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6"/>
  </p:notesMasterIdLst>
  <p:sldIdLst>
    <p:sldId id="288" r:id="rId3"/>
    <p:sldId id="263" r:id="rId4"/>
    <p:sldId id="274" r:id="rId5"/>
    <p:sldId id="275" r:id="rId6"/>
    <p:sldId id="290" r:id="rId7"/>
    <p:sldId id="270" r:id="rId8"/>
    <p:sldId id="276" r:id="rId9"/>
    <p:sldId id="277" r:id="rId10"/>
    <p:sldId id="278" r:id="rId11"/>
    <p:sldId id="258" r:id="rId12"/>
    <p:sldId id="262" r:id="rId13"/>
    <p:sldId id="279" r:id="rId14"/>
    <p:sldId id="280" r:id="rId15"/>
    <p:sldId id="289" r:id="rId16"/>
    <p:sldId id="287" r:id="rId17"/>
    <p:sldId id="281" r:id="rId18"/>
    <p:sldId id="282" r:id="rId19"/>
    <p:sldId id="284" r:id="rId20"/>
    <p:sldId id="272" r:id="rId21"/>
    <p:sldId id="283" r:id="rId22"/>
    <p:sldId id="264"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Holmes" initials="KH" lastIdx="36" clrIdx="0">
    <p:extLst>
      <p:ext uri="{19B8F6BF-5375-455C-9EA6-DF929625EA0E}">
        <p15:presenceInfo xmlns:p15="http://schemas.microsoft.com/office/powerpoint/2012/main" userId="S-1-5-21-1839289303-1130144629-3173207934-1266" providerId="AD"/>
      </p:ext>
    </p:extLst>
  </p:cmAuthor>
  <p:cmAuthor id="2" name="HRIA-00357" initials="H" lastIdx="19" clrIdx="1">
    <p:extLst>
      <p:ext uri="{19B8F6BF-5375-455C-9EA6-DF929625EA0E}">
        <p15:presenceInfo xmlns:p15="http://schemas.microsoft.com/office/powerpoint/2012/main" userId="HRIA-00357" providerId="None"/>
      </p:ext>
    </p:extLst>
  </p:cmAuthor>
  <p:cmAuthor id="3" name="Michael, Shannon (CDC/ONDIEH/NCCDPHP)" initials="MS(" lastIdx="3" clrIdx="2">
    <p:extLst>
      <p:ext uri="{19B8F6BF-5375-455C-9EA6-DF929625EA0E}">
        <p15:presenceInfo xmlns:p15="http://schemas.microsoft.com/office/powerpoint/2012/main" userId="S-1-5-21-1207783550-2075000910-922709458-202736" providerId="AD"/>
      </p:ext>
    </p:extLst>
  </p:cmAuthor>
  <p:cmAuthor id="4" name="Crowell, Amanda (CDC/ONDIEH/NCCDPHP)" initials="amc7" lastIdx="72" clrIdx="3">
    <p:extLst>
      <p:ext uri="{19B8F6BF-5375-455C-9EA6-DF929625EA0E}">
        <p15:presenceInfo xmlns:p15="http://schemas.microsoft.com/office/powerpoint/2012/main" userId="Crowell, Amanda (CDC/ONDIEH/NCCDP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EE6"/>
    <a:srgbClr val="1F4E79"/>
    <a:srgbClr val="996633"/>
    <a:srgbClr val="009999"/>
    <a:srgbClr val="0066CC"/>
    <a:srgbClr val="0099CC"/>
    <a:srgbClr val="663300"/>
    <a:srgbClr val="85C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39" autoAdjust="0"/>
    <p:restoredTop sz="28434" autoAdjust="0"/>
  </p:normalViewPr>
  <p:slideViewPr>
    <p:cSldViewPr snapToGrid="0">
      <p:cViewPr varScale="1">
        <p:scale>
          <a:sx n="97" d="100"/>
          <a:sy n="97" d="100"/>
        </p:scale>
        <p:origin x="102" y="3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3417D-E246-400E-B571-AE1B5F89248E}"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DDFD5-6B6B-4946-B07F-1FAACC0DEF93}" type="slidenum">
              <a:rPr lang="en-US" smtClean="0"/>
              <a:t>‹#›</a:t>
            </a:fld>
            <a:endParaRPr lang="en-US"/>
          </a:p>
        </p:txBody>
      </p:sp>
    </p:spTree>
    <p:extLst>
      <p:ext uri="{BB962C8B-B14F-4D97-AF65-F5344CB8AC3E}">
        <p14:creationId xmlns:p14="http://schemas.microsoft.com/office/powerpoint/2010/main" val="100583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presentation explains the </a:t>
            </a:r>
            <a:r>
              <a:rPr lang="en-US" sz="1200" kern="1200" baseline="0" dirty="0">
                <a:solidFill>
                  <a:schemeClr val="tx1"/>
                </a:solidFill>
                <a:effectLst/>
                <a:latin typeface="+mn-lt"/>
                <a:ea typeface="+mn-ea"/>
                <a:cs typeface="+mn-cs"/>
              </a:rPr>
              <a:t>importance of providing classroom physical activity to students from kindergarten through high school. Classroom physical activity is an important way to increase student physical activity and improve their behavior and learning. The presentation also highlights evidence-based strategies to ensure that all students have a positive experience with classroom physical activity.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Presenters can personalize this presentation by adding local policy and activity references to the slides, where appropriate. Places for personalization will also be noted in the “NOTES FOR PRESENTER” section. Depending on audience interaction and questions, allow 25</a:t>
            </a:r>
            <a:r>
              <a:rPr lang="en-US" sz="1200" kern="1200" baseline="0" dirty="0">
                <a:solidFill>
                  <a:schemeClr val="tx1"/>
                </a:solidFill>
                <a:effectLst/>
                <a:latin typeface="+mn-lt"/>
                <a:ea typeface="+mn-ea"/>
                <a:cs typeface="+mn-cs"/>
              </a:rPr>
              <a:t> to 30</a:t>
            </a:r>
            <a:r>
              <a:rPr lang="en-US" sz="1200" kern="1200" dirty="0">
                <a:solidFill>
                  <a:schemeClr val="tx1"/>
                </a:solidFill>
                <a:effectLst/>
                <a:latin typeface="+mn-lt"/>
                <a:ea typeface="+mn-ea"/>
                <a:cs typeface="+mn-cs"/>
              </a:rPr>
              <a:t> minutes to present the information in this presentation.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DDFD5-6B6B-4946-B07F-1FAACC0DE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Across</a:t>
            </a:r>
            <a:r>
              <a:rPr lang="en-US" sz="1200" kern="1200" baseline="0" dirty="0">
                <a:solidFill>
                  <a:schemeClr val="tx1"/>
                </a:solidFill>
                <a:effectLst/>
                <a:latin typeface="+mn-lt"/>
                <a:ea typeface="+mn-ea"/>
                <a:cs typeface="+mn-cs"/>
              </a:rPr>
              <a:t> all school levels, o</a:t>
            </a:r>
            <a:r>
              <a:rPr lang="en-US" sz="1200" kern="1200" dirty="0">
                <a:solidFill>
                  <a:schemeClr val="tx1"/>
                </a:solidFill>
                <a:effectLst/>
                <a:latin typeface="+mn-lt"/>
                <a:ea typeface="+mn-ea"/>
                <a:cs typeface="+mn-cs"/>
              </a:rPr>
              <a:t>nly 45% of schools have students participate in regular physical activity breaks outside of physical education during the school day. This percentage</a:t>
            </a:r>
            <a:r>
              <a:rPr lang="en-US" sz="1200" kern="1200" baseline="0" dirty="0">
                <a:solidFill>
                  <a:schemeClr val="tx1"/>
                </a:solidFill>
                <a:effectLst/>
                <a:latin typeface="+mn-lt"/>
                <a:ea typeface="+mn-ea"/>
                <a:cs typeface="+mn-cs"/>
              </a:rPr>
              <a:t> differs across school level: </a:t>
            </a:r>
            <a:r>
              <a:rPr lang="en-US" sz="1200" kern="1200" dirty="0">
                <a:solidFill>
                  <a:schemeClr val="tx1"/>
                </a:solidFill>
                <a:effectLst/>
                <a:latin typeface="+mn-lt"/>
                <a:ea typeface="+mn-ea"/>
                <a:cs typeface="+mn-cs"/>
              </a:rPr>
              <a:t>43% of elementary schools, 64% of middle schools, and 27% of high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the state, district, and school perspective highlight opportunities for improvement in classroom physical activity policies and practices.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You can replace</a:t>
            </a:r>
            <a:r>
              <a:rPr lang="en-US" baseline="0" dirty="0"/>
              <a:t> this slide with your school data if they are available. </a:t>
            </a:r>
          </a:p>
          <a:p>
            <a:endParaRPr lang="en-US" baseline="0" dirty="0"/>
          </a:p>
          <a:p>
            <a:r>
              <a:rPr lang="en-US" baseline="0" dirty="0"/>
              <a:t>For more information about the </a:t>
            </a:r>
            <a:r>
              <a:rPr lang="en-US" sz="1200" i="1" kern="1200" dirty="0">
                <a:solidFill>
                  <a:schemeClr val="tx1"/>
                </a:solidFill>
                <a:effectLst/>
                <a:latin typeface="+mn-lt"/>
                <a:ea typeface="+mn-ea"/>
                <a:cs typeface="+mn-cs"/>
              </a:rPr>
              <a:t>Results from the School Health Policies and Practices Study 2014</a:t>
            </a:r>
            <a:r>
              <a:rPr lang="en-US" sz="1200" kern="1200" dirty="0">
                <a:solidFill>
                  <a:schemeClr val="tx1"/>
                </a:solidFill>
                <a:effectLst/>
                <a:latin typeface="+mn-lt"/>
                <a:ea typeface="+mn-ea"/>
                <a:cs typeface="+mn-cs"/>
              </a:rPr>
              <a:t>, see</a:t>
            </a:r>
            <a:r>
              <a:rPr lang="en-US" sz="1200" kern="1200" baseline="0" dirty="0">
                <a:solidFill>
                  <a:schemeClr val="tx1"/>
                </a:solidFill>
                <a:effectLst/>
                <a:latin typeface="+mn-lt"/>
                <a:ea typeface="+mn-ea"/>
                <a:cs typeface="+mn-cs"/>
              </a:rPr>
              <a:t> www.cdc.gov/healthyyouth/data/shpps/results.htm. </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10</a:t>
            </a:fld>
            <a:endParaRPr lang="en-US"/>
          </a:p>
        </p:txBody>
      </p:sp>
    </p:spTree>
    <p:extLst>
      <p:ext uri="{BB962C8B-B14F-4D97-AF65-F5344CB8AC3E}">
        <p14:creationId xmlns:p14="http://schemas.microsoft.com/office/powerpoint/2010/main" val="77497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guidance identifies</a:t>
            </a:r>
            <a:r>
              <a:rPr lang="en-US" sz="1200" kern="1200" baseline="0" dirty="0">
                <a:solidFill>
                  <a:schemeClr val="tx1"/>
                </a:solidFill>
                <a:effectLst/>
                <a:latin typeface="+mn-lt"/>
                <a:ea typeface="+mn-ea"/>
                <a:cs typeface="+mn-cs"/>
              </a:rPr>
              <a:t> practices that schools can use to promote classroom physical activity. This guidance can also be used to inform policy language </a:t>
            </a:r>
            <a:r>
              <a:rPr lang="en-US" sz="1200" kern="1200" dirty="0">
                <a:solidFill>
                  <a:schemeClr val="tx1"/>
                </a:solidFill>
                <a:effectLst/>
                <a:latin typeface="+mn-lt"/>
                <a:ea typeface="+mn-ea"/>
                <a:cs typeface="+mn-cs"/>
              </a:rPr>
              <a:t>for classroom physical activity</a:t>
            </a:r>
            <a:r>
              <a:rPr lang="en-US" sz="1200" kern="1200" baseline="0" dirty="0">
                <a:solidFill>
                  <a:schemeClr val="tx1"/>
                </a:solidFill>
                <a:effectLst/>
                <a:latin typeface="+mn-lt"/>
                <a:ea typeface="+mn-ea"/>
                <a:cs typeface="+mn-cs"/>
              </a:rPr>
              <a:t> at the </a:t>
            </a:r>
            <a:r>
              <a:rPr lang="en-US" sz="1200" kern="1200" dirty="0">
                <a:solidFill>
                  <a:schemeClr val="tx1"/>
                </a:solidFill>
                <a:effectLst/>
                <a:latin typeface="+mn-lt"/>
                <a:ea typeface="+mn-ea"/>
                <a:cs typeface="+mn-cs"/>
              </a:rPr>
              <a:t>state, district, and school level.</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guidance</a:t>
            </a:r>
            <a:r>
              <a:rPr lang="en-US" sz="1200" kern="1200" baseline="0" dirty="0">
                <a:solidFill>
                  <a:schemeClr val="tx1"/>
                </a:solidFill>
                <a:effectLst/>
                <a:latin typeface="+mn-lt"/>
                <a:ea typeface="+mn-ea"/>
                <a:cs typeface="+mn-cs"/>
              </a:rPr>
              <a:t> encourages schools to: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dirty="0"/>
              <a:t>Incorporate classroom physical activity into the planning for a Comprehensive School Physical Activity Program.</a:t>
            </a:r>
          </a:p>
          <a:p>
            <a:pPr marL="171450" indent="-171450">
              <a:buFont typeface="Arial" panose="020B0604020202020204" pitchFamily="34" charset="0"/>
              <a:buChar char="•"/>
            </a:pPr>
            <a:r>
              <a:rPr lang="en-US" dirty="0"/>
              <a:t>Not replace physical education and recess with classroom physical activity.</a:t>
            </a:r>
          </a:p>
          <a:p>
            <a:pPr marL="171450" indent="-171450">
              <a:buFont typeface="Arial" panose="020B0604020202020204" pitchFamily="34" charset="0"/>
              <a:buChar char="•"/>
            </a:pPr>
            <a:r>
              <a:rPr lang="en-US" dirty="0"/>
              <a:t>Integrate physical activity into planned academic instruction to reinforce academic concepts.</a:t>
            </a:r>
          </a:p>
          <a:p>
            <a:pPr marL="171450" indent="-171450">
              <a:buFont typeface="Arial" panose="020B0604020202020204" pitchFamily="34" charset="0"/>
              <a:buChar char="•"/>
            </a:pPr>
            <a:r>
              <a:rPr lang="en-US" dirty="0"/>
              <a:t>Provide physical activity outside of planned academic instruction—for example, physical activity breaks.</a:t>
            </a:r>
          </a:p>
          <a:p>
            <a:pPr marL="171450" indent="-171450">
              <a:buFont typeface="Arial" panose="020B0604020202020204" pitchFamily="34" charset="0"/>
              <a:buChar char="•"/>
            </a:pPr>
            <a:r>
              <a:rPr lang="en-US" dirty="0"/>
              <a:t>Use classroom physical activity as a way to reinforce skills learned in physical education.</a:t>
            </a:r>
          </a:p>
          <a:p>
            <a:pPr marL="171450" indent="-171450">
              <a:buFont typeface="Arial" panose="020B0604020202020204" pitchFamily="34" charset="0"/>
              <a:buChar char="•"/>
            </a:pPr>
            <a:r>
              <a:rPr lang="en-US" dirty="0"/>
              <a:t>Ensure that barriers to classroom physical activity, such as lack of equipment or available space, are minimized.</a:t>
            </a:r>
          </a:p>
          <a:p>
            <a:pPr marL="171450" indent="-171450">
              <a:buFont typeface="Arial" panose="020B0604020202020204" pitchFamily="34" charset="0"/>
              <a:buChar char="•"/>
            </a:pPr>
            <a:r>
              <a:rPr lang="en-US" dirty="0"/>
              <a:t>Not withhold classroom physical activity from students as a disciplinary approach.</a:t>
            </a:r>
          </a:p>
          <a:p>
            <a:pPr marL="171450" indent="-171450">
              <a:buFont typeface="Arial" panose="020B0604020202020204" pitchFamily="34" charset="0"/>
              <a:buChar char="•"/>
            </a:pPr>
            <a:r>
              <a:rPr lang="en-US" dirty="0"/>
              <a:t>Provide teachers with ongoing professional development on classroom physical activity.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This national</a:t>
            </a:r>
            <a:r>
              <a:rPr lang="en-US" baseline="0" dirty="0"/>
              <a:t> guidance for classroom physical activity can be found on page 7 in CDC’s </a:t>
            </a:r>
            <a:r>
              <a:rPr lang="en-US" sz="1200" i="1" kern="1200" dirty="0">
                <a:solidFill>
                  <a:schemeClr val="tx1"/>
                </a:solidFill>
                <a:effectLst/>
                <a:latin typeface="+mn-lt"/>
                <a:ea typeface="+mn-ea"/>
                <a:cs typeface="+mn-cs"/>
              </a:rPr>
              <a:t>Strategies for Classroom</a:t>
            </a:r>
            <a:r>
              <a:rPr lang="en-US" sz="1200" i="1" kern="1200" baseline="0" dirty="0">
                <a:solidFill>
                  <a:schemeClr val="tx1"/>
                </a:solidFill>
                <a:effectLst/>
                <a:latin typeface="+mn-lt"/>
                <a:ea typeface="+mn-ea"/>
                <a:cs typeface="+mn-cs"/>
              </a:rPr>
              <a:t> Physical Activity</a:t>
            </a:r>
            <a:r>
              <a:rPr lang="en-US" sz="1200" i="1" kern="1200" dirty="0">
                <a:solidFill>
                  <a:schemeClr val="tx1"/>
                </a:solidFill>
                <a:effectLst/>
                <a:latin typeface="+mn-lt"/>
                <a:ea typeface="+mn-ea"/>
                <a:cs typeface="+mn-cs"/>
              </a:rPr>
              <a:t> in Schools</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www.cdc.gov/healthyschools/physicalactivity/pdf/ClassroomPAStrategies_508.pdf and </a:t>
            </a:r>
            <a:r>
              <a:rPr lang="en-US" sz="1200" kern="1200" dirty="0">
                <a:solidFill>
                  <a:schemeClr val="tx1"/>
                </a:solidFill>
                <a:effectLst/>
                <a:latin typeface="+mn-lt"/>
                <a:ea typeface="+mn-ea"/>
                <a:cs typeface="+mn-cs"/>
              </a:rPr>
              <a:t>www.schoolspringboard.org/CRPAstrategies.</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11</a:t>
            </a:fld>
            <a:endParaRPr lang="en-US"/>
          </a:p>
        </p:txBody>
      </p:sp>
    </p:spTree>
    <p:extLst>
      <p:ext uri="{BB962C8B-B14F-4D97-AF65-F5344CB8AC3E}">
        <p14:creationId xmlns:p14="http://schemas.microsoft.com/office/powerpoint/2010/main" val="267410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help school districts and schools increase opportunities for physical activity during the school 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CDC and Springboard to Active Schools have developed resources that educators can use to bring physical activity to the classroom. These resources provide educators with evidence-based strategies for integrating physical activity into the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“Classroom” is defined as any place where students in kindergarten through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 can learn or gain experience. The strategies identified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 applied in any space where teachers might want to engage students in physical activity and learning—such as classrooms, hallways, multipurpose rooms, auditoriums, and outdoor areas. However, these strategies will primarily be discussed in the context of classrooms. These strategies can also be used in other contexts, such as before-school and after-school extended day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12</a:t>
            </a:fld>
            <a:endParaRPr lang="en-US"/>
          </a:p>
        </p:txBody>
      </p:sp>
    </p:spTree>
    <p:extLst>
      <p:ext uri="{BB962C8B-B14F-4D97-AF65-F5344CB8AC3E}">
        <p14:creationId xmlns:p14="http://schemas.microsoft.com/office/powerpoint/2010/main" val="45097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help strengthen</a:t>
            </a:r>
            <a:r>
              <a:rPr lang="en-US" sz="1200" kern="1200" baseline="0" dirty="0">
                <a:solidFill>
                  <a:schemeClr val="tx1"/>
                </a:solidFill>
                <a:effectLst/>
                <a:latin typeface="+mn-lt"/>
                <a:ea typeface="+mn-ea"/>
                <a:cs typeface="+mn-cs"/>
              </a:rPr>
              <a:t> classroom physical activity in schools, </a:t>
            </a:r>
            <a:r>
              <a:rPr lang="en-US" sz="1200" kern="1200" dirty="0">
                <a:solidFill>
                  <a:schemeClr val="tx1"/>
                </a:solidFill>
                <a:effectLst/>
                <a:latin typeface="+mn-lt"/>
                <a:ea typeface="+mn-ea"/>
                <a:cs typeface="+mn-cs"/>
              </a:rPr>
              <a:t>CDC and Springboard to Active Schools collaboratively</a:t>
            </a:r>
            <a:r>
              <a:rPr lang="en-US" sz="1200" kern="1200" baseline="0" dirty="0">
                <a:solidFill>
                  <a:schemeClr val="tx1"/>
                </a:solidFill>
                <a:effectLst/>
                <a:latin typeface="+mn-lt"/>
                <a:ea typeface="+mn-ea"/>
                <a:cs typeface="+mn-cs"/>
              </a:rPr>
              <a:t> developed </a:t>
            </a:r>
            <a:r>
              <a:rPr lang="en-US" sz="1200" i="1" kern="1200" dirty="0">
                <a:solidFill>
                  <a:schemeClr val="tx1"/>
                </a:solidFill>
                <a:effectLst/>
                <a:latin typeface="+mn-lt"/>
                <a:ea typeface="+mn-ea"/>
                <a:cs typeface="+mn-cs"/>
              </a:rPr>
              <a:t>Strategies for Classroom</a:t>
            </a:r>
            <a:r>
              <a:rPr lang="en-US" sz="1200" i="1" kern="1200" baseline="0" dirty="0">
                <a:solidFill>
                  <a:schemeClr val="tx1"/>
                </a:solidFill>
                <a:effectLst/>
                <a:latin typeface="+mn-lt"/>
                <a:ea typeface="+mn-ea"/>
                <a:cs typeface="+mn-cs"/>
              </a:rPr>
              <a:t> Physical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This document identifies 10 evidence-based strategies for promoting and planning classroom physical activity.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Strategies for Classroom Physical Activity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at </a:t>
            </a:r>
            <a:r>
              <a:rPr lang="en-US" sz="1200" i="0" kern="1200" baseline="0" dirty="0">
                <a:solidFill>
                  <a:schemeClr val="tx1"/>
                </a:solidFill>
                <a:effectLst/>
                <a:latin typeface="+mn-lt"/>
                <a:ea typeface="+mn-ea"/>
                <a:cs typeface="+mn-cs"/>
              </a:rPr>
              <a:t>www.cdc.gov/healthyschools/physicalactivity/pdf/ClassroomPAStrategies_508.pdf</a:t>
            </a:r>
            <a:r>
              <a:rPr lang="en-US" sz="1200" kern="1200" dirty="0">
                <a:solidFill>
                  <a:schemeClr val="tx1"/>
                </a:solidFill>
                <a:effectLst/>
                <a:latin typeface="+mn-lt"/>
                <a:ea typeface="+mn-ea"/>
                <a:cs typeface="+mn-cs"/>
              </a:rPr>
              <a:t> and www.schoolspringboard.org/resources/CRPAstrategies.</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13</a:t>
            </a:fld>
            <a:endParaRPr lang="en-US"/>
          </a:p>
        </p:txBody>
      </p:sp>
    </p:spTree>
    <p:extLst>
      <p:ext uri="{BB962C8B-B14F-4D97-AF65-F5344CB8AC3E}">
        <p14:creationId xmlns:p14="http://schemas.microsoft.com/office/powerpoint/2010/main" val="1469553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10 strategies are organized into the following 3 </a:t>
            </a:r>
            <a:r>
              <a:rPr lang="en-US" sz="1200" kern="1200" dirty="0">
                <a:solidFill>
                  <a:schemeClr val="tx1"/>
                </a:solidFill>
                <a:effectLst/>
                <a:latin typeface="+mn-lt"/>
                <a:ea typeface="+mn-ea"/>
                <a:cs typeface="+mn-cs"/>
              </a:rPr>
              <a:t>categories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Category 1: Build Buy-in and Provide Training for Classroom Physical Activity.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Category 2: Create Classroom Environments Supportive of Physical Activity.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Category 3: Collect and Share Information About Classroom Physical Activity Experiences.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Strategies for Classroom Physical Activity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at </a:t>
            </a:r>
            <a:r>
              <a:rPr lang="en-US" sz="1200" i="0" kern="1200" baseline="0" dirty="0">
                <a:solidFill>
                  <a:schemeClr val="tx1"/>
                </a:solidFill>
                <a:effectLst/>
                <a:latin typeface="+mn-lt"/>
                <a:ea typeface="+mn-ea"/>
                <a:cs typeface="+mn-cs"/>
              </a:rPr>
              <a:t>www.cdc.gov/healthyschools/physicalactivity/pdf/ClassroomPAStrategies_508.pdf</a:t>
            </a:r>
            <a:r>
              <a:rPr lang="en-US" sz="1200" kern="1200" dirty="0">
                <a:solidFill>
                  <a:schemeClr val="tx1"/>
                </a:solidFill>
                <a:effectLst/>
                <a:latin typeface="+mn-lt"/>
                <a:ea typeface="+mn-ea"/>
                <a:cs typeface="+mn-cs"/>
              </a:rPr>
              <a:t> and www.schoolspringboard.org/resources/CRPAstrategies.</a:t>
            </a:r>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14</a:t>
            </a:fld>
            <a:endParaRPr lang="en-US"/>
          </a:p>
        </p:txBody>
      </p:sp>
    </p:spTree>
    <p:extLst>
      <p:ext uri="{BB962C8B-B14F-4D97-AF65-F5344CB8AC3E}">
        <p14:creationId xmlns:p14="http://schemas.microsoft.com/office/powerpoint/2010/main" val="333286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category of strategies is </a:t>
            </a:r>
            <a:r>
              <a:rPr lang="en-US" sz="1200" b="1" i="0" kern="1200" dirty="0">
                <a:solidFill>
                  <a:schemeClr val="tx1"/>
                </a:solidFill>
                <a:effectLst/>
                <a:latin typeface="+mn-lt"/>
                <a:ea typeface="+mn-ea"/>
                <a:cs typeface="+mn-cs"/>
              </a:rPr>
              <a:t>Build Buy-in and Provide Training for Classroom Physical Activity</a:t>
            </a:r>
            <a:r>
              <a:rPr lang="en-US" sz="1200" kern="1200" dirty="0">
                <a:solidFill>
                  <a:schemeClr val="tx1"/>
                </a:solidFill>
                <a:effectLst/>
                <a:latin typeface="+mn-lt"/>
                <a:ea typeface="+mn-ea"/>
                <a:cs typeface="+mn-cs"/>
              </a:rPr>
              <a:t>. This category addresses staff buy-in and training necessary to promote widespread and sustainable classroom physical activity practices at district, school, and classroom levels. Initial steps include identifying champions and experts, identifying existing classroom physical activity policies and practices, and giving educators and other physical activity champions the training they need to implement classroom physical activity.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Strategies for Classroom Physical Activity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at </a:t>
            </a:r>
            <a:r>
              <a:rPr lang="en-US" sz="1200" i="0" kern="1200" baseline="0" dirty="0">
                <a:solidFill>
                  <a:schemeClr val="tx1"/>
                </a:solidFill>
                <a:effectLst/>
                <a:latin typeface="+mn-lt"/>
                <a:ea typeface="+mn-ea"/>
                <a:cs typeface="+mn-cs"/>
              </a:rPr>
              <a:t>www.cdc.gov/healthyschools/physicalactivity/pdf/ClassroomPAStrategies_508.pdf</a:t>
            </a:r>
            <a:r>
              <a:rPr lang="en-US" sz="1200" kern="1200" dirty="0">
                <a:solidFill>
                  <a:schemeClr val="tx1"/>
                </a:solidFill>
                <a:effectLst/>
                <a:latin typeface="+mn-lt"/>
                <a:ea typeface="+mn-ea"/>
                <a:cs typeface="+mn-cs"/>
              </a:rPr>
              <a:t> and www.schoolspringboard.org/resources/CRPAstrategies.</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15</a:t>
            </a:fld>
            <a:endParaRPr lang="en-US"/>
          </a:p>
        </p:txBody>
      </p:sp>
    </p:spTree>
    <p:extLst>
      <p:ext uri="{BB962C8B-B14F-4D97-AF65-F5344CB8AC3E}">
        <p14:creationId xmlns:p14="http://schemas.microsoft.com/office/powerpoint/2010/main" val="340165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category is </a:t>
            </a:r>
            <a:r>
              <a:rPr lang="en-US" sz="1200" b="1" i="0" kern="1200" dirty="0">
                <a:solidFill>
                  <a:schemeClr val="tx1"/>
                </a:solidFill>
                <a:effectLst/>
                <a:latin typeface="+mn-lt"/>
                <a:ea typeface="+mn-ea"/>
                <a:cs typeface="+mn-cs"/>
              </a:rPr>
              <a:t>Create Classroom Environments Supportive of Physical Activity</a:t>
            </a:r>
            <a:r>
              <a:rPr lang="en-US" sz="1200" kern="1200" dirty="0">
                <a:solidFill>
                  <a:schemeClr val="tx1"/>
                </a:solidFill>
                <a:effectLst/>
                <a:latin typeface="+mn-lt"/>
                <a:ea typeface="+mn-ea"/>
                <a:cs typeface="+mn-cs"/>
              </a:rPr>
              <a:t>. This category addresses what happens in the classroom. T</a:t>
            </a:r>
            <a:r>
              <a:rPr lang="en-US" sz="1200" kern="1200" baseline="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build a culture of physical activity in the classroom, teachers must be able to readily identify approaches and opportunities to add physical activity; access the necessary materials, technology, and resources; use their classroom space effectively; and ensure the safety, inclusion, and well-being of all students.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Strategies for Classroom Physical Activity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at </a:t>
            </a:r>
            <a:r>
              <a:rPr lang="en-US" sz="1200" i="0" kern="1200" baseline="0" dirty="0">
                <a:solidFill>
                  <a:schemeClr val="tx1"/>
                </a:solidFill>
                <a:effectLst/>
                <a:latin typeface="+mn-lt"/>
                <a:ea typeface="+mn-ea"/>
                <a:cs typeface="+mn-cs"/>
              </a:rPr>
              <a:t>www.cdc.gov/healthyschools/physicalactivity/pdf/ClassroomPAStrategies_508.pdf</a:t>
            </a:r>
            <a:r>
              <a:rPr lang="en-US" sz="1200" kern="1200" dirty="0">
                <a:solidFill>
                  <a:schemeClr val="tx1"/>
                </a:solidFill>
                <a:effectLst/>
                <a:latin typeface="+mn-lt"/>
                <a:ea typeface="+mn-ea"/>
                <a:cs typeface="+mn-cs"/>
              </a:rPr>
              <a:t> and www.schoolspringboard.org/resources/CRPAstrategies.</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16</a:t>
            </a:fld>
            <a:endParaRPr lang="en-US"/>
          </a:p>
        </p:txBody>
      </p:sp>
    </p:spTree>
    <p:extLst>
      <p:ext uri="{BB962C8B-B14F-4D97-AF65-F5344CB8AC3E}">
        <p14:creationId xmlns:p14="http://schemas.microsoft.com/office/powerpoint/2010/main" val="382424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and final category is </a:t>
            </a:r>
            <a:r>
              <a:rPr lang="en-US" sz="1200" b="1" i="0" kern="1200" dirty="0">
                <a:solidFill>
                  <a:schemeClr val="tx1"/>
                </a:solidFill>
                <a:effectLst/>
                <a:latin typeface="+mn-lt"/>
                <a:ea typeface="+mn-ea"/>
                <a:cs typeface="+mn-cs"/>
              </a:rPr>
              <a:t>Collect and Share Information About Classroom Physical Activity Experiences</a:t>
            </a:r>
            <a:r>
              <a:rPr lang="en-US" sz="1200" kern="1200" dirty="0">
                <a:solidFill>
                  <a:schemeClr val="tx1"/>
                </a:solidFill>
                <a:effectLst/>
                <a:latin typeface="+mn-lt"/>
                <a:ea typeface="+mn-ea"/>
                <a:cs typeface="+mn-cs"/>
              </a:rPr>
              <a:t>. This category addresses the type of information that needs to be collected and shared to improve and increase physical activity in the classroom. The strategies here will help teachers, administrators, and other physical activity champions promote ongoing buy-in for long-term sustainability of physical</a:t>
            </a:r>
            <a:r>
              <a:rPr lang="en-US" sz="1200" kern="1200" baseline="0" dirty="0">
                <a:solidFill>
                  <a:schemeClr val="tx1"/>
                </a:solidFill>
                <a:effectLst/>
                <a:latin typeface="+mn-lt"/>
                <a:ea typeface="+mn-ea"/>
                <a:cs typeface="+mn-cs"/>
              </a:rPr>
              <a:t> activity in the classroom</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Strategies for Classroom Physical Activity</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Schools</a:t>
            </a:r>
            <a:r>
              <a:rPr lang="en-US" sz="1200" kern="1200" dirty="0">
                <a:solidFill>
                  <a:schemeClr val="tx1"/>
                </a:solidFill>
                <a:effectLst/>
                <a:latin typeface="+mn-lt"/>
                <a:ea typeface="+mn-ea"/>
                <a:cs typeface="+mn-cs"/>
              </a:rPr>
              <a:t> at </a:t>
            </a:r>
            <a:r>
              <a:rPr lang="en-US" sz="1200" i="0" kern="1200" baseline="0" dirty="0">
                <a:solidFill>
                  <a:schemeClr val="tx1"/>
                </a:solidFill>
                <a:effectLst/>
                <a:latin typeface="+mn-lt"/>
                <a:ea typeface="+mn-ea"/>
                <a:cs typeface="+mn-cs"/>
              </a:rPr>
              <a:t>www.cdc.gov/healthyschools/physicalactivity/pdf/ClassroomPAStrategies_508.pdf</a:t>
            </a:r>
            <a:r>
              <a:rPr lang="en-US" sz="1200" kern="1200" dirty="0">
                <a:solidFill>
                  <a:schemeClr val="tx1"/>
                </a:solidFill>
                <a:effectLst/>
                <a:latin typeface="+mn-lt"/>
                <a:ea typeface="+mn-ea"/>
                <a:cs typeface="+mn-cs"/>
              </a:rPr>
              <a:t> and www.schoolspringboard.org/resources/CRPAstrategies.</a:t>
            </a:r>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17</a:t>
            </a:fld>
            <a:endParaRPr lang="en-US"/>
          </a:p>
        </p:txBody>
      </p:sp>
    </p:spTree>
    <p:extLst>
      <p:ext uri="{BB962C8B-B14F-4D97-AF65-F5344CB8AC3E}">
        <p14:creationId xmlns:p14="http://schemas.microsoft.com/office/powerpoint/2010/main" val="762583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Springboard to Active Schools, in collaboration with CDC, </a:t>
            </a:r>
            <a:r>
              <a:rPr lang="en-US" sz="1200" kern="1200" dirty="0">
                <a:solidFill>
                  <a:schemeClr val="tx1"/>
                </a:solidFill>
                <a:effectLst/>
                <a:latin typeface="+mn-lt"/>
                <a:ea typeface="+mn-ea"/>
                <a:cs typeface="+mn-cs"/>
              </a:rPr>
              <a:t>created a </a:t>
            </a:r>
            <a:r>
              <a:rPr lang="en-US" sz="1200" kern="1200" baseline="0" dirty="0">
                <a:solidFill>
                  <a:schemeClr val="tx1"/>
                </a:solidFill>
                <a:effectLst/>
                <a:latin typeface="+mn-lt"/>
                <a:ea typeface="+mn-ea"/>
                <a:cs typeface="+mn-cs"/>
              </a:rPr>
              <a:t>complementary </a:t>
            </a:r>
            <a:r>
              <a:rPr lang="en-US" sz="1200" kern="1200" dirty="0">
                <a:solidFill>
                  <a:schemeClr val="tx1"/>
                </a:solidFill>
                <a:effectLst/>
                <a:latin typeface="+mn-lt"/>
                <a:ea typeface="+mn-ea"/>
                <a:cs typeface="+mn-cs"/>
              </a:rPr>
              <a:t>document called </a:t>
            </a:r>
            <a:r>
              <a:rPr lang="en-US" sz="1200" i="1" kern="1200" dirty="0">
                <a:solidFill>
                  <a:schemeClr val="tx1"/>
                </a:solidFill>
                <a:effectLst/>
                <a:latin typeface="+mn-lt"/>
                <a:ea typeface="+mn-ea"/>
                <a:cs typeface="+mn-cs"/>
              </a:rPr>
              <a:t>Integrate Classroom</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Physical Activity in Schools: A Guide for Putting Strategies Into Practice</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document</a:t>
            </a:r>
            <a:r>
              <a:rPr lang="en-US" sz="1200" kern="1200" baseline="0" dirty="0">
                <a:solidFill>
                  <a:schemeClr val="tx1"/>
                </a:solidFill>
                <a:effectLst/>
                <a:latin typeface="+mn-lt"/>
                <a:ea typeface="+mn-ea"/>
                <a:cs typeface="+mn-cs"/>
              </a:rPr>
              <a:t> helps educators adopt, promote, enhance, and sustain strategies identified in </a:t>
            </a:r>
            <a:r>
              <a:rPr lang="en-US" sz="1200" i="1" kern="1200" baseline="0" dirty="0">
                <a:solidFill>
                  <a:schemeClr val="tx1"/>
                </a:solidFill>
                <a:effectLst/>
                <a:latin typeface="+mn-lt"/>
                <a:ea typeface="+mn-ea"/>
                <a:cs typeface="+mn-cs"/>
              </a:rPr>
              <a:t>Strategies for Classroom Physical Activity in Schools</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Educators, school staff, school partners, and other physical activity champions can use this guide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Assess current classroom physical activity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Identify opportunities to enhance or sustain classroom physical activity strategies already in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Take practical steps to integrate physical activity into the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Educators can select strategies that are feasible for their school to implement and document how they will incorporate these strategies into the classroom.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Integrate Classroom Physical Activity in Schools: A Guide for Putting Strategies Into Practice </a:t>
            </a:r>
            <a:r>
              <a:rPr lang="en-US" sz="1200" kern="1200" dirty="0">
                <a:solidFill>
                  <a:schemeClr val="tx1"/>
                </a:solidFill>
                <a:effectLst/>
                <a:latin typeface="+mn-lt"/>
                <a:ea typeface="+mn-ea"/>
                <a:cs typeface="+mn-cs"/>
              </a:rPr>
              <a:t>at www.schoolspringboard.org/resources/CRPAguide.</a:t>
            </a:r>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18</a:t>
            </a:fld>
            <a:endParaRPr lang="en-US"/>
          </a:p>
        </p:txBody>
      </p:sp>
    </p:spTree>
    <p:extLst>
      <p:ext uri="{BB962C8B-B14F-4D97-AF65-F5344CB8AC3E}">
        <p14:creationId xmlns:p14="http://schemas.microsoft.com/office/powerpoint/2010/main" val="1826661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Springboard to Active Schools, in collaboration with CDC, developed an online p</a:t>
            </a:r>
            <a:r>
              <a:rPr lang="en-US" sz="1200" i="0" kern="1200" baseline="0" dirty="0">
                <a:solidFill>
                  <a:schemeClr val="tx1"/>
                </a:solidFill>
                <a:effectLst/>
                <a:latin typeface="+mn-lt"/>
                <a:ea typeface="+mn-ea"/>
                <a:cs typeface="+mn-cs"/>
              </a:rPr>
              <a:t>latform called </a:t>
            </a:r>
            <a:r>
              <a:rPr lang="en-US" sz="1200" i="1" kern="1200" baseline="0" dirty="0">
                <a:solidFill>
                  <a:schemeClr val="tx1"/>
                </a:solidFill>
                <a:effectLst/>
                <a:latin typeface="+mn-lt"/>
                <a:ea typeface="+mn-ea"/>
                <a:cs typeface="+mn-cs"/>
              </a:rPr>
              <a:t>Integrate Classroom Physical Activity in Schools</a:t>
            </a:r>
            <a:r>
              <a:rPr lang="en-US" sz="1200" i="0" kern="1200" baseline="0" dirty="0">
                <a:solidFill>
                  <a:schemeClr val="tx1"/>
                </a:solidFill>
                <a:effectLst/>
                <a:latin typeface="+mn-lt"/>
                <a:ea typeface="+mn-ea"/>
                <a:cs typeface="+mn-cs"/>
              </a:rPr>
              <a:t>. This online platform provides templates, tools, resources, and stories from the field to help educators implement the 10 strategies for classroom physical activity. It helps educators explore each of the strategies in more depth.</a:t>
            </a:r>
            <a:endParaRPr lang="en-US" sz="1200" i="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more information, see </a:t>
            </a:r>
            <a:r>
              <a:rPr lang="en-US" sz="1200" i="1" kern="1200" dirty="0">
                <a:solidFill>
                  <a:schemeClr val="tx1"/>
                </a:solidFill>
                <a:effectLst/>
                <a:latin typeface="+mn-lt"/>
                <a:ea typeface="+mn-ea"/>
                <a:cs typeface="+mn-cs"/>
              </a:rPr>
              <a:t>Online Platform: Integrate Classroom Physical Activity in Schools </a:t>
            </a:r>
            <a:r>
              <a:rPr lang="en-US" sz="1200" kern="1200" dirty="0">
                <a:solidFill>
                  <a:schemeClr val="tx1"/>
                </a:solidFill>
                <a:effectLst/>
                <a:latin typeface="+mn-lt"/>
                <a:ea typeface="+mn-ea"/>
                <a:cs typeface="+mn-cs"/>
              </a:rPr>
              <a:t>at www.schoolspringboard.org/classroomphysicalactivity.</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19</a:t>
            </a:fld>
            <a:endParaRPr lang="en-US"/>
          </a:p>
        </p:txBody>
      </p:sp>
    </p:spTree>
    <p:extLst>
      <p:ext uri="{BB962C8B-B14F-4D97-AF65-F5344CB8AC3E}">
        <p14:creationId xmlns:p14="http://schemas.microsoft.com/office/powerpoint/2010/main" val="63227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provides an overview of classroom physical activity, including the definition, benefits, and national guidance. In addition, it highlights resources that are available to help educators promote and plan for classroom physical activity. These resources were developed by CDC and Springboard to Active Schools.</a:t>
            </a:r>
          </a:p>
          <a:p>
            <a:endParaRPr lang="en-US" dirty="0"/>
          </a:p>
          <a:p>
            <a:r>
              <a:rPr lang="en-US" dirty="0"/>
              <a:t>Springboard to Active Schools</a:t>
            </a:r>
            <a:r>
              <a:rPr lang="en-US" baseline="0" dirty="0"/>
              <a:t> is</a:t>
            </a:r>
            <a:r>
              <a:rPr lang="en-US" dirty="0"/>
              <a:t> an initiative of the National Network of Public Health Institutes and Health Resources in Action through Cooperative Agreement CDC-RFA-DP16-1601 with CDC.</a:t>
            </a:r>
          </a:p>
          <a:p>
            <a:r>
              <a:rPr lang="en-US" dirty="0"/>
              <a:t>   </a:t>
            </a:r>
          </a:p>
          <a:p>
            <a:r>
              <a:rPr lang="en-US" b="1" dirty="0"/>
              <a:t>NOTES FOR PRESENTER:</a:t>
            </a:r>
          </a:p>
          <a:p>
            <a:r>
              <a:rPr lang="en-US" dirty="0"/>
              <a:t>Presenters can personalize this presentation by focusing on what is happening in their schools related to classroom physical activity.</a:t>
            </a: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2</a:t>
            </a:fld>
            <a:endParaRPr lang="en-US"/>
          </a:p>
        </p:txBody>
      </p:sp>
    </p:spTree>
    <p:extLst>
      <p:ext uri="{BB962C8B-B14F-4D97-AF65-F5344CB8AC3E}">
        <p14:creationId xmlns:p14="http://schemas.microsoft.com/office/powerpoint/2010/main" val="3331918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Integrate Classroom Physical Activity in Schools</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data brief </a:t>
            </a:r>
            <a:r>
              <a:rPr lang="en-US" sz="1200" kern="1200" dirty="0">
                <a:solidFill>
                  <a:schemeClr val="tx1"/>
                </a:solidFill>
                <a:effectLst/>
                <a:latin typeface="+mn-lt"/>
                <a:ea typeface="+mn-ea"/>
                <a:cs typeface="+mn-cs"/>
              </a:rPr>
              <a:t>defines classroom physical activity, provides a snapshot of current classroom physical activity practices in the United</a:t>
            </a:r>
            <a:r>
              <a:rPr lang="en-US" sz="1200" kern="1200" baseline="0" dirty="0">
                <a:solidFill>
                  <a:schemeClr val="tx1"/>
                </a:solidFill>
                <a:effectLst/>
                <a:latin typeface="+mn-lt"/>
                <a:ea typeface="+mn-ea"/>
                <a:cs typeface="+mn-cs"/>
              </a:rPr>
              <a:t> States, </a:t>
            </a:r>
            <a:r>
              <a:rPr lang="en-US" sz="1200" kern="1200" dirty="0">
                <a:solidFill>
                  <a:schemeClr val="tx1"/>
                </a:solidFill>
                <a:effectLst/>
                <a:latin typeface="+mn-lt"/>
                <a:ea typeface="+mn-ea"/>
                <a:cs typeface="+mn-cs"/>
              </a:rPr>
              <a:t>and highlights ways to improve classroom physical activity through national guidance and practical strategies and resources. It </a:t>
            </a:r>
            <a:r>
              <a:rPr lang="en-US" sz="1200" kern="1200" baseline="0" dirty="0">
                <a:solidFill>
                  <a:schemeClr val="tx1"/>
                </a:solidFill>
                <a:effectLst/>
                <a:latin typeface="+mn-lt"/>
                <a:ea typeface="+mn-ea"/>
                <a:cs typeface="+mn-cs"/>
              </a:rPr>
              <a:t>can be used as a tool to make the case for classroom physical to school administrators, teachers, and others who can influence whether classroom physical activity is provided to students.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This data brief </a:t>
            </a:r>
            <a:r>
              <a:rPr lang="en-US" baseline="0" dirty="0"/>
              <a:t>can be found at </a:t>
            </a:r>
            <a:r>
              <a:rPr lang="en-US" sz="1200" kern="1200" dirty="0">
                <a:solidFill>
                  <a:schemeClr val="tx1"/>
                </a:solidFill>
                <a:effectLst/>
                <a:latin typeface="+mn-lt"/>
                <a:ea typeface="+mn-ea"/>
                <a:cs typeface="+mn-cs"/>
              </a:rPr>
              <a:t>www.schoolspringboard.org/resources/CRPAbrief.</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20</a:t>
            </a:fld>
            <a:endParaRPr lang="en-US"/>
          </a:p>
        </p:txBody>
      </p:sp>
    </p:spTree>
    <p:extLst>
      <p:ext uri="{BB962C8B-B14F-4D97-AF65-F5344CB8AC3E}">
        <p14:creationId xmlns:p14="http://schemas.microsoft.com/office/powerpoint/2010/main" val="425215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i="0" dirty="0"/>
              <a:t>CDC and Springboard to Active Schools</a:t>
            </a:r>
            <a:r>
              <a:rPr lang="en-US" i="0" baseline="0" dirty="0"/>
              <a:t> also collaboratively developed:</a:t>
            </a:r>
            <a:endParaRPr lang="en-US" i="0" dirty="0"/>
          </a:p>
          <a:p>
            <a:pPr marL="171450" indent="-171450">
              <a:buFont typeface="Arial" panose="020B0604020202020204" pitchFamily="34" charset="0"/>
              <a:buChar char="•"/>
            </a:pPr>
            <a:r>
              <a:rPr lang="en-US" i="1" dirty="0"/>
              <a:t>Ideas for Parents: Classroom Physical Activity</a:t>
            </a:r>
            <a:r>
              <a:rPr lang="en-US" dirty="0"/>
              <a:t>: This one-pager outlines for parents how they can promote classroom physical activity in their child’s school.</a:t>
            </a:r>
          </a:p>
          <a:p>
            <a:pPr marL="171450" indent="-171450">
              <a:buFont typeface="Arial" panose="020B0604020202020204" pitchFamily="34" charset="0"/>
              <a:buChar char="•"/>
            </a:pPr>
            <a:r>
              <a:rPr lang="en-US" i="1" dirty="0"/>
              <a:t>Classroom Physical Activity in Schools Promotion Kit</a:t>
            </a:r>
            <a:r>
              <a:rPr lang="en-US" dirty="0"/>
              <a:t>: This kit provides ideas for sharing and promoting resources for classroom physical activity in schools.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For</a:t>
            </a:r>
            <a:r>
              <a:rPr lang="en-US" baseline="0" dirty="0"/>
              <a:t> more information, </a:t>
            </a:r>
            <a:r>
              <a:rPr lang="en-US" i="0" baseline="0" dirty="0"/>
              <a:t>see </a:t>
            </a:r>
            <a:r>
              <a:rPr lang="en-US" sz="1200" i="0" kern="1200" dirty="0">
                <a:solidFill>
                  <a:schemeClr val="tx1"/>
                </a:solidFill>
                <a:effectLst/>
                <a:latin typeface="+mn-lt"/>
                <a:ea typeface="+mn-ea"/>
                <a:cs typeface="+mn-cs"/>
              </a:rPr>
              <a:t>CDC’s Classroom</a:t>
            </a:r>
            <a:r>
              <a:rPr lang="en-US" sz="1200" i="0" kern="1200" baseline="0" dirty="0">
                <a:solidFill>
                  <a:schemeClr val="tx1"/>
                </a:solidFill>
                <a:effectLst/>
                <a:latin typeface="+mn-lt"/>
                <a:ea typeface="+mn-ea"/>
                <a:cs typeface="+mn-cs"/>
              </a:rPr>
              <a:t> Physical Activity website </a:t>
            </a:r>
            <a:r>
              <a:rPr lang="en-US" sz="1200" kern="1200" dirty="0">
                <a:solidFill>
                  <a:schemeClr val="tx1"/>
                </a:solidFill>
                <a:effectLst/>
                <a:latin typeface="+mn-lt"/>
                <a:ea typeface="+mn-ea"/>
                <a:cs typeface="+mn-cs"/>
              </a:rPr>
              <a:t>at www.cdc.gov/healthyschools/physicalactivity/classroom-pa.htm. </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21</a:t>
            </a:fld>
            <a:endParaRPr lang="en-US"/>
          </a:p>
        </p:txBody>
      </p:sp>
    </p:spTree>
    <p:extLst>
      <p:ext uri="{BB962C8B-B14F-4D97-AF65-F5344CB8AC3E}">
        <p14:creationId xmlns:p14="http://schemas.microsoft.com/office/powerpoint/2010/main" val="10260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some potential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actions to promote classroom physical</a:t>
            </a:r>
            <a:r>
              <a:rPr lang="en-US" sz="1200" kern="1200" baseline="0" dirty="0">
                <a:solidFill>
                  <a:schemeClr val="tx1"/>
                </a:solidFill>
                <a:effectLst/>
                <a:latin typeface="+mn-lt"/>
                <a:ea typeface="+mn-ea"/>
                <a:cs typeface="+mn-cs"/>
              </a:rPr>
              <a:t> activity</a:t>
            </a:r>
            <a:r>
              <a:rPr lang="en-US" sz="1200" kern="1200" dirty="0">
                <a:solidFill>
                  <a:schemeClr val="tx1"/>
                </a:solidFill>
                <a:effectLst/>
                <a:latin typeface="+mn-lt"/>
                <a:ea typeface="+mn-ea"/>
                <a:cs typeface="+mn-cs"/>
              </a:rPr>
              <a:t> in schools:</a:t>
            </a:r>
          </a:p>
          <a:p>
            <a:pPr marL="171450" indent="-171450">
              <a:buFont typeface="Arial" panose="020B0604020202020204" pitchFamily="34" charset="0"/>
              <a:buChar char="•"/>
            </a:pPr>
            <a:r>
              <a:rPr lang="en-US" dirty="0"/>
              <a:t>Educate the school community—</a:t>
            </a:r>
            <a:r>
              <a:rPr lang="en-US" baseline="0" dirty="0"/>
              <a:t>principals, educators, parents, and students—</a:t>
            </a:r>
            <a:r>
              <a:rPr lang="en-US" dirty="0"/>
              <a:t>about the importance of classroom physical activity.</a:t>
            </a:r>
          </a:p>
          <a:p>
            <a:pPr marL="171450" indent="-171450">
              <a:buFont typeface="Arial" panose="020B0604020202020204" pitchFamily="34" charset="0"/>
              <a:buChar char="•"/>
            </a:pPr>
            <a:r>
              <a:rPr lang="en-US" dirty="0"/>
              <a:t>Include classroom physical</a:t>
            </a:r>
            <a:r>
              <a:rPr lang="en-US" baseline="0" dirty="0"/>
              <a:t> activity</a:t>
            </a:r>
            <a:r>
              <a:rPr lang="en-US" dirty="0"/>
              <a:t> in the local school wellness policy.</a:t>
            </a:r>
          </a:p>
          <a:p>
            <a:pPr marL="171450" indent="-171450">
              <a:buFont typeface="Arial" panose="020B0604020202020204" pitchFamily="34" charset="0"/>
              <a:buChar char="•"/>
            </a:pPr>
            <a:r>
              <a:rPr lang="en-US" dirty="0"/>
              <a:t>Share the 10 evidence-based strategies in the </a:t>
            </a:r>
            <a:r>
              <a:rPr lang="en-US" i="1" dirty="0"/>
              <a:t>Strategies for Classroom</a:t>
            </a:r>
            <a:r>
              <a:rPr lang="en-US" i="1" baseline="0" dirty="0"/>
              <a:t> Physical Activity</a:t>
            </a:r>
            <a:r>
              <a:rPr lang="en-US" i="1" dirty="0"/>
              <a:t> in Schools </a:t>
            </a:r>
            <a:r>
              <a:rPr lang="en-US" i="0" dirty="0"/>
              <a:t>with educators and others in the school community.</a:t>
            </a:r>
          </a:p>
          <a:p>
            <a:pPr marL="171450" indent="-171450">
              <a:buFont typeface="Arial" panose="020B0604020202020204" pitchFamily="34" charset="0"/>
              <a:buChar char="•"/>
            </a:pPr>
            <a:r>
              <a:rPr lang="en-US" dirty="0"/>
              <a:t>Use the </a:t>
            </a:r>
            <a:r>
              <a:rPr lang="en-US" i="1" dirty="0"/>
              <a:t>Integrate Classroom Physical Activity in School</a:t>
            </a:r>
            <a:r>
              <a:rPr lang="en-US" i="1" baseline="0" dirty="0"/>
              <a:t>s</a:t>
            </a:r>
            <a:r>
              <a:rPr lang="en-US" i="1" dirty="0"/>
              <a:t>: A Guide for Putting Strategies Into Practice </a:t>
            </a:r>
            <a:r>
              <a:rPr lang="en-US" dirty="0"/>
              <a:t>to</a:t>
            </a:r>
            <a:r>
              <a:rPr lang="en-US" baseline="0" dirty="0"/>
              <a:t> take </a:t>
            </a:r>
            <a:r>
              <a:rPr lang="en-US" sz="1200" kern="1200" dirty="0">
                <a:solidFill>
                  <a:schemeClr val="tx1"/>
                </a:solidFill>
                <a:effectLst/>
                <a:latin typeface="+mn-lt"/>
                <a:ea typeface="+mn-ea"/>
                <a:cs typeface="+mn-cs"/>
              </a:rPr>
              <a:t>practical steps to integrate physical activity into the classroom.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Visit the </a:t>
            </a:r>
            <a:r>
              <a:rPr lang="en-US" sz="1200" i="1" kern="1200" dirty="0">
                <a:solidFill>
                  <a:schemeClr val="tx1"/>
                </a:solidFill>
                <a:effectLst/>
                <a:latin typeface="+mn-lt"/>
                <a:ea typeface="+mn-ea"/>
                <a:cs typeface="+mn-cs"/>
              </a:rPr>
              <a:t>Online Platform: Integrate Classroom Physical Activity in Schools </a:t>
            </a:r>
            <a:r>
              <a:rPr lang="en-US" sz="1200" kern="1200" dirty="0">
                <a:solidFill>
                  <a:schemeClr val="tx1"/>
                </a:solidFill>
                <a:effectLst/>
                <a:latin typeface="+mn-lt"/>
                <a:ea typeface="+mn-ea"/>
                <a:cs typeface="+mn-cs"/>
              </a:rPr>
              <a:t>to view stories from the field and get additional resources to integrate classroom physical activity.</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NOTES TO PRESENTER: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Edit these actions, as needed, to ensure that they are consistent with what is possible at your school.</a:t>
            </a: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22</a:t>
            </a:fld>
            <a:endParaRPr lang="en-US"/>
          </a:p>
        </p:txBody>
      </p:sp>
    </p:spTree>
    <p:extLst>
      <p:ext uri="{BB962C8B-B14F-4D97-AF65-F5344CB8AC3E}">
        <p14:creationId xmlns:p14="http://schemas.microsoft.com/office/powerpoint/2010/main" val="2047792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for your participation!</a:t>
            </a: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23</a:t>
            </a:fld>
            <a:endParaRPr lang="en-US"/>
          </a:p>
        </p:txBody>
      </p:sp>
    </p:spTree>
    <p:extLst>
      <p:ext uri="{BB962C8B-B14F-4D97-AF65-F5344CB8AC3E}">
        <p14:creationId xmlns:p14="http://schemas.microsoft.com/office/powerpoint/2010/main" val="3630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p>
          <a:p>
            <a:r>
              <a:rPr lang="en-US" dirty="0"/>
              <a:t>An important framework that guides school health work is the Whole School, Whole Community, Whole Child (WSCC,</a:t>
            </a:r>
            <a:r>
              <a:rPr lang="en-US" baseline="0" dirty="0"/>
              <a:t> and it is pronounced “whisk”</a:t>
            </a:r>
            <a:r>
              <a:rPr lang="en-US" dirty="0"/>
              <a:t>) model. The WSCC model builds on CDC’s Coordinated School Health Model and ASCD’s Whole Child Approach. This</a:t>
            </a:r>
            <a:r>
              <a:rPr lang="en-US" baseline="0" dirty="0"/>
              <a:t> model</a:t>
            </a:r>
            <a:r>
              <a:rPr lang="en-US" dirty="0"/>
              <a:t> represents greater alignment of both education and public health goals. The 10 components surrounding the whole child show the full range of health topics that need to be addressed </a:t>
            </a:r>
            <a:r>
              <a:rPr lang="en-US" baseline="0" dirty="0"/>
              <a:t>by the school and community to help support the health and learning of the child</a:t>
            </a:r>
            <a:r>
              <a:rPr lang="en-US" dirty="0"/>
              <a:t>. </a:t>
            </a:r>
          </a:p>
          <a:p>
            <a:r>
              <a:rPr lang="en-US" dirty="0"/>
              <a:t> </a:t>
            </a:r>
          </a:p>
          <a:p>
            <a:r>
              <a:rPr lang="en-US" dirty="0"/>
              <a:t>The WSCC model supports opportunities for physical education and physical activity (noted by the red circle around the component for physical education and physical activity in the model). But how do schools address this component of the WSCC model?</a:t>
            </a:r>
          </a:p>
          <a:p>
            <a:endParaRPr lang="en-US" dirty="0"/>
          </a:p>
          <a:p>
            <a:r>
              <a:rPr lang="en-US" b="1" dirty="0"/>
              <a:t>NOTES FOR PRESENTER:</a:t>
            </a:r>
          </a:p>
          <a:p>
            <a:r>
              <a:rPr lang="en-US" dirty="0"/>
              <a:t>For more information about the WSCC model, see www.cdc.gov/healthyschools/wscc/index.htm. </a:t>
            </a: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3</a:t>
            </a:fld>
            <a:endParaRPr lang="en-US"/>
          </a:p>
        </p:txBody>
      </p:sp>
    </p:spTree>
    <p:extLst>
      <p:ext uri="{BB962C8B-B14F-4D97-AF65-F5344CB8AC3E}">
        <p14:creationId xmlns:p14="http://schemas.microsoft.com/office/powerpoint/2010/main" val="345376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Schools can support opportunities for physical education and physical activity through a Comprehensive School Physical Activity Program. The goal of a Comprehensive School Physical Activity Program is to increase physical activity opportunities before, during, and after school and to increase students’ overall physical activity and health.  </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There are five components</a:t>
            </a:r>
            <a:r>
              <a:rPr lang="en-US" sz="1200" u="none" kern="1200" baseline="0" dirty="0">
                <a:solidFill>
                  <a:schemeClr val="tx1"/>
                </a:solidFill>
                <a:effectLst/>
                <a:latin typeface="+mn-lt"/>
                <a:ea typeface="+mn-ea"/>
                <a:cs typeface="+mn-cs"/>
              </a:rPr>
              <a:t> in a Comprehensive School Physical Activity Program. They include physical education as the foundation, physical activity during school, physical activity before and after school, staff involvement, and family and community engagement. All of these components are important to helping students get the nationally recommended 60 minutes of physical activity each and every day. </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Within the component for physical activity during school, two types of activities </a:t>
            </a:r>
            <a:r>
              <a:rPr lang="en-US" sz="1200" u="none" kern="1200" baseline="0" dirty="0">
                <a:solidFill>
                  <a:schemeClr val="tx1"/>
                </a:solidFill>
                <a:effectLst/>
                <a:latin typeface="+mn-lt"/>
                <a:ea typeface="+mn-ea"/>
                <a:cs typeface="+mn-cs"/>
              </a:rPr>
              <a:t>are included</a:t>
            </a:r>
            <a:r>
              <a:rPr lang="en-US" sz="1200" u="none" kern="1200" dirty="0">
                <a:solidFill>
                  <a:schemeClr val="tx1"/>
                </a:solidFill>
                <a:effectLst/>
                <a:latin typeface="+mn-lt"/>
                <a:ea typeface="+mn-ea"/>
                <a:cs typeface="+mn-cs"/>
              </a:rPr>
              <a:t>—classroom physical activity and recess.</a:t>
            </a:r>
            <a:r>
              <a:rPr lang="en-US" sz="1200" u="none" kern="1200" baseline="0" dirty="0">
                <a:solidFill>
                  <a:schemeClr val="tx1"/>
                </a:solidFill>
                <a:effectLst/>
                <a:latin typeface="+mn-lt"/>
                <a:ea typeface="+mn-ea"/>
                <a:cs typeface="+mn-cs"/>
              </a:rPr>
              <a:t> The focus of this presentation is classroom physical activity. </a:t>
            </a:r>
          </a:p>
          <a:p>
            <a:endParaRPr lang="en-US"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rPr>
              <a:t>NOTES FOR PRESENTER:</a:t>
            </a:r>
            <a:endParaRPr lang="en-US" sz="1200" u="none" kern="1200" dirty="0">
              <a:solidFill>
                <a:schemeClr val="tx1"/>
              </a:solidFill>
              <a:effectLst/>
              <a:latin typeface="+mn-lt"/>
              <a:ea typeface="+mn-ea"/>
              <a:cs typeface="+mn-cs"/>
            </a:endParaRPr>
          </a:p>
          <a:p>
            <a:r>
              <a:rPr lang="en-US" u="none" dirty="0">
                <a:solidFill>
                  <a:schemeClr val="tx1"/>
                </a:solidFill>
              </a:rPr>
              <a:t>For more information</a:t>
            </a:r>
            <a:r>
              <a:rPr lang="en-US" u="none" baseline="0" dirty="0">
                <a:solidFill>
                  <a:schemeClr val="tx1"/>
                </a:solidFill>
              </a:rPr>
              <a:t> about </a:t>
            </a:r>
            <a:r>
              <a:rPr lang="en-US" sz="1200" u="none" kern="1200" dirty="0">
                <a:solidFill>
                  <a:schemeClr val="tx1"/>
                </a:solidFill>
                <a:effectLst/>
                <a:latin typeface="+mn-lt"/>
                <a:ea typeface="+mn-ea"/>
                <a:cs typeface="+mn-cs"/>
              </a:rPr>
              <a:t>a Comprehensive School Physical Activity Program and the five components, see www.cdc.gov/healthyschools/physicalactivity/cspap.htm.</a:t>
            </a:r>
            <a:endParaRPr lang="en-US"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4</a:t>
            </a:fld>
            <a:endParaRPr lang="en-US"/>
          </a:p>
        </p:txBody>
      </p:sp>
    </p:spTree>
    <p:extLst>
      <p:ext uri="{BB962C8B-B14F-4D97-AF65-F5344CB8AC3E}">
        <p14:creationId xmlns:p14="http://schemas.microsoft.com/office/powerpoint/2010/main" val="273415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CDC </a:t>
            </a:r>
            <a:r>
              <a:rPr lang="en-US" sz="1200" kern="1200" baseline="0" dirty="0">
                <a:solidFill>
                  <a:schemeClr val="tx1"/>
                </a:solidFill>
                <a:effectLst/>
                <a:latin typeface="+mn-lt"/>
                <a:ea typeface="+mn-ea"/>
                <a:cs typeface="+mn-cs"/>
              </a:rPr>
              <a:t>defines classroom physical activity as “</a:t>
            </a:r>
            <a:r>
              <a:rPr lang="en-US" sz="1200" kern="1200" dirty="0">
                <a:solidFill>
                  <a:schemeClr val="tx1"/>
                </a:solidFill>
                <a:effectLst/>
                <a:latin typeface="+mn-lt"/>
                <a:ea typeface="+mn-ea"/>
                <a:cs typeface="+mn-cs"/>
              </a:rPr>
              <a:t>any physical activity done in the classroom.” </a:t>
            </a:r>
            <a:r>
              <a:rPr lang="en-US" sz="1200" kern="1200" baseline="0" dirty="0">
                <a:solidFill>
                  <a:schemeClr val="tx1"/>
                </a:solidFill>
                <a:effectLst/>
                <a:latin typeface="+mn-lt"/>
                <a:ea typeface="+mn-ea"/>
                <a:cs typeface="+mn-cs"/>
              </a:rPr>
              <a:t>Classroom physical activity </a:t>
            </a:r>
            <a:r>
              <a:rPr lang="en-US" sz="1200" kern="1200" dirty="0">
                <a:solidFill>
                  <a:schemeClr val="tx1"/>
                </a:solidFill>
                <a:effectLst/>
                <a:latin typeface="+mn-lt"/>
                <a:ea typeface="+mn-ea"/>
                <a:cs typeface="+mn-cs"/>
              </a:rPr>
              <a:t>can take place at any time and occur in one or several brief periods of time during the school day. Classroom physical activity should be offered in addition to physical education and recess and at all school levels (elementary, middle, and high school).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Physical activity is defined as any bodily movement produced by skeletal muscles that requires energy expenditure. Examples include walking, dancing, jumping, and yoga.</a:t>
            </a: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5</a:t>
            </a:fld>
            <a:endParaRPr lang="en-US"/>
          </a:p>
        </p:txBody>
      </p:sp>
    </p:spTree>
    <p:extLst>
      <p:ext uri="{BB962C8B-B14F-4D97-AF65-F5344CB8AC3E}">
        <p14:creationId xmlns:p14="http://schemas.microsoft.com/office/powerpoint/2010/main" val="215353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primary approaches for classroom physical activity are: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Physical activity integrated into planned academic instruction: This means physical activity can be added to a teacher’s lesson planning process to ensure that activities reinforce the desired content and academic standards.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Physical activity outside of planned academic instruction: This means physical activity is not necessarily tied to the lesson being taught.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6</a:t>
            </a:fld>
            <a:endParaRPr lang="en-US"/>
          </a:p>
        </p:txBody>
      </p:sp>
    </p:spTree>
    <p:extLst>
      <p:ext uri="{BB962C8B-B14F-4D97-AF65-F5344CB8AC3E}">
        <p14:creationId xmlns:p14="http://schemas.microsoft.com/office/powerpoint/2010/main" val="101526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benefits to integrating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physical activity in the</a:t>
            </a:r>
            <a:r>
              <a:rPr lang="en-US" sz="1200" kern="1200" baseline="0" dirty="0">
                <a:solidFill>
                  <a:schemeClr val="tx1"/>
                </a:solidFill>
                <a:effectLst/>
                <a:latin typeface="+mn-lt"/>
                <a:ea typeface="+mn-ea"/>
                <a:cs typeface="+mn-cs"/>
              </a:rPr>
              <a:t> classroom. Classroom physical activity: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Improves students’ concentration and ability to stay on task.</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Reduces disruptive behavior.</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Improves students’ motivation and engagement in the learning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Helps to improve students’ academic performance </a:t>
            </a:r>
            <a:r>
              <a:rPr lang="en-US" sz="1200" kern="1200" dirty="0">
                <a:solidFill>
                  <a:schemeClr val="tx1"/>
                </a:solidFill>
                <a:effectLst/>
                <a:latin typeface="+mn-lt"/>
                <a:ea typeface="+mn-ea"/>
                <a:cs typeface="+mn-cs"/>
              </a:rPr>
              <a:t>(higher grades and test scores).</a:t>
            </a:r>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Increases students’ daily physical activity.</a:t>
            </a:r>
          </a:p>
          <a:p>
            <a:pPr marL="0" indent="0">
              <a:buFont typeface="Arial" panose="020B0604020202020204" pitchFamily="34" charset="0"/>
              <a:buNone/>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of these benefits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help improve student’s engagement in school, which leads to improved school connectedness and overall school climate.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sz="1200" kern="1200" dirty="0">
              <a:solidFill>
                <a:schemeClr val="tx1"/>
              </a:solidFill>
              <a:effectLst/>
              <a:latin typeface="+mn-lt"/>
              <a:ea typeface="+mn-ea"/>
              <a:cs typeface="+mn-cs"/>
            </a:endParaRPr>
          </a:p>
          <a:p>
            <a:r>
              <a:rPr lang="en-US" dirty="0"/>
              <a:t>If you have examples of</a:t>
            </a:r>
            <a:r>
              <a:rPr lang="en-US" baseline="0" dirty="0"/>
              <a:t> benefits that your school or classroom has experienced from providing classroom physical activity, consider sharing them during this slide.</a:t>
            </a:r>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7</a:t>
            </a:fld>
            <a:endParaRPr lang="en-US"/>
          </a:p>
        </p:txBody>
      </p:sp>
    </p:spTree>
    <p:extLst>
      <p:ext uri="{BB962C8B-B14F-4D97-AF65-F5344CB8AC3E}">
        <p14:creationId xmlns:p14="http://schemas.microsoft.com/office/powerpoint/2010/main" val="78389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dirty="0"/>
              <a:t>Across states, school districts, and schools, implementation of classroom physical activity through policies and practices is limited. For example, in a recent study, only Colorado requires</a:t>
            </a:r>
            <a:r>
              <a:rPr lang="en-US" baseline="0" dirty="0"/>
              <a:t> </a:t>
            </a:r>
            <a:r>
              <a:rPr lang="en-US" dirty="0"/>
              <a:t>classroom-based physical activity breaks in elementary schools.</a:t>
            </a:r>
            <a:r>
              <a:rPr lang="en-US" baseline="0" dirty="0"/>
              <a:t> </a:t>
            </a:r>
            <a:r>
              <a:rPr lang="en-US" dirty="0"/>
              <a:t>None of the states require breaks in middle or high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dirty="0"/>
          </a:p>
          <a:p>
            <a:r>
              <a:rPr lang="en-US" dirty="0"/>
              <a:t>You can replace</a:t>
            </a:r>
            <a:r>
              <a:rPr lang="en-US" baseline="0" dirty="0"/>
              <a:t> this slide with your state data if they are available.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For more information about the 2016 </a:t>
            </a:r>
            <a:r>
              <a:rPr lang="en-US" sz="1200" kern="1200" dirty="0">
                <a:solidFill>
                  <a:schemeClr val="tx1"/>
                </a:solidFill>
                <a:effectLst/>
                <a:latin typeface="+mn-lt"/>
                <a:ea typeface="+mn-ea"/>
                <a:cs typeface="+mn-cs"/>
              </a:rPr>
              <a:t>Shape of the Nation Report, see</a:t>
            </a:r>
            <a:r>
              <a:rPr lang="en-US" sz="1200" kern="1200" baseline="0" dirty="0">
                <a:solidFill>
                  <a:schemeClr val="tx1"/>
                </a:solidFill>
                <a:effectLst/>
                <a:latin typeface="+mn-lt"/>
                <a:ea typeface="+mn-ea"/>
                <a:cs typeface="+mn-cs"/>
              </a:rPr>
              <a:t> https://www.shapeamerica.org/advocacy/son/2016/upload/Shape-of-the-Nation-2016_web.pdf. </a:t>
            </a:r>
          </a:p>
        </p:txBody>
      </p:sp>
      <p:sp>
        <p:nvSpPr>
          <p:cNvPr id="4" name="Slide Number Placeholder 3"/>
          <p:cNvSpPr>
            <a:spLocks noGrp="1"/>
          </p:cNvSpPr>
          <p:nvPr>
            <p:ph type="sldNum" sz="quarter" idx="10"/>
          </p:nvPr>
        </p:nvSpPr>
        <p:spPr/>
        <p:txBody>
          <a:bodyPr/>
          <a:lstStyle/>
          <a:p>
            <a:fld id="{858DDFD5-6B6B-4946-B07F-1FAACC0DEF93}" type="slidenum">
              <a:rPr lang="en-US" smtClean="0"/>
              <a:t>8</a:t>
            </a:fld>
            <a:endParaRPr lang="en-US"/>
          </a:p>
        </p:txBody>
      </p:sp>
    </p:spTree>
    <p:extLst>
      <p:ext uri="{BB962C8B-B14F-4D97-AF65-F5344CB8AC3E}">
        <p14:creationId xmlns:p14="http://schemas.microsoft.com/office/powerpoint/2010/main" val="298583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 </a:t>
            </a: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At the district level, only 11% of school districts </a:t>
            </a:r>
            <a:r>
              <a:rPr lang="en-US" sz="1200" b="0" i="0" u="sng" strike="noStrike" kern="1200" baseline="0" dirty="0">
                <a:solidFill>
                  <a:schemeClr val="tx1"/>
                </a:solidFill>
                <a:latin typeface="+mn-lt"/>
                <a:ea typeface="+mn-ea"/>
                <a:cs typeface="+mn-cs"/>
              </a:rPr>
              <a:t>require</a:t>
            </a:r>
            <a:r>
              <a:rPr lang="en-US" sz="1200" b="0" i="0" u="none" strike="noStrike" kern="1200" baseline="0" dirty="0">
                <a:solidFill>
                  <a:schemeClr val="tx1"/>
                </a:solidFill>
                <a:latin typeface="+mn-lt"/>
                <a:ea typeface="+mn-ea"/>
                <a:cs typeface="+mn-cs"/>
              </a:rPr>
              <a:t> elementary schools to provide regular classroom physical activity breaks during the school day. This percentage is lower for middle schools (8%) and high schools (2%).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 similar pattern is found for school districts that </a:t>
            </a:r>
            <a:r>
              <a:rPr lang="en-US" sz="1200" b="0" i="0" u="sng" strike="noStrike" kern="1200" baseline="0" dirty="0">
                <a:solidFill>
                  <a:schemeClr val="tx1"/>
                </a:solidFill>
                <a:latin typeface="+mn-lt"/>
                <a:ea typeface="+mn-ea"/>
                <a:cs typeface="+mn-cs"/>
              </a:rPr>
              <a:t>recommend</a:t>
            </a:r>
            <a:r>
              <a:rPr lang="en-US" sz="1200" b="0" i="0" u="none" strike="noStrike" kern="1200" baseline="0" dirty="0">
                <a:solidFill>
                  <a:schemeClr val="tx1"/>
                </a:solidFill>
                <a:latin typeface="+mn-lt"/>
                <a:ea typeface="+mn-ea"/>
                <a:cs typeface="+mn-cs"/>
              </a:rPr>
              <a:t> schools provide regular classroom physical activity breaks during the school day: 50% of elementary schools, 39% of middle schools, and 28% of high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NOTES FOR PRESENTER:</a:t>
            </a:r>
            <a:endParaRPr lang="en-US" dirty="0"/>
          </a:p>
          <a:p>
            <a:r>
              <a:rPr lang="en-US" dirty="0"/>
              <a:t>You can replace</a:t>
            </a:r>
            <a:r>
              <a:rPr lang="en-US" baseline="0" dirty="0"/>
              <a:t> this slide with your district data if they are available. </a:t>
            </a:r>
          </a:p>
          <a:p>
            <a:endParaRPr lang="en-US" baseline="0" dirty="0"/>
          </a:p>
          <a:p>
            <a:r>
              <a:rPr lang="en-US" baseline="0" dirty="0"/>
              <a:t>For more information about the </a:t>
            </a:r>
            <a:r>
              <a:rPr lang="en-US" sz="1200" i="1" kern="1200" dirty="0">
                <a:solidFill>
                  <a:schemeClr val="tx1"/>
                </a:solidFill>
                <a:effectLst/>
                <a:latin typeface="+mn-lt"/>
                <a:ea typeface="+mn-ea"/>
                <a:cs typeface="+mn-cs"/>
              </a:rPr>
              <a:t>Results from the School Health</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Policies and Practices Study 2016</a:t>
            </a:r>
            <a:r>
              <a:rPr lang="en-US" sz="1200" kern="1200" dirty="0">
                <a:solidFill>
                  <a:schemeClr val="tx1"/>
                </a:solidFill>
                <a:effectLst/>
                <a:latin typeface="+mn-lt"/>
                <a:ea typeface="+mn-ea"/>
                <a:cs typeface="+mn-cs"/>
              </a:rPr>
              <a:t>, see</a:t>
            </a:r>
            <a:r>
              <a:rPr lang="en-US" sz="1200" kern="1200" baseline="0" dirty="0">
                <a:solidFill>
                  <a:schemeClr val="tx1"/>
                </a:solidFill>
                <a:effectLst/>
                <a:latin typeface="+mn-lt"/>
                <a:ea typeface="+mn-ea"/>
                <a:cs typeface="+mn-cs"/>
              </a:rPr>
              <a:t> www.cdc.gov/healthyyouth/data/shpps/pdf/shpps-results_2016.pdf.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Raleway" panose="020B0503030101060003"/>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58DDFD5-6B6B-4946-B07F-1FAACC0DEF93}" type="slidenum">
              <a:rPr lang="en-US" smtClean="0"/>
              <a:t>9</a:t>
            </a:fld>
            <a:endParaRPr lang="en-US"/>
          </a:p>
        </p:txBody>
      </p:sp>
    </p:spTree>
    <p:extLst>
      <p:ext uri="{BB962C8B-B14F-4D97-AF65-F5344CB8AC3E}">
        <p14:creationId xmlns:p14="http://schemas.microsoft.com/office/powerpoint/2010/main" val="396112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D6725-CE12-4477-BA35-D1AB71CD2C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81" y="-83378"/>
            <a:ext cx="12274875" cy="7019654"/>
          </a:xfrm>
          <a:prstGeom prst="rect">
            <a:avLst/>
          </a:prstGeom>
        </p:spPr>
      </p:pic>
      <p:sp>
        <p:nvSpPr>
          <p:cNvPr id="2" name="Title 1">
            <a:extLst>
              <a:ext uri="{FF2B5EF4-FFF2-40B4-BE49-F238E27FC236}">
                <a16:creationId xmlns:a16="http://schemas.microsoft.com/office/drawing/2014/main" id="{883C37EB-424A-42E6-9969-AF1F46B5283E}"/>
              </a:ext>
            </a:extLst>
          </p:cNvPr>
          <p:cNvSpPr>
            <a:spLocks noGrp="1"/>
          </p:cNvSpPr>
          <p:nvPr>
            <p:ph type="ctrTitle" hasCustomPrompt="1"/>
          </p:nvPr>
        </p:nvSpPr>
        <p:spPr>
          <a:xfrm>
            <a:off x="455776" y="-86288"/>
            <a:ext cx="9144000" cy="2387600"/>
          </a:xfrm>
        </p:spPr>
        <p:txBody>
          <a:bodyPr anchor="b">
            <a:normAutofit/>
          </a:bodyPr>
          <a:lstStyle>
            <a:lvl1pPr algn="l">
              <a:defRPr sz="4800" b="1">
                <a:solidFill>
                  <a:srgbClr val="1F4E79"/>
                </a:solidFill>
                <a:latin typeface="Arial" panose="020B0604020202020204" pitchFamily="34" charset="0"/>
                <a:cs typeface="Arial" panose="020B0604020202020204" pitchFamily="34" charset="0"/>
              </a:defRPr>
            </a:lvl1pPr>
          </a:lstStyle>
          <a:p>
            <a:r>
              <a:rPr lang="en-US" dirty="0"/>
              <a:t>Enter presentation title here.</a:t>
            </a:r>
          </a:p>
        </p:txBody>
      </p:sp>
      <p:sp>
        <p:nvSpPr>
          <p:cNvPr id="3" name="Subtitle 2">
            <a:extLst>
              <a:ext uri="{FF2B5EF4-FFF2-40B4-BE49-F238E27FC236}">
                <a16:creationId xmlns:a16="http://schemas.microsoft.com/office/drawing/2014/main" id="{E3600411-328D-46ED-AF4E-796F280AE3BD}"/>
              </a:ext>
            </a:extLst>
          </p:cNvPr>
          <p:cNvSpPr>
            <a:spLocks noGrp="1"/>
          </p:cNvSpPr>
          <p:nvPr>
            <p:ph type="subTitle" idx="1" hasCustomPrompt="1"/>
          </p:nvPr>
        </p:nvSpPr>
        <p:spPr>
          <a:xfrm>
            <a:off x="481414" y="2449513"/>
            <a:ext cx="9144000" cy="1655762"/>
          </a:xfrm>
        </p:spPr>
        <p:txBody>
          <a:bodyPr/>
          <a:lstStyle>
            <a:lvl1pPr marL="0" indent="0" algn="l">
              <a:buNone/>
              <a:defRPr sz="2400">
                <a:solidFill>
                  <a:schemeClr val="accent5">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Here</a:t>
            </a:r>
          </a:p>
        </p:txBody>
      </p:sp>
      <p:sp>
        <p:nvSpPr>
          <p:cNvPr id="6" name="Slide Number Placeholder 5">
            <a:extLst>
              <a:ext uri="{FF2B5EF4-FFF2-40B4-BE49-F238E27FC236}">
                <a16:creationId xmlns:a16="http://schemas.microsoft.com/office/drawing/2014/main" id="{97658171-55B9-4A01-BDCF-CD28B862D8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5" name="Text Placeholder 14">
            <a:extLst>
              <a:ext uri="{FF2B5EF4-FFF2-40B4-BE49-F238E27FC236}">
                <a16:creationId xmlns:a16="http://schemas.microsoft.com/office/drawing/2014/main" id="{272E17F1-A9FD-4005-A261-2FF4357C1426}"/>
              </a:ext>
            </a:extLst>
          </p:cNvPr>
          <p:cNvSpPr>
            <a:spLocks noGrp="1"/>
          </p:cNvSpPr>
          <p:nvPr>
            <p:ph type="body" sz="quarter" idx="13" hasCustomPrompt="1"/>
          </p:nvPr>
        </p:nvSpPr>
        <p:spPr>
          <a:xfrm>
            <a:off x="481013" y="5024438"/>
            <a:ext cx="4560887" cy="1530350"/>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Add location, date, or other information here.</a:t>
            </a:r>
          </a:p>
        </p:txBody>
      </p:sp>
    </p:spTree>
    <p:extLst>
      <p:ext uri="{BB962C8B-B14F-4D97-AF65-F5344CB8AC3E}">
        <p14:creationId xmlns:p14="http://schemas.microsoft.com/office/powerpoint/2010/main" val="292374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B8E2-B990-4B3D-A904-6B1F47BB8F9D}"/>
              </a:ext>
            </a:extLst>
          </p:cNvPr>
          <p:cNvSpPr>
            <a:spLocks noGrp="1"/>
          </p:cNvSpPr>
          <p:nvPr>
            <p:ph type="title" hasCustomPrompt="1"/>
          </p:nvPr>
        </p:nvSpPr>
        <p:spPr>
          <a:xfrm>
            <a:off x="811213" y="1"/>
            <a:ext cx="7904162" cy="989012"/>
          </a:xfrm>
        </p:spPr>
        <p:txBody>
          <a:bodyPr anchor="b">
            <a:normAutofit/>
          </a:bodyPr>
          <a:lstStyle>
            <a:lvl1pPr>
              <a:defRPr sz="2800"/>
            </a:lvl1pPr>
          </a:lstStyle>
          <a:p>
            <a:r>
              <a:rPr lang="en-US" dirty="0"/>
              <a:t>Comprehensive School Physical Activity Programs (CSPAP)</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71897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827946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22E55C-C949-4FE8-9313-99C5C75F5CC2}"/>
              </a:ext>
            </a:extLst>
          </p:cNvPr>
          <p:cNvSpPr/>
          <p:nvPr userDrawn="1"/>
        </p:nvSpPr>
        <p:spPr>
          <a:xfrm>
            <a:off x="0" y="1666875"/>
            <a:ext cx="12192000" cy="4689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hasCustomPrompt="1"/>
          </p:nvPr>
        </p:nvSpPr>
        <p:spPr>
          <a:xfrm>
            <a:off x="811213" y="1"/>
            <a:ext cx="7904162" cy="989012"/>
          </a:xfrm>
        </p:spPr>
        <p:txBody>
          <a:bodyPr anchor="b">
            <a:normAutofit/>
          </a:bodyPr>
          <a:lstStyle>
            <a:lvl1pPr>
              <a:defRPr sz="2800"/>
            </a:lvl1pPr>
          </a:lstStyle>
          <a:p>
            <a:r>
              <a:rPr lang="en-US" dirty="0"/>
              <a:t>Whole School, Whole Community, Whole Child Model</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171450" indent="-171450">
              <a:buFont typeface="Wingdings" panose="05000000000000000000" pitchFamily="2" charset="2"/>
              <a:buChar char="§"/>
              <a:defRPr sz="1600"/>
            </a:lvl1pPr>
            <a:lvl2pPr marL="400050" indent="-114300">
              <a:buClr>
                <a:schemeClr val="tx1">
                  <a:lumMod val="50000"/>
                  <a:lumOff val="50000"/>
                </a:schemeClr>
              </a:buClr>
              <a:buFont typeface="Arial" panose="020B0604020202020204" pitchFamily="34" charset="0"/>
              <a:buChar char="–"/>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1895475"/>
            <a:ext cx="2134592" cy="2134592"/>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E09CD908-253F-4B43-B58E-1383A39108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0504" y="2752725"/>
            <a:ext cx="2134592" cy="213459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908819A9-FDDE-48E1-86F6-A4BEB41784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62133" y="3877271"/>
            <a:ext cx="2134592" cy="21345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175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EB45A-AEC2-445B-B29D-ED695CAA0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400"/>
            <a:ext cx="12192000" cy="4741333"/>
          </a:xfrm>
          <a:prstGeom prst="rect">
            <a:avLst/>
          </a:prstGeom>
        </p:spPr>
      </p:pic>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171450" indent="-171450">
              <a:buClr>
                <a:schemeClr val="bg1"/>
              </a:buClr>
              <a:buFont typeface="Wingdings" panose="05000000000000000000" pitchFamily="2" charset="2"/>
              <a:buChar char="§"/>
              <a:defRPr sz="1600">
                <a:solidFill>
                  <a:schemeClr val="bg1"/>
                </a:solidFill>
              </a:defRPr>
            </a:lvl1pPr>
            <a:lvl2pPr marL="400050" indent="-114300">
              <a:buClr>
                <a:schemeClr val="bg1"/>
              </a:buClr>
              <a:buFont typeface="Arial" panose="020B0604020202020204" pitchFamily="34" charset="0"/>
              <a:buChar char="–"/>
              <a:defRPr sz="1400">
                <a:solidFill>
                  <a:schemeClr val="bg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6975" y="1895475"/>
            <a:ext cx="2134592" cy="2134592"/>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E09CD908-253F-4B43-B58E-1383A39108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81479" y="2752725"/>
            <a:ext cx="2134592" cy="213459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908819A9-FDDE-48E1-86F6-A4BEB41784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43108" y="3877271"/>
            <a:ext cx="2134592" cy="21345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0580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EB45A-AEC2-445B-B29D-ED695CAA0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15017"/>
            <a:ext cx="12192000" cy="4741333"/>
          </a:xfrm>
          <a:prstGeom prst="rect">
            <a:avLst/>
          </a:prstGeom>
        </p:spPr>
      </p:pic>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10856912" cy="3811588"/>
          </a:xfrm>
        </p:spPr>
        <p:txBody>
          <a:bodyPr/>
          <a:lstStyle>
            <a:lvl1pPr marL="171450" indent="-171450">
              <a:buClr>
                <a:schemeClr val="bg1"/>
              </a:buClr>
              <a:buFont typeface="Wingdings" panose="05000000000000000000" pitchFamily="2" charset="2"/>
              <a:buChar char="§"/>
              <a:defRPr sz="1600">
                <a:solidFill>
                  <a:schemeClr val="bg1"/>
                </a:solidFill>
              </a:defRPr>
            </a:lvl1pPr>
            <a:lvl2pPr marL="400050" indent="-114300">
              <a:buClr>
                <a:schemeClr val="bg1"/>
              </a:buClr>
              <a:buFont typeface="Arial" panose="020B0604020202020204" pitchFamily="34" charset="0"/>
              <a:buChar char="–"/>
              <a:defRPr sz="1400">
                <a:solidFill>
                  <a:schemeClr val="bg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2665993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20F6007D-EF88-416B-AA1D-8BEE83683B36}"/>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19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48535A-0B0D-4933-8672-1D51073B8A51}"/>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611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a:noFill/>
        </p:spPr>
      </p:pic>
    </p:spTree>
    <p:extLst>
      <p:ext uri="{BB962C8B-B14F-4D97-AF65-F5344CB8AC3E}">
        <p14:creationId xmlns:p14="http://schemas.microsoft.com/office/powerpoint/2010/main" val="1128952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A309EB-60F4-49C2-B9F0-AC18D725AFC6}"/>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516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p:spPr>
      </p:pic>
    </p:spTree>
    <p:extLst>
      <p:ext uri="{BB962C8B-B14F-4D97-AF65-F5344CB8AC3E}">
        <p14:creationId xmlns:p14="http://schemas.microsoft.com/office/powerpoint/2010/main" val="1118811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C0437-CC37-45E1-A580-D7EA92016617}"/>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32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p:spPr>
      </p:pic>
    </p:spTree>
    <p:extLst>
      <p:ext uri="{BB962C8B-B14F-4D97-AF65-F5344CB8AC3E}">
        <p14:creationId xmlns:p14="http://schemas.microsoft.com/office/powerpoint/2010/main" val="79307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D6725-CE12-4477-BA35-D1AB71CD2C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81" y="-86287"/>
            <a:ext cx="12274874" cy="7025471"/>
          </a:xfrm>
          <a:prstGeom prst="rect">
            <a:avLst/>
          </a:prstGeom>
        </p:spPr>
      </p:pic>
      <p:sp>
        <p:nvSpPr>
          <p:cNvPr id="2" name="Title 1">
            <a:extLst>
              <a:ext uri="{FF2B5EF4-FFF2-40B4-BE49-F238E27FC236}">
                <a16:creationId xmlns:a16="http://schemas.microsoft.com/office/drawing/2014/main" id="{883C37EB-424A-42E6-9969-AF1F46B5283E}"/>
              </a:ext>
            </a:extLst>
          </p:cNvPr>
          <p:cNvSpPr>
            <a:spLocks noGrp="1"/>
          </p:cNvSpPr>
          <p:nvPr>
            <p:ph type="ctrTitle" hasCustomPrompt="1"/>
          </p:nvPr>
        </p:nvSpPr>
        <p:spPr>
          <a:xfrm>
            <a:off x="455776" y="-86288"/>
            <a:ext cx="9144000" cy="2387600"/>
          </a:xfrm>
        </p:spPr>
        <p:txBody>
          <a:bodyPr anchor="b">
            <a:normAutofit/>
          </a:bodyPr>
          <a:lstStyle>
            <a:lvl1pPr algn="l">
              <a:defRPr sz="4800" b="1">
                <a:solidFill>
                  <a:srgbClr val="1F4E79"/>
                </a:solidFill>
                <a:latin typeface="Arial" panose="020B0604020202020204" pitchFamily="34" charset="0"/>
                <a:cs typeface="Arial" panose="020B0604020202020204" pitchFamily="34" charset="0"/>
              </a:defRPr>
            </a:lvl1pPr>
          </a:lstStyle>
          <a:p>
            <a:r>
              <a:rPr lang="en-US" dirty="0"/>
              <a:t>Enter presentation title here.</a:t>
            </a:r>
          </a:p>
        </p:txBody>
      </p:sp>
      <p:sp>
        <p:nvSpPr>
          <p:cNvPr id="3" name="Subtitle 2">
            <a:extLst>
              <a:ext uri="{FF2B5EF4-FFF2-40B4-BE49-F238E27FC236}">
                <a16:creationId xmlns:a16="http://schemas.microsoft.com/office/drawing/2014/main" id="{E3600411-328D-46ED-AF4E-796F280AE3BD}"/>
              </a:ext>
            </a:extLst>
          </p:cNvPr>
          <p:cNvSpPr>
            <a:spLocks noGrp="1"/>
          </p:cNvSpPr>
          <p:nvPr>
            <p:ph type="subTitle" idx="1" hasCustomPrompt="1"/>
          </p:nvPr>
        </p:nvSpPr>
        <p:spPr>
          <a:xfrm>
            <a:off x="481414" y="2449513"/>
            <a:ext cx="9144000" cy="1655762"/>
          </a:xfrm>
        </p:spPr>
        <p:txBody>
          <a:bodyPr/>
          <a:lstStyle>
            <a:lvl1pPr marL="0" indent="0" algn="l">
              <a:buNone/>
              <a:defRPr sz="2400">
                <a:solidFill>
                  <a:schemeClr val="accent5">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Subtitle Here</a:t>
            </a:r>
          </a:p>
        </p:txBody>
      </p:sp>
      <p:sp>
        <p:nvSpPr>
          <p:cNvPr id="6" name="Slide Number Placeholder 5">
            <a:extLst>
              <a:ext uri="{FF2B5EF4-FFF2-40B4-BE49-F238E27FC236}">
                <a16:creationId xmlns:a16="http://schemas.microsoft.com/office/drawing/2014/main" id="{97658171-55B9-4A01-BDCF-CD28B862D8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5" name="Text Placeholder 14">
            <a:extLst>
              <a:ext uri="{FF2B5EF4-FFF2-40B4-BE49-F238E27FC236}">
                <a16:creationId xmlns:a16="http://schemas.microsoft.com/office/drawing/2014/main" id="{272E17F1-A9FD-4005-A261-2FF4357C1426}"/>
              </a:ext>
            </a:extLst>
          </p:cNvPr>
          <p:cNvSpPr>
            <a:spLocks noGrp="1"/>
          </p:cNvSpPr>
          <p:nvPr>
            <p:ph type="body" sz="quarter" idx="13" hasCustomPrompt="1"/>
          </p:nvPr>
        </p:nvSpPr>
        <p:spPr>
          <a:xfrm>
            <a:off x="481013" y="5024438"/>
            <a:ext cx="4560887" cy="1530350"/>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Add location, date, or other information here.</a:t>
            </a:r>
          </a:p>
        </p:txBody>
      </p:sp>
    </p:spTree>
    <p:extLst>
      <p:ext uri="{BB962C8B-B14F-4D97-AF65-F5344CB8AC3E}">
        <p14:creationId xmlns:p14="http://schemas.microsoft.com/office/powerpoint/2010/main" val="1587934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521E-C466-4C33-9320-B3D884D2A2DF}"/>
              </a:ext>
            </a:extLst>
          </p:cNvPr>
          <p:cNvSpPr>
            <a:spLocks noGrp="1"/>
          </p:cNvSpPr>
          <p:nvPr>
            <p:ph type="title"/>
          </p:nvPr>
        </p:nvSpPr>
        <p:spPr>
          <a:xfrm>
            <a:off x="838200" y="136525"/>
            <a:ext cx="10515600" cy="1325563"/>
          </a:xfrm>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C0C6AA3-630D-419D-8624-212D8034E676}"/>
              </a:ext>
            </a:extLst>
          </p:cNvPr>
          <p:cNvSpPr>
            <a:spLocks noGrp="1"/>
          </p:cNvSpPr>
          <p:nvPr>
            <p:ph idx="1"/>
          </p:nvPr>
        </p:nvSpPr>
        <p:spPr/>
        <p:txBody>
          <a:bodyPr>
            <a:normAutofit/>
          </a:bodyPr>
          <a:lstStyle>
            <a:lvl1pPr marL="228600" indent="-228600">
              <a:buFont typeface="Wingdings" panose="05000000000000000000" pitchFamily="2" charset="2"/>
              <a:buChar char="§"/>
              <a:defRPr sz="20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B7B5C5-EC79-4116-8582-B2E43BE842ED}"/>
              </a:ext>
            </a:extLst>
          </p:cNvPr>
          <p:cNvSpPr>
            <a:spLocks noGrp="1"/>
          </p:cNvSpPr>
          <p:nvPr>
            <p:ph type="dt" sz="half" idx="10"/>
          </p:nvPr>
        </p:nvSpPr>
        <p:spPr>
          <a:xfrm>
            <a:off x="838200" y="6356350"/>
            <a:ext cx="2743200" cy="365125"/>
          </a:xfrm>
          <a:prstGeom prst="rect">
            <a:avLst/>
          </a:prstGeom>
        </p:spPr>
        <p:txBody>
          <a:bodyPr/>
          <a:lstStyle/>
          <a:p>
            <a:fld id="{F224128A-FA90-4C31-B89F-D626264836F3}" type="datetimeFigureOut">
              <a:rPr lang="en-US" smtClean="0"/>
              <a:t>11/6/2018</a:t>
            </a:fld>
            <a:endParaRPr lang="en-US"/>
          </a:p>
        </p:txBody>
      </p:sp>
      <p:sp>
        <p:nvSpPr>
          <p:cNvPr id="5" name="Footer Placeholder 4">
            <a:extLst>
              <a:ext uri="{FF2B5EF4-FFF2-40B4-BE49-F238E27FC236}">
                <a16:creationId xmlns:a16="http://schemas.microsoft.com/office/drawing/2014/main" id="{B5CC449D-F643-4988-B41E-1EBFA1742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8D70D25B-7293-4EE6-8B35-3E7BC291761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7" name="Rectangle 6">
            <a:extLst>
              <a:ext uri="{FF2B5EF4-FFF2-40B4-BE49-F238E27FC236}">
                <a16:creationId xmlns:a16="http://schemas.microsoft.com/office/drawing/2014/main" id="{9465CE67-0078-4295-B483-9B02581B48F5}"/>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6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521E-C466-4C33-9320-B3D884D2A2DF}"/>
              </a:ext>
            </a:extLst>
          </p:cNvPr>
          <p:cNvSpPr>
            <a:spLocks noGrp="1"/>
          </p:cNvSpPr>
          <p:nvPr>
            <p:ph type="title"/>
          </p:nvPr>
        </p:nvSpPr>
        <p:spPr>
          <a:xfrm>
            <a:off x="838200" y="136525"/>
            <a:ext cx="10515600" cy="1325563"/>
          </a:xfrm>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C0C6AA3-630D-419D-8624-212D8034E676}"/>
              </a:ext>
            </a:extLst>
          </p:cNvPr>
          <p:cNvSpPr>
            <a:spLocks noGrp="1"/>
          </p:cNvSpPr>
          <p:nvPr>
            <p:ph idx="1"/>
          </p:nvPr>
        </p:nvSpPr>
        <p:spPr/>
        <p:txBody>
          <a:bodyPr>
            <a:normAutofit/>
          </a:bodyPr>
          <a:lstStyle>
            <a:lvl1pPr marL="228600" indent="-228600">
              <a:buFont typeface="Wingdings" panose="05000000000000000000" pitchFamily="2" charset="2"/>
              <a:buChar char="§"/>
              <a:defRPr sz="20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20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20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B7B5C5-EC79-4116-8582-B2E43BE842ED}"/>
              </a:ext>
            </a:extLst>
          </p:cNvPr>
          <p:cNvSpPr>
            <a:spLocks noGrp="1"/>
          </p:cNvSpPr>
          <p:nvPr>
            <p:ph type="dt" sz="half" idx="10"/>
          </p:nvPr>
        </p:nvSpPr>
        <p:spPr>
          <a:xfrm>
            <a:off x="838200" y="6356350"/>
            <a:ext cx="2743200" cy="365125"/>
          </a:xfrm>
          <a:prstGeom prst="rect">
            <a:avLst/>
          </a:prstGeom>
        </p:spPr>
        <p:txBody>
          <a:bodyPr/>
          <a:lstStyle/>
          <a:p>
            <a:fld id="{F224128A-FA90-4C31-B89F-D626264836F3}" type="datetimeFigureOut">
              <a:rPr lang="en-US" smtClean="0"/>
              <a:t>11/6/2018</a:t>
            </a:fld>
            <a:endParaRPr lang="en-US"/>
          </a:p>
        </p:txBody>
      </p:sp>
      <p:sp>
        <p:nvSpPr>
          <p:cNvPr id="5" name="Footer Placeholder 4">
            <a:extLst>
              <a:ext uri="{FF2B5EF4-FFF2-40B4-BE49-F238E27FC236}">
                <a16:creationId xmlns:a16="http://schemas.microsoft.com/office/drawing/2014/main" id="{B5CC449D-F643-4988-B41E-1EBFA1742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5">
            <a:extLst>
              <a:ext uri="{FF2B5EF4-FFF2-40B4-BE49-F238E27FC236}">
                <a16:creationId xmlns:a16="http://schemas.microsoft.com/office/drawing/2014/main" id="{8D70D25B-7293-4EE6-8B35-3E7BC291761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7" name="Rectangle 6">
            <a:extLst>
              <a:ext uri="{FF2B5EF4-FFF2-40B4-BE49-F238E27FC236}">
                <a16:creationId xmlns:a16="http://schemas.microsoft.com/office/drawing/2014/main" id="{9465CE67-0078-4295-B483-9B02581B48F5}"/>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552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F556-4704-4947-B782-B20B34FEE1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81" y="-86287"/>
            <a:ext cx="12274875" cy="7025471"/>
          </a:xfrm>
          <a:prstGeom prst="rect">
            <a:avLst/>
          </a:prstGeom>
        </p:spPr>
      </p:pic>
      <p:sp>
        <p:nvSpPr>
          <p:cNvPr id="2" name="Title 1">
            <a:extLst>
              <a:ext uri="{FF2B5EF4-FFF2-40B4-BE49-F238E27FC236}">
                <a16:creationId xmlns:a16="http://schemas.microsoft.com/office/drawing/2014/main" id="{A3B17CB7-92B5-4D8D-98A6-0BCE8FF7DD0E}"/>
              </a:ext>
            </a:extLst>
          </p:cNvPr>
          <p:cNvSpPr>
            <a:spLocks noGrp="1"/>
          </p:cNvSpPr>
          <p:nvPr>
            <p:ph type="title"/>
          </p:nvPr>
        </p:nvSpPr>
        <p:spPr>
          <a:xfrm>
            <a:off x="831850" y="27782"/>
            <a:ext cx="10515600" cy="2852737"/>
          </a:xfrm>
        </p:spPr>
        <p:txBody>
          <a:bodyPr anchor="b">
            <a:normAutofit/>
          </a:bodyPr>
          <a:lstStyle>
            <a:lvl1pPr>
              <a:defRPr sz="44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85A2F64-F703-4D5A-9A9D-D50B0A9C7245}"/>
              </a:ext>
            </a:extLst>
          </p:cNvPr>
          <p:cNvSpPr>
            <a:spLocks noGrp="1"/>
          </p:cNvSpPr>
          <p:nvPr>
            <p:ph type="body" idx="1"/>
          </p:nvPr>
        </p:nvSpPr>
        <p:spPr>
          <a:xfrm>
            <a:off x="831850" y="48561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Slide Number Placeholder 5">
            <a:extLst>
              <a:ext uri="{FF2B5EF4-FFF2-40B4-BE49-F238E27FC236}">
                <a16:creationId xmlns:a16="http://schemas.microsoft.com/office/drawing/2014/main" id="{9A6AD955-225F-4C36-9C4F-1FC0AB46B299}"/>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3824810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4C09C1-64B0-4D20-B4A3-DFD3D8BBC01F}"/>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E6173-A19F-4B6A-BF1B-960160F47BAA}"/>
              </a:ext>
            </a:extLst>
          </p:cNvPr>
          <p:cNvSpPr>
            <a:spLocks noGrp="1"/>
          </p:cNvSpPr>
          <p:nvPr>
            <p:ph type="title"/>
          </p:nvPr>
        </p:nvSpPr>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2AEF553-07EE-43EB-A87A-13556BDA5414}"/>
              </a:ext>
            </a:extLst>
          </p:cNvPr>
          <p:cNvSpPr>
            <a:spLocks noGrp="1"/>
          </p:cNvSpPr>
          <p:nvPr>
            <p:ph sz="half" idx="1"/>
          </p:nvPr>
        </p:nvSpPr>
        <p:spPr>
          <a:xfrm>
            <a:off x="838200" y="1920875"/>
            <a:ext cx="5181600" cy="435133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78DAA32-61F1-4C78-B500-EB092FC030F8}"/>
              </a:ext>
            </a:extLst>
          </p:cNvPr>
          <p:cNvSpPr>
            <a:spLocks noGrp="1"/>
          </p:cNvSpPr>
          <p:nvPr>
            <p:ph sz="half" idx="2"/>
          </p:nvPr>
        </p:nvSpPr>
        <p:spPr>
          <a:xfrm>
            <a:off x="6172200" y="1920875"/>
            <a:ext cx="5181600" cy="4351338"/>
          </a:xfrm>
        </p:spPr>
        <p:txBody>
          <a:bodyPr>
            <a:normAutofit/>
          </a:bodyPr>
          <a:lstStyle>
            <a:lvl1pPr marL="228600" indent="-228600">
              <a:buFont typeface="Wingdings" panose="05000000000000000000" pitchFamily="2" charset="2"/>
              <a:buChar char="§"/>
              <a:defRPr sz="2400" b="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b="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b="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b="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b="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7B376E90-608B-4293-9072-1D04ECF48831}"/>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816061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7BE0-6810-4B60-82B5-4E2397EA0992}"/>
              </a:ext>
            </a:extLst>
          </p:cNvPr>
          <p:cNvSpPr>
            <a:spLocks noGrp="1"/>
          </p:cNvSpPr>
          <p:nvPr>
            <p:ph type="title"/>
          </p:nvPr>
        </p:nvSpPr>
        <p:spPr>
          <a:xfrm>
            <a:off x="839788" y="365125"/>
            <a:ext cx="10515600" cy="1325563"/>
          </a:xfrm>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EA304F-E194-4177-94FF-0BEE8AB0A3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661ED13-1821-4C24-93B1-0E6A6C0C7092}"/>
              </a:ext>
            </a:extLst>
          </p:cNvPr>
          <p:cNvSpPr>
            <a:spLocks noGrp="1"/>
          </p:cNvSpPr>
          <p:nvPr>
            <p:ph sz="half" idx="2"/>
          </p:nvPr>
        </p:nvSpPr>
        <p:spPr>
          <a:xfrm>
            <a:off x="839788" y="2505075"/>
            <a:ext cx="5157787" cy="368458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1C988A-F658-4729-B585-2A06F112A2DB}"/>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99C876F-BB36-443F-BBE8-41322AF31B82}"/>
              </a:ext>
            </a:extLst>
          </p:cNvPr>
          <p:cNvSpPr>
            <a:spLocks noGrp="1"/>
          </p:cNvSpPr>
          <p:nvPr>
            <p:ph sz="quarter" idx="4"/>
          </p:nvPr>
        </p:nvSpPr>
        <p:spPr>
          <a:xfrm>
            <a:off x="6172200" y="2505075"/>
            <a:ext cx="5183188" cy="368458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54D114A1-F26D-4587-98DA-01D6FB78679B}"/>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2" name="Rectangle 11">
            <a:extLst>
              <a:ext uri="{FF2B5EF4-FFF2-40B4-BE49-F238E27FC236}">
                <a16:creationId xmlns:a16="http://schemas.microsoft.com/office/drawing/2014/main" id="{9754E53A-4D75-47D9-A998-A95088106460}"/>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84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1572-F76B-45ED-A779-D3DF781E485F}"/>
              </a:ext>
            </a:extLst>
          </p:cNvPr>
          <p:cNvSpPr>
            <a:spLocks noGrp="1"/>
          </p:cNvSpPr>
          <p:nvPr>
            <p:ph type="title"/>
          </p:nvPr>
        </p:nvSpPr>
        <p:spPr>
          <a:xfrm>
            <a:off x="813816" y="0"/>
            <a:ext cx="7694612" cy="1000125"/>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E6B22-EA3B-42DC-B334-3C7DAA19F7B4}"/>
              </a:ext>
            </a:extLst>
          </p:cNvPr>
          <p:cNvSpPr>
            <a:spLocks noGrp="1"/>
          </p:cNvSpPr>
          <p:nvPr>
            <p:ph idx="1"/>
          </p:nvPr>
        </p:nvSpPr>
        <p:spPr>
          <a:xfrm>
            <a:off x="5183188" y="2057400"/>
            <a:ext cx="6172200" cy="3803650"/>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1C547C6-F197-4F92-9ADA-A915F0F77BEC}"/>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Slide Number Placeholder 5">
            <a:extLst>
              <a:ext uri="{FF2B5EF4-FFF2-40B4-BE49-F238E27FC236}">
                <a16:creationId xmlns:a16="http://schemas.microsoft.com/office/drawing/2014/main" id="{4FD3E921-5906-42A3-9E94-8297C8510F10}"/>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0493D7DA-09CF-4508-A6AF-C0BB9A682C03}"/>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834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1572-F76B-45ED-A779-D3DF781E485F}"/>
              </a:ext>
            </a:extLst>
          </p:cNvPr>
          <p:cNvSpPr>
            <a:spLocks noGrp="1"/>
          </p:cNvSpPr>
          <p:nvPr>
            <p:ph type="title"/>
          </p:nvPr>
        </p:nvSpPr>
        <p:spPr>
          <a:xfrm>
            <a:off x="813816" y="0"/>
            <a:ext cx="7694612" cy="1000125"/>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E6B22-EA3B-42DC-B334-3C7DAA19F7B4}"/>
              </a:ext>
            </a:extLst>
          </p:cNvPr>
          <p:cNvSpPr>
            <a:spLocks noGrp="1"/>
          </p:cNvSpPr>
          <p:nvPr>
            <p:ph idx="1"/>
          </p:nvPr>
        </p:nvSpPr>
        <p:spPr>
          <a:xfrm>
            <a:off x="5183188" y="2057400"/>
            <a:ext cx="6172200" cy="3803650"/>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4FD3E921-5906-42A3-9E94-8297C8510F10}"/>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0493D7DA-09CF-4508-A6AF-C0BB9A682C03}"/>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729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57C01-C502-473A-8FCA-717C66133915}"/>
              </a:ext>
            </a:extLst>
          </p:cNvPr>
          <p:cNvSpPr>
            <a:spLocks noGrp="1"/>
          </p:cNvSpPr>
          <p:nvPr>
            <p:ph type="title"/>
          </p:nvPr>
        </p:nvSpPr>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30C9D2F-06DF-498F-80F4-C3E360FBB6AB}"/>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8" name="Rectangle 7">
            <a:extLst>
              <a:ext uri="{FF2B5EF4-FFF2-40B4-BE49-F238E27FC236}">
                <a16:creationId xmlns:a16="http://schemas.microsoft.com/office/drawing/2014/main" id="{FB91CCA7-2B9A-4A1A-96C1-B969FCC54C3B}"/>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307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44B29E8-EC48-472E-883F-86FE0C9C16FE}"/>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7" name="Rectangle 6">
            <a:extLst>
              <a:ext uri="{FF2B5EF4-FFF2-40B4-BE49-F238E27FC236}">
                <a16:creationId xmlns:a16="http://schemas.microsoft.com/office/drawing/2014/main" id="{C90941A2-7929-4015-AEFA-FDB1E3BA483B}"/>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05ED194-A35C-452F-9F00-CA0922DCD6C0}"/>
              </a:ext>
            </a:extLst>
          </p:cNvPr>
          <p:cNvSpPr/>
          <p:nvPr userDrawn="1"/>
        </p:nvSpPr>
        <p:spPr>
          <a:xfrm>
            <a:off x="0" y="295275"/>
            <a:ext cx="12192000" cy="138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05D51B-694D-4F1B-9D50-1FC3FD9A6B33}"/>
              </a:ext>
            </a:extLst>
          </p:cNvPr>
          <p:cNvSpPr/>
          <p:nvPr userDrawn="1"/>
        </p:nvSpPr>
        <p:spPr>
          <a:xfrm>
            <a:off x="0" y="-66389"/>
            <a:ext cx="12192000" cy="35440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711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71897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350070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22E55C-C949-4FE8-9313-99C5C75F5CC2}"/>
              </a:ext>
            </a:extLst>
          </p:cNvPr>
          <p:cNvSpPr/>
          <p:nvPr userDrawn="1"/>
        </p:nvSpPr>
        <p:spPr>
          <a:xfrm>
            <a:off x="0" y="1666875"/>
            <a:ext cx="12192000" cy="46894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171450" indent="-171450">
              <a:buFont typeface="Wingdings" panose="05000000000000000000" pitchFamily="2" charset="2"/>
              <a:buChar char="§"/>
              <a:defRPr sz="1600"/>
            </a:lvl1pPr>
            <a:lvl2pPr marL="400050" indent="-114300">
              <a:buClr>
                <a:schemeClr val="tx1">
                  <a:lumMod val="50000"/>
                  <a:lumOff val="50000"/>
                </a:schemeClr>
              </a:buClr>
              <a:buFont typeface="Arial" panose="020B0604020202020204" pitchFamily="34" charset="0"/>
              <a:buChar char="–"/>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1895475"/>
            <a:ext cx="2134592" cy="2134592"/>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E09CD908-253F-4B43-B58E-1383A39108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0504" y="2752725"/>
            <a:ext cx="2134592" cy="213459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908819A9-FDDE-48E1-86F6-A4BEB41784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62133" y="3877271"/>
            <a:ext cx="2134592" cy="21345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62205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EB45A-AEC2-445B-B29D-ED695CAA0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400"/>
            <a:ext cx="12192000" cy="4741333"/>
          </a:xfrm>
          <a:prstGeom prst="rect">
            <a:avLst/>
          </a:prstGeom>
        </p:spPr>
      </p:pic>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171450" indent="-171450">
              <a:buClr>
                <a:schemeClr val="bg1"/>
              </a:buClr>
              <a:buFont typeface="Wingdings" panose="05000000000000000000" pitchFamily="2" charset="2"/>
              <a:buChar char="§"/>
              <a:defRPr sz="1600">
                <a:solidFill>
                  <a:schemeClr val="bg1"/>
                </a:solidFill>
              </a:defRPr>
            </a:lvl1pPr>
            <a:lvl2pPr marL="400050" indent="-114300">
              <a:buClr>
                <a:schemeClr val="bg1"/>
              </a:buClr>
              <a:buFont typeface="Arial" panose="020B0604020202020204" pitchFamily="34" charset="0"/>
              <a:buChar char="–"/>
              <a:defRPr sz="1400">
                <a:solidFill>
                  <a:schemeClr val="bg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6975" y="1895475"/>
            <a:ext cx="2134592" cy="2134592"/>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E09CD908-253F-4B43-B58E-1383A39108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81479" y="2752725"/>
            <a:ext cx="2134592" cy="2134592"/>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908819A9-FDDE-48E1-86F6-A4BEB41784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43108" y="3877271"/>
            <a:ext cx="2134592" cy="21345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0984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F556-4704-4947-B782-B20B34FEE1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81" y="-86287"/>
            <a:ext cx="12274875" cy="7025472"/>
          </a:xfrm>
          <a:prstGeom prst="rect">
            <a:avLst/>
          </a:prstGeom>
        </p:spPr>
      </p:pic>
      <p:sp>
        <p:nvSpPr>
          <p:cNvPr id="2" name="Title 1">
            <a:extLst>
              <a:ext uri="{FF2B5EF4-FFF2-40B4-BE49-F238E27FC236}">
                <a16:creationId xmlns:a16="http://schemas.microsoft.com/office/drawing/2014/main" id="{A3B17CB7-92B5-4D8D-98A6-0BCE8FF7DD0E}"/>
              </a:ext>
            </a:extLst>
          </p:cNvPr>
          <p:cNvSpPr>
            <a:spLocks noGrp="1"/>
          </p:cNvSpPr>
          <p:nvPr>
            <p:ph type="title"/>
          </p:nvPr>
        </p:nvSpPr>
        <p:spPr>
          <a:xfrm>
            <a:off x="831850" y="27782"/>
            <a:ext cx="10515600" cy="2852737"/>
          </a:xfrm>
        </p:spPr>
        <p:txBody>
          <a:bodyPr anchor="b">
            <a:normAutofit/>
          </a:bodyPr>
          <a:lstStyle>
            <a:lvl1pPr>
              <a:defRPr sz="44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85A2F64-F703-4D5A-9A9D-D50B0A9C7245}"/>
              </a:ext>
            </a:extLst>
          </p:cNvPr>
          <p:cNvSpPr>
            <a:spLocks noGrp="1"/>
          </p:cNvSpPr>
          <p:nvPr>
            <p:ph type="body" idx="1"/>
          </p:nvPr>
        </p:nvSpPr>
        <p:spPr>
          <a:xfrm>
            <a:off x="831850" y="48561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4" name="Slide Number Placeholder 5">
            <a:extLst>
              <a:ext uri="{FF2B5EF4-FFF2-40B4-BE49-F238E27FC236}">
                <a16:creationId xmlns:a16="http://schemas.microsoft.com/office/drawing/2014/main" id="{9A6AD955-225F-4C36-9C4F-1FC0AB46B299}"/>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883795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EB45A-AEC2-445B-B29D-ED695CAA0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15017"/>
            <a:ext cx="12192000" cy="4741333"/>
          </a:xfrm>
          <a:prstGeom prst="rect">
            <a:avLst/>
          </a:prstGeom>
        </p:spPr>
      </p:pic>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10856912" cy="3811588"/>
          </a:xfrm>
        </p:spPr>
        <p:txBody>
          <a:bodyPr/>
          <a:lstStyle>
            <a:lvl1pPr marL="171450" indent="-171450">
              <a:buClr>
                <a:schemeClr val="bg1"/>
              </a:buClr>
              <a:buFont typeface="Wingdings" panose="05000000000000000000" pitchFamily="2" charset="2"/>
              <a:buChar char="§"/>
              <a:defRPr sz="1600">
                <a:solidFill>
                  <a:schemeClr val="bg1"/>
                </a:solidFill>
              </a:defRPr>
            </a:lvl1pPr>
            <a:lvl2pPr marL="400050" indent="-114300">
              <a:buClr>
                <a:schemeClr val="bg1"/>
              </a:buClr>
              <a:buFont typeface="Arial" panose="020B0604020202020204" pitchFamily="34" charset="0"/>
              <a:buChar char="–"/>
              <a:defRPr sz="1400">
                <a:solidFill>
                  <a:schemeClr val="bg1"/>
                </a:solidFill>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385845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20F6007D-EF88-416B-AA1D-8BEE83683B36}"/>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79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48535A-0B0D-4933-8672-1D51073B8A51}"/>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6116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a:noFill/>
        </p:spPr>
      </p:pic>
    </p:spTree>
    <p:extLst>
      <p:ext uri="{BB962C8B-B14F-4D97-AF65-F5344CB8AC3E}">
        <p14:creationId xmlns:p14="http://schemas.microsoft.com/office/powerpoint/2010/main" val="1608276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A309EB-60F4-49C2-B9F0-AC18D725AFC6}"/>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516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p:spPr>
      </p:pic>
    </p:spTree>
    <p:extLst>
      <p:ext uri="{BB962C8B-B14F-4D97-AF65-F5344CB8AC3E}">
        <p14:creationId xmlns:p14="http://schemas.microsoft.com/office/powerpoint/2010/main" val="210567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1C0437-CC37-45E1-A580-D7EA92016617}"/>
              </a:ext>
            </a:extLst>
          </p:cNvPr>
          <p:cNvSpPr/>
          <p:nvPr userDrawn="1"/>
        </p:nvSpPr>
        <p:spPr>
          <a:xfrm>
            <a:off x="0" y="1666875"/>
            <a:ext cx="12192000" cy="4689475"/>
          </a:xfrm>
          <a:prstGeom prst="rect">
            <a:avLst/>
          </a:prstGeom>
          <a:gradFill flip="none" rotWithShape="1">
            <a:gsLst>
              <a:gs pos="0">
                <a:schemeClr val="accent3">
                  <a:lumMod val="5000"/>
                  <a:lumOff val="95000"/>
                </a:schemeClr>
              </a:gs>
              <a:gs pos="100000">
                <a:schemeClr val="bg1">
                  <a:lumMod val="75000"/>
                </a:schemeClr>
              </a:gs>
            </a:gsLst>
            <a:lin ang="16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CB8E2-B990-4B3D-A904-6B1F47BB8F9D}"/>
              </a:ext>
            </a:extLst>
          </p:cNvPr>
          <p:cNvSpPr>
            <a:spLocks noGrp="1"/>
          </p:cNvSpPr>
          <p:nvPr>
            <p:ph type="title"/>
          </p:nvPr>
        </p:nvSpPr>
        <p:spPr>
          <a:xfrm>
            <a:off x="811213" y="1"/>
            <a:ext cx="7904162" cy="989012"/>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8FEFAA71-3D21-46AB-AC94-4A8DBA435A57}"/>
              </a:ext>
            </a:extLst>
          </p:cNvPr>
          <p:cNvSpPr>
            <a:spLocks noGrp="1"/>
          </p:cNvSpPr>
          <p:nvPr>
            <p:ph type="body" sz="half" idx="2"/>
          </p:nvPr>
        </p:nvSpPr>
        <p:spPr>
          <a:xfrm>
            <a:off x="839788" y="2057400"/>
            <a:ext cx="67325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031FBA3B-F94C-4AF8-A449-23F8E1A74975}"/>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pic>
        <p:nvPicPr>
          <p:cNvPr id="5" name="Picture 4">
            <a:extLst>
              <a:ext uri="{FF2B5EF4-FFF2-40B4-BE49-F238E27FC236}">
                <a16:creationId xmlns:a16="http://schemas.microsoft.com/office/drawing/2014/main" id="{654C890E-B16A-4BFF-B130-E4DCA19A7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2354" y="1676996"/>
            <a:ext cx="4572396" cy="4572396"/>
          </a:xfrm>
          <a:prstGeom prst="rect">
            <a:avLst/>
          </a:prstGeom>
        </p:spPr>
      </p:pic>
    </p:spTree>
    <p:extLst>
      <p:ext uri="{BB962C8B-B14F-4D97-AF65-F5344CB8AC3E}">
        <p14:creationId xmlns:p14="http://schemas.microsoft.com/office/powerpoint/2010/main" val="85102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4C09C1-64B0-4D20-B4A3-DFD3D8BBC01F}"/>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E6173-A19F-4B6A-BF1B-960160F47BAA}"/>
              </a:ext>
            </a:extLst>
          </p:cNvPr>
          <p:cNvSpPr>
            <a:spLocks noGrp="1"/>
          </p:cNvSpPr>
          <p:nvPr>
            <p:ph type="title"/>
          </p:nvPr>
        </p:nvSpPr>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2AEF553-07EE-43EB-A87A-13556BDA5414}"/>
              </a:ext>
            </a:extLst>
          </p:cNvPr>
          <p:cNvSpPr>
            <a:spLocks noGrp="1"/>
          </p:cNvSpPr>
          <p:nvPr>
            <p:ph sz="half" idx="1"/>
          </p:nvPr>
        </p:nvSpPr>
        <p:spPr>
          <a:xfrm>
            <a:off x="838200" y="1920875"/>
            <a:ext cx="5181600" cy="435133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78DAA32-61F1-4C78-B500-EB092FC030F8}"/>
              </a:ext>
            </a:extLst>
          </p:cNvPr>
          <p:cNvSpPr>
            <a:spLocks noGrp="1"/>
          </p:cNvSpPr>
          <p:nvPr>
            <p:ph sz="half" idx="2"/>
          </p:nvPr>
        </p:nvSpPr>
        <p:spPr>
          <a:xfrm>
            <a:off x="6172200" y="1920875"/>
            <a:ext cx="5181600" cy="4351338"/>
          </a:xfrm>
        </p:spPr>
        <p:txBody>
          <a:bodyPr>
            <a:normAutofit/>
          </a:bodyPr>
          <a:lstStyle>
            <a:lvl1pPr marL="228600" indent="-228600">
              <a:buFont typeface="Wingdings" panose="05000000000000000000" pitchFamily="2" charset="2"/>
              <a:buChar char="§"/>
              <a:defRPr sz="2400" b="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b="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b="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b="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b="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7B376E90-608B-4293-9072-1D04ECF48831}"/>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Tree>
    <p:extLst>
      <p:ext uri="{BB962C8B-B14F-4D97-AF65-F5344CB8AC3E}">
        <p14:creationId xmlns:p14="http://schemas.microsoft.com/office/powerpoint/2010/main" val="265723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7BE0-6810-4B60-82B5-4E2397EA0992}"/>
              </a:ext>
            </a:extLst>
          </p:cNvPr>
          <p:cNvSpPr>
            <a:spLocks noGrp="1"/>
          </p:cNvSpPr>
          <p:nvPr>
            <p:ph type="title"/>
          </p:nvPr>
        </p:nvSpPr>
        <p:spPr>
          <a:xfrm>
            <a:off x="839788" y="365125"/>
            <a:ext cx="10515600" cy="1325563"/>
          </a:xfrm>
        </p:spPr>
        <p:txBody>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EA304F-E194-4177-94FF-0BEE8AB0A3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661ED13-1821-4C24-93B1-0E6A6C0C7092}"/>
              </a:ext>
            </a:extLst>
          </p:cNvPr>
          <p:cNvSpPr>
            <a:spLocks noGrp="1"/>
          </p:cNvSpPr>
          <p:nvPr>
            <p:ph sz="half" idx="2"/>
          </p:nvPr>
        </p:nvSpPr>
        <p:spPr>
          <a:xfrm>
            <a:off x="839788" y="2505075"/>
            <a:ext cx="5157787" cy="368458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1C988A-F658-4729-B585-2A06F112A2DB}"/>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99C876F-BB36-443F-BBE8-41322AF31B82}"/>
              </a:ext>
            </a:extLst>
          </p:cNvPr>
          <p:cNvSpPr>
            <a:spLocks noGrp="1"/>
          </p:cNvSpPr>
          <p:nvPr>
            <p:ph sz="quarter" idx="4"/>
          </p:nvPr>
        </p:nvSpPr>
        <p:spPr>
          <a:xfrm>
            <a:off x="6172200" y="2505075"/>
            <a:ext cx="5183188" cy="3684588"/>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24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54D114A1-F26D-4587-98DA-01D6FB78679B}"/>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2" name="Rectangle 11">
            <a:extLst>
              <a:ext uri="{FF2B5EF4-FFF2-40B4-BE49-F238E27FC236}">
                <a16:creationId xmlns:a16="http://schemas.microsoft.com/office/drawing/2014/main" id="{9754E53A-4D75-47D9-A998-A95088106460}"/>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44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1572-F76B-45ED-A779-D3DF781E485F}"/>
              </a:ext>
            </a:extLst>
          </p:cNvPr>
          <p:cNvSpPr>
            <a:spLocks noGrp="1"/>
          </p:cNvSpPr>
          <p:nvPr>
            <p:ph type="title"/>
          </p:nvPr>
        </p:nvSpPr>
        <p:spPr>
          <a:xfrm>
            <a:off x="813816" y="0"/>
            <a:ext cx="7694612" cy="1000125"/>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E6B22-EA3B-42DC-B334-3C7DAA19F7B4}"/>
              </a:ext>
            </a:extLst>
          </p:cNvPr>
          <p:cNvSpPr>
            <a:spLocks noGrp="1"/>
          </p:cNvSpPr>
          <p:nvPr>
            <p:ph idx="1"/>
          </p:nvPr>
        </p:nvSpPr>
        <p:spPr>
          <a:xfrm>
            <a:off x="5183188" y="2057400"/>
            <a:ext cx="6172200" cy="3803650"/>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1C547C6-F197-4F92-9ADA-A915F0F77BEC}"/>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Slide Number Placeholder 5">
            <a:extLst>
              <a:ext uri="{FF2B5EF4-FFF2-40B4-BE49-F238E27FC236}">
                <a16:creationId xmlns:a16="http://schemas.microsoft.com/office/drawing/2014/main" id="{4FD3E921-5906-42A3-9E94-8297C8510F10}"/>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0493D7DA-09CF-4508-A6AF-C0BB9A682C03}"/>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67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1572-F76B-45ED-A779-D3DF781E485F}"/>
              </a:ext>
            </a:extLst>
          </p:cNvPr>
          <p:cNvSpPr>
            <a:spLocks noGrp="1"/>
          </p:cNvSpPr>
          <p:nvPr>
            <p:ph type="title"/>
          </p:nvPr>
        </p:nvSpPr>
        <p:spPr>
          <a:xfrm>
            <a:off x="813816" y="0"/>
            <a:ext cx="7694612" cy="1000125"/>
          </a:xfrm>
        </p:spPr>
        <p:txBody>
          <a:bodyPr anchor="b">
            <a:norm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E6B22-EA3B-42DC-B334-3C7DAA19F7B4}"/>
              </a:ext>
            </a:extLst>
          </p:cNvPr>
          <p:cNvSpPr>
            <a:spLocks noGrp="1"/>
          </p:cNvSpPr>
          <p:nvPr>
            <p:ph idx="1"/>
          </p:nvPr>
        </p:nvSpPr>
        <p:spPr>
          <a:xfrm>
            <a:off x="5183188" y="2057400"/>
            <a:ext cx="6172200" cy="3803650"/>
          </a:xfrm>
        </p:spPr>
        <p:txBody>
          <a:bodyPr>
            <a:normAutofit/>
          </a:bodyPr>
          <a:lstStyle>
            <a:lvl1pPr marL="228600" indent="-228600">
              <a:buFont typeface="Wingdings" panose="05000000000000000000" pitchFamily="2" charset="2"/>
              <a:buChar char="§"/>
              <a:defRPr sz="2400">
                <a:latin typeface="Arial" panose="020B0604020202020204" pitchFamily="34" charset="0"/>
                <a:cs typeface="Arial" panose="020B0604020202020204" pitchFamily="34" charset="0"/>
              </a:defRPr>
            </a:lvl1pPr>
            <a:lvl2pPr marL="685800" indent="-228600">
              <a:buFont typeface="Arial" panose="020B0604020202020204" pitchFamily="34" charset="0"/>
              <a:buChar char="–"/>
              <a:defRPr sz="18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4FD3E921-5906-42A3-9E94-8297C8510F10}"/>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10" name="Rectangle 9">
            <a:extLst>
              <a:ext uri="{FF2B5EF4-FFF2-40B4-BE49-F238E27FC236}">
                <a16:creationId xmlns:a16="http://schemas.microsoft.com/office/drawing/2014/main" id="{0493D7DA-09CF-4508-A6AF-C0BB9A682C03}"/>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297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57C01-C502-473A-8FCA-717C66133915}"/>
              </a:ext>
            </a:extLst>
          </p:cNvPr>
          <p:cNvSpPr>
            <a:spLocks noGrp="1"/>
          </p:cNvSpPr>
          <p:nvPr>
            <p:ph type="title"/>
          </p:nvPr>
        </p:nvSpPr>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30C9D2F-06DF-498F-80F4-C3E360FBB6AB}"/>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8" name="Rectangle 7">
            <a:extLst>
              <a:ext uri="{FF2B5EF4-FFF2-40B4-BE49-F238E27FC236}">
                <a16:creationId xmlns:a16="http://schemas.microsoft.com/office/drawing/2014/main" id="{FB91CCA7-2B9A-4A1A-96C1-B969FCC54C3B}"/>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70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44B29E8-EC48-472E-883F-86FE0C9C16FE}"/>
              </a:ext>
            </a:extLst>
          </p:cNvPr>
          <p:cNvSpPr>
            <a:spLocks noGrp="1"/>
          </p:cNvSpPr>
          <p:nvPr>
            <p:ph type="sldNum" sz="quarter" idx="12"/>
          </p:nvPr>
        </p:nvSpPr>
        <p:spPr>
          <a:xfrm>
            <a:off x="92964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7" name="Rectangle 6">
            <a:extLst>
              <a:ext uri="{FF2B5EF4-FFF2-40B4-BE49-F238E27FC236}">
                <a16:creationId xmlns:a16="http://schemas.microsoft.com/office/drawing/2014/main" id="{C90941A2-7929-4015-AEFA-FDB1E3BA483B}"/>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05D51B-694D-4F1B-9D50-1FC3FD9A6B33}"/>
              </a:ext>
            </a:extLst>
          </p:cNvPr>
          <p:cNvSpPr/>
          <p:nvPr userDrawn="1"/>
        </p:nvSpPr>
        <p:spPr>
          <a:xfrm>
            <a:off x="0" y="-66389"/>
            <a:ext cx="12192000" cy="35440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FD37C19-9146-4C7F-AA5D-8534431DC3B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90776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0.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5861AC-769D-4D34-85D3-D332A2F41E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2759"/>
            <a:ext cx="12192000" cy="1668246"/>
          </a:xfrm>
          <a:prstGeom prst="rect">
            <a:avLst/>
          </a:prstGeom>
        </p:spPr>
      </p:pic>
      <p:sp>
        <p:nvSpPr>
          <p:cNvPr id="2" name="Title Placeholder 1">
            <a:extLst>
              <a:ext uri="{FF2B5EF4-FFF2-40B4-BE49-F238E27FC236}">
                <a16:creationId xmlns:a16="http://schemas.microsoft.com/office/drawing/2014/main" id="{AE6899D9-348D-46B9-BAA5-0AD65D88E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CF93EA-80FA-4643-9459-47311E10DEDD}"/>
              </a:ext>
            </a:extLst>
          </p:cNvPr>
          <p:cNvSpPr>
            <a:spLocks noGrp="1"/>
          </p:cNvSpPr>
          <p:nvPr>
            <p:ph type="body" idx="1"/>
          </p:nvPr>
        </p:nvSpPr>
        <p:spPr>
          <a:xfrm>
            <a:off x="838200" y="1924049"/>
            <a:ext cx="10515600" cy="42529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75AB863A-884E-4994-ACCD-0B3F1519528B}"/>
              </a:ext>
            </a:extLst>
          </p:cNvPr>
          <p:cNvSpPr>
            <a:spLocks noGrp="1"/>
          </p:cNvSpPr>
          <p:nvPr>
            <p:ph type="sldNum" sz="quarter" idx="4"/>
          </p:nvPr>
        </p:nvSpPr>
        <p:spPr>
          <a:xfrm>
            <a:off x="9296400" y="6356350"/>
            <a:ext cx="2743200" cy="365125"/>
          </a:xfrm>
          <a:prstGeom prst="rect">
            <a:avLst/>
          </a:prstGeom>
        </p:spPr>
        <p:txBody>
          <a:bodyPr/>
          <a:lstStyle>
            <a:lvl1pPr algn="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5" name="Rectangle 4">
            <a:extLst>
              <a:ext uri="{FF2B5EF4-FFF2-40B4-BE49-F238E27FC236}">
                <a16:creationId xmlns:a16="http://schemas.microsoft.com/office/drawing/2014/main" id="{20110C05-647E-4DE0-9F57-80C70B7A80EC}"/>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664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67" r:id="rId7"/>
    <p:sldLayoutId id="2147483654" r:id="rId8"/>
    <p:sldLayoutId id="2147483655" r:id="rId9"/>
    <p:sldLayoutId id="2147483657" r:id="rId10"/>
    <p:sldLayoutId id="2147483661" r:id="rId11"/>
    <p:sldLayoutId id="2147483666" r:id="rId12"/>
    <p:sldLayoutId id="2147483668" r:id="rId13"/>
    <p:sldLayoutId id="2147483665" r:id="rId14"/>
    <p:sldLayoutId id="2147483664" r:id="rId15"/>
    <p:sldLayoutId id="2147483662" r:id="rId16"/>
    <p:sldLayoutId id="2147483663" r:id="rId17"/>
  </p:sldLayoutIdLst>
  <p:txStyles>
    <p:titleStyle>
      <a:lvl1pPr algn="l" defTabSz="914400" rtl="0" eaLnBrk="1" latinLnBrk="0" hangingPunct="1">
        <a:lnSpc>
          <a:spcPct val="90000"/>
        </a:lnSpc>
        <a:spcBef>
          <a:spcPct val="0"/>
        </a:spcBef>
        <a:buNone/>
        <a:defRPr sz="3600" b="1" kern="1200">
          <a:solidFill>
            <a:srgbClr val="1F4E7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1F4E7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F4E7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5861AC-769D-4D34-85D3-D332A2F41E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1505"/>
            <a:ext cx="12191999" cy="1670754"/>
          </a:xfrm>
          <a:prstGeom prst="rect">
            <a:avLst/>
          </a:prstGeom>
        </p:spPr>
      </p:pic>
      <p:sp>
        <p:nvSpPr>
          <p:cNvPr id="2" name="Title Placeholder 1">
            <a:extLst>
              <a:ext uri="{FF2B5EF4-FFF2-40B4-BE49-F238E27FC236}">
                <a16:creationId xmlns:a16="http://schemas.microsoft.com/office/drawing/2014/main" id="{AE6899D9-348D-46B9-BAA5-0AD65D88E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CF93EA-80FA-4643-9459-47311E10DEDD}"/>
              </a:ext>
            </a:extLst>
          </p:cNvPr>
          <p:cNvSpPr>
            <a:spLocks noGrp="1"/>
          </p:cNvSpPr>
          <p:nvPr>
            <p:ph type="body" idx="1"/>
          </p:nvPr>
        </p:nvSpPr>
        <p:spPr>
          <a:xfrm>
            <a:off x="838200" y="1924049"/>
            <a:ext cx="10515600" cy="42529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75AB863A-884E-4994-ACCD-0B3F1519528B}"/>
              </a:ext>
            </a:extLst>
          </p:cNvPr>
          <p:cNvSpPr>
            <a:spLocks noGrp="1"/>
          </p:cNvSpPr>
          <p:nvPr>
            <p:ph type="sldNum" sz="quarter" idx="4"/>
          </p:nvPr>
        </p:nvSpPr>
        <p:spPr>
          <a:xfrm>
            <a:off x="9296400" y="6356350"/>
            <a:ext cx="2743200" cy="365125"/>
          </a:xfrm>
          <a:prstGeom prst="rect">
            <a:avLst/>
          </a:prstGeom>
        </p:spPr>
        <p:txBody>
          <a:bodyPr/>
          <a:lstStyle>
            <a:lvl1pPr algn="r">
              <a:defRPr sz="1000">
                <a:solidFill>
                  <a:schemeClr val="bg1"/>
                </a:solidFill>
                <a:latin typeface="Arial" panose="020B0604020202020204" pitchFamily="34" charset="0"/>
                <a:cs typeface="Arial" panose="020B0604020202020204" pitchFamily="34" charset="0"/>
              </a:defRPr>
            </a:lvl1pPr>
          </a:lstStyle>
          <a:p>
            <a:fld id="{DF116FBF-A486-4653-9F92-BFE57D6AA150}" type="slidenum">
              <a:rPr lang="en-US" smtClean="0"/>
              <a:pPr/>
              <a:t>‹#›</a:t>
            </a:fld>
            <a:endParaRPr lang="en-US" dirty="0"/>
          </a:p>
        </p:txBody>
      </p:sp>
      <p:sp>
        <p:nvSpPr>
          <p:cNvPr id="5" name="Rectangle 4">
            <a:extLst>
              <a:ext uri="{FF2B5EF4-FFF2-40B4-BE49-F238E27FC236}">
                <a16:creationId xmlns:a16="http://schemas.microsoft.com/office/drawing/2014/main" id="{20110C05-647E-4DE0-9F57-80C70B7A80EC}"/>
              </a:ext>
            </a:extLst>
          </p:cNvPr>
          <p:cNvSpPr/>
          <p:nvPr userDrawn="1"/>
        </p:nvSpPr>
        <p:spPr>
          <a:xfrm>
            <a:off x="0" y="6356350"/>
            <a:ext cx="12192000" cy="501650"/>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29272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b="1" kern="1200">
          <a:solidFill>
            <a:srgbClr val="1F4E7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1F4E7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F4E7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healthyschool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www.cdc.gov/cdc-inf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www.cdc.gov/healthyyouth/wscc/"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cdc.gov/healthyschools/physicalactivity/cspap.htm"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EDDFA7-BEEF-4479-AA62-0073127B5A48}"/>
              </a:ext>
            </a:extLst>
          </p:cNvPr>
          <p:cNvSpPr>
            <a:spLocks noGrp="1"/>
          </p:cNvSpPr>
          <p:nvPr>
            <p:ph type="body" sz="quarter" idx="13"/>
          </p:nvPr>
        </p:nvSpPr>
        <p:spPr/>
        <p:txBody>
          <a:bodyPr/>
          <a:lstStyle/>
          <a:p>
            <a:endParaRPr lang="en-US" dirty="0"/>
          </a:p>
        </p:txBody>
      </p:sp>
      <p:sp>
        <p:nvSpPr>
          <p:cNvPr id="7" name="Title 1">
            <a:extLst>
              <a:ext uri="{FF2B5EF4-FFF2-40B4-BE49-F238E27FC236}">
                <a16:creationId xmlns:a16="http://schemas.microsoft.com/office/drawing/2014/main" id="{C82C1A91-42E3-4DEE-81E2-A1A0F60622D8}"/>
              </a:ext>
            </a:extLst>
          </p:cNvPr>
          <p:cNvSpPr>
            <a:spLocks noGrp="1"/>
          </p:cNvSpPr>
          <p:nvPr>
            <p:ph type="ctrTitle"/>
          </p:nvPr>
        </p:nvSpPr>
        <p:spPr>
          <a:xfrm>
            <a:off x="455776" y="-86288"/>
            <a:ext cx="11736224" cy="2387600"/>
          </a:xfrm>
        </p:spPr>
        <p:txBody>
          <a:bodyPr/>
          <a:lstStyle/>
          <a:p>
            <a:pPr algn="l"/>
            <a:r>
              <a:rPr lang="en-US" b="1" dirty="0"/>
              <a:t>Integrate Classroom Physical Activity </a:t>
            </a:r>
          </a:p>
        </p:txBody>
      </p:sp>
      <p:sp>
        <p:nvSpPr>
          <p:cNvPr id="8" name="Subtitle 2">
            <a:extLst>
              <a:ext uri="{FF2B5EF4-FFF2-40B4-BE49-F238E27FC236}">
                <a16:creationId xmlns:a16="http://schemas.microsoft.com/office/drawing/2014/main" id="{E265384F-6DAC-4203-9885-144068475D4C}"/>
              </a:ext>
            </a:extLst>
          </p:cNvPr>
          <p:cNvSpPr>
            <a:spLocks noGrp="1"/>
          </p:cNvSpPr>
          <p:nvPr>
            <p:ph type="subTitle" idx="1"/>
          </p:nvPr>
        </p:nvSpPr>
        <p:spPr>
          <a:xfrm>
            <a:off x="481414" y="2449513"/>
            <a:ext cx="9144000" cy="1655762"/>
          </a:xfrm>
        </p:spPr>
        <p:txBody>
          <a:bodyPr/>
          <a:lstStyle/>
          <a:p>
            <a:r>
              <a:rPr lang="en-US" dirty="0"/>
              <a:t>Getting Students Active During School</a:t>
            </a:r>
          </a:p>
        </p:txBody>
      </p:sp>
    </p:spTree>
    <p:extLst>
      <p:ext uri="{BB962C8B-B14F-4D97-AF65-F5344CB8AC3E}">
        <p14:creationId xmlns:p14="http://schemas.microsoft.com/office/powerpoint/2010/main" val="2178499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CE576F-FF3D-4A87-BBC5-E9F5F6C419DF}"/>
              </a:ext>
            </a:extLst>
          </p:cNvPr>
          <p:cNvSpPr txBox="1"/>
          <p:nvPr/>
        </p:nvSpPr>
        <p:spPr>
          <a:xfrm>
            <a:off x="1026802" y="1816793"/>
            <a:ext cx="9779523" cy="954107"/>
          </a:xfrm>
          <a:prstGeom prst="rect">
            <a:avLst/>
          </a:prstGeom>
          <a:noFill/>
        </p:spPr>
        <p:txBody>
          <a:bodyPr wrap="square" rtlCol="0">
            <a:spAutoFit/>
          </a:bodyPr>
          <a:lstStyle/>
          <a:p>
            <a:pPr algn="ctr"/>
            <a:r>
              <a:rPr lang="en-US" sz="2800" b="1" dirty="0">
                <a:solidFill>
                  <a:srgbClr val="1F4E79"/>
                </a:solidFill>
                <a:latin typeface="Arial Black" panose="020B0A04020102020204" pitchFamily="34" charset="0"/>
              </a:rPr>
              <a:t>Students participate in regular physical activity breaks* during the school day</a:t>
            </a:r>
          </a:p>
        </p:txBody>
      </p:sp>
      <p:sp>
        <p:nvSpPr>
          <p:cNvPr id="2" name="TextBox 1"/>
          <p:cNvSpPr txBox="1"/>
          <p:nvPr/>
        </p:nvSpPr>
        <p:spPr>
          <a:xfrm>
            <a:off x="147484" y="5685340"/>
            <a:ext cx="401432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43% of Elementary Schools</a:t>
            </a:r>
          </a:p>
        </p:txBody>
      </p:sp>
      <p:sp>
        <p:nvSpPr>
          <p:cNvPr id="14" name="TextBox 13"/>
          <p:cNvSpPr txBox="1"/>
          <p:nvPr/>
        </p:nvSpPr>
        <p:spPr>
          <a:xfrm>
            <a:off x="4680727" y="5685340"/>
            <a:ext cx="312551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64% of Middle Schools</a:t>
            </a:r>
          </a:p>
        </p:txBody>
      </p:sp>
      <p:sp>
        <p:nvSpPr>
          <p:cNvPr id="15" name="TextBox 14"/>
          <p:cNvSpPr txBox="1"/>
          <p:nvPr/>
        </p:nvSpPr>
        <p:spPr>
          <a:xfrm>
            <a:off x="8553494" y="5685340"/>
            <a:ext cx="321814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27% of High Schools</a:t>
            </a:r>
          </a:p>
        </p:txBody>
      </p:sp>
      <p:pic>
        <p:nvPicPr>
          <p:cNvPr id="16" name="Picture 15" descr="Elementary school icon">
            <a:extLst>
              <a:ext uri="{FF2B5EF4-FFF2-40B4-BE49-F238E27FC236}">
                <a16:creationId xmlns:a16="http://schemas.microsoft.com/office/drawing/2014/main" id="{8185D760-5BA2-4885-B592-9819FD7BB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02" y="2747115"/>
            <a:ext cx="2893666" cy="2893666"/>
          </a:xfrm>
          <a:prstGeom prst="rect">
            <a:avLst/>
          </a:prstGeom>
          <a:effectLst>
            <a:outerShdw blurRad="50800" dir="4020000" sx="101000" sy="101000" algn="t" rotWithShape="0">
              <a:prstClr val="black">
                <a:alpha val="19000"/>
              </a:prstClr>
            </a:outerShdw>
          </a:effectLst>
        </p:spPr>
      </p:pic>
      <p:pic>
        <p:nvPicPr>
          <p:cNvPr id="18" name="Picture 17" descr="High school icon">
            <a:extLst>
              <a:ext uri="{FF2B5EF4-FFF2-40B4-BE49-F238E27FC236}">
                <a16:creationId xmlns:a16="http://schemas.microsoft.com/office/drawing/2014/main" id="{8185D760-5BA2-4885-B592-9819FD7BB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510" y="2747114"/>
            <a:ext cx="2952810" cy="2952810"/>
          </a:xfrm>
          <a:prstGeom prst="rect">
            <a:avLst/>
          </a:prstGeom>
          <a:effectLst>
            <a:outerShdw blurRad="50800" dir="4020000" sx="101000" sy="101000" algn="t" rotWithShape="0">
              <a:prstClr val="black">
                <a:alpha val="19000"/>
              </a:prstClr>
            </a:outerShdw>
          </a:effectLst>
        </p:spPr>
      </p:pic>
      <p:sp>
        <p:nvSpPr>
          <p:cNvPr id="3" name="Rectangle 2" descr="Middle School icon"/>
          <p:cNvSpPr/>
          <p:nvPr/>
        </p:nvSpPr>
        <p:spPr>
          <a:xfrm>
            <a:off x="710474" y="5675951"/>
            <a:ext cx="9144000" cy="276999"/>
          </a:xfrm>
          <a:prstGeom prst="rect">
            <a:avLst/>
          </a:prstGeom>
        </p:spPr>
        <p:txBody>
          <a:bodyPr wrap="square">
            <a:spAutoFit/>
          </a:bodyPr>
          <a:lstStyle/>
          <a:p>
            <a:endParaRPr lang="en-US" sz="1200" dirty="0">
              <a:latin typeface="Arial" panose="020B0604020202020204" pitchFamily="34" charset="0"/>
              <a:cs typeface="Arial" panose="020B0604020202020204" pitchFamily="34" charset="0"/>
            </a:endParaRPr>
          </a:p>
        </p:txBody>
      </p:sp>
      <p:sp>
        <p:nvSpPr>
          <p:cNvPr id="5" name="Rectangle 4"/>
          <p:cNvSpPr/>
          <p:nvPr/>
        </p:nvSpPr>
        <p:spPr>
          <a:xfrm>
            <a:off x="1" y="6358699"/>
            <a:ext cx="8552025" cy="553998"/>
          </a:xfrm>
          <a:prstGeom prst="rect">
            <a:avLst/>
          </a:prstGeom>
        </p:spPr>
        <p:txBody>
          <a:bodyPr wrap="square">
            <a:spAutoFit/>
          </a:bodyPr>
          <a:lstStyle/>
          <a:p>
            <a:pPr>
              <a:lnSpc>
                <a:spcPts val="1200"/>
              </a:lnSpc>
            </a:pPr>
            <a:r>
              <a:rPr lang="en-US" sz="1200" b="1" dirty="0">
                <a:latin typeface="Arial" panose="020B0604020202020204" pitchFamily="34" charset="0"/>
                <a:cs typeface="Arial" panose="020B0604020202020204" pitchFamily="34" charset="0"/>
              </a:rPr>
              <a:t>Source: School Health Policies and Practices Study, 2014.</a:t>
            </a:r>
          </a:p>
          <a:p>
            <a:pPr>
              <a:lnSpc>
                <a:spcPts val="1200"/>
              </a:lnSpc>
            </a:pPr>
            <a:r>
              <a:rPr lang="en-US" sz="1200" b="1" dirty="0">
                <a:latin typeface="Arial" panose="020B0604020202020204" pitchFamily="34" charset="0"/>
                <a:cs typeface="Arial" panose="020B0604020202020204" pitchFamily="34" charset="0"/>
              </a:rPr>
              <a:t>*For elementary schools, physical activity breaks are defined as "outside of physical education class and recess."   </a:t>
            </a:r>
          </a:p>
          <a:p>
            <a:pPr>
              <a:lnSpc>
                <a:spcPts val="1200"/>
              </a:lnSpc>
            </a:pPr>
            <a:r>
              <a:rPr lang="en-US" sz="1200" b="1" dirty="0">
                <a:latin typeface="Arial" panose="020B0604020202020204" pitchFamily="34" charset="0"/>
                <a:cs typeface="Arial" panose="020B0604020202020204" pitchFamily="34" charset="0"/>
              </a:rPr>
              <a:t> For middle and high schools, they are defined as “outside of physical education class.”</a:t>
            </a:r>
          </a:p>
        </p:txBody>
      </p:sp>
      <p:pic>
        <p:nvPicPr>
          <p:cNvPr id="12" name="Picture 11" descr="Middle School icon">
            <a:extLst>
              <a:ext uri="{FF2B5EF4-FFF2-40B4-BE49-F238E27FC236}">
                <a16:creationId xmlns:a16="http://schemas.microsoft.com/office/drawing/2014/main" id="{8185D760-5BA2-4885-B592-9819FD7BB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0529" y="2770900"/>
            <a:ext cx="2937623" cy="2937623"/>
          </a:xfrm>
          <a:prstGeom prst="rect">
            <a:avLst/>
          </a:prstGeom>
          <a:effectLst>
            <a:outerShdw blurRad="50800" dist="38100" dir="5400000" algn="t" rotWithShape="0">
              <a:prstClr val="black">
                <a:alpha val="40000"/>
              </a:prstClr>
            </a:outerShdw>
          </a:effectLst>
        </p:spPr>
      </p:pic>
      <p:sp>
        <p:nvSpPr>
          <p:cNvPr id="19" name="Title 1">
            <a:extLst>
              <a:ext uri="{FF2B5EF4-FFF2-40B4-BE49-F238E27FC236}">
                <a16:creationId xmlns:a16="http://schemas.microsoft.com/office/drawing/2014/main" id="{127C29A0-EEA7-4991-B727-AD058C4C1B37}"/>
              </a:ext>
            </a:extLst>
          </p:cNvPr>
          <p:cNvSpPr>
            <a:spLocks noGrp="1"/>
          </p:cNvSpPr>
          <p:nvPr>
            <p:ph type="title"/>
          </p:nvPr>
        </p:nvSpPr>
        <p:spPr>
          <a:xfrm>
            <a:off x="811213" y="1"/>
            <a:ext cx="7904162" cy="989012"/>
          </a:xfrm>
        </p:spPr>
        <p:txBody>
          <a:bodyPr vert="horz" lIns="91440" tIns="45720" rIns="91440" bIns="45720" rtlCol="0" anchor="b">
            <a:normAutofit/>
          </a:bodyPr>
          <a:lstStyle/>
          <a:p>
            <a:r>
              <a:rPr lang="en-US" sz="2800" dirty="0"/>
              <a:t/>
            </a:r>
            <a:br>
              <a:rPr lang="en-US" sz="2800" dirty="0"/>
            </a:br>
            <a:r>
              <a:rPr lang="en-US" sz="2800" dirty="0"/>
              <a:t>National Perspective: School Practice</a:t>
            </a:r>
          </a:p>
        </p:txBody>
      </p:sp>
    </p:spTree>
    <p:extLst>
      <p:ext uri="{BB962C8B-B14F-4D97-AF65-F5344CB8AC3E}">
        <p14:creationId xmlns:p14="http://schemas.microsoft.com/office/powerpoint/2010/main" val="59046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ED32C-D482-42F2-A981-7C3676703A42}"/>
              </a:ext>
            </a:extLst>
          </p:cNvPr>
          <p:cNvSpPr>
            <a:spLocks noGrp="1"/>
          </p:cNvSpPr>
          <p:nvPr>
            <p:ph type="title"/>
          </p:nvPr>
        </p:nvSpPr>
        <p:spPr/>
        <p:txBody>
          <a:bodyPr/>
          <a:lstStyle/>
          <a:p>
            <a:r>
              <a:rPr lang="en-US" dirty="0"/>
              <a:t>National Guidance for </a:t>
            </a:r>
            <a:br>
              <a:rPr lang="en-US" dirty="0"/>
            </a:br>
            <a:r>
              <a:rPr lang="en-US" dirty="0"/>
              <a:t>Classroom Physical Activity</a:t>
            </a:r>
          </a:p>
        </p:txBody>
      </p:sp>
      <p:sp>
        <p:nvSpPr>
          <p:cNvPr id="6" name="Content Placeholder 5">
            <a:extLst>
              <a:ext uri="{FF2B5EF4-FFF2-40B4-BE49-F238E27FC236}">
                <a16:creationId xmlns:a16="http://schemas.microsoft.com/office/drawing/2014/main" id="{B8A1B334-1B16-4E55-8EDD-664CC87CF541}"/>
              </a:ext>
            </a:extLst>
          </p:cNvPr>
          <p:cNvSpPr>
            <a:spLocks noGrp="1"/>
          </p:cNvSpPr>
          <p:nvPr>
            <p:ph idx="1"/>
          </p:nvPr>
        </p:nvSpPr>
        <p:spPr>
          <a:xfrm>
            <a:off x="838199" y="1924049"/>
            <a:ext cx="10615863" cy="4296277"/>
          </a:xfrm>
        </p:spPr>
        <p:txBody>
          <a:bodyPr>
            <a:normAutofit/>
          </a:bodyPr>
          <a:lstStyle/>
          <a:p>
            <a:r>
              <a:rPr lang="en-US" dirty="0"/>
              <a:t>Incorporate classroom physical activity in CSPAP.</a:t>
            </a:r>
          </a:p>
          <a:p>
            <a:r>
              <a:rPr lang="en-US" dirty="0"/>
              <a:t>Do not replace physical education and recess.</a:t>
            </a:r>
          </a:p>
          <a:p>
            <a:r>
              <a:rPr lang="en-US" dirty="0"/>
              <a:t>Integrate physical activity into academic instruction.</a:t>
            </a:r>
          </a:p>
          <a:p>
            <a:r>
              <a:rPr lang="en-US" dirty="0"/>
              <a:t>Provide physical activity outside of academic instruction.</a:t>
            </a:r>
          </a:p>
          <a:p>
            <a:r>
              <a:rPr lang="en-US" dirty="0"/>
              <a:t>Reinforce skills learned in physical education.</a:t>
            </a:r>
          </a:p>
          <a:p>
            <a:r>
              <a:rPr lang="en-US" dirty="0"/>
              <a:t>Minimize barriers.</a:t>
            </a:r>
          </a:p>
          <a:p>
            <a:r>
              <a:rPr lang="en-US" dirty="0"/>
              <a:t>Do not withhold classroom physical activity.</a:t>
            </a:r>
          </a:p>
          <a:p>
            <a:r>
              <a:rPr lang="en-US" dirty="0"/>
              <a:t>Provide ongoing professional development.</a:t>
            </a:r>
          </a:p>
        </p:txBody>
      </p:sp>
    </p:spTree>
    <p:extLst>
      <p:ext uri="{BB962C8B-B14F-4D97-AF65-F5344CB8AC3E}">
        <p14:creationId xmlns:p14="http://schemas.microsoft.com/office/powerpoint/2010/main" val="741789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building&#10;&#10;Description generated with very high confidence">
            <a:extLst>
              <a:ext uri="{FF2B5EF4-FFF2-40B4-BE49-F238E27FC236}">
                <a16:creationId xmlns:a16="http://schemas.microsoft.com/office/drawing/2014/main" id="{9177C2EF-3156-4DB4-88B1-FF267EBA6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7433"/>
            <a:ext cx="12192000" cy="8128000"/>
          </a:xfrm>
          <a:prstGeom prst="rect">
            <a:avLst/>
          </a:prstGeom>
        </p:spPr>
      </p:pic>
      <p:sp>
        <p:nvSpPr>
          <p:cNvPr id="7" name="Rectangle 6" descr="Resources for Classroom Physical Activity">
            <a:extLst>
              <a:ext uri="{FF2B5EF4-FFF2-40B4-BE49-F238E27FC236}">
                <a16:creationId xmlns:a16="http://schemas.microsoft.com/office/drawing/2014/main" id="{CFD67ACB-604F-4A19-B50E-F711573706A6}"/>
              </a:ext>
            </a:extLst>
          </p:cNvPr>
          <p:cNvSpPr/>
          <p:nvPr/>
        </p:nvSpPr>
        <p:spPr>
          <a:xfrm>
            <a:off x="0" y="3336568"/>
            <a:ext cx="12192000" cy="795594"/>
          </a:xfrm>
          <a:prstGeom prst="rect">
            <a:avLst/>
          </a:prstGeom>
          <a:solidFill>
            <a:srgbClr val="76C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EF9EE1-3D6F-4CCC-AAD3-143CBA7B7CF4}"/>
              </a:ext>
            </a:extLst>
          </p:cNvPr>
          <p:cNvSpPr>
            <a:spLocks noGrp="1"/>
          </p:cNvSpPr>
          <p:nvPr>
            <p:ph type="title"/>
          </p:nvPr>
        </p:nvSpPr>
        <p:spPr>
          <a:xfrm>
            <a:off x="737419" y="3336567"/>
            <a:ext cx="10616381" cy="795594"/>
          </a:xfrm>
        </p:spPr>
        <p:txBody>
          <a:bodyPr>
            <a:normAutofit fontScale="90000"/>
          </a:bodyPr>
          <a:lstStyle/>
          <a:p>
            <a:r>
              <a:rPr lang="en-US" dirty="0"/>
              <a:t>RESOURCES FOR CLASSROOM PHYSICAL ACTIVITY</a:t>
            </a:r>
          </a:p>
        </p:txBody>
      </p:sp>
    </p:spTree>
    <p:extLst>
      <p:ext uri="{BB962C8B-B14F-4D97-AF65-F5344CB8AC3E}">
        <p14:creationId xmlns:p14="http://schemas.microsoft.com/office/powerpoint/2010/main" val="400389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Strategies for Classroom </a:t>
            </a:r>
            <a:br>
              <a:rPr lang="en-US" dirty="0"/>
            </a:br>
            <a:r>
              <a:rPr lang="en-US" dirty="0"/>
              <a:t>Physical Activity in Schools</a:t>
            </a:r>
          </a:p>
        </p:txBody>
      </p:sp>
      <p:sp>
        <p:nvSpPr>
          <p:cNvPr id="7" name="Content Placeholder 6"/>
          <p:cNvSpPr>
            <a:spLocks noGrp="1"/>
          </p:cNvSpPr>
          <p:nvPr>
            <p:ph idx="1"/>
          </p:nvPr>
        </p:nvSpPr>
        <p:spPr>
          <a:xfrm>
            <a:off x="838200" y="1924049"/>
            <a:ext cx="6182032" cy="4252913"/>
          </a:xfrm>
        </p:spPr>
        <p:txBody>
          <a:bodyPr/>
          <a:lstStyle/>
          <a:p>
            <a:pPr marL="0" indent="0" algn="ctr">
              <a:buNone/>
            </a:pPr>
            <a:endParaRPr lang="en-US" sz="2800" dirty="0"/>
          </a:p>
          <a:p>
            <a:pPr marL="0" indent="0">
              <a:lnSpc>
                <a:spcPct val="100000"/>
              </a:lnSpc>
              <a:spcBef>
                <a:spcPts val="0"/>
              </a:spcBef>
              <a:buNone/>
            </a:pPr>
            <a:r>
              <a:rPr lang="en-US" sz="2800" dirty="0"/>
              <a:t>This document describes </a:t>
            </a:r>
          </a:p>
          <a:p>
            <a:pPr marL="0" indent="0">
              <a:lnSpc>
                <a:spcPct val="100000"/>
              </a:lnSpc>
              <a:spcBef>
                <a:spcPts val="0"/>
              </a:spcBef>
              <a:buNone/>
            </a:pPr>
            <a:r>
              <a:rPr lang="en-US" sz="2800" dirty="0"/>
              <a:t>10 strategies for promoting and planning classroom physical activity. </a:t>
            </a:r>
          </a:p>
          <a:p>
            <a:pPr marL="0" indent="0">
              <a:buNone/>
            </a:pPr>
            <a:endParaRPr lang="en-US" dirty="0"/>
          </a:p>
        </p:txBody>
      </p:sp>
      <p:pic>
        <p:nvPicPr>
          <p:cNvPr id="2" name="Picture 1" descr="Strategise for Classroom Physical Activity in Schools Cover Imag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98224" y="1820611"/>
            <a:ext cx="3291370" cy="4259420"/>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0289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9E01F8-6326-4BC3-BEFF-0561122BA10F}"/>
              </a:ext>
            </a:extLst>
          </p:cNvPr>
          <p:cNvSpPr>
            <a:spLocks noGrp="1"/>
          </p:cNvSpPr>
          <p:nvPr>
            <p:ph type="title"/>
          </p:nvPr>
        </p:nvSpPr>
        <p:spPr>
          <a:xfrm>
            <a:off x="838200" y="165100"/>
            <a:ext cx="6419850" cy="1325563"/>
          </a:xfrm>
        </p:spPr>
        <p:txBody>
          <a:bodyPr/>
          <a:lstStyle/>
          <a:p>
            <a:r>
              <a:rPr lang="en-US" dirty="0"/>
              <a:t>Strategies for Classroom </a:t>
            </a:r>
            <a:br>
              <a:rPr lang="en-US" dirty="0"/>
            </a:br>
            <a:r>
              <a:rPr lang="en-US" dirty="0"/>
              <a:t>Physical Activity in Schools</a:t>
            </a:r>
          </a:p>
        </p:txBody>
      </p:sp>
      <p:sp>
        <p:nvSpPr>
          <p:cNvPr id="12" name="TextBox 11">
            <a:extLst>
              <a:ext uri="{FF2B5EF4-FFF2-40B4-BE49-F238E27FC236}">
                <a16:creationId xmlns:a16="http://schemas.microsoft.com/office/drawing/2014/main" id="{6F481F0F-31E4-447E-B67C-3863A90EBF08}"/>
              </a:ext>
            </a:extLst>
          </p:cNvPr>
          <p:cNvSpPr txBox="1"/>
          <p:nvPr/>
        </p:nvSpPr>
        <p:spPr>
          <a:xfrm>
            <a:off x="1298106" y="3132556"/>
            <a:ext cx="2419879" cy="1631216"/>
          </a:xfrm>
          <a:prstGeom prst="rect">
            <a:avLst/>
          </a:prstGeom>
          <a:noFill/>
        </p:spPr>
        <p:txBody>
          <a:bodyPr wrap="square" rtlCol="0">
            <a:spAutoFit/>
          </a:bodyPr>
          <a:lstStyle/>
          <a:p>
            <a:pPr marL="233363" indent="-233363">
              <a:spcAft>
                <a:spcPts val="1200"/>
              </a:spcAft>
              <a:buAutoNum type="arabicPeriod"/>
              <a:tabLst>
                <a:tab pos="233363" algn="l"/>
              </a:tabLst>
            </a:pPr>
            <a:r>
              <a:rPr lang="en-US" sz="1000" dirty="0">
                <a:solidFill>
                  <a:schemeClr val="bg1"/>
                </a:solidFill>
                <a:latin typeface="Arial" panose="020B0604020202020204" pitchFamily="34" charset="0"/>
                <a:cs typeface="Arial" panose="020B0604020202020204" pitchFamily="34" charset="0"/>
              </a:rPr>
              <a:t>Identify who to engage and how to involve them in planning for classroom physical activity (PA)</a:t>
            </a:r>
          </a:p>
          <a:p>
            <a:pPr marL="233363" indent="-233363">
              <a:spcAft>
                <a:spcPts val="1200"/>
              </a:spcAft>
              <a:buAutoNum type="arabicPeriod"/>
              <a:tabLst>
                <a:tab pos="233363" algn="l"/>
              </a:tabLst>
            </a:pPr>
            <a:r>
              <a:rPr lang="en-US" sz="1000" dirty="0">
                <a:solidFill>
                  <a:schemeClr val="bg1"/>
                </a:solidFill>
                <a:latin typeface="Arial" panose="020B0604020202020204" pitchFamily="34" charset="0"/>
                <a:cs typeface="Arial" panose="020B0604020202020204" pitchFamily="34" charset="0"/>
              </a:rPr>
              <a:t>Identify what PA activity policies and practices currently exist</a:t>
            </a:r>
          </a:p>
          <a:p>
            <a:pPr marL="233363" indent="-233363">
              <a:spcAft>
                <a:spcPts val="1200"/>
              </a:spcAft>
              <a:buAutoNum type="arabicPeriod"/>
              <a:tabLst>
                <a:tab pos="233363" algn="l"/>
              </a:tabLst>
            </a:pPr>
            <a:r>
              <a:rPr lang="en-US" sz="1000" dirty="0">
                <a:solidFill>
                  <a:schemeClr val="bg1"/>
                </a:solidFill>
                <a:latin typeface="Arial" panose="020B0604020202020204" pitchFamily="34" charset="0"/>
                <a:cs typeface="Arial" panose="020B0604020202020204" pitchFamily="34" charset="0"/>
              </a:rPr>
              <a:t>Provide professional development or in-service training on classroom PA</a:t>
            </a:r>
          </a:p>
        </p:txBody>
      </p:sp>
      <p:sp>
        <p:nvSpPr>
          <p:cNvPr id="13" name="TextBox 12">
            <a:extLst>
              <a:ext uri="{FF2B5EF4-FFF2-40B4-BE49-F238E27FC236}">
                <a16:creationId xmlns:a16="http://schemas.microsoft.com/office/drawing/2014/main" id="{7F2F48F4-4A09-4C01-AA2F-5D0CAC33FEB7}"/>
              </a:ext>
            </a:extLst>
          </p:cNvPr>
          <p:cNvSpPr txBox="1"/>
          <p:nvPr/>
        </p:nvSpPr>
        <p:spPr>
          <a:xfrm>
            <a:off x="5296618" y="3060934"/>
            <a:ext cx="2538549" cy="1836400"/>
          </a:xfrm>
          <a:prstGeom prst="rect">
            <a:avLst/>
          </a:prstGeom>
          <a:noFill/>
        </p:spPr>
        <p:txBody>
          <a:bodyPr wrap="square" rtlCol="0">
            <a:spAutoFit/>
          </a:bodyPr>
          <a:lstStyle/>
          <a:p>
            <a:pPr marL="233363" indent="-233363">
              <a:spcAft>
                <a:spcPts val="400"/>
              </a:spcAft>
              <a:buAutoNum type="arabicPeriod" startAt="4"/>
              <a:tabLst>
                <a:tab pos="233363" algn="l"/>
              </a:tabLst>
            </a:pPr>
            <a:r>
              <a:rPr lang="en-US" sz="1000" dirty="0">
                <a:solidFill>
                  <a:schemeClr val="bg1"/>
                </a:solidFill>
                <a:latin typeface="Arial" panose="020B0604020202020204" pitchFamily="34" charset="0"/>
                <a:cs typeface="Arial" panose="020B0604020202020204" pitchFamily="34" charset="0"/>
              </a:rPr>
              <a:t>Identify approaches to incorporate classroom PA</a:t>
            </a:r>
          </a:p>
          <a:p>
            <a:pPr marL="233363" indent="-233363">
              <a:spcAft>
                <a:spcPts val="400"/>
              </a:spcAft>
              <a:buAutoNum type="arabicPeriod" startAt="4"/>
              <a:tabLst>
                <a:tab pos="233363" algn="l"/>
              </a:tabLst>
            </a:pPr>
            <a:r>
              <a:rPr lang="en-US" sz="1000" dirty="0">
                <a:solidFill>
                  <a:schemeClr val="bg1"/>
                </a:solidFill>
                <a:latin typeface="Arial" panose="020B0604020202020204" pitchFamily="34" charset="0"/>
                <a:cs typeface="Arial" panose="020B0604020202020204" pitchFamily="34" charset="0"/>
              </a:rPr>
              <a:t>Identify opportunities and appropriate times for classroom PA</a:t>
            </a:r>
          </a:p>
          <a:p>
            <a:pPr marL="233363" indent="-233363">
              <a:spcAft>
                <a:spcPts val="400"/>
              </a:spcAft>
              <a:buAutoNum type="arabicPeriod" startAt="4"/>
              <a:tabLst>
                <a:tab pos="233363" algn="l"/>
              </a:tabLst>
            </a:pPr>
            <a:r>
              <a:rPr lang="en-US" sz="1000" dirty="0">
                <a:solidFill>
                  <a:schemeClr val="bg1"/>
                </a:solidFill>
                <a:latin typeface="Arial" panose="020B0604020202020204" pitchFamily="34" charset="0"/>
                <a:cs typeface="Arial" panose="020B0604020202020204" pitchFamily="34" charset="0"/>
              </a:rPr>
              <a:t>Identify materials, technology, and resources to promote classroom PA</a:t>
            </a:r>
          </a:p>
          <a:p>
            <a:pPr marL="233363" indent="-233363">
              <a:spcAft>
                <a:spcPts val="400"/>
              </a:spcAft>
              <a:buAutoNum type="arabicPeriod" startAt="4"/>
              <a:tabLst>
                <a:tab pos="233363" algn="l"/>
              </a:tabLst>
            </a:pPr>
            <a:r>
              <a:rPr lang="en-US" sz="1000" dirty="0">
                <a:solidFill>
                  <a:schemeClr val="bg1"/>
                </a:solidFill>
                <a:latin typeface="Arial" panose="020B0604020202020204" pitchFamily="34" charset="0"/>
                <a:cs typeface="Arial" panose="020B0604020202020204" pitchFamily="34" charset="0"/>
              </a:rPr>
              <a:t>Identify ways to create and use classroom space for PA</a:t>
            </a:r>
          </a:p>
          <a:p>
            <a:pPr marL="233363" indent="-233363">
              <a:spcAft>
                <a:spcPts val="400"/>
              </a:spcAft>
              <a:buAutoNum type="arabicPeriod" startAt="4"/>
              <a:tabLst>
                <a:tab pos="233363" algn="l"/>
              </a:tabLst>
            </a:pPr>
            <a:r>
              <a:rPr lang="en-US" sz="1000" dirty="0">
                <a:solidFill>
                  <a:schemeClr val="bg1"/>
                </a:solidFill>
                <a:latin typeface="Arial" panose="020B0604020202020204" pitchFamily="34" charset="0"/>
                <a:cs typeface="Arial" panose="020B0604020202020204" pitchFamily="34" charset="0"/>
              </a:rPr>
              <a:t>Ensure that classroom PA is appropriate and safe for all students</a:t>
            </a:r>
          </a:p>
        </p:txBody>
      </p:sp>
      <p:sp>
        <p:nvSpPr>
          <p:cNvPr id="14" name="TextBox 13">
            <a:extLst>
              <a:ext uri="{FF2B5EF4-FFF2-40B4-BE49-F238E27FC236}">
                <a16:creationId xmlns:a16="http://schemas.microsoft.com/office/drawing/2014/main" id="{5B4AC527-CAA0-437D-9A6E-B4BC0639B58A}"/>
              </a:ext>
            </a:extLst>
          </p:cNvPr>
          <p:cNvSpPr txBox="1"/>
          <p:nvPr/>
        </p:nvSpPr>
        <p:spPr>
          <a:xfrm>
            <a:off x="9437297" y="3060934"/>
            <a:ext cx="1911967" cy="1477328"/>
          </a:xfrm>
          <a:prstGeom prst="rect">
            <a:avLst/>
          </a:prstGeom>
          <a:noFill/>
        </p:spPr>
        <p:txBody>
          <a:bodyPr wrap="square" rtlCol="0">
            <a:spAutoFit/>
          </a:bodyPr>
          <a:lstStyle/>
          <a:p>
            <a:pPr marL="233363" indent="-233363">
              <a:spcAft>
                <a:spcPts val="1200"/>
              </a:spcAft>
              <a:buAutoNum type="arabicPeriod" startAt="9"/>
              <a:tabLst>
                <a:tab pos="233363" algn="l"/>
              </a:tabLst>
            </a:pPr>
            <a:r>
              <a:rPr lang="en-US" sz="1000" dirty="0">
                <a:solidFill>
                  <a:schemeClr val="bg1"/>
                </a:solidFill>
                <a:latin typeface="Arial" panose="020B0604020202020204" pitchFamily="34" charset="0"/>
                <a:cs typeface="Arial" panose="020B0604020202020204" pitchFamily="34" charset="0"/>
              </a:rPr>
              <a:t>Collect information on classroom physical activity</a:t>
            </a:r>
          </a:p>
          <a:p>
            <a:pPr marL="233363" indent="-233363">
              <a:spcAft>
                <a:spcPts val="1200"/>
              </a:spcAft>
              <a:buAutoNum type="arabicPeriod" startAt="9"/>
              <a:tabLst>
                <a:tab pos="233363" algn="l"/>
              </a:tabLst>
            </a:pPr>
            <a:r>
              <a:rPr lang="en-US" sz="1000" dirty="0">
                <a:solidFill>
                  <a:schemeClr val="bg1"/>
                </a:solidFill>
                <a:latin typeface="Arial" panose="020B0604020202020204" pitchFamily="34" charset="0"/>
                <a:cs typeface="Arial" panose="020B0604020202020204" pitchFamily="34" charset="0"/>
              </a:rPr>
              <a:t>Share successes, challenges, and lessons learned from classroom physical activity</a:t>
            </a:r>
          </a:p>
          <a:p>
            <a:pPr marL="233363" indent="-233363">
              <a:spcAft>
                <a:spcPts val="1200"/>
              </a:spcAft>
              <a:tabLst>
                <a:tab pos="233363" algn="l"/>
              </a:tabLst>
            </a:pPr>
            <a:endParaRPr lang="en-US" sz="1000" dirty="0">
              <a:solidFill>
                <a:schemeClr val="bg1"/>
              </a:solidFill>
              <a:latin typeface="Arial" panose="020B0604020202020204" pitchFamily="34" charset="0"/>
              <a:cs typeface="Arial" panose="020B0604020202020204" pitchFamily="34" charset="0"/>
            </a:endParaRPr>
          </a:p>
        </p:txBody>
      </p:sp>
      <p:pic>
        <p:nvPicPr>
          <p:cNvPr id="3" name="Picture 2" descr="Classroom Physical Activity in Schools">
            <a:extLst>
              <a:ext uri="{FF2B5EF4-FFF2-40B4-BE49-F238E27FC236}">
                <a16:creationId xmlns:a16="http://schemas.microsoft.com/office/drawing/2014/main" id="{A2DE8F5B-4D56-43F1-B409-C4D38D51A189}"/>
              </a:ext>
              <a:ext uri="{C183D7F6-B498-43B3-948B-1728B52AA6E4}">
                <adec:decorative xmlns:adec="http://schemas.microsoft.com/office/drawing/2017/decorative" xmlns="" val="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4280"/>
            <a:ext cx="12192000" cy="6849438"/>
          </a:xfrm>
          <a:prstGeom prst="rect">
            <a:avLst/>
          </a:prstGeom>
        </p:spPr>
      </p:pic>
    </p:spTree>
    <p:extLst>
      <p:ext uri="{BB962C8B-B14F-4D97-AF65-F5344CB8AC3E}">
        <p14:creationId xmlns:p14="http://schemas.microsoft.com/office/powerpoint/2010/main" val="2079623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FE88-5D04-4DAC-B6FD-0D7C8B59C275}"/>
              </a:ext>
            </a:extLst>
          </p:cNvPr>
          <p:cNvSpPr>
            <a:spLocks noGrp="1"/>
          </p:cNvSpPr>
          <p:nvPr>
            <p:ph type="title"/>
          </p:nvPr>
        </p:nvSpPr>
        <p:spPr>
          <a:xfrm>
            <a:off x="695325" y="57328"/>
            <a:ext cx="10515600" cy="1325563"/>
          </a:xfrm>
        </p:spPr>
        <p:txBody>
          <a:bodyPr/>
          <a:lstStyle/>
          <a:p>
            <a:r>
              <a:rPr lang="en-US" dirty="0"/>
              <a:t>Strategies for Classroom </a:t>
            </a:r>
            <a:br>
              <a:rPr lang="en-US" dirty="0"/>
            </a:br>
            <a:r>
              <a:rPr lang="en-US" dirty="0"/>
              <a:t>Physical Activity in Schools</a:t>
            </a:r>
          </a:p>
        </p:txBody>
      </p:sp>
      <p:pic>
        <p:nvPicPr>
          <p:cNvPr id="8" name="Picture 7" descr="Build Buy-in and Provide Training for Classroom Physical Activity"/>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368" y="5611"/>
            <a:ext cx="12187263" cy="6846777"/>
          </a:xfrm>
          <a:prstGeom prst="rect">
            <a:avLst/>
          </a:prstGeom>
        </p:spPr>
      </p:pic>
    </p:spTree>
    <p:extLst>
      <p:ext uri="{BB962C8B-B14F-4D97-AF65-F5344CB8AC3E}">
        <p14:creationId xmlns:p14="http://schemas.microsoft.com/office/powerpoint/2010/main" val="2019680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FE88-5D04-4DAC-B6FD-0D7C8B59C275}"/>
              </a:ext>
            </a:extLst>
          </p:cNvPr>
          <p:cNvSpPr>
            <a:spLocks noGrp="1"/>
          </p:cNvSpPr>
          <p:nvPr>
            <p:ph type="title"/>
          </p:nvPr>
        </p:nvSpPr>
        <p:spPr>
          <a:xfrm>
            <a:off x="660690" y="235194"/>
            <a:ext cx="10515600" cy="1325563"/>
          </a:xfrm>
        </p:spPr>
        <p:txBody>
          <a:bodyPr/>
          <a:lstStyle/>
          <a:p>
            <a:r>
              <a:rPr lang="en-US" dirty="0"/>
              <a:t>Strategies for Classroom </a:t>
            </a:r>
            <a:br>
              <a:rPr lang="en-US" dirty="0"/>
            </a:br>
            <a:r>
              <a:rPr lang="en-US" dirty="0"/>
              <a:t>Physical Activity in Schools</a:t>
            </a:r>
          </a:p>
        </p:txBody>
      </p:sp>
      <p:pic>
        <p:nvPicPr>
          <p:cNvPr id="5" name="Picture 4" descr="Create Classroom Environments Supportive of Physical Activity"/>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368" y="5611"/>
            <a:ext cx="12187263" cy="6846777"/>
          </a:xfrm>
          <a:prstGeom prst="rect">
            <a:avLst/>
          </a:prstGeom>
        </p:spPr>
      </p:pic>
    </p:spTree>
    <p:extLst>
      <p:ext uri="{BB962C8B-B14F-4D97-AF65-F5344CB8AC3E}">
        <p14:creationId xmlns:p14="http://schemas.microsoft.com/office/powerpoint/2010/main" val="819185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FE88-5D04-4DAC-B6FD-0D7C8B59C275}"/>
              </a:ext>
            </a:extLst>
          </p:cNvPr>
          <p:cNvSpPr>
            <a:spLocks noGrp="1"/>
          </p:cNvSpPr>
          <p:nvPr>
            <p:ph type="title"/>
          </p:nvPr>
        </p:nvSpPr>
        <p:spPr>
          <a:xfrm>
            <a:off x="838200" y="169177"/>
            <a:ext cx="10515600" cy="1325563"/>
          </a:xfrm>
        </p:spPr>
        <p:txBody>
          <a:bodyPr/>
          <a:lstStyle/>
          <a:p>
            <a:r>
              <a:rPr lang="en-US" dirty="0"/>
              <a:t>Strategies for Classroom </a:t>
            </a:r>
            <a:br>
              <a:rPr lang="en-US" dirty="0"/>
            </a:br>
            <a:r>
              <a:rPr lang="en-US" dirty="0"/>
              <a:t>Physical Activity in Schools</a:t>
            </a:r>
          </a:p>
        </p:txBody>
      </p:sp>
      <p:pic>
        <p:nvPicPr>
          <p:cNvPr id="4" name="Picture 3" descr="Collect and Share Information About Classroom Physical Activity Experiences"/>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368" y="2069"/>
            <a:ext cx="12189632" cy="6843970"/>
          </a:xfrm>
          <a:prstGeom prst="rect">
            <a:avLst/>
          </a:prstGeom>
        </p:spPr>
      </p:pic>
    </p:spTree>
    <p:extLst>
      <p:ext uri="{BB962C8B-B14F-4D97-AF65-F5344CB8AC3E}">
        <p14:creationId xmlns:p14="http://schemas.microsoft.com/office/powerpoint/2010/main" val="3568832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3029" y="150732"/>
            <a:ext cx="10216243" cy="1325563"/>
          </a:xfrm>
        </p:spPr>
        <p:txBody>
          <a:bodyPr>
            <a:normAutofit/>
          </a:bodyPr>
          <a:lstStyle/>
          <a:p>
            <a:r>
              <a:rPr lang="en-US" sz="3200" dirty="0"/>
              <a:t>Integrate Classroom Physical Activity in Schools: </a:t>
            </a:r>
            <a:r>
              <a:rPr lang="en-US" dirty="0"/>
              <a:t/>
            </a:r>
            <a:br>
              <a:rPr lang="en-US" dirty="0"/>
            </a:br>
            <a:r>
              <a:rPr lang="en-US" sz="2800" dirty="0"/>
              <a:t>A Guide for Putting Strategies Into Practice</a:t>
            </a:r>
          </a:p>
        </p:txBody>
      </p:sp>
      <p:sp>
        <p:nvSpPr>
          <p:cNvPr id="6" name="Content Placeholder 5"/>
          <p:cNvSpPr>
            <a:spLocks noGrp="1"/>
          </p:cNvSpPr>
          <p:nvPr>
            <p:ph idx="1"/>
          </p:nvPr>
        </p:nvSpPr>
        <p:spPr>
          <a:xfrm>
            <a:off x="838200" y="1924049"/>
            <a:ext cx="5725886" cy="4252913"/>
          </a:xfrm>
        </p:spPr>
        <p:txBody>
          <a:bodyPr/>
          <a:lstStyle/>
          <a:p>
            <a:pPr marL="0" indent="0">
              <a:buNone/>
            </a:pPr>
            <a:r>
              <a:rPr lang="en-US" sz="2400" dirty="0"/>
              <a:t>This resource can be used to:</a:t>
            </a:r>
          </a:p>
          <a:p>
            <a:r>
              <a:rPr lang="en-US" sz="2400" dirty="0"/>
              <a:t>Assess current practices.</a:t>
            </a:r>
          </a:p>
          <a:p>
            <a:r>
              <a:rPr lang="en-US" sz="2400" dirty="0"/>
              <a:t>Identify opportunities to enhance or sustain strategies. </a:t>
            </a:r>
          </a:p>
          <a:p>
            <a:r>
              <a:rPr lang="en-US" sz="2400" dirty="0"/>
              <a:t>Take practical steps to integrate physical activity into the classroom. </a:t>
            </a:r>
          </a:p>
          <a:p>
            <a:pPr marL="0" indent="0">
              <a:buNone/>
            </a:pPr>
            <a:endParaRPr lang="en-US" dirty="0"/>
          </a:p>
        </p:txBody>
      </p:sp>
      <p:pic>
        <p:nvPicPr>
          <p:cNvPr id="7" name="Picture 6" descr="Integrate Classroom Physical Activity in Schools: A Guide for Putting Strategies Into Practice Cover Image">
            <a:extLst>
              <a:ext uri="{FF2B5EF4-FFF2-40B4-BE49-F238E27FC236}">
                <a16:creationId xmlns:a16="http://schemas.microsoft.com/office/drawing/2014/main" id="{7494A2F2-D30B-418A-AD9F-B3B3D10758F2}"/>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7599861" y="1820610"/>
            <a:ext cx="3389066" cy="4385181"/>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0791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a:xfrm>
            <a:off x="283029" y="167060"/>
            <a:ext cx="10515600" cy="1325563"/>
          </a:xfrm>
        </p:spPr>
        <p:txBody>
          <a:bodyPr>
            <a:normAutofit/>
          </a:bodyPr>
          <a:lstStyle/>
          <a:p>
            <a:r>
              <a:rPr lang="en-US" sz="3200" dirty="0"/>
              <a:t>Online Platform:</a:t>
            </a:r>
            <a:br>
              <a:rPr lang="en-US" sz="3200" dirty="0"/>
            </a:br>
            <a:r>
              <a:rPr lang="en-US" sz="2800" dirty="0"/>
              <a:t>Integrate Classroom Physical Activity in Schools</a:t>
            </a:r>
          </a:p>
        </p:txBody>
      </p:sp>
      <p:pic>
        <p:nvPicPr>
          <p:cNvPr id="5" name="Content Placeholder 5" descr="Classroom Physical Activity">
            <a:extLst>
              <a:ext uri="{FF2B5EF4-FFF2-40B4-BE49-F238E27FC236}">
                <a16:creationId xmlns:a16="http://schemas.microsoft.com/office/drawing/2014/main" id="{D45894CF-FB4E-4F59-9453-16BB6687B084}"/>
              </a:ext>
              <a:ext uri="{C183D7F6-B498-43B3-948B-1728B52AA6E4}">
                <adec:decorative xmlns:adec="http://schemas.microsoft.com/office/drawing/2017/decorative" xmlns="" val="1"/>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59035" y="1817226"/>
            <a:ext cx="7062408" cy="4359738"/>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4497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ine of students standing with their hands raised in the hair in front of a chalkboard.">
            <a:extLst>
              <a:ext uri="{FF2B5EF4-FFF2-40B4-BE49-F238E27FC236}">
                <a16:creationId xmlns:a16="http://schemas.microsoft.com/office/drawing/2014/main" id="{145C122C-573F-4FB3-9E40-A8DFE4E54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61" y="1955409"/>
            <a:ext cx="2949674" cy="4342250"/>
          </a:xfrm>
          <a:prstGeom prst="rect">
            <a:avLst/>
          </a:prstGeom>
          <a:solidFill>
            <a:srgbClr val="FFFFFF">
              <a:shade val="85000"/>
            </a:srgbClr>
          </a:solidFill>
          <a:ln w="88900" cap="sq">
            <a:noFill/>
            <a:miter lim="800000"/>
          </a:ln>
          <a:effectLst/>
        </p:spPr>
      </p:pic>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Purpose</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4328261" y="2069926"/>
            <a:ext cx="7424027" cy="3803650"/>
          </a:xfrm>
        </p:spPr>
        <p:txBody>
          <a:bodyPr/>
          <a:lstStyle/>
          <a:p>
            <a:r>
              <a:rPr lang="en-US" dirty="0"/>
              <a:t>Define classroom physical activity.</a:t>
            </a:r>
          </a:p>
          <a:p>
            <a:r>
              <a:rPr lang="en-US" dirty="0"/>
              <a:t>Explain the benefits of classroom physical activity. </a:t>
            </a:r>
          </a:p>
          <a:p>
            <a:r>
              <a:rPr lang="en-US" dirty="0"/>
              <a:t>Describe national guidance for classroom      physical activity.  </a:t>
            </a:r>
          </a:p>
          <a:p>
            <a:r>
              <a:rPr lang="en-US" dirty="0"/>
              <a:t>Share new resources for classroom               physical activity.</a:t>
            </a:r>
          </a:p>
        </p:txBody>
      </p:sp>
    </p:spTree>
    <p:extLst>
      <p:ext uri="{BB962C8B-B14F-4D97-AF65-F5344CB8AC3E}">
        <p14:creationId xmlns:p14="http://schemas.microsoft.com/office/powerpoint/2010/main" val="3993924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2348" y="130629"/>
            <a:ext cx="10515600" cy="1325563"/>
          </a:xfrm>
        </p:spPr>
        <p:txBody>
          <a:bodyPr>
            <a:normAutofit/>
          </a:bodyPr>
          <a:lstStyle/>
          <a:p>
            <a:r>
              <a:rPr lang="en-US" sz="3200" dirty="0"/>
              <a:t>Data Brief:</a:t>
            </a:r>
            <a:br>
              <a:rPr lang="en-US" sz="3200" dirty="0"/>
            </a:br>
            <a:r>
              <a:rPr lang="en-US" sz="2800" dirty="0"/>
              <a:t>Integrate Classroom Physical Activity in Schools</a:t>
            </a:r>
          </a:p>
        </p:txBody>
      </p:sp>
      <p:sp>
        <p:nvSpPr>
          <p:cNvPr id="7" name="Content Placeholder 6"/>
          <p:cNvSpPr>
            <a:spLocks noGrp="1"/>
          </p:cNvSpPr>
          <p:nvPr>
            <p:ph idx="1"/>
          </p:nvPr>
        </p:nvSpPr>
        <p:spPr>
          <a:xfrm>
            <a:off x="838200" y="1924049"/>
            <a:ext cx="6079958" cy="4252913"/>
          </a:xfrm>
        </p:spPr>
        <p:txBody>
          <a:bodyPr/>
          <a:lstStyle/>
          <a:p>
            <a:pPr marL="0" lvl="0" indent="0">
              <a:buNone/>
            </a:pPr>
            <a:r>
              <a:rPr lang="en-US" sz="2400" dirty="0"/>
              <a:t>This brief provides: </a:t>
            </a:r>
          </a:p>
          <a:p>
            <a:pPr marL="233363" lvl="0" indent="-233363"/>
            <a:r>
              <a:rPr lang="en-US" sz="2400" dirty="0"/>
              <a:t>The definition.</a:t>
            </a:r>
          </a:p>
          <a:p>
            <a:pPr marL="233363" lvl="0" indent="-233363"/>
            <a:r>
              <a:rPr lang="en-US" sz="2400" dirty="0"/>
              <a:t>Snapshot of practices.</a:t>
            </a:r>
          </a:p>
          <a:p>
            <a:pPr marL="233363" lvl="0" indent="-233363"/>
            <a:r>
              <a:rPr lang="en-US" sz="2400" dirty="0"/>
              <a:t>Ways to improve.</a:t>
            </a:r>
          </a:p>
          <a:p>
            <a:endParaRPr lang="en-US" dirty="0"/>
          </a:p>
        </p:txBody>
      </p:sp>
      <p:pic>
        <p:nvPicPr>
          <p:cNvPr id="5" name="Picture 4" descr="A screenshot of a social media post&#10;&#10;Description generated with very high confidence">
            <a:extLst>
              <a:ext uri="{FF2B5EF4-FFF2-40B4-BE49-F238E27FC236}">
                <a16:creationId xmlns:a16="http://schemas.microsoft.com/office/drawing/2014/main" id="{9FCA8EE6-2C58-4F91-9CB8-EC9276276B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736619" y="1844535"/>
            <a:ext cx="3228868" cy="4168301"/>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3758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Additional Resources</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5912393" y="2057400"/>
            <a:ext cx="6172200" cy="3803650"/>
          </a:xfrm>
        </p:spPr>
        <p:txBody>
          <a:bodyPr/>
          <a:lstStyle/>
          <a:p>
            <a:r>
              <a:rPr lang="en-US" i="1" dirty="0"/>
              <a:t>Ideas for Parents: Classroom Physical Activity</a:t>
            </a:r>
          </a:p>
          <a:p>
            <a:r>
              <a:rPr lang="en-US" i="1" dirty="0"/>
              <a:t>Classroom Physical Activity in Schools Promotion Kit</a:t>
            </a:r>
          </a:p>
        </p:txBody>
      </p:sp>
      <p:pic>
        <p:nvPicPr>
          <p:cNvPr id="2" name="Picture 1" descr="Child sitting on a ball at a computer des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67" y="2057400"/>
            <a:ext cx="5514521" cy="3102429"/>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66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Take Action!</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5071473" y="2057400"/>
            <a:ext cx="7120527" cy="3803650"/>
          </a:xfrm>
        </p:spPr>
        <p:txBody>
          <a:bodyPr>
            <a:normAutofit/>
          </a:bodyPr>
          <a:lstStyle/>
          <a:p>
            <a:r>
              <a:rPr lang="en-US" dirty="0"/>
              <a:t>Educate the school community.</a:t>
            </a:r>
          </a:p>
          <a:p>
            <a:r>
              <a:rPr lang="en-US" dirty="0"/>
              <a:t>Include in the local school wellness policy.</a:t>
            </a:r>
          </a:p>
          <a:p>
            <a:r>
              <a:rPr lang="en-US" dirty="0"/>
              <a:t>Share the 10 evidence-based strategies.</a:t>
            </a:r>
          </a:p>
          <a:p>
            <a:r>
              <a:rPr lang="en-US" dirty="0"/>
              <a:t>Use the </a:t>
            </a:r>
            <a:r>
              <a:rPr lang="en-US" i="1" dirty="0"/>
              <a:t>Integrate Classroom Physical Activity in Schools: A Guide for Putting Strategies Into Practice</a:t>
            </a:r>
            <a:r>
              <a:rPr lang="en-US" dirty="0"/>
              <a:t> to take practical steps to integrate classroom physical activity.</a:t>
            </a:r>
          </a:p>
          <a:p>
            <a:r>
              <a:rPr lang="en-US" dirty="0"/>
              <a:t>Visit the </a:t>
            </a:r>
            <a:r>
              <a:rPr lang="en-US" i="1" dirty="0"/>
              <a:t>Online Platform: Integrate Classroom Physical Activity in Schools</a:t>
            </a:r>
            <a:r>
              <a:rPr lang="en-US" dirty="0"/>
              <a:t> </a:t>
            </a:r>
          </a:p>
        </p:txBody>
      </p:sp>
      <p:pic>
        <p:nvPicPr>
          <p:cNvPr id="5" name="Picture 4" descr="Children cheering"/>
          <p:cNvPicPr>
            <a:picLocks noChangeAspect="1"/>
          </p:cNvPicPr>
          <p:nvPr/>
        </p:nvPicPr>
        <p:blipFill rotWithShape="1">
          <a:blip r:embed="rId3" cstate="print">
            <a:extLst>
              <a:ext uri="{28A0092B-C50C-407E-A947-70E740481C1C}">
                <a14:useLocalDpi xmlns:a14="http://schemas.microsoft.com/office/drawing/2010/main" val="0"/>
              </a:ext>
            </a:extLst>
          </a:blip>
          <a:srcRect r="19058"/>
          <a:stretch/>
        </p:blipFill>
        <p:spPr>
          <a:xfrm>
            <a:off x="370775" y="1894114"/>
            <a:ext cx="4559737" cy="3755572"/>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9565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Thank You!</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5912393" y="2057400"/>
            <a:ext cx="6172200" cy="3803650"/>
          </a:xfrm>
        </p:spPr>
        <p:txBody>
          <a:bodyPr>
            <a:normAutofit lnSpcReduction="10000"/>
          </a:bodyPr>
          <a:lstStyle/>
          <a:p>
            <a:pPr>
              <a:lnSpc>
                <a:spcPct val="200000"/>
              </a:lnSpc>
            </a:pPr>
            <a:r>
              <a:rPr lang="en-US" dirty="0"/>
              <a:t>List speakers and contact information.</a:t>
            </a:r>
          </a:p>
          <a:p>
            <a:pPr marL="0" indent="0">
              <a:buNone/>
            </a:pPr>
            <a:endParaRPr lang="en-US" dirty="0"/>
          </a:p>
          <a:p>
            <a:pPr marL="0" indent="0">
              <a:buNone/>
            </a:pPr>
            <a:r>
              <a:rPr lang="en-US" dirty="0"/>
              <a:t>For more information, contact the Centers for Disease Control and Prevention:</a:t>
            </a:r>
          </a:p>
          <a:p>
            <a:pPr marL="0" indent="0">
              <a:buNone/>
            </a:pPr>
            <a:r>
              <a:rPr lang="en-US" dirty="0"/>
              <a:t>Visit </a:t>
            </a:r>
            <a:r>
              <a:rPr lang="en-US" dirty="0">
                <a:hlinkClick r:id="rId3"/>
              </a:rPr>
              <a:t>www.cdc.gov/healthyschools/</a:t>
            </a:r>
            <a:r>
              <a:rPr lang="en-US" dirty="0"/>
              <a:t>  	</a:t>
            </a:r>
          </a:p>
          <a:p>
            <a:pPr marL="0" indent="0">
              <a:buNone/>
            </a:pPr>
            <a:r>
              <a:rPr lang="en-US" dirty="0"/>
              <a:t>Contact CDC-INFO at                </a:t>
            </a:r>
            <a:r>
              <a:rPr lang="en-US" dirty="0">
                <a:hlinkClick r:id="rId4"/>
              </a:rPr>
              <a:t>www.cdc.gov/cdc-info</a:t>
            </a:r>
            <a:endParaRPr lang="en-US" dirty="0"/>
          </a:p>
          <a:p>
            <a:pPr marL="0" indent="0">
              <a:buNone/>
            </a:pPr>
            <a:r>
              <a:rPr lang="en-US" dirty="0"/>
              <a:t>Call 1-800-CDC-INFO (232-4636);          TTY: 1-888-232-6348</a:t>
            </a:r>
          </a:p>
        </p:txBody>
      </p:sp>
      <p:pic>
        <p:nvPicPr>
          <p:cNvPr id="5" name="Picture 4" descr="Children in school holding books and smil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50" y="2163168"/>
            <a:ext cx="5471807" cy="3697882"/>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487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ole School, Whole Community, Whole Child mod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778" y="1690689"/>
            <a:ext cx="4740443" cy="4778879"/>
          </a:xfrm>
          <a:prstGeom prst="rect">
            <a:avLst/>
          </a:prstGeom>
        </p:spPr>
      </p:pic>
      <p:sp>
        <p:nvSpPr>
          <p:cNvPr id="4" name="Oval 3" descr="Physical Education and Physical Activity"/>
          <p:cNvSpPr/>
          <p:nvPr/>
        </p:nvSpPr>
        <p:spPr>
          <a:xfrm>
            <a:off x="6517752" y="2251128"/>
            <a:ext cx="947532" cy="9900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28575">
                <a:solidFill>
                  <a:schemeClr val="tx1"/>
                </a:solidFill>
              </a:ln>
            </a:endParaRPr>
          </a:p>
        </p:txBody>
      </p:sp>
      <p:sp>
        <p:nvSpPr>
          <p:cNvPr id="5" name="TextBox 4"/>
          <p:cNvSpPr txBox="1"/>
          <p:nvPr/>
        </p:nvSpPr>
        <p:spPr>
          <a:xfrm>
            <a:off x="240817" y="6333149"/>
            <a:ext cx="7300317" cy="461665"/>
          </a:xfrm>
          <a:prstGeom prst="rect">
            <a:avLst/>
          </a:prstGeom>
          <a:noFill/>
        </p:spPr>
        <p:txBody>
          <a:bodyPr wrap="square" rtlCol="0">
            <a:spAutoFit/>
          </a:bodyPr>
          <a:lstStyle/>
          <a:p>
            <a:r>
              <a:rPr lang="en-US" sz="2400" b="1" dirty="0">
                <a:solidFill>
                  <a:schemeClr val="accent4">
                    <a:lumMod val="50000"/>
                  </a:schemeClr>
                </a:solidFill>
                <a:latin typeface="Arial" panose="020B0604020202020204" pitchFamily="34" charset="0"/>
                <a:cs typeface="Arial" panose="020B0604020202020204" pitchFamily="34" charset="0"/>
                <a:hlinkClick r:id="rId4"/>
              </a:rPr>
              <a:t>www.cdc.gov/healthyyouth/wscc/</a:t>
            </a:r>
            <a:r>
              <a:rPr lang="en-US" sz="2400" b="1" dirty="0">
                <a:solidFill>
                  <a:schemeClr val="accent4">
                    <a:lumMod val="50000"/>
                  </a:schemeClr>
                </a:solidFill>
                <a:latin typeface="Arial" panose="020B0604020202020204" pitchFamily="34" charset="0"/>
                <a:cs typeface="Arial" panose="020B0604020202020204" pitchFamily="34" charset="0"/>
              </a:rPr>
              <a:t> </a:t>
            </a:r>
          </a:p>
        </p:txBody>
      </p:sp>
      <p:sp>
        <p:nvSpPr>
          <p:cNvPr id="9" name="Title 8">
            <a:extLst>
              <a:ext uri="{FF2B5EF4-FFF2-40B4-BE49-F238E27FC236}">
                <a16:creationId xmlns:a16="http://schemas.microsoft.com/office/drawing/2014/main" id="{60145B39-E25B-446D-A322-ED39A6902DFB}"/>
              </a:ext>
            </a:extLst>
          </p:cNvPr>
          <p:cNvSpPr>
            <a:spLocks noGrp="1"/>
          </p:cNvSpPr>
          <p:nvPr>
            <p:ph type="title"/>
          </p:nvPr>
        </p:nvSpPr>
        <p:spPr>
          <a:xfrm>
            <a:off x="838200" y="63187"/>
            <a:ext cx="10515600" cy="1627502"/>
          </a:xfrm>
        </p:spPr>
        <p:txBody>
          <a:bodyPr/>
          <a:lstStyle/>
          <a:p>
            <a:r>
              <a:rPr lang="en-US" dirty="0"/>
              <a:t>Whole Community, Whole School, Whole Child Model</a:t>
            </a:r>
          </a:p>
        </p:txBody>
      </p:sp>
    </p:spTree>
    <p:extLst>
      <p:ext uri="{BB962C8B-B14F-4D97-AF65-F5344CB8AC3E}">
        <p14:creationId xmlns:p14="http://schemas.microsoft.com/office/powerpoint/2010/main" val="1710879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Title"/>
          <p:cNvSpPr txBox="1">
            <a:spLocks/>
          </p:cNvSpPr>
          <p:nvPr/>
        </p:nvSpPr>
        <p:spPr>
          <a:xfrm>
            <a:off x="240817" y="354400"/>
            <a:ext cx="9087310" cy="1325563"/>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1F4E79"/>
                </a:solidFill>
                <a:latin typeface="Arial" panose="020B0604020202020204" pitchFamily="34" charset="0"/>
                <a:ea typeface="+mj-ea"/>
                <a:cs typeface="Arial" panose="020B0604020202020204" pitchFamily="34" charset="0"/>
              </a:defRPr>
            </a:lvl1pPr>
          </a:lstStyle>
          <a:p>
            <a:endParaRPr lang="en-US" dirty="0"/>
          </a:p>
        </p:txBody>
      </p:sp>
      <p:sp>
        <p:nvSpPr>
          <p:cNvPr id="5" name="Rectangle 4"/>
          <p:cNvSpPr/>
          <p:nvPr/>
        </p:nvSpPr>
        <p:spPr>
          <a:xfrm>
            <a:off x="262032" y="6334780"/>
            <a:ext cx="10270274" cy="461665"/>
          </a:xfrm>
          <a:prstGeom prst="rect">
            <a:avLst/>
          </a:prstGeom>
        </p:spPr>
        <p:txBody>
          <a:bodyPr wrap="square">
            <a:spAutoFit/>
          </a:bodyPr>
          <a:lstStyle/>
          <a:p>
            <a:r>
              <a:rPr lang="en-US" sz="2400" b="1" dirty="0">
                <a:solidFill>
                  <a:schemeClr val="accent4">
                    <a:lumMod val="50000"/>
                  </a:schemeClr>
                </a:solidFill>
                <a:latin typeface="Arial" panose="020B0604020202020204" pitchFamily="34" charset="0"/>
                <a:cs typeface="Arial" panose="020B0604020202020204" pitchFamily="34" charset="0"/>
                <a:hlinkClick r:id="rId3"/>
              </a:rPr>
              <a:t>www.cdc.gov/healthyschools/physicalactivity/cspap.htm</a:t>
            </a:r>
            <a:r>
              <a:rPr lang="en-US" sz="2400" b="1" dirty="0">
                <a:latin typeface="Arial" panose="020B0604020202020204" pitchFamily="34" charset="0"/>
                <a:cs typeface="Arial" panose="020B0604020202020204" pitchFamily="34" charset="0"/>
              </a:rPr>
              <a:t> </a:t>
            </a:r>
          </a:p>
        </p:txBody>
      </p:sp>
      <p:pic>
        <p:nvPicPr>
          <p:cNvPr id="6" name="Picture 5" descr="Physical Education"/>
          <p:cNvPicPr>
            <a:picLocks noChangeAspect="1"/>
          </p:cNvPicPr>
          <p:nvPr/>
        </p:nvPicPr>
        <p:blipFill rotWithShape="1">
          <a:blip r:embed="rId4" cstate="print">
            <a:extLst>
              <a:ext uri="{28A0092B-C50C-407E-A947-70E740481C1C}">
                <a14:useLocalDpi xmlns:a14="http://schemas.microsoft.com/office/drawing/2010/main" val="0"/>
              </a:ext>
            </a:extLst>
          </a:blip>
          <a:srcRect b="5903"/>
          <a:stretch/>
        </p:blipFill>
        <p:spPr>
          <a:xfrm>
            <a:off x="3057630" y="1499263"/>
            <a:ext cx="6076740" cy="4771106"/>
          </a:xfrm>
          <a:prstGeom prst="rect">
            <a:avLst/>
          </a:prstGeom>
        </p:spPr>
      </p:pic>
      <p:sp>
        <p:nvSpPr>
          <p:cNvPr id="2" name="Title 1">
            <a:extLst>
              <a:ext uri="{FF2B5EF4-FFF2-40B4-BE49-F238E27FC236}">
                <a16:creationId xmlns:a16="http://schemas.microsoft.com/office/drawing/2014/main" id="{02B8C7FD-3B01-474F-8B24-C33A08B912E6}"/>
              </a:ext>
            </a:extLst>
          </p:cNvPr>
          <p:cNvSpPr>
            <a:spLocks noGrp="1"/>
          </p:cNvSpPr>
          <p:nvPr>
            <p:ph type="title"/>
          </p:nvPr>
        </p:nvSpPr>
        <p:spPr>
          <a:xfrm>
            <a:off x="262032" y="-107265"/>
            <a:ext cx="10270274" cy="1722817"/>
          </a:xfrm>
        </p:spPr>
        <p:txBody>
          <a:bodyPr>
            <a:normAutofit/>
          </a:bodyPr>
          <a:lstStyle/>
          <a:p>
            <a:r>
              <a:rPr lang="en-US" dirty="0"/>
              <a:t>Comprehensive School Physical Activity Program</a:t>
            </a:r>
          </a:p>
        </p:txBody>
      </p:sp>
    </p:spTree>
    <p:extLst>
      <p:ext uri="{BB962C8B-B14F-4D97-AF65-F5344CB8AC3E}">
        <p14:creationId xmlns:p14="http://schemas.microsoft.com/office/powerpoint/2010/main" val="2398434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a:xfrm>
            <a:off x="421106" y="85725"/>
            <a:ext cx="7694612" cy="1000125"/>
          </a:xfrm>
        </p:spPr>
        <p:txBody>
          <a:bodyPr>
            <a:noAutofit/>
          </a:bodyPr>
          <a:lstStyle/>
          <a:p>
            <a:r>
              <a:rPr lang="en-US" sz="3600" dirty="0"/>
              <a:t>Definition of Classroom Physical Activity</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5869858" y="1840832"/>
            <a:ext cx="6243483" cy="3803650"/>
          </a:xfrm>
        </p:spPr>
        <p:txBody>
          <a:bodyPr>
            <a:normAutofit/>
          </a:bodyPr>
          <a:lstStyle/>
          <a:p>
            <a:pPr marL="0" indent="0">
              <a:buNone/>
            </a:pPr>
            <a:r>
              <a:rPr lang="en-US" dirty="0"/>
              <a:t>Any physical activity done in the </a:t>
            </a:r>
            <a:r>
              <a:rPr lang="en-US" dirty="0" smtClean="0"/>
              <a:t>classroom.</a:t>
            </a:r>
          </a:p>
          <a:p>
            <a:pPr marL="0" indent="0">
              <a:buNone/>
            </a:pPr>
            <a:endParaRPr lang="en-US" sz="1600" dirty="0" smtClean="0"/>
          </a:p>
          <a:p>
            <a:r>
              <a:rPr lang="en-US" dirty="0" smtClean="0">
                <a:latin typeface="Arial" panose="020B0604020202020204" pitchFamily="34" charset="0"/>
                <a:cs typeface="Arial" panose="020B0604020202020204" pitchFamily="34" charset="0"/>
              </a:rPr>
              <a:t>Takes </a:t>
            </a:r>
            <a:r>
              <a:rPr lang="en-US" dirty="0">
                <a:latin typeface="Arial" panose="020B0604020202020204" pitchFamily="34" charset="0"/>
                <a:cs typeface="Arial" panose="020B0604020202020204" pitchFamily="34" charset="0"/>
              </a:rPr>
              <a:t>place at any </a:t>
            </a:r>
            <a:r>
              <a:rPr lang="en-US" dirty="0" smtClean="0">
                <a:latin typeface="Arial" panose="020B0604020202020204" pitchFamily="34" charset="0"/>
                <a:cs typeface="Arial" panose="020B0604020202020204" pitchFamily="34" charset="0"/>
              </a:rPr>
              <a:t>time.</a:t>
            </a:r>
          </a:p>
          <a:p>
            <a:r>
              <a:rPr lang="en-US" dirty="0" smtClean="0">
                <a:latin typeface="Arial" panose="020B0604020202020204" pitchFamily="34" charset="0"/>
                <a:cs typeface="Arial" panose="020B0604020202020204" pitchFamily="34" charset="0"/>
              </a:rPr>
              <a:t>Occurs </a:t>
            </a:r>
            <a:r>
              <a:rPr lang="en-US" dirty="0">
                <a:latin typeface="Arial" panose="020B0604020202020204" pitchFamily="34" charset="0"/>
                <a:cs typeface="Arial" panose="020B0604020202020204" pitchFamily="34" charset="0"/>
              </a:rPr>
              <a:t>in one or several brief </a:t>
            </a:r>
            <a:r>
              <a:rPr lang="en-US" dirty="0" smtClean="0">
                <a:latin typeface="Arial" panose="020B0604020202020204" pitchFamily="34" charset="0"/>
                <a:cs typeface="Arial" panose="020B0604020202020204" pitchFamily="34" charset="0"/>
              </a:rPr>
              <a:t>periods.</a:t>
            </a:r>
          </a:p>
          <a:p>
            <a:r>
              <a:rPr lang="en-US" dirty="0" smtClean="0">
                <a:latin typeface="Arial" panose="020B0604020202020204" pitchFamily="34" charset="0"/>
                <a:cs typeface="Arial" panose="020B0604020202020204" pitchFamily="34" charset="0"/>
              </a:rPr>
              <a:t>Occurs </a:t>
            </a:r>
            <a:r>
              <a:rPr lang="en-US" dirty="0">
                <a:latin typeface="Arial" panose="020B0604020202020204" pitchFamily="34" charset="0"/>
                <a:cs typeface="Arial" panose="020B0604020202020204" pitchFamily="34" charset="0"/>
              </a:rPr>
              <a:t>at all school </a:t>
            </a:r>
            <a:r>
              <a:rPr lang="en-US" dirty="0" smtClean="0">
                <a:latin typeface="Arial" panose="020B0604020202020204" pitchFamily="34" charset="0"/>
                <a:cs typeface="Arial" panose="020B0604020202020204" pitchFamily="34" charset="0"/>
              </a:rPr>
              <a:t>levels.</a:t>
            </a:r>
          </a:p>
          <a:p>
            <a:r>
              <a:rPr lang="en-US" dirty="0" smtClean="0">
                <a:latin typeface="Arial" panose="020B0604020202020204" pitchFamily="34" charset="0"/>
                <a:cs typeface="Arial" panose="020B0604020202020204" pitchFamily="34" charset="0"/>
              </a:rPr>
              <a:t>Offered </a:t>
            </a:r>
            <a:r>
              <a:rPr lang="en-US" dirty="0">
                <a:latin typeface="Arial" panose="020B0604020202020204" pitchFamily="34" charset="0"/>
                <a:cs typeface="Arial" panose="020B0604020202020204" pitchFamily="34" charset="0"/>
              </a:rPr>
              <a:t>in addition to PE and recess.</a:t>
            </a:r>
          </a:p>
          <a:p>
            <a:pPr marL="3200400" lvl="7" indent="0">
              <a:buNone/>
            </a:pPr>
            <a:endParaRPr lang="en-US" sz="2800" dirty="0"/>
          </a:p>
          <a:p>
            <a:pPr marL="0" indent="0" algn="ctr">
              <a:buNone/>
            </a:pPr>
            <a:endParaRPr lang="en-US" sz="3200" dirty="0"/>
          </a:p>
        </p:txBody>
      </p:sp>
      <p:pic>
        <p:nvPicPr>
          <p:cNvPr id="2" name="Picture 1" descr="Grade school students surround a teacher at a table while she shows them how to use an abac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06" y="1840832"/>
            <a:ext cx="5285232" cy="3566160"/>
          </a:xfrm>
          <a:prstGeom prst="rect">
            <a:avLst/>
          </a:prstGeom>
        </p:spPr>
      </p:pic>
    </p:spTree>
    <p:extLst>
      <p:ext uri="{BB962C8B-B14F-4D97-AF65-F5344CB8AC3E}">
        <p14:creationId xmlns:p14="http://schemas.microsoft.com/office/powerpoint/2010/main" val="238593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Approaches to Classroom Physical Activity</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4412482" y="2454443"/>
            <a:ext cx="7570971" cy="3346169"/>
          </a:xfrm>
        </p:spPr>
        <p:txBody>
          <a:bodyPr>
            <a:normAutofit/>
          </a:bodyPr>
          <a:lstStyle/>
          <a:p>
            <a:pPr marL="457200" lvl="1" indent="0">
              <a:buNone/>
            </a:pPr>
            <a:endParaRPr lang="en-US" dirty="0"/>
          </a:p>
          <a:p>
            <a:pPr>
              <a:buFont typeface="Arial" panose="020B0604020202020204" pitchFamily="34" charset="0"/>
              <a:buChar char="•"/>
            </a:pPr>
            <a:r>
              <a:rPr lang="en-US" dirty="0"/>
              <a:t>Integrated into planned academic instruction.</a:t>
            </a:r>
          </a:p>
          <a:p>
            <a:pPr>
              <a:buFont typeface="Arial" panose="020B0604020202020204" pitchFamily="34" charset="0"/>
              <a:buChar char="•"/>
            </a:pPr>
            <a:r>
              <a:rPr lang="en-US" dirty="0"/>
              <a:t>Outside of planned academic instruction. </a:t>
            </a:r>
          </a:p>
        </p:txBody>
      </p:sp>
      <p:pic>
        <p:nvPicPr>
          <p:cNvPr id="6" name="Picture 5" descr="Image of woman smiling">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919"/>
          <a:stretch/>
        </p:blipFill>
        <p:spPr>
          <a:xfrm>
            <a:off x="190124" y="2057400"/>
            <a:ext cx="3948079" cy="3923686"/>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107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Benefits of Classroom Physical Activity</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4328261" y="2057400"/>
            <a:ext cx="7458731" cy="3803650"/>
          </a:xfrm>
        </p:spPr>
        <p:txBody>
          <a:bodyPr>
            <a:normAutofit/>
          </a:bodyPr>
          <a:lstStyle/>
          <a:p>
            <a:r>
              <a:rPr lang="en-US" dirty="0"/>
              <a:t>Improves concentration and ability to stay on task.</a:t>
            </a:r>
          </a:p>
          <a:p>
            <a:r>
              <a:rPr lang="en-US" dirty="0"/>
              <a:t>Reduces disruptive behavior.</a:t>
            </a:r>
          </a:p>
          <a:p>
            <a:r>
              <a:rPr lang="en-US" dirty="0"/>
              <a:t>Improves motivation and engagement. </a:t>
            </a:r>
          </a:p>
          <a:p>
            <a:r>
              <a:rPr lang="en-US" dirty="0"/>
              <a:t>Improves academic performance.</a:t>
            </a:r>
          </a:p>
          <a:p>
            <a:r>
              <a:rPr lang="en-US" dirty="0"/>
              <a:t>Increases daily physical activity.</a:t>
            </a:r>
          </a:p>
        </p:txBody>
      </p:sp>
      <p:pic>
        <p:nvPicPr>
          <p:cNvPr id="6" name="Picture 5" descr="Children playing outdoors">
            <a:extLst>
              <a:ext uri="{C183D7F6-B498-43B3-948B-1728B52AA6E4}">
                <adec:decorative xmlns:adec="http://schemas.microsoft.com/office/drawing/2017/decorative" xmlns=""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487" y="1804229"/>
            <a:ext cx="3004709" cy="4342649"/>
          </a:xfrm>
          <a:prstGeom prst="rect">
            <a:avLst/>
          </a:prstGeom>
          <a:ln w="38100" cap="sq">
            <a:solidFill>
              <a:srgbClr val="76CEE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549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5CD21-1A8F-490A-9EFF-679D472CE999}"/>
              </a:ext>
            </a:extLst>
          </p:cNvPr>
          <p:cNvSpPr>
            <a:spLocks noGrp="1"/>
          </p:cNvSpPr>
          <p:nvPr>
            <p:ph type="title"/>
          </p:nvPr>
        </p:nvSpPr>
        <p:spPr/>
        <p:txBody>
          <a:bodyPr/>
          <a:lstStyle/>
          <a:p>
            <a:r>
              <a:rPr lang="en-US" dirty="0"/>
              <a:t>National Perspective: State Policy</a:t>
            </a:r>
          </a:p>
        </p:txBody>
      </p:sp>
      <p:sp>
        <p:nvSpPr>
          <p:cNvPr id="9" name="Content Placeholder 8">
            <a:extLst>
              <a:ext uri="{FF2B5EF4-FFF2-40B4-BE49-F238E27FC236}">
                <a16:creationId xmlns:a16="http://schemas.microsoft.com/office/drawing/2014/main" id="{CC4C02C3-C586-440D-9E01-07658717B63C}"/>
              </a:ext>
            </a:extLst>
          </p:cNvPr>
          <p:cNvSpPr>
            <a:spLocks noGrp="1"/>
          </p:cNvSpPr>
          <p:nvPr>
            <p:ph idx="1"/>
          </p:nvPr>
        </p:nvSpPr>
        <p:spPr>
          <a:xfrm>
            <a:off x="4811013" y="3413469"/>
            <a:ext cx="7120527" cy="569522"/>
          </a:xfrm>
        </p:spPr>
        <p:txBody>
          <a:bodyPr>
            <a:normAutofit/>
          </a:bodyPr>
          <a:lstStyle/>
          <a:p>
            <a:pPr marL="0" indent="0" algn="ctr">
              <a:buNone/>
            </a:pPr>
            <a:r>
              <a:rPr lang="en-US" b="1" dirty="0"/>
              <a:t>No states </a:t>
            </a:r>
            <a:r>
              <a:rPr lang="en-US" dirty="0"/>
              <a:t>require breaks in middle or high schools.</a:t>
            </a:r>
          </a:p>
        </p:txBody>
      </p:sp>
      <p:sp>
        <p:nvSpPr>
          <p:cNvPr id="5" name="Rectangle 4"/>
          <p:cNvSpPr/>
          <p:nvPr/>
        </p:nvSpPr>
        <p:spPr>
          <a:xfrm>
            <a:off x="-1" y="6396335"/>
            <a:ext cx="8617907" cy="451406"/>
          </a:xfrm>
          <a:prstGeom prst="rect">
            <a:avLst/>
          </a:prstGeom>
        </p:spPr>
        <p:txBody>
          <a:bodyPr wrap="square">
            <a:spAutoFit/>
          </a:bodyPr>
          <a:lstStyle/>
          <a:p>
            <a:pPr>
              <a:lnSpc>
                <a:spcPts val="1400"/>
              </a:lnSpc>
            </a:pPr>
            <a:r>
              <a:rPr lang="en-US" sz="1200" b="1" dirty="0">
                <a:latin typeface="Arial" panose="020B0604020202020204" pitchFamily="34" charset="0"/>
                <a:cs typeface="Arial" panose="020B0604020202020204" pitchFamily="34" charset="0"/>
              </a:rPr>
              <a:t>Source: </a:t>
            </a:r>
            <a:r>
              <a:rPr lang="en-US" sz="1200" b="1" i="1" dirty="0">
                <a:latin typeface="Arial" panose="020B0604020202020204" pitchFamily="34" charset="0"/>
                <a:cs typeface="Arial" panose="020B0604020202020204" pitchFamily="34" charset="0"/>
              </a:rPr>
              <a:t>2016 Shape of the Nation</a:t>
            </a:r>
            <a:r>
              <a:rPr lang="en-US" sz="1200" b="1" dirty="0">
                <a:latin typeface="Arial" panose="020B0604020202020204" pitchFamily="34" charset="0"/>
                <a:cs typeface="Arial" panose="020B0604020202020204" pitchFamily="34" charset="0"/>
              </a:rPr>
              <a:t>.</a:t>
            </a:r>
          </a:p>
          <a:p>
            <a:pPr>
              <a:lnSpc>
                <a:spcPts val="1400"/>
              </a:lnSpc>
            </a:pPr>
            <a:r>
              <a:rPr lang="en-US" sz="1200" b="1" dirty="0">
                <a:latin typeface="Arial" panose="020B0604020202020204" pitchFamily="34" charset="0"/>
                <a:cs typeface="Arial" panose="020B0604020202020204" pitchFamily="34" charset="0"/>
              </a:rPr>
              <a:t>35 states responded to the question about requires classroom-based physical activity breaks.</a:t>
            </a:r>
          </a:p>
        </p:txBody>
      </p:sp>
      <p:grpSp>
        <p:nvGrpSpPr>
          <p:cNvPr id="8" name="Group 7" descr="Colorado is the only state that requires classroom physical activity breaks in elementary schools.">
            <a:extLst>
              <a:ext uri="{FF2B5EF4-FFF2-40B4-BE49-F238E27FC236}">
                <a16:creationId xmlns:a16="http://schemas.microsoft.com/office/drawing/2014/main" id="{C3C41EA3-FD42-470B-B7C5-9A275BA5399D}"/>
              </a:ext>
            </a:extLst>
          </p:cNvPr>
          <p:cNvGrpSpPr/>
          <p:nvPr/>
        </p:nvGrpSpPr>
        <p:grpSpPr>
          <a:xfrm>
            <a:off x="523265" y="2246248"/>
            <a:ext cx="3954898" cy="3473486"/>
            <a:chOff x="3545381" y="3441535"/>
            <a:chExt cx="1834693" cy="1433865"/>
          </a:xfrm>
        </p:grpSpPr>
        <p:sp>
          <p:nvSpPr>
            <p:cNvPr id="11" name="Colorado">
              <a:extLst>
                <a:ext uri="{FF2B5EF4-FFF2-40B4-BE49-F238E27FC236}">
                  <a16:creationId xmlns:a16="http://schemas.microsoft.com/office/drawing/2014/main" id="{16814474-4005-4CFB-9387-010479A7176F}"/>
                </a:ext>
              </a:extLst>
            </p:cNvPr>
            <p:cNvSpPr>
              <a:spLocks noChangeAspect="1"/>
            </p:cNvSpPr>
            <p:nvPr/>
          </p:nvSpPr>
          <p:spPr bwMode="auto">
            <a:xfrm>
              <a:off x="3545381" y="3441535"/>
              <a:ext cx="1834693" cy="1433865"/>
            </a:xfrm>
            <a:custGeom>
              <a:avLst/>
              <a:gdLst>
                <a:gd name="T0" fmla="*/ 0 w 114"/>
                <a:gd name="T1" fmla="*/ 2147483646 h 90"/>
                <a:gd name="T2" fmla="*/ 2147483646 w 114"/>
                <a:gd name="T3" fmla="*/ 0 h 90"/>
                <a:gd name="T4" fmla="*/ 2147483646 w 114"/>
                <a:gd name="T5" fmla="*/ 2147483646 h 90"/>
                <a:gd name="T6" fmla="*/ 2147483646 w 114"/>
                <a:gd name="T7" fmla="*/ 2147483646 h 90"/>
                <a:gd name="T8" fmla="*/ 2147483646 w 114"/>
                <a:gd name="T9" fmla="*/ 2147483646 h 90"/>
                <a:gd name="T10" fmla="*/ 2147483646 w 114"/>
                <a:gd name="T11" fmla="*/ 2147483646 h 90"/>
                <a:gd name="T12" fmla="*/ 2147483646 w 114"/>
                <a:gd name="T13" fmla="*/ 2147483646 h 90"/>
                <a:gd name="T14" fmla="*/ 2147483646 w 114"/>
                <a:gd name="T15" fmla="*/ 2147483646 h 90"/>
                <a:gd name="T16" fmla="*/ 0 w 114"/>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90"/>
                <a:gd name="T29" fmla="*/ 114 w 114"/>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90">
                  <a:moveTo>
                    <a:pt x="0" y="78"/>
                  </a:moveTo>
                  <a:lnTo>
                    <a:pt x="11" y="0"/>
                  </a:lnTo>
                  <a:lnTo>
                    <a:pt x="84" y="8"/>
                  </a:lnTo>
                  <a:lnTo>
                    <a:pt x="114" y="11"/>
                  </a:lnTo>
                  <a:lnTo>
                    <a:pt x="112" y="30"/>
                  </a:lnTo>
                  <a:lnTo>
                    <a:pt x="108" y="90"/>
                  </a:lnTo>
                  <a:lnTo>
                    <a:pt x="94" y="89"/>
                  </a:lnTo>
                  <a:lnTo>
                    <a:pt x="47" y="84"/>
                  </a:lnTo>
                  <a:lnTo>
                    <a:pt x="0" y="78"/>
                  </a:lnTo>
                  <a:close/>
                </a:path>
              </a:pathLst>
            </a:custGeom>
            <a:solidFill>
              <a:srgbClr val="1F4E79"/>
            </a:solidFill>
            <a:ln w="15875">
              <a:noFill/>
              <a:prstDash val="solid"/>
              <a:round/>
              <a:headEnd/>
              <a:tailEnd/>
            </a:ln>
            <a:effectLst>
              <a:outerShdw blurRad="63500" dist="165100" dir="2700000" algn="tl" rotWithShape="0">
                <a:prstClr val="black">
                  <a:alpha val="15000"/>
                </a:prstClr>
              </a:outerShdw>
            </a:effectLst>
          </p:spPr>
          <p:txBody>
            <a:bodyPr/>
            <a:lstStyle/>
            <a:p>
              <a:endParaRPr lang="en-US" sz="1279"/>
            </a:p>
          </p:txBody>
        </p:sp>
        <p:sp>
          <p:nvSpPr>
            <p:cNvPr id="13" name="TextBox 12">
              <a:extLst>
                <a:ext uri="{FF2B5EF4-FFF2-40B4-BE49-F238E27FC236}">
                  <a16:creationId xmlns:a16="http://schemas.microsoft.com/office/drawing/2014/main" id="{8316BABD-620B-45F6-B773-472B07FB2530}"/>
                </a:ext>
              </a:extLst>
            </p:cNvPr>
            <p:cNvSpPr txBox="1"/>
            <p:nvPr/>
          </p:nvSpPr>
          <p:spPr>
            <a:xfrm>
              <a:off x="3688241" y="3795410"/>
              <a:ext cx="1571257" cy="800421"/>
            </a:xfrm>
            <a:prstGeom prst="rect">
              <a:avLst/>
            </a:prstGeom>
            <a:noFill/>
          </p:spPr>
          <p:txBody>
            <a:bodyPr wrap="square" rtlCol="0">
              <a:spAutoFit/>
            </a:bodyPr>
            <a:lstStyle/>
            <a:p>
              <a:pPr algn="ctr">
                <a:spcAft>
                  <a:spcPts val="500"/>
                </a:spcAft>
              </a:pPr>
              <a:r>
                <a:rPr lang="en-US" sz="2400" b="1" dirty="0">
                  <a:solidFill>
                    <a:schemeClr val="bg1"/>
                  </a:solidFill>
                  <a:latin typeface="Arial" panose="020B0604020202020204" pitchFamily="34" charset="0"/>
                  <a:ea typeface="Montserrat" charset="0"/>
                  <a:cs typeface="Arial" panose="020B0604020202020204" pitchFamily="34" charset="0"/>
                </a:rPr>
                <a:t>Colorado</a:t>
              </a:r>
              <a:r>
                <a:rPr lang="en-US" sz="2400" dirty="0">
                  <a:solidFill>
                    <a:schemeClr val="bg1"/>
                  </a:solidFill>
                  <a:latin typeface="Arial" panose="020B0604020202020204" pitchFamily="34" charset="0"/>
                  <a:ea typeface="Montserrat" charset="0"/>
                  <a:cs typeface="Arial" panose="020B0604020202020204" pitchFamily="34" charset="0"/>
                </a:rPr>
                <a:t> is the only state that requires classroom physical activity breaks in elementary schools.</a:t>
              </a:r>
              <a:endParaRPr lang="en-US" sz="2400" baseline="30000" dirty="0">
                <a:solidFill>
                  <a:schemeClr val="bg1"/>
                </a:solidFill>
                <a:latin typeface="Arial" panose="020B0604020202020204" pitchFamily="34" charset="0"/>
                <a:ea typeface="Montserrat" charset="0"/>
                <a:cs typeface="Arial" panose="020B0604020202020204" pitchFamily="34" charset="0"/>
              </a:endParaRPr>
            </a:p>
          </p:txBody>
        </p:sp>
      </p:grpSp>
    </p:spTree>
    <p:extLst>
      <p:ext uri="{BB962C8B-B14F-4D97-AF65-F5344CB8AC3E}">
        <p14:creationId xmlns:p14="http://schemas.microsoft.com/office/powerpoint/2010/main" val="263601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CD37-286C-4C5C-BB47-4A159E9495B0}"/>
              </a:ext>
            </a:extLst>
          </p:cNvPr>
          <p:cNvSpPr>
            <a:spLocks noGrp="1"/>
          </p:cNvSpPr>
          <p:nvPr>
            <p:ph type="title"/>
          </p:nvPr>
        </p:nvSpPr>
        <p:spPr/>
        <p:txBody>
          <a:bodyPr/>
          <a:lstStyle/>
          <a:p>
            <a:r>
              <a:rPr lang="en-US" dirty="0"/>
              <a:t>National Perspective: District Policy</a:t>
            </a:r>
          </a:p>
        </p:txBody>
      </p:sp>
      <p:graphicFrame>
        <p:nvGraphicFramePr>
          <p:cNvPr id="4" name="Table 3">
            <a:extLst>
              <a:ext uri="{FF2B5EF4-FFF2-40B4-BE49-F238E27FC236}">
                <a16:creationId xmlns:a16="http://schemas.microsoft.com/office/drawing/2014/main" id="{6EF5D4E2-640B-4349-B1E4-698A510EDA26}"/>
              </a:ext>
            </a:extLst>
          </p:cNvPr>
          <p:cNvGraphicFramePr>
            <a:graphicFrameLocks noGrp="1"/>
          </p:cNvGraphicFramePr>
          <p:nvPr>
            <p:extLst>
              <p:ext uri="{D42A27DB-BD31-4B8C-83A1-F6EECF244321}">
                <p14:modId xmlns:p14="http://schemas.microsoft.com/office/powerpoint/2010/main" val="1111255642"/>
              </p:ext>
            </p:extLst>
          </p:nvPr>
        </p:nvGraphicFramePr>
        <p:xfrm>
          <a:off x="911421" y="1817644"/>
          <a:ext cx="10769600" cy="4415156"/>
        </p:xfrm>
        <a:graphic>
          <a:graphicData uri="http://schemas.openxmlformats.org/drawingml/2006/table">
            <a:tbl>
              <a:tblPr firstRow="1" bandRow="1">
                <a:tableStyleId>{F5AB1C69-6EDB-4FF4-983F-18BD219EF322}</a:tableStyleId>
              </a:tblPr>
              <a:tblGrid>
                <a:gridCol w="2692400">
                  <a:extLst>
                    <a:ext uri="{9D8B030D-6E8A-4147-A177-3AD203B41FA5}">
                      <a16:colId xmlns:a16="http://schemas.microsoft.com/office/drawing/2014/main" val="3544327595"/>
                    </a:ext>
                  </a:extLst>
                </a:gridCol>
                <a:gridCol w="2692400">
                  <a:extLst>
                    <a:ext uri="{9D8B030D-6E8A-4147-A177-3AD203B41FA5}">
                      <a16:colId xmlns:a16="http://schemas.microsoft.com/office/drawing/2014/main" val="2529317811"/>
                    </a:ext>
                  </a:extLst>
                </a:gridCol>
                <a:gridCol w="2692400">
                  <a:extLst>
                    <a:ext uri="{9D8B030D-6E8A-4147-A177-3AD203B41FA5}">
                      <a16:colId xmlns:a16="http://schemas.microsoft.com/office/drawing/2014/main" val="1423676628"/>
                    </a:ext>
                  </a:extLst>
                </a:gridCol>
                <a:gridCol w="2692400">
                  <a:extLst>
                    <a:ext uri="{9D8B030D-6E8A-4147-A177-3AD203B41FA5}">
                      <a16:colId xmlns:a16="http://schemas.microsoft.com/office/drawing/2014/main" val="3423303652"/>
                    </a:ext>
                  </a:extLst>
                </a:gridCol>
              </a:tblGrid>
              <a:tr h="592138">
                <a:tc>
                  <a:txBody>
                    <a:bodyPr/>
                    <a:lstStyle/>
                    <a:p>
                      <a:pPr algn="ctr"/>
                      <a:endParaRPr lang="en-US" sz="2000" b="1" dirty="0">
                        <a:solidFill>
                          <a:schemeClr val="tx1"/>
                        </a:solidFill>
                      </a:endParaRP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anose="020B0604020202020204" pitchFamily="34" charset="0"/>
                          <a:cs typeface="Arial" panose="020B0604020202020204" pitchFamily="34" charset="0"/>
                        </a:rPr>
                        <a:t>Percentage of Districts</a:t>
                      </a:r>
                    </a:p>
                  </a:txBody>
                  <a:tcPr>
                    <a:lnL w="12700" cap="flat" cmpd="sng" algn="ctr">
                      <a:noFill/>
                      <a:prstDash val="solid"/>
                      <a:round/>
                      <a:headEnd type="none" w="med" len="med"/>
                      <a:tailEnd type="none" w="med" len="med"/>
                    </a:lnL>
                    <a:solidFill>
                      <a:srgbClr val="76CEE6"/>
                    </a:solidFill>
                  </a:tcPr>
                </a:tc>
                <a:tc hMerge="1">
                  <a:txBody>
                    <a:bodyPr/>
                    <a:lstStyle/>
                    <a:p>
                      <a:pPr algn="ctr"/>
                      <a:endParaRPr lang="en-US" sz="2000" dirty="0">
                        <a:solidFill>
                          <a:schemeClr val="tx1"/>
                        </a:solidFill>
                        <a:latin typeface="Arial" panose="020B0604020202020204" pitchFamily="34" charset="0"/>
                        <a:cs typeface="Arial" panose="020B0604020202020204" pitchFamily="34" charset="0"/>
                      </a:endParaRPr>
                    </a:p>
                  </a:txBody>
                  <a:tcPr>
                    <a:blipFill>
                      <a:blip r:embed="rId3"/>
                      <a:stretch>
                        <a:fillRect/>
                      </a:stretch>
                    </a:blipFill>
                  </a:tcPr>
                </a:tc>
                <a:tc hMerge="1">
                  <a:txBody>
                    <a:bodyPr/>
                    <a:lstStyle/>
                    <a:p>
                      <a:pPr algn="ctr"/>
                      <a:endParaRPr lang="en-US" sz="2000" dirty="0">
                        <a:solidFill>
                          <a:schemeClr val="tx1"/>
                        </a:solidFill>
                        <a:latin typeface="Arial" panose="020B0604020202020204" pitchFamily="34" charset="0"/>
                        <a:cs typeface="Arial" panose="020B0604020202020204" pitchFamily="34" charset="0"/>
                      </a:endParaRPr>
                    </a:p>
                  </a:txBody>
                  <a:tcPr>
                    <a:blipFill>
                      <a:blip r:embed="rId3"/>
                      <a:stretch>
                        <a:fillRect/>
                      </a:stretch>
                    </a:blipFill>
                  </a:tcPr>
                </a:tc>
                <a:extLst>
                  <a:ext uri="{0D108BD9-81ED-4DB2-BD59-A6C34878D82A}">
                    <a16:rowId xmlns:a16="http://schemas.microsoft.com/office/drawing/2014/main" val="4116513189"/>
                  </a:ext>
                </a:extLst>
              </a:tr>
              <a:tr h="592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tx1"/>
                          </a:solidFill>
                          <a:latin typeface="Arial" panose="020B0604020202020204" pitchFamily="34" charset="0"/>
                          <a:ea typeface="+mn-ea"/>
                          <a:cs typeface="Arial" panose="020B0604020202020204" pitchFamily="34" charset="0"/>
                        </a:rPr>
                        <a:t>District Practice</a:t>
                      </a:r>
                    </a:p>
                  </a:txBody>
                  <a:tcPr>
                    <a:lnR w="12700" cap="flat" cmpd="sng" algn="ctr">
                      <a:solidFill>
                        <a:schemeClr val="bg1"/>
                      </a:solidFill>
                      <a:prstDash val="solid"/>
                      <a:round/>
                      <a:headEnd type="none" w="med" len="med"/>
                      <a:tailEnd type="none" w="med" len="med"/>
                    </a:lnR>
                    <a:lnT w="38100" cmpd="sng">
                      <a:noFill/>
                    </a:lnT>
                    <a:solidFill>
                      <a:srgbClr val="76CEE6"/>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Elementary </a:t>
                      </a:r>
                    </a:p>
                  </a:txBody>
                  <a:tcPr>
                    <a:lnL w="12700" cap="flat" cmpd="sng" algn="ctr">
                      <a:solidFill>
                        <a:schemeClr val="bg1"/>
                      </a:solidFill>
                      <a:prstDash val="solid"/>
                      <a:round/>
                      <a:headEnd type="none" w="med" len="med"/>
                      <a:tailEnd type="none" w="med" len="med"/>
                    </a:lnL>
                    <a:solidFill>
                      <a:srgbClr val="76CEE6"/>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Middle</a:t>
                      </a:r>
                      <a:r>
                        <a:rPr lang="en-US" sz="2000" b="1" baseline="0" dirty="0">
                          <a:solidFill>
                            <a:schemeClr val="tx1"/>
                          </a:solidFill>
                          <a:latin typeface="Arial" panose="020B0604020202020204" pitchFamily="34" charset="0"/>
                          <a:cs typeface="Arial" panose="020B0604020202020204" pitchFamily="34" charset="0"/>
                        </a:rPr>
                        <a:t> Schools</a:t>
                      </a:r>
                      <a:endParaRPr lang="en-US" sz="2000" b="1" dirty="0">
                        <a:solidFill>
                          <a:schemeClr val="tx1"/>
                        </a:solidFill>
                        <a:latin typeface="Arial" panose="020B0604020202020204" pitchFamily="34" charset="0"/>
                        <a:cs typeface="Arial" panose="020B0604020202020204" pitchFamily="34" charset="0"/>
                      </a:endParaRPr>
                    </a:p>
                  </a:txBody>
                  <a:tcPr>
                    <a:solidFill>
                      <a:srgbClr val="76CEE6"/>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High</a:t>
                      </a:r>
                      <a:r>
                        <a:rPr lang="en-US" sz="2000" b="1" baseline="0" dirty="0">
                          <a:solidFill>
                            <a:schemeClr val="tx1"/>
                          </a:solidFill>
                          <a:latin typeface="Arial" panose="020B0604020202020204" pitchFamily="34" charset="0"/>
                          <a:cs typeface="Arial" panose="020B0604020202020204" pitchFamily="34" charset="0"/>
                        </a:rPr>
                        <a:t> Schools </a:t>
                      </a:r>
                      <a:endParaRPr lang="en-US" sz="2000" b="1" dirty="0">
                        <a:solidFill>
                          <a:schemeClr val="tx1"/>
                        </a:solidFill>
                        <a:latin typeface="Arial" panose="020B0604020202020204" pitchFamily="34" charset="0"/>
                        <a:cs typeface="Arial" panose="020B0604020202020204" pitchFamily="34" charset="0"/>
                      </a:endParaRPr>
                    </a:p>
                  </a:txBody>
                  <a:tcPr>
                    <a:solidFill>
                      <a:srgbClr val="76CEE6"/>
                    </a:solidFill>
                  </a:tcPr>
                </a:tc>
                <a:extLst>
                  <a:ext uri="{0D108BD9-81ED-4DB2-BD59-A6C34878D82A}">
                    <a16:rowId xmlns:a16="http://schemas.microsoft.com/office/drawing/2014/main" val="740493641"/>
                  </a:ext>
                </a:extLst>
              </a:tr>
              <a:tr h="592138">
                <a:tc>
                  <a:txBody>
                    <a:bodyPr/>
                    <a:lstStyle/>
                    <a:p>
                      <a:r>
                        <a:rPr lang="en-US" sz="2000" b="0" i="0" u="sng" strike="noStrike" baseline="0" dirty="0">
                          <a:solidFill>
                            <a:srgbClr val="000000"/>
                          </a:solidFill>
                          <a:latin typeface="Arial" panose="020B0604020202020204" pitchFamily="34" charset="0"/>
                          <a:cs typeface="Arial" panose="020B0604020202020204" pitchFamily="34" charset="0"/>
                        </a:rPr>
                        <a:t>Requires</a:t>
                      </a:r>
                      <a:r>
                        <a:rPr lang="en-US" sz="2000" b="0" i="0" u="none" strike="noStrike" baseline="0" dirty="0">
                          <a:solidFill>
                            <a:srgbClr val="000000"/>
                          </a:solidFill>
                          <a:latin typeface="Arial" panose="020B0604020202020204" pitchFamily="34" charset="0"/>
                          <a:cs typeface="Arial" panose="020B0604020202020204" pitchFamily="34" charset="0"/>
                        </a:rPr>
                        <a:t> schools provide regular classroom physical activity breaks* during the school day</a:t>
                      </a: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11%</a:t>
                      </a: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8%</a:t>
                      </a: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1588439483"/>
                  </a:ext>
                </a:extLst>
              </a:tr>
              <a:tr h="592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sng" strike="noStrike" kern="1200" baseline="0" dirty="0">
                          <a:solidFill>
                            <a:schemeClr val="dk1"/>
                          </a:solidFill>
                          <a:latin typeface="Arial" panose="020B0604020202020204" pitchFamily="34" charset="0"/>
                          <a:ea typeface="+mn-ea"/>
                          <a:cs typeface="Arial" panose="020B0604020202020204" pitchFamily="34" charset="0"/>
                        </a:rPr>
                        <a:t>Recommends</a:t>
                      </a:r>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 schools provide regular classroom physical activity breaks</a:t>
                      </a:r>
                      <a:r>
                        <a:rPr lang="en-US" sz="2000" b="0" i="0" u="none" strike="noStrike" kern="1200" baseline="30000" dirty="0">
                          <a:solidFill>
                            <a:schemeClr val="dk1"/>
                          </a:solidFill>
                          <a:latin typeface="Arial" panose="020B0604020202020204" pitchFamily="34" charset="0"/>
                          <a:ea typeface="+mn-ea"/>
                          <a:cs typeface="Arial" panose="020B0604020202020204" pitchFamily="34" charset="0"/>
                        </a:rPr>
                        <a:t>*</a:t>
                      </a:r>
                      <a:r>
                        <a:rPr lang="en-US" sz="2000" b="0" i="0" u="none" strike="noStrike" kern="1200" baseline="0" dirty="0">
                          <a:solidFill>
                            <a:schemeClr val="dk1"/>
                          </a:solidFill>
                          <a:latin typeface="Arial" panose="020B0604020202020204" pitchFamily="34" charset="0"/>
                          <a:ea typeface="+mn-ea"/>
                          <a:cs typeface="Arial" panose="020B0604020202020204" pitchFamily="34" charset="0"/>
                        </a:rPr>
                        <a:t> during the school day</a:t>
                      </a:r>
                      <a:endParaRPr lang="en-US" sz="2000" b="0" i="0" u="none" strike="noStrike" baseline="0" dirty="0">
                        <a:solidFill>
                          <a:srgbClr val="000000"/>
                        </a:solidFill>
                        <a:latin typeface="Arial" panose="020B0604020202020204" pitchFamily="34" charset="0"/>
                        <a:cs typeface="Arial" panose="020B0604020202020204" pitchFamily="34" charset="0"/>
                      </a:endParaRP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50%</a:t>
                      </a: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39%</a:t>
                      </a:r>
                    </a:p>
                  </a:txBody>
                  <a:tcPr/>
                </a:tc>
                <a:tc>
                  <a:txBody>
                    <a:bodyPr/>
                    <a:lstStyle/>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endParaRPr lang="en-US" sz="2000" b="0" i="0" u="none" strike="noStrike" baseline="0" dirty="0">
                        <a:solidFill>
                          <a:srgbClr val="000000"/>
                        </a:solidFill>
                        <a:latin typeface="Arial" panose="020B0604020202020204" pitchFamily="34" charset="0"/>
                        <a:cs typeface="Arial" panose="020B0604020202020204" pitchFamily="34" charset="0"/>
                      </a:endParaRPr>
                    </a:p>
                    <a:p>
                      <a:pPr algn="ctr"/>
                      <a:r>
                        <a:rPr lang="en-US" sz="2400" b="0" i="0" u="none" strike="noStrike" baseline="0" dirty="0">
                          <a:solidFill>
                            <a:srgbClr val="000000"/>
                          </a:solidFill>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2018258171"/>
                  </a:ext>
                </a:extLst>
              </a:tr>
            </a:tbl>
          </a:graphicData>
        </a:graphic>
      </p:graphicFrame>
      <p:sp>
        <p:nvSpPr>
          <p:cNvPr id="5" name="Rectangle 4"/>
          <p:cNvSpPr/>
          <p:nvPr/>
        </p:nvSpPr>
        <p:spPr>
          <a:xfrm>
            <a:off x="0" y="6359104"/>
            <a:ext cx="8626642" cy="553998"/>
          </a:xfrm>
          <a:prstGeom prst="rect">
            <a:avLst/>
          </a:prstGeom>
        </p:spPr>
        <p:txBody>
          <a:bodyPr wrap="square">
            <a:spAutoFit/>
          </a:bodyPr>
          <a:lstStyle/>
          <a:p>
            <a:pPr lvl="0">
              <a:lnSpc>
                <a:spcPts val="1200"/>
              </a:lnSpc>
              <a:defRPr/>
            </a:pPr>
            <a:r>
              <a:rPr lang="en-US" sz="1200" b="1" dirty="0">
                <a:solidFill>
                  <a:srgbClr val="000000"/>
                </a:solidFill>
                <a:latin typeface="Arial" panose="020B0604020202020204" pitchFamily="34" charset="0"/>
                <a:cs typeface="Arial" panose="020B0604020202020204" pitchFamily="34" charset="0"/>
              </a:rPr>
              <a:t>Source: School Health Policies and Practices Study, 2016.</a:t>
            </a:r>
          </a:p>
          <a:p>
            <a:pPr lvl="0">
              <a:lnSpc>
                <a:spcPts val="1200"/>
              </a:lnSpc>
              <a:defRPr/>
            </a:pPr>
            <a:r>
              <a:rPr lang="en-US" sz="1200" b="1" dirty="0">
                <a:solidFill>
                  <a:srgbClr val="000000"/>
                </a:solidFill>
                <a:latin typeface="Arial" panose="020B0604020202020204" pitchFamily="34" charset="0"/>
                <a:cs typeface="Arial" panose="020B0604020202020204" pitchFamily="34" charset="0"/>
              </a:rPr>
              <a:t>*For elementary schools, classroom physical activity breaks are defined as "outside of physical education class and recess. For middle and high schools, they are defined as "outside of physical education class."</a:t>
            </a:r>
          </a:p>
        </p:txBody>
      </p:sp>
    </p:spTree>
    <p:extLst>
      <p:ext uri="{BB962C8B-B14F-4D97-AF65-F5344CB8AC3E}">
        <p14:creationId xmlns:p14="http://schemas.microsoft.com/office/powerpoint/2010/main" val="3340128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2565</TotalTime>
  <Words>2974</Words>
  <Application>Microsoft Office PowerPoint</Application>
  <PresentationFormat>Widescreen</PresentationFormat>
  <Paragraphs>313</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 Black</vt:lpstr>
      <vt:lpstr>Calibri</vt:lpstr>
      <vt:lpstr>Montserrat</vt:lpstr>
      <vt:lpstr>Raleway</vt:lpstr>
      <vt:lpstr>Wingdings</vt:lpstr>
      <vt:lpstr>Office Theme</vt:lpstr>
      <vt:lpstr>1_Office Theme</vt:lpstr>
      <vt:lpstr>Integrate Classroom Physical Activity </vt:lpstr>
      <vt:lpstr>Purpose</vt:lpstr>
      <vt:lpstr>Whole Community, Whole School, Whole Child Model</vt:lpstr>
      <vt:lpstr>Comprehensive School Physical Activity Program</vt:lpstr>
      <vt:lpstr>Definition of Classroom Physical Activity</vt:lpstr>
      <vt:lpstr>Approaches to Classroom Physical Activity</vt:lpstr>
      <vt:lpstr>Benefits of Classroom Physical Activity</vt:lpstr>
      <vt:lpstr>National Perspective: State Policy</vt:lpstr>
      <vt:lpstr>National Perspective: District Policy</vt:lpstr>
      <vt:lpstr> National Perspective: School Practice</vt:lpstr>
      <vt:lpstr>National Guidance for  Classroom Physical Activity</vt:lpstr>
      <vt:lpstr>RESOURCES FOR CLASSROOM PHYSICAL ACTIVITY</vt:lpstr>
      <vt:lpstr>Strategies for Classroom  Physical Activity in Schools</vt:lpstr>
      <vt:lpstr>Strategies for Classroom  Physical Activity in Schools</vt:lpstr>
      <vt:lpstr>Strategies for Classroom  Physical Activity in Schools</vt:lpstr>
      <vt:lpstr>Strategies for Classroom  Physical Activity in Schools</vt:lpstr>
      <vt:lpstr>Strategies for Classroom  Physical Activity in Schools</vt:lpstr>
      <vt:lpstr>Integrate Classroom Physical Activity in Schools:  A Guide for Putting Strategies Into Practice</vt:lpstr>
      <vt:lpstr>Online Platform: Integrate Classroom Physical Activity in Schools</vt:lpstr>
      <vt:lpstr>Data Brief: Integrate Classroom Physical Activity in Schools</vt:lpstr>
      <vt:lpstr>Additional Resources</vt:lpstr>
      <vt:lpstr>Take Action!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 Classroom Physical Activity: Getting Students Active During School</dc:title>
  <dc:subject>Integrate Classroom Physical Activity: Getting Students Active During School</dc:subject>
  <dc:creator>Centers for Disease Control and Prevention</dc:creator>
  <cp:keywords>Integrate Classroom Physical Activity: Getting Students Active During School</cp:keywords>
  <cp:lastModifiedBy>Hebenton, Tod M. (CDC/ONDIEH/NCCDPHP) (CTR)</cp:lastModifiedBy>
  <cp:revision>182</cp:revision>
  <dcterms:created xsi:type="dcterms:W3CDTF">2018-08-30T19:43:50Z</dcterms:created>
  <dcterms:modified xsi:type="dcterms:W3CDTF">2018-11-06T19:17:28Z</dcterms:modified>
</cp:coreProperties>
</file>