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9F63-4D18-4135-849B-4ABDABEEC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se Best Practic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89CC84-6B8E-440A-8484-12BFFBC61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4" cstate="print"/>
          <a:srcRect t="9196" r="3571" b="8036"/>
          <a:stretch>
            <a:fillRect/>
          </a:stretch>
        </p:blipFill>
        <p:spPr>
          <a:xfrm>
            <a:off x="219076" y="152400"/>
            <a:ext cx="1983036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6"/>
          <p:cNvSpPr txBox="1">
            <a:spLocks noChangeArrowheads="1"/>
          </p:cNvSpPr>
          <p:nvPr/>
        </p:nvSpPr>
        <p:spPr bwMode="auto">
          <a:xfrm>
            <a:off x="4724400" y="6553200"/>
            <a:ext cx="4321175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25408F"/>
                </a:solidFill>
                <a:latin typeface="Gill Sans MT" pitchFamily="34" charset="0"/>
              </a:rPr>
              <a:t>For more information contact [insert name]: ext. 9999</a:t>
            </a:r>
          </a:p>
        </p:txBody>
      </p:sp>
      <p:sp>
        <p:nvSpPr>
          <p:cNvPr id="2052" name="Rectangle 49"/>
          <p:cNvSpPr>
            <a:spLocks noChangeArrowheads="1"/>
          </p:cNvSpPr>
          <p:nvPr/>
        </p:nvSpPr>
        <p:spPr bwMode="auto">
          <a:xfrm>
            <a:off x="457200" y="6245225"/>
            <a:ext cx="169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>
                <a:latin typeface="Gill Sans MT" pitchFamily="34" charset="0"/>
              </a:rPr>
              <a:t>Insert facility logo here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81000" y="6019800"/>
            <a:ext cx="1905000" cy="762000"/>
          </a:xfrm>
          <a:prstGeom prst="rect">
            <a:avLst/>
          </a:prstGeom>
          <a:noFill/>
          <a:ln w="12700">
            <a:solidFill>
              <a:srgbClr val="D9E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8" name="Text Box 9"/>
          <p:cNvSpPr>
            <a:spLocks noChangeArrowheads="1"/>
          </p:cNvSpPr>
          <p:nvPr/>
        </p:nvSpPr>
        <p:spPr bwMode="auto">
          <a:xfrm>
            <a:off x="457200" y="1371600"/>
            <a:ext cx="4572000" cy="4493538"/>
          </a:xfrm>
          <a:custGeom>
            <a:avLst/>
            <a:gdLst>
              <a:gd name="T0" fmla="*/ 0 w 3276600"/>
              <a:gd name="T1" fmla="*/ 0 h 3124200"/>
              <a:gd name="T2" fmla="*/ 1911350 w 3276600"/>
              <a:gd name="T3" fmla="*/ 0 h 3124200"/>
              <a:gd name="T4" fmla="*/ 1911350 w 3276600"/>
              <a:gd name="T5" fmla="*/ 0 h 3124200"/>
              <a:gd name="T6" fmla="*/ 2730500 w 3276600"/>
              <a:gd name="T7" fmla="*/ 0 h 3124200"/>
              <a:gd name="T8" fmla="*/ 3276600 w 3276600"/>
              <a:gd name="T9" fmla="*/ 0 h 3124200"/>
              <a:gd name="T10" fmla="*/ 3276600 w 3276600"/>
              <a:gd name="T11" fmla="*/ 1597873 h 3124200"/>
              <a:gd name="T12" fmla="*/ 3276600 w 3276600"/>
              <a:gd name="T13" fmla="*/ 1597873 h 3124200"/>
              <a:gd name="T14" fmla="*/ 3276600 w 3276600"/>
              <a:gd name="T15" fmla="*/ 2282676 h 3124200"/>
              <a:gd name="T16" fmla="*/ 3276600 w 3276600"/>
              <a:gd name="T17" fmla="*/ 2739210 h 3124200"/>
              <a:gd name="T18" fmla="*/ 2971800 w 3276600"/>
              <a:gd name="T19" fmla="*/ 2743200 h 3124200"/>
              <a:gd name="T20" fmla="*/ 3200400 w 3276600"/>
              <a:gd name="T21" fmla="*/ 3124200 h 3124200"/>
              <a:gd name="T22" fmla="*/ 2286000 w 3276600"/>
              <a:gd name="T23" fmla="*/ 2743200 h 3124200"/>
              <a:gd name="T24" fmla="*/ 0 w 3276600"/>
              <a:gd name="T25" fmla="*/ 2739210 h 3124200"/>
              <a:gd name="T26" fmla="*/ 0 w 3276600"/>
              <a:gd name="T27" fmla="*/ 2282676 h 3124200"/>
              <a:gd name="T28" fmla="*/ 0 w 3276600"/>
              <a:gd name="T29" fmla="*/ 1597873 h 3124200"/>
              <a:gd name="T30" fmla="*/ 0 w 3276600"/>
              <a:gd name="T31" fmla="*/ 1597873 h 3124200"/>
              <a:gd name="T32" fmla="*/ 0 w 3276600"/>
              <a:gd name="T33" fmla="*/ 0 h 31242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76600"/>
              <a:gd name="T52" fmla="*/ 0 h 3124200"/>
              <a:gd name="T53" fmla="*/ 3276600 w 3276600"/>
              <a:gd name="T54" fmla="*/ 3124200 h 31242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76600" h="3124200">
                <a:moveTo>
                  <a:pt x="0" y="0"/>
                </a:moveTo>
                <a:lnTo>
                  <a:pt x="1911350" y="0"/>
                </a:lnTo>
                <a:lnTo>
                  <a:pt x="2730500" y="0"/>
                </a:lnTo>
                <a:lnTo>
                  <a:pt x="3276600" y="0"/>
                </a:lnTo>
                <a:lnTo>
                  <a:pt x="3276600" y="1597873"/>
                </a:lnTo>
                <a:lnTo>
                  <a:pt x="3276600" y="2282676"/>
                </a:lnTo>
                <a:lnTo>
                  <a:pt x="3276600" y="2739211"/>
                </a:lnTo>
                <a:lnTo>
                  <a:pt x="2971800" y="2743200"/>
                </a:lnTo>
                <a:lnTo>
                  <a:pt x="3200400" y="3124200"/>
                </a:lnTo>
                <a:lnTo>
                  <a:pt x="2286000" y="2743200"/>
                </a:lnTo>
                <a:lnTo>
                  <a:pt x="0" y="2739211"/>
                </a:lnTo>
                <a:lnTo>
                  <a:pt x="0" y="2282676"/>
                </a:lnTo>
                <a:lnTo>
                  <a:pt x="0" y="159787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D9E021"/>
            </a:solidFill>
            <a:miter lim="800000"/>
            <a:headEnd/>
            <a:tailEnd/>
          </a:ln>
        </p:spPr>
        <p:txBody>
          <a:bodyPr lIns="182880" tIns="182880" rIns="182880" bIns="640080">
            <a:spAutoFit/>
          </a:bodyPr>
          <a:lstStyle/>
          <a:p>
            <a:pPr marL="273050" indent="-457200">
              <a:spcBef>
                <a:spcPct val="50000"/>
              </a:spcBef>
              <a:defRPr/>
            </a:pPr>
            <a:r>
              <a:rPr lang="en-US" sz="2200" b="1" dirty="0" smtClean="0">
                <a:solidFill>
                  <a:srgbClr val="25408F"/>
                </a:solidFill>
                <a:latin typeface="Gill Sans MT" pitchFamily="34" charset="0"/>
              </a:rPr>
              <a:t>Post-Exposure Best Practices: </a:t>
            </a:r>
          </a:p>
          <a:p>
            <a:pPr marL="365760" indent="-18288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Gill Sans MT" pitchFamily="34" charset="0"/>
              </a:rPr>
              <a:t>Wash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>
                <a:latin typeface="Gill Sans MT" pitchFamily="34" charset="0"/>
              </a:rPr>
              <a:t>sticks and cuts with soap and </a:t>
            </a:r>
            <a:r>
              <a:rPr lang="en-US" dirty="0" smtClean="0">
                <a:latin typeface="Gill Sans MT" pitchFamily="34" charset="0"/>
              </a:rPr>
              <a:t>water.</a:t>
            </a:r>
            <a:endParaRPr lang="en-US" dirty="0">
              <a:latin typeface="Gill Sans MT" pitchFamily="34" charset="0"/>
            </a:endParaRPr>
          </a:p>
          <a:p>
            <a:pPr marL="365760" indent="-18288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Gill Sans MT" pitchFamily="34" charset="0"/>
              </a:rPr>
              <a:t>Flush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>
                <a:latin typeface="Gill Sans MT" pitchFamily="34" charset="0"/>
              </a:rPr>
              <a:t>splashes with </a:t>
            </a:r>
            <a:r>
              <a:rPr lang="en-US" dirty="0" smtClean="0">
                <a:latin typeface="Gill Sans MT" pitchFamily="34" charset="0"/>
              </a:rPr>
              <a:t>water.</a:t>
            </a:r>
            <a:endParaRPr lang="en-US" dirty="0">
              <a:latin typeface="Gill Sans MT" pitchFamily="34" charset="0"/>
            </a:endParaRPr>
          </a:p>
          <a:p>
            <a:pPr marL="365760" indent="-18288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Gill Sans MT" pitchFamily="34" charset="0"/>
              </a:rPr>
              <a:t>Irrigate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>
                <a:latin typeface="Gill Sans MT" pitchFamily="34" charset="0"/>
              </a:rPr>
              <a:t>eyes with water, saline, or sterile </a:t>
            </a:r>
            <a:r>
              <a:rPr lang="en-US" dirty="0" smtClean="0">
                <a:latin typeface="Gill Sans MT" pitchFamily="34" charset="0"/>
              </a:rPr>
              <a:t>irrigates.</a:t>
            </a:r>
            <a:endParaRPr lang="en-US" dirty="0">
              <a:latin typeface="Gill Sans MT" pitchFamily="34" charset="0"/>
            </a:endParaRPr>
          </a:p>
          <a:p>
            <a:pPr marL="365760" indent="-18288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Gill Sans MT" pitchFamily="34" charset="0"/>
              </a:rPr>
              <a:t>Seek</a:t>
            </a:r>
            <a:r>
              <a:rPr lang="en-US" dirty="0" smtClean="0">
                <a:latin typeface="Gill Sans MT" pitchFamily="34" charset="0"/>
              </a:rPr>
              <a:t> medical treatment immediately.</a:t>
            </a:r>
          </a:p>
          <a:p>
            <a:pPr marL="365760" indent="-18288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Gill Sans MT" pitchFamily="34" charset="0"/>
              </a:rPr>
              <a:t>Report</a:t>
            </a:r>
            <a:r>
              <a:rPr lang="en-US" dirty="0" smtClean="0">
                <a:latin typeface="Gill Sans MT" pitchFamily="34" charset="0"/>
              </a:rPr>
              <a:t> incident </a:t>
            </a:r>
            <a:r>
              <a:rPr lang="en-US" dirty="0">
                <a:latin typeface="Gill Sans MT" pitchFamily="34" charset="0"/>
              </a:rPr>
              <a:t>to your </a:t>
            </a:r>
            <a:r>
              <a:rPr lang="en-US" dirty="0" smtClean="0">
                <a:latin typeface="Gill Sans MT" pitchFamily="34" charset="0"/>
              </a:rPr>
              <a:t>supervisor.</a:t>
            </a:r>
          </a:p>
          <a:p>
            <a:pPr marL="365760" indent="-18288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Gill Sans MT" pitchFamily="34" charset="0"/>
              </a:rPr>
              <a:t>Discuss</a:t>
            </a:r>
            <a:r>
              <a:rPr lang="en-US" dirty="0" smtClean="0">
                <a:latin typeface="Gill Sans MT" pitchFamily="34" charset="0"/>
              </a:rPr>
              <a:t> the risk of infection based on the circumstances of the injury</a:t>
            </a:r>
          </a:p>
        </p:txBody>
      </p:sp>
      <p:pic>
        <p:nvPicPr>
          <p:cNvPr id="205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22103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41725"/>
            <a:ext cx="32226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5791200" y="5943600"/>
            <a:ext cx="28194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>
                <a:latin typeface="Gill Sans MT" pitchFamily="34" charset="0"/>
              </a:rPr>
              <a:t>Insert your own pictures of staff members modeling the reporting of a sharps injury (delete this text box)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5554980"/>
            <a:ext cx="3892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indent="-45720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25408F"/>
                </a:solidFill>
                <a:latin typeface="Gill Sans MT" pitchFamily="34" charset="0"/>
              </a:rPr>
              <a:t>REPORTING helps PREVENTION</a:t>
            </a:r>
            <a:endParaRPr lang="en-US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90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Wingdings</vt:lpstr>
      <vt:lpstr>1_Default Design</vt:lpstr>
      <vt:lpstr>PowerPoint Presentation</vt:lpstr>
    </vt:vector>
  </TitlesOfParts>
  <Company>ITSO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Sticks-slide-template_8-17_yellow</dc:title>
  <dc:creator>hul6</dc:creator>
  <dc:description/>
  <cp:lastModifiedBy>Novicki, Emily (CDC/NIOSH/OD)</cp:lastModifiedBy>
  <cp:revision>90</cp:revision>
  <dcterms:created xsi:type="dcterms:W3CDTF">2009-04-22T19:37:23Z</dcterms:created>
  <dcterms:modified xsi:type="dcterms:W3CDTF">2019-05-30T17:18:05Z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Stop Sticks-slide-template_8-17_yellow</vt:lpwstr>
  </property>
  <property fmtid="{D5CDD505-2E9C-101B-9397-08002B2CF9AE}" pid="3" name="SlideDescription">
    <vt:lpwstr/>
  </property>
</Properties>
</file>