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1422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99F63-4D18-4135-849B-4ABDABEECD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Fast facts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D89CC84-6B8E-440A-8484-12BFFBC61F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0" descr="logo.jpg"/>
          <p:cNvPicPr>
            <a:picLocks noChangeAspect="1"/>
          </p:cNvPicPr>
          <p:nvPr userDrawn="1"/>
        </p:nvPicPr>
        <p:blipFill>
          <a:blip r:embed="rId4" cstate="print"/>
          <a:srcRect t="9196" r="3571" b="8036"/>
          <a:stretch>
            <a:fillRect/>
          </a:stretch>
        </p:blipFill>
        <p:spPr>
          <a:xfrm>
            <a:off x="219076" y="152400"/>
            <a:ext cx="1983036" cy="685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6"/>
          <p:cNvSpPr txBox="1">
            <a:spLocks noChangeArrowheads="1"/>
          </p:cNvSpPr>
          <p:nvPr/>
        </p:nvSpPr>
        <p:spPr bwMode="auto">
          <a:xfrm>
            <a:off x="4724400" y="6553200"/>
            <a:ext cx="4321175" cy="215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400">
                <a:solidFill>
                  <a:srgbClr val="25408F"/>
                </a:solidFill>
                <a:latin typeface="Gill Sans MT" pitchFamily="34" charset="0"/>
              </a:rPr>
              <a:t>For more information contact [insert name]: ext. 9999</a:t>
            </a:r>
          </a:p>
        </p:txBody>
      </p:sp>
      <p:sp>
        <p:nvSpPr>
          <p:cNvPr id="2052" name="Rectangle 49"/>
          <p:cNvSpPr>
            <a:spLocks noChangeArrowheads="1"/>
          </p:cNvSpPr>
          <p:nvPr/>
        </p:nvSpPr>
        <p:spPr bwMode="auto">
          <a:xfrm>
            <a:off x="304800" y="6321425"/>
            <a:ext cx="169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1">
                <a:latin typeface="Gill Sans MT" pitchFamily="34" charset="0"/>
              </a:rPr>
              <a:t>Insert facility logo here</a:t>
            </a:r>
          </a:p>
        </p:txBody>
      </p:sp>
      <p:sp>
        <p:nvSpPr>
          <p:cNvPr id="51" name="Rectangle 50"/>
          <p:cNvSpPr/>
          <p:nvPr/>
        </p:nvSpPr>
        <p:spPr>
          <a:xfrm>
            <a:off x="228600" y="6096000"/>
            <a:ext cx="1905000" cy="762000"/>
          </a:xfrm>
          <a:prstGeom prst="rect">
            <a:avLst/>
          </a:prstGeom>
          <a:noFill/>
          <a:ln w="12700">
            <a:solidFill>
              <a:srgbClr val="D9E0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54" name="Text Box 8"/>
          <p:cNvSpPr txBox="1">
            <a:spLocks noChangeArrowheads="1"/>
          </p:cNvSpPr>
          <p:nvPr/>
        </p:nvSpPr>
        <p:spPr bwMode="auto">
          <a:xfrm>
            <a:off x="457200" y="1219200"/>
            <a:ext cx="8382000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25408F"/>
                </a:solidFill>
                <a:latin typeface="Gill Sans MT" pitchFamily="34" charset="0"/>
              </a:rPr>
              <a:t>Did you </a:t>
            </a:r>
            <a:r>
              <a:rPr lang="en-US" sz="3600" b="1" dirty="0" smtClean="0">
                <a:solidFill>
                  <a:srgbClr val="25408F"/>
                </a:solidFill>
                <a:latin typeface="Gill Sans MT" pitchFamily="34" charset="0"/>
              </a:rPr>
              <a:t>know?</a:t>
            </a:r>
            <a:endParaRPr lang="en-US" sz="3600" b="1" dirty="0">
              <a:solidFill>
                <a:srgbClr val="25408F"/>
              </a:solidFill>
              <a:latin typeface="Gill Sans MT" pitchFamily="34" charset="0"/>
            </a:endParaRPr>
          </a:p>
          <a:p>
            <a:pPr>
              <a:spcBef>
                <a:spcPts val="600"/>
              </a:spcBef>
            </a:pPr>
            <a:r>
              <a:rPr lang="en-US" sz="3000" dirty="0" smtClean="0">
                <a:latin typeface="Gill Sans MT" pitchFamily="34" charset="0"/>
              </a:rPr>
              <a:t>That </a:t>
            </a:r>
            <a:r>
              <a:rPr lang="en-US" sz="3000" dirty="0" err="1" smtClean="0">
                <a:latin typeface="Gill Sans MT" pitchFamily="34" charset="0"/>
              </a:rPr>
              <a:t>bloodborne</a:t>
            </a:r>
            <a:r>
              <a:rPr lang="en-US" sz="3000" dirty="0" smtClean="0">
                <a:latin typeface="Gill Sans MT" pitchFamily="34" charset="0"/>
              </a:rPr>
              <a:t> </a:t>
            </a:r>
            <a:r>
              <a:rPr lang="en-US" sz="3000" dirty="0">
                <a:latin typeface="Gill Sans MT" pitchFamily="34" charset="0"/>
              </a:rPr>
              <a:t>pathogens (BBP) exposure risk </a:t>
            </a:r>
            <a:r>
              <a:rPr lang="en-US" sz="3000" dirty="0" smtClean="0">
                <a:latin typeface="Gill Sans MT" pitchFamily="34" charset="0"/>
              </a:rPr>
              <a:t>factors include:</a:t>
            </a:r>
            <a:endParaRPr lang="en-US" sz="3000" dirty="0">
              <a:latin typeface="Gill Sans MT" pitchFamily="34" charset="0"/>
            </a:endParaRPr>
          </a:p>
          <a:p>
            <a:pPr marL="548640" lvl="1" indent="-365125">
              <a:spcBef>
                <a:spcPts val="600"/>
              </a:spcBef>
              <a:buFont typeface="Wingdings" pitchFamily="2" charset="2"/>
              <a:buChar char="§"/>
            </a:pPr>
            <a:r>
              <a:rPr lang="en-US" sz="3000" dirty="0">
                <a:latin typeface="Gill Sans MT" pitchFamily="34" charset="0"/>
              </a:rPr>
              <a:t>The BBP involved</a:t>
            </a:r>
          </a:p>
          <a:p>
            <a:pPr marL="548640" lvl="1" indent="-365125">
              <a:spcBef>
                <a:spcPts val="600"/>
              </a:spcBef>
              <a:buFont typeface="Wingdings" pitchFamily="2" charset="2"/>
              <a:buChar char="§"/>
            </a:pPr>
            <a:r>
              <a:rPr lang="en-US" sz="3000" dirty="0">
                <a:latin typeface="Gill Sans MT" pitchFamily="34" charset="0"/>
              </a:rPr>
              <a:t>Depth of the wound</a:t>
            </a:r>
          </a:p>
          <a:p>
            <a:pPr marL="548640" lvl="1" indent="-365125">
              <a:spcBef>
                <a:spcPts val="600"/>
              </a:spcBef>
              <a:buFont typeface="Wingdings" pitchFamily="2" charset="2"/>
              <a:buChar char="§"/>
            </a:pPr>
            <a:r>
              <a:rPr lang="en-US" sz="3000" dirty="0">
                <a:latin typeface="Gill Sans MT" pitchFamily="34" charset="0"/>
              </a:rPr>
              <a:t>Viral load of the source patient</a:t>
            </a:r>
          </a:p>
          <a:p>
            <a:pPr marL="548640" lvl="1" indent="-365125">
              <a:spcBef>
                <a:spcPts val="600"/>
              </a:spcBef>
              <a:buFont typeface="Wingdings" pitchFamily="2" charset="2"/>
              <a:buChar char="§"/>
            </a:pPr>
            <a:r>
              <a:rPr lang="en-US" sz="3000" dirty="0">
                <a:latin typeface="Gill Sans MT" pitchFamily="34" charset="0"/>
              </a:rPr>
              <a:t>Amount of blood/body fluid involved</a:t>
            </a:r>
          </a:p>
          <a:p>
            <a:pPr marL="548640" lvl="1" indent="-365125">
              <a:spcBef>
                <a:spcPts val="600"/>
              </a:spcBef>
              <a:buFont typeface="Wingdings" pitchFamily="2" charset="2"/>
              <a:buChar char="§"/>
            </a:pPr>
            <a:r>
              <a:rPr lang="en-US" sz="3000" dirty="0">
                <a:latin typeface="Gill Sans MT" pitchFamily="34" charset="0"/>
              </a:rPr>
              <a:t>Type of exposure (e.g., </a:t>
            </a:r>
            <a:r>
              <a:rPr lang="en-US" sz="3000" dirty="0" err="1">
                <a:latin typeface="Gill Sans MT" pitchFamily="34" charset="0"/>
              </a:rPr>
              <a:t>needlestick</a:t>
            </a:r>
            <a:r>
              <a:rPr lang="en-US" sz="3000" dirty="0">
                <a:latin typeface="Gill Sans MT" pitchFamily="34" charset="0"/>
              </a:rPr>
              <a:t>, cut, splash to eyes/nose/mouth)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748</TotalTime>
  <Words>62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Gill Sans MT</vt:lpstr>
      <vt:lpstr>Wingdings</vt:lpstr>
      <vt:lpstr>Default Design</vt:lpstr>
      <vt:lpstr>PowerPoint Presentation</vt:lpstr>
    </vt:vector>
  </TitlesOfParts>
  <Company>ITSO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Stop Sticks-slide-template_8-17_yellow</dc:title>
  <dc:creator>hul6</dc:creator>
  <dc:description/>
  <cp:lastModifiedBy>Novicki, Emily (CDC/NIOSH/OD)</cp:lastModifiedBy>
  <cp:revision>86</cp:revision>
  <dcterms:created xsi:type="dcterms:W3CDTF">2009-04-22T19:37:23Z</dcterms:created>
  <dcterms:modified xsi:type="dcterms:W3CDTF">2019-05-15T21:58:11Z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Stop Sticks-slide-template_8-17_yellow</vt:lpwstr>
  </property>
  <property fmtid="{D5CDD505-2E9C-101B-9397-08002B2CF9AE}" pid="3" name="SlideDescription">
    <vt:lpwstr/>
  </property>
</Properties>
</file>