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22334455667795"/>
          <c:y val="0.23347107438016529"/>
          <c:w val="0.87429854096520754"/>
          <c:h val="0.561983471074380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Example of exposure percentages - calculate by dividing number of exposures per occupation by total number of exposures</c:v>
                </c:pt>
              </c:strCache>
            </c:strRef>
          </c:tx>
          <c:spPr>
            <a:solidFill>
              <a:schemeClr val="accent1"/>
            </a:solidFill>
            <a:ln w="12670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 w="1267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52A6-4F11-8A57-0A4B163E4AF8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 w="1267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52A6-4F11-8A57-0A4B163E4AF8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1267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52A6-4F11-8A57-0A4B163E4AF8}"/>
              </c:ext>
            </c:extLst>
          </c:dPt>
          <c:dPt>
            <c:idx val="3"/>
            <c:invertIfNegative val="0"/>
            <c:bubble3D val="0"/>
            <c:spPr>
              <a:solidFill>
                <a:srgbClr val="339966"/>
              </a:solidFill>
              <a:ln w="1267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52A6-4F11-8A57-0A4B163E4AF8}"/>
              </c:ext>
            </c:extLst>
          </c:dPt>
          <c:dLbls>
            <c:dLbl>
              <c:idx val="0"/>
              <c:layout>
                <c:manualLayout>
                  <c:x val="5.1162307304221974E-4"/>
                  <c:y val="-2.368846340383947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2A6-4F11-8A57-0A4B163E4AF8}"/>
                </c:ext>
              </c:extLst>
            </c:dLbl>
            <c:dLbl>
              <c:idx val="1"/>
              <c:layout>
                <c:manualLayout>
                  <c:x val="1.1047089830515963E-3"/>
                  <c:y val="-2.580050330568747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2A6-4F11-8A57-0A4B163E4AF8}"/>
                </c:ext>
              </c:extLst>
            </c:dLbl>
            <c:dLbl>
              <c:idx val="2"/>
              <c:layout>
                <c:manualLayout>
                  <c:x val="1.3291624217528313E-3"/>
                  <c:y val="-2.933582628949021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2A6-4F11-8A57-0A4B163E4AF8}"/>
                </c:ext>
              </c:extLst>
            </c:dLbl>
            <c:dLbl>
              <c:idx val="3"/>
              <c:layout>
                <c:manualLayout>
                  <c:x val="-1.0595673159043972E-3"/>
                  <c:y val="-3.052964313180204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16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2A6-4F11-8A57-0A4B163E4AF8}"/>
                </c:ext>
              </c:extLst>
            </c:dLbl>
            <c:dLbl>
              <c:idx val="4"/>
              <c:layout>
                <c:manualLayout>
                  <c:x val="-1.5888158615628195E-3"/>
                  <c:y val="-2.906051322907925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2A6-4F11-8A57-0A4B163E4AF8}"/>
                </c:ext>
              </c:extLst>
            </c:dLbl>
            <c:spPr>
              <a:noFill/>
              <a:ln w="25339">
                <a:noFill/>
              </a:ln>
            </c:spPr>
            <c:txPr>
              <a:bodyPr/>
              <a:lstStyle/>
              <a:p>
                <a:pPr>
                  <a:defRPr sz="1397" b="0" i="0" u="none" strike="noStrike" baseline="0">
                    <a:solidFill>
                      <a:schemeClr val="tx1"/>
                    </a:solidFill>
                    <a:latin typeface="Gill Sans MT"/>
                    <a:ea typeface="Gill Sans MT"/>
                    <a:cs typeface="Gill Sans M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Surgical tech</c:v>
                </c:pt>
                <c:pt idx="1">
                  <c:v>RN</c:v>
                </c:pt>
                <c:pt idx="2">
                  <c:v>Anesthesia tech</c:v>
                </c:pt>
                <c:pt idx="3">
                  <c:v>Physician</c:v>
                </c:pt>
                <c:pt idx="4">
                  <c:v>Student       (Surgical tech)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41</c:v>
                </c:pt>
                <c:pt idx="1">
                  <c:v>18</c:v>
                </c:pt>
                <c:pt idx="2">
                  <c:v>2</c:v>
                </c:pt>
                <c:pt idx="3">
                  <c:v>34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2A6-4F11-8A57-0A4B163E4A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5830784"/>
        <c:axId val="95832320"/>
      </c:barChart>
      <c:catAx>
        <c:axId val="9583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7" b="0" i="0" u="none" strike="noStrike" baseline="0">
                <a:solidFill>
                  <a:schemeClr val="tx1"/>
                </a:solidFill>
                <a:latin typeface="Gill Sans MT"/>
                <a:ea typeface="Gill Sans MT"/>
                <a:cs typeface="Gill Sans MT"/>
              </a:defRPr>
            </a:pPr>
            <a:endParaRPr lang="en-US"/>
          </a:p>
        </c:txPr>
        <c:crossAx val="9583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3232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596" b="0" i="0" u="none" strike="noStrike" baseline="0">
                    <a:solidFill>
                      <a:schemeClr val="tx1"/>
                    </a:solidFill>
                    <a:latin typeface="Gill Sans MT"/>
                    <a:ea typeface="Gill Sans MT"/>
                    <a:cs typeface="Gill Sans MT"/>
                  </a:defRPr>
                </a:pPr>
                <a:r>
                  <a:rPr lang="en-US" dirty="0"/>
                  <a:t>Percentage of </a:t>
                </a:r>
                <a:r>
                  <a:rPr lang="en-US" dirty="0" smtClean="0"/>
                  <a:t>exposures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"/>
              <c:y val="0.28925619834710742"/>
            </c:manualLayout>
          </c:layout>
          <c:overlay val="0"/>
          <c:spPr>
            <a:noFill/>
            <a:ln w="2533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7" b="0" i="0" u="none" strike="noStrike" baseline="0">
                <a:solidFill>
                  <a:schemeClr val="tx1"/>
                </a:solidFill>
                <a:latin typeface="Gill Sans MT"/>
                <a:ea typeface="Gill Sans MT"/>
                <a:cs typeface="Gill Sans MT"/>
              </a:defRPr>
            </a:pPr>
            <a:endParaRPr lang="en-US"/>
          </a:p>
        </c:txPr>
        <c:crossAx val="95830784"/>
        <c:crosses val="autoZero"/>
        <c:crossBetween val="between"/>
      </c:valAx>
      <c:spPr>
        <a:noFill/>
        <a:ln w="25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97" b="0" i="0" u="none" strike="noStrike" baseline="0">
          <a:solidFill>
            <a:schemeClr val="tx1"/>
          </a:solidFill>
          <a:latin typeface="Gill Sans MT"/>
          <a:ea typeface="Gill Sans MT"/>
          <a:cs typeface="Gill Sans MT"/>
        </a:defRPr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Know your Risk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22263" y="1111250"/>
          <a:ext cx="8459787" cy="4592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6"/>
          <p:cNvSpPr txBox="1">
            <a:spLocks noChangeArrowheads="1"/>
          </p:cNvSpPr>
          <p:nvPr/>
        </p:nvSpPr>
        <p:spPr bwMode="auto">
          <a:xfrm>
            <a:off x="2369250" y="2265738"/>
            <a:ext cx="3641725" cy="61555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40" tIns="91440" r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 dirty="0">
                <a:latin typeface="Gill Sans MT" pitchFamily="34" charset="0"/>
              </a:rPr>
              <a:t>provide specific n-sizes for each type of exposure (delete this text box and the arrows)</a:t>
            </a:r>
          </a:p>
        </p:txBody>
      </p:sp>
      <p:sp>
        <p:nvSpPr>
          <p:cNvPr id="16" name="Line 47"/>
          <p:cNvSpPr>
            <a:spLocks noChangeShapeType="1"/>
          </p:cNvSpPr>
          <p:nvPr/>
        </p:nvSpPr>
        <p:spPr bwMode="auto">
          <a:xfrm flipH="1">
            <a:off x="3493199" y="2914650"/>
            <a:ext cx="2475" cy="4046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0" tIns="0" rIns="0" bIns="0">
            <a:spAutoFit/>
          </a:bodyPr>
          <a:lstStyle/>
          <a:p>
            <a:endParaRPr lang="en-US"/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>
            <a:off x="4985385" y="2914650"/>
            <a:ext cx="0" cy="12820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0" tIns="0" rIns="0" bIns="0">
            <a:spAutoFit/>
          </a:bodyPr>
          <a:lstStyle/>
          <a:p>
            <a:endParaRPr lang="en-US"/>
          </a:p>
        </p:txBody>
      </p:sp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dirty="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3077" name="Rectangle 37"/>
          <p:cNvSpPr>
            <a:spLocks noChangeArrowheads="1"/>
          </p:cNvSpPr>
          <p:nvPr/>
        </p:nvSpPr>
        <p:spPr bwMode="auto">
          <a:xfrm>
            <a:off x="1357398" y="5333382"/>
            <a:ext cx="57267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dirty="0">
                <a:latin typeface="Gill Sans MT" pitchFamily="34" charset="0"/>
              </a:rPr>
              <a:t>Reported OR Occurrences: </a:t>
            </a:r>
            <a:r>
              <a:rPr lang="en-US" sz="1600" i="1" dirty="0">
                <a:latin typeface="Gill Sans MT" pitchFamily="34" charset="0"/>
              </a:rPr>
              <a:t>[insert months range (e.g., Jan – Nov ’08)]</a:t>
            </a:r>
          </a:p>
        </p:txBody>
      </p:sp>
      <p:sp>
        <p:nvSpPr>
          <p:cNvPr id="3081" name="Rectangle 47"/>
          <p:cNvSpPr>
            <a:spLocks noChangeArrowheads="1"/>
          </p:cNvSpPr>
          <p:nvPr/>
        </p:nvSpPr>
        <p:spPr bwMode="auto">
          <a:xfrm>
            <a:off x="5410251" y="1895040"/>
            <a:ext cx="3203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>
                <a:latin typeface="Gill Sans MT" pitchFamily="34" charset="0"/>
              </a:rPr>
              <a:t>N = [insert total number of exposures]</a:t>
            </a:r>
          </a:p>
        </p:txBody>
      </p:sp>
      <p:sp>
        <p:nvSpPr>
          <p:cNvPr id="3082" name="Rectangle 49"/>
          <p:cNvSpPr>
            <a:spLocks noChangeArrowheads="1"/>
          </p:cNvSpPr>
          <p:nvPr/>
        </p:nvSpPr>
        <p:spPr bwMode="auto">
          <a:xfrm>
            <a:off x="304800" y="63214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28600" y="6096000"/>
            <a:ext cx="1905000" cy="762000"/>
          </a:xfrm>
          <a:prstGeom prst="rect">
            <a:avLst/>
          </a:prstGeom>
          <a:noFill/>
          <a:ln w="12700">
            <a:solidFill>
              <a:srgbClr val="D9E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17034" y="1434784"/>
            <a:ext cx="3105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25408F"/>
                </a:solidFill>
                <a:latin typeface="Gill Sans MT" pitchFamily="34" charset="0"/>
              </a:rPr>
              <a:t>Exposure by Occupation</a:t>
            </a:r>
            <a:endParaRPr lang="en-US" sz="2000" b="1" dirty="0">
              <a:solidFill>
                <a:srgbClr val="25408F"/>
              </a:solidFill>
              <a:latin typeface="Gill Sans M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1_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68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Default Design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86</cp:revision>
  <dcterms:created xsi:type="dcterms:W3CDTF">2009-04-22T19:37:23Z</dcterms:created>
  <dcterms:modified xsi:type="dcterms:W3CDTF">2019-05-15T21:17:39Z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