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4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99F63-4D18-4135-849B-4ABDABEEC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se Safe Work Practices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D89CC84-6B8E-440A-8484-12BFFBC61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logo.jpg"/>
          <p:cNvPicPr>
            <a:picLocks noChangeAspect="1"/>
          </p:cNvPicPr>
          <p:nvPr userDrawn="1"/>
        </p:nvPicPr>
        <p:blipFill>
          <a:blip r:embed="rId4" cstate="print"/>
          <a:srcRect t="9196" r="3571" b="8036"/>
          <a:stretch>
            <a:fillRect/>
          </a:stretch>
        </p:blipFill>
        <p:spPr>
          <a:xfrm>
            <a:off x="219076" y="152400"/>
            <a:ext cx="1983036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886200"/>
            <a:ext cx="3298825" cy="2279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1028" name="Text Box 36"/>
          <p:cNvSpPr txBox="1">
            <a:spLocks noChangeArrowheads="1"/>
          </p:cNvSpPr>
          <p:nvPr/>
        </p:nvSpPr>
        <p:spPr bwMode="auto">
          <a:xfrm>
            <a:off x="4724400" y="6553200"/>
            <a:ext cx="4321175" cy="215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/>
            <a:r>
              <a:rPr lang="en-US" sz="1400">
                <a:solidFill>
                  <a:srgbClr val="25408F"/>
                </a:solidFill>
                <a:latin typeface="Gill Sans MT" pitchFamily="34" charset="0"/>
              </a:rPr>
              <a:t>For more information contact [insert name]: ext. 9999</a:t>
            </a:r>
          </a:p>
        </p:txBody>
      </p:sp>
      <p:sp>
        <p:nvSpPr>
          <p:cNvPr id="1029" name="Rectangle 49"/>
          <p:cNvSpPr>
            <a:spLocks noChangeArrowheads="1"/>
          </p:cNvSpPr>
          <p:nvPr/>
        </p:nvSpPr>
        <p:spPr bwMode="auto">
          <a:xfrm>
            <a:off x="381000" y="6245225"/>
            <a:ext cx="1698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i="1" dirty="0">
                <a:latin typeface="Gill Sans MT" pitchFamily="34" charset="0"/>
              </a:rPr>
              <a:t>Insert facility logo here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04800" y="6019800"/>
            <a:ext cx="1905000" cy="762000"/>
          </a:xfrm>
          <a:prstGeom prst="rect">
            <a:avLst/>
          </a:prstGeom>
          <a:noFill/>
          <a:ln w="12700">
            <a:solidFill>
              <a:srgbClr val="D9E02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5629275" y="1371600"/>
          <a:ext cx="2941638" cy="328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3029039" imgH="3390960" progId="Excel.Sheet.8">
                  <p:embed/>
                </p:oleObj>
              </mc:Choice>
              <mc:Fallback>
                <p:oleObj name="Worksheet" r:id="rId4" imgW="3029039" imgH="339096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9275" y="1371600"/>
                        <a:ext cx="2941638" cy="328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Text Box 16"/>
          <p:cNvSpPr txBox="1">
            <a:spLocks noChangeArrowheads="1"/>
          </p:cNvSpPr>
          <p:nvPr/>
        </p:nvSpPr>
        <p:spPr bwMode="auto">
          <a:xfrm>
            <a:off x="5562600" y="4673600"/>
            <a:ext cx="3276600" cy="584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>
                <a:latin typeface="Gill Sans MT" pitchFamily="34" charset="0"/>
              </a:rPr>
              <a:t>[facility name] OR Occurrences [insert date range] (e.g., Jan–Nov ’09)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304800" y="1143000"/>
            <a:ext cx="37338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200" b="1" dirty="0" smtClean="0">
                <a:solidFill>
                  <a:srgbClr val="25408F"/>
                </a:solidFill>
                <a:latin typeface="Gill Sans MT" pitchFamily="34" charset="0"/>
              </a:rPr>
              <a:t>Establish Neutral </a:t>
            </a:r>
            <a:r>
              <a:rPr lang="en-US" sz="2200" b="1" dirty="0">
                <a:solidFill>
                  <a:srgbClr val="25408F"/>
                </a:solidFill>
                <a:latin typeface="Gill Sans MT" pitchFamily="34" charset="0"/>
              </a:rPr>
              <a:t>Zone</a:t>
            </a:r>
          </a:p>
          <a:p>
            <a:pPr marL="365760" indent="-18288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dirty="0"/>
              <a:t>Sharps only</a:t>
            </a:r>
          </a:p>
          <a:p>
            <a:pPr marL="365760" indent="-18288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dirty="0" smtClean="0"/>
              <a:t>Defined, </a:t>
            </a:r>
            <a:r>
              <a:rPr lang="en-US" dirty="0"/>
              <a:t>but flexible</a:t>
            </a:r>
          </a:p>
          <a:p>
            <a:pPr marL="365760" indent="-182880"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en-US" dirty="0"/>
              <a:t>Allow only 1 instrument at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time in the zone</a:t>
            </a:r>
          </a:p>
          <a:p>
            <a:pPr marL="365760" indent="-182880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en-US" dirty="0"/>
              <a:t>Require open </a:t>
            </a:r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1034" name="Text Box 25"/>
          <p:cNvSpPr txBox="1">
            <a:spLocks noChangeArrowheads="1"/>
          </p:cNvSpPr>
          <p:nvPr/>
        </p:nvSpPr>
        <p:spPr bwMode="auto">
          <a:xfrm>
            <a:off x="5257800" y="1140738"/>
            <a:ext cx="3810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 dirty="0" smtClean="0">
                <a:solidFill>
                  <a:srgbClr val="25408F"/>
                </a:solidFill>
                <a:latin typeface="Gill Sans MT" pitchFamily="34" charset="0"/>
              </a:rPr>
              <a:t>Use Blunt Suture Needles</a:t>
            </a:r>
            <a:br>
              <a:rPr lang="en-US" sz="2200" b="1" dirty="0" smtClean="0">
                <a:solidFill>
                  <a:srgbClr val="25408F"/>
                </a:solidFill>
                <a:latin typeface="Gill Sans MT" pitchFamily="34" charset="0"/>
              </a:rPr>
            </a:br>
            <a:r>
              <a:rPr lang="en-US" sz="1600" dirty="0" smtClean="0">
                <a:solidFill>
                  <a:srgbClr val="25408F"/>
                </a:solidFill>
                <a:latin typeface="Gill Sans MT" pitchFamily="34" charset="0"/>
              </a:rPr>
              <a:t>(where appropriate)</a:t>
            </a:r>
            <a:endParaRPr lang="en-US" sz="1600" dirty="0">
              <a:solidFill>
                <a:srgbClr val="25408F"/>
              </a:solidFill>
              <a:latin typeface="Gill Sans MT" pitchFamily="34" charset="0"/>
            </a:endParaRPr>
          </a:p>
        </p:txBody>
      </p:sp>
      <p:sp>
        <p:nvSpPr>
          <p:cNvPr id="1035" name="Text Box 26"/>
          <p:cNvSpPr txBox="1">
            <a:spLocks noChangeArrowheads="1"/>
          </p:cNvSpPr>
          <p:nvPr/>
        </p:nvSpPr>
        <p:spPr bwMode="auto">
          <a:xfrm>
            <a:off x="4343400" y="2438400"/>
            <a:ext cx="1524000" cy="95408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tIns="91440" bIns="9144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i="1" dirty="0">
                <a:latin typeface="Gill Sans MT" pitchFamily="34" charset="0"/>
              </a:rPr>
              <a:t>provide specific percentage for the proportion of sharps injuries due to </a:t>
            </a:r>
            <a:r>
              <a:rPr lang="en-US" sz="1000" i="1" dirty="0" smtClean="0">
                <a:latin typeface="Gill Sans MT" pitchFamily="34" charset="0"/>
              </a:rPr>
              <a:t>sutures in your facility </a:t>
            </a:r>
            <a:r>
              <a:rPr lang="en-US" sz="1000" i="1" dirty="0">
                <a:latin typeface="Gill Sans MT" pitchFamily="34" charset="0"/>
              </a:rPr>
              <a:t>(delete this text box and the arrow)</a:t>
            </a:r>
          </a:p>
        </p:txBody>
      </p:sp>
      <p:sp>
        <p:nvSpPr>
          <p:cNvPr id="1036" name="Rectangle 26"/>
          <p:cNvSpPr>
            <a:spLocks noChangeArrowheads="1"/>
          </p:cNvSpPr>
          <p:nvPr/>
        </p:nvSpPr>
        <p:spPr bwMode="auto">
          <a:xfrm>
            <a:off x="6629400" y="2630269"/>
            <a:ext cx="1447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43</a:t>
            </a:r>
            <a:r>
              <a:rPr lang="en-US" sz="1200" b="1" dirty="0">
                <a:solidFill>
                  <a:schemeClr val="bg1"/>
                </a:solidFill>
                <a:latin typeface="Gill Sans MT" pitchFamily="34" charset="0"/>
              </a:rPr>
              <a:t>% of sharps injuries occur </a:t>
            </a:r>
            <a:r>
              <a:rPr lang="en-US" sz="1200" b="1" dirty="0" smtClean="0">
                <a:solidFill>
                  <a:schemeClr val="bg1"/>
                </a:solidFill>
                <a:latin typeface="Gill Sans MT" pitchFamily="34" charset="0"/>
              </a:rPr>
              <a:t>from SUTURING</a:t>
            </a:r>
            <a:endParaRPr lang="en-US" sz="1200" b="1" dirty="0">
              <a:solidFill>
                <a:schemeClr val="bg1"/>
              </a:solidFill>
              <a:latin typeface="Gill Sans MT" pitchFamily="34" charset="0"/>
            </a:endParaRPr>
          </a:p>
        </p:txBody>
      </p:sp>
      <p:sp>
        <p:nvSpPr>
          <p:cNvPr id="1037" name="Line 41"/>
          <p:cNvSpPr>
            <a:spLocks noChangeShapeType="1"/>
          </p:cNvSpPr>
          <p:nvPr/>
        </p:nvSpPr>
        <p:spPr bwMode="auto">
          <a:xfrm>
            <a:off x="5486400" y="3429000"/>
            <a:ext cx="609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0" tIns="0" rIns="0" bIns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82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Gill Sans MT</vt:lpstr>
      <vt:lpstr>Wingdings</vt:lpstr>
      <vt:lpstr>Default Design</vt:lpstr>
      <vt:lpstr>Worksheet</vt:lpstr>
      <vt:lpstr>PowerPoint Presentation</vt:lpstr>
    </vt:vector>
  </TitlesOfParts>
  <Company>ITSO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Sticks-slide-template_8-17_yellow</dc:title>
  <dc:creator>hul6</dc:creator>
  <dc:description>Use Safe Work Practices</dc:description>
  <cp:lastModifiedBy>Novicki, Emily (CDC/NIOSH/OD)</cp:lastModifiedBy>
  <cp:revision>88</cp:revision>
  <dcterms:created xsi:type="dcterms:W3CDTF">2009-04-22T19:37:23Z</dcterms:created>
  <dcterms:modified xsi:type="dcterms:W3CDTF">2019-05-15T21:54:47Z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Stop Sticks-slide-template_8-17_yellow</vt:lpwstr>
  </property>
  <property fmtid="{D5CDD505-2E9C-101B-9397-08002B2CF9AE}" pid="3" name="SlideDescription">
    <vt:lpwstr>Use Safe Work Practices</vt:lpwstr>
  </property>
</Properties>
</file>