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handoutMasterIdLst>
    <p:handoutMasterId r:id="rId11"/>
  </p:handoutMasterIdLst>
  <p:sldIdLst>
    <p:sldId id="256" r:id="rId2"/>
    <p:sldId id="258" r:id="rId3"/>
    <p:sldId id="502" r:id="rId4"/>
    <p:sldId id="501" r:id="rId5"/>
    <p:sldId id="503" r:id="rId6"/>
    <p:sldId id="504" r:id="rId7"/>
    <p:sldId id="505" r:id="rId8"/>
    <p:sldId id="506" r:id="rId9"/>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CC"/>
    <a:srgbClr val="0033CC"/>
    <a:srgbClr val="336799"/>
    <a:srgbClr val="E7F6EF"/>
    <a:srgbClr val="CBECDE"/>
    <a:srgbClr val="00CC99"/>
    <a:srgbClr val="58D06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044" autoAdjust="0"/>
    <p:restoredTop sz="71813" autoAdjust="0"/>
  </p:normalViewPr>
  <p:slideViewPr>
    <p:cSldViewPr>
      <p:cViewPr varScale="1">
        <p:scale>
          <a:sx n="53" d="100"/>
          <a:sy n="53" d="100"/>
        </p:scale>
        <p:origin x="1956" y="78"/>
      </p:cViewPr>
      <p:guideLst>
        <p:guide orient="horz" pos="2160"/>
        <p:guide pos="2880"/>
      </p:guideLst>
    </p:cSldViewPr>
  </p:slideViewPr>
  <p:outlineViewPr>
    <p:cViewPr>
      <p:scale>
        <a:sx n="33" d="100"/>
        <a:sy n="33" d="100"/>
      </p:scale>
      <p:origin x="0" y="925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65139"/>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1"/>
            <a:ext cx="2971800" cy="465139"/>
          </a:xfrm>
          <a:prstGeom prst="rect">
            <a:avLst/>
          </a:prstGeom>
        </p:spPr>
        <p:txBody>
          <a:bodyPr vert="horz" lIns="91440" tIns="45720" rIns="91440" bIns="45720" rtlCol="0"/>
          <a:lstStyle>
            <a:lvl1pPr algn="r">
              <a:defRPr sz="1200"/>
            </a:lvl1pPr>
          </a:lstStyle>
          <a:p>
            <a:fld id="{F4F206EA-70D0-40DE-A906-8057073F5F8E}" type="datetimeFigureOut">
              <a:rPr lang="en-US" smtClean="0"/>
              <a:t>10/2/2015</a:t>
            </a:fld>
            <a:endParaRPr lang="en-US" dirty="0"/>
          </a:p>
        </p:txBody>
      </p:sp>
      <p:sp>
        <p:nvSpPr>
          <p:cNvPr id="4" name="Footer Placeholder 3"/>
          <p:cNvSpPr>
            <a:spLocks noGrp="1"/>
          </p:cNvSpPr>
          <p:nvPr>
            <p:ph type="ftr" sz="quarter" idx="2"/>
          </p:nvPr>
        </p:nvSpPr>
        <p:spPr>
          <a:xfrm>
            <a:off x="0" y="8829676"/>
            <a:ext cx="2971800" cy="465139"/>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829676"/>
            <a:ext cx="2971800" cy="465139"/>
          </a:xfrm>
          <a:prstGeom prst="rect">
            <a:avLst/>
          </a:prstGeom>
        </p:spPr>
        <p:txBody>
          <a:bodyPr vert="horz" lIns="91440" tIns="45720" rIns="91440" bIns="45720" rtlCol="0" anchor="b"/>
          <a:lstStyle>
            <a:lvl1pPr algn="r">
              <a:defRPr sz="1200"/>
            </a:lvl1pPr>
          </a:lstStyle>
          <a:p>
            <a:fld id="{8BF8BCE5-AFBB-40AB-8FE9-F76F29DC40C1}" type="slidenum">
              <a:rPr lang="en-US" smtClean="0"/>
              <a:t>‹#›</a:t>
            </a:fld>
            <a:endParaRPr lang="en-US" dirty="0"/>
          </a:p>
        </p:txBody>
      </p:sp>
    </p:spTree>
    <p:extLst>
      <p:ext uri="{BB962C8B-B14F-4D97-AF65-F5344CB8AC3E}">
        <p14:creationId xmlns:p14="http://schemas.microsoft.com/office/powerpoint/2010/main" val="39503840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2830" tIns="46415" rIns="92830" bIns="46415" rtlCol="0"/>
          <a:lstStyle>
            <a:lvl1pPr algn="l">
              <a:defRPr sz="1200"/>
            </a:lvl1pPr>
          </a:lstStyle>
          <a:p>
            <a:endParaRPr lang="en-US" dirty="0"/>
          </a:p>
        </p:txBody>
      </p:sp>
      <p:sp>
        <p:nvSpPr>
          <p:cNvPr id="3" name="Date Placeholder 2"/>
          <p:cNvSpPr>
            <a:spLocks noGrp="1"/>
          </p:cNvSpPr>
          <p:nvPr>
            <p:ph type="dt" idx="1"/>
          </p:nvPr>
        </p:nvSpPr>
        <p:spPr>
          <a:xfrm>
            <a:off x="3884613" y="0"/>
            <a:ext cx="2971800" cy="464820"/>
          </a:xfrm>
          <a:prstGeom prst="rect">
            <a:avLst/>
          </a:prstGeom>
        </p:spPr>
        <p:txBody>
          <a:bodyPr vert="horz" lIns="92830" tIns="46415" rIns="92830" bIns="46415" rtlCol="0"/>
          <a:lstStyle>
            <a:lvl1pPr algn="r">
              <a:defRPr sz="1200"/>
            </a:lvl1pPr>
          </a:lstStyle>
          <a:p>
            <a:fld id="{060B02FB-A3E6-4BB7-BFB4-3AD2D814C431}" type="datetimeFigureOut">
              <a:rPr lang="en-US" smtClean="0"/>
              <a:t>10/2/2015</a:t>
            </a:fld>
            <a:endParaRPr lang="en-US"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2830" tIns="46415" rIns="92830" bIns="46415" rtlCol="0" anchor="ctr"/>
          <a:lstStyle/>
          <a:p>
            <a:endParaRPr lang="en-US" dirty="0"/>
          </a:p>
        </p:txBody>
      </p:sp>
      <p:sp>
        <p:nvSpPr>
          <p:cNvPr id="5" name="Notes Placeholder 4"/>
          <p:cNvSpPr>
            <a:spLocks noGrp="1"/>
          </p:cNvSpPr>
          <p:nvPr>
            <p:ph type="body" sz="quarter" idx="3"/>
          </p:nvPr>
        </p:nvSpPr>
        <p:spPr>
          <a:xfrm>
            <a:off x="685800" y="4415791"/>
            <a:ext cx="5486400" cy="4183380"/>
          </a:xfrm>
          <a:prstGeom prst="rect">
            <a:avLst/>
          </a:prstGeom>
        </p:spPr>
        <p:txBody>
          <a:bodyPr vert="horz" lIns="92830" tIns="46415" rIns="92830" bIns="4641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6"/>
            <a:ext cx="2971800" cy="464820"/>
          </a:xfrm>
          <a:prstGeom prst="rect">
            <a:avLst/>
          </a:prstGeom>
        </p:spPr>
        <p:txBody>
          <a:bodyPr vert="horz" lIns="92830" tIns="46415" rIns="92830" bIns="464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829966"/>
            <a:ext cx="2971800" cy="464820"/>
          </a:xfrm>
          <a:prstGeom prst="rect">
            <a:avLst/>
          </a:prstGeom>
        </p:spPr>
        <p:txBody>
          <a:bodyPr vert="horz" lIns="92830" tIns="46415" rIns="92830" bIns="46415" rtlCol="0" anchor="b"/>
          <a:lstStyle>
            <a:lvl1pPr algn="r">
              <a:defRPr sz="1200"/>
            </a:lvl1pPr>
          </a:lstStyle>
          <a:p>
            <a:fld id="{1619AC04-A6BE-47B3-80A0-B10DB6D1872C}" type="slidenum">
              <a:rPr lang="en-US" smtClean="0"/>
              <a:t>‹#›</a:t>
            </a:fld>
            <a:endParaRPr lang="en-US" dirty="0"/>
          </a:p>
        </p:txBody>
      </p:sp>
    </p:spTree>
    <p:extLst>
      <p:ext uri="{BB962C8B-B14F-4D97-AF65-F5344CB8AC3E}">
        <p14:creationId xmlns:p14="http://schemas.microsoft.com/office/powerpoint/2010/main" val="684022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619AC04-A6BE-47B3-80A0-B10DB6D1872C}" type="slidenum">
              <a:rPr lang="en-US" smtClean="0"/>
              <a:t>1</a:t>
            </a:fld>
            <a:endParaRPr lang="en-US" dirty="0"/>
          </a:p>
        </p:txBody>
      </p:sp>
    </p:spTree>
    <p:extLst>
      <p:ext uri="{BB962C8B-B14F-4D97-AF65-F5344CB8AC3E}">
        <p14:creationId xmlns:p14="http://schemas.microsoft.com/office/powerpoint/2010/main" val="978847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619AC04-A6BE-47B3-80A0-B10DB6D1872C}" type="slidenum">
              <a:rPr lang="en-US" smtClean="0"/>
              <a:t>2</a:t>
            </a:fld>
            <a:endParaRPr lang="en-US" dirty="0"/>
          </a:p>
        </p:txBody>
      </p:sp>
    </p:spTree>
    <p:extLst>
      <p:ext uri="{BB962C8B-B14F-4D97-AF65-F5344CB8AC3E}">
        <p14:creationId xmlns:p14="http://schemas.microsoft.com/office/powerpoint/2010/main" val="27751126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619AC04-A6BE-47B3-80A0-B10DB6D1872C}" type="slidenum">
              <a:rPr lang="en-US" smtClean="0"/>
              <a:t>3</a:t>
            </a:fld>
            <a:endParaRPr lang="en-US" dirty="0"/>
          </a:p>
        </p:txBody>
      </p:sp>
    </p:spTree>
    <p:extLst>
      <p:ext uri="{BB962C8B-B14F-4D97-AF65-F5344CB8AC3E}">
        <p14:creationId xmlns:p14="http://schemas.microsoft.com/office/powerpoint/2010/main" val="27751126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619AC04-A6BE-47B3-80A0-B10DB6D1872C}" type="slidenum">
              <a:rPr lang="en-US" smtClean="0"/>
              <a:t>4</a:t>
            </a:fld>
            <a:endParaRPr lang="en-US" dirty="0"/>
          </a:p>
        </p:txBody>
      </p:sp>
    </p:spTree>
    <p:extLst>
      <p:ext uri="{BB962C8B-B14F-4D97-AF65-F5344CB8AC3E}">
        <p14:creationId xmlns:p14="http://schemas.microsoft.com/office/powerpoint/2010/main" val="27751126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Participants </a:t>
            </a:r>
            <a:r>
              <a:rPr lang="en-US" sz="1200" dirty="0" smtClean="0"/>
              <a:t>should know</a:t>
            </a:r>
            <a:r>
              <a:rPr lang="en-US" sz="1200" baseline="0" dirty="0" smtClean="0"/>
              <a:t> and understand:</a:t>
            </a:r>
          </a:p>
          <a:p>
            <a:pPr marL="171450" indent="-171450">
              <a:buFont typeface="Arial" pitchFamily="34" charset="0"/>
              <a:buChar char="•"/>
            </a:pPr>
            <a:r>
              <a:rPr lang="en-US" sz="1200" dirty="0" smtClean="0"/>
              <a:t>Main </a:t>
            </a:r>
            <a:r>
              <a:rPr lang="en-US" sz="1200" dirty="0" smtClean="0"/>
              <a:t>characteristics and functions of civil registration systems.</a:t>
            </a:r>
          </a:p>
          <a:p>
            <a:pPr marL="171450" indent="-171450">
              <a:buFont typeface="Arial" pitchFamily="34" charset="0"/>
              <a:buChar char="•"/>
            </a:pPr>
            <a:r>
              <a:rPr lang="en-US" sz="1200" dirty="0" smtClean="0"/>
              <a:t>Structure </a:t>
            </a:r>
            <a:r>
              <a:rPr lang="en-US" sz="1200" dirty="0" smtClean="0"/>
              <a:t>of civil registration systems</a:t>
            </a:r>
            <a:r>
              <a:rPr lang="en-US" sz="1200" dirty="0" smtClean="0"/>
              <a:t>.</a:t>
            </a:r>
          </a:p>
          <a:p>
            <a:pPr marL="171450" indent="-171450">
              <a:buFont typeface="Arial" pitchFamily="34" charset="0"/>
              <a:buChar char="•"/>
            </a:pPr>
            <a:r>
              <a:rPr lang="en-US" sz="1200" dirty="0" smtClean="0"/>
              <a:t>Types of vital records – course will emphasize</a:t>
            </a:r>
            <a:r>
              <a:rPr lang="en-US" sz="1200" baseline="0" dirty="0" smtClean="0"/>
              <a:t> birth and death,</a:t>
            </a:r>
            <a:r>
              <a:rPr lang="en-US" sz="1200" dirty="0" smtClean="0"/>
              <a:t> the</a:t>
            </a:r>
            <a:r>
              <a:rPr lang="en-US" sz="1200" baseline="0" dirty="0" smtClean="0"/>
              <a:t> main records used for health analyses.</a:t>
            </a:r>
            <a:endParaRPr lang="en-US" sz="1200" dirty="0" smtClean="0"/>
          </a:p>
          <a:p>
            <a:pPr marL="171450" indent="-171450">
              <a:buFont typeface="Arial" pitchFamily="34" charset="0"/>
              <a:buChar char="•"/>
            </a:pPr>
            <a:r>
              <a:rPr lang="en-US" sz="1200" dirty="0" smtClean="0"/>
              <a:t>Responsible </a:t>
            </a:r>
            <a:r>
              <a:rPr lang="en-US" sz="1200" dirty="0" smtClean="0"/>
              <a:t>parties for providing information on vital records.</a:t>
            </a:r>
          </a:p>
          <a:p>
            <a:pPr marL="171450" indent="-171450">
              <a:buFont typeface="Arial" pitchFamily="34" charset="0"/>
              <a:buChar char="•"/>
            </a:pPr>
            <a:r>
              <a:rPr lang="en-US" sz="1200" dirty="0" smtClean="0"/>
              <a:t>Responsible </a:t>
            </a:r>
            <a:r>
              <a:rPr lang="en-US" sz="1200" dirty="0" smtClean="0"/>
              <a:t>parties for registering vital records.</a:t>
            </a:r>
          </a:p>
          <a:p>
            <a:pPr marL="171450" indent="-171450">
              <a:buFont typeface="Arial" pitchFamily="34" charset="0"/>
              <a:buChar char="•"/>
            </a:pPr>
            <a:r>
              <a:rPr lang="en-US" sz="1200" dirty="0" smtClean="0"/>
              <a:t>How </a:t>
            </a:r>
            <a:r>
              <a:rPr lang="en-US" sz="1200" dirty="0" smtClean="0"/>
              <a:t>vital records are processed and how the data from</a:t>
            </a:r>
            <a:r>
              <a:rPr lang="en-US" sz="1200" baseline="0" dirty="0" smtClean="0"/>
              <a:t> vital records are prepared.</a:t>
            </a:r>
            <a:endParaRPr lang="en-US" sz="1200" dirty="0" smtClean="0"/>
          </a:p>
          <a:p>
            <a:pPr marL="171450" indent="-171450">
              <a:buFont typeface="Arial" pitchFamily="34" charset="0"/>
              <a:buChar char="•"/>
            </a:pPr>
            <a:r>
              <a:rPr lang="en-US" sz="1200" dirty="0" smtClean="0"/>
              <a:t>C</a:t>
            </a:r>
            <a:r>
              <a:rPr lang="en-US" sz="1200" baseline="0" dirty="0" smtClean="0"/>
              <a:t>oncept </a:t>
            </a:r>
            <a:r>
              <a:rPr lang="en-US" sz="1200" baseline="0" dirty="0" smtClean="0"/>
              <a:t>of underlying cause of death and </a:t>
            </a:r>
            <a:r>
              <a:rPr lang="en-US" sz="1200" dirty="0" smtClean="0"/>
              <a:t>how</a:t>
            </a:r>
            <a:r>
              <a:rPr lang="en-US" sz="1200" baseline="0" dirty="0" smtClean="0"/>
              <a:t> the underlying cause of death is determined. </a:t>
            </a:r>
            <a:endParaRPr lang="en-US" dirty="0"/>
          </a:p>
        </p:txBody>
      </p:sp>
      <p:sp>
        <p:nvSpPr>
          <p:cNvPr id="4" name="Slide Number Placeholder 3"/>
          <p:cNvSpPr>
            <a:spLocks noGrp="1"/>
          </p:cNvSpPr>
          <p:nvPr>
            <p:ph type="sldNum" sz="quarter" idx="10"/>
          </p:nvPr>
        </p:nvSpPr>
        <p:spPr/>
        <p:txBody>
          <a:bodyPr/>
          <a:lstStyle/>
          <a:p>
            <a:fld id="{1619AC04-A6BE-47B3-80A0-B10DB6D1872C}" type="slidenum">
              <a:rPr lang="en-US" smtClean="0"/>
              <a:t>5</a:t>
            </a:fld>
            <a:endParaRPr lang="en-US" dirty="0"/>
          </a:p>
        </p:txBody>
      </p:sp>
    </p:spTree>
    <p:extLst>
      <p:ext uri="{BB962C8B-B14F-4D97-AF65-F5344CB8AC3E}">
        <p14:creationId xmlns:p14="http://schemas.microsoft.com/office/powerpoint/2010/main" val="27751126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t>Participants </a:t>
            </a:r>
            <a:r>
              <a:rPr lang="en-US" sz="1100" dirty="0" smtClean="0"/>
              <a:t>should know</a:t>
            </a:r>
            <a:r>
              <a:rPr lang="en-US" sz="1100" baseline="0" dirty="0" smtClean="0"/>
              <a:t> and understand:</a:t>
            </a:r>
            <a:endParaRPr lang="en-US" sz="1100" dirty="0" smtClean="0"/>
          </a:p>
          <a:p>
            <a:pPr marL="171450" indent="-171450">
              <a:buFont typeface="Arial" pitchFamily="34" charset="0"/>
              <a:buChar char="•"/>
            </a:pPr>
            <a:r>
              <a:rPr lang="en-US" sz="1100" dirty="0" smtClean="0"/>
              <a:t>    What vital statistics data can be obtained from civil registration systems </a:t>
            </a:r>
          </a:p>
          <a:p>
            <a:r>
              <a:rPr lang="en-US" sz="1100" dirty="0" smtClean="0"/>
              <a:t>       – emphasis in this course will be on data from birth</a:t>
            </a:r>
            <a:r>
              <a:rPr lang="en-US" sz="1100" baseline="0" dirty="0" smtClean="0"/>
              <a:t> and death records.</a:t>
            </a:r>
          </a:p>
          <a:p>
            <a:pPr marL="171450" indent="-171450">
              <a:buFont typeface="Arial" pitchFamily="34" charset="0"/>
              <a:buChar char="•"/>
            </a:pPr>
            <a:r>
              <a:rPr lang="en-US" sz="1200" dirty="0" smtClean="0"/>
              <a:t>     How vital statistics data can be used for health analyses</a:t>
            </a:r>
          </a:p>
          <a:p>
            <a:r>
              <a:rPr lang="en-US" sz="1200" dirty="0" smtClean="0"/>
              <a:t>       – focus on birth and death data. </a:t>
            </a:r>
          </a:p>
          <a:p>
            <a:pPr marL="171450" indent="-171450">
              <a:buFont typeface="Arial" pitchFamily="34" charset="0"/>
              <a:buChar char="•"/>
            </a:pPr>
            <a:r>
              <a:rPr lang="en-US" sz="1200" dirty="0" smtClean="0"/>
              <a:t>     How to calculate and present various mortality and natality rates. </a:t>
            </a:r>
          </a:p>
          <a:p>
            <a:pPr marL="171450" indent="-171450">
              <a:buFont typeface="Arial" pitchFamily="34" charset="0"/>
              <a:buChar char="•"/>
            </a:pPr>
            <a:r>
              <a:rPr lang="en-US" sz="1200" dirty="0" smtClean="0"/>
              <a:t>     Ways to assess vital statistics systems in their country and be able to suggest ways to improve these systems.</a:t>
            </a:r>
          </a:p>
          <a:p>
            <a:endParaRPr lang="en-US" dirty="0"/>
          </a:p>
        </p:txBody>
      </p:sp>
      <p:sp>
        <p:nvSpPr>
          <p:cNvPr id="4" name="Slide Number Placeholder 3"/>
          <p:cNvSpPr>
            <a:spLocks noGrp="1"/>
          </p:cNvSpPr>
          <p:nvPr>
            <p:ph type="sldNum" sz="quarter" idx="10"/>
          </p:nvPr>
        </p:nvSpPr>
        <p:spPr/>
        <p:txBody>
          <a:bodyPr/>
          <a:lstStyle/>
          <a:p>
            <a:fld id="{1619AC04-A6BE-47B3-80A0-B10DB6D1872C}" type="slidenum">
              <a:rPr lang="en-US" smtClean="0"/>
              <a:t>6</a:t>
            </a:fld>
            <a:endParaRPr lang="en-US" dirty="0"/>
          </a:p>
        </p:txBody>
      </p:sp>
    </p:spTree>
    <p:extLst>
      <p:ext uri="{BB962C8B-B14F-4D97-AF65-F5344CB8AC3E}">
        <p14:creationId xmlns:p14="http://schemas.microsoft.com/office/powerpoint/2010/main" val="24100743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619AC04-A6BE-47B3-80A0-B10DB6D1872C}" type="slidenum">
              <a:rPr lang="en-US" smtClean="0"/>
              <a:t>7</a:t>
            </a:fld>
            <a:endParaRPr lang="en-US" dirty="0"/>
          </a:p>
        </p:txBody>
      </p:sp>
    </p:spTree>
    <p:extLst>
      <p:ext uri="{BB962C8B-B14F-4D97-AF65-F5344CB8AC3E}">
        <p14:creationId xmlns:p14="http://schemas.microsoft.com/office/powerpoint/2010/main" val="24100743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619AC04-A6BE-47B3-80A0-B10DB6D1872C}" type="slidenum">
              <a:rPr lang="en-US" smtClean="0"/>
              <a:t>8</a:t>
            </a:fld>
            <a:endParaRPr lang="en-US" dirty="0"/>
          </a:p>
        </p:txBody>
      </p:sp>
    </p:spTree>
    <p:extLst>
      <p:ext uri="{BB962C8B-B14F-4D97-AF65-F5344CB8AC3E}">
        <p14:creationId xmlns:p14="http://schemas.microsoft.com/office/powerpoint/2010/main" val="241007430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7.png"/><Relationship Id="rId4" Type="http://schemas.openxmlformats.org/officeDocument/2006/relationships/image" Target="../media/image6.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6" name="Text Box 9"/>
          <p:cNvSpPr txBox="1">
            <a:spLocks noChangeArrowheads="1"/>
          </p:cNvSpPr>
          <p:nvPr/>
        </p:nvSpPr>
        <p:spPr bwMode="auto">
          <a:xfrm>
            <a:off x="1413354" y="577610"/>
            <a:ext cx="3810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eaLnBrk="1" hangingPunct="1">
              <a:defRPr/>
            </a:pPr>
            <a:r>
              <a:rPr lang="en-US" sz="1800" b="1" dirty="0" smtClean="0">
                <a:solidFill>
                  <a:schemeClr val="bg1"/>
                </a:solidFill>
                <a:latin typeface="Calibri" pitchFamily="34" charset="0"/>
              </a:rPr>
              <a:t>National Center for Health Statistics</a:t>
            </a:r>
            <a:br>
              <a:rPr lang="en-US" sz="1800" b="1" dirty="0" smtClean="0">
                <a:solidFill>
                  <a:schemeClr val="bg1"/>
                </a:solidFill>
                <a:latin typeface="Calibri" pitchFamily="34" charset="0"/>
              </a:rPr>
            </a:br>
            <a:r>
              <a:rPr lang="en-US" sz="1800" b="1" dirty="0" smtClean="0">
                <a:solidFill>
                  <a:schemeClr val="bg1"/>
                </a:solidFill>
                <a:latin typeface="Calibri" pitchFamily="34" charset="0"/>
              </a:rPr>
              <a:t>International Statistics Program</a:t>
            </a:r>
            <a:endParaRPr lang="en-US" sz="1800" b="1" dirty="0" smtClean="0">
              <a:solidFill>
                <a:schemeClr val="bg1"/>
              </a:solidFill>
              <a:effectLst/>
              <a:latin typeface="Franklin Gothic Medium" pitchFamily="34" charset="0"/>
            </a:endParaRPr>
          </a:p>
        </p:txBody>
      </p:sp>
      <p:sp>
        <p:nvSpPr>
          <p:cNvPr id="9" name="Text Box 9"/>
          <p:cNvSpPr txBox="1">
            <a:spLocks noChangeArrowheads="1"/>
          </p:cNvSpPr>
          <p:nvPr userDrawn="1"/>
        </p:nvSpPr>
        <p:spPr bwMode="auto">
          <a:xfrm>
            <a:off x="2133600" y="261382"/>
            <a:ext cx="4876800"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algn="ctr" eaLnBrk="1" hangingPunct="1">
              <a:defRPr/>
            </a:pPr>
            <a:r>
              <a:rPr lang="en-US" sz="1500" dirty="0" smtClean="0">
                <a:solidFill>
                  <a:schemeClr val="tx1"/>
                </a:solidFill>
                <a:effectLst/>
                <a:latin typeface="Franklin Gothic Medium" pitchFamily="34" charset="0"/>
              </a:rPr>
              <a:t>U.S.</a:t>
            </a:r>
            <a:r>
              <a:rPr lang="en-US" sz="1500" baseline="0" dirty="0" smtClean="0">
                <a:solidFill>
                  <a:schemeClr val="tx1"/>
                </a:solidFill>
                <a:effectLst/>
                <a:latin typeface="Franklin Gothic Medium" pitchFamily="34" charset="0"/>
              </a:rPr>
              <a:t> Centers for Disease Control and Prevention</a:t>
            </a:r>
            <a:endParaRPr lang="en-US" sz="1500" dirty="0" smtClean="0">
              <a:solidFill>
                <a:schemeClr val="tx1"/>
              </a:solidFill>
              <a:effectLst/>
              <a:latin typeface="Franklin Gothic Medium" pitchFamily="34" charset="0"/>
            </a:endParaRPr>
          </a:p>
          <a:p>
            <a:pPr algn="ctr" eaLnBrk="1" hangingPunct="1">
              <a:defRPr/>
            </a:pPr>
            <a:r>
              <a:rPr lang="en-US" sz="1500" dirty="0" smtClean="0">
                <a:solidFill>
                  <a:schemeClr val="tx1"/>
                </a:solidFill>
                <a:effectLst/>
                <a:latin typeface="Franklin Gothic Medium" pitchFamily="34" charset="0"/>
              </a:rPr>
              <a:t>National</a:t>
            </a:r>
            <a:r>
              <a:rPr lang="en-US" sz="1500" baseline="0" dirty="0" smtClean="0">
                <a:solidFill>
                  <a:schemeClr val="tx1"/>
                </a:solidFill>
                <a:effectLst/>
                <a:latin typeface="Franklin Gothic Medium" pitchFamily="34" charset="0"/>
              </a:rPr>
              <a:t> Center for Health Statistics</a:t>
            </a:r>
          </a:p>
          <a:p>
            <a:pPr algn="ctr" eaLnBrk="1" hangingPunct="1">
              <a:defRPr/>
            </a:pPr>
            <a:r>
              <a:rPr lang="en-US" sz="1500" baseline="0" dirty="0" smtClean="0">
                <a:solidFill>
                  <a:schemeClr val="tx1"/>
                </a:solidFill>
                <a:effectLst/>
                <a:latin typeface="Franklin Gothic Medium" pitchFamily="34" charset="0"/>
              </a:rPr>
              <a:t>International Statistics Program</a:t>
            </a:r>
            <a:endParaRPr lang="en-US" sz="1500" dirty="0" smtClean="0">
              <a:solidFill>
                <a:schemeClr val="tx1"/>
              </a:solidFill>
              <a:effectLst/>
              <a:latin typeface="Franklin Gothic Medium" pitchFamily="34" charset="0"/>
            </a:endParaRP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8600" y="152400"/>
            <a:ext cx="1828803" cy="1002794"/>
          </a:xfrm>
          <a:prstGeom prst="rect">
            <a:avLst/>
          </a:prstGeom>
        </p:spPr>
      </p:pic>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V="1">
            <a:off x="228600" y="1143000"/>
            <a:ext cx="8798648" cy="190637"/>
          </a:xfrm>
          <a:prstGeom prst="rect">
            <a:avLst/>
          </a:prstGeom>
        </p:spPr>
      </p:pic>
      <p:pic>
        <p:nvPicPr>
          <p:cNvPr id="14" name="Picture 13"/>
          <p:cNvPicPr>
            <a:picLocks noChangeAspect="1"/>
          </p:cNvPicPr>
          <p:nvPr userDrawn="1"/>
        </p:nvPicPr>
        <p:blipFill rotWithShape="1">
          <a:blip r:embed="rId4" cstate="print">
            <a:extLst>
              <a:ext uri="{28A0092B-C50C-407E-A947-70E740481C1C}">
                <a14:useLocalDpi xmlns:a14="http://schemas.microsoft.com/office/drawing/2010/main" val="0"/>
              </a:ext>
            </a:extLst>
          </a:blip>
          <a:srcRect r="46873"/>
          <a:stretch/>
        </p:blipFill>
        <p:spPr>
          <a:xfrm>
            <a:off x="7162800" y="189305"/>
            <a:ext cx="1600200" cy="953695"/>
          </a:xfrm>
          <a:prstGeom prst="rect">
            <a:avLst/>
          </a:prstGeom>
        </p:spPr>
      </p:pic>
      <p:pic>
        <p:nvPicPr>
          <p:cNvPr id="15" name="Picture 14"/>
          <p:cNvPicPr>
            <a:picLocks noChangeAspect="1"/>
          </p:cNvPicPr>
          <p:nvPr userDrawn="1"/>
        </p:nvPicPr>
        <p:blipFill rotWithShape="1">
          <a:blip r:embed="rId5" cstate="print">
            <a:extLst>
              <a:ext uri="{28A0092B-C50C-407E-A947-70E740481C1C}">
                <a14:useLocalDpi xmlns:a14="http://schemas.microsoft.com/office/drawing/2010/main" val="0"/>
              </a:ext>
            </a:extLst>
          </a:blip>
          <a:srcRect b="27368"/>
          <a:stretch/>
        </p:blipFill>
        <p:spPr>
          <a:xfrm>
            <a:off x="825519" y="1455825"/>
            <a:ext cx="7492961" cy="4876799"/>
          </a:xfrm>
          <a:prstGeom prst="rect">
            <a:avLst/>
          </a:prstGeom>
        </p:spPr>
      </p:pic>
      <p:sp>
        <p:nvSpPr>
          <p:cNvPr id="16" name="TextBox 1"/>
          <p:cNvSpPr txBox="1"/>
          <p:nvPr userDrawn="1"/>
        </p:nvSpPr>
        <p:spPr>
          <a:xfrm>
            <a:off x="381000" y="6248400"/>
            <a:ext cx="8153400" cy="43088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rgbClr val="000000"/>
                </a:solidFill>
              </a:rPr>
              <a:t>These materials have been developed by the National Center for Health Statistics, International Statistics Program, Hyattsville, Md., as part of the CDC Global Program for Civil Registration and Vital Statistics Improvement.</a:t>
            </a:r>
          </a:p>
        </p:txBody>
      </p:sp>
    </p:spTree>
    <p:extLst>
      <p:ext uri="{BB962C8B-B14F-4D97-AF65-F5344CB8AC3E}">
        <p14:creationId xmlns:p14="http://schemas.microsoft.com/office/powerpoint/2010/main" val="2087071702"/>
      </p:ext>
    </p:extLst>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355600" y="1295400"/>
            <a:ext cx="8407400" cy="47244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72832246"/>
      </p:ext>
    </p:extLst>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1150" y="228600"/>
            <a:ext cx="210185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55600" y="228600"/>
            <a:ext cx="6153150" cy="57912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9275037"/>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8382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355600" y="1295400"/>
            <a:ext cx="8407400" cy="4724400"/>
          </a:xfrm>
          <a:prstGeom prst="rect">
            <a:avLst/>
          </a:prstGeom>
        </p:spPr>
        <p:txBody>
          <a:bodyPr/>
          <a:lstStyle/>
          <a:p>
            <a:pPr lvl="0"/>
            <a:r>
              <a:rPr lang="en-US" noProof="0" smtClean="0"/>
              <a:t>Click icon to add chart</a:t>
            </a:r>
          </a:p>
        </p:txBody>
      </p:sp>
    </p:spTree>
    <p:extLst>
      <p:ext uri="{BB962C8B-B14F-4D97-AF65-F5344CB8AC3E}">
        <p14:creationId xmlns:p14="http://schemas.microsoft.com/office/powerpoint/2010/main" val="101934026"/>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8382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355600" y="1295400"/>
            <a:ext cx="8407400" cy="4724400"/>
          </a:xfrm>
          <a:prstGeom prst="rect">
            <a:avLst/>
          </a:prstGeom>
        </p:spPr>
        <p:txBody>
          <a:bodyPr/>
          <a:lstStyle/>
          <a:p>
            <a:pPr lvl="0"/>
            <a:r>
              <a:rPr lang="en-US" noProof="0" smtClean="0"/>
              <a:t>Click icon to add table</a:t>
            </a:r>
          </a:p>
        </p:txBody>
      </p:sp>
    </p:spTree>
    <p:extLst>
      <p:ext uri="{BB962C8B-B14F-4D97-AF65-F5344CB8AC3E}">
        <p14:creationId xmlns:p14="http://schemas.microsoft.com/office/powerpoint/2010/main" val="1000224176"/>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itchFamily="34" charset="0"/>
                <a:cs typeface="Arial" pitchFamily="34" charset="0"/>
              </a:defRPr>
            </a:lvl1pPr>
          </a:lstStyle>
          <a:p>
            <a:r>
              <a:rPr lang="en-US" dirty="0" smtClean="0"/>
              <a:t>Click to edit Master title style</a:t>
            </a:r>
            <a:endParaRPr lang="en-US" dirty="0"/>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65979" y="1143000"/>
            <a:ext cx="5486411" cy="118872"/>
          </a:xfrm>
          <a:prstGeom prst="rect">
            <a:avLst/>
          </a:prstGeom>
        </p:spPr>
      </p:pic>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69111" y="311471"/>
            <a:ext cx="1752603" cy="961011"/>
          </a:xfrm>
          <a:prstGeom prst="rect">
            <a:avLst/>
          </a:prstGeom>
        </p:spPr>
      </p:pic>
    </p:spTree>
    <p:extLst>
      <p:ext uri="{BB962C8B-B14F-4D97-AF65-F5344CB8AC3E}">
        <p14:creationId xmlns:p14="http://schemas.microsoft.com/office/powerpoint/2010/main" val="1318175500"/>
      </p:ext>
    </p:extLst>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65979" y="1143000"/>
            <a:ext cx="5486411" cy="118872"/>
          </a:xfrm>
          <a:prstGeom prst="rect">
            <a:avLst/>
          </a:prstGeom>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69111" y="311471"/>
            <a:ext cx="1752603" cy="961011"/>
          </a:xfrm>
          <a:prstGeom prst="rect">
            <a:avLst/>
          </a:prstGeom>
        </p:spPr>
      </p:pic>
    </p:spTree>
    <p:extLst>
      <p:ext uri="{BB962C8B-B14F-4D97-AF65-F5344CB8AC3E}">
        <p14:creationId xmlns:p14="http://schemas.microsoft.com/office/powerpoint/2010/main" val="1722502825"/>
      </p:ext>
    </p:extLst>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55600" y="1295400"/>
            <a:ext cx="4127500" cy="4724400"/>
          </a:xfrm>
          <a:prstGeom prst="rect">
            <a:avLst/>
          </a:prstGeom>
        </p:spPr>
        <p:txBody>
          <a:bodyPr/>
          <a:lstStyle>
            <a:lvl1pPr>
              <a:defRPr sz="2800"/>
            </a:lvl1pPr>
            <a:lvl2pPr>
              <a:defRPr sz="24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35500" y="1295400"/>
            <a:ext cx="4127500" cy="4724400"/>
          </a:xfrm>
          <a:prstGeom prst="rect">
            <a:avLst/>
          </a:prstGeom>
        </p:spPr>
        <p:txBody>
          <a:bodyPr/>
          <a:lstStyle>
            <a:lvl1pPr>
              <a:defRPr sz="2800"/>
            </a:lvl1pPr>
            <a:lvl2pPr>
              <a:defRPr sz="24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504864534"/>
      </p:ext>
    </p:extLst>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806683618"/>
      </p:ext>
    </p:extLst>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986204209"/>
      </p:ext>
    </p:extLst>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75771884"/>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34404827"/>
      </p:ext>
    </p:extLst>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97924334"/>
      </p:ext>
    </p:extLst>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2098" name="Rectangle 2"/>
          <p:cNvSpPr>
            <a:spLocks noChangeArrowheads="1"/>
          </p:cNvSpPr>
          <p:nvPr/>
        </p:nvSpPr>
        <p:spPr bwMode="auto">
          <a:xfrm>
            <a:off x="0" y="0"/>
            <a:ext cx="9144000" cy="6858000"/>
          </a:xfrm>
          <a:prstGeom prst="rect">
            <a:avLst/>
          </a:prstGeom>
          <a:solidFill>
            <a:schemeClr val="bg1"/>
          </a:solidFill>
          <a:ln w="9525">
            <a:noFill/>
            <a:miter lim="800000"/>
            <a:headEnd/>
            <a:tailEnd/>
          </a:ln>
          <a:effectLst/>
        </p:spPr>
        <p:txBody>
          <a:bodyPr wrap="none" anchor="ctr"/>
          <a:lstStyle/>
          <a:p>
            <a:pPr>
              <a:defRPr/>
            </a:pPr>
            <a:endParaRPr lang="en-US"/>
          </a:p>
        </p:txBody>
      </p:sp>
      <p:sp>
        <p:nvSpPr>
          <p:cNvPr id="1027" name="Rectangle 3"/>
          <p:cNvSpPr>
            <a:spLocks noGrp="1" noChangeArrowheads="1"/>
          </p:cNvSpPr>
          <p:nvPr>
            <p:ph type="title"/>
          </p:nvPr>
        </p:nvSpPr>
        <p:spPr bwMode="auto">
          <a:xfrm>
            <a:off x="381000" y="539496"/>
            <a:ext cx="8382000" cy="6638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pic>
        <p:nvPicPr>
          <p:cNvPr id="1029" name="Picture 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0" y="6172200"/>
            <a:ext cx="457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0" name="Text Box 8"/>
          <p:cNvSpPr txBox="1">
            <a:spLocks noChangeArrowheads="1"/>
          </p:cNvSpPr>
          <p:nvPr/>
        </p:nvSpPr>
        <p:spPr bwMode="auto">
          <a:xfrm>
            <a:off x="3208338" y="6254750"/>
            <a:ext cx="1058862"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algn="ctr" eaLnBrk="1" hangingPunct="1">
              <a:defRPr/>
            </a:pPr>
            <a:endParaRPr lang="en-US" sz="1600" smtClean="0">
              <a:solidFill>
                <a:schemeClr val="bg1"/>
              </a:solidFill>
              <a:effectLst/>
              <a:latin typeface="Franklin Gothic Medium Cond" pitchFamily="34" charset="0"/>
            </a:endParaRPr>
          </a:p>
        </p:txBody>
      </p:sp>
      <p:sp>
        <p:nvSpPr>
          <p:cNvPr id="1031" name="Text Box 10"/>
          <p:cNvSpPr txBox="1">
            <a:spLocks noChangeArrowheads="1"/>
          </p:cNvSpPr>
          <p:nvPr/>
        </p:nvSpPr>
        <p:spPr bwMode="auto">
          <a:xfrm>
            <a:off x="8763000" y="5791200"/>
            <a:ext cx="381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algn="ctr" eaLnBrk="1" hangingPunct="1">
              <a:spcBef>
                <a:spcPct val="50000"/>
              </a:spcBef>
              <a:defRPr/>
            </a:pPr>
            <a:fld id="{C2A79B30-D19F-440A-9E05-80E974939A8D}" type="slidenum">
              <a:rPr lang="en-US" sz="1400" smtClean="0">
                <a:effectLst/>
                <a:latin typeface="Franklin Gothic Medium Cond" pitchFamily="34" charset="0"/>
              </a:rPr>
              <a:pPr algn="ctr" eaLnBrk="1" hangingPunct="1">
                <a:spcBef>
                  <a:spcPct val="50000"/>
                </a:spcBef>
                <a:defRPr/>
              </a:pPr>
              <a:t>‹#›</a:t>
            </a:fld>
            <a:endParaRPr lang="en-US" sz="1400" smtClean="0">
              <a:effectLst/>
              <a:latin typeface="Franklin Gothic Medium Cond" pitchFamily="34" charset="0"/>
            </a:endParaRPr>
          </a:p>
        </p:txBody>
      </p:sp>
      <p:sp>
        <p:nvSpPr>
          <p:cNvPr id="132107" name="Rectangle 11"/>
          <p:cNvSpPr>
            <a:spLocks noChangeArrowheads="1"/>
          </p:cNvSpPr>
          <p:nvPr/>
        </p:nvSpPr>
        <p:spPr bwMode="auto">
          <a:xfrm>
            <a:off x="4572000" y="1157288"/>
            <a:ext cx="4191000" cy="46037"/>
          </a:xfrm>
          <a:prstGeom prst="rect">
            <a:avLst/>
          </a:prstGeom>
          <a:gradFill rotWithShape="1">
            <a:gsLst>
              <a:gs pos="0">
                <a:srgbClr val="DDDDDD"/>
              </a:gs>
              <a:gs pos="100000">
                <a:srgbClr val="336799"/>
              </a:gs>
            </a:gsLst>
            <a:lin ang="0" scaled="1"/>
          </a:gradFill>
          <a:ln w="9525">
            <a:solidFill>
              <a:schemeClr val="tx1"/>
            </a:solidFill>
            <a:miter lim="800000"/>
            <a:headEnd/>
            <a:tailEnd/>
          </a:ln>
          <a:effectLst/>
        </p:spPr>
        <p:txBody>
          <a:bodyPr wrap="none" anchor="ctr"/>
          <a:lstStyle/>
          <a:p>
            <a:pPr>
              <a:defRPr/>
            </a:pPr>
            <a:endParaRPr lang="en-US"/>
          </a:p>
        </p:txBody>
      </p:sp>
      <p:sp>
        <p:nvSpPr>
          <p:cNvPr id="132112" name="Rectangle 16"/>
          <p:cNvSpPr>
            <a:spLocks noChangeArrowheads="1"/>
          </p:cNvSpPr>
          <p:nvPr/>
        </p:nvSpPr>
        <p:spPr bwMode="auto">
          <a:xfrm>
            <a:off x="4572000" y="1157288"/>
            <a:ext cx="4191000" cy="46037"/>
          </a:xfrm>
          <a:prstGeom prst="rect">
            <a:avLst/>
          </a:prstGeom>
          <a:gradFill rotWithShape="1">
            <a:gsLst>
              <a:gs pos="0">
                <a:srgbClr val="DDDDDD"/>
              </a:gs>
              <a:gs pos="100000">
                <a:srgbClr val="336799"/>
              </a:gs>
            </a:gsLst>
            <a:lin ang="0" scaled="1"/>
          </a:gradFill>
          <a:ln w="9525">
            <a:solidFill>
              <a:schemeClr val="tx1"/>
            </a:solidFill>
            <a:miter lim="800000"/>
            <a:headEnd/>
            <a:tailEnd/>
          </a:ln>
          <a:effectLst/>
        </p:spPr>
        <p:txBody>
          <a:bodyPr wrap="none" anchor="ctr"/>
          <a:lstStyle/>
          <a:p>
            <a:pPr>
              <a:defRPr/>
            </a:pPr>
            <a:endParaRPr lang="en-US"/>
          </a:p>
        </p:txBody>
      </p:sp>
      <p:sp>
        <p:nvSpPr>
          <p:cNvPr id="1034" name="Text Box 17"/>
          <p:cNvSpPr txBox="1">
            <a:spLocks noChangeArrowheads="1"/>
          </p:cNvSpPr>
          <p:nvPr/>
        </p:nvSpPr>
        <p:spPr bwMode="auto">
          <a:xfrm>
            <a:off x="304800" y="6172200"/>
            <a:ext cx="4191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eaLnBrk="1" hangingPunct="1">
              <a:spcBef>
                <a:spcPct val="50000"/>
              </a:spcBef>
              <a:defRPr/>
            </a:pPr>
            <a:r>
              <a:rPr lang="en-US" sz="2000" b="1" dirty="0" smtClean="0">
                <a:solidFill>
                  <a:schemeClr val="bg1"/>
                </a:solidFill>
                <a:effectLst/>
                <a:latin typeface="Franklin Gothic Medium" pitchFamily="34" charset="0"/>
              </a:rPr>
              <a:t>Training Course on: Civil Registration &amp; Vital Statistics Systems</a:t>
            </a:r>
          </a:p>
        </p:txBody>
      </p:sp>
      <p:sp>
        <p:nvSpPr>
          <p:cNvPr id="132114" name="Rectangle 18"/>
          <p:cNvSpPr>
            <a:spLocks noChangeArrowheads="1"/>
          </p:cNvSpPr>
          <p:nvPr/>
        </p:nvSpPr>
        <p:spPr bwMode="auto">
          <a:xfrm>
            <a:off x="0" y="6172200"/>
            <a:ext cx="4572000" cy="685800"/>
          </a:xfrm>
          <a:prstGeom prst="rect">
            <a:avLst/>
          </a:prstGeom>
          <a:noFill/>
          <a:ln w="12700">
            <a:solidFill>
              <a:schemeClr val="tx1"/>
            </a:solidFill>
            <a:miter lim="800000"/>
            <a:headEnd type="none" w="sm" len="sm"/>
            <a:tailEnd type="none" w="sm" len="sm"/>
          </a:ln>
          <a:effectLst/>
        </p:spPr>
        <p:txBody>
          <a:bodyPr wrap="none" anchor="ctr"/>
          <a:lstStyle/>
          <a:p>
            <a:pPr>
              <a:defRPr/>
            </a:pPr>
            <a:endParaRPr lang="en-US"/>
          </a:p>
        </p:txBody>
      </p:sp>
      <p:sp>
        <p:nvSpPr>
          <p:cNvPr id="12" name="Rectangle 18"/>
          <p:cNvSpPr>
            <a:spLocks noChangeArrowheads="1"/>
          </p:cNvSpPr>
          <p:nvPr/>
        </p:nvSpPr>
        <p:spPr bwMode="auto">
          <a:xfrm>
            <a:off x="4572000" y="6172200"/>
            <a:ext cx="4572000" cy="685800"/>
          </a:xfrm>
          <a:prstGeom prst="rect">
            <a:avLst/>
          </a:prstGeom>
          <a:noFill/>
          <a:ln w="12700">
            <a:solidFill>
              <a:schemeClr val="tx1"/>
            </a:solidFill>
            <a:miter lim="800000"/>
            <a:headEnd type="none" w="sm" len="sm"/>
            <a:tailEnd type="none" w="sm" len="sm"/>
          </a:ln>
          <a:effectLst/>
        </p:spPr>
        <p:txBody>
          <a:bodyPr wrap="none" anchor="ctr"/>
          <a:lstStyle/>
          <a:p>
            <a:pPr>
              <a:defRPr/>
            </a:pPr>
            <a:endParaRPr lang="en-US"/>
          </a:p>
        </p:txBody>
      </p:sp>
      <p:pic>
        <p:nvPicPr>
          <p:cNvPr id="13" name="Picture 12"/>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3265979" y="1143000"/>
            <a:ext cx="5486411" cy="118872"/>
          </a:xfrm>
          <a:prstGeom prst="rect">
            <a:avLst/>
          </a:prstGeom>
        </p:spPr>
      </p:pic>
      <p:pic>
        <p:nvPicPr>
          <p:cNvPr id="14" name="Picture 13"/>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269111" y="311471"/>
            <a:ext cx="1752603" cy="961011"/>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ransition/>
  <p:timing>
    <p:tnLst>
      <p:par>
        <p:cTn id="1" dur="indefinite" restart="never" nodeType="tmRoot"/>
      </p:par>
    </p:tnLst>
  </p:timing>
  <p:txStyles>
    <p:titleStyle>
      <a:lvl1pPr algn="r" rtl="0" eaLnBrk="1" fontAlgn="base" hangingPunct="1">
        <a:lnSpc>
          <a:spcPts val="3800"/>
        </a:lnSpc>
        <a:spcBef>
          <a:spcPct val="0"/>
        </a:spcBef>
        <a:spcAft>
          <a:spcPct val="0"/>
        </a:spcAft>
        <a:defRPr sz="3600" b="1">
          <a:solidFill>
            <a:srgbClr val="336799"/>
          </a:solidFill>
          <a:latin typeface="Franklin Gothic Medium" pitchFamily="34" charset="0"/>
          <a:ea typeface="+mj-ea"/>
          <a:cs typeface="+mj-cs"/>
        </a:defRPr>
      </a:lvl1pPr>
      <a:lvl2pPr algn="r" rtl="0" eaLnBrk="1" fontAlgn="base" hangingPunct="1">
        <a:lnSpc>
          <a:spcPts val="3800"/>
        </a:lnSpc>
        <a:spcBef>
          <a:spcPct val="0"/>
        </a:spcBef>
        <a:spcAft>
          <a:spcPct val="0"/>
        </a:spcAft>
        <a:defRPr sz="3600">
          <a:solidFill>
            <a:srgbClr val="336799"/>
          </a:solidFill>
          <a:latin typeface="Franklin Gothic Medium" pitchFamily="34" charset="0"/>
          <a:cs typeface="Times New Roman" pitchFamily="18" charset="0"/>
        </a:defRPr>
      </a:lvl2pPr>
      <a:lvl3pPr algn="r" rtl="0" eaLnBrk="1" fontAlgn="base" hangingPunct="1">
        <a:lnSpc>
          <a:spcPts val="3800"/>
        </a:lnSpc>
        <a:spcBef>
          <a:spcPct val="0"/>
        </a:spcBef>
        <a:spcAft>
          <a:spcPct val="0"/>
        </a:spcAft>
        <a:defRPr sz="3600">
          <a:solidFill>
            <a:srgbClr val="336799"/>
          </a:solidFill>
          <a:latin typeface="Franklin Gothic Medium" pitchFamily="34" charset="0"/>
          <a:cs typeface="Times New Roman" pitchFamily="18" charset="0"/>
        </a:defRPr>
      </a:lvl3pPr>
      <a:lvl4pPr algn="r" rtl="0" eaLnBrk="1" fontAlgn="base" hangingPunct="1">
        <a:lnSpc>
          <a:spcPts val="3800"/>
        </a:lnSpc>
        <a:spcBef>
          <a:spcPct val="0"/>
        </a:spcBef>
        <a:spcAft>
          <a:spcPct val="0"/>
        </a:spcAft>
        <a:defRPr sz="3600">
          <a:solidFill>
            <a:srgbClr val="336799"/>
          </a:solidFill>
          <a:latin typeface="Franklin Gothic Medium" pitchFamily="34" charset="0"/>
          <a:cs typeface="Times New Roman" pitchFamily="18" charset="0"/>
        </a:defRPr>
      </a:lvl4pPr>
      <a:lvl5pPr algn="r" rtl="0" eaLnBrk="1" fontAlgn="base" hangingPunct="1">
        <a:lnSpc>
          <a:spcPts val="3800"/>
        </a:lnSpc>
        <a:spcBef>
          <a:spcPct val="0"/>
        </a:spcBef>
        <a:spcAft>
          <a:spcPct val="0"/>
        </a:spcAft>
        <a:defRPr sz="3600">
          <a:solidFill>
            <a:srgbClr val="336799"/>
          </a:solidFill>
          <a:latin typeface="Franklin Gothic Medium" pitchFamily="34" charset="0"/>
          <a:cs typeface="Times New Roman" pitchFamily="18" charset="0"/>
        </a:defRPr>
      </a:lvl5pPr>
      <a:lvl6pPr marL="457200" algn="r" rtl="0" eaLnBrk="1" fontAlgn="base" hangingPunct="1">
        <a:spcBef>
          <a:spcPct val="0"/>
        </a:spcBef>
        <a:spcAft>
          <a:spcPct val="0"/>
        </a:spcAft>
        <a:defRPr sz="3600">
          <a:solidFill>
            <a:srgbClr val="336799"/>
          </a:solidFill>
          <a:latin typeface="Franklin Gothic Medium Cond" pitchFamily="34" charset="0"/>
          <a:cs typeface="Times New Roman" pitchFamily="18" charset="0"/>
        </a:defRPr>
      </a:lvl6pPr>
      <a:lvl7pPr marL="914400" algn="r" rtl="0" eaLnBrk="1" fontAlgn="base" hangingPunct="1">
        <a:spcBef>
          <a:spcPct val="0"/>
        </a:spcBef>
        <a:spcAft>
          <a:spcPct val="0"/>
        </a:spcAft>
        <a:defRPr sz="3600">
          <a:solidFill>
            <a:srgbClr val="336799"/>
          </a:solidFill>
          <a:latin typeface="Franklin Gothic Medium Cond" pitchFamily="34" charset="0"/>
          <a:cs typeface="Times New Roman" pitchFamily="18" charset="0"/>
        </a:defRPr>
      </a:lvl7pPr>
      <a:lvl8pPr marL="1371600" algn="r" rtl="0" eaLnBrk="1" fontAlgn="base" hangingPunct="1">
        <a:spcBef>
          <a:spcPct val="0"/>
        </a:spcBef>
        <a:spcAft>
          <a:spcPct val="0"/>
        </a:spcAft>
        <a:defRPr sz="3600">
          <a:solidFill>
            <a:srgbClr val="336799"/>
          </a:solidFill>
          <a:latin typeface="Franklin Gothic Medium Cond" pitchFamily="34" charset="0"/>
          <a:cs typeface="Times New Roman" pitchFamily="18" charset="0"/>
        </a:defRPr>
      </a:lvl8pPr>
      <a:lvl9pPr marL="1828800" algn="r" rtl="0" eaLnBrk="1" fontAlgn="base" hangingPunct="1">
        <a:spcBef>
          <a:spcPct val="0"/>
        </a:spcBef>
        <a:spcAft>
          <a:spcPct val="0"/>
        </a:spcAft>
        <a:defRPr sz="3600">
          <a:solidFill>
            <a:srgbClr val="336799"/>
          </a:solidFill>
          <a:latin typeface="Franklin Gothic Medium Cond" pitchFamily="34" charset="0"/>
          <a:cs typeface="Times New Roman" pitchFamily="18" charset="0"/>
        </a:defRPr>
      </a:lvl9pPr>
    </p:titleStyle>
    <p:bodyStyle>
      <a:lvl1pPr marL="287338" indent="-287338" algn="l" rtl="0" eaLnBrk="1" fontAlgn="base" hangingPunct="1">
        <a:spcBef>
          <a:spcPts val="1200"/>
        </a:spcBef>
        <a:spcAft>
          <a:spcPct val="0"/>
        </a:spcAft>
        <a:buClr>
          <a:srgbClr val="CC0000"/>
        </a:buClr>
        <a:buSzPct val="100000"/>
        <a:buFont typeface="Wingdings" pitchFamily="2" charset="2"/>
        <a:buChar char="§"/>
        <a:defRPr sz="2800" b="1">
          <a:solidFill>
            <a:schemeClr val="tx1"/>
          </a:solidFill>
          <a:latin typeface="+mn-lt"/>
          <a:ea typeface="+mn-ea"/>
          <a:cs typeface="+mn-cs"/>
        </a:defRPr>
      </a:lvl1pPr>
      <a:lvl2pPr marL="742950" indent="-285750" algn="l" rtl="0" eaLnBrk="1" fontAlgn="base" hangingPunct="1">
        <a:spcBef>
          <a:spcPts val="1200"/>
        </a:spcBef>
        <a:spcAft>
          <a:spcPct val="0"/>
        </a:spcAft>
        <a:buClr>
          <a:srgbClr val="C00000"/>
        </a:buClr>
        <a:buSzPct val="100000"/>
        <a:buFont typeface="Arial" charset="0"/>
        <a:buChar char="–"/>
        <a:defRPr sz="2800" b="1">
          <a:solidFill>
            <a:schemeClr val="tx1"/>
          </a:solidFill>
          <a:latin typeface="+mn-lt"/>
          <a:cs typeface="+mn-cs"/>
        </a:defRPr>
      </a:lvl2pPr>
      <a:lvl3pPr marL="1200150" indent="-285750" algn="l" rtl="0" eaLnBrk="1" fontAlgn="base" hangingPunct="1">
        <a:spcBef>
          <a:spcPts val="1200"/>
        </a:spcBef>
        <a:spcAft>
          <a:spcPct val="0"/>
        </a:spcAft>
        <a:buClr>
          <a:srgbClr val="C00000"/>
        </a:buClr>
        <a:buSzPct val="100000"/>
        <a:buFont typeface="Arial" charset="0"/>
        <a:buChar char="•"/>
        <a:defRPr sz="2400" b="1">
          <a:solidFill>
            <a:schemeClr val="tx1"/>
          </a:solidFill>
          <a:latin typeface="+mn-lt"/>
          <a:cs typeface="+mn-cs"/>
        </a:defRPr>
      </a:lvl3pPr>
      <a:lvl4pPr marL="1600200" indent="-228600" algn="l" rtl="0" eaLnBrk="1" fontAlgn="base" hangingPunct="1">
        <a:spcBef>
          <a:spcPts val="1200"/>
        </a:spcBef>
        <a:spcAft>
          <a:spcPct val="0"/>
        </a:spcAft>
        <a:buChar char="–"/>
        <a:defRPr sz="2200" b="1">
          <a:solidFill>
            <a:schemeClr val="tx1"/>
          </a:solidFill>
          <a:latin typeface="+mn-lt"/>
          <a:cs typeface="+mn-cs"/>
        </a:defRPr>
      </a:lvl4pPr>
      <a:lvl5pPr marL="2057400" indent="-228600" algn="l" rtl="0" eaLnBrk="1" fontAlgn="base" hangingPunct="1">
        <a:spcBef>
          <a:spcPts val="1200"/>
        </a:spcBef>
        <a:spcAft>
          <a:spcPct val="0"/>
        </a:spcAft>
        <a:buChar char="»"/>
        <a:defRPr sz="2000" b="1">
          <a:solidFill>
            <a:schemeClr val="tx1"/>
          </a:solidFill>
          <a:latin typeface="+mn-lt"/>
          <a:cs typeface="+mn-cs"/>
        </a:defRPr>
      </a:lvl5pPr>
      <a:lvl6pPr marL="2514600" indent="-228600" algn="l" rtl="0" eaLnBrk="1" fontAlgn="base" hangingPunct="1">
        <a:spcBef>
          <a:spcPct val="20000"/>
        </a:spcBef>
        <a:spcAft>
          <a:spcPct val="0"/>
        </a:spcAft>
        <a:buChar char="»"/>
        <a:defRPr sz="1600">
          <a:solidFill>
            <a:schemeClr val="tx1"/>
          </a:solidFill>
          <a:latin typeface="+mn-lt"/>
          <a:cs typeface="+mn-cs"/>
        </a:defRPr>
      </a:lvl6pPr>
      <a:lvl7pPr marL="2971800" indent="-228600" algn="l" rtl="0" eaLnBrk="1" fontAlgn="base" hangingPunct="1">
        <a:spcBef>
          <a:spcPct val="20000"/>
        </a:spcBef>
        <a:spcAft>
          <a:spcPct val="0"/>
        </a:spcAft>
        <a:buChar char="»"/>
        <a:defRPr sz="1600">
          <a:solidFill>
            <a:schemeClr val="tx1"/>
          </a:solidFill>
          <a:latin typeface="+mn-lt"/>
          <a:cs typeface="+mn-cs"/>
        </a:defRPr>
      </a:lvl7pPr>
      <a:lvl8pPr marL="3429000" indent="-228600" algn="l" rtl="0" eaLnBrk="1" fontAlgn="base" hangingPunct="1">
        <a:spcBef>
          <a:spcPct val="20000"/>
        </a:spcBef>
        <a:spcAft>
          <a:spcPct val="0"/>
        </a:spcAft>
        <a:buChar char="»"/>
        <a:defRPr sz="1600">
          <a:solidFill>
            <a:schemeClr val="tx1"/>
          </a:solidFill>
          <a:latin typeface="+mn-lt"/>
          <a:cs typeface="+mn-cs"/>
        </a:defRPr>
      </a:lvl8pPr>
      <a:lvl9pPr marL="3886200" indent="-228600" algn="l" rtl="0" eaLnBrk="1" fontAlgn="base" hangingPunct="1">
        <a:spcBef>
          <a:spcPct val="20000"/>
        </a:spcBef>
        <a:spcAft>
          <a:spcPct val="0"/>
        </a:spcAft>
        <a:buChar char="»"/>
        <a:defRPr sz="16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idx="4294967295"/>
          </p:nvPr>
        </p:nvSpPr>
        <p:spPr>
          <a:xfrm>
            <a:off x="1066800" y="4724400"/>
            <a:ext cx="7030790" cy="838200"/>
          </a:xfrm>
        </p:spPr>
        <p:txBody>
          <a:bodyPr/>
          <a:lstStyle/>
          <a:p>
            <a:pPr algn="ctr">
              <a:lnSpc>
                <a:spcPct val="100000"/>
              </a:lnSpc>
            </a:pPr>
            <a:r>
              <a:rPr lang="en-US" sz="2800" dirty="0" smtClean="0">
                <a:solidFill>
                  <a:schemeClr val="tx1">
                    <a:lumMod val="65000"/>
                    <a:lumOff val="35000"/>
                  </a:schemeClr>
                </a:solidFill>
                <a:latin typeface="Calibri" pitchFamily="34" charset="0"/>
              </a:rPr>
              <a:t>Location &amp; Date of Training</a:t>
            </a:r>
            <a:endParaRPr lang="en-US" sz="2800" dirty="0">
              <a:solidFill>
                <a:schemeClr val="tx1">
                  <a:lumMod val="65000"/>
                  <a:lumOff val="35000"/>
                </a:schemeClr>
              </a:solidFill>
              <a:latin typeface="Calibri" pitchFamily="34" charset="0"/>
            </a:endParaRPr>
          </a:p>
        </p:txBody>
      </p:sp>
      <p:sp>
        <p:nvSpPr>
          <p:cNvPr id="5" name="Rectangle 7"/>
          <p:cNvSpPr txBox="1">
            <a:spLocks noChangeArrowheads="1"/>
          </p:cNvSpPr>
          <p:nvPr/>
        </p:nvSpPr>
        <p:spPr>
          <a:xfrm>
            <a:off x="340395" y="2133600"/>
            <a:ext cx="8483600" cy="2209800"/>
          </a:xfrm>
          <a:prstGeom prst="rect">
            <a:avLst/>
          </a:prstGeom>
        </p:spPr>
        <p:txBody>
          <a:bodyPr/>
          <a:lstStyle>
            <a:lvl1pPr algn="ctr" rtl="0" eaLnBrk="1" fontAlgn="base" hangingPunct="1">
              <a:lnSpc>
                <a:spcPts val="3800"/>
              </a:lnSpc>
              <a:spcBef>
                <a:spcPct val="0"/>
              </a:spcBef>
              <a:spcAft>
                <a:spcPct val="0"/>
              </a:spcAft>
              <a:defRPr sz="4600" b="1" baseline="0">
                <a:solidFill>
                  <a:srgbClr val="336699"/>
                </a:solidFill>
                <a:latin typeface="Arial" pitchFamily="34" charset="0"/>
                <a:ea typeface="+mj-ea"/>
                <a:cs typeface="Arial" pitchFamily="34" charset="0"/>
              </a:defRPr>
            </a:lvl1pPr>
            <a:lvl2pPr algn="r" rtl="0" eaLnBrk="1" fontAlgn="base" hangingPunct="1">
              <a:lnSpc>
                <a:spcPts val="3800"/>
              </a:lnSpc>
              <a:spcBef>
                <a:spcPct val="0"/>
              </a:spcBef>
              <a:spcAft>
                <a:spcPct val="0"/>
              </a:spcAft>
              <a:defRPr sz="3600">
                <a:solidFill>
                  <a:srgbClr val="336799"/>
                </a:solidFill>
                <a:latin typeface="Franklin Gothic Medium" pitchFamily="34" charset="0"/>
                <a:cs typeface="Times New Roman" pitchFamily="18" charset="0"/>
              </a:defRPr>
            </a:lvl2pPr>
            <a:lvl3pPr algn="r" rtl="0" eaLnBrk="1" fontAlgn="base" hangingPunct="1">
              <a:lnSpc>
                <a:spcPts val="3800"/>
              </a:lnSpc>
              <a:spcBef>
                <a:spcPct val="0"/>
              </a:spcBef>
              <a:spcAft>
                <a:spcPct val="0"/>
              </a:spcAft>
              <a:defRPr sz="3600">
                <a:solidFill>
                  <a:srgbClr val="336799"/>
                </a:solidFill>
                <a:latin typeface="Franklin Gothic Medium" pitchFamily="34" charset="0"/>
                <a:cs typeface="Times New Roman" pitchFamily="18" charset="0"/>
              </a:defRPr>
            </a:lvl3pPr>
            <a:lvl4pPr algn="r" rtl="0" eaLnBrk="1" fontAlgn="base" hangingPunct="1">
              <a:lnSpc>
                <a:spcPts val="3800"/>
              </a:lnSpc>
              <a:spcBef>
                <a:spcPct val="0"/>
              </a:spcBef>
              <a:spcAft>
                <a:spcPct val="0"/>
              </a:spcAft>
              <a:defRPr sz="3600">
                <a:solidFill>
                  <a:srgbClr val="336799"/>
                </a:solidFill>
                <a:latin typeface="Franklin Gothic Medium" pitchFamily="34" charset="0"/>
                <a:cs typeface="Times New Roman" pitchFamily="18" charset="0"/>
              </a:defRPr>
            </a:lvl4pPr>
            <a:lvl5pPr algn="r" rtl="0" eaLnBrk="1" fontAlgn="base" hangingPunct="1">
              <a:lnSpc>
                <a:spcPts val="3800"/>
              </a:lnSpc>
              <a:spcBef>
                <a:spcPct val="0"/>
              </a:spcBef>
              <a:spcAft>
                <a:spcPct val="0"/>
              </a:spcAft>
              <a:defRPr sz="3600">
                <a:solidFill>
                  <a:srgbClr val="336799"/>
                </a:solidFill>
                <a:latin typeface="Franklin Gothic Medium" pitchFamily="34" charset="0"/>
                <a:cs typeface="Times New Roman" pitchFamily="18" charset="0"/>
              </a:defRPr>
            </a:lvl5pPr>
            <a:lvl6pPr marL="457200" algn="r" rtl="0" eaLnBrk="1" fontAlgn="base" hangingPunct="1">
              <a:spcBef>
                <a:spcPct val="0"/>
              </a:spcBef>
              <a:spcAft>
                <a:spcPct val="0"/>
              </a:spcAft>
              <a:defRPr sz="3600">
                <a:solidFill>
                  <a:srgbClr val="336799"/>
                </a:solidFill>
                <a:latin typeface="Franklin Gothic Medium Cond" pitchFamily="34" charset="0"/>
                <a:cs typeface="Times New Roman" pitchFamily="18" charset="0"/>
              </a:defRPr>
            </a:lvl6pPr>
            <a:lvl7pPr marL="914400" algn="r" rtl="0" eaLnBrk="1" fontAlgn="base" hangingPunct="1">
              <a:spcBef>
                <a:spcPct val="0"/>
              </a:spcBef>
              <a:spcAft>
                <a:spcPct val="0"/>
              </a:spcAft>
              <a:defRPr sz="3600">
                <a:solidFill>
                  <a:srgbClr val="336799"/>
                </a:solidFill>
                <a:latin typeface="Franklin Gothic Medium Cond" pitchFamily="34" charset="0"/>
                <a:cs typeface="Times New Roman" pitchFamily="18" charset="0"/>
              </a:defRPr>
            </a:lvl7pPr>
            <a:lvl8pPr marL="1371600" algn="r" rtl="0" eaLnBrk="1" fontAlgn="base" hangingPunct="1">
              <a:spcBef>
                <a:spcPct val="0"/>
              </a:spcBef>
              <a:spcAft>
                <a:spcPct val="0"/>
              </a:spcAft>
              <a:defRPr sz="3600">
                <a:solidFill>
                  <a:srgbClr val="336799"/>
                </a:solidFill>
                <a:latin typeface="Franklin Gothic Medium Cond" pitchFamily="34" charset="0"/>
                <a:cs typeface="Times New Roman" pitchFamily="18" charset="0"/>
              </a:defRPr>
            </a:lvl8pPr>
            <a:lvl9pPr marL="1828800" algn="r" rtl="0" eaLnBrk="1" fontAlgn="base" hangingPunct="1">
              <a:spcBef>
                <a:spcPct val="0"/>
              </a:spcBef>
              <a:spcAft>
                <a:spcPct val="0"/>
              </a:spcAft>
              <a:defRPr sz="3600">
                <a:solidFill>
                  <a:srgbClr val="336799"/>
                </a:solidFill>
                <a:latin typeface="Franklin Gothic Medium Cond" pitchFamily="34" charset="0"/>
                <a:cs typeface="Times New Roman" pitchFamily="18" charset="0"/>
              </a:defRPr>
            </a:lvl9pPr>
          </a:lstStyle>
          <a:p>
            <a:pPr>
              <a:lnSpc>
                <a:spcPct val="100000"/>
              </a:lnSpc>
            </a:pPr>
            <a:r>
              <a:rPr lang="en-US" kern="0" dirty="0" smtClean="0"/>
              <a:t>Training Course on:</a:t>
            </a:r>
          </a:p>
          <a:p>
            <a:pPr>
              <a:lnSpc>
                <a:spcPct val="100000"/>
              </a:lnSpc>
            </a:pPr>
            <a:r>
              <a:rPr lang="en-US" kern="0" dirty="0" smtClean="0"/>
              <a:t>Civil Registration &amp;</a:t>
            </a:r>
          </a:p>
          <a:p>
            <a:pPr>
              <a:lnSpc>
                <a:spcPct val="100000"/>
              </a:lnSpc>
            </a:pPr>
            <a:r>
              <a:rPr lang="en-US" kern="0" dirty="0" smtClean="0"/>
              <a:t>Vital Statistics Systems</a:t>
            </a:r>
            <a:endParaRPr lang="en-US" kern="0" dirty="0"/>
          </a:p>
        </p:txBody>
      </p:sp>
    </p:spTree>
    <p:extLst>
      <p:ext uri="{BB962C8B-B14F-4D97-AF65-F5344CB8AC3E}">
        <p14:creationId xmlns:p14="http://schemas.microsoft.com/office/powerpoint/2010/main" val="833503237"/>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38200"/>
          </a:xfrm>
        </p:spPr>
        <p:txBody>
          <a:bodyPr>
            <a:normAutofit/>
          </a:bodyPr>
          <a:lstStyle/>
          <a:p>
            <a:r>
              <a:rPr lang="en-US" sz="3600" dirty="0" smtClean="0"/>
              <a:t>Course Objectives</a:t>
            </a:r>
          </a:p>
        </p:txBody>
      </p:sp>
      <p:sp>
        <p:nvSpPr>
          <p:cNvPr id="3" name="Content Placeholder 2"/>
          <p:cNvSpPr>
            <a:spLocks noGrp="1"/>
          </p:cNvSpPr>
          <p:nvPr>
            <p:ph idx="4294967295"/>
          </p:nvPr>
        </p:nvSpPr>
        <p:spPr>
          <a:xfrm>
            <a:off x="381000" y="1371600"/>
            <a:ext cx="8305800" cy="4754563"/>
          </a:xfrm>
          <a:prstGeom prst="rect">
            <a:avLst/>
          </a:prstGeom>
        </p:spPr>
        <p:txBody>
          <a:bodyPr>
            <a:noAutofit/>
          </a:bodyPr>
          <a:lstStyle/>
          <a:p>
            <a:pPr lvl="0">
              <a:spcBef>
                <a:spcPts val="2400"/>
              </a:spcBef>
            </a:pPr>
            <a:r>
              <a:rPr lang="en-US" sz="2400" dirty="0"/>
              <a:t>To provide an overview of the major components of a national civil registration and vital statistics system;</a:t>
            </a:r>
          </a:p>
          <a:p>
            <a:pPr lvl="0">
              <a:spcBef>
                <a:spcPts val="2400"/>
              </a:spcBef>
            </a:pPr>
            <a:r>
              <a:rPr lang="en-US" sz="2400" dirty="0"/>
              <a:t>To describe the characteristics and functions of a civil registration system, as a source for vital statistics data;</a:t>
            </a:r>
          </a:p>
          <a:p>
            <a:pPr lvl="0">
              <a:spcBef>
                <a:spcPts val="2400"/>
              </a:spcBef>
            </a:pPr>
            <a:r>
              <a:rPr lang="en-US" sz="2400" dirty="0"/>
              <a:t>To explain how to use, present, disseminate, and assess vital statistics data for health purposes; and</a:t>
            </a:r>
          </a:p>
          <a:p>
            <a:pPr lvl="0">
              <a:spcBef>
                <a:spcPts val="2400"/>
              </a:spcBef>
            </a:pPr>
            <a:r>
              <a:rPr lang="en-US" sz="2400" dirty="0"/>
              <a:t>To describe ways to assess and improve civil registration and vital statistics systems.</a:t>
            </a:r>
          </a:p>
          <a:p>
            <a:pPr marL="0" indent="0">
              <a:buNone/>
            </a:pPr>
            <a:endParaRPr lang="en-US" sz="2400" dirty="0"/>
          </a:p>
        </p:txBody>
      </p:sp>
    </p:spTree>
    <p:extLst>
      <p:ext uri="{BB962C8B-B14F-4D97-AF65-F5344CB8AC3E}">
        <p14:creationId xmlns:p14="http://schemas.microsoft.com/office/powerpoint/2010/main" val="1639313148"/>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38200"/>
          </a:xfrm>
        </p:spPr>
        <p:txBody>
          <a:bodyPr>
            <a:normAutofit/>
          </a:bodyPr>
          <a:lstStyle/>
          <a:p>
            <a:r>
              <a:rPr lang="en-US" sz="3600" dirty="0" smtClean="0"/>
              <a:t>Course Content</a:t>
            </a:r>
          </a:p>
        </p:txBody>
      </p:sp>
      <p:sp>
        <p:nvSpPr>
          <p:cNvPr id="3" name="Content Placeholder 2"/>
          <p:cNvSpPr>
            <a:spLocks noGrp="1"/>
          </p:cNvSpPr>
          <p:nvPr>
            <p:ph idx="4294967295"/>
          </p:nvPr>
        </p:nvSpPr>
        <p:spPr>
          <a:xfrm>
            <a:off x="990600" y="1371600"/>
            <a:ext cx="7696200" cy="4754563"/>
          </a:xfrm>
          <a:prstGeom prst="rect">
            <a:avLst/>
          </a:prstGeom>
        </p:spPr>
        <p:txBody>
          <a:bodyPr>
            <a:noAutofit/>
          </a:bodyPr>
          <a:lstStyle/>
          <a:p>
            <a:pPr>
              <a:spcBef>
                <a:spcPts val="2400"/>
              </a:spcBef>
            </a:pPr>
            <a:r>
              <a:rPr lang="en-US" dirty="0"/>
              <a:t>8</a:t>
            </a:r>
            <a:r>
              <a:rPr lang="en-US" dirty="0" smtClean="0"/>
              <a:t> slide sets with review questions</a:t>
            </a:r>
          </a:p>
          <a:p>
            <a:pPr>
              <a:spcBef>
                <a:spcPts val="2400"/>
              </a:spcBef>
            </a:pPr>
            <a:r>
              <a:rPr lang="en-US" dirty="0" smtClean="0"/>
              <a:t>Participant notes, as a companion to the slide sets</a:t>
            </a:r>
          </a:p>
          <a:p>
            <a:pPr>
              <a:spcBef>
                <a:spcPts val="2400"/>
              </a:spcBef>
            </a:pPr>
            <a:r>
              <a:rPr lang="en-US" dirty="0" smtClean="0"/>
              <a:t>In-class activities</a:t>
            </a:r>
          </a:p>
          <a:p>
            <a:pPr>
              <a:spcBef>
                <a:spcPts val="2400"/>
              </a:spcBef>
            </a:pPr>
            <a:r>
              <a:rPr lang="en-US" dirty="0" smtClean="0"/>
              <a:t>Field-based CRVS exercise</a:t>
            </a:r>
          </a:p>
          <a:p>
            <a:endParaRPr lang="en-US" sz="2000" dirty="0" smtClean="0"/>
          </a:p>
          <a:p>
            <a:endParaRPr lang="en-US" dirty="0" smtClean="0"/>
          </a:p>
          <a:p>
            <a:pPr marL="0" indent="0">
              <a:buNone/>
            </a:pPr>
            <a:endParaRPr lang="en-US" sz="2800" dirty="0"/>
          </a:p>
        </p:txBody>
      </p:sp>
    </p:spTree>
    <p:extLst>
      <p:ext uri="{BB962C8B-B14F-4D97-AF65-F5344CB8AC3E}">
        <p14:creationId xmlns:p14="http://schemas.microsoft.com/office/powerpoint/2010/main" val="2497543168"/>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38200"/>
          </a:xfrm>
        </p:spPr>
        <p:txBody>
          <a:bodyPr>
            <a:normAutofit/>
          </a:bodyPr>
          <a:lstStyle/>
          <a:p>
            <a:r>
              <a:rPr lang="en-US" sz="3600" dirty="0" smtClean="0"/>
              <a:t>Slide Sets</a:t>
            </a:r>
          </a:p>
        </p:txBody>
      </p:sp>
      <p:sp>
        <p:nvSpPr>
          <p:cNvPr id="3" name="Content Placeholder 2"/>
          <p:cNvSpPr>
            <a:spLocks noGrp="1"/>
          </p:cNvSpPr>
          <p:nvPr>
            <p:ph idx="4294967295"/>
          </p:nvPr>
        </p:nvSpPr>
        <p:spPr>
          <a:xfrm>
            <a:off x="990600" y="1371600"/>
            <a:ext cx="7696200" cy="4754563"/>
          </a:xfrm>
          <a:prstGeom prst="rect">
            <a:avLst/>
          </a:prstGeom>
        </p:spPr>
        <p:txBody>
          <a:bodyPr>
            <a:noAutofit/>
          </a:bodyPr>
          <a:lstStyle/>
          <a:p>
            <a:pPr>
              <a:spcBef>
                <a:spcPts val="1800"/>
              </a:spcBef>
            </a:pPr>
            <a:r>
              <a:rPr lang="en-US" sz="2000" dirty="0" smtClean="0"/>
              <a:t>Overview of Civil Registration and Vital Statistics Systems</a:t>
            </a:r>
          </a:p>
          <a:p>
            <a:pPr>
              <a:spcBef>
                <a:spcPts val="1800"/>
              </a:spcBef>
            </a:pPr>
            <a:r>
              <a:rPr lang="en-US" sz="2000" dirty="0" smtClean="0"/>
              <a:t>Civil Registration Systems</a:t>
            </a:r>
          </a:p>
          <a:p>
            <a:pPr>
              <a:spcBef>
                <a:spcPts val="1800"/>
              </a:spcBef>
            </a:pPr>
            <a:r>
              <a:rPr lang="en-US" sz="2000" dirty="0" smtClean="0"/>
              <a:t>Birth Records</a:t>
            </a:r>
          </a:p>
          <a:p>
            <a:pPr>
              <a:spcBef>
                <a:spcPts val="1800"/>
              </a:spcBef>
            </a:pPr>
            <a:r>
              <a:rPr lang="en-US" sz="2000" dirty="0" smtClean="0"/>
              <a:t>Death Records</a:t>
            </a:r>
          </a:p>
          <a:p>
            <a:pPr>
              <a:spcBef>
                <a:spcPts val="1800"/>
              </a:spcBef>
            </a:pPr>
            <a:r>
              <a:rPr lang="en-US" sz="2000" dirty="0" smtClean="0"/>
              <a:t>Analysis of Vital Statistics Data</a:t>
            </a:r>
          </a:p>
          <a:p>
            <a:pPr>
              <a:spcBef>
                <a:spcPts val="1800"/>
              </a:spcBef>
            </a:pPr>
            <a:r>
              <a:rPr lang="en-US" sz="2000" dirty="0" smtClean="0"/>
              <a:t>Data Uses and Dissemination</a:t>
            </a:r>
          </a:p>
          <a:p>
            <a:pPr>
              <a:spcBef>
                <a:spcPts val="1800"/>
              </a:spcBef>
            </a:pPr>
            <a:r>
              <a:rPr lang="en-US" sz="2000" dirty="0" smtClean="0"/>
              <a:t>Assessing Vital Statistics</a:t>
            </a:r>
          </a:p>
          <a:p>
            <a:pPr>
              <a:spcBef>
                <a:spcPts val="1800"/>
              </a:spcBef>
            </a:pPr>
            <a:r>
              <a:rPr lang="en-US" sz="2000" dirty="0" smtClean="0"/>
              <a:t>Evaluating &amp; Improving Civil Registration and Vital Statistics </a:t>
            </a:r>
            <a:r>
              <a:rPr lang="en-US" sz="2000" dirty="0" smtClean="0"/>
              <a:t>Systems</a:t>
            </a:r>
            <a:endParaRPr lang="en-US" dirty="0" smtClean="0"/>
          </a:p>
          <a:p>
            <a:pPr marL="0" indent="0">
              <a:buNone/>
            </a:pPr>
            <a:endParaRPr lang="en-US" sz="2800" dirty="0"/>
          </a:p>
        </p:txBody>
      </p:sp>
    </p:spTree>
    <p:extLst>
      <p:ext uri="{BB962C8B-B14F-4D97-AF65-F5344CB8AC3E}">
        <p14:creationId xmlns:p14="http://schemas.microsoft.com/office/powerpoint/2010/main" val="418257748"/>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38200"/>
          </a:xfrm>
        </p:spPr>
        <p:txBody>
          <a:bodyPr>
            <a:normAutofit/>
          </a:bodyPr>
          <a:lstStyle/>
          <a:p>
            <a:r>
              <a:rPr lang="en-US" sz="3600" dirty="0" smtClean="0"/>
              <a:t>Course Topics</a:t>
            </a:r>
          </a:p>
        </p:txBody>
      </p:sp>
      <p:sp>
        <p:nvSpPr>
          <p:cNvPr id="3" name="Content Placeholder 2"/>
          <p:cNvSpPr>
            <a:spLocks noGrp="1"/>
          </p:cNvSpPr>
          <p:nvPr>
            <p:ph idx="4294967295"/>
          </p:nvPr>
        </p:nvSpPr>
        <p:spPr>
          <a:xfrm>
            <a:off x="990600" y="1371600"/>
            <a:ext cx="7696200" cy="4754563"/>
          </a:xfrm>
          <a:prstGeom prst="rect">
            <a:avLst/>
          </a:prstGeom>
        </p:spPr>
        <p:txBody>
          <a:bodyPr>
            <a:noAutofit/>
          </a:bodyPr>
          <a:lstStyle/>
          <a:p>
            <a:r>
              <a:rPr lang="en-US" dirty="0" smtClean="0"/>
              <a:t>Civil Registration Systems</a:t>
            </a:r>
          </a:p>
          <a:p>
            <a:pPr lvl="1"/>
            <a:r>
              <a:rPr lang="en-US" dirty="0" smtClean="0"/>
              <a:t>Characteristics and functions</a:t>
            </a:r>
          </a:p>
          <a:p>
            <a:pPr lvl="1"/>
            <a:r>
              <a:rPr lang="en-US" dirty="0" smtClean="0"/>
              <a:t>Structure</a:t>
            </a:r>
          </a:p>
          <a:p>
            <a:pPr lvl="1"/>
            <a:r>
              <a:rPr lang="en-US" dirty="0"/>
              <a:t>Types of vital records </a:t>
            </a:r>
            <a:r>
              <a:rPr lang="en-US" dirty="0" smtClean="0"/>
              <a:t> </a:t>
            </a:r>
          </a:p>
          <a:p>
            <a:pPr lvl="1"/>
            <a:r>
              <a:rPr lang="en-US" dirty="0" smtClean="0"/>
              <a:t>Providing information on vital records</a:t>
            </a:r>
          </a:p>
          <a:p>
            <a:pPr lvl="1"/>
            <a:r>
              <a:rPr lang="en-US" dirty="0" smtClean="0"/>
              <a:t>Registering vital records</a:t>
            </a:r>
          </a:p>
          <a:p>
            <a:pPr lvl="1"/>
            <a:r>
              <a:rPr lang="en-US" dirty="0" smtClean="0"/>
              <a:t>Processing vital records</a:t>
            </a:r>
          </a:p>
          <a:p>
            <a:pPr lvl="1"/>
            <a:r>
              <a:rPr lang="en-US" dirty="0" smtClean="0"/>
              <a:t>Cause of death</a:t>
            </a:r>
          </a:p>
          <a:p>
            <a:pPr marL="0" indent="0">
              <a:buNone/>
            </a:pPr>
            <a:endParaRPr lang="en-US" sz="2800" dirty="0"/>
          </a:p>
        </p:txBody>
      </p:sp>
    </p:spTree>
    <p:extLst>
      <p:ext uri="{BB962C8B-B14F-4D97-AF65-F5344CB8AC3E}">
        <p14:creationId xmlns:p14="http://schemas.microsoft.com/office/powerpoint/2010/main" val="3836795561"/>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Course </a:t>
            </a:r>
            <a:r>
              <a:rPr lang="en-US" dirty="0" smtClean="0"/>
              <a:t>Topics</a:t>
            </a:r>
            <a:endParaRPr lang="en-US" sz="2400" dirty="0"/>
          </a:p>
        </p:txBody>
      </p:sp>
      <p:sp>
        <p:nvSpPr>
          <p:cNvPr id="3" name="Content Placeholder 2"/>
          <p:cNvSpPr>
            <a:spLocks noGrp="1"/>
          </p:cNvSpPr>
          <p:nvPr>
            <p:ph idx="4294967295"/>
          </p:nvPr>
        </p:nvSpPr>
        <p:spPr>
          <a:xfrm>
            <a:off x="990600" y="1447800"/>
            <a:ext cx="7696200" cy="4678363"/>
          </a:xfrm>
          <a:prstGeom prst="rect">
            <a:avLst/>
          </a:prstGeom>
        </p:spPr>
        <p:txBody>
          <a:bodyPr>
            <a:normAutofit/>
          </a:bodyPr>
          <a:lstStyle/>
          <a:p>
            <a:r>
              <a:rPr lang="en-US" dirty="0" smtClean="0"/>
              <a:t>Vital Statistics Data</a:t>
            </a:r>
          </a:p>
          <a:p>
            <a:pPr lvl="1"/>
            <a:r>
              <a:rPr lang="en-US" dirty="0" smtClean="0"/>
              <a:t>From </a:t>
            </a:r>
            <a:r>
              <a:rPr lang="en-US" dirty="0"/>
              <a:t>civil registration systems</a:t>
            </a:r>
          </a:p>
          <a:p>
            <a:pPr lvl="1"/>
            <a:r>
              <a:rPr lang="en-US" dirty="0" smtClean="0"/>
              <a:t>Use for health analyses </a:t>
            </a:r>
          </a:p>
          <a:p>
            <a:pPr lvl="1"/>
            <a:r>
              <a:rPr lang="en-US" dirty="0" smtClean="0"/>
              <a:t>Calculation of various rates</a:t>
            </a:r>
          </a:p>
          <a:p>
            <a:pPr lvl="1"/>
            <a:r>
              <a:rPr lang="en-US" dirty="0" smtClean="0"/>
              <a:t>Presentation and dissemination</a:t>
            </a:r>
          </a:p>
          <a:p>
            <a:r>
              <a:rPr lang="en-US" dirty="0" smtClean="0"/>
              <a:t>Assessing and improving civil registration and vital statistics systems</a:t>
            </a:r>
            <a:endParaRPr lang="en-US" dirty="0"/>
          </a:p>
        </p:txBody>
      </p:sp>
    </p:spTree>
    <p:extLst>
      <p:ext uri="{BB962C8B-B14F-4D97-AF65-F5344CB8AC3E}">
        <p14:creationId xmlns:p14="http://schemas.microsoft.com/office/powerpoint/2010/main" val="3320913373"/>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600" y="356616"/>
            <a:ext cx="5105400" cy="663828"/>
          </a:xfrm>
        </p:spPr>
        <p:txBody>
          <a:bodyPr/>
          <a:lstStyle/>
          <a:p>
            <a:pPr>
              <a:lnSpc>
                <a:spcPct val="100000"/>
              </a:lnSpc>
            </a:pPr>
            <a:r>
              <a:rPr lang="en-US" sz="2400" dirty="0" smtClean="0"/>
              <a:t>At the end of the course, participants should be able to:</a:t>
            </a:r>
            <a:endParaRPr lang="en-US" sz="1600" dirty="0"/>
          </a:p>
        </p:txBody>
      </p:sp>
      <p:sp>
        <p:nvSpPr>
          <p:cNvPr id="3" name="Content Placeholder 2"/>
          <p:cNvSpPr>
            <a:spLocks noGrp="1"/>
          </p:cNvSpPr>
          <p:nvPr>
            <p:ph idx="4294967295"/>
          </p:nvPr>
        </p:nvSpPr>
        <p:spPr>
          <a:xfrm>
            <a:off x="990600" y="1447800"/>
            <a:ext cx="7696200" cy="4678363"/>
          </a:xfrm>
          <a:prstGeom prst="rect">
            <a:avLst/>
          </a:prstGeom>
        </p:spPr>
        <p:txBody>
          <a:bodyPr>
            <a:normAutofit fontScale="70000" lnSpcReduction="20000"/>
          </a:bodyPr>
          <a:lstStyle/>
          <a:p>
            <a:pPr lvl="0">
              <a:spcBef>
                <a:spcPts val="1800"/>
              </a:spcBef>
            </a:pPr>
            <a:r>
              <a:rPr lang="en-US" dirty="0"/>
              <a:t>Understand how vital statistics are obtained from the civil registration system</a:t>
            </a:r>
          </a:p>
          <a:p>
            <a:pPr lvl="0">
              <a:spcBef>
                <a:spcPts val="1800"/>
              </a:spcBef>
            </a:pPr>
            <a:r>
              <a:rPr lang="en-US" dirty="0"/>
              <a:t>Be able to describe the main characteristics and functions of a civil registration system</a:t>
            </a:r>
          </a:p>
          <a:p>
            <a:pPr lvl="0">
              <a:spcBef>
                <a:spcPts val="1800"/>
              </a:spcBef>
            </a:pPr>
            <a:r>
              <a:rPr lang="en-US" dirty="0"/>
              <a:t>Know the structure of the civil registration system in their country</a:t>
            </a:r>
          </a:p>
          <a:p>
            <a:pPr lvl="0">
              <a:spcBef>
                <a:spcPts val="1800"/>
              </a:spcBef>
            </a:pPr>
            <a:r>
              <a:rPr lang="en-US" dirty="0"/>
              <a:t>Know who is responsible for providing information on vital records and who is responsible for registering vital records in their country</a:t>
            </a:r>
          </a:p>
          <a:p>
            <a:pPr lvl="0">
              <a:spcBef>
                <a:spcPts val="1800"/>
              </a:spcBef>
            </a:pPr>
            <a:r>
              <a:rPr lang="en-US" dirty="0"/>
              <a:t>Understand how vital records are processed and how the data are prepared</a:t>
            </a:r>
          </a:p>
          <a:p>
            <a:pPr lvl="0">
              <a:spcBef>
                <a:spcPts val="1800"/>
              </a:spcBef>
            </a:pPr>
            <a:r>
              <a:rPr lang="en-US" dirty="0"/>
              <a:t>Know what data can be obtained from birth records and how the data can be used for health analyses </a:t>
            </a:r>
          </a:p>
        </p:txBody>
      </p:sp>
    </p:spTree>
    <p:extLst>
      <p:ext uri="{BB962C8B-B14F-4D97-AF65-F5344CB8AC3E}">
        <p14:creationId xmlns:p14="http://schemas.microsoft.com/office/powerpoint/2010/main" val="2559870285"/>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14800" y="381000"/>
            <a:ext cx="4648200" cy="663828"/>
          </a:xfrm>
        </p:spPr>
        <p:txBody>
          <a:bodyPr/>
          <a:lstStyle/>
          <a:p>
            <a:pPr>
              <a:lnSpc>
                <a:spcPct val="100000"/>
              </a:lnSpc>
            </a:pPr>
            <a:r>
              <a:rPr lang="en-US" sz="2400" dirty="0"/>
              <a:t>At the end of the course, participants should be able to:</a:t>
            </a:r>
            <a:endParaRPr lang="en-US" sz="1600" dirty="0"/>
          </a:p>
        </p:txBody>
      </p:sp>
      <p:sp>
        <p:nvSpPr>
          <p:cNvPr id="3" name="Content Placeholder 2"/>
          <p:cNvSpPr>
            <a:spLocks noGrp="1"/>
          </p:cNvSpPr>
          <p:nvPr>
            <p:ph idx="4294967295"/>
          </p:nvPr>
        </p:nvSpPr>
        <p:spPr>
          <a:xfrm>
            <a:off x="990600" y="1447800"/>
            <a:ext cx="7696200" cy="4678363"/>
          </a:xfrm>
          <a:prstGeom prst="rect">
            <a:avLst/>
          </a:prstGeom>
        </p:spPr>
        <p:txBody>
          <a:bodyPr>
            <a:normAutofit fontScale="62500" lnSpcReduction="20000"/>
          </a:bodyPr>
          <a:lstStyle/>
          <a:p>
            <a:pPr lvl="0">
              <a:spcBef>
                <a:spcPts val="1800"/>
              </a:spcBef>
            </a:pPr>
            <a:r>
              <a:rPr lang="en-US" sz="3400" dirty="0" smtClean="0"/>
              <a:t>Know </a:t>
            </a:r>
            <a:r>
              <a:rPr lang="en-US" sz="3400" dirty="0"/>
              <a:t>what data can be obtained from death records and how the data can be used for health analyses</a:t>
            </a:r>
          </a:p>
          <a:p>
            <a:pPr lvl="0">
              <a:spcBef>
                <a:spcPts val="1800"/>
              </a:spcBef>
            </a:pPr>
            <a:r>
              <a:rPr lang="en-US" sz="3400" dirty="0"/>
              <a:t>Be able to calculate various </a:t>
            </a:r>
            <a:r>
              <a:rPr lang="en-US" sz="3400" dirty="0" err="1"/>
              <a:t>natality</a:t>
            </a:r>
            <a:r>
              <a:rPr lang="en-US" sz="3400" dirty="0"/>
              <a:t> and mortality rates</a:t>
            </a:r>
          </a:p>
          <a:p>
            <a:pPr lvl="0">
              <a:spcBef>
                <a:spcPts val="1800"/>
              </a:spcBef>
            </a:pPr>
            <a:r>
              <a:rPr lang="en-US" sz="3400" dirty="0"/>
              <a:t>Understand how the leading causes of death are determined </a:t>
            </a:r>
          </a:p>
          <a:p>
            <a:pPr lvl="0">
              <a:spcBef>
                <a:spcPts val="1800"/>
              </a:spcBef>
            </a:pPr>
            <a:r>
              <a:rPr lang="en-US" sz="3400" dirty="0"/>
              <a:t>Be able to present vital statistics data in tables, graphs, and figures </a:t>
            </a:r>
          </a:p>
          <a:p>
            <a:pPr lvl="0">
              <a:spcBef>
                <a:spcPts val="1800"/>
              </a:spcBef>
            </a:pPr>
            <a:r>
              <a:rPr lang="en-US" sz="3400" dirty="0"/>
              <a:t>Understand possible problems with vital statistics data</a:t>
            </a:r>
          </a:p>
          <a:p>
            <a:pPr lvl="0">
              <a:spcBef>
                <a:spcPts val="1800"/>
              </a:spcBef>
            </a:pPr>
            <a:r>
              <a:rPr lang="en-US" sz="3400" dirty="0"/>
              <a:t>Be able to assess the vital statistics system in their country and suggest ways to improve the system </a:t>
            </a:r>
          </a:p>
          <a:p>
            <a:pPr lvl="0">
              <a:spcBef>
                <a:spcPts val="1800"/>
              </a:spcBef>
            </a:pPr>
            <a:r>
              <a:rPr lang="en-US" sz="3400" dirty="0"/>
              <a:t>Understand the various uses of vital statistics data and how those data are disseminated </a:t>
            </a:r>
          </a:p>
          <a:p>
            <a:endParaRPr lang="en-US" dirty="0"/>
          </a:p>
        </p:txBody>
      </p:sp>
    </p:spTree>
    <p:extLst>
      <p:ext uri="{BB962C8B-B14F-4D97-AF65-F5344CB8AC3E}">
        <p14:creationId xmlns:p14="http://schemas.microsoft.com/office/powerpoint/2010/main" val="584213378"/>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FETP_Template[1]">
  <a:themeElements>
    <a:clrScheme name="1_BWPP Template May 05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BWPP Template May 05">
      <a:majorFont>
        <a:latin typeface="Franklin Gothic Medium Cond"/>
        <a:ea typeface=""/>
        <a:cs typeface="Times New Roman"/>
      </a:majorFont>
      <a:minorFont>
        <a:latin typeface="Arial"/>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cs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cs typeface="Times New Roman" pitchFamily="18" charset="0"/>
          </a:defRPr>
        </a:defPPr>
      </a:lstStyle>
    </a:lnDef>
  </a:objectDefaults>
  <a:extraClrSchemeLst>
    <a:extraClrScheme>
      <a:clrScheme name="1_BWPP Template May 05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WPP Template May 05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WPP Template May 05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WPP Template May 05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WPP Template May 05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WPP Template May 05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WPP Template May 05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 from erin</Template>
  <TotalTime>9247</TotalTime>
  <Words>593</Words>
  <Application>Microsoft Office PowerPoint</Application>
  <PresentationFormat>On-screen Show (4:3)</PresentationFormat>
  <Paragraphs>78</Paragraphs>
  <Slides>8</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Franklin Gothic Medium</vt:lpstr>
      <vt:lpstr>Franklin Gothic Medium Cond</vt:lpstr>
      <vt:lpstr>Times New Roman</vt:lpstr>
      <vt:lpstr>Wingdings</vt:lpstr>
      <vt:lpstr>FETP_Template[1]</vt:lpstr>
      <vt:lpstr>Location &amp; Date of Training</vt:lpstr>
      <vt:lpstr>Course Objectives</vt:lpstr>
      <vt:lpstr>Course Content</vt:lpstr>
      <vt:lpstr>Slide Sets</vt:lpstr>
      <vt:lpstr>Course Topics</vt:lpstr>
      <vt:lpstr>Course Topics</vt:lpstr>
      <vt:lpstr>At the end of the course, participants should be able to:</vt:lpstr>
      <vt:lpstr>At the end of the course, participants should be able to:</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CIVIL REGISTRATION  AND  VITAL STATISTICS  SYSTEMS</dc:title>
  <dc:creator>Dorothy</dc:creator>
  <cp:lastModifiedBy>Nichols, Erin K. (CDC/OPHSS/NCHS)</cp:lastModifiedBy>
  <cp:revision>1131</cp:revision>
  <cp:lastPrinted>2012-02-09T18:08:01Z</cp:lastPrinted>
  <dcterms:created xsi:type="dcterms:W3CDTF">2011-08-26T21:42:09Z</dcterms:created>
  <dcterms:modified xsi:type="dcterms:W3CDTF">2015-10-02T21:55:51Z</dcterms:modified>
</cp:coreProperties>
</file>