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58" r:id="rId5"/>
    <p:sldId id="271" r:id="rId6"/>
    <p:sldId id="269" r:id="rId7"/>
    <p:sldId id="279" r:id="rId8"/>
    <p:sldId id="283" r:id="rId9"/>
    <p:sldId id="285" r:id="rId10"/>
    <p:sldId id="289" r:id="rId11"/>
    <p:sldId id="259" r:id="rId12"/>
    <p:sldId id="291" r:id="rId13"/>
    <p:sldId id="292" r:id="rId14"/>
    <p:sldId id="293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69" autoAdjust="0"/>
  </p:normalViewPr>
  <p:slideViewPr>
    <p:cSldViewPr showGuides="1">
      <p:cViewPr varScale="1">
        <p:scale>
          <a:sx n="62" d="100"/>
          <a:sy n="62" d="100"/>
        </p:scale>
        <p:origin x="7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7E6E4-3E86-4220-8D07-633FDB3379E9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B8286-74BB-4C9A-A5CC-1F959DEE4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8286-74BB-4C9A-A5CC-1F959DEE49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86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48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41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839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592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038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460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4161-891A-4B15-8BDF-FB85D71806E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86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C04-A6BE-47B3-80A0-B10DB6D1872C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5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7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3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5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0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7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6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7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7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87F9E-F90A-4EEA-83D4-935F4E5A8B94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D4DF-3131-49ED-810E-EF78E4FEB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1724" y="1524000"/>
            <a:ext cx="7772400" cy="2895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Civil Registration and Vital Statistics System in</a:t>
            </a:r>
            <a:r>
              <a:rPr lang="en-US" dirty="0"/>
              <a:t/>
            </a:r>
            <a:br>
              <a:rPr lang="en-US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8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Country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50" y="4304130"/>
            <a:ext cx="8496300" cy="2488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Names &amp; Titles of Presenters</a:t>
            </a:r>
          </a:p>
          <a:p>
            <a:endParaRPr lang="en-US" sz="3600" i="1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600" i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28600" y="1143000"/>
            <a:ext cx="8798648" cy="190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945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 smtClean="0"/>
              <a:t>Challenges in CRVS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what geographic areas and population groups exist in your country.  Do any of these groups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present registration or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reporting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challenges?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 smtClean="0"/>
          </a:p>
          <a:p>
            <a:pPr marL="0" lv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42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533400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Coverage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924800" cy="4495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 coverage information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your country.  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areas are covered or not covered (e.g. urban, rural, certain regions)?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populations are covered or not covered?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known, list the coverage of vital events in your country.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3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 smtClean="0"/>
              <a:t>Accuracy of Vital Statistics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 marL="57150" indent="0">
              <a:spcBef>
                <a:spcPts val="1200"/>
              </a:spcBef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the following for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your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country, if known (use the most recent data year available):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Missing data</a:t>
            </a:r>
          </a:p>
          <a:p>
            <a:pPr marL="857250" lvl="3" indent="-342900">
              <a:spcBef>
                <a:spcPts val="12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of key variables with no response</a:t>
            </a:r>
          </a:p>
          <a:p>
            <a:pPr marL="857250" lvl="3" indent="-342900">
              <a:spcBef>
                <a:spcPts val="12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of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cause of death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reports with missing age/sex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Erroneous </a:t>
            </a: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</a:t>
            </a:r>
          </a:p>
          <a:p>
            <a:pPr marL="57150" lvl="1" indent="0">
              <a:spcBef>
                <a:spcPts val="1200"/>
              </a:spcBef>
              <a:buNone/>
            </a:pP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 error: </a:t>
            </a:r>
          </a:p>
          <a:p>
            <a:pPr marL="857250" lvl="3" indent="-342900">
              <a:spcBef>
                <a:spcPts val="12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% responses classified as “unknown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</a:t>
            </a:r>
          </a:p>
          <a:p>
            <a:pPr marL="857250" lvl="3" indent="-342900">
              <a:spcBef>
                <a:spcPts val="1200"/>
              </a:spcBef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Methods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used for matching sample of reports with independent records?</a:t>
            </a:r>
          </a:p>
          <a:p>
            <a:pPr marL="57150" lvl="1" indent="0">
              <a:spcBef>
                <a:spcPts val="1200"/>
              </a:spcBef>
              <a:buNone/>
            </a:pP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Coding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error: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is double coding conducted?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24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4590" y="0"/>
            <a:ext cx="5257800" cy="1143000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Accuracy of Vital Statistics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spcBef>
                <a:spcPts val="1200"/>
              </a:spcBef>
              <a:buNone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the following for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your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country, if known (use the most recent data year available):</a:t>
            </a:r>
          </a:p>
          <a:p>
            <a:pPr marL="571500" indent="-514350">
              <a:buFont typeface="+mj-lt"/>
              <a:buAutoNum type="arabicParenR" startAt="3"/>
            </a:pP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" indent="0">
              <a:buNone/>
            </a:pPr>
            <a:r>
              <a:rPr lang="en-US" sz="2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 of ill-defined categories</a:t>
            </a:r>
          </a:p>
          <a:p>
            <a:pPr marL="693738" lvl="1" indent="-300038">
              <a:spcBef>
                <a:spcPts val="1200"/>
              </a:spcBef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of deaths classified as miscellaneous/ill-defined</a:t>
            </a:r>
          </a:p>
          <a:p>
            <a:pPr marL="693738" lvl="1" indent="-300038">
              <a:spcBef>
                <a:spcPts val="1200"/>
              </a:spcBef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Is this &lt; 25% unknown (ideal)?</a:t>
            </a:r>
          </a:p>
          <a:p>
            <a:pPr marL="693738" lvl="1" indent="-300038"/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" indent="0">
              <a:buNone/>
            </a:pPr>
            <a:r>
              <a:rPr lang="en-US" sz="2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Improbable classifications</a:t>
            </a:r>
          </a:p>
          <a:p>
            <a:pPr marL="741363" lvl="1" indent="-284163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# deaths assigned improbable age/sex per 100,000 coded deaths</a:t>
            </a:r>
          </a:p>
          <a:p>
            <a:pPr marL="693738" lvl="1" indent="-300038"/>
            <a:endParaRPr lang="en-US" b="1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6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0310" y="59436"/>
            <a:ext cx="5181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4000" dirty="0" smtClean="0"/>
              <a:t>Timeliness of Vital Statistics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lvl="2" indent="0">
              <a:buNone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the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following,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known (use the most recent year for which data are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available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):</a:t>
            </a:r>
          </a:p>
          <a:p>
            <a:pPr marL="577850" lvl="3" indent="-342900"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of events that occurred in previous years</a:t>
            </a:r>
          </a:p>
          <a:p>
            <a:pPr marL="577850" lvl="3" indent="-342900"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Production time: mean time from end of reference period to publication</a:t>
            </a:r>
          </a:p>
          <a:p>
            <a:pPr marL="577850" lvl="3" indent="-342900"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Regularity: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standard deviation (SD)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production time</a:t>
            </a:r>
          </a:p>
          <a:p>
            <a:pPr marL="577850" lvl="3" indent="-342900"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Was there a delay in the release of the national file? If     yes, for how long?</a:t>
            </a:r>
          </a:p>
          <a:p>
            <a:pPr marL="577850" lvl="3" indent="-342900"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Were reports published without delayed records?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1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0"/>
            <a:ext cx="5105400" cy="114300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4000" dirty="0" smtClean="0"/>
              <a:t>CRVS System Improvement Efforts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Describe any efforts that have been taken to improve the CRVS system in your country.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8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 smtClean="0"/>
              <a:t>Additional Information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Add any additional information that you feel is important about your country’s civil registration and vital statistics system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47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/>
              <a:t>Types of Vital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19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 all of the official types of vital records collected in your country (e.g. birth, death, marriage, divorce, adoptions, etc.). </a:t>
            </a:r>
          </a:p>
          <a:p>
            <a:pPr>
              <a:lnSpc>
                <a:spcPct val="150000"/>
              </a:lnSpc>
            </a:pP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Indicate (on slide or verbally during the presentation) the purpose of each type of record collected.  Why does the country collect this information?  What can we learn from this information?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67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457200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CRVS Structure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Include a diagram of the civil registration structure in your country.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diagram should (if possible):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 specific agencies where CRVS functions are located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(i.e. the </a:t>
            </a: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place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of registration of vital events in your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country)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the </a:t>
            </a:r>
            <a:r>
              <a:rPr lang="en-US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format </a:t>
            </a: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collection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of vital event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information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birth and death </a:t>
            </a: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certificates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are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issued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type of </a:t>
            </a:r>
            <a:r>
              <a:rPr lang="en-US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storage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used for vital event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records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Highlight areas where </a:t>
            </a:r>
            <a:r>
              <a:rPr lang="en-US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computerization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is used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3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45458"/>
            <a:ext cx="8382000" cy="421341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Legal </a:t>
            </a:r>
            <a:r>
              <a:rPr lang="en-US" sz="4000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15340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Briefly list/summarize the country’s specific legal requirements for its CRVS system and for protecting confidentiality. Points to cover:</a:t>
            </a:r>
          </a:p>
          <a:p>
            <a:pPr marL="0" indent="0">
              <a:buNone/>
            </a:pPr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spcBef>
                <a:spcPts val="18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‒"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the registration requirements that apply to the entire country? </a:t>
            </a:r>
            <a:endParaRPr lang="en-US" sz="2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5988" lvl="1">
              <a:spcBef>
                <a:spcPts val="1800"/>
              </a:spcBef>
              <a:buClr>
                <a:schemeClr val="bg1">
                  <a:lumMod val="65000"/>
                </a:schemeClr>
              </a:buClr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2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time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requirements for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registering?</a:t>
            </a:r>
          </a:p>
          <a:p>
            <a:pPr marL="915988" lvl="1">
              <a:spcBef>
                <a:spcPts val="1800"/>
              </a:spcBef>
              <a:buClr>
                <a:schemeClr val="bg1">
                  <a:lumMod val="65000"/>
                </a:schemeClr>
              </a:buClr>
              <a:buFont typeface="Wingdings" pitchFamily="2" charset="2"/>
              <a:buChar char="Ø"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the required </a:t>
            </a:r>
            <a:r>
              <a:rPr lang="en-US" sz="2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informant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for registering vital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events</a:t>
            </a:r>
          </a:p>
          <a:p>
            <a:pPr marL="915988" lvl="1">
              <a:spcBef>
                <a:spcPts val="1800"/>
              </a:spcBef>
              <a:buClr>
                <a:schemeClr val="bg1">
                  <a:lumMod val="65000"/>
                </a:schemeClr>
              </a:buClr>
              <a:buFont typeface="Wingdings" pitchFamily="2" charset="2"/>
              <a:buChar char="Ø"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there penalties for not complying with the law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pPr marL="915988" lvl="1">
              <a:spcBef>
                <a:spcPts val="1800"/>
              </a:spcBef>
              <a:buClr>
                <a:schemeClr val="bg1">
                  <a:lumMod val="65000"/>
                </a:schemeClr>
              </a:buClr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the requirements for publishing vital statistics?</a:t>
            </a:r>
          </a:p>
          <a:p>
            <a:pPr marL="457200" lvl="1" indent="0">
              <a:buClr>
                <a:schemeClr val="bg1">
                  <a:lumMod val="65000"/>
                </a:schemeClr>
              </a:buClr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lvl="1" indent="0">
              <a:buClr>
                <a:schemeClr val="bg1">
                  <a:lumMod val="65000"/>
                </a:schemeClr>
              </a:buClr>
              <a:buNone/>
            </a:pP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Clr>
                <a:schemeClr val="bg1">
                  <a:lumMod val="65000"/>
                </a:schemeClr>
              </a:buClr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Bring a copy of the legal requirements to be discussed in the training course.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3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5334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Registered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Provide a flow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chart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showing how records are  processed in your country.  Include the process for: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records are numbered and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coded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Editing and querying vital records 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records are corrected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3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37151"/>
            <a:ext cx="5105400" cy="1143000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Registered Records: Content of Certificates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1534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Provide a brief description of the content of the birth and death certificates in your country- do they follow WHO guidelines?</a:t>
            </a: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Bring examples of certified copies of records from your country to be used for discussion during the course.</a:t>
            </a:r>
          </a:p>
          <a:p>
            <a:pPr>
              <a:buFont typeface="Arial" charset="0"/>
              <a:buChar char="•"/>
            </a:pPr>
            <a:endParaRPr lang="en-US" sz="2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Bring a list of definitions used for vital events in your country to compare and discuss during the course.</a:t>
            </a:r>
            <a:endParaRPr lang="en-US" sz="2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17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/>
              <a:t>Cause of Death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0010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Briefly summarize how cause of death is obtained in your country (</a:t>
            </a:r>
            <a:r>
              <a:rPr lang="en-US" sz="2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bring an example of the medical certification form if it is used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).  </a:t>
            </a:r>
          </a:p>
          <a:p>
            <a:endParaRPr lang="en-US" sz="105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causes of death classified in your country? Is the ICD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system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used in your country? 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often are the ICD codes revised?  What version is currently used in your country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data tabulated using lists recommended by WHO?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fetal deaths are reported in your country’s CRVS system, describe what the requirements are for reporting fetal deaths and what information is collected.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sz="26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1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 smtClean="0"/>
              <a:t>Statistics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Natality: what types of natality/birth statistics are produced/ used in your country?</a:t>
            </a:r>
          </a:p>
          <a:p>
            <a:pPr>
              <a:lnSpc>
                <a:spcPct val="150000"/>
              </a:lnSpc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Mortality: what types of mortality statistics are produced/used in your country?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58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dirty="0" smtClean="0"/>
              <a:t>Publications &amp; Data Use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/>
          </a:bodyPr>
          <a:lstStyle/>
          <a:p>
            <a:pPr marL="3175" indent="-3175">
              <a:lnSpc>
                <a:spcPct val="150000"/>
              </a:lnSpc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List the types of vital statistics publications that are produced in your country.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*Please bring paper copies of vital statistics reports to share and discuss during the course.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1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3175" indent="-3175">
              <a:lnSpc>
                <a:spcPct val="150000"/>
              </a:lnSpc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If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applicable, list special uses of vital statistics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data (e.g. research, social security, commercial uses, etc.).</a:t>
            </a:r>
          </a:p>
          <a:p>
            <a:pPr marL="3175" indent="-3175">
              <a:lnSpc>
                <a:spcPct val="150000"/>
              </a:lnSpc>
            </a:pPr>
            <a:endParaRPr lang="en-US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175" indent="-3175">
              <a:lnSpc>
                <a:spcPct val="150000"/>
              </a:lnSpc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 professional or technical meetings that are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hosted 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help users better understand the country’s vital statistics data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175" indent="-3175">
              <a:lnSpc>
                <a:spcPct val="150000"/>
              </a:lnSpc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79" y="1143000"/>
            <a:ext cx="5486411" cy="11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3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886</Words>
  <Application>Microsoft Office PowerPoint</Application>
  <PresentationFormat>On-screen Show (4:3)</PresentationFormat>
  <Paragraphs>109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The Civil Registration and Vital Statistics System in  Country </vt:lpstr>
      <vt:lpstr>Types of Vital Records</vt:lpstr>
      <vt:lpstr>CRVS Structure</vt:lpstr>
      <vt:lpstr>Legal Requirements</vt:lpstr>
      <vt:lpstr>Registered Records</vt:lpstr>
      <vt:lpstr>Registered Records: Content of Certificates</vt:lpstr>
      <vt:lpstr>Cause of Death </vt:lpstr>
      <vt:lpstr>Statistics</vt:lpstr>
      <vt:lpstr>Publications &amp; Data Use</vt:lpstr>
      <vt:lpstr>Challenges in CRVS</vt:lpstr>
      <vt:lpstr>Coverage</vt:lpstr>
      <vt:lpstr>Accuracy of Vital Statistics</vt:lpstr>
      <vt:lpstr>Accuracy of Vital Statistics (cont’d)</vt:lpstr>
      <vt:lpstr>Timeliness of Vital Statistics Data</vt:lpstr>
      <vt:lpstr>CRVS System Improvement Efforts</vt:lpstr>
      <vt:lpstr>Additional Information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Nichols, Erin K. (CDC/OSELS/NCHS)</dc:creator>
  <cp:lastModifiedBy>Nichols, Erin K. (CDC/OPHSS/NCHS)</cp:lastModifiedBy>
  <cp:revision>33</cp:revision>
  <dcterms:created xsi:type="dcterms:W3CDTF">2012-06-21T15:28:53Z</dcterms:created>
  <dcterms:modified xsi:type="dcterms:W3CDTF">2015-10-02T21:51:39Z</dcterms:modified>
</cp:coreProperties>
</file>