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49"/>
  </p:notesMasterIdLst>
  <p:handoutMasterIdLst>
    <p:handoutMasterId r:id="rId50"/>
  </p:handoutMasterIdLst>
  <p:sldIdLst>
    <p:sldId id="256" r:id="rId2"/>
    <p:sldId id="387" r:id="rId3"/>
    <p:sldId id="376" r:id="rId4"/>
    <p:sldId id="366" r:id="rId5"/>
    <p:sldId id="384" r:id="rId6"/>
    <p:sldId id="385" r:id="rId7"/>
    <p:sldId id="365" r:id="rId8"/>
    <p:sldId id="427" r:id="rId9"/>
    <p:sldId id="371" r:id="rId10"/>
    <p:sldId id="421" r:id="rId11"/>
    <p:sldId id="423" r:id="rId12"/>
    <p:sldId id="428" r:id="rId13"/>
    <p:sldId id="424" r:id="rId14"/>
    <p:sldId id="425" r:id="rId15"/>
    <p:sldId id="430" r:id="rId16"/>
    <p:sldId id="426" r:id="rId17"/>
    <p:sldId id="372" r:id="rId18"/>
    <p:sldId id="388" r:id="rId19"/>
    <p:sldId id="373" r:id="rId20"/>
    <p:sldId id="389" r:id="rId21"/>
    <p:sldId id="390" r:id="rId22"/>
    <p:sldId id="393" r:id="rId23"/>
    <p:sldId id="392" r:id="rId24"/>
    <p:sldId id="391" r:id="rId25"/>
    <p:sldId id="394" r:id="rId26"/>
    <p:sldId id="429" r:id="rId27"/>
    <p:sldId id="406" r:id="rId28"/>
    <p:sldId id="408" r:id="rId29"/>
    <p:sldId id="410" r:id="rId30"/>
    <p:sldId id="395" r:id="rId31"/>
    <p:sldId id="409" r:id="rId32"/>
    <p:sldId id="405" r:id="rId33"/>
    <p:sldId id="396" r:id="rId34"/>
    <p:sldId id="411" r:id="rId35"/>
    <p:sldId id="412" r:id="rId36"/>
    <p:sldId id="401" r:id="rId37"/>
    <p:sldId id="413" r:id="rId38"/>
    <p:sldId id="414" r:id="rId39"/>
    <p:sldId id="402" r:id="rId40"/>
    <p:sldId id="415" r:id="rId41"/>
    <p:sldId id="403" r:id="rId42"/>
    <p:sldId id="416" r:id="rId43"/>
    <p:sldId id="417" r:id="rId44"/>
    <p:sldId id="418" r:id="rId45"/>
    <p:sldId id="419" r:id="rId46"/>
    <p:sldId id="420" r:id="rId47"/>
    <p:sldId id="38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54CC"/>
    <a:srgbClr val="00B050"/>
    <a:srgbClr val="DC14B6"/>
    <a:srgbClr val="F78303"/>
    <a:srgbClr val="FFFF00"/>
    <a:srgbClr val="FFFF99"/>
    <a:srgbClr val="B23224"/>
    <a:srgbClr val="D43C2C"/>
    <a:srgbClr val="4B21FB"/>
    <a:srgbClr val="494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8" autoAdjust="0"/>
    <p:restoredTop sz="71936" autoAdjust="0"/>
  </p:normalViewPr>
  <p:slideViewPr>
    <p:cSldViewPr>
      <p:cViewPr>
        <p:scale>
          <a:sx n="50" d="100"/>
          <a:sy n="50" d="100"/>
        </p:scale>
        <p:origin x="-1626" y="-48"/>
      </p:cViewPr>
      <p:guideLst>
        <p:guide orient="horz" pos="2160"/>
        <p:guide pos="2880"/>
      </p:guideLst>
    </p:cSldViewPr>
  </p:slideViewPr>
  <p:outlineViewPr>
    <p:cViewPr>
      <p:scale>
        <a:sx n="33" d="100"/>
        <a:sy n="33" d="100"/>
      </p:scale>
      <p:origin x="0" y="53478"/>
    </p:cViewPr>
  </p:outlineViewPr>
  <p:notesTextViewPr>
    <p:cViewPr>
      <p:scale>
        <a:sx n="100" d="100"/>
        <a:sy n="100" d="100"/>
      </p:scale>
      <p:origin x="0" y="0"/>
    </p:cViewPr>
  </p:notesTextViewPr>
  <p:sorterViewPr>
    <p:cViewPr>
      <p:scale>
        <a:sx n="100" d="100"/>
        <a:sy n="100" d="100"/>
      </p:scale>
      <p:origin x="0" y="7812"/>
    </p:cViewPr>
  </p:sorterViewPr>
  <p:notesViewPr>
    <p:cSldViewPr>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Activities\7_ANACOD\ANACoD%20version%201.1%202013Feb_activit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Population pyramid</a:t>
            </a:r>
          </a:p>
        </c:rich>
      </c:tx>
      <c:layout>
        <c:manualLayout>
          <c:xMode val="edge"/>
          <c:yMode val="edge"/>
          <c:x val="0.3712686567164179"/>
          <c:y val="3.5714285714285712E-2"/>
        </c:manualLayout>
      </c:layout>
      <c:overlay val="0"/>
      <c:spPr>
        <a:noFill/>
        <a:ln w="25400">
          <a:noFill/>
        </a:ln>
      </c:spPr>
    </c:title>
    <c:autoTitleDeleted val="0"/>
    <c:plotArea>
      <c:layout>
        <c:manualLayout>
          <c:layoutTarget val="inner"/>
          <c:xMode val="edge"/>
          <c:yMode val="edge"/>
          <c:x val="0.12126865671641797"/>
          <c:y val="0.13690515981084864"/>
          <c:w val="0.83395522388059751"/>
          <c:h val="0.72321638769643937"/>
        </c:manualLayout>
      </c:layout>
      <c:barChart>
        <c:barDir val="bar"/>
        <c:grouping val="stacked"/>
        <c:varyColors val="0"/>
        <c:ser>
          <c:idx val="0"/>
          <c:order val="0"/>
          <c:tx>
            <c:v>male</c:v>
          </c:tx>
          <c:spPr>
            <a:solidFill>
              <a:srgbClr val="00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'step2-CDR'!$G$8:$G$24</c:f>
              <c:numCache>
                <c:formatCode>0.000</c:formatCode>
                <c:ptCount val="17"/>
                <c:pt idx="0">
                  <c:v>10.216835325464874</c:v>
                </c:pt>
                <c:pt idx="1">
                  <c:v>10.018556963708956</c:v>
                </c:pt>
                <c:pt idx="2">
                  <c:v>9.9747997786055578</c:v>
                </c:pt>
                <c:pt idx="3">
                  <c:v>9.8000603786834937</c:v>
                </c:pt>
                <c:pt idx="4">
                  <c:v>9.1295071124789349</c:v>
                </c:pt>
                <c:pt idx="5">
                  <c:v>8.4316935205802555</c:v>
                </c:pt>
                <c:pt idx="6">
                  <c:v>7.601646872661072</c:v>
                </c:pt>
                <c:pt idx="7">
                  <c:v>6.7222743480246194</c:v>
                </c:pt>
                <c:pt idx="8">
                  <c:v>6.5874995470708466</c:v>
                </c:pt>
                <c:pt idx="9">
                  <c:v>5.677977743217169</c:v>
                </c:pt>
                <c:pt idx="10">
                  <c:v>4.6327997627586024</c:v>
                </c:pt>
                <c:pt idx="11">
                  <c:v>3.7121761868146024</c:v>
                </c:pt>
                <c:pt idx="12">
                  <c:v>2.6733280860322348</c:v>
                </c:pt>
                <c:pt idx="13">
                  <c:v>1.8166398559315824</c:v>
                </c:pt>
                <c:pt idx="14">
                  <c:v>1.2866170407661166</c:v>
                </c:pt>
                <c:pt idx="15">
                  <c:v>0.86131767796510128</c:v>
                </c:pt>
                <c:pt idx="16">
                  <c:v>0.85626979923598079</c:v>
                </c:pt>
              </c:numCache>
            </c:numRef>
          </c:val>
        </c:ser>
        <c:ser>
          <c:idx val="1"/>
          <c:order val="1"/>
          <c:tx>
            <c:v>female</c:v>
          </c:tx>
          <c:spPr>
            <a:solidFill>
              <a:srgbClr val="FF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'step2-CDR'!$H$8:$H$24</c:f>
              <c:numCache>
                <c:formatCode>0.000</c:formatCode>
                <c:ptCount val="17"/>
                <c:pt idx="0">
                  <c:v>-9.4865825681842235</c:v>
                </c:pt>
                <c:pt idx="1">
                  <c:v>-9.3157829506732508</c:v>
                </c:pt>
                <c:pt idx="2">
                  <c:v>-9.2956657942188681</c:v>
                </c:pt>
                <c:pt idx="3">
                  <c:v>-9.1894739447678191</c:v>
                </c:pt>
                <c:pt idx="4">
                  <c:v>-8.7090426122341125</c:v>
                </c:pt>
                <c:pt idx="5">
                  <c:v>-8.2488189957015265</c:v>
                </c:pt>
                <c:pt idx="6">
                  <c:v>-7.6526870613090718</c:v>
                </c:pt>
                <c:pt idx="7">
                  <c:v>-6.9554302997236377</c:v>
                </c:pt>
                <c:pt idx="8">
                  <c:v>-6.9166276901252406</c:v>
                </c:pt>
                <c:pt idx="9">
                  <c:v>-6.0353970531578502</c:v>
                </c:pt>
                <c:pt idx="10">
                  <c:v>-4.997157723940175</c:v>
                </c:pt>
                <c:pt idx="11">
                  <c:v>-4.0758523313606592</c:v>
                </c:pt>
                <c:pt idx="12">
                  <c:v>-3.0098500325281266</c:v>
                </c:pt>
                <c:pt idx="13">
                  <c:v>-2.1244795305669086</c:v>
                </c:pt>
                <c:pt idx="14">
                  <c:v>-1.5807341377838493</c:v>
                </c:pt>
                <c:pt idx="15">
                  <c:v>-1.1268669389605368</c:v>
                </c:pt>
                <c:pt idx="16">
                  <c:v>-1.2795503347641453</c:v>
                </c:pt>
              </c:numCache>
            </c:numRef>
          </c:val>
        </c:ser>
        <c:dLbls>
          <c:showLegendKey val="0"/>
          <c:showVal val="0"/>
          <c:showCatName val="0"/>
          <c:showSerName val="0"/>
          <c:showPercent val="0"/>
          <c:showBubbleSize val="0"/>
        </c:dLbls>
        <c:gapWidth val="0"/>
        <c:overlap val="100"/>
        <c:axId val="98295168"/>
        <c:axId val="98297344"/>
      </c:barChart>
      <c:catAx>
        <c:axId val="98295168"/>
        <c:scaling>
          <c:orientation val="minMax"/>
        </c:scaling>
        <c:delete val="0"/>
        <c:axPos val="l"/>
        <c:title>
          <c:tx>
            <c:rich>
              <a:bodyPr/>
              <a:lstStyle/>
              <a:p>
                <a:pPr>
                  <a:defRPr sz="1150" b="1" i="0" u="none" strike="noStrike" baseline="0">
                    <a:solidFill>
                      <a:srgbClr val="000000"/>
                    </a:solidFill>
                    <a:latin typeface="Arial"/>
                    <a:ea typeface="Arial"/>
                    <a:cs typeface="Arial"/>
                  </a:defRPr>
                </a:pPr>
                <a:r>
                  <a:rPr lang="en-US"/>
                  <a:t>Age</a:t>
                </a:r>
              </a:p>
            </c:rich>
          </c:tx>
          <c:layout>
            <c:manualLayout>
              <c:xMode val="edge"/>
              <c:yMode val="edge"/>
              <c:x val="9.3283582089552231E-3"/>
              <c:y val="0.45238220222472192"/>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98297344"/>
        <c:crosses val="autoZero"/>
        <c:auto val="1"/>
        <c:lblAlgn val="ctr"/>
        <c:lblOffset val="100"/>
        <c:tickLblSkip val="2"/>
        <c:tickMarkSkip val="1"/>
        <c:noMultiLvlLbl val="0"/>
      </c:catAx>
      <c:valAx>
        <c:axId val="98297344"/>
        <c:scaling>
          <c:orientation val="minMax"/>
        </c:scaling>
        <c:delete val="0"/>
        <c:axPos val="b"/>
        <c:majorGridlines>
          <c:spPr>
            <a:ln w="3175">
              <a:solidFill>
                <a:srgbClr val="000000"/>
              </a:solidFill>
              <a:prstDash val="sysDash"/>
            </a:ln>
          </c:spPr>
        </c:majorGridlines>
        <c:title>
          <c:tx>
            <c:rich>
              <a:bodyPr/>
              <a:lstStyle/>
              <a:p>
                <a:pPr>
                  <a:defRPr sz="1150" b="1" i="0" u="none" strike="noStrike" baseline="0">
                    <a:solidFill>
                      <a:srgbClr val="000000"/>
                    </a:solidFill>
                    <a:latin typeface="Arial"/>
                    <a:ea typeface="Arial"/>
                    <a:cs typeface="Arial"/>
                  </a:defRPr>
                </a:pPr>
                <a:r>
                  <a:rPr lang="en-US"/>
                  <a:t>% of population</a:t>
                </a:r>
              </a:p>
            </c:rich>
          </c:tx>
          <c:layout>
            <c:manualLayout>
              <c:xMode val="edge"/>
              <c:yMode val="edge"/>
              <c:x val="0.43097014925373134"/>
              <c:y val="0.90476440444944384"/>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98295168"/>
        <c:crosses val="autoZero"/>
        <c:crossBetween val="between"/>
      </c:valAx>
      <c:spPr>
        <a:noFill/>
        <a:ln w="3175">
          <a:solidFill>
            <a:srgbClr val="000000"/>
          </a:solidFill>
          <a:prstDash val="solid"/>
        </a:ln>
      </c:spPr>
    </c:plotArea>
    <c:legend>
      <c:legendPos val="r"/>
      <c:layout>
        <c:manualLayout>
          <c:xMode val="edge"/>
          <c:yMode val="edge"/>
          <c:x val="0.80783582089552242"/>
          <c:y val="0.31250093738282714"/>
          <c:w val="0.125"/>
          <c:h val="0.14285745531808525"/>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Male</a:t>
            </a:r>
          </a:p>
        </c:rich>
      </c:tx>
      <c:layout>
        <c:manualLayout>
          <c:xMode val="edge"/>
          <c:yMode val="edge"/>
          <c:x val="0.46503496503496505"/>
          <c:y val="3.2345013477088951E-2"/>
        </c:manualLayout>
      </c:layout>
      <c:overlay val="0"/>
      <c:spPr>
        <a:noFill/>
        <a:ln w="25400">
          <a:noFill/>
        </a:ln>
      </c:spPr>
    </c:title>
    <c:autoTitleDeleted val="0"/>
    <c:plotArea>
      <c:layout>
        <c:manualLayout>
          <c:layoutTarget val="inner"/>
          <c:xMode val="edge"/>
          <c:yMode val="edge"/>
          <c:x val="8.9160839160839236E-2"/>
          <c:y val="0.18867924528301888"/>
          <c:w val="0.88811188811188813"/>
          <c:h val="0.66846361185983849"/>
        </c:manualLayout>
      </c:layout>
      <c:lineChart>
        <c:grouping val="standard"/>
        <c:varyColors val="0"/>
        <c:ser>
          <c:idx val="0"/>
          <c:order val="0"/>
          <c:tx>
            <c:v>group 1</c:v>
          </c:tx>
          <c:spPr>
            <a:ln w="25400">
              <a:solidFill>
                <a:srgbClr val="000080"/>
              </a:solidFill>
              <a:prstDash val="solid"/>
            </a:ln>
          </c:spPr>
          <c:marker>
            <c:symbol val="diamond"/>
            <c:size val="7"/>
            <c:spPr>
              <a:solidFill>
                <a:srgbClr val="000080"/>
              </a:solidFill>
              <a:ln>
                <a:solidFill>
                  <a:srgbClr val="000080"/>
                </a:solidFill>
                <a:prstDash val="solid"/>
              </a:ln>
            </c:spPr>
          </c:marker>
          <c:cat>
            <c:strRef>
              <c:f>'step6-dataGBD'!$F$4:$X$4</c:f>
              <c:strCache>
                <c:ptCount val="19"/>
                <c:pt idx="0">
                  <c:v>M00</c:v>
                </c:pt>
                <c:pt idx="1">
                  <c:v>M1-4</c:v>
                </c:pt>
                <c:pt idx="2">
                  <c:v>M05</c:v>
                </c:pt>
                <c:pt idx="3">
                  <c:v>M10</c:v>
                </c:pt>
                <c:pt idx="4">
                  <c:v>M15</c:v>
                </c:pt>
                <c:pt idx="5">
                  <c:v>M20</c:v>
                </c:pt>
                <c:pt idx="6">
                  <c:v>M25</c:v>
                </c:pt>
                <c:pt idx="7">
                  <c:v>M30</c:v>
                </c:pt>
                <c:pt idx="8">
                  <c:v>M35</c:v>
                </c:pt>
                <c:pt idx="9">
                  <c:v>M40</c:v>
                </c:pt>
                <c:pt idx="10">
                  <c:v>M45</c:v>
                </c:pt>
                <c:pt idx="11">
                  <c:v>M50</c:v>
                </c:pt>
                <c:pt idx="12">
                  <c:v>M55</c:v>
                </c:pt>
                <c:pt idx="13">
                  <c:v>M60</c:v>
                </c:pt>
                <c:pt idx="14">
                  <c:v>M65</c:v>
                </c:pt>
                <c:pt idx="15">
                  <c:v>M70</c:v>
                </c:pt>
                <c:pt idx="16">
                  <c:v>M75</c:v>
                </c:pt>
                <c:pt idx="17">
                  <c:v>M80</c:v>
                </c:pt>
                <c:pt idx="18">
                  <c:v>M85</c:v>
                </c:pt>
              </c:strCache>
            </c:strRef>
          </c:cat>
          <c:val>
            <c:numRef>
              <c:f>'step6-dataGBD'!$F$184:$X$184</c:f>
              <c:numCache>
                <c:formatCode>0.00</c:formatCode>
                <c:ptCount val="19"/>
                <c:pt idx="0">
                  <c:v>0.66806656420849964</c:v>
                </c:pt>
                <c:pt idx="1">
                  <c:v>0.30736563428023839</c:v>
                </c:pt>
                <c:pt idx="2">
                  <c:v>0.16215949587752823</c:v>
                </c:pt>
                <c:pt idx="3">
                  <c:v>8.0983645304742405E-2</c:v>
                </c:pt>
                <c:pt idx="4">
                  <c:v>3.9411925154410686E-2</c:v>
                </c:pt>
                <c:pt idx="5">
                  <c:v>4.8049614185949031E-2</c:v>
                </c:pt>
                <c:pt idx="6">
                  <c:v>6.6549686405299027E-2</c:v>
                </c:pt>
                <c:pt idx="7">
                  <c:v>9.5290544029968283E-2</c:v>
                </c:pt>
                <c:pt idx="8">
                  <c:v>0.10600379323170156</c:v>
                </c:pt>
                <c:pt idx="9">
                  <c:v>0.11260629956414112</c:v>
                </c:pt>
                <c:pt idx="10">
                  <c:v>0.10407246260172089</c:v>
                </c:pt>
                <c:pt idx="11">
                  <c:v>9.32870559228475E-2</c:v>
                </c:pt>
                <c:pt idx="12">
                  <c:v>7.7508961754088071E-2</c:v>
                </c:pt>
                <c:pt idx="13">
                  <c:v>6.5670179643447041E-2</c:v>
                </c:pt>
                <c:pt idx="14">
                  <c:v>5.8913954510262011E-2</c:v>
                </c:pt>
                <c:pt idx="15">
                  <c:v>5.9185527284908133E-2</c:v>
                </c:pt>
                <c:pt idx="16">
                  <c:v>5.9646394396250094E-2</c:v>
                </c:pt>
                <c:pt idx="17">
                  <c:v>6.92014082057021E-2</c:v>
                </c:pt>
                <c:pt idx="18">
                  <c:v>8.4879434713165308E-2</c:v>
                </c:pt>
              </c:numCache>
            </c:numRef>
          </c:val>
          <c:smooth val="0"/>
        </c:ser>
        <c:ser>
          <c:idx val="1"/>
          <c:order val="1"/>
          <c:tx>
            <c:v>group 2</c:v>
          </c:tx>
          <c:spPr>
            <a:ln w="25400">
              <a:solidFill>
                <a:srgbClr val="FF00FF"/>
              </a:solidFill>
              <a:prstDash val="solid"/>
            </a:ln>
          </c:spPr>
          <c:marker>
            <c:symbol val="square"/>
            <c:size val="7"/>
            <c:spPr>
              <a:solidFill>
                <a:srgbClr val="FF00FF"/>
              </a:solidFill>
              <a:ln>
                <a:solidFill>
                  <a:srgbClr val="FF00FF"/>
                </a:solidFill>
                <a:prstDash val="solid"/>
              </a:ln>
            </c:spPr>
          </c:marker>
          <c:cat>
            <c:strRef>
              <c:f>'step6-dataGBD'!$F$4:$X$4</c:f>
              <c:strCache>
                <c:ptCount val="19"/>
                <c:pt idx="0">
                  <c:v>M00</c:v>
                </c:pt>
                <c:pt idx="1">
                  <c:v>M1-4</c:v>
                </c:pt>
                <c:pt idx="2">
                  <c:v>M05</c:v>
                </c:pt>
                <c:pt idx="3">
                  <c:v>M10</c:v>
                </c:pt>
                <c:pt idx="4">
                  <c:v>M15</c:v>
                </c:pt>
                <c:pt idx="5">
                  <c:v>M20</c:v>
                </c:pt>
                <c:pt idx="6">
                  <c:v>M25</c:v>
                </c:pt>
                <c:pt idx="7">
                  <c:v>M30</c:v>
                </c:pt>
                <c:pt idx="8">
                  <c:v>M35</c:v>
                </c:pt>
                <c:pt idx="9">
                  <c:v>M40</c:v>
                </c:pt>
                <c:pt idx="10">
                  <c:v>M45</c:v>
                </c:pt>
                <c:pt idx="11">
                  <c:v>M50</c:v>
                </c:pt>
                <c:pt idx="12">
                  <c:v>M55</c:v>
                </c:pt>
                <c:pt idx="13">
                  <c:v>M60</c:v>
                </c:pt>
                <c:pt idx="14">
                  <c:v>M65</c:v>
                </c:pt>
                <c:pt idx="15">
                  <c:v>M70</c:v>
                </c:pt>
                <c:pt idx="16">
                  <c:v>M75</c:v>
                </c:pt>
                <c:pt idx="17">
                  <c:v>M80</c:v>
                </c:pt>
                <c:pt idx="18">
                  <c:v>M85</c:v>
                </c:pt>
              </c:strCache>
            </c:strRef>
          </c:cat>
          <c:val>
            <c:numRef>
              <c:f>'step6-dataGBD'!$F$185:$X$185</c:f>
              <c:numCache>
                <c:formatCode>0.00</c:formatCode>
                <c:ptCount val="19"/>
                <c:pt idx="0">
                  <c:v>0.29816833122882691</c:v>
                </c:pt>
                <c:pt idx="1">
                  <c:v>0.38863423720324319</c:v>
                </c:pt>
                <c:pt idx="2">
                  <c:v>0.46937923599760378</c:v>
                </c:pt>
                <c:pt idx="3">
                  <c:v>0.42420559032921545</c:v>
                </c:pt>
                <c:pt idx="4">
                  <c:v>0.14970372231693549</c:v>
                </c:pt>
                <c:pt idx="5">
                  <c:v>9.815925018483436E-2</c:v>
                </c:pt>
                <c:pt idx="6">
                  <c:v>9.8854422939515199E-2</c:v>
                </c:pt>
                <c:pt idx="7">
                  <c:v>0.14740560327903193</c:v>
                </c:pt>
                <c:pt idx="8">
                  <c:v>0.21666127026374268</c:v>
                </c:pt>
                <c:pt idx="9">
                  <c:v>0.32850298452826043</c:v>
                </c:pt>
                <c:pt idx="10">
                  <c:v>0.48193946295782802</c:v>
                </c:pt>
                <c:pt idx="11">
                  <c:v>0.6300351989663503</c:v>
                </c:pt>
                <c:pt idx="12">
                  <c:v>0.74248972732557994</c:v>
                </c:pt>
                <c:pt idx="13">
                  <c:v>0.83009034543228044</c:v>
                </c:pt>
                <c:pt idx="14">
                  <c:v>0.86377703872756773</c:v>
                </c:pt>
                <c:pt idx="15">
                  <c:v>0.88788275547581086</c:v>
                </c:pt>
                <c:pt idx="16">
                  <c:v>0.90148564544712606</c:v>
                </c:pt>
                <c:pt idx="17">
                  <c:v>0.90059681429058247</c:v>
                </c:pt>
                <c:pt idx="18">
                  <c:v>0.89186023767853617</c:v>
                </c:pt>
              </c:numCache>
            </c:numRef>
          </c:val>
          <c:smooth val="0"/>
        </c:ser>
        <c:ser>
          <c:idx val="2"/>
          <c:order val="2"/>
          <c:tx>
            <c:v>group 3</c:v>
          </c:tx>
          <c:spPr>
            <a:ln w="25400">
              <a:solidFill>
                <a:srgbClr val="000000"/>
              </a:solidFill>
              <a:prstDash val="sysDash"/>
            </a:ln>
          </c:spPr>
          <c:marker>
            <c:symbol val="none"/>
          </c:marker>
          <c:cat>
            <c:strRef>
              <c:f>'step6-dataGBD'!$F$4:$X$4</c:f>
              <c:strCache>
                <c:ptCount val="19"/>
                <c:pt idx="0">
                  <c:v>M00</c:v>
                </c:pt>
                <c:pt idx="1">
                  <c:v>M1-4</c:v>
                </c:pt>
                <c:pt idx="2">
                  <c:v>M05</c:v>
                </c:pt>
                <c:pt idx="3">
                  <c:v>M10</c:v>
                </c:pt>
                <c:pt idx="4">
                  <c:v>M15</c:v>
                </c:pt>
                <c:pt idx="5">
                  <c:v>M20</c:v>
                </c:pt>
                <c:pt idx="6">
                  <c:v>M25</c:v>
                </c:pt>
                <c:pt idx="7">
                  <c:v>M30</c:v>
                </c:pt>
                <c:pt idx="8">
                  <c:v>M35</c:v>
                </c:pt>
                <c:pt idx="9">
                  <c:v>M40</c:v>
                </c:pt>
                <c:pt idx="10">
                  <c:v>M45</c:v>
                </c:pt>
                <c:pt idx="11">
                  <c:v>M50</c:v>
                </c:pt>
                <c:pt idx="12">
                  <c:v>M55</c:v>
                </c:pt>
                <c:pt idx="13">
                  <c:v>M60</c:v>
                </c:pt>
                <c:pt idx="14">
                  <c:v>M65</c:v>
                </c:pt>
                <c:pt idx="15">
                  <c:v>M70</c:v>
                </c:pt>
                <c:pt idx="16">
                  <c:v>M75</c:v>
                </c:pt>
                <c:pt idx="17">
                  <c:v>M80</c:v>
                </c:pt>
                <c:pt idx="18">
                  <c:v>M85</c:v>
                </c:pt>
              </c:strCache>
            </c:strRef>
          </c:cat>
          <c:val>
            <c:numRef>
              <c:f>'step6-dataGBD'!$F$186:$X$186</c:f>
              <c:numCache>
                <c:formatCode>0.00</c:formatCode>
                <c:ptCount val="19"/>
                <c:pt idx="0">
                  <c:v>3.3765104562673356E-2</c:v>
                </c:pt>
                <c:pt idx="1">
                  <c:v>0.30400012851651842</c:v>
                </c:pt>
                <c:pt idx="2">
                  <c:v>0.36846126812486796</c:v>
                </c:pt>
                <c:pt idx="3">
                  <c:v>0.49481076436604216</c:v>
                </c:pt>
                <c:pt idx="4">
                  <c:v>0.81088435252865387</c:v>
                </c:pt>
                <c:pt idx="5">
                  <c:v>0.8537911356292166</c:v>
                </c:pt>
                <c:pt idx="6">
                  <c:v>0.8345958906551858</c:v>
                </c:pt>
                <c:pt idx="7">
                  <c:v>0.75730385269099987</c:v>
                </c:pt>
                <c:pt idx="8">
                  <c:v>0.67733493650455578</c:v>
                </c:pt>
                <c:pt idx="9">
                  <c:v>0.55889071590759842</c:v>
                </c:pt>
                <c:pt idx="10">
                  <c:v>0.4139880744404511</c:v>
                </c:pt>
                <c:pt idx="11">
                  <c:v>0.27667774511080223</c:v>
                </c:pt>
                <c:pt idx="12">
                  <c:v>0.18000131092033195</c:v>
                </c:pt>
                <c:pt idx="13">
                  <c:v>0.10423947492427252</c:v>
                </c:pt>
                <c:pt idx="14">
                  <c:v>7.7309006762170243E-2</c:v>
                </c:pt>
                <c:pt idx="15">
                  <c:v>5.2931717239280925E-2</c:v>
                </c:pt>
                <c:pt idx="16">
                  <c:v>3.8867960156624026E-2</c:v>
                </c:pt>
                <c:pt idx="17">
                  <c:v>3.0201777503715457E-2</c:v>
                </c:pt>
                <c:pt idx="18">
                  <c:v>2.3260327608298482E-2</c:v>
                </c:pt>
              </c:numCache>
            </c:numRef>
          </c:val>
          <c:smooth val="0"/>
        </c:ser>
        <c:dLbls>
          <c:showLegendKey val="0"/>
          <c:showVal val="0"/>
          <c:showCatName val="0"/>
          <c:showSerName val="0"/>
          <c:showPercent val="0"/>
          <c:showBubbleSize val="0"/>
        </c:dLbls>
        <c:marker val="1"/>
        <c:smooth val="0"/>
        <c:axId val="107222912"/>
        <c:axId val="107233280"/>
      </c:lineChart>
      <c:catAx>
        <c:axId val="107222912"/>
        <c:scaling>
          <c:orientation val="minMax"/>
        </c:scaling>
        <c:delete val="0"/>
        <c:axPos val="b"/>
        <c:title>
          <c:tx>
            <c:rich>
              <a:bodyPr/>
              <a:lstStyle/>
              <a:p>
                <a:pPr>
                  <a:defRPr sz="900" b="1" i="0" u="none" strike="noStrike" baseline="0">
                    <a:solidFill>
                      <a:srgbClr val="000000"/>
                    </a:solidFill>
                    <a:latin typeface="Arial"/>
                    <a:ea typeface="Arial"/>
                    <a:cs typeface="Arial"/>
                  </a:defRPr>
                </a:pPr>
                <a:r>
                  <a:rPr lang="en-US"/>
                  <a:t>age</a:t>
                </a:r>
              </a:p>
            </c:rich>
          </c:tx>
          <c:layout>
            <c:manualLayout>
              <c:xMode val="edge"/>
              <c:yMode val="edge"/>
              <c:x val="0.44279334838389955"/>
              <c:y val="0.932614555256064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07233280"/>
        <c:crosses val="autoZero"/>
        <c:auto val="1"/>
        <c:lblAlgn val="ctr"/>
        <c:lblOffset val="100"/>
        <c:tickLblSkip val="1"/>
        <c:tickMarkSkip val="1"/>
        <c:noMultiLvlLbl val="0"/>
      </c:catAx>
      <c:valAx>
        <c:axId val="107233280"/>
        <c:scaling>
          <c:orientation val="minMax"/>
          <c:max val="1"/>
        </c:scaling>
        <c:delete val="0"/>
        <c:axPos val="l"/>
        <c:majorGridlines>
          <c:spPr>
            <a:ln w="3175">
              <a:solidFill>
                <a:srgbClr val="000000"/>
              </a:solidFill>
              <a:prstDash val="sysDash"/>
            </a:ln>
          </c:spPr>
        </c:majorGridlines>
        <c:title>
          <c:tx>
            <c:rich>
              <a:bodyPr/>
              <a:lstStyle/>
              <a:p>
                <a:pPr>
                  <a:defRPr sz="825" b="1" i="0" u="none" strike="noStrike" baseline="0">
                    <a:solidFill>
                      <a:srgbClr val="000000"/>
                    </a:solidFill>
                    <a:latin typeface="Arial"/>
                    <a:ea typeface="Arial"/>
                    <a:cs typeface="Arial"/>
                  </a:defRPr>
                </a:pPr>
                <a:r>
                  <a:rPr lang="en-US"/>
                  <a:t>Proportion of total deaths</a:t>
                </a:r>
              </a:p>
            </c:rich>
          </c:tx>
          <c:layout>
            <c:manualLayout>
              <c:xMode val="edge"/>
              <c:yMode val="edge"/>
              <c:x val="8.7412587412587419E-3"/>
              <c:y val="0.37735849056603776"/>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07222912"/>
        <c:crosses val="autoZero"/>
        <c:crossBetween val="between"/>
        <c:majorUnit val="0.2"/>
        <c:minorUnit val="0.2"/>
      </c:valAx>
      <c:spPr>
        <a:noFill/>
        <a:ln w="25400">
          <a:noFill/>
        </a:ln>
      </c:spPr>
    </c:plotArea>
    <c:legend>
      <c:legendPos val="r"/>
      <c:layout>
        <c:manualLayout>
          <c:xMode val="edge"/>
          <c:yMode val="edge"/>
          <c:x val="0.80594405594405594"/>
          <c:y val="1.3477088948787063E-2"/>
          <c:w val="0.18181818181818177"/>
          <c:h val="0.14016172506738545"/>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Female</a:t>
            </a:r>
          </a:p>
        </c:rich>
      </c:tx>
      <c:layout>
        <c:manualLayout>
          <c:xMode val="edge"/>
          <c:yMode val="edge"/>
          <c:x val="0.44869565217391305"/>
          <c:y val="3.2258064516129031E-2"/>
        </c:manualLayout>
      </c:layout>
      <c:overlay val="0"/>
      <c:spPr>
        <a:noFill/>
        <a:ln w="25400">
          <a:noFill/>
        </a:ln>
      </c:spPr>
    </c:title>
    <c:autoTitleDeleted val="0"/>
    <c:plotArea>
      <c:layout>
        <c:manualLayout>
          <c:layoutTarget val="inner"/>
          <c:xMode val="edge"/>
          <c:yMode val="edge"/>
          <c:x val="6.4927536231884062E-2"/>
          <c:y val="2.6882284875680864E-2"/>
          <c:w val="0.8869565217391302"/>
          <c:h val="0.69086202868266078"/>
        </c:manualLayout>
      </c:layout>
      <c:lineChart>
        <c:grouping val="standard"/>
        <c:varyColors val="0"/>
        <c:ser>
          <c:idx val="0"/>
          <c:order val="0"/>
          <c:tx>
            <c:strRef>
              <c:f>'step7-group123'!$B$138</c:f>
              <c:strCache>
                <c:ptCount val="1"/>
                <c:pt idx="0">
                  <c:v>group 1</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cat>
            <c:strRef>
              <c:f>'step7-group123'!$V$134:$AM$134</c:f>
              <c:strCache>
                <c:ptCount val="18"/>
                <c:pt idx="0">
                  <c:v>F00</c:v>
                </c:pt>
                <c:pt idx="1">
                  <c:v>F05</c:v>
                </c:pt>
                <c:pt idx="2">
                  <c:v>F10</c:v>
                </c:pt>
                <c:pt idx="3">
                  <c:v>F15</c:v>
                </c:pt>
                <c:pt idx="4">
                  <c:v>F20</c:v>
                </c:pt>
                <c:pt idx="5">
                  <c:v>F25</c:v>
                </c:pt>
                <c:pt idx="6">
                  <c:v>F30</c:v>
                </c:pt>
                <c:pt idx="7">
                  <c:v>F35</c:v>
                </c:pt>
                <c:pt idx="8">
                  <c:v>F40</c:v>
                </c:pt>
                <c:pt idx="9">
                  <c:v>F45</c:v>
                </c:pt>
                <c:pt idx="10">
                  <c:v>F50</c:v>
                </c:pt>
                <c:pt idx="11">
                  <c:v>F55</c:v>
                </c:pt>
                <c:pt idx="12">
                  <c:v>F60</c:v>
                </c:pt>
                <c:pt idx="13">
                  <c:v>F65</c:v>
                </c:pt>
                <c:pt idx="14">
                  <c:v>F70</c:v>
                </c:pt>
                <c:pt idx="15">
                  <c:v>F75</c:v>
                </c:pt>
                <c:pt idx="16">
                  <c:v>F80</c:v>
                </c:pt>
                <c:pt idx="17">
                  <c:v>F85</c:v>
                </c:pt>
              </c:strCache>
            </c:strRef>
          </c:cat>
          <c:val>
            <c:numRef>
              <c:f>'step7-group123'!$V$138:$AM$138</c:f>
              <c:numCache>
                <c:formatCode>General</c:formatCode>
                <c:ptCount val="18"/>
                <c:pt idx="0">
                  <c:v>0.73279293472649132</c:v>
                </c:pt>
                <c:pt idx="1">
                  <c:v>0.35305164840025982</c:v>
                </c:pt>
                <c:pt idx="2">
                  <c:v>0.28581458495607837</c:v>
                </c:pt>
                <c:pt idx="3">
                  <c:v>0.26641994974070171</c:v>
                </c:pt>
                <c:pt idx="4">
                  <c:v>0.47746971406816041</c:v>
                </c:pt>
                <c:pt idx="5">
                  <c:v>0.58992206954557191</c:v>
                </c:pt>
                <c:pt idx="6">
                  <c:v>0.5960786109820968</c:v>
                </c:pt>
                <c:pt idx="7">
                  <c:v>0.50402375656013854</c:v>
                </c:pt>
                <c:pt idx="8">
                  <c:v>0.36925263649779549</c:v>
                </c:pt>
                <c:pt idx="9">
                  <c:v>0.24175499217784494</c:v>
                </c:pt>
                <c:pt idx="10">
                  <c:v>0.15548575897906444</c:v>
                </c:pt>
                <c:pt idx="11">
                  <c:v>0.10838349160290271</c:v>
                </c:pt>
                <c:pt idx="12">
                  <c:v>8.2950252959738929E-2</c:v>
                </c:pt>
                <c:pt idx="13">
                  <c:v>6.517650989285724E-2</c:v>
                </c:pt>
                <c:pt idx="14">
                  <c:v>5.2933015488298034E-2</c:v>
                </c:pt>
                <c:pt idx="15">
                  <c:v>5.3332043367570761E-2</c:v>
                </c:pt>
                <c:pt idx="16">
                  <c:v>5.4459534117781296E-2</c:v>
                </c:pt>
                <c:pt idx="17">
                  <c:v>8.8752764385961982E-2</c:v>
                </c:pt>
              </c:numCache>
            </c:numRef>
          </c:val>
          <c:smooth val="0"/>
        </c:ser>
        <c:ser>
          <c:idx val="1"/>
          <c:order val="1"/>
          <c:tx>
            <c:strRef>
              <c:f>'step7-group123'!$B$139</c:f>
              <c:strCache>
                <c:ptCount val="1"/>
                <c:pt idx="0">
                  <c:v>group 2</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cat>
            <c:strRef>
              <c:f>'step7-group123'!$V$134:$AM$134</c:f>
              <c:strCache>
                <c:ptCount val="18"/>
                <c:pt idx="0">
                  <c:v>F00</c:v>
                </c:pt>
                <c:pt idx="1">
                  <c:v>F05</c:v>
                </c:pt>
                <c:pt idx="2">
                  <c:v>F10</c:v>
                </c:pt>
                <c:pt idx="3">
                  <c:v>F15</c:v>
                </c:pt>
                <c:pt idx="4">
                  <c:v>F20</c:v>
                </c:pt>
                <c:pt idx="5">
                  <c:v>F25</c:v>
                </c:pt>
                <c:pt idx="6">
                  <c:v>F30</c:v>
                </c:pt>
                <c:pt idx="7">
                  <c:v>F35</c:v>
                </c:pt>
                <c:pt idx="8">
                  <c:v>F40</c:v>
                </c:pt>
                <c:pt idx="9">
                  <c:v>F45</c:v>
                </c:pt>
                <c:pt idx="10">
                  <c:v>F50</c:v>
                </c:pt>
                <c:pt idx="11">
                  <c:v>F55</c:v>
                </c:pt>
                <c:pt idx="12">
                  <c:v>F60</c:v>
                </c:pt>
                <c:pt idx="13">
                  <c:v>F65</c:v>
                </c:pt>
                <c:pt idx="14">
                  <c:v>F70</c:v>
                </c:pt>
                <c:pt idx="15">
                  <c:v>F75</c:v>
                </c:pt>
                <c:pt idx="16">
                  <c:v>F80</c:v>
                </c:pt>
                <c:pt idx="17">
                  <c:v>F85</c:v>
                </c:pt>
              </c:strCache>
            </c:strRef>
          </c:cat>
          <c:val>
            <c:numRef>
              <c:f>'step7-group123'!$V$139:$AM$139</c:f>
              <c:numCache>
                <c:formatCode>General</c:formatCode>
                <c:ptCount val="18"/>
                <c:pt idx="0">
                  <c:v>0.2198790990482129</c:v>
                </c:pt>
                <c:pt idx="1">
                  <c:v>0.35720656808463574</c:v>
                </c:pt>
                <c:pt idx="2">
                  <c:v>0.40634701140341939</c:v>
                </c:pt>
                <c:pt idx="3">
                  <c:v>0.33724015687987147</c:v>
                </c:pt>
                <c:pt idx="4">
                  <c:v>0.24651210908815591</c:v>
                </c:pt>
                <c:pt idx="5">
                  <c:v>0.21626931925221229</c:v>
                </c:pt>
                <c:pt idx="6">
                  <c:v>0.25865584213955906</c:v>
                </c:pt>
                <c:pt idx="7">
                  <c:v>0.3683358469742315</c:v>
                </c:pt>
                <c:pt idx="8">
                  <c:v>0.51780192033279959</c:v>
                </c:pt>
                <c:pt idx="9">
                  <c:v>0.65981699132869021</c:v>
                </c:pt>
                <c:pt idx="10">
                  <c:v>0.76283939734950201</c:v>
                </c:pt>
                <c:pt idx="11">
                  <c:v>0.83104719528543169</c:v>
                </c:pt>
                <c:pt idx="12">
                  <c:v>0.87426749997806807</c:v>
                </c:pt>
                <c:pt idx="13">
                  <c:v>0.9016941131079852</c:v>
                </c:pt>
                <c:pt idx="14">
                  <c:v>0.92299935969328817</c:v>
                </c:pt>
                <c:pt idx="15">
                  <c:v>0.926573961270728</c:v>
                </c:pt>
                <c:pt idx="16">
                  <c:v>0.92807353040009111</c:v>
                </c:pt>
                <c:pt idx="17">
                  <c:v>0.89266788692499044</c:v>
                </c:pt>
              </c:numCache>
            </c:numRef>
          </c:val>
          <c:smooth val="0"/>
        </c:ser>
        <c:ser>
          <c:idx val="2"/>
          <c:order val="2"/>
          <c:tx>
            <c:strRef>
              <c:f>'step7-group123'!$B$140</c:f>
              <c:strCache>
                <c:ptCount val="1"/>
                <c:pt idx="0">
                  <c:v>group 3</c:v>
                </c:pt>
              </c:strCache>
            </c:strRef>
          </c:tx>
          <c:spPr>
            <a:ln w="25400">
              <a:solidFill>
                <a:srgbClr val="000000"/>
              </a:solidFill>
              <a:prstDash val="sysDash"/>
            </a:ln>
          </c:spPr>
          <c:marker>
            <c:symbol val="none"/>
          </c:marker>
          <c:cat>
            <c:strRef>
              <c:f>'step7-group123'!$V$134:$AM$134</c:f>
              <c:strCache>
                <c:ptCount val="18"/>
                <c:pt idx="0">
                  <c:v>F00</c:v>
                </c:pt>
                <c:pt idx="1">
                  <c:v>F05</c:v>
                </c:pt>
                <c:pt idx="2">
                  <c:v>F10</c:v>
                </c:pt>
                <c:pt idx="3">
                  <c:v>F15</c:v>
                </c:pt>
                <c:pt idx="4">
                  <c:v>F20</c:v>
                </c:pt>
                <c:pt idx="5">
                  <c:v>F25</c:v>
                </c:pt>
                <c:pt idx="6">
                  <c:v>F30</c:v>
                </c:pt>
                <c:pt idx="7">
                  <c:v>F35</c:v>
                </c:pt>
                <c:pt idx="8">
                  <c:v>F40</c:v>
                </c:pt>
                <c:pt idx="9">
                  <c:v>F45</c:v>
                </c:pt>
                <c:pt idx="10">
                  <c:v>F50</c:v>
                </c:pt>
                <c:pt idx="11">
                  <c:v>F55</c:v>
                </c:pt>
                <c:pt idx="12">
                  <c:v>F60</c:v>
                </c:pt>
                <c:pt idx="13">
                  <c:v>F65</c:v>
                </c:pt>
                <c:pt idx="14">
                  <c:v>F70</c:v>
                </c:pt>
                <c:pt idx="15">
                  <c:v>F75</c:v>
                </c:pt>
                <c:pt idx="16">
                  <c:v>F80</c:v>
                </c:pt>
                <c:pt idx="17">
                  <c:v>F85</c:v>
                </c:pt>
              </c:strCache>
            </c:strRef>
          </c:cat>
          <c:val>
            <c:numRef>
              <c:f>'step7-group123'!$V$140:$AM$140</c:f>
              <c:numCache>
                <c:formatCode>General</c:formatCode>
                <c:ptCount val="18"/>
                <c:pt idx="0">
                  <c:v>4.7327966225295864E-2</c:v>
                </c:pt>
                <c:pt idx="1">
                  <c:v>0.28974178351510443</c:v>
                </c:pt>
                <c:pt idx="2">
                  <c:v>0.30783840364050225</c:v>
                </c:pt>
                <c:pt idx="3">
                  <c:v>0.39633989337942682</c:v>
                </c:pt>
                <c:pt idx="4">
                  <c:v>0.27601817684368368</c:v>
                </c:pt>
                <c:pt idx="5">
                  <c:v>0.19380861120221587</c:v>
                </c:pt>
                <c:pt idx="6">
                  <c:v>0.14526554687834406</c:v>
                </c:pt>
                <c:pt idx="7">
                  <c:v>0.12764039646563005</c:v>
                </c:pt>
                <c:pt idx="8">
                  <c:v>0.11294544316940491</c:v>
                </c:pt>
                <c:pt idx="9">
                  <c:v>9.8428016493464804E-2</c:v>
                </c:pt>
                <c:pt idx="10">
                  <c:v>8.1674843671433475E-2</c:v>
                </c:pt>
                <c:pt idx="11">
                  <c:v>6.0569313111665572E-2</c:v>
                </c:pt>
                <c:pt idx="12">
                  <c:v>4.2782247062193024E-2</c:v>
                </c:pt>
                <c:pt idx="13">
                  <c:v>3.312937699915753E-2</c:v>
                </c:pt>
                <c:pt idx="14">
                  <c:v>2.4067624818413662E-2</c:v>
                </c:pt>
                <c:pt idx="15">
                  <c:v>2.0093995361701297E-2</c:v>
                </c:pt>
                <c:pt idx="16">
                  <c:v>1.7466935482127591E-2</c:v>
                </c:pt>
                <c:pt idx="17">
                  <c:v>1.8579348689047516E-2</c:v>
                </c:pt>
              </c:numCache>
            </c:numRef>
          </c:val>
          <c:smooth val="0"/>
        </c:ser>
        <c:dLbls>
          <c:showLegendKey val="0"/>
          <c:showVal val="0"/>
          <c:showCatName val="0"/>
          <c:showSerName val="0"/>
          <c:showPercent val="0"/>
          <c:showBubbleSize val="0"/>
        </c:dLbls>
        <c:marker val="1"/>
        <c:smooth val="0"/>
        <c:axId val="106780160"/>
        <c:axId val="106781696"/>
      </c:lineChart>
      <c:catAx>
        <c:axId val="106780160"/>
        <c:scaling>
          <c:orientation val="minMax"/>
        </c:scaling>
        <c:delete val="0"/>
        <c:axPos val="b"/>
        <c:title>
          <c:tx>
            <c:rich>
              <a:bodyPr/>
              <a:lstStyle/>
              <a:p>
                <a:pPr algn="l">
                  <a:defRPr sz="900" b="1" i="0" u="none" strike="noStrike" baseline="0">
                    <a:solidFill>
                      <a:srgbClr val="000000"/>
                    </a:solidFill>
                    <a:latin typeface="Arial"/>
                    <a:ea typeface="Arial"/>
                    <a:cs typeface="Arial"/>
                  </a:defRPr>
                </a:pPr>
                <a:r>
                  <a:rPr lang="en-US"/>
                  <a:t>age</a:t>
                </a:r>
              </a:p>
            </c:rich>
          </c:tx>
          <c:layout>
            <c:manualLayout>
              <c:xMode val="edge"/>
              <c:yMode val="edge"/>
              <c:x val="0.51073887937920803"/>
              <c:y val="0.936991505094121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06781696"/>
        <c:crosses val="autoZero"/>
        <c:auto val="1"/>
        <c:lblAlgn val="ctr"/>
        <c:lblOffset val="100"/>
        <c:tickLblSkip val="1"/>
        <c:tickMarkSkip val="1"/>
        <c:noMultiLvlLbl val="0"/>
      </c:catAx>
      <c:valAx>
        <c:axId val="106781696"/>
        <c:scaling>
          <c:orientation val="minMax"/>
          <c:max val="1"/>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Proportion of total deaths</a:t>
                </a:r>
              </a:p>
            </c:rich>
          </c:tx>
          <c:layout>
            <c:manualLayout>
              <c:xMode val="edge"/>
              <c:yMode val="edge"/>
              <c:x val="8.6956521739130436E-3"/>
              <c:y val="0.38709790308469505"/>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06780160"/>
        <c:crosses val="autoZero"/>
        <c:crossBetween val="between"/>
        <c:majorUnit val="0.2"/>
        <c:minorUnit val="0.2"/>
      </c:valAx>
      <c:spPr>
        <a:noFill/>
        <a:ln w="25400">
          <a:noFill/>
        </a:ln>
      </c:spPr>
    </c:plotArea>
    <c:legend>
      <c:legendPos val="r"/>
      <c:layout>
        <c:manualLayout>
          <c:xMode val="edge"/>
          <c:yMode val="edge"/>
          <c:x val="0.80869565217391304"/>
          <c:y val="1.3440860215053764E-2"/>
          <c:w val="0.18086956521739128"/>
          <c:h val="0.13978522845934579"/>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55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a:t>Female</a:t>
            </a:r>
          </a:p>
        </c:rich>
      </c:tx>
      <c:layout>
        <c:manualLayout>
          <c:xMode val="edge"/>
          <c:yMode val="edge"/>
          <c:x val="0.44502691090315277"/>
          <c:y val="2.4390243902439025E-2"/>
        </c:manualLayout>
      </c:layout>
      <c:overlay val="0"/>
      <c:spPr>
        <a:noFill/>
        <a:ln w="25400">
          <a:noFill/>
        </a:ln>
      </c:spPr>
    </c:title>
    <c:autoTitleDeleted val="0"/>
    <c:plotArea>
      <c:layout>
        <c:manualLayout>
          <c:layoutTarget val="inner"/>
          <c:xMode val="edge"/>
          <c:yMode val="edge"/>
          <c:x val="8.0279368931625211E-2"/>
          <c:y val="0.16531209061677099"/>
          <c:w val="0.90750590966184952"/>
          <c:h val="0.66395839673949042"/>
        </c:manualLayout>
      </c:layout>
      <c:lineChart>
        <c:grouping val="standard"/>
        <c:varyColors val="0"/>
        <c:ser>
          <c:idx val="0"/>
          <c:order val="0"/>
          <c:tx>
            <c:v>group 1</c:v>
          </c:tx>
          <c:spPr>
            <a:ln w="25400">
              <a:solidFill>
                <a:srgbClr val="000080"/>
              </a:solidFill>
              <a:prstDash val="solid"/>
            </a:ln>
          </c:spPr>
          <c:marker>
            <c:symbol val="diamond"/>
            <c:size val="7"/>
            <c:spPr>
              <a:solidFill>
                <a:srgbClr val="000080"/>
              </a:solidFill>
              <a:ln>
                <a:solidFill>
                  <a:srgbClr val="000080"/>
                </a:solidFill>
                <a:prstDash val="solid"/>
              </a:ln>
            </c:spPr>
          </c:marker>
          <c:cat>
            <c:strRef>
              <c:f>'step6-dataGBD'!$Z$4:$AR$4</c:f>
              <c:strCache>
                <c:ptCount val="19"/>
                <c:pt idx="0">
                  <c:v>F00</c:v>
                </c:pt>
                <c:pt idx="1">
                  <c:v>F1-4</c:v>
                </c:pt>
                <c:pt idx="2">
                  <c:v>F05</c:v>
                </c:pt>
                <c:pt idx="3">
                  <c:v>F10</c:v>
                </c:pt>
                <c:pt idx="4">
                  <c:v>F15</c:v>
                </c:pt>
                <c:pt idx="5">
                  <c:v>F20</c:v>
                </c:pt>
                <c:pt idx="6">
                  <c:v>F25</c:v>
                </c:pt>
                <c:pt idx="7">
                  <c:v>F30</c:v>
                </c:pt>
                <c:pt idx="8">
                  <c:v>F35</c:v>
                </c:pt>
                <c:pt idx="9">
                  <c:v>F40</c:v>
                </c:pt>
                <c:pt idx="10">
                  <c:v>F45</c:v>
                </c:pt>
                <c:pt idx="11">
                  <c:v>F50</c:v>
                </c:pt>
                <c:pt idx="12">
                  <c:v>F55</c:v>
                </c:pt>
                <c:pt idx="13">
                  <c:v>F60</c:v>
                </c:pt>
                <c:pt idx="14">
                  <c:v>F65</c:v>
                </c:pt>
                <c:pt idx="15">
                  <c:v>F70</c:v>
                </c:pt>
                <c:pt idx="16">
                  <c:v>F75</c:v>
                </c:pt>
                <c:pt idx="17">
                  <c:v>F80</c:v>
                </c:pt>
                <c:pt idx="18">
                  <c:v>F85</c:v>
                </c:pt>
              </c:strCache>
            </c:strRef>
          </c:cat>
          <c:val>
            <c:numRef>
              <c:f>'step6-dataGBD'!$Z$184:$AR$184</c:f>
              <c:numCache>
                <c:formatCode>0.00</c:formatCode>
                <c:ptCount val="19"/>
                <c:pt idx="0">
                  <c:v>0.6495265188482956</c:v>
                </c:pt>
                <c:pt idx="1">
                  <c:v>0.36178263841261726</c:v>
                </c:pt>
                <c:pt idx="2">
                  <c:v>0.19739931804425967</c:v>
                </c:pt>
                <c:pt idx="3">
                  <c:v>0.14685415779239799</c:v>
                </c:pt>
                <c:pt idx="4">
                  <c:v>0.15968840589302785</c:v>
                </c:pt>
                <c:pt idx="5">
                  <c:v>0.19721772677623675</c:v>
                </c:pt>
                <c:pt idx="6">
                  <c:v>0.24135847682314399</c:v>
                </c:pt>
                <c:pt idx="7">
                  <c:v>0.19525208155982951</c:v>
                </c:pt>
                <c:pt idx="8">
                  <c:v>0.1576576462170563</c:v>
                </c:pt>
                <c:pt idx="9">
                  <c:v>0.12974906727825936</c:v>
                </c:pt>
                <c:pt idx="10">
                  <c:v>7.6804782589813367E-2</c:v>
                </c:pt>
                <c:pt idx="11">
                  <c:v>6.4217094160099741E-2</c:v>
                </c:pt>
                <c:pt idx="12">
                  <c:v>5.0924036029241226E-2</c:v>
                </c:pt>
                <c:pt idx="13">
                  <c:v>4.9038068020579854E-2</c:v>
                </c:pt>
                <c:pt idx="14">
                  <c:v>4.7542931105215201E-2</c:v>
                </c:pt>
                <c:pt idx="15">
                  <c:v>5.7736146015843454E-2</c:v>
                </c:pt>
                <c:pt idx="16">
                  <c:v>6.0038187114418433E-2</c:v>
                </c:pt>
                <c:pt idx="17">
                  <c:v>7.0223253179976977E-2</c:v>
                </c:pt>
                <c:pt idx="18">
                  <c:v>8.523018241101217E-2</c:v>
                </c:pt>
              </c:numCache>
            </c:numRef>
          </c:val>
          <c:smooth val="0"/>
        </c:ser>
        <c:ser>
          <c:idx val="1"/>
          <c:order val="1"/>
          <c:tx>
            <c:v>group 2</c:v>
          </c:tx>
          <c:spPr>
            <a:ln w="38100">
              <a:solidFill>
                <a:srgbClr val="FF00FF"/>
              </a:solidFill>
              <a:prstDash val="solid"/>
            </a:ln>
          </c:spPr>
          <c:marker>
            <c:symbol val="square"/>
            <c:size val="7"/>
            <c:spPr>
              <a:solidFill>
                <a:srgbClr val="FF00FF"/>
              </a:solidFill>
              <a:ln>
                <a:solidFill>
                  <a:srgbClr val="FF00FF"/>
                </a:solidFill>
                <a:prstDash val="solid"/>
              </a:ln>
            </c:spPr>
          </c:marker>
          <c:cat>
            <c:strRef>
              <c:f>'step6-dataGBD'!$Z$4:$AR$4</c:f>
              <c:strCache>
                <c:ptCount val="19"/>
                <c:pt idx="0">
                  <c:v>F00</c:v>
                </c:pt>
                <c:pt idx="1">
                  <c:v>F1-4</c:v>
                </c:pt>
                <c:pt idx="2">
                  <c:v>F05</c:v>
                </c:pt>
                <c:pt idx="3">
                  <c:v>F10</c:v>
                </c:pt>
                <c:pt idx="4">
                  <c:v>F15</c:v>
                </c:pt>
                <c:pt idx="5">
                  <c:v>F20</c:v>
                </c:pt>
                <c:pt idx="6">
                  <c:v>F25</c:v>
                </c:pt>
                <c:pt idx="7">
                  <c:v>F30</c:v>
                </c:pt>
                <c:pt idx="8">
                  <c:v>F35</c:v>
                </c:pt>
                <c:pt idx="9">
                  <c:v>F40</c:v>
                </c:pt>
                <c:pt idx="10">
                  <c:v>F45</c:v>
                </c:pt>
                <c:pt idx="11">
                  <c:v>F50</c:v>
                </c:pt>
                <c:pt idx="12">
                  <c:v>F55</c:v>
                </c:pt>
                <c:pt idx="13">
                  <c:v>F60</c:v>
                </c:pt>
                <c:pt idx="14">
                  <c:v>F65</c:v>
                </c:pt>
                <c:pt idx="15">
                  <c:v>F70</c:v>
                </c:pt>
                <c:pt idx="16">
                  <c:v>F75</c:v>
                </c:pt>
                <c:pt idx="17">
                  <c:v>F80</c:v>
                </c:pt>
                <c:pt idx="18">
                  <c:v>F85</c:v>
                </c:pt>
              </c:strCache>
            </c:strRef>
          </c:cat>
          <c:val>
            <c:numRef>
              <c:f>'step6-dataGBD'!$Z$185:$AR$185</c:f>
              <c:numCache>
                <c:formatCode>0.00</c:formatCode>
                <c:ptCount val="19"/>
                <c:pt idx="0">
                  <c:v>0.31799999614112251</c:v>
                </c:pt>
                <c:pt idx="1">
                  <c:v>0.43050506159420238</c:v>
                </c:pt>
                <c:pt idx="2">
                  <c:v>0.55359024860300332</c:v>
                </c:pt>
                <c:pt idx="3">
                  <c:v>0.47625327890777935</c:v>
                </c:pt>
                <c:pt idx="4">
                  <c:v>0.36685558352128289</c:v>
                </c:pt>
                <c:pt idx="5">
                  <c:v>0.33758840411344065</c:v>
                </c:pt>
                <c:pt idx="6">
                  <c:v>0.379368647119045</c:v>
                </c:pt>
                <c:pt idx="7">
                  <c:v>0.52013046467514024</c:v>
                </c:pt>
                <c:pt idx="8">
                  <c:v>0.64839978931903031</c:v>
                </c:pt>
                <c:pt idx="9">
                  <c:v>0.72858153474073728</c:v>
                </c:pt>
                <c:pt idx="10">
                  <c:v>0.82761000678108942</c:v>
                </c:pt>
                <c:pt idx="11">
                  <c:v>0.87757746281347015</c:v>
                </c:pt>
                <c:pt idx="12">
                  <c:v>0.91017814925640794</c:v>
                </c:pt>
                <c:pt idx="13">
                  <c:v>0.92123071009209467</c:v>
                </c:pt>
                <c:pt idx="14">
                  <c:v>0.92783087344554394</c:v>
                </c:pt>
                <c:pt idx="15">
                  <c:v>0.92311533026715098</c:v>
                </c:pt>
                <c:pt idx="16">
                  <c:v>0.92381209169475154</c:v>
                </c:pt>
                <c:pt idx="17">
                  <c:v>0.91341245017308625</c:v>
                </c:pt>
                <c:pt idx="18">
                  <c:v>0.90037908084305363</c:v>
                </c:pt>
              </c:numCache>
            </c:numRef>
          </c:val>
          <c:smooth val="0"/>
        </c:ser>
        <c:ser>
          <c:idx val="2"/>
          <c:order val="2"/>
          <c:tx>
            <c:v>group 3</c:v>
          </c:tx>
          <c:spPr>
            <a:ln w="25400">
              <a:solidFill>
                <a:srgbClr val="000000"/>
              </a:solidFill>
              <a:prstDash val="sysDash"/>
            </a:ln>
          </c:spPr>
          <c:marker>
            <c:symbol val="none"/>
          </c:marker>
          <c:cat>
            <c:strRef>
              <c:f>'step6-dataGBD'!$Z$4:$AR$4</c:f>
              <c:strCache>
                <c:ptCount val="19"/>
                <c:pt idx="0">
                  <c:v>F00</c:v>
                </c:pt>
                <c:pt idx="1">
                  <c:v>F1-4</c:v>
                </c:pt>
                <c:pt idx="2">
                  <c:v>F05</c:v>
                </c:pt>
                <c:pt idx="3">
                  <c:v>F10</c:v>
                </c:pt>
                <c:pt idx="4">
                  <c:v>F15</c:v>
                </c:pt>
                <c:pt idx="5">
                  <c:v>F20</c:v>
                </c:pt>
                <c:pt idx="6">
                  <c:v>F25</c:v>
                </c:pt>
                <c:pt idx="7">
                  <c:v>F30</c:v>
                </c:pt>
                <c:pt idx="8">
                  <c:v>F35</c:v>
                </c:pt>
                <c:pt idx="9">
                  <c:v>F40</c:v>
                </c:pt>
                <c:pt idx="10">
                  <c:v>F45</c:v>
                </c:pt>
                <c:pt idx="11">
                  <c:v>F50</c:v>
                </c:pt>
                <c:pt idx="12">
                  <c:v>F55</c:v>
                </c:pt>
                <c:pt idx="13">
                  <c:v>F60</c:v>
                </c:pt>
                <c:pt idx="14">
                  <c:v>F65</c:v>
                </c:pt>
                <c:pt idx="15">
                  <c:v>F70</c:v>
                </c:pt>
                <c:pt idx="16">
                  <c:v>F75</c:v>
                </c:pt>
                <c:pt idx="17">
                  <c:v>F80</c:v>
                </c:pt>
                <c:pt idx="18">
                  <c:v>F85</c:v>
                </c:pt>
              </c:strCache>
            </c:strRef>
          </c:cat>
          <c:val>
            <c:numRef>
              <c:f>'step6-dataGBD'!$Z$186:$AR$186</c:f>
              <c:numCache>
                <c:formatCode>0.00</c:formatCode>
                <c:ptCount val="19"/>
                <c:pt idx="0">
                  <c:v>3.2473485010581719E-2</c:v>
                </c:pt>
                <c:pt idx="1">
                  <c:v>0.20771229999318036</c:v>
                </c:pt>
                <c:pt idx="2">
                  <c:v>0.24901043335273707</c:v>
                </c:pt>
                <c:pt idx="3">
                  <c:v>0.37689256329982257</c:v>
                </c:pt>
                <c:pt idx="4">
                  <c:v>0.47345601058568931</c:v>
                </c:pt>
                <c:pt idx="5">
                  <c:v>0.46519386911032251</c:v>
                </c:pt>
                <c:pt idx="6">
                  <c:v>0.3792728760578109</c:v>
                </c:pt>
                <c:pt idx="7">
                  <c:v>0.28461745376503023</c:v>
                </c:pt>
                <c:pt idx="8">
                  <c:v>0.19394256446391359</c:v>
                </c:pt>
                <c:pt idx="9">
                  <c:v>0.14166939798100342</c:v>
                </c:pt>
                <c:pt idx="10">
                  <c:v>9.5585210629097195E-2</c:v>
                </c:pt>
                <c:pt idx="11">
                  <c:v>5.8205443026429965E-2</c:v>
                </c:pt>
                <c:pt idx="12">
                  <c:v>3.8897814714350706E-2</c:v>
                </c:pt>
                <c:pt idx="13">
                  <c:v>2.9731221887325479E-2</c:v>
                </c:pt>
                <c:pt idx="14">
                  <c:v>2.4626195449240953E-2</c:v>
                </c:pt>
                <c:pt idx="15">
                  <c:v>1.9148523717005518E-2</c:v>
                </c:pt>
                <c:pt idx="16">
                  <c:v>1.6149721190829941E-2</c:v>
                </c:pt>
                <c:pt idx="17">
                  <c:v>1.6364296646936834E-2</c:v>
                </c:pt>
                <c:pt idx="18">
                  <c:v>1.439073674593425E-2</c:v>
                </c:pt>
              </c:numCache>
            </c:numRef>
          </c:val>
          <c:smooth val="0"/>
        </c:ser>
        <c:dLbls>
          <c:showLegendKey val="0"/>
          <c:showVal val="0"/>
          <c:showCatName val="0"/>
          <c:showSerName val="0"/>
          <c:showPercent val="0"/>
          <c:showBubbleSize val="0"/>
        </c:dLbls>
        <c:marker val="1"/>
        <c:smooth val="0"/>
        <c:axId val="106906752"/>
        <c:axId val="106908672"/>
      </c:lineChart>
      <c:catAx>
        <c:axId val="106906752"/>
        <c:scaling>
          <c:orientation val="minMax"/>
        </c:scaling>
        <c:delete val="0"/>
        <c:axPos val="b"/>
        <c:title>
          <c:tx>
            <c:rich>
              <a:bodyPr/>
              <a:lstStyle/>
              <a:p>
                <a:pPr>
                  <a:defRPr sz="900" b="1" i="0" u="none" strike="noStrike" baseline="0">
                    <a:solidFill>
                      <a:srgbClr val="000000"/>
                    </a:solidFill>
                    <a:latin typeface="Arial"/>
                    <a:ea typeface="Arial"/>
                    <a:cs typeface="Arial"/>
                  </a:defRPr>
                </a:pPr>
                <a:r>
                  <a:rPr lang="en-US"/>
                  <a:t>age</a:t>
                </a:r>
              </a:p>
            </c:rich>
          </c:tx>
          <c:layout>
            <c:manualLayout>
              <c:xMode val="edge"/>
              <c:yMode val="edge"/>
              <c:x val="0.50959951995529362"/>
              <c:y val="0.915991720547126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06908672"/>
        <c:crosses val="autoZero"/>
        <c:auto val="1"/>
        <c:lblAlgn val="ctr"/>
        <c:lblOffset val="100"/>
        <c:tickLblSkip val="1"/>
        <c:tickMarkSkip val="1"/>
        <c:noMultiLvlLbl val="0"/>
      </c:catAx>
      <c:valAx>
        <c:axId val="106908672"/>
        <c:scaling>
          <c:orientation val="minMax"/>
          <c:max val="1"/>
        </c:scaling>
        <c:delete val="0"/>
        <c:axPos val="l"/>
        <c:majorGridlines>
          <c:spPr>
            <a:ln w="3175">
              <a:solidFill>
                <a:srgbClr val="000000"/>
              </a:solidFill>
              <a:prstDash val="sysDash"/>
            </a:ln>
          </c:spPr>
        </c:majorGridlines>
        <c:title>
          <c:tx>
            <c:rich>
              <a:bodyPr/>
              <a:lstStyle/>
              <a:p>
                <a:pPr>
                  <a:defRPr sz="825" b="1" i="0" u="none" strike="noStrike" baseline="0">
                    <a:solidFill>
                      <a:srgbClr val="000000"/>
                    </a:solidFill>
                    <a:latin typeface="Arial"/>
                    <a:ea typeface="Arial"/>
                    <a:cs typeface="Arial"/>
                  </a:defRPr>
                </a:pPr>
                <a:r>
                  <a:rPr lang="en-US"/>
                  <a:t>Proportion of total deaths</a:t>
                </a:r>
              </a:p>
            </c:rich>
          </c:tx>
          <c:layout>
            <c:manualLayout>
              <c:xMode val="edge"/>
              <c:yMode val="edge"/>
              <c:x val="8.7260034904013961E-3"/>
              <c:y val="0.36856453918869897"/>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06906752"/>
        <c:crosses val="autoZero"/>
        <c:crossBetween val="between"/>
        <c:majorUnit val="0.2"/>
        <c:minorUnit val="0.2"/>
      </c:valAx>
      <c:spPr>
        <a:noFill/>
        <a:ln w="25400">
          <a:noFill/>
        </a:ln>
      </c:spPr>
    </c:plotArea>
    <c:legend>
      <c:legendPos val="r"/>
      <c:layout>
        <c:manualLayout>
          <c:xMode val="edge"/>
          <c:yMode val="edge"/>
          <c:x val="0.81850059318501411"/>
          <c:y val="1.3550135501355014E-2"/>
          <c:w val="0.17452043625436875"/>
          <c:h val="0.13279161243056001"/>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1600"/>
              <a:t>Ratio of non-communicable to communicable 
diseases by country income groupings</a:t>
            </a:r>
          </a:p>
        </c:rich>
      </c:tx>
      <c:layout>
        <c:manualLayout>
          <c:xMode val="edge"/>
          <c:yMode val="edge"/>
          <c:x val="0.15984425923367765"/>
          <c:y val="3.2338296821808166E-2"/>
        </c:manualLayout>
      </c:layout>
      <c:overlay val="0"/>
      <c:spPr>
        <a:noFill/>
        <a:ln w="25400">
          <a:noFill/>
        </a:ln>
      </c:spPr>
    </c:title>
    <c:autoTitleDeleted val="0"/>
    <c:plotArea>
      <c:layout>
        <c:manualLayout>
          <c:layoutTarget val="inner"/>
          <c:xMode val="edge"/>
          <c:yMode val="edge"/>
          <c:x val="0.16080408930365186"/>
          <c:y val="0.17992061443139279"/>
          <c:w val="0.80021143190434529"/>
          <c:h val="0.60366335355621525"/>
        </c:manualLayout>
      </c:layout>
      <c:barChart>
        <c:barDir val="col"/>
        <c:grouping val="clustered"/>
        <c:varyColors val="0"/>
        <c:ser>
          <c:idx val="0"/>
          <c:order val="0"/>
          <c:spPr>
            <a:solidFill>
              <a:srgbClr val="9999FF"/>
            </a:solidFill>
            <a:ln w="12700">
              <a:solidFill>
                <a:srgbClr val="000000"/>
              </a:solidFill>
              <a:prstDash val="solid"/>
            </a:ln>
          </c:spPr>
          <c:invertIfNegative val="0"/>
          <c:dPt>
            <c:idx val="0"/>
            <c:invertIfNegative val="0"/>
            <c:bubble3D val="0"/>
            <c:spPr>
              <a:solidFill>
                <a:srgbClr val="FF0000"/>
              </a:solidFill>
              <a:ln w="12700">
                <a:solidFill>
                  <a:srgbClr val="000000"/>
                </a:solidFill>
                <a:prstDash val="solid"/>
              </a:ln>
            </c:spPr>
          </c:dPt>
          <c:cat>
            <c:strRef>
              <c:f>'step9-ratioG2G1'!$C$9:$C$14</c:f>
              <c:strCache>
                <c:ptCount val="6"/>
                <c:pt idx="0">
                  <c:v>Colombia 2009</c:v>
                </c:pt>
                <c:pt idx="1">
                  <c:v>World</c:v>
                </c:pt>
                <c:pt idx="2">
                  <c:v>High income</c:v>
                </c:pt>
                <c:pt idx="3">
                  <c:v>Upper middle</c:v>
                </c:pt>
                <c:pt idx="4">
                  <c:v>Lower middle</c:v>
                </c:pt>
                <c:pt idx="5">
                  <c:v>Low income</c:v>
                </c:pt>
              </c:strCache>
            </c:strRef>
          </c:cat>
          <c:val>
            <c:numRef>
              <c:f>'step9-ratioG2G1'!$D$9:$D$14</c:f>
              <c:numCache>
                <c:formatCode>0.0</c:formatCode>
                <c:ptCount val="6"/>
                <c:pt idx="0">
                  <c:v>6.627976572728759</c:v>
                </c:pt>
                <c:pt idx="1">
                  <c:v>2.3099666397880241</c:v>
                </c:pt>
                <c:pt idx="2">
                  <c:v>13.123513663668671</c:v>
                </c:pt>
                <c:pt idx="3">
                  <c:v>4.7876673968006394</c:v>
                </c:pt>
                <c:pt idx="4">
                  <c:v>2.2769685713109156</c:v>
                </c:pt>
                <c:pt idx="5">
                  <c:v>0.57834521702530239</c:v>
                </c:pt>
              </c:numCache>
            </c:numRef>
          </c:val>
        </c:ser>
        <c:dLbls>
          <c:showLegendKey val="0"/>
          <c:showVal val="0"/>
          <c:showCatName val="0"/>
          <c:showSerName val="0"/>
          <c:showPercent val="0"/>
          <c:showBubbleSize val="0"/>
        </c:dLbls>
        <c:gapWidth val="150"/>
        <c:axId val="106933248"/>
        <c:axId val="106828928"/>
      </c:barChart>
      <c:catAx>
        <c:axId val="106933248"/>
        <c:scaling>
          <c:orientation val="minMax"/>
        </c:scaling>
        <c:delete val="0"/>
        <c:axPos val="b"/>
        <c:title>
          <c:tx>
            <c:rich>
              <a:bodyPr/>
              <a:lstStyle/>
              <a:p>
                <a:pPr>
                  <a:defRPr sz="2000" b="1" i="0" u="none" strike="noStrike" baseline="0">
                    <a:solidFill>
                      <a:srgbClr val="000000"/>
                    </a:solidFill>
                    <a:latin typeface="Arial"/>
                    <a:ea typeface="Arial"/>
                    <a:cs typeface="Arial"/>
                  </a:defRPr>
                </a:pPr>
                <a:r>
                  <a:rPr lang="en-US" sz="2000"/>
                  <a:t>income groupings</a:t>
                </a:r>
              </a:p>
            </c:rich>
          </c:tx>
          <c:layout>
            <c:manualLayout>
              <c:xMode val="edge"/>
              <c:yMode val="edge"/>
              <c:x val="0.41580840406645075"/>
              <c:y val="0.895524544580442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06828928"/>
        <c:crosses val="autoZero"/>
        <c:auto val="1"/>
        <c:lblAlgn val="ctr"/>
        <c:lblOffset val="100"/>
        <c:tickLblSkip val="1"/>
        <c:tickMarkSkip val="1"/>
        <c:noMultiLvlLbl val="0"/>
      </c:catAx>
      <c:valAx>
        <c:axId val="106828928"/>
        <c:scaling>
          <c:orientation val="minMax"/>
        </c:scaling>
        <c:delete val="0"/>
        <c:axPos val="l"/>
        <c:majorGridlines>
          <c:spPr>
            <a:ln w="3175">
              <a:solidFill>
                <a:srgbClr val="000000"/>
              </a:solidFill>
              <a:prstDash val="sysDash"/>
            </a:ln>
          </c:spPr>
        </c:majorGridlines>
        <c:title>
          <c:tx>
            <c:rich>
              <a:bodyPr/>
              <a:lstStyle/>
              <a:p>
                <a:pPr>
                  <a:defRPr sz="1600" b="1" i="0" u="none" strike="noStrike" baseline="0">
                    <a:solidFill>
                      <a:srgbClr val="000000"/>
                    </a:solidFill>
                    <a:latin typeface="Arial"/>
                    <a:ea typeface="Arial"/>
                    <a:cs typeface="Arial"/>
                  </a:defRPr>
                </a:pPr>
                <a:r>
                  <a:rPr lang="en-US" sz="1600" dirty="0"/>
                  <a:t>Ratio of noncommunicable to communicable </a:t>
                </a:r>
              </a:p>
            </c:rich>
          </c:tx>
          <c:layout>
            <c:manualLayout>
              <c:xMode val="edge"/>
              <c:yMode val="edge"/>
              <c:x val="1.152862836589871E-2"/>
              <c:y val="0.1251129469472053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106933248"/>
        <c:crosses val="autoZero"/>
        <c:crossBetween val="between"/>
        <c:majorUnit val="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Population pyramid</a:t>
            </a:r>
          </a:p>
        </c:rich>
      </c:tx>
      <c:layout>
        <c:manualLayout>
          <c:xMode val="edge"/>
          <c:yMode val="edge"/>
          <c:x val="0.3712686567164179"/>
          <c:y val="3.5714285714285712E-2"/>
        </c:manualLayout>
      </c:layout>
      <c:overlay val="0"/>
      <c:spPr>
        <a:noFill/>
        <a:ln w="25400">
          <a:noFill/>
        </a:ln>
      </c:spPr>
    </c:title>
    <c:autoTitleDeleted val="0"/>
    <c:plotArea>
      <c:layout>
        <c:manualLayout>
          <c:layoutTarget val="inner"/>
          <c:xMode val="edge"/>
          <c:yMode val="edge"/>
          <c:x val="0.12126865671641797"/>
          <c:y val="0.13690515981084864"/>
          <c:w val="0.83395522388059751"/>
          <c:h val="0.72321638769643937"/>
        </c:manualLayout>
      </c:layout>
      <c:barChart>
        <c:barDir val="bar"/>
        <c:grouping val="stacked"/>
        <c:varyColors val="0"/>
        <c:ser>
          <c:idx val="0"/>
          <c:order val="0"/>
          <c:tx>
            <c:v>male</c:v>
          </c:tx>
          <c:spPr>
            <a:solidFill>
              <a:srgbClr val="00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'step2-CDR'!$G$8:$G$24</c:f>
              <c:numCache>
                <c:formatCode>0.000</c:formatCode>
                <c:ptCount val="17"/>
                <c:pt idx="0">
                  <c:v>10.216835325464874</c:v>
                </c:pt>
                <c:pt idx="1">
                  <c:v>10.018556963708956</c:v>
                </c:pt>
                <c:pt idx="2">
                  <c:v>9.9747997786055578</c:v>
                </c:pt>
                <c:pt idx="3">
                  <c:v>9.8000603786834937</c:v>
                </c:pt>
                <c:pt idx="4">
                  <c:v>9.1295071124789349</c:v>
                </c:pt>
                <c:pt idx="5">
                  <c:v>8.4316935205802555</c:v>
                </c:pt>
                <c:pt idx="6">
                  <c:v>7.601646872661072</c:v>
                </c:pt>
                <c:pt idx="7">
                  <c:v>6.7222743480246194</c:v>
                </c:pt>
                <c:pt idx="8">
                  <c:v>6.5874995470708466</c:v>
                </c:pt>
                <c:pt idx="9">
                  <c:v>5.677977743217169</c:v>
                </c:pt>
                <c:pt idx="10">
                  <c:v>4.6327997627586024</c:v>
                </c:pt>
                <c:pt idx="11">
                  <c:v>3.7121761868146024</c:v>
                </c:pt>
                <c:pt idx="12">
                  <c:v>2.6733280860322348</c:v>
                </c:pt>
                <c:pt idx="13">
                  <c:v>1.8166398559315824</c:v>
                </c:pt>
                <c:pt idx="14">
                  <c:v>1.2866170407661166</c:v>
                </c:pt>
                <c:pt idx="15">
                  <c:v>0.86131767796510128</c:v>
                </c:pt>
                <c:pt idx="16">
                  <c:v>0.85626979923598079</c:v>
                </c:pt>
              </c:numCache>
            </c:numRef>
          </c:val>
        </c:ser>
        <c:ser>
          <c:idx val="1"/>
          <c:order val="1"/>
          <c:tx>
            <c:v>female</c:v>
          </c:tx>
          <c:spPr>
            <a:solidFill>
              <a:srgbClr val="FF00FF"/>
            </a:solidFill>
            <a:ln w="12700">
              <a:solidFill>
                <a:srgbClr val="000000"/>
              </a:solidFill>
              <a:prstDash val="solid"/>
            </a:ln>
          </c:spPr>
          <c:invertIfNegative val="0"/>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'step2-CDR'!$H$8:$H$24</c:f>
              <c:numCache>
                <c:formatCode>0.000</c:formatCode>
                <c:ptCount val="17"/>
                <c:pt idx="0">
                  <c:v>-9.4865825681842235</c:v>
                </c:pt>
                <c:pt idx="1">
                  <c:v>-9.3157829506732508</c:v>
                </c:pt>
                <c:pt idx="2">
                  <c:v>-9.2956657942188681</c:v>
                </c:pt>
                <c:pt idx="3">
                  <c:v>-9.1894739447678191</c:v>
                </c:pt>
                <c:pt idx="4">
                  <c:v>-8.7090426122341125</c:v>
                </c:pt>
                <c:pt idx="5">
                  <c:v>-8.2488189957015265</c:v>
                </c:pt>
                <c:pt idx="6">
                  <c:v>-7.6526870613090718</c:v>
                </c:pt>
                <c:pt idx="7">
                  <c:v>-6.9554302997236377</c:v>
                </c:pt>
                <c:pt idx="8">
                  <c:v>-6.9166276901252406</c:v>
                </c:pt>
                <c:pt idx="9">
                  <c:v>-6.0353970531578502</c:v>
                </c:pt>
                <c:pt idx="10">
                  <c:v>-4.997157723940175</c:v>
                </c:pt>
                <c:pt idx="11">
                  <c:v>-4.0758523313606592</c:v>
                </c:pt>
                <c:pt idx="12">
                  <c:v>-3.0098500325281266</c:v>
                </c:pt>
                <c:pt idx="13">
                  <c:v>-2.1244795305669086</c:v>
                </c:pt>
                <c:pt idx="14">
                  <c:v>-1.5807341377838493</c:v>
                </c:pt>
                <c:pt idx="15">
                  <c:v>-1.1268669389605368</c:v>
                </c:pt>
                <c:pt idx="16">
                  <c:v>-1.2795503347641453</c:v>
                </c:pt>
              </c:numCache>
            </c:numRef>
          </c:val>
        </c:ser>
        <c:dLbls>
          <c:showLegendKey val="0"/>
          <c:showVal val="0"/>
          <c:showCatName val="0"/>
          <c:showSerName val="0"/>
          <c:showPercent val="0"/>
          <c:showBubbleSize val="0"/>
        </c:dLbls>
        <c:gapWidth val="0"/>
        <c:overlap val="100"/>
        <c:axId val="103593088"/>
        <c:axId val="103595008"/>
      </c:barChart>
      <c:catAx>
        <c:axId val="103593088"/>
        <c:scaling>
          <c:orientation val="minMax"/>
        </c:scaling>
        <c:delete val="0"/>
        <c:axPos val="l"/>
        <c:title>
          <c:tx>
            <c:rich>
              <a:bodyPr/>
              <a:lstStyle/>
              <a:p>
                <a:pPr>
                  <a:defRPr sz="1150" b="1" i="0" u="none" strike="noStrike" baseline="0">
                    <a:solidFill>
                      <a:srgbClr val="000000"/>
                    </a:solidFill>
                    <a:latin typeface="Arial"/>
                    <a:ea typeface="Arial"/>
                    <a:cs typeface="Arial"/>
                  </a:defRPr>
                </a:pPr>
                <a:r>
                  <a:rPr lang="en-US"/>
                  <a:t>Age</a:t>
                </a:r>
              </a:p>
            </c:rich>
          </c:tx>
          <c:layout>
            <c:manualLayout>
              <c:xMode val="edge"/>
              <c:yMode val="edge"/>
              <c:x val="9.3283582089552231E-3"/>
              <c:y val="0.45238220222472192"/>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03595008"/>
        <c:crosses val="autoZero"/>
        <c:auto val="1"/>
        <c:lblAlgn val="ctr"/>
        <c:lblOffset val="100"/>
        <c:tickLblSkip val="2"/>
        <c:tickMarkSkip val="1"/>
        <c:noMultiLvlLbl val="0"/>
      </c:catAx>
      <c:valAx>
        <c:axId val="103595008"/>
        <c:scaling>
          <c:orientation val="minMax"/>
        </c:scaling>
        <c:delete val="0"/>
        <c:axPos val="b"/>
        <c:majorGridlines>
          <c:spPr>
            <a:ln w="3175">
              <a:solidFill>
                <a:srgbClr val="000000"/>
              </a:solidFill>
              <a:prstDash val="sysDash"/>
            </a:ln>
          </c:spPr>
        </c:majorGridlines>
        <c:title>
          <c:tx>
            <c:rich>
              <a:bodyPr/>
              <a:lstStyle/>
              <a:p>
                <a:pPr>
                  <a:defRPr sz="1150" b="1" i="0" u="none" strike="noStrike" baseline="0">
                    <a:solidFill>
                      <a:srgbClr val="000000"/>
                    </a:solidFill>
                    <a:latin typeface="Arial"/>
                    <a:ea typeface="Arial"/>
                    <a:cs typeface="Arial"/>
                  </a:defRPr>
                </a:pPr>
                <a:r>
                  <a:rPr lang="en-US"/>
                  <a:t>% of population</a:t>
                </a:r>
              </a:p>
            </c:rich>
          </c:tx>
          <c:layout>
            <c:manualLayout>
              <c:xMode val="edge"/>
              <c:yMode val="edge"/>
              <c:x val="0.43097014925373134"/>
              <c:y val="0.90476440444944384"/>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03593088"/>
        <c:crosses val="autoZero"/>
        <c:crossBetween val="between"/>
      </c:valAx>
      <c:spPr>
        <a:noFill/>
        <a:ln w="3175">
          <a:solidFill>
            <a:srgbClr val="000000"/>
          </a:solidFill>
          <a:prstDash val="solid"/>
        </a:ln>
      </c:spPr>
    </c:plotArea>
    <c:legend>
      <c:legendPos val="r"/>
      <c:layout>
        <c:manualLayout>
          <c:xMode val="edge"/>
          <c:yMode val="edge"/>
          <c:x val="0.80783582089552242"/>
          <c:y val="0.31250093738282714"/>
          <c:w val="0.125"/>
          <c:h val="0.14285745531808525"/>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Age-specific mortality rates</a:t>
            </a:r>
          </a:p>
        </c:rich>
      </c:tx>
      <c:layout>
        <c:manualLayout>
          <c:xMode val="edge"/>
          <c:yMode val="edge"/>
          <c:x val="0.29004397177625524"/>
          <c:y val="3.3898305084745763E-2"/>
        </c:manualLayout>
      </c:layout>
      <c:overlay val="0"/>
      <c:spPr>
        <a:noFill/>
        <a:ln w="25400">
          <a:noFill/>
        </a:ln>
      </c:spPr>
    </c:title>
    <c:autoTitleDeleted val="0"/>
    <c:plotArea>
      <c:layout>
        <c:manualLayout>
          <c:layoutTarget val="inner"/>
          <c:xMode val="edge"/>
          <c:yMode val="edge"/>
          <c:x val="0.18491924555942135"/>
          <c:y val="0.1166165287031429"/>
          <c:w val="0.62121343431546439"/>
          <c:h val="0.66188174394867316"/>
        </c:manualLayout>
      </c:layout>
      <c:lineChart>
        <c:grouping val="standard"/>
        <c:varyColors val="0"/>
        <c:ser>
          <c:idx val="0"/>
          <c:order val="0"/>
          <c:tx>
            <c:v>males</c:v>
          </c:tx>
          <c:spPr>
            <a:ln w="38100">
              <a:solidFill>
                <a:srgbClr val="000080"/>
              </a:solidFill>
              <a:prstDash val="solid"/>
            </a:ln>
          </c:spPr>
          <c:marker>
            <c:symbol val="none"/>
          </c:marker>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'step3-ASMR'!$E$6:$E$22</c:f>
              <c:numCache>
                <c:formatCode>_ * #\ ###\ ###.0__\ ;</c:formatCode>
                <c:ptCount val="17"/>
                <c:pt idx="0">
                  <c:v>283.06386442682708</c:v>
                </c:pt>
                <c:pt idx="1">
                  <c:v>28.133083645020228</c:v>
                </c:pt>
                <c:pt idx="2">
                  <c:v>38.094609768903887</c:v>
                </c:pt>
                <c:pt idx="3">
                  <c:v>164.7888772339266</c:v>
                </c:pt>
                <c:pt idx="4">
                  <c:v>275.94045357156887</c:v>
                </c:pt>
                <c:pt idx="5">
                  <c:v>322.69245754470103</c:v>
                </c:pt>
                <c:pt idx="6">
                  <c:v>284.77457365916564</c:v>
                </c:pt>
                <c:pt idx="7">
                  <c:v>277.89934691208174</c:v>
                </c:pt>
                <c:pt idx="8">
                  <c:v>282.90471514159947</c:v>
                </c:pt>
                <c:pt idx="9">
                  <c:v>364.20833741019203</c:v>
                </c:pt>
                <c:pt idx="10">
                  <c:v>492.80206898655013</c:v>
                </c:pt>
                <c:pt idx="11">
                  <c:v>724.98431586421418</c:v>
                </c:pt>
                <c:pt idx="12">
                  <c:v>1133.5977889442129</c:v>
                </c:pt>
                <c:pt idx="13">
                  <c:v>2050.0115506135694</c:v>
                </c:pt>
                <c:pt idx="14">
                  <c:v>3456.283199284715</c:v>
                </c:pt>
                <c:pt idx="15">
                  <c:v>5907.9102185560032</c:v>
                </c:pt>
                <c:pt idx="16">
                  <c:v>12622.824551377023</c:v>
                </c:pt>
              </c:numCache>
            </c:numRef>
          </c:val>
          <c:smooth val="0"/>
        </c:ser>
        <c:ser>
          <c:idx val="1"/>
          <c:order val="1"/>
          <c:tx>
            <c:v>fenales</c:v>
          </c:tx>
          <c:spPr>
            <a:ln w="38100">
              <a:solidFill>
                <a:srgbClr val="FF00FF"/>
              </a:solidFill>
              <a:prstDash val="solid"/>
            </a:ln>
          </c:spPr>
          <c:marker>
            <c:symbol val="none"/>
          </c:marker>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'step3-ASMR'!$E$24:$E$40</c:f>
              <c:numCache>
                <c:formatCode>_ * #\ ###\ ###.0__\ ;</c:formatCode>
                <c:ptCount val="17"/>
                <c:pt idx="0">
                  <c:v>234.85058185835504</c:v>
                </c:pt>
                <c:pt idx="1">
                  <c:v>21.754144264380095</c:v>
                </c:pt>
                <c:pt idx="2">
                  <c:v>24.311385536101525</c:v>
                </c:pt>
                <c:pt idx="3">
                  <c:v>48.996560155885639</c:v>
                </c:pt>
                <c:pt idx="4">
                  <c:v>62.267557887753846</c:v>
                </c:pt>
                <c:pt idx="5">
                  <c:v>67.365527911417104</c:v>
                </c:pt>
                <c:pt idx="6">
                  <c:v>76.678628893956741</c:v>
                </c:pt>
                <c:pt idx="7">
                  <c:v>98.094949954679251</c:v>
                </c:pt>
                <c:pt idx="8">
                  <c:v>132.0059846494091</c:v>
                </c:pt>
                <c:pt idx="9">
                  <c:v>199.39206717495244</c:v>
                </c:pt>
                <c:pt idx="10">
                  <c:v>304.20146469849908</c:v>
                </c:pt>
                <c:pt idx="11">
                  <c:v>437.2086426412244</c:v>
                </c:pt>
                <c:pt idx="12">
                  <c:v>696.71306879030499</c:v>
                </c:pt>
                <c:pt idx="13">
                  <c:v>1283.4097406062767</c:v>
                </c:pt>
                <c:pt idx="14">
                  <c:v>2290.4556174574614</c:v>
                </c:pt>
                <c:pt idx="15">
                  <c:v>3905.5024883216438</c:v>
                </c:pt>
                <c:pt idx="16">
                  <c:v>9540.0269210846673</c:v>
                </c:pt>
              </c:numCache>
            </c:numRef>
          </c:val>
          <c:smooth val="0"/>
        </c:ser>
        <c:dLbls>
          <c:showLegendKey val="0"/>
          <c:showVal val="0"/>
          <c:showCatName val="0"/>
          <c:showSerName val="0"/>
          <c:showPercent val="0"/>
          <c:showBubbleSize val="0"/>
        </c:dLbls>
        <c:marker val="1"/>
        <c:smooth val="0"/>
        <c:axId val="106360832"/>
        <c:axId val="106362752"/>
      </c:lineChart>
      <c:catAx>
        <c:axId val="106360832"/>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Age</a:t>
                </a:r>
              </a:p>
            </c:rich>
          </c:tx>
          <c:layout>
            <c:manualLayout>
              <c:xMode val="edge"/>
              <c:yMode val="edge"/>
              <c:x val="0.4632042971372764"/>
              <c:y val="0.9164698162729658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06362752"/>
        <c:crosses val="autoZero"/>
        <c:auto val="1"/>
        <c:lblAlgn val="ctr"/>
        <c:lblOffset val="100"/>
        <c:tickLblSkip val="1"/>
        <c:tickMarkSkip val="1"/>
        <c:noMultiLvlLbl val="0"/>
      </c:catAx>
      <c:valAx>
        <c:axId val="106362752"/>
        <c:scaling>
          <c:orientation val="minMax"/>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a:t>Mortality rate per 100 000 population</a:t>
                </a:r>
              </a:p>
            </c:rich>
          </c:tx>
          <c:layout>
            <c:manualLayout>
              <c:xMode val="edge"/>
              <c:yMode val="edge"/>
              <c:x val="2.2228895806628821E-2"/>
              <c:y val="0.1008264351571438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06360832"/>
        <c:crosses val="autoZero"/>
        <c:crossBetween val="between"/>
      </c:valAx>
      <c:spPr>
        <a:noFill/>
        <a:ln w="12700">
          <a:solidFill>
            <a:srgbClr val="808080"/>
          </a:solidFill>
          <a:prstDash val="solid"/>
        </a:ln>
      </c:spPr>
    </c:plotArea>
    <c:legend>
      <c:legendPos val="r"/>
      <c:layout>
        <c:manualLayout>
          <c:xMode val="edge"/>
          <c:yMode val="edge"/>
          <c:x val="0.82684164479440059"/>
          <c:y val="0.27966190666844615"/>
          <c:w val="0.15367988092397544"/>
          <c:h val="0.11299464685558375"/>
        </c:manualLayout>
      </c:layout>
      <c:overlay val="0"/>
      <c:spPr>
        <a:solidFill>
          <a:srgbClr val="FFFFFF"/>
        </a:solidFill>
        <a:ln w="3175">
          <a:solidFill>
            <a:srgbClr val="000000"/>
          </a:solidFill>
          <a:prstDash val="solid"/>
        </a:ln>
      </c:spPr>
      <c:txPr>
        <a:bodyPr/>
        <a:lstStyle/>
        <a:p>
          <a:pPr>
            <a:defRPr sz="715"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dirty="0"/>
              <a:t>Ratio of male to female age-specific </a:t>
            </a:r>
            <a:endParaRPr lang="en-US" dirty="0" smtClean="0"/>
          </a:p>
          <a:p>
            <a:pPr>
              <a:defRPr sz="1150" b="1" i="0" u="none" strike="noStrike" baseline="0">
                <a:solidFill>
                  <a:srgbClr val="000000"/>
                </a:solidFill>
                <a:latin typeface="Arial"/>
                <a:ea typeface="Arial"/>
                <a:cs typeface="Arial"/>
              </a:defRPr>
            </a:pPr>
            <a:r>
              <a:rPr lang="en-US" dirty="0" smtClean="0"/>
              <a:t>mortality </a:t>
            </a:r>
            <a:r>
              <a:rPr lang="en-US" dirty="0"/>
              <a:t>rates</a:t>
            </a:r>
          </a:p>
        </c:rich>
      </c:tx>
      <c:layout>
        <c:manualLayout>
          <c:xMode val="edge"/>
          <c:yMode val="edge"/>
          <c:x val="0.11066931742876077"/>
          <c:y val="3.3707865168539325E-2"/>
        </c:manualLayout>
      </c:layout>
      <c:overlay val="0"/>
      <c:spPr>
        <a:noFill/>
        <a:ln w="25400">
          <a:noFill/>
        </a:ln>
      </c:spPr>
    </c:title>
    <c:autoTitleDeleted val="0"/>
    <c:plotArea>
      <c:layout>
        <c:manualLayout>
          <c:layoutTarget val="inner"/>
          <c:xMode val="edge"/>
          <c:yMode val="edge"/>
          <c:x val="0.13320079522862818"/>
          <c:y val="0.15730337078651691"/>
          <c:w val="0.85685884691848946"/>
          <c:h val="0.57584269662921383"/>
        </c:manualLayout>
      </c:layout>
      <c:lineChart>
        <c:grouping val="standard"/>
        <c:varyColors val="0"/>
        <c:ser>
          <c:idx val="0"/>
          <c:order val="0"/>
          <c:tx>
            <c:v>Country</c:v>
          </c:tx>
          <c:spPr>
            <a:ln w="38100">
              <a:solidFill>
                <a:srgbClr val="008000"/>
              </a:solidFill>
              <a:prstDash val="solid"/>
            </a:ln>
          </c:spPr>
          <c:marker>
            <c:symbol val="none"/>
          </c:marker>
          <c:cat>
            <c:strRef>
              <c:f>'step3-ASMR'!$B$6:$B$22</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'step3-ASMR'!$F$6:$F$22</c:f>
              <c:numCache>
                <c:formatCode>_ * #,##0.0_ ;_ * \-#,##0.0_ ;_ * "-"??_ ;_ @_ </c:formatCode>
                <c:ptCount val="17"/>
                <c:pt idx="0">
                  <c:v>1.2052934346040958</c:v>
                </c:pt>
                <c:pt idx="1">
                  <c:v>1.2932286971675973</c:v>
                </c:pt>
                <c:pt idx="2">
                  <c:v>1.5669452369275612</c:v>
                </c:pt>
                <c:pt idx="3">
                  <c:v>3.363274415788382</c:v>
                </c:pt>
                <c:pt idx="4">
                  <c:v>4.4315284384364473</c:v>
                </c:pt>
                <c:pt idx="5">
                  <c:v>4.7901718809214753</c:v>
                </c:pt>
                <c:pt idx="6">
                  <c:v>3.7138714889255087</c:v>
                </c:pt>
                <c:pt idx="7">
                  <c:v>2.8329628287743023</c:v>
                </c:pt>
                <c:pt idx="8">
                  <c:v>2.1431203736175899</c:v>
                </c:pt>
                <c:pt idx="9">
                  <c:v>1.8265939190580984</c:v>
                </c:pt>
                <c:pt idx="10">
                  <c:v>1.6199858520568839</c:v>
                </c:pt>
                <c:pt idx="11">
                  <c:v>1.6582113095580773</c:v>
                </c:pt>
                <c:pt idx="12">
                  <c:v>1.6270654875363051</c:v>
                </c:pt>
                <c:pt idx="13">
                  <c:v>1.5973164966358706</c:v>
                </c:pt>
                <c:pt idx="14">
                  <c:v>1.5089937447124122</c:v>
                </c:pt>
                <c:pt idx="15">
                  <c:v>1.5127144935183172</c:v>
                </c:pt>
                <c:pt idx="16">
                  <c:v>1.323143493807023</c:v>
                </c:pt>
              </c:numCache>
            </c:numRef>
          </c:val>
          <c:smooth val="0"/>
        </c:ser>
        <c:ser>
          <c:idx val="1"/>
          <c:order val="1"/>
          <c:tx>
            <c:strRef>
              <c:f>'step3-ASMR'!$AG$5</c:f>
              <c:strCache>
                <c:ptCount val="1"/>
                <c:pt idx="0">
                  <c:v>World</c:v>
                </c:pt>
              </c:strCache>
            </c:strRef>
          </c:tx>
          <c:spPr>
            <a:ln w="25400">
              <a:solidFill>
                <a:srgbClr val="000000"/>
              </a:solidFill>
              <a:prstDash val="solid"/>
            </a:ln>
          </c:spPr>
          <c:marker>
            <c:symbol val="none"/>
          </c:marker>
          <c:val>
            <c:numRef>
              <c:f>'step3-ASMR'!$AG$7:$AG$23</c:f>
              <c:numCache>
                <c:formatCode>_ * #,##0.0_ ;_ * \-#,##0.0_ ;_ * "-"??_ ;_ @_ </c:formatCode>
                <c:ptCount val="17"/>
                <c:pt idx="0">
                  <c:v>1.0161278063269925</c:v>
                </c:pt>
                <c:pt idx="1">
                  <c:v>1.0190598106652451</c:v>
                </c:pt>
                <c:pt idx="2">
                  <c:v>1.0474836686830034</c:v>
                </c:pt>
                <c:pt idx="3">
                  <c:v>1.2715946980421338</c:v>
                </c:pt>
                <c:pt idx="4">
                  <c:v>1.3848623601997068</c:v>
                </c:pt>
                <c:pt idx="5">
                  <c:v>1.3333494373439734</c:v>
                </c:pt>
                <c:pt idx="6">
                  <c:v>1.3628450583697693</c:v>
                </c:pt>
                <c:pt idx="7">
                  <c:v>1.4796087003071288</c:v>
                </c:pt>
                <c:pt idx="8">
                  <c:v>1.6088553601191804</c:v>
                </c:pt>
                <c:pt idx="9">
                  <c:v>1.6897085763230788</c:v>
                </c:pt>
                <c:pt idx="10">
                  <c:v>1.7384592906934739</c:v>
                </c:pt>
                <c:pt idx="11">
                  <c:v>1.6852589048327795</c:v>
                </c:pt>
                <c:pt idx="12">
                  <c:v>1.6434726421833803</c:v>
                </c:pt>
                <c:pt idx="13">
                  <c:v>1.5625404059494969</c:v>
                </c:pt>
                <c:pt idx="14">
                  <c:v>1.4692993673988426</c:v>
                </c:pt>
                <c:pt idx="15">
                  <c:v>1.39245981885774</c:v>
                </c:pt>
                <c:pt idx="16">
                  <c:v>1.1841196816667645</c:v>
                </c:pt>
              </c:numCache>
            </c:numRef>
          </c:val>
          <c:smooth val="0"/>
        </c:ser>
        <c:dLbls>
          <c:showLegendKey val="0"/>
          <c:showVal val="0"/>
          <c:showCatName val="0"/>
          <c:showSerName val="0"/>
          <c:showPercent val="0"/>
          <c:showBubbleSize val="0"/>
        </c:dLbls>
        <c:marker val="1"/>
        <c:smooth val="0"/>
        <c:axId val="104958592"/>
        <c:axId val="105128704"/>
      </c:lineChart>
      <c:catAx>
        <c:axId val="104958592"/>
        <c:scaling>
          <c:orientation val="minMax"/>
        </c:scaling>
        <c:delete val="0"/>
        <c:axPos val="b"/>
        <c:title>
          <c:tx>
            <c:rich>
              <a:bodyPr/>
              <a:lstStyle/>
              <a:p>
                <a:pPr>
                  <a:defRPr sz="850" b="1" i="0" u="none" strike="noStrike" baseline="0">
                    <a:solidFill>
                      <a:srgbClr val="000000"/>
                    </a:solidFill>
                    <a:latin typeface="Arial"/>
                    <a:ea typeface="Arial"/>
                    <a:cs typeface="Arial"/>
                  </a:defRPr>
                </a:pPr>
                <a:r>
                  <a:rPr lang="en-US"/>
                  <a:t>Age</a:t>
                </a:r>
              </a:p>
            </c:rich>
          </c:tx>
          <c:layout>
            <c:manualLayout>
              <c:xMode val="edge"/>
              <c:yMode val="edge"/>
              <c:x val="0.53081510934393639"/>
              <c:y val="0.825842696629213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05128704"/>
        <c:crosses val="autoZero"/>
        <c:auto val="1"/>
        <c:lblAlgn val="ctr"/>
        <c:lblOffset val="100"/>
        <c:tickLblSkip val="1"/>
        <c:tickMarkSkip val="1"/>
        <c:noMultiLvlLbl val="0"/>
      </c:catAx>
      <c:valAx>
        <c:axId val="105128704"/>
        <c:scaling>
          <c:orientation val="minMax"/>
        </c:scaling>
        <c:delete val="0"/>
        <c:axPos val="l"/>
        <c:majorGridlines>
          <c:spPr>
            <a:ln w="3175">
              <a:solidFill>
                <a:srgbClr val="000000"/>
              </a:solidFill>
              <a:prstDash val="sysDash"/>
            </a:ln>
          </c:spPr>
        </c:majorGridlines>
        <c:title>
          <c:tx>
            <c:rich>
              <a:bodyPr/>
              <a:lstStyle/>
              <a:p>
                <a:pPr>
                  <a:defRPr sz="975" b="1" i="0" u="none" strike="noStrike" baseline="0">
                    <a:solidFill>
                      <a:srgbClr val="000000"/>
                    </a:solidFill>
                    <a:latin typeface="Arial"/>
                    <a:ea typeface="Arial"/>
                    <a:cs typeface="Arial"/>
                  </a:defRPr>
                </a:pPr>
                <a:r>
                  <a:rPr lang="en-US"/>
                  <a:t>Ratio of male to female ASMR</a:t>
                </a:r>
              </a:p>
            </c:rich>
          </c:tx>
          <c:layout>
            <c:manualLayout>
              <c:xMode val="edge"/>
              <c:yMode val="edge"/>
              <c:x val="9.9403578528827041E-3"/>
              <c:y val="0.2303370786516854"/>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50" b="1" i="0" u="none" strike="noStrike" baseline="0">
                <a:solidFill>
                  <a:srgbClr val="000000"/>
                </a:solidFill>
                <a:latin typeface="Arial"/>
                <a:ea typeface="Arial"/>
                <a:cs typeface="Arial"/>
              </a:defRPr>
            </a:pPr>
            <a:endParaRPr lang="en-US"/>
          </a:p>
        </c:txPr>
        <c:crossAx val="104958592"/>
        <c:crosses val="autoZero"/>
        <c:crossBetween val="between"/>
      </c:valAx>
      <c:spPr>
        <a:noFill/>
        <a:ln w="12700">
          <a:solidFill>
            <a:srgbClr val="808080"/>
          </a:solidFill>
          <a:prstDash val="solid"/>
        </a:ln>
      </c:spPr>
    </c:plotArea>
    <c:legend>
      <c:legendPos val="r"/>
      <c:layout>
        <c:manualLayout>
          <c:xMode val="edge"/>
          <c:yMode val="edge"/>
          <c:x val="0.34194831013916499"/>
          <c:y val="0.9157303370786517"/>
          <c:w val="0.3200795228628231"/>
          <c:h val="5.6179775280898903E-2"/>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Log of age-specific mortality rates</a:t>
            </a:r>
          </a:p>
        </c:rich>
      </c:tx>
      <c:layout>
        <c:manualLayout>
          <c:xMode val="edge"/>
          <c:yMode val="edge"/>
          <c:x val="0.32049533010574505"/>
          <c:y val="3.2787086900241014E-2"/>
        </c:manualLayout>
      </c:layout>
      <c:overlay val="0"/>
      <c:spPr>
        <a:noFill/>
        <a:ln w="25400">
          <a:noFill/>
        </a:ln>
      </c:spPr>
    </c:title>
    <c:autoTitleDeleted val="0"/>
    <c:plotArea>
      <c:layout>
        <c:manualLayout>
          <c:layoutTarget val="inner"/>
          <c:xMode val="edge"/>
          <c:yMode val="edge"/>
          <c:x val="0.11691892309397238"/>
          <c:y val="0.11748665227611717"/>
          <c:w val="0.86520003089539577"/>
          <c:h val="0.64207821592761682"/>
        </c:manualLayout>
      </c:layout>
      <c:lineChart>
        <c:grouping val="standard"/>
        <c:varyColors val="0"/>
        <c:ser>
          <c:idx val="0"/>
          <c:order val="0"/>
          <c:tx>
            <c:v>Country</c:v>
          </c:tx>
          <c:spPr>
            <a:ln w="38100">
              <a:solidFill>
                <a:srgbClr val="000080"/>
              </a:solid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'step3-ASMR'!$E$5:$E$40</c:f>
              <c:numCache>
                <c:formatCode>_ * #\ ###\ ###.0__\ ;</c:formatCode>
                <c:ptCount val="36"/>
                <c:pt idx="1">
                  <c:v>283.06386442682708</c:v>
                </c:pt>
                <c:pt idx="2">
                  <c:v>28.133083645020228</c:v>
                </c:pt>
                <c:pt idx="3">
                  <c:v>38.094609768903887</c:v>
                </c:pt>
                <c:pt idx="4">
                  <c:v>164.7888772339266</c:v>
                </c:pt>
                <c:pt idx="5">
                  <c:v>275.94045357156887</c:v>
                </c:pt>
                <c:pt idx="6">
                  <c:v>322.69245754470103</c:v>
                </c:pt>
                <c:pt idx="7">
                  <c:v>284.77457365916564</c:v>
                </c:pt>
                <c:pt idx="8">
                  <c:v>277.89934691208174</c:v>
                </c:pt>
                <c:pt idx="9">
                  <c:v>282.90471514159947</c:v>
                </c:pt>
                <c:pt idx="10">
                  <c:v>364.20833741019203</c:v>
                </c:pt>
                <c:pt idx="11">
                  <c:v>492.80206898655013</c:v>
                </c:pt>
                <c:pt idx="12">
                  <c:v>724.98431586421418</c:v>
                </c:pt>
                <c:pt idx="13">
                  <c:v>1133.5977889442129</c:v>
                </c:pt>
                <c:pt idx="14">
                  <c:v>2050.0115506135694</c:v>
                </c:pt>
                <c:pt idx="15">
                  <c:v>3456.283199284715</c:v>
                </c:pt>
                <c:pt idx="16">
                  <c:v>5907.9102185560032</c:v>
                </c:pt>
                <c:pt idx="17">
                  <c:v>12622.824551377023</c:v>
                </c:pt>
                <c:pt idx="19">
                  <c:v>234.85058185835504</c:v>
                </c:pt>
                <c:pt idx="20">
                  <c:v>21.754144264380095</c:v>
                </c:pt>
                <c:pt idx="21">
                  <c:v>24.311385536101525</c:v>
                </c:pt>
                <c:pt idx="22">
                  <c:v>48.996560155885639</c:v>
                </c:pt>
                <c:pt idx="23">
                  <c:v>62.267557887753846</c:v>
                </c:pt>
                <c:pt idx="24">
                  <c:v>67.365527911417104</c:v>
                </c:pt>
                <c:pt idx="25">
                  <c:v>76.678628893956741</c:v>
                </c:pt>
                <c:pt idx="26">
                  <c:v>98.094949954679251</c:v>
                </c:pt>
                <c:pt idx="27">
                  <c:v>132.0059846494091</c:v>
                </c:pt>
                <c:pt idx="28">
                  <c:v>199.39206717495244</c:v>
                </c:pt>
                <c:pt idx="29">
                  <c:v>304.20146469849908</c:v>
                </c:pt>
                <c:pt idx="30">
                  <c:v>437.2086426412244</c:v>
                </c:pt>
                <c:pt idx="31">
                  <c:v>696.71306879030499</c:v>
                </c:pt>
                <c:pt idx="32">
                  <c:v>1283.4097406062767</c:v>
                </c:pt>
                <c:pt idx="33">
                  <c:v>2290.4556174574614</c:v>
                </c:pt>
                <c:pt idx="34">
                  <c:v>3905.5024883216438</c:v>
                </c:pt>
                <c:pt idx="35">
                  <c:v>9540.0269210846673</c:v>
                </c:pt>
              </c:numCache>
            </c:numRef>
          </c:val>
          <c:smooth val="0"/>
        </c:ser>
        <c:ser>
          <c:idx val="1"/>
          <c:order val="1"/>
          <c:tx>
            <c:strRef>
              <c:f>'step3-ASMR'!$Z$5</c:f>
              <c:strCache>
                <c:ptCount val="1"/>
                <c:pt idx="0">
                  <c:v>World</c:v>
                </c:pt>
              </c:strCache>
            </c:strRef>
          </c:tx>
          <c:spPr>
            <a:ln w="12700">
              <a:solidFill>
                <a:srgbClr val="FF00FF"/>
              </a:solid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'step3-ASMR'!$Z$6:$Z$41</c:f>
              <c:numCache>
                <c:formatCode>_ * #,##0.0_ ;_ * \-#,##0.0_ ;_ * "-"??_ ;_ @_ </c:formatCode>
                <c:ptCount val="36"/>
                <c:pt idx="1">
                  <c:v>1278.6523941900746</c:v>
                </c:pt>
                <c:pt idx="2">
                  <c:v>116.15961779436476</c:v>
                </c:pt>
                <c:pt idx="3">
                  <c:v>81.398788095913091</c:v>
                </c:pt>
                <c:pt idx="4">
                  <c:v>135.8657750821435</c:v>
                </c:pt>
                <c:pt idx="5">
                  <c:v>207.30741226876231</c:v>
                </c:pt>
                <c:pt idx="6">
                  <c:v>247.24280115369473</c:v>
                </c:pt>
                <c:pt idx="7">
                  <c:v>302.22632191504363</c:v>
                </c:pt>
                <c:pt idx="8">
                  <c:v>363.95372435079827</c:v>
                </c:pt>
                <c:pt idx="9">
                  <c:v>470.67226973333931</c:v>
                </c:pt>
                <c:pt idx="10">
                  <c:v>663.29172687324876</c:v>
                </c:pt>
                <c:pt idx="11">
                  <c:v>974.67552369766133</c:v>
                </c:pt>
                <c:pt idx="12">
                  <c:v>1401.2208848273781</c:v>
                </c:pt>
                <c:pt idx="13">
                  <c:v>2080.2176778100275</c:v>
                </c:pt>
                <c:pt idx="14">
                  <c:v>3125.8363844670107</c:v>
                </c:pt>
                <c:pt idx="15">
                  <c:v>4778.476511103745</c:v>
                </c:pt>
                <c:pt idx="16">
                  <c:v>7172.1003990119316</c:v>
                </c:pt>
                <c:pt idx="17">
                  <c:v>13802.944952276406</c:v>
                </c:pt>
                <c:pt idx="19">
                  <c:v>1258.3578426143383</c:v>
                </c:pt>
                <c:pt idx="20">
                  <c:v>113.98704627409008</c:v>
                </c:pt>
                <c:pt idx="21">
                  <c:v>77.708885140190702</c:v>
                </c:pt>
                <c:pt idx="22">
                  <c:v>106.84676122929356</c:v>
                </c:pt>
                <c:pt idx="23">
                  <c:v>149.69531862998076</c:v>
                </c:pt>
                <c:pt idx="24">
                  <c:v>185.42986124192723</c:v>
                </c:pt>
                <c:pt idx="25">
                  <c:v>221.76132206588895</c:v>
                </c:pt>
                <c:pt idx="26">
                  <c:v>245.97971360620605</c:v>
                </c:pt>
                <c:pt idx="27">
                  <c:v>292.55101570999705</c:v>
                </c:pt>
                <c:pt idx="28">
                  <c:v>392.5480027547809</c:v>
                </c:pt>
                <c:pt idx="29">
                  <c:v>560.6547872103821</c:v>
                </c:pt>
                <c:pt idx="30">
                  <c:v>831.45733917152324</c:v>
                </c:pt>
                <c:pt idx="31">
                  <c:v>1265.7452423707061</c:v>
                </c:pt>
                <c:pt idx="32">
                  <c:v>2000.4835539389192</c:v>
                </c:pt>
                <c:pt idx="33">
                  <c:v>3252.2143663365664</c:v>
                </c:pt>
                <c:pt idx="34">
                  <c:v>5150.6695574852101</c:v>
                </c:pt>
                <c:pt idx="35">
                  <c:v>11656.71440647571</c:v>
                </c:pt>
              </c:numCache>
            </c:numRef>
          </c:val>
          <c:smooth val="0"/>
        </c:ser>
        <c:ser>
          <c:idx val="2"/>
          <c:order val="2"/>
          <c:tx>
            <c:strRef>
              <c:f>'step3-ASMR'!$AA$5</c:f>
              <c:strCache>
                <c:ptCount val="1"/>
                <c:pt idx="0">
                  <c:v>High income</c:v>
                </c:pt>
              </c:strCache>
            </c:strRef>
          </c:tx>
          <c:spPr>
            <a:ln w="12700">
              <a:pattFill prst="pct50">
                <a:fgClr>
                  <a:srgbClr val="FF0000"/>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'step3-ASMR'!$AA$6:$AA$41</c:f>
              <c:numCache>
                <c:formatCode>_ * #,##0.0_ ;_ * \-#,##0.0_ ;_ * "-"??_ ;_ @_ </c:formatCode>
                <c:ptCount val="36"/>
                <c:pt idx="1">
                  <c:v>149.55749722707554</c:v>
                </c:pt>
                <c:pt idx="2">
                  <c:v>14.293326669405356</c:v>
                </c:pt>
                <c:pt idx="3">
                  <c:v>16.74748646206514</c:v>
                </c:pt>
                <c:pt idx="4">
                  <c:v>60.770682875571993</c:v>
                </c:pt>
                <c:pt idx="5">
                  <c:v>95.312972706284</c:v>
                </c:pt>
                <c:pt idx="6">
                  <c:v>97.070567247576761</c:v>
                </c:pt>
                <c:pt idx="7">
                  <c:v>108.20780030505951</c:v>
                </c:pt>
                <c:pt idx="8">
                  <c:v>141.40073380856927</c:v>
                </c:pt>
                <c:pt idx="9">
                  <c:v>216.11455100244586</c:v>
                </c:pt>
                <c:pt idx="10">
                  <c:v>346.80135026894277</c:v>
                </c:pt>
                <c:pt idx="11">
                  <c:v>556.4128259880174</c:v>
                </c:pt>
                <c:pt idx="12">
                  <c:v>827.49239364870755</c:v>
                </c:pt>
                <c:pt idx="13">
                  <c:v>1197.3862858158031</c:v>
                </c:pt>
                <c:pt idx="14">
                  <c:v>1799.9480745990888</c:v>
                </c:pt>
                <c:pt idx="15">
                  <c:v>2813.7682459224848</c:v>
                </c:pt>
                <c:pt idx="16">
                  <c:v>4648.8549490341966</c:v>
                </c:pt>
                <c:pt idx="17">
                  <c:v>10977.504041387025</c:v>
                </c:pt>
                <c:pt idx="19">
                  <c:v>126.69899628572421</c:v>
                </c:pt>
                <c:pt idx="20">
                  <c:v>11.798992245549519</c:v>
                </c:pt>
                <c:pt idx="21">
                  <c:v>12.410001144192023</c:v>
                </c:pt>
                <c:pt idx="22">
                  <c:v>26.634132540536434</c:v>
                </c:pt>
                <c:pt idx="23">
                  <c:v>34.2559120166651</c:v>
                </c:pt>
                <c:pt idx="24">
                  <c:v>40.296873572830862</c:v>
                </c:pt>
                <c:pt idx="25">
                  <c:v>51.327787239402042</c:v>
                </c:pt>
                <c:pt idx="26">
                  <c:v>75.281694034902841</c:v>
                </c:pt>
                <c:pt idx="27">
                  <c:v>118.58701715768107</c:v>
                </c:pt>
                <c:pt idx="28">
                  <c:v>191.53815985804263</c:v>
                </c:pt>
                <c:pt idx="29">
                  <c:v>292.99413585831621</c:v>
                </c:pt>
                <c:pt idx="30">
                  <c:v>423.48499827032447</c:v>
                </c:pt>
                <c:pt idx="31">
                  <c:v>625.43699868651754</c:v>
                </c:pt>
                <c:pt idx="32">
                  <c:v>958.43569956975193</c:v>
                </c:pt>
                <c:pt idx="33">
                  <c:v>1556.5307303723071</c:v>
                </c:pt>
                <c:pt idx="34">
                  <c:v>2756.52524123391</c:v>
                </c:pt>
                <c:pt idx="35">
                  <c:v>9059.7101857115831</c:v>
                </c:pt>
              </c:numCache>
            </c:numRef>
          </c:val>
          <c:smooth val="0"/>
        </c:ser>
        <c:ser>
          <c:idx val="3"/>
          <c:order val="3"/>
          <c:tx>
            <c:strRef>
              <c:f>'step3-ASMR'!$AB$5</c:f>
              <c:strCache>
                <c:ptCount val="1"/>
                <c:pt idx="0">
                  <c:v>Upper middle</c:v>
                </c:pt>
              </c:strCache>
            </c:strRef>
          </c:tx>
          <c:spPr>
            <a:ln w="12700">
              <a:pattFill prst="pct75">
                <a:fgClr>
                  <a:srgbClr val="00FFFF"/>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'step3-ASMR'!$AB$6:$AB$41</c:f>
              <c:numCache>
                <c:formatCode>_ * #,##0.0_ ;_ * \-#,##0.0_ ;_ * "-"??_ ;_ @_ </c:formatCode>
                <c:ptCount val="36"/>
                <c:pt idx="1">
                  <c:v>506.79268234403435</c:v>
                </c:pt>
                <c:pt idx="2">
                  <c:v>41.410126291499587</c:v>
                </c:pt>
                <c:pt idx="3">
                  <c:v>45.348092621459081</c:v>
                </c:pt>
                <c:pt idx="4">
                  <c:v>134.82186461856134</c:v>
                </c:pt>
                <c:pt idx="5">
                  <c:v>213.94775155771273</c:v>
                </c:pt>
                <c:pt idx="6">
                  <c:v>268.44422075368766</c:v>
                </c:pt>
                <c:pt idx="7">
                  <c:v>345.4333139137488</c:v>
                </c:pt>
                <c:pt idx="8">
                  <c:v>414.55252563736258</c:v>
                </c:pt>
                <c:pt idx="9">
                  <c:v>542.82026510244714</c:v>
                </c:pt>
                <c:pt idx="10">
                  <c:v>765.45952700510429</c:v>
                </c:pt>
                <c:pt idx="11">
                  <c:v>1141.9163541110781</c:v>
                </c:pt>
                <c:pt idx="12">
                  <c:v>1636.9930554337955</c:v>
                </c:pt>
                <c:pt idx="13">
                  <c:v>2289.3100593017825</c:v>
                </c:pt>
                <c:pt idx="14">
                  <c:v>3322.2716545250732</c:v>
                </c:pt>
                <c:pt idx="15">
                  <c:v>5057.8692090336826</c:v>
                </c:pt>
                <c:pt idx="16">
                  <c:v>7524.9384758203769</c:v>
                </c:pt>
                <c:pt idx="17">
                  <c:v>13882.51495262014</c:v>
                </c:pt>
                <c:pt idx="19">
                  <c:v>401.29700267460925</c:v>
                </c:pt>
                <c:pt idx="20">
                  <c:v>36.027865806117632</c:v>
                </c:pt>
                <c:pt idx="21">
                  <c:v>33.681517034314119</c:v>
                </c:pt>
                <c:pt idx="22">
                  <c:v>60.215726284422367</c:v>
                </c:pt>
                <c:pt idx="23">
                  <c:v>107.78284655504019</c:v>
                </c:pt>
                <c:pt idx="24">
                  <c:v>174.6237521499306</c:v>
                </c:pt>
                <c:pt idx="25">
                  <c:v>211.11547989508881</c:v>
                </c:pt>
                <c:pt idx="26">
                  <c:v>219.29951237544859</c:v>
                </c:pt>
                <c:pt idx="27">
                  <c:v>253.94337970288143</c:v>
                </c:pt>
                <c:pt idx="28">
                  <c:v>363.10512424573199</c:v>
                </c:pt>
                <c:pt idx="29">
                  <c:v>540.95105100928765</c:v>
                </c:pt>
                <c:pt idx="30">
                  <c:v>799.78099787807651</c:v>
                </c:pt>
                <c:pt idx="31">
                  <c:v>1175.6031250831827</c:v>
                </c:pt>
                <c:pt idx="32">
                  <c:v>1853.2324649272998</c:v>
                </c:pt>
                <c:pt idx="33">
                  <c:v>3034.0206231852835</c:v>
                </c:pt>
                <c:pt idx="34">
                  <c:v>5230.8844169196454</c:v>
                </c:pt>
                <c:pt idx="35">
                  <c:v>12151.641863336989</c:v>
                </c:pt>
              </c:numCache>
            </c:numRef>
          </c:val>
          <c:smooth val="0"/>
        </c:ser>
        <c:ser>
          <c:idx val="4"/>
          <c:order val="4"/>
          <c:tx>
            <c:strRef>
              <c:f>'step3-ASMR'!$AC$5</c:f>
              <c:strCache>
                <c:ptCount val="1"/>
                <c:pt idx="0">
                  <c:v>Lower middle</c:v>
                </c:pt>
              </c:strCache>
            </c:strRef>
          </c:tx>
          <c:spPr>
            <a:ln w="12700">
              <a:pattFill prst="pct50">
                <a:fgClr>
                  <a:srgbClr val="00FF00"/>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'step3-ASMR'!$AC$6:$AC$41</c:f>
              <c:numCache>
                <c:formatCode>_ * #,##0.0_ ;_ * \-#,##0.0_ ;_ * "-"??_ ;_ @_ </c:formatCode>
                <c:ptCount val="36"/>
                <c:pt idx="1">
                  <c:v>1167.9397857395229</c:v>
                </c:pt>
                <c:pt idx="2">
                  <c:v>109.6185400578815</c:v>
                </c:pt>
                <c:pt idx="3">
                  <c:v>78.275206734158544</c:v>
                </c:pt>
                <c:pt idx="4">
                  <c:v>132.96489745007503</c:v>
                </c:pt>
                <c:pt idx="5">
                  <c:v>191.94807370615032</c:v>
                </c:pt>
                <c:pt idx="6">
                  <c:v>226.7575939450241</c:v>
                </c:pt>
                <c:pt idx="7">
                  <c:v>276.00739415173888</c:v>
                </c:pt>
                <c:pt idx="8">
                  <c:v>337.32359808233139</c:v>
                </c:pt>
                <c:pt idx="9">
                  <c:v>446.18662041552165</c:v>
                </c:pt>
                <c:pt idx="10">
                  <c:v>655.15460300143093</c:v>
                </c:pt>
                <c:pt idx="11">
                  <c:v>990.32391324399805</c:v>
                </c:pt>
                <c:pt idx="12">
                  <c:v>1451.8486765691487</c:v>
                </c:pt>
                <c:pt idx="13">
                  <c:v>2317.3521742832299</c:v>
                </c:pt>
                <c:pt idx="14">
                  <c:v>3572.3419027414834</c:v>
                </c:pt>
                <c:pt idx="15">
                  <c:v>5567.82134678888</c:v>
                </c:pt>
                <c:pt idx="16">
                  <c:v>8447.8068816119139</c:v>
                </c:pt>
                <c:pt idx="17">
                  <c:v>16244.319054138992</c:v>
                </c:pt>
                <c:pt idx="19">
                  <c:v>1239.7557405012233</c:v>
                </c:pt>
                <c:pt idx="20">
                  <c:v>113.4979410478516</c:v>
                </c:pt>
                <c:pt idx="21">
                  <c:v>77.659276877528995</c:v>
                </c:pt>
                <c:pt idx="22">
                  <c:v>109.92951104384397</c:v>
                </c:pt>
                <c:pt idx="23">
                  <c:v>145.23298964256355</c:v>
                </c:pt>
                <c:pt idx="24">
                  <c:v>165.86580375897742</c:v>
                </c:pt>
                <c:pt idx="25">
                  <c:v>196.80240187992817</c:v>
                </c:pt>
                <c:pt idx="26">
                  <c:v>224.95192306910587</c:v>
                </c:pt>
                <c:pt idx="27">
                  <c:v>282.94821697575935</c:v>
                </c:pt>
                <c:pt idx="28">
                  <c:v>398.1560787152759</c:v>
                </c:pt>
                <c:pt idx="29">
                  <c:v>588.30664670213832</c:v>
                </c:pt>
                <c:pt idx="30">
                  <c:v>909.60332573480684</c:v>
                </c:pt>
                <c:pt idx="31">
                  <c:v>1502.8247606602069</c:v>
                </c:pt>
                <c:pt idx="32">
                  <c:v>2428.358109423737</c:v>
                </c:pt>
                <c:pt idx="33">
                  <c:v>4111.5423593789965</c:v>
                </c:pt>
                <c:pt idx="34">
                  <c:v>6584.9548153842034</c:v>
                </c:pt>
                <c:pt idx="35">
                  <c:v>14619.978424474761</c:v>
                </c:pt>
              </c:numCache>
            </c:numRef>
          </c:val>
          <c:smooth val="0"/>
        </c:ser>
        <c:ser>
          <c:idx val="5"/>
          <c:order val="5"/>
          <c:tx>
            <c:strRef>
              <c:f>'step3-ASMR'!$AD$5</c:f>
              <c:strCache>
                <c:ptCount val="1"/>
                <c:pt idx="0">
                  <c:v>Low income</c:v>
                </c:pt>
              </c:strCache>
            </c:strRef>
          </c:tx>
          <c:spPr>
            <a:ln w="12700">
              <a:pattFill prst="pct50">
                <a:fgClr>
                  <a:srgbClr val="9999FF"/>
                </a:fgClr>
                <a:bgClr>
                  <a:srgbClr val="FFFFFF"/>
                </a:bgClr>
              </a:pattFill>
              <a:prstDash val="solid"/>
            </a:ln>
          </c:spPr>
          <c:marker>
            <c:symbol val="none"/>
          </c:marker>
          <c:cat>
            <c:strRef>
              <c:f>'step3-ASMR'!$B$5:$B$40</c:f>
              <c:strCache>
                <c:ptCount val="36"/>
                <c:pt idx="1">
                  <c:v>0-4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c:v>
                </c:pt>
                <c:pt idx="19">
                  <c:v>0-4</c:v>
                </c:pt>
                <c:pt idx="20">
                  <c:v>5-9</c:v>
                </c:pt>
                <c:pt idx="21">
                  <c:v>10-14</c:v>
                </c:pt>
                <c:pt idx="22">
                  <c:v>15-19</c:v>
                </c:pt>
                <c:pt idx="23">
                  <c:v>20-24</c:v>
                </c:pt>
                <c:pt idx="24">
                  <c:v>25-29</c:v>
                </c:pt>
                <c:pt idx="25">
                  <c:v>30-34</c:v>
                </c:pt>
                <c:pt idx="26">
                  <c:v>35-39</c:v>
                </c:pt>
                <c:pt idx="27">
                  <c:v>40-44</c:v>
                </c:pt>
                <c:pt idx="28">
                  <c:v>45-49</c:v>
                </c:pt>
                <c:pt idx="29">
                  <c:v>50-54</c:v>
                </c:pt>
                <c:pt idx="30">
                  <c:v>55-59</c:v>
                </c:pt>
                <c:pt idx="31">
                  <c:v>60-64</c:v>
                </c:pt>
                <c:pt idx="32">
                  <c:v>65-69</c:v>
                </c:pt>
                <c:pt idx="33">
                  <c:v>70-74</c:v>
                </c:pt>
                <c:pt idx="34">
                  <c:v>75-79</c:v>
                </c:pt>
                <c:pt idx="35">
                  <c:v>80+</c:v>
                </c:pt>
              </c:strCache>
            </c:strRef>
          </c:cat>
          <c:val>
            <c:numRef>
              <c:f>'step3-ASMR'!$AD$6:$AD$41</c:f>
              <c:numCache>
                <c:formatCode>0.0</c:formatCode>
                <c:ptCount val="36"/>
                <c:pt idx="1">
                  <c:v>2729.3557315271341</c:v>
                </c:pt>
                <c:pt idx="2">
                  <c:v>253.74576103999502</c:v>
                </c:pt>
                <c:pt idx="3">
                  <c:v>165.29872264690587</c:v>
                </c:pt>
                <c:pt idx="4">
                  <c:v>206.71595053276056</c:v>
                </c:pt>
                <c:pt idx="5">
                  <c:v>370.72750526659598</c:v>
                </c:pt>
                <c:pt idx="6">
                  <c:v>477.65936150308613</c:v>
                </c:pt>
                <c:pt idx="7">
                  <c:v>635.97233661609005</c:v>
                </c:pt>
                <c:pt idx="8">
                  <c:v>824.49078362984619</c:v>
                </c:pt>
                <c:pt idx="9">
                  <c:v>1046.5898635392637</c:v>
                </c:pt>
                <c:pt idx="10">
                  <c:v>1317.2726393595815</c:v>
                </c:pt>
                <c:pt idx="11">
                  <c:v>1701.9652980176786</c:v>
                </c:pt>
                <c:pt idx="12">
                  <c:v>2377.4049626665269</c:v>
                </c:pt>
                <c:pt idx="13">
                  <c:v>3279.7051145190903</c:v>
                </c:pt>
                <c:pt idx="14">
                  <c:v>4668.0058267548411</c:v>
                </c:pt>
                <c:pt idx="15">
                  <c:v>6979.0039978495661</c:v>
                </c:pt>
                <c:pt idx="16">
                  <c:v>10446.940282516911</c:v>
                </c:pt>
                <c:pt idx="17">
                  <c:v>18282.004802041847</c:v>
                </c:pt>
                <c:pt idx="19" formatCode="_ * #,##0.0_ ;_ * \-#,##0.0_ ;_ * &quot;-&quot;??_ ;_ @_ ">
                  <c:v>2452.8579991050474</c:v>
                </c:pt>
                <c:pt idx="20" formatCode="_ * #,##0.0_ ;_ * \-#,##0.0_ ;_ * &quot;-&quot;??_ ;_ @_ ">
                  <c:v>230.90966551119124</c:v>
                </c:pt>
                <c:pt idx="21" formatCode="_ * #,##0.0_ ;_ * \-#,##0.0_ ;_ * &quot;-&quot;??_ ;_ @_ ">
                  <c:v>155.43729608070393</c:v>
                </c:pt>
                <c:pt idx="22" formatCode="_ * #,##0.0_ ;_ * \-#,##0.0_ ;_ * &quot;-&quot;??_ ;_ @_ ">
                  <c:v>199.56979137883087</c:v>
                </c:pt>
                <c:pt idx="23" formatCode="_ * #,##0.0_ ;_ * \-#,##0.0_ ;_ * &quot;-&quot;??_ ;_ @_ ">
                  <c:v>316.62871900757204</c:v>
                </c:pt>
                <c:pt idx="24" formatCode="_ * #,##0.0_ ;_ * \-#,##0.0_ ;_ * &quot;-&quot;??_ ;_ @_ ">
                  <c:v>434.67908469952158</c:v>
                </c:pt>
                <c:pt idx="25" formatCode="_ * #,##0.0_ ;_ * \-#,##0.0_ ;_ * &quot;-&quot;??_ ;_ @_ ">
                  <c:v>574.80399383718554</c:v>
                </c:pt>
                <c:pt idx="26" formatCode="_ * #,##0.0_ ;_ * \-#,##0.0_ ;_ * &quot;-&quot;??_ ;_ @_ ">
                  <c:v>680.73616296562045</c:v>
                </c:pt>
                <c:pt idx="27" formatCode="_ * #,##0.0_ ;_ * \-#,##0.0_ ;_ * &quot;-&quot;??_ ;_ @_ ">
                  <c:v>760.75421852192153</c:v>
                </c:pt>
                <c:pt idx="28" formatCode="_ * #,##0.0_ ;_ * \-#,##0.0_ ;_ * &quot;-&quot;??_ ;_ @_ ">
                  <c:v>885.91018963188833</c:v>
                </c:pt>
                <c:pt idx="29" formatCode="_ * #,##0.0_ ;_ * \-#,##0.0_ ;_ * &quot;-&quot;??_ ;_ @_ ">
                  <c:v>1128.2862904779129</c:v>
                </c:pt>
                <c:pt idx="30" formatCode="_ * #,##0.0_ ;_ * \-#,##0.0_ ;_ * &quot;-&quot;??_ ;_ @_ ">
                  <c:v>1585.5485063880253</c:v>
                </c:pt>
                <c:pt idx="31" formatCode="_ * #,##0.0_ ;_ * \-#,##0.0_ ;_ * &quot;-&quot;??_ ;_ @_ ">
                  <c:v>2175.7522714758729</c:v>
                </c:pt>
                <c:pt idx="32" formatCode="_ * #,##0.0_ ;_ * \-#,##0.0_ ;_ * &quot;-&quot;??_ ;_ @_ ">
                  <c:v>3369.62424963072</c:v>
                </c:pt>
                <c:pt idx="33" formatCode="_ * #,##0.0_ ;_ * \-#,##0.0_ ;_ * &quot;-&quot;??_ ;_ @_ ">
                  <c:v>5369.3703386824909</c:v>
                </c:pt>
                <c:pt idx="34" formatCode="_ * #,##0.0_ ;_ * \-#,##0.0_ ;_ * &quot;-&quot;??_ ;_ @_ ">
                  <c:v>8503.1578414666401</c:v>
                </c:pt>
                <c:pt idx="35" formatCode="_ * #,##0.0_ ;_ * \-#,##0.0_ ;_ * &quot;-&quot;??_ ;_ @_ ">
                  <c:v>16179.875525203614</c:v>
                </c:pt>
              </c:numCache>
            </c:numRef>
          </c:val>
          <c:smooth val="0"/>
        </c:ser>
        <c:dLbls>
          <c:showLegendKey val="0"/>
          <c:showVal val="0"/>
          <c:showCatName val="0"/>
          <c:showSerName val="0"/>
          <c:showPercent val="0"/>
          <c:showBubbleSize val="0"/>
        </c:dLbls>
        <c:marker val="1"/>
        <c:smooth val="0"/>
        <c:axId val="106410368"/>
        <c:axId val="106412288"/>
      </c:lineChart>
      <c:catAx>
        <c:axId val="106410368"/>
        <c:scaling>
          <c:orientation val="minMax"/>
        </c:scaling>
        <c:delete val="0"/>
        <c:axPos val="b"/>
        <c:title>
          <c:tx>
            <c:rich>
              <a:bodyPr/>
              <a:lstStyle/>
              <a:p>
                <a:pPr>
                  <a:defRPr sz="875" b="1" i="0" u="none" strike="noStrike" baseline="0">
                    <a:solidFill>
                      <a:srgbClr val="000000"/>
                    </a:solidFill>
                    <a:latin typeface="Arial"/>
                    <a:ea typeface="Arial"/>
                    <a:cs typeface="Arial"/>
                  </a:defRPr>
                </a:pPr>
                <a:r>
                  <a:rPr lang="en-US"/>
                  <a:t>Age</a:t>
                </a:r>
              </a:p>
            </c:rich>
          </c:tx>
          <c:layout>
            <c:manualLayout>
              <c:xMode val="edge"/>
              <c:yMode val="edge"/>
              <c:x val="0.55845985551668498"/>
              <c:y val="0.863390332339247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75" b="1" i="0" u="none" strike="noStrike" baseline="0">
                <a:solidFill>
                  <a:srgbClr val="000000"/>
                </a:solidFill>
                <a:latin typeface="Arial"/>
                <a:ea typeface="Arial"/>
                <a:cs typeface="Arial"/>
              </a:defRPr>
            </a:pPr>
            <a:endParaRPr lang="en-US"/>
          </a:p>
        </c:txPr>
        <c:crossAx val="106412288"/>
        <c:crosses val="autoZero"/>
        <c:auto val="1"/>
        <c:lblAlgn val="ctr"/>
        <c:lblOffset val="100"/>
        <c:tickLblSkip val="1"/>
        <c:tickMarkSkip val="1"/>
        <c:noMultiLvlLbl val="0"/>
      </c:catAx>
      <c:valAx>
        <c:axId val="106412288"/>
        <c:scaling>
          <c:logBase val="10"/>
          <c:orientation val="minMax"/>
        </c:scaling>
        <c:delete val="0"/>
        <c:axPos val="l"/>
        <c:majorGridlines>
          <c:spPr>
            <a:ln w="3175">
              <a:solidFill>
                <a:srgbClr val="000000"/>
              </a:solidFill>
              <a:prstDash val="sysDash"/>
            </a:ln>
          </c:spPr>
        </c:majorGridlines>
        <c:title>
          <c:tx>
            <c:rich>
              <a:bodyPr/>
              <a:lstStyle/>
              <a:p>
                <a:pPr>
                  <a:defRPr sz="875" b="1" i="0" u="none" strike="noStrike" baseline="0">
                    <a:solidFill>
                      <a:srgbClr val="000000"/>
                    </a:solidFill>
                    <a:latin typeface="Arial"/>
                    <a:ea typeface="Arial"/>
                    <a:cs typeface="Arial"/>
                  </a:defRPr>
                </a:pPr>
                <a:r>
                  <a:rPr lang="en-US"/>
                  <a:t>Mortality rate per 100 000 population</a:t>
                </a:r>
              </a:p>
            </c:rich>
          </c:tx>
          <c:layout>
            <c:manualLayout>
              <c:xMode val="edge"/>
              <c:yMode val="edge"/>
              <c:x val="6.8775790921595595E-3"/>
              <c:y val="0.1612026289629327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06410368"/>
        <c:crosses val="autoZero"/>
        <c:crossBetween val="between"/>
      </c:valAx>
      <c:spPr>
        <a:noFill/>
        <a:ln w="12700">
          <a:solidFill>
            <a:srgbClr val="808080"/>
          </a:solidFill>
          <a:prstDash val="solid"/>
        </a:ln>
      </c:spPr>
    </c:plotArea>
    <c:legend>
      <c:legendPos val="r"/>
      <c:layout>
        <c:manualLayout>
          <c:xMode val="edge"/>
          <c:yMode val="edge"/>
          <c:x val="5.7771664374140302E-2"/>
          <c:y val="0.92915645762263366"/>
          <c:w val="0.92984927090441072"/>
          <c:h val="5.7220708446866442E-2"/>
        </c:manualLayout>
      </c:layout>
      <c:overlay val="0"/>
      <c:spPr>
        <a:solidFill>
          <a:srgbClr val="FFFFFF"/>
        </a:solidFill>
        <a:ln w="3175">
          <a:solidFill>
            <a:srgbClr val="000000"/>
          </a:solidFill>
          <a:prstDash val="solid"/>
        </a:ln>
      </c:spPr>
      <c:txPr>
        <a:bodyPr/>
        <a:lstStyle/>
        <a:p>
          <a:pPr>
            <a:defRPr sz="755"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5" b="1" i="0" u="none" strike="noStrike" baseline="0">
                <a:solidFill>
                  <a:srgbClr val="000000"/>
                </a:solidFill>
                <a:latin typeface="Arial"/>
                <a:ea typeface="Arial"/>
                <a:cs typeface="Arial"/>
              </a:defRPr>
            </a:pPr>
            <a:r>
              <a:rPr lang="en-US"/>
              <a:t>Age distribution of reported deaths</a:t>
            </a:r>
          </a:p>
        </c:rich>
      </c:tx>
      <c:layout>
        <c:manualLayout>
          <c:xMode val="edge"/>
          <c:yMode val="edge"/>
          <c:x val="0.25818927128490959"/>
          <c:y val="3.519061583577713E-2"/>
        </c:manualLayout>
      </c:layout>
      <c:overlay val="0"/>
      <c:spPr>
        <a:noFill/>
        <a:ln w="25400">
          <a:noFill/>
        </a:ln>
      </c:spPr>
    </c:title>
    <c:autoTitleDeleted val="0"/>
    <c:plotArea>
      <c:layout>
        <c:manualLayout>
          <c:layoutTarget val="inner"/>
          <c:xMode val="edge"/>
          <c:yMode val="edge"/>
          <c:x val="0.1213875116425661"/>
          <c:y val="0.17008797653958938"/>
          <c:w val="0.72639828395630868"/>
          <c:h val="0.61583577712609994"/>
        </c:manualLayout>
      </c:layout>
      <c:barChart>
        <c:barDir val="col"/>
        <c:grouping val="clustered"/>
        <c:varyColors val="0"/>
        <c:ser>
          <c:idx val="0"/>
          <c:order val="0"/>
          <c:tx>
            <c:v>male</c:v>
          </c:tx>
          <c:spPr>
            <a:solidFill>
              <a:srgbClr val="9999FF"/>
            </a:solidFill>
            <a:ln w="38100">
              <a:solidFill>
                <a:srgbClr val="000080"/>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'step4-agedist'!$E$7:$E$23</c:f>
              <c:numCache>
                <c:formatCode>_ * #,##0.0_ ;_ * \-#,##0.0_ ;_ * "-"??_ ;_ @_ </c:formatCode>
                <c:ptCount val="17"/>
                <c:pt idx="0">
                  <c:v>5.7328631449915175</c:v>
                </c:pt>
                <c:pt idx="1">
                  <c:v>0.55871876637738838</c:v>
                </c:pt>
                <c:pt idx="2">
                  <c:v>0.75324882971069218</c:v>
                </c:pt>
                <c:pt idx="3">
                  <c:v>3.2013075262704414</c:v>
                </c:pt>
                <c:pt idx="4">
                  <c:v>4.9938265573508387</c:v>
                </c:pt>
                <c:pt idx="5">
                  <c:v>5.3935458655699557</c:v>
                </c:pt>
                <c:pt idx="6">
                  <c:v>4.2912088400145674</c:v>
                </c:pt>
                <c:pt idx="7">
                  <c:v>3.7031773243677781</c:v>
                </c:pt>
                <c:pt idx="8">
                  <c:v>3.6942946730740194</c:v>
                </c:pt>
                <c:pt idx="9">
                  <c:v>4.0993435720693912</c:v>
                </c:pt>
                <c:pt idx="10">
                  <c:v>4.5257108341697831</c:v>
                </c:pt>
                <c:pt idx="11">
                  <c:v>5.3349203670311525</c:v>
                </c:pt>
                <c:pt idx="12">
                  <c:v>6.0073370699686448</c:v>
                </c:pt>
                <c:pt idx="13">
                  <c:v>7.3823714902424076</c:v>
                </c:pt>
                <c:pt idx="14">
                  <c:v>8.8151431439255994</c:v>
                </c:pt>
                <c:pt idx="15">
                  <c:v>10.087138809191769</c:v>
                </c:pt>
                <c:pt idx="16">
                  <c:v>21.425843185674058</c:v>
                </c:pt>
              </c:numCache>
            </c:numRef>
          </c:val>
        </c:ser>
        <c:ser>
          <c:idx val="1"/>
          <c:order val="1"/>
          <c:tx>
            <c:v>female</c:v>
          </c:tx>
          <c:spPr>
            <a:solidFill>
              <a:srgbClr val="993366"/>
            </a:solidFill>
            <a:ln w="38100">
              <a:solidFill>
                <a:srgbClr val="FF00FF"/>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'step4-agedist'!$F$7:$F$23</c:f>
              <c:numCache>
                <c:formatCode>_ * #,##0.0_ ;_ * \-#,##0.0_ ;_ * "-"??_ ;_ @_ </c:formatCode>
                <c:ptCount val="17"/>
                <c:pt idx="0">
                  <c:v>6.1982328544809766</c:v>
                </c:pt>
                <c:pt idx="1">
                  <c:v>0.56380357035523232</c:v>
                </c:pt>
                <c:pt idx="2">
                  <c:v>0.62871912003366004</c:v>
                </c:pt>
                <c:pt idx="3">
                  <c:v>1.2526296808318806</c:v>
                </c:pt>
                <c:pt idx="4">
                  <c:v>1.5086854601190121</c:v>
                </c:pt>
                <c:pt idx="5">
                  <c:v>1.5459517941936647</c:v>
                </c:pt>
                <c:pt idx="6">
                  <c:v>1.6325058604315683</c:v>
                </c:pt>
                <c:pt idx="7">
                  <c:v>1.8981787581895775</c:v>
                </c:pt>
                <c:pt idx="8">
                  <c:v>2.5401214161206953</c:v>
                </c:pt>
                <c:pt idx="9">
                  <c:v>3.3479593676744606</c:v>
                </c:pt>
                <c:pt idx="10">
                  <c:v>4.2291278475686722</c:v>
                </c:pt>
                <c:pt idx="11">
                  <c:v>4.9576245717376928</c:v>
                </c:pt>
                <c:pt idx="12">
                  <c:v>5.8339844923964659</c:v>
                </c:pt>
                <c:pt idx="13">
                  <c:v>7.5855021939051515</c:v>
                </c:pt>
                <c:pt idx="14">
                  <c:v>10.072729458436015</c:v>
                </c:pt>
                <c:pt idx="15">
                  <c:v>12.243793953236761</c:v>
                </c:pt>
                <c:pt idx="16">
                  <c:v>33.960449600288513</c:v>
                </c:pt>
              </c:numCache>
            </c:numRef>
          </c:val>
        </c:ser>
        <c:dLbls>
          <c:showLegendKey val="0"/>
          <c:showVal val="0"/>
          <c:showCatName val="0"/>
          <c:showSerName val="0"/>
          <c:showPercent val="0"/>
          <c:showBubbleSize val="0"/>
        </c:dLbls>
        <c:gapWidth val="150"/>
        <c:axId val="107035264"/>
        <c:axId val="107053824"/>
      </c:barChart>
      <c:catAx>
        <c:axId val="107035264"/>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Age</a:t>
                </a:r>
              </a:p>
            </c:rich>
          </c:tx>
          <c:layout>
            <c:manualLayout>
              <c:xMode val="edge"/>
              <c:yMode val="edge"/>
              <c:x val="0.45664828413302272"/>
              <c:y val="0.89736070381231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07053824"/>
        <c:crosses val="autoZero"/>
        <c:auto val="1"/>
        <c:lblAlgn val="ctr"/>
        <c:lblOffset val="100"/>
        <c:tickLblSkip val="1"/>
        <c:tickMarkSkip val="1"/>
        <c:noMultiLvlLbl val="0"/>
      </c:catAx>
      <c:valAx>
        <c:axId val="107053824"/>
        <c:scaling>
          <c:orientation val="minMax"/>
          <c:max val="40"/>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 of deaths</a:t>
                </a:r>
              </a:p>
            </c:rich>
          </c:tx>
          <c:layout>
            <c:manualLayout>
              <c:xMode val="edge"/>
              <c:yMode val="edge"/>
              <c:x val="2.8901864794990514E-2"/>
              <c:y val="0.378299120234604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25" b="1" i="0" u="none" strike="noStrike" baseline="0">
                <a:solidFill>
                  <a:srgbClr val="000000"/>
                </a:solidFill>
                <a:latin typeface="Arial"/>
                <a:ea typeface="Arial"/>
                <a:cs typeface="Arial"/>
              </a:defRPr>
            </a:pPr>
            <a:endParaRPr lang="en-US"/>
          </a:p>
        </c:txPr>
        <c:crossAx val="107035264"/>
        <c:crosses val="autoZero"/>
        <c:crossBetween val="between"/>
      </c:valAx>
      <c:spPr>
        <a:noFill/>
        <a:ln w="12700">
          <a:solidFill>
            <a:srgbClr val="808080"/>
          </a:solidFill>
          <a:prstDash val="solid"/>
        </a:ln>
      </c:spPr>
    </c:plotArea>
    <c:legend>
      <c:legendPos val="r"/>
      <c:layout>
        <c:manualLayout>
          <c:xMode val="edge"/>
          <c:yMode val="edge"/>
          <c:x val="0.87266074886706568"/>
          <c:y val="0.26099706744868034"/>
          <c:w val="0.11048708799040563"/>
          <c:h val="0.12903225806451613"/>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1" i="0" u="none" strike="noStrike" baseline="0">
                <a:solidFill>
                  <a:srgbClr val="000000"/>
                </a:solidFill>
                <a:latin typeface="Arial"/>
                <a:ea typeface="Arial"/>
                <a:cs typeface="Arial"/>
              </a:defRPr>
            </a:pPr>
            <a:r>
              <a:rPr lang="en-US"/>
              <a:t>Upper middle income countries</a:t>
            </a:r>
          </a:p>
        </c:rich>
      </c:tx>
      <c:layout>
        <c:manualLayout>
          <c:xMode val="edge"/>
          <c:yMode val="edge"/>
          <c:x val="0.20782834492278421"/>
          <c:y val="2.5540194103644016E-2"/>
        </c:manualLayout>
      </c:layout>
      <c:overlay val="0"/>
      <c:spPr>
        <a:noFill/>
        <a:ln w="25400">
          <a:noFill/>
        </a:ln>
      </c:spPr>
    </c:title>
    <c:autoTitleDeleted val="0"/>
    <c:plotArea>
      <c:layout>
        <c:manualLayout>
          <c:layoutTarget val="inner"/>
          <c:xMode val="edge"/>
          <c:yMode val="edge"/>
          <c:x val="0.15410295650308414"/>
          <c:y val="0.18691509491546116"/>
          <c:w val="0.77738232188690415"/>
          <c:h val="0.61454434474760411"/>
        </c:manualLayout>
      </c:layout>
      <c:barChart>
        <c:barDir val="col"/>
        <c:grouping val="clustered"/>
        <c:varyColors val="0"/>
        <c:ser>
          <c:idx val="0"/>
          <c:order val="0"/>
          <c:tx>
            <c:v>male</c:v>
          </c:tx>
          <c:spPr>
            <a:solidFill>
              <a:srgbClr val="9999FF"/>
            </a:solidFill>
            <a:ln w="38100">
              <a:solidFill>
                <a:srgbClr val="000080"/>
              </a:solidFill>
              <a:prstDash val="solid"/>
            </a:ln>
          </c:spPr>
          <c:invertIfNegative val="0"/>
          <c:cat>
            <c:strRef>
              <c:f>input!$AH$44:$AH$60</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input!$AK$44:$AK$60</c:f>
              <c:numCache>
                <c:formatCode>0.0</c:formatCode>
                <c:ptCount val="17"/>
                <c:pt idx="0">
                  <c:v>5.063722122782786</c:v>
                </c:pt>
                <c:pt idx="1">
                  <c:v>0.41126872425586469</c:v>
                </c:pt>
                <c:pt idx="2">
                  <c:v>0.44942718856022723</c:v>
                </c:pt>
                <c:pt idx="3">
                  <c:v>1.4146435949398222</c:v>
                </c:pt>
                <c:pt idx="4">
                  <c:v>2.3559862642865457</c:v>
                </c:pt>
                <c:pt idx="5">
                  <c:v>2.8174490859687991</c:v>
                </c:pt>
                <c:pt idx="6">
                  <c:v>3.2532857877571395</c:v>
                </c:pt>
                <c:pt idx="7">
                  <c:v>3.5037681953216477</c:v>
                </c:pt>
                <c:pt idx="8">
                  <c:v>4.1348933623519484</c:v>
                </c:pt>
                <c:pt idx="9">
                  <c:v>5.4072188297025701</c:v>
                </c:pt>
                <c:pt idx="10">
                  <c:v>7.0006721665622065</c:v>
                </c:pt>
                <c:pt idx="11">
                  <c:v>8.1436750340999531</c:v>
                </c:pt>
                <c:pt idx="12">
                  <c:v>8.2242971013971413</c:v>
                </c:pt>
                <c:pt idx="13">
                  <c:v>8.5930610506717375</c:v>
                </c:pt>
                <c:pt idx="14">
                  <c:v>11.074811850036216</c:v>
                </c:pt>
                <c:pt idx="15">
                  <c:v>10.67248649163183</c:v>
                </c:pt>
                <c:pt idx="16">
                  <c:v>17.47933314967354</c:v>
                </c:pt>
              </c:numCache>
            </c:numRef>
          </c:val>
        </c:ser>
        <c:ser>
          <c:idx val="1"/>
          <c:order val="1"/>
          <c:tx>
            <c:v>female</c:v>
          </c:tx>
          <c:spPr>
            <a:solidFill>
              <a:srgbClr val="993366"/>
            </a:solidFill>
            <a:ln w="38100">
              <a:solidFill>
                <a:srgbClr val="FF00FF"/>
              </a:solidFill>
              <a:prstDash val="solid"/>
            </a:ln>
          </c:spPr>
          <c:invertIfNegative val="0"/>
          <c:cat>
            <c:strRef>
              <c:f>input!$AH$44:$AH$60</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input!$AL$44:$AL$60</c:f>
              <c:numCache>
                <c:formatCode>0.0</c:formatCode>
                <c:ptCount val="17"/>
                <c:pt idx="0">
                  <c:v>4.4906179193806972</c:v>
                </c:pt>
                <c:pt idx="1">
                  <c:v>0.40205493871459713</c:v>
                </c:pt>
                <c:pt idx="2">
                  <c:v>0.37647282008588295</c:v>
                </c:pt>
                <c:pt idx="3">
                  <c:v>0.71869136057612371</c:v>
                </c:pt>
                <c:pt idx="4">
                  <c:v>1.3646346017180917</c:v>
                </c:pt>
                <c:pt idx="5">
                  <c:v>2.1336207698318135</c:v>
                </c:pt>
                <c:pt idx="6">
                  <c:v>2.329271762093045</c:v>
                </c:pt>
                <c:pt idx="7">
                  <c:v>2.1997406973412073</c:v>
                </c:pt>
                <c:pt idx="8">
                  <c:v>2.3454822667391841</c:v>
                </c:pt>
                <c:pt idx="9">
                  <c:v>3.1649965814697154</c:v>
                </c:pt>
                <c:pt idx="10">
                  <c:v>4.2076966883572462</c:v>
                </c:pt>
                <c:pt idx="11">
                  <c:v>5.2063611594189219</c:v>
                </c:pt>
                <c:pt idx="12">
                  <c:v>5.7859186426975588</c:v>
                </c:pt>
                <c:pt idx="13">
                  <c:v>7.0291600223206698</c:v>
                </c:pt>
                <c:pt idx="14">
                  <c:v>10.99937147127504</c:v>
                </c:pt>
                <c:pt idx="15">
                  <c:v>13.27405125792759</c:v>
                </c:pt>
                <c:pt idx="16">
                  <c:v>33.971857040052619</c:v>
                </c:pt>
              </c:numCache>
            </c:numRef>
          </c:val>
        </c:ser>
        <c:dLbls>
          <c:showLegendKey val="0"/>
          <c:showVal val="0"/>
          <c:showCatName val="0"/>
          <c:showSerName val="0"/>
          <c:showPercent val="0"/>
          <c:showBubbleSize val="0"/>
        </c:dLbls>
        <c:gapWidth val="150"/>
        <c:axId val="107100032"/>
        <c:axId val="107102208"/>
      </c:barChart>
      <c:catAx>
        <c:axId val="107100032"/>
        <c:scaling>
          <c:orientation val="minMax"/>
        </c:scaling>
        <c:delete val="0"/>
        <c:axPos val="b"/>
        <c:title>
          <c:tx>
            <c:rich>
              <a:bodyPr/>
              <a:lstStyle/>
              <a:p>
                <a:pPr algn="l">
                  <a:defRPr sz="900" b="1" i="0" u="none" strike="noStrike" baseline="0">
                    <a:solidFill>
                      <a:srgbClr val="000000"/>
                    </a:solidFill>
                    <a:latin typeface="Arial"/>
                    <a:ea typeface="Arial"/>
                    <a:cs typeface="Arial"/>
                  </a:defRPr>
                </a:pPr>
                <a:r>
                  <a:rPr lang="en-US"/>
                  <a:t>Age</a:t>
                </a:r>
              </a:p>
            </c:rich>
          </c:tx>
          <c:layout>
            <c:manualLayout>
              <c:xMode val="edge"/>
              <c:yMode val="edge"/>
              <c:x val="0.45857500958447611"/>
              <c:y val="0.9066689063867016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07102208"/>
        <c:crosses val="autoZero"/>
        <c:auto val="1"/>
        <c:lblAlgn val="ctr"/>
        <c:lblOffset val="100"/>
        <c:tickLblSkip val="1"/>
        <c:tickMarkSkip val="1"/>
        <c:noMultiLvlLbl val="0"/>
      </c:catAx>
      <c:valAx>
        <c:axId val="107102208"/>
        <c:scaling>
          <c:orientation val="minMax"/>
          <c:max val="40"/>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 of deaths</a:t>
                </a:r>
              </a:p>
            </c:rich>
          </c:tx>
          <c:layout>
            <c:manualLayout>
              <c:xMode val="edge"/>
              <c:yMode val="edge"/>
              <c:x val="2.794240166389941E-2"/>
              <c:y val="0.4012104010254531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75" b="1" i="0" u="none" strike="noStrike" baseline="0">
                <a:solidFill>
                  <a:srgbClr val="000000"/>
                </a:solidFill>
                <a:latin typeface="Arial"/>
                <a:ea typeface="Arial"/>
                <a:cs typeface="Arial"/>
              </a:defRPr>
            </a:pPr>
            <a:endParaRPr lang="en-US"/>
          </a:p>
        </c:txPr>
        <c:crossAx val="107100032"/>
        <c:crosses val="autoZero"/>
        <c:crossBetween val="between"/>
      </c:valAx>
      <c:spPr>
        <a:noFill/>
        <a:ln w="12700">
          <a:solidFill>
            <a:srgbClr val="808080"/>
          </a:solidFill>
          <a:prstDash val="solid"/>
        </a:ln>
      </c:spPr>
    </c:plotArea>
    <c:legend>
      <c:legendPos val="r"/>
      <c:layout>
        <c:manualLayout>
          <c:xMode val="edge"/>
          <c:yMode val="edge"/>
          <c:x val="0.86400208532847789"/>
          <c:y val="2.4186962094854419E-2"/>
          <c:w val="0.11048708799040563"/>
          <c:h val="0.11733361329833769"/>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5" b="1" i="0" u="none" strike="noStrike" baseline="0">
                <a:solidFill>
                  <a:srgbClr val="000000"/>
                </a:solidFill>
                <a:latin typeface="Arial"/>
                <a:ea typeface="Arial"/>
                <a:cs typeface="Arial"/>
              </a:defRPr>
            </a:pPr>
            <a:r>
              <a:rPr lang="en-US"/>
              <a:t>Age distribution of reported deaths</a:t>
            </a:r>
          </a:p>
        </c:rich>
      </c:tx>
      <c:layout>
        <c:manualLayout>
          <c:xMode val="edge"/>
          <c:yMode val="edge"/>
          <c:x val="0.25818927128490959"/>
          <c:y val="3.519061583577713E-2"/>
        </c:manualLayout>
      </c:layout>
      <c:overlay val="0"/>
      <c:spPr>
        <a:noFill/>
        <a:ln w="25400">
          <a:noFill/>
        </a:ln>
      </c:spPr>
    </c:title>
    <c:autoTitleDeleted val="0"/>
    <c:plotArea>
      <c:layout>
        <c:manualLayout>
          <c:layoutTarget val="inner"/>
          <c:xMode val="edge"/>
          <c:yMode val="edge"/>
          <c:x val="0.1213875116425661"/>
          <c:y val="0.17008797653958938"/>
          <c:w val="0.72639828395630868"/>
          <c:h val="0.61583577712609994"/>
        </c:manualLayout>
      </c:layout>
      <c:barChart>
        <c:barDir val="col"/>
        <c:grouping val="clustered"/>
        <c:varyColors val="0"/>
        <c:ser>
          <c:idx val="0"/>
          <c:order val="0"/>
          <c:tx>
            <c:v>male</c:v>
          </c:tx>
          <c:spPr>
            <a:solidFill>
              <a:srgbClr val="9999FF"/>
            </a:solidFill>
            <a:ln w="38100">
              <a:solidFill>
                <a:srgbClr val="000080"/>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'step4-agedist'!$E$7:$E$23</c:f>
              <c:numCache>
                <c:formatCode>_ * #,##0.0_ ;_ * \-#,##0.0_ ;_ * "-"??_ ;_ @_ </c:formatCode>
                <c:ptCount val="17"/>
                <c:pt idx="0">
                  <c:v>5.7328631449915175</c:v>
                </c:pt>
                <c:pt idx="1">
                  <c:v>0.55871876637738838</c:v>
                </c:pt>
                <c:pt idx="2">
                  <c:v>0.75324882971069218</c:v>
                </c:pt>
                <c:pt idx="3">
                  <c:v>3.2013075262704414</c:v>
                </c:pt>
                <c:pt idx="4">
                  <c:v>4.9938265573508387</c:v>
                </c:pt>
                <c:pt idx="5">
                  <c:v>5.3935458655699557</c:v>
                </c:pt>
                <c:pt idx="6">
                  <c:v>4.2912088400145674</c:v>
                </c:pt>
                <c:pt idx="7">
                  <c:v>3.7031773243677781</c:v>
                </c:pt>
                <c:pt idx="8">
                  <c:v>3.6942946730740194</c:v>
                </c:pt>
                <c:pt idx="9">
                  <c:v>4.0993435720693912</c:v>
                </c:pt>
                <c:pt idx="10">
                  <c:v>4.5257108341697831</c:v>
                </c:pt>
                <c:pt idx="11">
                  <c:v>5.3349203670311525</c:v>
                </c:pt>
                <c:pt idx="12">
                  <c:v>6.0073370699686448</c:v>
                </c:pt>
                <c:pt idx="13">
                  <c:v>7.3823714902424076</c:v>
                </c:pt>
                <c:pt idx="14">
                  <c:v>8.8151431439255994</c:v>
                </c:pt>
                <c:pt idx="15">
                  <c:v>10.087138809191769</c:v>
                </c:pt>
                <c:pt idx="16">
                  <c:v>21.425843185674058</c:v>
                </c:pt>
              </c:numCache>
            </c:numRef>
          </c:val>
        </c:ser>
        <c:ser>
          <c:idx val="1"/>
          <c:order val="1"/>
          <c:tx>
            <c:v>female</c:v>
          </c:tx>
          <c:spPr>
            <a:solidFill>
              <a:srgbClr val="993366"/>
            </a:solidFill>
            <a:ln w="38100">
              <a:solidFill>
                <a:srgbClr val="FF00FF"/>
              </a:solidFill>
              <a:prstDash val="solid"/>
            </a:ln>
          </c:spPr>
          <c:invertIfNegative val="0"/>
          <c:cat>
            <c:strRef>
              <c:f>'step4-agedist'!$B$7:$B$23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'step4-agedist'!$F$7:$F$23</c:f>
              <c:numCache>
                <c:formatCode>_ * #,##0.0_ ;_ * \-#,##0.0_ ;_ * "-"??_ ;_ @_ </c:formatCode>
                <c:ptCount val="17"/>
                <c:pt idx="0">
                  <c:v>6.1982328544809766</c:v>
                </c:pt>
                <c:pt idx="1">
                  <c:v>0.56380357035523232</c:v>
                </c:pt>
                <c:pt idx="2">
                  <c:v>0.62871912003366004</c:v>
                </c:pt>
                <c:pt idx="3">
                  <c:v>1.2526296808318806</c:v>
                </c:pt>
                <c:pt idx="4">
                  <c:v>1.5086854601190121</c:v>
                </c:pt>
                <c:pt idx="5">
                  <c:v>1.5459517941936647</c:v>
                </c:pt>
                <c:pt idx="6">
                  <c:v>1.6325058604315683</c:v>
                </c:pt>
                <c:pt idx="7">
                  <c:v>1.8981787581895775</c:v>
                </c:pt>
                <c:pt idx="8">
                  <c:v>2.5401214161206953</c:v>
                </c:pt>
                <c:pt idx="9">
                  <c:v>3.3479593676744606</c:v>
                </c:pt>
                <c:pt idx="10">
                  <c:v>4.2291278475686722</c:v>
                </c:pt>
                <c:pt idx="11">
                  <c:v>4.9576245717376928</c:v>
                </c:pt>
                <c:pt idx="12">
                  <c:v>5.8339844923964659</c:v>
                </c:pt>
                <c:pt idx="13">
                  <c:v>7.5855021939051515</c:v>
                </c:pt>
                <c:pt idx="14">
                  <c:v>10.072729458436015</c:v>
                </c:pt>
                <c:pt idx="15">
                  <c:v>12.243793953236761</c:v>
                </c:pt>
                <c:pt idx="16">
                  <c:v>33.960449600288513</c:v>
                </c:pt>
              </c:numCache>
            </c:numRef>
          </c:val>
        </c:ser>
        <c:dLbls>
          <c:showLegendKey val="0"/>
          <c:showVal val="0"/>
          <c:showCatName val="0"/>
          <c:showSerName val="0"/>
          <c:showPercent val="0"/>
          <c:showBubbleSize val="0"/>
        </c:dLbls>
        <c:gapWidth val="150"/>
        <c:axId val="107167104"/>
        <c:axId val="107169280"/>
      </c:barChart>
      <c:catAx>
        <c:axId val="107167104"/>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Age</a:t>
                </a:r>
              </a:p>
            </c:rich>
          </c:tx>
          <c:layout>
            <c:manualLayout>
              <c:xMode val="edge"/>
              <c:yMode val="edge"/>
              <c:x val="0.45664828413302272"/>
              <c:y val="0.89736070381231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50" b="1" i="0" u="none" strike="noStrike" baseline="0">
                <a:solidFill>
                  <a:srgbClr val="000000"/>
                </a:solidFill>
                <a:latin typeface="Arial"/>
                <a:ea typeface="Arial"/>
                <a:cs typeface="Arial"/>
              </a:defRPr>
            </a:pPr>
            <a:endParaRPr lang="en-US"/>
          </a:p>
        </c:txPr>
        <c:crossAx val="107169280"/>
        <c:crosses val="autoZero"/>
        <c:auto val="1"/>
        <c:lblAlgn val="ctr"/>
        <c:lblOffset val="100"/>
        <c:tickLblSkip val="1"/>
        <c:tickMarkSkip val="1"/>
        <c:noMultiLvlLbl val="0"/>
      </c:catAx>
      <c:valAx>
        <c:axId val="107169280"/>
        <c:scaling>
          <c:orientation val="minMax"/>
          <c:max val="40"/>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 of deaths</a:t>
                </a:r>
              </a:p>
            </c:rich>
          </c:tx>
          <c:layout>
            <c:manualLayout>
              <c:xMode val="edge"/>
              <c:yMode val="edge"/>
              <c:x val="2.8901864794990514E-2"/>
              <c:y val="0.378299120234604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25" b="1" i="0" u="none" strike="noStrike" baseline="0">
                <a:solidFill>
                  <a:srgbClr val="000000"/>
                </a:solidFill>
                <a:latin typeface="Arial"/>
                <a:ea typeface="Arial"/>
                <a:cs typeface="Arial"/>
              </a:defRPr>
            </a:pPr>
            <a:endParaRPr lang="en-US"/>
          </a:p>
        </c:txPr>
        <c:crossAx val="107167104"/>
        <c:crosses val="autoZero"/>
        <c:crossBetween val="between"/>
      </c:valAx>
      <c:spPr>
        <a:noFill/>
        <a:ln w="12700">
          <a:solidFill>
            <a:srgbClr val="808080"/>
          </a:solidFill>
          <a:prstDash val="solid"/>
        </a:ln>
      </c:spPr>
    </c:plotArea>
    <c:legend>
      <c:legendPos val="r"/>
      <c:layout>
        <c:manualLayout>
          <c:xMode val="edge"/>
          <c:yMode val="edge"/>
          <c:x val="0.87266074886706568"/>
          <c:y val="0.26099706744868034"/>
          <c:w val="0.11048708799040563"/>
          <c:h val="0.12903225806451613"/>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Male</a:t>
            </a:r>
          </a:p>
        </c:rich>
      </c:tx>
      <c:layout>
        <c:manualLayout>
          <c:xMode val="edge"/>
          <c:yMode val="edge"/>
          <c:x val="0.46503496503496505"/>
          <c:y val="3.2345013477088951E-2"/>
        </c:manualLayout>
      </c:layout>
      <c:overlay val="0"/>
      <c:spPr>
        <a:noFill/>
        <a:ln w="25400">
          <a:noFill/>
        </a:ln>
      </c:spPr>
    </c:title>
    <c:autoTitleDeleted val="0"/>
    <c:plotArea>
      <c:layout>
        <c:manualLayout>
          <c:layoutTarget val="inner"/>
          <c:xMode val="edge"/>
          <c:yMode val="edge"/>
          <c:x val="9.0909090909090981E-2"/>
          <c:y val="0.18867924528301888"/>
          <c:w val="0.88636363636363635"/>
          <c:h val="0.67924528301886833"/>
        </c:manualLayout>
      </c:layout>
      <c:lineChart>
        <c:grouping val="standard"/>
        <c:varyColors val="0"/>
        <c:ser>
          <c:idx val="0"/>
          <c:order val="0"/>
          <c:tx>
            <c:strRef>
              <c:f>'step7-group123'!$B$138</c:f>
              <c:strCache>
                <c:ptCount val="1"/>
                <c:pt idx="0">
                  <c:v>group 1</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cat>
            <c:strRef>
              <c:f>'step7-group123'!$C$134:$T$134</c:f>
              <c:strCache>
                <c:ptCount val="18"/>
                <c:pt idx="0">
                  <c:v>M00</c:v>
                </c:pt>
                <c:pt idx="1">
                  <c:v>M05</c:v>
                </c:pt>
                <c:pt idx="2">
                  <c:v>M10</c:v>
                </c:pt>
                <c:pt idx="3">
                  <c:v>M15</c:v>
                </c:pt>
                <c:pt idx="4">
                  <c:v>M20</c:v>
                </c:pt>
                <c:pt idx="5">
                  <c:v>M25</c:v>
                </c:pt>
                <c:pt idx="6">
                  <c:v>M30</c:v>
                </c:pt>
                <c:pt idx="7">
                  <c:v>M35</c:v>
                </c:pt>
                <c:pt idx="8">
                  <c:v>M40</c:v>
                </c:pt>
                <c:pt idx="9">
                  <c:v>M45</c:v>
                </c:pt>
                <c:pt idx="10">
                  <c:v>M50</c:v>
                </c:pt>
                <c:pt idx="11">
                  <c:v>M55</c:v>
                </c:pt>
                <c:pt idx="12">
                  <c:v>M60</c:v>
                </c:pt>
                <c:pt idx="13">
                  <c:v>M65</c:v>
                </c:pt>
                <c:pt idx="14">
                  <c:v>M70</c:v>
                </c:pt>
                <c:pt idx="15">
                  <c:v>M75</c:v>
                </c:pt>
                <c:pt idx="16">
                  <c:v>M80</c:v>
                </c:pt>
                <c:pt idx="17">
                  <c:v>M85</c:v>
                </c:pt>
              </c:strCache>
            </c:strRef>
          </c:cat>
          <c:val>
            <c:numRef>
              <c:f>'step7-group123'!$C$138:$T$138</c:f>
              <c:numCache>
                <c:formatCode>General</c:formatCode>
                <c:ptCount val="18"/>
                <c:pt idx="0">
                  <c:v>0.73424054359885282</c:v>
                </c:pt>
                <c:pt idx="1">
                  <c:v>0.30012862011179875</c:v>
                </c:pt>
                <c:pt idx="2">
                  <c:v>0.21444642159309035</c:v>
                </c:pt>
                <c:pt idx="3">
                  <c:v>7.5445593556573556E-2</c:v>
                </c:pt>
                <c:pt idx="4">
                  <c:v>0.11912450039193716</c:v>
                </c:pt>
                <c:pt idx="5">
                  <c:v>0.22953757135499303</c:v>
                </c:pt>
                <c:pt idx="6">
                  <c:v>0.30968911807394767</c:v>
                </c:pt>
                <c:pt idx="7">
                  <c:v>0.33160258695992212</c:v>
                </c:pt>
                <c:pt idx="8">
                  <c:v>0.27129556891129097</c:v>
                </c:pt>
                <c:pt idx="9">
                  <c:v>0.19058865591217758</c:v>
                </c:pt>
                <c:pt idx="10">
                  <c:v>0.12971729734784049</c:v>
                </c:pt>
                <c:pt idx="11">
                  <c:v>9.4277806039569353E-2</c:v>
                </c:pt>
                <c:pt idx="12">
                  <c:v>7.3495928735603469E-2</c:v>
                </c:pt>
                <c:pt idx="13">
                  <c:v>6.3092640246112247E-2</c:v>
                </c:pt>
                <c:pt idx="14">
                  <c:v>5.2986151269189874E-2</c:v>
                </c:pt>
                <c:pt idx="15">
                  <c:v>5.739769611442995E-2</c:v>
                </c:pt>
                <c:pt idx="16">
                  <c:v>6.7936545249640934E-2</c:v>
                </c:pt>
                <c:pt idx="17">
                  <c:v>0.10846153177514684</c:v>
                </c:pt>
              </c:numCache>
            </c:numRef>
          </c:val>
          <c:smooth val="0"/>
        </c:ser>
        <c:ser>
          <c:idx val="1"/>
          <c:order val="1"/>
          <c:tx>
            <c:strRef>
              <c:f>'step7-group123'!$B$139</c:f>
              <c:strCache>
                <c:ptCount val="1"/>
                <c:pt idx="0">
                  <c:v>group 2</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cat>
            <c:strRef>
              <c:f>'step7-group123'!$C$134:$T$134</c:f>
              <c:strCache>
                <c:ptCount val="18"/>
                <c:pt idx="0">
                  <c:v>M00</c:v>
                </c:pt>
                <c:pt idx="1">
                  <c:v>M05</c:v>
                </c:pt>
                <c:pt idx="2">
                  <c:v>M10</c:v>
                </c:pt>
                <c:pt idx="3">
                  <c:v>M15</c:v>
                </c:pt>
                <c:pt idx="4">
                  <c:v>M20</c:v>
                </c:pt>
                <c:pt idx="5">
                  <c:v>M25</c:v>
                </c:pt>
                <c:pt idx="6">
                  <c:v>M30</c:v>
                </c:pt>
                <c:pt idx="7">
                  <c:v>M35</c:v>
                </c:pt>
                <c:pt idx="8">
                  <c:v>M40</c:v>
                </c:pt>
                <c:pt idx="9">
                  <c:v>M45</c:v>
                </c:pt>
                <c:pt idx="10">
                  <c:v>M50</c:v>
                </c:pt>
                <c:pt idx="11">
                  <c:v>M55</c:v>
                </c:pt>
                <c:pt idx="12">
                  <c:v>M60</c:v>
                </c:pt>
                <c:pt idx="13">
                  <c:v>M65</c:v>
                </c:pt>
                <c:pt idx="14">
                  <c:v>M70</c:v>
                </c:pt>
                <c:pt idx="15">
                  <c:v>M75</c:v>
                </c:pt>
                <c:pt idx="16">
                  <c:v>M80</c:v>
                </c:pt>
                <c:pt idx="17">
                  <c:v>M85</c:v>
                </c:pt>
              </c:strCache>
            </c:strRef>
          </c:cat>
          <c:val>
            <c:numRef>
              <c:f>'step7-group123'!$C$139:$T$139</c:f>
              <c:numCache>
                <c:formatCode>General</c:formatCode>
                <c:ptCount val="18"/>
                <c:pt idx="0">
                  <c:v>0.2122656783365216</c:v>
                </c:pt>
                <c:pt idx="1">
                  <c:v>0.34493246721806875</c:v>
                </c:pt>
                <c:pt idx="2">
                  <c:v>0.33935089068012636</c:v>
                </c:pt>
                <c:pt idx="3">
                  <c:v>0.21410798856451579</c:v>
                </c:pt>
                <c:pt idx="4">
                  <c:v>0.18569934996869839</c:v>
                </c:pt>
                <c:pt idx="5">
                  <c:v>0.21053440278119087</c:v>
                </c:pt>
                <c:pt idx="6">
                  <c:v>0.26174409399806059</c:v>
                </c:pt>
                <c:pt idx="7">
                  <c:v>0.32382319427482348</c:v>
                </c:pt>
                <c:pt idx="8">
                  <c:v>0.44494821081536767</c:v>
                </c:pt>
                <c:pt idx="9">
                  <c:v>0.58087070923361683</c:v>
                </c:pt>
                <c:pt idx="10">
                  <c:v>0.69780818081262885</c:v>
                </c:pt>
                <c:pt idx="11">
                  <c:v>0.78335239116565136</c:v>
                </c:pt>
                <c:pt idx="12">
                  <c:v>0.84194539079486808</c:v>
                </c:pt>
                <c:pt idx="13">
                  <c:v>0.87694557834276676</c:v>
                </c:pt>
                <c:pt idx="14">
                  <c:v>0.90474949531590543</c:v>
                </c:pt>
                <c:pt idx="15">
                  <c:v>0.90943733004038707</c:v>
                </c:pt>
                <c:pt idx="16">
                  <c:v>0.90543117481988722</c:v>
                </c:pt>
                <c:pt idx="17">
                  <c:v>0.86581628696456703</c:v>
                </c:pt>
              </c:numCache>
            </c:numRef>
          </c:val>
          <c:smooth val="0"/>
        </c:ser>
        <c:ser>
          <c:idx val="2"/>
          <c:order val="2"/>
          <c:tx>
            <c:strRef>
              <c:f>'step7-group123'!$B$140</c:f>
              <c:strCache>
                <c:ptCount val="1"/>
                <c:pt idx="0">
                  <c:v>group 3</c:v>
                </c:pt>
              </c:strCache>
            </c:strRef>
          </c:tx>
          <c:spPr>
            <a:ln w="25400">
              <a:solidFill>
                <a:srgbClr val="000000"/>
              </a:solidFill>
              <a:prstDash val="sysDash"/>
            </a:ln>
          </c:spPr>
          <c:marker>
            <c:symbol val="none"/>
          </c:marker>
          <c:cat>
            <c:strRef>
              <c:f>'step7-group123'!$C$134:$T$134</c:f>
              <c:strCache>
                <c:ptCount val="18"/>
                <c:pt idx="0">
                  <c:v>M00</c:v>
                </c:pt>
                <c:pt idx="1">
                  <c:v>M05</c:v>
                </c:pt>
                <c:pt idx="2">
                  <c:v>M10</c:v>
                </c:pt>
                <c:pt idx="3">
                  <c:v>M15</c:v>
                </c:pt>
                <c:pt idx="4">
                  <c:v>M20</c:v>
                </c:pt>
                <c:pt idx="5">
                  <c:v>M25</c:v>
                </c:pt>
                <c:pt idx="6">
                  <c:v>M30</c:v>
                </c:pt>
                <c:pt idx="7">
                  <c:v>M35</c:v>
                </c:pt>
                <c:pt idx="8">
                  <c:v>M40</c:v>
                </c:pt>
                <c:pt idx="9">
                  <c:v>M45</c:v>
                </c:pt>
                <c:pt idx="10">
                  <c:v>M50</c:v>
                </c:pt>
                <c:pt idx="11">
                  <c:v>M55</c:v>
                </c:pt>
                <c:pt idx="12">
                  <c:v>M60</c:v>
                </c:pt>
                <c:pt idx="13">
                  <c:v>M65</c:v>
                </c:pt>
                <c:pt idx="14">
                  <c:v>M70</c:v>
                </c:pt>
                <c:pt idx="15">
                  <c:v>M75</c:v>
                </c:pt>
                <c:pt idx="16">
                  <c:v>M80</c:v>
                </c:pt>
                <c:pt idx="17">
                  <c:v>M85</c:v>
                </c:pt>
              </c:strCache>
            </c:strRef>
          </c:cat>
          <c:val>
            <c:numRef>
              <c:f>'step7-group123'!$C$140:$T$140</c:f>
              <c:numCache>
                <c:formatCode>General</c:formatCode>
                <c:ptCount val="18"/>
                <c:pt idx="0">
                  <c:v>5.3493778064625588E-2</c:v>
                </c:pt>
                <c:pt idx="1">
                  <c:v>0.3549389126701325</c:v>
                </c:pt>
                <c:pt idx="2">
                  <c:v>0.44620268772678329</c:v>
                </c:pt>
                <c:pt idx="3">
                  <c:v>0.71044641787891072</c:v>
                </c:pt>
                <c:pt idx="4">
                  <c:v>0.69517614963936436</c:v>
                </c:pt>
                <c:pt idx="5">
                  <c:v>0.55992802586381607</c:v>
                </c:pt>
                <c:pt idx="6">
                  <c:v>0.4285667879279918</c:v>
                </c:pt>
                <c:pt idx="7">
                  <c:v>0.3445742187652544</c:v>
                </c:pt>
                <c:pt idx="8">
                  <c:v>0.28375622027334146</c:v>
                </c:pt>
                <c:pt idx="9">
                  <c:v>0.2285406348542055</c:v>
                </c:pt>
                <c:pt idx="10">
                  <c:v>0.17247452183953058</c:v>
                </c:pt>
                <c:pt idx="11">
                  <c:v>0.12236980279477926</c:v>
                </c:pt>
                <c:pt idx="12">
                  <c:v>8.4558680469528497E-2</c:v>
                </c:pt>
                <c:pt idx="13">
                  <c:v>5.9961781411121011E-2</c:v>
                </c:pt>
                <c:pt idx="14">
                  <c:v>4.2264353414904691E-2</c:v>
                </c:pt>
                <c:pt idx="15">
                  <c:v>3.3164973845183021E-2</c:v>
                </c:pt>
                <c:pt idx="16">
                  <c:v>2.6632279930471771E-2</c:v>
                </c:pt>
                <c:pt idx="17">
                  <c:v>2.5722181260286244E-2</c:v>
                </c:pt>
              </c:numCache>
            </c:numRef>
          </c:val>
          <c:smooth val="0"/>
        </c:ser>
        <c:dLbls>
          <c:showLegendKey val="0"/>
          <c:showVal val="0"/>
          <c:showCatName val="0"/>
          <c:showSerName val="0"/>
          <c:showPercent val="0"/>
          <c:showBubbleSize val="0"/>
        </c:dLbls>
        <c:marker val="1"/>
        <c:smooth val="0"/>
        <c:axId val="106444672"/>
        <c:axId val="106450944"/>
      </c:lineChart>
      <c:catAx>
        <c:axId val="106444672"/>
        <c:scaling>
          <c:orientation val="minMax"/>
        </c:scaling>
        <c:delete val="0"/>
        <c:axPos val="b"/>
        <c:title>
          <c:tx>
            <c:rich>
              <a:bodyPr/>
              <a:lstStyle/>
              <a:p>
                <a:pPr algn="l">
                  <a:defRPr sz="900" b="1" i="0" u="none" strike="noStrike" baseline="0">
                    <a:solidFill>
                      <a:srgbClr val="000000"/>
                    </a:solidFill>
                    <a:latin typeface="Arial"/>
                    <a:ea typeface="Arial"/>
                    <a:cs typeface="Arial"/>
                  </a:defRPr>
                </a:pPr>
                <a:r>
                  <a:rPr lang="en-US"/>
                  <a:t>age</a:t>
                </a:r>
              </a:p>
            </c:rich>
          </c:tx>
          <c:layout>
            <c:manualLayout>
              <c:xMode val="edge"/>
              <c:yMode val="edge"/>
              <c:x val="0.49370482535836868"/>
              <c:y val="0.9331564686489660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800" b="1" i="0" u="none" strike="noStrike" baseline="0">
                <a:solidFill>
                  <a:srgbClr val="000000"/>
                </a:solidFill>
                <a:latin typeface="Arial"/>
                <a:ea typeface="Arial"/>
                <a:cs typeface="Arial"/>
              </a:defRPr>
            </a:pPr>
            <a:endParaRPr lang="en-US"/>
          </a:p>
        </c:txPr>
        <c:crossAx val="106450944"/>
        <c:crosses val="autoZero"/>
        <c:auto val="1"/>
        <c:lblAlgn val="ctr"/>
        <c:lblOffset val="100"/>
        <c:tickLblSkip val="1"/>
        <c:tickMarkSkip val="1"/>
        <c:noMultiLvlLbl val="0"/>
      </c:catAx>
      <c:valAx>
        <c:axId val="106450944"/>
        <c:scaling>
          <c:orientation val="minMax"/>
          <c:max val="1"/>
        </c:scaling>
        <c:delete val="0"/>
        <c:axPos val="l"/>
        <c:majorGridlines>
          <c:spPr>
            <a:ln w="3175">
              <a:solidFill>
                <a:srgbClr val="000000"/>
              </a:solidFill>
              <a:prstDash val="sysDash"/>
            </a:ln>
          </c:spPr>
        </c:majorGridlines>
        <c:title>
          <c:tx>
            <c:rich>
              <a:bodyPr/>
              <a:lstStyle/>
              <a:p>
                <a:pPr>
                  <a:defRPr sz="900" b="1" i="0" u="none" strike="noStrike" baseline="0">
                    <a:solidFill>
                      <a:srgbClr val="000000"/>
                    </a:solidFill>
                    <a:latin typeface="Arial"/>
                    <a:ea typeface="Arial"/>
                    <a:cs typeface="Arial"/>
                  </a:defRPr>
                </a:pPr>
                <a:r>
                  <a:rPr lang="en-US"/>
                  <a:t>Proportion of total deaths</a:t>
                </a:r>
              </a:p>
            </c:rich>
          </c:tx>
          <c:layout>
            <c:manualLayout>
              <c:xMode val="edge"/>
              <c:yMode val="edge"/>
              <c:x val="8.7412587412587419E-3"/>
              <c:y val="0.38274932614555257"/>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06444672"/>
        <c:crosses val="autoZero"/>
        <c:crossBetween val="between"/>
        <c:majorUnit val="0.2"/>
        <c:minorUnit val="0.2"/>
      </c:valAx>
      <c:spPr>
        <a:noFill/>
        <a:ln w="25400">
          <a:noFill/>
        </a:ln>
      </c:spPr>
    </c:plotArea>
    <c:legend>
      <c:legendPos val="r"/>
      <c:layout>
        <c:manualLayout>
          <c:xMode val="edge"/>
          <c:yMode val="edge"/>
          <c:x val="0.80769230769230771"/>
          <c:y val="1.3477088948787063E-2"/>
          <c:w val="0.18181818181818177"/>
          <c:h val="0.14016172506738545"/>
        </c:manualLayout>
      </c:layout>
      <c:overlay val="0"/>
      <c:spPr>
        <a:solidFill>
          <a:srgbClr val="FFFFFF"/>
        </a:solidFill>
        <a:ln w="3175">
          <a:solidFill>
            <a:srgbClr val="000000"/>
          </a:solidFill>
          <a:prstDash val="solid"/>
        </a:ln>
      </c:spPr>
      <c:txPr>
        <a:bodyPr/>
        <a:lstStyle/>
        <a:p>
          <a:pPr>
            <a:defRPr sz="675" b="1"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55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0.1543</cdr:x>
      <cdr:y>0.13281</cdr:y>
    </cdr:from>
    <cdr:to>
      <cdr:x>0.52145</cdr:x>
      <cdr:y>0.18438</cdr:y>
    </cdr:to>
    <cdr:sp macro="" textlink="">
      <cdr:nvSpPr>
        <cdr:cNvPr id="35841" name="Text Box 1"/>
        <cdr:cNvSpPr txBox="1">
          <a:spLocks xmlns:a="http://schemas.openxmlformats.org/drawingml/2006/main" noChangeArrowheads="1"/>
        </cdr:cNvSpPr>
      </cdr:nvSpPr>
      <cdr:spPr bwMode="auto">
        <a:xfrm xmlns:a="http://schemas.openxmlformats.org/drawingml/2006/main">
          <a:off x="1071513" y="473303"/>
          <a:ext cx="2550929" cy="1810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fr-CH" sz="875" b="1" i="0" u="none" strike="noStrike" baseline="0">
              <a:solidFill>
                <a:srgbClr val="000000"/>
              </a:solidFill>
              <a:latin typeface="Arial"/>
              <a:cs typeface="Arial"/>
            </a:rPr>
            <a:t>Males</a:t>
          </a:r>
        </a:p>
      </cdr:txBody>
    </cdr:sp>
  </cdr:relSizeAnchor>
  <cdr:relSizeAnchor xmlns:cdr="http://schemas.openxmlformats.org/drawingml/2006/chartDrawing">
    <cdr:from>
      <cdr:x>0.6356</cdr:x>
      <cdr:y>0.13281</cdr:y>
    </cdr:from>
    <cdr:to>
      <cdr:x>0.9633</cdr:x>
      <cdr:y>0.18776</cdr:y>
    </cdr:to>
    <cdr:sp macro="" textlink="">
      <cdr:nvSpPr>
        <cdr:cNvPr id="35842" name="Text Box 2"/>
        <cdr:cNvSpPr txBox="1">
          <a:spLocks xmlns:a="http://schemas.openxmlformats.org/drawingml/2006/main" noChangeArrowheads="1"/>
        </cdr:cNvSpPr>
      </cdr:nvSpPr>
      <cdr:spPr bwMode="auto">
        <a:xfrm xmlns:a="http://schemas.openxmlformats.org/drawingml/2006/main">
          <a:off x="4419179" y="473303"/>
          <a:ext cx="2270532" cy="1904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fr-CH" sz="875" b="1" i="0" u="none" strike="noStrike" baseline="0">
              <a:solidFill>
                <a:srgbClr val="000000"/>
              </a:solidFill>
              <a:latin typeface="Arial"/>
              <a:cs typeface="Arial"/>
            </a:rPr>
            <a:t>Females</a:t>
          </a:r>
        </a:p>
      </cdr:txBody>
    </cdr:sp>
  </cdr:relSizeAnchor>
</c:userShapes>
</file>

<file path=ppt/drawings/drawing2.xml><?xml version="1.0" encoding="utf-8"?>
<c:userShapes xmlns:c="http://schemas.openxmlformats.org/drawingml/2006/chart">
  <cdr:relSizeAnchor xmlns:cdr="http://schemas.openxmlformats.org/drawingml/2006/chartDrawing">
    <cdr:from>
      <cdr:x>0.04135</cdr:x>
      <cdr:y>0.93812</cdr:y>
    </cdr:from>
    <cdr:to>
      <cdr:x>0.36124</cdr:x>
      <cdr:y>0.97736</cdr:y>
    </cdr:to>
    <cdr:sp macro="" textlink="">
      <cdr:nvSpPr>
        <cdr:cNvPr id="29697" name="Text Box 1"/>
        <cdr:cNvSpPr txBox="1">
          <a:spLocks xmlns:a="http://schemas.openxmlformats.org/drawingml/2006/main" noChangeArrowheads="1"/>
        </cdr:cNvSpPr>
      </cdr:nvSpPr>
      <cdr:spPr bwMode="auto">
        <a:xfrm xmlns:a="http://schemas.openxmlformats.org/drawingml/2006/main">
          <a:off x="203219" y="3625675"/>
          <a:ext cx="1558995" cy="1347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F72F6B9-D0DE-4420-AA53-3B02601B035D}" type="datetimeFigureOut">
              <a:rPr lang="en-US" smtClean="0"/>
              <a:t>3/26/2015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C7EA53-35E1-4DDD-8C31-DF916A750CB6}" type="slidenum">
              <a:rPr lang="en-US" smtClean="0"/>
              <a:t>‹#›</a:t>
            </a:fld>
            <a:endParaRPr lang="en-US"/>
          </a:p>
        </p:txBody>
      </p:sp>
    </p:spTree>
    <p:extLst>
      <p:ext uri="{BB962C8B-B14F-4D97-AF65-F5344CB8AC3E}">
        <p14:creationId xmlns:p14="http://schemas.microsoft.com/office/powerpoint/2010/main" val="242259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95B489-7F8A-40F7-94A6-19388F4E9A32}" type="datetimeFigureOut">
              <a:rPr lang="en-US" smtClean="0"/>
              <a:pPr/>
              <a:t>3/26/2015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6C4161-891A-4B15-8BDF-FB85D71806E8}" type="slidenum">
              <a:rPr lang="en-US" smtClean="0"/>
              <a:pPr/>
              <a:t>‹#›</a:t>
            </a:fld>
            <a:endParaRPr lang="en-US"/>
          </a:p>
        </p:txBody>
      </p:sp>
    </p:spTree>
    <p:extLst>
      <p:ext uri="{BB962C8B-B14F-4D97-AF65-F5344CB8AC3E}">
        <p14:creationId xmlns:p14="http://schemas.microsoft.com/office/powerpoint/2010/main" val="265027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q.edu.au/hishub/wp1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pps.who.int/gho/data/node.main.3?lang=e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q.edu.au/hishub/wp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country’s vital statistics system should be periodically evaluated to see whether the needs of the system are being adequately met.  Two major aspects should be examined: the quality of the resulting vital statistics and an evaluation of the overall CRVS system.  We’ll look at different models that have been proposed for evaluation.  As well, we’ll discuss the importance of evaluating  the adequacy of government provisions for the CRVS system and the importance of system flexibility.  </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1</a:t>
            </a:fld>
            <a:endParaRPr lang="en-US"/>
          </a:p>
        </p:txBody>
      </p:sp>
    </p:spTree>
    <p:extLst>
      <p:ext uri="{BB962C8B-B14F-4D97-AF65-F5344CB8AC3E}">
        <p14:creationId xmlns:p14="http://schemas.microsoft.com/office/powerpoint/2010/main" val="131526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i="1" dirty="0" smtClean="0">
                <a:solidFill>
                  <a:schemeClr val="tx1"/>
                </a:solidFill>
              </a:rPr>
              <a:t>Activity: </a:t>
            </a:r>
            <a:r>
              <a:rPr lang="en-GB" b="0" i="1" baseline="0" dirty="0" smtClean="0">
                <a:solidFill>
                  <a:schemeClr val="tx1"/>
                </a:solidFill>
              </a:rPr>
              <a:t>For each step, it is suggest that the participant first click the ”Guidance”  button at the top right of the Excel worksheet for each step (also available in the “</a:t>
            </a:r>
            <a:r>
              <a:rPr lang="en-US" sz="1200" b="0" i="1" u="none" strike="noStrike" kern="1200" baseline="0" dirty="0" smtClean="0">
                <a:solidFill>
                  <a:schemeClr val="tx1"/>
                </a:solidFill>
                <a:latin typeface="+mn-lt"/>
                <a:ea typeface="+mn-ea"/>
                <a:cs typeface="+mn-cs"/>
              </a:rPr>
              <a:t>ANACoD version 1.0 Guidance”  handout).  Starting on Page 3, the h</a:t>
            </a:r>
            <a:r>
              <a:rPr lang="en-GB" b="0" i="1" dirty="0" err="1" smtClean="0">
                <a:solidFill>
                  <a:schemeClr val="tx1"/>
                </a:solidFill>
              </a:rPr>
              <a:t>andout</a:t>
            </a:r>
            <a:r>
              <a:rPr lang="en-GB" b="0" i="1" baseline="0" dirty="0" smtClean="0">
                <a:solidFill>
                  <a:schemeClr val="tx1"/>
                </a:solidFill>
              </a:rPr>
              <a:t> ‘</a:t>
            </a:r>
            <a:r>
              <a:rPr lang="en-GB" b="0" i="1" baseline="0" dirty="0" err="1" smtClean="0">
                <a:solidFill>
                  <a:schemeClr val="tx1"/>
                </a:solidFill>
              </a:rPr>
              <a:t>ANACoD_Activity</a:t>
            </a:r>
            <a:r>
              <a:rPr lang="en-GB" b="0" i="1" baseline="0" dirty="0" smtClean="0">
                <a:solidFill>
                  <a:schemeClr val="tx1"/>
                </a:solidFill>
              </a:rPr>
              <a:t> </a:t>
            </a:r>
            <a:r>
              <a:rPr lang="en-GB" b="0" i="1" baseline="0" dirty="0" err="1" smtClean="0">
                <a:solidFill>
                  <a:schemeClr val="tx1"/>
                </a:solidFill>
              </a:rPr>
              <a:t>Guide_participant</a:t>
            </a:r>
            <a:r>
              <a:rPr lang="en-GB" b="0" i="1" baseline="0" dirty="0" smtClean="0">
                <a:solidFill>
                  <a:schemeClr val="tx1"/>
                </a:solidFill>
              </a:rPr>
              <a:t>’  provides additional guidance to participants on how to interpret the tables and figures in Steps 1-10. I</a:t>
            </a:r>
            <a:r>
              <a:rPr lang="en-GB" b="0" i="1" dirty="0" smtClean="0">
                <a:solidFill>
                  <a:schemeClr val="tx1"/>
                </a:solidFill>
              </a:rPr>
              <a:t>t</a:t>
            </a:r>
            <a:r>
              <a:rPr lang="en-GB" b="0" i="1" baseline="0" dirty="0" smtClean="0">
                <a:solidFill>
                  <a:schemeClr val="tx1"/>
                </a:solidFill>
              </a:rPr>
              <a:t> is recommended that the instructor discuss and highlight important points for interpretation from each table and figure that is produced throughout the program.  See the instructor guide (‘</a:t>
            </a:r>
            <a:r>
              <a:rPr lang="en-GB" b="0" i="1" baseline="0" dirty="0" err="1" smtClean="0">
                <a:solidFill>
                  <a:schemeClr val="tx1"/>
                </a:solidFill>
              </a:rPr>
              <a:t>ANACoD_Activity</a:t>
            </a:r>
            <a:r>
              <a:rPr lang="en-GB" b="0" i="1" baseline="0" dirty="0" smtClean="0">
                <a:solidFill>
                  <a:schemeClr val="tx1"/>
                </a:solidFill>
              </a:rPr>
              <a:t> </a:t>
            </a:r>
            <a:r>
              <a:rPr lang="en-GB" b="0" i="1" baseline="0" dirty="0" err="1" smtClean="0">
                <a:solidFill>
                  <a:schemeClr val="tx1"/>
                </a:solidFill>
              </a:rPr>
              <a:t>Guide_instructor</a:t>
            </a:r>
            <a:r>
              <a:rPr lang="en-GB" b="0" i="1" baseline="0" dirty="0" smtClean="0">
                <a:solidFill>
                  <a:schemeClr val="tx1"/>
                </a:solidFill>
              </a:rPr>
              <a:t>’) for points to emphasize. The instructor guide includes guidance on all tables and figures generated in the </a:t>
            </a:r>
            <a:r>
              <a:rPr lang="en-GB" b="0" i="1" baseline="0" dirty="0" err="1" smtClean="0">
                <a:solidFill>
                  <a:schemeClr val="tx1"/>
                </a:solidFill>
              </a:rPr>
              <a:t>ANACoD</a:t>
            </a:r>
            <a:r>
              <a:rPr lang="en-GB" b="0" i="1" baseline="0" dirty="0" smtClean="0">
                <a:solidFill>
                  <a:schemeClr val="tx1"/>
                </a:solidFill>
              </a:rPr>
              <a:t> program.  Select tables and figures are additionally described in the following slides.   </a:t>
            </a:r>
          </a:p>
          <a:p>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The ANACoD guidance is also referenced in the Working Paper on the 10 step process: </a:t>
            </a:r>
            <a:r>
              <a:rPr lang="en-US" sz="1200" i="1" dirty="0" smtClean="0">
                <a:solidFill>
                  <a:schemeClr val="tx1"/>
                </a:solidFill>
              </a:rPr>
              <a:t>AbouZahr C, Mikkelsen L, Rampatige R, and Lopez A. Mortality statistics: a tool to improve understanding and quality. Health Information Systems Knowledge Hub, University of Queensland. Working Paper Series 13. November 2010.  (</a:t>
            </a:r>
            <a:r>
              <a:rPr lang="en-US" sz="1200" i="1" dirty="0" smtClean="0">
                <a:solidFill>
                  <a:schemeClr val="tx1"/>
                </a:solidFill>
                <a:hlinkClick r:id="rId3"/>
              </a:rPr>
              <a:t>http://www.uq.edu.au/hishub/wp13</a:t>
            </a:r>
            <a:r>
              <a:rPr lang="en-US" sz="1200" i="1" dirty="0" smtClean="0">
                <a:solidFill>
                  <a:schemeClr val="tx1"/>
                </a:solidFill>
              </a:rPr>
              <a:t>)</a:t>
            </a:r>
            <a:r>
              <a:rPr lang="en-US" sz="1200" i="1" baseline="0" dirty="0" smtClean="0">
                <a:solidFill>
                  <a:schemeClr val="tx1"/>
                </a:solidFill>
              </a:rPr>
              <a:t>. For some topics, the Working Paper 13 offers additional guidance– references are included in relevant slides.</a:t>
            </a:r>
            <a:endParaRPr lang="en-US" sz="1200" i="1" dirty="0" smtClean="0">
              <a:solidFill>
                <a:schemeClr val="tx1"/>
              </a:solidFill>
            </a:endParaRPr>
          </a:p>
          <a:p>
            <a:endParaRPr lang="en-GB" b="0" i="1" baseline="0" dirty="0" smtClean="0">
              <a:solidFill>
                <a:schemeClr val="tx1"/>
              </a:solidFill>
            </a:endParaRPr>
          </a:p>
          <a:p>
            <a:endParaRPr lang="en-GB" b="0" i="1" baseline="0" dirty="0" smtClean="0">
              <a:solidFill>
                <a:schemeClr val="tx1"/>
              </a:solidFill>
            </a:endParaRPr>
          </a:p>
          <a:p>
            <a:r>
              <a:rPr lang="en-GB" b="0" i="1" baseline="0" dirty="0" smtClean="0">
                <a:solidFill>
                  <a:schemeClr val="tx1"/>
                </a:solidFill>
              </a:rPr>
              <a:t>Step 1: Note that for the purposes of this exercise, no corrections will be made to the original data. </a:t>
            </a: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automatically generates a summary of the population information </a:t>
            </a:r>
            <a:r>
              <a:rPr lang="en-GB" sz="1200" kern="1200" baseline="0" dirty="0" err="1" smtClean="0">
                <a:solidFill>
                  <a:schemeClr val="tx1"/>
                </a:solidFill>
                <a:effectLst/>
                <a:latin typeface="+mn-lt"/>
                <a:ea typeface="+mn-ea"/>
                <a:cs typeface="+mn-cs"/>
              </a:rPr>
              <a:t>enetered</a:t>
            </a:r>
            <a:r>
              <a:rPr lang="en-GB" sz="1200" kern="1200" baseline="0" dirty="0" smtClean="0">
                <a:solidFill>
                  <a:schemeClr val="tx1"/>
                </a:solidFill>
                <a:effectLst/>
                <a:latin typeface="+mn-lt"/>
                <a:ea typeface="+mn-ea"/>
                <a:cs typeface="+mn-cs"/>
              </a:rPr>
              <a:t> in table and pyramid form.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10</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i="1" baseline="0" dirty="0" smtClean="0">
                <a:solidFill>
                  <a:schemeClr val="tx1"/>
                </a:solidFill>
              </a:rPr>
              <a:t>Step 1: Note that for the purposes of this exercise, no corrections will be made to the original data. </a:t>
            </a: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Table 2.1 is checking to see if the total number of deaths reported from “all causes” from a country (AAA,</a:t>
            </a:r>
            <a:r>
              <a:rPr lang="en-GB" sz="1200" kern="1200" baseline="0" dirty="0" smtClean="0">
                <a:solidFill>
                  <a:schemeClr val="tx1"/>
                </a:solidFill>
                <a:effectLst/>
                <a:latin typeface="+mn-lt"/>
                <a:ea typeface="+mn-ea"/>
                <a:cs typeface="+mn-cs"/>
              </a:rPr>
              <a:t> first row</a:t>
            </a:r>
            <a:r>
              <a:rPr lang="en-GB" sz="1200" kern="1200" dirty="0" smtClean="0">
                <a:solidFill>
                  <a:schemeClr val="tx1"/>
                </a:solidFill>
                <a:effectLst/>
                <a:latin typeface="+mn-lt"/>
                <a:ea typeface="+mn-ea"/>
                <a:cs typeface="+mn-cs"/>
              </a:rPr>
              <a:t>) equals the sum of all the deaths that were reported by the individual ICD 10 codes (second</a:t>
            </a:r>
            <a:r>
              <a:rPr lang="en-GB" sz="1200" kern="1200" baseline="0" dirty="0" smtClean="0">
                <a:solidFill>
                  <a:schemeClr val="tx1"/>
                </a:solidFill>
                <a:effectLst/>
                <a:latin typeface="+mn-lt"/>
                <a:ea typeface="+mn-ea"/>
                <a:cs typeface="+mn-cs"/>
              </a:rPr>
              <a:t> row</a:t>
            </a:r>
            <a:r>
              <a:rPr lang="en-GB" sz="1200" kern="1200" dirty="0" smtClean="0">
                <a:solidFill>
                  <a:schemeClr val="tx1"/>
                </a:solidFill>
                <a:effectLst/>
                <a:latin typeface="+mn-lt"/>
                <a:ea typeface="+mn-ea"/>
                <a:cs typeface="+mn-cs"/>
              </a:rPr>
              <a:t>).  All numbers in the third row of Table 2.1 should sum to “0”.  If something does not equal “0”, Table 2.1 will give an indication of in which age group the country data are not consistent.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the number of deaths from “all causes” consistent with the sum of all deaths reported by individual ICD 10 codes for this country?  </a:t>
            </a:r>
            <a:r>
              <a:rPr lang="en-GB" sz="1200" i="1" kern="1200" dirty="0" smtClean="0">
                <a:solidFill>
                  <a:schemeClr val="tx1"/>
                </a:solidFill>
                <a:effectLst/>
                <a:latin typeface="+mn-lt"/>
                <a:ea typeface="+mn-ea"/>
                <a:cs typeface="+mn-cs"/>
              </a:rPr>
              <a:t>Yes.</a:t>
            </a:r>
            <a:endParaRPr lang="en-US" sz="1200" i="1" kern="1200" dirty="0" smtClean="0">
              <a:solidFill>
                <a:schemeClr val="tx1"/>
              </a:solidFill>
              <a:effectLst/>
              <a:latin typeface="+mn-lt"/>
              <a:ea typeface="+mn-ea"/>
              <a:cs typeface="+mn-cs"/>
            </a:endParaRPr>
          </a:p>
          <a:p>
            <a:endParaRPr lang="en-GB" dirty="0" smtClean="0">
              <a:solidFill>
                <a:schemeClr val="tx1"/>
              </a:solidFill>
            </a:endParaRPr>
          </a:p>
          <a:p>
            <a:r>
              <a:rPr lang="en-GB" sz="1200" kern="1200" dirty="0" smtClean="0">
                <a:solidFill>
                  <a:schemeClr val="tx1"/>
                </a:solidFill>
                <a:effectLst/>
                <a:latin typeface="+mn-lt"/>
                <a:ea typeface="+mn-ea"/>
                <a:cs typeface="+mn-cs"/>
              </a:rPr>
              <a:t>Table 2.2: The number of deaths for “all ages” in Table 2.2 should equal the number of deaths for “all ages” listed in Table 2.1.  However, the deaths for which age is missing or unknown (MUN column in Table 2.1) are distributed proportionally across all age categories in Table 2.2.  Thus, the age-specific number of deaths in Table 2.2 may vary slightly from those in Table 2.1.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age distribution of reported deaths figure is another way of presenting the “Percentage of total deaths” column in Table 2.2. The distribution of total death is further explored in Step 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If potential errors are detected, go back to Step 0 and </a:t>
            </a:r>
            <a:r>
              <a:rPr lang="en-GB" baseline="0" dirty="0" smtClean="0">
                <a:solidFill>
                  <a:schemeClr val="tx1"/>
                </a:solidFill>
              </a:rPr>
              <a:t>correct data as needed. </a:t>
            </a:r>
            <a:r>
              <a:rPr lang="en-GB" sz="1200" i="1" kern="1200" dirty="0" smtClean="0">
                <a:solidFill>
                  <a:schemeClr val="tx1"/>
                </a:solidFill>
                <a:effectLst/>
                <a:latin typeface="+mn-lt"/>
                <a:ea typeface="+mn-ea"/>
                <a:cs typeface="+mn-cs"/>
              </a:rPr>
              <a:t>(for this exercise, no corrections will be made to the original data)</a:t>
            </a:r>
            <a:endParaRPr lang="en-US" sz="1200" kern="1200" dirty="0" smtClean="0">
              <a:solidFill>
                <a:schemeClr val="tx1"/>
              </a:solidFill>
              <a:effectLst/>
              <a:latin typeface="+mn-lt"/>
              <a:ea typeface="+mn-ea"/>
              <a:cs typeface="+mn-cs"/>
            </a:endParaRPr>
          </a:p>
          <a:p>
            <a:endParaRPr lang="en-GB" dirty="0" smtClean="0">
              <a:solidFill>
                <a:schemeClr val="tx1"/>
              </a:solidFill>
            </a:endParaRPr>
          </a:p>
          <a:p>
            <a:endParaRPr lang="en-GB" baseline="0" dirty="0" smtClean="0">
              <a:solidFill>
                <a:schemeClr val="tx1"/>
              </a:solidFill>
            </a:endParaRPr>
          </a:p>
          <a:p>
            <a:endParaRPr lang="en-GB" baseline="0" dirty="0" smtClean="0">
              <a:solidFill>
                <a:schemeClr val="tx1"/>
              </a:solidFill>
            </a:endParaRPr>
          </a:p>
          <a:p>
            <a:endParaRPr lang="en-GB"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11</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i="1" baseline="0" dirty="0" smtClean="0">
                <a:solidFill>
                  <a:schemeClr val="tx1"/>
                </a:solidFill>
              </a:rPr>
              <a:t>Step 1: Note that for the purposes of this exercise, no corrections will be made to the original data. </a:t>
            </a: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Table 2.1 is checking to see if the total number of deaths reported from “all causes” from a country (AAA,</a:t>
            </a:r>
            <a:r>
              <a:rPr lang="en-GB" sz="1200" kern="1200" baseline="0" dirty="0" smtClean="0">
                <a:solidFill>
                  <a:schemeClr val="tx1"/>
                </a:solidFill>
                <a:effectLst/>
                <a:latin typeface="+mn-lt"/>
                <a:ea typeface="+mn-ea"/>
                <a:cs typeface="+mn-cs"/>
              </a:rPr>
              <a:t> first row</a:t>
            </a:r>
            <a:r>
              <a:rPr lang="en-GB" sz="1200" kern="1200" dirty="0" smtClean="0">
                <a:solidFill>
                  <a:schemeClr val="tx1"/>
                </a:solidFill>
                <a:effectLst/>
                <a:latin typeface="+mn-lt"/>
                <a:ea typeface="+mn-ea"/>
                <a:cs typeface="+mn-cs"/>
              </a:rPr>
              <a:t>) equals the sum of all the deaths that were reported by the individual ICD 10 codes (second</a:t>
            </a:r>
            <a:r>
              <a:rPr lang="en-GB" sz="1200" kern="1200" baseline="0" dirty="0" smtClean="0">
                <a:solidFill>
                  <a:schemeClr val="tx1"/>
                </a:solidFill>
                <a:effectLst/>
                <a:latin typeface="+mn-lt"/>
                <a:ea typeface="+mn-ea"/>
                <a:cs typeface="+mn-cs"/>
              </a:rPr>
              <a:t> row</a:t>
            </a:r>
            <a:r>
              <a:rPr lang="en-GB" sz="1200" kern="1200" dirty="0" smtClean="0">
                <a:solidFill>
                  <a:schemeClr val="tx1"/>
                </a:solidFill>
                <a:effectLst/>
                <a:latin typeface="+mn-lt"/>
                <a:ea typeface="+mn-ea"/>
                <a:cs typeface="+mn-cs"/>
              </a:rPr>
              <a:t>).  All numbers in the third row of Table 2.1 should sum to “0”.  If something does not equal “0”, Table 2.1 will give an indication of in which age group the country data are not consistent.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the number of deaths from “all causes” consistent with the sum of all deaths reported by individual ICD 10 codes for this country?  </a:t>
            </a:r>
            <a:r>
              <a:rPr lang="en-GB" sz="1200" i="1" kern="1200" dirty="0" smtClean="0">
                <a:solidFill>
                  <a:schemeClr val="tx1"/>
                </a:solidFill>
                <a:effectLst/>
                <a:latin typeface="+mn-lt"/>
                <a:ea typeface="+mn-ea"/>
                <a:cs typeface="+mn-cs"/>
              </a:rPr>
              <a:t>Yes.</a:t>
            </a:r>
            <a:endParaRPr lang="en-US" sz="1200" i="1" kern="1200" dirty="0" smtClean="0">
              <a:solidFill>
                <a:schemeClr val="tx1"/>
              </a:solidFill>
              <a:effectLst/>
              <a:latin typeface="+mn-lt"/>
              <a:ea typeface="+mn-ea"/>
              <a:cs typeface="+mn-cs"/>
            </a:endParaRPr>
          </a:p>
          <a:p>
            <a:endParaRPr lang="en-GB" dirty="0" smtClean="0">
              <a:solidFill>
                <a:schemeClr val="tx1"/>
              </a:solidFill>
            </a:endParaRPr>
          </a:p>
          <a:p>
            <a:r>
              <a:rPr lang="en-GB" sz="1200" kern="1200" dirty="0" smtClean="0">
                <a:solidFill>
                  <a:schemeClr val="tx1"/>
                </a:solidFill>
                <a:effectLst/>
                <a:latin typeface="+mn-lt"/>
                <a:ea typeface="+mn-ea"/>
                <a:cs typeface="+mn-cs"/>
              </a:rPr>
              <a:t>Table 2.2: The number of deaths for “all ages” in Table 2.2 should equal the number of deaths for “all ages” listed in Table 2.1.  However, the deaths for which age is missing or unknown (MUN column in Table 2.1) are distributed proportionally across all age categories in Table 2.2.  Thus, the age-specific number of deaths in Table 2.2 may vary slightly from those in Table 2.1.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age distribution of reported deaths figure is another way of presenting the “Percentage of total deaths” column in Table 2.2. The distribution of total death is further explored in Step 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If potential errors are detected, go back to Step 0 and </a:t>
            </a:r>
            <a:r>
              <a:rPr lang="en-GB" baseline="0" dirty="0" smtClean="0">
                <a:solidFill>
                  <a:schemeClr val="tx1"/>
                </a:solidFill>
              </a:rPr>
              <a:t>correct data as needed. </a:t>
            </a:r>
            <a:r>
              <a:rPr lang="en-GB" sz="1200" i="1" kern="1200" dirty="0" smtClean="0">
                <a:solidFill>
                  <a:schemeClr val="tx1"/>
                </a:solidFill>
                <a:effectLst/>
                <a:latin typeface="+mn-lt"/>
                <a:ea typeface="+mn-ea"/>
                <a:cs typeface="+mn-cs"/>
              </a:rPr>
              <a:t>(for this exercise, no corrections will be made to the original data)</a:t>
            </a:r>
            <a:endParaRPr lang="en-US" sz="1200" kern="1200" dirty="0" smtClean="0">
              <a:solidFill>
                <a:schemeClr val="tx1"/>
              </a:solidFill>
              <a:effectLst/>
              <a:latin typeface="+mn-lt"/>
              <a:ea typeface="+mn-ea"/>
              <a:cs typeface="+mn-cs"/>
            </a:endParaRPr>
          </a:p>
          <a:p>
            <a:endParaRPr lang="en-GB" dirty="0" smtClean="0">
              <a:solidFill>
                <a:schemeClr val="tx1"/>
              </a:solidFill>
            </a:endParaRPr>
          </a:p>
          <a:p>
            <a:endParaRPr lang="en-GB" baseline="0" dirty="0" smtClean="0">
              <a:solidFill>
                <a:schemeClr val="tx1"/>
              </a:solidFill>
            </a:endParaRPr>
          </a:p>
          <a:p>
            <a:endParaRPr lang="en-GB" baseline="0" dirty="0" smtClean="0">
              <a:solidFill>
                <a:schemeClr val="tx1"/>
              </a:solidFill>
            </a:endParaRPr>
          </a:p>
          <a:p>
            <a:endParaRPr lang="en-GB"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12</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table and figure are calculated from data entered in Step 0 and population data for the country.  The age- and sex- distribution of deaths are further explored in Steps 3 &amp; 4.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graph of the log mortality rates facilitates a quick visual test for abnormalities across age groups.  Standard patterns observed in a graph of log mortality rates include: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Generally higher rates of male mortality compared to female mortality across all ages;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Lines that increase smoothly and linearly with age after about age 35.</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Do the data in Table/Figure 2.3 follow expected patterns?  </a:t>
            </a:r>
            <a:r>
              <a:rPr lang="en-GB" sz="1200" i="1" kern="1200" dirty="0" smtClean="0">
                <a:solidFill>
                  <a:schemeClr val="tx1"/>
                </a:solidFill>
                <a:effectLst/>
                <a:latin typeface="+mn-lt"/>
                <a:ea typeface="+mn-ea"/>
                <a:cs typeface="+mn-cs"/>
              </a:rPr>
              <a:t>Yes.</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13</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data are entered correctly, all cells should contain a “0” or “0%,” indicating that there are no deaths with ICD10 codes that should not be used for causes of deaths or that all codes used exist in ICD10.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Are there any cells without a “0” or “0%”.  </a:t>
            </a:r>
            <a:r>
              <a:rPr lang="en-GB" sz="1200" i="1" kern="1200" dirty="0" smtClean="0">
                <a:solidFill>
                  <a:schemeClr val="tx1"/>
                </a:solidFill>
                <a:effectLst/>
                <a:latin typeface="+mn-lt"/>
                <a:ea typeface="+mn-ea"/>
                <a:cs typeface="+mn-cs"/>
              </a:rPr>
              <a:t>No. Participants can click the “ICD10” button or the “ICD 10 list” sheet to see a list of valid ICD codes for underlying causes of death. They can also click the button “Go” to see column AB in sheet ‘step0-Input data,’ where non valid codes are (or would be) flagged.  If errors were detected, they should be corrected in Step 0.</a:t>
            </a:r>
            <a:endParaRPr lang="en-US" sz="1200" kern="1200" dirty="0" smtClean="0">
              <a:solidFill>
                <a:schemeClr val="tx1"/>
              </a:solidFill>
              <a:effectLst/>
              <a:latin typeface="+mn-lt"/>
              <a:ea typeface="+mn-ea"/>
              <a:cs typeface="+mn-cs"/>
            </a:endParaRPr>
          </a:p>
          <a:p>
            <a:endParaRPr lang="en-GB"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14</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baseline="0" dirty="0" smtClean="0">
              <a:solidFill>
                <a:schemeClr val="tx1"/>
              </a:solidFill>
            </a:endParaRPr>
          </a:p>
          <a:p>
            <a:r>
              <a:rPr lang="en-GB" sz="1200" kern="1200" dirty="0" smtClean="0">
                <a:solidFill>
                  <a:schemeClr val="tx1"/>
                </a:solidFill>
                <a:effectLst/>
                <a:latin typeface="+mn-lt"/>
                <a:ea typeface="+mn-ea"/>
                <a:cs typeface="+mn-cs"/>
              </a:rPr>
              <a:t>Are any deaths indicated in the upper left table, cells F111-117?  Deaths in this column would indicate clearly incorrect causes of death, based on implausible sex/cause of death combinations.  </a:t>
            </a:r>
            <a:r>
              <a:rPr lang="en-GB" sz="1200" i="1" kern="1200" dirty="0" smtClean="0">
                <a:solidFill>
                  <a:schemeClr val="tx1"/>
                </a:solidFill>
                <a:effectLst/>
                <a:latin typeface="+mn-lt"/>
                <a:ea typeface="+mn-ea"/>
                <a:cs typeface="+mn-cs"/>
              </a:rPr>
              <a:t>No. If there were deaths listed in this column, an attempt should be made to query and correct the specific death certificate. (for this exercise, no corrections will be made to the original data)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Are any deaths indicated in the lower left table, cells F122-132?  Deaths in this column would indicate likely incorrect causes of death, based on diseases unlikely to cause death.  </a:t>
            </a:r>
            <a:r>
              <a:rPr lang="en-GB" sz="1200" i="1" kern="1200" dirty="0" smtClean="0">
                <a:solidFill>
                  <a:schemeClr val="tx1"/>
                </a:solidFill>
                <a:effectLst/>
                <a:latin typeface="+mn-lt"/>
                <a:ea typeface="+mn-ea"/>
                <a:cs typeface="+mn-cs"/>
              </a:rPr>
              <a:t>Yes- 8 deaths.  An attempt should be made to query and correct the specific death certificates. (for this exercise, no corrections will be made to the original data)</a:t>
            </a:r>
            <a:endParaRPr lang="en-US" sz="1200" kern="1200" dirty="0" smtClean="0">
              <a:solidFill>
                <a:schemeClr val="tx1"/>
              </a:solidFill>
              <a:effectLst/>
              <a:latin typeface="+mn-lt"/>
              <a:ea typeface="+mn-ea"/>
              <a:cs typeface="+mn-cs"/>
            </a:endParaRPr>
          </a:p>
          <a:p>
            <a:endParaRPr lang="en-GB" baseline="0" dirty="0" smtClean="0">
              <a:solidFill>
                <a:schemeClr val="tx1"/>
              </a:solidFill>
            </a:endParaRPr>
          </a:p>
          <a:p>
            <a:endParaRPr lang="en-GB"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15</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1" dirty="0" smtClean="0">
                <a:solidFill>
                  <a:schemeClr val="tx1"/>
                </a:solidFill>
              </a:rPr>
              <a:t>Step1</a:t>
            </a:r>
            <a:r>
              <a:rPr lang="en-GB" dirty="0" smtClean="0">
                <a:solidFill>
                  <a:schemeClr val="tx1"/>
                </a:solidFill>
              </a:rPr>
              <a:t>:  Basic check of input data</a:t>
            </a:r>
            <a:r>
              <a:rPr lang="en-GB" baseline="0" dirty="0" smtClean="0">
                <a:solidFill>
                  <a:schemeClr val="tx1"/>
                </a:solidFill>
              </a:rPr>
              <a:t> – When the user clicks on sheet ‘step1-check first’, various tables and figures will automatically be generated.  These tables and figures can be used to </a:t>
            </a:r>
            <a:r>
              <a:rPr lang="en-GB" dirty="0" smtClean="0">
                <a:solidFill>
                  <a:schemeClr val="tx1"/>
                </a:solidFill>
              </a:rPr>
              <a:t>flag basic errors in the data.</a:t>
            </a:r>
          </a:p>
          <a:p>
            <a:endParaRPr lang="en-GB" baseline="0" dirty="0" smtClean="0">
              <a:solidFill>
                <a:schemeClr val="tx1"/>
              </a:solidFill>
            </a:endParaRPr>
          </a:p>
          <a:p>
            <a:r>
              <a:rPr lang="en-GB" sz="1200" kern="1200" dirty="0" smtClean="0">
                <a:solidFill>
                  <a:schemeClr val="tx1"/>
                </a:solidFill>
                <a:effectLst/>
                <a:latin typeface="+mn-lt"/>
                <a:ea typeface="+mn-ea"/>
                <a:cs typeface="+mn-cs"/>
              </a:rPr>
              <a:t>Are any deaths indicated in the table to the right, cells O110-139?  Deaths in this column would indicate likely incorrect causes of death, based on implausible disease/age combinations.  </a:t>
            </a:r>
            <a:r>
              <a:rPr lang="en-GB" sz="1200" i="1" kern="1200" dirty="0" smtClean="0">
                <a:solidFill>
                  <a:schemeClr val="tx1"/>
                </a:solidFill>
                <a:effectLst/>
                <a:latin typeface="+mn-lt"/>
                <a:ea typeface="+mn-ea"/>
                <a:cs typeface="+mn-cs"/>
              </a:rPr>
              <a:t>Yes.  An attempt should be made to query and correct the specific death certificates. (for this exercise, no corrections will be made to the original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16</a:t>
            </a:fld>
            <a:endParaRPr lang="en-US"/>
          </a:p>
        </p:txBody>
      </p:sp>
    </p:spTree>
    <p:extLst>
      <p:ext uri="{BB962C8B-B14F-4D97-AF65-F5344CB8AC3E}">
        <p14:creationId xmlns:p14="http://schemas.microsoft.com/office/powerpoint/2010/main" val="2664326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414463" y="574675"/>
            <a:ext cx="4306887" cy="3228975"/>
          </a:xfrm>
          <a:ln/>
        </p:spPr>
      </p:sp>
      <p:sp>
        <p:nvSpPr>
          <p:cNvPr id="36867"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2, for additional information about the use of crude death rates. </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Recall that t</a:t>
            </a:r>
            <a:r>
              <a:rPr lang="en-GB" sz="1200" kern="1200" dirty="0" smtClean="0">
                <a:solidFill>
                  <a:schemeClr val="tx1"/>
                </a:solidFill>
                <a:effectLst/>
                <a:latin typeface="+mn-lt"/>
                <a:ea typeface="+mn-ea"/>
                <a:cs typeface="+mn-cs"/>
              </a:rPr>
              <a:t>he </a:t>
            </a:r>
            <a:r>
              <a:rPr lang="en-GB" sz="1200" b="0" kern="1200" dirty="0" smtClean="0">
                <a:solidFill>
                  <a:schemeClr val="tx1"/>
                </a:solidFill>
                <a:effectLst/>
                <a:latin typeface="+mn-lt"/>
                <a:ea typeface="+mn-ea"/>
                <a:cs typeface="+mn-cs"/>
              </a:rPr>
              <a:t>Crude Death Rate (CDR)</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a measure of the number of deaths in a population, relative to the size of that population over a given period of time. </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18</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0" i="0" dirty="0" smtClean="0">
                <a:solidFill>
                  <a:schemeClr val="tx1"/>
                </a:solidFill>
              </a:rPr>
              <a:t>The </a:t>
            </a:r>
            <a:r>
              <a:rPr lang="en-GB" b="0" i="0" baseline="0" dirty="0" smtClean="0">
                <a:solidFill>
                  <a:schemeClr val="tx1"/>
                </a:solidFill>
              </a:rPr>
              <a:t>table and population pyramid presented at the top of Step 2 review information presented in Step 1.  The population pyramid aids in understanding the population’s age-sex structure, and thus helps in the interpretation of the CDR. </a:t>
            </a:r>
            <a:r>
              <a:rPr lang="en-GB" sz="1200" kern="1200" dirty="0" smtClean="0">
                <a:solidFill>
                  <a:schemeClr val="tx1"/>
                </a:solidFill>
                <a:effectLst/>
                <a:latin typeface="+mn-lt"/>
                <a:ea typeface="+mn-ea"/>
                <a:cs typeface="+mn-cs"/>
              </a:rPr>
              <a:t>Populations that have a high proportion of the population in age groups where mortality rates are highest (i.e., below 4 years and 60+ years) can be expected to have a higher CDR.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population pyramid for this country shows the highest proportion of the population in the 0-4 age group, where mortality rates are highest– thus we expect this country to have a higher crude death rate (see next slide).  If it does not, it could be an indication of under-reporting.</a:t>
            </a:r>
          </a:p>
          <a:p>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Step 2 also presents</a:t>
            </a:r>
            <a:r>
              <a:rPr lang="en-GB" sz="1200" kern="1200" baseline="0" dirty="0" smtClean="0">
                <a:solidFill>
                  <a:schemeClr val="tx1"/>
                </a:solidFill>
                <a:effectLst/>
                <a:latin typeface="+mn-lt"/>
                <a:ea typeface="+mn-ea"/>
                <a:cs typeface="+mn-cs"/>
              </a:rPr>
              <a:t> the estimated completeness o</a:t>
            </a:r>
            <a:r>
              <a:rPr lang="en-GB" sz="1200" kern="1200" dirty="0" smtClean="0">
                <a:solidFill>
                  <a:schemeClr val="tx1"/>
                </a:solidFill>
                <a:effectLst/>
                <a:latin typeface="+mn-lt"/>
                <a:ea typeface="+mn-ea"/>
                <a:cs typeface="+mn-cs"/>
              </a:rPr>
              <a:t>f civil registration data, based on dividing the reported deaths by UN estimates.  We’ll look for consistency between the estimated</a:t>
            </a:r>
            <a:r>
              <a:rPr lang="en-GB" sz="1200" kern="1200" baseline="0" dirty="0" smtClean="0">
                <a:solidFill>
                  <a:schemeClr val="tx1"/>
                </a:solidFill>
                <a:effectLst/>
                <a:latin typeface="+mn-lt"/>
                <a:ea typeface="+mn-ea"/>
                <a:cs typeface="+mn-cs"/>
              </a:rPr>
              <a:t> completeness of registration data and conclusions drawn from the crude death rate.  In this case, the estimated completion of 78% is lower than the UN standard goal of 90% completion for “good completion.”  We will expect that the CDR is also low.</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19</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r>
              <a:rPr lang="en-US" dirty="0" smtClean="0"/>
              <a:t>Steps for assessing the quality of mortality data are outlined in a 10 step process</a:t>
            </a:r>
            <a:r>
              <a:rPr lang="en-US" baseline="0" dirty="0" smtClean="0"/>
              <a:t> in a publication entitled “Mortality statistics: a tool to improve understanding and quality” from the Health Information Systems Knowledge Hub at the University of Queensland. The process may be applied to any mortality data.  Common sources of mortality data include: national civil registration and vital statistics systems, censuses, longitudinal demographic surveillance, and routine health information systems.  The purpose of assessing the quality of mortality data is to identify weaknesses and opportunities for improvement in the data. The assessment process, followed by corrective action, should be conducted on an ongoing basis and integrated into routine activities of health information systems.</a:t>
            </a:r>
          </a:p>
          <a:p>
            <a:endParaRPr lang="en-US" baseline="0" dirty="0" smtClean="0"/>
          </a:p>
          <a:p>
            <a:r>
              <a:rPr lang="en-US" baseline="0" dirty="0" smtClean="0"/>
              <a:t>The subsequent slides will review each of these steps.  An Excel tool developed by the World Health Organization (ANACoD) can be used to automate the data quality assessment process described in these 10 steps.  </a:t>
            </a:r>
          </a:p>
          <a:p>
            <a:endParaRPr lang="en-US" baseline="0" dirty="0" smtClean="0"/>
          </a:p>
          <a:p>
            <a:r>
              <a:rPr lang="en-US" i="1" baseline="0" dirty="0" smtClean="0"/>
              <a:t>Before continuing, it might be helpfult to do a brainstorming session with the class to see what they know of general patterns of mortality in different kinds of countries.  We will see how these patterns are used to assess the quality of a country’s mortality data.  (potential prompt: In what age groups do we expect to see the greatest number of deaths? – 0-4 years and &gt;65 years).</a:t>
            </a:r>
            <a:endParaRPr lang="en-US" i="1"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a:t>
            </a:fld>
            <a:endParaRPr lang="en-US"/>
          </a:p>
        </p:txBody>
      </p:sp>
    </p:spTree>
    <p:extLst>
      <p:ext uri="{BB962C8B-B14F-4D97-AF65-F5344CB8AC3E}">
        <p14:creationId xmlns:p14="http://schemas.microsoft.com/office/powerpoint/2010/main" val="504594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2, for a useful explanation on the lower limits of </a:t>
            </a:r>
            <a:r>
              <a:rPr lang="en-GB" b="0" i="1" baseline="0" dirty="0" err="1" smtClean="0">
                <a:solidFill>
                  <a:schemeClr val="tx1"/>
                </a:solidFill>
              </a:rPr>
              <a:t>CDRs.</a:t>
            </a:r>
            <a:r>
              <a:rPr lang="en-GB" b="0" i="1" baseline="0" dirty="0" smtClean="0">
                <a:solidFill>
                  <a:schemeClr val="tx1"/>
                </a:solidFill>
              </a:rPr>
              <a:t>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lower limit for the CDR in any country is around 5 per 1000; CDRs below 5 per 1000 should be considered suspicious.  If the age distribution shown in the population pyramid suggests that a country should have a higher CDR (as is the case in this country), and the observed CDR based on a country’s mortality data is suspiciously low, under-reporting of deaths and incomplete civil registration are expected. In this example, the country’s CDR</a:t>
            </a:r>
            <a:r>
              <a:rPr lang="en-GB" sz="1200" kern="1200" baseline="0" dirty="0" smtClean="0">
                <a:solidFill>
                  <a:schemeClr val="tx1"/>
                </a:solidFill>
                <a:effectLst/>
                <a:latin typeface="+mn-lt"/>
                <a:ea typeface="+mn-ea"/>
                <a:cs typeface="+mn-cs"/>
              </a:rPr>
              <a:t> for females (3.6) is suspiciously low.  </a:t>
            </a:r>
            <a:r>
              <a:rPr lang="en-GB" b="0" i="0" baseline="0" dirty="0" smtClean="0">
                <a:solidFill>
                  <a:schemeClr val="tx1"/>
                </a:solidFill>
              </a:rPr>
              <a:t>This observation is further confirmed by the estimates the completeness of civil registration data (78% as shown on previous slide).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a:p>
            <a:r>
              <a:rPr lang="en-US" dirty="0" smtClean="0">
                <a:solidFill>
                  <a:schemeClr val="tx1"/>
                </a:solidFill>
              </a:rPr>
              <a:t>Estimates</a:t>
            </a:r>
            <a:r>
              <a:rPr lang="en-US" baseline="0" dirty="0" smtClean="0">
                <a:solidFill>
                  <a:schemeClr val="tx1"/>
                </a:solidFill>
              </a:rPr>
              <a:t> of life expectancy and population growth rates can also be used to determine what a plausible CDR </a:t>
            </a:r>
            <a:r>
              <a:rPr lang="en-US" i="1" baseline="0" dirty="0" smtClean="0">
                <a:solidFill>
                  <a:schemeClr val="tx1"/>
                </a:solidFill>
              </a:rPr>
              <a:t>should</a:t>
            </a:r>
            <a:r>
              <a:rPr lang="en-US" baseline="0" dirty="0" smtClean="0">
                <a:solidFill>
                  <a:schemeClr val="tx1"/>
                </a:solidFill>
              </a:rPr>
              <a:t> be for a country.  Step 2 lists these indicators with a table of the expected CDRs at different levels of life expectancy and population growth.  The CDRs provided in the table for the appropriate indicators for a give country can be used to approximate by how much the country’s CDR (based on the entered mortality data) is under- or over-estimated.  For this country, the expected crude death rate is 10.2 versus the observed 5.0 for males and 8.3 versus 3.6 for females– further confirmation that deaths are likely under-reported.</a:t>
            </a:r>
          </a:p>
          <a:p>
            <a:endParaRPr lang="en-US" baseline="0" dirty="0" smtClean="0">
              <a:solidFill>
                <a:schemeClr val="tx1"/>
              </a:solidFill>
            </a:endParaRPr>
          </a:p>
          <a:p>
            <a:r>
              <a:rPr lang="en-US" baseline="0" dirty="0" smtClean="0">
                <a:solidFill>
                  <a:schemeClr val="tx1"/>
                </a:solidFill>
              </a:rPr>
              <a:t>S</a:t>
            </a:r>
            <a:r>
              <a:rPr lang="en-US" dirty="0" smtClean="0">
                <a:solidFill>
                  <a:schemeClr val="tx1"/>
                </a:solidFill>
              </a:rPr>
              <a:t>ee the UQ Working Paper 13</a:t>
            </a:r>
            <a:r>
              <a:rPr lang="en-US" baseline="0" dirty="0" smtClean="0">
                <a:solidFill>
                  <a:schemeClr val="tx1"/>
                </a:solidFill>
              </a:rPr>
              <a:t> for an additional explanation about trends in crude death rates.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20</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3, for additional information about the use of crude death rates.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Since mortality rates are generally higher among males than females, and mortality risks</a:t>
            </a:r>
            <a:r>
              <a:rPr lang="en-GB" b="0" baseline="0" dirty="0" smtClean="0">
                <a:solidFill>
                  <a:schemeClr val="tx1"/>
                </a:solidFill>
              </a:rPr>
              <a:t> vary across age groups, age- and sex-specific mortality rates can be used to identify possible age misreporting of deaths.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S</a:t>
            </a:r>
            <a:r>
              <a:rPr lang="en-US" dirty="0" smtClean="0">
                <a:solidFill>
                  <a:schemeClr val="tx1"/>
                </a:solidFill>
              </a:rPr>
              <a:t>ee the UQ Working Paper 13</a:t>
            </a:r>
            <a:r>
              <a:rPr lang="en-US" baseline="0" dirty="0" smtClean="0">
                <a:solidFill>
                  <a:schemeClr val="tx1"/>
                </a:solidFill>
              </a:rPr>
              <a:t> for an additional explanation about dealing with fluctuations in the ASMR due to small population numbers.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21</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A comparison of patterns in the </a:t>
            </a:r>
            <a:r>
              <a:rPr lang="en-GB" b="0" baseline="0" dirty="0" smtClean="0">
                <a:solidFill>
                  <a:schemeClr val="tx1"/>
                </a:solidFill>
              </a:rPr>
              <a:t>ASMR data with an independent source (e.g. the census or data from a similar country/setting) can be used to assess plausibility of the observed data.  In the absence of data for comparison, observed patterns in the data can be judged against expected patterns in ASMR, including: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tx1"/>
                </a:solidFill>
              </a:rPr>
              <a:t>Mortality rates should be highest during infancy and early childhood and lowest between 5 and 14 years (note, South Africa has particularly high infant mortality rates);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tx1"/>
                </a:solidFill>
              </a:rPr>
              <a:t>Mortality rates should increase exponentially beyond about 35 years;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tx1"/>
                </a:solidFill>
              </a:rPr>
              <a:t>A “bump” in mortality during reproductive years may indicate premature mortality due to HIV/AIDS or high maternal mortality (South Africa).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Deviations from these patterns may indicate under-registration of deaths in certain age groups and/or missing age or sex information for registered deaths. Note: it is the relative ASMR age pattern across age groups, not the level of mortality, that is of importance in this comparison. </a:t>
            </a:r>
            <a:r>
              <a:rPr lang="en-AU" sz="1200" kern="1200" dirty="0" smtClean="0">
                <a:solidFill>
                  <a:schemeClr val="tx1"/>
                </a:solidFill>
                <a:effectLst/>
                <a:latin typeface="+mn-lt"/>
                <a:ea typeface="+mn-ea"/>
                <a:cs typeface="+mn-cs"/>
              </a:rPr>
              <a:t>This highlights the importance of checking the plausibility of age-patterns of mortality, and to test for underreporting of deaths in certain age groups by plotting the graph of ln(m</a:t>
            </a:r>
            <a:r>
              <a:rPr lang="en-AU" sz="1200" kern="1200" baseline="-25000" dirty="0" smtClean="0">
                <a:solidFill>
                  <a:schemeClr val="tx1"/>
                </a:solidFill>
                <a:effectLst/>
                <a:latin typeface="+mn-lt"/>
                <a:ea typeface="+mn-ea"/>
                <a:cs typeface="+mn-cs"/>
              </a:rPr>
              <a:t>x</a:t>
            </a:r>
            <a:r>
              <a:rPr lang="en-AU" sz="1200" kern="1200" dirty="0" smtClean="0">
                <a:solidFill>
                  <a:schemeClr val="tx1"/>
                </a:solidFill>
                <a:effectLst/>
                <a:latin typeface="+mn-lt"/>
                <a:ea typeface="+mn-ea"/>
                <a:cs typeface="+mn-cs"/>
              </a:rPr>
              <a:t>) versus age (x), as described in</a:t>
            </a:r>
            <a:r>
              <a:rPr lang="en-AU" sz="1200" kern="1200" baseline="0" dirty="0" smtClean="0">
                <a:solidFill>
                  <a:schemeClr val="tx1"/>
                </a:solidFill>
                <a:effectLst/>
                <a:latin typeface="+mn-lt"/>
                <a:ea typeface="+mn-ea"/>
                <a:cs typeface="+mn-cs"/>
              </a:rPr>
              <a:t> Step 3</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    </a:t>
            </a:r>
            <a:endParaRPr lang="en-GB" b="0" i="0"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22</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0" i="1" dirty="0" smtClean="0">
                <a:solidFill>
                  <a:schemeClr val="tx1"/>
                </a:solidFill>
              </a:rPr>
              <a:t>Activity:</a:t>
            </a:r>
            <a:r>
              <a:rPr lang="en-GB" b="0" i="1" baseline="0" dirty="0" smtClean="0">
                <a:solidFill>
                  <a:schemeClr val="tx1"/>
                </a:solidFill>
              </a:rPr>
              <a:t> The instructor should explain the implications of the various infant mortality rates and how they are indicative of a country’s socioeconomic status.</a:t>
            </a:r>
            <a:endParaRPr lang="en-GB" b="0" i="1"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Calculating</a:t>
            </a:r>
            <a:r>
              <a:rPr lang="en-GB" b="0" baseline="0" dirty="0" smtClean="0">
                <a:solidFill>
                  <a:schemeClr val="tx1"/>
                </a:solidFill>
              </a:rPr>
              <a:t> the ratio of male to female ASMR can display male-female differences to see if observed patterns are consistent with expected patterns.  Male death rates are higher than female death rates across all age categories in almost all societies, except those with very poor female status.  Thus, a ratio &gt; 1.0 for all ages is expected.  However variation in the magnitude of the ratio can be seen across different infant mortality rates (a proxy for different standards of living and health).  Figure 5 from the ‘</a:t>
            </a:r>
            <a:r>
              <a:rPr lang="en-GB" b="0" baseline="0" dirty="0" err="1" smtClean="0">
                <a:solidFill>
                  <a:schemeClr val="tx1"/>
                </a:solidFill>
              </a:rPr>
              <a:t>ANACoD</a:t>
            </a:r>
            <a:r>
              <a:rPr lang="en-GB" b="0" baseline="0" dirty="0" smtClean="0">
                <a:solidFill>
                  <a:schemeClr val="tx1"/>
                </a:solidFill>
              </a:rPr>
              <a:t> version 1.0 Guidance’ document shows the expected patterns in </a:t>
            </a:r>
            <a:r>
              <a:rPr lang="en-GB" b="0" baseline="0" dirty="0" err="1" smtClean="0">
                <a:solidFill>
                  <a:schemeClr val="tx1"/>
                </a:solidFill>
              </a:rPr>
              <a:t>male:female</a:t>
            </a:r>
            <a:r>
              <a:rPr lang="en-GB" b="0" baseline="0" dirty="0" smtClean="0">
                <a:solidFill>
                  <a:schemeClr val="tx1"/>
                </a:solidFill>
              </a:rPr>
              <a:t> ASMR ratio across age groups for various infant mortality rates.  Expected patterns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dirty="0" smtClean="0">
                <a:solidFill>
                  <a:schemeClr val="tx1"/>
                </a:solidFill>
              </a:rPr>
              <a:t>A bump between 15 and 29 years, indicating  higher death rates among males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dirty="0" smtClean="0">
                <a:solidFill>
                  <a:schemeClr val="tx1"/>
                </a:solidFill>
              </a:rPr>
              <a:t>A secondary peak in </a:t>
            </a:r>
            <a:r>
              <a:rPr lang="en-GB" b="0" i="0" baseline="0" dirty="0" err="1" smtClean="0">
                <a:solidFill>
                  <a:schemeClr val="tx1"/>
                </a:solidFill>
              </a:rPr>
              <a:t>male:female</a:t>
            </a:r>
            <a:r>
              <a:rPr lang="en-GB" b="0" i="0" baseline="0" dirty="0" smtClean="0">
                <a:solidFill>
                  <a:schemeClr val="tx1"/>
                </a:solidFill>
              </a:rPr>
              <a:t> ratio around ages 55-64, due to the tendency for males to die at higher rates from chronic disease compared to females, from increased risk factors for tobacco use, poor diet, and overweight and obesity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solidFill>
                  <a:schemeClr val="tx1"/>
                </a:solidFill>
              </a:rPr>
              <a:t>Comparing the examples presented: </a:t>
            </a:r>
            <a:r>
              <a:rPr lang="en-GB" sz="1200" i="1" kern="1200" dirty="0" smtClean="0">
                <a:solidFill>
                  <a:schemeClr val="tx1"/>
                </a:solidFill>
                <a:effectLst/>
                <a:latin typeface="+mn-lt"/>
                <a:ea typeface="+mn-ea"/>
                <a:cs typeface="+mn-cs"/>
              </a:rPr>
              <a:t>Like in Figure 5, the country (green line) has a bump between ages 10-14 and 45-49, indicating an increase in deaths among males, likely due to accidents and other violent deaths.  However, the magnitude of the bump is greater in the country, compared to Figure 5, which indicates that there may be an abnormally high number of male deaths in these age categories for this country.  For ages &gt; 49, the ratio for the country is a little lower than the figure, but the general pattern observed is as expected.</a:t>
            </a:r>
            <a:endParaRPr lang="en-GB" b="0" i="0" dirty="0" smtClean="0">
              <a:solidFill>
                <a:schemeClr val="tx1"/>
              </a:solidFill>
            </a:endParaRPr>
          </a:p>
          <a:p>
            <a:endParaRPr lang="en-GB" b="0" i="0"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23</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Notes: </a:t>
            </a:r>
            <a:endParaRPr lang="en-GB" b="0" i="1" dirty="0" smtClean="0">
              <a:solidFill>
                <a:schemeClr val="tx1"/>
              </a:solidFill>
            </a:endParaRPr>
          </a:p>
          <a:p>
            <a:r>
              <a:rPr lang="en-GB" b="0" i="0" dirty="0" smtClean="0">
                <a:solidFill>
                  <a:schemeClr val="tx1"/>
                </a:solidFill>
              </a:rPr>
              <a:t>Since death</a:t>
            </a:r>
            <a:r>
              <a:rPr lang="en-GB" b="0" i="0" baseline="0" dirty="0" smtClean="0">
                <a:solidFill>
                  <a:schemeClr val="tx1"/>
                </a:solidFill>
              </a:rPr>
              <a:t> rates increase exponentially after about 35 years of age, using a logarithmic scale to graph mortality rates should yield a straight line as age increases. Graphing ASMR on a log scale enables the user to examine the data for irregular or implausible changes across age groups.  General patterns that are expected in countries with complete registration data include the following:</a:t>
            </a:r>
          </a:p>
          <a:p>
            <a:pPr marL="171450" indent="-171450">
              <a:buFontTx/>
              <a:buChar char="-"/>
            </a:pPr>
            <a:r>
              <a:rPr lang="en-GB" b="0" i="0" baseline="0" dirty="0" smtClean="0">
                <a:solidFill>
                  <a:schemeClr val="tx1"/>
                </a:solidFill>
              </a:rPr>
              <a:t>The ASMR is expected to sharply decline between 0-4 years and 5-9 age groups, since the 0-4 year age category experiences the highest mortality rates.</a:t>
            </a:r>
          </a:p>
          <a:p>
            <a:pPr marL="171450" indent="-171450">
              <a:buFontTx/>
              <a:buChar char="-"/>
            </a:pPr>
            <a:r>
              <a:rPr lang="en-GB" b="0" i="0" baseline="0" dirty="0" smtClean="0">
                <a:solidFill>
                  <a:schemeClr val="tx1"/>
                </a:solidFill>
              </a:rPr>
              <a:t>In countries with high maternal or injury mortality in young adults (especially males), death rates will rise steeply around age 15 years, peak around 25 years, and decline at about 35 years.  A similar bump is expected in countries with high AIDS-related mortality.</a:t>
            </a:r>
          </a:p>
          <a:p>
            <a:pPr marL="171450" indent="-171450">
              <a:buFontTx/>
              <a:buChar char="-"/>
            </a:pPr>
            <a:r>
              <a:rPr lang="en-GB" b="0" i="0" baseline="0" dirty="0" smtClean="0">
                <a:solidFill>
                  <a:schemeClr val="tx1"/>
                </a:solidFill>
              </a:rPr>
              <a:t>The ASMR will rise linearly with age, starting at about 35 years of age.</a:t>
            </a:r>
          </a:p>
          <a:p>
            <a:pPr marL="0" indent="0">
              <a:buFontTx/>
              <a:buNone/>
            </a:pPr>
            <a:r>
              <a:rPr lang="en-GB" b="0" i="0" baseline="0" dirty="0" smtClean="0">
                <a:solidFill>
                  <a:schemeClr val="tx1"/>
                </a:solidFill>
              </a:rPr>
              <a:t>By comparing the log graph for your population with similar countries with good quality mortality data, it is possible to assess the extent to which deaths are being systematically underreported at all ages.</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24</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4, for additional information about the age distribution of deaths. </a:t>
            </a:r>
            <a:endParaRPr lang="en-US" sz="1200"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S</a:t>
            </a:r>
            <a:r>
              <a:rPr lang="en-US" dirty="0" smtClean="0">
                <a:solidFill>
                  <a:schemeClr val="tx1"/>
                </a:solidFill>
              </a:rPr>
              <a:t>ee the UQ Working Paper 13</a:t>
            </a:r>
            <a:r>
              <a:rPr lang="en-US" baseline="0" dirty="0" smtClean="0">
                <a:solidFill>
                  <a:schemeClr val="tx1"/>
                </a:solidFill>
              </a:rPr>
              <a:t> for an additional explanation about comparing age distribution of deaths to countries with similar infant mortality rates.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25</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Step 4 facilitates a comparison of the age distribution of reported deaths for the country of interest to that of other countries in the same income group (the University of Queensland Working Paper 13 discusses comparisons to countries with similar levels of infant mortality). </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Standard patterns observed in age-specific mortality rates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Generally higher rates of male mortality compared to female mortality across all ages; for low income countries and countries with high infant mortality rates, female rates may be more comparable to male rates;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peak in both male and female mortality in the 0-4 age group and the oldest age groups; the peak in the 0-4 age group is generally less pronounced in high income countries and countries with low infant mortality rates; and the peak in the oldest age groups is less pronounced in low income countries and countries with high infant mortality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 peak in male mortality between the ages of 15 and 44, accounting for an increase in external causes.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Significant departures from these model age-distributions of deaths suggest that the reporting of deaths by age may</a:t>
            </a:r>
            <a:r>
              <a:rPr lang="en-AU" sz="1200" kern="1200" baseline="0" dirty="0" smtClean="0">
                <a:solidFill>
                  <a:schemeClr val="tx1"/>
                </a:solidFill>
                <a:effectLst/>
                <a:latin typeface="+mn-lt"/>
                <a:ea typeface="+mn-ea"/>
                <a:cs typeface="+mn-cs"/>
              </a:rPr>
              <a:t> be</a:t>
            </a:r>
            <a:r>
              <a:rPr lang="en-AU" sz="1200" kern="1200" dirty="0" smtClean="0">
                <a:solidFill>
                  <a:schemeClr val="tx1"/>
                </a:solidFill>
                <a:effectLst/>
                <a:latin typeface="+mn-lt"/>
                <a:ea typeface="+mn-ea"/>
                <a:cs typeface="+mn-cs"/>
              </a:rPr>
              <a:t> selectively biased. One reason for such bias may be the way age at death is reported</a:t>
            </a:r>
            <a:r>
              <a:rPr lang="en-GB" sz="1200" kern="1200" dirty="0" smtClean="0">
                <a:solidFill>
                  <a:schemeClr val="tx1"/>
                </a:solidFill>
                <a:effectLst/>
                <a:latin typeface="+mn-lt"/>
                <a:ea typeface="+mn-ea"/>
                <a:cs typeface="+mn-cs"/>
              </a:rPr>
              <a:t>. For example, people tend to have a strong preference to report age at death as a number ending in 0 or 5 (e.g. 45, 50, 55). This is commonly known as </a:t>
            </a:r>
            <a:r>
              <a:rPr lang="en-GB" sz="1200" i="1" kern="1200" dirty="0" smtClean="0">
                <a:solidFill>
                  <a:schemeClr val="tx1"/>
                </a:solidFill>
                <a:effectLst/>
                <a:latin typeface="+mn-lt"/>
                <a:ea typeface="+mn-ea"/>
                <a:cs typeface="+mn-cs"/>
              </a:rPr>
              <a:t>digit preference</a:t>
            </a:r>
            <a:r>
              <a:rPr lang="en-GB" sz="1200" kern="1200" dirty="0" smtClean="0">
                <a:solidFill>
                  <a:schemeClr val="tx1"/>
                </a:solidFill>
                <a:effectLst/>
                <a:latin typeface="+mn-lt"/>
                <a:ea typeface="+mn-ea"/>
                <a:cs typeface="+mn-cs"/>
              </a:rPr>
              <a:t> or </a:t>
            </a:r>
            <a:r>
              <a:rPr lang="en-GB" sz="1200" i="1" kern="1200" dirty="0" smtClean="0">
                <a:solidFill>
                  <a:schemeClr val="tx1"/>
                </a:solidFill>
                <a:effectLst/>
                <a:latin typeface="+mn-lt"/>
                <a:ea typeface="+mn-ea"/>
                <a:cs typeface="+mn-cs"/>
              </a:rPr>
              <a:t>age-heaping</a:t>
            </a:r>
            <a:r>
              <a:rPr lang="en-GB" sz="1200" kern="1200" dirty="0" smtClean="0">
                <a:solidFill>
                  <a:schemeClr val="tx1"/>
                </a:solidFill>
                <a:effectLst/>
                <a:latin typeface="+mn-lt"/>
                <a:ea typeface="+mn-ea"/>
                <a:cs typeface="+mn-cs"/>
              </a:rPr>
              <a:t>. In other instances, the age of the deceased person may be misreported; it is common for families to report that the deceased person was older than was actually the case. </a:t>
            </a:r>
            <a:r>
              <a:rPr lang="en-AU" sz="1200" kern="1200" dirty="0" smtClean="0">
                <a:solidFill>
                  <a:schemeClr val="tx1"/>
                </a:solidFill>
                <a:effectLst/>
                <a:latin typeface="+mn-lt"/>
                <a:ea typeface="+mn-ea"/>
                <a:cs typeface="+mn-cs"/>
              </a:rPr>
              <a:t>This highlights the importance of checking the plausibility of age-patterns of mortality, and to test for underreporting of deaths in certain age groups by plotting the graph of ln(m</a:t>
            </a:r>
            <a:r>
              <a:rPr lang="en-AU" sz="1200" kern="1200" baseline="-25000" dirty="0" smtClean="0">
                <a:solidFill>
                  <a:schemeClr val="tx1"/>
                </a:solidFill>
                <a:effectLst/>
                <a:latin typeface="+mn-lt"/>
                <a:ea typeface="+mn-ea"/>
                <a:cs typeface="+mn-cs"/>
              </a:rPr>
              <a:t>x</a:t>
            </a:r>
            <a:r>
              <a:rPr lang="en-AU" sz="1200" kern="1200" dirty="0" smtClean="0">
                <a:solidFill>
                  <a:schemeClr val="tx1"/>
                </a:solidFill>
                <a:effectLst/>
                <a:latin typeface="+mn-lt"/>
                <a:ea typeface="+mn-ea"/>
                <a:cs typeface="+mn-cs"/>
              </a:rPr>
              <a:t>) versus age (x), as described in</a:t>
            </a:r>
            <a:r>
              <a:rPr lang="en-AU" sz="1200" kern="1200" baseline="0" dirty="0" smtClean="0">
                <a:solidFill>
                  <a:schemeClr val="tx1"/>
                </a:solidFill>
                <a:effectLst/>
                <a:latin typeface="+mn-lt"/>
                <a:ea typeface="+mn-ea"/>
                <a:cs typeface="+mn-cs"/>
              </a:rPr>
              <a:t> Step 3</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26</a:t>
            </a:fld>
            <a:endParaRPr lang="en-US"/>
          </a:p>
        </p:txBody>
      </p:sp>
    </p:spTree>
    <p:extLst>
      <p:ext uri="{BB962C8B-B14F-4D97-AF65-F5344CB8AC3E}">
        <p14:creationId xmlns:p14="http://schemas.microsoft.com/office/powerpoint/2010/main" val="2610239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Step 4 facilitates a comparison of the age distribution of reported deaths for the country of interest to that of other countries in the same income group (the University of Queensland Working Paper 13 discusses comparisons to countries with similar levels of infant mortality).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Do the figures show similar patterns? Generally, yes, though</a:t>
            </a:r>
            <a:r>
              <a:rPr lang="en-GB" sz="1200" kern="1200" baseline="0" dirty="0" smtClean="0">
                <a:solidFill>
                  <a:schemeClr val="tx1"/>
                </a:solidFill>
                <a:effectLst/>
                <a:latin typeface="+mn-lt"/>
                <a:ea typeface="+mn-ea"/>
                <a:cs typeface="+mn-cs"/>
              </a:rPr>
              <a:t> there is a more pronounced bump in male deaths between 15 and 34 years.  This is consistent with previous observations indicating an abnormally high number of deaths from external causes among males in this age group in Colombia.</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27</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Observations are similar using countries with similar infant mortality rates for</a:t>
            </a:r>
            <a:r>
              <a:rPr lang="en-GB" sz="1200" kern="1200" baseline="0" dirty="0" smtClean="0">
                <a:solidFill>
                  <a:schemeClr val="tx1"/>
                </a:solidFill>
                <a:effectLst/>
                <a:latin typeface="+mn-lt"/>
                <a:ea typeface="+mn-ea"/>
                <a:cs typeface="+mn-cs"/>
              </a:rPr>
              <a:t> comparison.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28</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chemeClr val="tx1"/>
                </a:solidFill>
              </a:rPr>
              <a:t>See</a:t>
            </a:r>
            <a:r>
              <a:rPr lang="en-GB" b="0" i="1" baseline="0" dirty="0" smtClean="0">
                <a:solidFill>
                  <a:schemeClr val="tx1"/>
                </a:solidFill>
              </a:rPr>
              <a:t> slide set 5 on analysis of vital statistics for more information on how to calculate the indicators of under-five mortality.  </a:t>
            </a: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29</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414463" y="574675"/>
            <a:ext cx="4306887" cy="3228975"/>
          </a:xfrm>
          <a:ln/>
        </p:spPr>
      </p:sp>
      <p:sp>
        <p:nvSpPr>
          <p:cNvPr id="39939" name="Rectangle 3"/>
          <p:cNvSpPr>
            <a:spLocks noGrp="1" noChangeArrowheads="1"/>
          </p:cNvSpPr>
          <p:nvPr>
            <p:ph type="body" idx="1"/>
          </p:nvPr>
        </p:nvSpPr>
        <p:spPr>
          <a:noFill/>
        </p:spPr>
        <p:txBody>
          <a:bodyPr/>
          <a:lstStyle/>
          <a:p>
            <a:r>
              <a:rPr lang="en-GB" dirty="0" smtClean="0"/>
              <a:t>Let’s take a minute to review where medically</a:t>
            </a:r>
            <a:r>
              <a:rPr lang="en-GB" baseline="0" dirty="0" smtClean="0"/>
              <a:t> certified cause of death information comes from.  Countries that follow WHO’s international standards for medical certification of cause of death use the international form of medical certificate of cause of death– shown on this slide.  The form is separated into two parts.  Events directly leading to the death are listed in part one.  Other significant conditions contributing to the death but that are not directly related it are listed in part two.</a:t>
            </a:r>
          </a:p>
          <a:p>
            <a:endParaRPr lang="en-GB" baseline="0" dirty="0" smtClean="0"/>
          </a:p>
          <a:p>
            <a:r>
              <a:rPr lang="en-GB" baseline="0" dirty="0" smtClean="0"/>
              <a:t>Part one contains 4 lines for recording conditions, each with a line to record the approximate time interval between the onset of the listed condition and death.</a:t>
            </a:r>
          </a:p>
          <a:p>
            <a:endParaRPr lang="en-GB" baseline="0" dirty="0" smtClean="0"/>
          </a:p>
          <a:p>
            <a:r>
              <a:rPr lang="en-GB" baseline="0" dirty="0" smtClean="0"/>
              <a:t>The disease or condition directly leading to the death should be listed in line a.  Conditions giving rise to the condition directly leading to the death should be listed in subsequent lines, such that the underlying condition giving rise to all other events directly leading to the death is listed on the lowest line (blue circle).  </a:t>
            </a:r>
          </a:p>
          <a:p>
            <a:endParaRPr lang="en-GB" baseline="0" dirty="0" smtClean="0"/>
          </a:p>
          <a:p>
            <a:r>
              <a:rPr lang="en-GB" baseline="0" dirty="0" smtClean="0"/>
              <a:t>For public health purposes, this is the condition in which we are most interested– the underlying cause of death.  It is this condition that is captured in the public health statistics for a country– that that which we will use to assess the quality of </a:t>
            </a:r>
            <a:r>
              <a:rPr lang="en-GB" baseline="0" dirty="0" smtClean="0">
                <a:solidFill>
                  <a:schemeClr val="tx1"/>
                </a:solidFill>
              </a:rPr>
              <a:t>a country’s mortality data.</a:t>
            </a:r>
          </a:p>
          <a:p>
            <a:endParaRPr lang="en-GB"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1" baseline="0" dirty="0" smtClean="0">
                <a:solidFill>
                  <a:schemeClr val="tx1"/>
                </a:solidFill>
              </a:rPr>
              <a:t>For a complete review of medical certification of cause of death and the ICD system, see Slide Set 4 on Death Records.</a:t>
            </a:r>
            <a:endParaRPr lang="en-GB" b="0" i="1" dirty="0" smtClean="0">
              <a:solidFill>
                <a:schemeClr val="tx1"/>
              </a:solidFill>
            </a:endParaRPr>
          </a:p>
          <a:p>
            <a:endParaRPr lang="en-GB" dirty="0" smtClean="0"/>
          </a:p>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smtClean="0">
                <a:solidFill>
                  <a:schemeClr val="tx1"/>
                </a:solidFill>
              </a:rPr>
              <a:t>The calculations used to</a:t>
            </a:r>
            <a:r>
              <a:rPr lang="en-GB" b="0" i="0" baseline="0" dirty="0" smtClean="0">
                <a:solidFill>
                  <a:schemeClr val="tx1"/>
                </a:solidFill>
              </a:rPr>
              <a:t> determine infant and under-5 mortality rates are performed automatically using the entered data.  </a:t>
            </a:r>
            <a:r>
              <a:rPr lang="en-GB" b="0" i="0" dirty="0" smtClean="0">
                <a:solidFill>
                  <a:schemeClr val="tx1"/>
                </a:solidFill>
              </a:rPr>
              <a:t>See</a:t>
            </a:r>
            <a:r>
              <a:rPr lang="en-GB" b="0" i="0" baseline="0" dirty="0" smtClean="0">
                <a:solidFill>
                  <a:schemeClr val="tx1"/>
                </a:solidFill>
              </a:rPr>
              <a:t> the </a:t>
            </a:r>
            <a:r>
              <a:rPr lang="en-GB" b="0" i="0" baseline="0" dirty="0" err="1" smtClean="0">
                <a:solidFill>
                  <a:schemeClr val="tx1"/>
                </a:solidFill>
              </a:rPr>
              <a:t>ANACoD</a:t>
            </a:r>
            <a:r>
              <a:rPr lang="en-GB" b="0" i="0" baseline="0" dirty="0" smtClean="0">
                <a:solidFill>
                  <a:schemeClr val="tx1"/>
                </a:solidFill>
              </a:rPr>
              <a:t> Guidance document for Step 5 for more details on how to calculate the probability of a child dying between age x and age n.</a:t>
            </a: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30</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1" baseline="0" dirty="0" smtClean="0">
                <a:solidFill>
                  <a:schemeClr val="tx1"/>
                </a:solidFill>
              </a:rPr>
              <a:t>Step 5 instructs users to www.childmortality.org.  If internet is not available, the instructor may complete this step ahead of time to generate the relevant graph for reference, or the class may interpret the graph presented on the slide.</a:t>
            </a:r>
          </a:p>
          <a:p>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solidFill>
                  <a:schemeClr val="tx1"/>
                </a:solidFill>
              </a:rPr>
              <a:t>To interpret the Under-Fiver Mortality Rate, Step 5 refers users to www.childmortality.org to generate a graph comparing the country’s Under-Five Mortality Rate, as measured by various data sources, including the census, surveys, and vital registration data. </a:t>
            </a:r>
            <a:r>
              <a:rPr lang="en-GB" sz="1200" kern="1200" dirty="0" smtClean="0">
                <a:solidFill>
                  <a:schemeClr val="tx1"/>
                </a:solidFill>
                <a:effectLst/>
                <a:latin typeface="+mn-lt"/>
                <a:ea typeface="+mn-ea"/>
                <a:cs typeface="+mn-cs"/>
              </a:rPr>
              <a:t>Large differences between the levels of under-five mortality rates calculated from the reported data and other sources, such as  censuses, household surveys or estimates developed by UN international agencies are likely to be due to underreporting of child deaths in the country.</a:t>
            </a:r>
            <a:endParaRPr lang="en-US" sz="1200" kern="1200" dirty="0" smtClean="0">
              <a:solidFill>
                <a:schemeClr val="tx1"/>
              </a:solidFill>
              <a:effectLst/>
              <a:latin typeface="+mn-lt"/>
              <a:ea typeface="+mn-ea"/>
              <a:cs typeface="+mn-cs"/>
            </a:endParaRPr>
          </a:p>
          <a:p>
            <a:endParaRPr lang="en-GB" b="0" i="0" baseline="0" dirty="0" smtClean="0">
              <a:solidFill>
                <a:schemeClr val="tx1"/>
              </a:solidFill>
            </a:endParaRPr>
          </a:p>
          <a:p>
            <a:r>
              <a:rPr lang="en-GB" sz="1200" kern="1200" dirty="0" smtClean="0">
                <a:solidFill>
                  <a:schemeClr val="tx1"/>
                </a:solidFill>
                <a:effectLst/>
                <a:latin typeface="+mn-lt"/>
                <a:ea typeface="+mn-ea"/>
                <a:cs typeface="+mn-cs"/>
              </a:rPr>
              <a:t>There are particular reasons why deaths occurring in young children are less likely to be registered than deaths in adulthood. In settings where civil registration is not universal, deaths are generally only registered when there are some benefits attached to doing so, for example to claim land ownership and inheritance or to claim compensation by the dependants. Registering the death of a child is not usually linked to such a benefit and as a result many such deaths remain unregistered. In such settings, data on infant and child mortality estimated from censuses and surveys tend to be more reliable. </a:t>
            </a:r>
          </a:p>
          <a:p>
            <a:endParaRPr lang="en-GB" sz="1200" kern="120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For additional information on ways to measure incompleteness of death reporting, see Step 5 in t</a:t>
            </a:r>
            <a:r>
              <a:rPr lang="en-GB" sz="1200" kern="1200" dirty="0" smtClean="0">
                <a:solidFill>
                  <a:schemeClr val="tx1"/>
                </a:solidFill>
                <a:effectLst/>
                <a:latin typeface="+mn-lt"/>
                <a:ea typeface="+mn-ea"/>
                <a:cs typeface="+mn-cs"/>
              </a:rPr>
              <a:t>he </a:t>
            </a:r>
            <a:r>
              <a:rPr lang="en-GB" sz="1200" kern="120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guidance document and UQWP13.</a:t>
            </a:r>
            <a:endParaRPr lang="en-US" sz="1200" kern="1200" dirty="0" smtClean="0">
              <a:solidFill>
                <a:schemeClr val="tx1"/>
              </a:solidFill>
              <a:effectLst/>
              <a:latin typeface="+mn-lt"/>
              <a:ea typeface="+mn-ea"/>
              <a:cs typeface="+mn-cs"/>
            </a:endParaRPr>
          </a:p>
          <a:p>
            <a:endParaRPr lang="en-GB" b="0" i="1"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31</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414463" y="574675"/>
            <a:ext cx="4306887" cy="3228975"/>
          </a:xfrm>
          <a:ln/>
        </p:spPr>
      </p:sp>
      <p:sp>
        <p:nvSpPr>
          <p:cNvPr id="36867"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6 for additional information about the distribution of death according to the Global Burden of Disease list. </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33</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first step in any quality assessment of cause of death data is to calculate the percentage distribution of deaths by broad disease groups and compare the results with what would be expected given the level of life expectancy for the population. </a:t>
            </a:r>
            <a:r>
              <a:rPr lang="en-GB" sz="1200" kern="1200" baseline="0" dirty="0" smtClean="0">
                <a:solidFill>
                  <a:schemeClr val="tx1"/>
                </a:solidFill>
                <a:effectLst/>
                <a:latin typeface="+mn-lt"/>
                <a:ea typeface="+mn-ea"/>
                <a:cs typeface="+mn-cs"/>
              </a:rPr>
              <a:t> </a:t>
            </a:r>
            <a:r>
              <a:rPr lang="en-GB" b="0" i="0" dirty="0" err="1" smtClean="0">
                <a:solidFill>
                  <a:schemeClr val="tx1"/>
                </a:solidFill>
              </a:rPr>
              <a:t>ANACoD</a:t>
            </a:r>
            <a:r>
              <a:rPr lang="en-GB" b="0" i="0" baseline="0" dirty="0" smtClean="0">
                <a:solidFill>
                  <a:schemeClr val="tx1"/>
                </a:solidFill>
              </a:rPr>
              <a:t> uses the broad disease group of the Global Burden of Disease.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34</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Step 6 requires an estimate of life expectancy (independent of the civil registration system). If internet is available, participants may get estimates from WHO’s Global Health Observatory: </a:t>
            </a:r>
            <a:r>
              <a:rPr lang="en-GB" sz="1200" i="1" u="sng" kern="1200" dirty="0" smtClean="0">
                <a:solidFill>
                  <a:schemeClr val="tx1"/>
                </a:solidFill>
                <a:effectLst/>
                <a:latin typeface="+mn-lt"/>
                <a:ea typeface="+mn-ea"/>
                <a:cs typeface="+mn-cs"/>
                <a:hlinkClick r:id="rId3"/>
              </a:rPr>
              <a:t>http://apps.who.int/gho/data/node.main.3?lang=en</a:t>
            </a:r>
            <a:r>
              <a:rPr lang="en-GB" sz="1200" i="1" kern="1200" dirty="0" smtClean="0">
                <a:solidFill>
                  <a:schemeClr val="tx1"/>
                </a:solidFill>
                <a:effectLst/>
                <a:latin typeface="+mn-lt"/>
                <a:ea typeface="+mn-ea"/>
                <a:cs typeface="+mn-cs"/>
              </a:rPr>
              <a:t>.  If internet is not available, the instructor may complete this step ahead of time and provide the information to the </a:t>
            </a:r>
            <a:r>
              <a:rPr lang="en-GB" sz="1200" i="1" kern="1200" smtClean="0">
                <a:solidFill>
                  <a:schemeClr val="tx1"/>
                </a:solidFill>
                <a:effectLst/>
                <a:latin typeface="+mn-lt"/>
                <a:ea typeface="+mn-ea"/>
                <a:cs typeface="+mn-cs"/>
              </a:rPr>
              <a:t>participants.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Step 6, from the data</a:t>
            </a:r>
            <a:r>
              <a:rPr lang="en-GB" sz="1200" kern="1200" baseline="0" dirty="0" smtClean="0">
                <a:solidFill>
                  <a:schemeClr val="tx1"/>
                </a:solidFill>
                <a:effectLst/>
                <a:latin typeface="+mn-lt"/>
                <a:ea typeface="+mn-ea"/>
                <a:cs typeface="+mn-cs"/>
              </a:rPr>
              <a:t> entered in Step 0, </a:t>
            </a:r>
            <a:r>
              <a:rPr lang="en-GB" sz="1200" kern="120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shows the number of deaths assigned to the various ICD codes by sex and by age.  A second table starting in row 173 shows the redistribution of deaths from 1) unknown age (despite incorrect title indicating redistribution of deaths from unknown sex), and 2) ill-defined diseases.  In rows 184-186, this table shows the proportion of total deaths distributed to Groups 1, 2, and 3 after redistribution for both unknown age and ill-defined diseases.  (Note that the UQWP13 suggests that ill-defined causes should be excluded from the calculation of percentage of death assigned to groups 1, 2, and 3)</a:t>
            </a:r>
            <a:r>
              <a:rPr lang="en-GB" sz="1200" i="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expected percentage distribution of causes of death into these three broad groups varies in different countries according to where they stand in relation to the so called “health transition” – an interrelated set of changes in demographic structures, patterns of disease and risk factors. A simple but effective way of checking the plausibility of mortality data is to compare the observed patterns of causes of death with what would be expected given the local levels of life expectancy (at</a:t>
            </a:r>
            <a:r>
              <a:rPr lang="en-GB" sz="1200" kern="1200" baseline="0" dirty="0" smtClean="0">
                <a:solidFill>
                  <a:schemeClr val="tx1"/>
                </a:solidFill>
                <a:effectLst/>
                <a:latin typeface="+mn-lt"/>
                <a:ea typeface="+mn-ea"/>
                <a:cs typeface="+mn-cs"/>
              </a:rPr>
              <a:t> birth)</a:t>
            </a:r>
            <a:r>
              <a:rPr lang="en-GB" sz="1200" kern="1200" dirty="0" smtClean="0">
                <a:solidFill>
                  <a:schemeClr val="tx1"/>
                </a:solidFill>
                <a:effectLst/>
                <a:latin typeface="+mn-lt"/>
                <a:ea typeface="+mn-ea"/>
                <a:cs typeface="+mn-cs"/>
              </a:rPr>
              <a:t>. As a general rule, countries with low life expectancy are characterised by high levels of mortality due to infectious and parasitic diseases especially in childhood, along with high maternal mortality (i.e. Group I causes). As life expectancy rises, the pattern of mortality changes, with more deaths occurring in older age groups due to non-communicable conditions such as cardiovascular diseases and cancers (i.e. Group II causes).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making</a:t>
            </a:r>
            <a:r>
              <a:rPr lang="en-GB" sz="1200" kern="1200" baseline="0" dirty="0" smtClean="0">
                <a:solidFill>
                  <a:schemeClr val="tx1"/>
                </a:solidFill>
                <a:effectLst/>
                <a:latin typeface="+mn-lt"/>
                <a:ea typeface="+mn-ea"/>
                <a:cs typeface="+mn-cs"/>
              </a:rPr>
              <a:t> this comparison,</a:t>
            </a:r>
            <a:r>
              <a:rPr lang="en-GB" sz="1200" kern="1200" dirty="0" smtClean="0">
                <a:solidFill>
                  <a:schemeClr val="tx1"/>
                </a:solidFill>
                <a:effectLst/>
                <a:latin typeface="+mn-lt"/>
                <a:ea typeface="+mn-ea"/>
                <a:cs typeface="+mn-cs"/>
              </a:rPr>
              <a:t> it is important to use an independent source of life expectancy data (e.g. WHO, or the United Nations, or from your census), not the life expectancy calculated from the civil registration data, as this may be unreliable if the system is incomplete. Estimates from WHO’s Global Health Observatory: http://apps.who.int/gho/data/node.main.3?lang=en; for Colombia</a:t>
            </a:r>
            <a:r>
              <a:rPr lang="en-GB" sz="1200" kern="1200" baseline="0" dirty="0" smtClean="0">
                <a:solidFill>
                  <a:schemeClr val="tx1"/>
                </a:solidFill>
                <a:effectLst/>
                <a:latin typeface="+mn-lt"/>
                <a:ea typeface="+mn-ea"/>
                <a:cs typeface="+mn-cs"/>
              </a:rPr>
              <a:t> in 2011 – 78 for both sexes.</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Significant departures from these</a:t>
            </a:r>
            <a:r>
              <a:rPr lang="en-GB" sz="1200" kern="1200" baseline="0" dirty="0" smtClean="0">
                <a:solidFill>
                  <a:schemeClr val="tx1"/>
                </a:solidFill>
                <a:effectLst/>
                <a:latin typeface="+mn-lt"/>
                <a:ea typeface="+mn-ea"/>
                <a:cs typeface="+mn-cs"/>
              </a:rPr>
              <a:t> patterns</a:t>
            </a:r>
            <a:r>
              <a:rPr lang="en-GB" sz="1200" kern="1200" dirty="0" smtClean="0">
                <a:solidFill>
                  <a:schemeClr val="tx1"/>
                </a:solidFill>
                <a:effectLst/>
                <a:latin typeface="+mn-lt"/>
                <a:ea typeface="+mn-ea"/>
                <a:cs typeface="+mn-cs"/>
              </a:rPr>
              <a:t> suggest potential problems with the certification and/or coding of causes of deaths.</a:t>
            </a:r>
            <a:endParaRPr lang="en-GB" b="0" i="1"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35</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7, for additional information about the use of age patterns of broad groups of causes of death.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Demographers and epidemiologists have used many years of data and observations on patterns of causes of death in different settings to develop the expected age</a:t>
            </a:r>
            <a:r>
              <a:rPr lang="en-GB" sz="1200" kern="1200" baseline="0" dirty="0" smtClean="0">
                <a:solidFill>
                  <a:schemeClr val="tx1"/>
                </a:solidFill>
                <a:effectLst/>
                <a:latin typeface="+mn-lt"/>
                <a:ea typeface="+mn-ea"/>
                <a:cs typeface="+mn-cs"/>
              </a:rPr>
              <a:t> patterns for cause of death.  </a:t>
            </a:r>
            <a:r>
              <a:rPr lang="en-GB" sz="1200" kern="1200" dirty="0" smtClean="0">
                <a:solidFill>
                  <a:schemeClr val="tx1"/>
                </a:solidFill>
                <a:effectLst/>
                <a:latin typeface="+mn-lt"/>
                <a:ea typeface="+mn-ea"/>
                <a:cs typeface="+mn-cs"/>
              </a:rPr>
              <a:t>Any significant deviation from the expected pattern that cannot be explained by some local, external factor should be viewed as a potential problem with the quality of the cause of death data.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36</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Step 7, </a:t>
            </a:r>
            <a:r>
              <a:rPr lang="en-GB" sz="1200" kern="1200" baseline="0" dirty="0" err="1" smtClean="0">
                <a:solidFill>
                  <a:schemeClr val="tx1"/>
                </a:solidFill>
                <a:effectLst/>
                <a:latin typeface="+mn-lt"/>
                <a:ea typeface="+mn-ea"/>
                <a:cs typeface="+mn-cs"/>
              </a:rPr>
              <a:t>ANACoD</a:t>
            </a:r>
            <a:r>
              <a:rPr lang="en-GB" sz="1200" kern="1200" baseline="0" dirty="0" smtClean="0">
                <a:solidFill>
                  <a:schemeClr val="tx1"/>
                </a:solidFill>
                <a:effectLst/>
                <a:latin typeface="+mn-lt"/>
                <a:ea typeface="+mn-ea"/>
                <a:cs typeface="+mn-cs"/>
              </a:rPr>
              <a:t> automatically generates a figure with the distribution of the broad causes of death groups for both males and females.  </a:t>
            </a:r>
            <a:r>
              <a:rPr lang="en-GB" sz="1200" kern="1200" dirty="0" smtClean="0">
                <a:solidFill>
                  <a:schemeClr val="tx1"/>
                </a:solidFill>
                <a:effectLst/>
                <a:latin typeface="+mn-lt"/>
                <a:ea typeface="+mn-ea"/>
                <a:cs typeface="+mn-cs"/>
              </a:rPr>
              <a:t>While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a:t>
            </a:r>
            <a:r>
              <a:rPr lang="en-GB" sz="1200" kern="1200" baseline="0" dirty="0" smtClean="0">
                <a:solidFill>
                  <a:schemeClr val="tx1"/>
                </a:solidFill>
                <a:effectLst/>
                <a:latin typeface="+mn-lt"/>
                <a:ea typeface="+mn-ea"/>
                <a:cs typeface="+mn-cs"/>
              </a:rPr>
              <a:t> expected</a:t>
            </a:r>
            <a:r>
              <a:rPr lang="en-GB" sz="1200" kern="1200" dirty="0" smtClean="0">
                <a:solidFill>
                  <a:schemeClr val="tx1"/>
                </a:solidFill>
                <a:effectLst/>
                <a:latin typeface="+mn-lt"/>
                <a:ea typeface="+mn-ea"/>
                <a:cs typeface="+mn-cs"/>
              </a:rPr>
              <a:t> age-patterns do not change very much with increasing life expectancy, for comparison, </a:t>
            </a:r>
            <a:r>
              <a:rPr lang="en-GB" sz="1200" kern="1200" dirty="0" err="1" smtClean="0">
                <a:solidFill>
                  <a:schemeClr val="tx1"/>
                </a:solidFill>
                <a:effectLst/>
                <a:latin typeface="+mn-lt"/>
                <a:ea typeface="+mn-ea"/>
                <a:cs typeface="+mn-cs"/>
              </a:rPr>
              <a:t>ANACoD</a:t>
            </a:r>
            <a:r>
              <a:rPr lang="en-GB" sz="1200" kern="1200" dirty="0" smtClean="0">
                <a:solidFill>
                  <a:schemeClr val="tx1"/>
                </a:solidFill>
                <a:effectLst/>
                <a:latin typeface="+mn-lt"/>
                <a:ea typeface="+mn-ea"/>
                <a:cs typeface="+mn-cs"/>
              </a:rPr>
              <a:t> provides a unique distribution for each of four income levels. </a:t>
            </a:r>
          </a:p>
          <a:p>
            <a:endParaRPr lang="en-GB" sz="1200" b="0" i="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While the pattern for communicable diseases among males in Colombia appear to follow the general expected pattern, being more common in the younger ages and again in the oldest ages, the distribution is lower than expected among 15-50 year olds.  This may indicate a bias in reporting certain infectious diseases (e.g., HIV/AIDS).  Non-communicable diseases from Group II also follow the same general pattern as expected, being most common in the older ages, with a slight peak between 5 and 15 years.  However, they are a little lower than expected between about 15 and 55 years.  This observation might be explained by corresponding deviations in external causes from Group III, which are higher than expected among males 15-55 years.   This observation is consistent with findings from previous steps and may be an indication of real increases in deaths due to external causes among males in this age group.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37</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Comparing females, we see a similar issue as for males: the pattern for communicable diseases (Group I) appears to follow the general expected pattern for the youngest and oldest age groups, though the distribution is much lower than expected among 15-50 year olds; again, this may indicate a bias in reporting certain infectious diseases (e.g., HIV/AIDS).  Non-communicable diseases from Group II follow the same general pattern as expected, though the proportions remain consistently higher than expected for those under 35 years, likely accounting for some of the possible under-reporting from Group 1.  Finally, the observed data follow the general expected pattern for external causes from Group III, though again we see higher than expected proportions among females about 20 to 35 years of age, which, like males, may be an indication of real increases in deaths due to external causes in this age group.</a:t>
            </a:r>
            <a:endParaRPr lang="en-US" sz="1200" kern="1200" dirty="0" smtClean="0">
              <a:solidFill>
                <a:schemeClr val="tx1"/>
              </a:solidFill>
              <a:effectLst/>
              <a:latin typeface="+mn-lt"/>
              <a:ea typeface="+mn-ea"/>
              <a:cs typeface="+mn-cs"/>
            </a:endParaRPr>
          </a:p>
          <a:p>
            <a:endParaRPr lang="en-GB" b="0" i="0"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38</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8, for additional information about leading causes of death. </a:t>
            </a:r>
            <a:endParaRPr lang="en-US" sz="1200" dirty="0" smtClean="0">
              <a:solidFill>
                <a:schemeClr val="tx1"/>
              </a:solidFill>
            </a:endParaRPr>
          </a:p>
          <a:p>
            <a:endParaRPr lang="en-GB" b="0" i="1" dirty="0" smtClean="0">
              <a:solidFill>
                <a:schemeClr val="tx1"/>
              </a:solidFill>
            </a:endParaRPr>
          </a:p>
          <a:p>
            <a:r>
              <a:rPr lang="en-GB" sz="1200" kern="1200" dirty="0" smtClean="0">
                <a:solidFill>
                  <a:schemeClr val="tx1"/>
                </a:solidFill>
                <a:effectLst/>
                <a:latin typeface="+mn-lt"/>
                <a:ea typeface="+mn-ea"/>
                <a:cs typeface="+mn-cs"/>
              </a:rPr>
              <a:t>An analysis of the leading causes of death can indicate certain biases in the certification and coding of causes of death  thus indicating the degree of reliability of the cause of death data from the civil registration system. Significant departures from the average rankings of leading causes of death from countries with similar income levels are suggestive of problems with the quality of cause of death data.</a:t>
            </a: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39</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414463" y="574675"/>
            <a:ext cx="4306887" cy="3228975"/>
          </a:xfrm>
          <a:ln/>
        </p:spPr>
      </p:sp>
      <p:sp>
        <p:nvSpPr>
          <p:cNvPr id="31747" name="Rectangle 3"/>
          <p:cNvSpPr>
            <a:spLocks noGrp="1" noChangeArrowheads="1"/>
          </p:cNvSpPr>
          <p:nvPr>
            <p:ph type="body" idx="1"/>
          </p:nvPr>
        </p:nvSpPr>
        <p:spPr>
          <a:noFill/>
        </p:spPr>
        <p:txBody>
          <a:bodyPr/>
          <a:lstStyle/>
          <a:p>
            <a:r>
              <a:rPr lang="en-GB" dirty="0" smtClean="0"/>
              <a:t>Once a medical certificate of cause of death is completed, the listed</a:t>
            </a:r>
            <a:r>
              <a:rPr lang="en-GB" baseline="0" dirty="0" smtClean="0"/>
              <a:t> conditions are reviewed and coded using the International Classification of Diseases (ICD) system (currently in 10</a:t>
            </a:r>
            <a:r>
              <a:rPr lang="en-GB" baseline="30000" dirty="0" smtClean="0"/>
              <a:t>th</a:t>
            </a:r>
            <a:r>
              <a:rPr lang="en-GB" baseline="0" dirty="0" smtClean="0"/>
              <a:t> revision).  This slide lists the </a:t>
            </a:r>
            <a:r>
              <a:rPr lang="en-GB" dirty="0" smtClean="0"/>
              <a:t>contents of the ICD-10 system-- conditions are broken down into 21 chapters, coded by 3</a:t>
            </a:r>
            <a:r>
              <a:rPr lang="en-GB" baseline="0" dirty="0" smtClean="0"/>
              <a:t> or 4 character “blocks.”  These blocks are used to tabulate the vital statistics from a country’s mortality data– to make them useable for public health purposes.</a:t>
            </a:r>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effectLst/>
                <a:latin typeface="+mn-lt"/>
                <a:ea typeface="+mn-ea"/>
                <a:cs typeface="+mn-cs"/>
              </a:rPr>
              <a:t>The percentage distribution of leading causes (by specific disease groups) globally, and in low-income, middle-income and high-income countries (using World Bank definitions) are shown in the spreadsheet. These charts can assist countries to ascertain divergences in their reported leading causes of death compared with leading causes of death estimated by WHO. These global estimates refer to the average experience of all countries in each of the country groups, and hence it is unlikely that the percentage distribution of deaths in any one country would exactly match them. However, significant departures from these average rankings of leading causes of death are suggestive of problems with the quality of cause of death data.</a:t>
            </a:r>
          </a:p>
          <a:p>
            <a:endParaRPr lang="en-GB" sz="1200" b="0" i="1"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this example, Colombia has a particularly high percentage of deaths from homicide (yellow), compared to other upper middle income countries; consistent with previous observations, this may be indicative of an epidemic level of homicides in Colombia.  The percentage of HIV (blue) for Columbia is notably low; consistent with previous observations regarding infectious disease, this may be indicative of biased reporting practices.  </a:t>
            </a:r>
          </a:p>
          <a:p>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Lastly, it is recommended practice that c</a:t>
            </a:r>
            <a:r>
              <a:rPr lang="en-GB" sz="1200" kern="1200" dirty="0" smtClean="0">
                <a:solidFill>
                  <a:schemeClr val="tx1"/>
                </a:solidFill>
                <a:effectLst/>
                <a:latin typeface="+mn-lt"/>
                <a:ea typeface="+mn-ea"/>
                <a:cs typeface="+mn-cs"/>
              </a:rPr>
              <a:t>ountries include ill-defined causes as a category in their rankings in order to see how frequently these causes are coded.  In many cases, ill-defined causes may be in the top 3 or 4 leading causes of death. This suggests serious problems with certification and/or coding in the country. These ill-defined causes, while unfortunately commonly reported, are of absolutely NO value for informing public health policies and debates in countries.  In this case, ill-defined</a:t>
            </a:r>
            <a:r>
              <a:rPr lang="en-GB" sz="1200" kern="1200" baseline="0" dirty="0" smtClean="0">
                <a:solidFill>
                  <a:schemeClr val="tx1"/>
                </a:solidFill>
                <a:effectLst/>
                <a:latin typeface="+mn-lt"/>
                <a:ea typeface="+mn-ea"/>
                <a:cs typeface="+mn-cs"/>
              </a:rPr>
              <a:t> causes are only 2.2% of deaths, which is not an alarming number.  (note: ill-defined causes were not included as a category in the comparison tables).</a:t>
            </a:r>
            <a:endParaRPr lang="en-US" sz="1200" kern="1200" dirty="0" smtClean="0">
              <a:solidFill>
                <a:schemeClr val="tx1"/>
              </a:solidFill>
              <a:effectLst/>
              <a:latin typeface="+mn-lt"/>
              <a:ea typeface="+mn-ea"/>
              <a:cs typeface="+mn-cs"/>
            </a:endParaRPr>
          </a:p>
          <a:p>
            <a:endParaRPr lang="en-GB" b="0" i="0"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40</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9, for additional information about the use of the ratio of non-communicable to communicable diseases. </a:t>
            </a:r>
            <a:endParaRPr lang="en-US" sz="1200" dirty="0" smtClean="0">
              <a:solidFill>
                <a:schemeClr val="tx1"/>
              </a:solidFill>
            </a:endParaRPr>
          </a:p>
          <a:p>
            <a:endParaRPr lang="en-GB" b="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41</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countries develop their health systems, communicable diseases such as diarrhoea and pneumonia, as well as maternal, perinatal and nutritional risks will be increasingly brought under control. As a result, more and more people will survive to adulthood where chronic diseases such as ischaemic heart disease, stroke, cancer and chronic obstructive pulmonary diseases, claim more and more lives. Hence, the simple ratio of Group II deaths/Group I deaths should progressively increase as a country moves through the epidemiological transition (i.e. as life expectancy increases).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Deviations from the ratios for countries in similar income levels indicate potential errors</a:t>
            </a:r>
            <a:r>
              <a:rPr lang="en-GB" sz="1200" kern="1200" baseline="0" dirty="0" smtClean="0">
                <a:solidFill>
                  <a:schemeClr val="tx1"/>
                </a:solidFill>
                <a:effectLst/>
                <a:latin typeface="+mn-lt"/>
                <a:ea typeface="+mn-ea"/>
                <a:cs typeface="+mn-cs"/>
              </a:rPr>
              <a:t> in the cause of death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For Colombia, an upper middle income country, the ratios are similar, though Colombia may slightly overestimate the number of non-communicable deaths.  This observation is consistent with previous findings that suggest HIV and other communicable diseases may be under-reported.</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b="0" i="1"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42</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10, for additional information about ill-defined causes of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a death occurs and is medically certified, every effort should be made to correctly ascertain the underlying cause of death in order to be able to draw conclusions about the leading causes and about the need for priority public health interventions. Classification of deaths to ill-defined conditions does not generate information of public health value. Where a high proportion of all deaths is classified as being due to ill-defined causes, the cause-of-death distribution will be biased and unreliable.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43</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Ill-defined causes are vague diagnoses often described as ‘symptoms, signs and abnormal clinical and laboratory findings, not elsewhere classified’ that the ICD-10 advises should not be used as the underlying cause-of-death. </a:t>
            </a:r>
            <a:endParaRPr lang="en-US" sz="120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44</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solidFill>
                  <a:schemeClr val="tx1"/>
                </a:solidFill>
              </a:rPr>
              <a:t>Activity: </a:t>
            </a:r>
            <a:r>
              <a:rPr lang="en-GB" b="0" i="1" baseline="0" dirty="0" smtClean="0">
                <a:solidFill>
                  <a:schemeClr val="tx1"/>
                </a:solidFill>
              </a:rPr>
              <a:t>Participants and instructors should review the ‘</a:t>
            </a:r>
            <a:r>
              <a:rPr lang="en-GB" b="0" i="1" baseline="0" dirty="0" err="1" smtClean="0">
                <a:solidFill>
                  <a:schemeClr val="tx1"/>
                </a:solidFill>
              </a:rPr>
              <a:t>ANACoD</a:t>
            </a:r>
            <a:r>
              <a:rPr lang="en-GB" b="0" i="1" baseline="0" dirty="0" smtClean="0">
                <a:solidFill>
                  <a:schemeClr val="tx1"/>
                </a:solidFill>
              </a:rPr>
              <a:t> version 1.0 Guidance’ document, Step 10, for additional information about ill-defined causes of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ANACoD guide suggests that the proportion</a:t>
            </a:r>
            <a:r>
              <a:rPr lang="en-US" sz="1200" kern="1200" baseline="0" dirty="0" smtClean="0">
                <a:solidFill>
                  <a:schemeClr val="tx1"/>
                </a:solidFill>
                <a:effectLst/>
                <a:latin typeface="+mn-lt"/>
                <a:ea typeface="+mn-ea"/>
                <a:cs typeface="+mn-cs"/>
              </a:rPr>
              <a:t> of deaths assigned to ill-defined causes should ideally be &lt;= 10% for deaths at ages 65 years and over and &lt; 5% for deaths at ages below 65 years.  However, from the data in our example, no age/sex category meets these  recommendations for ages below 65 years.  The level of &lt;= 10% is more universally applied across age groups, as is indicated by the &gt;10.0% criteria for highlighting in the ANACoD tool.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Specific attention should be focused on improving cause of death certification and coding for any age/sex group that exceeds 10% ill-defined.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1" baseline="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45</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smtClean="0">
                <a:solidFill>
                  <a:schemeClr val="tx1"/>
                </a:solidFill>
              </a:rPr>
              <a:t>ANACoD</a:t>
            </a:r>
            <a:r>
              <a:rPr lang="en-GB" b="0" i="0" baseline="0" dirty="0" smtClean="0">
                <a:solidFill>
                  <a:schemeClr val="tx1"/>
                </a:solidFill>
              </a:rPr>
              <a:t> also automatically generates a pie chart showing a break down of the specific causes for deaths assigned to ill-defined causes.  This chart can be used to target improvement efforts and retraining for medical certification and coding of cause of death.</a:t>
            </a: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46</a:t>
            </a:fld>
            <a:endParaRPr lang="en-US"/>
          </a:p>
        </p:txBody>
      </p:sp>
    </p:spTree>
    <p:extLst>
      <p:ext uri="{BB962C8B-B14F-4D97-AF65-F5344CB8AC3E}">
        <p14:creationId xmlns:p14="http://schemas.microsoft.com/office/powerpoint/2010/main" val="519202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14463" y="574675"/>
            <a:ext cx="4306887" cy="3228975"/>
          </a:xfrm>
          <a:ln/>
        </p:spPr>
      </p:sp>
      <p:sp>
        <p:nvSpPr>
          <p:cNvPr id="43011"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copy of the </a:t>
            </a:r>
            <a:r>
              <a:rPr lang="en-US" sz="1200" b="0" i="0" u="none" strike="noStrike" kern="1200" baseline="0" dirty="0" err="1" smtClean="0">
                <a:solidFill>
                  <a:schemeClr val="tx1"/>
                </a:solidFill>
                <a:latin typeface="+mn-lt"/>
                <a:ea typeface="+mn-ea"/>
                <a:cs typeface="+mn-cs"/>
              </a:rPr>
              <a:t>ANACoD</a:t>
            </a:r>
            <a:r>
              <a:rPr lang="en-US" sz="1200" b="0" i="0" u="none" strike="noStrike" kern="1200" baseline="0" dirty="0" smtClean="0">
                <a:solidFill>
                  <a:schemeClr val="tx1"/>
                </a:solidFill>
                <a:latin typeface="+mn-lt"/>
                <a:ea typeface="+mn-ea"/>
                <a:cs typeface="+mn-cs"/>
              </a:rPr>
              <a:t> Excel file is available with the curriculum package; contact EKNichols@cdc.gov.  It is recommended that course participants use the ANACoD Excel program during  the lecture. It is also recommended that prior to this section, participants read guidance on using this tool provided in handout “ANACoD version 1.0 Guidance.”  This document can also be accessed by clicking on the “Guidance” button at the top, right of the screen for any sheet in the ANACoD program.  This guidance is also referenced in the Working Paper on the 10 step process: </a:t>
            </a:r>
            <a:r>
              <a:rPr lang="en-US" sz="1200" i="0" dirty="0" smtClean="0"/>
              <a:t>AbouZahr C, Mikkelsen L, Rampatige R, and Lopez A. Mortality statistics: a tool to improve understanding and quality. Health Information Systems Knowledge Hub, University of Queensland. Working Paper Series 13. November 2010.  (</a:t>
            </a:r>
            <a:r>
              <a:rPr lang="en-US" sz="1200" i="0" dirty="0" smtClean="0">
                <a:solidFill>
                  <a:srgbClr val="0070C0"/>
                </a:solidFill>
                <a:hlinkClick r:id="rId3"/>
              </a:rPr>
              <a:t>http://www.uq.edu.au/hishub/wp13</a:t>
            </a:r>
            <a:r>
              <a:rPr lang="en-US" sz="1200" i="0" dirty="0" smtClean="0">
                <a:solidFill>
                  <a:srgbClr val="0070C0"/>
                </a:solidFill>
              </a:rPr>
              <a:t>)</a:t>
            </a:r>
            <a:r>
              <a:rPr lang="en-US" sz="1200" i="0" baseline="0" dirty="0" smtClean="0">
                <a:solidFill>
                  <a:srgbClr val="0070C0"/>
                </a:solidFill>
              </a:rPr>
              <a:t>. For some topics, the Working Paper 13 offers additional guidance– references are included in relevant slides.</a:t>
            </a:r>
            <a:endParaRPr lang="en-US" sz="1200" i="0" dirty="0" smtClean="0">
              <a:solidFill>
                <a:srgbClr val="0070C0"/>
              </a:solidFill>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Analysing</a:t>
            </a:r>
            <a:r>
              <a:rPr lang="en-US" sz="1200" b="0" i="0" u="none" strike="noStrike" kern="1200" baseline="0" dirty="0" smtClean="0">
                <a:solidFill>
                  <a:schemeClr val="tx1"/>
                </a:solidFill>
                <a:latin typeface="+mn-lt"/>
                <a:ea typeface="+mn-ea"/>
                <a:cs typeface="+mn-cs"/>
              </a:rPr>
              <a:t> mortality levels and causes of death” (</a:t>
            </a:r>
            <a:r>
              <a:rPr lang="en-US" sz="1200" b="0" i="0" u="none" strike="noStrike" kern="1200" baseline="0" dirty="0" err="1" smtClean="0">
                <a:solidFill>
                  <a:schemeClr val="tx1"/>
                </a:solidFill>
                <a:latin typeface="+mn-lt"/>
                <a:ea typeface="+mn-ea"/>
                <a:cs typeface="+mn-cs"/>
              </a:rPr>
              <a:t>ANACoD</a:t>
            </a:r>
            <a:r>
              <a:rPr lang="en-US" sz="1200" b="0" i="0" u="none" strike="noStrike" kern="1200" baseline="0" dirty="0" smtClean="0">
                <a:solidFill>
                  <a:schemeClr val="tx1"/>
                </a:solidFill>
                <a:latin typeface="+mn-lt"/>
                <a:ea typeface="+mn-ea"/>
                <a:cs typeface="+mn-cs"/>
              </a:rPr>
              <a:t>) electronic tool provides a step-by-step approach to enable users to quickly conduct a comprehensive analysis of data on mortality levels and causes of death. The tool automatically reviews the data for errors, tabulates the information, presents the results in the form of easy to use tables and charts, and provides the opportunity to compare the findings with those from other groups of countries.  </a:t>
            </a:r>
          </a:p>
          <a:p>
            <a:endParaRPr lang="en-US" sz="900" b="0" i="0" u="none" strike="noStrike" kern="1200" baseline="0" dirty="0" smtClean="0">
              <a:latin typeface="+mn-lt"/>
              <a:ea typeface="+mn-ea"/>
              <a:cs typeface="+mn-cs"/>
            </a:endParaRPr>
          </a:p>
          <a:p>
            <a:r>
              <a:rPr lang="en-GB" sz="1200" dirty="0" smtClean="0"/>
              <a:t>With</a:t>
            </a:r>
            <a:r>
              <a:rPr lang="en-GB" sz="1200" baseline="0" dirty="0" smtClean="0"/>
              <a:t> the growing demand for more</a:t>
            </a:r>
            <a:r>
              <a:rPr lang="en-GB" sz="1200" dirty="0" smtClean="0"/>
              <a:t> results,</a:t>
            </a:r>
            <a:r>
              <a:rPr lang="en-GB" sz="1200" baseline="0" dirty="0" smtClean="0"/>
              <a:t> faster, </a:t>
            </a:r>
            <a:r>
              <a:rPr lang="en-GB" sz="1200" baseline="0" dirty="0" err="1" smtClean="0"/>
              <a:t>ANACoD</a:t>
            </a:r>
            <a:r>
              <a:rPr lang="en-GB" sz="1200" baseline="0" dirty="0" smtClean="0"/>
              <a:t> provides an easy to use, free software solution.</a:t>
            </a:r>
            <a:endParaRPr lang="en-GB" sz="1200" dirty="0" smtClean="0"/>
          </a:p>
          <a:p>
            <a:endParaRPr lang="en-GB" sz="1200" dirty="0" smtClean="0">
              <a:solidFill>
                <a:schemeClr val="bg2"/>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5</a:t>
            </a:fld>
            <a:endParaRPr lang="en-US"/>
          </a:p>
        </p:txBody>
      </p:sp>
    </p:spTree>
    <p:extLst>
      <p:ext uri="{BB962C8B-B14F-4D97-AF65-F5344CB8AC3E}">
        <p14:creationId xmlns:p14="http://schemas.microsoft.com/office/powerpoint/2010/main" val="30367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414463" y="574675"/>
            <a:ext cx="4306887" cy="3228975"/>
          </a:xfrm>
          <a:ln/>
        </p:spPr>
      </p:sp>
      <p:sp>
        <p:nvSpPr>
          <p:cNvPr id="30723"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Activity: Distribute “ANACoD_Activity Guide” handout.  The first two pages of the handout are the standard instructions for starting ANACoD.  Notes for course participants have been added to the instructions in italics.  Participants should read the first two pages of the handout and open the ANACoD program  (ANACoD version 1.1 2013Feb_activity.xls) to the menu sheet.</a:t>
            </a:r>
          </a:p>
          <a:p>
            <a:pPr marL="0" marR="0" indent="0" algn="l" defTabSz="914400" rtl="0" eaLnBrk="1" fontAlgn="auto" latinLnBrk="0" hangingPunct="1">
              <a:lnSpc>
                <a:spcPct val="100000"/>
              </a:lnSpc>
              <a:spcBef>
                <a:spcPct val="5000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a:spcBef>
                <a:spcPct val="50000"/>
              </a:spcBef>
            </a:pPr>
            <a:r>
              <a:rPr lang="en-GB" sz="1200" dirty="0" smtClean="0">
                <a:solidFill>
                  <a:schemeClr val="tx1"/>
                </a:solidFill>
                <a:latin typeface="Tahoma" pitchFamily="34" charset="0"/>
                <a:cs typeface="Tahoma" pitchFamily="34" charset="0"/>
              </a:rPr>
              <a:t>Notes:</a:t>
            </a:r>
            <a:r>
              <a:rPr lang="en-GB" sz="1200" baseline="0" dirty="0" smtClean="0">
                <a:solidFill>
                  <a:schemeClr val="tx1"/>
                </a:solidFill>
                <a:latin typeface="Tahoma" pitchFamily="34" charset="0"/>
                <a:cs typeface="Tahoma" pitchFamily="34" charset="0"/>
              </a:rPr>
              <a:t> </a:t>
            </a:r>
          </a:p>
          <a:p>
            <a:pPr>
              <a:spcBef>
                <a:spcPct val="50000"/>
              </a:spcBef>
            </a:pPr>
            <a:r>
              <a:rPr lang="en-GB" sz="1200" baseline="0" dirty="0" smtClean="0">
                <a:solidFill>
                  <a:schemeClr val="tx1"/>
                </a:solidFill>
                <a:latin typeface="Tahoma" pitchFamily="34" charset="0"/>
                <a:cs typeface="Tahoma" pitchFamily="34" charset="0"/>
              </a:rPr>
              <a:t>The </a:t>
            </a:r>
            <a:r>
              <a:rPr lang="en-GB" sz="1200" baseline="0" dirty="0" err="1" smtClean="0">
                <a:solidFill>
                  <a:schemeClr val="tx1"/>
                </a:solidFill>
                <a:latin typeface="Tahoma" pitchFamily="34" charset="0"/>
                <a:cs typeface="Tahoma" pitchFamily="34" charset="0"/>
              </a:rPr>
              <a:t>ANACoD</a:t>
            </a:r>
            <a:r>
              <a:rPr lang="en-GB" sz="1200" baseline="0" dirty="0" smtClean="0">
                <a:solidFill>
                  <a:schemeClr val="tx1"/>
                </a:solidFill>
                <a:latin typeface="Tahoma" pitchFamily="34" charset="0"/>
                <a:cs typeface="Tahoma" pitchFamily="34" charset="0"/>
              </a:rPr>
              <a:t> t</a:t>
            </a:r>
            <a:r>
              <a:rPr lang="en-GB" sz="1200" dirty="0" smtClean="0">
                <a:solidFill>
                  <a:schemeClr val="tx1"/>
                </a:solidFill>
                <a:latin typeface="Tahoma" pitchFamily="34" charset="0"/>
                <a:cs typeface="Tahoma" pitchFamily="34" charset="0"/>
              </a:rPr>
              <a:t>ool is an Excel-based application.  Only knowledge of basic Excel commands and a basic understanding of ICD-10 is needed. All analyses are automated.  Each</a:t>
            </a:r>
            <a:r>
              <a:rPr lang="en-GB" sz="1200" baseline="0" dirty="0" smtClean="0">
                <a:solidFill>
                  <a:schemeClr val="tx1"/>
                </a:solidFill>
                <a:latin typeface="Tahoma" pitchFamily="34" charset="0"/>
                <a:cs typeface="Tahoma" pitchFamily="34" charset="0"/>
              </a:rPr>
              <a:t> step operates from a separate worksheet in Excel.  The “Menu” worksheet is shown above.  </a:t>
            </a:r>
            <a:endParaRPr lang="en-GB" dirty="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414463" y="574675"/>
            <a:ext cx="4306887" cy="3228975"/>
          </a:xfrm>
          <a:ln/>
        </p:spPr>
      </p:sp>
      <p:sp>
        <p:nvSpPr>
          <p:cNvPr id="30723" name="Rectangle 3"/>
          <p:cNvSpPr>
            <a:spLocks noGrp="1" noChangeArrowheads="1"/>
          </p:cNvSpPr>
          <p:nvPr>
            <p:ph type="body" idx="1"/>
          </p:nvPr>
        </p:nvSpPr>
        <p:spPr>
          <a:noFill/>
        </p:spPr>
        <p:txBody>
          <a:bodyPr/>
          <a:lstStyle/>
          <a:p>
            <a:r>
              <a:rPr lang="en-GB" sz="1200" dirty="0" smtClean="0">
                <a:solidFill>
                  <a:schemeClr val="tx1"/>
                </a:solidFill>
              </a:rPr>
              <a:t>The tool has 3 parts:  I. Input data (Steps 0-1);  II. Mortality Levels analysis  (Steps 2-5); and III. Causes of deaths analysis (Steps 6-10).  </a:t>
            </a:r>
            <a:endParaRPr lang="en-GB" sz="1200" b="1" dirty="0" smtClean="0">
              <a:solidFill>
                <a:schemeClr val="tx1"/>
              </a:solidFill>
            </a:endParaRPr>
          </a:p>
          <a:p>
            <a:endParaRPr lang="en-GB" sz="1200" dirty="0" smtClean="0">
              <a:solidFill>
                <a:schemeClr val="bg2"/>
              </a:solidFill>
            </a:endParaRPr>
          </a:p>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chemeClr val="tx1"/>
                </a:solidFill>
              </a:rPr>
              <a:t>Activity:</a:t>
            </a:r>
            <a:r>
              <a:rPr lang="en-GB" b="0" i="1" baseline="0" dirty="0" smtClean="0">
                <a:solidFill>
                  <a:schemeClr val="tx1"/>
                </a:solidFill>
              </a:rPr>
              <a:t> Participants should review through Step 0 (p 1-4) in the </a:t>
            </a:r>
            <a:r>
              <a:rPr lang="en-US" sz="1200" b="0" i="1" u="none" strike="noStrike" kern="1200" baseline="0" dirty="0" smtClean="0">
                <a:solidFill>
                  <a:schemeClr val="tx1"/>
                </a:solidFill>
                <a:latin typeface="+mn-lt"/>
                <a:ea typeface="+mn-ea"/>
                <a:cs typeface="+mn-cs"/>
              </a:rPr>
              <a:t>ANACoD version 1.0 Guidance”  document. </a:t>
            </a:r>
            <a:endParaRPr lang="en-GB" b="0" i="1" baseline="0" dirty="0" smtClean="0">
              <a:solidFill>
                <a:schemeClr val="tx1"/>
              </a:solidFill>
            </a:endParaRPr>
          </a:p>
          <a:p>
            <a:endParaRPr lang="en-GB" b="0" i="1" baseline="0" dirty="0" smtClean="0">
              <a:solidFill>
                <a:schemeClr val="tx1"/>
              </a:solidFill>
            </a:endParaRPr>
          </a:p>
          <a:p>
            <a:r>
              <a:rPr lang="en-GB" b="0" i="1" baseline="0" dirty="0" smtClean="0">
                <a:solidFill>
                  <a:schemeClr val="tx1"/>
                </a:solidFill>
              </a:rPr>
              <a:t>Course participants should follow the instructions on pages 1-3 of the “</a:t>
            </a:r>
            <a:r>
              <a:rPr lang="en-US" sz="1200" b="0" i="1" u="none" strike="noStrike" kern="1200" baseline="0" dirty="0" smtClean="0">
                <a:solidFill>
                  <a:schemeClr val="tx1"/>
                </a:solidFill>
                <a:latin typeface="+mn-lt"/>
                <a:ea typeface="+mn-ea"/>
                <a:cs typeface="+mn-cs"/>
              </a:rPr>
              <a:t>ANACoD_Activity Guide” </a:t>
            </a:r>
            <a:r>
              <a:rPr lang="en-GB" b="0" i="1" baseline="0" dirty="0" smtClean="0">
                <a:solidFill>
                  <a:schemeClr val="tx1"/>
                </a:solidFill>
              </a:rPr>
              <a:t>to open the </a:t>
            </a:r>
            <a:r>
              <a:rPr lang="en-GB" b="0" i="1" baseline="0" dirty="0" err="1" smtClean="0">
                <a:solidFill>
                  <a:schemeClr val="tx1"/>
                </a:solidFill>
              </a:rPr>
              <a:t>ANACoD</a:t>
            </a:r>
            <a:r>
              <a:rPr lang="en-GB" b="0" i="1" baseline="0" dirty="0" smtClean="0">
                <a:solidFill>
                  <a:schemeClr val="tx1"/>
                </a:solidFill>
              </a:rPr>
              <a:t> tool and enter country data from the ‘Country </a:t>
            </a:r>
            <a:r>
              <a:rPr lang="en-GB" b="0" i="1" baseline="0" dirty="0" err="1" smtClean="0">
                <a:solidFill>
                  <a:schemeClr val="tx1"/>
                </a:solidFill>
              </a:rPr>
              <a:t>Data_Anacod</a:t>
            </a:r>
            <a:r>
              <a:rPr lang="en-GB" b="0" i="1" baseline="0" dirty="0" smtClean="0">
                <a:solidFill>
                  <a:schemeClr val="tx1"/>
                </a:solidFill>
              </a:rPr>
              <a:t>’ Excel file in the ‘step0-Input data’ sheet.  Participants and instructors should refer to the ‘</a:t>
            </a:r>
            <a:r>
              <a:rPr lang="en-GB" b="0" i="1" baseline="0" dirty="0" err="1" smtClean="0">
                <a:solidFill>
                  <a:schemeClr val="tx1"/>
                </a:solidFill>
              </a:rPr>
              <a:t>ANACoD</a:t>
            </a:r>
            <a:r>
              <a:rPr lang="en-GB" b="0" i="1" baseline="0" dirty="0" smtClean="0">
                <a:solidFill>
                  <a:schemeClr val="tx1"/>
                </a:solidFill>
              </a:rPr>
              <a:t> version 1.0 Guidance’ document, Step 0, for additional information about the aggregation and tabulation of mortality data.  </a:t>
            </a:r>
            <a:endParaRPr lang="en-GB" b="0" i="1" dirty="0" smtClean="0">
              <a:solidFill>
                <a:schemeClr val="tx1"/>
              </a:solidFill>
            </a:endParaRPr>
          </a:p>
          <a:p>
            <a:endParaRPr lang="en-GB" b="0" dirty="0" smtClean="0">
              <a:solidFill>
                <a:schemeClr val="tx1"/>
              </a:solidFill>
            </a:endParaRPr>
          </a:p>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8</a:t>
            </a:fld>
            <a:endParaRPr lang="en-US"/>
          </a:p>
        </p:txBody>
      </p:sp>
    </p:spTree>
    <p:extLst>
      <p:ext uri="{BB962C8B-B14F-4D97-AF65-F5344CB8AC3E}">
        <p14:creationId xmlns:p14="http://schemas.microsoft.com/office/powerpoint/2010/main" val="358166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smtClean="0">
                <a:solidFill>
                  <a:schemeClr val="tx1"/>
                </a:solidFill>
              </a:rPr>
              <a:t>Activity:</a:t>
            </a:r>
            <a:r>
              <a:rPr lang="en-GB" b="0" i="1" baseline="0" dirty="0" smtClean="0">
                <a:solidFill>
                  <a:schemeClr val="tx1"/>
                </a:solidFill>
              </a:rPr>
              <a:t>  Participants should confirm the numbers in their </a:t>
            </a:r>
            <a:r>
              <a:rPr lang="en-GB" b="0" i="1" baseline="0" dirty="0" err="1" smtClean="0">
                <a:solidFill>
                  <a:schemeClr val="tx1"/>
                </a:solidFill>
              </a:rPr>
              <a:t>ANACoD</a:t>
            </a:r>
            <a:r>
              <a:rPr lang="en-GB" b="0" i="1" baseline="0" dirty="0" smtClean="0">
                <a:solidFill>
                  <a:schemeClr val="tx1"/>
                </a:solidFill>
              </a:rPr>
              <a:t> tool sheet for Step0 match those on the slide.</a:t>
            </a:r>
          </a:p>
          <a:p>
            <a:endParaRPr lang="en-GB" b="0" i="1" dirty="0" smtClean="0">
              <a:solidFill>
                <a:schemeClr val="tx1"/>
              </a:solidFill>
            </a:endParaRPr>
          </a:p>
          <a:p>
            <a:r>
              <a:rPr lang="en-GB" b="0" i="1" dirty="0" smtClean="0">
                <a:solidFill>
                  <a:schemeClr val="tx1"/>
                </a:solidFill>
              </a:rPr>
              <a:t>The</a:t>
            </a:r>
            <a:r>
              <a:rPr lang="en-GB" b="0" i="1" baseline="0" dirty="0" smtClean="0">
                <a:solidFill>
                  <a:schemeClr val="tx1"/>
                </a:solidFill>
              </a:rPr>
              <a:t> next several slides review the content of the </a:t>
            </a:r>
            <a:r>
              <a:rPr lang="en-GB" b="0" i="1" baseline="0" dirty="0" err="1" smtClean="0">
                <a:solidFill>
                  <a:schemeClr val="tx1"/>
                </a:solidFill>
              </a:rPr>
              <a:t>ANACoD</a:t>
            </a:r>
            <a:r>
              <a:rPr lang="en-GB" b="0" i="1" baseline="0" dirty="0" smtClean="0">
                <a:solidFill>
                  <a:schemeClr val="tx1"/>
                </a:solidFill>
              </a:rPr>
              <a:t> software.  </a:t>
            </a:r>
          </a:p>
          <a:p>
            <a:endParaRPr lang="en-GB" b="0" dirty="0" smtClean="0">
              <a:solidFill>
                <a:schemeClr val="tx1"/>
              </a:solidFill>
            </a:endParaRPr>
          </a:p>
          <a:p>
            <a:r>
              <a:rPr lang="en-GB" b="1" dirty="0" smtClean="0">
                <a:solidFill>
                  <a:schemeClr val="tx1"/>
                </a:solidFill>
              </a:rPr>
              <a:t>Step 0</a:t>
            </a:r>
            <a:r>
              <a:rPr lang="en-GB" dirty="0" smtClean="0">
                <a:solidFill>
                  <a:schemeClr val="tx1"/>
                </a:solidFill>
              </a:rPr>
              <a:t>:  Input data: raw mortality data by age and sex and ICD 3 or 4 character</a:t>
            </a:r>
            <a:r>
              <a:rPr lang="en-GB" baseline="0" dirty="0" smtClean="0">
                <a:solidFill>
                  <a:schemeClr val="tx1"/>
                </a:solidFill>
              </a:rPr>
              <a:t> (</a:t>
            </a:r>
            <a:r>
              <a:rPr lang="en-GB" dirty="0" smtClean="0">
                <a:solidFill>
                  <a:schemeClr val="tx1"/>
                </a:solidFill>
              </a:rPr>
              <a:t>cause of death; see</a:t>
            </a:r>
            <a:r>
              <a:rPr lang="en-GB" baseline="0" dirty="0" smtClean="0">
                <a:solidFill>
                  <a:schemeClr val="tx1"/>
                </a:solidFill>
              </a:rPr>
              <a:t> next slide</a:t>
            </a:r>
            <a:r>
              <a:rPr lang="en-GB" dirty="0" smtClean="0">
                <a:solidFill>
                  <a:schemeClr val="tx1"/>
                </a:solidFill>
              </a:rPr>
              <a:t>) codes; population data by sex and age</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26C4161-891A-4B15-8BDF-FB85D71806E8}" type="slidenum">
              <a:rPr lang="en-US" smtClean="0"/>
              <a:pPr/>
              <a:t>9</a:t>
            </a:fld>
            <a:endParaRPr lang="en-US"/>
          </a:p>
        </p:txBody>
      </p:sp>
    </p:spTree>
    <p:extLst>
      <p:ext uri="{BB962C8B-B14F-4D97-AF65-F5344CB8AC3E}">
        <p14:creationId xmlns:p14="http://schemas.microsoft.com/office/powerpoint/2010/main" val="2664326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800" baseline="0">
                <a:solidFill>
                  <a:srgbClr val="336699"/>
                </a:solidFill>
                <a:latin typeface="Franklin Gothic Medium" pitchFamily="34" charset="0"/>
              </a:defRPr>
            </a:lvl1pPr>
          </a:lstStyle>
          <a:p>
            <a:r>
              <a:rPr lang="en-US"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0"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318175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317226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8645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6683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28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763000" y="5791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smtClean="0">
              <a:effectLst/>
              <a:latin typeface="Franklin Gothic Medium Cond" pitchFamily="34" charset="0"/>
            </a:endParaRPr>
          </a:p>
        </p:txBody>
      </p:sp>
      <p:sp>
        <p:nvSpPr>
          <p:cNvPr id="1034" name="Text Box 17"/>
          <p:cNvSpPr txBox="1">
            <a:spLocks noChangeArrowheads="1"/>
          </p:cNvSpPr>
          <p:nvPr/>
        </p:nvSpPr>
        <p:spPr bwMode="auto">
          <a:xfrm>
            <a:off x="304800" y="6330434"/>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1800" dirty="0" smtClean="0">
                <a:solidFill>
                  <a:schemeClr val="bg1"/>
                </a:solidFill>
                <a:effectLst/>
                <a:latin typeface="Franklin Gothic Medium" pitchFamily="34" charset="0"/>
              </a:rPr>
              <a:t>Assessing Vital Statistics</a:t>
            </a: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xStyles>
    <p:title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healthstat@who.i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uq.edu.au/hishub/wp1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uq.edu.au/hishub/wp13" TargetMode="External"/><Relationship Id="rId5" Type="http://schemas.openxmlformats.org/officeDocument/2006/relationships/hyperlink" Target="mailto:healthstat@who.int"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667000"/>
            <a:ext cx="9067800" cy="2136775"/>
          </a:xfrm>
        </p:spPr>
        <p:txBody>
          <a:bodyPr>
            <a:normAutofit fontScale="90000"/>
          </a:bodyPr>
          <a:lstStyle/>
          <a:p>
            <a:pPr lvl="0"/>
            <a:r>
              <a:rPr lang="en-GB" sz="4400" b="1" dirty="0" err="1"/>
              <a:t>ANACoD</a:t>
            </a:r>
            <a:r>
              <a:rPr lang="en-GB" sz="4400" b="1" dirty="0"/>
              <a:t>: </a:t>
            </a:r>
            <a:br>
              <a:rPr lang="en-GB" sz="4400" b="1" dirty="0"/>
            </a:br>
            <a:r>
              <a:rPr lang="en-GB" sz="4400" i="1" dirty="0"/>
              <a:t>Analysing </a:t>
            </a:r>
            <a:r>
              <a:rPr lang="en-GB" sz="4400" i="1" dirty="0" smtClean="0"/>
              <a:t>Mortality </a:t>
            </a:r>
            <a:r>
              <a:rPr lang="en-GB" sz="4400" i="1" dirty="0"/>
              <a:t>L</a:t>
            </a:r>
            <a:r>
              <a:rPr lang="en-GB" sz="4400" i="1" dirty="0" smtClean="0"/>
              <a:t>evels </a:t>
            </a:r>
            <a:r>
              <a:rPr lang="en-GB" sz="4400" i="1" dirty="0"/>
              <a:t>&amp; </a:t>
            </a:r>
            <a:r>
              <a:rPr lang="en-GB" sz="4400" i="1" dirty="0" smtClean="0"/>
              <a:t/>
            </a:r>
            <a:br>
              <a:rPr lang="en-GB" sz="4400" i="1" dirty="0" smtClean="0"/>
            </a:br>
            <a:r>
              <a:rPr lang="en-GB" sz="4400" i="1" dirty="0" smtClean="0"/>
              <a:t>Cause-of-Death Data</a:t>
            </a:r>
            <a:r>
              <a:rPr lang="en-US" dirty="0" smtClean="0"/>
              <a:t/>
            </a:r>
            <a:br>
              <a:rPr lang="en-US" dirty="0" smtClean="0"/>
            </a:br>
            <a:r>
              <a:rPr lang="en-US" dirty="0" smtClean="0"/>
              <a:t/>
            </a:r>
            <a:br>
              <a:rPr lang="en-US" dirty="0" smtClean="0"/>
            </a:br>
            <a:endParaRPr lang="en-US" dirty="0"/>
          </a:p>
        </p:txBody>
      </p:sp>
      <p:sp>
        <p:nvSpPr>
          <p:cNvPr id="3" name="TextBox 1"/>
          <p:cNvSpPr txBox="1"/>
          <p:nvPr/>
        </p:nvSpPr>
        <p:spPr>
          <a:xfrm>
            <a:off x="381000" y="6248400"/>
            <a:ext cx="8153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0000"/>
                </a:solidFill>
              </a:rPr>
              <a:t>These materials have been developed by the National Center for Health Statistics, International Statistics Program, Hyattsville, Md., as part of the CDC Global Program for Civil Registration and Vital Statistics Improvement.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0" y="1273314"/>
            <a:ext cx="9030017" cy="707886"/>
          </a:xfrm>
          <a:prstGeom prst="rect">
            <a:avLst/>
          </a:prstGeom>
          <a:noFill/>
        </p:spPr>
        <p:txBody>
          <a:bodyPr wrap="square" rtlCol="0">
            <a:spAutoFit/>
          </a:bodyPr>
          <a:lstStyle/>
          <a:p>
            <a:r>
              <a:rPr lang="en-US" sz="2000" b="1" dirty="0" smtClean="0"/>
              <a:t>Population: </a:t>
            </a:r>
            <a:r>
              <a:rPr lang="en-US" sz="2000" dirty="0" smtClean="0"/>
              <a:t>The entered data automatically generate a table and population pyramid (discussed further in Step 2). </a:t>
            </a:r>
            <a:endParaRPr lang="en-US" sz="2000" b="1" i="1" dirty="0">
              <a:solidFill>
                <a:srgbClr val="C00000"/>
              </a:solidFill>
            </a:endParaRPr>
          </a:p>
        </p:txBody>
      </p:sp>
      <p:graphicFrame>
        <p:nvGraphicFramePr>
          <p:cNvPr id="17" name="Chart 16" descr="ANACoD Screen Shot - Step 1, Population"/>
          <p:cNvGraphicFramePr>
            <a:graphicFrameLocks/>
          </p:cNvGraphicFramePr>
          <p:nvPr>
            <p:extLst>
              <p:ext uri="{D42A27DB-BD31-4B8C-83A1-F6EECF244321}">
                <p14:modId xmlns:p14="http://schemas.microsoft.com/office/powerpoint/2010/main" val="2598654964"/>
              </p:ext>
            </p:extLst>
          </p:nvPr>
        </p:nvGraphicFramePr>
        <p:xfrm>
          <a:off x="4343400" y="2283981"/>
          <a:ext cx="4114800" cy="2942180"/>
        </p:xfrm>
        <a:graphic>
          <a:graphicData uri="http://schemas.openxmlformats.org/drawingml/2006/chart">
            <c:chart xmlns:c="http://schemas.openxmlformats.org/drawingml/2006/chart" xmlns:r="http://schemas.openxmlformats.org/officeDocument/2006/relationships" r:id="rId3"/>
          </a:graphicData>
        </a:graphic>
      </p:graphicFrame>
      <p:pic>
        <p:nvPicPr>
          <p:cNvPr id="2049" name="Picture 1" descr="ANACoD Screen Shot - Step 1, Population"/>
          <p:cNvPicPr>
            <a:picLocks noChangeAspect="1" noChangeArrowheads="1"/>
          </p:cNvPicPr>
          <p:nvPr/>
        </p:nvPicPr>
        <p:blipFill rotWithShape="1">
          <a:blip r:embed="rId4">
            <a:extLst>
              <a:ext uri="{28A0092B-C50C-407E-A947-70E740481C1C}">
                <a14:useLocalDpi xmlns:a14="http://schemas.microsoft.com/office/drawing/2010/main" val="0"/>
              </a:ext>
            </a:extLst>
          </a:blip>
          <a:srcRect r="39343"/>
          <a:stretch/>
        </p:blipFill>
        <p:spPr bwMode="auto">
          <a:xfrm>
            <a:off x="250897" y="1965186"/>
            <a:ext cx="6961971"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ANACoD Screen Shot - Step 1, Popul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85" y="2258271"/>
            <a:ext cx="3224615" cy="389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9462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27544"/>
            <a:ext cx="8382000" cy="838200"/>
          </a:xfrm>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152400" y="108035"/>
            <a:ext cx="2409208" cy="1077218"/>
          </a:xfrm>
          <a:prstGeom prst="rect">
            <a:avLst/>
          </a:prstGeom>
          <a:noFill/>
        </p:spPr>
        <p:txBody>
          <a:bodyPr wrap="square" rtlCol="0">
            <a:spAutoFit/>
          </a:bodyPr>
          <a:lstStyle/>
          <a:p>
            <a:r>
              <a:rPr lang="en-US" sz="1600" b="1" i="1" dirty="0" smtClean="0">
                <a:solidFill>
                  <a:srgbClr val="C00000"/>
                </a:solidFill>
              </a:rPr>
              <a:t>Any non-zero numbers indicate age groups for which country data are not consistent.</a:t>
            </a:r>
            <a:endParaRPr lang="en-US" sz="1600" b="1" i="1" dirty="0">
              <a:solidFill>
                <a:srgbClr val="C00000"/>
              </a:solidFill>
            </a:endParaRPr>
          </a:p>
        </p:txBody>
      </p:sp>
      <p:graphicFrame>
        <p:nvGraphicFramePr>
          <p:cNvPr id="6" name="Table 5" descr="ANACoD Screen Shot - Step 1, Death, 2.1, 2.2"/>
          <p:cNvGraphicFramePr>
            <a:graphicFrameLocks noGrp="1"/>
          </p:cNvGraphicFramePr>
          <p:nvPr>
            <p:extLst>
              <p:ext uri="{D42A27DB-BD31-4B8C-83A1-F6EECF244321}">
                <p14:modId xmlns:p14="http://schemas.microsoft.com/office/powerpoint/2010/main" val="3149911908"/>
              </p:ext>
            </p:extLst>
          </p:nvPr>
        </p:nvGraphicFramePr>
        <p:xfrm>
          <a:off x="173441" y="1765009"/>
          <a:ext cx="8665759" cy="1927680"/>
        </p:xfrm>
        <a:graphic>
          <a:graphicData uri="http://schemas.openxmlformats.org/drawingml/2006/table">
            <a:tbl>
              <a:tblPr/>
              <a:tblGrid>
                <a:gridCol w="1032220"/>
                <a:gridCol w="948525"/>
                <a:gridCol w="948525"/>
                <a:gridCol w="864832"/>
                <a:gridCol w="868320"/>
                <a:gridCol w="781139"/>
                <a:gridCol w="781139"/>
                <a:gridCol w="878781"/>
                <a:gridCol w="781139"/>
                <a:gridCol w="781139"/>
              </a:tblGrid>
              <a:tr h="192768">
                <a:tc>
                  <a:txBody>
                    <a:bodyPr/>
                    <a:lstStyle/>
                    <a:p>
                      <a:pPr algn="l" fontAlgn="b"/>
                      <a:r>
                        <a:rPr lang="en-US" sz="1100" b="0" i="0" u="none" strike="noStrike" dirty="0">
                          <a:solidFill>
                            <a:srgbClr val="0000FF"/>
                          </a:solidFill>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FF"/>
                          </a:solidFill>
                          <a:effectLst/>
                          <a:latin typeface="Arial"/>
                        </a:rPr>
                        <a:t>sex</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FF"/>
                          </a:solidFill>
                          <a:effectLst/>
                          <a:latin typeface="Arial"/>
                        </a:rPr>
                        <a:t>all ages</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0</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 1-4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5-9</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10-14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effectLst/>
                          <a:latin typeface="Arial"/>
                        </a:rPr>
                        <a:t>15-19</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effectLst/>
                          <a:latin typeface="Arial"/>
                        </a:rPr>
                        <a:t>20-24</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effectLst/>
                          <a:latin typeface="Arial"/>
                        </a:rPr>
                        <a:t>…</a:t>
                      </a:r>
                      <a:endParaRPr lang="en-US" sz="1100" b="1"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68">
                <a:tc gridSpan="2">
                  <a:txBody>
                    <a:bodyPr/>
                    <a:lstStyle/>
                    <a:p>
                      <a:pPr algn="l" fontAlgn="b"/>
                      <a:r>
                        <a:rPr lang="en-US" sz="1100" b="0" i="0" u="none" strike="noStrike">
                          <a:effectLst/>
                          <a:latin typeface="Arial"/>
                        </a:rPr>
                        <a:t>No deaths in "AAA": all causes</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endParaRPr lang="en-US" sz="1100" b="1" i="0" u="none" strike="noStrike">
                        <a:solidFill>
                          <a:srgbClr val="80008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100" b="1"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effectLst/>
                          <a:latin typeface="Arial"/>
                        </a:rPr>
                        <a:t>m</a:t>
                      </a:r>
                    </a:p>
                  </a:txBody>
                  <a:tcPr marL="0" marR="0" marT="0" marB="0" anchor="b">
                    <a:lnL>
                      <a:noFill/>
                    </a:lnL>
                    <a:lnR>
                      <a:noFill/>
                    </a:lnR>
                    <a:lnT>
                      <a:noFill/>
                    </a:lnT>
                    <a:lnB>
                      <a:noFill/>
                    </a:lnB>
                  </a:tcPr>
                </a:tc>
                <a:tc>
                  <a:txBody>
                    <a:bodyPr/>
                    <a:lstStyle/>
                    <a:p>
                      <a:pPr algn="r" fontAlgn="b"/>
                      <a:r>
                        <a:rPr lang="en-US" sz="1100" b="0" i="0" u="none" strike="noStrike" dirty="0">
                          <a:effectLst/>
                          <a:latin typeface="Arial"/>
                        </a:rPr>
                        <a:t>113327</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5333</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1121</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629</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848</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3604</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5622</a:t>
                      </a:r>
                    </a:p>
                  </a:txBody>
                  <a:tcPr marL="0" marR="0" marT="0" marB="0" anchor="b">
                    <a:lnL>
                      <a:noFill/>
                    </a:lnL>
                    <a:lnR>
                      <a:noFill/>
                    </a:lnR>
                    <a:lnT>
                      <a:noFill/>
                    </a:lnT>
                    <a:lnB>
                      <a:noFill/>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a:rPr>
                        <a:t>f</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83354</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4225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931</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469</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523</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1042</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1255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92768">
                <a:tc gridSpan="3">
                  <a:txBody>
                    <a:bodyPr/>
                    <a:lstStyle/>
                    <a:p>
                      <a:pPr algn="l" fontAlgn="b"/>
                      <a:r>
                        <a:rPr lang="en-US" sz="1100" b="0" i="0" u="none" strike="noStrike">
                          <a:effectLst/>
                          <a:latin typeface="Arial"/>
                        </a:rPr>
                        <a:t>Sum of deaths in all other codes</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100" b="0" i="0" u="none" strike="noStrike">
                          <a:effectLst/>
                          <a:latin typeface="Arial"/>
                        </a:rPr>
                        <a:t>m</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113327</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5333</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1121</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629</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848</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3604</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5622</a:t>
                      </a:r>
                    </a:p>
                  </a:txBody>
                  <a:tcPr marL="0" marR="0" marT="0" marB="0" anchor="b">
                    <a:lnL>
                      <a:noFill/>
                    </a:lnL>
                    <a:lnR>
                      <a:noFill/>
                    </a:lnR>
                    <a:lnT>
                      <a:noFill/>
                    </a:lnT>
                    <a:lnB>
                      <a:noFill/>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92768">
                <a:tc>
                  <a:txBody>
                    <a:bodyPr/>
                    <a:lstStyle/>
                    <a:p>
                      <a:pPr algn="l" fontAlgn="b"/>
                      <a:r>
                        <a:rPr lang="en-US" sz="1100" b="0" i="0" u="none" strike="noStrike">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a:rPr>
                        <a:t>f</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83354</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4225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931</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469</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523</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1042</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0" i="0" u="none" strike="noStrike">
                          <a:effectLst/>
                          <a:latin typeface="Arial"/>
                        </a:rPr>
                        <a:t>1255</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92768">
                <a:tc gridSpan="2">
                  <a:txBody>
                    <a:bodyPr/>
                    <a:lstStyle/>
                    <a:p>
                      <a:pPr algn="l" fontAlgn="b"/>
                      <a:r>
                        <a:rPr lang="en-US" sz="1100" b="0" i="0" u="none" strike="noStrike" dirty="0">
                          <a:effectLst/>
                          <a:latin typeface="Arial"/>
                        </a:rPr>
                        <a:t>Difference: should be zero</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92768">
                <a:tc>
                  <a:txBody>
                    <a:bodyPr/>
                    <a:lstStyle/>
                    <a:p>
                      <a:pPr algn="l" fontAlgn="b"/>
                      <a:r>
                        <a:rPr lang="en-US" sz="1100" b="0" i="0" u="none" strike="noStrike" dirty="0">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100" b="0" i="0" u="none" strike="noStrike">
                          <a:effectLst/>
                          <a:latin typeface="Arial"/>
                        </a:rPr>
                        <a:t>m</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a:noFill/>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92768">
                <a:tc>
                  <a:txBody>
                    <a:bodyPr/>
                    <a:lstStyle/>
                    <a:p>
                      <a:pPr algn="l" fontAlgn="b"/>
                      <a:r>
                        <a:rPr lang="en-US" sz="1100" b="0" i="0" u="none" strike="noStrike" dirty="0">
                          <a:effectLst/>
                          <a:latin typeface="Arial"/>
                        </a:rPr>
                        <a:t> </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Arial"/>
                        </a:rPr>
                        <a:t>f</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a:rPr>
                        <a:t>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effectLst/>
                          <a:latin typeface="+mn-lt"/>
                        </a:rPr>
                        <a:t>…</a:t>
                      </a:r>
                      <a:endParaRPr lang="en-US" sz="1100" b="0" i="0" u="none" strike="noStrike" dirty="0">
                        <a:effectLst/>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0" y="4044269"/>
            <a:ext cx="1730827" cy="2800767"/>
          </a:xfrm>
          <a:prstGeom prst="rect">
            <a:avLst/>
          </a:prstGeom>
          <a:solidFill>
            <a:schemeClr val="bg1"/>
          </a:solidFill>
        </p:spPr>
        <p:txBody>
          <a:bodyPr wrap="square" rtlCol="0">
            <a:spAutoFit/>
          </a:bodyPr>
          <a:lstStyle/>
          <a:p>
            <a:endParaRPr lang="en-GB" b="1" i="1" dirty="0" smtClean="0">
              <a:solidFill>
                <a:srgbClr val="C00000"/>
              </a:solidFill>
            </a:endParaRPr>
          </a:p>
          <a:p>
            <a:r>
              <a:rPr lang="en-GB" b="1" i="1" dirty="0" smtClean="0">
                <a:solidFill>
                  <a:srgbClr val="C00000"/>
                </a:solidFill>
              </a:rPr>
              <a:t>An </a:t>
            </a:r>
            <a:r>
              <a:rPr lang="en-GB" b="1" i="1" dirty="0">
                <a:solidFill>
                  <a:srgbClr val="C00000"/>
                </a:solidFill>
              </a:rPr>
              <a:t>attempt should be made to query and correct the specific death </a:t>
            </a:r>
            <a:r>
              <a:rPr lang="en-GB" b="1" i="1" dirty="0" smtClean="0">
                <a:solidFill>
                  <a:srgbClr val="C00000"/>
                </a:solidFill>
              </a:rPr>
              <a:t>certificate</a:t>
            </a:r>
            <a:r>
              <a:rPr lang="en-GB" sz="1600" b="1" i="1" dirty="0" smtClean="0">
                <a:solidFill>
                  <a:srgbClr val="C00000"/>
                </a:solidFill>
              </a:rPr>
              <a:t>.</a:t>
            </a:r>
          </a:p>
          <a:p>
            <a:endParaRPr lang="en-GB" sz="1600" b="1" i="1" dirty="0" smtClean="0">
              <a:solidFill>
                <a:srgbClr val="C00000"/>
              </a:solidFill>
            </a:endParaRPr>
          </a:p>
          <a:p>
            <a:endParaRPr lang="en-US" sz="1600" b="1" i="1" dirty="0">
              <a:solidFill>
                <a:srgbClr val="C00000"/>
              </a:solidFill>
            </a:endParaRPr>
          </a:p>
        </p:txBody>
      </p:sp>
      <p:sp>
        <p:nvSpPr>
          <p:cNvPr id="11" name="Rectangle 10"/>
          <p:cNvSpPr/>
          <p:nvPr/>
        </p:nvSpPr>
        <p:spPr bwMode="auto">
          <a:xfrm>
            <a:off x="189186" y="3107914"/>
            <a:ext cx="8092609" cy="584775"/>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ANACoD Screen Shot - Step 1, Death, 2.1, 2.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 y="1266731"/>
            <a:ext cx="868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NACoD Screen Shot - Step 1, Death, 2.1,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27" y="3777024"/>
            <a:ext cx="7108373" cy="22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NACoD Screen Shot - Step 1, Death, 2.1,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827" y="3992788"/>
            <a:ext cx="3506153" cy="2842828"/>
          </a:xfrm>
          <a:prstGeom prst="rect">
            <a:avLst/>
          </a:prstGeom>
          <a:solidFill>
            <a:schemeClr val="bg1"/>
          </a:solidFill>
          <a:ln>
            <a:noFill/>
          </a:ln>
          <a:effectLst/>
        </p:spPr>
      </p:pic>
      <p:pic>
        <p:nvPicPr>
          <p:cNvPr id="1029" name="Picture 5" descr="ANACoD Screen Shot - Step 1, Death, 2.1, 2.2"/>
          <p:cNvPicPr>
            <a:picLocks noChangeAspect="1" noChangeArrowheads="1"/>
          </p:cNvPicPr>
          <p:nvPr/>
        </p:nvPicPr>
        <p:blipFill rotWithShape="1">
          <a:blip r:embed="rId5">
            <a:extLst>
              <a:ext uri="{28A0092B-C50C-407E-A947-70E740481C1C}">
                <a14:useLocalDpi xmlns:a14="http://schemas.microsoft.com/office/drawing/2010/main" val="0"/>
              </a:ext>
            </a:extLst>
          </a:blip>
          <a:srcRect l="3258" t="2814" r="12052" b="4860"/>
          <a:stretch/>
        </p:blipFill>
        <p:spPr bwMode="auto">
          <a:xfrm>
            <a:off x="5259444" y="4062506"/>
            <a:ext cx="3894081" cy="27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500" y="6413500"/>
            <a:ext cx="1447800" cy="292388"/>
          </a:xfrm>
          <a:prstGeom prst="rect">
            <a:avLst/>
          </a:prstGeom>
          <a:noFill/>
        </p:spPr>
        <p:txBody>
          <a:bodyPr wrap="square" rtlCol="0">
            <a:spAutoFit/>
          </a:bodyPr>
          <a:lstStyle/>
          <a:p>
            <a:r>
              <a:rPr lang="en-US" sz="1300" dirty="0" smtClean="0"/>
              <a:t>See cite slide 54. </a:t>
            </a:r>
            <a:endParaRPr lang="en-US" sz="1300" dirty="0"/>
          </a:p>
        </p:txBody>
      </p:sp>
    </p:spTree>
    <p:extLst>
      <p:ext uri="{BB962C8B-B14F-4D97-AF65-F5344CB8AC3E}">
        <p14:creationId xmlns:p14="http://schemas.microsoft.com/office/powerpoint/2010/main" val="5816800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199" y="228600"/>
            <a:ext cx="8382000" cy="838200"/>
          </a:xfrm>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19049" y="862087"/>
            <a:ext cx="7942081" cy="707886"/>
          </a:xfrm>
          <a:prstGeom prst="rect">
            <a:avLst/>
          </a:prstGeom>
          <a:noFill/>
        </p:spPr>
        <p:txBody>
          <a:bodyPr wrap="square" rtlCol="0">
            <a:spAutoFit/>
          </a:bodyPr>
          <a:lstStyle/>
          <a:p>
            <a:r>
              <a:rPr lang="en-US" sz="2000" b="1" i="1" dirty="0" smtClean="0">
                <a:solidFill>
                  <a:srgbClr val="C00000"/>
                </a:solidFill>
              </a:rPr>
              <a:t>Look for expected patterns:</a:t>
            </a:r>
          </a:p>
          <a:p>
            <a:r>
              <a:rPr lang="en-US" sz="2000" b="1" i="1" dirty="0" smtClean="0">
                <a:solidFill>
                  <a:srgbClr val="C00000"/>
                </a:solidFill>
              </a:rPr>
              <a:t>Deviations may indicate errors in age or sex information.</a:t>
            </a:r>
            <a:endParaRPr lang="en-US" sz="2000" b="1" i="1" dirty="0">
              <a:solidFill>
                <a:srgbClr val="C00000"/>
              </a:solidFill>
            </a:endParaRPr>
          </a:p>
        </p:txBody>
      </p:sp>
      <p:sp>
        <p:nvSpPr>
          <p:cNvPr id="10" name="TextBox 9"/>
          <p:cNvSpPr txBox="1"/>
          <p:nvPr/>
        </p:nvSpPr>
        <p:spPr>
          <a:xfrm>
            <a:off x="-9525" y="4776430"/>
            <a:ext cx="8915400" cy="1354217"/>
          </a:xfrm>
          <a:prstGeom prst="rect">
            <a:avLst/>
          </a:prstGeom>
          <a:noFill/>
          <a:ln>
            <a:noFill/>
          </a:ln>
        </p:spPr>
        <p:txBody>
          <a:bodyPr wrap="square" rtlCol="0">
            <a:spAutoFit/>
          </a:bodyPr>
          <a:lstStyle/>
          <a:p>
            <a:pPr marL="285750" indent="-285750">
              <a:spcBef>
                <a:spcPts val="600"/>
              </a:spcBef>
              <a:buFont typeface="Wingdings" panose="05000000000000000000" pitchFamily="2" charset="2"/>
              <a:buChar char="Ø"/>
            </a:pPr>
            <a:r>
              <a:rPr lang="en-US" b="1" dirty="0" smtClean="0">
                <a:solidFill>
                  <a:srgbClr val="F78303"/>
                </a:solidFill>
              </a:rPr>
              <a:t>Higher </a:t>
            </a:r>
            <a:r>
              <a:rPr lang="en-US" b="1" dirty="0">
                <a:solidFill>
                  <a:srgbClr val="F78303"/>
                </a:solidFill>
              </a:rPr>
              <a:t>percentages in the 0 and 65+ age </a:t>
            </a:r>
            <a:r>
              <a:rPr lang="en-US" b="1" dirty="0" smtClean="0">
                <a:solidFill>
                  <a:srgbClr val="F78303"/>
                </a:solidFill>
              </a:rPr>
              <a:t>groups</a:t>
            </a:r>
            <a:endParaRPr lang="en-US" b="1" dirty="0">
              <a:solidFill>
                <a:srgbClr val="F78303"/>
              </a:solidFill>
            </a:endParaRPr>
          </a:p>
          <a:p>
            <a:pPr marL="285750" indent="-285750">
              <a:spcBef>
                <a:spcPts val="600"/>
              </a:spcBef>
              <a:buFont typeface="Wingdings" panose="05000000000000000000" pitchFamily="2" charset="2"/>
              <a:buChar char="Ø"/>
            </a:pPr>
            <a:r>
              <a:rPr lang="en-US" b="1" dirty="0" smtClean="0">
                <a:solidFill>
                  <a:srgbClr val="00B0F0"/>
                </a:solidFill>
              </a:rPr>
              <a:t>Higher </a:t>
            </a:r>
            <a:r>
              <a:rPr lang="en-US" b="1" dirty="0">
                <a:solidFill>
                  <a:srgbClr val="00B0F0"/>
                </a:solidFill>
              </a:rPr>
              <a:t>percentages for males compared to females in the 15-64 age groups, due to a higher number of deaths </a:t>
            </a:r>
            <a:r>
              <a:rPr lang="en-US" b="1" dirty="0" smtClean="0">
                <a:solidFill>
                  <a:srgbClr val="00B0F0"/>
                </a:solidFill>
              </a:rPr>
              <a:t>from external causes</a:t>
            </a:r>
            <a:endParaRPr lang="en-US" b="1" dirty="0">
              <a:solidFill>
                <a:srgbClr val="00B0F0"/>
              </a:solidFill>
            </a:endParaRPr>
          </a:p>
          <a:p>
            <a:pPr marL="285750" indent="-285750">
              <a:spcBef>
                <a:spcPts val="600"/>
              </a:spcBef>
              <a:buFont typeface="Wingdings" panose="05000000000000000000" pitchFamily="2" charset="2"/>
              <a:buChar char="Ø"/>
            </a:pPr>
            <a:r>
              <a:rPr lang="en-US" b="1" dirty="0" smtClean="0">
                <a:solidFill>
                  <a:srgbClr val="00B050"/>
                </a:solidFill>
              </a:rPr>
              <a:t>Higher </a:t>
            </a:r>
            <a:r>
              <a:rPr lang="en-US" b="1" dirty="0">
                <a:solidFill>
                  <a:srgbClr val="00B050"/>
                </a:solidFill>
              </a:rPr>
              <a:t>percentages for females compared to males in the oldest age </a:t>
            </a:r>
            <a:r>
              <a:rPr lang="en-US" b="1" dirty="0" smtClean="0">
                <a:solidFill>
                  <a:srgbClr val="00B050"/>
                </a:solidFill>
              </a:rPr>
              <a:t>groups</a:t>
            </a:r>
            <a:endParaRPr lang="en-US" b="1" dirty="0">
              <a:solidFill>
                <a:srgbClr val="00B050"/>
              </a:solidFill>
            </a:endParaRPr>
          </a:p>
        </p:txBody>
      </p:sp>
      <p:pic>
        <p:nvPicPr>
          <p:cNvPr id="1027" name="Picture 3" descr="ANACoD Screen Shot - Step 1,2.2  Distribution of total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36961"/>
            <a:ext cx="8311785" cy="24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NACoD Screen Shot - Step 1,2.2  Distribution of total d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773483"/>
            <a:ext cx="3506153" cy="2842828"/>
          </a:xfrm>
          <a:prstGeom prst="rect">
            <a:avLst/>
          </a:prstGeom>
          <a:solidFill>
            <a:schemeClr val="bg1"/>
          </a:solidFill>
          <a:ln>
            <a:noFill/>
          </a:ln>
          <a:effectLst/>
        </p:spPr>
      </p:pic>
      <p:pic>
        <p:nvPicPr>
          <p:cNvPr id="1029" name="Picture 5" descr="ANACoD Screen Shot - Step 1,2.2  Distribution of total death"/>
          <p:cNvPicPr>
            <a:picLocks noChangeAspect="1" noChangeArrowheads="1"/>
          </p:cNvPicPr>
          <p:nvPr/>
        </p:nvPicPr>
        <p:blipFill rotWithShape="1">
          <a:blip r:embed="rId5">
            <a:extLst>
              <a:ext uri="{28A0092B-C50C-407E-A947-70E740481C1C}">
                <a14:useLocalDpi xmlns:a14="http://schemas.microsoft.com/office/drawing/2010/main" val="0"/>
              </a:ext>
            </a:extLst>
          </a:blip>
          <a:srcRect l="3258" t="2814" r="12052" b="4860"/>
          <a:stretch/>
        </p:blipFill>
        <p:spPr bwMode="auto">
          <a:xfrm>
            <a:off x="4581522" y="1785513"/>
            <a:ext cx="4111262" cy="285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ANACoD Screen Shot - Step 1,2.2  Distribution of total death"/>
          <p:cNvSpPr/>
          <p:nvPr/>
        </p:nvSpPr>
        <p:spPr bwMode="auto">
          <a:xfrm>
            <a:off x="3124198" y="2108462"/>
            <a:ext cx="991553" cy="228600"/>
          </a:xfrm>
          <a:prstGeom prst="ellipse">
            <a:avLst/>
          </a:prstGeom>
          <a:noFill/>
          <a:ln w="28575"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Oval 15"/>
          <p:cNvSpPr/>
          <p:nvPr/>
        </p:nvSpPr>
        <p:spPr bwMode="auto">
          <a:xfrm>
            <a:off x="3124197" y="3975361"/>
            <a:ext cx="1066801" cy="762000"/>
          </a:xfrm>
          <a:prstGeom prst="ellipse">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Double Bracket 11"/>
          <p:cNvSpPr/>
          <p:nvPr/>
        </p:nvSpPr>
        <p:spPr bwMode="auto">
          <a:xfrm>
            <a:off x="7772400" y="4267200"/>
            <a:ext cx="685800" cy="107550"/>
          </a:xfrm>
          <a:prstGeom prst="bracketPair">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Chevron 16" descr="ANACoD Screen Shot - Step 1,2.2  Distribution of total death"/>
          <p:cNvSpPr/>
          <p:nvPr/>
        </p:nvSpPr>
        <p:spPr bwMode="auto">
          <a:xfrm>
            <a:off x="3476623" y="2832361"/>
            <a:ext cx="409575" cy="1143000"/>
          </a:xfrm>
          <a:prstGeom prst="chevron">
            <a:avLst>
              <a:gd name="adj" fmla="val 87015"/>
            </a:avLst>
          </a:prstGeom>
          <a:solidFill>
            <a:srgbClr val="00B0F0"/>
          </a:solid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Right Brace 24"/>
          <p:cNvSpPr/>
          <p:nvPr/>
        </p:nvSpPr>
        <p:spPr bwMode="auto">
          <a:xfrm rot="16200000">
            <a:off x="6419850" y="2670435"/>
            <a:ext cx="266699" cy="1523999"/>
          </a:xfrm>
          <a:prstGeom prst="rightBrace">
            <a:avLst>
              <a:gd name="adj1" fmla="val 0"/>
              <a:gd name="adj2" fmla="val 48550"/>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5714999" y="2981384"/>
            <a:ext cx="1743071" cy="338554"/>
          </a:xfrm>
          <a:prstGeom prst="rect">
            <a:avLst/>
          </a:prstGeom>
          <a:noFill/>
        </p:spPr>
        <p:txBody>
          <a:bodyPr wrap="square" rtlCol="0">
            <a:spAutoFit/>
          </a:bodyPr>
          <a:lstStyle/>
          <a:p>
            <a:r>
              <a:rPr lang="en-US" sz="1600" b="1" dirty="0" smtClean="0">
                <a:solidFill>
                  <a:srgbClr val="00B0F0"/>
                </a:solidFill>
              </a:rPr>
              <a:t>MALES</a:t>
            </a:r>
            <a:r>
              <a:rPr lang="en-US" sz="1200" b="1" dirty="0" smtClean="0">
                <a:solidFill>
                  <a:srgbClr val="00B0F0"/>
                </a:solidFill>
              </a:rPr>
              <a:t> &gt; Females</a:t>
            </a:r>
            <a:endParaRPr lang="en-US" sz="1400" b="1" dirty="0">
              <a:solidFill>
                <a:srgbClr val="00B0F0"/>
              </a:solidFill>
            </a:endParaRPr>
          </a:p>
        </p:txBody>
      </p:sp>
      <p:sp>
        <p:nvSpPr>
          <p:cNvPr id="27" name="TextBox 26"/>
          <p:cNvSpPr txBox="1"/>
          <p:nvPr/>
        </p:nvSpPr>
        <p:spPr>
          <a:xfrm>
            <a:off x="7083061" y="4688962"/>
            <a:ext cx="1756138" cy="338554"/>
          </a:xfrm>
          <a:prstGeom prst="rect">
            <a:avLst/>
          </a:prstGeom>
          <a:noFill/>
        </p:spPr>
        <p:txBody>
          <a:bodyPr wrap="square" rtlCol="0">
            <a:spAutoFit/>
          </a:bodyPr>
          <a:lstStyle/>
          <a:p>
            <a:r>
              <a:rPr lang="en-US" sz="1200" b="1" dirty="0" smtClean="0">
                <a:solidFill>
                  <a:srgbClr val="00B050"/>
                </a:solidFill>
              </a:rPr>
              <a:t>Males &lt; </a:t>
            </a:r>
            <a:r>
              <a:rPr lang="en-US" sz="1600" b="1" dirty="0" smtClean="0">
                <a:solidFill>
                  <a:srgbClr val="00B050"/>
                </a:solidFill>
              </a:rPr>
              <a:t>FEMALES</a:t>
            </a:r>
            <a:endParaRPr lang="en-US" b="1" dirty="0">
              <a:solidFill>
                <a:srgbClr val="00B050"/>
              </a:solidFill>
            </a:endParaRPr>
          </a:p>
        </p:txBody>
      </p:sp>
      <p:sp>
        <p:nvSpPr>
          <p:cNvPr id="29" name="Chevron 28"/>
          <p:cNvSpPr/>
          <p:nvPr/>
        </p:nvSpPr>
        <p:spPr bwMode="auto">
          <a:xfrm rot="10800000">
            <a:off x="3555203" y="4146814"/>
            <a:ext cx="204788" cy="381000"/>
          </a:xfrm>
          <a:prstGeom prst="chevron">
            <a:avLst>
              <a:gd name="adj" fmla="val 87015"/>
            </a:avLst>
          </a:prstGeom>
          <a:solidFill>
            <a:srgbClr val="00B0F0"/>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Oval 30"/>
          <p:cNvSpPr/>
          <p:nvPr/>
        </p:nvSpPr>
        <p:spPr bwMode="auto">
          <a:xfrm>
            <a:off x="5029200" y="3641986"/>
            <a:ext cx="305276" cy="447677"/>
          </a:xfrm>
          <a:prstGeom prst="ellipse">
            <a:avLst/>
          </a:prstGeom>
          <a:noFill/>
          <a:ln w="28575"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Oval 31"/>
          <p:cNvSpPr/>
          <p:nvPr/>
        </p:nvSpPr>
        <p:spPr bwMode="auto">
          <a:xfrm>
            <a:off x="7315199" y="2112064"/>
            <a:ext cx="800100" cy="2415749"/>
          </a:xfrm>
          <a:prstGeom prst="ellipse">
            <a:avLst/>
          </a:prstGeom>
          <a:noFill/>
          <a:ln w="28575"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Right Brace 33"/>
          <p:cNvSpPr/>
          <p:nvPr/>
        </p:nvSpPr>
        <p:spPr bwMode="auto">
          <a:xfrm rot="5400000">
            <a:off x="7658097" y="4308735"/>
            <a:ext cx="228599" cy="628653"/>
          </a:xfrm>
          <a:prstGeom prst="rightBrace">
            <a:avLst>
              <a:gd name="adj1" fmla="val 0"/>
              <a:gd name="adj2" fmla="val 4855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248959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56991" y="1222712"/>
            <a:ext cx="9030017" cy="1015663"/>
          </a:xfrm>
          <a:prstGeom prst="rect">
            <a:avLst/>
          </a:prstGeom>
          <a:noFill/>
        </p:spPr>
        <p:txBody>
          <a:bodyPr wrap="square" rtlCol="0">
            <a:spAutoFit/>
          </a:bodyPr>
          <a:lstStyle/>
          <a:p>
            <a:r>
              <a:rPr lang="en-US" sz="2000" b="1" i="1" dirty="0" smtClean="0">
                <a:solidFill>
                  <a:srgbClr val="C00000"/>
                </a:solidFill>
              </a:rPr>
              <a:t>Check for standard patterns: </a:t>
            </a:r>
          </a:p>
          <a:p>
            <a:pPr marL="342900" indent="-342900">
              <a:buFontTx/>
              <a:buChar char="-"/>
            </a:pPr>
            <a:r>
              <a:rPr lang="en-US" sz="2000" b="1" i="1" dirty="0" smtClean="0">
                <a:solidFill>
                  <a:srgbClr val="C00000"/>
                </a:solidFill>
              </a:rPr>
              <a:t>Generally higher rates of male versus female mortality.</a:t>
            </a:r>
          </a:p>
          <a:p>
            <a:pPr marL="342900" indent="-342900">
              <a:buFontTx/>
              <a:buChar char="-"/>
            </a:pPr>
            <a:r>
              <a:rPr lang="en-US" sz="2000" b="1" i="1" dirty="0" smtClean="0">
                <a:solidFill>
                  <a:srgbClr val="C00000"/>
                </a:solidFill>
              </a:rPr>
              <a:t>Smooth, increasing lines after age 35 years.</a:t>
            </a:r>
            <a:endParaRPr lang="en-US" sz="2000" b="1" i="1" dirty="0">
              <a:solidFill>
                <a:srgbClr val="C00000"/>
              </a:solidFill>
            </a:endParaRPr>
          </a:p>
        </p:txBody>
      </p:sp>
      <p:pic>
        <p:nvPicPr>
          <p:cNvPr id="4097" name="Picture 1" descr="ANACoD Screen Shot - Step 1, 2.3 Age-specific mortality rate&#10;"/>
          <p:cNvPicPr>
            <a:picLocks noChangeAspect="1" noChangeArrowheads="1"/>
          </p:cNvPicPr>
          <p:nvPr/>
        </p:nvPicPr>
        <p:blipFill rotWithShape="1">
          <a:blip r:embed="rId3">
            <a:extLst>
              <a:ext uri="{28A0092B-C50C-407E-A947-70E740481C1C}">
                <a14:useLocalDpi xmlns:a14="http://schemas.microsoft.com/office/drawing/2010/main" val="0"/>
              </a:ext>
            </a:extLst>
          </a:blip>
          <a:srcRect r="27557"/>
          <a:stretch/>
        </p:blipFill>
        <p:spPr bwMode="auto">
          <a:xfrm>
            <a:off x="144517" y="2238375"/>
            <a:ext cx="8314706"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ANACoD Screen Shot - Step 1, 2.3 Age-specific mortality rat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38969"/>
            <a:ext cx="26574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ANACoD Screen Shot - Step 1, 2.3 Age-specific mortality rat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743200"/>
            <a:ext cx="5267420" cy="332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886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3" name="TextBox 2"/>
          <p:cNvSpPr txBox="1"/>
          <p:nvPr/>
        </p:nvSpPr>
        <p:spPr>
          <a:xfrm>
            <a:off x="132376" y="1428690"/>
            <a:ext cx="9030017" cy="400110"/>
          </a:xfrm>
          <a:prstGeom prst="rect">
            <a:avLst/>
          </a:prstGeom>
          <a:noFill/>
        </p:spPr>
        <p:txBody>
          <a:bodyPr wrap="square" rtlCol="0">
            <a:spAutoFit/>
          </a:bodyPr>
          <a:lstStyle/>
          <a:p>
            <a:r>
              <a:rPr lang="en-US" sz="2000" b="1" i="1" dirty="0" smtClean="0">
                <a:solidFill>
                  <a:srgbClr val="C00000"/>
                </a:solidFill>
              </a:rPr>
              <a:t>Checking for invalid ICD codes -- All cells should contain a “0” or “0%.”</a:t>
            </a:r>
            <a:endParaRPr lang="en-US" sz="2000" b="1" i="1" dirty="0">
              <a:solidFill>
                <a:srgbClr val="C00000"/>
              </a:solidFill>
            </a:endParaRPr>
          </a:p>
        </p:txBody>
      </p:sp>
      <p:pic>
        <p:nvPicPr>
          <p:cNvPr id="1106949" name="Picture 5" descr="ANACoD Screen Shot - Step 1, 2.4 Deaths labelled with codes not valid for underlyinc cause of death according to ICD10&#10;"/>
          <p:cNvPicPr>
            <a:picLocks noChangeAspect="1" noChangeArrowheads="1"/>
          </p:cNvPicPr>
          <p:nvPr/>
        </p:nvPicPr>
        <p:blipFill rotWithShape="1">
          <a:blip r:embed="rId3">
            <a:extLst>
              <a:ext uri="{28A0092B-C50C-407E-A947-70E740481C1C}">
                <a14:useLocalDpi xmlns:a14="http://schemas.microsoft.com/office/drawing/2010/main" val="0"/>
              </a:ext>
            </a:extLst>
          </a:blip>
          <a:srcRect l="-1" r="40960"/>
          <a:stretch/>
        </p:blipFill>
        <p:spPr bwMode="auto">
          <a:xfrm>
            <a:off x="222937" y="1919963"/>
            <a:ext cx="8317126" cy="261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45726" y="3170460"/>
            <a:ext cx="415498" cy="923330"/>
          </a:xfrm>
          <a:prstGeom prst="rect">
            <a:avLst/>
          </a:prstGeom>
          <a:noFill/>
        </p:spPr>
        <p:txBody>
          <a:bodyPr wrap="none" rtlCol="0">
            <a:spAutoFit/>
          </a:bodyPr>
          <a:lstStyle/>
          <a:p>
            <a:r>
              <a:rPr lang="en-US" dirty="0" smtClean="0"/>
              <a:t>…</a:t>
            </a:r>
          </a:p>
          <a:p>
            <a:r>
              <a:rPr lang="en-US" dirty="0" smtClean="0"/>
              <a:t>…</a:t>
            </a:r>
          </a:p>
          <a:p>
            <a:r>
              <a:rPr lang="en-US" dirty="0" smtClean="0"/>
              <a:t>…</a:t>
            </a:r>
            <a:endParaRPr lang="en-US" dirty="0"/>
          </a:p>
        </p:txBody>
      </p:sp>
      <p:sp>
        <p:nvSpPr>
          <p:cNvPr id="5" name="Oval 4"/>
          <p:cNvSpPr/>
          <p:nvPr/>
        </p:nvSpPr>
        <p:spPr bwMode="auto">
          <a:xfrm>
            <a:off x="457200" y="4093790"/>
            <a:ext cx="6096000" cy="84767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2" name="Straight Arrow Connector 11"/>
          <p:cNvCxnSpPr/>
          <p:nvPr/>
        </p:nvCxnSpPr>
        <p:spPr bwMode="auto">
          <a:xfrm flipH="1" flipV="1">
            <a:off x="1143000" y="4383930"/>
            <a:ext cx="685800" cy="762000"/>
          </a:xfrm>
          <a:prstGeom prst="straightConnector1">
            <a:avLst/>
          </a:prstGeom>
          <a:noFill/>
          <a:ln w="38100" cap="flat" cmpd="sng" algn="ctr">
            <a:solidFill>
              <a:srgbClr val="F78303"/>
            </a:solidFill>
            <a:prstDash val="solid"/>
            <a:round/>
            <a:headEnd type="none" w="med" len="med"/>
            <a:tailEnd type="arrow"/>
          </a:ln>
          <a:effectLst/>
        </p:spPr>
      </p:cxnSp>
      <p:sp>
        <p:nvSpPr>
          <p:cNvPr id="13" name="TextBox 12"/>
          <p:cNvSpPr txBox="1"/>
          <p:nvPr/>
        </p:nvSpPr>
        <p:spPr>
          <a:xfrm>
            <a:off x="1828800" y="4930250"/>
            <a:ext cx="4953000" cy="1015663"/>
          </a:xfrm>
          <a:prstGeom prst="rect">
            <a:avLst/>
          </a:prstGeom>
          <a:noFill/>
        </p:spPr>
        <p:txBody>
          <a:bodyPr wrap="square" rtlCol="0">
            <a:spAutoFit/>
          </a:bodyPr>
          <a:lstStyle/>
          <a:p>
            <a:pPr algn="ctr"/>
            <a:r>
              <a:rPr lang="en-US" sz="2000" b="1" i="1" dirty="0" smtClean="0">
                <a:solidFill>
                  <a:srgbClr val="F78303"/>
                </a:solidFill>
              </a:rPr>
              <a:t>Click to see a list of valid ICD codes for underlying cause of death or to see where non valid codes are flagged.</a:t>
            </a:r>
            <a:endParaRPr lang="en-US" sz="2000" b="1" i="1" dirty="0">
              <a:solidFill>
                <a:srgbClr val="F78303"/>
              </a:solidFill>
            </a:endParaRPr>
          </a:p>
        </p:txBody>
      </p:sp>
    </p:spTree>
    <p:extLst>
      <p:ext uri="{BB962C8B-B14F-4D97-AF65-F5344CB8AC3E}">
        <p14:creationId xmlns:p14="http://schemas.microsoft.com/office/powerpoint/2010/main" val="20283420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ANACoD Screen Shot - Step 1, 2.5 Cause, age, sex specific check"/>
          <p:cNvGraphicFramePr>
            <a:graphicFrameLocks noGrp="1"/>
          </p:cNvGraphicFramePr>
          <p:nvPr>
            <p:extLst>
              <p:ext uri="{D42A27DB-BD31-4B8C-83A1-F6EECF244321}">
                <p14:modId xmlns:p14="http://schemas.microsoft.com/office/powerpoint/2010/main" val="16553242"/>
              </p:ext>
            </p:extLst>
          </p:nvPr>
        </p:nvGraphicFramePr>
        <p:xfrm>
          <a:off x="152400" y="1885047"/>
          <a:ext cx="5477773" cy="2267892"/>
        </p:xfrm>
        <a:graphic>
          <a:graphicData uri="http://schemas.openxmlformats.org/drawingml/2006/table">
            <a:tbl>
              <a:tblPr/>
              <a:tblGrid>
                <a:gridCol w="990600"/>
                <a:gridCol w="3548141"/>
                <a:gridCol w="939032"/>
              </a:tblGrid>
              <a:tr h="231668">
                <a:tc gridSpan="3">
                  <a:txBody>
                    <a:bodyPr/>
                    <a:lstStyle/>
                    <a:p>
                      <a:pPr algn="ctr" fontAlgn="b"/>
                      <a:r>
                        <a:rPr lang="en-US" sz="1200" b="1" i="0" u="none" strike="noStrike" dirty="0">
                          <a:solidFill>
                            <a:srgbClr val="FFFFFF"/>
                          </a:solidFill>
                          <a:effectLst/>
                          <a:latin typeface="Arial"/>
                        </a:rPr>
                        <a:t>Sex specific codes. Pink: female only, blue:  male only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endParaRPr lang="en-US"/>
                    </a:p>
                  </a:txBody>
                  <a:tcPr/>
                </a:tc>
                <a:tc hMerge="1">
                  <a:txBody>
                    <a:bodyPr/>
                    <a:lstStyle/>
                    <a:p>
                      <a:endParaRPr lang="en-US"/>
                    </a:p>
                  </a:txBody>
                  <a:tcPr/>
                </a:tc>
              </a:tr>
              <a:tr h="231668">
                <a:tc>
                  <a:txBody>
                    <a:bodyPr/>
                    <a:lstStyle/>
                    <a:p>
                      <a:pPr algn="ctr" fontAlgn="b"/>
                      <a:r>
                        <a:rPr lang="en-US" sz="1200" b="1" i="0" u="none" strike="noStrike">
                          <a:effectLst/>
                          <a:latin typeface="Arial"/>
                        </a:rPr>
                        <a:t>ICD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1" i="0" u="none" strike="noStrike">
                          <a:effectLst/>
                          <a:latin typeface="Arial"/>
                        </a:rPr>
                        <a:t>Disease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1" i="0" u="none" strike="noStrike">
                          <a:effectLst/>
                          <a:latin typeface="Arial"/>
                        </a:rPr>
                        <a:t>No of deaths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44137">
                <a:tc>
                  <a:txBody>
                    <a:bodyPr/>
                    <a:lstStyle/>
                    <a:p>
                      <a:pPr algn="l" fontAlgn="b"/>
                      <a:r>
                        <a:rPr lang="en-US" sz="12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b"/>
                      <a:r>
                        <a:rPr lang="en-US" sz="12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31668">
                <a:tc>
                  <a:txBody>
                    <a:bodyPr/>
                    <a:lstStyle/>
                    <a:p>
                      <a:pPr algn="l" fontAlgn="b"/>
                      <a:r>
                        <a:rPr lang="en-US" sz="1200" b="0" i="0" u="none" strike="noStrike">
                          <a:effectLst/>
                          <a:latin typeface="Arial"/>
                        </a:rPr>
                        <a:t>O00-O99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Pregnancy, child birth and the puerperium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C53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Cervix uteri cancer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C54-C55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Corpus uteri cancer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C56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1200" b="0" i="0" u="none" strike="noStrike">
                          <a:effectLst/>
                          <a:latin typeface="Arial"/>
                        </a:rPr>
                        <a:t>Ovary cancer  -   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C61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1200" b="0" i="0" u="none" strike="noStrike">
                          <a:effectLst/>
                          <a:latin typeface="Arial"/>
                        </a:rPr>
                        <a:t>Prostate cancer  -   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a:txBody>
                    <a:bodyPr/>
                    <a:lstStyle/>
                    <a:p>
                      <a:pPr algn="l" fontAlgn="b"/>
                      <a:r>
                        <a:rPr lang="en-US" sz="1200" b="0" i="0" u="none" strike="noStrike">
                          <a:effectLst/>
                          <a:latin typeface="Arial"/>
                        </a:rPr>
                        <a:t>N40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1200" b="0" i="0" u="none" strike="noStrike">
                          <a:effectLst/>
                          <a:latin typeface="Arial"/>
                        </a:rPr>
                        <a:t>Benign prostatic hypertrophy  -   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31668">
                <a:tc gridSpan="2">
                  <a:txBody>
                    <a:bodyPr/>
                    <a:lstStyle/>
                    <a:p>
                      <a:pPr algn="l" fontAlgn="b"/>
                      <a:r>
                        <a:rPr lang="en-US" sz="1200" b="1" i="0" u="none" strike="noStrike">
                          <a:effectLst/>
                          <a:latin typeface="Arial"/>
                        </a:rPr>
                        <a:t>Pls check if sum is not equal to zero  ---&gt;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b"/>
                      <a:r>
                        <a:rPr lang="en-US" sz="12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10" name="TextBox 9"/>
          <p:cNvSpPr txBox="1"/>
          <p:nvPr/>
        </p:nvSpPr>
        <p:spPr>
          <a:xfrm>
            <a:off x="5929123" y="2640110"/>
            <a:ext cx="2978394" cy="3170099"/>
          </a:xfrm>
          <a:prstGeom prst="rect">
            <a:avLst/>
          </a:prstGeom>
          <a:noFill/>
        </p:spPr>
        <p:txBody>
          <a:bodyPr wrap="square" rtlCol="0">
            <a:spAutoFit/>
          </a:bodyPr>
          <a:lstStyle/>
          <a:p>
            <a:pPr algn="ctr"/>
            <a:r>
              <a:rPr lang="en-GB" sz="2000" b="1" i="1" dirty="0" smtClean="0">
                <a:solidFill>
                  <a:srgbClr val="C00000"/>
                </a:solidFill>
              </a:rPr>
              <a:t>An </a:t>
            </a:r>
            <a:r>
              <a:rPr lang="en-GB" sz="2000" b="1" i="1" dirty="0">
                <a:solidFill>
                  <a:srgbClr val="C00000"/>
                </a:solidFill>
              </a:rPr>
              <a:t>attempt should be made to query and correct </a:t>
            </a:r>
            <a:r>
              <a:rPr lang="en-GB" sz="2000" b="1" i="1" dirty="0" smtClean="0">
                <a:solidFill>
                  <a:srgbClr val="C00000"/>
                </a:solidFill>
              </a:rPr>
              <a:t>the death certificate for any deaths listed in these columns that indicate </a:t>
            </a:r>
            <a:r>
              <a:rPr lang="en-GB" sz="2000" b="1" i="1" u="sng" dirty="0" smtClean="0">
                <a:solidFill>
                  <a:srgbClr val="C00000"/>
                </a:solidFill>
              </a:rPr>
              <a:t>unlikely disease/sex combinations </a:t>
            </a:r>
            <a:r>
              <a:rPr lang="en-GB" sz="2000" b="1" i="1" dirty="0" smtClean="0">
                <a:solidFill>
                  <a:srgbClr val="C00000"/>
                </a:solidFill>
              </a:rPr>
              <a:t>or </a:t>
            </a:r>
            <a:r>
              <a:rPr lang="en-GB" sz="2000" b="1" i="1" u="sng" dirty="0" smtClean="0">
                <a:solidFill>
                  <a:srgbClr val="C00000"/>
                </a:solidFill>
              </a:rPr>
              <a:t>unlikely causes of death</a:t>
            </a:r>
            <a:r>
              <a:rPr lang="en-GB" sz="2000" b="1" i="1" dirty="0" smtClean="0">
                <a:solidFill>
                  <a:srgbClr val="C00000"/>
                </a:solidFill>
              </a:rPr>
              <a:t>.</a:t>
            </a:r>
            <a:endParaRPr lang="en-US" sz="2000" b="1" i="1" dirty="0">
              <a:solidFill>
                <a:srgbClr val="C00000"/>
              </a:solidFill>
            </a:endParaRPr>
          </a:p>
        </p:txBody>
      </p:sp>
      <p:sp>
        <p:nvSpPr>
          <p:cNvPr id="15" name="Rectangle 14"/>
          <p:cNvSpPr/>
          <p:nvPr/>
        </p:nvSpPr>
        <p:spPr bwMode="auto">
          <a:xfrm>
            <a:off x="4608786" y="2133600"/>
            <a:ext cx="1013604" cy="2000548"/>
          </a:xfrm>
          <a:prstGeom prst="rect">
            <a:avLst/>
          </a:prstGeom>
          <a:noFill/>
          <a:ln w="5715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07971" name="Picture 3" descr="ANACoD Screen Shot - Step 1, 2.5 Cause, age, sex specific check"/>
          <p:cNvPicPr>
            <a:picLocks noChangeAspect="1" noChangeArrowheads="1"/>
          </p:cNvPicPr>
          <p:nvPr/>
        </p:nvPicPr>
        <p:blipFill rotWithShape="1">
          <a:blip r:embed="rId3">
            <a:extLst>
              <a:ext uri="{28A0092B-C50C-407E-A947-70E740481C1C}">
                <a14:useLocalDpi xmlns:a14="http://schemas.microsoft.com/office/drawing/2010/main" val="0"/>
              </a:ext>
            </a:extLst>
          </a:blip>
          <a:srcRect r="23995"/>
          <a:stretch/>
        </p:blipFill>
        <p:spPr bwMode="auto">
          <a:xfrm>
            <a:off x="152400" y="1447800"/>
            <a:ext cx="8723586"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7972" name="Picture 4" descr="ANACoD Screen Shot - Step 1, 2.5 Cause, age, sex specific check"/>
          <p:cNvPicPr>
            <a:picLocks noChangeAspect="1" noChangeArrowheads="1"/>
          </p:cNvPicPr>
          <p:nvPr/>
        </p:nvPicPr>
        <p:blipFill rotWithShape="1">
          <a:blip r:embed="rId4">
            <a:extLst>
              <a:ext uri="{28A0092B-C50C-407E-A947-70E740481C1C}">
                <a14:useLocalDpi xmlns:a14="http://schemas.microsoft.com/office/drawing/2010/main" val="0"/>
              </a:ext>
            </a:extLst>
          </a:blip>
          <a:srcRect l="2446" t="4378" r="12830"/>
          <a:stretch/>
        </p:blipFill>
        <p:spPr bwMode="auto">
          <a:xfrm>
            <a:off x="-15766" y="4225160"/>
            <a:ext cx="5334000" cy="2676838"/>
          </a:xfrm>
          <a:prstGeom prst="rect">
            <a:avLst/>
          </a:prstGeom>
          <a:solidFill>
            <a:schemeClr val="bg1"/>
          </a:solidFill>
          <a:ln w="9525">
            <a:noFill/>
            <a:miter lim="800000"/>
            <a:headEnd/>
            <a:tailEnd/>
          </a:ln>
          <a:effectLst/>
        </p:spPr>
      </p:pic>
      <p:sp>
        <p:nvSpPr>
          <p:cNvPr id="12" name="Rectangle 11"/>
          <p:cNvSpPr/>
          <p:nvPr/>
        </p:nvSpPr>
        <p:spPr bwMode="auto">
          <a:xfrm>
            <a:off x="4254384" y="4419600"/>
            <a:ext cx="1013604" cy="2369880"/>
          </a:xfrm>
          <a:prstGeom prst="rect">
            <a:avLst/>
          </a:prstGeom>
          <a:noFill/>
          <a:ln w="5715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51899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br>
              <a:rPr lang="en-GB" dirty="0" smtClean="0"/>
            </a:br>
            <a:r>
              <a:rPr lang="en-US" sz="2800" i="1" dirty="0"/>
              <a:t>Step 1 - </a:t>
            </a:r>
            <a:r>
              <a:rPr lang="en-GB" sz="2800" i="1" dirty="0"/>
              <a:t>Basic check of input data</a:t>
            </a:r>
            <a:endParaRPr lang="en-GB" i="1" dirty="0" smtClean="0"/>
          </a:p>
        </p:txBody>
      </p:sp>
      <p:sp>
        <p:nvSpPr>
          <p:cNvPr id="10" name="TextBox 9"/>
          <p:cNvSpPr txBox="1"/>
          <p:nvPr/>
        </p:nvSpPr>
        <p:spPr>
          <a:xfrm>
            <a:off x="6324599" y="2640110"/>
            <a:ext cx="2582917" cy="3170099"/>
          </a:xfrm>
          <a:prstGeom prst="rect">
            <a:avLst/>
          </a:prstGeom>
          <a:noFill/>
        </p:spPr>
        <p:txBody>
          <a:bodyPr wrap="square" rtlCol="0">
            <a:spAutoFit/>
          </a:bodyPr>
          <a:lstStyle/>
          <a:p>
            <a:pPr algn="ctr"/>
            <a:r>
              <a:rPr lang="en-GB" sz="2000" b="1" i="1" dirty="0" smtClean="0">
                <a:solidFill>
                  <a:srgbClr val="C00000"/>
                </a:solidFill>
              </a:rPr>
              <a:t>An </a:t>
            </a:r>
            <a:r>
              <a:rPr lang="en-GB" sz="2000" b="1" i="1" dirty="0">
                <a:solidFill>
                  <a:srgbClr val="C00000"/>
                </a:solidFill>
              </a:rPr>
              <a:t>attempt should be made to query and correct </a:t>
            </a:r>
            <a:r>
              <a:rPr lang="en-GB" sz="2000" b="1" i="1" dirty="0" smtClean="0">
                <a:solidFill>
                  <a:srgbClr val="C00000"/>
                </a:solidFill>
              </a:rPr>
              <a:t>the death certificate for any deaths listed in this column that indicates an </a:t>
            </a:r>
            <a:r>
              <a:rPr lang="en-GB" sz="2000" b="1" i="1" u="sng" dirty="0" smtClean="0">
                <a:solidFill>
                  <a:srgbClr val="C00000"/>
                </a:solidFill>
              </a:rPr>
              <a:t>unlikely</a:t>
            </a:r>
            <a:r>
              <a:rPr lang="en-GB" sz="2000" b="1" i="1" dirty="0" smtClean="0">
                <a:solidFill>
                  <a:srgbClr val="C00000"/>
                </a:solidFill>
              </a:rPr>
              <a:t> </a:t>
            </a:r>
            <a:r>
              <a:rPr lang="en-GB" sz="2000" b="1" i="1" u="sng" dirty="0" smtClean="0">
                <a:solidFill>
                  <a:srgbClr val="C00000"/>
                </a:solidFill>
              </a:rPr>
              <a:t>disease/age combination</a:t>
            </a:r>
            <a:r>
              <a:rPr lang="en-GB" sz="2000" b="1" i="1" dirty="0" smtClean="0">
                <a:solidFill>
                  <a:srgbClr val="C00000"/>
                </a:solidFill>
              </a:rPr>
              <a:t>.</a:t>
            </a:r>
            <a:endParaRPr lang="en-US" sz="2000" b="1" i="1" dirty="0">
              <a:solidFill>
                <a:srgbClr val="C00000"/>
              </a:solidFill>
            </a:endParaRPr>
          </a:p>
        </p:txBody>
      </p:sp>
      <p:pic>
        <p:nvPicPr>
          <p:cNvPr id="1107971" name="Picture 3" descr="ANACoD Screen Shot - Step 1, 2.5 Cause, age, sex specific check, No of deaths by cause&#10;"/>
          <p:cNvPicPr>
            <a:picLocks noChangeAspect="1" noChangeArrowheads="1"/>
          </p:cNvPicPr>
          <p:nvPr/>
        </p:nvPicPr>
        <p:blipFill rotWithShape="1">
          <a:blip r:embed="rId3">
            <a:extLst>
              <a:ext uri="{28A0092B-C50C-407E-A947-70E740481C1C}">
                <a14:useLocalDpi xmlns:a14="http://schemas.microsoft.com/office/drawing/2010/main" val="0"/>
              </a:ext>
            </a:extLst>
          </a:blip>
          <a:srcRect r="23995"/>
          <a:stretch/>
        </p:blipFill>
        <p:spPr bwMode="auto">
          <a:xfrm>
            <a:off x="126124" y="1271915"/>
            <a:ext cx="8723586"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8994" name="Picture 2" descr="ANACoD Screen Shot - Step 1, 2.5 Cause, age, sex specific check, No of deaths by caus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8" y="1745005"/>
            <a:ext cx="6119648" cy="5112995"/>
          </a:xfrm>
          <a:prstGeom prst="rect">
            <a:avLst/>
          </a:prstGeom>
          <a:solidFill>
            <a:schemeClr val="bg1"/>
          </a:solidFill>
          <a:ln>
            <a:noFill/>
          </a:ln>
          <a:effectLst/>
        </p:spPr>
      </p:pic>
      <p:sp>
        <p:nvSpPr>
          <p:cNvPr id="11" name="Rectangle 10"/>
          <p:cNvSpPr/>
          <p:nvPr/>
        </p:nvSpPr>
        <p:spPr bwMode="auto">
          <a:xfrm>
            <a:off x="5237101" y="1745005"/>
            <a:ext cx="858899" cy="5109091"/>
          </a:xfrm>
          <a:prstGeom prst="rect">
            <a:avLst/>
          </a:prstGeom>
          <a:noFill/>
          <a:ln w="5715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7830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992738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11188" y="1371600"/>
            <a:ext cx="7926387" cy="4516438"/>
          </a:xfrm>
        </p:spPr>
        <p:txBody>
          <a:bodyPr/>
          <a:lstStyle/>
          <a:p>
            <a:pPr marL="285750" lvl="1">
              <a:buFontTx/>
              <a:buNone/>
            </a:pPr>
            <a:r>
              <a:rPr lang="en-GB" b="1" dirty="0" smtClean="0"/>
              <a:t>Steps 2-5</a:t>
            </a:r>
          </a:p>
          <a:p>
            <a:pPr marL="0" lvl="1" indent="1588">
              <a:buFontTx/>
              <a:buNone/>
            </a:pPr>
            <a:r>
              <a:rPr lang="en-GB" dirty="0" smtClean="0"/>
              <a:t>Focus on simple steps to assess the plausibility of the mortality levels. </a:t>
            </a:r>
          </a:p>
          <a:p>
            <a:pPr marL="0" lvl="1" indent="1588">
              <a:buFontTx/>
              <a:buNone/>
            </a:pPr>
            <a:endParaRPr lang="en-GB" dirty="0" smtClean="0"/>
          </a:p>
          <a:p>
            <a:pPr marL="0" lvl="1" indent="1588">
              <a:buFontTx/>
              <a:buNone/>
            </a:pPr>
            <a:r>
              <a:rPr lang="en-GB" dirty="0" smtClean="0"/>
              <a:t>The tool compiles and formats the raw data to enable the calculation of:</a:t>
            </a:r>
          </a:p>
          <a:p>
            <a:pPr lvl="1"/>
            <a:r>
              <a:rPr lang="en-GB" dirty="0" smtClean="0"/>
              <a:t> crude death rates</a:t>
            </a:r>
          </a:p>
          <a:p>
            <a:pPr lvl="1"/>
            <a:r>
              <a:rPr lang="en-GB" dirty="0" smtClean="0"/>
              <a:t> age-specific mortality rates</a:t>
            </a:r>
          </a:p>
          <a:p>
            <a:pPr lvl="1"/>
            <a:r>
              <a:rPr lang="en-GB" dirty="0" smtClean="0"/>
              <a:t> life expectancy at birth</a:t>
            </a:r>
          </a:p>
          <a:p>
            <a:pPr lvl="1"/>
            <a:r>
              <a:rPr lang="en-GB" dirty="0" smtClean="0"/>
              <a:t> child mortality </a:t>
            </a:r>
          </a:p>
          <a:p>
            <a:endParaRPr lang="en-GB" sz="2400" dirty="0" smtClean="0">
              <a:solidFill>
                <a:schemeClr val="bg2"/>
              </a:solidFill>
            </a:endParaRPr>
          </a:p>
        </p:txBody>
      </p:sp>
      <p:sp>
        <p:nvSpPr>
          <p:cNvPr id="13315" name="Rectangle 3"/>
          <p:cNvSpPr>
            <a:spLocks noGrp="1" noChangeArrowheads="1"/>
          </p:cNvSpPr>
          <p:nvPr>
            <p:ph type="title"/>
          </p:nvPr>
        </p:nvSpPr>
        <p:spPr/>
        <p:txBody>
          <a:bodyPr/>
          <a:lstStyle/>
          <a:p>
            <a:pPr>
              <a:lnSpc>
                <a:spcPts val="3300"/>
              </a:lnSpc>
            </a:pPr>
            <a:r>
              <a:rPr lang="en-GB" sz="2800" dirty="0" err="1" smtClean="0"/>
              <a:t>ANACoD</a:t>
            </a:r>
            <a:r>
              <a:rPr lang="en-GB" sz="2800" dirty="0" smtClean="0"/>
              <a:t>  - PART II:</a:t>
            </a:r>
            <a:br>
              <a:rPr lang="en-GB" sz="2800" dirty="0" smtClean="0"/>
            </a:br>
            <a:r>
              <a:rPr lang="en-GB" sz="2800" dirty="0" smtClean="0"/>
              <a:t>MORTALITY LEVELS ANALYSIS</a:t>
            </a:r>
          </a:p>
        </p:txBody>
      </p:sp>
    </p:spTree>
    <p:extLst>
      <p:ext uri="{BB962C8B-B14F-4D97-AF65-F5344CB8AC3E}">
        <p14:creationId xmlns:p14="http://schemas.microsoft.com/office/powerpoint/2010/main" val="33982625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2: Crude </a:t>
            </a:r>
            <a:r>
              <a:rPr lang="en-US" sz="2800" i="1" dirty="0" smtClean="0"/>
              <a:t>death </a:t>
            </a:r>
            <a:r>
              <a:rPr lang="en-US" sz="2800" i="1" dirty="0"/>
              <a:t>rates (CDR</a:t>
            </a:r>
            <a:r>
              <a:rPr lang="en-US" sz="2800" i="1" dirty="0" smtClean="0"/>
              <a:t>)</a:t>
            </a:r>
            <a:endParaRPr lang="en-GB" sz="2800" i="1" dirty="0" smtClean="0"/>
          </a:p>
        </p:txBody>
      </p:sp>
      <p:sp>
        <p:nvSpPr>
          <p:cNvPr id="2" name="Content Placeholder 1"/>
          <p:cNvSpPr>
            <a:spLocks noGrp="1"/>
          </p:cNvSpPr>
          <p:nvPr>
            <p:ph idx="4294967295"/>
          </p:nvPr>
        </p:nvSpPr>
        <p:spPr>
          <a:xfrm>
            <a:off x="355600" y="1295400"/>
            <a:ext cx="8407400" cy="4724400"/>
          </a:xfrm>
        </p:spPr>
        <p:txBody>
          <a:bodyPr/>
          <a:lstStyle/>
          <a:p>
            <a:pPr marL="0" indent="0">
              <a:buNone/>
            </a:pPr>
            <a:r>
              <a:rPr lang="en-US" i="1" dirty="0" smtClean="0"/>
              <a:t>Enables users to:</a:t>
            </a:r>
          </a:p>
          <a:p>
            <a:pPr marL="0" indent="0">
              <a:buNone/>
            </a:pPr>
            <a:endParaRPr lang="en-US" sz="900" i="1" dirty="0" smtClean="0"/>
          </a:p>
          <a:p>
            <a:pPr lvl="0">
              <a:spcBef>
                <a:spcPts val="1200"/>
              </a:spcBef>
            </a:pPr>
            <a:r>
              <a:rPr lang="en-GB" sz="2400" dirty="0"/>
              <a:t>C</a:t>
            </a:r>
            <a:r>
              <a:rPr lang="en-GB" sz="2400" dirty="0" smtClean="0"/>
              <a:t>alculate </a:t>
            </a:r>
            <a:r>
              <a:rPr lang="en-GB" sz="2400" dirty="0"/>
              <a:t>the </a:t>
            </a:r>
            <a:r>
              <a:rPr lang="en-GB" sz="2400" dirty="0" smtClean="0"/>
              <a:t>CDR</a:t>
            </a:r>
            <a:r>
              <a:rPr lang="en-US" sz="2400" dirty="0"/>
              <a:t> </a:t>
            </a:r>
            <a:r>
              <a:rPr lang="en-US" sz="2400" dirty="0" smtClean="0"/>
              <a:t>and use the  country’s </a:t>
            </a:r>
            <a:r>
              <a:rPr lang="en-GB" sz="2400" dirty="0" smtClean="0"/>
              <a:t>population </a:t>
            </a:r>
            <a:r>
              <a:rPr lang="en-GB" sz="2400" dirty="0"/>
              <a:t>pyramid </a:t>
            </a:r>
            <a:r>
              <a:rPr lang="en-GB" sz="2400" dirty="0" smtClean="0"/>
              <a:t>to helps </a:t>
            </a:r>
            <a:r>
              <a:rPr lang="en-GB" sz="2400" dirty="0"/>
              <a:t>in the interpretation of the </a:t>
            </a:r>
            <a:r>
              <a:rPr lang="en-GB" sz="2400" dirty="0" smtClean="0"/>
              <a:t>CDR</a:t>
            </a:r>
          </a:p>
          <a:p>
            <a:pPr marL="0" indent="0">
              <a:buNone/>
            </a:pPr>
            <a:r>
              <a:rPr lang="en-US" sz="2000" dirty="0">
                <a:solidFill>
                  <a:srgbClr val="0070C0"/>
                </a:solidFill>
              </a:rPr>
              <a:t> </a:t>
            </a:r>
            <a:r>
              <a:rPr lang="en-US" sz="2000" dirty="0" smtClean="0">
                <a:solidFill>
                  <a:srgbClr val="0070C0"/>
                </a:solidFill>
              </a:rPr>
              <a:t>     </a:t>
            </a:r>
            <a:r>
              <a:rPr lang="en-US" sz="1800" dirty="0" smtClean="0">
                <a:solidFill>
                  <a:srgbClr val="0070C0"/>
                </a:solidFill>
              </a:rPr>
              <a:t>Crude </a:t>
            </a:r>
            <a:r>
              <a:rPr lang="en-US" sz="1800" dirty="0">
                <a:solidFill>
                  <a:srgbClr val="0070C0"/>
                </a:solidFill>
              </a:rPr>
              <a:t>death rate = </a:t>
            </a:r>
            <a:r>
              <a:rPr lang="en-US" sz="1800" u="sng" dirty="0">
                <a:solidFill>
                  <a:srgbClr val="0070C0"/>
                </a:solidFill>
              </a:rPr>
              <a:t>Number of deaths in resident population in given year</a:t>
            </a:r>
            <a:r>
              <a:rPr lang="en-US" sz="1800" dirty="0">
                <a:solidFill>
                  <a:srgbClr val="0070C0"/>
                </a:solidFill>
              </a:rPr>
              <a:t>  X 1000</a:t>
            </a:r>
          </a:p>
          <a:p>
            <a:pPr marL="0" indent="0">
              <a:buNone/>
            </a:pPr>
            <a:r>
              <a:rPr lang="en-US" sz="1800" dirty="0">
                <a:solidFill>
                  <a:srgbClr val="0070C0"/>
                </a:solidFill>
              </a:rPr>
              <a:t>		    </a:t>
            </a:r>
            <a:r>
              <a:rPr lang="en-US" sz="1800" dirty="0" smtClean="0">
                <a:solidFill>
                  <a:srgbClr val="0070C0"/>
                </a:solidFill>
              </a:rPr>
              <a:t>       </a:t>
            </a:r>
            <a:r>
              <a:rPr lang="en-US" sz="1800" dirty="0">
                <a:solidFill>
                  <a:srgbClr val="0070C0"/>
                </a:solidFill>
              </a:rPr>
              <a:t>Size of the midyear resident population in that </a:t>
            </a:r>
            <a:r>
              <a:rPr lang="en-US" sz="1800" dirty="0" smtClean="0">
                <a:solidFill>
                  <a:srgbClr val="0070C0"/>
                </a:solidFill>
              </a:rPr>
              <a:t>year</a:t>
            </a:r>
            <a:endParaRPr lang="en-GB" sz="1800" dirty="0" smtClean="0"/>
          </a:p>
          <a:p>
            <a:pPr lvl="0">
              <a:spcBef>
                <a:spcPts val="1200"/>
              </a:spcBef>
            </a:pPr>
            <a:r>
              <a:rPr lang="en-GB" sz="2400" dirty="0" smtClean="0"/>
              <a:t>Use </a:t>
            </a:r>
            <a:r>
              <a:rPr lang="en-GB" sz="2400" dirty="0"/>
              <a:t>the CDR as an approximate indicator of completeness of death </a:t>
            </a:r>
            <a:r>
              <a:rPr lang="en-GB" sz="2400" dirty="0" smtClean="0"/>
              <a:t>registration</a:t>
            </a:r>
            <a:endParaRPr lang="en-US" sz="2400" dirty="0"/>
          </a:p>
          <a:p>
            <a:pPr lvl="0">
              <a:spcBef>
                <a:spcPts val="1200"/>
              </a:spcBef>
            </a:pPr>
            <a:r>
              <a:rPr lang="en-AU" sz="2400" dirty="0" smtClean="0"/>
              <a:t>Compare the CDR to the expected CRD based </a:t>
            </a:r>
            <a:r>
              <a:rPr lang="en-AU" sz="2400" dirty="0"/>
              <a:t>on </a:t>
            </a:r>
            <a:r>
              <a:rPr lang="en-AU" sz="2400" dirty="0" smtClean="0"/>
              <a:t>life </a:t>
            </a:r>
            <a:r>
              <a:rPr lang="en-AU" sz="2400" dirty="0"/>
              <a:t>expectancy and population growth </a:t>
            </a:r>
            <a:r>
              <a:rPr lang="en-AU" sz="2400" dirty="0" smtClean="0"/>
              <a:t>rates</a:t>
            </a:r>
            <a:endParaRPr lang="en-GB" sz="500" dirty="0" smtClean="0"/>
          </a:p>
          <a:p>
            <a:pPr lvl="0">
              <a:spcBef>
                <a:spcPts val="1200"/>
              </a:spcBef>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14968410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2: Crude </a:t>
            </a:r>
            <a:r>
              <a:rPr lang="en-US" sz="2800" i="1" dirty="0" smtClean="0"/>
              <a:t>death </a:t>
            </a:r>
            <a:r>
              <a:rPr lang="en-US" sz="2800" i="1" dirty="0"/>
              <a:t>rates</a:t>
            </a:r>
            <a:endParaRPr lang="en-GB" sz="2800" i="1" dirty="0" smtClean="0"/>
          </a:p>
        </p:txBody>
      </p:sp>
      <p:sp>
        <p:nvSpPr>
          <p:cNvPr id="2" name="Content Placeholder 1"/>
          <p:cNvSpPr>
            <a:spLocks noGrp="1"/>
          </p:cNvSpPr>
          <p:nvPr>
            <p:ph idx="4294967295"/>
          </p:nvPr>
        </p:nvSpPr>
        <p:spPr>
          <a:xfrm>
            <a:off x="355600" y="1295400"/>
            <a:ext cx="8407400" cy="4724400"/>
          </a:xfrm>
        </p:spPr>
        <p:txBody>
          <a:bodyPr/>
          <a:lstStyle/>
          <a:p>
            <a:pPr marL="0" indent="0">
              <a:buNone/>
            </a:pPr>
            <a:endParaRPr lang="en-US" dirty="0" smtClean="0"/>
          </a:p>
          <a:p>
            <a:pPr marL="0" indent="0">
              <a:buNone/>
            </a:pPr>
            <a:endParaRPr lang="en-US" dirty="0"/>
          </a:p>
        </p:txBody>
      </p:sp>
      <p:sp>
        <p:nvSpPr>
          <p:cNvPr id="9" name="TextBox 8"/>
          <p:cNvSpPr txBox="1"/>
          <p:nvPr/>
        </p:nvSpPr>
        <p:spPr>
          <a:xfrm>
            <a:off x="228600" y="1219200"/>
            <a:ext cx="8610600" cy="400110"/>
          </a:xfrm>
          <a:prstGeom prst="rect">
            <a:avLst/>
          </a:prstGeom>
          <a:noFill/>
        </p:spPr>
        <p:txBody>
          <a:bodyPr wrap="square" rtlCol="0">
            <a:spAutoFit/>
          </a:bodyPr>
          <a:lstStyle/>
          <a:p>
            <a:r>
              <a:rPr lang="en-US" sz="2000" b="1" dirty="0" smtClean="0"/>
              <a:t> Population data to aid in interpretation of crude death rates:</a:t>
            </a:r>
            <a:endParaRPr lang="en-US" sz="2000" b="1" dirty="0"/>
          </a:p>
        </p:txBody>
      </p:sp>
      <p:graphicFrame>
        <p:nvGraphicFramePr>
          <p:cNvPr id="4" name="Table 3" descr="ANACoD Screen Shot - Step  2, Crude death rates "/>
          <p:cNvGraphicFramePr>
            <a:graphicFrameLocks noGrp="1"/>
          </p:cNvGraphicFramePr>
          <p:nvPr>
            <p:extLst>
              <p:ext uri="{D42A27DB-BD31-4B8C-83A1-F6EECF244321}">
                <p14:modId xmlns:p14="http://schemas.microsoft.com/office/powerpoint/2010/main" val="4189758922"/>
              </p:ext>
            </p:extLst>
          </p:nvPr>
        </p:nvGraphicFramePr>
        <p:xfrm>
          <a:off x="-152398" y="1619314"/>
          <a:ext cx="9301574" cy="4491926"/>
        </p:xfrm>
        <a:graphic>
          <a:graphicData uri="http://schemas.openxmlformats.org/drawingml/2006/table">
            <a:tbl>
              <a:tblPr/>
              <a:tblGrid>
                <a:gridCol w="224988"/>
                <a:gridCol w="924952"/>
                <a:gridCol w="907458"/>
                <a:gridCol w="914400"/>
                <a:gridCol w="762000"/>
                <a:gridCol w="914400"/>
                <a:gridCol w="204677"/>
                <a:gridCol w="740587"/>
                <a:gridCol w="740587"/>
                <a:gridCol w="2276549"/>
                <a:gridCol w="457200"/>
                <a:gridCol w="76200"/>
                <a:gridCol w="157576"/>
              </a:tblGrid>
              <a:tr h="351858">
                <a:tc>
                  <a:txBody>
                    <a:bodyPr/>
                    <a:lstStyle/>
                    <a:p>
                      <a:pPr algn="l" fontAlgn="b"/>
                      <a:endParaRPr lang="en-US" sz="1100" b="0" i="0" u="none" strike="noStrike" dirty="0">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050" b="0" i="0" u="none" strike="noStrike" dirty="0">
                          <a:solidFill>
                            <a:srgbClr val="0000FF"/>
                          </a:solidFill>
                          <a:effectLst/>
                          <a:latin typeface="Arial"/>
                        </a:rPr>
                        <a:t>Age-group (yrs)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1050" b="0" i="0" u="none" strike="noStrike">
                          <a:solidFill>
                            <a:srgbClr val="0000FF"/>
                          </a:solidFill>
                          <a:effectLst/>
                          <a:latin typeface="Arial"/>
                        </a:rPr>
                        <a:t>No of deaths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algn="ctr" fontAlgn="b"/>
                      <a:r>
                        <a:rPr lang="en-US" sz="1050" b="0" i="0" u="none" strike="noStrike" dirty="0">
                          <a:solidFill>
                            <a:srgbClr val="0000FF"/>
                          </a:solidFill>
                          <a:effectLst/>
                          <a:latin typeface="Arial"/>
                        </a:rPr>
                        <a:t>Population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algn="l" fontAlgn="b"/>
                      <a:r>
                        <a:rPr lang="en-US" sz="1100" b="0" i="0" u="none" strike="noStrike" dirty="0">
                          <a:solidFill>
                            <a:srgbClr val="FFFFFF"/>
                          </a:solidFill>
                          <a:effectLst/>
                          <a:latin typeface="Arial"/>
                        </a:rPr>
                        <a:t>Proportion </a:t>
                      </a:r>
                      <a:r>
                        <a:rPr lang="en-US" sz="1100" b="0" i="0" u="none" strike="noStrike" dirty="0" smtClean="0">
                          <a:solidFill>
                            <a:srgbClr val="FFFFFF"/>
                          </a:solidFill>
                          <a:effectLst/>
                          <a:latin typeface="Arial"/>
                        </a:rPr>
                        <a:t>of</a:t>
                      </a:r>
                      <a:endParaRPr lang="en-US" sz="1100" b="0" i="0" u="none" strike="noStrike" dirty="0">
                        <a:effectLst/>
                        <a:latin typeface="Arial"/>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0">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050" b="0" i="0" u="none" strike="noStrike" dirty="0">
                          <a:effectLst/>
                          <a:latin typeface="Arial"/>
                        </a:rPr>
                        <a:t>male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50" b="0" i="0" u="none" strike="noStrike">
                          <a:effectLst/>
                          <a:latin typeface="Arial"/>
                        </a:rPr>
                        <a:t>female</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50" b="0" i="0" u="none" strike="noStrike" dirty="0">
                          <a:effectLst/>
                          <a:latin typeface="Arial"/>
                        </a:rPr>
                        <a:t>male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50" b="0" i="0" u="none" strike="noStrike" dirty="0">
                          <a:effectLst/>
                          <a:latin typeface="Arial"/>
                        </a:rPr>
                        <a:t>female</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endParaRPr lang="en-US" sz="1100" b="0" i="0" u="none" strike="noStrike" dirty="0">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dirty="0">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All ages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050" b="0" i="0" u="none" strike="noStrike">
                          <a:effectLst/>
                          <a:latin typeface="Arial"/>
                        </a:rPr>
                        <a:t>       113 327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050" b="0" i="0" u="none" strike="noStrike">
                          <a:effectLst/>
                          <a:latin typeface="Arial"/>
                        </a:rPr>
                        <a:t>          83 354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050" b="0" i="0" u="none" strike="noStrike">
                          <a:effectLst/>
                          <a:latin typeface="Arial"/>
                        </a:rPr>
                        <a:t>  22 464 882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050" b="0" i="0" u="none" strike="noStrike" dirty="0">
                          <a:effectLst/>
                          <a:latin typeface="Arial"/>
                        </a:rPr>
                        <a:t>  23 189 162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5 368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4 234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466 526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446 815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1 128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933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1 828 674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1 753 044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633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470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2 250 657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2 160 252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10-14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854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524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2 240 827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2 155 587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15-19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dirty="0">
                          <a:effectLst/>
                          <a:latin typeface="Arial"/>
                        </a:rPr>
                        <a:t>            3 628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dirty="0">
                          <a:effectLst/>
                          <a:latin typeface="Arial"/>
                        </a:rPr>
                        <a:t>            1 044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2 201 572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2 130 962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5 659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1 258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2 050 933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2 019 554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25-29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6 112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1 289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1 894 170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dirty="0">
                          <a:effectLst/>
                          <a:latin typeface="Arial"/>
                        </a:rPr>
                        <a:t>    1 912 832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30-34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4 863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1 361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1 707 701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dirty="0">
                          <a:effectLst/>
                          <a:latin typeface="Arial"/>
                        </a:rPr>
                        <a:t>    1 774 594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35-39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4 197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1 582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1 510 151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1 612 906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40-44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4 187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2 117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1 479 874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1 603 908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45-49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dirty="0">
                          <a:effectLst/>
                          <a:latin typeface="Arial"/>
                        </a:rPr>
                        <a:t>            4 646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2 791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1 275 551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1 399 558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50-54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5 129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3 525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1 040 753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1 158 799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55-59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6 046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4 132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833 936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945 156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60-64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6 808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4 863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600 560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697 959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65-69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8 366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6 323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408 106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492 649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70-74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9 990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8 396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289 037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366 559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75-79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ctr"/>
                      <a:r>
                        <a:rPr lang="en-US" sz="1050" b="0" i="0" u="none" strike="noStrike">
                          <a:effectLst/>
                          <a:latin typeface="Arial"/>
                        </a:rPr>
                        <a:t>          11 431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10 206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a:effectLst/>
                          <a:latin typeface="Arial"/>
                        </a:rPr>
                        <a:t>       193 494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effectLst/>
                          <a:latin typeface="Arial"/>
                        </a:rPr>
                        <a:t>       261 311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r>
              <a:tr h="175929">
                <a:tc>
                  <a:txBody>
                    <a:bodyPr/>
                    <a:lstStyle/>
                    <a:p>
                      <a:pPr algn="l" fontAlgn="b"/>
                      <a:endParaRPr lang="en-US" sz="1100" b="0" i="0" u="none" strike="noStrike" dirty="0">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effectLst/>
                          <a:latin typeface="Arial"/>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50" b="0" i="0" u="none" strike="noStrike">
                          <a:effectLst/>
                          <a:latin typeface="Arial"/>
                        </a:rPr>
                        <a:t>          24 281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effectLst/>
                          <a:latin typeface="Arial"/>
                        </a:rPr>
                        <a:t>          28 307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effectLst/>
                          <a:latin typeface="Arial"/>
                        </a:rPr>
                        <a:t>       192 360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effectLst/>
                          <a:latin typeface="Arial"/>
                        </a:rPr>
                        <a:t>       296 717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FFFFFF"/>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1100" b="0" i="0" u="none" strike="noStrike" dirty="0">
                        <a:solidFill>
                          <a:srgbClr val="FFFFFF"/>
                        </a:solidFill>
                        <a:effectLst/>
                        <a:latin typeface="Arial"/>
                      </a:endParaRPr>
                    </a:p>
                  </a:txBody>
                  <a:tcPr marL="0" marR="0" marT="0" marB="0" anchor="b">
                    <a:lnL>
                      <a:noFill/>
                    </a:lnL>
                    <a:lnR>
                      <a:noFill/>
                    </a:lnR>
                    <a:lnT>
                      <a:noFill/>
                    </a:lnT>
                    <a:lnB>
                      <a:noFill/>
                    </a:lnB>
                    <a:solidFill>
                      <a:srgbClr val="FFFFFF"/>
                    </a:solidFill>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r>
              <a:tr h="385937">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smtClean="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23910">
                <a:tc>
                  <a:txBody>
                    <a:bodyPr/>
                    <a:lstStyle/>
                    <a:p>
                      <a:pPr algn="l"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l" fontAlgn="b"/>
                      <a:r>
                        <a:rPr lang="en-US" sz="1200" b="1" i="0" u="none" strike="noStrike" dirty="0">
                          <a:effectLst/>
                          <a:latin typeface="Arial"/>
                        </a:rPr>
                        <a:t>Completeness of civil registration data is estimated by dividing the reported deaths  by </a:t>
                      </a:r>
                      <a:r>
                        <a:rPr lang="en-US" sz="1200" b="1" i="0" u="none" strike="noStrike" dirty="0" smtClean="0">
                          <a:effectLst/>
                          <a:latin typeface="Arial"/>
                        </a:rPr>
                        <a:t>the UN </a:t>
                      </a:r>
                      <a:r>
                        <a:rPr lang="en-US" sz="1200" b="1" i="0" u="none" strike="noStrike" dirty="0">
                          <a:effectLst/>
                          <a:latin typeface="Arial"/>
                        </a:rPr>
                        <a:t>estimates</a:t>
                      </a:r>
                      <a:r>
                        <a:rPr lang="en-US" sz="1200" b="1" i="0" u="none" strike="noStrike" dirty="0" smtClean="0">
                          <a:effectLst/>
                          <a:latin typeface="Arial"/>
                        </a:rPr>
                        <a:t>*   =&gt;</a:t>
                      </a:r>
                      <a:endParaRPr lang="en-US" sz="1200" b="1"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1" i="0" u="none" strike="noStrike" dirty="0" smtClean="0">
                          <a:effectLst/>
                          <a:latin typeface="Arial"/>
                        </a:rPr>
                        <a:t>78%</a:t>
                      </a:r>
                      <a:endParaRPr lang="en-US" sz="1600" b="1"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100" b="1" i="0" u="none" strike="noStrike" dirty="0" smtClean="0">
                          <a:effectLst/>
                          <a:latin typeface="Arial"/>
                        </a:rPr>
                        <a:t> </a:t>
                      </a:r>
                      <a:endParaRPr lang="en-US" sz="1100" b="1"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100" b="1" i="0" u="none" strike="noStrike" dirty="0">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274889035"/>
              </p:ext>
            </p:extLst>
          </p:nvPr>
        </p:nvGraphicFramePr>
        <p:xfrm>
          <a:off x="5029200" y="1629820"/>
          <a:ext cx="4114800" cy="29421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572000" y="4572000"/>
            <a:ext cx="4495800" cy="1323439"/>
          </a:xfrm>
          <a:prstGeom prst="rect">
            <a:avLst/>
          </a:prstGeom>
          <a:noFill/>
        </p:spPr>
        <p:txBody>
          <a:bodyPr wrap="square" rtlCol="0">
            <a:spAutoFit/>
          </a:bodyPr>
          <a:lstStyle/>
          <a:p>
            <a:r>
              <a:rPr lang="en-US" sz="2000" b="1" dirty="0" smtClean="0"/>
              <a:t>CDR as approximate indicator of completeness of death registration: </a:t>
            </a:r>
            <a:r>
              <a:rPr lang="en-US" sz="2000" b="1" i="1" dirty="0" smtClean="0">
                <a:solidFill>
                  <a:srgbClr val="C00000"/>
                </a:solidFill>
              </a:rPr>
              <a:t>≥ 90% is defined as “good” by UN standards.</a:t>
            </a:r>
            <a:endParaRPr lang="en-US" sz="2000" b="1" i="1" dirty="0">
              <a:solidFill>
                <a:srgbClr val="C00000"/>
              </a:solidFill>
            </a:endParaRPr>
          </a:p>
        </p:txBody>
      </p:sp>
    </p:spTree>
    <p:extLst>
      <p:ext uri="{BB962C8B-B14F-4D97-AF65-F5344CB8AC3E}">
        <p14:creationId xmlns:p14="http://schemas.microsoft.com/office/powerpoint/2010/main" val="41902386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Assessing the Quality of</a:t>
            </a:r>
            <a:br>
              <a:rPr lang="en-US" dirty="0" smtClean="0"/>
            </a:br>
            <a:r>
              <a:rPr lang="en-US" dirty="0" smtClean="0"/>
              <a:t>Mortality Data: 10 </a:t>
            </a:r>
            <a:r>
              <a:rPr lang="en-US" dirty="0"/>
              <a:t>step </a:t>
            </a:r>
            <a:r>
              <a:rPr lang="en-US" dirty="0" smtClean="0"/>
              <a:t>process </a:t>
            </a:r>
            <a:endParaRPr lang="en-US" dirty="0"/>
          </a:p>
        </p:txBody>
      </p:sp>
      <p:sp>
        <p:nvSpPr>
          <p:cNvPr id="3" name="Content Placeholder 2"/>
          <p:cNvSpPr>
            <a:spLocks noGrp="1"/>
          </p:cNvSpPr>
          <p:nvPr>
            <p:ph idx="1"/>
          </p:nvPr>
        </p:nvSpPr>
        <p:spPr>
          <a:xfrm>
            <a:off x="228600" y="1447800"/>
            <a:ext cx="8610600" cy="4572000"/>
          </a:xfrm>
        </p:spPr>
        <p:txBody>
          <a:bodyPr numCol="2"/>
          <a:lstStyle/>
          <a:p>
            <a:pPr marL="344488" indent="-344488">
              <a:spcBef>
                <a:spcPts val="1200"/>
              </a:spcBef>
              <a:buAutoNum type="arabicParenR"/>
            </a:pPr>
            <a:r>
              <a:rPr lang="en-US" sz="2400" dirty="0" smtClean="0"/>
              <a:t>Prepare basic tabulations of deaths by age, sex and cause     of death</a:t>
            </a:r>
          </a:p>
          <a:p>
            <a:pPr marL="344488" indent="-344488">
              <a:spcBef>
                <a:spcPts val="1200"/>
              </a:spcBef>
              <a:buAutoNum type="arabicParenR"/>
            </a:pPr>
            <a:r>
              <a:rPr lang="en-US" sz="2400" dirty="0" smtClean="0"/>
              <a:t>Review crude death rates</a:t>
            </a:r>
          </a:p>
          <a:p>
            <a:pPr marL="344488" indent="-344488">
              <a:spcBef>
                <a:spcPts val="1200"/>
              </a:spcBef>
              <a:buAutoNum type="arabicParenR"/>
            </a:pPr>
            <a:r>
              <a:rPr lang="en-US" sz="2400" dirty="0" smtClean="0"/>
              <a:t>Review age and sex-specific  death rates</a:t>
            </a:r>
          </a:p>
          <a:p>
            <a:pPr marL="344488" indent="-344488">
              <a:spcBef>
                <a:spcPts val="1200"/>
              </a:spcBef>
              <a:buAutoNum type="arabicParenR"/>
            </a:pPr>
            <a:r>
              <a:rPr lang="en-US" sz="2400" dirty="0" smtClean="0"/>
              <a:t>Review the age distribution of deaths</a:t>
            </a:r>
          </a:p>
          <a:p>
            <a:pPr marL="344488" indent="-344488">
              <a:spcBef>
                <a:spcPts val="1200"/>
              </a:spcBef>
              <a:buAutoNum type="arabicParenR"/>
            </a:pPr>
            <a:r>
              <a:rPr lang="en-US" sz="2400" dirty="0" smtClean="0"/>
              <a:t>Review child mortality rates</a:t>
            </a:r>
          </a:p>
          <a:p>
            <a:pPr marL="514350" indent="-514350">
              <a:spcBef>
                <a:spcPts val="1200"/>
              </a:spcBef>
              <a:buAutoNum type="arabicParenR"/>
            </a:pPr>
            <a:endParaRPr lang="en-US" sz="2400" dirty="0" smtClean="0"/>
          </a:p>
          <a:p>
            <a:pPr marL="514350" indent="-514350">
              <a:spcBef>
                <a:spcPts val="1200"/>
              </a:spcBef>
              <a:buAutoNum type="arabicParenR"/>
            </a:pPr>
            <a:endParaRPr lang="en-US" sz="2400" dirty="0" smtClean="0"/>
          </a:p>
          <a:p>
            <a:pPr marL="457200" indent="-457200">
              <a:spcBef>
                <a:spcPts val="1200"/>
              </a:spcBef>
              <a:buAutoNum type="arabicParenR"/>
            </a:pPr>
            <a:r>
              <a:rPr lang="en-US" sz="2400" dirty="0" smtClean="0"/>
              <a:t>Review the distribution of major causes of death</a:t>
            </a:r>
          </a:p>
          <a:p>
            <a:pPr marL="457200" indent="-457200">
              <a:spcBef>
                <a:spcPts val="1200"/>
              </a:spcBef>
              <a:buAutoNum type="arabicParenR"/>
            </a:pPr>
            <a:r>
              <a:rPr lang="en-US" sz="2400" dirty="0" smtClean="0"/>
              <a:t>Review age patterns of major causes of death</a:t>
            </a:r>
          </a:p>
          <a:p>
            <a:pPr marL="457200" indent="-457200">
              <a:spcBef>
                <a:spcPts val="1200"/>
              </a:spcBef>
              <a:buAutoNum type="arabicParenR"/>
            </a:pPr>
            <a:r>
              <a:rPr lang="en-US" sz="2400" dirty="0" smtClean="0"/>
              <a:t>Review leading causes of death</a:t>
            </a:r>
          </a:p>
          <a:p>
            <a:pPr marL="457200" indent="-457200">
              <a:spcBef>
                <a:spcPts val="1200"/>
              </a:spcBef>
              <a:buAutoNum type="arabicParenR"/>
            </a:pPr>
            <a:r>
              <a:rPr lang="en-US" sz="2400" dirty="0" smtClean="0"/>
              <a:t>Review ratio of noncommunicable to communicable disease deaths</a:t>
            </a:r>
          </a:p>
          <a:p>
            <a:pPr marL="457200" indent="-457200">
              <a:spcBef>
                <a:spcPts val="1200"/>
              </a:spcBef>
              <a:buAutoNum type="arabicParenR"/>
            </a:pPr>
            <a:r>
              <a:rPr lang="en-US" sz="2400" dirty="0" smtClean="0"/>
              <a:t>Review ill-defined causes of death</a:t>
            </a:r>
            <a:endParaRPr lang="en-US" sz="2400" dirty="0"/>
          </a:p>
        </p:txBody>
      </p:sp>
      <p:sp>
        <p:nvSpPr>
          <p:cNvPr id="4" name="TextBox 3"/>
          <p:cNvSpPr txBox="1"/>
          <p:nvPr/>
        </p:nvSpPr>
        <p:spPr>
          <a:xfrm>
            <a:off x="0" y="5657671"/>
            <a:ext cx="9144000" cy="1200329"/>
          </a:xfrm>
          <a:prstGeom prst="rect">
            <a:avLst/>
          </a:prstGeom>
          <a:solidFill>
            <a:schemeClr val="bg1"/>
          </a:solidFill>
        </p:spPr>
        <p:txBody>
          <a:bodyPr wrap="square" rtlCol="0">
            <a:spAutoFit/>
          </a:bodyPr>
          <a:lstStyle/>
          <a:p>
            <a:r>
              <a:rPr lang="en-US" sz="1200" dirty="0" smtClean="0"/>
              <a:t>SOURCES: </a:t>
            </a:r>
          </a:p>
          <a:p>
            <a:r>
              <a:rPr lang="en-US" sz="1200" dirty="0" smtClean="0"/>
              <a:t>World </a:t>
            </a:r>
            <a:r>
              <a:rPr lang="en-US" sz="1200" dirty="0"/>
              <a:t>Health Organization (2011). </a:t>
            </a:r>
            <a:r>
              <a:rPr lang="en-US" sz="1200" i="1" dirty="0"/>
              <a:t>Analysing mortality levels and causes of death (ANACoD) Electronic Tool</a:t>
            </a:r>
            <a:r>
              <a:rPr lang="en-US" sz="1200" dirty="0"/>
              <a:t>. Department of Health Statistics and Information Systems. Geneva, World Health Organization. Available from </a:t>
            </a:r>
            <a:r>
              <a:rPr lang="en-US" sz="1200" dirty="0" smtClean="0">
                <a:hlinkClick r:id="rId3"/>
              </a:rPr>
              <a:t>healthstat@who.int</a:t>
            </a:r>
            <a:r>
              <a:rPr lang="en-US" sz="1200" dirty="0" smtClean="0"/>
              <a:t> (ANACoD)</a:t>
            </a:r>
          </a:p>
          <a:p>
            <a:r>
              <a:rPr lang="en-US" sz="1200" dirty="0" smtClean="0"/>
              <a:t>AbouZahr </a:t>
            </a:r>
            <a:r>
              <a:rPr lang="en-US" sz="1200" dirty="0"/>
              <a:t>C, Mikkelsen L, Rampatige R, and Lopez A. </a:t>
            </a:r>
            <a:r>
              <a:rPr lang="en-US" sz="1200" dirty="0" smtClean="0"/>
              <a:t>Mortality statistics: a tool to improve understanding and quality. Health Information Systems Knowledge Hub, University of Queensland. Working Paper Series 13. November 2010. </a:t>
            </a:r>
            <a:r>
              <a:rPr lang="en-US" sz="1200" dirty="0" smtClean="0">
                <a:solidFill>
                  <a:srgbClr val="0070C0"/>
                </a:solidFill>
                <a:hlinkClick r:id="rId4"/>
              </a:rPr>
              <a:t>http://www.uq.edu.au/hishub/wp13</a:t>
            </a:r>
            <a:r>
              <a:rPr lang="en-US" sz="1200" dirty="0" smtClean="0">
                <a:solidFill>
                  <a:srgbClr val="0070C0"/>
                </a:solidFill>
              </a:rPr>
              <a:t> </a:t>
            </a:r>
            <a:r>
              <a:rPr lang="en-US" sz="1200" dirty="0" smtClean="0"/>
              <a:t> (UQ Working Paper 13)</a:t>
            </a:r>
            <a:endParaRPr lang="en-US" sz="1200" dirty="0"/>
          </a:p>
        </p:txBody>
      </p:sp>
    </p:spTree>
    <p:extLst>
      <p:ext uri="{BB962C8B-B14F-4D97-AF65-F5344CB8AC3E}">
        <p14:creationId xmlns:p14="http://schemas.microsoft.com/office/powerpoint/2010/main" val="5023929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NACoD Screen Shot - Step 2, Observed and expected crude death rates"/>
          <p:cNvGraphicFramePr>
            <a:graphicFrameLocks noGrp="1"/>
          </p:cNvGraphicFramePr>
          <p:nvPr>
            <p:ph idx="4294967295"/>
            <p:extLst>
              <p:ext uri="{D42A27DB-BD31-4B8C-83A1-F6EECF244321}">
                <p14:modId xmlns:p14="http://schemas.microsoft.com/office/powerpoint/2010/main" val="2209180270"/>
              </p:ext>
            </p:extLst>
          </p:nvPr>
        </p:nvGraphicFramePr>
        <p:xfrm>
          <a:off x="355472" y="1239838"/>
          <a:ext cx="8407528" cy="5969372"/>
        </p:xfrm>
        <a:graphic>
          <a:graphicData uri="http://schemas.openxmlformats.org/drawingml/2006/table">
            <a:tbl>
              <a:tblPr/>
              <a:tblGrid>
                <a:gridCol w="857260"/>
                <a:gridCol w="686388"/>
                <a:gridCol w="686388"/>
                <a:gridCol w="686388"/>
                <a:gridCol w="296740"/>
                <a:gridCol w="389648"/>
                <a:gridCol w="686388"/>
                <a:gridCol w="686388"/>
                <a:gridCol w="686388"/>
                <a:gridCol w="686388"/>
                <a:gridCol w="686388"/>
                <a:gridCol w="686388"/>
                <a:gridCol w="686388"/>
              </a:tblGrid>
              <a:tr h="124367">
                <a:tc gridSpan="2">
                  <a:txBody>
                    <a:bodyPr/>
                    <a:lstStyle/>
                    <a:p>
                      <a:pPr algn="l" fontAlgn="b"/>
                      <a:r>
                        <a:rPr lang="en-US" sz="1600" b="1" i="0" u="none" strike="noStrike" dirty="0" smtClean="0">
                          <a:effectLst/>
                          <a:latin typeface="Arial"/>
                        </a:rPr>
                        <a:t>Observed</a:t>
                      </a:r>
                      <a:endParaRPr lang="en-US" sz="1600" b="1"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pPr algn="l" fontAlgn="b"/>
                      <a:endParaRPr lang="en-US" sz="14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2">
                  <a:txBody>
                    <a:bodyPr/>
                    <a:lstStyle/>
                    <a:p>
                      <a:pPr algn="l" fontAlgn="b"/>
                      <a:r>
                        <a:rPr lang="en-US" sz="14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dirty="0">
                          <a:solidFill>
                            <a:srgbClr val="FFFFFF"/>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solidFill>
                            <a:srgbClr val="FFFFFF"/>
                          </a:solidFill>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0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24367">
                <a:tc gridSpan="3">
                  <a:txBody>
                    <a:bodyPr/>
                    <a:lstStyle/>
                    <a:p>
                      <a:pPr algn="l" fontAlgn="ctr"/>
                      <a:r>
                        <a:rPr lang="en-US" sz="1200" b="1" i="0" u="none" strike="noStrike" dirty="0">
                          <a:effectLst/>
                          <a:latin typeface="Arial"/>
                        </a:rPr>
                        <a:t>Crude death rate per 1000 population</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hMerge="1">
                  <a:txBody>
                    <a:bodyPr/>
                    <a:lstStyle/>
                    <a:p>
                      <a:endParaRPr lang="en-US"/>
                    </a:p>
                  </a:txBody>
                  <a:tcPr/>
                </a:tc>
                <a:tc gridSpan="2">
                  <a:txBody>
                    <a:bodyPr/>
                    <a:lstStyle/>
                    <a:p>
                      <a:pPr algn="l" fontAlgn="ctr"/>
                      <a:r>
                        <a:rPr lang="en-US" sz="1400" b="1" i="0" u="none" strike="noStrike" dirty="0">
                          <a:effectLst/>
                          <a:latin typeface="Arial"/>
                        </a:rPr>
                        <a:t>Both sexes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pPr algn="l" fontAlgn="ctr"/>
                      <a:endParaRPr lang="en-US" sz="1000" b="0" i="0" u="none" strike="noStrike" dirty="0">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rowSpan="2">
                  <a:txBody>
                    <a:bodyPr/>
                    <a:lstStyle/>
                    <a:p>
                      <a:endParaRPr lang="en-US"/>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en-US" sz="1800" b="1" i="0" u="none" strike="noStrike" dirty="0">
                          <a:effectLst/>
                          <a:latin typeface="Arial"/>
                        </a:rPr>
                        <a:t> </a:t>
                      </a:r>
                      <a:r>
                        <a:rPr lang="en-US" sz="1800" b="1" i="0" u="none" strike="noStrike" dirty="0" smtClean="0">
                          <a:effectLst/>
                          <a:latin typeface="Arial"/>
                        </a:rPr>
                        <a:t> 4.3</a:t>
                      </a:r>
                      <a:endParaRPr lang="en-US" sz="1800" b="1" i="0" u="none" strike="noStrike" dirty="0">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gridSpan="3">
                  <a:txBody>
                    <a:bodyPr/>
                    <a:lstStyle/>
                    <a:p>
                      <a:pPr algn="l" fontAlgn="ctr"/>
                      <a:r>
                        <a:rPr lang="en-US" sz="1000" b="1" i="0" u="none" strike="noStrike">
                          <a:effectLst/>
                          <a:latin typeface="Arial"/>
                        </a:rPr>
                        <a:t>Life expectancy at birth (years)</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99CC"/>
                    </a:solidFill>
                  </a:tcPr>
                </a:tc>
                <a:tc hMerge="1">
                  <a:txBody>
                    <a:bodyPr/>
                    <a:lstStyle/>
                    <a:p>
                      <a:endParaRPr lang="en-US"/>
                    </a:p>
                  </a:txBody>
                  <a:tcPr/>
                </a:tc>
                <a:tc hMerge="1">
                  <a:txBody>
                    <a:bodyPr/>
                    <a:lstStyle/>
                    <a:p>
                      <a:endParaRPr lang="en-US"/>
                    </a:p>
                  </a:txBody>
                  <a:tcPr/>
                </a:tc>
                <a:tc>
                  <a:txBody>
                    <a:bodyPr/>
                    <a:lstStyle/>
                    <a:p>
                      <a:pPr algn="l" fontAlgn="ctr"/>
                      <a:r>
                        <a:rPr lang="en-US" sz="1000" b="1" i="0" u="none" strike="noStrike">
                          <a:effectLst/>
                          <a:latin typeface="Arial"/>
                        </a:rPr>
                        <a:t>Both sexes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10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l" fontAlgn="ctr"/>
                      <a:r>
                        <a:rPr lang="en-US" sz="1000" b="1" i="0" u="none" strike="noStrike" dirty="0">
                          <a:effectLst/>
                          <a:latin typeface="Arial"/>
                        </a:rPr>
                        <a:t>           77.2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r>
              <a:tr h="274320">
                <a:tc>
                  <a:txBody>
                    <a:bodyPr/>
                    <a:lstStyle/>
                    <a:p>
                      <a:pPr algn="l" fontAlgn="ctr"/>
                      <a:r>
                        <a:rPr lang="en-US" sz="1000" b="1" i="0" u="none" strike="noStrike" dirty="0">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ctr"/>
                      <a:r>
                        <a:rPr lang="en-US" sz="1400" b="0" i="0" u="none" strike="noStrike">
                          <a:effectLst/>
                          <a:latin typeface="Arial"/>
                        </a:rPr>
                        <a:t> </a:t>
                      </a:r>
                    </a:p>
                  </a:txBody>
                  <a:tcPr marL="0" marR="0" marT="0" marB="0" anchor="ctr">
                    <a:lnL>
                      <a:noFill/>
                    </a:lnL>
                    <a:lnR>
                      <a:noFill/>
                    </a:lnR>
                    <a:lnT>
                      <a:noFill/>
                    </a:lnT>
                    <a:lnB>
                      <a:noFill/>
                    </a:lnB>
                    <a:solidFill>
                      <a:srgbClr val="CCFFFF"/>
                    </a:solidFill>
                  </a:tcPr>
                </a:tc>
                <a:tc>
                  <a:txBody>
                    <a:bodyPr/>
                    <a:lstStyle/>
                    <a:p>
                      <a:pPr algn="l" fontAlgn="ctr"/>
                      <a:r>
                        <a:rPr lang="en-US" sz="1400" b="0" i="0" u="none" strike="noStrike" dirty="0">
                          <a:effectLst/>
                          <a:latin typeface="Arial"/>
                        </a:rPr>
                        <a:t> </a:t>
                      </a:r>
                    </a:p>
                  </a:txBody>
                  <a:tcPr marL="0" marR="0" marT="0" marB="0" anchor="ctr">
                    <a:lnL>
                      <a:noFill/>
                    </a:lnL>
                    <a:lnR>
                      <a:noFill/>
                    </a:lnR>
                    <a:lnT>
                      <a:noFill/>
                    </a:lnT>
                    <a:lnB>
                      <a:noFill/>
                    </a:lnB>
                    <a:solidFill>
                      <a:srgbClr val="CCFFFF"/>
                    </a:solidFill>
                  </a:tcPr>
                </a:tc>
                <a:tc gridSpan="2">
                  <a:txBody>
                    <a:bodyPr/>
                    <a:lstStyle/>
                    <a:p>
                      <a:pPr algn="l" fontAlgn="ctr"/>
                      <a:r>
                        <a:rPr lang="en-US" sz="1400" b="0" i="0" u="none" strike="noStrike" dirty="0">
                          <a:effectLst/>
                          <a:latin typeface="Arial"/>
                        </a:rPr>
                        <a:t>Males</a:t>
                      </a:r>
                    </a:p>
                  </a:txBody>
                  <a:tcPr marL="0" marR="0" marT="0" marB="0" anchor="ctr">
                    <a:lnL>
                      <a:noFill/>
                    </a:lnL>
                    <a:lnR>
                      <a:noFill/>
                    </a:lnR>
                    <a:lnT>
                      <a:noFill/>
                    </a:lnT>
                    <a:lnB>
                      <a:noFill/>
                    </a:lnB>
                    <a:solidFill>
                      <a:srgbClr val="CCFFFF"/>
                    </a:solidFill>
                  </a:tcPr>
                </a:tc>
                <a:tc hMerge="1">
                  <a:txBody>
                    <a:bodyPr/>
                    <a:lstStyle/>
                    <a:p>
                      <a:endParaRPr lang="en-US"/>
                    </a:p>
                  </a:txBody>
                  <a:tcPr/>
                </a:tc>
                <a:tc vMerge="1">
                  <a:txBody>
                    <a:bodyPr/>
                    <a:lstStyle/>
                    <a:p>
                      <a:endParaRPr lang="en-US"/>
                    </a:p>
                  </a:txBody>
                  <a:tcPr/>
                </a:tc>
                <a:tc>
                  <a:txBody>
                    <a:bodyPr/>
                    <a:lstStyle/>
                    <a:p>
                      <a:pPr algn="ctr" fontAlgn="ctr"/>
                      <a:r>
                        <a:rPr lang="en-US" sz="1800" b="1" i="1" u="none" strike="noStrike" dirty="0" smtClean="0">
                          <a:solidFill>
                            <a:srgbClr val="0000FF"/>
                          </a:solidFill>
                          <a:effectLst/>
                          <a:latin typeface="Arial"/>
                        </a:rPr>
                        <a:t> 5.0 </a:t>
                      </a:r>
                      <a:endParaRPr lang="en-US" sz="1800" b="1" i="1"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0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FF99CC"/>
                    </a:solidFill>
                  </a:tcPr>
                </a:tc>
                <a:tc>
                  <a:txBody>
                    <a:bodyPr/>
                    <a:lstStyle/>
                    <a:p>
                      <a:pPr algn="l" fontAlgn="ctr"/>
                      <a:r>
                        <a:rPr lang="en-US" sz="1000" b="0" i="0" u="none" strike="noStrike">
                          <a:effectLst/>
                          <a:latin typeface="Arial"/>
                        </a:rPr>
                        <a:t>Males</a:t>
                      </a:r>
                    </a:p>
                  </a:txBody>
                  <a:tcPr marL="0" marR="0" marT="0" marB="0" anchor="ctr">
                    <a:lnL>
                      <a:noFill/>
                    </a:lnL>
                    <a:lnR>
                      <a:noFill/>
                    </a:lnR>
                    <a:lnT>
                      <a:noFill/>
                    </a:lnT>
                    <a:lnB>
                      <a:noFill/>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FF99CC"/>
                    </a:solidFill>
                  </a:tcPr>
                </a:tc>
                <a:tc>
                  <a:txBody>
                    <a:bodyPr/>
                    <a:lstStyle/>
                    <a:p>
                      <a:pPr algn="l" fontAlgn="ctr"/>
                      <a:r>
                        <a:rPr lang="en-US" sz="1000" b="1" i="0" u="none" strike="noStrike" dirty="0">
                          <a:effectLst/>
                          <a:latin typeface="Arial"/>
                        </a:rPr>
                        <a:t>           73.6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F99CC"/>
                    </a:solidFill>
                  </a:tcPr>
                </a:tc>
              </a:tr>
              <a:tr h="259080">
                <a:tc>
                  <a:txBody>
                    <a:bodyPr/>
                    <a:lstStyle/>
                    <a:p>
                      <a:pPr algn="l" fontAlgn="ctr"/>
                      <a:r>
                        <a:rPr lang="en-US" sz="10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400" b="0" i="0" u="none" strike="noStrike" dirty="0">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1400" b="0" i="0" u="none" strike="noStrike" dirty="0">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gridSpan="2">
                  <a:txBody>
                    <a:bodyPr/>
                    <a:lstStyle/>
                    <a:p>
                      <a:pPr algn="l" fontAlgn="ctr"/>
                      <a:r>
                        <a:rPr lang="en-US" sz="1400" b="0" i="0" u="none" strike="noStrike" dirty="0">
                          <a:effectLst/>
                          <a:latin typeface="Arial"/>
                        </a:rPr>
                        <a:t>Females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hMerge="1">
                  <a:txBody>
                    <a:bodyPr/>
                    <a:lstStyle/>
                    <a:p>
                      <a:pPr algn="l" fontAlgn="b"/>
                      <a:endParaRPr lang="en-US" sz="1000" b="0" i="0" u="none" strike="noStrike">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0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800" b="1" i="1" u="none" strike="noStrike" dirty="0" smtClean="0">
                          <a:solidFill>
                            <a:srgbClr val="FF0000"/>
                          </a:solidFill>
                          <a:effectLst/>
                          <a:latin typeface="Arial"/>
                        </a:rPr>
                        <a:t>3.6 </a:t>
                      </a:r>
                      <a:endParaRPr lang="en-US" sz="1800" b="1" i="1" u="none" strike="noStrike" dirty="0">
                        <a:solidFill>
                          <a:srgbClr val="FF0000"/>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l" fontAlgn="ctr"/>
                      <a:r>
                        <a:rPr lang="en-US" sz="10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Females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l" fontAlgn="ctr"/>
                      <a:r>
                        <a:rPr lang="en-US" sz="1000" b="1" i="0" u="none" strike="noStrike" dirty="0">
                          <a:effectLst/>
                          <a:latin typeface="Arial"/>
                        </a:rPr>
                        <a:t>           80.8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r>
              <a:tr h="248734">
                <a:tc gridSpan="3">
                  <a:txBody>
                    <a:bodyPr/>
                    <a:lstStyle/>
                    <a:p>
                      <a:pPr algn="l" fontAlgn="b"/>
                      <a:r>
                        <a:rPr lang="en-US" sz="1000" b="1" i="0" u="none" strike="noStrike">
                          <a:effectLst/>
                          <a:latin typeface="Arial"/>
                        </a:rPr>
                        <a:t>% Annual rate of population growth (UN*)</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endParaRPr lang="en-US"/>
                    </a:p>
                  </a:txBody>
                  <a:tcPr/>
                </a:tc>
                <a:tc hMerge="1">
                  <a:txBody>
                    <a:bodyPr/>
                    <a:lstStyle/>
                    <a:p>
                      <a:endParaRPr lang="en-US"/>
                    </a:p>
                  </a:txBody>
                  <a:tcPr/>
                </a:tc>
                <a:tc gridSpan="2">
                  <a:txBody>
                    <a:bodyPr/>
                    <a:lstStyle/>
                    <a:p>
                      <a:pPr algn="l" fontAlgn="ctr"/>
                      <a:r>
                        <a:rPr lang="en-US" sz="1000" b="1" i="0" u="none" strike="noStrike">
                          <a:effectLst/>
                          <a:latin typeface="Arial"/>
                        </a:rPr>
                        <a:t>Both sexes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hMerge="1">
                  <a:txBody>
                    <a:bodyPr/>
                    <a:lstStyle/>
                    <a:p>
                      <a:pPr algn="l" fontAlgn="ctr"/>
                      <a:endParaRPr lang="en-US" sz="1000" b="0" i="0" u="none" strike="noStrike">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en-US" sz="10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n-US" sz="1000" b="1" i="0" u="none" strike="noStrike">
                          <a:effectLst/>
                          <a:latin typeface="Arial"/>
                        </a:rPr>
                        <a:t>1.46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endParaRPr lang="en-US" sz="10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24367">
                <a:tc>
                  <a:txBody>
                    <a:bodyPr/>
                    <a:lstStyle/>
                    <a:p>
                      <a:pPr algn="l" fontAlgn="b"/>
                      <a:r>
                        <a:rPr lang="en-US" sz="10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a:noFill/>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a:noFill/>
                    </a:lnB>
                    <a:solidFill>
                      <a:srgbClr val="CCFFCC"/>
                    </a:solidFill>
                  </a:tcPr>
                </a:tc>
                <a:tc gridSpan="2">
                  <a:txBody>
                    <a:bodyPr/>
                    <a:lstStyle/>
                    <a:p>
                      <a:pPr algn="l" fontAlgn="ctr"/>
                      <a:r>
                        <a:rPr lang="en-US" sz="1000" b="0" i="0" u="none" strike="noStrike">
                          <a:effectLst/>
                          <a:latin typeface="Arial"/>
                        </a:rPr>
                        <a:t>Males</a:t>
                      </a:r>
                    </a:p>
                  </a:txBody>
                  <a:tcPr marL="0" marR="0" marT="0" marB="0" anchor="ctr">
                    <a:lnL>
                      <a:noFill/>
                    </a:lnL>
                    <a:lnR>
                      <a:noFill/>
                    </a:lnR>
                    <a:lnT>
                      <a:noFill/>
                    </a:lnT>
                    <a:lnB>
                      <a:noFill/>
                    </a:lnB>
                    <a:solidFill>
                      <a:srgbClr val="CCFFCC"/>
                    </a:solidFill>
                  </a:tcPr>
                </a:tc>
                <a:tc hMerge="1">
                  <a:txBody>
                    <a:bodyPr/>
                    <a:lstStyle/>
                    <a:p>
                      <a:pPr algn="l" fontAlgn="ctr"/>
                      <a:endParaRPr lang="en-US" sz="1000" b="0" i="0" u="none" strike="noStrike">
                        <a:effectLst/>
                        <a:latin typeface="Arial"/>
                      </a:endParaRPr>
                    </a:p>
                  </a:txBody>
                  <a:tcPr marL="0" marR="0" marT="0" marB="0" anchor="ctr">
                    <a:lnL>
                      <a:noFill/>
                    </a:lnL>
                    <a:lnR>
                      <a:noFill/>
                    </a:lnR>
                    <a:lnT>
                      <a:noFill/>
                    </a:lnT>
                    <a:lnB>
                      <a:noFill/>
                    </a:lnB>
                    <a:solidFill>
                      <a:srgbClr val="CCFFCC"/>
                    </a:solidFill>
                  </a:tcPr>
                </a:tc>
                <a:tc>
                  <a:txBody>
                    <a:bodyPr/>
                    <a:lstStyle/>
                    <a:p>
                      <a:pPr algn="l" fontAlgn="ctr"/>
                      <a:r>
                        <a:rPr lang="en-US" sz="1000" b="0" i="0" u="none" strike="noStrike">
                          <a:effectLst/>
                          <a:latin typeface="Arial"/>
                        </a:rPr>
                        <a:t> </a:t>
                      </a:r>
                    </a:p>
                  </a:txBody>
                  <a:tcPr marL="0" marR="0" marT="0" marB="0" anchor="ctr">
                    <a:lnL>
                      <a:noFill/>
                    </a:lnL>
                    <a:lnR>
                      <a:noFill/>
                    </a:lnR>
                    <a:lnT>
                      <a:noFill/>
                    </a:lnT>
                    <a:lnB>
                      <a:noFill/>
                    </a:lnB>
                    <a:solidFill>
                      <a:srgbClr val="CCFFCC"/>
                    </a:solidFill>
                  </a:tcPr>
                </a:tc>
                <a:tc>
                  <a:txBody>
                    <a:bodyPr/>
                    <a:lstStyle/>
                    <a:p>
                      <a:pPr algn="r" fontAlgn="b"/>
                      <a:r>
                        <a:rPr lang="en-US" sz="1000" b="1" i="0" u="none" strike="noStrike">
                          <a:effectLst/>
                          <a:latin typeface="Arial"/>
                        </a:rPr>
                        <a:t>1.43</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endParaRPr lang="en-US" sz="10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24367">
                <a:tc>
                  <a:txBody>
                    <a:bodyPr/>
                    <a:lstStyle/>
                    <a:p>
                      <a:pPr algn="l" fontAlgn="b"/>
                      <a:r>
                        <a:rPr lang="en-US" sz="800" b="0" i="1"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gridSpan="2">
                  <a:txBody>
                    <a:bodyPr/>
                    <a:lstStyle/>
                    <a:p>
                      <a:pPr algn="l" fontAlgn="ctr"/>
                      <a:r>
                        <a:rPr lang="en-US" sz="1000" b="0" i="0" u="none" strike="noStrike">
                          <a:effectLst/>
                          <a:latin typeface="Arial"/>
                        </a:rPr>
                        <a:t>Females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hMerge="1">
                  <a:txBody>
                    <a:bodyPr/>
                    <a:lstStyle/>
                    <a:p>
                      <a:pPr algn="l" fontAlgn="b"/>
                      <a:endParaRPr lang="en-US" sz="1000" b="0"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000" b="1" i="0" u="none" strike="noStrike">
                          <a:effectLst/>
                          <a:latin typeface="Arial"/>
                        </a:rPr>
                        <a:t>1.48</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endParaRPr lang="en-US" sz="10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124367">
                <a:tc gridSpan="7">
                  <a:txBody>
                    <a:bodyPr/>
                    <a:lstStyle/>
                    <a:p>
                      <a:pPr algn="l" fontAlgn="b"/>
                      <a:r>
                        <a:rPr lang="en-US" sz="900" b="0" i="1" u="none" strike="noStrike" dirty="0">
                          <a:effectLst/>
                          <a:latin typeface="Arial"/>
                        </a:rPr>
                        <a:t>*UN source: United Nations, World Population Prospects the 2010 revision</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dirty="0">
                        <a:solidFill>
                          <a:srgbClr val="FF0000"/>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FFFFFF"/>
                        </a:solidFill>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a:endParaRPr>
                    </a:p>
                  </a:txBody>
                  <a:tcPr marL="0" marR="0" marT="0" marB="0" anchor="b">
                    <a:lnL>
                      <a:noFill/>
                    </a:lnL>
                    <a:lnR>
                      <a:noFill/>
                    </a:lnR>
                    <a:lnT>
                      <a:noFill/>
                    </a:lnT>
                    <a:lnB>
                      <a:noFill/>
                    </a:lnB>
                  </a:tcPr>
                </a:tc>
              </a:tr>
              <a:tr h="61332">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4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solidFill>
                          <a:srgbClr val="FFFFFF"/>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47686">
                <a:tc gridSpan="13">
                  <a:txBody>
                    <a:bodyPr/>
                    <a:lstStyle/>
                    <a:p>
                      <a:pPr algn="l" fontAlgn="b"/>
                      <a:r>
                        <a:rPr lang="en-US" sz="1400" b="1" i="0" u="none" strike="noStrike" dirty="0">
                          <a:effectLst/>
                          <a:latin typeface="Arial"/>
                        </a:rPr>
                        <a:t>Expected crude death rates </a:t>
                      </a:r>
                      <a:r>
                        <a:rPr lang="en-US" sz="1000" b="1" i="0" u="none" strike="noStrike" dirty="0">
                          <a:effectLst/>
                          <a:latin typeface="Arial"/>
                        </a:rPr>
                        <a:t>at different levels of life expectancy and population growth (based on Coale-Demeny West model</a:t>
                      </a:r>
                      <a:r>
                        <a:rPr lang="en-US" sz="1000" b="1" i="0" u="none" strike="noStrike" dirty="0" smtClean="0">
                          <a:effectLst/>
                          <a:latin typeface="Arial"/>
                        </a:rPr>
                        <a:t>)</a:t>
                      </a:r>
                      <a:endParaRPr lang="en-US" sz="1000" b="0"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pPr algn="l" fontAlgn="b"/>
                      <a:endParaRPr lang="en-US" sz="1000" b="0" i="0" u="none" strike="noStrike" dirty="0">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0">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 b="0" i="0" u="none" strike="noStrike">
                        <a:solidFill>
                          <a:srgbClr val="FFFFFF"/>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solidFill>
                          <a:srgbClr val="FFFFFF"/>
                        </a:solidFill>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367">
                <a:tc>
                  <a:txBody>
                    <a:bodyPr/>
                    <a:lstStyle/>
                    <a:p>
                      <a:pPr algn="l" fontAlgn="b"/>
                      <a:r>
                        <a:rPr lang="en-US" sz="1000" b="1" i="0" u="none" strike="noStrike">
                          <a:effectLst/>
                          <a:latin typeface="Arial"/>
                        </a:rPr>
                        <a:t>Male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en-US" sz="1000" b="0" i="0" u="none" strike="noStrike">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gridSpan="11">
                  <a:txBody>
                    <a:bodyPr/>
                    <a:lstStyle/>
                    <a:p>
                      <a:pPr algn="ctr" fontAlgn="b"/>
                      <a:r>
                        <a:rPr lang="en-US" sz="1000" b="0" i="0" u="none" strike="noStrike" dirty="0">
                          <a:effectLst/>
                          <a:latin typeface="Arial"/>
                        </a:rPr>
                        <a:t>Annual rate of population growth (percent)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67">
                <a:tc>
                  <a:txBody>
                    <a:bodyPr/>
                    <a:lstStyle/>
                    <a:p>
                      <a:pPr algn="l" fontAlgn="b"/>
                      <a:r>
                        <a:rPr lang="en-US" sz="10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solidFill>
                            <a:srgbClr val="99CCFF"/>
                          </a:solidFill>
                          <a:effectLst/>
                          <a:latin typeface="Arial"/>
                        </a:rPr>
                        <a:t>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gridSpan="2">
                  <a:txBody>
                    <a:bodyPr/>
                    <a:lstStyle/>
                    <a:p>
                      <a:pPr algn="r" fontAlgn="b"/>
                      <a:r>
                        <a:rPr lang="en-US" sz="1000" b="0" i="0" u="none" strike="noStrike">
                          <a:effectLst/>
                          <a:latin typeface="Arial"/>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r" fontAlgn="b"/>
                      <a:r>
                        <a:rPr lang="en-US" sz="1000" b="0" i="0" u="none" strike="noStrike">
                          <a:effectLst/>
                          <a:latin typeface="Arial"/>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dirty="0">
                          <a:effectLst/>
                          <a:latin typeface="Arial"/>
                        </a:rPr>
                        <a:t>1.5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dirty="0">
                          <a:effectLst/>
                          <a:latin typeface="Arial"/>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r>
              <a:tr h="124367">
                <a:tc rowSpan="8">
                  <a:txBody>
                    <a:bodyPr/>
                    <a:lstStyle/>
                    <a:p>
                      <a:pPr algn="r" fontAlgn="ctr"/>
                      <a:r>
                        <a:rPr lang="en-US" sz="1000" b="0" i="0" u="none" strike="noStrike">
                          <a:effectLst/>
                          <a:latin typeface="Arial"/>
                        </a:rPr>
                        <a:t>Life expectancy at birth </a:t>
                      </a:r>
                      <a:br>
                        <a:rPr lang="en-US" sz="1000" b="0" i="0" u="none" strike="noStrike">
                          <a:effectLst/>
                          <a:latin typeface="Arial"/>
                        </a:rPr>
                      </a:br>
                      <a:r>
                        <a:rPr lang="en-US" sz="1000" b="0" i="0" u="none" strike="noStrike">
                          <a:effectLst/>
                          <a:latin typeface="Arial"/>
                        </a:rPr>
                        <a:t>(years)</a:t>
                      </a:r>
                    </a:p>
                  </a:txBody>
                  <a:tcPr marL="0" marR="0" marT="0" marB="0" vert="vert27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40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r" fontAlgn="ctr"/>
                      <a:r>
                        <a:rPr lang="en-US" sz="1000" b="0" i="0" u="none" strike="noStrike">
                          <a:effectLst/>
                          <a:latin typeface="Arial"/>
                        </a:rPr>
                        <a:t>26.7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gridSpan="2">
                  <a:txBody>
                    <a:bodyPr/>
                    <a:lstStyle/>
                    <a:p>
                      <a:pPr algn="r" fontAlgn="ctr"/>
                      <a:r>
                        <a:rPr lang="en-US" sz="1000" b="0" i="0" u="none" strike="noStrike">
                          <a:effectLst/>
                          <a:latin typeface="Arial"/>
                        </a:rPr>
                        <a:t>23.2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23.1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26.3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27.9</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45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20.8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19.0</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18.9</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19.1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23.8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25.7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16.0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15.2</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15.4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15.8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17.3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24.0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12.0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12.1</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12.5</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13.1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8.7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9.5</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10.1</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10.9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21.4</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5.9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7.3</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8.0</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9.0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17.7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20.4</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97797">
                <a:tc vMerge="1">
                  <a:txBody>
                    <a:bodyPr/>
                    <a:lstStyle/>
                    <a:p>
                      <a:endParaRPr lang="en-US"/>
                    </a:p>
                  </a:txBody>
                  <a:tcPr/>
                </a:tc>
                <a:tc>
                  <a:txBody>
                    <a:bodyPr/>
                    <a:lstStyle/>
                    <a:p>
                      <a:pPr algn="r" fontAlgn="ctr"/>
                      <a:r>
                        <a:rPr lang="en-US" sz="1000" b="0" i="0" u="none" strike="noStrike">
                          <a:effectLst/>
                          <a:latin typeface="Arial"/>
                        </a:rPr>
                        <a:t>70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3.8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5.6</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6.4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7.4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8.7</a:t>
                      </a:r>
                    </a:p>
                  </a:txBody>
                  <a:tcPr marL="0" marR="0" marT="0" marB="0" anchor="ctr">
                    <a:lnL>
                      <a:noFill/>
                    </a:lnL>
                    <a:lnR>
                      <a:noFill/>
                    </a:lnR>
                    <a:lnT>
                      <a:noFill/>
                    </a:lnT>
                    <a:lnB>
                      <a:noFill/>
                    </a:lnB>
                    <a:solidFill>
                      <a:srgbClr val="CCFFFF"/>
                    </a:solidFill>
                  </a:tcPr>
                </a:tc>
                <a:tc>
                  <a:txBody>
                    <a:bodyPr/>
                    <a:lstStyle/>
                    <a:p>
                      <a:pPr algn="r" fontAlgn="ctr"/>
                      <a:r>
                        <a:rPr lang="en-US" sz="1400" b="1" i="1" u="none" strike="noStrike" dirty="0">
                          <a:solidFill>
                            <a:srgbClr val="0000FF"/>
                          </a:solidFill>
                          <a:effectLst/>
                          <a:latin typeface="Arial"/>
                        </a:rPr>
                        <a:t>10.2</a:t>
                      </a:r>
                    </a:p>
                  </a:txBody>
                  <a:tcPr marL="0" marR="0" marT="0" marB="0" anchor="ctr">
                    <a:lnL>
                      <a:noFill/>
                    </a:lnL>
                    <a:lnR>
                      <a:noFill/>
                    </a:lnR>
                    <a:lnT>
                      <a:noFill/>
                    </a:lnT>
                    <a:lnB>
                      <a:noFill/>
                    </a:lnB>
                    <a:solidFill>
                      <a:srgbClr val="FFFF00"/>
                    </a:solidFill>
                  </a:tcPr>
                </a:tc>
                <a:tc>
                  <a:txBody>
                    <a:bodyPr/>
                    <a:lstStyle/>
                    <a:p>
                      <a:pPr algn="r" fontAlgn="ctr"/>
                      <a:r>
                        <a:rPr lang="en-US" sz="1000" b="0" i="0" u="none" strike="noStrike">
                          <a:effectLst/>
                          <a:latin typeface="Arial"/>
                        </a:rPr>
                        <a:t>12.1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75</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2.3</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gridSpan="2">
                  <a:txBody>
                    <a:bodyPr/>
                    <a:lstStyle/>
                    <a:p>
                      <a:pPr algn="r" fontAlgn="ctr"/>
                      <a:r>
                        <a:rPr lang="en-US" sz="1000" b="0" i="0" u="none" strike="noStrike">
                          <a:effectLst/>
                          <a:latin typeface="Arial"/>
                        </a:rPr>
                        <a:t>5.1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7.6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9.2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15.9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18.8</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36837">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400" b="0" i="0" u="none" strike="noStrike">
                          <a:solidFill>
                            <a:srgbClr val="FFFFFF"/>
                          </a:solidFill>
                          <a:effectLst/>
                          <a:latin typeface="Arial"/>
                        </a:rPr>
                        <a:t>85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367">
                <a:tc>
                  <a:txBody>
                    <a:bodyPr/>
                    <a:lstStyle/>
                    <a:p>
                      <a:pPr algn="l" fontAlgn="b"/>
                      <a:r>
                        <a:rPr lang="en-US" sz="1000" b="1" i="0" u="none" strike="noStrike">
                          <a:effectLst/>
                          <a:latin typeface="Arial"/>
                        </a:rPr>
                        <a:t>Female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en-US" sz="1000" b="0" i="0" u="none" strike="noStrike">
                          <a:solidFill>
                            <a:srgbClr val="99CCFF"/>
                          </a:solidFill>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gridSpan="11">
                  <a:txBody>
                    <a:bodyPr/>
                    <a:lstStyle/>
                    <a:p>
                      <a:pPr algn="ctr" fontAlgn="b"/>
                      <a:r>
                        <a:rPr lang="en-US" sz="1000" b="0" i="0" u="none" strike="noStrike" dirty="0">
                          <a:effectLst/>
                          <a:latin typeface="Arial"/>
                        </a:rPr>
                        <a:t>Annual rate of population growth (percent)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67">
                <a:tc>
                  <a:txBody>
                    <a:bodyPr/>
                    <a:lstStyle/>
                    <a:p>
                      <a:pPr algn="l" fontAlgn="b"/>
                      <a:r>
                        <a:rPr lang="en-US" sz="1000" b="0" i="0" u="none" strike="noStrike">
                          <a:solidFill>
                            <a:srgbClr val="99CCFF"/>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solidFill>
                            <a:srgbClr val="99CCFF"/>
                          </a:solidFill>
                          <a:effectLst/>
                          <a:latin typeface="Arial"/>
                        </a:rPr>
                        <a:t>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0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gridSpan="2">
                  <a:txBody>
                    <a:bodyPr/>
                    <a:lstStyle/>
                    <a:p>
                      <a:pPr algn="r" fontAlgn="b"/>
                      <a:r>
                        <a:rPr lang="en-US" sz="1000" b="0" i="0" u="none" strike="noStrike">
                          <a:effectLst/>
                          <a:latin typeface="Arial"/>
                        </a:rPr>
                        <a:t>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r" fontAlgn="b"/>
                      <a:r>
                        <a:rPr lang="en-US" sz="1000" b="0" i="0" u="none" strike="noStrike">
                          <a:effectLst/>
                          <a:latin typeface="Arial"/>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1.5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a:effectLst/>
                          <a:latin typeface="Arial"/>
                        </a:rPr>
                        <a:t>-0.5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000" b="0" i="0" u="none" strike="noStrike" dirty="0">
                          <a:effectLst/>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r>
              <a:tr h="124367">
                <a:tc rowSpan="9">
                  <a:txBody>
                    <a:bodyPr/>
                    <a:lstStyle/>
                    <a:p>
                      <a:pPr algn="r" fontAlgn="ctr"/>
                      <a:r>
                        <a:rPr lang="en-US" sz="1000" b="0" i="0" u="none" strike="noStrike">
                          <a:effectLst/>
                          <a:latin typeface="Arial"/>
                        </a:rPr>
                        <a:t>Life expectancy at birth </a:t>
                      </a:r>
                      <a:br>
                        <a:rPr lang="en-US" sz="1000" b="0" i="0" u="none" strike="noStrike">
                          <a:effectLst/>
                          <a:latin typeface="Arial"/>
                        </a:rPr>
                      </a:br>
                      <a:r>
                        <a:rPr lang="en-US" sz="1000" b="0" i="0" u="none" strike="noStrike">
                          <a:effectLst/>
                          <a:latin typeface="Arial"/>
                        </a:rPr>
                        <a:t>(years)</a:t>
                      </a:r>
                    </a:p>
                  </a:txBody>
                  <a:tcPr marL="0" marR="0" marT="0" marB="0" vert="vert27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40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r" fontAlgn="ctr"/>
                      <a:r>
                        <a:rPr lang="en-US" sz="1000" b="0" i="0" u="none" strike="noStrike">
                          <a:effectLst/>
                          <a:latin typeface="Arial"/>
                        </a:rPr>
                        <a:t>27.4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gridSpan="2">
                  <a:txBody>
                    <a:bodyPr/>
                    <a:lstStyle/>
                    <a:p>
                      <a:pPr algn="r" fontAlgn="ctr"/>
                      <a:r>
                        <a:rPr lang="en-US" sz="1000" b="0" i="0" u="none" strike="noStrike">
                          <a:effectLst/>
                          <a:latin typeface="Arial"/>
                        </a:rPr>
                        <a:t>23.6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23.4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23.6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24.1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26.2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r" fontAlgn="ctr"/>
                      <a:r>
                        <a:rPr lang="en-US" sz="1000" b="0" i="0" u="none" strike="noStrike">
                          <a:effectLst/>
                          <a:latin typeface="Arial"/>
                        </a:rPr>
                        <a:t>27.8</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45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21.6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19.5</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19.3</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19.4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23.7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25.6</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16.8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15.7</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15.8</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16.1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17.5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20.0</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23.9</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55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12.7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12.5</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12.9</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13.4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16.5</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20.2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22.5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9.9</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10.4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11.1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12.1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21.3</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65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6.6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7.7</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8.4</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9.2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10.3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70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4.3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5.8</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6.6</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7.6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8.8</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10.4</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12.2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14.3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16.7</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19.5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75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r" fontAlgn="ctr"/>
                      <a:r>
                        <a:rPr lang="en-US" sz="1000" b="0" i="0" u="none" strike="noStrike">
                          <a:effectLst/>
                          <a:latin typeface="Arial"/>
                        </a:rPr>
                        <a:t>2.6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ctr"/>
                      <a:r>
                        <a:rPr lang="en-US" sz="1000" b="0" i="0" u="none" strike="noStrike">
                          <a:effectLst/>
                          <a:latin typeface="Arial"/>
                        </a:rPr>
                        <a:t>4.4</a:t>
                      </a:r>
                    </a:p>
                  </a:txBody>
                  <a:tcPr marL="0" marR="0" marT="0" marB="0" anchor="ctr">
                    <a:lnL>
                      <a:noFill/>
                    </a:lnL>
                    <a:lnR>
                      <a:noFill/>
                    </a:lnR>
                    <a:lnT>
                      <a:noFill/>
                    </a:lnT>
                    <a:lnB>
                      <a:noFill/>
                    </a:lnB>
                    <a:solidFill>
                      <a:srgbClr val="CCFFFF"/>
                    </a:solidFill>
                  </a:tcPr>
                </a:tc>
                <a:tc gridSpan="2">
                  <a:txBody>
                    <a:bodyPr/>
                    <a:lstStyle/>
                    <a:p>
                      <a:pPr algn="r" fontAlgn="ctr"/>
                      <a:r>
                        <a:rPr lang="en-US" sz="1000" b="0" i="0" u="none" strike="noStrike">
                          <a:effectLst/>
                          <a:latin typeface="Arial"/>
                        </a:rPr>
                        <a:t>5.2</a:t>
                      </a:r>
                    </a:p>
                  </a:txBody>
                  <a:tcPr marL="0" marR="0" marT="0" marB="0" anchor="ctr">
                    <a:lnL>
                      <a:noFill/>
                    </a:lnL>
                    <a:lnR>
                      <a:noFill/>
                    </a:lnR>
                    <a:lnT>
                      <a:noFill/>
                    </a:lnT>
                    <a:lnB>
                      <a:noFill/>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6.3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7.6</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9.2</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11.1</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13.3</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15.9</a:t>
                      </a:r>
                    </a:p>
                  </a:txBody>
                  <a:tcPr marL="0" marR="0" marT="0" marB="0" anchor="ctr">
                    <a:lnL>
                      <a:noFill/>
                    </a:lnL>
                    <a:lnR>
                      <a:noFill/>
                    </a:lnR>
                    <a:lnT>
                      <a:noFill/>
                    </a:lnT>
                    <a:lnB>
                      <a:noFill/>
                    </a:lnB>
                    <a:solidFill>
                      <a:srgbClr val="CCFFFF"/>
                    </a:solidFill>
                  </a:tcPr>
                </a:tc>
                <a:tc>
                  <a:txBody>
                    <a:bodyPr/>
                    <a:lstStyle/>
                    <a:p>
                      <a:pPr algn="r" fontAlgn="ctr"/>
                      <a:r>
                        <a:rPr lang="en-US" sz="1000" b="0" i="0" u="none" strike="noStrike">
                          <a:effectLst/>
                          <a:latin typeface="Arial"/>
                        </a:rPr>
                        <a:t>18.8</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tr>
              <a:tr h="124367">
                <a:tc vMerge="1">
                  <a:txBody>
                    <a:bodyPr/>
                    <a:lstStyle/>
                    <a:p>
                      <a:endParaRPr lang="en-US"/>
                    </a:p>
                  </a:txBody>
                  <a:tcPr/>
                </a:tc>
                <a:tc>
                  <a:txBody>
                    <a:bodyPr/>
                    <a:lstStyle/>
                    <a:p>
                      <a:pPr algn="r" fontAlgn="ctr"/>
                      <a:r>
                        <a:rPr lang="en-US" sz="1000" b="0" i="0" u="none" strike="noStrike">
                          <a:effectLst/>
                          <a:latin typeface="Arial"/>
                        </a:rPr>
                        <a:t>80</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en-US" sz="1000" b="0" i="0" u="none" strike="noStrike">
                          <a:effectLst/>
                          <a:latin typeface="Arial"/>
                        </a:rPr>
                        <a:t>1.5</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dirty="0">
                          <a:effectLst/>
                          <a:latin typeface="Arial"/>
                        </a:rPr>
                        <a:t>3.4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gridSpan="2">
                  <a:txBody>
                    <a:bodyPr/>
                    <a:lstStyle/>
                    <a:p>
                      <a:pPr algn="r" fontAlgn="ctr"/>
                      <a:r>
                        <a:rPr lang="en-US" sz="1000" b="0" i="0" u="none" strike="noStrike">
                          <a:effectLst/>
                          <a:latin typeface="Arial"/>
                        </a:rPr>
                        <a:t>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a:txBody>
                    <a:bodyPr/>
                    <a:lstStyle/>
                    <a:p>
                      <a:pPr algn="r" fontAlgn="ctr"/>
                      <a:r>
                        <a:rPr lang="en-US" sz="1000" b="0" i="0" u="none" strike="noStrike">
                          <a:effectLst/>
                          <a:latin typeface="Arial"/>
                        </a:rPr>
                        <a:t>5.3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6.7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400" b="1" i="1" u="none" strike="noStrike" dirty="0">
                          <a:solidFill>
                            <a:srgbClr val="FF0000"/>
                          </a:solidFill>
                          <a:effectLst/>
                          <a:latin typeface="Arial"/>
                        </a:rPr>
                        <a:t>8.3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r" fontAlgn="ctr"/>
                      <a:r>
                        <a:rPr lang="en-US" sz="1000" b="0" i="0" u="none" strike="noStrike">
                          <a:effectLst/>
                          <a:latin typeface="Arial"/>
                        </a:rPr>
                        <a:t>10.2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12.5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15.1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sz="1000" b="0" i="0" u="none" strike="noStrike">
                          <a:effectLst/>
                          <a:latin typeface="Arial"/>
                        </a:rPr>
                        <a:t>18.1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r>
              <a:tr h="49843">
                <a:tc>
                  <a:txBody>
                    <a:bodyPr/>
                    <a:lstStyle/>
                    <a:p>
                      <a:pPr algn="l" fontAlgn="b"/>
                      <a:endParaRPr lang="en-US" sz="3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900" b="0" i="0" u="none" strike="noStrike" dirty="0">
                        <a:solidFill>
                          <a:srgbClr val="FFFF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65083">
                <a:tc gridSpan="13">
                  <a:txBody>
                    <a:bodyPr/>
                    <a:lstStyle/>
                    <a:p>
                      <a:pPr algn="l" fontAlgn="b"/>
                      <a:endParaRPr lang="en-US" sz="600" b="0"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367">
                <a:tc gridSpan="11">
                  <a:txBody>
                    <a:bodyPr/>
                    <a:lstStyle/>
                    <a:p>
                      <a:pPr algn="l" fontAlgn="b"/>
                      <a:endParaRPr lang="en-US" sz="600" b="0"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a:noFill/>
                    </a:lnT>
                    <a:lnB>
                      <a:noFill/>
                    </a:lnB>
                  </a:tcPr>
                </a:tc>
              </a:tr>
            </a:tbl>
          </a:graphicData>
        </a:graphic>
      </p:graphicFrame>
      <p:sp>
        <p:nvSpPr>
          <p:cNvPr id="14338" name="Rectangle 2"/>
          <p:cNvSpPr>
            <a:spLocks noGrp="1" noChangeArrowheads="1"/>
          </p:cNvSpPr>
          <p:nvPr>
            <p:ph type="title" idx="4294967295"/>
          </p:nvPr>
        </p:nvSpPr>
        <p:spPr>
          <a:xfrm>
            <a:off x="381000" y="228600"/>
            <a:ext cx="8382000" cy="838200"/>
          </a:xfrm>
        </p:spPr>
        <p:txBody>
          <a:bodyPr/>
          <a:lstStyle/>
          <a:p>
            <a:r>
              <a:rPr lang="en-GB" sz="2800" dirty="0" err="1" smtClean="0"/>
              <a:t>ANACoD</a:t>
            </a:r>
            <a:r>
              <a:rPr lang="en-GB" sz="2800" dirty="0" smtClean="0"/>
              <a:t>  - PART II: MORTALITY LEVELS ANALYSIS</a:t>
            </a:r>
            <a:br>
              <a:rPr lang="en-GB" sz="2800" dirty="0" smtClean="0"/>
            </a:br>
            <a:r>
              <a:rPr lang="en-US" sz="2800" i="1" dirty="0"/>
              <a:t>Step 2: Crude deaths </a:t>
            </a:r>
            <a:r>
              <a:rPr lang="en-US" sz="2800" i="1" dirty="0" smtClean="0"/>
              <a:t>rates</a:t>
            </a:r>
            <a:endParaRPr lang="en-GB" sz="2800" i="1" dirty="0" smtClean="0"/>
          </a:p>
        </p:txBody>
      </p:sp>
      <p:sp>
        <p:nvSpPr>
          <p:cNvPr id="2" name="TextBox 1"/>
          <p:cNvSpPr txBox="1"/>
          <p:nvPr/>
        </p:nvSpPr>
        <p:spPr>
          <a:xfrm>
            <a:off x="93259" y="685800"/>
            <a:ext cx="4572000" cy="554704"/>
          </a:xfrm>
          <a:prstGeom prst="rect">
            <a:avLst/>
          </a:prstGeom>
          <a:noFill/>
        </p:spPr>
        <p:txBody>
          <a:bodyPr wrap="square" rtlCol="0">
            <a:spAutoFit/>
          </a:bodyPr>
          <a:lstStyle/>
          <a:p>
            <a:pPr lvl="0">
              <a:lnSpc>
                <a:spcPts val="1800"/>
              </a:lnSpc>
            </a:pPr>
            <a:r>
              <a:rPr lang="en-GB" sz="2000" b="1" i="1" dirty="0" smtClean="0">
                <a:solidFill>
                  <a:srgbClr val="C00000"/>
                </a:solidFill>
              </a:rPr>
              <a:t>CDRs &lt; 5.0 are suspiciously low and indicate under-reporting.</a:t>
            </a:r>
            <a:endParaRPr lang="en-GB" sz="2000" b="1" i="1" dirty="0">
              <a:solidFill>
                <a:srgbClr val="C00000"/>
              </a:solidFill>
            </a:endParaRPr>
          </a:p>
        </p:txBody>
      </p:sp>
      <p:sp>
        <p:nvSpPr>
          <p:cNvPr id="5" name="Rectangle 4"/>
          <p:cNvSpPr/>
          <p:nvPr/>
        </p:nvSpPr>
        <p:spPr bwMode="auto">
          <a:xfrm>
            <a:off x="228600" y="1491018"/>
            <a:ext cx="4359322" cy="892552"/>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1600" dirty="0"/>
          </a:p>
        </p:txBody>
      </p:sp>
      <p:sp>
        <p:nvSpPr>
          <p:cNvPr id="6" name="TextBox 5"/>
          <p:cNvSpPr txBox="1"/>
          <p:nvPr/>
        </p:nvSpPr>
        <p:spPr>
          <a:xfrm>
            <a:off x="4677769" y="2473558"/>
            <a:ext cx="4572000" cy="784830"/>
          </a:xfrm>
          <a:prstGeom prst="rect">
            <a:avLst/>
          </a:prstGeom>
          <a:noFill/>
        </p:spPr>
        <p:txBody>
          <a:bodyPr wrap="square" rtlCol="0">
            <a:spAutoFit/>
          </a:bodyPr>
          <a:lstStyle/>
          <a:p>
            <a:pPr lvl="0">
              <a:lnSpc>
                <a:spcPts val="1800"/>
              </a:lnSpc>
            </a:pPr>
            <a:r>
              <a:rPr lang="en-AU" b="1" dirty="0"/>
              <a:t>Compare the </a:t>
            </a:r>
            <a:r>
              <a:rPr lang="en-AU" b="1" dirty="0" smtClean="0"/>
              <a:t>observed CDR </a:t>
            </a:r>
            <a:r>
              <a:rPr lang="en-AU" b="1" dirty="0"/>
              <a:t>to the expected CRD based on life expectancy and population growth </a:t>
            </a:r>
            <a:r>
              <a:rPr lang="en-AU" b="1" dirty="0" smtClean="0"/>
              <a:t>rates</a:t>
            </a:r>
            <a:endParaRPr lang="en-GB" sz="300" b="1" dirty="0"/>
          </a:p>
        </p:txBody>
      </p:sp>
    </p:spTree>
    <p:extLst>
      <p:ext uri="{BB962C8B-B14F-4D97-AF65-F5344CB8AC3E}">
        <p14:creationId xmlns:p14="http://schemas.microsoft.com/office/powerpoint/2010/main" val="31307328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3. Age and sex-specific </a:t>
            </a:r>
            <a:r>
              <a:rPr lang="en-US" sz="2800" i="1" dirty="0" smtClean="0"/>
              <a:t>death </a:t>
            </a:r>
            <a:r>
              <a:rPr lang="en-US" sz="2800" i="1" dirty="0"/>
              <a:t>rates</a:t>
            </a:r>
            <a:endParaRPr lang="en-GB" sz="2800" dirty="0" smtClean="0"/>
          </a:p>
        </p:txBody>
      </p:sp>
      <p:sp>
        <p:nvSpPr>
          <p:cNvPr id="2" name="Content Placeholder 1"/>
          <p:cNvSpPr>
            <a:spLocks noGrp="1"/>
          </p:cNvSpPr>
          <p:nvPr>
            <p:ph idx="4294967295"/>
          </p:nvPr>
        </p:nvSpPr>
        <p:spPr>
          <a:xfrm>
            <a:off x="152400" y="1295400"/>
            <a:ext cx="8839200" cy="4572000"/>
          </a:xfrm>
        </p:spPr>
        <p:txBody>
          <a:bodyPr/>
          <a:lstStyle/>
          <a:p>
            <a:pPr marL="0" indent="0">
              <a:spcBef>
                <a:spcPts val="0"/>
              </a:spcBef>
              <a:buNone/>
            </a:pPr>
            <a:r>
              <a:rPr lang="en-US" sz="2400" i="1" dirty="0" smtClean="0"/>
              <a:t>Enables users to:</a:t>
            </a:r>
          </a:p>
          <a:p>
            <a:pPr lvl="0">
              <a:spcBef>
                <a:spcPts val="600"/>
              </a:spcBef>
            </a:pPr>
            <a:r>
              <a:rPr lang="en-AU" sz="2000" dirty="0" smtClean="0"/>
              <a:t>Calculate </a:t>
            </a:r>
            <a:r>
              <a:rPr lang="en-AU" sz="2000" dirty="0"/>
              <a:t>the mortality rate specific to a population age group (usually a five-year grouping), known as the </a:t>
            </a:r>
            <a:r>
              <a:rPr lang="en-AU" sz="2000" b="1" i="1" dirty="0">
                <a:solidFill>
                  <a:srgbClr val="0070C0"/>
                </a:solidFill>
              </a:rPr>
              <a:t>age-specific mortality rate</a:t>
            </a:r>
            <a:r>
              <a:rPr lang="en-AU" sz="2000" dirty="0">
                <a:solidFill>
                  <a:srgbClr val="0070C0"/>
                </a:solidFill>
              </a:rPr>
              <a:t> (ASMR)</a:t>
            </a:r>
          </a:p>
          <a:p>
            <a:pPr marL="0" lvl="0" indent="0">
              <a:spcBef>
                <a:spcPts val="0"/>
              </a:spcBef>
              <a:buNone/>
            </a:pPr>
            <a:r>
              <a:rPr lang="en-US" sz="2000" dirty="0" smtClean="0">
                <a:solidFill>
                  <a:srgbClr val="0070C0"/>
                </a:solidFill>
              </a:rPr>
              <a:t>	 	</a:t>
            </a:r>
            <a:r>
              <a:rPr lang="en-US" sz="1800" dirty="0" smtClean="0">
                <a:solidFill>
                  <a:srgbClr val="0070C0"/>
                </a:solidFill>
              </a:rPr>
              <a:t>        deaths </a:t>
            </a:r>
            <a:r>
              <a:rPr lang="en-US" sz="1800" dirty="0">
                <a:solidFill>
                  <a:srgbClr val="0070C0"/>
                </a:solidFill>
              </a:rPr>
              <a:t>in a specific age group in a                                                                                         	ASMR =  </a:t>
            </a:r>
            <a:r>
              <a:rPr lang="en-US" sz="1800" u="sng" dirty="0">
                <a:solidFill>
                  <a:srgbClr val="0070C0"/>
                </a:solidFill>
              </a:rPr>
              <a:t>population during a specified time period </a:t>
            </a:r>
            <a:r>
              <a:rPr lang="en-US" sz="1800" dirty="0">
                <a:solidFill>
                  <a:srgbClr val="0070C0"/>
                </a:solidFill>
              </a:rPr>
              <a:t>  × 100 000</a:t>
            </a:r>
            <a:r>
              <a:rPr lang="en-US" sz="1800" u="sng" dirty="0">
                <a:solidFill>
                  <a:srgbClr val="0070C0"/>
                </a:solidFill>
              </a:rPr>
              <a:t>                              </a:t>
            </a:r>
            <a:r>
              <a:rPr lang="en-US" sz="1800" dirty="0">
                <a:solidFill>
                  <a:srgbClr val="0070C0"/>
                </a:solidFill>
              </a:rPr>
              <a:t>		 total mid-year population in the same age                                                                          		       group, population and time period </a:t>
            </a:r>
            <a:endParaRPr lang="en-US" sz="2000" dirty="0"/>
          </a:p>
          <a:p>
            <a:pPr lvl="0">
              <a:spcBef>
                <a:spcPts val="1200"/>
              </a:spcBef>
              <a:spcAft>
                <a:spcPts val="1200"/>
              </a:spcAft>
            </a:pPr>
            <a:r>
              <a:rPr lang="en-US" sz="2000" dirty="0" smtClean="0"/>
              <a:t>Compare relative age patterns in ASMR for country to expected global patterns to identify potential under registration at certain ages</a:t>
            </a:r>
          </a:p>
          <a:p>
            <a:pPr lvl="0">
              <a:spcBef>
                <a:spcPts val="1200"/>
              </a:spcBef>
              <a:spcAft>
                <a:spcPts val="1200"/>
              </a:spcAft>
            </a:pPr>
            <a:r>
              <a:rPr lang="en-GB" sz="2000" dirty="0" smtClean="0"/>
              <a:t>Compare patterns in </a:t>
            </a:r>
            <a:r>
              <a:rPr lang="en-GB" sz="2000" dirty="0" err="1" smtClean="0"/>
              <a:t>male:female</a:t>
            </a:r>
            <a:r>
              <a:rPr lang="en-GB" sz="2000" dirty="0" smtClean="0"/>
              <a:t> </a:t>
            </a:r>
            <a:r>
              <a:rPr lang="en-GB" sz="2000" dirty="0"/>
              <a:t>ASMR ratio </a:t>
            </a:r>
            <a:r>
              <a:rPr lang="en-GB" sz="2000" dirty="0" smtClean="0"/>
              <a:t>to countries with </a:t>
            </a:r>
            <a:r>
              <a:rPr lang="en-GB" sz="2000" dirty="0"/>
              <a:t>various infant mortality </a:t>
            </a:r>
            <a:r>
              <a:rPr lang="en-GB" sz="2000" dirty="0" smtClean="0"/>
              <a:t>rates to identify issues with completeness of registration</a:t>
            </a:r>
            <a:endParaRPr lang="en-US" sz="2000" dirty="0"/>
          </a:p>
          <a:p>
            <a:pPr lvl="0">
              <a:spcBef>
                <a:spcPts val="1200"/>
              </a:spcBef>
              <a:spcAft>
                <a:spcPts val="1200"/>
              </a:spcAft>
            </a:pPr>
            <a:r>
              <a:rPr lang="en-GB" sz="2000" dirty="0" smtClean="0"/>
              <a:t>Look for deviations in expected patterns of the log ASMR to indicate under-reporting at certain ages or </a:t>
            </a:r>
            <a:r>
              <a:rPr lang="en-GB" sz="2000" dirty="0" err="1" smtClean="0"/>
              <a:t>mis</a:t>
            </a:r>
            <a:r>
              <a:rPr lang="en-GB" sz="2000" dirty="0" smtClean="0"/>
              <a:t>-reporting of correct age of death</a:t>
            </a:r>
          </a:p>
          <a:p>
            <a:pPr marL="0" indent="0">
              <a:spcBef>
                <a:spcPts val="600"/>
              </a:spcBef>
              <a:buNone/>
            </a:pPr>
            <a:r>
              <a:rPr lang="en-US" sz="1800" dirty="0"/>
              <a:t>	</a:t>
            </a:r>
          </a:p>
        </p:txBody>
      </p:sp>
    </p:spTree>
    <p:extLst>
      <p:ext uri="{BB962C8B-B14F-4D97-AF65-F5344CB8AC3E}">
        <p14:creationId xmlns:p14="http://schemas.microsoft.com/office/powerpoint/2010/main" val="38794129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152400"/>
            <a:ext cx="7850372" cy="990600"/>
          </a:xfrm>
        </p:spPr>
        <p:txBody>
          <a:bodyPr/>
          <a:lstStyle/>
          <a:p>
            <a:pPr>
              <a:lnSpc>
                <a:spcPts val="2900"/>
              </a:lnSpc>
            </a:pPr>
            <a:r>
              <a:rPr lang="en-GB" sz="2400" dirty="0" err="1" smtClean="0"/>
              <a:t>ANACoD</a:t>
            </a:r>
            <a:r>
              <a:rPr lang="en-GB" sz="2400" dirty="0" smtClean="0"/>
              <a:t>  - PART II: MORTALITY LEVELS ANALYSIS</a:t>
            </a:r>
            <a:br>
              <a:rPr lang="en-GB" sz="2400" dirty="0" smtClean="0"/>
            </a:br>
            <a:r>
              <a:rPr lang="en-US" sz="2400" i="1" dirty="0"/>
              <a:t>Step </a:t>
            </a:r>
            <a:r>
              <a:rPr lang="en-US" sz="2400" i="1" dirty="0" smtClean="0"/>
              <a:t>3. </a:t>
            </a:r>
            <a:r>
              <a:rPr lang="en-US" sz="2400" i="1" dirty="0"/>
              <a:t>Age and sex-specific </a:t>
            </a:r>
            <a:r>
              <a:rPr lang="en-US" sz="2400" i="1" dirty="0" smtClean="0"/>
              <a:t>death </a:t>
            </a:r>
            <a:r>
              <a:rPr lang="en-US" sz="2400" i="1" dirty="0"/>
              <a:t>rates </a:t>
            </a:r>
            <a:endParaRPr lang="en-GB" sz="2400" i="1" dirty="0" smtClean="0"/>
          </a:p>
        </p:txBody>
      </p:sp>
      <p:sp>
        <p:nvSpPr>
          <p:cNvPr id="9" name="TextBox 8"/>
          <p:cNvSpPr txBox="1"/>
          <p:nvPr/>
        </p:nvSpPr>
        <p:spPr>
          <a:xfrm>
            <a:off x="152400" y="1414502"/>
            <a:ext cx="4724399" cy="1631216"/>
          </a:xfrm>
          <a:prstGeom prst="rect">
            <a:avLst/>
          </a:prstGeom>
          <a:noFill/>
        </p:spPr>
        <p:txBody>
          <a:bodyPr wrap="square" rtlCol="0">
            <a:spAutoFit/>
          </a:bodyPr>
          <a:lstStyle/>
          <a:p>
            <a:r>
              <a:rPr lang="en-US" sz="2000" dirty="0" smtClean="0"/>
              <a:t>Compare relative age patterns to expected patterns in ASMR: </a:t>
            </a:r>
            <a:r>
              <a:rPr lang="en-GB" sz="2000" b="1" i="1" dirty="0">
                <a:solidFill>
                  <a:srgbClr val="C00000"/>
                </a:solidFill>
              </a:rPr>
              <a:t>Deviations </a:t>
            </a:r>
            <a:r>
              <a:rPr lang="en-GB" sz="2000" b="1" i="1" dirty="0" smtClean="0">
                <a:solidFill>
                  <a:srgbClr val="C00000"/>
                </a:solidFill>
              </a:rPr>
              <a:t>may </a:t>
            </a:r>
            <a:r>
              <a:rPr lang="en-GB" sz="2000" b="1" i="1" dirty="0">
                <a:solidFill>
                  <a:srgbClr val="C00000"/>
                </a:solidFill>
              </a:rPr>
              <a:t>indicate </a:t>
            </a:r>
            <a:r>
              <a:rPr lang="en-GB" sz="2000" b="1" i="1" dirty="0" smtClean="0">
                <a:solidFill>
                  <a:srgbClr val="C00000"/>
                </a:solidFill>
              </a:rPr>
              <a:t>under-registration in </a:t>
            </a:r>
            <a:r>
              <a:rPr lang="en-GB" sz="2000" b="1" i="1" dirty="0">
                <a:solidFill>
                  <a:srgbClr val="C00000"/>
                </a:solidFill>
              </a:rPr>
              <a:t>certain age groups and/or missing age or sex </a:t>
            </a:r>
            <a:r>
              <a:rPr lang="en-GB" sz="2000" b="1" i="1" dirty="0" smtClean="0">
                <a:solidFill>
                  <a:srgbClr val="C00000"/>
                </a:solidFill>
              </a:rPr>
              <a:t>information.</a:t>
            </a:r>
            <a:endParaRPr lang="en-US" sz="2800" i="1" dirty="0"/>
          </a:p>
        </p:txBody>
      </p:sp>
      <p:sp>
        <p:nvSpPr>
          <p:cNvPr id="5" name="Rectangle 2"/>
          <p:cNvSpPr>
            <a:spLocks noChangeArrowheads="1"/>
          </p:cNvSpPr>
          <p:nvPr/>
        </p:nvSpPr>
        <p:spPr bwMode="auto">
          <a:xfrm>
            <a:off x="125681" y="3065502"/>
            <a:ext cx="4751118"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114300" marR="0" lvl="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F</a:t>
            </a:r>
            <a:r>
              <a:rPr kumimoji="0" lang="en-US" sz="1400" b="1" i="0" u="none" strike="noStrike" cap="none" normalizeH="0" baseline="0" dirty="0" smtClean="0" bmk="">
                <a:ln>
                  <a:noFill/>
                </a:ln>
                <a:solidFill>
                  <a:schemeClr val="tx1"/>
                </a:solidFill>
                <a:effectLst/>
                <a:latin typeface="Calibri" pitchFamily="34" charset="0"/>
                <a:ea typeface="SimSun" pitchFamily="2" charset="-122"/>
                <a:cs typeface="Arial" pitchFamily="34" charset="0"/>
              </a:rPr>
              <a:t>igure </a:t>
            </a:r>
            <a:r>
              <a:rPr kumimoji="0" lang="en-US" sz="1400" b="1" i="0" u="none" strike="noStrike" cap="none" normalizeH="0" baseline="0" dirty="0" smtClean="0" bmk="_Ref296584696">
                <a:ln>
                  <a:noFill/>
                </a:ln>
                <a:solidFill>
                  <a:schemeClr val="tx1"/>
                </a:solidFill>
                <a:effectLst/>
                <a:latin typeface="Calibri" pitchFamily="34" charset="0"/>
                <a:ea typeface="SimSun" pitchFamily="2" charset="-122"/>
                <a:cs typeface="Arial" pitchFamily="34" charset="0"/>
              </a:rPr>
              <a:t>3</a:t>
            </a:r>
            <a:r>
              <a:rPr kumimoji="0" lang="en-AU" sz="14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 ASMR for Australia, Russia and South Africa, males and females, 2000 (</a:t>
            </a:r>
            <a:r>
              <a:rPr kumimoji="0" lang="en-AU" sz="1400" b="1" i="0" u="none" strike="noStrike" cap="none" normalizeH="0" baseline="0" dirty="0" err="1" smtClean="0">
                <a:ln>
                  <a:noFill/>
                </a:ln>
                <a:solidFill>
                  <a:schemeClr val="tx1"/>
                </a:solidFill>
                <a:effectLst/>
                <a:latin typeface="Calibri" pitchFamily="34" charset="0"/>
                <a:ea typeface="SimSun" pitchFamily="2" charset="-122"/>
                <a:cs typeface="Arial" pitchFamily="34" charset="0"/>
              </a:rPr>
              <a:t>ANACoD</a:t>
            </a:r>
            <a:r>
              <a:rPr kumimoji="0" lang="en-AU" sz="14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descr="ANACoD Screen Shot - Step 3, age and sex-specific death rates, observed and expected "/>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9500"/>
            <a:ext cx="61722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Chart 7" descr="ANACoD Screen Shot - Step 3, age and sex-specific death rates "/>
          <p:cNvGraphicFramePr>
            <a:graphicFrameLocks/>
          </p:cNvGraphicFramePr>
          <p:nvPr>
            <p:extLst>
              <p:ext uri="{D42A27DB-BD31-4B8C-83A1-F6EECF244321}">
                <p14:modId xmlns:p14="http://schemas.microsoft.com/office/powerpoint/2010/main" val="3944175626"/>
              </p:ext>
            </p:extLst>
          </p:nvPr>
        </p:nvGraphicFramePr>
        <p:xfrm>
          <a:off x="4876800" y="1219200"/>
          <a:ext cx="409575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72859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a:t>ANACoD</a:t>
            </a:r>
            <a:r>
              <a:rPr lang="en-GB" sz="2800" dirty="0"/>
              <a:t>  - PART II: MORTALITY LEVELS ANALYSIS</a:t>
            </a:r>
            <a:br>
              <a:rPr lang="en-GB" sz="2800" dirty="0"/>
            </a:br>
            <a:r>
              <a:rPr lang="en-US" sz="2800" i="1" dirty="0"/>
              <a:t>Step 3. Age and sex-specific </a:t>
            </a:r>
            <a:r>
              <a:rPr lang="en-US" sz="2800" i="1" dirty="0" smtClean="0"/>
              <a:t>death </a:t>
            </a:r>
            <a:r>
              <a:rPr lang="en-US" sz="2800" i="1" dirty="0"/>
              <a:t>rates </a:t>
            </a:r>
            <a:endParaRPr lang="en-GB" sz="2800" dirty="0" smtClean="0"/>
          </a:p>
        </p:txBody>
      </p:sp>
      <p:sp>
        <p:nvSpPr>
          <p:cNvPr id="9" name="TextBox 8"/>
          <p:cNvSpPr txBox="1"/>
          <p:nvPr/>
        </p:nvSpPr>
        <p:spPr>
          <a:xfrm>
            <a:off x="198128" y="1246233"/>
            <a:ext cx="8869323" cy="707886"/>
          </a:xfrm>
          <a:prstGeom prst="rect">
            <a:avLst/>
          </a:prstGeom>
          <a:noFill/>
        </p:spPr>
        <p:txBody>
          <a:bodyPr wrap="square" rtlCol="0">
            <a:spAutoFit/>
          </a:bodyPr>
          <a:lstStyle/>
          <a:p>
            <a:r>
              <a:rPr lang="en-US" sz="2000" dirty="0" smtClean="0"/>
              <a:t>Compare patterns in ratio of male:female ASMR: </a:t>
            </a:r>
            <a:r>
              <a:rPr lang="en-US" sz="2000" b="1" i="1" dirty="0" smtClean="0">
                <a:solidFill>
                  <a:srgbClr val="C00000"/>
                </a:solidFill>
              </a:rPr>
              <a:t>Deviations may indicate country abnormalities or under-registration.  </a:t>
            </a:r>
            <a:endParaRPr lang="en-US" sz="2000" dirty="0">
              <a:solidFill>
                <a:srgbClr val="C00000"/>
              </a:solidFill>
            </a:endParaRPr>
          </a:p>
        </p:txBody>
      </p:sp>
      <p:graphicFrame>
        <p:nvGraphicFramePr>
          <p:cNvPr id="10" name="Chart 9" descr="ANACoD Screen Shot - Step 3, ratio of male to female age-specific mortality rates"/>
          <p:cNvGraphicFramePr>
            <a:graphicFrameLocks/>
          </p:cNvGraphicFramePr>
          <p:nvPr>
            <p:extLst>
              <p:ext uri="{D42A27DB-BD31-4B8C-83A1-F6EECF244321}">
                <p14:modId xmlns:p14="http://schemas.microsoft.com/office/powerpoint/2010/main" val="4076246326"/>
              </p:ext>
            </p:extLst>
          </p:nvPr>
        </p:nvGraphicFramePr>
        <p:xfrm>
          <a:off x="0" y="3467100"/>
          <a:ext cx="4791075" cy="3390900"/>
        </p:xfrm>
        <a:graphic>
          <a:graphicData uri="http://schemas.openxmlformats.org/drawingml/2006/chart">
            <c:chart xmlns:c="http://schemas.openxmlformats.org/drawingml/2006/chart" xmlns:r="http://schemas.openxmlformats.org/officeDocument/2006/relationships" r:id="rId3"/>
          </a:graphicData>
        </a:graphic>
      </p:graphicFrame>
      <p:pic>
        <p:nvPicPr>
          <p:cNvPr id="10229763" name="Picture 3" descr="ANACoD Screen Shot - Step 3, ratio of male to female age-specific mortality rates"/>
          <p:cNvPicPr>
            <a:picLocks noChangeArrowheads="1"/>
          </p:cNvPicPr>
          <p:nvPr/>
        </p:nvPicPr>
        <p:blipFill>
          <a:blip r:embed="rId4">
            <a:extLst>
              <a:ext uri="{28A0092B-C50C-407E-A947-70E740481C1C}">
                <a14:useLocalDpi xmlns:a14="http://schemas.microsoft.com/office/drawing/2010/main" val="0"/>
              </a:ext>
            </a:extLst>
          </a:blip>
          <a:srcRect b="-119"/>
          <a:stretch>
            <a:fillRect/>
          </a:stretch>
        </p:blipFill>
        <p:spPr bwMode="auto">
          <a:xfrm>
            <a:off x="3462897" y="2388751"/>
            <a:ext cx="57054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19976" y="1942245"/>
            <a:ext cx="5710791" cy="461665"/>
          </a:xfrm>
          <a:prstGeom prst="rect">
            <a:avLst/>
          </a:prstGeom>
        </p:spPr>
        <p:txBody>
          <a:bodyPr wrap="square">
            <a:spAutoFit/>
          </a:bodyPr>
          <a:lstStyle/>
          <a:p>
            <a:r>
              <a:rPr lang="en-US" sz="1200" b="1" dirty="0"/>
              <a:t>Figure 5</a:t>
            </a:r>
            <a:r>
              <a:rPr lang="en-US" sz="1200" dirty="0"/>
              <a:t>: Ratio of male to female </a:t>
            </a:r>
            <a:r>
              <a:rPr lang="en-AU" sz="1200" dirty="0"/>
              <a:t>age-specific mortality rates at different levels of infant </a:t>
            </a:r>
            <a:r>
              <a:rPr lang="en-AU" sz="1200" dirty="0" smtClean="0"/>
              <a:t>mortality </a:t>
            </a:r>
            <a:r>
              <a:rPr lang="en-AU" sz="1200" i="1" dirty="0" smtClean="0"/>
              <a:t>(expected patterns)</a:t>
            </a:r>
            <a:endParaRPr lang="en-US" sz="1200" b="1" i="1" dirty="0"/>
          </a:p>
        </p:txBody>
      </p:sp>
      <p:sp>
        <p:nvSpPr>
          <p:cNvPr id="2" name="TextBox 1"/>
          <p:cNvSpPr txBox="1"/>
          <p:nvPr/>
        </p:nvSpPr>
        <p:spPr>
          <a:xfrm>
            <a:off x="4800600" y="5105400"/>
            <a:ext cx="4295551" cy="1046440"/>
          </a:xfrm>
          <a:prstGeom prst="rect">
            <a:avLst/>
          </a:prstGeom>
          <a:noFill/>
        </p:spPr>
        <p:txBody>
          <a:bodyPr wrap="square" rtlCol="0">
            <a:spAutoFit/>
          </a:bodyPr>
          <a:lstStyle/>
          <a:p>
            <a:r>
              <a:rPr lang="en-US" sz="2000" dirty="0" smtClean="0">
                <a:solidFill>
                  <a:srgbClr val="0070C0"/>
                </a:solidFill>
              </a:rPr>
              <a:t>IMR* = 16.0 per 1 000 live births </a:t>
            </a:r>
          </a:p>
          <a:p>
            <a:r>
              <a:rPr lang="en-US" sz="1400" dirty="0" smtClean="0">
                <a:solidFill>
                  <a:srgbClr val="0070C0"/>
                </a:solidFill>
              </a:rPr>
              <a:t>(WHO Global Health Observatory; 2010)</a:t>
            </a:r>
          </a:p>
          <a:p>
            <a:r>
              <a:rPr lang="en-US" sz="1400" dirty="0" smtClean="0">
                <a:solidFill>
                  <a:srgbClr val="0070C0"/>
                </a:solidFill>
              </a:rPr>
              <a:t>* From a source independent of the value from the data being assessed.</a:t>
            </a:r>
          </a:p>
        </p:txBody>
      </p:sp>
    </p:spTree>
    <p:extLst>
      <p:ext uri="{BB962C8B-B14F-4D97-AF65-F5344CB8AC3E}">
        <p14:creationId xmlns:p14="http://schemas.microsoft.com/office/powerpoint/2010/main" val="6516674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3. Age and sex-specific deaths rates</a:t>
            </a:r>
            <a:endParaRPr lang="en-GB" sz="2800" dirty="0" smtClean="0"/>
          </a:p>
        </p:txBody>
      </p:sp>
      <p:sp>
        <p:nvSpPr>
          <p:cNvPr id="9" name="TextBox 8"/>
          <p:cNvSpPr txBox="1"/>
          <p:nvPr/>
        </p:nvSpPr>
        <p:spPr>
          <a:xfrm>
            <a:off x="194441" y="1447800"/>
            <a:ext cx="8610600" cy="707886"/>
          </a:xfrm>
          <a:prstGeom prst="rect">
            <a:avLst/>
          </a:prstGeom>
          <a:noFill/>
        </p:spPr>
        <p:txBody>
          <a:bodyPr wrap="square" rtlCol="0">
            <a:spAutoFit/>
          </a:bodyPr>
          <a:lstStyle/>
          <a:p>
            <a:r>
              <a:rPr lang="en-GB" sz="2000" dirty="0"/>
              <a:t>Look for deviations in the expected patterns of the log </a:t>
            </a:r>
            <a:r>
              <a:rPr lang="en-GB" sz="2000" dirty="0" smtClean="0"/>
              <a:t>ASMR: </a:t>
            </a:r>
            <a:r>
              <a:rPr lang="en-GB" sz="2000" b="1" i="1" dirty="0" smtClean="0">
                <a:solidFill>
                  <a:srgbClr val="C00000"/>
                </a:solidFill>
              </a:rPr>
              <a:t>Deviations may indicate systematic underreporting at a given age.</a:t>
            </a:r>
            <a:endParaRPr lang="en-US" sz="2000" dirty="0"/>
          </a:p>
        </p:txBody>
      </p:sp>
      <p:graphicFrame>
        <p:nvGraphicFramePr>
          <p:cNvPr id="14" name="Chart 13" descr="ANACoD Screen Shot - Step 3, Log of age-specific mortality rates for males and females "/>
          <p:cNvGraphicFramePr>
            <a:graphicFrameLocks/>
          </p:cNvGraphicFramePr>
          <p:nvPr>
            <p:extLst>
              <p:ext uri="{D42A27DB-BD31-4B8C-83A1-F6EECF244321}">
                <p14:modId xmlns:p14="http://schemas.microsoft.com/office/powerpoint/2010/main" val="1022241010"/>
              </p:ext>
            </p:extLst>
          </p:nvPr>
        </p:nvGraphicFramePr>
        <p:xfrm>
          <a:off x="305686" y="2209800"/>
          <a:ext cx="8456428" cy="4507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9226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4: Review the age distribution of </a:t>
            </a:r>
            <a:r>
              <a:rPr lang="en-US" sz="2800" i="1" dirty="0" smtClean="0"/>
              <a:t>deaths</a:t>
            </a:r>
            <a:endParaRPr lang="en-GB" sz="2800" i="1" dirty="0" smtClean="0"/>
          </a:p>
        </p:txBody>
      </p:sp>
      <p:sp>
        <p:nvSpPr>
          <p:cNvPr id="2" name="Content Placeholder 1"/>
          <p:cNvSpPr>
            <a:spLocks noGrp="1"/>
          </p:cNvSpPr>
          <p:nvPr>
            <p:ph idx="4294967295"/>
          </p:nvPr>
        </p:nvSpPr>
        <p:spPr>
          <a:xfrm>
            <a:off x="457200" y="1485900"/>
            <a:ext cx="8407400" cy="3886200"/>
          </a:xfrm>
        </p:spPr>
        <p:txBody>
          <a:bodyPr/>
          <a:lstStyle/>
          <a:p>
            <a:pPr marL="0" indent="0">
              <a:spcBef>
                <a:spcPts val="0"/>
              </a:spcBef>
              <a:buNone/>
            </a:pPr>
            <a:r>
              <a:rPr lang="en-US" i="1" dirty="0" smtClean="0"/>
              <a:t>Enables users to:</a:t>
            </a:r>
          </a:p>
          <a:p>
            <a:pPr lvl="0">
              <a:spcBef>
                <a:spcPts val="1200"/>
              </a:spcBef>
            </a:pPr>
            <a:r>
              <a:rPr lang="en-US" sz="2400" dirty="0" smtClean="0"/>
              <a:t>Examine the </a:t>
            </a:r>
            <a:r>
              <a:rPr lang="en-US" sz="2400" i="1" dirty="0" smtClean="0"/>
              <a:t>age distribution</a:t>
            </a:r>
            <a:r>
              <a:rPr lang="en-US" sz="2400" dirty="0" smtClean="0"/>
              <a:t> of reported deaths</a:t>
            </a:r>
          </a:p>
          <a:p>
            <a:pPr lvl="0">
              <a:spcBef>
                <a:spcPts val="1200"/>
              </a:spcBef>
            </a:pPr>
            <a:r>
              <a:rPr lang="en-US" sz="2400" dirty="0" smtClean="0"/>
              <a:t>Compare the calculated distribution of deaths to expected distributions corresponding to:</a:t>
            </a:r>
          </a:p>
          <a:p>
            <a:pPr lvl="1">
              <a:spcBef>
                <a:spcPts val="600"/>
              </a:spcBef>
            </a:pPr>
            <a:r>
              <a:rPr lang="en-US" dirty="0" smtClean="0"/>
              <a:t>Country income group (ANACoD guidance)</a:t>
            </a:r>
          </a:p>
          <a:p>
            <a:pPr lvl="1">
              <a:spcBef>
                <a:spcPts val="600"/>
              </a:spcBef>
            </a:pPr>
            <a:r>
              <a:rPr lang="en-US" dirty="0" smtClean="0"/>
              <a:t>Country infant mortality rate (UQ Working Paper 13)</a:t>
            </a:r>
          </a:p>
          <a:p>
            <a:pPr lvl="1">
              <a:spcBef>
                <a:spcPts val="600"/>
              </a:spcBef>
            </a:pPr>
            <a:endParaRPr lang="en-GB" sz="2000" dirty="0" smtClean="0"/>
          </a:p>
          <a:p>
            <a:pPr marL="0" indent="0">
              <a:spcBef>
                <a:spcPts val="600"/>
              </a:spcBef>
              <a:buNone/>
            </a:pPr>
            <a:r>
              <a:rPr lang="en-US" sz="1800" dirty="0"/>
              <a:t>	</a:t>
            </a:r>
          </a:p>
        </p:txBody>
      </p:sp>
    </p:spTree>
    <p:extLst>
      <p:ext uri="{BB962C8B-B14F-4D97-AF65-F5344CB8AC3E}">
        <p14:creationId xmlns:p14="http://schemas.microsoft.com/office/powerpoint/2010/main" val="20629675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7568"/>
            <a:ext cx="2590800" cy="4724370"/>
          </a:xfrm>
          <a:prstGeom prst="rect">
            <a:avLst/>
          </a:prstGeom>
          <a:solidFill>
            <a:schemeClr val="bg1"/>
          </a:solidFill>
        </p:spPr>
        <p:txBody>
          <a:bodyPr wrap="square" rtlCol="0">
            <a:spAutoFit/>
          </a:bodyPr>
          <a:lstStyle/>
          <a:p>
            <a:pPr marL="179388" indent="-165100">
              <a:spcBef>
                <a:spcPts val="1800"/>
              </a:spcBef>
              <a:buFont typeface="Wingdings" panose="05000000000000000000" pitchFamily="2" charset="2"/>
              <a:buChar char="§"/>
            </a:pPr>
            <a:r>
              <a:rPr lang="en-US" sz="2000" dirty="0">
                <a:solidFill>
                  <a:srgbClr val="C00000"/>
                </a:solidFill>
              </a:rPr>
              <a:t>Peak in overall mortality in: </a:t>
            </a:r>
          </a:p>
          <a:p>
            <a:pPr marL="396875" lvl="1" indent="-287338">
              <a:spcBef>
                <a:spcPts val="600"/>
              </a:spcBef>
              <a:buFont typeface="Wingdings" panose="05000000000000000000" pitchFamily="2" charset="2"/>
              <a:buChar char="Ø"/>
            </a:pPr>
            <a:r>
              <a:rPr lang="en-US" sz="2000" dirty="0">
                <a:solidFill>
                  <a:srgbClr val="C00000"/>
                </a:solidFill>
              </a:rPr>
              <a:t>0-4 </a:t>
            </a:r>
            <a:r>
              <a:rPr lang="en-US" sz="2000" dirty="0" smtClean="0">
                <a:solidFill>
                  <a:srgbClr val="C00000"/>
                </a:solidFill>
              </a:rPr>
              <a:t>years        </a:t>
            </a:r>
            <a:r>
              <a:rPr lang="en-US" sz="1600" dirty="0" smtClean="0">
                <a:solidFill>
                  <a:srgbClr val="C00000"/>
                </a:solidFill>
              </a:rPr>
              <a:t>(less so in countries with </a:t>
            </a:r>
            <a:r>
              <a:rPr lang="en-US" sz="1600" i="1" dirty="0" smtClean="0">
                <a:solidFill>
                  <a:srgbClr val="C00000"/>
                </a:solidFill>
              </a:rPr>
              <a:t>high income/low infant mortality</a:t>
            </a:r>
            <a:r>
              <a:rPr lang="en-US" sz="1600" dirty="0" smtClean="0">
                <a:solidFill>
                  <a:srgbClr val="C00000"/>
                </a:solidFill>
              </a:rPr>
              <a:t>)</a:t>
            </a:r>
            <a:endParaRPr lang="en-US" sz="1600" dirty="0">
              <a:solidFill>
                <a:srgbClr val="C00000"/>
              </a:solidFill>
            </a:endParaRPr>
          </a:p>
          <a:p>
            <a:pPr marL="396875" lvl="1" indent="-287338">
              <a:spcBef>
                <a:spcPts val="600"/>
              </a:spcBef>
              <a:buFont typeface="Wingdings" panose="05000000000000000000" pitchFamily="2" charset="2"/>
              <a:buChar char="Ø"/>
            </a:pPr>
            <a:r>
              <a:rPr lang="en-US" sz="2000" dirty="0">
                <a:solidFill>
                  <a:srgbClr val="C00000"/>
                </a:solidFill>
              </a:rPr>
              <a:t>Oldest age </a:t>
            </a:r>
            <a:r>
              <a:rPr lang="en-US" sz="2000" dirty="0" smtClean="0">
                <a:solidFill>
                  <a:srgbClr val="C00000"/>
                </a:solidFill>
              </a:rPr>
              <a:t>groups             </a:t>
            </a:r>
            <a:r>
              <a:rPr lang="en-US" sz="1600" dirty="0" smtClean="0">
                <a:solidFill>
                  <a:srgbClr val="C00000"/>
                </a:solidFill>
              </a:rPr>
              <a:t>(</a:t>
            </a:r>
            <a:r>
              <a:rPr lang="en-US" sz="1600" dirty="0">
                <a:solidFill>
                  <a:srgbClr val="C00000"/>
                </a:solidFill>
              </a:rPr>
              <a:t>less so in countries </a:t>
            </a:r>
            <a:r>
              <a:rPr lang="en-US" sz="1600" dirty="0" smtClean="0">
                <a:solidFill>
                  <a:srgbClr val="C00000"/>
                </a:solidFill>
              </a:rPr>
              <a:t>with </a:t>
            </a:r>
            <a:r>
              <a:rPr lang="en-US" sz="1600" i="1" dirty="0" smtClean="0">
                <a:solidFill>
                  <a:srgbClr val="C00000"/>
                </a:solidFill>
              </a:rPr>
              <a:t>low income/high </a:t>
            </a:r>
            <a:r>
              <a:rPr lang="en-US" sz="1600" i="1" dirty="0">
                <a:solidFill>
                  <a:srgbClr val="C00000"/>
                </a:solidFill>
              </a:rPr>
              <a:t>infant mortality</a:t>
            </a:r>
            <a:r>
              <a:rPr lang="en-US" sz="1600" dirty="0" smtClean="0">
                <a:solidFill>
                  <a:srgbClr val="C00000"/>
                </a:solidFill>
              </a:rPr>
              <a:t>)</a:t>
            </a:r>
          </a:p>
          <a:p>
            <a:pPr marL="179388" indent="-165100">
              <a:spcBef>
                <a:spcPts val="1200"/>
              </a:spcBef>
              <a:buFont typeface="Wingdings" panose="05000000000000000000" pitchFamily="2" charset="2"/>
              <a:buChar char="§"/>
            </a:pPr>
            <a:r>
              <a:rPr lang="en-US" sz="2000" dirty="0" smtClean="0">
                <a:solidFill>
                  <a:srgbClr val="C00000"/>
                </a:solidFill>
              </a:rPr>
              <a:t>Peak in male mortality between 15-44 years due to external causes</a:t>
            </a:r>
          </a:p>
        </p:txBody>
      </p:sp>
      <p:sp>
        <p:nvSpPr>
          <p:cNvPr id="2" name="Title 1"/>
          <p:cNvSpPr>
            <a:spLocks noGrp="1"/>
          </p:cNvSpPr>
          <p:nvPr>
            <p:ph type="title"/>
          </p:nvPr>
        </p:nvSpPr>
        <p:spPr>
          <a:xfrm>
            <a:off x="381000" y="-76200"/>
            <a:ext cx="8382000" cy="685800"/>
          </a:xfrm>
        </p:spPr>
        <p:txBody>
          <a:bodyPr/>
          <a:lstStyle/>
          <a:p>
            <a:r>
              <a:rPr lang="en-US" sz="2800" i="1" dirty="0" smtClean="0"/>
              <a:t>Step </a:t>
            </a:r>
            <a:r>
              <a:rPr lang="en-US" sz="2800" i="1" dirty="0"/>
              <a:t>4: Review the age distribution of deaths</a:t>
            </a:r>
            <a:endParaRPr lang="en-US" dirty="0"/>
          </a:p>
        </p:txBody>
      </p:sp>
      <p:sp>
        <p:nvSpPr>
          <p:cNvPr id="3" name="Content Placeholder 2"/>
          <p:cNvSpPr>
            <a:spLocks noGrp="1"/>
          </p:cNvSpPr>
          <p:nvPr>
            <p:ph idx="4294967295"/>
          </p:nvPr>
        </p:nvSpPr>
        <p:spPr>
          <a:xfrm>
            <a:off x="95250" y="457200"/>
            <a:ext cx="8953500" cy="1600200"/>
          </a:xfrm>
        </p:spPr>
        <p:txBody>
          <a:bodyPr/>
          <a:lstStyle/>
          <a:p>
            <a:pPr marL="0" indent="0">
              <a:lnSpc>
                <a:spcPts val="2300"/>
              </a:lnSpc>
              <a:spcBef>
                <a:spcPts val="0"/>
              </a:spcBef>
              <a:buNone/>
            </a:pPr>
            <a:r>
              <a:rPr lang="en-US" sz="2400" b="1" i="1" dirty="0" smtClean="0">
                <a:solidFill>
                  <a:srgbClr val="C00000"/>
                </a:solidFill>
              </a:rPr>
              <a:t>Look for expected patterns in age-specific mortality:</a:t>
            </a:r>
          </a:p>
          <a:p>
            <a:pPr marL="0" indent="0">
              <a:lnSpc>
                <a:spcPts val="2300"/>
              </a:lnSpc>
              <a:spcBef>
                <a:spcPts val="0"/>
              </a:spcBef>
              <a:buNone/>
            </a:pPr>
            <a:r>
              <a:rPr lang="en-GB" sz="2000" b="1" i="1" dirty="0" smtClean="0">
                <a:solidFill>
                  <a:srgbClr val="C00000"/>
                </a:solidFill>
              </a:rPr>
              <a:t>Deviations may </a:t>
            </a:r>
            <a:r>
              <a:rPr lang="en-GB" sz="2000" b="1" i="1" dirty="0">
                <a:solidFill>
                  <a:srgbClr val="C00000"/>
                </a:solidFill>
              </a:rPr>
              <a:t>indicate selective bias in age-specific death </a:t>
            </a:r>
            <a:r>
              <a:rPr lang="en-GB" sz="2000" b="1" i="1" dirty="0" smtClean="0">
                <a:solidFill>
                  <a:srgbClr val="C00000"/>
                </a:solidFill>
              </a:rPr>
              <a:t>reporting.</a:t>
            </a:r>
            <a:endParaRPr lang="en-US" sz="2000" b="1" i="1" dirty="0" smtClean="0">
              <a:solidFill>
                <a:srgbClr val="C00000"/>
              </a:solidFill>
            </a:endParaRPr>
          </a:p>
          <a:p>
            <a:pPr marL="0" indent="0">
              <a:lnSpc>
                <a:spcPts val="2300"/>
              </a:lnSpc>
              <a:spcBef>
                <a:spcPts val="0"/>
              </a:spcBef>
              <a:buNone/>
            </a:pPr>
            <a:endParaRPr lang="en-US" sz="600" b="1" i="1" dirty="0" smtClean="0">
              <a:solidFill>
                <a:srgbClr val="C00000"/>
              </a:solidFill>
            </a:endParaRPr>
          </a:p>
          <a:p>
            <a:pPr marL="233363" indent="-179388">
              <a:lnSpc>
                <a:spcPts val="2300"/>
              </a:lnSpc>
              <a:spcBef>
                <a:spcPts val="0"/>
              </a:spcBef>
              <a:buClr>
                <a:srgbClr val="C00000"/>
              </a:buClr>
            </a:pPr>
            <a:r>
              <a:rPr lang="en-US" sz="2400" b="1" dirty="0" smtClean="0">
                <a:solidFill>
                  <a:srgbClr val="C00000"/>
                </a:solidFill>
              </a:rPr>
              <a:t>MALE </a:t>
            </a:r>
            <a:r>
              <a:rPr lang="en-US" sz="2400" b="1" dirty="0">
                <a:solidFill>
                  <a:srgbClr val="C00000"/>
                </a:solidFill>
              </a:rPr>
              <a:t>&gt;</a:t>
            </a:r>
            <a:r>
              <a:rPr lang="en-US" sz="2400" dirty="0">
                <a:solidFill>
                  <a:srgbClr val="C00000"/>
                </a:solidFill>
              </a:rPr>
              <a:t> female mortality, except in oldest age </a:t>
            </a:r>
            <a:r>
              <a:rPr lang="en-US" sz="2400" dirty="0" smtClean="0">
                <a:solidFill>
                  <a:srgbClr val="C00000"/>
                </a:solidFill>
              </a:rPr>
              <a:t>groups</a:t>
            </a:r>
          </a:p>
          <a:p>
            <a:pPr marL="395288" lvl="2">
              <a:lnSpc>
                <a:spcPts val="2300"/>
              </a:lnSpc>
              <a:spcBef>
                <a:spcPts val="0"/>
              </a:spcBef>
              <a:buFont typeface="Wingdings" panose="05000000000000000000" pitchFamily="2" charset="2"/>
              <a:buChar char="Ø"/>
            </a:pPr>
            <a:r>
              <a:rPr lang="en-US" sz="1800" dirty="0" smtClean="0">
                <a:solidFill>
                  <a:srgbClr val="C00000"/>
                </a:solidFill>
              </a:rPr>
              <a:t>In </a:t>
            </a:r>
            <a:r>
              <a:rPr lang="en-US" sz="1800" dirty="0">
                <a:solidFill>
                  <a:srgbClr val="C00000"/>
                </a:solidFill>
              </a:rPr>
              <a:t>countries with </a:t>
            </a:r>
            <a:r>
              <a:rPr lang="en-US" sz="1800" i="1" dirty="0">
                <a:solidFill>
                  <a:srgbClr val="C00000"/>
                </a:solidFill>
              </a:rPr>
              <a:t>low income/high infant mortality</a:t>
            </a:r>
            <a:r>
              <a:rPr lang="en-US" sz="1800" dirty="0">
                <a:solidFill>
                  <a:srgbClr val="C00000"/>
                </a:solidFill>
              </a:rPr>
              <a:t>, female rates may be comparable to male rates</a:t>
            </a:r>
            <a:r>
              <a:rPr lang="en-US" sz="2400" b="1" dirty="0" smtClean="0">
                <a:solidFill>
                  <a:srgbClr val="C00000"/>
                </a:solidFill>
              </a:rPr>
              <a:t>.</a:t>
            </a:r>
            <a:endParaRPr lang="en-US" sz="2400" dirty="0">
              <a:solidFill>
                <a:srgbClr val="C00000"/>
              </a:solidFill>
            </a:endParaRPr>
          </a:p>
          <a:p>
            <a:pPr marL="0" indent="0">
              <a:lnSpc>
                <a:spcPts val="2300"/>
              </a:lnSpc>
              <a:spcBef>
                <a:spcPts val="0"/>
              </a:spcBef>
              <a:buNone/>
            </a:pPr>
            <a:endParaRPr lang="en-US" sz="2400" b="1" i="1" dirty="0">
              <a:solidFill>
                <a:srgbClr val="C00000"/>
              </a:solidFill>
            </a:endParaRPr>
          </a:p>
          <a:p>
            <a:pPr marL="0" indent="0">
              <a:lnSpc>
                <a:spcPts val="2300"/>
              </a:lnSpc>
              <a:spcBef>
                <a:spcPts val="0"/>
              </a:spcBef>
              <a:buNone/>
            </a:pPr>
            <a:endParaRPr lang="en-US" sz="2400" b="1" i="1" dirty="0">
              <a:solidFill>
                <a:srgbClr val="C00000"/>
              </a:solidFill>
            </a:endParaRPr>
          </a:p>
        </p:txBody>
      </p:sp>
      <p:pic>
        <p:nvPicPr>
          <p:cNvPr id="1026" name="Picture 2" descr="ANACoD Screen Shot - Step 4, Age-specific mortality distribution by income group&#10;"/>
          <p:cNvPicPr>
            <a:picLocks noChangeAspect="1" noChangeArrowheads="1"/>
          </p:cNvPicPr>
          <p:nvPr/>
        </p:nvPicPr>
        <p:blipFill rotWithShape="1">
          <a:blip r:embed="rId3">
            <a:extLst>
              <a:ext uri="{28A0092B-C50C-407E-A947-70E740481C1C}">
                <a14:useLocalDpi xmlns:a14="http://schemas.microsoft.com/office/drawing/2010/main" val="0"/>
              </a:ext>
            </a:extLst>
          </a:blip>
          <a:srcRect l="2154" r="3781"/>
          <a:stretch/>
        </p:blipFill>
        <p:spPr bwMode="auto">
          <a:xfrm>
            <a:off x="2502082" y="2362200"/>
            <a:ext cx="6657684" cy="4662248"/>
          </a:xfrm>
          <a:prstGeom prst="rect">
            <a:avLst/>
          </a:prstGeom>
          <a:solidFill>
            <a:schemeClr val="bg1"/>
          </a:solidFill>
          <a:ln>
            <a:noFill/>
          </a:ln>
          <a:effectLst/>
        </p:spPr>
      </p:pic>
    </p:spTree>
    <p:extLst>
      <p:ext uri="{BB962C8B-B14F-4D97-AF65-F5344CB8AC3E}">
        <p14:creationId xmlns:p14="http://schemas.microsoft.com/office/powerpoint/2010/main" val="28920943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ANACoD Screen Shot - Step 4, age distribution of reported deaths for country and upper middle income countries&#10; "/>
          <p:cNvGraphicFramePr>
            <a:graphicFrameLocks/>
          </p:cNvGraphicFramePr>
          <p:nvPr>
            <p:extLst>
              <p:ext uri="{D42A27DB-BD31-4B8C-83A1-F6EECF244321}">
                <p14:modId xmlns:p14="http://schemas.microsoft.com/office/powerpoint/2010/main" val="1710600756"/>
              </p:ext>
            </p:extLst>
          </p:nvPr>
        </p:nvGraphicFramePr>
        <p:xfrm>
          <a:off x="228600" y="2209800"/>
          <a:ext cx="5086350" cy="3248025"/>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4: Review the age distribution of </a:t>
            </a:r>
            <a:r>
              <a:rPr lang="en-US" sz="2800" i="1" dirty="0" smtClean="0"/>
              <a:t>deaths</a:t>
            </a:r>
            <a:endParaRPr lang="en-GB" sz="2800" i="1" dirty="0" smtClean="0"/>
          </a:p>
        </p:txBody>
      </p:sp>
      <p:sp>
        <p:nvSpPr>
          <p:cNvPr id="2" name="Content Placeholder 1"/>
          <p:cNvSpPr>
            <a:spLocks noGrp="1"/>
          </p:cNvSpPr>
          <p:nvPr>
            <p:ph idx="4294967295"/>
          </p:nvPr>
        </p:nvSpPr>
        <p:spPr>
          <a:xfrm>
            <a:off x="431800" y="1295400"/>
            <a:ext cx="8407400" cy="3886200"/>
          </a:xfrm>
        </p:spPr>
        <p:txBody>
          <a:bodyPr/>
          <a:lstStyle/>
          <a:p>
            <a:pPr marL="0" lvl="0" indent="0">
              <a:spcBef>
                <a:spcPts val="1200"/>
              </a:spcBef>
              <a:buNone/>
            </a:pPr>
            <a:r>
              <a:rPr lang="en-US" sz="2400" i="1" dirty="0" smtClean="0"/>
              <a:t>Compare the calculated distribution of deaths to expected distributions corresponding to: </a:t>
            </a:r>
            <a:r>
              <a:rPr lang="en-US" i="1" dirty="0">
                <a:solidFill>
                  <a:srgbClr val="C00000"/>
                </a:solidFill>
              </a:rPr>
              <a:t>c</a:t>
            </a:r>
            <a:r>
              <a:rPr lang="en-US" i="1" dirty="0" smtClean="0">
                <a:solidFill>
                  <a:srgbClr val="C00000"/>
                </a:solidFill>
              </a:rPr>
              <a:t>ountry </a:t>
            </a:r>
            <a:r>
              <a:rPr lang="en-US" i="1" dirty="0">
                <a:solidFill>
                  <a:srgbClr val="C00000"/>
                </a:solidFill>
              </a:rPr>
              <a:t>i</a:t>
            </a:r>
            <a:r>
              <a:rPr lang="en-US" i="1" dirty="0" smtClean="0">
                <a:solidFill>
                  <a:srgbClr val="C00000"/>
                </a:solidFill>
              </a:rPr>
              <a:t>ncome group</a:t>
            </a:r>
          </a:p>
          <a:p>
            <a:pPr marL="457200" lvl="1" indent="0">
              <a:spcBef>
                <a:spcPts val="600"/>
              </a:spcBef>
              <a:buNone/>
            </a:pPr>
            <a:endParaRPr lang="en-GB" sz="2000" dirty="0" smtClean="0"/>
          </a:p>
          <a:p>
            <a:pPr marL="0" indent="0">
              <a:spcBef>
                <a:spcPts val="600"/>
              </a:spcBef>
              <a:buNone/>
            </a:pPr>
            <a:r>
              <a:rPr lang="en-US" sz="1800" dirty="0"/>
              <a:t>	</a:t>
            </a:r>
          </a:p>
        </p:txBody>
      </p:sp>
      <p:graphicFrame>
        <p:nvGraphicFramePr>
          <p:cNvPr id="5" name="Chart 4" descr="ANACoD Screen Shot - Step 4, age distribution of reported deaths for country and upper middle income countries&#10; "/>
          <p:cNvGraphicFramePr>
            <a:graphicFrameLocks/>
          </p:cNvGraphicFramePr>
          <p:nvPr>
            <p:extLst>
              <p:ext uri="{D42A27DB-BD31-4B8C-83A1-F6EECF244321}">
                <p14:modId xmlns:p14="http://schemas.microsoft.com/office/powerpoint/2010/main" val="3576004635"/>
              </p:ext>
            </p:extLst>
          </p:nvPr>
        </p:nvGraphicFramePr>
        <p:xfrm>
          <a:off x="4724400" y="3581400"/>
          <a:ext cx="4400266"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69449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ANACoD Screen Shot - Step 4, Age distribution of reported deaths for countries and countries with infant mortality group &lt; 20 per 1000&#10;"/>
          <p:cNvGraphicFramePr>
            <a:graphicFrameLocks/>
          </p:cNvGraphicFramePr>
          <p:nvPr>
            <p:extLst>
              <p:ext uri="{D42A27DB-BD31-4B8C-83A1-F6EECF244321}">
                <p14:modId xmlns:p14="http://schemas.microsoft.com/office/powerpoint/2010/main" val="3728334043"/>
              </p:ext>
            </p:extLst>
          </p:nvPr>
        </p:nvGraphicFramePr>
        <p:xfrm>
          <a:off x="152400" y="2109787"/>
          <a:ext cx="5086350" cy="3248025"/>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4: Review the age distribution of </a:t>
            </a:r>
            <a:r>
              <a:rPr lang="en-US" sz="2800" i="1" dirty="0" smtClean="0"/>
              <a:t>deaths</a:t>
            </a:r>
            <a:endParaRPr lang="en-GB" sz="2800" i="1" dirty="0" smtClean="0"/>
          </a:p>
        </p:txBody>
      </p:sp>
      <p:sp>
        <p:nvSpPr>
          <p:cNvPr id="2" name="Content Placeholder 1"/>
          <p:cNvSpPr>
            <a:spLocks noGrp="1"/>
          </p:cNvSpPr>
          <p:nvPr>
            <p:ph idx="4294967295"/>
          </p:nvPr>
        </p:nvSpPr>
        <p:spPr>
          <a:xfrm>
            <a:off x="457200" y="1295400"/>
            <a:ext cx="8407400" cy="3886200"/>
          </a:xfrm>
        </p:spPr>
        <p:txBody>
          <a:bodyPr/>
          <a:lstStyle/>
          <a:p>
            <a:pPr marL="0" lvl="0" indent="0">
              <a:spcBef>
                <a:spcPts val="1200"/>
              </a:spcBef>
              <a:buNone/>
            </a:pPr>
            <a:r>
              <a:rPr lang="en-US" sz="2400" i="1" dirty="0" smtClean="0"/>
              <a:t>Compare the calculated distribution of deaths to expected distributions corresponding to: </a:t>
            </a:r>
            <a:r>
              <a:rPr lang="en-US" i="1" dirty="0" smtClean="0">
                <a:solidFill>
                  <a:srgbClr val="C00000"/>
                </a:solidFill>
              </a:rPr>
              <a:t>infant mortality group</a:t>
            </a:r>
          </a:p>
          <a:p>
            <a:pPr marL="457200" lvl="1" indent="0">
              <a:spcBef>
                <a:spcPts val="600"/>
              </a:spcBef>
              <a:buNone/>
            </a:pPr>
            <a:endParaRPr lang="en-GB" sz="2000" dirty="0" smtClean="0"/>
          </a:p>
          <a:p>
            <a:pPr marL="0" indent="0">
              <a:spcBef>
                <a:spcPts val="600"/>
              </a:spcBef>
              <a:buNone/>
            </a:pPr>
            <a:r>
              <a:rPr lang="en-US" sz="1800" dirty="0"/>
              <a:t>	</a:t>
            </a:r>
          </a:p>
        </p:txBody>
      </p:sp>
      <p:pic>
        <p:nvPicPr>
          <p:cNvPr id="10542082" name="Picture 2" descr="ANACoD Screen Shot - Step 4, Age distribution of reported deaths for countries and countries with infant mortality group &lt; 20 per 100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5720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542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81475"/>
            <a:ext cx="14478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034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5: Child mortality </a:t>
            </a:r>
            <a:r>
              <a:rPr lang="en-US" sz="2800" i="1" dirty="0" smtClean="0"/>
              <a:t>rates</a:t>
            </a:r>
            <a:endParaRPr lang="en-GB" sz="2800" i="1" dirty="0" smtClean="0"/>
          </a:p>
        </p:txBody>
      </p:sp>
      <p:sp>
        <p:nvSpPr>
          <p:cNvPr id="2" name="Content Placeholder 1"/>
          <p:cNvSpPr>
            <a:spLocks noGrp="1"/>
          </p:cNvSpPr>
          <p:nvPr>
            <p:ph idx="4294967295"/>
          </p:nvPr>
        </p:nvSpPr>
        <p:spPr>
          <a:xfrm>
            <a:off x="152400" y="1219200"/>
            <a:ext cx="8991600" cy="4191000"/>
          </a:xfrm>
        </p:spPr>
        <p:txBody>
          <a:bodyPr/>
          <a:lstStyle/>
          <a:p>
            <a:pPr marL="0" indent="0">
              <a:spcBef>
                <a:spcPts val="1200"/>
              </a:spcBef>
              <a:buNone/>
            </a:pPr>
            <a:r>
              <a:rPr lang="en-US" i="1" dirty="0" smtClean="0"/>
              <a:t>Enables users to:</a:t>
            </a:r>
          </a:p>
          <a:p>
            <a:pPr lvl="0">
              <a:spcBef>
                <a:spcPts val="1200"/>
              </a:spcBef>
            </a:pPr>
            <a:r>
              <a:rPr lang="en-GB" sz="2400" dirty="0" smtClean="0"/>
              <a:t>Calculate &amp; interpret </a:t>
            </a:r>
            <a:r>
              <a:rPr lang="en-GB" sz="2400" dirty="0"/>
              <a:t>indicators of under-five </a:t>
            </a:r>
            <a:r>
              <a:rPr lang="en-GB" sz="2400" dirty="0" smtClean="0"/>
              <a:t>mortality</a:t>
            </a:r>
          </a:p>
          <a:p>
            <a:pPr lvl="1">
              <a:spcBef>
                <a:spcPts val="600"/>
              </a:spcBef>
            </a:pPr>
            <a:r>
              <a:rPr lang="en-US" sz="2000" dirty="0" smtClean="0"/>
              <a:t>Infant mortality rate (ANACoD, UQWP13)</a:t>
            </a:r>
          </a:p>
          <a:p>
            <a:pPr lvl="1" indent="0">
              <a:spcBef>
                <a:spcPts val="600"/>
              </a:spcBef>
              <a:buNone/>
            </a:pPr>
            <a:r>
              <a:rPr lang="en-GB" sz="1800" i="1" dirty="0">
                <a:solidFill>
                  <a:srgbClr val="0070C0"/>
                </a:solidFill>
              </a:rPr>
              <a:t>P</a:t>
            </a:r>
            <a:r>
              <a:rPr lang="en-GB" sz="1800" i="1" dirty="0" smtClean="0">
                <a:solidFill>
                  <a:srgbClr val="0070C0"/>
                </a:solidFill>
              </a:rPr>
              <a:t>robability (per </a:t>
            </a:r>
            <a:r>
              <a:rPr lang="en-GB" sz="1800" i="1" dirty="0">
                <a:solidFill>
                  <a:srgbClr val="0070C0"/>
                </a:solidFill>
              </a:rPr>
              <a:t>1,000 live births) of a child born in a specified year dying before reaching the age of </a:t>
            </a:r>
            <a:r>
              <a:rPr lang="en-GB" sz="1800" i="1" dirty="0" smtClean="0">
                <a:solidFill>
                  <a:srgbClr val="0070C0"/>
                </a:solidFill>
              </a:rPr>
              <a:t>1 </a:t>
            </a:r>
            <a:r>
              <a:rPr lang="en-GB" sz="1800" i="1" dirty="0">
                <a:solidFill>
                  <a:srgbClr val="0070C0"/>
                </a:solidFill>
              </a:rPr>
              <a:t>if subject to current </a:t>
            </a:r>
            <a:r>
              <a:rPr lang="en-US" sz="1800" i="1" dirty="0" smtClean="0">
                <a:solidFill>
                  <a:srgbClr val="0070C0"/>
                </a:solidFill>
              </a:rPr>
              <a:t>ASMRs</a:t>
            </a:r>
          </a:p>
          <a:p>
            <a:pPr lvl="1">
              <a:spcBef>
                <a:spcPts val="1200"/>
              </a:spcBef>
            </a:pPr>
            <a:r>
              <a:rPr lang="en-US" sz="2000" dirty="0" smtClean="0"/>
              <a:t>Under 5 mortality rate (ANACoD, UQWP13)</a:t>
            </a:r>
          </a:p>
          <a:p>
            <a:pPr marL="730250" lvl="1" indent="0">
              <a:spcBef>
                <a:spcPts val="600"/>
              </a:spcBef>
              <a:buNone/>
            </a:pPr>
            <a:r>
              <a:rPr lang="en-GB" sz="1800" i="1" dirty="0">
                <a:solidFill>
                  <a:srgbClr val="0070C0"/>
                </a:solidFill>
              </a:rPr>
              <a:t>Probability </a:t>
            </a:r>
            <a:r>
              <a:rPr lang="en-GB" sz="1800" i="1" dirty="0" smtClean="0">
                <a:solidFill>
                  <a:srgbClr val="0070C0"/>
                </a:solidFill>
              </a:rPr>
              <a:t>(1,000 </a:t>
            </a:r>
            <a:r>
              <a:rPr lang="en-GB" sz="1800" i="1" dirty="0">
                <a:solidFill>
                  <a:srgbClr val="0070C0"/>
                </a:solidFill>
              </a:rPr>
              <a:t>live births) of a child born in a specified year dying before reaching the age of 5</a:t>
            </a:r>
            <a:r>
              <a:rPr lang="en-GB" sz="1800" i="1" dirty="0" smtClean="0">
                <a:solidFill>
                  <a:srgbClr val="0070C0"/>
                </a:solidFill>
              </a:rPr>
              <a:t> </a:t>
            </a:r>
            <a:r>
              <a:rPr lang="en-GB" sz="1800" i="1" dirty="0">
                <a:solidFill>
                  <a:srgbClr val="0070C0"/>
                </a:solidFill>
              </a:rPr>
              <a:t>if subject to current </a:t>
            </a:r>
            <a:r>
              <a:rPr lang="en-US" sz="1800" i="1" dirty="0" smtClean="0">
                <a:solidFill>
                  <a:srgbClr val="0070C0"/>
                </a:solidFill>
              </a:rPr>
              <a:t>ASMRs</a:t>
            </a:r>
            <a:endParaRPr lang="en-US" sz="1800" dirty="0" smtClean="0"/>
          </a:p>
          <a:p>
            <a:pPr lvl="1">
              <a:spcBef>
                <a:spcPts val="1200"/>
              </a:spcBef>
            </a:pPr>
            <a:r>
              <a:rPr lang="en-US" sz="2000" dirty="0" smtClean="0"/>
              <a:t>Neonatal mortality rate (UQWP13)</a:t>
            </a:r>
          </a:p>
          <a:p>
            <a:pPr lvl="1">
              <a:spcBef>
                <a:spcPts val="1200"/>
              </a:spcBef>
            </a:pPr>
            <a:r>
              <a:rPr lang="en-US" sz="2000" dirty="0" smtClean="0"/>
              <a:t>Post neonatal mortality rate (UQWP13)</a:t>
            </a:r>
            <a:endParaRPr lang="en-US" sz="2000" dirty="0"/>
          </a:p>
          <a:p>
            <a:pPr lvl="0">
              <a:spcBef>
                <a:spcPts val="1800"/>
              </a:spcBef>
            </a:pPr>
            <a:r>
              <a:rPr lang="en-GB" sz="2400" dirty="0" smtClean="0"/>
              <a:t>Use </a:t>
            </a:r>
            <a:r>
              <a:rPr lang="en-GB" sz="2400" dirty="0"/>
              <a:t>under-five mortality indicators from various sources to </a:t>
            </a:r>
            <a:r>
              <a:rPr lang="en-GB" sz="2400" dirty="0" err="1"/>
              <a:t>analyze</a:t>
            </a:r>
            <a:r>
              <a:rPr lang="en-GB" sz="2400" dirty="0"/>
              <a:t> the quality of mortality data</a:t>
            </a:r>
            <a:endParaRPr lang="en-US" sz="2400" dirty="0"/>
          </a:p>
          <a:p>
            <a:pPr marL="0" indent="0">
              <a:spcBef>
                <a:spcPts val="600"/>
              </a:spcBef>
              <a:buNone/>
            </a:pPr>
            <a:r>
              <a:rPr lang="en-US" sz="1800" dirty="0"/>
              <a:t>	</a:t>
            </a:r>
          </a:p>
        </p:txBody>
      </p:sp>
    </p:spTree>
    <p:extLst>
      <p:ext uri="{BB962C8B-B14F-4D97-AF65-F5344CB8AC3E}">
        <p14:creationId xmlns:p14="http://schemas.microsoft.com/office/powerpoint/2010/main" val="23780534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idx="4294967295"/>
          </p:nvPr>
        </p:nvSpPr>
        <p:spPr>
          <a:xfrm>
            <a:off x="228600" y="1110717"/>
            <a:ext cx="2932113" cy="4292600"/>
          </a:xfrm>
        </p:spPr>
        <p:txBody>
          <a:bodyPr/>
          <a:lstStyle/>
          <a:p>
            <a:pPr algn="ctr"/>
            <a:r>
              <a:rPr lang="en-GB" sz="2400" dirty="0" smtClean="0"/>
              <a:t>WHO recommends the use of the International Form of Medical Certification of Cause of Death to document the </a:t>
            </a:r>
            <a:r>
              <a:rPr lang="en-GB" sz="2400" dirty="0" smtClean="0">
                <a:solidFill>
                  <a:srgbClr val="C00000"/>
                </a:solidFill>
              </a:rPr>
              <a:t>underlying cause of death</a:t>
            </a:r>
          </a:p>
        </p:txBody>
      </p:sp>
      <p:grpSp>
        <p:nvGrpSpPr>
          <p:cNvPr id="3" name="Group 2" descr="Example of completed International Form of Medical Certificate of Cause of Death" title="International Form of Medical Certificate of Cause of Death"/>
          <p:cNvGrpSpPr/>
          <p:nvPr/>
        </p:nvGrpSpPr>
        <p:grpSpPr>
          <a:xfrm>
            <a:off x="3303897" y="-9146"/>
            <a:ext cx="5867400" cy="7019546"/>
            <a:chOff x="1908175" y="253907"/>
            <a:chExt cx="5407025" cy="6604093"/>
          </a:xfrm>
        </p:grpSpPr>
        <p:pic>
          <p:nvPicPr>
            <p:cNvPr id="17412" name="Picture 16" descr="mc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53907"/>
              <a:ext cx="5407025" cy="660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7"/>
            <p:cNvSpPr txBox="1">
              <a:spLocks noChangeArrowheads="1"/>
            </p:cNvSpPr>
            <p:nvPr/>
          </p:nvSpPr>
          <p:spPr bwMode="auto">
            <a:xfrm>
              <a:off x="3989653" y="1481243"/>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Traumatic shock</a:t>
              </a:r>
              <a:endParaRPr lang="en-US" sz="1400" b="1" dirty="0">
                <a:solidFill>
                  <a:srgbClr val="CC3300"/>
                </a:solidFill>
              </a:endParaRPr>
            </a:p>
          </p:txBody>
        </p:sp>
        <p:sp>
          <p:nvSpPr>
            <p:cNvPr id="17414" name="Oval 18"/>
            <p:cNvSpPr>
              <a:spLocks noChangeArrowheads="1"/>
            </p:cNvSpPr>
            <p:nvPr/>
          </p:nvSpPr>
          <p:spPr bwMode="auto">
            <a:xfrm>
              <a:off x="3989653" y="3187654"/>
              <a:ext cx="1728788" cy="43180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Text Box 19"/>
            <p:cNvSpPr txBox="1">
              <a:spLocks noChangeArrowheads="1"/>
            </p:cNvSpPr>
            <p:nvPr/>
          </p:nvSpPr>
          <p:spPr bwMode="auto">
            <a:xfrm>
              <a:off x="3348038" y="5157788"/>
              <a:ext cx="191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AIDS</a:t>
              </a:r>
              <a:endParaRPr lang="en-US" sz="1400" b="1" dirty="0">
                <a:solidFill>
                  <a:srgbClr val="CC3300"/>
                </a:solidFill>
              </a:endParaRPr>
            </a:p>
          </p:txBody>
        </p:sp>
        <p:sp>
          <p:nvSpPr>
            <p:cNvPr id="17416" name="Text Box 20"/>
            <p:cNvSpPr txBox="1">
              <a:spLocks noChangeArrowheads="1"/>
            </p:cNvSpPr>
            <p:nvPr/>
          </p:nvSpPr>
          <p:spPr bwMode="auto">
            <a:xfrm>
              <a:off x="3989653" y="2413214"/>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Internal injuries</a:t>
              </a:r>
              <a:endParaRPr lang="en-US" sz="1400" b="1" dirty="0">
                <a:solidFill>
                  <a:srgbClr val="CC3300"/>
                </a:solidFill>
              </a:endParaRPr>
            </a:p>
          </p:txBody>
        </p:sp>
        <p:sp>
          <p:nvSpPr>
            <p:cNvPr id="17417" name="Text Box 21"/>
            <p:cNvSpPr txBox="1">
              <a:spLocks noChangeArrowheads="1"/>
            </p:cNvSpPr>
            <p:nvPr/>
          </p:nvSpPr>
          <p:spPr bwMode="auto">
            <a:xfrm>
              <a:off x="3989653" y="3251154"/>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8CF4EA"/>
                  </a:solidFill>
                  <a:latin typeface="Times New Roman" pitchFamily="18" charset="0"/>
                </a:defRPr>
              </a:lvl1pPr>
              <a:lvl2pPr marL="742950" indent="-285750">
                <a:defRPr sz="2400">
                  <a:solidFill>
                    <a:srgbClr val="8CF4EA"/>
                  </a:solidFill>
                  <a:latin typeface="Times New Roman" pitchFamily="18" charset="0"/>
                </a:defRPr>
              </a:lvl2pPr>
              <a:lvl3pPr marL="1143000" indent="-228600">
                <a:defRPr sz="2400">
                  <a:solidFill>
                    <a:srgbClr val="8CF4EA"/>
                  </a:solidFill>
                  <a:latin typeface="Times New Roman" pitchFamily="18" charset="0"/>
                </a:defRPr>
              </a:lvl3pPr>
              <a:lvl4pPr marL="1600200" indent="-228600">
                <a:defRPr sz="2400">
                  <a:solidFill>
                    <a:srgbClr val="8CF4EA"/>
                  </a:solidFill>
                  <a:latin typeface="Times New Roman" pitchFamily="18" charset="0"/>
                </a:defRPr>
              </a:lvl4pPr>
              <a:lvl5pPr marL="2057400" indent="-228600">
                <a:defRPr sz="2400">
                  <a:solidFill>
                    <a:srgbClr val="8CF4EA"/>
                  </a:solidFill>
                  <a:latin typeface="Times New Roman" pitchFamily="18" charset="0"/>
                </a:defRPr>
              </a:lvl5pPr>
              <a:lvl6pPr marL="2514600" indent="-228600" eaLnBrk="0" fontAlgn="base" hangingPunct="0">
                <a:spcBef>
                  <a:spcPct val="0"/>
                </a:spcBef>
                <a:spcAft>
                  <a:spcPct val="0"/>
                </a:spcAft>
                <a:defRPr sz="2400">
                  <a:solidFill>
                    <a:srgbClr val="8CF4EA"/>
                  </a:solidFill>
                  <a:latin typeface="Times New Roman" pitchFamily="18" charset="0"/>
                </a:defRPr>
              </a:lvl6pPr>
              <a:lvl7pPr marL="2971800" indent="-228600" eaLnBrk="0" fontAlgn="base" hangingPunct="0">
                <a:spcBef>
                  <a:spcPct val="0"/>
                </a:spcBef>
                <a:spcAft>
                  <a:spcPct val="0"/>
                </a:spcAft>
                <a:defRPr sz="2400">
                  <a:solidFill>
                    <a:srgbClr val="8CF4EA"/>
                  </a:solidFill>
                  <a:latin typeface="Times New Roman" pitchFamily="18" charset="0"/>
                </a:defRPr>
              </a:lvl7pPr>
              <a:lvl8pPr marL="3429000" indent="-228600" eaLnBrk="0" fontAlgn="base" hangingPunct="0">
                <a:spcBef>
                  <a:spcPct val="0"/>
                </a:spcBef>
                <a:spcAft>
                  <a:spcPct val="0"/>
                </a:spcAft>
                <a:defRPr sz="2400">
                  <a:solidFill>
                    <a:srgbClr val="8CF4EA"/>
                  </a:solidFill>
                  <a:latin typeface="Times New Roman" pitchFamily="18" charset="0"/>
                </a:defRPr>
              </a:lvl8pPr>
              <a:lvl9pPr marL="3886200" indent="-228600" eaLnBrk="0" fontAlgn="base" hangingPunct="0">
                <a:spcBef>
                  <a:spcPct val="0"/>
                </a:spcBef>
                <a:spcAft>
                  <a:spcPct val="0"/>
                </a:spcAft>
                <a:defRPr sz="2400">
                  <a:solidFill>
                    <a:srgbClr val="8CF4EA"/>
                  </a:solidFill>
                  <a:latin typeface="Times New Roman" pitchFamily="18" charset="0"/>
                </a:defRPr>
              </a:lvl9pPr>
            </a:lstStyle>
            <a:p>
              <a:pPr>
                <a:spcBef>
                  <a:spcPct val="50000"/>
                </a:spcBef>
              </a:pPr>
              <a:r>
                <a:rPr lang="en-GB" sz="1400" b="1" dirty="0">
                  <a:solidFill>
                    <a:srgbClr val="CC3300"/>
                  </a:solidFill>
                </a:rPr>
                <a:t>Pedestrian hit by car</a:t>
              </a:r>
              <a:endParaRPr lang="en-US" sz="1400" b="1" dirty="0">
                <a:solidFill>
                  <a:srgbClr val="CC3300"/>
                </a:solidFill>
              </a:endParaRPr>
            </a:p>
          </p:txBody>
        </p:sp>
      </p:grpSp>
    </p:spTree>
    <p:extLst>
      <p:ext uri="{BB962C8B-B14F-4D97-AF65-F5344CB8AC3E}">
        <p14:creationId xmlns:p14="http://schemas.microsoft.com/office/powerpoint/2010/main" val="12487921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5: Child mortality </a:t>
            </a:r>
            <a:r>
              <a:rPr lang="en-US" sz="2800" i="1" dirty="0" smtClean="0"/>
              <a:t>rates</a:t>
            </a:r>
            <a:endParaRPr lang="en-GB" sz="2800" i="1" dirty="0" smtClean="0"/>
          </a:p>
        </p:txBody>
      </p:sp>
      <p:sp>
        <p:nvSpPr>
          <p:cNvPr id="2" name="Content Placeholder 1"/>
          <p:cNvSpPr>
            <a:spLocks noGrp="1"/>
          </p:cNvSpPr>
          <p:nvPr>
            <p:ph idx="4294967295"/>
          </p:nvPr>
        </p:nvSpPr>
        <p:spPr>
          <a:xfrm>
            <a:off x="0" y="1295400"/>
            <a:ext cx="8407400" cy="3886200"/>
          </a:xfrm>
        </p:spPr>
        <p:txBody>
          <a:bodyPr/>
          <a:lstStyle/>
          <a:p>
            <a:pPr marL="0" indent="0">
              <a:spcBef>
                <a:spcPts val="600"/>
              </a:spcBef>
              <a:buNone/>
            </a:pPr>
            <a:r>
              <a:rPr lang="en-US" sz="1800" dirty="0"/>
              <a:t>	</a:t>
            </a:r>
          </a:p>
        </p:txBody>
      </p:sp>
      <p:graphicFrame>
        <p:nvGraphicFramePr>
          <p:cNvPr id="3" name="Table 2" descr="ANACoD Screen Shot - Step 5, Table for child deaths by age and calculation of mortality indicators"/>
          <p:cNvGraphicFramePr>
            <a:graphicFrameLocks noGrp="1"/>
          </p:cNvGraphicFramePr>
          <p:nvPr>
            <p:extLst>
              <p:ext uri="{D42A27DB-BD31-4B8C-83A1-F6EECF244321}">
                <p14:modId xmlns:p14="http://schemas.microsoft.com/office/powerpoint/2010/main" val="1151683186"/>
              </p:ext>
            </p:extLst>
          </p:nvPr>
        </p:nvGraphicFramePr>
        <p:xfrm>
          <a:off x="266699" y="1356360"/>
          <a:ext cx="8610602" cy="1920240"/>
        </p:xfrm>
        <a:graphic>
          <a:graphicData uri="http://schemas.openxmlformats.org/drawingml/2006/table">
            <a:tbl>
              <a:tblPr>
                <a:tableStyleId>{5C22544A-7EE6-4342-B048-85BDC9FD1C3A}</a:tableStyleId>
              </a:tblPr>
              <a:tblGrid>
                <a:gridCol w="893158"/>
                <a:gridCol w="1465338"/>
                <a:gridCol w="893158"/>
                <a:gridCol w="1091746"/>
                <a:gridCol w="914400"/>
                <a:gridCol w="673328"/>
                <a:gridCol w="893158"/>
                <a:gridCol w="893158"/>
                <a:gridCol w="893158"/>
              </a:tblGrid>
              <a:tr h="161925">
                <a:tc gridSpan="6">
                  <a:txBody>
                    <a:bodyPr/>
                    <a:lstStyle/>
                    <a:p>
                      <a:pPr algn="l" fontAlgn="b"/>
                      <a:r>
                        <a:rPr lang="en-US" sz="1600" u="none" strike="noStrike" dirty="0">
                          <a:effectLst/>
                        </a:rPr>
                        <a:t>1. Child deaths by age and calculation of mortality indicators: </a:t>
                      </a:r>
                      <a:endParaRPr lang="en-US" sz="1600" b="1"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a:effectLst/>
                        </a:rPr>
                        <a:t> </a:t>
                      </a:r>
                      <a:endParaRPr lang="en-US" sz="1600" b="0" i="0" u="none" strike="noStrike">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r>
                        <a:rPr lang="en-US" sz="1600" u="none" strike="noStrike">
                          <a:effectLst/>
                        </a:rPr>
                        <a:t> </a:t>
                      </a:r>
                      <a:endParaRPr lang="en-US" sz="16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1925">
                <a:tc gridSpan="3">
                  <a:txBody>
                    <a:bodyPr/>
                    <a:lstStyle/>
                    <a:p>
                      <a:pPr algn="l" fontAlgn="b"/>
                      <a:r>
                        <a:rPr lang="en-US" sz="1600" u="none" strike="noStrike">
                          <a:effectLst/>
                        </a:rPr>
                        <a:t>Data from Civil registration, 2009</a:t>
                      </a:r>
                      <a:endParaRPr lang="en-US" sz="16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200025">
                <a:tc>
                  <a:txBody>
                    <a:bodyPr/>
                    <a:lstStyle/>
                    <a:p>
                      <a:pPr algn="l" fontAlgn="b"/>
                      <a:endParaRPr lang="en-US" sz="16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600" b="1" u="none" strike="noStrike">
                          <a:solidFill>
                            <a:srgbClr val="C00000"/>
                          </a:solidFill>
                          <a:effectLst/>
                        </a:rPr>
                        <a:t>x</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a:solidFill>
                            <a:srgbClr val="C00000"/>
                          </a:solidFill>
                          <a:effectLst/>
                        </a:rPr>
                        <a:t>n</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a:solidFill>
                            <a:srgbClr val="C00000"/>
                          </a:solidFill>
                          <a:effectLst/>
                        </a:rPr>
                        <a:t>Population</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a:solidFill>
                            <a:srgbClr val="C00000"/>
                          </a:solidFill>
                          <a:effectLst/>
                        </a:rPr>
                        <a:t>Deaths</a:t>
                      </a:r>
                      <a:endParaRPr lang="en-US" sz="1600" b="1" i="0" u="none" strike="noStrike">
                        <a:solidFill>
                          <a:srgbClr val="C00000"/>
                        </a:solidFill>
                        <a:effectLst/>
                        <a:latin typeface="Arial"/>
                      </a:endParaRPr>
                    </a:p>
                  </a:txBody>
                  <a:tcPr marL="0" marR="0" marT="0" marB="0" anchor="b"/>
                </a:tc>
                <a:tc>
                  <a:txBody>
                    <a:bodyPr/>
                    <a:lstStyle/>
                    <a:p>
                      <a:pPr algn="ctr" fontAlgn="b"/>
                      <a:r>
                        <a:rPr lang="en-US" sz="1600" b="1" u="none" strike="noStrike" baseline="-25000">
                          <a:solidFill>
                            <a:srgbClr val="C00000"/>
                          </a:solidFill>
                          <a:effectLst/>
                        </a:rPr>
                        <a:t>n</a:t>
                      </a:r>
                      <a:r>
                        <a:rPr lang="en-US" sz="1600" b="1" u="none" strike="noStrike">
                          <a:solidFill>
                            <a:srgbClr val="C00000"/>
                          </a:solidFill>
                          <a:effectLst/>
                        </a:rPr>
                        <a:t>m</a:t>
                      </a:r>
                      <a:r>
                        <a:rPr lang="en-US" sz="1600" b="1" u="none" strike="noStrike" baseline="-25000">
                          <a:solidFill>
                            <a:srgbClr val="C00000"/>
                          </a:solidFill>
                          <a:effectLst/>
                        </a:rPr>
                        <a:t>x</a:t>
                      </a:r>
                      <a:endParaRPr lang="en-US" sz="1600" b="1" i="1" u="none" strike="noStrike">
                        <a:solidFill>
                          <a:srgbClr val="C00000"/>
                        </a:solidFill>
                        <a:effectLst/>
                        <a:latin typeface="Arial"/>
                      </a:endParaRPr>
                    </a:p>
                  </a:txBody>
                  <a:tcPr marL="0" marR="0" marT="0" marB="0" anchor="b"/>
                </a:tc>
                <a:tc>
                  <a:txBody>
                    <a:bodyPr/>
                    <a:lstStyle/>
                    <a:p>
                      <a:pPr algn="ctr" fontAlgn="b"/>
                      <a:r>
                        <a:rPr lang="en-US" sz="1600" b="1" u="none" strike="noStrike" baseline="-25000" dirty="0">
                          <a:solidFill>
                            <a:srgbClr val="C00000"/>
                          </a:solidFill>
                          <a:effectLst/>
                        </a:rPr>
                        <a:t>n</a:t>
                      </a:r>
                      <a:r>
                        <a:rPr lang="en-US" sz="1600" b="1" u="none" strike="noStrike" dirty="0">
                          <a:solidFill>
                            <a:srgbClr val="C00000"/>
                          </a:solidFill>
                          <a:effectLst/>
                        </a:rPr>
                        <a:t>q</a:t>
                      </a:r>
                      <a:r>
                        <a:rPr lang="en-US" sz="1600" b="1" u="none" strike="noStrike" baseline="-25000" dirty="0">
                          <a:solidFill>
                            <a:srgbClr val="C00000"/>
                          </a:solidFill>
                          <a:effectLst/>
                        </a:rPr>
                        <a:t>x</a:t>
                      </a:r>
                      <a:endParaRPr lang="en-US" sz="1600" b="1" i="1" u="none" strike="noStrike" dirty="0">
                        <a:solidFill>
                          <a:srgbClr val="C00000"/>
                        </a:solidFill>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2400">
                <a:tc>
                  <a:txBody>
                    <a:bodyPr/>
                    <a:lstStyle/>
                    <a:p>
                      <a:pPr algn="l" fontAlgn="b"/>
                      <a:endParaRPr lang="en-US" sz="14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0</a:t>
                      </a:r>
                      <a:endParaRPr lang="en-US" sz="1400" b="0" i="0" u="none" strike="noStrike">
                        <a:effectLst/>
                        <a:latin typeface="Arial"/>
                      </a:endParaRPr>
                    </a:p>
                  </a:txBody>
                  <a:tcPr marL="0" marR="0" marT="0" marB="0" anchor="b"/>
                </a:tc>
                <a:tc>
                  <a:txBody>
                    <a:bodyPr/>
                    <a:lstStyle/>
                    <a:p>
                      <a:pPr algn="ctr" fontAlgn="b"/>
                      <a:r>
                        <a:rPr lang="en-US" sz="1400" u="none" strike="noStrike">
                          <a:effectLst/>
                        </a:rPr>
                        <a:t>1</a:t>
                      </a:r>
                      <a:endParaRPr lang="en-US" sz="1400" b="0" i="0" u="none" strike="noStrike">
                        <a:effectLst/>
                        <a:latin typeface="Arial"/>
                      </a:endParaRPr>
                    </a:p>
                  </a:txBody>
                  <a:tcPr marL="0" marR="0" marT="0" marB="0" anchor="b"/>
                </a:tc>
                <a:tc>
                  <a:txBody>
                    <a:bodyPr/>
                    <a:lstStyle/>
                    <a:p>
                      <a:pPr algn="ctr" fontAlgn="b"/>
                      <a:r>
                        <a:rPr lang="en-US" sz="1400" u="none" strike="noStrike">
                          <a:effectLst/>
                        </a:rPr>
                        <a:t>913341</a:t>
                      </a:r>
                      <a:endParaRPr lang="en-US" sz="1400" b="0" i="0" u="none" strike="noStrike">
                        <a:effectLst/>
                        <a:latin typeface="Arial"/>
                      </a:endParaRPr>
                    </a:p>
                  </a:txBody>
                  <a:tcPr marL="0" marR="0" marT="0" marB="0" anchor="b"/>
                </a:tc>
                <a:tc>
                  <a:txBody>
                    <a:bodyPr/>
                    <a:lstStyle/>
                    <a:p>
                      <a:pPr algn="ctr" fontAlgn="b"/>
                      <a:r>
                        <a:rPr lang="en-US" sz="1400" u="none" strike="noStrike">
                          <a:effectLst/>
                        </a:rPr>
                        <a:t>9601.941</a:t>
                      </a:r>
                      <a:endParaRPr lang="en-US" sz="1400" b="0" i="0" u="none" strike="noStrike">
                        <a:effectLst/>
                        <a:latin typeface="Arial"/>
                      </a:endParaRPr>
                    </a:p>
                  </a:txBody>
                  <a:tcPr marL="0" marR="0" marT="0" marB="0" anchor="b"/>
                </a:tc>
                <a:tc>
                  <a:txBody>
                    <a:bodyPr/>
                    <a:lstStyle/>
                    <a:p>
                      <a:pPr algn="ctr" fontAlgn="b"/>
                      <a:r>
                        <a:rPr lang="en-US" sz="1400" u="none" strike="noStrike" dirty="0">
                          <a:effectLst/>
                        </a:rPr>
                        <a:t>0.0105</a:t>
                      </a:r>
                      <a:endParaRPr lang="en-US" sz="1400" b="0" i="0" u="none" strike="noStrike" dirty="0">
                        <a:effectLst/>
                        <a:latin typeface="Arial"/>
                      </a:endParaRPr>
                    </a:p>
                  </a:txBody>
                  <a:tcPr marL="0" marR="0" marT="0" marB="0" anchor="b"/>
                </a:tc>
                <a:tc>
                  <a:txBody>
                    <a:bodyPr/>
                    <a:lstStyle/>
                    <a:p>
                      <a:pPr algn="ctr" fontAlgn="b"/>
                      <a:r>
                        <a:rPr lang="en-US" sz="1400" u="none" strike="noStrike" dirty="0">
                          <a:effectLst/>
                        </a:rPr>
                        <a:t>0.0104</a:t>
                      </a:r>
                      <a:endParaRPr lang="en-US" sz="1400" b="0" i="0" u="none" strike="noStrike" dirty="0">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24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a:t>
                      </a:r>
                      <a:endParaRPr lang="en-US" sz="1400" b="0" i="0" u="none" strike="noStrike">
                        <a:effectLst/>
                        <a:latin typeface="Arial"/>
                      </a:endParaRPr>
                    </a:p>
                  </a:txBody>
                  <a:tcPr marL="0" marR="0" marT="0" marB="0" anchor="b"/>
                </a:tc>
                <a:tc>
                  <a:txBody>
                    <a:bodyPr/>
                    <a:lstStyle/>
                    <a:p>
                      <a:pPr algn="ctr" fontAlgn="b"/>
                      <a:r>
                        <a:rPr lang="en-US" sz="1400" u="none" strike="noStrike">
                          <a:effectLst/>
                        </a:rPr>
                        <a:t>4</a:t>
                      </a:r>
                      <a:endParaRPr lang="en-US" sz="1400" b="0" i="0" u="none" strike="noStrike">
                        <a:effectLst/>
                        <a:latin typeface="Arial"/>
                      </a:endParaRPr>
                    </a:p>
                  </a:txBody>
                  <a:tcPr marL="0" marR="0" marT="0" marB="0" anchor="b"/>
                </a:tc>
                <a:tc>
                  <a:txBody>
                    <a:bodyPr/>
                    <a:lstStyle/>
                    <a:p>
                      <a:pPr algn="ctr" fontAlgn="b"/>
                      <a:r>
                        <a:rPr lang="en-US" sz="1400" u="none" strike="noStrike">
                          <a:effectLst/>
                        </a:rPr>
                        <a:t>3581718</a:t>
                      </a:r>
                      <a:endParaRPr lang="en-US" sz="1400" b="0" i="0" u="none" strike="noStrike">
                        <a:effectLst/>
                        <a:latin typeface="Arial"/>
                      </a:endParaRPr>
                    </a:p>
                  </a:txBody>
                  <a:tcPr marL="0" marR="0" marT="0" marB="0" anchor="b"/>
                </a:tc>
                <a:tc>
                  <a:txBody>
                    <a:bodyPr/>
                    <a:lstStyle/>
                    <a:p>
                      <a:pPr algn="ctr" fontAlgn="b"/>
                      <a:r>
                        <a:rPr lang="en-US" sz="1400" u="none" strike="noStrike">
                          <a:effectLst/>
                        </a:rPr>
                        <a:t>2061.323</a:t>
                      </a:r>
                      <a:endParaRPr lang="en-US" sz="1400" b="0" i="0" u="none" strike="noStrike">
                        <a:effectLst/>
                        <a:latin typeface="Arial"/>
                      </a:endParaRPr>
                    </a:p>
                  </a:txBody>
                  <a:tcPr marL="0" marR="0" marT="0" marB="0" anchor="b"/>
                </a:tc>
                <a:tc>
                  <a:txBody>
                    <a:bodyPr/>
                    <a:lstStyle/>
                    <a:p>
                      <a:pPr algn="ctr" fontAlgn="b"/>
                      <a:r>
                        <a:rPr lang="en-US" sz="1400" u="none" strike="noStrike">
                          <a:effectLst/>
                        </a:rPr>
                        <a:t>0.0006</a:t>
                      </a:r>
                      <a:endParaRPr lang="en-US" sz="1400" b="0" i="0" u="none" strike="noStrike">
                        <a:effectLst/>
                        <a:latin typeface="Arial"/>
                      </a:endParaRPr>
                    </a:p>
                  </a:txBody>
                  <a:tcPr marL="0" marR="0" marT="0" marB="0" anchor="b"/>
                </a:tc>
                <a:tc>
                  <a:txBody>
                    <a:bodyPr/>
                    <a:lstStyle/>
                    <a:p>
                      <a:pPr algn="ctr" fontAlgn="b"/>
                      <a:r>
                        <a:rPr lang="en-US" sz="1400" u="none" strike="noStrike">
                          <a:effectLst/>
                        </a:rPr>
                        <a:t>0.0023</a:t>
                      </a:r>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24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endParaRPr lang="en-US" sz="1400" b="0" i="0" u="none" strike="noStrike">
                        <a:effectLst/>
                        <a:latin typeface="Arial"/>
                      </a:endParaRPr>
                    </a:p>
                  </a:txBody>
                  <a:tcPr marL="0" marR="0" marT="0" marB="0" anchor="b"/>
                </a:tc>
                <a:tc>
                  <a:txBody>
                    <a:bodyPr/>
                    <a:lstStyle/>
                    <a:p>
                      <a:pPr algn="ctr"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tc>
                <a:tc>
                  <a:txBody>
                    <a:bodyPr/>
                    <a:lstStyle/>
                    <a:p>
                      <a:pPr algn="ctr" fontAlgn="b"/>
                      <a:endParaRPr lang="en-US" sz="1400" b="0" i="0" u="none" strike="noStrike">
                        <a:effectLst/>
                        <a:latin typeface="Arial"/>
                      </a:endParaRPr>
                    </a:p>
                  </a:txBody>
                  <a:tcPr marL="0" marR="0" marT="0" marB="0" anchor="b"/>
                </a:tc>
                <a:tc>
                  <a:txBody>
                    <a:bodyPr/>
                    <a:lstStyle/>
                    <a:p>
                      <a:pPr algn="r" fontAlgn="b"/>
                      <a:endParaRPr lang="en-US" sz="1400" b="0" i="0" u="none" strike="noStrike">
                        <a:effectLst/>
                        <a:latin typeface="Arial"/>
                      </a:endParaRPr>
                    </a:p>
                  </a:txBody>
                  <a:tcPr marL="0" marR="0" marT="0" marB="0" anchor="b"/>
                </a:tc>
                <a:tc>
                  <a:txBody>
                    <a:bodyPr/>
                    <a:lstStyle/>
                    <a:p>
                      <a:pPr algn="l" fontAlgn="b"/>
                      <a:endParaRPr lang="en-US" sz="140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905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gridSpan="3">
                  <a:txBody>
                    <a:bodyPr/>
                    <a:lstStyle/>
                    <a:p>
                      <a:pPr algn="l" fontAlgn="b"/>
                      <a:r>
                        <a:rPr lang="en-US" sz="1400" u="none" strike="noStrike">
                          <a:effectLst/>
                        </a:rPr>
                        <a:t>Infant mortality rate per 1000 live births </a:t>
                      </a:r>
                      <a:endParaRPr lang="en-US" sz="1400" b="0" i="0" u="none" strike="noStrike">
                        <a:effectLst/>
                        <a:latin typeface="Arial"/>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effectLst/>
                        <a:latin typeface="Arial"/>
                      </a:endParaRPr>
                    </a:p>
                  </a:txBody>
                  <a:tcPr marL="0" marR="0" marT="0" marB="0" anchor="b"/>
                </a:tc>
                <a:tc gridSpan="2">
                  <a:txBody>
                    <a:bodyPr/>
                    <a:lstStyle/>
                    <a:p>
                      <a:pPr algn="l" fontAlgn="b"/>
                      <a:r>
                        <a:rPr lang="en-US" sz="1400" u="none" strike="noStrike" dirty="0">
                          <a:effectLst/>
                        </a:rPr>
                        <a:t> </a:t>
                      </a:r>
                      <a:r>
                        <a:rPr lang="en-US" sz="1400" u="none" strike="noStrike" dirty="0" smtClean="0">
                          <a:effectLst/>
                        </a:rPr>
                        <a:t>  = </a:t>
                      </a:r>
                      <a:r>
                        <a:rPr lang="en-US" sz="1400" u="none" strike="noStrike" dirty="0">
                          <a:effectLst/>
                        </a:rPr>
                        <a:t>1000* </a:t>
                      </a:r>
                      <a:r>
                        <a:rPr lang="en-US" sz="1400" u="none" strike="noStrike" baseline="-25000" dirty="0">
                          <a:effectLst/>
                        </a:rPr>
                        <a:t>1</a:t>
                      </a:r>
                      <a:r>
                        <a:rPr lang="en-US" sz="1400" u="none" strike="noStrike" dirty="0">
                          <a:effectLst/>
                        </a:rPr>
                        <a:t>q</a:t>
                      </a:r>
                      <a:r>
                        <a:rPr lang="en-US" sz="1400" u="none" strike="noStrike" baseline="-25000" dirty="0">
                          <a:effectLst/>
                        </a:rPr>
                        <a:t>0</a:t>
                      </a:r>
                      <a:r>
                        <a:rPr lang="en-US" sz="1400" u="none" strike="noStrike" dirty="0">
                          <a:effectLst/>
                        </a:rPr>
                        <a:t>  </a:t>
                      </a:r>
                      <a:endParaRPr lang="en-US" sz="1400" b="0" i="0" u="none" strike="noStrike" dirty="0">
                        <a:effectLst/>
                        <a:latin typeface="Arial"/>
                      </a:endParaRPr>
                    </a:p>
                  </a:txBody>
                  <a:tcPr marL="0" marR="0" marT="0" marB="0" anchor="b"/>
                </a:tc>
                <a:tc hMerge="1">
                  <a:txBody>
                    <a:bodyPr/>
                    <a:lstStyle/>
                    <a:p>
                      <a:endParaRPr lang="en-US"/>
                    </a:p>
                  </a:txBody>
                  <a:tcPr/>
                </a:tc>
                <a:tc>
                  <a:txBody>
                    <a:bodyPr/>
                    <a:lstStyle/>
                    <a:p>
                      <a:pPr algn="r" fontAlgn="b"/>
                      <a:r>
                        <a:rPr lang="en-US" sz="1400" u="none" strike="noStrike" dirty="0">
                          <a:effectLst/>
                        </a:rPr>
                        <a:t>       ==&gt;</a:t>
                      </a:r>
                      <a:endParaRPr lang="en-US" sz="1400" b="0" i="0" u="none" strike="noStrike" dirty="0">
                        <a:effectLst/>
                        <a:latin typeface="Arial"/>
                      </a:endParaRPr>
                    </a:p>
                  </a:txBody>
                  <a:tcPr marL="0" marR="0" marT="0" marB="0" anchor="b"/>
                </a:tc>
                <a:tc>
                  <a:txBody>
                    <a:bodyPr/>
                    <a:lstStyle/>
                    <a:p>
                      <a:pPr algn="l" fontAlgn="b"/>
                      <a:r>
                        <a:rPr lang="en-US" sz="1800" b="1" u="none" strike="noStrike">
                          <a:effectLst/>
                        </a:rPr>
                        <a:t>10.4</a:t>
                      </a:r>
                      <a:endParaRPr lang="en-US" sz="1800" b="1"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90500">
                <a:tc>
                  <a:txBody>
                    <a:bodyPr/>
                    <a:lstStyle/>
                    <a:p>
                      <a:pPr algn="l" fontAlgn="b"/>
                      <a:endParaRPr lang="en-US" sz="14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pPr algn="l" fontAlgn="b"/>
                      <a:r>
                        <a:rPr lang="en-US" sz="1400" u="none" strike="noStrike" dirty="0">
                          <a:effectLst/>
                        </a:rPr>
                        <a:t>Under-5 mortality rate per 1000 live births</a:t>
                      </a:r>
                      <a:endParaRPr lang="en-US" sz="14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effectLst/>
                        <a:latin typeface="Arial"/>
                      </a:endParaRPr>
                    </a:p>
                  </a:txBody>
                  <a:tcPr marL="0" marR="0" marT="0" marB="0" anchor="b">
                    <a:lnB w="12700" cap="flat" cmpd="sng" algn="ctr">
                      <a:solidFill>
                        <a:schemeClr val="tx1"/>
                      </a:solidFill>
                      <a:prstDash val="solid"/>
                      <a:round/>
                      <a:headEnd type="none" w="med" len="med"/>
                      <a:tailEnd type="none" w="med" len="med"/>
                    </a:lnB>
                  </a:tcPr>
                </a:tc>
                <a:tc gridSpan="3">
                  <a:txBody>
                    <a:bodyPr/>
                    <a:lstStyle/>
                    <a:p>
                      <a:pPr algn="r" fontAlgn="b"/>
                      <a:r>
                        <a:rPr lang="en-US" sz="1400" u="none" strike="noStrike" dirty="0">
                          <a:effectLst/>
                        </a:rPr>
                        <a:t> = 1000*[1-(1-</a:t>
                      </a:r>
                      <a:r>
                        <a:rPr lang="en-US" sz="1400" u="none" strike="noStrike" baseline="-25000" dirty="0">
                          <a:effectLst/>
                        </a:rPr>
                        <a:t>1</a:t>
                      </a:r>
                      <a:r>
                        <a:rPr lang="en-US" sz="1400" u="none" strike="noStrike" dirty="0">
                          <a:effectLst/>
                        </a:rPr>
                        <a:t>q</a:t>
                      </a:r>
                      <a:r>
                        <a:rPr lang="en-US" sz="1400" u="none" strike="noStrike" baseline="-25000" dirty="0">
                          <a:effectLst/>
                        </a:rPr>
                        <a:t>0</a:t>
                      </a:r>
                      <a:r>
                        <a:rPr lang="en-US" sz="1400" u="none" strike="noStrike" dirty="0">
                          <a:effectLst/>
                        </a:rPr>
                        <a:t>)(1-</a:t>
                      </a:r>
                      <a:r>
                        <a:rPr lang="en-US" sz="1400" u="none" strike="noStrike" baseline="-25000" dirty="0">
                          <a:effectLst/>
                        </a:rPr>
                        <a:t>4</a:t>
                      </a:r>
                      <a:r>
                        <a:rPr lang="en-US" sz="1400" u="none" strike="noStrike" dirty="0">
                          <a:effectLst/>
                        </a:rPr>
                        <a:t>q</a:t>
                      </a:r>
                      <a:r>
                        <a:rPr lang="en-US" sz="1400" u="none" strike="noStrike" baseline="-25000" dirty="0">
                          <a:effectLst/>
                        </a:rPr>
                        <a:t>1</a:t>
                      </a:r>
                      <a:r>
                        <a:rPr lang="en-US" sz="1400" u="none" strike="noStrike" dirty="0">
                          <a:effectLst/>
                        </a:rPr>
                        <a:t>)]  ==&gt;</a:t>
                      </a:r>
                      <a:endParaRPr lang="en-US" sz="14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1" u="none" strike="noStrike" dirty="0">
                          <a:effectLst/>
                        </a:rPr>
                        <a:t>12.7</a:t>
                      </a:r>
                      <a:endParaRPr lang="en-US" sz="1800" b="1" i="0" u="none" strike="noStrike" dirty="0">
                        <a:effectLst/>
                        <a:latin typeface="Arial"/>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76200" y="3276600"/>
            <a:ext cx="8915400" cy="3267561"/>
          </a:xfrm>
          <a:prstGeom prst="rect">
            <a:avLst/>
          </a:prstGeom>
          <a:noFill/>
        </p:spPr>
        <p:txBody>
          <a:bodyPr wrap="square" rtlCol="0">
            <a:spAutoFit/>
          </a:bodyPr>
          <a:lstStyle/>
          <a:p>
            <a:pPr>
              <a:lnSpc>
                <a:spcPts val="2800"/>
              </a:lnSpc>
              <a:spcBef>
                <a:spcPts val="600"/>
              </a:spcBef>
            </a:pPr>
            <a:r>
              <a:rPr lang="en-US" sz="2000" dirty="0" smtClean="0">
                <a:solidFill>
                  <a:srgbClr val="C00000"/>
                </a:solidFill>
              </a:rPr>
              <a:t>x</a:t>
            </a:r>
            <a:r>
              <a:rPr lang="en-US" sz="2000" dirty="0" smtClean="0"/>
              <a:t> = beginning of the age interval</a:t>
            </a:r>
          </a:p>
          <a:p>
            <a:pPr>
              <a:lnSpc>
                <a:spcPts val="2800"/>
              </a:lnSpc>
              <a:spcBef>
                <a:spcPts val="600"/>
              </a:spcBef>
            </a:pPr>
            <a:r>
              <a:rPr lang="en-US" sz="2000" dirty="0" smtClean="0">
                <a:solidFill>
                  <a:srgbClr val="C00000"/>
                </a:solidFill>
              </a:rPr>
              <a:t>n</a:t>
            </a:r>
            <a:r>
              <a:rPr lang="en-US" sz="2000" dirty="0" smtClean="0"/>
              <a:t> = number of years in the interval</a:t>
            </a:r>
          </a:p>
          <a:p>
            <a:pPr>
              <a:lnSpc>
                <a:spcPts val="2800"/>
              </a:lnSpc>
              <a:spcBef>
                <a:spcPts val="600"/>
              </a:spcBef>
            </a:pPr>
            <a:r>
              <a:rPr lang="en-US" sz="2000" dirty="0">
                <a:solidFill>
                  <a:srgbClr val="C00000"/>
                </a:solidFill>
              </a:rPr>
              <a:t>Population </a:t>
            </a:r>
            <a:r>
              <a:rPr lang="en-US" sz="2000" dirty="0" smtClean="0"/>
              <a:t>= from entered data; sum of male and female population in Step 2.</a:t>
            </a:r>
          </a:p>
          <a:p>
            <a:pPr>
              <a:lnSpc>
                <a:spcPts val="2800"/>
              </a:lnSpc>
              <a:spcBef>
                <a:spcPts val="600"/>
              </a:spcBef>
            </a:pPr>
            <a:r>
              <a:rPr lang="en-US" sz="2000" dirty="0">
                <a:solidFill>
                  <a:srgbClr val="C00000"/>
                </a:solidFill>
              </a:rPr>
              <a:t>Deaths</a:t>
            </a:r>
            <a:r>
              <a:rPr lang="en-US" sz="2000" dirty="0" smtClean="0"/>
              <a:t> = from entered data; sum of male and femal deaths in Step 2.</a:t>
            </a:r>
          </a:p>
          <a:p>
            <a:pPr>
              <a:lnSpc>
                <a:spcPts val="2800"/>
              </a:lnSpc>
              <a:spcBef>
                <a:spcPts val="600"/>
              </a:spcBef>
            </a:pPr>
            <a:r>
              <a:rPr lang="en-US" sz="2000" baseline="-25000" dirty="0">
                <a:solidFill>
                  <a:srgbClr val="C00000"/>
                </a:solidFill>
              </a:rPr>
              <a:t>n</a:t>
            </a:r>
            <a:r>
              <a:rPr lang="en-US" sz="2000" dirty="0" smtClean="0">
                <a:solidFill>
                  <a:srgbClr val="C00000"/>
                </a:solidFill>
              </a:rPr>
              <a:t>m</a:t>
            </a:r>
            <a:r>
              <a:rPr lang="en-US" sz="2000" baseline="-25000" dirty="0">
                <a:solidFill>
                  <a:srgbClr val="C00000"/>
                </a:solidFill>
              </a:rPr>
              <a:t>x</a:t>
            </a:r>
            <a:r>
              <a:rPr lang="en-US" sz="2000" dirty="0" smtClean="0"/>
              <a:t> = mortality </a:t>
            </a:r>
            <a:r>
              <a:rPr lang="en-US" sz="2000" dirty="0"/>
              <a:t>r</a:t>
            </a:r>
            <a:r>
              <a:rPr lang="en-US" sz="2000" dirty="0" smtClean="0"/>
              <a:t>ate (ASMR) for age x to age n; Deaths/Population.</a:t>
            </a:r>
          </a:p>
          <a:p>
            <a:pPr>
              <a:lnSpc>
                <a:spcPts val="2800"/>
              </a:lnSpc>
              <a:spcBef>
                <a:spcPts val="600"/>
              </a:spcBef>
            </a:pPr>
            <a:r>
              <a:rPr lang="en-US" sz="2000" baseline="-25000" dirty="0">
                <a:solidFill>
                  <a:srgbClr val="C00000"/>
                </a:solidFill>
              </a:rPr>
              <a:t>n</a:t>
            </a:r>
            <a:r>
              <a:rPr lang="en-US" sz="2000" dirty="0" smtClean="0">
                <a:solidFill>
                  <a:srgbClr val="C00000"/>
                </a:solidFill>
              </a:rPr>
              <a:t>q</a:t>
            </a:r>
            <a:r>
              <a:rPr lang="en-US" sz="2000" baseline="-25000" dirty="0" smtClean="0">
                <a:solidFill>
                  <a:srgbClr val="C00000"/>
                </a:solidFill>
              </a:rPr>
              <a:t>x</a:t>
            </a:r>
            <a:r>
              <a:rPr lang="en-US" sz="2000" dirty="0" smtClean="0"/>
              <a:t> = probability of a child dying between age x and age n; automatically 	calculated </a:t>
            </a:r>
            <a:r>
              <a:rPr lang="en-US" dirty="0" smtClean="0"/>
              <a:t>(see ANACoD 	guidance for calculation details)</a:t>
            </a:r>
            <a:r>
              <a:rPr lang="en-US" sz="2000" dirty="0" smtClean="0"/>
              <a:t>. </a:t>
            </a:r>
          </a:p>
          <a:p>
            <a:endParaRPr lang="en-US" dirty="0"/>
          </a:p>
        </p:txBody>
      </p:sp>
      <p:sp>
        <p:nvSpPr>
          <p:cNvPr id="5" name="TextBox 4"/>
          <p:cNvSpPr txBox="1"/>
          <p:nvPr/>
        </p:nvSpPr>
        <p:spPr>
          <a:xfrm>
            <a:off x="81887" y="548185"/>
            <a:ext cx="4191000" cy="707886"/>
          </a:xfrm>
          <a:prstGeom prst="rect">
            <a:avLst/>
          </a:prstGeom>
          <a:noFill/>
        </p:spPr>
        <p:txBody>
          <a:bodyPr wrap="square" rtlCol="0">
            <a:spAutoFit/>
          </a:bodyPr>
          <a:lstStyle/>
          <a:p>
            <a:pPr lvl="0"/>
            <a:r>
              <a:rPr lang="en-GB" sz="2000" b="1" dirty="0"/>
              <a:t>Calculate indicators of </a:t>
            </a:r>
            <a:endParaRPr lang="en-GB" sz="2000" b="1" dirty="0" smtClean="0"/>
          </a:p>
          <a:p>
            <a:pPr lvl="0"/>
            <a:r>
              <a:rPr lang="en-GB" sz="2000" b="1" dirty="0" smtClean="0"/>
              <a:t>under-five mortality:</a:t>
            </a:r>
            <a:endParaRPr lang="en-GB" sz="2000" b="1" dirty="0"/>
          </a:p>
        </p:txBody>
      </p:sp>
      <p:sp>
        <p:nvSpPr>
          <p:cNvPr id="6" name="Rectangle 5"/>
          <p:cNvSpPr/>
          <p:nvPr/>
        </p:nvSpPr>
        <p:spPr bwMode="auto">
          <a:xfrm>
            <a:off x="7620000" y="2743200"/>
            <a:ext cx="838200" cy="53340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6296753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 MORTALITY LEVELS ANALYSIS</a:t>
            </a:r>
            <a:br>
              <a:rPr lang="en-GB" sz="2800" dirty="0" smtClean="0"/>
            </a:br>
            <a:r>
              <a:rPr lang="en-US" sz="2800" i="1" dirty="0"/>
              <a:t>Step 5: Child mortality </a:t>
            </a:r>
            <a:r>
              <a:rPr lang="en-US" sz="2800" i="1" dirty="0" smtClean="0"/>
              <a:t>rates</a:t>
            </a:r>
            <a:endParaRPr lang="en-GB" sz="2800" i="1" dirty="0" smtClean="0"/>
          </a:p>
        </p:txBody>
      </p:sp>
      <p:sp>
        <p:nvSpPr>
          <p:cNvPr id="2" name="Content Placeholder 1"/>
          <p:cNvSpPr>
            <a:spLocks noGrp="1"/>
          </p:cNvSpPr>
          <p:nvPr>
            <p:ph idx="4294967295"/>
          </p:nvPr>
        </p:nvSpPr>
        <p:spPr>
          <a:xfrm>
            <a:off x="124047" y="1371600"/>
            <a:ext cx="8991600" cy="990600"/>
          </a:xfrm>
        </p:spPr>
        <p:txBody>
          <a:bodyPr/>
          <a:lstStyle/>
          <a:p>
            <a:pPr marL="0" lvl="0" indent="0">
              <a:spcBef>
                <a:spcPts val="1200"/>
              </a:spcBef>
              <a:buNone/>
            </a:pPr>
            <a:r>
              <a:rPr lang="en-US" sz="2000" b="1" dirty="0"/>
              <a:t>Use under-five mortality indicators from various sources </a:t>
            </a:r>
            <a:r>
              <a:rPr lang="en-US" sz="2000" b="1" dirty="0" smtClean="0"/>
              <a:t>to analyze </a:t>
            </a:r>
            <a:r>
              <a:rPr lang="en-US" sz="2000" b="1" dirty="0"/>
              <a:t>the quality of mortality </a:t>
            </a:r>
            <a:r>
              <a:rPr lang="en-US" sz="2000" b="1" dirty="0" smtClean="0"/>
              <a:t>data</a:t>
            </a:r>
            <a:r>
              <a:rPr lang="en-GB" sz="2000" b="1" dirty="0" smtClean="0"/>
              <a:t>: </a:t>
            </a:r>
            <a:r>
              <a:rPr lang="en-GB" sz="2000" b="1" i="1" dirty="0" smtClean="0">
                <a:solidFill>
                  <a:srgbClr val="C00000"/>
                </a:solidFill>
              </a:rPr>
              <a:t>Deviations from “best fit” line indicate over- or under- reporting.</a:t>
            </a:r>
            <a:r>
              <a:rPr lang="en-GB" sz="2000" b="1" dirty="0" smtClean="0">
                <a:solidFill>
                  <a:srgbClr val="C00000"/>
                </a:solidFill>
              </a:rPr>
              <a:t> </a:t>
            </a:r>
            <a:endParaRPr lang="en-GB" b="1" dirty="0" smtClean="0">
              <a:solidFill>
                <a:srgbClr val="C00000"/>
              </a:solidFill>
            </a:endParaRPr>
          </a:p>
          <a:p>
            <a:pPr marL="0" lvl="0" indent="0">
              <a:spcBef>
                <a:spcPts val="1200"/>
              </a:spcBef>
              <a:buNone/>
            </a:pPr>
            <a:endParaRPr lang="en-US" b="1" dirty="0"/>
          </a:p>
        </p:txBody>
      </p:sp>
      <p:pic>
        <p:nvPicPr>
          <p:cNvPr id="1026" name="Picture 2" descr="ANACoD Screen Shot - Step 5, Under-five mortality rate, Columbia, Child Mortality Estimates from different sources from www.childmortality.or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24490"/>
          <a:stretch/>
        </p:blipFill>
        <p:spPr bwMode="auto">
          <a:xfrm>
            <a:off x="0" y="2438401"/>
            <a:ext cx="9184396" cy="4427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a:off x="3429000" y="5867400"/>
            <a:ext cx="876300" cy="0"/>
          </a:xfrm>
          <a:prstGeom prst="straightConnector1">
            <a:avLst/>
          </a:prstGeom>
          <a:noFill/>
          <a:ln w="38100" cap="flat" cmpd="sng" algn="ctr">
            <a:solidFill>
              <a:srgbClr val="F78303"/>
            </a:solidFill>
            <a:prstDash val="solid"/>
            <a:round/>
            <a:headEnd type="none" w="med" len="med"/>
            <a:tailEnd type="arrow"/>
          </a:ln>
          <a:effectLst/>
        </p:spPr>
      </p:cxnSp>
      <p:sp>
        <p:nvSpPr>
          <p:cNvPr id="9" name="TextBox 8"/>
          <p:cNvSpPr txBox="1"/>
          <p:nvPr/>
        </p:nvSpPr>
        <p:spPr>
          <a:xfrm>
            <a:off x="1219200" y="5698123"/>
            <a:ext cx="2362200" cy="338554"/>
          </a:xfrm>
          <a:prstGeom prst="rect">
            <a:avLst/>
          </a:prstGeom>
          <a:noFill/>
        </p:spPr>
        <p:txBody>
          <a:bodyPr wrap="square" rtlCol="0">
            <a:spAutoFit/>
          </a:bodyPr>
          <a:lstStyle/>
          <a:p>
            <a:r>
              <a:rPr lang="en-US" sz="1600" b="1" dirty="0" smtClean="0"/>
              <a:t>Vital registration data</a:t>
            </a:r>
            <a:endParaRPr lang="en-US" sz="1600" b="1" dirty="0"/>
          </a:p>
        </p:txBody>
      </p:sp>
      <p:cxnSp>
        <p:nvCxnSpPr>
          <p:cNvPr id="12" name="Straight Arrow Connector 11"/>
          <p:cNvCxnSpPr/>
          <p:nvPr/>
        </p:nvCxnSpPr>
        <p:spPr bwMode="auto">
          <a:xfrm>
            <a:off x="1524000" y="4360277"/>
            <a:ext cx="800100" cy="0"/>
          </a:xfrm>
          <a:prstGeom prst="straightConnector1">
            <a:avLst/>
          </a:prstGeom>
          <a:noFill/>
          <a:ln w="38100" cap="flat" cmpd="sng" algn="ctr">
            <a:solidFill>
              <a:srgbClr val="F78303"/>
            </a:solidFill>
            <a:prstDash val="solid"/>
            <a:round/>
            <a:headEnd type="none" w="med" len="med"/>
            <a:tailEnd type="arrow"/>
          </a:ln>
          <a:effectLst/>
        </p:spPr>
      </p:cxnSp>
      <p:sp>
        <p:nvSpPr>
          <p:cNvPr id="13" name="TextBox 12"/>
          <p:cNvSpPr txBox="1"/>
          <p:nvPr/>
        </p:nvSpPr>
        <p:spPr>
          <a:xfrm>
            <a:off x="540793" y="4191000"/>
            <a:ext cx="1143000" cy="338554"/>
          </a:xfrm>
          <a:prstGeom prst="rect">
            <a:avLst/>
          </a:prstGeom>
          <a:noFill/>
        </p:spPr>
        <p:txBody>
          <a:bodyPr wrap="square" rtlCol="0">
            <a:spAutoFit/>
          </a:bodyPr>
          <a:lstStyle/>
          <a:p>
            <a:r>
              <a:rPr lang="en-US" sz="1600" b="1" dirty="0" smtClean="0"/>
              <a:t>“Best fit”</a:t>
            </a:r>
            <a:endParaRPr lang="en-US" sz="1600" b="1" dirty="0"/>
          </a:p>
        </p:txBody>
      </p:sp>
      <p:cxnSp>
        <p:nvCxnSpPr>
          <p:cNvPr id="16" name="Straight Arrow Connector 15"/>
          <p:cNvCxnSpPr/>
          <p:nvPr/>
        </p:nvCxnSpPr>
        <p:spPr bwMode="auto">
          <a:xfrm flipH="1">
            <a:off x="3677392" y="4267200"/>
            <a:ext cx="457200" cy="0"/>
          </a:xfrm>
          <a:prstGeom prst="straightConnector1">
            <a:avLst/>
          </a:prstGeom>
          <a:noFill/>
          <a:ln w="38100" cap="flat" cmpd="sng" algn="ctr">
            <a:solidFill>
              <a:srgbClr val="F78303"/>
            </a:solidFill>
            <a:prstDash val="solid"/>
            <a:round/>
            <a:headEnd type="none" w="med" len="med"/>
            <a:tailEnd type="arrow"/>
          </a:ln>
          <a:effectLst/>
        </p:spPr>
      </p:cxnSp>
      <p:sp>
        <p:nvSpPr>
          <p:cNvPr id="17" name="TextBox 16"/>
          <p:cNvSpPr txBox="1"/>
          <p:nvPr/>
        </p:nvSpPr>
        <p:spPr>
          <a:xfrm>
            <a:off x="4114800" y="4097923"/>
            <a:ext cx="2286000" cy="338554"/>
          </a:xfrm>
          <a:prstGeom prst="rect">
            <a:avLst/>
          </a:prstGeom>
          <a:noFill/>
        </p:spPr>
        <p:txBody>
          <a:bodyPr wrap="square" rtlCol="0">
            <a:spAutoFit/>
          </a:bodyPr>
          <a:lstStyle/>
          <a:p>
            <a:r>
              <a:rPr lang="en-US" sz="1600" b="1" dirty="0" smtClean="0"/>
              <a:t>Census data</a:t>
            </a:r>
            <a:endParaRPr lang="en-US" sz="1600" b="1" dirty="0"/>
          </a:p>
        </p:txBody>
      </p:sp>
      <p:sp>
        <p:nvSpPr>
          <p:cNvPr id="18" name="Right Brace 17"/>
          <p:cNvSpPr/>
          <p:nvPr/>
        </p:nvSpPr>
        <p:spPr bwMode="auto">
          <a:xfrm rot="17191853">
            <a:off x="5829136" y="4320944"/>
            <a:ext cx="495073" cy="2038332"/>
          </a:xfrm>
          <a:prstGeom prst="rightBrace">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5466143" y="4740234"/>
            <a:ext cx="1869314" cy="338554"/>
          </a:xfrm>
          <a:prstGeom prst="rect">
            <a:avLst/>
          </a:prstGeom>
          <a:noFill/>
        </p:spPr>
        <p:txBody>
          <a:bodyPr wrap="square" rtlCol="0">
            <a:spAutoFit/>
          </a:bodyPr>
          <a:lstStyle/>
          <a:p>
            <a:r>
              <a:rPr lang="en-US" sz="1600" b="1" dirty="0" smtClean="0"/>
              <a:t>Various surveys</a:t>
            </a:r>
            <a:endParaRPr lang="en-US" sz="1600" b="1" dirty="0"/>
          </a:p>
        </p:txBody>
      </p:sp>
      <p:sp>
        <p:nvSpPr>
          <p:cNvPr id="19" name="TextBox 18"/>
          <p:cNvSpPr txBox="1"/>
          <p:nvPr/>
        </p:nvSpPr>
        <p:spPr>
          <a:xfrm>
            <a:off x="5029200" y="2514600"/>
            <a:ext cx="3962400" cy="738664"/>
          </a:xfrm>
          <a:prstGeom prst="rect">
            <a:avLst/>
          </a:prstGeom>
          <a:solidFill>
            <a:schemeClr val="bg1"/>
          </a:solidFill>
        </p:spPr>
        <p:txBody>
          <a:bodyPr wrap="square" rtlCol="0">
            <a:spAutoFit/>
          </a:bodyPr>
          <a:lstStyle/>
          <a:p>
            <a:r>
              <a:rPr lang="en-US" sz="1400" b="1" dirty="0" smtClean="0">
                <a:latin typeface="BankGothic Md BT" panose="020B0807020203060204" pitchFamily="34" charset="0"/>
              </a:rPr>
              <a:t>Under-Five Mortality Rate, Columbia</a:t>
            </a:r>
          </a:p>
          <a:p>
            <a:r>
              <a:rPr lang="en-US" sz="1400" b="1" dirty="0" smtClean="0">
                <a:latin typeface="BankGothic Md BT" panose="020B0807020203060204" pitchFamily="34" charset="0"/>
              </a:rPr>
              <a:t>Child Mortality Estimates</a:t>
            </a:r>
          </a:p>
          <a:p>
            <a:r>
              <a:rPr lang="en-US" sz="1400" b="1" dirty="0" smtClean="0">
                <a:latin typeface="BankGothic Md BT" panose="020B0807020203060204" pitchFamily="34" charset="0"/>
              </a:rPr>
              <a:t>www.childmortality.org</a:t>
            </a:r>
            <a:endParaRPr lang="en-US" sz="1400" b="1" dirty="0">
              <a:latin typeface="BankGothic Md BT" panose="020B0807020203060204" pitchFamily="34" charset="0"/>
            </a:endParaRPr>
          </a:p>
        </p:txBody>
      </p:sp>
    </p:spTree>
    <p:extLst>
      <p:ext uri="{BB962C8B-B14F-4D97-AF65-F5344CB8AC3E}">
        <p14:creationId xmlns:p14="http://schemas.microsoft.com/office/powerpoint/2010/main" val="387712852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11188" y="1371600"/>
            <a:ext cx="7926387" cy="4516438"/>
          </a:xfrm>
        </p:spPr>
        <p:txBody>
          <a:bodyPr/>
          <a:lstStyle/>
          <a:p>
            <a:pPr marL="285750" lvl="1">
              <a:buFontTx/>
              <a:buNone/>
            </a:pPr>
            <a:r>
              <a:rPr lang="en-GB" b="1" dirty="0" smtClean="0"/>
              <a:t>Steps 6-10</a:t>
            </a:r>
            <a:endParaRPr lang="en-GB" b="1" dirty="0"/>
          </a:p>
          <a:p>
            <a:pPr marL="0" lvl="1" indent="1588">
              <a:buFontTx/>
              <a:buNone/>
            </a:pPr>
            <a:r>
              <a:rPr lang="en-GB" dirty="0" smtClean="0"/>
              <a:t>Focus </a:t>
            </a:r>
            <a:r>
              <a:rPr lang="en-GB" dirty="0"/>
              <a:t>on simple steps to assess the plausibility of data on causes of death  </a:t>
            </a:r>
          </a:p>
          <a:p>
            <a:pPr marL="0" lvl="1" indent="1588">
              <a:spcBef>
                <a:spcPts val="1200"/>
              </a:spcBef>
              <a:buFontTx/>
              <a:buNone/>
            </a:pPr>
            <a:endParaRPr lang="en-GB" sz="1050" dirty="0" smtClean="0"/>
          </a:p>
          <a:p>
            <a:pPr>
              <a:lnSpc>
                <a:spcPct val="80000"/>
              </a:lnSpc>
              <a:spcBef>
                <a:spcPts val="1200"/>
              </a:spcBef>
              <a:buFontTx/>
              <a:buNone/>
            </a:pPr>
            <a:r>
              <a:rPr lang="en-GB" sz="2400" dirty="0" smtClean="0"/>
              <a:t>The </a:t>
            </a:r>
            <a:r>
              <a:rPr lang="en-GB" sz="2400" dirty="0"/>
              <a:t>objectives of steps 6-10 are to enable users to: </a:t>
            </a:r>
            <a:endParaRPr lang="en-US" sz="2400" dirty="0"/>
          </a:p>
          <a:p>
            <a:pPr lvl="1">
              <a:lnSpc>
                <a:spcPct val="80000"/>
              </a:lnSpc>
              <a:spcBef>
                <a:spcPts val="1800"/>
              </a:spcBef>
            </a:pPr>
            <a:r>
              <a:rPr lang="en-US" dirty="0"/>
              <a:t>Calculate broad patterns of causes of death</a:t>
            </a:r>
          </a:p>
          <a:p>
            <a:pPr lvl="1">
              <a:lnSpc>
                <a:spcPct val="80000"/>
              </a:lnSpc>
              <a:spcBef>
                <a:spcPts val="1800"/>
              </a:spcBef>
            </a:pPr>
            <a:r>
              <a:rPr lang="en-US" dirty="0"/>
              <a:t>Critically analyse and interpret cause of death data </a:t>
            </a:r>
          </a:p>
          <a:p>
            <a:pPr lvl="1">
              <a:lnSpc>
                <a:spcPct val="80000"/>
              </a:lnSpc>
              <a:spcBef>
                <a:spcPts val="1800"/>
              </a:spcBef>
            </a:pPr>
            <a:r>
              <a:rPr lang="en-US" dirty="0"/>
              <a:t>Assess the plausibility of the cause of death patterns emerging from the data </a:t>
            </a:r>
            <a:endParaRPr lang="en-GB" dirty="0"/>
          </a:p>
          <a:p>
            <a:pPr marL="457200" lvl="1" indent="0">
              <a:buNone/>
            </a:pPr>
            <a:endParaRPr lang="en-GB" dirty="0" smtClean="0"/>
          </a:p>
          <a:p>
            <a:endParaRPr lang="en-GB" sz="2400" dirty="0" smtClean="0">
              <a:solidFill>
                <a:schemeClr val="bg2"/>
              </a:solidFill>
            </a:endParaRPr>
          </a:p>
        </p:txBody>
      </p:sp>
      <p:sp>
        <p:nvSpPr>
          <p:cNvPr id="13315" name="Rectangle 3"/>
          <p:cNvSpPr>
            <a:spLocks noGrp="1" noChangeArrowheads="1"/>
          </p:cNvSpPr>
          <p:nvPr>
            <p:ph type="title"/>
          </p:nvPr>
        </p:nvSpPr>
        <p:spPr/>
        <p:txBody>
          <a:bodyPr/>
          <a:lstStyle/>
          <a:p>
            <a:pPr>
              <a:lnSpc>
                <a:spcPts val="3300"/>
              </a:lnSpc>
            </a:pPr>
            <a:r>
              <a:rPr lang="en-GB" sz="2800" dirty="0" err="1" smtClean="0"/>
              <a:t>ANACoD</a:t>
            </a:r>
            <a:r>
              <a:rPr lang="en-GB" sz="2800" dirty="0" smtClean="0"/>
              <a:t>  - PART III:</a:t>
            </a:r>
            <a:br>
              <a:rPr lang="en-GB" sz="2800" dirty="0" smtClean="0"/>
            </a:br>
            <a:r>
              <a:rPr lang="en-GB" sz="2800" dirty="0" smtClean="0"/>
              <a:t>CAUSES </a:t>
            </a:r>
            <a:r>
              <a:rPr lang="en-GB" sz="2800" dirty="0"/>
              <a:t>OF DEATH ANALYSIS</a:t>
            </a:r>
            <a:endParaRPr lang="en-GB" sz="2800" dirty="0" smtClean="0"/>
          </a:p>
        </p:txBody>
      </p:sp>
    </p:spTree>
    <p:extLst>
      <p:ext uri="{BB962C8B-B14F-4D97-AF65-F5344CB8AC3E}">
        <p14:creationId xmlns:p14="http://schemas.microsoft.com/office/powerpoint/2010/main" val="22625919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8763000" cy="762000"/>
          </a:xfrm>
        </p:spPr>
        <p:txBody>
          <a:bodyPr/>
          <a:lstStyle/>
          <a:p>
            <a:r>
              <a:rPr lang="en-GB" sz="2800" dirty="0" err="1" smtClean="0"/>
              <a:t>ANACoD</a:t>
            </a:r>
            <a:r>
              <a:rPr lang="en-GB" sz="2800" dirty="0" smtClean="0"/>
              <a:t>  - PART III: CAUSES OF DEATH ANALYSIS</a:t>
            </a:r>
            <a:br>
              <a:rPr lang="en-GB" sz="2800" dirty="0" smtClean="0"/>
            </a:br>
            <a:r>
              <a:rPr lang="en-US" sz="2800" i="1" dirty="0"/>
              <a:t>Step 6: </a:t>
            </a:r>
            <a:r>
              <a:rPr lang="en-US" sz="2000" i="1" dirty="0"/>
              <a:t>Distribution of death according to the Global Burden of Disease </a:t>
            </a:r>
            <a:r>
              <a:rPr lang="en-US" sz="2000" i="1" dirty="0" smtClean="0"/>
              <a:t>list</a:t>
            </a:r>
            <a:endParaRPr lang="en-GB" sz="2000" i="1" dirty="0" smtClean="0"/>
          </a:p>
        </p:txBody>
      </p:sp>
      <p:sp>
        <p:nvSpPr>
          <p:cNvPr id="2" name="Content Placeholder 1"/>
          <p:cNvSpPr>
            <a:spLocks noGrp="1"/>
          </p:cNvSpPr>
          <p:nvPr>
            <p:ph idx="4294967295"/>
          </p:nvPr>
        </p:nvSpPr>
        <p:spPr>
          <a:xfrm>
            <a:off x="279400" y="1485900"/>
            <a:ext cx="8407400" cy="3886200"/>
          </a:xfrm>
        </p:spPr>
        <p:txBody>
          <a:bodyPr/>
          <a:lstStyle/>
          <a:p>
            <a:pPr marL="0" indent="0">
              <a:spcBef>
                <a:spcPts val="0"/>
              </a:spcBef>
              <a:buNone/>
            </a:pPr>
            <a:r>
              <a:rPr lang="en-US" i="1" dirty="0" smtClean="0"/>
              <a:t>Enables users to:</a:t>
            </a:r>
          </a:p>
          <a:p>
            <a:pPr lvl="0">
              <a:spcBef>
                <a:spcPts val="2400"/>
              </a:spcBef>
            </a:pPr>
            <a:r>
              <a:rPr lang="en-AU" sz="2400" dirty="0" smtClean="0"/>
              <a:t>Calculate the percentage distribution of deaths by broad disease groups</a:t>
            </a:r>
          </a:p>
          <a:p>
            <a:pPr lvl="0">
              <a:spcBef>
                <a:spcPts val="2400"/>
              </a:spcBef>
            </a:pPr>
            <a:r>
              <a:rPr lang="en-AU" sz="2400" dirty="0" smtClean="0"/>
              <a:t>Compare distribution to what would be expected for the population (based on level of life expectancy)</a:t>
            </a:r>
          </a:p>
          <a:p>
            <a:pPr lvl="0">
              <a:spcBef>
                <a:spcPts val="2400"/>
              </a:spcBef>
            </a:pPr>
            <a:r>
              <a:rPr lang="en-AU" sz="2400" dirty="0" smtClean="0"/>
              <a:t>Identify potential problems in quality of data based on deviations from expected patterns</a:t>
            </a:r>
            <a:endParaRPr lang="en-US" sz="1800" dirty="0"/>
          </a:p>
        </p:txBody>
      </p:sp>
    </p:spTree>
    <p:extLst>
      <p:ext uri="{BB962C8B-B14F-4D97-AF65-F5344CB8AC3E}">
        <p14:creationId xmlns:p14="http://schemas.microsoft.com/office/powerpoint/2010/main" val="20629675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8763000" cy="838200"/>
          </a:xfrm>
        </p:spPr>
        <p:txBody>
          <a:bodyPr/>
          <a:lstStyle/>
          <a:p>
            <a:r>
              <a:rPr lang="en-GB" sz="2800" dirty="0" err="1" smtClean="0"/>
              <a:t>ANACoD</a:t>
            </a:r>
            <a:r>
              <a:rPr lang="en-GB" sz="2800" dirty="0" smtClean="0"/>
              <a:t>  - PART III: CAUSES OF DEATH ANALYSIS</a:t>
            </a:r>
            <a:br>
              <a:rPr lang="en-GB" sz="2800" dirty="0" smtClean="0"/>
            </a:br>
            <a:r>
              <a:rPr lang="en-US" sz="2800" i="1" dirty="0"/>
              <a:t>Step 6: </a:t>
            </a:r>
            <a:r>
              <a:rPr lang="en-US" sz="2000" i="1" dirty="0"/>
              <a:t>Distribution of death according to the Global Burden of Disease </a:t>
            </a:r>
            <a:r>
              <a:rPr lang="en-US" sz="2000" i="1" dirty="0" smtClean="0"/>
              <a:t>list</a:t>
            </a:r>
            <a:endParaRPr lang="en-GB" sz="2000" i="1" dirty="0" smtClean="0"/>
          </a:p>
        </p:txBody>
      </p:sp>
      <p:sp>
        <p:nvSpPr>
          <p:cNvPr id="2" name="Content Placeholder 1"/>
          <p:cNvSpPr>
            <a:spLocks noGrp="1"/>
          </p:cNvSpPr>
          <p:nvPr>
            <p:ph idx="4294967295"/>
          </p:nvPr>
        </p:nvSpPr>
        <p:spPr>
          <a:xfrm>
            <a:off x="304800" y="1371600"/>
            <a:ext cx="8534400" cy="4953000"/>
          </a:xfrm>
        </p:spPr>
        <p:txBody>
          <a:bodyPr/>
          <a:lstStyle/>
          <a:p>
            <a:pPr marL="0" indent="0">
              <a:buNone/>
            </a:pPr>
            <a:r>
              <a:rPr lang="en-GB" sz="2400" b="1" dirty="0">
                <a:solidFill>
                  <a:srgbClr val="C00000"/>
                </a:solidFill>
              </a:rPr>
              <a:t>Global Burden of Disease cause list: </a:t>
            </a:r>
            <a:endParaRPr lang="en-US" sz="2400" b="1" dirty="0">
              <a:solidFill>
                <a:srgbClr val="C00000"/>
              </a:solidFill>
            </a:endParaRPr>
          </a:p>
          <a:p>
            <a:pPr marL="225425" indent="0">
              <a:buNone/>
            </a:pPr>
            <a:r>
              <a:rPr lang="en-AU" sz="2400" dirty="0"/>
              <a:t>Group I:</a:t>
            </a:r>
            <a:r>
              <a:rPr lang="en-AU" sz="2400" b="1" dirty="0"/>
              <a:t> </a:t>
            </a:r>
            <a:r>
              <a:rPr lang="en-US" sz="2400" dirty="0"/>
              <a:t>Communicable diseases, e.g</a:t>
            </a:r>
            <a:r>
              <a:rPr lang="en-US" sz="2400" dirty="0" smtClean="0"/>
              <a:t>.:</a:t>
            </a:r>
          </a:p>
          <a:p>
            <a:pPr marL="795338" indent="-225425"/>
            <a:r>
              <a:rPr lang="en-US" sz="2400" dirty="0" smtClean="0"/>
              <a:t>TB</a:t>
            </a:r>
            <a:r>
              <a:rPr lang="en-US" sz="2400" dirty="0"/>
              <a:t>, pneumonia, diarrhoea, malaria, </a:t>
            </a:r>
            <a:r>
              <a:rPr lang="en-US" sz="2400" dirty="0" smtClean="0"/>
              <a:t>measles</a:t>
            </a:r>
            <a:endParaRPr lang="en-US" sz="2400" dirty="0"/>
          </a:p>
          <a:p>
            <a:pPr marL="795338" indent="-225425"/>
            <a:r>
              <a:rPr lang="en-US" sz="2400" dirty="0"/>
              <a:t>M</a:t>
            </a:r>
            <a:r>
              <a:rPr lang="en-US" sz="2400" dirty="0" smtClean="0"/>
              <a:t>aternal </a:t>
            </a:r>
            <a:r>
              <a:rPr lang="en-US" sz="2400" dirty="0"/>
              <a:t>and perinatal causes (e.g. maternal haemorrhage, birth trauma</a:t>
            </a:r>
            <a:r>
              <a:rPr lang="en-US" sz="2400" dirty="0" smtClean="0"/>
              <a:t>)</a:t>
            </a:r>
            <a:endParaRPr lang="en-US" sz="2400" dirty="0"/>
          </a:p>
          <a:p>
            <a:pPr marL="795338" indent="-225425"/>
            <a:r>
              <a:rPr lang="fr-FR" sz="2400" dirty="0" err="1"/>
              <a:t>N</a:t>
            </a:r>
            <a:r>
              <a:rPr lang="fr-FR" sz="2400" dirty="0" err="1" smtClean="0"/>
              <a:t>utritional</a:t>
            </a:r>
            <a:r>
              <a:rPr lang="fr-FR" sz="2400" dirty="0" smtClean="0"/>
              <a:t> </a:t>
            </a:r>
            <a:r>
              <a:rPr lang="fr-FR" sz="2400" dirty="0"/>
              <a:t>conditions </a:t>
            </a:r>
            <a:r>
              <a:rPr lang="fr-FR" sz="2400" dirty="0" smtClean="0"/>
              <a:t>(</a:t>
            </a:r>
            <a:r>
              <a:rPr lang="fr-FR" sz="2400" dirty="0" err="1" smtClean="0"/>
              <a:t>e.g</a:t>
            </a:r>
            <a:r>
              <a:rPr lang="fr-FR" sz="2400" dirty="0"/>
              <a:t>. </a:t>
            </a:r>
            <a:r>
              <a:rPr lang="fr-FR" sz="2400" dirty="0" err="1"/>
              <a:t>protein-energy</a:t>
            </a:r>
            <a:r>
              <a:rPr lang="fr-FR" sz="2400" dirty="0"/>
              <a:t> </a:t>
            </a:r>
            <a:r>
              <a:rPr lang="fr-FR" sz="2400" dirty="0" smtClean="0"/>
              <a:t>malnutrition)</a:t>
            </a:r>
            <a:endParaRPr lang="en-US" sz="2400" dirty="0"/>
          </a:p>
          <a:p>
            <a:pPr marL="225425" indent="0">
              <a:buNone/>
            </a:pPr>
            <a:r>
              <a:rPr lang="en-US" sz="1100" dirty="0" smtClean="0"/>
              <a:t> </a:t>
            </a:r>
            <a:r>
              <a:rPr lang="en-AU" sz="1050" b="1" dirty="0"/>
              <a:t>	</a:t>
            </a:r>
            <a:endParaRPr lang="en-AU" sz="1050" b="1" dirty="0" smtClean="0"/>
          </a:p>
          <a:p>
            <a:pPr marL="225425" indent="0">
              <a:buNone/>
            </a:pPr>
            <a:r>
              <a:rPr lang="en-US" sz="2400" dirty="0" smtClean="0"/>
              <a:t>Group </a:t>
            </a:r>
            <a:r>
              <a:rPr lang="en-US" sz="2400" dirty="0"/>
              <a:t>II</a:t>
            </a:r>
            <a:r>
              <a:rPr lang="en-US" sz="2400" dirty="0" smtClean="0"/>
              <a:t>: Non-communicable diseases, e.g.: </a:t>
            </a:r>
          </a:p>
          <a:p>
            <a:pPr marL="795338" indent="-225425"/>
            <a:r>
              <a:rPr lang="en-GB" sz="2400" dirty="0"/>
              <a:t>Cancer, diabetes, heart disease, stroke</a:t>
            </a:r>
          </a:p>
          <a:p>
            <a:pPr marL="225425" indent="0"/>
            <a:endParaRPr lang="en-US" sz="1050" dirty="0"/>
          </a:p>
          <a:p>
            <a:pPr marL="225425" indent="0">
              <a:buNone/>
            </a:pPr>
            <a:r>
              <a:rPr lang="en-US" sz="2400" dirty="0" smtClean="0"/>
              <a:t>Group </a:t>
            </a:r>
            <a:r>
              <a:rPr lang="en-US" sz="2400" dirty="0"/>
              <a:t>III: </a:t>
            </a:r>
            <a:r>
              <a:rPr lang="en-US" sz="2400" dirty="0" smtClean="0"/>
              <a:t>External </a:t>
            </a:r>
            <a:r>
              <a:rPr lang="en-US" sz="2400" dirty="0"/>
              <a:t>causes of mortality </a:t>
            </a:r>
            <a:r>
              <a:rPr lang="en-US" sz="2400" dirty="0" smtClean="0"/>
              <a:t>, e.g.:</a:t>
            </a:r>
          </a:p>
          <a:p>
            <a:pPr marL="795338" indent="-225425"/>
            <a:r>
              <a:rPr lang="en-GB" sz="2400" dirty="0"/>
              <a:t>Accidents, homicide, suicide</a:t>
            </a:r>
            <a:endParaRPr lang="en-US" sz="2400" dirty="0"/>
          </a:p>
          <a:p>
            <a:pPr marL="0" indent="0">
              <a:spcBef>
                <a:spcPts val="0"/>
              </a:spcBef>
              <a:buNone/>
            </a:pPr>
            <a:endParaRPr lang="en-US" sz="1800" dirty="0"/>
          </a:p>
        </p:txBody>
      </p:sp>
    </p:spTree>
    <p:extLst>
      <p:ext uri="{BB962C8B-B14F-4D97-AF65-F5344CB8AC3E}">
        <p14:creationId xmlns:p14="http://schemas.microsoft.com/office/powerpoint/2010/main" val="22684490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8763000" cy="838200"/>
          </a:xfrm>
        </p:spPr>
        <p:txBody>
          <a:bodyPr/>
          <a:lstStyle/>
          <a:p>
            <a:r>
              <a:rPr lang="en-GB" sz="2800" dirty="0" err="1" smtClean="0"/>
              <a:t>ANACoD</a:t>
            </a:r>
            <a:r>
              <a:rPr lang="en-GB" sz="2800" dirty="0" smtClean="0"/>
              <a:t>  - PART III: CAUSES OF DEATH ANALYSIS</a:t>
            </a:r>
            <a:br>
              <a:rPr lang="en-GB" sz="2800" dirty="0" smtClean="0"/>
            </a:br>
            <a:r>
              <a:rPr lang="en-US" sz="2800" i="1" dirty="0"/>
              <a:t>Step 6: </a:t>
            </a:r>
            <a:r>
              <a:rPr lang="en-US" sz="2000" i="1" dirty="0"/>
              <a:t>Distribution of death according to the Global Burden of Disease </a:t>
            </a:r>
            <a:r>
              <a:rPr lang="en-US" sz="2000" i="1" dirty="0" smtClean="0"/>
              <a:t>list</a:t>
            </a:r>
            <a:endParaRPr lang="en-GB" sz="2000" i="1" dirty="0" smtClean="0"/>
          </a:p>
        </p:txBody>
      </p:sp>
      <p:graphicFrame>
        <p:nvGraphicFramePr>
          <p:cNvPr id="5" name="Content Placeholder 4" descr="ANACoD Screen Shot - Step 6 - Expected distribution of causes of death according to life expectancy by broad groups"/>
          <p:cNvGraphicFramePr>
            <a:graphicFrameLocks noGrp="1"/>
          </p:cNvGraphicFramePr>
          <p:nvPr>
            <p:ph idx="4294967295"/>
            <p:extLst>
              <p:ext uri="{D42A27DB-BD31-4B8C-83A1-F6EECF244321}">
                <p14:modId xmlns:p14="http://schemas.microsoft.com/office/powerpoint/2010/main" val="2003376935"/>
              </p:ext>
            </p:extLst>
          </p:nvPr>
        </p:nvGraphicFramePr>
        <p:xfrm>
          <a:off x="0" y="5410200"/>
          <a:ext cx="9144000" cy="1429516"/>
        </p:xfrm>
        <a:graphic>
          <a:graphicData uri="http://schemas.openxmlformats.org/drawingml/2006/table">
            <a:tbl>
              <a:tblPr/>
              <a:tblGrid>
                <a:gridCol w="5029200"/>
                <a:gridCol w="990600"/>
                <a:gridCol w="1066800"/>
                <a:gridCol w="1066800"/>
                <a:gridCol w="990600"/>
              </a:tblGrid>
              <a:tr h="41271">
                <a:tc>
                  <a:txBody>
                    <a:bodyPr/>
                    <a:lstStyle/>
                    <a:p>
                      <a:pPr algn="just">
                        <a:lnSpc>
                          <a:spcPct val="115000"/>
                        </a:lnSpc>
                        <a:spcAft>
                          <a:spcPts val="0"/>
                        </a:spcAft>
                      </a:pPr>
                      <a:r>
                        <a:rPr lang="en-US" sz="1800" b="1" dirty="0">
                          <a:solidFill>
                            <a:srgbClr val="000000"/>
                          </a:solidFill>
                          <a:effectLst/>
                          <a:latin typeface="Calibri"/>
                          <a:ea typeface="SimSun"/>
                          <a:cs typeface="Calibri"/>
                        </a:rPr>
                        <a:t>Life Expectancy </a:t>
                      </a:r>
                      <a:endParaRPr lang="en-US" sz="1800" dirty="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a:t>
                      </a:r>
                      <a:r>
                        <a:rPr lang="en-US" sz="1800" b="1">
                          <a:solidFill>
                            <a:srgbClr val="000000"/>
                          </a:solidFill>
                          <a:effectLst/>
                          <a:latin typeface="Calibri"/>
                          <a:ea typeface="SimSun"/>
                          <a:cs typeface="Calibri"/>
                        </a:rPr>
                        <a:t>55 years </a:t>
                      </a:r>
                      <a:endParaRPr lang="en-US" sz="180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a:t>
                      </a:r>
                      <a:r>
                        <a:rPr lang="en-US" sz="1800" b="1">
                          <a:solidFill>
                            <a:srgbClr val="000000"/>
                          </a:solidFill>
                          <a:effectLst/>
                          <a:latin typeface="Calibri"/>
                          <a:ea typeface="SimSun"/>
                          <a:cs typeface="Calibri"/>
                        </a:rPr>
                        <a:t>60 years </a:t>
                      </a:r>
                      <a:endParaRPr lang="en-US" sz="180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a:t>
                      </a:r>
                      <a:r>
                        <a:rPr lang="en-US" sz="1800" b="1">
                          <a:solidFill>
                            <a:srgbClr val="000000"/>
                          </a:solidFill>
                          <a:effectLst/>
                          <a:latin typeface="Calibri"/>
                          <a:ea typeface="SimSun"/>
                          <a:cs typeface="Calibri"/>
                        </a:rPr>
                        <a:t>65 years </a:t>
                      </a:r>
                      <a:endParaRPr lang="en-US" sz="180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dirty="0">
                          <a:solidFill>
                            <a:srgbClr val="000000"/>
                          </a:solidFill>
                          <a:effectLst/>
                          <a:latin typeface="Calibri"/>
                          <a:ea typeface="SimSun"/>
                          <a:cs typeface="Calibri"/>
                        </a:rPr>
                        <a:t> </a:t>
                      </a:r>
                      <a:r>
                        <a:rPr lang="en-US" sz="1800" b="1" dirty="0">
                          <a:solidFill>
                            <a:srgbClr val="000000"/>
                          </a:solidFill>
                          <a:effectLst/>
                          <a:latin typeface="Calibri"/>
                          <a:ea typeface="SimSun"/>
                          <a:cs typeface="Calibri"/>
                        </a:rPr>
                        <a:t>70 years </a:t>
                      </a:r>
                      <a:endParaRPr lang="en-US" sz="1800" dirty="0">
                        <a:effectLst/>
                        <a:latin typeface="Calibri"/>
                        <a:ea typeface="Times New Roman"/>
                        <a:cs typeface="Arial"/>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377530">
                <a:tc>
                  <a:txBody>
                    <a:bodyPr/>
                    <a:lstStyle/>
                    <a:p>
                      <a:pPr algn="just">
                        <a:lnSpc>
                          <a:spcPct val="115000"/>
                        </a:lnSpc>
                        <a:spcAft>
                          <a:spcPts val="0"/>
                        </a:spcAft>
                      </a:pPr>
                      <a:r>
                        <a:rPr lang="en-GB" sz="2000" dirty="0">
                          <a:solidFill>
                            <a:srgbClr val="365F91"/>
                          </a:solidFill>
                          <a:effectLst/>
                          <a:latin typeface="Calibri"/>
                          <a:ea typeface="SimSun"/>
                          <a:cs typeface="Arial"/>
                        </a:rPr>
                        <a:t> </a:t>
                      </a:r>
                      <a:r>
                        <a:rPr lang="en-US" sz="1800" b="1" dirty="0">
                          <a:solidFill>
                            <a:srgbClr val="000000"/>
                          </a:solidFill>
                          <a:effectLst/>
                          <a:latin typeface="Calibri"/>
                          <a:ea typeface="SimSun"/>
                          <a:cs typeface="Calibri"/>
                        </a:rPr>
                        <a:t>Group I causes of </a:t>
                      </a:r>
                      <a:r>
                        <a:rPr lang="en-US" sz="1800" b="1" dirty="0" smtClean="0">
                          <a:solidFill>
                            <a:srgbClr val="000000"/>
                          </a:solidFill>
                          <a:effectLst/>
                          <a:latin typeface="Calibri"/>
                          <a:ea typeface="SimSun"/>
                          <a:cs typeface="Calibri"/>
                        </a:rPr>
                        <a:t>death (communicable)</a:t>
                      </a:r>
                      <a:endParaRPr lang="en-US" sz="1800" dirty="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22% </a:t>
                      </a:r>
                      <a:endParaRPr lang="en-US" sz="180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a:solidFill>
                            <a:srgbClr val="000000"/>
                          </a:solidFill>
                          <a:effectLst/>
                          <a:latin typeface="Calibri"/>
                          <a:ea typeface="SimSun"/>
                          <a:cs typeface="Calibri"/>
                        </a:rPr>
                        <a:t> 16% </a:t>
                      </a:r>
                      <a:endParaRPr lang="en-US" sz="180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13% </a:t>
                      </a:r>
                      <a:endParaRPr lang="en-US" sz="180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US" sz="1800" dirty="0">
                          <a:solidFill>
                            <a:srgbClr val="000000"/>
                          </a:solidFill>
                          <a:effectLst/>
                          <a:latin typeface="Calibri"/>
                          <a:ea typeface="SimSun"/>
                          <a:cs typeface="Calibri"/>
                        </a:rPr>
                        <a:t> 11% </a:t>
                      </a:r>
                      <a:endParaRPr lang="en-US" sz="1800" dirty="0">
                        <a:effectLst/>
                        <a:latin typeface="Calibri"/>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D3DFEE"/>
                    </a:solidFill>
                  </a:tcPr>
                </a:tc>
              </a:tr>
              <a:tr h="377530">
                <a:tc>
                  <a:txBody>
                    <a:bodyPr/>
                    <a:lstStyle/>
                    <a:p>
                      <a:pPr algn="just">
                        <a:lnSpc>
                          <a:spcPct val="115000"/>
                        </a:lnSpc>
                        <a:spcAft>
                          <a:spcPts val="0"/>
                        </a:spcAft>
                      </a:pPr>
                      <a:r>
                        <a:rPr lang="en-GB" sz="2000" dirty="0">
                          <a:solidFill>
                            <a:srgbClr val="365F91"/>
                          </a:solidFill>
                          <a:effectLst/>
                          <a:latin typeface="Calibri"/>
                          <a:ea typeface="SimSun"/>
                          <a:cs typeface="Arial"/>
                        </a:rPr>
                        <a:t> </a:t>
                      </a:r>
                      <a:r>
                        <a:rPr lang="en-US" sz="1800" b="1" dirty="0">
                          <a:solidFill>
                            <a:srgbClr val="000000"/>
                          </a:solidFill>
                          <a:effectLst/>
                          <a:latin typeface="Calibri"/>
                          <a:ea typeface="SimSun"/>
                          <a:cs typeface="Calibri"/>
                        </a:rPr>
                        <a:t>Group II causes of </a:t>
                      </a:r>
                      <a:r>
                        <a:rPr lang="en-US" sz="1800" b="1" dirty="0" smtClean="0">
                          <a:solidFill>
                            <a:srgbClr val="000000"/>
                          </a:solidFill>
                          <a:effectLst/>
                          <a:latin typeface="Calibri"/>
                          <a:ea typeface="SimSun"/>
                          <a:cs typeface="Calibri"/>
                        </a:rPr>
                        <a:t>death (non-communicable)</a:t>
                      </a:r>
                      <a:endParaRPr lang="en-US" sz="1800" dirty="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65% </a:t>
                      </a:r>
                      <a:endParaRPr lang="en-US" sz="180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70% </a:t>
                      </a:r>
                      <a:endParaRPr lang="en-US" sz="180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74% </a:t>
                      </a:r>
                      <a:endParaRPr lang="en-US" sz="1800">
                        <a:effectLst/>
                        <a:latin typeface="Calibri"/>
                        <a:ea typeface="Times New Roman"/>
                        <a:cs typeface="Arial"/>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r>
                        <a:rPr lang="en-US" sz="1800" dirty="0">
                          <a:solidFill>
                            <a:srgbClr val="000000"/>
                          </a:solidFill>
                          <a:effectLst/>
                          <a:latin typeface="Calibri"/>
                          <a:ea typeface="SimSun"/>
                          <a:cs typeface="Calibri"/>
                        </a:rPr>
                        <a:t> 78% </a:t>
                      </a:r>
                      <a:endParaRPr lang="en-US" sz="1800" dirty="0">
                        <a:effectLst/>
                        <a:latin typeface="Calibri"/>
                        <a:ea typeface="Times New Roman"/>
                        <a:cs typeface="Arial"/>
                      </a:endParaRPr>
                    </a:p>
                  </a:txBody>
                  <a:tcPr marL="68580" marR="68580" marT="0" marB="0">
                    <a:lnL>
                      <a:noFill/>
                    </a:lnL>
                    <a:lnR>
                      <a:noFill/>
                    </a:lnR>
                    <a:lnT>
                      <a:noFill/>
                    </a:lnT>
                    <a:lnB>
                      <a:noFill/>
                    </a:lnB>
                    <a:solidFill>
                      <a:srgbClr val="D3DFEE"/>
                    </a:solidFill>
                  </a:tcPr>
                </a:tc>
              </a:tr>
              <a:tr h="377530">
                <a:tc>
                  <a:txBody>
                    <a:bodyPr/>
                    <a:lstStyle/>
                    <a:p>
                      <a:pPr algn="just">
                        <a:lnSpc>
                          <a:spcPct val="115000"/>
                        </a:lnSpc>
                        <a:spcAft>
                          <a:spcPts val="0"/>
                        </a:spcAft>
                      </a:pPr>
                      <a:r>
                        <a:rPr lang="en-GB" sz="2000" dirty="0">
                          <a:solidFill>
                            <a:srgbClr val="365F91"/>
                          </a:solidFill>
                          <a:effectLst/>
                          <a:latin typeface="Calibri"/>
                          <a:ea typeface="SimSun"/>
                          <a:cs typeface="Arial"/>
                        </a:rPr>
                        <a:t> </a:t>
                      </a:r>
                      <a:r>
                        <a:rPr lang="en-US" sz="1800" b="1" dirty="0">
                          <a:solidFill>
                            <a:srgbClr val="000000"/>
                          </a:solidFill>
                          <a:effectLst/>
                          <a:latin typeface="Calibri"/>
                          <a:ea typeface="SimSun"/>
                          <a:cs typeface="Calibri"/>
                        </a:rPr>
                        <a:t>Group III causes of </a:t>
                      </a:r>
                      <a:r>
                        <a:rPr lang="en-US" sz="1800" b="1" dirty="0" smtClean="0">
                          <a:solidFill>
                            <a:srgbClr val="000000"/>
                          </a:solidFill>
                          <a:effectLst/>
                          <a:latin typeface="Calibri"/>
                          <a:ea typeface="SimSun"/>
                          <a:cs typeface="Calibri"/>
                        </a:rPr>
                        <a:t>death (external)</a:t>
                      </a:r>
                      <a:endParaRPr lang="en-US" sz="1800" dirty="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13% </a:t>
                      </a:r>
                      <a:endParaRPr lang="en-US" sz="180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800">
                          <a:solidFill>
                            <a:srgbClr val="000000"/>
                          </a:solidFill>
                          <a:effectLst/>
                          <a:latin typeface="Calibri"/>
                          <a:ea typeface="SimSun"/>
                          <a:cs typeface="Calibri"/>
                        </a:rPr>
                        <a:t> 14% </a:t>
                      </a:r>
                      <a:endParaRPr lang="en-US" sz="180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n-US" sz="1800">
                          <a:solidFill>
                            <a:srgbClr val="000000"/>
                          </a:solidFill>
                          <a:effectLst/>
                          <a:latin typeface="Calibri"/>
                          <a:ea typeface="SimSun"/>
                          <a:cs typeface="Calibri"/>
                        </a:rPr>
                        <a:t> 13% </a:t>
                      </a:r>
                      <a:endParaRPr lang="en-US" sz="180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n-US" sz="1800" dirty="0">
                          <a:solidFill>
                            <a:srgbClr val="000000"/>
                          </a:solidFill>
                          <a:effectLst/>
                          <a:latin typeface="Calibri"/>
                          <a:ea typeface="SimSun"/>
                          <a:cs typeface="Calibri"/>
                        </a:rPr>
                        <a:t> 11% </a:t>
                      </a:r>
                      <a:endParaRPr lang="en-US" sz="1800" dirty="0">
                        <a:effectLst/>
                        <a:latin typeface="Calibri"/>
                        <a:ea typeface="Times New Roman"/>
                        <a:cs typeface="Arial"/>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6" name="Rectangle 2"/>
          <p:cNvSpPr>
            <a:spLocks noChangeArrowheads="1"/>
          </p:cNvSpPr>
          <p:nvPr/>
        </p:nvSpPr>
        <p:spPr bwMode="auto">
          <a:xfrm>
            <a:off x="34976" y="502841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SimSun" pitchFamily="2" charset="-122"/>
                <a:cs typeface="Arial" pitchFamily="34" charset="0"/>
              </a:rPr>
              <a:t>T</a:t>
            </a:r>
            <a:r>
              <a:rPr kumimoji="0" lang="en-US" altLang="en-US" b="1" i="0" u="none" strike="noStrike" cap="none" normalizeH="0" baseline="0" dirty="0" smtClean="0" bmk="">
                <a:ln>
                  <a:noFill/>
                </a:ln>
                <a:solidFill>
                  <a:schemeClr val="tx1"/>
                </a:solidFill>
                <a:effectLst/>
                <a:latin typeface="Calibri" pitchFamily="34" charset="0"/>
                <a:ea typeface="SimSun" pitchFamily="2" charset="-122"/>
                <a:cs typeface="Arial" pitchFamily="34" charset="0"/>
              </a:rPr>
              <a:t>able </a:t>
            </a:r>
            <a:r>
              <a:rPr kumimoji="0" lang="en-US" altLang="en-US" b="1" i="0" u="none" strike="noStrike" cap="none" normalizeH="0" baseline="0" dirty="0" smtClean="0" bmk="_Ref296695081">
                <a:ln>
                  <a:noFill/>
                </a:ln>
                <a:solidFill>
                  <a:schemeClr val="tx1"/>
                </a:solidFill>
                <a:effectLst/>
                <a:latin typeface="Calibri" pitchFamily="34" charset="0"/>
                <a:ea typeface="SimSun" pitchFamily="2" charset="-122"/>
                <a:cs typeface="Arial" pitchFamily="34" charset="0"/>
              </a:rPr>
              <a:t>2</a:t>
            </a:r>
            <a:r>
              <a:rPr kumimoji="0" lang="en-US" altLang="en-US" b="1" i="0" u="none" strike="noStrike" cap="none" normalizeH="0" baseline="0" dirty="0" smtClean="0">
                <a:ln>
                  <a:noFill/>
                </a:ln>
                <a:solidFill>
                  <a:schemeClr val="tx1"/>
                </a:solidFill>
                <a:effectLst/>
                <a:latin typeface="Calibri" pitchFamily="34" charset="0"/>
                <a:ea typeface="SimSun" pitchFamily="2" charset="-122"/>
                <a:cs typeface="Arial" pitchFamily="34" charset="0"/>
              </a:rPr>
              <a:t>: Expected distribution of causes of death according to life expectancy by broad groups</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descr="ANACoD Screen Shot - Step 6 - calculated proportions of groups 1,2, and 3 after redistribution of deaths from unknown sex and ill-defined diseases"/>
          <p:cNvGraphicFramePr>
            <a:graphicFrameLocks noGrp="1"/>
          </p:cNvGraphicFramePr>
          <p:nvPr>
            <p:extLst>
              <p:ext uri="{D42A27DB-BD31-4B8C-83A1-F6EECF244321}">
                <p14:modId xmlns:p14="http://schemas.microsoft.com/office/powerpoint/2010/main" val="4203262923"/>
              </p:ext>
            </p:extLst>
          </p:nvPr>
        </p:nvGraphicFramePr>
        <p:xfrm>
          <a:off x="3505200" y="1506695"/>
          <a:ext cx="5334000" cy="2682240"/>
        </p:xfrm>
        <a:graphic>
          <a:graphicData uri="http://schemas.openxmlformats.org/drawingml/2006/table">
            <a:tbl>
              <a:tblPr/>
              <a:tblGrid>
                <a:gridCol w="4198783"/>
                <a:gridCol w="1135217"/>
              </a:tblGrid>
              <a:tr h="152400">
                <a:tc gridSpan="2">
                  <a:txBody>
                    <a:bodyPr/>
                    <a:lstStyle/>
                    <a:p>
                      <a:pPr algn="l" fontAlgn="t"/>
                      <a:r>
                        <a:rPr lang="en-US" sz="1600" b="1" i="0" u="none" strike="noStrike" dirty="0">
                          <a:effectLst/>
                          <a:latin typeface="Arial"/>
                        </a:rPr>
                        <a:t>Calculating proportions of groups 1, 2 and 3 after redistribution of deaths from unknown sex and ill-defined diseases</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r>
              <a:tr h="152400">
                <a:tc>
                  <a:txBody>
                    <a:bodyPr/>
                    <a:lstStyle/>
                    <a:p>
                      <a:pPr algn="l" fontAlgn="b"/>
                      <a:r>
                        <a:rPr lang="en-US" sz="1600" b="1" i="0" u="none" strike="noStrike" dirty="0" smtClean="0">
                          <a:effectLst/>
                          <a:latin typeface="Arial"/>
                        </a:rPr>
                        <a:t>…</a:t>
                      </a:r>
                      <a:endParaRPr lang="en-US" sz="1600" b="1" i="0" u="none" strike="noStrike" dirty="0">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endParaRPr lang="en-US" sz="1600" b="1" i="0" u="none" strike="noStrike" dirty="0">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tr>
              <a:tr h="152400">
                <a:tc>
                  <a:txBody>
                    <a:bodyPr/>
                    <a:lstStyle/>
                    <a:p>
                      <a:pPr algn="l" fontAlgn="b"/>
                      <a:r>
                        <a:rPr lang="en-US" sz="1600" b="1" i="0" u="none" strike="noStrike" dirty="0">
                          <a:effectLst/>
                          <a:latin typeface="Arial"/>
                        </a:rPr>
                        <a:t>Proportions to total deaths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t"/>
                      <a:r>
                        <a:rPr lang="en-US" sz="1600" b="1" i="0" u="none" strike="noStrike" dirty="0">
                          <a:solidFill>
                            <a:srgbClr val="000000"/>
                          </a:solidFill>
                          <a:effectLst/>
                          <a:latin typeface="Arial"/>
                        </a:rPr>
                        <a:t> </a:t>
                      </a:r>
                    </a:p>
                  </a:txBody>
                  <a:tcPr marL="0" marR="0" marT="0" marB="0">
                    <a:lnL>
                      <a:noFill/>
                    </a:lnL>
                    <a:lnR>
                      <a:noFill/>
                    </a:lnR>
                    <a:lnT>
                      <a:noFill/>
                    </a:lnT>
                    <a:lnB>
                      <a:noFill/>
                    </a:lnB>
                    <a:solidFill>
                      <a:srgbClr val="C0C0C0"/>
                    </a:solidFill>
                  </a:tcPr>
                </a:tc>
              </a:tr>
              <a:tr h="152400">
                <a:tc>
                  <a:txBody>
                    <a:bodyPr/>
                    <a:lstStyle/>
                    <a:p>
                      <a:pPr algn="l" fontAlgn="b"/>
                      <a:r>
                        <a:rPr lang="en-US" sz="1600" b="0" i="0" u="none" strike="noStrike">
                          <a:solidFill>
                            <a:srgbClr val="000000"/>
                          </a:solidFill>
                          <a:effectLst/>
                          <a:latin typeface="Arial"/>
                        </a:rPr>
                        <a:t>grp1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1600" b="0" i="0" u="none" strike="noStrike">
                          <a:solidFill>
                            <a:srgbClr val="000000"/>
                          </a:solidFill>
                          <a:effectLst/>
                          <a:latin typeface="Arial"/>
                        </a:rPr>
                        <a:t>0.11</a:t>
                      </a:r>
                    </a:p>
                  </a:txBody>
                  <a:tcPr marL="0" marR="0" marT="0" marB="0" anchor="b">
                    <a:lnL>
                      <a:noFill/>
                    </a:lnL>
                    <a:lnR>
                      <a:noFill/>
                    </a:lnR>
                    <a:lnT>
                      <a:noFill/>
                    </a:lnT>
                    <a:lnB>
                      <a:noFill/>
                    </a:lnB>
                    <a:solidFill>
                      <a:srgbClr val="C0C0C0"/>
                    </a:solidFill>
                  </a:tcPr>
                </a:tc>
              </a:tr>
              <a:tr h="152400">
                <a:tc>
                  <a:txBody>
                    <a:bodyPr/>
                    <a:lstStyle/>
                    <a:p>
                      <a:pPr algn="l" fontAlgn="b"/>
                      <a:r>
                        <a:rPr lang="en-US" sz="1600" b="0" i="0" u="none" strike="noStrike">
                          <a:solidFill>
                            <a:srgbClr val="000000"/>
                          </a:solidFill>
                          <a:effectLst/>
                          <a:latin typeface="Arial"/>
                        </a:rPr>
                        <a:t>grp2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1600" b="0" i="0" u="none" strike="noStrike" dirty="0">
                          <a:solidFill>
                            <a:srgbClr val="000000"/>
                          </a:solidFill>
                          <a:effectLst/>
                          <a:latin typeface="Arial"/>
                        </a:rPr>
                        <a:t>0.71</a:t>
                      </a:r>
                    </a:p>
                  </a:txBody>
                  <a:tcPr marL="0" marR="0" marT="0" marB="0" anchor="b">
                    <a:lnL>
                      <a:noFill/>
                    </a:lnL>
                    <a:lnR>
                      <a:noFill/>
                    </a:lnR>
                    <a:lnT>
                      <a:noFill/>
                    </a:lnT>
                    <a:lnB>
                      <a:noFill/>
                    </a:lnB>
                    <a:solidFill>
                      <a:srgbClr val="C0C0C0"/>
                    </a:solidFill>
                  </a:tcPr>
                </a:tc>
              </a:tr>
              <a:tr h="152400">
                <a:tc>
                  <a:txBody>
                    <a:bodyPr/>
                    <a:lstStyle/>
                    <a:p>
                      <a:pPr algn="l" fontAlgn="b"/>
                      <a:r>
                        <a:rPr lang="en-US" sz="1600" b="0" i="0" u="none" strike="noStrike">
                          <a:solidFill>
                            <a:srgbClr val="000000"/>
                          </a:solidFill>
                          <a:effectLst/>
                          <a:latin typeface="Arial"/>
                        </a:rPr>
                        <a:t>grp3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1600" b="0" i="0" u="none" strike="noStrike">
                          <a:solidFill>
                            <a:srgbClr val="000000"/>
                          </a:solidFill>
                          <a:effectLst/>
                          <a:latin typeface="Arial"/>
                        </a:rPr>
                        <a:t>0.18</a:t>
                      </a:r>
                    </a:p>
                  </a:txBody>
                  <a:tcPr marL="0" marR="0" marT="0" marB="0" anchor="b">
                    <a:lnL>
                      <a:noFill/>
                    </a:lnL>
                    <a:lnR>
                      <a:noFill/>
                    </a:lnR>
                    <a:lnT>
                      <a:noFill/>
                    </a:lnT>
                    <a:lnB>
                      <a:noFill/>
                    </a:lnB>
                    <a:solidFill>
                      <a:srgbClr val="C0C0C0"/>
                    </a:solidFill>
                  </a:tcPr>
                </a:tc>
              </a:tr>
              <a:tr h="152400">
                <a:tc>
                  <a:txBody>
                    <a:bodyPr/>
                    <a:lstStyle/>
                    <a:p>
                      <a:pPr algn="l" fontAlgn="t"/>
                      <a:r>
                        <a:rPr lang="en-US" sz="16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t"/>
                      <a:r>
                        <a:rPr lang="en-US" sz="1600" b="1" i="0" u="none" strike="noStrike">
                          <a:solidFill>
                            <a:srgbClr val="000000"/>
                          </a:solidFill>
                          <a:effectLst/>
                          <a:latin typeface="Arial"/>
                        </a:rPr>
                        <a:t>1.00</a:t>
                      </a:r>
                    </a:p>
                  </a:txBody>
                  <a:tcPr marL="0" marR="0" marT="0" marB="0">
                    <a:lnL>
                      <a:noFill/>
                    </a:lnL>
                    <a:lnR>
                      <a:noFill/>
                    </a:lnR>
                    <a:lnT>
                      <a:noFill/>
                    </a:lnT>
                    <a:lnB>
                      <a:noFill/>
                    </a:lnB>
                    <a:solidFill>
                      <a:srgbClr val="C0C0C0"/>
                    </a:solidFill>
                  </a:tcPr>
                </a:tc>
              </a:tr>
              <a:tr h="152400">
                <a:tc>
                  <a:txBody>
                    <a:bodyPr/>
                    <a:lstStyle/>
                    <a:p>
                      <a:pPr algn="l" fontAlgn="t"/>
                      <a:r>
                        <a:rPr lang="en-US" sz="1600" b="0" i="0" u="none" strike="noStrike">
                          <a:solidFill>
                            <a:srgbClr val="000000"/>
                          </a:solidFill>
                          <a:effectLst/>
                          <a:latin typeface="Arial"/>
                        </a:rPr>
                        <a:t> </a:t>
                      </a: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t"/>
                      <a:r>
                        <a:rPr lang="en-US" sz="1600" b="1" i="0" u="none" strike="noStrike">
                          <a:solidFill>
                            <a:srgbClr val="000000"/>
                          </a:solidFill>
                          <a:effectLst/>
                          <a:latin typeface="Arial"/>
                        </a:rPr>
                        <a:t> </a:t>
                      </a:r>
                    </a:p>
                  </a:txBody>
                  <a:tcPr marL="0" marR="0" marT="0" marB="0">
                    <a:lnL>
                      <a:noFill/>
                    </a:lnL>
                    <a:lnR>
                      <a:noFill/>
                    </a:lnR>
                    <a:lnT>
                      <a:noFill/>
                    </a:lnT>
                    <a:lnB>
                      <a:noFill/>
                    </a:lnB>
                    <a:solidFill>
                      <a:srgbClr val="C0C0C0"/>
                    </a:solidFill>
                  </a:tcPr>
                </a:tc>
              </a:tr>
              <a:tr h="152400">
                <a:tc>
                  <a:txBody>
                    <a:bodyPr/>
                    <a:lstStyle/>
                    <a:p>
                      <a:pPr algn="l" fontAlgn="t"/>
                      <a:r>
                        <a:rPr lang="en-US" sz="1600" b="0" i="0" u="none" strike="noStrike">
                          <a:solidFill>
                            <a:srgbClr val="000000"/>
                          </a:solidFill>
                          <a:effectLst/>
                          <a:latin typeface="Arial"/>
                        </a:rPr>
                        <a:t>New totals after all the above adjustments</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t"/>
                      <a:r>
                        <a:rPr lang="en-US" sz="1600" b="1" i="0" u="none" strike="noStrike" dirty="0">
                          <a:solidFill>
                            <a:srgbClr val="000000"/>
                          </a:solidFill>
                          <a:effectLst/>
                          <a:latin typeface="Arial"/>
                        </a:rPr>
                        <a:t>196681</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0" name="Rectangle 9"/>
          <p:cNvSpPr/>
          <p:nvPr/>
        </p:nvSpPr>
        <p:spPr bwMode="auto">
          <a:xfrm>
            <a:off x="3429000" y="2743200"/>
            <a:ext cx="5486400" cy="76200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bwMode="auto">
          <a:xfrm>
            <a:off x="8153400" y="5388923"/>
            <a:ext cx="990600" cy="144780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24691" y="1312039"/>
            <a:ext cx="3124200" cy="2862322"/>
          </a:xfrm>
          <a:prstGeom prst="rect">
            <a:avLst/>
          </a:prstGeom>
          <a:noFill/>
        </p:spPr>
        <p:txBody>
          <a:bodyPr wrap="square" rtlCol="0">
            <a:spAutoFit/>
          </a:bodyPr>
          <a:lstStyle/>
          <a:p>
            <a:pPr>
              <a:spcBef>
                <a:spcPts val="1200"/>
              </a:spcBef>
            </a:pPr>
            <a:r>
              <a:rPr lang="en-AU" sz="2000" i="1" dirty="0"/>
              <a:t>Compare distribution to what would be </a:t>
            </a:r>
            <a:r>
              <a:rPr lang="en-AU" sz="2000" i="1" dirty="0" smtClean="0"/>
              <a:t>expected for the population (based </a:t>
            </a:r>
            <a:r>
              <a:rPr lang="en-AU" sz="2000" i="1" dirty="0"/>
              <a:t>on </a:t>
            </a:r>
            <a:r>
              <a:rPr lang="en-AU" sz="2000" i="1" dirty="0" smtClean="0"/>
              <a:t>life </a:t>
            </a:r>
            <a:r>
              <a:rPr lang="en-AU" sz="2000" i="1" dirty="0"/>
              <a:t>expectancy</a:t>
            </a:r>
            <a:r>
              <a:rPr lang="en-AU" sz="2000" i="1" dirty="0" smtClean="0"/>
              <a:t>): </a:t>
            </a:r>
            <a:r>
              <a:rPr lang="en-GB" sz="2000" b="1" i="1" dirty="0" smtClean="0">
                <a:solidFill>
                  <a:srgbClr val="C00000"/>
                </a:solidFill>
              </a:rPr>
              <a:t>Deviations suggest </a:t>
            </a:r>
            <a:r>
              <a:rPr lang="en-GB" sz="2000" b="1" i="1" dirty="0">
                <a:solidFill>
                  <a:srgbClr val="C00000"/>
                </a:solidFill>
              </a:rPr>
              <a:t>potential problems with the certification and/or coding of causes of deaths</a:t>
            </a:r>
            <a:r>
              <a:rPr lang="en-GB" sz="2000" b="1" i="1" dirty="0" smtClean="0">
                <a:solidFill>
                  <a:srgbClr val="C00000"/>
                </a:solidFill>
              </a:rPr>
              <a:t>.</a:t>
            </a:r>
            <a:endParaRPr lang="en-GB" sz="2000" b="1" i="1" dirty="0">
              <a:solidFill>
                <a:srgbClr val="C00000"/>
              </a:solidFill>
            </a:endParaRPr>
          </a:p>
        </p:txBody>
      </p:sp>
      <p:sp>
        <p:nvSpPr>
          <p:cNvPr id="2" name="TextBox 1"/>
          <p:cNvSpPr txBox="1"/>
          <p:nvPr/>
        </p:nvSpPr>
        <p:spPr>
          <a:xfrm>
            <a:off x="4038600" y="4370292"/>
            <a:ext cx="4724400" cy="615553"/>
          </a:xfrm>
          <a:prstGeom prst="rect">
            <a:avLst/>
          </a:prstGeom>
          <a:noFill/>
        </p:spPr>
        <p:txBody>
          <a:bodyPr wrap="square" rtlCol="0">
            <a:spAutoFit/>
          </a:bodyPr>
          <a:lstStyle/>
          <a:p>
            <a:pPr algn="ctr"/>
            <a:r>
              <a:rPr lang="en-US" b="1" i="1" dirty="0" smtClean="0">
                <a:solidFill>
                  <a:srgbClr val="F78303"/>
                </a:solidFill>
              </a:rPr>
              <a:t>Colombia life expectancy, 2011: </a:t>
            </a:r>
            <a:r>
              <a:rPr lang="en-US" b="1" i="1" dirty="0">
                <a:solidFill>
                  <a:srgbClr val="F78303"/>
                </a:solidFill>
              </a:rPr>
              <a:t>78 years</a:t>
            </a:r>
          </a:p>
          <a:p>
            <a:pPr algn="ctr"/>
            <a:r>
              <a:rPr lang="en-US" sz="1600" b="1" i="1" dirty="0" smtClean="0">
                <a:solidFill>
                  <a:srgbClr val="F78303"/>
                </a:solidFill>
              </a:rPr>
              <a:t> (WHO Global Health Observatory)</a:t>
            </a:r>
            <a:endParaRPr lang="en-US" sz="1600" b="1" i="1" dirty="0">
              <a:solidFill>
                <a:srgbClr val="F78303"/>
              </a:solidFill>
            </a:endParaRPr>
          </a:p>
        </p:txBody>
      </p:sp>
    </p:spTree>
    <p:extLst>
      <p:ext uri="{BB962C8B-B14F-4D97-AF65-F5344CB8AC3E}">
        <p14:creationId xmlns:p14="http://schemas.microsoft.com/office/powerpoint/2010/main" val="22807930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ts val="3000"/>
              </a:lnSpc>
            </a:pPr>
            <a:r>
              <a:rPr lang="en-GB" sz="2800" dirty="0" err="1" smtClean="0"/>
              <a:t>ANACoD</a:t>
            </a:r>
            <a:r>
              <a:rPr lang="en-GB" sz="2800" dirty="0" smtClean="0"/>
              <a:t>  - PART III: CAUSES OF DEATH ANALYSIS</a:t>
            </a:r>
            <a:br>
              <a:rPr lang="en-GB" sz="2800" dirty="0" smtClean="0"/>
            </a:br>
            <a:r>
              <a:rPr lang="en-US" sz="2400" i="1" dirty="0"/>
              <a:t>Step 7: </a:t>
            </a:r>
            <a:r>
              <a:rPr lang="en-US" sz="2400" i="1" dirty="0" smtClean="0"/>
              <a:t>Age pattern of broad groups of causes of death (Distribution </a:t>
            </a:r>
            <a:r>
              <a:rPr lang="en-US" sz="2400" i="1" dirty="0"/>
              <a:t>of major causes of </a:t>
            </a:r>
            <a:r>
              <a:rPr lang="en-US" sz="2400" i="1" dirty="0" smtClean="0"/>
              <a:t>death)</a:t>
            </a:r>
            <a:endParaRPr lang="en-GB" sz="2400" i="1" dirty="0" smtClean="0"/>
          </a:p>
        </p:txBody>
      </p:sp>
      <p:sp>
        <p:nvSpPr>
          <p:cNvPr id="2" name="Content Placeholder 1"/>
          <p:cNvSpPr>
            <a:spLocks noGrp="1"/>
          </p:cNvSpPr>
          <p:nvPr>
            <p:ph idx="4294967295"/>
          </p:nvPr>
        </p:nvSpPr>
        <p:spPr>
          <a:xfrm>
            <a:off x="304800" y="1295400"/>
            <a:ext cx="8458200" cy="4495800"/>
          </a:xfrm>
        </p:spPr>
        <p:txBody>
          <a:bodyPr/>
          <a:lstStyle/>
          <a:p>
            <a:pPr marL="0" indent="0">
              <a:spcBef>
                <a:spcPts val="0"/>
              </a:spcBef>
              <a:buNone/>
            </a:pPr>
            <a:r>
              <a:rPr lang="en-US" i="1" dirty="0" smtClean="0"/>
              <a:t>Enables users to:</a:t>
            </a:r>
          </a:p>
          <a:p>
            <a:pPr lvl="0">
              <a:spcBef>
                <a:spcPts val="1200"/>
              </a:spcBef>
            </a:pPr>
            <a:r>
              <a:rPr lang="en-AU" sz="2400" dirty="0" smtClean="0"/>
              <a:t>Observe age-pattern of deaths from broad causes</a:t>
            </a:r>
          </a:p>
          <a:p>
            <a:pPr lvl="0">
              <a:spcBef>
                <a:spcPts val="1200"/>
              </a:spcBef>
            </a:pPr>
            <a:r>
              <a:rPr lang="en-AU" sz="2400" dirty="0" smtClean="0"/>
              <a:t>Check if pattern is consistent with expected patterns of countries from same income level</a:t>
            </a:r>
          </a:p>
          <a:p>
            <a:pPr lvl="0">
              <a:spcBef>
                <a:spcPts val="1200"/>
              </a:spcBef>
            </a:pPr>
            <a:r>
              <a:rPr lang="en-AU" sz="2400" dirty="0" smtClean="0"/>
              <a:t>Identify potential problems associated with:</a:t>
            </a:r>
          </a:p>
          <a:p>
            <a:pPr lvl="1">
              <a:spcBef>
                <a:spcPts val="600"/>
              </a:spcBef>
            </a:pPr>
            <a:r>
              <a:rPr lang="en-AU" dirty="0" smtClean="0"/>
              <a:t>Poor medical certification of cause of death</a:t>
            </a:r>
          </a:p>
          <a:p>
            <a:pPr lvl="1">
              <a:spcBef>
                <a:spcPts val="600"/>
              </a:spcBef>
            </a:pPr>
            <a:r>
              <a:rPr lang="en-AU" dirty="0" smtClean="0"/>
              <a:t>Poor coding practices</a:t>
            </a:r>
          </a:p>
          <a:p>
            <a:pPr lvl="1">
              <a:spcBef>
                <a:spcPts val="600"/>
              </a:spcBef>
            </a:pPr>
            <a:r>
              <a:rPr lang="en-AU" dirty="0" smtClean="0"/>
              <a:t>Age-misreporting of deaths</a:t>
            </a:r>
          </a:p>
          <a:p>
            <a:pPr lvl="1">
              <a:spcBef>
                <a:spcPts val="600"/>
              </a:spcBef>
            </a:pPr>
            <a:r>
              <a:rPr lang="en-AU" dirty="0" smtClean="0"/>
              <a:t>Bias in reporting certain infectious diseases</a:t>
            </a:r>
            <a:r>
              <a:rPr lang="en-US" sz="1400" dirty="0"/>
              <a:t>	</a:t>
            </a:r>
          </a:p>
        </p:txBody>
      </p:sp>
    </p:spTree>
    <p:extLst>
      <p:ext uri="{BB962C8B-B14F-4D97-AF65-F5344CB8AC3E}">
        <p14:creationId xmlns:p14="http://schemas.microsoft.com/office/powerpoint/2010/main" val="22607973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ANACoD Screen Shot - Step 7, observed (Colombia) and expected (upper middle income countries) age pattern of broad groups of causes of death, Males"/>
          <p:cNvGraphicFramePr>
            <a:graphicFrameLocks/>
          </p:cNvGraphicFramePr>
          <p:nvPr>
            <p:extLst>
              <p:ext uri="{D42A27DB-BD31-4B8C-83A1-F6EECF244321}">
                <p14:modId xmlns:p14="http://schemas.microsoft.com/office/powerpoint/2010/main" val="871730763"/>
              </p:ext>
            </p:extLst>
          </p:nvPr>
        </p:nvGraphicFramePr>
        <p:xfrm>
          <a:off x="4067442" y="3657600"/>
          <a:ext cx="5073930" cy="318516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4294967295"/>
          </p:nvPr>
        </p:nvSpPr>
        <p:spPr>
          <a:xfrm>
            <a:off x="0" y="1066800"/>
            <a:ext cx="3657600" cy="381000"/>
          </a:xfrm>
        </p:spPr>
        <p:txBody>
          <a:bodyPr/>
          <a:lstStyle/>
          <a:p>
            <a:pPr marL="0" indent="0">
              <a:buNone/>
            </a:pPr>
            <a:r>
              <a:rPr lang="en-GB" sz="1800" b="1" dirty="0" smtClean="0">
                <a:solidFill>
                  <a:srgbClr val="C00000"/>
                </a:solidFill>
              </a:rPr>
              <a:t>Colombia, 2009 -- </a:t>
            </a:r>
            <a:r>
              <a:rPr lang="en-GB" sz="1800" b="1" i="1" dirty="0" smtClean="0">
                <a:solidFill>
                  <a:srgbClr val="C00000"/>
                </a:solidFill>
              </a:rPr>
              <a:t>Observed</a:t>
            </a:r>
            <a:endParaRPr lang="en-US" sz="1200" dirty="0"/>
          </a:p>
        </p:txBody>
      </p:sp>
      <p:sp>
        <p:nvSpPr>
          <p:cNvPr id="4" name="TextBox 3"/>
          <p:cNvSpPr txBox="1"/>
          <p:nvPr/>
        </p:nvSpPr>
        <p:spPr>
          <a:xfrm>
            <a:off x="0" y="5181600"/>
            <a:ext cx="3733800" cy="1015663"/>
          </a:xfrm>
          <a:prstGeom prst="rect">
            <a:avLst/>
          </a:prstGeom>
          <a:solidFill>
            <a:schemeClr val="bg1"/>
          </a:solidFill>
        </p:spPr>
        <p:txBody>
          <a:bodyPr wrap="square" rtlCol="0">
            <a:spAutoFit/>
          </a:bodyPr>
          <a:lstStyle/>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1: 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2: Non-communicable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3: External</a:t>
            </a:r>
            <a:endParaRPr lang="en-US" sz="2000" b="1" dirty="0">
              <a:latin typeface="Gill Sans MT" panose="020B0502020104020203" pitchFamily="34" charset="0"/>
              <a:ea typeface="Batang" panose="02030600000101010101" pitchFamily="18" charset="-127"/>
              <a:cs typeface="Aparajita" panose="020B0604020202020204" pitchFamily="34" charset="0"/>
            </a:endParaRPr>
          </a:p>
        </p:txBody>
      </p:sp>
      <p:sp>
        <p:nvSpPr>
          <p:cNvPr id="7" name="Rectangle 2"/>
          <p:cNvSpPr txBox="1">
            <a:spLocks noChangeArrowheads="1"/>
          </p:cNvSpPr>
          <p:nvPr/>
        </p:nvSpPr>
        <p:spPr bwMode="auto">
          <a:xfrm>
            <a:off x="532410" y="1524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a:lstStyle>
          <a:p>
            <a:pPr>
              <a:lnSpc>
                <a:spcPts val="3000"/>
              </a:lnSpc>
            </a:pPr>
            <a:r>
              <a:rPr lang="en-GB" sz="2800" kern="0" dirty="0" err="1" smtClean="0"/>
              <a:t>ANACoD</a:t>
            </a:r>
            <a:r>
              <a:rPr lang="en-GB" sz="2800" kern="0" dirty="0" smtClean="0"/>
              <a:t>  - PART III: CAUSES OF DEATH ANALYSIS</a:t>
            </a:r>
            <a:br>
              <a:rPr lang="en-GB" sz="2800" kern="0" dirty="0" smtClean="0"/>
            </a:br>
            <a:r>
              <a:rPr lang="en-US" sz="2400" i="1" kern="0" dirty="0" smtClean="0"/>
              <a:t>Step 7: Age pattern of broad groups of causes of death (Distribution of major causes of death)</a:t>
            </a:r>
            <a:endParaRPr lang="en-GB" sz="2400" i="1" kern="0" dirty="0" smtClean="0"/>
          </a:p>
        </p:txBody>
      </p:sp>
      <p:graphicFrame>
        <p:nvGraphicFramePr>
          <p:cNvPr id="9" name="Chart 8" descr="ANACoD Screen Shot - Step 7, observed (Colombia) and expected (upper middle income countries) age pattern of broad groups of causes of death, Males"/>
          <p:cNvGraphicFramePr>
            <a:graphicFrameLocks/>
          </p:cNvGraphicFramePr>
          <p:nvPr>
            <p:extLst>
              <p:ext uri="{D42A27DB-BD31-4B8C-83A1-F6EECF244321}">
                <p14:modId xmlns:p14="http://schemas.microsoft.com/office/powerpoint/2010/main" val="2370563607"/>
              </p:ext>
            </p:extLst>
          </p:nvPr>
        </p:nvGraphicFramePr>
        <p:xfrm>
          <a:off x="76200" y="1371601"/>
          <a:ext cx="51054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1"/>
          <p:cNvSpPr txBox="1">
            <a:spLocks/>
          </p:cNvSpPr>
          <p:nvPr/>
        </p:nvSpPr>
        <p:spPr bwMode="auto">
          <a:xfrm>
            <a:off x="5181600" y="3086100"/>
            <a:ext cx="392824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 typeface="Wingdings" pitchFamily="2" charset="2"/>
              <a:buNone/>
            </a:pPr>
            <a:r>
              <a:rPr lang="en-GB" sz="1800" b="1" kern="0" dirty="0" smtClean="0">
                <a:solidFill>
                  <a:srgbClr val="C00000"/>
                </a:solidFill>
              </a:rPr>
              <a:t>Upper middle income countries -- </a:t>
            </a:r>
            <a:r>
              <a:rPr lang="en-GB" sz="1800" b="1" i="1" kern="0" dirty="0" smtClean="0">
                <a:solidFill>
                  <a:srgbClr val="C00000"/>
                </a:solidFill>
              </a:rPr>
              <a:t>Expected</a:t>
            </a:r>
            <a:endParaRPr lang="en-US" sz="1200" kern="0" dirty="0"/>
          </a:p>
        </p:txBody>
      </p:sp>
    </p:spTree>
    <p:extLst>
      <p:ext uri="{BB962C8B-B14F-4D97-AF65-F5344CB8AC3E}">
        <p14:creationId xmlns:p14="http://schemas.microsoft.com/office/powerpoint/2010/main" val="5890413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ANACoD Screen Shot - Step 7, observed (Colombia) and expected (upper middle income countries) age pattern of broad groups of causes of death, Females"/>
          <p:cNvGraphicFramePr>
            <a:graphicFrameLocks/>
          </p:cNvGraphicFramePr>
          <p:nvPr>
            <p:extLst>
              <p:ext uri="{D42A27DB-BD31-4B8C-83A1-F6EECF244321}">
                <p14:modId xmlns:p14="http://schemas.microsoft.com/office/powerpoint/2010/main" val="481364983"/>
              </p:ext>
            </p:extLst>
          </p:nvPr>
        </p:nvGraphicFramePr>
        <p:xfrm>
          <a:off x="4572000" y="3810000"/>
          <a:ext cx="4537841"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4294967295"/>
          </p:nvPr>
        </p:nvSpPr>
        <p:spPr>
          <a:xfrm>
            <a:off x="0" y="952500"/>
            <a:ext cx="3657600" cy="381000"/>
          </a:xfrm>
        </p:spPr>
        <p:txBody>
          <a:bodyPr/>
          <a:lstStyle/>
          <a:p>
            <a:pPr marL="0" indent="0">
              <a:buNone/>
            </a:pPr>
            <a:r>
              <a:rPr lang="en-GB" sz="1800" b="1" dirty="0" smtClean="0">
                <a:solidFill>
                  <a:srgbClr val="C00000"/>
                </a:solidFill>
              </a:rPr>
              <a:t>Colombia, 2009 -- </a:t>
            </a:r>
            <a:r>
              <a:rPr lang="en-GB" sz="1800" b="1" i="1" dirty="0" smtClean="0">
                <a:solidFill>
                  <a:srgbClr val="C00000"/>
                </a:solidFill>
              </a:rPr>
              <a:t>Observed</a:t>
            </a:r>
            <a:endParaRPr lang="en-US" sz="1200" dirty="0"/>
          </a:p>
        </p:txBody>
      </p:sp>
      <p:sp>
        <p:nvSpPr>
          <p:cNvPr id="4" name="TextBox 3"/>
          <p:cNvSpPr txBox="1"/>
          <p:nvPr/>
        </p:nvSpPr>
        <p:spPr>
          <a:xfrm>
            <a:off x="0" y="5181600"/>
            <a:ext cx="3733800" cy="1015663"/>
          </a:xfrm>
          <a:prstGeom prst="rect">
            <a:avLst/>
          </a:prstGeom>
          <a:solidFill>
            <a:schemeClr val="bg1"/>
          </a:solidFill>
        </p:spPr>
        <p:txBody>
          <a:bodyPr wrap="square" rtlCol="0">
            <a:spAutoFit/>
          </a:bodyPr>
          <a:lstStyle/>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1: 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2: Non-communicable</a:t>
            </a:r>
          </a:p>
          <a:p>
            <a:r>
              <a:rPr lang="en-US" sz="2000" b="1" dirty="0" smtClean="0">
                <a:latin typeface="Gill Sans MT" panose="020B0502020104020203" pitchFamily="34" charset="0"/>
                <a:ea typeface="Batang" panose="02030600000101010101" pitchFamily="18" charset="-127"/>
                <a:cs typeface="Aparajita" panose="020B0604020202020204" pitchFamily="34" charset="0"/>
              </a:rPr>
              <a:t>Group 3: External</a:t>
            </a:r>
            <a:endParaRPr lang="en-US" sz="2000" b="1" dirty="0">
              <a:latin typeface="Gill Sans MT" panose="020B0502020104020203" pitchFamily="34" charset="0"/>
              <a:ea typeface="Batang" panose="02030600000101010101" pitchFamily="18" charset="-127"/>
              <a:cs typeface="Aparajita" panose="020B0604020202020204" pitchFamily="34" charset="0"/>
            </a:endParaRPr>
          </a:p>
        </p:txBody>
      </p:sp>
      <p:sp>
        <p:nvSpPr>
          <p:cNvPr id="7" name="Rectangle 2"/>
          <p:cNvSpPr txBox="1">
            <a:spLocks noChangeArrowheads="1"/>
          </p:cNvSpPr>
          <p:nvPr/>
        </p:nvSpPr>
        <p:spPr bwMode="auto">
          <a:xfrm>
            <a:off x="532410" y="1524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a:lstStyle>
          <a:p>
            <a:pPr>
              <a:lnSpc>
                <a:spcPts val="3000"/>
              </a:lnSpc>
            </a:pPr>
            <a:r>
              <a:rPr lang="en-GB" sz="2800" kern="0" dirty="0" err="1" smtClean="0"/>
              <a:t>ANACoD</a:t>
            </a:r>
            <a:r>
              <a:rPr lang="en-GB" sz="2800" kern="0" dirty="0" smtClean="0"/>
              <a:t>  - PART III: CAUSES OF DEATH ANALYSIS</a:t>
            </a:r>
            <a:br>
              <a:rPr lang="en-GB" sz="2800" kern="0" dirty="0" smtClean="0"/>
            </a:br>
            <a:r>
              <a:rPr lang="en-US" sz="2400" i="1" kern="0" dirty="0" smtClean="0"/>
              <a:t>Step 7: Age pattern of broad groups of causes of death (Distribution of major causes of death)</a:t>
            </a:r>
            <a:endParaRPr lang="en-GB" sz="2400" i="1" kern="0" dirty="0" smtClean="0"/>
          </a:p>
        </p:txBody>
      </p:sp>
      <p:sp>
        <p:nvSpPr>
          <p:cNvPr id="12" name="Content Placeholder 1"/>
          <p:cNvSpPr txBox="1">
            <a:spLocks/>
          </p:cNvSpPr>
          <p:nvPr/>
        </p:nvSpPr>
        <p:spPr bwMode="auto">
          <a:xfrm>
            <a:off x="4975658" y="3143250"/>
            <a:ext cx="392824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 typeface="Wingdings" pitchFamily="2" charset="2"/>
              <a:buNone/>
            </a:pPr>
            <a:r>
              <a:rPr lang="en-GB" sz="1800" b="1" kern="0" dirty="0" smtClean="0">
                <a:solidFill>
                  <a:srgbClr val="C00000"/>
                </a:solidFill>
              </a:rPr>
              <a:t>Upper middle income countries -- </a:t>
            </a:r>
            <a:r>
              <a:rPr lang="en-GB" sz="1800" b="1" i="1" kern="0" dirty="0" smtClean="0">
                <a:solidFill>
                  <a:srgbClr val="C00000"/>
                </a:solidFill>
              </a:rPr>
              <a:t>Expected</a:t>
            </a:r>
            <a:endParaRPr lang="en-US" sz="1200" kern="0" dirty="0"/>
          </a:p>
        </p:txBody>
      </p:sp>
      <p:graphicFrame>
        <p:nvGraphicFramePr>
          <p:cNvPr id="10" name="Chart 9" descr="ANACoD Screen Shot - Step 7, observed (Colombia) and expected (upper middle income countries) age pattern of broad groups of causes of death, Females"/>
          <p:cNvGraphicFramePr>
            <a:graphicFrameLocks/>
          </p:cNvGraphicFramePr>
          <p:nvPr>
            <p:extLst>
              <p:ext uri="{D42A27DB-BD31-4B8C-83A1-F6EECF244321}">
                <p14:modId xmlns:p14="http://schemas.microsoft.com/office/powerpoint/2010/main" val="3999582538"/>
              </p:ext>
            </p:extLst>
          </p:nvPr>
        </p:nvGraphicFramePr>
        <p:xfrm>
          <a:off x="76200" y="1295400"/>
          <a:ext cx="48006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978134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8: Leading causes of </a:t>
            </a:r>
            <a:r>
              <a:rPr lang="en-US" sz="2800" i="1" dirty="0" smtClean="0"/>
              <a:t>death</a:t>
            </a:r>
            <a:endParaRPr lang="en-GB" sz="2800" i="1" dirty="0" smtClean="0"/>
          </a:p>
        </p:txBody>
      </p:sp>
      <p:sp>
        <p:nvSpPr>
          <p:cNvPr id="2" name="Content Placeholder 1"/>
          <p:cNvSpPr>
            <a:spLocks noGrp="1"/>
          </p:cNvSpPr>
          <p:nvPr>
            <p:ph idx="4294967295"/>
          </p:nvPr>
        </p:nvSpPr>
        <p:spPr>
          <a:xfrm>
            <a:off x="368300" y="1485900"/>
            <a:ext cx="8407400" cy="3886200"/>
          </a:xfrm>
        </p:spPr>
        <p:txBody>
          <a:bodyPr/>
          <a:lstStyle/>
          <a:p>
            <a:pPr marL="0" indent="0">
              <a:spcBef>
                <a:spcPts val="0"/>
              </a:spcBef>
              <a:buNone/>
            </a:pPr>
            <a:r>
              <a:rPr lang="en-US" i="1" dirty="0" smtClean="0"/>
              <a:t>Enables users to:</a:t>
            </a:r>
          </a:p>
          <a:p>
            <a:pPr lvl="0">
              <a:spcBef>
                <a:spcPts val="1200"/>
              </a:spcBef>
            </a:pPr>
            <a:r>
              <a:rPr lang="en-AU" sz="2400" dirty="0" smtClean="0"/>
              <a:t>Determine the distribution of leading causes of death for the country</a:t>
            </a:r>
          </a:p>
          <a:p>
            <a:pPr lvl="0">
              <a:spcBef>
                <a:spcPts val="1200"/>
              </a:spcBef>
            </a:pPr>
            <a:r>
              <a:rPr lang="en-AU" sz="2400" dirty="0" smtClean="0"/>
              <a:t>Compare observed distribution to distributions expected in other countries of similar income level</a:t>
            </a:r>
          </a:p>
          <a:p>
            <a:pPr lvl="0">
              <a:spcBef>
                <a:spcPts val="1200"/>
              </a:spcBef>
            </a:pPr>
            <a:r>
              <a:rPr lang="en-AU" sz="2400" dirty="0" smtClean="0"/>
              <a:t>Identify deviations that would be indicative of potential biases in certification and coding practices</a:t>
            </a:r>
            <a:endParaRPr lang="en-US" sz="1800" dirty="0"/>
          </a:p>
        </p:txBody>
      </p:sp>
    </p:spTree>
    <p:extLst>
      <p:ext uri="{BB962C8B-B14F-4D97-AF65-F5344CB8AC3E}">
        <p14:creationId xmlns:p14="http://schemas.microsoft.com/office/powerpoint/2010/main" val="2260797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idx="4294967295"/>
          </p:nvPr>
        </p:nvSpPr>
        <p:spPr>
          <a:xfrm>
            <a:off x="304800" y="228600"/>
            <a:ext cx="8382000" cy="838200"/>
          </a:xfrm>
        </p:spPr>
        <p:txBody>
          <a:bodyPr/>
          <a:lstStyle/>
          <a:p>
            <a:pPr>
              <a:lnSpc>
                <a:spcPct val="100000"/>
              </a:lnSpc>
            </a:pPr>
            <a:r>
              <a:rPr lang="en-GB" sz="1800" b="0" dirty="0" smtClean="0"/>
              <a:t>International Statistical Classification of Diseases and Related Health Problems: 10th Revision (ICD-10)</a:t>
            </a:r>
            <a:br>
              <a:rPr lang="en-GB" sz="1800" b="0" dirty="0" smtClean="0"/>
            </a:br>
            <a:r>
              <a:rPr lang="en-GB" sz="1800" b="0" i="1" dirty="0" smtClean="0"/>
              <a:t>includes natural causes &amp; external causes of death</a:t>
            </a:r>
          </a:p>
        </p:txBody>
      </p:sp>
      <p:sp>
        <p:nvSpPr>
          <p:cNvPr id="3" name="Content Placeholder 2" descr="List of ICD Chapters, Blocks, and Titles&#10;"/>
          <p:cNvSpPr>
            <a:spLocks noGrp="1"/>
          </p:cNvSpPr>
          <p:nvPr>
            <p:ph idx="4294967295"/>
          </p:nvPr>
        </p:nvSpPr>
        <p:spPr>
          <a:xfrm>
            <a:off x="203200" y="1055688"/>
            <a:ext cx="8788400" cy="4953000"/>
          </a:xfrm>
          <a:solidFill>
            <a:schemeClr val="bg1"/>
          </a:solidFill>
        </p:spPr>
        <p:txBody>
          <a:bodyPr/>
          <a:lstStyle/>
          <a:p>
            <a:pPr marL="0" indent="0">
              <a:spcBef>
                <a:spcPts val="0"/>
              </a:spcBef>
              <a:buNone/>
              <a:tabLst>
                <a:tab pos="914400" algn="l"/>
              </a:tabLst>
            </a:pPr>
            <a:r>
              <a:rPr lang="en-US" sz="1500" dirty="0" smtClean="0"/>
              <a:t>I	A00-B99	Certain infectious and parasitic diseases	</a:t>
            </a:r>
          </a:p>
          <a:p>
            <a:pPr marL="0" indent="0">
              <a:spcBef>
                <a:spcPts val="0"/>
              </a:spcBef>
              <a:buNone/>
              <a:tabLst>
                <a:tab pos="914400" algn="l"/>
              </a:tabLst>
            </a:pPr>
            <a:r>
              <a:rPr lang="en-US" sz="1500" dirty="0" smtClean="0"/>
              <a:t>II	C00-D48	Neoplasms</a:t>
            </a:r>
          </a:p>
          <a:p>
            <a:pPr marL="0" indent="0">
              <a:spcBef>
                <a:spcPts val="0"/>
              </a:spcBef>
              <a:buNone/>
              <a:tabLst>
                <a:tab pos="914400" algn="l"/>
              </a:tabLst>
            </a:pPr>
            <a:r>
              <a:rPr lang="en-US" sz="1500" dirty="0" smtClean="0"/>
              <a:t>III	D50-D89	Diseases of the blood and blood-forming organs…</a:t>
            </a:r>
          </a:p>
          <a:p>
            <a:pPr marL="0" indent="0">
              <a:spcBef>
                <a:spcPts val="0"/>
              </a:spcBef>
              <a:buNone/>
              <a:tabLst>
                <a:tab pos="914400" algn="l"/>
              </a:tabLst>
            </a:pPr>
            <a:r>
              <a:rPr lang="en-US" sz="1500" dirty="0" smtClean="0"/>
              <a:t>IV	E00-E90	Endocrine, nutritional and metabolic diseases</a:t>
            </a:r>
          </a:p>
          <a:p>
            <a:pPr marL="0" indent="0">
              <a:spcBef>
                <a:spcPts val="0"/>
              </a:spcBef>
              <a:buNone/>
              <a:tabLst>
                <a:tab pos="914400" algn="l"/>
              </a:tabLst>
            </a:pPr>
            <a:r>
              <a:rPr lang="en-US" sz="1500" dirty="0" smtClean="0"/>
              <a:t>V	F00-F99	Mental and behavioral disorders</a:t>
            </a:r>
          </a:p>
          <a:p>
            <a:pPr marL="0" indent="0">
              <a:spcBef>
                <a:spcPts val="0"/>
              </a:spcBef>
              <a:buNone/>
              <a:tabLst>
                <a:tab pos="914400" algn="l"/>
              </a:tabLst>
            </a:pPr>
            <a:r>
              <a:rPr lang="en-US" sz="1500" dirty="0" smtClean="0"/>
              <a:t>VI	G00-G99	Diseases of the nervous system</a:t>
            </a:r>
          </a:p>
          <a:p>
            <a:pPr marL="0" indent="0">
              <a:spcBef>
                <a:spcPts val="0"/>
              </a:spcBef>
              <a:buNone/>
              <a:tabLst>
                <a:tab pos="914400" algn="l"/>
              </a:tabLst>
            </a:pPr>
            <a:r>
              <a:rPr lang="en-US" sz="1500" dirty="0" smtClean="0"/>
              <a:t>VII	H00-H59	Diseases of the eye and adnexa</a:t>
            </a:r>
          </a:p>
          <a:p>
            <a:pPr marL="0" indent="0">
              <a:spcBef>
                <a:spcPts val="0"/>
              </a:spcBef>
              <a:buNone/>
              <a:tabLst>
                <a:tab pos="914400" algn="l"/>
              </a:tabLst>
            </a:pPr>
            <a:r>
              <a:rPr lang="en-US" sz="1500" dirty="0" smtClean="0"/>
              <a:t>VIII	H60-H95	Diseases of the ear and mastoid process</a:t>
            </a:r>
          </a:p>
          <a:p>
            <a:pPr marL="0" indent="0">
              <a:spcBef>
                <a:spcPts val="0"/>
              </a:spcBef>
              <a:buNone/>
              <a:tabLst>
                <a:tab pos="914400" algn="l"/>
              </a:tabLst>
            </a:pPr>
            <a:r>
              <a:rPr lang="en-US" sz="1500" dirty="0" smtClean="0"/>
              <a:t>IX	I00-I99	Diseases of the circulatory system</a:t>
            </a:r>
          </a:p>
          <a:p>
            <a:pPr marL="0" indent="0">
              <a:spcBef>
                <a:spcPts val="0"/>
              </a:spcBef>
              <a:buNone/>
            </a:pPr>
            <a:r>
              <a:rPr lang="en-US" sz="1500" dirty="0" smtClean="0"/>
              <a:t>X	J00-J99	Diseases of the respiratory system</a:t>
            </a:r>
          </a:p>
          <a:p>
            <a:pPr marL="0" indent="0">
              <a:spcBef>
                <a:spcPts val="0"/>
              </a:spcBef>
              <a:buNone/>
            </a:pPr>
            <a:r>
              <a:rPr lang="en-US" sz="1500" dirty="0" smtClean="0"/>
              <a:t>XI	K00-K93	Diseases of the digestive system</a:t>
            </a:r>
          </a:p>
          <a:p>
            <a:pPr marL="0" indent="0">
              <a:spcBef>
                <a:spcPts val="0"/>
              </a:spcBef>
              <a:buNone/>
              <a:tabLst>
                <a:tab pos="914400" algn="l"/>
              </a:tabLst>
            </a:pPr>
            <a:r>
              <a:rPr lang="en-US" sz="1500" dirty="0" smtClean="0"/>
              <a:t>XII	L00-L99	Diseases of the skin and subcutaneous tissue</a:t>
            </a:r>
          </a:p>
          <a:p>
            <a:pPr marL="0" indent="0">
              <a:spcBef>
                <a:spcPts val="0"/>
              </a:spcBef>
              <a:buNone/>
              <a:tabLst>
                <a:tab pos="914400" algn="l"/>
              </a:tabLst>
            </a:pPr>
            <a:r>
              <a:rPr lang="en-US" sz="1500" dirty="0" smtClean="0"/>
              <a:t>XIII	M00-M99	Diseases of the musculoskeletal system and connective tissue</a:t>
            </a:r>
          </a:p>
          <a:p>
            <a:pPr marL="0" indent="0">
              <a:spcBef>
                <a:spcPts val="0"/>
              </a:spcBef>
              <a:buNone/>
              <a:tabLst>
                <a:tab pos="914400" algn="l"/>
              </a:tabLst>
            </a:pPr>
            <a:r>
              <a:rPr lang="en-US" sz="1500" dirty="0" smtClean="0"/>
              <a:t>XIV	N00-N99	Diseases of the genitourinary system</a:t>
            </a:r>
          </a:p>
          <a:p>
            <a:pPr marL="0" indent="0">
              <a:spcBef>
                <a:spcPts val="0"/>
              </a:spcBef>
              <a:buNone/>
            </a:pPr>
            <a:r>
              <a:rPr lang="en-US" sz="1500" dirty="0" smtClean="0"/>
              <a:t>XV	O00-O99	Pregnancy, childbirth and the puerperium</a:t>
            </a:r>
          </a:p>
          <a:p>
            <a:pPr marL="0" indent="0">
              <a:spcBef>
                <a:spcPts val="0"/>
              </a:spcBef>
              <a:buNone/>
            </a:pPr>
            <a:r>
              <a:rPr lang="en-US" sz="1500" dirty="0" smtClean="0"/>
              <a:t>XVI	P00-P96	Certain conditions originating in the perinatal period</a:t>
            </a:r>
          </a:p>
          <a:p>
            <a:pPr marL="0" indent="0">
              <a:spcBef>
                <a:spcPts val="0"/>
              </a:spcBef>
              <a:buNone/>
              <a:tabLst>
                <a:tab pos="914400" algn="l"/>
              </a:tabLst>
            </a:pPr>
            <a:r>
              <a:rPr lang="en-US" sz="1500" dirty="0" smtClean="0"/>
              <a:t>XVII	Q00-Q99	Congenital malformations, deformations and chromosomal abnormalities</a:t>
            </a:r>
          </a:p>
          <a:p>
            <a:pPr marL="0" indent="0">
              <a:spcBef>
                <a:spcPts val="0"/>
              </a:spcBef>
              <a:buNone/>
              <a:tabLst>
                <a:tab pos="914400" algn="l"/>
              </a:tabLst>
            </a:pPr>
            <a:r>
              <a:rPr lang="en-US" sz="1500" dirty="0" smtClean="0"/>
              <a:t>XVIII	R00-R99	Symptoms, signs and abnormal clinical and laboratory findings…</a:t>
            </a:r>
          </a:p>
          <a:p>
            <a:pPr marL="0" indent="0">
              <a:spcBef>
                <a:spcPts val="0"/>
              </a:spcBef>
              <a:buNone/>
              <a:tabLst>
                <a:tab pos="914400" algn="l"/>
              </a:tabLst>
            </a:pPr>
            <a:r>
              <a:rPr lang="en-US" sz="1500" dirty="0" smtClean="0"/>
              <a:t>XIX	S00-T98	Injury, poisoning and certain other consequences of external causes</a:t>
            </a:r>
          </a:p>
          <a:p>
            <a:pPr marL="0" indent="0">
              <a:spcBef>
                <a:spcPts val="0"/>
              </a:spcBef>
              <a:buNone/>
              <a:tabLst>
                <a:tab pos="914400" algn="l"/>
                <a:tab pos="1377950" algn="l"/>
              </a:tabLst>
            </a:pPr>
            <a:r>
              <a:rPr lang="en-US" sz="1500" dirty="0" smtClean="0"/>
              <a:t>XX	V01-Y98	External causes of morbidity and mortality</a:t>
            </a:r>
          </a:p>
          <a:p>
            <a:pPr marL="0" indent="0">
              <a:spcBef>
                <a:spcPts val="0"/>
              </a:spcBef>
              <a:buNone/>
              <a:tabLst>
                <a:tab pos="914400" algn="l"/>
              </a:tabLst>
            </a:pPr>
            <a:r>
              <a:rPr lang="en-US" sz="1500" dirty="0" smtClean="0"/>
              <a:t>XXI	Z00-Z99	Factors influencing health status and contact with health services</a:t>
            </a:r>
          </a:p>
          <a:p>
            <a:pPr marL="0" indent="0">
              <a:spcBef>
                <a:spcPts val="0"/>
              </a:spcBef>
              <a:buNone/>
              <a:tabLst>
                <a:tab pos="914400" algn="l"/>
              </a:tabLst>
            </a:pPr>
            <a:r>
              <a:rPr lang="en-US" sz="1500" dirty="0" smtClean="0"/>
              <a:t>	IU00-U99	Codes for special purposes</a:t>
            </a:r>
          </a:p>
          <a:p>
            <a:pPr marL="0" indent="0">
              <a:spcBef>
                <a:spcPts val="0"/>
              </a:spcBef>
              <a:buNone/>
              <a:tabLst>
                <a:tab pos="1377950" algn="l"/>
              </a:tabLst>
            </a:pPr>
            <a:r>
              <a:rPr lang="en-US" sz="2000" dirty="0" smtClean="0"/>
              <a:t>	</a:t>
            </a:r>
            <a:endParaRPr lang="en-US" dirty="0"/>
          </a:p>
        </p:txBody>
      </p:sp>
      <p:sp>
        <p:nvSpPr>
          <p:cNvPr id="71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 name="TextBox 3"/>
          <p:cNvSpPr txBox="1"/>
          <p:nvPr/>
        </p:nvSpPr>
        <p:spPr>
          <a:xfrm>
            <a:off x="152400" y="685800"/>
            <a:ext cx="2496403" cy="369332"/>
          </a:xfrm>
          <a:prstGeom prst="rect">
            <a:avLst/>
          </a:prstGeom>
          <a:noFill/>
        </p:spPr>
        <p:txBody>
          <a:bodyPr wrap="square" rtlCol="0">
            <a:spAutoFit/>
          </a:bodyPr>
          <a:lstStyle/>
          <a:p>
            <a:r>
              <a:rPr lang="en-US" b="1" dirty="0"/>
              <a:t>Chapter	Blocks	Title</a:t>
            </a:r>
          </a:p>
        </p:txBody>
      </p:sp>
    </p:spTree>
    <p:extLst>
      <p:ext uri="{BB962C8B-B14F-4D97-AF65-F5344CB8AC3E}">
        <p14:creationId xmlns:p14="http://schemas.microsoft.com/office/powerpoint/2010/main" val="177547993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8: Leading causes of </a:t>
            </a:r>
            <a:r>
              <a:rPr lang="en-US" sz="2800" i="1" dirty="0" smtClean="0"/>
              <a:t>death</a:t>
            </a:r>
            <a:endParaRPr lang="en-GB" sz="2800" i="1" dirty="0" smtClean="0"/>
          </a:p>
        </p:txBody>
      </p:sp>
      <p:graphicFrame>
        <p:nvGraphicFramePr>
          <p:cNvPr id="4" name="Content Placeholder 3" descr="ANACoD Screen Shot - Step 8, tables of leading causes of death for Colombia and upper middle income countries"/>
          <p:cNvGraphicFramePr>
            <a:graphicFrameLocks noGrp="1"/>
          </p:cNvGraphicFramePr>
          <p:nvPr>
            <p:ph idx="4294967295"/>
            <p:extLst>
              <p:ext uri="{D42A27DB-BD31-4B8C-83A1-F6EECF244321}">
                <p14:modId xmlns:p14="http://schemas.microsoft.com/office/powerpoint/2010/main" val="3825206239"/>
              </p:ext>
            </p:extLst>
          </p:nvPr>
        </p:nvGraphicFramePr>
        <p:xfrm>
          <a:off x="0" y="1927225"/>
          <a:ext cx="4724400" cy="4145280"/>
        </p:xfrm>
        <a:graphic>
          <a:graphicData uri="http://schemas.openxmlformats.org/drawingml/2006/table">
            <a:tbl>
              <a:tblPr/>
              <a:tblGrid>
                <a:gridCol w="381000"/>
                <a:gridCol w="2590800"/>
                <a:gridCol w="990600"/>
                <a:gridCol w="762000"/>
              </a:tblGrid>
              <a:tr h="266700">
                <a:tc gridSpan="4">
                  <a:txBody>
                    <a:bodyPr/>
                    <a:lstStyle/>
                    <a:p>
                      <a:pPr algn="ctr" fontAlgn="ctr"/>
                      <a:r>
                        <a:rPr lang="en-US" sz="1800" b="1" i="0" u="none" strike="noStrike" dirty="0">
                          <a:solidFill>
                            <a:srgbClr val="800080"/>
                          </a:solidFill>
                          <a:effectLst/>
                          <a:latin typeface="Arial"/>
                        </a:rPr>
                        <a:t>20 leading causes of death, all ages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l" fontAlgn="b"/>
                      <a:r>
                        <a:rPr lang="en-US" sz="1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400" b="1" i="0" u="none" strike="noStrike">
                          <a:solidFill>
                            <a:srgbClr val="FF0000"/>
                          </a:solidFill>
                          <a:effectLst/>
                          <a:latin typeface="Arial"/>
                        </a:rPr>
                        <a:t>Both sexes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FF0000"/>
                          </a:solidFill>
                          <a:effectLst/>
                          <a:latin typeface="Arial"/>
                        </a:rPr>
                        <a:t>Nos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dirty="0">
                          <a:solidFill>
                            <a:srgbClr val="FF0000"/>
                          </a:solidFill>
                          <a:effectLst/>
                          <a:latin typeface="Arial"/>
                        </a:rPr>
                        <a:t>%total</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2400">
                <a:tc>
                  <a:txBody>
                    <a:bodyPr/>
                    <a:lstStyle/>
                    <a:p>
                      <a:pPr algn="ctr" fontAlgn="b"/>
                      <a:r>
                        <a:rPr lang="en-US" sz="1200" b="0" i="0" u="none" strike="noStrike">
                          <a:effectLst/>
                          <a:latin typeface="Arial"/>
                        </a:rPr>
                        <a:t>1</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a:rPr>
                        <a:t>Ischaemic heart disease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effectLst/>
                          <a:latin typeface="Arial"/>
                        </a:rPr>
                        <a:t>        27,597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1" u="none" strike="noStrike">
                          <a:effectLst/>
                          <a:latin typeface="Arial"/>
                        </a:rPr>
                        <a:t>      14.0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2400">
                <a:tc>
                  <a:txBody>
                    <a:bodyPr/>
                    <a:lstStyle/>
                    <a:p>
                      <a:pPr algn="ctr" fontAlgn="b"/>
                      <a:r>
                        <a:rPr lang="en-US" sz="1200" b="0" i="0" u="none" strike="noStrike" dirty="0">
                          <a:effectLst/>
                          <a:latin typeface="Arial"/>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a:effectLst/>
                          <a:latin typeface="Arial"/>
                        </a:rPr>
                        <a:t>Homicide</a:t>
                      </a:r>
                    </a:p>
                  </a:txBody>
                  <a:tcPr marL="0" marR="0" marT="0" marB="0" anchor="b">
                    <a:lnL>
                      <a:noFill/>
                    </a:lnL>
                    <a:lnR>
                      <a:noFill/>
                    </a:lnR>
                    <a:lnT>
                      <a:noFill/>
                    </a:lnT>
                    <a:lnB>
                      <a:noFill/>
                    </a:lnB>
                    <a:solidFill>
                      <a:srgbClr val="FFFF00"/>
                    </a:solidFill>
                  </a:tcPr>
                </a:tc>
                <a:tc>
                  <a:txBody>
                    <a:bodyPr/>
                    <a:lstStyle/>
                    <a:p>
                      <a:pPr algn="l" fontAlgn="b"/>
                      <a:r>
                        <a:rPr lang="en-US" sz="1200" b="0" i="0" u="none" strike="noStrike">
                          <a:effectLst/>
                          <a:latin typeface="Arial"/>
                        </a:rPr>
                        <a:t>        19,680 </a:t>
                      </a:r>
                    </a:p>
                  </a:txBody>
                  <a:tcPr marL="0" marR="0" marT="0" marB="0" anchor="b">
                    <a:lnL>
                      <a:noFill/>
                    </a:lnL>
                    <a:lnR>
                      <a:noFill/>
                    </a:lnR>
                    <a:lnT>
                      <a:noFill/>
                    </a:lnT>
                    <a:lnB>
                      <a:noFill/>
                    </a:lnB>
                    <a:solidFill>
                      <a:srgbClr val="FFFF00"/>
                    </a:solidFill>
                  </a:tcPr>
                </a:tc>
                <a:tc>
                  <a:txBody>
                    <a:bodyPr/>
                    <a:lstStyle/>
                    <a:p>
                      <a:pPr algn="l" fontAlgn="b"/>
                      <a:r>
                        <a:rPr lang="en-US" sz="1200" b="0" i="1" u="none" strike="noStrike" dirty="0">
                          <a:effectLst/>
                          <a:latin typeface="Arial"/>
                        </a:rPr>
                        <a:t>      10.0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42875">
                <a:tc>
                  <a:txBody>
                    <a:bodyPr/>
                    <a:lstStyle/>
                    <a:p>
                      <a:pPr algn="ctr" fontAlgn="b"/>
                      <a:r>
                        <a:rPr lang="en-US" sz="1200" b="0" i="0" u="none" strike="noStrike">
                          <a:effectLst/>
                          <a:latin typeface="Arial"/>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effectLst/>
                          <a:latin typeface="Arial"/>
                        </a:rPr>
                        <a:t>Cerebrovascular disease</a:t>
                      </a:r>
                    </a:p>
                  </a:txBody>
                  <a:tcPr marL="0" marR="0" marT="0" marB="0" anchor="b">
                    <a:lnL>
                      <a:noFill/>
                    </a:lnL>
                    <a:lnR>
                      <a:noFill/>
                    </a:lnR>
                    <a:lnT>
                      <a:noFill/>
                    </a:lnT>
                    <a:lnB>
                      <a:noFill/>
                    </a:lnB>
                  </a:tcPr>
                </a:tc>
                <a:tc>
                  <a:txBody>
                    <a:bodyPr/>
                    <a:lstStyle/>
                    <a:p>
                      <a:pPr algn="l" fontAlgn="b"/>
                      <a:r>
                        <a:rPr lang="en-US" sz="1200" b="0" i="0" u="none" strike="noStrike" dirty="0">
                          <a:effectLst/>
                          <a:latin typeface="Arial"/>
                        </a:rPr>
                        <a:t>        13,870 </a:t>
                      </a:r>
                    </a:p>
                  </a:txBody>
                  <a:tcPr marL="0" marR="0" marT="0" marB="0" anchor="b">
                    <a:lnL>
                      <a:noFill/>
                    </a:lnL>
                    <a:lnR>
                      <a:noFill/>
                    </a:lnR>
                    <a:lnT>
                      <a:noFill/>
                    </a:lnT>
                    <a:lnB>
                      <a:noFill/>
                    </a:lnB>
                  </a:tcPr>
                </a:tc>
                <a:tc>
                  <a:txBody>
                    <a:bodyPr/>
                    <a:lstStyle/>
                    <a:p>
                      <a:pPr algn="l" fontAlgn="b"/>
                      <a:r>
                        <a:rPr lang="en-US" sz="1200" b="0" i="1" u="none" strike="noStrike" dirty="0">
                          <a:effectLst/>
                          <a:latin typeface="Arial"/>
                        </a:rPr>
                        <a:t>        7.1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effectLst/>
                          <a:latin typeface="Arial"/>
                        </a:rPr>
                        <a:t>Chronic obstructive pulmonary </a:t>
                      </a:r>
                      <a:r>
                        <a:rPr lang="en-US" sz="1200" b="0" i="0" u="none" strike="noStrike" dirty="0" smtClean="0">
                          <a:effectLst/>
                          <a:latin typeface="Arial"/>
                        </a:rPr>
                        <a:t>dis.</a:t>
                      </a:r>
                      <a:endParaRPr lang="en-US" sz="1200" b="0" i="0" u="none" strike="noStrike" dirty="0">
                        <a:effectLst/>
                        <a:latin typeface="Arial"/>
                      </a:endParaRPr>
                    </a:p>
                  </a:txBody>
                  <a:tcPr marL="0" marR="0" marT="0" marB="0" anchor="b">
                    <a:lnL>
                      <a:noFill/>
                    </a:lnL>
                    <a:lnR>
                      <a:noFill/>
                    </a:lnR>
                    <a:lnT>
                      <a:noFill/>
                    </a:lnT>
                    <a:lnB>
                      <a:noFill/>
                    </a:lnB>
                  </a:tcPr>
                </a:tc>
                <a:tc>
                  <a:txBody>
                    <a:bodyPr/>
                    <a:lstStyle/>
                    <a:p>
                      <a:pPr algn="l" fontAlgn="b"/>
                      <a:r>
                        <a:rPr lang="en-US" sz="1200" b="0" i="0" u="none" strike="noStrike">
                          <a:effectLst/>
                          <a:latin typeface="Arial"/>
                        </a:rPr>
                        <a:t>        10,265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5.2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cardiovascular diseases</a:t>
                      </a:r>
                    </a:p>
                  </a:txBody>
                  <a:tcPr marL="0" marR="0" marT="0" marB="0" anchor="b">
                    <a:lnL>
                      <a:noFill/>
                    </a:lnL>
                    <a:lnR>
                      <a:noFill/>
                    </a:lnR>
                    <a:lnT>
                      <a:noFill/>
                    </a:lnT>
                    <a:lnB>
                      <a:noFill/>
                    </a:lnB>
                  </a:tcPr>
                </a:tc>
                <a:tc>
                  <a:txBody>
                    <a:bodyPr/>
                    <a:lstStyle/>
                    <a:p>
                      <a:pPr algn="l" fontAlgn="b"/>
                      <a:r>
                        <a:rPr lang="en-US" sz="1200" b="0" i="0" u="none" strike="noStrike" dirty="0">
                          <a:effectLst/>
                          <a:latin typeface="Arial"/>
                        </a:rPr>
                        <a:t>          8,674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4.4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digestive diseases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7,111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Diabetes mellitus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6,469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Lower respiratory infections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6,442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malignant neoplasms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6,441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Road traffic accidents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6,377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3.2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Hypertensive disease</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5,664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2.9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Stomach cancer</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4,450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2.3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dirty="0">
                          <a:effectLst/>
                          <a:latin typeface="Arial"/>
                        </a:rPr>
                        <a:t>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en-US" sz="1200" b="0" i="0" u="none" strike="noStrike" dirty="0">
                          <a:effectLst/>
                          <a:latin typeface="Arial"/>
                        </a:rPr>
                        <a:t>Ill-defined diseases (ICD10 </a:t>
                      </a:r>
                      <a:r>
                        <a:rPr lang="en-US" sz="1200" b="0" i="0" u="none" strike="noStrike" dirty="0" smtClean="0">
                          <a:effectLst/>
                          <a:latin typeface="Arial"/>
                        </a:rPr>
                        <a:t>R00-99</a:t>
                      </a:r>
                      <a:r>
                        <a:rPr lang="en-US" sz="1200" b="0" i="0" u="none" strike="noStrike" dirty="0">
                          <a:effectLst/>
                          <a:latin typeface="Arial"/>
                        </a:rPr>
                        <a:t>)</a:t>
                      </a:r>
                    </a:p>
                  </a:txBody>
                  <a:tcPr marL="0" marR="0" marT="0" marB="0" anchor="b">
                    <a:lnL>
                      <a:noFill/>
                    </a:lnL>
                    <a:lnR>
                      <a:noFill/>
                    </a:lnR>
                    <a:lnT>
                      <a:noFill/>
                    </a:lnT>
                    <a:lnB>
                      <a:noFill/>
                    </a:lnB>
                    <a:solidFill>
                      <a:srgbClr val="FFC000"/>
                    </a:solidFill>
                  </a:tcPr>
                </a:tc>
                <a:tc>
                  <a:txBody>
                    <a:bodyPr/>
                    <a:lstStyle/>
                    <a:p>
                      <a:pPr algn="l" fontAlgn="b"/>
                      <a:r>
                        <a:rPr lang="en-US" sz="1200" b="0" i="0" u="none" strike="noStrike" dirty="0">
                          <a:effectLst/>
                          <a:latin typeface="Arial"/>
                        </a:rPr>
                        <a:t>          4,289 </a:t>
                      </a:r>
                    </a:p>
                  </a:txBody>
                  <a:tcPr marL="0" marR="0" marT="0" marB="0" anchor="b">
                    <a:lnL>
                      <a:noFill/>
                    </a:lnL>
                    <a:lnR>
                      <a:noFill/>
                    </a:lnR>
                    <a:lnT>
                      <a:noFill/>
                    </a:lnT>
                    <a:lnB>
                      <a:noFill/>
                    </a:lnB>
                    <a:solidFill>
                      <a:srgbClr val="FFC000"/>
                    </a:solidFill>
                  </a:tcPr>
                </a:tc>
                <a:tc>
                  <a:txBody>
                    <a:bodyPr/>
                    <a:lstStyle/>
                    <a:p>
                      <a:pPr algn="l" fontAlgn="b"/>
                      <a:r>
                        <a:rPr lang="en-US" sz="1200" b="0" i="1" u="none" strike="noStrike" dirty="0">
                          <a:effectLst/>
                          <a:latin typeface="Arial"/>
                        </a:rPr>
                        <a:t>        2.2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r>
              <a:tr h="152400">
                <a:tc>
                  <a:txBody>
                    <a:bodyPr/>
                    <a:lstStyle/>
                    <a:p>
                      <a:pPr algn="ctr" fontAlgn="b"/>
                      <a:r>
                        <a:rPr lang="en-US" sz="1200" b="0" i="0" u="none" strike="noStrike">
                          <a:effectLst/>
                          <a:latin typeface="Arial"/>
                        </a:rPr>
                        <a:t>14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Trachea, bronchus and lung cancers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3,898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2.0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Nephritis and nephrosis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3,199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Other respiratory diseases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2,732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1.4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Colon and rectum cancers</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2,575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a:effectLst/>
                          <a:latin typeface="Arial"/>
                        </a:rPr>
                        <a:t>18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Prostate cancer</a:t>
                      </a:r>
                    </a:p>
                  </a:txBody>
                  <a:tcPr marL="0" marR="0" marT="0" marB="0" anchor="b">
                    <a:lnL>
                      <a:noFill/>
                    </a:lnL>
                    <a:lnR>
                      <a:noFill/>
                    </a:lnR>
                    <a:lnT>
                      <a:noFill/>
                    </a:lnT>
                    <a:lnB>
                      <a:noFill/>
                    </a:lnB>
                  </a:tcPr>
                </a:tc>
                <a:tc>
                  <a:txBody>
                    <a:bodyPr/>
                    <a:lstStyle/>
                    <a:p>
                      <a:pPr algn="l" fontAlgn="b"/>
                      <a:r>
                        <a:rPr lang="en-US" sz="1200" b="0" i="0" u="none" strike="noStrike">
                          <a:effectLst/>
                          <a:latin typeface="Arial"/>
                        </a:rPr>
                        <a:t>          2,419 </a:t>
                      </a:r>
                    </a:p>
                  </a:txBody>
                  <a:tcPr marL="0" marR="0" marT="0" marB="0" anchor="b">
                    <a:lnL>
                      <a:noFill/>
                    </a:lnL>
                    <a:lnR>
                      <a:noFill/>
                    </a:lnR>
                    <a:lnT>
                      <a:noFill/>
                    </a:lnT>
                    <a:lnB>
                      <a:noFill/>
                    </a:lnB>
                  </a:tcPr>
                </a:tc>
                <a:tc>
                  <a:txBody>
                    <a:bodyPr/>
                    <a:lstStyle/>
                    <a:p>
                      <a:pPr algn="l" fontAlgn="b"/>
                      <a:r>
                        <a:rPr lang="en-US" sz="1200" b="0" i="1" u="none" strike="noStrike">
                          <a:effectLst/>
                          <a:latin typeface="Arial"/>
                        </a:rPr>
                        <a:t>        1.2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ctr" fontAlgn="b"/>
                      <a:r>
                        <a:rPr lang="en-US" sz="1200" b="0" i="0" u="none" strike="noStrike" dirty="0">
                          <a:effectLst/>
                          <a:latin typeface="Arial"/>
                        </a:rPr>
                        <a:t>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1200" b="0" i="0" u="none" strike="noStrike" dirty="0">
                          <a:effectLst/>
                          <a:latin typeface="Arial"/>
                        </a:rPr>
                        <a:t>HIV</a:t>
                      </a:r>
                    </a:p>
                  </a:txBody>
                  <a:tcPr marL="0" marR="0" marT="0" marB="0" anchor="b">
                    <a:lnL>
                      <a:noFill/>
                    </a:lnL>
                    <a:lnR>
                      <a:noFill/>
                    </a:lnR>
                    <a:lnT>
                      <a:noFill/>
                    </a:lnT>
                    <a:lnB>
                      <a:noFill/>
                    </a:lnB>
                    <a:solidFill>
                      <a:srgbClr val="00B0F0"/>
                    </a:solidFill>
                  </a:tcPr>
                </a:tc>
                <a:tc>
                  <a:txBody>
                    <a:bodyPr/>
                    <a:lstStyle/>
                    <a:p>
                      <a:pPr algn="l" fontAlgn="b"/>
                      <a:r>
                        <a:rPr lang="en-US" sz="1200" b="0" i="0" u="none" strike="noStrike" dirty="0">
                          <a:effectLst/>
                          <a:latin typeface="Arial"/>
                        </a:rPr>
                        <a:t>          2,340 </a:t>
                      </a:r>
                    </a:p>
                  </a:txBody>
                  <a:tcPr marL="0" marR="0" marT="0" marB="0" anchor="b">
                    <a:lnL>
                      <a:noFill/>
                    </a:lnL>
                    <a:lnR>
                      <a:noFill/>
                    </a:lnR>
                    <a:lnT>
                      <a:noFill/>
                    </a:lnT>
                    <a:lnB>
                      <a:noFill/>
                    </a:lnB>
                    <a:solidFill>
                      <a:srgbClr val="00B0F0"/>
                    </a:solidFill>
                  </a:tcPr>
                </a:tc>
                <a:tc>
                  <a:txBody>
                    <a:bodyPr/>
                    <a:lstStyle/>
                    <a:p>
                      <a:pPr algn="l" fontAlgn="b"/>
                      <a:r>
                        <a:rPr lang="en-US" sz="1200" b="0" i="1" u="none" strike="noStrike" dirty="0">
                          <a:effectLst/>
                          <a:latin typeface="Arial"/>
                        </a:rPr>
                        <a:t>        1.2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00B0F0"/>
                    </a:solidFill>
                  </a:tcPr>
                </a:tc>
              </a:tr>
              <a:tr h="152400">
                <a:tc>
                  <a:txBody>
                    <a:bodyPr/>
                    <a:lstStyle/>
                    <a:p>
                      <a:pPr algn="ctr" fontAlgn="b"/>
                      <a:r>
                        <a:rPr lang="en-US" sz="1200" b="0" i="0" u="none" strike="noStrike">
                          <a:effectLst/>
                          <a:latin typeface="Arial"/>
                        </a:rPr>
                        <a:t>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Arial"/>
                        </a:rPr>
                        <a:t>Self-inflicted injuries</a:t>
                      </a:r>
                    </a:p>
                  </a:txBody>
                  <a:tcPr marL="0" marR="0" marT="0" marB="0" anchor="b">
                    <a:lnL>
                      <a:noFill/>
                    </a:lnL>
                    <a:lnR>
                      <a:noFill/>
                    </a:lnR>
                    <a:lnT>
                      <a:noFill/>
                    </a:lnT>
                    <a:lnB>
                      <a:noFill/>
                    </a:lnB>
                  </a:tcPr>
                </a:tc>
                <a:tc>
                  <a:txBody>
                    <a:bodyPr/>
                    <a:lstStyle/>
                    <a:p>
                      <a:pPr algn="l" fontAlgn="b"/>
                      <a:r>
                        <a:rPr lang="en-US" sz="1200" b="0" i="0" u="none" strike="noStrike" dirty="0">
                          <a:effectLst/>
                          <a:latin typeface="Arial"/>
                        </a:rPr>
                        <a:t>          2,259 </a:t>
                      </a:r>
                    </a:p>
                  </a:txBody>
                  <a:tcPr marL="0" marR="0" marT="0" marB="0" anchor="b">
                    <a:lnL>
                      <a:noFill/>
                    </a:lnL>
                    <a:lnR>
                      <a:noFill/>
                    </a:lnR>
                    <a:lnT>
                      <a:noFill/>
                    </a:lnT>
                    <a:lnB>
                      <a:noFill/>
                    </a:lnB>
                  </a:tcPr>
                </a:tc>
                <a:tc>
                  <a:txBody>
                    <a:bodyPr/>
                    <a:lstStyle/>
                    <a:p>
                      <a:pPr algn="l" fontAlgn="b"/>
                      <a:r>
                        <a:rPr lang="en-US" sz="1200" b="0" i="1" u="none" strike="noStrike" dirty="0">
                          <a:effectLst/>
                          <a:latin typeface="Arial"/>
                        </a:rPr>
                        <a:t>        1.1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graphicFrame>
        <p:nvGraphicFramePr>
          <p:cNvPr id="5" name="Table 4" descr="ANACoD Screen Shot - Step 8, tables of leading causes of death for Colombia and upper middle income countries"/>
          <p:cNvGraphicFramePr>
            <a:graphicFrameLocks noGrp="1"/>
          </p:cNvGraphicFramePr>
          <p:nvPr>
            <p:extLst>
              <p:ext uri="{D42A27DB-BD31-4B8C-83A1-F6EECF244321}">
                <p14:modId xmlns:p14="http://schemas.microsoft.com/office/powerpoint/2010/main" val="1282807781"/>
              </p:ext>
            </p:extLst>
          </p:nvPr>
        </p:nvGraphicFramePr>
        <p:xfrm>
          <a:off x="4790090" y="2529840"/>
          <a:ext cx="4353910" cy="4328160"/>
        </p:xfrm>
        <a:graphic>
          <a:graphicData uri="http://schemas.openxmlformats.org/drawingml/2006/table">
            <a:tbl>
              <a:tblPr/>
              <a:tblGrid>
                <a:gridCol w="457200"/>
                <a:gridCol w="2209801"/>
                <a:gridCol w="924909"/>
                <a:gridCol w="762000"/>
              </a:tblGrid>
              <a:tr h="0">
                <a:tc gridSpan="4">
                  <a:txBody>
                    <a:bodyPr/>
                    <a:lstStyle/>
                    <a:p>
                      <a:pPr algn="l" fontAlgn="ctr"/>
                      <a:r>
                        <a:rPr lang="en-US" sz="1800" b="1" i="0" u="none" strike="noStrike" dirty="0">
                          <a:effectLst/>
                          <a:latin typeface="Arial"/>
                        </a:rPr>
                        <a:t>Upper middle income countries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a:txBody>
                    <a:bodyPr/>
                    <a:lstStyle/>
                    <a:p>
                      <a:pPr algn="l" fontAlgn="b"/>
                      <a:r>
                        <a:rPr lang="en-US" sz="1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400" b="1" i="0" u="none" strike="noStrike">
                          <a:solidFill>
                            <a:srgbClr val="FF0000"/>
                          </a:solidFill>
                          <a:effectLst/>
                          <a:latin typeface="Arial"/>
                        </a:rPr>
                        <a:t>Both sexes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a:solidFill>
                            <a:srgbClr val="FF0000"/>
                          </a:solidFill>
                          <a:effectLst/>
                          <a:latin typeface="Arial"/>
                        </a:rPr>
                        <a:t>Nos (000)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FF0000"/>
                          </a:solidFill>
                          <a:effectLst/>
                          <a:latin typeface="Arial"/>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2400">
                <a:tc>
                  <a:txBody>
                    <a:bodyPr/>
                    <a:lstStyle/>
                    <a:p>
                      <a:pPr algn="ctr" fontAlgn="b"/>
                      <a:r>
                        <a:rPr lang="en-US" sz="1200" b="0" i="0" u="none" strike="noStrike">
                          <a:effectLst/>
                          <a:latin typeface="Arial"/>
                        </a:rPr>
                        <a:t>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200" b="0" i="0" u="none" strike="noStrike">
                          <a:effectLst/>
                          <a:latin typeface="Arial"/>
                        </a:rPr>
                        <a:t>Ischaemic heart disease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200" b="0" i="0" u="none" strike="noStrike">
                          <a:effectLst/>
                          <a:latin typeface="Arial"/>
                        </a:rPr>
                        <a:t>          1,508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200" b="0" i="1" u="none" strike="noStrike">
                          <a:effectLst/>
                          <a:latin typeface="Arial"/>
                        </a:rPr>
                        <a:t>      19.1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52400">
                <a:tc>
                  <a:txBody>
                    <a:bodyPr/>
                    <a:lstStyle/>
                    <a:p>
                      <a:pPr algn="ctr" fontAlgn="b"/>
                      <a:r>
                        <a:rPr lang="en-US" sz="1200" b="0" i="0" u="none" strike="noStrike">
                          <a:effectLst/>
                          <a:latin typeface="Arial"/>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Cerebrovascular disease</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1,035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13.1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cardiovascular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419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5.3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dirty="0">
                          <a:effectLst/>
                          <a:latin typeface="Arial"/>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1200" b="0" i="0" u="none" strike="noStrike" dirty="0">
                          <a:effectLst/>
                          <a:latin typeface="Arial"/>
                        </a:rPr>
                        <a:t>HIV</a:t>
                      </a:r>
                    </a:p>
                  </a:txBody>
                  <a:tcPr marL="0" marR="0" marT="0" marB="0" anchor="b">
                    <a:lnL>
                      <a:noFill/>
                    </a:lnL>
                    <a:lnR>
                      <a:noFill/>
                    </a:lnR>
                    <a:lnT>
                      <a:noFill/>
                    </a:lnT>
                    <a:lnB>
                      <a:noFill/>
                    </a:lnB>
                    <a:solidFill>
                      <a:srgbClr val="00B0F0"/>
                    </a:solidFill>
                  </a:tcPr>
                </a:tc>
                <a:tc>
                  <a:txBody>
                    <a:bodyPr/>
                    <a:lstStyle/>
                    <a:p>
                      <a:pPr algn="l" fontAlgn="b"/>
                      <a:r>
                        <a:rPr lang="en-US" sz="1200" b="0" i="0" u="none" strike="noStrike" dirty="0">
                          <a:effectLst/>
                          <a:latin typeface="Arial"/>
                        </a:rPr>
                        <a:t>              377 </a:t>
                      </a:r>
                    </a:p>
                  </a:txBody>
                  <a:tcPr marL="0" marR="0" marT="0" marB="0" anchor="b">
                    <a:lnL>
                      <a:noFill/>
                    </a:lnL>
                    <a:lnR>
                      <a:noFill/>
                    </a:lnR>
                    <a:lnT>
                      <a:noFill/>
                    </a:lnT>
                    <a:lnB>
                      <a:noFill/>
                    </a:lnB>
                    <a:solidFill>
                      <a:srgbClr val="00B0F0"/>
                    </a:solidFill>
                  </a:tcPr>
                </a:tc>
                <a:tc>
                  <a:txBody>
                    <a:bodyPr/>
                    <a:lstStyle/>
                    <a:p>
                      <a:pPr algn="l" fontAlgn="b"/>
                      <a:r>
                        <a:rPr lang="en-US" sz="1200" b="0" i="1" u="none" strike="noStrike" dirty="0">
                          <a:effectLst/>
                          <a:latin typeface="Arial"/>
                        </a:rPr>
                        <a:t>        4.8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r>
              <a:tr h="152400">
                <a:tc>
                  <a:txBody>
                    <a:bodyPr/>
                    <a:lstStyle/>
                    <a:p>
                      <a:pPr algn="ctr" fontAlgn="b"/>
                      <a:r>
                        <a:rPr lang="en-US" sz="12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Lower respiratory infections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295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dirty="0">
                          <a:effectLst/>
                          <a:latin typeface="Arial"/>
                        </a:rPr>
                        <a:t>        3.7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Diabetes mellitus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248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3.2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Hypertensive disease</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224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Road traffic accidents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196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dirty="0">
                          <a:effectLst/>
                          <a:latin typeface="Arial"/>
                        </a:rPr>
                        <a:t>Chronic obstructive </a:t>
                      </a:r>
                      <a:r>
                        <a:rPr lang="en-US" sz="1200" b="0" i="0" u="none" strike="noStrike" dirty="0" smtClean="0">
                          <a:effectLst/>
                          <a:latin typeface="Arial"/>
                        </a:rPr>
                        <a:t>pulm.</a:t>
                      </a:r>
                      <a:r>
                        <a:rPr lang="en-US" sz="1200" b="0" i="0" u="none" strike="noStrike" baseline="0" dirty="0" smtClean="0">
                          <a:effectLst/>
                          <a:latin typeface="Arial"/>
                        </a:rPr>
                        <a:t> </a:t>
                      </a:r>
                      <a:r>
                        <a:rPr lang="en-US" sz="1200" b="0" i="0" u="none" strike="noStrike" dirty="0" smtClean="0">
                          <a:effectLst/>
                          <a:latin typeface="Arial"/>
                        </a:rPr>
                        <a:t>dis</a:t>
                      </a:r>
                      <a:endParaRPr lang="en-US" sz="1200" b="0" i="0" u="none" strike="noStrike" dirty="0">
                        <a:effectLst/>
                        <a:latin typeface="Arial"/>
                      </a:endParaRP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189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malignant neoplasms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189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digestive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183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unintentional injuries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178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dirty="0">
                          <a:effectLst/>
                          <a:latin typeface="Arial"/>
                        </a:rPr>
                        <a:t>Trachea, bronchus </a:t>
                      </a:r>
                      <a:r>
                        <a:rPr lang="en-US" sz="1200" b="0" i="0" u="none" strike="noStrike" dirty="0" smtClean="0">
                          <a:effectLst/>
                          <a:latin typeface="Arial"/>
                        </a:rPr>
                        <a:t>,lung can.</a:t>
                      </a:r>
                      <a:endParaRPr lang="en-US" sz="1200" b="0" i="0" u="none" strike="noStrike" dirty="0">
                        <a:effectLst/>
                        <a:latin typeface="Arial"/>
                      </a:endParaRP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175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dirty="0">
                          <a:effectLst/>
                          <a:latin typeface="Arial"/>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200" b="0" i="0" u="none" strike="noStrike" dirty="0">
                          <a:effectLst/>
                          <a:latin typeface="Arial"/>
                        </a:rPr>
                        <a:t>Homicide</a:t>
                      </a:r>
                    </a:p>
                  </a:txBody>
                  <a:tcPr marL="0" marR="0" marT="0" marB="0" anchor="b">
                    <a:lnL>
                      <a:noFill/>
                    </a:lnL>
                    <a:lnR>
                      <a:noFill/>
                    </a:lnR>
                    <a:lnT>
                      <a:noFill/>
                    </a:lnT>
                    <a:lnB>
                      <a:noFill/>
                    </a:lnB>
                    <a:solidFill>
                      <a:srgbClr val="FFFF00"/>
                    </a:solidFill>
                  </a:tcPr>
                </a:tc>
                <a:tc>
                  <a:txBody>
                    <a:bodyPr/>
                    <a:lstStyle/>
                    <a:p>
                      <a:pPr algn="l" fontAlgn="b"/>
                      <a:r>
                        <a:rPr lang="en-US" sz="1200" b="0" i="0" u="none" strike="noStrike" dirty="0">
                          <a:effectLst/>
                          <a:latin typeface="Arial"/>
                        </a:rPr>
                        <a:t>              171 </a:t>
                      </a:r>
                    </a:p>
                  </a:txBody>
                  <a:tcPr marL="0" marR="0" marT="0" marB="0" anchor="b">
                    <a:lnL>
                      <a:noFill/>
                    </a:lnL>
                    <a:lnR>
                      <a:noFill/>
                    </a:lnR>
                    <a:lnT>
                      <a:noFill/>
                    </a:lnT>
                    <a:lnB>
                      <a:noFill/>
                    </a:lnB>
                    <a:solidFill>
                      <a:srgbClr val="FFFF00"/>
                    </a:solidFill>
                  </a:tcPr>
                </a:tc>
                <a:tc>
                  <a:txBody>
                    <a:bodyPr/>
                    <a:lstStyle/>
                    <a:p>
                      <a:pPr algn="l" fontAlgn="b"/>
                      <a:r>
                        <a:rPr lang="en-US" sz="1200" b="0" i="1" u="none" strike="noStrike" dirty="0">
                          <a:effectLst/>
                          <a:latin typeface="Arial"/>
                        </a:rPr>
                        <a:t>        2.2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152400">
                <a:tc>
                  <a:txBody>
                    <a:bodyPr/>
                    <a:lstStyle/>
                    <a:p>
                      <a:pPr algn="ctr" fontAlgn="b"/>
                      <a:r>
                        <a:rPr lang="en-US" sz="1200" b="0" i="0" u="none" strike="noStrike">
                          <a:effectLst/>
                          <a:latin typeface="Arial"/>
                        </a:rPr>
                        <a:t>15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dirty="0">
                          <a:effectLst/>
                          <a:latin typeface="Arial"/>
                        </a:rPr>
                        <a:t>Cirrhosis of the liver</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dirty="0">
                          <a:effectLst/>
                          <a:latin typeface="Arial"/>
                        </a:rPr>
                        <a:t>              146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dirty="0">
                          <a:effectLst/>
                          <a:latin typeface="Arial"/>
                        </a:rPr>
                        <a:t>        1.8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Stomach cancer</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122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respiratory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117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1.5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Colon and rectum cancers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113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Other infectious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108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a:effectLst/>
                          <a:latin typeface="Arial"/>
                        </a:rPr>
                        <a:t>        1.4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US" sz="1200" b="0" i="0" u="none" strike="noStrike">
                          <a:effectLst/>
                          <a:latin typeface="Arial"/>
                        </a:rPr>
                        <a:t>Inflammatory heart diseases</a:t>
                      </a:r>
                    </a:p>
                  </a:txBody>
                  <a:tcPr marL="0" marR="0" marT="0" marB="0" anchor="b">
                    <a:lnL>
                      <a:noFill/>
                    </a:lnL>
                    <a:lnR>
                      <a:noFill/>
                    </a:lnR>
                    <a:lnT>
                      <a:noFill/>
                    </a:lnT>
                    <a:lnB>
                      <a:noFill/>
                    </a:lnB>
                    <a:solidFill>
                      <a:schemeClr val="bg1"/>
                    </a:solidFill>
                  </a:tcPr>
                </a:tc>
                <a:tc>
                  <a:txBody>
                    <a:bodyPr/>
                    <a:lstStyle/>
                    <a:p>
                      <a:pPr algn="l" fontAlgn="b"/>
                      <a:r>
                        <a:rPr lang="en-US" sz="1200" b="0" i="0" u="none" strike="noStrike">
                          <a:effectLst/>
                          <a:latin typeface="Arial"/>
                        </a:rPr>
                        <a:t>              104 </a:t>
                      </a:r>
                    </a:p>
                  </a:txBody>
                  <a:tcPr marL="0" marR="0" marT="0" marB="0" anchor="b">
                    <a:lnL>
                      <a:noFill/>
                    </a:lnL>
                    <a:lnR>
                      <a:noFill/>
                    </a:lnR>
                    <a:lnT>
                      <a:noFill/>
                    </a:lnT>
                    <a:lnB>
                      <a:noFill/>
                    </a:lnB>
                    <a:solidFill>
                      <a:schemeClr val="bg1"/>
                    </a:solidFill>
                  </a:tcPr>
                </a:tc>
                <a:tc>
                  <a:txBody>
                    <a:bodyPr/>
                    <a:lstStyle/>
                    <a:p>
                      <a:pPr algn="l" fontAlgn="b"/>
                      <a:r>
                        <a:rPr lang="en-US" sz="1200" b="0" i="1" u="none" strike="noStrike" dirty="0">
                          <a:effectLst/>
                          <a:latin typeface="Arial"/>
                        </a:rPr>
                        <a:t>        1.3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52400">
                <a:tc>
                  <a:txBody>
                    <a:bodyPr/>
                    <a:lstStyle/>
                    <a:p>
                      <a:pPr algn="ctr" fontAlgn="b"/>
                      <a:r>
                        <a:rPr lang="en-US"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95250" y="1428307"/>
            <a:ext cx="4857750" cy="400110"/>
          </a:xfrm>
          <a:prstGeom prst="rect">
            <a:avLst/>
          </a:prstGeom>
          <a:noFill/>
        </p:spPr>
        <p:txBody>
          <a:bodyPr wrap="square" rtlCol="0">
            <a:spAutoFit/>
          </a:bodyPr>
          <a:lstStyle/>
          <a:p>
            <a:r>
              <a:rPr lang="en-US" sz="2000" dirty="0" smtClean="0"/>
              <a:t>Compare distribution of leading causes:</a:t>
            </a:r>
            <a:endParaRPr lang="en-US" sz="2000" i="1" dirty="0"/>
          </a:p>
        </p:txBody>
      </p:sp>
      <p:sp>
        <p:nvSpPr>
          <p:cNvPr id="7" name="TextBox 6"/>
          <p:cNvSpPr txBox="1"/>
          <p:nvPr/>
        </p:nvSpPr>
        <p:spPr>
          <a:xfrm>
            <a:off x="4724400" y="1406026"/>
            <a:ext cx="4267200" cy="707886"/>
          </a:xfrm>
          <a:prstGeom prst="rect">
            <a:avLst/>
          </a:prstGeom>
          <a:noFill/>
        </p:spPr>
        <p:txBody>
          <a:bodyPr wrap="square" rtlCol="0">
            <a:spAutoFit/>
          </a:bodyPr>
          <a:lstStyle/>
          <a:p>
            <a:r>
              <a:rPr lang="en-GB" sz="2000" b="1" i="1" dirty="0" smtClean="0">
                <a:solidFill>
                  <a:srgbClr val="C00000"/>
                </a:solidFill>
              </a:rPr>
              <a:t>Deviations may </a:t>
            </a:r>
            <a:r>
              <a:rPr lang="en-GB" sz="2000" b="1" i="1" dirty="0">
                <a:solidFill>
                  <a:srgbClr val="C00000"/>
                </a:solidFill>
              </a:rPr>
              <a:t>indicate </a:t>
            </a:r>
            <a:r>
              <a:rPr lang="en-GB" sz="2000" b="1" i="1" dirty="0" smtClean="0">
                <a:solidFill>
                  <a:srgbClr val="C00000"/>
                </a:solidFill>
              </a:rPr>
              <a:t>biases in certification or coding practices</a:t>
            </a:r>
            <a:endParaRPr lang="en-US" sz="2000" i="1" dirty="0"/>
          </a:p>
        </p:txBody>
      </p:sp>
    </p:spTree>
    <p:extLst>
      <p:ext uri="{BB962C8B-B14F-4D97-AF65-F5344CB8AC3E}">
        <p14:creationId xmlns:p14="http://schemas.microsoft.com/office/powerpoint/2010/main" val="20874316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ts val="3000"/>
              </a:lnSpc>
            </a:pPr>
            <a:r>
              <a:rPr lang="en-GB" sz="2800" dirty="0" err="1" smtClean="0"/>
              <a:t>ANACoD</a:t>
            </a:r>
            <a:r>
              <a:rPr lang="en-GB" sz="2800" dirty="0" smtClean="0"/>
              <a:t>  - PART III: CAUSES OF DEATH ANALYSIS</a:t>
            </a:r>
            <a:br>
              <a:rPr lang="en-GB" sz="2800" dirty="0" smtClean="0"/>
            </a:br>
            <a:r>
              <a:rPr lang="en-US" sz="2000" i="1" dirty="0"/>
              <a:t>Step 9: Ratio of non-communicable to communicable causes of </a:t>
            </a:r>
            <a:r>
              <a:rPr lang="en-US" sz="2000" i="1" dirty="0" smtClean="0"/>
              <a:t>death</a:t>
            </a:r>
            <a:endParaRPr lang="en-GB" sz="2000" i="1" dirty="0" smtClean="0"/>
          </a:p>
        </p:txBody>
      </p:sp>
      <p:sp>
        <p:nvSpPr>
          <p:cNvPr id="2" name="Content Placeholder 1"/>
          <p:cNvSpPr>
            <a:spLocks noGrp="1"/>
          </p:cNvSpPr>
          <p:nvPr>
            <p:ph idx="4294967295"/>
          </p:nvPr>
        </p:nvSpPr>
        <p:spPr>
          <a:xfrm>
            <a:off x="355600" y="1295400"/>
            <a:ext cx="8407400" cy="3886200"/>
          </a:xfrm>
        </p:spPr>
        <p:txBody>
          <a:bodyPr/>
          <a:lstStyle/>
          <a:p>
            <a:pPr marL="0" indent="0">
              <a:spcBef>
                <a:spcPts val="0"/>
              </a:spcBef>
              <a:buNone/>
            </a:pPr>
            <a:r>
              <a:rPr lang="en-US" i="1" dirty="0" smtClean="0"/>
              <a:t>Enables users to:</a:t>
            </a:r>
          </a:p>
          <a:p>
            <a:pPr lvl="0">
              <a:spcBef>
                <a:spcPts val="2400"/>
              </a:spcBef>
            </a:pPr>
            <a:r>
              <a:rPr lang="en-AU" sz="2400" dirty="0" smtClean="0"/>
              <a:t>Calculate the ratio of deaths from non-communicable diseases to communicable diseases for the country</a:t>
            </a:r>
          </a:p>
          <a:p>
            <a:pPr lvl="0">
              <a:spcBef>
                <a:spcPts val="2400"/>
              </a:spcBef>
            </a:pPr>
            <a:r>
              <a:rPr lang="en-AU" sz="2400" dirty="0" smtClean="0"/>
              <a:t>Compare the country ratio to the world and 4 income groupings</a:t>
            </a:r>
          </a:p>
          <a:p>
            <a:pPr lvl="0">
              <a:spcBef>
                <a:spcPts val="2400"/>
              </a:spcBef>
            </a:pPr>
            <a:r>
              <a:rPr lang="en-AU" sz="2400" dirty="0" smtClean="0"/>
              <a:t>Identify deviations that are suggestive of errors in cause of death data</a:t>
            </a:r>
            <a:endParaRPr lang="en-US" sz="1800" dirty="0"/>
          </a:p>
        </p:txBody>
      </p:sp>
    </p:spTree>
    <p:extLst>
      <p:ext uri="{BB962C8B-B14F-4D97-AF65-F5344CB8AC3E}">
        <p14:creationId xmlns:p14="http://schemas.microsoft.com/office/powerpoint/2010/main" val="2260797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ts val="3000"/>
              </a:lnSpc>
            </a:pPr>
            <a:r>
              <a:rPr lang="en-GB" sz="2800" dirty="0" err="1" smtClean="0"/>
              <a:t>ANACoD</a:t>
            </a:r>
            <a:r>
              <a:rPr lang="en-GB" sz="2800" dirty="0" smtClean="0"/>
              <a:t>  - PART III: CAUSES OF DEATH ANALYSIS</a:t>
            </a:r>
            <a:br>
              <a:rPr lang="en-GB" sz="2800" dirty="0" smtClean="0"/>
            </a:br>
            <a:r>
              <a:rPr lang="en-US" sz="2000" i="1" dirty="0"/>
              <a:t>Step 9: Ratio of non-communicable to communicable causes of </a:t>
            </a:r>
            <a:r>
              <a:rPr lang="en-US" sz="2000" i="1" dirty="0" smtClean="0"/>
              <a:t>death</a:t>
            </a:r>
            <a:endParaRPr lang="en-GB" sz="2000" i="1" dirty="0" smtClean="0"/>
          </a:p>
        </p:txBody>
      </p:sp>
      <p:sp>
        <p:nvSpPr>
          <p:cNvPr id="2" name="Content Placeholder 1"/>
          <p:cNvSpPr>
            <a:spLocks noGrp="1"/>
          </p:cNvSpPr>
          <p:nvPr>
            <p:ph idx="4294967295"/>
          </p:nvPr>
        </p:nvSpPr>
        <p:spPr>
          <a:xfrm>
            <a:off x="381000" y="1295400"/>
            <a:ext cx="8763000" cy="3886200"/>
          </a:xfrm>
        </p:spPr>
        <p:txBody>
          <a:bodyPr/>
          <a:lstStyle/>
          <a:p>
            <a:pPr marL="0" indent="0">
              <a:spcBef>
                <a:spcPts val="0"/>
              </a:spcBef>
              <a:buNone/>
            </a:pPr>
            <a:r>
              <a:rPr lang="en-US" sz="2400" dirty="0" smtClean="0"/>
              <a:t>Compare ratio for country to similar income group: </a:t>
            </a:r>
          </a:p>
          <a:p>
            <a:pPr marL="0" indent="0">
              <a:spcBef>
                <a:spcPts val="0"/>
              </a:spcBef>
              <a:buNone/>
            </a:pPr>
            <a:r>
              <a:rPr lang="en-US" sz="2400" b="1" i="1" dirty="0" smtClean="0">
                <a:solidFill>
                  <a:srgbClr val="C00000"/>
                </a:solidFill>
              </a:rPr>
              <a:t>Deviations indicate potential errors in cause of death data</a:t>
            </a:r>
            <a:endParaRPr lang="en-US" sz="2400" dirty="0" smtClean="0"/>
          </a:p>
        </p:txBody>
      </p:sp>
      <p:graphicFrame>
        <p:nvGraphicFramePr>
          <p:cNvPr id="5" name="Chart 4" descr="ANACoD Screen Shot - Step 9, Ratio of non-communicable to communicable diseases by country income groupings and Colombia"/>
          <p:cNvGraphicFramePr>
            <a:graphicFrameLocks/>
          </p:cNvGraphicFramePr>
          <p:nvPr>
            <p:extLst>
              <p:ext uri="{D42A27DB-BD31-4B8C-83A1-F6EECF244321}">
                <p14:modId xmlns:p14="http://schemas.microsoft.com/office/powerpoint/2010/main" val="2049170534"/>
              </p:ext>
            </p:extLst>
          </p:nvPr>
        </p:nvGraphicFramePr>
        <p:xfrm>
          <a:off x="2952750" y="2190750"/>
          <a:ext cx="6172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86743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10: Ill-defined causes of </a:t>
            </a:r>
            <a:r>
              <a:rPr lang="en-US" sz="2800" i="1" dirty="0" smtClean="0"/>
              <a:t>death</a:t>
            </a:r>
            <a:endParaRPr lang="en-GB" sz="2800" i="1" dirty="0" smtClean="0"/>
          </a:p>
        </p:txBody>
      </p:sp>
      <p:sp>
        <p:nvSpPr>
          <p:cNvPr id="2" name="Content Placeholder 1"/>
          <p:cNvSpPr>
            <a:spLocks noGrp="1"/>
          </p:cNvSpPr>
          <p:nvPr>
            <p:ph idx="4294967295"/>
          </p:nvPr>
        </p:nvSpPr>
        <p:spPr>
          <a:xfrm>
            <a:off x="355600" y="1295400"/>
            <a:ext cx="8407400" cy="3886200"/>
          </a:xfrm>
        </p:spPr>
        <p:txBody>
          <a:bodyPr/>
          <a:lstStyle/>
          <a:p>
            <a:pPr marL="0" indent="0">
              <a:spcBef>
                <a:spcPts val="0"/>
              </a:spcBef>
              <a:buNone/>
            </a:pPr>
            <a:r>
              <a:rPr lang="en-US" i="1" dirty="0" smtClean="0"/>
              <a:t>Enables users to:</a:t>
            </a:r>
          </a:p>
          <a:p>
            <a:pPr lvl="0">
              <a:spcBef>
                <a:spcPts val="2400"/>
              </a:spcBef>
            </a:pPr>
            <a:r>
              <a:rPr lang="en-US" sz="2400" dirty="0" smtClean="0"/>
              <a:t>Calculate </a:t>
            </a:r>
            <a:r>
              <a:rPr lang="en-US" sz="2400" dirty="0"/>
              <a:t>the proportion of deaths attributed to ill-defined causes of death</a:t>
            </a:r>
          </a:p>
          <a:p>
            <a:pPr lvl="0">
              <a:spcBef>
                <a:spcPts val="2400"/>
              </a:spcBef>
            </a:pPr>
            <a:r>
              <a:rPr lang="en-US" sz="2400" dirty="0" smtClean="0"/>
              <a:t>Evaluate the proportion of ill-defined causes of death against recommended levels</a:t>
            </a:r>
          </a:p>
          <a:p>
            <a:pPr lvl="0">
              <a:spcBef>
                <a:spcPts val="2400"/>
              </a:spcBef>
            </a:pPr>
            <a:r>
              <a:rPr lang="en-US" sz="2400" dirty="0" smtClean="0"/>
              <a:t>Identify target areas for remedial action to reduce usage of ill-defined causes of death</a:t>
            </a:r>
            <a:endParaRPr lang="en-US" sz="2400" dirty="0"/>
          </a:p>
        </p:txBody>
      </p:sp>
    </p:spTree>
    <p:extLst>
      <p:ext uri="{BB962C8B-B14F-4D97-AF65-F5344CB8AC3E}">
        <p14:creationId xmlns:p14="http://schemas.microsoft.com/office/powerpoint/2010/main" val="206407182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228600"/>
            <a:ext cx="9144000" cy="838200"/>
          </a:xfrm>
        </p:spPr>
        <p:txBody>
          <a:bodyPr/>
          <a:lstStyle/>
          <a:p>
            <a:pPr algn="l">
              <a:lnSpc>
                <a:spcPts val="3000"/>
              </a:lnSpc>
            </a:pPr>
            <a:r>
              <a:rPr lang="en-US" sz="2800" i="1" dirty="0" smtClean="0"/>
              <a:t>Ill-defined causes are: </a:t>
            </a:r>
            <a:r>
              <a:rPr lang="en-US" sz="2400" kern="1200" dirty="0">
                <a:solidFill>
                  <a:schemeClr val="tx1"/>
                </a:solidFill>
              </a:rPr>
              <a:t>‘symptoms, signs and abnormal clinical and laboratory findings, not elsewhere </a:t>
            </a:r>
            <a:r>
              <a:rPr lang="en-US" sz="2400" kern="1200" dirty="0" smtClean="0">
                <a:solidFill>
                  <a:schemeClr val="tx1"/>
                </a:solidFill>
              </a:rPr>
              <a:t>classified.’  </a:t>
            </a:r>
            <a:r>
              <a:rPr lang="en-US" sz="2400" kern="1200" dirty="0">
                <a:solidFill>
                  <a:schemeClr val="tx1"/>
                </a:solidFill>
              </a:rPr>
              <a:t>They arise </a:t>
            </a:r>
            <a:r>
              <a:rPr lang="en-US" sz="2400" kern="1200" dirty="0" smtClean="0">
                <a:solidFill>
                  <a:schemeClr val="tx1"/>
                </a:solidFill>
              </a:rPr>
              <a:t>from:</a:t>
            </a:r>
            <a:endParaRPr lang="en-GB" sz="2400" kern="1200" dirty="0">
              <a:solidFill>
                <a:schemeClr val="tx1"/>
              </a:solidFill>
            </a:endParaRPr>
          </a:p>
        </p:txBody>
      </p:sp>
      <p:sp>
        <p:nvSpPr>
          <p:cNvPr id="2" name="Content Placeholder 1"/>
          <p:cNvSpPr>
            <a:spLocks noGrp="1"/>
          </p:cNvSpPr>
          <p:nvPr>
            <p:ph idx="4294967295"/>
          </p:nvPr>
        </p:nvSpPr>
        <p:spPr>
          <a:xfrm>
            <a:off x="0" y="1371600"/>
            <a:ext cx="8915400" cy="838200"/>
          </a:xfrm>
          <a:noFill/>
        </p:spPr>
        <p:txBody>
          <a:bodyPr numCol="1"/>
          <a:lstStyle/>
          <a:p>
            <a:pPr lvl="0"/>
            <a:r>
              <a:rPr lang="en-US" sz="2000" b="1" dirty="0" smtClean="0"/>
              <a:t>Deaths </a:t>
            </a:r>
            <a:r>
              <a:rPr lang="en-US" sz="2000" b="1" dirty="0"/>
              <a:t>classified as ill-defined (Chapter XVIII of ICD-10)</a:t>
            </a:r>
          </a:p>
          <a:p>
            <a:pPr lvl="0"/>
            <a:r>
              <a:rPr lang="en-US" sz="2000" b="1" dirty="0"/>
              <a:t>Deaths classified to any one of the following </a:t>
            </a:r>
            <a:r>
              <a:rPr lang="en-US" sz="2000" b="1" dirty="0" smtClean="0"/>
              <a:t>vague or unspecific Dx</a:t>
            </a:r>
            <a:r>
              <a:rPr lang="en-US" sz="2200" b="1" dirty="0" smtClean="0"/>
              <a:t>:</a:t>
            </a:r>
            <a:endParaRPr lang="en-US" sz="2200" b="1" dirty="0"/>
          </a:p>
        </p:txBody>
      </p:sp>
      <p:sp>
        <p:nvSpPr>
          <p:cNvPr id="4" name="Content Placeholder 1"/>
          <p:cNvSpPr txBox="1">
            <a:spLocks/>
          </p:cNvSpPr>
          <p:nvPr/>
        </p:nvSpPr>
        <p:spPr bwMode="auto">
          <a:xfrm>
            <a:off x="0" y="2209800"/>
            <a:ext cx="9144000" cy="4648200"/>
          </a:xfrm>
          <a:prstGeom prst="rect">
            <a:avLst/>
          </a:prstGeom>
          <a:solidFill>
            <a:schemeClr val="bg1"/>
          </a:solidFill>
          <a:ln>
            <a:noFill/>
          </a:ln>
          <a:extLst/>
        </p:spPr>
        <p:txBody>
          <a:bodyPr vert="horz" wrap="square" lIns="91440" tIns="45720" rIns="91440" bIns="45720" numCol="2"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indent="-173038">
              <a:buFont typeface="Arial" panose="020B0604020202020204" pitchFamily="34" charset="0"/>
              <a:buChar char="•"/>
              <a:tabLst>
                <a:tab pos="1200150" algn="l"/>
              </a:tabLst>
            </a:pPr>
            <a:r>
              <a:rPr lang="en-US" sz="1600" kern="0" dirty="0" smtClean="0"/>
              <a:t>A40-A41  Streptococcal  and other       	septicaemia</a:t>
            </a:r>
          </a:p>
          <a:p>
            <a:pPr indent="-173038">
              <a:buFont typeface="Arial" panose="020B0604020202020204" pitchFamily="34" charset="0"/>
              <a:buChar char="•"/>
            </a:pPr>
            <a:r>
              <a:rPr lang="en-US" sz="1600" kern="0" dirty="0" smtClean="0"/>
              <a:t>C76, C80, C97  Ill-defined cancer sites</a:t>
            </a:r>
          </a:p>
          <a:p>
            <a:pPr indent="-173038">
              <a:buFont typeface="Arial" panose="020B0604020202020204" pitchFamily="34" charset="0"/>
              <a:buChar char="•"/>
              <a:tabLst>
                <a:tab pos="914400" algn="l"/>
              </a:tabLst>
            </a:pPr>
            <a:r>
              <a:rPr lang="en-US" sz="1600" kern="0" dirty="0" smtClean="0"/>
              <a:t>D65	Disseminated intravascular coagulation 	[defibrination syndrome]</a:t>
            </a:r>
          </a:p>
          <a:p>
            <a:pPr indent="-173038">
              <a:buFont typeface="Arial" panose="020B0604020202020204" pitchFamily="34" charset="0"/>
              <a:buChar char="•"/>
            </a:pPr>
            <a:r>
              <a:rPr lang="en-US" sz="1600" kern="0" dirty="0" smtClean="0"/>
              <a:t>E86	Volume depletion</a:t>
            </a:r>
          </a:p>
          <a:p>
            <a:pPr indent="-173038">
              <a:buFont typeface="Arial" panose="020B0604020202020204" pitchFamily="34" charset="0"/>
              <a:buChar char="•"/>
            </a:pPr>
            <a:r>
              <a:rPr lang="en-US" sz="1600" kern="0" dirty="0" smtClean="0"/>
              <a:t>I10	Essential (primary) hypertension</a:t>
            </a:r>
          </a:p>
          <a:p>
            <a:pPr indent="-173038">
              <a:buFont typeface="Arial" panose="020B0604020202020204" pitchFamily="34" charset="0"/>
              <a:buChar char="•"/>
              <a:tabLst>
                <a:tab pos="914400" algn="l"/>
              </a:tabLst>
            </a:pPr>
            <a:r>
              <a:rPr lang="en-US" sz="1600" kern="0" dirty="0" smtClean="0"/>
              <a:t>I269	Pulmonary embolism without mention 	of acute cor pulmonale</a:t>
            </a:r>
          </a:p>
          <a:p>
            <a:pPr indent="-173038">
              <a:buFont typeface="Arial" panose="020B0604020202020204" pitchFamily="34" charset="0"/>
              <a:buChar char="•"/>
            </a:pPr>
            <a:r>
              <a:rPr lang="en-US" sz="1600" kern="0" dirty="0" smtClean="0"/>
              <a:t>I46	Cardiac arrest</a:t>
            </a:r>
          </a:p>
          <a:p>
            <a:pPr indent="-173038">
              <a:buFont typeface="Arial" panose="020B0604020202020204" pitchFamily="34" charset="0"/>
              <a:buChar char="•"/>
            </a:pPr>
            <a:r>
              <a:rPr lang="en-US" sz="1600" kern="0" dirty="0" smtClean="0"/>
              <a:t>I472	Ventricular tachycardia</a:t>
            </a:r>
          </a:p>
          <a:p>
            <a:pPr indent="-173038">
              <a:buFont typeface="Arial" panose="020B0604020202020204" pitchFamily="34" charset="0"/>
              <a:buChar char="•"/>
            </a:pPr>
            <a:r>
              <a:rPr lang="en-US" sz="1600" kern="0" dirty="0" smtClean="0"/>
              <a:t>I490	Ventricular fibrillation and flutter</a:t>
            </a:r>
          </a:p>
          <a:p>
            <a:pPr indent="-173038">
              <a:buFont typeface="Arial" panose="020B0604020202020204" pitchFamily="34" charset="0"/>
              <a:buChar char="•"/>
            </a:pPr>
            <a:r>
              <a:rPr lang="en-US" sz="1600" kern="0" dirty="0" smtClean="0"/>
              <a:t>I50	Heart failure</a:t>
            </a:r>
          </a:p>
          <a:p>
            <a:pPr indent="-173038">
              <a:buFont typeface="Arial" panose="020B0604020202020204" pitchFamily="34" charset="0"/>
              <a:buChar char="•"/>
            </a:pPr>
            <a:r>
              <a:rPr lang="en-US" sz="1600" kern="0" dirty="0" smtClean="0"/>
              <a:t>I514	Myocarditis, unspecified</a:t>
            </a:r>
          </a:p>
          <a:p>
            <a:pPr indent="-173038">
              <a:buFont typeface="Arial" panose="020B0604020202020204" pitchFamily="34" charset="0"/>
              <a:buChar char="•"/>
            </a:pPr>
            <a:r>
              <a:rPr lang="en-US" sz="1600" kern="0" dirty="0" smtClean="0"/>
              <a:t>I515	Myocardial degeneration</a:t>
            </a:r>
          </a:p>
          <a:p>
            <a:pPr indent="-173038">
              <a:buFont typeface="Arial" panose="020B0604020202020204" pitchFamily="34" charset="0"/>
              <a:buChar char="•"/>
            </a:pPr>
            <a:r>
              <a:rPr lang="en-US" sz="1600" kern="0" dirty="0" smtClean="0"/>
              <a:t>I516	Cardiovascular disease, unspecified</a:t>
            </a:r>
          </a:p>
          <a:p>
            <a:pPr indent="-173038">
              <a:buFont typeface="Arial" panose="020B0604020202020204" pitchFamily="34" charset="0"/>
              <a:buChar char="•"/>
            </a:pPr>
            <a:r>
              <a:rPr lang="en-US" sz="1600" kern="0" dirty="0" smtClean="0"/>
              <a:t>I519	Heart disease, unspecified</a:t>
            </a:r>
          </a:p>
          <a:p>
            <a:pPr indent="-173038">
              <a:buFont typeface="Arial" panose="020B0604020202020204" pitchFamily="34" charset="0"/>
              <a:buChar char="•"/>
              <a:tabLst>
                <a:tab pos="914400" algn="l"/>
              </a:tabLst>
            </a:pPr>
            <a:r>
              <a:rPr lang="en-US" sz="1600" kern="0" dirty="0" smtClean="0"/>
              <a:t>I709	Generalized and unspecified 	atherosclerosis</a:t>
            </a:r>
          </a:p>
          <a:p>
            <a:pPr indent="-173038">
              <a:buFont typeface="Arial" panose="020B0604020202020204" pitchFamily="34" charset="0"/>
              <a:buChar char="•"/>
              <a:tabLst>
                <a:tab pos="914400" algn="l"/>
              </a:tabLst>
            </a:pPr>
            <a:r>
              <a:rPr lang="en-US" sz="1600" kern="0" dirty="0" smtClean="0"/>
              <a:t>I99	Other and unspecified disorders of 	circulatory system</a:t>
            </a:r>
          </a:p>
          <a:p>
            <a:pPr indent="-173038">
              <a:buFont typeface="Arial" panose="020B0604020202020204" pitchFamily="34" charset="0"/>
              <a:buChar char="•"/>
            </a:pPr>
            <a:r>
              <a:rPr lang="en-US" sz="1600" kern="0" dirty="0" smtClean="0"/>
              <a:t>J81	Pulmonary oedema</a:t>
            </a:r>
          </a:p>
          <a:p>
            <a:pPr indent="-173038">
              <a:buFont typeface="Arial" panose="020B0604020202020204" pitchFamily="34" charset="0"/>
              <a:buChar char="•"/>
              <a:tabLst>
                <a:tab pos="914400" algn="l"/>
              </a:tabLst>
            </a:pPr>
            <a:r>
              <a:rPr lang="en-US" sz="1600" kern="0" dirty="0" smtClean="0"/>
              <a:t>J96	Respiratory failure, not elsewhere 	classified</a:t>
            </a:r>
          </a:p>
          <a:p>
            <a:pPr indent="-173038">
              <a:buFont typeface="Arial" panose="020B0604020202020204" pitchFamily="34" charset="0"/>
              <a:buChar char="•"/>
            </a:pPr>
            <a:r>
              <a:rPr lang="en-US" sz="1600" kern="0" dirty="0" smtClean="0"/>
              <a:t>K72	Hepatic failure, not elsewhere classified</a:t>
            </a:r>
          </a:p>
          <a:p>
            <a:pPr indent="-173038">
              <a:buFont typeface="Arial" panose="020B0604020202020204" pitchFamily="34" charset="0"/>
              <a:buChar char="•"/>
            </a:pPr>
            <a:r>
              <a:rPr lang="en-US" sz="1600" kern="0" dirty="0" smtClean="0"/>
              <a:t>N17	Acute renal failure</a:t>
            </a:r>
          </a:p>
          <a:p>
            <a:pPr indent="-173038">
              <a:buFont typeface="Arial" panose="020B0604020202020204" pitchFamily="34" charset="0"/>
              <a:buChar char="•"/>
            </a:pPr>
            <a:r>
              <a:rPr lang="en-US" sz="1600" kern="0" dirty="0" smtClean="0"/>
              <a:t>N18	Chronic renal failure</a:t>
            </a:r>
          </a:p>
          <a:p>
            <a:pPr indent="-173038">
              <a:buFont typeface="Arial" panose="020B0604020202020204" pitchFamily="34" charset="0"/>
              <a:buChar char="•"/>
            </a:pPr>
            <a:r>
              <a:rPr lang="en-US" sz="1600" kern="0" dirty="0" smtClean="0"/>
              <a:t>N19	Unspecified renal failure</a:t>
            </a:r>
          </a:p>
          <a:p>
            <a:pPr indent="-173038">
              <a:buFont typeface="Arial" panose="020B0604020202020204" pitchFamily="34" charset="0"/>
              <a:buChar char="•"/>
            </a:pPr>
            <a:r>
              <a:rPr lang="en-US" sz="1600" kern="0" dirty="0" smtClean="0"/>
              <a:t>P285	Respiratory failure of newborn</a:t>
            </a:r>
          </a:p>
          <a:p>
            <a:pPr indent="-173038">
              <a:buFont typeface="Arial" panose="020B0604020202020204" pitchFamily="34" charset="0"/>
              <a:buChar char="•"/>
              <a:tabLst>
                <a:tab pos="914400" algn="l"/>
              </a:tabLst>
            </a:pPr>
            <a:r>
              <a:rPr lang="en-US" sz="1600" kern="0" dirty="0" smtClean="0"/>
              <a:t>Y10-Y34, Y872 External cause of death not 	specified as accidentally or purposely 	inflicted</a:t>
            </a:r>
          </a:p>
        </p:txBody>
      </p:sp>
    </p:spTree>
    <p:extLst>
      <p:ext uri="{BB962C8B-B14F-4D97-AF65-F5344CB8AC3E}">
        <p14:creationId xmlns:p14="http://schemas.microsoft.com/office/powerpoint/2010/main" val="23349991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10: Ill-defined causes of </a:t>
            </a:r>
            <a:r>
              <a:rPr lang="en-US" sz="2800" i="1" dirty="0" smtClean="0"/>
              <a:t>death</a:t>
            </a:r>
            <a:endParaRPr lang="en-GB" sz="2800" i="1" dirty="0" smtClean="0"/>
          </a:p>
        </p:txBody>
      </p:sp>
      <p:sp>
        <p:nvSpPr>
          <p:cNvPr id="2" name="Content Placeholder 1"/>
          <p:cNvSpPr>
            <a:spLocks noGrp="1"/>
          </p:cNvSpPr>
          <p:nvPr>
            <p:ph idx="4294967295"/>
          </p:nvPr>
        </p:nvSpPr>
        <p:spPr>
          <a:xfrm>
            <a:off x="355600" y="1295400"/>
            <a:ext cx="8407400" cy="3886200"/>
          </a:xfrm>
        </p:spPr>
        <p:txBody>
          <a:bodyPr/>
          <a:lstStyle/>
          <a:p>
            <a:pPr marL="0" indent="0">
              <a:spcBef>
                <a:spcPts val="0"/>
              </a:spcBef>
              <a:buNone/>
            </a:pPr>
            <a:r>
              <a:rPr lang="en-US" b="1" i="1" dirty="0" smtClean="0"/>
              <a:t>% ill-defined should ideally be:</a:t>
            </a:r>
          </a:p>
          <a:p>
            <a:pPr marL="0" indent="0">
              <a:spcBef>
                <a:spcPts val="600"/>
              </a:spcBef>
              <a:buNone/>
            </a:pPr>
            <a:r>
              <a:rPr lang="en-US" i="1" dirty="0" smtClean="0"/>
              <a:t>	</a:t>
            </a:r>
            <a:r>
              <a:rPr lang="en-US" b="1" i="1" dirty="0" smtClean="0">
                <a:solidFill>
                  <a:srgbClr val="C00000"/>
                </a:solidFill>
              </a:rPr>
              <a:t>≤ 10% for deaths at ages 65 years and over</a:t>
            </a:r>
          </a:p>
          <a:p>
            <a:pPr marL="0" indent="0">
              <a:spcBef>
                <a:spcPts val="600"/>
              </a:spcBef>
              <a:buNone/>
            </a:pPr>
            <a:r>
              <a:rPr lang="en-US" b="1" i="1" dirty="0" smtClean="0">
                <a:solidFill>
                  <a:srgbClr val="C00000"/>
                </a:solidFill>
              </a:rPr>
              <a:t>	&lt; 5% for deaths at ages below 65 years</a:t>
            </a:r>
          </a:p>
        </p:txBody>
      </p:sp>
      <p:graphicFrame>
        <p:nvGraphicFramePr>
          <p:cNvPr id="4" name="Table 3" descr="ANACoD Screen Shot - Step 10, Table of number and percent ill-defined causes by age, sex, and ICD-10 chapter"/>
          <p:cNvGraphicFramePr>
            <a:graphicFrameLocks noGrp="1"/>
          </p:cNvGraphicFramePr>
          <p:nvPr>
            <p:extLst>
              <p:ext uri="{D42A27DB-BD31-4B8C-83A1-F6EECF244321}">
                <p14:modId xmlns:p14="http://schemas.microsoft.com/office/powerpoint/2010/main" val="872921887"/>
              </p:ext>
            </p:extLst>
          </p:nvPr>
        </p:nvGraphicFramePr>
        <p:xfrm>
          <a:off x="990600" y="2895600"/>
          <a:ext cx="7800976" cy="3206019"/>
        </p:xfrm>
        <a:graphic>
          <a:graphicData uri="http://schemas.openxmlformats.org/drawingml/2006/table">
            <a:tbl>
              <a:tblPr/>
              <a:tblGrid>
                <a:gridCol w="3124200"/>
                <a:gridCol w="838200"/>
                <a:gridCol w="176400"/>
                <a:gridCol w="632614"/>
                <a:gridCol w="632614"/>
                <a:gridCol w="632614"/>
                <a:gridCol w="589725"/>
                <a:gridCol w="641209"/>
                <a:gridCol w="533400"/>
              </a:tblGrid>
              <a:tr h="296205">
                <a:tc>
                  <a:txBody>
                    <a:bodyPr/>
                    <a:lstStyle/>
                    <a:p>
                      <a:pPr algn="r" fontAlgn="ctr"/>
                      <a:r>
                        <a:rPr lang="en-US" sz="1600" b="1" i="0" u="none" strike="noStrike" dirty="0">
                          <a:effectLst/>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ctr"/>
                      <a:r>
                        <a:rPr lang="en-US" sz="1400" b="1" i="0" u="none" strike="noStrike">
                          <a:solidFill>
                            <a:srgbClr val="000000"/>
                          </a:solidFill>
                          <a:effectLst/>
                          <a:latin typeface="Arial"/>
                        </a:rPr>
                        <a:t>Both</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hMerge="1">
                  <a:txBody>
                    <a:bodyPr/>
                    <a:lstStyle/>
                    <a:p>
                      <a:endParaRPr lang="en-US"/>
                    </a:p>
                  </a:txBody>
                  <a:tcPr/>
                </a:tc>
                <a:tc>
                  <a:txBody>
                    <a:bodyPr/>
                    <a:lstStyle/>
                    <a:p>
                      <a:pPr algn="ctr" fontAlgn="ctr"/>
                      <a:r>
                        <a:rPr lang="en-US" sz="1400" b="1" i="0" u="none" strike="noStrike">
                          <a:effectLst/>
                          <a:latin typeface="Arial"/>
                        </a:rPr>
                        <a:t>Male</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a:txBody>
                    <a:bodyPr/>
                    <a:lstStyle/>
                    <a:p>
                      <a:pPr algn="ctr" fontAlgn="ctr"/>
                      <a:r>
                        <a:rPr lang="en-US" sz="1400" b="1" i="0" u="none" strike="noStrike">
                          <a:effectLst/>
                          <a:latin typeface="Arial"/>
                        </a:rPr>
                        <a:t>Female</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gridSpan="4">
                  <a:txBody>
                    <a:bodyPr/>
                    <a:lstStyle/>
                    <a:p>
                      <a:pPr algn="ctr" fontAlgn="ctr"/>
                      <a:r>
                        <a:rPr lang="en-US" sz="1400" b="1" i="0" u="none" strike="noStrike">
                          <a:solidFill>
                            <a:srgbClr val="000000"/>
                          </a:solidFill>
                          <a:effectLst/>
                          <a:latin typeface="Arial"/>
                        </a:rPr>
                        <a:t>Male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5047">
                <a:tc>
                  <a:txBody>
                    <a:bodyPr/>
                    <a:lstStyle/>
                    <a:p>
                      <a:pPr algn="r" fontAlgn="ctr"/>
                      <a:r>
                        <a:rPr lang="en-US" sz="1600" b="1" i="0" u="none" strike="noStrike">
                          <a:effectLst/>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600" b="1" i="0" u="none" strike="noStrike">
                          <a:solidFill>
                            <a:srgbClr val="000000"/>
                          </a:solidFill>
                          <a:effectLst/>
                          <a:latin typeface="Arial"/>
                        </a:rPr>
                        <a:t>All 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1600" b="1" i="0" u="none" strike="noStrike">
                          <a:solidFill>
                            <a:srgbClr val="000000"/>
                          </a:solidFill>
                          <a:effectLst/>
                          <a:latin typeface="Arial"/>
                        </a:rPr>
                        <a:t>1-4</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1600" b="1" i="0" u="none" strike="noStrike">
                          <a:solidFill>
                            <a:srgbClr val="000000"/>
                          </a:solidFill>
                          <a:effectLst/>
                          <a:latin typeface="Arial"/>
                        </a:rPr>
                        <a:t>5-9</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en-US" sz="1600" b="1" i="0" u="none" strike="noStrike" dirty="0" smtClean="0">
                          <a:solidFill>
                            <a:srgbClr val="000000"/>
                          </a:solidFill>
                          <a:effectLst/>
                          <a:latin typeface="Arial"/>
                        </a:rPr>
                        <a:t>…</a:t>
                      </a:r>
                      <a:endParaRPr lang="en-US" sz="1600" b="1" i="0" u="none" strike="noStrike" dirty="0">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359677">
                <a:tc>
                  <a:txBody>
                    <a:bodyPr/>
                    <a:lstStyle/>
                    <a:p>
                      <a:pPr algn="l" fontAlgn="ctr"/>
                      <a:r>
                        <a:rPr lang="en-US" sz="1600" b="1" i="0" u="none" strike="noStrike">
                          <a:solidFill>
                            <a:srgbClr val="000000"/>
                          </a:solidFill>
                          <a:effectLst/>
                          <a:latin typeface="Arial"/>
                        </a:rPr>
                        <a:t>All causes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69696"/>
                    </a:solidFill>
                  </a:tcPr>
                </a:tc>
                <a:tc>
                  <a:txBody>
                    <a:bodyPr/>
                    <a:lstStyle/>
                    <a:p>
                      <a:pPr algn="r" fontAlgn="ctr"/>
                      <a:r>
                        <a:rPr lang="en-US" sz="1600" b="1" i="0" u="none" strike="noStrike">
                          <a:solidFill>
                            <a:srgbClr val="000000"/>
                          </a:solidFill>
                          <a:effectLst/>
                          <a:latin typeface="Arial"/>
                        </a:rPr>
                        <a:t>196681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gridSpan="2">
                  <a:txBody>
                    <a:bodyPr/>
                    <a:lstStyle/>
                    <a:p>
                      <a:pPr algn="r" fontAlgn="ctr"/>
                      <a:r>
                        <a:rPr lang="en-US" sz="1600" b="1" i="0" u="none" strike="noStrike">
                          <a:effectLst/>
                          <a:latin typeface="Arial"/>
                        </a:rPr>
                        <a:t>113327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hMerge="1">
                  <a:txBody>
                    <a:bodyPr/>
                    <a:lstStyle/>
                    <a:p>
                      <a:pPr algn="r" fontAlgn="ctr"/>
                      <a:endParaRPr lang="en-US" sz="1600" b="1" i="0" u="none" strike="noStrike">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1" i="0" u="none" strike="noStrike">
                          <a:effectLst/>
                          <a:latin typeface="Arial"/>
                        </a:rPr>
                        <a:t>83354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a:solidFill>
                            <a:srgbClr val="000000"/>
                          </a:solidFill>
                          <a:effectLst/>
                          <a:latin typeface="Arial"/>
                        </a:rPr>
                        <a:t>5333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a:solidFill>
                            <a:srgbClr val="000000"/>
                          </a:solidFill>
                          <a:effectLst/>
                          <a:latin typeface="Arial"/>
                        </a:rPr>
                        <a:t>1121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a:solidFill>
                            <a:srgbClr val="000000"/>
                          </a:solidFill>
                          <a:effectLst/>
                          <a:latin typeface="Arial"/>
                        </a:rPr>
                        <a:t>629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ctr"/>
                      <a:r>
                        <a:rPr lang="en-US" sz="1600" b="0" i="0" u="none" strike="noStrike" dirty="0" smtClean="0">
                          <a:solidFill>
                            <a:srgbClr val="000000"/>
                          </a:solidFill>
                          <a:effectLst/>
                          <a:latin typeface="Arial"/>
                        </a:rPr>
                        <a:t>…</a:t>
                      </a:r>
                      <a:endParaRPr lang="en-US" sz="1600" b="0" i="0" u="none" strike="noStrike" dirty="0">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r>
              <a:tr h="232732">
                <a:tc>
                  <a:txBody>
                    <a:bodyPr/>
                    <a:lstStyle/>
                    <a:p>
                      <a:pPr algn="l" fontAlgn="ctr"/>
                      <a:endParaRPr lang="en-US"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1"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endParaRPr lang="en-US"/>
                    </a:p>
                  </a:txBody>
                  <a:tcPr marL="0" marR="0" marT="0" marB="0" anchor="ctr">
                    <a:lnL>
                      <a:noFill/>
                    </a:lnL>
                    <a:lnR>
                      <a:noFill/>
                    </a:lnR>
                    <a:lnT>
                      <a:noFill/>
                    </a:lnT>
                    <a:lnB>
                      <a:noFill/>
                    </a:lnB>
                  </a:tcPr>
                </a:tc>
                <a:tc hMerge="1">
                  <a:txBody>
                    <a:bodyPr/>
                    <a:lstStyle/>
                    <a:p>
                      <a:pPr algn="r" fontAlgn="ctr"/>
                      <a:endParaRPr lang="en-US" sz="1600" b="1" i="0" u="none" strike="noStrike">
                        <a:effectLst/>
                        <a:latin typeface="Arial"/>
                      </a:endParaRPr>
                    </a:p>
                  </a:txBody>
                  <a:tcPr marL="0" marR="0" marT="0" marB="0" anchor="ctr">
                    <a:lnL>
                      <a:noFill/>
                    </a:lnL>
                    <a:lnR>
                      <a:noFill/>
                    </a:lnR>
                    <a:lnT>
                      <a:noFill/>
                    </a:lnT>
                    <a:lnB>
                      <a:noFill/>
                    </a:lnB>
                  </a:tcPr>
                </a:tc>
                <a:tc>
                  <a:txBody>
                    <a:bodyPr/>
                    <a:lstStyle/>
                    <a:p>
                      <a:pPr algn="r" fontAlgn="ctr"/>
                      <a:endParaRPr lang="en-US" sz="1600" b="1"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349098">
                <a:tc>
                  <a:txBody>
                    <a:bodyPr/>
                    <a:lstStyle/>
                    <a:p>
                      <a:pPr algn="l" fontAlgn="ctr"/>
                      <a:r>
                        <a:rPr lang="en-US" sz="1400" b="1" i="0" u="none" strike="noStrike">
                          <a:solidFill>
                            <a:srgbClr val="000000"/>
                          </a:solidFill>
                          <a:effectLst/>
                          <a:latin typeface="Arial"/>
                        </a:rPr>
                        <a:t>Ill-defined causes by ICD-10 chapter: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1"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endParaRPr lang="en-US"/>
                    </a:p>
                  </a:txBody>
                  <a:tcPr marL="0" marR="0" marT="0" marB="0" anchor="ctr">
                    <a:lnL>
                      <a:noFill/>
                    </a:lnL>
                    <a:lnR>
                      <a:noFill/>
                    </a:lnR>
                    <a:lnT>
                      <a:noFill/>
                    </a:lnT>
                    <a:lnB>
                      <a:noFill/>
                    </a:lnB>
                  </a:tcPr>
                </a:tc>
                <a:tc hMerge="1">
                  <a:txBody>
                    <a:bodyPr/>
                    <a:lstStyle/>
                    <a:p>
                      <a:pPr algn="r" fontAlgn="ctr"/>
                      <a:endParaRPr lang="en-US" sz="1600" b="1" i="0" u="none" strike="noStrike" dirty="0">
                        <a:effectLst/>
                        <a:latin typeface="Arial"/>
                      </a:endParaRPr>
                    </a:p>
                  </a:txBody>
                  <a:tcPr marL="0" marR="0" marT="0" marB="0" anchor="ctr">
                    <a:lnL>
                      <a:noFill/>
                    </a:lnL>
                    <a:lnR>
                      <a:noFill/>
                    </a:lnR>
                    <a:lnT>
                      <a:noFill/>
                    </a:lnT>
                    <a:lnB>
                      <a:noFill/>
                    </a:lnB>
                  </a:tcPr>
                </a:tc>
                <a:tc>
                  <a:txBody>
                    <a:bodyPr/>
                    <a:lstStyle/>
                    <a:p>
                      <a:pPr algn="r" fontAlgn="ctr"/>
                      <a:endParaRPr lang="en-US" sz="1600" b="1"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a:noFill/>
                    </a:lnR>
                    <a:lnT>
                      <a:noFill/>
                    </a:lnT>
                    <a:lnB>
                      <a:noFill/>
                    </a:lnB>
                  </a:tcPr>
                </a:tc>
                <a:tc>
                  <a:txBody>
                    <a:bodyPr/>
                    <a:lstStyle/>
                    <a:p>
                      <a:pPr algn="r" fontAlgn="ctr"/>
                      <a:endParaRPr lang="en-US" sz="1600" b="0" i="0" u="none" strike="noStrike">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232732">
                <a:tc>
                  <a:txBody>
                    <a:bodyPr/>
                    <a:lstStyle/>
                    <a:p>
                      <a:pPr algn="l" fontAlgn="ctr"/>
                      <a:r>
                        <a:rPr lang="en-US" sz="1400" b="0" i="0" u="none" strike="noStrike">
                          <a:solidFill>
                            <a:srgbClr val="000000"/>
                          </a:solidFill>
                          <a:effectLst/>
                          <a:latin typeface="Arial"/>
                        </a:rPr>
                        <a:t>  I.     Infectious and parasitic diseases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1024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ctr"/>
                      <a:r>
                        <a:rPr lang="en-US" sz="1600" b="0" i="0" u="none" strike="noStrike">
                          <a:effectLst/>
                          <a:latin typeface="Arial"/>
                        </a:rPr>
                        <a:t>502</a:t>
                      </a:r>
                    </a:p>
                  </a:txBody>
                  <a:tcPr marL="0" marR="0" marT="0" marB="0" anchor="ctr">
                    <a:lnL>
                      <a:noFill/>
                    </a:lnL>
                    <a:lnR>
                      <a:noFill/>
                    </a:lnR>
                    <a:lnT>
                      <a:noFill/>
                    </a:lnT>
                    <a:lnB>
                      <a:noFill/>
                    </a:lnB>
                  </a:tcPr>
                </a:tc>
                <a:tc hMerge="1">
                  <a:txBody>
                    <a:bodyPr/>
                    <a:lstStyle/>
                    <a:p>
                      <a:pPr algn="r" fontAlgn="ctr"/>
                      <a:endParaRPr lang="en-US" sz="1600" b="0" i="0" u="none" strike="noStrike">
                        <a:effectLst/>
                        <a:latin typeface="Arial"/>
                      </a:endParaRPr>
                    </a:p>
                  </a:txBody>
                  <a:tcPr marL="0" marR="0" marT="0" marB="0" anchor="ctr">
                    <a:lnL>
                      <a:noFill/>
                    </a:lnL>
                    <a:lnR>
                      <a:noFill/>
                    </a:lnR>
                    <a:lnT>
                      <a:noFill/>
                    </a:lnT>
                    <a:lnB>
                      <a:noFill/>
                    </a:lnB>
                  </a:tcPr>
                </a:tc>
                <a:tc>
                  <a:txBody>
                    <a:bodyPr/>
                    <a:lstStyle/>
                    <a:p>
                      <a:pPr algn="r" fontAlgn="ctr"/>
                      <a:r>
                        <a:rPr lang="en-US" sz="1600" b="0" i="0" u="none" strike="noStrike">
                          <a:effectLst/>
                          <a:latin typeface="Arial"/>
                        </a:rPr>
                        <a:t>522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56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600" b="0" i="0" u="none" strike="noStrike">
                          <a:solidFill>
                            <a:srgbClr val="000000"/>
                          </a:solidFill>
                          <a:effectLst/>
                          <a:latin typeface="Arial"/>
                        </a:rPr>
                        <a:t>16</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5</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5</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232732">
                <a:tc>
                  <a:txBody>
                    <a:bodyPr/>
                    <a:lstStyle/>
                    <a:p>
                      <a:pPr algn="l" fontAlgn="ctr"/>
                      <a:r>
                        <a:rPr lang="en-US" sz="1400" b="0" i="0" u="none" strike="noStrike" dirty="0">
                          <a:solidFill>
                            <a:srgbClr val="000000"/>
                          </a:solidFill>
                          <a:effectLst/>
                          <a:latin typeface="Arial"/>
                        </a:rPr>
                        <a:t> II.     Neoplasms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1773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ctr"/>
                      <a:r>
                        <a:rPr lang="en-US" sz="1600" b="0" i="0" u="none" strike="noStrike">
                          <a:effectLst/>
                          <a:latin typeface="Arial"/>
                        </a:rPr>
                        <a:t>843</a:t>
                      </a:r>
                    </a:p>
                  </a:txBody>
                  <a:tcPr marL="0" marR="0" marT="0" marB="0" anchor="ctr">
                    <a:lnL>
                      <a:noFill/>
                    </a:lnL>
                    <a:lnR>
                      <a:noFill/>
                    </a:lnR>
                    <a:lnT>
                      <a:noFill/>
                    </a:lnT>
                    <a:lnB>
                      <a:noFill/>
                    </a:lnB>
                  </a:tcPr>
                </a:tc>
                <a:tc hMerge="1">
                  <a:txBody>
                    <a:bodyPr/>
                    <a:lstStyle/>
                    <a:p>
                      <a:pPr algn="r" fontAlgn="ctr"/>
                      <a:endParaRPr lang="en-US" sz="1600" b="0" i="0" u="none" strike="noStrike">
                        <a:effectLst/>
                        <a:latin typeface="Arial"/>
                      </a:endParaRPr>
                    </a:p>
                  </a:txBody>
                  <a:tcPr marL="0" marR="0" marT="0" marB="0" anchor="ctr">
                    <a:lnL>
                      <a:noFill/>
                    </a:lnL>
                    <a:lnR>
                      <a:noFill/>
                    </a:lnR>
                    <a:lnT>
                      <a:noFill/>
                    </a:lnT>
                    <a:lnB>
                      <a:noFill/>
                    </a:lnB>
                  </a:tcPr>
                </a:tc>
                <a:tc>
                  <a:txBody>
                    <a:bodyPr/>
                    <a:lstStyle/>
                    <a:p>
                      <a:pPr algn="r" fontAlgn="ctr"/>
                      <a:r>
                        <a:rPr lang="en-US" sz="1600" b="0" i="0" u="none" strike="noStrike">
                          <a:effectLst/>
                          <a:latin typeface="Arial"/>
                        </a:rPr>
                        <a:t>930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600" b="0" i="0" u="none" strike="noStrike">
                          <a:solidFill>
                            <a:srgbClr val="000000"/>
                          </a:solidFill>
                          <a:effectLst/>
                          <a:latin typeface="Arial"/>
                        </a:rPr>
                        <a:t>7</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5</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4</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232732">
                <a:tc>
                  <a:txBody>
                    <a:bodyPr/>
                    <a:lstStyle/>
                    <a:p>
                      <a:pPr algn="l" fontAlgn="ctr"/>
                      <a:r>
                        <a:rPr lang="en-US" sz="1400" b="0" i="0" u="none" strike="noStrike" dirty="0">
                          <a:solidFill>
                            <a:srgbClr val="000000"/>
                          </a:solidFill>
                          <a:effectLst/>
                          <a:latin typeface="Arial"/>
                        </a:rPr>
                        <a:t>III.     </a:t>
                      </a: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Arial"/>
                        </a:rPr>
                        <a:t>74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r" fontAlgn="ctr"/>
                      <a:r>
                        <a:rPr lang="en-US" sz="1600" b="0" i="0" u="none" strike="noStrike">
                          <a:effectLst/>
                          <a:latin typeface="Arial"/>
                        </a:rPr>
                        <a:t>37</a:t>
                      </a:r>
                    </a:p>
                  </a:txBody>
                  <a:tcPr marL="0" marR="0" marT="0" marB="0" anchor="ctr">
                    <a:lnL>
                      <a:noFill/>
                    </a:lnL>
                    <a:lnR>
                      <a:noFill/>
                    </a:lnR>
                    <a:lnT>
                      <a:noFill/>
                    </a:lnT>
                    <a:lnB>
                      <a:noFill/>
                    </a:lnB>
                  </a:tcPr>
                </a:tc>
                <a:tc hMerge="1">
                  <a:txBody>
                    <a:bodyPr/>
                    <a:lstStyle/>
                    <a:p>
                      <a:pPr algn="r" fontAlgn="ctr"/>
                      <a:endParaRPr lang="en-US" sz="1600" b="0" i="0" u="none" strike="noStrike">
                        <a:effectLst/>
                        <a:latin typeface="Arial"/>
                      </a:endParaRPr>
                    </a:p>
                  </a:txBody>
                  <a:tcPr marL="0" marR="0" marT="0" marB="0" anchor="ctr">
                    <a:lnL>
                      <a:noFill/>
                    </a:lnL>
                    <a:lnR>
                      <a:noFill/>
                    </a:lnR>
                    <a:lnT>
                      <a:noFill/>
                    </a:lnT>
                    <a:lnB>
                      <a:noFill/>
                    </a:lnB>
                  </a:tcPr>
                </a:tc>
                <a:tc>
                  <a:txBody>
                    <a:bodyPr/>
                    <a:lstStyle/>
                    <a:p>
                      <a:pPr algn="r" fontAlgn="ctr"/>
                      <a:r>
                        <a:rPr lang="en-US" sz="1600" b="0" i="0" u="none" strike="noStrike">
                          <a:effectLst/>
                          <a:latin typeface="Arial"/>
                        </a:rPr>
                        <a:t>37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1600" b="0" i="0" u="none" strike="noStrike">
                          <a:solidFill>
                            <a:srgbClr val="000000"/>
                          </a:solidFill>
                          <a:effectLst/>
                          <a:latin typeface="Arial"/>
                        </a:rPr>
                        <a:t>4</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1</a:t>
                      </a:r>
                    </a:p>
                  </a:txBody>
                  <a:tcPr marL="0" marR="0" marT="0" marB="0" anchor="ctr">
                    <a:lnL>
                      <a:noFill/>
                    </a:lnL>
                    <a:lnR>
                      <a:noFill/>
                    </a:lnR>
                    <a:lnT>
                      <a:noFill/>
                    </a:lnT>
                    <a:lnB>
                      <a:noFill/>
                    </a:lnB>
                  </a:tcPr>
                </a:tc>
                <a:tc>
                  <a:txBody>
                    <a:bodyPr/>
                    <a:lstStyle/>
                    <a:p>
                      <a:pPr algn="r" fontAlgn="ctr"/>
                      <a:r>
                        <a:rPr lang="en-US" sz="1600" b="0" i="0" u="none" strike="noStrike">
                          <a:solidFill>
                            <a:srgbClr val="000000"/>
                          </a:solidFill>
                          <a:effectLst/>
                          <a:latin typeface="Arial"/>
                        </a:rPr>
                        <a:t>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r>
              <a:tr h="401992">
                <a:tc>
                  <a:txBody>
                    <a:bodyPr/>
                    <a:lstStyle/>
                    <a:p>
                      <a:pPr algn="l" fontAlgn="ctr"/>
                      <a:r>
                        <a:rPr lang="en-US" sz="1400" b="1" i="0" u="none" strike="noStrike" dirty="0">
                          <a:solidFill>
                            <a:srgbClr val="000000"/>
                          </a:solidFill>
                          <a:effectLst/>
                          <a:latin typeface="Arial"/>
                        </a:rPr>
                        <a:t>Total of ill-defined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1" i="0" u="none" strike="noStrike">
                          <a:solidFill>
                            <a:srgbClr val="000000"/>
                          </a:solidFill>
                          <a:effectLst/>
                          <a:latin typeface="Arial"/>
                        </a:rPr>
                        <a:t>18989</a:t>
                      </a:r>
                    </a:p>
                  </a:txBody>
                  <a:tcPr marL="0" marR="0" marT="0"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r" fontAlgn="ctr"/>
                      <a:r>
                        <a:rPr lang="en-US" sz="1600" b="1" i="0" u="none" strike="noStrike" dirty="0">
                          <a:effectLst/>
                          <a:latin typeface="Arial"/>
                        </a:rPr>
                        <a:t>10395</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r" fontAlgn="ctr"/>
                      <a:endParaRPr lang="en-US" sz="1600" b="1" i="0" u="none" strike="noStrike" dirty="0">
                        <a:effectLst/>
                        <a:latin typeface="Arial"/>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1" i="0" u="none" strike="noStrike" dirty="0">
                          <a:effectLst/>
                          <a:latin typeface="Arial"/>
                        </a:rPr>
                        <a:t>8594</a:t>
                      </a:r>
                    </a:p>
                  </a:txBody>
                  <a:tcPr marL="0" marR="0" marT="0" marB="0" anchor="ctr">
                    <a:lnL>
                      <a:noFill/>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a:solidFill>
                            <a:srgbClr val="000000"/>
                          </a:solidFill>
                          <a:effectLst/>
                          <a:latin typeface="Arial"/>
                        </a:rPr>
                        <a:t>415</a:t>
                      </a:r>
                    </a:p>
                  </a:txBody>
                  <a:tcPr marL="0" marR="0" marT="0"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dirty="0">
                          <a:solidFill>
                            <a:srgbClr val="000000"/>
                          </a:solidFill>
                          <a:effectLst/>
                          <a:latin typeface="Arial"/>
                        </a:rPr>
                        <a:t>145</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dirty="0">
                          <a:solidFill>
                            <a:srgbClr val="000000"/>
                          </a:solidFill>
                          <a:effectLst/>
                          <a:latin typeface="Arial"/>
                        </a:rPr>
                        <a:t>80</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600" b="0" i="0" u="none" strike="noStrike" dirty="0">
                          <a:solidFill>
                            <a:srgbClr val="000000"/>
                          </a:solidFill>
                          <a:effectLst/>
                          <a:latin typeface="Arial"/>
                        </a:rPr>
                        <a:t>69</a:t>
                      </a: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9260">
                <a:tc>
                  <a:txBody>
                    <a:bodyPr/>
                    <a:lstStyle/>
                    <a:p>
                      <a:pPr algn="l" fontAlgn="ctr"/>
                      <a:r>
                        <a:rPr lang="en-US" sz="1600" b="1"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r" fontAlgn="ctr"/>
                      <a:r>
                        <a:rPr lang="en-US" sz="1600" b="1"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gridSpan="2">
                  <a:txBody>
                    <a:bodyPr/>
                    <a:lstStyle/>
                    <a:p>
                      <a:endParaRPr lang="en-US" dirty="0"/>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r" fontAlgn="ctr"/>
                      <a:endParaRPr lang="en-US" sz="1600" b="1"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1" i="0" u="none" strike="noStrike" dirty="0">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0" i="0" u="none" strike="noStrike" dirty="0">
                        <a:solidFill>
                          <a:srgbClr val="00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0" i="0" u="none" strike="noStrike" dirty="0">
                        <a:solidFill>
                          <a:srgbClr val="00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1600" b="0" i="0" u="none" strike="noStrike" dirty="0">
                        <a:solidFill>
                          <a:srgbClr val="000000"/>
                        </a:solidFill>
                        <a:effectLst/>
                        <a:latin typeface="Arial"/>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2732">
                <a:tc>
                  <a:txBody>
                    <a:bodyPr/>
                    <a:lstStyle/>
                    <a:p>
                      <a:pPr algn="l" fontAlgn="ctr"/>
                      <a:r>
                        <a:rPr lang="en-US" sz="1600" b="1" i="1" u="none" strike="noStrike">
                          <a:solidFill>
                            <a:srgbClr val="000000"/>
                          </a:solidFill>
                          <a:effectLst/>
                          <a:latin typeface="Arial"/>
                        </a:rPr>
                        <a:t>    as % of All causes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969696"/>
                    </a:solidFill>
                  </a:tcPr>
                </a:tc>
                <a:tc>
                  <a:txBody>
                    <a:bodyPr/>
                    <a:lstStyle/>
                    <a:p>
                      <a:pPr algn="r" fontAlgn="ctr"/>
                      <a:r>
                        <a:rPr lang="en-US" sz="1600" b="1" i="1" u="none" strike="noStrike" dirty="0">
                          <a:solidFill>
                            <a:srgbClr val="000000"/>
                          </a:solidFill>
                          <a:effectLst/>
                          <a:latin typeface="Arial"/>
                        </a:rPr>
                        <a:t>9.7%</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en-US" sz="1600" b="1" i="1" u="none" strike="noStrike">
                          <a:effectLst/>
                          <a:latin typeface="Arial"/>
                        </a:rPr>
                        <a:t>9.2%</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r" fontAlgn="ctr"/>
                      <a:endParaRPr lang="en-US" sz="1600" b="1" i="1" u="none" strike="noStrike">
                        <a:effectLst/>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600" b="1" i="1" u="none" strike="noStrike">
                          <a:effectLst/>
                          <a:latin typeface="Arial"/>
                        </a:rPr>
                        <a:t>10.3%</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FFFF"/>
                    </a:solidFill>
                  </a:tcPr>
                </a:tc>
                <a:tc>
                  <a:txBody>
                    <a:bodyPr/>
                    <a:lstStyle/>
                    <a:p>
                      <a:pPr algn="r" fontAlgn="ctr"/>
                      <a:r>
                        <a:rPr lang="en-US" sz="1600" b="0" i="1" u="none" strike="noStrike" dirty="0">
                          <a:solidFill>
                            <a:srgbClr val="000000"/>
                          </a:solidFill>
                          <a:effectLst/>
                          <a:latin typeface="Arial"/>
                        </a:rPr>
                        <a:t>7.8%</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en-US" sz="1600" b="0" i="1" u="none" strike="noStrike" dirty="0">
                          <a:solidFill>
                            <a:srgbClr val="000000"/>
                          </a:solidFill>
                          <a:effectLst/>
                          <a:latin typeface="Arial"/>
                        </a:rPr>
                        <a:t>12.9%</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00FFFF"/>
                    </a:solidFill>
                  </a:tcPr>
                </a:tc>
                <a:tc>
                  <a:txBody>
                    <a:bodyPr/>
                    <a:lstStyle/>
                    <a:p>
                      <a:pPr algn="r" fontAlgn="ctr"/>
                      <a:r>
                        <a:rPr lang="en-US" sz="1600" b="0" i="1" u="none" strike="noStrike" dirty="0">
                          <a:solidFill>
                            <a:srgbClr val="000000"/>
                          </a:solidFill>
                          <a:effectLst/>
                          <a:latin typeface="Arial"/>
                        </a:rPr>
                        <a:t>12.7%</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00FFFF"/>
                    </a:solidFill>
                  </a:tcPr>
                </a:tc>
                <a:tc>
                  <a:txBody>
                    <a:bodyPr/>
                    <a:lstStyle/>
                    <a:p>
                      <a:pPr algn="r" fontAlgn="ctr"/>
                      <a:r>
                        <a:rPr lang="en-US" sz="1600" b="1" i="1" u="none" strike="noStrike" dirty="0" smtClean="0">
                          <a:solidFill>
                            <a:srgbClr val="000000"/>
                          </a:solidFill>
                          <a:effectLst/>
                          <a:latin typeface="Arial"/>
                        </a:rPr>
                        <a:t>…</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bwMode="auto">
          <a:xfrm>
            <a:off x="4343400" y="5638800"/>
            <a:ext cx="4038600" cy="5334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6773589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800" dirty="0" err="1" smtClean="0"/>
              <a:t>ANACoD</a:t>
            </a:r>
            <a:r>
              <a:rPr lang="en-GB" sz="2800" dirty="0" smtClean="0"/>
              <a:t>  - PART III: CAUSES OF DEATH ANALYSIS</a:t>
            </a:r>
            <a:br>
              <a:rPr lang="en-GB" sz="2800" dirty="0" smtClean="0"/>
            </a:br>
            <a:r>
              <a:rPr lang="en-US" sz="2800" i="1" dirty="0"/>
              <a:t>Step 10: Ill-defined causes of </a:t>
            </a:r>
            <a:r>
              <a:rPr lang="en-US" sz="2800" i="1" dirty="0" smtClean="0"/>
              <a:t>death</a:t>
            </a:r>
            <a:endParaRPr lang="en-GB" sz="2800" i="1" dirty="0" smtClean="0"/>
          </a:p>
        </p:txBody>
      </p:sp>
      <p:sp>
        <p:nvSpPr>
          <p:cNvPr id="2" name="Content Placeholder 1"/>
          <p:cNvSpPr>
            <a:spLocks noGrp="1"/>
          </p:cNvSpPr>
          <p:nvPr>
            <p:ph idx="4294967295"/>
          </p:nvPr>
        </p:nvSpPr>
        <p:spPr>
          <a:xfrm>
            <a:off x="228600" y="1295400"/>
            <a:ext cx="8371918" cy="990600"/>
          </a:xfrm>
        </p:spPr>
        <p:txBody>
          <a:bodyPr/>
          <a:lstStyle/>
          <a:p>
            <a:pPr marL="0" indent="0">
              <a:spcBef>
                <a:spcPts val="0"/>
              </a:spcBef>
              <a:buNone/>
            </a:pPr>
            <a:r>
              <a:rPr lang="en-US" sz="2400" b="1" i="1" dirty="0" smtClean="0"/>
              <a:t>Specific causes among ill-defined causes can be used to target improvement efforts.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665" t="14832" r="1885" b="7488"/>
          <a:stretch/>
        </p:blipFill>
        <p:spPr>
          <a:xfrm>
            <a:off x="-19050" y="2286000"/>
            <a:ext cx="9219570" cy="4572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229" t="3063" r="33597" b="90933"/>
          <a:stretch/>
        </p:blipFill>
        <p:spPr>
          <a:xfrm>
            <a:off x="228600" y="2252029"/>
            <a:ext cx="6781800" cy="434021"/>
          </a:xfrm>
          <a:prstGeom prst="rect">
            <a:avLst/>
          </a:prstGeom>
        </p:spPr>
      </p:pic>
    </p:spTree>
    <p:extLst>
      <p:ext uri="{BB962C8B-B14F-4D97-AF65-F5344CB8AC3E}">
        <p14:creationId xmlns:p14="http://schemas.microsoft.com/office/powerpoint/2010/main" val="144643751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54000" y="1371600"/>
            <a:ext cx="8636000" cy="4800600"/>
          </a:xfrm>
        </p:spPr>
        <p:txBody>
          <a:bodyPr/>
          <a:lstStyle/>
          <a:p>
            <a:pPr>
              <a:buFont typeface="Wingdings" panose="05000000000000000000" pitchFamily="2" charset="2"/>
              <a:buChar char="Ø"/>
            </a:pPr>
            <a:r>
              <a:rPr lang="en-GB" sz="2400" dirty="0" smtClean="0"/>
              <a:t>The “Summary” sheet provides a summary report of findings</a:t>
            </a:r>
          </a:p>
          <a:p>
            <a:pPr marL="0" indent="0">
              <a:buNone/>
            </a:pPr>
            <a:endParaRPr lang="en-GB" sz="900" dirty="0" smtClean="0"/>
          </a:p>
          <a:p>
            <a:pPr marL="0" indent="0">
              <a:buNone/>
            </a:pPr>
            <a:r>
              <a:rPr lang="en-GB" sz="2400" dirty="0" smtClean="0"/>
              <a:t>With </a:t>
            </a:r>
            <a:r>
              <a:rPr lang="en-GB" sz="2400" dirty="0" err="1"/>
              <a:t>ANACoD</a:t>
            </a:r>
            <a:r>
              <a:rPr lang="en-GB" sz="2400" dirty="0"/>
              <a:t>, the </a:t>
            </a:r>
            <a:r>
              <a:rPr lang="en-GB" sz="2400" dirty="0" smtClean="0"/>
              <a:t>user </a:t>
            </a:r>
            <a:r>
              <a:rPr lang="en-GB" sz="2400" dirty="0"/>
              <a:t>is able to:</a:t>
            </a:r>
            <a:endParaRPr lang="en-GB" sz="2400" dirty="0" smtClean="0"/>
          </a:p>
          <a:p>
            <a:pPr>
              <a:spcAft>
                <a:spcPts val="600"/>
              </a:spcAft>
            </a:pPr>
            <a:r>
              <a:rPr lang="en-GB" sz="2000" dirty="0" smtClean="0"/>
              <a:t>Derive </a:t>
            </a:r>
            <a:r>
              <a:rPr lang="en-GB" sz="2000" dirty="0"/>
              <a:t>the mortality profile of the country/area </a:t>
            </a:r>
            <a:r>
              <a:rPr lang="en-GB" sz="2000" dirty="0" smtClean="0"/>
              <a:t>analysed</a:t>
            </a:r>
          </a:p>
          <a:p>
            <a:pPr>
              <a:spcAft>
                <a:spcPts val="600"/>
              </a:spcAft>
            </a:pPr>
            <a:r>
              <a:rPr lang="en-GB" sz="2000" dirty="0" smtClean="0"/>
              <a:t>Develop a critical view on the quality of mortality data</a:t>
            </a:r>
            <a:endParaRPr lang="en-GB" sz="2000" dirty="0"/>
          </a:p>
          <a:p>
            <a:pPr>
              <a:spcAft>
                <a:spcPts val="600"/>
              </a:spcAft>
            </a:pPr>
            <a:r>
              <a:rPr lang="en-GB" sz="2000" dirty="0"/>
              <a:t>Understand further cause-of-death </a:t>
            </a:r>
            <a:r>
              <a:rPr lang="en-GB" sz="2000" dirty="0" smtClean="0"/>
              <a:t>statistics</a:t>
            </a:r>
          </a:p>
          <a:p>
            <a:endParaRPr lang="en-GB" sz="500" dirty="0" smtClean="0"/>
          </a:p>
          <a:p>
            <a:pPr marL="0" indent="0">
              <a:buNone/>
            </a:pPr>
            <a:r>
              <a:rPr lang="en-GB" sz="2400" dirty="0" smtClean="0"/>
              <a:t>Limitations of </a:t>
            </a:r>
            <a:r>
              <a:rPr lang="en-GB" sz="2400" dirty="0" err="1" smtClean="0"/>
              <a:t>ANACoD</a:t>
            </a:r>
            <a:r>
              <a:rPr lang="en-GB" sz="2400" dirty="0" smtClean="0"/>
              <a:t> include:</a:t>
            </a:r>
          </a:p>
          <a:p>
            <a:pPr>
              <a:spcAft>
                <a:spcPts val="600"/>
              </a:spcAft>
            </a:pPr>
            <a:r>
              <a:rPr lang="en-GB" sz="2000" dirty="0" smtClean="0"/>
              <a:t>Partial </a:t>
            </a:r>
            <a:r>
              <a:rPr lang="en-GB" sz="2000" dirty="0"/>
              <a:t>data are not adjusted for incompleteness by the </a:t>
            </a:r>
            <a:r>
              <a:rPr lang="en-GB" sz="2000" dirty="0" smtClean="0"/>
              <a:t>tool</a:t>
            </a:r>
            <a:endParaRPr lang="en-GB" sz="2000" dirty="0"/>
          </a:p>
          <a:p>
            <a:pPr>
              <a:spcAft>
                <a:spcPts val="600"/>
              </a:spcAft>
            </a:pPr>
            <a:r>
              <a:rPr lang="en-GB" sz="2000" dirty="0" smtClean="0"/>
              <a:t>The tool cannot improve the quality of poor data, but </a:t>
            </a:r>
            <a:r>
              <a:rPr lang="en-GB" sz="2000" dirty="0"/>
              <a:t>it </a:t>
            </a:r>
            <a:r>
              <a:rPr lang="en-GB" sz="2000" dirty="0" smtClean="0"/>
              <a:t>can provide </a:t>
            </a:r>
            <a:r>
              <a:rPr lang="en-GB" sz="2000" dirty="0"/>
              <a:t>insights on </a:t>
            </a:r>
            <a:r>
              <a:rPr lang="en-GB" sz="2000" dirty="0" smtClean="0"/>
              <a:t>medical </a:t>
            </a:r>
            <a:r>
              <a:rPr lang="en-GB" sz="2000" dirty="0"/>
              <a:t>certification or coding </a:t>
            </a:r>
            <a:r>
              <a:rPr lang="en-GB" sz="2000" dirty="0" smtClean="0"/>
              <a:t>problems</a:t>
            </a:r>
            <a:endParaRPr lang="en-GB" sz="2000" dirty="0"/>
          </a:p>
          <a:p>
            <a:pPr>
              <a:spcAft>
                <a:spcPts val="600"/>
              </a:spcAft>
            </a:pPr>
            <a:r>
              <a:rPr lang="en-GB" sz="2000" dirty="0"/>
              <a:t>Currently only data coded to ICD-10 three or four characters can be analysed</a:t>
            </a:r>
          </a:p>
          <a:p>
            <a:endParaRPr lang="en-GB" sz="2400" dirty="0"/>
          </a:p>
          <a:p>
            <a:endParaRPr lang="en-GB" sz="2400" dirty="0" smtClean="0"/>
          </a:p>
        </p:txBody>
      </p:sp>
      <p:sp>
        <p:nvSpPr>
          <p:cNvPr id="22531" name="Rectangle 10"/>
          <p:cNvSpPr>
            <a:spLocks noGrp="1" noChangeArrowheads="1"/>
          </p:cNvSpPr>
          <p:nvPr>
            <p:ph type="title"/>
          </p:nvPr>
        </p:nvSpPr>
        <p:spPr/>
        <p:txBody>
          <a:bodyPr/>
          <a:lstStyle/>
          <a:p>
            <a:r>
              <a:rPr lang="en-GB" sz="2800" dirty="0" err="1" smtClean="0"/>
              <a:t>ANACoD</a:t>
            </a:r>
            <a:r>
              <a:rPr lang="en-GB" sz="2800" dirty="0" smtClean="0"/>
              <a:t> Wrap up</a:t>
            </a:r>
          </a:p>
        </p:txBody>
      </p:sp>
    </p:spTree>
    <p:extLst>
      <p:ext uri="{BB962C8B-B14F-4D97-AF65-F5344CB8AC3E}">
        <p14:creationId xmlns:p14="http://schemas.microsoft.com/office/powerpoint/2010/main" val="19543338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6600CC"/>
                </a:solidFill>
              </a:rPr>
              <a:t/>
            </a:r>
            <a:br>
              <a:rPr lang="en-GB" sz="2800" dirty="0">
                <a:solidFill>
                  <a:srgbClr val="6600CC"/>
                </a:solidFill>
              </a:rPr>
            </a:br>
            <a:r>
              <a:rPr lang="en-GB" b="1" dirty="0" err="1"/>
              <a:t>ANACoD</a:t>
            </a:r>
            <a:r>
              <a:rPr lang="en-GB" b="1" dirty="0"/>
              <a:t>: </a:t>
            </a:r>
            <a:r>
              <a:rPr lang="en-GB" b="1" dirty="0" smtClean="0"/>
              <a:t/>
            </a:r>
            <a:br>
              <a:rPr lang="en-GB" b="1" dirty="0" smtClean="0"/>
            </a:br>
            <a:r>
              <a:rPr lang="en-GB" sz="2400" i="1" dirty="0" smtClean="0"/>
              <a:t>Analysing mortality levels &amp; cause-of-death </a:t>
            </a:r>
            <a:r>
              <a:rPr lang="en-GB" sz="2400" i="1" dirty="0"/>
              <a:t>data</a:t>
            </a:r>
            <a:r>
              <a:rPr lang="en-GB" i="1" dirty="0"/>
              <a:t/>
            </a:r>
            <a:br>
              <a:rPr lang="en-GB" i="1" dirty="0"/>
            </a:br>
            <a:endParaRPr lang="en-US" i="1" dirty="0"/>
          </a:p>
        </p:txBody>
      </p:sp>
      <p:sp>
        <p:nvSpPr>
          <p:cNvPr id="3" name="Content Placeholder 2"/>
          <p:cNvSpPr>
            <a:spLocks noGrp="1"/>
          </p:cNvSpPr>
          <p:nvPr>
            <p:ph idx="1"/>
          </p:nvPr>
        </p:nvSpPr>
        <p:spPr>
          <a:xfrm>
            <a:off x="76200" y="1295400"/>
            <a:ext cx="8839200" cy="4724400"/>
          </a:xfrm>
        </p:spPr>
        <p:txBody>
          <a:bodyPr/>
          <a:lstStyle/>
          <a:p>
            <a:pPr>
              <a:spcBef>
                <a:spcPts val="3000"/>
              </a:spcBef>
            </a:pPr>
            <a:r>
              <a:rPr lang="en-US" dirty="0" smtClean="0"/>
              <a:t>An electronic tool to automate the 10 step process</a:t>
            </a:r>
          </a:p>
          <a:p>
            <a:pPr>
              <a:spcBef>
                <a:spcPts val="3000"/>
              </a:spcBef>
            </a:pPr>
            <a:r>
              <a:rPr lang="en-US" dirty="0" smtClean="0"/>
              <a:t>Step-by-step tool for analysis of data on </a:t>
            </a:r>
            <a:r>
              <a:rPr lang="en-US" dirty="0" smtClean="0">
                <a:solidFill>
                  <a:srgbClr val="C00000"/>
                </a:solidFill>
              </a:rPr>
              <a:t>mortality levels</a:t>
            </a:r>
            <a:r>
              <a:rPr lang="en-US" dirty="0" smtClean="0"/>
              <a:t> and </a:t>
            </a:r>
            <a:r>
              <a:rPr lang="en-US" dirty="0" smtClean="0">
                <a:solidFill>
                  <a:srgbClr val="C00000"/>
                </a:solidFill>
              </a:rPr>
              <a:t>cause of death</a:t>
            </a:r>
            <a:endParaRPr lang="en-US" dirty="0" smtClean="0"/>
          </a:p>
        </p:txBody>
      </p:sp>
      <p:pic>
        <p:nvPicPr>
          <p:cNvPr id="4" name="Picture 1031" descr="WHO-E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358" y="2901934"/>
            <a:ext cx="1990725" cy="60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1" y="5142085"/>
            <a:ext cx="2273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050" y="5842337"/>
            <a:ext cx="9182100" cy="1200329"/>
          </a:xfrm>
          <a:prstGeom prst="rect">
            <a:avLst/>
          </a:prstGeom>
          <a:solidFill>
            <a:schemeClr val="bg1"/>
          </a:solidFill>
        </p:spPr>
        <p:txBody>
          <a:bodyPr wrap="square" rtlCol="0">
            <a:spAutoFit/>
          </a:bodyPr>
          <a:lstStyle/>
          <a:p>
            <a:r>
              <a:rPr lang="en-US" sz="1200" dirty="0" smtClean="0"/>
              <a:t>SOURCES FOR ANACoD SLIDES: </a:t>
            </a:r>
          </a:p>
          <a:p>
            <a:r>
              <a:rPr lang="en-US" sz="1200" dirty="0" smtClean="0"/>
              <a:t>(</a:t>
            </a:r>
            <a:r>
              <a:rPr lang="en-US" sz="1200" dirty="0"/>
              <a:t>ANACoD) World Health Organization (2011). </a:t>
            </a:r>
            <a:r>
              <a:rPr lang="en-US" sz="1200" dirty="0" err="1"/>
              <a:t>Analysing</a:t>
            </a:r>
            <a:r>
              <a:rPr lang="en-US" sz="1200" dirty="0"/>
              <a:t> mortality levels and causes of death (</a:t>
            </a:r>
            <a:r>
              <a:rPr lang="en-US" sz="1200" dirty="0" err="1"/>
              <a:t>ANACoD</a:t>
            </a:r>
            <a:r>
              <a:rPr lang="en-US" sz="1200" dirty="0"/>
              <a:t>) Electronic Tool. Department of Health Statistics and Information Systems. Geneva, World Health Organization. Available from </a:t>
            </a:r>
            <a:r>
              <a:rPr lang="en-US" sz="1200" dirty="0">
                <a:hlinkClick r:id="rId5"/>
              </a:rPr>
              <a:t>healthstat@who.int</a:t>
            </a:r>
            <a:r>
              <a:rPr lang="en-US" sz="1200" dirty="0" smtClean="0"/>
              <a:t>.; </a:t>
            </a:r>
          </a:p>
          <a:p>
            <a:r>
              <a:rPr lang="en-US" sz="1200" dirty="0" smtClean="0"/>
              <a:t>(UQWP13) AbouZahr </a:t>
            </a:r>
            <a:r>
              <a:rPr lang="en-US" sz="1200" dirty="0"/>
              <a:t>C, Mikkelsen L, Rampatige R, and Lopez A. Mortality statistics: a tool to improve understanding and quality. Health Information Systems Knowledge Hub, University of Queensland. Working Paper Series 13. November 2010.  (</a:t>
            </a:r>
            <a:r>
              <a:rPr lang="en-US" sz="1200" dirty="0">
                <a:solidFill>
                  <a:srgbClr val="0070C0"/>
                </a:solidFill>
                <a:hlinkClick r:id="rId6"/>
              </a:rPr>
              <a:t>http://www.uq.edu.au/hishub/wp13</a:t>
            </a:r>
            <a:r>
              <a:rPr lang="en-US" sz="1200" dirty="0">
                <a:solidFill>
                  <a:srgbClr val="0070C0"/>
                </a:solidFill>
              </a:rPr>
              <a:t>)</a:t>
            </a:r>
            <a:r>
              <a:rPr lang="en-US" sz="1200" dirty="0" smtClean="0"/>
              <a:t> </a:t>
            </a:r>
            <a:endParaRPr lang="en-US" sz="1200" dirty="0"/>
          </a:p>
        </p:txBody>
      </p:sp>
      <p:sp>
        <p:nvSpPr>
          <p:cNvPr id="8" name="Content Placeholder 2"/>
          <p:cNvSpPr txBox="1">
            <a:spLocks/>
          </p:cNvSpPr>
          <p:nvPr/>
        </p:nvSpPr>
        <p:spPr bwMode="auto">
          <a:xfrm>
            <a:off x="-19050" y="3205740"/>
            <a:ext cx="5867400" cy="216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spcBef>
                <a:spcPts val="3000"/>
              </a:spcBef>
            </a:pPr>
            <a:r>
              <a:rPr lang="en-US" kern="0" dirty="0" smtClean="0"/>
              <a:t>Developed by: </a:t>
            </a:r>
          </a:p>
          <a:p>
            <a:pPr lvl="1"/>
            <a:r>
              <a:rPr lang="en-US" sz="2000" kern="0" dirty="0" smtClean="0"/>
              <a:t>WHO </a:t>
            </a:r>
          </a:p>
          <a:p>
            <a:pPr lvl="1"/>
            <a:r>
              <a:rPr lang="en-US" sz="2000" kern="0" dirty="0" smtClean="0"/>
              <a:t>The University of Queensland Health Info. Systems Knowledge Hub</a:t>
            </a:r>
          </a:p>
          <a:p>
            <a:pPr lvl="1"/>
            <a:r>
              <a:rPr lang="en-US" sz="2000" kern="0" dirty="0" smtClean="0"/>
              <a:t>Health Metrics Network (financial support)</a:t>
            </a:r>
            <a:endParaRPr lang="en-US" sz="2000" kern="0" dirty="0"/>
          </a:p>
        </p:txBody>
      </p:sp>
      <p:pic>
        <p:nvPicPr>
          <p:cNvPr id="6" name="Picture 10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9260" y="3742112"/>
            <a:ext cx="10509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8722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body" idx="1"/>
          </p:nvPr>
        </p:nvSpPr>
        <p:spPr>
          <a:xfrm>
            <a:off x="611188" y="1773238"/>
            <a:ext cx="7926387" cy="4114800"/>
          </a:xfrm>
        </p:spPr>
        <p:txBody>
          <a:bodyPr/>
          <a:lstStyle/>
          <a:p>
            <a:endParaRPr lang="en-GB" smtClean="0"/>
          </a:p>
          <a:p>
            <a:endParaRPr lang="en-GB" smtClean="0"/>
          </a:p>
        </p:txBody>
      </p:sp>
      <p:sp>
        <p:nvSpPr>
          <p:cNvPr id="6149" name="Rectangle 20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151" name="Picture 2057" descr="ANACoD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826"/>
            <a:ext cx="9143999" cy="6853249"/>
          </a:xfrm>
          <a:prstGeom prst="rect">
            <a:avLst/>
          </a:prstGeom>
          <a:solidFill>
            <a:schemeClr val="accent3"/>
          </a:solidFill>
          <a:ln w="12700">
            <a:noFill/>
            <a:miter lim="800000"/>
            <a:headEnd/>
            <a:tailEnd/>
          </a:ln>
          <a:effectLst/>
        </p:spPr>
      </p:pic>
      <p:sp>
        <p:nvSpPr>
          <p:cNvPr id="5" name="Rectangle 4"/>
          <p:cNvSpPr/>
          <p:nvPr/>
        </p:nvSpPr>
        <p:spPr bwMode="auto">
          <a:xfrm>
            <a:off x="762000" y="2590800"/>
            <a:ext cx="24384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651358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Grp="1" noChangeArrowheads="1"/>
          </p:cNvSpPr>
          <p:nvPr>
            <p:ph type="body" idx="1"/>
          </p:nvPr>
        </p:nvSpPr>
        <p:spPr>
          <a:xfrm>
            <a:off x="611188" y="1773238"/>
            <a:ext cx="7926387" cy="4114800"/>
          </a:xfrm>
        </p:spPr>
        <p:txBody>
          <a:bodyPr/>
          <a:lstStyle/>
          <a:p>
            <a:endParaRPr lang="en-GB" smtClean="0"/>
          </a:p>
          <a:p>
            <a:endParaRPr lang="en-GB" smtClean="0"/>
          </a:p>
        </p:txBody>
      </p:sp>
      <p:sp>
        <p:nvSpPr>
          <p:cNvPr id="6149" name="Rectangle 20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151" name="Picture 2057" descr="ANACoD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826"/>
            <a:ext cx="9143999" cy="6853249"/>
          </a:xfrm>
          <a:prstGeom prst="rect">
            <a:avLst/>
          </a:prstGeom>
          <a:solidFill>
            <a:schemeClr val="accent3"/>
          </a:solidFill>
          <a:ln w="12700">
            <a:noFill/>
            <a:miter lim="800000"/>
            <a:headEnd/>
            <a:tailEnd/>
          </a:ln>
          <a:effectLst/>
        </p:spPr>
      </p:pic>
      <p:sp>
        <p:nvSpPr>
          <p:cNvPr id="5" name="Rectangle 4"/>
          <p:cNvSpPr/>
          <p:nvPr/>
        </p:nvSpPr>
        <p:spPr bwMode="auto">
          <a:xfrm>
            <a:off x="762000" y="2590800"/>
            <a:ext cx="24384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bwMode="auto">
          <a:xfrm>
            <a:off x="76200" y="2514600"/>
            <a:ext cx="4953000" cy="738664"/>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Calibri" pitchFamily="34" charset="0"/>
              <a:cs typeface="Times New Roman" pitchFamily="18"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INPUT DATA</a:t>
            </a:r>
          </a:p>
        </p:txBody>
      </p:sp>
      <p:sp>
        <p:nvSpPr>
          <p:cNvPr id="19" name="Rectangle 18"/>
          <p:cNvSpPr/>
          <p:nvPr/>
        </p:nvSpPr>
        <p:spPr bwMode="auto">
          <a:xfrm>
            <a:off x="76200" y="3328866"/>
            <a:ext cx="4953000" cy="1477328"/>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78303"/>
              </a:solidFill>
              <a:effectLst>
                <a:outerShdw blurRad="38100" dist="38100" dir="2700000" algn="tl">
                  <a:srgbClr val="000000">
                    <a:alpha val="43137"/>
                  </a:srgbClr>
                </a:outerShdw>
              </a:effectLst>
              <a:latin typeface="Calibri" pitchFamily="34" charset="0"/>
              <a:cs typeface="Times New Roman" pitchFamily="18"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MORTALITY </a:t>
            </a: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LEVELS </a:t>
            </a:r>
          </a:p>
          <a:p>
            <a:pPr marL="0" marR="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ANALYSIS</a:t>
            </a:r>
          </a:p>
        </p:txBody>
      </p:sp>
      <p:sp>
        <p:nvSpPr>
          <p:cNvPr id="20" name="Rectangle 19"/>
          <p:cNvSpPr/>
          <p:nvPr/>
        </p:nvSpPr>
        <p:spPr bwMode="auto">
          <a:xfrm>
            <a:off x="5105400" y="2226187"/>
            <a:ext cx="4001384" cy="2215991"/>
          </a:xfrm>
          <a:prstGeom prst="rect">
            <a:avLst/>
          </a:prstGeom>
          <a:noFill/>
          <a:ln w="38100" cap="flat" cmpd="sng" algn="ctr">
            <a:solidFill>
              <a:srgbClr val="F78303"/>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solidFill>
                  <a:srgbClr val="F78303"/>
                </a:solidFill>
                <a:latin typeface="Calibri" pitchFamily="34" charset="0"/>
                <a:cs typeface="Times New Roman" pitchFamily="18" charset="0"/>
              </a:rPr>
              <a:t>     CAUSES OF DEATH</a:t>
            </a:r>
            <a:r>
              <a:rPr kumimoji="0" lang="en-US" sz="2400" b="1" i="0" u="none" strike="noStrike" cap="none" normalizeH="0" dirty="0" smtClean="0">
                <a:solidFill>
                  <a:srgbClr val="F78303"/>
                </a:solidFill>
                <a:latin typeface="Calibri" pitchFamily="34" charset="0"/>
                <a:cs typeface="Times New Roman" pitchFamily="18" charset="0"/>
              </a:rPr>
              <a:t> </a:t>
            </a:r>
            <a:r>
              <a:rPr kumimoji="0" lang="en-US" sz="2400" b="1" i="0" u="none" strike="noStrike" cap="none" normalizeH="0" baseline="0" dirty="0" smtClean="0">
                <a:solidFill>
                  <a:srgbClr val="F78303"/>
                </a:solidFill>
                <a:latin typeface="Calibri" pitchFamily="34" charset="0"/>
                <a:cs typeface="Times New Roman" pitchFamily="18" charset="0"/>
              </a:rPr>
              <a:t>ANALYSIS</a:t>
            </a:r>
          </a:p>
          <a:p>
            <a:pPr marL="0" marR="0" indent="0" defTabSz="914400" rtl="0" eaLnBrk="1" fontAlgn="base" latinLnBrk="0" hangingPunct="1">
              <a:lnSpc>
                <a:spcPct val="100000"/>
              </a:lnSpc>
              <a:spcBef>
                <a:spcPct val="0"/>
              </a:spcBef>
              <a:spcAft>
                <a:spcPct val="0"/>
              </a:spcAft>
              <a:buClrTx/>
              <a:buSzTx/>
              <a:buFontTx/>
              <a:buNone/>
              <a:tabLst/>
            </a:pPr>
            <a:endParaRPr lang="en-US" sz="2400" b="1" dirty="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lang="en-US" sz="2400" b="1" dirty="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solidFill>
                <a:srgbClr val="F78303"/>
              </a:solidFill>
              <a:latin typeface="Calibri" pitchFamily="34"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solidFill>
                <a:srgbClr val="F78303"/>
              </a:solidFill>
              <a:latin typeface="Calibri" pitchFamily="34" charset="0"/>
              <a:cs typeface="Times New Roman" pitchFamily="18" charset="0"/>
            </a:endParaRPr>
          </a:p>
        </p:txBody>
      </p:sp>
    </p:spTree>
    <p:extLst>
      <p:ext uri="{BB962C8B-B14F-4D97-AF65-F5344CB8AC3E}">
        <p14:creationId xmlns:p14="http://schemas.microsoft.com/office/powerpoint/2010/main" val="25905062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pPr marL="0" indent="0">
              <a:buNone/>
            </a:pPr>
            <a:r>
              <a:rPr lang="en-US" dirty="0" smtClean="0"/>
              <a:t>Open Excel file: </a:t>
            </a:r>
            <a:r>
              <a:rPr lang="en-US" sz="2400" i="1" dirty="0" smtClean="0"/>
              <a:t>ANACoD version 1.1 2013Feb_blank.xls</a:t>
            </a:r>
            <a:r>
              <a:rPr lang="en-US" sz="2400" dirty="0" smtClean="0"/>
              <a:t> </a:t>
            </a:r>
          </a:p>
          <a:p>
            <a:r>
              <a:rPr lang="en-US" sz="2400" dirty="0" smtClean="0"/>
              <a:t>Enable macros</a:t>
            </a:r>
          </a:p>
          <a:p>
            <a:pPr marL="0" indent="0">
              <a:buNone/>
            </a:pPr>
            <a:endParaRPr lang="en-US" sz="1400" dirty="0" smtClean="0"/>
          </a:p>
          <a:p>
            <a:pPr marL="0" indent="0">
              <a:buNone/>
            </a:pPr>
            <a:r>
              <a:rPr lang="en-US" dirty="0" smtClean="0"/>
              <a:t>Go to sheet “step0-Input data”</a:t>
            </a:r>
          </a:p>
          <a:p>
            <a:r>
              <a:rPr lang="en-US" sz="2400" dirty="0" smtClean="0"/>
              <a:t>Enter information at top of page:</a:t>
            </a:r>
          </a:p>
          <a:p>
            <a:pPr lvl="1"/>
            <a:r>
              <a:rPr lang="en-US" sz="2000" dirty="0" smtClean="0"/>
              <a:t>Country: Colombia</a:t>
            </a:r>
          </a:p>
          <a:p>
            <a:pPr lvl="1"/>
            <a:r>
              <a:rPr lang="en-US" sz="2000" dirty="0" smtClean="0"/>
              <a:t>Year: 2009</a:t>
            </a:r>
          </a:p>
          <a:p>
            <a:pPr lvl="1"/>
            <a:r>
              <a:rPr lang="en-US" sz="2000" dirty="0" smtClean="0"/>
              <a:t>Source of data: Civil registration</a:t>
            </a:r>
          </a:p>
          <a:p>
            <a:pPr lvl="1"/>
            <a:r>
              <a:rPr lang="en-US" sz="2000" dirty="0" smtClean="0"/>
              <a:t>ICD level used: ICD-10, 4-character codes</a:t>
            </a:r>
          </a:p>
          <a:p>
            <a:r>
              <a:rPr lang="en-US" sz="2400" dirty="0" smtClean="0"/>
              <a:t>Input data from Excel file: </a:t>
            </a:r>
            <a:r>
              <a:rPr lang="en-US" sz="2400" i="1" dirty="0" smtClean="0"/>
              <a:t>Country Data_Anacod.xlsx</a:t>
            </a:r>
          </a:p>
          <a:p>
            <a:pPr lvl="1"/>
            <a:r>
              <a:rPr lang="en-US" sz="2000" dirty="0" smtClean="0"/>
              <a:t>Copy “Population” data; paste into ANACoD tool, starting in E14</a:t>
            </a:r>
          </a:p>
          <a:p>
            <a:pPr lvl="1"/>
            <a:r>
              <a:rPr lang="en-US" sz="2000" dirty="0" smtClean="0"/>
              <a:t>Copy “Deaths: data; paste into ANACoD tool, starting in C20</a:t>
            </a:r>
          </a:p>
          <a:p>
            <a:pPr lvl="1"/>
            <a:endParaRPr lang="en-US" dirty="0"/>
          </a:p>
        </p:txBody>
      </p:sp>
    </p:spTree>
    <p:extLst>
      <p:ext uri="{BB962C8B-B14F-4D97-AF65-F5344CB8AC3E}">
        <p14:creationId xmlns:p14="http://schemas.microsoft.com/office/powerpoint/2010/main" val="12094811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err="1" smtClean="0"/>
              <a:t>ANACoD</a:t>
            </a:r>
            <a:r>
              <a:rPr lang="en-GB" dirty="0" smtClean="0"/>
              <a:t>  - PART I: INPUT DATA</a:t>
            </a:r>
          </a:p>
        </p:txBody>
      </p:sp>
      <p:sp>
        <p:nvSpPr>
          <p:cNvPr id="2" name="TextBox 1"/>
          <p:cNvSpPr txBox="1"/>
          <p:nvPr/>
        </p:nvSpPr>
        <p:spPr>
          <a:xfrm>
            <a:off x="266700" y="1371600"/>
            <a:ext cx="8610600" cy="646331"/>
          </a:xfrm>
          <a:prstGeom prst="rect">
            <a:avLst/>
          </a:prstGeom>
          <a:noFill/>
        </p:spPr>
        <p:txBody>
          <a:bodyPr wrap="square" rtlCol="0">
            <a:spAutoFit/>
          </a:bodyPr>
          <a:lstStyle/>
          <a:p>
            <a:r>
              <a:rPr lang="en-US" dirty="0" smtClean="0"/>
              <a:t>Step 0 - Input data</a:t>
            </a:r>
            <a:r>
              <a:rPr lang="en-GB" dirty="0"/>
              <a:t>: </a:t>
            </a:r>
            <a:r>
              <a:rPr lang="en-GB" b="1" u="sng" dirty="0">
                <a:solidFill>
                  <a:srgbClr val="F78303"/>
                </a:solidFill>
              </a:rPr>
              <a:t>raw mortality data by age and sex </a:t>
            </a:r>
            <a:r>
              <a:rPr lang="en-GB" dirty="0"/>
              <a:t>and </a:t>
            </a:r>
            <a:r>
              <a:rPr lang="en-GB" b="1" u="sng" dirty="0">
                <a:solidFill>
                  <a:srgbClr val="0070C0"/>
                </a:solidFill>
              </a:rPr>
              <a:t>ICD 3 or 4 character </a:t>
            </a:r>
            <a:r>
              <a:rPr lang="en-GB" b="1" u="sng" dirty="0" smtClean="0">
                <a:solidFill>
                  <a:srgbClr val="0070C0"/>
                </a:solidFill>
              </a:rPr>
              <a:t>codes</a:t>
            </a:r>
            <a:r>
              <a:rPr lang="en-GB" dirty="0"/>
              <a:t>; </a:t>
            </a:r>
            <a:r>
              <a:rPr lang="en-GB" b="1" u="sng" dirty="0">
                <a:solidFill>
                  <a:srgbClr val="92D050"/>
                </a:solidFill>
              </a:rPr>
              <a:t>population data by sex and </a:t>
            </a:r>
            <a:r>
              <a:rPr lang="en-GB" b="1" u="sng" dirty="0" smtClean="0">
                <a:solidFill>
                  <a:srgbClr val="92D050"/>
                </a:solidFill>
              </a:rPr>
              <a:t>age</a:t>
            </a:r>
            <a:endParaRPr lang="en-US" dirty="0"/>
          </a:p>
        </p:txBody>
      </p:sp>
      <p:sp>
        <p:nvSpPr>
          <p:cNvPr id="8" name="Rectangle 7"/>
          <p:cNvSpPr/>
          <p:nvPr/>
        </p:nvSpPr>
        <p:spPr bwMode="auto">
          <a:xfrm>
            <a:off x="513355" y="2422362"/>
            <a:ext cx="8193490" cy="632870"/>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5" name="Picture 1" descr="ANACoD Screen Shot - Step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5" y="3429000"/>
            <a:ext cx="8769495" cy="3429000"/>
          </a:xfrm>
          <a:prstGeom prst="rect">
            <a:avLst/>
          </a:prstGeom>
          <a:solidFill>
            <a:srgbClr val="FFFFFF"/>
          </a:solidFill>
          <a:ln>
            <a:noFill/>
          </a:ln>
          <a:effectLs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56520"/>
            <a:ext cx="8193490" cy="5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066800" y="3448050"/>
            <a:ext cx="7660090" cy="3416320"/>
          </a:xfrm>
          <a:prstGeom prst="rect">
            <a:avLst/>
          </a:prstGeom>
          <a:noFill/>
          <a:ln w="38100" cap="flat" cmpd="sng" algn="ctr">
            <a:solidFill>
              <a:srgbClr val="F783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bwMode="auto">
          <a:xfrm>
            <a:off x="-42605" y="3429000"/>
            <a:ext cx="1066800" cy="3477875"/>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descr="ANACoD Screen Shot - Step 0"/>
          <p:cNvPicPr>
            <a:picLocks noChangeAspect="1" noChangeArrowheads="1"/>
          </p:cNvPicPr>
          <p:nvPr/>
        </p:nvPicPr>
        <p:blipFill rotWithShape="1">
          <a:blip r:embed="rId5">
            <a:extLst>
              <a:ext uri="{28A0092B-C50C-407E-A947-70E740481C1C}">
                <a14:useLocalDpi xmlns:a14="http://schemas.microsoft.com/office/drawing/2010/main" val="0"/>
              </a:ext>
            </a:extLst>
          </a:blip>
          <a:srcRect r="22007" b="-54655"/>
          <a:stretch/>
        </p:blipFill>
        <p:spPr bwMode="auto">
          <a:xfrm>
            <a:off x="533400" y="2150118"/>
            <a:ext cx="7822584" cy="29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NACoD Screen Shot - Step 0"/>
          <p:cNvPicPr>
            <a:picLocks noChangeAspect="1" noChangeArrowheads="1"/>
          </p:cNvPicPr>
          <p:nvPr/>
        </p:nvPicPr>
        <p:blipFill rotWithShape="1">
          <a:blip r:embed="rId6">
            <a:extLst>
              <a:ext uri="{28A0092B-C50C-407E-A947-70E740481C1C}">
                <a14:useLocalDpi xmlns:a14="http://schemas.microsoft.com/office/drawing/2010/main" val="0"/>
              </a:ext>
            </a:extLst>
          </a:blip>
          <a:srcRect r="19611"/>
          <a:stretch/>
        </p:blipFill>
        <p:spPr bwMode="auto">
          <a:xfrm>
            <a:off x="19050" y="3171967"/>
            <a:ext cx="870784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7849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WPP Template May 05">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FETP Template</Template>
  <TotalTime>13635</TotalTime>
  <Words>10067</Words>
  <Application>Microsoft Office PowerPoint</Application>
  <PresentationFormat>On-screen Show (4:3)</PresentationFormat>
  <Paragraphs>1452</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1_BWPP Template May 05</vt:lpstr>
      <vt:lpstr>ANACoD:  Analysing Mortality Levels &amp;  Cause-of-Death Data  </vt:lpstr>
      <vt:lpstr>Assessing the Quality of Mortality Data: 10 step process </vt:lpstr>
      <vt:lpstr>WHO recommends the use of the International Form of Medical Certification of Cause of Death to document the underlying cause of death</vt:lpstr>
      <vt:lpstr>International Statistical Classification of Diseases and Related Health Problems: 10th Revision (ICD-10) includes natural causes &amp; external causes of death</vt:lpstr>
      <vt:lpstr> ANACoD:  Analysing mortality levels &amp; cause-of-death data </vt:lpstr>
      <vt:lpstr>PowerPoint Presentation</vt:lpstr>
      <vt:lpstr>PowerPoint Presentation</vt:lpstr>
      <vt:lpstr>Getting Started</vt:lpstr>
      <vt:lpstr>ANACoD  - PART I: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 INPUT DATA Step 1 - Basic check of input data</vt:lpstr>
      <vt:lpstr>ANACoD  - PART II: MORTALITY LEVELS ANALYSIS</vt:lpstr>
      <vt:lpstr>ANACoD  - PART II: MORTALITY LEVELS ANALYSIS Step 2: Crude death rates (CDR)</vt:lpstr>
      <vt:lpstr>ANACoD  - PART II: MORTALITY LEVELS ANALYSIS Step 2: Crude death rates</vt:lpstr>
      <vt:lpstr>ANACoD  - PART II: MORTALITY LEVELS ANALYSIS Step 2: Crude deaths rates</vt:lpstr>
      <vt:lpstr>ANACoD  - PART II: MORTALITY LEVELS ANALYSIS Step 3. Age and sex-specific death rates</vt:lpstr>
      <vt:lpstr>ANACoD  - PART II: MORTALITY LEVELS ANALYSIS Step 3. Age and sex-specific death rates </vt:lpstr>
      <vt:lpstr>ANACoD  - PART II: MORTALITY LEVELS ANALYSIS Step 3. Age and sex-specific death rates </vt:lpstr>
      <vt:lpstr>ANACoD  - PART II: MORTALITY LEVELS ANALYSIS Step 3. Age and sex-specific deaths rates</vt:lpstr>
      <vt:lpstr>ANACoD  - PART II: MORTALITY LEVELS ANALYSIS Step 4: Review the age distribution of deaths</vt:lpstr>
      <vt:lpstr>Step 4: Review the age distribution of deaths</vt:lpstr>
      <vt:lpstr>ANACoD  - PART II: MORTALITY LEVELS ANALYSIS Step 4: Review the age distribution of deaths</vt:lpstr>
      <vt:lpstr>ANACoD  - PART II: MORTALITY LEVELS ANALYSIS Step 4: Review the age distribution of deaths</vt:lpstr>
      <vt:lpstr>ANACoD  - PART II: MORTALITY LEVELS ANALYSIS Step 5: Child mortality rates</vt:lpstr>
      <vt:lpstr>ANACoD  - PART II: MORTALITY LEVELS ANALYSIS Step 5: Child mortality rates</vt:lpstr>
      <vt:lpstr>ANACoD  - PART II: MORTALITY LEVELS ANALYSIS Step 5: Child mortality rates</vt:lpstr>
      <vt:lpstr>ANACoD  - PART III: CAUSES OF DEATH ANALYSIS</vt:lpstr>
      <vt:lpstr>ANACoD  - PART III: CAUSES OF DEATH ANALYSIS Step 6: Distribution of death according to the Global Burden of Disease list</vt:lpstr>
      <vt:lpstr>ANACoD  - PART III: CAUSES OF DEATH ANALYSIS Step 6: Distribution of death according to the Global Burden of Disease list</vt:lpstr>
      <vt:lpstr>ANACoD  - PART III: CAUSES OF DEATH ANALYSIS Step 6: Distribution of death according to the Global Burden of Disease list</vt:lpstr>
      <vt:lpstr>ANACoD  - PART III: CAUSES OF DEATH ANALYSIS Step 7: Age pattern of broad groups of causes of death (Distribution of major causes of death)</vt:lpstr>
      <vt:lpstr>PowerPoint Presentation</vt:lpstr>
      <vt:lpstr>PowerPoint Presentation</vt:lpstr>
      <vt:lpstr>ANACoD  - PART III: CAUSES OF DEATH ANALYSIS Step 8: Leading causes of death</vt:lpstr>
      <vt:lpstr>ANACoD  - PART III: CAUSES OF DEATH ANALYSIS Step 8: Leading causes of death</vt:lpstr>
      <vt:lpstr>ANACoD  - PART III: CAUSES OF DEATH ANALYSIS Step 9: Ratio of non-communicable to communicable causes of death</vt:lpstr>
      <vt:lpstr>ANACoD  - PART III: CAUSES OF DEATH ANALYSIS Step 9: Ratio of non-communicable to communicable causes of death</vt:lpstr>
      <vt:lpstr>ANACoD  - PART III: CAUSES OF DEATH ANALYSIS Step 10: Ill-defined causes of death</vt:lpstr>
      <vt:lpstr>Ill-defined causes are: ‘symptoms, signs and abnormal clinical and laboratory findings, not elsewhere classified.’  They arise from:</vt:lpstr>
      <vt:lpstr>ANACoD  - PART III: CAUSES OF DEATH ANALYSIS Step 10: Ill-defined causes of death</vt:lpstr>
      <vt:lpstr>ANACoD  - PART III: CAUSES OF DEATH ANALYSIS Step 10: Ill-defined causes of death</vt:lpstr>
      <vt:lpstr>ANACoD Wrap up</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Improving Civil Registration and Vital Statistics Systems</dc:title>
  <dc:creator>CDC User</dc:creator>
  <cp:lastModifiedBy>Nichols, Erin K. (CDC/OSELS/NCHS)</cp:lastModifiedBy>
  <cp:revision>551</cp:revision>
  <cp:lastPrinted>2013-04-05T21:43:26Z</cp:lastPrinted>
  <dcterms:created xsi:type="dcterms:W3CDTF">2011-09-14T15:50:46Z</dcterms:created>
  <dcterms:modified xsi:type="dcterms:W3CDTF">2015-03-27T00:45:22Z</dcterms:modified>
</cp:coreProperties>
</file>