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58" r:id="rId3"/>
    <p:sldId id="287" r:id="rId4"/>
    <p:sldId id="288" r:id="rId5"/>
    <p:sldId id="284" r:id="rId6"/>
    <p:sldId id="267" r:id="rId7"/>
    <p:sldId id="281" r:id="rId8"/>
    <p:sldId id="315" r:id="rId9"/>
    <p:sldId id="280" r:id="rId10"/>
    <p:sldId id="290" r:id="rId11"/>
    <p:sldId id="291" r:id="rId12"/>
    <p:sldId id="282" r:id="rId13"/>
    <p:sldId id="289" r:id="rId14"/>
    <p:sldId id="320" r:id="rId15"/>
    <p:sldId id="331" r:id="rId16"/>
    <p:sldId id="286" r:id="rId17"/>
    <p:sldId id="266" r:id="rId18"/>
    <p:sldId id="268" r:id="rId19"/>
    <p:sldId id="310" r:id="rId20"/>
    <p:sldId id="313" r:id="rId21"/>
    <p:sldId id="297" r:id="rId22"/>
    <p:sldId id="302" r:id="rId23"/>
    <p:sldId id="319" r:id="rId24"/>
    <p:sldId id="314" r:id="rId25"/>
    <p:sldId id="301" r:id="rId26"/>
    <p:sldId id="322" r:id="rId27"/>
    <p:sldId id="298" r:id="rId28"/>
    <p:sldId id="299" r:id="rId29"/>
    <p:sldId id="330" r:id="rId30"/>
    <p:sldId id="318" r:id="rId31"/>
    <p:sldId id="311" r:id="rId32"/>
    <p:sldId id="325" r:id="rId33"/>
    <p:sldId id="323" r:id="rId34"/>
    <p:sldId id="329" r:id="rId3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54CC"/>
    <a:srgbClr val="F78303"/>
    <a:srgbClr val="00B050"/>
    <a:srgbClr val="B23224"/>
    <a:srgbClr val="D43C2C"/>
    <a:srgbClr val="4B21FB"/>
    <a:srgbClr val="4949D3"/>
    <a:srgbClr val="007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4145" autoAdjust="0"/>
  </p:normalViewPr>
  <p:slideViewPr>
    <p:cSldViewPr>
      <p:cViewPr>
        <p:scale>
          <a:sx n="90" d="100"/>
          <a:sy n="90" d="100"/>
        </p:scale>
        <p:origin x="-1440" y="-114"/>
      </p:cViewPr>
      <p:guideLst>
        <p:guide orient="horz" pos="2160"/>
        <p:guide pos="2880"/>
      </p:guideLst>
    </p:cSldViewPr>
  </p:slideViewPr>
  <p:outlineViewPr>
    <p:cViewPr>
      <p:scale>
        <a:sx n="33" d="100"/>
        <a:sy n="33" d="100"/>
      </p:scale>
      <p:origin x="0" y="30438"/>
    </p:cViewPr>
  </p:outlineViewPr>
  <p:notesTextViewPr>
    <p:cViewPr>
      <p:scale>
        <a:sx n="100" d="100"/>
        <a:sy n="100" d="100"/>
      </p:scale>
      <p:origin x="0" y="0"/>
    </p:cViewPr>
  </p:notesTextViewPr>
  <p:notesViewPr>
    <p:cSldViewPr>
      <p:cViewPr varScale="1">
        <p:scale>
          <a:sx n="81" d="100"/>
          <a:sy n="81" d="100"/>
        </p:scale>
        <p:origin x="-3114"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FF72F6B9-D0DE-4420-AA53-3B02601B035D}" type="datetimeFigureOut">
              <a:rPr lang="en-US" smtClean="0"/>
              <a:t>3/30/2015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32C7EA53-35E1-4DDD-8C31-DF916A750CB6}" type="slidenum">
              <a:rPr lang="en-US" smtClean="0"/>
              <a:t>‹#›</a:t>
            </a:fld>
            <a:endParaRPr lang="en-US"/>
          </a:p>
        </p:txBody>
      </p:sp>
    </p:spTree>
    <p:extLst>
      <p:ext uri="{BB962C8B-B14F-4D97-AF65-F5344CB8AC3E}">
        <p14:creationId xmlns:p14="http://schemas.microsoft.com/office/powerpoint/2010/main" val="2422595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5995B489-7F8A-40F7-94A6-19388F4E9A32}" type="datetimeFigureOut">
              <a:rPr lang="en-US" smtClean="0"/>
              <a:pPr/>
              <a:t>3/30/2015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B26C4161-891A-4B15-8BDF-FB85D71806E8}" type="slidenum">
              <a:rPr lang="en-US" smtClean="0"/>
              <a:pPr/>
              <a:t>‹#›</a:t>
            </a:fld>
            <a:endParaRPr lang="en-US"/>
          </a:p>
        </p:txBody>
      </p:sp>
    </p:spTree>
    <p:extLst>
      <p:ext uri="{BB962C8B-B14F-4D97-AF65-F5344CB8AC3E}">
        <p14:creationId xmlns:p14="http://schemas.microsoft.com/office/powerpoint/2010/main" val="265027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C4161-891A-4B15-8BDF-FB85D71806E8}" type="slidenum">
              <a:rPr lang="en-US" smtClean="0"/>
              <a:pPr/>
              <a:t>1</a:t>
            </a:fld>
            <a:endParaRPr lang="en-US"/>
          </a:p>
        </p:txBody>
      </p:sp>
    </p:spTree>
    <p:extLst>
      <p:ext uri="{BB962C8B-B14F-4D97-AF65-F5344CB8AC3E}">
        <p14:creationId xmlns:p14="http://schemas.microsoft.com/office/powerpoint/2010/main" val="146099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a:t>
            </a:r>
          </a:p>
          <a:p>
            <a:r>
              <a:rPr lang="en-US" dirty="0"/>
              <a:t>The Guidance Tool consists of two components- the rapid assessment tool and the detailed assessment tool.  </a:t>
            </a:r>
          </a:p>
          <a:p>
            <a:endParaRPr lang="en-US" dirty="0"/>
          </a:p>
          <a:p>
            <a:pPr defTabSz="931774">
              <a:defRPr/>
            </a:pPr>
            <a:r>
              <a:rPr lang="en-US" dirty="0"/>
              <a:t>The rapid assessment tool provides a tool to quickly evaluate the state of the current system and make the case for a more detailed assessment. It was developed to help provide evidence to senior management to garner support for a detailed review. </a:t>
            </a:r>
          </a:p>
          <a:p>
            <a:pPr defTabSz="931774">
              <a:defRPr/>
            </a:pPr>
            <a:endParaRPr lang="en-US" dirty="0"/>
          </a:p>
          <a:p>
            <a:pPr defTabSz="931774">
              <a:defRPr/>
            </a:pPr>
            <a:r>
              <a:rPr lang="en-US" dirty="0"/>
              <a:t>The rapid assessment should be completed through a process of discussion among all group members, leading to a common view on the issue.  The purpose of the assessment is to engage in discussion on the possible weaknesses and strengths of the system.</a:t>
            </a:r>
          </a:p>
          <a:p>
            <a:pPr defTabSz="931774">
              <a:defRPr/>
            </a:pPr>
            <a:r>
              <a:rPr lang="en-US" dirty="0"/>
              <a:t> </a:t>
            </a:r>
          </a:p>
          <a:p>
            <a:r>
              <a:rPr lang="en-US" dirty="0"/>
              <a:t>The tool consists of 25 questions about how the CR/VS system functions.  Each question allows countries to select one of four scenarios (A-D) describing a typical range of hypothetical situations.  A value of 0-3 is attached to each scenario, generating a total score.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The total score provides a rating and suggest actions associated with each rating.  Countries with ratings below 65 are advised to complete the comprehensive assessment, though the comprehensive review will be useful in identifying specific weaknesses in countries with a rating up to 84.</a:t>
            </a:r>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a:t>
            </a:r>
          </a:p>
          <a:p>
            <a:r>
              <a:rPr lang="en-US" dirty="0"/>
              <a:t>The Guidance Tool consists of two components- the rapid assessment tool and the detailed assessment tool.  </a:t>
            </a:r>
          </a:p>
          <a:p>
            <a:endParaRPr lang="en-US" dirty="0"/>
          </a:p>
          <a:p>
            <a:r>
              <a:rPr lang="en-US" dirty="0"/>
              <a:t>The rapid assessment tool provides a tool to quickly evaluate the state of the current system and make the case for a more detailed assessment.  The tool consists of 25 questions about how the CR/VS systems function;  It was developed to help provide evidence to senior management to garner support for a detailed review.  </a:t>
            </a:r>
          </a:p>
          <a:p>
            <a:endParaRPr lang="en-US" dirty="0"/>
          </a:p>
          <a:p>
            <a:r>
              <a:rPr lang="en-US" dirty="0"/>
              <a:t>The detailed assessment tool reviews the main aspects of the civil registration and vital statistics systems.  These include the legal and regulatory framework; registration, certification and coding practices; and the compilation, tabulation and use of the resulting data.  The detailed assessment tool comprises both a roadmap, which outlines the main steps in conducting the review, and an assessment framework, which serves as a template for the detailed review. </a:t>
            </a:r>
          </a:p>
          <a:p>
            <a:endParaRPr lang="en-US" dirty="0"/>
          </a:p>
          <a:p>
            <a:r>
              <a:rPr lang="en-US" dirty="0"/>
              <a:t>Note that another important assessment measure not included in the WHO Guidance Tool is a review of certificate services.  Aspects of certificate services to review include: </a:t>
            </a:r>
          </a:p>
          <a:p>
            <a:pPr marL="171450" indent="-171450">
              <a:buFontTx/>
              <a:buChar char="-"/>
            </a:pPr>
            <a:r>
              <a:rPr lang="en-US" dirty="0"/>
              <a:t>the average time it takes to receive a certificate</a:t>
            </a:r>
          </a:p>
          <a:p>
            <a:pPr marL="171450" indent="-171450">
              <a:buFontTx/>
              <a:buChar char="-"/>
            </a:pPr>
            <a:r>
              <a:rPr lang="en-US" dirty="0"/>
              <a:t>the process for applying for a certificate</a:t>
            </a:r>
          </a:p>
          <a:p>
            <a:pPr marL="171450" indent="-171450">
              <a:buFontTx/>
              <a:buChar char="-"/>
            </a:pPr>
            <a:r>
              <a:rPr lang="en-US" dirty="0"/>
              <a:t>the appropriateness of the location for where someone applies for a certificate</a:t>
            </a:r>
          </a:p>
          <a:p>
            <a:pPr marL="171450" indent="-171450">
              <a:buFontTx/>
              <a:buChar char="-"/>
            </a:pPr>
            <a:r>
              <a:rPr lang="en-US" dirty="0"/>
              <a:t>the existence of government services that require a birth/death certificate.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Notes: </a:t>
            </a:r>
          </a:p>
          <a:p>
            <a:r>
              <a:rPr lang="en-US" dirty="0"/>
              <a:t>The detailed assessment tool is accompanied by a roadmap that describes the process for reviewing civil registration and vital statistics systems.  The process has three phases:</a:t>
            </a:r>
          </a:p>
          <a:p>
            <a:r>
              <a:rPr lang="en-US" dirty="0"/>
              <a:t>Phase 1 – Leadership coordination and review – this is preparing for and carrying out the review</a:t>
            </a:r>
          </a:p>
          <a:p>
            <a:r>
              <a:rPr lang="en-US" dirty="0"/>
              <a:t>Phase 2 – Priority setting and planning – or developing a strategic plan for strengthening the system</a:t>
            </a:r>
          </a:p>
          <a:p>
            <a:r>
              <a:rPr lang="en-US" dirty="0"/>
              <a:t>And Phase 3 – Implementation of the strategic plan.</a:t>
            </a:r>
          </a:p>
          <a:p>
            <a:endParaRPr lang="en-US" dirty="0"/>
          </a:p>
          <a:p>
            <a:r>
              <a:rPr lang="en-US" dirty="0"/>
              <a:t>The Guidance Tool provides detailed guidance for Phases 1 and 2, while less detail is provided for Phase 3 because the steps are likely to vary for each country.   </a:t>
            </a:r>
          </a:p>
          <a:p>
            <a:endParaRPr lang="en-US" dirty="0"/>
          </a:p>
          <a:p>
            <a:r>
              <a:rPr lang="en-US" dirty="0"/>
              <a:t>Under Phase 1 we first identify a lead agency that can initiate the process of forming a review committee.  We also identify and invite stakeholders, and make a case to the government of the need to improve the vital statistics system.  We then undertake a rapid assessment of the current system to build the case and prepare for the launch of the review.  We conduct a launch meeting to raise awareness, expand the committee and form subgroups.  We then conduct an initial committee meeting and the thorough review through subgroup work sessions– this process is highlighted in the orange circle.</a:t>
            </a:r>
          </a:p>
          <a:p>
            <a:endParaRPr lang="en-US" dirty="0"/>
          </a:p>
          <a:p>
            <a:r>
              <a:rPr lang="en-US" dirty="0"/>
              <a:t>The results of this process lead to Phase 2, where we conduct a review committee results meeting with the subgroups and </a:t>
            </a:r>
            <a:r>
              <a:rPr lang="en-US" i="1" u="sng" dirty="0"/>
              <a:t>develop a strategic plan</a:t>
            </a:r>
            <a:r>
              <a:rPr lang="en-US" dirty="0"/>
              <a:t>.  Then, we conduct a large stakeholder meeting to present the improvement plan.</a:t>
            </a:r>
          </a:p>
          <a:p>
            <a:endParaRPr lang="en-US" dirty="0"/>
          </a:p>
          <a:p>
            <a:r>
              <a:rPr lang="en-US" dirty="0"/>
              <a:t>Again, these results lead to Phase 3, where the specific actions and the strategic plan are implemented.</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steering committee typically includes representatives from agency leadership and is responsible for overseeing the “big picture” of a project/program (rather than implementing/planning the technical details)</a:t>
            </a:r>
          </a:p>
          <a:p>
            <a:endParaRPr lang="en-US" dirty="0"/>
          </a:p>
          <a:p>
            <a:pPr marL="171450" lvl="0" indent="-171450">
              <a:buFont typeface="Arial" pitchFamily="34" charset="0"/>
              <a:buChar char="•"/>
            </a:pPr>
            <a:r>
              <a:rPr lang="en-US" dirty="0"/>
              <a:t>To identify stakeholders and ensure all stakeholders are involved</a:t>
            </a:r>
          </a:p>
          <a:p>
            <a:pPr marL="171450" lvl="0" indent="-171450">
              <a:buFont typeface="Arial" pitchFamily="34" charset="0"/>
              <a:buChar char="•"/>
            </a:pPr>
            <a:r>
              <a:rPr lang="en-US" dirty="0"/>
              <a:t>To build awareness among senior government policy-makers and to gain their support</a:t>
            </a:r>
          </a:p>
          <a:p>
            <a:pPr marL="171450" lvl="0" indent="-171450">
              <a:buFont typeface="Arial" pitchFamily="34" charset="0"/>
              <a:buChar char="•"/>
            </a:pPr>
            <a:r>
              <a:rPr lang="en-US" dirty="0"/>
              <a:t>To engage civil society groups as needed to help mobilize stakeholders </a:t>
            </a:r>
          </a:p>
          <a:p>
            <a:pPr marL="171450" lvl="0" indent="-171450">
              <a:buFont typeface="Arial" pitchFamily="34" charset="0"/>
              <a:buChar char="•"/>
            </a:pPr>
            <a:r>
              <a:rPr lang="en-US" dirty="0"/>
              <a:t>To conduct a rapid assessment and discuss results</a:t>
            </a:r>
          </a:p>
          <a:p>
            <a:pPr marL="171450" lvl="0" indent="-171450">
              <a:buFont typeface="Arial" pitchFamily="34" charset="0"/>
              <a:buChar char="•"/>
            </a:pPr>
            <a:r>
              <a:rPr lang="en-US" dirty="0"/>
              <a:t>To launch the review, develop a </a:t>
            </a:r>
            <a:r>
              <a:rPr lang="en-US" dirty="0" err="1"/>
              <a:t>workplan</a:t>
            </a:r>
            <a:r>
              <a:rPr lang="en-US" dirty="0"/>
              <a:t>, and guide subgroups through formal comprehensive review</a:t>
            </a:r>
          </a:p>
          <a:p>
            <a:pPr marL="171450" lvl="0" indent="-171450">
              <a:buFont typeface="Arial" pitchFamily="34" charset="0"/>
              <a:buChar char="•"/>
            </a:pPr>
            <a:r>
              <a:rPr lang="en-US" dirty="0"/>
              <a:t>To organize a results meeting and review and discuss evaluation results; to guide the development of a list of agreed and prioritized recommendations</a:t>
            </a:r>
          </a:p>
          <a:p>
            <a:pPr marL="171450" lvl="0" indent="-171450">
              <a:buFont typeface="Arial" pitchFamily="34" charset="0"/>
              <a:buChar char="•"/>
            </a:pPr>
            <a:r>
              <a:rPr lang="en-US" dirty="0"/>
              <a:t>To guide the development of a strategic improvement plan, based on the recommendations from the review meeting</a:t>
            </a:r>
          </a:p>
          <a:p>
            <a:pPr marL="171450" lvl="0" indent="-171450">
              <a:buFont typeface="Arial" pitchFamily="34" charset="0"/>
              <a:buChar char="•"/>
            </a:pPr>
            <a:r>
              <a:rPr lang="en-US" dirty="0"/>
              <a:t>To present the strategic improvement plan to stakeholders and oversee its implementation</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14</a:t>
            </a:fld>
            <a:endParaRPr lang="en-US"/>
          </a:p>
        </p:txBody>
      </p:sp>
    </p:spTree>
    <p:extLst>
      <p:ext uri="{BB962C8B-B14F-4D97-AF65-F5344CB8AC3E}">
        <p14:creationId xmlns:p14="http://schemas.microsoft.com/office/powerpoint/2010/main" val="187213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a:t>
            </a:r>
          </a:p>
          <a:p>
            <a:r>
              <a:rPr lang="en-US" dirty="0"/>
              <a:t>We’ll now back up a little and look in more depth at the framework that is used in the comprehensive review process of Phase 1.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a:t>
            </a:r>
          </a:p>
          <a:p>
            <a:r>
              <a:rPr lang="en-US" dirty="0"/>
              <a:t>The WHO assessment framework is used by subgroups in undertaking the detailed review of a country’s civil registration and vital statistics systems.  The framework consists of five key components (A-E) of the civil registration and vital statistics systems.  These components cover the inputs, processes, and outputs that are crucial aspects to the functioning of a vital statistics system and its review.</a:t>
            </a:r>
          </a:p>
          <a:p>
            <a:endParaRPr lang="en-US" dirty="0"/>
          </a:p>
          <a:p>
            <a:r>
              <a:rPr lang="en-US" dirty="0"/>
              <a:t>These 5 components are further broken down into 16 subcomponents which collectively investigate the specific questions and issues that not only assess coverage or completeness of data produced but also evaluate issues related to the functioning of the system and hence diagnoses potential problem areas.  In working through the framework, the inputs and processes of the system are evaluated in order to make lasting improvements to the output of the system.</a:t>
            </a:r>
          </a:p>
          <a:p>
            <a:endParaRPr lang="en-US" dirty="0"/>
          </a:p>
          <a:p>
            <a:r>
              <a:rPr lang="en-US" dirty="0"/>
              <a:t>(Note: As mentioned before, a review of certificate services is another important assessment measure that is not included in the WHO Guidance Tool.)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Beyond the WHO proposed evaluation guide, another important aspect of evaluating a vital statistics system is reviewing the various components contributing to the structure of the system- which we have discussed in previous lectures.  This includes evaluating the adequacy of government provisions.</a:t>
            </a:r>
          </a:p>
          <a:p>
            <a:endParaRPr lang="en-US" dirty="0"/>
          </a:p>
          <a:p>
            <a:r>
              <a:rPr lang="en-US" dirty="0"/>
              <a:t>Appropriate legislation is an important precondition for a good vital statistics system.  vital registration laws differ from country to country, but the most fundamental element is their obligatory or compulsory nature, providing for nationwide, complete coverage (both geographic and ethnic).  Current legislation should be critically reviewed and new laws created or existing laws revised as needed.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As well, any modern system of vital registration and statistics must be flexible enough to accommodate any changes or modifications necessary to make it more responsive to the needs expressed in the various uses of vital records and vital statistics.  Evaluating the system’s flexibility is another important aspect of evaluating a CR/VS system.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19</a:t>
            </a:fld>
            <a:endParaRPr lang="en-US"/>
          </a:p>
        </p:txBody>
      </p:sp>
    </p:spTree>
    <p:extLst>
      <p:ext uri="{BB962C8B-B14F-4D97-AF65-F5344CB8AC3E}">
        <p14:creationId xmlns:p14="http://schemas.microsoft.com/office/powerpoint/2010/main" val="29829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A country’s vital statistics system should be periodically evaluated to see whether the needs of the system are being adequately met.  Two major aspects should be examined: the quality of the resulting vital statistics and an evaluation of the overall CR/VS system.  We’ll look at different models that have been proposed for evaluation.  As well, we’ll discuss the importance of evaluating  the adequacy of government provisions for the CR/VS system and the importance of system flexibility.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1200"/>
              </a:spcBef>
            </a:pPr>
            <a:r>
              <a:rPr lang="en-US" dirty="0">
                <a:solidFill>
                  <a:srgbClr val="C00000"/>
                </a:solidFill>
              </a:rPr>
              <a:t>Priorities for an urban office may focus on operations to manage workload </a:t>
            </a:r>
            <a:r>
              <a:rPr lang="en-US" u="sng" dirty="0">
                <a:solidFill>
                  <a:srgbClr val="C00000"/>
                </a:solidFill>
              </a:rPr>
              <a:t>within</a:t>
            </a:r>
            <a:r>
              <a:rPr lang="en-US" dirty="0">
                <a:solidFill>
                  <a:srgbClr val="C00000"/>
                </a:solidFill>
              </a:rPr>
              <a:t> the office, while priorities for a rural office may focus on improving access to services and active participation of residents </a:t>
            </a:r>
            <a:r>
              <a:rPr lang="en-US" u="sng" dirty="0">
                <a:solidFill>
                  <a:srgbClr val="C00000"/>
                </a:solidFill>
              </a:rPr>
              <a:t>outside</a:t>
            </a:r>
            <a:r>
              <a:rPr lang="en-US" dirty="0">
                <a:solidFill>
                  <a:srgbClr val="C00000"/>
                </a:solidFill>
              </a:rPr>
              <a:t> of the office.</a:t>
            </a:r>
          </a:p>
          <a:p>
            <a:endParaRPr lang="en-US" dirty="0"/>
          </a:p>
          <a:p>
            <a:r>
              <a:rPr lang="en-US" dirty="0"/>
              <a:t>Note: Even in urban areas, some sections having poorer populations may have problems that are similar to those in rural areas.  In that case, the priorities might be to bring all sections of the urban area up to the level of the best sections.  Alternatively, there could be a rural area that gets records filed but does not have staff to process them in a timely manner.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20</a:t>
            </a:fld>
            <a:endParaRPr lang="en-US"/>
          </a:p>
        </p:txBody>
      </p:sp>
    </p:spTree>
    <p:extLst>
      <p:ext uri="{BB962C8B-B14F-4D97-AF65-F5344CB8AC3E}">
        <p14:creationId xmlns:p14="http://schemas.microsoft.com/office/powerpoint/2010/main" val="2415481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Notes: The specific actions for improving a CR/VS system will vary by country-- and these actions are guided by the outcomes of the comprehensive evaluation.  However, some common issues for implementing an improvement plan are listed here.</a:t>
            </a:r>
          </a:p>
          <a:p>
            <a:endParaRPr lang="en-US" dirty="0"/>
          </a:p>
          <a:p>
            <a:r>
              <a:rPr lang="en-US" dirty="0"/>
              <a:t>As collecting and producing vital statistics typically involves many departments, it is important to remember that costs can be shared.  The information generated by the CR/VS system will support many government functions.</a:t>
            </a:r>
          </a:p>
          <a:p>
            <a:endParaRPr lang="en-US" dirty="0"/>
          </a:p>
          <a:p>
            <a:r>
              <a:rPr lang="en-US" dirty="0"/>
              <a:t>(very important point- emphasize) As local authorities are key players in CR/VS improvement, they must be convinced of the importance of proper birth and death certification.  Producing certificates is a service for the people and is essential for sustaining the system, as it generates ongoing participation from the people.  Participation in the system can be encouraged by requiring certificates for services (i.e. school enrollment, marriage licenses, or driver’s licenses).  </a:t>
            </a:r>
          </a:p>
          <a:p>
            <a:endParaRPr lang="en-US" dirty="0"/>
          </a:p>
          <a:p>
            <a:r>
              <a:rPr lang="en-US" dirty="0"/>
              <a:t>As well, the provision of local vital statistics information should be carefully catered for in improvement implementation.</a:t>
            </a:r>
          </a:p>
          <a:p>
            <a:endParaRPr lang="en-US" dirty="0"/>
          </a:p>
          <a:p>
            <a:r>
              <a:rPr lang="en-US" dirty="0"/>
              <a:t>For all countries, civil registration is a long-term investment and needs to be continually maintained.  Thus, a strategic plan that reflects the long term investment is needed.</a:t>
            </a:r>
          </a:p>
          <a:p>
            <a:endParaRPr lang="en-US" dirty="0"/>
          </a:p>
          <a:p>
            <a:r>
              <a:rPr lang="en-US" dirty="0"/>
              <a:t>For data to be useful at the national level, a standardized approach to collecting vital event information is needed.  Thus, it is necessary to have careful central management of implementations of changes.  As well, any action program should be well coordinated with appropriate public administration functions.</a:t>
            </a:r>
          </a:p>
          <a:p>
            <a:endParaRPr lang="en-US" dirty="0"/>
          </a:p>
          <a:p>
            <a:r>
              <a:rPr lang="en-US" dirty="0"/>
              <a:t>The statistical unit must be well-coordinated with the registration function.</a:t>
            </a:r>
          </a:p>
          <a:p>
            <a:endParaRPr lang="en-US" dirty="0"/>
          </a:p>
          <a:p>
            <a:r>
              <a:rPr lang="en-US" dirty="0"/>
              <a:t>In countries where registration offices and infrastructure are lacking, schools and primary health-care facilities could be used as interim registration points until the government has the resources to extend the registration infrastructure.</a:t>
            </a:r>
          </a:p>
          <a:p>
            <a:endParaRPr lang="en-US" dirty="0"/>
          </a:p>
          <a:p>
            <a:pPr defTabSz="931774">
              <a:defRPr/>
            </a:pPr>
            <a:r>
              <a:rPr lang="en-US" dirty="0"/>
              <a:t>Picture: creating demand for certificates by requiring certificates for government services; birth certificates are now required by Ministry of Education in Kenya to sit for exams at end of secondary school.</a:t>
            </a:r>
          </a:p>
        </p:txBody>
      </p:sp>
      <p:sp>
        <p:nvSpPr>
          <p:cNvPr id="4" name="Slide Number Placeholder 3"/>
          <p:cNvSpPr>
            <a:spLocks noGrp="1"/>
          </p:cNvSpPr>
          <p:nvPr>
            <p:ph type="sldNum" sz="quarter" idx="10"/>
          </p:nvPr>
        </p:nvSpPr>
        <p:spPr/>
        <p:txBody>
          <a:bodyPr/>
          <a:lstStyle/>
          <a:p>
            <a:fld id="{B26C4161-891A-4B15-8BDF-FB85D71806E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Notes: </a:t>
            </a:r>
          </a:p>
          <a:p>
            <a:r>
              <a:rPr lang="en-US" dirty="0"/>
              <a:t>Efforts should be made to raise awareness of the importance of CR/VS among the general public, representatives of organizations, senior government officials, and CR/VS personnel.  </a:t>
            </a:r>
          </a:p>
          <a:p>
            <a:endParaRPr lang="en-US" dirty="0"/>
          </a:p>
          <a:p>
            <a:r>
              <a:rPr lang="en-US" dirty="0"/>
              <a:t>As well, making registration advantageous to individuals, such as requiring birth certificates for school attendance, is an important means for motivating individuals to register.  Such actions should be included in an improvement plan. These types of actions will convert the public into advocates for a well-functioning CR system- a system that can provide needed birth/death certificates in timely fashion.  It will also convince government leaders of the importance of a CR system. </a:t>
            </a:r>
          </a:p>
          <a:p>
            <a:endParaRPr lang="en-US" dirty="0"/>
          </a:p>
          <a:p>
            <a:r>
              <a:rPr lang="en-US" dirty="0"/>
              <a:t>Training programs provide the knowledge and skills necessary to efficiently carry out the required functions.  Internal training should be provided for system staff through seminars and workshops; training should emphasize techniques, methods and skills, and should address issues of professional roles and functions.  External training should be designed to inform groups about the needs and functions of CR/VS systems.  Periodic training and retraining provides opportunities for feedback from staff and users about problem and possible alternative procedures and solutions. </a:t>
            </a:r>
          </a:p>
          <a:p>
            <a:endParaRPr lang="en-US" dirty="0"/>
          </a:p>
          <a:p>
            <a:r>
              <a:rPr lang="en-US" dirty="0"/>
              <a:t>Various approaches can be tried out in pilot or demonstration projects and later expanded as appropriate.  The success of either pilot studies or demonstration areas is dependent on a country’s ability to carry over to the national level the experiences and lessons learned.  Thus, there must be sufficient national commitment to provide the resources to sustain the approach. For any pilot or demonstration project to be successful, it is critical that an evaluation plan be developed, implemented, and reviewed.</a:t>
            </a:r>
          </a:p>
          <a:p>
            <a:endParaRPr lang="en-US" dirty="0"/>
          </a:p>
          <a:p>
            <a:r>
              <a:rPr lang="en-US" dirty="0"/>
              <a:t>Similar to demonstration projects, one or more small areas can be selected as model registration areas for registering every vital event, and coverage can be expanded as resources are available.</a:t>
            </a:r>
          </a:p>
          <a:p>
            <a:endParaRPr lang="en-US" dirty="0"/>
          </a:p>
          <a:p>
            <a:r>
              <a:rPr lang="en-US" dirty="0"/>
              <a:t>The level and sophistication of information technology and analysis contributes substantially to timeliness and quality of information.  CR/VS systems should routinely monitor new technologies and technique to assess applicability to their current system.   </a:t>
            </a:r>
          </a:p>
          <a:p>
            <a:endParaRPr lang="en-US" dirty="0"/>
          </a:p>
          <a:p>
            <a:pPr defTabSz="931774">
              <a:defRPr/>
            </a:pPr>
            <a:r>
              <a:rPr lang="en-US" dirty="0"/>
              <a:t>Lastly, we’ll discuss the use of small area information whenever possible.  If you have good coverage, even for a small area, you can begin producing reports.  This will show others what can be done with CR/VS information and will help increase support for expansion.</a:t>
            </a:r>
          </a:p>
          <a:p>
            <a:endParaRPr lang="en-US"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The advantages of setting up a demonstration area are that it allows the team to try out improvement strategies on a smaller scale- which costs less and is more likely to facilitate success- before trying on a large scale, which will cost more.  Demonstration areas help identify successful strategies before money is spent on implementing unsuccessful strategies on a large scale.  A demonstration area can be helpful in identifying strategies that are useful for sustainability (i.e. personnel budget).</a:t>
            </a:r>
          </a:p>
          <a:p>
            <a:endParaRPr lang="en-US" dirty="0"/>
          </a:p>
          <a:p>
            <a:r>
              <a:rPr lang="en-US" dirty="0"/>
              <a:t>To tailor the scope of activities for a demonstration area, you need to consider the size of the demonstration area, characteristics of local population, infrastructure and resources available in demonstration area, current procedures, and any planned changes to procedures that might affect project implementation.</a:t>
            </a:r>
          </a:p>
          <a:p>
            <a:endParaRPr lang="en-US" dirty="0"/>
          </a:p>
          <a:p>
            <a:pPr>
              <a:defRPr/>
            </a:pPr>
            <a:r>
              <a:rPr lang="en-US" dirty="0"/>
              <a:t>Note: a steering committee typically includes representatives from agency leadership and is responsible for overseeing the “big picture” of a project/program (rather than implementing/planning the technical details)</a:t>
            </a:r>
          </a:p>
          <a:p>
            <a:r>
              <a:rPr lang="en-US" dirty="0"/>
              <a:t>The functions of a steering committee in carrying out a demonstration project would be to:</a:t>
            </a:r>
          </a:p>
          <a:p>
            <a:pPr marL="171450" lvl="0" indent="-171450">
              <a:buFont typeface="Arial" pitchFamily="34" charset="0"/>
              <a:buChar char="•"/>
            </a:pPr>
            <a:r>
              <a:rPr lang="en-US" dirty="0"/>
              <a:t>Ensure that all appropriate stakeholders are engaged</a:t>
            </a:r>
          </a:p>
          <a:p>
            <a:pPr marL="171450" lvl="0" indent="-171450">
              <a:buFont typeface="Arial" pitchFamily="34" charset="0"/>
              <a:buChar char="•"/>
            </a:pPr>
            <a:r>
              <a:rPr lang="en-US" dirty="0"/>
              <a:t>Ensure that demonstration project strategies are compatible with the national system</a:t>
            </a:r>
          </a:p>
          <a:p>
            <a:pPr marL="171450" lvl="0" indent="-171450">
              <a:buFont typeface="Arial" pitchFamily="34" charset="0"/>
              <a:buChar char="•"/>
            </a:pPr>
            <a:r>
              <a:rPr lang="en-US" dirty="0"/>
              <a:t>To ensure adequate coordination of the project across all agencies involved</a:t>
            </a:r>
          </a:p>
          <a:p>
            <a:pPr marL="171450" lvl="0" indent="-171450">
              <a:buFont typeface="Arial" pitchFamily="34" charset="0"/>
              <a:buChar char="•"/>
            </a:pPr>
            <a:r>
              <a:rPr lang="en-US" dirty="0"/>
              <a:t>To ensure adequate provision of resources for the project</a:t>
            </a:r>
          </a:p>
          <a:p>
            <a:pPr marL="171450" lvl="0" indent="-171450">
              <a:buFont typeface="Arial" pitchFamily="34" charset="0"/>
              <a:buChar char="•"/>
            </a:pPr>
            <a:r>
              <a:rPr lang="en-US" dirty="0"/>
              <a:t>Oversee the development and implementation of the project </a:t>
            </a:r>
            <a:r>
              <a:rPr lang="en-US" dirty="0" err="1"/>
              <a:t>workplan</a:t>
            </a:r>
            <a:endParaRPr lang="en-US" dirty="0"/>
          </a:p>
          <a:p>
            <a:pPr marL="171450" lvl="0" indent="-171450">
              <a:buFont typeface="Arial" pitchFamily="34" charset="0"/>
              <a:buChar char="•"/>
            </a:pPr>
            <a:r>
              <a:rPr lang="en-US" dirty="0"/>
              <a:t>Oversee an evaluation of the project, review of project results, and development of future recommendations</a:t>
            </a:r>
          </a:p>
          <a:p>
            <a:pPr marL="171450" lvl="0" indent="-171450">
              <a:buFont typeface="Arial" pitchFamily="34" charset="0"/>
              <a:buChar char="•"/>
            </a:pPr>
            <a:r>
              <a:rPr lang="en-US" dirty="0" err="1"/>
              <a:t>Liase</a:t>
            </a:r>
            <a:r>
              <a:rPr lang="en-US" dirty="0"/>
              <a:t> with partners implementing the scale-up of any successful components of the demonstration project</a:t>
            </a:r>
          </a:p>
          <a:p>
            <a:endParaRPr lang="en-US" dirty="0"/>
          </a:p>
          <a:p>
            <a:pPr marL="171450" indent="-171450">
              <a:buFontTx/>
              <a:buChar char="-"/>
            </a:pPr>
            <a:endParaRPr lang="en-US" dirty="0"/>
          </a:p>
          <a:p>
            <a:r>
              <a:rPr lang="en-US" dirty="0"/>
              <a:t>At the and of a demonstration project, you would expect to have:</a:t>
            </a:r>
          </a:p>
          <a:p>
            <a:pPr marL="171450" indent="-171450">
              <a:buFontTx/>
              <a:buChar char="-"/>
            </a:pPr>
            <a:r>
              <a:rPr lang="en-US" dirty="0"/>
              <a:t>Documentation of project, including the original </a:t>
            </a:r>
            <a:r>
              <a:rPr lang="en-US" dirty="0" err="1"/>
              <a:t>workplan</a:t>
            </a:r>
            <a:r>
              <a:rPr lang="en-US" dirty="0"/>
              <a:t> and all modifications</a:t>
            </a:r>
          </a:p>
          <a:p>
            <a:pPr marL="171450" indent="-171450">
              <a:buFontTx/>
              <a:buChar char="-"/>
            </a:pPr>
            <a:r>
              <a:rPr lang="en-US" dirty="0"/>
              <a:t>Evaluation results of the project </a:t>
            </a:r>
          </a:p>
          <a:p>
            <a:pPr marL="171450" indent="-171450">
              <a:buFontTx/>
              <a:buChar char="-"/>
            </a:pPr>
            <a:r>
              <a:rPr lang="en-US" dirty="0"/>
              <a:t>Project review: description of project strengths, weaknesses, lessons learned, and recommendations</a:t>
            </a:r>
          </a:p>
          <a:p>
            <a:pPr marL="171450" indent="-171450">
              <a:buFontTx/>
              <a:buChar char="-"/>
            </a:pPr>
            <a:r>
              <a:rPr lang="en-US" dirty="0"/>
              <a:t>As appropriate, recommendations for scaling up/expanding project strategies  </a:t>
            </a:r>
          </a:p>
          <a:p>
            <a:pPr marL="171450" indent="-171450">
              <a:buFontTx/>
              <a:buChar char="-"/>
            </a:pPr>
            <a:r>
              <a:rPr lang="en-US" dirty="0"/>
              <a:t>A meeting with stakeholders to review the project and discuss the way forward</a:t>
            </a: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23</a:t>
            </a:fld>
            <a:endParaRPr lang="en-US"/>
          </a:p>
        </p:txBody>
      </p:sp>
    </p:spTree>
    <p:extLst>
      <p:ext uri="{BB962C8B-B14F-4D97-AF65-F5344CB8AC3E}">
        <p14:creationId xmlns:p14="http://schemas.microsoft.com/office/powerpoint/2010/main" val="3849832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Preconditions that need to be satisfied before an action program can be formulated are:</a:t>
            </a:r>
          </a:p>
          <a:p>
            <a:pPr marL="171450" indent="-171450">
              <a:buFontTx/>
              <a:buChar char="-"/>
            </a:pPr>
            <a:r>
              <a:rPr lang="en-US" dirty="0"/>
              <a:t>Identification of a steering committee</a:t>
            </a:r>
          </a:p>
          <a:p>
            <a:pPr marL="171450" indent="-171450">
              <a:buFontTx/>
              <a:buChar char="-"/>
            </a:pPr>
            <a:r>
              <a:rPr lang="en-US" dirty="0"/>
              <a:t>Involvement of all stakeholders and support of government officials</a:t>
            </a:r>
          </a:p>
          <a:p>
            <a:pPr marL="171450" indent="-171450">
              <a:buFontTx/>
              <a:buChar char="-"/>
            </a:pPr>
            <a:r>
              <a:rPr lang="en-US" dirty="0"/>
              <a:t>Availability of evaluation results of current system</a:t>
            </a:r>
          </a:p>
          <a:p>
            <a:pPr marL="171450" indent="-171450">
              <a:buFontTx/>
              <a:buChar char="-"/>
            </a:pPr>
            <a:r>
              <a:rPr lang="en-US" dirty="0"/>
              <a:t>Need a plan for monitoring and evaluating the action program</a:t>
            </a:r>
          </a:p>
          <a:p>
            <a:pPr marL="171450" indent="-171450">
              <a:buFontTx/>
              <a:buChar char="-"/>
            </a:pPr>
            <a:endParaRPr lang="en-US" dirty="0"/>
          </a:p>
          <a:p>
            <a:pPr marL="171450" indent="-171450">
              <a:buFontTx/>
              <a:buChar char="-"/>
            </a:pPr>
            <a:endParaRPr lang="en-US" dirty="0"/>
          </a:p>
          <a:p>
            <a:r>
              <a:rPr lang="en-US" dirty="0"/>
              <a:t>Public education may impact a registration system in the following ways (consider positive and negative impacts): </a:t>
            </a:r>
          </a:p>
          <a:p>
            <a:endParaRPr lang="en-US" i="1" dirty="0"/>
          </a:p>
          <a:p>
            <a:r>
              <a:rPr lang="en-US" i="1" dirty="0"/>
              <a:t>Positive</a:t>
            </a:r>
          </a:p>
          <a:p>
            <a:pPr marL="171450" indent="-171450">
              <a:buFontTx/>
              <a:buChar char="-"/>
            </a:pPr>
            <a:r>
              <a:rPr lang="en-US" dirty="0"/>
              <a:t>Increase registration coverage</a:t>
            </a:r>
          </a:p>
          <a:p>
            <a:pPr marL="171450" indent="-171450">
              <a:buFontTx/>
              <a:buChar char="-"/>
            </a:pPr>
            <a:r>
              <a:rPr lang="en-US" dirty="0"/>
              <a:t>Increase awareness of and support/advocacy for CR/VS systems</a:t>
            </a:r>
          </a:p>
          <a:p>
            <a:pPr marL="171450" indent="-171450">
              <a:buFontTx/>
              <a:buChar char="-"/>
            </a:pPr>
            <a:r>
              <a:rPr lang="en-US" dirty="0"/>
              <a:t>Lead to changes in laws and procedures, requiring registration documents for civil services</a:t>
            </a:r>
          </a:p>
          <a:p>
            <a:pPr marL="171450" indent="-171450">
              <a:buFontTx/>
              <a:buChar char="-"/>
            </a:pPr>
            <a:endParaRPr lang="en-US" dirty="0"/>
          </a:p>
          <a:p>
            <a:r>
              <a:rPr lang="en-US" i="1" dirty="0"/>
              <a:t>Negative</a:t>
            </a:r>
          </a:p>
          <a:p>
            <a:pPr marL="171450" indent="-171450">
              <a:buFontTx/>
              <a:buChar char="-"/>
            </a:pPr>
            <a:r>
              <a:rPr lang="en-US" dirty="0"/>
              <a:t>Potential for overwhelming the system</a:t>
            </a:r>
          </a:p>
        </p:txBody>
      </p:sp>
      <p:sp>
        <p:nvSpPr>
          <p:cNvPr id="4" name="Slide Number Placeholder 3"/>
          <p:cNvSpPr>
            <a:spLocks noGrp="1"/>
          </p:cNvSpPr>
          <p:nvPr>
            <p:ph type="sldNum" sz="quarter" idx="10"/>
          </p:nvPr>
        </p:nvSpPr>
        <p:spPr/>
        <p:txBody>
          <a:bodyPr/>
          <a:lstStyle/>
          <a:p>
            <a:fld id="{B26C4161-891A-4B15-8BDF-FB85D71806E8}" type="slidenum">
              <a:rPr lang="en-US" smtClean="0"/>
              <a:pPr/>
              <a:t>24</a:t>
            </a:fld>
            <a:endParaRPr lang="en-US"/>
          </a:p>
        </p:txBody>
      </p:sp>
    </p:spTree>
    <p:extLst>
      <p:ext uri="{BB962C8B-B14F-4D97-AF65-F5344CB8AC3E}">
        <p14:creationId xmlns:p14="http://schemas.microsoft.com/office/powerpoint/2010/main" val="4261940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a:t>
            </a:r>
          </a:p>
          <a:p>
            <a:r>
              <a:rPr lang="en-US" dirty="0"/>
              <a:t>Where CR/VS systems are severely lacking and resources are constrained, some alternative and complementary sources of VS can be utilized.  We won’t discuss these in depth here, but they include population censuses, household sample surveys (including single-round retrospective household surveys, individual in-depth single-round retrospective surveys, and follow-up household surveys).  </a:t>
            </a:r>
          </a:p>
          <a:p>
            <a:endParaRPr lang="en-US" dirty="0"/>
          </a:p>
          <a:p>
            <a:r>
              <a:rPr lang="en-US" dirty="0"/>
              <a:t>Where civil registration systems are not fully developed, sample registration can be used.  One technique that has been used to produce useful cause of death information for a manageable registration area is SAVVY- or Sample Vital Registration with Verbal Autopsy.  This technique provides nationally, and possibly regionally, representative information on vital events from a sample of the population.  If properly conducted and gradually expanded, sample registration can develop into a national civil registration system.</a:t>
            </a:r>
          </a:p>
          <a:p>
            <a:endParaRPr lang="en-US" dirty="0"/>
          </a:p>
          <a:p>
            <a:r>
              <a:rPr lang="en-US" dirty="0"/>
              <a:t>The advantages of sampling in CR/VS systems include reduced cost, improvement in timeliness of statistics, and achievement of higher quality data.</a:t>
            </a:r>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Future changes that are likely to occur include:</a:t>
            </a:r>
          </a:p>
          <a:p>
            <a:r>
              <a:rPr lang="en-US" dirty="0"/>
              <a:t>- Introduction of </a:t>
            </a:r>
            <a:r>
              <a:rPr lang="en-US" dirty="0" err="1"/>
              <a:t>mHealth</a:t>
            </a:r>
            <a:r>
              <a:rPr lang="en-US" dirty="0"/>
              <a:t> (mobile health) applications/technology</a:t>
            </a:r>
          </a:p>
          <a:p>
            <a:r>
              <a:rPr lang="en-US" dirty="0"/>
              <a:t>- Increasing demands for data</a:t>
            </a:r>
          </a:p>
          <a:p>
            <a:r>
              <a:rPr lang="en-US" dirty="0"/>
              <a:t>- Improved information technology</a:t>
            </a:r>
          </a:p>
          <a:p>
            <a:r>
              <a:rPr lang="en-US" dirty="0"/>
              <a:t>- Changes in fraudulent behavior</a:t>
            </a:r>
          </a:p>
          <a:p>
            <a:r>
              <a:rPr lang="en-US" dirty="0"/>
              <a:t>- Changes in organization of personnel </a:t>
            </a:r>
          </a:p>
          <a:p>
            <a:pPr marL="171450" indent="-171450">
              <a:buFontTx/>
              <a:buChar char="-"/>
            </a:pPr>
            <a:r>
              <a:rPr lang="en-US" dirty="0"/>
              <a:t>Legislation changes (e.g. late registration penalties, requirements for certificates/documentation, decentralization/improved accessibility)</a:t>
            </a:r>
          </a:p>
          <a:p>
            <a:pPr marL="171450" indent="-171450">
              <a:buFontTx/>
              <a:buChar char="-"/>
            </a:pPr>
            <a:r>
              <a:rPr lang="en-US" dirty="0"/>
              <a:t>Development of national ID systems</a:t>
            </a:r>
          </a:p>
          <a:p>
            <a:endParaRPr lang="en-US" dirty="0"/>
          </a:p>
          <a:p>
            <a:endParaRPr lang="en-US" dirty="0"/>
          </a:p>
          <a:p>
            <a:r>
              <a:rPr lang="en-US" dirty="0"/>
              <a:t>Implications of those future changes include the need to review procedures to ensure maximum efficiency, affordability, and security of the system.</a:t>
            </a:r>
          </a:p>
          <a:p>
            <a:endParaRPr lang="en-US" dirty="0"/>
          </a:p>
          <a:p>
            <a:endParaRPr lang="en-US" dirty="0"/>
          </a:p>
          <a:p>
            <a:r>
              <a:rPr lang="en-US" dirty="0"/>
              <a:t>Major obstacles to establishing and improving a system include:</a:t>
            </a:r>
          </a:p>
          <a:p>
            <a:pPr marL="171450" indent="-171450">
              <a:buFontTx/>
              <a:buChar char="-"/>
            </a:pPr>
            <a:r>
              <a:rPr lang="en-US" dirty="0"/>
              <a:t>Competing priorities</a:t>
            </a:r>
          </a:p>
          <a:p>
            <a:pPr marL="171450" indent="-171450">
              <a:buFontTx/>
              <a:buChar char="-"/>
            </a:pPr>
            <a:r>
              <a:rPr lang="en-US" dirty="0"/>
              <a:t>Lack of government awareness of importance of system</a:t>
            </a:r>
          </a:p>
          <a:p>
            <a:pPr marL="171450" indent="-171450">
              <a:buFontTx/>
              <a:buChar char="-"/>
            </a:pPr>
            <a:r>
              <a:rPr lang="en-US" dirty="0"/>
              <a:t>Lack of resources</a:t>
            </a:r>
          </a:p>
          <a:p>
            <a:pPr marL="171450" indent="-171450">
              <a:buFontTx/>
              <a:buChar char="-"/>
            </a:pPr>
            <a:r>
              <a:rPr lang="en-US" dirty="0"/>
              <a:t>Lack of cooperation among stakeholders involved (i.e. the Ministry of Health working with the Ministry of the Interior)</a:t>
            </a:r>
          </a:p>
          <a:p>
            <a:pPr marL="171450" indent="-171450">
              <a:buFontTx/>
              <a:buChar char="-"/>
            </a:pPr>
            <a:r>
              <a:rPr lang="en-US" dirty="0"/>
              <a:t>Lack of technical expertise in some areas</a:t>
            </a:r>
          </a:p>
          <a:p>
            <a:pPr marL="171450" indent="-171450">
              <a:buFontTx/>
              <a:buChar char="-"/>
            </a:pPr>
            <a:r>
              <a:rPr lang="en-US" dirty="0"/>
              <a:t>Challenges of obtaining data from every household (i.e. transportation, remote areas, civil strife, etc.)</a:t>
            </a:r>
          </a:p>
        </p:txBody>
      </p:sp>
      <p:sp>
        <p:nvSpPr>
          <p:cNvPr id="4" name="Slide Number Placeholder 3"/>
          <p:cNvSpPr>
            <a:spLocks noGrp="1"/>
          </p:cNvSpPr>
          <p:nvPr>
            <p:ph type="sldNum" sz="quarter" idx="10"/>
          </p:nvPr>
        </p:nvSpPr>
        <p:spPr/>
        <p:txBody>
          <a:bodyPr/>
          <a:lstStyle/>
          <a:p>
            <a:fld id="{B26C4161-891A-4B15-8BDF-FB85D71806E8}" type="slidenum">
              <a:rPr lang="en-US" smtClean="0"/>
              <a:pPr/>
              <a:t>26</a:t>
            </a:fld>
            <a:endParaRPr lang="en-US"/>
          </a:p>
        </p:txBody>
      </p:sp>
    </p:spTree>
    <p:extLst>
      <p:ext uri="{BB962C8B-B14F-4D97-AF65-F5344CB8AC3E}">
        <p14:creationId xmlns:p14="http://schemas.microsoft.com/office/powerpoint/2010/main" val="2382609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a:t>
            </a:r>
          </a:p>
          <a:p>
            <a:pPr defTabSz="931774">
              <a:defRPr/>
            </a:pPr>
            <a:r>
              <a:rPr lang="en-US" dirty="0"/>
              <a:t>Any improvement process or implementation plan needs to be monitored to ensure that goals will be reached.  A list of core performance indicators that are most likely to reflect progress in a country’s specific areas of concern should be created.  Indicators should focus on relevance, measurability, understandability, responsiveness to change, and data availability within the areas of system inputs, processes, and outputs.  A monitoring plan should be established at the beginning of an improvement process, and progress should be measured every 3-4 years.</a:t>
            </a:r>
          </a:p>
          <a:p>
            <a:pPr defTabSz="931774">
              <a:defRPr/>
            </a:pPr>
            <a:endParaRPr lang="en-US" dirty="0"/>
          </a:p>
          <a:p>
            <a:pPr defTabSz="931774">
              <a:defRPr/>
            </a:pPr>
            <a:r>
              <a:rPr lang="en-US" dirty="0"/>
              <a:t>[SHARE: a list of suggested indicators can be shared with class; see Table C1, p67/Annex C of the WHO Guidance Tool.]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Here are some additional examples of indicators that can be used to track progress of CR/VS system improvement</a:t>
            </a: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C4161-891A-4B15-8BDF-FB85D71806E8}" type="slidenum">
              <a:rPr lang="en-US" smtClean="0"/>
              <a:pPr/>
              <a:t>29</a:t>
            </a:fld>
            <a:endParaRPr lang="en-US"/>
          </a:p>
        </p:txBody>
      </p:sp>
    </p:spTree>
    <p:extLst>
      <p:ext uri="{BB962C8B-B14F-4D97-AF65-F5344CB8AC3E}">
        <p14:creationId xmlns:p14="http://schemas.microsoft.com/office/powerpoint/2010/main" val="322895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Notes: [This is a good time for a class break or exercise]</a:t>
            </a:r>
          </a:p>
          <a:p>
            <a:r>
              <a:rPr lang="en-US" dirty="0"/>
              <a:t>We’ll now discuss evaluating and improving CR/VS systems.  We’ll start by taking a look at what has been done in the past.</a:t>
            </a:r>
          </a:p>
          <a:p>
            <a:endParaRPr lang="en-US" dirty="0"/>
          </a:p>
          <a:p>
            <a:pPr>
              <a:lnSpc>
                <a:spcPct val="90000"/>
              </a:lnSpc>
              <a:buClr>
                <a:schemeClr val="tx1"/>
              </a:buClr>
              <a:buSzTx/>
              <a:buFont typeface="Wingdings" pitchFamily="2" charset="2"/>
              <a:buNone/>
              <a:defRPr/>
            </a:pPr>
            <a:r>
              <a:rPr lang="en-US" dirty="0">
                <a:latin typeface="Arial" charset="0"/>
              </a:rPr>
              <a:t>In the 1960s and 70s, there was a focus on improving CR/VS systems with support by international, bilateral organizations.  Multiple conferences and improvement projects were conducted, and efforts to establish national committees for vital and health statistics were made.  </a:t>
            </a:r>
          </a:p>
          <a:p>
            <a:endParaRPr lang="en-US" dirty="0"/>
          </a:p>
          <a:p>
            <a:r>
              <a:rPr lang="en-US" dirty="0"/>
              <a:t>In the past 60 years, international efforts to strengthen CR/VS systems have focused on…</a:t>
            </a:r>
          </a:p>
          <a:p>
            <a:r>
              <a:rPr lang="en-US" dirty="0"/>
              <a:t>-Setting standards: </a:t>
            </a:r>
          </a:p>
          <a:p>
            <a:pPr marL="174708" indent="-174708">
              <a:buFont typeface="Wingdings"/>
              <a:buChar char="Ø"/>
            </a:pPr>
            <a:r>
              <a:rPr lang="en-US" dirty="0"/>
              <a:t>The UN Statistics Division published the Principles and Recommendations for a Vital Statistics System in 1953 (revised in 1973 and 2001) to bring about uniformity of data acquisition through civil registration systems and comparability of notions for vital statistics.  Such principles have successfully improved the comparability of vital statistics by </a:t>
            </a:r>
            <a:r>
              <a:rPr lang="en-US" dirty="0" err="1"/>
              <a:t>standardising</a:t>
            </a:r>
            <a:r>
              <a:rPr lang="en-US" dirty="0"/>
              <a:t> fundamental ideas in vital statistics, including date and place of events.</a:t>
            </a:r>
          </a:p>
          <a:p>
            <a:endParaRPr lang="en-US" dirty="0"/>
          </a:p>
          <a:p>
            <a:pPr marL="174708" indent="-174708">
              <a:buFont typeface="Wingdings"/>
              <a:buChar char="Ø"/>
            </a:pPr>
            <a:r>
              <a:rPr lang="en-US" dirty="0"/>
              <a:t>WHO has been instrumental in providing definitions to improve comparability of infant mortality and stillbirth rates.</a:t>
            </a:r>
          </a:p>
          <a:p>
            <a:pPr marL="174708" indent="-174708">
              <a:buFont typeface="Wingdings"/>
              <a:buChar char="Ø"/>
            </a:pPr>
            <a:endParaRPr lang="en-US" dirty="0"/>
          </a:p>
          <a:p>
            <a:pPr marL="174708" indent="-174708">
              <a:buFont typeface="Wingdings"/>
              <a:buChar char="Ø"/>
            </a:pPr>
            <a:r>
              <a:rPr lang="en-US" dirty="0"/>
              <a:t>International efforts to develop a uniform nomenclature and classification of cause of death, which is essential for comparability, began as early as 1851.  WHO continued this work, adopting the sixth revision of the International Classification of Disease system in 1948.  WHO has guided all subsequent revisions.  The ICD is a major achievement in enhancing the comparability of medically-certified causes of death and is one of the earliest (if not </a:t>
            </a:r>
            <a:r>
              <a:rPr lang="en-US" i="1" dirty="0"/>
              <a:t>the</a:t>
            </a:r>
            <a:r>
              <a:rPr lang="en-US" dirty="0"/>
              <a:t> earliest) examples of an international classification for statistical use.</a:t>
            </a:r>
          </a:p>
          <a:p>
            <a:pPr marL="174708" indent="-174708">
              <a:buFont typeface="Wingdings"/>
              <a:buChar char="Ø"/>
            </a:pPr>
            <a:endParaRPr lang="en-US" dirty="0"/>
          </a:p>
          <a:p>
            <a:pPr marL="174708" indent="-174708">
              <a:buFont typeface="Wingdings"/>
              <a:buChar char="Ø"/>
            </a:pPr>
            <a:r>
              <a:rPr lang="en-US" dirty="0"/>
              <a:t>Another important achievement towards comparability of cause-of-death statistics has been the development of the International Form of Medical Certification of cause of death and a set of rules for classification in the ICD, including the notion of underlying cause of death.  However, only about 80 member countries, representing 27% of the world’s population, have reported useable cause of death data to WHO in the past decade.</a:t>
            </a:r>
          </a:p>
          <a:p>
            <a:pPr marL="174708" indent="-174708">
              <a:buFont typeface="Wingdings"/>
              <a:buChar char="Ø"/>
            </a:pPr>
            <a:endParaRPr lang="en-US" dirty="0"/>
          </a:p>
          <a:p>
            <a:pPr marL="174708" indent="-174708">
              <a:buFont typeface="Wingdings"/>
              <a:buChar char="Ø"/>
            </a:pPr>
            <a:r>
              <a:rPr lang="en-US" dirty="0"/>
              <a:t>Another major difficulty in achieving comparable results for certified causes of death is the scarcity of interest from the medical profession, especially in developing countries where doctors do not attend most deaths and have no professional incentive to ascertain their cause.  Physicians in all countries should be provided with training in the proper completion of the medical certification form.  Detailed training for coders is also essential.</a:t>
            </a:r>
          </a:p>
          <a:p>
            <a:pPr marL="174708" indent="-174708">
              <a:buFont typeface="Wingdings"/>
              <a:buChar char="Ø"/>
            </a:pPr>
            <a:endParaRPr lang="en-US" dirty="0"/>
          </a:p>
          <a:p>
            <a:pPr marL="174708" indent="-174708">
              <a:buFont typeface="Wingdings"/>
              <a:buChar char="Ø"/>
            </a:pPr>
            <a:r>
              <a:rPr lang="en-US" dirty="0"/>
              <a:t>More than half of the world’s population live in countries where medical attention at death, or medical certification of its cause, is rare.  Many of these countries use verbal autopsy to ascertain cause of death.  Verbal autopsy procedures have been developed by various scientific studies, usually as part of a health/demographic surveillance site. However, procedures vary widely.  Efforts to improve the comparability of causes of death from verbal autopsy, led by WHO, have only recently begun.  </a:t>
            </a:r>
          </a:p>
          <a:p>
            <a:pPr marL="174708" indent="-174708">
              <a:buFont typeface="Wingdings"/>
              <a:buChar char="Ø"/>
            </a:pPr>
            <a:endParaRPr lang="en-US" dirty="0"/>
          </a:p>
          <a:p>
            <a:r>
              <a:rPr lang="en-US" dirty="0"/>
              <a:t>-Collection and publication of data:</a:t>
            </a:r>
          </a:p>
          <a:p>
            <a:pPr marL="174708" indent="-174708">
              <a:buFont typeface="Wingdings"/>
              <a:buChar char="Ø"/>
            </a:pPr>
            <a:r>
              <a:rPr lang="en-US" dirty="0"/>
              <a:t>A problem in officially reported statistics is the absence of external validation and correction of known bias.  Since 2000, WHO has published mortality estimates by adjusting for known biases and using disease models and extrapolations to make estimates to ensure internal consistency and improve comparability over time.  Since discrepancies exist between figures reported by countries and estimates produced by WHO, it is important to add transparency by making original data and adjustment processes publicly available.   </a:t>
            </a:r>
          </a:p>
          <a:p>
            <a:pPr marL="174708" indent="-174708">
              <a:buFont typeface="Wingdings"/>
              <a:buChar char="Ø"/>
            </a:pPr>
            <a:endParaRPr lang="en-US" dirty="0"/>
          </a:p>
          <a:p>
            <a:r>
              <a:rPr lang="en-US" dirty="0"/>
              <a:t>-Strengthening national systems: [see next slide]</a:t>
            </a:r>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3</a:t>
            </a:fld>
            <a:endParaRPr lang="en-US"/>
          </a:p>
        </p:txBody>
      </p:sp>
    </p:spTree>
    <p:extLst>
      <p:ext uri="{BB962C8B-B14F-4D97-AF65-F5344CB8AC3E}">
        <p14:creationId xmlns:p14="http://schemas.microsoft.com/office/powerpoint/2010/main" val="3801214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Coverage: increasing the number of events reported and registered in the system</a:t>
            </a:r>
          </a:p>
          <a:p>
            <a:pPr marL="171450" indent="-171450">
              <a:buFontTx/>
              <a:buChar char="-"/>
            </a:pPr>
            <a:r>
              <a:rPr lang="en-US" dirty="0"/>
              <a:t>Accessibility: improving access of the system’s services for residents living in remote locations</a:t>
            </a:r>
          </a:p>
          <a:p>
            <a:pPr marL="171450" indent="-171450">
              <a:buFontTx/>
              <a:buChar char="-"/>
            </a:pPr>
            <a:r>
              <a:rPr lang="en-US" dirty="0"/>
              <a:t>Efficiency: improving flow of information from local to national offices; reducing waiting times, improving access to certificate services anywhere</a:t>
            </a:r>
          </a:p>
          <a:p>
            <a:pPr marL="171450" indent="-171450">
              <a:buFontTx/>
              <a:buChar char="-"/>
            </a:pPr>
            <a:r>
              <a:rPr lang="en-US" dirty="0"/>
              <a:t>Security: as IT solutions are applied, ensure protection of information</a:t>
            </a:r>
          </a:p>
          <a:p>
            <a:pPr marL="171450" indent="-171450">
              <a:buFontTx/>
              <a:buChar char="-"/>
            </a:pPr>
            <a:r>
              <a:rPr lang="en-US" dirty="0"/>
              <a:t>Storage: providing safe and secure ways to store information, both in paper and electronic forms (easier to locate record)</a:t>
            </a:r>
          </a:p>
          <a:p>
            <a:pPr marL="171450" indent="-171450">
              <a:buFontTx/>
              <a:buChar char="-"/>
            </a:pPr>
            <a:r>
              <a:rPr lang="en-US" dirty="0"/>
              <a:t>Data quality: implementing mechanisms for checking data quality and completion</a:t>
            </a:r>
          </a:p>
          <a:p>
            <a:pPr marL="171450" indent="-171450">
              <a:buFontTx/>
              <a:buChar char="-"/>
            </a:pPr>
            <a:r>
              <a:rPr lang="en-US" dirty="0"/>
              <a:t>Medical certification of cause of death: implementing mechanisms for improving the number of deaths for which cause of death information is available (including verbal autopsy and physician certification)</a:t>
            </a:r>
          </a:p>
          <a:p>
            <a:pPr marL="171450" indent="-171450">
              <a:buFontTx/>
              <a:buChar char="-"/>
            </a:pPr>
            <a:r>
              <a:rPr lang="en-US" dirty="0"/>
              <a:t>Coding: providing training on ICD coding practices</a:t>
            </a:r>
          </a:p>
          <a:p>
            <a:pPr marL="171450" indent="-171450">
              <a:buFontTx/>
              <a:buChar char="-"/>
            </a:pPr>
            <a:r>
              <a:rPr lang="en-US" dirty="0"/>
              <a:t>Certificate services</a:t>
            </a:r>
          </a:p>
          <a:p>
            <a:pPr marL="171450" indent="-171450">
              <a:buFontTx/>
              <a:buChar char="-"/>
            </a:pPr>
            <a:r>
              <a:rPr lang="en-US" dirty="0"/>
              <a:t>Others….</a:t>
            </a:r>
          </a:p>
        </p:txBody>
      </p:sp>
      <p:sp>
        <p:nvSpPr>
          <p:cNvPr id="4" name="Slide Number Placeholder 3"/>
          <p:cNvSpPr>
            <a:spLocks noGrp="1"/>
          </p:cNvSpPr>
          <p:nvPr>
            <p:ph type="sldNum" sz="quarter" idx="10"/>
          </p:nvPr>
        </p:nvSpPr>
        <p:spPr/>
        <p:txBody>
          <a:bodyPr/>
          <a:lstStyle/>
          <a:p>
            <a:fld id="{B26C4161-891A-4B15-8BDF-FB85D71806E8}" type="slidenum">
              <a:rPr lang="en-US" smtClean="0"/>
              <a:pPr/>
              <a:t>30</a:t>
            </a:fld>
            <a:endParaRPr lang="en-US"/>
          </a:p>
        </p:txBody>
      </p:sp>
    </p:spTree>
    <p:extLst>
      <p:ext uri="{BB962C8B-B14F-4D97-AF65-F5344CB8AC3E}">
        <p14:creationId xmlns:p14="http://schemas.microsoft.com/office/powerpoint/2010/main" val="4251308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C4161-891A-4B15-8BDF-FB85D71806E8}" type="slidenum">
              <a:rPr lang="en-US" smtClean="0"/>
              <a:pPr/>
              <a:t>31</a:t>
            </a:fld>
            <a:endParaRPr lang="en-US"/>
          </a:p>
        </p:txBody>
      </p:sp>
    </p:spTree>
    <p:extLst>
      <p:ext uri="{BB962C8B-B14F-4D97-AF65-F5344CB8AC3E}">
        <p14:creationId xmlns:p14="http://schemas.microsoft.com/office/powerpoint/2010/main" val="3844784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C4161-891A-4B15-8BDF-FB85D71806E8}" type="slidenum">
              <a:rPr lang="en-US" smtClean="0"/>
              <a:pPr/>
              <a:t>32</a:t>
            </a:fld>
            <a:endParaRPr lang="en-US"/>
          </a:p>
        </p:txBody>
      </p:sp>
    </p:spTree>
    <p:extLst>
      <p:ext uri="{BB962C8B-B14F-4D97-AF65-F5344CB8AC3E}">
        <p14:creationId xmlns:p14="http://schemas.microsoft.com/office/powerpoint/2010/main" val="1338098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detail for this activity will depend on availability of time; students are encouraged to use their lecture material to develop the agenda.]</a:t>
            </a:r>
          </a:p>
          <a:p>
            <a:endParaRPr lang="en-US" dirty="0"/>
          </a:p>
          <a:p>
            <a:r>
              <a:rPr lang="en-US" dirty="0"/>
              <a:t>Distribute  target population assignments to small groups.  If possible, each population should be given to at least two groups (for comparison in group discussion). Various ideas encouraged with discussion on advantages and disadvantages of different approaches.</a:t>
            </a:r>
          </a:p>
          <a:p>
            <a:r>
              <a:rPr lang="en-US" dirty="0"/>
              <a:t> </a:t>
            </a:r>
          </a:p>
          <a:p>
            <a:r>
              <a:rPr lang="en-US" dirty="0"/>
              <a:t>Suggested targeted populations include: </a:t>
            </a:r>
          </a:p>
          <a:p>
            <a:pPr marL="171450" lvl="0" indent="-171450">
              <a:buFont typeface="Arial" pitchFamily="34" charset="0"/>
              <a:buChar char="•"/>
            </a:pPr>
            <a:r>
              <a:rPr lang="en-US" dirty="0"/>
              <a:t>urban parents to register births </a:t>
            </a:r>
          </a:p>
          <a:p>
            <a:pPr marL="171450" lvl="0" indent="-171450">
              <a:buFont typeface="Arial" pitchFamily="34" charset="0"/>
              <a:buChar char="•"/>
            </a:pPr>
            <a:r>
              <a:rPr lang="en-US" dirty="0"/>
              <a:t>rural parents to register births </a:t>
            </a:r>
          </a:p>
          <a:p>
            <a:pPr marL="171450" lvl="0" indent="-171450">
              <a:buFont typeface="Arial" pitchFamily="34" charset="0"/>
              <a:buChar char="•"/>
            </a:pPr>
            <a:r>
              <a:rPr lang="en-US" dirty="0"/>
              <a:t>parents to register deaths of children</a:t>
            </a:r>
          </a:p>
          <a:p>
            <a:pPr marL="171450" lvl="0" indent="-171450">
              <a:buFont typeface="Arial" pitchFamily="34" charset="0"/>
              <a:buChar char="•"/>
            </a:pPr>
            <a:r>
              <a:rPr lang="en-US" dirty="0"/>
              <a:t>late registration for older children/adults/elderly</a:t>
            </a:r>
          </a:p>
        </p:txBody>
      </p:sp>
      <p:sp>
        <p:nvSpPr>
          <p:cNvPr id="4" name="Slide Number Placeholder 3"/>
          <p:cNvSpPr>
            <a:spLocks noGrp="1"/>
          </p:cNvSpPr>
          <p:nvPr>
            <p:ph type="sldNum" sz="quarter" idx="10"/>
          </p:nvPr>
        </p:nvSpPr>
        <p:spPr/>
        <p:txBody>
          <a:bodyPr/>
          <a:lstStyle/>
          <a:p>
            <a:fld id="{B26C4161-891A-4B15-8BDF-FB85D71806E8}" type="slidenum">
              <a:rPr lang="en-US" smtClean="0"/>
              <a:pPr/>
              <a:t>33</a:t>
            </a:fld>
            <a:endParaRPr lang="en-US"/>
          </a:p>
        </p:txBody>
      </p:sp>
    </p:spTree>
    <p:extLst>
      <p:ext uri="{BB962C8B-B14F-4D97-AF65-F5344CB8AC3E}">
        <p14:creationId xmlns:p14="http://schemas.microsoft.com/office/powerpoint/2010/main" val="3832256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5887" lvl="1" indent="-465887" defTabSz="931774">
              <a:buFont typeface="+mj-lt"/>
              <a:buAutoNum type="arabicPeriod"/>
              <a:defRPr/>
            </a:pPr>
            <a:r>
              <a:rPr lang="en-US" dirty="0"/>
              <a:t>One explanation for the inability to make CR/VS improvements at the country level is that governments have not (</a:t>
            </a:r>
            <a:r>
              <a:rPr lang="en-US" i="1" dirty="0"/>
              <a:t>funded / </a:t>
            </a:r>
            <a:r>
              <a:rPr lang="en-US" i="1" u="sng" dirty="0"/>
              <a:t>prioritized</a:t>
            </a:r>
            <a:r>
              <a:rPr lang="en-US" dirty="0"/>
              <a:t>) civil registration systems. </a:t>
            </a:r>
          </a:p>
          <a:p>
            <a:pPr marL="465887" lvl="1" indent="-465887" defTabSz="931774">
              <a:buFont typeface="+mj-lt"/>
              <a:buAutoNum type="arabicPeriod"/>
              <a:defRPr/>
            </a:pPr>
            <a:r>
              <a:rPr lang="en-US" dirty="0"/>
              <a:t>The WHO Guidance Tool promotes (</a:t>
            </a:r>
            <a:r>
              <a:rPr lang="en-US" i="1" u="sng" dirty="0"/>
              <a:t>international</a:t>
            </a:r>
            <a:r>
              <a:rPr lang="en-US" i="1" dirty="0"/>
              <a:t> / national)</a:t>
            </a:r>
            <a:r>
              <a:rPr lang="en-US" dirty="0"/>
              <a:t> standards and practices.</a:t>
            </a:r>
          </a:p>
          <a:p>
            <a:pPr marL="465887" lvl="1" indent="-465887" defTabSz="931774">
              <a:buFont typeface="+mj-lt"/>
              <a:buAutoNum type="arabicPeriod"/>
              <a:defRPr/>
            </a:pPr>
            <a:r>
              <a:rPr lang="en-US" dirty="0"/>
              <a:t>The WHO Guidance Tool (</a:t>
            </a:r>
            <a:r>
              <a:rPr lang="en-US" i="1" dirty="0"/>
              <a:t>does / </a:t>
            </a:r>
            <a:r>
              <a:rPr lang="en-US" i="1" u="sng" dirty="0"/>
              <a:t>does not</a:t>
            </a:r>
            <a:r>
              <a:rPr lang="en-US" dirty="0"/>
              <a:t>) prescribe measures for improvement.</a:t>
            </a:r>
          </a:p>
          <a:p>
            <a:pPr marL="465887" lvl="1" indent="-465887" defTabSz="931774">
              <a:buFont typeface="+mj-lt"/>
              <a:buAutoNum type="arabicPeriod"/>
              <a:defRPr/>
            </a:pPr>
            <a:r>
              <a:rPr lang="en-US" dirty="0"/>
              <a:t>The five key components of the WHO Guidance Tool framework cover inputs, (</a:t>
            </a:r>
            <a:r>
              <a:rPr lang="en-US" i="1" u="sng" dirty="0"/>
              <a:t>processes </a:t>
            </a:r>
            <a:r>
              <a:rPr lang="en-US" i="1" dirty="0"/>
              <a:t>/ measures</a:t>
            </a:r>
            <a:r>
              <a:rPr lang="en-US" dirty="0"/>
              <a:t>), and outputs crucial aspects to the functioning of a system.</a:t>
            </a:r>
          </a:p>
          <a:p>
            <a:pPr marL="465887" lvl="1" indent="-465887" defTabSz="931774">
              <a:buFont typeface="+mj-lt"/>
              <a:buAutoNum type="arabicPeriod"/>
              <a:defRPr/>
            </a:pPr>
            <a:r>
              <a:rPr lang="en-US" dirty="0"/>
              <a:t>While working to improve a system, small area information (</a:t>
            </a:r>
            <a:r>
              <a:rPr lang="en-US" i="1" u="sng" dirty="0"/>
              <a:t>should </a:t>
            </a:r>
            <a:r>
              <a:rPr lang="en-US" i="1" dirty="0"/>
              <a:t>/ should not) </a:t>
            </a:r>
            <a:r>
              <a:rPr lang="en-US" dirty="0"/>
              <a:t>be produced as available.  </a:t>
            </a:r>
          </a:p>
          <a:p>
            <a:pPr marL="465887" lvl="1" indent="-465887" defTabSz="931774">
              <a:buFont typeface="+mj-lt"/>
              <a:buAutoNum type="arabicPeriod"/>
              <a:defRPr/>
            </a:pPr>
            <a:endParaRPr lang="en-US" sz="1200"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34</a:t>
            </a:fld>
            <a:endParaRPr lang="en-US"/>
          </a:p>
        </p:txBody>
      </p:sp>
    </p:spTree>
    <p:extLst>
      <p:ext uri="{BB962C8B-B14F-4D97-AF65-F5344CB8AC3E}">
        <p14:creationId xmlns:p14="http://schemas.microsoft.com/office/powerpoint/2010/main" val="52424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While international efforts have led to some success in the first two areas, there has been a collective inability to make or </a:t>
            </a:r>
            <a:r>
              <a:rPr lang="en-US" u="sng" dirty="0"/>
              <a:t>sustain</a:t>
            </a:r>
            <a:r>
              <a:rPr lang="en-US" dirty="0"/>
              <a:t> improvements at the </a:t>
            </a:r>
            <a:r>
              <a:rPr lang="en-US" u="sng" dirty="0"/>
              <a:t>country</a:t>
            </a:r>
            <a:r>
              <a:rPr lang="en-US" dirty="0"/>
              <a:t> level.  This failure has been attributed to first, governments not making civil registration systems a priority, and second, development partners not recognizing these systems as key components of development infrastructure.  Most of the country projects financed by development partners up to now have focused on poverty measurement and economic statistics, rather than CR systems and what is needed to develop and sustain them.  Of the few projects focused on developing CR systems in developing countries, most have not been maintained by the relevant government agency after the outside funding ended.  </a:t>
            </a:r>
          </a:p>
        </p:txBody>
      </p:sp>
      <p:sp>
        <p:nvSpPr>
          <p:cNvPr id="4" name="Slide Number Placeholder 3"/>
          <p:cNvSpPr>
            <a:spLocks noGrp="1"/>
          </p:cNvSpPr>
          <p:nvPr>
            <p:ph type="sldNum" sz="quarter" idx="10"/>
          </p:nvPr>
        </p:nvSpPr>
        <p:spPr/>
        <p:txBody>
          <a:bodyPr/>
          <a:lstStyle/>
          <a:p>
            <a:fld id="{B26C4161-891A-4B15-8BDF-FB85D71806E8}" type="slidenum">
              <a:rPr lang="en-US" smtClean="0"/>
              <a:pPr/>
              <a:t>4</a:t>
            </a:fld>
            <a:endParaRPr lang="en-US"/>
          </a:p>
        </p:txBody>
      </p:sp>
    </p:spTree>
    <p:extLst>
      <p:ext uri="{BB962C8B-B14F-4D97-AF65-F5344CB8AC3E}">
        <p14:creationId xmlns:p14="http://schemas.microsoft.com/office/powerpoint/2010/main" val="380121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Here’s a map depicting the quality of globally available information on causes of death…</a:t>
            </a:r>
          </a:p>
          <a:p>
            <a:endParaRPr lang="en-US"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r>
              <a:rPr lang="en-US" dirty="0"/>
              <a:t>The civil registers, by virtue of their original purposes, are often limited in their ability to meet the information needs of various social, economic, and public health programs management and planning efforts.  Moreover, new needs arise as each country moves toward its economic and social development goals.</a:t>
            </a:r>
          </a:p>
          <a:p>
            <a:r>
              <a:rPr lang="en-US" dirty="0"/>
              <a:t/>
            </a:r>
            <a:br>
              <a:rPr lang="en-US" dirty="0"/>
            </a:br>
            <a:r>
              <a:rPr lang="en-US" dirty="0"/>
              <a:t>The statistical compilation of vital events is most often carried out by the central statistical office, which is located in a different ministry from the ministry in which the vital events were registered.  Thus, careful coordination is needed to ensure a responsive approach to the requirements of the statistical program.  </a:t>
            </a:r>
          </a:p>
          <a:p>
            <a:endParaRPr lang="en-US" dirty="0"/>
          </a:p>
          <a:p>
            <a:r>
              <a:rPr lang="en-US" dirty="0"/>
              <a:t>As any organizational arrangement has a tendency to maintain the status quo, without proper attention to the purposes and the efficiency of the system, the whole system needs to be evaluated periodically.  The cost of any vital statistics system should also be appraised periodically- to economize the methods and procedures.  The cost can be broken down into three major elements: (1) the cost of collecting the raw data, (2) the cost of processing the raw data, and (3) the cost of disseminating the statistics to users.  In most countries, the raw data are simply by-products of the legal registration of vital events, so the collection cost may not be a major concern.  However, the processing and dissemination costs require careful scrutiny.  It is especially important when a decision is necessary for the choice of specific new equipment and procedures.</a:t>
            </a:r>
          </a:p>
        </p:txBody>
      </p:sp>
      <p:sp>
        <p:nvSpPr>
          <p:cNvPr id="4" name="Slide Number Placeholder 3"/>
          <p:cNvSpPr>
            <a:spLocks noGrp="1"/>
          </p:cNvSpPr>
          <p:nvPr>
            <p:ph type="sldNum" sz="quarter" idx="10"/>
          </p:nvPr>
        </p:nvSpPr>
        <p:spPr/>
        <p:txBody>
          <a:bodyPr/>
          <a:lstStyle/>
          <a:p>
            <a:fld id="{B26C4161-891A-4B15-8BDF-FB85D71806E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a:t>
            </a:r>
          </a:p>
          <a:p>
            <a:pPr defTabSz="931774">
              <a:defRPr/>
            </a:pPr>
            <a:r>
              <a:rPr lang="en-US" dirty="0"/>
              <a:t>The provision of appropriate procedures for evaluating various facets of the system is an important function of the officers responsible for vital statistics.  The purpose of reviewing existing systems is not to hold individuals accountable for problems in the system, but rather to provide evidence that countries can use to guide the development of improvement plans.  Such evidence can be used, for example, in discussions with donors, governments, and development partners, when seeking funding for the strengthening of the national civil registration system.</a:t>
            </a:r>
          </a:p>
          <a:p>
            <a:endParaRPr lang="en-US" dirty="0"/>
          </a:p>
          <a:p>
            <a:r>
              <a:rPr lang="en-US" dirty="0"/>
              <a:t>System assessments are designed to identify structural weaknesses in the system, provide an empirical basis to correct observed biases in the data it generates, and </a:t>
            </a:r>
            <a:r>
              <a:rPr lang="en-US" i="1" u="sng" dirty="0"/>
              <a:t>plan improvements</a:t>
            </a:r>
            <a:r>
              <a:rPr lang="en-US" dirty="0"/>
              <a:t> (emphasize this point!).  We emphasize this last point- as no amount of assessment or evaluation is helpful if action is not taken to correct the problems that have been identified.</a:t>
            </a:r>
          </a:p>
        </p:txBody>
      </p:sp>
      <p:sp>
        <p:nvSpPr>
          <p:cNvPr id="4" name="Slide Number Placeholder 3"/>
          <p:cNvSpPr>
            <a:spLocks noGrp="1"/>
          </p:cNvSpPr>
          <p:nvPr>
            <p:ph type="sldNum" sz="quarter" idx="10"/>
          </p:nvPr>
        </p:nvSpPr>
        <p:spPr/>
        <p:txBody>
          <a:bodyPr/>
          <a:lstStyle/>
          <a:p>
            <a:fld id="{B26C4161-891A-4B15-8BDF-FB85D71806E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provide evidence to guide the development of improvement plans</a:t>
            </a:r>
          </a:p>
          <a:p>
            <a:pPr marL="171450" indent="-171450">
              <a:buFontTx/>
              <a:buChar char="-"/>
            </a:pPr>
            <a:r>
              <a:rPr lang="en-US" dirty="0"/>
              <a:t>To identify structural weaknesses in system; a system can deteriorate over time, though personnel/budget/procedural changes</a:t>
            </a:r>
          </a:p>
          <a:p>
            <a:pPr marL="171450" indent="-171450">
              <a:buFontTx/>
              <a:buChar char="-"/>
            </a:pPr>
            <a:r>
              <a:rPr lang="en-US" dirty="0"/>
              <a:t>To provide a basis for correcting biases in data</a:t>
            </a:r>
          </a:p>
          <a:p>
            <a:pPr marL="171450" indent="-171450">
              <a:buFontTx/>
              <a:buChar char="-"/>
            </a:pPr>
            <a:r>
              <a:rPr lang="en-US" i="1" u="sng" dirty="0">
                <a:solidFill>
                  <a:srgbClr val="C00000"/>
                </a:solidFill>
              </a:rPr>
              <a:t>To plan improvements</a:t>
            </a:r>
          </a:p>
          <a:p>
            <a:endParaRPr lang="en-US" dirty="0"/>
          </a:p>
        </p:txBody>
      </p:sp>
      <p:sp>
        <p:nvSpPr>
          <p:cNvPr id="4" name="Slide Number Placeholder 3"/>
          <p:cNvSpPr>
            <a:spLocks noGrp="1"/>
          </p:cNvSpPr>
          <p:nvPr>
            <p:ph type="sldNum" sz="quarter" idx="10"/>
          </p:nvPr>
        </p:nvSpPr>
        <p:spPr/>
        <p:txBody>
          <a:bodyPr/>
          <a:lstStyle/>
          <a:p>
            <a:fld id="{B26C4161-891A-4B15-8BDF-FB85D71806E8}" type="slidenum">
              <a:rPr lang="en-US" smtClean="0"/>
              <a:pPr/>
              <a:t>8</a:t>
            </a:fld>
            <a:endParaRPr lang="en-US"/>
          </a:p>
        </p:txBody>
      </p:sp>
    </p:spTree>
    <p:extLst>
      <p:ext uri="{BB962C8B-B14F-4D97-AF65-F5344CB8AC3E}">
        <p14:creationId xmlns:p14="http://schemas.microsoft.com/office/powerpoint/2010/main" val="78162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a:t>
            </a:r>
          </a:p>
          <a:p>
            <a:r>
              <a:rPr lang="en-US" dirty="0"/>
              <a:t>As part of efforts by the WHO Health Metrics Network to strengthen national health information, the WHO Guidance Tool was developed to provide guidance for a standards-based review of country practices in civil registration and vital statistics.  </a:t>
            </a:r>
          </a:p>
          <a:p>
            <a:endParaRPr lang="en-US" dirty="0"/>
          </a:p>
          <a:p>
            <a:r>
              <a:rPr lang="en-US" dirty="0"/>
              <a:t>The tool promotes international standards and practices, but does not prescribe what measures countries should adopt to achieve fully functioning systems.  Such measures and practices are best determined locally, because much will depend on the local context, capacity, resources and traditions.</a:t>
            </a:r>
          </a:p>
          <a:p>
            <a:endParaRPr lang="en-US" dirty="0"/>
          </a:p>
          <a:p>
            <a:r>
              <a:rPr lang="en-US" dirty="0"/>
              <a:t>This tool is largely directed to countries where civil registration is established but is subject to inadequacies in terms of coverage, quality, or both.</a:t>
            </a:r>
          </a:p>
          <a:p>
            <a:endParaRPr lang="en-US" baseline="0" dirty="0" smtClean="0"/>
          </a:p>
        </p:txBody>
      </p:sp>
      <p:sp>
        <p:nvSpPr>
          <p:cNvPr id="4" name="Slide Number Placeholder 3"/>
          <p:cNvSpPr>
            <a:spLocks noGrp="1"/>
          </p:cNvSpPr>
          <p:nvPr>
            <p:ph type="sldNum" sz="quarter" idx="10"/>
          </p:nvPr>
        </p:nvSpPr>
        <p:spPr/>
        <p:txBody>
          <a:bodyPr/>
          <a:lstStyle/>
          <a:p>
            <a:fld id="{B26C4161-891A-4B15-8BDF-FB85D71806E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27" name="Rectangle 7"/>
          <p:cNvSpPr>
            <a:spLocks noGrp="1" noChangeArrowheads="1"/>
          </p:cNvSpPr>
          <p:nvPr>
            <p:ph type="ctrTitle"/>
          </p:nvPr>
        </p:nvSpPr>
        <p:spPr>
          <a:xfrm>
            <a:off x="304800" y="2590800"/>
            <a:ext cx="8483600" cy="1143000"/>
          </a:xfrm>
        </p:spPr>
        <p:txBody>
          <a:bodyPr/>
          <a:lstStyle>
            <a:lvl1pPr algn="ctr">
              <a:defRPr sz="4800" baseline="0">
                <a:solidFill>
                  <a:srgbClr val="336699"/>
                </a:solidFill>
                <a:latin typeface="Franklin Gothic Medium" pitchFamily="34" charset="0"/>
              </a:defRPr>
            </a:lvl1pPr>
          </a:lstStyle>
          <a:p>
            <a:r>
              <a:rPr lang="en-US" smtClean="0"/>
              <a:t>Click to edit Master title style</a:t>
            </a:r>
            <a:endParaRPr lang="en-US" dirty="0"/>
          </a:p>
        </p:txBody>
      </p:sp>
      <p:sp>
        <p:nvSpPr>
          <p:cNvPr id="133128" name="Rectangle 8"/>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10" name="Text Box 9"/>
          <p:cNvSpPr txBox="1">
            <a:spLocks noChangeArrowheads="1"/>
          </p:cNvSpPr>
          <p:nvPr userDrawn="1"/>
        </p:nvSpPr>
        <p:spPr bwMode="auto">
          <a:xfrm>
            <a:off x="2133600" y="261382"/>
            <a:ext cx="4876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r>
              <a:rPr lang="en-US" sz="1500" dirty="0" smtClean="0">
                <a:solidFill>
                  <a:schemeClr val="tx1"/>
                </a:solidFill>
                <a:effectLst/>
                <a:latin typeface="Franklin Gothic Medium" pitchFamily="34" charset="0"/>
              </a:rPr>
              <a:t>U.S.</a:t>
            </a:r>
            <a:r>
              <a:rPr lang="en-US" sz="1500" baseline="0" dirty="0" smtClean="0">
                <a:solidFill>
                  <a:schemeClr val="tx1"/>
                </a:solidFill>
                <a:effectLst/>
                <a:latin typeface="Franklin Gothic Medium" pitchFamily="34" charset="0"/>
              </a:rPr>
              <a:t> Centers for Disease Control and Prevention</a:t>
            </a:r>
            <a:endParaRPr lang="en-US" sz="1500" dirty="0" smtClean="0">
              <a:solidFill>
                <a:schemeClr val="tx1"/>
              </a:solidFill>
              <a:effectLst/>
              <a:latin typeface="Franklin Gothic Medium" pitchFamily="34" charset="0"/>
            </a:endParaRPr>
          </a:p>
          <a:p>
            <a:pPr algn="ctr" eaLnBrk="1" hangingPunct="1">
              <a:defRPr/>
            </a:pPr>
            <a:r>
              <a:rPr lang="en-US" sz="1500" dirty="0" smtClean="0">
                <a:solidFill>
                  <a:schemeClr val="tx1"/>
                </a:solidFill>
                <a:effectLst/>
                <a:latin typeface="Franklin Gothic Medium" pitchFamily="34" charset="0"/>
              </a:rPr>
              <a:t>National</a:t>
            </a:r>
            <a:r>
              <a:rPr lang="en-US" sz="1500" baseline="0" dirty="0" smtClean="0">
                <a:solidFill>
                  <a:schemeClr val="tx1"/>
                </a:solidFill>
                <a:effectLst/>
                <a:latin typeface="Franklin Gothic Medium" pitchFamily="34" charset="0"/>
              </a:rPr>
              <a:t> Center for Health Statistics</a:t>
            </a:r>
          </a:p>
          <a:p>
            <a:pPr algn="ctr" eaLnBrk="1" hangingPunct="1">
              <a:defRPr/>
            </a:pPr>
            <a:r>
              <a:rPr lang="en-US" sz="1500" baseline="0" dirty="0" smtClean="0">
                <a:solidFill>
                  <a:schemeClr val="tx1"/>
                </a:solidFill>
                <a:effectLst/>
                <a:latin typeface="Franklin Gothic Medium" pitchFamily="34" charset="0"/>
              </a:rPr>
              <a:t>International Statistics Program</a:t>
            </a:r>
            <a:endParaRPr lang="en-US" sz="1500" dirty="0" smtClean="0">
              <a:solidFill>
                <a:schemeClr val="tx1"/>
              </a:solidFill>
              <a:effectLst/>
              <a:latin typeface="Franklin Gothic Medium"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r="46873"/>
          <a:stretch/>
        </p:blipFill>
        <p:spPr>
          <a:xfrm>
            <a:off x="7162800" y="189305"/>
            <a:ext cx="1600200" cy="953695"/>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b="27368"/>
          <a:stretch/>
        </p:blipFill>
        <p:spPr>
          <a:xfrm>
            <a:off x="846719" y="1447800"/>
            <a:ext cx="7492961" cy="4876799"/>
          </a:xfrm>
          <a:prstGeom prst="rect">
            <a:avLst/>
          </a:prstGeom>
        </p:spPr>
      </p:pic>
    </p:spTree>
    <p:extLst>
      <p:ext uri="{BB962C8B-B14F-4D97-AF65-F5344CB8AC3E}">
        <p14:creationId xmlns:p14="http://schemas.microsoft.com/office/powerpoint/2010/main" val="2087071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9243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8322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228600"/>
            <a:ext cx="2101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8600"/>
            <a:ext cx="6153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750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p:spPr>
        <p:txBody>
          <a:bodyPr/>
          <a:lstStyle/>
          <a:p>
            <a:pPr lvl="0"/>
            <a:r>
              <a:rPr lang="en-US" noProof="0" smtClean="0"/>
              <a:t>Click icon to add chart</a:t>
            </a:r>
          </a:p>
        </p:txBody>
      </p:sp>
    </p:spTree>
    <p:extLst>
      <p:ext uri="{BB962C8B-B14F-4D97-AF65-F5344CB8AC3E}">
        <p14:creationId xmlns:p14="http://schemas.microsoft.com/office/powerpoint/2010/main" val="1019340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07400" cy="4724400"/>
          </a:xfrm>
        </p:spPr>
        <p:txBody>
          <a:bodyPr/>
          <a:lstStyle/>
          <a:p>
            <a:pPr lvl="0"/>
            <a:r>
              <a:rPr lang="en-US" noProof="0" smtClean="0"/>
              <a:t>Click icon to add table</a:t>
            </a:r>
          </a:p>
        </p:txBody>
      </p:sp>
    </p:spTree>
    <p:extLst>
      <p:ext uri="{BB962C8B-B14F-4D97-AF65-F5344CB8AC3E}">
        <p14:creationId xmlns:p14="http://schemas.microsoft.com/office/powerpoint/2010/main" val="10002241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spTree>
    <p:extLst>
      <p:ext uri="{BB962C8B-B14F-4D97-AF65-F5344CB8AC3E}">
        <p14:creationId xmlns:p14="http://schemas.microsoft.com/office/powerpoint/2010/main" val="1318175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spTree>
    <p:extLst>
      <p:ext uri="{BB962C8B-B14F-4D97-AF65-F5344CB8AC3E}">
        <p14:creationId xmlns:p14="http://schemas.microsoft.com/office/powerpoint/2010/main" val="18846477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25028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295400"/>
            <a:ext cx="4127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295400"/>
            <a:ext cx="4127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8645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66836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6204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7718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44048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286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55600" y="1295400"/>
            <a:ext cx="8407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1722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208338" y="6254750"/>
            <a:ext cx="1058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endParaRPr lang="en-US" sz="1600" smtClean="0">
              <a:solidFill>
                <a:schemeClr val="bg1"/>
              </a:solidFill>
              <a:effectLst/>
              <a:latin typeface="Franklin Gothic Medium Cond" pitchFamily="34" charset="0"/>
            </a:endParaRPr>
          </a:p>
        </p:txBody>
      </p:sp>
      <p:sp>
        <p:nvSpPr>
          <p:cNvPr id="1031" name="Text Box 10"/>
          <p:cNvSpPr txBox="1">
            <a:spLocks noChangeArrowheads="1"/>
          </p:cNvSpPr>
          <p:nvPr/>
        </p:nvSpPr>
        <p:spPr bwMode="auto">
          <a:xfrm>
            <a:off x="8763000" y="5791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defRPr/>
            </a:pPr>
            <a:fld id="{C2A79B30-D19F-440A-9E05-80E974939A8D}" type="slidenum">
              <a:rPr lang="en-US" sz="1400" smtClean="0">
                <a:effectLst/>
                <a:latin typeface="Franklin Gothic Medium Cond" pitchFamily="34" charset="0"/>
              </a:rPr>
              <a:pPr algn="ctr" eaLnBrk="1" hangingPunct="1">
                <a:spcBef>
                  <a:spcPct val="50000"/>
                </a:spcBef>
                <a:defRPr/>
              </a:pPr>
              <a:t>‹#›</a:t>
            </a:fld>
            <a:endParaRPr lang="en-US" sz="1400" smtClean="0">
              <a:effectLst/>
              <a:latin typeface="Franklin Gothic Medium Cond" pitchFamily="34" charset="0"/>
            </a:endParaRPr>
          </a:p>
        </p:txBody>
      </p:sp>
      <p:sp>
        <p:nvSpPr>
          <p:cNvPr id="1034" name="Text Box 17"/>
          <p:cNvSpPr txBox="1">
            <a:spLocks noChangeArrowheads="1"/>
          </p:cNvSpPr>
          <p:nvPr/>
        </p:nvSpPr>
        <p:spPr bwMode="auto">
          <a:xfrm>
            <a:off x="304800" y="6191934"/>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US" sz="1800" baseline="0" dirty="0" smtClean="0">
                <a:solidFill>
                  <a:schemeClr val="bg1"/>
                </a:solidFill>
                <a:effectLst/>
                <a:latin typeface="Franklin Gothic Medium" pitchFamily="34" charset="0"/>
              </a:rPr>
              <a:t>Evaluating &amp; Improving Civil Registration and Vital Statistics Systems</a:t>
            </a:r>
            <a:endParaRPr lang="en-US" sz="1800" dirty="0" smtClean="0">
              <a:solidFill>
                <a:schemeClr val="bg1"/>
              </a:solidFill>
              <a:effectLst/>
              <a:latin typeface="Franklin Gothic Medium" pitchFamily="34" charset="0"/>
            </a:endParaRPr>
          </a:p>
        </p:txBody>
      </p:sp>
      <p:sp>
        <p:nvSpPr>
          <p:cNvPr id="132114" name="Rectangle 18"/>
          <p:cNvSpPr>
            <a:spLocks noChangeArrowheads="1"/>
          </p:cNvSpPr>
          <p:nvPr/>
        </p:nvSpPr>
        <p:spPr bwMode="auto">
          <a:xfrm>
            <a:off x="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
        <p:nvSpPr>
          <p:cNvPr id="12" name="Rectangle 18"/>
          <p:cNvSpPr>
            <a:spLocks noChangeArrowheads="1"/>
          </p:cNvSpPr>
          <p:nvPr/>
        </p:nvSpPr>
        <p:spPr bwMode="auto">
          <a:xfrm>
            <a:off x="457200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txStyles>
    <p:titleStyle>
      <a:lvl1pPr algn="r" rtl="0" eaLnBrk="1" fontAlgn="base" hangingPunct="1">
        <a:lnSpc>
          <a:spcPts val="3800"/>
        </a:lnSpc>
        <a:spcBef>
          <a:spcPct val="0"/>
        </a:spcBef>
        <a:spcAft>
          <a:spcPct val="0"/>
        </a:spcAft>
        <a:defRPr sz="3600">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p:titleStyle>
    <p:body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124200"/>
            <a:ext cx="8483600" cy="2057400"/>
          </a:xfrm>
        </p:spPr>
        <p:txBody>
          <a:bodyPr>
            <a:normAutofit fontScale="90000"/>
          </a:bodyPr>
          <a:lstStyle/>
          <a:p>
            <a:pPr lvl="0">
              <a:lnSpc>
                <a:spcPts val="5000"/>
              </a:lnSpc>
              <a:spcAft>
                <a:spcPts val="600"/>
              </a:spcAft>
            </a:pPr>
            <a:r>
              <a:rPr lang="en-US" b="1" dirty="0" smtClean="0"/>
              <a:t>Evaluating </a:t>
            </a:r>
            <a:r>
              <a:rPr lang="en-US" b="1" dirty="0"/>
              <a:t>&amp; Improving </a:t>
            </a:r>
            <a:br>
              <a:rPr lang="en-US" b="1" dirty="0"/>
            </a:br>
            <a:r>
              <a:rPr lang="en-US" b="1" dirty="0"/>
              <a:t>Civil Registration and Vital </a:t>
            </a:r>
            <a:br>
              <a:rPr lang="en-US" b="1" dirty="0"/>
            </a:br>
            <a:r>
              <a:rPr lang="en-US" b="1" dirty="0"/>
              <a:t>Statistics Systems</a:t>
            </a: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70" y="6248400"/>
            <a:ext cx="81518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Guidance Tool</a:t>
            </a:r>
            <a:endParaRPr lang="en-US" sz="3600" dirty="0" smtClean="0"/>
          </a:p>
        </p:txBody>
      </p:sp>
      <p:sp>
        <p:nvSpPr>
          <p:cNvPr id="3" name="Content Placeholder 2"/>
          <p:cNvSpPr>
            <a:spLocks noGrp="1"/>
          </p:cNvSpPr>
          <p:nvPr>
            <p:ph idx="1"/>
          </p:nvPr>
        </p:nvSpPr>
        <p:spPr>
          <a:xfrm>
            <a:off x="457200" y="1600200"/>
            <a:ext cx="8229600" cy="5029200"/>
          </a:xfrm>
        </p:spPr>
        <p:txBody>
          <a:bodyPr>
            <a:normAutofit/>
          </a:bodyPr>
          <a:lstStyle/>
          <a:p>
            <a:r>
              <a:rPr lang="en-US" b="1" dirty="0" smtClean="0"/>
              <a:t>Rapid assessment tool</a:t>
            </a:r>
          </a:p>
          <a:p>
            <a:pPr lvl="1"/>
            <a:r>
              <a:rPr lang="en-US" b="1" dirty="0"/>
              <a:t>Provide evidence for the need of a detailed </a:t>
            </a:r>
            <a:r>
              <a:rPr lang="en-US" b="1" dirty="0" smtClean="0"/>
              <a:t>review</a:t>
            </a:r>
          </a:p>
          <a:p>
            <a:pPr lvl="1"/>
            <a:r>
              <a:rPr lang="en-US" b="1" i="1" dirty="0">
                <a:solidFill>
                  <a:srgbClr val="C00000"/>
                </a:solidFill>
              </a:rPr>
              <a:t>Group </a:t>
            </a:r>
            <a:r>
              <a:rPr lang="en-US" b="1" i="1" dirty="0" smtClean="0">
                <a:solidFill>
                  <a:srgbClr val="C00000"/>
                </a:solidFill>
              </a:rPr>
              <a:t>discussion</a:t>
            </a:r>
          </a:p>
          <a:p>
            <a:pPr lvl="1"/>
            <a:r>
              <a:rPr lang="en-US" b="1" dirty="0" smtClean="0"/>
              <a:t>Quick evaluation (25 questions)</a:t>
            </a:r>
          </a:p>
          <a:p>
            <a:pPr marL="457200" lvl="1" indent="0">
              <a:buNone/>
            </a:pPr>
            <a:endParaRPr lang="en-US" sz="2200" b="1" dirty="0" smtClean="0"/>
          </a:p>
          <a:p>
            <a:pPr marL="0" indent="0">
              <a:buNone/>
            </a:pPr>
            <a:r>
              <a:rPr lang="en-US" sz="2400" b="1" dirty="0" smtClean="0"/>
              <a:t>Scoring </a:t>
            </a:r>
            <a:r>
              <a:rPr lang="en-US" sz="2400" b="1" dirty="0"/>
              <a:t>of scenarios for </a:t>
            </a:r>
            <a:r>
              <a:rPr lang="en-US" sz="2400" b="1" dirty="0" smtClean="0"/>
              <a:t>rapid assessment</a:t>
            </a:r>
          </a:p>
          <a:p>
            <a:pPr marL="0" indent="0" algn="ctr">
              <a:buNone/>
            </a:pPr>
            <a:endParaRPr lang="en-US" b="1" dirty="0" smtClean="0"/>
          </a:p>
          <a:p>
            <a:pPr marL="0" indent="0" algn="ctr">
              <a:buNone/>
            </a:pPr>
            <a:endParaRPr lang="en-US" sz="1000" b="1" dirty="0"/>
          </a:p>
          <a:p>
            <a:pPr marL="0" indent="0">
              <a:buNone/>
            </a:pPr>
            <a:r>
              <a:rPr lang="it-IT" sz="800" dirty="0" smtClean="0"/>
              <a:t>	</a:t>
            </a:r>
          </a:p>
          <a:p>
            <a:pPr marL="0" indent="0">
              <a:buNone/>
            </a:pPr>
            <a:endParaRPr lang="en-US" b="1" dirty="0"/>
          </a:p>
          <a:p>
            <a:pPr lvl="2"/>
            <a:endParaRPr lang="en-US" sz="1000" dirty="0" smtClean="0"/>
          </a:p>
          <a:p>
            <a:endParaRPr lang="en-US" dirty="0" smtClean="0"/>
          </a:p>
          <a:p>
            <a:pPr lvl="3"/>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77084436"/>
              </p:ext>
            </p:extLst>
          </p:nvPr>
        </p:nvGraphicFramePr>
        <p:xfrm>
          <a:off x="533400" y="4572000"/>
          <a:ext cx="6096000" cy="736600"/>
        </p:xfrm>
        <a:graphic>
          <a:graphicData uri="http://schemas.openxmlformats.org/drawingml/2006/table">
            <a:tbl>
              <a:tblPr firstRow="1" bandRow="1">
                <a:tableStyleId>{073A0DAA-6AF3-43AB-8588-CEC1D06C72B9}</a:tableStyleId>
              </a:tblPr>
              <a:tblGrid>
                <a:gridCol w="1219200"/>
                <a:gridCol w="1219200"/>
                <a:gridCol w="1143000"/>
                <a:gridCol w="1295400"/>
                <a:gridCol w="1219200"/>
              </a:tblGrid>
              <a:tr h="0">
                <a:tc>
                  <a:txBody>
                    <a:bodyPr/>
                    <a:lstStyle/>
                    <a:p>
                      <a:pPr algn="ctr"/>
                      <a:r>
                        <a:rPr lang="en-US" dirty="0" smtClean="0"/>
                        <a:t>Scenario </a:t>
                      </a:r>
                      <a:endParaRPr lang="en-US" b="1" dirty="0"/>
                    </a:p>
                  </a:txBody>
                  <a:tcPr/>
                </a:tc>
                <a:tc>
                  <a:txBody>
                    <a:bodyPr/>
                    <a:lstStyle/>
                    <a:p>
                      <a:pPr algn="ctr"/>
                      <a:r>
                        <a:rPr lang="en-US" dirty="0" smtClean="0"/>
                        <a:t>A</a:t>
                      </a:r>
                      <a:endParaRPr lang="en-US" b="1" dirty="0"/>
                    </a:p>
                  </a:txBody>
                  <a:tcPr/>
                </a:tc>
                <a:tc>
                  <a:txBody>
                    <a:bodyPr/>
                    <a:lstStyle/>
                    <a:p>
                      <a:pPr algn="ctr"/>
                      <a:r>
                        <a:rPr lang="en-US" dirty="0" smtClean="0"/>
                        <a:t>B</a:t>
                      </a:r>
                      <a:endParaRPr lang="en-US" b="1" dirty="0"/>
                    </a:p>
                  </a:txBody>
                  <a:tcPr/>
                </a:tc>
                <a:tc>
                  <a:txBody>
                    <a:bodyPr/>
                    <a:lstStyle/>
                    <a:p>
                      <a:pPr algn="ctr"/>
                      <a:r>
                        <a:rPr lang="en-US" dirty="0" smtClean="0"/>
                        <a:t>C</a:t>
                      </a:r>
                      <a:endParaRPr lang="en-US" b="1" dirty="0"/>
                    </a:p>
                  </a:txBody>
                  <a:tcPr/>
                </a:tc>
                <a:tc>
                  <a:txBody>
                    <a:bodyPr/>
                    <a:lstStyle/>
                    <a:p>
                      <a:pPr algn="ctr"/>
                      <a:r>
                        <a:rPr lang="en-US" dirty="0" smtClean="0"/>
                        <a:t>D</a:t>
                      </a:r>
                      <a:endParaRPr lang="en-US" b="1" dirty="0"/>
                    </a:p>
                  </a:txBody>
                  <a:tcPr/>
                </a:tc>
              </a:tr>
              <a:tr h="370840">
                <a:tc>
                  <a:txBody>
                    <a:bodyPr/>
                    <a:lstStyle/>
                    <a:p>
                      <a:pPr algn="ctr"/>
                      <a:r>
                        <a:rPr lang="en-US" dirty="0" smtClean="0"/>
                        <a:t>Score</a:t>
                      </a:r>
                      <a:endParaRPr lang="en-US" b="1" dirty="0"/>
                    </a:p>
                  </a:txBody>
                  <a:tcPr/>
                </a:tc>
                <a:tc>
                  <a:txBody>
                    <a:bodyPr/>
                    <a:lstStyle/>
                    <a:p>
                      <a:pPr algn="ctr"/>
                      <a:r>
                        <a:rPr lang="en-US" dirty="0" smtClean="0"/>
                        <a:t>3</a:t>
                      </a:r>
                      <a:endParaRPr lang="en-US" b="1" dirty="0"/>
                    </a:p>
                  </a:txBody>
                  <a:tcPr/>
                </a:tc>
                <a:tc>
                  <a:txBody>
                    <a:bodyPr/>
                    <a:lstStyle/>
                    <a:p>
                      <a:pPr algn="ctr"/>
                      <a:r>
                        <a:rPr lang="en-US" dirty="0" smtClean="0"/>
                        <a:t>2</a:t>
                      </a:r>
                      <a:endParaRPr lang="en-US" b="1" dirty="0"/>
                    </a:p>
                  </a:txBody>
                  <a:tcPr/>
                </a:tc>
                <a:tc>
                  <a:txBody>
                    <a:bodyPr/>
                    <a:lstStyle/>
                    <a:p>
                      <a:pPr algn="ctr"/>
                      <a:r>
                        <a:rPr lang="en-US" dirty="0" smtClean="0"/>
                        <a:t>1</a:t>
                      </a:r>
                      <a:endParaRPr lang="en-US" b="1" dirty="0"/>
                    </a:p>
                  </a:txBody>
                  <a:tcPr/>
                </a:tc>
                <a:tc>
                  <a:txBody>
                    <a:bodyPr/>
                    <a:lstStyle/>
                    <a:p>
                      <a:pPr algn="ctr"/>
                      <a:r>
                        <a:rPr lang="en-US" dirty="0" smtClean="0"/>
                        <a:t>0</a:t>
                      </a:r>
                      <a:endParaRPr lang="en-US" b="1" dirty="0"/>
                    </a:p>
                  </a:txBody>
                  <a:tcPr/>
                </a:tc>
              </a:tr>
            </a:tbl>
          </a:graphicData>
        </a:graphic>
      </p:graphicFrame>
      <p:sp>
        <p:nvSpPr>
          <p:cNvPr id="4" name="TextBox 3"/>
          <p:cNvSpPr txBox="1"/>
          <p:nvPr/>
        </p:nvSpPr>
        <p:spPr>
          <a:xfrm>
            <a:off x="4699686" y="6287529"/>
            <a:ext cx="4038600" cy="461665"/>
          </a:xfrm>
          <a:prstGeom prst="rect">
            <a:avLst/>
          </a:prstGeom>
          <a:noFill/>
        </p:spPr>
        <p:txBody>
          <a:bodyPr wrap="square" rtlCol="0">
            <a:spAutoFit/>
          </a:bodyPr>
          <a:lstStyle/>
          <a:p>
            <a:r>
              <a:rPr lang="en-US" sz="1200" dirty="0"/>
              <a:t>SOURCES: WHO/UQ, Executive Summary, Introduction; WHO/HMN.</a:t>
            </a:r>
          </a:p>
        </p:txBody>
      </p:sp>
    </p:spTree>
    <p:extLst>
      <p:ext uri="{BB962C8B-B14F-4D97-AF65-F5344CB8AC3E}">
        <p14:creationId xmlns:p14="http://schemas.microsoft.com/office/powerpoint/2010/main" val="388564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Guidance Tool</a:t>
            </a:r>
            <a:endParaRPr lang="en-US" sz="3600" dirty="0" smtClean="0"/>
          </a:p>
        </p:txBody>
      </p:sp>
      <p:sp>
        <p:nvSpPr>
          <p:cNvPr id="3" name="Content Placeholder 2"/>
          <p:cNvSpPr>
            <a:spLocks noGrp="1"/>
          </p:cNvSpPr>
          <p:nvPr>
            <p:ph idx="1"/>
          </p:nvPr>
        </p:nvSpPr>
        <p:spPr>
          <a:xfrm>
            <a:off x="457200" y="1295400"/>
            <a:ext cx="8229600" cy="5029200"/>
          </a:xfrm>
        </p:spPr>
        <p:txBody>
          <a:bodyPr>
            <a:normAutofit/>
          </a:bodyPr>
          <a:lstStyle/>
          <a:p>
            <a:r>
              <a:rPr lang="en-US" dirty="0" smtClean="0"/>
              <a:t>Rapid assessment tool</a:t>
            </a:r>
          </a:p>
          <a:p>
            <a:endParaRPr lang="it-IT" sz="800" dirty="0" smtClean="0"/>
          </a:p>
          <a:p>
            <a:pPr marL="0" indent="0">
              <a:buNone/>
            </a:pPr>
            <a:r>
              <a:rPr lang="en-US" sz="2200" b="1" dirty="0" smtClean="0"/>
              <a:t>Scores</a:t>
            </a:r>
            <a:r>
              <a:rPr lang="en-US" sz="2200" b="1" dirty="0"/>
              <a:t>, ratings and actions required for rapid </a:t>
            </a:r>
            <a:r>
              <a:rPr lang="en-US" sz="2200" b="1" dirty="0" smtClean="0"/>
              <a:t>assessment</a:t>
            </a:r>
          </a:p>
          <a:p>
            <a:pPr marL="0" indent="0">
              <a:buNone/>
            </a:pPr>
            <a:endParaRPr lang="en-US" b="1" dirty="0"/>
          </a:p>
          <a:p>
            <a:pPr lvl="2"/>
            <a:endParaRPr lang="en-US" sz="1000" dirty="0" smtClean="0"/>
          </a:p>
          <a:p>
            <a:endParaRPr lang="en-US" dirty="0" smtClean="0"/>
          </a:p>
          <a:p>
            <a:pPr lvl="3"/>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34084988"/>
              </p:ext>
            </p:extLst>
          </p:nvPr>
        </p:nvGraphicFramePr>
        <p:xfrm>
          <a:off x="152400" y="2438400"/>
          <a:ext cx="8839200" cy="2992120"/>
        </p:xfrm>
        <a:graphic>
          <a:graphicData uri="http://schemas.openxmlformats.org/drawingml/2006/table">
            <a:tbl>
              <a:tblPr firstRow="1" bandRow="1">
                <a:tableStyleId>{073A0DAA-6AF3-43AB-8588-CEC1D06C72B9}</a:tableStyleId>
              </a:tblPr>
              <a:tblGrid>
                <a:gridCol w="1035222"/>
                <a:gridCol w="1883382"/>
                <a:gridCol w="5920596"/>
              </a:tblGrid>
              <a:tr h="370840">
                <a:tc>
                  <a:txBody>
                    <a:bodyPr/>
                    <a:lstStyle/>
                    <a:p>
                      <a:r>
                        <a:rPr lang="en-US" dirty="0" smtClean="0"/>
                        <a:t>Score (%) </a:t>
                      </a:r>
                      <a:endParaRPr lang="en-US" dirty="0"/>
                    </a:p>
                  </a:txBody>
                  <a:tcPr/>
                </a:tc>
                <a:tc>
                  <a:txBody>
                    <a:bodyPr/>
                    <a:lstStyle/>
                    <a:p>
                      <a:r>
                        <a:rPr lang="en-US" dirty="0" smtClean="0"/>
                        <a:t>Rating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Actions required</a:t>
                      </a:r>
                    </a:p>
                  </a:txBody>
                  <a:tcPr/>
                </a:tc>
              </a:tr>
              <a:tr h="370840">
                <a:tc>
                  <a:txBody>
                    <a:bodyPr/>
                    <a:lstStyle/>
                    <a:p>
                      <a:r>
                        <a:rPr lang="en-US" dirty="0" smtClean="0"/>
                        <a:t>&lt;34 </a:t>
                      </a:r>
                      <a:endParaRPr lang="en-US" b="1" dirty="0"/>
                    </a:p>
                  </a:txBody>
                  <a:tcPr/>
                </a:tc>
                <a:tc>
                  <a:txBody>
                    <a:bodyPr/>
                    <a:lstStyle/>
                    <a:p>
                      <a:r>
                        <a:rPr lang="en-US" dirty="0" smtClean="0"/>
                        <a:t>Dysfunctional</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System requires substantial improvement in all areas</a:t>
                      </a:r>
                      <a:endParaRPr lang="en-US" sz="1600" b="1" dirty="0" smtClean="0"/>
                    </a:p>
                  </a:txBody>
                  <a:tcPr/>
                </a:tc>
              </a:tr>
              <a:tr h="370840">
                <a:tc>
                  <a:txBody>
                    <a:bodyPr/>
                    <a:lstStyle/>
                    <a:p>
                      <a:r>
                        <a:rPr lang="en-US" dirty="0" smtClean="0"/>
                        <a:t>35–64</a:t>
                      </a:r>
                      <a:endParaRPr lang="en-US" b="1" dirty="0"/>
                    </a:p>
                  </a:txBody>
                  <a:tcPr/>
                </a:tc>
                <a:tc>
                  <a:txBody>
                    <a:bodyPr/>
                    <a:lstStyle/>
                    <a:p>
                      <a:r>
                        <a:rPr lang="en-US" dirty="0" smtClean="0"/>
                        <a:t>Weak</a:t>
                      </a:r>
                      <a:endParaRPr lang="en-US" b="1" dirty="0"/>
                    </a:p>
                  </a:txBody>
                  <a:tcPr/>
                </a:tc>
                <a:tc>
                  <a:txBody>
                    <a:bodyPr/>
                    <a:lstStyle/>
                    <a:p>
                      <a:pPr marL="0" indent="0">
                        <a:buNone/>
                      </a:pPr>
                      <a:r>
                        <a:rPr lang="en-US" sz="1600" dirty="0" smtClean="0"/>
                        <a:t>Many aspects of the system do not function well, and</a:t>
                      </a:r>
                    </a:p>
                    <a:p>
                      <a:pPr marL="0" indent="0">
                        <a:buNone/>
                      </a:pPr>
                      <a:r>
                        <a:rPr lang="en-US" sz="1600" dirty="0" smtClean="0"/>
                        <a:t>multiple issues require attention</a:t>
                      </a:r>
                      <a:endParaRPr lang="en-US" sz="1600" b="1" dirty="0" smtClean="0"/>
                    </a:p>
                  </a:txBody>
                  <a:tcPr/>
                </a:tc>
              </a:tr>
              <a:tr h="370840">
                <a:tc>
                  <a:txBody>
                    <a:bodyPr/>
                    <a:lstStyle/>
                    <a:p>
                      <a:r>
                        <a:rPr lang="en-US" dirty="0" smtClean="0"/>
                        <a:t>65–84</a:t>
                      </a:r>
                      <a:endParaRPr lang="en-US" b="1" dirty="0"/>
                    </a:p>
                  </a:txBody>
                  <a:tcPr/>
                </a:tc>
                <a:tc>
                  <a:txBody>
                    <a:bodyPr/>
                    <a:lstStyle/>
                    <a:p>
                      <a:r>
                        <a:rPr lang="en-US" dirty="0" smtClean="0"/>
                        <a:t>Functional but  inadequate</a:t>
                      </a:r>
                      <a:endParaRPr lang="en-US" b="1" dirty="0"/>
                    </a:p>
                  </a:txBody>
                  <a:tcPr/>
                </a:tc>
                <a:tc>
                  <a:txBody>
                    <a:bodyPr/>
                    <a:lstStyle/>
                    <a:p>
                      <a:pPr marL="0" indent="0">
                        <a:buNone/>
                      </a:pPr>
                      <a:r>
                        <a:rPr lang="en-US" sz="1600" dirty="0" smtClean="0"/>
                        <a:t>System works but some elements function poorly and require attention; specific weaknesses of the system should be identified by completing the comprehensive review</a:t>
                      </a:r>
                      <a:endParaRPr lang="en-US" sz="1600" b="1" dirty="0" smtClean="0"/>
                    </a:p>
                  </a:txBody>
                  <a:tcPr/>
                </a:tc>
              </a:tr>
              <a:tr h="370840">
                <a:tc>
                  <a:txBody>
                    <a:bodyPr/>
                    <a:lstStyle/>
                    <a:p>
                      <a:r>
                        <a:rPr lang="en-US" dirty="0" smtClean="0"/>
                        <a:t>85–100</a:t>
                      </a:r>
                      <a:endParaRPr lang="en-US" b="1" dirty="0"/>
                    </a:p>
                  </a:txBody>
                  <a:tcPr/>
                </a:tc>
                <a:tc>
                  <a:txBody>
                    <a:bodyPr/>
                    <a:lstStyle/>
                    <a:p>
                      <a:r>
                        <a:rPr lang="en-US" dirty="0" smtClean="0"/>
                        <a:t>Satisfactory</a:t>
                      </a:r>
                      <a:endParaRPr lang="en-US" b="1" dirty="0"/>
                    </a:p>
                  </a:txBody>
                  <a:tcPr/>
                </a:tc>
                <a:tc>
                  <a:txBody>
                    <a:bodyPr/>
                    <a:lstStyle/>
                    <a:p>
                      <a:pPr marL="0" indent="0">
                        <a:buNone/>
                      </a:pPr>
                      <a:r>
                        <a:rPr lang="en-US" sz="1600" dirty="0" smtClean="0"/>
                        <a:t>Minor adjustments may be required in an otherwise well functioning system</a:t>
                      </a:r>
                      <a:endParaRPr lang="en-US" sz="1600" b="1" dirty="0" smtClean="0"/>
                    </a:p>
                  </a:txBody>
                  <a:tcPr/>
                </a:tc>
              </a:tr>
            </a:tbl>
          </a:graphicData>
        </a:graphic>
      </p:graphicFrame>
      <p:sp>
        <p:nvSpPr>
          <p:cNvPr id="4" name="TextBox 3"/>
          <p:cNvSpPr txBox="1"/>
          <p:nvPr/>
        </p:nvSpPr>
        <p:spPr>
          <a:xfrm>
            <a:off x="4687329" y="6359613"/>
            <a:ext cx="4267200" cy="276999"/>
          </a:xfrm>
          <a:prstGeom prst="rect">
            <a:avLst/>
          </a:prstGeom>
          <a:noFill/>
        </p:spPr>
        <p:txBody>
          <a:bodyPr wrap="square" rtlCol="0">
            <a:spAutoFit/>
          </a:bodyPr>
          <a:lstStyle/>
          <a:p>
            <a:r>
              <a:rPr lang="en-US" sz="1200" dirty="0"/>
              <a:t>SOURCES: WHO/HMN.</a:t>
            </a:r>
          </a:p>
        </p:txBody>
      </p:sp>
    </p:spTree>
    <p:extLst>
      <p:ext uri="{BB962C8B-B14F-4D97-AF65-F5344CB8AC3E}">
        <p14:creationId xmlns:p14="http://schemas.microsoft.com/office/powerpoint/2010/main" val="525641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Guidance Tool</a:t>
            </a:r>
            <a:endParaRPr lang="en-US" sz="3600" dirty="0" smtClean="0"/>
          </a:p>
        </p:txBody>
      </p:sp>
      <p:sp>
        <p:nvSpPr>
          <p:cNvPr id="3" name="Content Placeholder 2"/>
          <p:cNvSpPr>
            <a:spLocks noGrp="1"/>
          </p:cNvSpPr>
          <p:nvPr>
            <p:ph idx="1"/>
          </p:nvPr>
        </p:nvSpPr>
        <p:spPr>
          <a:xfrm>
            <a:off x="152400" y="1295400"/>
            <a:ext cx="8534400" cy="5334000"/>
          </a:xfrm>
        </p:spPr>
        <p:txBody>
          <a:bodyPr>
            <a:normAutofit/>
          </a:bodyPr>
          <a:lstStyle/>
          <a:p>
            <a:r>
              <a:rPr lang="en-US" b="1" dirty="0" smtClean="0"/>
              <a:t>Detailed assessment tool </a:t>
            </a:r>
          </a:p>
          <a:p>
            <a:pPr lvl="1">
              <a:spcBef>
                <a:spcPts val="1800"/>
              </a:spcBef>
            </a:pPr>
            <a:r>
              <a:rPr lang="en-US" b="1" dirty="0" smtClean="0"/>
              <a:t>Main aspects</a:t>
            </a:r>
          </a:p>
          <a:p>
            <a:pPr marL="1371600" lvl="2" indent="-457200">
              <a:spcBef>
                <a:spcPts val="1800"/>
              </a:spcBef>
              <a:buFont typeface="+mj-lt"/>
              <a:buAutoNum type="arabicParenR"/>
            </a:pPr>
            <a:r>
              <a:rPr lang="en-US" sz="2400" b="1" dirty="0" smtClean="0"/>
              <a:t>Legal &amp; regulatory framework</a:t>
            </a:r>
          </a:p>
          <a:p>
            <a:pPr marL="1371600" lvl="2" indent="-457200">
              <a:spcBef>
                <a:spcPts val="1800"/>
              </a:spcBef>
              <a:buFont typeface="+mj-lt"/>
              <a:buAutoNum type="arabicParenR"/>
            </a:pPr>
            <a:r>
              <a:rPr lang="en-US" sz="2400" b="1" dirty="0" smtClean="0"/>
              <a:t>Registration, certification, &amp; coding practices</a:t>
            </a:r>
          </a:p>
          <a:p>
            <a:pPr marL="1371600" lvl="2" indent="-457200">
              <a:spcBef>
                <a:spcPts val="1800"/>
              </a:spcBef>
              <a:buFont typeface="+mj-lt"/>
              <a:buAutoNum type="arabicParenR"/>
            </a:pPr>
            <a:r>
              <a:rPr lang="en-US" sz="2400" b="1" dirty="0" smtClean="0"/>
              <a:t>Compilation, tabulation, &amp; use of resulting data</a:t>
            </a:r>
          </a:p>
          <a:p>
            <a:pPr lvl="1">
              <a:spcBef>
                <a:spcPts val="1800"/>
              </a:spcBef>
            </a:pPr>
            <a:r>
              <a:rPr lang="en-US" b="1" dirty="0" smtClean="0"/>
              <a:t>Roadmap: outlines main steps</a:t>
            </a:r>
          </a:p>
          <a:p>
            <a:pPr lvl="1">
              <a:spcBef>
                <a:spcPts val="1800"/>
              </a:spcBef>
            </a:pPr>
            <a:r>
              <a:rPr lang="en-US" b="1" dirty="0" smtClean="0"/>
              <a:t>Assessment framework: template for review</a:t>
            </a:r>
          </a:p>
          <a:p>
            <a:pPr lvl="3"/>
            <a:endParaRPr lang="en-US" dirty="0"/>
          </a:p>
        </p:txBody>
      </p:sp>
      <p:sp>
        <p:nvSpPr>
          <p:cNvPr id="4" name="TextBox 3"/>
          <p:cNvSpPr txBox="1"/>
          <p:nvPr/>
        </p:nvSpPr>
        <p:spPr>
          <a:xfrm>
            <a:off x="4685271" y="6359613"/>
            <a:ext cx="4114800" cy="276999"/>
          </a:xfrm>
          <a:prstGeom prst="rect">
            <a:avLst/>
          </a:prstGeom>
          <a:noFill/>
        </p:spPr>
        <p:txBody>
          <a:bodyPr wrap="square" rtlCol="0">
            <a:spAutoFit/>
          </a:bodyPr>
          <a:lstStyle/>
          <a:p>
            <a:r>
              <a:rPr lang="en-US" sz="1200" dirty="0"/>
              <a:t>SOURCES: WHO/UQ, Executive summary, Introduction</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9144000" cy="6324600"/>
          </a:xfrm>
          <a:solidFill>
            <a:schemeClr val="bg1"/>
          </a:solidFill>
        </p:spPr>
        <p:txBody>
          <a:bodyPr/>
          <a:lstStyle/>
          <a:p>
            <a:pPr marL="0" indent="0">
              <a:buNone/>
            </a:pPr>
            <a:r>
              <a:rPr lang="en-US" dirty="0" smtClean="0"/>
              <a:t> </a:t>
            </a:r>
            <a:endParaRPr lang="en-US" dirty="0"/>
          </a:p>
        </p:txBody>
      </p:sp>
      <p:sp>
        <p:nvSpPr>
          <p:cNvPr id="4" name="Title 3"/>
          <p:cNvSpPr>
            <a:spLocks noGrp="1"/>
          </p:cNvSpPr>
          <p:nvPr>
            <p:ph type="title" idx="4294967295"/>
          </p:nvPr>
        </p:nvSpPr>
        <p:spPr>
          <a:xfrm>
            <a:off x="0" y="0"/>
            <a:ext cx="8382000" cy="381000"/>
          </a:xfrm>
        </p:spPr>
        <p:txBody>
          <a:bodyPr/>
          <a:lstStyle/>
          <a:p>
            <a:pPr algn="ctr"/>
            <a:r>
              <a:rPr lang="en-US" sz="2000" b="1" dirty="0" smtClean="0">
                <a:solidFill>
                  <a:schemeClr val="tx1"/>
                </a:solidFill>
                <a:latin typeface="+mn-lt"/>
              </a:rPr>
              <a:t>Assessment tool from WHO/University of Queensland, 2010</a:t>
            </a:r>
            <a:endParaRPr lang="en-US" sz="2000" b="1" dirty="0">
              <a:solidFill>
                <a:schemeClr val="tx1"/>
              </a:solidFill>
              <a:latin typeface="+mn-lt"/>
            </a:endParaRPr>
          </a:p>
        </p:txBody>
      </p:sp>
      <p:pic>
        <p:nvPicPr>
          <p:cNvPr id="2051" name="Picture 3" descr="Diagram of the different phases and the steps in each phase for reviewing civil registration and vital statistics systems. "/>
          <p:cNvPicPr>
            <a:picLocks noChangeAspect="1" noChangeArrowheads="1"/>
          </p:cNvPicPr>
          <p:nvPr/>
        </p:nvPicPr>
        <p:blipFill>
          <a:blip r:embed="rId3" cstate="print"/>
          <a:srcRect/>
          <a:stretch>
            <a:fillRect/>
          </a:stretch>
        </p:blipFill>
        <p:spPr bwMode="auto">
          <a:xfrm>
            <a:off x="1524000" y="381000"/>
            <a:ext cx="5916327" cy="6309360"/>
          </a:xfrm>
          <a:prstGeom prst="rect">
            <a:avLst/>
          </a:prstGeom>
          <a:noFill/>
          <a:ln w="9525">
            <a:noFill/>
            <a:miter lim="800000"/>
            <a:headEnd/>
            <a:tailEnd/>
          </a:ln>
        </p:spPr>
      </p:pic>
      <p:sp>
        <p:nvSpPr>
          <p:cNvPr id="5" name="TextBox 4"/>
          <p:cNvSpPr txBox="1"/>
          <p:nvPr/>
        </p:nvSpPr>
        <p:spPr>
          <a:xfrm>
            <a:off x="7086600" y="6213396"/>
            <a:ext cx="1752600" cy="461665"/>
          </a:xfrm>
          <a:prstGeom prst="rect">
            <a:avLst/>
          </a:prstGeom>
          <a:noFill/>
        </p:spPr>
        <p:txBody>
          <a:bodyPr wrap="square" rtlCol="0">
            <a:spAutoFit/>
          </a:bodyPr>
          <a:lstStyle/>
          <a:p>
            <a:r>
              <a:rPr lang="en-US" sz="1200" dirty="0"/>
              <a:t>SOURCES: WHO/UQ, 2, Annex A</a:t>
            </a:r>
            <a:r>
              <a:rPr lang="en-US" sz="1200" dirty="0" smtClean="0"/>
              <a:t>.</a:t>
            </a:r>
            <a:endParaRPr lang="en-US" sz="1200" dirty="0"/>
          </a:p>
        </p:txBody>
      </p:sp>
    </p:spTree>
    <p:extLst>
      <p:ext uri="{BB962C8B-B14F-4D97-AF65-F5344CB8AC3E}">
        <p14:creationId xmlns:p14="http://schemas.microsoft.com/office/powerpoint/2010/main" val="36206421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990600" y="1905000"/>
            <a:ext cx="7239000" cy="4114800"/>
          </a:xfrm>
        </p:spPr>
        <p:txBody>
          <a:bodyPr/>
          <a:lstStyle/>
          <a:p>
            <a:pPr marL="0" lvl="0" indent="0" algn="ctr">
              <a:lnSpc>
                <a:spcPct val="150000"/>
              </a:lnSpc>
              <a:buNone/>
            </a:pPr>
            <a:r>
              <a:rPr lang="en-US" b="1" dirty="0" smtClean="0"/>
              <a:t>What </a:t>
            </a:r>
            <a:r>
              <a:rPr lang="en-US" b="1" dirty="0"/>
              <a:t>would be the functions of a </a:t>
            </a:r>
            <a:r>
              <a:rPr lang="en-US" b="1" dirty="0" smtClean="0"/>
              <a:t>steering committee </a:t>
            </a:r>
            <a:r>
              <a:rPr lang="en-US" b="1" dirty="0"/>
              <a:t>in carrying out a </a:t>
            </a:r>
            <a:r>
              <a:rPr lang="en-US" b="1" dirty="0" smtClean="0"/>
              <a:t>comprehensive evaluation?</a:t>
            </a:r>
          </a:p>
          <a:p>
            <a:pPr marL="0" lvl="0" indent="0" algn="ctr">
              <a:lnSpc>
                <a:spcPct val="150000"/>
              </a:lnSpc>
              <a:buNone/>
            </a:pPr>
            <a:endParaRPr lang="en-US" sz="2000" b="1" dirty="0"/>
          </a:p>
          <a:p>
            <a:pPr marL="0" lvl="0" indent="0" algn="ctr">
              <a:lnSpc>
                <a:spcPct val="150000"/>
              </a:lnSpc>
              <a:buNone/>
            </a:pPr>
            <a:endParaRPr lang="en-US" b="1" dirty="0"/>
          </a:p>
          <a:p>
            <a:pPr marL="0" indent="0" algn="ctr">
              <a:buNone/>
            </a:pPr>
            <a:endParaRPr lang="en-US" dirty="0"/>
          </a:p>
        </p:txBody>
      </p:sp>
      <p:sp>
        <p:nvSpPr>
          <p:cNvPr id="4" name="TextBox 3"/>
          <p:cNvSpPr txBox="1"/>
          <p:nvPr/>
        </p:nvSpPr>
        <p:spPr>
          <a:xfrm>
            <a:off x="4699686" y="6359613"/>
            <a:ext cx="4191000" cy="276999"/>
          </a:xfrm>
          <a:prstGeom prst="rect">
            <a:avLst/>
          </a:prstGeom>
          <a:noFill/>
        </p:spPr>
        <p:txBody>
          <a:bodyPr wrap="square" rtlCol="0">
            <a:spAutoFit/>
          </a:bodyPr>
          <a:lstStyle/>
          <a:p>
            <a:r>
              <a:rPr lang="en-US" sz="1200" dirty="0" smtClean="0"/>
              <a:t>SOURCES: </a:t>
            </a:r>
            <a:r>
              <a:rPr lang="en-US" sz="1200" dirty="0"/>
              <a:t>WHO/UQ, </a:t>
            </a:r>
            <a:r>
              <a:rPr lang="en-US" sz="1200" dirty="0" err="1"/>
              <a:t>Ch</a:t>
            </a:r>
            <a:r>
              <a:rPr lang="en-US" sz="1200" dirty="0"/>
              <a:t> 2.</a:t>
            </a:r>
          </a:p>
        </p:txBody>
      </p:sp>
    </p:spTree>
    <p:extLst>
      <p:ext uri="{BB962C8B-B14F-4D97-AF65-F5344CB8AC3E}">
        <p14:creationId xmlns:p14="http://schemas.microsoft.com/office/powerpoint/2010/main" val="423772096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9144000" cy="6324600"/>
          </a:xfrm>
          <a:solidFill>
            <a:schemeClr val="bg1"/>
          </a:solidFill>
        </p:spPr>
        <p:txBody>
          <a:bodyPr/>
          <a:lstStyle/>
          <a:p>
            <a:pPr marL="0" indent="0">
              <a:buNone/>
            </a:pPr>
            <a:r>
              <a:rPr lang="en-US" dirty="0" smtClean="0"/>
              <a:t> </a:t>
            </a:r>
            <a:endParaRPr lang="en-US" dirty="0"/>
          </a:p>
        </p:txBody>
      </p:sp>
      <p:sp>
        <p:nvSpPr>
          <p:cNvPr id="4" name="Title 3"/>
          <p:cNvSpPr>
            <a:spLocks noGrp="1"/>
          </p:cNvSpPr>
          <p:nvPr>
            <p:ph type="title" idx="4294967295"/>
          </p:nvPr>
        </p:nvSpPr>
        <p:spPr>
          <a:xfrm>
            <a:off x="381000" y="0"/>
            <a:ext cx="8382000" cy="381000"/>
          </a:xfrm>
        </p:spPr>
        <p:txBody>
          <a:bodyPr/>
          <a:lstStyle/>
          <a:p>
            <a:pPr algn="ctr"/>
            <a:r>
              <a:rPr lang="en-US" sz="2000" b="1" dirty="0" smtClean="0">
                <a:solidFill>
                  <a:schemeClr val="tx1"/>
                </a:solidFill>
                <a:latin typeface="+mn-lt"/>
              </a:rPr>
              <a:t>Assessment tool from WHO/University of Queensland, 2010</a:t>
            </a:r>
            <a:endParaRPr lang="en-US" sz="2000" b="1" dirty="0">
              <a:solidFill>
                <a:schemeClr val="tx1"/>
              </a:solidFill>
              <a:latin typeface="+mn-lt"/>
            </a:endParaRPr>
          </a:p>
        </p:txBody>
      </p:sp>
      <p:pic>
        <p:nvPicPr>
          <p:cNvPr id="2051" name="Picture 3" descr="Same diagram of the phases and steps in each phase for reviewing civil registration and vital statistics systems with the step &quot;carrying out the comprehensive reivew&quot; circled."/>
          <p:cNvPicPr>
            <a:picLocks noChangeAspect="1" noChangeArrowheads="1"/>
          </p:cNvPicPr>
          <p:nvPr/>
        </p:nvPicPr>
        <p:blipFill>
          <a:blip r:embed="rId3" cstate="print"/>
          <a:srcRect/>
          <a:stretch>
            <a:fillRect/>
          </a:stretch>
        </p:blipFill>
        <p:spPr bwMode="auto">
          <a:xfrm>
            <a:off x="1524000" y="381000"/>
            <a:ext cx="5916327" cy="6309360"/>
          </a:xfrm>
          <a:prstGeom prst="rect">
            <a:avLst/>
          </a:prstGeom>
          <a:noFill/>
          <a:ln w="9525">
            <a:noFill/>
            <a:miter lim="800000"/>
            <a:headEnd/>
            <a:tailEnd/>
          </a:ln>
        </p:spPr>
      </p:pic>
      <p:sp>
        <p:nvSpPr>
          <p:cNvPr id="5" name="Oval 4"/>
          <p:cNvSpPr/>
          <p:nvPr/>
        </p:nvSpPr>
        <p:spPr>
          <a:xfrm>
            <a:off x="1506071" y="3575125"/>
            <a:ext cx="1447800" cy="1258614"/>
          </a:xfrm>
          <a:prstGeom prst="ellipse">
            <a:avLst/>
          </a:prstGeom>
          <a:noFill/>
          <a:ln w="38100">
            <a:solidFill>
              <a:srgbClr val="F78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86600" y="6228325"/>
            <a:ext cx="1828800" cy="461665"/>
          </a:xfrm>
          <a:prstGeom prst="rect">
            <a:avLst/>
          </a:prstGeom>
          <a:noFill/>
        </p:spPr>
        <p:txBody>
          <a:bodyPr wrap="square" rtlCol="0">
            <a:spAutoFit/>
          </a:bodyPr>
          <a:lstStyle/>
          <a:p>
            <a:r>
              <a:rPr lang="en-US" sz="1200" dirty="0"/>
              <a:t>SOURCES: WHO/UQ, 2, Annex A</a:t>
            </a:r>
            <a:r>
              <a:rPr lang="en-US" sz="1200" dirty="0" smtClean="0"/>
              <a:t>.</a:t>
            </a:r>
            <a:endParaRPr lang="en-US" sz="1200" dirty="0"/>
          </a:p>
        </p:txBody>
      </p:sp>
    </p:spTree>
    <p:extLst>
      <p:ext uri="{BB962C8B-B14F-4D97-AF65-F5344CB8AC3E}">
        <p14:creationId xmlns:p14="http://schemas.microsoft.com/office/powerpoint/2010/main" val="32853644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WHO Assessment Framework: </a:t>
            </a:r>
            <a:br>
              <a:rPr lang="en-US" dirty="0" smtClean="0"/>
            </a:br>
            <a:r>
              <a:rPr lang="en-US" dirty="0" smtClean="0"/>
              <a:t>Phase 1 – Comprehensive Review</a:t>
            </a:r>
            <a:endParaRPr lang="en-US" dirty="0"/>
          </a:p>
        </p:txBody>
      </p:sp>
      <p:sp>
        <p:nvSpPr>
          <p:cNvPr id="3" name="Content Placeholder 2"/>
          <p:cNvSpPr>
            <a:spLocks noGrp="1"/>
          </p:cNvSpPr>
          <p:nvPr>
            <p:ph idx="1"/>
          </p:nvPr>
        </p:nvSpPr>
        <p:spPr>
          <a:xfrm>
            <a:off x="457200" y="1295400"/>
            <a:ext cx="8458200" cy="4953000"/>
          </a:xfrm>
        </p:spPr>
        <p:txBody>
          <a:bodyPr>
            <a:normAutofit fontScale="92500"/>
          </a:bodyPr>
          <a:lstStyle/>
          <a:p>
            <a:pPr>
              <a:buNone/>
            </a:pPr>
            <a:r>
              <a:rPr lang="en-US" b="1" dirty="0" smtClean="0">
                <a:solidFill>
                  <a:srgbClr val="C00000"/>
                </a:solidFill>
              </a:rPr>
              <a:t>Inputs</a:t>
            </a:r>
          </a:p>
          <a:p>
            <a:pPr>
              <a:buNone/>
            </a:pPr>
            <a:r>
              <a:rPr lang="en-US" b="1" dirty="0" smtClean="0"/>
              <a:t>	</a:t>
            </a:r>
            <a:r>
              <a:rPr lang="en-US" sz="2800" b="1" dirty="0" smtClean="0"/>
              <a:t>A: Legal basis and resources for civil registration</a:t>
            </a:r>
          </a:p>
          <a:p>
            <a:pPr>
              <a:buNone/>
            </a:pPr>
            <a:endParaRPr lang="en-US" sz="1400" b="1" dirty="0" smtClean="0"/>
          </a:p>
          <a:p>
            <a:pPr>
              <a:buNone/>
            </a:pPr>
            <a:r>
              <a:rPr lang="en-US" sz="2800" b="1" dirty="0" smtClean="0">
                <a:solidFill>
                  <a:srgbClr val="C00000"/>
                </a:solidFill>
              </a:rPr>
              <a:t>Processes	</a:t>
            </a:r>
          </a:p>
          <a:p>
            <a:pPr marL="284163" indent="0">
              <a:spcBef>
                <a:spcPts val="1200"/>
              </a:spcBef>
              <a:buNone/>
            </a:pPr>
            <a:r>
              <a:rPr lang="en-US" sz="2800" b="1" dirty="0" smtClean="0"/>
              <a:t>B: Registration practices, coverage, and            	completeness</a:t>
            </a:r>
          </a:p>
          <a:p>
            <a:pPr>
              <a:spcBef>
                <a:spcPts val="1200"/>
              </a:spcBef>
              <a:buNone/>
            </a:pPr>
            <a:r>
              <a:rPr lang="en-US" sz="2800" b="1" dirty="0" smtClean="0"/>
              <a:t>	C: Death certification and cause of death</a:t>
            </a:r>
          </a:p>
          <a:p>
            <a:pPr>
              <a:spcBef>
                <a:spcPts val="1200"/>
              </a:spcBef>
              <a:buNone/>
            </a:pPr>
            <a:r>
              <a:rPr lang="en-US" sz="2800" b="1" dirty="0" smtClean="0"/>
              <a:t>	D: ICD mortality coding practices</a:t>
            </a:r>
          </a:p>
          <a:p>
            <a:pPr>
              <a:buNone/>
            </a:pPr>
            <a:endParaRPr lang="en-US" sz="900" b="1" dirty="0" smtClean="0"/>
          </a:p>
          <a:p>
            <a:pPr>
              <a:buNone/>
            </a:pPr>
            <a:r>
              <a:rPr lang="en-US" sz="2800" b="1" dirty="0" smtClean="0">
                <a:solidFill>
                  <a:srgbClr val="C00000"/>
                </a:solidFill>
              </a:rPr>
              <a:t>Outputs</a:t>
            </a:r>
          </a:p>
          <a:p>
            <a:pPr>
              <a:buNone/>
            </a:pPr>
            <a:r>
              <a:rPr lang="en-US" sz="2800" b="1" dirty="0" smtClean="0"/>
              <a:t>	E: Data access, use, and quality checks </a:t>
            </a:r>
          </a:p>
          <a:p>
            <a:pPr>
              <a:buNone/>
            </a:pPr>
            <a:endParaRPr lang="en-US" dirty="0"/>
          </a:p>
        </p:txBody>
      </p:sp>
      <p:sp>
        <p:nvSpPr>
          <p:cNvPr id="4" name="TextBox 3"/>
          <p:cNvSpPr txBox="1"/>
          <p:nvPr/>
        </p:nvSpPr>
        <p:spPr>
          <a:xfrm>
            <a:off x="4716159" y="6361671"/>
            <a:ext cx="3810000" cy="276999"/>
          </a:xfrm>
          <a:prstGeom prst="rect">
            <a:avLst/>
          </a:prstGeom>
          <a:noFill/>
        </p:spPr>
        <p:txBody>
          <a:bodyPr wrap="square" rtlCol="0">
            <a:spAutoFit/>
          </a:bodyPr>
          <a:lstStyle/>
          <a:p>
            <a:pPr defTabSz="931774">
              <a:defRPr/>
            </a:pPr>
            <a:r>
              <a:rPr lang="en-US" sz="1200" dirty="0"/>
              <a:t>SOURCES: WHO/UQ, 3.</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3300"/>
              </a:lnSpc>
            </a:pPr>
            <a:r>
              <a:rPr lang="en-US" dirty="0" smtClean="0"/>
              <a:t>Adequacy of</a:t>
            </a:r>
            <a:br>
              <a:rPr lang="en-US" dirty="0" smtClean="0"/>
            </a:br>
            <a:r>
              <a:rPr lang="en-US" dirty="0" smtClean="0"/>
              <a:t>Government </a:t>
            </a:r>
            <a:r>
              <a:rPr lang="en-US" dirty="0"/>
              <a:t>P</a:t>
            </a:r>
            <a:r>
              <a:rPr lang="en-US" dirty="0" smtClean="0"/>
              <a:t>rovisions </a:t>
            </a:r>
          </a:p>
        </p:txBody>
      </p:sp>
      <p:sp>
        <p:nvSpPr>
          <p:cNvPr id="3" name="Content Placeholder 2"/>
          <p:cNvSpPr>
            <a:spLocks noGrp="1"/>
          </p:cNvSpPr>
          <p:nvPr>
            <p:ph idx="1"/>
          </p:nvPr>
        </p:nvSpPr>
        <p:spPr>
          <a:xfrm>
            <a:off x="152400" y="1524000"/>
            <a:ext cx="8407400" cy="4724400"/>
          </a:xfrm>
        </p:spPr>
        <p:txBody>
          <a:bodyPr/>
          <a:lstStyle/>
          <a:p>
            <a:pPr>
              <a:lnSpc>
                <a:spcPct val="150000"/>
              </a:lnSpc>
            </a:pPr>
            <a:r>
              <a:rPr lang="en-US" b="1" dirty="0" smtClean="0"/>
              <a:t>Legal provisions</a:t>
            </a:r>
          </a:p>
          <a:p>
            <a:pPr>
              <a:lnSpc>
                <a:spcPct val="150000"/>
              </a:lnSpc>
            </a:pPr>
            <a:r>
              <a:rPr lang="en-US" b="1" dirty="0" smtClean="0"/>
              <a:t>Organization</a:t>
            </a:r>
          </a:p>
          <a:p>
            <a:r>
              <a:rPr lang="en-US" b="1" dirty="0"/>
              <a:t>Government </a:t>
            </a:r>
            <a:endParaRPr lang="en-US" b="1" dirty="0" smtClean="0"/>
          </a:p>
          <a:p>
            <a:pPr marL="0" indent="0">
              <a:buNone/>
            </a:pPr>
            <a:r>
              <a:rPr lang="en-US" b="1" dirty="0" smtClean="0"/>
              <a:t>   sponsorship</a:t>
            </a:r>
            <a:endParaRPr lang="en-US" b="1" dirty="0"/>
          </a:p>
          <a:p>
            <a:pPr>
              <a:lnSpc>
                <a:spcPct val="150000"/>
              </a:lnSpc>
            </a:pPr>
            <a:r>
              <a:rPr lang="en-US" b="1" dirty="0" smtClean="0"/>
              <a:t>Procedures of recruitment &amp; training</a:t>
            </a:r>
          </a:p>
          <a:p>
            <a:pPr>
              <a:lnSpc>
                <a:spcPct val="150000"/>
              </a:lnSpc>
            </a:pPr>
            <a:r>
              <a:rPr lang="en-US" b="1" dirty="0" smtClean="0"/>
              <a:t>Adequacy of instructions for recording data</a:t>
            </a:r>
          </a:p>
          <a:p>
            <a:pPr>
              <a:lnSpc>
                <a:spcPct val="150000"/>
              </a:lnSpc>
            </a:pPr>
            <a:r>
              <a:rPr lang="en-US" b="1" dirty="0" smtClean="0"/>
              <a:t>Adequacy of management procedures</a:t>
            </a:r>
          </a:p>
          <a:p>
            <a:endParaRPr lang="en-US" dirty="0"/>
          </a:p>
        </p:txBody>
      </p:sp>
      <p:pic>
        <p:nvPicPr>
          <p:cNvPr id="4" name="Picture 2" descr="Image of a portion of a screen from the Internet web page of the Health Metrics Network referencing a conference of African ministers responsible for civil registration."/>
          <p:cNvPicPr>
            <a:picLocks noChangeAspect="1" noChangeArrowheads="1"/>
          </p:cNvPicPr>
          <p:nvPr/>
        </p:nvPicPr>
        <p:blipFill>
          <a:blip r:embed="rId3" cstate="print"/>
          <a:srcRect l="12500" t="18750" r="14844" b="31250"/>
          <a:stretch>
            <a:fillRect/>
          </a:stretch>
        </p:blipFill>
        <p:spPr bwMode="auto">
          <a:xfrm>
            <a:off x="3581401" y="1381433"/>
            <a:ext cx="5443536" cy="2809567"/>
          </a:xfrm>
          <a:prstGeom prst="rect">
            <a:avLst/>
          </a:prstGeom>
          <a:noFill/>
          <a:ln w="25400">
            <a:solidFill>
              <a:schemeClr val="bg2"/>
            </a:solidFill>
            <a:miter lim="800000"/>
            <a:headEnd/>
            <a:tailEnd/>
          </a:ln>
        </p:spPr>
      </p:pic>
      <p:sp>
        <p:nvSpPr>
          <p:cNvPr id="5" name="TextBox 4"/>
          <p:cNvSpPr txBox="1"/>
          <p:nvPr/>
        </p:nvSpPr>
        <p:spPr>
          <a:xfrm>
            <a:off x="4687329" y="6371970"/>
            <a:ext cx="3886200" cy="276999"/>
          </a:xfrm>
          <a:prstGeom prst="rect">
            <a:avLst/>
          </a:prstGeom>
          <a:noFill/>
        </p:spPr>
        <p:txBody>
          <a:bodyPr wrap="square" rtlCol="0">
            <a:spAutoFit/>
          </a:bodyPr>
          <a:lstStyle/>
          <a:p>
            <a:r>
              <a:rPr lang="en-US" sz="1200" dirty="0"/>
              <a:t>SOURCES: NCHS, Unit 18, 19.</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of the System</a:t>
            </a:r>
            <a:endParaRPr lang="en-US" dirty="0"/>
          </a:p>
        </p:txBody>
      </p:sp>
      <p:sp>
        <p:nvSpPr>
          <p:cNvPr id="3" name="Content Placeholder 2"/>
          <p:cNvSpPr>
            <a:spLocks noGrp="1"/>
          </p:cNvSpPr>
          <p:nvPr>
            <p:ph idx="1"/>
          </p:nvPr>
        </p:nvSpPr>
        <p:spPr>
          <a:xfrm>
            <a:off x="4629807" y="1905000"/>
            <a:ext cx="4495800" cy="4147066"/>
          </a:xfrm>
        </p:spPr>
        <p:txBody>
          <a:bodyPr/>
          <a:lstStyle/>
          <a:p>
            <a:pPr>
              <a:lnSpc>
                <a:spcPts val="3600"/>
              </a:lnSpc>
            </a:pPr>
            <a:r>
              <a:rPr lang="en-US" b="1" dirty="0" smtClean="0"/>
              <a:t>Must accommodate necessary changes &amp; modifications</a:t>
            </a:r>
          </a:p>
          <a:p>
            <a:pPr>
              <a:lnSpc>
                <a:spcPts val="3600"/>
              </a:lnSpc>
            </a:pPr>
            <a:endParaRPr lang="en-US" b="1" dirty="0" smtClean="0"/>
          </a:p>
          <a:p>
            <a:pPr>
              <a:lnSpc>
                <a:spcPts val="3600"/>
              </a:lnSpc>
            </a:pPr>
            <a:r>
              <a:rPr lang="en-US" b="1" dirty="0" smtClean="0"/>
              <a:t>Must remain responsive to various needs &amp; uses</a:t>
            </a:r>
            <a:endParaRPr lang="en-US" b="1" dirty="0"/>
          </a:p>
        </p:txBody>
      </p:sp>
      <p:pic>
        <p:nvPicPr>
          <p:cNvPr id="4" name="Picture 3" descr="Picture of a woman using a laptop computer to collect information from another woma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01" y="1905000"/>
            <a:ext cx="4442461" cy="3352800"/>
          </a:xfrm>
          <a:prstGeom prst="rect">
            <a:avLst/>
          </a:prstGeom>
          <a:ln w="38100">
            <a:solidFill>
              <a:srgbClr val="0070C0"/>
            </a:solidFill>
          </a:ln>
        </p:spPr>
      </p:pic>
      <p:sp>
        <p:nvSpPr>
          <p:cNvPr id="5" name="TextBox 4"/>
          <p:cNvSpPr txBox="1"/>
          <p:nvPr/>
        </p:nvSpPr>
        <p:spPr>
          <a:xfrm>
            <a:off x="181301" y="5291959"/>
            <a:ext cx="2409499" cy="307777"/>
          </a:xfrm>
          <a:prstGeom prst="rect">
            <a:avLst/>
          </a:prstGeom>
          <a:noFill/>
        </p:spPr>
        <p:txBody>
          <a:bodyPr wrap="square" rtlCol="0">
            <a:spAutoFit/>
          </a:bodyPr>
          <a:lstStyle/>
          <a:p>
            <a:r>
              <a:rPr lang="en-US" sz="1400" dirty="0"/>
              <a:t>Population Health Metrics</a:t>
            </a:r>
          </a:p>
        </p:txBody>
      </p:sp>
      <p:sp>
        <p:nvSpPr>
          <p:cNvPr id="6" name="TextBox 5"/>
          <p:cNvSpPr txBox="1"/>
          <p:nvPr/>
        </p:nvSpPr>
        <p:spPr>
          <a:xfrm>
            <a:off x="4687329" y="6359613"/>
            <a:ext cx="4114800" cy="276999"/>
          </a:xfrm>
          <a:prstGeom prst="rect">
            <a:avLst/>
          </a:prstGeom>
          <a:noFill/>
        </p:spPr>
        <p:txBody>
          <a:bodyPr wrap="square" rtlCol="0">
            <a:spAutoFit/>
          </a:bodyPr>
          <a:lstStyle/>
          <a:p>
            <a:r>
              <a:rPr lang="en-US" sz="1200" dirty="0"/>
              <a:t>SOURCES: NCHS, Unit 18</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152400" y="1295400"/>
            <a:ext cx="8991600" cy="5029200"/>
          </a:xfrm>
        </p:spPr>
        <p:txBody>
          <a:bodyPr>
            <a:normAutofit fontScale="92500" lnSpcReduction="20000"/>
          </a:bodyPr>
          <a:lstStyle/>
          <a:p>
            <a:pPr>
              <a:spcBef>
                <a:spcPts val="1200"/>
              </a:spcBef>
            </a:pPr>
            <a:r>
              <a:rPr lang="en-US" b="1" dirty="0" smtClean="0"/>
              <a:t>Previous efforts to improve CRVS systems</a:t>
            </a:r>
          </a:p>
          <a:p>
            <a:pPr>
              <a:spcBef>
                <a:spcPts val="1200"/>
              </a:spcBef>
            </a:pPr>
            <a:r>
              <a:rPr lang="en-US" b="1" dirty="0" smtClean="0"/>
              <a:t>Status of CRVS quality</a:t>
            </a:r>
          </a:p>
          <a:p>
            <a:pPr>
              <a:spcBef>
                <a:spcPts val="1200"/>
              </a:spcBef>
            </a:pPr>
            <a:r>
              <a:rPr lang="en-US" b="1" dirty="0" smtClean="0"/>
              <a:t>Evaluating the CRVS system</a:t>
            </a:r>
          </a:p>
          <a:p>
            <a:pPr lvl="1">
              <a:spcBef>
                <a:spcPts val="1200"/>
              </a:spcBef>
            </a:pPr>
            <a:r>
              <a:rPr lang="en-US" b="1" dirty="0" smtClean="0"/>
              <a:t>Purpose</a:t>
            </a:r>
          </a:p>
          <a:p>
            <a:pPr lvl="1">
              <a:spcBef>
                <a:spcPts val="1200"/>
              </a:spcBef>
            </a:pPr>
            <a:r>
              <a:rPr lang="en-US" b="1" dirty="0" smtClean="0"/>
              <a:t>WHO Guidance Tool</a:t>
            </a:r>
          </a:p>
          <a:p>
            <a:pPr lvl="2">
              <a:spcBef>
                <a:spcPts val="1200"/>
              </a:spcBef>
            </a:pPr>
            <a:r>
              <a:rPr lang="en-US" sz="2400" b="1" dirty="0" smtClean="0"/>
              <a:t>Rapid assessment tool</a:t>
            </a:r>
          </a:p>
          <a:p>
            <a:pPr lvl="2">
              <a:spcBef>
                <a:spcPts val="1200"/>
              </a:spcBef>
            </a:pPr>
            <a:r>
              <a:rPr lang="en-US" sz="2400" b="1" dirty="0" smtClean="0"/>
              <a:t>Detailed assessment </a:t>
            </a:r>
          </a:p>
          <a:p>
            <a:pPr marL="1314450" lvl="3">
              <a:spcBef>
                <a:spcPts val="1200"/>
              </a:spcBef>
            </a:pPr>
            <a:r>
              <a:rPr lang="en-US" sz="2400" b="1" dirty="0" smtClean="0"/>
              <a:t>3 phases</a:t>
            </a:r>
          </a:p>
          <a:p>
            <a:pPr marL="1314450" lvl="3">
              <a:spcBef>
                <a:spcPts val="1200"/>
              </a:spcBef>
            </a:pPr>
            <a:r>
              <a:rPr lang="en-US" sz="2400" b="1" dirty="0" smtClean="0"/>
              <a:t>Phase 1 - Comprehensive Review</a:t>
            </a:r>
          </a:p>
          <a:p>
            <a:pPr lvl="1">
              <a:spcBef>
                <a:spcPts val="1200"/>
              </a:spcBef>
            </a:pPr>
            <a:r>
              <a:rPr lang="en-US" b="1" dirty="0" smtClean="0"/>
              <a:t>Adequacy of government provisions</a:t>
            </a:r>
          </a:p>
          <a:p>
            <a:pPr lvl="1">
              <a:spcBef>
                <a:spcPts val="1200"/>
              </a:spcBef>
            </a:pPr>
            <a:r>
              <a:rPr lang="en-US" b="1" dirty="0" smtClean="0"/>
              <a:t>Flexibility of the system</a:t>
            </a:r>
          </a:p>
          <a:p>
            <a:pPr lvl="2"/>
            <a:endParaRPr lang="en-US" dirty="0" smtClean="0"/>
          </a:p>
          <a:p>
            <a:endParaRPr lang="en-US" dirty="0"/>
          </a:p>
        </p:txBody>
      </p:sp>
    </p:spTree>
    <p:extLst>
      <p:ext uri="{BB962C8B-B14F-4D97-AF65-F5344CB8AC3E}">
        <p14:creationId xmlns:p14="http://schemas.microsoft.com/office/powerpoint/2010/main" val="29925660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b="1" dirty="0" smtClean="0"/>
              <a:t>Previous international efforts to strengthen CRVS systems</a:t>
            </a:r>
            <a:endParaRPr lang="en-US" b="1" dirty="0"/>
          </a:p>
          <a:p>
            <a:endParaRPr lang="en-US" b="1" dirty="0" smtClean="0"/>
          </a:p>
          <a:p>
            <a:r>
              <a:rPr lang="en-US" b="1" dirty="0" smtClean="0"/>
              <a:t>Evaluating CRVS systems</a:t>
            </a:r>
            <a:endParaRPr lang="en-US" b="1" dirty="0"/>
          </a:p>
          <a:p>
            <a:pPr lvl="1"/>
            <a:r>
              <a:rPr lang="en-US" b="1" dirty="0"/>
              <a:t>Models for evaluating the system</a:t>
            </a:r>
          </a:p>
          <a:p>
            <a:pPr lvl="1"/>
            <a:r>
              <a:rPr lang="en-US" b="1" dirty="0"/>
              <a:t>Adequacy of government provisions </a:t>
            </a:r>
          </a:p>
          <a:p>
            <a:pPr lvl="1"/>
            <a:r>
              <a:rPr lang="en-US" b="1" dirty="0"/>
              <a:t>Flexibility</a:t>
            </a:r>
          </a:p>
          <a:p>
            <a:endParaRPr lang="en-US" b="1" dirty="0" smtClean="0"/>
          </a:p>
          <a:p>
            <a:r>
              <a:rPr lang="en-US" b="1" dirty="0" smtClean="0"/>
              <a:t>Improving CRVS systems</a:t>
            </a:r>
            <a:endParaRPr lang="en-US" b="1" dirty="0"/>
          </a:p>
          <a:p>
            <a:endParaRPr lang="en-US" dirty="0" smtClean="0"/>
          </a:p>
          <a:p>
            <a:endParaRPr lang="en-US" sz="2000" dirty="0" smtClean="0"/>
          </a:p>
        </p:txBody>
      </p:sp>
      <p:sp>
        <p:nvSpPr>
          <p:cNvPr id="4" name="TextBox 3"/>
          <p:cNvSpPr txBox="1"/>
          <p:nvPr/>
        </p:nvSpPr>
        <p:spPr>
          <a:xfrm>
            <a:off x="4648200" y="6371970"/>
            <a:ext cx="4191000" cy="276999"/>
          </a:xfrm>
          <a:prstGeom prst="rect">
            <a:avLst/>
          </a:prstGeom>
          <a:noFill/>
        </p:spPr>
        <p:txBody>
          <a:bodyPr wrap="square" rtlCol="0">
            <a:spAutoFit/>
          </a:bodyPr>
          <a:lstStyle/>
          <a:p>
            <a:r>
              <a:rPr lang="en-US" sz="1200" dirty="0"/>
              <a:t>SOURCES: NCHS, Unit 18</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355600" y="1600200"/>
            <a:ext cx="8407400" cy="4419600"/>
          </a:xfrm>
        </p:spPr>
        <p:txBody>
          <a:bodyPr/>
          <a:lstStyle/>
          <a:p>
            <a:pPr marL="0" indent="0" algn="ctr">
              <a:lnSpc>
                <a:spcPct val="150000"/>
              </a:lnSpc>
              <a:buNone/>
            </a:pPr>
            <a:endParaRPr lang="en-US" sz="900" dirty="0" smtClean="0"/>
          </a:p>
          <a:p>
            <a:pPr marL="0" lvl="0" indent="0" algn="ctr">
              <a:lnSpc>
                <a:spcPct val="150000"/>
              </a:lnSpc>
              <a:buNone/>
            </a:pPr>
            <a:r>
              <a:rPr lang="en-US" b="1" dirty="0" smtClean="0"/>
              <a:t>How </a:t>
            </a:r>
            <a:r>
              <a:rPr lang="en-US" b="1" dirty="0"/>
              <a:t>might </a:t>
            </a:r>
            <a:r>
              <a:rPr lang="en-US" b="1" dirty="0" smtClean="0"/>
              <a:t>the </a:t>
            </a:r>
            <a:r>
              <a:rPr lang="en-US" b="1" dirty="0"/>
              <a:t>priorities for improvement be the same or different if </a:t>
            </a:r>
            <a:r>
              <a:rPr lang="en-US" b="1" dirty="0" smtClean="0"/>
              <a:t>in </a:t>
            </a:r>
            <a:r>
              <a:rPr lang="en-US" b="1" dirty="0"/>
              <a:t>an </a:t>
            </a:r>
            <a:r>
              <a:rPr lang="en-US" b="1" dirty="0" smtClean="0"/>
              <a:t>urban </a:t>
            </a:r>
            <a:r>
              <a:rPr lang="en-US" b="1" dirty="0"/>
              <a:t>office versus a rural office?</a:t>
            </a:r>
          </a:p>
          <a:p>
            <a:pPr marL="0" indent="0" algn="ctr">
              <a:buNone/>
            </a:pPr>
            <a:endParaRPr lang="en-US" dirty="0"/>
          </a:p>
        </p:txBody>
      </p:sp>
    </p:spTree>
    <p:extLst>
      <p:ext uri="{BB962C8B-B14F-4D97-AF65-F5344CB8AC3E}">
        <p14:creationId xmlns:p14="http://schemas.microsoft.com/office/powerpoint/2010/main" val="6840155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CRVS Systems: </a:t>
            </a:r>
            <a:br>
              <a:rPr lang="en-US" dirty="0" smtClean="0"/>
            </a:br>
            <a:r>
              <a:rPr lang="en-US" dirty="0" smtClean="0"/>
              <a:t>Common Issues</a:t>
            </a:r>
            <a:endParaRPr lang="en-US" dirty="0"/>
          </a:p>
        </p:txBody>
      </p:sp>
      <p:sp>
        <p:nvSpPr>
          <p:cNvPr id="3" name="Content Placeholder 2"/>
          <p:cNvSpPr>
            <a:spLocks noGrp="1"/>
          </p:cNvSpPr>
          <p:nvPr>
            <p:ph idx="1"/>
          </p:nvPr>
        </p:nvSpPr>
        <p:spPr>
          <a:xfrm>
            <a:off x="76200" y="3124200"/>
            <a:ext cx="8991600" cy="3429000"/>
          </a:xfrm>
        </p:spPr>
        <p:txBody>
          <a:bodyPr>
            <a:normAutofit fontScale="92500"/>
          </a:bodyPr>
          <a:lstStyle/>
          <a:p>
            <a:pPr>
              <a:spcBef>
                <a:spcPts val="1200"/>
              </a:spcBef>
            </a:pPr>
            <a:r>
              <a:rPr lang="en-US" sz="2600" b="1" dirty="0">
                <a:solidFill>
                  <a:srgbClr val="C00000"/>
                </a:solidFill>
              </a:rPr>
              <a:t>Motivating individuals to register: certificates &amp; </a:t>
            </a:r>
            <a:r>
              <a:rPr lang="en-US" sz="2600" b="1" dirty="0" smtClean="0">
                <a:solidFill>
                  <a:srgbClr val="C00000"/>
                </a:solidFill>
              </a:rPr>
              <a:t>incentives</a:t>
            </a:r>
          </a:p>
          <a:p>
            <a:pPr>
              <a:spcBef>
                <a:spcPts val="1200"/>
              </a:spcBef>
            </a:pPr>
            <a:r>
              <a:rPr lang="en-US" sz="2600" b="1" dirty="0" smtClean="0"/>
              <a:t>Strategic plan to support long investment (5-10 yrs)</a:t>
            </a:r>
          </a:p>
          <a:p>
            <a:pPr>
              <a:spcBef>
                <a:spcPts val="1200"/>
              </a:spcBef>
            </a:pPr>
            <a:r>
              <a:rPr lang="en-US" sz="2600" b="1" dirty="0" smtClean="0"/>
              <a:t>Strong central management for standard approach</a:t>
            </a:r>
          </a:p>
          <a:p>
            <a:pPr>
              <a:spcBef>
                <a:spcPts val="1200"/>
              </a:spcBef>
            </a:pPr>
            <a:r>
              <a:rPr lang="en-US" sz="2600" b="1" dirty="0" smtClean="0"/>
              <a:t>Coordination </a:t>
            </a:r>
            <a:r>
              <a:rPr lang="en-US" sz="2600" b="1" dirty="0" err="1" smtClean="0"/>
              <a:t>btwn</a:t>
            </a:r>
            <a:r>
              <a:rPr lang="en-US" sz="2600" b="1" dirty="0" smtClean="0"/>
              <a:t> registration function &amp; statistical unit</a:t>
            </a:r>
          </a:p>
          <a:p>
            <a:pPr>
              <a:spcBef>
                <a:spcPts val="1200"/>
              </a:spcBef>
            </a:pPr>
            <a:r>
              <a:rPr lang="en-US" sz="2600" b="1" dirty="0" smtClean="0"/>
              <a:t>Use of interim registration points as needed (e.g. schools and health facilities)</a:t>
            </a:r>
          </a:p>
          <a:p>
            <a:pPr>
              <a:spcBef>
                <a:spcPts val="1200"/>
              </a:spcBef>
            </a:pPr>
            <a:endParaRPr lang="en-US" dirty="0" smtClean="0"/>
          </a:p>
        </p:txBody>
      </p:sp>
      <p:pic>
        <p:nvPicPr>
          <p:cNvPr id="4" name="Picture 2" descr="Picture of a large group of people outside of a civil registration office. "/>
          <p:cNvPicPr>
            <a:picLocks noChangeAspect="1" noChangeArrowheads="1"/>
          </p:cNvPicPr>
          <p:nvPr/>
        </p:nvPicPr>
        <p:blipFill>
          <a:blip r:embed="rId3" cstate="print"/>
          <a:srcRect l="8594" t="3125" r="8594" b="13542"/>
          <a:stretch>
            <a:fillRect/>
          </a:stretch>
        </p:blipFill>
        <p:spPr bwMode="auto">
          <a:xfrm>
            <a:off x="-36615" y="0"/>
            <a:ext cx="3937636" cy="2971800"/>
          </a:xfrm>
          <a:prstGeom prst="rect">
            <a:avLst/>
          </a:prstGeom>
          <a:noFill/>
          <a:ln w="25400">
            <a:solidFill>
              <a:schemeClr val="bg1">
                <a:lumMod val="75000"/>
              </a:schemeClr>
            </a:solidFill>
            <a:miter lim="800000"/>
            <a:headEnd/>
            <a:tailEnd/>
          </a:ln>
        </p:spPr>
      </p:pic>
      <p:sp>
        <p:nvSpPr>
          <p:cNvPr id="5" name="Content Placeholder 2"/>
          <p:cNvSpPr txBox="1">
            <a:spLocks/>
          </p:cNvSpPr>
          <p:nvPr/>
        </p:nvSpPr>
        <p:spPr bwMode="auto">
          <a:xfrm>
            <a:off x="3923027" y="1905000"/>
            <a:ext cx="513524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a:spcBef>
                <a:spcPts val="1200"/>
              </a:spcBef>
            </a:pPr>
            <a:r>
              <a:rPr lang="en-US" sz="2400" b="1" dirty="0" smtClean="0"/>
              <a:t>Sharing of costs</a:t>
            </a:r>
          </a:p>
          <a:p>
            <a:pPr>
              <a:spcBef>
                <a:spcPts val="1200"/>
              </a:spcBef>
            </a:pPr>
            <a:r>
              <a:rPr lang="en-US" sz="2400" b="1" dirty="0" smtClean="0"/>
              <a:t>Involvement of local authorities</a:t>
            </a:r>
          </a:p>
        </p:txBody>
      </p:sp>
      <p:sp>
        <p:nvSpPr>
          <p:cNvPr id="6" name="TextBox 5"/>
          <p:cNvSpPr txBox="1"/>
          <p:nvPr/>
        </p:nvSpPr>
        <p:spPr>
          <a:xfrm>
            <a:off x="4697628" y="6359613"/>
            <a:ext cx="4267200" cy="276999"/>
          </a:xfrm>
          <a:prstGeom prst="rect">
            <a:avLst/>
          </a:prstGeom>
          <a:noFill/>
        </p:spPr>
        <p:txBody>
          <a:bodyPr wrap="square" rtlCol="0">
            <a:spAutoFit/>
          </a:bodyPr>
          <a:lstStyle/>
          <a:p>
            <a:r>
              <a:rPr lang="en-US" sz="1200" dirty="0" smtClean="0"/>
              <a:t>SOURCES: </a:t>
            </a:r>
            <a:r>
              <a:rPr lang="en-US" sz="1200" dirty="0"/>
              <a:t>WHO/UQ; NCHS, Unit 19; PRVSS2, p 78</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CRVS Systems: </a:t>
            </a:r>
            <a:br>
              <a:rPr lang="en-US" dirty="0" smtClean="0"/>
            </a:br>
            <a:r>
              <a:rPr lang="en-US" dirty="0" smtClean="0"/>
              <a:t>Suggested Activities</a:t>
            </a:r>
            <a:endParaRPr lang="en-US" dirty="0"/>
          </a:p>
        </p:txBody>
      </p:sp>
      <p:sp>
        <p:nvSpPr>
          <p:cNvPr id="3" name="Content Placeholder 2"/>
          <p:cNvSpPr>
            <a:spLocks noGrp="1"/>
          </p:cNvSpPr>
          <p:nvPr>
            <p:ph idx="1"/>
          </p:nvPr>
        </p:nvSpPr>
        <p:spPr>
          <a:xfrm>
            <a:off x="328246" y="1295400"/>
            <a:ext cx="8458200" cy="5029200"/>
          </a:xfrm>
        </p:spPr>
        <p:txBody>
          <a:bodyPr>
            <a:normAutofit/>
          </a:bodyPr>
          <a:lstStyle/>
          <a:p>
            <a:pPr>
              <a:spcBef>
                <a:spcPts val="1200"/>
              </a:spcBef>
            </a:pPr>
            <a:r>
              <a:rPr lang="en-US" b="1" dirty="0" smtClean="0"/>
              <a:t>Public education campaigns to promote CRVS</a:t>
            </a:r>
          </a:p>
          <a:p>
            <a:pPr>
              <a:spcBef>
                <a:spcPts val="1200"/>
              </a:spcBef>
            </a:pPr>
            <a:r>
              <a:rPr lang="en-US" b="1" dirty="0" smtClean="0">
                <a:solidFill>
                  <a:srgbClr val="C00000"/>
                </a:solidFill>
              </a:rPr>
              <a:t>Produce </a:t>
            </a:r>
            <a:r>
              <a:rPr lang="en-US" b="1" dirty="0">
                <a:solidFill>
                  <a:srgbClr val="C00000"/>
                </a:solidFill>
              </a:rPr>
              <a:t>small area information as available</a:t>
            </a:r>
          </a:p>
          <a:p>
            <a:pPr>
              <a:spcBef>
                <a:spcPts val="1200"/>
              </a:spcBef>
            </a:pPr>
            <a:r>
              <a:rPr lang="en-US" b="1" dirty="0" smtClean="0"/>
              <a:t>Training: internal and external</a:t>
            </a:r>
          </a:p>
          <a:p>
            <a:pPr>
              <a:spcBef>
                <a:spcPts val="1200"/>
              </a:spcBef>
            </a:pPr>
            <a:r>
              <a:rPr lang="en-US" b="1" dirty="0" smtClean="0"/>
              <a:t>Pilot/demonstration project  </a:t>
            </a:r>
          </a:p>
          <a:p>
            <a:pPr>
              <a:spcBef>
                <a:spcPts val="1200"/>
              </a:spcBef>
            </a:pPr>
            <a:r>
              <a:rPr lang="en-US" b="1" dirty="0" smtClean="0"/>
              <a:t>Model registration areas</a:t>
            </a:r>
          </a:p>
          <a:p>
            <a:pPr>
              <a:spcBef>
                <a:spcPts val="1200"/>
              </a:spcBef>
            </a:pPr>
            <a:r>
              <a:rPr lang="en-US" b="1" dirty="0" smtClean="0"/>
              <a:t>Use of information technology &amp; automation</a:t>
            </a:r>
          </a:p>
        </p:txBody>
      </p:sp>
      <p:pic>
        <p:nvPicPr>
          <p:cNvPr id="4" name="Picture 3" descr="Image of a headline from an Internet article on using smart phones in Kenya as part of their mobile health program. "/>
          <p:cNvPicPr>
            <a:picLocks noChangeAspect="1" noChangeArrowheads="1"/>
          </p:cNvPicPr>
          <p:nvPr/>
        </p:nvPicPr>
        <p:blipFill rotWithShape="1">
          <a:blip r:embed="rId3" cstate="print"/>
          <a:srcRect t="20833" r="37500" b="65138"/>
          <a:stretch/>
        </p:blipFill>
        <p:spPr bwMode="auto">
          <a:xfrm>
            <a:off x="1463371" y="4876800"/>
            <a:ext cx="7320447" cy="1232338"/>
          </a:xfrm>
          <a:prstGeom prst="rect">
            <a:avLst/>
          </a:prstGeom>
          <a:solidFill>
            <a:schemeClr val="accent1"/>
          </a:solidFill>
          <a:ln w="25400">
            <a:solidFill>
              <a:srgbClr val="0F56DC"/>
            </a:solidFill>
            <a:miter lim="800000"/>
            <a:headEnd/>
            <a:tailEnd/>
          </a:ln>
        </p:spPr>
      </p:pic>
      <p:sp>
        <p:nvSpPr>
          <p:cNvPr id="5" name="TextBox 4"/>
          <p:cNvSpPr txBox="1"/>
          <p:nvPr/>
        </p:nvSpPr>
        <p:spPr>
          <a:xfrm>
            <a:off x="4699686" y="6359613"/>
            <a:ext cx="4191000" cy="276999"/>
          </a:xfrm>
          <a:prstGeom prst="rect">
            <a:avLst/>
          </a:prstGeom>
          <a:noFill/>
        </p:spPr>
        <p:txBody>
          <a:bodyPr wrap="square" rtlCol="0">
            <a:spAutoFit/>
          </a:bodyPr>
          <a:lstStyle/>
          <a:p>
            <a:r>
              <a:rPr lang="en-US" sz="1200" dirty="0" smtClean="0"/>
              <a:t>SOURCES: </a:t>
            </a:r>
            <a:r>
              <a:rPr lang="en-US" sz="1200" dirty="0"/>
              <a:t>PRVSS2, p 77-80; NCHS, Unit 19</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152400" y="1295400"/>
            <a:ext cx="8763000" cy="4800600"/>
          </a:xfrm>
        </p:spPr>
        <p:txBody>
          <a:bodyPr>
            <a:normAutofit fontScale="92500"/>
          </a:bodyPr>
          <a:lstStyle/>
          <a:p>
            <a:pPr marL="0" lvl="0" indent="0" algn="ctr">
              <a:buNone/>
            </a:pPr>
            <a:r>
              <a:rPr lang="en-US" b="1" dirty="0" smtClean="0"/>
              <a:t>What </a:t>
            </a:r>
            <a:r>
              <a:rPr lang="en-US" b="1" dirty="0"/>
              <a:t>are the advantages of setting up a demonstration area</a:t>
            </a:r>
            <a:r>
              <a:rPr lang="en-US" b="1" dirty="0" smtClean="0"/>
              <a:t>?</a:t>
            </a:r>
          </a:p>
          <a:p>
            <a:pPr marL="0" lvl="0" indent="0" algn="ctr">
              <a:buNone/>
            </a:pPr>
            <a:endParaRPr lang="en-US" sz="1500" b="1" dirty="0"/>
          </a:p>
          <a:p>
            <a:pPr marL="0" lvl="0" indent="0" algn="ctr">
              <a:buNone/>
            </a:pPr>
            <a:r>
              <a:rPr lang="en-US" b="1" dirty="0"/>
              <a:t>How would you tailor the scope of activities for a demonstration area</a:t>
            </a:r>
            <a:r>
              <a:rPr lang="en-US" b="1" dirty="0" smtClean="0"/>
              <a:t>?</a:t>
            </a:r>
          </a:p>
          <a:p>
            <a:pPr marL="0" lvl="0" indent="0" algn="ctr">
              <a:buNone/>
            </a:pPr>
            <a:endParaRPr lang="en-US" b="1" dirty="0"/>
          </a:p>
          <a:p>
            <a:pPr marL="0" indent="0" algn="ctr">
              <a:buNone/>
            </a:pPr>
            <a:r>
              <a:rPr lang="en-US" b="1" dirty="0"/>
              <a:t>What would be the functions of a </a:t>
            </a:r>
            <a:r>
              <a:rPr lang="en-US" b="1" dirty="0" smtClean="0"/>
              <a:t>steering committee </a:t>
            </a:r>
            <a:r>
              <a:rPr lang="en-US" b="1" dirty="0"/>
              <a:t>in carrying out a demonstration project</a:t>
            </a:r>
            <a:r>
              <a:rPr lang="en-US" b="1" dirty="0" smtClean="0"/>
              <a:t>?</a:t>
            </a:r>
          </a:p>
          <a:p>
            <a:pPr marL="0" lvl="0" indent="0" algn="ctr">
              <a:buNone/>
            </a:pPr>
            <a:endParaRPr lang="en-US" sz="1500" b="1" dirty="0"/>
          </a:p>
          <a:p>
            <a:pPr marL="0" indent="0" algn="ctr">
              <a:buNone/>
            </a:pPr>
            <a:endParaRPr lang="en-US" sz="1500" b="1" dirty="0"/>
          </a:p>
          <a:p>
            <a:pPr marL="0" lvl="0" indent="0" algn="ctr">
              <a:buNone/>
            </a:pPr>
            <a:r>
              <a:rPr lang="en-US" b="1" dirty="0"/>
              <a:t>What output and by-products would you expect to have at the end of a demonstration project</a:t>
            </a:r>
            <a:r>
              <a:rPr lang="en-US" b="1" dirty="0" smtClean="0"/>
              <a:t>?</a:t>
            </a:r>
            <a:endParaRPr lang="en-US" b="1" dirty="0"/>
          </a:p>
          <a:p>
            <a:pPr marL="0" lv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2224823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lvl="0" indent="0" algn="ctr">
              <a:lnSpc>
                <a:spcPct val="150000"/>
              </a:lnSpc>
              <a:buNone/>
            </a:pPr>
            <a:r>
              <a:rPr lang="en-US" b="1" dirty="0"/>
              <a:t>What preconditions need to be satisfied before we can formulate an action program to develop or improve a national vital statistics system</a:t>
            </a:r>
            <a:r>
              <a:rPr lang="en-US" b="1" dirty="0" smtClean="0"/>
              <a:t>?</a:t>
            </a:r>
            <a:endParaRPr lang="en-US" b="1" dirty="0"/>
          </a:p>
          <a:p>
            <a:pPr marL="0" indent="0" algn="ctr">
              <a:lnSpc>
                <a:spcPct val="150000"/>
              </a:lnSpc>
              <a:buNone/>
            </a:pPr>
            <a:endParaRPr lang="en-US" b="1" dirty="0" smtClean="0"/>
          </a:p>
          <a:p>
            <a:pPr marL="0" lvl="0" indent="0" algn="ctr">
              <a:lnSpc>
                <a:spcPct val="150000"/>
              </a:lnSpc>
              <a:buNone/>
            </a:pPr>
            <a:r>
              <a:rPr lang="en-US" b="1" dirty="0"/>
              <a:t>How may public education impact a registration system</a:t>
            </a:r>
            <a:r>
              <a:rPr lang="en-US" b="1" dirty="0" smtClean="0"/>
              <a:t>?</a:t>
            </a:r>
          </a:p>
          <a:p>
            <a:pPr marL="0" lv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4836105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Severely Lacking Systems</a:t>
            </a:r>
            <a:br>
              <a:rPr lang="en-US" dirty="0" smtClean="0"/>
            </a:br>
            <a:r>
              <a:rPr lang="en-US" dirty="0" smtClean="0"/>
              <a:t>&amp; Complementary Sources of VS</a:t>
            </a:r>
            <a:endParaRPr lang="en-US" dirty="0"/>
          </a:p>
        </p:txBody>
      </p:sp>
      <p:sp>
        <p:nvSpPr>
          <p:cNvPr id="3" name="Content Placeholder 2"/>
          <p:cNvSpPr>
            <a:spLocks noGrp="1"/>
          </p:cNvSpPr>
          <p:nvPr>
            <p:ph idx="1"/>
          </p:nvPr>
        </p:nvSpPr>
        <p:spPr>
          <a:xfrm>
            <a:off x="152400" y="1295400"/>
            <a:ext cx="5715000" cy="4724400"/>
          </a:xfrm>
        </p:spPr>
        <p:txBody>
          <a:bodyPr>
            <a:normAutofit lnSpcReduction="10000"/>
          </a:bodyPr>
          <a:lstStyle/>
          <a:p>
            <a:pPr>
              <a:spcBef>
                <a:spcPts val="1200"/>
              </a:spcBef>
            </a:pPr>
            <a:r>
              <a:rPr lang="en-US" b="1" dirty="0" smtClean="0"/>
              <a:t>Population censuses</a:t>
            </a:r>
          </a:p>
          <a:p>
            <a:pPr>
              <a:spcBef>
                <a:spcPts val="1200"/>
              </a:spcBef>
            </a:pPr>
            <a:r>
              <a:rPr lang="en-US" b="1" dirty="0" smtClean="0"/>
              <a:t>Household sample surveys</a:t>
            </a:r>
          </a:p>
          <a:p>
            <a:pPr>
              <a:spcBef>
                <a:spcPts val="1200"/>
              </a:spcBef>
            </a:pPr>
            <a:r>
              <a:rPr lang="en-US" b="1" dirty="0" smtClean="0"/>
              <a:t>Sample registration: </a:t>
            </a:r>
            <a:r>
              <a:rPr lang="en-US" b="1" dirty="0"/>
              <a:t> </a:t>
            </a:r>
            <a:r>
              <a:rPr lang="en-US" b="1" dirty="0" smtClean="0"/>
              <a:t>           e.g. SAVVY</a:t>
            </a:r>
          </a:p>
          <a:p>
            <a:pPr marL="176213" indent="-3175">
              <a:spcBef>
                <a:spcPts val="1200"/>
              </a:spcBef>
              <a:buNone/>
            </a:pPr>
            <a:r>
              <a:rPr lang="en-US" b="1" dirty="0" smtClean="0"/>
              <a:t>Sample Vital Registration with Verbal Autopsy</a:t>
            </a:r>
          </a:p>
          <a:p>
            <a:pPr lvl="1">
              <a:spcBef>
                <a:spcPts val="1200"/>
              </a:spcBef>
            </a:pPr>
            <a:r>
              <a:rPr lang="en-US" sz="2800" b="1" dirty="0" smtClean="0"/>
              <a:t>Reduced cost</a:t>
            </a:r>
          </a:p>
          <a:p>
            <a:pPr lvl="1">
              <a:spcBef>
                <a:spcPts val="1200"/>
              </a:spcBef>
            </a:pPr>
            <a:r>
              <a:rPr lang="en-US" sz="2800" b="1" dirty="0" smtClean="0"/>
              <a:t>Improvement in timeliness</a:t>
            </a:r>
          </a:p>
          <a:p>
            <a:pPr lvl="1">
              <a:spcBef>
                <a:spcPts val="1200"/>
              </a:spcBef>
            </a:pPr>
            <a:r>
              <a:rPr lang="en-US" sz="2800" b="1" dirty="0" smtClean="0"/>
              <a:t>Higher quality data</a:t>
            </a:r>
          </a:p>
          <a:p>
            <a:pPr>
              <a:buNone/>
            </a:pPr>
            <a:endParaRPr lang="en-US" dirty="0" smtClean="0"/>
          </a:p>
          <a:p>
            <a:endParaRPr lang="en-US" dirty="0" smtClean="0"/>
          </a:p>
          <a:p>
            <a:endParaRPr lang="en-US" dirty="0"/>
          </a:p>
        </p:txBody>
      </p:sp>
      <p:pic>
        <p:nvPicPr>
          <p:cNvPr id="4" name="Picture 3" descr="Picture of the cover of a publication on &quot;Sample Vital Registration with Verbal Autopsy.&quo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447800"/>
            <a:ext cx="3179619" cy="4114800"/>
          </a:xfrm>
          <a:prstGeom prst="rect">
            <a:avLst/>
          </a:prstGeom>
          <a:ln w="38100">
            <a:solidFill>
              <a:srgbClr val="0070C0"/>
            </a:solidFill>
          </a:ln>
        </p:spPr>
      </p:pic>
      <p:sp>
        <p:nvSpPr>
          <p:cNvPr id="5" name="TextBox 4"/>
          <p:cNvSpPr txBox="1"/>
          <p:nvPr/>
        </p:nvSpPr>
        <p:spPr>
          <a:xfrm>
            <a:off x="4712043" y="6361671"/>
            <a:ext cx="4038600" cy="276999"/>
          </a:xfrm>
          <a:prstGeom prst="rect">
            <a:avLst/>
          </a:prstGeom>
          <a:noFill/>
        </p:spPr>
        <p:txBody>
          <a:bodyPr wrap="square" rtlCol="0">
            <a:spAutoFit/>
          </a:bodyPr>
          <a:lstStyle/>
          <a:p>
            <a:r>
              <a:rPr lang="en-US" sz="1200" dirty="0" smtClean="0"/>
              <a:t>SOURCES: </a:t>
            </a:r>
            <a:r>
              <a:rPr lang="en-US" sz="1200" dirty="0"/>
              <a:t>NCHS, Unit 19; PRVSS2, p 48-49, 90-93</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lvl="0" indent="0" algn="ctr">
              <a:lnSpc>
                <a:spcPct val="150000"/>
              </a:lnSpc>
              <a:buNone/>
            </a:pPr>
            <a:r>
              <a:rPr lang="en-US" b="1" dirty="0" smtClean="0"/>
              <a:t>What </a:t>
            </a:r>
            <a:r>
              <a:rPr lang="en-US" b="1" dirty="0"/>
              <a:t>future changes are likely to occur in the vital statistics of developing countries?  </a:t>
            </a:r>
            <a:endParaRPr lang="en-US" b="1" dirty="0" smtClean="0"/>
          </a:p>
          <a:p>
            <a:pPr marL="0" lvl="0" indent="0" algn="ctr">
              <a:lnSpc>
                <a:spcPct val="150000"/>
              </a:lnSpc>
              <a:buNone/>
            </a:pPr>
            <a:endParaRPr lang="en-US" sz="1400" b="1" dirty="0"/>
          </a:p>
          <a:p>
            <a:pPr marL="0" lvl="0" indent="0" algn="ctr">
              <a:lnSpc>
                <a:spcPct val="150000"/>
              </a:lnSpc>
              <a:buNone/>
            </a:pPr>
            <a:r>
              <a:rPr lang="en-US" b="1" dirty="0" smtClean="0"/>
              <a:t>What </a:t>
            </a:r>
            <a:r>
              <a:rPr lang="en-US" b="1" dirty="0"/>
              <a:t>are some implications of those future changes? </a:t>
            </a:r>
            <a:endParaRPr lang="en-US" b="1" dirty="0" smtClean="0"/>
          </a:p>
          <a:p>
            <a:pPr marL="0" lvl="0" indent="0" algn="ctr">
              <a:lnSpc>
                <a:spcPct val="150000"/>
              </a:lnSpc>
              <a:buNone/>
            </a:pPr>
            <a:endParaRPr lang="en-US" sz="1400" b="1" dirty="0"/>
          </a:p>
          <a:p>
            <a:pPr marL="0" indent="0" algn="ctr">
              <a:lnSpc>
                <a:spcPct val="150000"/>
              </a:lnSpc>
              <a:buNone/>
            </a:pPr>
            <a:r>
              <a:rPr lang="en-US" b="1" dirty="0"/>
              <a:t>What are major obstacles to establishing and improving a vital registration system?</a:t>
            </a:r>
          </a:p>
          <a:p>
            <a:pPr marL="0" lvl="0" indent="0" algn="ctr">
              <a:lnSpc>
                <a:spcPct val="150000"/>
              </a:lnSpc>
              <a:buNone/>
            </a:pPr>
            <a:endParaRPr lang="en-US" b="1" dirty="0"/>
          </a:p>
        </p:txBody>
      </p:sp>
    </p:spTree>
    <p:extLst>
      <p:ext uri="{BB962C8B-B14F-4D97-AF65-F5344CB8AC3E}">
        <p14:creationId xmlns:p14="http://schemas.microsoft.com/office/powerpoint/2010/main" val="22902656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Progress</a:t>
            </a:r>
            <a:endParaRPr lang="en-US" dirty="0"/>
          </a:p>
        </p:txBody>
      </p:sp>
      <p:sp>
        <p:nvSpPr>
          <p:cNvPr id="3" name="Content Placeholder 2"/>
          <p:cNvSpPr>
            <a:spLocks noGrp="1"/>
          </p:cNvSpPr>
          <p:nvPr>
            <p:ph idx="1"/>
          </p:nvPr>
        </p:nvSpPr>
        <p:spPr/>
        <p:txBody>
          <a:bodyPr>
            <a:normAutofit/>
          </a:bodyPr>
          <a:lstStyle/>
          <a:p>
            <a:pPr>
              <a:spcBef>
                <a:spcPts val="1200"/>
              </a:spcBef>
            </a:pPr>
            <a:r>
              <a:rPr lang="en-US" b="1" dirty="0" smtClean="0"/>
              <a:t>Establish database of core indicators: </a:t>
            </a:r>
          </a:p>
          <a:p>
            <a:pPr lvl="1">
              <a:spcBef>
                <a:spcPts val="1200"/>
              </a:spcBef>
            </a:pPr>
            <a:r>
              <a:rPr lang="en-US" sz="2800" b="1" dirty="0" smtClean="0"/>
              <a:t>Relevance</a:t>
            </a:r>
          </a:p>
          <a:p>
            <a:pPr lvl="1">
              <a:spcBef>
                <a:spcPts val="1200"/>
              </a:spcBef>
            </a:pPr>
            <a:r>
              <a:rPr lang="en-US" sz="2800" b="1" dirty="0" smtClean="0"/>
              <a:t>Measurability</a:t>
            </a:r>
          </a:p>
          <a:p>
            <a:pPr lvl="1">
              <a:spcBef>
                <a:spcPts val="1200"/>
              </a:spcBef>
            </a:pPr>
            <a:r>
              <a:rPr lang="en-US" sz="2800" b="1" dirty="0" smtClean="0"/>
              <a:t>Understandability</a:t>
            </a:r>
          </a:p>
          <a:p>
            <a:pPr lvl="1">
              <a:spcBef>
                <a:spcPts val="1200"/>
              </a:spcBef>
            </a:pPr>
            <a:r>
              <a:rPr lang="en-US" sz="2800" b="1" dirty="0" smtClean="0"/>
              <a:t>Responsiveness to change</a:t>
            </a:r>
          </a:p>
          <a:p>
            <a:pPr lvl="1">
              <a:spcBef>
                <a:spcPts val="1200"/>
              </a:spcBef>
            </a:pPr>
            <a:r>
              <a:rPr lang="en-US" sz="2800" b="1" dirty="0" smtClean="0"/>
              <a:t>Data availability</a:t>
            </a:r>
          </a:p>
          <a:p>
            <a:pPr>
              <a:spcBef>
                <a:spcPts val="1200"/>
              </a:spcBef>
            </a:pPr>
            <a:r>
              <a:rPr lang="en-US" b="1" i="1" dirty="0" smtClean="0">
                <a:solidFill>
                  <a:srgbClr val="C00000"/>
                </a:solidFill>
              </a:rPr>
              <a:t>Plan from the beginning</a:t>
            </a:r>
          </a:p>
          <a:p>
            <a:pPr>
              <a:spcBef>
                <a:spcPts val="1200"/>
              </a:spcBef>
            </a:pPr>
            <a:r>
              <a:rPr lang="en-US" b="1" dirty="0" smtClean="0"/>
              <a:t>Measure every 3-4 years</a:t>
            </a:r>
          </a:p>
          <a:p>
            <a:endParaRPr lang="en-US" dirty="0"/>
          </a:p>
        </p:txBody>
      </p:sp>
      <p:sp>
        <p:nvSpPr>
          <p:cNvPr id="4" name="TextBox 3"/>
          <p:cNvSpPr txBox="1"/>
          <p:nvPr/>
        </p:nvSpPr>
        <p:spPr>
          <a:xfrm>
            <a:off x="4712043" y="6361671"/>
            <a:ext cx="3810000" cy="276999"/>
          </a:xfrm>
          <a:prstGeom prst="rect">
            <a:avLst/>
          </a:prstGeom>
          <a:noFill/>
        </p:spPr>
        <p:txBody>
          <a:bodyPr wrap="square" rtlCol="0">
            <a:spAutoFit/>
          </a:bodyPr>
          <a:lstStyle/>
          <a:p>
            <a:r>
              <a:rPr lang="en-US" sz="1200" dirty="0"/>
              <a:t>SOURCES: WHO/UQ, Annex C</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CRVS System Indicators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lvl="0">
              <a:spcBef>
                <a:spcPts val="1800"/>
              </a:spcBef>
            </a:pPr>
            <a:r>
              <a:rPr lang="en-US" sz="2400" b="1" dirty="0" smtClean="0"/>
              <a:t># of staff trained on vital statistics</a:t>
            </a:r>
          </a:p>
          <a:p>
            <a:pPr lvl="0">
              <a:spcBef>
                <a:spcPts val="1800"/>
              </a:spcBef>
            </a:pPr>
            <a:r>
              <a:rPr lang="en-US" sz="2400" b="1" dirty="0" smtClean="0"/>
              <a:t># of supportive supervision visits conducted </a:t>
            </a:r>
          </a:p>
          <a:p>
            <a:pPr lvl="0">
              <a:spcBef>
                <a:spcPts val="1800"/>
              </a:spcBef>
            </a:pPr>
            <a:r>
              <a:rPr lang="en-US" sz="2400" b="1" dirty="0" smtClean="0"/>
              <a:t># of district registrar offices that are fully staffed</a:t>
            </a:r>
          </a:p>
          <a:p>
            <a:pPr lvl="0">
              <a:spcBef>
                <a:spcPts val="1800"/>
              </a:spcBef>
            </a:pPr>
            <a:r>
              <a:rPr lang="en-US" sz="2400" b="1" dirty="0" smtClean="0"/>
              <a:t># of local/national organizations receiving funding from partners</a:t>
            </a:r>
          </a:p>
          <a:p>
            <a:pPr lvl="0">
              <a:spcBef>
                <a:spcPts val="1800"/>
              </a:spcBef>
            </a:pPr>
            <a:r>
              <a:rPr lang="en-US" sz="2400" b="1" dirty="0" smtClean="0"/>
              <a:t>% of trainees that apply skills to current work</a:t>
            </a:r>
          </a:p>
          <a:p>
            <a:pPr lvl="0">
              <a:spcBef>
                <a:spcPts val="1800"/>
              </a:spcBef>
            </a:pPr>
            <a:r>
              <a:rPr lang="en-US" sz="2400" b="1" dirty="0" smtClean="0"/>
              <a:t>Local/national partners demonstrate responsibility and ownership of program based on identified bench marks</a:t>
            </a:r>
          </a:p>
          <a:p>
            <a:endParaRPr lang="en-US" dirty="0"/>
          </a:p>
        </p:txBody>
      </p:sp>
      <p:sp>
        <p:nvSpPr>
          <p:cNvPr id="4" name="TextBox 3"/>
          <p:cNvSpPr txBox="1"/>
          <p:nvPr/>
        </p:nvSpPr>
        <p:spPr>
          <a:xfrm>
            <a:off x="4697628" y="6285471"/>
            <a:ext cx="4267200" cy="461665"/>
          </a:xfrm>
          <a:prstGeom prst="rect">
            <a:avLst/>
          </a:prstGeom>
          <a:noFill/>
        </p:spPr>
        <p:txBody>
          <a:bodyPr wrap="square" rtlCol="0">
            <a:spAutoFit/>
          </a:bodyPr>
          <a:lstStyle/>
          <a:p>
            <a:r>
              <a:rPr lang="en-US" sz="1200" dirty="0"/>
              <a:t>SOURCES: PEPFAR Malawi Strategic Information Proposal: Strengthening Malawi’s Vital Statistics</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300"/>
              </a:lnSpc>
            </a:pPr>
            <a:r>
              <a:rPr lang="en-US" dirty="0" smtClean="0"/>
              <a:t>CRVS System Improvement</a:t>
            </a:r>
            <a:br>
              <a:rPr lang="en-US" dirty="0" smtClean="0"/>
            </a:br>
            <a:r>
              <a:rPr lang="en-US" dirty="0" smtClean="0"/>
              <a:t>Efforts in [COUNTRY]</a:t>
            </a:r>
            <a:endParaRPr lang="en-US" dirty="0"/>
          </a:p>
        </p:txBody>
      </p:sp>
      <p:sp>
        <p:nvSpPr>
          <p:cNvPr id="3" name="Content Placeholder 2"/>
          <p:cNvSpPr>
            <a:spLocks noGrp="1"/>
          </p:cNvSpPr>
          <p:nvPr>
            <p:ph idx="1"/>
          </p:nvPr>
        </p:nvSpPr>
        <p:spPr/>
        <p:txBody>
          <a:bodyPr/>
          <a:lstStyle/>
          <a:p>
            <a:pPr>
              <a:lnSpc>
                <a:spcPct val="150000"/>
              </a:lnSpc>
              <a:spcBef>
                <a:spcPts val="1200"/>
              </a:spcBef>
            </a:pPr>
            <a:endParaRPr lang="en-US" dirty="0" smtClean="0">
              <a:solidFill>
                <a:schemeClr val="bg1">
                  <a:lumMod val="75000"/>
                </a:schemeClr>
              </a:solidFill>
            </a:endParaRPr>
          </a:p>
          <a:p>
            <a:pPr>
              <a:lnSpc>
                <a:spcPct val="150000"/>
              </a:lnSpc>
              <a:spcBef>
                <a:spcPts val="1200"/>
              </a:spcBef>
            </a:pPr>
            <a:r>
              <a:rPr lang="en-US" dirty="0" smtClean="0">
                <a:solidFill>
                  <a:schemeClr val="bg1">
                    <a:lumMod val="75000"/>
                  </a:schemeClr>
                </a:solidFill>
              </a:rPr>
              <a:t>Describe any efforts that have been taken to improve the CRVS system in [COUNTRY].</a:t>
            </a:r>
            <a:endParaRPr lang="en-US" dirty="0">
              <a:solidFill>
                <a:schemeClr val="bg1">
                  <a:lumMod val="75000"/>
                </a:schemeClr>
              </a:solidFill>
            </a:endParaRPr>
          </a:p>
        </p:txBody>
      </p:sp>
    </p:spTree>
    <p:extLst>
      <p:ext uri="{BB962C8B-B14F-4D97-AF65-F5344CB8AC3E}">
        <p14:creationId xmlns:p14="http://schemas.microsoft.com/office/powerpoint/2010/main" val="35013647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Previous </a:t>
            </a:r>
            <a:r>
              <a:rPr lang="en-US" dirty="0" smtClean="0"/>
              <a:t>International Efforts</a:t>
            </a:r>
            <a:r>
              <a:rPr lang="en-US" dirty="0"/>
              <a:t> </a:t>
            </a:r>
            <a:r>
              <a:rPr lang="en-US" dirty="0" smtClean="0"/>
              <a:t>to </a:t>
            </a:r>
            <a:br>
              <a:rPr lang="en-US" dirty="0" smtClean="0"/>
            </a:br>
            <a:r>
              <a:rPr lang="en-US" dirty="0" smtClean="0"/>
              <a:t>Strengthen CRVS Systems</a:t>
            </a:r>
            <a:endParaRPr lang="en-US" dirty="0"/>
          </a:p>
        </p:txBody>
      </p:sp>
      <p:sp>
        <p:nvSpPr>
          <p:cNvPr id="3" name="Content Placeholder 2"/>
          <p:cNvSpPr>
            <a:spLocks noGrp="1"/>
          </p:cNvSpPr>
          <p:nvPr>
            <p:ph idx="1"/>
          </p:nvPr>
        </p:nvSpPr>
        <p:spPr>
          <a:xfrm>
            <a:off x="2590800" y="1276377"/>
            <a:ext cx="6400800" cy="3962401"/>
          </a:xfrm>
        </p:spPr>
        <p:txBody>
          <a:bodyPr>
            <a:normAutofit fontScale="85000" lnSpcReduction="10000"/>
          </a:bodyPr>
          <a:lstStyle/>
          <a:p>
            <a:pPr marL="0" indent="0">
              <a:buNone/>
            </a:pPr>
            <a:r>
              <a:rPr lang="en-US" b="1" dirty="0" smtClean="0"/>
              <a:t>Focused on:</a:t>
            </a:r>
          </a:p>
          <a:p>
            <a:r>
              <a:rPr lang="en-US" b="1" dirty="0" smtClean="0"/>
              <a:t>Standards </a:t>
            </a:r>
            <a:r>
              <a:rPr lang="en-US" b="1" dirty="0"/>
              <a:t>to </a:t>
            </a:r>
            <a:r>
              <a:rPr lang="en-US" b="1" dirty="0" smtClean="0"/>
              <a:t>improve comparability</a:t>
            </a:r>
          </a:p>
          <a:p>
            <a:pPr marL="574675" lvl="1" indent="-341313"/>
            <a:r>
              <a:rPr lang="en-US" sz="2400" b="1" dirty="0" smtClean="0"/>
              <a:t>UN Principles </a:t>
            </a:r>
            <a:r>
              <a:rPr lang="en-US" b="1" dirty="0"/>
              <a:t>&amp;</a:t>
            </a:r>
            <a:r>
              <a:rPr lang="en-US" sz="2400" b="1" dirty="0" smtClean="0"/>
              <a:t> Recommendations for a Vital Statistics System</a:t>
            </a:r>
          </a:p>
          <a:p>
            <a:pPr marL="574675" lvl="1" indent="-341313"/>
            <a:endParaRPr lang="en-US" sz="700" b="1" dirty="0" smtClean="0"/>
          </a:p>
          <a:p>
            <a:pPr marL="574675" lvl="1" indent="-341313"/>
            <a:r>
              <a:rPr lang="en-US" sz="2400" b="1" dirty="0" smtClean="0"/>
              <a:t>WHO definitions for live birth and fetal death</a:t>
            </a:r>
          </a:p>
          <a:p>
            <a:pPr marL="574675" lvl="1" indent="-341313"/>
            <a:endParaRPr lang="en-US" sz="700" b="1" dirty="0" smtClean="0"/>
          </a:p>
          <a:p>
            <a:pPr marL="574675" lvl="1" indent="-341313"/>
            <a:r>
              <a:rPr lang="en-US" sz="2400" b="1" dirty="0" smtClean="0"/>
              <a:t>ICD system</a:t>
            </a:r>
          </a:p>
          <a:p>
            <a:pPr marL="574675" lvl="1" indent="-341313"/>
            <a:endParaRPr lang="en-US" sz="700" b="1" dirty="0" smtClean="0"/>
          </a:p>
          <a:p>
            <a:pPr marL="574675" lvl="1" indent="-341313"/>
            <a:r>
              <a:rPr lang="en-US" sz="2400" b="1" dirty="0" smtClean="0"/>
              <a:t>International Form of Medical Certification of Cause of Death</a:t>
            </a:r>
          </a:p>
          <a:p>
            <a:pPr marL="574675" lvl="1" indent="-341313"/>
            <a:endParaRPr lang="en-US" sz="700" b="1" dirty="0" smtClean="0"/>
          </a:p>
          <a:p>
            <a:pPr marL="574675" lvl="1" indent="-341313"/>
            <a:r>
              <a:rPr lang="en-US" sz="2400" b="1" dirty="0" smtClean="0"/>
              <a:t>Physician and coder training</a:t>
            </a:r>
          </a:p>
          <a:p>
            <a:pPr marL="574675" lvl="1" indent="-341313"/>
            <a:endParaRPr lang="en-US" sz="700" b="1" dirty="0" smtClean="0"/>
          </a:p>
          <a:p>
            <a:pPr marL="574675" lvl="1" indent="-341313"/>
            <a:r>
              <a:rPr lang="en-US" sz="2400" b="1" dirty="0" smtClean="0"/>
              <a:t>Verbal autopsy</a:t>
            </a:r>
          </a:p>
          <a:p>
            <a:pPr marL="804863" lvl="2" indent="-341313"/>
            <a:endParaRPr lang="en-US" sz="2000" b="1" dirty="0" smtClean="0"/>
          </a:p>
          <a:p>
            <a:endParaRPr lang="en-US" dirty="0"/>
          </a:p>
        </p:txBody>
      </p:sp>
      <p:grpSp>
        <p:nvGrpSpPr>
          <p:cNvPr id="7" name="Group 6" descr="Pictures of the covers of publications by the World Health Organization and the United Nations. "/>
          <p:cNvGrpSpPr/>
          <p:nvPr/>
        </p:nvGrpSpPr>
        <p:grpSpPr>
          <a:xfrm>
            <a:off x="323560" y="106115"/>
            <a:ext cx="2283151" cy="4771460"/>
            <a:chOff x="323560" y="106115"/>
            <a:chExt cx="2283151" cy="4771460"/>
          </a:xfrm>
        </p:grpSpPr>
        <p:pic>
          <p:nvPicPr>
            <p:cNvPr id="5" name="Picture 4"/>
            <p:cNvPicPr>
              <a:picLocks noChangeAspect="1" noChangeArrowheads="1"/>
            </p:cNvPicPr>
            <p:nvPr/>
          </p:nvPicPr>
          <p:blipFill>
            <a:blip r:embed="rId3" cstate="print"/>
            <a:srcRect l="45313" t="37500" r="38281" b="29167"/>
            <a:stretch>
              <a:fillRect/>
            </a:stretch>
          </p:blipFill>
          <p:spPr bwMode="auto">
            <a:xfrm rot="-420000">
              <a:off x="323560" y="106115"/>
              <a:ext cx="1920425" cy="2926363"/>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l="39844" t="25000" r="37500" b="35417"/>
            <a:stretch>
              <a:fillRect/>
            </a:stretch>
          </p:blipFill>
          <p:spPr bwMode="auto">
            <a:xfrm rot="-1200000">
              <a:off x="439363" y="2037603"/>
              <a:ext cx="2167348" cy="2839972"/>
            </a:xfrm>
            <a:prstGeom prst="rect">
              <a:avLst/>
            </a:prstGeom>
            <a:noFill/>
            <a:ln w="9525">
              <a:noFill/>
              <a:miter lim="800000"/>
              <a:headEnd/>
              <a:tailEnd/>
            </a:ln>
          </p:spPr>
        </p:pic>
      </p:grpSp>
      <p:sp>
        <p:nvSpPr>
          <p:cNvPr id="6" name="Content Placeholder 2"/>
          <p:cNvSpPr txBox="1">
            <a:spLocks/>
          </p:cNvSpPr>
          <p:nvPr/>
        </p:nvSpPr>
        <p:spPr bwMode="auto">
          <a:xfrm>
            <a:off x="533400" y="5219756"/>
            <a:ext cx="7536377" cy="11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r>
              <a:rPr lang="en-US" sz="3400" b="1" dirty="0" smtClean="0"/>
              <a:t>International collection and publication of data </a:t>
            </a:r>
          </a:p>
          <a:p>
            <a:endParaRPr lang="en-US" sz="1400" b="1" dirty="0" smtClean="0"/>
          </a:p>
          <a:p>
            <a:r>
              <a:rPr lang="en-US" sz="3400" b="1" dirty="0" smtClean="0"/>
              <a:t>Strengthening national statistical systems</a:t>
            </a:r>
          </a:p>
          <a:p>
            <a:endParaRPr lang="en-US" dirty="0"/>
          </a:p>
        </p:txBody>
      </p:sp>
      <p:sp>
        <p:nvSpPr>
          <p:cNvPr id="8" name="TextBox 7"/>
          <p:cNvSpPr txBox="1"/>
          <p:nvPr/>
        </p:nvSpPr>
        <p:spPr>
          <a:xfrm>
            <a:off x="4662615" y="6360455"/>
            <a:ext cx="4114800" cy="276999"/>
          </a:xfrm>
          <a:prstGeom prst="rect">
            <a:avLst/>
          </a:prstGeom>
          <a:noFill/>
        </p:spPr>
        <p:txBody>
          <a:bodyPr wrap="square" rtlCol="0">
            <a:spAutoFit/>
          </a:bodyPr>
          <a:lstStyle/>
          <a:p>
            <a:r>
              <a:rPr lang="en-US" sz="1200" dirty="0"/>
              <a:t>SOURCES: </a:t>
            </a:r>
            <a:r>
              <a:rPr lang="en-US" sz="1200" dirty="0" err="1" smtClean="0"/>
              <a:t>Mahapatra</a:t>
            </a:r>
            <a:r>
              <a:rPr lang="en-US" sz="1200" dirty="0" smtClean="0"/>
              <a:t>.</a:t>
            </a:r>
            <a:endParaRPr lang="en-US" sz="1200" dirty="0"/>
          </a:p>
        </p:txBody>
      </p:sp>
    </p:spTree>
    <p:extLst>
      <p:ext uri="{BB962C8B-B14F-4D97-AF65-F5344CB8AC3E}">
        <p14:creationId xmlns:p14="http://schemas.microsoft.com/office/powerpoint/2010/main" val="23989111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lvl="0" indent="0" algn="ctr">
              <a:buNone/>
            </a:pPr>
            <a:endParaRPr lang="en-US" dirty="0" smtClean="0"/>
          </a:p>
          <a:p>
            <a:pPr marL="0" lvl="0" indent="0" algn="ctr">
              <a:lnSpc>
                <a:spcPct val="150000"/>
              </a:lnSpc>
              <a:buNone/>
            </a:pPr>
            <a:r>
              <a:rPr lang="en-US" b="1" dirty="0" smtClean="0"/>
              <a:t>What </a:t>
            </a:r>
            <a:r>
              <a:rPr lang="en-US" b="1" dirty="0"/>
              <a:t>are some areas where </a:t>
            </a:r>
            <a:r>
              <a:rPr lang="en-US" b="1" dirty="0" smtClean="0"/>
              <a:t>improvement/action </a:t>
            </a:r>
            <a:r>
              <a:rPr lang="en-US" b="1" dirty="0"/>
              <a:t>programs are most needed in many countries?</a:t>
            </a:r>
          </a:p>
          <a:p>
            <a:pPr marL="0" indent="0" algn="ctr">
              <a:buNone/>
            </a:pPr>
            <a:endParaRPr lang="en-US" dirty="0"/>
          </a:p>
        </p:txBody>
      </p:sp>
    </p:spTree>
    <p:extLst>
      <p:ext uri="{BB962C8B-B14F-4D97-AF65-F5344CB8AC3E}">
        <p14:creationId xmlns:p14="http://schemas.microsoft.com/office/powerpoint/2010/main" val="39558624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a:bodyPr>
          <a:lstStyle/>
          <a:p>
            <a:r>
              <a:rPr lang="en-US" b="1" dirty="0" smtClean="0"/>
              <a:t>Improving CRVS Systems</a:t>
            </a:r>
          </a:p>
          <a:p>
            <a:pPr lvl="1">
              <a:spcBef>
                <a:spcPts val="1200"/>
              </a:spcBef>
            </a:pPr>
            <a:r>
              <a:rPr lang="en-US" sz="2800" b="1" dirty="0" smtClean="0"/>
              <a:t>Common issues</a:t>
            </a:r>
          </a:p>
          <a:p>
            <a:pPr lvl="1">
              <a:spcBef>
                <a:spcPts val="1200"/>
              </a:spcBef>
            </a:pPr>
            <a:r>
              <a:rPr lang="en-US" sz="2800" b="1" dirty="0" smtClean="0"/>
              <a:t>Suggested activities</a:t>
            </a:r>
          </a:p>
          <a:p>
            <a:pPr lvl="1">
              <a:spcBef>
                <a:spcPts val="1200"/>
              </a:spcBef>
            </a:pPr>
            <a:r>
              <a:rPr lang="en-US" sz="2800" b="1" dirty="0" smtClean="0"/>
              <a:t>Severely lacking systems &amp; complementary VS sources</a:t>
            </a:r>
          </a:p>
          <a:p>
            <a:pPr lvl="1"/>
            <a:endParaRPr lang="en-US" b="1" dirty="0" smtClean="0"/>
          </a:p>
          <a:p>
            <a:r>
              <a:rPr lang="en-US" b="1" dirty="0" smtClean="0"/>
              <a:t>Monitoring progress</a:t>
            </a:r>
          </a:p>
          <a:p>
            <a:endParaRPr lang="en-US" b="1" dirty="0"/>
          </a:p>
          <a:p>
            <a:r>
              <a:rPr lang="en-US" b="1" dirty="0" smtClean="0"/>
              <a:t>CRVS System indicators</a:t>
            </a:r>
          </a:p>
          <a:p>
            <a:pPr marL="457200"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366450025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1295400"/>
            <a:ext cx="9144000" cy="4800600"/>
          </a:xfrm>
        </p:spPr>
        <p:txBody>
          <a:bodyPr>
            <a:noAutofit/>
          </a:bodyPr>
          <a:lstStyle/>
          <a:p>
            <a:pPr>
              <a:spcBef>
                <a:spcPts val="600"/>
              </a:spcBef>
              <a:spcAft>
                <a:spcPts val="600"/>
              </a:spcAft>
            </a:pPr>
            <a:r>
              <a:rPr lang="en-US" sz="1800" dirty="0" smtClean="0"/>
              <a:t>(</a:t>
            </a:r>
            <a:r>
              <a:rPr lang="en-US" sz="1800" dirty="0" err="1" smtClean="0"/>
              <a:t>Mahapatra</a:t>
            </a:r>
            <a:r>
              <a:rPr lang="en-US" sz="1800" dirty="0" smtClean="0"/>
              <a:t>) </a:t>
            </a:r>
            <a:r>
              <a:rPr lang="en-US" sz="1800" dirty="0" err="1" smtClean="0"/>
              <a:t>Mahapatra</a:t>
            </a:r>
            <a:r>
              <a:rPr lang="en-US" sz="1800" dirty="0" smtClean="0"/>
              <a:t> P, Shibuya K, </a:t>
            </a:r>
            <a:r>
              <a:rPr lang="en-US" sz="1800" dirty="0" err="1" smtClean="0"/>
              <a:t>Lobez</a:t>
            </a:r>
            <a:r>
              <a:rPr lang="en-US" sz="1800" dirty="0" smtClean="0"/>
              <a:t> AD, et al. Civil registration systems and vital statistics: successes and missed opportunities. Who Counts? 2. Lancet. 370:1653-63. 2007.</a:t>
            </a:r>
          </a:p>
          <a:p>
            <a:pPr>
              <a:spcBef>
                <a:spcPts val="600"/>
              </a:spcBef>
              <a:spcAft>
                <a:spcPts val="600"/>
              </a:spcAft>
            </a:pPr>
            <a:r>
              <a:rPr lang="en-US" sz="1800" dirty="0" smtClean="0"/>
              <a:t>(</a:t>
            </a:r>
            <a:r>
              <a:rPr lang="en-US" sz="1800" dirty="0"/>
              <a:t>NCHS) National Center for Health Statistics. Methods of Civil Registration: Modular Course of Instruction. </a:t>
            </a:r>
            <a:endParaRPr lang="en-US" sz="1800" dirty="0" smtClean="0"/>
          </a:p>
          <a:p>
            <a:pPr lvl="0">
              <a:spcBef>
                <a:spcPts val="600"/>
              </a:spcBef>
              <a:spcAft>
                <a:spcPts val="600"/>
              </a:spcAft>
            </a:pPr>
            <a:r>
              <a:rPr lang="en-US" sz="1800" dirty="0" smtClean="0"/>
              <a:t>(</a:t>
            </a:r>
            <a:r>
              <a:rPr lang="en-US" sz="1800" dirty="0"/>
              <a:t>PRVSS2) UN. Principles and Recommendations for a Vital Statistics System, Revision 2. New York. 2001</a:t>
            </a:r>
            <a:r>
              <a:rPr lang="en-US" sz="1800" dirty="0" smtClean="0"/>
              <a:t>.</a:t>
            </a:r>
          </a:p>
          <a:p>
            <a:pPr>
              <a:spcBef>
                <a:spcPts val="600"/>
              </a:spcBef>
              <a:spcAft>
                <a:spcPts val="600"/>
              </a:spcAft>
            </a:pPr>
            <a:r>
              <a:rPr lang="en-US" sz="1800" dirty="0" smtClean="0"/>
              <a:t>(WHO/HMN) </a:t>
            </a:r>
            <a:r>
              <a:rPr lang="en-US" sz="1800" dirty="0"/>
              <a:t>WHO, University of Queensland. </a:t>
            </a:r>
            <a:r>
              <a:rPr lang="en-US" sz="1800" dirty="0" smtClean="0"/>
              <a:t>Rapid assessment of national civil registration and vital statistics systems.  </a:t>
            </a:r>
            <a:r>
              <a:rPr lang="en-US" sz="1800" dirty="0"/>
              <a:t>WHO: Geneva. </a:t>
            </a:r>
            <a:r>
              <a:rPr lang="en-US" sz="1800" dirty="0" smtClean="0"/>
              <a:t>2010</a:t>
            </a:r>
            <a:r>
              <a:rPr lang="en-US" sz="1800" dirty="0"/>
              <a:t>. </a:t>
            </a:r>
          </a:p>
          <a:p>
            <a:pPr>
              <a:spcBef>
                <a:spcPts val="600"/>
              </a:spcBef>
              <a:spcAft>
                <a:spcPts val="600"/>
              </a:spcAft>
            </a:pPr>
            <a:r>
              <a:rPr lang="en-US" sz="1800" dirty="0"/>
              <a:t>(WHO/UQ) WHO, University of Queensland. Improving the quality and use of birth, death and cause-of-death information: guidance for a standards-based review of country practices.  WHO: Geneva. May 2010. </a:t>
            </a:r>
            <a:endParaRPr lang="en-US" sz="1800" dirty="0" smtClean="0"/>
          </a:p>
        </p:txBody>
      </p:sp>
    </p:spTree>
    <p:extLst>
      <p:ext uri="{BB962C8B-B14F-4D97-AF65-F5344CB8AC3E}">
        <p14:creationId xmlns:p14="http://schemas.microsoft.com/office/powerpoint/2010/main" val="642276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152400" y="1371600"/>
            <a:ext cx="8839200" cy="4876800"/>
          </a:xfrm>
        </p:spPr>
        <p:txBody>
          <a:bodyPr>
            <a:normAutofit fontScale="92500" lnSpcReduction="20000"/>
          </a:bodyPr>
          <a:lstStyle/>
          <a:p>
            <a:pPr lvl="0">
              <a:spcBef>
                <a:spcPts val="1800"/>
              </a:spcBef>
            </a:pPr>
            <a:r>
              <a:rPr lang="en-US" sz="2600" b="1" dirty="0"/>
              <a:t>In small </a:t>
            </a:r>
            <a:r>
              <a:rPr lang="en-US" sz="2600" b="1" dirty="0" smtClean="0"/>
              <a:t>groups, design </a:t>
            </a:r>
            <a:r>
              <a:rPr lang="en-US" sz="2600" b="1" dirty="0"/>
              <a:t>a registration improvement education program for </a:t>
            </a:r>
            <a:r>
              <a:rPr lang="en-US" sz="2600" b="1" dirty="0" smtClean="0"/>
              <a:t>your </a:t>
            </a:r>
            <a:r>
              <a:rPr lang="en-US" sz="2600" b="1" dirty="0"/>
              <a:t>assigned target </a:t>
            </a:r>
            <a:r>
              <a:rPr lang="en-US" sz="2600" b="1" dirty="0" smtClean="0"/>
              <a:t>population.</a:t>
            </a:r>
          </a:p>
          <a:p>
            <a:pPr lvl="0">
              <a:spcBef>
                <a:spcPts val="1800"/>
              </a:spcBef>
            </a:pPr>
            <a:r>
              <a:rPr lang="en-US" sz="2600" b="1" dirty="0" smtClean="0"/>
              <a:t>Outline </a:t>
            </a:r>
            <a:r>
              <a:rPr lang="en-US" sz="2600" b="1" dirty="0"/>
              <a:t>the following details for your event</a:t>
            </a:r>
            <a:r>
              <a:rPr lang="en-US" sz="2600" b="1" dirty="0" smtClean="0"/>
              <a:t>:</a:t>
            </a:r>
          </a:p>
          <a:p>
            <a:pPr lvl="1">
              <a:spcBef>
                <a:spcPts val="1200"/>
              </a:spcBef>
            </a:pPr>
            <a:r>
              <a:rPr lang="en-US" sz="2600" b="1" dirty="0" smtClean="0"/>
              <a:t>Location</a:t>
            </a:r>
          </a:p>
          <a:p>
            <a:pPr lvl="1">
              <a:spcBef>
                <a:spcPts val="1200"/>
              </a:spcBef>
            </a:pPr>
            <a:r>
              <a:rPr lang="en-US" sz="2600" b="1" dirty="0"/>
              <a:t>A</a:t>
            </a:r>
            <a:r>
              <a:rPr lang="en-US" sz="2600" b="1" dirty="0" smtClean="0"/>
              <a:t>genda (activities </a:t>
            </a:r>
            <a:r>
              <a:rPr lang="en-US" sz="2600" b="1" dirty="0"/>
              <a:t>and main </a:t>
            </a:r>
            <a:r>
              <a:rPr lang="en-US" sz="2600" b="1" dirty="0" smtClean="0"/>
              <a:t>topics/messages)</a:t>
            </a:r>
          </a:p>
          <a:p>
            <a:pPr lvl="1">
              <a:spcBef>
                <a:spcPts val="1200"/>
              </a:spcBef>
            </a:pPr>
            <a:r>
              <a:rPr lang="en-US" sz="2600" b="1" dirty="0" smtClean="0"/>
              <a:t>Attendees</a:t>
            </a:r>
          </a:p>
          <a:p>
            <a:pPr lvl="1">
              <a:spcBef>
                <a:spcPts val="1200"/>
              </a:spcBef>
            </a:pPr>
            <a:r>
              <a:rPr lang="en-US" sz="2600" b="1" dirty="0" smtClean="0"/>
              <a:t>Stakeholder involvement</a:t>
            </a:r>
          </a:p>
          <a:p>
            <a:pPr lvl="1">
              <a:spcBef>
                <a:spcPts val="1200"/>
              </a:spcBef>
            </a:pPr>
            <a:r>
              <a:rPr lang="en-US" sz="2600" b="1" dirty="0" smtClean="0"/>
              <a:t>How </a:t>
            </a:r>
            <a:r>
              <a:rPr lang="en-US" sz="2600" b="1" dirty="0"/>
              <a:t>event will be </a:t>
            </a:r>
            <a:r>
              <a:rPr lang="en-US" sz="2600" b="1" dirty="0" smtClean="0"/>
              <a:t>advertised</a:t>
            </a:r>
          </a:p>
          <a:p>
            <a:pPr lvl="1">
              <a:spcBef>
                <a:spcPts val="1200"/>
              </a:spcBef>
            </a:pPr>
            <a:r>
              <a:rPr lang="en-US" sz="2600" b="1" dirty="0"/>
              <a:t>F</a:t>
            </a:r>
            <a:r>
              <a:rPr lang="en-US" sz="2600" b="1" dirty="0" smtClean="0"/>
              <a:t>ollow-up </a:t>
            </a:r>
            <a:r>
              <a:rPr lang="en-US" sz="2600" b="1" dirty="0"/>
              <a:t>activities that will be </a:t>
            </a:r>
            <a:r>
              <a:rPr lang="en-US" sz="2600" b="1" dirty="0" smtClean="0"/>
              <a:t>conducted</a:t>
            </a:r>
          </a:p>
          <a:p>
            <a:pPr>
              <a:spcBef>
                <a:spcPts val="1800"/>
              </a:spcBef>
            </a:pPr>
            <a:r>
              <a:rPr lang="en-US" sz="2600" b="1" dirty="0" smtClean="0"/>
              <a:t>Discuss </a:t>
            </a:r>
            <a:r>
              <a:rPr lang="en-US" sz="2600" b="1" dirty="0"/>
              <a:t>the similarities and differences between designs for different target </a:t>
            </a:r>
            <a:r>
              <a:rPr lang="en-US" sz="2600" b="1" dirty="0" smtClean="0"/>
              <a:t>populations.</a:t>
            </a:r>
            <a:endParaRPr lang="en-US" sz="2600" b="1" dirty="0"/>
          </a:p>
          <a:p>
            <a:endParaRPr lang="en-US" dirty="0"/>
          </a:p>
        </p:txBody>
      </p:sp>
    </p:spTree>
    <p:extLst>
      <p:ext uri="{BB962C8B-B14F-4D97-AF65-F5344CB8AC3E}">
        <p14:creationId xmlns:p14="http://schemas.microsoft.com/office/powerpoint/2010/main" val="288068604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Review</a:t>
            </a:r>
            <a:endParaRPr lang="en-US" dirty="0"/>
          </a:p>
        </p:txBody>
      </p:sp>
      <p:sp>
        <p:nvSpPr>
          <p:cNvPr id="3" name="Content Placeholder 2"/>
          <p:cNvSpPr>
            <a:spLocks noGrp="1"/>
          </p:cNvSpPr>
          <p:nvPr>
            <p:ph idx="1"/>
          </p:nvPr>
        </p:nvSpPr>
        <p:spPr>
          <a:xfrm>
            <a:off x="0" y="1447800"/>
            <a:ext cx="9144000" cy="5638800"/>
          </a:xfrm>
          <a:solidFill>
            <a:schemeClr val="bg1"/>
          </a:solidFill>
        </p:spPr>
        <p:txBody>
          <a:bodyPr>
            <a:normAutofit lnSpcReduction="10000"/>
          </a:bodyPr>
          <a:lstStyle/>
          <a:p>
            <a:pPr marL="568325" lvl="1" indent="-457200">
              <a:spcBef>
                <a:spcPts val="1800"/>
              </a:spcBef>
              <a:buFont typeface="+mj-lt"/>
              <a:buAutoNum type="arabicPeriod"/>
            </a:pPr>
            <a:r>
              <a:rPr lang="en-US" b="1" dirty="0" smtClean="0"/>
              <a:t>One explanation for the inability </a:t>
            </a:r>
            <a:r>
              <a:rPr lang="en-US" b="1" dirty="0"/>
              <a:t>to make </a:t>
            </a:r>
            <a:r>
              <a:rPr lang="en-US" b="1" dirty="0" smtClean="0"/>
              <a:t>CRVS improvements </a:t>
            </a:r>
            <a:r>
              <a:rPr lang="en-US" b="1" dirty="0"/>
              <a:t>at the country </a:t>
            </a:r>
            <a:r>
              <a:rPr lang="en-US" b="1" dirty="0" smtClean="0"/>
              <a:t>level is that governments have not </a:t>
            </a:r>
            <a:r>
              <a:rPr lang="en-US" b="1" dirty="0" smtClean="0">
                <a:solidFill>
                  <a:srgbClr val="C00000"/>
                </a:solidFill>
              </a:rPr>
              <a:t>(</a:t>
            </a:r>
            <a:r>
              <a:rPr lang="en-US" b="1" i="1" dirty="0" smtClean="0">
                <a:solidFill>
                  <a:srgbClr val="C00000"/>
                </a:solidFill>
              </a:rPr>
              <a:t>funded / prioritized</a:t>
            </a:r>
            <a:r>
              <a:rPr lang="en-US" b="1" dirty="0" smtClean="0">
                <a:solidFill>
                  <a:srgbClr val="C00000"/>
                </a:solidFill>
              </a:rPr>
              <a:t>) </a:t>
            </a:r>
            <a:r>
              <a:rPr lang="en-US" b="1" dirty="0" smtClean="0"/>
              <a:t>civil </a:t>
            </a:r>
            <a:r>
              <a:rPr lang="en-US" b="1" dirty="0"/>
              <a:t>registration </a:t>
            </a:r>
            <a:r>
              <a:rPr lang="en-US" b="1" dirty="0" smtClean="0"/>
              <a:t>systems. </a:t>
            </a:r>
          </a:p>
          <a:p>
            <a:pPr marL="568325" lvl="1" indent="-457200">
              <a:spcBef>
                <a:spcPts val="1800"/>
              </a:spcBef>
              <a:buFont typeface="+mj-lt"/>
              <a:buAutoNum type="arabicPeriod"/>
            </a:pPr>
            <a:r>
              <a:rPr lang="en-US" b="1" dirty="0" smtClean="0"/>
              <a:t>The WHO Guidance Tool promotes </a:t>
            </a:r>
            <a:r>
              <a:rPr lang="en-US" b="1" dirty="0" smtClean="0">
                <a:solidFill>
                  <a:srgbClr val="C00000"/>
                </a:solidFill>
              </a:rPr>
              <a:t>(</a:t>
            </a:r>
            <a:r>
              <a:rPr lang="en-US" b="1" i="1" dirty="0" smtClean="0">
                <a:solidFill>
                  <a:srgbClr val="C00000"/>
                </a:solidFill>
              </a:rPr>
              <a:t>international / national)</a:t>
            </a:r>
            <a:r>
              <a:rPr lang="en-US" b="1" dirty="0" smtClean="0">
                <a:solidFill>
                  <a:srgbClr val="C00000"/>
                </a:solidFill>
              </a:rPr>
              <a:t> </a:t>
            </a:r>
            <a:r>
              <a:rPr lang="en-US" b="1" dirty="0"/>
              <a:t>standards and </a:t>
            </a:r>
            <a:r>
              <a:rPr lang="en-US" b="1" dirty="0" smtClean="0"/>
              <a:t>practices.</a:t>
            </a:r>
          </a:p>
          <a:p>
            <a:pPr marL="568325" lvl="1" indent="-457200">
              <a:spcBef>
                <a:spcPts val="1800"/>
              </a:spcBef>
              <a:buFont typeface="+mj-lt"/>
              <a:buAutoNum type="arabicPeriod"/>
            </a:pPr>
            <a:r>
              <a:rPr lang="en-US" b="1" dirty="0" smtClean="0"/>
              <a:t>The WHO Guidance Tool </a:t>
            </a:r>
            <a:r>
              <a:rPr lang="en-US" b="1" dirty="0" smtClean="0">
                <a:solidFill>
                  <a:srgbClr val="C00000"/>
                </a:solidFill>
              </a:rPr>
              <a:t>(</a:t>
            </a:r>
            <a:r>
              <a:rPr lang="en-US" b="1" i="1" dirty="0" smtClean="0">
                <a:solidFill>
                  <a:srgbClr val="C00000"/>
                </a:solidFill>
              </a:rPr>
              <a:t>does / does not</a:t>
            </a:r>
            <a:r>
              <a:rPr lang="en-US" b="1" dirty="0" smtClean="0">
                <a:solidFill>
                  <a:srgbClr val="C00000"/>
                </a:solidFill>
              </a:rPr>
              <a:t>) </a:t>
            </a:r>
            <a:r>
              <a:rPr lang="en-US" b="1" dirty="0"/>
              <a:t>prescribe </a:t>
            </a:r>
            <a:r>
              <a:rPr lang="en-US" b="1" dirty="0" smtClean="0"/>
              <a:t>measures for improvement.</a:t>
            </a:r>
          </a:p>
          <a:p>
            <a:pPr marL="568325" lvl="1" indent="-457200">
              <a:spcBef>
                <a:spcPts val="1800"/>
              </a:spcBef>
              <a:buFont typeface="+mj-lt"/>
              <a:buAutoNum type="arabicPeriod"/>
            </a:pPr>
            <a:r>
              <a:rPr lang="en-US" b="1" dirty="0"/>
              <a:t>The </a:t>
            </a:r>
            <a:r>
              <a:rPr lang="en-US" b="1" dirty="0" smtClean="0"/>
              <a:t>five key components of the WHO Guidance Tool framework cover inputs</a:t>
            </a:r>
            <a:r>
              <a:rPr lang="en-US" b="1" dirty="0"/>
              <a:t>, </a:t>
            </a:r>
            <a:r>
              <a:rPr lang="en-US" b="1" dirty="0" smtClean="0">
                <a:solidFill>
                  <a:srgbClr val="C00000"/>
                </a:solidFill>
              </a:rPr>
              <a:t>(</a:t>
            </a:r>
            <a:r>
              <a:rPr lang="en-US" b="1" i="1" dirty="0" smtClean="0">
                <a:solidFill>
                  <a:srgbClr val="C00000"/>
                </a:solidFill>
              </a:rPr>
              <a:t>processes / measures</a:t>
            </a:r>
            <a:r>
              <a:rPr lang="en-US" b="1" dirty="0" smtClean="0">
                <a:solidFill>
                  <a:srgbClr val="C00000"/>
                </a:solidFill>
              </a:rPr>
              <a:t>)</a:t>
            </a:r>
            <a:r>
              <a:rPr lang="en-US" b="1" dirty="0" smtClean="0"/>
              <a:t>, </a:t>
            </a:r>
            <a:r>
              <a:rPr lang="en-US" b="1" dirty="0"/>
              <a:t>and outputs </a:t>
            </a:r>
            <a:r>
              <a:rPr lang="en-US" b="1" dirty="0" smtClean="0"/>
              <a:t>crucial </a:t>
            </a:r>
            <a:r>
              <a:rPr lang="en-US" b="1" dirty="0"/>
              <a:t>aspects to the functioning of </a:t>
            </a:r>
            <a:r>
              <a:rPr lang="en-US" b="1" dirty="0" smtClean="0"/>
              <a:t>a system.</a:t>
            </a:r>
          </a:p>
          <a:p>
            <a:pPr marL="568325" lvl="1" indent="-457200">
              <a:spcBef>
                <a:spcPts val="1800"/>
              </a:spcBef>
              <a:buFont typeface="+mj-lt"/>
              <a:buAutoNum type="arabicPeriod"/>
            </a:pPr>
            <a:r>
              <a:rPr lang="en-US" b="1" dirty="0" smtClean="0"/>
              <a:t>While working to improve a system, small </a:t>
            </a:r>
            <a:r>
              <a:rPr lang="en-US" b="1" dirty="0"/>
              <a:t>area information </a:t>
            </a:r>
            <a:r>
              <a:rPr lang="en-US" b="1" dirty="0" smtClean="0">
                <a:solidFill>
                  <a:srgbClr val="C00000"/>
                </a:solidFill>
              </a:rPr>
              <a:t>(</a:t>
            </a:r>
            <a:r>
              <a:rPr lang="en-US" b="1" i="1" dirty="0" smtClean="0">
                <a:solidFill>
                  <a:srgbClr val="C00000"/>
                </a:solidFill>
              </a:rPr>
              <a:t>should / should not) </a:t>
            </a:r>
            <a:r>
              <a:rPr lang="en-US" b="1" dirty="0" smtClean="0"/>
              <a:t>be produced as available.  </a:t>
            </a:r>
            <a:endParaRPr lang="en-US" b="1" dirty="0"/>
          </a:p>
          <a:p>
            <a:pPr marL="231775" lvl="1" indent="-231775">
              <a:buFont typeface="+mj-lt"/>
              <a:buAutoNum type="arabicPeriod" startAt="6"/>
            </a:pPr>
            <a:endParaRPr lang="en-US" sz="2000" dirty="0"/>
          </a:p>
          <a:p>
            <a:pPr marL="231775" lvl="1" indent="-231775">
              <a:buFont typeface="+mj-lt"/>
              <a:buAutoNum type="arabicPeriod" startAt="6"/>
            </a:pPr>
            <a:endParaRPr lang="en-US" sz="2000" dirty="0"/>
          </a:p>
          <a:p>
            <a:pPr marL="231775" lvl="1" indent="-231775">
              <a:buFont typeface="+mj-lt"/>
              <a:buAutoNum type="arabicPeriod" startAt="6"/>
            </a:pPr>
            <a:endParaRPr lang="en-US" sz="2000" dirty="0"/>
          </a:p>
          <a:p>
            <a:pPr marL="231775" lvl="1" indent="-231775">
              <a:buFont typeface="+mj-lt"/>
              <a:buAutoNum type="arabicPeriod" startAt="6"/>
            </a:pPr>
            <a:endParaRPr lang="en-US" sz="2000" dirty="0" smtClean="0"/>
          </a:p>
          <a:p>
            <a:pPr marL="231775" lvl="1" indent="-231775">
              <a:buFont typeface="+mj-lt"/>
              <a:buAutoNum type="arabicPeriod" startAt="6"/>
            </a:pPr>
            <a:endParaRPr lang="en-US" sz="2000" dirty="0"/>
          </a:p>
          <a:p>
            <a:endParaRPr lang="en-US" dirty="0"/>
          </a:p>
        </p:txBody>
      </p:sp>
    </p:spTree>
    <p:extLst>
      <p:ext uri="{BB962C8B-B14F-4D97-AF65-F5344CB8AC3E}">
        <p14:creationId xmlns:p14="http://schemas.microsoft.com/office/powerpoint/2010/main" val="5210807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Previous </a:t>
            </a:r>
            <a:r>
              <a:rPr lang="en-US" dirty="0" smtClean="0"/>
              <a:t>International Efforts</a:t>
            </a:r>
            <a:r>
              <a:rPr lang="en-US" dirty="0"/>
              <a:t> </a:t>
            </a:r>
            <a:r>
              <a:rPr lang="en-US" dirty="0" smtClean="0"/>
              <a:t>to </a:t>
            </a:r>
            <a:br>
              <a:rPr lang="en-US" dirty="0" smtClean="0"/>
            </a:br>
            <a:r>
              <a:rPr lang="en-US" dirty="0" smtClean="0"/>
              <a:t>Strengthen CRVS Systems</a:t>
            </a:r>
            <a:endParaRPr lang="en-US" dirty="0"/>
          </a:p>
        </p:txBody>
      </p:sp>
      <p:sp>
        <p:nvSpPr>
          <p:cNvPr id="3" name="Content Placeholder 2"/>
          <p:cNvSpPr>
            <a:spLocks noGrp="1"/>
          </p:cNvSpPr>
          <p:nvPr>
            <p:ph idx="1"/>
          </p:nvPr>
        </p:nvSpPr>
        <p:spPr>
          <a:xfrm>
            <a:off x="457200" y="1600200"/>
            <a:ext cx="8458200" cy="4525963"/>
          </a:xfrm>
        </p:spPr>
        <p:txBody>
          <a:bodyPr/>
          <a:lstStyle/>
          <a:p>
            <a:r>
              <a:rPr lang="en-US" sz="2400" b="1" dirty="0" smtClean="0"/>
              <a:t>Setting </a:t>
            </a:r>
            <a:r>
              <a:rPr lang="en-US" sz="2400" b="1" dirty="0"/>
              <a:t>standards to improve VS </a:t>
            </a:r>
            <a:r>
              <a:rPr lang="en-US" sz="2400" b="1" dirty="0" smtClean="0"/>
              <a:t>comparability </a:t>
            </a:r>
          </a:p>
          <a:p>
            <a:endParaRPr lang="en-US" sz="2400" b="1" dirty="0"/>
          </a:p>
          <a:p>
            <a:r>
              <a:rPr lang="en-US" sz="2400" b="1" dirty="0"/>
              <a:t>International collection and publication of data </a:t>
            </a:r>
            <a:endParaRPr lang="en-US" sz="2400" b="1" dirty="0" smtClean="0"/>
          </a:p>
          <a:p>
            <a:endParaRPr lang="en-US" sz="2400" b="1" dirty="0"/>
          </a:p>
          <a:p>
            <a:r>
              <a:rPr lang="en-US" sz="2400" b="1" dirty="0"/>
              <a:t>Strengthening national statistical </a:t>
            </a:r>
            <a:r>
              <a:rPr lang="en-US" sz="2400" b="1" dirty="0" smtClean="0"/>
              <a:t>systems</a:t>
            </a:r>
          </a:p>
          <a:p>
            <a:pPr lvl="1">
              <a:spcBef>
                <a:spcPts val="1200"/>
              </a:spcBef>
            </a:pPr>
            <a:r>
              <a:rPr lang="en-US" b="1" dirty="0" smtClean="0"/>
              <a:t>Not a government priority</a:t>
            </a:r>
            <a:endParaRPr lang="en-US" b="1" dirty="0"/>
          </a:p>
          <a:p>
            <a:pPr lvl="1">
              <a:spcBef>
                <a:spcPts val="1200"/>
              </a:spcBef>
            </a:pPr>
            <a:r>
              <a:rPr lang="en-US" b="1" dirty="0" smtClean="0"/>
              <a:t>Lack of recognition by development partners as key component of development infrastructure</a:t>
            </a:r>
            <a:endParaRPr lang="en-US" b="1" dirty="0"/>
          </a:p>
        </p:txBody>
      </p:sp>
      <p:grpSp>
        <p:nvGrpSpPr>
          <p:cNvPr id="7" name="Group 6" descr="Green check marks next to setting standards and international collection of data and a red X next to strengthening national statistical systems. "/>
          <p:cNvGrpSpPr/>
          <p:nvPr/>
        </p:nvGrpSpPr>
        <p:grpSpPr>
          <a:xfrm>
            <a:off x="7696200" y="1543606"/>
            <a:ext cx="797992" cy="2418794"/>
            <a:chOff x="7696200" y="1543606"/>
            <a:chExt cx="797992" cy="2418794"/>
          </a:xfrm>
        </p:grpSpPr>
        <p:sp>
          <p:nvSpPr>
            <p:cNvPr id="4" name="Multiply 3"/>
            <p:cNvSpPr/>
            <p:nvPr/>
          </p:nvSpPr>
          <p:spPr>
            <a:xfrm>
              <a:off x="7696200" y="3200400"/>
              <a:ext cx="685800" cy="76200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9112400">
              <a:off x="7821225" y="2378191"/>
              <a:ext cx="647898" cy="291863"/>
            </a:xfrm>
            <a:prstGeom prst="corner">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rot="19112400">
              <a:off x="7846294" y="1543606"/>
              <a:ext cx="647898" cy="291863"/>
            </a:xfrm>
            <a:prstGeom prst="corner">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4674972" y="6324600"/>
            <a:ext cx="1806905" cy="276999"/>
          </a:xfrm>
          <a:prstGeom prst="rect">
            <a:avLst/>
          </a:prstGeom>
        </p:spPr>
        <p:txBody>
          <a:bodyPr wrap="none">
            <a:spAutoFit/>
          </a:bodyPr>
          <a:lstStyle/>
          <a:p>
            <a:r>
              <a:rPr lang="en-US" sz="1200" dirty="0"/>
              <a:t>SOURCES: </a:t>
            </a:r>
            <a:r>
              <a:rPr lang="en-US" sz="1200" dirty="0" err="1" smtClean="0"/>
              <a:t>Mahapatra</a:t>
            </a:r>
            <a:r>
              <a:rPr lang="en-US" sz="1200" dirty="0" smtClean="0"/>
              <a:t>.</a:t>
            </a:r>
            <a:endParaRPr lang="en-US" sz="1200" dirty="0"/>
          </a:p>
        </p:txBody>
      </p:sp>
    </p:spTree>
    <p:extLst>
      <p:ext uri="{BB962C8B-B14F-4D97-AF65-F5344CB8AC3E}">
        <p14:creationId xmlns:p14="http://schemas.microsoft.com/office/powerpoint/2010/main" val="40607756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95400"/>
            <a:ext cx="8407400" cy="4724400"/>
          </a:xfrm>
        </p:spPr>
        <p:txBody>
          <a:bodyPr/>
          <a:lstStyle/>
          <a:p>
            <a:endParaRPr lang="en-US" dirty="0" smtClean="0"/>
          </a:p>
          <a:p>
            <a:pPr marL="0" indent="0">
              <a:buNone/>
            </a:pPr>
            <a:endParaRPr lang="en-US" dirty="0"/>
          </a:p>
        </p:txBody>
      </p:sp>
      <p:pic>
        <p:nvPicPr>
          <p:cNvPr id="6" name="Picture 2" descr="Chart from 2012 World Health Statistics showing a map of the world shaded to indicate the quality of cause-of-death information for 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5" y="381000"/>
            <a:ext cx="9144000" cy="5237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Evaluating CRVS Systems</a:t>
            </a:r>
            <a:endParaRPr lang="en-US" dirty="0"/>
          </a:p>
        </p:txBody>
      </p:sp>
      <p:sp>
        <p:nvSpPr>
          <p:cNvPr id="3" name="Content Placeholder 2"/>
          <p:cNvSpPr>
            <a:spLocks noGrp="1"/>
          </p:cNvSpPr>
          <p:nvPr>
            <p:ph idx="1"/>
          </p:nvPr>
        </p:nvSpPr>
        <p:spPr>
          <a:xfrm>
            <a:off x="228600" y="1295400"/>
            <a:ext cx="8763000" cy="4876800"/>
          </a:xfrm>
        </p:spPr>
        <p:txBody>
          <a:bodyPr>
            <a:normAutofit fontScale="77500" lnSpcReduction="20000"/>
          </a:bodyPr>
          <a:lstStyle/>
          <a:p>
            <a:pPr marL="0" indent="0">
              <a:buNone/>
            </a:pPr>
            <a:r>
              <a:rPr lang="en-US" sz="3000" b="1" dirty="0"/>
              <a:t>The </a:t>
            </a:r>
            <a:r>
              <a:rPr lang="en-US" sz="3000" b="1" dirty="0" smtClean="0"/>
              <a:t>need </a:t>
            </a:r>
            <a:r>
              <a:rPr lang="en-US" sz="3000" b="1" dirty="0"/>
              <a:t>for </a:t>
            </a:r>
            <a:r>
              <a:rPr lang="en-US" sz="3000" b="1" dirty="0" smtClean="0"/>
              <a:t>periodic evaluation</a:t>
            </a:r>
            <a:r>
              <a:rPr lang="en-US" sz="3300" dirty="0" smtClean="0"/>
              <a:t>:</a:t>
            </a:r>
          </a:p>
          <a:p>
            <a:pPr marL="0" indent="0">
              <a:buNone/>
            </a:pPr>
            <a:endParaRPr lang="en-US" sz="1300" dirty="0"/>
          </a:p>
          <a:p>
            <a:r>
              <a:rPr lang="en-US" b="1" dirty="0" smtClean="0"/>
              <a:t>Civil registers not able to meet information needs of various </a:t>
            </a:r>
            <a:r>
              <a:rPr lang="en-US" b="1" dirty="0"/>
              <a:t>p</a:t>
            </a:r>
            <a:r>
              <a:rPr lang="en-US" b="1" dirty="0" smtClean="0"/>
              <a:t>rograms, yet new needs arise</a:t>
            </a:r>
          </a:p>
          <a:p>
            <a:pPr>
              <a:buNone/>
            </a:pPr>
            <a:endParaRPr lang="en-US" b="1" dirty="0" smtClean="0"/>
          </a:p>
          <a:p>
            <a:r>
              <a:rPr lang="en-US" b="1" dirty="0" smtClean="0"/>
              <a:t>Separation of function requires coordination</a:t>
            </a:r>
          </a:p>
          <a:p>
            <a:endParaRPr lang="en-US" b="1" dirty="0" smtClean="0"/>
          </a:p>
          <a:p>
            <a:r>
              <a:rPr lang="en-US" b="1" dirty="0" smtClean="0"/>
              <a:t>Organizational tendency towards status quo</a:t>
            </a:r>
          </a:p>
          <a:p>
            <a:endParaRPr lang="en-US" b="1" dirty="0" smtClean="0"/>
          </a:p>
          <a:p>
            <a:r>
              <a:rPr lang="en-US" b="1" dirty="0" smtClean="0"/>
              <a:t>Cost should be appraised to economize methods &amp; procedures, including costs for:</a:t>
            </a:r>
          </a:p>
          <a:p>
            <a:pPr lvl="1">
              <a:spcBef>
                <a:spcPts val="1200"/>
              </a:spcBef>
            </a:pPr>
            <a:r>
              <a:rPr lang="en-US" sz="2800" b="1" dirty="0" smtClean="0"/>
              <a:t>Collecting raw data</a:t>
            </a:r>
          </a:p>
          <a:p>
            <a:pPr lvl="1">
              <a:spcBef>
                <a:spcPts val="1200"/>
              </a:spcBef>
            </a:pPr>
            <a:r>
              <a:rPr lang="en-US" sz="2800" b="1" dirty="0" smtClean="0"/>
              <a:t>Processing raw data</a:t>
            </a:r>
          </a:p>
          <a:p>
            <a:pPr lvl="1">
              <a:spcBef>
                <a:spcPts val="1200"/>
              </a:spcBef>
            </a:pPr>
            <a:r>
              <a:rPr lang="en-US" sz="2800" b="1" dirty="0" smtClean="0"/>
              <a:t>Disseminating statistics to users</a:t>
            </a:r>
          </a:p>
          <a:p>
            <a:endParaRPr lang="en-US" dirty="0"/>
          </a:p>
        </p:txBody>
      </p:sp>
      <p:sp>
        <p:nvSpPr>
          <p:cNvPr id="4" name="TextBox 3"/>
          <p:cNvSpPr txBox="1"/>
          <p:nvPr/>
        </p:nvSpPr>
        <p:spPr>
          <a:xfrm>
            <a:off x="4650258" y="6361671"/>
            <a:ext cx="3962400" cy="276999"/>
          </a:xfrm>
          <a:prstGeom prst="rect">
            <a:avLst/>
          </a:prstGeom>
          <a:noFill/>
        </p:spPr>
        <p:txBody>
          <a:bodyPr wrap="square" rtlCol="0">
            <a:spAutoFit/>
          </a:bodyPr>
          <a:lstStyle/>
          <a:p>
            <a:r>
              <a:rPr lang="en-US" sz="1200" dirty="0"/>
              <a:t>SOURCES: NCHS, Unit 18</a:t>
            </a:r>
            <a:r>
              <a:rPr lang="en-US" sz="1200" dirty="0" smtClean="0"/>
              <a:t>.</a:t>
            </a:r>
            <a:endParaRPr lang="en-US"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Evaluating </a:t>
            </a:r>
            <a:r>
              <a:rPr lang="en-US" dirty="0" smtClean="0"/>
              <a:t>CRVS </a:t>
            </a:r>
            <a:r>
              <a:rPr lang="en-US" dirty="0"/>
              <a:t>Systems</a:t>
            </a:r>
            <a:endParaRPr lang="en-US" dirty="0" smtClean="0"/>
          </a:p>
        </p:txBody>
      </p:sp>
      <p:sp>
        <p:nvSpPr>
          <p:cNvPr id="3" name="Content Placeholder 2"/>
          <p:cNvSpPr>
            <a:spLocks noGrp="1"/>
          </p:cNvSpPr>
          <p:nvPr>
            <p:ph idx="1"/>
          </p:nvPr>
        </p:nvSpPr>
        <p:spPr>
          <a:xfrm>
            <a:off x="457200" y="1600200"/>
            <a:ext cx="8229600" cy="5029200"/>
          </a:xfrm>
        </p:spPr>
        <p:txBody>
          <a:bodyPr>
            <a:normAutofit/>
          </a:bodyPr>
          <a:lstStyle/>
          <a:p>
            <a:r>
              <a:rPr lang="en-US" b="1" dirty="0" smtClean="0"/>
              <a:t>Purpose: </a:t>
            </a:r>
          </a:p>
          <a:p>
            <a:pPr>
              <a:buNone/>
            </a:pPr>
            <a:r>
              <a:rPr lang="en-US" b="1" dirty="0" smtClean="0"/>
              <a:t>	To provide evidence to guide the development of improvement plans</a:t>
            </a:r>
            <a:endParaRPr lang="en-US" b="1" dirty="0"/>
          </a:p>
          <a:p>
            <a:pPr>
              <a:buNone/>
            </a:pPr>
            <a:endParaRPr lang="en-US" b="1" dirty="0"/>
          </a:p>
          <a:p>
            <a:r>
              <a:rPr lang="en-US" b="1" dirty="0" smtClean="0"/>
              <a:t>Designed to:</a:t>
            </a:r>
          </a:p>
          <a:p>
            <a:pPr lvl="1">
              <a:spcBef>
                <a:spcPts val="1200"/>
              </a:spcBef>
            </a:pPr>
            <a:r>
              <a:rPr lang="en-US" b="1" dirty="0" smtClean="0"/>
              <a:t>Identify structural weaknesses in system</a:t>
            </a:r>
          </a:p>
          <a:p>
            <a:pPr lvl="1">
              <a:spcBef>
                <a:spcPts val="1200"/>
              </a:spcBef>
            </a:pPr>
            <a:r>
              <a:rPr lang="en-US" b="1" dirty="0" smtClean="0"/>
              <a:t>Provide a basis for correcting biases in data</a:t>
            </a:r>
          </a:p>
          <a:p>
            <a:pPr lvl="1">
              <a:spcBef>
                <a:spcPts val="1200"/>
              </a:spcBef>
            </a:pPr>
            <a:r>
              <a:rPr lang="en-US" b="1" i="1" u="sng" dirty="0" smtClean="0">
                <a:solidFill>
                  <a:srgbClr val="C00000"/>
                </a:solidFill>
              </a:rPr>
              <a:t>Plan improvements</a:t>
            </a:r>
          </a:p>
        </p:txBody>
      </p:sp>
      <p:sp>
        <p:nvSpPr>
          <p:cNvPr id="4" name="TextBox 3"/>
          <p:cNvSpPr txBox="1"/>
          <p:nvPr/>
        </p:nvSpPr>
        <p:spPr>
          <a:xfrm>
            <a:off x="4674972" y="6371970"/>
            <a:ext cx="3886200" cy="276999"/>
          </a:xfrm>
          <a:prstGeom prst="rect">
            <a:avLst/>
          </a:prstGeom>
          <a:noFill/>
        </p:spPr>
        <p:txBody>
          <a:bodyPr wrap="square" rtlCol="0">
            <a:spAutoFit/>
          </a:bodyPr>
          <a:lstStyle/>
          <a:p>
            <a:r>
              <a:rPr lang="en-US" sz="1200" dirty="0"/>
              <a:t>SOURCES: WHO/UQ, Introduction; </a:t>
            </a:r>
            <a:r>
              <a:rPr lang="en-US" sz="1200" dirty="0" err="1"/>
              <a:t>Mahapatra</a:t>
            </a:r>
            <a:r>
              <a:rPr lang="en-US" sz="1200" dirty="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lvl="0" indent="0" algn="ctr">
              <a:lnSpc>
                <a:spcPct val="150000"/>
              </a:lnSpc>
              <a:buNone/>
            </a:pPr>
            <a:r>
              <a:rPr lang="en-US" b="1" dirty="0"/>
              <a:t>Why is a periodic evaluation of a </a:t>
            </a:r>
            <a:r>
              <a:rPr lang="en-US" b="1" dirty="0" smtClean="0"/>
              <a:t>CRVS </a:t>
            </a:r>
            <a:r>
              <a:rPr lang="en-US" b="1" dirty="0"/>
              <a:t>system necessary?</a:t>
            </a:r>
          </a:p>
          <a:p>
            <a:pPr marL="0" indent="0" algn="ctr">
              <a:buNone/>
            </a:pPr>
            <a:endParaRPr lang="en-US" dirty="0"/>
          </a:p>
        </p:txBody>
      </p:sp>
    </p:spTree>
    <p:extLst>
      <p:ext uri="{BB962C8B-B14F-4D97-AF65-F5344CB8AC3E}">
        <p14:creationId xmlns:p14="http://schemas.microsoft.com/office/powerpoint/2010/main" val="380924998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Evaluating </a:t>
            </a:r>
            <a:r>
              <a:rPr lang="en-US" dirty="0" smtClean="0"/>
              <a:t>CRVS </a:t>
            </a:r>
            <a:r>
              <a:rPr lang="en-US" dirty="0"/>
              <a:t>Systems</a:t>
            </a:r>
            <a:endParaRPr lang="en-US" dirty="0" smtClean="0"/>
          </a:p>
        </p:txBody>
      </p:sp>
      <p:sp>
        <p:nvSpPr>
          <p:cNvPr id="3" name="Content Placeholder 2"/>
          <p:cNvSpPr>
            <a:spLocks noGrp="1"/>
          </p:cNvSpPr>
          <p:nvPr>
            <p:ph idx="1"/>
          </p:nvPr>
        </p:nvSpPr>
        <p:spPr>
          <a:xfrm>
            <a:off x="152400" y="1295400"/>
            <a:ext cx="8229600" cy="5029200"/>
          </a:xfrm>
        </p:spPr>
        <p:txBody>
          <a:bodyPr>
            <a:normAutofit/>
          </a:bodyPr>
          <a:lstStyle/>
          <a:p>
            <a:r>
              <a:rPr lang="en-US" b="1" dirty="0" smtClean="0"/>
              <a:t>WHO Guidance Tool </a:t>
            </a:r>
            <a:r>
              <a:rPr lang="en-US" sz="2400" b="1" dirty="0" smtClean="0"/>
              <a:t>(Health Metrics Network)</a:t>
            </a:r>
          </a:p>
          <a:p>
            <a:pPr lvl="1"/>
            <a:r>
              <a:rPr lang="en-US" b="1" dirty="0" smtClean="0"/>
              <a:t>Promotes international standards and practices</a:t>
            </a:r>
          </a:p>
          <a:p>
            <a:pPr lvl="1"/>
            <a:endParaRPr lang="en-US" sz="800" b="1" dirty="0" smtClean="0"/>
          </a:p>
          <a:p>
            <a:pPr lvl="1"/>
            <a:r>
              <a:rPr lang="en-US" b="1" dirty="0" smtClean="0"/>
              <a:t>Does </a:t>
            </a:r>
            <a:r>
              <a:rPr lang="en-US" b="1" dirty="0" smtClean="0">
                <a:solidFill>
                  <a:srgbClr val="C00000"/>
                </a:solidFill>
              </a:rPr>
              <a:t>NOT</a:t>
            </a:r>
            <a:r>
              <a:rPr lang="en-US" b="1" dirty="0" smtClean="0"/>
              <a:t> prescribe measures</a:t>
            </a:r>
          </a:p>
        </p:txBody>
      </p:sp>
      <p:pic>
        <p:nvPicPr>
          <p:cNvPr id="4" name="Picture 2" descr="Copy of a screen from the Internet web site of the Health Metrics Network. "/>
          <p:cNvPicPr>
            <a:picLocks noChangeAspect="1" noChangeArrowheads="1"/>
          </p:cNvPicPr>
          <p:nvPr/>
        </p:nvPicPr>
        <p:blipFill>
          <a:blip r:embed="rId3" cstate="print"/>
          <a:srcRect t="19792" r="46875" b="20833"/>
          <a:stretch>
            <a:fillRect/>
          </a:stretch>
        </p:blipFill>
        <p:spPr bwMode="auto">
          <a:xfrm>
            <a:off x="5029200" y="2938298"/>
            <a:ext cx="3636209" cy="3048000"/>
          </a:xfrm>
          <a:prstGeom prst="rect">
            <a:avLst/>
          </a:prstGeom>
          <a:noFill/>
          <a:ln w="25400">
            <a:solidFill>
              <a:srgbClr val="0F56DC"/>
            </a:solidFill>
            <a:miter lim="800000"/>
            <a:headEnd/>
            <a:tailEnd/>
          </a:ln>
        </p:spPr>
      </p:pic>
      <p:sp>
        <p:nvSpPr>
          <p:cNvPr id="6" name="Content Placeholder 2"/>
          <p:cNvSpPr txBox="1">
            <a:spLocks/>
          </p:cNvSpPr>
          <p:nvPr/>
        </p:nvSpPr>
        <p:spPr bwMode="auto">
          <a:xfrm>
            <a:off x="152400" y="2752396"/>
            <a:ext cx="4966276" cy="341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400">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lvl="1"/>
            <a:endParaRPr lang="en-US" sz="800" b="1" dirty="0" smtClean="0"/>
          </a:p>
          <a:p>
            <a:pPr lvl="1">
              <a:lnSpc>
                <a:spcPts val="3600"/>
              </a:lnSpc>
            </a:pPr>
            <a:r>
              <a:rPr lang="en-US" b="1" dirty="0" smtClean="0"/>
              <a:t>Targeted for countries (or regions within countries) where civil registration is established but subject to inadequacies</a:t>
            </a:r>
          </a:p>
          <a:p>
            <a:pPr lvl="3"/>
            <a:endParaRPr lang="en-US" dirty="0"/>
          </a:p>
        </p:txBody>
      </p:sp>
      <p:sp>
        <p:nvSpPr>
          <p:cNvPr id="5" name="TextBox 4"/>
          <p:cNvSpPr txBox="1"/>
          <p:nvPr/>
        </p:nvSpPr>
        <p:spPr>
          <a:xfrm>
            <a:off x="4648200" y="6324600"/>
            <a:ext cx="4343400" cy="276999"/>
          </a:xfrm>
          <a:prstGeom prst="rect">
            <a:avLst/>
          </a:prstGeom>
          <a:noFill/>
        </p:spPr>
        <p:txBody>
          <a:bodyPr wrap="square" rtlCol="0">
            <a:spAutoFit/>
          </a:bodyPr>
          <a:lstStyle/>
          <a:p>
            <a:r>
              <a:rPr lang="en-US" sz="1200" dirty="0"/>
              <a:t>SOURCES: WHO/UQ, Executive Summary, Introduction.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WPP Template May 05">
  <a:themeElements>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WPP Template May 05">
      <a:majorFont>
        <a:latin typeface="Franklin Gothic Medium Cond"/>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lnDef>
  </a:objectDefaults>
  <a:extraClrSchemeLst>
    <a:extraClrScheme>
      <a:clrScheme name="1_BWPP Template May 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WPP Template May 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WPP Template May 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WPP Template May 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WPP Template May 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WPP Template May 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FETP Template</Template>
  <TotalTime>3892</TotalTime>
  <Words>5859</Words>
  <Application>Microsoft Office PowerPoint</Application>
  <PresentationFormat>On-screen Show (4:3)</PresentationFormat>
  <Paragraphs>552</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1_BWPP Template May 05</vt:lpstr>
      <vt:lpstr>Evaluating &amp; Improving  Civil Registration and Vital  Statistics Systems  </vt:lpstr>
      <vt:lpstr>Outline</vt:lpstr>
      <vt:lpstr>Previous International Efforts to  Strengthen CRVS Systems</vt:lpstr>
      <vt:lpstr>Previous International Efforts to  Strengthen CRVS Systems</vt:lpstr>
      <vt:lpstr>PowerPoint Presentation</vt:lpstr>
      <vt:lpstr>Evaluating CRVS Systems</vt:lpstr>
      <vt:lpstr>Evaluating CRVS Systems</vt:lpstr>
      <vt:lpstr>Discuss</vt:lpstr>
      <vt:lpstr>Evaluating CRVS Systems</vt:lpstr>
      <vt:lpstr>WHO Guidance Tool</vt:lpstr>
      <vt:lpstr>WHO Guidance Tool</vt:lpstr>
      <vt:lpstr>WHO Guidance Tool</vt:lpstr>
      <vt:lpstr>Assessment tool from WHO/University of Queensland, 2010</vt:lpstr>
      <vt:lpstr>Discuss</vt:lpstr>
      <vt:lpstr>Assessment tool from WHO/University of Queensland, 2010</vt:lpstr>
      <vt:lpstr>The WHO Assessment Framework:  Phase 1 – Comprehensive Review</vt:lpstr>
      <vt:lpstr>Adequacy of Government Provisions </vt:lpstr>
      <vt:lpstr>Flexibility of the System</vt:lpstr>
      <vt:lpstr>Review</vt:lpstr>
      <vt:lpstr>Discuss</vt:lpstr>
      <vt:lpstr>Improving CRVS Systems:  Common Issues</vt:lpstr>
      <vt:lpstr>Improving CRVS Systems:  Suggested Activities</vt:lpstr>
      <vt:lpstr>Discuss</vt:lpstr>
      <vt:lpstr>Discuss</vt:lpstr>
      <vt:lpstr>Improving Severely Lacking Systems &amp; Complementary Sources of VS</vt:lpstr>
      <vt:lpstr>Discuss</vt:lpstr>
      <vt:lpstr>Monitoring Progress</vt:lpstr>
      <vt:lpstr>Other CRVS System Indicators</vt:lpstr>
      <vt:lpstr>CRVS System Improvement Efforts in [COUNTRY]</vt:lpstr>
      <vt:lpstr>Discuss</vt:lpstr>
      <vt:lpstr>Review</vt:lpstr>
      <vt:lpstr>References</vt:lpstr>
      <vt:lpstr>Activity</vt:lpstr>
      <vt:lpstr>Overall Review</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and Improving Civil Registration and Vital Statistics Systems</dc:title>
  <dc:creator>CDC User</dc:creator>
  <cp:lastModifiedBy>Nichols, Erin K. (CDC/OSELS/NCHS)</cp:lastModifiedBy>
  <cp:revision>271</cp:revision>
  <cp:lastPrinted>2012-12-22T21:24:00Z</cp:lastPrinted>
  <dcterms:created xsi:type="dcterms:W3CDTF">2011-09-14T15:50:46Z</dcterms:created>
  <dcterms:modified xsi:type="dcterms:W3CDTF">2015-03-30T17:44:44Z</dcterms:modified>
</cp:coreProperties>
</file>