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0.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61.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2.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6.xml" ContentType="application/vnd.openxmlformats-officedocument.drawingml.chart+xml"/>
  <Override PartName="/ppt/notesSlides/notesSlide65.xml" ContentType="application/vnd.openxmlformats-officedocument.presentationml.notesSlide+xml"/>
  <Override PartName="/ppt/charts/chart7.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8.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9.xml" ContentType="application/vnd.openxmlformats-officedocument.drawingml.chart+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10.xml" ContentType="application/vnd.openxmlformats-officedocument.drawingml.chart+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rts/chart11.xml" ContentType="application/vnd.openxmlformats-officedocument.drawingml.chart+xml"/>
  <Override PartName="/ppt/notesSlides/notesSlide94.xml" ContentType="application/vnd.openxmlformats-officedocument.presentationml.notesSlide+xml"/>
  <Override PartName="/ppt/charts/chart12.xml" ContentType="application/vnd.openxmlformats-officedocument.drawingml.chart+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1"/>
  </p:notesMasterIdLst>
  <p:handoutMasterIdLst>
    <p:handoutMasterId r:id="rId162"/>
  </p:handoutMasterIdLst>
  <p:sldIdLst>
    <p:sldId id="256" r:id="rId2"/>
    <p:sldId id="257" r:id="rId3"/>
    <p:sldId id="260" r:id="rId4"/>
    <p:sldId id="262" r:id="rId5"/>
    <p:sldId id="261" r:id="rId6"/>
    <p:sldId id="258" r:id="rId7"/>
    <p:sldId id="432" r:id="rId8"/>
    <p:sldId id="280" r:id="rId9"/>
    <p:sldId id="285" r:id="rId10"/>
    <p:sldId id="439" r:id="rId11"/>
    <p:sldId id="330" r:id="rId12"/>
    <p:sldId id="343" r:id="rId13"/>
    <p:sldId id="271" r:id="rId14"/>
    <p:sldId id="289" r:id="rId15"/>
    <p:sldId id="299" r:id="rId16"/>
    <p:sldId id="300" r:id="rId17"/>
    <p:sldId id="301" r:id="rId18"/>
    <p:sldId id="302" r:id="rId19"/>
    <p:sldId id="344" r:id="rId20"/>
    <p:sldId id="331" r:id="rId21"/>
    <p:sldId id="283" r:id="rId22"/>
    <p:sldId id="296" r:id="rId23"/>
    <p:sldId id="297" r:id="rId24"/>
    <p:sldId id="303" r:id="rId25"/>
    <p:sldId id="323" r:id="rId26"/>
    <p:sldId id="332" r:id="rId27"/>
    <p:sldId id="263" r:id="rId28"/>
    <p:sldId id="266" r:id="rId29"/>
    <p:sldId id="349" r:id="rId30"/>
    <p:sldId id="304" r:id="rId31"/>
    <p:sldId id="350" r:id="rId32"/>
    <p:sldId id="287" r:id="rId33"/>
    <p:sldId id="351" r:id="rId34"/>
    <p:sldId id="305" r:id="rId35"/>
    <p:sldId id="355" r:id="rId36"/>
    <p:sldId id="306" r:id="rId37"/>
    <p:sldId id="352" r:id="rId38"/>
    <p:sldId id="308" r:id="rId39"/>
    <p:sldId id="354" r:id="rId40"/>
    <p:sldId id="309" r:id="rId41"/>
    <p:sldId id="361" r:id="rId42"/>
    <p:sldId id="310" r:id="rId43"/>
    <p:sldId id="364" r:id="rId44"/>
    <p:sldId id="445" r:id="rId45"/>
    <p:sldId id="446" r:id="rId46"/>
    <p:sldId id="447" r:id="rId47"/>
    <p:sldId id="450" r:id="rId48"/>
    <p:sldId id="448" r:id="rId49"/>
    <p:sldId id="451" r:id="rId50"/>
    <p:sldId id="357" r:id="rId51"/>
    <p:sldId id="441" r:id="rId52"/>
    <p:sldId id="334" r:id="rId53"/>
    <p:sldId id="269" r:id="rId54"/>
    <p:sldId id="333" r:id="rId55"/>
    <p:sldId id="318" r:id="rId56"/>
    <p:sldId id="375" r:id="rId57"/>
    <p:sldId id="374" r:id="rId58"/>
    <p:sldId id="376" r:id="rId59"/>
    <p:sldId id="394" r:id="rId60"/>
    <p:sldId id="373" r:id="rId61"/>
    <p:sldId id="378" r:id="rId62"/>
    <p:sldId id="379" r:id="rId63"/>
    <p:sldId id="319" r:id="rId64"/>
    <p:sldId id="382" r:id="rId65"/>
    <p:sldId id="380" r:id="rId66"/>
    <p:sldId id="383" r:id="rId67"/>
    <p:sldId id="384" r:id="rId68"/>
    <p:sldId id="385" r:id="rId69"/>
    <p:sldId id="386" r:id="rId70"/>
    <p:sldId id="387" r:id="rId71"/>
    <p:sldId id="430" r:id="rId72"/>
    <p:sldId id="273" r:id="rId73"/>
    <p:sldId id="274" r:id="rId74"/>
    <p:sldId id="365" r:id="rId75"/>
    <p:sldId id="311" r:id="rId76"/>
    <p:sldId id="366" r:id="rId77"/>
    <p:sldId id="313" r:id="rId78"/>
    <p:sldId id="367" r:id="rId79"/>
    <p:sldId id="312" r:id="rId80"/>
    <p:sldId id="368" r:id="rId81"/>
    <p:sldId id="314" r:id="rId82"/>
    <p:sldId id="369" r:id="rId83"/>
    <p:sldId id="315" r:id="rId84"/>
    <p:sldId id="372" r:id="rId85"/>
    <p:sldId id="316" r:id="rId86"/>
    <p:sldId id="388" r:id="rId87"/>
    <p:sldId id="389" r:id="rId88"/>
    <p:sldId id="284" r:id="rId89"/>
    <p:sldId id="371" r:id="rId90"/>
    <p:sldId id="453" r:id="rId91"/>
    <p:sldId id="335" r:id="rId92"/>
    <p:sldId id="276" r:id="rId93"/>
    <p:sldId id="437" r:id="rId94"/>
    <p:sldId id="438" r:id="rId95"/>
    <p:sldId id="293" r:id="rId96"/>
    <p:sldId id="295" r:id="rId97"/>
    <p:sldId id="396" r:id="rId98"/>
    <p:sldId id="395" r:id="rId99"/>
    <p:sldId id="397" r:id="rId100"/>
    <p:sldId id="392" r:id="rId101"/>
    <p:sldId id="393" r:id="rId102"/>
    <p:sldId id="391" r:id="rId103"/>
    <p:sldId id="398" r:id="rId104"/>
    <p:sldId id="402" r:id="rId105"/>
    <p:sldId id="400" r:id="rId106"/>
    <p:sldId id="403" r:id="rId107"/>
    <p:sldId id="404" r:id="rId108"/>
    <p:sldId id="405" r:id="rId109"/>
    <p:sldId id="406" r:id="rId110"/>
    <p:sldId id="294" r:id="rId111"/>
    <p:sldId id="407" r:id="rId112"/>
    <p:sldId id="408" r:id="rId113"/>
    <p:sldId id="410" r:id="rId114"/>
    <p:sldId id="412" r:id="rId115"/>
    <p:sldId id="411" r:id="rId116"/>
    <p:sldId id="413" r:id="rId117"/>
    <p:sldId id="409" r:id="rId118"/>
    <p:sldId id="452" r:id="rId119"/>
    <p:sldId id="414" r:id="rId120"/>
    <p:sldId id="415" r:id="rId121"/>
    <p:sldId id="336" r:id="rId122"/>
    <p:sldId id="442" r:id="rId123"/>
    <p:sldId id="440" r:id="rId124"/>
    <p:sldId id="277" r:id="rId125"/>
    <p:sldId id="431" r:id="rId126"/>
    <p:sldId id="281" r:id="rId127"/>
    <p:sldId id="282" r:id="rId128"/>
    <p:sldId id="435" r:id="rId129"/>
    <p:sldId id="292" r:id="rId130"/>
    <p:sldId id="324" r:id="rId131"/>
    <p:sldId id="424" r:id="rId132"/>
    <p:sldId id="425" r:id="rId133"/>
    <p:sldId id="325" r:id="rId134"/>
    <p:sldId id="427" r:id="rId135"/>
    <p:sldId id="326" r:id="rId136"/>
    <p:sldId id="426" r:id="rId137"/>
    <p:sldId id="417" r:id="rId138"/>
    <p:sldId id="418" r:id="rId139"/>
    <p:sldId id="420" r:id="rId140"/>
    <p:sldId id="422" r:id="rId141"/>
    <p:sldId id="328" r:id="rId142"/>
    <p:sldId id="327" r:id="rId143"/>
    <p:sldId id="338" r:id="rId144"/>
    <p:sldId id="416" r:id="rId145"/>
    <p:sldId id="419" r:id="rId146"/>
    <p:sldId id="423" r:id="rId147"/>
    <p:sldId id="286" r:id="rId148"/>
    <p:sldId id="317" r:id="rId149"/>
    <p:sldId id="341" r:id="rId150"/>
    <p:sldId id="265" r:id="rId151"/>
    <p:sldId id="339" r:id="rId152"/>
    <p:sldId id="264" r:id="rId153"/>
    <p:sldId id="340" r:id="rId154"/>
    <p:sldId id="259" r:id="rId155"/>
    <p:sldId id="347" r:id="rId156"/>
    <p:sldId id="346" r:id="rId157"/>
    <p:sldId id="449" r:id="rId158"/>
    <p:sldId id="428" r:id="rId159"/>
    <p:sldId id="436" r:id="rId1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9900"/>
    <a:srgbClr val="71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3" autoAdjust="0"/>
    <p:restoredTop sz="91474" autoAdjust="0"/>
  </p:normalViewPr>
  <p:slideViewPr>
    <p:cSldViewPr>
      <p:cViewPr>
        <p:scale>
          <a:sx n="65" d="100"/>
          <a:sy n="65" d="100"/>
        </p:scale>
        <p:origin x="-294" y="-6"/>
      </p:cViewPr>
      <p:guideLst>
        <p:guide orient="horz" pos="2160"/>
        <p:guide pos="2880"/>
      </p:guideLst>
    </p:cSldViewPr>
  </p:slideViewPr>
  <p:outlineViewPr>
    <p:cViewPr>
      <p:scale>
        <a:sx n="33" d="100"/>
        <a:sy n="33" d="100"/>
      </p:scale>
      <p:origin x="0" y="122730"/>
    </p:cViewPr>
    <p:sldLst>
      <p:sld r:id="rId1" collapse="1"/>
    </p:sldLst>
  </p:outlineViewPr>
  <p:notesTextViewPr>
    <p:cViewPr>
      <p:scale>
        <a:sx n="100" d="100"/>
        <a:sy n="100" d="100"/>
      </p:scale>
      <p:origin x="0" y="0"/>
    </p:cViewPr>
  </p:notesTextViewPr>
  <p:notesViewPr>
    <p:cSldViewPr>
      <p:cViewPr>
        <p:scale>
          <a:sx n="60" d="100"/>
          <a:sy n="60" d="100"/>
        </p:scale>
        <p:origin x="-2622" y="3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_rels/viewProps.xml.rels><?xml version="1.0" encoding="UTF-8" standalone="yes"?>
<Relationships xmlns="http://schemas.openxmlformats.org/package/2006/relationships"><Relationship Id="rId1" Type="http://schemas.openxmlformats.org/officeDocument/2006/relationships/slide" Target="slides/slide12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igd1\AppData\Local\Microsoft\Windows\Temporary%20Internet%20Files\Content.Outlook\TV6SJHTC\USA%20and%20Russia%20mortality%202000.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8.7917869641294832E-2"/>
          <c:y val="3.8065429321334832E-2"/>
          <c:w val="0.76149059492563431"/>
          <c:h val="0.7984374213497285"/>
        </c:manualLayout>
      </c:layout>
      <c:barChart>
        <c:barDir val="col"/>
        <c:grouping val="clustered"/>
        <c:varyColors val="0"/>
        <c:ser>
          <c:idx val="0"/>
          <c:order val="0"/>
          <c:tx>
            <c:strRef>
              <c:f>Sheet1!$B$1</c:f>
              <c:strCache>
                <c:ptCount val="1"/>
                <c:pt idx="0">
                  <c:v>Series 1</c:v>
                </c:pt>
              </c:strCache>
            </c:strRef>
          </c:tx>
          <c:invertIfNegative val="0"/>
          <c:cat>
            <c:numRef>
              <c:f>Sheet1!$A$2:$A$11</c:f>
              <c:numCache>
                <c:formatCode>General</c:formatCode>
                <c:ptCount val="10"/>
                <c:pt idx="0">
                  <c:v>1996</c:v>
                </c:pt>
                <c:pt idx="1">
                  <c:v>1997</c:v>
                </c:pt>
                <c:pt idx="2">
                  <c:v>1998</c:v>
                </c:pt>
                <c:pt idx="3">
                  <c:v>1999</c:v>
                </c:pt>
                <c:pt idx="4">
                  <c:v>2000</c:v>
                </c:pt>
                <c:pt idx="5">
                  <c:v>2001</c:v>
                </c:pt>
                <c:pt idx="6">
                  <c:v>2002</c:v>
                </c:pt>
                <c:pt idx="7">
                  <c:v>2003</c:v>
                </c:pt>
                <c:pt idx="8">
                  <c:v>2004</c:v>
                </c:pt>
                <c:pt idx="9">
                  <c:v>2005</c:v>
                </c:pt>
              </c:numCache>
            </c:numRef>
          </c:cat>
          <c:val>
            <c:numRef>
              <c:f>Sheet1!$B$2:$B$11</c:f>
              <c:numCache>
                <c:formatCode>#,##0</c:formatCode>
                <c:ptCount val="10"/>
                <c:pt idx="0">
                  <c:v>3928442</c:v>
                </c:pt>
                <c:pt idx="1">
                  <c:v>3810292</c:v>
                </c:pt>
                <c:pt idx="2">
                  <c:v>3319013</c:v>
                </c:pt>
                <c:pt idx="3">
                  <c:v>3421573</c:v>
                </c:pt>
                <c:pt idx="4">
                  <c:v>3701352</c:v>
                </c:pt>
                <c:pt idx="5">
                  <c:v>3910102</c:v>
                </c:pt>
                <c:pt idx="6">
                  <c:v>3892047</c:v>
                </c:pt>
                <c:pt idx="7">
                  <c:v>4277382</c:v>
                </c:pt>
                <c:pt idx="8">
                  <c:v>4729100</c:v>
                </c:pt>
                <c:pt idx="9">
                  <c:v>4779291</c:v>
                </c:pt>
              </c:numCache>
            </c:numRef>
          </c:val>
        </c:ser>
        <c:dLbls>
          <c:showLegendKey val="0"/>
          <c:showVal val="0"/>
          <c:showCatName val="0"/>
          <c:showSerName val="0"/>
          <c:showPercent val="0"/>
          <c:showBubbleSize val="0"/>
        </c:dLbls>
        <c:gapWidth val="150"/>
        <c:axId val="146817792"/>
        <c:axId val="146819712"/>
      </c:barChart>
      <c:catAx>
        <c:axId val="146817792"/>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146819712"/>
        <c:crosses val="autoZero"/>
        <c:auto val="1"/>
        <c:lblAlgn val="ctr"/>
        <c:lblOffset val="100"/>
        <c:noMultiLvlLbl val="0"/>
      </c:catAx>
      <c:valAx>
        <c:axId val="146819712"/>
        <c:scaling>
          <c:orientation val="minMax"/>
        </c:scaling>
        <c:delete val="0"/>
        <c:axPos val="l"/>
        <c:majorGridlines/>
        <c:numFmt formatCode="#,##0" sourceLinked="1"/>
        <c:majorTickMark val="out"/>
        <c:minorTickMark val="none"/>
        <c:tickLblPos val="nextTo"/>
        <c:crossAx val="146817792"/>
        <c:crosses val="autoZero"/>
        <c:crossBetween val="between"/>
        <c:dispUnits>
          <c:builtInUnit val="millions"/>
          <c:dispUnitsLbl>
            <c:layout>
              <c:manualLayout>
                <c:xMode val="edge"/>
                <c:yMode val="edge"/>
                <c:x val="8.3333333333333332E-3"/>
                <c:y val="0.31342375867400135"/>
              </c:manualLayout>
            </c:layout>
            <c:tx>
              <c:rich>
                <a:bodyPr/>
                <a:lstStyle/>
                <a:p>
                  <a:pPr>
                    <a:defRPr/>
                  </a:pPr>
                  <a:r>
                    <a:rPr lang="en-US"/>
                    <a:t>Millions of births</a:t>
                  </a:r>
                </a:p>
              </c:rich>
            </c:tx>
          </c:dispUnitsLbl>
        </c:dispUnits>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v>USA</c:v>
          </c:tx>
          <c:invertIfNegative val="0"/>
          <c:cat>
            <c:strRef>
              <c:f>Sheet2!$C$8:$C$18</c:f>
              <c:strCache>
                <c:ptCount val="11"/>
                <c:pt idx="0">
                  <c:v>Infectious diseases</c:v>
                </c:pt>
                <c:pt idx="1">
                  <c:v>Malignant neoplasms</c:v>
                </c:pt>
                <c:pt idx="2">
                  <c:v>Diseases of heart</c:v>
                </c:pt>
                <c:pt idx="3">
                  <c:v>Cerebrovascular disease</c:v>
                </c:pt>
                <c:pt idx="4">
                  <c:v>COPD</c:v>
                </c:pt>
                <c:pt idx="5">
                  <c:v>Chronic liver disease and cirrhosis</c:v>
                </c:pt>
                <c:pt idx="6">
                  <c:v>Pneumonia and influenza</c:v>
                </c:pt>
                <c:pt idx="7">
                  <c:v>Motor vehicle accidents</c:v>
                </c:pt>
                <c:pt idx="8">
                  <c:v>Other external causes </c:v>
                </c:pt>
                <c:pt idx="9">
                  <c:v>Suicide</c:v>
                </c:pt>
                <c:pt idx="10">
                  <c:v>Homicide</c:v>
                </c:pt>
              </c:strCache>
            </c:strRef>
          </c:cat>
          <c:val>
            <c:numRef>
              <c:f>Sheet2!$A$8:$A$18</c:f>
              <c:numCache>
                <c:formatCode>0</c:formatCode>
                <c:ptCount val="11"/>
                <c:pt idx="0">
                  <c:v>309.88175143909234</c:v>
                </c:pt>
                <c:pt idx="1">
                  <c:v>1539.839433054836</c:v>
                </c:pt>
                <c:pt idx="2">
                  <c:v>1151.1512584278832</c:v>
                </c:pt>
                <c:pt idx="3">
                  <c:v>205.06384831004252</c:v>
                </c:pt>
                <c:pt idx="4">
                  <c:v>170.71004366959127</c:v>
                </c:pt>
                <c:pt idx="5">
                  <c:v>152.4521829962116</c:v>
                </c:pt>
                <c:pt idx="6">
                  <c:v>80.772891870644258</c:v>
                </c:pt>
                <c:pt idx="7">
                  <c:v>548.58009753721001</c:v>
                </c:pt>
                <c:pt idx="8">
                  <c:v>430.78796952314303</c:v>
                </c:pt>
                <c:pt idx="9">
                  <c:v>318.41861594615591</c:v>
                </c:pt>
                <c:pt idx="10">
                  <c:v>261.30401707919282</c:v>
                </c:pt>
              </c:numCache>
            </c:numRef>
          </c:val>
        </c:ser>
        <c:ser>
          <c:idx val="1"/>
          <c:order val="1"/>
          <c:tx>
            <c:v>Russia</c:v>
          </c:tx>
          <c:invertIfNegative val="0"/>
          <c:cat>
            <c:strRef>
              <c:f>Sheet2!$C$8:$C$18</c:f>
              <c:strCache>
                <c:ptCount val="11"/>
                <c:pt idx="0">
                  <c:v>Infectious diseases</c:v>
                </c:pt>
                <c:pt idx="1">
                  <c:v>Malignant neoplasms</c:v>
                </c:pt>
                <c:pt idx="2">
                  <c:v>Diseases of heart</c:v>
                </c:pt>
                <c:pt idx="3">
                  <c:v>Cerebrovascular disease</c:v>
                </c:pt>
                <c:pt idx="4">
                  <c:v>COPD</c:v>
                </c:pt>
                <c:pt idx="5">
                  <c:v>Chronic liver disease and cirrhosis</c:v>
                </c:pt>
                <c:pt idx="6">
                  <c:v>Pneumonia and influenza</c:v>
                </c:pt>
                <c:pt idx="7">
                  <c:v>Motor vehicle accidents</c:v>
                </c:pt>
                <c:pt idx="8">
                  <c:v>Other external causes </c:v>
                </c:pt>
                <c:pt idx="9">
                  <c:v>Suicide</c:v>
                </c:pt>
                <c:pt idx="10">
                  <c:v>Homicide</c:v>
                </c:pt>
              </c:strCache>
            </c:strRef>
          </c:cat>
          <c:val>
            <c:numRef>
              <c:f>Sheet2!$B$8:$B$18</c:f>
              <c:numCache>
                <c:formatCode>0</c:formatCode>
                <c:ptCount val="11"/>
                <c:pt idx="0">
                  <c:v>746</c:v>
                </c:pt>
                <c:pt idx="1">
                  <c:v>2321</c:v>
                </c:pt>
                <c:pt idx="2">
                  <c:v>3960</c:v>
                </c:pt>
                <c:pt idx="3">
                  <c:v>1676</c:v>
                </c:pt>
                <c:pt idx="4">
                  <c:v>268</c:v>
                </c:pt>
                <c:pt idx="5">
                  <c:v>332</c:v>
                </c:pt>
                <c:pt idx="6">
                  <c:v>594</c:v>
                </c:pt>
                <c:pt idx="7">
                  <c:v>921</c:v>
                </c:pt>
                <c:pt idx="8">
                  <c:v>3006</c:v>
                </c:pt>
                <c:pt idx="9">
                  <c:v>1191</c:v>
                </c:pt>
                <c:pt idx="10">
                  <c:v>907</c:v>
                </c:pt>
              </c:numCache>
            </c:numRef>
          </c:val>
        </c:ser>
        <c:dLbls>
          <c:showLegendKey val="0"/>
          <c:showVal val="0"/>
          <c:showCatName val="0"/>
          <c:showSerName val="0"/>
          <c:showPercent val="0"/>
          <c:showBubbleSize val="0"/>
        </c:dLbls>
        <c:gapWidth val="150"/>
        <c:axId val="116320512"/>
        <c:axId val="120127488"/>
      </c:barChart>
      <c:catAx>
        <c:axId val="116320512"/>
        <c:scaling>
          <c:orientation val="maxMin"/>
        </c:scaling>
        <c:delete val="0"/>
        <c:axPos val="l"/>
        <c:numFmt formatCode="General" sourceLinked="1"/>
        <c:majorTickMark val="out"/>
        <c:minorTickMark val="none"/>
        <c:tickLblPos val="nextTo"/>
        <c:crossAx val="120127488"/>
        <c:crosses val="autoZero"/>
        <c:auto val="1"/>
        <c:lblAlgn val="ctr"/>
        <c:lblOffset val="100"/>
        <c:noMultiLvlLbl val="0"/>
      </c:catAx>
      <c:valAx>
        <c:axId val="120127488"/>
        <c:scaling>
          <c:orientation val="minMax"/>
        </c:scaling>
        <c:delete val="0"/>
        <c:axPos val="t"/>
        <c:majorGridlines/>
        <c:numFmt formatCode="0" sourceLinked="1"/>
        <c:majorTickMark val="out"/>
        <c:minorTickMark val="none"/>
        <c:tickLblPos val="nextTo"/>
        <c:crossAx val="116320512"/>
        <c:crosses val="autoZero"/>
        <c:crossBetween val="between"/>
      </c:valAx>
      <c:spPr>
        <a:ln>
          <a:solidFill>
            <a:schemeClr val="tx1"/>
          </a:solid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32071746318724E-2"/>
          <c:y val="3.036967210084655E-2"/>
          <c:w val="0.88449270880414876"/>
          <c:h val="0.71375457469224801"/>
        </c:manualLayout>
      </c:layout>
      <c:barChart>
        <c:barDir val="col"/>
        <c:grouping val="clustered"/>
        <c:varyColors val="0"/>
        <c:ser>
          <c:idx val="0"/>
          <c:order val="0"/>
          <c:tx>
            <c:strRef>
              <c:f>Sheet1!$B$1</c:f>
              <c:strCache>
                <c:ptCount val="1"/>
                <c:pt idx="0">
                  <c:v>Series 1</c:v>
                </c:pt>
              </c:strCache>
            </c:strRef>
          </c:tx>
          <c:spPr>
            <a:solidFill>
              <a:srgbClr val="92D050"/>
            </a:solidFill>
            <a:ln>
              <a:solidFill>
                <a:srgbClr val="00B050"/>
              </a:solidFill>
            </a:ln>
          </c:spPr>
          <c:invertIfNegative val="0"/>
          <c:cat>
            <c:strRef>
              <c:f>Sheet1!$A$2:$A$13</c:f>
              <c:strCache>
                <c:ptCount val="12"/>
                <c:pt idx="0">
                  <c:v>United States</c:v>
                </c:pt>
                <c:pt idx="1">
                  <c:v>Canada</c:v>
                </c:pt>
                <c:pt idx="2">
                  <c:v>France</c:v>
                </c:pt>
                <c:pt idx="3">
                  <c:v>Switzerland</c:v>
                </c:pt>
                <c:pt idx="4">
                  <c:v>Algeria</c:v>
                </c:pt>
                <c:pt idx="5">
                  <c:v>Libya</c:v>
                </c:pt>
                <c:pt idx="6">
                  <c:v>Ghana</c:v>
                </c:pt>
                <c:pt idx="7">
                  <c:v>Eritria</c:v>
                </c:pt>
                <c:pt idx="8">
                  <c:v>Dom. Republic</c:v>
                </c:pt>
                <c:pt idx="9">
                  <c:v>Venezuela</c:v>
                </c:pt>
                <c:pt idx="10">
                  <c:v>Jordan</c:v>
                </c:pt>
                <c:pt idx="11">
                  <c:v>Indonesia</c:v>
                </c:pt>
              </c:strCache>
            </c:strRef>
          </c:cat>
          <c:val>
            <c:numRef>
              <c:f>Sheet1!$B$2:$B$13</c:f>
              <c:numCache>
                <c:formatCode>General</c:formatCode>
                <c:ptCount val="12"/>
                <c:pt idx="0">
                  <c:v>8</c:v>
                </c:pt>
                <c:pt idx="1">
                  <c:v>7</c:v>
                </c:pt>
                <c:pt idx="2">
                  <c:v>9</c:v>
                </c:pt>
                <c:pt idx="3">
                  <c:v>8</c:v>
                </c:pt>
              </c:numCache>
            </c:numRef>
          </c:val>
        </c:ser>
        <c:dLbls>
          <c:showLegendKey val="0"/>
          <c:showVal val="0"/>
          <c:showCatName val="0"/>
          <c:showSerName val="0"/>
          <c:showPercent val="0"/>
          <c:showBubbleSize val="0"/>
        </c:dLbls>
        <c:gapWidth val="150"/>
        <c:axId val="157055616"/>
        <c:axId val="157098368"/>
      </c:barChart>
      <c:catAx>
        <c:axId val="157055616"/>
        <c:scaling>
          <c:orientation val="minMax"/>
        </c:scaling>
        <c:delete val="0"/>
        <c:axPos val="b"/>
        <c:majorTickMark val="out"/>
        <c:minorTickMark val="none"/>
        <c:tickLblPos val="nextTo"/>
        <c:spPr>
          <a:ln>
            <a:solidFill>
              <a:schemeClr val="tx1"/>
            </a:solidFill>
          </a:ln>
        </c:spPr>
        <c:txPr>
          <a:bodyPr/>
          <a:lstStyle/>
          <a:p>
            <a:pPr>
              <a:defRPr sz="1600" b="1">
                <a:solidFill>
                  <a:schemeClr val="tx1"/>
                </a:solidFill>
              </a:defRPr>
            </a:pPr>
            <a:endParaRPr lang="en-US"/>
          </a:p>
        </c:txPr>
        <c:crossAx val="157098368"/>
        <c:crosses val="autoZero"/>
        <c:auto val="1"/>
        <c:lblAlgn val="ctr"/>
        <c:lblOffset val="100"/>
        <c:noMultiLvlLbl val="0"/>
      </c:catAx>
      <c:valAx>
        <c:axId val="157098368"/>
        <c:scaling>
          <c:orientation val="minMax"/>
          <c:max val="15"/>
          <c:min val="0"/>
        </c:scaling>
        <c:delete val="0"/>
        <c:axPos val="l"/>
        <c:majorGridlines>
          <c:spPr>
            <a:ln>
              <a:solidFill>
                <a:schemeClr val="tx1"/>
              </a:solidFill>
            </a:ln>
          </c:spPr>
        </c:majorGridlines>
        <c:title>
          <c:tx>
            <c:rich>
              <a:bodyPr rot="-5400000" vert="horz"/>
              <a:lstStyle/>
              <a:p>
                <a:pPr>
                  <a:defRPr sz="1600">
                    <a:solidFill>
                      <a:schemeClr val="tx1"/>
                    </a:solidFill>
                  </a:defRPr>
                </a:pPr>
                <a:r>
                  <a:rPr lang="en-US" sz="1600" dirty="0" smtClean="0">
                    <a:solidFill>
                      <a:schemeClr val="tx1"/>
                    </a:solidFill>
                  </a:rPr>
                  <a:t># of Deaths / 1,000 </a:t>
                </a:r>
                <a:endParaRPr lang="en-US" sz="1600" dirty="0">
                  <a:solidFill>
                    <a:schemeClr val="tx1"/>
                  </a:solidFill>
                </a:endParaRPr>
              </a:p>
            </c:rich>
          </c:tx>
          <c:layout>
            <c:manualLayout>
              <c:xMode val="edge"/>
              <c:yMode val="edge"/>
              <c:x val="1.2084592145015106E-2"/>
              <c:y val="0.22420797752393626"/>
            </c:manualLayout>
          </c:layout>
          <c:overlay val="0"/>
        </c:title>
        <c:numFmt formatCode="General" sourceLinked="1"/>
        <c:majorTickMark val="out"/>
        <c:minorTickMark val="none"/>
        <c:tickLblPos val="nextTo"/>
        <c:spPr>
          <a:ln>
            <a:solidFill>
              <a:schemeClr val="tx1"/>
            </a:solidFill>
          </a:ln>
        </c:spPr>
        <c:txPr>
          <a:bodyPr/>
          <a:lstStyle/>
          <a:p>
            <a:pPr>
              <a:defRPr sz="1600" b="1">
                <a:solidFill>
                  <a:schemeClr val="tx1"/>
                </a:solidFill>
              </a:defRPr>
            </a:pPr>
            <a:endParaRPr lang="en-US"/>
          </a:p>
        </c:txPr>
        <c:crossAx val="157055616"/>
        <c:crosses val="autoZero"/>
        <c:crossBetween val="between"/>
        <c:majorUnit val="1"/>
      </c:valAx>
      <c:spPr>
        <a:ln>
          <a:solidFill>
            <a:schemeClr val="tx1"/>
          </a:solidFill>
        </a:ln>
      </c:spPr>
    </c:plotArea>
    <c:plotVisOnly val="1"/>
    <c:dispBlanksAs val="gap"/>
    <c:showDLblsOverMax val="0"/>
  </c:chart>
  <c:spPr>
    <a:solidFill>
      <a:schemeClr val="bg1"/>
    </a:solidFill>
    <a:ln w="38100">
      <a:solidFill>
        <a:srgbClr val="0070C0"/>
      </a:solidFill>
    </a:ln>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92D050"/>
            </a:solidFill>
            <a:ln>
              <a:solidFill>
                <a:srgbClr val="00B050"/>
              </a:solidFill>
            </a:ln>
          </c:spPr>
          <c:invertIfNegative val="0"/>
          <c:cat>
            <c:strRef>
              <c:f>Sheet1!$A$2:$A$13</c:f>
              <c:strCache>
                <c:ptCount val="12"/>
                <c:pt idx="0">
                  <c:v>United States</c:v>
                </c:pt>
                <c:pt idx="1">
                  <c:v>Canada</c:v>
                </c:pt>
                <c:pt idx="2">
                  <c:v>France</c:v>
                </c:pt>
                <c:pt idx="3">
                  <c:v>Switzerland</c:v>
                </c:pt>
                <c:pt idx="4">
                  <c:v>Algeria</c:v>
                </c:pt>
                <c:pt idx="5">
                  <c:v>Libya</c:v>
                </c:pt>
                <c:pt idx="6">
                  <c:v>Ghana</c:v>
                </c:pt>
                <c:pt idx="7">
                  <c:v>Eritria</c:v>
                </c:pt>
                <c:pt idx="8">
                  <c:v>Dom. Republic</c:v>
                </c:pt>
                <c:pt idx="9">
                  <c:v>Venezuela</c:v>
                </c:pt>
                <c:pt idx="10">
                  <c:v>Jordan</c:v>
                </c:pt>
                <c:pt idx="11">
                  <c:v>Indonesia</c:v>
                </c:pt>
              </c:strCache>
            </c:strRef>
          </c:cat>
          <c:val>
            <c:numRef>
              <c:f>Sheet1!$B$2:$B$13</c:f>
              <c:numCache>
                <c:formatCode>General</c:formatCode>
                <c:ptCount val="12"/>
                <c:pt idx="0">
                  <c:v>8</c:v>
                </c:pt>
                <c:pt idx="1">
                  <c:v>7</c:v>
                </c:pt>
                <c:pt idx="2">
                  <c:v>9</c:v>
                </c:pt>
                <c:pt idx="3">
                  <c:v>8</c:v>
                </c:pt>
                <c:pt idx="4">
                  <c:v>5</c:v>
                </c:pt>
                <c:pt idx="5">
                  <c:v>4</c:v>
                </c:pt>
                <c:pt idx="6">
                  <c:v>8</c:v>
                </c:pt>
                <c:pt idx="7">
                  <c:v>8</c:v>
                </c:pt>
                <c:pt idx="8">
                  <c:v>6</c:v>
                </c:pt>
                <c:pt idx="9">
                  <c:v>5</c:v>
                </c:pt>
                <c:pt idx="10">
                  <c:v>4</c:v>
                </c:pt>
                <c:pt idx="11">
                  <c:v>6</c:v>
                </c:pt>
              </c:numCache>
            </c:numRef>
          </c:val>
        </c:ser>
        <c:dLbls>
          <c:showLegendKey val="0"/>
          <c:showVal val="0"/>
          <c:showCatName val="0"/>
          <c:showSerName val="0"/>
          <c:showPercent val="0"/>
          <c:showBubbleSize val="0"/>
        </c:dLbls>
        <c:gapWidth val="150"/>
        <c:axId val="157442816"/>
        <c:axId val="157444352"/>
      </c:barChart>
      <c:catAx>
        <c:axId val="157442816"/>
        <c:scaling>
          <c:orientation val="minMax"/>
        </c:scaling>
        <c:delete val="0"/>
        <c:axPos val="b"/>
        <c:majorTickMark val="out"/>
        <c:minorTickMark val="none"/>
        <c:tickLblPos val="nextTo"/>
        <c:spPr>
          <a:ln>
            <a:solidFill>
              <a:schemeClr val="tx1"/>
            </a:solidFill>
          </a:ln>
        </c:spPr>
        <c:txPr>
          <a:bodyPr/>
          <a:lstStyle/>
          <a:p>
            <a:pPr>
              <a:defRPr sz="1600" b="1">
                <a:solidFill>
                  <a:schemeClr val="tx1"/>
                </a:solidFill>
              </a:defRPr>
            </a:pPr>
            <a:endParaRPr lang="en-US"/>
          </a:p>
        </c:txPr>
        <c:crossAx val="157444352"/>
        <c:crosses val="autoZero"/>
        <c:auto val="1"/>
        <c:lblAlgn val="ctr"/>
        <c:lblOffset val="100"/>
        <c:noMultiLvlLbl val="0"/>
      </c:catAx>
      <c:valAx>
        <c:axId val="157444352"/>
        <c:scaling>
          <c:orientation val="minMax"/>
          <c:max val="15"/>
          <c:min val="0"/>
        </c:scaling>
        <c:delete val="0"/>
        <c:axPos val="l"/>
        <c:majorGridlines>
          <c:spPr>
            <a:ln>
              <a:solidFill>
                <a:schemeClr val="tx1"/>
              </a:solidFill>
            </a:ln>
          </c:spPr>
        </c:majorGridlines>
        <c:title>
          <c:tx>
            <c:rich>
              <a:bodyPr rot="-5400000" vert="horz"/>
              <a:lstStyle/>
              <a:p>
                <a:pPr>
                  <a:defRPr sz="1600">
                    <a:solidFill>
                      <a:schemeClr val="tx1"/>
                    </a:solidFill>
                  </a:defRPr>
                </a:pPr>
                <a:r>
                  <a:rPr lang="en-US" sz="1600" dirty="0" smtClean="0">
                    <a:solidFill>
                      <a:schemeClr val="tx1"/>
                    </a:solidFill>
                  </a:rPr>
                  <a:t># of Deaths / 1,000 </a:t>
                </a:r>
                <a:endParaRPr lang="en-US" sz="1600" dirty="0">
                  <a:solidFill>
                    <a:schemeClr val="tx1"/>
                  </a:solidFill>
                </a:endParaRPr>
              </a:p>
            </c:rich>
          </c:tx>
          <c:layout>
            <c:manualLayout>
              <c:xMode val="edge"/>
              <c:yMode val="edge"/>
              <c:x val="1.2084592145015106E-2"/>
              <c:y val="0.22420797752393626"/>
            </c:manualLayout>
          </c:layout>
          <c:overlay val="0"/>
        </c:title>
        <c:numFmt formatCode="General" sourceLinked="1"/>
        <c:majorTickMark val="out"/>
        <c:minorTickMark val="none"/>
        <c:tickLblPos val="nextTo"/>
        <c:spPr>
          <a:ln>
            <a:solidFill>
              <a:schemeClr val="tx1"/>
            </a:solidFill>
          </a:ln>
        </c:spPr>
        <c:txPr>
          <a:bodyPr/>
          <a:lstStyle/>
          <a:p>
            <a:pPr>
              <a:defRPr sz="1600" b="1">
                <a:solidFill>
                  <a:schemeClr val="tx1"/>
                </a:solidFill>
              </a:defRPr>
            </a:pPr>
            <a:endParaRPr lang="en-US"/>
          </a:p>
        </c:txPr>
        <c:crossAx val="157442816"/>
        <c:crosses val="autoZero"/>
        <c:crossBetween val="between"/>
        <c:majorUnit val="1"/>
      </c:valAx>
      <c:spPr>
        <a:noFill/>
        <a:ln>
          <a:solidFill>
            <a:schemeClr val="tx1"/>
          </a:solidFill>
        </a:ln>
      </c:spPr>
    </c:plotArea>
    <c:plotVisOnly val="1"/>
    <c:dispBlanksAs val="gap"/>
    <c:showDLblsOverMax val="0"/>
  </c:chart>
  <c:spPr>
    <a:solidFill>
      <a:schemeClr val="bg1"/>
    </a:solidFill>
    <a:ln w="38100">
      <a:solidFill>
        <a:srgbClr val="0070C0"/>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17869641294832E-2"/>
          <c:y val="3.8065429321334832E-2"/>
          <c:w val="0.76149059492563431"/>
          <c:h val="0.7984374213497285"/>
        </c:manualLayout>
      </c:layout>
      <c:barChart>
        <c:barDir val="col"/>
        <c:grouping val="clustered"/>
        <c:varyColors val="0"/>
        <c:ser>
          <c:idx val="0"/>
          <c:order val="0"/>
          <c:tx>
            <c:strRef>
              <c:f>Sheet1!$B$1</c:f>
              <c:strCache>
                <c:ptCount val="1"/>
                <c:pt idx="0">
                  <c:v>Series 1</c:v>
                </c:pt>
              </c:strCache>
            </c:strRef>
          </c:tx>
          <c:spPr>
            <a:solidFill>
              <a:schemeClr val="bg1"/>
            </a:solidFill>
            <a:ln w="44450">
              <a:solidFill>
                <a:schemeClr val="bg1"/>
              </a:solidFill>
            </a:ln>
          </c:spPr>
          <c:invertIfNegative val="0"/>
          <c:cat>
            <c:numRef>
              <c:f>Sheet1!$A$2:$A$11</c:f>
              <c:numCache>
                <c:formatCode>General</c:formatCode>
                <c:ptCount val="10"/>
                <c:pt idx="0">
                  <c:v>1996</c:v>
                </c:pt>
                <c:pt idx="1">
                  <c:v>1997</c:v>
                </c:pt>
                <c:pt idx="2">
                  <c:v>1998</c:v>
                </c:pt>
                <c:pt idx="3">
                  <c:v>1999</c:v>
                </c:pt>
                <c:pt idx="4">
                  <c:v>2000</c:v>
                </c:pt>
                <c:pt idx="5">
                  <c:v>2001</c:v>
                </c:pt>
                <c:pt idx="6">
                  <c:v>2002</c:v>
                </c:pt>
                <c:pt idx="7">
                  <c:v>2003</c:v>
                </c:pt>
                <c:pt idx="8">
                  <c:v>2004</c:v>
                </c:pt>
                <c:pt idx="9">
                  <c:v>2005</c:v>
                </c:pt>
              </c:numCache>
            </c:numRef>
          </c:cat>
          <c:val>
            <c:numRef>
              <c:f>Sheet1!$B$2:$B$11</c:f>
              <c:numCache>
                <c:formatCode>#,##0</c:formatCode>
                <c:ptCount val="10"/>
                <c:pt idx="0">
                  <c:v>3928442</c:v>
                </c:pt>
                <c:pt idx="1">
                  <c:v>3810292</c:v>
                </c:pt>
                <c:pt idx="2">
                  <c:v>3319013</c:v>
                </c:pt>
                <c:pt idx="3">
                  <c:v>3421573</c:v>
                </c:pt>
                <c:pt idx="4">
                  <c:v>3701352</c:v>
                </c:pt>
                <c:pt idx="5">
                  <c:v>3910102</c:v>
                </c:pt>
                <c:pt idx="6">
                  <c:v>3892047</c:v>
                </c:pt>
                <c:pt idx="7">
                  <c:v>4277382</c:v>
                </c:pt>
                <c:pt idx="8">
                  <c:v>4729100</c:v>
                </c:pt>
                <c:pt idx="9">
                  <c:v>4779291</c:v>
                </c:pt>
              </c:numCache>
            </c:numRef>
          </c:val>
        </c:ser>
        <c:dLbls>
          <c:showLegendKey val="0"/>
          <c:showVal val="0"/>
          <c:showCatName val="0"/>
          <c:showSerName val="0"/>
          <c:showPercent val="0"/>
          <c:showBubbleSize val="0"/>
        </c:dLbls>
        <c:gapWidth val="150"/>
        <c:axId val="147437056"/>
        <c:axId val="147438976"/>
      </c:barChart>
      <c:lineChart>
        <c:grouping val="standard"/>
        <c:varyColors val="0"/>
        <c:ser>
          <c:idx val="1"/>
          <c:order val="1"/>
          <c:tx>
            <c:strRef>
              <c:f>Sheet1!$C$1</c:f>
              <c:strCache>
                <c:ptCount val="1"/>
                <c:pt idx="0">
                  <c:v>Series 2</c:v>
                </c:pt>
              </c:strCache>
            </c:strRef>
          </c:tx>
          <c:spPr>
            <a:ln w="44450"/>
          </c:spPr>
          <c:cat>
            <c:numRef>
              <c:f>Sheet1!$A$2:$A$11</c:f>
              <c:numCache>
                <c:formatCode>General</c:formatCode>
                <c:ptCount val="10"/>
                <c:pt idx="0">
                  <c:v>1996</c:v>
                </c:pt>
                <c:pt idx="1">
                  <c:v>1997</c:v>
                </c:pt>
                <c:pt idx="2">
                  <c:v>1998</c:v>
                </c:pt>
                <c:pt idx="3">
                  <c:v>1999</c:v>
                </c:pt>
                <c:pt idx="4">
                  <c:v>2000</c:v>
                </c:pt>
                <c:pt idx="5">
                  <c:v>2001</c:v>
                </c:pt>
                <c:pt idx="6">
                  <c:v>2002</c:v>
                </c:pt>
                <c:pt idx="7">
                  <c:v>2003</c:v>
                </c:pt>
                <c:pt idx="8">
                  <c:v>2004</c:v>
                </c:pt>
                <c:pt idx="9">
                  <c:v>2005</c:v>
                </c:pt>
              </c:numCache>
            </c:numRef>
          </c:cat>
          <c:val>
            <c:numRef>
              <c:f>Sheet1!$C$2:$C$11</c:f>
              <c:numCache>
                <c:formatCode>General</c:formatCode>
                <c:ptCount val="10"/>
                <c:pt idx="0">
                  <c:v>61.4</c:v>
                </c:pt>
                <c:pt idx="1">
                  <c:v>60.9</c:v>
                </c:pt>
                <c:pt idx="2">
                  <c:v>57.6</c:v>
                </c:pt>
                <c:pt idx="3">
                  <c:v>56.4</c:v>
                </c:pt>
                <c:pt idx="4">
                  <c:v>58.9</c:v>
                </c:pt>
                <c:pt idx="5">
                  <c:v>60.2</c:v>
                </c:pt>
                <c:pt idx="6">
                  <c:v>61.5</c:v>
                </c:pt>
                <c:pt idx="7">
                  <c:v>63.8</c:v>
                </c:pt>
                <c:pt idx="8">
                  <c:v>64.2</c:v>
                </c:pt>
                <c:pt idx="9">
                  <c:v>64.5</c:v>
                </c:pt>
              </c:numCache>
            </c:numRef>
          </c:val>
          <c:smooth val="0"/>
        </c:ser>
        <c:dLbls>
          <c:showLegendKey val="0"/>
          <c:showVal val="0"/>
          <c:showCatName val="0"/>
          <c:showSerName val="0"/>
          <c:showPercent val="0"/>
          <c:showBubbleSize val="0"/>
        </c:dLbls>
        <c:marker val="1"/>
        <c:smooth val="0"/>
        <c:axId val="147459456"/>
        <c:axId val="147457536"/>
      </c:lineChart>
      <c:catAx>
        <c:axId val="147437056"/>
        <c:scaling>
          <c:orientation val="minMax"/>
        </c:scaling>
        <c:delete val="0"/>
        <c:axPos val="b"/>
        <c:title>
          <c:tx>
            <c:rich>
              <a:bodyPr/>
              <a:lstStyle/>
              <a:p>
                <a:pPr>
                  <a:defRPr/>
                </a:pPr>
                <a:r>
                  <a:rPr lang="en-US" dirty="0" smtClean="0"/>
                  <a:t>Year</a:t>
                </a:r>
              </a:p>
            </c:rich>
          </c:tx>
          <c:layout/>
          <c:overlay val="0"/>
        </c:title>
        <c:numFmt formatCode="General" sourceLinked="1"/>
        <c:majorTickMark val="out"/>
        <c:minorTickMark val="none"/>
        <c:tickLblPos val="nextTo"/>
        <c:crossAx val="147438976"/>
        <c:crosses val="autoZero"/>
        <c:auto val="1"/>
        <c:lblAlgn val="ctr"/>
        <c:lblOffset val="100"/>
        <c:noMultiLvlLbl val="0"/>
      </c:catAx>
      <c:valAx>
        <c:axId val="147438976"/>
        <c:scaling>
          <c:orientation val="minMax"/>
        </c:scaling>
        <c:delete val="0"/>
        <c:axPos val="l"/>
        <c:majorGridlines>
          <c:spPr>
            <a:ln>
              <a:noFill/>
            </a:ln>
          </c:spPr>
        </c:majorGridlines>
        <c:numFmt formatCode="#,##0" sourceLinked="1"/>
        <c:majorTickMark val="out"/>
        <c:minorTickMark val="none"/>
        <c:tickLblPos val="nextTo"/>
        <c:spPr>
          <a:ln>
            <a:solidFill>
              <a:schemeClr val="accent1">
                <a:shade val="95000"/>
                <a:satMod val="105000"/>
              </a:schemeClr>
            </a:solidFill>
          </a:ln>
        </c:spPr>
        <c:crossAx val="147437056"/>
        <c:crosses val="autoZero"/>
        <c:crossBetween val="between"/>
        <c:dispUnits>
          <c:builtInUnit val="millions"/>
          <c:dispUnitsLbl>
            <c:layout>
              <c:manualLayout>
                <c:xMode val="edge"/>
                <c:yMode val="edge"/>
                <c:x val="8.3333333333333332E-3"/>
                <c:y val="0.31342375867400135"/>
              </c:manualLayout>
            </c:layout>
            <c:tx>
              <c:rich>
                <a:bodyPr/>
                <a:lstStyle/>
                <a:p>
                  <a:pPr>
                    <a:defRPr>
                      <a:solidFill>
                        <a:schemeClr val="tx1"/>
                      </a:solidFill>
                    </a:defRPr>
                  </a:pPr>
                  <a:r>
                    <a:rPr lang="en-US" dirty="0" smtClean="0">
                      <a:solidFill>
                        <a:schemeClr val="tx1"/>
                      </a:solidFill>
                    </a:rPr>
                    <a:t>Millions of births</a:t>
                  </a:r>
                  <a:endParaRPr lang="en-US" dirty="0">
                    <a:solidFill>
                      <a:schemeClr val="tx1"/>
                    </a:solidFill>
                  </a:endParaRPr>
                </a:p>
              </c:rich>
            </c:tx>
            <c:spPr>
              <a:ln w="38100">
                <a:solidFill>
                  <a:schemeClr val="tx1"/>
                </a:solidFill>
              </a:ln>
            </c:spPr>
          </c:dispUnitsLbl>
        </c:dispUnits>
      </c:valAx>
      <c:valAx>
        <c:axId val="147457536"/>
        <c:scaling>
          <c:orientation val="minMax"/>
        </c:scaling>
        <c:delete val="0"/>
        <c:axPos val="r"/>
        <c:title>
          <c:tx>
            <c:rich>
              <a:bodyPr rot="5400000" vert="horz"/>
              <a:lstStyle/>
              <a:p>
                <a:pPr>
                  <a:defRPr/>
                </a:pPr>
                <a:r>
                  <a:rPr lang="en-US" dirty="0" smtClean="0"/>
                  <a:t>Rate per 1,000 women aged 15-44 years</a:t>
                </a:r>
                <a:endParaRPr lang="en-US" dirty="0"/>
              </a:p>
            </c:rich>
          </c:tx>
          <c:layout>
            <c:manualLayout>
              <c:xMode val="edge"/>
              <c:yMode val="edge"/>
              <c:x val="0.92291666666666661"/>
              <c:y val="0.12018348360337899"/>
            </c:manualLayout>
          </c:layout>
          <c:overlay val="0"/>
          <c:spPr>
            <a:ln w="38100">
              <a:solidFill>
                <a:schemeClr val="accent2"/>
              </a:solidFill>
            </a:ln>
          </c:spPr>
        </c:title>
        <c:numFmt formatCode="General" sourceLinked="1"/>
        <c:majorTickMark val="out"/>
        <c:minorTickMark val="none"/>
        <c:tickLblPos val="nextTo"/>
        <c:crossAx val="147459456"/>
        <c:crosses val="max"/>
        <c:crossBetween val="between"/>
      </c:valAx>
      <c:catAx>
        <c:axId val="147459456"/>
        <c:scaling>
          <c:orientation val="minMax"/>
        </c:scaling>
        <c:delete val="1"/>
        <c:axPos val="b"/>
        <c:numFmt formatCode="General" sourceLinked="1"/>
        <c:majorTickMark val="out"/>
        <c:minorTickMark val="none"/>
        <c:tickLblPos val="nextTo"/>
        <c:crossAx val="147457536"/>
        <c:crosses val="autoZero"/>
        <c:auto val="1"/>
        <c:lblAlgn val="ctr"/>
        <c:lblOffset val="100"/>
        <c:noMultiLvlLbl val="0"/>
      </c:catAx>
    </c:plotArea>
    <c:plotVisOnly val="1"/>
    <c:dispBlanksAs val="gap"/>
    <c:showDLblsOverMax val="0"/>
  </c:chart>
  <c:spPr>
    <a:solidFill>
      <a:schemeClr val="bg1"/>
    </a:solidFill>
  </c:spPr>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17869641294832E-2"/>
          <c:y val="3.8065429321334832E-2"/>
          <c:w val="0.76149059492563431"/>
          <c:h val="0.7984374213497285"/>
        </c:manualLayout>
      </c:layout>
      <c:barChart>
        <c:barDir val="col"/>
        <c:grouping val="clustered"/>
        <c:varyColors val="0"/>
        <c:ser>
          <c:idx val="0"/>
          <c:order val="0"/>
          <c:tx>
            <c:strRef>
              <c:f>Sheet1!$B$1</c:f>
              <c:strCache>
                <c:ptCount val="1"/>
                <c:pt idx="0">
                  <c:v>Series 1</c:v>
                </c:pt>
              </c:strCache>
            </c:strRef>
          </c:tx>
          <c:spPr>
            <a:solidFill>
              <a:schemeClr val="tx1"/>
            </a:solidFill>
            <a:ln w="44450">
              <a:solidFill>
                <a:schemeClr val="tx1"/>
              </a:solidFill>
            </a:ln>
          </c:spPr>
          <c:invertIfNegative val="0"/>
          <c:cat>
            <c:numRef>
              <c:f>Sheet1!$A$2:$A$11</c:f>
              <c:numCache>
                <c:formatCode>General</c:formatCode>
                <c:ptCount val="10"/>
                <c:pt idx="0">
                  <c:v>1996</c:v>
                </c:pt>
                <c:pt idx="1">
                  <c:v>1997</c:v>
                </c:pt>
                <c:pt idx="2">
                  <c:v>1998</c:v>
                </c:pt>
                <c:pt idx="3">
                  <c:v>1999</c:v>
                </c:pt>
                <c:pt idx="4">
                  <c:v>2000</c:v>
                </c:pt>
                <c:pt idx="5">
                  <c:v>2001</c:v>
                </c:pt>
                <c:pt idx="6">
                  <c:v>2002</c:v>
                </c:pt>
                <c:pt idx="7">
                  <c:v>2003</c:v>
                </c:pt>
                <c:pt idx="8">
                  <c:v>2004</c:v>
                </c:pt>
                <c:pt idx="9">
                  <c:v>2005</c:v>
                </c:pt>
              </c:numCache>
            </c:numRef>
          </c:cat>
          <c:val>
            <c:numRef>
              <c:f>Sheet1!$B$2:$B$11</c:f>
              <c:numCache>
                <c:formatCode>#,##0</c:formatCode>
                <c:ptCount val="10"/>
                <c:pt idx="0">
                  <c:v>3928442</c:v>
                </c:pt>
                <c:pt idx="1">
                  <c:v>3810292</c:v>
                </c:pt>
                <c:pt idx="2">
                  <c:v>3319013</c:v>
                </c:pt>
                <c:pt idx="3">
                  <c:v>3421573</c:v>
                </c:pt>
                <c:pt idx="4">
                  <c:v>3701352</c:v>
                </c:pt>
                <c:pt idx="5">
                  <c:v>3910102</c:v>
                </c:pt>
                <c:pt idx="6">
                  <c:v>3892047</c:v>
                </c:pt>
                <c:pt idx="7">
                  <c:v>4277382</c:v>
                </c:pt>
                <c:pt idx="8">
                  <c:v>4729100</c:v>
                </c:pt>
                <c:pt idx="9">
                  <c:v>4779291</c:v>
                </c:pt>
              </c:numCache>
            </c:numRef>
          </c:val>
        </c:ser>
        <c:dLbls>
          <c:showLegendKey val="0"/>
          <c:showVal val="0"/>
          <c:showCatName val="0"/>
          <c:showSerName val="0"/>
          <c:showPercent val="0"/>
          <c:showBubbleSize val="0"/>
        </c:dLbls>
        <c:gapWidth val="150"/>
        <c:axId val="147602432"/>
        <c:axId val="147616896"/>
      </c:barChart>
      <c:lineChart>
        <c:grouping val="standard"/>
        <c:varyColors val="0"/>
        <c:ser>
          <c:idx val="1"/>
          <c:order val="1"/>
          <c:tx>
            <c:strRef>
              <c:f>Sheet1!$C$1</c:f>
              <c:strCache>
                <c:ptCount val="1"/>
                <c:pt idx="0">
                  <c:v>Series 2</c:v>
                </c:pt>
              </c:strCache>
            </c:strRef>
          </c:tx>
          <c:spPr>
            <a:ln w="44450"/>
          </c:spPr>
          <c:cat>
            <c:numRef>
              <c:f>Sheet1!$A$2:$A$11</c:f>
              <c:numCache>
                <c:formatCode>General</c:formatCode>
                <c:ptCount val="10"/>
                <c:pt idx="0">
                  <c:v>1996</c:v>
                </c:pt>
                <c:pt idx="1">
                  <c:v>1997</c:v>
                </c:pt>
                <c:pt idx="2">
                  <c:v>1998</c:v>
                </c:pt>
                <c:pt idx="3">
                  <c:v>1999</c:v>
                </c:pt>
                <c:pt idx="4">
                  <c:v>2000</c:v>
                </c:pt>
                <c:pt idx="5">
                  <c:v>2001</c:v>
                </c:pt>
                <c:pt idx="6">
                  <c:v>2002</c:v>
                </c:pt>
                <c:pt idx="7">
                  <c:v>2003</c:v>
                </c:pt>
                <c:pt idx="8">
                  <c:v>2004</c:v>
                </c:pt>
                <c:pt idx="9">
                  <c:v>2005</c:v>
                </c:pt>
              </c:numCache>
            </c:numRef>
          </c:cat>
          <c:val>
            <c:numRef>
              <c:f>Sheet1!$C$2:$C$11</c:f>
              <c:numCache>
                <c:formatCode>General</c:formatCode>
                <c:ptCount val="10"/>
                <c:pt idx="0">
                  <c:v>61.4</c:v>
                </c:pt>
                <c:pt idx="1">
                  <c:v>60.9</c:v>
                </c:pt>
                <c:pt idx="2">
                  <c:v>57.6</c:v>
                </c:pt>
                <c:pt idx="3">
                  <c:v>56.4</c:v>
                </c:pt>
                <c:pt idx="4">
                  <c:v>58.9</c:v>
                </c:pt>
                <c:pt idx="5">
                  <c:v>60.2</c:v>
                </c:pt>
                <c:pt idx="6">
                  <c:v>61.5</c:v>
                </c:pt>
                <c:pt idx="7">
                  <c:v>63.8</c:v>
                </c:pt>
                <c:pt idx="8">
                  <c:v>64.2</c:v>
                </c:pt>
                <c:pt idx="9">
                  <c:v>64.5</c:v>
                </c:pt>
              </c:numCache>
            </c:numRef>
          </c:val>
          <c:smooth val="0"/>
        </c:ser>
        <c:dLbls>
          <c:showLegendKey val="0"/>
          <c:showVal val="0"/>
          <c:showCatName val="0"/>
          <c:showSerName val="0"/>
          <c:showPercent val="0"/>
          <c:showBubbleSize val="0"/>
        </c:dLbls>
        <c:marker val="1"/>
        <c:smooth val="0"/>
        <c:axId val="147620992"/>
        <c:axId val="147618816"/>
      </c:lineChart>
      <c:catAx>
        <c:axId val="147602432"/>
        <c:scaling>
          <c:orientation val="minMax"/>
        </c:scaling>
        <c:delete val="0"/>
        <c:axPos val="b"/>
        <c:title>
          <c:tx>
            <c:rich>
              <a:bodyPr/>
              <a:lstStyle/>
              <a:p>
                <a:pPr>
                  <a:defRPr/>
                </a:pPr>
                <a:r>
                  <a:rPr lang="en-US" dirty="0" smtClean="0"/>
                  <a:t>Year</a:t>
                </a:r>
              </a:p>
            </c:rich>
          </c:tx>
          <c:layout/>
          <c:overlay val="0"/>
        </c:title>
        <c:numFmt formatCode="General" sourceLinked="1"/>
        <c:majorTickMark val="out"/>
        <c:minorTickMark val="none"/>
        <c:tickLblPos val="nextTo"/>
        <c:crossAx val="147616896"/>
        <c:crosses val="autoZero"/>
        <c:auto val="1"/>
        <c:lblAlgn val="ctr"/>
        <c:lblOffset val="100"/>
        <c:noMultiLvlLbl val="0"/>
      </c:catAx>
      <c:valAx>
        <c:axId val="147616896"/>
        <c:scaling>
          <c:orientation val="minMax"/>
        </c:scaling>
        <c:delete val="0"/>
        <c:axPos val="l"/>
        <c:majorGridlines>
          <c:spPr>
            <a:ln>
              <a:noFill/>
            </a:ln>
          </c:spPr>
        </c:majorGridlines>
        <c:numFmt formatCode="#,##0" sourceLinked="1"/>
        <c:majorTickMark val="out"/>
        <c:minorTickMark val="none"/>
        <c:tickLblPos val="nextTo"/>
        <c:spPr>
          <a:ln>
            <a:solidFill>
              <a:schemeClr val="accent1">
                <a:shade val="95000"/>
                <a:satMod val="105000"/>
              </a:schemeClr>
            </a:solidFill>
          </a:ln>
        </c:spPr>
        <c:crossAx val="147602432"/>
        <c:crosses val="autoZero"/>
        <c:crossBetween val="between"/>
        <c:dispUnits>
          <c:builtInUnit val="millions"/>
          <c:dispUnitsLbl>
            <c:layout>
              <c:manualLayout>
                <c:xMode val="edge"/>
                <c:yMode val="edge"/>
                <c:x val="8.3333333333333332E-3"/>
                <c:y val="0.31342375867400135"/>
              </c:manualLayout>
            </c:layout>
            <c:tx>
              <c:rich>
                <a:bodyPr/>
                <a:lstStyle/>
                <a:p>
                  <a:pPr>
                    <a:defRPr/>
                  </a:pPr>
                  <a:r>
                    <a:rPr lang="en-US" dirty="0" smtClean="0"/>
                    <a:t>Millions of births</a:t>
                  </a:r>
                  <a:endParaRPr lang="en-US" dirty="0"/>
                </a:p>
              </c:rich>
            </c:tx>
            <c:spPr>
              <a:ln w="38100">
                <a:solidFill>
                  <a:schemeClr val="tx1"/>
                </a:solidFill>
              </a:ln>
            </c:spPr>
          </c:dispUnitsLbl>
        </c:dispUnits>
      </c:valAx>
      <c:valAx>
        <c:axId val="147618816"/>
        <c:scaling>
          <c:orientation val="minMax"/>
        </c:scaling>
        <c:delete val="0"/>
        <c:axPos val="r"/>
        <c:title>
          <c:tx>
            <c:rich>
              <a:bodyPr rot="5400000" vert="horz"/>
              <a:lstStyle/>
              <a:p>
                <a:pPr>
                  <a:defRPr/>
                </a:pPr>
                <a:r>
                  <a:rPr lang="en-US" dirty="0" smtClean="0"/>
                  <a:t>Rate per 1,000 women aged 15-44 years</a:t>
                </a:r>
                <a:endParaRPr lang="en-US" dirty="0"/>
              </a:p>
            </c:rich>
          </c:tx>
          <c:layout>
            <c:manualLayout>
              <c:xMode val="edge"/>
              <c:yMode val="edge"/>
              <c:x val="0.92291666666666661"/>
              <c:y val="0.12018348360337899"/>
            </c:manualLayout>
          </c:layout>
          <c:overlay val="0"/>
          <c:spPr>
            <a:ln w="38100">
              <a:solidFill>
                <a:schemeClr val="accent2"/>
              </a:solidFill>
            </a:ln>
          </c:spPr>
        </c:title>
        <c:numFmt formatCode="General" sourceLinked="1"/>
        <c:majorTickMark val="out"/>
        <c:minorTickMark val="none"/>
        <c:tickLblPos val="nextTo"/>
        <c:crossAx val="147620992"/>
        <c:crosses val="max"/>
        <c:crossBetween val="between"/>
      </c:valAx>
      <c:catAx>
        <c:axId val="147620992"/>
        <c:scaling>
          <c:orientation val="minMax"/>
        </c:scaling>
        <c:delete val="1"/>
        <c:axPos val="b"/>
        <c:numFmt formatCode="General" sourceLinked="1"/>
        <c:majorTickMark val="out"/>
        <c:minorTickMark val="none"/>
        <c:tickLblPos val="nextTo"/>
        <c:crossAx val="147618816"/>
        <c:crosses val="autoZero"/>
        <c:auto val="1"/>
        <c:lblAlgn val="ctr"/>
        <c:lblOffset val="100"/>
        <c:noMultiLvlLbl val="0"/>
      </c:catAx>
    </c:plotArea>
    <c:plotVisOnly val="1"/>
    <c:dispBlanksAs val="gap"/>
    <c:showDLblsOverMax val="0"/>
  </c:chart>
  <c:spPr>
    <a:solidFill>
      <a:schemeClr val="bg1"/>
    </a:solidFill>
  </c:spPr>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17869641294832E-2"/>
          <c:y val="3.8065429321334832E-2"/>
          <c:w val="0.76149059492563431"/>
          <c:h val="0.7984374213497285"/>
        </c:manualLayout>
      </c:layout>
      <c:barChart>
        <c:barDir val="col"/>
        <c:grouping val="clustered"/>
        <c:varyColors val="0"/>
        <c:ser>
          <c:idx val="0"/>
          <c:order val="0"/>
          <c:tx>
            <c:strRef>
              <c:f>Sheet1!$B$1</c:f>
              <c:strCache>
                <c:ptCount val="1"/>
                <c:pt idx="0">
                  <c:v>Series 1</c:v>
                </c:pt>
              </c:strCache>
            </c:strRef>
          </c:tx>
          <c:spPr>
            <a:solidFill>
              <a:schemeClr val="tx1"/>
            </a:solidFill>
            <a:ln w="44450">
              <a:solidFill>
                <a:schemeClr val="tx1"/>
              </a:solidFill>
            </a:ln>
          </c:spPr>
          <c:invertIfNegative val="0"/>
          <c:dPt>
            <c:idx val="2"/>
            <c:invertIfNegative val="0"/>
            <c:bubble3D val="0"/>
            <c:spPr>
              <a:solidFill>
                <a:schemeClr val="tx1"/>
              </a:solidFill>
              <a:ln w="44450">
                <a:solidFill>
                  <a:schemeClr val="tx1"/>
                </a:solidFill>
              </a:ln>
            </c:spPr>
          </c:dPt>
          <c:dPt>
            <c:idx val="3"/>
            <c:invertIfNegative val="0"/>
            <c:bubble3D val="0"/>
            <c:spPr>
              <a:solidFill>
                <a:schemeClr val="tx1"/>
              </a:solidFill>
              <a:ln w="44450">
                <a:solidFill>
                  <a:schemeClr val="tx1"/>
                </a:solidFill>
              </a:ln>
            </c:spPr>
          </c:dPt>
          <c:cat>
            <c:numRef>
              <c:f>Sheet1!$A$2:$A$11</c:f>
              <c:numCache>
                <c:formatCode>General</c:formatCode>
                <c:ptCount val="10"/>
                <c:pt idx="0">
                  <c:v>1996</c:v>
                </c:pt>
                <c:pt idx="1">
                  <c:v>1997</c:v>
                </c:pt>
                <c:pt idx="2">
                  <c:v>1998</c:v>
                </c:pt>
                <c:pt idx="3">
                  <c:v>1999</c:v>
                </c:pt>
                <c:pt idx="4">
                  <c:v>2000</c:v>
                </c:pt>
                <c:pt idx="5">
                  <c:v>2001</c:v>
                </c:pt>
                <c:pt idx="6">
                  <c:v>2002</c:v>
                </c:pt>
                <c:pt idx="7">
                  <c:v>2003</c:v>
                </c:pt>
                <c:pt idx="8">
                  <c:v>2004</c:v>
                </c:pt>
                <c:pt idx="9">
                  <c:v>2005</c:v>
                </c:pt>
              </c:numCache>
            </c:numRef>
          </c:cat>
          <c:val>
            <c:numRef>
              <c:f>Sheet1!$B$2:$B$11</c:f>
              <c:numCache>
                <c:formatCode>#,##0</c:formatCode>
                <c:ptCount val="10"/>
                <c:pt idx="0">
                  <c:v>3928442</c:v>
                </c:pt>
                <c:pt idx="1">
                  <c:v>3810292</c:v>
                </c:pt>
                <c:pt idx="2">
                  <c:v>3319013</c:v>
                </c:pt>
                <c:pt idx="3">
                  <c:v>3421573</c:v>
                </c:pt>
                <c:pt idx="4">
                  <c:v>3701352</c:v>
                </c:pt>
                <c:pt idx="5">
                  <c:v>3910102</c:v>
                </c:pt>
                <c:pt idx="6">
                  <c:v>3892047</c:v>
                </c:pt>
                <c:pt idx="7">
                  <c:v>4277382</c:v>
                </c:pt>
                <c:pt idx="8">
                  <c:v>4729100</c:v>
                </c:pt>
                <c:pt idx="9">
                  <c:v>4779291</c:v>
                </c:pt>
              </c:numCache>
            </c:numRef>
          </c:val>
        </c:ser>
        <c:dLbls>
          <c:showLegendKey val="0"/>
          <c:showVal val="0"/>
          <c:showCatName val="0"/>
          <c:showSerName val="0"/>
          <c:showPercent val="0"/>
          <c:showBubbleSize val="0"/>
        </c:dLbls>
        <c:gapWidth val="150"/>
        <c:axId val="147691392"/>
        <c:axId val="147697664"/>
      </c:barChart>
      <c:lineChart>
        <c:grouping val="standard"/>
        <c:varyColors val="0"/>
        <c:ser>
          <c:idx val="1"/>
          <c:order val="1"/>
          <c:tx>
            <c:strRef>
              <c:f>Sheet1!$C$1</c:f>
              <c:strCache>
                <c:ptCount val="1"/>
                <c:pt idx="0">
                  <c:v>Series 2</c:v>
                </c:pt>
              </c:strCache>
            </c:strRef>
          </c:tx>
          <c:spPr>
            <a:ln w="44450"/>
          </c:spPr>
          <c:cat>
            <c:numRef>
              <c:f>Sheet1!$A$2:$A$11</c:f>
              <c:numCache>
                <c:formatCode>General</c:formatCode>
                <c:ptCount val="10"/>
                <c:pt idx="0">
                  <c:v>1996</c:v>
                </c:pt>
                <c:pt idx="1">
                  <c:v>1997</c:v>
                </c:pt>
                <c:pt idx="2">
                  <c:v>1998</c:v>
                </c:pt>
                <c:pt idx="3">
                  <c:v>1999</c:v>
                </c:pt>
                <c:pt idx="4">
                  <c:v>2000</c:v>
                </c:pt>
                <c:pt idx="5">
                  <c:v>2001</c:v>
                </c:pt>
                <c:pt idx="6">
                  <c:v>2002</c:v>
                </c:pt>
                <c:pt idx="7">
                  <c:v>2003</c:v>
                </c:pt>
                <c:pt idx="8">
                  <c:v>2004</c:v>
                </c:pt>
                <c:pt idx="9">
                  <c:v>2005</c:v>
                </c:pt>
              </c:numCache>
            </c:numRef>
          </c:cat>
          <c:val>
            <c:numRef>
              <c:f>Sheet1!$C$2:$C$11</c:f>
              <c:numCache>
                <c:formatCode>General</c:formatCode>
                <c:ptCount val="10"/>
                <c:pt idx="0">
                  <c:v>61.4</c:v>
                </c:pt>
                <c:pt idx="1">
                  <c:v>60.9</c:v>
                </c:pt>
                <c:pt idx="2">
                  <c:v>57.6</c:v>
                </c:pt>
                <c:pt idx="3">
                  <c:v>56.4</c:v>
                </c:pt>
                <c:pt idx="4">
                  <c:v>58.9</c:v>
                </c:pt>
                <c:pt idx="5">
                  <c:v>60.2</c:v>
                </c:pt>
                <c:pt idx="6">
                  <c:v>61.5</c:v>
                </c:pt>
                <c:pt idx="7">
                  <c:v>63.8</c:v>
                </c:pt>
                <c:pt idx="8">
                  <c:v>64.2</c:v>
                </c:pt>
                <c:pt idx="9">
                  <c:v>64.5</c:v>
                </c:pt>
              </c:numCache>
            </c:numRef>
          </c:val>
          <c:smooth val="0"/>
        </c:ser>
        <c:dLbls>
          <c:showLegendKey val="0"/>
          <c:showVal val="0"/>
          <c:showCatName val="0"/>
          <c:showSerName val="0"/>
          <c:showPercent val="0"/>
          <c:showBubbleSize val="0"/>
        </c:dLbls>
        <c:marker val="1"/>
        <c:smooth val="0"/>
        <c:axId val="147705856"/>
        <c:axId val="147699584"/>
      </c:lineChart>
      <c:catAx>
        <c:axId val="147691392"/>
        <c:scaling>
          <c:orientation val="minMax"/>
        </c:scaling>
        <c:delete val="0"/>
        <c:axPos val="b"/>
        <c:title>
          <c:tx>
            <c:rich>
              <a:bodyPr/>
              <a:lstStyle/>
              <a:p>
                <a:pPr>
                  <a:defRPr/>
                </a:pPr>
                <a:r>
                  <a:rPr lang="en-US" dirty="0" smtClean="0"/>
                  <a:t>Year</a:t>
                </a:r>
              </a:p>
            </c:rich>
          </c:tx>
          <c:layout/>
          <c:overlay val="0"/>
        </c:title>
        <c:numFmt formatCode="General" sourceLinked="1"/>
        <c:majorTickMark val="out"/>
        <c:minorTickMark val="none"/>
        <c:tickLblPos val="nextTo"/>
        <c:crossAx val="147697664"/>
        <c:crosses val="autoZero"/>
        <c:auto val="1"/>
        <c:lblAlgn val="ctr"/>
        <c:lblOffset val="100"/>
        <c:noMultiLvlLbl val="0"/>
      </c:catAx>
      <c:valAx>
        <c:axId val="147697664"/>
        <c:scaling>
          <c:orientation val="minMax"/>
        </c:scaling>
        <c:delete val="0"/>
        <c:axPos val="l"/>
        <c:majorGridlines>
          <c:spPr>
            <a:ln>
              <a:noFill/>
            </a:ln>
          </c:spPr>
        </c:majorGridlines>
        <c:numFmt formatCode="#,##0" sourceLinked="1"/>
        <c:majorTickMark val="out"/>
        <c:minorTickMark val="none"/>
        <c:tickLblPos val="nextTo"/>
        <c:spPr>
          <a:ln>
            <a:solidFill>
              <a:schemeClr val="accent1">
                <a:shade val="95000"/>
                <a:satMod val="105000"/>
              </a:schemeClr>
            </a:solidFill>
          </a:ln>
        </c:spPr>
        <c:crossAx val="147691392"/>
        <c:crosses val="autoZero"/>
        <c:crossBetween val="between"/>
        <c:dispUnits>
          <c:builtInUnit val="millions"/>
          <c:dispUnitsLbl>
            <c:layout>
              <c:manualLayout>
                <c:xMode val="edge"/>
                <c:yMode val="edge"/>
                <c:x val="8.3333333333333332E-3"/>
                <c:y val="0.31342375867400135"/>
              </c:manualLayout>
            </c:layout>
            <c:tx>
              <c:rich>
                <a:bodyPr/>
                <a:lstStyle/>
                <a:p>
                  <a:pPr>
                    <a:defRPr/>
                  </a:pPr>
                  <a:r>
                    <a:rPr lang="en-US" dirty="0" smtClean="0"/>
                    <a:t>Millions of births</a:t>
                  </a:r>
                  <a:endParaRPr lang="en-US" dirty="0"/>
                </a:p>
              </c:rich>
            </c:tx>
            <c:spPr>
              <a:ln w="38100">
                <a:solidFill>
                  <a:schemeClr val="tx1"/>
                </a:solidFill>
              </a:ln>
            </c:spPr>
          </c:dispUnitsLbl>
        </c:dispUnits>
      </c:valAx>
      <c:valAx>
        <c:axId val="147699584"/>
        <c:scaling>
          <c:orientation val="minMax"/>
        </c:scaling>
        <c:delete val="0"/>
        <c:axPos val="r"/>
        <c:title>
          <c:tx>
            <c:rich>
              <a:bodyPr rot="5400000" vert="horz"/>
              <a:lstStyle/>
              <a:p>
                <a:pPr>
                  <a:defRPr/>
                </a:pPr>
                <a:r>
                  <a:rPr lang="en-US" dirty="0" smtClean="0"/>
                  <a:t>Rate per 1,000 women aged 15-44 years</a:t>
                </a:r>
                <a:endParaRPr lang="en-US" dirty="0"/>
              </a:p>
            </c:rich>
          </c:tx>
          <c:layout>
            <c:manualLayout>
              <c:xMode val="edge"/>
              <c:yMode val="edge"/>
              <c:x val="0.92291666666666661"/>
              <c:y val="0.12018348360337899"/>
            </c:manualLayout>
          </c:layout>
          <c:overlay val="0"/>
          <c:spPr>
            <a:ln w="38100">
              <a:solidFill>
                <a:schemeClr val="accent2"/>
              </a:solidFill>
            </a:ln>
          </c:spPr>
        </c:title>
        <c:numFmt formatCode="General" sourceLinked="1"/>
        <c:majorTickMark val="out"/>
        <c:minorTickMark val="none"/>
        <c:tickLblPos val="nextTo"/>
        <c:crossAx val="147705856"/>
        <c:crosses val="max"/>
        <c:crossBetween val="between"/>
      </c:valAx>
      <c:catAx>
        <c:axId val="147705856"/>
        <c:scaling>
          <c:orientation val="minMax"/>
        </c:scaling>
        <c:delete val="1"/>
        <c:axPos val="b"/>
        <c:numFmt formatCode="General" sourceLinked="1"/>
        <c:majorTickMark val="out"/>
        <c:minorTickMark val="none"/>
        <c:tickLblPos val="nextTo"/>
        <c:crossAx val="147699584"/>
        <c:crosses val="autoZero"/>
        <c:auto val="1"/>
        <c:lblAlgn val="ctr"/>
        <c:lblOffset val="100"/>
        <c:noMultiLvlLbl val="0"/>
      </c:catAx>
    </c:plotArea>
    <c:plotVisOnly val="1"/>
    <c:dispBlanksAs val="gap"/>
    <c:showDLblsOverMax val="0"/>
  </c:chart>
  <c:spPr>
    <a:solidFill>
      <a:schemeClr val="bg1"/>
    </a:solidFill>
  </c:spPr>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17869641294832E-2"/>
          <c:y val="3.8065429321334832E-2"/>
          <c:w val="0.76149059492563431"/>
          <c:h val="0.7984374213497285"/>
        </c:manualLayout>
      </c:layout>
      <c:lineChart>
        <c:grouping val="standard"/>
        <c:varyColors val="0"/>
        <c:ser>
          <c:idx val="0"/>
          <c:order val="0"/>
          <c:tx>
            <c:strRef>
              <c:f>Sheet1!$B$1</c:f>
              <c:strCache>
                <c:ptCount val="1"/>
                <c:pt idx="0">
                  <c:v>Series 1</c:v>
                </c:pt>
              </c:strCache>
            </c:strRef>
          </c:tx>
          <c:spPr>
            <a:ln w="53975"/>
          </c:spPr>
          <c:cat>
            <c:numRef>
              <c:f>Sheet1!$A$2:$A$11</c:f>
              <c:numCache>
                <c:formatCode>General</c:formatCode>
                <c:ptCount val="10"/>
                <c:pt idx="0">
                  <c:v>1996</c:v>
                </c:pt>
                <c:pt idx="1">
                  <c:v>1997</c:v>
                </c:pt>
                <c:pt idx="2">
                  <c:v>1998</c:v>
                </c:pt>
                <c:pt idx="3">
                  <c:v>1999</c:v>
                </c:pt>
                <c:pt idx="4">
                  <c:v>2000</c:v>
                </c:pt>
                <c:pt idx="5">
                  <c:v>2001</c:v>
                </c:pt>
                <c:pt idx="6">
                  <c:v>2002</c:v>
                </c:pt>
                <c:pt idx="7">
                  <c:v>2003</c:v>
                </c:pt>
                <c:pt idx="8">
                  <c:v>2004</c:v>
                </c:pt>
                <c:pt idx="9">
                  <c:v>2005</c:v>
                </c:pt>
              </c:numCache>
            </c:numRef>
          </c:cat>
          <c:val>
            <c:numRef>
              <c:f>Sheet1!$B$2:$B$11</c:f>
              <c:numCache>
                <c:formatCode>#,##0</c:formatCode>
                <c:ptCount val="10"/>
                <c:pt idx="0">
                  <c:v>3928442</c:v>
                </c:pt>
                <c:pt idx="1">
                  <c:v>3810292</c:v>
                </c:pt>
                <c:pt idx="2">
                  <c:v>3319013</c:v>
                </c:pt>
                <c:pt idx="3">
                  <c:v>3421573</c:v>
                </c:pt>
                <c:pt idx="4">
                  <c:v>3701352</c:v>
                </c:pt>
                <c:pt idx="5">
                  <c:v>3910102</c:v>
                </c:pt>
                <c:pt idx="6">
                  <c:v>3892047</c:v>
                </c:pt>
                <c:pt idx="7">
                  <c:v>4277382</c:v>
                </c:pt>
                <c:pt idx="8">
                  <c:v>4729100</c:v>
                </c:pt>
                <c:pt idx="9">
                  <c:v>4779291</c:v>
                </c:pt>
              </c:numCache>
            </c:numRef>
          </c:val>
          <c:smooth val="0"/>
        </c:ser>
        <c:dLbls>
          <c:showLegendKey val="0"/>
          <c:showVal val="0"/>
          <c:showCatName val="0"/>
          <c:showSerName val="0"/>
          <c:showPercent val="0"/>
          <c:showBubbleSize val="0"/>
        </c:dLbls>
        <c:marker val="1"/>
        <c:smooth val="0"/>
        <c:axId val="152761088"/>
        <c:axId val="152763008"/>
      </c:lineChart>
      <c:lineChart>
        <c:grouping val="standard"/>
        <c:varyColors val="0"/>
        <c:ser>
          <c:idx val="1"/>
          <c:order val="1"/>
          <c:tx>
            <c:strRef>
              <c:f>Sheet1!$C$1</c:f>
              <c:strCache>
                <c:ptCount val="1"/>
                <c:pt idx="0">
                  <c:v>Series 2</c:v>
                </c:pt>
              </c:strCache>
            </c:strRef>
          </c:tx>
          <c:spPr>
            <a:ln w="44450"/>
          </c:spPr>
          <c:cat>
            <c:numRef>
              <c:f>Sheet1!$A$2:$A$11</c:f>
              <c:numCache>
                <c:formatCode>General</c:formatCode>
                <c:ptCount val="10"/>
                <c:pt idx="0">
                  <c:v>1996</c:v>
                </c:pt>
                <c:pt idx="1">
                  <c:v>1997</c:v>
                </c:pt>
                <c:pt idx="2">
                  <c:v>1998</c:v>
                </c:pt>
                <c:pt idx="3">
                  <c:v>1999</c:v>
                </c:pt>
                <c:pt idx="4">
                  <c:v>2000</c:v>
                </c:pt>
                <c:pt idx="5">
                  <c:v>2001</c:v>
                </c:pt>
                <c:pt idx="6">
                  <c:v>2002</c:v>
                </c:pt>
                <c:pt idx="7">
                  <c:v>2003</c:v>
                </c:pt>
                <c:pt idx="8">
                  <c:v>2004</c:v>
                </c:pt>
                <c:pt idx="9">
                  <c:v>2005</c:v>
                </c:pt>
              </c:numCache>
            </c:numRef>
          </c:cat>
          <c:val>
            <c:numRef>
              <c:f>Sheet1!$C$2:$C$11</c:f>
              <c:numCache>
                <c:formatCode>General</c:formatCode>
                <c:ptCount val="10"/>
                <c:pt idx="0">
                  <c:v>61.4</c:v>
                </c:pt>
                <c:pt idx="1">
                  <c:v>60.9</c:v>
                </c:pt>
                <c:pt idx="2">
                  <c:v>57.6</c:v>
                </c:pt>
                <c:pt idx="3">
                  <c:v>56.4</c:v>
                </c:pt>
                <c:pt idx="4">
                  <c:v>58.9</c:v>
                </c:pt>
                <c:pt idx="5">
                  <c:v>60.2</c:v>
                </c:pt>
                <c:pt idx="6">
                  <c:v>61.5</c:v>
                </c:pt>
                <c:pt idx="7">
                  <c:v>63.8</c:v>
                </c:pt>
                <c:pt idx="8">
                  <c:v>64.2</c:v>
                </c:pt>
                <c:pt idx="9">
                  <c:v>64.5</c:v>
                </c:pt>
              </c:numCache>
            </c:numRef>
          </c:val>
          <c:smooth val="0"/>
        </c:ser>
        <c:dLbls>
          <c:showLegendKey val="0"/>
          <c:showVal val="0"/>
          <c:showCatName val="0"/>
          <c:showSerName val="0"/>
          <c:showPercent val="0"/>
          <c:showBubbleSize val="0"/>
        </c:dLbls>
        <c:marker val="1"/>
        <c:smooth val="0"/>
        <c:axId val="152775296"/>
        <c:axId val="152773376"/>
      </c:lineChart>
      <c:catAx>
        <c:axId val="152761088"/>
        <c:scaling>
          <c:orientation val="minMax"/>
        </c:scaling>
        <c:delete val="0"/>
        <c:axPos val="b"/>
        <c:title>
          <c:tx>
            <c:rich>
              <a:bodyPr/>
              <a:lstStyle/>
              <a:p>
                <a:pPr>
                  <a:defRPr/>
                </a:pPr>
                <a:r>
                  <a:rPr lang="en-US" dirty="0" smtClean="0"/>
                  <a:t>Year</a:t>
                </a:r>
              </a:p>
            </c:rich>
          </c:tx>
          <c:layout/>
          <c:overlay val="0"/>
        </c:title>
        <c:numFmt formatCode="General" sourceLinked="1"/>
        <c:majorTickMark val="out"/>
        <c:minorTickMark val="none"/>
        <c:tickLblPos val="nextTo"/>
        <c:crossAx val="152763008"/>
        <c:crosses val="autoZero"/>
        <c:auto val="1"/>
        <c:lblAlgn val="ctr"/>
        <c:lblOffset val="100"/>
        <c:noMultiLvlLbl val="0"/>
      </c:catAx>
      <c:valAx>
        <c:axId val="152763008"/>
        <c:scaling>
          <c:orientation val="minMax"/>
        </c:scaling>
        <c:delete val="0"/>
        <c:axPos val="l"/>
        <c:majorGridlines>
          <c:spPr>
            <a:ln>
              <a:noFill/>
            </a:ln>
          </c:spPr>
        </c:majorGridlines>
        <c:numFmt formatCode="#,##0" sourceLinked="1"/>
        <c:majorTickMark val="out"/>
        <c:minorTickMark val="none"/>
        <c:tickLblPos val="nextTo"/>
        <c:spPr>
          <a:ln>
            <a:solidFill>
              <a:schemeClr val="accent1">
                <a:shade val="95000"/>
                <a:satMod val="105000"/>
              </a:schemeClr>
            </a:solidFill>
          </a:ln>
        </c:spPr>
        <c:crossAx val="152761088"/>
        <c:crosses val="autoZero"/>
        <c:crossBetween val="between"/>
        <c:dispUnits>
          <c:builtInUnit val="millions"/>
          <c:dispUnitsLbl>
            <c:layout>
              <c:manualLayout>
                <c:xMode val="edge"/>
                <c:yMode val="edge"/>
                <c:x val="8.3333333333333332E-3"/>
                <c:y val="0.31342375867400135"/>
              </c:manualLayout>
            </c:layout>
            <c:tx>
              <c:rich>
                <a:bodyPr/>
                <a:lstStyle/>
                <a:p>
                  <a:pPr>
                    <a:defRPr/>
                  </a:pPr>
                  <a:r>
                    <a:rPr lang="en-US" dirty="0" smtClean="0"/>
                    <a:t>Millions of births</a:t>
                  </a:r>
                  <a:endParaRPr lang="en-US" dirty="0"/>
                </a:p>
              </c:rich>
            </c:tx>
            <c:spPr>
              <a:ln w="38100">
                <a:solidFill>
                  <a:schemeClr val="accent1">
                    <a:shade val="95000"/>
                    <a:satMod val="105000"/>
                  </a:schemeClr>
                </a:solidFill>
              </a:ln>
            </c:spPr>
          </c:dispUnitsLbl>
        </c:dispUnits>
      </c:valAx>
      <c:valAx>
        <c:axId val="152773376"/>
        <c:scaling>
          <c:orientation val="minMax"/>
        </c:scaling>
        <c:delete val="0"/>
        <c:axPos val="r"/>
        <c:title>
          <c:tx>
            <c:rich>
              <a:bodyPr rot="5400000" vert="horz"/>
              <a:lstStyle/>
              <a:p>
                <a:pPr>
                  <a:defRPr/>
                </a:pPr>
                <a:r>
                  <a:rPr lang="en-US" dirty="0" smtClean="0"/>
                  <a:t>Rate per 1,000 women aged 15-44 years</a:t>
                </a:r>
                <a:endParaRPr lang="en-US" dirty="0"/>
              </a:p>
            </c:rich>
          </c:tx>
          <c:layout>
            <c:manualLayout>
              <c:xMode val="edge"/>
              <c:yMode val="edge"/>
              <c:x val="0.92291666666666661"/>
              <c:y val="0.12018348360337899"/>
            </c:manualLayout>
          </c:layout>
          <c:overlay val="0"/>
          <c:spPr>
            <a:ln w="38100">
              <a:solidFill>
                <a:schemeClr val="accent2"/>
              </a:solidFill>
            </a:ln>
          </c:spPr>
        </c:title>
        <c:numFmt formatCode="General" sourceLinked="1"/>
        <c:majorTickMark val="out"/>
        <c:minorTickMark val="none"/>
        <c:tickLblPos val="nextTo"/>
        <c:crossAx val="152775296"/>
        <c:crosses val="max"/>
        <c:crossBetween val="between"/>
      </c:valAx>
      <c:catAx>
        <c:axId val="152775296"/>
        <c:scaling>
          <c:orientation val="minMax"/>
        </c:scaling>
        <c:delete val="1"/>
        <c:axPos val="b"/>
        <c:numFmt formatCode="General" sourceLinked="1"/>
        <c:majorTickMark val="out"/>
        <c:minorTickMark val="none"/>
        <c:tickLblPos val="nextTo"/>
        <c:crossAx val="152773376"/>
        <c:crosses val="autoZero"/>
        <c:auto val="1"/>
        <c:lblAlgn val="ctr"/>
        <c:lblOffset val="100"/>
        <c:noMultiLvlLbl val="0"/>
      </c:catAx>
    </c:plotArea>
    <c:plotVisOnly val="1"/>
    <c:dispBlanksAs val="gap"/>
    <c:showDLblsOverMax val="0"/>
  </c:chart>
  <c:spPr>
    <a:solidFill>
      <a:schemeClr val="bg1"/>
    </a:solidFill>
  </c:spPr>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77020544845688"/>
          <c:y val="4.3448020084445961E-2"/>
          <c:w val="0.73298567743687215"/>
          <c:h val="0.73710335121153336"/>
        </c:manualLayout>
      </c:layout>
      <c:barChart>
        <c:barDir val="col"/>
        <c:grouping val="clustered"/>
        <c:varyColors val="0"/>
        <c:ser>
          <c:idx val="0"/>
          <c:order val="0"/>
          <c:tx>
            <c:strRef>
              <c:f>Sheet1!$B$1</c:f>
              <c:strCache>
                <c:ptCount val="1"/>
                <c:pt idx="0">
                  <c:v>Number Low Birthweight</c:v>
                </c:pt>
              </c:strCache>
            </c:strRef>
          </c:tx>
          <c:spPr>
            <a:solidFill>
              <a:schemeClr val="tx1"/>
            </a:solidFill>
          </c:spPr>
          <c:invertIfNegative val="0"/>
          <c:cat>
            <c:strRef>
              <c:f>Sheet1!$A$2:$A$10</c:f>
              <c:strCache>
                <c:ptCount val="9"/>
                <c:pt idx="0">
                  <c:v>All Ages</c:v>
                </c:pt>
                <c:pt idx="1">
                  <c:v>Under 15 </c:v>
                </c:pt>
                <c:pt idx="2">
                  <c:v>15-19</c:v>
                </c:pt>
                <c:pt idx="3">
                  <c:v>20-24</c:v>
                </c:pt>
                <c:pt idx="4">
                  <c:v>25-29</c:v>
                </c:pt>
                <c:pt idx="5">
                  <c:v>30-34</c:v>
                </c:pt>
                <c:pt idx="6">
                  <c:v>35-39</c:v>
                </c:pt>
                <c:pt idx="7">
                  <c:v>40-44</c:v>
                </c:pt>
                <c:pt idx="8">
                  <c:v>45-54</c:v>
                </c:pt>
              </c:strCache>
            </c:strRef>
          </c:cat>
          <c:val>
            <c:numRef>
              <c:f>Sheet1!$B$2:$B$10</c:f>
              <c:numCache>
                <c:formatCode>General</c:formatCode>
                <c:ptCount val="9"/>
                <c:pt idx="0" formatCode="#,##0">
                  <c:v>351974</c:v>
                </c:pt>
                <c:pt idx="1">
                  <c:v>856</c:v>
                </c:pt>
                <c:pt idx="2" formatCode="#,##0">
                  <c:v>43369</c:v>
                </c:pt>
                <c:pt idx="3" formatCode="#,##0">
                  <c:v>89982</c:v>
                </c:pt>
                <c:pt idx="4" formatCode="#,##0">
                  <c:v>88386</c:v>
                </c:pt>
                <c:pt idx="5" formatCode="#,##0">
                  <c:v>72524</c:v>
                </c:pt>
                <c:pt idx="6" formatCode="#,##0">
                  <c:v>43855</c:v>
                </c:pt>
                <c:pt idx="7" formatCode="#,##0">
                  <c:v>11589</c:v>
                </c:pt>
                <c:pt idx="8" formatCode="#,##0">
                  <c:v>1413</c:v>
                </c:pt>
              </c:numCache>
            </c:numRef>
          </c:val>
        </c:ser>
        <c:dLbls>
          <c:showLegendKey val="0"/>
          <c:showVal val="0"/>
          <c:showCatName val="0"/>
          <c:showSerName val="0"/>
          <c:showPercent val="0"/>
          <c:showBubbleSize val="0"/>
        </c:dLbls>
        <c:gapWidth val="150"/>
        <c:axId val="152942080"/>
        <c:axId val="152944000"/>
      </c:barChart>
      <c:lineChart>
        <c:grouping val="standard"/>
        <c:varyColors val="0"/>
        <c:ser>
          <c:idx val="1"/>
          <c:order val="1"/>
          <c:tx>
            <c:strRef>
              <c:f>Sheet1!$C$1</c:f>
              <c:strCache>
                <c:ptCount val="1"/>
                <c:pt idx="0">
                  <c:v>% low Birthweight</c:v>
                </c:pt>
              </c:strCache>
            </c:strRef>
          </c:tx>
          <c:spPr>
            <a:ln w="63500">
              <a:noFill/>
            </a:ln>
          </c:spPr>
          <c:marker>
            <c:symbol val="none"/>
          </c:marker>
          <c:cat>
            <c:strRef>
              <c:f>Sheet1!$A$2:$A$10</c:f>
              <c:strCache>
                <c:ptCount val="9"/>
                <c:pt idx="0">
                  <c:v>All Ages</c:v>
                </c:pt>
                <c:pt idx="1">
                  <c:v>Under 15 </c:v>
                </c:pt>
                <c:pt idx="2">
                  <c:v>15-19</c:v>
                </c:pt>
                <c:pt idx="3">
                  <c:v>20-24</c:v>
                </c:pt>
                <c:pt idx="4">
                  <c:v>25-29</c:v>
                </c:pt>
                <c:pt idx="5">
                  <c:v>30-34</c:v>
                </c:pt>
                <c:pt idx="6">
                  <c:v>35-39</c:v>
                </c:pt>
                <c:pt idx="7">
                  <c:v>40-44</c:v>
                </c:pt>
                <c:pt idx="8">
                  <c:v>45-54</c:v>
                </c:pt>
              </c:strCache>
            </c:strRef>
          </c:cat>
          <c:val>
            <c:numRef>
              <c:f>Sheet1!$C$2:$C$10</c:f>
              <c:numCache>
                <c:formatCode>General</c:formatCode>
                <c:ptCount val="9"/>
                <c:pt idx="0">
                  <c:v>8.3000000000000007</c:v>
                </c:pt>
                <c:pt idx="1">
                  <c:v>13.4</c:v>
                </c:pt>
                <c:pt idx="2">
                  <c:v>10</c:v>
                </c:pt>
                <c:pt idx="3">
                  <c:v>8.3000000000000007</c:v>
                </c:pt>
                <c:pt idx="4">
                  <c:v>7.5</c:v>
                </c:pt>
                <c:pt idx="5">
                  <c:v>7.6</c:v>
                </c:pt>
                <c:pt idx="6">
                  <c:v>8.8000000000000007</c:v>
                </c:pt>
                <c:pt idx="7">
                  <c:v>11</c:v>
                </c:pt>
                <c:pt idx="8">
                  <c:v>20.3</c:v>
                </c:pt>
              </c:numCache>
            </c:numRef>
          </c:val>
          <c:smooth val="0"/>
        </c:ser>
        <c:dLbls>
          <c:showLegendKey val="0"/>
          <c:showVal val="0"/>
          <c:showCatName val="0"/>
          <c:showSerName val="0"/>
          <c:showPercent val="0"/>
          <c:showBubbleSize val="0"/>
        </c:dLbls>
        <c:marker val="1"/>
        <c:smooth val="0"/>
        <c:axId val="152952192"/>
        <c:axId val="152950272"/>
      </c:lineChart>
      <c:catAx>
        <c:axId val="152942080"/>
        <c:scaling>
          <c:orientation val="minMax"/>
        </c:scaling>
        <c:delete val="0"/>
        <c:axPos val="b"/>
        <c:title>
          <c:tx>
            <c:rich>
              <a:bodyPr/>
              <a:lstStyle/>
              <a:p>
                <a:pPr>
                  <a:defRPr/>
                </a:pPr>
                <a:r>
                  <a:rPr lang="en-US" dirty="0" smtClean="0"/>
                  <a:t>Years</a:t>
                </a:r>
                <a:endParaRPr lang="en-US" dirty="0"/>
              </a:p>
            </c:rich>
          </c:tx>
          <c:layout/>
          <c:overlay val="0"/>
        </c:title>
        <c:majorTickMark val="out"/>
        <c:minorTickMark val="none"/>
        <c:tickLblPos val="nextTo"/>
        <c:crossAx val="152944000"/>
        <c:crosses val="autoZero"/>
        <c:auto val="1"/>
        <c:lblAlgn val="ctr"/>
        <c:lblOffset val="100"/>
        <c:noMultiLvlLbl val="0"/>
      </c:catAx>
      <c:valAx>
        <c:axId val="152944000"/>
        <c:scaling>
          <c:orientation val="minMax"/>
        </c:scaling>
        <c:delete val="0"/>
        <c:axPos val="l"/>
        <c:majorGridlines/>
        <c:title>
          <c:tx>
            <c:rich>
              <a:bodyPr rot="-5400000" vert="horz"/>
              <a:lstStyle/>
              <a:p>
                <a:pPr>
                  <a:defRPr/>
                </a:pPr>
                <a:r>
                  <a:rPr lang="en-US" dirty="0" smtClean="0"/>
                  <a:t>Number Low Birthweight</a:t>
                </a:r>
                <a:endParaRPr lang="en-US" dirty="0"/>
              </a:p>
            </c:rich>
          </c:tx>
          <c:layout/>
          <c:overlay val="0"/>
        </c:title>
        <c:numFmt formatCode="#,##0" sourceLinked="1"/>
        <c:majorTickMark val="out"/>
        <c:minorTickMark val="none"/>
        <c:tickLblPos val="nextTo"/>
        <c:crossAx val="152942080"/>
        <c:crosses val="autoZero"/>
        <c:crossBetween val="between"/>
      </c:valAx>
      <c:valAx>
        <c:axId val="152950272"/>
        <c:scaling>
          <c:orientation val="minMax"/>
        </c:scaling>
        <c:delete val="0"/>
        <c:axPos val="r"/>
        <c:title>
          <c:tx>
            <c:rich>
              <a:bodyPr rot="5400000" vert="horz"/>
              <a:lstStyle/>
              <a:p>
                <a:pPr>
                  <a:defRPr/>
                </a:pPr>
                <a:r>
                  <a:rPr lang="en-US" dirty="0" smtClean="0"/>
                  <a:t>%</a:t>
                </a:r>
                <a:r>
                  <a:rPr lang="en-US" baseline="0" dirty="0" smtClean="0"/>
                  <a:t> Low Birthweight</a:t>
                </a:r>
                <a:endParaRPr lang="en-US" dirty="0"/>
              </a:p>
            </c:rich>
          </c:tx>
          <c:layout/>
          <c:overlay val="0"/>
        </c:title>
        <c:numFmt formatCode="General" sourceLinked="1"/>
        <c:majorTickMark val="out"/>
        <c:minorTickMark val="none"/>
        <c:tickLblPos val="nextTo"/>
        <c:crossAx val="152952192"/>
        <c:crosses val="max"/>
        <c:crossBetween val="between"/>
      </c:valAx>
      <c:catAx>
        <c:axId val="152952192"/>
        <c:scaling>
          <c:orientation val="minMax"/>
        </c:scaling>
        <c:delete val="1"/>
        <c:axPos val="b"/>
        <c:majorTickMark val="out"/>
        <c:minorTickMark val="none"/>
        <c:tickLblPos val="nextTo"/>
        <c:crossAx val="152950272"/>
        <c:crosses val="autoZero"/>
        <c:auto val="1"/>
        <c:lblAlgn val="ctr"/>
        <c:lblOffset val="100"/>
        <c:noMultiLvlLbl val="0"/>
      </c:cat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77020544845688"/>
          <c:y val="4.3448020084445961E-2"/>
          <c:w val="0.73298567743687215"/>
          <c:h val="0.73710335121153336"/>
        </c:manualLayout>
      </c:layout>
      <c:barChart>
        <c:barDir val="col"/>
        <c:grouping val="clustered"/>
        <c:varyColors val="0"/>
        <c:ser>
          <c:idx val="0"/>
          <c:order val="0"/>
          <c:tx>
            <c:strRef>
              <c:f>Sheet1!$B$1</c:f>
              <c:strCache>
                <c:ptCount val="1"/>
                <c:pt idx="0">
                  <c:v>Number Low Birthweight</c:v>
                </c:pt>
              </c:strCache>
            </c:strRef>
          </c:tx>
          <c:spPr>
            <a:solidFill>
              <a:schemeClr val="tx1"/>
            </a:solidFill>
          </c:spPr>
          <c:invertIfNegative val="0"/>
          <c:cat>
            <c:strRef>
              <c:f>Sheet1!$A$2:$A$10</c:f>
              <c:strCache>
                <c:ptCount val="9"/>
                <c:pt idx="0">
                  <c:v>All Ages</c:v>
                </c:pt>
                <c:pt idx="1">
                  <c:v>Under 15 </c:v>
                </c:pt>
                <c:pt idx="2">
                  <c:v>15-19</c:v>
                </c:pt>
                <c:pt idx="3">
                  <c:v>20-24</c:v>
                </c:pt>
                <c:pt idx="4">
                  <c:v>25-29</c:v>
                </c:pt>
                <c:pt idx="5">
                  <c:v>30-34</c:v>
                </c:pt>
                <c:pt idx="6">
                  <c:v>35-39</c:v>
                </c:pt>
                <c:pt idx="7">
                  <c:v>40-44</c:v>
                </c:pt>
                <c:pt idx="8">
                  <c:v>45-54</c:v>
                </c:pt>
              </c:strCache>
            </c:strRef>
          </c:cat>
          <c:val>
            <c:numRef>
              <c:f>Sheet1!$B$2:$B$10</c:f>
              <c:numCache>
                <c:formatCode>General</c:formatCode>
                <c:ptCount val="9"/>
                <c:pt idx="0" formatCode="#,##0">
                  <c:v>351974</c:v>
                </c:pt>
                <c:pt idx="1">
                  <c:v>856</c:v>
                </c:pt>
                <c:pt idx="2" formatCode="#,##0">
                  <c:v>43369</c:v>
                </c:pt>
                <c:pt idx="3" formatCode="#,##0">
                  <c:v>89982</c:v>
                </c:pt>
                <c:pt idx="4" formatCode="#,##0">
                  <c:v>88386</c:v>
                </c:pt>
                <c:pt idx="5" formatCode="#,##0">
                  <c:v>72524</c:v>
                </c:pt>
                <c:pt idx="6" formatCode="#,##0">
                  <c:v>43855</c:v>
                </c:pt>
                <c:pt idx="7" formatCode="#,##0">
                  <c:v>11589</c:v>
                </c:pt>
                <c:pt idx="8" formatCode="#,##0">
                  <c:v>1413</c:v>
                </c:pt>
              </c:numCache>
            </c:numRef>
          </c:val>
        </c:ser>
        <c:dLbls>
          <c:showLegendKey val="0"/>
          <c:showVal val="0"/>
          <c:showCatName val="0"/>
          <c:showSerName val="0"/>
          <c:showPercent val="0"/>
          <c:showBubbleSize val="0"/>
        </c:dLbls>
        <c:gapWidth val="150"/>
        <c:axId val="152972672"/>
        <c:axId val="152974848"/>
      </c:barChart>
      <c:lineChart>
        <c:grouping val="standard"/>
        <c:varyColors val="0"/>
        <c:ser>
          <c:idx val="1"/>
          <c:order val="1"/>
          <c:tx>
            <c:strRef>
              <c:f>Sheet1!$C$1</c:f>
              <c:strCache>
                <c:ptCount val="1"/>
                <c:pt idx="0">
                  <c:v>% low Birthweight</c:v>
                </c:pt>
              </c:strCache>
            </c:strRef>
          </c:tx>
          <c:spPr>
            <a:ln w="63500"/>
          </c:spPr>
          <c:cat>
            <c:strRef>
              <c:f>Sheet1!$A$2:$A$10</c:f>
              <c:strCache>
                <c:ptCount val="9"/>
                <c:pt idx="0">
                  <c:v>All Ages</c:v>
                </c:pt>
                <c:pt idx="1">
                  <c:v>Under 15 </c:v>
                </c:pt>
                <c:pt idx="2">
                  <c:v>15-19</c:v>
                </c:pt>
                <c:pt idx="3">
                  <c:v>20-24</c:v>
                </c:pt>
                <c:pt idx="4">
                  <c:v>25-29</c:v>
                </c:pt>
                <c:pt idx="5">
                  <c:v>30-34</c:v>
                </c:pt>
                <c:pt idx="6">
                  <c:v>35-39</c:v>
                </c:pt>
                <c:pt idx="7">
                  <c:v>40-44</c:v>
                </c:pt>
                <c:pt idx="8">
                  <c:v>45-54</c:v>
                </c:pt>
              </c:strCache>
            </c:strRef>
          </c:cat>
          <c:val>
            <c:numRef>
              <c:f>Sheet1!$C$2:$C$10</c:f>
              <c:numCache>
                <c:formatCode>General</c:formatCode>
                <c:ptCount val="9"/>
                <c:pt idx="0">
                  <c:v>8.3000000000000007</c:v>
                </c:pt>
                <c:pt idx="1">
                  <c:v>13.4</c:v>
                </c:pt>
                <c:pt idx="2">
                  <c:v>10</c:v>
                </c:pt>
                <c:pt idx="3">
                  <c:v>8.3000000000000007</c:v>
                </c:pt>
                <c:pt idx="4">
                  <c:v>7.5</c:v>
                </c:pt>
                <c:pt idx="5">
                  <c:v>7.6</c:v>
                </c:pt>
                <c:pt idx="6">
                  <c:v>8.8000000000000007</c:v>
                </c:pt>
                <c:pt idx="7">
                  <c:v>11</c:v>
                </c:pt>
                <c:pt idx="8">
                  <c:v>20.3</c:v>
                </c:pt>
              </c:numCache>
            </c:numRef>
          </c:val>
          <c:smooth val="0"/>
        </c:ser>
        <c:dLbls>
          <c:showLegendKey val="0"/>
          <c:showVal val="0"/>
          <c:showCatName val="0"/>
          <c:showSerName val="0"/>
          <c:showPercent val="0"/>
          <c:showBubbleSize val="0"/>
        </c:dLbls>
        <c:marker val="1"/>
        <c:smooth val="0"/>
        <c:axId val="152978944"/>
        <c:axId val="152976768"/>
      </c:lineChart>
      <c:catAx>
        <c:axId val="152972672"/>
        <c:scaling>
          <c:orientation val="minMax"/>
        </c:scaling>
        <c:delete val="0"/>
        <c:axPos val="b"/>
        <c:title>
          <c:tx>
            <c:rich>
              <a:bodyPr/>
              <a:lstStyle/>
              <a:p>
                <a:pPr>
                  <a:defRPr/>
                </a:pPr>
                <a:r>
                  <a:rPr lang="en-US" dirty="0" smtClean="0"/>
                  <a:t>Years</a:t>
                </a:r>
                <a:endParaRPr lang="en-US" dirty="0"/>
              </a:p>
            </c:rich>
          </c:tx>
          <c:layout/>
          <c:overlay val="0"/>
        </c:title>
        <c:majorTickMark val="out"/>
        <c:minorTickMark val="none"/>
        <c:tickLblPos val="nextTo"/>
        <c:crossAx val="152974848"/>
        <c:crosses val="autoZero"/>
        <c:auto val="1"/>
        <c:lblAlgn val="ctr"/>
        <c:lblOffset val="100"/>
        <c:noMultiLvlLbl val="0"/>
      </c:catAx>
      <c:valAx>
        <c:axId val="152974848"/>
        <c:scaling>
          <c:orientation val="minMax"/>
        </c:scaling>
        <c:delete val="0"/>
        <c:axPos val="l"/>
        <c:majorGridlines/>
        <c:title>
          <c:tx>
            <c:rich>
              <a:bodyPr rot="-5400000" vert="horz"/>
              <a:lstStyle/>
              <a:p>
                <a:pPr>
                  <a:defRPr/>
                </a:pPr>
                <a:r>
                  <a:rPr lang="en-US" dirty="0" smtClean="0"/>
                  <a:t>Number Low Birthweight</a:t>
                </a:r>
                <a:endParaRPr lang="en-US" dirty="0"/>
              </a:p>
            </c:rich>
          </c:tx>
          <c:layout/>
          <c:overlay val="0"/>
        </c:title>
        <c:numFmt formatCode="#,##0" sourceLinked="1"/>
        <c:majorTickMark val="out"/>
        <c:minorTickMark val="none"/>
        <c:tickLblPos val="nextTo"/>
        <c:crossAx val="152972672"/>
        <c:crosses val="autoZero"/>
        <c:crossBetween val="between"/>
      </c:valAx>
      <c:valAx>
        <c:axId val="152976768"/>
        <c:scaling>
          <c:orientation val="minMax"/>
        </c:scaling>
        <c:delete val="0"/>
        <c:axPos val="r"/>
        <c:title>
          <c:tx>
            <c:rich>
              <a:bodyPr rot="5400000" vert="horz"/>
              <a:lstStyle/>
              <a:p>
                <a:pPr>
                  <a:defRPr>
                    <a:solidFill>
                      <a:schemeClr val="accent2"/>
                    </a:solidFill>
                  </a:defRPr>
                </a:pPr>
                <a:r>
                  <a:rPr lang="en-US" dirty="0" smtClean="0">
                    <a:solidFill>
                      <a:schemeClr val="accent2"/>
                    </a:solidFill>
                  </a:rPr>
                  <a:t>%</a:t>
                </a:r>
                <a:r>
                  <a:rPr lang="en-US" baseline="0" dirty="0" smtClean="0">
                    <a:solidFill>
                      <a:schemeClr val="accent2"/>
                    </a:solidFill>
                  </a:rPr>
                  <a:t> Low Birthweight</a:t>
                </a:r>
                <a:endParaRPr lang="en-US" dirty="0">
                  <a:solidFill>
                    <a:schemeClr val="accent2"/>
                  </a:solidFill>
                </a:endParaRPr>
              </a:p>
            </c:rich>
          </c:tx>
          <c:layout/>
          <c:overlay val="0"/>
        </c:title>
        <c:numFmt formatCode="General" sourceLinked="1"/>
        <c:majorTickMark val="out"/>
        <c:minorTickMark val="none"/>
        <c:tickLblPos val="nextTo"/>
        <c:crossAx val="152978944"/>
        <c:crosses val="max"/>
        <c:crossBetween val="between"/>
      </c:valAx>
      <c:catAx>
        <c:axId val="152978944"/>
        <c:scaling>
          <c:orientation val="minMax"/>
        </c:scaling>
        <c:delete val="1"/>
        <c:axPos val="b"/>
        <c:majorTickMark val="out"/>
        <c:minorTickMark val="none"/>
        <c:tickLblPos val="nextTo"/>
        <c:crossAx val="152976768"/>
        <c:crosses val="autoZero"/>
        <c:auto val="1"/>
        <c:lblAlgn val="ctr"/>
        <c:lblOffset val="100"/>
        <c:noMultiLvlLbl val="0"/>
      </c:cat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Country </c:v>
                </c:pt>
              </c:strCache>
            </c:strRef>
          </c:tx>
          <c:invertIfNegative val="0"/>
          <c:cat>
            <c:numRef>
              <c:f>Sheet1!$A$2:$A$6</c:f>
              <c:numCache>
                <c:formatCode>General</c:formatCode>
                <c:ptCount val="5"/>
                <c:pt idx="0">
                  <c:v>2002</c:v>
                </c:pt>
                <c:pt idx="1">
                  <c:v>2003</c:v>
                </c:pt>
                <c:pt idx="2">
                  <c:v>2004</c:v>
                </c:pt>
                <c:pt idx="3">
                  <c:v>2005</c:v>
                </c:pt>
                <c:pt idx="4">
                  <c:v>2006</c:v>
                </c:pt>
              </c:numCache>
            </c:numRef>
          </c:cat>
          <c:val>
            <c:numRef>
              <c:f>Sheet1!$B$2:$B$6</c:f>
              <c:numCache>
                <c:formatCode>General</c:formatCode>
                <c:ptCount val="5"/>
                <c:pt idx="0">
                  <c:v>12.8</c:v>
                </c:pt>
                <c:pt idx="1">
                  <c:v>12.7</c:v>
                </c:pt>
                <c:pt idx="2">
                  <c:v>12.5</c:v>
                </c:pt>
                <c:pt idx="3">
                  <c:v>13.2</c:v>
                </c:pt>
                <c:pt idx="4">
                  <c:v>12.1</c:v>
                </c:pt>
              </c:numCache>
            </c:numRef>
          </c:val>
        </c:ser>
        <c:ser>
          <c:idx val="1"/>
          <c:order val="1"/>
          <c:tx>
            <c:strRef>
              <c:f>Sheet1!$C$1</c:f>
              <c:strCache>
                <c:ptCount val="1"/>
                <c:pt idx="0">
                  <c:v>North</c:v>
                </c:pt>
              </c:strCache>
            </c:strRef>
          </c:tx>
          <c:invertIfNegative val="0"/>
          <c:cat>
            <c:numRef>
              <c:f>Sheet1!$A$2:$A$6</c:f>
              <c:numCache>
                <c:formatCode>General</c:formatCode>
                <c:ptCount val="5"/>
                <c:pt idx="0">
                  <c:v>2002</c:v>
                </c:pt>
                <c:pt idx="1">
                  <c:v>2003</c:v>
                </c:pt>
                <c:pt idx="2">
                  <c:v>2004</c:v>
                </c:pt>
                <c:pt idx="3">
                  <c:v>2005</c:v>
                </c:pt>
                <c:pt idx="4">
                  <c:v>2006</c:v>
                </c:pt>
              </c:numCache>
            </c:numRef>
          </c:cat>
          <c:val>
            <c:numRef>
              <c:f>Sheet1!$C$2:$C$6</c:f>
              <c:numCache>
                <c:formatCode>General</c:formatCode>
                <c:ptCount val="5"/>
                <c:pt idx="0">
                  <c:v>11.7</c:v>
                </c:pt>
                <c:pt idx="1">
                  <c:v>11.7</c:v>
                </c:pt>
                <c:pt idx="2">
                  <c:v>11.5</c:v>
                </c:pt>
                <c:pt idx="3">
                  <c:v>11.3</c:v>
                </c:pt>
                <c:pt idx="4">
                  <c:v>11</c:v>
                </c:pt>
              </c:numCache>
            </c:numRef>
          </c:val>
        </c:ser>
        <c:ser>
          <c:idx val="2"/>
          <c:order val="2"/>
          <c:tx>
            <c:strRef>
              <c:f>Sheet1!$D$1</c:f>
              <c:strCache>
                <c:ptCount val="1"/>
                <c:pt idx="0">
                  <c:v>Central</c:v>
                </c:pt>
              </c:strCache>
            </c:strRef>
          </c:tx>
          <c:spPr>
            <a:solidFill>
              <a:srgbClr val="C00000"/>
            </a:solidFill>
            <a:ln>
              <a:solidFill>
                <a:srgbClr val="C00000"/>
              </a:solidFill>
            </a:ln>
          </c:spPr>
          <c:invertIfNegative val="0"/>
          <c:cat>
            <c:numRef>
              <c:f>Sheet1!$A$2:$A$6</c:f>
              <c:numCache>
                <c:formatCode>General</c:formatCode>
                <c:ptCount val="5"/>
                <c:pt idx="0">
                  <c:v>2002</c:v>
                </c:pt>
                <c:pt idx="1">
                  <c:v>2003</c:v>
                </c:pt>
                <c:pt idx="2">
                  <c:v>2004</c:v>
                </c:pt>
                <c:pt idx="3">
                  <c:v>2005</c:v>
                </c:pt>
                <c:pt idx="4">
                  <c:v>2006</c:v>
                </c:pt>
              </c:numCache>
            </c:numRef>
          </c:cat>
          <c:val>
            <c:numRef>
              <c:f>Sheet1!$D$2:$D$6</c:f>
              <c:numCache>
                <c:formatCode>General</c:formatCode>
                <c:ptCount val="5"/>
                <c:pt idx="0">
                  <c:v>18.5</c:v>
                </c:pt>
                <c:pt idx="1">
                  <c:v>18.399999999999999</c:v>
                </c:pt>
                <c:pt idx="2">
                  <c:v>17.899999999999999</c:v>
                </c:pt>
                <c:pt idx="3">
                  <c:v>17.8</c:v>
                </c:pt>
                <c:pt idx="4">
                  <c:v>17.7</c:v>
                </c:pt>
              </c:numCache>
            </c:numRef>
          </c:val>
        </c:ser>
        <c:ser>
          <c:idx val="3"/>
          <c:order val="3"/>
          <c:tx>
            <c:strRef>
              <c:f>Sheet1!$E$1</c:f>
              <c:strCache>
                <c:ptCount val="1"/>
                <c:pt idx="0">
                  <c:v>South</c:v>
                </c:pt>
              </c:strCache>
            </c:strRef>
          </c:tx>
          <c:spPr>
            <a:solidFill>
              <a:srgbClr val="FFC000"/>
            </a:solidFill>
            <a:ln>
              <a:solidFill>
                <a:srgbClr val="FFC000"/>
              </a:solidFill>
            </a:ln>
          </c:spPr>
          <c:invertIfNegative val="0"/>
          <c:cat>
            <c:numRef>
              <c:f>Sheet1!$A$2:$A$6</c:f>
              <c:numCache>
                <c:formatCode>General</c:formatCode>
                <c:ptCount val="5"/>
                <c:pt idx="0">
                  <c:v>2002</c:v>
                </c:pt>
                <c:pt idx="1">
                  <c:v>2003</c:v>
                </c:pt>
                <c:pt idx="2">
                  <c:v>2004</c:v>
                </c:pt>
                <c:pt idx="3">
                  <c:v>2005</c:v>
                </c:pt>
                <c:pt idx="4">
                  <c:v>2006</c:v>
                </c:pt>
              </c:numCache>
            </c:numRef>
          </c:cat>
          <c:val>
            <c:numRef>
              <c:f>Sheet1!$E$2:$E$6</c:f>
              <c:numCache>
                <c:formatCode>General</c:formatCode>
                <c:ptCount val="5"/>
                <c:pt idx="0">
                  <c:v>12.2</c:v>
                </c:pt>
                <c:pt idx="1">
                  <c:v>12.1</c:v>
                </c:pt>
                <c:pt idx="2">
                  <c:v>12</c:v>
                </c:pt>
                <c:pt idx="3">
                  <c:v>11.9</c:v>
                </c:pt>
                <c:pt idx="4">
                  <c:v>11.6</c:v>
                </c:pt>
              </c:numCache>
            </c:numRef>
          </c:val>
        </c:ser>
        <c:dLbls>
          <c:showLegendKey val="0"/>
          <c:showVal val="0"/>
          <c:showCatName val="0"/>
          <c:showSerName val="0"/>
          <c:showPercent val="0"/>
          <c:showBubbleSize val="0"/>
        </c:dLbls>
        <c:gapWidth val="150"/>
        <c:axId val="147172352"/>
        <c:axId val="147174528"/>
      </c:barChart>
      <c:catAx>
        <c:axId val="147172352"/>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nextTo"/>
        <c:crossAx val="147174528"/>
        <c:crosses val="autoZero"/>
        <c:auto val="1"/>
        <c:lblAlgn val="ctr"/>
        <c:lblOffset val="100"/>
        <c:noMultiLvlLbl val="0"/>
      </c:catAx>
      <c:valAx>
        <c:axId val="147174528"/>
        <c:scaling>
          <c:orientation val="minMax"/>
        </c:scaling>
        <c:delete val="0"/>
        <c:axPos val="l"/>
        <c:majorGridlines/>
        <c:title>
          <c:tx>
            <c:rich>
              <a:bodyPr rot="-5400000" vert="horz"/>
              <a:lstStyle/>
              <a:p>
                <a:pPr>
                  <a:defRPr/>
                </a:pPr>
                <a:r>
                  <a:rPr lang="en-US" dirty="0" smtClean="0"/>
                  <a:t>%</a:t>
                </a:r>
                <a:r>
                  <a:rPr lang="en-US" baseline="0" dirty="0" smtClean="0"/>
                  <a:t> Preterm Live Births</a:t>
                </a:r>
                <a:endParaRPr lang="en-US" dirty="0"/>
              </a:p>
            </c:rich>
          </c:tx>
          <c:layout/>
          <c:overlay val="0"/>
        </c:title>
        <c:numFmt formatCode="General" sourceLinked="1"/>
        <c:majorTickMark val="out"/>
        <c:minorTickMark val="none"/>
        <c:tickLblPos val="nextTo"/>
        <c:crossAx val="147172352"/>
        <c:crosses val="autoZero"/>
        <c:crossBetween val="between"/>
      </c:valAx>
    </c:plotArea>
    <c:legend>
      <c:legendPos val="r"/>
      <c:layout>
        <c:manualLayout>
          <c:xMode val="edge"/>
          <c:yMode val="edge"/>
          <c:x val="0.86307109047266517"/>
          <c:y val="0.37542177019539225"/>
          <c:w val="0.13123090382932903"/>
          <c:h val="0.23989720034995626"/>
        </c:manualLayout>
      </c:layout>
      <c:overlay val="0"/>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Physician </c:v>
                </c:pt>
              </c:strCache>
            </c:strRef>
          </c:tx>
          <c:invertIfNegative val="0"/>
          <c:cat>
            <c:numRef>
              <c:f>Sheet1!$A$2:$A$6</c:f>
              <c:numCache>
                <c:formatCode>General</c:formatCode>
                <c:ptCount val="5"/>
                <c:pt idx="0">
                  <c:v>2002</c:v>
                </c:pt>
                <c:pt idx="1">
                  <c:v>2003</c:v>
                </c:pt>
                <c:pt idx="2">
                  <c:v>2004</c:v>
                </c:pt>
                <c:pt idx="3">
                  <c:v>2005</c:v>
                </c:pt>
                <c:pt idx="4">
                  <c:v>2006</c:v>
                </c:pt>
              </c:numCache>
            </c:numRef>
          </c:cat>
          <c:val>
            <c:numRef>
              <c:f>Sheet1!$B$2:$B$6</c:f>
              <c:numCache>
                <c:formatCode>#,##0</c:formatCode>
                <c:ptCount val="5"/>
                <c:pt idx="0">
                  <c:v>25487</c:v>
                </c:pt>
                <c:pt idx="1">
                  <c:v>27855</c:v>
                </c:pt>
                <c:pt idx="2">
                  <c:v>26783</c:v>
                </c:pt>
                <c:pt idx="3">
                  <c:v>29325</c:v>
                </c:pt>
                <c:pt idx="4">
                  <c:v>31499</c:v>
                </c:pt>
              </c:numCache>
            </c:numRef>
          </c:val>
        </c:ser>
        <c:ser>
          <c:idx val="1"/>
          <c:order val="1"/>
          <c:tx>
            <c:strRef>
              <c:f>Sheet1!$C$1</c:f>
              <c:strCache>
                <c:ptCount val="1"/>
                <c:pt idx="0">
                  <c:v>Midwife</c:v>
                </c:pt>
              </c:strCache>
            </c:strRef>
          </c:tx>
          <c:invertIfNegative val="0"/>
          <c:cat>
            <c:numRef>
              <c:f>Sheet1!$A$2:$A$6</c:f>
              <c:numCache>
                <c:formatCode>General</c:formatCode>
                <c:ptCount val="5"/>
                <c:pt idx="0">
                  <c:v>2002</c:v>
                </c:pt>
                <c:pt idx="1">
                  <c:v>2003</c:v>
                </c:pt>
                <c:pt idx="2">
                  <c:v>2004</c:v>
                </c:pt>
                <c:pt idx="3">
                  <c:v>2005</c:v>
                </c:pt>
                <c:pt idx="4">
                  <c:v>2006</c:v>
                </c:pt>
              </c:numCache>
            </c:numRef>
          </c:cat>
          <c:val>
            <c:numRef>
              <c:f>Sheet1!$C$2:$C$6</c:f>
              <c:numCache>
                <c:formatCode>#,##0</c:formatCode>
                <c:ptCount val="5"/>
                <c:pt idx="0">
                  <c:v>32864</c:v>
                </c:pt>
                <c:pt idx="1">
                  <c:v>30893</c:v>
                </c:pt>
                <c:pt idx="2">
                  <c:v>30455</c:v>
                </c:pt>
                <c:pt idx="3">
                  <c:v>29861</c:v>
                </c:pt>
                <c:pt idx="4">
                  <c:v>28471</c:v>
                </c:pt>
              </c:numCache>
            </c:numRef>
          </c:val>
        </c:ser>
        <c:ser>
          <c:idx val="2"/>
          <c:order val="2"/>
          <c:tx>
            <c:strRef>
              <c:f>Sheet1!$D$1</c:f>
              <c:strCache>
                <c:ptCount val="1"/>
                <c:pt idx="0">
                  <c:v>Other</c:v>
                </c:pt>
              </c:strCache>
            </c:strRef>
          </c:tx>
          <c:spPr>
            <a:solidFill>
              <a:schemeClr val="accent2">
                <a:lumMod val="40000"/>
                <a:lumOff val="60000"/>
              </a:schemeClr>
            </a:solidFill>
            <a:ln>
              <a:noFill/>
            </a:ln>
          </c:spPr>
          <c:invertIfNegative val="0"/>
          <c:cat>
            <c:numRef>
              <c:f>Sheet1!$A$2:$A$6</c:f>
              <c:numCache>
                <c:formatCode>General</c:formatCode>
                <c:ptCount val="5"/>
                <c:pt idx="0">
                  <c:v>2002</c:v>
                </c:pt>
                <c:pt idx="1">
                  <c:v>2003</c:v>
                </c:pt>
                <c:pt idx="2">
                  <c:v>2004</c:v>
                </c:pt>
                <c:pt idx="3">
                  <c:v>2005</c:v>
                </c:pt>
                <c:pt idx="4">
                  <c:v>2006</c:v>
                </c:pt>
              </c:numCache>
            </c:numRef>
          </c:cat>
          <c:val>
            <c:numRef>
              <c:f>Sheet1!$D$2:$D$6</c:f>
              <c:numCache>
                <c:formatCode>#,##0</c:formatCode>
                <c:ptCount val="5"/>
                <c:pt idx="0">
                  <c:v>3477</c:v>
                </c:pt>
                <c:pt idx="1">
                  <c:v>2796</c:v>
                </c:pt>
                <c:pt idx="2">
                  <c:v>3711</c:v>
                </c:pt>
                <c:pt idx="3">
                  <c:v>2421</c:v>
                </c:pt>
                <c:pt idx="4">
                  <c:v>2468</c:v>
                </c:pt>
              </c:numCache>
            </c:numRef>
          </c:val>
        </c:ser>
        <c:dLbls>
          <c:showLegendKey val="0"/>
          <c:showVal val="0"/>
          <c:showCatName val="0"/>
          <c:showSerName val="0"/>
          <c:showPercent val="0"/>
          <c:showBubbleSize val="0"/>
        </c:dLbls>
        <c:gapWidth val="150"/>
        <c:axId val="147326464"/>
        <c:axId val="147333120"/>
      </c:barChart>
      <c:lineChart>
        <c:grouping val="standard"/>
        <c:varyColors val="0"/>
        <c:ser>
          <c:idx val="3"/>
          <c:order val="3"/>
          <c:tx>
            <c:strRef>
              <c:f>Sheet1!$E$1</c:f>
              <c:strCache>
                <c:ptCount val="1"/>
                <c:pt idx="0">
                  <c:v>Clinic/Hospital</c:v>
                </c:pt>
              </c:strCache>
            </c:strRef>
          </c:tx>
          <c:spPr>
            <a:ln w="50800">
              <a:solidFill>
                <a:srgbClr val="FFC000"/>
              </a:solidFill>
            </a:ln>
          </c:spPr>
          <c:marker>
            <c:symbol val="square"/>
            <c:size val="11"/>
            <c:spPr>
              <a:solidFill>
                <a:srgbClr val="FFC000"/>
              </a:solidFill>
              <a:ln>
                <a:solidFill>
                  <a:srgbClr val="FFC000"/>
                </a:solidFill>
              </a:ln>
            </c:spPr>
          </c:marker>
          <c:cat>
            <c:numRef>
              <c:f>Sheet1!$A$2:$A$6</c:f>
              <c:numCache>
                <c:formatCode>General</c:formatCode>
                <c:ptCount val="5"/>
                <c:pt idx="0">
                  <c:v>2002</c:v>
                </c:pt>
                <c:pt idx="1">
                  <c:v>2003</c:v>
                </c:pt>
                <c:pt idx="2">
                  <c:v>2004</c:v>
                </c:pt>
                <c:pt idx="3">
                  <c:v>2005</c:v>
                </c:pt>
                <c:pt idx="4">
                  <c:v>2006</c:v>
                </c:pt>
              </c:numCache>
            </c:numRef>
          </c:cat>
          <c:val>
            <c:numRef>
              <c:f>Sheet1!$E$2:$E$6</c:f>
              <c:numCache>
                <c:formatCode>#,##0</c:formatCode>
                <c:ptCount val="5"/>
                <c:pt idx="0">
                  <c:v>34862</c:v>
                </c:pt>
                <c:pt idx="1">
                  <c:v>35489</c:v>
                </c:pt>
                <c:pt idx="2">
                  <c:v>33786</c:v>
                </c:pt>
                <c:pt idx="3">
                  <c:v>37104</c:v>
                </c:pt>
                <c:pt idx="4">
                  <c:v>37949</c:v>
                </c:pt>
              </c:numCache>
            </c:numRef>
          </c:val>
          <c:smooth val="0"/>
        </c:ser>
        <c:ser>
          <c:idx val="4"/>
          <c:order val="4"/>
          <c:tx>
            <c:strRef>
              <c:f>Sheet1!$F$1</c:f>
              <c:strCache>
                <c:ptCount val="1"/>
                <c:pt idx="0">
                  <c:v>Residence</c:v>
                </c:pt>
              </c:strCache>
            </c:strRef>
          </c:tx>
          <c:spPr>
            <a:ln w="53975">
              <a:solidFill>
                <a:srgbClr val="7030A0"/>
              </a:solidFill>
            </a:ln>
          </c:spPr>
          <c:marker>
            <c:symbol val="circle"/>
            <c:size val="11"/>
            <c:spPr>
              <a:solidFill>
                <a:srgbClr val="7030A0"/>
              </a:solidFill>
              <a:ln>
                <a:solidFill>
                  <a:srgbClr val="7030A0"/>
                </a:solidFill>
              </a:ln>
            </c:spPr>
          </c:marker>
          <c:cat>
            <c:numRef>
              <c:f>Sheet1!$A$2:$A$6</c:f>
              <c:numCache>
                <c:formatCode>General</c:formatCode>
                <c:ptCount val="5"/>
                <c:pt idx="0">
                  <c:v>2002</c:v>
                </c:pt>
                <c:pt idx="1">
                  <c:v>2003</c:v>
                </c:pt>
                <c:pt idx="2">
                  <c:v>2004</c:v>
                </c:pt>
                <c:pt idx="3">
                  <c:v>2005</c:v>
                </c:pt>
                <c:pt idx="4">
                  <c:v>2006</c:v>
                </c:pt>
              </c:numCache>
            </c:numRef>
          </c:cat>
          <c:val>
            <c:numRef>
              <c:f>Sheet1!$F$2:$F$6</c:f>
              <c:numCache>
                <c:formatCode>#,##0</c:formatCode>
                <c:ptCount val="5"/>
                <c:pt idx="0">
                  <c:v>26786</c:v>
                </c:pt>
                <c:pt idx="1">
                  <c:v>26001</c:v>
                </c:pt>
                <c:pt idx="2">
                  <c:v>27163</c:v>
                </c:pt>
                <c:pt idx="3">
                  <c:v>24503</c:v>
                </c:pt>
                <c:pt idx="4">
                  <c:v>24489</c:v>
                </c:pt>
              </c:numCache>
            </c:numRef>
          </c:val>
          <c:smooth val="0"/>
        </c:ser>
        <c:dLbls>
          <c:showLegendKey val="0"/>
          <c:showVal val="0"/>
          <c:showCatName val="0"/>
          <c:showSerName val="0"/>
          <c:showPercent val="0"/>
          <c:showBubbleSize val="0"/>
        </c:dLbls>
        <c:marker val="1"/>
        <c:smooth val="0"/>
        <c:axId val="147326464"/>
        <c:axId val="147333120"/>
      </c:lineChart>
      <c:catAx>
        <c:axId val="147326464"/>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nextTo"/>
        <c:crossAx val="147333120"/>
        <c:crosses val="autoZero"/>
        <c:auto val="1"/>
        <c:lblAlgn val="ctr"/>
        <c:lblOffset val="100"/>
        <c:noMultiLvlLbl val="0"/>
      </c:catAx>
      <c:valAx>
        <c:axId val="147333120"/>
        <c:scaling>
          <c:orientation val="minMax"/>
        </c:scaling>
        <c:delete val="0"/>
        <c:axPos val="l"/>
        <c:majorGridlines/>
        <c:title>
          <c:tx>
            <c:rich>
              <a:bodyPr rot="-5400000" vert="horz"/>
              <a:lstStyle/>
              <a:p>
                <a:pPr>
                  <a:defRPr/>
                </a:pPr>
                <a:r>
                  <a:rPr lang="en-US" dirty="0" smtClean="0"/>
                  <a:t># of Live Births</a:t>
                </a:r>
                <a:endParaRPr lang="en-US" dirty="0"/>
              </a:p>
            </c:rich>
          </c:tx>
          <c:layout>
            <c:manualLayout>
              <c:xMode val="edge"/>
              <c:yMode val="edge"/>
              <c:x val="0"/>
              <c:y val="0.26027477467226312"/>
            </c:manualLayout>
          </c:layout>
          <c:overlay val="0"/>
        </c:title>
        <c:numFmt formatCode="#,##0" sourceLinked="1"/>
        <c:majorTickMark val="out"/>
        <c:minorTickMark val="none"/>
        <c:tickLblPos val="nextTo"/>
        <c:crossAx val="1473264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0.24167</cdr:x>
      <cdr:y>0.28767</cdr:y>
    </cdr:from>
    <cdr:to>
      <cdr:x>0.46667</cdr:x>
      <cdr:y>0.38356</cdr:y>
    </cdr:to>
    <cdr:sp macro="" textlink="">
      <cdr:nvSpPr>
        <cdr:cNvPr id="2" name="TextBox 1"/>
        <cdr:cNvSpPr txBox="1"/>
      </cdr:nvSpPr>
      <cdr:spPr>
        <a:xfrm xmlns:a="http://schemas.openxmlformats.org/drawingml/2006/main">
          <a:off x="2209800" y="1600200"/>
          <a:ext cx="20574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solidFill>
                <a:schemeClr val="tx1"/>
              </a:solidFill>
            </a:rPr>
            <a:t>Number</a:t>
          </a:r>
          <a:endParaRPr lang="en-US" sz="28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0.61667</cdr:x>
      <cdr:y>0.0411</cdr:y>
    </cdr:from>
    <cdr:to>
      <cdr:x>0.75</cdr:x>
      <cdr:y>0.13699</cdr:y>
    </cdr:to>
    <cdr:sp macro="" textlink="">
      <cdr:nvSpPr>
        <cdr:cNvPr id="3" name="TextBox 1"/>
        <cdr:cNvSpPr txBox="1"/>
      </cdr:nvSpPr>
      <cdr:spPr>
        <a:xfrm xmlns:a="http://schemas.openxmlformats.org/drawingml/2006/main">
          <a:off x="5638800" y="228600"/>
          <a:ext cx="12192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smtClean="0">
              <a:solidFill>
                <a:schemeClr val="accent2"/>
              </a:solidFill>
            </a:rPr>
            <a:t>Rate</a:t>
          </a:r>
          <a:endParaRPr lang="en-US" sz="2800" b="1" dirty="0">
            <a:solidFill>
              <a:schemeClr val="accent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0.24167</cdr:x>
      <cdr:y>0.28767</cdr:y>
    </cdr:from>
    <cdr:to>
      <cdr:x>0.46667</cdr:x>
      <cdr:y>0.38356</cdr:y>
    </cdr:to>
    <cdr:sp macro="" textlink="">
      <cdr:nvSpPr>
        <cdr:cNvPr id="2" name="TextBox 1"/>
        <cdr:cNvSpPr txBox="1"/>
      </cdr:nvSpPr>
      <cdr:spPr>
        <a:xfrm xmlns:a="http://schemas.openxmlformats.org/drawingml/2006/main">
          <a:off x="2209800" y="1600200"/>
          <a:ext cx="20574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solidFill>
                <a:schemeClr val="tx1"/>
              </a:solidFill>
            </a:rPr>
            <a:t>Number</a:t>
          </a:r>
          <a:endParaRPr lang="en-US" sz="2800" b="1" dirty="0">
            <a:solidFill>
              <a:schemeClr val="tx1"/>
            </a:solidFill>
          </a:endParaRPr>
        </a:p>
      </cdr:txBody>
    </cdr:sp>
  </cdr:relSizeAnchor>
  <cdr:relSizeAnchor xmlns:cdr="http://schemas.openxmlformats.org/drawingml/2006/chartDrawing">
    <cdr:from>
      <cdr:x>0.61667</cdr:x>
      <cdr:y>0.0411</cdr:y>
    </cdr:from>
    <cdr:to>
      <cdr:x>0.75</cdr:x>
      <cdr:y>0.13699</cdr:y>
    </cdr:to>
    <cdr:sp macro="" textlink="">
      <cdr:nvSpPr>
        <cdr:cNvPr id="3" name="TextBox 1"/>
        <cdr:cNvSpPr txBox="1"/>
      </cdr:nvSpPr>
      <cdr:spPr>
        <a:xfrm xmlns:a="http://schemas.openxmlformats.org/drawingml/2006/main">
          <a:off x="5638800" y="228600"/>
          <a:ext cx="12192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smtClean="0">
              <a:solidFill>
                <a:schemeClr val="accent2"/>
              </a:solidFill>
            </a:rPr>
            <a:t>Rate</a:t>
          </a:r>
          <a:endParaRPr lang="en-US" sz="2800" b="1" dirty="0">
            <a:solidFill>
              <a:schemeClr val="accent2"/>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0.24167</cdr:x>
      <cdr:y>0.28767</cdr:y>
    </cdr:from>
    <cdr:to>
      <cdr:x>0.46667</cdr:x>
      <cdr:y>0.38356</cdr:y>
    </cdr:to>
    <cdr:sp macro="" textlink="">
      <cdr:nvSpPr>
        <cdr:cNvPr id="2" name="TextBox 1"/>
        <cdr:cNvSpPr txBox="1"/>
      </cdr:nvSpPr>
      <cdr:spPr>
        <a:xfrm xmlns:a="http://schemas.openxmlformats.org/drawingml/2006/main">
          <a:off x="2209800" y="1600200"/>
          <a:ext cx="20574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solidFill>
                <a:schemeClr val="tx1"/>
              </a:solidFill>
            </a:rPr>
            <a:t>Number</a:t>
          </a:r>
          <a:endParaRPr lang="en-US" sz="2800" b="1" dirty="0">
            <a:solidFill>
              <a:schemeClr val="tx1"/>
            </a:solidFill>
          </a:endParaRPr>
        </a:p>
      </cdr:txBody>
    </cdr:sp>
  </cdr:relSizeAnchor>
  <cdr:relSizeAnchor xmlns:cdr="http://schemas.openxmlformats.org/drawingml/2006/chartDrawing">
    <cdr:from>
      <cdr:x>0.61667</cdr:x>
      <cdr:y>0.0411</cdr:y>
    </cdr:from>
    <cdr:to>
      <cdr:x>0.75</cdr:x>
      <cdr:y>0.13699</cdr:y>
    </cdr:to>
    <cdr:sp macro="" textlink="">
      <cdr:nvSpPr>
        <cdr:cNvPr id="3" name="TextBox 1"/>
        <cdr:cNvSpPr txBox="1"/>
      </cdr:nvSpPr>
      <cdr:spPr>
        <a:xfrm xmlns:a="http://schemas.openxmlformats.org/drawingml/2006/main">
          <a:off x="5638800" y="228600"/>
          <a:ext cx="12192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smtClean="0">
              <a:solidFill>
                <a:schemeClr val="accent2"/>
              </a:solidFill>
            </a:rPr>
            <a:t>Rate</a:t>
          </a:r>
          <a:endParaRPr lang="en-US" sz="2800" b="1" dirty="0">
            <a:solidFill>
              <a:schemeClr val="accent2"/>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0.24167</cdr:x>
      <cdr:y>0.28767</cdr:y>
    </cdr:from>
    <cdr:to>
      <cdr:x>0.46667</cdr:x>
      <cdr:y>0.38356</cdr:y>
    </cdr:to>
    <cdr:sp macro="" textlink="">
      <cdr:nvSpPr>
        <cdr:cNvPr id="2" name="TextBox 1"/>
        <cdr:cNvSpPr txBox="1"/>
      </cdr:nvSpPr>
      <cdr:spPr>
        <a:xfrm xmlns:a="http://schemas.openxmlformats.org/drawingml/2006/main">
          <a:off x="2209800" y="1600200"/>
          <a:ext cx="20574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solidFill>
                <a:schemeClr val="accent1"/>
              </a:solidFill>
            </a:rPr>
            <a:t>Number</a:t>
          </a:r>
          <a:endParaRPr lang="en-US" sz="2800" b="1" dirty="0">
            <a:solidFill>
              <a:schemeClr val="accent1"/>
            </a:solidFill>
          </a:endParaRPr>
        </a:p>
      </cdr:txBody>
    </cdr:sp>
  </cdr:relSizeAnchor>
  <cdr:relSizeAnchor xmlns:cdr="http://schemas.openxmlformats.org/drawingml/2006/chartDrawing">
    <cdr:from>
      <cdr:x>0.61667</cdr:x>
      <cdr:y>0.0411</cdr:y>
    </cdr:from>
    <cdr:to>
      <cdr:x>0.75</cdr:x>
      <cdr:y>0.13699</cdr:y>
    </cdr:to>
    <cdr:sp macro="" textlink="">
      <cdr:nvSpPr>
        <cdr:cNvPr id="3" name="TextBox 1"/>
        <cdr:cNvSpPr txBox="1"/>
      </cdr:nvSpPr>
      <cdr:spPr>
        <a:xfrm xmlns:a="http://schemas.openxmlformats.org/drawingml/2006/main">
          <a:off x="5638800" y="228600"/>
          <a:ext cx="12192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smtClean="0">
              <a:solidFill>
                <a:schemeClr val="accent2"/>
              </a:solidFill>
            </a:rPr>
            <a:t>Rate</a:t>
          </a:r>
          <a:endParaRPr lang="en-US" sz="2800" b="1" dirty="0">
            <a:solidFill>
              <a:schemeClr val="accent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9C4D6AD5-5015-4298-ACEC-E1F15344AC47}" type="datetimeFigureOut">
              <a:rPr lang="en-US" smtClean="0"/>
              <a:t>4/1/2015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1781311D-7B11-45B8-95B1-C25D72E91B6C}" type="slidenum">
              <a:rPr lang="en-US" smtClean="0"/>
              <a:t>‹#›</a:t>
            </a:fld>
            <a:endParaRPr lang="en-US"/>
          </a:p>
        </p:txBody>
      </p:sp>
    </p:spTree>
    <p:extLst>
      <p:ext uri="{BB962C8B-B14F-4D97-AF65-F5344CB8AC3E}">
        <p14:creationId xmlns:p14="http://schemas.microsoft.com/office/powerpoint/2010/main" val="507818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822017-3F14-46C0-AD4C-C184FB59C068}" type="datetimeFigureOut">
              <a:rPr lang="en-US" smtClean="0"/>
              <a:pPr/>
              <a:t>4/1/2015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ED60EA9-2F23-49E3-AFBC-A77BEDF35590}" type="slidenum">
              <a:rPr lang="en-US" smtClean="0"/>
              <a:pPr/>
              <a:t>‹#›</a:t>
            </a:fld>
            <a:endParaRPr lang="en-US"/>
          </a:p>
        </p:txBody>
      </p:sp>
    </p:spTree>
    <p:extLst>
      <p:ext uri="{BB962C8B-B14F-4D97-AF65-F5344CB8AC3E}">
        <p14:creationId xmlns:p14="http://schemas.microsoft.com/office/powerpoint/2010/main" val="236601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a:t>
            </a:fld>
            <a:endParaRPr lang="en-US"/>
          </a:p>
        </p:txBody>
      </p:sp>
    </p:spTree>
    <p:extLst>
      <p:ext uri="{BB962C8B-B14F-4D97-AF65-F5344CB8AC3E}">
        <p14:creationId xmlns:p14="http://schemas.microsoft.com/office/powerpoint/2010/main" val="39258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various definitions of “live birth” used in the US and different European countries.  To compare data across countries, these differences in definitions would need to be taken into consideration.</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10</a:t>
            </a:fld>
            <a:endParaRPr lang="en-US"/>
          </a:p>
        </p:txBody>
      </p:sp>
    </p:spTree>
    <p:extLst>
      <p:ext uri="{BB962C8B-B14F-4D97-AF65-F5344CB8AC3E}">
        <p14:creationId xmlns:p14="http://schemas.microsoft.com/office/powerpoint/2010/main" val="155551489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given the number of deaths from diabetes mellitus and the population counts (for 3 years, 2003-2005) for State A and State B.  </a:t>
            </a:r>
          </a:p>
          <a:p>
            <a:endParaRPr lang="en-US" dirty="0"/>
          </a:p>
          <a:p>
            <a:r>
              <a:rPr lang="en-US" dirty="0"/>
              <a:t>How do we calculate the Age-specific death rate from diabetes mellitus?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100</a:t>
            </a:fld>
            <a:endParaRPr lang="en-US"/>
          </a:p>
        </p:txBody>
      </p:sp>
    </p:spTree>
    <p:extLst>
      <p:ext uri="{BB962C8B-B14F-4D97-AF65-F5344CB8AC3E}">
        <p14:creationId xmlns:p14="http://schemas.microsoft.com/office/powerpoint/2010/main" val="297722378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divide the number of deaths (0) by the population count (84,952).  For the Under 1 year age group, the age-specific death rate for diabetes mellitus is 0.</a:t>
            </a:r>
          </a:p>
          <a:p>
            <a:endParaRPr lang="en-US" dirty="0"/>
          </a:p>
          <a:p>
            <a:r>
              <a:rPr lang="en-US" dirty="0"/>
              <a:t>(Use the worksheet provided (included in “Activity Materials” section of Participant Notes).  Divide class into two groups.  Have group 1 calculate the remaining rates for State A and group 2 calculate the remaining rates for State B.  Answers on next slide).  </a:t>
            </a:r>
          </a:p>
          <a:p>
            <a:endParaRPr lang="en-US" dirty="0"/>
          </a:p>
          <a:p>
            <a:r>
              <a:rPr lang="en-US" dirty="0"/>
              <a:t>(all rates are per 100,000 persons)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101</a:t>
            </a:fld>
            <a:endParaRPr lang="en-US"/>
          </a:p>
        </p:txBody>
      </p:sp>
    </p:spTree>
    <p:extLst>
      <p:ext uri="{BB962C8B-B14F-4D97-AF65-F5344CB8AC3E}">
        <p14:creationId xmlns:p14="http://schemas.microsoft.com/office/powerpoint/2010/main" val="29772237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a:t>Remove solution slide from student version].</a:t>
            </a:r>
          </a:p>
          <a:p>
            <a:endParaRPr lang="en-US" dirty="0"/>
          </a:p>
          <a:p>
            <a:r>
              <a:rPr lang="en-US" dirty="0"/>
              <a:t>These are crude death rates for diabetes mellitus.  Note the rates for all ages: which State has a higher rate? (State B)</a:t>
            </a:r>
          </a:p>
          <a:p>
            <a:endParaRPr lang="en-US" dirty="0"/>
          </a:p>
          <a:p>
            <a:r>
              <a:rPr lang="en-US" dirty="0"/>
              <a:t>Now we’ll see what happens when we adjust for age.</a:t>
            </a:r>
          </a:p>
          <a:p>
            <a:endParaRPr lang="en-US" dirty="0"/>
          </a:p>
          <a:p>
            <a:r>
              <a:rPr lang="en-US" dirty="0"/>
              <a:t>(all rates are per 100,000 persons)</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102</a:t>
            </a:fld>
            <a:endParaRPr lang="en-US"/>
          </a:p>
        </p:txBody>
      </p:sp>
    </p:spTree>
    <p:extLst>
      <p:ext uri="{BB962C8B-B14F-4D97-AF65-F5344CB8AC3E}">
        <p14:creationId xmlns:p14="http://schemas.microsoft.com/office/powerpoint/2010/main" val="297722378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60EA9-2F23-49E3-AFBC-A77BEDF35590}" type="slidenum">
              <a:rPr lang="en-US" smtClean="0"/>
              <a:pPr/>
              <a:t>103</a:t>
            </a:fld>
            <a:endParaRPr lang="en-US"/>
          </a:p>
        </p:txBody>
      </p:sp>
    </p:spTree>
    <p:extLst>
      <p:ext uri="{BB962C8B-B14F-4D97-AF65-F5344CB8AC3E}">
        <p14:creationId xmlns:p14="http://schemas.microsoft.com/office/powerpoint/2010/main" val="3318475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take the age-specific rates for each age group that we just calculated (second column from the left), and we multiply them by our WHO Standard Population Weight (third column from the left).  For the Under 1 age group in State A, we take 0 times 0.018, which equals 0.</a:t>
            </a:r>
          </a:p>
          <a:p>
            <a:endParaRPr lang="en-US" dirty="0"/>
          </a:p>
          <a:p>
            <a:r>
              <a:rPr lang="en-US" dirty="0"/>
              <a:t>Note: we don’t calculate the cross products for the “all ages” category.</a:t>
            </a:r>
          </a:p>
          <a:p>
            <a:endParaRPr lang="en-US" dirty="0"/>
          </a:p>
          <a:p>
            <a:pPr>
              <a:defRPr/>
            </a:pPr>
            <a:r>
              <a:rPr lang="en-US" dirty="0"/>
              <a:t>(Use worksheet provided (section B). Divide class into two groups.  Have group 1 calculate the remaining rates for State A and group 2 calculate the rates for State B.  Answers on next slide).  </a:t>
            </a:r>
          </a:p>
          <a:p>
            <a:pPr>
              <a:defRPr/>
            </a:pPr>
            <a:endParaRPr lang="en-US" dirty="0"/>
          </a:p>
          <a:p>
            <a:pPr>
              <a:defRPr/>
            </a:pPr>
            <a:r>
              <a:rPr lang="en-US" dirty="0"/>
              <a:t>(all rates are per 100,000 persons)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104</a:t>
            </a:fld>
            <a:endParaRPr lang="en-US"/>
          </a:p>
        </p:txBody>
      </p:sp>
    </p:spTree>
    <p:extLst>
      <p:ext uri="{BB962C8B-B14F-4D97-AF65-F5344CB8AC3E}">
        <p14:creationId xmlns:p14="http://schemas.microsoft.com/office/powerpoint/2010/main" val="29772237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a:t>Remove solution slide from student version].</a:t>
            </a:r>
          </a:p>
          <a:p>
            <a:endParaRPr lang="en-US" dirty="0"/>
          </a:p>
          <a:p>
            <a:r>
              <a:rPr lang="en-US" dirty="0"/>
              <a:t>These are the age-specific age-adjusted death rates for diabetes mellitus in State A and State B.</a:t>
            </a:r>
          </a:p>
          <a:p>
            <a:endParaRPr lang="en-US" dirty="0"/>
          </a:p>
          <a:p>
            <a:r>
              <a:rPr lang="en-US" dirty="0"/>
              <a:t>(all rates are per 100,000 persons)</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105</a:t>
            </a:fld>
            <a:endParaRPr lang="en-US"/>
          </a:p>
        </p:txBody>
      </p:sp>
    </p:spTree>
    <p:extLst>
      <p:ext uri="{BB962C8B-B14F-4D97-AF65-F5344CB8AC3E}">
        <p14:creationId xmlns:p14="http://schemas.microsoft.com/office/powerpoint/2010/main" val="297722378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60EA9-2F23-49E3-AFBC-A77BEDF35590}" type="slidenum">
              <a:rPr lang="en-US" smtClean="0"/>
              <a:pPr/>
              <a:t>106</a:t>
            </a:fld>
            <a:endParaRPr lang="en-US"/>
          </a:p>
        </p:txBody>
      </p:sp>
    </p:spTree>
    <p:extLst>
      <p:ext uri="{BB962C8B-B14F-4D97-AF65-F5344CB8AC3E}">
        <p14:creationId xmlns:p14="http://schemas.microsoft.com/office/powerpoint/2010/main" val="231569992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a:t>Remove solution slide from student version].</a:t>
            </a:r>
          </a:p>
          <a:p>
            <a:endParaRPr lang="en-US" dirty="0"/>
          </a:p>
          <a:p>
            <a:r>
              <a:rPr lang="en-US" dirty="0"/>
              <a:t>We sum all of the age-adjusted rates for each state, and we have the age-adjusted death rate for diabetes mellitus for all ages in State A and State B.  Which state is higher after age-adjusting?  (State A) </a:t>
            </a:r>
          </a:p>
          <a:p>
            <a:endParaRPr lang="en-US" dirty="0"/>
          </a:p>
          <a:p>
            <a:r>
              <a:rPr lang="en-US" dirty="0"/>
              <a:t>(all rates are per 100,000 persons)</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107</a:t>
            </a:fld>
            <a:endParaRPr lang="en-US"/>
          </a:p>
        </p:txBody>
      </p:sp>
    </p:spTree>
    <p:extLst>
      <p:ext uri="{BB962C8B-B14F-4D97-AF65-F5344CB8AC3E}">
        <p14:creationId xmlns:p14="http://schemas.microsoft.com/office/powerpoint/2010/main" val="297722378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 age-adjusted rates compare to the crude rates? (State B has a higher crude rate, but State A has a higher age-adjusted rate).  </a:t>
            </a:r>
          </a:p>
          <a:p>
            <a:endParaRPr lang="en-US" dirty="0"/>
          </a:p>
          <a:p>
            <a:r>
              <a:rPr lang="en-US" dirty="0"/>
              <a:t>Which rate should we use? (age adjusted, when comparing rates for one area to another)</a:t>
            </a:r>
          </a:p>
          <a:p>
            <a:endParaRPr lang="en-US" dirty="0"/>
          </a:p>
          <a:p>
            <a:r>
              <a:rPr lang="en-US" dirty="0"/>
              <a:t>(all rates are per 100,000 persons)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108</a:t>
            </a:fld>
            <a:endParaRPr lang="en-US"/>
          </a:p>
        </p:txBody>
      </p:sp>
    </p:spTree>
    <p:extLst>
      <p:ext uri="{BB962C8B-B14F-4D97-AF65-F5344CB8AC3E}">
        <p14:creationId xmlns:p14="http://schemas.microsoft.com/office/powerpoint/2010/main" val="29772237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60EA9-2F23-49E3-AFBC-A77BEDF35590}" type="slidenum">
              <a:rPr lang="en-US" smtClean="0"/>
              <a:pPr/>
              <a:t>109</a:t>
            </a:fld>
            <a:endParaRPr lang="en-US"/>
          </a:p>
        </p:txBody>
      </p:sp>
    </p:spTree>
    <p:extLst>
      <p:ext uri="{BB962C8B-B14F-4D97-AF65-F5344CB8AC3E}">
        <p14:creationId xmlns:p14="http://schemas.microsoft.com/office/powerpoint/2010/main" val="219132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11</a:t>
            </a:fld>
            <a:endParaRPr lang="en-US"/>
          </a:p>
        </p:txBody>
      </p:sp>
    </p:spTree>
    <p:extLst>
      <p:ext uri="{BB962C8B-B14F-4D97-AF65-F5344CB8AC3E}">
        <p14:creationId xmlns:p14="http://schemas.microsoft.com/office/powerpoint/2010/main" val="183300729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a:t>
            </a:r>
          </a:p>
          <a:p>
            <a:pPr defTabSz="931774">
              <a:defRPr/>
            </a:pPr>
            <a:r>
              <a:rPr lang="en-US" dirty="0"/>
              <a:t>Standardized mortality ratio is the most common way of presenting the results of indirect age-adjustment of a death rate.</a:t>
            </a:r>
          </a:p>
          <a:p>
            <a:pPr defTabSz="931774">
              <a:defRPr/>
            </a:pPr>
            <a:endParaRPr lang="en-US" dirty="0"/>
          </a:p>
          <a:p>
            <a:pPr defTabSz="931774">
              <a:defRPr/>
            </a:pPr>
            <a:r>
              <a:rPr lang="en-US" dirty="0"/>
              <a:t>Indirect adjustment averages the specific rates in the standard population, weighted by the distribution of the study population.  Indirect adjustment is used less frequently than direct adjustment, but is useful when age-specific numbers of deaths in the study population are either unavailable or small in number (less than 25 events across all age groups).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standard age-specific death rate may come from a national level (to apply to a regional level calculation), from a regional level (to apply to a local level calculation), or from a neighboring country.</a:t>
            </a:r>
          </a:p>
          <a:p>
            <a:endParaRPr lang="en-US" dirty="0"/>
          </a:p>
          <a:p>
            <a:r>
              <a:rPr lang="en-US" dirty="0"/>
              <a:t>Remember that the age-specific population weight for the study population is just the age-distribution.</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111</a:t>
            </a:fld>
            <a:endParaRPr lang="en-US"/>
          </a:p>
        </p:txBody>
      </p:sp>
    </p:spTree>
    <p:extLst>
      <p:ext uri="{BB962C8B-B14F-4D97-AF65-F5344CB8AC3E}">
        <p14:creationId xmlns:p14="http://schemas.microsoft.com/office/powerpoint/2010/main" val="262189817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walk through the 2 steps to get the indirect age-adjusted death rate, or standardized mortality ratio.</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112</a:t>
            </a:fld>
            <a:endParaRPr lang="en-US"/>
          </a:p>
        </p:txBody>
      </p:sp>
    </p:spTree>
    <p:extLst>
      <p:ext uri="{BB962C8B-B14F-4D97-AF65-F5344CB8AC3E}">
        <p14:creationId xmlns:p14="http://schemas.microsoft.com/office/powerpoint/2010/main" val="177278466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60EA9-2F23-49E3-AFBC-A77BEDF35590}" type="slidenum">
              <a:rPr lang="en-US" smtClean="0"/>
              <a:pPr/>
              <a:t>113</a:t>
            </a:fld>
            <a:endParaRPr lang="en-US"/>
          </a:p>
        </p:txBody>
      </p:sp>
    </p:spTree>
    <p:extLst>
      <p:ext uri="{BB962C8B-B14F-4D97-AF65-F5344CB8AC3E}">
        <p14:creationId xmlns:p14="http://schemas.microsoft.com/office/powerpoint/2010/main" val="11043739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given the national population death rate per 100,000 persons.  We are also given the age distribution for the population of District A.  How do we calculate the expected number of deaths in District A, using the national death rate?</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114</a:t>
            </a:fld>
            <a:endParaRPr lang="en-US"/>
          </a:p>
        </p:txBody>
      </p:sp>
    </p:spTree>
    <p:extLst>
      <p:ext uri="{BB962C8B-B14F-4D97-AF65-F5344CB8AC3E}">
        <p14:creationId xmlns:p14="http://schemas.microsoft.com/office/powerpoint/2010/main" val="205659536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multiply the national death rate for each age category by the population in District A.  Since our national death rate is “per 100,000”, we have to also divide by 100,000.  </a:t>
            </a:r>
          </a:p>
          <a:p>
            <a:endParaRPr lang="en-US" dirty="0"/>
          </a:p>
          <a:p>
            <a:r>
              <a:rPr lang="en-US" dirty="0"/>
              <a:t>For our “0” age group, we take 5.3 times the “0” population in District A, 154,585, and divide by 100,000.  This gives us 8.19…. We round this to 8.  Using the national population death rate for the “0” age group, we can expect 8 deaths for the “0” age group in District A.</a:t>
            </a:r>
          </a:p>
          <a:p>
            <a:endParaRPr lang="en-US" dirty="0"/>
          </a:p>
          <a:p>
            <a:r>
              <a:rPr lang="en-US" dirty="0"/>
              <a:t>[Have the class calculate the remaining age categories, using worksheet provided (included in “Activity Materials” section of Participant Notes). Answers on next slide.]</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115</a:t>
            </a:fld>
            <a:endParaRPr lang="en-US"/>
          </a:p>
        </p:txBody>
      </p:sp>
    </p:spTree>
    <p:extLst>
      <p:ext uri="{BB962C8B-B14F-4D97-AF65-F5344CB8AC3E}">
        <p14:creationId xmlns:p14="http://schemas.microsoft.com/office/powerpoint/2010/main" val="334175893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a:t>Remove solution slide from student version).</a:t>
            </a:r>
          </a:p>
          <a:p>
            <a:r>
              <a:rPr lang="en-US" dirty="0"/>
              <a:t>Now, to complete step one, we need to sum the expected deaths.  (Have the class sum the numbers; answer on next slide).</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116</a:t>
            </a:fld>
            <a:endParaRPr lang="en-US"/>
          </a:p>
        </p:txBody>
      </p:sp>
    </p:spTree>
    <p:extLst>
      <p:ext uri="{BB962C8B-B14F-4D97-AF65-F5344CB8AC3E}">
        <p14:creationId xmlns:p14="http://schemas.microsoft.com/office/powerpoint/2010/main" val="49201762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a:t>Remove solution slide from student version).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117</a:t>
            </a:fld>
            <a:endParaRPr lang="en-US"/>
          </a:p>
        </p:txBody>
      </p:sp>
    </p:spTree>
    <p:extLst>
      <p:ext uri="{BB962C8B-B14F-4D97-AF65-F5344CB8AC3E}">
        <p14:creationId xmlns:p14="http://schemas.microsoft.com/office/powerpoint/2010/main" val="223775785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118</a:t>
            </a:fld>
            <a:endParaRPr lang="en-US"/>
          </a:p>
        </p:txBody>
      </p:sp>
    </p:spTree>
    <p:extLst>
      <p:ext uri="{BB962C8B-B14F-4D97-AF65-F5344CB8AC3E}">
        <p14:creationId xmlns:p14="http://schemas.microsoft.com/office/powerpoint/2010/main" val="1769060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a:t>Remove solution slide from student version).</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119</a:t>
            </a:fld>
            <a:endParaRPr lang="en-US"/>
          </a:p>
        </p:txBody>
      </p:sp>
    </p:spTree>
    <p:extLst>
      <p:ext uri="{BB962C8B-B14F-4D97-AF65-F5344CB8AC3E}">
        <p14:creationId xmlns:p14="http://schemas.microsoft.com/office/powerpoint/2010/main" val="176906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Country specific; ICD codes are scheduled to be revised every 10 years.  However, the 9</a:t>
            </a:r>
            <a:r>
              <a:rPr lang="en-US" baseline="30000" dirty="0"/>
              <a:t>th</a:t>
            </a:r>
            <a:r>
              <a:rPr lang="en-US" dirty="0"/>
              <a:t> and 10</a:t>
            </a:r>
            <a:r>
              <a:rPr lang="en-US" baseline="30000" dirty="0"/>
              <a:t>th</a:t>
            </a:r>
            <a:r>
              <a:rPr lang="en-US" dirty="0"/>
              <a:t> revisions have not followed that schedule.  In the US, the 9</a:t>
            </a:r>
            <a:r>
              <a:rPr lang="en-US" baseline="30000" dirty="0"/>
              <a:t>th</a:t>
            </a:r>
            <a:r>
              <a:rPr lang="en-US" dirty="0"/>
              <a:t> revision was used from 1979-1998 and the 10</a:t>
            </a:r>
            <a:r>
              <a:rPr lang="en-US" baseline="30000" dirty="0"/>
              <a:t>th</a:t>
            </a:r>
            <a:r>
              <a:rPr lang="en-US" dirty="0"/>
              <a:t> revision has been used since 1999 (though it was adopted in 1989; note that the time a version is adopted is not the same as the time a version is used; automated systems take longer to modify).</a:t>
            </a:r>
          </a:p>
          <a:p>
            <a:endParaRPr lang="en-US" dirty="0"/>
          </a:p>
          <a:p>
            <a:pPr>
              <a:defRPr/>
            </a:pPr>
            <a:r>
              <a:rPr lang="en-US" dirty="0"/>
              <a:t>Before 1989, revisions of the ICD were not modified.  Instead, new revisions were produced every 10 years to reflect changes in medical understanding, the appearance of new diseases, and so on.  Because the pace of medical understanding and innovation has increased substantially in recent decades, an updating process was put in place as part of the 10</a:t>
            </a:r>
            <a:r>
              <a:rPr lang="en-US" baseline="30000" dirty="0"/>
              <a:t>th</a:t>
            </a:r>
            <a:r>
              <a:rPr lang="en-US" dirty="0"/>
              <a:t> Revision.  Under this process updates to the 10</a:t>
            </a:r>
            <a:r>
              <a:rPr lang="en-US" baseline="30000" dirty="0"/>
              <a:t>th</a:t>
            </a:r>
            <a:r>
              <a:rPr lang="en-US" dirty="0"/>
              <a:t> Revision are considered by WHO and approved updates are made every 3 years.  For this reason there are various editions of ICD10 and it is important to obtain the most recent edition available.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12</a:t>
            </a:fld>
            <a:endParaRPr lang="en-US"/>
          </a:p>
        </p:txBody>
      </p:sp>
    </p:spTree>
    <p:extLst>
      <p:ext uri="{BB962C8B-B14F-4D97-AF65-F5344CB8AC3E}">
        <p14:creationId xmlns:p14="http://schemas.microsoft.com/office/powerpoint/2010/main" val="26501656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 SMR of above 100 means the number of observed deaths is greater than what would be expected if the study population had the same probability of dying as the standard population, while a SMR of below 100 means the number of observed deaths is less than expected.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120</a:t>
            </a:fld>
            <a:endParaRPr lang="en-US"/>
          </a:p>
        </p:txBody>
      </p:sp>
    </p:spTree>
    <p:extLst>
      <p:ext uri="{BB962C8B-B14F-4D97-AF65-F5344CB8AC3E}">
        <p14:creationId xmlns:p14="http://schemas.microsoft.com/office/powerpoint/2010/main" val="285379042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60EA9-2F23-49E3-AFBC-A77BEDF35590}" type="slidenum">
              <a:rPr lang="en-US" smtClean="0"/>
              <a:pPr/>
              <a:t>121</a:t>
            </a:fld>
            <a:endParaRPr lang="en-US"/>
          </a:p>
        </p:txBody>
      </p:sp>
    </p:spTree>
    <p:extLst>
      <p:ext uri="{BB962C8B-B14F-4D97-AF65-F5344CB8AC3E}">
        <p14:creationId xmlns:p14="http://schemas.microsoft.com/office/powerpoint/2010/main" val="148182215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60EA9-2F23-49E3-AFBC-A77BEDF35590}" type="slidenum">
              <a:rPr lang="en-US" smtClean="0"/>
              <a:pPr/>
              <a:t>122</a:t>
            </a:fld>
            <a:endParaRPr lang="en-US"/>
          </a:p>
        </p:txBody>
      </p:sp>
    </p:spTree>
    <p:extLst>
      <p:ext uri="{BB962C8B-B14F-4D97-AF65-F5344CB8AC3E}">
        <p14:creationId xmlns:p14="http://schemas.microsoft.com/office/powerpoint/2010/main" val="182460297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Cause of death lists are the basis for leading causes of death and for national cause of death tabulations.  The WHO publishes mortality data and cause of death lists for each country (see web link above).  These data are a good reference for countries, but ideally, each country should develop a national cause of death tabulation list that meets their specific needs.  </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123</a:t>
            </a:fld>
            <a:endParaRPr lang="en-US"/>
          </a:p>
        </p:txBody>
      </p:sp>
    </p:spTree>
    <p:extLst>
      <p:ext uri="{BB962C8B-B14F-4D97-AF65-F5344CB8AC3E}">
        <p14:creationId xmlns:p14="http://schemas.microsoft.com/office/powerpoint/2010/main" val="127184794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The ICD provides recommendations on producing mortality tabulations.  The following slides outline these recommendations. </a:t>
            </a:r>
          </a:p>
          <a:p>
            <a:endParaRPr lang="en-US" dirty="0"/>
          </a:p>
          <a:p>
            <a:r>
              <a:rPr lang="en-US" dirty="0"/>
              <a:t>If age groupings are published in greater detail than is suggested by WHO, it is recommended that they be arranged as to allow condensation into the groupings specified by WHO. </a:t>
            </a:r>
          </a:p>
          <a:p>
            <a:endParaRPr lang="en-US" dirty="0"/>
          </a:p>
          <a:p>
            <a:r>
              <a:rPr lang="en-US" dirty="0"/>
              <a:t>The age classifications presented in the middle column is the preferred classification.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124</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example of preferred age classifications.</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125</a:t>
            </a:fld>
            <a:endParaRPr lang="en-US"/>
          </a:p>
        </p:txBody>
      </p:sp>
    </p:spTree>
    <p:extLst>
      <p:ext uri="{BB962C8B-B14F-4D97-AF65-F5344CB8AC3E}">
        <p14:creationId xmlns:p14="http://schemas.microsoft.com/office/powerpoint/2010/main" val="283219454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Also can tabulate by race, gender. </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126</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 Statistics South Africa, Mortality and causes of death in South Africa, 2008 Report, Appendix J; Also, Jordan Mortality Report 2005, Tables 4.1-5.3, pp. 9-20, and Table 8.1-3, pp. 25-27 – </a:t>
            </a:r>
            <a:r>
              <a:rPr lang="en-US" i="1" dirty="0"/>
              <a:t>Distribute example for students to view</a:t>
            </a:r>
            <a:r>
              <a:rPr lang="en-US" dirty="0"/>
              <a:t>]</a:t>
            </a:r>
          </a:p>
          <a:p>
            <a:endParaRPr lang="en-US" dirty="0"/>
          </a:p>
          <a:p>
            <a:endParaRPr lang="en-US" dirty="0"/>
          </a:p>
          <a:p>
            <a:endParaRPr lang="en-US" dirty="0"/>
          </a:p>
          <a:p>
            <a:r>
              <a:rPr lang="en-US" dirty="0"/>
              <a:t>Discuss: what causes should be on the list for the students’ country?  Emphasize that it is important to customize the cause of death lists for each country.</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127</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 Statistics South Africa, Mortality and causes of death in South Africa, 2008 Report, Appendix J</a:t>
            </a:r>
          </a:p>
          <a:p>
            <a:endParaRPr lang="en-US" dirty="0"/>
          </a:p>
          <a:p>
            <a:r>
              <a:rPr lang="en-US" dirty="0"/>
              <a:t>Discuss: what causes should be on the list for the students’ country?</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128</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t>[Activity: review tables and discuss usefulness of/points conveyed by information]</a:t>
            </a:r>
          </a:p>
          <a:p>
            <a:endParaRPr lang="en-US" dirty="0"/>
          </a:p>
          <a:p>
            <a:pPr>
              <a:defRPr/>
            </a:pPr>
            <a:r>
              <a:rPr lang="en-US" dirty="0"/>
              <a:t>[The following slides provide some examples of mortality statistics tabulations- they are for student reference, not a prescribed set of tables/figures that must be memorized. Detailed instructions are not provided for graph/figure types that have already been discussed, e.g. line and bar graphs. Use local data whenever possible.  Have students interprets tables/figures and discuss patterns observed].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[emphasize/discuss what information is available or what calculations are possible in present country]</a:t>
            </a:r>
          </a:p>
          <a:p>
            <a:endParaRPr lang="en-US" dirty="0"/>
          </a:p>
          <a:p>
            <a:r>
              <a:rPr lang="en-US" dirty="0"/>
              <a:t>Notes:</a:t>
            </a:r>
          </a:p>
          <a:p>
            <a:r>
              <a:rPr lang="en-US" dirty="0"/>
              <a:t>There are times when counts are useful: e.g. using the number of births to determine hospital capacity needs.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[use local data if possible]  Here is an example of how to graph crude versus age-adjusted death rates over time.</a:t>
            </a:r>
          </a:p>
          <a:p>
            <a:r>
              <a:rPr lang="en-US" dirty="0"/>
              <a:t>-Line graph</a:t>
            </a:r>
          </a:p>
          <a:p>
            <a:r>
              <a:rPr lang="en-US" dirty="0"/>
              <a:t>-Rate per 100,000 population</a:t>
            </a:r>
          </a:p>
          <a:p>
            <a:r>
              <a:rPr lang="en-US" dirty="0"/>
              <a:t>-Change over time</a:t>
            </a:r>
          </a:p>
          <a:p>
            <a:pPr>
              <a:defRPr/>
            </a:pPr>
            <a:r>
              <a:rPr lang="en-US" dirty="0"/>
              <a:t>-Note differences in rates.  </a:t>
            </a:r>
          </a:p>
          <a:p>
            <a:pPr>
              <a:defRPr/>
            </a:pPr>
            <a:endParaRPr lang="en-US" dirty="0"/>
          </a:p>
          <a:p>
            <a:pPr>
              <a:defRPr/>
            </a:pPr>
            <a:r>
              <a:rPr lang="en-US" dirty="0"/>
              <a:t>Remember: Crude death rate is not appropriate for comparison of different populations or areas due to the significant impact of age in mortality data and different age-distributions in different populations.  Age-adjusted mortality rates should be used for comparative analysis.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130</a:t>
            </a:fld>
            <a:endParaRPr lang="en-US"/>
          </a:p>
        </p:txBody>
      </p:sp>
    </p:spTree>
    <p:extLst>
      <p:ext uri="{BB962C8B-B14F-4D97-AF65-F5344CB8AC3E}">
        <p14:creationId xmlns:p14="http://schemas.microsoft.com/office/powerpoint/2010/main" val="246596209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This is a graph from Statistics South Africa, showing trends in % distribution of deaths by sex.  Looking at vital statistics data in this manner can provide information on sex differentials in death over time. (Discuss patterns/differences).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131</a:t>
            </a:fld>
            <a:endParaRPr lang="en-US"/>
          </a:p>
        </p:txBody>
      </p:sp>
    </p:spTree>
    <p:extLst>
      <p:ext uri="{BB962C8B-B14F-4D97-AF65-F5344CB8AC3E}">
        <p14:creationId xmlns:p14="http://schemas.microsoft.com/office/powerpoint/2010/main" val="285149641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Notes:  Similarly, you can graph % distribution of deaths by sex and by age for a single year to examine age and sex differentials (discuss patterns/differences).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132</a:t>
            </a:fld>
            <a:endParaRPr lang="en-US"/>
          </a:p>
        </p:txBody>
      </p:sp>
    </p:spTree>
    <p:extLst>
      <p:ext uri="{BB962C8B-B14F-4D97-AF65-F5344CB8AC3E}">
        <p14:creationId xmlns:p14="http://schemas.microsoft.com/office/powerpoint/2010/main" val="211399434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[use local data if possible]</a:t>
            </a:r>
          </a:p>
          <a:p>
            <a:r>
              <a:rPr lang="en-US" dirty="0"/>
              <a:t>-Here’s an example of comparing death rates (among the US population).  Note we are using age-adjusted rates.  You can stratify on whatever subgroup is of interest: by race, age, region, country of origin, gender, etc.</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133</a:t>
            </a:fld>
            <a:endParaRPr lang="en-US"/>
          </a:p>
        </p:txBody>
      </p:sp>
    </p:spTree>
    <p:extLst>
      <p:ext uri="{BB962C8B-B14F-4D97-AF65-F5344CB8AC3E}">
        <p14:creationId xmlns:p14="http://schemas.microsoft.com/office/powerpoint/2010/main" val="376816797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[use local data if possible]</a:t>
            </a:r>
          </a:p>
          <a:p>
            <a:r>
              <a:rPr lang="en-US" dirty="0"/>
              <a:t>-Tables for leading causes of death often include ranks to show overall patterns over time</a:t>
            </a:r>
          </a:p>
          <a:p>
            <a:r>
              <a:rPr lang="en-US" dirty="0"/>
              <a:t>-Can look at consistency in leading cause of death over time</a:t>
            </a:r>
          </a:p>
          <a:p>
            <a:r>
              <a:rPr lang="en-US" dirty="0"/>
              <a:t>-Can look at various stratifications (sex, age, within smaller age groups, by geographic area, by race, etc.)</a:t>
            </a:r>
          </a:p>
          <a:p>
            <a:r>
              <a:rPr lang="en-US" dirty="0"/>
              <a:t>-Note- unnatural causes of death are not included in this table</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134</a:t>
            </a:fld>
            <a:endParaRPr lang="en-US"/>
          </a:p>
        </p:txBody>
      </p:sp>
    </p:spTree>
    <p:extLst>
      <p:ext uri="{BB962C8B-B14F-4D97-AF65-F5344CB8AC3E}">
        <p14:creationId xmlns:p14="http://schemas.microsoft.com/office/powerpoint/2010/main" val="303188889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-Log scale Y axis</a:t>
            </a:r>
          </a:p>
          <a:p>
            <a:r>
              <a:rPr lang="en-US" dirty="0"/>
              <a:t>-Note impact of ICD version; must consider such changes when looking at comparability</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135</a:t>
            </a:fld>
            <a:endParaRPr lang="en-US"/>
          </a:p>
        </p:txBody>
      </p:sp>
    </p:spTree>
    <p:extLst>
      <p:ext uri="{BB962C8B-B14F-4D97-AF65-F5344CB8AC3E}">
        <p14:creationId xmlns:p14="http://schemas.microsoft.com/office/powerpoint/2010/main" val="325538954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Notes: Here is a method for comparing natural and non-natural causes of death over time.  </a:t>
            </a:r>
          </a:p>
          <a:p>
            <a:pPr>
              <a:defRPr/>
            </a:pPr>
            <a:r>
              <a:rPr lang="en-US" dirty="0"/>
              <a:t>-Stacked bar graph; visual comparison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136</a:t>
            </a:fld>
            <a:endParaRPr lang="en-US"/>
          </a:p>
        </p:txBody>
      </p:sp>
    </p:spTree>
    <p:extLst>
      <p:ext uri="{BB962C8B-B14F-4D97-AF65-F5344CB8AC3E}">
        <p14:creationId xmlns:p14="http://schemas.microsoft.com/office/powerpoint/2010/main" val="97520949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may be useful to compare natural versus external causes of death across ages.  Look at this and the following graph and compare patterns in natural versus non-natural (external) deaths.</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137</a:t>
            </a:fld>
            <a:endParaRPr lang="en-US"/>
          </a:p>
        </p:txBody>
      </p:sp>
    </p:spTree>
    <p:extLst>
      <p:ext uri="{BB962C8B-B14F-4D97-AF65-F5344CB8AC3E}">
        <p14:creationId xmlns:p14="http://schemas.microsoft.com/office/powerpoint/2010/main" val="139862901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138</a:t>
            </a:fld>
            <a:endParaRPr lang="en-US"/>
          </a:p>
        </p:txBody>
      </p:sp>
    </p:spTree>
    <p:extLst>
      <p:ext uri="{BB962C8B-B14F-4D97-AF65-F5344CB8AC3E}">
        <p14:creationId xmlns:p14="http://schemas.microsoft.com/office/powerpoint/2010/main" val="38237969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clear difference in the age pattern of deaths due to natural versus external causes.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139</a:t>
            </a:fld>
            <a:endParaRPr lang="en-US"/>
          </a:p>
        </p:txBody>
      </p:sp>
    </p:spTree>
    <p:extLst>
      <p:ext uri="{BB962C8B-B14F-4D97-AF65-F5344CB8AC3E}">
        <p14:creationId xmlns:p14="http://schemas.microsoft.com/office/powerpoint/2010/main" val="1784231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[emphasize/discuss what information is available or what calculations are possible in present country]</a:t>
            </a:r>
          </a:p>
          <a:p>
            <a:endParaRPr lang="en-US" dirty="0"/>
          </a:p>
          <a:p>
            <a:r>
              <a:rPr lang="en-US" dirty="0"/>
              <a:t>Notes:</a:t>
            </a:r>
          </a:p>
          <a:p>
            <a:r>
              <a:rPr lang="en-US" dirty="0"/>
              <a:t>In addition to absolute numbers, certain forms of relative numbers are usually used in order to facilitate better understanding and comparability.  The most commonly used relative numbers in vital statistics include percentages, ratios, and rates.  These relative numbers are obtained by relating one absolute number to another absolute number.</a:t>
            </a:r>
          </a:p>
          <a:p>
            <a:endParaRPr lang="en-US" dirty="0"/>
          </a:p>
          <a:p>
            <a:r>
              <a:rPr lang="en-US" dirty="0"/>
              <a:t>Note that having small absolute numbers will increase uncertainty of estimates.  To avoid this, you can combine groups (i.e. years, regions, ages, causes).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To understand patterns in mortality, you can create a table that shows the number and percentage distribution of deaths by place of death.  </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140</a:t>
            </a:fld>
            <a:endParaRPr lang="en-US"/>
          </a:p>
        </p:txBody>
      </p:sp>
    </p:spTree>
    <p:extLst>
      <p:ext uri="{BB962C8B-B14F-4D97-AF65-F5344CB8AC3E}">
        <p14:creationId xmlns:p14="http://schemas.microsoft.com/office/powerpoint/2010/main" val="161526067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Tx/>
              <a:buChar char="-"/>
            </a:pPr>
            <a:r>
              <a:rPr lang="en-US" dirty="0"/>
              <a:t>Deaths per 1,000 live births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141</a:t>
            </a:fld>
            <a:endParaRPr lang="en-US"/>
          </a:p>
        </p:txBody>
      </p:sp>
    </p:spTree>
    <p:extLst>
      <p:ext uri="{BB962C8B-B14F-4D97-AF65-F5344CB8AC3E}">
        <p14:creationId xmlns:p14="http://schemas.microsoft.com/office/powerpoint/2010/main" val="424802390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dirty="0"/>
              <a:t>:</a:t>
            </a:r>
          </a:p>
          <a:p>
            <a:r>
              <a:rPr lang="en-US" dirty="0"/>
              <a:t>-Based on life table calculations;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142</a:t>
            </a:fld>
            <a:endParaRPr lang="en-US"/>
          </a:p>
        </p:txBody>
      </p:sp>
    </p:spTree>
    <p:extLst>
      <p:ext uri="{BB962C8B-B14F-4D97-AF65-F5344CB8AC3E}">
        <p14:creationId xmlns:p14="http://schemas.microsoft.com/office/powerpoint/2010/main" val="133206149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Here is a graph of age-specific HIV/AIDS death rates over time.  We see that over time, rates have increased dramatically between about 25 and 60 years of age.  Overall trends show consistently (i.e. over time) lower rates among older age groups.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143</a:t>
            </a:fld>
            <a:endParaRPr lang="en-US"/>
          </a:p>
        </p:txBody>
      </p:sp>
    </p:spTree>
    <p:extLst>
      <p:ext uri="{BB962C8B-B14F-4D97-AF65-F5344CB8AC3E}">
        <p14:creationId xmlns:p14="http://schemas.microsoft.com/office/powerpoint/2010/main" val="255693791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age-specific death rates for TB in the earlier years, rates steadily increase with age.  However, in the later (i.e. more recent) years, rates among 25-60 year olds have dramatically increased and become higher than rates among older ages.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144</a:t>
            </a:fld>
            <a:endParaRPr lang="en-US"/>
          </a:p>
        </p:txBody>
      </p:sp>
    </p:spTree>
    <p:extLst>
      <p:ext uri="{BB962C8B-B14F-4D97-AF65-F5344CB8AC3E}">
        <p14:creationId xmlns:p14="http://schemas.microsoft.com/office/powerpoint/2010/main" val="251283088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compare the two graphs of HIV/AIDS and TB, we see that what’s happened is that the TB graph has begun to look much more like the HIV/AIDS graph, suggesting HIV/AIDS’ likely role in TB deaths.  Really, these are likely deaths due to HIV/AIDS, complicated by TB.  These types of graphs provide an example of how graphs can be used to better interpret and understand disease patterns in a population.</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145</a:t>
            </a:fld>
            <a:endParaRPr lang="en-US"/>
          </a:p>
        </p:txBody>
      </p:sp>
    </p:spTree>
    <p:extLst>
      <p:ext uri="{BB962C8B-B14F-4D97-AF65-F5344CB8AC3E}">
        <p14:creationId xmlns:p14="http://schemas.microsoft.com/office/powerpoint/2010/main" val="2015649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Notes: [Use local data if possible]</a:t>
            </a:r>
          </a:p>
          <a:p>
            <a:pPr>
              <a:defRPr/>
            </a:pPr>
            <a:endParaRPr lang="en-US" dirty="0"/>
          </a:p>
          <a:p>
            <a:pPr>
              <a:defRPr/>
            </a:pPr>
            <a:r>
              <a:rPr lang="en-US" dirty="0"/>
              <a:t>Ill-defined causes provide information on the quality of vital statistics data.  Graphing the percentage of ill-defined causes can help identify problems.  In this graph, from South Africa in 2007, over 20% of the natural deaths in the elderly (80+years old) were due to ill-defined causes, considerably higher than the national average of 15.2%. This could be a result of multiple conditions associated with old age, making it difficult to diagnose the underlying cause of death, or the deaths occurring out of hospital more frequently.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146</a:t>
            </a:fld>
            <a:endParaRPr lang="en-US"/>
          </a:p>
        </p:txBody>
      </p:sp>
    </p:spTree>
    <p:extLst>
      <p:ext uri="{BB962C8B-B14F-4D97-AF65-F5344CB8AC3E}">
        <p14:creationId xmlns:p14="http://schemas.microsoft.com/office/powerpoint/2010/main" val="388349924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147</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Where good coverage is not possible for the entire country, it is recommended that countries begin to produce and use statistics in smaller areas with good registration coverage.  These data are likely to be more accurate than data collected from sample surveys.  The information reported in smaller areas can be used to demonstrate its usefulness to government officials, which will serve to gain support for improving civil registration and vital statistics systems.</a:t>
            </a:r>
          </a:p>
          <a:p>
            <a:endParaRPr lang="en-US" dirty="0"/>
          </a:p>
          <a:p>
            <a:r>
              <a:rPr lang="en-US" dirty="0"/>
              <a:t>Note: Caution must always be taken when analyzing data with small numbers.</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148</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[Country specific]</a:t>
            </a:r>
          </a:p>
          <a:p>
            <a:r>
              <a:rPr lang="en-US" dirty="0"/>
              <a:t>- Consider timeliness, denominator availability, availability of standard population information, statistical capacity, coverage of registration, and focus on accuracy</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149</a:t>
            </a:fld>
            <a:endParaRPr lang="en-US"/>
          </a:p>
        </p:txBody>
      </p:sp>
    </p:spTree>
    <p:extLst>
      <p:ext uri="{BB962C8B-B14F-4D97-AF65-F5344CB8AC3E}">
        <p14:creationId xmlns:p14="http://schemas.microsoft.com/office/powerpoint/2010/main" val="962978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[This should be review for fellows; in the next few slides, we review basic principles of percentages, ratios, and rates; relevant measures for </a:t>
            </a:r>
            <a:r>
              <a:rPr lang="en-US" dirty="0" err="1"/>
              <a:t>natality</a:t>
            </a:r>
            <a:r>
              <a:rPr lang="en-US" dirty="0"/>
              <a:t> and mortality statistics are provided in more detail later].</a:t>
            </a:r>
          </a:p>
          <a:p>
            <a:endParaRPr lang="en-US" dirty="0"/>
          </a:p>
          <a:p>
            <a:r>
              <a:rPr lang="en-US" dirty="0"/>
              <a:t>Percentage refers to computing by hundredths.  For instance, it will be useful to show what percent of the total births are premature babies.  This can be computed by dividing the number of premature births by the total number of births and multiplying by 100.</a:t>
            </a:r>
          </a:p>
          <a:p>
            <a:endParaRPr lang="en-US" dirty="0"/>
          </a:p>
          <a:p>
            <a:r>
              <a:rPr lang="en-US" dirty="0"/>
              <a:t>Sometimes percentages are computed for an array of subcategories using the total number as the base denominator.  In this case, a percentage distribution can be obtained, and all percentages should add up to 100 percent.  This type of percentage can be used as a summary statistic.</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15</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Notes: Matching birth and death records is an important function of the vital registration and statistics operation.  The initial matching is best done as part of the civil registration process and should be a routine practice in local registration offices.  While it is desirable to attempt to find a matching birth record for all death records, resource constraints often limit the matching process to births and infant deaths.</a:t>
            </a:r>
          </a:p>
          <a:p>
            <a:endParaRPr lang="en-US" dirty="0"/>
          </a:p>
          <a:p>
            <a:r>
              <a:rPr lang="en-US" dirty="0"/>
              <a:t>The matching of birth and death records has several important uses. There are both statistical and administrative purposes for linking records within the registration system.  The birth-infant death match helps to ensure the completeness of infant death registration and results in a file that has many important statistical uses.  Matching and linking these two kinds of records yields information from the birth record (e.g. birth weight, gestational age, and other characteristics of mother and infant at birth) which can be combined with information from the death record (e.g. age at death, cause(s) of death).  This combination of data provides a richer data set.  Birth/death linkages can also be used to improve maternal death surveillance.</a:t>
            </a:r>
          </a:p>
          <a:p>
            <a:endParaRPr lang="en-US" dirty="0"/>
          </a:p>
          <a:p>
            <a:r>
              <a:rPr lang="en-US" dirty="0"/>
              <a:t>From an administrative perspective, the quality of the civil registration system may be improved from such linking by identifying unregistered births and finding inconsistencies in reporting of items which appear on both the live-birth and death records.  Census information can be linked with death records to improve the reporting of certain variables.</a:t>
            </a:r>
          </a:p>
          <a:p>
            <a:endParaRPr lang="en-US" dirty="0"/>
          </a:p>
          <a:p>
            <a:pPr>
              <a:defRPr/>
            </a:pPr>
            <a:r>
              <a:rPr lang="en-US" dirty="0"/>
              <a:t>Linking death records to birth records can also be used as a means of preventing fraudulent use of birth records.  A person wishing to obtain a false identity might apply for a copy of the birth certificate of a person who died (typically infants) but who would now be about the same age and of the same sex as the fraudulent applicant, had the deceased person lived.  To protect against this deceit, vital record offices link death records with corresponding birth records and mark the birth record as “deceased.”</a:t>
            </a:r>
          </a:p>
          <a:p>
            <a:endParaRPr lang="en-US" baseline="0" dirty="0" smtClean="0"/>
          </a:p>
        </p:txBody>
      </p:sp>
      <p:sp>
        <p:nvSpPr>
          <p:cNvPr id="4" name="Slide Number Placeholder 3"/>
          <p:cNvSpPr>
            <a:spLocks noGrp="1"/>
          </p:cNvSpPr>
          <p:nvPr>
            <p:ph type="sldNum" sz="quarter" idx="10"/>
          </p:nvPr>
        </p:nvSpPr>
        <p:spPr/>
        <p:txBody>
          <a:bodyPr/>
          <a:lstStyle/>
          <a:p>
            <a:fld id="{0ED60EA9-2F23-49E3-AFBC-A77BEDF35590}" type="slidenum">
              <a:rPr lang="en-US" smtClean="0"/>
              <a:pPr/>
              <a:t>150</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[where possible, update for local context]:</a:t>
            </a:r>
          </a:p>
          <a:p>
            <a:pPr marL="171450" indent="-171450">
              <a:buFont typeface="Arial" pitchFamily="34" charset="0"/>
              <a:buChar char="•"/>
            </a:pPr>
            <a:r>
              <a:rPr lang="en-US" dirty="0"/>
              <a:t>Voter registration with death records – update voter list</a:t>
            </a:r>
          </a:p>
          <a:p>
            <a:pPr marL="171450" lvl="0" indent="-171450">
              <a:buFont typeface="Arial" pitchFamily="34" charset="0"/>
              <a:buChar char="•"/>
            </a:pPr>
            <a:r>
              <a:rPr lang="en-US" dirty="0"/>
              <a:t>Social security and other benefit payments with death records – updated recipient list</a:t>
            </a:r>
          </a:p>
          <a:p>
            <a:pPr marL="171450" lvl="0" indent="-171450">
              <a:buFont typeface="Arial" pitchFamily="34" charset="0"/>
              <a:buChar char="•"/>
            </a:pPr>
            <a:r>
              <a:rPr lang="en-US" dirty="0"/>
              <a:t>Cancer registries with death records – cancer surveillance/outcomes</a:t>
            </a:r>
          </a:p>
          <a:p>
            <a:pPr marL="171450" lvl="0" indent="-171450">
              <a:buFont typeface="Arial" pitchFamily="34" charset="0"/>
              <a:buChar char="•"/>
            </a:pPr>
            <a:r>
              <a:rPr lang="en-US" dirty="0"/>
              <a:t>Hospital records with death records – maternal mortality surveillance, birth defects surveillance, etc.</a:t>
            </a:r>
          </a:p>
          <a:p>
            <a:pPr marL="171450" lvl="0" indent="-171450">
              <a:buFont typeface="Arial" pitchFamily="34" charset="0"/>
              <a:buChar char="•"/>
            </a:pPr>
            <a:r>
              <a:rPr lang="en-US" dirty="0"/>
              <a:t>Mark birth records when individual deceased to prevent fraud</a:t>
            </a:r>
          </a:p>
          <a:p>
            <a:pPr marL="171450" lvl="0" indent="-171450">
              <a:buFont typeface="Arial" pitchFamily="34" charset="0"/>
              <a:buChar char="•"/>
            </a:pPr>
            <a:r>
              <a:rPr lang="en-US" dirty="0"/>
              <a:t>Link infant deaths and/or maternal deaths with birth records to study infant and maternal health</a:t>
            </a:r>
          </a:p>
          <a:p>
            <a:pPr marL="171450" lvl="0" indent="-171450">
              <a:buFont typeface="Arial" pitchFamily="34" charset="0"/>
              <a:buChar char="•"/>
            </a:pPr>
            <a:r>
              <a:rPr lang="en-US" dirty="0"/>
              <a:t>Death records with benefit programs (e.g. Medicaid or Medicare in US) to study causes of death in specific population groups</a:t>
            </a:r>
          </a:p>
          <a:p>
            <a:pPr marL="171450" lvl="0" indent="-171450">
              <a:buFont typeface="Arial" pitchFamily="34" charset="0"/>
              <a:buChar char="•"/>
            </a:pPr>
            <a:r>
              <a:rPr lang="en-US" dirty="0"/>
              <a:t>Death records with persons previously employed at a specific company to study occupational diseases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151</a:t>
            </a:fld>
            <a:endParaRPr lang="en-US"/>
          </a:p>
        </p:txBody>
      </p:sp>
    </p:spTree>
    <p:extLst>
      <p:ext uri="{BB962C8B-B14F-4D97-AF65-F5344CB8AC3E}">
        <p14:creationId xmlns:p14="http://schemas.microsoft.com/office/powerpoint/2010/main" val="250748828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This topic will be </a:t>
            </a:r>
            <a:r>
              <a:rPr lang="en-US" dirty="0" smtClean="0"/>
              <a:t>discussed in </a:t>
            </a:r>
            <a:r>
              <a:rPr lang="en-US" dirty="0"/>
              <a:t>depth in the lecture on Assessing Vital Statistics.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152</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[Tailor to country/region when possible.]</a:t>
            </a:r>
          </a:p>
          <a:p>
            <a:r>
              <a:rPr lang="en-US" dirty="0"/>
              <a:t>Factors contributing to late registration:</a:t>
            </a:r>
          </a:p>
          <a:p>
            <a:pPr marL="171450" indent="-171450">
              <a:buFontTx/>
              <a:buChar char="-"/>
            </a:pPr>
            <a:r>
              <a:rPr lang="en-US" dirty="0"/>
              <a:t>System inefficiency: misplaced requests, bottlenecks in forwarding requests</a:t>
            </a:r>
          </a:p>
          <a:p>
            <a:pPr marL="171450" indent="-171450">
              <a:buFontTx/>
              <a:buChar char="-"/>
            </a:pPr>
            <a:r>
              <a:rPr lang="en-US" dirty="0"/>
              <a:t>Lack of public awareness</a:t>
            </a:r>
          </a:p>
          <a:p>
            <a:pPr marL="171450" indent="-171450">
              <a:buFontTx/>
              <a:buChar char="-"/>
            </a:pPr>
            <a:r>
              <a:rPr lang="en-US" dirty="0"/>
              <a:t>Lack of incentives/laws requiring registration</a:t>
            </a:r>
          </a:p>
          <a:p>
            <a:pPr marL="171450" indent="-171450">
              <a:buFontTx/>
              <a:buChar char="-"/>
            </a:pPr>
            <a:r>
              <a:rPr lang="en-US" dirty="0"/>
              <a:t>Lack of convenience, presence of barriers (i.e.: the office is far away, restrictions on who can report)</a:t>
            </a:r>
          </a:p>
          <a:p>
            <a:pPr marL="171450" indent="-171450">
              <a:buFontTx/>
              <a:buChar char="-"/>
            </a:pPr>
            <a:endParaRPr lang="en-US" dirty="0"/>
          </a:p>
          <a:p>
            <a:r>
              <a:rPr lang="en-US" dirty="0"/>
              <a:t>What can be done:</a:t>
            </a:r>
          </a:p>
          <a:p>
            <a:pPr marL="171450" indent="-171450">
              <a:buFontTx/>
              <a:buChar char="-"/>
            </a:pPr>
            <a:r>
              <a:rPr lang="en-US" dirty="0"/>
              <a:t>Awareness campaigns</a:t>
            </a:r>
          </a:p>
          <a:p>
            <a:pPr marL="171450" indent="-171450">
              <a:buFontTx/>
              <a:buChar char="-"/>
            </a:pPr>
            <a:r>
              <a:rPr lang="en-US" dirty="0"/>
              <a:t>Laws supporting incentives to register</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153</a:t>
            </a:fld>
            <a:endParaRPr lang="en-US"/>
          </a:p>
        </p:txBody>
      </p:sp>
    </p:spTree>
    <p:extLst>
      <p:ext uri="{BB962C8B-B14F-4D97-AF65-F5344CB8AC3E}">
        <p14:creationId xmlns:p14="http://schemas.microsoft.com/office/powerpoint/2010/main" val="391181401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60EA9-2F23-49E3-AFBC-A77BEDF35590}" type="slidenum">
              <a:rPr lang="en-US" smtClean="0"/>
              <a:pPr/>
              <a:t>154</a:t>
            </a:fld>
            <a:endParaRPr lang="en-US"/>
          </a:p>
        </p:txBody>
      </p:sp>
    </p:spTree>
    <p:extLst>
      <p:ext uri="{BB962C8B-B14F-4D97-AF65-F5344CB8AC3E}">
        <p14:creationId xmlns:p14="http://schemas.microsoft.com/office/powerpoint/2010/main" val="255101398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exercise is intended to provide further opportunities for the participants to familiarize themselves with the definitions of basic rates and their meanings and uses.  Compile data listed below and provide as a handout.  Adjust measures as necessary to fit data availability and desired complexity of the exercise.  </a:t>
            </a:r>
          </a:p>
          <a:p>
            <a:endParaRPr lang="en-US" dirty="0"/>
          </a:p>
          <a:p>
            <a:r>
              <a:rPr lang="en-US" dirty="0"/>
              <a:t>Obtain the following data from the country where this course is taught or some neighboring countries:</a:t>
            </a:r>
          </a:p>
          <a:p>
            <a:pPr marL="628650" lvl="1" indent="-171450">
              <a:buFont typeface="Arial" pitchFamily="34" charset="0"/>
              <a:buChar char="•"/>
            </a:pPr>
            <a:r>
              <a:rPr lang="en-US" dirty="0"/>
              <a:t>Tabulations of live births by sex and other characteristics</a:t>
            </a:r>
          </a:p>
          <a:p>
            <a:pPr marL="628650" lvl="1" indent="-171450">
              <a:buFont typeface="Arial" pitchFamily="34" charset="0"/>
              <a:buChar char="•"/>
            </a:pPr>
            <a:r>
              <a:rPr lang="en-US" dirty="0"/>
              <a:t>Tabulations of deaths by age/sex and other characteristics</a:t>
            </a:r>
          </a:p>
          <a:p>
            <a:pPr marL="628650" lvl="1" indent="-171450">
              <a:buFont typeface="Arial" pitchFamily="34" charset="0"/>
              <a:buChar char="•"/>
            </a:pPr>
            <a:r>
              <a:rPr lang="en-US" dirty="0"/>
              <a:t>Tabulations of infant deaths by age at death (neonatal and post-neonatal)</a:t>
            </a:r>
          </a:p>
          <a:p>
            <a:pPr marL="628650" lvl="1" indent="-171450">
              <a:buFont typeface="Arial" pitchFamily="34" charset="0"/>
              <a:buChar char="•"/>
            </a:pPr>
            <a:r>
              <a:rPr lang="en-US" dirty="0"/>
              <a:t>Tabulations of fetal deaths</a:t>
            </a:r>
          </a:p>
          <a:p>
            <a:pPr marL="628650" lvl="1" indent="-171450">
              <a:buFont typeface="Arial" pitchFamily="34" charset="0"/>
              <a:buChar char="•"/>
            </a:pPr>
            <a:r>
              <a:rPr lang="en-US" dirty="0"/>
              <a:t>Mid-year population by age/sex</a:t>
            </a:r>
          </a:p>
          <a:p>
            <a:pPr marL="628650" lvl="1" indent="-171450">
              <a:buFont typeface="Arial" pitchFamily="34" charset="0"/>
              <a:buChar char="•"/>
            </a:pPr>
            <a:endParaRPr lang="en-US" dirty="0"/>
          </a:p>
          <a:p>
            <a:pPr lvl="0"/>
            <a:r>
              <a:rPr lang="en-US" dirty="0"/>
              <a:t>Can reference Population Reference Bureau for data: http://www.prb.org/Publications/Datasheets/2011/world-population-data-sheet/data-sheet.aspx</a:t>
            </a:r>
          </a:p>
          <a:p>
            <a:endParaRPr lang="en-US" dirty="0"/>
          </a:p>
          <a:p>
            <a:r>
              <a:rPr lang="en-US" dirty="0"/>
              <a:t>[</a:t>
            </a:r>
            <a:r>
              <a:rPr lang="en-US" i="1" dirty="0"/>
              <a:t>An example exercise using data from South Africa is available for reference or use if data from the participants’ country(</a:t>
            </a:r>
            <a:r>
              <a:rPr lang="en-US" i="1" dirty="0" err="1"/>
              <a:t>ies</a:t>
            </a:r>
            <a:r>
              <a:rPr lang="en-US" i="1" dirty="0"/>
              <a:t>) is not available. An instructor’s guide for this activity is included in the Course Instructor’s Guide.  Participant handouts using the South Africa example are included in the ‘Activity Materials’ section in the Participant Notes].</a:t>
            </a:r>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155</a:t>
            </a:fld>
            <a:endParaRPr lang="en-US"/>
          </a:p>
        </p:txBody>
      </p:sp>
    </p:spTree>
    <p:extLst>
      <p:ext uri="{BB962C8B-B14F-4D97-AF65-F5344CB8AC3E}">
        <p14:creationId xmlns:p14="http://schemas.microsoft.com/office/powerpoint/2010/main" val="421847849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report examples; consider relevant subcategories for local context; consider data availability.</a:t>
            </a:r>
          </a:p>
          <a:p>
            <a:endParaRPr lang="en-US" dirty="0"/>
          </a:p>
          <a:p>
            <a:r>
              <a:rPr lang="en-US" dirty="0"/>
              <a:t>For exercise- have groups put their tables on flipchart paper, using markers.</a:t>
            </a:r>
          </a:p>
          <a:p>
            <a:endParaRPr lang="en-US" dirty="0"/>
          </a:p>
          <a:p>
            <a:endParaRPr lang="en-US" dirty="0"/>
          </a:p>
          <a:p>
            <a:r>
              <a:rPr lang="en-US" dirty="0"/>
              <a:t>Notes on small cell size:</a:t>
            </a:r>
          </a:p>
          <a:p>
            <a:pPr marL="171450" indent="-171450">
              <a:buFontTx/>
              <a:buChar char="-"/>
            </a:pPr>
            <a:r>
              <a:rPr lang="en-US" dirty="0"/>
              <a:t>Need to consider potential breaches of confidentiality that may occur with small cell size.</a:t>
            </a:r>
          </a:p>
          <a:p>
            <a:pPr marL="171450" indent="-171450">
              <a:buFontTx/>
              <a:buChar char="-"/>
            </a:pPr>
            <a:r>
              <a:rPr lang="en-US" dirty="0"/>
              <a:t>Also need to consider statistical reliability of cells with small numbers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156</a:t>
            </a:fld>
            <a:endParaRPr lang="en-US"/>
          </a:p>
        </p:txBody>
      </p:sp>
    </p:spTree>
    <p:extLst>
      <p:ext uri="{BB962C8B-B14F-4D97-AF65-F5344CB8AC3E}">
        <p14:creationId xmlns:p14="http://schemas.microsoft.com/office/powerpoint/2010/main" val="104508159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60EA9-2F23-49E3-AFBC-A77BEDF35590}" type="slidenum">
              <a:rPr lang="en-US" smtClean="0"/>
              <a:pPr/>
              <a:t>157</a:t>
            </a:fld>
            <a:endParaRPr lang="en-US"/>
          </a:p>
        </p:txBody>
      </p:sp>
    </p:spTree>
    <p:extLst>
      <p:ext uri="{BB962C8B-B14F-4D97-AF65-F5344CB8AC3E}">
        <p14:creationId xmlns:p14="http://schemas.microsoft.com/office/powerpoint/2010/main" val="135268639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a:t>Vital statistics (</a:t>
            </a:r>
            <a:r>
              <a:rPr lang="en-US" i="1" u="sng" dirty="0"/>
              <a:t>can</a:t>
            </a:r>
            <a:r>
              <a:rPr lang="en-US" i="1" dirty="0"/>
              <a:t> / cannot) </a:t>
            </a:r>
            <a:r>
              <a:rPr lang="en-US" dirty="0"/>
              <a:t>be used for planning human development.</a:t>
            </a:r>
          </a:p>
          <a:p>
            <a:pPr marL="228600" indent="-228600">
              <a:buFont typeface="+mj-lt"/>
              <a:buAutoNum type="arabicPeriod"/>
            </a:pPr>
            <a:r>
              <a:rPr lang="en-US" dirty="0"/>
              <a:t>Vital statistics are (</a:t>
            </a:r>
            <a:r>
              <a:rPr lang="en-US" i="1" dirty="0"/>
              <a:t>one of many / </a:t>
            </a:r>
            <a:r>
              <a:rPr lang="en-US" i="1" u="sng" dirty="0"/>
              <a:t>the only</a:t>
            </a:r>
            <a:r>
              <a:rPr lang="en-US" dirty="0"/>
              <a:t>) nationally representative source(s) of mortality by cause of death.</a:t>
            </a:r>
          </a:p>
          <a:p>
            <a:pPr marL="228600" indent="-228600">
              <a:buFont typeface="+mj-lt"/>
              <a:buAutoNum type="arabicPeriod"/>
            </a:pPr>
            <a:r>
              <a:rPr lang="en-US" dirty="0"/>
              <a:t>Useable statistics have (</a:t>
            </a:r>
            <a:r>
              <a:rPr lang="en-US" i="1" dirty="0"/>
              <a:t>complex / </a:t>
            </a:r>
            <a:r>
              <a:rPr lang="en-US" i="1" u="sng" dirty="0"/>
              <a:t>simple</a:t>
            </a:r>
            <a:r>
              <a:rPr lang="en-US" i="1" dirty="0"/>
              <a:t>) </a:t>
            </a:r>
            <a:r>
              <a:rPr lang="en-US" dirty="0"/>
              <a:t>definitions.</a:t>
            </a:r>
          </a:p>
          <a:p>
            <a:pPr marL="228600" indent="-228600">
              <a:buFont typeface="+mj-lt"/>
              <a:buAutoNum type="arabicPeriod"/>
            </a:pPr>
            <a:r>
              <a:rPr lang="en-US" dirty="0"/>
              <a:t>Useable statistics are (</a:t>
            </a:r>
            <a:r>
              <a:rPr lang="en-US" i="1" u="sng" dirty="0"/>
              <a:t>able </a:t>
            </a:r>
            <a:r>
              <a:rPr lang="en-US" i="1" dirty="0"/>
              <a:t>/ not able) </a:t>
            </a:r>
            <a:r>
              <a:rPr lang="en-US" dirty="0"/>
              <a:t>to be adapted. (They are flexible)</a:t>
            </a:r>
          </a:p>
          <a:p>
            <a:pPr marL="228600" indent="-228600">
              <a:buFont typeface="+mj-lt"/>
              <a:buAutoNum type="arabicPeriod"/>
            </a:pPr>
            <a:r>
              <a:rPr lang="en-US" dirty="0"/>
              <a:t>Absolute counts (</a:t>
            </a:r>
            <a:r>
              <a:rPr lang="en-US" i="1" dirty="0"/>
              <a:t>are / </a:t>
            </a:r>
            <a:r>
              <a:rPr lang="en-US" i="1" u="sng" dirty="0"/>
              <a:t>are not</a:t>
            </a:r>
            <a:r>
              <a:rPr lang="en-US" i="1" dirty="0"/>
              <a:t>) </a:t>
            </a:r>
            <a:r>
              <a:rPr lang="en-US" dirty="0"/>
              <a:t>comparable over time/geography.</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158</a:t>
            </a:fld>
            <a:endParaRPr lang="en-US"/>
          </a:p>
        </p:txBody>
      </p:sp>
    </p:spTree>
    <p:extLst>
      <p:ext uri="{BB962C8B-B14F-4D97-AF65-F5344CB8AC3E}">
        <p14:creationId xmlns:p14="http://schemas.microsoft.com/office/powerpoint/2010/main" val="265088801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startAt="6"/>
            </a:pPr>
            <a:r>
              <a:rPr lang="en-US" dirty="0"/>
              <a:t>(</a:t>
            </a:r>
            <a:r>
              <a:rPr lang="en-US" i="1" dirty="0"/>
              <a:t>Absolute / </a:t>
            </a:r>
            <a:r>
              <a:rPr lang="en-US" i="1" u="sng" dirty="0"/>
              <a:t>Relative</a:t>
            </a:r>
            <a:r>
              <a:rPr lang="en-US" i="1" dirty="0"/>
              <a:t>)</a:t>
            </a:r>
            <a:r>
              <a:rPr lang="en-US" dirty="0"/>
              <a:t> numbers must have denominator information.</a:t>
            </a:r>
          </a:p>
          <a:p>
            <a:pPr marL="228600" indent="-228600">
              <a:buFont typeface="+mj-lt"/>
              <a:buAutoNum type="arabicPeriod" startAt="6"/>
            </a:pPr>
            <a:r>
              <a:rPr lang="en-US" dirty="0"/>
              <a:t>In a ratio, the numerator (</a:t>
            </a:r>
            <a:r>
              <a:rPr lang="en-US" i="1" dirty="0"/>
              <a:t>does / </a:t>
            </a:r>
            <a:r>
              <a:rPr lang="en-US" i="1" u="sng" dirty="0"/>
              <a:t>does not</a:t>
            </a:r>
            <a:r>
              <a:rPr lang="en-US" i="1" dirty="0"/>
              <a:t>)</a:t>
            </a:r>
            <a:r>
              <a:rPr lang="en-US" dirty="0"/>
              <a:t> have to be part of denominator.</a:t>
            </a:r>
          </a:p>
          <a:p>
            <a:pPr marL="228600" indent="-228600">
              <a:buFont typeface="+mj-lt"/>
              <a:buAutoNum type="arabicPeriod" startAt="6"/>
              <a:defRPr/>
            </a:pPr>
            <a:r>
              <a:rPr lang="en-US" dirty="0"/>
              <a:t>Final tabulations should be calculated by date of (</a:t>
            </a:r>
            <a:r>
              <a:rPr lang="en-US" i="1" u="sng" dirty="0"/>
              <a:t>occurrence</a:t>
            </a:r>
            <a:r>
              <a:rPr lang="en-US" i="1" dirty="0"/>
              <a:t> / registration)</a:t>
            </a:r>
            <a:r>
              <a:rPr lang="en-US" dirty="0"/>
              <a:t> of the event. </a:t>
            </a:r>
          </a:p>
          <a:p>
            <a:pPr marL="228600" indent="-228600">
              <a:buFont typeface="+mj-lt"/>
              <a:buAutoNum type="arabicPeriod" startAt="6"/>
              <a:defRPr/>
            </a:pPr>
            <a:r>
              <a:rPr lang="en-US" dirty="0"/>
              <a:t>Final tabulations should be calculated by place of (</a:t>
            </a:r>
            <a:r>
              <a:rPr lang="en-US" i="1" u="sng" dirty="0"/>
              <a:t>usual residence</a:t>
            </a:r>
            <a:r>
              <a:rPr lang="en-US" i="1" dirty="0"/>
              <a:t> / occurrence of event).</a:t>
            </a:r>
          </a:p>
          <a:p>
            <a:pPr>
              <a:defRPr/>
            </a:pPr>
            <a:r>
              <a:rPr lang="en-US" dirty="0"/>
              <a:t>10. Small area analysis data are (</a:t>
            </a:r>
            <a:r>
              <a:rPr lang="en-US" i="1" dirty="0"/>
              <a:t>less / </a:t>
            </a:r>
            <a:r>
              <a:rPr lang="en-US" i="1" u="sng" dirty="0"/>
              <a:t>more</a:t>
            </a:r>
            <a:r>
              <a:rPr lang="en-US" i="1" dirty="0"/>
              <a:t>)</a:t>
            </a:r>
            <a:r>
              <a:rPr lang="en-US" dirty="0"/>
              <a:t> accurate than survey data.</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159</a:t>
            </a:fld>
            <a:endParaRPr lang="en-US"/>
          </a:p>
        </p:txBody>
      </p:sp>
    </p:spTree>
    <p:extLst>
      <p:ext uri="{BB962C8B-B14F-4D97-AF65-F5344CB8AC3E}">
        <p14:creationId xmlns:p14="http://schemas.microsoft.com/office/powerpoint/2010/main" val="2650888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[This should be review for fellows; here, we review basic principles of percentages, ratios, and rates; relevant measures for </a:t>
            </a:r>
            <a:r>
              <a:rPr lang="en-US" dirty="0" err="1"/>
              <a:t>natality</a:t>
            </a:r>
            <a:r>
              <a:rPr lang="en-US" dirty="0"/>
              <a:t> and mortality statistics are provided in more detail later].</a:t>
            </a:r>
          </a:p>
          <a:p>
            <a:endParaRPr lang="en-US" dirty="0"/>
          </a:p>
          <a:p>
            <a:r>
              <a:rPr lang="en-US" dirty="0"/>
              <a:t>A ratio is generally used to indicate the relative size of one number compared with another number.  In this sense, the percentage can be a ratio.  In computing a percentage, the numerator is a part of the denominator, but a ratio does not have such a requirement.  A well-known ratio in vital statistics is the Sex Ratio at Birth, which can be computed by dividing the number of male live births by the number of female live births and multiplying by 100 (or 1,000).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[This should be review for fellows; here, we review basic principles of percentages, ratios, and rates; relevant measures for </a:t>
            </a:r>
            <a:r>
              <a:rPr lang="en-US" dirty="0" err="1"/>
              <a:t>natality</a:t>
            </a:r>
            <a:r>
              <a:rPr lang="en-US" dirty="0"/>
              <a:t> and mortality statistics are provided in more detail later].</a:t>
            </a:r>
          </a:p>
          <a:p>
            <a:endParaRPr lang="en-US" dirty="0"/>
          </a:p>
          <a:p>
            <a:r>
              <a:rPr lang="en-US" dirty="0"/>
              <a:t>While the percentage and ratio are generally used to describe a static quantity, a rate describes the rapidity with which something is happening during a stated period of time; it describes a dynamic quantity- all rates must have a period of time specified.  For example, in vital statistics, a rate is used to describe how fast infant deaths are occurring in a country during a calendar year, or an infant mortality rate.  This rate is calculated by dividing the number of deaths in children under one year of age during a given calendar year by the number of live births during the same year and multiplying by 1,000.  What is the period of time in this example?    </a:t>
            </a:r>
          </a:p>
          <a:p>
            <a:endParaRPr lang="en-US" dirty="0"/>
          </a:p>
          <a:p>
            <a:r>
              <a:rPr lang="en-US" dirty="0"/>
              <a:t>There are two types of rates that are used:</a:t>
            </a:r>
          </a:p>
          <a:p>
            <a:r>
              <a:rPr lang="en-US" dirty="0"/>
              <a:t>1) Rates that can be computed based on vital statistics only and 2) Rates that can be computed based on both vital statistics and population statistics.  </a:t>
            </a:r>
          </a:p>
          <a:p>
            <a:endParaRPr lang="en-US" dirty="0"/>
          </a:p>
          <a:p>
            <a:r>
              <a:rPr lang="en-US" dirty="0"/>
              <a:t>[[Note: All rates are ratios, calculated by dividing a numerator by a denominator.  Some rates are proportions, where the numerator is contained within the denominator.  </a:t>
            </a:r>
            <a:r>
              <a:rPr lang="en-US" i="1" dirty="0"/>
              <a:t>Proportion</a:t>
            </a:r>
            <a:r>
              <a:rPr lang="en-US" dirty="0"/>
              <a:t> and </a:t>
            </a:r>
            <a:r>
              <a:rPr lang="en-US" i="1" dirty="0"/>
              <a:t>ratio</a:t>
            </a:r>
            <a:r>
              <a:rPr lang="en-US" dirty="0"/>
              <a:t> are not synonyms for </a:t>
            </a:r>
            <a:r>
              <a:rPr lang="en-US" i="1" dirty="0"/>
              <a:t>rate.</a:t>
            </a:r>
            <a:r>
              <a:rPr lang="en-US" dirty="0"/>
              <a:t>]]</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In the first type of rate, only vital statistics information is used.  In the example of infant mortality, the numerator is a count of the number of deaths and the denominator is a count of the number of live births.  In the second type of rate, vital statistics and population statistics information is used.  In the example of an age-specific death rate, if we look at infants again– instead of using live births in the denominator, we use the mid-period total population of children under 1 year of age.  Population statistics are necessary for this information.</a:t>
            </a:r>
          </a:p>
          <a:p>
            <a:endParaRPr lang="en-US" dirty="0"/>
          </a:p>
          <a:p>
            <a:r>
              <a:rPr lang="en-US" dirty="0"/>
              <a:t>Therefore it is desirable to understand the availability and quality of population census data.  Since the census is not taken annually in most countries, it is also important to obtain current population estimates or make such estimates.  For the purpose of computing vital rates, the mid-year population figure is used.</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They are a simple standardized statistic</a:t>
            </a:r>
          </a:p>
          <a:p>
            <a:pPr marL="171450" indent="-171450">
              <a:buFontTx/>
              <a:buChar char="-"/>
            </a:pPr>
            <a:r>
              <a:rPr lang="en-US" dirty="0"/>
              <a:t>Help to interpret/understand counts</a:t>
            </a:r>
          </a:p>
          <a:p>
            <a:pPr marL="171450" indent="-171450">
              <a:buFontTx/>
              <a:buChar char="-"/>
            </a:pPr>
            <a:r>
              <a:rPr lang="en-US" dirty="0"/>
              <a:t>Allow comparison of subgroups</a:t>
            </a:r>
          </a:p>
          <a:p>
            <a:pPr marL="171450" indent="-171450">
              <a:buFontTx/>
              <a:buChar char="-"/>
            </a:pPr>
            <a:r>
              <a:rPr lang="en-US" dirty="0"/>
              <a:t>Show proportion of a specific event out of the total number of events (e.g. percent of deaths from cancer)</a:t>
            </a:r>
          </a:p>
        </p:txBody>
      </p:sp>
      <p:sp>
        <p:nvSpPr>
          <p:cNvPr id="4" name="Slide Number Placeholder 3"/>
          <p:cNvSpPr>
            <a:spLocks noGrp="1"/>
          </p:cNvSpPr>
          <p:nvPr>
            <p:ph type="sldNum" sz="quarter" idx="10"/>
          </p:nvPr>
        </p:nvSpPr>
        <p:spPr/>
        <p:txBody>
          <a:bodyPr/>
          <a:lstStyle/>
          <a:p>
            <a:fld id="{0ED60EA9-2F23-49E3-AFBC-A77BEDF35590}" type="slidenum">
              <a:rPr lang="en-US" smtClean="0"/>
              <a:pPr/>
              <a:t>19</a:t>
            </a:fld>
            <a:endParaRPr lang="en-US"/>
          </a:p>
        </p:txBody>
      </p:sp>
    </p:spTree>
    <p:extLst>
      <p:ext uri="{BB962C8B-B14F-4D97-AF65-F5344CB8AC3E}">
        <p14:creationId xmlns:p14="http://schemas.microsoft.com/office/powerpoint/2010/main" val="284590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60EA9-2F23-49E3-AFBC-A77BEDF35590}" type="slidenum">
              <a:rPr lang="en-US" smtClean="0"/>
              <a:pPr/>
              <a:t>2</a:t>
            </a:fld>
            <a:endParaRPr lang="en-US"/>
          </a:p>
        </p:txBody>
      </p:sp>
    </p:spTree>
    <p:extLst>
      <p:ext uri="{BB962C8B-B14F-4D97-AF65-F5344CB8AC3E}">
        <p14:creationId xmlns:p14="http://schemas.microsoft.com/office/powerpoint/2010/main" val="3965366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60EA9-2F23-49E3-AFBC-A77BEDF35590}" type="slidenum">
              <a:rPr lang="en-US" smtClean="0"/>
              <a:pPr/>
              <a:t>20</a:t>
            </a:fld>
            <a:endParaRPr lang="en-US"/>
          </a:p>
        </p:txBody>
      </p:sp>
    </p:spTree>
    <p:extLst>
      <p:ext uri="{BB962C8B-B14F-4D97-AF65-F5344CB8AC3E}">
        <p14:creationId xmlns:p14="http://schemas.microsoft.com/office/powerpoint/2010/main" val="892941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a:t>
            </a:r>
          </a:p>
          <a:p>
            <a:pPr defTabSz="931774">
              <a:defRPr/>
            </a:pPr>
            <a:r>
              <a:rPr lang="en-US" dirty="0"/>
              <a:t>The selection of what categories or groups of categories will be used is dependent upon the purpose of the statistical table.  A variety of special groupings can be developed, but certain conventions are useful in guiding the procedures of data summarization and computing basic rates.  WHO has provided recommendations on groupings to improve comparability (to be discussed in specific sections below).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For best statistical use, each event must be registered and reported within the time period specified in the civil registration and vital statistics laws.  The time periods used for tabulations of vital statistics should be specific calendar periods – month, quarter, year.  In preparing tabulations, a decision needs to be made whether to use the date of registration or the date of occurrence of the event.  The recommendation is to present final tabulations based on the events that occurred during the time period specified.  If it is necessary to prepare provisional tabulations by date of registration, then an evaluation of the degree of difference to be expected between the two types of tabulation should be done.  For current weekly, monthly, or quarterly summaries, it may be quicker to compile the data by date of registration.</a:t>
            </a:r>
          </a:p>
          <a:p>
            <a:endParaRPr lang="en-US" dirty="0"/>
          </a:p>
          <a:p>
            <a:r>
              <a:rPr lang="en-US" dirty="0"/>
              <a:t>The recommendation to do final tabulations by date of occurrence brings with it the necessity to establish the “cut-off” date (in the United States, the cut-off date is the end of the first quarter of the following year).  Establishing the cut-off date requires considerations of legislatively established time periods for registration and reporting.  Another consideration is the organizational structure that determines the number of offices through which the report passes on its way to the national statistical agency.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endParaRPr lang="en-US" dirty="0"/>
          </a:p>
          <a:p>
            <a:r>
              <a:rPr lang="en-US" dirty="0"/>
              <a:t>Geography is also an influence on tabulation coverage.  The basic principle relative to geography is that each vital event occurring within the country must be registered and have a statistical report filed.  This allows tabulation of vital statistics for the entire country, intermediate civil divisions, large cities and towns, and sub-population groups.</a:t>
            </a:r>
          </a:p>
          <a:p>
            <a:endParaRPr lang="en-US" dirty="0"/>
          </a:p>
          <a:p>
            <a:r>
              <a:rPr lang="en-US" dirty="0"/>
              <a:t>During the development or improvement of a vital statistics system, countries may decide to do detailed tabulations on geographic areas of known coverage completeness levels.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There are a number of issues to consider relative to the geographic classifications used in compiling vital statistics.  One assumption that is normally made is that there is relatively little difference between a country’s resident population and the population present in the country at any particular time.  The presumption is that those involved in international travel or those not at their usual place of residence (e.g. the military, diplomats, tourists) are a very small portion of the total population, and contribute in an even smaller amount to births and deaths.</a:t>
            </a:r>
          </a:p>
          <a:p>
            <a:endParaRPr lang="en-US" dirty="0"/>
          </a:p>
          <a:p>
            <a:r>
              <a:rPr lang="en-US" dirty="0"/>
              <a:t>Final tabulations for geographic civil divisions of the country and for large cities should be done by place of usual residence.  </a:t>
            </a:r>
          </a:p>
          <a:p>
            <a:endParaRPr lang="en-US" dirty="0"/>
          </a:p>
          <a:p>
            <a:r>
              <a:rPr lang="en-US" dirty="0"/>
              <a:t>For provisional or advance tabulations on civil divisions within the country, it is not practical to attempt reallocation of the data by usual residence since early release of the data is of the essence.  Tabulation by place of occurrence is the recommendation for these data.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r>
              <a:rPr lang="en-US" dirty="0"/>
              <a:t>The image illustrates how maps can be used to visualize sub-area information, in this case the number of early deaths due to cancer in small areas of England.  In South Africa, where they need to focus on violent deaths, another example of customizing information for local needs would be to stratify deaths by natural versus non-natural causes.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25</a:t>
            </a:fld>
            <a:endParaRPr lang="en-US"/>
          </a:p>
        </p:txBody>
      </p:sp>
    </p:spTree>
    <p:extLst>
      <p:ext uri="{BB962C8B-B14F-4D97-AF65-F5344CB8AC3E}">
        <p14:creationId xmlns:p14="http://schemas.microsoft.com/office/powerpoint/2010/main" val="2477659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60EA9-2F23-49E3-AFBC-A77BEDF35590}" type="slidenum">
              <a:rPr lang="en-US" smtClean="0"/>
              <a:pPr/>
              <a:t>26</a:t>
            </a:fld>
            <a:endParaRPr lang="en-US"/>
          </a:p>
        </p:txBody>
      </p:sp>
    </p:spTree>
    <p:extLst>
      <p:ext uri="{BB962C8B-B14F-4D97-AF65-F5344CB8AC3E}">
        <p14:creationId xmlns:p14="http://schemas.microsoft.com/office/powerpoint/2010/main" val="3959863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Births form the denominator for the infant mortality rate and maternal mortality ratio (discussed later).  Both of these measures are used in measuring progress on the Millennium Development Goals (4 and 5), which helps provide an important rationale for birth registration.</a:t>
            </a:r>
          </a:p>
        </p:txBody>
      </p:sp>
      <p:sp>
        <p:nvSpPr>
          <p:cNvPr id="4" name="Slide Number Placeholder 3"/>
          <p:cNvSpPr>
            <a:spLocks noGrp="1"/>
          </p:cNvSpPr>
          <p:nvPr>
            <p:ph type="sldNum" sz="quarter" idx="10"/>
          </p:nvPr>
        </p:nvSpPr>
        <p:spPr/>
        <p:txBody>
          <a:bodyPr/>
          <a:lstStyle/>
          <a:p>
            <a:fld id="{0ED60EA9-2F23-49E3-AFBC-A77BEDF3559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 Crude Birth Rate (CBR) is a basic measure of fertility.  There are other fertility measures that are more population-at-risk specific and more comparable across time and geography (such as the general fertility rate and the total fertility rate).</a:t>
            </a:r>
          </a:p>
          <a:p>
            <a:pPr defTabSz="931774">
              <a:defRPr/>
            </a:pPr>
            <a:endParaRPr lang="en-US" dirty="0"/>
          </a:p>
          <a:p>
            <a:pPr defTabSz="931774">
              <a:defRPr/>
            </a:pPr>
            <a:r>
              <a:rPr lang="en-US" dirty="0"/>
              <a:t>Crude birth rate is usually calculated for a calendar year. </a:t>
            </a:r>
          </a:p>
          <a:p>
            <a:pPr defTabSz="931774">
              <a:defRPr/>
            </a:pPr>
            <a:endParaRPr lang="en-US" dirty="0"/>
          </a:p>
          <a:p>
            <a:r>
              <a:rPr lang="en-US" i="1" dirty="0"/>
              <a:t>Note: Birth rate is NOT the same as pregnancy rate, which is the total number of resident pregnancies including live births, induced abortions, and fetal deaths per 1,000 women aged 15-44 years for a specified geographical area (country, state/province, county etc.) during a specified time period.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t>
            </a:r>
            <a:r>
              <a:rPr lang="en-US" dirty="0"/>
              <a:t>Remove solution slide from student version].</a:t>
            </a:r>
          </a:p>
          <a:p>
            <a:pPr defTabSz="931774">
              <a:defRPr/>
            </a:pPr>
            <a:endParaRPr lang="en-US" dirty="0"/>
          </a:p>
          <a:p>
            <a:pPr defTabSz="931774">
              <a:defRPr/>
            </a:pPr>
            <a:r>
              <a:rPr lang="en-US" dirty="0"/>
              <a:t>Notes: Crude Birth Rate (CBR) is a basic measure of fertility.  There are other fertility measures that are more population-at-risk specific and more comparable across time and geography (such as the general fertility rate and the total fertility rate).</a:t>
            </a:r>
          </a:p>
          <a:p>
            <a:pPr defTabSz="931774">
              <a:defRPr/>
            </a:pPr>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Cross-reference with I. c. iii. Section of first lecture.</a:t>
            </a:r>
          </a:p>
          <a:p>
            <a:endParaRPr lang="en-US" dirty="0" smtClean="0"/>
          </a:p>
          <a:p>
            <a:r>
              <a:rPr lang="en-US" dirty="0" smtClean="0"/>
              <a:t>Notes</a:t>
            </a:r>
            <a:r>
              <a:rPr lang="en-US" dirty="0"/>
              <a:t>:</a:t>
            </a:r>
          </a:p>
          <a:p>
            <a:r>
              <a:rPr lang="en-US" dirty="0"/>
              <a:t>Statistical uses of vital records have been recognized in many societies as they confronted the need for planning and evaluation of economic and social development.  Today in most countries, vital records are compiled into indispensable statistical information for a variety of uses.</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Note:</a:t>
            </a:r>
          </a:p>
          <a:p>
            <a:pPr defTabSz="931774">
              <a:defRPr/>
            </a:pPr>
            <a:r>
              <a:rPr lang="en-US" dirty="0"/>
              <a:t>The sex ratio at birth is an important demographic indicator used for determining the sex composition of a population.  It also affects some critical demographic measures such as the number of years required for a population to double in size given a rate of population growth, which rises as the ratio of males to females at birth increases.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30</a:t>
            </a:fld>
            <a:endParaRPr lang="en-US"/>
          </a:p>
        </p:txBody>
      </p:sp>
    </p:spTree>
    <p:extLst>
      <p:ext uri="{BB962C8B-B14F-4D97-AF65-F5344CB8AC3E}">
        <p14:creationId xmlns:p14="http://schemas.microsoft.com/office/powerpoint/2010/main" val="2540473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t>
            </a:r>
            <a:r>
              <a:rPr lang="en-US" dirty="0"/>
              <a:t>Remove solution slide from student version].</a:t>
            </a:r>
          </a:p>
          <a:p>
            <a:pPr defTabSz="931774">
              <a:defRPr/>
            </a:pPr>
            <a:endParaRPr lang="en-US" dirty="0"/>
          </a:p>
          <a:p>
            <a:pPr defTabSz="931774">
              <a:defRPr/>
            </a:pPr>
            <a:r>
              <a:rPr lang="en-US" dirty="0"/>
              <a:t>Note:</a:t>
            </a:r>
          </a:p>
          <a:p>
            <a:pPr defTabSz="931774">
              <a:defRPr/>
            </a:pPr>
            <a:r>
              <a:rPr lang="en-US" dirty="0"/>
              <a:t>The sex ratio at birth is an important demographic indicator used for determining the sex composition of a population.  It also affects some critical demographic measures such as the number of years required for a population to double in size given a rate of population growth, which rises as the ratio of males to females at birth increases.</a:t>
            </a:r>
          </a:p>
          <a:p>
            <a:pPr defTabSz="931774">
              <a:defRPr/>
            </a:pPr>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31</a:t>
            </a:fld>
            <a:endParaRPr lang="en-US"/>
          </a:p>
        </p:txBody>
      </p:sp>
    </p:spTree>
    <p:extLst>
      <p:ext uri="{BB962C8B-B14F-4D97-AF65-F5344CB8AC3E}">
        <p14:creationId xmlns:p14="http://schemas.microsoft.com/office/powerpoint/2010/main" val="2540473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a:t>
            </a:r>
          </a:p>
          <a:p>
            <a:pPr defTabSz="931774">
              <a:defRPr/>
            </a:pPr>
            <a:r>
              <a:rPr lang="en-US" dirty="0"/>
              <a:t>Low and very low </a:t>
            </a:r>
            <a:r>
              <a:rPr lang="en-US" dirty="0" err="1"/>
              <a:t>birthweight</a:t>
            </a:r>
            <a:r>
              <a:rPr lang="en-US" dirty="0"/>
              <a:t> births have been associated with negative birth outcomes, and may be an indicator of problems in access to quality health services and/or the need for prenatal care services.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t>
            </a:r>
            <a:r>
              <a:rPr lang="en-US" dirty="0"/>
              <a:t>Remove solution slide from student version].</a:t>
            </a:r>
          </a:p>
          <a:p>
            <a:pPr defTabSz="931774">
              <a:defRPr/>
            </a:pPr>
            <a:endParaRPr lang="en-US" dirty="0"/>
          </a:p>
          <a:p>
            <a:pPr defTabSz="931774">
              <a:defRPr/>
            </a:pPr>
            <a:r>
              <a:rPr lang="en-US" dirty="0"/>
              <a:t>Notes:</a:t>
            </a:r>
          </a:p>
          <a:p>
            <a:pPr defTabSz="931774">
              <a:defRPr/>
            </a:pPr>
            <a:r>
              <a:rPr lang="en-US" dirty="0"/>
              <a:t>Low and very low </a:t>
            </a:r>
            <a:r>
              <a:rPr lang="en-US" dirty="0" err="1"/>
              <a:t>birthweight</a:t>
            </a:r>
            <a:r>
              <a:rPr lang="en-US" dirty="0"/>
              <a:t> births have been associated with negative birth outcomes, and may be an indicator of problems in access to quality health services and/or the need for prenatal care services.</a:t>
            </a:r>
          </a:p>
          <a:p>
            <a:pPr defTabSz="931774">
              <a:defRPr/>
            </a:pPr>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t>
            </a:r>
            <a:r>
              <a:rPr lang="en-US" dirty="0"/>
              <a:t>Remove solution slide from student version].</a:t>
            </a:r>
          </a:p>
          <a:p>
            <a:pPr defTabSz="931774">
              <a:defRPr/>
            </a:pPr>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t>
            </a:r>
            <a:r>
              <a:rPr lang="en-US" dirty="0"/>
              <a:t>Remove solution slide from student version].</a:t>
            </a:r>
          </a:p>
          <a:p>
            <a:pPr defTabSz="931774">
              <a:defRPr/>
            </a:pPr>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  The General Fertility Rate (GFR) is perhaps the most commonly used overall fertility measure because it matches often readily available numerator and denominator data in a broad age range that covers most of the female reproductive years and thus representing the population at greater likelihood of giving birth.</a:t>
            </a:r>
          </a:p>
        </p:txBody>
      </p:sp>
      <p:sp>
        <p:nvSpPr>
          <p:cNvPr id="4" name="Slide Number Placeholder 3"/>
          <p:cNvSpPr>
            <a:spLocks noGrp="1"/>
          </p:cNvSpPr>
          <p:nvPr>
            <p:ph type="sldNum" sz="quarter" idx="10"/>
          </p:nvPr>
        </p:nvSpPr>
        <p:spPr/>
        <p:txBody>
          <a:bodyPr/>
          <a:lstStyle/>
          <a:p>
            <a:fld id="{0ED60EA9-2F23-49E3-AFBC-A77BEDF3559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t>
            </a:r>
            <a:r>
              <a:rPr lang="en-US" dirty="0"/>
              <a:t>Remove solution slide from student version].</a:t>
            </a:r>
          </a:p>
          <a:p>
            <a:pPr defTabSz="931774">
              <a:defRPr/>
            </a:pPr>
            <a:endParaRPr lang="en-US" dirty="0"/>
          </a:p>
          <a:p>
            <a:pPr defTabSz="931774">
              <a:defRPr/>
            </a:pPr>
            <a:r>
              <a:rPr lang="en-US" dirty="0"/>
              <a:t>Notes:  The General Fertility Rate (GFR) is perhaps the most commonly used overall fertility measure because it matches often readily available numerator and denominator data in a broad age range that covers most of the female reproductive years and thus representing the population at greater likelihood of giving birth.</a:t>
            </a:r>
          </a:p>
          <a:p>
            <a:pPr defTabSz="931774">
              <a:defRPr/>
            </a:pPr>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Vital statistics are an essential input for the planning of human development.</a:t>
            </a:r>
          </a:p>
          <a:p>
            <a:endParaRPr lang="en-US" dirty="0"/>
          </a:p>
          <a:p>
            <a:r>
              <a:rPr lang="en-US" dirty="0"/>
              <a:t>Single mothers and their children constitute a particularly vulnerable group in most populations.  Appropriate provision of services for this group is likely to require adequate information on their number and changes in trends over time, which only a well established civil registration system can provide.</a:t>
            </a:r>
          </a:p>
          <a:p>
            <a:pPr marL="171450" indent="-171450">
              <a:buFontTx/>
              <a:buChar char="-"/>
            </a:pPr>
            <a:endParaRPr lang="en-US" dirty="0"/>
          </a:p>
          <a:p>
            <a:r>
              <a:rPr lang="en-US" dirty="0"/>
              <a:t>Adequate civil registration data that achieve a high level of coverage at the national level also have the potential of allowing the estimation of differentials at the regional level- thus providing invaluable information for regional planning and the appropriate allocation of resources at the appropriate administrative level.  The same is true for small areas, where vital statistics data often are the </a:t>
            </a:r>
            <a:r>
              <a:rPr lang="en-US" i="1" dirty="0"/>
              <a:t>only </a:t>
            </a:r>
            <a:r>
              <a:rPr lang="en-US" dirty="0"/>
              <a:t> source of reliable data.</a:t>
            </a:r>
          </a:p>
        </p:txBody>
      </p:sp>
      <p:sp>
        <p:nvSpPr>
          <p:cNvPr id="4" name="Slide Number Placeholder 3"/>
          <p:cNvSpPr>
            <a:spLocks noGrp="1"/>
          </p:cNvSpPr>
          <p:nvPr>
            <p:ph type="sldNum" sz="quarter" idx="10"/>
          </p:nvPr>
        </p:nvSpPr>
        <p:spPr/>
        <p:txBody>
          <a:bodyPr/>
          <a:lstStyle/>
          <a:p>
            <a:fld id="{0ED60EA9-2F23-49E3-AFBC-A77BEDF3559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This rate estimates the number of children a hypothetical cohort of 1,000 females in the specified population would bear if they all went through their childbearing years experiencing the same age-specific birth rates for a specified time period.</a:t>
            </a:r>
          </a:p>
          <a:p>
            <a:endParaRPr lang="en-US" dirty="0"/>
          </a:p>
          <a:p>
            <a:r>
              <a:rPr lang="en-US" dirty="0"/>
              <a:t>The Total Fertility Rate (TFR) is perhaps the most commonly used standardized fertility measure because it is ideal for comparative purposes and is a comprehensive summary measure readily understood.</a:t>
            </a:r>
          </a:p>
          <a:p>
            <a:endParaRPr lang="en-US" dirty="0"/>
          </a:p>
          <a:p>
            <a:pPr>
              <a:defRPr/>
            </a:pPr>
            <a:r>
              <a:rPr lang="en-US" dirty="0"/>
              <a:t>The sum of these ASBRs is multiplied by 5 because each ASBR represents a 5-year cohort of women.</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41</a:t>
            </a:fld>
            <a:endParaRPr lang="en-US"/>
          </a:p>
        </p:txBody>
      </p:sp>
    </p:spTree>
    <p:extLst>
      <p:ext uri="{BB962C8B-B14F-4D97-AF65-F5344CB8AC3E}">
        <p14:creationId xmlns:p14="http://schemas.microsoft.com/office/powerpoint/2010/main" val="191098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a:t>
            </a:r>
            <a:r>
              <a:rPr lang="en-US" dirty="0" err="1"/>
              <a:t>Bx</a:t>
            </a:r>
            <a:r>
              <a:rPr lang="en-US" dirty="0"/>
              <a:t>, the number of live births to mothers in each age group and </a:t>
            </a:r>
            <a:r>
              <a:rPr lang="en-US" dirty="0" err="1"/>
              <a:t>Px</a:t>
            </a:r>
            <a:r>
              <a:rPr lang="en-US" dirty="0"/>
              <a:t>, the number of resident women in each age group…</a:t>
            </a:r>
          </a:p>
        </p:txBody>
      </p:sp>
      <p:sp>
        <p:nvSpPr>
          <p:cNvPr id="4" name="Slide Number Placeholder 3"/>
          <p:cNvSpPr>
            <a:spLocks noGrp="1"/>
          </p:cNvSpPr>
          <p:nvPr>
            <p:ph type="sldNum" sz="quarter" idx="10"/>
          </p:nvPr>
        </p:nvSpPr>
        <p:spPr/>
        <p:txBody>
          <a:bodyPr/>
          <a:lstStyle/>
          <a:p>
            <a:fld id="{0ED60EA9-2F23-49E3-AFBC-A77BEDF35590}" type="slidenum">
              <a:rPr lang="en-US" smtClean="0"/>
              <a:pPr/>
              <a:t>42</a:t>
            </a:fld>
            <a:endParaRPr lang="en-US"/>
          </a:p>
        </p:txBody>
      </p:sp>
    </p:spTree>
    <p:extLst>
      <p:ext uri="{BB962C8B-B14F-4D97-AF65-F5344CB8AC3E}">
        <p14:creationId xmlns:p14="http://schemas.microsoft.com/office/powerpoint/2010/main" val="35240961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calculate the age-specific birth rate (ASBR) by dividing </a:t>
            </a:r>
            <a:r>
              <a:rPr lang="en-US" dirty="0" err="1"/>
              <a:t>Bx</a:t>
            </a:r>
            <a:r>
              <a:rPr lang="en-US" dirty="0"/>
              <a:t> by </a:t>
            </a:r>
            <a:r>
              <a:rPr lang="en-US" dirty="0" err="1"/>
              <a:t>Px</a:t>
            </a:r>
            <a:r>
              <a:rPr lang="en-US" dirty="0"/>
              <a:t> and multiplying by 1000.</a:t>
            </a:r>
          </a:p>
          <a:p>
            <a:endParaRPr lang="en-US" dirty="0"/>
          </a:p>
          <a:p>
            <a:r>
              <a:rPr lang="en-US" dirty="0"/>
              <a:t>Let’s look at the 10-14 age group…</a:t>
            </a:r>
          </a:p>
          <a:p>
            <a:endParaRPr lang="en-US" i="1" dirty="0"/>
          </a:p>
          <a:p>
            <a:pPr>
              <a:defRPr/>
            </a:pPr>
            <a:r>
              <a:rPr lang="en-US" i="1" dirty="0"/>
              <a:t>[Have class calculate the remaining groups by themselves using the TFR  Exercise Worksheet (included in “Activity Materials” section of Participant Notes)].</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43</a:t>
            </a:fld>
            <a:endParaRPr lang="en-US"/>
          </a:p>
        </p:txBody>
      </p:sp>
    </p:spTree>
    <p:extLst>
      <p:ext uri="{BB962C8B-B14F-4D97-AF65-F5344CB8AC3E}">
        <p14:creationId xmlns:p14="http://schemas.microsoft.com/office/powerpoint/2010/main" val="3524096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calculate the age-specific birth rate (ASBR) by dividing </a:t>
            </a:r>
            <a:r>
              <a:rPr lang="en-US" dirty="0" err="1"/>
              <a:t>Bx</a:t>
            </a:r>
            <a:r>
              <a:rPr lang="en-US" dirty="0"/>
              <a:t> by </a:t>
            </a:r>
            <a:r>
              <a:rPr lang="en-US" dirty="0" err="1"/>
              <a:t>Px</a:t>
            </a:r>
            <a:r>
              <a:rPr lang="en-US" dirty="0"/>
              <a:t> and multiplying by 1000.</a:t>
            </a:r>
          </a:p>
          <a:p>
            <a:endParaRPr lang="en-US" dirty="0"/>
          </a:p>
          <a:p>
            <a:r>
              <a:rPr lang="en-US" dirty="0"/>
              <a:t>Let’s look at the 10-14 age group…</a:t>
            </a:r>
          </a:p>
          <a:p>
            <a:endParaRPr lang="en-US" dirty="0"/>
          </a:p>
          <a:p>
            <a:pPr>
              <a:defRPr/>
            </a:pPr>
            <a:r>
              <a:rPr lang="en-US" i="1" dirty="0"/>
              <a:t>[Have class calculate the remaining groups by themselves using the TFR  Exercise Worksheet].</a:t>
            </a:r>
          </a:p>
        </p:txBody>
      </p:sp>
      <p:sp>
        <p:nvSpPr>
          <p:cNvPr id="4" name="Slide Number Placeholder 3"/>
          <p:cNvSpPr>
            <a:spLocks noGrp="1"/>
          </p:cNvSpPr>
          <p:nvPr>
            <p:ph type="sldNum" sz="quarter" idx="10"/>
          </p:nvPr>
        </p:nvSpPr>
        <p:spPr/>
        <p:txBody>
          <a:bodyPr/>
          <a:lstStyle/>
          <a:p>
            <a:fld id="{0ED60EA9-2F23-49E3-AFBC-A77BEDF35590}" type="slidenum">
              <a:rPr lang="en-US" smtClean="0"/>
              <a:pPr/>
              <a:t>44</a:t>
            </a:fld>
            <a:endParaRPr lang="en-US"/>
          </a:p>
        </p:txBody>
      </p:sp>
    </p:spTree>
    <p:extLst>
      <p:ext uri="{BB962C8B-B14F-4D97-AF65-F5344CB8AC3E}">
        <p14:creationId xmlns:p14="http://schemas.microsoft.com/office/powerpoint/2010/main" val="35240961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dirty="0"/>
              <a:t>[Have class calculate the remaining groups by themselves using the TFR Exercise Worksheet</a:t>
            </a:r>
            <a:r>
              <a:rPr lang="en-US" dirty="0"/>
              <a:t>]. Round to 1 decimal place.</a:t>
            </a:r>
          </a:p>
        </p:txBody>
      </p:sp>
      <p:sp>
        <p:nvSpPr>
          <p:cNvPr id="4" name="Slide Number Placeholder 3"/>
          <p:cNvSpPr>
            <a:spLocks noGrp="1"/>
          </p:cNvSpPr>
          <p:nvPr>
            <p:ph type="sldNum" sz="quarter" idx="10"/>
          </p:nvPr>
        </p:nvSpPr>
        <p:spPr/>
        <p:txBody>
          <a:bodyPr/>
          <a:lstStyle/>
          <a:p>
            <a:fld id="{0ED60EA9-2F23-49E3-AFBC-A77BEDF35590}" type="slidenum">
              <a:rPr lang="en-US" smtClean="0"/>
              <a:pPr/>
              <a:t>45</a:t>
            </a:fld>
            <a:endParaRPr lang="en-US"/>
          </a:p>
        </p:txBody>
      </p:sp>
    </p:spTree>
    <p:extLst>
      <p:ext uri="{BB962C8B-B14F-4D97-AF65-F5344CB8AC3E}">
        <p14:creationId xmlns:p14="http://schemas.microsoft.com/office/powerpoint/2010/main" val="35240961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t>
            </a:r>
            <a:r>
              <a:rPr lang="en-US" dirty="0"/>
              <a:t>Remove solution slide from student version].</a:t>
            </a:r>
          </a:p>
          <a:p>
            <a:pPr defTabSz="931774">
              <a:defRPr/>
            </a:pPr>
            <a:endParaRPr lang="en-US" dirty="0" smtClean="0"/>
          </a:p>
        </p:txBody>
      </p:sp>
      <p:sp>
        <p:nvSpPr>
          <p:cNvPr id="4" name="Slide Number Placeholder 3"/>
          <p:cNvSpPr>
            <a:spLocks noGrp="1"/>
          </p:cNvSpPr>
          <p:nvPr>
            <p:ph type="sldNum" sz="quarter" idx="10"/>
          </p:nvPr>
        </p:nvSpPr>
        <p:spPr/>
        <p:txBody>
          <a:bodyPr/>
          <a:lstStyle/>
          <a:p>
            <a:fld id="{0ED60EA9-2F23-49E3-AFBC-A77BEDF35590}" type="slidenum">
              <a:rPr lang="en-US" smtClean="0"/>
              <a:pPr/>
              <a:t>46</a:t>
            </a:fld>
            <a:endParaRPr lang="en-US"/>
          </a:p>
        </p:txBody>
      </p:sp>
    </p:spTree>
    <p:extLst>
      <p:ext uri="{BB962C8B-B14F-4D97-AF65-F5344CB8AC3E}">
        <p14:creationId xmlns:p14="http://schemas.microsoft.com/office/powerpoint/2010/main" val="35240961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ED60EA9-2F23-49E3-AFBC-A77BEDF35590}" type="slidenum">
              <a:rPr lang="en-US" smtClean="0"/>
              <a:pPr/>
              <a:t>47</a:t>
            </a:fld>
            <a:endParaRPr lang="en-US"/>
          </a:p>
        </p:txBody>
      </p:sp>
    </p:spTree>
    <p:extLst>
      <p:ext uri="{BB962C8B-B14F-4D97-AF65-F5344CB8AC3E}">
        <p14:creationId xmlns:p14="http://schemas.microsoft.com/office/powerpoint/2010/main" val="35240961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t>
            </a:r>
            <a:r>
              <a:rPr lang="en-US" dirty="0"/>
              <a:t>Remove solution slide from student version].</a:t>
            </a:r>
          </a:p>
          <a:p>
            <a:pPr defTabSz="931774">
              <a:defRPr/>
            </a:pPr>
            <a:endParaRPr lang="en-US" dirty="0" smtClean="0"/>
          </a:p>
        </p:txBody>
      </p:sp>
      <p:sp>
        <p:nvSpPr>
          <p:cNvPr id="4" name="Slide Number Placeholder 3"/>
          <p:cNvSpPr>
            <a:spLocks noGrp="1"/>
          </p:cNvSpPr>
          <p:nvPr>
            <p:ph type="sldNum" sz="quarter" idx="10"/>
          </p:nvPr>
        </p:nvSpPr>
        <p:spPr/>
        <p:txBody>
          <a:bodyPr/>
          <a:lstStyle/>
          <a:p>
            <a:fld id="{0ED60EA9-2F23-49E3-AFBC-A77BEDF35590}" type="slidenum">
              <a:rPr lang="en-US" smtClean="0"/>
              <a:pPr/>
              <a:t>48</a:t>
            </a:fld>
            <a:endParaRPr lang="en-US"/>
          </a:p>
        </p:txBody>
      </p:sp>
    </p:spTree>
    <p:extLst>
      <p:ext uri="{BB962C8B-B14F-4D97-AF65-F5344CB8AC3E}">
        <p14:creationId xmlns:p14="http://schemas.microsoft.com/office/powerpoint/2010/main" val="35240961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49</a:t>
            </a:fld>
            <a:endParaRPr lang="en-US"/>
          </a:p>
        </p:txBody>
      </p:sp>
    </p:spTree>
    <p:extLst>
      <p:ext uri="{BB962C8B-B14F-4D97-AF65-F5344CB8AC3E}">
        <p14:creationId xmlns:p14="http://schemas.microsoft.com/office/powerpoint/2010/main" val="352409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Vital statistics derived from civil registration are the only nationally representative source of information on mortality by cause of death.  The timely recording of deaths by cause can provide early insights into trends in disease prevalence, thus helping to design prevention or intervention strategies.  Small area data from vital statistics also can help to identify localized health problems.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t>
            </a:r>
            <a:r>
              <a:rPr lang="en-US" dirty="0"/>
              <a:t>Remove solution slide from student version].</a:t>
            </a:r>
          </a:p>
          <a:p>
            <a:pPr defTabSz="931774">
              <a:defRPr/>
            </a:pPr>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50</a:t>
            </a:fld>
            <a:endParaRPr lang="en-US"/>
          </a:p>
        </p:txBody>
      </p:sp>
    </p:spTree>
    <p:extLst>
      <p:ext uri="{BB962C8B-B14F-4D97-AF65-F5344CB8AC3E}">
        <p14:creationId xmlns:p14="http://schemas.microsoft.com/office/powerpoint/2010/main" val="35240961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60EA9-2F23-49E3-AFBC-A77BEDF35590}" type="slidenum">
              <a:rPr lang="en-US" smtClean="0"/>
              <a:pPr/>
              <a:t>51</a:t>
            </a:fld>
            <a:endParaRPr lang="en-US"/>
          </a:p>
        </p:txBody>
      </p:sp>
    </p:spTree>
    <p:extLst>
      <p:ext uri="{BB962C8B-B14F-4D97-AF65-F5344CB8AC3E}">
        <p14:creationId xmlns:p14="http://schemas.microsoft.com/office/powerpoint/2010/main" val="25331867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60EA9-2F23-49E3-AFBC-A77BEDF35590}" type="slidenum">
              <a:rPr lang="en-US" smtClean="0"/>
              <a:pPr/>
              <a:t>52</a:t>
            </a:fld>
            <a:endParaRPr lang="en-US"/>
          </a:p>
        </p:txBody>
      </p:sp>
    </p:spTree>
    <p:extLst>
      <p:ext uri="{BB962C8B-B14F-4D97-AF65-F5344CB8AC3E}">
        <p14:creationId xmlns:p14="http://schemas.microsoft.com/office/powerpoint/2010/main" val="24949851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following slides provide some examples of </a:t>
            </a:r>
            <a:r>
              <a:rPr lang="en-US" dirty="0" err="1"/>
              <a:t>natality</a:t>
            </a:r>
            <a:r>
              <a:rPr lang="en-US" dirty="0"/>
              <a:t> statistics tabulations and provide some practice for the students in developing tabulations and figures; use local data whenever possible; have students interpret tables/figures and discuss patterns observed].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-An example of using a table for planning</a:t>
            </a:r>
          </a:p>
          <a:p>
            <a:r>
              <a:rPr lang="en-US" dirty="0"/>
              <a:t>-Compare number of live births across different age groups of mothers</a:t>
            </a:r>
          </a:p>
          <a:p>
            <a:r>
              <a:rPr lang="en-US" dirty="0"/>
              <a:t>-Can identify age group with highest number of births</a:t>
            </a:r>
          </a:p>
          <a:p>
            <a:r>
              <a:rPr lang="en-US" dirty="0"/>
              <a:t>-Can identify teen mothers giving birth to  2</a:t>
            </a:r>
            <a:r>
              <a:rPr lang="en-US" baseline="30000" dirty="0"/>
              <a:t>nd</a:t>
            </a:r>
            <a:r>
              <a:rPr lang="en-US" dirty="0"/>
              <a:t>, 3</a:t>
            </a:r>
            <a:r>
              <a:rPr lang="en-US" baseline="30000" dirty="0"/>
              <a:t>rd</a:t>
            </a:r>
            <a:r>
              <a:rPr lang="en-US" dirty="0"/>
              <a:t>, or higher order birth</a:t>
            </a:r>
          </a:p>
          <a:p>
            <a:r>
              <a:rPr lang="en-US" dirty="0"/>
              <a:t>-Numbers to add up across rows in “all ages” column</a:t>
            </a:r>
          </a:p>
          <a:p>
            <a:r>
              <a:rPr lang="en-US" dirty="0"/>
              <a:t>-It may be useful to further break down the 15-19 years to 15, 16, 17, 18, and 19 year categories</a:t>
            </a:r>
          </a:p>
          <a:p>
            <a:r>
              <a:rPr lang="en-US" dirty="0"/>
              <a:t>-It may be useful to break down by race, region, etc.</a:t>
            </a:r>
          </a:p>
          <a:p>
            <a:r>
              <a:rPr lang="en-US" dirty="0"/>
              <a:t>-Live birth order refers to the number of children born alive to the mother</a:t>
            </a:r>
          </a:p>
          <a:p>
            <a:r>
              <a:rPr lang="en-US" dirty="0"/>
              <a:t>- “-” means quantity = 0</a:t>
            </a:r>
          </a:p>
        </p:txBody>
      </p:sp>
      <p:sp>
        <p:nvSpPr>
          <p:cNvPr id="4" name="Slide Number Placeholder 3"/>
          <p:cNvSpPr>
            <a:spLocks noGrp="1"/>
          </p:cNvSpPr>
          <p:nvPr>
            <p:ph type="sldNum" sz="quarter" idx="10"/>
          </p:nvPr>
        </p:nvSpPr>
        <p:spPr/>
        <p:txBody>
          <a:bodyPr/>
          <a:lstStyle/>
          <a:p>
            <a:fld id="{0ED60EA9-2F23-49E3-AFBC-A77BEDF35590}" type="slidenum">
              <a:rPr lang="en-US" smtClean="0"/>
              <a:pPr/>
              <a:t>54</a:t>
            </a:fld>
            <a:endParaRPr lang="en-US"/>
          </a:p>
        </p:txBody>
      </p:sp>
    </p:spTree>
    <p:extLst>
      <p:ext uri="{BB962C8B-B14F-4D97-AF65-F5344CB8AC3E}">
        <p14:creationId xmlns:p14="http://schemas.microsoft.com/office/powerpoint/2010/main" val="11327621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[insert local table if possible]</a:t>
            </a:r>
          </a:p>
          <a:p>
            <a:r>
              <a:rPr lang="en-US" dirty="0"/>
              <a:t>-Here, we show an example of building a graph from a table</a:t>
            </a:r>
          </a:p>
          <a:p>
            <a:r>
              <a:rPr lang="en-US" dirty="0"/>
              <a:t>-We have 10 years of data for the number of live births and fertility rates for women aged 15-44 years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55</a:t>
            </a:fld>
            <a:endParaRPr lang="en-US"/>
          </a:p>
        </p:txBody>
      </p:sp>
    </p:spTree>
    <p:extLst>
      <p:ext uri="{BB962C8B-B14F-4D97-AF65-F5344CB8AC3E}">
        <p14:creationId xmlns:p14="http://schemas.microsoft.com/office/powerpoint/2010/main" val="26288086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Tx/>
              <a:buChar char="-"/>
            </a:pPr>
            <a:r>
              <a:rPr lang="en-US" dirty="0"/>
              <a:t>First, we take the number of live births </a:t>
            </a:r>
          </a:p>
          <a:p>
            <a:endParaRPr lang="en-US" baseline="0" dirty="0" smtClean="0"/>
          </a:p>
        </p:txBody>
      </p:sp>
      <p:sp>
        <p:nvSpPr>
          <p:cNvPr id="4" name="Slide Number Placeholder 3"/>
          <p:cNvSpPr>
            <a:spLocks noGrp="1"/>
          </p:cNvSpPr>
          <p:nvPr>
            <p:ph type="sldNum" sz="quarter" idx="10"/>
          </p:nvPr>
        </p:nvSpPr>
        <p:spPr/>
        <p:txBody>
          <a:bodyPr/>
          <a:lstStyle/>
          <a:p>
            <a:fld id="{0ED60EA9-2F23-49E3-AFBC-A77BEDF35590}" type="slidenum">
              <a:rPr lang="en-US" smtClean="0"/>
              <a:pPr/>
              <a:t>56</a:t>
            </a:fld>
            <a:endParaRPr lang="en-US"/>
          </a:p>
        </p:txBody>
      </p:sp>
    </p:spTree>
    <p:extLst>
      <p:ext uri="{BB962C8B-B14F-4D97-AF65-F5344CB8AC3E}">
        <p14:creationId xmlns:p14="http://schemas.microsoft.com/office/powerpoint/2010/main" val="31451223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Tx/>
              <a:buChar char="-"/>
            </a:pPr>
            <a:r>
              <a:rPr lang="en-US" dirty="0"/>
              <a:t>And we plot the number of live births for each year</a:t>
            </a:r>
          </a:p>
          <a:p>
            <a:pPr marL="171450" indent="-171450">
              <a:buFontTx/>
              <a:buChar char="-"/>
            </a:pPr>
            <a:r>
              <a:rPr lang="en-US" dirty="0"/>
              <a:t>Note: to make the chart easier to read, we made the y-axis in “millions of births,” so “3,928,442” becomes “3.9 million.”</a:t>
            </a:r>
          </a:p>
        </p:txBody>
      </p:sp>
      <p:sp>
        <p:nvSpPr>
          <p:cNvPr id="4" name="Slide Number Placeholder 3"/>
          <p:cNvSpPr>
            <a:spLocks noGrp="1"/>
          </p:cNvSpPr>
          <p:nvPr>
            <p:ph type="sldNum" sz="quarter" idx="10"/>
          </p:nvPr>
        </p:nvSpPr>
        <p:spPr/>
        <p:txBody>
          <a:bodyPr/>
          <a:lstStyle/>
          <a:p>
            <a:fld id="{0ED60EA9-2F23-49E3-AFBC-A77BEDF35590}" type="slidenum">
              <a:rPr lang="en-US" smtClean="0"/>
              <a:pPr/>
              <a:t>57</a:t>
            </a:fld>
            <a:endParaRPr lang="en-US"/>
          </a:p>
        </p:txBody>
      </p:sp>
    </p:spTree>
    <p:extLst>
      <p:ext uri="{BB962C8B-B14F-4D97-AF65-F5344CB8AC3E}">
        <p14:creationId xmlns:p14="http://schemas.microsoft.com/office/powerpoint/2010/main" val="31451223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[insert local graph if possible]</a:t>
            </a:r>
          </a:p>
          <a:p>
            <a:r>
              <a:rPr lang="en-US" dirty="0"/>
              <a:t>-Then we take the fertility rates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58</a:t>
            </a:fld>
            <a:endParaRPr lang="en-US"/>
          </a:p>
        </p:txBody>
      </p:sp>
    </p:spTree>
    <p:extLst>
      <p:ext uri="{BB962C8B-B14F-4D97-AF65-F5344CB8AC3E}">
        <p14:creationId xmlns:p14="http://schemas.microsoft.com/office/powerpoint/2010/main" val="26288086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-…And we plot them on a second y-axis– over the live birth numbers.</a:t>
            </a:r>
          </a:p>
          <a:p>
            <a:r>
              <a:rPr lang="en-US" dirty="0"/>
              <a:t>-Notice we have two different axis labels; we use two different colors to distinguish them.</a:t>
            </a:r>
          </a:p>
          <a:p>
            <a:endParaRPr lang="en-US" dirty="0"/>
          </a:p>
          <a:p>
            <a:r>
              <a:rPr lang="en-US" dirty="0"/>
              <a:t>What do we see?</a:t>
            </a:r>
          </a:p>
          <a:p>
            <a:r>
              <a:rPr lang="en-US" dirty="0"/>
              <a:t>- We have 10 years of data- so we can look at trends in birth numbers and fertility rates.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59</a:t>
            </a:fld>
            <a:endParaRPr lang="en-US"/>
          </a:p>
        </p:txBody>
      </p:sp>
    </p:spTree>
    <p:extLst>
      <p:ext uri="{BB962C8B-B14F-4D97-AF65-F5344CB8AC3E}">
        <p14:creationId xmlns:p14="http://schemas.microsoft.com/office/powerpoint/2010/main" val="314512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a:t>
            </a:r>
          </a:p>
          <a:p>
            <a:pPr defTabSz="931774">
              <a:defRPr/>
            </a:pPr>
            <a:r>
              <a:rPr lang="en-US" dirty="0"/>
              <a:t>Any attempts to generate vital statistics must strive to meet adequately the needs of statistical uses.  The central goal of collecting and compiling vital statistics is to generate </a:t>
            </a:r>
            <a:r>
              <a:rPr lang="en-US" u="sng" dirty="0"/>
              <a:t>useable</a:t>
            </a:r>
            <a:r>
              <a:rPr lang="en-US" dirty="0"/>
              <a:t> statistics. [Discuss slide content as a means for generating useable statistics]</a:t>
            </a:r>
          </a:p>
          <a:p>
            <a:pPr defTabSz="931774">
              <a:defRPr/>
            </a:pPr>
            <a:endParaRPr lang="en-US" dirty="0"/>
          </a:p>
          <a:p>
            <a:pPr defTabSz="931774">
              <a:defRPr/>
            </a:pPr>
            <a:r>
              <a:rPr lang="en-US" dirty="0"/>
              <a:t>Continuity in the availability of vital statistics and their subsequent analysis and interpretation are essential for setting targets and evaluating social and economic plans, including the monitoring of health and population intervention programs, and the measurement of important demographic indicators of levels of living or quality of life (such as the expectation of life at birth and the infant mortality rate).   </a:t>
            </a:r>
          </a:p>
        </p:txBody>
      </p:sp>
      <p:sp>
        <p:nvSpPr>
          <p:cNvPr id="4" name="Slide Number Placeholder 3"/>
          <p:cNvSpPr>
            <a:spLocks noGrp="1"/>
          </p:cNvSpPr>
          <p:nvPr>
            <p:ph type="sldNum" sz="quarter" idx="10"/>
          </p:nvPr>
        </p:nvSpPr>
        <p:spPr/>
        <p:txBody>
          <a:bodyPr/>
          <a:lstStyle/>
          <a:p>
            <a:fld id="{0ED60EA9-2F23-49E3-AFBC-A77BEDF35590}"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-…And we plot them on a second y-axis– over the live birth numbers.</a:t>
            </a:r>
          </a:p>
          <a:p>
            <a:r>
              <a:rPr lang="en-US" dirty="0"/>
              <a:t>-Notice we have two different axis labels; we use two different colors to distinguish them.</a:t>
            </a:r>
          </a:p>
          <a:p>
            <a:endParaRPr lang="en-US" dirty="0"/>
          </a:p>
          <a:p>
            <a:r>
              <a:rPr lang="en-US" dirty="0"/>
              <a:t>What do we see?</a:t>
            </a:r>
          </a:p>
          <a:p>
            <a:r>
              <a:rPr lang="en-US" dirty="0"/>
              <a:t>- We have 10 years of data- so we can look at trends in birth numbers and fertility rates.</a:t>
            </a:r>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0ED60EA9-2F23-49E3-AFBC-A77BEDF35590}" type="slidenum">
              <a:rPr lang="en-US" smtClean="0"/>
              <a:pPr/>
              <a:t>60</a:t>
            </a:fld>
            <a:endParaRPr lang="en-US"/>
          </a:p>
        </p:txBody>
      </p:sp>
    </p:spTree>
    <p:extLst>
      <p:ext uri="{BB962C8B-B14F-4D97-AF65-F5344CB8AC3E}">
        <p14:creationId xmlns:p14="http://schemas.microsoft.com/office/powerpoint/2010/main" val="31451223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 Note that the rate of births does not always change the same as the number of births (i.e. from 1998 to 1999, the number of births increases slightly while the rate decreases)– why?  (denominators)</a:t>
            </a:r>
          </a:p>
          <a:p>
            <a:endParaRPr lang="en-US" dirty="0"/>
          </a:p>
          <a:p>
            <a:r>
              <a:rPr lang="en-US" dirty="0"/>
              <a:t>-Discuss interpretation/implications of information</a:t>
            </a:r>
          </a:p>
        </p:txBody>
      </p:sp>
      <p:sp>
        <p:nvSpPr>
          <p:cNvPr id="4" name="Slide Number Placeholder 3"/>
          <p:cNvSpPr>
            <a:spLocks noGrp="1"/>
          </p:cNvSpPr>
          <p:nvPr>
            <p:ph type="sldNum" sz="quarter" idx="10"/>
          </p:nvPr>
        </p:nvSpPr>
        <p:spPr/>
        <p:txBody>
          <a:bodyPr/>
          <a:lstStyle/>
          <a:p>
            <a:fld id="{0ED60EA9-2F23-49E3-AFBC-A77BEDF35590}" type="slidenum">
              <a:rPr lang="en-US" smtClean="0"/>
              <a:pPr/>
              <a:t>61</a:t>
            </a:fld>
            <a:endParaRPr lang="en-US"/>
          </a:p>
        </p:txBody>
      </p:sp>
    </p:spTree>
    <p:extLst>
      <p:ext uri="{BB962C8B-B14F-4D97-AF65-F5344CB8AC3E}">
        <p14:creationId xmlns:p14="http://schemas.microsoft.com/office/powerpoint/2010/main" val="31451223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-You can use whatever type of graph is most useful.  Here, we’ve changed the birth numbers series to a line graph like the fertility rate series.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62</a:t>
            </a:fld>
            <a:endParaRPr lang="en-US"/>
          </a:p>
        </p:txBody>
      </p:sp>
    </p:spTree>
    <p:extLst>
      <p:ext uri="{BB962C8B-B14F-4D97-AF65-F5344CB8AC3E}">
        <p14:creationId xmlns:p14="http://schemas.microsoft.com/office/powerpoint/2010/main" val="31451223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[insert local graph if possible]</a:t>
            </a:r>
          </a:p>
          <a:p>
            <a:r>
              <a:rPr lang="en-US" dirty="0"/>
              <a:t>-Also shows change by year</a:t>
            </a:r>
          </a:p>
          <a:p>
            <a:r>
              <a:rPr lang="en-US" dirty="0"/>
              <a:t>-It is useful to break down the 15-19 year category by each year: 15, 16, 17, 18, and 19</a:t>
            </a:r>
          </a:p>
        </p:txBody>
      </p:sp>
      <p:sp>
        <p:nvSpPr>
          <p:cNvPr id="4" name="Slide Number Placeholder 3"/>
          <p:cNvSpPr>
            <a:spLocks noGrp="1"/>
          </p:cNvSpPr>
          <p:nvPr>
            <p:ph type="sldNum" sz="quarter" idx="10"/>
          </p:nvPr>
        </p:nvSpPr>
        <p:spPr/>
        <p:txBody>
          <a:bodyPr/>
          <a:lstStyle/>
          <a:p>
            <a:fld id="{0ED60EA9-2F23-49E3-AFBC-A77BEDF35590}" type="slidenum">
              <a:rPr lang="en-US" smtClean="0"/>
              <a:pPr/>
              <a:t>63</a:t>
            </a:fld>
            <a:endParaRPr lang="en-US"/>
          </a:p>
        </p:txBody>
      </p:sp>
    </p:spTree>
    <p:extLst>
      <p:ext uri="{BB962C8B-B14F-4D97-AF65-F5344CB8AC3E}">
        <p14:creationId xmlns:p14="http://schemas.microsoft.com/office/powerpoint/2010/main" val="32331342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-As before, we first plot the number of low </a:t>
            </a:r>
            <a:r>
              <a:rPr lang="en-US" dirty="0" err="1"/>
              <a:t>birthweight</a:t>
            </a:r>
            <a:r>
              <a:rPr lang="en-US" dirty="0"/>
              <a:t> for each age category…</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64</a:t>
            </a:fld>
            <a:endParaRPr lang="en-US"/>
          </a:p>
        </p:txBody>
      </p:sp>
    </p:spTree>
    <p:extLst>
      <p:ext uri="{BB962C8B-B14F-4D97-AF65-F5344CB8AC3E}">
        <p14:creationId xmlns:p14="http://schemas.microsoft.com/office/powerpoint/2010/main" val="32331342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-Then we add the % low </a:t>
            </a:r>
            <a:r>
              <a:rPr lang="en-US" dirty="0" err="1"/>
              <a:t>birthweight</a:t>
            </a:r>
            <a:endParaRPr lang="en-US" dirty="0"/>
          </a:p>
          <a:p>
            <a:r>
              <a:rPr lang="en-US" dirty="0"/>
              <a:t>-Compare trends</a:t>
            </a:r>
          </a:p>
          <a:p>
            <a:r>
              <a:rPr lang="en-US" dirty="0"/>
              <a:t>-What is highest risk group (very young and very old); how do numbers compare to %? (% accounts for denominator, or the number at risk for low </a:t>
            </a:r>
            <a:r>
              <a:rPr lang="en-US" dirty="0" err="1"/>
              <a:t>birthweight</a:t>
            </a:r>
            <a:r>
              <a:rPr lang="en-US" dirty="0"/>
              <a:t> (the number of live births) in each age category)</a:t>
            </a:r>
          </a:p>
          <a:p>
            <a:r>
              <a:rPr lang="en-US" dirty="0"/>
              <a:t>-How might we use this information? (target interventions to risk groups)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65</a:t>
            </a:fld>
            <a:endParaRPr lang="en-US"/>
          </a:p>
        </p:txBody>
      </p:sp>
    </p:spTree>
    <p:extLst>
      <p:ext uri="{BB962C8B-B14F-4D97-AF65-F5344CB8AC3E}">
        <p14:creationId xmlns:p14="http://schemas.microsoft.com/office/powerpoint/2010/main" val="32331342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 Uses age-specific birth rate</a:t>
            </a:r>
          </a:p>
          <a:p>
            <a:r>
              <a:rPr lang="en-US" dirty="0"/>
              <a:t>- Birth rates are live births per 1,000 women in age group</a:t>
            </a:r>
          </a:p>
          <a:p>
            <a:pPr>
              <a:defRPr/>
            </a:pPr>
            <a:r>
              <a:rPr lang="en-US" dirty="0"/>
              <a:t>- Reminder: total fertility rate is: </a:t>
            </a:r>
            <a:r>
              <a:rPr lang="en-US" dirty="0">
                <a:solidFill>
                  <a:srgbClr val="C00000"/>
                </a:solidFill>
              </a:rPr>
              <a:t>the number of</a:t>
            </a:r>
            <a:r>
              <a:rPr lang="en-US" b="1" dirty="0">
                <a:solidFill>
                  <a:srgbClr val="C00000"/>
                </a:solidFill>
              </a:rPr>
              <a:t> </a:t>
            </a:r>
            <a:r>
              <a:rPr lang="en-US" dirty="0"/>
              <a:t>live births per 1,000 female residents in the year who live through their reproductive years</a:t>
            </a:r>
          </a:p>
          <a:p>
            <a:r>
              <a:rPr lang="en-US" dirty="0"/>
              <a:t>- Shown is 10 years of data; can show over longer period of time to track longer trends</a:t>
            </a:r>
          </a:p>
          <a:p>
            <a:r>
              <a:rPr lang="en-US" dirty="0"/>
              <a:t>- May be helpful to further split 15-19 year group to 15, 16, 17, 18, and 19 years or 15-17 and 18-19 years.</a:t>
            </a:r>
          </a:p>
          <a:p>
            <a:endParaRPr lang="en-US" dirty="0"/>
          </a:p>
          <a:p>
            <a:r>
              <a:rPr lang="en-US" dirty="0"/>
              <a:t>Show class how to use table:</a:t>
            </a:r>
          </a:p>
          <a:p>
            <a:pPr marL="171450" indent="-171450">
              <a:buFontTx/>
              <a:buChar char="-"/>
            </a:pPr>
            <a:r>
              <a:rPr lang="en-US" dirty="0"/>
              <a:t>Which age group has the highest birth rates overall? (25-29 years)</a:t>
            </a:r>
          </a:p>
          <a:p>
            <a:pPr marL="171450" indent="-171450">
              <a:buFontTx/>
              <a:buChar char="-"/>
            </a:pPr>
            <a:r>
              <a:rPr lang="en-US" dirty="0"/>
              <a:t>Which age group has the lowest birth rates overall? (45-49)</a:t>
            </a:r>
          </a:p>
          <a:p>
            <a:pPr marL="171450" indent="-171450">
              <a:buFontTx/>
              <a:buChar char="-"/>
            </a:pPr>
            <a:r>
              <a:rPr lang="en-US" dirty="0"/>
              <a:t>Which age group has the steadiest birth rate over the ten years (45-49)</a:t>
            </a:r>
          </a:p>
          <a:p>
            <a:pPr marL="171450" indent="-171450">
              <a:buFontTx/>
              <a:buChar char="-"/>
            </a:pPr>
            <a:r>
              <a:rPr lang="en-US" dirty="0"/>
              <a:t>Which age group(s) increased in birth rate from 1999 to 2006? (25-29, 30-34, 35-39, 40-44, 45-49)</a:t>
            </a:r>
          </a:p>
          <a:p>
            <a:pPr marL="628650" lvl="1" indent="-171450">
              <a:buFont typeface="Courier New" pitchFamily="49" charset="0"/>
              <a:buChar char="o"/>
            </a:pPr>
            <a:r>
              <a:rPr lang="en-US" dirty="0"/>
              <a:t>What do you think this means? (successful interventions in reducing child/teen births/pregnancies; women are delaying pregnancy- e.g. for school, later marriage, etc.)</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66</a:t>
            </a:fld>
            <a:endParaRPr lang="en-US"/>
          </a:p>
        </p:txBody>
      </p:sp>
    </p:spTree>
    <p:extLst>
      <p:ext uri="{BB962C8B-B14F-4D97-AF65-F5344CB8AC3E}">
        <p14:creationId xmlns:p14="http://schemas.microsoft.com/office/powerpoint/2010/main" val="11327621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Materials: will be helpful to have 4 different color markers for each group;  flip chart paper. </a:t>
            </a:r>
          </a:p>
          <a:p>
            <a:endParaRPr lang="en-US" dirty="0"/>
          </a:p>
          <a:p>
            <a:r>
              <a:rPr lang="en-US" dirty="0"/>
              <a:t>Notes: Break into small groups to do exercise.</a:t>
            </a:r>
          </a:p>
          <a:p>
            <a:pPr marL="171450" indent="-171450">
              <a:buFontTx/>
              <a:buChar char="-"/>
            </a:pPr>
            <a:r>
              <a:rPr lang="en-US" dirty="0"/>
              <a:t>Review “terms” with class</a:t>
            </a:r>
          </a:p>
          <a:p>
            <a:pPr marL="171450" indent="-171450">
              <a:buFontTx/>
              <a:buChar char="-"/>
            </a:pPr>
            <a:r>
              <a:rPr lang="en-US" dirty="0"/>
              <a:t>Give class time to construct graph and “struggle” with any questions</a:t>
            </a:r>
          </a:p>
          <a:p>
            <a:pPr marL="171450" indent="-171450">
              <a:buFontTx/>
              <a:buChar char="-"/>
            </a:pPr>
            <a:r>
              <a:rPr lang="en-US" dirty="0"/>
              <a:t>Before showing “answer” on next slide, discuss:</a:t>
            </a:r>
          </a:p>
          <a:p>
            <a:pPr marL="628650" lvl="1" indent="-171450">
              <a:buFont typeface="Courier New" pitchFamily="49" charset="0"/>
              <a:buChar char="o"/>
            </a:pPr>
            <a:r>
              <a:rPr lang="en-US" dirty="0"/>
              <a:t>What goes on the X axis? (year)</a:t>
            </a:r>
          </a:p>
          <a:p>
            <a:pPr marL="628650" lvl="1" indent="-171450">
              <a:buFont typeface="Courier New" pitchFamily="49" charset="0"/>
              <a:buChar char="o"/>
            </a:pPr>
            <a:r>
              <a:rPr lang="en-US" dirty="0"/>
              <a:t>What goes on the Y axis? (%)</a:t>
            </a:r>
          </a:p>
          <a:p>
            <a:pPr marL="628650" lvl="1" indent="-171450">
              <a:buFont typeface="Courier New" pitchFamily="49" charset="0"/>
              <a:buChar char="o"/>
            </a:pPr>
            <a:r>
              <a:rPr lang="en-US" dirty="0"/>
              <a:t>How do we distinguish the country % from the region %s? (by separate bars/data points)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67</a:t>
            </a:fld>
            <a:endParaRPr lang="en-US"/>
          </a:p>
        </p:txBody>
      </p:sp>
    </p:spTree>
    <p:extLst>
      <p:ext uri="{BB962C8B-B14F-4D97-AF65-F5344CB8AC3E}">
        <p14:creationId xmlns:p14="http://schemas.microsoft.com/office/powerpoint/2010/main" val="11327621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dirty="0"/>
              <a:t>: [Remove this graph from student version].</a:t>
            </a:r>
          </a:p>
          <a:p>
            <a:r>
              <a:rPr lang="en-US" dirty="0"/>
              <a:t>Discuss Figure</a:t>
            </a:r>
          </a:p>
          <a:p>
            <a:pPr marL="171450" indent="-171450">
              <a:buFontTx/>
              <a:buChar char="-"/>
            </a:pPr>
            <a:r>
              <a:rPr lang="en-US" dirty="0"/>
              <a:t>Review: X axis – Year; Y axis- %; each color bar = region/country</a:t>
            </a:r>
          </a:p>
          <a:p>
            <a:pPr marL="171450" indent="-171450">
              <a:buFontTx/>
              <a:buChar char="-"/>
            </a:pPr>
            <a:r>
              <a:rPr lang="en-US" dirty="0"/>
              <a:t>Discuss trends:</a:t>
            </a:r>
          </a:p>
          <a:p>
            <a:pPr marL="628650" lvl="1" indent="-171450">
              <a:buFont typeface="Courier New" pitchFamily="49" charset="0"/>
              <a:buChar char="o"/>
            </a:pPr>
            <a:r>
              <a:rPr lang="en-US" dirty="0"/>
              <a:t>Highest %: Central</a:t>
            </a:r>
          </a:p>
          <a:p>
            <a:pPr marL="628650" lvl="1" indent="-171450">
              <a:buFont typeface="Courier New" pitchFamily="49" charset="0"/>
              <a:buChar char="o"/>
            </a:pPr>
            <a:r>
              <a:rPr lang="en-US" dirty="0"/>
              <a:t>North and South- better than national average</a:t>
            </a:r>
          </a:p>
          <a:p>
            <a:pPr marL="628650" lvl="1" indent="-171450">
              <a:buFont typeface="Courier New" pitchFamily="49" charset="0"/>
              <a:buChar char="o"/>
            </a:pPr>
            <a:r>
              <a:rPr lang="en-US" dirty="0"/>
              <a:t>Overall, decreasing % between 2002 and 2006 </a:t>
            </a:r>
          </a:p>
          <a:p>
            <a:endParaRPr lang="en-US" dirty="0" smtClean="0"/>
          </a:p>
        </p:txBody>
      </p:sp>
      <p:sp>
        <p:nvSpPr>
          <p:cNvPr id="4" name="Slide Number Placeholder 3"/>
          <p:cNvSpPr>
            <a:spLocks noGrp="1"/>
          </p:cNvSpPr>
          <p:nvPr>
            <p:ph type="sldNum" sz="quarter" idx="10"/>
          </p:nvPr>
        </p:nvSpPr>
        <p:spPr/>
        <p:txBody>
          <a:bodyPr/>
          <a:lstStyle/>
          <a:p>
            <a:fld id="{0ED60EA9-2F23-49E3-AFBC-A77BEDF35590}" type="slidenum">
              <a:rPr lang="en-US" smtClean="0"/>
              <a:pPr/>
              <a:t>68</a:t>
            </a:fld>
            <a:endParaRPr lang="en-US"/>
          </a:p>
        </p:txBody>
      </p:sp>
    </p:spTree>
    <p:extLst>
      <p:ext uri="{BB962C8B-B14F-4D97-AF65-F5344CB8AC3E}">
        <p14:creationId xmlns:p14="http://schemas.microsoft.com/office/powerpoint/2010/main" val="30163282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Materials: Have 4 different color markers for each group;  Use flip-chart paper. </a:t>
            </a:r>
          </a:p>
          <a:p>
            <a:endParaRPr lang="en-US" dirty="0"/>
          </a:p>
          <a:p>
            <a:r>
              <a:rPr lang="en-US" dirty="0"/>
              <a:t>Notes: Break into small groups.  This exercise can/should be simplified as necessary.</a:t>
            </a:r>
          </a:p>
          <a:p>
            <a:pPr marL="171450" indent="-171450">
              <a:buFontTx/>
              <a:buChar char="-"/>
            </a:pPr>
            <a:r>
              <a:rPr lang="en-US" dirty="0"/>
              <a:t>Review “terms” with class</a:t>
            </a:r>
          </a:p>
          <a:p>
            <a:pPr marL="171450" indent="-171450">
              <a:buFontTx/>
              <a:buChar char="-"/>
            </a:pPr>
            <a:r>
              <a:rPr lang="en-US" dirty="0"/>
              <a:t>Give class time to construct graph and “struggle” with any questions</a:t>
            </a:r>
          </a:p>
          <a:p>
            <a:pPr marL="171450" indent="-171450">
              <a:buFontTx/>
              <a:buChar char="-"/>
            </a:pPr>
            <a:r>
              <a:rPr lang="en-US" dirty="0"/>
              <a:t>Before showing “answer” on next slide, discuss:</a:t>
            </a:r>
          </a:p>
          <a:p>
            <a:pPr marL="628650" lvl="1" indent="-171450">
              <a:buFont typeface="Courier New" pitchFamily="49" charset="0"/>
              <a:buChar char="o"/>
            </a:pPr>
            <a:r>
              <a:rPr lang="en-US" dirty="0"/>
              <a:t>What goes on the X axis? (year)</a:t>
            </a:r>
          </a:p>
          <a:p>
            <a:pPr marL="628650" lvl="1" indent="-171450">
              <a:buFont typeface="Courier New" pitchFamily="49" charset="0"/>
              <a:buChar char="o"/>
            </a:pPr>
            <a:r>
              <a:rPr lang="en-US" dirty="0"/>
              <a:t>What goes on the Y axis? (#)</a:t>
            </a:r>
          </a:p>
          <a:p>
            <a:pPr marL="628650" lvl="1" indent="-171450">
              <a:buFont typeface="Courier New" pitchFamily="49" charset="0"/>
              <a:buChar char="o"/>
            </a:pPr>
            <a:r>
              <a:rPr lang="en-US" dirty="0"/>
              <a:t>How do we distinguish the attendant type and place of delivery? (by separate bars for attendant and separate lines for place of delivery)</a:t>
            </a:r>
          </a:p>
          <a:p>
            <a:pPr marL="628650" lvl="1" indent="-171450">
              <a:buFont typeface="Courier New" pitchFamily="49" charset="0"/>
              <a:buChar char="o"/>
            </a:pPr>
            <a:r>
              <a:rPr lang="en-US" dirty="0"/>
              <a:t>We’ll use the same axis (look at range of numbers; what makes sense?)</a:t>
            </a:r>
          </a:p>
          <a:p>
            <a:endParaRPr lang="en-US" dirty="0" smtClean="0"/>
          </a:p>
        </p:txBody>
      </p:sp>
      <p:sp>
        <p:nvSpPr>
          <p:cNvPr id="4" name="Slide Number Placeholder 3"/>
          <p:cNvSpPr>
            <a:spLocks noGrp="1"/>
          </p:cNvSpPr>
          <p:nvPr>
            <p:ph type="sldNum" sz="quarter" idx="10"/>
          </p:nvPr>
        </p:nvSpPr>
        <p:spPr/>
        <p:txBody>
          <a:bodyPr/>
          <a:lstStyle/>
          <a:p>
            <a:fld id="{0ED60EA9-2F23-49E3-AFBC-A77BEDF35590}" type="slidenum">
              <a:rPr lang="en-US" smtClean="0"/>
              <a:pPr/>
              <a:t>69</a:t>
            </a:fld>
            <a:endParaRPr lang="en-US"/>
          </a:p>
        </p:txBody>
      </p:sp>
    </p:spTree>
    <p:extLst>
      <p:ext uri="{BB962C8B-B14F-4D97-AF65-F5344CB8AC3E}">
        <p14:creationId xmlns:p14="http://schemas.microsoft.com/office/powerpoint/2010/main" val="1132762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ICD: an extensive list of alpha-numeric codes used since 1900 to classify diseases, conditions, findings, and causes of injury or disease (this list was developed earlier, in the mid 1800’s). The ICD has become the international standard diagnostic classification for all general epidemiological and health management purposes.</a:t>
            </a:r>
          </a:p>
          <a:p>
            <a:endParaRPr lang="en-US" dirty="0"/>
          </a:p>
          <a:p>
            <a:r>
              <a:rPr lang="en-US" dirty="0"/>
              <a:t>Regarding revisions, as the system becomes more complex, the time interval between revised versions has increased.  ICD 11 is likely to be released 25 years after ICD 10.</a:t>
            </a:r>
          </a:p>
        </p:txBody>
      </p:sp>
      <p:sp>
        <p:nvSpPr>
          <p:cNvPr id="4" name="Slide Number Placeholder 3"/>
          <p:cNvSpPr>
            <a:spLocks noGrp="1"/>
          </p:cNvSpPr>
          <p:nvPr>
            <p:ph type="sldNum" sz="quarter" idx="10"/>
          </p:nvPr>
        </p:nvSpPr>
        <p:spPr/>
        <p:txBody>
          <a:bodyPr/>
          <a:lstStyle/>
          <a:p>
            <a:fld id="{0ED60EA9-2F23-49E3-AFBC-A77BEDF35590}"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dirty="0"/>
              <a:t>: [Remove this graph from student version].</a:t>
            </a:r>
          </a:p>
          <a:p>
            <a:r>
              <a:rPr lang="en-US" dirty="0"/>
              <a:t>Discuss Figure</a:t>
            </a:r>
          </a:p>
          <a:p>
            <a:pPr marL="171450" indent="-171450">
              <a:buFontTx/>
              <a:buChar char="-"/>
            </a:pPr>
            <a:r>
              <a:rPr lang="en-US" dirty="0"/>
              <a:t>Review: X axis – Year; Y axis- #, single axis; each color bar = attendant type; each color line = place of delivery</a:t>
            </a:r>
          </a:p>
          <a:p>
            <a:pPr marL="171450" indent="-171450">
              <a:buFontTx/>
              <a:buChar char="-"/>
            </a:pPr>
            <a:r>
              <a:rPr lang="en-US" dirty="0"/>
              <a:t>Discuss trends:</a:t>
            </a:r>
          </a:p>
          <a:p>
            <a:pPr marL="628650" lvl="1" indent="-171450">
              <a:buFont typeface="Courier New" pitchFamily="49" charset="0"/>
              <a:buChar char="o"/>
            </a:pPr>
            <a:r>
              <a:rPr lang="en-US" dirty="0"/>
              <a:t>Overall, physician delivered births increased while midwife delivered births decreased</a:t>
            </a:r>
          </a:p>
          <a:p>
            <a:pPr marL="628650" lvl="1" indent="-171450">
              <a:buFont typeface="Courier New" pitchFamily="49" charset="0"/>
              <a:buChar char="o"/>
            </a:pPr>
            <a:r>
              <a:rPr lang="en-US" dirty="0"/>
              <a:t>We see a corresponding trend in births taking place in a clinic/hospital (increasing) and births taking place at a residence (decreasing)</a:t>
            </a:r>
          </a:p>
          <a:p>
            <a:pPr marL="171450" indent="-171450">
              <a:buFontTx/>
              <a:buChar char="-"/>
            </a:pPr>
            <a:r>
              <a:rPr lang="en-US" dirty="0"/>
              <a:t>And in case anyone asks about what countries still have such a high percentage of home births, you can mention the Netherlands, where approximately one-third of all deliveries still take place at home.  </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70</a:t>
            </a:fld>
            <a:endParaRPr lang="en-US"/>
          </a:p>
        </p:txBody>
      </p:sp>
    </p:spTree>
    <p:extLst>
      <p:ext uri="{BB962C8B-B14F-4D97-AF65-F5344CB8AC3E}">
        <p14:creationId xmlns:p14="http://schemas.microsoft.com/office/powerpoint/2010/main" val="5324548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Notes</a:t>
            </a:r>
            <a:r>
              <a:rPr lang="en-US" dirty="0"/>
              <a:t>:  Here is an example of how we can use maps to visualize geographic differences.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ED60EA9-2F23-49E3-AFBC-A77BEDF35590}" type="slidenum">
              <a:rPr lang="en-US" smtClean="0"/>
              <a:pPr/>
              <a:t>71</a:t>
            </a:fld>
            <a:endParaRPr lang="en-US"/>
          </a:p>
        </p:txBody>
      </p:sp>
    </p:spTree>
    <p:extLst>
      <p:ext uri="{BB962C8B-B14F-4D97-AF65-F5344CB8AC3E}">
        <p14:creationId xmlns:p14="http://schemas.microsoft.com/office/powerpoint/2010/main" val="17647902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The crude death rate is a very general indicator/index of the health status of a geographic area or population.</a:t>
            </a:r>
          </a:p>
          <a:p>
            <a:endParaRPr lang="en-US" dirty="0"/>
          </a:p>
          <a:p>
            <a:r>
              <a:rPr lang="en-US" dirty="0"/>
              <a:t>This type of crude rate is not appropriate for comparison of different populations or areas due to the significant impact of age in mortality data and different age-distributions in different populations.  Rather, age-adjusted mortality rates should be used for comparative analysis (more on this later, see below).</a:t>
            </a:r>
          </a:p>
        </p:txBody>
      </p:sp>
      <p:sp>
        <p:nvSpPr>
          <p:cNvPr id="4" name="Slide Number Placeholder 3"/>
          <p:cNvSpPr>
            <a:spLocks noGrp="1"/>
          </p:cNvSpPr>
          <p:nvPr>
            <p:ph type="sldNum" sz="quarter" idx="10"/>
          </p:nvPr>
        </p:nvSpPr>
        <p:spPr/>
        <p:txBody>
          <a:bodyPr/>
          <a:lstStyle/>
          <a:p>
            <a:fld id="{0ED60EA9-2F23-49E3-AFBC-A77BEDF35590}"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a:t>
            </a:r>
            <a:r>
              <a:rPr lang="en-US" dirty="0"/>
              <a:t>Remove solution slide from student version].</a:t>
            </a:r>
          </a:p>
          <a:p>
            <a:endParaRPr lang="en-US" dirty="0"/>
          </a:p>
          <a:p>
            <a:r>
              <a:rPr lang="en-US" dirty="0"/>
              <a:t>Notes: The crude death rate is a very general indicator/index of the health status of a geographic area or population.</a:t>
            </a:r>
          </a:p>
          <a:p>
            <a:endParaRPr lang="en-US" dirty="0"/>
          </a:p>
          <a:p>
            <a:r>
              <a:rPr lang="en-US" dirty="0"/>
              <a:t>This type of crude rate is not appropriate for comparison of different populations or areas due to the significant impact of age in mortality data and different age-distributions in different populations.  Age-adjusted mortality rates should be used for comparative analysis (see below).</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ED60EA9-2F23-49E3-AFBC-A77BEDF35590}"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a:t>Remove solution slide from student version].</a:t>
            </a:r>
          </a:p>
          <a:p>
            <a:endParaRPr lang="en-US" dirty="0" smtClean="0"/>
          </a:p>
        </p:txBody>
      </p:sp>
      <p:sp>
        <p:nvSpPr>
          <p:cNvPr id="4" name="Slide Number Placeholder 3"/>
          <p:cNvSpPr>
            <a:spLocks noGrp="1"/>
          </p:cNvSpPr>
          <p:nvPr>
            <p:ph type="sldNum" sz="quarter" idx="10"/>
          </p:nvPr>
        </p:nvSpPr>
        <p:spPr/>
        <p:txBody>
          <a:bodyPr/>
          <a:lstStyle/>
          <a:p>
            <a:fld id="{0ED60EA9-2F23-49E3-AFBC-A77BEDF35590}"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Calculating cause specific death rate is useful for public health planning because it helps determine allocation of resources.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a:t>Remove solution slide from student version].</a:t>
            </a:r>
          </a:p>
          <a:p>
            <a:endParaRPr lang="en-US" dirty="0" smtClean="0"/>
          </a:p>
        </p:txBody>
      </p:sp>
      <p:sp>
        <p:nvSpPr>
          <p:cNvPr id="4" name="Slide Number Placeholder 3"/>
          <p:cNvSpPr>
            <a:spLocks noGrp="1"/>
          </p:cNvSpPr>
          <p:nvPr>
            <p:ph type="sldNum" sz="quarter" idx="10"/>
          </p:nvPr>
        </p:nvSpPr>
        <p:spPr/>
        <p:txBody>
          <a:bodyPr/>
          <a:lstStyle/>
          <a:p>
            <a:fld id="{0ED60EA9-2F23-49E3-AFBC-A77BEDF35590}"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An infant mortality rate (IMR) is considered a primary and important indicator of an area’s overall health status or quality of life.</a:t>
            </a:r>
          </a:p>
          <a:p>
            <a:endParaRPr lang="en-US" dirty="0"/>
          </a:p>
          <a:p>
            <a:pPr marL="0" lvl="1">
              <a:defRPr/>
            </a:pPr>
            <a:r>
              <a:rPr lang="en-US" dirty="0"/>
              <a:t>Fetal- / Neonatal-/ </a:t>
            </a:r>
            <a:r>
              <a:rPr lang="en-US" dirty="0" err="1"/>
              <a:t>Postneonatal</a:t>
            </a:r>
            <a:r>
              <a:rPr lang="en-US" dirty="0"/>
              <a:t>- / Perinatal-  mortality rates are calculated in a similar way- with the specific populations at risk (see WHO definitions).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ICD: an extensive list of alpha-numeric codes used since 1900 to classify diseases, conditions, findings, and causes of injury or disease (this list was developed earlier, in the mid 1800’s). The ICD has become the international standard diagnostic classification for all general epidemiological and health management purposes.</a:t>
            </a:r>
          </a:p>
          <a:p>
            <a:endParaRPr lang="en-US" dirty="0"/>
          </a:p>
          <a:p>
            <a:r>
              <a:rPr lang="en-US" dirty="0"/>
              <a:t>Regarding revisions, as the system becomes more complex, the time interval between revised versions has increased.  ICD 11 is likely to be released 25 years after ICD 10.</a:t>
            </a:r>
          </a:p>
        </p:txBody>
      </p:sp>
      <p:sp>
        <p:nvSpPr>
          <p:cNvPr id="4" name="Slide Number Placeholder 3"/>
          <p:cNvSpPr>
            <a:spLocks noGrp="1"/>
          </p:cNvSpPr>
          <p:nvPr>
            <p:ph type="sldNum" sz="quarter" idx="10"/>
          </p:nvPr>
        </p:nvSpPr>
        <p:spPr/>
        <p:txBody>
          <a:bodyPr/>
          <a:lstStyle/>
          <a:p>
            <a:fld id="{0ED60EA9-2F23-49E3-AFBC-A77BEDF35590}"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a:t>
            </a:r>
            <a:r>
              <a:rPr lang="en-US" dirty="0"/>
              <a:t>Remove solution slide from student version].</a:t>
            </a:r>
          </a:p>
          <a:p>
            <a:endParaRPr lang="en-US" dirty="0"/>
          </a:p>
          <a:p>
            <a:r>
              <a:rPr lang="en-US" dirty="0"/>
              <a:t>Notes:</a:t>
            </a:r>
          </a:p>
          <a:p>
            <a:r>
              <a:rPr lang="en-US" dirty="0"/>
              <a:t>An infant mortality rate (IMR) is considered a primary and important indicator of an area’s overall health status or quality of life.</a:t>
            </a:r>
          </a:p>
          <a:p>
            <a:endParaRPr lang="en-US" dirty="0"/>
          </a:p>
          <a:p>
            <a:pPr marL="0" lvl="1">
              <a:defRPr/>
            </a:pPr>
            <a:r>
              <a:rPr lang="en-US" dirty="0"/>
              <a:t>Fetal- / Neonatal-/ </a:t>
            </a:r>
            <a:r>
              <a:rPr lang="en-US" dirty="0" err="1"/>
              <a:t>Postneonatal</a:t>
            </a:r>
            <a:r>
              <a:rPr lang="en-US" dirty="0"/>
              <a:t>- / Perinatal-  mortality rates are calculated in a similar way- with the specific populations at risk (see WHO definitions).</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A maternal mortality rate is considered a primary and important indicator of an area’s overall health status or quality of life.  Maternal mortality rate can be used as an indicator of access to prenatal and obstetrics care (where additional resources may be needed).</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a:t>
            </a:r>
            <a:r>
              <a:rPr lang="en-US" dirty="0"/>
              <a:t>Remove solution slide from student version].</a:t>
            </a:r>
          </a:p>
          <a:p>
            <a:endParaRPr lang="en-US" dirty="0"/>
          </a:p>
          <a:p>
            <a:r>
              <a:rPr lang="en-US" dirty="0"/>
              <a:t>Notes:</a:t>
            </a:r>
          </a:p>
          <a:p>
            <a:r>
              <a:rPr lang="en-US" dirty="0"/>
              <a:t>A maternal mortality rate is considered a primary and important indicator of an area’s overall health status or quality of life.</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Distinguish pregnancy-related mortality rates from maternal mortality rates.  Pregnancy-related deaths differ from maternal deaths, as defined by the World Health Organization, in that a pregnancy-related death is defined as “the death of a woman while pregnant or within 42 days of termination of pregnancy, irrespective of the cause of death.”  In contrast, a maternal death is restricted to deaths “from any cause related to or aggravated by the pregnancy or its management, but not from accidental or incidental causes.” </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a:t>
            </a:r>
            <a:r>
              <a:rPr lang="en-US" dirty="0"/>
              <a:t>Remove solution slide from student version].</a:t>
            </a:r>
          </a:p>
          <a:p>
            <a:endParaRPr lang="en-US" dirty="0"/>
          </a:p>
          <a:p>
            <a:r>
              <a:rPr lang="en-US" dirty="0"/>
              <a:t>Notes:</a:t>
            </a:r>
          </a:p>
          <a:p>
            <a:r>
              <a:rPr lang="en-US" dirty="0"/>
              <a:t>Distinguish pregnancy-related mortality rates from maternal mortality rates.  Pregnancy-related deaths differ from maternal deaths, as defined by the World Health Organization, in that a pregnancy-related death is defined as “the death of a woman while pregnant or within 42 days of termination of pregnancy, irrespective of the cause of death.”  In contrast, a maternal death is restricted to deaths “from any cause related to or aggravated by the pregnancy or its management, but not from accidental or incidental causes.” </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See “Life Expectancy” handout for calculations (Appendix B in Participant Notes).</a:t>
            </a:r>
          </a:p>
          <a:p>
            <a:endParaRPr lang="en-US" dirty="0"/>
          </a:p>
          <a:p>
            <a:r>
              <a:rPr lang="en-US" dirty="0"/>
              <a:t>Life expectancy most often is referenced as at birth and derived through life table calculations, although such calculations allow for estimation of life expectancy at a series of age intervals.  Life expectancy at birth is a standardized summary measure, sometimes used as an overall gauge of health, based on a population’s mortality experience. As such, it is an index of the level of mortality within a population, and it represents a hypothetical number of years a newborn would live, on average, if he or she experienced the prevailing or some other set levels of mortality within each age group as he or she aged.</a:t>
            </a:r>
          </a:p>
          <a:p>
            <a:endParaRPr lang="en-US" baseline="0" dirty="0" smtClean="0"/>
          </a:p>
        </p:txBody>
      </p:sp>
      <p:sp>
        <p:nvSpPr>
          <p:cNvPr id="4" name="Slide Number Placeholder 3"/>
          <p:cNvSpPr>
            <a:spLocks noGrp="1"/>
          </p:cNvSpPr>
          <p:nvPr>
            <p:ph type="sldNum" sz="quarter" idx="10"/>
          </p:nvPr>
        </p:nvSpPr>
        <p:spPr/>
        <p:txBody>
          <a:bodyPr/>
          <a:lstStyle/>
          <a:p>
            <a:fld id="{0ED60EA9-2F23-49E3-AFBC-A77BEDF35590}"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5790"/>
            <a:ext cx="6019800" cy="4347209"/>
          </a:xfrm>
        </p:spPr>
        <p:txBody>
          <a:bodyPr>
            <a:normAutofit/>
          </a:bodyPr>
          <a:lstStyle/>
          <a:p>
            <a:r>
              <a:rPr lang="en-US" dirty="0"/>
              <a:t>This is a life table (reference “Life Expectancy” handout)- the slide is just for an overall reference, students should use handout to look at table).  We won’t discuss how to create a life table, but we’ll look at how to determine life expectancy at birth from a life table.</a:t>
            </a:r>
          </a:p>
          <a:p>
            <a:endParaRPr lang="en-US" dirty="0"/>
          </a:p>
          <a:p>
            <a:r>
              <a:rPr lang="en-US" i="1" dirty="0"/>
              <a:t>x </a:t>
            </a:r>
            <a:r>
              <a:rPr lang="en-US" dirty="0"/>
              <a:t>- the age in years at the start of the interval. The interval implied is the age at the start through to, but not including, the next stated age. </a:t>
            </a:r>
          </a:p>
          <a:p>
            <a:endParaRPr lang="en-US" i="1" dirty="0"/>
          </a:p>
          <a:p>
            <a:r>
              <a:rPr lang="en-US" i="1" dirty="0" err="1"/>
              <a:t>nqx</a:t>
            </a:r>
            <a:r>
              <a:rPr lang="en-US" i="1" dirty="0"/>
              <a:t> </a:t>
            </a:r>
            <a:r>
              <a:rPr lang="en-US" dirty="0"/>
              <a:t>- the probability of dying during the interval. </a:t>
            </a:r>
          </a:p>
          <a:p>
            <a:endParaRPr lang="en-US" dirty="0"/>
          </a:p>
          <a:p>
            <a:r>
              <a:rPr lang="en-US" i="1" dirty="0"/>
              <a:t>lx </a:t>
            </a:r>
            <a:r>
              <a:rPr lang="en-US" dirty="0"/>
              <a:t>– the number alive at the start of the age interval of a hypothetical birth cohort of 100,000 (or some other arbitrary starting number, called a radix). </a:t>
            </a:r>
          </a:p>
          <a:p>
            <a:endParaRPr lang="en-US" i="1" dirty="0"/>
          </a:p>
          <a:p>
            <a:r>
              <a:rPr lang="en-US" i="1" dirty="0" err="1"/>
              <a:t>ndx</a:t>
            </a:r>
            <a:r>
              <a:rPr lang="en-US" i="1" dirty="0"/>
              <a:t> </a:t>
            </a:r>
            <a:r>
              <a:rPr lang="en-US" dirty="0"/>
              <a:t>– the number dying during the age interval of a hypothetical birth cohort of 100,000 experiencing the </a:t>
            </a:r>
            <a:r>
              <a:rPr lang="en-US" i="1" dirty="0" err="1"/>
              <a:t>nqx</a:t>
            </a:r>
            <a:r>
              <a:rPr lang="en-US" i="1" dirty="0"/>
              <a:t> </a:t>
            </a:r>
            <a:r>
              <a:rPr lang="en-US" dirty="0"/>
              <a:t>values at each interval.</a:t>
            </a:r>
          </a:p>
          <a:p>
            <a:endParaRPr lang="en-US" i="1" dirty="0"/>
          </a:p>
          <a:p>
            <a:r>
              <a:rPr lang="en-US" i="1" dirty="0" err="1"/>
              <a:t>nLx</a:t>
            </a:r>
            <a:r>
              <a:rPr lang="en-US" i="1" dirty="0"/>
              <a:t> </a:t>
            </a:r>
            <a:r>
              <a:rPr lang="en-US" dirty="0"/>
              <a:t>– the number of person-years lived during the age interval of a hypothetical birth cohort of 100,000 experiencing constant rates of mortality, number of births, age structure and size (called the stationary population). </a:t>
            </a:r>
          </a:p>
          <a:p>
            <a:endParaRPr lang="en-US" i="1" dirty="0"/>
          </a:p>
          <a:p>
            <a:r>
              <a:rPr lang="en-US" i="1" dirty="0" err="1"/>
              <a:t>Tx</a:t>
            </a:r>
            <a:r>
              <a:rPr lang="en-US" i="1" dirty="0"/>
              <a:t> </a:t>
            </a:r>
            <a:r>
              <a:rPr lang="en-US" dirty="0"/>
              <a:t>- the total number of person-years lived in the age interval and all subsequent age intervals of the stationary population. </a:t>
            </a:r>
          </a:p>
          <a:p>
            <a:endParaRPr lang="en-US" i="1" dirty="0"/>
          </a:p>
          <a:p>
            <a:r>
              <a:rPr lang="en-US" i="1" dirty="0"/>
              <a:t>ex </a:t>
            </a:r>
            <a:r>
              <a:rPr lang="en-US" dirty="0"/>
              <a:t>- the expectation of life remaining at the start of the age interval. </a:t>
            </a:r>
            <a:r>
              <a:rPr lang="en-US" i="1" dirty="0"/>
              <a:t>ex </a:t>
            </a:r>
            <a:r>
              <a:rPr lang="en-US" dirty="0"/>
              <a:t>is calculated </a:t>
            </a:r>
            <a:r>
              <a:rPr lang="en-US" i="1" dirty="0" err="1"/>
              <a:t>Tx</a:t>
            </a:r>
            <a:r>
              <a:rPr lang="en-US" i="1" dirty="0"/>
              <a:t> </a:t>
            </a:r>
            <a:r>
              <a:rPr lang="en-US" dirty="0"/>
              <a:t>/ </a:t>
            </a:r>
            <a:r>
              <a:rPr lang="en-US" i="1" dirty="0"/>
              <a:t>lx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86</a:t>
            </a:fld>
            <a:endParaRPr lang="en-US"/>
          </a:p>
        </p:txBody>
      </p:sp>
    </p:spTree>
    <p:extLst>
      <p:ext uri="{BB962C8B-B14F-4D97-AF65-F5344CB8AC3E}">
        <p14:creationId xmlns:p14="http://schemas.microsoft.com/office/powerpoint/2010/main" val="16040285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Life expectancies for various ages (listed in the far left column, x) are shown in the corresponding row in the far right column (ex).  Life expectancy at birth (beginning of age interval 0) was 76.8 years. The life expectancy at age 1 year was 76.5 years, decreasing only a fraction of a full year of life expectancy compared to age 0. This is often the case because the probability of dying during the first year of life often is much higher than immediate subsequent years. (Where infant mortality rates are high, often the life expectancy at age 1 year is used for comparative purposes.) In the same manner, life expectancy at age 65 years in this example is 17.8 years. </a:t>
            </a:r>
          </a:p>
          <a:p>
            <a:endParaRPr lang="en-US" dirty="0"/>
          </a:p>
          <a:p>
            <a:r>
              <a:rPr lang="en-US" dirty="0"/>
              <a:t>Life tables and life expectancy can be calculated for specific subpopulations, such as by sex, race category, ethnicity, geography, year(s) period, etc. or a combination of such characteristics </a:t>
            </a:r>
            <a:r>
              <a:rPr lang="en-US" i="1" dirty="0"/>
              <a:t>provided matching mortality and population data are available</a:t>
            </a:r>
            <a:r>
              <a:rPr lang="en-US" dirty="0"/>
              <a:t>.  Additionally, life expectancy differences can be compared by time period, sex and race category. (i.e. In a state from 1979-1981 to 1999-2001, life expectancy at age 20 years improved 1.1 years for females and 2.6 years for males.)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ED60EA9-2F23-49E3-AFBC-A77BEDF35590}" type="slidenum">
              <a:rPr lang="en-US" smtClean="0"/>
              <a:pPr/>
              <a:t>87</a:t>
            </a:fld>
            <a:endParaRPr lang="en-US"/>
          </a:p>
        </p:txBody>
      </p:sp>
    </p:spTree>
    <p:extLst>
      <p:ext uri="{BB962C8B-B14F-4D97-AF65-F5344CB8AC3E}">
        <p14:creationId xmlns:p14="http://schemas.microsoft.com/office/powerpoint/2010/main" val="16040285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a:t>
            </a:r>
          </a:p>
          <a:p>
            <a:pPr defTabSz="931774">
              <a:defRPr/>
            </a:pPr>
            <a:r>
              <a:rPr lang="en-US" dirty="0"/>
              <a:t>The years of potential life lost for each death (usually to residents of a geographic area for a specific time period) are summed to represent the total years of potential life lost for that area.</a:t>
            </a:r>
          </a:p>
          <a:p>
            <a:endParaRPr lang="en-US" dirty="0"/>
          </a:p>
          <a:p>
            <a:r>
              <a:rPr lang="en-US" dirty="0"/>
              <a:t>The primary use of YPLLs is for summing of the data by leading causes of death and then ranking the results to show the causes with the highest numbers of years of potential life lost for a specific geographic area or specific demographic/s.</a:t>
            </a:r>
          </a:p>
          <a:p>
            <a:endParaRPr lang="en-US" dirty="0"/>
          </a:p>
          <a:p>
            <a:r>
              <a:rPr lang="en-US" dirty="0"/>
              <a:t>YPLL is an important measure of premature mortality.  It is very useful for prioritizing public health and health services management since mortality in older age groups is less amenable to health services or public health intervention than among younger age groups.  Preventing deaths among younger persons is a major public health goal.</a:t>
            </a:r>
          </a:p>
        </p:txBody>
      </p:sp>
      <p:sp>
        <p:nvSpPr>
          <p:cNvPr id="4" name="Slide Number Placeholder 3"/>
          <p:cNvSpPr>
            <a:spLocks noGrp="1"/>
          </p:cNvSpPr>
          <p:nvPr>
            <p:ph type="sldNum" sz="quarter" idx="10"/>
          </p:nvPr>
        </p:nvSpPr>
        <p:spPr/>
        <p:txBody>
          <a:bodyPr/>
          <a:lstStyle/>
          <a:p>
            <a:fld id="{0ED60EA9-2F23-49E3-AFBC-A77BEDF35590}"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t>
            </a:r>
            <a:r>
              <a:rPr lang="en-US" dirty="0"/>
              <a:t>Remove solution slide from student version].</a:t>
            </a:r>
          </a:p>
          <a:p>
            <a:pPr defTabSz="931774">
              <a:defRPr/>
            </a:pPr>
            <a:endParaRPr lang="en-US" dirty="0"/>
          </a:p>
          <a:p>
            <a:pPr defTabSz="931774">
              <a:defRPr/>
            </a:pPr>
            <a:r>
              <a:rPr lang="en-US" dirty="0"/>
              <a:t>Notes:</a:t>
            </a:r>
          </a:p>
          <a:p>
            <a:pPr defTabSz="931774">
              <a:defRPr/>
            </a:pPr>
            <a:r>
              <a:rPr lang="en-US" dirty="0"/>
              <a:t>The years of potential life lost for each death (usually to residents of a geographic area for a specific time period) are summed to represent the total years of potential life lost for that area.</a:t>
            </a:r>
          </a:p>
          <a:p>
            <a:endParaRPr lang="en-US" dirty="0"/>
          </a:p>
          <a:p>
            <a:r>
              <a:rPr lang="en-US" dirty="0"/>
              <a:t>The primary use of YPLLs is for summing of the data by leading causes of death and then ranking the results to show the causes with the highest numbers of years of potential life lost for a specific geographic area or specific demographic/s.</a:t>
            </a:r>
          </a:p>
          <a:p>
            <a:endParaRPr lang="en-US" dirty="0"/>
          </a:p>
          <a:p>
            <a:r>
              <a:rPr lang="en-US" dirty="0"/>
              <a:t>YPLL is an important measure of premature mortality.  It is very useful for prioritizing public health and health services management since mortality in older age groups is less amenable to health services or public health intervention than among younger age groups.  Preventing deaths among younger persons is a major public health goal.</a:t>
            </a:r>
          </a:p>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endParaRPr lang="en-US" dirty="0"/>
          </a:p>
          <a:p>
            <a:pPr>
              <a:defRPr/>
            </a:pPr>
            <a:r>
              <a:rPr lang="en-US" dirty="0"/>
              <a:t>Provide handout: “WHO/ICD Definitions” (See WHO/ICD Definitions – Appendix A in Participant Notes)</a:t>
            </a:r>
          </a:p>
          <a:p>
            <a:endParaRPr lang="en-US" dirty="0"/>
          </a:p>
          <a:p>
            <a:r>
              <a:rPr lang="en-US" dirty="0"/>
              <a:t>[review/compare country definitions if available; ACTIVITY: in small groups, review country versus WHO definition – differences?]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90</a:t>
            </a:fld>
            <a:endParaRPr lang="en-US"/>
          </a:p>
        </p:txBody>
      </p:sp>
    </p:spTree>
    <p:extLst>
      <p:ext uri="{BB962C8B-B14F-4D97-AF65-F5344CB8AC3E}">
        <p14:creationId xmlns:p14="http://schemas.microsoft.com/office/powerpoint/2010/main" val="28467021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60EA9-2F23-49E3-AFBC-A77BEDF35590}" type="slidenum">
              <a:rPr lang="en-US" smtClean="0"/>
              <a:pPr/>
              <a:t>91</a:t>
            </a:fld>
            <a:endParaRPr lang="en-US"/>
          </a:p>
        </p:txBody>
      </p:sp>
    </p:spTree>
    <p:extLst>
      <p:ext uri="{BB962C8B-B14F-4D97-AF65-F5344CB8AC3E}">
        <p14:creationId xmlns:p14="http://schemas.microsoft.com/office/powerpoint/2010/main" val="6310837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order to make death rates comparable across geographic areas, we need to adjust for different population age distributions…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before, crude death rates are not appropriate for comparing different populations or areas due to the significant impact of age in mortality data and different age-distributions in different populations.  For example: This bar graph shows the crude death rate for four high income countries.  Would we expect the death rate for the remaining countries listed to be higher, lower, or about the same as the four high income countries?  We would expect it to be higher, or at least the same.  BUT….</a:t>
            </a:r>
          </a:p>
        </p:txBody>
      </p:sp>
      <p:sp>
        <p:nvSpPr>
          <p:cNvPr id="4" name="Slide Number Placeholder 3"/>
          <p:cNvSpPr>
            <a:spLocks noGrp="1"/>
          </p:cNvSpPr>
          <p:nvPr>
            <p:ph type="sldNum" sz="quarter" idx="10"/>
          </p:nvPr>
        </p:nvSpPr>
        <p:spPr/>
        <p:txBody>
          <a:bodyPr/>
          <a:lstStyle/>
          <a:p>
            <a:fld id="{0ED60EA9-2F23-49E3-AFBC-A77BEDF35590}" type="slidenum">
              <a:rPr lang="en-US" smtClean="0"/>
              <a:pPr/>
              <a:t>93</a:t>
            </a:fld>
            <a:endParaRPr lang="en-US"/>
          </a:p>
        </p:txBody>
      </p:sp>
    </p:spTree>
    <p:extLst>
      <p:ext uri="{BB962C8B-B14F-4D97-AF65-F5344CB8AC3E}">
        <p14:creationId xmlns:p14="http://schemas.microsoft.com/office/powerpoint/2010/main" val="1928150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…As we see in this graph, the lower income countries have the same or lower crude death rates.  Why?  Because they have a younger population/different age-distributions, and age significantly impacts mortality data.  This is why this type of crude rate is not appropriate for comparison of different populations or areas.  Rather, we need to use age-adjusted death rates.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94</a:t>
            </a:fld>
            <a:endParaRPr lang="en-US"/>
          </a:p>
        </p:txBody>
      </p:sp>
    </p:spTree>
    <p:extLst>
      <p:ext uri="{BB962C8B-B14F-4D97-AF65-F5344CB8AC3E}">
        <p14:creationId xmlns:p14="http://schemas.microsoft.com/office/powerpoint/2010/main" val="9225450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 “Age-Adjusted Death Rate” handout for additional information (Appendix C in Participant Notes).</a:t>
            </a:r>
          </a:p>
          <a:p>
            <a:endParaRPr lang="en-US" dirty="0"/>
          </a:p>
          <a:p>
            <a:r>
              <a:rPr lang="en-US" dirty="0"/>
              <a:t>Notes: Age-adjusted death rate is a death rate that controls for the effects of differences in population or age distributions.  When comparing across geographic areas, some method of age-adjusting is typically used to control for the influence that different population age distributions might have on health event rates.</a:t>
            </a:r>
          </a:p>
        </p:txBody>
      </p:sp>
      <p:sp>
        <p:nvSpPr>
          <p:cNvPr id="4" name="Slide Number Placeholder 3"/>
          <p:cNvSpPr>
            <a:spLocks noGrp="1"/>
          </p:cNvSpPr>
          <p:nvPr>
            <p:ph type="sldNum" sz="quarter" idx="10"/>
          </p:nvPr>
        </p:nvSpPr>
        <p:spPr/>
        <p:txBody>
          <a:bodyPr/>
          <a:lstStyle/>
          <a:p>
            <a:fld id="{0ED60EA9-2F23-49E3-AFBC-A77BEDF35590}"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a:t>
            </a:r>
          </a:p>
          <a:p>
            <a:pPr defTabSz="931774">
              <a:defRPr/>
            </a:pPr>
            <a:r>
              <a:rPr lang="en-US" dirty="0"/>
              <a:t>The weights are the proportions of persons in the corresponding age groups of the standard population.</a:t>
            </a:r>
          </a:p>
          <a:p>
            <a:pPr defTabSz="931774">
              <a:defRPr/>
            </a:pPr>
            <a:endParaRPr lang="en-US" dirty="0"/>
          </a:p>
          <a:p>
            <a:r>
              <a:rPr lang="en-US" dirty="0"/>
              <a:t>A variety of standard populations can be used, but the WHO world standard population is recommended.</a:t>
            </a:r>
          </a:p>
        </p:txBody>
      </p:sp>
      <p:sp>
        <p:nvSpPr>
          <p:cNvPr id="4" name="Slide Number Placeholder 3"/>
          <p:cNvSpPr>
            <a:spLocks noGrp="1"/>
          </p:cNvSpPr>
          <p:nvPr>
            <p:ph type="sldNum" sz="quarter" idx="10"/>
          </p:nvPr>
        </p:nvSpPr>
        <p:spPr/>
        <p:txBody>
          <a:bodyPr/>
          <a:lstStyle/>
          <a:p>
            <a:fld id="{0ED60EA9-2F23-49E3-AFBC-A77BEDF35590}"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walk through the 4 steps to get the age-adjusted death rates for each state.</a:t>
            </a:r>
          </a:p>
        </p:txBody>
      </p:sp>
      <p:sp>
        <p:nvSpPr>
          <p:cNvPr id="4" name="Slide Number Placeholder 3"/>
          <p:cNvSpPr>
            <a:spLocks noGrp="1"/>
          </p:cNvSpPr>
          <p:nvPr>
            <p:ph type="sldNum" sz="quarter" idx="10"/>
          </p:nvPr>
        </p:nvSpPr>
        <p:spPr/>
        <p:txBody>
          <a:bodyPr/>
          <a:lstStyle/>
          <a:p>
            <a:fld id="{0ED60EA9-2F23-49E3-AFBC-A77BEDF35590}" type="slidenum">
              <a:rPr lang="en-US" smtClean="0"/>
              <a:pPr/>
              <a:t>97</a:t>
            </a:fld>
            <a:endParaRPr lang="en-US"/>
          </a:p>
        </p:txBody>
      </p:sp>
    </p:spTree>
    <p:extLst>
      <p:ext uri="{BB962C8B-B14F-4D97-AF65-F5344CB8AC3E}">
        <p14:creationId xmlns:p14="http://schemas.microsoft.com/office/powerpoint/2010/main" val="17727846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5791"/>
            <a:ext cx="5775960" cy="4183380"/>
          </a:xfrm>
        </p:spPr>
        <p:txBody>
          <a:bodyPr>
            <a:normAutofit lnSpcReduction="10000"/>
          </a:bodyPr>
          <a:lstStyle/>
          <a:p>
            <a:pPr>
              <a:defRPr/>
            </a:pPr>
            <a:r>
              <a:rPr lang="en-US" dirty="0"/>
              <a:t>Notes:  WHO World Standard Population available in Appendix D in Participant Notes.</a:t>
            </a:r>
          </a:p>
          <a:p>
            <a:pPr>
              <a:defRPr/>
            </a:pPr>
            <a:r>
              <a:rPr lang="en-US" dirty="0"/>
              <a:t>When comparing rates within a country, the country level age distribution can be used if it is accurate and reliable.  If a country’s age distribution is not accurate and reliable, or if international comparisons are to be made, the WHO World Standard should be used.</a:t>
            </a:r>
          </a:p>
          <a:p>
            <a:pPr>
              <a:defRPr/>
            </a:pPr>
            <a:endParaRPr lang="en-US" dirty="0"/>
          </a:p>
          <a:p>
            <a:pPr>
              <a:defRPr/>
            </a:pPr>
            <a:r>
              <a:rPr lang="en-US" dirty="0"/>
              <a:t>The WHO World Standard Population was based on the average world population structure for the period 2000-2025 as assessed every two years by the United Nations Population Division (UNPD) for each country by age and sex. Estimates from the UNDP 1998 assessment (being the latest one at the time the WHO Standard Population was chosen) based on population censuses and other demographic sources, adjusted for enumeration errors were used. The use of an average world population as well as a time series of observations removes the effects of historical events such as wars and famine on population age composition. WHO Standard Population is defined to reflect the average age structure of the world's population over the next generation, from the year 2000 to 2025. </a:t>
            </a:r>
          </a:p>
          <a:p>
            <a:pPr>
              <a:defRPr/>
            </a:pPr>
            <a:endParaRPr lang="en-US" dirty="0"/>
          </a:p>
          <a:p>
            <a:pPr>
              <a:defRPr/>
            </a:pPr>
            <a:r>
              <a:rPr lang="en-US" dirty="0"/>
              <a:t>Data sources: Death registration data for 112 WHO Member States, sample registration systems (India, China), available data on child and adult mortality from censuses and surveys, together with population-based epidemiological studies, disease registers and notifications systems for the estimation of mortality for 21 specific causes of death.</a:t>
            </a:r>
          </a:p>
          <a:p>
            <a:pPr>
              <a:defRPr/>
            </a:pPr>
            <a:endParaRPr lang="en-US" dirty="0"/>
          </a:p>
          <a:p>
            <a:pPr>
              <a:defRPr/>
            </a:pPr>
            <a:r>
              <a:rPr lang="en-US" dirty="0"/>
              <a:t>Note that you can combine age groups by summing the weights for groups to combine; e.g. the weight for 0-4 would be 0.018+0.07=0.025.</a:t>
            </a:r>
          </a:p>
        </p:txBody>
      </p:sp>
      <p:sp>
        <p:nvSpPr>
          <p:cNvPr id="4" name="Slide Number Placeholder 3"/>
          <p:cNvSpPr>
            <a:spLocks noGrp="1"/>
          </p:cNvSpPr>
          <p:nvPr>
            <p:ph type="sldNum" sz="quarter" idx="10"/>
          </p:nvPr>
        </p:nvSpPr>
        <p:spPr/>
        <p:txBody>
          <a:bodyPr/>
          <a:lstStyle/>
          <a:p>
            <a:fld id="{0ED60EA9-2F23-49E3-AFBC-A77BEDF35590}" type="slidenum">
              <a:rPr lang="en-US" smtClean="0"/>
              <a:pPr/>
              <a:t>98</a:t>
            </a:fld>
            <a:endParaRPr lang="en-US"/>
          </a:p>
        </p:txBody>
      </p:sp>
    </p:spTree>
    <p:extLst>
      <p:ext uri="{BB962C8B-B14F-4D97-AF65-F5344CB8AC3E}">
        <p14:creationId xmlns:p14="http://schemas.microsoft.com/office/powerpoint/2010/main" val="26569269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60EA9-2F23-49E3-AFBC-A77BEDF35590}" type="slidenum">
              <a:rPr lang="en-US" smtClean="0"/>
              <a:pPr/>
              <a:t>99</a:t>
            </a:fld>
            <a:endParaRPr lang="en-US"/>
          </a:p>
        </p:txBody>
      </p:sp>
    </p:spTree>
    <p:extLst>
      <p:ext uri="{BB962C8B-B14F-4D97-AF65-F5344CB8AC3E}">
        <p14:creationId xmlns:p14="http://schemas.microsoft.com/office/powerpoint/2010/main" val="2848589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27" name="Rectangle 7"/>
          <p:cNvSpPr>
            <a:spLocks noGrp="1" noChangeArrowheads="1"/>
          </p:cNvSpPr>
          <p:nvPr>
            <p:ph type="ctrTitle"/>
          </p:nvPr>
        </p:nvSpPr>
        <p:spPr>
          <a:xfrm>
            <a:off x="304800" y="2590800"/>
            <a:ext cx="8483600" cy="1143000"/>
          </a:xfrm>
        </p:spPr>
        <p:txBody>
          <a:bodyPr/>
          <a:lstStyle>
            <a:lvl1pPr algn="ctr">
              <a:defRPr sz="4800" baseline="0">
                <a:solidFill>
                  <a:srgbClr val="336699"/>
                </a:solidFill>
                <a:latin typeface="Franklin Gothic Medium" pitchFamily="34" charset="0"/>
              </a:defRPr>
            </a:lvl1pPr>
          </a:lstStyle>
          <a:p>
            <a:r>
              <a:rPr lang="en-US" smtClean="0"/>
              <a:t>Click to edit Master title style</a:t>
            </a:r>
            <a:endParaRPr lang="en-US" dirty="0"/>
          </a:p>
        </p:txBody>
      </p:sp>
      <p:sp>
        <p:nvSpPr>
          <p:cNvPr id="133128" name="Rectangle 8"/>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dirty="0"/>
          </a:p>
        </p:txBody>
      </p:sp>
      <p:sp>
        <p:nvSpPr>
          <p:cNvPr id="9" name="Text Box 9"/>
          <p:cNvSpPr txBox="1">
            <a:spLocks noChangeArrowheads="1"/>
          </p:cNvSpPr>
          <p:nvPr userDrawn="1"/>
        </p:nvSpPr>
        <p:spPr bwMode="auto">
          <a:xfrm>
            <a:off x="2133600" y="261382"/>
            <a:ext cx="4876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defRPr/>
            </a:pPr>
            <a:r>
              <a:rPr lang="en-US" sz="1500" dirty="0" smtClean="0">
                <a:solidFill>
                  <a:schemeClr val="tx1"/>
                </a:solidFill>
                <a:effectLst/>
                <a:latin typeface="Franklin Gothic Medium" pitchFamily="34" charset="0"/>
              </a:rPr>
              <a:t>U.S.</a:t>
            </a:r>
            <a:r>
              <a:rPr lang="en-US" sz="1500" baseline="0" dirty="0" smtClean="0">
                <a:solidFill>
                  <a:schemeClr val="tx1"/>
                </a:solidFill>
                <a:effectLst/>
                <a:latin typeface="Franklin Gothic Medium" pitchFamily="34" charset="0"/>
              </a:rPr>
              <a:t> Centers for Disease Control and Prevention</a:t>
            </a:r>
            <a:endParaRPr lang="en-US" sz="1500" dirty="0" smtClean="0">
              <a:solidFill>
                <a:schemeClr val="tx1"/>
              </a:solidFill>
              <a:effectLst/>
              <a:latin typeface="Franklin Gothic Medium" pitchFamily="34" charset="0"/>
            </a:endParaRPr>
          </a:p>
          <a:p>
            <a:pPr algn="ctr" eaLnBrk="1" hangingPunct="1">
              <a:defRPr/>
            </a:pPr>
            <a:r>
              <a:rPr lang="en-US" sz="1500" dirty="0" smtClean="0">
                <a:solidFill>
                  <a:schemeClr val="tx1"/>
                </a:solidFill>
                <a:effectLst/>
                <a:latin typeface="Franklin Gothic Medium" pitchFamily="34" charset="0"/>
              </a:rPr>
              <a:t>National</a:t>
            </a:r>
            <a:r>
              <a:rPr lang="en-US" sz="1500" baseline="0" dirty="0" smtClean="0">
                <a:solidFill>
                  <a:schemeClr val="tx1"/>
                </a:solidFill>
                <a:effectLst/>
                <a:latin typeface="Franklin Gothic Medium" pitchFamily="34" charset="0"/>
              </a:rPr>
              <a:t> Center for Health Statistics</a:t>
            </a:r>
          </a:p>
          <a:p>
            <a:pPr algn="ctr" eaLnBrk="1" hangingPunct="1">
              <a:defRPr/>
            </a:pPr>
            <a:r>
              <a:rPr lang="en-US" sz="1500" baseline="0" dirty="0" smtClean="0">
                <a:solidFill>
                  <a:schemeClr val="tx1"/>
                </a:solidFill>
                <a:effectLst/>
                <a:latin typeface="Franklin Gothic Medium" pitchFamily="34" charset="0"/>
              </a:rPr>
              <a:t>International Statistics Program</a:t>
            </a:r>
            <a:endParaRPr lang="en-US" sz="1500" dirty="0" smtClean="0">
              <a:solidFill>
                <a:schemeClr val="tx1"/>
              </a:solidFill>
              <a:effectLst/>
              <a:latin typeface="Franklin Gothic Medium"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52400"/>
            <a:ext cx="1828803" cy="100279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46873"/>
          <a:stretch/>
        </p:blipFill>
        <p:spPr>
          <a:xfrm>
            <a:off x="7162800" y="189305"/>
            <a:ext cx="1600200" cy="953695"/>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b="27368"/>
          <a:stretch/>
        </p:blipFill>
        <p:spPr>
          <a:xfrm>
            <a:off x="846719" y="1447800"/>
            <a:ext cx="7492961" cy="4876799"/>
          </a:xfrm>
          <a:prstGeom prst="rect">
            <a:avLst/>
          </a:prstGeom>
        </p:spPr>
      </p:pic>
    </p:spTree>
    <p:extLst>
      <p:ext uri="{BB962C8B-B14F-4D97-AF65-F5344CB8AC3E}">
        <p14:creationId xmlns:p14="http://schemas.microsoft.com/office/powerpoint/2010/main" val="20870717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283224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228600"/>
            <a:ext cx="21018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8600"/>
            <a:ext cx="61531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7503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p:spPr>
        <p:txBody>
          <a:bodyPr/>
          <a:lstStyle/>
          <a:p>
            <a:pPr lvl="0"/>
            <a:r>
              <a:rPr lang="en-US" noProof="0" smtClean="0"/>
              <a:t>Click icon to add chart</a:t>
            </a:r>
          </a:p>
        </p:txBody>
      </p:sp>
    </p:spTree>
    <p:extLst>
      <p:ext uri="{BB962C8B-B14F-4D97-AF65-F5344CB8AC3E}">
        <p14:creationId xmlns:p14="http://schemas.microsoft.com/office/powerpoint/2010/main" val="1019340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07400" cy="4724400"/>
          </a:xfrm>
        </p:spPr>
        <p:txBody>
          <a:bodyPr/>
          <a:lstStyle/>
          <a:p>
            <a:pPr lvl="0"/>
            <a:r>
              <a:rPr lang="en-US" noProof="0" smtClean="0"/>
              <a:t>Click icon to add table</a:t>
            </a:r>
          </a:p>
        </p:txBody>
      </p:sp>
    </p:spTree>
    <p:extLst>
      <p:ext uri="{BB962C8B-B14F-4D97-AF65-F5344CB8AC3E}">
        <p14:creationId xmlns:p14="http://schemas.microsoft.com/office/powerpoint/2010/main" val="10002241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52400"/>
            <a:ext cx="1828803" cy="10027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spTree>
    <p:extLst>
      <p:ext uri="{BB962C8B-B14F-4D97-AF65-F5344CB8AC3E}">
        <p14:creationId xmlns:p14="http://schemas.microsoft.com/office/powerpoint/2010/main" val="13181755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2502825"/>
      </p:ext>
    </p:extLst>
  </p:cSld>
  <p:clrMapOvr>
    <a:masterClrMapping/>
  </p:clrMapOv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1295400"/>
            <a:ext cx="4127500" cy="47244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295400"/>
            <a:ext cx="4127500" cy="47244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48645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668361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62042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7718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44048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79243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027" name="Rectangle 3"/>
          <p:cNvSpPr>
            <a:spLocks noGrp="1" noChangeArrowheads="1"/>
          </p:cNvSpPr>
          <p:nvPr>
            <p:ph type="title"/>
          </p:nvPr>
        </p:nvSpPr>
        <p:spPr bwMode="auto">
          <a:xfrm>
            <a:off x="381000" y="228600"/>
            <a:ext cx="838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55600" y="1295400"/>
            <a:ext cx="8407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172200"/>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8"/>
          <p:cNvSpPr txBox="1">
            <a:spLocks noChangeArrowheads="1"/>
          </p:cNvSpPr>
          <p:nvPr/>
        </p:nvSpPr>
        <p:spPr bwMode="auto">
          <a:xfrm>
            <a:off x="3208338" y="6254750"/>
            <a:ext cx="1058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defRPr/>
            </a:pPr>
            <a:endParaRPr lang="en-US" sz="1600" smtClean="0">
              <a:solidFill>
                <a:schemeClr val="bg1"/>
              </a:solidFill>
              <a:effectLst/>
              <a:latin typeface="Franklin Gothic Medium Cond" pitchFamily="34" charset="0"/>
            </a:endParaRPr>
          </a:p>
        </p:txBody>
      </p:sp>
      <p:sp>
        <p:nvSpPr>
          <p:cNvPr id="1031" name="Text Box 10"/>
          <p:cNvSpPr txBox="1">
            <a:spLocks noChangeArrowheads="1"/>
          </p:cNvSpPr>
          <p:nvPr/>
        </p:nvSpPr>
        <p:spPr bwMode="auto">
          <a:xfrm>
            <a:off x="8763000" y="5791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defRPr/>
            </a:pPr>
            <a:fld id="{C2A79B30-D19F-440A-9E05-80E974939A8D}" type="slidenum">
              <a:rPr lang="en-US" sz="1400" smtClean="0">
                <a:effectLst/>
                <a:latin typeface="Franklin Gothic Medium Cond" pitchFamily="34" charset="0"/>
              </a:rPr>
              <a:pPr algn="ctr" eaLnBrk="1" hangingPunct="1">
                <a:spcBef>
                  <a:spcPct val="50000"/>
                </a:spcBef>
                <a:defRPr/>
              </a:pPr>
              <a:t>‹#›</a:t>
            </a:fld>
            <a:endParaRPr lang="en-US" sz="1400" dirty="0" smtClean="0">
              <a:effectLst/>
              <a:latin typeface="Franklin Gothic Medium Cond" pitchFamily="34" charset="0"/>
            </a:endParaRPr>
          </a:p>
        </p:txBody>
      </p:sp>
      <p:sp>
        <p:nvSpPr>
          <p:cNvPr id="1034" name="Text Box 17"/>
          <p:cNvSpPr txBox="1">
            <a:spLocks noChangeArrowheads="1"/>
          </p:cNvSpPr>
          <p:nvPr/>
        </p:nvSpPr>
        <p:spPr bwMode="auto">
          <a:xfrm>
            <a:off x="304800" y="6284267"/>
            <a:ext cx="441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defRPr/>
            </a:pPr>
            <a:r>
              <a:rPr lang="en-US" sz="2400" dirty="0" smtClean="0">
                <a:solidFill>
                  <a:schemeClr val="bg1"/>
                </a:solidFill>
                <a:effectLst/>
                <a:latin typeface="Franklin Gothic Medium" pitchFamily="34" charset="0"/>
              </a:rPr>
              <a:t>Analysis of Vital Statistics Data</a:t>
            </a:r>
          </a:p>
        </p:txBody>
      </p:sp>
      <p:sp>
        <p:nvSpPr>
          <p:cNvPr id="132114" name="Rectangle 18"/>
          <p:cNvSpPr>
            <a:spLocks noChangeArrowheads="1"/>
          </p:cNvSpPr>
          <p:nvPr/>
        </p:nvSpPr>
        <p:spPr bwMode="auto">
          <a:xfrm>
            <a:off x="0" y="6172200"/>
            <a:ext cx="45720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a:p>
        </p:txBody>
      </p:sp>
      <p:sp>
        <p:nvSpPr>
          <p:cNvPr id="12" name="Rectangle 18"/>
          <p:cNvSpPr>
            <a:spLocks noChangeArrowheads="1"/>
          </p:cNvSpPr>
          <p:nvPr/>
        </p:nvSpPr>
        <p:spPr bwMode="auto">
          <a:xfrm>
            <a:off x="4572000" y="6172200"/>
            <a:ext cx="45720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xStyles>
    <p:titleStyle>
      <a:lvl1pPr algn="r" rtl="0" eaLnBrk="1" fontAlgn="base" hangingPunct="1">
        <a:lnSpc>
          <a:spcPts val="3800"/>
        </a:lnSpc>
        <a:spcBef>
          <a:spcPct val="0"/>
        </a:spcBef>
        <a:spcAft>
          <a:spcPct val="0"/>
        </a:spcAft>
        <a:defRPr sz="3600">
          <a:solidFill>
            <a:srgbClr val="336799"/>
          </a:solidFill>
          <a:latin typeface="Franklin Gothic Medium" pitchFamily="34" charset="0"/>
          <a:ea typeface="+mj-ea"/>
          <a:cs typeface="+mj-cs"/>
        </a:defRPr>
      </a:lvl1pPr>
      <a:lvl2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2pPr>
      <a:lvl3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3pPr>
      <a:lvl4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4pPr>
      <a:lvl5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5pPr>
      <a:lvl6pPr marL="4572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6pPr>
      <a:lvl7pPr marL="9144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7pPr>
      <a:lvl8pPr marL="13716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8pPr>
      <a:lvl9pPr marL="18288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9pPr>
    </p:titleStyle>
    <p:bodyStyle>
      <a:lvl1pPr marL="287338" indent="-287338" algn="l" rtl="0" eaLnBrk="1" fontAlgn="base" hangingPunct="1">
        <a:spcBef>
          <a:spcPts val="1200"/>
        </a:spcBef>
        <a:spcAft>
          <a:spcPct val="0"/>
        </a:spcAft>
        <a:buClr>
          <a:srgbClr val="CC0000"/>
        </a:buClr>
        <a:buSzPct val="100000"/>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ts val="1200"/>
        </a:spcBef>
        <a:spcAft>
          <a:spcPct val="0"/>
        </a:spcAft>
        <a:buClr>
          <a:srgbClr val="C00000"/>
        </a:buClr>
        <a:buSzPct val="100000"/>
        <a:buFont typeface="Arial" charset="0"/>
        <a:buChar char="–"/>
        <a:defRPr sz="2800" b="1">
          <a:solidFill>
            <a:schemeClr val="tx1"/>
          </a:solidFill>
          <a:latin typeface="+mn-lt"/>
          <a:cs typeface="+mn-cs"/>
        </a:defRPr>
      </a:lvl2pPr>
      <a:lvl3pPr marL="1200150" indent="-285750" algn="l" rtl="0" eaLnBrk="1" fontAlgn="base" hangingPunct="1">
        <a:spcBef>
          <a:spcPts val="1200"/>
        </a:spcBef>
        <a:spcAft>
          <a:spcPct val="0"/>
        </a:spcAft>
        <a:buClr>
          <a:srgbClr val="C00000"/>
        </a:buClr>
        <a:buSzPct val="100000"/>
        <a:buFont typeface="Arial" charset="0"/>
        <a:buChar char="•"/>
        <a:defRPr sz="2400" b="1">
          <a:solidFill>
            <a:schemeClr val="tx1"/>
          </a:solidFill>
          <a:latin typeface="+mn-lt"/>
          <a:cs typeface="+mn-cs"/>
        </a:defRPr>
      </a:lvl3pPr>
      <a:lvl4pPr marL="1600200" indent="-228600" algn="l" rtl="0" eaLnBrk="1" fontAlgn="base" hangingPunct="1">
        <a:spcBef>
          <a:spcPts val="1200"/>
        </a:spcBef>
        <a:spcAft>
          <a:spcPct val="0"/>
        </a:spcAft>
        <a:buChar char="–"/>
        <a:defRPr sz="2200" b="1">
          <a:solidFill>
            <a:schemeClr val="tx1"/>
          </a:solidFill>
          <a:latin typeface="+mn-lt"/>
          <a:cs typeface="+mn-cs"/>
        </a:defRPr>
      </a:lvl4pPr>
      <a:lvl5pPr marL="2057400" indent="-228600" algn="l" rtl="0" eaLnBrk="1" fontAlgn="base" hangingPunct="1">
        <a:spcBef>
          <a:spcPts val="1200"/>
        </a:spcBef>
        <a:spcAft>
          <a:spcPct val="0"/>
        </a:spcAft>
        <a:buChar char="»"/>
        <a:defRPr sz="2000" b="1">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www.who.int/healthinfo/statistics/mortality/en/index.html"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Analysis of Vital Statistics Data</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
        <p:nvSpPr>
          <p:cNvPr id="4" name="TextBox 3"/>
          <p:cNvSpPr txBox="1"/>
          <p:nvPr/>
        </p:nvSpPr>
        <p:spPr>
          <a:xfrm>
            <a:off x="457200" y="6324599"/>
            <a:ext cx="8153400" cy="430887"/>
          </a:xfrm>
          <a:prstGeom prst="rect">
            <a:avLst/>
          </a:prstGeom>
          <a:noFill/>
        </p:spPr>
        <p:txBody>
          <a:bodyPr wrap="square" rtlCol="0">
            <a:spAutoFit/>
          </a:bodyPr>
          <a:lstStyle/>
          <a:p>
            <a:r>
              <a:rPr lang="en-US" sz="1100" dirty="0">
                <a:solidFill>
                  <a:srgbClr val="000000"/>
                </a:solidFill>
              </a:rPr>
              <a:t>These materials have been developed by the National Center for Health Statistics, International Statistics Program, Hyattsville, Md., as part of the CDC Global Program for Civil Registration and Vital Statistics Improvement.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433"/>
            <a:ext cx="8382000" cy="701167"/>
          </a:xfrm>
        </p:spPr>
        <p:txBody>
          <a:bodyPr/>
          <a:lstStyle/>
          <a:p>
            <a:pPr>
              <a:lnSpc>
                <a:spcPts val="3300"/>
              </a:lnSpc>
            </a:pPr>
            <a:r>
              <a:rPr lang="en-US" sz="2800" dirty="0" smtClean="0"/>
              <a:t>Differences in Reporting Requirements:</a:t>
            </a:r>
            <a:br>
              <a:rPr lang="en-US" sz="2800" dirty="0" smtClean="0"/>
            </a:br>
            <a:r>
              <a:rPr lang="en-US" sz="2800" dirty="0" smtClean="0"/>
              <a:t>“Live Birth”</a:t>
            </a:r>
            <a:endParaRPr lang="en-US" sz="28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1026" name="Picture 2" descr="Image of a table from the National Center for Health Statistics showing the differences in reporting requirements for &quot;live births&quot; for the United States and selected European countr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839200" cy="486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8200" y="6166339"/>
            <a:ext cx="4343400" cy="707886"/>
          </a:xfrm>
          <a:prstGeom prst="rect">
            <a:avLst/>
          </a:prstGeom>
          <a:noFill/>
        </p:spPr>
        <p:txBody>
          <a:bodyPr wrap="square" rtlCol="0">
            <a:spAutoFit/>
          </a:bodyPr>
          <a:lstStyle/>
          <a:p>
            <a:pPr>
              <a:defRPr/>
            </a:pPr>
            <a:r>
              <a:rPr lang="en-US" sz="1000" dirty="0"/>
              <a:t>SOURCES: </a:t>
            </a:r>
            <a:r>
              <a:rPr lang="en-US" sz="1000" dirty="0" err="1"/>
              <a:t>MacDorman</a:t>
            </a:r>
            <a:r>
              <a:rPr lang="en-US" sz="1000" dirty="0"/>
              <a:t>, MF and Mathews TJ. Behind International Rankings of Infant Mortality: How the United States Compares with Europe. NCHS Data Brief No. 23. Nov. 2009. See also: Healy, B. Behind the Baby Count. US News &amp; World Report. 2 Oct 2006. </a:t>
            </a:r>
          </a:p>
        </p:txBody>
      </p:sp>
    </p:spTree>
    <p:extLst>
      <p:ext uri="{BB962C8B-B14F-4D97-AF65-F5344CB8AC3E}">
        <p14:creationId xmlns:p14="http://schemas.microsoft.com/office/powerpoint/2010/main" val="124905239"/>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6" y="5657671"/>
            <a:ext cx="9149255" cy="1200329"/>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smtClean="0"/>
          </a:p>
          <a:p>
            <a:endParaRPr lang="en-US" dirty="0"/>
          </a:p>
        </p:txBody>
      </p:sp>
      <p:sp>
        <p:nvSpPr>
          <p:cNvPr id="2" name="Title 1"/>
          <p:cNvSpPr>
            <a:spLocks noGrp="1"/>
          </p:cNvSpPr>
          <p:nvPr>
            <p:ph type="title" idx="4294967295"/>
          </p:nvPr>
        </p:nvSpPr>
        <p:spPr>
          <a:xfrm>
            <a:off x="381000" y="36513"/>
            <a:ext cx="8382000" cy="457200"/>
          </a:xfrm>
        </p:spPr>
        <p:txBody>
          <a:bodyPr anchor="b"/>
          <a:lstStyle/>
          <a:p>
            <a:pPr lvl="1" algn="ctr"/>
            <a:r>
              <a:rPr lang="en-US" sz="2000" b="1" dirty="0">
                <a:solidFill>
                  <a:schemeClr val="tx1"/>
                </a:solidFill>
                <a:latin typeface="+mn-lt"/>
              </a:rPr>
              <a:t>Rate for Diabetes Mellitus, 2003-2005</a:t>
            </a:r>
            <a:endParaRPr lang="en-US" dirty="0">
              <a:latin typeface="+mn-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265785757"/>
              </p:ext>
            </p:extLst>
          </p:nvPr>
        </p:nvGraphicFramePr>
        <p:xfrm>
          <a:off x="76200" y="457200"/>
          <a:ext cx="8961115" cy="6294120"/>
        </p:xfrm>
        <a:graphic>
          <a:graphicData uri="http://schemas.openxmlformats.org/drawingml/2006/table">
            <a:tbl>
              <a:tblPr firstRow="1" bandRow="1">
                <a:tableStyleId>{073A0DAA-6AF3-43AB-8588-CEC1D06C72B9}</a:tableStyleId>
              </a:tblPr>
              <a:tblGrid>
                <a:gridCol w="1225450"/>
                <a:gridCol w="995679"/>
                <a:gridCol w="229773"/>
                <a:gridCol w="1302042"/>
                <a:gridCol w="229773"/>
                <a:gridCol w="995679"/>
                <a:gridCol w="229773"/>
                <a:gridCol w="995679"/>
                <a:gridCol w="229773"/>
                <a:gridCol w="1302042"/>
                <a:gridCol w="229773"/>
                <a:gridCol w="995679"/>
              </a:tblGrid>
              <a:tr h="441960">
                <a:tc>
                  <a:txBody>
                    <a:bodyPr/>
                    <a:lstStyle/>
                    <a:p>
                      <a:pPr algn="ctr"/>
                      <a:endParaRPr lang="en-US" dirty="0"/>
                    </a:p>
                  </a:txBody>
                  <a:tcPr marL="86230" marR="86230"/>
                </a:tc>
                <a:tc gridSpan="5">
                  <a:txBody>
                    <a:bodyPr/>
                    <a:lstStyle/>
                    <a:p>
                      <a:pPr algn="ctr"/>
                      <a:r>
                        <a:rPr lang="en-US" dirty="0" smtClean="0"/>
                        <a:t>STATE A</a:t>
                      </a:r>
                      <a:endParaRPr lang="en-US" dirty="0"/>
                    </a:p>
                  </a:txBody>
                  <a:tcPr marL="86230" marR="86230"/>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a:txBody>
                    <a:bodyPr/>
                    <a:lstStyle/>
                    <a:p>
                      <a:pPr algn="ctr"/>
                      <a:endParaRPr lang="en-US" dirty="0"/>
                    </a:p>
                  </a:txBody>
                  <a:tcPr marL="86230" marR="86230"/>
                </a:tc>
                <a:tc gridSpan="5">
                  <a:txBody>
                    <a:bodyPr/>
                    <a:lstStyle/>
                    <a:p>
                      <a:pPr algn="ctr"/>
                      <a:r>
                        <a:rPr lang="en-US" dirty="0" smtClean="0"/>
                        <a:t>STATE B</a:t>
                      </a:r>
                      <a:endParaRPr lang="en-US" dirty="0"/>
                    </a:p>
                  </a:txBody>
                  <a:tcPr marL="86230" marR="86230"/>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r>
              <a:tr h="504190">
                <a:tc>
                  <a:txBody>
                    <a:bodyPr/>
                    <a:lstStyle/>
                    <a:p>
                      <a:pPr algn="ctr"/>
                      <a:r>
                        <a:rPr lang="en-US" b="1" dirty="0" smtClean="0">
                          <a:solidFill>
                            <a:schemeClr val="accent3"/>
                          </a:solidFill>
                        </a:rPr>
                        <a:t>Age Group</a:t>
                      </a:r>
                    </a:p>
                    <a:p>
                      <a:pPr algn="ctr"/>
                      <a:r>
                        <a:rPr lang="en-US" b="1" dirty="0" smtClean="0">
                          <a:solidFill>
                            <a:schemeClr val="accent3"/>
                          </a:solidFill>
                        </a:rPr>
                        <a:t>(years)</a:t>
                      </a:r>
                      <a:endParaRPr lang="en-US" b="1" dirty="0">
                        <a:solidFill>
                          <a:schemeClr val="accent3"/>
                        </a:solidFill>
                      </a:endParaRPr>
                    </a:p>
                  </a:txBody>
                  <a:tcPr marL="86230" marR="86230">
                    <a:solidFill>
                      <a:schemeClr val="tx1"/>
                    </a:solidFill>
                  </a:tcPr>
                </a:tc>
                <a:tc>
                  <a:txBody>
                    <a:bodyPr/>
                    <a:lstStyle/>
                    <a:p>
                      <a:pPr algn="ctr"/>
                      <a:r>
                        <a:rPr lang="en-US" sz="1600" b="1" dirty="0" smtClean="0">
                          <a:solidFill>
                            <a:schemeClr val="accent3"/>
                          </a:solidFill>
                        </a:rPr>
                        <a:t># of Deaths</a:t>
                      </a:r>
                      <a:endParaRPr lang="en-US" sz="1600" b="1" dirty="0">
                        <a:solidFill>
                          <a:schemeClr val="accent3"/>
                        </a:solidFill>
                      </a:endParaRPr>
                    </a:p>
                  </a:txBody>
                  <a:tcPr marL="86230" marR="86230">
                    <a:solidFill>
                      <a:schemeClr val="tx1"/>
                    </a:solidFill>
                  </a:tcPr>
                </a:tc>
                <a:tc>
                  <a:txBody>
                    <a:bodyPr/>
                    <a:lstStyle/>
                    <a:p>
                      <a:pPr algn="ctr"/>
                      <a:endParaRPr lang="en-US" sz="1600" b="1" dirty="0">
                        <a:solidFill>
                          <a:schemeClr val="accent3"/>
                        </a:solidFill>
                      </a:endParaRPr>
                    </a:p>
                  </a:txBody>
                  <a:tcPr marL="86230" marR="86230">
                    <a:solidFill>
                      <a:schemeClr val="tx1"/>
                    </a:solidFill>
                  </a:tcPr>
                </a:tc>
                <a:tc>
                  <a:txBody>
                    <a:bodyPr/>
                    <a:lstStyle/>
                    <a:p>
                      <a:pPr algn="ctr"/>
                      <a:r>
                        <a:rPr lang="en-US" sz="1600" b="1" dirty="0" smtClean="0">
                          <a:solidFill>
                            <a:schemeClr val="accent3"/>
                          </a:solidFill>
                        </a:rPr>
                        <a:t>Population Counts</a:t>
                      </a:r>
                      <a:endParaRPr lang="en-US" sz="1600" b="1" dirty="0">
                        <a:solidFill>
                          <a:schemeClr val="accent3"/>
                        </a:solidFill>
                      </a:endParaRPr>
                    </a:p>
                  </a:txBody>
                  <a:tcPr marL="86230" marR="86230">
                    <a:solidFill>
                      <a:schemeClr val="tx1"/>
                    </a:solidFill>
                  </a:tcPr>
                </a:tc>
                <a:tc>
                  <a:txBody>
                    <a:bodyPr/>
                    <a:lstStyle/>
                    <a:p>
                      <a:pPr algn="ctr"/>
                      <a:endParaRPr lang="en-US" sz="1600" b="1" dirty="0">
                        <a:solidFill>
                          <a:schemeClr val="accent3"/>
                        </a:solidFill>
                      </a:endParaRPr>
                    </a:p>
                  </a:txBody>
                  <a:tcPr marL="86230" marR="86230">
                    <a:solidFill>
                      <a:schemeClr val="tx1"/>
                    </a:solidFill>
                  </a:tcPr>
                </a:tc>
                <a:tc>
                  <a:txBody>
                    <a:bodyPr/>
                    <a:lstStyle/>
                    <a:p>
                      <a:pPr algn="ctr"/>
                      <a:r>
                        <a:rPr lang="en-US" sz="1600" b="1" dirty="0" smtClean="0">
                          <a:solidFill>
                            <a:schemeClr val="accent3"/>
                          </a:solidFill>
                        </a:rPr>
                        <a:t>Age-Specific Rate</a:t>
                      </a:r>
                      <a:endParaRPr lang="en-US" sz="1600" b="1" dirty="0">
                        <a:solidFill>
                          <a:schemeClr val="accent3"/>
                        </a:solidFill>
                      </a:endParaRPr>
                    </a:p>
                  </a:txBody>
                  <a:tcPr marL="86230" marR="86230">
                    <a:solidFill>
                      <a:schemeClr val="tx1"/>
                    </a:solidFill>
                  </a:tcPr>
                </a:tc>
                <a:tc>
                  <a:txBody>
                    <a:bodyPr/>
                    <a:lstStyle/>
                    <a:p>
                      <a:pPr algn="ctr"/>
                      <a:endParaRPr lang="en-US" sz="1600" b="1" dirty="0">
                        <a:solidFill>
                          <a:schemeClr val="accent3"/>
                        </a:solidFill>
                      </a:endParaRPr>
                    </a:p>
                  </a:txBody>
                  <a:tcPr marL="86230" marR="86230">
                    <a:solidFill>
                      <a:schemeClr val="tx1"/>
                    </a:solidFill>
                  </a:tcPr>
                </a:tc>
                <a:tc>
                  <a:txBody>
                    <a:bodyPr/>
                    <a:lstStyle/>
                    <a:p>
                      <a:pPr algn="ctr"/>
                      <a:r>
                        <a:rPr lang="en-US" sz="1600" b="1" dirty="0" smtClean="0">
                          <a:solidFill>
                            <a:schemeClr val="accent3"/>
                          </a:solidFill>
                        </a:rPr>
                        <a:t># of Deaths</a:t>
                      </a:r>
                      <a:endParaRPr lang="en-US" sz="1600" b="1" dirty="0">
                        <a:solidFill>
                          <a:schemeClr val="accent3"/>
                        </a:solidFill>
                      </a:endParaRPr>
                    </a:p>
                  </a:txBody>
                  <a:tcPr marL="86230" marR="86230">
                    <a:solidFill>
                      <a:schemeClr val="tx1"/>
                    </a:solidFill>
                  </a:tcPr>
                </a:tc>
                <a:tc>
                  <a:txBody>
                    <a:bodyPr/>
                    <a:lstStyle/>
                    <a:p>
                      <a:pPr algn="ctr"/>
                      <a:endParaRPr lang="en-US" sz="1600" b="1" dirty="0">
                        <a:solidFill>
                          <a:schemeClr val="accent3"/>
                        </a:solidFill>
                      </a:endParaRPr>
                    </a:p>
                  </a:txBody>
                  <a:tcPr marL="86230" marR="86230">
                    <a:solidFill>
                      <a:schemeClr val="tx1"/>
                    </a:solidFill>
                  </a:tcPr>
                </a:tc>
                <a:tc>
                  <a:txBody>
                    <a:bodyPr/>
                    <a:lstStyle/>
                    <a:p>
                      <a:pPr algn="ctr"/>
                      <a:r>
                        <a:rPr lang="en-US" sz="1600" b="1" dirty="0" smtClean="0">
                          <a:solidFill>
                            <a:schemeClr val="accent3"/>
                          </a:solidFill>
                        </a:rPr>
                        <a:t>Population Counts</a:t>
                      </a:r>
                      <a:endParaRPr lang="en-US" sz="1600" b="1" dirty="0">
                        <a:solidFill>
                          <a:schemeClr val="accent3"/>
                        </a:solidFill>
                      </a:endParaRPr>
                    </a:p>
                  </a:txBody>
                  <a:tcPr marL="86230" marR="86230">
                    <a:solidFill>
                      <a:schemeClr val="tx1"/>
                    </a:solidFill>
                  </a:tcPr>
                </a:tc>
                <a:tc>
                  <a:txBody>
                    <a:bodyPr/>
                    <a:lstStyle/>
                    <a:p>
                      <a:pPr algn="ctr"/>
                      <a:endParaRPr lang="en-US" sz="1600" b="1" dirty="0">
                        <a:solidFill>
                          <a:schemeClr val="accent3"/>
                        </a:solidFill>
                      </a:endParaRPr>
                    </a:p>
                  </a:txBody>
                  <a:tcPr marL="86230" marR="86230">
                    <a:solidFill>
                      <a:schemeClr val="tx1"/>
                    </a:solidFill>
                  </a:tcPr>
                </a:tc>
                <a:tc>
                  <a:txBody>
                    <a:bodyPr/>
                    <a:lstStyle/>
                    <a:p>
                      <a:pPr algn="ctr"/>
                      <a:r>
                        <a:rPr lang="en-US" sz="1600" b="1" dirty="0" smtClean="0">
                          <a:solidFill>
                            <a:schemeClr val="accent3"/>
                          </a:solidFill>
                        </a:rPr>
                        <a:t>Age-Specific Rate</a:t>
                      </a:r>
                      <a:endParaRPr lang="en-US" sz="1600" b="1" dirty="0">
                        <a:solidFill>
                          <a:schemeClr val="accent3"/>
                        </a:solidFill>
                      </a:endParaRPr>
                    </a:p>
                  </a:txBody>
                  <a:tcPr marL="86230" marR="86230">
                    <a:solidFill>
                      <a:schemeClr val="tx1"/>
                    </a:solidFill>
                  </a:tcPr>
                </a:tc>
              </a:tr>
              <a:tr h="411480">
                <a:tc>
                  <a:txBody>
                    <a:bodyPr/>
                    <a:lstStyle/>
                    <a:p>
                      <a:r>
                        <a:rPr lang="en-US" sz="1600" b="1" dirty="0" smtClean="0"/>
                        <a:t>Under 1</a:t>
                      </a:r>
                      <a:endParaRPr lang="en-US" sz="1600" b="1" dirty="0"/>
                    </a:p>
                  </a:txBody>
                  <a:tcPr marL="86230" marR="86230" marT="9144" marB="9144"/>
                </a:tc>
                <a:tc>
                  <a:txBody>
                    <a:bodyPr/>
                    <a:lstStyle/>
                    <a:p>
                      <a:pPr algn="r"/>
                      <a:r>
                        <a:rPr lang="en-US" b="1" dirty="0" smtClean="0"/>
                        <a:t>0</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84,952</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0</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350</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r>
              <a:tr h="411480">
                <a:tc>
                  <a:txBody>
                    <a:bodyPr/>
                    <a:lstStyle/>
                    <a:p>
                      <a:r>
                        <a:rPr lang="en-US" sz="1600" b="1" dirty="0" smtClean="0"/>
                        <a:t>1-4</a:t>
                      </a:r>
                      <a:endParaRPr lang="en-US" sz="1600" b="1" dirty="0"/>
                    </a:p>
                  </a:txBody>
                  <a:tcPr marL="86230" marR="86230" marT="9144" marB="9144"/>
                </a:tc>
                <a:tc>
                  <a:txBody>
                    <a:bodyPr/>
                    <a:lstStyle/>
                    <a:p>
                      <a:pPr algn="r"/>
                      <a:r>
                        <a:rPr lang="en-US" b="1" dirty="0" smtClean="0"/>
                        <a:t>0</a:t>
                      </a:r>
                      <a:endParaRPr lang="en-US" b="1" dirty="0"/>
                    </a:p>
                  </a:txBody>
                  <a:tcPr marL="86230" marR="86230"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b="1" dirty="0" smtClean="0"/>
                    </a:p>
                  </a:txBody>
                  <a:tcPr marL="86230" marR="86230" marT="9144" marB="9144"/>
                </a:tc>
                <a:tc>
                  <a:txBody>
                    <a:bodyPr/>
                    <a:lstStyle/>
                    <a:p>
                      <a:pPr algn="r"/>
                      <a:r>
                        <a:rPr lang="en-US" b="1" dirty="0" smtClean="0"/>
                        <a:t>325,508</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0</a:t>
                      </a:r>
                      <a:endParaRPr lang="en-US" b="1" dirty="0"/>
                    </a:p>
                  </a:txBody>
                  <a:tcPr marL="86230" marR="86230"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b="1" dirty="0" smtClean="0"/>
                    </a:p>
                  </a:txBody>
                  <a:tcPr marL="86230" marR="86230" marT="9144" marB="9144"/>
                </a:tc>
                <a:tc>
                  <a:txBody>
                    <a:bodyPr/>
                    <a:lstStyle/>
                    <a:p>
                      <a:pPr algn="r"/>
                      <a:r>
                        <a:rPr lang="en-US" b="1" dirty="0" smtClean="0"/>
                        <a:t>1,266</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r>
              <a:tr h="411480">
                <a:tc>
                  <a:txBody>
                    <a:bodyPr/>
                    <a:lstStyle/>
                    <a:p>
                      <a:r>
                        <a:rPr lang="en-US" sz="1600" b="1" dirty="0" smtClean="0"/>
                        <a:t>5-14</a:t>
                      </a:r>
                      <a:endParaRPr lang="en-US" sz="1600" b="1" dirty="0"/>
                    </a:p>
                  </a:txBody>
                  <a:tcPr marL="86230" marR="86230" marT="9144" marB="9144"/>
                </a:tc>
                <a:tc>
                  <a:txBody>
                    <a:bodyPr/>
                    <a:lstStyle/>
                    <a:p>
                      <a:pPr algn="r"/>
                      <a:r>
                        <a:rPr lang="en-US" b="1" dirty="0" smtClean="0"/>
                        <a:t>2</a:t>
                      </a:r>
                      <a:endParaRPr lang="en-US" b="1" dirty="0"/>
                    </a:p>
                  </a:txBody>
                  <a:tcPr marL="86230" marR="86230"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b="1" dirty="0" smtClean="0"/>
                    </a:p>
                  </a:txBody>
                  <a:tcPr marL="86230" marR="86230" marT="9144" marB="9144"/>
                </a:tc>
                <a:tc>
                  <a:txBody>
                    <a:bodyPr/>
                    <a:lstStyle/>
                    <a:p>
                      <a:pPr algn="r"/>
                      <a:r>
                        <a:rPr lang="en-US" b="1" dirty="0" smtClean="0"/>
                        <a:t>828,663</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0</a:t>
                      </a:r>
                      <a:endParaRPr lang="en-US" b="1" dirty="0"/>
                    </a:p>
                  </a:txBody>
                  <a:tcPr marL="86230" marR="86230"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b="1" dirty="0" smtClean="0"/>
                    </a:p>
                  </a:txBody>
                  <a:tcPr marL="86230" marR="86230" marT="9144" marB="9144"/>
                </a:tc>
                <a:tc>
                  <a:txBody>
                    <a:bodyPr/>
                    <a:lstStyle/>
                    <a:p>
                      <a:pPr algn="r"/>
                      <a:r>
                        <a:rPr lang="en-US" b="1" dirty="0" smtClean="0"/>
                        <a:t>4,384</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r>
              <a:tr h="411480">
                <a:tc>
                  <a:txBody>
                    <a:bodyPr/>
                    <a:lstStyle/>
                    <a:p>
                      <a:r>
                        <a:rPr lang="en-US" sz="1600" b="1" dirty="0" smtClean="0"/>
                        <a:t>15-24</a:t>
                      </a:r>
                      <a:endParaRPr lang="en-US" sz="1600" b="1" dirty="0"/>
                    </a:p>
                  </a:txBody>
                  <a:tcPr marL="86230" marR="86230" marT="9144" marB="9144"/>
                </a:tc>
                <a:tc>
                  <a:txBody>
                    <a:bodyPr/>
                    <a:lstStyle/>
                    <a:p>
                      <a:pPr algn="r"/>
                      <a:r>
                        <a:rPr lang="en-US" b="1" dirty="0" smtClean="0"/>
                        <a:t>2</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893,809</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0</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4,526</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r>
              <a:tr h="411480">
                <a:tc>
                  <a:txBody>
                    <a:bodyPr/>
                    <a:lstStyle/>
                    <a:p>
                      <a:r>
                        <a:rPr lang="en-US" sz="1600" b="1" dirty="0" smtClean="0"/>
                        <a:t>25-34</a:t>
                      </a:r>
                      <a:endParaRPr lang="en-US" sz="1600" b="1" dirty="0"/>
                    </a:p>
                  </a:txBody>
                  <a:tcPr marL="86230" marR="86230" marT="9144" marB="9144"/>
                </a:tc>
                <a:tc>
                  <a:txBody>
                    <a:bodyPr/>
                    <a:lstStyle/>
                    <a:p>
                      <a:pPr algn="r"/>
                      <a:r>
                        <a:rPr lang="en-US" b="1" dirty="0" smtClean="0"/>
                        <a:t>19</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718,484</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0</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2,977</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r>
              <a:tr h="411480">
                <a:tc>
                  <a:txBody>
                    <a:bodyPr/>
                    <a:lstStyle/>
                    <a:p>
                      <a:r>
                        <a:rPr lang="en-US" sz="1600" b="1" dirty="0" smtClean="0"/>
                        <a:t>35-44</a:t>
                      </a:r>
                      <a:endParaRPr lang="en-US" sz="1600" b="1" dirty="0"/>
                    </a:p>
                  </a:txBody>
                  <a:tcPr marL="86230" marR="86230" marT="9144" marB="9144"/>
                </a:tc>
                <a:tc>
                  <a:txBody>
                    <a:bodyPr/>
                    <a:lstStyle/>
                    <a:p>
                      <a:pPr algn="r"/>
                      <a:r>
                        <a:rPr lang="en-US" b="1" dirty="0" smtClean="0"/>
                        <a:t>61</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810,632</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1</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4,269</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r>
              <a:tr h="411480">
                <a:tc>
                  <a:txBody>
                    <a:bodyPr/>
                    <a:lstStyle/>
                    <a:p>
                      <a:r>
                        <a:rPr lang="en-US" sz="1600" b="1" dirty="0" smtClean="0"/>
                        <a:t>45-54</a:t>
                      </a:r>
                      <a:endParaRPr lang="en-US" sz="1600" b="1" dirty="0"/>
                    </a:p>
                  </a:txBody>
                  <a:tcPr marL="86230" marR="86230" marT="9144" marB="9144"/>
                </a:tc>
                <a:tc>
                  <a:txBody>
                    <a:bodyPr/>
                    <a:lstStyle/>
                    <a:p>
                      <a:pPr algn="r"/>
                      <a:r>
                        <a:rPr lang="en-US" b="1" dirty="0" smtClean="0"/>
                        <a:t>160</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833,948</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0</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5,581</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r>
              <a:tr h="411480">
                <a:tc>
                  <a:txBody>
                    <a:bodyPr/>
                    <a:lstStyle/>
                    <a:p>
                      <a:r>
                        <a:rPr lang="en-US" sz="1600" b="1" dirty="0" smtClean="0"/>
                        <a:t>55-64</a:t>
                      </a:r>
                      <a:endParaRPr lang="en-US" sz="1600" b="1" dirty="0"/>
                    </a:p>
                  </a:txBody>
                  <a:tcPr marL="86230" marR="86230" marT="9144" marB="9144"/>
                </a:tc>
                <a:tc>
                  <a:txBody>
                    <a:bodyPr/>
                    <a:lstStyle/>
                    <a:p>
                      <a:pPr algn="r"/>
                      <a:r>
                        <a:rPr lang="en-US" b="1" dirty="0" smtClean="0"/>
                        <a:t>297</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602,768</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1</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5,985</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r>
              <a:tr h="411480">
                <a:tc>
                  <a:txBody>
                    <a:bodyPr/>
                    <a:lstStyle/>
                    <a:p>
                      <a:r>
                        <a:rPr lang="en-US" sz="1600" b="1" dirty="0" smtClean="0"/>
                        <a:t>65-74</a:t>
                      </a:r>
                      <a:endParaRPr lang="en-US" sz="1600" b="1" dirty="0"/>
                    </a:p>
                  </a:txBody>
                  <a:tcPr marL="86230" marR="86230" marT="9144" marB="9144"/>
                </a:tc>
                <a:tc>
                  <a:txBody>
                    <a:bodyPr/>
                    <a:lstStyle/>
                    <a:p>
                      <a:pPr algn="r"/>
                      <a:r>
                        <a:rPr lang="en-US" b="1" dirty="0" smtClean="0"/>
                        <a:t>443</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381,451</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11</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5,946</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r>
              <a:tr h="411480">
                <a:tc>
                  <a:txBody>
                    <a:bodyPr/>
                    <a:lstStyle/>
                    <a:p>
                      <a:r>
                        <a:rPr lang="en-US" sz="1600" b="1" dirty="0" smtClean="0"/>
                        <a:t>75-84</a:t>
                      </a:r>
                      <a:endParaRPr lang="en-US" sz="1600" b="1" dirty="0"/>
                    </a:p>
                  </a:txBody>
                  <a:tcPr marL="86230" marR="86230" marT="9144" marB="9144"/>
                </a:tc>
                <a:tc>
                  <a:txBody>
                    <a:bodyPr/>
                    <a:lstStyle/>
                    <a:p>
                      <a:pPr algn="r"/>
                      <a:r>
                        <a:rPr lang="en-US" b="1" dirty="0" smtClean="0"/>
                        <a:t>546</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235,030</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6</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4,086</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r>
              <a:tr h="411480">
                <a:tc>
                  <a:txBody>
                    <a:bodyPr/>
                    <a:lstStyle/>
                    <a:p>
                      <a:r>
                        <a:rPr lang="en-US" sz="1600" b="1" dirty="0" smtClean="0"/>
                        <a:t>85</a:t>
                      </a:r>
                      <a:r>
                        <a:rPr lang="en-US" sz="1600" b="1" baseline="0" dirty="0" smtClean="0"/>
                        <a:t> +</a:t>
                      </a:r>
                      <a:endParaRPr lang="en-US" sz="1600" b="1" dirty="0"/>
                    </a:p>
                  </a:txBody>
                  <a:tcPr marL="86230" marR="86230" marT="9144" marB="9144"/>
                </a:tc>
                <a:tc>
                  <a:txBody>
                    <a:bodyPr/>
                    <a:lstStyle/>
                    <a:p>
                      <a:pPr algn="r"/>
                      <a:r>
                        <a:rPr lang="en-US" b="1" dirty="0" smtClean="0"/>
                        <a:t>369</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82,660</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3</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1,584</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r>
              <a:tr h="411480">
                <a:tc>
                  <a:txBody>
                    <a:bodyPr/>
                    <a:lstStyle/>
                    <a:p>
                      <a:r>
                        <a:rPr lang="en-US" sz="1600" b="1" dirty="0" smtClean="0"/>
                        <a:t>All Ages</a:t>
                      </a:r>
                      <a:endParaRPr lang="en-US" sz="1600" b="1" dirty="0"/>
                    </a:p>
                  </a:txBody>
                  <a:tcPr marL="86230" marR="86230" marT="9144" marB="9144"/>
                </a:tc>
                <a:tc>
                  <a:txBody>
                    <a:bodyPr/>
                    <a:lstStyle/>
                    <a:p>
                      <a:pPr algn="r"/>
                      <a:r>
                        <a:rPr lang="en-US" b="1" dirty="0" smtClean="0"/>
                        <a:t>1,899</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5,797,906</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22</a:t>
                      </a:r>
                      <a:endParaRPr lang="en-US" b="1" dirty="0"/>
                    </a:p>
                  </a:txBody>
                  <a:tcPr marL="86230" marR="86230" marT="9144" marB="9144"/>
                </a:tc>
                <a:tc>
                  <a:txBody>
                    <a:bodyPr/>
                    <a:lstStyle/>
                    <a:p>
                      <a:pPr algn="r"/>
                      <a:endParaRPr lang="en-US" b="1" dirty="0"/>
                    </a:p>
                  </a:txBody>
                  <a:tcPr marL="86230" marR="86230" marT="9144" marB="9144"/>
                </a:tc>
                <a:tc>
                  <a:txBody>
                    <a:bodyPr/>
                    <a:lstStyle/>
                    <a:p>
                      <a:pPr algn="r"/>
                      <a:r>
                        <a:rPr lang="en-US" b="1" dirty="0" smtClean="0"/>
                        <a:t>40,952</a:t>
                      </a:r>
                      <a:endParaRPr lang="en-US" b="1" dirty="0"/>
                    </a:p>
                  </a:txBody>
                  <a:tcPr marL="86230" marR="86230" marT="9144" marB="9144"/>
                </a:tc>
                <a:tc>
                  <a:txBody>
                    <a:bodyPr/>
                    <a:lstStyle/>
                    <a:p>
                      <a:pPr algn="r"/>
                      <a:endParaRPr lang="en-US" b="1" dirty="0"/>
                    </a:p>
                  </a:txBody>
                  <a:tcPr marL="86230" marR="86230" marT="9144" marB="9144"/>
                </a:tc>
                <a:tc>
                  <a:txBody>
                    <a:bodyPr/>
                    <a:lstStyle/>
                    <a:p>
                      <a:pPr algn="r"/>
                      <a:endParaRPr lang="en-US" b="1" dirty="0"/>
                    </a:p>
                  </a:txBody>
                  <a:tcPr marL="86230" marR="86230" marT="9144" marB="9144"/>
                </a:tc>
              </a:tr>
            </a:tbl>
          </a:graphicData>
        </a:graphic>
      </p:graphicFrame>
    </p:spTree>
    <p:extLst>
      <p:ext uri="{BB962C8B-B14F-4D97-AF65-F5344CB8AC3E}">
        <p14:creationId xmlns:p14="http://schemas.microsoft.com/office/powerpoint/2010/main" val="498930073"/>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6" y="5657671"/>
            <a:ext cx="9149255" cy="1200329"/>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smtClean="0"/>
          </a:p>
          <a:p>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019684231"/>
              </p:ext>
            </p:extLst>
          </p:nvPr>
        </p:nvGraphicFramePr>
        <p:xfrm>
          <a:off x="152400" y="669932"/>
          <a:ext cx="8869683" cy="6223237"/>
        </p:xfrm>
        <a:graphic>
          <a:graphicData uri="http://schemas.openxmlformats.org/drawingml/2006/table">
            <a:tbl>
              <a:tblPr firstRow="1" bandRow="1">
                <a:tableStyleId>{073A0DAA-6AF3-43AB-8588-CEC1D06C72B9}</a:tableStyleId>
              </a:tblPr>
              <a:tblGrid>
                <a:gridCol w="1225536"/>
                <a:gridCol w="919153"/>
                <a:gridCol w="306385"/>
                <a:gridCol w="1302133"/>
                <a:gridCol w="229788"/>
                <a:gridCol w="970002"/>
                <a:gridCol w="255536"/>
                <a:gridCol w="919153"/>
                <a:gridCol w="229788"/>
                <a:gridCol w="1302133"/>
                <a:gridCol w="229788"/>
                <a:gridCol w="980288"/>
              </a:tblGrid>
              <a:tr h="360442">
                <a:tc>
                  <a:txBody>
                    <a:bodyPr/>
                    <a:lstStyle/>
                    <a:p>
                      <a:pPr algn="ctr"/>
                      <a:endParaRPr lang="en-US" b="1" dirty="0">
                        <a:solidFill>
                          <a:schemeClr val="bg1"/>
                        </a:solidFill>
                      </a:endParaRPr>
                    </a:p>
                  </a:txBody>
                  <a:tcPr marL="87130" marR="87130"/>
                </a:tc>
                <a:tc gridSpan="5">
                  <a:txBody>
                    <a:bodyPr/>
                    <a:lstStyle/>
                    <a:p>
                      <a:pPr algn="ctr"/>
                      <a:r>
                        <a:rPr lang="en-US" dirty="0" smtClean="0"/>
                        <a:t>STATE A</a:t>
                      </a:r>
                      <a:endParaRPr lang="en-US" b="1" dirty="0">
                        <a:solidFill>
                          <a:schemeClr val="bg1"/>
                        </a:solidFill>
                      </a:endParaRPr>
                    </a:p>
                  </a:txBody>
                  <a:tcPr marL="87130" marR="87130"/>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a:txBody>
                    <a:bodyPr/>
                    <a:lstStyle/>
                    <a:p>
                      <a:pPr algn="ctr"/>
                      <a:endParaRPr lang="en-US" b="1" dirty="0">
                        <a:solidFill>
                          <a:schemeClr val="bg1"/>
                        </a:solidFill>
                      </a:endParaRPr>
                    </a:p>
                  </a:txBody>
                  <a:tcPr marL="87130" marR="87130"/>
                </a:tc>
                <a:tc gridSpan="5">
                  <a:txBody>
                    <a:bodyPr/>
                    <a:lstStyle/>
                    <a:p>
                      <a:pPr algn="ctr"/>
                      <a:r>
                        <a:rPr lang="en-US" dirty="0" smtClean="0"/>
                        <a:t>STATE B</a:t>
                      </a:r>
                      <a:endParaRPr lang="en-US" b="1" dirty="0">
                        <a:solidFill>
                          <a:schemeClr val="bg1"/>
                        </a:solidFill>
                      </a:endParaRPr>
                    </a:p>
                  </a:txBody>
                  <a:tcPr marL="87130" marR="87130"/>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r>
              <a:tr h="836785">
                <a:tc>
                  <a:txBody>
                    <a:bodyPr/>
                    <a:lstStyle/>
                    <a:p>
                      <a:pPr algn="ctr"/>
                      <a:r>
                        <a:rPr lang="en-US" sz="1600" b="1" dirty="0" smtClean="0">
                          <a:solidFill>
                            <a:schemeClr val="accent3"/>
                          </a:solidFill>
                        </a:rPr>
                        <a:t>Age Group</a:t>
                      </a:r>
                    </a:p>
                    <a:p>
                      <a:pPr algn="ctr"/>
                      <a:r>
                        <a:rPr lang="en-US" sz="1600" b="1" dirty="0" smtClean="0">
                          <a:solidFill>
                            <a:schemeClr val="accent3"/>
                          </a:solidFill>
                        </a:rPr>
                        <a:t>(years)</a:t>
                      </a:r>
                      <a:endParaRPr lang="en-US" sz="1600" b="1" dirty="0">
                        <a:solidFill>
                          <a:schemeClr val="accent3"/>
                        </a:solidFill>
                      </a:endParaRPr>
                    </a:p>
                  </a:txBody>
                  <a:tcPr marL="87130" marR="87130">
                    <a:solidFill>
                      <a:schemeClr val="tx1"/>
                    </a:solidFill>
                  </a:tcPr>
                </a:tc>
                <a:tc>
                  <a:txBody>
                    <a:bodyPr/>
                    <a:lstStyle/>
                    <a:p>
                      <a:pPr algn="ctr"/>
                      <a:r>
                        <a:rPr lang="en-US" sz="1600" b="1" dirty="0" smtClean="0">
                          <a:solidFill>
                            <a:schemeClr val="accent3"/>
                          </a:solidFill>
                        </a:rPr>
                        <a:t># of Deaths</a:t>
                      </a:r>
                      <a:endParaRPr lang="en-US" sz="1600" b="1" dirty="0">
                        <a:solidFill>
                          <a:schemeClr val="accent3"/>
                        </a:solidFill>
                      </a:endParaRPr>
                    </a:p>
                  </a:txBody>
                  <a:tcPr marL="87130" marR="87130">
                    <a:solidFill>
                      <a:schemeClr val="tx1"/>
                    </a:solidFill>
                  </a:tcPr>
                </a:tc>
                <a:tc>
                  <a:txBody>
                    <a:bodyPr/>
                    <a:lstStyle/>
                    <a:p>
                      <a:pPr algn="ctr"/>
                      <a:endParaRPr lang="en-US" sz="1600" b="1" dirty="0">
                        <a:solidFill>
                          <a:schemeClr val="accent3"/>
                        </a:solidFill>
                      </a:endParaRPr>
                    </a:p>
                  </a:txBody>
                  <a:tcPr marL="87130" marR="87130">
                    <a:solidFill>
                      <a:schemeClr val="tx1"/>
                    </a:solidFill>
                  </a:tcPr>
                </a:tc>
                <a:tc>
                  <a:txBody>
                    <a:bodyPr/>
                    <a:lstStyle/>
                    <a:p>
                      <a:pPr algn="ctr"/>
                      <a:r>
                        <a:rPr lang="en-US" sz="1600" b="1" dirty="0" smtClean="0">
                          <a:solidFill>
                            <a:schemeClr val="accent3"/>
                          </a:solidFill>
                        </a:rPr>
                        <a:t>Population Counts</a:t>
                      </a:r>
                      <a:endParaRPr lang="en-US" sz="1600" b="1" dirty="0">
                        <a:solidFill>
                          <a:schemeClr val="accent3"/>
                        </a:solidFill>
                      </a:endParaRPr>
                    </a:p>
                  </a:txBody>
                  <a:tcPr marL="87130" marR="87130">
                    <a:solidFill>
                      <a:schemeClr val="tx1"/>
                    </a:solidFill>
                  </a:tcPr>
                </a:tc>
                <a:tc>
                  <a:txBody>
                    <a:bodyPr/>
                    <a:lstStyle/>
                    <a:p>
                      <a:pPr algn="ctr"/>
                      <a:endParaRPr lang="en-US" sz="1600" b="1" dirty="0">
                        <a:solidFill>
                          <a:schemeClr val="accent3"/>
                        </a:solidFill>
                      </a:endParaRPr>
                    </a:p>
                  </a:txBody>
                  <a:tcPr marL="87130" marR="87130">
                    <a:solidFill>
                      <a:schemeClr val="tx1"/>
                    </a:solidFill>
                  </a:tcPr>
                </a:tc>
                <a:tc>
                  <a:txBody>
                    <a:bodyPr/>
                    <a:lstStyle/>
                    <a:p>
                      <a:pPr algn="ctr"/>
                      <a:r>
                        <a:rPr lang="en-US" sz="1600" b="1" dirty="0" smtClean="0">
                          <a:solidFill>
                            <a:schemeClr val="accent3"/>
                          </a:solidFill>
                        </a:rPr>
                        <a:t>Age-Specific Rate</a:t>
                      </a:r>
                      <a:endParaRPr lang="en-US" sz="1600" b="1" dirty="0">
                        <a:solidFill>
                          <a:schemeClr val="accent3"/>
                        </a:solidFill>
                      </a:endParaRPr>
                    </a:p>
                  </a:txBody>
                  <a:tcPr marL="87130" marR="87130">
                    <a:solidFill>
                      <a:schemeClr val="tx1"/>
                    </a:solidFill>
                  </a:tcPr>
                </a:tc>
                <a:tc>
                  <a:txBody>
                    <a:bodyPr/>
                    <a:lstStyle/>
                    <a:p>
                      <a:pPr algn="ctr"/>
                      <a:endParaRPr lang="en-US" sz="1600" b="1" dirty="0">
                        <a:solidFill>
                          <a:schemeClr val="accent3"/>
                        </a:solidFill>
                      </a:endParaRPr>
                    </a:p>
                  </a:txBody>
                  <a:tcPr marL="87130" marR="87130">
                    <a:solidFill>
                      <a:schemeClr val="tx1"/>
                    </a:solidFill>
                  </a:tcPr>
                </a:tc>
                <a:tc>
                  <a:txBody>
                    <a:bodyPr/>
                    <a:lstStyle/>
                    <a:p>
                      <a:pPr algn="ctr"/>
                      <a:r>
                        <a:rPr lang="en-US" sz="1600" b="1" dirty="0" smtClean="0">
                          <a:solidFill>
                            <a:schemeClr val="accent3"/>
                          </a:solidFill>
                        </a:rPr>
                        <a:t># of Deaths</a:t>
                      </a:r>
                      <a:endParaRPr lang="en-US" sz="1600" b="1" dirty="0">
                        <a:solidFill>
                          <a:schemeClr val="accent3"/>
                        </a:solidFill>
                      </a:endParaRPr>
                    </a:p>
                  </a:txBody>
                  <a:tcPr marL="87130" marR="87130">
                    <a:solidFill>
                      <a:schemeClr val="tx1"/>
                    </a:solidFill>
                  </a:tcPr>
                </a:tc>
                <a:tc>
                  <a:txBody>
                    <a:bodyPr/>
                    <a:lstStyle/>
                    <a:p>
                      <a:pPr algn="ctr"/>
                      <a:endParaRPr lang="en-US" sz="1600" b="1" dirty="0">
                        <a:solidFill>
                          <a:schemeClr val="accent3"/>
                        </a:solidFill>
                      </a:endParaRPr>
                    </a:p>
                  </a:txBody>
                  <a:tcPr marL="87130" marR="87130">
                    <a:solidFill>
                      <a:schemeClr val="tx1"/>
                    </a:solidFill>
                  </a:tcPr>
                </a:tc>
                <a:tc>
                  <a:txBody>
                    <a:bodyPr/>
                    <a:lstStyle/>
                    <a:p>
                      <a:pPr algn="ctr"/>
                      <a:r>
                        <a:rPr lang="en-US" sz="1600" b="1" dirty="0" smtClean="0">
                          <a:solidFill>
                            <a:schemeClr val="accent3"/>
                          </a:solidFill>
                        </a:rPr>
                        <a:t>Population Counts</a:t>
                      </a:r>
                      <a:endParaRPr lang="en-US" sz="1600" b="1" dirty="0">
                        <a:solidFill>
                          <a:schemeClr val="accent3"/>
                        </a:solidFill>
                      </a:endParaRPr>
                    </a:p>
                  </a:txBody>
                  <a:tcPr marL="87130" marR="87130">
                    <a:solidFill>
                      <a:schemeClr val="tx1"/>
                    </a:solidFill>
                  </a:tcPr>
                </a:tc>
                <a:tc>
                  <a:txBody>
                    <a:bodyPr/>
                    <a:lstStyle/>
                    <a:p>
                      <a:pPr algn="ctr"/>
                      <a:endParaRPr lang="en-US" sz="1600" b="1" dirty="0">
                        <a:solidFill>
                          <a:schemeClr val="accent3"/>
                        </a:solidFill>
                      </a:endParaRPr>
                    </a:p>
                  </a:txBody>
                  <a:tcPr marL="87130" marR="87130">
                    <a:solidFill>
                      <a:schemeClr val="tx1"/>
                    </a:solidFill>
                  </a:tcPr>
                </a:tc>
                <a:tc>
                  <a:txBody>
                    <a:bodyPr/>
                    <a:lstStyle/>
                    <a:p>
                      <a:pPr algn="ctr"/>
                      <a:r>
                        <a:rPr lang="en-US" sz="1600" b="1" dirty="0" smtClean="0">
                          <a:solidFill>
                            <a:schemeClr val="accent3"/>
                          </a:solidFill>
                        </a:rPr>
                        <a:t>Age-Specific Rate</a:t>
                      </a:r>
                      <a:endParaRPr lang="en-US" sz="1600" b="1" dirty="0">
                        <a:solidFill>
                          <a:schemeClr val="accent3"/>
                        </a:solidFill>
                      </a:endParaRPr>
                    </a:p>
                  </a:txBody>
                  <a:tcPr marL="87130" marR="87130">
                    <a:solidFill>
                      <a:schemeClr val="tx1"/>
                    </a:solidFill>
                  </a:tcPr>
                </a:tc>
              </a:tr>
              <a:tr h="418391">
                <a:tc>
                  <a:txBody>
                    <a:bodyPr/>
                    <a:lstStyle/>
                    <a:p>
                      <a:r>
                        <a:rPr lang="en-US" sz="1600" b="1" dirty="0" smtClean="0"/>
                        <a:t>Under 1</a:t>
                      </a:r>
                      <a:endParaRPr lang="en-US" sz="1600" b="1" dirty="0"/>
                    </a:p>
                  </a:txBody>
                  <a:tcPr marL="87130" marR="87130"/>
                </a:tc>
                <a:tc>
                  <a:txBody>
                    <a:bodyPr/>
                    <a:lstStyle/>
                    <a:p>
                      <a:pPr algn="r"/>
                      <a:r>
                        <a:rPr lang="en-US" b="1" dirty="0" smtClean="0"/>
                        <a:t>0</a:t>
                      </a:r>
                      <a:endParaRPr lang="en-US" b="1" dirty="0"/>
                    </a:p>
                  </a:txBody>
                  <a:tcPr marL="87130" marR="87130"/>
                </a:tc>
                <a:tc>
                  <a:txBody>
                    <a:bodyPr/>
                    <a:lstStyle/>
                    <a:p>
                      <a:pPr algn="r"/>
                      <a:r>
                        <a:rPr lang="en-US" b="1" dirty="0" smtClean="0">
                          <a:solidFill>
                            <a:srgbClr val="FF0000"/>
                          </a:solidFill>
                        </a:rPr>
                        <a:t>/</a:t>
                      </a:r>
                      <a:endParaRPr lang="en-US" b="1" dirty="0">
                        <a:solidFill>
                          <a:srgbClr val="FF0000"/>
                        </a:solidFill>
                      </a:endParaRPr>
                    </a:p>
                  </a:txBody>
                  <a:tcPr marL="87130" marR="87130"/>
                </a:tc>
                <a:tc>
                  <a:txBody>
                    <a:bodyPr/>
                    <a:lstStyle/>
                    <a:p>
                      <a:pPr algn="r"/>
                      <a:r>
                        <a:rPr lang="en-US" b="1" dirty="0" smtClean="0"/>
                        <a:t>84,952</a:t>
                      </a:r>
                      <a:endParaRPr lang="en-US" b="1" dirty="0"/>
                    </a:p>
                  </a:txBody>
                  <a:tcPr marL="87130" marR="87130"/>
                </a:tc>
                <a:tc>
                  <a:txBody>
                    <a:bodyPr/>
                    <a:lstStyle/>
                    <a:p>
                      <a:pPr algn="r"/>
                      <a:r>
                        <a:rPr lang="en-US" b="1" dirty="0" smtClean="0">
                          <a:solidFill>
                            <a:srgbClr val="FF0000"/>
                          </a:solidFill>
                        </a:rPr>
                        <a:t>=</a:t>
                      </a:r>
                      <a:endParaRPr lang="en-US" b="1" dirty="0">
                        <a:solidFill>
                          <a:srgbClr val="FF0000"/>
                        </a:solidFill>
                      </a:endParaRPr>
                    </a:p>
                  </a:txBody>
                  <a:tcPr marL="87130" marR="87130"/>
                </a:tc>
                <a:tc>
                  <a:txBody>
                    <a:bodyPr/>
                    <a:lstStyle/>
                    <a:p>
                      <a:pPr algn="r"/>
                      <a:r>
                        <a:rPr lang="en-US" b="1" dirty="0" smtClean="0">
                          <a:solidFill>
                            <a:srgbClr val="FF0000"/>
                          </a:solidFill>
                        </a:rPr>
                        <a:t>0</a:t>
                      </a:r>
                      <a:endParaRPr lang="en-US" b="1" dirty="0">
                        <a:solidFill>
                          <a:srgbClr val="FF0000"/>
                        </a:solidFill>
                      </a:endParaRPr>
                    </a:p>
                  </a:txBody>
                  <a:tcPr marL="87130" marR="87130"/>
                </a:tc>
                <a:tc>
                  <a:txBody>
                    <a:bodyPr/>
                    <a:lstStyle/>
                    <a:p>
                      <a:pPr algn="r"/>
                      <a:endParaRPr lang="en-US" b="1" dirty="0"/>
                    </a:p>
                  </a:txBody>
                  <a:tcPr marL="87130" marR="87130"/>
                </a:tc>
                <a:tc>
                  <a:txBody>
                    <a:bodyPr/>
                    <a:lstStyle/>
                    <a:p>
                      <a:pPr algn="r"/>
                      <a:r>
                        <a:rPr lang="en-US" b="1" dirty="0" smtClean="0"/>
                        <a:t>0</a:t>
                      </a:r>
                      <a:endParaRPr lang="en-US" b="1" dirty="0"/>
                    </a:p>
                  </a:txBody>
                  <a:tcPr marL="87130" marR="87130"/>
                </a:tc>
                <a:tc>
                  <a:txBody>
                    <a:bodyPr/>
                    <a:lstStyle/>
                    <a:p>
                      <a:pPr algn="r"/>
                      <a:endParaRPr lang="en-US" b="1" dirty="0"/>
                    </a:p>
                  </a:txBody>
                  <a:tcPr marL="87130" marR="87130"/>
                </a:tc>
                <a:tc>
                  <a:txBody>
                    <a:bodyPr/>
                    <a:lstStyle/>
                    <a:p>
                      <a:pPr algn="r"/>
                      <a:r>
                        <a:rPr lang="en-US" b="1" dirty="0" smtClean="0"/>
                        <a:t>350</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r>
              <a:tr h="418391">
                <a:tc>
                  <a:txBody>
                    <a:bodyPr/>
                    <a:lstStyle/>
                    <a:p>
                      <a:r>
                        <a:rPr lang="en-US" sz="1600" b="1" dirty="0" smtClean="0"/>
                        <a:t>1-4</a:t>
                      </a:r>
                      <a:endParaRPr lang="en-US" sz="1600" b="1" dirty="0"/>
                    </a:p>
                  </a:txBody>
                  <a:tcPr marL="87130" marR="87130"/>
                </a:tc>
                <a:tc>
                  <a:txBody>
                    <a:bodyPr/>
                    <a:lstStyle/>
                    <a:p>
                      <a:pPr algn="r"/>
                      <a:r>
                        <a:rPr lang="en-US" b="1" dirty="0" smtClean="0"/>
                        <a:t>0</a:t>
                      </a:r>
                      <a:endParaRPr lang="en-US" b="1" dirty="0"/>
                    </a:p>
                  </a:txBody>
                  <a:tcPr marL="87130" marR="8713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b="1" dirty="0" smtClean="0"/>
                    </a:p>
                  </a:txBody>
                  <a:tcPr marL="87130" marR="87130"/>
                </a:tc>
                <a:tc>
                  <a:txBody>
                    <a:bodyPr/>
                    <a:lstStyle/>
                    <a:p>
                      <a:pPr algn="r"/>
                      <a:r>
                        <a:rPr lang="en-US" b="1" dirty="0" smtClean="0"/>
                        <a:t>325,508</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r>
                        <a:rPr lang="en-US" b="1" dirty="0" smtClean="0"/>
                        <a:t>0</a:t>
                      </a:r>
                      <a:endParaRPr lang="en-US" b="1" dirty="0"/>
                    </a:p>
                  </a:txBody>
                  <a:tcPr marL="87130" marR="8713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b="1" dirty="0" smtClean="0"/>
                    </a:p>
                  </a:txBody>
                  <a:tcPr marL="87130" marR="87130"/>
                </a:tc>
                <a:tc>
                  <a:txBody>
                    <a:bodyPr/>
                    <a:lstStyle/>
                    <a:p>
                      <a:pPr algn="r"/>
                      <a:r>
                        <a:rPr lang="en-US" b="1" dirty="0" smtClean="0"/>
                        <a:t>1,266</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r>
              <a:tr h="418391">
                <a:tc>
                  <a:txBody>
                    <a:bodyPr/>
                    <a:lstStyle/>
                    <a:p>
                      <a:r>
                        <a:rPr lang="en-US" sz="1600" b="1" dirty="0" smtClean="0"/>
                        <a:t>5-14</a:t>
                      </a:r>
                      <a:endParaRPr lang="en-US" sz="1600" b="1" dirty="0"/>
                    </a:p>
                  </a:txBody>
                  <a:tcPr marL="87130" marR="87130"/>
                </a:tc>
                <a:tc>
                  <a:txBody>
                    <a:bodyPr/>
                    <a:lstStyle/>
                    <a:p>
                      <a:pPr algn="r"/>
                      <a:r>
                        <a:rPr lang="en-US" b="1" dirty="0" smtClean="0"/>
                        <a:t>2</a:t>
                      </a:r>
                      <a:endParaRPr lang="en-US" b="1" dirty="0"/>
                    </a:p>
                  </a:txBody>
                  <a:tcPr marL="87130" marR="8713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b="1" dirty="0" smtClean="0"/>
                    </a:p>
                  </a:txBody>
                  <a:tcPr marL="87130" marR="87130"/>
                </a:tc>
                <a:tc>
                  <a:txBody>
                    <a:bodyPr/>
                    <a:lstStyle/>
                    <a:p>
                      <a:pPr algn="r"/>
                      <a:r>
                        <a:rPr lang="en-US" b="1" dirty="0" smtClean="0"/>
                        <a:t>828,663</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r>
                        <a:rPr lang="en-US" b="1" dirty="0" smtClean="0"/>
                        <a:t>0</a:t>
                      </a:r>
                      <a:endParaRPr lang="en-US" b="1" dirty="0"/>
                    </a:p>
                  </a:txBody>
                  <a:tcPr marL="87130" marR="8713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b="1" dirty="0" smtClean="0"/>
                    </a:p>
                  </a:txBody>
                  <a:tcPr marL="87130" marR="87130"/>
                </a:tc>
                <a:tc>
                  <a:txBody>
                    <a:bodyPr/>
                    <a:lstStyle/>
                    <a:p>
                      <a:pPr algn="r"/>
                      <a:r>
                        <a:rPr lang="en-US" b="1" dirty="0" smtClean="0"/>
                        <a:t>4,384</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r>
              <a:tr h="418391">
                <a:tc>
                  <a:txBody>
                    <a:bodyPr/>
                    <a:lstStyle/>
                    <a:p>
                      <a:r>
                        <a:rPr lang="en-US" sz="1600" b="1" dirty="0" smtClean="0"/>
                        <a:t>15-24</a:t>
                      </a:r>
                      <a:endParaRPr lang="en-US" sz="1600" b="1" dirty="0"/>
                    </a:p>
                  </a:txBody>
                  <a:tcPr marL="87130" marR="87130"/>
                </a:tc>
                <a:tc>
                  <a:txBody>
                    <a:bodyPr/>
                    <a:lstStyle/>
                    <a:p>
                      <a:pPr algn="r"/>
                      <a:r>
                        <a:rPr lang="en-US" b="1" dirty="0" smtClean="0"/>
                        <a:t>2</a:t>
                      </a:r>
                      <a:endParaRPr lang="en-US" b="1" dirty="0"/>
                    </a:p>
                  </a:txBody>
                  <a:tcPr marL="87130" marR="87130"/>
                </a:tc>
                <a:tc>
                  <a:txBody>
                    <a:bodyPr/>
                    <a:lstStyle/>
                    <a:p>
                      <a:pPr algn="r"/>
                      <a:endParaRPr lang="en-US" b="1" dirty="0"/>
                    </a:p>
                  </a:txBody>
                  <a:tcPr marL="87130" marR="87130"/>
                </a:tc>
                <a:tc>
                  <a:txBody>
                    <a:bodyPr/>
                    <a:lstStyle/>
                    <a:p>
                      <a:pPr algn="r"/>
                      <a:r>
                        <a:rPr lang="en-US" b="1" dirty="0" smtClean="0"/>
                        <a:t>893,809</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r>
                        <a:rPr lang="en-US" b="1" dirty="0" smtClean="0"/>
                        <a:t>0</a:t>
                      </a:r>
                      <a:endParaRPr lang="en-US" b="1" dirty="0"/>
                    </a:p>
                  </a:txBody>
                  <a:tcPr marL="87130" marR="87130"/>
                </a:tc>
                <a:tc>
                  <a:txBody>
                    <a:bodyPr/>
                    <a:lstStyle/>
                    <a:p>
                      <a:pPr algn="r"/>
                      <a:endParaRPr lang="en-US" b="1" dirty="0"/>
                    </a:p>
                  </a:txBody>
                  <a:tcPr marL="87130" marR="87130"/>
                </a:tc>
                <a:tc>
                  <a:txBody>
                    <a:bodyPr/>
                    <a:lstStyle/>
                    <a:p>
                      <a:pPr algn="r"/>
                      <a:r>
                        <a:rPr lang="en-US" b="1" dirty="0" smtClean="0"/>
                        <a:t>4,526</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r>
              <a:tr h="418391">
                <a:tc>
                  <a:txBody>
                    <a:bodyPr/>
                    <a:lstStyle/>
                    <a:p>
                      <a:r>
                        <a:rPr lang="en-US" sz="1600" b="1" dirty="0" smtClean="0"/>
                        <a:t>25-34</a:t>
                      </a:r>
                      <a:endParaRPr lang="en-US" sz="1600" b="1" dirty="0"/>
                    </a:p>
                  </a:txBody>
                  <a:tcPr marL="87130" marR="87130"/>
                </a:tc>
                <a:tc>
                  <a:txBody>
                    <a:bodyPr/>
                    <a:lstStyle/>
                    <a:p>
                      <a:pPr algn="r"/>
                      <a:r>
                        <a:rPr lang="en-US" b="1" dirty="0" smtClean="0"/>
                        <a:t>19</a:t>
                      </a:r>
                      <a:endParaRPr lang="en-US" b="1" dirty="0"/>
                    </a:p>
                  </a:txBody>
                  <a:tcPr marL="87130" marR="87130"/>
                </a:tc>
                <a:tc>
                  <a:txBody>
                    <a:bodyPr/>
                    <a:lstStyle/>
                    <a:p>
                      <a:pPr algn="r"/>
                      <a:endParaRPr lang="en-US" b="1" dirty="0"/>
                    </a:p>
                  </a:txBody>
                  <a:tcPr marL="87130" marR="87130"/>
                </a:tc>
                <a:tc>
                  <a:txBody>
                    <a:bodyPr/>
                    <a:lstStyle/>
                    <a:p>
                      <a:pPr algn="r"/>
                      <a:r>
                        <a:rPr lang="en-US" b="1" dirty="0" smtClean="0"/>
                        <a:t>718,484</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r>
                        <a:rPr lang="en-US" b="1" dirty="0" smtClean="0"/>
                        <a:t>0</a:t>
                      </a:r>
                      <a:endParaRPr lang="en-US" b="1" dirty="0"/>
                    </a:p>
                  </a:txBody>
                  <a:tcPr marL="87130" marR="87130"/>
                </a:tc>
                <a:tc>
                  <a:txBody>
                    <a:bodyPr/>
                    <a:lstStyle/>
                    <a:p>
                      <a:pPr algn="r"/>
                      <a:endParaRPr lang="en-US" b="1" dirty="0"/>
                    </a:p>
                  </a:txBody>
                  <a:tcPr marL="87130" marR="87130"/>
                </a:tc>
                <a:tc>
                  <a:txBody>
                    <a:bodyPr/>
                    <a:lstStyle/>
                    <a:p>
                      <a:pPr algn="r"/>
                      <a:r>
                        <a:rPr lang="en-US" b="1" dirty="0" smtClean="0"/>
                        <a:t>2,977</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r>
              <a:tr h="418391">
                <a:tc>
                  <a:txBody>
                    <a:bodyPr/>
                    <a:lstStyle/>
                    <a:p>
                      <a:r>
                        <a:rPr lang="en-US" sz="1600" b="1" dirty="0" smtClean="0"/>
                        <a:t>35-44</a:t>
                      </a:r>
                      <a:endParaRPr lang="en-US" sz="1600" b="1" dirty="0"/>
                    </a:p>
                  </a:txBody>
                  <a:tcPr marL="87130" marR="87130"/>
                </a:tc>
                <a:tc>
                  <a:txBody>
                    <a:bodyPr/>
                    <a:lstStyle/>
                    <a:p>
                      <a:pPr algn="r"/>
                      <a:r>
                        <a:rPr lang="en-US" b="1" dirty="0" smtClean="0"/>
                        <a:t>61</a:t>
                      </a:r>
                      <a:endParaRPr lang="en-US" b="1" dirty="0"/>
                    </a:p>
                  </a:txBody>
                  <a:tcPr marL="87130" marR="87130"/>
                </a:tc>
                <a:tc>
                  <a:txBody>
                    <a:bodyPr/>
                    <a:lstStyle/>
                    <a:p>
                      <a:pPr algn="r"/>
                      <a:endParaRPr lang="en-US" b="1" dirty="0"/>
                    </a:p>
                  </a:txBody>
                  <a:tcPr marL="87130" marR="87130"/>
                </a:tc>
                <a:tc>
                  <a:txBody>
                    <a:bodyPr/>
                    <a:lstStyle/>
                    <a:p>
                      <a:pPr algn="r"/>
                      <a:r>
                        <a:rPr lang="en-US" b="1" dirty="0" smtClean="0"/>
                        <a:t>810,632</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r>
                        <a:rPr lang="en-US" b="1" dirty="0" smtClean="0"/>
                        <a:t>1</a:t>
                      </a:r>
                      <a:endParaRPr lang="en-US" b="1" dirty="0"/>
                    </a:p>
                  </a:txBody>
                  <a:tcPr marL="87130" marR="87130"/>
                </a:tc>
                <a:tc>
                  <a:txBody>
                    <a:bodyPr/>
                    <a:lstStyle/>
                    <a:p>
                      <a:pPr algn="r"/>
                      <a:endParaRPr lang="en-US" b="1" dirty="0"/>
                    </a:p>
                  </a:txBody>
                  <a:tcPr marL="87130" marR="87130"/>
                </a:tc>
                <a:tc>
                  <a:txBody>
                    <a:bodyPr/>
                    <a:lstStyle/>
                    <a:p>
                      <a:pPr algn="r"/>
                      <a:r>
                        <a:rPr lang="en-US" b="1" dirty="0" smtClean="0"/>
                        <a:t>4,269</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r>
              <a:tr h="418391">
                <a:tc>
                  <a:txBody>
                    <a:bodyPr/>
                    <a:lstStyle/>
                    <a:p>
                      <a:r>
                        <a:rPr lang="en-US" sz="1600" b="1" dirty="0" smtClean="0"/>
                        <a:t>45-54</a:t>
                      </a:r>
                      <a:endParaRPr lang="en-US" sz="1600" b="1" dirty="0"/>
                    </a:p>
                  </a:txBody>
                  <a:tcPr marL="87130" marR="87130"/>
                </a:tc>
                <a:tc>
                  <a:txBody>
                    <a:bodyPr/>
                    <a:lstStyle/>
                    <a:p>
                      <a:pPr algn="r"/>
                      <a:r>
                        <a:rPr lang="en-US" b="1" dirty="0" smtClean="0"/>
                        <a:t>160</a:t>
                      </a:r>
                      <a:endParaRPr lang="en-US" b="1" dirty="0"/>
                    </a:p>
                  </a:txBody>
                  <a:tcPr marL="87130" marR="87130"/>
                </a:tc>
                <a:tc>
                  <a:txBody>
                    <a:bodyPr/>
                    <a:lstStyle/>
                    <a:p>
                      <a:pPr algn="r"/>
                      <a:endParaRPr lang="en-US" b="1" dirty="0"/>
                    </a:p>
                  </a:txBody>
                  <a:tcPr marL="87130" marR="87130"/>
                </a:tc>
                <a:tc>
                  <a:txBody>
                    <a:bodyPr/>
                    <a:lstStyle/>
                    <a:p>
                      <a:pPr algn="r"/>
                      <a:r>
                        <a:rPr lang="en-US" b="1" dirty="0" smtClean="0"/>
                        <a:t>833,948</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r>
                        <a:rPr lang="en-US" b="1" dirty="0" smtClean="0"/>
                        <a:t>0</a:t>
                      </a:r>
                      <a:endParaRPr lang="en-US" b="1" dirty="0"/>
                    </a:p>
                  </a:txBody>
                  <a:tcPr marL="87130" marR="87130"/>
                </a:tc>
                <a:tc>
                  <a:txBody>
                    <a:bodyPr/>
                    <a:lstStyle/>
                    <a:p>
                      <a:pPr algn="r"/>
                      <a:endParaRPr lang="en-US" b="1" dirty="0"/>
                    </a:p>
                  </a:txBody>
                  <a:tcPr marL="87130" marR="87130"/>
                </a:tc>
                <a:tc>
                  <a:txBody>
                    <a:bodyPr/>
                    <a:lstStyle/>
                    <a:p>
                      <a:pPr algn="r"/>
                      <a:r>
                        <a:rPr lang="en-US" b="1" dirty="0" smtClean="0"/>
                        <a:t>5,581</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r>
              <a:tr h="418391">
                <a:tc>
                  <a:txBody>
                    <a:bodyPr/>
                    <a:lstStyle/>
                    <a:p>
                      <a:r>
                        <a:rPr lang="en-US" sz="1600" b="1" dirty="0" smtClean="0"/>
                        <a:t>55-64</a:t>
                      </a:r>
                      <a:endParaRPr lang="en-US" sz="1600" b="1" dirty="0"/>
                    </a:p>
                  </a:txBody>
                  <a:tcPr marL="87130" marR="87130"/>
                </a:tc>
                <a:tc>
                  <a:txBody>
                    <a:bodyPr/>
                    <a:lstStyle/>
                    <a:p>
                      <a:pPr algn="r"/>
                      <a:r>
                        <a:rPr lang="en-US" b="1" dirty="0" smtClean="0"/>
                        <a:t>297</a:t>
                      </a:r>
                      <a:endParaRPr lang="en-US" b="1" dirty="0"/>
                    </a:p>
                  </a:txBody>
                  <a:tcPr marL="87130" marR="87130"/>
                </a:tc>
                <a:tc>
                  <a:txBody>
                    <a:bodyPr/>
                    <a:lstStyle/>
                    <a:p>
                      <a:pPr algn="r"/>
                      <a:endParaRPr lang="en-US" b="1" dirty="0"/>
                    </a:p>
                  </a:txBody>
                  <a:tcPr marL="87130" marR="87130"/>
                </a:tc>
                <a:tc>
                  <a:txBody>
                    <a:bodyPr/>
                    <a:lstStyle/>
                    <a:p>
                      <a:pPr algn="r"/>
                      <a:r>
                        <a:rPr lang="en-US" b="1" dirty="0" smtClean="0"/>
                        <a:t>602,768</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r>
                        <a:rPr lang="en-US" b="1" dirty="0" smtClean="0"/>
                        <a:t>1</a:t>
                      </a:r>
                      <a:endParaRPr lang="en-US" b="1" dirty="0"/>
                    </a:p>
                  </a:txBody>
                  <a:tcPr marL="87130" marR="87130"/>
                </a:tc>
                <a:tc>
                  <a:txBody>
                    <a:bodyPr/>
                    <a:lstStyle/>
                    <a:p>
                      <a:pPr algn="r"/>
                      <a:endParaRPr lang="en-US" b="1" dirty="0"/>
                    </a:p>
                  </a:txBody>
                  <a:tcPr marL="87130" marR="87130"/>
                </a:tc>
                <a:tc>
                  <a:txBody>
                    <a:bodyPr/>
                    <a:lstStyle/>
                    <a:p>
                      <a:pPr algn="r"/>
                      <a:r>
                        <a:rPr lang="en-US" b="1" dirty="0" smtClean="0"/>
                        <a:t>5,985</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r>
              <a:tr h="418391">
                <a:tc>
                  <a:txBody>
                    <a:bodyPr/>
                    <a:lstStyle/>
                    <a:p>
                      <a:r>
                        <a:rPr lang="en-US" sz="1600" b="1" dirty="0" smtClean="0"/>
                        <a:t>65-74</a:t>
                      </a:r>
                      <a:endParaRPr lang="en-US" sz="1600" b="1" dirty="0"/>
                    </a:p>
                  </a:txBody>
                  <a:tcPr marL="87130" marR="87130"/>
                </a:tc>
                <a:tc>
                  <a:txBody>
                    <a:bodyPr/>
                    <a:lstStyle/>
                    <a:p>
                      <a:pPr algn="r"/>
                      <a:r>
                        <a:rPr lang="en-US" b="1" dirty="0" smtClean="0"/>
                        <a:t>443</a:t>
                      </a:r>
                      <a:endParaRPr lang="en-US" b="1" dirty="0"/>
                    </a:p>
                  </a:txBody>
                  <a:tcPr marL="87130" marR="87130"/>
                </a:tc>
                <a:tc>
                  <a:txBody>
                    <a:bodyPr/>
                    <a:lstStyle/>
                    <a:p>
                      <a:pPr algn="r"/>
                      <a:endParaRPr lang="en-US" b="1" dirty="0"/>
                    </a:p>
                  </a:txBody>
                  <a:tcPr marL="87130" marR="87130"/>
                </a:tc>
                <a:tc>
                  <a:txBody>
                    <a:bodyPr/>
                    <a:lstStyle/>
                    <a:p>
                      <a:pPr algn="r"/>
                      <a:r>
                        <a:rPr lang="en-US" b="1" dirty="0" smtClean="0"/>
                        <a:t>381,451</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r>
                        <a:rPr lang="en-US" b="1" dirty="0" smtClean="0"/>
                        <a:t>11</a:t>
                      </a:r>
                      <a:endParaRPr lang="en-US" b="1" dirty="0"/>
                    </a:p>
                  </a:txBody>
                  <a:tcPr marL="87130" marR="87130"/>
                </a:tc>
                <a:tc>
                  <a:txBody>
                    <a:bodyPr/>
                    <a:lstStyle/>
                    <a:p>
                      <a:pPr algn="r"/>
                      <a:endParaRPr lang="en-US" b="1" dirty="0"/>
                    </a:p>
                  </a:txBody>
                  <a:tcPr marL="87130" marR="87130"/>
                </a:tc>
                <a:tc>
                  <a:txBody>
                    <a:bodyPr/>
                    <a:lstStyle/>
                    <a:p>
                      <a:pPr algn="r"/>
                      <a:r>
                        <a:rPr lang="en-US" b="1" dirty="0" smtClean="0"/>
                        <a:t>5,946</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r>
              <a:tr h="418391">
                <a:tc>
                  <a:txBody>
                    <a:bodyPr/>
                    <a:lstStyle/>
                    <a:p>
                      <a:r>
                        <a:rPr lang="en-US" sz="1600" b="1" dirty="0" smtClean="0"/>
                        <a:t>75-84</a:t>
                      </a:r>
                      <a:endParaRPr lang="en-US" sz="1600" b="1" dirty="0"/>
                    </a:p>
                  </a:txBody>
                  <a:tcPr marL="87130" marR="87130"/>
                </a:tc>
                <a:tc>
                  <a:txBody>
                    <a:bodyPr/>
                    <a:lstStyle/>
                    <a:p>
                      <a:pPr algn="r"/>
                      <a:r>
                        <a:rPr lang="en-US" b="1" dirty="0" smtClean="0"/>
                        <a:t>546</a:t>
                      </a:r>
                      <a:endParaRPr lang="en-US" b="1" dirty="0"/>
                    </a:p>
                  </a:txBody>
                  <a:tcPr marL="87130" marR="87130"/>
                </a:tc>
                <a:tc>
                  <a:txBody>
                    <a:bodyPr/>
                    <a:lstStyle/>
                    <a:p>
                      <a:pPr algn="r"/>
                      <a:endParaRPr lang="en-US" b="1" dirty="0"/>
                    </a:p>
                  </a:txBody>
                  <a:tcPr marL="87130" marR="87130"/>
                </a:tc>
                <a:tc>
                  <a:txBody>
                    <a:bodyPr/>
                    <a:lstStyle/>
                    <a:p>
                      <a:pPr algn="r"/>
                      <a:r>
                        <a:rPr lang="en-US" b="1" dirty="0" smtClean="0"/>
                        <a:t>235,030</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r>
                        <a:rPr lang="en-US" b="1" dirty="0" smtClean="0"/>
                        <a:t>6</a:t>
                      </a:r>
                      <a:endParaRPr lang="en-US" b="1" dirty="0"/>
                    </a:p>
                  </a:txBody>
                  <a:tcPr marL="87130" marR="87130"/>
                </a:tc>
                <a:tc>
                  <a:txBody>
                    <a:bodyPr/>
                    <a:lstStyle/>
                    <a:p>
                      <a:pPr algn="r"/>
                      <a:endParaRPr lang="en-US" b="1" dirty="0"/>
                    </a:p>
                  </a:txBody>
                  <a:tcPr marL="87130" marR="87130"/>
                </a:tc>
                <a:tc>
                  <a:txBody>
                    <a:bodyPr/>
                    <a:lstStyle/>
                    <a:p>
                      <a:pPr algn="r"/>
                      <a:r>
                        <a:rPr lang="en-US" b="1" dirty="0" smtClean="0"/>
                        <a:t>4,086</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r>
              <a:tr h="418391">
                <a:tc>
                  <a:txBody>
                    <a:bodyPr/>
                    <a:lstStyle/>
                    <a:p>
                      <a:r>
                        <a:rPr lang="en-US" sz="1600" b="1" dirty="0" smtClean="0"/>
                        <a:t>85</a:t>
                      </a:r>
                      <a:r>
                        <a:rPr lang="en-US" sz="1600" b="1" baseline="0" dirty="0" smtClean="0"/>
                        <a:t> +</a:t>
                      </a:r>
                      <a:endParaRPr lang="en-US" sz="1600" b="1" dirty="0"/>
                    </a:p>
                  </a:txBody>
                  <a:tcPr marL="87130" marR="87130"/>
                </a:tc>
                <a:tc>
                  <a:txBody>
                    <a:bodyPr/>
                    <a:lstStyle/>
                    <a:p>
                      <a:pPr algn="r"/>
                      <a:r>
                        <a:rPr lang="en-US" b="1" dirty="0" smtClean="0"/>
                        <a:t>369</a:t>
                      </a:r>
                      <a:endParaRPr lang="en-US" b="1" dirty="0"/>
                    </a:p>
                  </a:txBody>
                  <a:tcPr marL="87130" marR="87130"/>
                </a:tc>
                <a:tc>
                  <a:txBody>
                    <a:bodyPr/>
                    <a:lstStyle/>
                    <a:p>
                      <a:pPr algn="r"/>
                      <a:endParaRPr lang="en-US" b="1" dirty="0"/>
                    </a:p>
                  </a:txBody>
                  <a:tcPr marL="87130" marR="87130"/>
                </a:tc>
                <a:tc>
                  <a:txBody>
                    <a:bodyPr/>
                    <a:lstStyle/>
                    <a:p>
                      <a:pPr algn="r"/>
                      <a:r>
                        <a:rPr lang="en-US" b="1" dirty="0" smtClean="0"/>
                        <a:t>82,660</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r>
                        <a:rPr lang="en-US" b="1" dirty="0" smtClean="0"/>
                        <a:t>3</a:t>
                      </a:r>
                      <a:endParaRPr lang="en-US" b="1" dirty="0"/>
                    </a:p>
                  </a:txBody>
                  <a:tcPr marL="87130" marR="87130"/>
                </a:tc>
                <a:tc>
                  <a:txBody>
                    <a:bodyPr/>
                    <a:lstStyle/>
                    <a:p>
                      <a:pPr algn="r"/>
                      <a:endParaRPr lang="en-US" b="1" dirty="0"/>
                    </a:p>
                  </a:txBody>
                  <a:tcPr marL="87130" marR="87130"/>
                </a:tc>
                <a:tc>
                  <a:txBody>
                    <a:bodyPr/>
                    <a:lstStyle/>
                    <a:p>
                      <a:pPr algn="r"/>
                      <a:r>
                        <a:rPr lang="en-US" b="1" dirty="0" smtClean="0"/>
                        <a:t>1,584</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r>
              <a:tr h="418391">
                <a:tc>
                  <a:txBody>
                    <a:bodyPr/>
                    <a:lstStyle/>
                    <a:p>
                      <a:r>
                        <a:rPr lang="en-US" sz="1600" b="1" dirty="0" smtClean="0"/>
                        <a:t>All Ages</a:t>
                      </a:r>
                      <a:endParaRPr lang="en-US" sz="1600" b="1" dirty="0"/>
                    </a:p>
                  </a:txBody>
                  <a:tcPr marL="87130" marR="87130"/>
                </a:tc>
                <a:tc>
                  <a:txBody>
                    <a:bodyPr/>
                    <a:lstStyle/>
                    <a:p>
                      <a:pPr algn="r"/>
                      <a:r>
                        <a:rPr lang="en-US" b="1" dirty="0" smtClean="0"/>
                        <a:t>1,899</a:t>
                      </a:r>
                      <a:endParaRPr lang="en-US" b="1" dirty="0"/>
                    </a:p>
                  </a:txBody>
                  <a:tcPr marL="87130" marR="87130"/>
                </a:tc>
                <a:tc>
                  <a:txBody>
                    <a:bodyPr/>
                    <a:lstStyle/>
                    <a:p>
                      <a:pPr algn="r"/>
                      <a:endParaRPr lang="en-US" b="1" dirty="0"/>
                    </a:p>
                  </a:txBody>
                  <a:tcPr marL="87130" marR="87130"/>
                </a:tc>
                <a:tc>
                  <a:txBody>
                    <a:bodyPr/>
                    <a:lstStyle/>
                    <a:p>
                      <a:pPr algn="r"/>
                      <a:r>
                        <a:rPr lang="en-US" b="1" dirty="0" smtClean="0"/>
                        <a:t>5,797,906</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c>
                  <a:txBody>
                    <a:bodyPr/>
                    <a:lstStyle/>
                    <a:p>
                      <a:pPr algn="r"/>
                      <a:r>
                        <a:rPr lang="en-US" b="1" dirty="0" smtClean="0"/>
                        <a:t>22</a:t>
                      </a:r>
                      <a:endParaRPr lang="en-US" b="1" dirty="0"/>
                    </a:p>
                  </a:txBody>
                  <a:tcPr marL="87130" marR="87130"/>
                </a:tc>
                <a:tc>
                  <a:txBody>
                    <a:bodyPr/>
                    <a:lstStyle/>
                    <a:p>
                      <a:pPr algn="r"/>
                      <a:endParaRPr lang="en-US" b="1" dirty="0"/>
                    </a:p>
                  </a:txBody>
                  <a:tcPr marL="87130" marR="87130"/>
                </a:tc>
                <a:tc>
                  <a:txBody>
                    <a:bodyPr/>
                    <a:lstStyle/>
                    <a:p>
                      <a:pPr algn="r"/>
                      <a:r>
                        <a:rPr lang="en-US" b="1" dirty="0" smtClean="0"/>
                        <a:t>40,952</a:t>
                      </a:r>
                      <a:endParaRPr lang="en-US" b="1" dirty="0"/>
                    </a:p>
                  </a:txBody>
                  <a:tcPr marL="87130" marR="87130"/>
                </a:tc>
                <a:tc>
                  <a:txBody>
                    <a:bodyPr/>
                    <a:lstStyle/>
                    <a:p>
                      <a:pPr algn="r"/>
                      <a:endParaRPr lang="en-US" b="1" dirty="0"/>
                    </a:p>
                  </a:txBody>
                  <a:tcPr marL="87130" marR="87130"/>
                </a:tc>
                <a:tc>
                  <a:txBody>
                    <a:bodyPr/>
                    <a:lstStyle/>
                    <a:p>
                      <a:pPr algn="r"/>
                      <a:endParaRPr lang="en-US" b="1" dirty="0"/>
                    </a:p>
                  </a:txBody>
                  <a:tcPr marL="87130" marR="87130"/>
                </a:tc>
              </a:tr>
            </a:tbl>
          </a:graphicData>
        </a:graphic>
      </p:graphicFrame>
      <p:sp>
        <p:nvSpPr>
          <p:cNvPr id="3" name="Title 2"/>
          <p:cNvSpPr>
            <a:spLocks noGrp="1"/>
          </p:cNvSpPr>
          <p:nvPr>
            <p:ph type="title" idx="4294967295"/>
          </p:nvPr>
        </p:nvSpPr>
        <p:spPr>
          <a:xfrm>
            <a:off x="381000" y="0"/>
            <a:ext cx="8382000" cy="533400"/>
          </a:xfrm>
        </p:spPr>
        <p:txBody>
          <a:bodyPr/>
          <a:lstStyle/>
          <a:p>
            <a:pPr algn="ctr"/>
            <a:r>
              <a:rPr lang="en-US" sz="2000" b="1" dirty="0" smtClean="0">
                <a:solidFill>
                  <a:schemeClr val="tx1"/>
                </a:solidFill>
                <a:latin typeface="+mn-lt"/>
              </a:rPr>
              <a:t>Death Rate </a:t>
            </a:r>
            <a:r>
              <a:rPr lang="en-US" sz="2000" b="1" dirty="0">
                <a:solidFill>
                  <a:schemeClr val="tx1"/>
                </a:solidFill>
                <a:latin typeface="+mn-lt"/>
              </a:rPr>
              <a:t>for Diabetes Mellitus, 2003-2005</a:t>
            </a:r>
            <a:endParaRPr lang="en-US" sz="2000" dirty="0">
              <a:latin typeface="+mn-lt"/>
            </a:endParaRPr>
          </a:p>
        </p:txBody>
      </p:sp>
    </p:spTree>
    <p:extLst>
      <p:ext uri="{BB962C8B-B14F-4D97-AF65-F5344CB8AC3E}">
        <p14:creationId xmlns:p14="http://schemas.microsoft.com/office/powerpoint/2010/main" val="3041203536"/>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56" y="5657671"/>
            <a:ext cx="9149255" cy="1200329"/>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smtClean="0"/>
          </a:p>
          <a:p>
            <a:endParaRPr lang="en-US" dirty="0"/>
          </a:p>
        </p:txBody>
      </p:sp>
      <p:sp>
        <p:nvSpPr>
          <p:cNvPr id="2" name="Title 1"/>
          <p:cNvSpPr>
            <a:spLocks noGrp="1"/>
          </p:cNvSpPr>
          <p:nvPr>
            <p:ph type="title" idx="4294967295"/>
          </p:nvPr>
        </p:nvSpPr>
        <p:spPr>
          <a:xfrm>
            <a:off x="381000" y="0"/>
            <a:ext cx="8382000" cy="533400"/>
          </a:xfrm>
        </p:spPr>
        <p:txBody>
          <a:bodyPr/>
          <a:lstStyle/>
          <a:p>
            <a:pPr algn="ctr"/>
            <a:r>
              <a:rPr lang="en-US" sz="2000" b="1" dirty="0" smtClean="0">
                <a:solidFill>
                  <a:schemeClr val="tx1"/>
                </a:solidFill>
                <a:latin typeface="+mn-lt"/>
              </a:rPr>
              <a:t>Death Rate </a:t>
            </a:r>
            <a:r>
              <a:rPr lang="en-US" sz="2000" b="1" dirty="0">
                <a:solidFill>
                  <a:schemeClr val="tx1"/>
                </a:solidFill>
                <a:latin typeface="+mn-lt"/>
              </a:rPr>
              <a:t>for Diabetes Mellitus, 2003-2005</a:t>
            </a:r>
            <a:endParaRPr lang="en-US" sz="2000" dirty="0">
              <a:latin typeface="+mn-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399063556"/>
              </p:ext>
            </p:extLst>
          </p:nvPr>
        </p:nvGraphicFramePr>
        <p:xfrm>
          <a:off x="152400" y="649288"/>
          <a:ext cx="8778239" cy="5608320"/>
        </p:xfrm>
        <a:graphic>
          <a:graphicData uri="http://schemas.openxmlformats.org/drawingml/2006/table">
            <a:tbl>
              <a:tblPr firstRow="1" bandRow="1">
                <a:tableStyleId>{073A0DAA-6AF3-43AB-8588-CEC1D06C72B9}</a:tableStyleId>
              </a:tblPr>
              <a:tblGrid>
                <a:gridCol w="1212903"/>
                <a:gridCol w="909678"/>
                <a:gridCol w="227419"/>
                <a:gridCol w="1288708"/>
                <a:gridCol w="227419"/>
                <a:gridCol w="985483"/>
                <a:gridCol w="227419"/>
                <a:gridCol w="985483"/>
                <a:gridCol w="227419"/>
                <a:gridCol w="1288708"/>
                <a:gridCol w="227419"/>
                <a:gridCol w="970181"/>
              </a:tblGrid>
              <a:tr h="336550">
                <a:tc>
                  <a:txBody>
                    <a:bodyPr/>
                    <a:lstStyle/>
                    <a:p>
                      <a:pPr algn="ctr"/>
                      <a:endParaRPr lang="en-US" dirty="0"/>
                    </a:p>
                  </a:txBody>
                  <a:tcPr marL="87130" marR="87130"/>
                </a:tc>
                <a:tc gridSpan="5">
                  <a:txBody>
                    <a:bodyPr/>
                    <a:lstStyle/>
                    <a:p>
                      <a:pPr algn="ctr"/>
                      <a:r>
                        <a:rPr lang="en-US" dirty="0" smtClean="0"/>
                        <a:t>STATE A</a:t>
                      </a:r>
                      <a:endParaRPr lang="en-US" dirty="0"/>
                    </a:p>
                  </a:txBody>
                  <a:tcPr marL="87130" marR="87130"/>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a:txBody>
                    <a:bodyPr/>
                    <a:lstStyle/>
                    <a:p>
                      <a:pPr algn="ctr"/>
                      <a:endParaRPr lang="en-US" dirty="0"/>
                    </a:p>
                  </a:txBody>
                  <a:tcPr marL="87130" marR="87130"/>
                </a:tc>
                <a:tc gridSpan="5">
                  <a:txBody>
                    <a:bodyPr/>
                    <a:lstStyle/>
                    <a:p>
                      <a:pPr algn="ctr"/>
                      <a:r>
                        <a:rPr lang="en-US" dirty="0" smtClean="0"/>
                        <a:t>STATE B</a:t>
                      </a:r>
                      <a:endParaRPr lang="en-US" dirty="0"/>
                    </a:p>
                  </a:txBody>
                  <a:tcPr marL="87130" marR="87130"/>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r>
              <a:tr h="504190">
                <a:tc>
                  <a:txBody>
                    <a:bodyPr/>
                    <a:lstStyle/>
                    <a:p>
                      <a:pPr algn="ctr"/>
                      <a:r>
                        <a:rPr lang="en-US" sz="1600" b="1" dirty="0" smtClean="0">
                          <a:solidFill>
                            <a:schemeClr val="accent3"/>
                          </a:solidFill>
                        </a:rPr>
                        <a:t>Age Group</a:t>
                      </a:r>
                    </a:p>
                    <a:p>
                      <a:pPr algn="ctr"/>
                      <a:r>
                        <a:rPr lang="en-US" sz="1600" b="1" dirty="0" smtClean="0">
                          <a:solidFill>
                            <a:schemeClr val="accent3"/>
                          </a:solidFill>
                        </a:rPr>
                        <a:t>(years)</a:t>
                      </a:r>
                      <a:endParaRPr lang="en-US" sz="1600" b="1" dirty="0">
                        <a:solidFill>
                          <a:schemeClr val="accent3"/>
                        </a:solidFill>
                      </a:endParaRPr>
                    </a:p>
                  </a:txBody>
                  <a:tcPr marL="87130" marR="87130">
                    <a:solidFill>
                      <a:schemeClr val="tx1"/>
                    </a:solidFill>
                  </a:tcPr>
                </a:tc>
                <a:tc>
                  <a:txBody>
                    <a:bodyPr/>
                    <a:lstStyle/>
                    <a:p>
                      <a:pPr algn="ctr"/>
                      <a:r>
                        <a:rPr lang="en-US" sz="1600" b="1" dirty="0" smtClean="0">
                          <a:solidFill>
                            <a:schemeClr val="accent3"/>
                          </a:solidFill>
                        </a:rPr>
                        <a:t># of Deaths</a:t>
                      </a:r>
                      <a:endParaRPr lang="en-US" sz="1600" b="1" dirty="0">
                        <a:solidFill>
                          <a:schemeClr val="accent3"/>
                        </a:solidFill>
                      </a:endParaRPr>
                    </a:p>
                  </a:txBody>
                  <a:tcPr marL="87130" marR="87130">
                    <a:solidFill>
                      <a:schemeClr val="tx1"/>
                    </a:solidFill>
                  </a:tcPr>
                </a:tc>
                <a:tc>
                  <a:txBody>
                    <a:bodyPr/>
                    <a:lstStyle/>
                    <a:p>
                      <a:pPr algn="ctr"/>
                      <a:endParaRPr lang="en-US" sz="1600" b="1" dirty="0">
                        <a:solidFill>
                          <a:schemeClr val="accent3"/>
                        </a:solidFill>
                      </a:endParaRPr>
                    </a:p>
                  </a:txBody>
                  <a:tcPr marL="87130" marR="87130">
                    <a:solidFill>
                      <a:schemeClr val="tx1"/>
                    </a:solidFill>
                  </a:tcPr>
                </a:tc>
                <a:tc>
                  <a:txBody>
                    <a:bodyPr/>
                    <a:lstStyle/>
                    <a:p>
                      <a:pPr algn="ctr"/>
                      <a:r>
                        <a:rPr lang="en-US" sz="1600" b="1" dirty="0" smtClean="0">
                          <a:solidFill>
                            <a:schemeClr val="accent3"/>
                          </a:solidFill>
                        </a:rPr>
                        <a:t>Population Counts</a:t>
                      </a:r>
                      <a:endParaRPr lang="en-US" sz="1600" b="1" dirty="0">
                        <a:solidFill>
                          <a:schemeClr val="accent3"/>
                        </a:solidFill>
                      </a:endParaRPr>
                    </a:p>
                  </a:txBody>
                  <a:tcPr marL="87130" marR="87130">
                    <a:solidFill>
                      <a:schemeClr val="tx1"/>
                    </a:solidFill>
                  </a:tcPr>
                </a:tc>
                <a:tc>
                  <a:txBody>
                    <a:bodyPr/>
                    <a:lstStyle/>
                    <a:p>
                      <a:pPr algn="ctr"/>
                      <a:endParaRPr lang="en-US" sz="1600" b="1" dirty="0">
                        <a:solidFill>
                          <a:schemeClr val="accent3"/>
                        </a:solidFill>
                      </a:endParaRPr>
                    </a:p>
                  </a:txBody>
                  <a:tcPr marL="87130" marR="87130">
                    <a:solidFill>
                      <a:schemeClr val="tx1"/>
                    </a:solidFill>
                  </a:tcPr>
                </a:tc>
                <a:tc>
                  <a:txBody>
                    <a:bodyPr/>
                    <a:lstStyle/>
                    <a:p>
                      <a:pPr algn="ctr"/>
                      <a:r>
                        <a:rPr lang="en-US" sz="1600" b="1" dirty="0" smtClean="0">
                          <a:solidFill>
                            <a:schemeClr val="accent3"/>
                          </a:solidFill>
                        </a:rPr>
                        <a:t>Age-Specific Rate</a:t>
                      </a:r>
                      <a:endParaRPr lang="en-US" sz="1600" b="1" dirty="0">
                        <a:solidFill>
                          <a:schemeClr val="accent3"/>
                        </a:solidFill>
                      </a:endParaRPr>
                    </a:p>
                  </a:txBody>
                  <a:tcPr marL="87130" marR="87130">
                    <a:solidFill>
                      <a:schemeClr val="tx1"/>
                    </a:solidFill>
                  </a:tcPr>
                </a:tc>
                <a:tc>
                  <a:txBody>
                    <a:bodyPr/>
                    <a:lstStyle/>
                    <a:p>
                      <a:pPr algn="ctr"/>
                      <a:endParaRPr lang="en-US" sz="1600" b="1" dirty="0">
                        <a:solidFill>
                          <a:schemeClr val="accent3"/>
                        </a:solidFill>
                      </a:endParaRPr>
                    </a:p>
                  </a:txBody>
                  <a:tcPr marL="87130" marR="87130">
                    <a:solidFill>
                      <a:schemeClr val="tx1"/>
                    </a:solidFill>
                  </a:tcPr>
                </a:tc>
                <a:tc>
                  <a:txBody>
                    <a:bodyPr/>
                    <a:lstStyle/>
                    <a:p>
                      <a:pPr algn="ctr"/>
                      <a:r>
                        <a:rPr lang="en-US" sz="1600" b="1" dirty="0" smtClean="0">
                          <a:solidFill>
                            <a:schemeClr val="accent3"/>
                          </a:solidFill>
                        </a:rPr>
                        <a:t># of Deaths</a:t>
                      </a:r>
                      <a:endParaRPr lang="en-US" sz="1600" b="1" dirty="0">
                        <a:solidFill>
                          <a:schemeClr val="accent3"/>
                        </a:solidFill>
                      </a:endParaRPr>
                    </a:p>
                  </a:txBody>
                  <a:tcPr marL="87130" marR="87130">
                    <a:solidFill>
                      <a:schemeClr val="tx1"/>
                    </a:solidFill>
                  </a:tcPr>
                </a:tc>
                <a:tc>
                  <a:txBody>
                    <a:bodyPr/>
                    <a:lstStyle/>
                    <a:p>
                      <a:pPr algn="ctr"/>
                      <a:endParaRPr lang="en-US" sz="1600" b="1" dirty="0">
                        <a:solidFill>
                          <a:schemeClr val="accent3"/>
                        </a:solidFill>
                      </a:endParaRPr>
                    </a:p>
                  </a:txBody>
                  <a:tcPr marL="87130" marR="87130">
                    <a:solidFill>
                      <a:schemeClr val="tx1"/>
                    </a:solidFill>
                  </a:tcPr>
                </a:tc>
                <a:tc>
                  <a:txBody>
                    <a:bodyPr/>
                    <a:lstStyle/>
                    <a:p>
                      <a:pPr algn="ctr"/>
                      <a:r>
                        <a:rPr lang="en-US" sz="1600" b="1" dirty="0" smtClean="0">
                          <a:solidFill>
                            <a:schemeClr val="accent3"/>
                          </a:solidFill>
                        </a:rPr>
                        <a:t>Population Counts</a:t>
                      </a:r>
                      <a:endParaRPr lang="en-US" sz="1600" b="1" dirty="0">
                        <a:solidFill>
                          <a:schemeClr val="accent3"/>
                        </a:solidFill>
                      </a:endParaRPr>
                    </a:p>
                  </a:txBody>
                  <a:tcPr marL="87130" marR="87130">
                    <a:solidFill>
                      <a:schemeClr val="tx1"/>
                    </a:solidFill>
                  </a:tcPr>
                </a:tc>
                <a:tc>
                  <a:txBody>
                    <a:bodyPr/>
                    <a:lstStyle/>
                    <a:p>
                      <a:pPr algn="ctr"/>
                      <a:endParaRPr lang="en-US" sz="1600" b="1" dirty="0">
                        <a:solidFill>
                          <a:schemeClr val="accent3"/>
                        </a:solidFill>
                      </a:endParaRPr>
                    </a:p>
                  </a:txBody>
                  <a:tcPr marL="87130" marR="87130">
                    <a:solidFill>
                      <a:schemeClr val="tx1"/>
                    </a:solidFill>
                  </a:tcPr>
                </a:tc>
                <a:tc>
                  <a:txBody>
                    <a:bodyPr/>
                    <a:lstStyle/>
                    <a:p>
                      <a:pPr algn="ctr"/>
                      <a:r>
                        <a:rPr lang="en-US" sz="1600" b="1" dirty="0" smtClean="0">
                          <a:solidFill>
                            <a:schemeClr val="accent3"/>
                          </a:solidFill>
                        </a:rPr>
                        <a:t>Age-Specific Rate</a:t>
                      </a:r>
                      <a:endParaRPr lang="en-US" sz="1600" b="1" dirty="0">
                        <a:solidFill>
                          <a:schemeClr val="accent3"/>
                        </a:solidFill>
                      </a:endParaRPr>
                    </a:p>
                  </a:txBody>
                  <a:tcPr marL="87130" marR="87130">
                    <a:solidFill>
                      <a:schemeClr val="tx1"/>
                    </a:solidFill>
                  </a:tcPr>
                </a:tc>
              </a:tr>
              <a:tr h="365760">
                <a:tc>
                  <a:txBody>
                    <a:bodyPr/>
                    <a:lstStyle/>
                    <a:p>
                      <a:r>
                        <a:rPr lang="en-US" sz="1600" b="1" dirty="0" smtClean="0"/>
                        <a:t>Under 1</a:t>
                      </a:r>
                      <a:endParaRPr lang="en-US" sz="1600" b="1" dirty="0"/>
                    </a:p>
                  </a:txBody>
                  <a:tcPr marL="87130" marR="87130"/>
                </a:tc>
                <a:tc>
                  <a:txBody>
                    <a:bodyPr/>
                    <a:lstStyle/>
                    <a:p>
                      <a:pPr algn="r"/>
                      <a:r>
                        <a:rPr lang="en-US" b="1" dirty="0" smtClean="0"/>
                        <a:t>0</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84,952</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0</a:t>
                      </a:r>
                      <a:endParaRPr lang="en-US" b="1" dirty="0">
                        <a:solidFill>
                          <a:srgbClr val="FF0000"/>
                        </a:solidFill>
                      </a:endParaRPr>
                    </a:p>
                  </a:txBody>
                  <a:tcPr marL="87130" marR="87130"/>
                </a:tc>
                <a:tc>
                  <a:txBody>
                    <a:bodyPr/>
                    <a:lstStyle/>
                    <a:p>
                      <a:pPr algn="r"/>
                      <a:endParaRPr lang="en-US" b="1" dirty="0"/>
                    </a:p>
                  </a:txBody>
                  <a:tcPr marL="87130" marR="87130"/>
                </a:tc>
                <a:tc>
                  <a:txBody>
                    <a:bodyPr/>
                    <a:lstStyle/>
                    <a:p>
                      <a:pPr algn="r"/>
                      <a:r>
                        <a:rPr lang="en-US" b="1" dirty="0" smtClean="0"/>
                        <a:t>0</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350</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0</a:t>
                      </a:r>
                      <a:endParaRPr lang="en-US" b="1" dirty="0">
                        <a:solidFill>
                          <a:srgbClr val="FF0000"/>
                        </a:solidFill>
                      </a:endParaRPr>
                    </a:p>
                  </a:txBody>
                  <a:tcPr marL="87130" marR="87130"/>
                </a:tc>
              </a:tr>
              <a:tr h="365760">
                <a:tc>
                  <a:txBody>
                    <a:bodyPr/>
                    <a:lstStyle/>
                    <a:p>
                      <a:r>
                        <a:rPr lang="en-US" sz="1600" b="1" dirty="0" smtClean="0"/>
                        <a:t>1-4</a:t>
                      </a:r>
                      <a:endParaRPr lang="en-US" sz="1600" b="1" dirty="0"/>
                    </a:p>
                  </a:txBody>
                  <a:tcPr marL="87130" marR="87130"/>
                </a:tc>
                <a:tc>
                  <a:txBody>
                    <a:bodyPr/>
                    <a:lstStyle/>
                    <a:p>
                      <a:pPr algn="r"/>
                      <a:r>
                        <a:rPr lang="en-US" b="1" dirty="0" smtClean="0"/>
                        <a:t>0</a:t>
                      </a:r>
                      <a:endParaRPr lang="en-US" b="1" dirty="0"/>
                    </a:p>
                  </a:txBody>
                  <a:tcPr marL="87130" marR="8713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a:t>
                      </a:r>
                    </a:p>
                  </a:txBody>
                  <a:tcPr marL="87130" marR="87130"/>
                </a:tc>
                <a:tc>
                  <a:txBody>
                    <a:bodyPr/>
                    <a:lstStyle/>
                    <a:p>
                      <a:pPr algn="r"/>
                      <a:r>
                        <a:rPr lang="en-US" b="1" dirty="0" smtClean="0"/>
                        <a:t>325,508</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0</a:t>
                      </a:r>
                      <a:endParaRPr lang="en-US" b="1" dirty="0">
                        <a:solidFill>
                          <a:srgbClr val="FF0000"/>
                        </a:solidFill>
                      </a:endParaRPr>
                    </a:p>
                  </a:txBody>
                  <a:tcPr marL="87130" marR="87130"/>
                </a:tc>
                <a:tc>
                  <a:txBody>
                    <a:bodyPr/>
                    <a:lstStyle/>
                    <a:p>
                      <a:pPr algn="r"/>
                      <a:endParaRPr lang="en-US" b="1" dirty="0"/>
                    </a:p>
                  </a:txBody>
                  <a:tcPr marL="87130" marR="87130"/>
                </a:tc>
                <a:tc>
                  <a:txBody>
                    <a:bodyPr/>
                    <a:lstStyle/>
                    <a:p>
                      <a:pPr algn="r"/>
                      <a:r>
                        <a:rPr lang="en-US" b="1" dirty="0" smtClean="0"/>
                        <a:t>0</a:t>
                      </a:r>
                      <a:endParaRPr lang="en-US" b="1" dirty="0"/>
                    </a:p>
                  </a:txBody>
                  <a:tcPr marL="87130" marR="8713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a:t>
                      </a:r>
                    </a:p>
                  </a:txBody>
                  <a:tcPr marL="87130" marR="87130"/>
                </a:tc>
                <a:tc>
                  <a:txBody>
                    <a:bodyPr/>
                    <a:lstStyle/>
                    <a:p>
                      <a:pPr algn="r"/>
                      <a:r>
                        <a:rPr lang="en-US" b="1" dirty="0" smtClean="0"/>
                        <a:t>1,266</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0</a:t>
                      </a:r>
                      <a:endParaRPr lang="en-US" b="1" dirty="0">
                        <a:solidFill>
                          <a:srgbClr val="FF0000"/>
                        </a:solidFill>
                      </a:endParaRPr>
                    </a:p>
                  </a:txBody>
                  <a:tcPr marL="87130" marR="87130"/>
                </a:tc>
              </a:tr>
              <a:tr h="365760">
                <a:tc>
                  <a:txBody>
                    <a:bodyPr/>
                    <a:lstStyle/>
                    <a:p>
                      <a:r>
                        <a:rPr lang="en-US" sz="1600" b="1" dirty="0" smtClean="0"/>
                        <a:t>5-14</a:t>
                      </a:r>
                      <a:endParaRPr lang="en-US" sz="1600" b="1" dirty="0"/>
                    </a:p>
                  </a:txBody>
                  <a:tcPr marL="87130" marR="87130"/>
                </a:tc>
                <a:tc>
                  <a:txBody>
                    <a:bodyPr/>
                    <a:lstStyle/>
                    <a:p>
                      <a:pPr algn="r"/>
                      <a:r>
                        <a:rPr lang="en-US" b="1" dirty="0" smtClean="0"/>
                        <a:t>2</a:t>
                      </a:r>
                      <a:endParaRPr lang="en-US" b="1" dirty="0"/>
                    </a:p>
                  </a:txBody>
                  <a:tcPr marL="87130" marR="8713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a:t>
                      </a:r>
                    </a:p>
                  </a:txBody>
                  <a:tcPr marL="87130" marR="87130"/>
                </a:tc>
                <a:tc>
                  <a:txBody>
                    <a:bodyPr/>
                    <a:lstStyle/>
                    <a:p>
                      <a:pPr algn="r"/>
                      <a:r>
                        <a:rPr lang="en-US" b="1" dirty="0" smtClean="0"/>
                        <a:t>828,663</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0.24</a:t>
                      </a:r>
                      <a:endParaRPr lang="en-US" b="1" dirty="0">
                        <a:solidFill>
                          <a:srgbClr val="FF0000"/>
                        </a:solidFill>
                      </a:endParaRPr>
                    </a:p>
                  </a:txBody>
                  <a:tcPr marL="87130" marR="87130"/>
                </a:tc>
                <a:tc>
                  <a:txBody>
                    <a:bodyPr/>
                    <a:lstStyle/>
                    <a:p>
                      <a:pPr algn="r"/>
                      <a:endParaRPr lang="en-US" b="1" dirty="0"/>
                    </a:p>
                  </a:txBody>
                  <a:tcPr marL="87130" marR="87130"/>
                </a:tc>
                <a:tc>
                  <a:txBody>
                    <a:bodyPr/>
                    <a:lstStyle/>
                    <a:p>
                      <a:pPr algn="r"/>
                      <a:r>
                        <a:rPr lang="en-US" b="1" dirty="0" smtClean="0"/>
                        <a:t>0</a:t>
                      </a:r>
                      <a:endParaRPr lang="en-US" b="1" dirty="0"/>
                    </a:p>
                  </a:txBody>
                  <a:tcPr marL="87130" marR="8713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a:t>
                      </a:r>
                    </a:p>
                  </a:txBody>
                  <a:tcPr marL="87130" marR="87130"/>
                </a:tc>
                <a:tc>
                  <a:txBody>
                    <a:bodyPr/>
                    <a:lstStyle/>
                    <a:p>
                      <a:pPr algn="r"/>
                      <a:r>
                        <a:rPr lang="en-US" b="1" dirty="0" smtClean="0"/>
                        <a:t>4,384</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0</a:t>
                      </a:r>
                      <a:endParaRPr lang="en-US" b="1" dirty="0">
                        <a:solidFill>
                          <a:srgbClr val="FF0000"/>
                        </a:solidFill>
                      </a:endParaRPr>
                    </a:p>
                  </a:txBody>
                  <a:tcPr marL="87130" marR="87130"/>
                </a:tc>
              </a:tr>
              <a:tr h="365760">
                <a:tc>
                  <a:txBody>
                    <a:bodyPr/>
                    <a:lstStyle/>
                    <a:p>
                      <a:r>
                        <a:rPr lang="en-US" sz="1600" b="1" dirty="0" smtClean="0"/>
                        <a:t>15-24</a:t>
                      </a:r>
                      <a:endParaRPr lang="en-US" sz="1600" b="1" dirty="0"/>
                    </a:p>
                  </a:txBody>
                  <a:tcPr marL="87130" marR="87130"/>
                </a:tc>
                <a:tc>
                  <a:txBody>
                    <a:bodyPr/>
                    <a:lstStyle/>
                    <a:p>
                      <a:pPr algn="r"/>
                      <a:r>
                        <a:rPr lang="en-US" b="1" dirty="0" smtClean="0"/>
                        <a:t>2</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893,809</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0.22</a:t>
                      </a:r>
                      <a:endParaRPr lang="en-US" b="1" dirty="0">
                        <a:solidFill>
                          <a:srgbClr val="FF0000"/>
                        </a:solidFill>
                      </a:endParaRPr>
                    </a:p>
                  </a:txBody>
                  <a:tcPr marL="87130" marR="87130"/>
                </a:tc>
                <a:tc>
                  <a:txBody>
                    <a:bodyPr/>
                    <a:lstStyle/>
                    <a:p>
                      <a:pPr algn="r"/>
                      <a:endParaRPr lang="en-US" b="1" dirty="0"/>
                    </a:p>
                  </a:txBody>
                  <a:tcPr marL="87130" marR="87130"/>
                </a:tc>
                <a:tc>
                  <a:txBody>
                    <a:bodyPr/>
                    <a:lstStyle/>
                    <a:p>
                      <a:pPr algn="r"/>
                      <a:r>
                        <a:rPr lang="en-US" b="1" dirty="0" smtClean="0"/>
                        <a:t>0</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4,526</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0</a:t>
                      </a:r>
                      <a:endParaRPr lang="en-US" b="1" dirty="0">
                        <a:solidFill>
                          <a:srgbClr val="FF0000"/>
                        </a:solidFill>
                      </a:endParaRPr>
                    </a:p>
                  </a:txBody>
                  <a:tcPr marL="87130" marR="87130"/>
                </a:tc>
              </a:tr>
              <a:tr h="365760">
                <a:tc>
                  <a:txBody>
                    <a:bodyPr/>
                    <a:lstStyle/>
                    <a:p>
                      <a:r>
                        <a:rPr lang="en-US" sz="1600" b="1" dirty="0" smtClean="0"/>
                        <a:t>25-34</a:t>
                      </a:r>
                      <a:endParaRPr lang="en-US" sz="1600" b="1" dirty="0"/>
                    </a:p>
                  </a:txBody>
                  <a:tcPr marL="87130" marR="87130"/>
                </a:tc>
                <a:tc>
                  <a:txBody>
                    <a:bodyPr/>
                    <a:lstStyle/>
                    <a:p>
                      <a:pPr algn="r"/>
                      <a:r>
                        <a:rPr lang="en-US" b="1" dirty="0" smtClean="0"/>
                        <a:t>19</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718,484</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2.64</a:t>
                      </a:r>
                      <a:endParaRPr lang="en-US" b="1" dirty="0">
                        <a:solidFill>
                          <a:srgbClr val="FF0000"/>
                        </a:solidFill>
                      </a:endParaRPr>
                    </a:p>
                  </a:txBody>
                  <a:tcPr marL="87130" marR="87130"/>
                </a:tc>
                <a:tc>
                  <a:txBody>
                    <a:bodyPr/>
                    <a:lstStyle/>
                    <a:p>
                      <a:pPr algn="r"/>
                      <a:endParaRPr lang="en-US" b="1" dirty="0"/>
                    </a:p>
                  </a:txBody>
                  <a:tcPr marL="87130" marR="87130"/>
                </a:tc>
                <a:tc>
                  <a:txBody>
                    <a:bodyPr/>
                    <a:lstStyle/>
                    <a:p>
                      <a:pPr algn="r"/>
                      <a:r>
                        <a:rPr lang="en-US" b="1" dirty="0" smtClean="0"/>
                        <a:t>0</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2,977</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0</a:t>
                      </a:r>
                      <a:endParaRPr lang="en-US" b="1" dirty="0">
                        <a:solidFill>
                          <a:srgbClr val="FF0000"/>
                        </a:solidFill>
                      </a:endParaRPr>
                    </a:p>
                  </a:txBody>
                  <a:tcPr marL="87130" marR="87130"/>
                </a:tc>
              </a:tr>
              <a:tr h="365760">
                <a:tc>
                  <a:txBody>
                    <a:bodyPr/>
                    <a:lstStyle/>
                    <a:p>
                      <a:r>
                        <a:rPr lang="en-US" sz="1600" b="1" dirty="0" smtClean="0"/>
                        <a:t>35-44</a:t>
                      </a:r>
                      <a:endParaRPr lang="en-US" sz="1600" b="1" dirty="0"/>
                    </a:p>
                  </a:txBody>
                  <a:tcPr marL="87130" marR="87130"/>
                </a:tc>
                <a:tc>
                  <a:txBody>
                    <a:bodyPr/>
                    <a:lstStyle/>
                    <a:p>
                      <a:pPr algn="r"/>
                      <a:r>
                        <a:rPr lang="en-US" b="1" dirty="0" smtClean="0"/>
                        <a:t>61</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810,632</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7.52</a:t>
                      </a:r>
                      <a:endParaRPr lang="en-US" b="1" dirty="0">
                        <a:solidFill>
                          <a:srgbClr val="FF0000"/>
                        </a:solidFill>
                      </a:endParaRPr>
                    </a:p>
                  </a:txBody>
                  <a:tcPr marL="87130" marR="87130"/>
                </a:tc>
                <a:tc>
                  <a:txBody>
                    <a:bodyPr/>
                    <a:lstStyle/>
                    <a:p>
                      <a:pPr algn="r"/>
                      <a:endParaRPr lang="en-US" b="1" dirty="0"/>
                    </a:p>
                  </a:txBody>
                  <a:tcPr marL="87130" marR="87130"/>
                </a:tc>
                <a:tc>
                  <a:txBody>
                    <a:bodyPr/>
                    <a:lstStyle/>
                    <a:p>
                      <a:pPr algn="r"/>
                      <a:r>
                        <a:rPr lang="en-US" b="1" dirty="0" smtClean="0"/>
                        <a:t>1</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4,269</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23.43</a:t>
                      </a:r>
                      <a:endParaRPr lang="en-US" b="1" dirty="0">
                        <a:solidFill>
                          <a:srgbClr val="FF0000"/>
                        </a:solidFill>
                      </a:endParaRPr>
                    </a:p>
                  </a:txBody>
                  <a:tcPr marL="87130" marR="87130"/>
                </a:tc>
              </a:tr>
              <a:tr h="365760">
                <a:tc>
                  <a:txBody>
                    <a:bodyPr/>
                    <a:lstStyle/>
                    <a:p>
                      <a:r>
                        <a:rPr lang="en-US" sz="1600" b="1" dirty="0" smtClean="0"/>
                        <a:t>45-54</a:t>
                      </a:r>
                      <a:endParaRPr lang="en-US" sz="1600" b="1" dirty="0"/>
                    </a:p>
                  </a:txBody>
                  <a:tcPr marL="87130" marR="87130"/>
                </a:tc>
                <a:tc>
                  <a:txBody>
                    <a:bodyPr/>
                    <a:lstStyle/>
                    <a:p>
                      <a:pPr algn="r"/>
                      <a:r>
                        <a:rPr lang="en-US" b="1" dirty="0" smtClean="0"/>
                        <a:t>160</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833,948</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19.19</a:t>
                      </a:r>
                      <a:endParaRPr lang="en-US" b="1" dirty="0">
                        <a:solidFill>
                          <a:srgbClr val="FF0000"/>
                        </a:solidFill>
                      </a:endParaRPr>
                    </a:p>
                  </a:txBody>
                  <a:tcPr marL="87130" marR="87130"/>
                </a:tc>
                <a:tc>
                  <a:txBody>
                    <a:bodyPr/>
                    <a:lstStyle/>
                    <a:p>
                      <a:pPr algn="r"/>
                      <a:endParaRPr lang="en-US" b="1" dirty="0"/>
                    </a:p>
                  </a:txBody>
                  <a:tcPr marL="87130" marR="87130"/>
                </a:tc>
                <a:tc>
                  <a:txBody>
                    <a:bodyPr/>
                    <a:lstStyle/>
                    <a:p>
                      <a:pPr algn="r"/>
                      <a:r>
                        <a:rPr lang="en-US" b="1" dirty="0" smtClean="0"/>
                        <a:t>0</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5,581</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0</a:t>
                      </a:r>
                      <a:endParaRPr lang="en-US" b="1" dirty="0">
                        <a:solidFill>
                          <a:srgbClr val="FF0000"/>
                        </a:solidFill>
                      </a:endParaRPr>
                    </a:p>
                  </a:txBody>
                  <a:tcPr marL="87130" marR="87130"/>
                </a:tc>
              </a:tr>
              <a:tr h="365760">
                <a:tc>
                  <a:txBody>
                    <a:bodyPr/>
                    <a:lstStyle/>
                    <a:p>
                      <a:r>
                        <a:rPr lang="en-US" sz="1600" b="1" dirty="0" smtClean="0"/>
                        <a:t>55-64</a:t>
                      </a:r>
                      <a:endParaRPr lang="en-US" sz="1600" b="1" dirty="0"/>
                    </a:p>
                  </a:txBody>
                  <a:tcPr marL="87130" marR="87130"/>
                </a:tc>
                <a:tc>
                  <a:txBody>
                    <a:bodyPr/>
                    <a:lstStyle/>
                    <a:p>
                      <a:pPr algn="r"/>
                      <a:r>
                        <a:rPr lang="en-US" b="1" dirty="0" smtClean="0"/>
                        <a:t>297</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602,768</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49.27</a:t>
                      </a:r>
                      <a:endParaRPr lang="en-US" b="1" dirty="0">
                        <a:solidFill>
                          <a:srgbClr val="FF0000"/>
                        </a:solidFill>
                      </a:endParaRPr>
                    </a:p>
                  </a:txBody>
                  <a:tcPr marL="87130" marR="87130"/>
                </a:tc>
                <a:tc>
                  <a:txBody>
                    <a:bodyPr/>
                    <a:lstStyle/>
                    <a:p>
                      <a:pPr algn="r"/>
                      <a:endParaRPr lang="en-US" b="1" dirty="0"/>
                    </a:p>
                  </a:txBody>
                  <a:tcPr marL="87130" marR="87130"/>
                </a:tc>
                <a:tc>
                  <a:txBody>
                    <a:bodyPr/>
                    <a:lstStyle/>
                    <a:p>
                      <a:pPr algn="r"/>
                      <a:r>
                        <a:rPr lang="en-US" b="1" dirty="0" smtClean="0"/>
                        <a:t>1</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5,985</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16.71</a:t>
                      </a:r>
                      <a:endParaRPr lang="en-US" b="1" dirty="0">
                        <a:solidFill>
                          <a:srgbClr val="FF0000"/>
                        </a:solidFill>
                      </a:endParaRPr>
                    </a:p>
                  </a:txBody>
                  <a:tcPr marL="87130" marR="87130"/>
                </a:tc>
              </a:tr>
              <a:tr h="365760">
                <a:tc>
                  <a:txBody>
                    <a:bodyPr/>
                    <a:lstStyle/>
                    <a:p>
                      <a:r>
                        <a:rPr lang="en-US" sz="1600" b="1" dirty="0" smtClean="0"/>
                        <a:t>65-74</a:t>
                      </a:r>
                      <a:endParaRPr lang="en-US" sz="1600" b="1" dirty="0"/>
                    </a:p>
                  </a:txBody>
                  <a:tcPr marL="87130" marR="87130"/>
                </a:tc>
                <a:tc>
                  <a:txBody>
                    <a:bodyPr/>
                    <a:lstStyle/>
                    <a:p>
                      <a:pPr algn="r"/>
                      <a:r>
                        <a:rPr lang="en-US" b="1" dirty="0" smtClean="0"/>
                        <a:t>443</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381,451</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116.14</a:t>
                      </a:r>
                      <a:endParaRPr lang="en-US" b="1" dirty="0">
                        <a:solidFill>
                          <a:srgbClr val="FF0000"/>
                        </a:solidFill>
                      </a:endParaRPr>
                    </a:p>
                  </a:txBody>
                  <a:tcPr marL="87130" marR="87130"/>
                </a:tc>
                <a:tc>
                  <a:txBody>
                    <a:bodyPr/>
                    <a:lstStyle/>
                    <a:p>
                      <a:pPr algn="r"/>
                      <a:endParaRPr lang="en-US" b="1" dirty="0"/>
                    </a:p>
                  </a:txBody>
                  <a:tcPr marL="87130" marR="87130"/>
                </a:tc>
                <a:tc>
                  <a:txBody>
                    <a:bodyPr/>
                    <a:lstStyle/>
                    <a:p>
                      <a:pPr algn="r"/>
                      <a:r>
                        <a:rPr lang="en-US" b="1" dirty="0" smtClean="0"/>
                        <a:t>11</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5,946</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185.01</a:t>
                      </a:r>
                      <a:endParaRPr lang="en-US" b="1" dirty="0">
                        <a:solidFill>
                          <a:srgbClr val="FF0000"/>
                        </a:solidFill>
                      </a:endParaRPr>
                    </a:p>
                  </a:txBody>
                  <a:tcPr marL="87130" marR="87130"/>
                </a:tc>
              </a:tr>
              <a:tr h="365760">
                <a:tc>
                  <a:txBody>
                    <a:bodyPr/>
                    <a:lstStyle/>
                    <a:p>
                      <a:r>
                        <a:rPr lang="en-US" sz="1600" b="1" dirty="0" smtClean="0"/>
                        <a:t>75-84</a:t>
                      </a:r>
                      <a:endParaRPr lang="en-US" sz="1600" b="1" dirty="0"/>
                    </a:p>
                  </a:txBody>
                  <a:tcPr marL="87130" marR="87130"/>
                </a:tc>
                <a:tc>
                  <a:txBody>
                    <a:bodyPr/>
                    <a:lstStyle/>
                    <a:p>
                      <a:pPr algn="r"/>
                      <a:r>
                        <a:rPr lang="en-US" b="1" dirty="0" smtClean="0"/>
                        <a:t>546</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235,030</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232.31</a:t>
                      </a:r>
                      <a:endParaRPr lang="en-US" b="1" dirty="0">
                        <a:solidFill>
                          <a:srgbClr val="FF0000"/>
                        </a:solidFill>
                      </a:endParaRPr>
                    </a:p>
                  </a:txBody>
                  <a:tcPr marL="87130" marR="87130"/>
                </a:tc>
                <a:tc>
                  <a:txBody>
                    <a:bodyPr/>
                    <a:lstStyle/>
                    <a:p>
                      <a:pPr algn="r"/>
                      <a:endParaRPr lang="en-US" b="1" dirty="0"/>
                    </a:p>
                  </a:txBody>
                  <a:tcPr marL="87130" marR="87130"/>
                </a:tc>
                <a:tc>
                  <a:txBody>
                    <a:bodyPr/>
                    <a:lstStyle/>
                    <a:p>
                      <a:pPr algn="r"/>
                      <a:r>
                        <a:rPr lang="en-US" b="1" dirty="0" smtClean="0"/>
                        <a:t>6</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4,086</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146.85</a:t>
                      </a:r>
                      <a:endParaRPr lang="en-US" b="1" dirty="0">
                        <a:solidFill>
                          <a:srgbClr val="FF0000"/>
                        </a:solidFill>
                      </a:endParaRPr>
                    </a:p>
                  </a:txBody>
                  <a:tcPr marL="87130" marR="87130"/>
                </a:tc>
              </a:tr>
              <a:tr h="365760">
                <a:tc>
                  <a:txBody>
                    <a:bodyPr/>
                    <a:lstStyle/>
                    <a:p>
                      <a:r>
                        <a:rPr lang="en-US" sz="1600" b="1" dirty="0" smtClean="0"/>
                        <a:t>85</a:t>
                      </a:r>
                      <a:r>
                        <a:rPr lang="en-US" sz="1600" b="1" baseline="0" dirty="0" smtClean="0"/>
                        <a:t> +</a:t>
                      </a:r>
                      <a:endParaRPr lang="en-US" sz="1600" b="1" dirty="0"/>
                    </a:p>
                  </a:txBody>
                  <a:tcPr marL="87130" marR="87130"/>
                </a:tc>
                <a:tc>
                  <a:txBody>
                    <a:bodyPr/>
                    <a:lstStyle/>
                    <a:p>
                      <a:pPr algn="r"/>
                      <a:r>
                        <a:rPr lang="en-US" b="1" dirty="0" smtClean="0"/>
                        <a:t>369</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82,660</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446.41</a:t>
                      </a:r>
                      <a:endParaRPr lang="en-US" b="1" dirty="0">
                        <a:solidFill>
                          <a:srgbClr val="FF0000"/>
                        </a:solidFill>
                      </a:endParaRPr>
                    </a:p>
                  </a:txBody>
                  <a:tcPr marL="87130" marR="87130"/>
                </a:tc>
                <a:tc>
                  <a:txBody>
                    <a:bodyPr/>
                    <a:lstStyle/>
                    <a:p>
                      <a:pPr algn="r"/>
                      <a:endParaRPr lang="en-US" b="1" dirty="0"/>
                    </a:p>
                  </a:txBody>
                  <a:tcPr marL="87130" marR="87130"/>
                </a:tc>
                <a:tc>
                  <a:txBody>
                    <a:bodyPr/>
                    <a:lstStyle/>
                    <a:p>
                      <a:pPr algn="r"/>
                      <a:r>
                        <a:rPr lang="en-US" b="1" dirty="0" smtClean="0"/>
                        <a:t>3</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1,584</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solidFill>
                            <a:srgbClr val="FF0000"/>
                          </a:solidFill>
                        </a:rPr>
                        <a:t>189.45</a:t>
                      </a:r>
                      <a:endParaRPr lang="en-US" b="1" dirty="0">
                        <a:solidFill>
                          <a:srgbClr val="FF0000"/>
                        </a:solidFill>
                      </a:endParaRPr>
                    </a:p>
                  </a:txBody>
                  <a:tcPr marL="87130" marR="87130"/>
                </a:tc>
              </a:tr>
              <a:tr h="365760">
                <a:tc>
                  <a:txBody>
                    <a:bodyPr/>
                    <a:lstStyle/>
                    <a:p>
                      <a:r>
                        <a:rPr lang="en-US" sz="1600" b="1" dirty="0" smtClean="0"/>
                        <a:t>All Ages</a:t>
                      </a:r>
                      <a:endParaRPr lang="en-US" sz="1600" b="1" dirty="0"/>
                    </a:p>
                  </a:txBody>
                  <a:tcPr marL="87130" marR="87130"/>
                </a:tc>
                <a:tc>
                  <a:txBody>
                    <a:bodyPr/>
                    <a:lstStyle/>
                    <a:p>
                      <a:pPr algn="r"/>
                      <a:r>
                        <a:rPr lang="en-US" b="1" dirty="0" smtClean="0"/>
                        <a:t>1,899</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5,797,906</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sz="2000" b="1" dirty="0" smtClean="0">
                          <a:solidFill>
                            <a:srgbClr val="FF0000"/>
                          </a:solidFill>
                        </a:rPr>
                        <a:t>32.75</a:t>
                      </a:r>
                      <a:endParaRPr lang="en-US" sz="2000" b="1" dirty="0">
                        <a:solidFill>
                          <a:srgbClr val="FF0000"/>
                        </a:solidFill>
                      </a:endParaRPr>
                    </a:p>
                  </a:txBody>
                  <a:tcPr marL="87130" marR="87130"/>
                </a:tc>
                <a:tc>
                  <a:txBody>
                    <a:bodyPr/>
                    <a:lstStyle/>
                    <a:p>
                      <a:pPr algn="r"/>
                      <a:endParaRPr lang="en-US" b="1" dirty="0"/>
                    </a:p>
                  </a:txBody>
                  <a:tcPr marL="87130" marR="87130"/>
                </a:tc>
                <a:tc>
                  <a:txBody>
                    <a:bodyPr/>
                    <a:lstStyle/>
                    <a:p>
                      <a:pPr algn="r"/>
                      <a:r>
                        <a:rPr lang="en-US" b="1" dirty="0" smtClean="0"/>
                        <a:t>22</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b="1" dirty="0" smtClean="0"/>
                        <a:t>40,952</a:t>
                      </a:r>
                      <a:endParaRPr lang="en-US" b="1" dirty="0"/>
                    </a:p>
                  </a:txBody>
                  <a:tcPr marL="87130" marR="87130"/>
                </a:tc>
                <a:tc>
                  <a:txBody>
                    <a:bodyPr/>
                    <a:lstStyle/>
                    <a:p>
                      <a:pPr algn="r"/>
                      <a:r>
                        <a:rPr lang="en-US" b="1" dirty="0" smtClean="0"/>
                        <a:t>=</a:t>
                      </a:r>
                      <a:endParaRPr lang="en-US" b="1" dirty="0"/>
                    </a:p>
                  </a:txBody>
                  <a:tcPr marL="87130" marR="87130"/>
                </a:tc>
                <a:tc>
                  <a:txBody>
                    <a:bodyPr/>
                    <a:lstStyle/>
                    <a:p>
                      <a:pPr algn="r"/>
                      <a:r>
                        <a:rPr lang="en-US" sz="2000" b="1" dirty="0" smtClean="0">
                          <a:solidFill>
                            <a:srgbClr val="FF0000"/>
                          </a:solidFill>
                        </a:rPr>
                        <a:t>53.72</a:t>
                      </a:r>
                      <a:endParaRPr lang="en-US" sz="2000" b="1" dirty="0">
                        <a:solidFill>
                          <a:srgbClr val="FF0000"/>
                        </a:solidFill>
                      </a:endParaRPr>
                    </a:p>
                  </a:txBody>
                  <a:tcPr marL="87130" marR="87130"/>
                </a:tc>
              </a:tr>
            </a:tbl>
          </a:graphicData>
        </a:graphic>
      </p:graphicFrame>
    </p:spTree>
    <p:extLst>
      <p:ext uri="{BB962C8B-B14F-4D97-AF65-F5344CB8AC3E}">
        <p14:creationId xmlns:p14="http://schemas.microsoft.com/office/powerpoint/2010/main" val="2113024687"/>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rtl="0">
              <a:lnSpc>
                <a:spcPts val="3300"/>
              </a:lnSpc>
              <a:spcBef>
                <a:spcPct val="0"/>
              </a:spcBef>
            </a:pPr>
            <a:r>
              <a:rPr lang="en-US" sz="3200" dirty="0" smtClean="0">
                <a:latin typeface="+mj-lt"/>
              </a:rPr>
              <a:t>3. Multiply age-specific rate </a:t>
            </a:r>
            <a:br>
              <a:rPr lang="en-US" sz="3200" dirty="0" smtClean="0">
                <a:latin typeface="+mj-lt"/>
              </a:rPr>
            </a:br>
            <a:r>
              <a:rPr lang="en-US" sz="3200" dirty="0" smtClean="0">
                <a:latin typeface="+mj-lt"/>
              </a:rPr>
              <a:t>for each age group by weight</a:t>
            </a:r>
            <a:endParaRPr lang="en-US" sz="3200" dirty="0">
              <a:latin typeface="+mj-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1263074057"/>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6" y="5657671"/>
            <a:ext cx="9149255" cy="1200329"/>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smtClean="0"/>
          </a:p>
          <a:p>
            <a:endParaRPr lang="en-US" dirty="0"/>
          </a:p>
        </p:txBody>
      </p:sp>
      <p:sp>
        <p:nvSpPr>
          <p:cNvPr id="2" name="Title 1"/>
          <p:cNvSpPr>
            <a:spLocks noGrp="1"/>
          </p:cNvSpPr>
          <p:nvPr>
            <p:ph type="title" idx="4294967295"/>
          </p:nvPr>
        </p:nvSpPr>
        <p:spPr>
          <a:xfrm>
            <a:off x="381000" y="228600"/>
            <a:ext cx="8382000" cy="533400"/>
          </a:xfrm>
        </p:spPr>
        <p:txBody>
          <a:bodyPr/>
          <a:lstStyle/>
          <a:p>
            <a:pPr algn="ctr"/>
            <a:r>
              <a:rPr lang="en-US" sz="2000" b="1" dirty="0">
                <a:solidFill>
                  <a:schemeClr val="tx1"/>
                </a:solidFill>
                <a:latin typeface="+mn-lt"/>
              </a:rPr>
              <a:t>Death Rate for Diabetes Mellitus, 2003-2005</a:t>
            </a:r>
            <a:endParaRPr lang="en-US" sz="2000" dirty="0">
              <a:latin typeface="+mn-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05575678"/>
              </p:ext>
            </p:extLst>
          </p:nvPr>
        </p:nvGraphicFramePr>
        <p:xfrm>
          <a:off x="152400" y="1066800"/>
          <a:ext cx="8869680" cy="5455920"/>
        </p:xfrm>
        <a:graphic>
          <a:graphicData uri="http://schemas.openxmlformats.org/drawingml/2006/table">
            <a:tbl>
              <a:tblPr firstRow="1" bandRow="1">
                <a:tableStyleId>{073A0DAA-6AF3-43AB-8588-CEC1D06C72B9}</a:tableStyleId>
              </a:tblPr>
              <a:tblGrid>
                <a:gridCol w="1225417"/>
                <a:gridCol w="995650"/>
                <a:gridCol w="229767"/>
                <a:gridCol w="1225417"/>
                <a:gridCol w="306353"/>
                <a:gridCol w="1072240"/>
                <a:gridCol w="207178"/>
                <a:gridCol w="1052233"/>
                <a:gridCol w="225478"/>
                <a:gridCol w="1052233"/>
                <a:gridCol w="225478"/>
                <a:gridCol w="1052236"/>
              </a:tblGrid>
              <a:tr h="336550">
                <a:tc>
                  <a:txBody>
                    <a:bodyPr/>
                    <a:lstStyle/>
                    <a:p>
                      <a:pPr algn="ctr"/>
                      <a:endParaRPr lang="en-US" b="1" dirty="0">
                        <a:solidFill>
                          <a:schemeClr val="accent3"/>
                        </a:solidFill>
                      </a:endParaRPr>
                    </a:p>
                  </a:txBody>
                  <a:tcPr marL="85499" marR="85499">
                    <a:solidFill>
                      <a:schemeClr val="tx1"/>
                    </a:solidFill>
                  </a:tcPr>
                </a:tc>
                <a:tc gridSpan="5">
                  <a:txBody>
                    <a:bodyPr/>
                    <a:lstStyle/>
                    <a:p>
                      <a:pPr algn="ctr"/>
                      <a:r>
                        <a:rPr lang="en-US" b="1" dirty="0" smtClean="0">
                          <a:solidFill>
                            <a:schemeClr val="accent3"/>
                          </a:solidFill>
                        </a:rPr>
                        <a:t>STATE A</a:t>
                      </a:r>
                      <a:endParaRPr lang="en-US" b="1" dirty="0">
                        <a:solidFill>
                          <a:schemeClr val="accent3"/>
                        </a:solidFill>
                      </a:endParaRPr>
                    </a:p>
                  </a:txBody>
                  <a:tcPr marL="85499" marR="85499">
                    <a:solidFill>
                      <a:schemeClr val="tx1"/>
                    </a:solidFill>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a:txBody>
                    <a:bodyPr/>
                    <a:lstStyle/>
                    <a:p>
                      <a:pPr algn="ctr"/>
                      <a:endParaRPr lang="en-US" b="1" dirty="0">
                        <a:solidFill>
                          <a:schemeClr val="accent3"/>
                        </a:solidFill>
                      </a:endParaRPr>
                    </a:p>
                  </a:txBody>
                  <a:tcPr marL="85499" marR="85499">
                    <a:solidFill>
                      <a:schemeClr val="tx1"/>
                    </a:solidFill>
                  </a:tcPr>
                </a:tc>
                <a:tc gridSpan="5">
                  <a:txBody>
                    <a:bodyPr/>
                    <a:lstStyle/>
                    <a:p>
                      <a:pPr algn="ctr"/>
                      <a:r>
                        <a:rPr lang="en-US" b="1" dirty="0" smtClean="0">
                          <a:solidFill>
                            <a:schemeClr val="accent3"/>
                          </a:solidFill>
                        </a:rPr>
                        <a:t>STATE B</a:t>
                      </a:r>
                      <a:endParaRPr lang="en-US" b="1" dirty="0">
                        <a:solidFill>
                          <a:schemeClr val="accent3"/>
                        </a:solidFill>
                      </a:endParaRPr>
                    </a:p>
                  </a:txBody>
                  <a:tcPr marL="85499" marR="85499">
                    <a:solidFill>
                      <a:schemeClr val="tx1"/>
                    </a:solidFill>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r>
              <a:tr h="504190">
                <a:tc>
                  <a:txBody>
                    <a:bodyPr/>
                    <a:lstStyle/>
                    <a:p>
                      <a:pPr algn="ctr"/>
                      <a:r>
                        <a:rPr lang="en-US" sz="1600" b="1" dirty="0" smtClean="0">
                          <a:solidFill>
                            <a:schemeClr val="accent3"/>
                          </a:solidFill>
                        </a:rPr>
                        <a:t>Age Group</a:t>
                      </a:r>
                    </a:p>
                    <a:p>
                      <a:pPr algn="ctr"/>
                      <a:r>
                        <a:rPr lang="en-US" sz="1600" b="1" dirty="0" smtClean="0">
                          <a:solidFill>
                            <a:schemeClr val="accent3"/>
                          </a:solidFill>
                        </a:rPr>
                        <a:t>(years)</a:t>
                      </a: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Age-Specific Rate</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WHO </a:t>
                      </a:r>
                      <a:r>
                        <a:rPr lang="en-US" sz="1600" b="1" baseline="0" dirty="0" smtClean="0">
                          <a:solidFill>
                            <a:schemeClr val="accent3"/>
                          </a:solidFill>
                        </a:rPr>
                        <a:t>Standard Pop Weight</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Age</a:t>
                      </a:r>
                    </a:p>
                    <a:p>
                      <a:pPr algn="ctr"/>
                      <a:r>
                        <a:rPr lang="en-US" sz="1600" b="1" dirty="0" smtClean="0">
                          <a:solidFill>
                            <a:schemeClr val="accent3"/>
                          </a:solidFill>
                        </a:rPr>
                        <a:t>Adjusted</a:t>
                      </a:r>
                    </a:p>
                    <a:p>
                      <a:pPr algn="ctr"/>
                      <a:r>
                        <a:rPr lang="en-US" sz="1600" b="1" dirty="0" smtClean="0">
                          <a:solidFill>
                            <a:schemeClr val="accent3"/>
                          </a:solidFill>
                        </a:rPr>
                        <a:t>Rate</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Age-Specific Rate</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WHO </a:t>
                      </a:r>
                      <a:r>
                        <a:rPr lang="en-US" sz="1600" b="1" baseline="0" dirty="0" smtClean="0">
                          <a:solidFill>
                            <a:schemeClr val="accent3"/>
                          </a:solidFill>
                        </a:rPr>
                        <a:t>Standard Pop Weight</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Age</a:t>
                      </a:r>
                    </a:p>
                    <a:p>
                      <a:pPr algn="ctr"/>
                      <a:r>
                        <a:rPr lang="en-US" sz="1600" b="1" dirty="0" smtClean="0">
                          <a:solidFill>
                            <a:schemeClr val="accent3"/>
                          </a:solidFill>
                        </a:rPr>
                        <a:t>Adjusted</a:t>
                      </a:r>
                    </a:p>
                    <a:p>
                      <a:pPr algn="ctr"/>
                      <a:r>
                        <a:rPr lang="en-US" sz="1600" b="1" dirty="0" smtClean="0">
                          <a:solidFill>
                            <a:schemeClr val="accent3"/>
                          </a:solidFill>
                        </a:rPr>
                        <a:t>Rate</a:t>
                      </a:r>
                      <a:endParaRPr lang="en-US" sz="1600" b="1" dirty="0">
                        <a:solidFill>
                          <a:schemeClr val="accent3"/>
                        </a:solidFill>
                      </a:endParaRPr>
                    </a:p>
                  </a:txBody>
                  <a:tcPr marL="85499" marR="85499">
                    <a:solidFill>
                      <a:schemeClr val="tx1"/>
                    </a:solidFill>
                  </a:tcPr>
                </a:tc>
              </a:tr>
              <a:tr h="365760">
                <a:tc>
                  <a:txBody>
                    <a:bodyPr/>
                    <a:lstStyle/>
                    <a:p>
                      <a:r>
                        <a:rPr lang="en-US" sz="1600" b="1" dirty="0" smtClean="0"/>
                        <a:t>Under 1</a:t>
                      </a:r>
                      <a:endParaRPr lang="en-US" sz="1600"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algn="ctr"/>
                      <a:r>
                        <a:rPr lang="en-US" b="1" dirty="0" smtClean="0">
                          <a:solidFill>
                            <a:srgbClr val="FF0000"/>
                          </a:solidFill>
                        </a:rPr>
                        <a:t>X</a:t>
                      </a:r>
                      <a:endParaRPr lang="en-US" b="1" dirty="0">
                        <a:solidFill>
                          <a:srgbClr val="FF0000"/>
                        </a:solidFill>
                      </a:endParaRPr>
                    </a:p>
                  </a:txBody>
                  <a:tcPr marL="85499" marR="85499" anchor="ctr"/>
                </a:tc>
                <a:tc>
                  <a:txBody>
                    <a:bodyPr/>
                    <a:lstStyle/>
                    <a:p>
                      <a:r>
                        <a:rPr lang="en-US" b="1" dirty="0" smtClean="0"/>
                        <a:t>0.018</a:t>
                      </a:r>
                      <a:endParaRPr lang="en-US" b="1" dirty="0"/>
                    </a:p>
                  </a:txBody>
                  <a:tcPr marL="85499" marR="85499" marT="9144" marB="9144" anchor="ctr"/>
                </a:tc>
                <a:tc>
                  <a:txBody>
                    <a:bodyPr/>
                    <a:lstStyle/>
                    <a:p>
                      <a:pPr algn="r"/>
                      <a:r>
                        <a:rPr lang="en-US" b="1" dirty="0" smtClean="0">
                          <a:solidFill>
                            <a:srgbClr val="FF0000"/>
                          </a:solidFill>
                        </a:rPr>
                        <a:t>=</a:t>
                      </a:r>
                      <a:endParaRPr lang="en-US" b="1" dirty="0">
                        <a:solidFill>
                          <a:srgbClr val="FF0000"/>
                        </a:solidFill>
                      </a:endParaRPr>
                    </a:p>
                  </a:txBody>
                  <a:tcPr marL="85499" marR="85499" anchor="ctr"/>
                </a:tc>
                <a:tc>
                  <a:txBody>
                    <a:bodyPr/>
                    <a:lstStyle/>
                    <a:p>
                      <a:pPr algn="l" fontAlgn="b"/>
                      <a:r>
                        <a:rPr lang="en-US" sz="1800" b="1" kern="1200" dirty="0" smtClean="0">
                          <a:solidFill>
                            <a:srgbClr val="FF0000"/>
                          </a:solidFill>
                        </a:rPr>
                        <a:t>  0</a:t>
                      </a:r>
                      <a:endParaRPr lang="en-US" sz="1800" b="1"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endParaRPr lang="en-US" b="1" dirty="0"/>
                    </a:p>
                  </a:txBody>
                  <a:tcPr marL="85499" marR="85499" anchor="ctr"/>
                </a:tc>
                <a:tc>
                  <a:txBody>
                    <a:bodyPr/>
                    <a:lstStyle/>
                    <a:p>
                      <a:r>
                        <a:rPr lang="en-US" b="1" dirty="0" smtClean="0"/>
                        <a:t>0.018</a:t>
                      </a:r>
                      <a:endParaRPr lang="en-US" b="1" dirty="0"/>
                    </a:p>
                  </a:txBody>
                  <a:tcPr marL="85499" marR="85499" marT="9144" marB="9144" anchor="ctr"/>
                </a:tc>
                <a:tc>
                  <a:txBody>
                    <a:bodyPr/>
                    <a:lstStyle/>
                    <a:p>
                      <a:endParaRPr lang="en-US" b="1" dirty="0"/>
                    </a:p>
                  </a:txBody>
                  <a:tcPr marL="85499" marR="85499" anchor="ctr"/>
                </a:tc>
                <a:tc>
                  <a:txBody>
                    <a:bodyPr/>
                    <a:lstStyle/>
                    <a:p>
                      <a:endParaRPr lang="en-US" b="1"/>
                    </a:p>
                  </a:txBody>
                  <a:tcPr marL="8906" marR="8906" marT="9525" marB="0" anchor="ctr"/>
                </a:tc>
              </a:tr>
              <a:tr h="365760">
                <a:tc>
                  <a:txBody>
                    <a:bodyPr/>
                    <a:lstStyle/>
                    <a:p>
                      <a:r>
                        <a:rPr lang="en-US" sz="1600" b="1" dirty="0" smtClean="0"/>
                        <a:t>1-4</a:t>
                      </a:r>
                      <a:endParaRPr lang="en-US" sz="1600"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endParaRPr lang="en-US" b="1" dirty="0"/>
                    </a:p>
                  </a:txBody>
                  <a:tcPr marL="85499" marR="85499" anchor="ctr"/>
                </a:tc>
                <a:tc>
                  <a:txBody>
                    <a:bodyPr/>
                    <a:lstStyle/>
                    <a:p>
                      <a:r>
                        <a:rPr lang="en-US" b="1" dirty="0" smtClean="0"/>
                        <a:t>0.07</a:t>
                      </a:r>
                      <a:endParaRPr lang="en-US" b="1" dirty="0"/>
                    </a:p>
                  </a:txBody>
                  <a:tcPr marL="85499" marR="85499" marT="9144" marB="9144" anchor="ctr"/>
                </a:tc>
                <a:tc>
                  <a:txBody>
                    <a:bodyPr/>
                    <a:lstStyle/>
                    <a:p>
                      <a:endParaRPr lang="en-US" b="1" dirty="0"/>
                    </a:p>
                  </a:txBody>
                  <a:tcPr marL="85499" marR="85499" anchor="ctr"/>
                </a:tc>
                <a:tc>
                  <a:txBody>
                    <a:bodyPr/>
                    <a:lstStyle/>
                    <a:p>
                      <a:endParaRPr lang="en-US" b="1"/>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endParaRPr lang="en-US" b="1" dirty="0"/>
                    </a:p>
                  </a:txBody>
                  <a:tcPr marL="85499" marR="85499" anchor="ctr"/>
                </a:tc>
                <a:tc>
                  <a:txBody>
                    <a:bodyPr/>
                    <a:lstStyle/>
                    <a:p>
                      <a:r>
                        <a:rPr lang="en-US" b="1" dirty="0" smtClean="0"/>
                        <a:t>0.07</a:t>
                      </a:r>
                      <a:endParaRPr lang="en-US" b="1" dirty="0"/>
                    </a:p>
                  </a:txBody>
                  <a:tcPr marL="85499" marR="85499" marT="9144" marB="9144" anchor="ctr"/>
                </a:tc>
                <a:tc>
                  <a:txBody>
                    <a:bodyPr/>
                    <a:lstStyle/>
                    <a:p>
                      <a:endParaRPr lang="en-US" b="1"/>
                    </a:p>
                  </a:txBody>
                  <a:tcPr marL="85499" marR="85499" anchor="ctr"/>
                </a:tc>
                <a:tc>
                  <a:txBody>
                    <a:bodyPr/>
                    <a:lstStyle/>
                    <a:p>
                      <a:endParaRPr lang="en-US" b="1"/>
                    </a:p>
                  </a:txBody>
                  <a:tcPr marL="8906" marR="8906" marT="9525" marB="0" anchor="ctr"/>
                </a:tc>
              </a:tr>
              <a:tr h="365760">
                <a:tc>
                  <a:txBody>
                    <a:bodyPr/>
                    <a:lstStyle/>
                    <a:p>
                      <a:r>
                        <a:rPr lang="en-US" sz="1600" b="1" dirty="0" smtClean="0"/>
                        <a:t>5-14</a:t>
                      </a:r>
                      <a:endParaRPr lang="en-US" sz="1600" b="1" dirty="0"/>
                    </a:p>
                  </a:txBody>
                  <a:tcPr marL="85499" marR="85499" anchor="ctr"/>
                </a:tc>
                <a:tc>
                  <a:txBody>
                    <a:bodyPr/>
                    <a:lstStyle/>
                    <a:p>
                      <a:pPr algn="r"/>
                      <a:r>
                        <a:rPr lang="en-US" b="1" dirty="0" smtClean="0"/>
                        <a:t>0.24</a:t>
                      </a:r>
                      <a:endParaRPr lang="en-US" b="1" dirty="0">
                        <a:solidFill>
                          <a:schemeClr val="tx1"/>
                        </a:solidFill>
                      </a:endParaRPr>
                    </a:p>
                  </a:txBody>
                  <a:tcPr marL="85499" marR="85499" anchor="ctr"/>
                </a:tc>
                <a:tc>
                  <a:txBody>
                    <a:bodyPr/>
                    <a:lstStyle/>
                    <a:p>
                      <a:endParaRPr lang="en-US" b="1"/>
                    </a:p>
                  </a:txBody>
                  <a:tcPr marL="85499" marR="85499" anchor="ctr"/>
                </a:tc>
                <a:tc>
                  <a:txBody>
                    <a:bodyPr/>
                    <a:lstStyle/>
                    <a:p>
                      <a:r>
                        <a:rPr lang="en-US" b="1" dirty="0" smtClean="0"/>
                        <a:t>0.173</a:t>
                      </a:r>
                      <a:endParaRPr lang="en-US" b="1" dirty="0"/>
                    </a:p>
                  </a:txBody>
                  <a:tcPr marL="85499" marR="85499" marT="9144" marB="9144" anchor="ctr"/>
                </a:tc>
                <a:tc>
                  <a:txBody>
                    <a:bodyPr/>
                    <a:lstStyle/>
                    <a:p>
                      <a:endParaRPr lang="en-US" b="1"/>
                    </a:p>
                  </a:txBody>
                  <a:tcPr marL="85499" marR="85499" anchor="ctr"/>
                </a:tc>
                <a:tc>
                  <a:txBody>
                    <a:bodyPr/>
                    <a:lstStyle/>
                    <a:p>
                      <a:endParaRPr lang="en-US" b="1"/>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endParaRPr lang="en-US" b="1" dirty="0"/>
                    </a:p>
                  </a:txBody>
                  <a:tcPr marL="85499" marR="85499" anchor="ctr"/>
                </a:tc>
                <a:tc>
                  <a:txBody>
                    <a:bodyPr/>
                    <a:lstStyle/>
                    <a:p>
                      <a:r>
                        <a:rPr lang="en-US" b="1" dirty="0" smtClean="0"/>
                        <a:t>0.173</a:t>
                      </a:r>
                      <a:endParaRPr lang="en-US" b="1" dirty="0"/>
                    </a:p>
                  </a:txBody>
                  <a:tcPr marL="85499" marR="85499" marT="9144" marB="9144" anchor="ctr"/>
                </a:tc>
                <a:tc>
                  <a:txBody>
                    <a:bodyPr/>
                    <a:lstStyle/>
                    <a:p>
                      <a:endParaRPr lang="en-US" b="1"/>
                    </a:p>
                  </a:txBody>
                  <a:tcPr marL="85499" marR="85499" anchor="ctr"/>
                </a:tc>
                <a:tc>
                  <a:txBody>
                    <a:bodyPr/>
                    <a:lstStyle/>
                    <a:p>
                      <a:endParaRPr lang="en-US" b="1"/>
                    </a:p>
                  </a:txBody>
                  <a:tcPr marL="8906" marR="8906" marT="9525" marB="0" anchor="ctr"/>
                </a:tc>
              </a:tr>
              <a:tr h="365760">
                <a:tc>
                  <a:txBody>
                    <a:bodyPr/>
                    <a:lstStyle/>
                    <a:p>
                      <a:r>
                        <a:rPr lang="en-US" sz="1600" b="1" dirty="0" smtClean="0"/>
                        <a:t>15-24</a:t>
                      </a:r>
                      <a:endParaRPr lang="en-US" sz="1600" b="1" dirty="0"/>
                    </a:p>
                  </a:txBody>
                  <a:tcPr marL="85499" marR="85499" anchor="ctr"/>
                </a:tc>
                <a:tc>
                  <a:txBody>
                    <a:bodyPr/>
                    <a:lstStyle/>
                    <a:p>
                      <a:pPr algn="r"/>
                      <a:r>
                        <a:rPr lang="en-US" b="1" dirty="0" smtClean="0"/>
                        <a:t>0.22</a:t>
                      </a:r>
                      <a:endParaRPr lang="en-US" b="1" dirty="0">
                        <a:solidFill>
                          <a:schemeClr val="tx1"/>
                        </a:solidFill>
                      </a:endParaRPr>
                    </a:p>
                  </a:txBody>
                  <a:tcPr marL="85499" marR="85499" anchor="ctr"/>
                </a:tc>
                <a:tc>
                  <a:txBody>
                    <a:bodyPr/>
                    <a:lstStyle/>
                    <a:p>
                      <a:endParaRPr lang="en-US" b="1"/>
                    </a:p>
                  </a:txBody>
                  <a:tcPr marL="85499" marR="85499" anchor="ctr"/>
                </a:tc>
                <a:tc>
                  <a:txBody>
                    <a:bodyPr/>
                    <a:lstStyle/>
                    <a:p>
                      <a:r>
                        <a:rPr lang="en-US" b="1" dirty="0" smtClean="0"/>
                        <a:t>0.167</a:t>
                      </a:r>
                      <a:endParaRPr lang="en-US" b="1" dirty="0"/>
                    </a:p>
                  </a:txBody>
                  <a:tcPr marL="85499" marR="85499" marT="9144" marB="9144" anchor="ctr"/>
                </a:tc>
                <a:tc>
                  <a:txBody>
                    <a:bodyPr/>
                    <a:lstStyle/>
                    <a:p>
                      <a:endParaRPr lang="en-US" b="1"/>
                    </a:p>
                  </a:txBody>
                  <a:tcPr marL="85499" marR="85499" anchor="ctr"/>
                </a:tc>
                <a:tc>
                  <a:txBody>
                    <a:bodyPr/>
                    <a:lstStyle/>
                    <a:p>
                      <a:endParaRPr lang="en-US" b="1"/>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endParaRPr lang="en-US" b="1"/>
                    </a:p>
                  </a:txBody>
                  <a:tcPr marL="85499" marR="85499" anchor="ctr"/>
                </a:tc>
                <a:tc>
                  <a:txBody>
                    <a:bodyPr/>
                    <a:lstStyle/>
                    <a:p>
                      <a:r>
                        <a:rPr lang="en-US" b="1" dirty="0" smtClean="0"/>
                        <a:t>0.167</a:t>
                      </a:r>
                      <a:endParaRPr lang="en-US" b="1" dirty="0"/>
                    </a:p>
                  </a:txBody>
                  <a:tcPr marL="85499" marR="85499" marT="9144" marB="9144" anchor="ctr"/>
                </a:tc>
                <a:tc>
                  <a:txBody>
                    <a:bodyPr/>
                    <a:lstStyle/>
                    <a:p>
                      <a:endParaRPr lang="en-US" b="1"/>
                    </a:p>
                  </a:txBody>
                  <a:tcPr marL="85499" marR="85499" anchor="ctr"/>
                </a:tc>
                <a:tc>
                  <a:txBody>
                    <a:bodyPr/>
                    <a:lstStyle/>
                    <a:p>
                      <a:endParaRPr lang="en-US" b="1"/>
                    </a:p>
                  </a:txBody>
                  <a:tcPr marL="8906" marR="8906" marT="9525" marB="0" anchor="ctr"/>
                </a:tc>
              </a:tr>
              <a:tr h="365760">
                <a:tc>
                  <a:txBody>
                    <a:bodyPr/>
                    <a:lstStyle/>
                    <a:p>
                      <a:r>
                        <a:rPr lang="en-US" sz="1600" b="1" dirty="0" smtClean="0"/>
                        <a:t>25-34</a:t>
                      </a:r>
                      <a:endParaRPr lang="en-US" sz="1600" b="1" dirty="0"/>
                    </a:p>
                  </a:txBody>
                  <a:tcPr marL="85499" marR="85499" anchor="ctr"/>
                </a:tc>
                <a:tc>
                  <a:txBody>
                    <a:bodyPr/>
                    <a:lstStyle/>
                    <a:p>
                      <a:pPr algn="r"/>
                      <a:r>
                        <a:rPr lang="en-US" b="1" dirty="0" smtClean="0"/>
                        <a:t>2.64</a:t>
                      </a:r>
                      <a:endParaRPr lang="en-US" b="1" dirty="0">
                        <a:solidFill>
                          <a:schemeClr val="tx1"/>
                        </a:solidFill>
                      </a:endParaRPr>
                    </a:p>
                  </a:txBody>
                  <a:tcPr marL="85499" marR="85499" anchor="ctr"/>
                </a:tc>
                <a:tc>
                  <a:txBody>
                    <a:bodyPr/>
                    <a:lstStyle/>
                    <a:p>
                      <a:endParaRPr lang="en-US" b="1"/>
                    </a:p>
                  </a:txBody>
                  <a:tcPr marL="85499" marR="85499" anchor="ctr"/>
                </a:tc>
                <a:tc>
                  <a:txBody>
                    <a:bodyPr/>
                    <a:lstStyle/>
                    <a:p>
                      <a:r>
                        <a:rPr lang="en-US" b="1" dirty="0" smtClean="0"/>
                        <a:t>0.155</a:t>
                      </a:r>
                      <a:endParaRPr lang="en-US" b="1" dirty="0"/>
                    </a:p>
                  </a:txBody>
                  <a:tcPr marL="85499" marR="85499" marT="9144" marB="9144" anchor="ctr"/>
                </a:tc>
                <a:tc>
                  <a:txBody>
                    <a:bodyPr/>
                    <a:lstStyle/>
                    <a:p>
                      <a:endParaRPr lang="en-US" b="1"/>
                    </a:p>
                  </a:txBody>
                  <a:tcPr marL="85499" marR="85499" anchor="ctr"/>
                </a:tc>
                <a:tc>
                  <a:txBody>
                    <a:bodyPr/>
                    <a:lstStyle/>
                    <a:p>
                      <a:endParaRPr lang="en-US" b="1" dirty="0"/>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endParaRPr lang="en-US" b="1" dirty="0"/>
                    </a:p>
                  </a:txBody>
                  <a:tcPr marL="85499" marR="85499" anchor="ctr"/>
                </a:tc>
                <a:tc>
                  <a:txBody>
                    <a:bodyPr/>
                    <a:lstStyle/>
                    <a:p>
                      <a:r>
                        <a:rPr lang="en-US" b="1" dirty="0" smtClean="0"/>
                        <a:t>0.155</a:t>
                      </a:r>
                      <a:endParaRPr lang="en-US" b="1" dirty="0"/>
                    </a:p>
                  </a:txBody>
                  <a:tcPr marL="85499" marR="85499" marT="9144" marB="9144" anchor="ctr"/>
                </a:tc>
                <a:tc>
                  <a:txBody>
                    <a:bodyPr/>
                    <a:lstStyle/>
                    <a:p>
                      <a:endParaRPr lang="en-US" b="1"/>
                    </a:p>
                  </a:txBody>
                  <a:tcPr marL="85499" marR="85499" anchor="ctr"/>
                </a:tc>
                <a:tc>
                  <a:txBody>
                    <a:bodyPr/>
                    <a:lstStyle/>
                    <a:p>
                      <a:endParaRPr lang="en-US" b="1"/>
                    </a:p>
                  </a:txBody>
                  <a:tcPr marL="8906" marR="8906" marT="9525" marB="0" anchor="ctr"/>
                </a:tc>
              </a:tr>
              <a:tr h="365760">
                <a:tc>
                  <a:txBody>
                    <a:bodyPr/>
                    <a:lstStyle/>
                    <a:p>
                      <a:r>
                        <a:rPr lang="en-US" sz="1600" b="1" dirty="0" smtClean="0"/>
                        <a:t>35-44</a:t>
                      </a:r>
                      <a:endParaRPr lang="en-US" sz="1600" b="1" dirty="0"/>
                    </a:p>
                  </a:txBody>
                  <a:tcPr marL="85499" marR="85499" anchor="ctr"/>
                </a:tc>
                <a:tc>
                  <a:txBody>
                    <a:bodyPr/>
                    <a:lstStyle/>
                    <a:p>
                      <a:pPr algn="r"/>
                      <a:r>
                        <a:rPr lang="en-US" b="1" dirty="0" smtClean="0"/>
                        <a:t>7.52</a:t>
                      </a:r>
                      <a:endParaRPr lang="en-US" b="1" dirty="0">
                        <a:solidFill>
                          <a:schemeClr val="tx1"/>
                        </a:solidFill>
                      </a:endParaRPr>
                    </a:p>
                  </a:txBody>
                  <a:tcPr marL="85499" marR="85499" anchor="ctr"/>
                </a:tc>
                <a:tc>
                  <a:txBody>
                    <a:bodyPr/>
                    <a:lstStyle/>
                    <a:p>
                      <a:endParaRPr lang="en-US" b="1"/>
                    </a:p>
                  </a:txBody>
                  <a:tcPr marL="85499" marR="85499" anchor="ctr"/>
                </a:tc>
                <a:tc>
                  <a:txBody>
                    <a:bodyPr/>
                    <a:lstStyle/>
                    <a:p>
                      <a:r>
                        <a:rPr lang="en-US" b="1" dirty="0" smtClean="0"/>
                        <a:t>0.138</a:t>
                      </a:r>
                      <a:endParaRPr lang="en-US" b="1" dirty="0"/>
                    </a:p>
                  </a:txBody>
                  <a:tcPr marL="85499" marR="85499" marT="9144" marB="9144" anchor="ctr"/>
                </a:tc>
                <a:tc>
                  <a:txBody>
                    <a:bodyPr/>
                    <a:lstStyle/>
                    <a:p>
                      <a:endParaRPr lang="en-US" b="1"/>
                    </a:p>
                  </a:txBody>
                  <a:tcPr marL="85499" marR="85499" anchor="ctr"/>
                </a:tc>
                <a:tc>
                  <a:txBody>
                    <a:bodyPr/>
                    <a:lstStyle/>
                    <a:p>
                      <a:endParaRPr lang="en-US" b="1" dirty="0"/>
                    </a:p>
                  </a:txBody>
                  <a:tcPr marL="8906" marR="8906" marT="9525" marB="0" anchor="ctr"/>
                </a:tc>
                <a:tc>
                  <a:txBody>
                    <a:bodyPr/>
                    <a:lstStyle/>
                    <a:p>
                      <a:pPr algn="r"/>
                      <a:endParaRPr lang="en-US" b="1" dirty="0"/>
                    </a:p>
                  </a:txBody>
                  <a:tcPr marL="85499" marR="85499" anchor="ctr"/>
                </a:tc>
                <a:tc>
                  <a:txBody>
                    <a:bodyPr/>
                    <a:lstStyle/>
                    <a:p>
                      <a:pPr algn="r"/>
                      <a:r>
                        <a:rPr lang="en-US" b="1" dirty="0" smtClean="0"/>
                        <a:t>23.43</a:t>
                      </a:r>
                      <a:endParaRPr lang="en-US" b="1" dirty="0">
                        <a:solidFill>
                          <a:schemeClr val="tx1"/>
                        </a:solidFill>
                      </a:endParaRPr>
                    </a:p>
                  </a:txBody>
                  <a:tcPr marL="85499" marR="85499" anchor="ctr"/>
                </a:tc>
                <a:tc>
                  <a:txBody>
                    <a:bodyPr/>
                    <a:lstStyle/>
                    <a:p>
                      <a:endParaRPr lang="en-US" b="1"/>
                    </a:p>
                  </a:txBody>
                  <a:tcPr marL="85499" marR="85499" anchor="ctr"/>
                </a:tc>
                <a:tc>
                  <a:txBody>
                    <a:bodyPr/>
                    <a:lstStyle/>
                    <a:p>
                      <a:r>
                        <a:rPr lang="en-US" b="1" dirty="0" smtClean="0"/>
                        <a:t>0.138</a:t>
                      </a:r>
                      <a:endParaRPr lang="en-US" b="1" dirty="0"/>
                    </a:p>
                  </a:txBody>
                  <a:tcPr marL="85499" marR="85499" marT="9144" marB="9144" anchor="ctr"/>
                </a:tc>
                <a:tc>
                  <a:txBody>
                    <a:bodyPr/>
                    <a:lstStyle/>
                    <a:p>
                      <a:endParaRPr lang="en-US" b="1"/>
                    </a:p>
                  </a:txBody>
                  <a:tcPr marL="85499" marR="85499" anchor="ctr"/>
                </a:tc>
                <a:tc>
                  <a:txBody>
                    <a:bodyPr/>
                    <a:lstStyle/>
                    <a:p>
                      <a:endParaRPr lang="en-US" b="1"/>
                    </a:p>
                  </a:txBody>
                  <a:tcPr marL="8906" marR="8906" marT="9525" marB="0" anchor="ctr"/>
                </a:tc>
              </a:tr>
              <a:tr h="365760">
                <a:tc>
                  <a:txBody>
                    <a:bodyPr/>
                    <a:lstStyle/>
                    <a:p>
                      <a:r>
                        <a:rPr lang="en-US" sz="1600" b="1" dirty="0" smtClean="0"/>
                        <a:t>45-54</a:t>
                      </a:r>
                      <a:endParaRPr lang="en-US" sz="1600" b="1" dirty="0"/>
                    </a:p>
                  </a:txBody>
                  <a:tcPr marL="85499" marR="85499" anchor="ctr"/>
                </a:tc>
                <a:tc>
                  <a:txBody>
                    <a:bodyPr/>
                    <a:lstStyle/>
                    <a:p>
                      <a:pPr algn="r"/>
                      <a:r>
                        <a:rPr lang="en-US" b="1" dirty="0" smtClean="0"/>
                        <a:t>19.19</a:t>
                      </a:r>
                      <a:endParaRPr lang="en-US" b="1" dirty="0">
                        <a:solidFill>
                          <a:schemeClr val="tx1"/>
                        </a:solidFill>
                      </a:endParaRPr>
                    </a:p>
                  </a:txBody>
                  <a:tcPr marL="85499" marR="85499" anchor="ctr"/>
                </a:tc>
                <a:tc>
                  <a:txBody>
                    <a:bodyPr/>
                    <a:lstStyle/>
                    <a:p>
                      <a:endParaRPr lang="en-US" b="1"/>
                    </a:p>
                  </a:txBody>
                  <a:tcPr marL="85499" marR="85499" anchor="ctr"/>
                </a:tc>
                <a:tc>
                  <a:txBody>
                    <a:bodyPr/>
                    <a:lstStyle/>
                    <a:p>
                      <a:r>
                        <a:rPr lang="en-US" b="1" dirty="0" smtClean="0"/>
                        <a:t>0.114</a:t>
                      </a:r>
                      <a:endParaRPr lang="en-US" b="1" dirty="0"/>
                    </a:p>
                  </a:txBody>
                  <a:tcPr marL="85499" marR="85499" marT="9144" marB="9144" anchor="ctr"/>
                </a:tc>
                <a:tc>
                  <a:txBody>
                    <a:bodyPr/>
                    <a:lstStyle/>
                    <a:p>
                      <a:endParaRPr lang="en-US" b="1"/>
                    </a:p>
                  </a:txBody>
                  <a:tcPr marL="85499" marR="85499" anchor="ctr"/>
                </a:tc>
                <a:tc>
                  <a:txBody>
                    <a:bodyPr/>
                    <a:lstStyle/>
                    <a:p>
                      <a:endParaRPr lang="en-US" b="1"/>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endParaRPr lang="en-US" b="1" dirty="0"/>
                    </a:p>
                  </a:txBody>
                  <a:tcPr marL="85499" marR="85499" anchor="ctr"/>
                </a:tc>
                <a:tc>
                  <a:txBody>
                    <a:bodyPr/>
                    <a:lstStyle/>
                    <a:p>
                      <a:r>
                        <a:rPr lang="en-US" b="1" dirty="0" smtClean="0"/>
                        <a:t>0.114</a:t>
                      </a:r>
                      <a:endParaRPr lang="en-US" b="1" dirty="0"/>
                    </a:p>
                  </a:txBody>
                  <a:tcPr marL="85499" marR="85499" marT="9144" marB="9144" anchor="ctr"/>
                </a:tc>
                <a:tc>
                  <a:txBody>
                    <a:bodyPr/>
                    <a:lstStyle/>
                    <a:p>
                      <a:endParaRPr lang="en-US" b="1"/>
                    </a:p>
                  </a:txBody>
                  <a:tcPr marL="85499" marR="85499" anchor="ctr"/>
                </a:tc>
                <a:tc>
                  <a:txBody>
                    <a:bodyPr/>
                    <a:lstStyle/>
                    <a:p>
                      <a:endParaRPr lang="en-US" b="1" dirty="0"/>
                    </a:p>
                  </a:txBody>
                  <a:tcPr marL="8906" marR="8906" marT="9525" marB="0" anchor="ctr"/>
                </a:tc>
              </a:tr>
              <a:tr h="365760">
                <a:tc>
                  <a:txBody>
                    <a:bodyPr/>
                    <a:lstStyle/>
                    <a:p>
                      <a:r>
                        <a:rPr lang="en-US" sz="1600" b="1" dirty="0" smtClean="0"/>
                        <a:t>55-64</a:t>
                      </a:r>
                      <a:endParaRPr lang="en-US" sz="1600" b="1" dirty="0"/>
                    </a:p>
                  </a:txBody>
                  <a:tcPr marL="85499" marR="85499" anchor="ctr"/>
                </a:tc>
                <a:tc>
                  <a:txBody>
                    <a:bodyPr/>
                    <a:lstStyle/>
                    <a:p>
                      <a:pPr algn="r"/>
                      <a:r>
                        <a:rPr lang="en-US" b="1" dirty="0" smtClean="0"/>
                        <a:t>49.27</a:t>
                      </a:r>
                      <a:endParaRPr lang="en-US" b="1" dirty="0">
                        <a:solidFill>
                          <a:schemeClr val="tx1"/>
                        </a:solidFill>
                      </a:endParaRPr>
                    </a:p>
                  </a:txBody>
                  <a:tcPr marL="85499" marR="85499" anchor="ctr"/>
                </a:tc>
                <a:tc>
                  <a:txBody>
                    <a:bodyPr/>
                    <a:lstStyle/>
                    <a:p>
                      <a:endParaRPr lang="en-US" b="1"/>
                    </a:p>
                  </a:txBody>
                  <a:tcPr marL="85499" marR="85499" anchor="ctr"/>
                </a:tc>
                <a:tc>
                  <a:txBody>
                    <a:bodyPr/>
                    <a:lstStyle/>
                    <a:p>
                      <a:r>
                        <a:rPr lang="en-US" b="1" dirty="0" smtClean="0"/>
                        <a:t>0.083</a:t>
                      </a:r>
                      <a:endParaRPr lang="en-US" b="1" dirty="0"/>
                    </a:p>
                  </a:txBody>
                  <a:tcPr marL="85499" marR="85499" marT="9144" marB="9144" anchor="ctr"/>
                </a:tc>
                <a:tc>
                  <a:txBody>
                    <a:bodyPr/>
                    <a:lstStyle/>
                    <a:p>
                      <a:endParaRPr lang="en-US" b="1"/>
                    </a:p>
                  </a:txBody>
                  <a:tcPr marL="85499" marR="85499" anchor="ctr"/>
                </a:tc>
                <a:tc>
                  <a:txBody>
                    <a:bodyPr/>
                    <a:lstStyle/>
                    <a:p>
                      <a:endParaRPr lang="en-US" b="1"/>
                    </a:p>
                  </a:txBody>
                  <a:tcPr marL="8906" marR="8906" marT="9525" marB="0" anchor="ctr"/>
                </a:tc>
                <a:tc>
                  <a:txBody>
                    <a:bodyPr/>
                    <a:lstStyle/>
                    <a:p>
                      <a:pPr algn="r"/>
                      <a:endParaRPr lang="en-US" b="1" dirty="0"/>
                    </a:p>
                  </a:txBody>
                  <a:tcPr marL="85499" marR="85499" anchor="ctr"/>
                </a:tc>
                <a:tc>
                  <a:txBody>
                    <a:bodyPr/>
                    <a:lstStyle/>
                    <a:p>
                      <a:pPr algn="r"/>
                      <a:r>
                        <a:rPr lang="en-US" b="1" dirty="0" smtClean="0"/>
                        <a:t>16.71</a:t>
                      </a:r>
                      <a:endParaRPr lang="en-US" b="1" dirty="0">
                        <a:solidFill>
                          <a:schemeClr val="tx1"/>
                        </a:solidFill>
                      </a:endParaRPr>
                    </a:p>
                  </a:txBody>
                  <a:tcPr marL="85499" marR="85499" anchor="ctr"/>
                </a:tc>
                <a:tc>
                  <a:txBody>
                    <a:bodyPr/>
                    <a:lstStyle/>
                    <a:p>
                      <a:endParaRPr lang="en-US" b="1"/>
                    </a:p>
                  </a:txBody>
                  <a:tcPr marL="85499" marR="85499" anchor="ctr"/>
                </a:tc>
                <a:tc>
                  <a:txBody>
                    <a:bodyPr/>
                    <a:lstStyle/>
                    <a:p>
                      <a:r>
                        <a:rPr lang="en-US" b="1" dirty="0" smtClean="0"/>
                        <a:t>0.083</a:t>
                      </a:r>
                      <a:endParaRPr lang="en-US" b="1" dirty="0"/>
                    </a:p>
                  </a:txBody>
                  <a:tcPr marL="85499" marR="85499" marT="9144" marB="9144" anchor="ctr"/>
                </a:tc>
                <a:tc>
                  <a:txBody>
                    <a:bodyPr/>
                    <a:lstStyle/>
                    <a:p>
                      <a:endParaRPr lang="en-US" b="1"/>
                    </a:p>
                  </a:txBody>
                  <a:tcPr marL="85499" marR="85499" anchor="ctr"/>
                </a:tc>
                <a:tc>
                  <a:txBody>
                    <a:bodyPr/>
                    <a:lstStyle/>
                    <a:p>
                      <a:endParaRPr lang="en-US" b="1" dirty="0"/>
                    </a:p>
                  </a:txBody>
                  <a:tcPr marL="8906" marR="8906" marT="9525" marB="0" anchor="ctr"/>
                </a:tc>
              </a:tr>
              <a:tr h="365760">
                <a:tc>
                  <a:txBody>
                    <a:bodyPr/>
                    <a:lstStyle/>
                    <a:p>
                      <a:r>
                        <a:rPr lang="en-US" sz="1600" b="1" dirty="0" smtClean="0"/>
                        <a:t>65-74</a:t>
                      </a:r>
                      <a:endParaRPr lang="en-US" sz="1600" b="1" dirty="0"/>
                    </a:p>
                  </a:txBody>
                  <a:tcPr marL="85499" marR="85499" anchor="ctr"/>
                </a:tc>
                <a:tc>
                  <a:txBody>
                    <a:bodyPr/>
                    <a:lstStyle/>
                    <a:p>
                      <a:pPr algn="r"/>
                      <a:r>
                        <a:rPr lang="en-US" b="1" dirty="0" smtClean="0"/>
                        <a:t>116.14</a:t>
                      </a:r>
                      <a:endParaRPr lang="en-US" b="1" dirty="0">
                        <a:solidFill>
                          <a:schemeClr val="tx1"/>
                        </a:solidFill>
                      </a:endParaRPr>
                    </a:p>
                  </a:txBody>
                  <a:tcPr marL="85499" marR="85499" anchor="ctr"/>
                </a:tc>
                <a:tc>
                  <a:txBody>
                    <a:bodyPr/>
                    <a:lstStyle/>
                    <a:p>
                      <a:endParaRPr lang="en-US" b="1"/>
                    </a:p>
                  </a:txBody>
                  <a:tcPr marL="85499" marR="85499" anchor="ctr"/>
                </a:tc>
                <a:tc>
                  <a:txBody>
                    <a:bodyPr/>
                    <a:lstStyle/>
                    <a:p>
                      <a:r>
                        <a:rPr lang="en-US" b="1" dirty="0" smtClean="0"/>
                        <a:t>0.052</a:t>
                      </a:r>
                      <a:endParaRPr lang="en-US" b="1" dirty="0"/>
                    </a:p>
                  </a:txBody>
                  <a:tcPr marL="85499" marR="85499" marT="9144" marB="9144" anchor="ctr"/>
                </a:tc>
                <a:tc>
                  <a:txBody>
                    <a:bodyPr/>
                    <a:lstStyle/>
                    <a:p>
                      <a:endParaRPr lang="en-US" b="1"/>
                    </a:p>
                  </a:txBody>
                  <a:tcPr marL="85499" marR="85499" anchor="ctr"/>
                </a:tc>
                <a:tc>
                  <a:txBody>
                    <a:bodyPr/>
                    <a:lstStyle/>
                    <a:p>
                      <a:endParaRPr lang="en-US" b="1"/>
                    </a:p>
                  </a:txBody>
                  <a:tcPr marL="8906" marR="8906" marT="9525" marB="0" anchor="ctr"/>
                </a:tc>
                <a:tc>
                  <a:txBody>
                    <a:bodyPr/>
                    <a:lstStyle/>
                    <a:p>
                      <a:pPr algn="r"/>
                      <a:endParaRPr lang="en-US" b="1" dirty="0"/>
                    </a:p>
                  </a:txBody>
                  <a:tcPr marL="85499" marR="85499" anchor="ctr"/>
                </a:tc>
                <a:tc>
                  <a:txBody>
                    <a:bodyPr/>
                    <a:lstStyle/>
                    <a:p>
                      <a:pPr algn="r"/>
                      <a:r>
                        <a:rPr lang="en-US" b="1" dirty="0" smtClean="0"/>
                        <a:t>185.01</a:t>
                      </a:r>
                      <a:endParaRPr lang="en-US" b="1" dirty="0">
                        <a:solidFill>
                          <a:schemeClr val="tx1"/>
                        </a:solidFill>
                      </a:endParaRPr>
                    </a:p>
                  </a:txBody>
                  <a:tcPr marL="85499" marR="85499" anchor="ctr"/>
                </a:tc>
                <a:tc>
                  <a:txBody>
                    <a:bodyPr/>
                    <a:lstStyle/>
                    <a:p>
                      <a:endParaRPr lang="en-US" b="1"/>
                    </a:p>
                  </a:txBody>
                  <a:tcPr marL="85499" marR="85499" anchor="ctr"/>
                </a:tc>
                <a:tc>
                  <a:txBody>
                    <a:bodyPr/>
                    <a:lstStyle/>
                    <a:p>
                      <a:r>
                        <a:rPr lang="en-US" b="1" dirty="0" smtClean="0"/>
                        <a:t>0.052</a:t>
                      </a:r>
                      <a:endParaRPr lang="en-US" b="1" dirty="0"/>
                    </a:p>
                  </a:txBody>
                  <a:tcPr marL="85499" marR="85499" marT="9144" marB="9144" anchor="ctr"/>
                </a:tc>
                <a:tc>
                  <a:txBody>
                    <a:bodyPr/>
                    <a:lstStyle/>
                    <a:p>
                      <a:endParaRPr lang="en-US" b="1"/>
                    </a:p>
                  </a:txBody>
                  <a:tcPr marL="85499" marR="85499" anchor="ctr"/>
                </a:tc>
                <a:tc>
                  <a:txBody>
                    <a:bodyPr/>
                    <a:lstStyle/>
                    <a:p>
                      <a:endParaRPr lang="en-US" b="1" dirty="0"/>
                    </a:p>
                  </a:txBody>
                  <a:tcPr marL="8906" marR="8906" marT="9525" marB="0" anchor="ctr"/>
                </a:tc>
              </a:tr>
              <a:tr h="365760">
                <a:tc>
                  <a:txBody>
                    <a:bodyPr/>
                    <a:lstStyle/>
                    <a:p>
                      <a:r>
                        <a:rPr lang="en-US" sz="1600" b="1" dirty="0" smtClean="0"/>
                        <a:t>75-84</a:t>
                      </a:r>
                      <a:endParaRPr lang="en-US" sz="1600" b="1" dirty="0"/>
                    </a:p>
                  </a:txBody>
                  <a:tcPr marL="85499" marR="85499" anchor="ctr"/>
                </a:tc>
                <a:tc>
                  <a:txBody>
                    <a:bodyPr/>
                    <a:lstStyle/>
                    <a:p>
                      <a:pPr algn="r"/>
                      <a:r>
                        <a:rPr lang="en-US" b="1" dirty="0" smtClean="0"/>
                        <a:t>232.31</a:t>
                      </a:r>
                      <a:endParaRPr lang="en-US" b="1" dirty="0">
                        <a:solidFill>
                          <a:schemeClr val="tx1"/>
                        </a:solidFill>
                      </a:endParaRPr>
                    </a:p>
                  </a:txBody>
                  <a:tcPr marL="85499" marR="85499" anchor="ctr"/>
                </a:tc>
                <a:tc>
                  <a:txBody>
                    <a:bodyPr/>
                    <a:lstStyle/>
                    <a:p>
                      <a:endParaRPr lang="en-US" b="1"/>
                    </a:p>
                  </a:txBody>
                  <a:tcPr marL="85499" marR="85499" anchor="ctr"/>
                </a:tc>
                <a:tc>
                  <a:txBody>
                    <a:bodyPr/>
                    <a:lstStyle/>
                    <a:p>
                      <a:r>
                        <a:rPr lang="en-US" b="1" dirty="0" smtClean="0"/>
                        <a:t>0.024</a:t>
                      </a:r>
                      <a:endParaRPr lang="en-US" b="1" dirty="0"/>
                    </a:p>
                  </a:txBody>
                  <a:tcPr marL="85499" marR="85499" marT="9144" marB="9144" anchor="ctr"/>
                </a:tc>
                <a:tc>
                  <a:txBody>
                    <a:bodyPr/>
                    <a:lstStyle/>
                    <a:p>
                      <a:endParaRPr lang="en-US" b="1"/>
                    </a:p>
                  </a:txBody>
                  <a:tcPr marL="85499" marR="85499" anchor="ctr"/>
                </a:tc>
                <a:tc>
                  <a:txBody>
                    <a:bodyPr/>
                    <a:lstStyle/>
                    <a:p>
                      <a:endParaRPr lang="en-US" b="1" dirty="0"/>
                    </a:p>
                  </a:txBody>
                  <a:tcPr marL="8906" marR="8906" marT="9525" marB="0" anchor="ctr"/>
                </a:tc>
                <a:tc>
                  <a:txBody>
                    <a:bodyPr/>
                    <a:lstStyle/>
                    <a:p>
                      <a:pPr algn="r"/>
                      <a:endParaRPr lang="en-US" b="1" dirty="0"/>
                    </a:p>
                  </a:txBody>
                  <a:tcPr marL="85499" marR="85499" anchor="ctr"/>
                </a:tc>
                <a:tc>
                  <a:txBody>
                    <a:bodyPr/>
                    <a:lstStyle/>
                    <a:p>
                      <a:pPr algn="r"/>
                      <a:r>
                        <a:rPr lang="en-US" b="1" dirty="0" smtClean="0"/>
                        <a:t>146.85</a:t>
                      </a:r>
                      <a:endParaRPr lang="en-US" b="1" dirty="0">
                        <a:solidFill>
                          <a:schemeClr val="tx1"/>
                        </a:solidFill>
                      </a:endParaRPr>
                    </a:p>
                  </a:txBody>
                  <a:tcPr marL="85499" marR="85499" anchor="ctr"/>
                </a:tc>
                <a:tc>
                  <a:txBody>
                    <a:bodyPr/>
                    <a:lstStyle/>
                    <a:p>
                      <a:endParaRPr lang="en-US" b="1"/>
                    </a:p>
                  </a:txBody>
                  <a:tcPr marL="85499" marR="85499" anchor="ctr"/>
                </a:tc>
                <a:tc>
                  <a:txBody>
                    <a:bodyPr/>
                    <a:lstStyle/>
                    <a:p>
                      <a:r>
                        <a:rPr lang="en-US" b="1" dirty="0" smtClean="0"/>
                        <a:t>0.024</a:t>
                      </a:r>
                      <a:endParaRPr lang="en-US" b="1" dirty="0"/>
                    </a:p>
                  </a:txBody>
                  <a:tcPr marL="85499" marR="85499" marT="9144" marB="9144" anchor="ctr"/>
                </a:tc>
                <a:tc>
                  <a:txBody>
                    <a:bodyPr/>
                    <a:lstStyle/>
                    <a:p>
                      <a:endParaRPr lang="en-US" b="1"/>
                    </a:p>
                  </a:txBody>
                  <a:tcPr marL="85499" marR="85499" anchor="ctr"/>
                </a:tc>
                <a:tc>
                  <a:txBody>
                    <a:bodyPr/>
                    <a:lstStyle/>
                    <a:p>
                      <a:endParaRPr lang="en-US" b="1" dirty="0"/>
                    </a:p>
                  </a:txBody>
                  <a:tcPr marL="8906" marR="8906" marT="9525" marB="0" anchor="ctr"/>
                </a:tc>
              </a:tr>
              <a:tr h="365760">
                <a:tc>
                  <a:txBody>
                    <a:bodyPr/>
                    <a:lstStyle/>
                    <a:p>
                      <a:r>
                        <a:rPr lang="en-US" sz="1600" b="1" dirty="0" smtClean="0"/>
                        <a:t>85</a:t>
                      </a:r>
                      <a:r>
                        <a:rPr lang="en-US" sz="1600" b="1" baseline="0" dirty="0" smtClean="0"/>
                        <a:t> +</a:t>
                      </a:r>
                      <a:endParaRPr lang="en-US" sz="1600" b="1" dirty="0"/>
                    </a:p>
                  </a:txBody>
                  <a:tcPr marL="85499" marR="85499" anchor="ctr"/>
                </a:tc>
                <a:tc>
                  <a:txBody>
                    <a:bodyPr/>
                    <a:lstStyle/>
                    <a:p>
                      <a:pPr algn="r"/>
                      <a:r>
                        <a:rPr lang="en-US" b="1" dirty="0" smtClean="0"/>
                        <a:t>446.41</a:t>
                      </a:r>
                      <a:endParaRPr lang="en-US" b="1" dirty="0">
                        <a:solidFill>
                          <a:schemeClr val="tx1"/>
                        </a:solidFill>
                      </a:endParaRPr>
                    </a:p>
                  </a:txBody>
                  <a:tcPr marL="85499" marR="85499" anchor="ctr"/>
                </a:tc>
                <a:tc>
                  <a:txBody>
                    <a:bodyPr/>
                    <a:lstStyle/>
                    <a:p>
                      <a:endParaRPr lang="en-US" b="1"/>
                    </a:p>
                  </a:txBody>
                  <a:tcPr marL="85499" marR="85499" anchor="ctr"/>
                </a:tc>
                <a:tc>
                  <a:txBody>
                    <a:bodyPr/>
                    <a:lstStyle/>
                    <a:p>
                      <a:r>
                        <a:rPr lang="en-US" b="1" dirty="0" smtClean="0"/>
                        <a:t>0.006</a:t>
                      </a:r>
                      <a:endParaRPr lang="en-US" b="1" dirty="0"/>
                    </a:p>
                  </a:txBody>
                  <a:tcPr marL="85499" marR="85499" marT="9144" marB="9144" anchor="ctr"/>
                </a:tc>
                <a:tc>
                  <a:txBody>
                    <a:bodyPr/>
                    <a:lstStyle/>
                    <a:p>
                      <a:endParaRPr lang="en-US" b="1" dirty="0"/>
                    </a:p>
                  </a:txBody>
                  <a:tcPr marL="85499" marR="85499" anchor="ctr"/>
                </a:tc>
                <a:tc>
                  <a:txBody>
                    <a:bodyPr/>
                    <a:lstStyle/>
                    <a:p>
                      <a:endParaRPr lang="en-US" b="1"/>
                    </a:p>
                  </a:txBody>
                  <a:tcPr marL="8906" marR="8906" marT="9525" marB="0" anchor="ctr"/>
                </a:tc>
                <a:tc>
                  <a:txBody>
                    <a:bodyPr/>
                    <a:lstStyle/>
                    <a:p>
                      <a:pPr algn="r"/>
                      <a:endParaRPr lang="en-US" b="1" dirty="0"/>
                    </a:p>
                  </a:txBody>
                  <a:tcPr marL="85499" marR="85499" anchor="ctr"/>
                </a:tc>
                <a:tc>
                  <a:txBody>
                    <a:bodyPr/>
                    <a:lstStyle/>
                    <a:p>
                      <a:pPr algn="r"/>
                      <a:r>
                        <a:rPr lang="en-US" b="1" dirty="0" smtClean="0"/>
                        <a:t>189.45</a:t>
                      </a:r>
                      <a:endParaRPr lang="en-US" b="1" dirty="0">
                        <a:solidFill>
                          <a:schemeClr val="tx1"/>
                        </a:solidFill>
                      </a:endParaRPr>
                    </a:p>
                  </a:txBody>
                  <a:tcPr marL="85499" marR="85499" anchor="ctr"/>
                </a:tc>
                <a:tc>
                  <a:txBody>
                    <a:bodyPr/>
                    <a:lstStyle/>
                    <a:p>
                      <a:endParaRPr lang="en-US" b="1"/>
                    </a:p>
                  </a:txBody>
                  <a:tcPr marL="85499" marR="85499" anchor="ctr"/>
                </a:tc>
                <a:tc>
                  <a:txBody>
                    <a:bodyPr/>
                    <a:lstStyle/>
                    <a:p>
                      <a:r>
                        <a:rPr lang="en-US" b="1" dirty="0" smtClean="0"/>
                        <a:t>0.006</a:t>
                      </a:r>
                      <a:endParaRPr lang="en-US" b="1" dirty="0"/>
                    </a:p>
                  </a:txBody>
                  <a:tcPr marL="85499" marR="85499" marT="9144" marB="9144" anchor="ctr"/>
                </a:tc>
                <a:tc>
                  <a:txBody>
                    <a:bodyPr/>
                    <a:lstStyle/>
                    <a:p>
                      <a:endParaRPr lang="en-US" b="1"/>
                    </a:p>
                  </a:txBody>
                  <a:tcPr marL="85499" marR="85499" anchor="ctr"/>
                </a:tc>
                <a:tc>
                  <a:txBody>
                    <a:bodyPr/>
                    <a:lstStyle/>
                    <a:p>
                      <a:endParaRPr lang="en-US" b="1" dirty="0"/>
                    </a:p>
                  </a:txBody>
                  <a:tcPr marL="8906" marR="8906" marT="9525" marB="0" anchor="ctr"/>
                </a:tc>
              </a:tr>
            </a:tbl>
          </a:graphicData>
        </a:graphic>
      </p:graphicFrame>
    </p:spTree>
    <p:extLst>
      <p:ext uri="{BB962C8B-B14F-4D97-AF65-F5344CB8AC3E}">
        <p14:creationId xmlns:p14="http://schemas.microsoft.com/office/powerpoint/2010/main" val="2724201115"/>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6" y="5657671"/>
            <a:ext cx="9149255" cy="1200329"/>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smtClean="0"/>
          </a:p>
          <a:p>
            <a:endParaRPr lang="en-US" dirty="0"/>
          </a:p>
        </p:txBody>
      </p:sp>
      <p:sp>
        <p:nvSpPr>
          <p:cNvPr id="2" name="Title 1"/>
          <p:cNvSpPr>
            <a:spLocks noGrp="1"/>
          </p:cNvSpPr>
          <p:nvPr>
            <p:ph type="title" idx="4294967295"/>
          </p:nvPr>
        </p:nvSpPr>
        <p:spPr>
          <a:xfrm>
            <a:off x="381000" y="0"/>
            <a:ext cx="8382000" cy="533400"/>
          </a:xfrm>
        </p:spPr>
        <p:txBody>
          <a:bodyPr/>
          <a:lstStyle/>
          <a:p>
            <a:pPr algn="ctr"/>
            <a:r>
              <a:rPr lang="en-US" sz="2000" b="1" dirty="0">
                <a:solidFill>
                  <a:schemeClr val="tx1"/>
                </a:solidFill>
                <a:latin typeface="+mn-lt"/>
              </a:rPr>
              <a:t>Death Rate for Diabetes Mellitus, 2003-2005</a:t>
            </a:r>
            <a:endParaRPr lang="en-US" sz="2000" dirty="0">
              <a:latin typeface="+mn-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79034169"/>
              </p:ext>
            </p:extLst>
          </p:nvPr>
        </p:nvGraphicFramePr>
        <p:xfrm>
          <a:off x="121919" y="609600"/>
          <a:ext cx="8869681" cy="6141715"/>
        </p:xfrm>
        <a:graphic>
          <a:graphicData uri="http://schemas.openxmlformats.org/drawingml/2006/table">
            <a:tbl>
              <a:tblPr firstRow="1" bandRow="1">
                <a:tableStyleId>{073A0DAA-6AF3-43AB-8588-CEC1D06C72B9}</a:tableStyleId>
              </a:tblPr>
              <a:tblGrid>
                <a:gridCol w="1225417"/>
                <a:gridCol w="995651"/>
                <a:gridCol w="229767"/>
                <a:gridCol w="1225417"/>
                <a:gridCol w="306354"/>
                <a:gridCol w="1072240"/>
                <a:gridCol w="207177"/>
                <a:gridCol w="1052233"/>
                <a:gridCol w="225478"/>
                <a:gridCol w="1052233"/>
                <a:gridCol w="225478"/>
                <a:gridCol w="1052236"/>
              </a:tblGrid>
              <a:tr h="411735">
                <a:tc>
                  <a:txBody>
                    <a:bodyPr/>
                    <a:lstStyle/>
                    <a:p>
                      <a:pPr algn="ctr"/>
                      <a:endParaRPr lang="en-US" b="1" dirty="0"/>
                    </a:p>
                  </a:txBody>
                  <a:tcPr marL="85499" marR="85499"/>
                </a:tc>
                <a:tc gridSpan="5">
                  <a:txBody>
                    <a:bodyPr/>
                    <a:lstStyle/>
                    <a:p>
                      <a:pPr algn="ctr"/>
                      <a:r>
                        <a:rPr lang="en-US" b="1" dirty="0" smtClean="0"/>
                        <a:t>STATE A</a:t>
                      </a:r>
                      <a:endParaRPr lang="en-US" b="1" dirty="0"/>
                    </a:p>
                  </a:txBody>
                  <a:tcPr marL="85499" marR="85499"/>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a:txBody>
                    <a:bodyPr/>
                    <a:lstStyle/>
                    <a:p>
                      <a:pPr algn="ctr"/>
                      <a:endParaRPr lang="en-US" b="1" dirty="0"/>
                    </a:p>
                  </a:txBody>
                  <a:tcPr marL="85499" marR="85499"/>
                </a:tc>
                <a:tc gridSpan="5">
                  <a:txBody>
                    <a:bodyPr/>
                    <a:lstStyle/>
                    <a:p>
                      <a:pPr algn="ctr"/>
                      <a:r>
                        <a:rPr lang="en-US" b="1" dirty="0" smtClean="0"/>
                        <a:t>STATE B</a:t>
                      </a:r>
                      <a:endParaRPr lang="en-US" b="1" dirty="0"/>
                    </a:p>
                  </a:txBody>
                  <a:tcPr marL="85499" marR="85499"/>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r>
              <a:tr h="1200895">
                <a:tc>
                  <a:txBody>
                    <a:bodyPr/>
                    <a:lstStyle/>
                    <a:p>
                      <a:pPr algn="ctr"/>
                      <a:r>
                        <a:rPr lang="en-US" sz="1600" b="1" dirty="0" smtClean="0">
                          <a:solidFill>
                            <a:schemeClr val="accent3"/>
                          </a:solidFill>
                        </a:rPr>
                        <a:t>Age Group</a:t>
                      </a:r>
                    </a:p>
                    <a:p>
                      <a:pPr algn="ctr"/>
                      <a:r>
                        <a:rPr lang="en-US" sz="1600" b="1" dirty="0" smtClean="0">
                          <a:solidFill>
                            <a:schemeClr val="accent3"/>
                          </a:solidFill>
                        </a:rPr>
                        <a:t>(years)</a:t>
                      </a: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Age-Specific Rate</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WHO </a:t>
                      </a:r>
                      <a:r>
                        <a:rPr lang="en-US" sz="1600" b="1" baseline="0" dirty="0" smtClean="0">
                          <a:solidFill>
                            <a:schemeClr val="accent3"/>
                          </a:solidFill>
                        </a:rPr>
                        <a:t>Standard Pop Weight</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Age</a:t>
                      </a:r>
                    </a:p>
                    <a:p>
                      <a:pPr algn="ctr"/>
                      <a:r>
                        <a:rPr lang="en-US" sz="1600" b="1" dirty="0" smtClean="0">
                          <a:solidFill>
                            <a:schemeClr val="accent3"/>
                          </a:solidFill>
                        </a:rPr>
                        <a:t>Adjusted</a:t>
                      </a:r>
                    </a:p>
                    <a:p>
                      <a:pPr algn="ctr"/>
                      <a:r>
                        <a:rPr lang="en-US" sz="1600" b="1" dirty="0" smtClean="0">
                          <a:solidFill>
                            <a:schemeClr val="accent3"/>
                          </a:solidFill>
                        </a:rPr>
                        <a:t>Rate</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Age-Specific Rate</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WHO </a:t>
                      </a:r>
                      <a:r>
                        <a:rPr lang="en-US" sz="1600" b="1" baseline="0" dirty="0" smtClean="0">
                          <a:solidFill>
                            <a:schemeClr val="accent3"/>
                          </a:solidFill>
                        </a:rPr>
                        <a:t>Standard Pop Weight</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Age</a:t>
                      </a:r>
                    </a:p>
                    <a:p>
                      <a:pPr algn="ctr"/>
                      <a:r>
                        <a:rPr lang="en-US" sz="1600" b="1" dirty="0" smtClean="0">
                          <a:solidFill>
                            <a:schemeClr val="accent3"/>
                          </a:solidFill>
                        </a:rPr>
                        <a:t>Adjusted</a:t>
                      </a:r>
                    </a:p>
                    <a:p>
                      <a:pPr algn="ctr"/>
                      <a:r>
                        <a:rPr lang="en-US" sz="1600" b="1" dirty="0" smtClean="0">
                          <a:solidFill>
                            <a:schemeClr val="accent3"/>
                          </a:solidFill>
                        </a:rPr>
                        <a:t>Rate</a:t>
                      </a:r>
                      <a:endParaRPr lang="en-US" sz="1600" b="1" dirty="0">
                        <a:solidFill>
                          <a:schemeClr val="accent3"/>
                        </a:solidFill>
                      </a:endParaRPr>
                    </a:p>
                  </a:txBody>
                  <a:tcPr marL="85499" marR="85499">
                    <a:solidFill>
                      <a:schemeClr val="tx1"/>
                    </a:solidFill>
                  </a:tcPr>
                </a:tc>
              </a:tr>
              <a:tr h="411735">
                <a:tc>
                  <a:txBody>
                    <a:bodyPr/>
                    <a:lstStyle/>
                    <a:p>
                      <a:r>
                        <a:rPr lang="en-US" sz="1600" b="1" dirty="0" smtClean="0"/>
                        <a:t>Under 1</a:t>
                      </a:r>
                      <a:endParaRPr lang="en-US" sz="1600"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0.018</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1" kern="1200" dirty="0">
                          <a:solidFill>
                            <a:srgbClr val="FF0000"/>
                          </a:solidFill>
                        </a:rPr>
                        <a:t>0</a:t>
                      </a:r>
                      <a:endParaRPr lang="en-US" sz="1800" b="1"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0.018</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1" kern="1200" dirty="0">
                          <a:solidFill>
                            <a:srgbClr val="FF0000"/>
                          </a:solidFill>
                        </a:rPr>
                        <a:t>0</a:t>
                      </a:r>
                      <a:endParaRPr lang="en-US" sz="1800" b="1" kern="1200" dirty="0">
                        <a:solidFill>
                          <a:srgbClr val="FF0000"/>
                        </a:solidFill>
                        <a:latin typeface="+mn-lt"/>
                        <a:ea typeface="+mn-ea"/>
                        <a:cs typeface="+mn-cs"/>
                      </a:endParaRPr>
                    </a:p>
                  </a:txBody>
                  <a:tcPr marL="8906" marR="8906" marT="9525" marB="0" anchor="ctr"/>
                </a:tc>
              </a:tr>
              <a:tr h="411735">
                <a:tc>
                  <a:txBody>
                    <a:bodyPr/>
                    <a:lstStyle/>
                    <a:p>
                      <a:r>
                        <a:rPr lang="en-US" sz="1600" b="1" dirty="0" smtClean="0"/>
                        <a:t>1-4</a:t>
                      </a:r>
                      <a:endParaRPr lang="en-US" sz="1600"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X</a:t>
                      </a:r>
                    </a:p>
                  </a:txBody>
                  <a:tcPr marL="85499" marR="85499" anchor="ctr"/>
                </a:tc>
                <a:tc>
                  <a:txBody>
                    <a:bodyPr/>
                    <a:lstStyle/>
                    <a:p>
                      <a:r>
                        <a:rPr lang="en-US" b="1" dirty="0" smtClean="0"/>
                        <a:t>0.07</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1" kern="1200" dirty="0">
                          <a:solidFill>
                            <a:srgbClr val="FF0000"/>
                          </a:solidFill>
                        </a:rPr>
                        <a:t>0</a:t>
                      </a:r>
                      <a:endParaRPr lang="en-US" sz="1800" b="1"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X</a:t>
                      </a:r>
                    </a:p>
                  </a:txBody>
                  <a:tcPr marL="85499" marR="85499" anchor="ctr"/>
                </a:tc>
                <a:tc>
                  <a:txBody>
                    <a:bodyPr/>
                    <a:lstStyle/>
                    <a:p>
                      <a:r>
                        <a:rPr lang="en-US" b="1" dirty="0" smtClean="0"/>
                        <a:t>0.07</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1" kern="1200" dirty="0">
                          <a:solidFill>
                            <a:srgbClr val="FF0000"/>
                          </a:solidFill>
                        </a:rPr>
                        <a:t>0</a:t>
                      </a:r>
                      <a:endParaRPr lang="en-US" sz="1800" b="1" kern="1200" dirty="0">
                        <a:solidFill>
                          <a:srgbClr val="FF0000"/>
                        </a:solidFill>
                        <a:latin typeface="+mn-lt"/>
                        <a:ea typeface="+mn-ea"/>
                        <a:cs typeface="+mn-cs"/>
                      </a:endParaRPr>
                    </a:p>
                  </a:txBody>
                  <a:tcPr marL="8906" marR="8906" marT="9525" marB="0" anchor="ctr"/>
                </a:tc>
              </a:tr>
              <a:tr h="411735">
                <a:tc>
                  <a:txBody>
                    <a:bodyPr/>
                    <a:lstStyle/>
                    <a:p>
                      <a:r>
                        <a:rPr lang="en-US" sz="1600" b="1" dirty="0" smtClean="0"/>
                        <a:t>5-14</a:t>
                      </a:r>
                      <a:endParaRPr lang="en-US" sz="1600" b="1" dirty="0"/>
                    </a:p>
                  </a:txBody>
                  <a:tcPr marL="85499" marR="85499" anchor="ctr"/>
                </a:tc>
                <a:tc>
                  <a:txBody>
                    <a:bodyPr/>
                    <a:lstStyle/>
                    <a:p>
                      <a:pPr algn="r"/>
                      <a:r>
                        <a:rPr lang="en-US" b="1" dirty="0" smtClean="0"/>
                        <a:t>0.24</a:t>
                      </a:r>
                      <a:endParaRPr lang="en-US" b="1" dirty="0">
                        <a:solidFill>
                          <a:schemeClr val="tx1"/>
                        </a:solidFill>
                      </a:endParaRPr>
                    </a:p>
                  </a:txBody>
                  <a:tcPr marL="85499" marR="85499"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X</a:t>
                      </a:r>
                    </a:p>
                  </a:txBody>
                  <a:tcPr marL="85499" marR="85499" anchor="ctr"/>
                </a:tc>
                <a:tc>
                  <a:txBody>
                    <a:bodyPr/>
                    <a:lstStyle/>
                    <a:p>
                      <a:r>
                        <a:rPr lang="en-US" b="1" dirty="0" smtClean="0"/>
                        <a:t>0.173</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1" kern="1200" dirty="0" smtClean="0">
                          <a:solidFill>
                            <a:srgbClr val="FF0000"/>
                          </a:solidFill>
                        </a:rPr>
                        <a:t>0.042</a:t>
                      </a:r>
                      <a:endParaRPr lang="en-US" sz="1800" b="1"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X</a:t>
                      </a:r>
                    </a:p>
                  </a:txBody>
                  <a:tcPr marL="85499" marR="85499" anchor="ctr"/>
                </a:tc>
                <a:tc>
                  <a:txBody>
                    <a:bodyPr/>
                    <a:lstStyle/>
                    <a:p>
                      <a:r>
                        <a:rPr lang="en-US" b="1" dirty="0" smtClean="0"/>
                        <a:t>0.173</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1" kern="1200" dirty="0">
                          <a:solidFill>
                            <a:srgbClr val="FF0000"/>
                          </a:solidFill>
                        </a:rPr>
                        <a:t>0</a:t>
                      </a:r>
                      <a:endParaRPr lang="en-US" sz="1800" b="1" kern="1200" dirty="0">
                        <a:solidFill>
                          <a:srgbClr val="FF0000"/>
                        </a:solidFill>
                        <a:latin typeface="+mn-lt"/>
                        <a:ea typeface="+mn-ea"/>
                        <a:cs typeface="+mn-cs"/>
                      </a:endParaRPr>
                    </a:p>
                  </a:txBody>
                  <a:tcPr marL="8906" marR="8906" marT="9525" marB="0" anchor="ctr"/>
                </a:tc>
              </a:tr>
              <a:tr h="411735">
                <a:tc>
                  <a:txBody>
                    <a:bodyPr/>
                    <a:lstStyle/>
                    <a:p>
                      <a:r>
                        <a:rPr lang="en-US" sz="1600" b="1" dirty="0" smtClean="0"/>
                        <a:t>15-24</a:t>
                      </a:r>
                      <a:endParaRPr lang="en-US" sz="1600" b="1" dirty="0"/>
                    </a:p>
                  </a:txBody>
                  <a:tcPr marL="85499" marR="85499" anchor="ctr"/>
                </a:tc>
                <a:tc>
                  <a:txBody>
                    <a:bodyPr/>
                    <a:lstStyle/>
                    <a:p>
                      <a:pPr algn="r"/>
                      <a:r>
                        <a:rPr lang="en-US" b="1" dirty="0" smtClean="0"/>
                        <a:t>0.22</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0.167</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1" kern="1200" dirty="0" smtClean="0">
                          <a:solidFill>
                            <a:srgbClr val="FF0000"/>
                          </a:solidFill>
                        </a:rPr>
                        <a:t>0.037</a:t>
                      </a:r>
                      <a:endParaRPr lang="en-US" sz="1800" b="1"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0.167</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1" kern="1200" dirty="0">
                          <a:solidFill>
                            <a:srgbClr val="FF0000"/>
                          </a:solidFill>
                        </a:rPr>
                        <a:t>0</a:t>
                      </a:r>
                      <a:endParaRPr lang="en-US" sz="1800" b="1" kern="1200" dirty="0">
                        <a:solidFill>
                          <a:srgbClr val="FF0000"/>
                        </a:solidFill>
                        <a:latin typeface="+mn-lt"/>
                        <a:ea typeface="+mn-ea"/>
                        <a:cs typeface="+mn-cs"/>
                      </a:endParaRPr>
                    </a:p>
                  </a:txBody>
                  <a:tcPr marL="8906" marR="8906" marT="9525" marB="0" anchor="ctr"/>
                </a:tc>
              </a:tr>
              <a:tr h="411735">
                <a:tc>
                  <a:txBody>
                    <a:bodyPr/>
                    <a:lstStyle/>
                    <a:p>
                      <a:r>
                        <a:rPr lang="en-US" sz="1600" b="1" dirty="0" smtClean="0"/>
                        <a:t>25-34</a:t>
                      </a:r>
                      <a:endParaRPr lang="en-US" sz="1600" b="1" dirty="0"/>
                    </a:p>
                  </a:txBody>
                  <a:tcPr marL="85499" marR="85499" anchor="ctr"/>
                </a:tc>
                <a:tc>
                  <a:txBody>
                    <a:bodyPr/>
                    <a:lstStyle/>
                    <a:p>
                      <a:pPr algn="r"/>
                      <a:r>
                        <a:rPr lang="en-US" b="1" dirty="0" smtClean="0"/>
                        <a:t>2.64</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0.155</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1" kern="1200" dirty="0" smtClean="0">
                          <a:solidFill>
                            <a:srgbClr val="FF0000"/>
                          </a:solidFill>
                        </a:rPr>
                        <a:t>0.409</a:t>
                      </a:r>
                      <a:endParaRPr lang="en-US" sz="1800" b="1"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0.155</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1" kern="1200">
                          <a:solidFill>
                            <a:srgbClr val="FF0000"/>
                          </a:solidFill>
                        </a:rPr>
                        <a:t>0</a:t>
                      </a:r>
                      <a:endParaRPr lang="en-US" sz="1800" b="1" kern="1200">
                        <a:solidFill>
                          <a:srgbClr val="FF0000"/>
                        </a:solidFill>
                        <a:latin typeface="+mn-lt"/>
                        <a:ea typeface="+mn-ea"/>
                        <a:cs typeface="+mn-cs"/>
                      </a:endParaRPr>
                    </a:p>
                  </a:txBody>
                  <a:tcPr marL="8906" marR="8906" marT="9525" marB="0" anchor="ctr"/>
                </a:tc>
              </a:tr>
              <a:tr h="411735">
                <a:tc>
                  <a:txBody>
                    <a:bodyPr/>
                    <a:lstStyle/>
                    <a:p>
                      <a:r>
                        <a:rPr lang="en-US" sz="1600" b="1" dirty="0" smtClean="0"/>
                        <a:t>35-44</a:t>
                      </a:r>
                      <a:endParaRPr lang="en-US" sz="1600" b="1" dirty="0"/>
                    </a:p>
                  </a:txBody>
                  <a:tcPr marL="85499" marR="85499" anchor="ctr"/>
                </a:tc>
                <a:tc>
                  <a:txBody>
                    <a:bodyPr/>
                    <a:lstStyle/>
                    <a:p>
                      <a:pPr algn="r"/>
                      <a:r>
                        <a:rPr lang="en-US" b="1" dirty="0" smtClean="0"/>
                        <a:t>7.52</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0.138</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1" kern="1200" dirty="0" smtClean="0">
                          <a:solidFill>
                            <a:srgbClr val="FF0000"/>
                          </a:solidFill>
                        </a:rPr>
                        <a:t>1.038</a:t>
                      </a:r>
                      <a:endParaRPr lang="en-US" sz="1800" b="1"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23.43</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0.138</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1" kern="1200" dirty="0" smtClean="0">
                          <a:solidFill>
                            <a:srgbClr val="FF0000"/>
                          </a:solidFill>
                        </a:rPr>
                        <a:t>3.233</a:t>
                      </a:r>
                      <a:endParaRPr lang="en-US" sz="1800" b="1" kern="1200" dirty="0">
                        <a:solidFill>
                          <a:srgbClr val="FF0000"/>
                        </a:solidFill>
                        <a:latin typeface="+mn-lt"/>
                        <a:ea typeface="+mn-ea"/>
                        <a:cs typeface="+mn-cs"/>
                      </a:endParaRPr>
                    </a:p>
                  </a:txBody>
                  <a:tcPr marL="8906" marR="8906" marT="9525" marB="0" anchor="ctr"/>
                </a:tc>
              </a:tr>
              <a:tr h="411735">
                <a:tc>
                  <a:txBody>
                    <a:bodyPr/>
                    <a:lstStyle/>
                    <a:p>
                      <a:r>
                        <a:rPr lang="en-US" sz="1600" b="1" dirty="0" smtClean="0"/>
                        <a:t>45-54</a:t>
                      </a:r>
                      <a:endParaRPr lang="en-US" sz="1600" b="1" dirty="0"/>
                    </a:p>
                  </a:txBody>
                  <a:tcPr marL="85499" marR="85499" anchor="ctr"/>
                </a:tc>
                <a:tc>
                  <a:txBody>
                    <a:bodyPr/>
                    <a:lstStyle/>
                    <a:p>
                      <a:pPr algn="r"/>
                      <a:r>
                        <a:rPr lang="en-US" b="1" dirty="0" smtClean="0"/>
                        <a:t>19.19</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0.114</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1" kern="1200" dirty="0" smtClean="0">
                          <a:solidFill>
                            <a:srgbClr val="FF0000"/>
                          </a:solidFill>
                        </a:rPr>
                        <a:t>2.188</a:t>
                      </a:r>
                      <a:endParaRPr lang="en-US" sz="1800" b="1"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0.114</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1" kern="1200" dirty="0">
                          <a:solidFill>
                            <a:srgbClr val="FF0000"/>
                          </a:solidFill>
                        </a:rPr>
                        <a:t>0</a:t>
                      </a:r>
                      <a:endParaRPr lang="en-US" sz="1800" b="1" kern="1200" dirty="0">
                        <a:solidFill>
                          <a:srgbClr val="FF0000"/>
                        </a:solidFill>
                        <a:latin typeface="+mn-lt"/>
                        <a:ea typeface="+mn-ea"/>
                        <a:cs typeface="+mn-cs"/>
                      </a:endParaRPr>
                    </a:p>
                  </a:txBody>
                  <a:tcPr marL="8906" marR="8906" marT="9525" marB="0" anchor="ctr"/>
                </a:tc>
              </a:tr>
              <a:tr h="411735">
                <a:tc>
                  <a:txBody>
                    <a:bodyPr/>
                    <a:lstStyle/>
                    <a:p>
                      <a:r>
                        <a:rPr lang="en-US" sz="1600" b="1" dirty="0" smtClean="0"/>
                        <a:t>55-64</a:t>
                      </a:r>
                      <a:endParaRPr lang="en-US" sz="1600" b="1" dirty="0"/>
                    </a:p>
                  </a:txBody>
                  <a:tcPr marL="85499" marR="85499" anchor="ctr"/>
                </a:tc>
                <a:tc>
                  <a:txBody>
                    <a:bodyPr/>
                    <a:lstStyle/>
                    <a:p>
                      <a:pPr algn="r"/>
                      <a:r>
                        <a:rPr lang="en-US" b="1" dirty="0" smtClean="0"/>
                        <a:t>49.27</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0.083</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1" kern="1200" dirty="0" smtClean="0">
                          <a:solidFill>
                            <a:srgbClr val="FF0000"/>
                          </a:solidFill>
                        </a:rPr>
                        <a:t>4.089</a:t>
                      </a:r>
                      <a:endParaRPr lang="en-US" sz="1800" b="1"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16.71</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0.083</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1" kern="1200" dirty="0" smtClean="0">
                          <a:solidFill>
                            <a:srgbClr val="FF0000"/>
                          </a:solidFill>
                        </a:rPr>
                        <a:t>1.387</a:t>
                      </a:r>
                      <a:endParaRPr lang="en-US" sz="1800" b="1" kern="1200" dirty="0">
                        <a:solidFill>
                          <a:srgbClr val="FF0000"/>
                        </a:solidFill>
                        <a:latin typeface="+mn-lt"/>
                        <a:ea typeface="+mn-ea"/>
                        <a:cs typeface="+mn-cs"/>
                      </a:endParaRPr>
                    </a:p>
                  </a:txBody>
                  <a:tcPr marL="8906" marR="8906" marT="9525" marB="0" anchor="ctr"/>
                </a:tc>
              </a:tr>
              <a:tr h="411735">
                <a:tc>
                  <a:txBody>
                    <a:bodyPr/>
                    <a:lstStyle/>
                    <a:p>
                      <a:r>
                        <a:rPr lang="en-US" sz="1600" b="1" dirty="0" smtClean="0"/>
                        <a:t>65-74</a:t>
                      </a:r>
                      <a:endParaRPr lang="en-US" sz="1600" b="1" dirty="0"/>
                    </a:p>
                  </a:txBody>
                  <a:tcPr marL="85499" marR="85499" anchor="ctr"/>
                </a:tc>
                <a:tc>
                  <a:txBody>
                    <a:bodyPr/>
                    <a:lstStyle/>
                    <a:p>
                      <a:pPr algn="r"/>
                      <a:r>
                        <a:rPr lang="en-US" b="1" dirty="0" smtClean="0"/>
                        <a:t>116.14</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0.052</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1" kern="1200" dirty="0" smtClean="0">
                          <a:solidFill>
                            <a:srgbClr val="FF0000"/>
                          </a:solidFill>
                        </a:rPr>
                        <a:t>6.039</a:t>
                      </a:r>
                      <a:endParaRPr lang="en-US" sz="1800" b="1"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185.01</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0.052</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1" kern="1200" dirty="0" smtClean="0">
                          <a:solidFill>
                            <a:srgbClr val="FF0000"/>
                          </a:solidFill>
                        </a:rPr>
                        <a:t>9.621</a:t>
                      </a:r>
                      <a:endParaRPr lang="en-US" sz="1800" b="1" kern="1200" dirty="0">
                        <a:solidFill>
                          <a:srgbClr val="FF0000"/>
                        </a:solidFill>
                        <a:latin typeface="+mn-lt"/>
                        <a:ea typeface="+mn-ea"/>
                        <a:cs typeface="+mn-cs"/>
                      </a:endParaRPr>
                    </a:p>
                  </a:txBody>
                  <a:tcPr marL="8906" marR="8906" marT="9525" marB="0" anchor="ctr"/>
                </a:tc>
              </a:tr>
              <a:tr h="411735">
                <a:tc>
                  <a:txBody>
                    <a:bodyPr/>
                    <a:lstStyle/>
                    <a:p>
                      <a:r>
                        <a:rPr lang="en-US" sz="1600" b="1" dirty="0" smtClean="0"/>
                        <a:t>75-84</a:t>
                      </a:r>
                      <a:endParaRPr lang="en-US" sz="1600" b="1" dirty="0"/>
                    </a:p>
                  </a:txBody>
                  <a:tcPr marL="85499" marR="85499" anchor="ctr"/>
                </a:tc>
                <a:tc>
                  <a:txBody>
                    <a:bodyPr/>
                    <a:lstStyle/>
                    <a:p>
                      <a:pPr algn="r"/>
                      <a:r>
                        <a:rPr lang="en-US" b="1" dirty="0" smtClean="0"/>
                        <a:t>232.31</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0.024</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1" kern="1200" dirty="0" smtClean="0">
                          <a:solidFill>
                            <a:srgbClr val="FF0000"/>
                          </a:solidFill>
                        </a:rPr>
                        <a:t>5.575</a:t>
                      </a:r>
                      <a:endParaRPr lang="en-US" sz="1800" b="1"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146.85</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0.024</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1" kern="1200" dirty="0" smtClean="0">
                          <a:solidFill>
                            <a:srgbClr val="FF0000"/>
                          </a:solidFill>
                        </a:rPr>
                        <a:t>3.524</a:t>
                      </a:r>
                      <a:endParaRPr lang="en-US" sz="1800" b="1" kern="1200" dirty="0">
                        <a:solidFill>
                          <a:srgbClr val="FF0000"/>
                        </a:solidFill>
                        <a:latin typeface="+mn-lt"/>
                        <a:ea typeface="+mn-ea"/>
                        <a:cs typeface="+mn-cs"/>
                      </a:endParaRPr>
                    </a:p>
                  </a:txBody>
                  <a:tcPr marL="8906" marR="8906" marT="9525" marB="0" anchor="ctr"/>
                </a:tc>
              </a:tr>
              <a:tr h="411735">
                <a:tc>
                  <a:txBody>
                    <a:bodyPr/>
                    <a:lstStyle/>
                    <a:p>
                      <a:r>
                        <a:rPr lang="en-US" sz="1600" b="1" dirty="0" smtClean="0"/>
                        <a:t>85</a:t>
                      </a:r>
                      <a:r>
                        <a:rPr lang="en-US" sz="1600" b="1" baseline="0" dirty="0" smtClean="0"/>
                        <a:t> +</a:t>
                      </a:r>
                      <a:endParaRPr lang="en-US" sz="1600" b="1" dirty="0"/>
                    </a:p>
                  </a:txBody>
                  <a:tcPr marL="85499" marR="85499" anchor="ctr"/>
                </a:tc>
                <a:tc>
                  <a:txBody>
                    <a:bodyPr/>
                    <a:lstStyle/>
                    <a:p>
                      <a:pPr algn="r"/>
                      <a:r>
                        <a:rPr lang="en-US" b="1" dirty="0" smtClean="0"/>
                        <a:t>446.41</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0.006</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1" kern="1200" dirty="0" smtClean="0">
                          <a:solidFill>
                            <a:srgbClr val="FF0000"/>
                          </a:solidFill>
                        </a:rPr>
                        <a:t>2.678</a:t>
                      </a:r>
                      <a:endParaRPr lang="en-US" sz="1800" b="1"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189.45</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0.006</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1" kern="1200" dirty="0" smtClean="0">
                          <a:solidFill>
                            <a:srgbClr val="FF0000"/>
                          </a:solidFill>
                        </a:rPr>
                        <a:t>1.137</a:t>
                      </a:r>
                      <a:endParaRPr lang="en-US" sz="1800" b="1" kern="1200" dirty="0">
                        <a:solidFill>
                          <a:srgbClr val="FF0000"/>
                        </a:solidFill>
                        <a:latin typeface="+mn-lt"/>
                        <a:ea typeface="+mn-ea"/>
                        <a:cs typeface="+mn-cs"/>
                      </a:endParaRPr>
                    </a:p>
                  </a:txBody>
                  <a:tcPr marL="8906" marR="8906" marT="9525" marB="0" anchor="ctr"/>
                </a:tc>
              </a:tr>
            </a:tbl>
          </a:graphicData>
        </a:graphic>
      </p:graphicFrame>
    </p:spTree>
    <p:extLst>
      <p:ext uri="{BB962C8B-B14F-4D97-AF65-F5344CB8AC3E}">
        <p14:creationId xmlns:p14="http://schemas.microsoft.com/office/powerpoint/2010/main" val="294797030"/>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Sum the products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2426217375"/>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6" y="5657671"/>
            <a:ext cx="9149255" cy="1200329"/>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smtClean="0"/>
          </a:p>
          <a:p>
            <a:endParaRPr lang="en-US" dirty="0"/>
          </a:p>
        </p:txBody>
      </p:sp>
      <p:sp>
        <p:nvSpPr>
          <p:cNvPr id="2" name="Title 1"/>
          <p:cNvSpPr>
            <a:spLocks noGrp="1"/>
          </p:cNvSpPr>
          <p:nvPr>
            <p:ph type="title" idx="4294967295"/>
          </p:nvPr>
        </p:nvSpPr>
        <p:spPr>
          <a:xfrm>
            <a:off x="381000" y="0"/>
            <a:ext cx="8382000" cy="533400"/>
          </a:xfrm>
        </p:spPr>
        <p:txBody>
          <a:bodyPr/>
          <a:lstStyle/>
          <a:p>
            <a:pPr algn="ctr"/>
            <a:r>
              <a:rPr lang="en-US" sz="2000" b="1" dirty="0">
                <a:solidFill>
                  <a:schemeClr val="tx1"/>
                </a:solidFill>
                <a:latin typeface="+mn-lt"/>
              </a:rPr>
              <a:t>Death Rate for Diabetes Mellitus, 2003-2005</a:t>
            </a:r>
            <a:endParaRPr lang="en-US" sz="2000" dirty="0">
              <a:latin typeface="+mn-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2611183"/>
              </p:ext>
            </p:extLst>
          </p:nvPr>
        </p:nvGraphicFramePr>
        <p:xfrm>
          <a:off x="213361" y="609600"/>
          <a:ext cx="8778239" cy="5852160"/>
        </p:xfrm>
        <a:graphic>
          <a:graphicData uri="http://schemas.openxmlformats.org/drawingml/2006/table">
            <a:tbl>
              <a:tblPr firstRow="1" bandRow="1">
                <a:tableStyleId>{073A0DAA-6AF3-43AB-8588-CEC1D06C72B9}</a:tableStyleId>
              </a:tblPr>
              <a:tblGrid>
                <a:gridCol w="1212784"/>
                <a:gridCol w="985387"/>
                <a:gridCol w="227398"/>
                <a:gridCol w="1212784"/>
                <a:gridCol w="303195"/>
                <a:gridCol w="1061186"/>
                <a:gridCol w="205042"/>
                <a:gridCol w="967000"/>
                <a:gridCol w="223153"/>
                <a:gridCol w="1115769"/>
                <a:gridCol w="223153"/>
                <a:gridCol w="1041388"/>
              </a:tblGrid>
              <a:tr h="336550">
                <a:tc>
                  <a:txBody>
                    <a:bodyPr/>
                    <a:lstStyle/>
                    <a:p>
                      <a:pPr algn="ctr"/>
                      <a:endParaRPr lang="en-US" dirty="0"/>
                    </a:p>
                  </a:txBody>
                  <a:tcPr marL="85499" marR="85499"/>
                </a:tc>
                <a:tc gridSpan="5">
                  <a:txBody>
                    <a:bodyPr/>
                    <a:lstStyle/>
                    <a:p>
                      <a:pPr algn="ctr"/>
                      <a:r>
                        <a:rPr lang="en-US" dirty="0" smtClean="0"/>
                        <a:t>STATE A</a:t>
                      </a:r>
                      <a:endParaRPr lang="en-US" dirty="0"/>
                    </a:p>
                  </a:txBody>
                  <a:tcPr marL="85499" marR="85499"/>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a:txBody>
                    <a:bodyPr/>
                    <a:lstStyle/>
                    <a:p>
                      <a:pPr algn="ctr"/>
                      <a:endParaRPr lang="en-US" dirty="0"/>
                    </a:p>
                  </a:txBody>
                  <a:tcPr marL="85499" marR="85499"/>
                </a:tc>
                <a:tc gridSpan="5">
                  <a:txBody>
                    <a:bodyPr/>
                    <a:lstStyle/>
                    <a:p>
                      <a:pPr algn="ctr"/>
                      <a:r>
                        <a:rPr lang="en-US" dirty="0" smtClean="0"/>
                        <a:t>STATE B</a:t>
                      </a:r>
                      <a:endParaRPr lang="en-US" dirty="0"/>
                    </a:p>
                  </a:txBody>
                  <a:tcPr marL="85499" marR="85499"/>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r>
              <a:tr h="504190">
                <a:tc>
                  <a:txBody>
                    <a:bodyPr/>
                    <a:lstStyle/>
                    <a:p>
                      <a:pPr algn="ctr"/>
                      <a:r>
                        <a:rPr lang="en-US" sz="1600" b="1" dirty="0" smtClean="0">
                          <a:solidFill>
                            <a:schemeClr val="accent3"/>
                          </a:solidFill>
                        </a:rPr>
                        <a:t>Age Group</a:t>
                      </a:r>
                    </a:p>
                    <a:p>
                      <a:pPr algn="ctr"/>
                      <a:r>
                        <a:rPr lang="en-US" sz="1600" b="1" dirty="0" smtClean="0">
                          <a:solidFill>
                            <a:schemeClr val="accent3"/>
                          </a:solidFill>
                        </a:rPr>
                        <a:t>(years)</a:t>
                      </a: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Age-Specific Rate</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WHO </a:t>
                      </a:r>
                      <a:r>
                        <a:rPr lang="en-US" sz="1600" b="1" baseline="0" dirty="0" smtClean="0">
                          <a:solidFill>
                            <a:schemeClr val="accent3"/>
                          </a:solidFill>
                        </a:rPr>
                        <a:t>Standard Pop Weight</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Age</a:t>
                      </a:r>
                    </a:p>
                    <a:p>
                      <a:pPr algn="ctr"/>
                      <a:r>
                        <a:rPr lang="en-US" sz="1600" b="1" dirty="0" smtClean="0">
                          <a:solidFill>
                            <a:schemeClr val="accent3"/>
                          </a:solidFill>
                        </a:rPr>
                        <a:t>Adjusted</a:t>
                      </a:r>
                    </a:p>
                    <a:p>
                      <a:pPr algn="ctr"/>
                      <a:r>
                        <a:rPr lang="en-US" sz="1600" b="1" dirty="0" smtClean="0">
                          <a:solidFill>
                            <a:schemeClr val="accent3"/>
                          </a:solidFill>
                        </a:rPr>
                        <a:t>Rate</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Age-Specific Rate</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WHO </a:t>
                      </a:r>
                      <a:r>
                        <a:rPr lang="en-US" sz="1600" b="1" baseline="0" dirty="0" smtClean="0">
                          <a:solidFill>
                            <a:schemeClr val="accent3"/>
                          </a:solidFill>
                        </a:rPr>
                        <a:t>Standard Pop Weight</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Age</a:t>
                      </a:r>
                    </a:p>
                    <a:p>
                      <a:pPr algn="ctr"/>
                      <a:r>
                        <a:rPr lang="en-US" sz="1600" b="1" dirty="0" smtClean="0">
                          <a:solidFill>
                            <a:schemeClr val="accent3"/>
                          </a:solidFill>
                        </a:rPr>
                        <a:t>Adjusted</a:t>
                      </a:r>
                    </a:p>
                    <a:p>
                      <a:pPr algn="ctr"/>
                      <a:r>
                        <a:rPr lang="en-US" sz="1600" b="1" dirty="0" smtClean="0">
                          <a:solidFill>
                            <a:schemeClr val="accent3"/>
                          </a:solidFill>
                        </a:rPr>
                        <a:t>Rate</a:t>
                      </a:r>
                      <a:endParaRPr lang="en-US" sz="1600" b="1" dirty="0">
                        <a:solidFill>
                          <a:schemeClr val="accent3"/>
                        </a:solidFill>
                      </a:endParaRPr>
                    </a:p>
                  </a:txBody>
                  <a:tcPr marL="85499" marR="85499">
                    <a:solidFill>
                      <a:schemeClr val="tx1"/>
                    </a:solidFill>
                  </a:tcPr>
                </a:tc>
              </a:tr>
              <a:tr h="365760">
                <a:tc>
                  <a:txBody>
                    <a:bodyPr/>
                    <a:lstStyle/>
                    <a:p>
                      <a:r>
                        <a:rPr lang="en-US" sz="1600" b="1" dirty="0" smtClean="0"/>
                        <a:t>Under 1</a:t>
                      </a:r>
                      <a:endParaRPr lang="en-US" sz="1600"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0.018</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a:solidFill>
                            <a:srgbClr val="FF0000"/>
                          </a:solidFill>
                        </a:rPr>
                        <a:t>0</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0.018</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a:solidFill>
                            <a:srgbClr val="FF0000"/>
                          </a:solidFill>
                        </a:rPr>
                        <a:t>0</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1-4</a:t>
                      </a:r>
                      <a:endParaRPr lang="en-US" sz="1600"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X</a:t>
                      </a:r>
                    </a:p>
                  </a:txBody>
                  <a:tcPr marL="85499" marR="85499" anchor="ctr"/>
                </a:tc>
                <a:tc>
                  <a:txBody>
                    <a:bodyPr/>
                    <a:lstStyle/>
                    <a:p>
                      <a:r>
                        <a:rPr lang="en-US" b="1" dirty="0" smtClean="0"/>
                        <a:t>0.07</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a:solidFill>
                            <a:srgbClr val="FF0000"/>
                          </a:solidFill>
                        </a:rPr>
                        <a:t>0</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X</a:t>
                      </a:r>
                    </a:p>
                  </a:txBody>
                  <a:tcPr marL="85499" marR="85499" anchor="ctr"/>
                </a:tc>
                <a:tc>
                  <a:txBody>
                    <a:bodyPr/>
                    <a:lstStyle/>
                    <a:p>
                      <a:r>
                        <a:rPr lang="en-US" b="1" dirty="0" smtClean="0"/>
                        <a:t>0.07</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a:solidFill>
                            <a:srgbClr val="FF0000"/>
                          </a:solidFill>
                        </a:rPr>
                        <a:t>0</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5-14</a:t>
                      </a:r>
                      <a:endParaRPr lang="en-US" sz="1600" b="1" dirty="0"/>
                    </a:p>
                  </a:txBody>
                  <a:tcPr marL="85499" marR="85499" anchor="ctr"/>
                </a:tc>
                <a:tc>
                  <a:txBody>
                    <a:bodyPr/>
                    <a:lstStyle/>
                    <a:p>
                      <a:pPr algn="r"/>
                      <a:r>
                        <a:rPr lang="en-US" b="1" dirty="0" smtClean="0"/>
                        <a:t>0.24</a:t>
                      </a:r>
                      <a:endParaRPr lang="en-US" b="1" dirty="0">
                        <a:solidFill>
                          <a:schemeClr val="tx1"/>
                        </a:solidFill>
                      </a:endParaRPr>
                    </a:p>
                  </a:txBody>
                  <a:tcPr marL="85499" marR="85499"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X</a:t>
                      </a:r>
                    </a:p>
                  </a:txBody>
                  <a:tcPr marL="85499" marR="85499" anchor="ctr"/>
                </a:tc>
                <a:tc>
                  <a:txBody>
                    <a:bodyPr/>
                    <a:lstStyle/>
                    <a:p>
                      <a:r>
                        <a:rPr lang="en-US" b="1" dirty="0" smtClean="0"/>
                        <a:t>0.173</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0.042</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X</a:t>
                      </a:r>
                    </a:p>
                  </a:txBody>
                  <a:tcPr marL="85499" marR="85499" anchor="ctr"/>
                </a:tc>
                <a:tc>
                  <a:txBody>
                    <a:bodyPr/>
                    <a:lstStyle/>
                    <a:p>
                      <a:r>
                        <a:rPr lang="en-US" b="1" dirty="0" smtClean="0"/>
                        <a:t>0.173</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a:solidFill>
                            <a:srgbClr val="FF0000"/>
                          </a:solidFill>
                        </a:rPr>
                        <a:t>0</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15-24</a:t>
                      </a:r>
                      <a:endParaRPr lang="en-US" sz="1600" b="1" dirty="0"/>
                    </a:p>
                  </a:txBody>
                  <a:tcPr marL="85499" marR="85499" anchor="ctr"/>
                </a:tc>
                <a:tc>
                  <a:txBody>
                    <a:bodyPr/>
                    <a:lstStyle/>
                    <a:p>
                      <a:pPr algn="r"/>
                      <a:r>
                        <a:rPr lang="en-US" b="1" dirty="0" smtClean="0"/>
                        <a:t>0.22</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0.167</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0.037</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0.167</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a:solidFill>
                            <a:srgbClr val="FF0000"/>
                          </a:solidFill>
                        </a:rPr>
                        <a:t>0</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25-34</a:t>
                      </a:r>
                      <a:endParaRPr lang="en-US" sz="1600" b="1" dirty="0"/>
                    </a:p>
                  </a:txBody>
                  <a:tcPr marL="85499" marR="85499" anchor="ctr"/>
                </a:tc>
                <a:tc>
                  <a:txBody>
                    <a:bodyPr/>
                    <a:lstStyle/>
                    <a:p>
                      <a:pPr algn="r"/>
                      <a:r>
                        <a:rPr lang="en-US" b="1" dirty="0" smtClean="0"/>
                        <a:t>2.64</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0.155</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0.409</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0.155</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a:solidFill>
                            <a:srgbClr val="FF0000"/>
                          </a:solidFill>
                        </a:rPr>
                        <a:t>0</a:t>
                      </a:r>
                      <a:endParaRPr lang="en-US" sz="1800" b="0" kern="1200">
                        <a:solidFill>
                          <a:srgbClr val="FF0000"/>
                        </a:solidFill>
                        <a:latin typeface="+mn-lt"/>
                        <a:ea typeface="+mn-ea"/>
                        <a:cs typeface="+mn-cs"/>
                      </a:endParaRPr>
                    </a:p>
                  </a:txBody>
                  <a:tcPr marL="8906" marR="8906" marT="9525" marB="0" anchor="ctr"/>
                </a:tc>
              </a:tr>
              <a:tr h="365760">
                <a:tc>
                  <a:txBody>
                    <a:bodyPr/>
                    <a:lstStyle/>
                    <a:p>
                      <a:r>
                        <a:rPr lang="en-US" sz="1600" b="1" dirty="0" smtClean="0"/>
                        <a:t>35-44</a:t>
                      </a:r>
                      <a:endParaRPr lang="en-US" sz="1600" b="1" dirty="0"/>
                    </a:p>
                  </a:txBody>
                  <a:tcPr marL="85499" marR="85499" anchor="ctr"/>
                </a:tc>
                <a:tc>
                  <a:txBody>
                    <a:bodyPr/>
                    <a:lstStyle/>
                    <a:p>
                      <a:pPr algn="r"/>
                      <a:r>
                        <a:rPr lang="en-US" b="1" dirty="0" smtClean="0"/>
                        <a:t>7.52</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0.138</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1.038</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23.43</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0.138</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smtClean="0">
                          <a:solidFill>
                            <a:srgbClr val="FF0000"/>
                          </a:solidFill>
                        </a:rPr>
                        <a:t>3.233</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45-54</a:t>
                      </a:r>
                      <a:endParaRPr lang="en-US" sz="1600" b="1" dirty="0"/>
                    </a:p>
                  </a:txBody>
                  <a:tcPr marL="85499" marR="85499" anchor="ctr"/>
                </a:tc>
                <a:tc>
                  <a:txBody>
                    <a:bodyPr/>
                    <a:lstStyle/>
                    <a:p>
                      <a:pPr algn="r"/>
                      <a:r>
                        <a:rPr lang="en-US" b="1" dirty="0" smtClean="0"/>
                        <a:t>19.19</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0.114</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2.188</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0.114</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a:solidFill>
                            <a:srgbClr val="FF0000"/>
                          </a:solidFill>
                        </a:rPr>
                        <a:t>0</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55-64</a:t>
                      </a:r>
                      <a:endParaRPr lang="en-US" sz="1600" b="1" dirty="0"/>
                    </a:p>
                  </a:txBody>
                  <a:tcPr marL="85499" marR="85499" anchor="ctr"/>
                </a:tc>
                <a:tc>
                  <a:txBody>
                    <a:bodyPr/>
                    <a:lstStyle/>
                    <a:p>
                      <a:pPr algn="r"/>
                      <a:r>
                        <a:rPr lang="en-US" b="1" dirty="0" smtClean="0"/>
                        <a:t>49.27</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0.083</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4.089</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16.71</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0.083</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smtClean="0">
                          <a:solidFill>
                            <a:srgbClr val="FF0000"/>
                          </a:solidFill>
                        </a:rPr>
                        <a:t>1.387</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65-74</a:t>
                      </a:r>
                      <a:endParaRPr lang="en-US" sz="1600" b="1" dirty="0"/>
                    </a:p>
                  </a:txBody>
                  <a:tcPr marL="85499" marR="85499" anchor="ctr"/>
                </a:tc>
                <a:tc>
                  <a:txBody>
                    <a:bodyPr/>
                    <a:lstStyle/>
                    <a:p>
                      <a:pPr algn="r"/>
                      <a:r>
                        <a:rPr lang="en-US" b="1" dirty="0" smtClean="0"/>
                        <a:t>116.14</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0.052</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6.039</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185.01</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0.052</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smtClean="0">
                          <a:solidFill>
                            <a:srgbClr val="FF0000"/>
                          </a:solidFill>
                        </a:rPr>
                        <a:t>9.621</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75-84</a:t>
                      </a:r>
                      <a:endParaRPr lang="en-US" sz="1600" b="1" dirty="0"/>
                    </a:p>
                  </a:txBody>
                  <a:tcPr marL="85499" marR="85499" anchor="ctr"/>
                </a:tc>
                <a:tc>
                  <a:txBody>
                    <a:bodyPr/>
                    <a:lstStyle/>
                    <a:p>
                      <a:pPr algn="r"/>
                      <a:r>
                        <a:rPr lang="en-US" b="1" dirty="0" smtClean="0"/>
                        <a:t>232.31</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0.024</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5.575</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146.85</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0.024</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smtClean="0">
                          <a:solidFill>
                            <a:srgbClr val="FF0000"/>
                          </a:solidFill>
                        </a:rPr>
                        <a:t>3.524</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85</a:t>
                      </a:r>
                      <a:r>
                        <a:rPr lang="en-US" sz="1600" b="1" baseline="0" dirty="0" smtClean="0"/>
                        <a:t> +</a:t>
                      </a:r>
                      <a:endParaRPr lang="en-US" sz="1600" b="1" dirty="0"/>
                    </a:p>
                  </a:txBody>
                  <a:tcPr marL="85499" marR="85499" anchor="ctr"/>
                </a:tc>
                <a:tc>
                  <a:txBody>
                    <a:bodyPr/>
                    <a:lstStyle/>
                    <a:p>
                      <a:pPr algn="r"/>
                      <a:r>
                        <a:rPr lang="en-US" b="1" dirty="0" smtClean="0"/>
                        <a:t>446.41</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0.006</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2.678</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189.45</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0.006</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smtClean="0">
                          <a:solidFill>
                            <a:srgbClr val="FF0000"/>
                          </a:solidFill>
                        </a:rPr>
                        <a:t>1.137</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All Ages</a:t>
                      </a:r>
                      <a:endParaRPr lang="en-US" sz="1600" b="1" dirty="0"/>
                    </a:p>
                  </a:txBody>
                  <a:tcPr marL="85499" marR="85499" anchor="ctr"/>
                </a:tc>
                <a:tc>
                  <a:txBody>
                    <a:bodyPr/>
                    <a:lstStyle/>
                    <a:p>
                      <a:pPr algn="r"/>
                      <a:endParaRPr lang="en-US" b="1" dirty="0">
                        <a:solidFill>
                          <a:schemeClr val="tx1"/>
                        </a:solidFill>
                      </a:endParaRPr>
                    </a:p>
                  </a:txBody>
                  <a:tcPr marL="85499" marR="85499" anchor="ctr"/>
                </a:tc>
                <a:tc>
                  <a:txBody>
                    <a:bodyPr/>
                    <a:lstStyle/>
                    <a:p>
                      <a:pPr algn="r"/>
                      <a:endParaRPr lang="en-US" b="1" dirty="0"/>
                    </a:p>
                  </a:txBody>
                  <a:tcPr marL="85499" marR="85499" anchor="ctr"/>
                </a:tc>
                <a:tc>
                  <a:txBody>
                    <a:bodyPr/>
                    <a:lstStyle/>
                    <a:p>
                      <a:endParaRPr lang="en-US" b="1" dirty="0"/>
                    </a:p>
                  </a:txBody>
                  <a:tcPr marL="85499" marR="85499" marT="9144" marB="9144" anchor="ctr"/>
                </a:tc>
                <a:tc>
                  <a:txBody>
                    <a:bodyPr/>
                    <a:lstStyle/>
                    <a:p>
                      <a:pPr algn="r"/>
                      <a:endParaRPr lang="en-US" b="1" dirty="0"/>
                    </a:p>
                  </a:txBody>
                  <a:tcPr marL="85499" marR="85499" anchor="ctr"/>
                </a:tc>
                <a:tc>
                  <a:txBody>
                    <a:bodyPr/>
                    <a:lstStyle/>
                    <a:p>
                      <a:pPr algn="l" fontAlgn="b"/>
                      <a:r>
                        <a:rPr lang="en-US" sz="2000" b="1" kern="1200" dirty="0" smtClean="0">
                          <a:solidFill>
                            <a:srgbClr val="FF0000"/>
                          </a:solidFill>
                        </a:rPr>
                        <a:t>22.095</a:t>
                      </a:r>
                      <a:endParaRPr lang="en-US" sz="2000" b="1" kern="1200" dirty="0">
                        <a:solidFill>
                          <a:srgbClr val="FF0000"/>
                        </a:solidFill>
                        <a:latin typeface="+mn-lt"/>
                        <a:ea typeface="+mn-ea"/>
                        <a:cs typeface="+mn-cs"/>
                      </a:endParaRPr>
                    </a:p>
                  </a:txBody>
                  <a:tcPr marL="8906" marR="8906" marT="9525" marB="0" anchor="ctr"/>
                </a:tc>
                <a:tc>
                  <a:txBody>
                    <a:bodyPr/>
                    <a:lstStyle/>
                    <a:p>
                      <a:pPr algn="r"/>
                      <a:endParaRPr lang="en-US" sz="2000" b="1" dirty="0"/>
                    </a:p>
                  </a:txBody>
                  <a:tcPr marL="85499" marR="85499" anchor="ctr"/>
                </a:tc>
                <a:tc>
                  <a:txBody>
                    <a:bodyPr/>
                    <a:lstStyle/>
                    <a:p>
                      <a:pPr algn="r"/>
                      <a:endParaRPr lang="en-US" sz="2000" b="1" dirty="0">
                        <a:solidFill>
                          <a:schemeClr val="tx1"/>
                        </a:solidFill>
                      </a:endParaRPr>
                    </a:p>
                  </a:txBody>
                  <a:tcPr marL="85499" marR="85499" anchor="ctr"/>
                </a:tc>
                <a:tc>
                  <a:txBody>
                    <a:bodyPr/>
                    <a:lstStyle/>
                    <a:p>
                      <a:pPr algn="r"/>
                      <a:endParaRPr lang="en-US" sz="2000" b="1" dirty="0"/>
                    </a:p>
                  </a:txBody>
                  <a:tcPr marL="85499" marR="85499" anchor="ctr"/>
                </a:tc>
                <a:tc>
                  <a:txBody>
                    <a:bodyPr/>
                    <a:lstStyle/>
                    <a:p>
                      <a:endParaRPr lang="en-US" sz="2000" b="1" dirty="0"/>
                    </a:p>
                  </a:txBody>
                  <a:tcPr marL="85499" marR="85499" marT="9144" marB="9144" anchor="ctr"/>
                </a:tc>
                <a:tc>
                  <a:txBody>
                    <a:bodyPr/>
                    <a:lstStyle/>
                    <a:p>
                      <a:pPr algn="r"/>
                      <a:endParaRPr lang="en-US" sz="2000" b="1" dirty="0"/>
                    </a:p>
                  </a:txBody>
                  <a:tcPr marL="85499" marR="85499" anchor="ctr"/>
                </a:tc>
                <a:tc>
                  <a:txBody>
                    <a:bodyPr/>
                    <a:lstStyle/>
                    <a:p>
                      <a:pPr algn="r" fontAlgn="b"/>
                      <a:r>
                        <a:rPr lang="en-US" sz="2000" b="1" kern="1200" dirty="0" smtClean="0">
                          <a:solidFill>
                            <a:srgbClr val="FF0000"/>
                          </a:solidFill>
                        </a:rPr>
                        <a:t>18.902</a:t>
                      </a:r>
                      <a:endParaRPr lang="en-US" sz="2000" b="1" kern="1200" dirty="0">
                        <a:solidFill>
                          <a:srgbClr val="FF0000"/>
                        </a:solidFill>
                        <a:latin typeface="+mn-lt"/>
                        <a:ea typeface="+mn-ea"/>
                        <a:cs typeface="+mn-cs"/>
                      </a:endParaRPr>
                    </a:p>
                  </a:txBody>
                  <a:tcPr marL="8906" marR="8906" marT="9525" marB="0" anchor="ctr"/>
                </a:tc>
              </a:tr>
            </a:tbl>
          </a:graphicData>
        </a:graphic>
      </p:graphicFrame>
    </p:spTree>
    <p:extLst>
      <p:ext uri="{BB962C8B-B14F-4D97-AF65-F5344CB8AC3E}">
        <p14:creationId xmlns:p14="http://schemas.microsoft.com/office/powerpoint/2010/main" val="1478546480"/>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6" y="5657671"/>
            <a:ext cx="9149255" cy="1200329"/>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smtClean="0"/>
          </a:p>
          <a:p>
            <a:endParaRPr lang="en-US" dirty="0"/>
          </a:p>
        </p:txBody>
      </p:sp>
      <p:sp>
        <p:nvSpPr>
          <p:cNvPr id="2" name="Title 1"/>
          <p:cNvSpPr>
            <a:spLocks noGrp="1"/>
          </p:cNvSpPr>
          <p:nvPr>
            <p:ph type="title" idx="4294967295"/>
          </p:nvPr>
        </p:nvSpPr>
        <p:spPr>
          <a:xfrm>
            <a:off x="381000" y="0"/>
            <a:ext cx="8382000" cy="533400"/>
          </a:xfrm>
        </p:spPr>
        <p:txBody>
          <a:bodyPr/>
          <a:lstStyle/>
          <a:p>
            <a:pPr algn="ctr"/>
            <a:r>
              <a:rPr lang="en-US" sz="2000" b="1" dirty="0">
                <a:solidFill>
                  <a:schemeClr val="tx1"/>
                </a:solidFill>
                <a:latin typeface="+mn-lt"/>
              </a:rPr>
              <a:t>Death Rate for Diabetes Mellitus, 2003-2005</a:t>
            </a:r>
            <a:endParaRPr lang="en-US" sz="2000" dirty="0">
              <a:latin typeface="+mn-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071165511"/>
              </p:ext>
            </p:extLst>
          </p:nvPr>
        </p:nvGraphicFramePr>
        <p:xfrm>
          <a:off x="152400" y="457200"/>
          <a:ext cx="8778241" cy="6248400"/>
        </p:xfrm>
        <a:graphic>
          <a:graphicData uri="http://schemas.openxmlformats.org/drawingml/2006/table">
            <a:tbl>
              <a:tblPr firstRow="1" bandRow="1">
                <a:tableStyleId>{073A0DAA-6AF3-43AB-8588-CEC1D06C72B9}</a:tableStyleId>
              </a:tblPr>
              <a:tblGrid>
                <a:gridCol w="1212901"/>
                <a:gridCol w="985481"/>
                <a:gridCol w="227420"/>
                <a:gridCol w="1212901"/>
                <a:gridCol w="303227"/>
                <a:gridCol w="1042320"/>
                <a:gridCol w="223175"/>
                <a:gridCol w="967097"/>
                <a:gridCol w="223176"/>
                <a:gridCol w="1115877"/>
                <a:gridCol w="223176"/>
                <a:gridCol w="1041490"/>
              </a:tblGrid>
              <a:tr h="304800">
                <a:tc>
                  <a:txBody>
                    <a:bodyPr/>
                    <a:lstStyle/>
                    <a:p>
                      <a:pPr algn="ctr"/>
                      <a:endParaRPr lang="en-US" dirty="0"/>
                    </a:p>
                  </a:txBody>
                  <a:tcPr marL="85499" marR="85499"/>
                </a:tc>
                <a:tc gridSpan="5">
                  <a:txBody>
                    <a:bodyPr/>
                    <a:lstStyle/>
                    <a:p>
                      <a:pPr algn="ctr"/>
                      <a:r>
                        <a:rPr lang="en-US" dirty="0" smtClean="0"/>
                        <a:t>STATE A</a:t>
                      </a:r>
                      <a:endParaRPr lang="en-US" dirty="0"/>
                    </a:p>
                  </a:txBody>
                  <a:tcPr marL="85499" marR="85499"/>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a:txBody>
                    <a:bodyPr/>
                    <a:lstStyle/>
                    <a:p>
                      <a:pPr algn="ctr"/>
                      <a:endParaRPr lang="en-US" dirty="0"/>
                    </a:p>
                  </a:txBody>
                  <a:tcPr marL="85499" marR="85499"/>
                </a:tc>
                <a:tc gridSpan="5">
                  <a:txBody>
                    <a:bodyPr/>
                    <a:lstStyle/>
                    <a:p>
                      <a:pPr algn="ctr"/>
                      <a:r>
                        <a:rPr lang="en-US" dirty="0" smtClean="0"/>
                        <a:t>STATE B</a:t>
                      </a:r>
                      <a:endParaRPr lang="en-US" dirty="0"/>
                    </a:p>
                  </a:txBody>
                  <a:tcPr marL="85499" marR="85499"/>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r>
              <a:tr h="504190">
                <a:tc>
                  <a:txBody>
                    <a:bodyPr/>
                    <a:lstStyle/>
                    <a:p>
                      <a:pPr algn="ctr"/>
                      <a:r>
                        <a:rPr lang="en-US" sz="1600" b="1" dirty="0" smtClean="0">
                          <a:solidFill>
                            <a:schemeClr val="accent3"/>
                          </a:solidFill>
                        </a:rPr>
                        <a:t>Age Group</a:t>
                      </a:r>
                    </a:p>
                    <a:p>
                      <a:pPr algn="ctr"/>
                      <a:r>
                        <a:rPr lang="en-US" sz="1600" b="1" dirty="0" smtClean="0">
                          <a:solidFill>
                            <a:schemeClr val="accent3"/>
                          </a:solidFill>
                        </a:rPr>
                        <a:t>(years)</a:t>
                      </a: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Age-Specific Rate</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WHO </a:t>
                      </a:r>
                      <a:r>
                        <a:rPr lang="en-US" sz="1600" b="1" baseline="0" dirty="0" smtClean="0">
                          <a:solidFill>
                            <a:schemeClr val="accent3"/>
                          </a:solidFill>
                        </a:rPr>
                        <a:t>Standard Pop Weight</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Age</a:t>
                      </a:r>
                    </a:p>
                    <a:p>
                      <a:pPr algn="ctr"/>
                      <a:r>
                        <a:rPr lang="en-US" sz="1600" b="1" dirty="0" smtClean="0">
                          <a:solidFill>
                            <a:schemeClr val="accent3"/>
                          </a:solidFill>
                        </a:rPr>
                        <a:t>Adjusted</a:t>
                      </a:r>
                    </a:p>
                    <a:p>
                      <a:pPr algn="ctr"/>
                      <a:r>
                        <a:rPr lang="en-US" sz="1600" b="1" dirty="0" smtClean="0">
                          <a:solidFill>
                            <a:schemeClr val="accent3"/>
                          </a:solidFill>
                        </a:rPr>
                        <a:t>Rate</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Age-Specific Rate</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WHO </a:t>
                      </a:r>
                      <a:r>
                        <a:rPr lang="en-US" sz="1600" b="1" baseline="0" dirty="0" smtClean="0">
                          <a:solidFill>
                            <a:schemeClr val="accent3"/>
                          </a:solidFill>
                        </a:rPr>
                        <a:t>Standard Pop Weight</a:t>
                      </a:r>
                      <a:endParaRPr lang="en-US" sz="1600" b="1" dirty="0">
                        <a:solidFill>
                          <a:schemeClr val="accent3"/>
                        </a:solidFill>
                      </a:endParaRPr>
                    </a:p>
                  </a:txBody>
                  <a:tcPr marL="85499" marR="85499">
                    <a:solidFill>
                      <a:schemeClr val="tx1"/>
                    </a:solidFill>
                  </a:tcPr>
                </a:tc>
                <a:tc>
                  <a:txBody>
                    <a:bodyPr/>
                    <a:lstStyle/>
                    <a:p>
                      <a:pPr algn="ctr"/>
                      <a:endParaRPr lang="en-US" sz="1600" b="1" dirty="0">
                        <a:solidFill>
                          <a:schemeClr val="accent3"/>
                        </a:solidFill>
                      </a:endParaRPr>
                    </a:p>
                  </a:txBody>
                  <a:tcPr marL="85499" marR="85499">
                    <a:solidFill>
                      <a:schemeClr val="tx1"/>
                    </a:solidFill>
                  </a:tcPr>
                </a:tc>
                <a:tc>
                  <a:txBody>
                    <a:bodyPr/>
                    <a:lstStyle/>
                    <a:p>
                      <a:pPr algn="ctr"/>
                      <a:r>
                        <a:rPr lang="en-US" sz="1600" b="1" dirty="0" smtClean="0">
                          <a:solidFill>
                            <a:schemeClr val="accent3"/>
                          </a:solidFill>
                        </a:rPr>
                        <a:t>Age</a:t>
                      </a:r>
                    </a:p>
                    <a:p>
                      <a:pPr algn="ctr"/>
                      <a:r>
                        <a:rPr lang="en-US" sz="1600" b="1" dirty="0" smtClean="0">
                          <a:solidFill>
                            <a:schemeClr val="accent3"/>
                          </a:solidFill>
                        </a:rPr>
                        <a:t>Adjusted</a:t>
                      </a:r>
                    </a:p>
                    <a:p>
                      <a:pPr algn="ctr"/>
                      <a:r>
                        <a:rPr lang="en-US" sz="1600" b="1" dirty="0" smtClean="0">
                          <a:solidFill>
                            <a:schemeClr val="accent3"/>
                          </a:solidFill>
                        </a:rPr>
                        <a:t>Rate</a:t>
                      </a:r>
                      <a:endParaRPr lang="en-US" sz="1600" b="1" dirty="0">
                        <a:solidFill>
                          <a:schemeClr val="accent3"/>
                        </a:solidFill>
                      </a:endParaRPr>
                    </a:p>
                  </a:txBody>
                  <a:tcPr marL="85499" marR="85499">
                    <a:solidFill>
                      <a:schemeClr val="tx1"/>
                    </a:solidFill>
                  </a:tcPr>
                </a:tc>
              </a:tr>
              <a:tr h="365760">
                <a:tc>
                  <a:txBody>
                    <a:bodyPr/>
                    <a:lstStyle/>
                    <a:p>
                      <a:r>
                        <a:rPr lang="en-US" sz="1600" b="1" dirty="0" smtClean="0"/>
                        <a:t>Under 1</a:t>
                      </a:r>
                      <a:endParaRPr lang="en-US" sz="1600"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0.018</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a:solidFill>
                            <a:srgbClr val="FF0000"/>
                          </a:solidFill>
                        </a:rPr>
                        <a:t>0</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0.018</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a:solidFill>
                            <a:srgbClr val="FF0000"/>
                          </a:solidFill>
                        </a:rPr>
                        <a:t>0</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1-4</a:t>
                      </a:r>
                      <a:endParaRPr lang="en-US" sz="1600"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X</a:t>
                      </a:r>
                    </a:p>
                  </a:txBody>
                  <a:tcPr marL="85499" marR="85499" anchor="ctr"/>
                </a:tc>
                <a:tc>
                  <a:txBody>
                    <a:bodyPr/>
                    <a:lstStyle/>
                    <a:p>
                      <a:r>
                        <a:rPr lang="en-US" b="1" dirty="0" smtClean="0"/>
                        <a:t>0.07</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a:solidFill>
                            <a:srgbClr val="FF0000"/>
                          </a:solidFill>
                        </a:rPr>
                        <a:t>0</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X</a:t>
                      </a:r>
                    </a:p>
                  </a:txBody>
                  <a:tcPr marL="85499" marR="85499" anchor="ctr"/>
                </a:tc>
                <a:tc>
                  <a:txBody>
                    <a:bodyPr/>
                    <a:lstStyle/>
                    <a:p>
                      <a:r>
                        <a:rPr lang="en-US" b="1" dirty="0" smtClean="0"/>
                        <a:t>0.07</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a:solidFill>
                            <a:srgbClr val="FF0000"/>
                          </a:solidFill>
                        </a:rPr>
                        <a:t>0</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5-14</a:t>
                      </a:r>
                      <a:endParaRPr lang="en-US" sz="1600" b="1" dirty="0"/>
                    </a:p>
                  </a:txBody>
                  <a:tcPr marL="85499" marR="85499" anchor="ctr"/>
                </a:tc>
                <a:tc>
                  <a:txBody>
                    <a:bodyPr/>
                    <a:lstStyle/>
                    <a:p>
                      <a:pPr algn="r"/>
                      <a:r>
                        <a:rPr lang="en-US" b="1" dirty="0" smtClean="0"/>
                        <a:t>0.24</a:t>
                      </a:r>
                      <a:endParaRPr lang="en-US" b="1" dirty="0">
                        <a:solidFill>
                          <a:schemeClr val="tx1"/>
                        </a:solidFill>
                      </a:endParaRPr>
                    </a:p>
                  </a:txBody>
                  <a:tcPr marL="85499" marR="85499"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X</a:t>
                      </a:r>
                    </a:p>
                  </a:txBody>
                  <a:tcPr marL="85499" marR="85499" anchor="ctr"/>
                </a:tc>
                <a:tc>
                  <a:txBody>
                    <a:bodyPr/>
                    <a:lstStyle/>
                    <a:p>
                      <a:r>
                        <a:rPr lang="en-US" b="1" dirty="0" smtClean="0"/>
                        <a:t>0.173</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0.042</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X</a:t>
                      </a:r>
                    </a:p>
                  </a:txBody>
                  <a:tcPr marL="85499" marR="85499" anchor="ctr"/>
                </a:tc>
                <a:tc>
                  <a:txBody>
                    <a:bodyPr/>
                    <a:lstStyle/>
                    <a:p>
                      <a:r>
                        <a:rPr lang="en-US" b="1" dirty="0" smtClean="0"/>
                        <a:t>0.173</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a:solidFill>
                            <a:srgbClr val="FF0000"/>
                          </a:solidFill>
                        </a:rPr>
                        <a:t>0</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15-24</a:t>
                      </a:r>
                      <a:endParaRPr lang="en-US" sz="1600" b="1" dirty="0"/>
                    </a:p>
                  </a:txBody>
                  <a:tcPr marL="85499" marR="85499" anchor="ctr"/>
                </a:tc>
                <a:tc>
                  <a:txBody>
                    <a:bodyPr/>
                    <a:lstStyle/>
                    <a:p>
                      <a:pPr algn="r"/>
                      <a:r>
                        <a:rPr lang="en-US" b="1" dirty="0" smtClean="0"/>
                        <a:t>0.22</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0.167</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0.037</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0.167</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a:solidFill>
                            <a:srgbClr val="FF0000"/>
                          </a:solidFill>
                        </a:rPr>
                        <a:t>0</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25-34</a:t>
                      </a:r>
                      <a:endParaRPr lang="en-US" sz="1600" b="1" dirty="0"/>
                    </a:p>
                  </a:txBody>
                  <a:tcPr marL="85499" marR="85499" anchor="ctr"/>
                </a:tc>
                <a:tc>
                  <a:txBody>
                    <a:bodyPr/>
                    <a:lstStyle/>
                    <a:p>
                      <a:pPr algn="r"/>
                      <a:r>
                        <a:rPr lang="en-US" b="1" dirty="0" smtClean="0"/>
                        <a:t>2.64</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0.155</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0.409</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0.155</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a:solidFill>
                            <a:srgbClr val="FF0000"/>
                          </a:solidFill>
                        </a:rPr>
                        <a:t>0</a:t>
                      </a:r>
                      <a:endParaRPr lang="en-US" sz="1800" b="0" kern="1200">
                        <a:solidFill>
                          <a:srgbClr val="FF0000"/>
                        </a:solidFill>
                        <a:latin typeface="+mn-lt"/>
                        <a:ea typeface="+mn-ea"/>
                        <a:cs typeface="+mn-cs"/>
                      </a:endParaRPr>
                    </a:p>
                  </a:txBody>
                  <a:tcPr marL="8906" marR="8906" marT="9525" marB="0" anchor="ctr"/>
                </a:tc>
              </a:tr>
              <a:tr h="365760">
                <a:tc>
                  <a:txBody>
                    <a:bodyPr/>
                    <a:lstStyle/>
                    <a:p>
                      <a:r>
                        <a:rPr lang="en-US" sz="1600" b="1" dirty="0" smtClean="0"/>
                        <a:t>35-44</a:t>
                      </a:r>
                      <a:endParaRPr lang="en-US" sz="1600" b="1" dirty="0"/>
                    </a:p>
                  </a:txBody>
                  <a:tcPr marL="85499" marR="85499" anchor="ctr"/>
                </a:tc>
                <a:tc>
                  <a:txBody>
                    <a:bodyPr/>
                    <a:lstStyle/>
                    <a:p>
                      <a:pPr algn="r"/>
                      <a:r>
                        <a:rPr lang="en-US" b="1" dirty="0" smtClean="0"/>
                        <a:t>7.52</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0.138</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1.038</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23.43</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0.138</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smtClean="0">
                          <a:solidFill>
                            <a:srgbClr val="FF0000"/>
                          </a:solidFill>
                        </a:rPr>
                        <a:t>3.233</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45-54</a:t>
                      </a:r>
                      <a:endParaRPr lang="en-US" sz="1600" b="1" dirty="0"/>
                    </a:p>
                  </a:txBody>
                  <a:tcPr marL="85499" marR="85499" anchor="ctr"/>
                </a:tc>
                <a:tc>
                  <a:txBody>
                    <a:bodyPr/>
                    <a:lstStyle/>
                    <a:p>
                      <a:pPr algn="r"/>
                      <a:r>
                        <a:rPr lang="en-US" b="1" dirty="0" smtClean="0"/>
                        <a:t>19.19</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0.114</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2.188</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0</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0.114</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a:solidFill>
                            <a:srgbClr val="FF0000"/>
                          </a:solidFill>
                        </a:rPr>
                        <a:t>0</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55-64</a:t>
                      </a:r>
                      <a:endParaRPr lang="en-US" sz="1600" b="1" dirty="0"/>
                    </a:p>
                  </a:txBody>
                  <a:tcPr marL="85499" marR="85499" anchor="ctr"/>
                </a:tc>
                <a:tc>
                  <a:txBody>
                    <a:bodyPr/>
                    <a:lstStyle/>
                    <a:p>
                      <a:pPr algn="r"/>
                      <a:r>
                        <a:rPr lang="en-US" b="1" dirty="0" smtClean="0"/>
                        <a:t>49.27</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0.083</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4.089</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16.71</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0.083</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smtClean="0">
                          <a:solidFill>
                            <a:srgbClr val="FF0000"/>
                          </a:solidFill>
                        </a:rPr>
                        <a:t>1.387</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65-74</a:t>
                      </a:r>
                      <a:endParaRPr lang="en-US" sz="1600" b="1" dirty="0"/>
                    </a:p>
                  </a:txBody>
                  <a:tcPr marL="85499" marR="85499" anchor="ctr"/>
                </a:tc>
                <a:tc>
                  <a:txBody>
                    <a:bodyPr/>
                    <a:lstStyle/>
                    <a:p>
                      <a:pPr algn="r"/>
                      <a:r>
                        <a:rPr lang="en-US" b="1" dirty="0" smtClean="0"/>
                        <a:t>116.14</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0.052</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6.039</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185.01</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0.052</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smtClean="0">
                          <a:solidFill>
                            <a:srgbClr val="FF0000"/>
                          </a:solidFill>
                        </a:rPr>
                        <a:t>9.621</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75-84</a:t>
                      </a:r>
                      <a:endParaRPr lang="en-US" sz="1600" b="1" dirty="0"/>
                    </a:p>
                  </a:txBody>
                  <a:tcPr marL="85499" marR="85499" anchor="ctr"/>
                </a:tc>
                <a:tc>
                  <a:txBody>
                    <a:bodyPr/>
                    <a:lstStyle/>
                    <a:p>
                      <a:pPr algn="r"/>
                      <a:r>
                        <a:rPr lang="en-US" b="1" dirty="0" smtClean="0"/>
                        <a:t>232.31</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0.024</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5.575</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146.85</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0.024</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smtClean="0">
                          <a:solidFill>
                            <a:srgbClr val="FF0000"/>
                          </a:solidFill>
                        </a:rPr>
                        <a:t>3.524</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85</a:t>
                      </a:r>
                      <a:r>
                        <a:rPr lang="en-US" sz="1600" b="1" baseline="0" dirty="0" smtClean="0"/>
                        <a:t> +</a:t>
                      </a:r>
                      <a:endParaRPr lang="en-US" sz="1600" b="1" dirty="0"/>
                    </a:p>
                  </a:txBody>
                  <a:tcPr marL="85499" marR="85499" anchor="ctr"/>
                </a:tc>
                <a:tc>
                  <a:txBody>
                    <a:bodyPr/>
                    <a:lstStyle/>
                    <a:p>
                      <a:pPr algn="r"/>
                      <a:r>
                        <a:rPr lang="en-US" b="1" dirty="0" smtClean="0"/>
                        <a:t>446.41</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0.006</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l" fontAlgn="b"/>
                      <a:r>
                        <a:rPr lang="en-US" sz="1800" b="0" kern="1200" dirty="0" smtClean="0">
                          <a:solidFill>
                            <a:srgbClr val="FF0000"/>
                          </a:solidFill>
                        </a:rPr>
                        <a:t>2.678</a:t>
                      </a:r>
                      <a:endParaRPr lang="en-US" sz="1800" b="0" kern="1200" dirty="0">
                        <a:solidFill>
                          <a:srgbClr val="FF0000"/>
                        </a:solidFill>
                        <a:latin typeface="+mn-lt"/>
                        <a:ea typeface="+mn-ea"/>
                        <a:cs typeface="+mn-cs"/>
                      </a:endParaRPr>
                    </a:p>
                  </a:txBody>
                  <a:tcPr marL="8906" marR="8906" marT="9525" marB="0" anchor="ctr"/>
                </a:tc>
                <a:tc>
                  <a:txBody>
                    <a:bodyPr/>
                    <a:lstStyle/>
                    <a:p>
                      <a:pPr algn="r"/>
                      <a:endParaRPr lang="en-US" b="1" dirty="0"/>
                    </a:p>
                  </a:txBody>
                  <a:tcPr marL="85499" marR="85499" anchor="ctr"/>
                </a:tc>
                <a:tc>
                  <a:txBody>
                    <a:bodyPr/>
                    <a:lstStyle/>
                    <a:p>
                      <a:pPr algn="r"/>
                      <a:r>
                        <a:rPr lang="en-US" b="1" dirty="0" smtClean="0"/>
                        <a:t>189.45</a:t>
                      </a:r>
                      <a:endParaRPr lang="en-US" b="1" dirty="0">
                        <a:solidFill>
                          <a:schemeClr val="tx1"/>
                        </a:solidFill>
                      </a:endParaRPr>
                    </a:p>
                  </a:txBody>
                  <a:tcPr marL="85499" marR="85499" anchor="ctr"/>
                </a:tc>
                <a:tc>
                  <a:txBody>
                    <a:bodyPr/>
                    <a:lstStyle/>
                    <a:p>
                      <a:pPr algn="r"/>
                      <a:r>
                        <a:rPr lang="en-US" b="1" dirty="0" smtClean="0"/>
                        <a:t>X</a:t>
                      </a:r>
                      <a:endParaRPr lang="en-US" b="1" dirty="0"/>
                    </a:p>
                  </a:txBody>
                  <a:tcPr marL="85499" marR="85499" anchor="ctr"/>
                </a:tc>
                <a:tc>
                  <a:txBody>
                    <a:bodyPr/>
                    <a:lstStyle/>
                    <a:p>
                      <a:r>
                        <a:rPr lang="en-US" b="1" dirty="0" smtClean="0"/>
                        <a:t>0.006</a:t>
                      </a:r>
                      <a:endParaRPr lang="en-US" b="1" dirty="0"/>
                    </a:p>
                  </a:txBody>
                  <a:tcPr marL="85499" marR="85499" marT="9144" marB="9144" anchor="ctr"/>
                </a:tc>
                <a:tc>
                  <a:txBody>
                    <a:bodyPr/>
                    <a:lstStyle/>
                    <a:p>
                      <a:pPr algn="r"/>
                      <a:r>
                        <a:rPr lang="en-US" b="1" dirty="0" smtClean="0"/>
                        <a:t>=</a:t>
                      </a:r>
                      <a:endParaRPr lang="en-US" b="1" dirty="0"/>
                    </a:p>
                  </a:txBody>
                  <a:tcPr marL="85499" marR="85499" anchor="ctr"/>
                </a:tc>
                <a:tc>
                  <a:txBody>
                    <a:bodyPr/>
                    <a:lstStyle/>
                    <a:p>
                      <a:pPr algn="r" fontAlgn="b"/>
                      <a:r>
                        <a:rPr lang="en-US" sz="1800" b="0" kern="1200" dirty="0" smtClean="0">
                          <a:solidFill>
                            <a:srgbClr val="FF0000"/>
                          </a:solidFill>
                        </a:rPr>
                        <a:t>1.137</a:t>
                      </a:r>
                      <a:endParaRPr lang="en-US" sz="1800" b="0" kern="1200" dirty="0">
                        <a:solidFill>
                          <a:srgbClr val="FF0000"/>
                        </a:solidFill>
                        <a:latin typeface="+mn-lt"/>
                        <a:ea typeface="+mn-ea"/>
                        <a:cs typeface="+mn-cs"/>
                      </a:endParaRPr>
                    </a:p>
                  </a:txBody>
                  <a:tcPr marL="8906" marR="8906" marT="9525" marB="0" anchor="ctr"/>
                </a:tc>
              </a:tr>
              <a:tr h="365760">
                <a:tc>
                  <a:txBody>
                    <a:bodyPr/>
                    <a:lstStyle/>
                    <a:p>
                      <a:r>
                        <a:rPr lang="en-US" sz="1600" b="1" dirty="0" smtClean="0"/>
                        <a:t>All Ages</a:t>
                      </a:r>
                      <a:endParaRPr lang="en-US" sz="1600" b="1" dirty="0"/>
                    </a:p>
                  </a:txBody>
                  <a:tcPr marL="85499" marR="85499" anchor="ctr"/>
                </a:tc>
                <a:tc>
                  <a:txBody>
                    <a:bodyPr/>
                    <a:lstStyle/>
                    <a:p>
                      <a:pPr algn="r"/>
                      <a:endParaRPr lang="en-US" b="1" dirty="0">
                        <a:solidFill>
                          <a:schemeClr val="tx1"/>
                        </a:solidFill>
                      </a:endParaRPr>
                    </a:p>
                  </a:txBody>
                  <a:tcPr marL="85499" marR="85499" anchor="ctr"/>
                </a:tc>
                <a:tc>
                  <a:txBody>
                    <a:bodyPr/>
                    <a:lstStyle/>
                    <a:p>
                      <a:pPr algn="r"/>
                      <a:endParaRPr lang="en-US" b="1" dirty="0"/>
                    </a:p>
                  </a:txBody>
                  <a:tcPr marL="85499" marR="85499" anchor="ctr"/>
                </a:tc>
                <a:tc>
                  <a:txBody>
                    <a:bodyPr/>
                    <a:lstStyle/>
                    <a:p>
                      <a:endParaRPr lang="en-US" b="1" dirty="0"/>
                    </a:p>
                  </a:txBody>
                  <a:tcPr marL="85499" marR="85499" marT="9144" marB="9144" anchor="ctr"/>
                </a:tc>
                <a:tc>
                  <a:txBody>
                    <a:bodyPr/>
                    <a:lstStyle/>
                    <a:p>
                      <a:pPr algn="r"/>
                      <a:endParaRPr lang="en-US" b="1" dirty="0"/>
                    </a:p>
                  </a:txBody>
                  <a:tcPr marL="85499" marR="85499" anchor="ctr"/>
                </a:tc>
                <a:tc>
                  <a:txBody>
                    <a:bodyPr/>
                    <a:lstStyle/>
                    <a:p>
                      <a:pPr algn="l" fontAlgn="b"/>
                      <a:r>
                        <a:rPr lang="en-US" sz="2000" b="1" kern="1200" dirty="0" smtClean="0">
                          <a:solidFill>
                            <a:srgbClr val="FF0000"/>
                          </a:solidFill>
                        </a:rPr>
                        <a:t>22.095</a:t>
                      </a:r>
                      <a:endParaRPr lang="en-US" sz="2000" b="1" kern="1200" dirty="0">
                        <a:solidFill>
                          <a:srgbClr val="FF0000"/>
                        </a:solidFill>
                        <a:latin typeface="+mn-lt"/>
                        <a:ea typeface="+mn-ea"/>
                        <a:cs typeface="+mn-cs"/>
                      </a:endParaRPr>
                    </a:p>
                  </a:txBody>
                  <a:tcPr marL="8906" marR="8906" marT="9525" marB="0" anchor="ctr"/>
                </a:tc>
                <a:tc>
                  <a:txBody>
                    <a:bodyPr/>
                    <a:lstStyle/>
                    <a:p>
                      <a:pPr algn="r"/>
                      <a:endParaRPr lang="en-US" sz="2000" b="1" dirty="0">
                        <a:solidFill>
                          <a:srgbClr val="FF0000"/>
                        </a:solidFill>
                      </a:endParaRPr>
                    </a:p>
                  </a:txBody>
                  <a:tcPr marL="85499" marR="85499" anchor="ctr"/>
                </a:tc>
                <a:tc>
                  <a:txBody>
                    <a:bodyPr/>
                    <a:lstStyle/>
                    <a:p>
                      <a:pPr algn="r"/>
                      <a:endParaRPr lang="en-US" sz="2000" b="1" dirty="0">
                        <a:solidFill>
                          <a:srgbClr val="FF0000"/>
                        </a:solidFill>
                      </a:endParaRPr>
                    </a:p>
                  </a:txBody>
                  <a:tcPr marL="85499" marR="85499" anchor="ctr"/>
                </a:tc>
                <a:tc>
                  <a:txBody>
                    <a:bodyPr/>
                    <a:lstStyle/>
                    <a:p>
                      <a:pPr algn="r"/>
                      <a:endParaRPr lang="en-US" sz="2000" b="1" dirty="0">
                        <a:solidFill>
                          <a:srgbClr val="FF0000"/>
                        </a:solidFill>
                      </a:endParaRPr>
                    </a:p>
                  </a:txBody>
                  <a:tcPr marL="85499" marR="85499" anchor="ctr"/>
                </a:tc>
                <a:tc>
                  <a:txBody>
                    <a:bodyPr/>
                    <a:lstStyle/>
                    <a:p>
                      <a:endParaRPr lang="en-US" sz="2000" b="1" dirty="0">
                        <a:solidFill>
                          <a:srgbClr val="FF0000"/>
                        </a:solidFill>
                      </a:endParaRPr>
                    </a:p>
                  </a:txBody>
                  <a:tcPr marL="85499" marR="85499" marT="9144" marB="9144" anchor="ctr"/>
                </a:tc>
                <a:tc>
                  <a:txBody>
                    <a:bodyPr/>
                    <a:lstStyle/>
                    <a:p>
                      <a:pPr algn="r"/>
                      <a:endParaRPr lang="en-US" sz="2000" b="1" dirty="0">
                        <a:solidFill>
                          <a:srgbClr val="FF0000"/>
                        </a:solidFill>
                      </a:endParaRPr>
                    </a:p>
                  </a:txBody>
                  <a:tcPr marL="85499" marR="85499" anchor="ctr"/>
                </a:tc>
                <a:tc>
                  <a:txBody>
                    <a:bodyPr/>
                    <a:lstStyle/>
                    <a:p>
                      <a:pPr algn="r" fontAlgn="b"/>
                      <a:r>
                        <a:rPr lang="en-US" sz="2000" b="1" kern="1200" dirty="0" smtClean="0">
                          <a:solidFill>
                            <a:srgbClr val="FF0000"/>
                          </a:solidFill>
                        </a:rPr>
                        <a:t>18.902</a:t>
                      </a:r>
                      <a:endParaRPr lang="en-US" sz="2000" b="1" kern="1200" dirty="0">
                        <a:solidFill>
                          <a:srgbClr val="FF0000"/>
                        </a:solidFill>
                        <a:latin typeface="+mn-lt"/>
                        <a:ea typeface="+mn-ea"/>
                        <a:cs typeface="+mn-cs"/>
                      </a:endParaRPr>
                    </a:p>
                  </a:txBody>
                  <a:tcPr marL="8906" marR="8906" marT="9525" marB="0" anchor="ctr"/>
                </a:tc>
              </a:tr>
              <a:tr h="365760">
                <a:tc gridSpan="2">
                  <a:txBody>
                    <a:bodyPr/>
                    <a:lstStyle/>
                    <a:p>
                      <a:r>
                        <a:rPr lang="en-US" sz="1600" b="1" dirty="0" smtClean="0"/>
                        <a:t>Crude</a:t>
                      </a:r>
                      <a:r>
                        <a:rPr lang="en-US" sz="1600" b="1" baseline="0" dirty="0" smtClean="0"/>
                        <a:t> Rates</a:t>
                      </a:r>
                      <a:endParaRPr lang="en-US" sz="1600" b="1" dirty="0"/>
                    </a:p>
                  </a:txBody>
                  <a:tcPr marL="85499" marR="85499" anchor="ctr"/>
                </a:tc>
                <a:tc hMerge="1">
                  <a:txBody>
                    <a:bodyPr/>
                    <a:lstStyle/>
                    <a:p>
                      <a:pPr algn="r"/>
                      <a:endParaRPr lang="en-US"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b="1" dirty="0"/>
                    </a:p>
                  </a:txBody>
                  <a:tcPr marL="85499" marR="85499" anchor="ctr"/>
                </a:tc>
                <a:tc>
                  <a:txBody>
                    <a:bodyPr/>
                    <a:lstStyle/>
                    <a:p>
                      <a:endParaRPr lang="en-US" b="1" dirty="0">
                        <a:solidFill>
                          <a:schemeClr val="tx1"/>
                        </a:solidFill>
                      </a:endParaRPr>
                    </a:p>
                  </a:txBody>
                  <a:tcPr marL="85499" marR="85499" marT="9144" marB="9144" anchor="ctr"/>
                </a:tc>
                <a:tc>
                  <a:txBody>
                    <a:bodyPr/>
                    <a:lstStyle/>
                    <a:p>
                      <a:pPr algn="r"/>
                      <a:endParaRPr lang="en-US" b="1" dirty="0">
                        <a:solidFill>
                          <a:schemeClr val="tx1"/>
                        </a:solidFill>
                      </a:endParaRPr>
                    </a:p>
                  </a:txBody>
                  <a:tcPr marL="85499" marR="85499"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1" dirty="0" smtClean="0"/>
                        <a:t>32.75</a:t>
                      </a:r>
                      <a:endParaRPr lang="en-US" sz="2000" b="1" dirty="0" smtClean="0">
                        <a:solidFill>
                          <a:schemeClr val="tx1"/>
                        </a:solidFill>
                      </a:endParaRPr>
                    </a:p>
                  </a:txBody>
                  <a:tcPr marL="8906" marR="8906" marT="9525" marB="0" anchor="ctr"/>
                </a:tc>
                <a:tc>
                  <a:txBody>
                    <a:bodyPr/>
                    <a:lstStyle/>
                    <a:p>
                      <a:pPr algn="r"/>
                      <a:endParaRPr lang="en-US" sz="2000" b="1" dirty="0">
                        <a:solidFill>
                          <a:schemeClr val="tx1"/>
                        </a:solidFill>
                      </a:endParaRPr>
                    </a:p>
                  </a:txBody>
                  <a:tcPr marL="85499" marR="85499" anchor="ctr"/>
                </a:tc>
                <a:tc>
                  <a:txBody>
                    <a:bodyPr/>
                    <a:lstStyle/>
                    <a:p>
                      <a:pPr algn="r"/>
                      <a:endParaRPr lang="en-US" sz="2000" b="1" dirty="0">
                        <a:solidFill>
                          <a:schemeClr val="tx1"/>
                        </a:solidFill>
                      </a:endParaRPr>
                    </a:p>
                  </a:txBody>
                  <a:tcPr marL="85499" marR="85499" anchor="ctr"/>
                </a:tc>
                <a:tc>
                  <a:txBody>
                    <a:bodyPr/>
                    <a:lstStyle/>
                    <a:p>
                      <a:pPr algn="r"/>
                      <a:endParaRPr lang="en-US" sz="2000" b="1" dirty="0">
                        <a:solidFill>
                          <a:schemeClr val="tx1"/>
                        </a:solidFill>
                      </a:endParaRPr>
                    </a:p>
                  </a:txBody>
                  <a:tcPr marL="85499" marR="85499" anchor="ctr"/>
                </a:tc>
                <a:tc>
                  <a:txBody>
                    <a:bodyPr/>
                    <a:lstStyle/>
                    <a:p>
                      <a:endParaRPr lang="en-US" sz="2000" b="1" dirty="0">
                        <a:solidFill>
                          <a:schemeClr val="tx1"/>
                        </a:solidFill>
                      </a:endParaRPr>
                    </a:p>
                  </a:txBody>
                  <a:tcPr marL="85499" marR="85499" marT="9144" marB="9144" anchor="ctr"/>
                </a:tc>
                <a:tc>
                  <a:txBody>
                    <a:bodyPr/>
                    <a:lstStyle/>
                    <a:p>
                      <a:pPr algn="r"/>
                      <a:endParaRPr lang="en-US" sz="2000" b="1" dirty="0">
                        <a:solidFill>
                          <a:schemeClr val="tx1"/>
                        </a:solidFill>
                      </a:endParaRPr>
                    </a:p>
                  </a:txBody>
                  <a:tcPr marL="85499" marR="85499" anchor="ctr"/>
                </a:tc>
                <a:tc>
                  <a:txBody>
                    <a:bodyPr/>
                    <a:lstStyle/>
                    <a:p>
                      <a:pPr algn="r" fontAlgn="b"/>
                      <a:r>
                        <a:rPr lang="en-US" sz="2000" b="1" kern="1200" dirty="0" smtClean="0"/>
                        <a:t>53.72</a:t>
                      </a:r>
                      <a:endParaRPr lang="en-US" sz="2000" b="1" kern="1200" dirty="0">
                        <a:solidFill>
                          <a:schemeClr val="tx1"/>
                        </a:solidFill>
                        <a:latin typeface="+mn-lt"/>
                        <a:ea typeface="+mn-ea"/>
                        <a:cs typeface="+mn-cs"/>
                      </a:endParaRPr>
                    </a:p>
                  </a:txBody>
                  <a:tcPr marL="8906" marR="8906" marT="9525" marB="0" anchor="ctr"/>
                </a:tc>
              </a:tr>
            </a:tbl>
          </a:graphicData>
        </a:graphic>
      </p:graphicFrame>
    </p:spTree>
    <p:extLst>
      <p:ext uri="{BB962C8B-B14F-4D97-AF65-F5344CB8AC3E}">
        <p14:creationId xmlns:p14="http://schemas.microsoft.com/office/powerpoint/2010/main" val="2428251328"/>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944562"/>
          </a:xfrm>
        </p:spPr>
        <p:txBody>
          <a:bodyPr>
            <a:normAutofit/>
          </a:bodyPr>
          <a:lstStyle/>
          <a:p>
            <a:r>
              <a:rPr lang="en-US" dirty="0" smtClean="0"/>
              <a:t>Review: Direct Age-Adjustment</a:t>
            </a:r>
            <a:endParaRPr lang="en-US" dirty="0"/>
          </a:p>
        </p:txBody>
      </p:sp>
      <p:sp>
        <p:nvSpPr>
          <p:cNvPr id="3" name="Content Placeholder 2"/>
          <p:cNvSpPr>
            <a:spLocks noGrp="1"/>
          </p:cNvSpPr>
          <p:nvPr>
            <p:ph idx="1"/>
          </p:nvPr>
        </p:nvSpPr>
        <p:spPr>
          <a:xfrm>
            <a:off x="355600" y="1295400"/>
            <a:ext cx="8407400" cy="4114800"/>
          </a:xfrm>
        </p:spPr>
        <p:txBody>
          <a:bodyPr>
            <a:normAutofit fontScale="92500"/>
          </a:bodyPr>
          <a:lstStyle/>
          <a:p>
            <a:pPr marL="457200" lvl="1" indent="0">
              <a:buNone/>
            </a:pPr>
            <a:endParaRPr lang="en-US" dirty="0" smtClean="0"/>
          </a:p>
          <a:p>
            <a:pPr marL="685800" lvl="1" indent="-571500">
              <a:buFont typeface="+mj-lt"/>
              <a:buAutoNum type="arabicPeriod"/>
            </a:pPr>
            <a:r>
              <a:rPr lang="en-US" dirty="0" smtClean="0"/>
              <a:t>Need </a:t>
            </a:r>
            <a:r>
              <a:rPr lang="en-US" dirty="0"/>
              <a:t>standard population weights </a:t>
            </a:r>
            <a:endParaRPr lang="en-US" dirty="0" smtClean="0"/>
          </a:p>
          <a:p>
            <a:pPr marL="685800" lvl="1" indent="-571500">
              <a:buFont typeface="+mj-lt"/>
              <a:buAutoNum type="arabicPeriod"/>
            </a:pPr>
            <a:endParaRPr lang="en-US" sz="1100" dirty="0"/>
          </a:p>
          <a:p>
            <a:pPr marL="685800" lvl="1" indent="-571500">
              <a:buFont typeface="+mj-lt"/>
              <a:buAutoNum type="arabicPeriod"/>
            </a:pPr>
            <a:r>
              <a:rPr lang="en-US" dirty="0" smtClean="0"/>
              <a:t>Calculate </a:t>
            </a:r>
            <a:r>
              <a:rPr lang="en-US" dirty="0"/>
              <a:t>age-specific rate for each age group</a:t>
            </a:r>
          </a:p>
          <a:p>
            <a:pPr marL="685800" lvl="1" indent="-571500">
              <a:buFont typeface="+mj-lt"/>
              <a:buAutoNum type="arabicPeriod"/>
            </a:pPr>
            <a:endParaRPr lang="en-US" sz="1000" dirty="0" smtClean="0"/>
          </a:p>
          <a:p>
            <a:pPr marL="685800" lvl="1" indent="-571500">
              <a:buFont typeface="+mj-lt"/>
              <a:buAutoNum type="arabicPeriod"/>
            </a:pPr>
            <a:r>
              <a:rPr lang="en-US" dirty="0" smtClean="0"/>
              <a:t>Multiply </a:t>
            </a:r>
            <a:r>
              <a:rPr lang="en-US" dirty="0"/>
              <a:t>age-specific rate for each age group by weight</a:t>
            </a:r>
          </a:p>
          <a:p>
            <a:pPr marL="685800" lvl="1" indent="-571500">
              <a:buFont typeface="+mj-lt"/>
              <a:buAutoNum type="arabicPeriod"/>
            </a:pPr>
            <a:endParaRPr lang="en-US" sz="1000" dirty="0" smtClean="0"/>
          </a:p>
          <a:p>
            <a:pPr marL="685800" lvl="1" indent="-571500">
              <a:buFont typeface="+mj-lt"/>
              <a:buAutoNum type="arabicPeriod"/>
            </a:pPr>
            <a:r>
              <a:rPr lang="en-US" dirty="0" smtClean="0"/>
              <a:t>Sum </a:t>
            </a:r>
            <a:r>
              <a:rPr lang="en-US" dirty="0"/>
              <a:t>the products </a:t>
            </a:r>
          </a:p>
          <a:p>
            <a:pPr marL="0" indent="0">
              <a:buNone/>
            </a:pPr>
            <a:endParaRPr lang="en-US" dirty="0"/>
          </a:p>
        </p:txBody>
      </p:sp>
    </p:spTree>
    <p:extLst>
      <p:ext uri="{BB962C8B-B14F-4D97-AF65-F5344CB8AC3E}">
        <p14:creationId xmlns:p14="http://schemas.microsoft.com/office/powerpoint/2010/main" val="26973185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Vital Statistics Data</a:t>
            </a:r>
            <a:endParaRPr lang="en-US" dirty="0"/>
          </a:p>
        </p:txBody>
      </p:sp>
      <p:sp>
        <p:nvSpPr>
          <p:cNvPr id="3" name="Content Placeholder 2"/>
          <p:cNvSpPr>
            <a:spLocks noGrp="1"/>
          </p:cNvSpPr>
          <p:nvPr>
            <p:ph idx="1"/>
          </p:nvPr>
        </p:nvSpPr>
        <p:spPr>
          <a:xfrm>
            <a:off x="304800" y="1295400"/>
            <a:ext cx="8229600" cy="4953000"/>
          </a:xfrm>
        </p:spPr>
        <p:txBody>
          <a:bodyPr>
            <a:normAutofit lnSpcReduction="10000"/>
          </a:bodyPr>
          <a:lstStyle/>
          <a:p>
            <a:r>
              <a:rPr lang="en-US" dirty="0" smtClean="0"/>
              <a:t>Uses</a:t>
            </a:r>
          </a:p>
          <a:p>
            <a:pPr lvl="1">
              <a:spcBef>
                <a:spcPts val="600"/>
              </a:spcBef>
            </a:pPr>
            <a:r>
              <a:rPr lang="en-US" sz="2400" dirty="0" smtClean="0"/>
              <a:t>Variety of indicators</a:t>
            </a:r>
          </a:p>
          <a:p>
            <a:pPr lvl="1"/>
            <a:r>
              <a:rPr lang="en-US" sz="2400" dirty="0" smtClean="0"/>
              <a:t>Generate information for services</a:t>
            </a:r>
          </a:p>
          <a:p>
            <a:pPr lvl="1"/>
            <a:r>
              <a:rPr lang="en-US" sz="2400" dirty="0" smtClean="0"/>
              <a:t>Nationally representative data source</a:t>
            </a:r>
          </a:p>
          <a:p>
            <a:pPr>
              <a:spcBef>
                <a:spcPts val="2400"/>
              </a:spcBef>
            </a:pPr>
            <a:r>
              <a:rPr lang="en-US" dirty="0" smtClean="0"/>
              <a:t>General Principles</a:t>
            </a:r>
          </a:p>
          <a:p>
            <a:pPr lvl="1">
              <a:spcBef>
                <a:spcPts val="600"/>
              </a:spcBef>
            </a:pPr>
            <a:r>
              <a:rPr lang="en-US" sz="2400" dirty="0"/>
              <a:t>Clear, explicit, &amp; simple </a:t>
            </a:r>
            <a:r>
              <a:rPr lang="en-US" sz="2400" dirty="0" smtClean="0"/>
              <a:t>                             definitions</a:t>
            </a:r>
            <a:endParaRPr lang="en-US" sz="2400" dirty="0"/>
          </a:p>
          <a:p>
            <a:pPr lvl="1"/>
            <a:r>
              <a:rPr lang="en-US" sz="2400" dirty="0" smtClean="0"/>
              <a:t>Continuity</a:t>
            </a:r>
            <a:endParaRPr lang="en-US" sz="2400" dirty="0"/>
          </a:p>
          <a:p>
            <a:pPr lvl="1"/>
            <a:r>
              <a:rPr lang="en-US" sz="2400" dirty="0" smtClean="0"/>
              <a:t>Flexibility </a:t>
            </a:r>
            <a:r>
              <a:rPr lang="en-US" sz="2400" dirty="0"/>
              <a:t>to </a:t>
            </a:r>
            <a:r>
              <a:rPr lang="en-US" sz="2400" dirty="0" smtClean="0"/>
              <a:t>adapt</a:t>
            </a:r>
          </a:p>
          <a:p>
            <a:pPr>
              <a:spcBef>
                <a:spcPts val="2400"/>
              </a:spcBef>
            </a:pPr>
            <a:r>
              <a:rPr lang="en-US" dirty="0" smtClean="0"/>
              <a:t>Standardization</a:t>
            </a:r>
          </a:p>
          <a:p>
            <a:endParaRPr lang="en-US" dirty="0"/>
          </a:p>
          <a:p>
            <a:endParaRPr lang="en-US" dirty="0" smtClean="0"/>
          </a:p>
          <a:p>
            <a:pPr lvl="1"/>
            <a:endParaRPr lang="en-US" dirty="0"/>
          </a:p>
        </p:txBody>
      </p:sp>
      <p:pic>
        <p:nvPicPr>
          <p:cNvPr id="4098" name="Picture 2" descr="Image of the cover of the book International Statistical Classification of Diseases and Health Related Problems, Tenth Revi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112477"/>
            <a:ext cx="2564520" cy="3321155"/>
          </a:xfrm>
          <a:prstGeom prst="rect">
            <a:avLst/>
          </a:prstGeom>
          <a:noFill/>
          <a:ln w="25400">
            <a:solidFill>
              <a:srgbClr val="00206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86400" y="6410186"/>
            <a:ext cx="1981200" cy="338554"/>
          </a:xfrm>
          <a:prstGeom prst="rect">
            <a:avLst/>
          </a:prstGeom>
          <a:noFill/>
        </p:spPr>
        <p:txBody>
          <a:bodyPr wrap="square" rtlCol="0">
            <a:spAutoFit/>
          </a:bodyPr>
          <a:lstStyle/>
          <a:p>
            <a:r>
              <a:rPr lang="en-US" sz="1600" dirty="0" smtClean="0"/>
              <a:t>PAHO, 2009</a:t>
            </a:r>
            <a:endParaRPr lang="en-US" sz="1600" dirty="0"/>
          </a:p>
        </p:txBody>
      </p:sp>
    </p:spTree>
    <p:extLst>
      <p:ext uri="{BB962C8B-B14F-4D97-AF65-F5344CB8AC3E}">
        <p14:creationId xmlns:p14="http://schemas.microsoft.com/office/powerpoint/2010/main" val="4144178600"/>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Standardized Mortality Ratio</a:t>
            </a:r>
            <a:br>
              <a:rPr lang="en-US" dirty="0" smtClean="0"/>
            </a:br>
            <a:r>
              <a:rPr lang="en-US" dirty="0" smtClean="0"/>
              <a:t>(Indirect Age-adjusted Death Rate)</a:t>
            </a:r>
            <a:endParaRPr lang="en-US" dirty="0"/>
          </a:p>
        </p:txBody>
      </p:sp>
      <p:sp>
        <p:nvSpPr>
          <p:cNvPr id="3" name="Content Placeholder 2"/>
          <p:cNvSpPr>
            <a:spLocks noGrp="1"/>
          </p:cNvSpPr>
          <p:nvPr>
            <p:ph idx="1"/>
          </p:nvPr>
        </p:nvSpPr>
        <p:spPr>
          <a:xfrm>
            <a:off x="228600" y="1371600"/>
            <a:ext cx="8763000" cy="4876800"/>
          </a:xfrm>
        </p:spPr>
        <p:txBody>
          <a:bodyPr>
            <a:normAutofit fontScale="85000" lnSpcReduction="10000"/>
          </a:bodyPr>
          <a:lstStyle/>
          <a:p>
            <a:r>
              <a:rPr lang="en-US" dirty="0" smtClean="0"/>
              <a:t>To compare the death rates of a study population with those of a standard population</a:t>
            </a:r>
          </a:p>
          <a:p>
            <a:endParaRPr lang="en-US" sz="1200" dirty="0" smtClean="0"/>
          </a:p>
          <a:p>
            <a:r>
              <a:rPr lang="en-US" dirty="0" smtClean="0"/>
              <a:t>Averages </a:t>
            </a:r>
            <a:r>
              <a:rPr lang="en-US" dirty="0" smtClean="0">
                <a:solidFill>
                  <a:srgbClr val="00B050"/>
                </a:solidFill>
              </a:rPr>
              <a:t>specific rates </a:t>
            </a:r>
            <a:r>
              <a:rPr lang="en-US" dirty="0" smtClean="0"/>
              <a:t>in a </a:t>
            </a:r>
            <a:r>
              <a:rPr lang="en-US" dirty="0" smtClean="0">
                <a:solidFill>
                  <a:srgbClr val="00B050"/>
                </a:solidFill>
              </a:rPr>
              <a:t>standard population</a:t>
            </a:r>
            <a:r>
              <a:rPr lang="en-US" dirty="0" smtClean="0"/>
              <a:t>, weighted by the </a:t>
            </a:r>
            <a:r>
              <a:rPr lang="en-US" dirty="0" smtClean="0">
                <a:solidFill>
                  <a:srgbClr val="0070C0"/>
                </a:solidFill>
              </a:rPr>
              <a:t>age distribution</a:t>
            </a:r>
            <a:r>
              <a:rPr lang="en-US" dirty="0" smtClean="0"/>
              <a:t> of the </a:t>
            </a:r>
            <a:r>
              <a:rPr lang="en-US" dirty="0" smtClean="0">
                <a:solidFill>
                  <a:srgbClr val="0070C0"/>
                </a:solidFill>
              </a:rPr>
              <a:t>study population</a:t>
            </a:r>
          </a:p>
          <a:p>
            <a:pPr lvl="1"/>
            <a:r>
              <a:rPr lang="en-US" dirty="0" smtClean="0"/>
              <a:t>Need:</a:t>
            </a:r>
          </a:p>
          <a:p>
            <a:pPr lvl="2"/>
            <a:r>
              <a:rPr lang="en-US" sz="2800" dirty="0" smtClean="0"/>
              <a:t>Age-specific death rates for a standard population</a:t>
            </a:r>
          </a:p>
          <a:p>
            <a:pPr lvl="2"/>
            <a:r>
              <a:rPr lang="en-US" sz="2800" dirty="0" smtClean="0"/>
              <a:t>Age distribution of study population</a:t>
            </a:r>
          </a:p>
          <a:p>
            <a:endParaRPr lang="en-US" sz="1200" dirty="0" smtClean="0"/>
          </a:p>
          <a:p>
            <a:r>
              <a:rPr lang="en-US" dirty="0" smtClean="0"/>
              <a:t>Useful when age-specific # of deaths in the study population are </a:t>
            </a:r>
            <a:r>
              <a:rPr lang="en-US" dirty="0" smtClean="0">
                <a:solidFill>
                  <a:srgbClr val="C00000"/>
                </a:solidFill>
              </a:rPr>
              <a:t>unavailable</a:t>
            </a:r>
            <a:r>
              <a:rPr lang="en-US" dirty="0" smtClean="0"/>
              <a:t> or </a:t>
            </a:r>
            <a:r>
              <a:rPr lang="en-US" dirty="0" smtClean="0">
                <a:solidFill>
                  <a:srgbClr val="C00000"/>
                </a:solidFill>
              </a:rPr>
              <a:t>small (&lt; 25)</a:t>
            </a:r>
            <a:endParaRPr lang="en-US" dirty="0">
              <a:solidFill>
                <a:srgbClr val="C00000"/>
              </a:solidFill>
            </a:endParaRPr>
          </a:p>
          <a:p>
            <a:pPr marL="0" indent="0">
              <a:buNone/>
            </a:pPr>
            <a:endParaRPr lang="en-US" dirty="0"/>
          </a:p>
        </p:txBody>
      </p:sp>
      <p:sp>
        <p:nvSpPr>
          <p:cNvPr id="4" name="TextBox 3"/>
          <p:cNvSpPr txBox="1"/>
          <p:nvPr/>
        </p:nvSpPr>
        <p:spPr>
          <a:xfrm>
            <a:off x="4677509" y="6384722"/>
            <a:ext cx="3886200" cy="276999"/>
          </a:xfrm>
          <a:prstGeom prst="rect">
            <a:avLst/>
          </a:prstGeom>
          <a:noFill/>
        </p:spPr>
        <p:txBody>
          <a:bodyPr wrap="square" rtlCol="0">
            <a:spAutoFit/>
          </a:bodyPr>
          <a:lstStyle/>
          <a:p>
            <a:r>
              <a:rPr lang="en-US" sz="1200" dirty="0"/>
              <a:t>SOURCES: NAPHSIS; NVSS Deaths.</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nSpc>
                <a:spcPts val="3300"/>
              </a:lnSpc>
            </a:pPr>
            <a:r>
              <a:rPr lang="en-US" dirty="0" smtClean="0"/>
              <a:t>Calculating a</a:t>
            </a:r>
            <a:br>
              <a:rPr lang="en-US" dirty="0" smtClean="0"/>
            </a:br>
            <a:r>
              <a:rPr lang="en-US" dirty="0" smtClean="0"/>
              <a:t>Standardized Mortality Ratio</a:t>
            </a:r>
            <a:endParaRPr lang="en-US" dirty="0"/>
          </a:p>
        </p:txBody>
      </p:sp>
      <p:sp>
        <p:nvSpPr>
          <p:cNvPr id="3" name="Content Placeholder 2"/>
          <p:cNvSpPr>
            <a:spLocks noGrp="1"/>
          </p:cNvSpPr>
          <p:nvPr>
            <p:ph idx="1"/>
          </p:nvPr>
        </p:nvSpPr>
        <p:spPr>
          <a:xfrm>
            <a:off x="76200" y="1600200"/>
            <a:ext cx="9067800" cy="4525963"/>
          </a:xfrm>
        </p:spPr>
        <p:txBody>
          <a:bodyPr/>
          <a:lstStyle/>
          <a:p>
            <a:pPr marL="514350" indent="-514350">
              <a:buFont typeface="+mj-lt"/>
              <a:buAutoNum type="arabicPeriod"/>
            </a:pPr>
            <a:r>
              <a:rPr lang="en-US" dirty="0" smtClean="0"/>
              <a:t>Calculate # of </a:t>
            </a:r>
            <a:r>
              <a:rPr lang="en-US" u="sng" dirty="0" smtClean="0"/>
              <a:t>expected deaths </a:t>
            </a:r>
            <a:r>
              <a:rPr lang="en-US" dirty="0" smtClean="0"/>
              <a:t>in population:</a:t>
            </a:r>
          </a:p>
          <a:p>
            <a:pPr marL="0" indent="0">
              <a:buNone/>
            </a:pPr>
            <a:r>
              <a:rPr lang="en-US" dirty="0"/>
              <a:t> </a:t>
            </a:r>
            <a:r>
              <a:rPr lang="en-US" dirty="0" smtClean="0"/>
              <a:t>  </a:t>
            </a:r>
            <a:r>
              <a:rPr lang="el-GR" dirty="0" smtClean="0">
                <a:solidFill>
                  <a:srgbClr val="0070C0"/>
                </a:solidFill>
              </a:rPr>
              <a:t>Σ</a:t>
            </a:r>
            <a:r>
              <a:rPr lang="en-US" dirty="0" smtClean="0">
                <a:solidFill>
                  <a:srgbClr val="0070C0"/>
                </a:solidFill>
              </a:rPr>
              <a:t> </a:t>
            </a:r>
            <a:r>
              <a:rPr lang="en-US" sz="2000" b="1" dirty="0">
                <a:solidFill>
                  <a:srgbClr val="0070C0"/>
                </a:solidFill>
              </a:rPr>
              <a:t>(Standard age-specific death rate) X (Study age-specific pop weight)</a:t>
            </a:r>
            <a:endParaRPr lang="en-US" sz="2000" dirty="0" smtClean="0">
              <a:solidFill>
                <a:srgbClr val="0070C0"/>
              </a:solidFill>
            </a:endParaRPr>
          </a:p>
          <a:p>
            <a:pPr marL="514350" indent="-514350">
              <a:buFont typeface="+mj-lt"/>
              <a:buAutoNum type="arabicPeriod" startAt="2"/>
            </a:pPr>
            <a:endParaRPr lang="en-US" dirty="0" smtClean="0"/>
          </a:p>
          <a:p>
            <a:pPr marL="514350" indent="-514350">
              <a:buFont typeface="+mj-lt"/>
              <a:buAutoNum type="arabicPeriod" startAt="2"/>
            </a:pPr>
            <a:r>
              <a:rPr lang="en-US" dirty="0" smtClean="0"/>
              <a:t>Calculate the standardized mortality ratio</a:t>
            </a:r>
          </a:p>
          <a:p>
            <a:pPr>
              <a:buNone/>
            </a:pPr>
            <a:r>
              <a:rPr lang="en-US" sz="2400" b="1" dirty="0">
                <a:solidFill>
                  <a:srgbClr val="0070C0"/>
                </a:solidFill>
              </a:rPr>
              <a:t>	</a:t>
            </a:r>
            <a:r>
              <a:rPr lang="en-US" sz="2400" b="1" u="sng" dirty="0">
                <a:solidFill>
                  <a:srgbClr val="0070C0"/>
                </a:solidFill>
              </a:rPr>
              <a:t>     </a:t>
            </a:r>
            <a:r>
              <a:rPr lang="en-US" sz="2400" b="1" u="sng" dirty="0" smtClean="0">
                <a:solidFill>
                  <a:srgbClr val="0070C0"/>
                </a:solidFill>
              </a:rPr>
              <a:t># </a:t>
            </a:r>
            <a:r>
              <a:rPr lang="en-US" sz="2400" b="1" u="sng" dirty="0">
                <a:solidFill>
                  <a:srgbClr val="0070C0"/>
                </a:solidFill>
              </a:rPr>
              <a:t>observed deaths in population </a:t>
            </a:r>
            <a:r>
              <a:rPr lang="en-US" sz="2400" b="1" dirty="0" smtClean="0">
                <a:solidFill>
                  <a:srgbClr val="0070C0"/>
                </a:solidFill>
              </a:rPr>
              <a:t> </a:t>
            </a:r>
            <a:r>
              <a:rPr lang="en-US" sz="2400" b="1" dirty="0">
                <a:solidFill>
                  <a:srgbClr val="0070C0"/>
                </a:solidFill>
              </a:rPr>
              <a:t>X 100</a:t>
            </a:r>
          </a:p>
          <a:p>
            <a:pPr>
              <a:buNone/>
            </a:pPr>
            <a:r>
              <a:rPr lang="en-US" sz="2400" b="1" dirty="0">
                <a:solidFill>
                  <a:srgbClr val="0070C0"/>
                </a:solidFill>
              </a:rPr>
              <a:t>	</a:t>
            </a:r>
            <a:r>
              <a:rPr lang="en-US" sz="2400" b="1" dirty="0" smtClean="0">
                <a:solidFill>
                  <a:srgbClr val="0070C0"/>
                </a:solidFill>
              </a:rPr>
              <a:t>     # </a:t>
            </a:r>
            <a:r>
              <a:rPr lang="en-US" sz="2400" b="1" dirty="0">
                <a:solidFill>
                  <a:srgbClr val="0070C0"/>
                </a:solidFill>
              </a:rPr>
              <a:t>expected deaths </a:t>
            </a:r>
            <a:r>
              <a:rPr lang="en-US" sz="2400" b="1" dirty="0" smtClean="0">
                <a:solidFill>
                  <a:srgbClr val="0070C0"/>
                </a:solidFill>
              </a:rPr>
              <a:t>(step 1)</a:t>
            </a:r>
            <a:endParaRPr lang="en-US" sz="2400" b="1" dirty="0">
              <a:solidFill>
                <a:srgbClr val="0070C0"/>
              </a:solidFill>
            </a:endParaRPr>
          </a:p>
          <a:p>
            <a:endParaRPr lang="en-US" dirty="0"/>
          </a:p>
        </p:txBody>
      </p:sp>
    </p:spTree>
    <p:extLst>
      <p:ext uri="{BB962C8B-B14F-4D97-AF65-F5344CB8AC3E}">
        <p14:creationId xmlns:p14="http://schemas.microsoft.com/office/powerpoint/2010/main" val="2720386727"/>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Calculate:</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endParaRPr lang="en-US" dirty="0" smtClean="0"/>
          </a:p>
          <a:p>
            <a:pPr marL="0" indent="0" algn="ctr">
              <a:buNone/>
            </a:pPr>
            <a:r>
              <a:rPr lang="en-US" dirty="0" smtClean="0"/>
              <a:t>Standardized Mortality Ratio (SMR)</a:t>
            </a:r>
          </a:p>
          <a:p>
            <a:pPr marL="0" indent="0" algn="ctr">
              <a:buNone/>
            </a:pPr>
            <a:r>
              <a:rPr lang="en-US" dirty="0" smtClean="0"/>
              <a:t>for District A </a:t>
            </a:r>
          </a:p>
          <a:p>
            <a:pPr marL="0" indent="0" algn="ctr">
              <a:buNone/>
            </a:pPr>
            <a:r>
              <a:rPr lang="en-US" dirty="0" smtClean="0"/>
              <a:t>using 2004 National death rates </a:t>
            </a:r>
          </a:p>
          <a:p>
            <a:pPr marL="0" indent="0" algn="ctr">
              <a:buNone/>
            </a:pPr>
            <a:r>
              <a:rPr lang="en-US" dirty="0" smtClean="0"/>
              <a:t>as the standard for comparison</a:t>
            </a:r>
          </a:p>
          <a:p>
            <a:pPr marL="0" indent="0" algn="ctr">
              <a:buNone/>
            </a:pPr>
            <a:endParaRPr lang="en-US" dirty="0"/>
          </a:p>
          <a:p>
            <a:pPr marL="0" indent="0" algn="ctr">
              <a:buNone/>
            </a:pPr>
            <a:r>
              <a:rPr lang="en-US" b="1" dirty="0" smtClean="0">
                <a:solidFill>
                  <a:schemeClr val="accent1"/>
                </a:solidFill>
              </a:rPr>
              <a:t>59,153</a:t>
            </a:r>
            <a:r>
              <a:rPr lang="en-US" dirty="0" smtClean="0"/>
              <a:t> deaths were observed in District A in 2004</a:t>
            </a:r>
            <a:endParaRPr lang="en-US" dirty="0"/>
          </a:p>
        </p:txBody>
      </p:sp>
    </p:spTree>
    <p:extLst>
      <p:ext uri="{BB962C8B-B14F-4D97-AF65-F5344CB8AC3E}">
        <p14:creationId xmlns:p14="http://schemas.microsoft.com/office/powerpoint/2010/main" val="1156220319"/>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1. Calculate </a:t>
            </a:r>
            <a:r>
              <a:rPr lang="en-US" dirty="0"/>
              <a:t># of </a:t>
            </a:r>
            <a:r>
              <a:rPr lang="en-US" dirty="0" smtClean="0"/>
              <a:t>expected</a:t>
            </a:r>
            <a:br>
              <a:rPr lang="en-US" dirty="0" smtClean="0"/>
            </a:br>
            <a:r>
              <a:rPr lang="en-US" dirty="0" smtClean="0"/>
              <a:t>deaths </a:t>
            </a:r>
            <a:r>
              <a:rPr lang="en-US" dirty="0"/>
              <a:t>in population</a:t>
            </a:r>
          </a:p>
        </p:txBody>
      </p:sp>
      <p:sp>
        <p:nvSpPr>
          <p:cNvPr id="3" name="Content Placeholder 2"/>
          <p:cNvSpPr>
            <a:spLocks noGrp="1"/>
          </p:cNvSpPr>
          <p:nvPr>
            <p:ph idx="1"/>
          </p:nvPr>
        </p:nvSpPr>
        <p:spPr>
          <a:xfrm>
            <a:off x="0" y="1828800"/>
            <a:ext cx="9144000" cy="4297363"/>
          </a:xfrm>
        </p:spPr>
        <p:txBody>
          <a:bodyPr/>
          <a:lstStyle/>
          <a:p>
            <a:pPr marL="0" indent="0">
              <a:buNone/>
            </a:pPr>
            <a:r>
              <a:rPr lang="en-US" dirty="0" smtClean="0">
                <a:solidFill>
                  <a:srgbClr val="0070C0"/>
                </a:solidFill>
              </a:rPr>
              <a:t>    </a:t>
            </a:r>
            <a:r>
              <a:rPr lang="el-GR" dirty="0" smtClean="0">
                <a:solidFill>
                  <a:srgbClr val="0070C0"/>
                </a:solidFill>
              </a:rPr>
              <a:t>Σ</a:t>
            </a:r>
            <a:r>
              <a:rPr lang="en-US" dirty="0" smtClean="0">
                <a:solidFill>
                  <a:srgbClr val="0070C0"/>
                </a:solidFill>
              </a:rPr>
              <a:t> </a:t>
            </a:r>
            <a:r>
              <a:rPr lang="en-US" sz="2000" b="1" dirty="0">
                <a:solidFill>
                  <a:srgbClr val="0070C0"/>
                </a:solidFill>
              </a:rPr>
              <a:t>(Standard age-specific death rate) X (Study age-specific pop weight)</a:t>
            </a:r>
            <a:endParaRPr lang="en-US" sz="2000" dirty="0">
              <a:solidFill>
                <a:srgbClr val="0070C0"/>
              </a:solidFill>
            </a:endParaRPr>
          </a:p>
        </p:txBody>
      </p:sp>
    </p:spTree>
    <p:extLst>
      <p:ext uri="{BB962C8B-B14F-4D97-AF65-F5344CB8AC3E}">
        <p14:creationId xmlns:p14="http://schemas.microsoft.com/office/powerpoint/2010/main" val="3178076172"/>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225"/>
            <a:ext cx="8382000" cy="631825"/>
          </a:xfrm>
        </p:spPr>
        <p:txBody>
          <a:bodyPr/>
          <a:lstStyle/>
          <a:p>
            <a:pPr algn="ctr"/>
            <a:r>
              <a:rPr lang="en-US" sz="2400" b="1" dirty="0" smtClean="0">
                <a:solidFill>
                  <a:schemeClr val="tx1"/>
                </a:solidFill>
                <a:latin typeface="+mn-lt"/>
              </a:rPr>
              <a:t>Example of Calculating Expected Deaths in a Population</a:t>
            </a:r>
            <a:endParaRPr lang="en-US" sz="2400" b="1" dirty="0">
              <a:solidFill>
                <a:schemeClr val="tx1"/>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936777471"/>
              </p:ext>
            </p:extLst>
          </p:nvPr>
        </p:nvGraphicFramePr>
        <p:xfrm>
          <a:off x="304800" y="609600"/>
          <a:ext cx="8488680" cy="5514720"/>
        </p:xfrm>
        <a:graphic>
          <a:graphicData uri="http://schemas.openxmlformats.org/drawingml/2006/table">
            <a:tbl>
              <a:tblPr firstRow="1" bandRow="1">
                <a:tableStyleId>{073A0DAA-6AF3-43AB-8588-CEC1D06C72B9}</a:tableStyleId>
              </a:tblPr>
              <a:tblGrid>
                <a:gridCol w="1452788"/>
                <a:gridCol w="2217835"/>
                <a:gridCol w="458863"/>
                <a:gridCol w="1376588"/>
                <a:gridCol w="1300110"/>
                <a:gridCol w="305908"/>
                <a:gridCol w="1376588"/>
              </a:tblGrid>
              <a:tr h="1366489">
                <a:tc>
                  <a:txBody>
                    <a:bodyPr/>
                    <a:lstStyle/>
                    <a:p>
                      <a:r>
                        <a:rPr lang="en-US" dirty="0" smtClean="0"/>
                        <a:t>Age Group</a:t>
                      </a:r>
                      <a:endParaRPr lang="en-US" b="1" dirty="0"/>
                    </a:p>
                  </a:txBody>
                  <a:tcPr marT="9144" marB="9144"/>
                </a:tc>
                <a:tc>
                  <a:txBody>
                    <a:bodyPr/>
                    <a:lstStyle/>
                    <a:p>
                      <a:pPr algn="ctr"/>
                      <a:r>
                        <a:rPr lang="en-US" dirty="0" smtClean="0"/>
                        <a:t>National (Standard) Population</a:t>
                      </a:r>
                    </a:p>
                    <a:p>
                      <a:pPr algn="ctr"/>
                      <a:r>
                        <a:rPr lang="en-US" dirty="0" smtClean="0"/>
                        <a:t>Death Rate</a:t>
                      </a:r>
                    </a:p>
                    <a:p>
                      <a:pPr algn="ctr"/>
                      <a:r>
                        <a:rPr lang="en-US" dirty="0" smtClean="0"/>
                        <a:t>per  100,000</a:t>
                      </a:r>
                      <a:endParaRPr lang="en-US" b="1" dirty="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District A</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Population (#)</a:t>
                      </a:r>
                      <a:endParaRPr lang="en-US" b="1" dirty="0" smtClean="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Expected Deaths</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(rounded)</a:t>
                      </a:r>
                      <a:endParaRPr lang="en-US" b="1" dirty="0" smtClean="0"/>
                    </a:p>
                  </a:txBody>
                  <a:tcPr marT="9144" marB="9144"/>
                </a:tc>
              </a:tr>
              <a:tr h="348384">
                <a:tc>
                  <a:txBody>
                    <a:bodyPr/>
                    <a:lstStyle/>
                    <a:p>
                      <a:r>
                        <a:rPr lang="en-US" dirty="0" smtClean="0"/>
                        <a:t>0</a:t>
                      </a:r>
                      <a:endParaRPr lang="en-US" b="1" dirty="0"/>
                    </a:p>
                  </a:txBody>
                  <a:tcPr marT="9144" marB="9144"/>
                </a:tc>
                <a:tc>
                  <a:txBody>
                    <a:bodyPr/>
                    <a:lstStyle/>
                    <a:p>
                      <a:pPr algn="r"/>
                      <a:r>
                        <a:rPr lang="en-US" dirty="0" smtClean="0"/>
                        <a:t>5.3</a:t>
                      </a:r>
                      <a:endParaRPr lang="en-US" b="1" dirty="0" smtClean="0"/>
                    </a:p>
                  </a:txBody>
                  <a:tcPr marT="9144" marB="9144"/>
                </a:tc>
                <a:tc>
                  <a:txBody>
                    <a:bodyPr/>
                    <a:lstStyle/>
                    <a:p>
                      <a:pPr algn="r"/>
                      <a:endParaRPr lang="en-US" b="1" dirty="0">
                        <a:solidFill>
                          <a:schemeClr val="accent2"/>
                        </a:solidFill>
                      </a:endParaRPr>
                    </a:p>
                  </a:txBody>
                  <a:tcPr marT="9144" marB="9144"/>
                </a:tc>
                <a:tc>
                  <a:txBody>
                    <a:bodyPr/>
                    <a:lstStyle/>
                    <a:p>
                      <a:pPr algn="r"/>
                      <a:r>
                        <a:rPr lang="en-US" dirty="0" smtClean="0"/>
                        <a:t>154,585</a:t>
                      </a:r>
                      <a:endParaRPr lang="en-US" b="1" dirty="0"/>
                    </a:p>
                  </a:txBody>
                  <a:tcPr marT="9144" marB="9144"/>
                </a:tc>
                <a:tc>
                  <a:txBody>
                    <a:bodyPr/>
                    <a:lstStyle/>
                    <a:p>
                      <a:endParaRPr lang="en-US" dirty="0"/>
                    </a:p>
                  </a:txBody>
                  <a:tcPr marT="9144" marB="9144"/>
                </a:tc>
                <a:tc>
                  <a:txBody>
                    <a:bodyPr/>
                    <a:lstStyle/>
                    <a:p>
                      <a:endParaRPr lang="en-US"/>
                    </a:p>
                  </a:txBody>
                  <a:tcPr marT="9144" marB="9144"/>
                </a:tc>
                <a:tc>
                  <a:txBody>
                    <a:bodyPr/>
                    <a:lstStyle/>
                    <a:p>
                      <a:endParaRPr lang="en-US" dirty="0"/>
                    </a:p>
                  </a:txBody>
                  <a:tcPr marT="9144" marB="9144"/>
                </a:tc>
              </a:tr>
              <a:tr h="348384">
                <a:tc>
                  <a:txBody>
                    <a:bodyPr/>
                    <a:lstStyle/>
                    <a:p>
                      <a:r>
                        <a:rPr lang="en-US" dirty="0" smtClean="0"/>
                        <a:t>1-4</a:t>
                      </a:r>
                      <a:endParaRPr lang="en-US" b="1" dirty="0"/>
                    </a:p>
                  </a:txBody>
                  <a:tcPr marT="9144" marB="9144"/>
                </a:tc>
                <a:tc>
                  <a:txBody>
                    <a:bodyPr/>
                    <a:lstStyle/>
                    <a:p>
                      <a:pPr algn="r"/>
                      <a:r>
                        <a:rPr lang="en-US" dirty="0" smtClean="0"/>
                        <a:t>25.6</a:t>
                      </a:r>
                      <a:endParaRPr lang="en-US" b="1" dirty="0"/>
                    </a:p>
                  </a:txBody>
                  <a:tcPr marT="9144" marB="9144"/>
                </a:tc>
                <a:tc>
                  <a:txBody>
                    <a:bodyPr/>
                    <a:lstStyle/>
                    <a:p>
                      <a:pPr algn="r"/>
                      <a:endParaRPr lang="en-US" b="1" dirty="0"/>
                    </a:p>
                  </a:txBody>
                  <a:tcPr marT="9144" marB="9144"/>
                </a:tc>
                <a:tc>
                  <a:txBody>
                    <a:bodyPr/>
                    <a:lstStyle/>
                    <a:p>
                      <a:pPr algn="r"/>
                      <a:r>
                        <a:rPr lang="en-US" dirty="0" smtClean="0"/>
                        <a:t>607,984</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dirty="0"/>
                    </a:p>
                  </a:txBody>
                  <a:tcPr marT="9144" marB="9144"/>
                </a:tc>
              </a:tr>
              <a:tr h="348384">
                <a:tc>
                  <a:txBody>
                    <a:bodyPr/>
                    <a:lstStyle/>
                    <a:p>
                      <a:r>
                        <a:rPr lang="en-US" dirty="0" smtClean="0"/>
                        <a:t>5-14</a:t>
                      </a:r>
                      <a:endParaRPr lang="en-US" b="1" dirty="0"/>
                    </a:p>
                  </a:txBody>
                  <a:tcPr marT="9144" marB="9144"/>
                </a:tc>
                <a:tc>
                  <a:txBody>
                    <a:bodyPr/>
                    <a:lstStyle/>
                    <a:p>
                      <a:pPr algn="r"/>
                      <a:r>
                        <a:rPr lang="en-US" dirty="0" smtClean="0"/>
                        <a:t>14.1</a:t>
                      </a:r>
                      <a:endParaRPr lang="en-US" b="1" dirty="0"/>
                    </a:p>
                  </a:txBody>
                  <a:tcPr marT="9144" marB="9144"/>
                </a:tc>
                <a:tc>
                  <a:txBody>
                    <a:bodyPr/>
                    <a:lstStyle/>
                    <a:p>
                      <a:pPr algn="r"/>
                      <a:endParaRPr lang="en-US" b="1" dirty="0"/>
                    </a:p>
                  </a:txBody>
                  <a:tcPr marT="9144" marB="9144"/>
                </a:tc>
                <a:tc>
                  <a:txBody>
                    <a:bodyPr/>
                    <a:lstStyle/>
                    <a:p>
                      <a:pPr algn="r"/>
                      <a:r>
                        <a:rPr lang="en-US" dirty="0" smtClean="0"/>
                        <a:t>1,585,503</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a:p>
                  </a:txBody>
                  <a:tcPr marT="9144" marB="9144"/>
                </a:tc>
              </a:tr>
              <a:tr h="348384">
                <a:tc>
                  <a:txBody>
                    <a:bodyPr/>
                    <a:lstStyle/>
                    <a:p>
                      <a:r>
                        <a:rPr lang="en-US" dirty="0" smtClean="0"/>
                        <a:t>15-24</a:t>
                      </a:r>
                      <a:endParaRPr lang="en-US" b="1" dirty="0"/>
                    </a:p>
                  </a:txBody>
                  <a:tcPr marT="9144" marB="9144"/>
                </a:tc>
                <a:tc>
                  <a:txBody>
                    <a:bodyPr/>
                    <a:lstStyle/>
                    <a:p>
                      <a:pPr algn="r"/>
                      <a:r>
                        <a:rPr lang="en-US" dirty="0" smtClean="0"/>
                        <a:t>69.2</a:t>
                      </a:r>
                      <a:endParaRPr lang="en-US" b="1" dirty="0"/>
                    </a:p>
                  </a:txBody>
                  <a:tcPr marT="9144" marB="9144"/>
                </a:tc>
                <a:tc>
                  <a:txBody>
                    <a:bodyPr/>
                    <a:lstStyle/>
                    <a:p>
                      <a:pPr algn="r"/>
                      <a:endParaRPr lang="en-US" b="1" dirty="0"/>
                    </a:p>
                  </a:txBody>
                  <a:tcPr marT="9144" marB="9144"/>
                </a:tc>
                <a:tc>
                  <a:txBody>
                    <a:bodyPr/>
                    <a:lstStyle/>
                    <a:p>
                      <a:pPr algn="r"/>
                      <a:r>
                        <a:rPr lang="en-US" dirty="0" smtClean="0"/>
                        <a:t>1,440,136</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a:p>
                  </a:txBody>
                  <a:tcPr marT="9144" marB="9144"/>
                </a:tc>
              </a:tr>
              <a:tr h="348384">
                <a:tc>
                  <a:txBody>
                    <a:bodyPr/>
                    <a:lstStyle/>
                    <a:p>
                      <a:r>
                        <a:rPr lang="en-US" dirty="0" smtClean="0"/>
                        <a:t>25-34</a:t>
                      </a:r>
                      <a:endParaRPr lang="en-US" b="1" dirty="0"/>
                    </a:p>
                  </a:txBody>
                  <a:tcPr marT="9144" marB="9144"/>
                </a:tc>
                <a:tc>
                  <a:txBody>
                    <a:bodyPr/>
                    <a:lstStyle/>
                    <a:p>
                      <a:pPr algn="r"/>
                      <a:r>
                        <a:rPr lang="en-US" dirty="0" smtClean="0"/>
                        <a:t>83.6</a:t>
                      </a:r>
                      <a:endParaRPr lang="en-US" b="1" dirty="0"/>
                    </a:p>
                  </a:txBody>
                  <a:tcPr marT="9144" marB="9144"/>
                </a:tc>
                <a:tc>
                  <a:txBody>
                    <a:bodyPr/>
                    <a:lstStyle/>
                    <a:p>
                      <a:pPr algn="r"/>
                      <a:endParaRPr lang="en-US" b="1" dirty="0"/>
                    </a:p>
                  </a:txBody>
                  <a:tcPr marT="9144" marB="9144"/>
                </a:tc>
                <a:tc>
                  <a:txBody>
                    <a:bodyPr/>
                    <a:lstStyle/>
                    <a:p>
                      <a:pPr algn="r"/>
                      <a:r>
                        <a:rPr lang="en-US" dirty="0" smtClean="0"/>
                        <a:t>1,528,427</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a:p>
                  </a:txBody>
                  <a:tcPr marT="9144" marB="9144"/>
                </a:tc>
              </a:tr>
              <a:tr h="348384">
                <a:tc>
                  <a:txBody>
                    <a:bodyPr/>
                    <a:lstStyle/>
                    <a:p>
                      <a:r>
                        <a:rPr lang="en-US" dirty="0" smtClean="0"/>
                        <a:t>35-44</a:t>
                      </a:r>
                      <a:endParaRPr lang="en-US" b="1" dirty="0"/>
                    </a:p>
                  </a:txBody>
                  <a:tcPr marT="9144" marB="9144"/>
                </a:tc>
                <a:tc>
                  <a:txBody>
                    <a:bodyPr/>
                    <a:lstStyle/>
                    <a:p>
                      <a:pPr algn="r"/>
                      <a:r>
                        <a:rPr lang="en-US" dirty="0" smtClean="0"/>
                        <a:t>156.5</a:t>
                      </a:r>
                      <a:endParaRPr lang="en-US" b="1" dirty="0"/>
                    </a:p>
                  </a:txBody>
                  <a:tcPr marT="9144" marB="9144"/>
                </a:tc>
                <a:tc>
                  <a:txBody>
                    <a:bodyPr/>
                    <a:lstStyle/>
                    <a:p>
                      <a:pPr algn="r"/>
                      <a:endParaRPr lang="en-US" b="1" dirty="0"/>
                    </a:p>
                  </a:txBody>
                  <a:tcPr marT="9144" marB="9144"/>
                </a:tc>
                <a:tc>
                  <a:txBody>
                    <a:bodyPr/>
                    <a:lstStyle/>
                    <a:p>
                      <a:pPr algn="r"/>
                      <a:r>
                        <a:rPr lang="en-US" dirty="0" smtClean="0"/>
                        <a:t>1,616,982</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a:p>
                  </a:txBody>
                  <a:tcPr marT="9144" marB="9144"/>
                </a:tc>
              </a:tr>
              <a:tr h="348384">
                <a:tc>
                  <a:txBody>
                    <a:bodyPr/>
                    <a:lstStyle/>
                    <a:p>
                      <a:r>
                        <a:rPr lang="en-US" dirty="0" smtClean="0"/>
                        <a:t>45-54</a:t>
                      </a:r>
                      <a:endParaRPr lang="en-US" b="1" dirty="0"/>
                    </a:p>
                  </a:txBody>
                  <a:tcPr marT="9144" marB="9144"/>
                </a:tc>
                <a:tc>
                  <a:txBody>
                    <a:bodyPr/>
                    <a:lstStyle/>
                    <a:p>
                      <a:pPr algn="r"/>
                      <a:r>
                        <a:rPr lang="en-US" dirty="0" smtClean="0"/>
                        <a:t>373.2</a:t>
                      </a:r>
                      <a:endParaRPr lang="en-US" b="1" dirty="0"/>
                    </a:p>
                  </a:txBody>
                  <a:tcPr marT="9144" marB="9144"/>
                </a:tc>
                <a:tc>
                  <a:txBody>
                    <a:bodyPr/>
                    <a:lstStyle/>
                    <a:p>
                      <a:pPr algn="r"/>
                      <a:endParaRPr lang="en-US" b="1" dirty="0"/>
                    </a:p>
                  </a:txBody>
                  <a:tcPr marT="9144" marB="9144"/>
                </a:tc>
                <a:tc>
                  <a:txBody>
                    <a:bodyPr/>
                    <a:lstStyle/>
                    <a:p>
                      <a:pPr algn="r"/>
                      <a:r>
                        <a:rPr lang="en-US" dirty="0" smtClean="0"/>
                        <a:t>1,337,298</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a:p>
                  </a:txBody>
                  <a:tcPr marT="9144" marB="9144"/>
                </a:tc>
              </a:tr>
              <a:tr h="348384">
                <a:tc>
                  <a:txBody>
                    <a:bodyPr/>
                    <a:lstStyle/>
                    <a:p>
                      <a:r>
                        <a:rPr lang="en-US" dirty="0" smtClean="0"/>
                        <a:t>55-64</a:t>
                      </a:r>
                      <a:endParaRPr lang="en-US" b="1" dirty="0"/>
                    </a:p>
                  </a:txBody>
                  <a:tcPr marT="9144" marB="9144"/>
                </a:tc>
                <a:tc>
                  <a:txBody>
                    <a:bodyPr/>
                    <a:lstStyle/>
                    <a:p>
                      <a:pPr algn="r"/>
                      <a:r>
                        <a:rPr lang="en-US" dirty="0" smtClean="0"/>
                        <a:t>770.5</a:t>
                      </a:r>
                      <a:endParaRPr lang="en-US" b="1" dirty="0"/>
                    </a:p>
                  </a:txBody>
                  <a:tcPr marT="9144" marB="9144"/>
                </a:tc>
                <a:tc>
                  <a:txBody>
                    <a:bodyPr/>
                    <a:lstStyle/>
                    <a:p>
                      <a:pPr algn="r"/>
                      <a:endParaRPr lang="en-US" b="1" dirty="0"/>
                    </a:p>
                  </a:txBody>
                  <a:tcPr marT="9144" marB="9144"/>
                </a:tc>
                <a:tc>
                  <a:txBody>
                    <a:bodyPr/>
                    <a:lstStyle/>
                    <a:p>
                      <a:pPr algn="r"/>
                      <a:r>
                        <a:rPr lang="en-US" dirty="0" smtClean="0"/>
                        <a:t>872,216</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a:p>
                  </a:txBody>
                  <a:tcPr marT="9144" marB="9144"/>
                </a:tc>
              </a:tr>
              <a:tr h="348384">
                <a:tc>
                  <a:txBody>
                    <a:bodyPr/>
                    <a:lstStyle/>
                    <a:p>
                      <a:r>
                        <a:rPr lang="en-US" dirty="0" smtClean="0"/>
                        <a:t>65-74</a:t>
                      </a:r>
                      <a:endParaRPr lang="en-US" b="1" dirty="0"/>
                    </a:p>
                  </a:txBody>
                  <a:tcPr marT="9144" marB="9144"/>
                </a:tc>
                <a:tc>
                  <a:txBody>
                    <a:bodyPr/>
                    <a:lstStyle/>
                    <a:p>
                      <a:pPr algn="r"/>
                      <a:r>
                        <a:rPr lang="en-US" dirty="0" smtClean="0"/>
                        <a:t>1,822.1</a:t>
                      </a:r>
                      <a:endParaRPr lang="en-US" b="1" dirty="0"/>
                    </a:p>
                  </a:txBody>
                  <a:tcPr marT="9144" marB="9144"/>
                </a:tc>
                <a:tc>
                  <a:txBody>
                    <a:bodyPr/>
                    <a:lstStyle/>
                    <a:p>
                      <a:pPr algn="r"/>
                      <a:endParaRPr lang="en-US" b="1" dirty="0"/>
                    </a:p>
                  </a:txBody>
                  <a:tcPr marT="9144" marB="9144"/>
                </a:tc>
                <a:tc>
                  <a:txBody>
                    <a:bodyPr/>
                    <a:lstStyle/>
                    <a:p>
                      <a:pPr algn="r"/>
                      <a:r>
                        <a:rPr lang="en-US" dirty="0" smtClean="0"/>
                        <a:t>527,629</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a:p>
                  </a:txBody>
                  <a:tcPr marT="9144" marB="9144"/>
                </a:tc>
              </a:tr>
              <a:tr h="348384">
                <a:tc>
                  <a:txBody>
                    <a:bodyPr/>
                    <a:lstStyle/>
                    <a:p>
                      <a:r>
                        <a:rPr lang="en-US" dirty="0" smtClean="0"/>
                        <a:t>75-84</a:t>
                      </a:r>
                      <a:endParaRPr lang="en-US" b="1" dirty="0"/>
                    </a:p>
                  </a:txBody>
                  <a:tcPr marT="9144" marB="9144"/>
                </a:tc>
                <a:tc>
                  <a:txBody>
                    <a:bodyPr/>
                    <a:lstStyle/>
                    <a:p>
                      <a:pPr algn="r"/>
                      <a:r>
                        <a:rPr lang="en-US" dirty="0" smtClean="0"/>
                        <a:t>4,626.5</a:t>
                      </a:r>
                      <a:endParaRPr lang="en-US" b="1" dirty="0"/>
                    </a:p>
                  </a:txBody>
                  <a:tcPr marT="9144" marB="9144"/>
                </a:tc>
                <a:tc>
                  <a:txBody>
                    <a:bodyPr/>
                    <a:lstStyle/>
                    <a:p>
                      <a:pPr algn="r"/>
                      <a:endParaRPr lang="en-US" b="1" dirty="0"/>
                    </a:p>
                  </a:txBody>
                  <a:tcPr marT="9144" marB="9144"/>
                </a:tc>
                <a:tc>
                  <a:txBody>
                    <a:bodyPr/>
                    <a:lstStyle/>
                    <a:p>
                      <a:pPr algn="r"/>
                      <a:r>
                        <a:rPr lang="en-US" dirty="0" smtClean="0"/>
                        <a:t>365,602</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a:p>
                  </a:txBody>
                  <a:tcPr marT="9144" marB="9144"/>
                </a:tc>
              </a:tr>
              <a:tr h="348384">
                <a:tc>
                  <a:txBody>
                    <a:bodyPr/>
                    <a:lstStyle/>
                    <a:p>
                      <a:r>
                        <a:rPr lang="en-US" dirty="0" smtClean="0"/>
                        <a:t>85+</a:t>
                      </a:r>
                      <a:endParaRPr lang="en-US" b="1" dirty="0"/>
                    </a:p>
                  </a:txBody>
                  <a:tcPr marT="9144" marB="9144"/>
                </a:tc>
                <a:tc>
                  <a:txBody>
                    <a:bodyPr/>
                    <a:lstStyle/>
                    <a:p>
                      <a:pPr algn="r"/>
                      <a:r>
                        <a:rPr lang="en-US" dirty="0" smtClean="0"/>
                        <a:t>11,873.4</a:t>
                      </a:r>
                      <a:endParaRPr lang="en-US" b="1" dirty="0"/>
                    </a:p>
                  </a:txBody>
                  <a:tcPr marT="9144" marB="9144"/>
                </a:tc>
                <a:tc>
                  <a:txBody>
                    <a:bodyPr/>
                    <a:lstStyle/>
                    <a:p>
                      <a:pPr algn="r"/>
                      <a:endParaRPr lang="en-US" b="1" dirty="0"/>
                    </a:p>
                  </a:txBody>
                  <a:tcPr marT="9144" marB="9144"/>
                </a:tc>
                <a:tc>
                  <a:txBody>
                    <a:bodyPr/>
                    <a:lstStyle/>
                    <a:p>
                      <a:pPr algn="r"/>
                      <a:r>
                        <a:rPr lang="en-US" dirty="0" smtClean="0"/>
                        <a:t>138,471</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a:p>
                  </a:txBody>
                  <a:tcPr marT="9144" marB="9144"/>
                </a:tc>
              </a:tr>
              <a:tr h="287682">
                <a:tc>
                  <a:txBody>
                    <a:bodyPr/>
                    <a:lstStyle/>
                    <a:p>
                      <a:r>
                        <a:rPr lang="en-US" dirty="0" smtClean="0"/>
                        <a:t>All</a:t>
                      </a:r>
                      <a:r>
                        <a:rPr lang="en-US" baseline="0" dirty="0" smtClean="0"/>
                        <a:t> Ages</a:t>
                      </a:r>
                      <a:endParaRPr lang="en-US" b="1" dirty="0"/>
                    </a:p>
                  </a:txBody>
                  <a:tcPr marT="9144" marB="9144"/>
                </a:tc>
                <a:tc>
                  <a:txBody>
                    <a:bodyPr/>
                    <a:lstStyle/>
                    <a:p>
                      <a:endParaRPr lang="en-US" b="1" dirty="0"/>
                    </a:p>
                  </a:txBody>
                  <a:tcPr marT="9144" marB="9144"/>
                </a:tc>
                <a:tc>
                  <a:txBody>
                    <a:bodyPr/>
                    <a:lstStyle/>
                    <a:p>
                      <a:endParaRPr lang="en-US" b="1" dirty="0"/>
                    </a:p>
                  </a:txBody>
                  <a:tcPr marT="9144" marB="9144"/>
                </a:tc>
                <a:tc>
                  <a:txBody>
                    <a:bodyPr/>
                    <a:lstStyle/>
                    <a:p>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dirty="0"/>
                    </a:p>
                  </a:txBody>
                  <a:tcPr marT="9144" marB="9144"/>
                </a:tc>
              </a:tr>
            </a:tbl>
          </a:graphicData>
        </a:graphic>
      </p:graphicFrame>
    </p:spTree>
    <p:extLst>
      <p:ext uri="{BB962C8B-B14F-4D97-AF65-F5344CB8AC3E}">
        <p14:creationId xmlns:p14="http://schemas.microsoft.com/office/powerpoint/2010/main" val="3914761823"/>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8382000" cy="533400"/>
          </a:xfrm>
        </p:spPr>
        <p:txBody>
          <a:bodyPr/>
          <a:lstStyle/>
          <a:p>
            <a:pPr algn="ctr"/>
            <a:r>
              <a:rPr lang="en-US" sz="2400" b="1" dirty="0">
                <a:solidFill>
                  <a:schemeClr val="tx1"/>
                </a:solidFill>
                <a:latin typeface="+mn-lt"/>
              </a:rPr>
              <a:t>Example </a:t>
            </a:r>
            <a:r>
              <a:rPr lang="en-US" sz="2400" b="1" dirty="0" smtClean="0">
                <a:solidFill>
                  <a:schemeClr val="tx1"/>
                </a:solidFill>
                <a:latin typeface="+mn-lt"/>
              </a:rPr>
              <a:t>of Calculating </a:t>
            </a:r>
            <a:r>
              <a:rPr lang="en-US" sz="2400" b="1" dirty="0">
                <a:solidFill>
                  <a:schemeClr val="tx1"/>
                </a:solidFill>
                <a:latin typeface="+mn-lt"/>
              </a:rPr>
              <a:t>Expected Deaths in a Population</a:t>
            </a:r>
            <a:endParaRPr lang="en-US" sz="24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74750480"/>
              </p:ext>
            </p:extLst>
          </p:nvPr>
        </p:nvGraphicFramePr>
        <p:xfrm>
          <a:off x="381000" y="609600"/>
          <a:ext cx="8382000" cy="5509524"/>
        </p:xfrm>
        <a:graphic>
          <a:graphicData uri="http://schemas.openxmlformats.org/drawingml/2006/table">
            <a:tbl>
              <a:tblPr firstRow="1" bandRow="1">
                <a:tableStyleId>{073A0DAA-6AF3-43AB-8588-CEC1D06C72B9}</a:tableStyleId>
              </a:tblPr>
              <a:tblGrid>
                <a:gridCol w="1371600"/>
                <a:gridCol w="2209800"/>
                <a:gridCol w="457200"/>
                <a:gridCol w="1371600"/>
                <a:gridCol w="1295400"/>
                <a:gridCol w="304800"/>
                <a:gridCol w="1371600"/>
              </a:tblGrid>
              <a:tr h="1366759">
                <a:tc>
                  <a:txBody>
                    <a:bodyPr/>
                    <a:lstStyle/>
                    <a:p>
                      <a:r>
                        <a:rPr lang="en-US" dirty="0" smtClean="0"/>
                        <a:t>Age Group</a:t>
                      </a:r>
                      <a:endParaRPr lang="en-US" b="1" dirty="0"/>
                    </a:p>
                  </a:txBody>
                  <a:tcPr marT="9144" marB="9144"/>
                </a:tc>
                <a:tc>
                  <a:txBody>
                    <a:bodyPr/>
                    <a:lstStyle/>
                    <a:p>
                      <a:pPr algn="ctr"/>
                      <a:r>
                        <a:rPr lang="en-US" dirty="0" smtClean="0"/>
                        <a:t>National (Standard) Population</a:t>
                      </a:r>
                    </a:p>
                    <a:p>
                      <a:pPr algn="ctr"/>
                      <a:r>
                        <a:rPr lang="en-US" dirty="0" smtClean="0"/>
                        <a:t>Death Rate</a:t>
                      </a:r>
                    </a:p>
                    <a:p>
                      <a:pPr algn="ctr"/>
                      <a:r>
                        <a:rPr lang="en-US" dirty="0" smtClean="0"/>
                        <a:t>per  100,000</a:t>
                      </a:r>
                      <a:endParaRPr lang="en-US" b="1" dirty="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District A</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Population (#)</a:t>
                      </a:r>
                      <a:endParaRPr lang="en-US" b="1" dirty="0" smtClean="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Expected Deaths</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(rounded)</a:t>
                      </a:r>
                      <a:endParaRPr lang="en-US" b="1" dirty="0" smtClean="0"/>
                    </a:p>
                  </a:txBody>
                  <a:tcPr marT="9144" marB="9144"/>
                </a:tc>
              </a:tr>
              <a:tr h="343303">
                <a:tc>
                  <a:txBody>
                    <a:bodyPr/>
                    <a:lstStyle/>
                    <a:p>
                      <a:r>
                        <a:rPr lang="en-US" b="1" dirty="0" smtClean="0"/>
                        <a:t>0</a:t>
                      </a:r>
                      <a:endParaRPr lang="en-US" b="1" dirty="0"/>
                    </a:p>
                  </a:txBody>
                  <a:tcPr marT="9144" marB="9144"/>
                </a:tc>
                <a:tc>
                  <a:txBody>
                    <a:bodyPr/>
                    <a:lstStyle/>
                    <a:p>
                      <a:pPr algn="r"/>
                      <a:r>
                        <a:rPr lang="en-US" b="1" dirty="0" smtClean="0"/>
                        <a:t>5.3</a:t>
                      </a:r>
                    </a:p>
                  </a:txBody>
                  <a:tcPr marT="9144" marB="9144"/>
                </a:tc>
                <a:tc>
                  <a:txBody>
                    <a:bodyPr/>
                    <a:lstStyle/>
                    <a:p>
                      <a:pPr algn="r"/>
                      <a:r>
                        <a:rPr lang="en-US" b="1" dirty="0" smtClean="0">
                          <a:solidFill>
                            <a:srgbClr val="FF0000"/>
                          </a:solidFill>
                        </a:rPr>
                        <a:t>X</a:t>
                      </a:r>
                      <a:endParaRPr lang="en-US" b="1" dirty="0">
                        <a:solidFill>
                          <a:srgbClr val="FF0000"/>
                        </a:solidFill>
                      </a:endParaRPr>
                    </a:p>
                  </a:txBody>
                  <a:tcPr marT="9144" marB="9144"/>
                </a:tc>
                <a:tc>
                  <a:txBody>
                    <a:bodyPr/>
                    <a:lstStyle/>
                    <a:p>
                      <a:pPr algn="r"/>
                      <a:r>
                        <a:rPr lang="en-US" b="1" dirty="0" smtClean="0"/>
                        <a:t>154,585</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b="1" dirty="0" smtClean="0">
                          <a:solidFill>
                            <a:srgbClr val="FF0000"/>
                          </a:solidFill>
                        </a:rPr>
                        <a:t>8</a:t>
                      </a:r>
                      <a:endParaRPr lang="en-US" b="1" dirty="0">
                        <a:solidFill>
                          <a:srgbClr val="FF0000"/>
                        </a:solidFill>
                      </a:endParaRPr>
                    </a:p>
                  </a:txBody>
                  <a:tcPr marT="9144" marB="9144"/>
                </a:tc>
              </a:tr>
              <a:tr h="343303">
                <a:tc>
                  <a:txBody>
                    <a:bodyPr/>
                    <a:lstStyle/>
                    <a:p>
                      <a:r>
                        <a:rPr lang="en-US" b="1" dirty="0" smtClean="0"/>
                        <a:t>1-4</a:t>
                      </a:r>
                      <a:endParaRPr lang="en-US" b="1" dirty="0"/>
                    </a:p>
                  </a:txBody>
                  <a:tcPr marT="9144" marB="9144"/>
                </a:tc>
                <a:tc>
                  <a:txBody>
                    <a:bodyPr/>
                    <a:lstStyle/>
                    <a:p>
                      <a:pPr algn="r"/>
                      <a:r>
                        <a:rPr lang="en-US" b="1" dirty="0" smtClean="0"/>
                        <a:t>25.6</a:t>
                      </a:r>
                      <a:endParaRPr lang="en-US" b="1" dirty="0"/>
                    </a:p>
                  </a:txBody>
                  <a:tcPr marT="9144" marB="9144"/>
                </a:tc>
                <a:tc>
                  <a:txBody>
                    <a:bodyPr/>
                    <a:lstStyle/>
                    <a:p>
                      <a:pPr algn="r"/>
                      <a:endParaRPr lang="en-US" b="1" dirty="0"/>
                    </a:p>
                  </a:txBody>
                  <a:tcPr marT="9144" marB="9144"/>
                </a:tc>
                <a:tc>
                  <a:txBody>
                    <a:bodyPr/>
                    <a:lstStyle/>
                    <a:p>
                      <a:pPr algn="r"/>
                      <a:r>
                        <a:rPr lang="en-US" b="1" dirty="0" smtClean="0"/>
                        <a:t>607,984</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b="1" dirty="0"/>
                    </a:p>
                  </a:txBody>
                  <a:tcPr marT="9144" marB="9144"/>
                </a:tc>
              </a:tr>
              <a:tr h="343303">
                <a:tc>
                  <a:txBody>
                    <a:bodyPr/>
                    <a:lstStyle/>
                    <a:p>
                      <a:r>
                        <a:rPr lang="en-US" b="1" dirty="0" smtClean="0"/>
                        <a:t>5-14</a:t>
                      </a:r>
                      <a:endParaRPr lang="en-US" b="1" dirty="0"/>
                    </a:p>
                  </a:txBody>
                  <a:tcPr marT="9144" marB="9144"/>
                </a:tc>
                <a:tc>
                  <a:txBody>
                    <a:bodyPr/>
                    <a:lstStyle/>
                    <a:p>
                      <a:pPr algn="r"/>
                      <a:r>
                        <a:rPr lang="en-US" b="1" dirty="0" smtClean="0"/>
                        <a:t>14.1</a:t>
                      </a:r>
                      <a:endParaRPr lang="en-US" b="1" dirty="0"/>
                    </a:p>
                  </a:txBody>
                  <a:tcPr marT="9144" marB="9144"/>
                </a:tc>
                <a:tc>
                  <a:txBody>
                    <a:bodyPr/>
                    <a:lstStyle/>
                    <a:p>
                      <a:pPr algn="r"/>
                      <a:endParaRPr lang="en-US" b="1" dirty="0"/>
                    </a:p>
                  </a:txBody>
                  <a:tcPr marT="9144" marB="9144"/>
                </a:tc>
                <a:tc>
                  <a:txBody>
                    <a:bodyPr/>
                    <a:lstStyle/>
                    <a:p>
                      <a:pPr algn="r"/>
                      <a:r>
                        <a:rPr lang="en-US" b="1" dirty="0" smtClean="0"/>
                        <a:t>1,585,503</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b="1"/>
                    </a:p>
                  </a:txBody>
                  <a:tcPr marT="9144" marB="9144"/>
                </a:tc>
              </a:tr>
              <a:tr h="343303">
                <a:tc>
                  <a:txBody>
                    <a:bodyPr/>
                    <a:lstStyle/>
                    <a:p>
                      <a:r>
                        <a:rPr lang="en-US" b="1" dirty="0" smtClean="0"/>
                        <a:t>15-24</a:t>
                      </a:r>
                      <a:endParaRPr lang="en-US" b="1" dirty="0"/>
                    </a:p>
                  </a:txBody>
                  <a:tcPr marT="9144" marB="9144"/>
                </a:tc>
                <a:tc>
                  <a:txBody>
                    <a:bodyPr/>
                    <a:lstStyle/>
                    <a:p>
                      <a:pPr algn="r"/>
                      <a:r>
                        <a:rPr lang="en-US" b="1" dirty="0" smtClean="0"/>
                        <a:t>69.2</a:t>
                      </a:r>
                      <a:endParaRPr lang="en-US" b="1" dirty="0"/>
                    </a:p>
                  </a:txBody>
                  <a:tcPr marT="9144" marB="9144"/>
                </a:tc>
                <a:tc>
                  <a:txBody>
                    <a:bodyPr/>
                    <a:lstStyle/>
                    <a:p>
                      <a:pPr algn="r"/>
                      <a:endParaRPr lang="en-US" b="1" dirty="0"/>
                    </a:p>
                  </a:txBody>
                  <a:tcPr marT="9144" marB="9144"/>
                </a:tc>
                <a:tc>
                  <a:txBody>
                    <a:bodyPr/>
                    <a:lstStyle/>
                    <a:p>
                      <a:pPr algn="r"/>
                      <a:r>
                        <a:rPr lang="en-US" b="1" dirty="0" smtClean="0"/>
                        <a:t>1,440,136</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b="1" dirty="0"/>
                    </a:p>
                  </a:txBody>
                  <a:tcPr marT="9144" marB="9144"/>
                </a:tc>
              </a:tr>
              <a:tr h="343303">
                <a:tc>
                  <a:txBody>
                    <a:bodyPr/>
                    <a:lstStyle/>
                    <a:p>
                      <a:r>
                        <a:rPr lang="en-US" b="1" dirty="0" smtClean="0"/>
                        <a:t>25-34</a:t>
                      </a:r>
                      <a:endParaRPr lang="en-US" b="1" dirty="0"/>
                    </a:p>
                  </a:txBody>
                  <a:tcPr marT="9144" marB="9144"/>
                </a:tc>
                <a:tc>
                  <a:txBody>
                    <a:bodyPr/>
                    <a:lstStyle/>
                    <a:p>
                      <a:pPr algn="r"/>
                      <a:r>
                        <a:rPr lang="en-US" b="1" dirty="0" smtClean="0"/>
                        <a:t>83.6</a:t>
                      </a:r>
                      <a:endParaRPr lang="en-US" b="1" dirty="0"/>
                    </a:p>
                  </a:txBody>
                  <a:tcPr marT="9144" marB="9144"/>
                </a:tc>
                <a:tc>
                  <a:txBody>
                    <a:bodyPr/>
                    <a:lstStyle/>
                    <a:p>
                      <a:pPr algn="r"/>
                      <a:endParaRPr lang="en-US" b="1" dirty="0"/>
                    </a:p>
                  </a:txBody>
                  <a:tcPr marT="9144" marB="9144"/>
                </a:tc>
                <a:tc>
                  <a:txBody>
                    <a:bodyPr/>
                    <a:lstStyle/>
                    <a:p>
                      <a:pPr algn="r"/>
                      <a:r>
                        <a:rPr lang="en-US" b="1" dirty="0" smtClean="0"/>
                        <a:t>1,528,427</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b="1" dirty="0"/>
                    </a:p>
                  </a:txBody>
                  <a:tcPr marT="9144" marB="9144"/>
                </a:tc>
              </a:tr>
              <a:tr h="343303">
                <a:tc>
                  <a:txBody>
                    <a:bodyPr/>
                    <a:lstStyle/>
                    <a:p>
                      <a:r>
                        <a:rPr lang="en-US" b="1" dirty="0" smtClean="0"/>
                        <a:t>35-44</a:t>
                      </a:r>
                      <a:endParaRPr lang="en-US" b="1" dirty="0"/>
                    </a:p>
                  </a:txBody>
                  <a:tcPr marT="9144" marB="9144"/>
                </a:tc>
                <a:tc>
                  <a:txBody>
                    <a:bodyPr/>
                    <a:lstStyle/>
                    <a:p>
                      <a:pPr algn="r"/>
                      <a:r>
                        <a:rPr lang="en-US" b="1" dirty="0" smtClean="0"/>
                        <a:t>156.5</a:t>
                      </a:r>
                      <a:endParaRPr lang="en-US" b="1" dirty="0"/>
                    </a:p>
                  </a:txBody>
                  <a:tcPr marT="9144" marB="9144"/>
                </a:tc>
                <a:tc>
                  <a:txBody>
                    <a:bodyPr/>
                    <a:lstStyle/>
                    <a:p>
                      <a:pPr algn="r"/>
                      <a:endParaRPr lang="en-US" b="1" dirty="0"/>
                    </a:p>
                  </a:txBody>
                  <a:tcPr marT="9144" marB="9144"/>
                </a:tc>
                <a:tc>
                  <a:txBody>
                    <a:bodyPr/>
                    <a:lstStyle/>
                    <a:p>
                      <a:pPr algn="r"/>
                      <a:r>
                        <a:rPr lang="en-US" b="1" dirty="0" smtClean="0"/>
                        <a:t>1,616,982</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b="1" dirty="0"/>
                    </a:p>
                  </a:txBody>
                  <a:tcPr marT="9144" marB="9144"/>
                </a:tc>
              </a:tr>
              <a:tr h="343303">
                <a:tc>
                  <a:txBody>
                    <a:bodyPr/>
                    <a:lstStyle/>
                    <a:p>
                      <a:r>
                        <a:rPr lang="en-US" b="1" dirty="0" smtClean="0"/>
                        <a:t>45-54</a:t>
                      </a:r>
                      <a:endParaRPr lang="en-US" b="1" dirty="0"/>
                    </a:p>
                  </a:txBody>
                  <a:tcPr marT="9144" marB="9144"/>
                </a:tc>
                <a:tc>
                  <a:txBody>
                    <a:bodyPr/>
                    <a:lstStyle/>
                    <a:p>
                      <a:pPr algn="r"/>
                      <a:r>
                        <a:rPr lang="en-US" b="1" dirty="0" smtClean="0"/>
                        <a:t>373.2</a:t>
                      </a:r>
                      <a:endParaRPr lang="en-US" b="1" dirty="0"/>
                    </a:p>
                  </a:txBody>
                  <a:tcPr marT="9144" marB="9144"/>
                </a:tc>
                <a:tc>
                  <a:txBody>
                    <a:bodyPr/>
                    <a:lstStyle/>
                    <a:p>
                      <a:pPr algn="r"/>
                      <a:endParaRPr lang="en-US" b="1" dirty="0"/>
                    </a:p>
                  </a:txBody>
                  <a:tcPr marT="9144" marB="9144"/>
                </a:tc>
                <a:tc>
                  <a:txBody>
                    <a:bodyPr/>
                    <a:lstStyle/>
                    <a:p>
                      <a:pPr algn="r"/>
                      <a:r>
                        <a:rPr lang="en-US" b="1" dirty="0" smtClean="0"/>
                        <a:t>1,337,298</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b="1" dirty="0"/>
                    </a:p>
                  </a:txBody>
                  <a:tcPr marT="9144" marB="9144"/>
                </a:tc>
              </a:tr>
              <a:tr h="343303">
                <a:tc>
                  <a:txBody>
                    <a:bodyPr/>
                    <a:lstStyle/>
                    <a:p>
                      <a:r>
                        <a:rPr lang="en-US" b="1" dirty="0" smtClean="0"/>
                        <a:t>55-64</a:t>
                      </a:r>
                      <a:endParaRPr lang="en-US" b="1" dirty="0"/>
                    </a:p>
                  </a:txBody>
                  <a:tcPr marT="9144" marB="9144"/>
                </a:tc>
                <a:tc>
                  <a:txBody>
                    <a:bodyPr/>
                    <a:lstStyle/>
                    <a:p>
                      <a:pPr algn="r"/>
                      <a:r>
                        <a:rPr lang="en-US" b="1" dirty="0" smtClean="0"/>
                        <a:t>770.5</a:t>
                      </a:r>
                      <a:endParaRPr lang="en-US" b="1" dirty="0"/>
                    </a:p>
                  </a:txBody>
                  <a:tcPr marT="9144" marB="9144"/>
                </a:tc>
                <a:tc>
                  <a:txBody>
                    <a:bodyPr/>
                    <a:lstStyle/>
                    <a:p>
                      <a:pPr algn="r"/>
                      <a:endParaRPr lang="en-US" b="1" dirty="0"/>
                    </a:p>
                  </a:txBody>
                  <a:tcPr marT="9144" marB="9144"/>
                </a:tc>
                <a:tc>
                  <a:txBody>
                    <a:bodyPr/>
                    <a:lstStyle/>
                    <a:p>
                      <a:pPr algn="r"/>
                      <a:r>
                        <a:rPr lang="en-US" b="1" dirty="0" smtClean="0"/>
                        <a:t>872,216</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b="1" dirty="0"/>
                    </a:p>
                  </a:txBody>
                  <a:tcPr marT="9144" marB="9144"/>
                </a:tc>
              </a:tr>
              <a:tr h="343303">
                <a:tc>
                  <a:txBody>
                    <a:bodyPr/>
                    <a:lstStyle/>
                    <a:p>
                      <a:r>
                        <a:rPr lang="en-US" b="1" dirty="0" smtClean="0"/>
                        <a:t>65-74</a:t>
                      </a:r>
                      <a:endParaRPr lang="en-US" b="1" dirty="0"/>
                    </a:p>
                  </a:txBody>
                  <a:tcPr marT="9144" marB="9144"/>
                </a:tc>
                <a:tc>
                  <a:txBody>
                    <a:bodyPr/>
                    <a:lstStyle/>
                    <a:p>
                      <a:pPr algn="r"/>
                      <a:r>
                        <a:rPr lang="en-US" b="1" dirty="0" smtClean="0"/>
                        <a:t>1,822.1</a:t>
                      </a:r>
                      <a:endParaRPr lang="en-US" b="1" dirty="0"/>
                    </a:p>
                  </a:txBody>
                  <a:tcPr marT="9144" marB="9144"/>
                </a:tc>
                <a:tc>
                  <a:txBody>
                    <a:bodyPr/>
                    <a:lstStyle/>
                    <a:p>
                      <a:pPr algn="r"/>
                      <a:endParaRPr lang="en-US" b="1" dirty="0"/>
                    </a:p>
                  </a:txBody>
                  <a:tcPr marT="9144" marB="9144"/>
                </a:tc>
                <a:tc>
                  <a:txBody>
                    <a:bodyPr/>
                    <a:lstStyle/>
                    <a:p>
                      <a:pPr algn="r"/>
                      <a:r>
                        <a:rPr lang="en-US" b="1" dirty="0" smtClean="0"/>
                        <a:t>527,629</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b="1" dirty="0"/>
                    </a:p>
                  </a:txBody>
                  <a:tcPr marT="9144" marB="9144"/>
                </a:tc>
              </a:tr>
              <a:tr h="343303">
                <a:tc>
                  <a:txBody>
                    <a:bodyPr/>
                    <a:lstStyle/>
                    <a:p>
                      <a:r>
                        <a:rPr lang="en-US" b="1" dirty="0" smtClean="0"/>
                        <a:t>75-84</a:t>
                      </a:r>
                      <a:endParaRPr lang="en-US" b="1" dirty="0"/>
                    </a:p>
                  </a:txBody>
                  <a:tcPr marT="9144" marB="9144"/>
                </a:tc>
                <a:tc>
                  <a:txBody>
                    <a:bodyPr/>
                    <a:lstStyle/>
                    <a:p>
                      <a:pPr algn="r"/>
                      <a:r>
                        <a:rPr lang="en-US" b="1" dirty="0" smtClean="0"/>
                        <a:t>4,626.5</a:t>
                      </a:r>
                      <a:endParaRPr lang="en-US" b="1" dirty="0"/>
                    </a:p>
                  </a:txBody>
                  <a:tcPr marT="9144" marB="9144"/>
                </a:tc>
                <a:tc>
                  <a:txBody>
                    <a:bodyPr/>
                    <a:lstStyle/>
                    <a:p>
                      <a:pPr algn="r"/>
                      <a:endParaRPr lang="en-US" b="1" dirty="0"/>
                    </a:p>
                  </a:txBody>
                  <a:tcPr marT="9144" marB="9144"/>
                </a:tc>
                <a:tc>
                  <a:txBody>
                    <a:bodyPr/>
                    <a:lstStyle/>
                    <a:p>
                      <a:pPr algn="r"/>
                      <a:r>
                        <a:rPr lang="en-US" b="1" dirty="0" smtClean="0"/>
                        <a:t>365,602</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b="1" dirty="0"/>
                    </a:p>
                  </a:txBody>
                  <a:tcPr marT="9144" marB="9144"/>
                </a:tc>
              </a:tr>
              <a:tr h="343303">
                <a:tc>
                  <a:txBody>
                    <a:bodyPr/>
                    <a:lstStyle/>
                    <a:p>
                      <a:r>
                        <a:rPr lang="en-US" b="1" dirty="0" smtClean="0"/>
                        <a:t>85+</a:t>
                      </a:r>
                      <a:endParaRPr lang="en-US" b="1" dirty="0"/>
                    </a:p>
                  </a:txBody>
                  <a:tcPr marT="9144" marB="9144"/>
                </a:tc>
                <a:tc>
                  <a:txBody>
                    <a:bodyPr/>
                    <a:lstStyle/>
                    <a:p>
                      <a:pPr algn="r"/>
                      <a:r>
                        <a:rPr lang="en-US" b="1" dirty="0" smtClean="0"/>
                        <a:t>11,873.4</a:t>
                      </a:r>
                      <a:endParaRPr lang="en-US" b="1" dirty="0"/>
                    </a:p>
                  </a:txBody>
                  <a:tcPr marT="9144" marB="9144"/>
                </a:tc>
                <a:tc>
                  <a:txBody>
                    <a:bodyPr/>
                    <a:lstStyle/>
                    <a:p>
                      <a:pPr algn="r"/>
                      <a:endParaRPr lang="en-US" b="1" dirty="0"/>
                    </a:p>
                  </a:txBody>
                  <a:tcPr marT="9144" marB="9144"/>
                </a:tc>
                <a:tc>
                  <a:txBody>
                    <a:bodyPr/>
                    <a:lstStyle/>
                    <a:p>
                      <a:pPr algn="r"/>
                      <a:r>
                        <a:rPr lang="en-US" b="1" dirty="0" smtClean="0"/>
                        <a:t>138,471</a:t>
                      </a:r>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b="1" dirty="0"/>
                    </a:p>
                  </a:txBody>
                  <a:tcPr marT="9144" marB="9144"/>
                </a:tc>
              </a:tr>
              <a:tr h="343303">
                <a:tc>
                  <a:txBody>
                    <a:bodyPr/>
                    <a:lstStyle/>
                    <a:p>
                      <a:r>
                        <a:rPr lang="en-US" b="1" dirty="0" smtClean="0"/>
                        <a:t>All</a:t>
                      </a:r>
                      <a:r>
                        <a:rPr lang="en-US" b="1" baseline="0" dirty="0" smtClean="0"/>
                        <a:t> Ages</a:t>
                      </a:r>
                      <a:endParaRPr lang="en-US" b="1" dirty="0"/>
                    </a:p>
                  </a:txBody>
                  <a:tcPr marT="9144" marB="9144"/>
                </a:tc>
                <a:tc>
                  <a:txBody>
                    <a:bodyPr/>
                    <a:lstStyle/>
                    <a:p>
                      <a:endParaRPr lang="en-US" b="1" dirty="0"/>
                    </a:p>
                  </a:txBody>
                  <a:tcPr marT="9144" marB="9144"/>
                </a:tc>
                <a:tc>
                  <a:txBody>
                    <a:bodyPr/>
                    <a:lstStyle/>
                    <a:p>
                      <a:endParaRPr lang="en-US" b="1" dirty="0"/>
                    </a:p>
                  </a:txBody>
                  <a:tcPr marT="9144" marB="9144"/>
                </a:tc>
                <a:tc>
                  <a:txBody>
                    <a:bodyPr/>
                    <a:lstStyle/>
                    <a:p>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endParaRPr lang="en-US" b="1" dirty="0"/>
                    </a:p>
                  </a:txBody>
                  <a:tcPr marT="9144" marB="9144"/>
                </a:tc>
              </a:tr>
            </a:tbl>
          </a:graphicData>
        </a:graphic>
      </p:graphicFrame>
    </p:spTree>
    <p:extLst>
      <p:ext uri="{BB962C8B-B14F-4D97-AF65-F5344CB8AC3E}">
        <p14:creationId xmlns:p14="http://schemas.microsoft.com/office/powerpoint/2010/main" val="307314553"/>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8382000" cy="609600"/>
          </a:xfrm>
        </p:spPr>
        <p:txBody>
          <a:bodyPr/>
          <a:lstStyle/>
          <a:p>
            <a:pPr algn="ctr"/>
            <a:r>
              <a:rPr lang="en-US" sz="2400" b="1" dirty="0">
                <a:solidFill>
                  <a:schemeClr val="tx1"/>
                </a:solidFill>
                <a:latin typeface="+mn-lt"/>
              </a:rPr>
              <a:t>Example of Calculating Expected Deaths in a Population</a:t>
            </a:r>
            <a:endParaRPr lang="en-US" sz="24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496700281"/>
              </p:ext>
            </p:extLst>
          </p:nvPr>
        </p:nvGraphicFramePr>
        <p:xfrm>
          <a:off x="304801" y="609605"/>
          <a:ext cx="8503922" cy="5516411"/>
        </p:xfrm>
        <a:graphic>
          <a:graphicData uri="http://schemas.openxmlformats.org/drawingml/2006/table">
            <a:tbl>
              <a:tblPr firstRow="1" bandRow="1">
                <a:tableStyleId>{073A0DAA-6AF3-43AB-8588-CEC1D06C72B9}</a:tableStyleId>
              </a:tblPr>
              <a:tblGrid>
                <a:gridCol w="1391551"/>
                <a:gridCol w="2241943"/>
                <a:gridCol w="463850"/>
                <a:gridCol w="1391551"/>
                <a:gridCol w="1314242"/>
                <a:gridCol w="309234"/>
                <a:gridCol w="1391551"/>
              </a:tblGrid>
              <a:tr h="1366377">
                <a:tc>
                  <a:txBody>
                    <a:bodyPr/>
                    <a:lstStyle/>
                    <a:p>
                      <a:r>
                        <a:rPr lang="en-US" dirty="0" smtClean="0"/>
                        <a:t>Age Group</a:t>
                      </a:r>
                      <a:endParaRPr lang="en-US" b="1" dirty="0"/>
                    </a:p>
                  </a:txBody>
                  <a:tcPr marT="9144" marB="9144"/>
                </a:tc>
                <a:tc>
                  <a:txBody>
                    <a:bodyPr/>
                    <a:lstStyle/>
                    <a:p>
                      <a:pPr algn="ctr"/>
                      <a:r>
                        <a:rPr lang="en-US" dirty="0" smtClean="0"/>
                        <a:t>National (Standard) Population</a:t>
                      </a:r>
                    </a:p>
                    <a:p>
                      <a:pPr algn="ctr"/>
                      <a:r>
                        <a:rPr lang="en-US" dirty="0" smtClean="0"/>
                        <a:t>Death Rate</a:t>
                      </a:r>
                    </a:p>
                    <a:p>
                      <a:pPr algn="ctr"/>
                      <a:r>
                        <a:rPr lang="en-US" dirty="0" smtClean="0"/>
                        <a:t>per  100,000</a:t>
                      </a:r>
                      <a:endParaRPr lang="en-US" b="1" dirty="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District A</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Population (#)</a:t>
                      </a:r>
                      <a:endParaRPr lang="en-US" b="1" dirty="0" smtClean="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Expected Deaths</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(rounded)</a:t>
                      </a:r>
                      <a:endParaRPr lang="en-US" b="1" dirty="0" smtClean="0"/>
                    </a:p>
                  </a:txBody>
                  <a:tcPr marT="9144" marB="9144"/>
                </a:tc>
              </a:tr>
              <a:tr h="340225">
                <a:tc>
                  <a:txBody>
                    <a:bodyPr/>
                    <a:lstStyle/>
                    <a:p>
                      <a:r>
                        <a:rPr lang="en-US" b="1" dirty="0" smtClean="0"/>
                        <a:t>0</a:t>
                      </a:r>
                      <a:endParaRPr lang="en-US" b="1" dirty="0"/>
                    </a:p>
                  </a:txBody>
                  <a:tcPr marT="9144" marB="9144"/>
                </a:tc>
                <a:tc>
                  <a:txBody>
                    <a:bodyPr/>
                    <a:lstStyle/>
                    <a:p>
                      <a:pPr algn="r"/>
                      <a:r>
                        <a:rPr lang="en-US" b="1" dirty="0" smtClean="0"/>
                        <a:t>5.3</a:t>
                      </a:r>
                    </a:p>
                  </a:txBody>
                  <a:tcPr marT="9144" marB="9144"/>
                </a:tc>
                <a:tc>
                  <a:txBody>
                    <a:bodyPr/>
                    <a:lstStyle/>
                    <a:p>
                      <a:pPr algn="r"/>
                      <a:r>
                        <a:rPr lang="en-US" b="1" dirty="0" smtClean="0">
                          <a:solidFill>
                            <a:srgbClr val="FF0000"/>
                          </a:solidFill>
                        </a:rPr>
                        <a:t>X</a:t>
                      </a:r>
                      <a:endParaRPr lang="en-US" b="1" dirty="0">
                        <a:solidFill>
                          <a:srgbClr val="FF0000"/>
                        </a:solidFill>
                      </a:endParaRPr>
                    </a:p>
                  </a:txBody>
                  <a:tcPr marT="9144" marB="9144"/>
                </a:tc>
                <a:tc>
                  <a:txBody>
                    <a:bodyPr/>
                    <a:lstStyle/>
                    <a:p>
                      <a:pPr algn="r"/>
                      <a:r>
                        <a:rPr lang="en-US" b="1" dirty="0" smtClean="0"/>
                        <a:t>154,585</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b="1" dirty="0" smtClean="0">
                          <a:solidFill>
                            <a:srgbClr val="FF0000"/>
                          </a:solidFill>
                        </a:rPr>
                        <a:t>8</a:t>
                      </a:r>
                      <a:endParaRPr lang="en-US" b="1" dirty="0">
                        <a:solidFill>
                          <a:srgbClr val="FF0000"/>
                        </a:solidFill>
                      </a:endParaRPr>
                    </a:p>
                  </a:txBody>
                  <a:tcPr marT="9144" marB="9144"/>
                </a:tc>
              </a:tr>
              <a:tr h="340225">
                <a:tc>
                  <a:txBody>
                    <a:bodyPr/>
                    <a:lstStyle/>
                    <a:p>
                      <a:r>
                        <a:rPr lang="en-US" b="1" dirty="0" smtClean="0"/>
                        <a:t>1-4</a:t>
                      </a:r>
                      <a:endParaRPr lang="en-US" b="1" dirty="0"/>
                    </a:p>
                  </a:txBody>
                  <a:tcPr marT="9144" marB="9144"/>
                </a:tc>
                <a:tc>
                  <a:txBody>
                    <a:bodyPr/>
                    <a:lstStyle/>
                    <a:p>
                      <a:pPr algn="r"/>
                      <a:r>
                        <a:rPr lang="en-US" b="1" dirty="0" smtClean="0"/>
                        <a:t>25.6</a:t>
                      </a:r>
                      <a:endParaRPr lang="en-US" b="1" dirty="0"/>
                    </a:p>
                  </a:txBody>
                  <a:tcPr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X</a:t>
                      </a:r>
                    </a:p>
                  </a:txBody>
                  <a:tcPr marT="9144" marB="9144"/>
                </a:tc>
                <a:tc>
                  <a:txBody>
                    <a:bodyPr/>
                    <a:lstStyle/>
                    <a:p>
                      <a:pPr algn="r"/>
                      <a:r>
                        <a:rPr lang="en-US" b="1" dirty="0" smtClean="0"/>
                        <a:t>607,984</a:t>
                      </a:r>
                      <a:endParaRPr lang="en-US" b="1" dirty="0"/>
                    </a:p>
                  </a:txBody>
                  <a:tcPr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 100,000</a:t>
                      </a:r>
                    </a:p>
                  </a:txBody>
                  <a:tcPr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a:t>
                      </a:r>
                    </a:p>
                  </a:txBody>
                  <a:tcPr marT="9144" marB="9144"/>
                </a:tc>
                <a:tc>
                  <a:txBody>
                    <a:bodyPr/>
                    <a:lstStyle/>
                    <a:p>
                      <a:pPr algn="r"/>
                      <a:r>
                        <a:rPr lang="en-US" b="1" dirty="0" smtClean="0">
                          <a:solidFill>
                            <a:srgbClr val="FF0000"/>
                          </a:solidFill>
                        </a:rPr>
                        <a:t>156</a:t>
                      </a:r>
                      <a:endParaRPr lang="en-US" b="1" dirty="0">
                        <a:solidFill>
                          <a:srgbClr val="FF0000"/>
                        </a:solidFill>
                      </a:endParaRPr>
                    </a:p>
                  </a:txBody>
                  <a:tcPr marT="9144" marB="9144"/>
                </a:tc>
              </a:tr>
              <a:tr h="340225">
                <a:tc>
                  <a:txBody>
                    <a:bodyPr/>
                    <a:lstStyle/>
                    <a:p>
                      <a:r>
                        <a:rPr lang="en-US" b="1" dirty="0" smtClean="0"/>
                        <a:t>5-14</a:t>
                      </a:r>
                      <a:endParaRPr lang="en-US" b="1" dirty="0"/>
                    </a:p>
                  </a:txBody>
                  <a:tcPr marT="9144" marB="9144"/>
                </a:tc>
                <a:tc>
                  <a:txBody>
                    <a:bodyPr/>
                    <a:lstStyle/>
                    <a:p>
                      <a:pPr algn="r"/>
                      <a:r>
                        <a:rPr lang="en-US" b="1" dirty="0" smtClean="0"/>
                        <a:t>14.1</a:t>
                      </a:r>
                      <a:endParaRPr lang="en-US" b="1" dirty="0"/>
                    </a:p>
                  </a:txBody>
                  <a:tcPr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X</a:t>
                      </a:r>
                    </a:p>
                  </a:txBody>
                  <a:tcPr marT="9144" marB="9144"/>
                </a:tc>
                <a:tc>
                  <a:txBody>
                    <a:bodyPr/>
                    <a:lstStyle/>
                    <a:p>
                      <a:pPr algn="r"/>
                      <a:r>
                        <a:rPr lang="en-US" b="1" dirty="0" smtClean="0"/>
                        <a:t>1,585,503</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b="1" dirty="0" smtClean="0">
                          <a:solidFill>
                            <a:srgbClr val="FF0000"/>
                          </a:solidFill>
                        </a:rPr>
                        <a:t>224</a:t>
                      </a:r>
                      <a:endParaRPr lang="en-US" b="1" dirty="0">
                        <a:solidFill>
                          <a:srgbClr val="FF0000"/>
                        </a:solidFill>
                      </a:endParaRPr>
                    </a:p>
                  </a:txBody>
                  <a:tcPr marT="9144" marB="9144"/>
                </a:tc>
              </a:tr>
              <a:tr h="340225">
                <a:tc>
                  <a:txBody>
                    <a:bodyPr/>
                    <a:lstStyle/>
                    <a:p>
                      <a:r>
                        <a:rPr lang="en-US" b="1" dirty="0" smtClean="0"/>
                        <a:t>15-24</a:t>
                      </a:r>
                      <a:endParaRPr lang="en-US" b="1" dirty="0"/>
                    </a:p>
                  </a:txBody>
                  <a:tcPr marT="9144" marB="9144"/>
                </a:tc>
                <a:tc>
                  <a:txBody>
                    <a:bodyPr/>
                    <a:lstStyle/>
                    <a:p>
                      <a:pPr algn="r"/>
                      <a:r>
                        <a:rPr lang="en-US" b="1" dirty="0" smtClean="0"/>
                        <a:t>69.2</a:t>
                      </a:r>
                      <a:endParaRPr lang="en-US" b="1" dirty="0"/>
                    </a:p>
                  </a:txBody>
                  <a:tcPr marT="9144" marB="9144"/>
                </a:tc>
                <a:tc>
                  <a:txBody>
                    <a:bodyPr/>
                    <a:lstStyle/>
                    <a:p>
                      <a:pPr algn="r"/>
                      <a:r>
                        <a:rPr lang="en-US" b="1" dirty="0" smtClean="0">
                          <a:solidFill>
                            <a:srgbClr val="FF0000"/>
                          </a:solidFill>
                        </a:rPr>
                        <a:t>X</a:t>
                      </a:r>
                      <a:endParaRPr lang="en-US" b="1" dirty="0">
                        <a:solidFill>
                          <a:srgbClr val="FF0000"/>
                        </a:solidFill>
                      </a:endParaRPr>
                    </a:p>
                  </a:txBody>
                  <a:tcPr marT="9144" marB="9144"/>
                </a:tc>
                <a:tc>
                  <a:txBody>
                    <a:bodyPr/>
                    <a:lstStyle/>
                    <a:p>
                      <a:pPr algn="r"/>
                      <a:r>
                        <a:rPr lang="en-US" b="1" dirty="0" smtClean="0"/>
                        <a:t>1,440,136</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b="1" dirty="0" smtClean="0">
                          <a:solidFill>
                            <a:srgbClr val="FF0000"/>
                          </a:solidFill>
                        </a:rPr>
                        <a:t>997</a:t>
                      </a:r>
                      <a:endParaRPr lang="en-US" b="1" dirty="0">
                        <a:solidFill>
                          <a:srgbClr val="FF0000"/>
                        </a:solidFill>
                      </a:endParaRPr>
                    </a:p>
                  </a:txBody>
                  <a:tcPr marT="9144" marB="9144"/>
                </a:tc>
              </a:tr>
              <a:tr h="340225">
                <a:tc>
                  <a:txBody>
                    <a:bodyPr/>
                    <a:lstStyle/>
                    <a:p>
                      <a:r>
                        <a:rPr lang="en-US" b="1" dirty="0" smtClean="0"/>
                        <a:t>25-34</a:t>
                      </a:r>
                      <a:endParaRPr lang="en-US" b="1" dirty="0"/>
                    </a:p>
                  </a:txBody>
                  <a:tcPr marT="9144" marB="9144"/>
                </a:tc>
                <a:tc>
                  <a:txBody>
                    <a:bodyPr/>
                    <a:lstStyle/>
                    <a:p>
                      <a:pPr algn="r"/>
                      <a:r>
                        <a:rPr lang="en-US" b="1" dirty="0" smtClean="0"/>
                        <a:t>83.6</a:t>
                      </a:r>
                      <a:endParaRPr lang="en-US" b="1" dirty="0"/>
                    </a:p>
                  </a:txBody>
                  <a:tcPr marT="9144" marB="9144"/>
                </a:tc>
                <a:tc>
                  <a:txBody>
                    <a:bodyPr/>
                    <a:lstStyle/>
                    <a:p>
                      <a:pPr algn="r"/>
                      <a:r>
                        <a:rPr lang="en-US" b="1" dirty="0" smtClean="0">
                          <a:solidFill>
                            <a:srgbClr val="FF0000"/>
                          </a:solidFill>
                        </a:rPr>
                        <a:t>X</a:t>
                      </a:r>
                      <a:endParaRPr lang="en-US" b="1" dirty="0">
                        <a:solidFill>
                          <a:srgbClr val="FF0000"/>
                        </a:solidFill>
                      </a:endParaRPr>
                    </a:p>
                  </a:txBody>
                  <a:tcPr marT="9144" marB="9144"/>
                </a:tc>
                <a:tc>
                  <a:txBody>
                    <a:bodyPr/>
                    <a:lstStyle/>
                    <a:p>
                      <a:pPr algn="r"/>
                      <a:r>
                        <a:rPr lang="en-US" b="1" dirty="0" smtClean="0"/>
                        <a:t>1,528,427</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b="1" dirty="0" smtClean="0">
                          <a:solidFill>
                            <a:srgbClr val="FF0000"/>
                          </a:solidFill>
                        </a:rPr>
                        <a:t>1,278</a:t>
                      </a:r>
                      <a:endParaRPr lang="en-US" b="1" dirty="0">
                        <a:solidFill>
                          <a:srgbClr val="FF0000"/>
                        </a:solidFill>
                      </a:endParaRPr>
                    </a:p>
                  </a:txBody>
                  <a:tcPr marT="9144" marB="9144"/>
                </a:tc>
              </a:tr>
              <a:tr h="340225">
                <a:tc>
                  <a:txBody>
                    <a:bodyPr/>
                    <a:lstStyle/>
                    <a:p>
                      <a:r>
                        <a:rPr lang="en-US" b="1" dirty="0" smtClean="0"/>
                        <a:t>35-44</a:t>
                      </a:r>
                      <a:endParaRPr lang="en-US" b="1" dirty="0"/>
                    </a:p>
                  </a:txBody>
                  <a:tcPr marT="9144" marB="9144"/>
                </a:tc>
                <a:tc>
                  <a:txBody>
                    <a:bodyPr/>
                    <a:lstStyle/>
                    <a:p>
                      <a:pPr algn="r"/>
                      <a:r>
                        <a:rPr lang="en-US" b="1" dirty="0" smtClean="0"/>
                        <a:t>156.5</a:t>
                      </a:r>
                      <a:endParaRPr lang="en-US" b="1" dirty="0"/>
                    </a:p>
                  </a:txBody>
                  <a:tcPr marT="9144" marB="9144"/>
                </a:tc>
                <a:tc>
                  <a:txBody>
                    <a:bodyPr/>
                    <a:lstStyle/>
                    <a:p>
                      <a:pPr algn="r"/>
                      <a:r>
                        <a:rPr lang="en-US" b="1" dirty="0" smtClean="0">
                          <a:solidFill>
                            <a:srgbClr val="FF0000"/>
                          </a:solidFill>
                        </a:rPr>
                        <a:t>X</a:t>
                      </a:r>
                      <a:endParaRPr lang="en-US" b="1" dirty="0">
                        <a:solidFill>
                          <a:srgbClr val="FF0000"/>
                        </a:solidFill>
                      </a:endParaRPr>
                    </a:p>
                  </a:txBody>
                  <a:tcPr marT="9144" marB="9144"/>
                </a:tc>
                <a:tc>
                  <a:txBody>
                    <a:bodyPr/>
                    <a:lstStyle/>
                    <a:p>
                      <a:pPr algn="r"/>
                      <a:r>
                        <a:rPr lang="en-US" b="1" dirty="0" smtClean="0"/>
                        <a:t>1,616,982</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b="1" dirty="0" smtClean="0">
                          <a:solidFill>
                            <a:srgbClr val="FF0000"/>
                          </a:solidFill>
                        </a:rPr>
                        <a:t>2,531</a:t>
                      </a:r>
                      <a:endParaRPr lang="en-US" b="1" dirty="0">
                        <a:solidFill>
                          <a:srgbClr val="FF0000"/>
                        </a:solidFill>
                      </a:endParaRPr>
                    </a:p>
                  </a:txBody>
                  <a:tcPr marT="9144" marB="9144"/>
                </a:tc>
              </a:tr>
              <a:tr h="340225">
                <a:tc>
                  <a:txBody>
                    <a:bodyPr/>
                    <a:lstStyle/>
                    <a:p>
                      <a:r>
                        <a:rPr lang="en-US" b="1" dirty="0" smtClean="0"/>
                        <a:t>45-54</a:t>
                      </a:r>
                      <a:endParaRPr lang="en-US" b="1" dirty="0"/>
                    </a:p>
                  </a:txBody>
                  <a:tcPr marT="9144" marB="9144"/>
                </a:tc>
                <a:tc>
                  <a:txBody>
                    <a:bodyPr/>
                    <a:lstStyle/>
                    <a:p>
                      <a:pPr algn="r"/>
                      <a:r>
                        <a:rPr lang="en-US" b="1" dirty="0" smtClean="0"/>
                        <a:t>373.2</a:t>
                      </a:r>
                      <a:endParaRPr lang="en-US" b="1" dirty="0"/>
                    </a:p>
                  </a:txBody>
                  <a:tcPr marT="9144" marB="9144"/>
                </a:tc>
                <a:tc>
                  <a:txBody>
                    <a:bodyPr/>
                    <a:lstStyle/>
                    <a:p>
                      <a:pPr algn="r"/>
                      <a:r>
                        <a:rPr lang="en-US" b="1" dirty="0" smtClean="0">
                          <a:solidFill>
                            <a:srgbClr val="FF0000"/>
                          </a:solidFill>
                        </a:rPr>
                        <a:t>X</a:t>
                      </a:r>
                      <a:endParaRPr lang="en-US" b="1" dirty="0">
                        <a:solidFill>
                          <a:srgbClr val="FF0000"/>
                        </a:solidFill>
                      </a:endParaRPr>
                    </a:p>
                  </a:txBody>
                  <a:tcPr marT="9144" marB="9144"/>
                </a:tc>
                <a:tc>
                  <a:txBody>
                    <a:bodyPr/>
                    <a:lstStyle/>
                    <a:p>
                      <a:pPr algn="r"/>
                      <a:r>
                        <a:rPr lang="en-US" b="1" dirty="0" smtClean="0"/>
                        <a:t>1,337,298</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b="1" dirty="0" smtClean="0">
                          <a:solidFill>
                            <a:srgbClr val="FF0000"/>
                          </a:solidFill>
                        </a:rPr>
                        <a:t>4,991</a:t>
                      </a:r>
                      <a:endParaRPr lang="en-US" b="1" dirty="0">
                        <a:solidFill>
                          <a:srgbClr val="FF0000"/>
                        </a:solidFill>
                      </a:endParaRPr>
                    </a:p>
                  </a:txBody>
                  <a:tcPr marT="9144" marB="9144"/>
                </a:tc>
              </a:tr>
              <a:tr h="340225">
                <a:tc>
                  <a:txBody>
                    <a:bodyPr/>
                    <a:lstStyle/>
                    <a:p>
                      <a:r>
                        <a:rPr lang="en-US" b="1" dirty="0" smtClean="0"/>
                        <a:t>55-64</a:t>
                      </a:r>
                      <a:endParaRPr lang="en-US" b="1" dirty="0"/>
                    </a:p>
                  </a:txBody>
                  <a:tcPr marT="9144" marB="9144"/>
                </a:tc>
                <a:tc>
                  <a:txBody>
                    <a:bodyPr/>
                    <a:lstStyle/>
                    <a:p>
                      <a:pPr algn="r"/>
                      <a:r>
                        <a:rPr lang="en-US" b="1" dirty="0" smtClean="0"/>
                        <a:t>770.5</a:t>
                      </a:r>
                      <a:endParaRPr lang="en-US" b="1" dirty="0"/>
                    </a:p>
                  </a:txBody>
                  <a:tcPr marT="9144" marB="9144"/>
                </a:tc>
                <a:tc>
                  <a:txBody>
                    <a:bodyPr/>
                    <a:lstStyle/>
                    <a:p>
                      <a:pPr algn="r"/>
                      <a:r>
                        <a:rPr lang="en-US" b="1" dirty="0" smtClean="0">
                          <a:solidFill>
                            <a:srgbClr val="FF0000"/>
                          </a:solidFill>
                        </a:rPr>
                        <a:t>X</a:t>
                      </a:r>
                      <a:endParaRPr lang="en-US" b="1" dirty="0">
                        <a:solidFill>
                          <a:srgbClr val="FF0000"/>
                        </a:solidFill>
                      </a:endParaRPr>
                    </a:p>
                  </a:txBody>
                  <a:tcPr marT="9144" marB="9144"/>
                </a:tc>
                <a:tc>
                  <a:txBody>
                    <a:bodyPr/>
                    <a:lstStyle/>
                    <a:p>
                      <a:pPr algn="r"/>
                      <a:r>
                        <a:rPr lang="en-US" b="1" dirty="0" smtClean="0"/>
                        <a:t>872,216</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b="1" dirty="0" smtClean="0">
                          <a:solidFill>
                            <a:srgbClr val="FF0000"/>
                          </a:solidFill>
                        </a:rPr>
                        <a:t>6,720</a:t>
                      </a:r>
                      <a:endParaRPr lang="en-US" b="1" dirty="0">
                        <a:solidFill>
                          <a:srgbClr val="FF0000"/>
                        </a:solidFill>
                      </a:endParaRPr>
                    </a:p>
                  </a:txBody>
                  <a:tcPr marT="9144" marB="9144"/>
                </a:tc>
              </a:tr>
              <a:tr h="340225">
                <a:tc>
                  <a:txBody>
                    <a:bodyPr/>
                    <a:lstStyle/>
                    <a:p>
                      <a:r>
                        <a:rPr lang="en-US" b="1" dirty="0" smtClean="0"/>
                        <a:t>65-74</a:t>
                      </a:r>
                      <a:endParaRPr lang="en-US" b="1" dirty="0"/>
                    </a:p>
                  </a:txBody>
                  <a:tcPr marT="9144" marB="9144"/>
                </a:tc>
                <a:tc>
                  <a:txBody>
                    <a:bodyPr/>
                    <a:lstStyle/>
                    <a:p>
                      <a:pPr algn="r"/>
                      <a:r>
                        <a:rPr lang="en-US" b="1" dirty="0" smtClean="0"/>
                        <a:t>1,822.1</a:t>
                      </a:r>
                      <a:endParaRPr lang="en-US" b="1" dirty="0"/>
                    </a:p>
                  </a:txBody>
                  <a:tcPr marT="9144" marB="9144"/>
                </a:tc>
                <a:tc>
                  <a:txBody>
                    <a:bodyPr/>
                    <a:lstStyle/>
                    <a:p>
                      <a:pPr algn="r"/>
                      <a:r>
                        <a:rPr lang="en-US" b="1" dirty="0" smtClean="0">
                          <a:solidFill>
                            <a:srgbClr val="FF0000"/>
                          </a:solidFill>
                        </a:rPr>
                        <a:t>X</a:t>
                      </a:r>
                      <a:endParaRPr lang="en-US" b="1" dirty="0">
                        <a:solidFill>
                          <a:srgbClr val="FF0000"/>
                        </a:solidFill>
                      </a:endParaRPr>
                    </a:p>
                  </a:txBody>
                  <a:tcPr marT="9144" marB="9144"/>
                </a:tc>
                <a:tc>
                  <a:txBody>
                    <a:bodyPr/>
                    <a:lstStyle/>
                    <a:p>
                      <a:pPr algn="r"/>
                      <a:r>
                        <a:rPr lang="en-US" b="1" dirty="0" smtClean="0"/>
                        <a:t>527,629</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b="1" dirty="0" smtClean="0">
                          <a:solidFill>
                            <a:srgbClr val="FF0000"/>
                          </a:solidFill>
                        </a:rPr>
                        <a:t>9,614</a:t>
                      </a:r>
                      <a:endParaRPr lang="en-US" b="1" dirty="0">
                        <a:solidFill>
                          <a:srgbClr val="FF0000"/>
                        </a:solidFill>
                      </a:endParaRPr>
                    </a:p>
                  </a:txBody>
                  <a:tcPr marT="9144" marB="9144"/>
                </a:tc>
              </a:tr>
              <a:tr h="340225">
                <a:tc>
                  <a:txBody>
                    <a:bodyPr/>
                    <a:lstStyle/>
                    <a:p>
                      <a:r>
                        <a:rPr lang="en-US" b="1" dirty="0" smtClean="0"/>
                        <a:t>75-84</a:t>
                      </a:r>
                      <a:endParaRPr lang="en-US" b="1" dirty="0"/>
                    </a:p>
                  </a:txBody>
                  <a:tcPr marT="9144" marB="9144"/>
                </a:tc>
                <a:tc>
                  <a:txBody>
                    <a:bodyPr/>
                    <a:lstStyle/>
                    <a:p>
                      <a:pPr algn="r"/>
                      <a:r>
                        <a:rPr lang="en-US" b="1" dirty="0" smtClean="0"/>
                        <a:t>4,626.5</a:t>
                      </a:r>
                      <a:endParaRPr lang="en-US" b="1" dirty="0"/>
                    </a:p>
                  </a:txBody>
                  <a:tcPr marT="9144" marB="9144"/>
                </a:tc>
                <a:tc>
                  <a:txBody>
                    <a:bodyPr/>
                    <a:lstStyle/>
                    <a:p>
                      <a:pPr algn="r"/>
                      <a:r>
                        <a:rPr lang="en-US" b="1" dirty="0" smtClean="0">
                          <a:solidFill>
                            <a:srgbClr val="FF0000"/>
                          </a:solidFill>
                        </a:rPr>
                        <a:t>X</a:t>
                      </a:r>
                      <a:endParaRPr lang="en-US" b="1" dirty="0">
                        <a:solidFill>
                          <a:srgbClr val="FF0000"/>
                        </a:solidFill>
                      </a:endParaRPr>
                    </a:p>
                  </a:txBody>
                  <a:tcPr marT="9144" marB="9144"/>
                </a:tc>
                <a:tc>
                  <a:txBody>
                    <a:bodyPr/>
                    <a:lstStyle/>
                    <a:p>
                      <a:pPr algn="r"/>
                      <a:r>
                        <a:rPr lang="en-US" b="1" dirty="0" smtClean="0"/>
                        <a:t>365,602</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b="1" dirty="0" smtClean="0">
                          <a:solidFill>
                            <a:srgbClr val="FF0000"/>
                          </a:solidFill>
                        </a:rPr>
                        <a:t>16,915</a:t>
                      </a:r>
                      <a:endParaRPr lang="en-US" b="1" dirty="0">
                        <a:solidFill>
                          <a:srgbClr val="FF0000"/>
                        </a:solidFill>
                      </a:endParaRPr>
                    </a:p>
                  </a:txBody>
                  <a:tcPr marT="9144" marB="9144"/>
                </a:tc>
              </a:tr>
              <a:tr h="340225">
                <a:tc>
                  <a:txBody>
                    <a:bodyPr/>
                    <a:lstStyle/>
                    <a:p>
                      <a:r>
                        <a:rPr lang="en-US" b="1" dirty="0" smtClean="0"/>
                        <a:t>85+</a:t>
                      </a:r>
                      <a:endParaRPr lang="en-US" b="1" dirty="0"/>
                    </a:p>
                  </a:txBody>
                  <a:tcPr marT="9144" marB="9144"/>
                </a:tc>
                <a:tc>
                  <a:txBody>
                    <a:bodyPr/>
                    <a:lstStyle/>
                    <a:p>
                      <a:pPr algn="r"/>
                      <a:r>
                        <a:rPr lang="en-US" b="1" dirty="0" smtClean="0"/>
                        <a:t>11,873.4</a:t>
                      </a:r>
                      <a:endParaRPr lang="en-US" b="1" dirty="0"/>
                    </a:p>
                  </a:txBody>
                  <a:tcPr marT="9144" marB="9144"/>
                </a:tc>
                <a:tc>
                  <a:txBody>
                    <a:bodyPr/>
                    <a:lstStyle/>
                    <a:p>
                      <a:pPr algn="r"/>
                      <a:r>
                        <a:rPr lang="en-US" b="1" dirty="0" smtClean="0">
                          <a:solidFill>
                            <a:srgbClr val="FF0000"/>
                          </a:solidFill>
                        </a:rPr>
                        <a:t>X</a:t>
                      </a:r>
                      <a:endParaRPr lang="en-US" b="1" dirty="0">
                        <a:solidFill>
                          <a:srgbClr val="FF0000"/>
                        </a:solidFill>
                      </a:endParaRPr>
                    </a:p>
                  </a:txBody>
                  <a:tcPr marT="9144" marB="9144"/>
                </a:tc>
                <a:tc>
                  <a:txBody>
                    <a:bodyPr/>
                    <a:lstStyle/>
                    <a:p>
                      <a:pPr algn="r"/>
                      <a:r>
                        <a:rPr lang="en-US" b="1" dirty="0" smtClean="0"/>
                        <a:t>138,471</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b="1" dirty="0" smtClean="0">
                          <a:solidFill>
                            <a:srgbClr val="FF0000"/>
                          </a:solidFill>
                        </a:rPr>
                        <a:t>16,441</a:t>
                      </a:r>
                      <a:endParaRPr lang="en-US" b="1" dirty="0">
                        <a:solidFill>
                          <a:srgbClr val="FF0000"/>
                        </a:solidFill>
                      </a:endParaRPr>
                    </a:p>
                  </a:txBody>
                  <a:tcPr marT="9144" marB="9144"/>
                </a:tc>
              </a:tr>
              <a:tr h="377551">
                <a:tc>
                  <a:txBody>
                    <a:bodyPr/>
                    <a:lstStyle/>
                    <a:p>
                      <a:r>
                        <a:rPr lang="en-US" b="1" dirty="0" smtClean="0"/>
                        <a:t>All</a:t>
                      </a:r>
                      <a:r>
                        <a:rPr lang="en-US" b="1" baseline="0" dirty="0" smtClean="0"/>
                        <a:t> Ages</a:t>
                      </a:r>
                      <a:endParaRPr lang="en-US" b="1" dirty="0"/>
                    </a:p>
                  </a:txBody>
                  <a:tcPr marT="9144" marB="9144"/>
                </a:tc>
                <a:tc>
                  <a:txBody>
                    <a:bodyPr/>
                    <a:lstStyle/>
                    <a:p>
                      <a:endParaRPr lang="en-US" b="1" dirty="0"/>
                    </a:p>
                  </a:txBody>
                  <a:tcPr marT="9144" marB="9144"/>
                </a:tc>
                <a:tc>
                  <a:txBody>
                    <a:bodyPr/>
                    <a:lstStyle/>
                    <a:p>
                      <a:endParaRPr lang="en-US" b="1" dirty="0"/>
                    </a:p>
                  </a:txBody>
                  <a:tcPr marT="9144" marB="9144"/>
                </a:tc>
                <a:tc>
                  <a:txBody>
                    <a:bodyPr/>
                    <a:lstStyle/>
                    <a:p>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pPr algn="r"/>
                      <a:endParaRPr lang="en-US" sz="2400" b="1" dirty="0">
                        <a:solidFill>
                          <a:schemeClr val="accent2"/>
                        </a:solidFill>
                      </a:endParaRPr>
                    </a:p>
                  </a:txBody>
                  <a:tcPr marT="9144" marB="9144"/>
                </a:tc>
              </a:tr>
            </a:tbl>
          </a:graphicData>
        </a:graphic>
      </p:graphicFrame>
    </p:spTree>
    <p:extLst>
      <p:ext uri="{BB962C8B-B14F-4D97-AF65-F5344CB8AC3E}">
        <p14:creationId xmlns:p14="http://schemas.microsoft.com/office/powerpoint/2010/main" val="843911391"/>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8382000" cy="609600"/>
          </a:xfrm>
        </p:spPr>
        <p:txBody>
          <a:bodyPr/>
          <a:lstStyle/>
          <a:p>
            <a:pPr algn="ctr"/>
            <a:r>
              <a:rPr lang="en-US" sz="2400" b="1" dirty="0">
                <a:solidFill>
                  <a:schemeClr val="tx1"/>
                </a:solidFill>
                <a:latin typeface="+mn-lt"/>
              </a:rPr>
              <a:t>Example of Calculating Expected Deaths in a Population</a:t>
            </a:r>
            <a:endParaRPr lang="en-US" sz="24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413668132"/>
              </p:ext>
            </p:extLst>
          </p:nvPr>
        </p:nvGraphicFramePr>
        <p:xfrm>
          <a:off x="304800" y="609602"/>
          <a:ext cx="8503921" cy="5516158"/>
        </p:xfrm>
        <a:graphic>
          <a:graphicData uri="http://schemas.openxmlformats.org/drawingml/2006/table">
            <a:tbl>
              <a:tblPr firstRow="1" bandRow="1">
                <a:tableStyleId>{073A0DAA-6AF3-43AB-8588-CEC1D06C72B9}</a:tableStyleId>
              </a:tblPr>
              <a:tblGrid>
                <a:gridCol w="1391551"/>
                <a:gridCol w="2241942"/>
                <a:gridCol w="463851"/>
                <a:gridCol w="1391551"/>
                <a:gridCol w="1314242"/>
                <a:gridCol w="309233"/>
                <a:gridCol w="1391551"/>
              </a:tblGrid>
              <a:tr h="1366576">
                <a:tc>
                  <a:txBody>
                    <a:bodyPr/>
                    <a:lstStyle/>
                    <a:p>
                      <a:r>
                        <a:rPr lang="en-US" dirty="0" smtClean="0"/>
                        <a:t>Age Group</a:t>
                      </a:r>
                      <a:endParaRPr lang="en-US" b="1" dirty="0"/>
                    </a:p>
                  </a:txBody>
                  <a:tcPr marT="9144" marB="9144"/>
                </a:tc>
                <a:tc>
                  <a:txBody>
                    <a:bodyPr/>
                    <a:lstStyle/>
                    <a:p>
                      <a:pPr algn="ctr"/>
                      <a:r>
                        <a:rPr lang="en-US" dirty="0" smtClean="0"/>
                        <a:t>National (Standard) Population</a:t>
                      </a:r>
                    </a:p>
                    <a:p>
                      <a:pPr algn="ctr"/>
                      <a:r>
                        <a:rPr lang="en-US" dirty="0" smtClean="0"/>
                        <a:t>Death Rate</a:t>
                      </a:r>
                    </a:p>
                    <a:p>
                      <a:pPr algn="ctr"/>
                      <a:r>
                        <a:rPr lang="en-US" dirty="0" smtClean="0"/>
                        <a:t>per  100,000</a:t>
                      </a:r>
                      <a:endParaRPr lang="en-US" b="1" dirty="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District A</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Population (#)</a:t>
                      </a:r>
                      <a:endParaRPr lang="en-US" b="1" dirty="0" smtClean="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Expected Deaths</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(rounded)</a:t>
                      </a:r>
                      <a:endParaRPr lang="en-US" b="1" dirty="0" smtClean="0"/>
                    </a:p>
                  </a:txBody>
                  <a:tcPr marT="9144" marB="9144"/>
                </a:tc>
              </a:tr>
              <a:tr h="340202">
                <a:tc>
                  <a:txBody>
                    <a:bodyPr/>
                    <a:lstStyle/>
                    <a:p>
                      <a:r>
                        <a:rPr lang="en-US" b="1" dirty="0" smtClean="0"/>
                        <a:t>0</a:t>
                      </a:r>
                      <a:endParaRPr lang="en-US" b="1" dirty="0"/>
                    </a:p>
                  </a:txBody>
                  <a:tcPr marT="9144" marB="9144"/>
                </a:tc>
                <a:tc>
                  <a:txBody>
                    <a:bodyPr/>
                    <a:lstStyle/>
                    <a:p>
                      <a:pPr algn="r"/>
                      <a:r>
                        <a:rPr lang="en-US" b="1" dirty="0" smtClean="0"/>
                        <a:t>5.3</a:t>
                      </a:r>
                    </a:p>
                  </a:txBody>
                  <a:tcPr marT="9144" marB="9144"/>
                </a:tc>
                <a:tc>
                  <a:txBody>
                    <a:bodyPr/>
                    <a:lstStyle/>
                    <a:p>
                      <a:pPr algn="r"/>
                      <a:r>
                        <a:rPr lang="en-US" b="1" dirty="0" smtClean="0"/>
                        <a:t>X</a:t>
                      </a:r>
                      <a:endParaRPr lang="en-US" b="1" dirty="0">
                        <a:solidFill>
                          <a:schemeClr val="accent2"/>
                        </a:solidFill>
                      </a:endParaRPr>
                    </a:p>
                  </a:txBody>
                  <a:tcPr marT="9144" marB="9144"/>
                </a:tc>
                <a:tc>
                  <a:txBody>
                    <a:bodyPr/>
                    <a:lstStyle/>
                    <a:p>
                      <a:pPr algn="r"/>
                      <a:r>
                        <a:rPr lang="en-US" b="1" dirty="0" smtClean="0"/>
                        <a:t>154,585</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dirty="0" smtClean="0">
                          <a:solidFill>
                            <a:srgbClr val="FF0000"/>
                          </a:solidFill>
                        </a:rPr>
                        <a:t>8</a:t>
                      </a:r>
                      <a:endParaRPr lang="en-US" b="1" dirty="0">
                        <a:solidFill>
                          <a:srgbClr val="FF0000"/>
                        </a:solidFill>
                      </a:endParaRPr>
                    </a:p>
                  </a:txBody>
                  <a:tcPr marT="9144" marB="9144"/>
                </a:tc>
              </a:tr>
              <a:tr h="340202">
                <a:tc>
                  <a:txBody>
                    <a:bodyPr/>
                    <a:lstStyle/>
                    <a:p>
                      <a:r>
                        <a:rPr lang="en-US" b="1" dirty="0" smtClean="0"/>
                        <a:t>1-4</a:t>
                      </a:r>
                      <a:endParaRPr lang="en-US" b="1" dirty="0"/>
                    </a:p>
                  </a:txBody>
                  <a:tcPr marT="9144" marB="9144"/>
                </a:tc>
                <a:tc>
                  <a:txBody>
                    <a:bodyPr/>
                    <a:lstStyle/>
                    <a:p>
                      <a:pPr algn="r"/>
                      <a:r>
                        <a:rPr lang="en-US" b="1" dirty="0" smtClean="0"/>
                        <a:t>25.6</a:t>
                      </a:r>
                      <a:endParaRPr lang="en-US" b="1" dirty="0"/>
                    </a:p>
                  </a:txBody>
                  <a:tcPr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X</a:t>
                      </a:r>
                      <a:endParaRPr lang="en-US" b="1" dirty="0" smtClean="0">
                        <a:solidFill>
                          <a:schemeClr val="accent2"/>
                        </a:solidFill>
                      </a:endParaRPr>
                    </a:p>
                  </a:txBody>
                  <a:tcPr marT="9144" marB="9144"/>
                </a:tc>
                <a:tc>
                  <a:txBody>
                    <a:bodyPr/>
                    <a:lstStyle/>
                    <a:p>
                      <a:pPr algn="r"/>
                      <a:r>
                        <a:rPr lang="en-US" b="1" dirty="0" smtClean="0"/>
                        <a:t>607,984</a:t>
                      </a:r>
                      <a:endParaRPr lang="en-US" b="1" dirty="0"/>
                    </a:p>
                  </a:txBody>
                  <a:tcPr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 100,000</a:t>
                      </a:r>
                    </a:p>
                  </a:txBody>
                  <a:tcPr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a:t>
                      </a:r>
                    </a:p>
                  </a:txBody>
                  <a:tcPr marT="9144" marB="9144"/>
                </a:tc>
                <a:tc>
                  <a:txBody>
                    <a:bodyPr/>
                    <a:lstStyle/>
                    <a:p>
                      <a:pPr algn="r"/>
                      <a:r>
                        <a:rPr lang="en-US" dirty="0" smtClean="0">
                          <a:solidFill>
                            <a:srgbClr val="FF0000"/>
                          </a:solidFill>
                        </a:rPr>
                        <a:t>156</a:t>
                      </a:r>
                      <a:endParaRPr lang="en-US" b="1" dirty="0">
                        <a:solidFill>
                          <a:srgbClr val="FF0000"/>
                        </a:solidFill>
                      </a:endParaRPr>
                    </a:p>
                  </a:txBody>
                  <a:tcPr marT="9144" marB="9144"/>
                </a:tc>
              </a:tr>
              <a:tr h="340202">
                <a:tc>
                  <a:txBody>
                    <a:bodyPr/>
                    <a:lstStyle/>
                    <a:p>
                      <a:r>
                        <a:rPr lang="en-US" b="1" dirty="0" smtClean="0"/>
                        <a:t>5-14</a:t>
                      </a:r>
                      <a:endParaRPr lang="en-US" b="1" dirty="0"/>
                    </a:p>
                  </a:txBody>
                  <a:tcPr marT="9144" marB="9144"/>
                </a:tc>
                <a:tc>
                  <a:txBody>
                    <a:bodyPr/>
                    <a:lstStyle/>
                    <a:p>
                      <a:pPr algn="r"/>
                      <a:r>
                        <a:rPr lang="en-US" b="1" dirty="0" smtClean="0"/>
                        <a:t>14.1</a:t>
                      </a:r>
                      <a:endParaRPr lang="en-US" b="1" dirty="0"/>
                    </a:p>
                  </a:txBody>
                  <a:tcPr marT="9144" marB="914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X</a:t>
                      </a:r>
                      <a:endParaRPr lang="en-US" b="1" dirty="0" smtClean="0">
                        <a:solidFill>
                          <a:schemeClr val="accent2"/>
                        </a:solidFill>
                      </a:endParaRPr>
                    </a:p>
                  </a:txBody>
                  <a:tcPr marT="9144" marB="9144"/>
                </a:tc>
                <a:tc>
                  <a:txBody>
                    <a:bodyPr/>
                    <a:lstStyle/>
                    <a:p>
                      <a:pPr algn="r"/>
                      <a:r>
                        <a:rPr lang="en-US" b="1" dirty="0" smtClean="0"/>
                        <a:t>1,585,503</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dirty="0" smtClean="0">
                          <a:solidFill>
                            <a:srgbClr val="FF0000"/>
                          </a:solidFill>
                        </a:rPr>
                        <a:t>224</a:t>
                      </a:r>
                      <a:endParaRPr lang="en-US" b="1" dirty="0">
                        <a:solidFill>
                          <a:srgbClr val="FF0000"/>
                        </a:solidFill>
                      </a:endParaRPr>
                    </a:p>
                  </a:txBody>
                  <a:tcPr marT="9144" marB="9144"/>
                </a:tc>
              </a:tr>
              <a:tr h="340202">
                <a:tc>
                  <a:txBody>
                    <a:bodyPr/>
                    <a:lstStyle/>
                    <a:p>
                      <a:r>
                        <a:rPr lang="en-US" b="1" dirty="0" smtClean="0"/>
                        <a:t>15-24</a:t>
                      </a:r>
                      <a:endParaRPr lang="en-US" b="1" dirty="0"/>
                    </a:p>
                  </a:txBody>
                  <a:tcPr marT="9144" marB="9144"/>
                </a:tc>
                <a:tc>
                  <a:txBody>
                    <a:bodyPr/>
                    <a:lstStyle/>
                    <a:p>
                      <a:pPr algn="r"/>
                      <a:r>
                        <a:rPr lang="en-US" b="1" dirty="0" smtClean="0"/>
                        <a:t>69.2</a:t>
                      </a:r>
                      <a:endParaRPr lang="en-US" b="1" dirty="0"/>
                    </a:p>
                  </a:txBody>
                  <a:tcPr marT="9144" marB="9144"/>
                </a:tc>
                <a:tc>
                  <a:txBody>
                    <a:bodyPr/>
                    <a:lstStyle/>
                    <a:p>
                      <a:pPr algn="r"/>
                      <a:r>
                        <a:rPr lang="en-US" b="1" dirty="0" smtClean="0"/>
                        <a:t>X</a:t>
                      </a:r>
                      <a:endParaRPr lang="en-US" b="1" dirty="0"/>
                    </a:p>
                  </a:txBody>
                  <a:tcPr marT="9144" marB="9144"/>
                </a:tc>
                <a:tc>
                  <a:txBody>
                    <a:bodyPr/>
                    <a:lstStyle/>
                    <a:p>
                      <a:pPr algn="r"/>
                      <a:r>
                        <a:rPr lang="en-US" b="1" dirty="0" smtClean="0"/>
                        <a:t>1,440,136</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dirty="0" smtClean="0">
                          <a:solidFill>
                            <a:srgbClr val="FF0000"/>
                          </a:solidFill>
                        </a:rPr>
                        <a:t>997</a:t>
                      </a:r>
                      <a:endParaRPr lang="en-US" b="1" dirty="0">
                        <a:solidFill>
                          <a:srgbClr val="FF0000"/>
                        </a:solidFill>
                      </a:endParaRPr>
                    </a:p>
                  </a:txBody>
                  <a:tcPr marT="9144" marB="9144"/>
                </a:tc>
              </a:tr>
              <a:tr h="340202">
                <a:tc>
                  <a:txBody>
                    <a:bodyPr/>
                    <a:lstStyle/>
                    <a:p>
                      <a:r>
                        <a:rPr lang="en-US" b="1" dirty="0" smtClean="0"/>
                        <a:t>25-34</a:t>
                      </a:r>
                      <a:endParaRPr lang="en-US" b="1" dirty="0"/>
                    </a:p>
                  </a:txBody>
                  <a:tcPr marT="9144" marB="9144"/>
                </a:tc>
                <a:tc>
                  <a:txBody>
                    <a:bodyPr/>
                    <a:lstStyle/>
                    <a:p>
                      <a:pPr algn="r"/>
                      <a:r>
                        <a:rPr lang="en-US" b="1" dirty="0" smtClean="0"/>
                        <a:t>83.6</a:t>
                      </a:r>
                      <a:endParaRPr lang="en-US" b="1" dirty="0"/>
                    </a:p>
                  </a:txBody>
                  <a:tcPr marT="9144" marB="9144"/>
                </a:tc>
                <a:tc>
                  <a:txBody>
                    <a:bodyPr/>
                    <a:lstStyle/>
                    <a:p>
                      <a:pPr algn="r"/>
                      <a:r>
                        <a:rPr lang="en-US" b="1" dirty="0" smtClean="0"/>
                        <a:t>X</a:t>
                      </a:r>
                      <a:endParaRPr lang="en-US" b="1" dirty="0"/>
                    </a:p>
                  </a:txBody>
                  <a:tcPr marT="9144" marB="9144"/>
                </a:tc>
                <a:tc>
                  <a:txBody>
                    <a:bodyPr/>
                    <a:lstStyle/>
                    <a:p>
                      <a:pPr algn="r"/>
                      <a:r>
                        <a:rPr lang="en-US" b="1" dirty="0" smtClean="0"/>
                        <a:t>1,528,427</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dirty="0" smtClean="0">
                          <a:solidFill>
                            <a:srgbClr val="FF0000"/>
                          </a:solidFill>
                        </a:rPr>
                        <a:t>1,278</a:t>
                      </a:r>
                      <a:endParaRPr lang="en-US" b="1" dirty="0">
                        <a:solidFill>
                          <a:srgbClr val="FF0000"/>
                        </a:solidFill>
                      </a:endParaRPr>
                    </a:p>
                  </a:txBody>
                  <a:tcPr marT="9144" marB="9144"/>
                </a:tc>
              </a:tr>
              <a:tr h="340202">
                <a:tc>
                  <a:txBody>
                    <a:bodyPr/>
                    <a:lstStyle/>
                    <a:p>
                      <a:r>
                        <a:rPr lang="en-US" b="1" dirty="0" smtClean="0"/>
                        <a:t>35-44</a:t>
                      </a:r>
                      <a:endParaRPr lang="en-US" b="1" dirty="0"/>
                    </a:p>
                  </a:txBody>
                  <a:tcPr marT="9144" marB="9144"/>
                </a:tc>
                <a:tc>
                  <a:txBody>
                    <a:bodyPr/>
                    <a:lstStyle/>
                    <a:p>
                      <a:pPr algn="r"/>
                      <a:r>
                        <a:rPr lang="en-US" b="1" dirty="0" smtClean="0"/>
                        <a:t>156.5</a:t>
                      </a:r>
                      <a:endParaRPr lang="en-US" b="1" dirty="0"/>
                    </a:p>
                  </a:txBody>
                  <a:tcPr marT="9144" marB="9144"/>
                </a:tc>
                <a:tc>
                  <a:txBody>
                    <a:bodyPr/>
                    <a:lstStyle/>
                    <a:p>
                      <a:pPr algn="r"/>
                      <a:r>
                        <a:rPr lang="en-US" b="1" dirty="0" smtClean="0"/>
                        <a:t>X</a:t>
                      </a:r>
                      <a:endParaRPr lang="en-US" b="1" dirty="0"/>
                    </a:p>
                  </a:txBody>
                  <a:tcPr marT="9144" marB="9144"/>
                </a:tc>
                <a:tc>
                  <a:txBody>
                    <a:bodyPr/>
                    <a:lstStyle/>
                    <a:p>
                      <a:pPr algn="r"/>
                      <a:r>
                        <a:rPr lang="en-US" b="1" dirty="0" smtClean="0"/>
                        <a:t>1,616,982</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dirty="0" smtClean="0">
                          <a:solidFill>
                            <a:srgbClr val="FF0000"/>
                          </a:solidFill>
                        </a:rPr>
                        <a:t>2,531</a:t>
                      </a:r>
                      <a:endParaRPr lang="en-US" b="1" dirty="0">
                        <a:solidFill>
                          <a:srgbClr val="FF0000"/>
                        </a:solidFill>
                      </a:endParaRPr>
                    </a:p>
                  </a:txBody>
                  <a:tcPr marT="9144" marB="9144"/>
                </a:tc>
              </a:tr>
              <a:tr h="340202">
                <a:tc>
                  <a:txBody>
                    <a:bodyPr/>
                    <a:lstStyle/>
                    <a:p>
                      <a:r>
                        <a:rPr lang="en-US" b="1" dirty="0" smtClean="0"/>
                        <a:t>45-54</a:t>
                      </a:r>
                      <a:endParaRPr lang="en-US" b="1" dirty="0"/>
                    </a:p>
                  </a:txBody>
                  <a:tcPr marT="9144" marB="9144"/>
                </a:tc>
                <a:tc>
                  <a:txBody>
                    <a:bodyPr/>
                    <a:lstStyle/>
                    <a:p>
                      <a:pPr algn="r"/>
                      <a:r>
                        <a:rPr lang="en-US" b="1" dirty="0" smtClean="0"/>
                        <a:t>373.2</a:t>
                      </a:r>
                      <a:endParaRPr lang="en-US" b="1" dirty="0"/>
                    </a:p>
                  </a:txBody>
                  <a:tcPr marT="9144" marB="9144"/>
                </a:tc>
                <a:tc>
                  <a:txBody>
                    <a:bodyPr/>
                    <a:lstStyle/>
                    <a:p>
                      <a:pPr algn="r"/>
                      <a:r>
                        <a:rPr lang="en-US" b="1" dirty="0" smtClean="0"/>
                        <a:t>X</a:t>
                      </a:r>
                      <a:endParaRPr lang="en-US" b="1" dirty="0"/>
                    </a:p>
                  </a:txBody>
                  <a:tcPr marT="9144" marB="9144"/>
                </a:tc>
                <a:tc>
                  <a:txBody>
                    <a:bodyPr/>
                    <a:lstStyle/>
                    <a:p>
                      <a:pPr algn="r"/>
                      <a:r>
                        <a:rPr lang="en-US" b="1" dirty="0" smtClean="0"/>
                        <a:t>1,337,298</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dirty="0" smtClean="0">
                          <a:solidFill>
                            <a:srgbClr val="FF0000"/>
                          </a:solidFill>
                        </a:rPr>
                        <a:t>4,991</a:t>
                      </a:r>
                      <a:endParaRPr lang="en-US" b="1" dirty="0">
                        <a:solidFill>
                          <a:srgbClr val="FF0000"/>
                        </a:solidFill>
                      </a:endParaRPr>
                    </a:p>
                  </a:txBody>
                  <a:tcPr marT="9144" marB="9144"/>
                </a:tc>
              </a:tr>
              <a:tr h="340202">
                <a:tc>
                  <a:txBody>
                    <a:bodyPr/>
                    <a:lstStyle/>
                    <a:p>
                      <a:r>
                        <a:rPr lang="en-US" b="1" dirty="0" smtClean="0"/>
                        <a:t>55-64</a:t>
                      </a:r>
                      <a:endParaRPr lang="en-US" b="1" dirty="0"/>
                    </a:p>
                  </a:txBody>
                  <a:tcPr marT="9144" marB="9144"/>
                </a:tc>
                <a:tc>
                  <a:txBody>
                    <a:bodyPr/>
                    <a:lstStyle/>
                    <a:p>
                      <a:pPr algn="r"/>
                      <a:r>
                        <a:rPr lang="en-US" b="1" dirty="0" smtClean="0"/>
                        <a:t>770.5</a:t>
                      </a:r>
                      <a:endParaRPr lang="en-US" b="1" dirty="0"/>
                    </a:p>
                  </a:txBody>
                  <a:tcPr marT="9144" marB="9144"/>
                </a:tc>
                <a:tc>
                  <a:txBody>
                    <a:bodyPr/>
                    <a:lstStyle/>
                    <a:p>
                      <a:pPr algn="r"/>
                      <a:r>
                        <a:rPr lang="en-US" b="1" dirty="0" smtClean="0"/>
                        <a:t>X</a:t>
                      </a:r>
                      <a:endParaRPr lang="en-US" b="1" dirty="0"/>
                    </a:p>
                  </a:txBody>
                  <a:tcPr marT="9144" marB="9144"/>
                </a:tc>
                <a:tc>
                  <a:txBody>
                    <a:bodyPr/>
                    <a:lstStyle/>
                    <a:p>
                      <a:pPr algn="r"/>
                      <a:r>
                        <a:rPr lang="en-US" b="1" dirty="0" smtClean="0"/>
                        <a:t>872,216</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dirty="0" smtClean="0">
                          <a:solidFill>
                            <a:srgbClr val="FF0000"/>
                          </a:solidFill>
                        </a:rPr>
                        <a:t>6,720</a:t>
                      </a:r>
                      <a:endParaRPr lang="en-US" b="1" dirty="0">
                        <a:solidFill>
                          <a:srgbClr val="FF0000"/>
                        </a:solidFill>
                      </a:endParaRPr>
                    </a:p>
                  </a:txBody>
                  <a:tcPr marT="9144" marB="9144"/>
                </a:tc>
              </a:tr>
              <a:tr h="340202">
                <a:tc>
                  <a:txBody>
                    <a:bodyPr/>
                    <a:lstStyle/>
                    <a:p>
                      <a:r>
                        <a:rPr lang="en-US" b="1" dirty="0" smtClean="0"/>
                        <a:t>65-74</a:t>
                      </a:r>
                      <a:endParaRPr lang="en-US" b="1" dirty="0"/>
                    </a:p>
                  </a:txBody>
                  <a:tcPr marT="9144" marB="9144"/>
                </a:tc>
                <a:tc>
                  <a:txBody>
                    <a:bodyPr/>
                    <a:lstStyle/>
                    <a:p>
                      <a:pPr algn="r"/>
                      <a:r>
                        <a:rPr lang="en-US" b="1" dirty="0" smtClean="0"/>
                        <a:t>1,822.1</a:t>
                      </a:r>
                      <a:endParaRPr lang="en-US" b="1" dirty="0"/>
                    </a:p>
                  </a:txBody>
                  <a:tcPr marT="9144" marB="9144"/>
                </a:tc>
                <a:tc>
                  <a:txBody>
                    <a:bodyPr/>
                    <a:lstStyle/>
                    <a:p>
                      <a:pPr algn="r"/>
                      <a:r>
                        <a:rPr lang="en-US" b="1" dirty="0" smtClean="0"/>
                        <a:t>X</a:t>
                      </a:r>
                      <a:endParaRPr lang="en-US" b="1" dirty="0"/>
                    </a:p>
                  </a:txBody>
                  <a:tcPr marT="9144" marB="9144"/>
                </a:tc>
                <a:tc>
                  <a:txBody>
                    <a:bodyPr/>
                    <a:lstStyle/>
                    <a:p>
                      <a:pPr algn="r"/>
                      <a:r>
                        <a:rPr lang="en-US" b="1" dirty="0" smtClean="0"/>
                        <a:t>527,629</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dirty="0" smtClean="0">
                          <a:solidFill>
                            <a:srgbClr val="FF0000"/>
                          </a:solidFill>
                        </a:rPr>
                        <a:t>9,614</a:t>
                      </a:r>
                      <a:endParaRPr lang="en-US" b="1" dirty="0">
                        <a:solidFill>
                          <a:srgbClr val="FF0000"/>
                        </a:solidFill>
                      </a:endParaRPr>
                    </a:p>
                  </a:txBody>
                  <a:tcPr marT="9144" marB="9144"/>
                </a:tc>
              </a:tr>
              <a:tr h="340202">
                <a:tc>
                  <a:txBody>
                    <a:bodyPr/>
                    <a:lstStyle/>
                    <a:p>
                      <a:r>
                        <a:rPr lang="en-US" b="1" dirty="0" smtClean="0"/>
                        <a:t>75-84</a:t>
                      </a:r>
                      <a:endParaRPr lang="en-US" b="1" dirty="0"/>
                    </a:p>
                  </a:txBody>
                  <a:tcPr marT="9144" marB="9144"/>
                </a:tc>
                <a:tc>
                  <a:txBody>
                    <a:bodyPr/>
                    <a:lstStyle/>
                    <a:p>
                      <a:pPr algn="r"/>
                      <a:r>
                        <a:rPr lang="en-US" b="1" dirty="0" smtClean="0"/>
                        <a:t>4,626.5</a:t>
                      </a:r>
                      <a:endParaRPr lang="en-US" b="1" dirty="0"/>
                    </a:p>
                  </a:txBody>
                  <a:tcPr marT="9144" marB="9144"/>
                </a:tc>
                <a:tc>
                  <a:txBody>
                    <a:bodyPr/>
                    <a:lstStyle/>
                    <a:p>
                      <a:pPr algn="r"/>
                      <a:r>
                        <a:rPr lang="en-US" b="1" dirty="0" smtClean="0"/>
                        <a:t>X</a:t>
                      </a:r>
                      <a:endParaRPr lang="en-US" b="1" dirty="0"/>
                    </a:p>
                  </a:txBody>
                  <a:tcPr marT="9144" marB="9144"/>
                </a:tc>
                <a:tc>
                  <a:txBody>
                    <a:bodyPr/>
                    <a:lstStyle/>
                    <a:p>
                      <a:pPr algn="r"/>
                      <a:r>
                        <a:rPr lang="en-US" b="1" dirty="0" smtClean="0"/>
                        <a:t>365,602</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dirty="0" smtClean="0">
                          <a:solidFill>
                            <a:srgbClr val="FF0000"/>
                          </a:solidFill>
                        </a:rPr>
                        <a:t>16,915</a:t>
                      </a:r>
                      <a:endParaRPr lang="en-US" b="1" dirty="0">
                        <a:solidFill>
                          <a:srgbClr val="FF0000"/>
                        </a:solidFill>
                      </a:endParaRPr>
                    </a:p>
                  </a:txBody>
                  <a:tcPr marT="9144" marB="9144"/>
                </a:tc>
              </a:tr>
              <a:tr h="340202">
                <a:tc>
                  <a:txBody>
                    <a:bodyPr/>
                    <a:lstStyle/>
                    <a:p>
                      <a:r>
                        <a:rPr lang="en-US" b="1" dirty="0" smtClean="0"/>
                        <a:t>85+</a:t>
                      </a:r>
                      <a:endParaRPr lang="en-US" b="1" dirty="0"/>
                    </a:p>
                  </a:txBody>
                  <a:tcPr marT="9144" marB="9144"/>
                </a:tc>
                <a:tc>
                  <a:txBody>
                    <a:bodyPr/>
                    <a:lstStyle/>
                    <a:p>
                      <a:pPr algn="r"/>
                      <a:r>
                        <a:rPr lang="en-US" b="1" dirty="0" smtClean="0"/>
                        <a:t>11,873.4</a:t>
                      </a:r>
                      <a:endParaRPr lang="en-US" b="1" dirty="0"/>
                    </a:p>
                  </a:txBody>
                  <a:tcPr marT="9144" marB="9144"/>
                </a:tc>
                <a:tc>
                  <a:txBody>
                    <a:bodyPr/>
                    <a:lstStyle/>
                    <a:p>
                      <a:pPr algn="r"/>
                      <a:r>
                        <a:rPr lang="en-US" b="1" dirty="0" smtClean="0"/>
                        <a:t>X</a:t>
                      </a:r>
                      <a:endParaRPr lang="en-US" b="1" dirty="0"/>
                    </a:p>
                  </a:txBody>
                  <a:tcPr marT="9144" marB="9144"/>
                </a:tc>
                <a:tc>
                  <a:txBody>
                    <a:bodyPr/>
                    <a:lstStyle/>
                    <a:p>
                      <a:pPr algn="r"/>
                      <a:r>
                        <a:rPr lang="en-US" b="1" dirty="0" smtClean="0"/>
                        <a:t>138,471</a:t>
                      </a:r>
                      <a:endParaRPr lang="en-US" b="1" dirty="0"/>
                    </a:p>
                  </a:txBody>
                  <a:tcPr marT="9144" marB="9144"/>
                </a:tc>
                <a:tc>
                  <a:txBody>
                    <a:bodyPr/>
                    <a:lstStyle/>
                    <a:p>
                      <a:pPr algn="r"/>
                      <a:r>
                        <a:rPr lang="en-US" b="1" dirty="0" smtClean="0">
                          <a:solidFill>
                            <a:srgbClr val="FF0000"/>
                          </a:solidFill>
                        </a:rPr>
                        <a:t>/ 100,000</a:t>
                      </a:r>
                      <a:endParaRPr lang="en-US" b="1" dirty="0">
                        <a:solidFill>
                          <a:srgbClr val="FF0000"/>
                        </a:solidFill>
                      </a:endParaRPr>
                    </a:p>
                  </a:txBody>
                  <a:tcPr marT="9144" marB="9144"/>
                </a:tc>
                <a:tc>
                  <a:txBody>
                    <a:bodyPr/>
                    <a:lstStyle/>
                    <a:p>
                      <a:pPr algn="r"/>
                      <a:r>
                        <a:rPr lang="en-US" b="1" dirty="0" smtClean="0">
                          <a:solidFill>
                            <a:srgbClr val="FF0000"/>
                          </a:solidFill>
                        </a:rPr>
                        <a:t>=</a:t>
                      </a:r>
                      <a:endParaRPr lang="en-US" b="1" dirty="0">
                        <a:solidFill>
                          <a:srgbClr val="FF0000"/>
                        </a:solidFill>
                      </a:endParaRPr>
                    </a:p>
                  </a:txBody>
                  <a:tcPr marT="9144" marB="9144"/>
                </a:tc>
                <a:tc>
                  <a:txBody>
                    <a:bodyPr/>
                    <a:lstStyle/>
                    <a:p>
                      <a:pPr algn="r"/>
                      <a:r>
                        <a:rPr lang="en-US" dirty="0" smtClean="0">
                          <a:solidFill>
                            <a:srgbClr val="FF0000"/>
                          </a:solidFill>
                        </a:rPr>
                        <a:t>16,441</a:t>
                      </a:r>
                      <a:endParaRPr lang="en-US" b="1" dirty="0">
                        <a:solidFill>
                          <a:srgbClr val="FF0000"/>
                        </a:solidFill>
                      </a:endParaRPr>
                    </a:p>
                  </a:txBody>
                  <a:tcPr marT="9144" marB="9144"/>
                </a:tc>
              </a:tr>
              <a:tr h="377607">
                <a:tc>
                  <a:txBody>
                    <a:bodyPr/>
                    <a:lstStyle/>
                    <a:p>
                      <a:r>
                        <a:rPr lang="en-US" b="1" dirty="0" smtClean="0"/>
                        <a:t>All</a:t>
                      </a:r>
                      <a:r>
                        <a:rPr lang="en-US" b="1" baseline="0" dirty="0" smtClean="0"/>
                        <a:t> Ages</a:t>
                      </a:r>
                      <a:endParaRPr lang="en-US" b="1" dirty="0"/>
                    </a:p>
                  </a:txBody>
                  <a:tcPr marT="9144" marB="9144"/>
                </a:tc>
                <a:tc>
                  <a:txBody>
                    <a:bodyPr/>
                    <a:lstStyle/>
                    <a:p>
                      <a:endParaRPr lang="en-US" b="1" dirty="0"/>
                    </a:p>
                  </a:txBody>
                  <a:tcPr marT="9144" marB="9144"/>
                </a:tc>
                <a:tc>
                  <a:txBody>
                    <a:bodyPr/>
                    <a:lstStyle/>
                    <a:p>
                      <a:endParaRPr lang="en-US" b="1" dirty="0"/>
                    </a:p>
                  </a:txBody>
                  <a:tcPr marT="9144" marB="9144"/>
                </a:tc>
                <a:tc>
                  <a:txBody>
                    <a:bodyPr/>
                    <a:lstStyle/>
                    <a:p>
                      <a:endParaRPr lang="en-US" b="1" dirty="0"/>
                    </a:p>
                  </a:txBody>
                  <a:tcPr marT="9144" marB="9144"/>
                </a:tc>
                <a:tc>
                  <a:txBody>
                    <a:bodyPr/>
                    <a:lstStyle/>
                    <a:p>
                      <a:pPr algn="r"/>
                      <a:endParaRPr lang="en-US" b="1" dirty="0"/>
                    </a:p>
                  </a:txBody>
                  <a:tcPr marT="9144" marB="9144"/>
                </a:tc>
                <a:tc>
                  <a:txBody>
                    <a:bodyPr/>
                    <a:lstStyle/>
                    <a:p>
                      <a:pPr algn="r"/>
                      <a:endParaRPr lang="en-US" b="1" dirty="0"/>
                    </a:p>
                  </a:txBody>
                  <a:tcPr marT="9144" marB="9144"/>
                </a:tc>
                <a:tc>
                  <a:txBody>
                    <a:bodyPr/>
                    <a:lstStyle/>
                    <a:p>
                      <a:pPr algn="r"/>
                      <a:r>
                        <a:rPr lang="en-US" sz="2400" b="1" dirty="0" smtClean="0">
                          <a:solidFill>
                            <a:srgbClr val="FF0000"/>
                          </a:solidFill>
                        </a:rPr>
                        <a:t>59,875</a:t>
                      </a:r>
                      <a:endParaRPr lang="en-US" sz="2400" b="1" dirty="0">
                        <a:solidFill>
                          <a:srgbClr val="FF0000"/>
                        </a:solidFill>
                      </a:endParaRPr>
                    </a:p>
                  </a:txBody>
                  <a:tcPr marT="9144" marB="9144"/>
                </a:tc>
              </a:tr>
            </a:tbl>
          </a:graphicData>
        </a:graphic>
      </p:graphicFrame>
    </p:spTree>
    <p:extLst>
      <p:ext uri="{BB962C8B-B14F-4D97-AF65-F5344CB8AC3E}">
        <p14:creationId xmlns:p14="http://schemas.microsoft.com/office/powerpoint/2010/main" val="880560442"/>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normAutofit/>
          </a:bodyPr>
          <a:lstStyle/>
          <a:p>
            <a:r>
              <a:rPr lang="en-US" dirty="0"/>
              <a:t>2</a:t>
            </a:r>
            <a:r>
              <a:rPr lang="en-US" dirty="0" smtClean="0"/>
              <a:t>. Calculate the standardized mortality ratio</a:t>
            </a:r>
            <a:endParaRPr lang="en-US" dirty="0"/>
          </a:p>
        </p:txBody>
      </p:sp>
      <p:sp>
        <p:nvSpPr>
          <p:cNvPr id="3" name="Content Placeholder 2"/>
          <p:cNvSpPr>
            <a:spLocks noGrp="1"/>
          </p:cNvSpPr>
          <p:nvPr>
            <p:ph idx="4294967295"/>
          </p:nvPr>
        </p:nvSpPr>
        <p:spPr>
          <a:xfrm>
            <a:off x="0" y="1600200"/>
            <a:ext cx="9144000" cy="4525963"/>
          </a:xfrm>
        </p:spPr>
        <p:txBody>
          <a:bodyPr>
            <a:normAutofit fontScale="92500" lnSpcReduction="10000"/>
          </a:bodyPr>
          <a:lstStyle/>
          <a:p>
            <a:pPr>
              <a:buNone/>
            </a:pPr>
            <a:r>
              <a:rPr lang="en-US" sz="3600" dirty="0">
                <a:solidFill>
                  <a:srgbClr val="0070C0"/>
                </a:solidFill>
              </a:rPr>
              <a:t>	</a:t>
            </a:r>
            <a:r>
              <a:rPr lang="en-US" sz="3600" u="sng" dirty="0">
                <a:solidFill>
                  <a:srgbClr val="0070C0"/>
                </a:solidFill>
              </a:rPr>
              <a:t>  </a:t>
            </a:r>
            <a:r>
              <a:rPr lang="en-US" sz="3600" u="sng" dirty="0" smtClean="0">
                <a:solidFill>
                  <a:srgbClr val="0070C0"/>
                </a:solidFill>
              </a:rPr>
              <a:t># </a:t>
            </a:r>
            <a:r>
              <a:rPr lang="en-US" sz="3600" u="sng" dirty="0">
                <a:solidFill>
                  <a:srgbClr val="0070C0"/>
                </a:solidFill>
              </a:rPr>
              <a:t>observed deaths in population </a:t>
            </a:r>
            <a:r>
              <a:rPr lang="en-US" sz="3600" dirty="0">
                <a:solidFill>
                  <a:srgbClr val="0070C0"/>
                </a:solidFill>
              </a:rPr>
              <a:t> X 100</a:t>
            </a:r>
          </a:p>
          <a:p>
            <a:pPr>
              <a:buNone/>
            </a:pPr>
            <a:r>
              <a:rPr lang="en-US" sz="3600" dirty="0">
                <a:solidFill>
                  <a:srgbClr val="0070C0"/>
                </a:solidFill>
              </a:rPr>
              <a:t>	     # expected deaths (step 1</a:t>
            </a:r>
            <a:r>
              <a:rPr lang="en-US" sz="3600" dirty="0" smtClean="0">
                <a:solidFill>
                  <a:srgbClr val="0070C0"/>
                </a:solidFill>
              </a:rPr>
              <a:t>)</a:t>
            </a:r>
          </a:p>
          <a:p>
            <a:pPr>
              <a:buNone/>
            </a:pPr>
            <a:endParaRPr lang="en-US" sz="3600" dirty="0" smtClean="0"/>
          </a:p>
          <a:p>
            <a:pPr>
              <a:buNone/>
            </a:pPr>
            <a:r>
              <a:rPr lang="en-US" sz="3600" dirty="0"/>
              <a:t> </a:t>
            </a:r>
            <a:r>
              <a:rPr lang="en-US" sz="3600" u="sng" dirty="0" smtClean="0"/>
              <a:t>------ observed deaths (given) </a:t>
            </a:r>
            <a:r>
              <a:rPr lang="en-US" sz="3600" dirty="0" smtClean="0"/>
              <a:t> X 100 = </a:t>
            </a:r>
            <a:r>
              <a:rPr lang="en-US" sz="3600" dirty="0" smtClean="0">
                <a:solidFill>
                  <a:srgbClr val="FF9900"/>
                </a:solidFill>
              </a:rPr>
              <a:t>____</a:t>
            </a:r>
            <a:endParaRPr lang="en-US" sz="3600" dirty="0">
              <a:solidFill>
                <a:srgbClr val="FF9900"/>
              </a:solidFill>
            </a:endParaRPr>
          </a:p>
          <a:p>
            <a:pPr>
              <a:buNone/>
            </a:pPr>
            <a:r>
              <a:rPr lang="en-US" sz="3600" dirty="0"/>
              <a:t> </a:t>
            </a:r>
            <a:r>
              <a:rPr lang="en-US" sz="3600" dirty="0" smtClean="0"/>
              <a:t>------ expected deaths (step 1)</a:t>
            </a:r>
          </a:p>
          <a:p>
            <a:pPr>
              <a:buNone/>
            </a:pPr>
            <a:endParaRPr lang="en-US" sz="3600" dirty="0"/>
          </a:p>
          <a:p>
            <a:pPr>
              <a:buNone/>
            </a:pPr>
            <a:r>
              <a:rPr lang="en-US" sz="3600" dirty="0" smtClean="0"/>
              <a:t>	SMR = </a:t>
            </a:r>
            <a:r>
              <a:rPr lang="en-US" sz="3600" dirty="0" smtClean="0">
                <a:solidFill>
                  <a:srgbClr val="FF9900"/>
                </a:solidFill>
              </a:rPr>
              <a:t>_____ deaths per 100,000</a:t>
            </a:r>
            <a:endParaRPr lang="en-US" sz="3600" dirty="0">
              <a:solidFill>
                <a:srgbClr val="FF9900"/>
              </a:solidFill>
            </a:endParaRPr>
          </a:p>
          <a:p>
            <a:pPr>
              <a:buNone/>
            </a:pPr>
            <a:endParaRPr lang="en-US" sz="3600" dirty="0"/>
          </a:p>
          <a:p>
            <a:pPr marL="0" indent="0">
              <a:buNone/>
            </a:pPr>
            <a:endParaRPr lang="en-US" sz="2200" dirty="0"/>
          </a:p>
        </p:txBody>
      </p:sp>
    </p:spTree>
    <p:extLst>
      <p:ext uri="{BB962C8B-B14F-4D97-AF65-F5344CB8AC3E}">
        <p14:creationId xmlns:p14="http://schemas.microsoft.com/office/powerpoint/2010/main" val="20042106"/>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normAutofit/>
          </a:bodyPr>
          <a:lstStyle/>
          <a:p>
            <a:r>
              <a:rPr lang="en-US" dirty="0"/>
              <a:t>2</a:t>
            </a:r>
            <a:r>
              <a:rPr lang="en-US" dirty="0" smtClean="0"/>
              <a:t>. Calculate the standardized mortality ratio</a:t>
            </a:r>
            <a:endParaRPr lang="en-US" dirty="0"/>
          </a:p>
        </p:txBody>
      </p:sp>
      <p:sp>
        <p:nvSpPr>
          <p:cNvPr id="3" name="Content Placeholder 2"/>
          <p:cNvSpPr>
            <a:spLocks noGrp="1"/>
          </p:cNvSpPr>
          <p:nvPr>
            <p:ph idx="4294967295"/>
          </p:nvPr>
        </p:nvSpPr>
        <p:spPr>
          <a:xfrm>
            <a:off x="0" y="1600200"/>
            <a:ext cx="9144000" cy="4525963"/>
          </a:xfrm>
        </p:spPr>
        <p:txBody>
          <a:bodyPr>
            <a:normAutofit fontScale="92500" lnSpcReduction="10000"/>
          </a:bodyPr>
          <a:lstStyle/>
          <a:p>
            <a:pPr>
              <a:buNone/>
            </a:pPr>
            <a:r>
              <a:rPr lang="en-US" sz="3600" dirty="0">
                <a:solidFill>
                  <a:srgbClr val="0070C0"/>
                </a:solidFill>
              </a:rPr>
              <a:t>	</a:t>
            </a:r>
            <a:r>
              <a:rPr lang="en-US" sz="3600" u="sng" dirty="0">
                <a:solidFill>
                  <a:srgbClr val="0070C0"/>
                </a:solidFill>
              </a:rPr>
              <a:t>  </a:t>
            </a:r>
            <a:r>
              <a:rPr lang="en-US" sz="3600" u="sng" dirty="0" smtClean="0">
                <a:solidFill>
                  <a:srgbClr val="0070C0"/>
                </a:solidFill>
              </a:rPr>
              <a:t># </a:t>
            </a:r>
            <a:r>
              <a:rPr lang="en-US" sz="3600" u="sng" dirty="0">
                <a:solidFill>
                  <a:srgbClr val="0070C0"/>
                </a:solidFill>
              </a:rPr>
              <a:t>observed deaths in population </a:t>
            </a:r>
            <a:r>
              <a:rPr lang="en-US" sz="3600" dirty="0">
                <a:solidFill>
                  <a:srgbClr val="0070C0"/>
                </a:solidFill>
              </a:rPr>
              <a:t> X 100</a:t>
            </a:r>
          </a:p>
          <a:p>
            <a:pPr>
              <a:buNone/>
            </a:pPr>
            <a:r>
              <a:rPr lang="en-US" sz="3600" dirty="0">
                <a:solidFill>
                  <a:srgbClr val="0070C0"/>
                </a:solidFill>
              </a:rPr>
              <a:t>	     # expected deaths (step 1</a:t>
            </a:r>
            <a:r>
              <a:rPr lang="en-US" sz="3600" dirty="0" smtClean="0">
                <a:solidFill>
                  <a:srgbClr val="0070C0"/>
                </a:solidFill>
              </a:rPr>
              <a:t>)</a:t>
            </a:r>
          </a:p>
          <a:p>
            <a:pPr>
              <a:buNone/>
            </a:pPr>
            <a:endParaRPr lang="en-US" sz="3600" dirty="0" smtClean="0"/>
          </a:p>
          <a:p>
            <a:pPr>
              <a:buNone/>
            </a:pPr>
            <a:r>
              <a:rPr lang="en-US" sz="3600" dirty="0"/>
              <a:t> </a:t>
            </a:r>
            <a:r>
              <a:rPr lang="en-US" sz="3600" u="sng" dirty="0" smtClean="0"/>
              <a:t>59,153 observed deaths (given) </a:t>
            </a:r>
            <a:r>
              <a:rPr lang="en-US" sz="3600" dirty="0" smtClean="0"/>
              <a:t> X 100 = </a:t>
            </a:r>
            <a:r>
              <a:rPr lang="en-US" sz="3600" dirty="0" smtClean="0">
                <a:solidFill>
                  <a:srgbClr val="FF9900"/>
                </a:solidFill>
              </a:rPr>
              <a:t>98.8</a:t>
            </a:r>
            <a:endParaRPr lang="en-US" sz="3600" dirty="0">
              <a:solidFill>
                <a:srgbClr val="FF9900"/>
              </a:solidFill>
            </a:endParaRPr>
          </a:p>
          <a:p>
            <a:pPr>
              <a:buNone/>
            </a:pPr>
            <a:r>
              <a:rPr lang="en-US" sz="3600" dirty="0"/>
              <a:t> </a:t>
            </a:r>
            <a:r>
              <a:rPr lang="en-US" sz="3600" dirty="0" smtClean="0"/>
              <a:t>59,875 expected deaths (step 1)</a:t>
            </a:r>
          </a:p>
          <a:p>
            <a:pPr>
              <a:buNone/>
            </a:pPr>
            <a:endParaRPr lang="en-US" sz="3600" dirty="0"/>
          </a:p>
          <a:p>
            <a:pPr>
              <a:buNone/>
            </a:pPr>
            <a:r>
              <a:rPr lang="en-US" sz="3600" dirty="0" smtClean="0"/>
              <a:t>	SMR = </a:t>
            </a:r>
            <a:r>
              <a:rPr lang="en-US" sz="3600" dirty="0" smtClean="0">
                <a:solidFill>
                  <a:srgbClr val="FF9900"/>
                </a:solidFill>
              </a:rPr>
              <a:t>98.8 deaths per 100,000</a:t>
            </a:r>
            <a:endParaRPr lang="en-US" sz="3600" dirty="0">
              <a:solidFill>
                <a:srgbClr val="FF9900"/>
              </a:solidFill>
            </a:endParaRPr>
          </a:p>
          <a:p>
            <a:pPr>
              <a:buNone/>
            </a:pPr>
            <a:endParaRPr lang="en-US" sz="3600" dirty="0"/>
          </a:p>
          <a:p>
            <a:pPr marL="0" indent="0">
              <a:buNone/>
            </a:pPr>
            <a:endParaRPr lang="en-US" sz="2200" dirty="0"/>
          </a:p>
        </p:txBody>
      </p:sp>
    </p:spTree>
    <p:extLst>
      <p:ext uri="{BB962C8B-B14F-4D97-AF65-F5344CB8AC3E}">
        <p14:creationId xmlns:p14="http://schemas.microsoft.com/office/powerpoint/2010/main" val="163976271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marL="0" indent="0">
              <a:buNone/>
            </a:pPr>
            <a:endParaRPr lang="en-US" dirty="0">
              <a:solidFill>
                <a:schemeClr val="bg1">
                  <a:lumMod val="75000"/>
                </a:schemeClr>
              </a:solidFill>
            </a:endParaRPr>
          </a:p>
          <a:p>
            <a:pPr marL="0" indent="0" algn="ctr">
              <a:lnSpc>
                <a:spcPct val="150000"/>
              </a:lnSpc>
              <a:spcBef>
                <a:spcPts val="600"/>
              </a:spcBef>
              <a:buNone/>
            </a:pPr>
            <a:r>
              <a:rPr lang="en-US" dirty="0" smtClean="0">
                <a:solidFill>
                  <a:schemeClr val="bg1">
                    <a:lumMod val="75000"/>
                  </a:schemeClr>
                </a:solidFill>
              </a:rPr>
              <a:t>How are causes of death classified in your country?</a:t>
            </a:r>
          </a:p>
          <a:p>
            <a:pPr marL="0" indent="0" algn="ctr">
              <a:lnSpc>
                <a:spcPct val="150000"/>
              </a:lnSpc>
              <a:spcBef>
                <a:spcPts val="600"/>
              </a:spcBef>
              <a:buNone/>
            </a:pPr>
            <a:r>
              <a:rPr lang="en-US" dirty="0" smtClean="0">
                <a:solidFill>
                  <a:schemeClr val="bg1">
                    <a:lumMod val="75000"/>
                  </a:schemeClr>
                </a:solidFill>
              </a:rPr>
              <a:t>How often are the ICD codes revised?  What version is currently used in your country?</a:t>
            </a:r>
          </a:p>
          <a:p>
            <a:pPr marL="0" indent="0" algn="ctr">
              <a:lnSpc>
                <a:spcPct val="150000"/>
              </a:lnSpc>
              <a:spcBef>
                <a:spcPts val="600"/>
              </a:spcBef>
              <a:buNone/>
            </a:pPr>
            <a:r>
              <a:rPr lang="en-US" dirty="0" smtClean="0">
                <a:solidFill>
                  <a:schemeClr val="bg1">
                    <a:lumMod val="75000"/>
                  </a:schemeClr>
                </a:solidFill>
              </a:rPr>
              <a:t>If ICD10 is in use, what edition of that revision is being used in your country? </a:t>
            </a:r>
            <a:endParaRPr lang="en-US" dirty="0">
              <a:solidFill>
                <a:schemeClr val="bg1">
                  <a:lumMod val="75000"/>
                </a:schemeClr>
              </a:solidFill>
            </a:endParaRPr>
          </a:p>
        </p:txBody>
      </p:sp>
    </p:spTree>
    <p:extLst>
      <p:ext uri="{BB962C8B-B14F-4D97-AF65-F5344CB8AC3E}">
        <p14:creationId xmlns:p14="http://schemas.microsoft.com/office/powerpoint/2010/main" val="4208534857"/>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interpret an SMR</a:t>
            </a:r>
            <a:endParaRPr lang="en-US" dirty="0"/>
          </a:p>
        </p:txBody>
      </p:sp>
      <p:sp>
        <p:nvSpPr>
          <p:cNvPr id="3" name="Content Placeholder 2"/>
          <p:cNvSpPr>
            <a:spLocks noGrp="1"/>
          </p:cNvSpPr>
          <p:nvPr>
            <p:ph idx="1"/>
          </p:nvPr>
        </p:nvSpPr>
        <p:spPr>
          <a:xfrm>
            <a:off x="228600" y="1371600"/>
            <a:ext cx="8915400" cy="5105400"/>
          </a:xfrm>
        </p:spPr>
        <p:txBody>
          <a:bodyPr>
            <a:normAutofit fontScale="85000" lnSpcReduction="10000"/>
          </a:bodyPr>
          <a:lstStyle/>
          <a:p>
            <a:pPr marL="0" indent="0">
              <a:lnSpc>
                <a:spcPct val="140000"/>
              </a:lnSpc>
              <a:spcBef>
                <a:spcPts val="1200"/>
              </a:spcBef>
              <a:buNone/>
            </a:pPr>
            <a:r>
              <a:rPr lang="en-US" dirty="0" smtClean="0"/>
              <a:t>Comparing deaths in study population (District A) to what would be expected </a:t>
            </a:r>
            <a:r>
              <a:rPr lang="en-US" i="1" dirty="0" smtClean="0">
                <a:solidFill>
                  <a:srgbClr val="0070C0"/>
                </a:solidFill>
              </a:rPr>
              <a:t>if the study population had the same probability of dying as the standard population </a:t>
            </a:r>
            <a:r>
              <a:rPr lang="en-US" dirty="0" smtClean="0"/>
              <a:t>(National)</a:t>
            </a:r>
          </a:p>
          <a:p>
            <a:pPr marL="0" indent="0">
              <a:buNone/>
            </a:pPr>
            <a:endParaRPr lang="en-US" dirty="0" smtClean="0"/>
          </a:p>
          <a:p>
            <a:r>
              <a:rPr lang="en-US" dirty="0" smtClean="0"/>
              <a:t>SMR &gt; 100.0</a:t>
            </a:r>
          </a:p>
          <a:p>
            <a:pPr marL="0" indent="0">
              <a:buNone/>
            </a:pPr>
            <a:r>
              <a:rPr lang="en-US" dirty="0" smtClean="0"/>
              <a:t>   </a:t>
            </a:r>
            <a:r>
              <a:rPr lang="en-US" sz="2700" dirty="0" smtClean="0"/>
              <a:t># of observed deaths is </a:t>
            </a:r>
            <a:r>
              <a:rPr lang="en-US" sz="2700" u="sng" dirty="0" smtClean="0">
                <a:solidFill>
                  <a:srgbClr val="C00000"/>
                </a:solidFill>
              </a:rPr>
              <a:t>greater</a:t>
            </a:r>
            <a:r>
              <a:rPr lang="en-US" sz="2700" dirty="0" smtClean="0"/>
              <a:t> than what would be expected</a:t>
            </a:r>
            <a:endParaRPr lang="en-US" sz="2700" dirty="0"/>
          </a:p>
          <a:p>
            <a:endParaRPr lang="en-US" dirty="0" smtClean="0"/>
          </a:p>
          <a:p>
            <a:r>
              <a:rPr lang="en-US" dirty="0" smtClean="0"/>
              <a:t>SMR &lt; 100.0</a:t>
            </a:r>
          </a:p>
          <a:p>
            <a:pPr marL="0" indent="0">
              <a:buNone/>
            </a:pPr>
            <a:r>
              <a:rPr lang="en-US" sz="2700" dirty="0"/>
              <a:t> </a:t>
            </a:r>
            <a:r>
              <a:rPr lang="en-US" sz="2700" dirty="0" smtClean="0"/>
              <a:t>  # </a:t>
            </a:r>
            <a:r>
              <a:rPr lang="en-US" sz="2700" dirty="0"/>
              <a:t>of observed deaths is </a:t>
            </a:r>
            <a:r>
              <a:rPr lang="en-US" sz="2700" u="sng" dirty="0" smtClean="0">
                <a:solidFill>
                  <a:srgbClr val="C00000"/>
                </a:solidFill>
              </a:rPr>
              <a:t>less</a:t>
            </a:r>
            <a:r>
              <a:rPr lang="en-US" sz="2700" dirty="0" smtClean="0"/>
              <a:t> </a:t>
            </a:r>
            <a:r>
              <a:rPr lang="en-US" sz="2700" dirty="0"/>
              <a:t>than what </a:t>
            </a:r>
            <a:r>
              <a:rPr lang="en-US" sz="2700" dirty="0" smtClean="0"/>
              <a:t>would </a:t>
            </a:r>
            <a:r>
              <a:rPr lang="en-US" sz="2700" dirty="0"/>
              <a:t>be expected</a:t>
            </a:r>
          </a:p>
        </p:txBody>
      </p:sp>
    </p:spTree>
    <p:extLst>
      <p:ext uri="{BB962C8B-B14F-4D97-AF65-F5344CB8AC3E}">
        <p14:creationId xmlns:p14="http://schemas.microsoft.com/office/powerpoint/2010/main" val="1101672375"/>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Age Adjusting</a:t>
            </a:r>
            <a:endParaRPr lang="en-US" dirty="0"/>
          </a:p>
        </p:txBody>
      </p:sp>
      <p:sp>
        <p:nvSpPr>
          <p:cNvPr id="3" name="Content Placeholder 2"/>
          <p:cNvSpPr>
            <a:spLocks noGrp="1"/>
          </p:cNvSpPr>
          <p:nvPr>
            <p:ph idx="1"/>
          </p:nvPr>
        </p:nvSpPr>
        <p:spPr/>
        <p:txBody>
          <a:bodyPr/>
          <a:lstStyle/>
          <a:p>
            <a:r>
              <a:rPr lang="en-US" dirty="0" smtClean="0"/>
              <a:t>Why we adjust</a:t>
            </a:r>
          </a:p>
          <a:p>
            <a:endParaRPr lang="en-US" dirty="0" smtClean="0"/>
          </a:p>
          <a:p>
            <a:r>
              <a:rPr lang="en-US" dirty="0" smtClean="0"/>
              <a:t>Direct age adjustment</a:t>
            </a:r>
          </a:p>
          <a:p>
            <a:pPr lvl="1"/>
            <a:r>
              <a:rPr lang="en-US" dirty="0" smtClean="0"/>
              <a:t>Uses standard population age distributions</a:t>
            </a:r>
          </a:p>
          <a:p>
            <a:endParaRPr lang="en-US" dirty="0" smtClean="0"/>
          </a:p>
          <a:p>
            <a:r>
              <a:rPr lang="en-US" dirty="0" smtClean="0"/>
              <a:t>Indirect age adjustment</a:t>
            </a:r>
          </a:p>
          <a:p>
            <a:pPr lvl="1"/>
            <a:r>
              <a:rPr lang="en-US" dirty="0" smtClean="0"/>
              <a:t>Uses standard population age-specific death rate</a:t>
            </a:r>
          </a:p>
          <a:p>
            <a:endParaRPr lang="en-US" dirty="0"/>
          </a:p>
        </p:txBody>
      </p:sp>
    </p:spTree>
    <p:extLst>
      <p:ext uri="{BB962C8B-B14F-4D97-AF65-F5344CB8AC3E}">
        <p14:creationId xmlns:p14="http://schemas.microsoft.com/office/powerpoint/2010/main" val="782134146"/>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Mortality Statistics</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smtClean="0">
              <a:solidFill>
                <a:schemeClr val="bg1">
                  <a:lumMod val="75000"/>
                </a:schemeClr>
              </a:solidFill>
            </a:endParaRPr>
          </a:p>
          <a:p>
            <a:pPr marL="0" indent="0" algn="ctr">
              <a:lnSpc>
                <a:spcPct val="150000"/>
              </a:lnSpc>
              <a:buNone/>
            </a:pPr>
            <a:r>
              <a:rPr lang="en-US" dirty="0" smtClean="0">
                <a:solidFill>
                  <a:schemeClr val="bg1">
                    <a:lumMod val="75000"/>
                  </a:schemeClr>
                </a:solidFill>
              </a:rPr>
              <a:t>What types of mortality statistics are produced/used in your country?</a:t>
            </a:r>
            <a:endParaRPr lang="en-US" dirty="0">
              <a:solidFill>
                <a:schemeClr val="bg1">
                  <a:lumMod val="75000"/>
                </a:schemeClr>
              </a:solidFill>
            </a:endParaRPr>
          </a:p>
        </p:txBody>
      </p:sp>
    </p:spTree>
    <p:extLst>
      <p:ext uri="{BB962C8B-B14F-4D97-AF65-F5344CB8AC3E}">
        <p14:creationId xmlns:p14="http://schemas.microsoft.com/office/powerpoint/2010/main" val="4109583310"/>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of Death Tabulations</a:t>
            </a:r>
            <a:endParaRPr lang="en-US" dirty="0"/>
          </a:p>
        </p:txBody>
      </p:sp>
      <p:sp>
        <p:nvSpPr>
          <p:cNvPr id="3" name="Content Placeholder 2"/>
          <p:cNvSpPr>
            <a:spLocks noGrp="1"/>
          </p:cNvSpPr>
          <p:nvPr>
            <p:ph idx="1"/>
          </p:nvPr>
        </p:nvSpPr>
        <p:spPr/>
        <p:txBody>
          <a:bodyPr/>
          <a:lstStyle/>
          <a:p>
            <a:r>
              <a:rPr lang="en-US" dirty="0" smtClean="0"/>
              <a:t>Cause of death lists are basis for:</a:t>
            </a:r>
          </a:p>
          <a:p>
            <a:pPr lvl="1"/>
            <a:r>
              <a:rPr lang="en-US" dirty="0" smtClean="0"/>
              <a:t>Leading causes of death</a:t>
            </a:r>
          </a:p>
          <a:p>
            <a:pPr lvl="1"/>
            <a:r>
              <a:rPr lang="en-US" dirty="0" smtClean="0"/>
              <a:t>National cause of death tabulations</a:t>
            </a:r>
          </a:p>
          <a:p>
            <a:pPr lvl="1"/>
            <a:endParaRPr lang="en-US" dirty="0" smtClean="0"/>
          </a:p>
          <a:p>
            <a:r>
              <a:rPr lang="en-US" dirty="0" smtClean="0"/>
              <a:t>WHO death tables by country as a resource:</a:t>
            </a:r>
          </a:p>
          <a:p>
            <a:pPr marL="455612" lvl="1" indent="0">
              <a:buNone/>
            </a:pPr>
            <a:r>
              <a:rPr lang="en-US" sz="2000" kern="1200" dirty="0">
                <a:hlinkClick r:id="rId3"/>
              </a:rPr>
              <a:t>http://</a:t>
            </a:r>
            <a:r>
              <a:rPr lang="en-US" sz="2000" kern="1200" dirty="0" smtClean="0">
                <a:hlinkClick r:id="rId3"/>
              </a:rPr>
              <a:t>www.who.int/healthinfo/statistics/mortality/en/index.html</a:t>
            </a:r>
            <a:endParaRPr lang="en-US" dirty="0"/>
          </a:p>
          <a:p>
            <a:pPr>
              <a:spcBef>
                <a:spcPts val="1800"/>
              </a:spcBef>
            </a:pPr>
            <a:r>
              <a:rPr lang="en-US" dirty="0" smtClean="0"/>
              <a:t>Each country should develop national cause of death tabulation list to meet specific needs</a:t>
            </a:r>
            <a:endParaRPr lang="en-US" dirty="0"/>
          </a:p>
        </p:txBody>
      </p:sp>
      <p:sp>
        <p:nvSpPr>
          <p:cNvPr id="4" name="TextBox 3"/>
          <p:cNvSpPr txBox="1"/>
          <p:nvPr/>
        </p:nvSpPr>
        <p:spPr>
          <a:xfrm>
            <a:off x="4607169" y="6213231"/>
            <a:ext cx="4343400" cy="623248"/>
          </a:xfrm>
          <a:prstGeom prst="rect">
            <a:avLst/>
          </a:prstGeom>
          <a:noFill/>
        </p:spPr>
        <p:txBody>
          <a:bodyPr wrap="square" rtlCol="0">
            <a:spAutoFit/>
          </a:bodyPr>
          <a:lstStyle/>
          <a:p>
            <a:r>
              <a:rPr lang="en-US" sz="1150" dirty="0"/>
              <a:t>SOURCES: WHO Health Statistics and Health Information Systems, Mortality Data: http://</a:t>
            </a:r>
            <a:r>
              <a:rPr lang="en-US" sz="1150" dirty="0" smtClean="0"/>
              <a:t>www.who.int/healthinfo/statistics/mortality/en/index.html</a:t>
            </a:r>
            <a:endParaRPr lang="en-US" sz="1150" dirty="0"/>
          </a:p>
        </p:txBody>
      </p:sp>
    </p:spTree>
    <p:extLst>
      <p:ext uri="{BB962C8B-B14F-4D97-AF65-F5344CB8AC3E}">
        <p14:creationId xmlns:p14="http://schemas.microsoft.com/office/powerpoint/2010/main" val="2219913914"/>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5862"/>
            <a:ext cx="8382000" cy="838200"/>
          </a:xfrm>
        </p:spPr>
        <p:txBody>
          <a:bodyPr>
            <a:normAutofit/>
          </a:bodyPr>
          <a:lstStyle/>
          <a:p>
            <a:r>
              <a:rPr lang="en-US" dirty="0" smtClean="0"/>
              <a:t>Cause-Specific Mortality Tabulations</a:t>
            </a:r>
            <a:endParaRPr lang="en-US" dirty="0"/>
          </a:p>
        </p:txBody>
      </p:sp>
      <p:sp>
        <p:nvSpPr>
          <p:cNvPr id="7" name="Content Placeholder 6"/>
          <p:cNvSpPr>
            <a:spLocks noGrp="1"/>
          </p:cNvSpPr>
          <p:nvPr>
            <p:ph idx="4294967295"/>
          </p:nvPr>
        </p:nvSpPr>
        <p:spPr>
          <a:xfrm>
            <a:off x="349739" y="800100"/>
            <a:ext cx="8407400" cy="5257800"/>
          </a:xfrm>
        </p:spPr>
        <p:txBody>
          <a:bodyPr/>
          <a:lstStyle/>
          <a:p>
            <a:pPr marL="0" indent="0">
              <a:buNone/>
            </a:pPr>
            <a:r>
              <a:rPr lang="en-US" sz="2400" dirty="0" smtClean="0"/>
              <a:t>ICD Recommendations</a:t>
            </a:r>
          </a:p>
          <a:p>
            <a:r>
              <a:rPr lang="en-US" sz="2200" dirty="0" smtClean="0"/>
              <a:t>Coding </a:t>
            </a:r>
            <a:r>
              <a:rPr lang="en-US" sz="2200" dirty="0"/>
              <a:t>– various levels of detail available (diagnosis, location of event, contributing conditions, etc</a:t>
            </a:r>
            <a:r>
              <a:rPr lang="en-US" sz="2200" dirty="0" smtClean="0"/>
              <a:t>.)</a:t>
            </a:r>
          </a:p>
          <a:p>
            <a:r>
              <a:rPr lang="en-US" sz="2200" dirty="0"/>
              <a:t>Age classifications (vary by indicator)</a:t>
            </a:r>
          </a:p>
          <a:p>
            <a:pPr marL="0" indent="0">
              <a:buNone/>
            </a:pPr>
            <a:endParaRPr lang="en-US" dirty="0"/>
          </a:p>
          <a:p>
            <a:endParaRPr lang="en-US" sz="1400" dirty="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524407013"/>
              </p:ext>
            </p:extLst>
          </p:nvPr>
        </p:nvGraphicFramePr>
        <p:xfrm>
          <a:off x="914400" y="2514600"/>
          <a:ext cx="7010400" cy="3566160"/>
        </p:xfrm>
        <a:graphic>
          <a:graphicData uri="http://schemas.openxmlformats.org/drawingml/2006/table">
            <a:tbl>
              <a:tblPr firstRow="1" bandRow="1">
                <a:tableStyleId>{5C22544A-7EE6-4342-B048-85BDC9FD1C3A}</a:tableStyleId>
              </a:tblPr>
              <a:tblGrid>
                <a:gridCol w="2971800"/>
                <a:gridCol w="1828800"/>
                <a:gridCol w="2209800"/>
              </a:tblGrid>
              <a:tr h="356616">
                <a:tc>
                  <a:txBody>
                    <a:bodyPr/>
                    <a:lstStyle/>
                    <a:p>
                      <a:pPr algn="r"/>
                      <a:r>
                        <a:rPr lang="en-US" sz="1700" b="1" dirty="0" smtClean="0">
                          <a:solidFill>
                            <a:schemeClr val="tx1"/>
                          </a:solidFill>
                        </a:rPr>
                        <a:t>&lt; 1 </a:t>
                      </a:r>
                      <a:r>
                        <a:rPr lang="en-US" sz="1700" b="1" dirty="0" err="1" smtClean="0">
                          <a:solidFill>
                            <a:schemeClr val="tx1"/>
                          </a:solidFill>
                        </a:rPr>
                        <a:t>yr</a:t>
                      </a:r>
                      <a:endParaRPr lang="en-US" sz="1700" b="1" dirty="0">
                        <a:solidFill>
                          <a:schemeClr val="tx1"/>
                        </a:solidFill>
                      </a:endParaRPr>
                    </a:p>
                  </a:txBody>
                  <a:tcPr>
                    <a:noFill/>
                  </a:tcPr>
                </a:tc>
                <a:tc>
                  <a:txBody>
                    <a:bodyPr/>
                    <a:lstStyle/>
                    <a:p>
                      <a:pPr algn="r"/>
                      <a:r>
                        <a:rPr lang="en-US" sz="1700" b="1" dirty="0" smtClean="0">
                          <a:solidFill>
                            <a:srgbClr val="C00000"/>
                          </a:solidFill>
                        </a:rPr>
                        <a:t>&lt; 1 </a:t>
                      </a:r>
                      <a:r>
                        <a:rPr lang="en-US" sz="1700" b="1" dirty="0" err="1" smtClean="0">
                          <a:solidFill>
                            <a:srgbClr val="C00000"/>
                          </a:solidFill>
                        </a:rPr>
                        <a:t>yr</a:t>
                      </a:r>
                      <a:endParaRPr lang="en-US" sz="1700" b="1" dirty="0">
                        <a:solidFill>
                          <a:srgbClr val="C00000"/>
                        </a:solidFill>
                      </a:endParaRPr>
                    </a:p>
                  </a:txBody>
                  <a:tcPr>
                    <a:noFill/>
                  </a:tcPr>
                </a:tc>
                <a:tc>
                  <a:txBody>
                    <a:bodyPr/>
                    <a:lstStyle/>
                    <a:p>
                      <a:pPr algn="r"/>
                      <a:r>
                        <a:rPr lang="en-US" sz="1700" b="1" dirty="0" smtClean="0"/>
                        <a:t>,&lt; 1 y&lt;</a:t>
                      </a:r>
                      <a:r>
                        <a:rPr lang="en-US" sz="1700" b="1" dirty="0" smtClean="0">
                          <a:solidFill>
                            <a:schemeClr val="tx1"/>
                          </a:solidFill>
                        </a:rPr>
                        <a:t>&lt; 1 </a:t>
                      </a:r>
                      <a:r>
                        <a:rPr lang="en-US" sz="1700" b="1" dirty="0" err="1" smtClean="0">
                          <a:solidFill>
                            <a:schemeClr val="tx1"/>
                          </a:solidFill>
                        </a:rPr>
                        <a:t>yr</a:t>
                      </a:r>
                      <a:endParaRPr lang="en-US" sz="1700" b="1" dirty="0">
                        <a:solidFill>
                          <a:schemeClr val="tx1"/>
                        </a:solidFill>
                      </a:endParaRPr>
                    </a:p>
                  </a:txBody>
                  <a:tcPr>
                    <a:noFill/>
                  </a:tcPr>
                </a:tc>
              </a:tr>
              <a:tr h="356616">
                <a:tc>
                  <a:txBody>
                    <a:bodyPr/>
                    <a:lstStyle/>
                    <a:p>
                      <a:pPr algn="r"/>
                      <a:r>
                        <a:rPr lang="en-US" sz="1700" b="1" dirty="0" smtClean="0"/>
                        <a:t>1 </a:t>
                      </a:r>
                      <a:r>
                        <a:rPr lang="en-US" sz="1700" b="1" dirty="0" err="1" smtClean="0"/>
                        <a:t>yr</a:t>
                      </a:r>
                      <a:endParaRPr lang="en-US" sz="1700" b="1" dirty="0"/>
                    </a:p>
                  </a:txBody>
                  <a:tcPr>
                    <a:noFill/>
                  </a:tcPr>
                </a:tc>
                <a:tc>
                  <a:txBody>
                    <a:bodyPr/>
                    <a:lstStyle/>
                    <a:p>
                      <a:pPr algn="r"/>
                      <a:r>
                        <a:rPr lang="en-US" sz="1700" b="1" dirty="0" smtClean="0">
                          <a:solidFill>
                            <a:srgbClr val="C00000"/>
                          </a:solidFill>
                        </a:rPr>
                        <a:t>1-4 </a:t>
                      </a:r>
                      <a:r>
                        <a:rPr lang="en-US" sz="1700" b="1" dirty="0" err="1" smtClean="0">
                          <a:solidFill>
                            <a:srgbClr val="C00000"/>
                          </a:solidFill>
                        </a:rPr>
                        <a:t>yrs</a:t>
                      </a:r>
                      <a:endParaRPr lang="en-US" sz="1700" b="1" dirty="0">
                        <a:solidFill>
                          <a:srgbClr val="C00000"/>
                        </a:solidFill>
                      </a:endParaRPr>
                    </a:p>
                  </a:txBody>
                  <a:tcPr>
                    <a:noFill/>
                  </a:tcPr>
                </a:tc>
                <a:tc>
                  <a:txBody>
                    <a:bodyPr/>
                    <a:lstStyle/>
                    <a:p>
                      <a:pPr algn="r"/>
                      <a:r>
                        <a:rPr lang="en-US" sz="1700" b="1" dirty="0" smtClean="0"/>
                        <a:t>1-14 </a:t>
                      </a:r>
                      <a:r>
                        <a:rPr lang="en-US" sz="1700" b="1" dirty="0" err="1" smtClean="0"/>
                        <a:t>yrs</a:t>
                      </a:r>
                      <a:endParaRPr lang="en-US" sz="1700" b="1" dirty="0"/>
                    </a:p>
                  </a:txBody>
                  <a:tcPr>
                    <a:noFill/>
                  </a:tcPr>
                </a:tc>
              </a:tr>
              <a:tr h="356616">
                <a:tc>
                  <a:txBody>
                    <a:bodyPr/>
                    <a:lstStyle/>
                    <a:p>
                      <a:pPr algn="r"/>
                      <a:r>
                        <a:rPr lang="en-US" sz="1700" b="1" dirty="0" smtClean="0"/>
                        <a:t>2 </a:t>
                      </a:r>
                      <a:r>
                        <a:rPr lang="en-US" sz="1700" b="1" dirty="0" err="1" smtClean="0"/>
                        <a:t>yrs</a:t>
                      </a:r>
                      <a:endParaRPr lang="en-US" sz="1700" b="1" dirty="0"/>
                    </a:p>
                  </a:txBody>
                  <a:tcPr>
                    <a:noFill/>
                  </a:tcPr>
                </a:tc>
                <a:tc>
                  <a:txBody>
                    <a:bodyPr/>
                    <a:lstStyle/>
                    <a:p>
                      <a:pPr algn="r"/>
                      <a:r>
                        <a:rPr lang="en-US" sz="1700" b="1" dirty="0" smtClean="0">
                          <a:solidFill>
                            <a:srgbClr val="C00000"/>
                          </a:solidFill>
                        </a:rPr>
                        <a:t>5-14 </a:t>
                      </a:r>
                      <a:r>
                        <a:rPr lang="en-US" sz="1700" b="1" dirty="0" err="1" smtClean="0">
                          <a:solidFill>
                            <a:srgbClr val="C00000"/>
                          </a:solidFill>
                        </a:rPr>
                        <a:t>yrs</a:t>
                      </a:r>
                      <a:endParaRPr lang="en-US" sz="1700" b="1" dirty="0">
                        <a:solidFill>
                          <a:srgbClr val="C00000"/>
                        </a:solidFill>
                      </a:endParaRPr>
                    </a:p>
                  </a:txBody>
                  <a:tcPr>
                    <a:noFill/>
                  </a:tcPr>
                </a:tc>
                <a:tc>
                  <a:txBody>
                    <a:bodyPr/>
                    <a:lstStyle/>
                    <a:p>
                      <a:pPr algn="r"/>
                      <a:r>
                        <a:rPr lang="en-US" sz="1700" b="1" dirty="0" smtClean="0"/>
                        <a:t>15-44 </a:t>
                      </a:r>
                      <a:r>
                        <a:rPr lang="en-US" sz="1700" b="1" dirty="0" err="1" smtClean="0"/>
                        <a:t>yrs</a:t>
                      </a:r>
                      <a:endParaRPr lang="en-US" sz="1700" b="1" dirty="0"/>
                    </a:p>
                  </a:txBody>
                  <a:tcPr>
                    <a:noFill/>
                  </a:tcPr>
                </a:tc>
              </a:tr>
              <a:tr h="356616">
                <a:tc>
                  <a:txBody>
                    <a:bodyPr/>
                    <a:lstStyle/>
                    <a:p>
                      <a:pPr algn="r"/>
                      <a:r>
                        <a:rPr lang="en-US" sz="1700" b="1" dirty="0" smtClean="0"/>
                        <a:t>3 </a:t>
                      </a:r>
                      <a:r>
                        <a:rPr lang="en-US" sz="1700" b="1" dirty="0" err="1" smtClean="0"/>
                        <a:t>yrs</a:t>
                      </a:r>
                      <a:endParaRPr lang="en-US" sz="1700" b="1" dirty="0"/>
                    </a:p>
                  </a:txBody>
                  <a:tcPr>
                    <a:noFill/>
                  </a:tcPr>
                </a:tc>
                <a:tc>
                  <a:txBody>
                    <a:bodyPr/>
                    <a:lstStyle/>
                    <a:p>
                      <a:pPr algn="r"/>
                      <a:r>
                        <a:rPr lang="en-US" sz="1700" b="1" dirty="0" smtClean="0">
                          <a:solidFill>
                            <a:srgbClr val="C00000"/>
                          </a:solidFill>
                        </a:rPr>
                        <a:t>15-24 </a:t>
                      </a:r>
                      <a:r>
                        <a:rPr lang="en-US" sz="1700" b="1" dirty="0" err="1" smtClean="0">
                          <a:solidFill>
                            <a:srgbClr val="C00000"/>
                          </a:solidFill>
                        </a:rPr>
                        <a:t>yrs</a:t>
                      </a:r>
                      <a:endParaRPr lang="en-US" sz="1700" b="1" dirty="0">
                        <a:solidFill>
                          <a:srgbClr val="C00000"/>
                        </a:solidFill>
                      </a:endParaRPr>
                    </a:p>
                  </a:txBody>
                  <a:tcPr>
                    <a:noFill/>
                  </a:tcPr>
                </a:tc>
                <a:tc>
                  <a:txBody>
                    <a:bodyPr/>
                    <a:lstStyle/>
                    <a:p>
                      <a:pPr algn="r"/>
                      <a:r>
                        <a:rPr lang="en-US" sz="1700" b="1" dirty="0" smtClean="0"/>
                        <a:t>45-64 </a:t>
                      </a:r>
                      <a:r>
                        <a:rPr lang="en-US" sz="1700" b="1" dirty="0" err="1" smtClean="0"/>
                        <a:t>yrs</a:t>
                      </a:r>
                      <a:endParaRPr lang="en-US" sz="1700" b="1" dirty="0"/>
                    </a:p>
                  </a:txBody>
                  <a:tcPr>
                    <a:noFill/>
                  </a:tcPr>
                </a:tc>
              </a:tr>
              <a:tr h="356616">
                <a:tc>
                  <a:txBody>
                    <a:bodyPr/>
                    <a:lstStyle/>
                    <a:p>
                      <a:pPr algn="r"/>
                      <a:r>
                        <a:rPr lang="en-US" sz="1700" b="1" dirty="0" smtClean="0"/>
                        <a:t>4 </a:t>
                      </a:r>
                      <a:r>
                        <a:rPr lang="en-US" sz="1700" b="1" dirty="0" err="1" smtClean="0"/>
                        <a:t>yrs</a:t>
                      </a:r>
                      <a:endParaRPr lang="en-US" sz="1700" b="1" dirty="0"/>
                    </a:p>
                  </a:txBody>
                  <a:tcPr>
                    <a:noFill/>
                  </a:tcPr>
                </a:tc>
                <a:tc>
                  <a:txBody>
                    <a:bodyPr/>
                    <a:lstStyle/>
                    <a:p>
                      <a:pPr algn="r"/>
                      <a:r>
                        <a:rPr lang="en-US" sz="1700" b="1" dirty="0" smtClean="0">
                          <a:solidFill>
                            <a:srgbClr val="C00000"/>
                          </a:solidFill>
                        </a:rPr>
                        <a:t>25-34 </a:t>
                      </a:r>
                      <a:r>
                        <a:rPr lang="en-US" sz="1700" b="1" dirty="0" err="1" smtClean="0">
                          <a:solidFill>
                            <a:srgbClr val="C00000"/>
                          </a:solidFill>
                        </a:rPr>
                        <a:t>yrs</a:t>
                      </a:r>
                      <a:endParaRPr lang="en-US" sz="1700" b="1" dirty="0">
                        <a:solidFill>
                          <a:srgbClr val="C00000"/>
                        </a:solidFill>
                      </a:endParaRPr>
                    </a:p>
                  </a:txBody>
                  <a:tcPr>
                    <a:noFill/>
                  </a:tcPr>
                </a:tc>
                <a:tc>
                  <a:txBody>
                    <a:bodyPr/>
                    <a:lstStyle/>
                    <a:p>
                      <a:pPr algn="r"/>
                      <a:r>
                        <a:rPr lang="en-US" sz="1700" b="1" u="sng" dirty="0" smtClean="0"/>
                        <a:t>&gt;</a:t>
                      </a:r>
                      <a:r>
                        <a:rPr lang="en-US" sz="1700" b="1" u="none" dirty="0" smtClean="0"/>
                        <a:t> 65 </a:t>
                      </a:r>
                      <a:r>
                        <a:rPr lang="en-US" sz="1700" b="1" u="none" dirty="0" err="1" smtClean="0"/>
                        <a:t>yrs</a:t>
                      </a:r>
                      <a:endParaRPr lang="en-US" sz="1700" b="1" u="none" dirty="0"/>
                    </a:p>
                  </a:txBody>
                  <a:tcPr>
                    <a:noFill/>
                  </a:tcPr>
                </a:tc>
              </a:tr>
              <a:tr h="356616">
                <a:tc>
                  <a:txBody>
                    <a:bodyPr/>
                    <a:lstStyle/>
                    <a:p>
                      <a:pPr algn="r"/>
                      <a:r>
                        <a:rPr lang="en-US" sz="1700" b="1" dirty="0" smtClean="0"/>
                        <a:t>5-yr groups</a:t>
                      </a:r>
                      <a:r>
                        <a:rPr lang="en-US" sz="1700" b="1" baseline="0" dirty="0" smtClean="0"/>
                        <a:t> from 5-84 </a:t>
                      </a:r>
                      <a:r>
                        <a:rPr lang="en-US" sz="1700" b="1" baseline="0" dirty="0" err="1" smtClean="0"/>
                        <a:t>yrs</a:t>
                      </a:r>
                      <a:endParaRPr lang="en-US" sz="1700" b="1" dirty="0"/>
                    </a:p>
                  </a:txBody>
                  <a:tcPr>
                    <a:noFill/>
                  </a:tcPr>
                </a:tc>
                <a:tc>
                  <a:txBody>
                    <a:bodyPr/>
                    <a:lstStyle/>
                    <a:p>
                      <a:pPr algn="r"/>
                      <a:r>
                        <a:rPr lang="en-US" sz="1700" b="1" dirty="0" smtClean="0">
                          <a:solidFill>
                            <a:srgbClr val="C00000"/>
                          </a:solidFill>
                        </a:rPr>
                        <a:t>35-44 </a:t>
                      </a:r>
                      <a:r>
                        <a:rPr lang="en-US" sz="1700" b="1" dirty="0" err="1" smtClean="0">
                          <a:solidFill>
                            <a:srgbClr val="C00000"/>
                          </a:solidFill>
                        </a:rPr>
                        <a:t>yrs</a:t>
                      </a:r>
                      <a:endParaRPr lang="en-US" sz="1700" b="1" dirty="0">
                        <a:solidFill>
                          <a:srgbClr val="C00000"/>
                        </a:solidFill>
                      </a:endParaRPr>
                    </a:p>
                  </a:txBody>
                  <a:tcPr>
                    <a:noFill/>
                  </a:tcPr>
                </a:tc>
                <a:tc>
                  <a:txBody>
                    <a:bodyPr/>
                    <a:lstStyle/>
                    <a:p>
                      <a:pPr algn="r"/>
                      <a:endParaRPr lang="en-US" sz="1700" b="1" dirty="0"/>
                    </a:p>
                  </a:txBody>
                  <a:tcPr>
                    <a:noFill/>
                  </a:tcPr>
                </a:tc>
              </a:tr>
              <a:tr h="356616">
                <a:tc>
                  <a:txBody>
                    <a:bodyPr/>
                    <a:lstStyle/>
                    <a:p>
                      <a:pPr algn="r"/>
                      <a:r>
                        <a:rPr lang="en-US" sz="1700" b="1" u="sng" dirty="0" smtClean="0"/>
                        <a:t>&gt;</a:t>
                      </a:r>
                      <a:r>
                        <a:rPr lang="en-US" sz="1700" b="1" u="none" dirty="0" smtClean="0"/>
                        <a:t> 85 </a:t>
                      </a:r>
                      <a:r>
                        <a:rPr lang="en-US" sz="1700" b="1" u="none" dirty="0" err="1" smtClean="0"/>
                        <a:t>yrs</a:t>
                      </a:r>
                      <a:endParaRPr lang="en-US" sz="1700" b="1" u="none" dirty="0"/>
                    </a:p>
                  </a:txBody>
                  <a:tcPr>
                    <a:noFill/>
                  </a:tcPr>
                </a:tc>
                <a:tc>
                  <a:txBody>
                    <a:bodyPr/>
                    <a:lstStyle/>
                    <a:p>
                      <a:pPr algn="r"/>
                      <a:r>
                        <a:rPr lang="en-US" sz="1700" b="1" dirty="0" smtClean="0">
                          <a:solidFill>
                            <a:srgbClr val="C00000"/>
                          </a:solidFill>
                        </a:rPr>
                        <a:t>45-54 </a:t>
                      </a:r>
                      <a:r>
                        <a:rPr lang="en-US" sz="1700" b="1" dirty="0" err="1" smtClean="0">
                          <a:solidFill>
                            <a:srgbClr val="C00000"/>
                          </a:solidFill>
                        </a:rPr>
                        <a:t>yrs</a:t>
                      </a:r>
                      <a:endParaRPr lang="en-US" sz="1700" b="1" dirty="0">
                        <a:solidFill>
                          <a:srgbClr val="C00000"/>
                        </a:solidFill>
                      </a:endParaRPr>
                    </a:p>
                  </a:txBody>
                  <a:tcPr>
                    <a:noFill/>
                  </a:tcPr>
                </a:tc>
                <a:tc>
                  <a:txBody>
                    <a:bodyPr/>
                    <a:lstStyle/>
                    <a:p>
                      <a:pPr algn="r"/>
                      <a:endParaRPr lang="en-US" sz="1700" b="1" dirty="0"/>
                    </a:p>
                  </a:txBody>
                  <a:tcPr>
                    <a:noFill/>
                  </a:tcPr>
                </a:tc>
              </a:tr>
              <a:tr h="356616">
                <a:tc>
                  <a:txBody>
                    <a:bodyPr/>
                    <a:lstStyle/>
                    <a:p>
                      <a:endParaRPr lang="en-US" sz="1700" dirty="0"/>
                    </a:p>
                  </a:txBody>
                  <a:tcPr>
                    <a:noFill/>
                  </a:tcPr>
                </a:tc>
                <a:tc>
                  <a:txBody>
                    <a:bodyPr/>
                    <a:lstStyle/>
                    <a:p>
                      <a:pPr algn="r"/>
                      <a:r>
                        <a:rPr lang="en-US" sz="1700" b="1" dirty="0" smtClean="0">
                          <a:solidFill>
                            <a:srgbClr val="C00000"/>
                          </a:solidFill>
                        </a:rPr>
                        <a:t>55-64 </a:t>
                      </a:r>
                      <a:r>
                        <a:rPr lang="en-US" sz="1700" b="1" dirty="0" err="1" smtClean="0">
                          <a:solidFill>
                            <a:srgbClr val="C00000"/>
                          </a:solidFill>
                        </a:rPr>
                        <a:t>yrs</a:t>
                      </a:r>
                      <a:endParaRPr lang="en-US" sz="1700" b="1" dirty="0">
                        <a:solidFill>
                          <a:srgbClr val="C00000"/>
                        </a:solidFill>
                      </a:endParaRPr>
                    </a:p>
                  </a:txBody>
                  <a:tcPr>
                    <a:noFill/>
                  </a:tcPr>
                </a:tc>
                <a:tc>
                  <a:txBody>
                    <a:bodyPr/>
                    <a:lstStyle/>
                    <a:p>
                      <a:pPr algn="r"/>
                      <a:endParaRPr lang="en-US" sz="1700" b="1" dirty="0"/>
                    </a:p>
                  </a:txBody>
                  <a:tcPr>
                    <a:noFill/>
                  </a:tcPr>
                </a:tc>
              </a:tr>
              <a:tr h="356616">
                <a:tc>
                  <a:txBody>
                    <a:bodyPr/>
                    <a:lstStyle/>
                    <a:p>
                      <a:endParaRPr lang="en-US" sz="1700" dirty="0"/>
                    </a:p>
                  </a:txBody>
                  <a:tcPr>
                    <a:noFill/>
                  </a:tcPr>
                </a:tc>
                <a:tc>
                  <a:txBody>
                    <a:bodyPr/>
                    <a:lstStyle/>
                    <a:p>
                      <a:pPr algn="r"/>
                      <a:r>
                        <a:rPr lang="en-US" sz="1700" b="1" dirty="0" smtClean="0">
                          <a:solidFill>
                            <a:srgbClr val="C00000"/>
                          </a:solidFill>
                        </a:rPr>
                        <a:t>65-74 </a:t>
                      </a:r>
                      <a:r>
                        <a:rPr lang="en-US" sz="1700" b="1" dirty="0" err="1" smtClean="0">
                          <a:solidFill>
                            <a:srgbClr val="C00000"/>
                          </a:solidFill>
                        </a:rPr>
                        <a:t>yrs</a:t>
                      </a:r>
                      <a:endParaRPr lang="en-US" sz="1700" b="1" dirty="0">
                        <a:solidFill>
                          <a:srgbClr val="C00000"/>
                        </a:solidFill>
                      </a:endParaRPr>
                    </a:p>
                  </a:txBody>
                  <a:tcPr>
                    <a:noFill/>
                  </a:tcPr>
                </a:tc>
                <a:tc>
                  <a:txBody>
                    <a:bodyPr/>
                    <a:lstStyle/>
                    <a:p>
                      <a:pPr algn="r"/>
                      <a:endParaRPr lang="en-US" sz="1700" b="1" dirty="0"/>
                    </a:p>
                  </a:txBody>
                  <a:tcPr>
                    <a:noFill/>
                  </a:tcPr>
                </a:tc>
              </a:tr>
              <a:tr h="356616">
                <a:tc>
                  <a:txBody>
                    <a:bodyPr/>
                    <a:lstStyle/>
                    <a:p>
                      <a:endParaRPr lang="en-US" sz="1700" dirty="0"/>
                    </a:p>
                  </a:txBody>
                  <a:tcPr>
                    <a:noFill/>
                  </a:tcPr>
                </a:tc>
                <a:tc>
                  <a:txBody>
                    <a:bodyPr/>
                    <a:lstStyle/>
                    <a:p>
                      <a:pPr algn="r"/>
                      <a:r>
                        <a:rPr lang="en-US" sz="1700" b="1" u="sng" dirty="0" smtClean="0">
                          <a:solidFill>
                            <a:srgbClr val="C00000"/>
                          </a:solidFill>
                        </a:rPr>
                        <a:t>&gt;</a:t>
                      </a:r>
                      <a:r>
                        <a:rPr lang="en-US" sz="1700" b="1" u="none" dirty="0" smtClean="0">
                          <a:solidFill>
                            <a:srgbClr val="C00000"/>
                          </a:solidFill>
                        </a:rPr>
                        <a:t> 75 </a:t>
                      </a:r>
                      <a:r>
                        <a:rPr lang="en-US" sz="1700" b="1" u="none" dirty="0" err="1" smtClean="0">
                          <a:solidFill>
                            <a:srgbClr val="C00000"/>
                          </a:solidFill>
                        </a:rPr>
                        <a:t>yrs</a:t>
                      </a:r>
                      <a:endParaRPr lang="en-US" sz="1700" b="1" u="sng" dirty="0">
                        <a:solidFill>
                          <a:srgbClr val="C00000"/>
                        </a:solidFill>
                      </a:endParaRPr>
                    </a:p>
                  </a:txBody>
                  <a:tcPr>
                    <a:noFill/>
                  </a:tcPr>
                </a:tc>
                <a:tc>
                  <a:txBody>
                    <a:bodyPr/>
                    <a:lstStyle/>
                    <a:p>
                      <a:pPr algn="r"/>
                      <a:endParaRPr lang="en-US" sz="1700" b="1" dirty="0"/>
                    </a:p>
                  </a:txBody>
                  <a:tcPr>
                    <a:noFill/>
                  </a:tcPr>
                </a:tc>
              </a:tr>
            </a:tbl>
          </a:graphicData>
        </a:graphic>
      </p:graphicFrame>
      <p:sp>
        <p:nvSpPr>
          <p:cNvPr id="3" name="TextBox 2"/>
          <p:cNvSpPr txBox="1"/>
          <p:nvPr/>
        </p:nvSpPr>
        <p:spPr>
          <a:xfrm>
            <a:off x="4677508" y="6307016"/>
            <a:ext cx="4114800" cy="461665"/>
          </a:xfrm>
          <a:prstGeom prst="rect">
            <a:avLst/>
          </a:prstGeom>
          <a:noFill/>
        </p:spPr>
        <p:txBody>
          <a:bodyPr wrap="square" rtlCol="0">
            <a:spAutoFit/>
          </a:bodyPr>
          <a:lstStyle/>
          <a:p>
            <a:r>
              <a:rPr lang="en-US" sz="1200" dirty="0" smtClean="0"/>
              <a:t>SOURCES: </a:t>
            </a:r>
            <a:r>
              <a:rPr lang="en-US" sz="1200" dirty="0"/>
              <a:t>WHO ICD-10, Volume 2, Chapter 5; NCHS, Unit 17.</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300"/>
              </a:lnSpc>
            </a:pPr>
            <a:r>
              <a:rPr lang="en-US" dirty="0" smtClean="0"/>
              <a:t>Recommended</a:t>
            </a:r>
            <a:br>
              <a:rPr lang="en-US" dirty="0" smtClean="0"/>
            </a:br>
            <a:r>
              <a:rPr lang="en-US" dirty="0" smtClean="0"/>
              <a:t>Age Classifications</a:t>
            </a:r>
            <a:endParaRPr lang="en-US" dirty="0"/>
          </a:p>
        </p:txBody>
      </p:sp>
      <p:pic>
        <p:nvPicPr>
          <p:cNvPr id="1026" name="Picture 2" descr="Image of a portion of a table showing the age categories used in a publication on mortality by the National Center for Health Statistics in the United Stat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19375"/>
            <a:ext cx="9052560" cy="150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 y="2432218"/>
            <a:ext cx="9067801" cy="22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2339" y="6371492"/>
            <a:ext cx="4038600" cy="276999"/>
          </a:xfrm>
          <a:prstGeom prst="rect">
            <a:avLst/>
          </a:prstGeom>
          <a:noFill/>
        </p:spPr>
        <p:txBody>
          <a:bodyPr wrap="square" rtlCol="0">
            <a:spAutoFit/>
          </a:bodyPr>
          <a:lstStyle/>
          <a:p>
            <a:r>
              <a:rPr lang="en-US" sz="1200" dirty="0"/>
              <a:t>SOURCES: NVSS Deaths, </a:t>
            </a:r>
            <a:r>
              <a:rPr lang="en-US" sz="1200" dirty="0" smtClean="0"/>
              <a:t>p 77</a:t>
            </a:r>
            <a:r>
              <a:rPr lang="en-US" sz="1200" dirty="0"/>
              <a:t>.</a:t>
            </a:r>
          </a:p>
        </p:txBody>
      </p:sp>
    </p:spTree>
    <p:extLst>
      <p:ext uri="{BB962C8B-B14F-4D97-AF65-F5344CB8AC3E}">
        <p14:creationId xmlns:p14="http://schemas.microsoft.com/office/powerpoint/2010/main" val="123515270"/>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Cause-Specific</a:t>
            </a:r>
            <a:br>
              <a:rPr lang="en-US" dirty="0" smtClean="0"/>
            </a:br>
            <a:r>
              <a:rPr lang="en-US" dirty="0" smtClean="0"/>
              <a:t>Mortality </a:t>
            </a:r>
            <a:r>
              <a:rPr lang="en-US" dirty="0"/>
              <a:t>Tabulations</a:t>
            </a:r>
          </a:p>
        </p:txBody>
      </p:sp>
      <p:sp>
        <p:nvSpPr>
          <p:cNvPr id="3" name="Content Placeholder 2"/>
          <p:cNvSpPr>
            <a:spLocks noGrp="1"/>
          </p:cNvSpPr>
          <p:nvPr>
            <p:ph idx="1"/>
          </p:nvPr>
        </p:nvSpPr>
        <p:spPr>
          <a:xfrm>
            <a:off x="228600" y="1295400"/>
            <a:ext cx="8896350" cy="5105400"/>
          </a:xfrm>
        </p:spPr>
        <p:txBody>
          <a:bodyPr>
            <a:normAutofit fontScale="77500" lnSpcReduction="20000"/>
          </a:bodyPr>
          <a:lstStyle/>
          <a:p>
            <a:pPr>
              <a:buNone/>
            </a:pPr>
            <a:r>
              <a:rPr lang="en-US" dirty="0" smtClean="0"/>
              <a:t>ICD Recommendations (continued): </a:t>
            </a:r>
          </a:p>
          <a:p>
            <a:r>
              <a:rPr lang="en-US" dirty="0" smtClean="0"/>
              <a:t>Area classifications</a:t>
            </a:r>
          </a:p>
          <a:p>
            <a:pPr lvl="1">
              <a:spcBef>
                <a:spcPts val="1800"/>
              </a:spcBef>
            </a:pPr>
            <a:r>
              <a:rPr lang="en-US" dirty="0" smtClean="0"/>
              <a:t>Major civil division (state, province, region, country, etc.)</a:t>
            </a:r>
          </a:p>
          <a:p>
            <a:pPr lvl="1">
              <a:spcBef>
                <a:spcPts val="1800"/>
              </a:spcBef>
            </a:pPr>
            <a:r>
              <a:rPr lang="en-US" dirty="0" smtClean="0"/>
              <a:t>Town or conurbation of ≥ 1 million, otherwise largest town with population ≥ 100,000</a:t>
            </a:r>
          </a:p>
          <a:p>
            <a:pPr lvl="1">
              <a:spcBef>
                <a:spcPts val="1800"/>
              </a:spcBef>
            </a:pPr>
            <a:r>
              <a:rPr lang="en-US" dirty="0" smtClean="0"/>
              <a:t>National aggregate of urban areas (≥ 100,000 population)</a:t>
            </a:r>
          </a:p>
          <a:p>
            <a:pPr lvl="1">
              <a:spcBef>
                <a:spcPts val="1800"/>
              </a:spcBef>
            </a:pPr>
            <a:r>
              <a:rPr lang="en-US" dirty="0" smtClean="0"/>
              <a:t>National aggregate of urban areas (&lt; 100,000 population)</a:t>
            </a:r>
          </a:p>
          <a:p>
            <a:pPr lvl="1">
              <a:spcBef>
                <a:spcPts val="1800"/>
              </a:spcBef>
            </a:pPr>
            <a:r>
              <a:rPr lang="en-US" dirty="0" smtClean="0"/>
              <a:t>National aggregate of rural areas</a:t>
            </a:r>
          </a:p>
          <a:p>
            <a:pPr lvl="2"/>
            <a:endParaRPr lang="en-US" sz="500" dirty="0" smtClean="0"/>
          </a:p>
          <a:p>
            <a:pPr>
              <a:buNone/>
            </a:pPr>
            <a:r>
              <a:rPr lang="en-US" sz="3000" dirty="0" smtClean="0">
                <a:solidFill>
                  <a:srgbClr val="C00000"/>
                </a:solidFill>
              </a:rPr>
              <a:t>*</a:t>
            </a:r>
            <a:r>
              <a:rPr lang="en-US" sz="3000" dirty="0" smtClean="0"/>
              <a:t> Include definitions of urban and rural</a:t>
            </a:r>
            <a:endParaRPr lang="en-US" sz="300" dirty="0" smtClean="0"/>
          </a:p>
          <a:p>
            <a:pPr>
              <a:buNone/>
            </a:pPr>
            <a:r>
              <a:rPr lang="en-US" sz="3000" dirty="0" smtClean="0">
                <a:solidFill>
                  <a:srgbClr val="C00000"/>
                </a:solidFill>
              </a:rPr>
              <a:t>*</a:t>
            </a:r>
            <a:r>
              <a:rPr lang="en-US" sz="3000" dirty="0" smtClean="0"/>
              <a:t> Where medical certification of COD is limited to certain areas, separate figures for deaths not medically certified</a:t>
            </a:r>
          </a:p>
          <a:p>
            <a:pPr lvl="2"/>
            <a:endParaRPr lang="en-US" dirty="0" smtClean="0"/>
          </a:p>
        </p:txBody>
      </p:sp>
      <p:sp>
        <p:nvSpPr>
          <p:cNvPr id="4" name="TextBox 3"/>
          <p:cNvSpPr txBox="1"/>
          <p:nvPr/>
        </p:nvSpPr>
        <p:spPr>
          <a:xfrm>
            <a:off x="4642339" y="6389076"/>
            <a:ext cx="3886200" cy="276999"/>
          </a:xfrm>
          <a:prstGeom prst="rect">
            <a:avLst/>
          </a:prstGeom>
          <a:noFill/>
        </p:spPr>
        <p:txBody>
          <a:bodyPr wrap="square" rtlCol="0">
            <a:spAutoFit/>
          </a:bodyPr>
          <a:lstStyle/>
          <a:p>
            <a:r>
              <a:rPr lang="en-US" sz="1200" dirty="0"/>
              <a:t>SOURCES: WHO ICD-10, Volume 2, Chapter 5.</a:t>
            </a: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5486400"/>
          </a:xfrm>
        </p:spPr>
        <p:txBody>
          <a:bodyPr>
            <a:normAutofit/>
          </a:bodyPr>
          <a:lstStyle/>
          <a:p>
            <a:pPr>
              <a:buNone/>
            </a:pPr>
            <a:r>
              <a:rPr lang="en-US" dirty="0" smtClean="0"/>
              <a:t>ICD Tabulation Lists: </a:t>
            </a:r>
          </a:p>
          <a:p>
            <a:r>
              <a:rPr lang="en-US" dirty="0" smtClean="0"/>
              <a:t>Lists of causes of mortality</a:t>
            </a:r>
          </a:p>
          <a:p>
            <a:r>
              <a:rPr lang="en-US" dirty="0" smtClean="0"/>
              <a:t>Adopted by World Health Assembly in 1990</a:t>
            </a:r>
          </a:p>
          <a:p>
            <a:r>
              <a:rPr lang="en-US" sz="3000" dirty="0" smtClean="0"/>
              <a:t>4 lists:</a:t>
            </a:r>
          </a:p>
          <a:p>
            <a:pPr marL="342900" lvl="1" indent="-171450"/>
            <a:r>
              <a:rPr lang="en-US" sz="2600" dirty="0" smtClean="0"/>
              <a:t>General mortality, condensed list (103 causes)</a:t>
            </a:r>
          </a:p>
          <a:p>
            <a:pPr marL="342900" lvl="1" indent="-171450"/>
            <a:r>
              <a:rPr lang="en-US" sz="2600" dirty="0" smtClean="0"/>
              <a:t>General mortality, selected list (80 causes)</a:t>
            </a:r>
          </a:p>
          <a:p>
            <a:pPr marL="342900" lvl="1" indent="-171450"/>
            <a:r>
              <a:rPr lang="en-US" sz="2600" dirty="0" smtClean="0"/>
              <a:t>Infant </a:t>
            </a:r>
            <a:r>
              <a:rPr lang="en-US" sz="2600" dirty="0"/>
              <a:t>&amp;</a:t>
            </a:r>
            <a:r>
              <a:rPr lang="en-US" sz="2600" dirty="0" smtClean="0"/>
              <a:t> child mortality, condensed list (67 causes)</a:t>
            </a:r>
          </a:p>
          <a:p>
            <a:pPr marL="342900" lvl="1" indent="-171450"/>
            <a:r>
              <a:rPr lang="en-US" sz="2600" dirty="0" smtClean="0"/>
              <a:t>Infant </a:t>
            </a:r>
            <a:r>
              <a:rPr lang="en-US" sz="2600" dirty="0"/>
              <a:t>&amp;</a:t>
            </a:r>
            <a:r>
              <a:rPr lang="en-US" sz="2600" dirty="0" smtClean="0"/>
              <a:t> child mortality, selected list (51 causes)</a:t>
            </a:r>
          </a:p>
          <a:p>
            <a:pPr lvl="1"/>
            <a:endParaRPr lang="en-US" sz="1100" dirty="0" smtClean="0"/>
          </a:p>
          <a:p>
            <a:pPr lvl="1"/>
            <a:endParaRPr lang="en-US" sz="2600" dirty="0" smtClean="0"/>
          </a:p>
          <a:p>
            <a:endParaRPr lang="en-US" sz="3000" dirty="0" smtClean="0"/>
          </a:p>
          <a:p>
            <a:pPr lvl="2"/>
            <a:endParaRPr lang="en-US" dirty="0" smtClean="0"/>
          </a:p>
        </p:txBody>
      </p:sp>
      <p:sp>
        <p:nvSpPr>
          <p:cNvPr id="4" name="TextBox 3"/>
          <p:cNvSpPr txBox="1"/>
          <p:nvPr/>
        </p:nvSpPr>
        <p:spPr>
          <a:xfrm>
            <a:off x="4683370" y="6289431"/>
            <a:ext cx="3962400" cy="461665"/>
          </a:xfrm>
          <a:prstGeom prst="rect">
            <a:avLst/>
          </a:prstGeom>
          <a:noFill/>
        </p:spPr>
        <p:txBody>
          <a:bodyPr wrap="square" rtlCol="0">
            <a:spAutoFit/>
          </a:bodyPr>
          <a:lstStyle/>
          <a:p>
            <a:r>
              <a:rPr lang="en-US" sz="1200" dirty="0"/>
              <a:t>SOURCES: WHO ICD-10, Volume 1, p 1205-20, Volume 2, Chapter 5.</a:t>
            </a:r>
          </a:p>
        </p:txBody>
      </p:sp>
      <p:sp>
        <p:nvSpPr>
          <p:cNvPr id="5" name="Title 4"/>
          <p:cNvSpPr>
            <a:spLocks noGrp="1"/>
          </p:cNvSpPr>
          <p:nvPr>
            <p:ph type="title"/>
          </p:nvPr>
        </p:nvSpPr>
        <p:spPr/>
        <p:txBody>
          <a:bodyPr/>
          <a:lstStyle/>
          <a:p>
            <a:r>
              <a:rPr lang="en-US" dirty="0"/>
              <a:t>Cause-Specific</a:t>
            </a:r>
            <a:br>
              <a:rPr lang="en-US" dirty="0"/>
            </a:br>
            <a:r>
              <a:rPr lang="en-US" dirty="0"/>
              <a:t>Mortality Tabulations</a:t>
            </a: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5486400"/>
          </a:xfrm>
        </p:spPr>
        <p:txBody>
          <a:bodyPr>
            <a:normAutofit/>
          </a:bodyPr>
          <a:lstStyle/>
          <a:p>
            <a:pPr>
              <a:buNone/>
            </a:pPr>
            <a:r>
              <a:rPr lang="en-US" dirty="0" smtClean="0"/>
              <a:t>ICD Tabulation Lists (continued): </a:t>
            </a:r>
            <a:endParaRPr lang="en-US" sz="1100" dirty="0" smtClean="0"/>
          </a:p>
          <a:p>
            <a:pPr marL="342900" lvl="1" indent="-342900">
              <a:buFont typeface="Arial" pitchFamily="34" charset="0"/>
              <a:buChar char="•"/>
            </a:pPr>
            <a:r>
              <a:rPr lang="en-US" sz="3100" dirty="0" smtClean="0"/>
              <a:t>Which list to use? </a:t>
            </a:r>
          </a:p>
          <a:p>
            <a:pPr marL="514350" lvl="1"/>
            <a:r>
              <a:rPr lang="en-US" sz="2600" dirty="0" smtClean="0">
                <a:solidFill>
                  <a:srgbClr val="C00000"/>
                </a:solidFill>
              </a:rPr>
              <a:t>Condensed</a:t>
            </a:r>
            <a:r>
              <a:rPr lang="en-US" sz="2600" dirty="0" smtClean="0"/>
              <a:t>: Condense full range of ICD (3 character) categories</a:t>
            </a:r>
          </a:p>
          <a:p>
            <a:pPr marL="514350" lvl="1"/>
            <a:r>
              <a:rPr lang="en-US" sz="2600" dirty="0" smtClean="0">
                <a:solidFill>
                  <a:srgbClr val="C00000"/>
                </a:solidFill>
              </a:rPr>
              <a:t>Selected</a:t>
            </a:r>
            <a:r>
              <a:rPr lang="en-US" sz="2600" dirty="0" smtClean="0"/>
              <a:t>: Items significant for monitoring population health status at sub-national, national, and international levels</a:t>
            </a:r>
          </a:p>
          <a:p>
            <a:pPr marL="514350" lvl="1"/>
            <a:r>
              <a:rPr lang="en-US" sz="2600" dirty="0" smtClean="0">
                <a:solidFill>
                  <a:srgbClr val="C00000"/>
                </a:solidFill>
              </a:rPr>
              <a:t>Customize</a:t>
            </a:r>
            <a:r>
              <a:rPr lang="en-US" sz="2600" dirty="0" smtClean="0"/>
              <a:t> for local use (if no international comparison)</a:t>
            </a:r>
          </a:p>
          <a:p>
            <a:pPr lvl="1"/>
            <a:endParaRPr lang="en-US" sz="2600" dirty="0" smtClean="0"/>
          </a:p>
          <a:p>
            <a:endParaRPr lang="en-US" sz="3000" dirty="0" smtClean="0"/>
          </a:p>
          <a:p>
            <a:pPr lvl="2"/>
            <a:endParaRPr lang="en-US" dirty="0" smtClean="0"/>
          </a:p>
        </p:txBody>
      </p:sp>
      <p:sp>
        <p:nvSpPr>
          <p:cNvPr id="4" name="TextBox 3"/>
          <p:cNvSpPr txBox="1"/>
          <p:nvPr/>
        </p:nvSpPr>
        <p:spPr>
          <a:xfrm>
            <a:off x="4671647" y="6301154"/>
            <a:ext cx="4114800" cy="461665"/>
          </a:xfrm>
          <a:prstGeom prst="rect">
            <a:avLst/>
          </a:prstGeom>
          <a:noFill/>
        </p:spPr>
        <p:txBody>
          <a:bodyPr wrap="square" rtlCol="0">
            <a:spAutoFit/>
          </a:bodyPr>
          <a:lstStyle/>
          <a:p>
            <a:r>
              <a:rPr lang="en-US" sz="1200" dirty="0"/>
              <a:t>SOURCES: WHO ICD-10, Volume 1, p 1205-20, Volume 2, Chapter 5</a:t>
            </a:r>
            <a:r>
              <a:rPr lang="en-US" sz="1200" dirty="0" smtClean="0"/>
              <a:t>.</a:t>
            </a:r>
            <a:endParaRPr lang="en-US" sz="1200" dirty="0"/>
          </a:p>
        </p:txBody>
      </p:sp>
      <p:sp>
        <p:nvSpPr>
          <p:cNvPr id="5" name="Title 4"/>
          <p:cNvSpPr>
            <a:spLocks noGrp="1"/>
          </p:cNvSpPr>
          <p:nvPr>
            <p:ph type="title"/>
          </p:nvPr>
        </p:nvSpPr>
        <p:spPr/>
        <p:txBody>
          <a:bodyPr/>
          <a:lstStyle/>
          <a:p>
            <a:r>
              <a:rPr lang="en-US" dirty="0"/>
              <a:t>Cause-Specific</a:t>
            </a:r>
            <a:br>
              <a:rPr lang="en-US" dirty="0"/>
            </a:br>
            <a:r>
              <a:rPr lang="en-US" dirty="0"/>
              <a:t>Mortality Tabulations</a:t>
            </a:r>
          </a:p>
        </p:txBody>
      </p:sp>
    </p:spTree>
    <p:extLst>
      <p:ext uri="{BB962C8B-B14F-4D97-AF65-F5344CB8AC3E}">
        <p14:creationId xmlns:p14="http://schemas.microsoft.com/office/powerpoint/2010/main" val="3680717332"/>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382000" cy="838200"/>
          </a:xfrm>
        </p:spPr>
        <p:txBody>
          <a:bodyPr>
            <a:normAutofit fontScale="90000"/>
          </a:bodyPr>
          <a:lstStyle/>
          <a:p>
            <a:r>
              <a:rPr lang="en-US" dirty="0" smtClean="0"/>
              <a:t>Mortality Statistics: </a:t>
            </a:r>
            <a:br>
              <a:rPr lang="en-US" dirty="0" smtClean="0"/>
            </a:br>
            <a:r>
              <a:rPr lang="en-US" dirty="0" smtClean="0"/>
              <a:t>Tabulations &amp; Figures</a:t>
            </a:r>
            <a:endParaRPr lang="en-US" dirty="0"/>
          </a:p>
        </p:txBody>
      </p:sp>
      <p:sp>
        <p:nvSpPr>
          <p:cNvPr id="3" name="Content Placeholder 2"/>
          <p:cNvSpPr>
            <a:spLocks noGrp="1"/>
          </p:cNvSpPr>
          <p:nvPr>
            <p:ph idx="4294967295"/>
          </p:nvPr>
        </p:nvSpPr>
        <p:spPr>
          <a:xfrm>
            <a:off x="457200" y="838200"/>
            <a:ext cx="8686800" cy="5334000"/>
          </a:xfrm>
        </p:spPr>
        <p:txBody>
          <a:bodyPr>
            <a:normAutofit/>
          </a:bodyPr>
          <a:lstStyle/>
          <a:p>
            <a:pPr marL="0" indent="0">
              <a:buNone/>
            </a:pPr>
            <a:r>
              <a:rPr lang="en-US" dirty="0" smtClean="0"/>
              <a:t>Uses:</a:t>
            </a:r>
          </a:p>
          <a:p>
            <a:r>
              <a:rPr lang="en-US" dirty="0" smtClean="0"/>
              <a:t>To identify population group with highest number/percentage of deaths</a:t>
            </a:r>
          </a:p>
          <a:p>
            <a:pPr>
              <a:spcBef>
                <a:spcPts val="2400"/>
              </a:spcBef>
            </a:pPr>
            <a:r>
              <a:rPr lang="en-US" dirty="0" smtClean="0"/>
              <a:t>To rank causes of death, by main groups </a:t>
            </a:r>
            <a:r>
              <a:rPr lang="en-US" dirty="0"/>
              <a:t>&amp;</a:t>
            </a:r>
            <a:r>
              <a:rPr lang="en-US" dirty="0" smtClean="0"/>
              <a:t> underlying cause</a:t>
            </a:r>
          </a:p>
          <a:p>
            <a:pPr>
              <a:buNone/>
            </a:pPr>
            <a:endParaRPr lang="en-US" sz="2600" dirty="0" smtClean="0"/>
          </a:p>
          <a:p>
            <a:pPr lvl="2"/>
            <a:endParaRPr lang="en-US" dirty="0" smtClean="0"/>
          </a:p>
        </p:txBody>
      </p:sp>
      <p:pic>
        <p:nvPicPr>
          <p:cNvPr id="2052" name="Picture 4" descr="Example of a stacked bar graph showing the leading causes of death with the portion of deaths from each cause that are related to tobacco use indicated in r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57599"/>
            <a:ext cx="8515350" cy="244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81400" y="3472933"/>
            <a:ext cx="3810000" cy="584775"/>
          </a:xfrm>
          <a:prstGeom prst="rect">
            <a:avLst/>
          </a:prstGeom>
          <a:solidFill>
            <a:schemeClr val="bg1"/>
          </a:solidFill>
        </p:spPr>
        <p:txBody>
          <a:bodyPr wrap="square" rtlCol="0">
            <a:spAutoFit/>
          </a:bodyPr>
          <a:lstStyle/>
          <a:p>
            <a:endParaRPr lang="en-US" dirty="0" smtClean="0"/>
          </a:p>
          <a:p>
            <a:endParaRPr lang="en-US" sz="1400" dirty="0"/>
          </a:p>
        </p:txBody>
      </p:sp>
      <p:sp>
        <p:nvSpPr>
          <p:cNvPr id="6" name="TextBox 5"/>
          <p:cNvSpPr txBox="1"/>
          <p:nvPr/>
        </p:nvSpPr>
        <p:spPr>
          <a:xfrm>
            <a:off x="0" y="5763002"/>
            <a:ext cx="1752600" cy="307777"/>
          </a:xfrm>
          <a:prstGeom prst="rect">
            <a:avLst/>
          </a:prstGeom>
          <a:noFill/>
        </p:spPr>
        <p:txBody>
          <a:bodyPr wrap="square" rtlCol="0">
            <a:spAutoFit/>
          </a:bodyPr>
          <a:lstStyle/>
          <a:p>
            <a:r>
              <a:rPr lang="en-US" sz="1400" dirty="0" smtClean="0"/>
              <a:t>Time Inc., 2012</a:t>
            </a:r>
            <a:endParaRPr lang="en-US" sz="1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Vital Statistics Measures:</a:t>
            </a:r>
            <a:br>
              <a:rPr lang="en-US" dirty="0" smtClean="0"/>
            </a:br>
            <a:r>
              <a:rPr lang="en-US" dirty="0" smtClean="0"/>
              <a:t>Absolute versus Relative</a:t>
            </a:r>
            <a:endParaRPr lang="en-US" dirty="0"/>
          </a:p>
        </p:txBody>
      </p:sp>
      <p:sp>
        <p:nvSpPr>
          <p:cNvPr id="3" name="Content Placeholder 2"/>
          <p:cNvSpPr>
            <a:spLocks noGrp="1"/>
          </p:cNvSpPr>
          <p:nvPr>
            <p:ph idx="1"/>
          </p:nvPr>
        </p:nvSpPr>
        <p:spPr>
          <a:xfrm>
            <a:off x="457200" y="1371600"/>
            <a:ext cx="8458200" cy="4876800"/>
          </a:xfrm>
        </p:spPr>
        <p:txBody>
          <a:bodyPr>
            <a:normAutofit/>
          </a:bodyPr>
          <a:lstStyle/>
          <a:p>
            <a:pPr>
              <a:buNone/>
            </a:pPr>
            <a:r>
              <a:rPr lang="en-US" dirty="0" smtClean="0"/>
              <a:t>Absolute counts</a:t>
            </a:r>
          </a:p>
          <a:p>
            <a:r>
              <a:rPr lang="en-US" u="sng" dirty="0" smtClean="0">
                <a:solidFill>
                  <a:srgbClr val="C00000"/>
                </a:solidFill>
              </a:rPr>
              <a:t>Not comparable </a:t>
            </a:r>
            <a:r>
              <a:rPr lang="en-US" dirty="0" smtClean="0"/>
              <a:t>over time/geography</a:t>
            </a:r>
          </a:p>
          <a:p>
            <a:r>
              <a:rPr lang="en-US" dirty="0" smtClean="0"/>
              <a:t>Can stratify number of events (count) by:</a:t>
            </a:r>
          </a:p>
          <a:p>
            <a:pPr lvl="1"/>
            <a:r>
              <a:rPr lang="en-US" dirty="0" smtClean="0"/>
              <a:t>Demographics </a:t>
            </a:r>
            <a:r>
              <a:rPr lang="en-US" sz="2000" dirty="0"/>
              <a:t>(age, sex, marital status, race/ethnicity)</a:t>
            </a:r>
          </a:p>
          <a:p>
            <a:pPr lvl="1"/>
            <a:r>
              <a:rPr lang="en-US" dirty="0" smtClean="0"/>
              <a:t>Time </a:t>
            </a:r>
            <a:r>
              <a:rPr lang="en-US" sz="2000" dirty="0"/>
              <a:t>(month, year)</a:t>
            </a:r>
          </a:p>
          <a:p>
            <a:pPr lvl="1"/>
            <a:r>
              <a:rPr lang="en-US" dirty="0" smtClean="0"/>
              <a:t>Location </a:t>
            </a:r>
            <a:r>
              <a:rPr lang="en-US" sz="2000" dirty="0"/>
              <a:t>(district, region)</a:t>
            </a:r>
          </a:p>
          <a:p>
            <a:pPr lvl="1"/>
            <a:r>
              <a:rPr lang="en-US" dirty="0" smtClean="0"/>
              <a:t>Place of occurrence </a:t>
            </a:r>
            <a:r>
              <a:rPr lang="en-US" sz="2000" dirty="0" smtClean="0"/>
              <a:t>(home vs. health institution)</a:t>
            </a:r>
          </a:p>
        </p:txBody>
      </p:sp>
      <p:sp>
        <p:nvSpPr>
          <p:cNvPr id="4" name="TextBox 3"/>
          <p:cNvSpPr txBox="1"/>
          <p:nvPr/>
        </p:nvSpPr>
        <p:spPr>
          <a:xfrm>
            <a:off x="4648200" y="6365630"/>
            <a:ext cx="4267200" cy="276999"/>
          </a:xfrm>
          <a:prstGeom prst="rect">
            <a:avLst/>
          </a:prstGeom>
          <a:noFill/>
        </p:spPr>
        <p:txBody>
          <a:bodyPr wrap="square" rtlCol="0">
            <a:spAutoFit/>
          </a:bodyPr>
          <a:lstStyle/>
          <a:p>
            <a:r>
              <a:rPr lang="en-US" sz="1200" dirty="0" smtClean="0"/>
              <a:t>SOURCES: </a:t>
            </a:r>
            <a:r>
              <a:rPr lang="en-US" sz="1200" dirty="0"/>
              <a:t>NAPHSIS; NCHS, Unit 17</a:t>
            </a:r>
            <a:r>
              <a:rPr lang="en-US" sz="1200" dirty="0" smtClean="0"/>
              <a:t>.</a:t>
            </a:r>
            <a:endParaRPr lang="en-US" sz="1200" dirty="0"/>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382000" cy="838200"/>
          </a:xfrm>
        </p:spPr>
        <p:txBody>
          <a:bodyPr>
            <a:normAutofit/>
          </a:bodyPr>
          <a:lstStyle/>
          <a:p>
            <a:r>
              <a:rPr lang="en-US" dirty="0" smtClean="0"/>
              <a:t>Crude and Age-adjusted Death Rates</a:t>
            </a:r>
            <a:endParaRPr lang="en-US" dirty="0"/>
          </a:p>
        </p:txBody>
      </p:sp>
      <p:sp>
        <p:nvSpPr>
          <p:cNvPr id="3" name="Content Placeholder 2"/>
          <p:cNvSpPr>
            <a:spLocks noGrp="1"/>
          </p:cNvSpPr>
          <p:nvPr>
            <p:ph idx="4294967295"/>
          </p:nvPr>
        </p:nvSpPr>
        <p:spPr>
          <a:xfrm>
            <a:off x="0" y="968375"/>
            <a:ext cx="8382000" cy="5105400"/>
          </a:xfrm>
        </p:spPr>
        <p:txBody>
          <a:bodyPr/>
          <a:lstStyle/>
          <a:p>
            <a:pPr marL="0" indent="0">
              <a:buNone/>
            </a:pPr>
            <a:r>
              <a:rPr lang="en-US" dirty="0" smtClean="0"/>
              <a:t> </a:t>
            </a:r>
            <a:endParaRPr lang="en-US" dirty="0"/>
          </a:p>
        </p:txBody>
      </p:sp>
      <p:pic>
        <p:nvPicPr>
          <p:cNvPr id="1026" name="Picture 2" descr="Line graph showing the crude and age-adjusted death rates for the United States from 1960 through 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1"/>
            <a:ext cx="8382000" cy="521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54062" y="6394938"/>
            <a:ext cx="3657600" cy="276999"/>
          </a:xfrm>
          <a:prstGeom prst="rect">
            <a:avLst/>
          </a:prstGeom>
          <a:noFill/>
        </p:spPr>
        <p:txBody>
          <a:bodyPr wrap="square" rtlCol="0">
            <a:spAutoFit/>
          </a:bodyPr>
          <a:lstStyle/>
          <a:p>
            <a:r>
              <a:rPr lang="en-US" sz="1200" dirty="0"/>
              <a:t>SOURCES: NVSS Deaths, p 9</a:t>
            </a:r>
            <a:r>
              <a:rPr lang="en-US" sz="1200" dirty="0" smtClean="0"/>
              <a:t>.</a:t>
            </a:r>
            <a:endParaRPr lang="en-US" sz="1200" dirty="0"/>
          </a:p>
        </p:txBody>
      </p:sp>
    </p:spTree>
    <p:extLst>
      <p:ext uri="{BB962C8B-B14F-4D97-AF65-F5344CB8AC3E}">
        <p14:creationId xmlns:p14="http://schemas.microsoft.com/office/powerpoint/2010/main" val="1700859838"/>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715962"/>
          </a:xfrm>
        </p:spPr>
        <p:txBody>
          <a:bodyPr>
            <a:normAutofit/>
          </a:bodyPr>
          <a:lstStyle/>
          <a:p>
            <a:r>
              <a:rPr lang="en-US" sz="3200" dirty="0" smtClean="0"/>
              <a:t>% Distribution of Deaths by Sex and Year of Death</a:t>
            </a:r>
            <a:endParaRPr lang="en-US" sz="3200" dirty="0"/>
          </a:p>
        </p:txBody>
      </p:sp>
      <p:sp>
        <p:nvSpPr>
          <p:cNvPr id="3" name="Content Placeholder 2"/>
          <p:cNvSpPr>
            <a:spLocks noGrp="1"/>
          </p:cNvSpPr>
          <p:nvPr>
            <p:ph idx="4294967295"/>
          </p:nvPr>
        </p:nvSpPr>
        <p:spPr>
          <a:xfrm>
            <a:off x="0" y="1295400"/>
            <a:ext cx="8407400" cy="4724400"/>
          </a:xfrm>
        </p:spPr>
        <p:txBody>
          <a:bodyPr/>
          <a:lstStyle/>
          <a:p>
            <a:pPr marL="0" indent="0">
              <a:buNone/>
            </a:pPr>
            <a:r>
              <a:rPr lang="en-US" dirty="0" smtClean="0"/>
              <a:t> </a:t>
            </a:r>
            <a:endParaRPr lang="en-US" dirty="0"/>
          </a:p>
        </p:txBody>
      </p:sp>
      <p:pic>
        <p:nvPicPr>
          <p:cNvPr id="2050" name="Picture 2" descr="Line graph showing the percent distribution of deaths for males and for females for years 1997 through 2008 in South Afric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812321" cy="472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2339" y="6406661"/>
            <a:ext cx="3962400" cy="276999"/>
          </a:xfrm>
          <a:prstGeom prst="rect">
            <a:avLst/>
          </a:prstGeom>
          <a:noFill/>
        </p:spPr>
        <p:txBody>
          <a:bodyPr wrap="square" rtlCol="0">
            <a:spAutoFit/>
          </a:bodyPr>
          <a:lstStyle/>
          <a:p>
            <a:r>
              <a:rPr lang="en-US" sz="1200" dirty="0"/>
              <a:t>SOURCES: Statistics SA, p 14.</a:t>
            </a:r>
          </a:p>
        </p:txBody>
      </p:sp>
    </p:spTree>
    <p:extLst>
      <p:ext uri="{BB962C8B-B14F-4D97-AF65-F5344CB8AC3E}">
        <p14:creationId xmlns:p14="http://schemas.microsoft.com/office/powerpoint/2010/main" val="4162211878"/>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639762"/>
          </a:xfrm>
        </p:spPr>
        <p:txBody>
          <a:bodyPr>
            <a:normAutofit fontScale="90000"/>
          </a:bodyPr>
          <a:lstStyle/>
          <a:p>
            <a:r>
              <a:rPr lang="en-US" sz="3200" dirty="0" smtClean="0"/>
              <a:t>% Distribution of Deaths by Age and Sex, 2008</a:t>
            </a:r>
            <a:endParaRPr lang="en-US" sz="3200" dirty="0"/>
          </a:p>
        </p:txBody>
      </p:sp>
      <p:sp>
        <p:nvSpPr>
          <p:cNvPr id="3" name="Content Placeholder 2"/>
          <p:cNvSpPr>
            <a:spLocks noGrp="1"/>
          </p:cNvSpPr>
          <p:nvPr>
            <p:ph idx="4294967295"/>
          </p:nvPr>
        </p:nvSpPr>
        <p:spPr>
          <a:xfrm>
            <a:off x="0" y="1295400"/>
            <a:ext cx="8407400" cy="4724400"/>
          </a:xfrm>
        </p:spPr>
        <p:txBody>
          <a:bodyPr/>
          <a:lstStyle/>
          <a:p>
            <a:pPr marL="0" indent="0">
              <a:buNone/>
            </a:pPr>
            <a:r>
              <a:rPr lang="en-US" dirty="0" smtClean="0"/>
              <a:t> </a:t>
            </a:r>
            <a:endParaRPr lang="en-US" dirty="0"/>
          </a:p>
        </p:txBody>
      </p:sp>
      <p:pic>
        <p:nvPicPr>
          <p:cNvPr id="3074" name="Picture 2" descr="Line graph showing the percent distribution of deaths for males and for females in South Africa by age at death for 2008.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99886"/>
            <a:ext cx="8465771" cy="522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65785" y="6389077"/>
            <a:ext cx="3810000" cy="276999"/>
          </a:xfrm>
          <a:prstGeom prst="rect">
            <a:avLst/>
          </a:prstGeom>
          <a:noFill/>
        </p:spPr>
        <p:txBody>
          <a:bodyPr wrap="square" rtlCol="0">
            <a:spAutoFit/>
          </a:bodyPr>
          <a:lstStyle/>
          <a:p>
            <a:pPr>
              <a:defRPr/>
            </a:pPr>
            <a:r>
              <a:rPr lang="en-US" sz="1200" dirty="0"/>
              <a:t>SOURCES: Statistics SA, p 16.</a:t>
            </a:r>
          </a:p>
        </p:txBody>
      </p:sp>
    </p:spTree>
    <p:extLst>
      <p:ext uri="{BB962C8B-B14F-4D97-AF65-F5344CB8AC3E}">
        <p14:creationId xmlns:p14="http://schemas.microsoft.com/office/powerpoint/2010/main" val="295959366"/>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382000" cy="838200"/>
          </a:xfrm>
        </p:spPr>
        <p:txBody>
          <a:bodyPr>
            <a:normAutofit fontScale="90000"/>
          </a:bodyPr>
          <a:lstStyle/>
          <a:p>
            <a:r>
              <a:rPr lang="en-US" dirty="0" smtClean="0"/>
              <a:t>Age-adjusted Death Rates by Sub-population</a:t>
            </a:r>
            <a:endParaRPr lang="en-US" dirty="0"/>
          </a:p>
        </p:txBody>
      </p:sp>
      <p:sp>
        <p:nvSpPr>
          <p:cNvPr id="3" name="Content Placeholder 2"/>
          <p:cNvSpPr>
            <a:spLocks noGrp="1"/>
          </p:cNvSpPr>
          <p:nvPr>
            <p:ph idx="4294967295"/>
          </p:nvPr>
        </p:nvSpPr>
        <p:spPr>
          <a:xfrm>
            <a:off x="0" y="1295400"/>
            <a:ext cx="8407400" cy="4724400"/>
          </a:xfrm>
        </p:spPr>
        <p:txBody>
          <a:bodyPr/>
          <a:lstStyle/>
          <a:p>
            <a:pPr marL="0" indent="0">
              <a:buNone/>
            </a:pPr>
            <a:endParaRPr lang="en-US" dirty="0" smtClean="0"/>
          </a:p>
          <a:p>
            <a:pPr marL="0" indent="0">
              <a:buNone/>
            </a:pPr>
            <a:endParaRPr lang="en-US" dirty="0"/>
          </a:p>
        </p:txBody>
      </p:sp>
      <p:pic>
        <p:nvPicPr>
          <p:cNvPr id="2050" name="Picture 2" descr="Line graph showing the age-adjusted death rates for the population groups of White, Black, American Indian, Hispanic, and Asian or Pacific Islander for the United States for 1980 through 2008.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1"/>
            <a:ext cx="8190099" cy="502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69480" y="6383215"/>
            <a:ext cx="4095050" cy="276999"/>
          </a:xfrm>
          <a:prstGeom prst="rect">
            <a:avLst/>
          </a:prstGeom>
          <a:noFill/>
        </p:spPr>
        <p:txBody>
          <a:bodyPr wrap="square" rtlCol="0">
            <a:spAutoFit/>
          </a:bodyPr>
          <a:lstStyle/>
          <a:p>
            <a:r>
              <a:rPr lang="en-US" sz="1200" dirty="0"/>
              <a:t>SOURCES: NVSS Deaths, p 10.</a:t>
            </a:r>
          </a:p>
        </p:txBody>
      </p:sp>
    </p:spTree>
    <p:extLst>
      <p:ext uri="{BB962C8B-B14F-4D97-AF65-F5344CB8AC3E}">
        <p14:creationId xmlns:p14="http://schemas.microsoft.com/office/powerpoint/2010/main" val="1467385002"/>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382000" cy="838200"/>
          </a:xfrm>
        </p:spPr>
        <p:txBody>
          <a:bodyPr>
            <a:normAutofit/>
          </a:bodyPr>
          <a:lstStyle/>
          <a:p>
            <a:r>
              <a:rPr lang="en-US" dirty="0" smtClean="0"/>
              <a:t>10 Leading Natural Causes of Death</a:t>
            </a:r>
            <a:endParaRPr lang="en-US" dirty="0"/>
          </a:p>
        </p:txBody>
      </p:sp>
      <p:pic>
        <p:nvPicPr>
          <p:cNvPr id="6146" name="Picture 2" descr="Copy of a table from South Africa showing the number and percent of deaths for the ten leading natural causes of death for 2007 and 2008.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49" y="1066800"/>
            <a:ext cx="904835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1647" y="6394938"/>
            <a:ext cx="3886200" cy="276999"/>
          </a:xfrm>
          <a:prstGeom prst="rect">
            <a:avLst/>
          </a:prstGeom>
          <a:noFill/>
        </p:spPr>
        <p:txBody>
          <a:bodyPr wrap="square" rtlCol="0">
            <a:spAutoFit/>
          </a:bodyPr>
          <a:lstStyle/>
          <a:p>
            <a:pPr>
              <a:defRPr/>
            </a:pPr>
            <a:r>
              <a:rPr lang="en-US" sz="1200" dirty="0"/>
              <a:t>SOURCES: Statistics SA, p 28.</a:t>
            </a:r>
          </a:p>
        </p:txBody>
      </p:sp>
    </p:spTree>
    <p:extLst>
      <p:ext uri="{BB962C8B-B14F-4D97-AF65-F5344CB8AC3E}">
        <p14:creationId xmlns:p14="http://schemas.microsoft.com/office/powerpoint/2010/main" val="622476892"/>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8"/>
            <a:ext cx="9144000" cy="741362"/>
          </a:xfrm>
        </p:spPr>
        <p:txBody>
          <a:bodyPr>
            <a:normAutofit/>
          </a:bodyPr>
          <a:lstStyle/>
          <a:p>
            <a:r>
              <a:rPr lang="en-US" sz="3000" dirty="0" smtClean="0"/>
              <a:t>Age-adjusted Death Rates for Leading Causes of Death</a:t>
            </a:r>
            <a:endParaRPr lang="en-US" sz="3000" dirty="0"/>
          </a:p>
        </p:txBody>
      </p:sp>
      <p:sp>
        <p:nvSpPr>
          <p:cNvPr id="3" name="Content Placeholder 2"/>
          <p:cNvSpPr>
            <a:spLocks noGrp="1"/>
          </p:cNvSpPr>
          <p:nvPr>
            <p:ph idx="4294967295"/>
          </p:nvPr>
        </p:nvSpPr>
        <p:spPr>
          <a:xfrm>
            <a:off x="0" y="1295400"/>
            <a:ext cx="8407400" cy="4724400"/>
          </a:xfrm>
        </p:spPr>
        <p:txBody>
          <a:bodyPr/>
          <a:lstStyle/>
          <a:p>
            <a:pPr marL="0" indent="0">
              <a:buNone/>
            </a:pPr>
            <a:r>
              <a:rPr lang="en-US" dirty="0" smtClean="0"/>
              <a:t> </a:t>
            </a:r>
            <a:endParaRPr lang="en-US" dirty="0"/>
          </a:p>
        </p:txBody>
      </p:sp>
      <p:pic>
        <p:nvPicPr>
          <p:cNvPr id="5122" name="Picture 2" descr="Line graph plotted on a log scale showing the age-adjusted death rates forthe leading causes of death for the United States for the years 1958 through 2008 with the different versions of the International Classification of Diseases indicated on the grap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74" y="838200"/>
            <a:ext cx="8147524" cy="534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83370" y="6383215"/>
            <a:ext cx="4114800" cy="276999"/>
          </a:xfrm>
          <a:prstGeom prst="rect">
            <a:avLst/>
          </a:prstGeom>
          <a:noFill/>
        </p:spPr>
        <p:txBody>
          <a:bodyPr wrap="square" rtlCol="0">
            <a:spAutoFit/>
          </a:bodyPr>
          <a:lstStyle/>
          <a:p>
            <a:r>
              <a:rPr lang="en-US" sz="1200" dirty="0" smtClean="0"/>
              <a:t>SOURCES: </a:t>
            </a:r>
            <a:r>
              <a:rPr lang="en-US" sz="1200" dirty="0"/>
              <a:t>NVSS Death, p 22.</a:t>
            </a:r>
          </a:p>
        </p:txBody>
      </p:sp>
    </p:spTree>
    <p:extLst>
      <p:ext uri="{BB962C8B-B14F-4D97-AF65-F5344CB8AC3E}">
        <p14:creationId xmlns:p14="http://schemas.microsoft.com/office/powerpoint/2010/main" val="3934544583"/>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1143000"/>
          </a:xfrm>
        </p:spPr>
        <p:txBody>
          <a:bodyPr>
            <a:normAutofit/>
          </a:bodyPr>
          <a:lstStyle/>
          <a:p>
            <a:r>
              <a:rPr lang="en-US" sz="3200" dirty="0" smtClean="0"/>
              <a:t>% Distribution of Natural &amp; Non-natural </a:t>
            </a:r>
            <a:br>
              <a:rPr lang="en-US" sz="3200" dirty="0" smtClean="0"/>
            </a:br>
            <a:r>
              <a:rPr lang="en-US" sz="3200" dirty="0" smtClean="0"/>
              <a:t>Causes of Death by Year of Death </a:t>
            </a:r>
            <a:endParaRPr lang="en-US" sz="3200" dirty="0"/>
          </a:p>
        </p:txBody>
      </p:sp>
      <p:sp>
        <p:nvSpPr>
          <p:cNvPr id="3" name="Content Placeholder 2"/>
          <p:cNvSpPr>
            <a:spLocks noGrp="1"/>
          </p:cNvSpPr>
          <p:nvPr>
            <p:ph idx="4294967295"/>
          </p:nvPr>
        </p:nvSpPr>
        <p:spPr>
          <a:xfrm>
            <a:off x="0" y="1295400"/>
            <a:ext cx="8407400" cy="4724400"/>
          </a:xfrm>
        </p:spPr>
        <p:txBody>
          <a:bodyPr/>
          <a:lstStyle/>
          <a:p>
            <a:pPr marL="0" indent="0">
              <a:buNone/>
            </a:pPr>
            <a:r>
              <a:rPr lang="en-US" dirty="0" smtClean="0"/>
              <a:t> </a:t>
            </a:r>
            <a:endParaRPr lang="en-US" dirty="0"/>
          </a:p>
        </p:txBody>
      </p:sp>
      <p:pic>
        <p:nvPicPr>
          <p:cNvPr id="5122" name="Picture 2" descr="Stacked bar graph showing the percent distribution of natural and non-natural causes of death for 1997 through 2008 for South Afric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7871"/>
            <a:ext cx="7392508" cy="494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1647" y="6418384"/>
            <a:ext cx="3810000" cy="276999"/>
          </a:xfrm>
          <a:prstGeom prst="rect">
            <a:avLst/>
          </a:prstGeom>
          <a:noFill/>
        </p:spPr>
        <p:txBody>
          <a:bodyPr wrap="square" rtlCol="0">
            <a:spAutoFit/>
          </a:bodyPr>
          <a:lstStyle/>
          <a:p>
            <a:r>
              <a:rPr lang="en-US" sz="1200" dirty="0"/>
              <a:t>SOURCES: Statistics SA, p 26</a:t>
            </a:r>
            <a:r>
              <a:rPr lang="en-US" sz="1200" dirty="0" smtClean="0"/>
              <a:t>.</a:t>
            </a:r>
            <a:endParaRPr lang="en-US" sz="1200" dirty="0"/>
          </a:p>
        </p:txBody>
      </p:sp>
    </p:spTree>
    <p:extLst>
      <p:ext uri="{BB962C8B-B14F-4D97-AF65-F5344CB8AC3E}">
        <p14:creationId xmlns:p14="http://schemas.microsoft.com/office/powerpoint/2010/main" val="656264891"/>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0" y="274638"/>
            <a:ext cx="8741230" cy="836830"/>
          </a:xfrm>
        </p:spPr>
        <p:txBody>
          <a:bodyPr>
            <a:normAutofit fontScale="90000"/>
          </a:bodyPr>
          <a:lstStyle/>
          <a:p>
            <a:pPr>
              <a:lnSpc>
                <a:spcPts val="3300"/>
              </a:lnSpc>
            </a:pPr>
            <a:r>
              <a:rPr lang="en-US" dirty="0" smtClean="0"/>
              <a:t>Exercise: Natural versus</a:t>
            </a:r>
            <a:br>
              <a:rPr lang="en-US" dirty="0" smtClean="0"/>
            </a:br>
            <a:r>
              <a:rPr lang="en-US" dirty="0" smtClean="0"/>
              <a:t>External Causes of Death</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8194" name="Picture 2" descr="Line graph showing natural deaths per 100,000 population by age group for South Africa for 1997 through 2007.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0" y="1371600"/>
            <a:ext cx="8846311" cy="475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7508" y="6406661"/>
            <a:ext cx="3124200" cy="276999"/>
          </a:xfrm>
          <a:prstGeom prst="rect">
            <a:avLst/>
          </a:prstGeom>
          <a:noFill/>
        </p:spPr>
        <p:txBody>
          <a:bodyPr wrap="square" rtlCol="0">
            <a:spAutoFit/>
          </a:bodyPr>
          <a:lstStyle/>
          <a:p>
            <a:r>
              <a:rPr lang="en-US" sz="1200" dirty="0"/>
              <a:t>SOURCES: MRC, p 9.</a:t>
            </a:r>
          </a:p>
        </p:txBody>
      </p:sp>
    </p:spTree>
    <p:extLst>
      <p:ext uri="{BB962C8B-B14F-4D97-AF65-F5344CB8AC3E}">
        <p14:creationId xmlns:p14="http://schemas.microsoft.com/office/powerpoint/2010/main" val="3282325674"/>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9218" name="Picture 2" descr="Line graph showing deaths from external causes per 100,000 population by age group for South Africa for years 1997 through 2007.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77440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7508" y="6406661"/>
            <a:ext cx="3124200" cy="276999"/>
          </a:xfrm>
          <a:prstGeom prst="rect">
            <a:avLst/>
          </a:prstGeom>
          <a:noFill/>
        </p:spPr>
        <p:txBody>
          <a:bodyPr wrap="square" rtlCol="0">
            <a:spAutoFit/>
          </a:bodyPr>
          <a:lstStyle/>
          <a:p>
            <a:r>
              <a:rPr lang="en-US" sz="1200" dirty="0"/>
              <a:t>SOURCES: MRC, p 9.</a:t>
            </a:r>
          </a:p>
        </p:txBody>
      </p:sp>
      <p:sp>
        <p:nvSpPr>
          <p:cNvPr id="4" name="Title 3"/>
          <p:cNvSpPr>
            <a:spLocks noGrp="1"/>
          </p:cNvSpPr>
          <p:nvPr>
            <p:ph type="title"/>
          </p:nvPr>
        </p:nvSpPr>
        <p:spPr/>
        <p:txBody>
          <a:bodyPr/>
          <a:lstStyle/>
          <a:p>
            <a:r>
              <a:rPr lang="en-US" dirty="0"/>
              <a:t>Exercise: Natural versus</a:t>
            </a:r>
            <a:br>
              <a:rPr lang="en-US" dirty="0"/>
            </a:br>
            <a:r>
              <a:rPr lang="en-US" dirty="0"/>
              <a:t>External Causes of Death</a:t>
            </a:r>
          </a:p>
        </p:txBody>
      </p:sp>
    </p:spTree>
    <p:extLst>
      <p:ext uri="{BB962C8B-B14F-4D97-AF65-F5344CB8AC3E}">
        <p14:creationId xmlns:p14="http://schemas.microsoft.com/office/powerpoint/2010/main" val="679901146"/>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5791200"/>
            <a:ext cx="91440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itle 2"/>
          <p:cNvSpPr>
            <a:spLocks noGrp="1"/>
          </p:cNvSpPr>
          <p:nvPr>
            <p:ph type="title" idx="4294967295"/>
          </p:nvPr>
        </p:nvSpPr>
        <p:spPr>
          <a:xfrm>
            <a:off x="381000" y="0"/>
            <a:ext cx="8382000" cy="533400"/>
          </a:xfrm>
        </p:spPr>
        <p:txBody>
          <a:bodyPr/>
          <a:lstStyle/>
          <a:p>
            <a:pPr algn="ctr"/>
            <a:r>
              <a:rPr lang="en-US" sz="2400" dirty="0" smtClean="0"/>
              <a:t>Exercise: Natural </a:t>
            </a:r>
            <a:r>
              <a:rPr lang="en-US" sz="2400" dirty="0"/>
              <a:t>versus External Causes of Death</a:t>
            </a:r>
          </a:p>
        </p:txBody>
      </p:sp>
      <p:sp>
        <p:nvSpPr>
          <p:cNvPr id="2" name="Content Placeholder 1"/>
          <p:cNvSpPr>
            <a:spLocks noGrp="1"/>
          </p:cNvSpPr>
          <p:nvPr>
            <p:ph idx="4294967295"/>
          </p:nvPr>
        </p:nvSpPr>
        <p:spPr>
          <a:xfrm>
            <a:off x="0" y="1295400"/>
            <a:ext cx="8407400" cy="4724400"/>
          </a:xfrm>
        </p:spPr>
        <p:txBody>
          <a:bodyPr/>
          <a:lstStyle/>
          <a:p>
            <a:pPr marL="0" indent="0">
              <a:buNone/>
            </a:pPr>
            <a:r>
              <a:rPr lang="en-US" dirty="0" smtClean="0"/>
              <a:t> </a:t>
            </a:r>
            <a:endParaRPr lang="en-US" dirty="0"/>
          </a:p>
        </p:txBody>
      </p:sp>
      <p:sp>
        <p:nvSpPr>
          <p:cNvPr id="8" name="Rectangle 7"/>
          <p:cNvSpPr/>
          <p:nvPr/>
        </p:nvSpPr>
        <p:spPr bwMode="auto">
          <a:xfrm>
            <a:off x="4572000" y="762000"/>
            <a:ext cx="44196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6" name="Group 5" descr="Previous line graph of natural deaths by age group for 1997 through 2007 and previous line graph of external deaths shown on same page for comparison. "/>
          <p:cNvGrpSpPr/>
          <p:nvPr/>
        </p:nvGrpSpPr>
        <p:grpSpPr>
          <a:xfrm>
            <a:off x="152400" y="457200"/>
            <a:ext cx="8850086" cy="6400800"/>
            <a:chOff x="152400" y="457200"/>
            <a:chExt cx="8850086" cy="6400800"/>
          </a:xfrm>
        </p:grpSpPr>
        <p:pic>
          <p:nvPicPr>
            <p:cNvPr id="9" name="Picture 2" descr="Previous line graph for natural deaths per 100,000 population in South Africa shown on same page as line graph of external deaths per 100,000 population for comparis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595293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Previous line graph of external cause deaths per 100,000 population for South Africa shown on same page as line graph of natural deaths per 100,000 population for comparison.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60401" y="3657600"/>
              <a:ext cx="614208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457200" y="6318738"/>
            <a:ext cx="1799492" cy="276999"/>
          </a:xfrm>
          <a:prstGeom prst="rect">
            <a:avLst/>
          </a:prstGeom>
          <a:noFill/>
        </p:spPr>
        <p:txBody>
          <a:bodyPr wrap="square" rtlCol="0">
            <a:spAutoFit/>
          </a:bodyPr>
          <a:lstStyle/>
          <a:p>
            <a:r>
              <a:rPr lang="en-US" sz="1200" dirty="0"/>
              <a:t>SOURCES: MRC, p 9.</a:t>
            </a:r>
          </a:p>
        </p:txBody>
      </p:sp>
    </p:spTree>
    <p:extLst>
      <p:ext uri="{BB962C8B-B14F-4D97-AF65-F5344CB8AC3E}">
        <p14:creationId xmlns:p14="http://schemas.microsoft.com/office/powerpoint/2010/main" val="161177843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Vital Statistics Measures:</a:t>
            </a:r>
            <a:br>
              <a:rPr lang="en-US" dirty="0" smtClean="0"/>
            </a:br>
            <a:r>
              <a:rPr lang="en-US" dirty="0" smtClean="0"/>
              <a:t>Absolute versus Relative</a:t>
            </a:r>
            <a:endParaRPr lang="en-US" dirty="0"/>
          </a:p>
        </p:txBody>
      </p:sp>
      <p:sp>
        <p:nvSpPr>
          <p:cNvPr id="3" name="Content Placeholder 2"/>
          <p:cNvSpPr>
            <a:spLocks noGrp="1"/>
          </p:cNvSpPr>
          <p:nvPr>
            <p:ph idx="1"/>
          </p:nvPr>
        </p:nvSpPr>
        <p:spPr>
          <a:xfrm>
            <a:off x="381000" y="1295400"/>
            <a:ext cx="8534400" cy="5181600"/>
          </a:xfrm>
        </p:spPr>
        <p:txBody>
          <a:bodyPr>
            <a:normAutofit/>
          </a:bodyPr>
          <a:lstStyle/>
          <a:p>
            <a:pPr>
              <a:buNone/>
            </a:pPr>
            <a:r>
              <a:rPr lang="en-US" dirty="0" smtClean="0"/>
              <a:t>Relative numbers: percentages, ratios, and rates</a:t>
            </a:r>
            <a:endParaRPr lang="en-US" sz="1000" dirty="0" smtClean="0"/>
          </a:p>
          <a:p>
            <a:r>
              <a:rPr lang="en-US" dirty="0" smtClean="0"/>
              <a:t>Relating absolute counts to </a:t>
            </a:r>
            <a:r>
              <a:rPr lang="en-US" u="sng" dirty="0" smtClean="0">
                <a:solidFill>
                  <a:srgbClr val="C00000"/>
                </a:solidFill>
              </a:rPr>
              <a:t>population at risk</a:t>
            </a:r>
            <a:r>
              <a:rPr lang="en-US" dirty="0" smtClean="0"/>
              <a:t>: </a:t>
            </a:r>
            <a:r>
              <a:rPr lang="en-US" sz="2800" dirty="0" smtClean="0"/>
              <a:t>must have </a:t>
            </a:r>
            <a:r>
              <a:rPr lang="en-US" sz="2800" u="sng" dirty="0" smtClean="0">
                <a:solidFill>
                  <a:srgbClr val="C00000"/>
                </a:solidFill>
              </a:rPr>
              <a:t>denominator</a:t>
            </a:r>
            <a:r>
              <a:rPr lang="en-US" sz="2800" dirty="0" smtClean="0">
                <a:solidFill>
                  <a:srgbClr val="C00000"/>
                </a:solidFill>
              </a:rPr>
              <a:t> </a:t>
            </a:r>
            <a:r>
              <a:rPr lang="en-US" sz="2800" dirty="0" smtClean="0"/>
              <a:t>information </a:t>
            </a:r>
            <a:endParaRPr lang="en-US" sz="1800" u="sng" dirty="0" smtClean="0"/>
          </a:p>
          <a:p>
            <a:pPr>
              <a:spcBef>
                <a:spcPts val="1800"/>
              </a:spcBef>
            </a:pPr>
            <a:r>
              <a:rPr lang="en-US" dirty="0" smtClean="0"/>
              <a:t>Place- and time- specific</a:t>
            </a:r>
            <a:endParaRPr lang="en-US" sz="1800" dirty="0" smtClean="0"/>
          </a:p>
          <a:p>
            <a:pPr>
              <a:spcBef>
                <a:spcPts val="1800"/>
              </a:spcBef>
            </a:pPr>
            <a:r>
              <a:rPr lang="en-US" dirty="0" smtClean="0"/>
              <a:t>Comparable</a:t>
            </a:r>
            <a:endParaRPr lang="en-US" sz="1600" dirty="0" smtClean="0"/>
          </a:p>
          <a:p>
            <a:pPr>
              <a:spcBef>
                <a:spcPts val="1800"/>
              </a:spcBef>
            </a:pPr>
            <a:r>
              <a:rPr lang="en-US" dirty="0" smtClean="0"/>
              <a:t>Source of information / denominators: </a:t>
            </a:r>
          </a:p>
          <a:p>
            <a:pPr lvl="1"/>
            <a:r>
              <a:rPr lang="en-US" dirty="0" smtClean="0"/>
              <a:t>Census projections</a:t>
            </a:r>
          </a:p>
          <a:p>
            <a:pPr lvl="1"/>
            <a:r>
              <a:rPr lang="en-US" dirty="0" smtClean="0"/>
              <a:t>Hospital reports </a:t>
            </a:r>
            <a:r>
              <a:rPr lang="en-US" sz="2000" dirty="0" smtClean="0"/>
              <a:t>(limited to events that take place in a health institution)</a:t>
            </a:r>
          </a:p>
        </p:txBody>
      </p:sp>
      <p:sp>
        <p:nvSpPr>
          <p:cNvPr id="4" name="TextBox 3"/>
          <p:cNvSpPr txBox="1"/>
          <p:nvPr/>
        </p:nvSpPr>
        <p:spPr>
          <a:xfrm>
            <a:off x="4724400" y="6377353"/>
            <a:ext cx="4191000" cy="276999"/>
          </a:xfrm>
          <a:prstGeom prst="rect">
            <a:avLst/>
          </a:prstGeom>
          <a:noFill/>
        </p:spPr>
        <p:txBody>
          <a:bodyPr wrap="square" rtlCol="0">
            <a:spAutoFit/>
          </a:bodyPr>
          <a:lstStyle/>
          <a:p>
            <a:pPr defTabSz="931774">
              <a:defRPr/>
            </a:pPr>
            <a:r>
              <a:rPr lang="en-US" sz="1200" dirty="0" smtClean="0"/>
              <a:t>SOURCES: </a:t>
            </a:r>
            <a:r>
              <a:rPr lang="en-US" sz="1200" dirty="0"/>
              <a:t>NAPHSIS; Kenya; NCHS, Unit 17.</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144000" cy="1143000"/>
          </a:xfrm>
        </p:spPr>
        <p:txBody>
          <a:bodyPr>
            <a:normAutofit/>
          </a:bodyPr>
          <a:lstStyle/>
          <a:p>
            <a:pPr>
              <a:lnSpc>
                <a:spcPts val="3300"/>
              </a:lnSpc>
            </a:pPr>
            <a:r>
              <a:rPr lang="en-US" dirty="0" smtClean="0"/>
              <a:t>Distribution of Deaths</a:t>
            </a:r>
            <a:br>
              <a:rPr lang="en-US" dirty="0" smtClean="0"/>
            </a:br>
            <a:r>
              <a:rPr lang="en-US" dirty="0" smtClean="0"/>
              <a:t>by Place of Death</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098" name="Picture 2" descr="Table showing number and percent distribution of deaths by place of death for South Afric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881917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24400" y="6363453"/>
            <a:ext cx="3810000" cy="276999"/>
          </a:xfrm>
          <a:prstGeom prst="rect">
            <a:avLst/>
          </a:prstGeom>
          <a:noFill/>
        </p:spPr>
        <p:txBody>
          <a:bodyPr wrap="square" rtlCol="0">
            <a:spAutoFit/>
          </a:bodyPr>
          <a:lstStyle/>
          <a:p>
            <a:pPr>
              <a:defRPr/>
            </a:pPr>
            <a:r>
              <a:rPr lang="en-US" sz="1200" dirty="0"/>
              <a:t>SOURCES: Statistics SA, p 20.</a:t>
            </a:r>
          </a:p>
        </p:txBody>
      </p:sp>
    </p:spTree>
    <p:extLst>
      <p:ext uri="{BB962C8B-B14F-4D97-AF65-F5344CB8AC3E}">
        <p14:creationId xmlns:p14="http://schemas.microsoft.com/office/powerpoint/2010/main" val="478165482"/>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Infant, Neonatal, &amp;</a:t>
            </a:r>
            <a:br>
              <a:rPr lang="en-US" dirty="0" smtClean="0"/>
            </a:br>
            <a:r>
              <a:rPr lang="en-US" dirty="0" err="1" smtClean="0"/>
              <a:t>Postneonatal</a:t>
            </a:r>
            <a:r>
              <a:rPr lang="en-US" dirty="0" smtClean="0"/>
              <a:t> Mortality Rates</a:t>
            </a:r>
            <a:endParaRPr lang="en-US" dirty="0"/>
          </a:p>
        </p:txBody>
      </p:sp>
      <p:sp>
        <p:nvSpPr>
          <p:cNvPr id="3" name="Content Placeholder 2"/>
          <p:cNvSpPr>
            <a:spLocks noGrp="1"/>
          </p:cNvSpPr>
          <p:nvPr>
            <p:ph idx="1"/>
          </p:nvPr>
        </p:nvSpPr>
        <p:spPr/>
        <p:txBody>
          <a:bodyPr/>
          <a:lstStyle/>
          <a:p>
            <a:pPr marL="0" indent="0">
              <a:buNone/>
            </a:pPr>
            <a:r>
              <a:rPr lang="en-US" dirty="0"/>
              <a:t> </a:t>
            </a:r>
          </a:p>
        </p:txBody>
      </p:sp>
      <p:pic>
        <p:nvPicPr>
          <p:cNvPr id="4098" name="Picture 2" descr="Line graph showing infant, neonatal, and postneonatal mortality rates per 1,000 live births for 1940 through 2008 for the 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28750"/>
            <a:ext cx="7463212" cy="465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54063" y="6406661"/>
            <a:ext cx="3048000" cy="276999"/>
          </a:xfrm>
          <a:prstGeom prst="rect">
            <a:avLst/>
          </a:prstGeom>
          <a:noFill/>
        </p:spPr>
        <p:txBody>
          <a:bodyPr wrap="square" rtlCol="0">
            <a:spAutoFit/>
          </a:bodyPr>
          <a:lstStyle/>
          <a:p>
            <a:r>
              <a:rPr lang="en-US" sz="1200" dirty="0"/>
              <a:t>SOURCES: NVSS Deaths, p 26.</a:t>
            </a:r>
          </a:p>
        </p:txBody>
      </p:sp>
    </p:spTree>
    <p:extLst>
      <p:ext uri="{BB962C8B-B14F-4D97-AF65-F5344CB8AC3E}">
        <p14:creationId xmlns:p14="http://schemas.microsoft.com/office/powerpoint/2010/main" val="1502956252"/>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Life Expectancy Differential</a:t>
            </a:r>
            <a:br>
              <a:rPr lang="en-US" dirty="0" smtClean="0"/>
            </a:br>
            <a:r>
              <a:rPr lang="en-US" dirty="0" smtClean="0"/>
              <a:t>by Sex and Race</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3074" name="Picture 2" descr="Line graph showing the difference in life expectancy in years for females versus males and for whites versus blacks for 1975 through 2008 for the United Stat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7461074" cy="486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7508" y="6394938"/>
            <a:ext cx="3955874" cy="276999"/>
          </a:xfrm>
          <a:prstGeom prst="rect">
            <a:avLst/>
          </a:prstGeom>
          <a:noFill/>
        </p:spPr>
        <p:txBody>
          <a:bodyPr wrap="square" rtlCol="0">
            <a:spAutoFit/>
          </a:bodyPr>
          <a:lstStyle/>
          <a:p>
            <a:r>
              <a:rPr lang="en-US" sz="1200" dirty="0"/>
              <a:t>SOURCES: NVSS Deaths, p 14</a:t>
            </a:r>
            <a:r>
              <a:rPr lang="en-US" sz="1200" dirty="0" smtClean="0"/>
              <a:t>.</a:t>
            </a:r>
            <a:endParaRPr lang="en-US" sz="1200" dirty="0"/>
          </a:p>
        </p:txBody>
      </p:sp>
    </p:spTree>
    <p:extLst>
      <p:ext uri="{BB962C8B-B14F-4D97-AF65-F5344CB8AC3E}">
        <p14:creationId xmlns:p14="http://schemas.microsoft.com/office/powerpoint/2010/main" val="3549382530"/>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382000" cy="838200"/>
          </a:xfrm>
        </p:spPr>
        <p:txBody>
          <a:bodyPr/>
          <a:lstStyle/>
          <a:p>
            <a:r>
              <a:rPr lang="en-US" dirty="0" smtClean="0">
                <a:solidFill>
                  <a:schemeClr val="tx1"/>
                </a:solidFill>
              </a:rPr>
              <a:t>HIV Deaths by Age</a:t>
            </a:r>
            <a:endParaRPr lang="en-US" dirty="0">
              <a:solidFill>
                <a:schemeClr val="tx1"/>
              </a:solidFill>
            </a:endParaRPr>
          </a:p>
        </p:txBody>
      </p:sp>
      <p:sp>
        <p:nvSpPr>
          <p:cNvPr id="3" name="Content Placeholder 2"/>
          <p:cNvSpPr>
            <a:spLocks noGrp="1"/>
          </p:cNvSpPr>
          <p:nvPr>
            <p:ph idx="4294967295"/>
          </p:nvPr>
        </p:nvSpPr>
        <p:spPr>
          <a:xfrm>
            <a:off x="0" y="1295400"/>
            <a:ext cx="8407400" cy="4724400"/>
          </a:xfrm>
        </p:spPr>
        <p:txBody>
          <a:bodyPr/>
          <a:lstStyle/>
          <a:p>
            <a:pPr marL="0" indent="0">
              <a:buNone/>
            </a:pPr>
            <a:r>
              <a:rPr lang="en-US" dirty="0"/>
              <a:t> </a:t>
            </a:r>
          </a:p>
        </p:txBody>
      </p:sp>
      <p:pic>
        <p:nvPicPr>
          <p:cNvPr id="6146" name="Picture 2" descr="Line graph showing death rates from HIV and AIDS per 100,000 population by age group for 1997 through 2007 for South Afric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03085"/>
            <a:ext cx="845884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18539" y="6406661"/>
            <a:ext cx="3963047" cy="276999"/>
          </a:xfrm>
          <a:prstGeom prst="rect">
            <a:avLst/>
          </a:prstGeom>
          <a:noFill/>
        </p:spPr>
        <p:txBody>
          <a:bodyPr wrap="square" rtlCol="0">
            <a:spAutoFit/>
          </a:bodyPr>
          <a:lstStyle/>
          <a:p>
            <a:r>
              <a:rPr lang="en-US" sz="1200" dirty="0"/>
              <a:t>SOURCES: MRC, p 11.</a:t>
            </a:r>
          </a:p>
        </p:txBody>
      </p:sp>
    </p:spTree>
    <p:extLst>
      <p:ext uri="{BB962C8B-B14F-4D97-AF65-F5344CB8AC3E}">
        <p14:creationId xmlns:p14="http://schemas.microsoft.com/office/powerpoint/2010/main" val="1688819939"/>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944562"/>
          </a:xfrm>
        </p:spPr>
        <p:txBody>
          <a:bodyPr/>
          <a:lstStyle/>
          <a:p>
            <a:r>
              <a:rPr lang="en-US" dirty="0" smtClean="0">
                <a:solidFill>
                  <a:schemeClr val="tx1"/>
                </a:solidFill>
              </a:rPr>
              <a:t>TB </a:t>
            </a:r>
            <a:r>
              <a:rPr lang="en-US" dirty="0">
                <a:solidFill>
                  <a:schemeClr val="tx1"/>
                </a:solidFill>
              </a:rPr>
              <a:t>Deaths by Age</a:t>
            </a:r>
          </a:p>
        </p:txBody>
      </p:sp>
      <p:sp>
        <p:nvSpPr>
          <p:cNvPr id="4" name="Content Placeholder 3"/>
          <p:cNvSpPr>
            <a:spLocks noGrp="1"/>
          </p:cNvSpPr>
          <p:nvPr>
            <p:ph idx="4294967295"/>
          </p:nvPr>
        </p:nvSpPr>
        <p:spPr>
          <a:xfrm>
            <a:off x="0" y="1295400"/>
            <a:ext cx="8407400" cy="4724400"/>
          </a:xfrm>
        </p:spPr>
        <p:txBody>
          <a:bodyPr/>
          <a:lstStyle/>
          <a:p>
            <a:pPr marL="0" indent="0">
              <a:buNone/>
            </a:pPr>
            <a:r>
              <a:rPr lang="en-US" dirty="0" smtClean="0"/>
              <a:t> </a:t>
            </a:r>
            <a:endParaRPr lang="en-US" dirty="0"/>
          </a:p>
        </p:txBody>
      </p:sp>
      <p:pic>
        <p:nvPicPr>
          <p:cNvPr id="6" name="Picture 2" descr="Line graph of deaths from respiratory tuberculosis per 100,000 population by age group for 1997 through 2007 for South Afric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455175" cy="474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84787" y="6406661"/>
            <a:ext cx="4227588" cy="276999"/>
          </a:xfrm>
          <a:prstGeom prst="rect">
            <a:avLst/>
          </a:prstGeom>
          <a:noFill/>
        </p:spPr>
        <p:txBody>
          <a:bodyPr wrap="square" rtlCol="0">
            <a:spAutoFit/>
          </a:bodyPr>
          <a:lstStyle/>
          <a:p>
            <a:pPr>
              <a:defRPr/>
            </a:pPr>
            <a:r>
              <a:rPr lang="en-US" sz="1200" dirty="0"/>
              <a:t>SOURCES: MRC, p 11.</a:t>
            </a:r>
          </a:p>
        </p:txBody>
      </p:sp>
    </p:spTree>
    <p:extLst>
      <p:ext uri="{BB962C8B-B14F-4D97-AF65-F5344CB8AC3E}">
        <p14:creationId xmlns:p14="http://schemas.microsoft.com/office/powerpoint/2010/main" val="2331799262"/>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0"/>
            <a:ext cx="8382000" cy="457200"/>
          </a:xfrm>
        </p:spPr>
        <p:txBody>
          <a:bodyPr/>
          <a:lstStyle/>
          <a:p>
            <a:pPr algn="ctr"/>
            <a:r>
              <a:rPr lang="en-US" sz="2400" dirty="0">
                <a:solidFill>
                  <a:schemeClr val="tx1"/>
                </a:solidFill>
              </a:rPr>
              <a:t>HIV &amp; TB Deaths by Age</a:t>
            </a:r>
            <a:endParaRPr lang="en-US" sz="2400" dirty="0"/>
          </a:p>
        </p:txBody>
      </p:sp>
      <p:sp>
        <p:nvSpPr>
          <p:cNvPr id="3" name="Content Placeholder 2"/>
          <p:cNvSpPr>
            <a:spLocks noGrp="1"/>
          </p:cNvSpPr>
          <p:nvPr>
            <p:ph idx="4294967295"/>
          </p:nvPr>
        </p:nvSpPr>
        <p:spPr>
          <a:xfrm>
            <a:off x="0" y="1295400"/>
            <a:ext cx="8407400" cy="4724400"/>
          </a:xfrm>
          <a:solidFill>
            <a:schemeClr val="bg1"/>
          </a:solidFill>
        </p:spPr>
        <p:txBody>
          <a:bodyPr/>
          <a:lstStyle/>
          <a:p>
            <a:pPr marL="0" indent="0">
              <a:buNone/>
            </a:pPr>
            <a:r>
              <a:rPr lang="en-US" dirty="0" smtClean="0"/>
              <a:t>  </a:t>
            </a:r>
            <a:endParaRPr lang="en-US" dirty="0"/>
          </a:p>
        </p:txBody>
      </p:sp>
      <p:sp>
        <p:nvSpPr>
          <p:cNvPr id="8" name="Rectangle 7"/>
          <p:cNvSpPr/>
          <p:nvPr/>
        </p:nvSpPr>
        <p:spPr bwMode="auto">
          <a:xfrm>
            <a:off x="4532086" y="886195"/>
            <a:ext cx="4409875" cy="461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bwMode="auto">
          <a:xfrm>
            <a:off x="0" y="6130736"/>
            <a:ext cx="9144000" cy="7315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1" name="Group 10" descr="Previous line graph of HIV and ADIS deaths by age shown on same page as line graph of respiratory tuberculosis by age for comparison of the patterns in the two causes of death. "/>
          <p:cNvGrpSpPr/>
          <p:nvPr/>
        </p:nvGrpSpPr>
        <p:grpSpPr>
          <a:xfrm>
            <a:off x="155676" y="362061"/>
            <a:ext cx="8586361" cy="6346076"/>
            <a:chOff x="381000" y="471714"/>
            <a:chExt cx="8586361" cy="6346076"/>
          </a:xfrm>
        </p:grpSpPr>
        <p:sp>
          <p:nvSpPr>
            <p:cNvPr id="6" name="TextBox 5"/>
            <p:cNvSpPr txBox="1"/>
            <p:nvPr/>
          </p:nvSpPr>
          <p:spPr>
            <a:xfrm>
              <a:off x="5811695" y="1295400"/>
              <a:ext cx="2941580" cy="2015936"/>
            </a:xfrm>
            <a:prstGeom prst="rect">
              <a:avLst/>
            </a:prstGeom>
            <a:noFill/>
          </p:spPr>
          <p:txBody>
            <a:bodyPr wrap="square" rtlCol="0">
              <a:spAutoFit/>
            </a:bodyPr>
            <a:lstStyle/>
            <a:p>
              <a:pPr marL="287338" indent="-287338">
                <a:lnSpc>
                  <a:spcPts val="3000"/>
                </a:lnSpc>
                <a:spcBef>
                  <a:spcPts val="1200"/>
                </a:spcBef>
                <a:buFont typeface="Wingdings" pitchFamily="2" charset="2"/>
                <a:buChar char="Ø"/>
              </a:pPr>
              <a:r>
                <a:rPr lang="en-US" sz="2000" b="1" dirty="0" smtClean="0">
                  <a:solidFill>
                    <a:srgbClr val="0070C0"/>
                  </a:solidFill>
                </a:rPr>
                <a:t>In more recent years, TB death patterns look more like HIV/AIDS death patterns </a:t>
              </a:r>
              <a:endParaRPr lang="en-US" sz="2000" b="1" dirty="0">
                <a:solidFill>
                  <a:srgbClr val="0070C0"/>
                </a:solidFill>
              </a:endParaRPr>
            </a:p>
          </p:txBody>
        </p:sp>
        <p:sp>
          <p:nvSpPr>
            <p:cNvPr id="7" name="TextBox 6"/>
            <p:cNvSpPr txBox="1"/>
            <p:nvPr/>
          </p:nvSpPr>
          <p:spPr>
            <a:xfrm>
              <a:off x="381000" y="4114800"/>
              <a:ext cx="2746964" cy="2015936"/>
            </a:xfrm>
            <a:prstGeom prst="rect">
              <a:avLst/>
            </a:prstGeom>
            <a:noFill/>
          </p:spPr>
          <p:txBody>
            <a:bodyPr wrap="square" rtlCol="0">
              <a:spAutoFit/>
            </a:bodyPr>
            <a:lstStyle/>
            <a:p>
              <a:pPr marL="342900" indent="-342900">
                <a:lnSpc>
                  <a:spcPts val="3000"/>
                </a:lnSpc>
                <a:spcBef>
                  <a:spcPts val="1200"/>
                </a:spcBef>
                <a:buFont typeface="Wingdings" pitchFamily="2" charset="2"/>
                <a:buChar char="Ø"/>
              </a:pPr>
              <a:r>
                <a:rPr lang="en-US" sz="2000" b="1" dirty="0">
                  <a:solidFill>
                    <a:srgbClr val="0070C0"/>
                  </a:solidFill>
                </a:rPr>
                <a:t>“TB deaths” are more likely deaths due to HIV/AIDS, complicated by TB</a:t>
              </a:r>
            </a:p>
          </p:txBody>
        </p:sp>
        <p:pic>
          <p:nvPicPr>
            <p:cNvPr id="5" name="Picture 2" descr="Previous line graph of tuberculosis death rates by age for South Africa shown on same page with previous line graph of HIV and AIDS death rates for comparis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010" y="3682204"/>
              <a:ext cx="5588351" cy="313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Previous line graph of HIV and AIDS death rates by age for South Africa shown with previous line graph of tuberculosis death rates for comparis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62" y="471714"/>
              <a:ext cx="5491655" cy="311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594951" y="6268161"/>
            <a:ext cx="1868413" cy="276999"/>
          </a:xfrm>
          <a:prstGeom prst="rect">
            <a:avLst/>
          </a:prstGeom>
          <a:noFill/>
        </p:spPr>
        <p:txBody>
          <a:bodyPr wrap="square" rtlCol="0">
            <a:spAutoFit/>
          </a:bodyPr>
          <a:lstStyle/>
          <a:p>
            <a:pPr>
              <a:defRPr/>
            </a:pPr>
            <a:r>
              <a:rPr lang="en-US" sz="1200" dirty="0"/>
              <a:t>SOURCES: MRC, p 11.</a:t>
            </a:r>
          </a:p>
        </p:txBody>
      </p:sp>
    </p:spTree>
    <p:extLst>
      <p:ext uri="{BB962C8B-B14F-4D97-AF65-F5344CB8AC3E}">
        <p14:creationId xmlns:p14="http://schemas.microsoft.com/office/powerpoint/2010/main" val="3554674184"/>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48652" cy="1143000"/>
          </a:xfrm>
        </p:spPr>
        <p:txBody>
          <a:bodyPr>
            <a:normAutofit/>
          </a:bodyPr>
          <a:lstStyle/>
          <a:p>
            <a:r>
              <a:rPr lang="en-US" dirty="0" smtClean="0"/>
              <a:t>Natural Deaths Due to Ill-defined Causes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1026" name="Picture 2" descr="Bar graph showing percentage of natural deaths due to ill-defined causes by age group for South Afric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57469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84787" y="6406661"/>
            <a:ext cx="4227588" cy="276999"/>
          </a:xfrm>
          <a:prstGeom prst="rect">
            <a:avLst/>
          </a:prstGeom>
          <a:noFill/>
        </p:spPr>
        <p:txBody>
          <a:bodyPr wrap="square" rtlCol="0">
            <a:spAutoFit/>
          </a:bodyPr>
          <a:lstStyle/>
          <a:p>
            <a:pPr>
              <a:defRPr/>
            </a:pPr>
            <a:r>
              <a:rPr lang="en-US" sz="1200" dirty="0"/>
              <a:t>SOURCES: MRC, p 7</a:t>
            </a:r>
            <a:r>
              <a:rPr lang="en-US" sz="1200" dirty="0" smtClean="0"/>
              <a:t>.</a:t>
            </a:r>
            <a:endParaRPr lang="en-US" sz="1200" dirty="0"/>
          </a:p>
        </p:txBody>
      </p:sp>
    </p:spTree>
    <p:extLst>
      <p:ext uri="{BB962C8B-B14F-4D97-AF65-F5344CB8AC3E}">
        <p14:creationId xmlns:p14="http://schemas.microsoft.com/office/powerpoint/2010/main" val="1152698822"/>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Points to Remember</a:t>
            </a:r>
            <a:endParaRPr lang="en-US" dirty="0"/>
          </a:p>
        </p:txBody>
      </p:sp>
      <p:sp>
        <p:nvSpPr>
          <p:cNvPr id="3" name="Content Placeholder 2"/>
          <p:cNvSpPr>
            <a:spLocks noGrp="1"/>
          </p:cNvSpPr>
          <p:nvPr>
            <p:ph idx="1"/>
          </p:nvPr>
        </p:nvSpPr>
        <p:spPr/>
        <p:txBody>
          <a:bodyPr/>
          <a:lstStyle/>
          <a:p>
            <a:r>
              <a:rPr lang="en-US" dirty="0" smtClean="0"/>
              <a:t>Always specify rate/ratio </a:t>
            </a:r>
            <a:r>
              <a:rPr lang="en-US" u="sng" dirty="0" smtClean="0">
                <a:solidFill>
                  <a:srgbClr val="C00000"/>
                </a:solidFill>
              </a:rPr>
              <a:t>denominator </a:t>
            </a:r>
            <a:r>
              <a:rPr lang="en-US" dirty="0" smtClean="0"/>
              <a:t> (e.g. live births)</a:t>
            </a:r>
          </a:p>
          <a:p>
            <a:pPr>
              <a:spcBef>
                <a:spcPts val="2400"/>
              </a:spcBef>
            </a:pPr>
            <a:r>
              <a:rPr lang="en-US" dirty="0" smtClean="0"/>
              <a:t>Analysis of population subgroups must consider </a:t>
            </a:r>
            <a:r>
              <a:rPr lang="en-US" dirty="0" smtClean="0">
                <a:solidFill>
                  <a:srgbClr val="C00000"/>
                </a:solidFill>
              </a:rPr>
              <a:t>size of subgroup</a:t>
            </a:r>
          </a:p>
          <a:p>
            <a:pPr lvl="1"/>
            <a:r>
              <a:rPr lang="en-US" dirty="0" smtClean="0"/>
              <a:t>Use broader groups </a:t>
            </a:r>
          </a:p>
          <a:p>
            <a:pPr lvl="2"/>
            <a:r>
              <a:rPr lang="en-US" dirty="0" smtClean="0"/>
              <a:t>Disease classification</a:t>
            </a:r>
          </a:p>
          <a:p>
            <a:pPr lvl="2"/>
            <a:r>
              <a:rPr lang="en-US" dirty="0" smtClean="0"/>
              <a:t>Age categories</a:t>
            </a:r>
          </a:p>
          <a:p>
            <a:pPr lvl="1"/>
            <a:r>
              <a:rPr lang="en-US" dirty="0" smtClean="0"/>
              <a:t>Aggregate data over a longer period of time</a:t>
            </a:r>
          </a:p>
          <a:p>
            <a:endParaRPr lang="en-US" dirty="0"/>
          </a:p>
        </p:txBody>
      </p:sp>
      <p:sp>
        <p:nvSpPr>
          <p:cNvPr id="4" name="TextBox 3"/>
          <p:cNvSpPr txBox="1"/>
          <p:nvPr/>
        </p:nvSpPr>
        <p:spPr>
          <a:xfrm>
            <a:off x="4677508" y="6400799"/>
            <a:ext cx="4419600" cy="276999"/>
          </a:xfrm>
          <a:prstGeom prst="rect">
            <a:avLst/>
          </a:prstGeom>
          <a:noFill/>
        </p:spPr>
        <p:txBody>
          <a:bodyPr wrap="square" rtlCol="0">
            <a:spAutoFit/>
          </a:bodyPr>
          <a:lstStyle/>
          <a:p>
            <a:pPr defTabSz="931774">
              <a:defRPr/>
            </a:pPr>
            <a:r>
              <a:rPr lang="en-US" sz="1200" dirty="0"/>
              <a:t>SOURCES: WHO ICD-10, Volume 2, Chapter 5.</a:t>
            </a: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Points to Remember</a:t>
            </a:r>
            <a:endParaRPr lang="en-US" dirty="0"/>
          </a:p>
        </p:txBody>
      </p:sp>
      <p:sp>
        <p:nvSpPr>
          <p:cNvPr id="3" name="Content Placeholder 2"/>
          <p:cNvSpPr>
            <a:spLocks noGrp="1"/>
          </p:cNvSpPr>
          <p:nvPr>
            <p:ph idx="1"/>
          </p:nvPr>
        </p:nvSpPr>
        <p:spPr/>
        <p:txBody>
          <a:bodyPr/>
          <a:lstStyle/>
          <a:p>
            <a:r>
              <a:rPr lang="en-US" dirty="0" smtClean="0"/>
              <a:t>Small area analysis</a:t>
            </a:r>
          </a:p>
          <a:p>
            <a:pPr lvl="1">
              <a:spcBef>
                <a:spcPts val="2400"/>
              </a:spcBef>
            </a:pPr>
            <a:r>
              <a:rPr lang="en-US" dirty="0" smtClean="0"/>
              <a:t>Produce and use statistics in areas with good coverage</a:t>
            </a:r>
          </a:p>
          <a:p>
            <a:pPr lvl="1">
              <a:spcBef>
                <a:spcPts val="2400"/>
              </a:spcBef>
            </a:pPr>
            <a:r>
              <a:rPr lang="en-US" dirty="0" smtClean="0"/>
              <a:t>Data more accurate than survey data</a:t>
            </a:r>
          </a:p>
          <a:p>
            <a:pPr lvl="1">
              <a:spcBef>
                <a:spcPts val="2400"/>
              </a:spcBef>
            </a:pPr>
            <a:r>
              <a:rPr lang="en-US" dirty="0" smtClean="0"/>
              <a:t>Data used to show usefulness to government</a:t>
            </a:r>
          </a:p>
          <a:p>
            <a:pPr lvl="1"/>
            <a:endParaRPr lang="en-US" dirty="0" smtClean="0"/>
          </a:p>
          <a:p>
            <a:endParaRPr lang="en-US" dirty="0"/>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lnSpc>
                <a:spcPct val="150000"/>
              </a:lnSpc>
              <a:buNone/>
            </a:pPr>
            <a:r>
              <a:rPr lang="en-US" dirty="0" smtClean="0"/>
              <a:t>What would be reasonable goals for collection and compilation of vital statistics?</a:t>
            </a:r>
            <a:endParaRPr lang="en-US" dirty="0"/>
          </a:p>
        </p:txBody>
      </p:sp>
    </p:spTree>
    <p:extLst>
      <p:ext uri="{BB962C8B-B14F-4D97-AF65-F5344CB8AC3E}">
        <p14:creationId xmlns:p14="http://schemas.microsoft.com/office/powerpoint/2010/main" val="23941089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Vital Statistics Measures:</a:t>
            </a:r>
            <a:br>
              <a:rPr lang="en-US" dirty="0" smtClean="0"/>
            </a:br>
            <a:r>
              <a:rPr lang="en-US" dirty="0" smtClean="0"/>
              <a:t>Percentages</a:t>
            </a:r>
            <a:endParaRPr lang="en-US" dirty="0"/>
          </a:p>
        </p:txBody>
      </p:sp>
      <p:sp>
        <p:nvSpPr>
          <p:cNvPr id="3" name="Content Placeholder 2"/>
          <p:cNvSpPr>
            <a:spLocks noGrp="1"/>
          </p:cNvSpPr>
          <p:nvPr>
            <p:ph idx="1"/>
          </p:nvPr>
        </p:nvSpPr>
        <p:spPr>
          <a:xfrm>
            <a:off x="381000" y="1295400"/>
            <a:ext cx="8534400" cy="4800600"/>
          </a:xfrm>
        </p:spPr>
        <p:txBody>
          <a:bodyPr>
            <a:normAutofit fontScale="92500" lnSpcReduction="20000"/>
          </a:bodyPr>
          <a:lstStyle/>
          <a:p>
            <a:pPr>
              <a:spcBef>
                <a:spcPts val="2400"/>
              </a:spcBef>
            </a:pPr>
            <a:r>
              <a:rPr lang="en-US" sz="3000" dirty="0" smtClean="0"/>
              <a:t>Computing by hundredths</a:t>
            </a:r>
          </a:p>
          <a:p>
            <a:pPr>
              <a:spcBef>
                <a:spcPts val="2400"/>
              </a:spcBef>
            </a:pPr>
            <a:r>
              <a:rPr lang="en-US" sz="3000" dirty="0" smtClean="0"/>
              <a:t>Numerator must be part of denominator</a:t>
            </a:r>
          </a:p>
          <a:p>
            <a:pPr>
              <a:spcBef>
                <a:spcPts val="2400"/>
              </a:spcBef>
            </a:pPr>
            <a:r>
              <a:rPr lang="en-US" sz="3000" dirty="0" smtClean="0"/>
              <a:t>Example:  </a:t>
            </a:r>
            <a:r>
              <a:rPr lang="en-US" sz="3000" dirty="0" smtClean="0">
                <a:solidFill>
                  <a:srgbClr val="339933"/>
                </a:solidFill>
              </a:rPr>
              <a:t>% of premature babies</a:t>
            </a:r>
          </a:p>
          <a:p>
            <a:pPr lvl="1">
              <a:buNone/>
            </a:pPr>
            <a:r>
              <a:rPr lang="en-US" dirty="0" smtClean="0">
                <a:solidFill>
                  <a:srgbClr val="0070C0"/>
                </a:solidFill>
              </a:rPr>
              <a:t>= </a:t>
            </a:r>
            <a:r>
              <a:rPr lang="en-US" u="sng" dirty="0" smtClean="0">
                <a:solidFill>
                  <a:srgbClr val="0070C0"/>
                </a:solidFill>
              </a:rPr>
              <a:t>number of premature births</a:t>
            </a:r>
            <a:r>
              <a:rPr lang="en-US" dirty="0" smtClean="0">
                <a:solidFill>
                  <a:srgbClr val="0070C0"/>
                </a:solidFill>
              </a:rPr>
              <a:t>  X 100</a:t>
            </a:r>
          </a:p>
          <a:p>
            <a:pPr lvl="1">
              <a:buNone/>
            </a:pPr>
            <a:r>
              <a:rPr lang="en-US" dirty="0" smtClean="0">
                <a:solidFill>
                  <a:srgbClr val="0070C0"/>
                </a:solidFill>
              </a:rPr>
              <a:t>	total number of births</a:t>
            </a:r>
            <a:endParaRPr lang="en-US" sz="1100" dirty="0" smtClean="0">
              <a:solidFill>
                <a:srgbClr val="0070C0"/>
              </a:solidFill>
            </a:endParaRPr>
          </a:p>
          <a:p>
            <a:pPr>
              <a:spcBef>
                <a:spcPts val="2400"/>
              </a:spcBef>
            </a:pPr>
            <a:r>
              <a:rPr lang="en-US" sz="3000" dirty="0" smtClean="0"/>
              <a:t>Percentages as summary statistics</a:t>
            </a:r>
          </a:p>
          <a:p>
            <a:pPr lvl="1"/>
            <a:r>
              <a:rPr lang="en-US" sz="2600" dirty="0" smtClean="0"/>
              <a:t>Array of subcategories, using total as denominator</a:t>
            </a:r>
          </a:p>
          <a:p>
            <a:pPr lvl="1"/>
            <a:r>
              <a:rPr lang="en-US" sz="2600" dirty="0" smtClean="0"/>
              <a:t>Can obtain percentage distribution</a:t>
            </a:r>
          </a:p>
          <a:p>
            <a:pPr lvl="1"/>
            <a:r>
              <a:rPr lang="en-US" sz="2600" dirty="0" smtClean="0"/>
              <a:t>All percentages should add up to 100 percent</a:t>
            </a:r>
            <a:r>
              <a:rPr lang="en-US" dirty="0" smtClean="0"/>
              <a:t>	</a:t>
            </a:r>
          </a:p>
          <a:p>
            <a:pPr>
              <a:buNone/>
            </a:pPr>
            <a:endParaRPr lang="en-US" sz="1000" dirty="0" smtClean="0"/>
          </a:p>
          <a:p>
            <a:pPr>
              <a:buNone/>
            </a:pPr>
            <a:endParaRPr lang="en-US" sz="1000" dirty="0" smtClean="0"/>
          </a:p>
        </p:txBody>
      </p:sp>
      <p:sp>
        <p:nvSpPr>
          <p:cNvPr id="4" name="TextBox 3"/>
          <p:cNvSpPr txBox="1"/>
          <p:nvPr/>
        </p:nvSpPr>
        <p:spPr>
          <a:xfrm>
            <a:off x="4706816" y="6363453"/>
            <a:ext cx="3886200" cy="276999"/>
          </a:xfrm>
          <a:prstGeom prst="rect">
            <a:avLst/>
          </a:prstGeom>
          <a:noFill/>
        </p:spPr>
        <p:txBody>
          <a:bodyPr wrap="square" rtlCol="0">
            <a:spAutoFit/>
          </a:bodyPr>
          <a:lstStyle/>
          <a:p>
            <a:pPr defTabSz="931774">
              <a:defRPr/>
            </a:pPr>
            <a:r>
              <a:rPr lang="en-US" sz="1200" dirty="0"/>
              <a:t>Source: NAPHSIS; NCHS, Unit 17.</a:t>
            </a: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Matching/Linking Vital Records</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r>
              <a:rPr lang="en-US" dirty="0" smtClean="0"/>
              <a:t>Example: Matching a birth record with a corresponding death record </a:t>
            </a:r>
            <a:endParaRPr lang="en-US" sz="1000" dirty="0"/>
          </a:p>
          <a:p>
            <a:pPr>
              <a:spcBef>
                <a:spcPts val="1800"/>
              </a:spcBef>
            </a:pPr>
            <a:r>
              <a:rPr lang="en-US" dirty="0" smtClean="0"/>
              <a:t>Purpose</a:t>
            </a:r>
          </a:p>
          <a:p>
            <a:pPr lvl="1"/>
            <a:r>
              <a:rPr lang="en-US" dirty="0"/>
              <a:t>Statistical / Reporting</a:t>
            </a:r>
          </a:p>
          <a:p>
            <a:pPr lvl="2"/>
            <a:r>
              <a:rPr lang="en-US" dirty="0"/>
              <a:t>Richer data set</a:t>
            </a:r>
          </a:p>
          <a:p>
            <a:pPr lvl="2"/>
            <a:r>
              <a:rPr lang="en-US" dirty="0"/>
              <a:t>Outside </a:t>
            </a:r>
            <a:r>
              <a:rPr lang="en-US" dirty="0" smtClean="0"/>
              <a:t>users</a:t>
            </a:r>
          </a:p>
          <a:p>
            <a:pPr lvl="1">
              <a:spcBef>
                <a:spcPts val="1800"/>
              </a:spcBef>
            </a:pPr>
            <a:r>
              <a:rPr lang="en-US" dirty="0" smtClean="0"/>
              <a:t>Administrative </a:t>
            </a:r>
          </a:p>
          <a:p>
            <a:pPr lvl="2"/>
            <a:r>
              <a:rPr lang="en-US" dirty="0" smtClean="0"/>
              <a:t>Improve quality of information</a:t>
            </a:r>
          </a:p>
          <a:p>
            <a:pPr lvl="2"/>
            <a:r>
              <a:rPr lang="en-US" dirty="0" smtClean="0"/>
              <a:t>Prevent fraud</a:t>
            </a:r>
          </a:p>
        </p:txBody>
      </p:sp>
      <p:pic>
        <p:nvPicPr>
          <p:cNvPr id="3075" name="Picture 3" descr="Image showing two figures putting two pieces of a puzzle togethe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286000"/>
            <a:ext cx="3962400" cy="26392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36477" y="6369930"/>
            <a:ext cx="4343400" cy="276999"/>
          </a:xfrm>
          <a:prstGeom prst="rect">
            <a:avLst/>
          </a:prstGeom>
          <a:noFill/>
        </p:spPr>
        <p:txBody>
          <a:bodyPr wrap="square" rtlCol="0">
            <a:spAutoFit/>
          </a:bodyPr>
          <a:lstStyle/>
          <a:p>
            <a:r>
              <a:rPr lang="en-US" sz="1200" dirty="0"/>
              <a:t>SOURCES: PRVSS2, Chapter III.E.10-11; Freedman, p 5-6</a:t>
            </a:r>
            <a:r>
              <a:rPr lang="en-US" sz="1200" dirty="0" smtClean="0"/>
              <a:t>.</a:t>
            </a:r>
            <a:endParaRPr lang="en-US" sz="1200" dirty="0"/>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What are some non-statistical &amp; </a:t>
            </a:r>
          </a:p>
          <a:p>
            <a:pPr marL="0" indent="0" algn="ctr">
              <a:buNone/>
            </a:pPr>
            <a:r>
              <a:rPr lang="en-US" dirty="0" smtClean="0"/>
              <a:t>statistical uses of record linkage?</a:t>
            </a:r>
            <a:endParaRPr lang="en-US" dirty="0"/>
          </a:p>
        </p:txBody>
      </p:sp>
    </p:spTree>
    <p:extLst>
      <p:ext uri="{BB962C8B-B14F-4D97-AF65-F5344CB8AC3E}">
        <p14:creationId xmlns:p14="http://schemas.microsoft.com/office/powerpoint/2010/main" val="4252024999"/>
      </p:ext>
    </p:extLst>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Evaluating the</a:t>
            </a:r>
            <a:br>
              <a:rPr lang="en-US" dirty="0" smtClean="0"/>
            </a:br>
            <a:r>
              <a:rPr lang="en-US" dirty="0" smtClean="0"/>
              <a:t>Quality of Information</a:t>
            </a:r>
            <a:endParaRPr lang="en-US" dirty="0"/>
          </a:p>
        </p:txBody>
      </p:sp>
      <p:sp>
        <p:nvSpPr>
          <p:cNvPr id="3" name="Content Placeholder 2"/>
          <p:cNvSpPr>
            <a:spLocks noGrp="1"/>
          </p:cNvSpPr>
          <p:nvPr>
            <p:ph idx="1"/>
          </p:nvPr>
        </p:nvSpPr>
        <p:spPr>
          <a:xfrm>
            <a:off x="355600" y="1260230"/>
            <a:ext cx="8407400" cy="5029200"/>
          </a:xfrm>
        </p:spPr>
        <p:txBody>
          <a:bodyPr>
            <a:noAutofit/>
          </a:bodyPr>
          <a:lstStyle/>
          <a:p>
            <a:r>
              <a:rPr lang="en-US" sz="2250" dirty="0" smtClean="0">
                <a:solidFill>
                  <a:srgbClr val="0070C0"/>
                </a:solidFill>
              </a:rPr>
              <a:t>Coverage</a:t>
            </a:r>
          </a:p>
          <a:p>
            <a:pPr lvl="1"/>
            <a:r>
              <a:rPr lang="en-US" sz="2250" dirty="0" smtClean="0"/>
              <a:t>Representativeness</a:t>
            </a:r>
          </a:p>
          <a:p>
            <a:pPr lvl="1"/>
            <a:r>
              <a:rPr lang="en-US" sz="2250" dirty="0" smtClean="0"/>
              <a:t>Delays in reporting</a:t>
            </a:r>
          </a:p>
          <a:p>
            <a:r>
              <a:rPr lang="en-US" sz="2250" dirty="0" smtClean="0">
                <a:solidFill>
                  <a:srgbClr val="0070C0"/>
                </a:solidFill>
              </a:rPr>
              <a:t>Accuracy &amp; completeness</a:t>
            </a:r>
          </a:p>
          <a:p>
            <a:r>
              <a:rPr lang="en-US" sz="2250" dirty="0" smtClean="0">
                <a:solidFill>
                  <a:srgbClr val="0070C0"/>
                </a:solidFill>
              </a:rPr>
              <a:t>Sufficient detail </a:t>
            </a:r>
            <a:r>
              <a:rPr lang="en-US" sz="2250" dirty="0" smtClean="0"/>
              <a:t>to reveal relationships</a:t>
            </a:r>
          </a:p>
          <a:p>
            <a:r>
              <a:rPr lang="en-US" sz="2250" dirty="0" smtClean="0">
                <a:solidFill>
                  <a:srgbClr val="0070C0"/>
                </a:solidFill>
              </a:rPr>
              <a:t>Timeliness</a:t>
            </a:r>
          </a:p>
          <a:p>
            <a:pPr lvl="1"/>
            <a:r>
              <a:rPr lang="en-US" sz="2250" dirty="0" smtClean="0"/>
              <a:t>Availability of information</a:t>
            </a:r>
          </a:p>
          <a:p>
            <a:pPr lvl="1"/>
            <a:r>
              <a:rPr lang="en-US" sz="2250" dirty="0" smtClean="0"/>
              <a:t>Date of event versus date event was registered</a:t>
            </a:r>
          </a:p>
          <a:p>
            <a:r>
              <a:rPr lang="en-US" sz="2250" dirty="0" smtClean="0">
                <a:solidFill>
                  <a:srgbClr val="0070C0"/>
                </a:solidFill>
              </a:rPr>
              <a:t>Geographic reference</a:t>
            </a:r>
          </a:p>
          <a:p>
            <a:pPr lvl="1"/>
            <a:r>
              <a:rPr lang="en-US" sz="2250" dirty="0" smtClean="0"/>
              <a:t>Place of event versus </a:t>
            </a:r>
            <a:r>
              <a:rPr lang="en-US" sz="2250" u="sng" dirty="0" smtClean="0">
                <a:solidFill>
                  <a:srgbClr val="C00000"/>
                </a:solidFill>
              </a:rPr>
              <a:t>place of usual residence</a:t>
            </a:r>
          </a:p>
        </p:txBody>
      </p:sp>
      <p:sp>
        <p:nvSpPr>
          <p:cNvPr id="4" name="TextBox 3"/>
          <p:cNvSpPr txBox="1"/>
          <p:nvPr/>
        </p:nvSpPr>
        <p:spPr>
          <a:xfrm>
            <a:off x="4677508" y="6394938"/>
            <a:ext cx="3962400" cy="276999"/>
          </a:xfrm>
          <a:prstGeom prst="rect">
            <a:avLst/>
          </a:prstGeom>
          <a:noFill/>
        </p:spPr>
        <p:txBody>
          <a:bodyPr wrap="square" rtlCol="0">
            <a:spAutoFit/>
          </a:bodyPr>
          <a:lstStyle/>
          <a:p>
            <a:pPr defTabSz="931774">
              <a:defRPr/>
            </a:pPr>
            <a:r>
              <a:rPr lang="en-US" sz="1200" dirty="0"/>
              <a:t>SOURCES: PRVSS2, Chapter II.H.3.</a:t>
            </a: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What leads to late registration?  </a:t>
            </a:r>
          </a:p>
          <a:p>
            <a:pPr marL="0" indent="0" algn="ctr">
              <a:buNone/>
            </a:pPr>
            <a:endParaRPr lang="en-US" dirty="0" smtClean="0"/>
          </a:p>
          <a:p>
            <a:pPr marL="0" indent="0" algn="ctr">
              <a:buNone/>
            </a:pPr>
            <a:r>
              <a:rPr lang="en-US" dirty="0" smtClean="0"/>
              <a:t>What can be done to eliminate late registration?</a:t>
            </a:r>
          </a:p>
        </p:txBody>
      </p:sp>
    </p:spTree>
    <p:extLst>
      <p:ext uri="{BB962C8B-B14F-4D97-AF65-F5344CB8AC3E}">
        <p14:creationId xmlns:p14="http://schemas.microsoft.com/office/powerpoint/2010/main" val="3958238758"/>
      </p:ext>
    </p:extLst>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400" y="1447800"/>
            <a:ext cx="8839200" cy="4953000"/>
          </a:xfrm>
        </p:spPr>
        <p:txBody>
          <a:bodyPr>
            <a:normAutofit fontScale="47500" lnSpcReduction="20000"/>
          </a:bodyPr>
          <a:lstStyle/>
          <a:p>
            <a:r>
              <a:rPr lang="en-US" dirty="0" smtClean="0"/>
              <a:t>(Freedman) Freedman, MA. Improving Civil Registration and Vital Statistics. The World Bank. 2003.</a:t>
            </a:r>
          </a:p>
          <a:p>
            <a:r>
              <a:rPr lang="en-US" dirty="0" smtClean="0"/>
              <a:t>(Kenya) Republic of Kenya. Annual Health Sector Statistics Report, 2008. Division of Health Management Information Systems. July 2009.</a:t>
            </a:r>
          </a:p>
          <a:p>
            <a:r>
              <a:rPr lang="en-US" dirty="0" smtClean="0"/>
              <a:t>(MRC) Medical Research Council. Cause of death statistics for South Africa: Challenges and possibilities for improvement. Burden of Disease Research Unit. Nov 2010.</a:t>
            </a:r>
          </a:p>
          <a:p>
            <a:r>
              <a:rPr lang="en-US" dirty="0" smtClean="0"/>
              <a:t>(NAPHSIS) National Association for Public Health Statistics and Information Systems. Statistical Measures </a:t>
            </a:r>
            <a:r>
              <a:rPr lang="en-US" dirty="0"/>
              <a:t>and Definitions. </a:t>
            </a:r>
            <a:endParaRPr lang="en-US" dirty="0" smtClean="0"/>
          </a:p>
          <a:p>
            <a:r>
              <a:rPr lang="en-US" dirty="0" smtClean="0"/>
              <a:t>(NCHS) National Center for Health Statistics. </a:t>
            </a:r>
            <a:r>
              <a:rPr lang="en-US" dirty="0"/>
              <a:t>Methods of Civil Registration: Modular Course of Instruction. </a:t>
            </a:r>
            <a:endParaRPr lang="en-US" dirty="0" smtClean="0"/>
          </a:p>
          <a:p>
            <a:r>
              <a:rPr lang="en-US" dirty="0" smtClean="0"/>
              <a:t>(NVSS Births) National Vital Statistics Reports. Births: Final Data for 2006. 57(7). 7 Jan 2009.</a:t>
            </a:r>
          </a:p>
          <a:p>
            <a:r>
              <a:rPr lang="en-US" dirty="0" smtClean="0"/>
              <a:t>(NVSS Deaths) National Vital Statistics Reports. Deaths Final Data for 2008. 59(10) 7 Dec 2011.</a:t>
            </a:r>
          </a:p>
          <a:p>
            <a:r>
              <a:rPr lang="en-US" dirty="0" smtClean="0"/>
              <a:t>(PRVSS2) UN. Principles and Recommendations for a Vital Statistics System, Revision 2. New York. 2001.</a:t>
            </a:r>
          </a:p>
          <a:p>
            <a:r>
              <a:rPr lang="en-US" dirty="0" smtClean="0"/>
              <a:t>(Statistics SA) Statistics South Africa. Mortality and causes of death in South Africa, 2008: Findings from death notification. Statistical release P0309.3. Nov 2010.</a:t>
            </a:r>
          </a:p>
          <a:p>
            <a:r>
              <a:rPr lang="en-US" dirty="0" smtClean="0"/>
              <a:t>(UN Handbook) UN. Handbook on Training in Civil Registration and Vital Statistics Systems. Studies in Methods, Series F, No. 84. UN: New York. 2002.</a:t>
            </a:r>
          </a:p>
          <a:p>
            <a:r>
              <a:rPr lang="en-US" dirty="0" smtClean="0"/>
              <a:t>(WHO ICD-10) WHO. ICD-10, Tenth Revision, Volumes 1 and 2. 1993.</a:t>
            </a:r>
          </a:p>
          <a:p>
            <a:r>
              <a:rPr lang="en-US" dirty="0" smtClean="0"/>
              <a:t>(WHOSIS) WHO Statistical Information Systems. Indicator definitions and metadata, 2008. Age-standardized mortality rates by cause</a:t>
            </a:r>
            <a:r>
              <a:rPr lang="en-US" dirty="0"/>
              <a:t>. </a:t>
            </a:r>
            <a:endParaRPr lang="en-US" dirty="0" smtClean="0"/>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355600" y="1219200"/>
            <a:ext cx="8407400" cy="4800600"/>
          </a:xfrm>
        </p:spPr>
        <p:txBody>
          <a:bodyPr>
            <a:noAutofit/>
          </a:bodyPr>
          <a:lstStyle/>
          <a:p>
            <a:r>
              <a:rPr lang="en-US" sz="2200" dirty="0" smtClean="0"/>
              <a:t>In small groups, based on the data sheet handout, compute and </a:t>
            </a:r>
            <a:r>
              <a:rPr lang="en-US" sz="2200" u="sng" dirty="0" smtClean="0"/>
              <a:t>interpret</a:t>
            </a:r>
            <a:r>
              <a:rPr lang="en-US" sz="2200" dirty="0" smtClean="0"/>
              <a:t> the following summary statistics and rates for (if using South Africa example, use data for 2009):</a:t>
            </a:r>
          </a:p>
          <a:p>
            <a:pPr marL="0" indent="0">
              <a:buNone/>
            </a:pPr>
            <a:endParaRPr lang="en-US" sz="2000" dirty="0"/>
          </a:p>
          <a:p>
            <a:endParaRPr lang="en-US" sz="2000" dirty="0" smtClean="0"/>
          </a:p>
          <a:p>
            <a:endParaRPr lang="en-US" sz="2000" dirty="0"/>
          </a:p>
          <a:p>
            <a:endParaRPr lang="en-US" sz="2000" dirty="0" smtClean="0"/>
          </a:p>
          <a:p>
            <a:endParaRPr lang="en-US" sz="2000" dirty="0" smtClean="0"/>
          </a:p>
          <a:p>
            <a:pPr marL="0" indent="0">
              <a:buNone/>
            </a:pPr>
            <a:endParaRPr lang="en-US" sz="2000" dirty="0" smtClean="0"/>
          </a:p>
          <a:p>
            <a:r>
              <a:rPr lang="en-US" sz="2200" dirty="0" smtClean="0"/>
              <a:t>Discuss </a:t>
            </a:r>
            <a:r>
              <a:rPr lang="en-US" sz="2200" dirty="0"/>
              <a:t>how the various defects in basic data would affect the </a:t>
            </a:r>
            <a:r>
              <a:rPr lang="en-US" sz="2200" dirty="0" smtClean="0"/>
              <a:t>computed </a:t>
            </a:r>
            <a:r>
              <a:rPr lang="en-US" sz="2200" dirty="0"/>
              <a:t>statistics.</a:t>
            </a:r>
          </a:p>
        </p:txBody>
      </p:sp>
      <p:graphicFrame>
        <p:nvGraphicFramePr>
          <p:cNvPr id="10" name="Table 9"/>
          <p:cNvGraphicFramePr>
            <a:graphicFrameLocks noGrp="1"/>
          </p:cNvGraphicFramePr>
          <p:nvPr>
            <p:extLst>
              <p:ext uri="{D42A27DB-BD31-4B8C-83A1-F6EECF244321}">
                <p14:modId xmlns:p14="http://schemas.microsoft.com/office/powerpoint/2010/main" val="459019414"/>
              </p:ext>
            </p:extLst>
          </p:nvPr>
        </p:nvGraphicFramePr>
        <p:xfrm>
          <a:off x="868680" y="2362200"/>
          <a:ext cx="7406640" cy="2880360"/>
        </p:xfrm>
        <a:graphic>
          <a:graphicData uri="http://schemas.openxmlformats.org/drawingml/2006/table">
            <a:tbl>
              <a:tblPr firstRow="1" bandRow="1">
                <a:tableStyleId>{5C22544A-7EE6-4342-B048-85BDC9FD1C3A}</a:tableStyleId>
              </a:tblPr>
              <a:tblGrid>
                <a:gridCol w="3703320"/>
                <a:gridCol w="3703320"/>
              </a:tblGrid>
              <a:tr h="385354">
                <a:tc>
                  <a:txBody>
                    <a:bodyPr/>
                    <a:lstStyle/>
                    <a:p>
                      <a:pPr marL="285750" indent="-285750">
                        <a:buFont typeface="Wingdings" pitchFamily="2" charset="2"/>
                        <a:buChar char="ü"/>
                      </a:pPr>
                      <a:r>
                        <a:rPr lang="en-US" sz="2100" b="1" dirty="0" smtClean="0">
                          <a:solidFill>
                            <a:schemeClr val="tx1"/>
                          </a:solidFill>
                        </a:rPr>
                        <a:t>Crude birth</a:t>
                      </a:r>
                      <a:r>
                        <a:rPr lang="en-US" sz="2100" b="1" baseline="0" dirty="0" smtClean="0">
                          <a:solidFill>
                            <a:schemeClr val="tx1"/>
                          </a:solidFill>
                        </a:rPr>
                        <a:t> rate</a:t>
                      </a:r>
                      <a:endParaRPr lang="en-US" sz="2100" b="1" dirty="0">
                        <a:solidFill>
                          <a:schemeClr val="tx1"/>
                        </a:solidFill>
                      </a:endParaRPr>
                    </a:p>
                  </a:txBody>
                  <a:tcPr>
                    <a:solidFill>
                      <a:schemeClr val="bg1"/>
                    </a:solidFill>
                  </a:tcPr>
                </a:tc>
                <a:tc>
                  <a:txBody>
                    <a:bodyPr/>
                    <a:lstStyle/>
                    <a:p>
                      <a:pPr marL="285750" indent="-285750">
                        <a:buFont typeface="Wingdings" pitchFamily="2" charset="2"/>
                        <a:buChar char="ü"/>
                      </a:pPr>
                      <a:r>
                        <a:rPr lang="en-US" sz="2100" b="1" dirty="0" smtClean="0">
                          <a:solidFill>
                            <a:schemeClr val="tx1"/>
                          </a:solidFill>
                        </a:rPr>
                        <a:t>Neonatal</a:t>
                      </a:r>
                      <a:r>
                        <a:rPr lang="en-US" sz="2100" b="1" baseline="0" dirty="0" smtClean="0">
                          <a:solidFill>
                            <a:schemeClr val="tx1"/>
                          </a:solidFill>
                        </a:rPr>
                        <a:t> mortality rate</a:t>
                      </a:r>
                      <a:endParaRPr lang="en-US" sz="2100" b="1" dirty="0">
                        <a:solidFill>
                          <a:schemeClr val="tx1"/>
                        </a:solidFill>
                      </a:endParaRPr>
                    </a:p>
                  </a:txBody>
                  <a:tcPr>
                    <a:solidFill>
                      <a:schemeClr val="bg1"/>
                    </a:solidFill>
                  </a:tcPr>
                </a:tc>
              </a:tr>
              <a:tr h="385354">
                <a:tc>
                  <a:txBody>
                    <a:bodyPr/>
                    <a:lstStyle/>
                    <a:p>
                      <a:pPr marL="285750" indent="-285750">
                        <a:buFont typeface="Wingdings" pitchFamily="2" charset="2"/>
                        <a:buChar char="ü"/>
                      </a:pPr>
                      <a:r>
                        <a:rPr lang="en-US" sz="2100" b="1" dirty="0" smtClean="0">
                          <a:solidFill>
                            <a:schemeClr val="tx1"/>
                          </a:solidFill>
                        </a:rPr>
                        <a:t>Sex ratio</a:t>
                      </a:r>
                      <a:r>
                        <a:rPr lang="en-US" sz="2100" b="1" baseline="0" dirty="0" smtClean="0">
                          <a:solidFill>
                            <a:schemeClr val="tx1"/>
                          </a:solidFill>
                        </a:rPr>
                        <a:t> at birth</a:t>
                      </a:r>
                      <a:endParaRPr lang="en-US" sz="2100" b="1" dirty="0">
                        <a:solidFill>
                          <a:schemeClr val="tx1"/>
                        </a:solidFill>
                      </a:endParaRPr>
                    </a:p>
                  </a:txBody>
                  <a:tcPr>
                    <a:solidFill>
                      <a:schemeClr val="bg1"/>
                    </a:solidFill>
                  </a:tcPr>
                </a:tc>
                <a:tc>
                  <a:txBody>
                    <a:bodyPr/>
                    <a:lstStyle/>
                    <a:p>
                      <a:pPr marL="285750" indent="-285750">
                        <a:buFont typeface="Wingdings" pitchFamily="2" charset="2"/>
                        <a:buChar char="ü"/>
                      </a:pPr>
                      <a:r>
                        <a:rPr lang="en-US" sz="2100" b="1" dirty="0" smtClean="0">
                          <a:solidFill>
                            <a:schemeClr val="tx1"/>
                          </a:solidFill>
                        </a:rPr>
                        <a:t>Post-neonatal mort. rate</a:t>
                      </a:r>
                      <a:endParaRPr lang="en-US" sz="2100" b="1" dirty="0">
                        <a:solidFill>
                          <a:schemeClr val="tx1"/>
                        </a:solidFill>
                      </a:endParaRPr>
                    </a:p>
                  </a:txBody>
                  <a:tcPr>
                    <a:solidFill>
                      <a:schemeClr val="bg1"/>
                    </a:solidFill>
                  </a:tcPr>
                </a:tc>
              </a:tr>
              <a:tr h="385354">
                <a:tc>
                  <a:txBody>
                    <a:bodyPr/>
                    <a:lstStyle/>
                    <a:p>
                      <a:pPr marL="285750" indent="-285750">
                        <a:buFont typeface="Wingdings" pitchFamily="2" charset="2"/>
                        <a:buChar char="ü"/>
                      </a:pPr>
                      <a:r>
                        <a:rPr lang="en-US" sz="2100" b="1" dirty="0" smtClean="0">
                          <a:solidFill>
                            <a:schemeClr val="tx1"/>
                          </a:solidFill>
                        </a:rPr>
                        <a:t>Percent of premature</a:t>
                      </a:r>
                      <a:endParaRPr lang="en-US" sz="2100" b="1" dirty="0">
                        <a:solidFill>
                          <a:schemeClr val="tx1"/>
                        </a:solidFill>
                      </a:endParaRPr>
                    </a:p>
                  </a:txBody>
                  <a:tcPr>
                    <a:solidFill>
                      <a:schemeClr val="bg1"/>
                    </a:solidFill>
                  </a:tcPr>
                </a:tc>
                <a:tc>
                  <a:txBody>
                    <a:bodyPr/>
                    <a:lstStyle/>
                    <a:p>
                      <a:pPr marL="285750" indent="-285750">
                        <a:buFont typeface="Wingdings" pitchFamily="2" charset="2"/>
                        <a:buChar char="ü"/>
                      </a:pPr>
                      <a:r>
                        <a:rPr lang="en-US" sz="2100" b="1" dirty="0" smtClean="0">
                          <a:solidFill>
                            <a:schemeClr val="tx1"/>
                          </a:solidFill>
                        </a:rPr>
                        <a:t>Age-specific death rate</a:t>
                      </a:r>
                      <a:endParaRPr lang="en-US" sz="2100" b="1" dirty="0">
                        <a:solidFill>
                          <a:schemeClr val="tx1"/>
                        </a:solidFill>
                      </a:endParaRPr>
                    </a:p>
                  </a:txBody>
                  <a:tcPr>
                    <a:solidFill>
                      <a:schemeClr val="bg1"/>
                    </a:solidFill>
                  </a:tcPr>
                </a:tc>
              </a:tr>
              <a:tr h="385354">
                <a:tc>
                  <a:txBody>
                    <a:bodyPr/>
                    <a:lstStyle/>
                    <a:p>
                      <a:pPr lvl="1"/>
                      <a:r>
                        <a:rPr lang="en-US" sz="2100" b="1" dirty="0" smtClean="0">
                          <a:solidFill>
                            <a:schemeClr val="tx1"/>
                          </a:solidFill>
                        </a:rPr>
                        <a:t>births</a:t>
                      </a:r>
                      <a:endParaRPr lang="en-US" sz="2100" b="1" dirty="0">
                        <a:solidFill>
                          <a:schemeClr val="tx1"/>
                        </a:solidFill>
                      </a:endParaRPr>
                    </a:p>
                  </a:txBody>
                  <a:tcPr>
                    <a:solidFill>
                      <a:schemeClr val="bg1"/>
                    </a:solidFill>
                  </a:tcPr>
                </a:tc>
                <a:tc>
                  <a:txBody>
                    <a:bodyPr/>
                    <a:lstStyle/>
                    <a:p>
                      <a:pPr marL="285750" indent="-285750">
                        <a:buFont typeface="Wingdings" pitchFamily="2" charset="2"/>
                        <a:buChar char="ü"/>
                      </a:pPr>
                      <a:r>
                        <a:rPr lang="en-US" sz="2100" b="1" dirty="0" smtClean="0">
                          <a:solidFill>
                            <a:schemeClr val="tx1"/>
                          </a:solidFill>
                        </a:rPr>
                        <a:t>Age-adjusted</a:t>
                      </a:r>
                      <a:r>
                        <a:rPr lang="en-US" sz="2100" b="1" baseline="0" dirty="0" smtClean="0">
                          <a:solidFill>
                            <a:schemeClr val="tx1"/>
                          </a:solidFill>
                        </a:rPr>
                        <a:t> death rate</a:t>
                      </a:r>
                      <a:endParaRPr lang="en-US" sz="2100" b="1" dirty="0">
                        <a:solidFill>
                          <a:schemeClr val="tx1"/>
                        </a:solidFill>
                      </a:endParaRPr>
                    </a:p>
                  </a:txBody>
                  <a:tcPr>
                    <a:solidFill>
                      <a:schemeClr val="bg1"/>
                    </a:solidFill>
                  </a:tcPr>
                </a:tc>
              </a:tr>
              <a:tr h="385354">
                <a:tc>
                  <a:txBody>
                    <a:bodyPr/>
                    <a:lstStyle/>
                    <a:p>
                      <a:pPr marL="285750" indent="-285750">
                        <a:buFont typeface="Wingdings" pitchFamily="2" charset="2"/>
                        <a:buChar char="ü"/>
                      </a:pPr>
                      <a:r>
                        <a:rPr lang="en-US" sz="2100" b="1" dirty="0" smtClean="0">
                          <a:solidFill>
                            <a:schemeClr val="tx1"/>
                          </a:solidFill>
                        </a:rPr>
                        <a:t>Crude death rate</a:t>
                      </a:r>
                      <a:endParaRPr lang="en-US" sz="2100" b="1" dirty="0">
                        <a:solidFill>
                          <a:schemeClr val="tx1"/>
                        </a:solidFill>
                      </a:endParaRPr>
                    </a:p>
                  </a:txBody>
                  <a:tcPr>
                    <a:solidFill>
                      <a:schemeClr val="bg1"/>
                    </a:solidFill>
                  </a:tcPr>
                </a:tc>
                <a:tc>
                  <a:txBody>
                    <a:bodyPr/>
                    <a:lstStyle/>
                    <a:p>
                      <a:pPr lvl="1"/>
                      <a:r>
                        <a:rPr lang="en-US" sz="1800" b="1" dirty="0" smtClean="0">
                          <a:solidFill>
                            <a:schemeClr val="tx1"/>
                          </a:solidFill>
                        </a:rPr>
                        <a:t>(using either direct or</a:t>
                      </a:r>
                      <a:endParaRPr lang="en-US" sz="1800" b="1" dirty="0">
                        <a:solidFill>
                          <a:schemeClr val="tx1"/>
                        </a:solidFill>
                      </a:endParaRPr>
                    </a:p>
                  </a:txBody>
                  <a:tcPr>
                    <a:solidFill>
                      <a:schemeClr val="bg1"/>
                    </a:solidFill>
                  </a:tcPr>
                </a:tc>
              </a:tr>
              <a:tr h="385354">
                <a:tc>
                  <a:txBody>
                    <a:bodyPr/>
                    <a:lstStyle/>
                    <a:p>
                      <a:pPr marL="285750" indent="-285750">
                        <a:buFont typeface="Wingdings" pitchFamily="2" charset="2"/>
                        <a:buChar char="ü"/>
                      </a:pPr>
                      <a:r>
                        <a:rPr lang="en-US" sz="2100" b="1" dirty="0" smtClean="0">
                          <a:solidFill>
                            <a:schemeClr val="tx1"/>
                          </a:solidFill>
                        </a:rPr>
                        <a:t>Infant</a:t>
                      </a:r>
                      <a:r>
                        <a:rPr lang="en-US" sz="2100" b="1" baseline="0" dirty="0" smtClean="0">
                          <a:solidFill>
                            <a:schemeClr val="tx1"/>
                          </a:solidFill>
                        </a:rPr>
                        <a:t> mortality rate</a:t>
                      </a:r>
                      <a:endParaRPr lang="en-US" sz="2100" b="1" dirty="0">
                        <a:solidFill>
                          <a:schemeClr val="tx1"/>
                        </a:solidFill>
                      </a:endParaRPr>
                    </a:p>
                  </a:txBody>
                  <a:tcPr>
                    <a:solidFill>
                      <a:schemeClr val="bg1"/>
                    </a:solidFill>
                  </a:tcPr>
                </a:tc>
                <a:tc>
                  <a:txBody>
                    <a:bodyPr/>
                    <a:lstStyle/>
                    <a:p>
                      <a:pPr lvl="1"/>
                      <a:r>
                        <a:rPr lang="en-US" sz="1800" b="1" dirty="0" smtClean="0">
                          <a:solidFill>
                            <a:schemeClr val="tx1"/>
                          </a:solidFill>
                        </a:rPr>
                        <a:t>indirect method</a:t>
                      </a:r>
                      <a:r>
                        <a:rPr lang="en-US" sz="1800" b="1" baseline="0" dirty="0" smtClean="0">
                          <a:solidFill>
                            <a:schemeClr val="tx1"/>
                          </a:solidFill>
                        </a:rPr>
                        <a:t> ― </a:t>
                      </a:r>
                      <a:r>
                        <a:rPr lang="en-US" sz="1800" b="1" baseline="0" dirty="0" smtClean="0">
                          <a:solidFill>
                            <a:srgbClr val="C00000"/>
                          </a:solidFill>
                        </a:rPr>
                        <a:t>see</a:t>
                      </a:r>
                      <a:endParaRPr lang="en-US" sz="1800" b="1" dirty="0">
                        <a:solidFill>
                          <a:srgbClr val="C00000"/>
                        </a:solidFill>
                      </a:endParaRPr>
                    </a:p>
                  </a:txBody>
                  <a:tcPr>
                    <a:solidFill>
                      <a:schemeClr val="bg1"/>
                    </a:solidFill>
                  </a:tcPr>
                </a:tc>
              </a:tr>
              <a:tr h="385354">
                <a:tc>
                  <a:txBody>
                    <a:bodyPr/>
                    <a:lstStyle/>
                    <a:p>
                      <a:endParaRPr lang="en-US" sz="2100" dirty="0"/>
                    </a:p>
                  </a:txBody>
                  <a:tcPr>
                    <a:solidFill>
                      <a:schemeClr val="bg1"/>
                    </a:solidFill>
                  </a:tcPr>
                </a:tc>
                <a:tc>
                  <a:txBody>
                    <a:bodyPr/>
                    <a:lstStyle/>
                    <a:p>
                      <a:pPr lvl="1"/>
                      <a:r>
                        <a:rPr lang="en-US" sz="1800" b="1" dirty="0" smtClean="0">
                          <a:solidFill>
                            <a:srgbClr val="C00000"/>
                          </a:solidFill>
                        </a:rPr>
                        <a:t>worksheet</a:t>
                      </a:r>
                      <a:r>
                        <a:rPr lang="en-US" sz="1800" b="1" dirty="0" smtClean="0">
                          <a:solidFill>
                            <a:schemeClr val="tx1"/>
                          </a:solidFill>
                        </a:rPr>
                        <a:t>)</a:t>
                      </a:r>
                      <a:endParaRPr lang="en-US" sz="1800" b="1" dirty="0">
                        <a:solidFill>
                          <a:schemeClr val="tx1"/>
                        </a:solidFill>
                      </a:endParaRPr>
                    </a:p>
                  </a:txBody>
                  <a:tcPr>
                    <a:solidFill>
                      <a:schemeClr val="bg1"/>
                    </a:solidFill>
                  </a:tcPr>
                </a:tc>
              </a:tr>
            </a:tbl>
          </a:graphicData>
        </a:graphic>
      </p:graphicFrame>
    </p:spTree>
    <p:extLst>
      <p:ext uri="{BB962C8B-B14F-4D97-AF65-F5344CB8AC3E}">
        <p14:creationId xmlns:p14="http://schemas.microsoft.com/office/powerpoint/2010/main" val="3317594397"/>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a:lnSpc>
                <a:spcPts val="3600"/>
              </a:lnSpc>
            </a:pPr>
            <a:r>
              <a:rPr lang="en-US" dirty="0" smtClean="0"/>
              <a:t>In small groups, draft statistical “dummy” tables that you would publish in an annual CRVS report for your country.</a:t>
            </a:r>
          </a:p>
          <a:p>
            <a:pPr lvl="1">
              <a:lnSpc>
                <a:spcPts val="3600"/>
              </a:lnSpc>
            </a:pPr>
            <a:r>
              <a:rPr lang="en-US" dirty="0" smtClean="0"/>
              <a:t>Consider the number/type of categories or groups to be used in the tables</a:t>
            </a:r>
          </a:p>
          <a:p>
            <a:pPr lvl="1">
              <a:lnSpc>
                <a:spcPts val="3600"/>
              </a:lnSpc>
            </a:pPr>
            <a:r>
              <a:rPr lang="en-US" dirty="0" smtClean="0"/>
              <a:t>Consider the types of measures you would present</a:t>
            </a:r>
          </a:p>
          <a:p>
            <a:pPr>
              <a:lnSpc>
                <a:spcPts val="3600"/>
              </a:lnSpc>
            </a:pPr>
            <a:r>
              <a:rPr lang="en-US" dirty="0" smtClean="0"/>
              <a:t>Share with the class.</a:t>
            </a:r>
          </a:p>
        </p:txBody>
      </p:sp>
    </p:spTree>
    <p:extLst>
      <p:ext uri="{BB962C8B-B14F-4D97-AF65-F5344CB8AC3E}">
        <p14:creationId xmlns:p14="http://schemas.microsoft.com/office/powerpoint/2010/main" val="1077228976"/>
      </p:ext>
    </p:extLst>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8600"/>
            <a:ext cx="8382000" cy="838200"/>
          </a:xfrm>
        </p:spPr>
        <p:txBody>
          <a:bodyPr/>
          <a:lstStyle/>
          <a:p>
            <a:r>
              <a:rPr lang="en-US" dirty="0" smtClean="0"/>
              <a:t>Activity</a:t>
            </a:r>
            <a:endParaRPr lang="en-US" dirty="0"/>
          </a:p>
        </p:txBody>
      </p:sp>
      <p:graphicFrame>
        <p:nvGraphicFramePr>
          <p:cNvPr id="4" name="Content Placeholder 3" descr="Blank table with reminders to label headings and subgroups and to make sure all column and row totals are summed correctly. "/>
          <p:cNvGraphicFramePr>
            <a:graphicFrameLocks noGrp="1"/>
          </p:cNvGraphicFramePr>
          <p:nvPr>
            <p:ph idx="4294967295"/>
            <p:extLst>
              <p:ext uri="{D42A27DB-BD31-4B8C-83A1-F6EECF244321}">
                <p14:modId xmlns:p14="http://schemas.microsoft.com/office/powerpoint/2010/main" val="1785425666"/>
              </p:ext>
            </p:extLst>
          </p:nvPr>
        </p:nvGraphicFramePr>
        <p:xfrm>
          <a:off x="990600" y="1963738"/>
          <a:ext cx="7863840" cy="2666200"/>
        </p:xfrm>
        <a:graphic>
          <a:graphicData uri="http://schemas.openxmlformats.org/drawingml/2006/table">
            <a:tbl>
              <a:tblPr firstRow="1" bandRow="1">
                <a:tableStyleId>{073A0DAA-6AF3-43AB-8588-CEC1D06C72B9}</a:tableStyleId>
              </a:tblPr>
              <a:tblGrid>
                <a:gridCol w="1572768"/>
                <a:gridCol w="1572768"/>
                <a:gridCol w="1572768"/>
                <a:gridCol w="1572768"/>
                <a:gridCol w="1572768"/>
              </a:tblGrid>
              <a:tr h="431922">
                <a:tc>
                  <a:txBody>
                    <a:bodyPr/>
                    <a:lstStyle/>
                    <a:p>
                      <a:endParaRPr lang="en-US" dirty="0"/>
                    </a:p>
                  </a:txBody>
                  <a:tcPr marL="99725" marR="99725"/>
                </a:tc>
                <a:tc>
                  <a:txBody>
                    <a:bodyPr/>
                    <a:lstStyle/>
                    <a:p>
                      <a:endParaRPr lang="en-US" dirty="0"/>
                    </a:p>
                  </a:txBody>
                  <a:tcPr marL="99725" marR="99725"/>
                </a:tc>
                <a:tc>
                  <a:txBody>
                    <a:bodyPr/>
                    <a:lstStyle/>
                    <a:p>
                      <a:endParaRPr lang="en-US" dirty="0"/>
                    </a:p>
                  </a:txBody>
                  <a:tcPr marL="99725" marR="99725"/>
                </a:tc>
                <a:tc>
                  <a:txBody>
                    <a:bodyPr/>
                    <a:lstStyle/>
                    <a:p>
                      <a:endParaRPr lang="en-US" dirty="0"/>
                    </a:p>
                  </a:txBody>
                  <a:tcPr marL="99725" marR="99725"/>
                </a:tc>
                <a:tc>
                  <a:txBody>
                    <a:bodyPr/>
                    <a:lstStyle/>
                    <a:p>
                      <a:pPr algn="ctr"/>
                      <a:r>
                        <a:rPr lang="en-US" dirty="0" smtClean="0"/>
                        <a:t>TOTAL</a:t>
                      </a:r>
                      <a:endParaRPr lang="en-US" dirty="0">
                        <a:solidFill>
                          <a:schemeClr val="tx1"/>
                        </a:solidFill>
                      </a:endParaRPr>
                    </a:p>
                  </a:txBody>
                  <a:tcPr marL="99725" marR="99725"/>
                </a:tc>
              </a:tr>
              <a:tr h="405478">
                <a:tc>
                  <a:txBody>
                    <a:bodyPr/>
                    <a:lstStyle/>
                    <a:p>
                      <a:endParaRPr lang="en-US" dirty="0"/>
                    </a:p>
                  </a:txBody>
                  <a:tcPr marL="99725" marR="99725"/>
                </a:tc>
                <a:tc>
                  <a:txBody>
                    <a:bodyPr/>
                    <a:lstStyle/>
                    <a:p>
                      <a:endParaRPr lang="en-US"/>
                    </a:p>
                  </a:txBody>
                  <a:tcPr marL="99725" marR="99725"/>
                </a:tc>
                <a:tc>
                  <a:txBody>
                    <a:bodyPr/>
                    <a:lstStyle/>
                    <a:p>
                      <a:endParaRPr lang="en-US" dirty="0"/>
                    </a:p>
                  </a:txBody>
                  <a:tcPr marL="99725" marR="99725"/>
                </a:tc>
                <a:tc>
                  <a:txBody>
                    <a:bodyPr/>
                    <a:lstStyle/>
                    <a:p>
                      <a:endParaRPr lang="en-US"/>
                    </a:p>
                  </a:txBody>
                  <a:tcPr marL="99725" marR="99725"/>
                </a:tc>
                <a:tc>
                  <a:txBody>
                    <a:bodyPr/>
                    <a:lstStyle/>
                    <a:p>
                      <a:endParaRPr lang="en-US" dirty="0"/>
                    </a:p>
                  </a:txBody>
                  <a:tcPr marL="99725" marR="99725"/>
                </a:tc>
              </a:tr>
              <a:tr h="362872">
                <a:tc>
                  <a:txBody>
                    <a:bodyPr/>
                    <a:lstStyle/>
                    <a:p>
                      <a:endParaRPr lang="en-US" dirty="0"/>
                    </a:p>
                  </a:txBody>
                  <a:tcPr marL="99725" marR="99725"/>
                </a:tc>
                <a:tc>
                  <a:txBody>
                    <a:bodyPr/>
                    <a:lstStyle/>
                    <a:p>
                      <a:endParaRPr lang="en-US" dirty="0"/>
                    </a:p>
                  </a:txBody>
                  <a:tcPr marL="99725" marR="99725"/>
                </a:tc>
                <a:tc>
                  <a:txBody>
                    <a:bodyPr/>
                    <a:lstStyle/>
                    <a:p>
                      <a:endParaRPr lang="en-US" dirty="0"/>
                    </a:p>
                  </a:txBody>
                  <a:tcPr marL="99725" marR="99725"/>
                </a:tc>
                <a:tc>
                  <a:txBody>
                    <a:bodyPr/>
                    <a:lstStyle/>
                    <a:p>
                      <a:endParaRPr lang="en-US" dirty="0"/>
                    </a:p>
                  </a:txBody>
                  <a:tcPr marL="99725" marR="99725"/>
                </a:tc>
                <a:tc>
                  <a:txBody>
                    <a:bodyPr/>
                    <a:lstStyle/>
                    <a:p>
                      <a:endParaRPr lang="en-US" dirty="0"/>
                    </a:p>
                  </a:txBody>
                  <a:tcPr marL="99725" marR="99725"/>
                </a:tc>
              </a:tr>
              <a:tr h="362872">
                <a:tc>
                  <a:txBody>
                    <a:bodyPr/>
                    <a:lstStyle/>
                    <a:p>
                      <a:endParaRPr lang="en-US" dirty="0"/>
                    </a:p>
                  </a:txBody>
                  <a:tcPr marL="99725" marR="99725"/>
                </a:tc>
                <a:tc>
                  <a:txBody>
                    <a:bodyPr/>
                    <a:lstStyle/>
                    <a:p>
                      <a:endParaRPr lang="en-US" dirty="0"/>
                    </a:p>
                  </a:txBody>
                  <a:tcPr marL="99725" marR="99725"/>
                </a:tc>
                <a:tc>
                  <a:txBody>
                    <a:bodyPr/>
                    <a:lstStyle/>
                    <a:p>
                      <a:endParaRPr lang="en-US" dirty="0"/>
                    </a:p>
                  </a:txBody>
                  <a:tcPr marL="99725" marR="99725"/>
                </a:tc>
                <a:tc>
                  <a:txBody>
                    <a:bodyPr/>
                    <a:lstStyle/>
                    <a:p>
                      <a:endParaRPr lang="en-US" dirty="0"/>
                    </a:p>
                  </a:txBody>
                  <a:tcPr marL="99725" marR="99725"/>
                </a:tc>
                <a:tc>
                  <a:txBody>
                    <a:bodyPr/>
                    <a:lstStyle/>
                    <a:p>
                      <a:endParaRPr lang="en-US" dirty="0"/>
                    </a:p>
                  </a:txBody>
                  <a:tcPr marL="99725" marR="99725"/>
                </a:tc>
              </a:tr>
              <a:tr h="362872">
                <a:tc>
                  <a:txBody>
                    <a:bodyPr/>
                    <a:lstStyle/>
                    <a:p>
                      <a:endParaRPr lang="en-US" dirty="0"/>
                    </a:p>
                  </a:txBody>
                  <a:tcPr marL="99725" marR="99725"/>
                </a:tc>
                <a:tc>
                  <a:txBody>
                    <a:bodyPr/>
                    <a:lstStyle/>
                    <a:p>
                      <a:endParaRPr lang="en-US" dirty="0"/>
                    </a:p>
                  </a:txBody>
                  <a:tcPr marL="99725" marR="99725"/>
                </a:tc>
                <a:tc>
                  <a:txBody>
                    <a:bodyPr/>
                    <a:lstStyle/>
                    <a:p>
                      <a:endParaRPr lang="en-US" dirty="0"/>
                    </a:p>
                  </a:txBody>
                  <a:tcPr marL="99725" marR="99725"/>
                </a:tc>
                <a:tc>
                  <a:txBody>
                    <a:bodyPr/>
                    <a:lstStyle/>
                    <a:p>
                      <a:endParaRPr lang="en-US" dirty="0"/>
                    </a:p>
                  </a:txBody>
                  <a:tcPr marL="99725" marR="99725"/>
                </a:tc>
                <a:tc>
                  <a:txBody>
                    <a:bodyPr/>
                    <a:lstStyle/>
                    <a:p>
                      <a:endParaRPr lang="en-US" dirty="0"/>
                    </a:p>
                  </a:txBody>
                  <a:tcPr marL="99725" marR="99725"/>
                </a:tc>
              </a:tr>
              <a:tr h="362872">
                <a:tc>
                  <a:txBody>
                    <a:bodyPr/>
                    <a:lstStyle/>
                    <a:p>
                      <a:endParaRPr lang="en-US" dirty="0"/>
                    </a:p>
                  </a:txBody>
                  <a:tcPr marL="99725" marR="99725"/>
                </a:tc>
                <a:tc>
                  <a:txBody>
                    <a:bodyPr/>
                    <a:lstStyle/>
                    <a:p>
                      <a:endParaRPr lang="en-US" dirty="0"/>
                    </a:p>
                  </a:txBody>
                  <a:tcPr marL="99725" marR="99725"/>
                </a:tc>
                <a:tc>
                  <a:txBody>
                    <a:bodyPr/>
                    <a:lstStyle/>
                    <a:p>
                      <a:endParaRPr lang="en-US" dirty="0"/>
                    </a:p>
                  </a:txBody>
                  <a:tcPr marL="99725" marR="99725"/>
                </a:tc>
                <a:tc>
                  <a:txBody>
                    <a:bodyPr/>
                    <a:lstStyle/>
                    <a:p>
                      <a:endParaRPr lang="en-US" dirty="0"/>
                    </a:p>
                  </a:txBody>
                  <a:tcPr marL="99725" marR="99725"/>
                </a:tc>
                <a:tc>
                  <a:txBody>
                    <a:bodyPr/>
                    <a:lstStyle/>
                    <a:p>
                      <a:endParaRPr lang="en-US" dirty="0"/>
                    </a:p>
                  </a:txBody>
                  <a:tcPr marL="99725" marR="99725"/>
                </a:tc>
              </a:tr>
              <a:tr h="362872">
                <a:tc>
                  <a:txBody>
                    <a:bodyPr/>
                    <a:lstStyle/>
                    <a:p>
                      <a:r>
                        <a:rPr lang="en-US" dirty="0" smtClean="0"/>
                        <a:t>TOTAL</a:t>
                      </a:r>
                      <a:endParaRPr lang="en-US" b="1" dirty="0"/>
                    </a:p>
                  </a:txBody>
                  <a:tcPr marL="99725" marR="99725"/>
                </a:tc>
                <a:tc>
                  <a:txBody>
                    <a:bodyPr/>
                    <a:lstStyle/>
                    <a:p>
                      <a:endParaRPr lang="en-US" dirty="0"/>
                    </a:p>
                  </a:txBody>
                  <a:tcPr marL="99725" marR="99725"/>
                </a:tc>
                <a:tc>
                  <a:txBody>
                    <a:bodyPr/>
                    <a:lstStyle/>
                    <a:p>
                      <a:endParaRPr lang="en-US" dirty="0"/>
                    </a:p>
                  </a:txBody>
                  <a:tcPr marL="99725" marR="99725"/>
                </a:tc>
                <a:tc>
                  <a:txBody>
                    <a:bodyPr/>
                    <a:lstStyle/>
                    <a:p>
                      <a:endParaRPr lang="en-US" dirty="0"/>
                    </a:p>
                  </a:txBody>
                  <a:tcPr marL="99725" marR="99725"/>
                </a:tc>
                <a:tc>
                  <a:txBody>
                    <a:bodyPr/>
                    <a:lstStyle/>
                    <a:p>
                      <a:endParaRPr lang="en-US" dirty="0"/>
                    </a:p>
                  </a:txBody>
                  <a:tcPr marL="99725" marR="99725"/>
                </a:tc>
              </a:tr>
            </a:tbl>
          </a:graphicData>
        </a:graphic>
      </p:graphicFrame>
      <p:sp>
        <p:nvSpPr>
          <p:cNvPr id="5" name="TextBox 4"/>
          <p:cNvSpPr txBox="1"/>
          <p:nvPr/>
        </p:nvSpPr>
        <p:spPr>
          <a:xfrm>
            <a:off x="3810000" y="1237760"/>
            <a:ext cx="2686050" cy="461665"/>
          </a:xfrm>
          <a:prstGeom prst="rect">
            <a:avLst/>
          </a:prstGeom>
          <a:noFill/>
        </p:spPr>
        <p:txBody>
          <a:bodyPr wrap="square" rtlCol="0">
            <a:spAutoFit/>
          </a:bodyPr>
          <a:lstStyle/>
          <a:p>
            <a:r>
              <a:rPr lang="en-US" sz="2400" b="1" dirty="0" smtClean="0"/>
              <a:t>Label headings</a:t>
            </a:r>
            <a:endParaRPr lang="en-US" sz="2400" b="1" dirty="0"/>
          </a:p>
        </p:txBody>
      </p:sp>
      <p:cxnSp>
        <p:nvCxnSpPr>
          <p:cNvPr id="7" name="Straight Arrow Connector 6"/>
          <p:cNvCxnSpPr>
            <a:stCxn id="5" idx="2"/>
            <a:endCxn id="4" idx="0"/>
          </p:cNvCxnSpPr>
          <p:nvPr/>
        </p:nvCxnSpPr>
        <p:spPr bwMode="auto">
          <a:xfrm flipH="1">
            <a:off x="4922520" y="1699425"/>
            <a:ext cx="230505" cy="264313"/>
          </a:xfrm>
          <a:prstGeom prst="straightConnector1">
            <a:avLst/>
          </a:prstGeom>
          <a:noFill/>
          <a:ln w="38100" cap="flat" cmpd="sng" algn="ctr">
            <a:solidFill>
              <a:schemeClr val="tx1"/>
            </a:solidFill>
            <a:prstDash val="solid"/>
            <a:round/>
            <a:headEnd type="none" w="med" len="med"/>
            <a:tailEnd type="arrow"/>
          </a:ln>
          <a:effectLst/>
        </p:spPr>
      </p:cxnSp>
      <p:sp>
        <p:nvSpPr>
          <p:cNvPr id="14" name="TextBox 13"/>
          <p:cNvSpPr txBox="1"/>
          <p:nvPr/>
        </p:nvSpPr>
        <p:spPr>
          <a:xfrm>
            <a:off x="796925" y="704671"/>
            <a:ext cx="2686050" cy="1200329"/>
          </a:xfrm>
          <a:prstGeom prst="rect">
            <a:avLst/>
          </a:prstGeom>
          <a:noFill/>
        </p:spPr>
        <p:txBody>
          <a:bodyPr wrap="square" rtlCol="0">
            <a:spAutoFit/>
          </a:bodyPr>
          <a:lstStyle/>
          <a:p>
            <a:r>
              <a:rPr lang="en-US" sz="2400" b="1" dirty="0" smtClean="0"/>
              <a:t>Select subgroups &amp; label categories</a:t>
            </a:r>
            <a:endParaRPr lang="en-US" sz="2400" b="1" dirty="0"/>
          </a:p>
        </p:txBody>
      </p:sp>
      <p:sp>
        <p:nvSpPr>
          <p:cNvPr id="20" name="Oval 19"/>
          <p:cNvSpPr/>
          <p:nvPr/>
        </p:nvSpPr>
        <p:spPr bwMode="auto">
          <a:xfrm>
            <a:off x="7197723" y="4124206"/>
            <a:ext cx="1600200" cy="5334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TextBox 20"/>
          <p:cNvSpPr txBox="1"/>
          <p:nvPr/>
        </p:nvSpPr>
        <p:spPr>
          <a:xfrm>
            <a:off x="4762500" y="4572000"/>
            <a:ext cx="3003550" cy="1938992"/>
          </a:xfrm>
          <a:prstGeom prst="rect">
            <a:avLst/>
          </a:prstGeom>
          <a:noFill/>
        </p:spPr>
        <p:txBody>
          <a:bodyPr wrap="square" rtlCol="0">
            <a:spAutoFit/>
          </a:bodyPr>
          <a:lstStyle/>
          <a:p>
            <a:r>
              <a:rPr lang="en-US" sz="2400" b="1" dirty="0" smtClean="0"/>
              <a:t>Make sure all column and row totals are summed correctly</a:t>
            </a:r>
          </a:p>
          <a:p>
            <a:endParaRPr lang="en-US" sz="2400" b="1" dirty="0"/>
          </a:p>
        </p:txBody>
      </p:sp>
      <p:cxnSp>
        <p:nvCxnSpPr>
          <p:cNvPr id="22" name="Elbow Connector 21"/>
          <p:cNvCxnSpPr/>
          <p:nvPr/>
        </p:nvCxnSpPr>
        <p:spPr bwMode="auto">
          <a:xfrm flipV="1">
            <a:off x="7766050" y="4657606"/>
            <a:ext cx="231773" cy="969495"/>
          </a:xfrm>
          <a:prstGeom prst="bentConnector2">
            <a:avLst/>
          </a:prstGeom>
          <a:noFill/>
          <a:ln w="38100" cap="flat" cmpd="sng" algn="ctr">
            <a:solidFill>
              <a:schemeClr val="tx1"/>
            </a:solidFill>
            <a:prstDash val="solid"/>
            <a:round/>
            <a:headEnd type="none" w="med" len="med"/>
            <a:tailEnd type="arrow"/>
          </a:ln>
          <a:effectLst/>
        </p:spPr>
      </p:cxnSp>
      <p:cxnSp>
        <p:nvCxnSpPr>
          <p:cNvPr id="30" name="Elbow Connector 29"/>
          <p:cNvCxnSpPr/>
          <p:nvPr/>
        </p:nvCxnSpPr>
        <p:spPr bwMode="auto">
          <a:xfrm rot="10800000" flipH="1" flipV="1">
            <a:off x="645248" y="1319350"/>
            <a:ext cx="274320" cy="1898104"/>
          </a:xfrm>
          <a:prstGeom prst="bentConnector3">
            <a:avLst>
              <a:gd name="adj1" fmla="val -84706"/>
            </a:avLst>
          </a:prstGeom>
          <a:no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730778092"/>
      </p:ext>
    </p:extLst>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Overall Review</a:t>
            </a:r>
            <a:endParaRPr lang="en-US" dirty="0"/>
          </a:p>
        </p:txBody>
      </p:sp>
      <p:sp>
        <p:nvSpPr>
          <p:cNvPr id="3" name="Content Placeholder 2"/>
          <p:cNvSpPr>
            <a:spLocks noGrp="1"/>
          </p:cNvSpPr>
          <p:nvPr>
            <p:ph idx="1"/>
          </p:nvPr>
        </p:nvSpPr>
        <p:spPr>
          <a:xfrm>
            <a:off x="152400" y="1295400"/>
            <a:ext cx="8839200" cy="4876800"/>
          </a:xfrm>
        </p:spPr>
        <p:txBody>
          <a:bodyPr>
            <a:normAutofit fontScale="32500" lnSpcReduction="20000"/>
          </a:bodyPr>
          <a:lstStyle/>
          <a:p>
            <a:pPr marL="400050" lvl="1">
              <a:lnSpc>
                <a:spcPts val="3000"/>
              </a:lnSpc>
              <a:spcBef>
                <a:spcPts val="1800"/>
              </a:spcBef>
              <a:buFont typeface="+mj-lt"/>
              <a:buAutoNum type="arabicPeriod"/>
            </a:pPr>
            <a:r>
              <a:rPr lang="en-US" sz="8000" dirty="0"/>
              <a:t>Vital statistics </a:t>
            </a:r>
            <a:r>
              <a:rPr lang="en-US" sz="8000" dirty="0">
                <a:solidFill>
                  <a:srgbClr val="C00000"/>
                </a:solidFill>
              </a:rPr>
              <a:t>(</a:t>
            </a:r>
            <a:r>
              <a:rPr lang="en-US" sz="8000" i="1" dirty="0">
                <a:solidFill>
                  <a:srgbClr val="C00000"/>
                </a:solidFill>
              </a:rPr>
              <a:t>can / cannot</a:t>
            </a:r>
            <a:r>
              <a:rPr lang="en-US" sz="8000" dirty="0">
                <a:solidFill>
                  <a:srgbClr val="C00000"/>
                </a:solidFill>
              </a:rPr>
              <a:t>)</a:t>
            </a:r>
            <a:r>
              <a:rPr lang="en-US" sz="8000" dirty="0"/>
              <a:t> be used for planning human development</a:t>
            </a:r>
            <a:r>
              <a:rPr lang="en-US" sz="8000" dirty="0" smtClean="0"/>
              <a:t>.</a:t>
            </a:r>
            <a:endParaRPr lang="en-US" dirty="0" smtClean="0"/>
          </a:p>
          <a:p>
            <a:pPr marL="400050" lvl="1">
              <a:lnSpc>
                <a:spcPts val="3000"/>
              </a:lnSpc>
              <a:spcBef>
                <a:spcPts val="1800"/>
              </a:spcBef>
              <a:buFont typeface="+mj-lt"/>
              <a:buAutoNum type="arabicPeriod"/>
            </a:pPr>
            <a:r>
              <a:rPr lang="en-US" sz="8000" dirty="0"/>
              <a:t>Vital statistics are </a:t>
            </a:r>
            <a:r>
              <a:rPr lang="en-US" sz="8000" i="1" dirty="0">
                <a:solidFill>
                  <a:srgbClr val="C00000"/>
                </a:solidFill>
              </a:rPr>
              <a:t>(one of many / the only) </a:t>
            </a:r>
            <a:r>
              <a:rPr lang="en-US" sz="8000" dirty="0"/>
              <a:t>nationally representative source(s) of mortality by cause of death</a:t>
            </a:r>
            <a:r>
              <a:rPr lang="en-US" sz="8000" dirty="0" smtClean="0"/>
              <a:t>.</a:t>
            </a:r>
            <a:endParaRPr lang="en-US" dirty="0" smtClean="0"/>
          </a:p>
          <a:p>
            <a:pPr marL="400050" lvl="1">
              <a:lnSpc>
                <a:spcPts val="3000"/>
              </a:lnSpc>
              <a:spcBef>
                <a:spcPts val="1800"/>
              </a:spcBef>
              <a:buFont typeface="+mj-lt"/>
              <a:buAutoNum type="arabicPeriod"/>
            </a:pPr>
            <a:r>
              <a:rPr lang="en-US" sz="8000" dirty="0"/>
              <a:t>Useable statistics have </a:t>
            </a:r>
            <a:r>
              <a:rPr lang="en-US" sz="8000" i="1" dirty="0">
                <a:solidFill>
                  <a:srgbClr val="C00000"/>
                </a:solidFill>
              </a:rPr>
              <a:t>(complex / simple) </a:t>
            </a:r>
            <a:r>
              <a:rPr lang="en-US" sz="8000" dirty="0"/>
              <a:t>definitions</a:t>
            </a:r>
            <a:r>
              <a:rPr lang="en-US" sz="8000" dirty="0" smtClean="0"/>
              <a:t>.</a:t>
            </a:r>
            <a:endParaRPr lang="en-US" dirty="0" smtClean="0"/>
          </a:p>
          <a:p>
            <a:pPr marL="400050" lvl="1">
              <a:lnSpc>
                <a:spcPts val="3000"/>
              </a:lnSpc>
              <a:spcBef>
                <a:spcPts val="1800"/>
              </a:spcBef>
              <a:buFont typeface="+mj-lt"/>
              <a:buAutoNum type="arabicPeriod"/>
            </a:pPr>
            <a:r>
              <a:rPr lang="en-US" sz="8000" dirty="0"/>
              <a:t>Useable statistics are </a:t>
            </a:r>
            <a:r>
              <a:rPr lang="en-US" sz="8000" i="1" dirty="0">
                <a:solidFill>
                  <a:srgbClr val="C00000"/>
                </a:solidFill>
              </a:rPr>
              <a:t>(able / not able) </a:t>
            </a:r>
            <a:r>
              <a:rPr lang="en-US" sz="8000" dirty="0"/>
              <a:t>to be adapted</a:t>
            </a:r>
            <a:r>
              <a:rPr lang="en-US" sz="8000" dirty="0" smtClean="0"/>
              <a:t>.</a:t>
            </a:r>
            <a:endParaRPr lang="en-US" dirty="0" smtClean="0"/>
          </a:p>
          <a:p>
            <a:pPr marL="400050" lvl="1">
              <a:lnSpc>
                <a:spcPts val="3000"/>
              </a:lnSpc>
              <a:spcBef>
                <a:spcPts val="1800"/>
              </a:spcBef>
              <a:buFont typeface="+mj-lt"/>
              <a:buAutoNum type="arabicPeriod"/>
            </a:pPr>
            <a:r>
              <a:rPr lang="en-US" sz="8000" dirty="0"/>
              <a:t>Absolute counts </a:t>
            </a:r>
            <a:r>
              <a:rPr lang="en-US" sz="8000" i="1" dirty="0">
                <a:solidFill>
                  <a:srgbClr val="C00000"/>
                </a:solidFill>
              </a:rPr>
              <a:t>(are / are not) </a:t>
            </a:r>
            <a:r>
              <a:rPr lang="en-US" sz="8000" dirty="0"/>
              <a:t>comparable over time/geography.</a:t>
            </a:r>
          </a:p>
          <a:p>
            <a:pPr>
              <a:lnSpc>
                <a:spcPct val="120000"/>
              </a:lnSpc>
            </a:pPr>
            <a:endParaRPr lang="en-US" dirty="0"/>
          </a:p>
        </p:txBody>
      </p:sp>
    </p:spTree>
    <p:extLst>
      <p:ext uri="{BB962C8B-B14F-4D97-AF65-F5344CB8AC3E}">
        <p14:creationId xmlns:p14="http://schemas.microsoft.com/office/powerpoint/2010/main" val="680858444"/>
      </p:ext>
    </p:extLst>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Overall Review</a:t>
            </a:r>
            <a:endParaRPr lang="en-US" dirty="0"/>
          </a:p>
        </p:txBody>
      </p:sp>
      <p:sp>
        <p:nvSpPr>
          <p:cNvPr id="3" name="Content Placeholder 2"/>
          <p:cNvSpPr>
            <a:spLocks noGrp="1"/>
          </p:cNvSpPr>
          <p:nvPr>
            <p:ph idx="1"/>
          </p:nvPr>
        </p:nvSpPr>
        <p:spPr>
          <a:xfrm>
            <a:off x="152400" y="1295400"/>
            <a:ext cx="8839200" cy="4876800"/>
          </a:xfrm>
        </p:spPr>
        <p:txBody>
          <a:bodyPr>
            <a:normAutofit fontScale="25000" lnSpcReduction="20000"/>
          </a:bodyPr>
          <a:lstStyle/>
          <a:p>
            <a:pPr marL="342900" lvl="1">
              <a:lnSpc>
                <a:spcPct val="120000"/>
              </a:lnSpc>
              <a:spcBef>
                <a:spcPts val="2400"/>
              </a:spcBef>
              <a:buFont typeface="+mj-lt"/>
              <a:buAutoNum type="arabicPeriod" startAt="6"/>
            </a:pPr>
            <a:r>
              <a:rPr lang="en-US" sz="9000" i="1" dirty="0" smtClean="0">
                <a:solidFill>
                  <a:srgbClr val="C00000"/>
                </a:solidFill>
              </a:rPr>
              <a:t>(</a:t>
            </a:r>
            <a:r>
              <a:rPr lang="en-US" sz="9000" i="1" dirty="0">
                <a:solidFill>
                  <a:srgbClr val="C00000"/>
                </a:solidFill>
              </a:rPr>
              <a:t>Absolute / Relative)</a:t>
            </a:r>
            <a:r>
              <a:rPr lang="en-US" sz="9000" i="1" dirty="0"/>
              <a:t> </a:t>
            </a:r>
            <a:r>
              <a:rPr lang="en-US" sz="9000" dirty="0"/>
              <a:t>numbers must have denominator information</a:t>
            </a:r>
            <a:r>
              <a:rPr lang="en-US" sz="9000" dirty="0" smtClean="0"/>
              <a:t>.</a:t>
            </a:r>
          </a:p>
          <a:p>
            <a:pPr marL="342900" lvl="1">
              <a:lnSpc>
                <a:spcPct val="120000"/>
              </a:lnSpc>
              <a:spcBef>
                <a:spcPts val="2400"/>
              </a:spcBef>
              <a:buFont typeface="+mj-lt"/>
              <a:buAutoNum type="arabicPeriod" startAt="6"/>
            </a:pPr>
            <a:r>
              <a:rPr lang="en-US" sz="9000" dirty="0"/>
              <a:t>In a ratio, the numerator </a:t>
            </a:r>
            <a:r>
              <a:rPr lang="en-US" sz="9000" i="1" dirty="0">
                <a:solidFill>
                  <a:srgbClr val="C00000"/>
                </a:solidFill>
              </a:rPr>
              <a:t>(does / does not) </a:t>
            </a:r>
            <a:r>
              <a:rPr lang="en-US" sz="9000" dirty="0"/>
              <a:t>have to be part of denominator</a:t>
            </a:r>
            <a:r>
              <a:rPr lang="en-US" sz="9000" dirty="0" smtClean="0"/>
              <a:t>.</a:t>
            </a:r>
            <a:endParaRPr lang="en-US" sz="9000" dirty="0"/>
          </a:p>
          <a:p>
            <a:pPr marL="342900" lvl="1">
              <a:lnSpc>
                <a:spcPct val="120000"/>
              </a:lnSpc>
              <a:spcBef>
                <a:spcPts val="2400"/>
              </a:spcBef>
              <a:buFont typeface="+mj-lt"/>
              <a:buAutoNum type="arabicPeriod" startAt="6"/>
            </a:pPr>
            <a:r>
              <a:rPr lang="en-US" sz="9000" dirty="0"/>
              <a:t>Final tabulations should be calculated by date of </a:t>
            </a:r>
            <a:r>
              <a:rPr lang="en-US" sz="9000" i="1" dirty="0">
                <a:solidFill>
                  <a:srgbClr val="C00000"/>
                </a:solidFill>
              </a:rPr>
              <a:t>(occurrence / registration) </a:t>
            </a:r>
            <a:r>
              <a:rPr lang="en-US" sz="9000" dirty="0"/>
              <a:t>of the event. </a:t>
            </a:r>
          </a:p>
          <a:p>
            <a:pPr marL="342900" lvl="1">
              <a:lnSpc>
                <a:spcPct val="120000"/>
              </a:lnSpc>
              <a:spcBef>
                <a:spcPts val="2400"/>
              </a:spcBef>
              <a:buFont typeface="+mj-lt"/>
              <a:buAutoNum type="arabicPeriod" startAt="6"/>
            </a:pPr>
            <a:r>
              <a:rPr lang="en-US" sz="9000" dirty="0"/>
              <a:t>Final tabulations should be calculated by place of </a:t>
            </a:r>
            <a:r>
              <a:rPr lang="en-US" sz="9000" i="1" dirty="0">
                <a:solidFill>
                  <a:srgbClr val="C00000"/>
                </a:solidFill>
              </a:rPr>
              <a:t>(usual residence / occurrence of event</a:t>
            </a:r>
            <a:r>
              <a:rPr lang="en-US" sz="9000" i="1" dirty="0" smtClean="0">
                <a:solidFill>
                  <a:srgbClr val="C00000"/>
                </a:solidFill>
              </a:rPr>
              <a:t>)</a:t>
            </a:r>
            <a:r>
              <a:rPr lang="en-US" sz="9000" dirty="0" smtClean="0"/>
              <a:t>.</a:t>
            </a:r>
            <a:endParaRPr lang="en-US" sz="9000" dirty="0"/>
          </a:p>
          <a:p>
            <a:pPr marL="342900" lvl="1">
              <a:lnSpc>
                <a:spcPct val="120000"/>
              </a:lnSpc>
              <a:spcBef>
                <a:spcPts val="2400"/>
              </a:spcBef>
              <a:buFont typeface="+mj-lt"/>
              <a:buAutoNum type="arabicPeriod" startAt="6"/>
            </a:pPr>
            <a:r>
              <a:rPr lang="en-US" sz="9000" dirty="0" smtClean="0"/>
              <a:t>Small area analysis data are </a:t>
            </a:r>
            <a:r>
              <a:rPr lang="en-US" sz="9000" dirty="0" smtClean="0">
                <a:solidFill>
                  <a:srgbClr val="C00000"/>
                </a:solidFill>
              </a:rPr>
              <a:t>(</a:t>
            </a:r>
            <a:r>
              <a:rPr lang="en-US" sz="9000" i="1" dirty="0" smtClean="0">
                <a:solidFill>
                  <a:srgbClr val="C00000"/>
                </a:solidFill>
              </a:rPr>
              <a:t>less / more)</a:t>
            </a:r>
            <a:r>
              <a:rPr lang="en-US" sz="9000" dirty="0" smtClean="0">
                <a:solidFill>
                  <a:srgbClr val="C00000"/>
                </a:solidFill>
              </a:rPr>
              <a:t> </a:t>
            </a:r>
            <a:r>
              <a:rPr lang="en-US" sz="9000" dirty="0"/>
              <a:t>accurate than survey </a:t>
            </a:r>
            <a:r>
              <a:rPr lang="en-US" sz="9000" dirty="0" smtClean="0"/>
              <a:t>data.</a:t>
            </a:r>
            <a:endParaRPr lang="en-US" sz="9000" dirty="0"/>
          </a:p>
          <a:p>
            <a:pPr marL="0" indent="0">
              <a:lnSpc>
                <a:spcPct val="120000"/>
              </a:lnSpc>
              <a:buNone/>
            </a:pP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211149752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Vital Statistics Measures:</a:t>
            </a:r>
            <a:br>
              <a:rPr lang="en-US" dirty="0" smtClean="0"/>
            </a:br>
            <a:r>
              <a:rPr lang="en-US" dirty="0" smtClean="0"/>
              <a:t>Ratios</a:t>
            </a:r>
            <a:endParaRPr lang="en-US" dirty="0"/>
          </a:p>
        </p:txBody>
      </p:sp>
      <p:sp>
        <p:nvSpPr>
          <p:cNvPr id="3" name="Content Placeholder 2"/>
          <p:cNvSpPr>
            <a:spLocks noGrp="1"/>
          </p:cNvSpPr>
          <p:nvPr>
            <p:ph idx="1"/>
          </p:nvPr>
        </p:nvSpPr>
        <p:spPr>
          <a:xfrm>
            <a:off x="381000" y="1295400"/>
            <a:ext cx="8534400" cy="4724400"/>
          </a:xfrm>
        </p:spPr>
        <p:txBody>
          <a:bodyPr>
            <a:normAutofit fontScale="85000" lnSpcReduction="10000"/>
          </a:bodyPr>
          <a:lstStyle/>
          <a:p>
            <a:r>
              <a:rPr lang="en-US" dirty="0" smtClean="0"/>
              <a:t>Used to indicate relative size of one number compared with another number</a:t>
            </a:r>
          </a:p>
          <a:p>
            <a:endParaRPr lang="en-US" sz="2200" dirty="0" smtClean="0"/>
          </a:p>
          <a:p>
            <a:r>
              <a:rPr lang="en-US" dirty="0" smtClean="0"/>
              <a:t>Numerator does </a:t>
            </a:r>
            <a:r>
              <a:rPr lang="en-US" dirty="0" smtClean="0">
                <a:solidFill>
                  <a:srgbClr val="C00000"/>
                </a:solidFill>
              </a:rPr>
              <a:t>NOT</a:t>
            </a:r>
            <a:r>
              <a:rPr lang="en-US" dirty="0" smtClean="0"/>
              <a:t> have to be part of denominator</a:t>
            </a:r>
          </a:p>
          <a:p>
            <a:endParaRPr lang="en-US" sz="2400" dirty="0" smtClean="0"/>
          </a:p>
          <a:p>
            <a:r>
              <a:rPr lang="en-US" dirty="0" smtClean="0"/>
              <a:t>Example:</a:t>
            </a:r>
            <a:r>
              <a:rPr lang="en-US" dirty="0" smtClean="0">
                <a:solidFill>
                  <a:srgbClr val="339933"/>
                </a:solidFill>
              </a:rPr>
              <a:t> Sex Ratio at Birth</a:t>
            </a:r>
          </a:p>
          <a:p>
            <a:pPr>
              <a:buNone/>
            </a:pPr>
            <a:r>
              <a:rPr lang="en-US" dirty="0" smtClean="0">
                <a:solidFill>
                  <a:srgbClr val="0070C0"/>
                </a:solidFill>
              </a:rPr>
              <a:t>	= </a:t>
            </a:r>
            <a:r>
              <a:rPr lang="en-US" u="sng" dirty="0" smtClean="0">
                <a:solidFill>
                  <a:srgbClr val="0070C0"/>
                </a:solidFill>
              </a:rPr>
              <a:t>number of male live births   </a:t>
            </a:r>
            <a:r>
              <a:rPr lang="en-US" dirty="0" smtClean="0">
                <a:solidFill>
                  <a:srgbClr val="0070C0"/>
                </a:solidFill>
              </a:rPr>
              <a:t>  X 100 (or 1,000)</a:t>
            </a:r>
            <a:endParaRPr lang="en-US" u="sng" dirty="0" smtClean="0">
              <a:solidFill>
                <a:srgbClr val="0070C0"/>
              </a:solidFill>
            </a:endParaRPr>
          </a:p>
          <a:p>
            <a:pPr>
              <a:buNone/>
            </a:pPr>
            <a:r>
              <a:rPr lang="en-US" dirty="0" smtClean="0">
                <a:solidFill>
                  <a:srgbClr val="0070C0"/>
                </a:solidFill>
              </a:rPr>
              <a:t>	   number of female live births</a:t>
            </a:r>
          </a:p>
          <a:p>
            <a:pPr>
              <a:buNone/>
            </a:pPr>
            <a:endParaRPr lang="en-US" sz="1200" dirty="0" smtClean="0"/>
          </a:p>
          <a:p>
            <a:pPr>
              <a:buNone/>
            </a:pPr>
            <a:r>
              <a:rPr lang="en-US" i="1" dirty="0" smtClean="0">
                <a:solidFill>
                  <a:srgbClr val="FF9900"/>
                </a:solidFill>
              </a:rPr>
              <a:t>	= number of male live births per 100 (or 1,000) female live births</a:t>
            </a:r>
          </a:p>
          <a:p>
            <a:endParaRPr lang="en-US" dirty="0" smtClean="0"/>
          </a:p>
          <a:p>
            <a:endParaRPr lang="en-US" dirty="0" smtClean="0"/>
          </a:p>
        </p:txBody>
      </p:sp>
      <p:sp>
        <p:nvSpPr>
          <p:cNvPr id="4" name="TextBox 3"/>
          <p:cNvSpPr txBox="1"/>
          <p:nvPr/>
        </p:nvSpPr>
        <p:spPr>
          <a:xfrm>
            <a:off x="4677508" y="6365631"/>
            <a:ext cx="3886200" cy="276999"/>
          </a:xfrm>
          <a:prstGeom prst="rect">
            <a:avLst/>
          </a:prstGeom>
          <a:noFill/>
        </p:spPr>
        <p:txBody>
          <a:bodyPr wrap="square" rtlCol="0">
            <a:spAutoFit/>
          </a:bodyPr>
          <a:lstStyle/>
          <a:p>
            <a:pPr defTabSz="931774">
              <a:defRPr/>
            </a:pPr>
            <a:r>
              <a:rPr lang="en-US" sz="1200" dirty="0"/>
              <a:t>SOURCES: NAPHSIS; NCHS, Unit 17.</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Vital Statistics Measures:</a:t>
            </a:r>
            <a:br>
              <a:rPr lang="en-US" dirty="0" smtClean="0"/>
            </a:br>
            <a:r>
              <a:rPr lang="en-US" dirty="0" smtClean="0"/>
              <a:t>Rates</a:t>
            </a:r>
            <a:endParaRPr lang="en-US" dirty="0"/>
          </a:p>
        </p:txBody>
      </p:sp>
      <p:sp>
        <p:nvSpPr>
          <p:cNvPr id="3" name="Content Placeholder 2"/>
          <p:cNvSpPr>
            <a:spLocks noGrp="1"/>
          </p:cNvSpPr>
          <p:nvPr>
            <p:ph idx="1"/>
          </p:nvPr>
        </p:nvSpPr>
        <p:spPr>
          <a:xfrm>
            <a:off x="152400" y="1295400"/>
            <a:ext cx="8763000" cy="5181600"/>
          </a:xfrm>
        </p:spPr>
        <p:txBody>
          <a:bodyPr>
            <a:normAutofit/>
          </a:bodyPr>
          <a:lstStyle/>
          <a:p>
            <a:r>
              <a:rPr lang="en-US" dirty="0" smtClean="0"/>
              <a:t>Describes rapidity of occurrence during a stated </a:t>
            </a:r>
            <a:r>
              <a:rPr lang="en-US" u="sng" dirty="0" smtClean="0">
                <a:solidFill>
                  <a:srgbClr val="C00000"/>
                </a:solidFill>
              </a:rPr>
              <a:t>period of time</a:t>
            </a:r>
            <a:endParaRPr lang="en-US" sz="2000" u="sng" dirty="0" smtClean="0">
              <a:solidFill>
                <a:srgbClr val="C00000"/>
              </a:solidFill>
            </a:endParaRPr>
          </a:p>
          <a:p>
            <a:pPr>
              <a:spcBef>
                <a:spcPts val="2400"/>
              </a:spcBef>
            </a:pPr>
            <a:r>
              <a:rPr lang="en-US" dirty="0" smtClean="0"/>
              <a:t>Example: </a:t>
            </a:r>
            <a:r>
              <a:rPr lang="en-US" dirty="0" smtClean="0">
                <a:solidFill>
                  <a:srgbClr val="339933"/>
                </a:solidFill>
              </a:rPr>
              <a:t>infant mortality rate</a:t>
            </a:r>
          </a:p>
          <a:p>
            <a:pPr>
              <a:buNone/>
            </a:pPr>
            <a:r>
              <a:rPr lang="en-US" dirty="0" smtClean="0">
                <a:solidFill>
                  <a:srgbClr val="0070C0"/>
                </a:solidFill>
              </a:rPr>
              <a:t>	= </a:t>
            </a:r>
            <a:r>
              <a:rPr lang="en-US" sz="2400" u="sng" dirty="0" smtClean="0">
                <a:solidFill>
                  <a:srgbClr val="0070C0"/>
                </a:solidFill>
              </a:rPr>
              <a:t># deaths under 1 yr during given calendar year</a:t>
            </a:r>
            <a:r>
              <a:rPr lang="en-US" sz="2400" dirty="0" smtClean="0">
                <a:solidFill>
                  <a:srgbClr val="0070C0"/>
                </a:solidFill>
              </a:rPr>
              <a:t>  X 1,000</a:t>
            </a:r>
            <a:endParaRPr lang="en-US" sz="2400" u="sng" dirty="0" smtClean="0">
              <a:solidFill>
                <a:srgbClr val="0070C0"/>
              </a:solidFill>
            </a:endParaRPr>
          </a:p>
          <a:p>
            <a:pPr>
              <a:buNone/>
            </a:pPr>
            <a:r>
              <a:rPr lang="en-US" sz="2400" dirty="0" smtClean="0">
                <a:solidFill>
                  <a:srgbClr val="0070C0"/>
                </a:solidFill>
              </a:rPr>
              <a:t>	    # live births during same year</a:t>
            </a:r>
            <a:endParaRPr lang="en-US" sz="2000" dirty="0" smtClean="0">
              <a:solidFill>
                <a:srgbClr val="0070C0"/>
              </a:solidFill>
            </a:endParaRPr>
          </a:p>
          <a:p>
            <a:pPr>
              <a:spcBef>
                <a:spcPts val="2400"/>
              </a:spcBef>
            </a:pPr>
            <a:r>
              <a:rPr lang="en-US" dirty="0" smtClean="0"/>
              <a:t>Two types of rates</a:t>
            </a:r>
          </a:p>
          <a:p>
            <a:pPr lvl="1"/>
            <a:r>
              <a:rPr lang="en-US" sz="2400" dirty="0" smtClean="0"/>
              <a:t>Based on vital statistics only</a:t>
            </a:r>
          </a:p>
          <a:p>
            <a:pPr lvl="1"/>
            <a:r>
              <a:rPr lang="en-US" sz="2400" dirty="0" smtClean="0"/>
              <a:t>Based on vital statistics and population statistics</a:t>
            </a:r>
          </a:p>
          <a:p>
            <a:pPr lvl="1"/>
            <a:endParaRPr lang="en-US" dirty="0" smtClean="0"/>
          </a:p>
        </p:txBody>
      </p:sp>
      <p:sp>
        <p:nvSpPr>
          <p:cNvPr id="4" name="TextBox 3"/>
          <p:cNvSpPr txBox="1"/>
          <p:nvPr/>
        </p:nvSpPr>
        <p:spPr>
          <a:xfrm>
            <a:off x="4689231" y="6371492"/>
            <a:ext cx="3962400" cy="276999"/>
          </a:xfrm>
          <a:prstGeom prst="rect">
            <a:avLst/>
          </a:prstGeom>
          <a:noFill/>
        </p:spPr>
        <p:txBody>
          <a:bodyPr wrap="square" rtlCol="0">
            <a:spAutoFit/>
          </a:bodyPr>
          <a:lstStyle/>
          <a:p>
            <a:pPr defTabSz="931774">
              <a:defRPr/>
            </a:pPr>
            <a:r>
              <a:rPr lang="en-US" sz="1200" dirty="0"/>
              <a:t>SOURCES: NAPHSIS; NCHS, Unit 17.</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Vital Statistics Measures:</a:t>
            </a:r>
            <a:br>
              <a:rPr lang="en-US" dirty="0" smtClean="0"/>
            </a:br>
            <a:r>
              <a:rPr lang="en-US" dirty="0" smtClean="0"/>
              <a:t>Rates</a:t>
            </a:r>
            <a:endParaRPr lang="en-US" dirty="0"/>
          </a:p>
        </p:txBody>
      </p:sp>
      <p:sp>
        <p:nvSpPr>
          <p:cNvPr id="3" name="Content Placeholder 2"/>
          <p:cNvSpPr>
            <a:spLocks noGrp="1"/>
          </p:cNvSpPr>
          <p:nvPr>
            <p:ph idx="1"/>
          </p:nvPr>
        </p:nvSpPr>
        <p:spPr>
          <a:xfrm>
            <a:off x="152400" y="1371600"/>
            <a:ext cx="8763000" cy="5105400"/>
          </a:xfrm>
        </p:spPr>
        <p:txBody>
          <a:bodyPr>
            <a:normAutofit fontScale="92500"/>
          </a:bodyPr>
          <a:lstStyle/>
          <a:p>
            <a:r>
              <a:rPr lang="en-US" dirty="0" smtClean="0"/>
              <a:t>Based on vital statistics only</a:t>
            </a:r>
          </a:p>
          <a:p>
            <a:pPr marL="0" indent="0">
              <a:buNone/>
            </a:pPr>
            <a:r>
              <a:rPr lang="en-US" dirty="0">
                <a:solidFill>
                  <a:srgbClr val="339933"/>
                </a:solidFill>
              </a:rPr>
              <a:t> </a:t>
            </a:r>
            <a:r>
              <a:rPr lang="en-US" dirty="0" smtClean="0">
                <a:solidFill>
                  <a:srgbClr val="339933"/>
                </a:solidFill>
              </a:rPr>
              <a:t>   Infant mortality rate</a:t>
            </a:r>
          </a:p>
          <a:p>
            <a:pPr>
              <a:buNone/>
            </a:pPr>
            <a:r>
              <a:rPr lang="en-US" dirty="0" smtClean="0"/>
              <a:t>		</a:t>
            </a:r>
            <a:r>
              <a:rPr lang="en-US" dirty="0" smtClean="0">
                <a:solidFill>
                  <a:srgbClr val="0070C0"/>
                </a:solidFill>
              </a:rPr>
              <a:t>= </a:t>
            </a:r>
            <a:r>
              <a:rPr lang="en-US" sz="2400" u="sng" dirty="0" smtClean="0">
                <a:solidFill>
                  <a:srgbClr val="0070C0"/>
                </a:solidFill>
              </a:rPr>
              <a:t># deaths under 1 yr during given calendar year</a:t>
            </a:r>
            <a:r>
              <a:rPr lang="en-US" sz="2400" dirty="0" smtClean="0">
                <a:solidFill>
                  <a:srgbClr val="0070C0"/>
                </a:solidFill>
              </a:rPr>
              <a:t>  X 1,000</a:t>
            </a:r>
            <a:endParaRPr lang="en-US" sz="2400" u="sng" dirty="0" smtClean="0">
              <a:solidFill>
                <a:srgbClr val="0070C0"/>
              </a:solidFill>
            </a:endParaRPr>
          </a:p>
          <a:p>
            <a:pPr>
              <a:buNone/>
            </a:pPr>
            <a:r>
              <a:rPr lang="en-US" sz="2400" dirty="0" smtClean="0">
                <a:solidFill>
                  <a:srgbClr val="0070C0"/>
                </a:solidFill>
              </a:rPr>
              <a:t>	    	    # live births during same year</a:t>
            </a:r>
            <a:endParaRPr lang="en-US" sz="2200" dirty="0" smtClean="0">
              <a:solidFill>
                <a:srgbClr val="0070C0"/>
              </a:solidFill>
            </a:endParaRPr>
          </a:p>
          <a:p>
            <a:r>
              <a:rPr lang="en-US" dirty="0" smtClean="0"/>
              <a:t>Based on vital statistics and population statistics</a:t>
            </a:r>
          </a:p>
          <a:p>
            <a:pPr>
              <a:buNone/>
            </a:pPr>
            <a:r>
              <a:rPr lang="en-US" sz="2800" dirty="0" smtClean="0">
                <a:solidFill>
                  <a:srgbClr val="339933"/>
                </a:solidFill>
              </a:rPr>
              <a:t>	Age-specific (infant) death rate</a:t>
            </a:r>
          </a:p>
          <a:p>
            <a:pPr>
              <a:buNone/>
            </a:pPr>
            <a:r>
              <a:rPr lang="en-US" dirty="0" smtClean="0">
                <a:solidFill>
                  <a:srgbClr val="0070C0"/>
                </a:solidFill>
              </a:rPr>
              <a:t>		</a:t>
            </a:r>
            <a:r>
              <a:rPr lang="en-US" sz="2400" dirty="0" smtClean="0">
                <a:solidFill>
                  <a:srgbClr val="0070C0"/>
                </a:solidFill>
              </a:rPr>
              <a:t>= </a:t>
            </a:r>
            <a:r>
              <a:rPr lang="en-US" sz="2400" u="sng" dirty="0" smtClean="0">
                <a:solidFill>
                  <a:srgbClr val="0070C0"/>
                </a:solidFill>
              </a:rPr>
              <a:t># deaths under 1 yr during given calendar year</a:t>
            </a:r>
            <a:r>
              <a:rPr lang="en-US" sz="2400" dirty="0" smtClean="0">
                <a:solidFill>
                  <a:srgbClr val="0070C0"/>
                </a:solidFill>
              </a:rPr>
              <a:t>  X 1,000</a:t>
            </a:r>
            <a:endParaRPr lang="en-US" sz="2400" u="sng" dirty="0" smtClean="0">
              <a:solidFill>
                <a:srgbClr val="0070C0"/>
              </a:solidFill>
            </a:endParaRPr>
          </a:p>
          <a:p>
            <a:pPr>
              <a:buNone/>
            </a:pPr>
            <a:r>
              <a:rPr lang="en-US" sz="2400" dirty="0" smtClean="0">
                <a:solidFill>
                  <a:srgbClr val="0070C0"/>
                </a:solidFill>
              </a:rPr>
              <a:t>	    	   mid-period total population of children under 1 yr</a:t>
            </a:r>
            <a:endParaRPr lang="en-US" sz="2200" dirty="0" smtClean="0">
              <a:solidFill>
                <a:srgbClr val="0070C0"/>
              </a:solidFill>
            </a:endParaRPr>
          </a:p>
          <a:p>
            <a:r>
              <a:rPr lang="en-US" dirty="0" smtClean="0"/>
              <a:t>Importance of census data</a:t>
            </a:r>
          </a:p>
          <a:p>
            <a:pPr lvl="1"/>
            <a:endParaRPr lang="en-US" dirty="0" smtClean="0"/>
          </a:p>
        </p:txBody>
      </p:sp>
      <p:sp>
        <p:nvSpPr>
          <p:cNvPr id="4" name="TextBox 3"/>
          <p:cNvSpPr txBox="1"/>
          <p:nvPr/>
        </p:nvSpPr>
        <p:spPr>
          <a:xfrm>
            <a:off x="4700955" y="6371492"/>
            <a:ext cx="3657600" cy="276999"/>
          </a:xfrm>
          <a:prstGeom prst="rect">
            <a:avLst/>
          </a:prstGeom>
          <a:noFill/>
        </p:spPr>
        <p:txBody>
          <a:bodyPr wrap="square" rtlCol="0">
            <a:spAutoFit/>
          </a:bodyPr>
          <a:lstStyle/>
          <a:p>
            <a:r>
              <a:rPr lang="en-US" sz="1200" dirty="0"/>
              <a:t>SOURCES: NAPHSIS; NCHS, Unit 17</a:t>
            </a:r>
            <a:r>
              <a:rPr lang="en-US" sz="1200" dirty="0" smtClean="0"/>
              <a:t>.</a:t>
            </a:r>
            <a:endParaRPr lang="en-US" sz="12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lnSpc>
                <a:spcPct val="200000"/>
              </a:lnSpc>
              <a:buNone/>
            </a:pPr>
            <a:r>
              <a:rPr lang="en-US" dirty="0" smtClean="0"/>
              <a:t>How will percentages help you to summarize statistical data?</a:t>
            </a:r>
            <a:endParaRPr lang="en-US" dirty="0"/>
          </a:p>
        </p:txBody>
      </p:sp>
    </p:spTree>
    <p:extLst>
      <p:ext uri="{BB962C8B-B14F-4D97-AF65-F5344CB8AC3E}">
        <p14:creationId xmlns:p14="http://schemas.microsoft.com/office/powerpoint/2010/main" val="371714154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pPr>
              <a:spcBef>
                <a:spcPts val="2400"/>
              </a:spcBef>
            </a:pPr>
            <a:r>
              <a:rPr lang="en-US" dirty="0" smtClean="0"/>
              <a:t>Uses, general principles, &amp; standardization of VS data</a:t>
            </a:r>
          </a:p>
          <a:p>
            <a:pPr>
              <a:spcBef>
                <a:spcPts val="2400"/>
              </a:spcBef>
            </a:pPr>
            <a:r>
              <a:rPr lang="en-US" dirty="0" smtClean="0"/>
              <a:t>Types of vital statistics measures</a:t>
            </a:r>
          </a:p>
          <a:p>
            <a:pPr>
              <a:spcBef>
                <a:spcPts val="2400"/>
              </a:spcBef>
            </a:pPr>
            <a:r>
              <a:rPr lang="en-US" dirty="0" smtClean="0"/>
              <a:t>Visualizing data (general)</a:t>
            </a:r>
          </a:p>
          <a:p>
            <a:pPr>
              <a:spcBef>
                <a:spcPts val="2400"/>
              </a:spcBef>
            </a:pPr>
            <a:r>
              <a:rPr lang="en-US" dirty="0" err="1" smtClean="0"/>
              <a:t>Natality</a:t>
            </a:r>
            <a:endParaRPr lang="en-US" dirty="0"/>
          </a:p>
          <a:p>
            <a:pPr>
              <a:spcBef>
                <a:spcPts val="2400"/>
              </a:spcBef>
            </a:pPr>
            <a:r>
              <a:rPr lang="en-US" dirty="0" smtClean="0"/>
              <a:t>Mortality </a:t>
            </a:r>
            <a:endParaRPr lang="en-US" dirty="0"/>
          </a:p>
          <a:p>
            <a:pPr>
              <a:spcBef>
                <a:spcPts val="2400"/>
              </a:spcBef>
            </a:pPr>
            <a:r>
              <a:rPr lang="en-US" dirty="0" smtClean="0"/>
              <a:t>Linking data</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Types of Vital Statistics Measures</a:t>
            </a:r>
            <a:endParaRPr lang="en-US" dirty="0"/>
          </a:p>
        </p:txBody>
      </p:sp>
      <p:sp>
        <p:nvSpPr>
          <p:cNvPr id="3" name="Content Placeholder 2"/>
          <p:cNvSpPr>
            <a:spLocks noGrp="1"/>
          </p:cNvSpPr>
          <p:nvPr>
            <p:ph idx="1"/>
          </p:nvPr>
        </p:nvSpPr>
        <p:spPr>
          <a:xfrm>
            <a:off x="355600" y="1524000"/>
            <a:ext cx="8407400" cy="4495800"/>
          </a:xfrm>
        </p:spPr>
        <p:txBody>
          <a:bodyPr/>
          <a:lstStyle/>
          <a:p>
            <a:pPr>
              <a:spcBef>
                <a:spcPts val="3000"/>
              </a:spcBef>
            </a:pPr>
            <a:r>
              <a:rPr lang="en-US" dirty="0" smtClean="0"/>
              <a:t>Absolute versus relative</a:t>
            </a:r>
          </a:p>
          <a:p>
            <a:pPr>
              <a:spcBef>
                <a:spcPts val="3000"/>
              </a:spcBef>
            </a:pPr>
            <a:r>
              <a:rPr lang="en-US" dirty="0" smtClean="0"/>
              <a:t>Percentages</a:t>
            </a:r>
          </a:p>
          <a:p>
            <a:pPr>
              <a:spcBef>
                <a:spcPts val="3000"/>
              </a:spcBef>
            </a:pPr>
            <a:r>
              <a:rPr lang="en-US" dirty="0" smtClean="0"/>
              <a:t>Ratios</a:t>
            </a:r>
          </a:p>
          <a:p>
            <a:pPr>
              <a:spcBef>
                <a:spcPts val="3000"/>
              </a:spcBef>
            </a:pPr>
            <a:r>
              <a:rPr lang="en-US" dirty="0" smtClean="0"/>
              <a:t>Rates</a:t>
            </a:r>
            <a:endParaRPr lang="en-US" dirty="0"/>
          </a:p>
        </p:txBody>
      </p:sp>
    </p:spTree>
    <p:extLst>
      <p:ext uri="{BB962C8B-B14F-4D97-AF65-F5344CB8AC3E}">
        <p14:creationId xmlns:p14="http://schemas.microsoft.com/office/powerpoint/2010/main" val="31633467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Data: Tabulations</a:t>
            </a:r>
            <a:endParaRPr lang="en-US" dirty="0"/>
          </a:p>
        </p:txBody>
      </p:sp>
      <p:sp>
        <p:nvSpPr>
          <p:cNvPr id="3" name="Content Placeholder 2"/>
          <p:cNvSpPr>
            <a:spLocks noGrp="1"/>
          </p:cNvSpPr>
          <p:nvPr>
            <p:ph idx="1"/>
          </p:nvPr>
        </p:nvSpPr>
        <p:spPr>
          <a:xfrm>
            <a:off x="228600" y="1447800"/>
            <a:ext cx="8534400" cy="4953000"/>
          </a:xfrm>
        </p:spPr>
        <p:txBody>
          <a:bodyPr>
            <a:normAutofit fontScale="85000" lnSpcReduction="20000"/>
          </a:bodyPr>
          <a:lstStyle/>
          <a:p>
            <a:r>
              <a:rPr lang="en-US" sz="3300" dirty="0" smtClean="0"/>
              <a:t>Degree of detail </a:t>
            </a:r>
          </a:p>
          <a:p>
            <a:pPr lvl="1"/>
            <a:r>
              <a:rPr lang="en-US" dirty="0" smtClean="0"/>
              <a:t>Cause</a:t>
            </a:r>
          </a:p>
          <a:p>
            <a:pPr lvl="1"/>
            <a:r>
              <a:rPr lang="en-US" dirty="0" smtClean="0"/>
              <a:t>Sex, race</a:t>
            </a:r>
          </a:p>
          <a:p>
            <a:pPr lvl="1"/>
            <a:r>
              <a:rPr lang="en-US" dirty="0" smtClean="0"/>
              <a:t>Age</a:t>
            </a:r>
          </a:p>
          <a:p>
            <a:pPr lvl="1"/>
            <a:r>
              <a:rPr lang="en-US" dirty="0" smtClean="0"/>
              <a:t>Geographical area</a:t>
            </a:r>
            <a:endParaRPr lang="en-US" sz="1400" dirty="0" smtClean="0"/>
          </a:p>
          <a:p>
            <a:pPr>
              <a:spcBef>
                <a:spcPts val="2400"/>
              </a:spcBef>
            </a:pPr>
            <a:r>
              <a:rPr lang="en-US" sz="3300" dirty="0" smtClean="0"/>
              <a:t>Depends on</a:t>
            </a:r>
            <a:r>
              <a:rPr lang="en-US" dirty="0" smtClean="0"/>
              <a:t>	</a:t>
            </a:r>
          </a:p>
          <a:p>
            <a:pPr lvl="1"/>
            <a:r>
              <a:rPr lang="en-US" dirty="0" smtClean="0"/>
              <a:t>Purpose of statistics</a:t>
            </a:r>
          </a:p>
          <a:p>
            <a:pPr lvl="1"/>
            <a:r>
              <a:rPr lang="en-US" dirty="0" smtClean="0"/>
              <a:t>Range/completeness                                                    of data</a:t>
            </a:r>
            <a:endParaRPr lang="en-US" sz="1100" dirty="0" smtClean="0"/>
          </a:p>
          <a:p>
            <a:pPr>
              <a:spcBef>
                <a:spcPts val="2400"/>
              </a:spcBef>
            </a:pPr>
            <a:r>
              <a:rPr lang="en-US" sz="3300" dirty="0" smtClean="0"/>
              <a:t>Column and row totals should add up correctly</a:t>
            </a:r>
          </a:p>
          <a:p>
            <a:pPr lvl="1"/>
            <a:endParaRPr lang="en-US" sz="1400" dirty="0" smtClean="0"/>
          </a:p>
        </p:txBody>
      </p:sp>
      <p:pic>
        <p:nvPicPr>
          <p:cNvPr id="5126" name="Picture 6" descr="Example of a table showing live births on Guam and Saipan for 1990 to 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1295400"/>
            <a:ext cx="4601042" cy="4338626"/>
          </a:xfrm>
          <a:prstGeom prst="rect">
            <a:avLst/>
          </a:prstGeom>
          <a:noFill/>
          <a:ln w="25400">
            <a:solidFill>
              <a:srgbClr val="00206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6277708"/>
            <a:ext cx="3962400" cy="461665"/>
          </a:xfrm>
          <a:prstGeom prst="rect">
            <a:avLst/>
          </a:prstGeom>
          <a:noFill/>
        </p:spPr>
        <p:txBody>
          <a:bodyPr wrap="square" rtlCol="0">
            <a:spAutoFit/>
          </a:bodyPr>
          <a:lstStyle/>
          <a:p>
            <a:pPr defTabSz="931774">
              <a:defRPr/>
            </a:pPr>
            <a:r>
              <a:rPr lang="en-US" sz="1200" dirty="0" smtClean="0"/>
              <a:t>SOURCES: </a:t>
            </a:r>
            <a:r>
              <a:rPr lang="en-US" sz="1200" dirty="0"/>
              <a:t>WHO ICD-10, Volume 2, Chapter 5; NCHS, Unit 17.</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838200"/>
          </a:xfrm>
        </p:spPr>
        <p:txBody>
          <a:bodyPr>
            <a:normAutofit fontScale="90000"/>
          </a:bodyPr>
          <a:lstStyle/>
          <a:p>
            <a:pPr>
              <a:lnSpc>
                <a:spcPts val="3300"/>
              </a:lnSpc>
            </a:pPr>
            <a:r>
              <a:rPr lang="en-US" dirty="0" smtClean="0"/>
              <a:t>Tabulations:</a:t>
            </a:r>
            <a:br>
              <a:rPr lang="en-US" dirty="0" smtClean="0"/>
            </a:br>
            <a:r>
              <a:rPr lang="en-US" dirty="0" smtClean="0"/>
              <a:t>Specify Time Reference</a:t>
            </a:r>
            <a:endParaRPr lang="en-US" dirty="0"/>
          </a:p>
        </p:txBody>
      </p:sp>
      <p:sp>
        <p:nvSpPr>
          <p:cNvPr id="3" name="Content Placeholder 2"/>
          <p:cNvSpPr>
            <a:spLocks noGrp="1"/>
          </p:cNvSpPr>
          <p:nvPr>
            <p:ph idx="1"/>
          </p:nvPr>
        </p:nvSpPr>
        <p:spPr>
          <a:xfrm>
            <a:off x="457200" y="1295400"/>
            <a:ext cx="8534400" cy="4800600"/>
          </a:xfrm>
        </p:spPr>
        <p:txBody>
          <a:bodyPr>
            <a:normAutofit fontScale="85000" lnSpcReduction="20000"/>
          </a:bodyPr>
          <a:lstStyle/>
          <a:p>
            <a:r>
              <a:rPr lang="en-US" sz="3300" dirty="0" smtClean="0"/>
              <a:t>By date of registration </a:t>
            </a:r>
          </a:p>
          <a:p>
            <a:pPr lvl="1"/>
            <a:r>
              <a:rPr lang="en-US" dirty="0" smtClean="0"/>
              <a:t>For </a:t>
            </a:r>
            <a:r>
              <a:rPr lang="en-US" u="sng" dirty="0" smtClean="0">
                <a:solidFill>
                  <a:srgbClr val="C00000"/>
                </a:solidFill>
              </a:rPr>
              <a:t>provisional tabulations </a:t>
            </a:r>
            <a:r>
              <a:rPr lang="en-US" dirty="0" smtClean="0"/>
              <a:t>only</a:t>
            </a:r>
          </a:p>
          <a:p>
            <a:pPr lvl="1"/>
            <a:r>
              <a:rPr lang="en-US" dirty="0" smtClean="0"/>
              <a:t>Need to evaluate differences expected</a:t>
            </a:r>
          </a:p>
          <a:p>
            <a:pPr lvl="1"/>
            <a:r>
              <a:rPr lang="en-US" dirty="0" smtClean="0"/>
              <a:t>May be quicker for weekly, monthly, or quarterly summaries</a:t>
            </a:r>
          </a:p>
          <a:p>
            <a:pPr lvl="1"/>
            <a:endParaRPr lang="en-US" sz="1400" dirty="0" smtClean="0"/>
          </a:p>
          <a:p>
            <a:r>
              <a:rPr lang="en-US" sz="3300" dirty="0" smtClean="0"/>
              <a:t>By date of occurrence of event </a:t>
            </a:r>
          </a:p>
          <a:p>
            <a:pPr lvl="1"/>
            <a:r>
              <a:rPr lang="en-US" sz="3000" dirty="0" smtClean="0"/>
              <a:t>Recommended for </a:t>
            </a:r>
            <a:r>
              <a:rPr lang="en-US" sz="3000" u="sng" dirty="0" smtClean="0">
                <a:solidFill>
                  <a:srgbClr val="C00000"/>
                </a:solidFill>
              </a:rPr>
              <a:t>final tabulations</a:t>
            </a:r>
          </a:p>
          <a:p>
            <a:pPr lvl="1"/>
            <a:r>
              <a:rPr lang="en-US" sz="3000" dirty="0" smtClean="0"/>
              <a:t>Must define </a:t>
            </a:r>
            <a:r>
              <a:rPr lang="en-US" sz="3000" dirty="0" smtClean="0">
                <a:solidFill>
                  <a:srgbClr val="C00000"/>
                </a:solidFill>
              </a:rPr>
              <a:t>“cut-off” date </a:t>
            </a:r>
            <a:r>
              <a:rPr lang="en-US" sz="3000" dirty="0" smtClean="0"/>
              <a:t>for reporting events</a:t>
            </a:r>
          </a:p>
          <a:p>
            <a:pPr lvl="2"/>
            <a:r>
              <a:rPr lang="en-US" sz="2800" dirty="0" smtClean="0"/>
              <a:t>Legislation</a:t>
            </a:r>
          </a:p>
          <a:p>
            <a:pPr lvl="2"/>
            <a:r>
              <a:rPr lang="en-US" sz="2800" dirty="0" smtClean="0"/>
              <a:t>Organizational structure</a:t>
            </a:r>
          </a:p>
          <a:p>
            <a:pPr lvl="1"/>
            <a:endParaRPr lang="en-US" sz="3600" dirty="0" smtClean="0"/>
          </a:p>
        </p:txBody>
      </p:sp>
      <p:sp>
        <p:nvSpPr>
          <p:cNvPr id="4" name="TextBox 3"/>
          <p:cNvSpPr txBox="1"/>
          <p:nvPr/>
        </p:nvSpPr>
        <p:spPr>
          <a:xfrm>
            <a:off x="4700954" y="6289431"/>
            <a:ext cx="3886200" cy="461665"/>
          </a:xfrm>
          <a:prstGeom prst="rect">
            <a:avLst/>
          </a:prstGeom>
          <a:noFill/>
        </p:spPr>
        <p:txBody>
          <a:bodyPr wrap="square" rtlCol="0">
            <a:spAutoFit/>
          </a:bodyPr>
          <a:lstStyle/>
          <a:p>
            <a:pPr defTabSz="931774">
              <a:defRPr/>
            </a:pPr>
            <a:r>
              <a:rPr lang="en-US" sz="1200" dirty="0" smtClean="0"/>
              <a:t>SOURCES: </a:t>
            </a:r>
            <a:r>
              <a:rPr lang="en-US" sz="1200" dirty="0"/>
              <a:t>WHO ICD-10, Volume 2, Chapter 5; UN Handbook, Module 18, A1.</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sz="3600" dirty="0" smtClean="0"/>
              <a:t>Tabulations:</a:t>
            </a:r>
            <a:br>
              <a:rPr lang="en-US" sz="3600" dirty="0" smtClean="0"/>
            </a:br>
            <a:r>
              <a:rPr lang="en-US" sz="3600" dirty="0" smtClean="0"/>
              <a:t>Specify Geographic Reference</a:t>
            </a:r>
            <a:endParaRPr lang="en-US" sz="3600" dirty="0"/>
          </a:p>
        </p:txBody>
      </p:sp>
      <p:sp>
        <p:nvSpPr>
          <p:cNvPr id="3" name="Content Placeholder 2"/>
          <p:cNvSpPr>
            <a:spLocks noGrp="1"/>
          </p:cNvSpPr>
          <p:nvPr>
            <p:ph idx="1"/>
          </p:nvPr>
        </p:nvSpPr>
        <p:spPr>
          <a:xfrm>
            <a:off x="304800" y="1295400"/>
            <a:ext cx="8686800" cy="5562600"/>
          </a:xfrm>
        </p:spPr>
        <p:txBody>
          <a:bodyPr>
            <a:normAutofit/>
          </a:bodyPr>
          <a:lstStyle/>
          <a:p>
            <a:r>
              <a:rPr lang="en-US" sz="2800" dirty="0" smtClean="0"/>
              <a:t>Goal: </a:t>
            </a:r>
            <a:r>
              <a:rPr lang="en-US" sz="2800" i="1" dirty="0" smtClean="0">
                <a:solidFill>
                  <a:srgbClr val="C00000"/>
                </a:solidFill>
              </a:rPr>
              <a:t>complete coverage of country’s total population </a:t>
            </a:r>
            <a:endParaRPr lang="en-US" sz="2000" i="1" dirty="0" smtClean="0">
              <a:solidFill>
                <a:srgbClr val="C00000"/>
              </a:solidFill>
            </a:endParaRPr>
          </a:p>
          <a:p>
            <a:pPr>
              <a:spcBef>
                <a:spcPts val="2400"/>
              </a:spcBef>
            </a:pPr>
            <a:r>
              <a:rPr lang="en-US" sz="2800" dirty="0" smtClean="0"/>
              <a:t>May focus on areas of known coverage</a:t>
            </a:r>
          </a:p>
          <a:p>
            <a:pPr lvl="1"/>
            <a:r>
              <a:rPr lang="en-US" sz="2400" dirty="0" smtClean="0"/>
              <a:t>Incentive for lower-quality areas to improve</a:t>
            </a:r>
          </a:p>
          <a:p>
            <a:pPr lvl="1"/>
            <a:r>
              <a:rPr lang="en-US" sz="2400" dirty="0" smtClean="0"/>
              <a:t>Interim measure</a:t>
            </a:r>
          </a:p>
          <a:p>
            <a:pPr lvl="1"/>
            <a:r>
              <a:rPr lang="en-US" sz="2400" dirty="0" smtClean="0"/>
              <a:t>Data not nationally representative; supplement data:</a:t>
            </a:r>
          </a:p>
          <a:p>
            <a:pPr lvl="2"/>
            <a:r>
              <a:rPr lang="en-US" dirty="0" smtClean="0"/>
              <a:t>Statistical adjustment for under-reporting</a:t>
            </a:r>
          </a:p>
          <a:p>
            <a:pPr lvl="2"/>
            <a:r>
              <a:rPr lang="en-US" dirty="0" smtClean="0"/>
              <a:t>Collecting supplementary data by field surveys</a:t>
            </a:r>
          </a:p>
          <a:p>
            <a:pPr lvl="2"/>
            <a:endParaRPr lang="en-US" sz="1500" dirty="0" smtClean="0"/>
          </a:p>
          <a:p>
            <a:endParaRPr lang="en-US" sz="1500" dirty="0" smtClean="0"/>
          </a:p>
        </p:txBody>
      </p:sp>
      <p:sp>
        <p:nvSpPr>
          <p:cNvPr id="4" name="TextBox 3"/>
          <p:cNvSpPr txBox="1"/>
          <p:nvPr/>
        </p:nvSpPr>
        <p:spPr>
          <a:xfrm>
            <a:off x="4677508" y="6295292"/>
            <a:ext cx="4038600" cy="461665"/>
          </a:xfrm>
          <a:prstGeom prst="rect">
            <a:avLst/>
          </a:prstGeom>
          <a:noFill/>
        </p:spPr>
        <p:txBody>
          <a:bodyPr wrap="square" rtlCol="0">
            <a:spAutoFit/>
          </a:bodyPr>
          <a:lstStyle/>
          <a:p>
            <a:pPr defTabSz="931774">
              <a:defRPr/>
            </a:pPr>
            <a:r>
              <a:rPr lang="en-US" sz="1200" dirty="0"/>
              <a:t>SOURCES: WHO ICD-10, Volume 2, Chapter 5; UN Handbook, Module 18, A2.</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sz="3600" dirty="0" smtClean="0"/>
              <a:t>Tabulations:</a:t>
            </a:r>
            <a:br>
              <a:rPr lang="en-US" sz="3600" dirty="0" smtClean="0"/>
            </a:br>
            <a:r>
              <a:rPr lang="en-US" sz="3600" dirty="0" smtClean="0"/>
              <a:t>Specify Geographic Reference</a:t>
            </a:r>
            <a:endParaRPr lang="en-US" sz="3600" dirty="0"/>
          </a:p>
        </p:txBody>
      </p:sp>
      <p:sp>
        <p:nvSpPr>
          <p:cNvPr id="3" name="Content Placeholder 2"/>
          <p:cNvSpPr>
            <a:spLocks noGrp="1"/>
          </p:cNvSpPr>
          <p:nvPr>
            <p:ph idx="1"/>
          </p:nvPr>
        </p:nvSpPr>
        <p:spPr>
          <a:xfrm>
            <a:off x="152400" y="1219200"/>
            <a:ext cx="8839200" cy="4953000"/>
          </a:xfrm>
        </p:spPr>
        <p:txBody>
          <a:bodyPr>
            <a:noAutofit/>
          </a:bodyPr>
          <a:lstStyle/>
          <a:p>
            <a:r>
              <a:rPr lang="en-US" dirty="0" smtClean="0">
                <a:solidFill>
                  <a:srgbClr val="C00000"/>
                </a:solidFill>
              </a:rPr>
              <a:t>Normal assumption: </a:t>
            </a:r>
            <a:r>
              <a:rPr lang="en-US" sz="2400" dirty="0" smtClean="0"/>
              <a:t>little difference between resident population &amp; population present</a:t>
            </a:r>
          </a:p>
          <a:p>
            <a:pPr>
              <a:spcBef>
                <a:spcPts val="3000"/>
              </a:spcBef>
            </a:pPr>
            <a:r>
              <a:rPr lang="en-US" dirty="0" smtClean="0"/>
              <a:t>By place of usual residence</a:t>
            </a:r>
          </a:p>
          <a:p>
            <a:pPr marL="400050" lvl="1">
              <a:tabLst>
                <a:tab pos="514350" algn="l"/>
              </a:tabLst>
            </a:pPr>
            <a:r>
              <a:rPr lang="en-US" sz="2400" dirty="0" smtClean="0"/>
              <a:t>Use for </a:t>
            </a:r>
            <a:r>
              <a:rPr lang="en-US" sz="2400" i="1" dirty="0" smtClean="0">
                <a:solidFill>
                  <a:srgbClr val="C00000"/>
                </a:solidFill>
              </a:rPr>
              <a:t>final tabulations </a:t>
            </a:r>
            <a:r>
              <a:rPr lang="en-US" sz="2400" dirty="0" smtClean="0"/>
              <a:t>for civil divisions </a:t>
            </a:r>
            <a:r>
              <a:rPr lang="en-US" sz="2400" dirty="0"/>
              <a:t>&amp;</a:t>
            </a:r>
            <a:r>
              <a:rPr lang="en-US" sz="2400" dirty="0" smtClean="0"/>
              <a:t> large cities</a:t>
            </a:r>
          </a:p>
          <a:p>
            <a:pPr marL="400050" lvl="1">
              <a:spcBef>
                <a:spcPts val="1800"/>
              </a:spcBef>
              <a:tabLst>
                <a:tab pos="514350" algn="l"/>
              </a:tabLst>
            </a:pPr>
            <a:r>
              <a:rPr lang="en-US" sz="2400" dirty="0" smtClean="0"/>
              <a:t>Can present by events of residents versus non-residents</a:t>
            </a:r>
          </a:p>
          <a:p>
            <a:pPr marL="400050" lvl="1">
              <a:spcBef>
                <a:spcPts val="1800"/>
              </a:spcBef>
              <a:tabLst>
                <a:tab pos="514350" algn="l"/>
              </a:tabLst>
            </a:pPr>
            <a:r>
              <a:rPr lang="en-US" sz="2400" dirty="0" smtClean="0"/>
              <a:t>Must consider legal definition of “residence”</a:t>
            </a:r>
            <a:endParaRPr lang="en-US" sz="1000" dirty="0" smtClean="0"/>
          </a:p>
          <a:p>
            <a:pPr>
              <a:spcBef>
                <a:spcPts val="3000"/>
              </a:spcBef>
            </a:pPr>
            <a:r>
              <a:rPr lang="en-US" dirty="0" smtClean="0"/>
              <a:t>By place of occurrence:    </a:t>
            </a:r>
          </a:p>
          <a:p>
            <a:pPr marL="0" indent="0">
              <a:buNone/>
            </a:pPr>
            <a:r>
              <a:rPr lang="en-US" sz="2400" dirty="0" smtClean="0"/>
              <a:t>Recommended for </a:t>
            </a:r>
            <a:r>
              <a:rPr lang="en-US" sz="2400" dirty="0" err="1" smtClean="0"/>
              <a:t>subnational</a:t>
            </a:r>
            <a:r>
              <a:rPr lang="en-US" sz="2400" dirty="0" smtClean="0"/>
              <a:t> areas</a:t>
            </a:r>
          </a:p>
        </p:txBody>
      </p:sp>
      <p:sp>
        <p:nvSpPr>
          <p:cNvPr id="4" name="TextBox 3"/>
          <p:cNvSpPr txBox="1"/>
          <p:nvPr/>
        </p:nvSpPr>
        <p:spPr>
          <a:xfrm>
            <a:off x="4677508" y="6295292"/>
            <a:ext cx="4038600" cy="461665"/>
          </a:xfrm>
          <a:prstGeom prst="rect">
            <a:avLst/>
          </a:prstGeom>
          <a:noFill/>
        </p:spPr>
        <p:txBody>
          <a:bodyPr wrap="square" rtlCol="0">
            <a:spAutoFit/>
          </a:bodyPr>
          <a:lstStyle/>
          <a:p>
            <a:r>
              <a:rPr lang="en-US" sz="1200" dirty="0"/>
              <a:t>SOURCES: WHO ICD-10, Volume 2, Chapter 5; UN Handbook, Module 18, A2</a:t>
            </a:r>
            <a:r>
              <a:rPr lang="en-US" sz="1200" dirty="0" smtClean="0"/>
              <a:t>.</a:t>
            </a:r>
            <a:endParaRPr lang="en-US" sz="1200" dirty="0"/>
          </a:p>
        </p:txBody>
      </p:sp>
    </p:spTree>
    <p:extLst>
      <p:ext uri="{BB962C8B-B14F-4D97-AF65-F5344CB8AC3E}">
        <p14:creationId xmlns:p14="http://schemas.microsoft.com/office/powerpoint/2010/main" val="23126676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Visualizing Data: </a:t>
            </a:r>
            <a:br>
              <a:rPr lang="en-US" dirty="0" smtClean="0"/>
            </a:br>
            <a:r>
              <a:rPr lang="en-US" dirty="0" smtClean="0"/>
              <a:t>Charts, Graphs &amp; Figures</a:t>
            </a:r>
            <a:endParaRPr lang="en-US" dirty="0"/>
          </a:p>
        </p:txBody>
      </p:sp>
      <p:sp>
        <p:nvSpPr>
          <p:cNvPr id="3" name="Content Placeholder 2"/>
          <p:cNvSpPr>
            <a:spLocks noGrp="1"/>
          </p:cNvSpPr>
          <p:nvPr>
            <p:ph idx="1"/>
          </p:nvPr>
        </p:nvSpPr>
        <p:spPr>
          <a:xfrm>
            <a:off x="19050" y="1600200"/>
            <a:ext cx="8610600" cy="4572000"/>
          </a:xfrm>
        </p:spPr>
        <p:txBody>
          <a:bodyPr/>
          <a:lstStyle/>
          <a:p>
            <a:pPr marL="342900" lvl="1" indent="-342900">
              <a:buFont typeface="Arial" pitchFamily="34" charset="0"/>
              <a:buChar char="•"/>
            </a:pPr>
            <a:r>
              <a:rPr lang="en-US" dirty="0"/>
              <a:t>Customize for </a:t>
            </a:r>
            <a:r>
              <a:rPr lang="en-US" u="sng" dirty="0">
                <a:solidFill>
                  <a:srgbClr val="C00000"/>
                </a:solidFill>
              </a:rPr>
              <a:t>local </a:t>
            </a:r>
            <a:r>
              <a:rPr lang="en-US" u="sng" dirty="0" smtClean="0">
                <a:solidFill>
                  <a:srgbClr val="C00000"/>
                </a:solidFill>
              </a:rPr>
              <a:t>                                              needs</a:t>
            </a:r>
            <a:endParaRPr lang="en-US" u="sng" dirty="0">
              <a:solidFill>
                <a:srgbClr val="C00000"/>
              </a:solidFill>
            </a:endParaRPr>
          </a:p>
          <a:p>
            <a:pPr marL="342900" lvl="1" indent="-228600">
              <a:buFont typeface="Arial" pitchFamily="34" charset="0"/>
              <a:buChar char="•"/>
            </a:pPr>
            <a:endParaRPr lang="en-US" dirty="0"/>
          </a:p>
          <a:p>
            <a:pPr marL="342900" lvl="1" indent="-228600">
              <a:buFont typeface="Arial" pitchFamily="34" charset="0"/>
              <a:buChar char="•"/>
            </a:pPr>
            <a:r>
              <a:rPr lang="en-US" dirty="0"/>
              <a:t>Use to expand data </a:t>
            </a:r>
            <a:r>
              <a:rPr lang="en-US" dirty="0" smtClean="0"/>
              <a:t>                                    interpretation </a:t>
            </a:r>
            <a:endParaRPr lang="en-US" dirty="0"/>
          </a:p>
          <a:p>
            <a:pPr marL="342900" lvl="1" indent="-342900">
              <a:buFont typeface="Arial" pitchFamily="34" charset="0"/>
              <a:buChar char="•"/>
            </a:pPr>
            <a:endParaRPr lang="en-US" dirty="0"/>
          </a:p>
          <a:p>
            <a:pPr marL="342900" lvl="1" indent="-342900">
              <a:buFont typeface="Arial" pitchFamily="34" charset="0"/>
              <a:buChar char="•"/>
            </a:pPr>
            <a:r>
              <a:rPr lang="en-US" dirty="0" smtClean="0"/>
              <a:t>Use to </a:t>
            </a:r>
            <a:r>
              <a:rPr lang="en-US" dirty="0"/>
              <a:t>explain/justify</a:t>
            </a:r>
            <a:r>
              <a:rPr lang="en-US" dirty="0" smtClean="0"/>
              <a:t> needs to stakeholders</a:t>
            </a:r>
            <a:endParaRPr lang="en-US" dirty="0"/>
          </a:p>
        </p:txBody>
      </p:sp>
      <p:pic>
        <p:nvPicPr>
          <p:cNvPr id="6148" name="Picture 4" descr="Example of a map using different colors to show the number of deaths from cancer for different localities in the United King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459468"/>
            <a:ext cx="4953000" cy="2971800"/>
          </a:xfrm>
          <a:prstGeom prst="rect">
            <a:avLst/>
          </a:prstGeom>
          <a:noFill/>
          <a:ln w="25400">
            <a:solidFill>
              <a:srgbClr val="00206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19600" y="4431268"/>
            <a:ext cx="4457700" cy="369332"/>
          </a:xfrm>
          <a:prstGeom prst="rect">
            <a:avLst/>
          </a:prstGeom>
          <a:noFill/>
        </p:spPr>
        <p:txBody>
          <a:bodyPr wrap="square" rtlCol="0">
            <a:spAutoFit/>
          </a:bodyPr>
          <a:lstStyle/>
          <a:p>
            <a:pPr algn="r"/>
            <a:r>
              <a:rPr lang="en-US" dirty="0" smtClean="0"/>
              <a:t>The Guardian, UK, 2011</a:t>
            </a:r>
            <a:endParaRPr lang="en-US" dirty="0"/>
          </a:p>
        </p:txBody>
      </p:sp>
    </p:spTree>
    <p:extLst>
      <p:ext uri="{BB962C8B-B14F-4D97-AF65-F5344CB8AC3E}">
        <p14:creationId xmlns:p14="http://schemas.microsoft.com/office/powerpoint/2010/main" val="39178507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Visualizing Data</a:t>
            </a:r>
            <a:endParaRPr lang="en-US" dirty="0"/>
          </a:p>
        </p:txBody>
      </p:sp>
      <p:sp>
        <p:nvSpPr>
          <p:cNvPr id="3" name="Content Placeholder 2"/>
          <p:cNvSpPr>
            <a:spLocks noGrp="1"/>
          </p:cNvSpPr>
          <p:nvPr>
            <p:ph idx="1"/>
          </p:nvPr>
        </p:nvSpPr>
        <p:spPr/>
        <p:txBody>
          <a:bodyPr/>
          <a:lstStyle/>
          <a:p>
            <a:r>
              <a:rPr lang="en-US" dirty="0" smtClean="0"/>
              <a:t>Tabulations</a:t>
            </a:r>
          </a:p>
          <a:p>
            <a:pPr lvl="1"/>
            <a:r>
              <a:rPr lang="en-US" dirty="0" smtClean="0"/>
              <a:t>Time reference</a:t>
            </a:r>
          </a:p>
          <a:p>
            <a:pPr lvl="1"/>
            <a:r>
              <a:rPr lang="en-US" dirty="0" smtClean="0"/>
              <a:t>Geographic reference</a:t>
            </a:r>
          </a:p>
          <a:p>
            <a:pPr lvl="1"/>
            <a:endParaRPr lang="en-US" dirty="0"/>
          </a:p>
          <a:p>
            <a:r>
              <a:rPr lang="en-US" dirty="0" smtClean="0"/>
              <a:t>Charts, graphs, &amp; figures</a:t>
            </a:r>
          </a:p>
          <a:p>
            <a:pPr lvl="1"/>
            <a:endParaRPr lang="en-US" dirty="0" smtClean="0"/>
          </a:p>
          <a:p>
            <a:pPr lvl="1"/>
            <a:endParaRPr lang="en-US" dirty="0"/>
          </a:p>
        </p:txBody>
      </p:sp>
    </p:spTree>
    <p:extLst>
      <p:ext uri="{BB962C8B-B14F-4D97-AF65-F5344CB8AC3E}">
        <p14:creationId xmlns:p14="http://schemas.microsoft.com/office/powerpoint/2010/main" val="225270298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Natality</a:t>
            </a:r>
            <a:r>
              <a:rPr lang="en-US" dirty="0" smtClean="0"/>
              <a:t> Statistics</a:t>
            </a:r>
            <a:endParaRPr lang="en-US" dirty="0"/>
          </a:p>
        </p:txBody>
      </p:sp>
      <p:sp>
        <p:nvSpPr>
          <p:cNvPr id="3" name="Content Placeholder 2"/>
          <p:cNvSpPr>
            <a:spLocks noGrp="1"/>
          </p:cNvSpPr>
          <p:nvPr>
            <p:ph idx="1"/>
          </p:nvPr>
        </p:nvSpPr>
        <p:spPr>
          <a:xfrm>
            <a:off x="152400" y="1295400"/>
            <a:ext cx="8407400" cy="4724400"/>
          </a:xfrm>
        </p:spPr>
        <p:txBody>
          <a:bodyPr/>
          <a:lstStyle/>
          <a:p>
            <a:pPr>
              <a:spcBef>
                <a:spcPts val="4200"/>
              </a:spcBef>
            </a:pPr>
            <a:r>
              <a:rPr lang="en-US" dirty="0" smtClean="0"/>
              <a:t>Various rates/ratios/percentages</a:t>
            </a:r>
          </a:p>
          <a:p>
            <a:pPr>
              <a:spcBef>
                <a:spcPts val="4200"/>
              </a:spcBef>
            </a:pPr>
            <a:r>
              <a:rPr lang="en-US" dirty="0" smtClean="0"/>
              <a:t>Age specific rates</a:t>
            </a:r>
          </a:p>
          <a:p>
            <a:pPr>
              <a:spcBef>
                <a:spcPts val="4200"/>
              </a:spcBef>
            </a:pPr>
            <a:r>
              <a:rPr lang="en-US" dirty="0" smtClean="0"/>
              <a:t>Fertility rates</a:t>
            </a:r>
          </a:p>
          <a:p>
            <a:pPr>
              <a:spcBef>
                <a:spcPts val="4200"/>
              </a:spcBef>
            </a:pPr>
            <a:r>
              <a:rPr lang="en-US" dirty="0" smtClean="0"/>
              <a:t>Tabulations</a:t>
            </a:r>
          </a:p>
          <a:p>
            <a:pPr>
              <a:spcBef>
                <a:spcPts val="4200"/>
              </a:spcBef>
            </a:pPr>
            <a:r>
              <a:rPr lang="en-US" dirty="0" smtClean="0"/>
              <a:t>Graphs/charts/figures</a:t>
            </a:r>
            <a:endParaRPr lang="en-US" dirty="0"/>
          </a:p>
        </p:txBody>
      </p:sp>
      <p:pic>
        <p:nvPicPr>
          <p:cNvPr id="8194" name="Picture 2" descr="Example showing two line graphs comparing fertility patterns by age for Eastern Europe and for Northern Eur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954" y="2133600"/>
            <a:ext cx="5062121" cy="2667000"/>
          </a:xfrm>
          <a:prstGeom prst="rect">
            <a:avLst/>
          </a:prstGeom>
          <a:noFill/>
          <a:ln w="25400">
            <a:solidFill>
              <a:srgbClr val="00206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43400" y="4800600"/>
            <a:ext cx="4638675" cy="369332"/>
          </a:xfrm>
          <a:prstGeom prst="rect">
            <a:avLst/>
          </a:prstGeom>
          <a:noFill/>
        </p:spPr>
        <p:txBody>
          <a:bodyPr wrap="square" rtlCol="0">
            <a:spAutoFit/>
          </a:bodyPr>
          <a:lstStyle/>
          <a:p>
            <a:pPr algn="r"/>
            <a:r>
              <a:rPr lang="en-US" dirty="0" smtClean="0"/>
              <a:t>UN, World Fertility Patterns, 1997</a:t>
            </a:r>
            <a:endParaRPr lang="en-US" dirty="0"/>
          </a:p>
        </p:txBody>
      </p:sp>
      <p:sp>
        <p:nvSpPr>
          <p:cNvPr id="5" name="TextBox 4"/>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Crude Birth Rate</a:t>
            </a:r>
            <a:endParaRPr lang="en-US" dirty="0"/>
          </a:p>
        </p:txBody>
      </p:sp>
      <p:sp>
        <p:nvSpPr>
          <p:cNvPr id="3" name="Content Placeholder 2"/>
          <p:cNvSpPr>
            <a:spLocks noGrp="1"/>
          </p:cNvSpPr>
          <p:nvPr>
            <p:ph idx="1"/>
          </p:nvPr>
        </p:nvSpPr>
        <p:spPr>
          <a:xfrm>
            <a:off x="457200" y="1295400"/>
            <a:ext cx="8534400" cy="4953000"/>
          </a:xfrm>
        </p:spPr>
        <p:txBody>
          <a:bodyPr>
            <a:normAutofit fontScale="85000" lnSpcReduction="10000"/>
          </a:bodyPr>
          <a:lstStyle/>
          <a:p>
            <a:pPr>
              <a:lnSpc>
                <a:spcPct val="120000"/>
              </a:lnSpc>
            </a:pPr>
            <a:r>
              <a:rPr lang="en-US" sz="2600" dirty="0"/>
              <a:t># resident live births for a specific area </a:t>
            </a:r>
            <a:r>
              <a:rPr lang="en-US" sz="2600" dirty="0">
                <a:solidFill>
                  <a:srgbClr val="C00000"/>
                </a:solidFill>
              </a:rPr>
              <a:t>during a specified period</a:t>
            </a:r>
            <a:r>
              <a:rPr lang="en-US" sz="2600" dirty="0"/>
              <a:t> </a:t>
            </a:r>
          </a:p>
          <a:p>
            <a:pPr>
              <a:lnSpc>
                <a:spcPct val="120000"/>
              </a:lnSpc>
            </a:pPr>
            <a:r>
              <a:rPr lang="en-US" sz="2600" dirty="0"/>
              <a:t>divided by total population for that area (usually mid-year)</a:t>
            </a:r>
          </a:p>
          <a:p>
            <a:pPr>
              <a:lnSpc>
                <a:spcPct val="120000"/>
              </a:lnSpc>
            </a:pPr>
            <a:r>
              <a:rPr lang="en-US" sz="2600" dirty="0" smtClean="0"/>
              <a:t>multiplied by 1,000</a:t>
            </a:r>
            <a:endParaRPr lang="en-US" sz="2600" dirty="0"/>
          </a:p>
          <a:p>
            <a:endParaRPr lang="en-US" sz="500" b="1" dirty="0" smtClean="0">
              <a:solidFill>
                <a:srgbClr val="0070C0"/>
              </a:solidFill>
            </a:endParaRPr>
          </a:p>
          <a:p>
            <a:pPr algn="ctr">
              <a:buNone/>
            </a:pPr>
            <a:r>
              <a:rPr lang="en-US" sz="3300" b="1" u="sng" dirty="0" smtClean="0">
                <a:solidFill>
                  <a:srgbClr val="0070C0"/>
                </a:solidFill>
              </a:rPr>
              <a:t>Total resident live births</a:t>
            </a:r>
            <a:r>
              <a:rPr lang="en-US" sz="3300" b="1" dirty="0" smtClean="0">
                <a:solidFill>
                  <a:srgbClr val="0070C0"/>
                </a:solidFill>
              </a:rPr>
              <a:t> X 1,000</a:t>
            </a:r>
          </a:p>
          <a:p>
            <a:pPr>
              <a:buNone/>
              <a:tabLst>
                <a:tab pos="287338" algn="l"/>
              </a:tabLst>
            </a:pPr>
            <a:r>
              <a:rPr lang="en-US" sz="3300" b="1" dirty="0" smtClean="0">
                <a:solidFill>
                  <a:srgbClr val="0070C0"/>
                </a:solidFill>
              </a:rPr>
              <a:t>			         Total Population</a:t>
            </a:r>
            <a:endParaRPr lang="en-US" sz="3300" dirty="0"/>
          </a:p>
          <a:p>
            <a:pPr>
              <a:buNone/>
              <a:tabLst>
                <a:tab pos="287338" algn="l"/>
              </a:tabLst>
            </a:pPr>
            <a:endParaRPr lang="en-US" sz="500" dirty="0" smtClean="0"/>
          </a:p>
          <a:p>
            <a:pPr>
              <a:lnSpc>
                <a:spcPct val="120000"/>
              </a:lnSpc>
              <a:spcBef>
                <a:spcPts val="600"/>
              </a:spcBef>
              <a:buNone/>
              <a:tabLst>
                <a:tab pos="287338" algn="l"/>
              </a:tabLst>
            </a:pPr>
            <a:r>
              <a:rPr lang="en-US" sz="2600" i="1" dirty="0" smtClean="0"/>
              <a:t>ON YOUR OWN:  What is the birth rate in this area in 2005?</a:t>
            </a:r>
            <a:endParaRPr lang="en-US" sz="1200" i="1" dirty="0" smtClean="0"/>
          </a:p>
          <a:p>
            <a:pPr>
              <a:lnSpc>
                <a:spcPct val="120000"/>
              </a:lnSpc>
              <a:spcBef>
                <a:spcPts val="600"/>
              </a:spcBef>
              <a:buNone/>
              <a:tabLst>
                <a:tab pos="287338" algn="l"/>
              </a:tabLst>
            </a:pPr>
            <a:r>
              <a:rPr lang="en-US" sz="2600" dirty="0"/>
              <a:t>180,000 live births in 2005 among </a:t>
            </a:r>
            <a:r>
              <a:rPr lang="en-US" sz="2600" dirty="0" smtClean="0"/>
              <a:t>area residents</a:t>
            </a:r>
            <a:endParaRPr lang="en-US" sz="1200" dirty="0"/>
          </a:p>
          <a:p>
            <a:pPr>
              <a:lnSpc>
                <a:spcPct val="120000"/>
              </a:lnSpc>
              <a:spcBef>
                <a:spcPts val="600"/>
              </a:spcBef>
              <a:buNone/>
              <a:tabLst>
                <a:tab pos="287338" algn="l"/>
              </a:tabLst>
            </a:pPr>
            <a:r>
              <a:rPr lang="en-US" sz="2600" dirty="0"/>
              <a:t>12,300,000 estimated population in 2005 for </a:t>
            </a:r>
            <a:r>
              <a:rPr lang="en-US" sz="2600" dirty="0" smtClean="0"/>
              <a:t>area residents</a:t>
            </a:r>
            <a:endParaRPr lang="en-US" sz="2600" dirty="0"/>
          </a:p>
        </p:txBody>
      </p:sp>
      <p:sp>
        <p:nvSpPr>
          <p:cNvPr id="4" name="TextBox 3"/>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Crude Birth Rate: Example</a:t>
            </a:r>
            <a:endParaRPr lang="en-US" dirty="0"/>
          </a:p>
        </p:txBody>
      </p:sp>
      <p:sp>
        <p:nvSpPr>
          <p:cNvPr id="3" name="Content Placeholder 2"/>
          <p:cNvSpPr>
            <a:spLocks noGrp="1"/>
          </p:cNvSpPr>
          <p:nvPr>
            <p:ph idx="1"/>
          </p:nvPr>
        </p:nvSpPr>
        <p:spPr>
          <a:xfrm>
            <a:off x="457200" y="1600200"/>
            <a:ext cx="8534400" cy="4953000"/>
          </a:xfrm>
        </p:spPr>
        <p:txBody>
          <a:bodyPr>
            <a:normAutofit/>
          </a:bodyPr>
          <a:lstStyle/>
          <a:p>
            <a:pPr>
              <a:buNone/>
              <a:tabLst>
                <a:tab pos="287338" algn="l"/>
              </a:tabLst>
            </a:pPr>
            <a:r>
              <a:rPr lang="en-US" sz="2400" b="1" dirty="0" smtClean="0">
                <a:solidFill>
                  <a:srgbClr val="00B050"/>
                </a:solidFill>
              </a:rPr>
              <a:t>180,000</a:t>
            </a:r>
            <a:r>
              <a:rPr lang="en-US" sz="2400" dirty="0" smtClean="0"/>
              <a:t> live births in 2005 among area residents</a:t>
            </a:r>
          </a:p>
          <a:p>
            <a:pPr>
              <a:buNone/>
              <a:tabLst>
                <a:tab pos="287338" algn="l"/>
              </a:tabLst>
            </a:pPr>
            <a:endParaRPr lang="en-US" sz="1000" dirty="0" smtClean="0"/>
          </a:p>
          <a:p>
            <a:pPr>
              <a:buNone/>
              <a:tabLst>
                <a:tab pos="287338" algn="l"/>
              </a:tabLst>
            </a:pPr>
            <a:r>
              <a:rPr lang="en-US" sz="2400" b="1" dirty="0" smtClean="0">
                <a:solidFill>
                  <a:srgbClr val="0070C0"/>
                </a:solidFill>
              </a:rPr>
              <a:t>12,300,000</a:t>
            </a:r>
            <a:r>
              <a:rPr lang="en-US" sz="2400" dirty="0" smtClean="0"/>
              <a:t> estimated population in 2005 for area residents</a:t>
            </a:r>
          </a:p>
          <a:p>
            <a:pPr>
              <a:buNone/>
            </a:pPr>
            <a:endParaRPr lang="en-US" sz="2400" dirty="0"/>
          </a:p>
          <a:p>
            <a:pPr>
              <a:buNone/>
            </a:pPr>
            <a:r>
              <a:rPr lang="en-US" sz="2400" dirty="0" smtClean="0"/>
              <a:t>				</a:t>
            </a:r>
            <a:r>
              <a:rPr lang="en-US" b="1" dirty="0" smtClean="0">
                <a:solidFill>
                  <a:srgbClr val="00B050"/>
                </a:solidFill>
              </a:rPr>
              <a:t> </a:t>
            </a:r>
            <a:r>
              <a:rPr lang="en-US" b="1" u="sng" dirty="0" smtClean="0">
                <a:solidFill>
                  <a:srgbClr val="00B050"/>
                </a:solidFill>
              </a:rPr>
              <a:t>   180,000 </a:t>
            </a:r>
            <a:r>
              <a:rPr lang="en-US" b="1" dirty="0" smtClean="0"/>
              <a:t>X 1,000 = </a:t>
            </a:r>
            <a:r>
              <a:rPr lang="en-US" b="1" dirty="0" smtClean="0">
                <a:solidFill>
                  <a:srgbClr val="FF9900"/>
                </a:solidFill>
              </a:rPr>
              <a:t>14.6</a:t>
            </a:r>
            <a:r>
              <a:rPr lang="en-US" b="1" dirty="0" smtClean="0"/>
              <a:t> </a:t>
            </a:r>
          </a:p>
          <a:p>
            <a:pPr>
              <a:buNone/>
            </a:pPr>
            <a:r>
              <a:rPr lang="en-US" b="1" dirty="0" smtClean="0"/>
              <a:t>		</a:t>
            </a:r>
            <a:r>
              <a:rPr lang="en-US" b="1" dirty="0" smtClean="0">
                <a:solidFill>
                  <a:srgbClr val="0070C0"/>
                </a:solidFill>
              </a:rPr>
              <a:t>		12,300,000</a:t>
            </a:r>
          </a:p>
          <a:p>
            <a:pPr>
              <a:buNone/>
              <a:tabLst>
                <a:tab pos="287338" algn="l"/>
              </a:tabLst>
            </a:pPr>
            <a:endParaRPr lang="en-US" sz="2400" dirty="0"/>
          </a:p>
          <a:p>
            <a:pPr algn="ctr">
              <a:buNone/>
              <a:tabLst>
                <a:tab pos="287338" algn="l"/>
              </a:tabLst>
            </a:pPr>
            <a:r>
              <a:rPr lang="en-US" i="1" dirty="0" smtClean="0">
                <a:solidFill>
                  <a:srgbClr val="FF9900"/>
                </a:solidFill>
              </a:rPr>
              <a:t>14.6 </a:t>
            </a:r>
            <a:r>
              <a:rPr lang="en-US" i="1" dirty="0">
                <a:solidFill>
                  <a:srgbClr val="FF9900"/>
                </a:solidFill>
              </a:rPr>
              <a:t>live births per 1,000 </a:t>
            </a:r>
            <a:r>
              <a:rPr lang="en-US" i="1" dirty="0" smtClean="0">
                <a:solidFill>
                  <a:srgbClr val="FF9900"/>
                </a:solidFill>
              </a:rPr>
              <a:t>area </a:t>
            </a:r>
            <a:r>
              <a:rPr lang="en-US" i="1" dirty="0">
                <a:solidFill>
                  <a:srgbClr val="FF9900"/>
                </a:solidFill>
              </a:rPr>
              <a:t>residents in 2005</a:t>
            </a:r>
          </a:p>
          <a:p>
            <a:pPr>
              <a:buNone/>
              <a:tabLst>
                <a:tab pos="287338" algn="l"/>
              </a:tabLst>
            </a:pPr>
            <a:endParaRPr lang="en-US" sz="2400" dirty="0" smtClean="0"/>
          </a:p>
          <a:p>
            <a:pPr>
              <a:buNone/>
              <a:tabLst>
                <a:tab pos="287338" algn="l"/>
              </a:tabLst>
            </a:pPr>
            <a:endParaRPr lang="en-US" sz="2400" dirty="0" smtClean="0"/>
          </a:p>
        </p:txBody>
      </p:sp>
      <p:sp>
        <p:nvSpPr>
          <p:cNvPr id="4" name="TextBox 3"/>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extLst>
      <p:ext uri="{BB962C8B-B14F-4D97-AF65-F5344CB8AC3E}">
        <p14:creationId xmlns:p14="http://schemas.microsoft.com/office/powerpoint/2010/main" val="25463558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Vital Statistics</a:t>
            </a:r>
            <a:endParaRPr lang="en-US" dirty="0"/>
          </a:p>
        </p:txBody>
      </p:sp>
      <p:sp>
        <p:nvSpPr>
          <p:cNvPr id="3" name="Content Placeholder 2"/>
          <p:cNvSpPr>
            <a:spLocks noGrp="1"/>
          </p:cNvSpPr>
          <p:nvPr>
            <p:ph idx="1"/>
          </p:nvPr>
        </p:nvSpPr>
        <p:spPr/>
        <p:txBody>
          <a:bodyPr/>
          <a:lstStyle/>
          <a:p>
            <a:pPr>
              <a:spcBef>
                <a:spcPts val="2400"/>
              </a:spcBef>
            </a:pPr>
            <a:r>
              <a:rPr lang="en-US" dirty="0" smtClean="0"/>
              <a:t>Planning human development</a:t>
            </a:r>
          </a:p>
          <a:p>
            <a:pPr>
              <a:spcBef>
                <a:spcPts val="2400"/>
              </a:spcBef>
            </a:pPr>
            <a:r>
              <a:rPr lang="en-US" dirty="0" smtClean="0"/>
              <a:t>Dynamics of reproduction</a:t>
            </a:r>
          </a:p>
          <a:p>
            <a:pPr>
              <a:spcBef>
                <a:spcPts val="2400"/>
              </a:spcBef>
            </a:pPr>
            <a:r>
              <a:rPr lang="en-US" dirty="0"/>
              <a:t>L</a:t>
            </a:r>
            <a:r>
              <a:rPr lang="en-US" dirty="0" smtClean="0"/>
              <a:t>ife-tables</a:t>
            </a:r>
          </a:p>
          <a:p>
            <a:pPr>
              <a:spcBef>
                <a:spcPts val="2400"/>
              </a:spcBef>
            </a:pPr>
            <a:r>
              <a:rPr lang="en-US" dirty="0" smtClean="0"/>
              <a:t>Risks of dying</a:t>
            </a:r>
          </a:p>
          <a:p>
            <a:pPr>
              <a:spcBef>
                <a:spcPts val="2400"/>
              </a:spcBef>
            </a:pPr>
            <a:r>
              <a:rPr lang="en-US" dirty="0" smtClean="0"/>
              <a:t>Population growth dynamics</a:t>
            </a:r>
          </a:p>
          <a:p>
            <a:pPr>
              <a:spcBef>
                <a:spcPts val="2400"/>
              </a:spcBef>
            </a:pPr>
            <a:r>
              <a:rPr lang="en-US" dirty="0" smtClean="0"/>
              <a:t>Population projections</a:t>
            </a:r>
          </a:p>
          <a:p>
            <a:pPr>
              <a:spcBef>
                <a:spcPts val="2400"/>
              </a:spcBef>
            </a:pPr>
            <a:r>
              <a:rPr lang="en-US" dirty="0" smtClean="0"/>
              <a:t>Monitoring &amp; evaluating interventions</a:t>
            </a:r>
            <a:endParaRPr lang="en-US" dirty="0"/>
          </a:p>
        </p:txBody>
      </p:sp>
      <p:pic>
        <p:nvPicPr>
          <p:cNvPr id="1026" name="Picture 2" descr="Example of a population pyramid chart from statistics Ca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119" y="1828800"/>
            <a:ext cx="3775584"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1758" y="4267200"/>
            <a:ext cx="3068895" cy="646331"/>
          </a:xfrm>
          <a:prstGeom prst="rect">
            <a:avLst/>
          </a:prstGeom>
          <a:noFill/>
        </p:spPr>
        <p:txBody>
          <a:bodyPr wrap="square" rtlCol="0">
            <a:spAutoFit/>
          </a:bodyPr>
          <a:lstStyle/>
          <a:p>
            <a:pPr algn="r"/>
            <a:r>
              <a:rPr lang="en-US" dirty="0" smtClean="0"/>
              <a:t>Population Pyramid, Statistics Canada</a:t>
            </a:r>
            <a:endParaRPr lang="en-US" dirty="0"/>
          </a:p>
        </p:txBody>
      </p:sp>
      <p:sp>
        <p:nvSpPr>
          <p:cNvPr id="5" name="TextBox 4"/>
          <p:cNvSpPr txBox="1"/>
          <p:nvPr/>
        </p:nvSpPr>
        <p:spPr>
          <a:xfrm>
            <a:off x="4648200" y="6353907"/>
            <a:ext cx="4191000" cy="276999"/>
          </a:xfrm>
          <a:prstGeom prst="rect">
            <a:avLst/>
          </a:prstGeom>
          <a:noFill/>
        </p:spPr>
        <p:txBody>
          <a:bodyPr wrap="square" rtlCol="0">
            <a:spAutoFit/>
          </a:bodyPr>
          <a:lstStyle/>
          <a:p>
            <a:r>
              <a:rPr lang="en-US" sz="1200" dirty="0"/>
              <a:t>SOURCES: PRVSS2, Chapter I.B.; NCHS, Unit 15</a:t>
            </a:r>
            <a:r>
              <a:rPr lang="en-US" sz="1200" dirty="0" smtClean="0"/>
              <a:t>.</a:t>
            </a:r>
            <a:endParaRPr lang="en-US"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Ratio at Birth</a:t>
            </a:r>
          </a:p>
        </p:txBody>
      </p:sp>
      <p:sp>
        <p:nvSpPr>
          <p:cNvPr id="3" name="Content Placeholder 2"/>
          <p:cNvSpPr>
            <a:spLocks noGrp="1"/>
          </p:cNvSpPr>
          <p:nvPr>
            <p:ph idx="1"/>
          </p:nvPr>
        </p:nvSpPr>
        <p:spPr>
          <a:xfrm>
            <a:off x="228600" y="1295400"/>
            <a:ext cx="8686800" cy="4876800"/>
          </a:xfrm>
        </p:spPr>
        <p:txBody>
          <a:bodyPr>
            <a:normAutofit fontScale="25000" lnSpcReduction="20000"/>
          </a:bodyPr>
          <a:lstStyle/>
          <a:p>
            <a:pPr>
              <a:lnSpc>
                <a:spcPct val="120000"/>
              </a:lnSpc>
              <a:spcBef>
                <a:spcPts val="1800"/>
              </a:spcBef>
            </a:pPr>
            <a:r>
              <a:rPr lang="en-US" sz="8800" dirty="0"/>
              <a:t># </a:t>
            </a:r>
            <a:r>
              <a:rPr lang="en-US" sz="8800" dirty="0" smtClean="0"/>
              <a:t>resident male </a:t>
            </a:r>
            <a:r>
              <a:rPr lang="en-US" sz="8800" dirty="0"/>
              <a:t>live births for a specific area </a:t>
            </a:r>
            <a:r>
              <a:rPr lang="en-US" sz="8800" dirty="0">
                <a:solidFill>
                  <a:srgbClr val="C00000"/>
                </a:solidFill>
              </a:rPr>
              <a:t>during a specified period </a:t>
            </a:r>
            <a:endParaRPr lang="en-US" sz="8800" dirty="0" smtClean="0">
              <a:solidFill>
                <a:srgbClr val="C00000"/>
              </a:solidFill>
            </a:endParaRPr>
          </a:p>
          <a:p>
            <a:pPr>
              <a:lnSpc>
                <a:spcPct val="120000"/>
              </a:lnSpc>
              <a:spcBef>
                <a:spcPts val="1800"/>
              </a:spcBef>
            </a:pPr>
            <a:r>
              <a:rPr lang="en-US" sz="8800" dirty="0" smtClean="0"/>
              <a:t>divided </a:t>
            </a:r>
            <a:r>
              <a:rPr lang="en-US" sz="8800" dirty="0"/>
              <a:t>by </a:t>
            </a:r>
            <a:r>
              <a:rPr lang="en-US" sz="8800" dirty="0" smtClean="0"/>
              <a:t># of resident female live births </a:t>
            </a:r>
            <a:r>
              <a:rPr lang="en-US" sz="8800" dirty="0"/>
              <a:t>for that </a:t>
            </a:r>
            <a:r>
              <a:rPr lang="en-US" sz="8800" dirty="0" smtClean="0"/>
              <a:t>area &amp; period</a:t>
            </a:r>
          </a:p>
          <a:p>
            <a:pPr>
              <a:lnSpc>
                <a:spcPct val="120000"/>
              </a:lnSpc>
              <a:spcBef>
                <a:spcPts val="1800"/>
              </a:spcBef>
            </a:pPr>
            <a:r>
              <a:rPr lang="en-US" sz="8800" dirty="0" smtClean="0"/>
              <a:t>multiplied </a:t>
            </a:r>
            <a:r>
              <a:rPr lang="en-US" sz="8800" dirty="0"/>
              <a:t>by </a:t>
            </a:r>
            <a:r>
              <a:rPr lang="en-US" sz="8800" dirty="0" smtClean="0"/>
              <a:t>100 or 1,000</a:t>
            </a:r>
            <a:endParaRPr lang="en-US" sz="1100" dirty="0" smtClean="0"/>
          </a:p>
          <a:p>
            <a:endParaRPr lang="en-US" sz="1100" dirty="0"/>
          </a:p>
          <a:p>
            <a:pPr>
              <a:buNone/>
            </a:pPr>
            <a:r>
              <a:rPr lang="en-US" sz="4500" b="1" dirty="0" smtClean="0">
                <a:solidFill>
                  <a:srgbClr val="0070C0"/>
                </a:solidFill>
              </a:rPr>
              <a:t>		</a:t>
            </a:r>
            <a:r>
              <a:rPr lang="en-US" sz="9600" b="1" u="sng" dirty="0" smtClean="0">
                <a:solidFill>
                  <a:srgbClr val="0070C0"/>
                </a:solidFill>
              </a:rPr>
              <a:t># of resident male live births</a:t>
            </a:r>
            <a:r>
              <a:rPr lang="en-US" sz="9600" b="1" dirty="0">
                <a:solidFill>
                  <a:srgbClr val="0070C0"/>
                </a:solidFill>
              </a:rPr>
              <a:t> </a:t>
            </a:r>
            <a:r>
              <a:rPr lang="en-US" sz="9600" b="1" dirty="0" smtClean="0">
                <a:solidFill>
                  <a:srgbClr val="0070C0"/>
                </a:solidFill>
              </a:rPr>
              <a:t> X 100 (or 1,000)</a:t>
            </a:r>
            <a:endParaRPr lang="en-US" sz="9600" b="1" dirty="0">
              <a:solidFill>
                <a:srgbClr val="0070C0"/>
              </a:solidFill>
            </a:endParaRPr>
          </a:p>
          <a:p>
            <a:pPr>
              <a:buNone/>
              <a:tabLst>
                <a:tab pos="287338" algn="l"/>
              </a:tabLst>
            </a:pPr>
            <a:r>
              <a:rPr lang="en-US" sz="9600" b="1" dirty="0" smtClean="0">
                <a:solidFill>
                  <a:srgbClr val="0070C0"/>
                </a:solidFill>
              </a:rPr>
              <a:t>	</a:t>
            </a:r>
            <a:r>
              <a:rPr lang="en-US" sz="9600" dirty="0">
                <a:solidFill>
                  <a:srgbClr val="0070C0"/>
                </a:solidFill>
              </a:rPr>
              <a:t> </a:t>
            </a:r>
            <a:r>
              <a:rPr lang="en-US" sz="9600" dirty="0" smtClean="0">
                <a:solidFill>
                  <a:srgbClr val="0070C0"/>
                </a:solidFill>
              </a:rPr>
              <a:t>    </a:t>
            </a:r>
            <a:r>
              <a:rPr lang="en-US" sz="9600" b="1" dirty="0" smtClean="0">
                <a:solidFill>
                  <a:srgbClr val="0070C0"/>
                </a:solidFill>
              </a:rPr>
              <a:t># of resident female live births</a:t>
            </a:r>
            <a:endParaRPr lang="en-US" sz="9600" dirty="0" smtClean="0"/>
          </a:p>
          <a:p>
            <a:pPr>
              <a:buNone/>
              <a:tabLst>
                <a:tab pos="287338" algn="l"/>
              </a:tabLst>
            </a:pPr>
            <a:endParaRPr lang="en-US" sz="1100" dirty="0" smtClean="0"/>
          </a:p>
          <a:p>
            <a:pPr>
              <a:buNone/>
              <a:tabLst>
                <a:tab pos="287338" algn="l"/>
              </a:tabLst>
            </a:pPr>
            <a:endParaRPr lang="en-US" sz="1100" dirty="0"/>
          </a:p>
          <a:p>
            <a:pPr>
              <a:lnSpc>
                <a:spcPct val="120000"/>
              </a:lnSpc>
              <a:spcBef>
                <a:spcPts val="600"/>
              </a:spcBef>
              <a:buNone/>
              <a:tabLst>
                <a:tab pos="287338" algn="l"/>
              </a:tabLst>
            </a:pPr>
            <a:r>
              <a:rPr lang="en-US" sz="8000" i="1" dirty="0"/>
              <a:t>ON YOUR OWN:  What is the sex ratio at birth for the </a:t>
            </a:r>
            <a:r>
              <a:rPr lang="en-US" sz="8000" i="1" dirty="0" smtClean="0"/>
              <a:t>area </a:t>
            </a:r>
            <a:r>
              <a:rPr lang="en-US" sz="8000" i="1" dirty="0"/>
              <a:t>in 2008?</a:t>
            </a:r>
          </a:p>
          <a:p>
            <a:pPr>
              <a:lnSpc>
                <a:spcPct val="120000"/>
              </a:lnSpc>
              <a:spcBef>
                <a:spcPts val="600"/>
              </a:spcBef>
              <a:buNone/>
              <a:tabLst>
                <a:tab pos="287338" algn="l"/>
              </a:tabLst>
            </a:pPr>
            <a:r>
              <a:rPr lang="en-US" sz="8000" dirty="0"/>
              <a:t>58,000 = male live births in 2008 to </a:t>
            </a:r>
            <a:r>
              <a:rPr lang="en-US" sz="8000" dirty="0" smtClean="0"/>
              <a:t>area </a:t>
            </a:r>
            <a:r>
              <a:rPr lang="en-US" sz="8000" dirty="0"/>
              <a:t>residents</a:t>
            </a:r>
          </a:p>
          <a:p>
            <a:pPr>
              <a:lnSpc>
                <a:spcPct val="120000"/>
              </a:lnSpc>
              <a:spcBef>
                <a:spcPts val="600"/>
              </a:spcBef>
              <a:buNone/>
              <a:tabLst>
                <a:tab pos="287338" algn="l"/>
              </a:tabLst>
            </a:pPr>
            <a:r>
              <a:rPr lang="en-US" sz="8000" dirty="0"/>
              <a:t>55,000 = female live births in 2008 to </a:t>
            </a:r>
            <a:r>
              <a:rPr lang="en-US" sz="8000" dirty="0" smtClean="0"/>
              <a:t>area residents</a:t>
            </a:r>
            <a:endParaRPr lang="en-US" sz="8000" dirty="0"/>
          </a:p>
        </p:txBody>
      </p:sp>
      <p:sp>
        <p:nvSpPr>
          <p:cNvPr id="4" name="TextBox 3"/>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extLst>
      <p:ext uri="{BB962C8B-B14F-4D97-AF65-F5344CB8AC3E}">
        <p14:creationId xmlns:p14="http://schemas.microsoft.com/office/powerpoint/2010/main" val="46106627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Ratio at </a:t>
            </a:r>
            <a:r>
              <a:rPr lang="en-US" dirty="0" smtClean="0"/>
              <a:t>Birth: Example</a:t>
            </a:r>
            <a:endParaRPr lang="en-US" dirty="0"/>
          </a:p>
        </p:txBody>
      </p:sp>
      <p:sp>
        <p:nvSpPr>
          <p:cNvPr id="3" name="Content Placeholder 2"/>
          <p:cNvSpPr>
            <a:spLocks noGrp="1"/>
          </p:cNvSpPr>
          <p:nvPr>
            <p:ph idx="1"/>
          </p:nvPr>
        </p:nvSpPr>
        <p:spPr>
          <a:xfrm>
            <a:off x="457200" y="1600200"/>
            <a:ext cx="8458200" cy="4495800"/>
          </a:xfrm>
        </p:spPr>
        <p:txBody>
          <a:bodyPr>
            <a:normAutofit fontScale="92500"/>
          </a:bodyPr>
          <a:lstStyle/>
          <a:p>
            <a:pPr>
              <a:buNone/>
              <a:tabLst>
                <a:tab pos="287338" algn="l"/>
              </a:tabLst>
            </a:pPr>
            <a:r>
              <a:rPr lang="en-US" sz="2800" b="1" dirty="0" smtClean="0">
                <a:solidFill>
                  <a:srgbClr val="00B050"/>
                </a:solidFill>
              </a:rPr>
              <a:t>58,000</a:t>
            </a:r>
            <a:r>
              <a:rPr lang="en-US" sz="2800" dirty="0" smtClean="0"/>
              <a:t> = male live births </a:t>
            </a:r>
            <a:r>
              <a:rPr lang="en-US" sz="2800" dirty="0"/>
              <a:t>in </a:t>
            </a:r>
            <a:r>
              <a:rPr lang="en-US" sz="2800" dirty="0" smtClean="0"/>
              <a:t>2008 to </a:t>
            </a:r>
            <a:r>
              <a:rPr lang="en-US" dirty="0" smtClean="0"/>
              <a:t>area</a:t>
            </a:r>
            <a:r>
              <a:rPr lang="en-US" sz="2800" dirty="0" smtClean="0"/>
              <a:t> </a:t>
            </a:r>
            <a:r>
              <a:rPr lang="en-US" sz="2800" dirty="0"/>
              <a:t>residents</a:t>
            </a:r>
          </a:p>
          <a:p>
            <a:pPr>
              <a:buNone/>
              <a:tabLst>
                <a:tab pos="287338" algn="l"/>
              </a:tabLst>
            </a:pPr>
            <a:r>
              <a:rPr lang="en-US" sz="2800" b="1" dirty="0" smtClean="0">
                <a:solidFill>
                  <a:srgbClr val="0070C0"/>
                </a:solidFill>
              </a:rPr>
              <a:t>55,000</a:t>
            </a:r>
            <a:r>
              <a:rPr lang="en-US" sz="2800" b="1" dirty="0" smtClean="0"/>
              <a:t> </a:t>
            </a:r>
            <a:r>
              <a:rPr lang="en-US" sz="2800" dirty="0" smtClean="0"/>
              <a:t>= female </a:t>
            </a:r>
            <a:r>
              <a:rPr lang="en-US" sz="2800" dirty="0"/>
              <a:t>live births in 2008 to </a:t>
            </a:r>
            <a:r>
              <a:rPr lang="en-US" sz="2800" dirty="0" smtClean="0"/>
              <a:t>area </a:t>
            </a:r>
            <a:r>
              <a:rPr lang="en-US" sz="2800" dirty="0"/>
              <a:t>residents</a:t>
            </a:r>
          </a:p>
          <a:p>
            <a:pPr>
              <a:buNone/>
              <a:tabLst>
                <a:tab pos="287338" algn="l"/>
              </a:tabLst>
            </a:pPr>
            <a:endParaRPr lang="en-US" dirty="0"/>
          </a:p>
          <a:p>
            <a:pPr indent="-49213">
              <a:buNone/>
            </a:pPr>
            <a:r>
              <a:rPr lang="en-US" dirty="0" smtClean="0"/>
              <a:t>				</a:t>
            </a:r>
            <a:r>
              <a:rPr lang="en-US" b="1" u="sng" dirty="0" smtClean="0">
                <a:solidFill>
                  <a:srgbClr val="00B050"/>
                </a:solidFill>
              </a:rPr>
              <a:t>58,000  </a:t>
            </a:r>
            <a:r>
              <a:rPr lang="en-US" b="1" dirty="0" smtClean="0"/>
              <a:t> </a:t>
            </a:r>
            <a:r>
              <a:rPr lang="en-US" b="1" dirty="0"/>
              <a:t>X </a:t>
            </a:r>
            <a:r>
              <a:rPr lang="en-US" b="1" dirty="0" smtClean="0"/>
              <a:t>100 </a:t>
            </a:r>
            <a:r>
              <a:rPr lang="en-US" b="1" dirty="0"/>
              <a:t>= </a:t>
            </a:r>
            <a:r>
              <a:rPr lang="en-US" b="1" dirty="0" smtClean="0">
                <a:solidFill>
                  <a:srgbClr val="FF9900"/>
                </a:solidFill>
              </a:rPr>
              <a:t>105.5</a:t>
            </a:r>
            <a:endParaRPr lang="en-US" b="1" dirty="0">
              <a:solidFill>
                <a:srgbClr val="FF9900"/>
              </a:solidFill>
            </a:endParaRPr>
          </a:p>
          <a:p>
            <a:pPr indent="-49213">
              <a:buNone/>
            </a:pPr>
            <a:r>
              <a:rPr lang="en-US" b="1" dirty="0" smtClean="0"/>
              <a:t>				</a:t>
            </a:r>
            <a:r>
              <a:rPr lang="en-US" b="1" dirty="0" smtClean="0">
                <a:solidFill>
                  <a:srgbClr val="0070C0"/>
                </a:solidFill>
              </a:rPr>
              <a:t>55,000</a:t>
            </a:r>
          </a:p>
          <a:p>
            <a:pPr indent="-49213">
              <a:buNone/>
            </a:pPr>
            <a:endParaRPr lang="en-US" dirty="0" smtClean="0"/>
          </a:p>
          <a:p>
            <a:pPr indent="-49213">
              <a:buNone/>
            </a:pPr>
            <a:r>
              <a:rPr lang="en-US" sz="3000" i="1" dirty="0" smtClean="0">
                <a:solidFill>
                  <a:srgbClr val="FF9900"/>
                </a:solidFill>
              </a:rPr>
              <a:t>105.5 </a:t>
            </a:r>
            <a:r>
              <a:rPr lang="en-US" sz="3000" i="1" dirty="0">
                <a:solidFill>
                  <a:srgbClr val="FF9900"/>
                </a:solidFill>
              </a:rPr>
              <a:t>male births per </a:t>
            </a:r>
            <a:r>
              <a:rPr lang="en-US" sz="3000" i="1" dirty="0" smtClean="0">
                <a:solidFill>
                  <a:srgbClr val="FF9900"/>
                </a:solidFill>
              </a:rPr>
              <a:t>100 female live births among area residents </a:t>
            </a:r>
            <a:r>
              <a:rPr lang="en-US" sz="3000" i="1" dirty="0">
                <a:solidFill>
                  <a:srgbClr val="FF9900"/>
                </a:solidFill>
              </a:rPr>
              <a:t>in </a:t>
            </a:r>
            <a:r>
              <a:rPr lang="en-US" sz="3000" i="1" dirty="0" smtClean="0">
                <a:solidFill>
                  <a:srgbClr val="FF9900"/>
                </a:solidFill>
              </a:rPr>
              <a:t>2008</a:t>
            </a:r>
            <a:endParaRPr lang="en-US" sz="3000" i="1" dirty="0">
              <a:solidFill>
                <a:srgbClr val="FF9900"/>
              </a:solidFill>
            </a:endParaRPr>
          </a:p>
        </p:txBody>
      </p:sp>
      <p:sp>
        <p:nvSpPr>
          <p:cNvPr id="4" name="TextBox 3"/>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extLst>
      <p:ext uri="{BB962C8B-B14F-4D97-AF65-F5344CB8AC3E}">
        <p14:creationId xmlns:p14="http://schemas.microsoft.com/office/powerpoint/2010/main" val="56795911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Low (Very Low) Birth Weight</a:t>
            </a:r>
            <a:endParaRPr lang="en-US" dirty="0"/>
          </a:p>
        </p:txBody>
      </p:sp>
      <p:sp>
        <p:nvSpPr>
          <p:cNvPr id="3" name="Content Placeholder 2"/>
          <p:cNvSpPr>
            <a:spLocks noGrp="1"/>
          </p:cNvSpPr>
          <p:nvPr>
            <p:ph idx="1"/>
          </p:nvPr>
        </p:nvSpPr>
        <p:spPr>
          <a:xfrm>
            <a:off x="304800" y="1295400"/>
            <a:ext cx="8610600" cy="5029200"/>
          </a:xfrm>
        </p:spPr>
        <p:txBody>
          <a:bodyPr>
            <a:normAutofit fontScale="55000" lnSpcReduction="20000"/>
          </a:bodyPr>
          <a:lstStyle/>
          <a:p>
            <a:pPr>
              <a:lnSpc>
                <a:spcPct val="120000"/>
              </a:lnSpc>
              <a:spcBef>
                <a:spcPts val="1800"/>
              </a:spcBef>
            </a:pPr>
            <a:r>
              <a:rPr lang="en-US" sz="4000" dirty="0"/>
              <a:t># resident live births for a specific area </a:t>
            </a:r>
            <a:r>
              <a:rPr lang="en-US" sz="4000" dirty="0">
                <a:solidFill>
                  <a:srgbClr val="C00000"/>
                </a:solidFill>
              </a:rPr>
              <a:t>during a specified period </a:t>
            </a:r>
            <a:r>
              <a:rPr lang="en-US" sz="4000" dirty="0"/>
              <a:t>with a birth weight of less than 2,500 (1,500) </a:t>
            </a:r>
            <a:r>
              <a:rPr lang="en-US" sz="4000" dirty="0" smtClean="0"/>
              <a:t>grams</a:t>
            </a:r>
          </a:p>
          <a:p>
            <a:pPr>
              <a:lnSpc>
                <a:spcPct val="120000"/>
              </a:lnSpc>
              <a:spcBef>
                <a:spcPts val="1800"/>
              </a:spcBef>
            </a:pPr>
            <a:r>
              <a:rPr lang="en-US" sz="4000" dirty="0" smtClean="0"/>
              <a:t>divided </a:t>
            </a:r>
            <a:r>
              <a:rPr lang="en-US" sz="4000" dirty="0"/>
              <a:t>by # of resident live births for that area &amp; </a:t>
            </a:r>
            <a:r>
              <a:rPr lang="en-US" sz="4000" dirty="0" smtClean="0"/>
              <a:t>period</a:t>
            </a:r>
          </a:p>
          <a:p>
            <a:pPr>
              <a:lnSpc>
                <a:spcPct val="120000"/>
              </a:lnSpc>
              <a:spcBef>
                <a:spcPts val="1800"/>
              </a:spcBef>
            </a:pPr>
            <a:r>
              <a:rPr lang="en-US" sz="4000" dirty="0" smtClean="0"/>
              <a:t>multiplied </a:t>
            </a:r>
            <a:r>
              <a:rPr lang="en-US" sz="4000" dirty="0"/>
              <a:t>by 100 to get a </a:t>
            </a:r>
            <a:r>
              <a:rPr lang="en-US" sz="4000" dirty="0" smtClean="0"/>
              <a:t>%</a:t>
            </a:r>
            <a:endParaRPr lang="en-US" sz="4000" dirty="0"/>
          </a:p>
          <a:p>
            <a:endParaRPr lang="en-US" sz="1050" dirty="0"/>
          </a:p>
          <a:p>
            <a:endParaRPr lang="en-US" sz="1050" dirty="0"/>
          </a:p>
          <a:p>
            <a:pPr algn="ctr">
              <a:buNone/>
            </a:pPr>
            <a:r>
              <a:rPr lang="en-US" sz="4400" b="1" u="sng" dirty="0">
                <a:solidFill>
                  <a:srgbClr val="0070C0"/>
                </a:solidFill>
              </a:rPr>
              <a:t># of resident </a:t>
            </a:r>
            <a:r>
              <a:rPr lang="en-US" sz="4400" b="1" u="sng" dirty="0" smtClean="0">
                <a:solidFill>
                  <a:srgbClr val="0070C0"/>
                </a:solidFill>
              </a:rPr>
              <a:t>live births &lt; 2,500 (1,500) grams </a:t>
            </a:r>
            <a:r>
              <a:rPr lang="en-US" sz="4400" b="1" dirty="0">
                <a:solidFill>
                  <a:srgbClr val="0070C0"/>
                </a:solidFill>
              </a:rPr>
              <a:t> </a:t>
            </a:r>
            <a:r>
              <a:rPr lang="en-US" sz="4400" b="1" dirty="0" smtClean="0">
                <a:solidFill>
                  <a:srgbClr val="0070C0"/>
                </a:solidFill>
              </a:rPr>
              <a:t>X </a:t>
            </a:r>
            <a:r>
              <a:rPr lang="en-US" sz="4400" b="1" dirty="0">
                <a:solidFill>
                  <a:srgbClr val="0070C0"/>
                </a:solidFill>
              </a:rPr>
              <a:t>100 </a:t>
            </a:r>
          </a:p>
          <a:p>
            <a:pPr>
              <a:buNone/>
              <a:tabLst>
                <a:tab pos="287338" algn="l"/>
              </a:tabLst>
            </a:pPr>
            <a:r>
              <a:rPr lang="en-US" sz="4400" b="1" dirty="0">
                <a:solidFill>
                  <a:srgbClr val="0070C0"/>
                </a:solidFill>
              </a:rPr>
              <a:t>			      </a:t>
            </a:r>
            <a:r>
              <a:rPr lang="en-US" sz="4400" b="1" dirty="0" smtClean="0">
                <a:solidFill>
                  <a:srgbClr val="0070C0"/>
                </a:solidFill>
              </a:rPr>
              <a:t># </a:t>
            </a:r>
            <a:r>
              <a:rPr lang="en-US" sz="4400" b="1" dirty="0">
                <a:solidFill>
                  <a:srgbClr val="0070C0"/>
                </a:solidFill>
              </a:rPr>
              <a:t>of resident </a:t>
            </a:r>
            <a:r>
              <a:rPr lang="en-US" sz="4400" b="1" dirty="0" smtClean="0">
                <a:solidFill>
                  <a:srgbClr val="0070C0"/>
                </a:solidFill>
              </a:rPr>
              <a:t>live births</a:t>
            </a:r>
            <a:endParaRPr lang="en-US" sz="4400" dirty="0"/>
          </a:p>
          <a:p>
            <a:pPr>
              <a:buNone/>
              <a:tabLst>
                <a:tab pos="287338" algn="l"/>
              </a:tabLst>
            </a:pPr>
            <a:endParaRPr lang="en-US" sz="1050" dirty="0" smtClean="0"/>
          </a:p>
          <a:p>
            <a:pPr>
              <a:buNone/>
              <a:tabLst>
                <a:tab pos="287338" algn="l"/>
              </a:tabLst>
            </a:pPr>
            <a:endParaRPr lang="en-US" sz="1050" dirty="0"/>
          </a:p>
          <a:p>
            <a:pPr>
              <a:lnSpc>
                <a:spcPct val="120000"/>
              </a:lnSpc>
              <a:spcBef>
                <a:spcPts val="600"/>
              </a:spcBef>
              <a:buNone/>
              <a:tabLst>
                <a:tab pos="287338" algn="l"/>
              </a:tabLst>
            </a:pPr>
            <a:r>
              <a:rPr lang="en-US" sz="3600" i="1" dirty="0"/>
              <a:t>ON YOUR OWN:  What is the % low birth weight for the </a:t>
            </a:r>
            <a:r>
              <a:rPr lang="en-US" sz="3600" i="1" dirty="0" smtClean="0"/>
              <a:t>area </a:t>
            </a:r>
            <a:r>
              <a:rPr lang="en-US" sz="3600" i="1" dirty="0"/>
              <a:t>in </a:t>
            </a:r>
            <a:r>
              <a:rPr lang="en-US" sz="3600" i="1" dirty="0" smtClean="0"/>
              <a:t>2005?</a:t>
            </a:r>
            <a:endParaRPr lang="en-US" sz="3600" i="1" dirty="0"/>
          </a:p>
          <a:p>
            <a:pPr>
              <a:lnSpc>
                <a:spcPct val="120000"/>
              </a:lnSpc>
              <a:spcBef>
                <a:spcPts val="600"/>
              </a:spcBef>
              <a:buNone/>
              <a:tabLst>
                <a:tab pos="287338" algn="l"/>
              </a:tabLst>
            </a:pPr>
            <a:r>
              <a:rPr lang="en-US" sz="3600" dirty="0"/>
              <a:t>10,500 = live births &lt; 2,500 grams in 2005 among </a:t>
            </a:r>
            <a:r>
              <a:rPr lang="en-US" sz="3600" dirty="0" smtClean="0"/>
              <a:t>area </a:t>
            </a:r>
            <a:r>
              <a:rPr lang="en-US" sz="3600" dirty="0"/>
              <a:t>residents</a:t>
            </a:r>
          </a:p>
          <a:p>
            <a:pPr>
              <a:lnSpc>
                <a:spcPct val="120000"/>
              </a:lnSpc>
              <a:spcBef>
                <a:spcPts val="600"/>
              </a:spcBef>
              <a:buNone/>
              <a:tabLst>
                <a:tab pos="287338" algn="l"/>
              </a:tabLst>
            </a:pPr>
            <a:r>
              <a:rPr lang="en-US" sz="3600" dirty="0"/>
              <a:t>150,000 = live births in 2005 to </a:t>
            </a:r>
            <a:r>
              <a:rPr lang="en-US" sz="3600" dirty="0" smtClean="0"/>
              <a:t>area </a:t>
            </a:r>
            <a:r>
              <a:rPr lang="en-US" sz="3600" dirty="0"/>
              <a:t>residents</a:t>
            </a:r>
          </a:p>
          <a:p>
            <a:pPr>
              <a:buNone/>
              <a:tabLst>
                <a:tab pos="287338" algn="l"/>
              </a:tabLst>
            </a:pPr>
            <a:endParaRPr lang="en-US" dirty="0"/>
          </a:p>
          <a:p>
            <a:pPr marL="0" indent="0">
              <a:buNone/>
            </a:pPr>
            <a:endParaRPr lang="en-US" dirty="0" smtClean="0"/>
          </a:p>
        </p:txBody>
      </p:sp>
      <p:sp>
        <p:nvSpPr>
          <p:cNvPr id="4" name="TextBox 3"/>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Low Birth Weight: Example</a:t>
            </a:r>
            <a:endParaRPr lang="en-US" dirty="0"/>
          </a:p>
        </p:txBody>
      </p:sp>
      <p:sp>
        <p:nvSpPr>
          <p:cNvPr id="3" name="Content Placeholder 2"/>
          <p:cNvSpPr>
            <a:spLocks noGrp="1"/>
          </p:cNvSpPr>
          <p:nvPr>
            <p:ph idx="1"/>
          </p:nvPr>
        </p:nvSpPr>
        <p:spPr>
          <a:xfrm>
            <a:off x="457200" y="1371600"/>
            <a:ext cx="8458200" cy="5029200"/>
          </a:xfrm>
        </p:spPr>
        <p:txBody>
          <a:bodyPr>
            <a:normAutofit/>
          </a:bodyPr>
          <a:lstStyle/>
          <a:p>
            <a:pPr>
              <a:buNone/>
              <a:tabLst>
                <a:tab pos="287338" algn="l"/>
              </a:tabLst>
            </a:pPr>
            <a:r>
              <a:rPr lang="en-US" b="1" dirty="0" smtClean="0">
                <a:solidFill>
                  <a:srgbClr val="00B050"/>
                </a:solidFill>
              </a:rPr>
              <a:t>10,500</a:t>
            </a:r>
            <a:r>
              <a:rPr lang="en-US" dirty="0" smtClean="0"/>
              <a:t> </a:t>
            </a:r>
            <a:r>
              <a:rPr lang="en-US" dirty="0"/>
              <a:t>= </a:t>
            </a:r>
            <a:r>
              <a:rPr lang="en-US" dirty="0" smtClean="0"/>
              <a:t>live births &lt; 2,500 grams in 2005 among area </a:t>
            </a:r>
            <a:r>
              <a:rPr lang="en-US" dirty="0"/>
              <a:t>residents</a:t>
            </a:r>
          </a:p>
          <a:p>
            <a:pPr>
              <a:buNone/>
              <a:tabLst>
                <a:tab pos="287338" algn="l"/>
              </a:tabLst>
            </a:pPr>
            <a:r>
              <a:rPr lang="en-US" b="1" dirty="0" smtClean="0">
                <a:solidFill>
                  <a:srgbClr val="0070C0"/>
                </a:solidFill>
              </a:rPr>
              <a:t>150,000</a:t>
            </a:r>
            <a:r>
              <a:rPr lang="en-US" dirty="0" smtClean="0"/>
              <a:t> </a:t>
            </a:r>
            <a:r>
              <a:rPr lang="en-US" dirty="0"/>
              <a:t>= </a:t>
            </a:r>
            <a:r>
              <a:rPr lang="en-US" dirty="0" smtClean="0"/>
              <a:t>live </a:t>
            </a:r>
            <a:r>
              <a:rPr lang="en-US" dirty="0"/>
              <a:t>births in </a:t>
            </a:r>
            <a:r>
              <a:rPr lang="en-US" dirty="0" smtClean="0"/>
              <a:t>2005 </a:t>
            </a:r>
            <a:r>
              <a:rPr lang="en-US" dirty="0"/>
              <a:t>to </a:t>
            </a:r>
            <a:r>
              <a:rPr lang="en-US" dirty="0" smtClean="0"/>
              <a:t>area </a:t>
            </a:r>
            <a:r>
              <a:rPr lang="en-US" dirty="0"/>
              <a:t>residents</a:t>
            </a:r>
          </a:p>
          <a:p>
            <a:pPr>
              <a:buNone/>
              <a:tabLst>
                <a:tab pos="287338" algn="l"/>
              </a:tabLst>
            </a:pPr>
            <a:endParaRPr lang="en-US" dirty="0"/>
          </a:p>
          <a:p>
            <a:pPr indent="-49213">
              <a:buNone/>
            </a:pPr>
            <a:r>
              <a:rPr lang="en-US" b="1" dirty="0">
                <a:solidFill>
                  <a:srgbClr val="00B050"/>
                </a:solidFill>
              </a:rPr>
              <a:t>	</a:t>
            </a:r>
            <a:r>
              <a:rPr lang="en-US" b="1" dirty="0" smtClean="0">
                <a:solidFill>
                  <a:srgbClr val="00B050"/>
                </a:solidFill>
              </a:rPr>
              <a:t>		</a:t>
            </a:r>
            <a:r>
              <a:rPr lang="en-US" b="1" u="sng" dirty="0" smtClean="0">
                <a:solidFill>
                  <a:srgbClr val="00B050"/>
                </a:solidFill>
              </a:rPr>
              <a:t>_10,500_</a:t>
            </a:r>
            <a:r>
              <a:rPr lang="en-US" b="1" dirty="0" smtClean="0"/>
              <a:t> </a:t>
            </a:r>
            <a:r>
              <a:rPr lang="en-US" b="1" dirty="0"/>
              <a:t>X 100 = </a:t>
            </a:r>
            <a:r>
              <a:rPr lang="en-US" b="1" dirty="0" smtClean="0">
                <a:solidFill>
                  <a:srgbClr val="FF9900"/>
                </a:solidFill>
              </a:rPr>
              <a:t>7.0</a:t>
            </a:r>
            <a:r>
              <a:rPr lang="en-US" b="1" dirty="0" smtClean="0"/>
              <a:t> </a:t>
            </a:r>
            <a:endParaRPr lang="en-US" b="1" dirty="0"/>
          </a:p>
          <a:p>
            <a:pPr indent="-49213">
              <a:buNone/>
            </a:pPr>
            <a:r>
              <a:rPr lang="en-US" b="1" dirty="0" smtClean="0">
                <a:solidFill>
                  <a:srgbClr val="0070C0"/>
                </a:solidFill>
              </a:rPr>
              <a:t>			150,000 </a:t>
            </a:r>
            <a:r>
              <a:rPr lang="en-US" b="1" dirty="0" smtClean="0"/>
              <a:t>	</a:t>
            </a:r>
            <a:endParaRPr lang="en-US" b="1" dirty="0"/>
          </a:p>
          <a:p>
            <a:pPr indent="-49213">
              <a:buNone/>
            </a:pPr>
            <a:endParaRPr lang="en-US" sz="1600" i="1" dirty="0">
              <a:solidFill>
                <a:srgbClr val="FF9900"/>
              </a:solidFill>
            </a:endParaRPr>
          </a:p>
          <a:p>
            <a:pPr indent="-49213">
              <a:buNone/>
            </a:pPr>
            <a:r>
              <a:rPr lang="en-US" i="1" dirty="0">
                <a:solidFill>
                  <a:srgbClr val="FF9900"/>
                </a:solidFill>
              </a:rPr>
              <a:t>7.0 % of all live births in 2005 among </a:t>
            </a:r>
            <a:r>
              <a:rPr lang="en-US" i="1" dirty="0" smtClean="0">
                <a:solidFill>
                  <a:srgbClr val="FF9900"/>
                </a:solidFill>
              </a:rPr>
              <a:t>area </a:t>
            </a:r>
            <a:r>
              <a:rPr lang="en-US" i="1" dirty="0">
                <a:solidFill>
                  <a:srgbClr val="FF9900"/>
                </a:solidFill>
              </a:rPr>
              <a:t>residents were </a:t>
            </a:r>
            <a:r>
              <a:rPr lang="en-US" i="1" dirty="0" smtClean="0">
                <a:solidFill>
                  <a:srgbClr val="FF9900"/>
                </a:solidFill>
              </a:rPr>
              <a:t>low </a:t>
            </a:r>
            <a:r>
              <a:rPr lang="en-US" i="1" dirty="0" err="1" smtClean="0">
                <a:solidFill>
                  <a:srgbClr val="FF9900"/>
                </a:solidFill>
              </a:rPr>
              <a:t>birthweight</a:t>
            </a:r>
            <a:r>
              <a:rPr lang="en-US" i="1" dirty="0" smtClean="0">
                <a:solidFill>
                  <a:srgbClr val="FF9900"/>
                </a:solidFill>
              </a:rPr>
              <a:t> </a:t>
            </a:r>
            <a:r>
              <a:rPr lang="en-US" i="1" dirty="0">
                <a:solidFill>
                  <a:srgbClr val="FF9900"/>
                </a:solidFill>
              </a:rPr>
              <a:t>births</a:t>
            </a:r>
          </a:p>
          <a:p>
            <a:pPr marL="0" indent="0">
              <a:buNone/>
            </a:pPr>
            <a:endParaRPr lang="en-US" dirty="0" smtClean="0"/>
          </a:p>
        </p:txBody>
      </p:sp>
      <p:sp>
        <p:nvSpPr>
          <p:cNvPr id="4" name="TextBox 3"/>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extLst>
      <p:ext uri="{BB962C8B-B14F-4D97-AF65-F5344CB8AC3E}">
        <p14:creationId xmlns:p14="http://schemas.microsoft.com/office/powerpoint/2010/main" val="387665980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Preterm Live Births</a:t>
            </a:r>
            <a:endParaRPr lang="en-US" dirty="0"/>
          </a:p>
        </p:txBody>
      </p:sp>
      <p:sp>
        <p:nvSpPr>
          <p:cNvPr id="3" name="Content Placeholder 2"/>
          <p:cNvSpPr>
            <a:spLocks noGrp="1"/>
          </p:cNvSpPr>
          <p:nvPr>
            <p:ph idx="1"/>
          </p:nvPr>
        </p:nvSpPr>
        <p:spPr>
          <a:xfrm>
            <a:off x="228600" y="1295400"/>
            <a:ext cx="8763000" cy="5029200"/>
          </a:xfrm>
        </p:spPr>
        <p:txBody>
          <a:bodyPr>
            <a:normAutofit fontScale="47500" lnSpcReduction="20000"/>
          </a:bodyPr>
          <a:lstStyle/>
          <a:p>
            <a:pPr>
              <a:lnSpc>
                <a:spcPct val="120000"/>
              </a:lnSpc>
              <a:spcBef>
                <a:spcPts val="1800"/>
              </a:spcBef>
            </a:pPr>
            <a:r>
              <a:rPr lang="en-US" sz="4600" dirty="0"/>
              <a:t># resident live births for a specific area </a:t>
            </a:r>
            <a:r>
              <a:rPr lang="en-US" sz="4600" dirty="0">
                <a:solidFill>
                  <a:srgbClr val="C00000"/>
                </a:solidFill>
              </a:rPr>
              <a:t>during a specified period </a:t>
            </a:r>
            <a:r>
              <a:rPr lang="en-US" sz="4600" dirty="0"/>
              <a:t>with a gestational age &lt; 37 completed </a:t>
            </a:r>
            <a:r>
              <a:rPr lang="en-US" sz="4600" dirty="0" smtClean="0"/>
              <a:t>weeks</a:t>
            </a:r>
          </a:p>
          <a:p>
            <a:pPr>
              <a:lnSpc>
                <a:spcPct val="120000"/>
              </a:lnSpc>
              <a:spcBef>
                <a:spcPts val="1800"/>
              </a:spcBef>
            </a:pPr>
            <a:r>
              <a:rPr lang="en-US" sz="4600" dirty="0" smtClean="0"/>
              <a:t>divided </a:t>
            </a:r>
            <a:r>
              <a:rPr lang="en-US" sz="4600" dirty="0"/>
              <a:t>by # of resident live births for that area &amp; </a:t>
            </a:r>
            <a:r>
              <a:rPr lang="en-US" sz="4600" dirty="0" smtClean="0"/>
              <a:t>period</a:t>
            </a:r>
          </a:p>
          <a:p>
            <a:pPr>
              <a:lnSpc>
                <a:spcPct val="120000"/>
              </a:lnSpc>
              <a:spcBef>
                <a:spcPts val="1800"/>
              </a:spcBef>
            </a:pPr>
            <a:r>
              <a:rPr lang="en-US" sz="4600" dirty="0" smtClean="0"/>
              <a:t>multiplied </a:t>
            </a:r>
            <a:r>
              <a:rPr lang="en-US" sz="4600" dirty="0"/>
              <a:t>by 100 to get a </a:t>
            </a:r>
            <a:r>
              <a:rPr lang="en-US" sz="4600" dirty="0" smtClean="0"/>
              <a:t>%</a:t>
            </a:r>
          </a:p>
          <a:p>
            <a:pPr marL="0" indent="0">
              <a:buNone/>
            </a:pPr>
            <a:endParaRPr lang="en-US" sz="1050" dirty="0" smtClean="0"/>
          </a:p>
          <a:p>
            <a:endParaRPr lang="en-US" sz="1050" b="1" dirty="0"/>
          </a:p>
          <a:p>
            <a:pPr algn="ctr">
              <a:buNone/>
            </a:pPr>
            <a:r>
              <a:rPr lang="en-US" sz="5100" b="1" u="sng" dirty="0">
                <a:solidFill>
                  <a:srgbClr val="0070C0"/>
                </a:solidFill>
              </a:rPr>
              <a:t># of resident </a:t>
            </a:r>
            <a:r>
              <a:rPr lang="en-US" sz="5100" b="1" u="sng" dirty="0" smtClean="0">
                <a:solidFill>
                  <a:srgbClr val="0070C0"/>
                </a:solidFill>
              </a:rPr>
              <a:t>preterm (&lt; 37 weeks) live births </a:t>
            </a:r>
            <a:r>
              <a:rPr lang="en-US" sz="5100" b="1" dirty="0">
                <a:solidFill>
                  <a:srgbClr val="0070C0"/>
                </a:solidFill>
              </a:rPr>
              <a:t> </a:t>
            </a:r>
            <a:r>
              <a:rPr lang="en-US" sz="5100" b="1" dirty="0" smtClean="0">
                <a:solidFill>
                  <a:srgbClr val="0070C0"/>
                </a:solidFill>
              </a:rPr>
              <a:t>X </a:t>
            </a:r>
            <a:r>
              <a:rPr lang="en-US" sz="5100" b="1" dirty="0">
                <a:solidFill>
                  <a:srgbClr val="0070C0"/>
                </a:solidFill>
              </a:rPr>
              <a:t>100 </a:t>
            </a:r>
          </a:p>
          <a:p>
            <a:pPr>
              <a:buNone/>
              <a:tabLst>
                <a:tab pos="287338" algn="l"/>
              </a:tabLst>
            </a:pPr>
            <a:r>
              <a:rPr lang="en-US" sz="5100" b="1" dirty="0" smtClean="0">
                <a:solidFill>
                  <a:srgbClr val="0070C0"/>
                </a:solidFill>
              </a:rPr>
              <a:t>	</a:t>
            </a:r>
            <a:r>
              <a:rPr lang="en-US" sz="5100" dirty="0">
                <a:solidFill>
                  <a:srgbClr val="0070C0"/>
                </a:solidFill>
              </a:rPr>
              <a:t> </a:t>
            </a:r>
            <a:r>
              <a:rPr lang="en-US" sz="5100" dirty="0" smtClean="0">
                <a:solidFill>
                  <a:srgbClr val="0070C0"/>
                </a:solidFill>
              </a:rPr>
              <a:t>        </a:t>
            </a:r>
            <a:r>
              <a:rPr lang="en-US" sz="5100" b="1" dirty="0" smtClean="0">
                <a:solidFill>
                  <a:srgbClr val="0070C0"/>
                </a:solidFill>
              </a:rPr>
              <a:t>         # </a:t>
            </a:r>
            <a:r>
              <a:rPr lang="en-US" sz="5100" b="1" dirty="0">
                <a:solidFill>
                  <a:srgbClr val="0070C0"/>
                </a:solidFill>
              </a:rPr>
              <a:t>of resident </a:t>
            </a:r>
            <a:r>
              <a:rPr lang="en-US" sz="5100" b="1" dirty="0" smtClean="0">
                <a:solidFill>
                  <a:srgbClr val="0070C0"/>
                </a:solidFill>
              </a:rPr>
              <a:t>live births</a:t>
            </a:r>
            <a:endParaRPr lang="en-US" sz="5100" b="1" dirty="0">
              <a:solidFill>
                <a:srgbClr val="0070C0"/>
              </a:solidFill>
            </a:endParaRPr>
          </a:p>
          <a:p>
            <a:pPr>
              <a:buNone/>
              <a:tabLst>
                <a:tab pos="287338" algn="l"/>
              </a:tabLst>
            </a:pPr>
            <a:endParaRPr lang="en-US" sz="1050" dirty="0" smtClean="0"/>
          </a:p>
          <a:p>
            <a:pPr>
              <a:buNone/>
              <a:tabLst>
                <a:tab pos="287338" algn="l"/>
              </a:tabLst>
            </a:pPr>
            <a:endParaRPr lang="en-US" sz="1050" dirty="0"/>
          </a:p>
          <a:p>
            <a:pPr>
              <a:lnSpc>
                <a:spcPct val="120000"/>
              </a:lnSpc>
              <a:spcBef>
                <a:spcPts val="600"/>
              </a:spcBef>
              <a:buNone/>
              <a:tabLst>
                <a:tab pos="287338" algn="l"/>
              </a:tabLst>
            </a:pPr>
            <a:r>
              <a:rPr lang="en-US" sz="4200" i="1" dirty="0"/>
              <a:t>ON YOUR OWN:  What is the </a:t>
            </a:r>
            <a:r>
              <a:rPr lang="en-US" sz="4200" i="1" dirty="0" smtClean="0"/>
              <a:t>% preterm live births </a:t>
            </a:r>
            <a:r>
              <a:rPr lang="en-US" sz="4200" i="1" dirty="0"/>
              <a:t>in </a:t>
            </a:r>
            <a:r>
              <a:rPr lang="en-US" sz="4200" i="1" dirty="0" smtClean="0"/>
              <a:t>the area in 2008?</a:t>
            </a:r>
            <a:endParaRPr lang="en-US" sz="4200" i="1" dirty="0"/>
          </a:p>
          <a:p>
            <a:pPr>
              <a:lnSpc>
                <a:spcPct val="120000"/>
              </a:lnSpc>
              <a:spcBef>
                <a:spcPts val="600"/>
              </a:spcBef>
              <a:buNone/>
              <a:tabLst>
                <a:tab pos="287338" algn="l"/>
              </a:tabLst>
            </a:pPr>
            <a:r>
              <a:rPr lang="en-US" sz="4200" dirty="0" smtClean="0"/>
              <a:t>15,900 </a:t>
            </a:r>
            <a:r>
              <a:rPr lang="en-US" sz="4200" dirty="0"/>
              <a:t>= preterm (&lt; 37 weeks) live births in 2008 among </a:t>
            </a:r>
            <a:r>
              <a:rPr lang="en-US" sz="4200" dirty="0" smtClean="0"/>
              <a:t>area </a:t>
            </a:r>
            <a:r>
              <a:rPr lang="en-US" sz="4200" dirty="0"/>
              <a:t>residents</a:t>
            </a:r>
          </a:p>
          <a:p>
            <a:pPr>
              <a:lnSpc>
                <a:spcPct val="120000"/>
              </a:lnSpc>
              <a:spcBef>
                <a:spcPts val="600"/>
              </a:spcBef>
              <a:buNone/>
              <a:tabLst>
                <a:tab pos="287338" algn="l"/>
              </a:tabLst>
            </a:pPr>
            <a:r>
              <a:rPr lang="en-US" sz="4200" dirty="0"/>
              <a:t>127,000 = live births in 2008 to </a:t>
            </a:r>
            <a:r>
              <a:rPr lang="en-US" sz="4200" dirty="0" smtClean="0"/>
              <a:t>area </a:t>
            </a:r>
            <a:r>
              <a:rPr lang="en-US" sz="4200" dirty="0"/>
              <a:t>residents</a:t>
            </a:r>
          </a:p>
        </p:txBody>
      </p:sp>
      <p:sp>
        <p:nvSpPr>
          <p:cNvPr id="4" name="TextBox 3"/>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extLst>
      <p:ext uri="{BB962C8B-B14F-4D97-AF65-F5344CB8AC3E}">
        <p14:creationId xmlns:p14="http://schemas.microsoft.com/office/powerpoint/2010/main" val="382254649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Preterm Live Births: </a:t>
            </a:r>
            <a:r>
              <a:rPr lang="en-US" dirty="0"/>
              <a:t>Example</a:t>
            </a:r>
          </a:p>
        </p:txBody>
      </p:sp>
      <p:sp>
        <p:nvSpPr>
          <p:cNvPr id="3" name="Content Placeholder 2"/>
          <p:cNvSpPr>
            <a:spLocks noGrp="1"/>
          </p:cNvSpPr>
          <p:nvPr>
            <p:ph idx="1"/>
          </p:nvPr>
        </p:nvSpPr>
        <p:spPr>
          <a:xfrm>
            <a:off x="457200" y="1371600"/>
            <a:ext cx="8458200" cy="5029200"/>
          </a:xfrm>
        </p:spPr>
        <p:txBody>
          <a:bodyPr>
            <a:normAutofit/>
          </a:bodyPr>
          <a:lstStyle/>
          <a:p>
            <a:pPr>
              <a:buNone/>
              <a:tabLst>
                <a:tab pos="287338" algn="l"/>
              </a:tabLst>
            </a:pPr>
            <a:r>
              <a:rPr lang="en-US" b="1" dirty="0" smtClean="0">
                <a:solidFill>
                  <a:srgbClr val="00B050"/>
                </a:solidFill>
              </a:rPr>
              <a:t>15,900</a:t>
            </a:r>
            <a:r>
              <a:rPr lang="en-US" dirty="0" smtClean="0"/>
              <a:t> </a:t>
            </a:r>
            <a:r>
              <a:rPr lang="en-US" dirty="0"/>
              <a:t>= </a:t>
            </a:r>
            <a:r>
              <a:rPr lang="en-US" dirty="0" smtClean="0"/>
              <a:t>preterm (&lt; 37 weeks) live births in 2008 among area </a:t>
            </a:r>
            <a:r>
              <a:rPr lang="en-US" dirty="0"/>
              <a:t>residents</a:t>
            </a:r>
          </a:p>
          <a:p>
            <a:pPr>
              <a:buNone/>
              <a:tabLst>
                <a:tab pos="287338" algn="l"/>
              </a:tabLst>
            </a:pPr>
            <a:r>
              <a:rPr lang="en-US" b="1" dirty="0" smtClean="0">
                <a:solidFill>
                  <a:srgbClr val="0070C0"/>
                </a:solidFill>
              </a:rPr>
              <a:t>127,000</a:t>
            </a:r>
            <a:r>
              <a:rPr lang="en-US" dirty="0" smtClean="0"/>
              <a:t> </a:t>
            </a:r>
            <a:r>
              <a:rPr lang="en-US" dirty="0"/>
              <a:t>= </a:t>
            </a:r>
            <a:r>
              <a:rPr lang="en-US" dirty="0" smtClean="0"/>
              <a:t>live </a:t>
            </a:r>
            <a:r>
              <a:rPr lang="en-US" dirty="0"/>
              <a:t>births in </a:t>
            </a:r>
            <a:r>
              <a:rPr lang="en-US" dirty="0" smtClean="0"/>
              <a:t>2008 </a:t>
            </a:r>
            <a:r>
              <a:rPr lang="en-US" dirty="0"/>
              <a:t>to </a:t>
            </a:r>
            <a:r>
              <a:rPr lang="en-US" dirty="0" smtClean="0"/>
              <a:t>area </a:t>
            </a:r>
            <a:r>
              <a:rPr lang="en-US" dirty="0"/>
              <a:t>residents</a:t>
            </a:r>
          </a:p>
          <a:p>
            <a:pPr>
              <a:buNone/>
              <a:tabLst>
                <a:tab pos="287338" algn="l"/>
              </a:tabLst>
            </a:pPr>
            <a:endParaRPr lang="en-US" dirty="0"/>
          </a:p>
          <a:p>
            <a:pPr indent="-49213">
              <a:buNone/>
            </a:pPr>
            <a:r>
              <a:rPr lang="en-US" b="1" dirty="0">
                <a:solidFill>
                  <a:srgbClr val="00B050"/>
                </a:solidFill>
              </a:rPr>
              <a:t>	</a:t>
            </a:r>
            <a:r>
              <a:rPr lang="en-US" b="1" dirty="0" smtClean="0">
                <a:solidFill>
                  <a:srgbClr val="00B050"/>
                </a:solidFill>
              </a:rPr>
              <a:t>		</a:t>
            </a:r>
            <a:r>
              <a:rPr lang="en-US" b="1" u="sng" dirty="0" smtClean="0">
                <a:solidFill>
                  <a:srgbClr val="00B050"/>
                </a:solidFill>
              </a:rPr>
              <a:t> 15,900  </a:t>
            </a:r>
            <a:r>
              <a:rPr lang="en-US" b="1" dirty="0" smtClean="0">
                <a:solidFill>
                  <a:srgbClr val="00B050"/>
                </a:solidFill>
              </a:rPr>
              <a:t> </a:t>
            </a:r>
            <a:r>
              <a:rPr lang="en-US" b="1" dirty="0"/>
              <a:t>X 100 = </a:t>
            </a:r>
            <a:r>
              <a:rPr lang="en-US" b="1" dirty="0" smtClean="0">
                <a:solidFill>
                  <a:srgbClr val="FF9900"/>
                </a:solidFill>
              </a:rPr>
              <a:t>12.5</a:t>
            </a:r>
            <a:r>
              <a:rPr lang="en-US" b="1" dirty="0" smtClean="0"/>
              <a:t> </a:t>
            </a:r>
          </a:p>
          <a:p>
            <a:pPr indent="-49213">
              <a:buNone/>
            </a:pPr>
            <a:r>
              <a:rPr lang="en-US" b="1" dirty="0" smtClean="0">
                <a:solidFill>
                  <a:srgbClr val="0070C0"/>
                </a:solidFill>
              </a:rPr>
              <a:t>			127,000</a:t>
            </a:r>
            <a:endParaRPr lang="en-US" b="1" dirty="0">
              <a:solidFill>
                <a:srgbClr val="0070C0"/>
              </a:solidFill>
            </a:endParaRPr>
          </a:p>
          <a:p>
            <a:pPr indent="-49213">
              <a:buNone/>
            </a:pPr>
            <a:endParaRPr lang="en-US" sz="1600" dirty="0" smtClean="0"/>
          </a:p>
          <a:p>
            <a:pPr indent="-49213">
              <a:buNone/>
            </a:pPr>
            <a:r>
              <a:rPr lang="en-US" i="1" dirty="0">
                <a:solidFill>
                  <a:srgbClr val="FF9900"/>
                </a:solidFill>
              </a:rPr>
              <a:t>12.5 % of all live births in 2008 among </a:t>
            </a:r>
            <a:r>
              <a:rPr lang="en-US" i="1" dirty="0" smtClean="0">
                <a:solidFill>
                  <a:srgbClr val="FF9900"/>
                </a:solidFill>
              </a:rPr>
              <a:t>area </a:t>
            </a:r>
            <a:r>
              <a:rPr lang="en-US" i="1" dirty="0">
                <a:solidFill>
                  <a:srgbClr val="FF9900"/>
                </a:solidFill>
              </a:rPr>
              <a:t>residents </a:t>
            </a:r>
            <a:r>
              <a:rPr lang="en-US" i="1" dirty="0" smtClean="0">
                <a:solidFill>
                  <a:srgbClr val="FF9900"/>
                </a:solidFill>
              </a:rPr>
              <a:t>were preterm </a:t>
            </a:r>
            <a:r>
              <a:rPr lang="en-US" i="1" dirty="0">
                <a:solidFill>
                  <a:srgbClr val="FF9900"/>
                </a:solidFill>
              </a:rPr>
              <a:t>births.</a:t>
            </a:r>
          </a:p>
          <a:p>
            <a:pPr marL="0" indent="0">
              <a:buNone/>
            </a:pPr>
            <a:endParaRPr lang="en-US" dirty="0" smtClean="0"/>
          </a:p>
        </p:txBody>
      </p:sp>
      <p:sp>
        <p:nvSpPr>
          <p:cNvPr id="4" name="TextBox 3"/>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extLst>
      <p:ext uri="{BB962C8B-B14F-4D97-AF65-F5344CB8AC3E}">
        <p14:creationId xmlns:p14="http://schemas.microsoft.com/office/powerpoint/2010/main" val="87151030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Age-Specific Birth Rate</a:t>
            </a:r>
            <a:endParaRPr lang="en-US" dirty="0"/>
          </a:p>
        </p:txBody>
      </p:sp>
      <p:sp>
        <p:nvSpPr>
          <p:cNvPr id="3" name="Content Placeholder 2"/>
          <p:cNvSpPr>
            <a:spLocks noGrp="1"/>
          </p:cNvSpPr>
          <p:nvPr>
            <p:ph idx="1"/>
          </p:nvPr>
        </p:nvSpPr>
        <p:spPr>
          <a:xfrm>
            <a:off x="304800" y="1295400"/>
            <a:ext cx="8610600" cy="5029200"/>
          </a:xfrm>
        </p:spPr>
        <p:txBody>
          <a:bodyPr>
            <a:normAutofit fontScale="47500" lnSpcReduction="20000"/>
          </a:bodyPr>
          <a:lstStyle/>
          <a:p>
            <a:pPr>
              <a:lnSpc>
                <a:spcPct val="120000"/>
              </a:lnSpc>
              <a:spcBef>
                <a:spcPts val="1800"/>
              </a:spcBef>
            </a:pPr>
            <a:r>
              <a:rPr lang="en-US" sz="4400" dirty="0"/>
              <a:t># resident live births to women in a specific age group for a specific area </a:t>
            </a:r>
            <a:r>
              <a:rPr lang="en-US" sz="4400" dirty="0">
                <a:solidFill>
                  <a:srgbClr val="C00000"/>
                </a:solidFill>
              </a:rPr>
              <a:t>during a specified </a:t>
            </a:r>
            <a:r>
              <a:rPr lang="en-US" sz="4400" dirty="0" smtClean="0">
                <a:solidFill>
                  <a:srgbClr val="C00000"/>
                </a:solidFill>
              </a:rPr>
              <a:t>period</a:t>
            </a:r>
          </a:p>
          <a:p>
            <a:pPr>
              <a:lnSpc>
                <a:spcPct val="120000"/>
              </a:lnSpc>
              <a:spcBef>
                <a:spcPts val="1800"/>
              </a:spcBef>
            </a:pPr>
            <a:r>
              <a:rPr lang="en-US" sz="4400" dirty="0" smtClean="0"/>
              <a:t>divided </a:t>
            </a:r>
            <a:r>
              <a:rPr lang="en-US" sz="4400" dirty="0"/>
              <a:t>by the total population of women in the same age group for that area &amp; </a:t>
            </a:r>
            <a:r>
              <a:rPr lang="en-US" sz="4400" dirty="0" smtClean="0"/>
              <a:t>period</a:t>
            </a:r>
          </a:p>
          <a:p>
            <a:pPr>
              <a:lnSpc>
                <a:spcPct val="120000"/>
              </a:lnSpc>
              <a:spcBef>
                <a:spcPts val="1800"/>
              </a:spcBef>
            </a:pPr>
            <a:r>
              <a:rPr lang="en-US" sz="4400" dirty="0" smtClean="0"/>
              <a:t>multiplied </a:t>
            </a:r>
            <a:r>
              <a:rPr lang="en-US" sz="4400" dirty="0"/>
              <a:t>by 1,000 to get a rate</a:t>
            </a:r>
          </a:p>
          <a:p>
            <a:pPr marL="0" indent="0">
              <a:buNone/>
            </a:pPr>
            <a:endParaRPr lang="en-US" sz="1050" dirty="0"/>
          </a:p>
          <a:p>
            <a:endParaRPr lang="en-US" sz="1050" dirty="0"/>
          </a:p>
          <a:p>
            <a:pPr algn="ctr">
              <a:buNone/>
            </a:pPr>
            <a:r>
              <a:rPr lang="en-US" sz="4600" b="1" u="sng" dirty="0">
                <a:solidFill>
                  <a:srgbClr val="0070C0"/>
                </a:solidFill>
              </a:rPr>
              <a:t># </a:t>
            </a:r>
            <a:r>
              <a:rPr lang="en-US" sz="4600" b="1" u="sng" dirty="0" smtClean="0">
                <a:solidFill>
                  <a:srgbClr val="0070C0"/>
                </a:solidFill>
              </a:rPr>
              <a:t>resident live births to women in a specific age group </a:t>
            </a:r>
            <a:r>
              <a:rPr lang="en-US" sz="4600" b="1" dirty="0" smtClean="0">
                <a:solidFill>
                  <a:srgbClr val="0070C0"/>
                </a:solidFill>
              </a:rPr>
              <a:t>X 1,000 </a:t>
            </a:r>
            <a:endParaRPr lang="en-US" sz="4600" b="1" dirty="0">
              <a:solidFill>
                <a:srgbClr val="0070C0"/>
              </a:solidFill>
            </a:endParaRPr>
          </a:p>
          <a:p>
            <a:pPr>
              <a:buNone/>
              <a:tabLst>
                <a:tab pos="287338" algn="l"/>
              </a:tabLst>
            </a:pPr>
            <a:r>
              <a:rPr lang="en-US" sz="4600" b="1" dirty="0">
                <a:solidFill>
                  <a:srgbClr val="0070C0"/>
                </a:solidFill>
              </a:rPr>
              <a:t>	</a:t>
            </a:r>
            <a:r>
              <a:rPr lang="en-US" sz="4600" dirty="0">
                <a:solidFill>
                  <a:srgbClr val="0070C0"/>
                </a:solidFill>
              </a:rPr>
              <a:t>	 </a:t>
            </a:r>
            <a:r>
              <a:rPr lang="en-US" sz="4600" dirty="0" smtClean="0">
                <a:solidFill>
                  <a:srgbClr val="0070C0"/>
                </a:solidFill>
              </a:rPr>
              <a:t>   </a:t>
            </a:r>
            <a:r>
              <a:rPr lang="en-US" sz="4600" b="1" dirty="0" smtClean="0">
                <a:solidFill>
                  <a:srgbClr val="0070C0"/>
                </a:solidFill>
              </a:rPr>
              <a:t>  # </a:t>
            </a:r>
            <a:r>
              <a:rPr lang="en-US" sz="4600" b="1" dirty="0">
                <a:solidFill>
                  <a:srgbClr val="0070C0"/>
                </a:solidFill>
              </a:rPr>
              <a:t>of </a:t>
            </a:r>
            <a:r>
              <a:rPr lang="en-US" sz="4600" b="1" dirty="0" smtClean="0">
                <a:solidFill>
                  <a:srgbClr val="0070C0"/>
                </a:solidFill>
              </a:rPr>
              <a:t>women in the same age group</a:t>
            </a:r>
            <a:endParaRPr lang="en-US" sz="4600" b="1" dirty="0">
              <a:solidFill>
                <a:srgbClr val="0070C0"/>
              </a:solidFill>
            </a:endParaRPr>
          </a:p>
          <a:p>
            <a:pPr>
              <a:buNone/>
              <a:tabLst>
                <a:tab pos="287338" algn="l"/>
              </a:tabLst>
            </a:pPr>
            <a:endParaRPr lang="en-US" sz="1050" dirty="0"/>
          </a:p>
          <a:p>
            <a:pPr>
              <a:lnSpc>
                <a:spcPct val="120000"/>
              </a:lnSpc>
              <a:spcBef>
                <a:spcPts val="600"/>
              </a:spcBef>
              <a:buNone/>
              <a:tabLst>
                <a:tab pos="287338" algn="l"/>
              </a:tabLst>
            </a:pPr>
            <a:r>
              <a:rPr lang="en-US" sz="4400" i="1" dirty="0"/>
              <a:t>ON YOUR OWN:  </a:t>
            </a:r>
            <a:r>
              <a:rPr lang="en-US" sz="4000" i="1" dirty="0"/>
              <a:t>What is the </a:t>
            </a:r>
            <a:r>
              <a:rPr lang="en-US" sz="4000" i="1" dirty="0" smtClean="0"/>
              <a:t>2008 area birth rate for women 20-24 </a:t>
            </a:r>
            <a:r>
              <a:rPr lang="en-US" sz="4000" i="1" dirty="0" err="1" smtClean="0"/>
              <a:t>yrs</a:t>
            </a:r>
            <a:r>
              <a:rPr lang="en-US" sz="4000" i="1" dirty="0" smtClean="0"/>
              <a:t>?</a:t>
            </a:r>
            <a:endParaRPr lang="en-US" sz="4000" i="1" dirty="0"/>
          </a:p>
          <a:p>
            <a:pPr>
              <a:lnSpc>
                <a:spcPct val="120000"/>
              </a:lnSpc>
              <a:spcBef>
                <a:spcPts val="600"/>
              </a:spcBef>
              <a:buNone/>
              <a:tabLst>
                <a:tab pos="287338" algn="l"/>
              </a:tabLst>
            </a:pPr>
            <a:r>
              <a:rPr lang="en-US" sz="4400" dirty="0" smtClean="0"/>
              <a:t>36,000 </a:t>
            </a:r>
            <a:r>
              <a:rPr lang="en-US" sz="4400" dirty="0"/>
              <a:t>= live births in 2008 </a:t>
            </a:r>
            <a:r>
              <a:rPr lang="en-US" sz="4400" dirty="0" smtClean="0"/>
              <a:t>among resident </a:t>
            </a:r>
            <a:r>
              <a:rPr lang="en-US" sz="4400" dirty="0"/>
              <a:t>women </a:t>
            </a:r>
            <a:r>
              <a:rPr lang="en-US" sz="4400" dirty="0" smtClean="0"/>
              <a:t>20-24 </a:t>
            </a:r>
            <a:r>
              <a:rPr lang="en-US" sz="4400" dirty="0"/>
              <a:t>years old</a:t>
            </a:r>
          </a:p>
          <a:p>
            <a:pPr>
              <a:lnSpc>
                <a:spcPct val="120000"/>
              </a:lnSpc>
              <a:spcBef>
                <a:spcPts val="600"/>
              </a:spcBef>
              <a:buNone/>
              <a:tabLst>
                <a:tab pos="287338" algn="l"/>
              </a:tabLst>
            </a:pPr>
            <a:r>
              <a:rPr lang="en-US" sz="4400" dirty="0"/>
              <a:t>310,000 = </a:t>
            </a:r>
            <a:r>
              <a:rPr lang="en-US" sz="4400" dirty="0" smtClean="0"/>
              <a:t>area </a:t>
            </a:r>
            <a:r>
              <a:rPr lang="en-US" sz="4400" dirty="0"/>
              <a:t>resident women who are 20-24 years old in 2008</a:t>
            </a:r>
          </a:p>
        </p:txBody>
      </p:sp>
      <p:sp>
        <p:nvSpPr>
          <p:cNvPr id="4" name="TextBox 3"/>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extLst>
      <p:ext uri="{BB962C8B-B14F-4D97-AF65-F5344CB8AC3E}">
        <p14:creationId xmlns:p14="http://schemas.microsoft.com/office/powerpoint/2010/main" val="180241614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Age-Specific Birth </a:t>
            </a:r>
            <a:r>
              <a:rPr lang="en-US" dirty="0"/>
              <a:t>Rate: Example</a:t>
            </a:r>
          </a:p>
        </p:txBody>
      </p:sp>
      <p:sp>
        <p:nvSpPr>
          <p:cNvPr id="3" name="Content Placeholder 2"/>
          <p:cNvSpPr>
            <a:spLocks noGrp="1"/>
          </p:cNvSpPr>
          <p:nvPr>
            <p:ph idx="1"/>
          </p:nvPr>
        </p:nvSpPr>
        <p:spPr>
          <a:xfrm>
            <a:off x="304800" y="1295400"/>
            <a:ext cx="8610600" cy="5029200"/>
          </a:xfrm>
        </p:spPr>
        <p:txBody>
          <a:bodyPr>
            <a:normAutofit/>
          </a:bodyPr>
          <a:lstStyle/>
          <a:p>
            <a:pPr>
              <a:buNone/>
              <a:tabLst>
                <a:tab pos="287338" algn="l"/>
              </a:tabLst>
            </a:pPr>
            <a:r>
              <a:rPr lang="en-US" b="1" dirty="0" smtClean="0">
                <a:solidFill>
                  <a:srgbClr val="00B050"/>
                </a:solidFill>
              </a:rPr>
              <a:t>36,000</a:t>
            </a:r>
            <a:r>
              <a:rPr lang="en-US" dirty="0" smtClean="0"/>
              <a:t> = live births in 2008 among area resident women who are 20-24 years old</a:t>
            </a:r>
            <a:endParaRPr lang="en-US" dirty="0"/>
          </a:p>
          <a:p>
            <a:pPr>
              <a:buNone/>
              <a:tabLst>
                <a:tab pos="287338" algn="l"/>
              </a:tabLst>
            </a:pPr>
            <a:r>
              <a:rPr lang="en-US" b="1" dirty="0" smtClean="0">
                <a:solidFill>
                  <a:srgbClr val="0070C0"/>
                </a:solidFill>
              </a:rPr>
              <a:t>310,000</a:t>
            </a:r>
            <a:r>
              <a:rPr lang="en-US" dirty="0" smtClean="0"/>
              <a:t> = area resident women who are 20-24 years old in 2008</a:t>
            </a:r>
            <a:endParaRPr lang="en-US" dirty="0"/>
          </a:p>
          <a:p>
            <a:pPr>
              <a:buNone/>
              <a:tabLst>
                <a:tab pos="287338" algn="l"/>
              </a:tabLst>
            </a:pPr>
            <a:endParaRPr lang="en-US" sz="1400" dirty="0"/>
          </a:p>
          <a:p>
            <a:pPr indent="-49213">
              <a:buNone/>
            </a:pPr>
            <a:r>
              <a:rPr lang="en-US" b="1" dirty="0" smtClean="0">
                <a:solidFill>
                  <a:srgbClr val="00B050"/>
                </a:solidFill>
              </a:rPr>
              <a:t>			</a:t>
            </a:r>
            <a:r>
              <a:rPr lang="en-US" b="1" u="sng" dirty="0" smtClean="0">
                <a:solidFill>
                  <a:srgbClr val="00B050"/>
                </a:solidFill>
              </a:rPr>
              <a:t> 36,000  </a:t>
            </a:r>
            <a:r>
              <a:rPr lang="en-US" b="1" dirty="0" smtClean="0">
                <a:solidFill>
                  <a:srgbClr val="00B050"/>
                </a:solidFill>
              </a:rPr>
              <a:t> </a:t>
            </a:r>
            <a:r>
              <a:rPr lang="en-US" b="1" dirty="0"/>
              <a:t>X </a:t>
            </a:r>
            <a:r>
              <a:rPr lang="en-US" b="1" dirty="0" smtClean="0"/>
              <a:t>1,000 </a:t>
            </a:r>
            <a:r>
              <a:rPr lang="en-US" b="1" dirty="0"/>
              <a:t>= </a:t>
            </a:r>
            <a:r>
              <a:rPr lang="en-US" b="1" dirty="0" smtClean="0"/>
              <a:t>116.1</a:t>
            </a:r>
          </a:p>
          <a:p>
            <a:pPr indent="-49213">
              <a:buNone/>
            </a:pPr>
            <a:r>
              <a:rPr lang="en-US" b="1" dirty="0" smtClean="0"/>
              <a:t>			</a:t>
            </a:r>
            <a:r>
              <a:rPr lang="en-US" b="1" dirty="0" smtClean="0">
                <a:solidFill>
                  <a:srgbClr val="0070C0"/>
                </a:solidFill>
              </a:rPr>
              <a:t>310,000</a:t>
            </a:r>
            <a:r>
              <a:rPr lang="en-US" b="1" dirty="0" smtClean="0"/>
              <a:t>	</a:t>
            </a:r>
          </a:p>
          <a:p>
            <a:pPr indent="-49213">
              <a:buNone/>
            </a:pPr>
            <a:endParaRPr lang="en-US" sz="1000" dirty="0"/>
          </a:p>
          <a:p>
            <a:pPr indent="-49213">
              <a:buNone/>
            </a:pPr>
            <a:r>
              <a:rPr lang="en-US" i="1" dirty="0">
                <a:solidFill>
                  <a:srgbClr val="FF9900"/>
                </a:solidFill>
              </a:rPr>
              <a:t>116.1 live births per 1,000 </a:t>
            </a:r>
            <a:r>
              <a:rPr lang="en-US" i="1" dirty="0" smtClean="0">
                <a:solidFill>
                  <a:srgbClr val="FF9900"/>
                </a:solidFill>
              </a:rPr>
              <a:t>area </a:t>
            </a:r>
            <a:r>
              <a:rPr lang="en-US" i="1" dirty="0">
                <a:solidFill>
                  <a:srgbClr val="FF9900"/>
                </a:solidFill>
              </a:rPr>
              <a:t>resident women who are 20-24 years old in 2008</a:t>
            </a:r>
          </a:p>
          <a:p>
            <a:pPr indent="-49213">
              <a:buNone/>
            </a:pPr>
            <a:endParaRPr lang="en-US" dirty="0" smtClean="0"/>
          </a:p>
          <a:p>
            <a:pPr marL="0" indent="0">
              <a:buNone/>
            </a:pPr>
            <a:endParaRPr lang="en-US" dirty="0" smtClean="0"/>
          </a:p>
        </p:txBody>
      </p:sp>
      <p:sp>
        <p:nvSpPr>
          <p:cNvPr id="4" name="TextBox 3"/>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extLst>
      <p:ext uri="{BB962C8B-B14F-4D97-AF65-F5344CB8AC3E}">
        <p14:creationId xmlns:p14="http://schemas.microsoft.com/office/powerpoint/2010/main" val="89031104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Fertility Rate</a:t>
            </a:r>
            <a:endParaRPr lang="en-US" dirty="0"/>
          </a:p>
        </p:txBody>
      </p:sp>
      <p:sp>
        <p:nvSpPr>
          <p:cNvPr id="3" name="Content Placeholder 2"/>
          <p:cNvSpPr>
            <a:spLocks noGrp="1"/>
          </p:cNvSpPr>
          <p:nvPr>
            <p:ph idx="1"/>
          </p:nvPr>
        </p:nvSpPr>
        <p:spPr>
          <a:xfrm>
            <a:off x="304800" y="1295400"/>
            <a:ext cx="8610600" cy="5334000"/>
          </a:xfrm>
        </p:spPr>
        <p:txBody>
          <a:bodyPr>
            <a:normAutofit fontScale="55000" lnSpcReduction="20000"/>
          </a:bodyPr>
          <a:lstStyle/>
          <a:p>
            <a:pPr>
              <a:lnSpc>
                <a:spcPct val="120000"/>
              </a:lnSpc>
            </a:pPr>
            <a:r>
              <a:rPr lang="en-US" sz="3800" dirty="0"/>
              <a:t># resident live births for a specific area </a:t>
            </a:r>
            <a:r>
              <a:rPr lang="en-US" sz="3800" dirty="0">
                <a:solidFill>
                  <a:srgbClr val="C00000"/>
                </a:solidFill>
              </a:rPr>
              <a:t>during a specified </a:t>
            </a:r>
            <a:r>
              <a:rPr lang="en-US" sz="3800" dirty="0" smtClean="0">
                <a:solidFill>
                  <a:srgbClr val="C00000"/>
                </a:solidFill>
              </a:rPr>
              <a:t>period</a:t>
            </a:r>
          </a:p>
          <a:p>
            <a:pPr>
              <a:lnSpc>
                <a:spcPct val="120000"/>
              </a:lnSpc>
            </a:pPr>
            <a:r>
              <a:rPr lang="en-US" sz="3800" dirty="0" smtClean="0"/>
              <a:t>divided </a:t>
            </a:r>
            <a:r>
              <a:rPr lang="en-US" sz="3800" dirty="0"/>
              <a:t>by the female population age </a:t>
            </a:r>
            <a:r>
              <a:rPr lang="en-US" sz="3800" dirty="0" smtClean="0"/>
              <a:t>15-49 </a:t>
            </a:r>
            <a:r>
              <a:rPr lang="en-US" sz="3800" dirty="0"/>
              <a:t>years (usually estimated for a mid-year) for the same </a:t>
            </a:r>
            <a:r>
              <a:rPr lang="en-US" sz="3800" dirty="0" smtClean="0"/>
              <a:t>area/period</a:t>
            </a:r>
          </a:p>
          <a:p>
            <a:pPr>
              <a:lnSpc>
                <a:spcPct val="120000"/>
              </a:lnSpc>
            </a:pPr>
            <a:r>
              <a:rPr lang="en-US" sz="3800" dirty="0" smtClean="0"/>
              <a:t>multiplied </a:t>
            </a:r>
            <a:r>
              <a:rPr lang="en-US" sz="3800" dirty="0"/>
              <a:t>by </a:t>
            </a:r>
            <a:r>
              <a:rPr lang="en-US" sz="3800" dirty="0" smtClean="0"/>
              <a:t>1,000</a:t>
            </a:r>
            <a:endParaRPr lang="en-US" sz="1050" dirty="0"/>
          </a:p>
          <a:p>
            <a:pPr marL="0" indent="0">
              <a:buNone/>
            </a:pPr>
            <a:endParaRPr lang="en-US" sz="1050" dirty="0"/>
          </a:p>
          <a:p>
            <a:pPr>
              <a:buNone/>
            </a:pPr>
            <a:r>
              <a:rPr lang="en-US" sz="4500" b="1" dirty="0">
                <a:solidFill>
                  <a:srgbClr val="0070C0"/>
                </a:solidFill>
              </a:rPr>
              <a:t>	</a:t>
            </a:r>
            <a:r>
              <a:rPr lang="en-US" sz="4500" b="1" dirty="0" smtClean="0">
                <a:solidFill>
                  <a:srgbClr val="0070C0"/>
                </a:solidFill>
              </a:rPr>
              <a:t>		</a:t>
            </a:r>
            <a:r>
              <a:rPr lang="en-US" sz="4500" b="1" u="sng" dirty="0" smtClean="0">
                <a:solidFill>
                  <a:srgbClr val="0070C0"/>
                </a:solidFill>
              </a:rPr>
              <a:t># </a:t>
            </a:r>
            <a:r>
              <a:rPr lang="en-US" sz="4500" b="1" u="sng" dirty="0">
                <a:solidFill>
                  <a:srgbClr val="0070C0"/>
                </a:solidFill>
              </a:rPr>
              <a:t>of resident </a:t>
            </a:r>
            <a:r>
              <a:rPr lang="en-US" sz="4500" b="1" u="sng" dirty="0" smtClean="0">
                <a:solidFill>
                  <a:srgbClr val="0070C0"/>
                </a:solidFill>
              </a:rPr>
              <a:t>live births  </a:t>
            </a:r>
            <a:r>
              <a:rPr lang="en-US" sz="4500" b="1" dirty="0" smtClean="0">
                <a:solidFill>
                  <a:srgbClr val="0070C0"/>
                </a:solidFill>
              </a:rPr>
              <a:t>  X 1,000 </a:t>
            </a:r>
            <a:endParaRPr lang="en-US" sz="4500" b="1" dirty="0">
              <a:solidFill>
                <a:srgbClr val="0070C0"/>
              </a:solidFill>
            </a:endParaRPr>
          </a:p>
          <a:p>
            <a:pPr>
              <a:buNone/>
              <a:tabLst>
                <a:tab pos="287338" algn="l"/>
              </a:tabLst>
            </a:pPr>
            <a:r>
              <a:rPr lang="en-US" sz="4500" b="1" dirty="0">
                <a:solidFill>
                  <a:srgbClr val="0070C0"/>
                </a:solidFill>
              </a:rPr>
              <a:t>		</a:t>
            </a:r>
            <a:r>
              <a:rPr lang="en-US" sz="4500" b="1" dirty="0" smtClean="0">
                <a:solidFill>
                  <a:srgbClr val="0070C0"/>
                </a:solidFill>
              </a:rPr>
              <a:t>	# </a:t>
            </a:r>
            <a:r>
              <a:rPr lang="en-US" sz="4500" b="1" dirty="0">
                <a:solidFill>
                  <a:srgbClr val="0070C0"/>
                </a:solidFill>
              </a:rPr>
              <a:t>of </a:t>
            </a:r>
            <a:r>
              <a:rPr lang="en-US" sz="4500" b="1" dirty="0" smtClean="0">
                <a:solidFill>
                  <a:srgbClr val="0070C0"/>
                </a:solidFill>
              </a:rPr>
              <a:t>females aged 15-49 </a:t>
            </a:r>
            <a:endParaRPr lang="en-US" sz="1050" dirty="0"/>
          </a:p>
          <a:p>
            <a:pPr>
              <a:buNone/>
              <a:tabLst>
                <a:tab pos="287338" algn="l"/>
              </a:tabLst>
            </a:pPr>
            <a:endParaRPr lang="en-US" sz="1050" dirty="0" smtClean="0"/>
          </a:p>
          <a:p>
            <a:pPr>
              <a:lnSpc>
                <a:spcPct val="120000"/>
              </a:lnSpc>
              <a:spcBef>
                <a:spcPts val="600"/>
              </a:spcBef>
              <a:buNone/>
              <a:tabLst>
                <a:tab pos="287338" algn="l"/>
              </a:tabLst>
            </a:pPr>
            <a:r>
              <a:rPr lang="en-US" sz="3800" i="1" dirty="0" smtClean="0"/>
              <a:t>ON </a:t>
            </a:r>
            <a:r>
              <a:rPr lang="en-US" sz="3800" i="1" dirty="0"/>
              <a:t>YOUR OWN:  </a:t>
            </a:r>
            <a:r>
              <a:rPr lang="en-US" sz="3500" i="1" dirty="0"/>
              <a:t>What is the </a:t>
            </a:r>
            <a:r>
              <a:rPr lang="en-US" sz="3500" i="1" dirty="0" smtClean="0"/>
              <a:t>general fertility rate </a:t>
            </a:r>
            <a:r>
              <a:rPr lang="en-US" sz="3500" i="1" dirty="0"/>
              <a:t>in the </a:t>
            </a:r>
            <a:r>
              <a:rPr lang="en-US" sz="3500" i="1" dirty="0" smtClean="0"/>
              <a:t>area </a:t>
            </a:r>
            <a:r>
              <a:rPr lang="en-US" sz="3500" i="1" dirty="0"/>
              <a:t>in </a:t>
            </a:r>
            <a:r>
              <a:rPr lang="en-US" sz="3500" i="1" dirty="0" smtClean="0"/>
              <a:t>2008?</a:t>
            </a:r>
            <a:endParaRPr lang="en-US" sz="3500" i="1" dirty="0"/>
          </a:p>
          <a:p>
            <a:pPr>
              <a:lnSpc>
                <a:spcPct val="120000"/>
              </a:lnSpc>
              <a:spcBef>
                <a:spcPts val="600"/>
              </a:spcBef>
              <a:buNone/>
              <a:tabLst>
                <a:tab pos="287338" algn="l"/>
              </a:tabLst>
            </a:pPr>
            <a:r>
              <a:rPr lang="en-US" sz="3800" dirty="0" smtClean="0"/>
              <a:t>180,000 </a:t>
            </a:r>
            <a:r>
              <a:rPr lang="en-US" sz="3800" dirty="0"/>
              <a:t>= live births in 2008 among </a:t>
            </a:r>
            <a:r>
              <a:rPr lang="en-US" sz="3800" dirty="0" smtClean="0"/>
              <a:t>area </a:t>
            </a:r>
            <a:r>
              <a:rPr lang="en-US" sz="3800" dirty="0"/>
              <a:t>residents </a:t>
            </a:r>
          </a:p>
          <a:p>
            <a:pPr>
              <a:lnSpc>
                <a:spcPct val="120000"/>
              </a:lnSpc>
              <a:spcBef>
                <a:spcPts val="600"/>
              </a:spcBef>
              <a:buNone/>
              <a:tabLst>
                <a:tab pos="287338" algn="l"/>
              </a:tabLst>
            </a:pPr>
            <a:r>
              <a:rPr lang="en-US" sz="3800" dirty="0"/>
              <a:t>2,700,000 = estimated # of </a:t>
            </a:r>
            <a:r>
              <a:rPr lang="en-US" sz="3800" dirty="0" smtClean="0"/>
              <a:t>area </a:t>
            </a:r>
            <a:r>
              <a:rPr lang="en-US" sz="3800" dirty="0"/>
              <a:t>resident </a:t>
            </a:r>
            <a:r>
              <a:rPr lang="en-US" sz="3800" dirty="0" smtClean="0"/>
              <a:t>females 15-49 </a:t>
            </a:r>
            <a:r>
              <a:rPr lang="en-US" sz="3800" dirty="0" err="1" smtClean="0"/>
              <a:t>yrs</a:t>
            </a:r>
            <a:r>
              <a:rPr lang="en-US" sz="3800" dirty="0" smtClean="0"/>
              <a:t> in </a:t>
            </a:r>
            <a:r>
              <a:rPr lang="en-US" sz="3800" dirty="0"/>
              <a:t>2008 (estimated for 1 July, 2008)</a:t>
            </a:r>
          </a:p>
        </p:txBody>
      </p:sp>
      <p:sp>
        <p:nvSpPr>
          <p:cNvPr id="4" name="TextBox 3"/>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extLst>
      <p:ext uri="{BB962C8B-B14F-4D97-AF65-F5344CB8AC3E}">
        <p14:creationId xmlns:p14="http://schemas.microsoft.com/office/powerpoint/2010/main" val="262603109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Fertility </a:t>
            </a:r>
            <a:r>
              <a:rPr lang="en-US" dirty="0"/>
              <a:t>Rate: Example</a:t>
            </a:r>
          </a:p>
        </p:txBody>
      </p:sp>
      <p:sp>
        <p:nvSpPr>
          <p:cNvPr id="3" name="Content Placeholder 2"/>
          <p:cNvSpPr>
            <a:spLocks noGrp="1"/>
          </p:cNvSpPr>
          <p:nvPr>
            <p:ph idx="1"/>
          </p:nvPr>
        </p:nvSpPr>
        <p:spPr>
          <a:xfrm>
            <a:off x="304800" y="1371600"/>
            <a:ext cx="8610600" cy="4800600"/>
          </a:xfrm>
        </p:spPr>
        <p:txBody>
          <a:bodyPr>
            <a:normAutofit fontScale="92500" lnSpcReduction="10000"/>
          </a:bodyPr>
          <a:lstStyle/>
          <a:p>
            <a:pPr>
              <a:buNone/>
              <a:tabLst>
                <a:tab pos="287338" algn="l"/>
              </a:tabLst>
            </a:pPr>
            <a:r>
              <a:rPr lang="en-US" b="1" dirty="0" smtClean="0">
                <a:solidFill>
                  <a:srgbClr val="00B050"/>
                </a:solidFill>
              </a:rPr>
              <a:t>180,000 </a:t>
            </a:r>
            <a:r>
              <a:rPr lang="en-US" dirty="0" smtClean="0"/>
              <a:t>= live births in 2008 among area residents </a:t>
            </a:r>
            <a:endParaRPr lang="en-US" dirty="0"/>
          </a:p>
          <a:p>
            <a:pPr>
              <a:buNone/>
              <a:tabLst>
                <a:tab pos="287338" algn="l"/>
              </a:tabLst>
            </a:pPr>
            <a:r>
              <a:rPr lang="en-US" b="1" dirty="0" smtClean="0">
                <a:solidFill>
                  <a:srgbClr val="0070C0"/>
                </a:solidFill>
              </a:rPr>
              <a:t>2,700,000</a:t>
            </a:r>
            <a:r>
              <a:rPr lang="en-US" dirty="0" smtClean="0"/>
              <a:t> = estimated # of area resident females who are 15-44 years old in 2008 (estimated for 1 July, 2008)</a:t>
            </a:r>
            <a:endParaRPr lang="en-US" dirty="0"/>
          </a:p>
          <a:p>
            <a:pPr>
              <a:buNone/>
              <a:tabLst>
                <a:tab pos="287338" algn="l"/>
              </a:tabLst>
            </a:pPr>
            <a:endParaRPr lang="en-US" sz="2000" dirty="0"/>
          </a:p>
          <a:p>
            <a:pPr indent="-49213">
              <a:buNone/>
            </a:pPr>
            <a:r>
              <a:rPr lang="en-US" b="1" dirty="0" smtClean="0">
                <a:solidFill>
                  <a:srgbClr val="00B050"/>
                </a:solidFill>
              </a:rPr>
              <a:t>			</a:t>
            </a:r>
            <a:r>
              <a:rPr lang="en-US" b="1" u="sng" dirty="0" smtClean="0">
                <a:solidFill>
                  <a:srgbClr val="00B050"/>
                </a:solidFill>
              </a:rPr>
              <a:t>    180,000  </a:t>
            </a:r>
            <a:r>
              <a:rPr lang="en-US" b="1" dirty="0" smtClean="0">
                <a:solidFill>
                  <a:srgbClr val="00B050"/>
                </a:solidFill>
              </a:rPr>
              <a:t> </a:t>
            </a:r>
            <a:r>
              <a:rPr lang="en-US" b="1" dirty="0"/>
              <a:t>X </a:t>
            </a:r>
            <a:r>
              <a:rPr lang="en-US" b="1" dirty="0" smtClean="0"/>
              <a:t>1,000 </a:t>
            </a:r>
            <a:r>
              <a:rPr lang="en-US" b="1" dirty="0"/>
              <a:t>= </a:t>
            </a:r>
            <a:r>
              <a:rPr lang="en-US" b="1" dirty="0" smtClean="0">
                <a:solidFill>
                  <a:srgbClr val="FF9900"/>
                </a:solidFill>
              </a:rPr>
              <a:t>66.7</a:t>
            </a:r>
            <a:r>
              <a:rPr lang="en-US" b="1" dirty="0" smtClean="0"/>
              <a:t> </a:t>
            </a:r>
          </a:p>
          <a:p>
            <a:pPr indent="-49213">
              <a:buNone/>
            </a:pPr>
            <a:r>
              <a:rPr lang="en-US" b="1" dirty="0" smtClean="0">
                <a:solidFill>
                  <a:srgbClr val="0070C0"/>
                </a:solidFill>
              </a:rPr>
              <a:t>			 2,700,000</a:t>
            </a:r>
          </a:p>
          <a:p>
            <a:pPr indent="-49213">
              <a:buNone/>
            </a:pPr>
            <a:endParaRPr lang="en-US" b="1" dirty="0" smtClean="0">
              <a:solidFill>
                <a:srgbClr val="0070C0"/>
              </a:solidFill>
            </a:endParaRPr>
          </a:p>
          <a:p>
            <a:pPr marL="0" indent="0">
              <a:buNone/>
            </a:pPr>
            <a:r>
              <a:rPr lang="en-US" sz="3000" i="1" dirty="0">
                <a:solidFill>
                  <a:srgbClr val="FF9900"/>
                </a:solidFill>
              </a:rPr>
              <a:t>66.7 live births per 1,000 </a:t>
            </a:r>
            <a:r>
              <a:rPr lang="en-US" sz="3000" i="1" dirty="0" smtClean="0">
                <a:solidFill>
                  <a:srgbClr val="FF9900"/>
                </a:solidFill>
              </a:rPr>
              <a:t>area </a:t>
            </a:r>
            <a:r>
              <a:rPr lang="en-US" sz="3000" i="1" dirty="0">
                <a:solidFill>
                  <a:srgbClr val="FF9900"/>
                </a:solidFill>
              </a:rPr>
              <a:t>resident women who are 15-44 years old in 2008</a:t>
            </a:r>
          </a:p>
          <a:p>
            <a:pPr marL="0" indent="0">
              <a:buNone/>
            </a:pPr>
            <a:endParaRPr lang="en-US" dirty="0" smtClean="0"/>
          </a:p>
        </p:txBody>
      </p:sp>
      <p:sp>
        <p:nvSpPr>
          <p:cNvPr id="4" name="TextBox 3"/>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extLst>
      <p:ext uri="{BB962C8B-B14F-4D97-AF65-F5344CB8AC3E}">
        <p14:creationId xmlns:p14="http://schemas.microsoft.com/office/powerpoint/2010/main" val="42398207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Uses of Vital </a:t>
            </a:r>
            <a:r>
              <a:rPr lang="en-US" dirty="0" smtClean="0"/>
              <a:t>Statistics</a:t>
            </a:r>
            <a:endParaRPr lang="en-US" dirty="0"/>
          </a:p>
        </p:txBody>
      </p:sp>
      <p:sp>
        <p:nvSpPr>
          <p:cNvPr id="3" name="Content Placeholder 2"/>
          <p:cNvSpPr>
            <a:spLocks noGrp="1"/>
          </p:cNvSpPr>
          <p:nvPr>
            <p:ph idx="1"/>
          </p:nvPr>
        </p:nvSpPr>
        <p:spPr/>
        <p:txBody>
          <a:bodyPr/>
          <a:lstStyle/>
          <a:p>
            <a:pPr marL="0" indent="0">
              <a:spcBef>
                <a:spcPts val="2400"/>
              </a:spcBef>
              <a:buNone/>
            </a:pPr>
            <a:r>
              <a:rPr lang="en-US" dirty="0"/>
              <a:t>Can facilitate information for:</a:t>
            </a:r>
          </a:p>
          <a:p>
            <a:pPr>
              <a:spcBef>
                <a:spcPts val="2400"/>
              </a:spcBef>
            </a:pPr>
            <a:r>
              <a:rPr lang="en-US" dirty="0" smtClean="0"/>
              <a:t>Provision of services for vulnerable populations (i.e. single mothers &amp; children)</a:t>
            </a:r>
          </a:p>
          <a:p>
            <a:pPr>
              <a:spcBef>
                <a:spcPts val="3600"/>
              </a:spcBef>
            </a:pPr>
            <a:r>
              <a:rPr lang="en-US" dirty="0" smtClean="0"/>
              <a:t>Regional &amp; urban/rural comparisons</a:t>
            </a:r>
          </a:p>
          <a:p>
            <a:pPr>
              <a:spcBef>
                <a:spcPts val="3600"/>
              </a:spcBef>
            </a:pPr>
            <a:r>
              <a:rPr lang="en-US" dirty="0" smtClean="0"/>
              <a:t>Allocation of resources (i.e. health care, education, &amp; social security)</a:t>
            </a:r>
            <a:endParaRPr lang="en-US" dirty="0"/>
          </a:p>
        </p:txBody>
      </p:sp>
      <p:sp>
        <p:nvSpPr>
          <p:cNvPr id="4" name="TextBox 3"/>
          <p:cNvSpPr txBox="1"/>
          <p:nvPr/>
        </p:nvSpPr>
        <p:spPr>
          <a:xfrm>
            <a:off x="4648200" y="6365630"/>
            <a:ext cx="4343400" cy="276999"/>
          </a:xfrm>
          <a:prstGeom prst="rect">
            <a:avLst/>
          </a:prstGeom>
          <a:noFill/>
        </p:spPr>
        <p:txBody>
          <a:bodyPr wrap="square" rtlCol="0">
            <a:spAutoFit/>
          </a:bodyPr>
          <a:lstStyle/>
          <a:p>
            <a:r>
              <a:rPr lang="en-US" sz="1200" dirty="0" smtClean="0"/>
              <a:t>SOURCES: </a:t>
            </a:r>
            <a:r>
              <a:rPr lang="en-US" sz="1200" dirty="0"/>
              <a:t>PRVSS2, Chapter I.B</a:t>
            </a:r>
            <a:r>
              <a:rPr lang="en-US" sz="1200" dirty="0" smtClean="0"/>
              <a:t>.</a:t>
            </a:r>
            <a:endParaRPr lang="en-US" sz="12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Total Fertility Rate</a:t>
            </a:r>
            <a:endParaRPr lang="en-US" dirty="0"/>
          </a:p>
        </p:txBody>
      </p:sp>
      <p:sp>
        <p:nvSpPr>
          <p:cNvPr id="3" name="Content Placeholder 2"/>
          <p:cNvSpPr>
            <a:spLocks noGrp="1"/>
          </p:cNvSpPr>
          <p:nvPr>
            <p:ph idx="1"/>
          </p:nvPr>
        </p:nvSpPr>
        <p:spPr>
          <a:xfrm>
            <a:off x="152400" y="1295400"/>
            <a:ext cx="8991600" cy="4953000"/>
          </a:xfrm>
        </p:spPr>
        <p:txBody>
          <a:bodyPr>
            <a:normAutofit fontScale="25000" lnSpcReduction="20000"/>
          </a:bodyPr>
          <a:lstStyle/>
          <a:p>
            <a:pPr>
              <a:lnSpc>
                <a:spcPct val="120000"/>
              </a:lnSpc>
              <a:spcBef>
                <a:spcPts val="1800"/>
              </a:spcBef>
            </a:pPr>
            <a:r>
              <a:rPr lang="en-US" sz="8000" dirty="0" smtClean="0"/>
              <a:t>sum the </a:t>
            </a:r>
            <a:r>
              <a:rPr lang="en-US" sz="8000" u="sng" dirty="0"/>
              <a:t>a</a:t>
            </a:r>
            <a:r>
              <a:rPr lang="en-US" sz="8000" dirty="0"/>
              <a:t>ge-</a:t>
            </a:r>
            <a:r>
              <a:rPr lang="en-US" sz="8000" u="sng" dirty="0"/>
              <a:t>s</a:t>
            </a:r>
            <a:r>
              <a:rPr lang="en-US" sz="8000" dirty="0"/>
              <a:t>pecific </a:t>
            </a:r>
            <a:r>
              <a:rPr lang="en-US" sz="8000" u="sng" dirty="0"/>
              <a:t>b</a:t>
            </a:r>
            <a:r>
              <a:rPr lang="en-US" sz="8000" dirty="0"/>
              <a:t>irth </a:t>
            </a:r>
            <a:r>
              <a:rPr lang="en-US" sz="8000" u="sng" dirty="0"/>
              <a:t>r</a:t>
            </a:r>
            <a:r>
              <a:rPr lang="en-US" sz="8000" dirty="0"/>
              <a:t>ates (</a:t>
            </a:r>
            <a:r>
              <a:rPr lang="en-US" sz="8000" dirty="0" smtClean="0"/>
              <a:t>5-yr </a:t>
            </a:r>
            <a:r>
              <a:rPr lang="en-US" sz="8000" dirty="0"/>
              <a:t>age groups between 10 &amp;</a:t>
            </a:r>
            <a:r>
              <a:rPr lang="en-US" sz="8000" dirty="0" smtClean="0"/>
              <a:t> </a:t>
            </a:r>
            <a:r>
              <a:rPr lang="en-US" sz="8000" dirty="0"/>
              <a:t>49) for female residents of a specific area during a specified </a:t>
            </a:r>
            <a:r>
              <a:rPr lang="en-US" sz="8000" dirty="0" smtClean="0"/>
              <a:t>period</a:t>
            </a:r>
          </a:p>
          <a:p>
            <a:pPr>
              <a:lnSpc>
                <a:spcPct val="120000"/>
              </a:lnSpc>
              <a:spcBef>
                <a:spcPts val="1800"/>
              </a:spcBef>
            </a:pPr>
            <a:r>
              <a:rPr lang="en-US" sz="8000" dirty="0" smtClean="0"/>
              <a:t>multiply </a:t>
            </a:r>
            <a:r>
              <a:rPr lang="en-US" sz="8000" dirty="0"/>
              <a:t>by </a:t>
            </a:r>
            <a:r>
              <a:rPr lang="en-US" sz="8000" dirty="0" smtClean="0"/>
              <a:t>5  </a:t>
            </a:r>
            <a:endParaRPr lang="en-US" sz="1050" dirty="0"/>
          </a:p>
          <a:p>
            <a:pPr marL="0" indent="0" algn="ctr">
              <a:buNone/>
            </a:pPr>
            <a:r>
              <a:rPr lang="el-GR" sz="11200" b="1" dirty="0" smtClean="0">
                <a:solidFill>
                  <a:srgbClr val="0070C0"/>
                </a:solidFill>
              </a:rPr>
              <a:t>(</a:t>
            </a:r>
            <a:r>
              <a:rPr lang="el-GR" sz="11200" b="1" dirty="0">
                <a:solidFill>
                  <a:srgbClr val="0070C0"/>
                </a:solidFill>
              </a:rPr>
              <a:t>Σ</a:t>
            </a:r>
            <a:r>
              <a:rPr lang="en-US" sz="11200" b="1" dirty="0">
                <a:solidFill>
                  <a:srgbClr val="0070C0"/>
                </a:solidFill>
              </a:rPr>
              <a:t>ASBR) x </a:t>
            </a:r>
            <a:r>
              <a:rPr lang="en-US" sz="11200" b="1" dirty="0" smtClean="0">
                <a:solidFill>
                  <a:srgbClr val="0070C0"/>
                </a:solidFill>
              </a:rPr>
              <a:t>5</a:t>
            </a:r>
          </a:p>
          <a:p>
            <a:pPr marL="0" indent="0" algn="ctr">
              <a:buNone/>
            </a:pPr>
            <a:endParaRPr lang="en-US" sz="3200" dirty="0"/>
          </a:p>
          <a:p>
            <a:pPr marL="0" indent="0">
              <a:buNone/>
            </a:pPr>
            <a:r>
              <a:rPr lang="en-US" sz="9600" dirty="0" smtClean="0"/>
              <a:t>where</a:t>
            </a:r>
            <a:r>
              <a:rPr lang="en-US" sz="9600" b="1" dirty="0" smtClean="0"/>
              <a:t> </a:t>
            </a:r>
            <a:r>
              <a:rPr lang="en-US" sz="9600" b="1" dirty="0"/>
              <a:t>ASBR </a:t>
            </a:r>
            <a:r>
              <a:rPr lang="en-US" sz="9600" dirty="0"/>
              <a:t>is each 5</a:t>
            </a:r>
            <a:r>
              <a:rPr lang="en-US" sz="9600" dirty="0" smtClean="0"/>
              <a:t>-year </a:t>
            </a:r>
            <a:r>
              <a:rPr lang="en-US" sz="9600" u="sng" dirty="0" smtClean="0"/>
              <a:t>a</a:t>
            </a:r>
            <a:r>
              <a:rPr lang="en-US" sz="9600" dirty="0" smtClean="0"/>
              <a:t>ge-</a:t>
            </a:r>
            <a:r>
              <a:rPr lang="en-US" sz="9600" u="sng" dirty="0" smtClean="0"/>
              <a:t>s</a:t>
            </a:r>
            <a:r>
              <a:rPr lang="en-US" sz="9600" dirty="0" smtClean="0"/>
              <a:t>pecific </a:t>
            </a:r>
            <a:r>
              <a:rPr lang="en-US" sz="9600" u="sng" dirty="0"/>
              <a:t>b</a:t>
            </a:r>
            <a:r>
              <a:rPr lang="en-US" sz="9600" dirty="0"/>
              <a:t>irth </a:t>
            </a:r>
            <a:r>
              <a:rPr lang="en-US" sz="9600" u="sng" dirty="0" smtClean="0"/>
              <a:t>r</a:t>
            </a:r>
            <a:r>
              <a:rPr lang="en-US" sz="9600" dirty="0" smtClean="0"/>
              <a:t>ate:  </a:t>
            </a:r>
            <a:r>
              <a:rPr lang="en-US" sz="8000" b="1" u="sng" dirty="0" err="1" smtClean="0">
                <a:solidFill>
                  <a:srgbClr val="0070C0"/>
                </a:solidFill>
              </a:rPr>
              <a:t>Bx</a:t>
            </a:r>
            <a:r>
              <a:rPr lang="en-US" sz="8000" b="1" dirty="0" smtClean="0">
                <a:solidFill>
                  <a:srgbClr val="0070C0"/>
                </a:solidFill>
              </a:rPr>
              <a:t> </a:t>
            </a:r>
            <a:r>
              <a:rPr lang="en-US" sz="8000" b="1" dirty="0">
                <a:solidFill>
                  <a:srgbClr val="0070C0"/>
                </a:solidFill>
              </a:rPr>
              <a:t>x </a:t>
            </a:r>
            <a:r>
              <a:rPr lang="en-US" sz="8000" b="1" dirty="0" smtClean="0">
                <a:solidFill>
                  <a:srgbClr val="0070C0"/>
                </a:solidFill>
              </a:rPr>
              <a:t>1,000</a:t>
            </a:r>
          </a:p>
          <a:p>
            <a:pPr marL="0" indent="0">
              <a:buNone/>
            </a:pPr>
            <a:r>
              <a:rPr lang="en-US" sz="8000" b="1" dirty="0">
                <a:solidFill>
                  <a:srgbClr val="0070C0"/>
                </a:solidFill>
              </a:rPr>
              <a:t>	</a:t>
            </a:r>
            <a:r>
              <a:rPr lang="en-US" sz="8000" b="1" dirty="0" smtClean="0">
                <a:solidFill>
                  <a:srgbClr val="0070C0"/>
                </a:solidFill>
              </a:rPr>
              <a:t>						</a:t>
            </a:r>
            <a:r>
              <a:rPr lang="en-US" sz="8000" dirty="0">
                <a:solidFill>
                  <a:srgbClr val="0070C0"/>
                </a:solidFill>
              </a:rPr>
              <a:t> </a:t>
            </a:r>
            <a:r>
              <a:rPr lang="en-US" sz="8000" dirty="0" smtClean="0">
                <a:solidFill>
                  <a:srgbClr val="0070C0"/>
                </a:solidFill>
              </a:rPr>
              <a:t>         </a:t>
            </a:r>
            <a:r>
              <a:rPr lang="en-US" sz="8000" b="1" dirty="0" smtClean="0">
                <a:solidFill>
                  <a:srgbClr val="0070C0"/>
                </a:solidFill>
              </a:rPr>
              <a:t>     </a:t>
            </a:r>
            <a:r>
              <a:rPr lang="en-US" sz="8000" b="1" dirty="0" err="1" smtClean="0">
                <a:solidFill>
                  <a:srgbClr val="0070C0"/>
                </a:solidFill>
              </a:rPr>
              <a:t>Px</a:t>
            </a:r>
            <a:endParaRPr lang="en-US" sz="8000" dirty="0" smtClean="0"/>
          </a:p>
          <a:p>
            <a:pPr marL="0" indent="0">
              <a:lnSpc>
                <a:spcPct val="120000"/>
              </a:lnSpc>
              <a:spcBef>
                <a:spcPts val="0"/>
              </a:spcBef>
              <a:buNone/>
            </a:pPr>
            <a:r>
              <a:rPr lang="en-US" sz="9600" dirty="0" smtClean="0"/>
              <a:t>where </a:t>
            </a:r>
            <a:r>
              <a:rPr lang="en-US" sz="9600" b="1" dirty="0" err="1"/>
              <a:t>Bx</a:t>
            </a:r>
            <a:r>
              <a:rPr lang="en-US" sz="9600" dirty="0"/>
              <a:t> is the </a:t>
            </a:r>
            <a:r>
              <a:rPr lang="en-US" sz="9600" dirty="0" smtClean="0"/>
              <a:t># live </a:t>
            </a:r>
            <a:r>
              <a:rPr lang="en-US" sz="9600" dirty="0"/>
              <a:t>births to mothers age </a:t>
            </a:r>
            <a:r>
              <a:rPr lang="en-US" sz="9600" i="1" dirty="0"/>
              <a:t>x </a:t>
            </a:r>
            <a:r>
              <a:rPr lang="en-US" sz="9600" dirty="0" smtClean="0"/>
              <a:t> </a:t>
            </a:r>
          </a:p>
          <a:p>
            <a:pPr>
              <a:lnSpc>
                <a:spcPct val="120000"/>
              </a:lnSpc>
              <a:spcBef>
                <a:spcPts val="1200"/>
              </a:spcBef>
            </a:pPr>
            <a:r>
              <a:rPr lang="en-US" sz="8000" dirty="0" err="1" smtClean="0"/>
              <a:t>Bx</a:t>
            </a:r>
            <a:r>
              <a:rPr lang="en-US" sz="8000" dirty="0" smtClean="0"/>
              <a:t> age groups</a:t>
            </a:r>
            <a:r>
              <a:rPr lang="en-US" sz="9600" dirty="0" smtClean="0"/>
              <a:t>:</a:t>
            </a:r>
            <a:r>
              <a:rPr lang="en-US" sz="8000" dirty="0" smtClean="0">
                <a:solidFill>
                  <a:srgbClr val="00B050"/>
                </a:solidFill>
              </a:rPr>
              <a:t> &lt;15</a:t>
            </a:r>
            <a:r>
              <a:rPr lang="en-US" sz="8000" dirty="0">
                <a:solidFill>
                  <a:srgbClr val="00B050"/>
                </a:solidFill>
              </a:rPr>
              <a:t>, 15-19, 20-24, 25-29, 30-34, </a:t>
            </a:r>
            <a:r>
              <a:rPr lang="en-US" sz="8000" dirty="0" smtClean="0">
                <a:solidFill>
                  <a:srgbClr val="00B050"/>
                </a:solidFill>
              </a:rPr>
              <a:t>35-39</a:t>
            </a:r>
            <a:r>
              <a:rPr lang="en-US" sz="8000" dirty="0">
                <a:solidFill>
                  <a:srgbClr val="00B050"/>
                </a:solidFill>
              </a:rPr>
              <a:t>, 40-44, &amp;</a:t>
            </a:r>
            <a:r>
              <a:rPr lang="en-US" sz="8000" dirty="0" smtClean="0">
                <a:solidFill>
                  <a:srgbClr val="00B050"/>
                </a:solidFill>
              </a:rPr>
              <a:t> </a:t>
            </a:r>
            <a:r>
              <a:rPr lang="en-US" sz="8000" dirty="0">
                <a:solidFill>
                  <a:srgbClr val="00B050"/>
                </a:solidFill>
              </a:rPr>
              <a:t>45</a:t>
            </a:r>
            <a:r>
              <a:rPr lang="en-US" sz="8000" dirty="0" smtClean="0">
                <a:solidFill>
                  <a:srgbClr val="00B050"/>
                </a:solidFill>
              </a:rPr>
              <a:t>+ </a:t>
            </a:r>
          </a:p>
          <a:p>
            <a:pPr marL="0" indent="0">
              <a:lnSpc>
                <a:spcPct val="120000"/>
              </a:lnSpc>
              <a:spcBef>
                <a:spcPts val="1200"/>
              </a:spcBef>
              <a:buNone/>
            </a:pPr>
            <a:r>
              <a:rPr lang="en-US" sz="9600" b="1" dirty="0" err="1"/>
              <a:t>Px</a:t>
            </a:r>
            <a:r>
              <a:rPr lang="en-US" sz="9600" dirty="0"/>
              <a:t> is the # resident women age </a:t>
            </a:r>
            <a:r>
              <a:rPr lang="en-US" sz="9600" i="1" dirty="0"/>
              <a:t>x</a:t>
            </a:r>
            <a:endParaRPr lang="en-US" sz="9600" dirty="0"/>
          </a:p>
          <a:p>
            <a:pPr>
              <a:lnSpc>
                <a:spcPct val="120000"/>
              </a:lnSpc>
              <a:spcBef>
                <a:spcPts val="1200"/>
              </a:spcBef>
            </a:pPr>
            <a:r>
              <a:rPr lang="en-US" sz="8000" dirty="0" err="1" smtClean="0"/>
              <a:t>Px</a:t>
            </a:r>
            <a:r>
              <a:rPr lang="en-US" sz="8000" dirty="0" smtClean="0"/>
              <a:t>  age groups</a:t>
            </a:r>
            <a:r>
              <a:rPr lang="en-US" sz="9600" dirty="0" smtClean="0"/>
              <a:t>:</a:t>
            </a:r>
            <a:r>
              <a:rPr lang="en-US" sz="8000" dirty="0" smtClean="0"/>
              <a:t> </a:t>
            </a:r>
            <a:r>
              <a:rPr lang="en-US" sz="8000" dirty="0">
                <a:solidFill>
                  <a:srgbClr val="00B050"/>
                </a:solidFill>
              </a:rPr>
              <a:t>10-14, 15-19, 20-24, </a:t>
            </a:r>
            <a:r>
              <a:rPr lang="en-US" sz="8000" dirty="0" smtClean="0">
                <a:solidFill>
                  <a:srgbClr val="00B050"/>
                </a:solidFill>
              </a:rPr>
              <a:t>25-29, 30-34</a:t>
            </a:r>
            <a:r>
              <a:rPr lang="en-US" sz="8000" dirty="0">
                <a:solidFill>
                  <a:srgbClr val="00B050"/>
                </a:solidFill>
              </a:rPr>
              <a:t>, 35-39, </a:t>
            </a:r>
            <a:r>
              <a:rPr lang="en-US" sz="8000" dirty="0" smtClean="0">
                <a:solidFill>
                  <a:srgbClr val="00B050"/>
                </a:solidFill>
              </a:rPr>
              <a:t>40-44 &amp; 45-49</a:t>
            </a:r>
          </a:p>
        </p:txBody>
      </p:sp>
      <p:sp>
        <p:nvSpPr>
          <p:cNvPr id="4" name="TextBox 3"/>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extLst>
      <p:ext uri="{BB962C8B-B14F-4D97-AF65-F5344CB8AC3E}">
        <p14:creationId xmlns:p14="http://schemas.microsoft.com/office/powerpoint/2010/main" val="336447008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Fertility Rate</a:t>
            </a:r>
            <a:endParaRPr lang="en-US" dirty="0"/>
          </a:p>
        </p:txBody>
      </p:sp>
      <p:sp>
        <p:nvSpPr>
          <p:cNvPr id="3" name="Content Placeholder 2"/>
          <p:cNvSpPr>
            <a:spLocks noGrp="1"/>
          </p:cNvSpPr>
          <p:nvPr>
            <p:ph idx="1"/>
          </p:nvPr>
        </p:nvSpPr>
        <p:spPr>
          <a:xfrm>
            <a:off x="228600" y="1295400"/>
            <a:ext cx="8915400" cy="4876800"/>
          </a:xfrm>
        </p:spPr>
        <p:txBody>
          <a:bodyPr>
            <a:normAutofit fontScale="92500"/>
          </a:bodyPr>
          <a:lstStyle/>
          <a:p>
            <a:pPr marL="514350" indent="-514350">
              <a:buFont typeface="+mj-lt"/>
              <a:buAutoNum type="arabicPeriod"/>
            </a:pPr>
            <a:r>
              <a:rPr lang="en-US" dirty="0" smtClean="0"/>
              <a:t>Determine </a:t>
            </a:r>
            <a:r>
              <a:rPr lang="en-US" dirty="0" err="1" smtClean="0"/>
              <a:t>Bx</a:t>
            </a:r>
            <a:r>
              <a:rPr lang="en-US" dirty="0" smtClean="0"/>
              <a:t> and </a:t>
            </a:r>
            <a:r>
              <a:rPr lang="en-US" dirty="0" err="1" smtClean="0"/>
              <a:t>Px</a:t>
            </a:r>
            <a:endParaRPr lang="en-US" dirty="0" smtClean="0"/>
          </a:p>
          <a:p>
            <a:pPr marL="914400" lvl="1" indent="-514350">
              <a:buFont typeface="+mj-lt"/>
              <a:buAutoNum type="alphaLcParenR"/>
            </a:pPr>
            <a:r>
              <a:rPr lang="en-US" dirty="0" smtClean="0"/>
              <a:t>List # live births to moms in each age group (</a:t>
            </a:r>
            <a:r>
              <a:rPr lang="en-US" dirty="0" err="1" smtClean="0"/>
              <a:t>Bx</a:t>
            </a:r>
            <a:r>
              <a:rPr lang="en-US" dirty="0" smtClean="0"/>
              <a:t>)</a:t>
            </a:r>
          </a:p>
          <a:p>
            <a:pPr marL="914400" lvl="1" indent="-514350">
              <a:buFont typeface="+mj-lt"/>
              <a:buAutoNum type="alphaLcParenR"/>
            </a:pPr>
            <a:r>
              <a:rPr lang="en-US" dirty="0" smtClean="0"/>
              <a:t>List # resident women in each age group (</a:t>
            </a:r>
            <a:r>
              <a:rPr lang="en-US" dirty="0" err="1" smtClean="0"/>
              <a:t>Px</a:t>
            </a:r>
            <a:r>
              <a:rPr lang="en-US" dirty="0" smtClean="0"/>
              <a:t>)</a:t>
            </a:r>
            <a:endParaRPr lang="en-US" sz="1000" dirty="0" smtClean="0"/>
          </a:p>
          <a:p>
            <a:pPr marL="514350" indent="-514350">
              <a:spcBef>
                <a:spcPts val="2400"/>
              </a:spcBef>
              <a:buFont typeface="+mj-lt"/>
              <a:buAutoNum type="arabicPeriod"/>
            </a:pPr>
            <a:r>
              <a:rPr lang="en-US" dirty="0" smtClean="0"/>
              <a:t>Calculate </a:t>
            </a:r>
            <a:r>
              <a:rPr lang="en-US" dirty="0"/>
              <a:t>the </a:t>
            </a:r>
            <a:r>
              <a:rPr lang="en-US" dirty="0" smtClean="0"/>
              <a:t>age-specific birth rates (ASBR) </a:t>
            </a:r>
          </a:p>
          <a:p>
            <a:pPr marL="914400" lvl="1" indent="-514350">
              <a:buFont typeface="+mj-lt"/>
              <a:buAutoNum type="alphaLcParenR"/>
            </a:pPr>
            <a:r>
              <a:rPr lang="en-US" dirty="0" smtClean="0"/>
              <a:t>Divide </a:t>
            </a:r>
            <a:r>
              <a:rPr lang="en-US" dirty="0" err="1" smtClean="0"/>
              <a:t>Bx</a:t>
            </a:r>
            <a:r>
              <a:rPr lang="en-US" dirty="0" smtClean="0"/>
              <a:t> by </a:t>
            </a:r>
            <a:r>
              <a:rPr lang="en-US" dirty="0" err="1" smtClean="0"/>
              <a:t>Px</a:t>
            </a:r>
            <a:r>
              <a:rPr lang="en-US" dirty="0" smtClean="0"/>
              <a:t> </a:t>
            </a:r>
          </a:p>
          <a:p>
            <a:pPr marL="914400" lvl="1" indent="-514350">
              <a:buFont typeface="+mj-lt"/>
              <a:buAutoNum type="alphaLcParenR"/>
            </a:pPr>
            <a:r>
              <a:rPr lang="en-US" dirty="0" smtClean="0"/>
              <a:t>Multiply by 1,000</a:t>
            </a:r>
            <a:endParaRPr lang="en-US" sz="1000" dirty="0" smtClean="0"/>
          </a:p>
          <a:p>
            <a:pPr marL="514350" indent="-514350">
              <a:spcBef>
                <a:spcPts val="2400"/>
              </a:spcBef>
              <a:buFont typeface="+mj-lt"/>
              <a:buAutoNum type="arabicPeriod"/>
            </a:pPr>
            <a:r>
              <a:rPr lang="en-US" dirty="0" smtClean="0"/>
              <a:t>Sum the age-specific birth rates (ASBR)</a:t>
            </a:r>
            <a:endParaRPr lang="en-US" sz="1000" dirty="0" smtClean="0"/>
          </a:p>
          <a:p>
            <a:pPr marL="514350" indent="-514350">
              <a:spcBef>
                <a:spcPts val="2400"/>
              </a:spcBef>
              <a:buFont typeface="+mj-lt"/>
              <a:buAutoNum type="arabicPeriod"/>
            </a:pPr>
            <a:r>
              <a:rPr lang="en-US" dirty="0"/>
              <a:t>Multiply the total ASBR by 5</a:t>
            </a:r>
            <a:endParaRPr lang="en-US" sz="4600" dirty="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80905473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300"/>
              </a:lnSpc>
            </a:pPr>
            <a:r>
              <a:rPr lang="en-US" sz="3200" b="1" dirty="0" smtClean="0"/>
              <a:t>Total Fertility Rate for</a:t>
            </a:r>
            <a:br>
              <a:rPr lang="en-US" sz="3200" b="1" dirty="0" smtClean="0"/>
            </a:br>
            <a:r>
              <a:rPr lang="en-US" sz="3200" b="1" dirty="0" smtClean="0"/>
              <a:t>an area for year 2000:</a:t>
            </a:r>
            <a:endParaRPr lang="en-US" sz="3200" dirty="0"/>
          </a:p>
        </p:txBody>
      </p:sp>
      <p:sp>
        <p:nvSpPr>
          <p:cNvPr id="3" name="Content Placeholder 2"/>
          <p:cNvSpPr>
            <a:spLocks noGrp="1"/>
          </p:cNvSpPr>
          <p:nvPr>
            <p:ph idx="1"/>
          </p:nvPr>
        </p:nvSpPr>
        <p:spPr>
          <a:solidFill>
            <a:schemeClr val="bg1"/>
          </a:solidFill>
        </p:spPr>
        <p:txBody>
          <a:bodyPr>
            <a:normAutofit lnSpcReduction="10000"/>
          </a:bodyPr>
          <a:lstStyle/>
          <a:p>
            <a:pPr marL="228600" indent="0">
              <a:buNone/>
            </a:pPr>
            <a:r>
              <a:rPr lang="en-US" dirty="0" smtClean="0"/>
              <a:t>1. Determine </a:t>
            </a:r>
            <a:r>
              <a:rPr lang="en-US" dirty="0" err="1" smtClean="0"/>
              <a:t>Bx</a:t>
            </a:r>
            <a:r>
              <a:rPr lang="en-US" dirty="0" smtClean="0"/>
              <a:t> and </a:t>
            </a:r>
            <a:r>
              <a:rPr lang="en-US" dirty="0" err="1" smtClean="0"/>
              <a:t>Px</a:t>
            </a:r>
            <a:r>
              <a:rPr lang="en-US" dirty="0" smtClean="0"/>
              <a:t> (given)</a:t>
            </a:r>
            <a:endParaRPr lang="en-US" dirty="0"/>
          </a:p>
          <a:p>
            <a:pPr marL="228600" indent="0">
              <a:buNone/>
            </a:pPr>
            <a:endParaRPr lang="en-US" sz="1400" dirty="0" smtClean="0"/>
          </a:p>
          <a:p>
            <a:pPr marL="228600" indent="0">
              <a:buNone/>
            </a:pPr>
            <a:endParaRPr lang="en-US" sz="2000" dirty="0" smtClean="0"/>
          </a:p>
          <a:p>
            <a:pPr marL="228600" indent="0">
              <a:buNone/>
            </a:pPr>
            <a:endParaRPr lang="en-US" sz="2000" dirty="0"/>
          </a:p>
          <a:p>
            <a:pPr marL="228600" indent="0">
              <a:buNone/>
            </a:pPr>
            <a:endParaRPr lang="en-US" sz="2000" dirty="0" smtClean="0"/>
          </a:p>
          <a:p>
            <a:pPr marL="228600" indent="0">
              <a:buNone/>
            </a:pPr>
            <a:endParaRPr lang="en-US" sz="2000" dirty="0"/>
          </a:p>
          <a:p>
            <a:pPr marL="228600" indent="0">
              <a:buNone/>
            </a:pPr>
            <a:endParaRPr lang="en-US" sz="2000" dirty="0" smtClean="0"/>
          </a:p>
          <a:p>
            <a:pPr marL="228600" indent="0">
              <a:buNone/>
            </a:pPr>
            <a:endParaRPr lang="en-US" sz="2000" dirty="0" smtClean="0"/>
          </a:p>
          <a:p>
            <a:pPr marL="228600" indent="0">
              <a:buNone/>
            </a:pPr>
            <a:endParaRPr lang="en-US" sz="2000" dirty="0" smtClean="0"/>
          </a:p>
          <a:p>
            <a:pPr marL="228600" indent="0">
              <a:buNone/>
            </a:pPr>
            <a:endParaRPr lang="en-US" sz="2000" dirty="0" smtClean="0"/>
          </a:p>
          <a:p>
            <a:pPr marL="228600" indent="0">
              <a:buNone/>
            </a:pPr>
            <a:r>
              <a:rPr lang="en-US" sz="2000" dirty="0" smtClean="0"/>
              <a:t>*</a:t>
            </a:r>
            <a:r>
              <a:rPr lang="en-US" sz="2000" dirty="0"/>
              <a:t>For </a:t>
            </a:r>
            <a:r>
              <a:rPr lang="en-US" sz="2000" dirty="0" smtClean="0"/>
              <a:t>groups </a:t>
            </a:r>
            <a:r>
              <a:rPr lang="en-US" sz="2000" dirty="0"/>
              <a:t>10-14 &amp;</a:t>
            </a:r>
            <a:r>
              <a:rPr lang="en-US" sz="2000" dirty="0" smtClean="0"/>
              <a:t> </a:t>
            </a:r>
            <a:r>
              <a:rPr lang="en-US" sz="2000" dirty="0"/>
              <a:t>45-49, births to ages &lt;</a:t>
            </a:r>
            <a:r>
              <a:rPr lang="en-US" sz="2000" dirty="0" smtClean="0"/>
              <a:t> </a:t>
            </a:r>
            <a:r>
              <a:rPr lang="en-US" sz="2000" dirty="0"/>
              <a:t>15 and 45+ are used.</a:t>
            </a:r>
          </a:p>
          <a:p>
            <a:pPr marL="0" indent="0">
              <a:buNone/>
            </a:pPr>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743917439"/>
              </p:ext>
            </p:extLst>
          </p:nvPr>
        </p:nvGraphicFramePr>
        <p:xfrm>
          <a:off x="762000" y="1905000"/>
          <a:ext cx="7696200" cy="3566160"/>
        </p:xfrm>
        <a:graphic>
          <a:graphicData uri="http://schemas.openxmlformats.org/drawingml/2006/table">
            <a:tbl>
              <a:tblPr firstRow="1" bandRow="1">
                <a:tableStyleId>{5C22544A-7EE6-4342-B048-85BDC9FD1C3A}</a:tableStyleId>
              </a:tblPr>
              <a:tblGrid>
                <a:gridCol w="1600200"/>
                <a:gridCol w="1905000"/>
                <a:gridCol w="2667000"/>
                <a:gridCol w="1524000"/>
              </a:tblGrid>
              <a:tr h="297462">
                <a:tc>
                  <a:txBody>
                    <a:bodyPr/>
                    <a:lstStyle/>
                    <a:p>
                      <a:pPr algn="l"/>
                      <a:r>
                        <a:rPr lang="en-US" sz="1800" dirty="0" smtClean="0">
                          <a:solidFill>
                            <a:schemeClr val="tx1"/>
                          </a:solidFill>
                        </a:rPr>
                        <a:t>Mother’s Age Group</a:t>
                      </a:r>
                      <a:endParaRPr lang="en-US" sz="1800" dirty="0">
                        <a:solidFill>
                          <a:schemeClr val="tx1"/>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chemeClr val="tx1"/>
                          </a:solidFill>
                        </a:rPr>
                        <a:t>2000</a:t>
                      </a:r>
                      <a:r>
                        <a:rPr lang="en-US" sz="1800" baseline="0" dirty="0" smtClean="0">
                          <a:solidFill>
                            <a:schemeClr val="tx1"/>
                          </a:solidFill>
                        </a:rPr>
                        <a:t> Live </a:t>
                      </a:r>
                    </a:p>
                    <a:p>
                      <a:r>
                        <a:rPr lang="en-US" sz="1800" baseline="0" dirty="0" smtClean="0">
                          <a:solidFill>
                            <a:schemeClr val="tx1"/>
                          </a:solidFill>
                        </a:rPr>
                        <a:t>Births (</a:t>
                      </a:r>
                      <a:r>
                        <a:rPr lang="en-US" sz="1800" baseline="0" dirty="0" err="1" smtClean="0">
                          <a:solidFill>
                            <a:schemeClr val="tx1"/>
                          </a:solidFill>
                        </a:rPr>
                        <a:t>Bx</a:t>
                      </a:r>
                      <a:r>
                        <a:rPr lang="en-US" sz="1800" baseline="0" dirty="0" smtClean="0">
                          <a:solidFill>
                            <a:schemeClr val="tx1"/>
                          </a:solidFill>
                        </a:rPr>
                        <a:t>)</a:t>
                      </a:r>
                      <a:endParaRPr lang="en-US" sz="18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chemeClr val="tx1"/>
                          </a:solidFill>
                        </a:rPr>
                        <a:t>2000 Mid-year Female</a:t>
                      </a:r>
                      <a:r>
                        <a:rPr lang="en-US" sz="1800" baseline="0" dirty="0" smtClean="0">
                          <a:solidFill>
                            <a:schemeClr val="tx1"/>
                          </a:solidFill>
                        </a:rPr>
                        <a:t> Population (</a:t>
                      </a:r>
                      <a:r>
                        <a:rPr lang="en-US" sz="1800" baseline="0" dirty="0" err="1" smtClean="0">
                          <a:solidFill>
                            <a:schemeClr val="tx1"/>
                          </a:solidFill>
                        </a:rPr>
                        <a:t>Px</a:t>
                      </a:r>
                      <a:r>
                        <a:rPr lang="en-US" sz="1800" baseline="0" dirty="0" smtClean="0">
                          <a:solidFill>
                            <a:schemeClr val="tx1"/>
                          </a:solidFill>
                        </a:rPr>
                        <a:t>)</a:t>
                      </a:r>
                      <a:endParaRPr lang="en-US" sz="18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ASBR</a:t>
                      </a:r>
                      <a:endParaRPr lang="en-US" dirty="0">
                        <a:solidFill>
                          <a:schemeClr val="tx1"/>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7462">
                <a:tc>
                  <a:txBody>
                    <a:bodyPr/>
                    <a:lstStyle/>
                    <a:p>
                      <a:pPr algn="l"/>
                      <a:r>
                        <a:rPr lang="en-US" b="1" dirty="0" smtClean="0"/>
                        <a:t>10-14</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b="1" dirty="0" smtClean="0"/>
                        <a:t>          300*</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b="1" dirty="0" smtClean="0"/>
                        <a:t>     165,000</a:t>
                      </a:r>
                      <a:endParaRPr lang="en-US" b="1" dirty="0"/>
                    </a:p>
                  </a:txBody>
                  <a:tcPr>
                    <a:lnT w="12700" cap="flat" cmpd="sng" algn="ctr">
                      <a:solidFill>
                        <a:schemeClr val="tx1"/>
                      </a:solidFill>
                      <a:prstDash val="solid"/>
                      <a:round/>
                      <a:headEnd type="none" w="med" len="med"/>
                      <a:tailEnd type="none" w="med" len="med"/>
                    </a:lnT>
                    <a:noFill/>
                  </a:tcPr>
                </a:tc>
                <a:tc>
                  <a:txBody>
                    <a:bodyPr/>
                    <a:lstStyle/>
                    <a:p>
                      <a:endParaRPr lang="en-US" dirty="0"/>
                    </a:p>
                  </a:txBody>
                  <a:tcPr>
                    <a:lnT w="12700" cap="flat" cmpd="sng" algn="ctr">
                      <a:solidFill>
                        <a:schemeClr val="tx1"/>
                      </a:solidFill>
                      <a:prstDash val="solid"/>
                      <a:round/>
                      <a:headEnd type="none" w="med" len="med"/>
                      <a:tailEnd type="none" w="med" len="med"/>
                    </a:lnT>
                    <a:noFill/>
                  </a:tcPr>
                </a:tc>
              </a:tr>
              <a:tr h="297462">
                <a:tc>
                  <a:txBody>
                    <a:bodyPr/>
                    <a:lstStyle/>
                    <a:p>
                      <a:pPr algn="l"/>
                      <a:r>
                        <a:rPr lang="en-US" b="1" dirty="0" smtClean="0"/>
                        <a:t>15-19</a:t>
                      </a:r>
                      <a:endParaRPr lang="en-US" b="1" dirty="0"/>
                    </a:p>
                  </a:txBody>
                  <a:tcPr>
                    <a:noFill/>
                  </a:tcPr>
                </a:tc>
                <a:tc>
                  <a:txBody>
                    <a:bodyPr/>
                    <a:lstStyle/>
                    <a:p>
                      <a:r>
                        <a:rPr lang="en-US" b="1" dirty="0" smtClean="0"/>
                        <a:t>     11,000</a:t>
                      </a:r>
                      <a:endParaRPr lang="en-US" b="1" dirty="0"/>
                    </a:p>
                  </a:txBody>
                  <a:tcPr>
                    <a:noFill/>
                  </a:tcPr>
                </a:tc>
                <a:tc>
                  <a:txBody>
                    <a:bodyPr/>
                    <a:lstStyle/>
                    <a:p>
                      <a:r>
                        <a:rPr lang="en-US" b="1" dirty="0" smtClean="0"/>
                        <a:t>     179,000</a:t>
                      </a:r>
                      <a:endParaRPr lang="en-US" b="1" dirty="0"/>
                    </a:p>
                  </a:txBody>
                  <a:tcPr>
                    <a:noFill/>
                  </a:tcPr>
                </a:tc>
                <a:tc>
                  <a:txBody>
                    <a:bodyPr/>
                    <a:lstStyle/>
                    <a:p>
                      <a:endParaRPr lang="en-US" dirty="0"/>
                    </a:p>
                  </a:txBody>
                  <a:tcPr>
                    <a:noFill/>
                  </a:tcPr>
                </a:tc>
              </a:tr>
              <a:tr h="297462">
                <a:tc>
                  <a:txBody>
                    <a:bodyPr/>
                    <a:lstStyle/>
                    <a:p>
                      <a:pPr algn="l"/>
                      <a:r>
                        <a:rPr lang="en-US" b="1" dirty="0" smtClean="0"/>
                        <a:t>20-24</a:t>
                      </a:r>
                      <a:endParaRPr lang="en-US" b="1" dirty="0"/>
                    </a:p>
                  </a:txBody>
                  <a:tcPr>
                    <a:noFill/>
                  </a:tcPr>
                </a:tc>
                <a:tc>
                  <a:txBody>
                    <a:bodyPr/>
                    <a:lstStyle/>
                    <a:p>
                      <a:r>
                        <a:rPr lang="en-US" b="1" dirty="0" smtClean="0"/>
                        <a:t>     20,000</a:t>
                      </a:r>
                      <a:endParaRPr lang="en-US" b="1" dirty="0"/>
                    </a:p>
                  </a:txBody>
                  <a:tcPr>
                    <a:noFill/>
                  </a:tcPr>
                </a:tc>
                <a:tc>
                  <a:txBody>
                    <a:bodyPr/>
                    <a:lstStyle/>
                    <a:p>
                      <a:r>
                        <a:rPr lang="en-US" b="1" dirty="0" smtClean="0"/>
                        <a:t>     192,000</a:t>
                      </a:r>
                      <a:endParaRPr lang="en-US" b="1" dirty="0"/>
                    </a:p>
                  </a:txBody>
                  <a:tcPr>
                    <a:noFill/>
                  </a:tcPr>
                </a:tc>
                <a:tc>
                  <a:txBody>
                    <a:bodyPr/>
                    <a:lstStyle/>
                    <a:p>
                      <a:endParaRPr lang="en-US"/>
                    </a:p>
                  </a:txBody>
                  <a:tcPr>
                    <a:noFill/>
                  </a:tcPr>
                </a:tc>
              </a:tr>
              <a:tr h="297462">
                <a:tc>
                  <a:txBody>
                    <a:bodyPr/>
                    <a:lstStyle/>
                    <a:p>
                      <a:pPr algn="l"/>
                      <a:r>
                        <a:rPr lang="en-US" b="1" dirty="0" smtClean="0"/>
                        <a:t>25-29</a:t>
                      </a:r>
                      <a:endParaRPr lang="en-US" b="1" dirty="0"/>
                    </a:p>
                  </a:txBody>
                  <a:tcPr>
                    <a:noFill/>
                  </a:tcPr>
                </a:tc>
                <a:tc>
                  <a:txBody>
                    <a:bodyPr/>
                    <a:lstStyle/>
                    <a:p>
                      <a:r>
                        <a:rPr lang="en-US" b="1" dirty="0" smtClean="0"/>
                        <a:t>     22,000</a:t>
                      </a:r>
                      <a:endParaRPr lang="en-US" b="1" dirty="0"/>
                    </a:p>
                  </a:txBody>
                  <a:tcPr>
                    <a:noFill/>
                  </a:tcPr>
                </a:tc>
                <a:tc>
                  <a:txBody>
                    <a:bodyPr/>
                    <a:lstStyle/>
                    <a:p>
                      <a:r>
                        <a:rPr lang="en-US" b="1" dirty="0" smtClean="0"/>
                        <a:t>     222,000</a:t>
                      </a:r>
                      <a:endParaRPr lang="en-US" b="1" dirty="0"/>
                    </a:p>
                  </a:txBody>
                  <a:tcPr>
                    <a:noFill/>
                  </a:tcPr>
                </a:tc>
                <a:tc>
                  <a:txBody>
                    <a:bodyPr/>
                    <a:lstStyle/>
                    <a:p>
                      <a:endParaRPr lang="en-US" dirty="0"/>
                    </a:p>
                  </a:txBody>
                  <a:tcPr>
                    <a:noFill/>
                  </a:tcPr>
                </a:tc>
              </a:tr>
              <a:tr h="297462">
                <a:tc>
                  <a:txBody>
                    <a:bodyPr/>
                    <a:lstStyle/>
                    <a:p>
                      <a:pPr algn="l"/>
                      <a:r>
                        <a:rPr lang="en-US" b="1" dirty="0" smtClean="0"/>
                        <a:t>30-34</a:t>
                      </a:r>
                      <a:endParaRPr lang="en-US" b="1" dirty="0"/>
                    </a:p>
                  </a:txBody>
                  <a:tcPr>
                    <a:noFill/>
                  </a:tcPr>
                </a:tc>
                <a:tc>
                  <a:txBody>
                    <a:bodyPr/>
                    <a:lstStyle/>
                    <a:p>
                      <a:r>
                        <a:rPr lang="en-US" b="1" dirty="0" smtClean="0"/>
                        <a:t>     20,000</a:t>
                      </a:r>
                      <a:endParaRPr lang="en-US" b="1" dirty="0"/>
                    </a:p>
                  </a:txBody>
                  <a:tcPr>
                    <a:noFill/>
                  </a:tcPr>
                </a:tc>
                <a:tc>
                  <a:txBody>
                    <a:bodyPr/>
                    <a:lstStyle/>
                    <a:p>
                      <a:r>
                        <a:rPr lang="en-US" b="1" dirty="0" smtClean="0"/>
                        <a:t>     213,000</a:t>
                      </a:r>
                      <a:endParaRPr lang="en-US" b="1" dirty="0"/>
                    </a:p>
                  </a:txBody>
                  <a:tcPr>
                    <a:noFill/>
                  </a:tcPr>
                </a:tc>
                <a:tc>
                  <a:txBody>
                    <a:bodyPr/>
                    <a:lstStyle/>
                    <a:p>
                      <a:endParaRPr lang="en-US" dirty="0"/>
                    </a:p>
                  </a:txBody>
                  <a:tcPr>
                    <a:noFill/>
                  </a:tcPr>
                </a:tc>
              </a:tr>
              <a:tr h="297462">
                <a:tc>
                  <a:txBody>
                    <a:bodyPr/>
                    <a:lstStyle/>
                    <a:p>
                      <a:pPr algn="l"/>
                      <a:r>
                        <a:rPr lang="en-US" b="1" dirty="0" smtClean="0"/>
                        <a:t>35-39</a:t>
                      </a:r>
                      <a:endParaRPr lang="en-US" b="1" dirty="0"/>
                    </a:p>
                  </a:txBody>
                  <a:tcPr>
                    <a:noFill/>
                  </a:tcPr>
                </a:tc>
                <a:tc>
                  <a:txBody>
                    <a:bodyPr/>
                    <a:lstStyle/>
                    <a:p>
                      <a:r>
                        <a:rPr lang="en-US" b="1" dirty="0" smtClean="0"/>
                        <a:t>     10,000</a:t>
                      </a:r>
                      <a:endParaRPr lang="en-US" b="1" dirty="0"/>
                    </a:p>
                  </a:txBody>
                  <a:tcPr>
                    <a:noFill/>
                  </a:tcPr>
                </a:tc>
                <a:tc>
                  <a:txBody>
                    <a:bodyPr/>
                    <a:lstStyle/>
                    <a:p>
                      <a:r>
                        <a:rPr lang="en-US" b="1" dirty="0" smtClean="0"/>
                        <a:t>     212,000</a:t>
                      </a:r>
                      <a:endParaRPr lang="en-US" b="1" dirty="0"/>
                    </a:p>
                  </a:txBody>
                  <a:tcPr>
                    <a:noFill/>
                  </a:tcPr>
                </a:tc>
                <a:tc>
                  <a:txBody>
                    <a:bodyPr/>
                    <a:lstStyle/>
                    <a:p>
                      <a:endParaRPr lang="en-US" dirty="0"/>
                    </a:p>
                  </a:txBody>
                  <a:tcPr>
                    <a:noFill/>
                  </a:tcPr>
                </a:tc>
              </a:tr>
              <a:tr h="297462">
                <a:tc>
                  <a:txBody>
                    <a:bodyPr/>
                    <a:lstStyle/>
                    <a:p>
                      <a:pPr algn="l"/>
                      <a:r>
                        <a:rPr lang="en-US" b="1" dirty="0" smtClean="0"/>
                        <a:t>40-44</a:t>
                      </a:r>
                      <a:endParaRPr lang="en-US" b="1" dirty="0"/>
                    </a:p>
                  </a:txBody>
                  <a:tcPr>
                    <a:noFill/>
                  </a:tcPr>
                </a:tc>
                <a:tc>
                  <a:txBody>
                    <a:bodyPr/>
                    <a:lstStyle/>
                    <a:p>
                      <a:r>
                        <a:rPr lang="en-US" b="1" dirty="0" smtClean="0"/>
                        <a:t>       2,000</a:t>
                      </a:r>
                      <a:endParaRPr lang="en-US" b="1" dirty="0"/>
                    </a:p>
                  </a:txBody>
                  <a:tcPr>
                    <a:noFill/>
                  </a:tcPr>
                </a:tc>
                <a:tc>
                  <a:txBody>
                    <a:bodyPr/>
                    <a:lstStyle/>
                    <a:p>
                      <a:r>
                        <a:rPr lang="en-US" b="1" dirty="0" smtClean="0"/>
                        <a:t>     210,000</a:t>
                      </a:r>
                      <a:endParaRPr lang="en-US" b="1" dirty="0"/>
                    </a:p>
                  </a:txBody>
                  <a:tcPr>
                    <a:noFill/>
                  </a:tcPr>
                </a:tc>
                <a:tc>
                  <a:txBody>
                    <a:bodyPr/>
                    <a:lstStyle/>
                    <a:p>
                      <a:endParaRPr lang="en-US" dirty="0"/>
                    </a:p>
                  </a:txBody>
                  <a:tcPr>
                    <a:noFill/>
                  </a:tcPr>
                </a:tc>
              </a:tr>
              <a:tr h="297462">
                <a:tc>
                  <a:txBody>
                    <a:bodyPr/>
                    <a:lstStyle/>
                    <a:p>
                      <a:pPr algn="l"/>
                      <a:r>
                        <a:rPr lang="en-US" b="1" dirty="0" smtClean="0"/>
                        <a:t>45-49</a:t>
                      </a:r>
                      <a:endParaRPr lang="en-US" b="1" dirty="0"/>
                    </a:p>
                  </a:txBody>
                  <a:tcPr>
                    <a:lnB w="12700" cap="flat" cmpd="sng" algn="ctr">
                      <a:solidFill>
                        <a:schemeClr val="tx1"/>
                      </a:solidFill>
                      <a:prstDash val="solid"/>
                      <a:round/>
                      <a:headEnd type="none" w="med" len="med"/>
                      <a:tailEnd type="none" w="med" len="med"/>
                    </a:lnB>
                    <a:noFill/>
                  </a:tcPr>
                </a:tc>
                <a:tc>
                  <a:txBody>
                    <a:bodyPr/>
                    <a:lstStyle/>
                    <a:p>
                      <a:r>
                        <a:rPr lang="en-US" b="1" dirty="0" smtClean="0"/>
                        <a:t>          500*</a:t>
                      </a:r>
                      <a:endParaRPr lang="en-US" b="1" dirty="0"/>
                    </a:p>
                  </a:txBody>
                  <a:tcPr>
                    <a:lnB w="12700" cap="flat" cmpd="sng" algn="ctr">
                      <a:solidFill>
                        <a:schemeClr val="tx1"/>
                      </a:solidFill>
                      <a:prstDash val="solid"/>
                      <a:round/>
                      <a:headEnd type="none" w="med" len="med"/>
                      <a:tailEnd type="none" w="med" len="med"/>
                    </a:lnB>
                    <a:noFill/>
                  </a:tcPr>
                </a:tc>
                <a:tc>
                  <a:txBody>
                    <a:bodyPr/>
                    <a:lstStyle/>
                    <a:p>
                      <a:r>
                        <a:rPr lang="en-US" b="1" dirty="0" smtClean="0"/>
                        <a:t>     200,000</a:t>
                      </a:r>
                      <a:endParaRPr lang="en-US" b="1" dirty="0"/>
                    </a:p>
                  </a:txBody>
                  <a:tcPr>
                    <a:lnB w="12700" cap="flat" cmpd="sng" algn="ctr">
                      <a:solidFill>
                        <a:schemeClr val="tx1"/>
                      </a:solidFill>
                      <a:prstDash val="solid"/>
                      <a:round/>
                      <a:headEnd type="none" w="med" len="med"/>
                      <a:tailEnd type="none" w="med" len="med"/>
                    </a:lnB>
                    <a:noFill/>
                  </a:tcPr>
                </a:tc>
                <a:tc>
                  <a:txBody>
                    <a:bodyPr/>
                    <a:lstStyle/>
                    <a:p>
                      <a:endParaRPr lang="en-US" dirty="0"/>
                    </a:p>
                  </a:txBody>
                  <a:tcPr>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extLst>
      <p:ext uri="{BB962C8B-B14F-4D97-AF65-F5344CB8AC3E}">
        <p14:creationId xmlns:p14="http://schemas.microsoft.com/office/powerpoint/2010/main" val="313007838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pPr>
              <a:lnSpc>
                <a:spcPts val="3300"/>
              </a:lnSpc>
            </a:pPr>
            <a:r>
              <a:rPr lang="en-US" sz="3200" b="1" dirty="0"/>
              <a:t>Total Fertility Rate </a:t>
            </a:r>
            <a:r>
              <a:rPr lang="en-US" sz="3200" b="1" dirty="0" smtClean="0"/>
              <a:t>for</a:t>
            </a:r>
            <a:br>
              <a:rPr lang="en-US" sz="3200" b="1" dirty="0" smtClean="0"/>
            </a:br>
            <a:r>
              <a:rPr lang="en-US" sz="3200" b="1" dirty="0" smtClean="0"/>
              <a:t>an area </a:t>
            </a:r>
            <a:r>
              <a:rPr lang="en-US" sz="3200" b="1" dirty="0"/>
              <a:t>for year 2000</a:t>
            </a:r>
            <a:r>
              <a:rPr lang="en-US" sz="3200" b="1" dirty="0" smtClean="0"/>
              <a:t>:</a:t>
            </a:r>
            <a:endParaRPr lang="en-US" sz="3200" dirty="0"/>
          </a:p>
        </p:txBody>
      </p:sp>
      <p:sp>
        <p:nvSpPr>
          <p:cNvPr id="3" name="Content Placeholder 2"/>
          <p:cNvSpPr>
            <a:spLocks noGrp="1"/>
          </p:cNvSpPr>
          <p:nvPr>
            <p:ph idx="1"/>
          </p:nvPr>
        </p:nvSpPr>
        <p:spPr>
          <a:xfrm>
            <a:off x="368300" y="1524000"/>
            <a:ext cx="8407400" cy="4191000"/>
          </a:xfrm>
          <a:solidFill>
            <a:schemeClr val="bg1"/>
          </a:solidFill>
        </p:spPr>
        <p:txBody>
          <a:bodyPr>
            <a:normAutofit fontScale="62500" lnSpcReduction="20000"/>
          </a:bodyPr>
          <a:lstStyle/>
          <a:p>
            <a:pPr marL="0" indent="0">
              <a:buNone/>
            </a:pPr>
            <a:endParaRPr lang="en-US" sz="1400" dirty="0" smtClean="0"/>
          </a:p>
          <a:p>
            <a:pPr marL="0" indent="0">
              <a:buNone/>
            </a:pPr>
            <a:r>
              <a:rPr lang="en-US" dirty="0" smtClean="0"/>
              <a:t>2. Calculate </a:t>
            </a:r>
            <a:r>
              <a:rPr lang="en-US" dirty="0"/>
              <a:t>the age-specific birth rate (ASBR) </a:t>
            </a:r>
          </a:p>
          <a:p>
            <a:pPr marL="0" indent="0">
              <a:buNone/>
            </a:pPr>
            <a:endParaRPr lang="en-US" sz="2400" b="1" dirty="0"/>
          </a:p>
          <a:p>
            <a:pPr marL="0" indent="0">
              <a:buNone/>
            </a:pPr>
            <a:r>
              <a:rPr lang="en-US" sz="2400" b="1" dirty="0" smtClean="0"/>
              <a:t>	</a:t>
            </a:r>
            <a:r>
              <a:rPr lang="en-US" sz="3300" b="1" dirty="0" smtClean="0">
                <a:solidFill>
                  <a:srgbClr val="0070C0"/>
                </a:solidFill>
              </a:rPr>
              <a:t>ASBR </a:t>
            </a:r>
            <a:r>
              <a:rPr lang="en-US" sz="3300" b="1" dirty="0">
                <a:solidFill>
                  <a:srgbClr val="0070C0"/>
                </a:solidFill>
              </a:rPr>
              <a:t>=  </a:t>
            </a:r>
            <a:r>
              <a:rPr lang="en-US" sz="3300" b="1" u="sng" dirty="0" err="1">
                <a:solidFill>
                  <a:srgbClr val="0070C0"/>
                </a:solidFill>
              </a:rPr>
              <a:t>Bx</a:t>
            </a:r>
            <a:r>
              <a:rPr lang="en-US" sz="3300" b="1" dirty="0">
                <a:solidFill>
                  <a:srgbClr val="0070C0"/>
                </a:solidFill>
              </a:rPr>
              <a:t> x 1,000</a:t>
            </a:r>
          </a:p>
          <a:p>
            <a:pPr marL="0" indent="0">
              <a:buNone/>
            </a:pPr>
            <a:r>
              <a:rPr lang="en-US" sz="3300" b="1" dirty="0">
                <a:solidFill>
                  <a:srgbClr val="0070C0"/>
                </a:solidFill>
              </a:rPr>
              <a:t>		  </a:t>
            </a:r>
            <a:r>
              <a:rPr lang="en-US" sz="3300" b="1" dirty="0" smtClean="0">
                <a:solidFill>
                  <a:srgbClr val="0070C0"/>
                </a:solidFill>
              </a:rPr>
              <a:t>    </a:t>
            </a:r>
            <a:r>
              <a:rPr lang="en-US" sz="3300" b="1" dirty="0" err="1" smtClean="0">
                <a:solidFill>
                  <a:srgbClr val="0070C0"/>
                </a:solidFill>
              </a:rPr>
              <a:t>Px</a:t>
            </a:r>
            <a:endParaRPr lang="en-US" sz="3300" b="1" dirty="0">
              <a:solidFill>
                <a:srgbClr val="0070C0"/>
              </a:solidFill>
            </a:endParaRPr>
          </a:p>
          <a:p>
            <a:pPr marL="0" indent="0">
              <a:buNone/>
            </a:pPr>
            <a:endParaRPr lang="en-US" sz="2200" dirty="0" smtClean="0"/>
          </a:p>
          <a:p>
            <a:pPr marL="0" indent="0">
              <a:buNone/>
            </a:pPr>
            <a:endParaRPr lang="en-US" sz="2200" dirty="0"/>
          </a:p>
          <a:p>
            <a:pPr marL="0" indent="0">
              <a:buNone/>
            </a:pPr>
            <a:endParaRPr lang="en-US" sz="2200" dirty="0" smtClean="0"/>
          </a:p>
          <a:p>
            <a:pPr marL="0" indent="0">
              <a:buNone/>
            </a:pPr>
            <a:endParaRPr lang="en-US" sz="2200" dirty="0" smtClean="0"/>
          </a:p>
          <a:p>
            <a:pPr marL="0" indent="0">
              <a:buNone/>
            </a:pPr>
            <a:endParaRPr lang="en-US" sz="2800" dirty="0" smtClean="0"/>
          </a:p>
          <a:p>
            <a:pPr marL="0" indent="0">
              <a:buNone/>
            </a:pPr>
            <a:r>
              <a:rPr lang="en-US" sz="2800" b="1" dirty="0" smtClean="0">
                <a:solidFill>
                  <a:srgbClr val="0070C0"/>
                </a:solidFill>
              </a:rPr>
              <a:t>	</a:t>
            </a:r>
            <a:endParaRPr lang="en-US" sz="2800" b="1" u="sng" dirty="0" smtClean="0">
              <a:solidFill>
                <a:schemeClr val="accent6">
                  <a:lumMod val="75000"/>
                </a:schemeClr>
              </a:solidFill>
            </a:endParaRPr>
          </a:p>
          <a:p>
            <a:pPr marL="0" indent="0">
              <a:buNone/>
            </a:pPr>
            <a:r>
              <a:rPr lang="en-US" sz="2800" b="1" dirty="0" smtClean="0">
                <a:solidFill>
                  <a:srgbClr val="0070C0"/>
                </a:solidFill>
              </a:rPr>
              <a:t>		   </a:t>
            </a: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549766985"/>
              </p:ext>
            </p:extLst>
          </p:nvPr>
        </p:nvGraphicFramePr>
        <p:xfrm>
          <a:off x="685800" y="3962400"/>
          <a:ext cx="8153401" cy="1275806"/>
        </p:xfrm>
        <a:graphic>
          <a:graphicData uri="http://schemas.openxmlformats.org/drawingml/2006/table">
            <a:tbl>
              <a:tblPr firstRow="1" firstCol="1" bandRow="1">
                <a:tableStyleId>{5C22544A-7EE6-4342-B048-85BDC9FD1C3A}</a:tableStyleId>
              </a:tblPr>
              <a:tblGrid>
                <a:gridCol w="1828800"/>
                <a:gridCol w="1738313"/>
                <a:gridCol w="2224087"/>
                <a:gridCol w="2362201"/>
              </a:tblGrid>
              <a:tr h="849086">
                <a:tc>
                  <a:txBody>
                    <a:bodyPr/>
                    <a:lstStyle/>
                    <a:p>
                      <a:r>
                        <a:rPr lang="en-US" dirty="0" smtClean="0">
                          <a:solidFill>
                            <a:schemeClr val="tx1"/>
                          </a:solidFill>
                        </a:rPr>
                        <a:t>Age Group</a:t>
                      </a:r>
                      <a:endParaRPr lang="en-US" dirty="0">
                        <a:solidFill>
                          <a:schemeClr val="tx1"/>
                        </a:solidFill>
                      </a:endParaRPr>
                    </a:p>
                  </a:txBody>
                  <a:tcPr anchor="b">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2000 Live Births (</a:t>
                      </a:r>
                      <a:r>
                        <a:rPr lang="en-US" dirty="0" err="1" smtClean="0">
                          <a:solidFill>
                            <a:schemeClr val="tx1"/>
                          </a:solidFill>
                        </a:rPr>
                        <a:t>Bx</a:t>
                      </a:r>
                      <a:r>
                        <a:rPr lang="en-US" dirty="0" smtClean="0">
                          <a:solidFill>
                            <a:schemeClr val="tx1"/>
                          </a:solidFill>
                        </a:rPr>
                        <a:t>)</a:t>
                      </a:r>
                      <a:endParaRPr lang="en-US" dirty="0">
                        <a:solidFill>
                          <a:schemeClr val="tx1"/>
                        </a:solidFill>
                      </a:endParaRPr>
                    </a:p>
                  </a:txBody>
                  <a:tcPr anchor="b">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rPr>
                        <a:t>2000 Female</a:t>
                      </a:r>
                      <a:r>
                        <a:rPr lang="en-US" sz="1800" baseline="0" dirty="0" smtClean="0">
                          <a:solidFill>
                            <a:schemeClr val="tx1"/>
                          </a:solidFill>
                        </a:rPr>
                        <a:t> Population (</a:t>
                      </a:r>
                      <a:r>
                        <a:rPr lang="en-US" sz="1800" baseline="0" dirty="0" err="1" smtClean="0">
                          <a:solidFill>
                            <a:schemeClr val="tx1"/>
                          </a:solidFill>
                        </a:rPr>
                        <a:t>Px</a:t>
                      </a:r>
                      <a:endParaRPr lang="en-US" dirty="0"/>
                    </a:p>
                  </a:txBody>
                  <a:tcPr anchor="b">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ASBR rounded)</a:t>
                      </a:r>
                      <a:endParaRPr lang="en-US" dirty="0">
                        <a:solidFill>
                          <a:schemeClr val="tx1"/>
                        </a:solidFill>
                      </a:endParaRPr>
                    </a:p>
                  </a:txBody>
                  <a:tcPr anchor="b">
                    <a:lnB w="12700" cap="flat" cmpd="sng" algn="ctr">
                      <a:solidFill>
                        <a:schemeClr val="tx1"/>
                      </a:solidFill>
                      <a:prstDash val="solid"/>
                      <a:round/>
                      <a:headEnd type="none" w="med" len="med"/>
                      <a:tailEnd type="none" w="med" len="med"/>
                    </a:lnB>
                    <a:noFill/>
                  </a:tcPr>
                </a:tc>
              </a:tr>
              <a:tr h="339634">
                <a:tc>
                  <a:txBody>
                    <a:bodyPr/>
                    <a:lstStyle/>
                    <a:p>
                      <a:r>
                        <a:rPr lang="en-US" sz="2200" b="1" dirty="0" smtClean="0">
                          <a:solidFill>
                            <a:schemeClr val="tx1"/>
                          </a:solidFill>
                        </a:rPr>
                        <a:t>10-14</a:t>
                      </a:r>
                      <a:r>
                        <a:rPr lang="en-US" sz="2200" b="1" dirty="0" smtClean="0"/>
                        <a:t>0</a:t>
                      </a:r>
                      <a:r>
                        <a:rPr lang="en-US" b="1" dirty="0" smtClean="0"/>
                        <a:t>-14</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sz="2200" b="1" dirty="0" smtClean="0">
                          <a:solidFill>
                            <a:schemeClr val="accent1"/>
                          </a:solidFill>
                        </a:rPr>
                        <a:t>300</a:t>
                      </a:r>
                      <a:endParaRPr lang="en-US" sz="2200" b="1" dirty="0">
                        <a:solidFill>
                          <a:schemeClr val="accent1"/>
                        </a:solidFill>
                      </a:endParaRPr>
                    </a:p>
                  </a:txBody>
                  <a:tcPr>
                    <a:lnT w="12700" cap="flat" cmpd="sng" algn="ctr">
                      <a:solidFill>
                        <a:schemeClr val="tx1"/>
                      </a:solidFill>
                      <a:prstDash val="solid"/>
                      <a:round/>
                      <a:headEnd type="none" w="med" len="med"/>
                      <a:tailEnd type="none" w="med" len="med"/>
                    </a:lnT>
                    <a:noFill/>
                  </a:tcPr>
                </a:tc>
                <a:tc>
                  <a:txBody>
                    <a:bodyPr/>
                    <a:lstStyle/>
                    <a:p>
                      <a:r>
                        <a:rPr lang="en-US" sz="2200" b="1" dirty="0" smtClean="0">
                          <a:solidFill>
                            <a:srgbClr val="0070C0"/>
                          </a:solidFill>
                        </a:rPr>
                        <a:t>165,000</a:t>
                      </a:r>
                      <a:endParaRPr lang="en-US" sz="2200" b="1" dirty="0">
                        <a:solidFill>
                          <a:srgbClr val="0070C0"/>
                        </a:solidFill>
                      </a:endParaRPr>
                    </a:p>
                  </a:txBody>
                  <a:tcPr>
                    <a:lnT w="12700" cap="flat" cmpd="sng" algn="ctr">
                      <a:solidFill>
                        <a:schemeClr val="tx1"/>
                      </a:solidFill>
                      <a:prstDash val="solid"/>
                      <a:round/>
                      <a:headEnd type="none" w="med" len="med"/>
                      <a:tailEnd type="none" w="med" len="med"/>
                    </a:lnT>
                    <a:noFill/>
                  </a:tcPr>
                </a:tc>
                <a:tc>
                  <a:txBody>
                    <a:bodyPr/>
                    <a:lstStyle/>
                    <a:p>
                      <a:endParaRPr lang="en-US" dirty="0"/>
                    </a:p>
                  </a:txBody>
                  <a:tcPr>
                    <a:lnT w="12700" cap="flat" cmpd="sng" algn="ctr">
                      <a:solidFill>
                        <a:schemeClr val="tx1"/>
                      </a:solidFill>
                      <a:prstDash val="solid"/>
                      <a:round/>
                      <a:headEnd type="none" w="med" len="med"/>
                      <a:tailEnd type="none" w="med" len="med"/>
                    </a:lnT>
                    <a:noFill/>
                  </a:tcPr>
                </a:tc>
              </a:tr>
            </a:tbl>
          </a:graphicData>
        </a:graphic>
      </p:graphicFrame>
      <p:sp>
        <p:nvSpPr>
          <p:cNvPr id="5" name="TextBox 4"/>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extLst>
      <p:ext uri="{BB962C8B-B14F-4D97-AF65-F5344CB8AC3E}">
        <p14:creationId xmlns:p14="http://schemas.microsoft.com/office/powerpoint/2010/main" val="42613180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407400" cy="4724400"/>
          </a:xfrm>
          <a:solidFill>
            <a:schemeClr val="bg1"/>
          </a:solidFill>
        </p:spPr>
        <p:txBody>
          <a:bodyPr>
            <a:normAutofit fontScale="77500" lnSpcReduction="20000"/>
          </a:bodyPr>
          <a:lstStyle/>
          <a:p>
            <a:pPr marL="0" indent="0">
              <a:buNone/>
            </a:pPr>
            <a:endParaRPr lang="en-US" sz="1400" dirty="0" smtClean="0"/>
          </a:p>
          <a:p>
            <a:pPr marL="0" indent="0">
              <a:buNone/>
            </a:pPr>
            <a:r>
              <a:rPr lang="en-US" dirty="0" smtClean="0"/>
              <a:t>2. Calculate </a:t>
            </a:r>
            <a:r>
              <a:rPr lang="en-US" dirty="0"/>
              <a:t>the age-specific birth rate (ASBR) </a:t>
            </a:r>
          </a:p>
          <a:p>
            <a:pPr marL="0" indent="0">
              <a:buNone/>
            </a:pPr>
            <a:endParaRPr lang="en-US" sz="2400" b="1" dirty="0"/>
          </a:p>
          <a:p>
            <a:pPr marL="0" indent="0">
              <a:buNone/>
            </a:pPr>
            <a:r>
              <a:rPr lang="en-US" sz="2400" b="1" dirty="0" smtClean="0"/>
              <a:t>	</a:t>
            </a:r>
            <a:r>
              <a:rPr lang="en-US" sz="3300" b="1" dirty="0" smtClean="0">
                <a:solidFill>
                  <a:srgbClr val="0070C0"/>
                </a:solidFill>
              </a:rPr>
              <a:t>ASBR </a:t>
            </a:r>
            <a:r>
              <a:rPr lang="en-US" sz="3300" b="1" dirty="0">
                <a:solidFill>
                  <a:srgbClr val="0070C0"/>
                </a:solidFill>
              </a:rPr>
              <a:t>=  </a:t>
            </a:r>
            <a:r>
              <a:rPr lang="en-US" sz="3300" b="1" u="sng" dirty="0" err="1">
                <a:solidFill>
                  <a:srgbClr val="0070C0"/>
                </a:solidFill>
              </a:rPr>
              <a:t>Bx</a:t>
            </a:r>
            <a:r>
              <a:rPr lang="en-US" sz="3300" b="1" dirty="0">
                <a:solidFill>
                  <a:srgbClr val="0070C0"/>
                </a:solidFill>
              </a:rPr>
              <a:t> x 1,000</a:t>
            </a:r>
          </a:p>
          <a:p>
            <a:pPr marL="0" indent="0">
              <a:buNone/>
            </a:pPr>
            <a:r>
              <a:rPr lang="en-US" sz="3300" b="1" dirty="0">
                <a:solidFill>
                  <a:srgbClr val="0070C0"/>
                </a:solidFill>
              </a:rPr>
              <a:t>		  </a:t>
            </a:r>
            <a:r>
              <a:rPr lang="en-US" sz="3300" b="1" dirty="0" smtClean="0">
                <a:solidFill>
                  <a:srgbClr val="0070C0"/>
                </a:solidFill>
              </a:rPr>
              <a:t>    </a:t>
            </a:r>
            <a:r>
              <a:rPr lang="en-US" sz="3300" b="1" dirty="0" err="1" smtClean="0">
                <a:solidFill>
                  <a:srgbClr val="0070C0"/>
                </a:solidFill>
              </a:rPr>
              <a:t>Px</a:t>
            </a:r>
            <a:endParaRPr lang="en-US" sz="3300" b="1" dirty="0">
              <a:solidFill>
                <a:srgbClr val="0070C0"/>
              </a:solidFill>
            </a:endParaRPr>
          </a:p>
          <a:p>
            <a:pPr marL="0" indent="0">
              <a:buNone/>
            </a:pPr>
            <a:endParaRPr lang="en-US" sz="2200" dirty="0" smtClean="0"/>
          </a:p>
          <a:p>
            <a:pPr marL="0" indent="0">
              <a:buNone/>
            </a:pPr>
            <a:endParaRPr lang="en-US" sz="2200" dirty="0"/>
          </a:p>
          <a:p>
            <a:pPr marL="0" indent="0">
              <a:buNone/>
            </a:pPr>
            <a:endParaRPr lang="en-US" sz="2200" dirty="0" smtClean="0"/>
          </a:p>
          <a:p>
            <a:pPr marL="0" indent="0">
              <a:buNone/>
            </a:pPr>
            <a:endParaRPr lang="en-US" sz="2200" dirty="0" smtClean="0"/>
          </a:p>
          <a:p>
            <a:pPr marL="0" indent="0">
              <a:buNone/>
            </a:pPr>
            <a:endParaRPr lang="en-US" sz="2800" dirty="0" smtClean="0"/>
          </a:p>
          <a:p>
            <a:pPr marL="0" indent="0">
              <a:buNone/>
            </a:pPr>
            <a:r>
              <a:rPr lang="en-US" sz="2800" b="1" dirty="0" smtClean="0">
                <a:solidFill>
                  <a:srgbClr val="0070C0"/>
                </a:solidFill>
              </a:rPr>
              <a:t>	</a:t>
            </a:r>
            <a:r>
              <a:rPr lang="en-US" sz="2800" b="1" dirty="0" smtClean="0"/>
              <a:t>ASBR =</a:t>
            </a:r>
            <a:r>
              <a:rPr lang="en-US" sz="2800" b="1" dirty="0" smtClean="0">
                <a:solidFill>
                  <a:srgbClr val="0070C0"/>
                </a:solidFill>
              </a:rPr>
              <a:t>   </a:t>
            </a:r>
            <a:r>
              <a:rPr lang="en-US" sz="2800" b="1" u="sng" dirty="0" smtClean="0">
                <a:solidFill>
                  <a:schemeClr val="accent1"/>
                </a:solidFill>
              </a:rPr>
              <a:t>       300</a:t>
            </a:r>
            <a:r>
              <a:rPr lang="en-US" dirty="0">
                <a:solidFill>
                  <a:srgbClr val="0070C0"/>
                </a:solidFill>
              </a:rPr>
              <a:t> </a:t>
            </a:r>
            <a:r>
              <a:rPr lang="en-US" dirty="0" smtClean="0">
                <a:solidFill>
                  <a:srgbClr val="0070C0"/>
                </a:solidFill>
              </a:rPr>
              <a:t>  </a:t>
            </a:r>
            <a:r>
              <a:rPr lang="en-US" dirty="0" smtClean="0"/>
              <a:t>X 1,000 =  </a:t>
            </a:r>
            <a:r>
              <a:rPr lang="en-US" dirty="0" smtClean="0">
                <a:solidFill>
                  <a:srgbClr val="FF9900"/>
                </a:solidFill>
              </a:rPr>
              <a:t>1.8 live births per 1,000</a:t>
            </a:r>
            <a:endParaRPr lang="en-US" sz="2800" b="1" u="sng" dirty="0" smtClean="0">
              <a:solidFill>
                <a:srgbClr val="FF9900"/>
              </a:solidFill>
            </a:endParaRPr>
          </a:p>
          <a:p>
            <a:pPr marL="0" indent="0">
              <a:buNone/>
            </a:pPr>
            <a:r>
              <a:rPr lang="en-US" sz="2800" b="1" dirty="0" smtClean="0">
                <a:solidFill>
                  <a:srgbClr val="0070C0"/>
                </a:solidFill>
              </a:rPr>
              <a:t>		     165,000</a:t>
            </a: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4010415924"/>
              </p:ext>
            </p:extLst>
          </p:nvPr>
        </p:nvGraphicFramePr>
        <p:xfrm>
          <a:off x="609600" y="3352800"/>
          <a:ext cx="8153401" cy="1275806"/>
        </p:xfrm>
        <a:graphic>
          <a:graphicData uri="http://schemas.openxmlformats.org/drawingml/2006/table">
            <a:tbl>
              <a:tblPr firstRow="1" firstCol="1" bandRow="1">
                <a:tableStyleId>{5C22544A-7EE6-4342-B048-85BDC9FD1C3A}</a:tableStyleId>
              </a:tblPr>
              <a:tblGrid>
                <a:gridCol w="1828800"/>
                <a:gridCol w="1738313"/>
                <a:gridCol w="2224087"/>
                <a:gridCol w="2362201"/>
              </a:tblGrid>
              <a:tr h="849086">
                <a:tc>
                  <a:txBody>
                    <a:bodyPr/>
                    <a:lstStyle/>
                    <a:p>
                      <a:r>
                        <a:rPr lang="en-US" dirty="0" smtClean="0">
                          <a:solidFill>
                            <a:schemeClr val="tx1"/>
                          </a:solidFill>
                        </a:rPr>
                        <a:t>Mother’s </a:t>
                      </a:r>
                    </a:p>
                    <a:p>
                      <a:r>
                        <a:rPr lang="en-US" dirty="0" smtClean="0">
                          <a:solidFill>
                            <a:schemeClr val="tx1"/>
                          </a:solidFill>
                        </a:rPr>
                        <a:t>Age Group</a:t>
                      </a:r>
                      <a:endParaRPr lang="en-US" dirty="0">
                        <a:solidFill>
                          <a:schemeClr val="tx1"/>
                        </a:solidFill>
                      </a:endParaRPr>
                    </a:p>
                  </a:txBody>
                  <a:tcPr anchor="b">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2000 Live Births (</a:t>
                      </a:r>
                      <a:r>
                        <a:rPr lang="en-US" dirty="0" err="1" smtClean="0">
                          <a:solidFill>
                            <a:schemeClr val="tx1"/>
                          </a:solidFill>
                        </a:rPr>
                        <a:t>Bx</a:t>
                      </a:r>
                      <a:r>
                        <a:rPr lang="en-US" dirty="0" smtClean="0">
                          <a:solidFill>
                            <a:schemeClr val="tx1"/>
                          </a:solidFill>
                        </a:rPr>
                        <a:t>)</a:t>
                      </a:r>
                      <a:endParaRPr lang="en-US" dirty="0">
                        <a:solidFill>
                          <a:schemeClr val="tx1"/>
                        </a:solidFill>
                      </a:endParaRPr>
                    </a:p>
                  </a:txBody>
                  <a:tcPr anchor="b">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rPr>
                        <a:t>2000 Female</a:t>
                      </a:r>
                      <a:r>
                        <a:rPr lang="en-US" sz="1800" baseline="0" dirty="0" smtClean="0">
                          <a:solidFill>
                            <a:schemeClr val="tx1"/>
                          </a:solidFill>
                        </a:rPr>
                        <a:t> Population (</a:t>
                      </a:r>
                      <a:r>
                        <a:rPr lang="en-US" sz="1800" baseline="0" dirty="0" err="1" smtClean="0">
                          <a:solidFill>
                            <a:schemeClr val="tx1"/>
                          </a:solidFill>
                        </a:rPr>
                        <a:t>Px</a:t>
                      </a:r>
                      <a:endParaRPr lang="en-US" dirty="0"/>
                    </a:p>
                  </a:txBody>
                  <a:tcPr anchor="b">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ASBR rounded)</a:t>
                      </a:r>
                      <a:endParaRPr lang="en-US" dirty="0">
                        <a:solidFill>
                          <a:schemeClr val="tx1"/>
                        </a:solidFill>
                      </a:endParaRPr>
                    </a:p>
                  </a:txBody>
                  <a:tcPr anchor="b">
                    <a:lnB w="12700" cap="flat" cmpd="sng" algn="ctr">
                      <a:solidFill>
                        <a:schemeClr val="tx1"/>
                      </a:solidFill>
                      <a:prstDash val="solid"/>
                      <a:round/>
                      <a:headEnd type="none" w="med" len="med"/>
                      <a:tailEnd type="none" w="med" len="med"/>
                    </a:lnB>
                    <a:noFill/>
                  </a:tcPr>
                </a:tc>
              </a:tr>
              <a:tr h="339634">
                <a:tc>
                  <a:txBody>
                    <a:bodyPr/>
                    <a:lstStyle/>
                    <a:p>
                      <a:r>
                        <a:rPr lang="en-US" sz="2200" b="1" dirty="0" smtClean="0">
                          <a:solidFill>
                            <a:schemeClr val="tx1"/>
                          </a:solidFill>
                        </a:rPr>
                        <a:t>10-14</a:t>
                      </a:r>
                      <a:r>
                        <a:rPr lang="en-US" sz="2200" b="1" dirty="0" smtClean="0"/>
                        <a:t>0</a:t>
                      </a:r>
                      <a:r>
                        <a:rPr lang="en-US" b="1" dirty="0" smtClean="0"/>
                        <a:t>-14</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sz="2200" b="1" dirty="0" smtClean="0">
                          <a:solidFill>
                            <a:schemeClr val="accent1"/>
                          </a:solidFill>
                        </a:rPr>
                        <a:t>300</a:t>
                      </a:r>
                      <a:endParaRPr lang="en-US" sz="2200" b="1" dirty="0">
                        <a:solidFill>
                          <a:schemeClr val="accent1"/>
                        </a:solidFill>
                      </a:endParaRPr>
                    </a:p>
                  </a:txBody>
                  <a:tcPr>
                    <a:lnT w="12700" cap="flat" cmpd="sng" algn="ctr">
                      <a:solidFill>
                        <a:schemeClr val="tx1"/>
                      </a:solidFill>
                      <a:prstDash val="solid"/>
                      <a:round/>
                      <a:headEnd type="none" w="med" len="med"/>
                      <a:tailEnd type="none" w="med" len="med"/>
                    </a:lnT>
                    <a:noFill/>
                  </a:tcPr>
                </a:tc>
                <a:tc>
                  <a:txBody>
                    <a:bodyPr/>
                    <a:lstStyle/>
                    <a:p>
                      <a:r>
                        <a:rPr lang="en-US" sz="2200" b="1" dirty="0" smtClean="0">
                          <a:solidFill>
                            <a:srgbClr val="0070C0"/>
                          </a:solidFill>
                        </a:rPr>
                        <a:t>165,000</a:t>
                      </a:r>
                      <a:endParaRPr lang="en-US" sz="2200" b="1" dirty="0">
                        <a:solidFill>
                          <a:srgbClr val="0070C0"/>
                        </a:solidFill>
                      </a:endParaRPr>
                    </a:p>
                  </a:txBody>
                  <a:tcPr>
                    <a:lnT w="12700" cap="flat" cmpd="sng" algn="ctr">
                      <a:solidFill>
                        <a:schemeClr val="tx1"/>
                      </a:solidFill>
                      <a:prstDash val="solid"/>
                      <a:round/>
                      <a:headEnd type="none" w="med" len="med"/>
                      <a:tailEnd type="none" w="med" len="med"/>
                    </a:lnT>
                    <a:noFill/>
                  </a:tcPr>
                </a:tc>
                <a:tc>
                  <a:txBody>
                    <a:bodyPr/>
                    <a:lstStyle/>
                    <a:p>
                      <a:r>
                        <a:rPr lang="en-US" dirty="0" smtClean="0"/>
                        <a:t>  </a:t>
                      </a:r>
                      <a:r>
                        <a:rPr lang="en-US" sz="2200" b="1" dirty="0" smtClean="0">
                          <a:solidFill>
                            <a:srgbClr val="FF9900"/>
                          </a:solidFill>
                        </a:rPr>
                        <a:t>1.8</a:t>
                      </a:r>
                      <a:endParaRPr lang="en-US" sz="2200" b="1" dirty="0">
                        <a:solidFill>
                          <a:srgbClr val="FF9900"/>
                        </a:solidFill>
                      </a:endParaRPr>
                    </a:p>
                  </a:txBody>
                  <a:tcPr>
                    <a:lnT w="12700" cap="flat" cmpd="sng" algn="ctr">
                      <a:solidFill>
                        <a:schemeClr val="tx1"/>
                      </a:solidFill>
                      <a:prstDash val="solid"/>
                      <a:round/>
                      <a:headEnd type="none" w="med" len="med"/>
                      <a:tailEnd type="none" w="med" len="med"/>
                    </a:lnT>
                    <a:noFill/>
                  </a:tcPr>
                </a:tc>
              </a:tr>
            </a:tbl>
          </a:graphicData>
        </a:graphic>
      </p:graphicFrame>
      <p:sp>
        <p:nvSpPr>
          <p:cNvPr id="5" name="TextBox 4"/>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
        <p:nvSpPr>
          <p:cNvPr id="7" name="Title 1"/>
          <p:cNvSpPr>
            <a:spLocks noGrp="1"/>
          </p:cNvSpPr>
          <p:nvPr>
            <p:ph type="title"/>
          </p:nvPr>
        </p:nvSpPr>
        <p:spPr>
          <a:xfrm>
            <a:off x="381000" y="228600"/>
            <a:ext cx="8382000" cy="838200"/>
          </a:xfrm>
        </p:spPr>
        <p:txBody>
          <a:bodyPr/>
          <a:lstStyle/>
          <a:p>
            <a:pPr>
              <a:lnSpc>
                <a:spcPts val="3300"/>
              </a:lnSpc>
            </a:pPr>
            <a:r>
              <a:rPr lang="en-US" sz="3200" b="1" dirty="0"/>
              <a:t>Total Fertility Rate </a:t>
            </a:r>
            <a:r>
              <a:rPr lang="en-US" sz="3200" b="1" dirty="0" smtClean="0"/>
              <a:t>for</a:t>
            </a:r>
            <a:br>
              <a:rPr lang="en-US" sz="3200" b="1" dirty="0" smtClean="0"/>
            </a:br>
            <a:r>
              <a:rPr lang="en-US" sz="3200" b="1" dirty="0" smtClean="0"/>
              <a:t>an area </a:t>
            </a:r>
            <a:r>
              <a:rPr lang="en-US" sz="3200" b="1" dirty="0"/>
              <a:t>for year 2000</a:t>
            </a:r>
            <a:r>
              <a:rPr lang="en-US" sz="3200" b="1" dirty="0" smtClean="0"/>
              <a:t>:</a:t>
            </a:r>
            <a:endParaRPr lang="en-US" sz="3200" dirty="0"/>
          </a:p>
        </p:txBody>
      </p:sp>
    </p:spTree>
    <p:extLst>
      <p:ext uri="{BB962C8B-B14F-4D97-AF65-F5344CB8AC3E}">
        <p14:creationId xmlns:p14="http://schemas.microsoft.com/office/powerpoint/2010/main" val="181280867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rmAutofit lnSpcReduction="10000"/>
          </a:bodyPr>
          <a:lstStyle/>
          <a:p>
            <a:pPr marL="228600" indent="0">
              <a:buNone/>
            </a:pPr>
            <a:r>
              <a:rPr lang="en-US" sz="2400" dirty="0" smtClean="0"/>
              <a:t>Finish the remaining groups …</a:t>
            </a:r>
            <a:endParaRPr lang="en-US" sz="2400" dirty="0"/>
          </a:p>
          <a:p>
            <a:pPr marL="228600" indent="0">
              <a:buNone/>
            </a:pPr>
            <a:endParaRPr lang="en-US" sz="1400" dirty="0" smtClean="0"/>
          </a:p>
          <a:p>
            <a:pPr marL="228600" indent="0">
              <a:buNone/>
            </a:pPr>
            <a:endParaRPr lang="en-US" sz="2000" dirty="0" smtClean="0"/>
          </a:p>
          <a:p>
            <a:pPr marL="228600" indent="0">
              <a:buNone/>
            </a:pPr>
            <a:endParaRPr lang="en-US" sz="2000" dirty="0"/>
          </a:p>
          <a:p>
            <a:pPr marL="228600" indent="0">
              <a:buNone/>
            </a:pPr>
            <a:endParaRPr lang="en-US" sz="2000" dirty="0" smtClean="0"/>
          </a:p>
          <a:p>
            <a:pPr marL="228600" indent="0">
              <a:buNone/>
            </a:pPr>
            <a:endParaRPr lang="en-US" sz="2000" dirty="0"/>
          </a:p>
          <a:p>
            <a:pPr marL="228600" indent="0">
              <a:buNone/>
            </a:pPr>
            <a:endParaRPr lang="en-US" sz="2000" dirty="0" smtClean="0"/>
          </a:p>
          <a:p>
            <a:pPr marL="228600" indent="0">
              <a:buNone/>
            </a:pPr>
            <a:endParaRPr lang="en-US" sz="2000" dirty="0" smtClean="0"/>
          </a:p>
          <a:p>
            <a:pPr marL="228600" indent="0">
              <a:buNone/>
            </a:pPr>
            <a:endParaRPr lang="en-US" sz="2000" dirty="0" smtClean="0"/>
          </a:p>
          <a:p>
            <a:pPr marL="228600" indent="0">
              <a:buNone/>
            </a:pPr>
            <a:endParaRPr lang="en-US" sz="2000" dirty="0" smtClean="0"/>
          </a:p>
          <a:p>
            <a:pPr marL="228600" indent="0">
              <a:buNone/>
            </a:pPr>
            <a:r>
              <a:rPr lang="en-US" sz="2000" dirty="0" smtClean="0"/>
              <a:t>*</a:t>
            </a:r>
            <a:r>
              <a:rPr lang="en-US" sz="2000" dirty="0"/>
              <a:t>For </a:t>
            </a:r>
            <a:r>
              <a:rPr lang="en-US" sz="2000" dirty="0" smtClean="0"/>
              <a:t>groups </a:t>
            </a:r>
            <a:r>
              <a:rPr lang="en-US" sz="2000" dirty="0"/>
              <a:t>10-14 &amp;</a:t>
            </a:r>
            <a:r>
              <a:rPr lang="en-US" sz="2000" dirty="0" smtClean="0"/>
              <a:t> </a:t>
            </a:r>
            <a:r>
              <a:rPr lang="en-US" sz="2000" dirty="0"/>
              <a:t>45-49, births to ages &lt;</a:t>
            </a:r>
            <a:r>
              <a:rPr lang="en-US" sz="2000" dirty="0" smtClean="0"/>
              <a:t> </a:t>
            </a:r>
            <a:r>
              <a:rPr lang="en-US" sz="2000" dirty="0"/>
              <a:t>15 and 45+ are used.</a:t>
            </a:r>
          </a:p>
          <a:p>
            <a:pPr marL="0" indent="0">
              <a:buNone/>
            </a:pPr>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4124781592"/>
              </p:ext>
            </p:extLst>
          </p:nvPr>
        </p:nvGraphicFramePr>
        <p:xfrm>
          <a:off x="609600" y="1905000"/>
          <a:ext cx="8153401" cy="3566160"/>
        </p:xfrm>
        <a:graphic>
          <a:graphicData uri="http://schemas.openxmlformats.org/drawingml/2006/table">
            <a:tbl>
              <a:tblPr firstRow="1" bandRow="1">
                <a:tableStyleId>{5C22544A-7EE6-4342-B048-85BDC9FD1C3A}</a:tableStyleId>
              </a:tblPr>
              <a:tblGrid>
                <a:gridCol w="1695261"/>
                <a:gridCol w="1733739"/>
                <a:gridCol w="1981200"/>
                <a:gridCol w="2743201"/>
              </a:tblGrid>
              <a:tr h="297462">
                <a:tc>
                  <a:txBody>
                    <a:bodyPr/>
                    <a:lstStyle/>
                    <a:p>
                      <a:pPr algn="l"/>
                      <a:r>
                        <a:rPr lang="en-US" sz="1800" dirty="0" smtClean="0">
                          <a:solidFill>
                            <a:schemeClr val="tx1"/>
                          </a:solidFill>
                        </a:rPr>
                        <a:t>Mother’s </a:t>
                      </a:r>
                    </a:p>
                    <a:p>
                      <a:pPr algn="l"/>
                      <a:r>
                        <a:rPr lang="en-US" sz="1800" dirty="0" smtClean="0">
                          <a:solidFill>
                            <a:schemeClr val="tx1"/>
                          </a:solidFill>
                        </a:rPr>
                        <a:t>Age Group</a:t>
                      </a:r>
                      <a:endParaRPr lang="en-US" sz="1800" dirty="0">
                        <a:solidFill>
                          <a:schemeClr val="tx1"/>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chemeClr val="tx1"/>
                          </a:solidFill>
                        </a:rPr>
                        <a:t>2000</a:t>
                      </a:r>
                      <a:r>
                        <a:rPr lang="en-US" sz="1800" baseline="0" dirty="0" smtClean="0">
                          <a:solidFill>
                            <a:schemeClr val="tx1"/>
                          </a:solidFill>
                        </a:rPr>
                        <a:t> Live </a:t>
                      </a:r>
                    </a:p>
                    <a:p>
                      <a:r>
                        <a:rPr lang="en-US" sz="1800" baseline="0" dirty="0" smtClean="0">
                          <a:solidFill>
                            <a:schemeClr val="tx1"/>
                          </a:solidFill>
                        </a:rPr>
                        <a:t>Births (</a:t>
                      </a:r>
                      <a:r>
                        <a:rPr lang="en-US" sz="1800" baseline="0" dirty="0" err="1" smtClean="0">
                          <a:solidFill>
                            <a:schemeClr val="tx1"/>
                          </a:solidFill>
                        </a:rPr>
                        <a:t>Bx</a:t>
                      </a:r>
                      <a:r>
                        <a:rPr lang="en-US" sz="1800" baseline="0" dirty="0" smtClean="0">
                          <a:solidFill>
                            <a:schemeClr val="tx1"/>
                          </a:solidFill>
                        </a:rPr>
                        <a:t>)</a:t>
                      </a:r>
                      <a:endParaRPr lang="en-US" sz="18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chemeClr val="tx1"/>
                          </a:solidFill>
                        </a:rPr>
                        <a:t>2000 Female</a:t>
                      </a:r>
                      <a:r>
                        <a:rPr lang="en-US" sz="1800" baseline="0" dirty="0" smtClean="0">
                          <a:solidFill>
                            <a:schemeClr val="tx1"/>
                          </a:solidFill>
                        </a:rPr>
                        <a:t> Population (</a:t>
                      </a:r>
                      <a:r>
                        <a:rPr lang="en-US" sz="1800" baseline="0" dirty="0" err="1" smtClean="0">
                          <a:solidFill>
                            <a:schemeClr val="tx1"/>
                          </a:solidFill>
                        </a:rPr>
                        <a:t>Px</a:t>
                      </a:r>
                      <a:r>
                        <a:rPr lang="en-US" sz="1800" baseline="0" dirty="0" smtClean="0">
                          <a:solidFill>
                            <a:schemeClr val="tx1"/>
                          </a:solidFill>
                        </a:rPr>
                        <a:t>)</a:t>
                      </a:r>
                      <a:endParaRPr lang="en-US" sz="18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ASBR (rounded)</a:t>
                      </a:r>
                      <a:endParaRPr lang="en-US" dirty="0">
                        <a:solidFill>
                          <a:schemeClr val="tx1"/>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7462">
                <a:tc>
                  <a:txBody>
                    <a:bodyPr/>
                    <a:lstStyle/>
                    <a:p>
                      <a:pPr algn="l"/>
                      <a:r>
                        <a:rPr lang="en-US" b="1" dirty="0" smtClean="0"/>
                        <a:t>10-14</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b="1" dirty="0" smtClean="0"/>
                        <a:t>          300*</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b="1" dirty="0" smtClean="0"/>
                        <a:t>     165,000</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b="1" dirty="0" smtClean="0">
                          <a:solidFill>
                            <a:srgbClr val="FF9900"/>
                          </a:solidFill>
                        </a:rPr>
                        <a:t>1.8</a:t>
                      </a:r>
                      <a:r>
                        <a:rPr lang="en-US" b="1" dirty="0" smtClean="0"/>
                        <a:t>=300/165,000*1,000</a:t>
                      </a:r>
                      <a:endParaRPr lang="en-US" b="1" dirty="0"/>
                    </a:p>
                  </a:txBody>
                  <a:tcPr>
                    <a:lnT w="12700" cap="flat" cmpd="sng" algn="ctr">
                      <a:solidFill>
                        <a:schemeClr val="tx1"/>
                      </a:solidFill>
                      <a:prstDash val="solid"/>
                      <a:round/>
                      <a:headEnd type="none" w="med" len="med"/>
                      <a:tailEnd type="none" w="med" len="med"/>
                    </a:lnT>
                    <a:noFill/>
                  </a:tcPr>
                </a:tc>
              </a:tr>
              <a:tr h="297462">
                <a:tc>
                  <a:txBody>
                    <a:bodyPr/>
                    <a:lstStyle/>
                    <a:p>
                      <a:pPr algn="l"/>
                      <a:r>
                        <a:rPr lang="en-US" b="1" dirty="0" smtClean="0"/>
                        <a:t>15-19</a:t>
                      </a:r>
                      <a:endParaRPr lang="en-US" b="1" dirty="0"/>
                    </a:p>
                  </a:txBody>
                  <a:tcPr>
                    <a:noFill/>
                  </a:tcPr>
                </a:tc>
                <a:tc>
                  <a:txBody>
                    <a:bodyPr/>
                    <a:lstStyle/>
                    <a:p>
                      <a:r>
                        <a:rPr lang="en-US" b="1" dirty="0" smtClean="0"/>
                        <a:t>     11,000</a:t>
                      </a:r>
                      <a:endParaRPr lang="en-US" b="1" dirty="0"/>
                    </a:p>
                  </a:txBody>
                  <a:tcPr>
                    <a:noFill/>
                  </a:tcPr>
                </a:tc>
                <a:tc>
                  <a:txBody>
                    <a:bodyPr/>
                    <a:lstStyle/>
                    <a:p>
                      <a:r>
                        <a:rPr lang="en-US" b="1" dirty="0" smtClean="0"/>
                        <a:t>     179,000</a:t>
                      </a:r>
                      <a:endParaRPr lang="en-US" b="1" dirty="0"/>
                    </a:p>
                  </a:txBody>
                  <a:tcPr>
                    <a:noFill/>
                  </a:tcPr>
                </a:tc>
                <a:tc>
                  <a:txBody>
                    <a:bodyPr/>
                    <a:lstStyle/>
                    <a:p>
                      <a:endParaRPr lang="en-US" dirty="0"/>
                    </a:p>
                  </a:txBody>
                  <a:tcPr>
                    <a:noFill/>
                  </a:tcPr>
                </a:tc>
              </a:tr>
              <a:tr h="297462">
                <a:tc>
                  <a:txBody>
                    <a:bodyPr/>
                    <a:lstStyle/>
                    <a:p>
                      <a:pPr algn="l"/>
                      <a:r>
                        <a:rPr lang="en-US" b="1" dirty="0" smtClean="0"/>
                        <a:t>20-24</a:t>
                      </a:r>
                      <a:endParaRPr lang="en-US" b="1" dirty="0"/>
                    </a:p>
                  </a:txBody>
                  <a:tcPr>
                    <a:noFill/>
                  </a:tcPr>
                </a:tc>
                <a:tc>
                  <a:txBody>
                    <a:bodyPr/>
                    <a:lstStyle/>
                    <a:p>
                      <a:r>
                        <a:rPr lang="en-US" b="1" dirty="0" smtClean="0"/>
                        <a:t>     20,000</a:t>
                      </a:r>
                      <a:endParaRPr lang="en-US" b="1" dirty="0"/>
                    </a:p>
                  </a:txBody>
                  <a:tcPr>
                    <a:noFill/>
                  </a:tcPr>
                </a:tc>
                <a:tc>
                  <a:txBody>
                    <a:bodyPr/>
                    <a:lstStyle/>
                    <a:p>
                      <a:r>
                        <a:rPr lang="en-US" b="1" dirty="0" smtClean="0"/>
                        <a:t>     192,000</a:t>
                      </a:r>
                      <a:endParaRPr lang="en-US" b="1" dirty="0"/>
                    </a:p>
                  </a:txBody>
                  <a:tcPr>
                    <a:noFill/>
                  </a:tcPr>
                </a:tc>
                <a:tc>
                  <a:txBody>
                    <a:bodyPr/>
                    <a:lstStyle/>
                    <a:p>
                      <a:endParaRPr lang="en-US"/>
                    </a:p>
                  </a:txBody>
                  <a:tcPr>
                    <a:noFill/>
                  </a:tcPr>
                </a:tc>
              </a:tr>
              <a:tr h="297462">
                <a:tc>
                  <a:txBody>
                    <a:bodyPr/>
                    <a:lstStyle/>
                    <a:p>
                      <a:pPr algn="l"/>
                      <a:r>
                        <a:rPr lang="en-US" b="1" dirty="0" smtClean="0"/>
                        <a:t>25-29</a:t>
                      </a:r>
                      <a:endParaRPr lang="en-US" b="1" dirty="0"/>
                    </a:p>
                  </a:txBody>
                  <a:tcPr>
                    <a:noFill/>
                  </a:tcPr>
                </a:tc>
                <a:tc>
                  <a:txBody>
                    <a:bodyPr/>
                    <a:lstStyle/>
                    <a:p>
                      <a:r>
                        <a:rPr lang="en-US" b="1" dirty="0" smtClean="0"/>
                        <a:t>     22,000</a:t>
                      </a:r>
                      <a:endParaRPr lang="en-US" b="1" dirty="0"/>
                    </a:p>
                  </a:txBody>
                  <a:tcPr>
                    <a:noFill/>
                  </a:tcPr>
                </a:tc>
                <a:tc>
                  <a:txBody>
                    <a:bodyPr/>
                    <a:lstStyle/>
                    <a:p>
                      <a:r>
                        <a:rPr lang="en-US" b="1" dirty="0" smtClean="0"/>
                        <a:t>     222,000</a:t>
                      </a:r>
                      <a:endParaRPr lang="en-US" b="1" dirty="0"/>
                    </a:p>
                  </a:txBody>
                  <a:tcPr>
                    <a:noFill/>
                  </a:tcPr>
                </a:tc>
                <a:tc>
                  <a:txBody>
                    <a:bodyPr/>
                    <a:lstStyle/>
                    <a:p>
                      <a:endParaRPr lang="en-US" dirty="0"/>
                    </a:p>
                  </a:txBody>
                  <a:tcPr>
                    <a:noFill/>
                  </a:tcPr>
                </a:tc>
              </a:tr>
              <a:tr h="297462">
                <a:tc>
                  <a:txBody>
                    <a:bodyPr/>
                    <a:lstStyle/>
                    <a:p>
                      <a:pPr algn="l"/>
                      <a:r>
                        <a:rPr lang="en-US" b="1" dirty="0" smtClean="0"/>
                        <a:t>30-34</a:t>
                      </a:r>
                      <a:endParaRPr lang="en-US" b="1" dirty="0"/>
                    </a:p>
                  </a:txBody>
                  <a:tcPr>
                    <a:noFill/>
                  </a:tcPr>
                </a:tc>
                <a:tc>
                  <a:txBody>
                    <a:bodyPr/>
                    <a:lstStyle/>
                    <a:p>
                      <a:r>
                        <a:rPr lang="en-US" b="1" dirty="0" smtClean="0"/>
                        <a:t>     20,000</a:t>
                      </a:r>
                      <a:endParaRPr lang="en-US" b="1" dirty="0"/>
                    </a:p>
                  </a:txBody>
                  <a:tcPr>
                    <a:noFill/>
                  </a:tcPr>
                </a:tc>
                <a:tc>
                  <a:txBody>
                    <a:bodyPr/>
                    <a:lstStyle/>
                    <a:p>
                      <a:r>
                        <a:rPr lang="en-US" b="1" dirty="0" smtClean="0"/>
                        <a:t>     213,000</a:t>
                      </a:r>
                      <a:endParaRPr lang="en-US" b="1" dirty="0"/>
                    </a:p>
                  </a:txBody>
                  <a:tcPr>
                    <a:noFill/>
                  </a:tcPr>
                </a:tc>
                <a:tc>
                  <a:txBody>
                    <a:bodyPr/>
                    <a:lstStyle/>
                    <a:p>
                      <a:endParaRPr lang="en-US" dirty="0"/>
                    </a:p>
                  </a:txBody>
                  <a:tcPr>
                    <a:noFill/>
                  </a:tcPr>
                </a:tc>
              </a:tr>
              <a:tr h="297462">
                <a:tc>
                  <a:txBody>
                    <a:bodyPr/>
                    <a:lstStyle/>
                    <a:p>
                      <a:pPr algn="l"/>
                      <a:r>
                        <a:rPr lang="en-US" b="1" dirty="0" smtClean="0"/>
                        <a:t>35-39</a:t>
                      </a:r>
                      <a:endParaRPr lang="en-US" b="1" dirty="0"/>
                    </a:p>
                  </a:txBody>
                  <a:tcPr>
                    <a:noFill/>
                  </a:tcPr>
                </a:tc>
                <a:tc>
                  <a:txBody>
                    <a:bodyPr/>
                    <a:lstStyle/>
                    <a:p>
                      <a:r>
                        <a:rPr lang="en-US" b="1" dirty="0" smtClean="0"/>
                        <a:t>     10,000</a:t>
                      </a:r>
                      <a:endParaRPr lang="en-US" b="1" dirty="0"/>
                    </a:p>
                  </a:txBody>
                  <a:tcPr>
                    <a:noFill/>
                  </a:tcPr>
                </a:tc>
                <a:tc>
                  <a:txBody>
                    <a:bodyPr/>
                    <a:lstStyle/>
                    <a:p>
                      <a:r>
                        <a:rPr lang="en-US" b="1" dirty="0" smtClean="0"/>
                        <a:t>     212,000</a:t>
                      </a:r>
                      <a:endParaRPr lang="en-US" b="1" dirty="0"/>
                    </a:p>
                  </a:txBody>
                  <a:tcPr>
                    <a:noFill/>
                  </a:tcPr>
                </a:tc>
                <a:tc>
                  <a:txBody>
                    <a:bodyPr/>
                    <a:lstStyle/>
                    <a:p>
                      <a:endParaRPr lang="en-US" dirty="0"/>
                    </a:p>
                  </a:txBody>
                  <a:tcPr>
                    <a:noFill/>
                  </a:tcPr>
                </a:tc>
              </a:tr>
              <a:tr h="297462">
                <a:tc>
                  <a:txBody>
                    <a:bodyPr/>
                    <a:lstStyle/>
                    <a:p>
                      <a:pPr algn="l"/>
                      <a:r>
                        <a:rPr lang="en-US" b="1" dirty="0" smtClean="0"/>
                        <a:t>40-44</a:t>
                      </a:r>
                      <a:endParaRPr lang="en-US" b="1" dirty="0"/>
                    </a:p>
                  </a:txBody>
                  <a:tcPr>
                    <a:noFill/>
                  </a:tcPr>
                </a:tc>
                <a:tc>
                  <a:txBody>
                    <a:bodyPr/>
                    <a:lstStyle/>
                    <a:p>
                      <a:r>
                        <a:rPr lang="en-US" b="1" dirty="0" smtClean="0"/>
                        <a:t>       2,000</a:t>
                      </a:r>
                      <a:endParaRPr lang="en-US" b="1" dirty="0"/>
                    </a:p>
                  </a:txBody>
                  <a:tcPr>
                    <a:noFill/>
                  </a:tcPr>
                </a:tc>
                <a:tc>
                  <a:txBody>
                    <a:bodyPr/>
                    <a:lstStyle/>
                    <a:p>
                      <a:r>
                        <a:rPr lang="en-US" b="1" dirty="0" smtClean="0"/>
                        <a:t>     210,000</a:t>
                      </a:r>
                      <a:endParaRPr lang="en-US" b="1" dirty="0"/>
                    </a:p>
                  </a:txBody>
                  <a:tcPr>
                    <a:noFill/>
                  </a:tcPr>
                </a:tc>
                <a:tc>
                  <a:txBody>
                    <a:bodyPr/>
                    <a:lstStyle/>
                    <a:p>
                      <a:endParaRPr lang="en-US" dirty="0"/>
                    </a:p>
                  </a:txBody>
                  <a:tcPr>
                    <a:noFill/>
                  </a:tcPr>
                </a:tc>
              </a:tr>
              <a:tr h="297462">
                <a:tc>
                  <a:txBody>
                    <a:bodyPr/>
                    <a:lstStyle/>
                    <a:p>
                      <a:pPr algn="l"/>
                      <a:r>
                        <a:rPr lang="en-US" b="1" dirty="0" smtClean="0"/>
                        <a:t>45-49</a:t>
                      </a:r>
                      <a:endParaRPr lang="en-US" b="1" dirty="0"/>
                    </a:p>
                  </a:txBody>
                  <a:tcPr>
                    <a:lnB w="12700" cap="flat" cmpd="sng" algn="ctr">
                      <a:solidFill>
                        <a:schemeClr val="tx1"/>
                      </a:solidFill>
                      <a:prstDash val="solid"/>
                      <a:round/>
                      <a:headEnd type="none" w="med" len="med"/>
                      <a:tailEnd type="none" w="med" len="med"/>
                    </a:lnB>
                    <a:noFill/>
                  </a:tcPr>
                </a:tc>
                <a:tc>
                  <a:txBody>
                    <a:bodyPr/>
                    <a:lstStyle/>
                    <a:p>
                      <a:r>
                        <a:rPr lang="en-US" b="1" dirty="0" smtClean="0"/>
                        <a:t>          500*</a:t>
                      </a:r>
                      <a:endParaRPr lang="en-US" b="1" dirty="0"/>
                    </a:p>
                  </a:txBody>
                  <a:tcPr>
                    <a:lnB w="12700" cap="flat" cmpd="sng" algn="ctr">
                      <a:solidFill>
                        <a:schemeClr val="tx1"/>
                      </a:solidFill>
                      <a:prstDash val="solid"/>
                      <a:round/>
                      <a:headEnd type="none" w="med" len="med"/>
                      <a:tailEnd type="none" w="med" len="med"/>
                    </a:lnB>
                    <a:noFill/>
                  </a:tcPr>
                </a:tc>
                <a:tc>
                  <a:txBody>
                    <a:bodyPr/>
                    <a:lstStyle/>
                    <a:p>
                      <a:r>
                        <a:rPr lang="en-US" b="1" dirty="0" smtClean="0"/>
                        <a:t>     200,000</a:t>
                      </a:r>
                      <a:endParaRPr lang="en-US" b="1" dirty="0"/>
                    </a:p>
                  </a:txBody>
                  <a:tcPr>
                    <a:lnB w="12700" cap="flat" cmpd="sng" algn="ctr">
                      <a:solidFill>
                        <a:schemeClr val="tx1"/>
                      </a:solidFill>
                      <a:prstDash val="solid"/>
                      <a:round/>
                      <a:headEnd type="none" w="med" len="med"/>
                      <a:tailEnd type="none" w="med" len="med"/>
                    </a:lnB>
                    <a:noFill/>
                  </a:tcPr>
                </a:tc>
                <a:tc>
                  <a:txBody>
                    <a:bodyPr/>
                    <a:lstStyle/>
                    <a:p>
                      <a:endParaRPr lang="en-US" dirty="0"/>
                    </a:p>
                  </a:txBody>
                  <a:tcPr>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
        <p:nvSpPr>
          <p:cNvPr id="7" name="Title 1"/>
          <p:cNvSpPr>
            <a:spLocks noGrp="1"/>
          </p:cNvSpPr>
          <p:nvPr>
            <p:ph type="title"/>
          </p:nvPr>
        </p:nvSpPr>
        <p:spPr>
          <a:xfrm>
            <a:off x="381000" y="228600"/>
            <a:ext cx="8382000" cy="838200"/>
          </a:xfrm>
        </p:spPr>
        <p:txBody>
          <a:bodyPr/>
          <a:lstStyle/>
          <a:p>
            <a:pPr>
              <a:lnSpc>
                <a:spcPts val="3300"/>
              </a:lnSpc>
            </a:pPr>
            <a:r>
              <a:rPr lang="en-US" sz="3200" b="1" dirty="0"/>
              <a:t>Total Fertility Rate </a:t>
            </a:r>
            <a:r>
              <a:rPr lang="en-US" sz="3200" b="1" dirty="0" smtClean="0"/>
              <a:t>for</a:t>
            </a:r>
            <a:br>
              <a:rPr lang="en-US" sz="3200" b="1" dirty="0" smtClean="0"/>
            </a:br>
            <a:r>
              <a:rPr lang="en-US" sz="3200" b="1" dirty="0" smtClean="0"/>
              <a:t>an area </a:t>
            </a:r>
            <a:r>
              <a:rPr lang="en-US" sz="3200" b="1" dirty="0"/>
              <a:t>for year 2000</a:t>
            </a:r>
            <a:r>
              <a:rPr lang="en-US" sz="3200" b="1" dirty="0" smtClean="0"/>
              <a:t>:</a:t>
            </a:r>
            <a:endParaRPr lang="en-US" sz="3200" dirty="0"/>
          </a:p>
        </p:txBody>
      </p:sp>
    </p:spTree>
    <p:extLst>
      <p:ext uri="{BB962C8B-B14F-4D97-AF65-F5344CB8AC3E}">
        <p14:creationId xmlns:p14="http://schemas.microsoft.com/office/powerpoint/2010/main" val="194065603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rmAutofit lnSpcReduction="10000"/>
          </a:bodyPr>
          <a:lstStyle/>
          <a:p>
            <a:pPr marL="228600" indent="0">
              <a:buNone/>
            </a:pPr>
            <a:r>
              <a:rPr lang="en-US" sz="2400" dirty="0"/>
              <a:t>Finish the remaining groups …</a:t>
            </a:r>
          </a:p>
          <a:p>
            <a:pPr marL="228600" indent="0">
              <a:buNone/>
            </a:pPr>
            <a:endParaRPr lang="en-US" sz="1400" dirty="0" smtClean="0"/>
          </a:p>
          <a:p>
            <a:pPr marL="228600" indent="0">
              <a:buNone/>
            </a:pPr>
            <a:endParaRPr lang="en-US" sz="2000" dirty="0" smtClean="0"/>
          </a:p>
          <a:p>
            <a:pPr marL="228600" indent="0">
              <a:buNone/>
            </a:pPr>
            <a:endParaRPr lang="en-US" sz="2000" dirty="0"/>
          </a:p>
          <a:p>
            <a:pPr marL="228600" indent="0">
              <a:buNone/>
            </a:pPr>
            <a:endParaRPr lang="en-US" sz="2000" dirty="0" smtClean="0"/>
          </a:p>
          <a:p>
            <a:pPr marL="228600" indent="0">
              <a:buNone/>
            </a:pPr>
            <a:endParaRPr lang="en-US" sz="2000" dirty="0"/>
          </a:p>
          <a:p>
            <a:pPr marL="228600" indent="0">
              <a:buNone/>
            </a:pPr>
            <a:endParaRPr lang="en-US" sz="2000" dirty="0" smtClean="0"/>
          </a:p>
          <a:p>
            <a:pPr marL="228600" indent="0">
              <a:buNone/>
            </a:pPr>
            <a:endParaRPr lang="en-US" sz="2000" dirty="0" smtClean="0"/>
          </a:p>
          <a:p>
            <a:pPr marL="228600" indent="0">
              <a:buNone/>
            </a:pPr>
            <a:endParaRPr lang="en-US" sz="2000" dirty="0" smtClean="0"/>
          </a:p>
          <a:p>
            <a:pPr marL="228600" indent="0">
              <a:buNone/>
            </a:pPr>
            <a:endParaRPr lang="en-US" sz="2000" dirty="0" smtClean="0"/>
          </a:p>
          <a:p>
            <a:pPr marL="228600" indent="0">
              <a:buNone/>
            </a:pPr>
            <a:r>
              <a:rPr lang="en-US" sz="2000" dirty="0" smtClean="0"/>
              <a:t>*</a:t>
            </a:r>
            <a:r>
              <a:rPr lang="en-US" sz="2000" dirty="0"/>
              <a:t>For </a:t>
            </a:r>
            <a:r>
              <a:rPr lang="en-US" sz="2000" dirty="0" smtClean="0"/>
              <a:t>groups </a:t>
            </a:r>
            <a:r>
              <a:rPr lang="en-US" sz="2000" dirty="0"/>
              <a:t>10-14 &amp;</a:t>
            </a:r>
            <a:r>
              <a:rPr lang="en-US" sz="2000" dirty="0" smtClean="0"/>
              <a:t> </a:t>
            </a:r>
            <a:r>
              <a:rPr lang="en-US" sz="2000" dirty="0"/>
              <a:t>45-49, births to ages &lt;</a:t>
            </a:r>
            <a:r>
              <a:rPr lang="en-US" sz="2000" dirty="0" smtClean="0"/>
              <a:t> </a:t>
            </a:r>
            <a:r>
              <a:rPr lang="en-US" sz="2000" dirty="0"/>
              <a:t>15 and 45+ are used.</a:t>
            </a:r>
          </a:p>
          <a:p>
            <a:pPr marL="0" indent="0">
              <a:buNone/>
            </a:pPr>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498364056"/>
              </p:ext>
            </p:extLst>
          </p:nvPr>
        </p:nvGraphicFramePr>
        <p:xfrm>
          <a:off x="609600" y="1905000"/>
          <a:ext cx="8153401" cy="3566160"/>
        </p:xfrm>
        <a:graphic>
          <a:graphicData uri="http://schemas.openxmlformats.org/drawingml/2006/table">
            <a:tbl>
              <a:tblPr firstRow="1" bandRow="1">
                <a:tableStyleId>{5C22544A-7EE6-4342-B048-85BDC9FD1C3A}</a:tableStyleId>
              </a:tblPr>
              <a:tblGrid>
                <a:gridCol w="1695261"/>
                <a:gridCol w="1733739"/>
                <a:gridCol w="1981200"/>
                <a:gridCol w="2743201"/>
              </a:tblGrid>
              <a:tr h="297462">
                <a:tc>
                  <a:txBody>
                    <a:bodyPr/>
                    <a:lstStyle/>
                    <a:p>
                      <a:pPr algn="l"/>
                      <a:r>
                        <a:rPr lang="en-US" sz="1800" dirty="0" smtClean="0">
                          <a:solidFill>
                            <a:schemeClr val="tx1"/>
                          </a:solidFill>
                        </a:rPr>
                        <a:t>Mother’s </a:t>
                      </a:r>
                    </a:p>
                    <a:p>
                      <a:pPr algn="l"/>
                      <a:r>
                        <a:rPr lang="en-US" sz="1800" dirty="0" smtClean="0">
                          <a:solidFill>
                            <a:schemeClr val="tx1"/>
                          </a:solidFill>
                        </a:rPr>
                        <a:t>Age Group</a:t>
                      </a:r>
                      <a:endParaRPr lang="en-US" sz="1800" dirty="0">
                        <a:solidFill>
                          <a:schemeClr val="tx1"/>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chemeClr val="tx1"/>
                          </a:solidFill>
                        </a:rPr>
                        <a:t>2000</a:t>
                      </a:r>
                      <a:r>
                        <a:rPr lang="en-US" sz="1800" baseline="0" dirty="0" smtClean="0">
                          <a:solidFill>
                            <a:schemeClr val="tx1"/>
                          </a:solidFill>
                        </a:rPr>
                        <a:t> Live </a:t>
                      </a:r>
                    </a:p>
                    <a:p>
                      <a:r>
                        <a:rPr lang="en-US" sz="1800" baseline="0" dirty="0" smtClean="0">
                          <a:solidFill>
                            <a:schemeClr val="tx1"/>
                          </a:solidFill>
                        </a:rPr>
                        <a:t>Births (</a:t>
                      </a:r>
                      <a:r>
                        <a:rPr lang="en-US" sz="1800" baseline="0" dirty="0" err="1" smtClean="0">
                          <a:solidFill>
                            <a:schemeClr val="tx1"/>
                          </a:solidFill>
                        </a:rPr>
                        <a:t>Bx</a:t>
                      </a:r>
                      <a:r>
                        <a:rPr lang="en-US" sz="1800" baseline="0" dirty="0" smtClean="0">
                          <a:solidFill>
                            <a:schemeClr val="tx1"/>
                          </a:solidFill>
                        </a:rPr>
                        <a:t>)</a:t>
                      </a:r>
                      <a:endParaRPr lang="en-US" sz="18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chemeClr val="tx1"/>
                          </a:solidFill>
                        </a:rPr>
                        <a:t>2000 Female</a:t>
                      </a:r>
                      <a:r>
                        <a:rPr lang="en-US" sz="1800" baseline="0" dirty="0" smtClean="0">
                          <a:solidFill>
                            <a:schemeClr val="tx1"/>
                          </a:solidFill>
                        </a:rPr>
                        <a:t> Population (</a:t>
                      </a:r>
                      <a:r>
                        <a:rPr lang="en-US" sz="1800" baseline="0" dirty="0" err="1" smtClean="0">
                          <a:solidFill>
                            <a:schemeClr val="tx1"/>
                          </a:solidFill>
                        </a:rPr>
                        <a:t>Px</a:t>
                      </a:r>
                      <a:r>
                        <a:rPr lang="en-US" sz="1800" baseline="0" dirty="0" smtClean="0">
                          <a:solidFill>
                            <a:schemeClr val="tx1"/>
                          </a:solidFill>
                        </a:rPr>
                        <a:t>)</a:t>
                      </a:r>
                      <a:endParaRPr lang="en-US" sz="18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ASBR (rounded)</a:t>
                      </a:r>
                      <a:endParaRPr lang="en-US" dirty="0">
                        <a:solidFill>
                          <a:schemeClr val="tx1"/>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7462">
                <a:tc>
                  <a:txBody>
                    <a:bodyPr/>
                    <a:lstStyle/>
                    <a:p>
                      <a:pPr algn="l"/>
                      <a:r>
                        <a:rPr lang="en-US" b="1" dirty="0" smtClean="0"/>
                        <a:t>10-14</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b="1" dirty="0" smtClean="0"/>
                        <a:t>          300*</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b="1" dirty="0" smtClean="0"/>
                        <a:t>     165,000</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b="1" dirty="0" smtClean="0">
                          <a:solidFill>
                            <a:srgbClr val="FF9900"/>
                          </a:solidFill>
                        </a:rPr>
                        <a:t>     1.8</a:t>
                      </a:r>
                      <a:endParaRPr lang="en-US" b="1" dirty="0">
                        <a:solidFill>
                          <a:srgbClr val="FF9900"/>
                        </a:solidFill>
                      </a:endParaRPr>
                    </a:p>
                  </a:txBody>
                  <a:tcPr>
                    <a:lnT w="12700" cap="flat" cmpd="sng" algn="ctr">
                      <a:solidFill>
                        <a:schemeClr val="tx1"/>
                      </a:solidFill>
                      <a:prstDash val="solid"/>
                      <a:round/>
                      <a:headEnd type="none" w="med" len="med"/>
                      <a:tailEnd type="none" w="med" len="med"/>
                    </a:lnT>
                    <a:noFill/>
                  </a:tcPr>
                </a:tc>
              </a:tr>
              <a:tr h="297462">
                <a:tc>
                  <a:txBody>
                    <a:bodyPr/>
                    <a:lstStyle/>
                    <a:p>
                      <a:pPr algn="l"/>
                      <a:r>
                        <a:rPr lang="en-US" b="1" dirty="0" smtClean="0"/>
                        <a:t>15-19</a:t>
                      </a:r>
                      <a:endParaRPr lang="en-US" b="1" dirty="0"/>
                    </a:p>
                  </a:txBody>
                  <a:tcPr>
                    <a:noFill/>
                  </a:tcPr>
                </a:tc>
                <a:tc>
                  <a:txBody>
                    <a:bodyPr/>
                    <a:lstStyle/>
                    <a:p>
                      <a:r>
                        <a:rPr lang="en-US" b="1" dirty="0" smtClean="0"/>
                        <a:t>     11,000</a:t>
                      </a:r>
                      <a:endParaRPr lang="en-US" b="1" dirty="0"/>
                    </a:p>
                  </a:txBody>
                  <a:tcPr>
                    <a:noFill/>
                  </a:tcPr>
                </a:tc>
                <a:tc>
                  <a:txBody>
                    <a:bodyPr/>
                    <a:lstStyle/>
                    <a:p>
                      <a:r>
                        <a:rPr lang="en-US" b="1" dirty="0" smtClean="0"/>
                        <a:t>     179,000</a:t>
                      </a:r>
                      <a:endParaRPr lang="en-US" b="1" dirty="0"/>
                    </a:p>
                  </a:txBody>
                  <a:tcPr>
                    <a:noFill/>
                  </a:tcPr>
                </a:tc>
                <a:tc>
                  <a:txBody>
                    <a:bodyPr/>
                    <a:lstStyle/>
                    <a:p>
                      <a:r>
                        <a:rPr lang="en-US" b="1" dirty="0" smtClean="0">
                          <a:solidFill>
                            <a:srgbClr val="FF9900"/>
                          </a:solidFill>
                        </a:rPr>
                        <a:t>   61.5</a:t>
                      </a:r>
                      <a:endParaRPr lang="en-US" b="1" dirty="0">
                        <a:solidFill>
                          <a:srgbClr val="FF9900"/>
                        </a:solidFill>
                      </a:endParaRPr>
                    </a:p>
                  </a:txBody>
                  <a:tcPr>
                    <a:noFill/>
                  </a:tcPr>
                </a:tc>
              </a:tr>
              <a:tr h="297462">
                <a:tc>
                  <a:txBody>
                    <a:bodyPr/>
                    <a:lstStyle/>
                    <a:p>
                      <a:pPr algn="l"/>
                      <a:r>
                        <a:rPr lang="en-US" b="1" dirty="0" smtClean="0"/>
                        <a:t>20-24</a:t>
                      </a:r>
                      <a:endParaRPr lang="en-US" b="1" dirty="0"/>
                    </a:p>
                  </a:txBody>
                  <a:tcPr>
                    <a:noFill/>
                  </a:tcPr>
                </a:tc>
                <a:tc>
                  <a:txBody>
                    <a:bodyPr/>
                    <a:lstStyle/>
                    <a:p>
                      <a:r>
                        <a:rPr lang="en-US" b="1" dirty="0" smtClean="0"/>
                        <a:t>     20,000</a:t>
                      </a:r>
                      <a:endParaRPr lang="en-US" b="1" dirty="0"/>
                    </a:p>
                  </a:txBody>
                  <a:tcPr>
                    <a:noFill/>
                  </a:tcPr>
                </a:tc>
                <a:tc>
                  <a:txBody>
                    <a:bodyPr/>
                    <a:lstStyle/>
                    <a:p>
                      <a:r>
                        <a:rPr lang="en-US" b="1" dirty="0" smtClean="0"/>
                        <a:t>     192,000</a:t>
                      </a:r>
                      <a:endParaRPr lang="en-US" b="1" dirty="0"/>
                    </a:p>
                  </a:txBody>
                  <a:tcPr>
                    <a:noFill/>
                  </a:tcPr>
                </a:tc>
                <a:tc>
                  <a:txBody>
                    <a:bodyPr/>
                    <a:lstStyle/>
                    <a:p>
                      <a:r>
                        <a:rPr lang="en-US" b="1" dirty="0" smtClean="0">
                          <a:solidFill>
                            <a:srgbClr val="FF9900"/>
                          </a:solidFill>
                        </a:rPr>
                        <a:t> 104.2</a:t>
                      </a:r>
                      <a:endParaRPr lang="en-US" b="1" dirty="0">
                        <a:solidFill>
                          <a:srgbClr val="FF9900"/>
                        </a:solidFill>
                      </a:endParaRPr>
                    </a:p>
                  </a:txBody>
                  <a:tcPr>
                    <a:noFill/>
                  </a:tcPr>
                </a:tc>
              </a:tr>
              <a:tr h="297462">
                <a:tc>
                  <a:txBody>
                    <a:bodyPr/>
                    <a:lstStyle/>
                    <a:p>
                      <a:pPr algn="l"/>
                      <a:r>
                        <a:rPr lang="en-US" b="1" dirty="0" smtClean="0"/>
                        <a:t>25-29</a:t>
                      </a:r>
                      <a:endParaRPr lang="en-US" b="1" dirty="0"/>
                    </a:p>
                  </a:txBody>
                  <a:tcPr>
                    <a:noFill/>
                  </a:tcPr>
                </a:tc>
                <a:tc>
                  <a:txBody>
                    <a:bodyPr/>
                    <a:lstStyle/>
                    <a:p>
                      <a:r>
                        <a:rPr lang="en-US" b="1" dirty="0" smtClean="0"/>
                        <a:t>     22,000</a:t>
                      </a:r>
                      <a:endParaRPr lang="en-US" b="1" dirty="0"/>
                    </a:p>
                  </a:txBody>
                  <a:tcPr>
                    <a:noFill/>
                  </a:tcPr>
                </a:tc>
                <a:tc>
                  <a:txBody>
                    <a:bodyPr/>
                    <a:lstStyle/>
                    <a:p>
                      <a:r>
                        <a:rPr lang="en-US" b="1" dirty="0" smtClean="0"/>
                        <a:t>     222,000</a:t>
                      </a:r>
                      <a:endParaRPr lang="en-US" b="1" dirty="0"/>
                    </a:p>
                  </a:txBody>
                  <a:tcPr>
                    <a:noFill/>
                  </a:tcPr>
                </a:tc>
                <a:tc>
                  <a:txBody>
                    <a:bodyPr/>
                    <a:lstStyle/>
                    <a:p>
                      <a:r>
                        <a:rPr lang="en-US" b="1" dirty="0" smtClean="0">
                          <a:solidFill>
                            <a:srgbClr val="FF9900"/>
                          </a:solidFill>
                        </a:rPr>
                        <a:t>   99.1</a:t>
                      </a:r>
                      <a:endParaRPr lang="en-US" b="1" dirty="0">
                        <a:solidFill>
                          <a:srgbClr val="FF9900"/>
                        </a:solidFill>
                      </a:endParaRPr>
                    </a:p>
                  </a:txBody>
                  <a:tcPr>
                    <a:noFill/>
                  </a:tcPr>
                </a:tc>
              </a:tr>
              <a:tr h="297462">
                <a:tc>
                  <a:txBody>
                    <a:bodyPr/>
                    <a:lstStyle/>
                    <a:p>
                      <a:pPr algn="l"/>
                      <a:r>
                        <a:rPr lang="en-US" b="1" dirty="0" smtClean="0"/>
                        <a:t>30-34</a:t>
                      </a:r>
                      <a:endParaRPr lang="en-US" b="1" dirty="0"/>
                    </a:p>
                  </a:txBody>
                  <a:tcPr>
                    <a:noFill/>
                  </a:tcPr>
                </a:tc>
                <a:tc>
                  <a:txBody>
                    <a:bodyPr/>
                    <a:lstStyle/>
                    <a:p>
                      <a:r>
                        <a:rPr lang="en-US" b="1" dirty="0" smtClean="0"/>
                        <a:t>     20,000</a:t>
                      </a:r>
                      <a:endParaRPr lang="en-US" b="1" dirty="0"/>
                    </a:p>
                  </a:txBody>
                  <a:tcPr>
                    <a:noFill/>
                  </a:tcPr>
                </a:tc>
                <a:tc>
                  <a:txBody>
                    <a:bodyPr/>
                    <a:lstStyle/>
                    <a:p>
                      <a:r>
                        <a:rPr lang="en-US" b="1" dirty="0" smtClean="0"/>
                        <a:t>     213,000</a:t>
                      </a:r>
                      <a:endParaRPr lang="en-US" b="1" dirty="0"/>
                    </a:p>
                  </a:txBody>
                  <a:tcPr>
                    <a:noFill/>
                  </a:tcPr>
                </a:tc>
                <a:tc>
                  <a:txBody>
                    <a:bodyPr/>
                    <a:lstStyle/>
                    <a:p>
                      <a:r>
                        <a:rPr lang="en-US" b="1" dirty="0" smtClean="0">
                          <a:solidFill>
                            <a:srgbClr val="FF9900"/>
                          </a:solidFill>
                        </a:rPr>
                        <a:t>   93.9</a:t>
                      </a:r>
                      <a:endParaRPr lang="en-US" b="1" dirty="0">
                        <a:solidFill>
                          <a:srgbClr val="FF9900"/>
                        </a:solidFill>
                      </a:endParaRPr>
                    </a:p>
                  </a:txBody>
                  <a:tcPr>
                    <a:noFill/>
                  </a:tcPr>
                </a:tc>
              </a:tr>
              <a:tr h="297462">
                <a:tc>
                  <a:txBody>
                    <a:bodyPr/>
                    <a:lstStyle/>
                    <a:p>
                      <a:pPr algn="l"/>
                      <a:r>
                        <a:rPr lang="en-US" b="1" dirty="0" smtClean="0"/>
                        <a:t>35-39</a:t>
                      </a:r>
                      <a:endParaRPr lang="en-US" b="1" dirty="0"/>
                    </a:p>
                  </a:txBody>
                  <a:tcPr>
                    <a:noFill/>
                  </a:tcPr>
                </a:tc>
                <a:tc>
                  <a:txBody>
                    <a:bodyPr/>
                    <a:lstStyle/>
                    <a:p>
                      <a:r>
                        <a:rPr lang="en-US" b="1" dirty="0" smtClean="0"/>
                        <a:t>     10,000</a:t>
                      </a:r>
                      <a:endParaRPr lang="en-US" b="1" dirty="0"/>
                    </a:p>
                  </a:txBody>
                  <a:tcPr>
                    <a:noFill/>
                  </a:tcPr>
                </a:tc>
                <a:tc>
                  <a:txBody>
                    <a:bodyPr/>
                    <a:lstStyle/>
                    <a:p>
                      <a:r>
                        <a:rPr lang="en-US" b="1" dirty="0" smtClean="0"/>
                        <a:t>     212,000</a:t>
                      </a:r>
                      <a:endParaRPr lang="en-US" b="1" dirty="0"/>
                    </a:p>
                  </a:txBody>
                  <a:tcPr>
                    <a:noFill/>
                  </a:tcPr>
                </a:tc>
                <a:tc>
                  <a:txBody>
                    <a:bodyPr/>
                    <a:lstStyle/>
                    <a:p>
                      <a:r>
                        <a:rPr lang="en-US" b="1" dirty="0" smtClean="0">
                          <a:solidFill>
                            <a:srgbClr val="FF9900"/>
                          </a:solidFill>
                        </a:rPr>
                        <a:t>   47.2</a:t>
                      </a:r>
                      <a:endParaRPr lang="en-US" b="1" dirty="0">
                        <a:solidFill>
                          <a:srgbClr val="FF9900"/>
                        </a:solidFill>
                      </a:endParaRPr>
                    </a:p>
                  </a:txBody>
                  <a:tcPr>
                    <a:noFill/>
                  </a:tcPr>
                </a:tc>
              </a:tr>
              <a:tr h="297462">
                <a:tc>
                  <a:txBody>
                    <a:bodyPr/>
                    <a:lstStyle/>
                    <a:p>
                      <a:pPr algn="l"/>
                      <a:r>
                        <a:rPr lang="en-US" b="1" dirty="0" smtClean="0"/>
                        <a:t>40-44</a:t>
                      </a:r>
                      <a:endParaRPr lang="en-US" b="1" dirty="0"/>
                    </a:p>
                  </a:txBody>
                  <a:tcPr>
                    <a:noFill/>
                  </a:tcPr>
                </a:tc>
                <a:tc>
                  <a:txBody>
                    <a:bodyPr/>
                    <a:lstStyle/>
                    <a:p>
                      <a:r>
                        <a:rPr lang="en-US" b="1" dirty="0" smtClean="0"/>
                        <a:t>       2,000</a:t>
                      </a:r>
                      <a:endParaRPr lang="en-US" b="1" dirty="0"/>
                    </a:p>
                  </a:txBody>
                  <a:tcPr>
                    <a:noFill/>
                  </a:tcPr>
                </a:tc>
                <a:tc>
                  <a:txBody>
                    <a:bodyPr/>
                    <a:lstStyle/>
                    <a:p>
                      <a:r>
                        <a:rPr lang="en-US" b="1" dirty="0" smtClean="0"/>
                        <a:t>     210,000</a:t>
                      </a:r>
                      <a:endParaRPr lang="en-US" b="1" dirty="0"/>
                    </a:p>
                  </a:txBody>
                  <a:tcPr>
                    <a:noFill/>
                  </a:tcPr>
                </a:tc>
                <a:tc>
                  <a:txBody>
                    <a:bodyPr/>
                    <a:lstStyle/>
                    <a:p>
                      <a:r>
                        <a:rPr lang="en-US" b="1" dirty="0" smtClean="0">
                          <a:solidFill>
                            <a:srgbClr val="FF9900"/>
                          </a:solidFill>
                        </a:rPr>
                        <a:t>     9.5</a:t>
                      </a:r>
                      <a:endParaRPr lang="en-US" b="1" dirty="0">
                        <a:solidFill>
                          <a:srgbClr val="FF9900"/>
                        </a:solidFill>
                      </a:endParaRPr>
                    </a:p>
                  </a:txBody>
                  <a:tcPr>
                    <a:noFill/>
                  </a:tcPr>
                </a:tc>
              </a:tr>
              <a:tr h="297462">
                <a:tc>
                  <a:txBody>
                    <a:bodyPr/>
                    <a:lstStyle/>
                    <a:p>
                      <a:pPr algn="l"/>
                      <a:r>
                        <a:rPr lang="en-US" b="1" dirty="0" smtClean="0"/>
                        <a:t>45-49</a:t>
                      </a:r>
                      <a:endParaRPr lang="en-US" b="1" dirty="0"/>
                    </a:p>
                  </a:txBody>
                  <a:tcPr>
                    <a:lnB w="12700" cap="flat" cmpd="sng" algn="ctr">
                      <a:solidFill>
                        <a:schemeClr val="tx1"/>
                      </a:solidFill>
                      <a:prstDash val="solid"/>
                      <a:round/>
                      <a:headEnd type="none" w="med" len="med"/>
                      <a:tailEnd type="none" w="med" len="med"/>
                    </a:lnB>
                    <a:noFill/>
                  </a:tcPr>
                </a:tc>
                <a:tc>
                  <a:txBody>
                    <a:bodyPr/>
                    <a:lstStyle/>
                    <a:p>
                      <a:r>
                        <a:rPr lang="en-US" b="1" dirty="0" smtClean="0"/>
                        <a:t>          500*</a:t>
                      </a:r>
                      <a:endParaRPr lang="en-US" b="1" dirty="0"/>
                    </a:p>
                  </a:txBody>
                  <a:tcPr>
                    <a:lnB w="12700" cap="flat" cmpd="sng" algn="ctr">
                      <a:solidFill>
                        <a:schemeClr val="tx1"/>
                      </a:solidFill>
                      <a:prstDash val="solid"/>
                      <a:round/>
                      <a:headEnd type="none" w="med" len="med"/>
                      <a:tailEnd type="none" w="med" len="med"/>
                    </a:lnB>
                    <a:noFill/>
                  </a:tcPr>
                </a:tc>
                <a:tc>
                  <a:txBody>
                    <a:bodyPr/>
                    <a:lstStyle/>
                    <a:p>
                      <a:r>
                        <a:rPr lang="en-US" b="1" dirty="0" smtClean="0"/>
                        <a:t>     200,000</a:t>
                      </a:r>
                      <a:endParaRPr lang="en-US" b="1" dirty="0"/>
                    </a:p>
                  </a:txBody>
                  <a:tcPr>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9900"/>
                          </a:solidFill>
                        </a:rPr>
                        <a:t>     2.5</a:t>
                      </a:r>
                      <a:endParaRPr lang="en-US" b="1" dirty="0">
                        <a:solidFill>
                          <a:srgbClr val="FF9900"/>
                        </a:solidFill>
                      </a:endParaRPr>
                    </a:p>
                  </a:txBody>
                  <a:tcPr>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
        <p:nvSpPr>
          <p:cNvPr id="7" name="Title 1"/>
          <p:cNvSpPr>
            <a:spLocks noGrp="1"/>
          </p:cNvSpPr>
          <p:nvPr>
            <p:ph type="title"/>
          </p:nvPr>
        </p:nvSpPr>
        <p:spPr>
          <a:xfrm>
            <a:off x="381000" y="228600"/>
            <a:ext cx="8382000" cy="838200"/>
          </a:xfrm>
        </p:spPr>
        <p:txBody>
          <a:bodyPr/>
          <a:lstStyle/>
          <a:p>
            <a:pPr>
              <a:lnSpc>
                <a:spcPts val="3300"/>
              </a:lnSpc>
            </a:pPr>
            <a:r>
              <a:rPr lang="en-US" sz="3200" b="1" dirty="0"/>
              <a:t>Total Fertility Rate </a:t>
            </a:r>
            <a:r>
              <a:rPr lang="en-US" sz="3200" b="1" dirty="0" smtClean="0"/>
              <a:t>for</a:t>
            </a:r>
            <a:br>
              <a:rPr lang="en-US" sz="3200" b="1" dirty="0" smtClean="0"/>
            </a:br>
            <a:r>
              <a:rPr lang="en-US" sz="3200" b="1" dirty="0" smtClean="0"/>
              <a:t>an area </a:t>
            </a:r>
            <a:r>
              <a:rPr lang="en-US" sz="3200" b="1" dirty="0"/>
              <a:t>for year 2000</a:t>
            </a:r>
            <a:r>
              <a:rPr lang="en-US" sz="3200" b="1" dirty="0" smtClean="0"/>
              <a:t>:</a:t>
            </a:r>
            <a:endParaRPr lang="en-US" sz="3200" dirty="0"/>
          </a:p>
        </p:txBody>
      </p:sp>
    </p:spTree>
    <p:extLst>
      <p:ext uri="{BB962C8B-B14F-4D97-AF65-F5344CB8AC3E}">
        <p14:creationId xmlns:p14="http://schemas.microsoft.com/office/powerpoint/2010/main" val="144560358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1295400"/>
            <a:ext cx="8407400" cy="4876800"/>
          </a:xfrm>
          <a:solidFill>
            <a:schemeClr val="bg1"/>
          </a:solidFill>
        </p:spPr>
        <p:txBody>
          <a:bodyPr>
            <a:normAutofit fontScale="85000" lnSpcReduction="20000"/>
          </a:bodyPr>
          <a:lstStyle/>
          <a:p>
            <a:pPr marL="228600" indent="0">
              <a:buNone/>
            </a:pPr>
            <a:r>
              <a:rPr lang="en-US" dirty="0" smtClean="0"/>
              <a:t>3.  Sum the age-specific birth rates (ASBR)</a:t>
            </a:r>
          </a:p>
          <a:p>
            <a:pPr marL="228600" indent="0">
              <a:buNone/>
            </a:pPr>
            <a:endParaRPr lang="en-US" sz="2400" dirty="0"/>
          </a:p>
          <a:p>
            <a:pPr marL="228600" indent="0">
              <a:buNone/>
            </a:pPr>
            <a:endParaRPr lang="en-US" sz="2400" dirty="0" smtClean="0"/>
          </a:p>
          <a:p>
            <a:pPr marL="228600" indent="0">
              <a:buNone/>
            </a:pPr>
            <a:endParaRPr lang="en-US" sz="2400" dirty="0"/>
          </a:p>
          <a:p>
            <a:pPr marL="228600" indent="0">
              <a:buNone/>
            </a:pPr>
            <a:endParaRPr lang="en-US" sz="2400" dirty="0" smtClean="0"/>
          </a:p>
          <a:p>
            <a:pPr marL="228600" indent="0">
              <a:buNone/>
            </a:pPr>
            <a:endParaRPr lang="en-US" sz="2400" dirty="0"/>
          </a:p>
          <a:p>
            <a:pPr marL="228600" indent="0">
              <a:buNone/>
            </a:pPr>
            <a:endParaRPr lang="en-US" sz="2400" dirty="0" smtClean="0"/>
          </a:p>
          <a:p>
            <a:pPr marL="228600" indent="0">
              <a:buNone/>
            </a:pPr>
            <a:endParaRPr lang="en-US" sz="2400" dirty="0"/>
          </a:p>
          <a:p>
            <a:pPr marL="228600" indent="0">
              <a:buNone/>
            </a:pPr>
            <a:endParaRPr lang="en-US" sz="2400" dirty="0" smtClean="0"/>
          </a:p>
          <a:p>
            <a:pPr marL="228600" indent="0">
              <a:buNone/>
            </a:pPr>
            <a:endParaRPr lang="en-US" sz="2400" dirty="0"/>
          </a:p>
          <a:p>
            <a:pPr marL="228600" indent="0">
              <a:buNone/>
            </a:pPr>
            <a:endParaRPr lang="en-US" sz="2400" dirty="0" smtClean="0"/>
          </a:p>
          <a:p>
            <a:pPr marL="228600" indent="0">
              <a:buNone/>
            </a:pPr>
            <a:r>
              <a:rPr lang="en-US" sz="2400" dirty="0" smtClean="0"/>
              <a:t>Total or </a:t>
            </a:r>
            <a:r>
              <a:rPr lang="el-GR" sz="2400" dirty="0" smtClean="0"/>
              <a:t>Σ</a:t>
            </a:r>
            <a:r>
              <a:rPr lang="en-US" sz="2400" dirty="0" smtClean="0"/>
              <a:t> of ASBRs                                </a:t>
            </a:r>
            <a:r>
              <a:rPr lang="en-US" sz="2400" dirty="0" smtClean="0">
                <a:solidFill>
                  <a:srgbClr val="FF9900"/>
                </a:solidFill>
              </a:rPr>
              <a:t>_____</a:t>
            </a:r>
            <a:r>
              <a:rPr lang="en-US" sz="2400" dirty="0" smtClean="0"/>
              <a:t> live births per 1,000</a:t>
            </a:r>
            <a:endParaRPr lang="en-US" sz="2400" dirty="0"/>
          </a:p>
          <a:p>
            <a:pPr marL="228600" indent="0">
              <a:buNone/>
            </a:pPr>
            <a:endParaRPr lang="en-US" sz="1400" dirty="0" smtClean="0"/>
          </a:p>
          <a:p>
            <a:pPr marL="228600" indent="0">
              <a:buNone/>
            </a:pPr>
            <a:endParaRPr lang="en-US" sz="2000" dirty="0" smtClean="0"/>
          </a:p>
          <a:p>
            <a:pPr marL="228600" indent="0">
              <a:buNone/>
            </a:pPr>
            <a:endParaRPr lang="en-US" sz="2000" dirty="0"/>
          </a:p>
          <a:p>
            <a:pPr marL="228600" indent="0">
              <a:buNone/>
            </a:pPr>
            <a:endParaRPr lang="en-US" sz="2000" dirty="0" smtClean="0"/>
          </a:p>
          <a:p>
            <a:pPr marL="228600" indent="0">
              <a:buNone/>
            </a:pPr>
            <a:endParaRPr lang="en-US" sz="2000" dirty="0"/>
          </a:p>
          <a:p>
            <a:pPr marL="228600" indent="0">
              <a:buNone/>
            </a:pPr>
            <a:endParaRPr lang="en-US" sz="2000" dirty="0" smtClean="0"/>
          </a:p>
          <a:p>
            <a:pPr marL="228600" indent="0">
              <a:buNone/>
            </a:pPr>
            <a:endParaRPr lang="en-US" sz="2000" dirty="0" smtClean="0"/>
          </a:p>
          <a:p>
            <a:pPr marL="228600" indent="0">
              <a:buNone/>
            </a:pPr>
            <a:endParaRPr lang="en-US" sz="2000" dirty="0" smtClean="0"/>
          </a:p>
          <a:p>
            <a:pPr marL="228600" indent="0">
              <a:buNone/>
            </a:pPr>
            <a:endParaRPr lang="en-US" sz="800" dirty="0" smtClean="0"/>
          </a:p>
          <a:p>
            <a:pPr marL="228600" indent="0">
              <a:buNone/>
            </a:pPr>
            <a:endParaRPr lang="en-US" sz="2200" dirty="0" smtClean="0"/>
          </a:p>
          <a:p>
            <a:pPr marL="0" indent="0">
              <a:buNone/>
            </a:pPr>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4270670432"/>
              </p:ext>
            </p:extLst>
          </p:nvPr>
        </p:nvGraphicFramePr>
        <p:xfrm>
          <a:off x="609600" y="1905000"/>
          <a:ext cx="8153401" cy="3566160"/>
        </p:xfrm>
        <a:graphic>
          <a:graphicData uri="http://schemas.openxmlformats.org/drawingml/2006/table">
            <a:tbl>
              <a:tblPr firstRow="1" bandRow="1">
                <a:tableStyleId>{5C22544A-7EE6-4342-B048-85BDC9FD1C3A}</a:tableStyleId>
              </a:tblPr>
              <a:tblGrid>
                <a:gridCol w="1695261"/>
                <a:gridCol w="1733739"/>
                <a:gridCol w="1981200"/>
                <a:gridCol w="2743201"/>
              </a:tblGrid>
              <a:tr h="297462">
                <a:tc>
                  <a:txBody>
                    <a:bodyPr/>
                    <a:lstStyle/>
                    <a:p>
                      <a:pPr algn="l"/>
                      <a:r>
                        <a:rPr lang="en-US" sz="1800" dirty="0" smtClean="0">
                          <a:solidFill>
                            <a:schemeClr val="tx1"/>
                          </a:solidFill>
                        </a:rPr>
                        <a:t>Age Group</a:t>
                      </a:r>
                      <a:endParaRPr lang="en-US" sz="1800" dirty="0">
                        <a:solidFill>
                          <a:schemeClr val="tx1"/>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chemeClr val="tx1"/>
                          </a:solidFill>
                        </a:rPr>
                        <a:t>2000</a:t>
                      </a:r>
                      <a:r>
                        <a:rPr lang="en-US" sz="1800" baseline="0" dirty="0" smtClean="0">
                          <a:solidFill>
                            <a:schemeClr val="tx1"/>
                          </a:solidFill>
                        </a:rPr>
                        <a:t> Live </a:t>
                      </a:r>
                    </a:p>
                    <a:p>
                      <a:r>
                        <a:rPr lang="en-US" sz="1800" baseline="0" dirty="0" smtClean="0">
                          <a:solidFill>
                            <a:schemeClr val="tx1"/>
                          </a:solidFill>
                        </a:rPr>
                        <a:t>Births (</a:t>
                      </a:r>
                      <a:r>
                        <a:rPr lang="en-US" sz="1800" baseline="0" dirty="0" err="1" smtClean="0">
                          <a:solidFill>
                            <a:schemeClr val="tx1"/>
                          </a:solidFill>
                        </a:rPr>
                        <a:t>Bx</a:t>
                      </a:r>
                      <a:r>
                        <a:rPr lang="en-US" sz="1800" baseline="0" dirty="0" smtClean="0">
                          <a:solidFill>
                            <a:schemeClr val="tx1"/>
                          </a:solidFill>
                        </a:rPr>
                        <a:t>)</a:t>
                      </a:r>
                      <a:endParaRPr lang="en-US" sz="18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chemeClr val="tx1"/>
                          </a:solidFill>
                        </a:rPr>
                        <a:t>2000 Female</a:t>
                      </a:r>
                      <a:r>
                        <a:rPr lang="en-US" sz="1800" baseline="0" dirty="0" smtClean="0">
                          <a:solidFill>
                            <a:schemeClr val="tx1"/>
                          </a:solidFill>
                        </a:rPr>
                        <a:t> Population (</a:t>
                      </a:r>
                      <a:r>
                        <a:rPr lang="en-US" sz="1800" baseline="0" dirty="0" err="1" smtClean="0">
                          <a:solidFill>
                            <a:schemeClr val="tx1"/>
                          </a:solidFill>
                        </a:rPr>
                        <a:t>Px</a:t>
                      </a:r>
                      <a:r>
                        <a:rPr lang="en-US" sz="1800" baseline="0" dirty="0" smtClean="0">
                          <a:solidFill>
                            <a:schemeClr val="tx1"/>
                          </a:solidFill>
                        </a:rPr>
                        <a:t>)</a:t>
                      </a:r>
                      <a:endParaRPr lang="en-US" sz="18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ASBR (rounded)</a:t>
                      </a:r>
                      <a:endParaRPr lang="en-US" dirty="0">
                        <a:solidFill>
                          <a:schemeClr val="tx1"/>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7462">
                <a:tc>
                  <a:txBody>
                    <a:bodyPr/>
                    <a:lstStyle/>
                    <a:p>
                      <a:pPr algn="l"/>
                      <a:r>
                        <a:rPr lang="en-US" b="1" dirty="0" smtClean="0"/>
                        <a:t>10-14</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b="1" dirty="0" smtClean="0"/>
                        <a:t>          300*</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b="1" dirty="0" smtClean="0"/>
                        <a:t>     165,000</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b="1" dirty="0" smtClean="0">
                          <a:solidFill>
                            <a:srgbClr val="FF9900"/>
                          </a:solidFill>
                        </a:rPr>
                        <a:t>     1.8</a:t>
                      </a:r>
                      <a:endParaRPr lang="en-US" b="1" dirty="0">
                        <a:solidFill>
                          <a:srgbClr val="FF9900"/>
                        </a:solidFill>
                      </a:endParaRPr>
                    </a:p>
                  </a:txBody>
                  <a:tcPr>
                    <a:lnT w="12700" cap="flat" cmpd="sng" algn="ctr">
                      <a:solidFill>
                        <a:schemeClr val="tx1"/>
                      </a:solidFill>
                      <a:prstDash val="solid"/>
                      <a:round/>
                      <a:headEnd type="none" w="med" len="med"/>
                      <a:tailEnd type="none" w="med" len="med"/>
                    </a:lnT>
                    <a:noFill/>
                  </a:tcPr>
                </a:tc>
              </a:tr>
              <a:tr h="297462">
                <a:tc>
                  <a:txBody>
                    <a:bodyPr/>
                    <a:lstStyle/>
                    <a:p>
                      <a:pPr algn="l"/>
                      <a:r>
                        <a:rPr lang="en-US" b="1" dirty="0" smtClean="0"/>
                        <a:t>15-19</a:t>
                      </a:r>
                      <a:endParaRPr lang="en-US" b="1" dirty="0"/>
                    </a:p>
                  </a:txBody>
                  <a:tcPr>
                    <a:noFill/>
                  </a:tcPr>
                </a:tc>
                <a:tc>
                  <a:txBody>
                    <a:bodyPr/>
                    <a:lstStyle/>
                    <a:p>
                      <a:r>
                        <a:rPr lang="en-US" b="1" dirty="0" smtClean="0"/>
                        <a:t>     11,000</a:t>
                      </a:r>
                      <a:endParaRPr lang="en-US" b="1" dirty="0"/>
                    </a:p>
                  </a:txBody>
                  <a:tcPr>
                    <a:noFill/>
                  </a:tcPr>
                </a:tc>
                <a:tc>
                  <a:txBody>
                    <a:bodyPr/>
                    <a:lstStyle/>
                    <a:p>
                      <a:r>
                        <a:rPr lang="en-US" b="1" dirty="0" smtClean="0"/>
                        <a:t>     179,000</a:t>
                      </a:r>
                      <a:endParaRPr lang="en-US" b="1" dirty="0"/>
                    </a:p>
                  </a:txBody>
                  <a:tcPr>
                    <a:noFill/>
                  </a:tcPr>
                </a:tc>
                <a:tc>
                  <a:txBody>
                    <a:bodyPr/>
                    <a:lstStyle/>
                    <a:p>
                      <a:pPr algn="l"/>
                      <a:r>
                        <a:rPr lang="en-US" sz="1800" b="1" kern="1200" dirty="0" smtClean="0">
                          <a:solidFill>
                            <a:srgbClr val="FF9900"/>
                          </a:solidFill>
                          <a:latin typeface="+mn-lt"/>
                          <a:ea typeface="+mn-ea"/>
                          <a:cs typeface="+mn-cs"/>
                        </a:rPr>
                        <a:t>      ---</a:t>
                      </a:r>
                      <a:endParaRPr lang="en-US" sz="1800" b="1" kern="1200" dirty="0">
                        <a:solidFill>
                          <a:srgbClr val="FF9900"/>
                        </a:solidFill>
                        <a:latin typeface="+mn-lt"/>
                        <a:ea typeface="+mn-ea"/>
                        <a:cs typeface="+mn-cs"/>
                      </a:endParaRPr>
                    </a:p>
                  </a:txBody>
                  <a:tcPr>
                    <a:noFill/>
                  </a:tcPr>
                </a:tc>
              </a:tr>
              <a:tr h="297462">
                <a:tc>
                  <a:txBody>
                    <a:bodyPr/>
                    <a:lstStyle/>
                    <a:p>
                      <a:pPr algn="l"/>
                      <a:r>
                        <a:rPr lang="en-US" b="1" dirty="0" smtClean="0"/>
                        <a:t>20-24</a:t>
                      </a:r>
                      <a:endParaRPr lang="en-US" b="1" dirty="0"/>
                    </a:p>
                  </a:txBody>
                  <a:tcPr>
                    <a:noFill/>
                  </a:tcPr>
                </a:tc>
                <a:tc>
                  <a:txBody>
                    <a:bodyPr/>
                    <a:lstStyle/>
                    <a:p>
                      <a:r>
                        <a:rPr lang="en-US" b="1" dirty="0" smtClean="0"/>
                        <a:t>     20,000</a:t>
                      </a:r>
                      <a:endParaRPr lang="en-US" b="1" dirty="0"/>
                    </a:p>
                  </a:txBody>
                  <a:tcPr>
                    <a:noFill/>
                  </a:tcPr>
                </a:tc>
                <a:tc>
                  <a:txBody>
                    <a:bodyPr/>
                    <a:lstStyle/>
                    <a:p>
                      <a:r>
                        <a:rPr lang="en-US" b="1" dirty="0" smtClean="0"/>
                        <a:t>     192,000</a:t>
                      </a:r>
                      <a:endParaRPr lang="en-US" b="1" dirty="0"/>
                    </a:p>
                  </a:txBody>
                  <a:tcPr>
                    <a:noFill/>
                  </a:tcPr>
                </a:tc>
                <a:tc>
                  <a:txBody>
                    <a:bodyPr/>
                    <a:lstStyle/>
                    <a:p>
                      <a:pPr algn="l"/>
                      <a:r>
                        <a:rPr lang="en-US" sz="1800" b="1" kern="1200" dirty="0" smtClean="0">
                          <a:solidFill>
                            <a:srgbClr val="FF9900"/>
                          </a:solidFill>
                          <a:latin typeface="+mn-lt"/>
                          <a:ea typeface="+mn-ea"/>
                          <a:cs typeface="+mn-cs"/>
                        </a:rPr>
                        <a:t>      ---</a:t>
                      </a:r>
                      <a:endParaRPr lang="en-US" sz="1800" b="1" kern="1200" dirty="0">
                        <a:solidFill>
                          <a:srgbClr val="FF9900"/>
                        </a:solidFill>
                        <a:latin typeface="+mn-lt"/>
                        <a:ea typeface="+mn-ea"/>
                        <a:cs typeface="+mn-cs"/>
                      </a:endParaRPr>
                    </a:p>
                  </a:txBody>
                  <a:tcPr>
                    <a:noFill/>
                  </a:tcPr>
                </a:tc>
              </a:tr>
              <a:tr h="297462">
                <a:tc>
                  <a:txBody>
                    <a:bodyPr/>
                    <a:lstStyle/>
                    <a:p>
                      <a:pPr algn="l"/>
                      <a:r>
                        <a:rPr lang="en-US" b="1" dirty="0" smtClean="0"/>
                        <a:t>25-29</a:t>
                      </a:r>
                      <a:endParaRPr lang="en-US" b="1" dirty="0"/>
                    </a:p>
                  </a:txBody>
                  <a:tcPr>
                    <a:noFill/>
                  </a:tcPr>
                </a:tc>
                <a:tc>
                  <a:txBody>
                    <a:bodyPr/>
                    <a:lstStyle/>
                    <a:p>
                      <a:r>
                        <a:rPr lang="en-US" b="1" dirty="0" smtClean="0"/>
                        <a:t>     22,000</a:t>
                      </a:r>
                      <a:endParaRPr lang="en-US" b="1" dirty="0"/>
                    </a:p>
                  </a:txBody>
                  <a:tcPr>
                    <a:noFill/>
                  </a:tcPr>
                </a:tc>
                <a:tc>
                  <a:txBody>
                    <a:bodyPr/>
                    <a:lstStyle/>
                    <a:p>
                      <a:r>
                        <a:rPr lang="en-US" b="1" dirty="0" smtClean="0"/>
                        <a:t>     222,000</a:t>
                      </a:r>
                      <a:endParaRPr lang="en-US" b="1" dirty="0"/>
                    </a:p>
                  </a:txBody>
                  <a:tcPr>
                    <a:noFill/>
                  </a:tcPr>
                </a:tc>
                <a:tc>
                  <a:txBody>
                    <a:bodyPr/>
                    <a:lstStyle/>
                    <a:p>
                      <a:pPr algn="l"/>
                      <a:r>
                        <a:rPr lang="en-US" sz="1800" b="1" kern="1200" dirty="0" smtClean="0">
                          <a:solidFill>
                            <a:srgbClr val="FF9900"/>
                          </a:solidFill>
                          <a:latin typeface="+mn-lt"/>
                          <a:ea typeface="+mn-ea"/>
                          <a:cs typeface="+mn-cs"/>
                        </a:rPr>
                        <a:t>      ---</a:t>
                      </a:r>
                      <a:endParaRPr lang="en-US" sz="1800" b="1" kern="1200" dirty="0">
                        <a:solidFill>
                          <a:srgbClr val="FF9900"/>
                        </a:solidFill>
                        <a:latin typeface="+mn-lt"/>
                        <a:ea typeface="+mn-ea"/>
                        <a:cs typeface="+mn-cs"/>
                      </a:endParaRPr>
                    </a:p>
                  </a:txBody>
                  <a:tcPr>
                    <a:noFill/>
                  </a:tcPr>
                </a:tc>
              </a:tr>
              <a:tr h="297462">
                <a:tc>
                  <a:txBody>
                    <a:bodyPr/>
                    <a:lstStyle/>
                    <a:p>
                      <a:pPr algn="l"/>
                      <a:r>
                        <a:rPr lang="en-US" b="1" dirty="0" smtClean="0"/>
                        <a:t>30-34</a:t>
                      </a:r>
                      <a:endParaRPr lang="en-US" b="1" dirty="0"/>
                    </a:p>
                  </a:txBody>
                  <a:tcPr>
                    <a:noFill/>
                  </a:tcPr>
                </a:tc>
                <a:tc>
                  <a:txBody>
                    <a:bodyPr/>
                    <a:lstStyle/>
                    <a:p>
                      <a:r>
                        <a:rPr lang="en-US" b="1" dirty="0" smtClean="0"/>
                        <a:t>     20,000</a:t>
                      </a:r>
                      <a:endParaRPr lang="en-US" b="1" dirty="0"/>
                    </a:p>
                  </a:txBody>
                  <a:tcPr>
                    <a:noFill/>
                  </a:tcPr>
                </a:tc>
                <a:tc>
                  <a:txBody>
                    <a:bodyPr/>
                    <a:lstStyle/>
                    <a:p>
                      <a:r>
                        <a:rPr lang="en-US" b="1" dirty="0" smtClean="0"/>
                        <a:t>     213,000</a:t>
                      </a:r>
                      <a:endParaRPr lang="en-US" b="1" dirty="0"/>
                    </a:p>
                  </a:txBody>
                  <a:tcPr>
                    <a:noFill/>
                  </a:tcPr>
                </a:tc>
                <a:tc>
                  <a:txBody>
                    <a:bodyPr/>
                    <a:lstStyle/>
                    <a:p>
                      <a:pPr algn="l"/>
                      <a:r>
                        <a:rPr lang="en-US" sz="1800" b="1" kern="1200" dirty="0" smtClean="0">
                          <a:solidFill>
                            <a:srgbClr val="FF9900"/>
                          </a:solidFill>
                          <a:latin typeface="+mn-lt"/>
                          <a:ea typeface="+mn-ea"/>
                          <a:cs typeface="+mn-cs"/>
                        </a:rPr>
                        <a:t>      ---</a:t>
                      </a:r>
                      <a:endParaRPr lang="en-US" sz="1800" b="1" kern="1200" dirty="0">
                        <a:solidFill>
                          <a:srgbClr val="FF9900"/>
                        </a:solidFill>
                        <a:latin typeface="+mn-lt"/>
                        <a:ea typeface="+mn-ea"/>
                        <a:cs typeface="+mn-cs"/>
                      </a:endParaRPr>
                    </a:p>
                  </a:txBody>
                  <a:tcPr>
                    <a:noFill/>
                  </a:tcPr>
                </a:tc>
              </a:tr>
              <a:tr h="297462">
                <a:tc>
                  <a:txBody>
                    <a:bodyPr/>
                    <a:lstStyle/>
                    <a:p>
                      <a:pPr algn="l"/>
                      <a:r>
                        <a:rPr lang="en-US" b="1" dirty="0" smtClean="0"/>
                        <a:t>35-39</a:t>
                      </a:r>
                      <a:endParaRPr lang="en-US" b="1" dirty="0"/>
                    </a:p>
                  </a:txBody>
                  <a:tcPr>
                    <a:noFill/>
                  </a:tcPr>
                </a:tc>
                <a:tc>
                  <a:txBody>
                    <a:bodyPr/>
                    <a:lstStyle/>
                    <a:p>
                      <a:r>
                        <a:rPr lang="en-US" b="1" dirty="0" smtClean="0"/>
                        <a:t>     10,000</a:t>
                      </a:r>
                      <a:endParaRPr lang="en-US" b="1" dirty="0"/>
                    </a:p>
                  </a:txBody>
                  <a:tcPr>
                    <a:noFill/>
                  </a:tcPr>
                </a:tc>
                <a:tc>
                  <a:txBody>
                    <a:bodyPr/>
                    <a:lstStyle/>
                    <a:p>
                      <a:r>
                        <a:rPr lang="en-US" b="1" dirty="0" smtClean="0"/>
                        <a:t>     212,000</a:t>
                      </a:r>
                      <a:endParaRPr lang="en-US" b="1" dirty="0"/>
                    </a:p>
                  </a:txBody>
                  <a:tcPr>
                    <a:noFill/>
                  </a:tcPr>
                </a:tc>
                <a:tc>
                  <a:txBody>
                    <a:bodyPr/>
                    <a:lstStyle/>
                    <a:p>
                      <a:pPr algn="l"/>
                      <a:r>
                        <a:rPr lang="en-US" sz="1800" b="1" kern="1200" dirty="0" smtClean="0">
                          <a:solidFill>
                            <a:srgbClr val="FF9900"/>
                          </a:solidFill>
                          <a:latin typeface="+mn-lt"/>
                          <a:ea typeface="+mn-ea"/>
                          <a:cs typeface="+mn-cs"/>
                        </a:rPr>
                        <a:t>      ---</a:t>
                      </a:r>
                      <a:endParaRPr lang="en-US" sz="1800" b="1" kern="1200" dirty="0">
                        <a:solidFill>
                          <a:srgbClr val="FF9900"/>
                        </a:solidFill>
                        <a:latin typeface="+mn-lt"/>
                        <a:ea typeface="+mn-ea"/>
                        <a:cs typeface="+mn-cs"/>
                      </a:endParaRPr>
                    </a:p>
                  </a:txBody>
                  <a:tcPr>
                    <a:noFill/>
                  </a:tcPr>
                </a:tc>
              </a:tr>
              <a:tr h="297462">
                <a:tc>
                  <a:txBody>
                    <a:bodyPr/>
                    <a:lstStyle/>
                    <a:p>
                      <a:pPr algn="l"/>
                      <a:r>
                        <a:rPr lang="en-US" b="1" dirty="0" smtClean="0"/>
                        <a:t>40-44</a:t>
                      </a:r>
                      <a:endParaRPr lang="en-US" b="1" dirty="0"/>
                    </a:p>
                  </a:txBody>
                  <a:tcPr>
                    <a:noFill/>
                  </a:tcPr>
                </a:tc>
                <a:tc>
                  <a:txBody>
                    <a:bodyPr/>
                    <a:lstStyle/>
                    <a:p>
                      <a:r>
                        <a:rPr lang="en-US" b="1" dirty="0" smtClean="0"/>
                        <a:t>       2,000</a:t>
                      </a:r>
                      <a:endParaRPr lang="en-US" b="1" dirty="0"/>
                    </a:p>
                  </a:txBody>
                  <a:tcPr>
                    <a:noFill/>
                  </a:tcPr>
                </a:tc>
                <a:tc>
                  <a:txBody>
                    <a:bodyPr/>
                    <a:lstStyle/>
                    <a:p>
                      <a:r>
                        <a:rPr lang="en-US" b="1" dirty="0" smtClean="0"/>
                        <a:t>     210,000</a:t>
                      </a:r>
                      <a:endParaRPr lang="en-US" b="1" dirty="0"/>
                    </a:p>
                  </a:txBody>
                  <a:tcPr>
                    <a:noFill/>
                  </a:tcPr>
                </a:tc>
                <a:tc>
                  <a:txBody>
                    <a:bodyPr/>
                    <a:lstStyle/>
                    <a:p>
                      <a:pPr algn="l"/>
                      <a:r>
                        <a:rPr lang="en-US" sz="1800" b="1" kern="1200" dirty="0" smtClean="0">
                          <a:solidFill>
                            <a:srgbClr val="FF9900"/>
                          </a:solidFill>
                          <a:latin typeface="+mn-lt"/>
                          <a:ea typeface="+mn-ea"/>
                          <a:cs typeface="+mn-cs"/>
                        </a:rPr>
                        <a:t>      ---</a:t>
                      </a:r>
                      <a:endParaRPr lang="en-US" sz="1800" b="1" kern="1200" dirty="0">
                        <a:solidFill>
                          <a:srgbClr val="FF9900"/>
                        </a:solidFill>
                        <a:latin typeface="+mn-lt"/>
                        <a:ea typeface="+mn-ea"/>
                        <a:cs typeface="+mn-cs"/>
                      </a:endParaRPr>
                    </a:p>
                  </a:txBody>
                  <a:tcPr>
                    <a:noFill/>
                  </a:tcPr>
                </a:tc>
              </a:tr>
              <a:tr h="297462">
                <a:tc>
                  <a:txBody>
                    <a:bodyPr/>
                    <a:lstStyle/>
                    <a:p>
                      <a:pPr algn="l"/>
                      <a:r>
                        <a:rPr lang="en-US" b="1" dirty="0" smtClean="0"/>
                        <a:t>45-49</a:t>
                      </a:r>
                      <a:endParaRPr lang="en-US" b="1" dirty="0"/>
                    </a:p>
                  </a:txBody>
                  <a:tcPr>
                    <a:lnB w="12700" cap="flat" cmpd="sng" algn="ctr">
                      <a:solidFill>
                        <a:schemeClr val="tx1"/>
                      </a:solidFill>
                      <a:prstDash val="solid"/>
                      <a:round/>
                      <a:headEnd type="none" w="med" len="med"/>
                      <a:tailEnd type="none" w="med" len="med"/>
                    </a:lnB>
                    <a:noFill/>
                  </a:tcPr>
                </a:tc>
                <a:tc>
                  <a:txBody>
                    <a:bodyPr/>
                    <a:lstStyle/>
                    <a:p>
                      <a:r>
                        <a:rPr lang="en-US" b="1" dirty="0" smtClean="0"/>
                        <a:t>          500*</a:t>
                      </a:r>
                      <a:endParaRPr lang="en-US" b="1" dirty="0"/>
                    </a:p>
                  </a:txBody>
                  <a:tcPr>
                    <a:lnB w="12700" cap="flat" cmpd="sng" algn="ctr">
                      <a:solidFill>
                        <a:schemeClr val="tx1"/>
                      </a:solidFill>
                      <a:prstDash val="solid"/>
                      <a:round/>
                      <a:headEnd type="none" w="med" len="med"/>
                      <a:tailEnd type="none" w="med" len="med"/>
                    </a:lnB>
                    <a:noFill/>
                  </a:tcPr>
                </a:tc>
                <a:tc>
                  <a:txBody>
                    <a:bodyPr/>
                    <a:lstStyle/>
                    <a:p>
                      <a:r>
                        <a:rPr lang="en-US" b="1" dirty="0" smtClean="0"/>
                        <a:t>     200,000</a:t>
                      </a:r>
                      <a:endParaRPr lang="en-US" b="1" dirty="0"/>
                    </a:p>
                  </a:txBody>
                  <a:tcPr>
                    <a:lnB w="12700" cap="flat" cmpd="sng" algn="ctr">
                      <a:solidFill>
                        <a:schemeClr val="tx1"/>
                      </a:solidFill>
                      <a:prstDash val="solid"/>
                      <a:round/>
                      <a:headEnd type="none" w="med" len="med"/>
                      <a:tailEnd type="none" w="med" len="med"/>
                    </a:lnB>
                    <a:noFill/>
                  </a:tcPr>
                </a:tc>
                <a:tc>
                  <a:txBody>
                    <a:bodyPr/>
                    <a:lstStyle/>
                    <a:p>
                      <a:pPr algn="l"/>
                      <a:r>
                        <a:rPr lang="en-US" sz="1800" b="1" kern="1200" dirty="0" smtClean="0">
                          <a:solidFill>
                            <a:srgbClr val="FF9900"/>
                          </a:solidFill>
                          <a:latin typeface="+mn-lt"/>
                          <a:ea typeface="+mn-ea"/>
                          <a:cs typeface="+mn-cs"/>
                        </a:rPr>
                        <a:t>      ---</a:t>
                      </a:r>
                      <a:endParaRPr lang="en-US" sz="1800" b="1" kern="1200" dirty="0">
                        <a:solidFill>
                          <a:srgbClr val="FF9900"/>
                        </a:solidFill>
                        <a:latin typeface="+mn-lt"/>
                        <a:ea typeface="+mn-ea"/>
                        <a:cs typeface="+mn-cs"/>
                      </a:endParaRPr>
                    </a:p>
                  </a:txBody>
                  <a:tcPr>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124200" y="5791200"/>
            <a:ext cx="2133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
        <p:nvSpPr>
          <p:cNvPr id="5" name="Title 4"/>
          <p:cNvSpPr>
            <a:spLocks noGrp="1"/>
          </p:cNvSpPr>
          <p:nvPr>
            <p:ph type="title"/>
          </p:nvPr>
        </p:nvSpPr>
        <p:spPr/>
        <p:txBody>
          <a:bodyPr/>
          <a:lstStyle/>
          <a:p>
            <a:r>
              <a:rPr lang="en-US" b="1" dirty="0"/>
              <a:t>Total Fertility Rate for</a:t>
            </a:r>
            <a:br>
              <a:rPr lang="en-US" b="1" dirty="0"/>
            </a:br>
            <a:r>
              <a:rPr lang="en-US" b="1" dirty="0"/>
              <a:t>an area for year 2000:</a:t>
            </a:r>
            <a:endParaRPr lang="en-US" dirty="0"/>
          </a:p>
        </p:txBody>
      </p:sp>
    </p:spTree>
    <p:extLst>
      <p:ext uri="{BB962C8B-B14F-4D97-AF65-F5344CB8AC3E}">
        <p14:creationId xmlns:p14="http://schemas.microsoft.com/office/powerpoint/2010/main" val="47855433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1295400"/>
            <a:ext cx="8407400" cy="4876800"/>
          </a:xfrm>
          <a:solidFill>
            <a:schemeClr val="bg1"/>
          </a:solidFill>
        </p:spPr>
        <p:txBody>
          <a:bodyPr>
            <a:normAutofit fontScale="85000" lnSpcReduction="20000"/>
          </a:bodyPr>
          <a:lstStyle/>
          <a:p>
            <a:pPr marL="228600" indent="0">
              <a:buNone/>
            </a:pPr>
            <a:r>
              <a:rPr lang="en-US" dirty="0" smtClean="0"/>
              <a:t>3.  Sum the age-specific birth rates (ASBR)</a:t>
            </a:r>
          </a:p>
          <a:p>
            <a:pPr marL="228600" indent="0">
              <a:buNone/>
            </a:pPr>
            <a:endParaRPr lang="en-US" sz="2400" dirty="0"/>
          </a:p>
          <a:p>
            <a:pPr marL="228600" indent="0">
              <a:buNone/>
            </a:pPr>
            <a:endParaRPr lang="en-US" sz="2400" dirty="0" smtClean="0"/>
          </a:p>
          <a:p>
            <a:pPr marL="228600" indent="0">
              <a:buNone/>
            </a:pPr>
            <a:endParaRPr lang="en-US" sz="2400" dirty="0"/>
          </a:p>
          <a:p>
            <a:pPr marL="228600" indent="0">
              <a:buNone/>
            </a:pPr>
            <a:endParaRPr lang="en-US" sz="2400" dirty="0" smtClean="0"/>
          </a:p>
          <a:p>
            <a:pPr marL="228600" indent="0">
              <a:buNone/>
            </a:pPr>
            <a:endParaRPr lang="en-US" sz="2400" dirty="0"/>
          </a:p>
          <a:p>
            <a:pPr marL="228600" indent="0">
              <a:buNone/>
            </a:pPr>
            <a:endParaRPr lang="en-US" sz="2400" dirty="0" smtClean="0"/>
          </a:p>
          <a:p>
            <a:pPr marL="228600" indent="0">
              <a:buNone/>
            </a:pPr>
            <a:endParaRPr lang="en-US" sz="2400" dirty="0"/>
          </a:p>
          <a:p>
            <a:pPr marL="228600" indent="0">
              <a:buNone/>
            </a:pPr>
            <a:endParaRPr lang="en-US" sz="2400" dirty="0" smtClean="0"/>
          </a:p>
          <a:p>
            <a:pPr marL="228600" indent="0">
              <a:buNone/>
            </a:pPr>
            <a:endParaRPr lang="en-US" sz="2400" dirty="0"/>
          </a:p>
          <a:p>
            <a:pPr marL="228600" indent="0">
              <a:buNone/>
            </a:pPr>
            <a:endParaRPr lang="en-US" sz="2400" dirty="0" smtClean="0"/>
          </a:p>
          <a:p>
            <a:pPr marL="228600" indent="0">
              <a:buNone/>
            </a:pPr>
            <a:r>
              <a:rPr lang="en-US" sz="2400" dirty="0" smtClean="0"/>
              <a:t>Total or </a:t>
            </a:r>
            <a:r>
              <a:rPr lang="el-GR" sz="2400" dirty="0" smtClean="0"/>
              <a:t>Σ</a:t>
            </a:r>
            <a:r>
              <a:rPr lang="en-US" sz="2400" dirty="0" smtClean="0"/>
              <a:t> of ASBRs                                </a:t>
            </a:r>
            <a:r>
              <a:rPr lang="en-US" sz="2400" dirty="0" smtClean="0">
                <a:solidFill>
                  <a:srgbClr val="FF9900"/>
                </a:solidFill>
              </a:rPr>
              <a:t>419.7</a:t>
            </a:r>
            <a:r>
              <a:rPr lang="en-US" sz="2400" dirty="0" smtClean="0"/>
              <a:t> live births per 1,000</a:t>
            </a:r>
            <a:endParaRPr lang="en-US" sz="2400" dirty="0"/>
          </a:p>
          <a:p>
            <a:pPr marL="228600" indent="0">
              <a:buNone/>
            </a:pPr>
            <a:endParaRPr lang="en-US" sz="1400" dirty="0" smtClean="0"/>
          </a:p>
          <a:p>
            <a:pPr marL="228600" indent="0">
              <a:buNone/>
            </a:pPr>
            <a:endParaRPr lang="en-US" sz="2000" dirty="0" smtClean="0"/>
          </a:p>
          <a:p>
            <a:pPr marL="228600" indent="0">
              <a:buNone/>
            </a:pPr>
            <a:endParaRPr lang="en-US" sz="2000" dirty="0"/>
          </a:p>
          <a:p>
            <a:pPr marL="228600" indent="0">
              <a:buNone/>
            </a:pPr>
            <a:endParaRPr lang="en-US" sz="2000" dirty="0" smtClean="0"/>
          </a:p>
          <a:p>
            <a:pPr marL="228600" indent="0">
              <a:buNone/>
            </a:pPr>
            <a:endParaRPr lang="en-US" sz="2000" dirty="0"/>
          </a:p>
          <a:p>
            <a:pPr marL="228600" indent="0">
              <a:buNone/>
            </a:pPr>
            <a:endParaRPr lang="en-US" sz="2000" dirty="0" smtClean="0"/>
          </a:p>
          <a:p>
            <a:pPr marL="228600" indent="0">
              <a:buNone/>
            </a:pPr>
            <a:endParaRPr lang="en-US" sz="2000" dirty="0" smtClean="0"/>
          </a:p>
          <a:p>
            <a:pPr marL="228600" indent="0">
              <a:buNone/>
            </a:pPr>
            <a:endParaRPr lang="en-US" sz="2000" dirty="0" smtClean="0"/>
          </a:p>
          <a:p>
            <a:pPr marL="228600" indent="0">
              <a:buNone/>
            </a:pPr>
            <a:endParaRPr lang="en-US" sz="800" dirty="0" smtClean="0"/>
          </a:p>
          <a:p>
            <a:pPr marL="228600" indent="0">
              <a:buNone/>
            </a:pPr>
            <a:endParaRPr lang="en-US" sz="2200" dirty="0" smtClean="0"/>
          </a:p>
          <a:p>
            <a:pPr marL="0" indent="0">
              <a:buNone/>
            </a:pPr>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238521278"/>
              </p:ext>
            </p:extLst>
          </p:nvPr>
        </p:nvGraphicFramePr>
        <p:xfrm>
          <a:off x="609600" y="1905000"/>
          <a:ext cx="8153401" cy="3566160"/>
        </p:xfrm>
        <a:graphic>
          <a:graphicData uri="http://schemas.openxmlformats.org/drawingml/2006/table">
            <a:tbl>
              <a:tblPr firstRow="1" bandRow="1">
                <a:tableStyleId>{5C22544A-7EE6-4342-B048-85BDC9FD1C3A}</a:tableStyleId>
              </a:tblPr>
              <a:tblGrid>
                <a:gridCol w="1695261"/>
                <a:gridCol w="1733739"/>
                <a:gridCol w="1981200"/>
                <a:gridCol w="2743201"/>
              </a:tblGrid>
              <a:tr h="297462">
                <a:tc>
                  <a:txBody>
                    <a:bodyPr/>
                    <a:lstStyle/>
                    <a:p>
                      <a:pPr algn="l"/>
                      <a:r>
                        <a:rPr lang="en-US" sz="1800" dirty="0" smtClean="0">
                          <a:solidFill>
                            <a:schemeClr val="tx1"/>
                          </a:solidFill>
                        </a:rPr>
                        <a:t>Age Group</a:t>
                      </a:r>
                      <a:endParaRPr lang="en-US" sz="1800" dirty="0">
                        <a:solidFill>
                          <a:schemeClr val="tx1"/>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chemeClr val="tx1"/>
                          </a:solidFill>
                        </a:rPr>
                        <a:t>2000</a:t>
                      </a:r>
                      <a:r>
                        <a:rPr lang="en-US" sz="1800" baseline="0" dirty="0" smtClean="0">
                          <a:solidFill>
                            <a:schemeClr val="tx1"/>
                          </a:solidFill>
                        </a:rPr>
                        <a:t> Live </a:t>
                      </a:r>
                    </a:p>
                    <a:p>
                      <a:r>
                        <a:rPr lang="en-US" sz="1800" baseline="0" dirty="0" smtClean="0">
                          <a:solidFill>
                            <a:schemeClr val="tx1"/>
                          </a:solidFill>
                        </a:rPr>
                        <a:t>Births (</a:t>
                      </a:r>
                      <a:r>
                        <a:rPr lang="en-US" sz="1800" baseline="0" dirty="0" err="1" smtClean="0">
                          <a:solidFill>
                            <a:schemeClr val="tx1"/>
                          </a:solidFill>
                        </a:rPr>
                        <a:t>Bx</a:t>
                      </a:r>
                      <a:r>
                        <a:rPr lang="en-US" sz="1800" baseline="0" dirty="0" smtClean="0">
                          <a:solidFill>
                            <a:schemeClr val="tx1"/>
                          </a:solidFill>
                        </a:rPr>
                        <a:t>)</a:t>
                      </a:r>
                      <a:endParaRPr lang="en-US" sz="18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chemeClr val="tx1"/>
                          </a:solidFill>
                        </a:rPr>
                        <a:t>2000 Female</a:t>
                      </a:r>
                      <a:r>
                        <a:rPr lang="en-US" sz="1800" baseline="0" dirty="0" smtClean="0">
                          <a:solidFill>
                            <a:schemeClr val="tx1"/>
                          </a:solidFill>
                        </a:rPr>
                        <a:t> Population (</a:t>
                      </a:r>
                      <a:r>
                        <a:rPr lang="en-US" sz="1800" baseline="0" dirty="0" err="1" smtClean="0">
                          <a:solidFill>
                            <a:schemeClr val="tx1"/>
                          </a:solidFill>
                        </a:rPr>
                        <a:t>Px</a:t>
                      </a:r>
                      <a:r>
                        <a:rPr lang="en-US" sz="1800" baseline="0" dirty="0" smtClean="0">
                          <a:solidFill>
                            <a:schemeClr val="tx1"/>
                          </a:solidFill>
                        </a:rPr>
                        <a:t>)</a:t>
                      </a:r>
                      <a:endParaRPr lang="en-US" sz="18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ASBR (rounded)</a:t>
                      </a:r>
                      <a:endParaRPr lang="en-US" dirty="0">
                        <a:solidFill>
                          <a:schemeClr val="tx1"/>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7462">
                <a:tc>
                  <a:txBody>
                    <a:bodyPr/>
                    <a:lstStyle/>
                    <a:p>
                      <a:pPr algn="l"/>
                      <a:r>
                        <a:rPr lang="en-US" b="1" dirty="0" smtClean="0"/>
                        <a:t>10-14</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b="1" dirty="0" smtClean="0"/>
                        <a:t>          300*</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b="1" dirty="0" smtClean="0"/>
                        <a:t>     165,000</a:t>
                      </a:r>
                      <a:endParaRPr lang="en-US" b="1" dirty="0"/>
                    </a:p>
                  </a:txBody>
                  <a:tcPr>
                    <a:lnT w="12700" cap="flat" cmpd="sng" algn="ctr">
                      <a:solidFill>
                        <a:schemeClr val="tx1"/>
                      </a:solidFill>
                      <a:prstDash val="solid"/>
                      <a:round/>
                      <a:headEnd type="none" w="med" len="med"/>
                      <a:tailEnd type="none" w="med" len="med"/>
                    </a:lnT>
                    <a:noFill/>
                  </a:tcPr>
                </a:tc>
                <a:tc>
                  <a:txBody>
                    <a:bodyPr/>
                    <a:lstStyle/>
                    <a:p>
                      <a:r>
                        <a:rPr lang="en-US" b="1" dirty="0" smtClean="0">
                          <a:solidFill>
                            <a:srgbClr val="FF9900"/>
                          </a:solidFill>
                        </a:rPr>
                        <a:t>     1.8</a:t>
                      </a:r>
                      <a:endParaRPr lang="en-US" b="1" dirty="0">
                        <a:solidFill>
                          <a:srgbClr val="FF9900"/>
                        </a:solidFill>
                      </a:endParaRPr>
                    </a:p>
                  </a:txBody>
                  <a:tcPr>
                    <a:lnT w="12700" cap="flat" cmpd="sng" algn="ctr">
                      <a:solidFill>
                        <a:schemeClr val="tx1"/>
                      </a:solidFill>
                      <a:prstDash val="solid"/>
                      <a:round/>
                      <a:headEnd type="none" w="med" len="med"/>
                      <a:tailEnd type="none" w="med" len="med"/>
                    </a:lnT>
                    <a:noFill/>
                  </a:tcPr>
                </a:tc>
              </a:tr>
              <a:tr h="297462">
                <a:tc>
                  <a:txBody>
                    <a:bodyPr/>
                    <a:lstStyle/>
                    <a:p>
                      <a:pPr algn="l"/>
                      <a:r>
                        <a:rPr lang="en-US" b="1" dirty="0" smtClean="0"/>
                        <a:t>15-19</a:t>
                      </a:r>
                      <a:endParaRPr lang="en-US" b="1" dirty="0"/>
                    </a:p>
                  </a:txBody>
                  <a:tcPr>
                    <a:noFill/>
                  </a:tcPr>
                </a:tc>
                <a:tc>
                  <a:txBody>
                    <a:bodyPr/>
                    <a:lstStyle/>
                    <a:p>
                      <a:r>
                        <a:rPr lang="en-US" b="1" dirty="0" smtClean="0"/>
                        <a:t>     11,000</a:t>
                      </a:r>
                      <a:endParaRPr lang="en-US" b="1" dirty="0"/>
                    </a:p>
                  </a:txBody>
                  <a:tcPr>
                    <a:noFill/>
                  </a:tcPr>
                </a:tc>
                <a:tc>
                  <a:txBody>
                    <a:bodyPr/>
                    <a:lstStyle/>
                    <a:p>
                      <a:r>
                        <a:rPr lang="en-US" b="1" dirty="0" smtClean="0"/>
                        <a:t>     179,000</a:t>
                      </a:r>
                      <a:endParaRPr lang="en-US" b="1" dirty="0"/>
                    </a:p>
                  </a:txBody>
                  <a:tcPr>
                    <a:noFill/>
                  </a:tcPr>
                </a:tc>
                <a:tc>
                  <a:txBody>
                    <a:bodyPr/>
                    <a:lstStyle/>
                    <a:p>
                      <a:r>
                        <a:rPr lang="en-US" b="1" dirty="0" smtClean="0">
                          <a:solidFill>
                            <a:srgbClr val="FF9900"/>
                          </a:solidFill>
                        </a:rPr>
                        <a:t>   61.5</a:t>
                      </a:r>
                      <a:endParaRPr lang="en-US" b="1" dirty="0">
                        <a:solidFill>
                          <a:srgbClr val="FF9900"/>
                        </a:solidFill>
                      </a:endParaRPr>
                    </a:p>
                  </a:txBody>
                  <a:tcPr>
                    <a:noFill/>
                  </a:tcPr>
                </a:tc>
              </a:tr>
              <a:tr h="297462">
                <a:tc>
                  <a:txBody>
                    <a:bodyPr/>
                    <a:lstStyle/>
                    <a:p>
                      <a:pPr algn="l"/>
                      <a:r>
                        <a:rPr lang="en-US" b="1" dirty="0" smtClean="0"/>
                        <a:t>20-24</a:t>
                      </a:r>
                      <a:endParaRPr lang="en-US" b="1" dirty="0"/>
                    </a:p>
                  </a:txBody>
                  <a:tcPr>
                    <a:noFill/>
                  </a:tcPr>
                </a:tc>
                <a:tc>
                  <a:txBody>
                    <a:bodyPr/>
                    <a:lstStyle/>
                    <a:p>
                      <a:r>
                        <a:rPr lang="en-US" b="1" dirty="0" smtClean="0"/>
                        <a:t>     20,000</a:t>
                      </a:r>
                      <a:endParaRPr lang="en-US" b="1" dirty="0"/>
                    </a:p>
                  </a:txBody>
                  <a:tcPr>
                    <a:noFill/>
                  </a:tcPr>
                </a:tc>
                <a:tc>
                  <a:txBody>
                    <a:bodyPr/>
                    <a:lstStyle/>
                    <a:p>
                      <a:r>
                        <a:rPr lang="en-US" b="1" dirty="0" smtClean="0"/>
                        <a:t>     192,000</a:t>
                      </a:r>
                      <a:endParaRPr lang="en-US" b="1" dirty="0"/>
                    </a:p>
                  </a:txBody>
                  <a:tcPr>
                    <a:noFill/>
                  </a:tcPr>
                </a:tc>
                <a:tc>
                  <a:txBody>
                    <a:bodyPr/>
                    <a:lstStyle/>
                    <a:p>
                      <a:r>
                        <a:rPr lang="en-US" b="1" dirty="0" smtClean="0">
                          <a:solidFill>
                            <a:srgbClr val="FF9900"/>
                          </a:solidFill>
                        </a:rPr>
                        <a:t> 104.2</a:t>
                      </a:r>
                      <a:endParaRPr lang="en-US" b="1" dirty="0">
                        <a:solidFill>
                          <a:srgbClr val="FF9900"/>
                        </a:solidFill>
                      </a:endParaRPr>
                    </a:p>
                  </a:txBody>
                  <a:tcPr>
                    <a:noFill/>
                  </a:tcPr>
                </a:tc>
              </a:tr>
              <a:tr h="297462">
                <a:tc>
                  <a:txBody>
                    <a:bodyPr/>
                    <a:lstStyle/>
                    <a:p>
                      <a:pPr algn="l"/>
                      <a:r>
                        <a:rPr lang="en-US" b="1" dirty="0" smtClean="0"/>
                        <a:t>25-29</a:t>
                      </a:r>
                      <a:endParaRPr lang="en-US" b="1" dirty="0"/>
                    </a:p>
                  </a:txBody>
                  <a:tcPr>
                    <a:noFill/>
                  </a:tcPr>
                </a:tc>
                <a:tc>
                  <a:txBody>
                    <a:bodyPr/>
                    <a:lstStyle/>
                    <a:p>
                      <a:r>
                        <a:rPr lang="en-US" b="1" dirty="0" smtClean="0"/>
                        <a:t>     22,000</a:t>
                      </a:r>
                      <a:endParaRPr lang="en-US" b="1" dirty="0"/>
                    </a:p>
                  </a:txBody>
                  <a:tcPr>
                    <a:noFill/>
                  </a:tcPr>
                </a:tc>
                <a:tc>
                  <a:txBody>
                    <a:bodyPr/>
                    <a:lstStyle/>
                    <a:p>
                      <a:r>
                        <a:rPr lang="en-US" b="1" dirty="0" smtClean="0"/>
                        <a:t>     222,000</a:t>
                      </a:r>
                      <a:endParaRPr lang="en-US" b="1" dirty="0"/>
                    </a:p>
                  </a:txBody>
                  <a:tcPr>
                    <a:noFill/>
                  </a:tcPr>
                </a:tc>
                <a:tc>
                  <a:txBody>
                    <a:bodyPr/>
                    <a:lstStyle/>
                    <a:p>
                      <a:r>
                        <a:rPr lang="en-US" b="1" dirty="0" smtClean="0">
                          <a:solidFill>
                            <a:srgbClr val="FF9900"/>
                          </a:solidFill>
                        </a:rPr>
                        <a:t>   99.1</a:t>
                      </a:r>
                      <a:endParaRPr lang="en-US" b="1" dirty="0">
                        <a:solidFill>
                          <a:srgbClr val="FF9900"/>
                        </a:solidFill>
                      </a:endParaRPr>
                    </a:p>
                  </a:txBody>
                  <a:tcPr>
                    <a:noFill/>
                  </a:tcPr>
                </a:tc>
              </a:tr>
              <a:tr h="297462">
                <a:tc>
                  <a:txBody>
                    <a:bodyPr/>
                    <a:lstStyle/>
                    <a:p>
                      <a:pPr algn="l"/>
                      <a:r>
                        <a:rPr lang="en-US" b="1" dirty="0" smtClean="0"/>
                        <a:t>30-34</a:t>
                      </a:r>
                      <a:endParaRPr lang="en-US" b="1" dirty="0"/>
                    </a:p>
                  </a:txBody>
                  <a:tcPr>
                    <a:noFill/>
                  </a:tcPr>
                </a:tc>
                <a:tc>
                  <a:txBody>
                    <a:bodyPr/>
                    <a:lstStyle/>
                    <a:p>
                      <a:r>
                        <a:rPr lang="en-US" b="1" dirty="0" smtClean="0"/>
                        <a:t>     20,000</a:t>
                      </a:r>
                      <a:endParaRPr lang="en-US" b="1" dirty="0"/>
                    </a:p>
                  </a:txBody>
                  <a:tcPr>
                    <a:noFill/>
                  </a:tcPr>
                </a:tc>
                <a:tc>
                  <a:txBody>
                    <a:bodyPr/>
                    <a:lstStyle/>
                    <a:p>
                      <a:r>
                        <a:rPr lang="en-US" b="1" dirty="0" smtClean="0"/>
                        <a:t>     213,000</a:t>
                      </a:r>
                      <a:endParaRPr lang="en-US" b="1" dirty="0"/>
                    </a:p>
                  </a:txBody>
                  <a:tcPr>
                    <a:noFill/>
                  </a:tcPr>
                </a:tc>
                <a:tc>
                  <a:txBody>
                    <a:bodyPr/>
                    <a:lstStyle/>
                    <a:p>
                      <a:r>
                        <a:rPr lang="en-US" b="1" dirty="0" smtClean="0">
                          <a:solidFill>
                            <a:srgbClr val="FF9900"/>
                          </a:solidFill>
                        </a:rPr>
                        <a:t>   93.9</a:t>
                      </a:r>
                      <a:endParaRPr lang="en-US" b="1" dirty="0">
                        <a:solidFill>
                          <a:srgbClr val="FF9900"/>
                        </a:solidFill>
                      </a:endParaRPr>
                    </a:p>
                  </a:txBody>
                  <a:tcPr>
                    <a:noFill/>
                  </a:tcPr>
                </a:tc>
              </a:tr>
              <a:tr h="297462">
                <a:tc>
                  <a:txBody>
                    <a:bodyPr/>
                    <a:lstStyle/>
                    <a:p>
                      <a:pPr algn="l"/>
                      <a:r>
                        <a:rPr lang="en-US" b="1" dirty="0" smtClean="0"/>
                        <a:t>35-39</a:t>
                      </a:r>
                      <a:endParaRPr lang="en-US" b="1" dirty="0"/>
                    </a:p>
                  </a:txBody>
                  <a:tcPr>
                    <a:noFill/>
                  </a:tcPr>
                </a:tc>
                <a:tc>
                  <a:txBody>
                    <a:bodyPr/>
                    <a:lstStyle/>
                    <a:p>
                      <a:r>
                        <a:rPr lang="en-US" b="1" dirty="0" smtClean="0"/>
                        <a:t>     10,000</a:t>
                      </a:r>
                      <a:endParaRPr lang="en-US" b="1" dirty="0"/>
                    </a:p>
                  </a:txBody>
                  <a:tcPr>
                    <a:noFill/>
                  </a:tcPr>
                </a:tc>
                <a:tc>
                  <a:txBody>
                    <a:bodyPr/>
                    <a:lstStyle/>
                    <a:p>
                      <a:r>
                        <a:rPr lang="en-US" b="1" dirty="0" smtClean="0"/>
                        <a:t>     212,000</a:t>
                      </a:r>
                      <a:endParaRPr lang="en-US" b="1" dirty="0"/>
                    </a:p>
                  </a:txBody>
                  <a:tcPr>
                    <a:noFill/>
                  </a:tcPr>
                </a:tc>
                <a:tc>
                  <a:txBody>
                    <a:bodyPr/>
                    <a:lstStyle/>
                    <a:p>
                      <a:r>
                        <a:rPr lang="en-US" b="1" dirty="0" smtClean="0">
                          <a:solidFill>
                            <a:srgbClr val="FF9900"/>
                          </a:solidFill>
                        </a:rPr>
                        <a:t>   47.2</a:t>
                      </a:r>
                      <a:endParaRPr lang="en-US" b="1" dirty="0">
                        <a:solidFill>
                          <a:srgbClr val="FF9900"/>
                        </a:solidFill>
                      </a:endParaRPr>
                    </a:p>
                  </a:txBody>
                  <a:tcPr>
                    <a:noFill/>
                  </a:tcPr>
                </a:tc>
              </a:tr>
              <a:tr h="297462">
                <a:tc>
                  <a:txBody>
                    <a:bodyPr/>
                    <a:lstStyle/>
                    <a:p>
                      <a:pPr algn="l"/>
                      <a:r>
                        <a:rPr lang="en-US" b="1" dirty="0" smtClean="0"/>
                        <a:t>40-44</a:t>
                      </a:r>
                      <a:endParaRPr lang="en-US" b="1" dirty="0"/>
                    </a:p>
                  </a:txBody>
                  <a:tcPr>
                    <a:noFill/>
                  </a:tcPr>
                </a:tc>
                <a:tc>
                  <a:txBody>
                    <a:bodyPr/>
                    <a:lstStyle/>
                    <a:p>
                      <a:r>
                        <a:rPr lang="en-US" b="1" dirty="0" smtClean="0"/>
                        <a:t>       2,000</a:t>
                      </a:r>
                      <a:endParaRPr lang="en-US" b="1" dirty="0"/>
                    </a:p>
                  </a:txBody>
                  <a:tcPr>
                    <a:noFill/>
                  </a:tcPr>
                </a:tc>
                <a:tc>
                  <a:txBody>
                    <a:bodyPr/>
                    <a:lstStyle/>
                    <a:p>
                      <a:r>
                        <a:rPr lang="en-US" b="1" dirty="0" smtClean="0"/>
                        <a:t>     210,000</a:t>
                      </a:r>
                      <a:endParaRPr lang="en-US" b="1" dirty="0"/>
                    </a:p>
                  </a:txBody>
                  <a:tcPr>
                    <a:noFill/>
                  </a:tcPr>
                </a:tc>
                <a:tc>
                  <a:txBody>
                    <a:bodyPr/>
                    <a:lstStyle/>
                    <a:p>
                      <a:r>
                        <a:rPr lang="en-US" b="1" dirty="0" smtClean="0">
                          <a:solidFill>
                            <a:srgbClr val="FF9900"/>
                          </a:solidFill>
                        </a:rPr>
                        <a:t>     9.5</a:t>
                      </a:r>
                      <a:endParaRPr lang="en-US" b="1" dirty="0">
                        <a:solidFill>
                          <a:srgbClr val="FF9900"/>
                        </a:solidFill>
                      </a:endParaRPr>
                    </a:p>
                  </a:txBody>
                  <a:tcPr>
                    <a:noFill/>
                  </a:tcPr>
                </a:tc>
              </a:tr>
              <a:tr h="297462">
                <a:tc>
                  <a:txBody>
                    <a:bodyPr/>
                    <a:lstStyle/>
                    <a:p>
                      <a:pPr algn="l"/>
                      <a:r>
                        <a:rPr lang="en-US" b="1" dirty="0" smtClean="0"/>
                        <a:t>45-49</a:t>
                      </a:r>
                      <a:endParaRPr lang="en-US" b="1" dirty="0"/>
                    </a:p>
                  </a:txBody>
                  <a:tcPr>
                    <a:lnB w="12700" cap="flat" cmpd="sng" algn="ctr">
                      <a:solidFill>
                        <a:schemeClr val="tx1"/>
                      </a:solidFill>
                      <a:prstDash val="solid"/>
                      <a:round/>
                      <a:headEnd type="none" w="med" len="med"/>
                      <a:tailEnd type="none" w="med" len="med"/>
                    </a:lnB>
                    <a:noFill/>
                  </a:tcPr>
                </a:tc>
                <a:tc>
                  <a:txBody>
                    <a:bodyPr/>
                    <a:lstStyle/>
                    <a:p>
                      <a:r>
                        <a:rPr lang="en-US" b="1" dirty="0" smtClean="0"/>
                        <a:t>          500*</a:t>
                      </a:r>
                      <a:endParaRPr lang="en-US" b="1" dirty="0"/>
                    </a:p>
                  </a:txBody>
                  <a:tcPr>
                    <a:lnB w="12700" cap="flat" cmpd="sng" algn="ctr">
                      <a:solidFill>
                        <a:schemeClr val="tx1"/>
                      </a:solidFill>
                      <a:prstDash val="solid"/>
                      <a:round/>
                      <a:headEnd type="none" w="med" len="med"/>
                      <a:tailEnd type="none" w="med" len="med"/>
                    </a:lnB>
                    <a:noFill/>
                  </a:tcPr>
                </a:tc>
                <a:tc>
                  <a:txBody>
                    <a:bodyPr/>
                    <a:lstStyle/>
                    <a:p>
                      <a:r>
                        <a:rPr lang="en-US" b="1" dirty="0" smtClean="0"/>
                        <a:t>     200,000</a:t>
                      </a:r>
                      <a:endParaRPr lang="en-US" b="1" dirty="0"/>
                    </a:p>
                  </a:txBody>
                  <a:tcPr>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9900"/>
                          </a:solidFill>
                        </a:rPr>
                        <a:t>     2.5</a:t>
                      </a:r>
                      <a:endParaRPr lang="en-US" b="1" dirty="0">
                        <a:solidFill>
                          <a:srgbClr val="FF9900"/>
                        </a:solidFill>
                      </a:endParaRPr>
                    </a:p>
                  </a:txBody>
                  <a:tcPr>
                    <a:lnB w="12700" cap="flat" cmpd="sng" algn="ctr">
                      <a:solidFill>
                        <a:schemeClr val="tx1"/>
                      </a:solidFill>
                      <a:prstDash val="solid"/>
                      <a:round/>
                      <a:headEnd type="none" w="med" len="med"/>
                      <a:tailEnd type="none" w="med" len="med"/>
                    </a:lnB>
                    <a:noFill/>
                  </a:tcPr>
                </a:tc>
              </a:tr>
            </a:tbl>
          </a:graphicData>
        </a:graphic>
      </p:graphicFrame>
      <p:cxnSp>
        <p:nvCxnSpPr>
          <p:cNvPr id="8" name="Straight Arrow Connector 7"/>
          <p:cNvCxnSpPr/>
          <p:nvPr/>
        </p:nvCxnSpPr>
        <p:spPr>
          <a:xfrm>
            <a:off x="3124200" y="5791200"/>
            <a:ext cx="2133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
        <p:nvSpPr>
          <p:cNvPr id="5" name="Title 4"/>
          <p:cNvSpPr>
            <a:spLocks noGrp="1"/>
          </p:cNvSpPr>
          <p:nvPr>
            <p:ph type="title"/>
          </p:nvPr>
        </p:nvSpPr>
        <p:spPr/>
        <p:txBody>
          <a:bodyPr/>
          <a:lstStyle/>
          <a:p>
            <a:r>
              <a:rPr lang="en-US" b="1" dirty="0"/>
              <a:t>Total Fertility Rate for</a:t>
            </a:r>
            <a:br>
              <a:rPr lang="en-US" b="1" dirty="0"/>
            </a:br>
            <a:r>
              <a:rPr lang="en-US" b="1" dirty="0"/>
              <a:t>an area for year 2000:</a:t>
            </a:r>
            <a:endParaRPr lang="en-US" dirty="0"/>
          </a:p>
        </p:txBody>
      </p:sp>
    </p:spTree>
    <p:extLst>
      <p:ext uri="{BB962C8B-B14F-4D97-AF65-F5344CB8AC3E}">
        <p14:creationId xmlns:p14="http://schemas.microsoft.com/office/powerpoint/2010/main" val="63634944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ts val="3300"/>
              </a:lnSpc>
            </a:pPr>
            <a:r>
              <a:rPr lang="en-US" sz="3200" b="1" u="sng" dirty="0"/>
              <a:t>T</a:t>
            </a:r>
            <a:r>
              <a:rPr lang="en-US" sz="3200" b="1" dirty="0"/>
              <a:t>otal </a:t>
            </a:r>
            <a:r>
              <a:rPr lang="en-US" sz="3200" b="1" u="sng" dirty="0"/>
              <a:t>F</a:t>
            </a:r>
            <a:r>
              <a:rPr lang="en-US" sz="3200" b="1" dirty="0"/>
              <a:t>ertility </a:t>
            </a:r>
            <a:r>
              <a:rPr lang="en-US" sz="3200" b="1" u="sng" dirty="0"/>
              <a:t>R</a:t>
            </a:r>
            <a:r>
              <a:rPr lang="en-US" sz="3200" b="1" dirty="0"/>
              <a:t>ate </a:t>
            </a:r>
            <a:r>
              <a:rPr lang="en-US" sz="3200" b="1" dirty="0" smtClean="0"/>
              <a:t>for</a:t>
            </a:r>
            <a:br>
              <a:rPr lang="en-US" sz="3200" b="1" dirty="0" smtClean="0"/>
            </a:br>
            <a:r>
              <a:rPr lang="en-US" sz="3200" b="1" dirty="0" smtClean="0"/>
              <a:t>an area for </a:t>
            </a:r>
            <a:r>
              <a:rPr lang="en-US" sz="3200" b="1" dirty="0"/>
              <a:t>year 2000:</a:t>
            </a:r>
            <a:endParaRPr lang="en-US" sz="3200" dirty="0"/>
          </a:p>
        </p:txBody>
      </p:sp>
      <p:sp>
        <p:nvSpPr>
          <p:cNvPr id="3" name="Content Placeholder 2"/>
          <p:cNvSpPr>
            <a:spLocks noGrp="1"/>
          </p:cNvSpPr>
          <p:nvPr>
            <p:ph idx="1"/>
          </p:nvPr>
        </p:nvSpPr>
        <p:spPr>
          <a:xfrm>
            <a:off x="355600" y="1371600"/>
            <a:ext cx="8407400" cy="4114800"/>
          </a:xfrm>
          <a:solidFill>
            <a:schemeClr val="bg1"/>
          </a:solidFill>
        </p:spPr>
        <p:txBody>
          <a:bodyPr>
            <a:normAutofit/>
          </a:bodyPr>
          <a:lstStyle/>
          <a:p>
            <a:pPr marL="0" indent="0">
              <a:spcBef>
                <a:spcPts val="1800"/>
              </a:spcBef>
              <a:buNone/>
            </a:pPr>
            <a:r>
              <a:rPr lang="en-US" sz="3200" dirty="0" smtClean="0"/>
              <a:t>4. Multiply the total ASBR by 5 </a:t>
            </a:r>
          </a:p>
          <a:p>
            <a:pPr marL="0" indent="0">
              <a:buNone/>
            </a:pPr>
            <a:endParaRPr lang="en-US" sz="200" dirty="0"/>
          </a:p>
          <a:p>
            <a:pPr marL="0" indent="0">
              <a:buNone/>
            </a:pPr>
            <a:r>
              <a:rPr lang="en-US" sz="2000" dirty="0"/>
              <a:t>Total or Σ of ASBRs </a:t>
            </a:r>
            <a:r>
              <a:rPr lang="en-US" sz="1900" dirty="0" smtClean="0"/>
              <a:t>			 </a:t>
            </a:r>
            <a:r>
              <a:rPr lang="en-US" sz="2000" i="1" dirty="0" smtClean="0">
                <a:solidFill>
                  <a:srgbClr val="FF9900"/>
                </a:solidFill>
              </a:rPr>
              <a:t>_____ live births per 1,000</a:t>
            </a:r>
          </a:p>
          <a:p>
            <a:pPr marL="0" indent="0" algn="ctr">
              <a:spcBef>
                <a:spcPts val="1800"/>
              </a:spcBef>
              <a:buNone/>
            </a:pPr>
            <a:r>
              <a:rPr lang="en-US" sz="4400" b="1" dirty="0">
                <a:solidFill>
                  <a:srgbClr val="0070C0"/>
                </a:solidFill>
              </a:rPr>
              <a:t>TFR = </a:t>
            </a:r>
            <a:r>
              <a:rPr lang="el-GR" sz="4400" b="1" dirty="0">
                <a:solidFill>
                  <a:srgbClr val="0070C0"/>
                </a:solidFill>
              </a:rPr>
              <a:t>(Σ</a:t>
            </a:r>
            <a:r>
              <a:rPr lang="en-US" sz="4400" b="1" dirty="0">
                <a:solidFill>
                  <a:srgbClr val="0070C0"/>
                </a:solidFill>
              </a:rPr>
              <a:t>ASBR) x </a:t>
            </a:r>
            <a:r>
              <a:rPr lang="en-US" sz="4400" b="1" dirty="0" smtClean="0">
                <a:solidFill>
                  <a:srgbClr val="0070C0"/>
                </a:solidFill>
              </a:rPr>
              <a:t>5</a:t>
            </a:r>
          </a:p>
          <a:p>
            <a:pPr marL="0" indent="0" algn="ctr">
              <a:buNone/>
            </a:pPr>
            <a:endParaRPr lang="en-US" sz="200" b="1" dirty="0" smtClean="0">
              <a:solidFill>
                <a:srgbClr val="0070C0"/>
              </a:solidFill>
            </a:endParaRPr>
          </a:p>
        </p:txBody>
      </p:sp>
      <p:cxnSp>
        <p:nvCxnSpPr>
          <p:cNvPr id="6" name="Straight Arrow Connector 5"/>
          <p:cNvCxnSpPr/>
          <p:nvPr/>
        </p:nvCxnSpPr>
        <p:spPr>
          <a:xfrm>
            <a:off x="3124200" y="2293257"/>
            <a:ext cx="1752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Tree>
    <p:extLst>
      <p:ext uri="{BB962C8B-B14F-4D97-AF65-F5344CB8AC3E}">
        <p14:creationId xmlns:p14="http://schemas.microsoft.com/office/powerpoint/2010/main" val="22535172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Uses of Vital Statistics</a:t>
            </a:r>
          </a:p>
        </p:txBody>
      </p:sp>
      <p:sp>
        <p:nvSpPr>
          <p:cNvPr id="3" name="Content Placeholder 2"/>
          <p:cNvSpPr>
            <a:spLocks noGrp="1"/>
          </p:cNvSpPr>
          <p:nvPr>
            <p:ph idx="1"/>
          </p:nvPr>
        </p:nvSpPr>
        <p:spPr>
          <a:xfrm>
            <a:off x="355599" y="1295400"/>
            <a:ext cx="8588375" cy="4724400"/>
          </a:xfrm>
        </p:spPr>
        <p:txBody>
          <a:bodyPr>
            <a:normAutofit/>
          </a:bodyPr>
          <a:lstStyle/>
          <a:p>
            <a:pPr marL="0" indent="0">
              <a:buNone/>
              <a:tabLst>
                <a:tab pos="0" algn="l"/>
              </a:tabLst>
            </a:pPr>
            <a:r>
              <a:rPr lang="en-US" dirty="0" smtClean="0"/>
              <a:t>Only nationally representative source for:</a:t>
            </a:r>
          </a:p>
          <a:p>
            <a:pPr>
              <a:spcBef>
                <a:spcPts val="1800"/>
              </a:spcBef>
            </a:pPr>
            <a:r>
              <a:rPr lang="en-US" dirty="0" smtClean="0"/>
              <a:t>Mortality by cause of death</a:t>
            </a:r>
          </a:p>
          <a:p>
            <a:endParaRPr lang="en-US" sz="2000" dirty="0" smtClean="0"/>
          </a:p>
          <a:p>
            <a:r>
              <a:rPr lang="en-US" dirty="0" smtClean="0"/>
              <a:t>Risks of premature death </a:t>
            </a:r>
            <a:r>
              <a:rPr lang="en-US" dirty="0"/>
              <a:t> </a:t>
            </a:r>
            <a:r>
              <a:rPr lang="en-US" dirty="0" smtClean="0"/>
              <a:t>                                 by sex &amp; age</a:t>
            </a:r>
          </a:p>
          <a:p>
            <a:endParaRPr lang="en-US" sz="2000" dirty="0" smtClean="0"/>
          </a:p>
          <a:p>
            <a:r>
              <a:rPr lang="en-US" dirty="0" smtClean="0"/>
              <a:t>Relative risks of death among subgroups</a:t>
            </a:r>
          </a:p>
          <a:p>
            <a:endParaRPr lang="en-US" sz="2000" dirty="0" smtClean="0"/>
          </a:p>
          <a:p>
            <a:r>
              <a:rPr lang="en-US" dirty="0" smtClean="0"/>
              <a:t>Cause-specific risk of dying trends</a:t>
            </a:r>
            <a:endParaRPr lang="en-US" dirty="0"/>
          </a:p>
        </p:txBody>
      </p:sp>
      <p:pic>
        <p:nvPicPr>
          <p:cNvPr id="2051" name="Picture 3" descr="Example of a pie chart showing the distribution of deaths for ages one through 24 for 2007 from the National Vital Statistics Syste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38323"/>
            <a:ext cx="3533775" cy="2428875"/>
          </a:xfrm>
          <a:prstGeom prst="rect">
            <a:avLst/>
          </a:prstGeom>
          <a:noFill/>
          <a:ln w="2540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00800" y="4267198"/>
            <a:ext cx="2619375" cy="381002"/>
          </a:xfrm>
          <a:prstGeom prst="rect">
            <a:avLst/>
          </a:prstGeom>
          <a:noFill/>
        </p:spPr>
        <p:txBody>
          <a:bodyPr wrap="square" rtlCol="0">
            <a:spAutoFit/>
          </a:bodyPr>
          <a:lstStyle/>
          <a:p>
            <a:pPr algn="r"/>
            <a:r>
              <a:rPr lang="en-US" dirty="0" smtClean="0"/>
              <a:t>CDC, NVSS, 2007</a:t>
            </a:r>
            <a:endParaRPr lang="en-US" dirty="0"/>
          </a:p>
        </p:txBody>
      </p:sp>
      <p:sp>
        <p:nvSpPr>
          <p:cNvPr id="5" name="TextBox 4"/>
          <p:cNvSpPr txBox="1"/>
          <p:nvPr/>
        </p:nvSpPr>
        <p:spPr>
          <a:xfrm>
            <a:off x="4800600" y="6359769"/>
            <a:ext cx="3733800" cy="276999"/>
          </a:xfrm>
          <a:prstGeom prst="rect">
            <a:avLst/>
          </a:prstGeom>
          <a:noFill/>
        </p:spPr>
        <p:txBody>
          <a:bodyPr wrap="square" rtlCol="0">
            <a:spAutoFit/>
          </a:bodyPr>
          <a:lstStyle/>
          <a:p>
            <a:pPr defTabSz="931774">
              <a:defRPr/>
            </a:pPr>
            <a:r>
              <a:rPr lang="en-US" sz="1200" dirty="0" smtClean="0"/>
              <a:t>SOURCES: </a:t>
            </a:r>
            <a:r>
              <a:rPr lang="en-US" sz="1200" dirty="0"/>
              <a:t>PRVSS2, Chapter I.B.</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1447800"/>
            <a:ext cx="8407400" cy="4724400"/>
          </a:xfrm>
          <a:solidFill>
            <a:schemeClr val="bg1"/>
          </a:solidFill>
        </p:spPr>
        <p:txBody>
          <a:bodyPr>
            <a:normAutofit fontScale="92500" lnSpcReduction="20000"/>
          </a:bodyPr>
          <a:lstStyle/>
          <a:p>
            <a:pPr marL="0" indent="0">
              <a:spcBef>
                <a:spcPts val="1800"/>
              </a:spcBef>
              <a:buNone/>
            </a:pPr>
            <a:r>
              <a:rPr lang="en-US" sz="3500" dirty="0" smtClean="0"/>
              <a:t>4. Multiply the total ASBR by 5 </a:t>
            </a:r>
          </a:p>
          <a:p>
            <a:pPr marL="0" indent="0">
              <a:buNone/>
            </a:pPr>
            <a:endParaRPr lang="en-US" sz="200" dirty="0"/>
          </a:p>
          <a:p>
            <a:pPr marL="0" indent="0">
              <a:buNone/>
            </a:pPr>
            <a:r>
              <a:rPr lang="en-US" sz="2400" dirty="0"/>
              <a:t>Total or Σ of ASBRs </a:t>
            </a:r>
            <a:r>
              <a:rPr lang="en-US" sz="1900" dirty="0" smtClean="0"/>
              <a:t>			 </a:t>
            </a:r>
            <a:r>
              <a:rPr lang="en-US" sz="2400" b="1" i="1" dirty="0" smtClean="0">
                <a:solidFill>
                  <a:srgbClr val="FF9900"/>
                </a:solidFill>
              </a:rPr>
              <a:t>419.7</a:t>
            </a:r>
            <a:r>
              <a:rPr lang="en-US" sz="2400" i="1" dirty="0" smtClean="0">
                <a:solidFill>
                  <a:srgbClr val="FF9900"/>
                </a:solidFill>
              </a:rPr>
              <a:t> live births per 1,000</a:t>
            </a:r>
          </a:p>
          <a:p>
            <a:pPr marL="0" indent="0" algn="ctr">
              <a:spcBef>
                <a:spcPts val="1800"/>
              </a:spcBef>
              <a:buNone/>
            </a:pPr>
            <a:r>
              <a:rPr lang="en-US" sz="4400" b="1" dirty="0">
                <a:solidFill>
                  <a:srgbClr val="0070C0"/>
                </a:solidFill>
              </a:rPr>
              <a:t>TFR = </a:t>
            </a:r>
            <a:r>
              <a:rPr lang="el-GR" sz="4400" b="1" dirty="0">
                <a:solidFill>
                  <a:srgbClr val="0070C0"/>
                </a:solidFill>
              </a:rPr>
              <a:t>(Σ</a:t>
            </a:r>
            <a:r>
              <a:rPr lang="en-US" sz="4400" b="1" dirty="0">
                <a:solidFill>
                  <a:srgbClr val="0070C0"/>
                </a:solidFill>
              </a:rPr>
              <a:t>ASBR) x </a:t>
            </a:r>
            <a:r>
              <a:rPr lang="en-US" sz="4400" b="1" dirty="0" smtClean="0">
                <a:solidFill>
                  <a:srgbClr val="0070C0"/>
                </a:solidFill>
              </a:rPr>
              <a:t>5</a:t>
            </a:r>
          </a:p>
          <a:p>
            <a:pPr marL="0" indent="0" algn="ctr">
              <a:buNone/>
            </a:pPr>
            <a:endParaRPr lang="en-US" sz="200" b="1" dirty="0" smtClean="0">
              <a:solidFill>
                <a:srgbClr val="0070C0"/>
              </a:solidFill>
            </a:endParaRPr>
          </a:p>
          <a:p>
            <a:pPr marL="0" indent="0">
              <a:buNone/>
            </a:pPr>
            <a:r>
              <a:rPr lang="en-US" sz="3500" b="1" dirty="0" smtClean="0">
                <a:solidFill>
                  <a:srgbClr val="FF9900"/>
                </a:solidFill>
              </a:rPr>
              <a:t>419.7</a:t>
            </a:r>
            <a:r>
              <a:rPr lang="en-US" sz="3500" b="1" dirty="0" smtClean="0"/>
              <a:t> </a:t>
            </a:r>
            <a:r>
              <a:rPr lang="en-US" sz="3500" b="1" dirty="0"/>
              <a:t>X 5 = </a:t>
            </a:r>
            <a:r>
              <a:rPr lang="en-US" sz="3500" b="1" dirty="0">
                <a:solidFill>
                  <a:srgbClr val="C00000"/>
                </a:solidFill>
              </a:rPr>
              <a:t>2,098.5 </a:t>
            </a:r>
            <a:r>
              <a:rPr lang="en-US" sz="2400" b="1" i="1" dirty="0">
                <a:solidFill>
                  <a:srgbClr val="C00000"/>
                </a:solidFill>
              </a:rPr>
              <a:t>live births per 1,000 female </a:t>
            </a:r>
            <a:r>
              <a:rPr lang="en-US" sz="2400" b="1" i="1" dirty="0" smtClean="0">
                <a:solidFill>
                  <a:srgbClr val="C00000"/>
                </a:solidFill>
              </a:rPr>
              <a:t>area residents in </a:t>
            </a:r>
            <a:r>
              <a:rPr lang="en-US" sz="2400" b="1" i="1" dirty="0">
                <a:solidFill>
                  <a:srgbClr val="C00000"/>
                </a:solidFill>
              </a:rPr>
              <a:t>2000 who live through their reproductive </a:t>
            </a:r>
            <a:r>
              <a:rPr lang="en-US" sz="2400" b="1" i="1" dirty="0" smtClean="0">
                <a:solidFill>
                  <a:srgbClr val="C00000"/>
                </a:solidFill>
              </a:rPr>
              <a:t>yrs</a:t>
            </a:r>
          </a:p>
          <a:p>
            <a:pPr marL="0" indent="0">
              <a:buNone/>
            </a:pPr>
            <a:endParaRPr lang="en-US" sz="2200" b="1" dirty="0" smtClean="0"/>
          </a:p>
          <a:p>
            <a:pPr marL="0" indent="0">
              <a:buNone/>
            </a:pPr>
            <a:r>
              <a:rPr lang="en-US" sz="2800" b="1" i="1" dirty="0" smtClean="0"/>
              <a:t>An alternative interpretation:</a:t>
            </a:r>
            <a:endParaRPr lang="en-US" sz="2800" b="1" i="1" dirty="0"/>
          </a:p>
          <a:p>
            <a:pPr marL="0" indent="0">
              <a:buNone/>
            </a:pPr>
            <a:r>
              <a:rPr lang="en-US" sz="3500" b="1" dirty="0" smtClean="0">
                <a:solidFill>
                  <a:srgbClr val="C00000"/>
                </a:solidFill>
              </a:rPr>
              <a:t>2,098.5 </a:t>
            </a:r>
            <a:r>
              <a:rPr lang="en-US" sz="3500" b="1" dirty="0" smtClean="0"/>
              <a:t>/ 1,000 = </a:t>
            </a:r>
            <a:r>
              <a:rPr lang="en-US" sz="3500" b="1" i="1" dirty="0" smtClean="0">
                <a:solidFill>
                  <a:srgbClr val="7030A0"/>
                </a:solidFill>
              </a:rPr>
              <a:t>2.1 </a:t>
            </a:r>
            <a:r>
              <a:rPr lang="en-US" sz="2800" b="1" i="1" dirty="0" smtClean="0">
                <a:solidFill>
                  <a:srgbClr val="7030A0"/>
                </a:solidFill>
              </a:rPr>
              <a:t>children per woman during reproductive years</a:t>
            </a:r>
            <a:endParaRPr lang="en-US" sz="2800" b="1" i="1" dirty="0">
              <a:solidFill>
                <a:srgbClr val="7030A0"/>
              </a:solidFill>
            </a:endParaRPr>
          </a:p>
        </p:txBody>
      </p:sp>
      <p:cxnSp>
        <p:nvCxnSpPr>
          <p:cNvPr id="6" name="Straight Arrow Connector 5"/>
          <p:cNvCxnSpPr/>
          <p:nvPr/>
        </p:nvCxnSpPr>
        <p:spPr>
          <a:xfrm>
            <a:off x="3124200" y="2293257"/>
            <a:ext cx="1752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665785" y="6365630"/>
            <a:ext cx="4114800" cy="276999"/>
          </a:xfrm>
          <a:prstGeom prst="rect">
            <a:avLst/>
          </a:prstGeom>
          <a:noFill/>
        </p:spPr>
        <p:txBody>
          <a:bodyPr wrap="square" rtlCol="0">
            <a:spAutoFit/>
          </a:bodyPr>
          <a:lstStyle/>
          <a:p>
            <a:r>
              <a:rPr lang="en-US" sz="1200" dirty="0"/>
              <a:t>SOURCES: </a:t>
            </a:r>
            <a:r>
              <a:rPr lang="en-US" sz="1200" dirty="0" smtClean="0"/>
              <a:t>NAPHSIS</a:t>
            </a:r>
            <a:endParaRPr lang="en-US" sz="1200" dirty="0"/>
          </a:p>
        </p:txBody>
      </p:sp>
      <p:sp>
        <p:nvSpPr>
          <p:cNvPr id="2" name="Title 1"/>
          <p:cNvSpPr>
            <a:spLocks noGrp="1"/>
          </p:cNvSpPr>
          <p:nvPr>
            <p:ph type="title"/>
          </p:nvPr>
        </p:nvSpPr>
        <p:spPr/>
        <p:txBody>
          <a:bodyPr/>
          <a:lstStyle/>
          <a:p>
            <a:r>
              <a:rPr lang="en-US" b="1" u="sng" dirty="0"/>
              <a:t>T</a:t>
            </a:r>
            <a:r>
              <a:rPr lang="en-US" b="1" dirty="0"/>
              <a:t>otal </a:t>
            </a:r>
            <a:r>
              <a:rPr lang="en-US" b="1" u="sng" dirty="0"/>
              <a:t>F</a:t>
            </a:r>
            <a:r>
              <a:rPr lang="en-US" b="1" dirty="0"/>
              <a:t>ertility </a:t>
            </a:r>
            <a:r>
              <a:rPr lang="en-US" b="1" u="sng" dirty="0"/>
              <a:t>R</a:t>
            </a:r>
            <a:r>
              <a:rPr lang="en-US" b="1" dirty="0"/>
              <a:t>ate for</a:t>
            </a:r>
            <a:br>
              <a:rPr lang="en-US" b="1" dirty="0"/>
            </a:br>
            <a:r>
              <a:rPr lang="en-US" b="1" dirty="0"/>
              <a:t>an area for year 2000:</a:t>
            </a:r>
            <a:endParaRPr lang="en-US" dirty="0"/>
          </a:p>
        </p:txBody>
      </p:sp>
    </p:spTree>
    <p:extLst>
      <p:ext uri="{BB962C8B-B14F-4D97-AF65-F5344CB8AC3E}">
        <p14:creationId xmlns:p14="http://schemas.microsoft.com/office/powerpoint/2010/main" val="283362810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Natality Statistics</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smtClean="0">
              <a:solidFill>
                <a:schemeClr val="bg1">
                  <a:lumMod val="75000"/>
                </a:schemeClr>
              </a:solidFill>
            </a:endParaRPr>
          </a:p>
          <a:p>
            <a:pPr marL="0" indent="0" algn="ctr">
              <a:lnSpc>
                <a:spcPct val="150000"/>
              </a:lnSpc>
              <a:buNone/>
            </a:pPr>
            <a:r>
              <a:rPr lang="en-US" dirty="0" smtClean="0">
                <a:solidFill>
                  <a:schemeClr val="bg1">
                    <a:lumMod val="75000"/>
                  </a:schemeClr>
                </a:solidFill>
              </a:rPr>
              <a:t>What types of natality statistics are produced/used in your country?</a:t>
            </a:r>
            <a:endParaRPr lang="en-US" dirty="0">
              <a:solidFill>
                <a:schemeClr val="bg1">
                  <a:lumMod val="75000"/>
                </a:schemeClr>
              </a:solidFill>
            </a:endParaRPr>
          </a:p>
        </p:txBody>
      </p:sp>
    </p:spTree>
    <p:extLst>
      <p:ext uri="{BB962C8B-B14F-4D97-AF65-F5344CB8AC3E}">
        <p14:creationId xmlns:p14="http://schemas.microsoft.com/office/powerpoint/2010/main" val="134563040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r>
              <a:rPr lang="en-US" dirty="0" err="1" smtClean="0"/>
              <a:t>Natality</a:t>
            </a:r>
            <a:r>
              <a:rPr lang="en-US" dirty="0" smtClean="0"/>
              <a:t> Statistics</a:t>
            </a:r>
            <a:endParaRPr lang="en-US" dirty="0"/>
          </a:p>
        </p:txBody>
      </p:sp>
      <p:sp>
        <p:nvSpPr>
          <p:cNvPr id="3" name="Content Placeholder 2"/>
          <p:cNvSpPr>
            <a:spLocks noGrp="1"/>
          </p:cNvSpPr>
          <p:nvPr>
            <p:ph idx="1"/>
          </p:nvPr>
        </p:nvSpPr>
        <p:spPr/>
        <p:txBody>
          <a:bodyPr>
            <a:normAutofit lnSpcReduction="10000"/>
          </a:bodyPr>
          <a:lstStyle/>
          <a:p>
            <a:pPr>
              <a:spcBef>
                <a:spcPts val="2400"/>
              </a:spcBef>
            </a:pPr>
            <a:r>
              <a:rPr lang="en-US" dirty="0" smtClean="0"/>
              <a:t>Crude birth rate</a:t>
            </a:r>
          </a:p>
          <a:p>
            <a:pPr>
              <a:spcBef>
                <a:spcPts val="2400"/>
              </a:spcBef>
            </a:pPr>
            <a:r>
              <a:rPr lang="en-US" dirty="0" smtClean="0"/>
              <a:t>Sex ratio at birth</a:t>
            </a:r>
          </a:p>
          <a:p>
            <a:pPr>
              <a:spcBef>
                <a:spcPts val="2400"/>
              </a:spcBef>
            </a:pPr>
            <a:r>
              <a:rPr lang="en-US" dirty="0" smtClean="0"/>
              <a:t>% low (very low) birth weight</a:t>
            </a:r>
          </a:p>
          <a:p>
            <a:pPr>
              <a:spcBef>
                <a:spcPts val="2400"/>
              </a:spcBef>
            </a:pPr>
            <a:r>
              <a:rPr lang="en-US" dirty="0" smtClean="0"/>
              <a:t>% preterm live births</a:t>
            </a:r>
          </a:p>
          <a:p>
            <a:pPr>
              <a:spcBef>
                <a:spcPts val="2400"/>
              </a:spcBef>
            </a:pPr>
            <a:r>
              <a:rPr lang="en-US" dirty="0" smtClean="0"/>
              <a:t>Age-specific birth rates</a:t>
            </a:r>
          </a:p>
          <a:p>
            <a:pPr>
              <a:spcBef>
                <a:spcPts val="2400"/>
              </a:spcBef>
            </a:pPr>
            <a:r>
              <a:rPr lang="en-US" dirty="0" smtClean="0"/>
              <a:t>General fertility rate</a:t>
            </a:r>
          </a:p>
          <a:p>
            <a:pPr>
              <a:spcBef>
                <a:spcPts val="2400"/>
              </a:spcBef>
            </a:pPr>
            <a:r>
              <a:rPr lang="en-US" dirty="0" smtClean="0"/>
              <a:t>Total fertility rate</a:t>
            </a:r>
            <a:endParaRPr lang="en-US" dirty="0"/>
          </a:p>
        </p:txBody>
      </p:sp>
    </p:spTree>
    <p:extLst>
      <p:ext uri="{BB962C8B-B14F-4D97-AF65-F5344CB8AC3E}">
        <p14:creationId xmlns:p14="http://schemas.microsoft.com/office/powerpoint/2010/main" val="235341400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err="1" smtClean="0"/>
              <a:t>Natality</a:t>
            </a:r>
            <a:r>
              <a:rPr lang="en-US" dirty="0" smtClean="0"/>
              <a:t> Statistics: </a:t>
            </a:r>
            <a:br>
              <a:rPr lang="en-US" dirty="0" smtClean="0"/>
            </a:br>
            <a:r>
              <a:rPr lang="en-US" dirty="0" smtClean="0"/>
              <a:t>Tabulations &amp; Figures</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r>
              <a:rPr lang="en-US" sz="2800" dirty="0" smtClean="0"/>
              <a:t>Data based on information recorded on birth certificate/registration</a:t>
            </a:r>
          </a:p>
          <a:p>
            <a:endParaRPr lang="en-US" sz="1000" dirty="0" smtClean="0"/>
          </a:p>
          <a:p>
            <a:r>
              <a:rPr lang="en-US" sz="2800" dirty="0" smtClean="0"/>
              <a:t>Where necessary, use census/projections for </a:t>
            </a:r>
            <a:r>
              <a:rPr lang="en-US" sz="2800" dirty="0" smtClean="0">
                <a:solidFill>
                  <a:srgbClr val="C00000"/>
                </a:solidFill>
              </a:rPr>
              <a:t>denominators</a:t>
            </a:r>
          </a:p>
          <a:p>
            <a:endParaRPr lang="en-US" sz="1000" dirty="0" smtClean="0"/>
          </a:p>
          <a:p>
            <a:r>
              <a:rPr lang="en-US" sz="2800" dirty="0" smtClean="0"/>
              <a:t>Uses: identify population group with highest # or % of births</a:t>
            </a:r>
          </a:p>
          <a:p>
            <a:endParaRPr lang="en-US" sz="1000" dirty="0" smtClean="0">
              <a:solidFill>
                <a:srgbClr val="FF0000"/>
              </a:solidFill>
            </a:endParaRPr>
          </a:p>
          <a:p>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382000" cy="838200"/>
          </a:xfrm>
        </p:spPr>
        <p:txBody>
          <a:bodyPr>
            <a:normAutofit fontScale="90000"/>
          </a:bodyPr>
          <a:lstStyle/>
          <a:p>
            <a:pPr>
              <a:lnSpc>
                <a:spcPts val="3300"/>
              </a:lnSpc>
            </a:pPr>
            <a:r>
              <a:rPr lang="en-US" dirty="0" smtClean="0"/>
              <a:t>Live Births by Age of Mother &amp; </a:t>
            </a:r>
            <a:br>
              <a:rPr lang="en-US" dirty="0" smtClean="0"/>
            </a:br>
            <a:r>
              <a:rPr lang="en-US" dirty="0" smtClean="0"/>
              <a:t>Live Birth Order</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753973978"/>
              </p:ext>
            </p:extLst>
          </p:nvPr>
        </p:nvGraphicFramePr>
        <p:xfrm>
          <a:off x="0" y="1177925"/>
          <a:ext cx="9144001" cy="4612640"/>
        </p:xfrm>
        <a:graphic>
          <a:graphicData uri="http://schemas.openxmlformats.org/drawingml/2006/table">
            <a:tbl>
              <a:tblPr firstRow="1" bandRow="1">
                <a:tableStyleId>{073A0DAA-6AF3-43AB-8588-CEC1D06C72B9}</a:tableStyleId>
              </a:tblPr>
              <a:tblGrid>
                <a:gridCol w="838200"/>
                <a:gridCol w="990600"/>
                <a:gridCol w="762000"/>
                <a:gridCol w="838200"/>
                <a:gridCol w="838200"/>
                <a:gridCol w="838200"/>
                <a:gridCol w="838200"/>
                <a:gridCol w="838200"/>
                <a:gridCol w="838200"/>
                <a:gridCol w="762000"/>
                <a:gridCol w="762001"/>
              </a:tblGrid>
              <a:tr h="370840">
                <a:tc>
                  <a:txBody>
                    <a:bodyPr/>
                    <a:lstStyle/>
                    <a:p>
                      <a:r>
                        <a:rPr lang="en-US" sz="1600" dirty="0" smtClean="0"/>
                        <a:t>Live</a:t>
                      </a:r>
                      <a:r>
                        <a:rPr lang="en-US" sz="1600" baseline="0" dirty="0" smtClean="0"/>
                        <a:t> </a:t>
                      </a:r>
                      <a:r>
                        <a:rPr lang="en-US" sz="1600" dirty="0" smtClean="0"/>
                        <a:t>birth order</a:t>
                      </a:r>
                    </a:p>
                    <a:p>
                      <a:r>
                        <a:rPr lang="en-US" sz="1600" dirty="0" smtClean="0"/>
                        <a:t>(child)</a:t>
                      </a:r>
                      <a:endParaRPr lang="en-US" sz="1600" b="0" dirty="0"/>
                    </a:p>
                  </a:txBody>
                  <a:tcPr/>
                </a:tc>
                <a:tc>
                  <a:txBody>
                    <a:bodyPr/>
                    <a:lstStyle/>
                    <a:p>
                      <a:r>
                        <a:rPr lang="en-US" sz="1600" dirty="0" smtClean="0"/>
                        <a:t>All ages</a:t>
                      </a:r>
                      <a:endParaRPr lang="en-US" sz="1600" b="0" dirty="0"/>
                    </a:p>
                  </a:txBody>
                  <a:tcPr/>
                </a:tc>
                <a:tc>
                  <a:txBody>
                    <a:bodyPr/>
                    <a:lstStyle/>
                    <a:p>
                      <a:r>
                        <a:rPr lang="en-US" sz="1600" dirty="0" smtClean="0"/>
                        <a:t>&lt; 15 years</a:t>
                      </a:r>
                      <a:endParaRPr lang="en-US" sz="1600" b="0" dirty="0"/>
                    </a:p>
                  </a:txBody>
                  <a:tcPr/>
                </a:tc>
                <a:tc>
                  <a:txBody>
                    <a:bodyPr/>
                    <a:lstStyle/>
                    <a:p>
                      <a:r>
                        <a:rPr lang="en-US" sz="1600" dirty="0" smtClean="0"/>
                        <a:t>15-19 years</a:t>
                      </a:r>
                      <a:endParaRPr lang="en-US" sz="1600" b="0" dirty="0"/>
                    </a:p>
                  </a:txBody>
                  <a:tcPr/>
                </a:tc>
                <a:tc>
                  <a:txBody>
                    <a:bodyPr/>
                    <a:lstStyle/>
                    <a:p>
                      <a:r>
                        <a:rPr lang="en-US" sz="1600" dirty="0" smtClean="0"/>
                        <a:t>20-24 years</a:t>
                      </a:r>
                      <a:endParaRPr lang="en-US" sz="1600" b="0" dirty="0"/>
                    </a:p>
                  </a:txBody>
                  <a:tcPr/>
                </a:tc>
                <a:tc>
                  <a:txBody>
                    <a:bodyPr/>
                    <a:lstStyle/>
                    <a:p>
                      <a:r>
                        <a:rPr lang="en-US" sz="1600" dirty="0" smtClean="0"/>
                        <a:t>25-29 years</a:t>
                      </a:r>
                      <a:endParaRPr lang="en-US" sz="1600" b="0" dirty="0"/>
                    </a:p>
                  </a:txBody>
                  <a:tcPr/>
                </a:tc>
                <a:tc>
                  <a:txBody>
                    <a:bodyPr/>
                    <a:lstStyle/>
                    <a:p>
                      <a:r>
                        <a:rPr lang="en-US" sz="1600" dirty="0" smtClean="0"/>
                        <a:t>30-34 years</a:t>
                      </a:r>
                      <a:endParaRPr lang="en-US" sz="1600" b="0" dirty="0"/>
                    </a:p>
                  </a:txBody>
                  <a:tcPr/>
                </a:tc>
                <a:tc>
                  <a:txBody>
                    <a:bodyPr/>
                    <a:lstStyle/>
                    <a:p>
                      <a:r>
                        <a:rPr lang="en-US" sz="1600" dirty="0" smtClean="0"/>
                        <a:t>35-39</a:t>
                      </a:r>
                      <a:r>
                        <a:rPr lang="en-US" sz="1600" baseline="0" dirty="0" smtClean="0"/>
                        <a:t> years</a:t>
                      </a:r>
                      <a:endParaRPr lang="en-US" sz="1600" b="0" dirty="0"/>
                    </a:p>
                  </a:txBody>
                  <a:tcPr/>
                </a:tc>
                <a:tc>
                  <a:txBody>
                    <a:bodyPr/>
                    <a:lstStyle/>
                    <a:p>
                      <a:r>
                        <a:rPr lang="en-US" sz="1600" dirty="0" smtClean="0"/>
                        <a:t>40-44 years</a:t>
                      </a:r>
                      <a:endParaRPr lang="en-US" sz="1600" b="0" dirty="0"/>
                    </a:p>
                  </a:txBody>
                  <a:tcPr/>
                </a:tc>
                <a:tc>
                  <a:txBody>
                    <a:bodyPr/>
                    <a:lstStyle/>
                    <a:p>
                      <a:r>
                        <a:rPr lang="en-US" sz="1600" dirty="0" smtClean="0"/>
                        <a:t>45-49 years</a:t>
                      </a:r>
                      <a:endParaRPr lang="en-US" sz="1600" b="0" dirty="0"/>
                    </a:p>
                  </a:txBody>
                  <a:tcPr/>
                </a:tc>
                <a:tc>
                  <a:txBody>
                    <a:bodyPr/>
                    <a:lstStyle/>
                    <a:p>
                      <a:r>
                        <a:rPr lang="en-US" sz="1600" dirty="0" smtClean="0"/>
                        <a:t>50-54 years</a:t>
                      </a:r>
                      <a:endParaRPr lang="en-US" sz="1600" b="0" dirty="0"/>
                    </a:p>
                  </a:txBody>
                  <a:tcPr/>
                </a:tc>
              </a:tr>
              <a:tr h="370840">
                <a:tc>
                  <a:txBody>
                    <a:bodyPr/>
                    <a:lstStyle/>
                    <a:p>
                      <a:r>
                        <a:rPr lang="en-US" sz="1600" dirty="0" smtClean="0"/>
                        <a:t>1</a:t>
                      </a:r>
                      <a:r>
                        <a:rPr lang="en-US" sz="1600" baseline="30000" dirty="0" smtClean="0"/>
                        <a:t>st</a:t>
                      </a:r>
                      <a:endParaRPr lang="en-US" sz="1600" b="0" dirty="0"/>
                    </a:p>
                  </a:txBody>
                  <a:tcPr/>
                </a:tc>
                <a:tc>
                  <a:txBody>
                    <a:bodyPr/>
                    <a:lstStyle/>
                    <a:p>
                      <a:pPr algn="r"/>
                      <a:r>
                        <a:rPr lang="en-US" sz="1600" dirty="0" smtClean="0"/>
                        <a:t>194,990</a:t>
                      </a:r>
                      <a:endParaRPr lang="en-US" sz="1600" b="0" dirty="0"/>
                    </a:p>
                  </a:txBody>
                  <a:tcPr/>
                </a:tc>
                <a:tc>
                  <a:txBody>
                    <a:bodyPr/>
                    <a:lstStyle/>
                    <a:p>
                      <a:pPr algn="r"/>
                      <a:r>
                        <a:rPr lang="en-US" sz="1600" dirty="0" smtClean="0"/>
                        <a:t>1,245</a:t>
                      </a:r>
                      <a:endParaRPr lang="en-US" sz="1600" b="0" dirty="0"/>
                    </a:p>
                  </a:txBody>
                  <a:tcPr/>
                </a:tc>
                <a:tc>
                  <a:txBody>
                    <a:bodyPr/>
                    <a:lstStyle/>
                    <a:p>
                      <a:pPr algn="r"/>
                      <a:r>
                        <a:rPr lang="en-US" sz="1600" dirty="0" smtClean="0"/>
                        <a:t>40,367</a:t>
                      </a:r>
                      <a:endParaRPr lang="en-US" sz="1600" b="0" dirty="0"/>
                    </a:p>
                  </a:txBody>
                  <a:tcPr/>
                </a:tc>
                <a:tc>
                  <a:txBody>
                    <a:bodyPr/>
                    <a:lstStyle/>
                    <a:p>
                      <a:pPr algn="r"/>
                      <a:r>
                        <a:rPr lang="en-US" sz="1600" dirty="0" smtClean="0"/>
                        <a:t>49,976</a:t>
                      </a:r>
                      <a:endParaRPr lang="en-US" sz="1600" b="0" dirty="0"/>
                    </a:p>
                  </a:txBody>
                  <a:tcPr/>
                </a:tc>
                <a:tc>
                  <a:txBody>
                    <a:bodyPr/>
                    <a:lstStyle/>
                    <a:p>
                      <a:pPr algn="r"/>
                      <a:r>
                        <a:rPr lang="en-US" sz="1600" dirty="0" smtClean="0"/>
                        <a:t>44,294</a:t>
                      </a:r>
                      <a:endParaRPr lang="en-US" sz="1600" b="0" dirty="0"/>
                    </a:p>
                  </a:txBody>
                  <a:tcPr/>
                </a:tc>
                <a:tc>
                  <a:txBody>
                    <a:bodyPr/>
                    <a:lstStyle/>
                    <a:p>
                      <a:pPr algn="r"/>
                      <a:r>
                        <a:rPr lang="en-US" sz="1600" dirty="0" smtClean="0"/>
                        <a:t>32,894</a:t>
                      </a:r>
                      <a:endParaRPr lang="en-US" sz="1600" b="0" dirty="0"/>
                    </a:p>
                  </a:txBody>
                  <a:tcPr/>
                </a:tc>
                <a:tc>
                  <a:txBody>
                    <a:bodyPr/>
                    <a:lstStyle/>
                    <a:p>
                      <a:pPr algn="r"/>
                      <a:r>
                        <a:rPr lang="en-US" sz="1600" dirty="0" smtClean="0"/>
                        <a:t>16,928</a:t>
                      </a:r>
                      <a:endParaRPr lang="en-US" sz="1600" b="0" dirty="0"/>
                    </a:p>
                  </a:txBody>
                  <a:tcPr/>
                </a:tc>
                <a:tc>
                  <a:txBody>
                    <a:bodyPr/>
                    <a:lstStyle/>
                    <a:p>
                      <a:pPr algn="r"/>
                      <a:r>
                        <a:rPr lang="en-US" sz="1600" dirty="0" smtClean="0"/>
                        <a:t>8,289</a:t>
                      </a:r>
                      <a:endParaRPr lang="en-US" sz="1600" b="0" dirty="0"/>
                    </a:p>
                  </a:txBody>
                  <a:tcPr/>
                </a:tc>
                <a:tc>
                  <a:txBody>
                    <a:bodyPr/>
                    <a:lstStyle/>
                    <a:p>
                      <a:pPr algn="r"/>
                      <a:r>
                        <a:rPr lang="en-US" sz="1600" dirty="0" smtClean="0"/>
                        <a:t>997</a:t>
                      </a:r>
                      <a:endParaRPr lang="en-US" sz="1600" b="0" dirty="0"/>
                    </a:p>
                  </a:txBody>
                  <a:tcPr/>
                </a:tc>
                <a:tc>
                  <a:txBody>
                    <a:bodyPr/>
                    <a:lstStyle/>
                    <a:p>
                      <a:pPr algn="r"/>
                      <a:r>
                        <a:rPr lang="en-US" sz="1600" dirty="0" smtClean="0"/>
                        <a:t>25</a:t>
                      </a:r>
                      <a:endParaRPr lang="en-US" sz="1600" b="0" dirty="0"/>
                    </a:p>
                  </a:txBody>
                  <a:tcPr/>
                </a:tc>
              </a:tr>
              <a:tr h="370840">
                <a:tc>
                  <a:txBody>
                    <a:bodyPr/>
                    <a:lstStyle/>
                    <a:p>
                      <a:r>
                        <a:rPr lang="en-US" sz="1600" dirty="0" smtClean="0"/>
                        <a:t>2</a:t>
                      </a:r>
                      <a:r>
                        <a:rPr lang="en-US" sz="1600" baseline="30000" dirty="0" smtClean="0"/>
                        <a:t>nd</a:t>
                      </a:r>
                      <a:endParaRPr lang="en-US" sz="1600" b="0" dirty="0"/>
                    </a:p>
                  </a:txBody>
                  <a:tcPr/>
                </a:tc>
                <a:tc>
                  <a:txBody>
                    <a:bodyPr/>
                    <a:lstStyle/>
                    <a:p>
                      <a:pPr algn="r"/>
                      <a:r>
                        <a:rPr lang="en-US" sz="1600" dirty="0" smtClean="0"/>
                        <a:t>164,574</a:t>
                      </a:r>
                      <a:endParaRPr lang="en-US" sz="1600" b="0" dirty="0"/>
                    </a:p>
                  </a:txBody>
                  <a:tcPr/>
                </a:tc>
                <a:tc>
                  <a:txBody>
                    <a:bodyPr/>
                    <a:lstStyle/>
                    <a:p>
                      <a:pPr algn="r"/>
                      <a:r>
                        <a:rPr lang="en-US" sz="1600" dirty="0" smtClean="0"/>
                        <a:t>53</a:t>
                      </a:r>
                      <a:endParaRPr lang="en-US" sz="1600" b="0" dirty="0"/>
                    </a:p>
                  </a:txBody>
                  <a:tcPr/>
                </a:tc>
                <a:tc>
                  <a:txBody>
                    <a:bodyPr/>
                    <a:lstStyle/>
                    <a:p>
                      <a:pPr algn="r"/>
                      <a:r>
                        <a:rPr lang="en-US" sz="1600" dirty="0" smtClean="0"/>
                        <a:t>10,944</a:t>
                      </a:r>
                      <a:endParaRPr lang="en-US" sz="1600" b="0" dirty="0"/>
                    </a:p>
                  </a:txBody>
                  <a:tcPr/>
                </a:tc>
                <a:tc>
                  <a:txBody>
                    <a:bodyPr/>
                    <a:lstStyle/>
                    <a:p>
                      <a:pPr algn="r"/>
                      <a:r>
                        <a:rPr lang="en-US" sz="1600" dirty="0" smtClean="0"/>
                        <a:t>39,678</a:t>
                      </a:r>
                      <a:endParaRPr lang="en-US" sz="1600" b="0" dirty="0"/>
                    </a:p>
                  </a:txBody>
                  <a:tcPr/>
                </a:tc>
                <a:tc>
                  <a:txBody>
                    <a:bodyPr/>
                    <a:lstStyle/>
                    <a:p>
                      <a:pPr algn="r"/>
                      <a:r>
                        <a:rPr lang="en-US" sz="1600" dirty="0" smtClean="0"/>
                        <a:t>42,028</a:t>
                      </a:r>
                      <a:endParaRPr lang="en-US" sz="1600" b="0" dirty="0"/>
                    </a:p>
                  </a:txBody>
                  <a:tcPr/>
                </a:tc>
                <a:tc>
                  <a:txBody>
                    <a:bodyPr/>
                    <a:lstStyle/>
                    <a:p>
                      <a:pPr algn="r"/>
                      <a:r>
                        <a:rPr lang="en-US" sz="1600" dirty="0" smtClean="0"/>
                        <a:t>39,288</a:t>
                      </a:r>
                      <a:endParaRPr lang="en-US" sz="1600" b="0" dirty="0"/>
                    </a:p>
                  </a:txBody>
                  <a:tcPr/>
                </a:tc>
                <a:tc>
                  <a:txBody>
                    <a:bodyPr/>
                    <a:lstStyle/>
                    <a:p>
                      <a:pPr algn="r"/>
                      <a:r>
                        <a:rPr lang="en-US" sz="1600" dirty="0" smtClean="0"/>
                        <a:t>21,934</a:t>
                      </a:r>
                      <a:endParaRPr lang="en-US" sz="1600" b="0" dirty="0"/>
                    </a:p>
                  </a:txBody>
                  <a:tcPr/>
                </a:tc>
                <a:tc>
                  <a:txBody>
                    <a:bodyPr/>
                    <a:lstStyle/>
                    <a:p>
                      <a:pPr algn="r"/>
                      <a:r>
                        <a:rPr lang="en-US" sz="1600" dirty="0" smtClean="0"/>
                        <a:t>9,427</a:t>
                      </a:r>
                      <a:endParaRPr lang="en-US" sz="1600" b="0" dirty="0"/>
                    </a:p>
                  </a:txBody>
                  <a:tcPr/>
                </a:tc>
                <a:tc>
                  <a:txBody>
                    <a:bodyPr/>
                    <a:lstStyle/>
                    <a:p>
                      <a:pPr algn="r"/>
                      <a:r>
                        <a:rPr lang="en-US" sz="1600" dirty="0" smtClean="0"/>
                        <a:t>1,183</a:t>
                      </a:r>
                      <a:endParaRPr lang="en-US" sz="1600" b="0" dirty="0"/>
                    </a:p>
                  </a:txBody>
                  <a:tcPr/>
                </a:tc>
                <a:tc>
                  <a:txBody>
                    <a:bodyPr/>
                    <a:lstStyle/>
                    <a:p>
                      <a:pPr algn="r"/>
                      <a:r>
                        <a:rPr lang="en-US" sz="1600" dirty="0" smtClean="0"/>
                        <a:t>39</a:t>
                      </a:r>
                      <a:endParaRPr lang="en-US" sz="1600" b="0" dirty="0"/>
                    </a:p>
                  </a:txBody>
                  <a:tcPr/>
                </a:tc>
              </a:tr>
              <a:tr h="370840">
                <a:tc>
                  <a:txBody>
                    <a:bodyPr/>
                    <a:lstStyle/>
                    <a:p>
                      <a:r>
                        <a:rPr lang="en-US" sz="1600" dirty="0" smtClean="0"/>
                        <a:t>3</a:t>
                      </a:r>
                      <a:r>
                        <a:rPr lang="en-US" sz="1600" baseline="30000" dirty="0" smtClean="0"/>
                        <a:t>rd</a:t>
                      </a:r>
                      <a:endParaRPr lang="en-US" sz="1600" b="0" dirty="0"/>
                    </a:p>
                  </a:txBody>
                  <a:tcPr/>
                </a:tc>
                <a:tc>
                  <a:txBody>
                    <a:bodyPr/>
                    <a:lstStyle/>
                    <a:p>
                      <a:pPr algn="r"/>
                      <a:r>
                        <a:rPr lang="en-US" sz="1600" dirty="0" smtClean="0"/>
                        <a:t>108,726</a:t>
                      </a:r>
                      <a:endParaRPr lang="en-US" sz="1600" b="0" dirty="0"/>
                    </a:p>
                  </a:txBody>
                  <a:tcPr/>
                </a:tc>
                <a:tc>
                  <a:txBody>
                    <a:bodyPr/>
                    <a:lstStyle/>
                    <a:p>
                      <a:pPr algn="r"/>
                      <a:r>
                        <a:rPr lang="en-US" sz="1600" dirty="0" smtClean="0"/>
                        <a:t>5</a:t>
                      </a:r>
                      <a:endParaRPr lang="en-US" sz="1600" b="0" dirty="0"/>
                    </a:p>
                  </a:txBody>
                  <a:tcPr/>
                </a:tc>
                <a:tc>
                  <a:txBody>
                    <a:bodyPr/>
                    <a:lstStyle/>
                    <a:p>
                      <a:pPr algn="r"/>
                      <a:r>
                        <a:rPr lang="en-US" sz="1600" dirty="0" smtClean="0"/>
                        <a:t>2,023</a:t>
                      </a:r>
                      <a:endParaRPr lang="en-US" sz="1600" b="0" dirty="0"/>
                    </a:p>
                  </a:txBody>
                  <a:tcPr/>
                </a:tc>
                <a:tc>
                  <a:txBody>
                    <a:bodyPr/>
                    <a:lstStyle/>
                    <a:p>
                      <a:pPr algn="r"/>
                      <a:r>
                        <a:rPr lang="en-US" sz="1600" dirty="0" smtClean="0"/>
                        <a:t>17,823</a:t>
                      </a:r>
                      <a:endParaRPr lang="en-US" sz="1600" b="0" dirty="0"/>
                    </a:p>
                  </a:txBody>
                  <a:tcPr/>
                </a:tc>
                <a:tc>
                  <a:txBody>
                    <a:bodyPr/>
                    <a:lstStyle/>
                    <a:p>
                      <a:pPr algn="r"/>
                      <a:r>
                        <a:rPr lang="en-US" sz="1600" dirty="0" smtClean="0"/>
                        <a:t>35,098</a:t>
                      </a:r>
                      <a:endParaRPr lang="en-US" sz="1600" b="0" dirty="0"/>
                    </a:p>
                  </a:txBody>
                  <a:tcPr/>
                </a:tc>
                <a:tc>
                  <a:txBody>
                    <a:bodyPr/>
                    <a:lstStyle/>
                    <a:p>
                      <a:pPr algn="r"/>
                      <a:r>
                        <a:rPr lang="en-US" sz="1600" dirty="0" smtClean="0"/>
                        <a:t>27,185</a:t>
                      </a:r>
                      <a:endParaRPr lang="en-US" sz="1600" b="0" dirty="0"/>
                    </a:p>
                  </a:txBody>
                  <a:tcPr/>
                </a:tc>
                <a:tc>
                  <a:txBody>
                    <a:bodyPr/>
                    <a:lstStyle/>
                    <a:p>
                      <a:pPr algn="r"/>
                      <a:r>
                        <a:rPr lang="en-US" sz="1600" dirty="0" smtClean="0"/>
                        <a:t>17,932</a:t>
                      </a:r>
                      <a:endParaRPr lang="en-US" sz="1600" b="0" dirty="0"/>
                    </a:p>
                  </a:txBody>
                  <a:tcPr/>
                </a:tc>
                <a:tc>
                  <a:txBody>
                    <a:bodyPr/>
                    <a:lstStyle/>
                    <a:p>
                      <a:pPr algn="r"/>
                      <a:r>
                        <a:rPr lang="en-US" sz="1600" dirty="0" smtClean="0"/>
                        <a:t>7,926</a:t>
                      </a:r>
                      <a:endParaRPr lang="en-US" sz="1600" b="0" dirty="0"/>
                    </a:p>
                  </a:txBody>
                  <a:tcPr/>
                </a:tc>
                <a:tc>
                  <a:txBody>
                    <a:bodyPr/>
                    <a:lstStyle/>
                    <a:p>
                      <a:pPr algn="r"/>
                      <a:r>
                        <a:rPr lang="en-US" sz="1600" dirty="0" smtClean="0"/>
                        <a:t>715</a:t>
                      </a:r>
                      <a:endParaRPr lang="en-US" sz="1600" b="0" dirty="0"/>
                    </a:p>
                  </a:txBody>
                  <a:tcPr/>
                </a:tc>
                <a:tc>
                  <a:txBody>
                    <a:bodyPr/>
                    <a:lstStyle/>
                    <a:p>
                      <a:pPr algn="r"/>
                      <a:r>
                        <a:rPr lang="en-US" sz="1600" dirty="0" smtClean="0"/>
                        <a:t>19</a:t>
                      </a:r>
                      <a:endParaRPr lang="en-US" sz="1600" b="0" dirty="0"/>
                    </a:p>
                  </a:txBody>
                  <a:tcPr/>
                </a:tc>
              </a:tr>
              <a:tr h="370840">
                <a:tc>
                  <a:txBody>
                    <a:bodyPr/>
                    <a:lstStyle/>
                    <a:p>
                      <a:r>
                        <a:rPr lang="en-US" sz="1600" dirty="0" smtClean="0"/>
                        <a:t>4</a:t>
                      </a:r>
                      <a:r>
                        <a:rPr lang="en-US" sz="1600" baseline="30000" dirty="0" smtClean="0"/>
                        <a:t>th</a:t>
                      </a:r>
                      <a:endParaRPr lang="en-US" sz="1600" b="0" dirty="0"/>
                    </a:p>
                  </a:txBody>
                  <a:tcPr/>
                </a:tc>
                <a:tc>
                  <a:txBody>
                    <a:bodyPr/>
                    <a:lstStyle/>
                    <a:p>
                      <a:pPr algn="r"/>
                      <a:r>
                        <a:rPr lang="en-US" sz="1600" dirty="0" smtClean="0"/>
                        <a:t>55,737</a:t>
                      </a:r>
                      <a:endParaRPr lang="en-US" sz="1600" b="0" dirty="0"/>
                    </a:p>
                  </a:txBody>
                  <a:tcPr/>
                </a:tc>
                <a:tc>
                  <a:txBody>
                    <a:bodyPr/>
                    <a:lstStyle/>
                    <a:p>
                      <a:pPr algn="r"/>
                      <a:r>
                        <a:rPr lang="en-US" sz="1600" dirty="0" smtClean="0"/>
                        <a:t>-</a:t>
                      </a:r>
                      <a:endParaRPr lang="en-US" sz="1600" b="0" dirty="0"/>
                    </a:p>
                  </a:txBody>
                  <a:tcPr/>
                </a:tc>
                <a:tc>
                  <a:txBody>
                    <a:bodyPr/>
                    <a:lstStyle/>
                    <a:p>
                      <a:pPr algn="r"/>
                      <a:r>
                        <a:rPr lang="en-US" sz="1600" dirty="0" smtClean="0"/>
                        <a:t>589</a:t>
                      </a:r>
                      <a:endParaRPr lang="en-US" sz="1600" b="0" dirty="0"/>
                    </a:p>
                  </a:txBody>
                  <a:tcPr/>
                </a:tc>
                <a:tc>
                  <a:txBody>
                    <a:bodyPr/>
                    <a:lstStyle/>
                    <a:p>
                      <a:pPr algn="r"/>
                      <a:r>
                        <a:rPr lang="en-US" sz="1600" dirty="0" smtClean="0"/>
                        <a:t>6,023</a:t>
                      </a:r>
                      <a:endParaRPr lang="en-US" sz="1600" b="0" dirty="0"/>
                    </a:p>
                  </a:txBody>
                  <a:tcPr/>
                </a:tc>
                <a:tc>
                  <a:txBody>
                    <a:bodyPr/>
                    <a:lstStyle/>
                    <a:p>
                      <a:pPr algn="r"/>
                      <a:r>
                        <a:rPr lang="en-US" sz="1600" dirty="0" smtClean="0"/>
                        <a:t>12,377</a:t>
                      </a:r>
                      <a:endParaRPr lang="en-US" sz="1600" b="0" dirty="0"/>
                    </a:p>
                  </a:txBody>
                  <a:tcPr/>
                </a:tc>
                <a:tc>
                  <a:txBody>
                    <a:bodyPr/>
                    <a:lstStyle/>
                    <a:p>
                      <a:pPr algn="r"/>
                      <a:r>
                        <a:rPr lang="en-US" sz="1600" dirty="0" smtClean="0"/>
                        <a:t>22,047</a:t>
                      </a:r>
                      <a:endParaRPr lang="en-US" sz="1600" b="0" dirty="0"/>
                    </a:p>
                  </a:txBody>
                  <a:tcPr/>
                </a:tc>
                <a:tc>
                  <a:txBody>
                    <a:bodyPr/>
                    <a:lstStyle/>
                    <a:p>
                      <a:pPr algn="r"/>
                      <a:r>
                        <a:rPr lang="en-US" sz="1600" dirty="0" smtClean="0"/>
                        <a:t>9,022</a:t>
                      </a:r>
                      <a:endParaRPr lang="en-US" sz="1600" b="0" dirty="0"/>
                    </a:p>
                  </a:txBody>
                  <a:tcPr/>
                </a:tc>
                <a:tc>
                  <a:txBody>
                    <a:bodyPr/>
                    <a:lstStyle/>
                    <a:p>
                      <a:pPr algn="r"/>
                      <a:r>
                        <a:rPr lang="en-US" sz="1600" dirty="0" smtClean="0"/>
                        <a:t>5,078</a:t>
                      </a:r>
                      <a:endParaRPr lang="en-US" sz="1600" b="0" dirty="0"/>
                    </a:p>
                  </a:txBody>
                  <a:tcPr/>
                </a:tc>
                <a:tc>
                  <a:txBody>
                    <a:bodyPr/>
                    <a:lstStyle/>
                    <a:p>
                      <a:pPr algn="r"/>
                      <a:r>
                        <a:rPr lang="en-US" sz="1600" dirty="0" smtClean="0"/>
                        <a:t>585</a:t>
                      </a:r>
                      <a:endParaRPr lang="en-US" sz="1600" b="0" dirty="0"/>
                    </a:p>
                  </a:txBody>
                  <a:tcPr/>
                </a:tc>
                <a:tc>
                  <a:txBody>
                    <a:bodyPr/>
                    <a:lstStyle/>
                    <a:p>
                      <a:pPr algn="r"/>
                      <a:r>
                        <a:rPr lang="en-US" sz="1600" dirty="0" smtClean="0"/>
                        <a:t>16</a:t>
                      </a:r>
                      <a:endParaRPr lang="en-US" sz="1600" b="0" dirty="0"/>
                    </a:p>
                  </a:txBody>
                  <a:tcPr/>
                </a:tc>
              </a:tr>
              <a:tr h="370840">
                <a:tc>
                  <a:txBody>
                    <a:bodyPr/>
                    <a:lstStyle/>
                    <a:p>
                      <a:r>
                        <a:rPr lang="en-US" sz="1600" dirty="0" smtClean="0"/>
                        <a:t>5</a:t>
                      </a:r>
                      <a:r>
                        <a:rPr lang="en-US" sz="1600" baseline="30000" dirty="0" smtClean="0"/>
                        <a:t>th</a:t>
                      </a:r>
                      <a:r>
                        <a:rPr lang="en-US" sz="1600" baseline="0" dirty="0" smtClean="0"/>
                        <a:t> </a:t>
                      </a:r>
                      <a:endParaRPr lang="en-US" sz="1600" b="0" dirty="0"/>
                    </a:p>
                  </a:txBody>
                  <a:tcPr/>
                </a:tc>
                <a:tc>
                  <a:txBody>
                    <a:bodyPr/>
                    <a:lstStyle/>
                    <a:p>
                      <a:pPr algn="r"/>
                      <a:r>
                        <a:rPr lang="en-US" sz="1600" dirty="0" smtClean="0"/>
                        <a:t>45,061</a:t>
                      </a:r>
                      <a:endParaRPr lang="en-US" sz="1600" b="0" dirty="0"/>
                    </a:p>
                  </a:txBody>
                  <a:tcPr/>
                </a:tc>
                <a:tc>
                  <a:txBody>
                    <a:bodyPr/>
                    <a:lstStyle/>
                    <a:p>
                      <a:pPr algn="r"/>
                      <a:r>
                        <a:rPr lang="en-US" sz="1600" dirty="0" smtClean="0"/>
                        <a:t>-</a:t>
                      </a:r>
                      <a:endParaRPr lang="en-US" sz="1600" b="0" dirty="0"/>
                    </a:p>
                  </a:txBody>
                  <a:tcPr/>
                </a:tc>
                <a:tc>
                  <a:txBody>
                    <a:bodyPr/>
                    <a:lstStyle/>
                    <a:p>
                      <a:pPr algn="r"/>
                      <a:r>
                        <a:rPr lang="en-US" sz="1600" dirty="0" smtClean="0"/>
                        <a:t>128</a:t>
                      </a:r>
                      <a:endParaRPr lang="en-US" sz="1600" b="0" dirty="0"/>
                    </a:p>
                  </a:txBody>
                  <a:tcPr/>
                </a:tc>
                <a:tc>
                  <a:txBody>
                    <a:bodyPr/>
                    <a:lstStyle/>
                    <a:p>
                      <a:pPr algn="r"/>
                      <a:r>
                        <a:rPr lang="en-US" sz="1600" dirty="0" smtClean="0"/>
                        <a:t>2,133</a:t>
                      </a:r>
                      <a:endParaRPr lang="en-US" sz="1600" b="0" dirty="0"/>
                    </a:p>
                  </a:txBody>
                  <a:tcPr/>
                </a:tc>
                <a:tc>
                  <a:txBody>
                    <a:bodyPr/>
                    <a:lstStyle/>
                    <a:p>
                      <a:pPr algn="r"/>
                      <a:r>
                        <a:rPr lang="en-US" sz="1600" dirty="0" smtClean="0"/>
                        <a:t>6,992</a:t>
                      </a:r>
                      <a:endParaRPr lang="en-US" sz="1600" b="0" dirty="0"/>
                    </a:p>
                  </a:txBody>
                  <a:tcPr/>
                </a:tc>
                <a:tc>
                  <a:txBody>
                    <a:bodyPr/>
                    <a:lstStyle/>
                    <a:p>
                      <a:pPr algn="r"/>
                      <a:r>
                        <a:rPr lang="en-US" sz="1600" dirty="0" smtClean="0"/>
                        <a:t>19,832</a:t>
                      </a:r>
                      <a:endParaRPr lang="en-US" sz="1600" b="0" dirty="0"/>
                    </a:p>
                  </a:txBody>
                  <a:tcPr/>
                </a:tc>
                <a:tc>
                  <a:txBody>
                    <a:bodyPr/>
                    <a:lstStyle/>
                    <a:p>
                      <a:pPr algn="r"/>
                      <a:r>
                        <a:rPr lang="en-US" sz="1600" dirty="0" smtClean="0"/>
                        <a:t>8,043</a:t>
                      </a:r>
                      <a:endParaRPr lang="en-US" sz="1600" b="0" dirty="0"/>
                    </a:p>
                  </a:txBody>
                  <a:tcPr/>
                </a:tc>
                <a:tc>
                  <a:txBody>
                    <a:bodyPr/>
                    <a:lstStyle/>
                    <a:p>
                      <a:pPr algn="r"/>
                      <a:r>
                        <a:rPr lang="en-US" sz="1600" dirty="0" smtClean="0"/>
                        <a:t>7,012</a:t>
                      </a:r>
                      <a:endParaRPr lang="en-US" sz="1600" b="0" dirty="0"/>
                    </a:p>
                  </a:txBody>
                  <a:tcPr/>
                </a:tc>
                <a:tc>
                  <a:txBody>
                    <a:bodyPr/>
                    <a:lstStyle/>
                    <a:p>
                      <a:pPr algn="r"/>
                      <a:r>
                        <a:rPr lang="en-US" sz="1600" dirty="0" smtClean="0"/>
                        <a:t>898</a:t>
                      </a:r>
                      <a:endParaRPr lang="en-US" sz="1600" b="0" dirty="0"/>
                    </a:p>
                  </a:txBody>
                  <a:tcPr/>
                </a:tc>
                <a:tc>
                  <a:txBody>
                    <a:bodyPr/>
                    <a:lstStyle/>
                    <a:p>
                      <a:pPr algn="r"/>
                      <a:r>
                        <a:rPr lang="en-US" sz="1600" dirty="0" smtClean="0"/>
                        <a:t>23</a:t>
                      </a:r>
                      <a:endParaRPr lang="en-US" sz="1600" b="0" dirty="0"/>
                    </a:p>
                  </a:txBody>
                  <a:tcPr/>
                </a:tc>
              </a:tr>
              <a:tr h="370840">
                <a:tc>
                  <a:txBody>
                    <a:bodyPr/>
                    <a:lstStyle/>
                    <a:p>
                      <a:r>
                        <a:rPr lang="en-US" sz="1600" dirty="0" smtClean="0"/>
                        <a:t>6</a:t>
                      </a:r>
                      <a:r>
                        <a:rPr lang="en-US" sz="1600" baseline="30000" dirty="0" smtClean="0"/>
                        <a:t>th</a:t>
                      </a:r>
                      <a:endParaRPr lang="en-US" sz="1600" b="0" dirty="0" smtClean="0"/>
                    </a:p>
                  </a:txBody>
                  <a:tcPr/>
                </a:tc>
                <a:tc>
                  <a:txBody>
                    <a:bodyPr/>
                    <a:lstStyle/>
                    <a:p>
                      <a:pPr algn="r"/>
                      <a:r>
                        <a:rPr lang="en-US" sz="1600" dirty="0" smtClean="0"/>
                        <a:t>10,339</a:t>
                      </a:r>
                      <a:endParaRPr lang="en-US" sz="1600" b="0" dirty="0"/>
                    </a:p>
                  </a:txBody>
                  <a:tcPr/>
                </a:tc>
                <a:tc>
                  <a:txBody>
                    <a:bodyPr/>
                    <a:lstStyle/>
                    <a:p>
                      <a:pPr algn="r"/>
                      <a:r>
                        <a:rPr lang="en-US" sz="1600" dirty="0" smtClean="0"/>
                        <a:t>-</a:t>
                      </a:r>
                      <a:endParaRPr lang="en-US" sz="1600" b="0" dirty="0"/>
                    </a:p>
                  </a:txBody>
                  <a:tcPr/>
                </a:tc>
                <a:tc>
                  <a:txBody>
                    <a:bodyPr/>
                    <a:lstStyle/>
                    <a:p>
                      <a:pPr algn="r"/>
                      <a:r>
                        <a:rPr lang="en-US" sz="1600" dirty="0" smtClean="0"/>
                        <a:t>15</a:t>
                      </a:r>
                      <a:endParaRPr lang="en-US" sz="1600" b="0" dirty="0"/>
                    </a:p>
                  </a:txBody>
                  <a:tcPr/>
                </a:tc>
                <a:tc>
                  <a:txBody>
                    <a:bodyPr/>
                    <a:lstStyle/>
                    <a:p>
                      <a:pPr algn="r"/>
                      <a:r>
                        <a:rPr lang="en-US" sz="1600" dirty="0" smtClean="0"/>
                        <a:t>849</a:t>
                      </a:r>
                      <a:endParaRPr lang="en-US" sz="1600" b="0" dirty="0"/>
                    </a:p>
                  </a:txBody>
                  <a:tcPr/>
                </a:tc>
                <a:tc>
                  <a:txBody>
                    <a:bodyPr/>
                    <a:lstStyle/>
                    <a:p>
                      <a:pPr algn="r"/>
                      <a:r>
                        <a:rPr lang="en-US" sz="1600" dirty="0" smtClean="0"/>
                        <a:t>3,514</a:t>
                      </a:r>
                      <a:endParaRPr lang="en-US" sz="1600" b="0" dirty="0" smtClean="0"/>
                    </a:p>
                  </a:txBody>
                  <a:tcPr/>
                </a:tc>
                <a:tc>
                  <a:txBody>
                    <a:bodyPr/>
                    <a:lstStyle/>
                    <a:p>
                      <a:pPr algn="r"/>
                      <a:r>
                        <a:rPr lang="en-US" sz="1600" dirty="0" smtClean="0"/>
                        <a:t>3,349</a:t>
                      </a:r>
                      <a:endParaRPr lang="en-US" sz="1600" b="0" dirty="0"/>
                    </a:p>
                  </a:txBody>
                  <a:tcPr/>
                </a:tc>
                <a:tc>
                  <a:txBody>
                    <a:bodyPr/>
                    <a:lstStyle/>
                    <a:p>
                      <a:pPr algn="r"/>
                      <a:r>
                        <a:rPr lang="en-US" sz="1600" dirty="0" smtClean="0"/>
                        <a:t>1,970</a:t>
                      </a:r>
                      <a:endParaRPr lang="en-US" sz="1600" b="0" dirty="0"/>
                    </a:p>
                  </a:txBody>
                  <a:tcPr/>
                </a:tc>
                <a:tc>
                  <a:txBody>
                    <a:bodyPr/>
                    <a:lstStyle/>
                    <a:p>
                      <a:pPr algn="r"/>
                      <a:r>
                        <a:rPr lang="en-US" sz="1600" dirty="0" smtClean="0"/>
                        <a:t>590</a:t>
                      </a:r>
                      <a:endParaRPr lang="en-US" sz="1600" b="0" dirty="0"/>
                    </a:p>
                  </a:txBody>
                  <a:tcPr/>
                </a:tc>
                <a:tc>
                  <a:txBody>
                    <a:bodyPr/>
                    <a:lstStyle/>
                    <a:p>
                      <a:pPr algn="r"/>
                      <a:r>
                        <a:rPr lang="en-US" sz="1600" dirty="0" smtClean="0"/>
                        <a:t>48</a:t>
                      </a:r>
                      <a:endParaRPr lang="en-US" sz="1600" b="0" dirty="0"/>
                    </a:p>
                  </a:txBody>
                  <a:tcPr/>
                </a:tc>
                <a:tc>
                  <a:txBody>
                    <a:bodyPr/>
                    <a:lstStyle/>
                    <a:p>
                      <a:pPr algn="r"/>
                      <a:r>
                        <a:rPr lang="en-US" sz="1600" dirty="0" smtClean="0"/>
                        <a:t>4</a:t>
                      </a:r>
                      <a:endParaRPr lang="en-US" sz="1600" b="0" dirty="0"/>
                    </a:p>
                  </a:txBody>
                  <a:tcPr/>
                </a:tc>
              </a:tr>
              <a:tr h="370840">
                <a:tc>
                  <a:txBody>
                    <a:bodyPr/>
                    <a:lstStyle/>
                    <a:p>
                      <a:r>
                        <a:rPr lang="en-US" sz="1600" dirty="0" smtClean="0"/>
                        <a:t>7</a:t>
                      </a:r>
                      <a:r>
                        <a:rPr lang="en-US" sz="1600" baseline="30000" dirty="0" smtClean="0"/>
                        <a:t>th</a:t>
                      </a:r>
                      <a:endParaRPr lang="en-US" sz="1600" b="0" dirty="0" smtClean="0"/>
                    </a:p>
                  </a:txBody>
                  <a:tcPr/>
                </a:tc>
                <a:tc>
                  <a:txBody>
                    <a:bodyPr/>
                    <a:lstStyle/>
                    <a:p>
                      <a:pPr algn="r"/>
                      <a:r>
                        <a:rPr lang="en-US" sz="1600" dirty="0" smtClean="0"/>
                        <a:t>5,000</a:t>
                      </a:r>
                      <a:endParaRPr lang="en-US" sz="1600" b="0" dirty="0"/>
                    </a:p>
                  </a:txBody>
                  <a:tcPr/>
                </a:tc>
                <a:tc>
                  <a:txBody>
                    <a:bodyPr/>
                    <a:lstStyle/>
                    <a:p>
                      <a:pPr algn="r"/>
                      <a:r>
                        <a:rPr lang="en-US" sz="1600" dirty="0" smtClean="0"/>
                        <a:t>-</a:t>
                      </a:r>
                      <a:endParaRPr lang="en-US" sz="1600" b="0" dirty="0"/>
                    </a:p>
                  </a:txBody>
                  <a:tcPr/>
                </a:tc>
                <a:tc>
                  <a:txBody>
                    <a:bodyPr/>
                    <a:lstStyle/>
                    <a:p>
                      <a:pPr algn="r"/>
                      <a:r>
                        <a:rPr lang="en-US" sz="1600" dirty="0" smtClean="0"/>
                        <a:t>3</a:t>
                      </a:r>
                      <a:endParaRPr lang="en-US" sz="1600" b="0" dirty="0"/>
                    </a:p>
                  </a:txBody>
                  <a:tcPr/>
                </a:tc>
                <a:tc>
                  <a:txBody>
                    <a:bodyPr/>
                    <a:lstStyle/>
                    <a:p>
                      <a:pPr algn="r"/>
                      <a:r>
                        <a:rPr lang="en-US" sz="1600" dirty="0" smtClean="0"/>
                        <a:t>195</a:t>
                      </a:r>
                      <a:endParaRPr lang="en-US" sz="1600" b="0" dirty="0"/>
                    </a:p>
                  </a:txBody>
                  <a:tcPr/>
                </a:tc>
                <a:tc>
                  <a:txBody>
                    <a:bodyPr/>
                    <a:lstStyle/>
                    <a:p>
                      <a:pPr algn="r"/>
                      <a:r>
                        <a:rPr lang="en-US" sz="1600" dirty="0" smtClean="0"/>
                        <a:t>1,364</a:t>
                      </a:r>
                      <a:endParaRPr lang="en-US" sz="1600" b="0" dirty="0"/>
                    </a:p>
                  </a:txBody>
                  <a:tcPr/>
                </a:tc>
                <a:tc>
                  <a:txBody>
                    <a:bodyPr/>
                    <a:lstStyle/>
                    <a:p>
                      <a:pPr algn="r"/>
                      <a:r>
                        <a:rPr lang="en-US" sz="1600" dirty="0" smtClean="0"/>
                        <a:t>1,802</a:t>
                      </a:r>
                      <a:endParaRPr lang="en-US" sz="1600" b="0" dirty="0"/>
                    </a:p>
                  </a:txBody>
                  <a:tcPr/>
                </a:tc>
                <a:tc>
                  <a:txBody>
                    <a:bodyPr/>
                    <a:lstStyle/>
                    <a:p>
                      <a:pPr algn="r"/>
                      <a:r>
                        <a:rPr lang="en-US" sz="1600" dirty="0" smtClean="0"/>
                        <a:t>1,210</a:t>
                      </a:r>
                      <a:endParaRPr lang="en-US" sz="1600" b="0" dirty="0"/>
                    </a:p>
                  </a:txBody>
                  <a:tcPr/>
                </a:tc>
                <a:tc>
                  <a:txBody>
                    <a:bodyPr/>
                    <a:lstStyle/>
                    <a:p>
                      <a:pPr algn="r"/>
                      <a:r>
                        <a:rPr lang="en-US" sz="1600" dirty="0" smtClean="0"/>
                        <a:t>393</a:t>
                      </a:r>
                      <a:endParaRPr lang="en-US" sz="1600" b="0" dirty="0"/>
                    </a:p>
                  </a:txBody>
                  <a:tcPr/>
                </a:tc>
                <a:tc>
                  <a:txBody>
                    <a:bodyPr/>
                    <a:lstStyle/>
                    <a:p>
                      <a:pPr algn="r"/>
                      <a:r>
                        <a:rPr lang="en-US" sz="1600" dirty="0" smtClean="0"/>
                        <a:t>29</a:t>
                      </a:r>
                      <a:endParaRPr lang="en-US" sz="1600" b="0" dirty="0"/>
                    </a:p>
                  </a:txBody>
                  <a:tcPr/>
                </a:tc>
                <a:tc>
                  <a:txBody>
                    <a:bodyPr/>
                    <a:lstStyle/>
                    <a:p>
                      <a:pPr algn="r"/>
                      <a:r>
                        <a:rPr lang="en-US" sz="1600" dirty="0" smtClean="0"/>
                        <a:t>4</a:t>
                      </a:r>
                      <a:endParaRPr lang="en-US" sz="1600" b="0" dirty="0"/>
                    </a:p>
                  </a:txBody>
                  <a:tcPr/>
                </a:tc>
              </a:tr>
              <a:tr h="370840">
                <a:tc>
                  <a:txBody>
                    <a:bodyPr/>
                    <a:lstStyle/>
                    <a:p>
                      <a:r>
                        <a:rPr lang="en-US" sz="1600" dirty="0" smtClean="0"/>
                        <a:t>8</a:t>
                      </a:r>
                      <a:r>
                        <a:rPr lang="en-US" sz="1600" baseline="30000" dirty="0" smtClean="0"/>
                        <a:t>th</a:t>
                      </a:r>
                      <a:r>
                        <a:rPr lang="en-US" sz="1600" dirty="0" smtClean="0"/>
                        <a:t>+</a:t>
                      </a:r>
                      <a:endParaRPr lang="en-US" sz="1600" b="0" dirty="0"/>
                    </a:p>
                  </a:txBody>
                  <a:tcPr/>
                </a:tc>
                <a:tc>
                  <a:txBody>
                    <a:bodyPr/>
                    <a:lstStyle/>
                    <a:p>
                      <a:pPr algn="r"/>
                      <a:r>
                        <a:rPr lang="en-US" sz="1600" dirty="0" smtClean="0"/>
                        <a:t>4,783</a:t>
                      </a:r>
                      <a:endParaRPr lang="en-US" sz="1600" b="0" dirty="0"/>
                    </a:p>
                  </a:txBody>
                  <a:tcPr/>
                </a:tc>
                <a:tc>
                  <a:txBody>
                    <a:bodyPr/>
                    <a:lstStyle/>
                    <a:p>
                      <a:pPr algn="r"/>
                      <a:r>
                        <a:rPr lang="en-US" sz="1600" dirty="0" smtClean="0"/>
                        <a:t>-</a:t>
                      </a:r>
                      <a:endParaRPr lang="en-US" sz="1600" b="0" dirty="0"/>
                    </a:p>
                  </a:txBody>
                  <a:tcPr/>
                </a:tc>
                <a:tc>
                  <a:txBody>
                    <a:bodyPr/>
                    <a:lstStyle/>
                    <a:p>
                      <a:pPr algn="r"/>
                      <a:r>
                        <a:rPr lang="en-US" sz="1600" dirty="0" smtClean="0"/>
                        <a:t>2</a:t>
                      </a:r>
                      <a:endParaRPr lang="en-US" sz="1600" b="0" dirty="0"/>
                    </a:p>
                  </a:txBody>
                  <a:tcPr/>
                </a:tc>
                <a:tc>
                  <a:txBody>
                    <a:bodyPr/>
                    <a:lstStyle/>
                    <a:p>
                      <a:pPr algn="r"/>
                      <a:r>
                        <a:rPr lang="en-US" sz="1600" dirty="0" smtClean="0"/>
                        <a:t>76</a:t>
                      </a:r>
                      <a:endParaRPr lang="en-US" sz="1600" b="0" dirty="0"/>
                    </a:p>
                  </a:txBody>
                  <a:tcPr/>
                </a:tc>
                <a:tc>
                  <a:txBody>
                    <a:bodyPr/>
                    <a:lstStyle/>
                    <a:p>
                      <a:pPr algn="r"/>
                      <a:r>
                        <a:rPr lang="en-US" sz="1600" dirty="0" smtClean="0"/>
                        <a:t>788</a:t>
                      </a:r>
                      <a:endParaRPr lang="en-US" sz="1600" b="0" dirty="0"/>
                    </a:p>
                  </a:txBody>
                  <a:tcPr/>
                </a:tc>
                <a:tc>
                  <a:txBody>
                    <a:bodyPr/>
                    <a:lstStyle/>
                    <a:p>
                      <a:pPr algn="r"/>
                      <a:r>
                        <a:rPr lang="en-US" sz="1600" dirty="0" smtClean="0"/>
                        <a:t>1,645</a:t>
                      </a:r>
                      <a:endParaRPr lang="en-US" sz="1600" b="0" dirty="0"/>
                    </a:p>
                  </a:txBody>
                  <a:tcPr/>
                </a:tc>
                <a:tc>
                  <a:txBody>
                    <a:bodyPr/>
                    <a:lstStyle/>
                    <a:p>
                      <a:pPr algn="r"/>
                      <a:r>
                        <a:rPr lang="en-US" sz="1600" dirty="0" smtClean="0"/>
                        <a:t>1,573</a:t>
                      </a:r>
                      <a:endParaRPr lang="en-US" sz="1600" b="0" dirty="0"/>
                    </a:p>
                  </a:txBody>
                  <a:tcPr/>
                </a:tc>
                <a:tc>
                  <a:txBody>
                    <a:bodyPr/>
                    <a:lstStyle/>
                    <a:p>
                      <a:pPr algn="r"/>
                      <a:r>
                        <a:rPr lang="en-US" sz="1600" dirty="0" smtClean="0"/>
                        <a:t>640</a:t>
                      </a:r>
                      <a:endParaRPr lang="en-US" sz="1600" b="0" dirty="0"/>
                    </a:p>
                  </a:txBody>
                  <a:tcPr/>
                </a:tc>
                <a:tc>
                  <a:txBody>
                    <a:bodyPr/>
                    <a:lstStyle/>
                    <a:p>
                      <a:pPr algn="r"/>
                      <a:r>
                        <a:rPr lang="en-US" sz="1600" dirty="0" smtClean="0"/>
                        <a:t>50</a:t>
                      </a:r>
                      <a:endParaRPr lang="en-US" sz="1600" b="0" dirty="0"/>
                    </a:p>
                  </a:txBody>
                  <a:tcPr/>
                </a:tc>
                <a:tc>
                  <a:txBody>
                    <a:bodyPr/>
                    <a:lstStyle/>
                    <a:p>
                      <a:pPr algn="r"/>
                      <a:r>
                        <a:rPr lang="en-US" sz="1600" dirty="0" smtClean="0"/>
                        <a:t>9</a:t>
                      </a:r>
                      <a:endParaRPr lang="en-US" sz="1600" b="0" dirty="0"/>
                    </a:p>
                  </a:txBody>
                  <a:tcPr/>
                </a:tc>
              </a:tr>
              <a:tr h="462280">
                <a:tc>
                  <a:txBody>
                    <a:bodyPr/>
                    <a:lstStyle/>
                    <a:p>
                      <a:r>
                        <a:rPr lang="en-US" sz="1600" dirty="0" smtClean="0"/>
                        <a:t>Not stated</a:t>
                      </a:r>
                      <a:endParaRPr lang="en-US" sz="1600" b="0" dirty="0"/>
                    </a:p>
                  </a:txBody>
                  <a:tcPr/>
                </a:tc>
                <a:tc>
                  <a:txBody>
                    <a:bodyPr/>
                    <a:lstStyle/>
                    <a:p>
                      <a:pPr algn="r"/>
                      <a:r>
                        <a:rPr lang="en-US" sz="1600" dirty="0" smtClean="0"/>
                        <a:t>6,858</a:t>
                      </a:r>
                      <a:endParaRPr lang="en-US" sz="1600" b="0" dirty="0"/>
                    </a:p>
                  </a:txBody>
                  <a:tcPr/>
                </a:tc>
                <a:tc>
                  <a:txBody>
                    <a:bodyPr/>
                    <a:lstStyle/>
                    <a:p>
                      <a:pPr algn="r"/>
                      <a:r>
                        <a:rPr lang="en-US" sz="1600" dirty="0" smtClean="0"/>
                        <a:t>33</a:t>
                      </a:r>
                      <a:endParaRPr lang="en-US" sz="1600" b="0" dirty="0"/>
                    </a:p>
                  </a:txBody>
                  <a:tcPr/>
                </a:tc>
                <a:tc>
                  <a:txBody>
                    <a:bodyPr/>
                    <a:lstStyle/>
                    <a:p>
                      <a:pPr algn="r"/>
                      <a:r>
                        <a:rPr lang="en-US" sz="1600" dirty="0" smtClean="0"/>
                        <a:t>1,010</a:t>
                      </a:r>
                      <a:endParaRPr lang="en-US" sz="1600" b="0" dirty="0"/>
                    </a:p>
                  </a:txBody>
                  <a:tcPr/>
                </a:tc>
                <a:tc>
                  <a:txBody>
                    <a:bodyPr/>
                    <a:lstStyle/>
                    <a:p>
                      <a:pPr algn="r"/>
                      <a:r>
                        <a:rPr lang="en-US" sz="1600" dirty="0" smtClean="0"/>
                        <a:t>2,153</a:t>
                      </a:r>
                      <a:endParaRPr lang="en-US" sz="1600" b="0" dirty="0"/>
                    </a:p>
                  </a:txBody>
                  <a:tcPr/>
                </a:tc>
                <a:tc>
                  <a:txBody>
                    <a:bodyPr/>
                    <a:lstStyle/>
                    <a:p>
                      <a:pPr algn="r"/>
                      <a:r>
                        <a:rPr lang="en-US" sz="1600" dirty="0" smtClean="0"/>
                        <a:t>1,763</a:t>
                      </a:r>
                      <a:endParaRPr lang="en-US" sz="1600" b="0" dirty="0"/>
                    </a:p>
                  </a:txBody>
                  <a:tcPr/>
                </a:tc>
                <a:tc>
                  <a:txBody>
                    <a:bodyPr/>
                    <a:lstStyle/>
                    <a:p>
                      <a:pPr algn="r"/>
                      <a:r>
                        <a:rPr lang="en-US" sz="1600" dirty="0" smtClean="0"/>
                        <a:t>1,133</a:t>
                      </a:r>
                      <a:endParaRPr lang="en-US" sz="1600" b="0" dirty="0"/>
                    </a:p>
                  </a:txBody>
                  <a:tcPr/>
                </a:tc>
                <a:tc>
                  <a:txBody>
                    <a:bodyPr/>
                    <a:lstStyle/>
                    <a:p>
                      <a:pPr algn="r"/>
                      <a:r>
                        <a:rPr lang="en-US" sz="1600" dirty="0" smtClean="0"/>
                        <a:t>588</a:t>
                      </a:r>
                      <a:endParaRPr lang="en-US" sz="1600" b="0" dirty="0"/>
                    </a:p>
                  </a:txBody>
                  <a:tcPr/>
                </a:tc>
                <a:tc>
                  <a:txBody>
                    <a:bodyPr/>
                    <a:lstStyle/>
                    <a:p>
                      <a:pPr algn="r"/>
                      <a:r>
                        <a:rPr lang="en-US" sz="1600" dirty="0" smtClean="0"/>
                        <a:t>166</a:t>
                      </a:r>
                      <a:endParaRPr lang="en-US" sz="1600" b="0" dirty="0"/>
                    </a:p>
                  </a:txBody>
                  <a:tcPr/>
                </a:tc>
                <a:tc>
                  <a:txBody>
                    <a:bodyPr/>
                    <a:lstStyle/>
                    <a:p>
                      <a:pPr algn="r"/>
                      <a:r>
                        <a:rPr lang="en-US" sz="1600" dirty="0" smtClean="0"/>
                        <a:t>11</a:t>
                      </a:r>
                      <a:endParaRPr lang="en-US" sz="1600" b="0" dirty="0"/>
                    </a:p>
                  </a:txBody>
                  <a:tcPr/>
                </a:tc>
                <a:tc>
                  <a:txBody>
                    <a:bodyPr/>
                    <a:lstStyle/>
                    <a:p>
                      <a:pPr algn="r"/>
                      <a:r>
                        <a:rPr lang="en-US" sz="1600" dirty="0" smtClean="0"/>
                        <a:t>1</a:t>
                      </a:r>
                      <a:endParaRPr lang="en-US" sz="1600" b="0" dirty="0"/>
                    </a:p>
                  </a:txBody>
                  <a:tcPr/>
                </a:tc>
              </a:tr>
            </a:tbl>
          </a:graphicData>
        </a:graphic>
      </p:graphicFrame>
      <p:sp>
        <p:nvSpPr>
          <p:cNvPr id="3" name="TextBox 2"/>
          <p:cNvSpPr txBox="1"/>
          <p:nvPr/>
        </p:nvSpPr>
        <p:spPr>
          <a:xfrm>
            <a:off x="4677508" y="6383215"/>
            <a:ext cx="3962400" cy="276999"/>
          </a:xfrm>
          <a:prstGeom prst="rect">
            <a:avLst/>
          </a:prstGeom>
          <a:noFill/>
        </p:spPr>
        <p:txBody>
          <a:bodyPr wrap="square" rtlCol="0">
            <a:spAutoFit/>
          </a:bodyPr>
          <a:lstStyle/>
          <a:p>
            <a:r>
              <a:rPr lang="en-US" sz="1200" dirty="0"/>
              <a:t>SOURCES: NVSS Births, p 31</a:t>
            </a:r>
            <a:r>
              <a:rPr lang="en-US" sz="1200" dirty="0" smtClean="0"/>
              <a:t>.</a:t>
            </a:r>
            <a:endParaRPr lang="en-US" sz="1200" dirty="0"/>
          </a:p>
        </p:txBody>
      </p:sp>
    </p:spTree>
    <p:extLst>
      <p:ext uri="{BB962C8B-B14F-4D97-AF65-F5344CB8AC3E}">
        <p14:creationId xmlns:p14="http://schemas.microsoft.com/office/powerpoint/2010/main" val="268543953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6847" y="152400"/>
            <a:ext cx="8382000" cy="533400"/>
          </a:xfrm>
        </p:spPr>
        <p:txBody>
          <a:bodyPr/>
          <a:lstStyle/>
          <a:p>
            <a:r>
              <a:rPr lang="en-US" dirty="0" smtClean="0"/>
              <a:t>Live Births and Fertility Rates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542934370"/>
              </p:ext>
            </p:extLst>
          </p:nvPr>
        </p:nvGraphicFramePr>
        <p:xfrm>
          <a:off x="1028699" y="757023"/>
          <a:ext cx="7086601" cy="5343954"/>
        </p:xfrm>
        <a:graphic>
          <a:graphicData uri="http://schemas.openxmlformats.org/drawingml/2006/table">
            <a:tbl>
              <a:tblPr firstRow="1" bandRow="1">
                <a:tableStyleId>{073A0DAA-6AF3-43AB-8588-CEC1D06C72B9}</a:tableStyleId>
              </a:tblPr>
              <a:tblGrid>
                <a:gridCol w="841972"/>
                <a:gridCol w="3577629"/>
                <a:gridCol w="2667000"/>
              </a:tblGrid>
              <a:tr h="1064175">
                <a:tc>
                  <a:txBody>
                    <a:bodyPr/>
                    <a:lstStyle/>
                    <a:p>
                      <a:r>
                        <a:rPr lang="en-US" sz="2200" baseline="0" dirty="0" smtClean="0"/>
                        <a:t>Year</a:t>
                      </a:r>
                      <a:endParaRPr lang="en-US" sz="2200" b="1" baseline="0" dirty="0" smtClean="0"/>
                    </a:p>
                  </a:txBody>
                  <a:tcPr marL="89574" marR="89574" marT="44787" marB="44787"/>
                </a:tc>
                <a:tc>
                  <a:txBody>
                    <a:bodyPr/>
                    <a:lstStyle/>
                    <a:p>
                      <a:pPr algn="ctr"/>
                      <a:r>
                        <a:rPr lang="en-US" sz="2200" baseline="0" dirty="0" smtClean="0"/>
                        <a:t>Number of Live Births among women aged 15-44 years</a:t>
                      </a:r>
                      <a:endParaRPr lang="en-US" sz="2200" b="1" dirty="0"/>
                    </a:p>
                  </a:txBody>
                  <a:tcPr marL="89574" marR="89574" marT="44787" marB="44787"/>
                </a:tc>
                <a:tc>
                  <a:txBody>
                    <a:bodyPr/>
                    <a:lstStyle/>
                    <a:p>
                      <a:pPr algn="ctr"/>
                      <a:r>
                        <a:rPr lang="en-US" sz="2200" dirty="0" smtClean="0"/>
                        <a:t>Rate per 1,000 women </a:t>
                      </a:r>
                    </a:p>
                    <a:p>
                      <a:pPr algn="ctr"/>
                      <a:r>
                        <a:rPr lang="en-US" sz="2200" dirty="0" smtClean="0"/>
                        <a:t>aged 15-44 years</a:t>
                      </a:r>
                      <a:endParaRPr lang="en-US" sz="2200" b="1" dirty="0"/>
                    </a:p>
                  </a:txBody>
                  <a:tcPr marL="89574" marR="89574" marT="44787" marB="44787"/>
                </a:tc>
              </a:tr>
              <a:tr h="412738">
                <a:tc>
                  <a:txBody>
                    <a:bodyPr/>
                    <a:lstStyle/>
                    <a:p>
                      <a:r>
                        <a:rPr lang="en-US" sz="2200" dirty="0" smtClean="0"/>
                        <a:t>1996</a:t>
                      </a:r>
                      <a:endParaRPr lang="en-US" sz="2200" b="1" dirty="0" smtClean="0"/>
                    </a:p>
                  </a:txBody>
                  <a:tcPr marL="89574" marR="89574" marT="44787" marB="44787"/>
                </a:tc>
                <a:tc>
                  <a:txBody>
                    <a:bodyPr/>
                    <a:lstStyle/>
                    <a:p>
                      <a:pPr algn="r"/>
                      <a:r>
                        <a:rPr lang="en-US" sz="2200" dirty="0" smtClean="0"/>
                        <a:t>3,928,442</a:t>
                      </a:r>
                      <a:endParaRPr lang="en-US" sz="2200" b="1" dirty="0"/>
                    </a:p>
                  </a:txBody>
                  <a:tcPr marL="89574" marR="89574" marT="44787" marB="44787"/>
                </a:tc>
                <a:tc>
                  <a:txBody>
                    <a:bodyPr/>
                    <a:lstStyle/>
                    <a:p>
                      <a:pPr algn="r"/>
                      <a:r>
                        <a:rPr lang="en-US" sz="2200" dirty="0" smtClean="0"/>
                        <a:t>61.4</a:t>
                      </a:r>
                      <a:endParaRPr lang="en-US" sz="2200" b="1" dirty="0"/>
                    </a:p>
                  </a:txBody>
                  <a:tcPr marL="89574" marR="89574" marT="44787" marB="44787"/>
                </a:tc>
              </a:tr>
              <a:tr h="412738">
                <a:tc>
                  <a:txBody>
                    <a:bodyPr/>
                    <a:lstStyle/>
                    <a:p>
                      <a:r>
                        <a:rPr lang="en-US" sz="2200" dirty="0" smtClean="0"/>
                        <a:t>1997</a:t>
                      </a:r>
                      <a:endParaRPr lang="en-US" sz="2200" b="1" dirty="0" smtClean="0"/>
                    </a:p>
                  </a:txBody>
                  <a:tcPr marL="89574" marR="89574" marT="44787" marB="44787"/>
                </a:tc>
                <a:tc>
                  <a:txBody>
                    <a:bodyPr/>
                    <a:lstStyle/>
                    <a:p>
                      <a:pPr algn="r"/>
                      <a:r>
                        <a:rPr lang="en-US" sz="2200" dirty="0" smtClean="0"/>
                        <a:t>3,810,292</a:t>
                      </a:r>
                      <a:endParaRPr lang="en-US" sz="2200" b="1" dirty="0"/>
                    </a:p>
                  </a:txBody>
                  <a:tcPr marL="89574" marR="89574" marT="44787" marB="44787"/>
                </a:tc>
                <a:tc>
                  <a:txBody>
                    <a:bodyPr/>
                    <a:lstStyle/>
                    <a:p>
                      <a:pPr algn="r"/>
                      <a:r>
                        <a:rPr lang="en-US" sz="2200" dirty="0" smtClean="0"/>
                        <a:t>60.9</a:t>
                      </a:r>
                      <a:endParaRPr lang="en-US" sz="2200" b="1" dirty="0"/>
                    </a:p>
                  </a:txBody>
                  <a:tcPr marL="89574" marR="89574" marT="44787" marB="44787"/>
                </a:tc>
              </a:tr>
              <a:tr h="412738">
                <a:tc>
                  <a:txBody>
                    <a:bodyPr/>
                    <a:lstStyle/>
                    <a:p>
                      <a:r>
                        <a:rPr lang="en-US" sz="2200" dirty="0" smtClean="0"/>
                        <a:t>1998</a:t>
                      </a:r>
                      <a:endParaRPr lang="en-US" sz="2200" b="1" dirty="0" smtClean="0"/>
                    </a:p>
                  </a:txBody>
                  <a:tcPr marL="89574" marR="89574" marT="44787" marB="44787"/>
                </a:tc>
                <a:tc>
                  <a:txBody>
                    <a:bodyPr/>
                    <a:lstStyle/>
                    <a:p>
                      <a:pPr algn="r"/>
                      <a:r>
                        <a:rPr lang="en-US" sz="2200" dirty="0" smtClean="0"/>
                        <a:t>3,319,013</a:t>
                      </a:r>
                      <a:endParaRPr lang="en-US" sz="2200" b="1" dirty="0"/>
                    </a:p>
                  </a:txBody>
                  <a:tcPr marL="89574" marR="89574" marT="44787" marB="44787"/>
                </a:tc>
                <a:tc>
                  <a:txBody>
                    <a:bodyPr/>
                    <a:lstStyle/>
                    <a:p>
                      <a:pPr algn="r"/>
                      <a:r>
                        <a:rPr lang="en-US" sz="2200" dirty="0" smtClean="0"/>
                        <a:t>57.6</a:t>
                      </a:r>
                      <a:endParaRPr lang="en-US" sz="2200" b="1" dirty="0"/>
                    </a:p>
                  </a:txBody>
                  <a:tcPr marL="89574" marR="89574" marT="44787" marB="44787"/>
                </a:tc>
              </a:tr>
              <a:tr h="412738">
                <a:tc>
                  <a:txBody>
                    <a:bodyPr/>
                    <a:lstStyle/>
                    <a:p>
                      <a:r>
                        <a:rPr lang="en-US" sz="2200" dirty="0" smtClean="0"/>
                        <a:t>1999</a:t>
                      </a:r>
                      <a:endParaRPr lang="en-US" sz="2200" b="1" dirty="0" smtClean="0"/>
                    </a:p>
                  </a:txBody>
                  <a:tcPr marL="89574" marR="89574" marT="44787" marB="44787"/>
                </a:tc>
                <a:tc>
                  <a:txBody>
                    <a:bodyPr/>
                    <a:lstStyle/>
                    <a:p>
                      <a:pPr algn="r"/>
                      <a:r>
                        <a:rPr lang="en-US" sz="2200" dirty="0" smtClean="0"/>
                        <a:t>3,421,573</a:t>
                      </a:r>
                      <a:endParaRPr lang="en-US" sz="2200" b="1" dirty="0"/>
                    </a:p>
                  </a:txBody>
                  <a:tcPr marL="89574" marR="89574" marT="44787" marB="44787"/>
                </a:tc>
                <a:tc>
                  <a:txBody>
                    <a:bodyPr/>
                    <a:lstStyle/>
                    <a:p>
                      <a:pPr algn="r"/>
                      <a:r>
                        <a:rPr lang="en-US" sz="2200" dirty="0" smtClean="0"/>
                        <a:t>56.4</a:t>
                      </a:r>
                      <a:endParaRPr lang="en-US" sz="2200" b="1" dirty="0"/>
                    </a:p>
                  </a:txBody>
                  <a:tcPr marL="89574" marR="89574" marT="44787" marB="44787"/>
                </a:tc>
              </a:tr>
              <a:tr h="412738">
                <a:tc>
                  <a:txBody>
                    <a:bodyPr/>
                    <a:lstStyle/>
                    <a:p>
                      <a:r>
                        <a:rPr lang="en-US" sz="2200" dirty="0" smtClean="0"/>
                        <a:t>2000</a:t>
                      </a:r>
                      <a:endParaRPr lang="en-US" sz="2200" b="1" dirty="0" smtClean="0"/>
                    </a:p>
                  </a:txBody>
                  <a:tcPr marL="89574" marR="89574" marT="44787" marB="44787"/>
                </a:tc>
                <a:tc>
                  <a:txBody>
                    <a:bodyPr/>
                    <a:lstStyle/>
                    <a:p>
                      <a:pPr algn="r"/>
                      <a:r>
                        <a:rPr lang="en-US" sz="2200" dirty="0" smtClean="0"/>
                        <a:t>3,701,352</a:t>
                      </a:r>
                      <a:endParaRPr lang="en-US" sz="2200" b="1" dirty="0"/>
                    </a:p>
                  </a:txBody>
                  <a:tcPr marL="89574" marR="89574" marT="44787" marB="44787"/>
                </a:tc>
                <a:tc>
                  <a:txBody>
                    <a:bodyPr/>
                    <a:lstStyle/>
                    <a:p>
                      <a:pPr algn="r"/>
                      <a:r>
                        <a:rPr lang="en-US" sz="2200" dirty="0" smtClean="0"/>
                        <a:t>58.9</a:t>
                      </a:r>
                      <a:endParaRPr lang="en-US" sz="2200" b="1" dirty="0"/>
                    </a:p>
                  </a:txBody>
                  <a:tcPr marL="89574" marR="89574" marT="44787" marB="44787"/>
                </a:tc>
              </a:tr>
              <a:tr h="412738">
                <a:tc>
                  <a:txBody>
                    <a:bodyPr/>
                    <a:lstStyle/>
                    <a:p>
                      <a:r>
                        <a:rPr lang="en-US" sz="2200" dirty="0" smtClean="0"/>
                        <a:t>2001</a:t>
                      </a:r>
                      <a:endParaRPr lang="en-US" sz="2200" b="1" dirty="0" smtClean="0"/>
                    </a:p>
                  </a:txBody>
                  <a:tcPr marL="89574" marR="89574" marT="44787" marB="44787"/>
                </a:tc>
                <a:tc>
                  <a:txBody>
                    <a:bodyPr/>
                    <a:lstStyle/>
                    <a:p>
                      <a:pPr algn="r"/>
                      <a:r>
                        <a:rPr lang="en-US" sz="2200" dirty="0" smtClean="0"/>
                        <a:t>3,910,102</a:t>
                      </a:r>
                      <a:endParaRPr lang="en-US" sz="2200" b="1" dirty="0"/>
                    </a:p>
                  </a:txBody>
                  <a:tcPr marL="89574" marR="89574" marT="44787" marB="44787"/>
                </a:tc>
                <a:tc>
                  <a:txBody>
                    <a:bodyPr/>
                    <a:lstStyle/>
                    <a:p>
                      <a:pPr algn="r"/>
                      <a:r>
                        <a:rPr lang="en-US" sz="2200" dirty="0" smtClean="0"/>
                        <a:t>60.2</a:t>
                      </a:r>
                      <a:endParaRPr lang="en-US" sz="2200" b="1" dirty="0"/>
                    </a:p>
                  </a:txBody>
                  <a:tcPr marL="89574" marR="89574" marT="44787" marB="44787"/>
                </a:tc>
              </a:tr>
              <a:tr h="412738">
                <a:tc>
                  <a:txBody>
                    <a:bodyPr/>
                    <a:lstStyle/>
                    <a:p>
                      <a:r>
                        <a:rPr lang="en-US" sz="2200" dirty="0" smtClean="0"/>
                        <a:t>2002</a:t>
                      </a:r>
                      <a:endParaRPr lang="en-US" sz="2200" b="1" dirty="0" smtClean="0"/>
                    </a:p>
                  </a:txBody>
                  <a:tcPr marL="89574" marR="89574" marT="44787" marB="44787"/>
                </a:tc>
                <a:tc>
                  <a:txBody>
                    <a:bodyPr/>
                    <a:lstStyle/>
                    <a:p>
                      <a:pPr algn="r"/>
                      <a:r>
                        <a:rPr lang="en-US" sz="2200" dirty="0" smtClean="0"/>
                        <a:t>3,892,047</a:t>
                      </a:r>
                      <a:endParaRPr lang="en-US" sz="2200" b="1" dirty="0"/>
                    </a:p>
                  </a:txBody>
                  <a:tcPr marL="89574" marR="89574" marT="44787" marB="44787"/>
                </a:tc>
                <a:tc>
                  <a:txBody>
                    <a:bodyPr/>
                    <a:lstStyle/>
                    <a:p>
                      <a:pPr algn="r"/>
                      <a:r>
                        <a:rPr lang="en-US" sz="2200" dirty="0" smtClean="0"/>
                        <a:t>61.5</a:t>
                      </a:r>
                      <a:endParaRPr lang="en-US" sz="2200" b="1" dirty="0"/>
                    </a:p>
                  </a:txBody>
                  <a:tcPr marL="89574" marR="89574" marT="44787" marB="44787"/>
                </a:tc>
              </a:tr>
              <a:tr h="412738">
                <a:tc>
                  <a:txBody>
                    <a:bodyPr/>
                    <a:lstStyle/>
                    <a:p>
                      <a:r>
                        <a:rPr lang="en-US" sz="2200" dirty="0" smtClean="0"/>
                        <a:t>2003</a:t>
                      </a:r>
                      <a:endParaRPr lang="en-US" sz="2200" b="1" dirty="0" smtClean="0"/>
                    </a:p>
                  </a:txBody>
                  <a:tcPr marL="89574" marR="89574" marT="44787" marB="44787"/>
                </a:tc>
                <a:tc>
                  <a:txBody>
                    <a:bodyPr/>
                    <a:lstStyle/>
                    <a:p>
                      <a:pPr algn="r"/>
                      <a:r>
                        <a:rPr lang="en-US" sz="2200" dirty="0" smtClean="0"/>
                        <a:t>4,277,382</a:t>
                      </a:r>
                      <a:endParaRPr lang="en-US" sz="2200" b="1" dirty="0"/>
                    </a:p>
                  </a:txBody>
                  <a:tcPr marL="89574" marR="89574" marT="44787" marB="44787"/>
                </a:tc>
                <a:tc>
                  <a:txBody>
                    <a:bodyPr/>
                    <a:lstStyle/>
                    <a:p>
                      <a:pPr algn="r"/>
                      <a:r>
                        <a:rPr lang="en-US" sz="2200" dirty="0" smtClean="0"/>
                        <a:t>63.8</a:t>
                      </a:r>
                      <a:endParaRPr lang="en-US" sz="2200" b="1" dirty="0"/>
                    </a:p>
                  </a:txBody>
                  <a:tcPr marL="89574" marR="89574" marT="44787" marB="44787"/>
                </a:tc>
              </a:tr>
              <a:tr h="412738">
                <a:tc>
                  <a:txBody>
                    <a:bodyPr/>
                    <a:lstStyle/>
                    <a:p>
                      <a:r>
                        <a:rPr lang="en-US" sz="2200" dirty="0" smtClean="0"/>
                        <a:t>2004</a:t>
                      </a:r>
                      <a:endParaRPr lang="en-US" sz="2200" b="1" dirty="0" smtClean="0"/>
                    </a:p>
                  </a:txBody>
                  <a:tcPr marL="89574" marR="89574" marT="44787" marB="44787"/>
                </a:tc>
                <a:tc>
                  <a:txBody>
                    <a:bodyPr/>
                    <a:lstStyle/>
                    <a:p>
                      <a:pPr algn="r"/>
                      <a:r>
                        <a:rPr lang="en-US" sz="2200" dirty="0" smtClean="0"/>
                        <a:t>4,729,100</a:t>
                      </a:r>
                      <a:endParaRPr lang="en-US" sz="2200" b="1" dirty="0"/>
                    </a:p>
                  </a:txBody>
                  <a:tcPr marL="89574" marR="89574" marT="44787" marB="44787"/>
                </a:tc>
                <a:tc>
                  <a:txBody>
                    <a:bodyPr/>
                    <a:lstStyle/>
                    <a:p>
                      <a:pPr algn="r"/>
                      <a:r>
                        <a:rPr lang="en-US" sz="2200" dirty="0" smtClean="0"/>
                        <a:t>64.2</a:t>
                      </a:r>
                      <a:endParaRPr lang="en-US" sz="2200" b="1" dirty="0"/>
                    </a:p>
                  </a:txBody>
                  <a:tcPr marL="89574" marR="89574" marT="44787" marB="44787"/>
                </a:tc>
              </a:tr>
              <a:tr h="412738">
                <a:tc>
                  <a:txBody>
                    <a:bodyPr/>
                    <a:lstStyle/>
                    <a:p>
                      <a:r>
                        <a:rPr lang="en-US" sz="2200" dirty="0" smtClean="0"/>
                        <a:t>2005</a:t>
                      </a:r>
                      <a:endParaRPr lang="en-US" sz="2200" b="1" dirty="0" smtClean="0"/>
                    </a:p>
                  </a:txBody>
                  <a:tcPr marL="89574" marR="89574" marT="44787" marB="44787"/>
                </a:tc>
                <a:tc>
                  <a:txBody>
                    <a:bodyPr/>
                    <a:lstStyle/>
                    <a:p>
                      <a:pPr algn="r"/>
                      <a:r>
                        <a:rPr lang="en-US" sz="2200" dirty="0" smtClean="0"/>
                        <a:t>4,779,291</a:t>
                      </a:r>
                      <a:endParaRPr lang="en-US" sz="2200" b="1" dirty="0"/>
                    </a:p>
                  </a:txBody>
                  <a:tcPr marL="89574" marR="89574" marT="44787" marB="44787"/>
                </a:tc>
                <a:tc>
                  <a:txBody>
                    <a:bodyPr/>
                    <a:lstStyle/>
                    <a:p>
                      <a:pPr algn="r"/>
                      <a:r>
                        <a:rPr lang="en-US" sz="2200" dirty="0" smtClean="0"/>
                        <a:t>64.5</a:t>
                      </a:r>
                      <a:endParaRPr lang="en-US" sz="2200" b="1" dirty="0"/>
                    </a:p>
                  </a:txBody>
                  <a:tcPr marL="89574" marR="89574" marT="44787" marB="44787"/>
                </a:tc>
              </a:tr>
            </a:tbl>
          </a:graphicData>
        </a:graphic>
      </p:graphicFrame>
      <p:sp>
        <p:nvSpPr>
          <p:cNvPr id="3" name="TextBox 2"/>
          <p:cNvSpPr txBox="1"/>
          <p:nvPr/>
        </p:nvSpPr>
        <p:spPr>
          <a:xfrm>
            <a:off x="4747847" y="6418385"/>
            <a:ext cx="3733800" cy="276999"/>
          </a:xfrm>
          <a:prstGeom prst="rect">
            <a:avLst/>
          </a:prstGeom>
          <a:noFill/>
        </p:spPr>
        <p:txBody>
          <a:bodyPr wrap="square" rtlCol="0">
            <a:spAutoFit/>
          </a:bodyPr>
          <a:lstStyle/>
          <a:p>
            <a:r>
              <a:rPr lang="en-US" sz="1200" dirty="0"/>
              <a:t>SOURCES: NVSS, p 4.</a:t>
            </a:r>
          </a:p>
        </p:txBody>
      </p:sp>
    </p:spTree>
    <p:extLst>
      <p:ext uri="{BB962C8B-B14F-4D97-AF65-F5344CB8AC3E}">
        <p14:creationId xmlns:p14="http://schemas.microsoft.com/office/powerpoint/2010/main" val="119774079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62717769"/>
              </p:ext>
            </p:extLst>
          </p:nvPr>
        </p:nvGraphicFramePr>
        <p:xfrm>
          <a:off x="4572000" y="1371600"/>
          <a:ext cx="4276213" cy="5364480"/>
        </p:xfrm>
        <a:graphic>
          <a:graphicData uri="http://schemas.openxmlformats.org/drawingml/2006/table">
            <a:tbl>
              <a:tblPr firstRow="1" bandRow="1">
                <a:tableStyleId>{073A0DAA-6AF3-43AB-8588-CEC1D06C72B9}</a:tableStyleId>
              </a:tblPr>
              <a:tblGrid>
                <a:gridCol w="1066800"/>
                <a:gridCol w="3209413"/>
              </a:tblGrid>
              <a:tr h="294640">
                <a:tc>
                  <a:txBody>
                    <a:bodyPr/>
                    <a:lstStyle/>
                    <a:p>
                      <a:r>
                        <a:rPr lang="en-US" sz="2200" baseline="0" dirty="0" smtClean="0"/>
                        <a:t>Year</a:t>
                      </a:r>
                      <a:endParaRPr lang="en-US" sz="2200" b="1" baseline="0" dirty="0" smtClean="0"/>
                    </a:p>
                  </a:txBody>
                  <a:tcPr/>
                </a:tc>
                <a:tc>
                  <a:txBody>
                    <a:bodyPr/>
                    <a:lstStyle/>
                    <a:p>
                      <a:pPr algn="ctr"/>
                      <a:r>
                        <a:rPr lang="en-US" sz="2200" baseline="0" dirty="0" smtClean="0"/>
                        <a:t>Number of Live Births among women aged 15-44 years</a:t>
                      </a:r>
                      <a:endParaRPr lang="en-US" sz="2200" b="1" dirty="0"/>
                    </a:p>
                  </a:txBody>
                  <a:tcPr/>
                </a:tc>
              </a:tr>
              <a:tr h="370840">
                <a:tc>
                  <a:txBody>
                    <a:bodyPr/>
                    <a:lstStyle/>
                    <a:p>
                      <a:r>
                        <a:rPr lang="en-US" sz="2200" baseline="0" dirty="0" smtClean="0"/>
                        <a:t>1996</a:t>
                      </a:r>
                      <a:endParaRPr lang="en-US" sz="2200" b="1" baseline="0" dirty="0" smtClean="0">
                        <a:solidFill>
                          <a:schemeClr val="bg1">
                            <a:lumMod val="85000"/>
                          </a:schemeClr>
                        </a:solidFill>
                      </a:endParaRPr>
                    </a:p>
                  </a:txBody>
                  <a:tcPr/>
                </a:tc>
                <a:tc>
                  <a:txBody>
                    <a:bodyPr/>
                    <a:lstStyle/>
                    <a:p>
                      <a:pPr algn="r"/>
                      <a:r>
                        <a:rPr lang="en-US" sz="2200" baseline="0" dirty="0" smtClean="0"/>
                        <a:t>3,928,442</a:t>
                      </a:r>
                      <a:endParaRPr lang="en-US" sz="2200" b="1" baseline="0" dirty="0">
                        <a:solidFill>
                          <a:schemeClr val="bg1">
                            <a:lumMod val="85000"/>
                          </a:schemeClr>
                        </a:solidFill>
                      </a:endParaRPr>
                    </a:p>
                  </a:txBody>
                  <a:tcPr/>
                </a:tc>
              </a:tr>
              <a:tr h="370840">
                <a:tc>
                  <a:txBody>
                    <a:bodyPr/>
                    <a:lstStyle/>
                    <a:p>
                      <a:r>
                        <a:rPr lang="en-US" sz="2200" baseline="0" dirty="0" smtClean="0"/>
                        <a:t>1997</a:t>
                      </a:r>
                      <a:endParaRPr lang="en-US" sz="2200" b="1" baseline="0" dirty="0" smtClean="0">
                        <a:solidFill>
                          <a:schemeClr val="bg1">
                            <a:lumMod val="85000"/>
                          </a:schemeClr>
                        </a:solidFill>
                      </a:endParaRPr>
                    </a:p>
                  </a:txBody>
                  <a:tcPr/>
                </a:tc>
                <a:tc>
                  <a:txBody>
                    <a:bodyPr/>
                    <a:lstStyle/>
                    <a:p>
                      <a:pPr algn="r"/>
                      <a:r>
                        <a:rPr lang="en-US" sz="2200" baseline="0" dirty="0" smtClean="0"/>
                        <a:t>3,810,292</a:t>
                      </a:r>
                      <a:endParaRPr lang="en-US" sz="2200" b="1" baseline="0" dirty="0">
                        <a:solidFill>
                          <a:schemeClr val="bg1">
                            <a:lumMod val="85000"/>
                          </a:schemeClr>
                        </a:solidFill>
                      </a:endParaRPr>
                    </a:p>
                  </a:txBody>
                  <a:tcPr/>
                </a:tc>
              </a:tr>
              <a:tr h="370840">
                <a:tc>
                  <a:txBody>
                    <a:bodyPr/>
                    <a:lstStyle/>
                    <a:p>
                      <a:r>
                        <a:rPr lang="en-US" sz="2200" baseline="0" dirty="0" smtClean="0"/>
                        <a:t>1998</a:t>
                      </a:r>
                      <a:endParaRPr lang="en-US" sz="2200" b="1" baseline="0" dirty="0" smtClean="0">
                        <a:solidFill>
                          <a:schemeClr val="bg1">
                            <a:lumMod val="85000"/>
                          </a:schemeClr>
                        </a:solidFill>
                      </a:endParaRPr>
                    </a:p>
                  </a:txBody>
                  <a:tcPr/>
                </a:tc>
                <a:tc>
                  <a:txBody>
                    <a:bodyPr/>
                    <a:lstStyle/>
                    <a:p>
                      <a:pPr algn="r"/>
                      <a:r>
                        <a:rPr lang="en-US" sz="2200" baseline="0" dirty="0" smtClean="0"/>
                        <a:t>3,319,013</a:t>
                      </a:r>
                      <a:endParaRPr lang="en-US" sz="2200" b="1" baseline="0" dirty="0">
                        <a:solidFill>
                          <a:schemeClr val="bg1">
                            <a:lumMod val="85000"/>
                          </a:schemeClr>
                        </a:solidFill>
                      </a:endParaRPr>
                    </a:p>
                  </a:txBody>
                  <a:tcPr/>
                </a:tc>
              </a:tr>
              <a:tr h="370840">
                <a:tc>
                  <a:txBody>
                    <a:bodyPr/>
                    <a:lstStyle/>
                    <a:p>
                      <a:r>
                        <a:rPr lang="en-US" sz="2200" baseline="0" dirty="0" smtClean="0"/>
                        <a:t>1999</a:t>
                      </a:r>
                      <a:endParaRPr lang="en-US" sz="2200" b="1" baseline="0" dirty="0" smtClean="0">
                        <a:solidFill>
                          <a:schemeClr val="bg1">
                            <a:lumMod val="85000"/>
                          </a:schemeClr>
                        </a:solidFill>
                      </a:endParaRPr>
                    </a:p>
                  </a:txBody>
                  <a:tcPr/>
                </a:tc>
                <a:tc>
                  <a:txBody>
                    <a:bodyPr/>
                    <a:lstStyle/>
                    <a:p>
                      <a:pPr algn="r"/>
                      <a:r>
                        <a:rPr lang="en-US" sz="2200" baseline="0" dirty="0" smtClean="0"/>
                        <a:t>3,421,573</a:t>
                      </a:r>
                      <a:endParaRPr lang="en-US" sz="2200" b="1" baseline="0" dirty="0">
                        <a:solidFill>
                          <a:schemeClr val="bg1">
                            <a:lumMod val="85000"/>
                          </a:schemeClr>
                        </a:solidFill>
                      </a:endParaRPr>
                    </a:p>
                  </a:txBody>
                  <a:tcPr/>
                </a:tc>
              </a:tr>
              <a:tr h="370840">
                <a:tc>
                  <a:txBody>
                    <a:bodyPr/>
                    <a:lstStyle/>
                    <a:p>
                      <a:r>
                        <a:rPr lang="en-US" sz="2200" baseline="0" dirty="0" smtClean="0"/>
                        <a:t>2000</a:t>
                      </a:r>
                      <a:endParaRPr lang="en-US" sz="2200" b="1" baseline="0" dirty="0" smtClean="0">
                        <a:solidFill>
                          <a:schemeClr val="bg1">
                            <a:lumMod val="85000"/>
                          </a:schemeClr>
                        </a:solidFill>
                      </a:endParaRPr>
                    </a:p>
                  </a:txBody>
                  <a:tcPr/>
                </a:tc>
                <a:tc>
                  <a:txBody>
                    <a:bodyPr/>
                    <a:lstStyle/>
                    <a:p>
                      <a:pPr algn="r"/>
                      <a:r>
                        <a:rPr lang="en-US" sz="2200" baseline="0" dirty="0" smtClean="0"/>
                        <a:t>3,701,352</a:t>
                      </a:r>
                      <a:endParaRPr lang="en-US" sz="2200" b="1" baseline="0" dirty="0">
                        <a:solidFill>
                          <a:schemeClr val="bg1">
                            <a:lumMod val="85000"/>
                          </a:schemeClr>
                        </a:solidFill>
                      </a:endParaRPr>
                    </a:p>
                  </a:txBody>
                  <a:tcPr/>
                </a:tc>
              </a:tr>
              <a:tr h="370840">
                <a:tc>
                  <a:txBody>
                    <a:bodyPr/>
                    <a:lstStyle/>
                    <a:p>
                      <a:r>
                        <a:rPr lang="en-US" sz="2200" baseline="0" dirty="0" smtClean="0"/>
                        <a:t>2001</a:t>
                      </a:r>
                      <a:endParaRPr lang="en-US" sz="2200" b="1" baseline="0" dirty="0" smtClean="0">
                        <a:solidFill>
                          <a:schemeClr val="bg1">
                            <a:lumMod val="85000"/>
                          </a:schemeClr>
                        </a:solidFill>
                      </a:endParaRPr>
                    </a:p>
                  </a:txBody>
                  <a:tcPr/>
                </a:tc>
                <a:tc>
                  <a:txBody>
                    <a:bodyPr/>
                    <a:lstStyle/>
                    <a:p>
                      <a:pPr algn="r"/>
                      <a:r>
                        <a:rPr lang="en-US" sz="2200" baseline="0" dirty="0" smtClean="0"/>
                        <a:t>3,910,102</a:t>
                      </a:r>
                      <a:endParaRPr lang="en-US" sz="2200" b="1" baseline="0" dirty="0">
                        <a:solidFill>
                          <a:schemeClr val="bg1">
                            <a:lumMod val="85000"/>
                          </a:schemeClr>
                        </a:solidFill>
                      </a:endParaRPr>
                    </a:p>
                  </a:txBody>
                  <a:tcPr/>
                </a:tc>
              </a:tr>
              <a:tr h="370840">
                <a:tc>
                  <a:txBody>
                    <a:bodyPr/>
                    <a:lstStyle/>
                    <a:p>
                      <a:r>
                        <a:rPr lang="en-US" sz="2200" baseline="0" dirty="0" smtClean="0"/>
                        <a:t>2002</a:t>
                      </a:r>
                      <a:endParaRPr lang="en-US" sz="2200" b="1" baseline="0" dirty="0" smtClean="0">
                        <a:solidFill>
                          <a:schemeClr val="bg1">
                            <a:lumMod val="85000"/>
                          </a:schemeClr>
                        </a:solidFill>
                      </a:endParaRPr>
                    </a:p>
                  </a:txBody>
                  <a:tcPr/>
                </a:tc>
                <a:tc>
                  <a:txBody>
                    <a:bodyPr/>
                    <a:lstStyle/>
                    <a:p>
                      <a:pPr algn="r"/>
                      <a:r>
                        <a:rPr lang="en-US" sz="2200" baseline="0" dirty="0" smtClean="0"/>
                        <a:t>3,892,047</a:t>
                      </a:r>
                      <a:endParaRPr lang="en-US" sz="2200" b="1" baseline="0" dirty="0">
                        <a:solidFill>
                          <a:schemeClr val="bg1">
                            <a:lumMod val="85000"/>
                          </a:schemeClr>
                        </a:solidFill>
                      </a:endParaRPr>
                    </a:p>
                  </a:txBody>
                  <a:tcPr/>
                </a:tc>
              </a:tr>
              <a:tr h="370840">
                <a:tc>
                  <a:txBody>
                    <a:bodyPr/>
                    <a:lstStyle/>
                    <a:p>
                      <a:r>
                        <a:rPr lang="en-US" sz="2200" baseline="0" dirty="0" smtClean="0"/>
                        <a:t>2003</a:t>
                      </a:r>
                      <a:endParaRPr lang="en-US" sz="2200" b="1" baseline="0" dirty="0" smtClean="0">
                        <a:solidFill>
                          <a:schemeClr val="bg1">
                            <a:lumMod val="85000"/>
                          </a:schemeClr>
                        </a:solidFill>
                      </a:endParaRPr>
                    </a:p>
                  </a:txBody>
                  <a:tcPr/>
                </a:tc>
                <a:tc>
                  <a:txBody>
                    <a:bodyPr/>
                    <a:lstStyle/>
                    <a:p>
                      <a:pPr algn="r"/>
                      <a:r>
                        <a:rPr lang="en-US" sz="2200" baseline="0" dirty="0" smtClean="0"/>
                        <a:t>4,277,382</a:t>
                      </a:r>
                      <a:endParaRPr lang="en-US" sz="2200" b="1" baseline="0" dirty="0">
                        <a:solidFill>
                          <a:schemeClr val="bg1">
                            <a:lumMod val="85000"/>
                          </a:schemeClr>
                        </a:solidFill>
                      </a:endParaRPr>
                    </a:p>
                  </a:txBody>
                  <a:tcPr/>
                </a:tc>
              </a:tr>
              <a:tr h="370840">
                <a:tc>
                  <a:txBody>
                    <a:bodyPr/>
                    <a:lstStyle/>
                    <a:p>
                      <a:r>
                        <a:rPr lang="en-US" sz="2200" baseline="0" dirty="0" smtClean="0"/>
                        <a:t>2004</a:t>
                      </a:r>
                      <a:endParaRPr lang="en-US" sz="2200" b="1" baseline="0" dirty="0" smtClean="0">
                        <a:solidFill>
                          <a:schemeClr val="bg1">
                            <a:lumMod val="85000"/>
                          </a:schemeClr>
                        </a:solidFill>
                      </a:endParaRPr>
                    </a:p>
                  </a:txBody>
                  <a:tcPr/>
                </a:tc>
                <a:tc>
                  <a:txBody>
                    <a:bodyPr/>
                    <a:lstStyle/>
                    <a:p>
                      <a:pPr algn="r"/>
                      <a:r>
                        <a:rPr lang="en-US" sz="2200" baseline="0" dirty="0" smtClean="0"/>
                        <a:t>4,729,100</a:t>
                      </a:r>
                      <a:endParaRPr lang="en-US" sz="2200" b="1" baseline="0" dirty="0">
                        <a:solidFill>
                          <a:schemeClr val="bg1">
                            <a:lumMod val="85000"/>
                          </a:schemeClr>
                        </a:solidFill>
                      </a:endParaRPr>
                    </a:p>
                  </a:txBody>
                  <a:tcPr/>
                </a:tc>
              </a:tr>
              <a:tr h="370840">
                <a:tc>
                  <a:txBody>
                    <a:bodyPr/>
                    <a:lstStyle/>
                    <a:p>
                      <a:r>
                        <a:rPr lang="en-US" sz="2200" baseline="0" dirty="0" smtClean="0"/>
                        <a:t>2005</a:t>
                      </a:r>
                      <a:endParaRPr lang="en-US" sz="2200" b="1" baseline="0" dirty="0" smtClean="0">
                        <a:solidFill>
                          <a:schemeClr val="bg1">
                            <a:lumMod val="85000"/>
                          </a:schemeClr>
                        </a:solidFill>
                      </a:endParaRPr>
                    </a:p>
                  </a:txBody>
                  <a:tcPr/>
                </a:tc>
                <a:tc>
                  <a:txBody>
                    <a:bodyPr/>
                    <a:lstStyle/>
                    <a:p>
                      <a:pPr algn="r"/>
                      <a:r>
                        <a:rPr lang="en-US" sz="2200" baseline="0" dirty="0" smtClean="0"/>
                        <a:t>4,779,291</a:t>
                      </a:r>
                      <a:endParaRPr lang="en-US" sz="2200" b="1" baseline="0" dirty="0">
                        <a:solidFill>
                          <a:schemeClr val="bg1">
                            <a:lumMod val="85000"/>
                          </a:schemeClr>
                        </a:solidFill>
                      </a:endParaRPr>
                    </a:p>
                  </a:txBody>
                  <a:tcPr/>
                </a:tc>
              </a:tr>
            </a:tbl>
          </a:graphicData>
        </a:graphic>
      </p:graphicFrame>
      <p:sp>
        <p:nvSpPr>
          <p:cNvPr id="2" name="Title 1"/>
          <p:cNvSpPr>
            <a:spLocks noGrp="1"/>
          </p:cNvSpPr>
          <p:nvPr>
            <p:ph type="title"/>
          </p:nvPr>
        </p:nvSpPr>
        <p:spPr/>
        <p:txBody>
          <a:bodyPr/>
          <a:lstStyle/>
          <a:p>
            <a:r>
              <a:rPr lang="en-US" dirty="0" smtClean="0"/>
              <a:t>Number of Live Births</a:t>
            </a:r>
            <a:endParaRPr lang="en-US" dirty="0"/>
          </a:p>
        </p:txBody>
      </p:sp>
      <p:sp>
        <p:nvSpPr>
          <p:cNvPr id="5" name="Content Placeholder 4"/>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8921408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58705765"/>
              </p:ext>
            </p:extLst>
          </p:nvPr>
        </p:nvGraphicFramePr>
        <p:xfrm>
          <a:off x="4572000" y="1371600"/>
          <a:ext cx="4276213" cy="5364480"/>
        </p:xfrm>
        <a:graphic>
          <a:graphicData uri="http://schemas.openxmlformats.org/drawingml/2006/table">
            <a:tbl>
              <a:tblPr firstRow="1" bandRow="1">
                <a:tableStyleId>{5C22544A-7EE6-4342-B048-85BDC9FD1C3A}</a:tableStyleId>
              </a:tblPr>
              <a:tblGrid>
                <a:gridCol w="838200"/>
                <a:gridCol w="3438013"/>
              </a:tblGrid>
              <a:tr h="294640">
                <a:tc>
                  <a:txBody>
                    <a:bodyPr/>
                    <a:lstStyle/>
                    <a:p>
                      <a:r>
                        <a:rPr lang="en-US" sz="2200" b="1" baseline="0" dirty="0" smtClean="0"/>
                        <a:t>Year</a:t>
                      </a:r>
                    </a:p>
                  </a:txBody>
                  <a:tcPr>
                    <a:solidFill>
                      <a:schemeClr val="accent1">
                        <a:alpha val="11000"/>
                      </a:schemeClr>
                    </a:solidFill>
                  </a:tcPr>
                </a:tc>
                <a:tc>
                  <a:txBody>
                    <a:bodyPr/>
                    <a:lstStyle/>
                    <a:p>
                      <a:pPr algn="ctr"/>
                      <a:r>
                        <a:rPr lang="en-US" sz="2200" b="1" baseline="0" dirty="0" smtClean="0"/>
                        <a:t>Number of Live Births among women aged 15-44 years</a:t>
                      </a:r>
                      <a:endParaRPr lang="en-US" sz="2200" b="1" dirty="0"/>
                    </a:p>
                  </a:txBody>
                  <a:tcPr>
                    <a:solidFill>
                      <a:schemeClr val="accent1">
                        <a:alpha val="11000"/>
                      </a:schemeClr>
                    </a:solidFill>
                  </a:tcPr>
                </a:tc>
              </a:tr>
              <a:tr h="370840">
                <a:tc>
                  <a:txBody>
                    <a:bodyPr/>
                    <a:lstStyle/>
                    <a:p>
                      <a:r>
                        <a:rPr lang="en-US" sz="2200" b="1" baseline="0" dirty="0" smtClean="0">
                          <a:solidFill>
                            <a:schemeClr val="bg1">
                              <a:lumMod val="85000"/>
                            </a:schemeClr>
                          </a:solidFill>
                        </a:rPr>
                        <a:t>1996</a:t>
                      </a:r>
                    </a:p>
                  </a:txBody>
                  <a:tcPr>
                    <a:solidFill>
                      <a:schemeClr val="accent1">
                        <a:alpha val="11000"/>
                      </a:schemeClr>
                    </a:solidFill>
                  </a:tcPr>
                </a:tc>
                <a:tc>
                  <a:txBody>
                    <a:bodyPr/>
                    <a:lstStyle/>
                    <a:p>
                      <a:pPr algn="r"/>
                      <a:r>
                        <a:rPr lang="en-US" sz="2200" b="1" baseline="0" dirty="0" smtClean="0">
                          <a:solidFill>
                            <a:schemeClr val="bg1">
                              <a:lumMod val="85000"/>
                            </a:schemeClr>
                          </a:solidFill>
                        </a:rPr>
                        <a:t>3,928,442</a:t>
                      </a:r>
                      <a:endParaRPr lang="en-US" sz="2200" b="1" baseline="0" dirty="0">
                        <a:solidFill>
                          <a:schemeClr val="bg1">
                            <a:lumMod val="85000"/>
                          </a:schemeClr>
                        </a:solidFill>
                      </a:endParaRPr>
                    </a:p>
                  </a:txBody>
                  <a:tcPr>
                    <a:solidFill>
                      <a:schemeClr val="accent1">
                        <a:alpha val="11000"/>
                      </a:schemeClr>
                    </a:solidFill>
                  </a:tcPr>
                </a:tc>
              </a:tr>
              <a:tr h="370840">
                <a:tc>
                  <a:txBody>
                    <a:bodyPr/>
                    <a:lstStyle/>
                    <a:p>
                      <a:r>
                        <a:rPr lang="en-US" sz="2200" b="1" baseline="0" dirty="0" smtClean="0">
                          <a:solidFill>
                            <a:schemeClr val="bg1">
                              <a:lumMod val="85000"/>
                            </a:schemeClr>
                          </a:solidFill>
                        </a:rPr>
                        <a:t>1997</a:t>
                      </a:r>
                    </a:p>
                  </a:txBody>
                  <a:tcPr>
                    <a:solidFill>
                      <a:schemeClr val="accent1">
                        <a:alpha val="11000"/>
                      </a:schemeClr>
                    </a:solidFill>
                  </a:tcPr>
                </a:tc>
                <a:tc>
                  <a:txBody>
                    <a:bodyPr/>
                    <a:lstStyle/>
                    <a:p>
                      <a:pPr algn="r"/>
                      <a:r>
                        <a:rPr lang="en-US" sz="2200" b="1" baseline="0" dirty="0" smtClean="0">
                          <a:solidFill>
                            <a:schemeClr val="bg1">
                              <a:lumMod val="85000"/>
                            </a:schemeClr>
                          </a:solidFill>
                        </a:rPr>
                        <a:t>3,810,292</a:t>
                      </a:r>
                      <a:endParaRPr lang="en-US" sz="2200" b="1" baseline="0" dirty="0">
                        <a:solidFill>
                          <a:schemeClr val="bg1">
                            <a:lumMod val="85000"/>
                          </a:schemeClr>
                        </a:solidFill>
                      </a:endParaRPr>
                    </a:p>
                  </a:txBody>
                  <a:tcPr>
                    <a:solidFill>
                      <a:schemeClr val="accent1">
                        <a:alpha val="11000"/>
                      </a:schemeClr>
                    </a:solidFill>
                  </a:tcPr>
                </a:tc>
              </a:tr>
              <a:tr h="370840">
                <a:tc>
                  <a:txBody>
                    <a:bodyPr/>
                    <a:lstStyle/>
                    <a:p>
                      <a:r>
                        <a:rPr lang="en-US" sz="2200" b="1" baseline="0" dirty="0" smtClean="0">
                          <a:solidFill>
                            <a:schemeClr val="bg1">
                              <a:lumMod val="85000"/>
                            </a:schemeClr>
                          </a:solidFill>
                        </a:rPr>
                        <a:t>1998</a:t>
                      </a:r>
                    </a:p>
                  </a:txBody>
                  <a:tcPr>
                    <a:solidFill>
                      <a:schemeClr val="accent1">
                        <a:alpha val="11000"/>
                      </a:schemeClr>
                    </a:solidFill>
                  </a:tcPr>
                </a:tc>
                <a:tc>
                  <a:txBody>
                    <a:bodyPr/>
                    <a:lstStyle/>
                    <a:p>
                      <a:pPr algn="r"/>
                      <a:r>
                        <a:rPr lang="en-US" sz="2200" b="1" baseline="0" dirty="0" smtClean="0">
                          <a:solidFill>
                            <a:schemeClr val="bg1">
                              <a:lumMod val="85000"/>
                            </a:schemeClr>
                          </a:solidFill>
                        </a:rPr>
                        <a:t>3,319,013</a:t>
                      </a:r>
                      <a:endParaRPr lang="en-US" sz="2200" b="1" baseline="0" dirty="0">
                        <a:solidFill>
                          <a:schemeClr val="bg1">
                            <a:lumMod val="85000"/>
                          </a:schemeClr>
                        </a:solidFill>
                      </a:endParaRPr>
                    </a:p>
                  </a:txBody>
                  <a:tcPr>
                    <a:solidFill>
                      <a:schemeClr val="accent1">
                        <a:alpha val="11000"/>
                      </a:schemeClr>
                    </a:solidFill>
                  </a:tcPr>
                </a:tc>
              </a:tr>
              <a:tr h="370840">
                <a:tc>
                  <a:txBody>
                    <a:bodyPr/>
                    <a:lstStyle/>
                    <a:p>
                      <a:r>
                        <a:rPr lang="en-US" sz="2200" b="1" baseline="0" dirty="0" smtClean="0">
                          <a:solidFill>
                            <a:schemeClr val="bg1">
                              <a:lumMod val="85000"/>
                            </a:schemeClr>
                          </a:solidFill>
                        </a:rPr>
                        <a:t>1999</a:t>
                      </a:r>
                    </a:p>
                  </a:txBody>
                  <a:tcPr>
                    <a:solidFill>
                      <a:schemeClr val="accent1">
                        <a:alpha val="11000"/>
                      </a:schemeClr>
                    </a:solidFill>
                  </a:tcPr>
                </a:tc>
                <a:tc>
                  <a:txBody>
                    <a:bodyPr/>
                    <a:lstStyle/>
                    <a:p>
                      <a:pPr algn="r"/>
                      <a:r>
                        <a:rPr lang="en-US" sz="2200" b="1" baseline="0" dirty="0" smtClean="0">
                          <a:solidFill>
                            <a:schemeClr val="bg1">
                              <a:lumMod val="85000"/>
                            </a:schemeClr>
                          </a:solidFill>
                        </a:rPr>
                        <a:t>3,421,573</a:t>
                      </a:r>
                      <a:endParaRPr lang="en-US" sz="2200" b="1" baseline="0" dirty="0">
                        <a:solidFill>
                          <a:schemeClr val="bg1">
                            <a:lumMod val="85000"/>
                          </a:schemeClr>
                        </a:solidFill>
                      </a:endParaRPr>
                    </a:p>
                  </a:txBody>
                  <a:tcPr>
                    <a:solidFill>
                      <a:schemeClr val="accent1">
                        <a:alpha val="11000"/>
                      </a:schemeClr>
                    </a:solidFill>
                  </a:tcPr>
                </a:tc>
              </a:tr>
              <a:tr h="370840">
                <a:tc>
                  <a:txBody>
                    <a:bodyPr/>
                    <a:lstStyle/>
                    <a:p>
                      <a:r>
                        <a:rPr lang="en-US" sz="2200" b="1" baseline="0" dirty="0" smtClean="0">
                          <a:solidFill>
                            <a:schemeClr val="bg1">
                              <a:lumMod val="85000"/>
                            </a:schemeClr>
                          </a:solidFill>
                        </a:rPr>
                        <a:t>2000</a:t>
                      </a:r>
                    </a:p>
                  </a:txBody>
                  <a:tcPr>
                    <a:solidFill>
                      <a:schemeClr val="accent1">
                        <a:alpha val="11000"/>
                      </a:schemeClr>
                    </a:solidFill>
                  </a:tcPr>
                </a:tc>
                <a:tc>
                  <a:txBody>
                    <a:bodyPr/>
                    <a:lstStyle/>
                    <a:p>
                      <a:pPr algn="r"/>
                      <a:r>
                        <a:rPr lang="en-US" sz="2200" b="1" baseline="0" dirty="0" smtClean="0">
                          <a:solidFill>
                            <a:schemeClr val="bg1">
                              <a:lumMod val="85000"/>
                            </a:schemeClr>
                          </a:solidFill>
                        </a:rPr>
                        <a:t>3,701,352</a:t>
                      </a:r>
                      <a:endParaRPr lang="en-US" sz="2200" b="1" baseline="0" dirty="0">
                        <a:solidFill>
                          <a:schemeClr val="bg1">
                            <a:lumMod val="85000"/>
                          </a:schemeClr>
                        </a:solidFill>
                      </a:endParaRPr>
                    </a:p>
                  </a:txBody>
                  <a:tcPr>
                    <a:solidFill>
                      <a:schemeClr val="accent1">
                        <a:alpha val="11000"/>
                      </a:schemeClr>
                    </a:solidFill>
                  </a:tcPr>
                </a:tc>
              </a:tr>
              <a:tr h="370840">
                <a:tc>
                  <a:txBody>
                    <a:bodyPr/>
                    <a:lstStyle/>
                    <a:p>
                      <a:r>
                        <a:rPr lang="en-US" sz="2200" b="1" baseline="0" dirty="0" smtClean="0">
                          <a:solidFill>
                            <a:schemeClr val="bg1">
                              <a:lumMod val="85000"/>
                            </a:schemeClr>
                          </a:solidFill>
                        </a:rPr>
                        <a:t>2001</a:t>
                      </a:r>
                    </a:p>
                  </a:txBody>
                  <a:tcPr>
                    <a:solidFill>
                      <a:schemeClr val="accent1">
                        <a:alpha val="11000"/>
                      </a:schemeClr>
                    </a:solidFill>
                  </a:tcPr>
                </a:tc>
                <a:tc>
                  <a:txBody>
                    <a:bodyPr/>
                    <a:lstStyle/>
                    <a:p>
                      <a:pPr algn="r"/>
                      <a:r>
                        <a:rPr lang="en-US" sz="2200" b="1" baseline="0" dirty="0" smtClean="0">
                          <a:solidFill>
                            <a:schemeClr val="bg1">
                              <a:lumMod val="85000"/>
                            </a:schemeClr>
                          </a:solidFill>
                        </a:rPr>
                        <a:t>3,910,102</a:t>
                      </a:r>
                      <a:endParaRPr lang="en-US" sz="2200" b="1" baseline="0" dirty="0">
                        <a:solidFill>
                          <a:schemeClr val="bg1">
                            <a:lumMod val="85000"/>
                          </a:schemeClr>
                        </a:solidFill>
                      </a:endParaRPr>
                    </a:p>
                  </a:txBody>
                  <a:tcPr>
                    <a:solidFill>
                      <a:schemeClr val="accent1">
                        <a:alpha val="11000"/>
                      </a:schemeClr>
                    </a:solidFill>
                  </a:tcPr>
                </a:tc>
              </a:tr>
              <a:tr h="370840">
                <a:tc>
                  <a:txBody>
                    <a:bodyPr/>
                    <a:lstStyle/>
                    <a:p>
                      <a:r>
                        <a:rPr lang="en-US" sz="2200" b="1" baseline="0" dirty="0" smtClean="0">
                          <a:solidFill>
                            <a:schemeClr val="bg1">
                              <a:lumMod val="85000"/>
                            </a:schemeClr>
                          </a:solidFill>
                        </a:rPr>
                        <a:t>2002</a:t>
                      </a:r>
                    </a:p>
                  </a:txBody>
                  <a:tcPr>
                    <a:solidFill>
                      <a:schemeClr val="accent1">
                        <a:alpha val="11000"/>
                      </a:schemeClr>
                    </a:solidFill>
                  </a:tcPr>
                </a:tc>
                <a:tc>
                  <a:txBody>
                    <a:bodyPr/>
                    <a:lstStyle/>
                    <a:p>
                      <a:pPr algn="r"/>
                      <a:r>
                        <a:rPr lang="en-US" sz="2200" b="1" baseline="0" dirty="0" smtClean="0">
                          <a:solidFill>
                            <a:schemeClr val="bg1">
                              <a:lumMod val="85000"/>
                            </a:schemeClr>
                          </a:solidFill>
                        </a:rPr>
                        <a:t>3,892,047</a:t>
                      </a:r>
                      <a:endParaRPr lang="en-US" sz="2200" b="1" baseline="0" dirty="0">
                        <a:solidFill>
                          <a:schemeClr val="bg1">
                            <a:lumMod val="85000"/>
                          </a:schemeClr>
                        </a:solidFill>
                      </a:endParaRPr>
                    </a:p>
                  </a:txBody>
                  <a:tcPr>
                    <a:solidFill>
                      <a:schemeClr val="accent1">
                        <a:alpha val="11000"/>
                      </a:schemeClr>
                    </a:solidFill>
                  </a:tcPr>
                </a:tc>
              </a:tr>
              <a:tr h="370840">
                <a:tc>
                  <a:txBody>
                    <a:bodyPr/>
                    <a:lstStyle/>
                    <a:p>
                      <a:r>
                        <a:rPr lang="en-US" sz="2200" b="1" baseline="0" dirty="0" smtClean="0">
                          <a:solidFill>
                            <a:schemeClr val="bg1">
                              <a:lumMod val="85000"/>
                            </a:schemeClr>
                          </a:solidFill>
                        </a:rPr>
                        <a:t>2003</a:t>
                      </a:r>
                    </a:p>
                  </a:txBody>
                  <a:tcPr>
                    <a:solidFill>
                      <a:schemeClr val="accent1">
                        <a:alpha val="11000"/>
                      </a:schemeClr>
                    </a:solidFill>
                  </a:tcPr>
                </a:tc>
                <a:tc>
                  <a:txBody>
                    <a:bodyPr/>
                    <a:lstStyle/>
                    <a:p>
                      <a:pPr algn="r"/>
                      <a:r>
                        <a:rPr lang="en-US" sz="2200" b="1" baseline="0" dirty="0" smtClean="0">
                          <a:solidFill>
                            <a:schemeClr val="bg1">
                              <a:lumMod val="85000"/>
                            </a:schemeClr>
                          </a:solidFill>
                        </a:rPr>
                        <a:t>4,277,382</a:t>
                      </a:r>
                      <a:endParaRPr lang="en-US" sz="2200" b="1" baseline="0" dirty="0">
                        <a:solidFill>
                          <a:schemeClr val="bg1">
                            <a:lumMod val="85000"/>
                          </a:schemeClr>
                        </a:solidFill>
                      </a:endParaRPr>
                    </a:p>
                  </a:txBody>
                  <a:tcPr>
                    <a:solidFill>
                      <a:schemeClr val="accent1">
                        <a:alpha val="11000"/>
                      </a:schemeClr>
                    </a:solidFill>
                  </a:tcPr>
                </a:tc>
              </a:tr>
              <a:tr h="370840">
                <a:tc>
                  <a:txBody>
                    <a:bodyPr/>
                    <a:lstStyle/>
                    <a:p>
                      <a:r>
                        <a:rPr lang="en-US" sz="2200" b="1" baseline="0" dirty="0" smtClean="0">
                          <a:solidFill>
                            <a:schemeClr val="bg1">
                              <a:lumMod val="85000"/>
                            </a:schemeClr>
                          </a:solidFill>
                        </a:rPr>
                        <a:t>2004</a:t>
                      </a:r>
                    </a:p>
                  </a:txBody>
                  <a:tcPr>
                    <a:solidFill>
                      <a:schemeClr val="accent1">
                        <a:alpha val="11000"/>
                      </a:schemeClr>
                    </a:solidFill>
                  </a:tcPr>
                </a:tc>
                <a:tc>
                  <a:txBody>
                    <a:bodyPr/>
                    <a:lstStyle/>
                    <a:p>
                      <a:pPr algn="r"/>
                      <a:r>
                        <a:rPr lang="en-US" sz="2200" b="1" baseline="0" dirty="0" smtClean="0">
                          <a:solidFill>
                            <a:schemeClr val="bg1">
                              <a:lumMod val="85000"/>
                            </a:schemeClr>
                          </a:solidFill>
                        </a:rPr>
                        <a:t>4,729,100</a:t>
                      </a:r>
                      <a:endParaRPr lang="en-US" sz="2200" b="1" baseline="0" dirty="0">
                        <a:solidFill>
                          <a:schemeClr val="bg1">
                            <a:lumMod val="85000"/>
                          </a:schemeClr>
                        </a:solidFill>
                      </a:endParaRPr>
                    </a:p>
                  </a:txBody>
                  <a:tcPr>
                    <a:solidFill>
                      <a:schemeClr val="accent1">
                        <a:alpha val="11000"/>
                      </a:schemeClr>
                    </a:solidFill>
                  </a:tcPr>
                </a:tc>
              </a:tr>
              <a:tr h="370840">
                <a:tc>
                  <a:txBody>
                    <a:bodyPr/>
                    <a:lstStyle/>
                    <a:p>
                      <a:r>
                        <a:rPr lang="en-US" sz="2200" b="1" baseline="0" dirty="0" smtClean="0">
                          <a:solidFill>
                            <a:schemeClr val="bg1">
                              <a:lumMod val="85000"/>
                            </a:schemeClr>
                          </a:solidFill>
                        </a:rPr>
                        <a:t>2005</a:t>
                      </a:r>
                    </a:p>
                  </a:txBody>
                  <a:tcPr>
                    <a:solidFill>
                      <a:schemeClr val="accent1">
                        <a:alpha val="11000"/>
                      </a:schemeClr>
                    </a:solidFill>
                  </a:tcPr>
                </a:tc>
                <a:tc>
                  <a:txBody>
                    <a:bodyPr/>
                    <a:lstStyle/>
                    <a:p>
                      <a:pPr algn="r"/>
                      <a:r>
                        <a:rPr lang="en-US" sz="2200" b="1" baseline="0" dirty="0" smtClean="0">
                          <a:solidFill>
                            <a:schemeClr val="bg1">
                              <a:lumMod val="85000"/>
                            </a:schemeClr>
                          </a:solidFill>
                        </a:rPr>
                        <a:t>4,779,291</a:t>
                      </a:r>
                      <a:endParaRPr lang="en-US" sz="2200" b="1" baseline="0" dirty="0">
                        <a:solidFill>
                          <a:schemeClr val="bg1">
                            <a:lumMod val="85000"/>
                          </a:schemeClr>
                        </a:solidFill>
                      </a:endParaRPr>
                    </a:p>
                  </a:txBody>
                  <a:tcPr>
                    <a:solidFill>
                      <a:schemeClr val="accent1">
                        <a:alpha val="11000"/>
                      </a:schemeClr>
                    </a:solidFill>
                  </a:tcPr>
                </a:tc>
              </a:tr>
            </a:tbl>
          </a:graphicData>
        </a:graphic>
      </p:graphicFrame>
      <p:sp>
        <p:nvSpPr>
          <p:cNvPr id="2" name="Title 1"/>
          <p:cNvSpPr>
            <a:spLocks noGrp="1"/>
          </p:cNvSpPr>
          <p:nvPr>
            <p:ph type="title"/>
          </p:nvPr>
        </p:nvSpPr>
        <p:spPr/>
        <p:txBody>
          <a:bodyPr/>
          <a:lstStyle/>
          <a:p>
            <a:r>
              <a:rPr lang="en-US" dirty="0" smtClean="0"/>
              <a:t>Number of Live Births</a:t>
            </a:r>
            <a:endParaRPr lang="en-US" dirty="0"/>
          </a:p>
        </p:txBody>
      </p:sp>
      <p:graphicFrame>
        <p:nvGraphicFramePr>
          <p:cNvPr id="4" name="Content Placeholder 3" descr="Bar graph showing number of live births for 1996 through 2005. "/>
          <p:cNvGraphicFramePr>
            <a:graphicFrameLocks noGrp="1"/>
          </p:cNvGraphicFramePr>
          <p:nvPr>
            <p:ph idx="1"/>
            <p:extLst>
              <p:ext uri="{D42A27DB-BD31-4B8C-83A1-F6EECF244321}">
                <p14:modId xmlns:p14="http://schemas.microsoft.com/office/powerpoint/2010/main" val="1972103776"/>
              </p:ext>
            </p:extLst>
          </p:nvPr>
        </p:nvGraphicFramePr>
        <p:xfrm>
          <a:off x="0" y="685800"/>
          <a:ext cx="91440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661171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Fertility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7992318"/>
              </p:ext>
            </p:extLst>
          </p:nvPr>
        </p:nvGraphicFramePr>
        <p:xfrm>
          <a:off x="4876800" y="1295400"/>
          <a:ext cx="3697626" cy="5364480"/>
        </p:xfrm>
        <a:graphic>
          <a:graphicData uri="http://schemas.openxmlformats.org/drawingml/2006/table">
            <a:tbl>
              <a:tblPr firstRow="1" bandRow="1">
                <a:tableStyleId>{073A0DAA-6AF3-43AB-8588-CEC1D06C72B9}</a:tableStyleId>
              </a:tblPr>
              <a:tblGrid>
                <a:gridCol w="887239"/>
                <a:gridCol w="2810387"/>
              </a:tblGrid>
              <a:tr h="294640">
                <a:tc>
                  <a:txBody>
                    <a:bodyPr/>
                    <a:lstStyle/>
                    <a:p>
                      <a:r>
                        <a:rPr lang="en-US" sz="2200" baseline="0" dirty="0" smtClean="0"/>
                        <a:t>Year</a:t>
                      </a:r>
                      <a:endParaRPr lang="en-US" sz="2200" b="1" baseline="0" dirty="0" smtClean="0"/>
                    </a:p>
                  </a:txBody>
                  <a:tcPr/>
                </a:tc>
                <a:tc>
                  <a:txBody>
                    <a:bodyPr/>
                    <a:lstStyle/>
                    <a:p>
                      <a:pPr algn="ctr"/>
                      <a:r>
                        <a:rPr lang="en-US" sz="2200" dirty="0" smtClean="0"/>
                        <a:t>Rate per 1,000 women </a:t>
                      </a:r>
                    </a:p>
                    <a:p>
                      <a:pPr algn="ctr"/>
                      <a:r>
                        <a:rPr lang="en-US" sz="2200" dirty="0" smtClean="0"/>
                        <a:t>aged 15-44 years</a:t>
                      </a:r>
                      <a:endParaRPr lang="en-US" sz="2200" b="1" dirty="0"/>
                    </a:p>
                  </a:txBody>
                  <a:tcPr/>
                </a:tc>
              </a:tr>
              <a:tr h="370840">
                <a:tc>
                  <a:txBody>
                    <a:bodyPr/>
                    <a:lstStyle/>
                    <a:p>
                      <a:r>
                        <a:rPr lang="en-US" sz="2200" dirty="0" smtClean="0"/>
                        <a:t>1996</a:t>
                      </a:r>
                      <a:endParaRPr lang="en-US" sz="2200" b="1" dirty="0" smtClean="0"/>
                    </a:p>
                  </a:txBody>
                  <a:tcPr/>
                </a:tc>
                <a:tc>
                  <a:txBody>
                    <a:bodyPr/>
                    <a:lstStyle/>
                    <a:p>
                      <a:pPr algn="r"/>
                      <a:r>
                        <a:rPr lang="en-US" sz="2200" dirty="0" smtClean="0"/>
                        <a:t>61.4</a:t>
                      </a:r>
                      <a:endParaRPr lang="en-US" sz="2200" b="1" dirty="0"/>
                    </a:p>
                  </a:txBody>
                  <a:tcPr/>
                </a:tc>
              </a:tr>
              <a:tr h="370840">
                <a:tc>
                  <a:txBody>
                    <a:bodyPr/>
                    <a:lstStyle/>
                    <a:p>
                      <a:r>
                        <a:rPr lang="en-US" sz="2200" dirty="0" smtClean="0"/>
                        <a:t>1997</a:t>
                      </a:r>
                      <a:endParaRPr lang="en-US" sz="2200" b="1" dirty="0" smtClean="0"/>
                    </a:p>
                  </a:txBody>
                  <a:tcPr/>
                </a:tc>
                <a:tc>
                  <a:txBody>
                    <a:bodyPr/>
                    <a:lstStyle/>
                    <a:p>
                      <a:pPr algn="r"/>
                      <a:r>
                        <a:rPr lang="en-US" sz="2200" dirty="0" smtClean="0"/>
                        <a:t>60.9</a:t>
                      </a:r>
                      <a:endParaRPr lang="en-US" sz="2200" b="1" dirty="0"/>
                    </a:p>
                  </a:txBody>
                  <a:tcPr/>
                </a:tc>
              </a:tr>
              <a:tr h="370840">
                <a:tc>
                  <a:txBody>
                    <a:bodyPr/>
                    <a:lstStyle/>
                    <a:p>
                      <a:r>
                        <a:rPr lang="en-US" sz="2200" dirty="0" smtClean="0"/>
                        <a:t>1998</a:t>
                      </a:r>
                      <a:endParaRPr lang="en-US" sz="2200" b="1" dirty="0" smtClean="0"/>
                    </a:p>
                  </a:txBody>
                  <a:tcPr/>
                </a:tc>
                <a:tc>
                  <a:txBody>
                    <a:bodyPr/>
                    <a:lstStyle/>
                    <a:p>
                      <a:pPr algn="r"/>
                      <a:r>
                        <a:rPr lang="en-US" sz="2200" dirty="0" smtClean="0"/>
                        <a:t>57.6</a:t>
                      </a:r>
                      <a:endParaRPr lang="en-US" sz="2200" b="1" dirty="0"/>
                    </a:p>
                  </a:txBody>
                  <a:tcPr/>
                </a:tc>
              </a:tr>
              <a:tr h="370840">
                <a:tc>
                  <a:txBody>
                    <a:bodyPr/>
                    <a:lstStyle/>
                    <a:p>
                      <a:r>
                        <a:rPr lang="en-US" sz="2200" dirty="0" smtClean="0"/>
                        <a:t>1999</a:t>
                      </a:r>
                      <a:endParaRPr lang="en-US" sz="2200" b="1" dirty="0" smtClean="0"/>
                    </a:p>
                  </a:txBody>
                  <a:tcPr/>
                </a:tc>
                <a:tc>
                  <a:txBody>
                    <a:bodyPr/>
                    <a:lstStyle/>
                    <a:p>
                      <a:pPr algn="r"/>
                      <a:r>
                        <a:rPr lang="en-US" sz="2200" dirty="0" smtClean="0"/>
                        <a:t>56.4</a:t>
                      </a:r>
                      <a:endParaRPr lang="en-US" sz="2200" b="1" dirty="0"/>
                    </a:p>
                  </a:txBody>
                  <a:tcPr/>
                </a:tc>
              </a:tr>
              <a:tr h="370840">
                <a:tc>
                  <a:txBody>
                    <a:bodyPr/>
                    <a:lstStyle/>
                    <a:p>
                      <a:r>
                        <a:rPr lang="en-US" sz="2200" dirty="0" smtClean="0"/>
                        <a:t>2000</a:t>
                      </a:r>
                      <a:endParaRPr lang="en-US" sz="2200" b="1" dirty="0" smtClean="0"/>
                    </a:p>
                  </a:txBody>
                  <a:tcPr/>
                </a:tc>
                <a:tc>
                  <a:txBody>
                    <a:bodyPr/>
                    <a:lstStyle/>
                    <a:p>
                      <a:pPr algn="r"/>
                      <a:r>
                        <a:rPr lang="en-US" sz="2200" dirty="0" smtClean="0"/>
                        <a:t>58.9</a:t>
                      </a:r>
                      <a:endParaRPr lang="en-US" sz="2200" b="1" dirty="0"/>
                    </a:p>
                  </a:txBody>
                  <a:tcPr/>
                </a:tc>
              </a:tr>
              <a:tr h="370840">
                <a:tc>
                  <a:txBody>
                    <a:bodyPr/>
                    <a:lstStyle/>
                    <a:p>
                      <a:r>
                        <a:rPr lang="en-US" sz="2200" dirty="0" smtClean="0"/>
                        <a:t>2001</a:t>
                      </a:r>
                      <a:endParaRPr lang="en-US" sz="2200" b="1" dirty="0" smtClean="0"/>
                    </a:p>
                  </a:txBody>
                  <a:tcPr/>
                </a:tc>
                <a:tc>
                  <a:txBody>
                    <a:bodyPr/>
                    <a:lstStyle/>
                    <a:p>
                      <a:pPr algn="r"/>
                      <a:r>
                        <a:rPr lang="en-US" sz="2200" dirty="0" smtClean="0"/>
                        <a:t>60.2</a:t>
                      </a:r>
                      <a:endParaRPr lang="en-US" sz="2200" b="1" dirty="0"/>
                    </a:p>
                  </a:txBody>
                  <a:tcPr/>
                </a:tc>
              </a:tr>
              <a:tr h="370840">
                <a:tc>
                  <a:txBody>
                    <a:bodyPr/>
                    <a:lstStyle/>
                    <a:p>
                      <a:r>
                        <a:rPr lang="en-US" sz="2200" dirty="0" smtClean="0"/>
                        <a:t>2002</a:t>
                      </a:r>
                      <a:endParaRPr lang="en-US" sz="2200" b="1" dirty="0" smtClean="0"/>
                    </a:p>
                  </a:txBody>
                  <a:tcPr/>
                </a:tc>
                <a:tc>
                  <a:txBody>
                    <a:bodyPr/>
                    <a:lstStyle/>
                    <a:p>
                      <a:pPr algn="r"/>
                      <a:r>
                        <a:rPr lang="en-US" sz="2200" dirty="0" smtClean="0"/>
                        <a:t>61.5</a:t>
                      </a:r>
                      <a:endParaRPr lang="en-US" sz="2200" b="1" dirty="0"/>
                    </a:p>
                  </a:txBody>
                  <a:tcPr/>
                </a:tc>
              </a:tr>
              <a:tr h="370840">
                <a:tc>
                  <a:txBody>
                    <a:bodyPr/>
                    <a:lstStyle/>
                    <a:p>
                      <a:r>
                        <a:rPr lang="en-US" sz="2200" dirty="0" smtClean="0"/>
                        <a:t>2003</a:t>
                      </a:r>
                      <a:endParaRPr lang="en-US" sz="2200" b="1" dirty="0" smtClean="0"/>
                    </a:p>
                  </a:txBody>
                  <a:tcPr/>
                </a:tc>
                <a:tc>
                  <a:txBody>
                    <a:bodyPr/>
                    <a:lstStyle/>
                    <a:p>
                      <a:pPr algn="r"/>
                      <a:r>
                        <a:rPr lang="en-US" sz="2200" dirty="0" smtClean="0"/>
                        <a:t>63.8</a:t>
                      </a:r>
                      <a:endParaRPr lang="en-US" sz="2200" b="1" dirty="0"/>
                    </a:p>
                  </a:txBody>
                  <a:tcPr/>
                </a:tc>
              </a:tr>
              <a:tr h="370840">
                <a:tc>
                  <a:txBody>
                    <a:bodyPr/>
                    <a:lstStyle/>
                    <a:p>
                      <a:r>
                        <a:rPr lang="en-US" sz="2200" dirty="0" smtClean="0"/>
                        <a:t>2004</a:t>
                      </a:r>
                      <a:endParaRPr lang="en-US" sz="2200" b="1" dirty="0" smtClean="0"/>
                    </a:p>
                  </a:txBody>
                  <a:tcPr/>
                </a:tc>
                <a:tc>
                  <a:txBody>
                    <a:bodyPr/>
                    <a:lstStyle/>
                    <a:p>
                      <a:pPr algn="r"/>
                      <a:r>
                        <a:rPr lang="en-US" sz="2200" dirty="0" smtClean="0"/>
                        <a:t>64.2</a:t>
                      </a:r>
                      <a:endParaRPr lang="en-US" sz="2200" b="1" dirty="0"/>
                    </a:p>
                  </a:txBody>
                  <a:tcPr/>
                </a:tc>
              </a:tr>
              <a:tr h="370840">
                <a:tc>
                  <a:txBody>
                    <a:bodyPr/>
                    <a:lstStyle/>
                    <a:p>
                      <a:r>
                        <a:rPr lang="en-US" sz="2200" dirty="0" smtClean="0"/>
                        <a:t>2005</a:t>
                      </a:r>
                      <a:endParaRPr lang="en-US" sz="2200" b="1" dirty="0" smtClean="0"/>
                    </a:p>
                  </a:txBody>
                  <a:tcPr/>
                </a:tc>
                <a:tc>
                  <a:txBody>
                    <a:bodyPr/>
                    <a:lstStyle/>
                    <a:p>
                      <a:pPr algn="r"/>
                      <a:r>
                        <a:rPr lang="en-US" sz="2200" dirty="0" smtClean="0"/>
                        <a:t>64.5</a:t>
                      </a:r>
                      <a:endParaRPr lang="en-US" sz="2200" b="1" dirty="0"/>
                    </a:p>
                  </a:txBody>
                  <a:tcPr/>
                </a:tc>
              </a:tr>
            </a:tbl>
          </a:graphicData>
        </a:graphic>
      </p:graphicFrame>
      <p:sp>
        <p:nvSpPr>
          <p:cNvPr id="3" name="TextBox 2"/>
          <p:cNvSpPr txBox="1"/>
          <p:nvPr/>
        </p:nvSpPr>
        <p:spPr>
          <a:xfrm>
            <a:off x="2590800" y="5791199"/>
            <a:ext cx="1981200" cy="276999"/>
          </a:xfrm>
          <a:prstGeom prst="rect">
            <a:avLst/>
          </a:prstGeom>
          <a:noFill/>
        </p:spPr>
        <p:txBody>
          <a:bodyPr wrap="square" rtlCol="0">
            <a:spAutoFit/>
          </a:bodyPr>
          <a:lstStyle/>
          <a:p>
            <a:r>
              <a:rPr lang="en-US" sz="1200" dirty="0"/>
              <a:t>SOURCES: NVSS, p 4.</a:t>
            </a:r>
          </a:p>
        </p:txBody>
      </p:sp>
    </p:spTree>
    <p:extLst>
      <p:ext uri="{BB962C8B-B14F-4D97-AF65-F5344CB8AC3E}">
        <p14:creationId xmlns:p14="http://schemas.microsoft.com/office/powerpoint/2010/main" val="259295402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Fertility Rates</a:t>
            </a:r>
            <a:endParaRPr lang="en-US" dirty="0"/>
          </a:p>
        </p:txBody>
      </p:sp>
      <p:graphicFrame>
        <p:nvGraphicFramePr>
          <p:cNvPr id="4" name="Content Placeholder 3" descr="Line graph showing fertility rates for 1996 through 2005. "/>
          <p:cNvGraphicFramePr>
            <a:graphicFrameLocks noGrp="1"/>
          </p:cNvGraphicFramePr>
          <p:nvPr>
            <p:ph idx="1"/>
            <p:extLst>
              <p:ext uri="{D42A27DB-BD31-4B8C-83A1-F6EECF244321}">
                <p14:modId xmlns:p14="http://schemas.microsoft.com/office/powerpoint/2010/main" val="1350893768"/>
              </p:ext>
            </p:extLst>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3077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General Principles:</a:t>
            </a:r>
            <a:br>
              <a:rPr lang="en-US" dirty="0" smtClean="0"/>
            </a:br>
            <a:r>
              <a:rPr lang="en-US" dirty="0" smtClean="0"/>
              <a:t>Useable Statistics</a:t>
            </a:r>
            <a:endParaRPr lang="en-US" dirty="0"/>
          </a:p>
        </p:txBody>
      </p:sp>
      <p:sp>
        <p:nvSpPr>
          <p:cNvPr id="3" name="Content Placeholder 2"/>
          <p:cNvSpPr>
            <a:spLocks noGrp="1"/>
          </p:cNvSpPr>
          <p:nvPr>
            <p:ph idx="1"/>
          </p:nvPr>
        </p:nvSpPr>
        <p:spPr>
          <a:xfrm>
            <a:off x="457200" y="1371600"/>
            <a:ext cx="8229600" cy="5029200"/>
          </a:xfrm>
        </p:spPr>
        <p:txBody>
          <a:bodyPr>
            <a:normAutofit fontScale="85000" lnSpcReduction="10000"/>
          </a:bodyPr>
          <a:lstStyle/>
          <a:p>
            <a:r>
              <a:rPr lang="en-US" dirty="0" smtClean="0">
                <a:solidFill>
                  <a:srgbClr val="C00000"/>
                </a:solidFill>
              </a:rPr>
              <a:t>Clear, explicit, &amp; simple definitions</a:t>
            </a:r>
          </a:p>
          <a:p>
            <a:pPr lvl="1"/>
            <a:r>
              <a:rPr lang="en-US" dirty="0" smtClean="0"/>
              <a:t>Universal acceptance / international standards</a:t>
            </a:r>
          </a:p>
          <a:p>
            <a:pPr lvl="1"/>
            <a:r>
              <a:rPr lang="en-US" dirty="0" smtClean="0"/>
              <a:t>Comparability (geographically &amp; over time)</a:t>
            </a:r>
          </a:p>
          <a:p>
            <a:r>
              <a:rPr lang="en-US" dirty="0" smtClean="0">
                <a:solidFill>
                  <a:srgbClr val="C00000"/>
                </a:solidFill>
              </a:rPr>
              <a:t>Continuity</a:t>
            </a:r>
          </a:p>
          <a:p>
            <a:pPr lvl="1"/>
            <a:r>
              <a:rPr lang="en-US" dirty="0" smtClean="0"/>
              <a:t>Setting targets</a:t>
            </a:r>
          </a:p>
          <a:p>
            <a:pPr lvl="1"/>
            <a:r>
              <a:rPr lang="en-US" dirty="0" smtClean="0"/>
              <a:t>Evaluating social &amp; economic </a:t>
            </a:r>
            <a:r>
              <a:rPr lang="en-US" u="sng" dirty="0" smtClean="0">
                <a:solidFill>
                  <a:srgbClr val="C00000"/>
                </a:solidFill>
              </a:rPr>
              <a:t>plans</a:t>
            </a:r>
          </a:p>
          <a:p>
            <a:r>
              <a:rPr lang="en-US" dirty="0" smtClean="0">
                <a:solidFill>
                  <a:srgbClr val="C00000"/>
                </a:solidFill>
              </a:rPr>
              <a:t>Flexibility</a:t>
            </a:r>
            <a:r>
              <a:rPr lang="en-US" dirty="0" smtClean="0"/>
              <a:t> to adapt</a:t>
            </a:r>
          </a:p>
          <a:p>
            <a:pPr lvl="1"/>
            <a:r>
              <a:rPr lang="en-US" dirty="0" smtClean="0"/>
              <a:t>New methods / requirements</a:t>
            </a:r>
          </a:p>
          <a:p>
            <a:pPr lvl="1"/>
            <a:r>
              <a:rPr lang="en-US" dirty="0" smtClean="0"/>
              <a:t>Computing technology</a:t>
            </a:r>
          </a:p>
          <a:p>
            <a:pPr lvl="1"/>
            <a:r>
              <a:rPr lang="en-US" dirty="0" smtClean="0"/>
              <a:t>Changes described in reporting (titles, footnotes)</a:t>
            </a:r>
          </a:p>
        </p:txBody>
      </p:sp>
      <p:sp>
        <p:nvSpPr>
          <p:cNvPr id="4" name="TextBox 3"/>
          <p:cNvSpPr txBox="1"/>
          <p:nvPr/>
        </p:nvSpPr>
        <p:spPr>
          <a:xfrm>
            <a:off x="4724400" y="6289431"/>
            <a:ext cx="4038600" cy="461665"/>
          </a:xfrm>
          <a:prstGeom prst="rect">
            <a:avLst/>
          </a:prstGeom>
          <a:noFill/>
        </p:spPr>
        <p:txBody>
          <a:bodyPr wrap="square" rtlCol="0">
            <a:spAutoFit/>
          </a:bodyPr>
          <a:lstStyle/>
          <a:p>
            <a:pPr defTabSz="931774">
              <a:defRPr/>
            </a:pPr>
            <a:r>
              <a:rPr lang="en-US" sz="1200" dirty="0" smtClean="0"/>
              <a:t>SOURCES: </a:t>
            </a:r>
            <a:r>
              <a:rPr lang="en-US" sz="1200" dirty="0"/>
              <a:t>PRVSS2, Chapter I.B.; Chapter II.G.3.; NCHS, Unit 15.</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Births and Fertility Rates</a:t>
            </a:r>
            <a:endParaRPr lang="en-US" dirty="0"/>
          </a:p>
        </p:txBody>
      </p:sp>
      <p:graphicFrame>
        <p:nvGraphicFramePr>
          <p:cNvPr id="4" name="Content Placeholder 3" descr="Bar graph showing live births with the line graph showing fertility rates superimposed on top of the bar graph for years 1996 through 2005."/>
          <p:cNvGraphicFramePr>
            <a:graphicFrameLocks noGrp="1"/>
          </p:cNvGraphicFramePr>
          <p:nvPr>
            <p:ph idx="1"/>
            <p:extLst>
              <p:ext uri="{D42A27DB-BD31-4B8C-83A1-F6EECF244321}">
                <p14:modId xmlns:p14="http://schemas.microsoft.com/office/powerpoint/2010/main" val="3336383058"/>
              </p:ext>
            </p:extLst>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338220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Births and Fertility Rates</a:t>
            </a:r>
            <a:endParaRPr lang="en-US" dirty="0"/>
          </a:p>
        </p:txBody>
      </p:sp>
      <p:graphicFrame>
        <p:nvGraphicFramePr>
          <p:cNvPr id="4" name="Content Placeholder 3" descr="Same bar graph of live births with the line graph of fertility rates superimposed with years 1998 and 1999 highlighted to show&#10;the two different rates do not always move in the same direction."/>
          <p:cNvGraphicFramePr>
            <a:graphicFrameLocks noGrp="1"/>
          </p:cNvGraphicFramePr>
          <p:nvPr>
            <p:ph idx="1"/>
            <p:extLst>
              <p:ext uri="{D42A27DB-BD31-4B8C-83A1-F6EECF244321}">
                <p14:modId xmlns:p14="http://schemas.microsoft.com/office/powerpoint/2010/main" val="830795736"/>
              </p:ext>
            </p:extLst>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flipV="1">
            <a:off x="2514600" y="3429000"/>
            <a:ext cx="762000" cy="1143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514600" y="4171950"/>
            <a:ext cx="762000" cy="3810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60460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Births and Fertility Rates</a:t>
            </a:r>
            <a:endParaRPr lang="en-US" dirty="0"/>
          </a:p>
        </p:txBody>
      </p:sp>
      <p:graphicFrame>
        <p:nvGraphicFramePr>
          <p:cNvPr id="4" name="Content Placeholder 3" descr="Example showing line graph of live births and line graph of fertility rates for 1996 through 2005. "/>
          <p:cNvGraphicFramePr>
            <a:graphicFrameLocks noGrp="1"/>
          </p:cNvGraphicFramePr>
          <p:nvPr>
            <p:ph idx="1"/>
            <p:extLst>
              <p:ext uri="{D42A27DB-BD31-4B8C-83A1-F6EECF244321}">
                <p14:modId xmlns:p14="http://schemas.microsoft.com/office/powerpoint/2010/main" val="4208847968"/>
              </p:ext>
            </p:extLst>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045590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 Low </a:t>
            </a:r>
            <a:r>
              <a:rPr lang="en-US" dirty="0" err="1" smtClean="0"/>
              <a:t>Birthweight</a:t>
            </a:r>
            <a:r>
              <a:rPr lang="en-US" dirty="0"/>
              <a:t/>
            </a:r>
            <a:br>
              <a:rPr lang="en-US" dirty="0"/>
            </a:br>
            <a:r>
              <a:rPr lang="en-US" dirty="0" smtClean="0"/>
              <a:t>by Age of Mother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5582855"/>
              </p:ext>
            </p:extLst>
          </p:nvPr>
        </p:nvGraphicFramePr>
        <p:xfrm>
          <a:off x="355600" y="1417320"/>
          <a:ext cx="8407401" cy="4602480"/>
        </p:xfrm>
        <a:graphic>
          <a:graphicData uri="http://schemas.openxmlformats.org/drawingml/2006/table">
            <a:tbl>
              <a:tblPr firstRow="1" bandRow="1">
                <a:tableStyleId>{073A0DAA-6AF3-43AB-8588-CEC1D06C72B9}</a:tableStyleId>
              </a:tblPr>
              <a:tblGrid>
                <a:gridCol w="2257543"/>
                <a:gridCol w="3347391"/>
                <a:gridCol w="2802467"/>
              </a:tblGrid>
              <a:tr h="370840">
                <a:tc>
                  <a:txBody>
                    <a:bodyPr/>
                    <a:lstStyle/>
                    <a:p>
                      <a:r>
                        <a:rPr lang="en-US" sz="2200" dirty="0" smtClean="0"/>
                        <a:t>Age of Mother</a:t>
                      </a:r>
                      <a:endParaRPr lang="en-US" sz="2200" b="1" dirty="0"/>
                    </a:p>
                  </a:txBody>
                  <a:tcPr marL="93416" marR="93416"/>
                </a:tc>
                <a:tc>
                  <a:txBody>
                    <a:bodyPr/>
                    <a:lstStyle/>
                    <a:p>
                      <a:r>
                        <a:rPr lang="en-US" sz="2200" dirty="0" smtClean="0"/>
                        <a:t>Number Low Birthweight</a:t>
                      </a:r>
                      <a:endParaRPr lang="en-US" sz="2200" b="1" dirty="0"/>
                    </a:p>
                  </a:txBody>
                  <a:tcPr marL="93416" marR="93416"/>
                </a:tc>
                <a:tc>
                  <a:txBody>
                    <a:bodyPr/>
                    <a:lstStyle/>
                    <a:p>
                      <a:r>
                        <a:rPr lang="en-US" sz="2200" dirty="0" smtClean="0"/>
                        <a:t>% low Birthweight</a:t>
                      </a:r>
                      <a:endParaRPr lang="en-US" sz="2200" b="1" dirty="0"/>
                    </a:p>
                  </a:txBody>
                  <a:tcPr marL="93416" marR="93416"/>
                </a:tc>
              </a:tr>
              <a:tr h="370840">
                <a:tc>
                  <a:txBody>
                    <a:bodyPr/>
                    <a:lstStyle/>
                    <a:p>
                      <a:r>
                        <a:rPr lang="en-US" sz="2200" dirty="0" smtClean="0"/>
                        <a:t>All Ages</a:t>
                      </a:r>
                      <a:endParaRPr lang="en-US" sz="2200" b="1" dirty="0" smtClean="0"/>
                    </a:p>
                  </a:txBody>
                  <a:tcPr marL="93416" marR="93416"/>
                </a:tc>
                <a:tc>
                  <a:txBody>
                    <a:bodyPr/>
                    <a:lstStyle/>
                    <a:p>
                      <a:pPr algn="r"/>
                      <a:r>
                        <a:rPr lang="en-US" sz="2200" dirty="0" smtClean="0"/>
                        <a:t>351,974</a:t>
                      </a:r>
                      <a:endParaRPr lang="en-US" sz="2200" b="1" dirty="0"/>
                    </a:p>
                  </a:txBody>
                  <a:tcPr marL="93416" marR="93416"/>
                </a:tc>
                <a:tc>
                  <a:txBody>
                    <a:bodyPr/>
                    <a:lstStyle/>
                    <a:p>
                      <a:pPr algn="r"/>
                      <a:r>
                        <a:rPr lang="en-US" sz="2200" dirty="0" smtClean="0"/>
                        <a:t>8.3</a:t>
                      </a:r>
                      <a:endParaRPr lang="en-US" sz="2200" b="1" dirty="0"/>
                    </a:p>
                  </a:txBody>
                  <a:tcPr marL="93416" marR="93416"/>
                </a:tc>
              </a:tr>
              <a:tr h="370840">
                <a:tc>
                  <a:txBody>
                    <a:bodyPr/>
                    <a:lstStyle/>
                    <a:p>
                      <a:r>
                        <a:rPr lang="en-US" sz="2200" dirty="0" smtClean="0"/>
                        <a:t>Under 15 years</a:t>
                      </a:r>
                      <a:endParaRPr lang="en-US" sz="2200" b="1" dirty="0"/>
                    </a:p>
                  </a:txBody>
                  <a:tcPr marL="93416" marR="93416"/>
                </a:tc>
                <a:tc>
                  <a:txBody>
                    <a:bodyPr/>
                    <a:lstStyle/>
                    <a:p>
                      <a:pPr algn="r"/>
                      <a:r>
                        <a:rPr lang="en-US" sz="2200" dirty="0" smtClean="0"/>
                        <a:t>856</a:t>
                      </a:r>
                      <a:endParaRPr lang="en-US" sz="2200" b="1" dirty="0"/>
                    </a:p>
                  </a:txBody>
                  <a:tcPr marL="93416" marR="93416"/>
                </a:tc>
                <a:tc>
                  <a:txBody>
                    <a:bodyPr/>
                    <a:lstStyle/>
                    <a:p>
                      <a:pPr algn="r"/>
                      <a:r>
                        <a:rPr lang="en-US" sz="2200" dirty="0" smtClean="0"/>
                        <a:t>13.4</a:t>
                      </a:r>
                      <a:endParaRPr lang="en-US" sz="2200" b="1" dirty="0"/>
                    </a:p>
                  </a:txBody>
                  <a:tcPr marL="93416" marR="93416"/>
                </a:tc>
              </a:tr>
              <a:tr h="370840">
                <a:tc>
                  <a:txBody>
                    <a:bodyPr/>
                    <a:lstStyle/>
                    <a:p>
                      <a:r>
                        <a:rPr lang="en-US" sz="2200" dirty="0" smtClean="0"/>
                        <a:t>15-19 years</a:t>
                      </a:r>
                      <a:endParaRPr lang="en-US" sz="2200" b="1" dirty="0"/>
                    </a:p>
                  </a:txBody>
                  <a:tcPr marL="93416" marR="93416"/>
                </a:tc>
                <a:tc>
                  <a:txBody>
                    <a:bodyPr/>
                    <a:lstStyle/>
                    <a:p>
                      <a:pPr algn="r"/>
                      <a:r>
                        <a:rPr lang="en-US" sz="2200" dirty="0" smtClean="0"/>
                        <a:t>43,369</a:t>
                      </a:r>
                      <a:endParaRPr lang="en-US" sz="2200" b="1" dirty="0"/>
                    </a:p>
                  </a:txBody>
                  <a:tcPr marL="93416" marR="93416"/>
                </a:tc>
                <a:tc>
                  <a:txBody>
                    <a:bodyPr/>
                    <a:lstStyle/>
                    <a:p>
                      <a:pPr algn="r"/>
                      <a:r>
                        <a:rPr lang="en-US" sz="2200" dirty="0" smtClean="0"/>
                        <a:t>10.0</a:t>
                      </a:r>
                      <a:endParaRPr lang="en-US" sz="2200" b="1" dirty="0"/>
                    </a:p>
                  </a:txBody>
                  <a:tcPr marL="93416" marR="93416"/>
                </a:tc>
              </a:tr>
              <a:tr h="370840">
                <a:tc>
                  <a:txBody>
                    <a:bodyPr/>
                    <a:lstStyle/>
                    <a:p>
                      <a:r>
                        <a:rPr lang="en-US" sz="2200" dirty="0" smtClean="0"/>
                        <a:t>20-24</a:t>
                      </a:r>
                      <a:r>
                        <a:rPr lang="en-US" sz="2200" baseline="0" dirty="0" smtClean="0"/>
                        <a:t> years</a:t>
                      </a:r>
                      <a:endParaRPr lang="en-US" sz="2200" b="1" dirty="0"/>
                    </a:p>
                  </a:txBody>
                  <a:tcPr marL="93416" marR="93416"/>
                </a:tc>
                <a:tc>
                  <a:txBody>
                    <a:bodyPr/>
                    <a:lstStyle/>
                    <a:p>
                      <a:pPr algn="r"/>
                      <a:r>
                        <a:rPr lang="en-US" sz="2200" dirty="0" smtClean="0"/>
                        <a:t>89,982</a:t>
                      </a:r>
                      <a:endParaRPr lang="en-US" sz="2200" b="1" dirty="0"/>
                    </a:p>
                  </a:txBody>
                  <a:tcPr marL="93416" marR="93416"/>
                </a:tc>
                <a:tc>
                  <a:txBody>
                    <a:bodyPr/>
                    <a:lstStyle/>
                    <a:p>
                      <a:pPr algn="r"/>
                      <a:r>
                        <a:rPr lang="en-US" sz="2200" dirty="0" smtClean="0"/>
                        <a:t>8.3</a:t>
                      </a:r>
                      <a:endParaRPr lang="en-US" sz="2200" b="1" dirty="0"/>
                    </a:p>
                  </a:txBody>
                  <a:tcPr marL="93416" marR="93416"/>
                </a:tc>
              </a:tr>
              <a:tr h="370840">
                <a:tc>
                  <a:txBody>
                    <a:bodyPr/>
                    <a:lstStyle/>
                    <a:p>
                      <a:r>
                        <a:rPr lang="en-US" sz="2200" dirty="0" smtClean="0"/>
                        <a:t>25-29 years</a:t>
                      </a:r>
                      <a:endParaRPr lang="en-US" sz="2200" b="1" dirty="0"/>
                    </a:p>
                  </a:txBody>
                  <a:tcPr marL="93416" marR="93416"/>
                </a:tc>
                <a:tc>
                  <a:txBody>
                    <a:bodyPr/>
                    <a:lstStyle/>
                    <a:p>
                      <a:pPr algn="r"/>
                      <a:r>
                        <a:rPr lang="en-US" sz="2200" dirty="0" smtClean="0"/>
                        <a:t>88,386</a:t>
                      </a:r>
                      <a:endParaRPr lang="en-US" sz="2200" b="1" dirty="0"/>
                    </a:p>
                  </a:txBody>
                  <a:tcPr marL="93416" marR="93416"/>
                </a:tc>
                <a:tc>
                  <a:txBody>
                    <a:bodyPr/>
                    <a:lstStyle/>
                    <a:p>
                      <a:pPr algn="r"/>
                      <a:r>
                        <a:rPr lang="en-US" sz="2200" dirty="0" smtClean="0"/>
                        <a:t>7.5</a:t>
                      </a:r>
                      <a:endParaRPr lang="en-US" sz="2200" b="1" dirty="0"/>
                    </a:p>
                  </a:txBody>
                  <a:tcPr marL="93416" marR="93416"/>
                </a:tc>
              </a:tr>
              <a:tr h="370840">
                <a:tc>
                  <a:txBody>
                    <a:bodyPr/>
                    <a:lstStyle/>
                    <a:p>
                      <a:r>
                        <a:rPr lang="en-US" sz="2200" dirty="0" smtClean="0"/>
                        <a:t>30-34 years</a:t>
                      </a:r>
                      <a:endParaRPr lang="en-US" sz="2200" b="1" dirty="0"/>
                    </a:p>
                  </a:txBody>
                  <a:tcPr marL="93416" marR="93416"/>
                </a:tc>
                <a:tc>
                  <a:txBody>
                    <a:bodyPr/>
                    <a:lstStyle/>
                    <a:p>
                      <a:pPr algn="r"/>
                      <a:r>
                        <a:rPr lang="en-US" sz="2200" dirty="0" smtClean="0"/>
                        <a:t>72,524</a:t>
                      </a:r>
                      <a:endParaRPr lang="en-US" sz="2200" b="1" dirty="0"/>
                    </a:p>
                  </a:txBody>
                  <a:tcPr marL="93416" marR="93416"/>
                </a:tc>
                <a:tc>
                  <a:txBody>
                    <a:bodyPr/>
                    <a:lstStyle/>
                    <a:p>
                      <a:pPr algn="r"/>
                      <a:r>
                        <a:rPr lang="en-US" sz="2200" dirty="0" smtClean="0"/>
                        <a:t>7.6</a:t>
                      </a:r>
                      <a:endParaRPr lang="en-US" sz="2200" b="1" dirty="0"/>
                    </a:p>
                  </a:txBody>
                  <a:tcPr marL="93416" marR="93416"/>
                </a:tc>
              </a:tr>
              <a:tr h="370840">
                <a:tc>
                  <a:txBody>
                    <a:bodyPr/>
                    <a:lstStyle/>
                    <a:p>
                      <a:r>
                        <a:rPr lang="en-US" sz="2200" dirty="0" smtClean="0"/>
                        <a:t>35-39 years</a:t>
                      </a:r>
                      <a:endParaRPr lang="en-US" sz="2200" b="1" dirty="0"/>
                    </a:p>
                  </a:txBody>
                  <a:tcPr marL="93416" marR="93416"/>
                </a:tc>
                <a:tc>
                  <a:txBody>
                    <a:bodyPr/>
                    <a:lstStyle/>
                    <a:p>
                      <a:pPr algn="r"/>
                      <a:r>
                        <a:rPr lang="en-US" sz="2200" dirty="0" smtClean="0"/>
                        <a:t>43,855</a:t>
                      </a:r>
                      <a:endParaRPr lang="en-US" sz="2200" b="1" dirty="0"/>
                    </a:p>
                  </a:txBody>
                  <a:tcPr marL="93416" marR="93416"/>
                </a:tc>
                <a:tc>
                  <a:txBody>
                    <a:bodyPr/>
                    <a:lstStyle/>
                    <a:p>
                      <a:pPr algn="r"/>
                      <a:r>
                        <a:rPr lang="en-US" sz="2200" dirty="0" smtClean="0"/>
                        <a:t>8.8</a:t>
                      </a:r>
                      <a:endParaRPr lang="en-US" sz="2200" b="1" dirty="0"/>
                    </a:p>
                  </a:txBody>
                  <a:tcPr marL="93416" marR="93416"/>
                </a:tc>
              </a:tr>
              <a:tr h="370840">
                <a:tc>
                  <a:txBody>
                    <a:bodyPr/>
                    <a:lstStyle/>
                    <a:p>
                      <a:r>
                        <a:rPr lang="en-US" sz="2200" dirty="0" smtClean="0"/>
                        <a:t>40-44 years</a:t>
                      </a:r>
                      <a:endParaRPr lang="en-US" sz="2200" b="1" dirty="0"/>
                    </a:p>
                  </a:txBody>
                  <a:tcPr marL="93416" marR="93416"/>
                </a:tc>
                <a:tc>
                  <a:txBody>
                    <a:bodyPr/>
                    <a:lstStyle/>
                    <a:p>
                      <a:pPr algn="r"/>
                      <a:r>
                        <a:rPr lang="en-US" sz="2200" dirty="0" smtClean="0"/>
                        <a:t>11,589</a:t>
                      </a:r>
                      <a:endParaRPr lang="en-US" sz="2200" b="1" dirty="0"/>
                    </a:p>
                  </a:txBody>
                  <a:tcPr marL="93416" marR="93416"/>
                </a:tc>
                <a:tc>
                  <a:txBody>
                    <a:bodyPr/>
                    <a:lstStyle/>
                    <a:p>
                      <a:pPr algn="r"/>
                      <a:r>
                        <a:rPr lang="en-US" sz="2200" dirty="0" smtClean="0"/>
                        <a:t>11.0</a:t>
                      </a:r>
                      <a:endParaRPr lang="en-US" sz="2200" b="1" dirty="0"/>
                    </a:p>
                  </a:txBody>
                  <a:tcPr marL="93416" marR="93416"/>
                </a:tc>
              </a:tr>
              <a:tr h="370840">
                <a:tc>
                  <a:txBody>
                    <a:bodyPr/>
                    <a:lstStyle/>
                    <a:p>
                      <a:r>
                        <a:rPr lang="en-US" sz="2200" dirty="0" smtClean="0"/>
                        <a:t>45-54</a:t>
                      </a:r>
                      <a:r>
                        <a:rPr lang="en-US" sz="2200" baseline="0" dirty="0" smtClean="0"/>
                        <a:t> years</a:t>
                      </a:r>
                      <a:endParaRPr lang="en-US" sz="2200" b="1" dirty="0"/>
                    </a:p>
                  </a:txBody>
                  <a:tcPr marL="93416" marR="93416"/>
                </a:tc>
                <a:tc>
                  <a:txBody>
                    <a:bodyPr/>
                    <a:lstStyle/>
                    <a:p>
                      <a:pPr algn="r"/>
                      <a:r>
                        <a:rPr lang="en-US" sz="2200" dirty="0" smtClean="0"/>
                        <a:t>1,413</a:t>
                      </a:r>
                      <a:endParaRPr lang="en-US" sz="2200" b="1" dirty="0"/>
                    </a:p>
                  </a:txBody>
                  <a:tcPr marL="93416" marR="93416"/>
                </a:tc>
                <a:tc>
                  <a:txBody>
                    <a:bodyPr/>
                    <a:lstStyle/>
                    <a:p>
                      <a:pPr algn="r"/>
                      <a:r>
                        <a:rPr lang="en-US" sz="2200" dirty="0" smtClean="0"/>
                        <a:t>20.3</a:t>
                      </a:r>
                      <a:endParaRPr lang="en-US" sz="2200" b="1" dirty="0"/>
                    </a:p>
                  </a:txBody>
                  <a:tcPr marL="93416" marR="93416"/>
                </a:tc>
              </a:tr>
            </a:tbl>
          </a:graphicData>
        </a:graphic>
      </p:graphicFrame>
      <p:sp>
        <p:nvSpPr>
          <p:cNvPr id="3" name="TextBox 2"/>
          <p:cNvSpPr txBox="1"/>
          <p:nvPr/>
        </p:nvSpPr>
        <p:spPr>
          <a:xfrm>
            <a:off x="4718539" y="6371492"/>
            <a:ext cx="3810000" cy="276999"/>
          </a:xfrm>
          <a:prstGeom prst="rect">
            <a:avLst/>
          </a:prstGeom>
          <a:noFill/>
        </p:spPr>
        <p:txBody>
          <a:bodyPr wrap="square" rtlCol="0">
            <a:spAutoFit/>
          </a:bodyPr>
          <a:lstStyle/>
          <a:p>
            <a:r>
              <a:rPr lang="en-US" sz="1200" dirty="0"/>
              <a:t>Sources: NVSS Births, table 35, p 78.</a:t>
            </a:r>
          </a:p>
        </p:txBody>
      </p:sp>
    </p:spTree>
    <p:extLst>
      <p:ext uri="{BB962C8B-B14F-4D97-AF65-F5344CB8AC3E}">
        <p14:creationId xmlns:p14="http://schemas.microsoft.com/office/powerpoint/2010/main" val="205504890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Number of Low Weight</a:t>
            </a:r>
            <a:br>
              <a:rPr lang="en-US" dirty="0" smtClean="0"/>
            </a:br>
            <a:r>
              <a:rPr lang="en-US" dirty="0" smtClean="0"/>
              <a:t>Births by Age of Mother</a:t>
            </a:r>
            <a:endParaRPr lang="en-US" dirty="0"/>
          </a:p>
        </p:txBody>
      </p:sp>
      <p:graphicFrame>
        <p:nvGraphicFramePr>
          <p:cNvPr id="5" name="Content Placeholder 4" descr="Bar graph showing number of low weight births by age of mother."/>
          <p:cNvGraphicFramePr>
            <a:graphicFrameLocks noGrp="1"/>
          </p:cNvGraphicFramePr>
          <p:nvPr>
            <p:ph idx="1"/>
            <p:extLst>
              <p:ext uri="{D42A27DB-BD31-4B8C-83A1-F6EECF244321}">
                <p14:modId xmlns:p14="http://schemas.microsoft.com/office/powerpoint/2010/main" val="1825415881"/>
              </p:ext>
            </p:extLst>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153400" y="1600200"/>
            <a:ext cx="685800" cy="4524315"/>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TextBox 3"/>
          <p:cNvSpPr txBox="1"/>
          <p:nvPr/>
        </p:nvSpPr>
        <p:spPr>
          <a:xfrm>
            <a:off x="5562600" y="6324600"/>
            <a:ext cx="3048000" cy="276999"/>
          </a:xfrm>
          <a:prstGeom prst="rect">
            <a:avLst/>
          </a:prstGeom>
          <a:noFill/>
        </p:spPr>
        <p:txBody>
          <a:bodyPr wrap="square" rtlCol="0">
            <a:spAutoFit/>
          </a:bodyPr>
          <a:lstStyle/>
          <a:p>
            <a:r>
              <a:rPr lang="en-US" sz="1200" dirty="0"/>
              <a:t>SOURCES: NVSS Births, table 35, p 78.</a:t>
            </a:r>
          </a:p>
        </p:txBody>
      </p:sp>
    </p:spTree>
    <p:extLst>
      <p:ext uri="{BB962C8B-B14F-4D97-AF65-F5344CB8AC3E}">
        <p14:creationId xmlns:p14="http://schemas.microsoft.com/office/powerpoint/2010/main" val="375471321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 Low </a:t>
            </a:r>
            <a:r>
              <a:rPr lang="en-US" dirty="0" err="1" smtClean="0"/>
              <a:t>Birthweight</a:t>
            </a:r>
            <a:r>
              <a:rPr lang="en-US" dirty="0" smtClean="0"/>
              <a:t/>
            </a:r>
            <a:br>
              <a:rPr lang="en-US" dirty="0" smtClean="0"/>
            </a:br>
            <a:r>
              <a:rPr lang="en-US" dirty="0" smtClean="0"/>
              <a:t>by Age of Mother</a:t>
            </a:r>
            <a:endParaRPr lang="en-US" dirty="0"/>
          </a:p>
        </p:txBody>
      </p:sp>
      <p:graphicFrame>
        <p:nvGraphicFramePr>
          <p:cNvPr id="5" name="Content Placeholder 4" descr="Bar graph showing number of low weight births by age of mother with line graph of percent of low weight births superimposed on top. "/>
          <p:cNvGraphicFramePr>
            <a:graphicFrameLocks noGrp="1"/>
          </p:cNvGraphicFramePr>
          <p:nvPr>
            <p:ph idx="1"/>
            <p:extLst>
              <p:ext uri="{D42A27DB-BD31-4B8C-83A1-F6EECF244321}">
                <p14:modId xmlns:p14="http://schemas.microsoft.com/office/powerpoint/2010/main" val="240615295"/>
              </p:ext>
            </p:extLst>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451232" y="6318739"/>
            <a:ext cx="3030415" cy="276999"/>
          </a:xfrm>
          <a:prstGeom prst="rect">
            <a:avLst/>
          </a:prstGeom>
          <a:noFill/>
        </p:spPr>
        <p:txBody>
          <a:bodyPr wrap="square" rtlCol="0">
            <a:spAutoFit/>
          </a:bodyPr>
          <a:lstStyle/>
          <a:p>
            <a:r>
              <a:rPr lang="en-US" sz="1200" dirty="0" smtClean="0"/>
              <a:t>SOURCES: </a:t>
            </a:r>
            <a:r>
              <a:rPr lang="en-US" sz="1200" dirty="0"/>
              <a:t>NVSS Births, table 35, p 78</a:t>
            </a:r>
            <a:r>
              <a:rPr lang="en-US" sz="1200" dirty="0" smtClean="0"/>
              <a:t>.</a:t>
            </a:r>
            <a:endParaRPr lang="en-US" sz="1200" dirty="0"/>
          </a:p>
        </p:txBody>
      </p:sp>
    </p:spTree>
    <p:extLst>
      <p:ext uri="{BB962C8B-B14F-4D97-AF65-F5344CB8AC3E}">
        <p14:creationId xmlns:p14="http://schemas.microsoft.com/office/powerpoint/2010/main" val="425987138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a:t>Total Fertility Rates &amp; </a:t>
            </a:r>
            <a:r>
              <a:rPr lang="en-US" dirty="0" smtClean="0"/>
              <a:t/>
            </a:r>
            <a:br>
              <a:rPr lang="en-US" dirty="0" smtClean="0"/>
            </a:br>
            <a:r>
              <a:rPr lang="en-US" dirty="0" smtClean="0"/>
              <a:t>Birth </a:t>
            </a:r>
            <a:r>
              <a:rPr lang="en-US" dirty="0"/>
              <a:t>Rates </a:t>
            </a:r>
            <a:r>
              <a:rPr lang="en-US" dirty="0" smtClean="0"/>
              <a:t>by </a:t>
            </a:r>
            <a:r>
              <a:rPr lang="en-US" dirty="0"/>
              <a:t>Age of Mother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2063417"/>
              </p:ext>
            </p:extLst>
          </p:nvPr>
        </p:nvGraphicFramePr>
        <p:xfrm>
          <a:off x="381000" y="1371600"/>
          <a:ext cx="8382000" cy="4719320"/>
        </p:xfrm>
        <a:graphic>
          <a:graphicData uri="http://schemas.openxmlformats.org/drawingml/2006/table">
            <a:tbl>
              <a:tblPr firstRow="1" bandRow="1">
                <a:tableStyleId>{073A0DAA-6AF3-43AB-8588-CEC1D06C72B9}</a:tableStyleId>
              </a:tblPr>
              <a:tblGrid>
                <a:gridCol w="762000"/>
                <a:gridCol w="990600"/>
                <a:gridCol w="838200"/>
                <a:gridCol w="838200"/>
                <a:gridCol w="838200"/>
                <a:gridCol w="838200"/>
                <a:gridCol w="838200"/>
                <a:gridCol w="838200"/>
                <a:gridCol w="838200"/>
                <a:gridCol w="762000"/>
              </a:tblGrid>
              <a:tr h="370840">
                <a:tc rowSpan="2">
                  <a:txBody>
                    <a:bodyPr/>
                    <a:lstStyle/>
                    <a:p>
                      <a:pPr marL="0" algn="l" defTabSz="914400" rtl="0" eaLnBrk="1" latinLnBrk="0" hangingPunct="1"/>
                      <a:r>
                        <a:rPr lang="en-US" sz="1800" kern="1200" dirty="0" smtClean="0"/>
                        <a:t>Year</a:t>
                      </a:r>
                      <a:endParaRPr lang="en-US" sz="1800" b="1" kern="1200" dirty="0">
                        <a:solidFill>
                          <a:schemeClr val="bg1"/>
                        </a:solidFill>
                        <a:latin typeface="+mn-lt"/>
                        <a:ea typeface="+mn-ea"/>
                        <a:cs typeface="+mn-cs"/>
                      </a:endParaRPr>
                    </a:p>
                  </a:txBody>
                  <a:tcPr anchor="b"/>
                </a:tc>
                <a:tc rowSpan="2">
                  <a:txBody>
                    <a:bodyPr/>
                    <a:lstStyle/>
                    <a:p>
                      <a:pPr marL="0" algn="l" defTabSz="914400" rtl="0" eaLnBrk="1" latinLnBrk="0" hangingPunct="1"/>
                      <a:r>
                        <a:rPr lang="en-US" sz="1700" kern="1200" dirty="0" smtClean="0"/>
                        <a:t>Total Fertility Rate</a:t>
                      </a:r>
                      <a:endParaRPr lang="en-US" sz="1700" b="1" kern="1200" dirty="0">
                        <a:solidFill>
                          <a:schemeClr val="bg1"/>
                        </a:solidFill>
                        <a:latin typeface="+mn-lt"/>
                        <a:ea typeface="+mn-ea"/>
                        <a:cs typeface="+mn-cs"/>
                      </a:endParaRPr>
                    </a:p>
                  </a:txBody>
                  <a:tcPr anchor="b"/>
                </a:tc>
                <a:tc gridSpan="8">
                  <a:txBody>
                    <a:bodyPr/>
                    <a:lstStyle/>
                    <a:p>
                      <a:pPr algn="ctr"/>
                      <a:r>
                        <a:rPr lang="en-US" dirty="0" smtClean="0"/>
                        <a:t>Birth Rates</a:t>
                      </a:r>
                      <a:r>
                        <a:rPr lang="en-US" baseline="0" dirty="0" smtClean="0"/>
                        <a:t> (live births per 1,000 females)</a:t>
                      </a:r>
                      <a:endParaRPr lang="en-US" b="1" dirty="0">
                        <a:solidFill>
                          <a:schemeClr val="bg1"/>
                        </a:solidFill>
                      </a:endParaRPr>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r>
              <a:tr h="370840">
                <a:tc vMerge="1">
                  <a:txBody>
                    <a:bodyPr/>
                    <a:lstStyle/>
                    <a:p>
                      <a:endParaRPr lang="en-US" b="1" dirty="0"/>
                    </a:p>
                  </a:txBody>
                  <a:tcPr/>
                </a:tc>
                <a:tc vMerge="1">
                  <a:txBody>
                    <a:bodyPr/>
                    <a:lstStyle/>
                    <a:p>
                      <a:endParaRPr lang="en-US" b="1" dirty="0"/>
                    </a:p>
                  </a:txBody>
                  <a:tcPr/>
                </a:tc>
                <a:tc>
                  <a:txBody>
                    <a:bodyPr/>
                    <a:lstStyle/>
                    <a:p>
                      <a:r>
                        <a:rPr lang="en-US" sz="1700" b="1" dirty="0" smtClean="0">
                          <a:solidFill>
                            <a:schemeClr val="accent3"/>
                          </a:solidFill>
                        </a:rPr>
                        <a:t>10-14</a:t>
                      </a:r>
                    </a:p>
                    <a:p>
                      <a:r>
                        <a:rPr lang="en-US" sz="1700" b="1" dirty="0" smtClean="0">
                          <a:solidFill>
                            <a:schemeClr val="accent3"/>
                          </a:solidFill>
                        </a:rPr>
                        <a:t>Years</a:t>
                      </a:r>
                      <a:endParaRPr lang="en-US" sz="1700" b="1" dirty="0">
                        <a:solidFill>
                          <a:schemeClr val="accent3"/>
                        </a:solidFill>
                      </a:endParaRPr>
                    </a:p>
                  </a:txBody>
                  <a:tcPr>
                    <a:solidFill>
                      <a:schemeClr val="tx1"/>
                    </a:solidFill>
                  </a:tcPr>
                </a:tc>
                <a:tc>
                  <a:txBody>
                    <a:bodyPr/>
                    <a:lstStyle/>
                    <a:p>
                      <a:r>
                        <a:rPr lang="en-US" b="1" dirty="0" smtClean="0">
                          <a:solidFill>
                            <a:schemeClr val="accent3"/>
                          </a:solidFill>
                        </a:rPr>
                        <a:t>15-19 years</a:t>
                      </a:r>
                      <a:endParaRPr lang="en-US" b="1" dirty="0">
                        <a:solidFill>
                          <a:schemeClr val="accent3"/>
                        </a:solidFill>
                      </a:endParaRPr>
                    </a:p>
                  </a:txBody>
                  <a:tcPr>
                    <a:solidFill>
                      <a:schemeClr val="tx1"/>
                    </a:solidFill>
                  </a:tcPr>
                </a:tc>
                <a:tc>
                  <a:txBody>
                    <a:bodyPr/>
                    <a:lstStyle/>
                    <a:p>
                      <a:r>
                        <a:rPr lang="en-US" b="1" dirty="0" smtClean="0">
                          <a:solidFill>
                            <a:schemeClr val="accent3"/>
                          </a:solidFill>
                        </a:rPr>
                        <a:t>20-24 years</a:t>
                      </a:r>
                      <a:endParaRPr lang="en-US" b="1" dirty="0">
                        <a:solidFill>
                          <a:schemeClr val="accent3"/>
                        </a:solidFill>
                      </a:endParaRPr>
                    </a:p>
                  </a:txBody>
                  <a:tcPr>
                    <a:solidFill>
                      <a:schemeClr val="tx1"/>
                    </a:solidFill>
                  </a:tcPr>
                </a:tc>
                <a:tc>
                  <a:txBody>
                    <a:bodyPr/>
                    <a:lstStyle/>
                    <a:p>
                      <a:r>
                        <a:rPr lang="en-US" b="1" dirty="0" smtClean="0">
                          <a:solidFill>
                            <a:schemeClr val="accent3"/>
                          </a:solidFill>
                        </a:rPr>
                        <a:t>25-29 years</a:t>
                      </a:r>
                      <a:endParaRPr lang="en-US" b="1" dirty="0">
                        <a:solidFill>
                          <a:schemeClr val="accent3"/>
                        </a:solidFill>
                      </a:endParaRPr>
                    </a:p>
                  </a:txBody>
                  <a:tcPr>
                    <a:solidFill>
                      <a:schemeClr val="tx1"/>
                    </a:solidFill>
                  </a:tcPr>
                </a:tc>
                <a:tc>
                  <a:txBody>
                    <a:bodyPr/>
                    <a:lstStyle/>
                    <a:p>
                      <a:r>
                        <a:rPr lang="en-US" b="1" dirty="0" smtClean="0">
                          <a:solidFill>
                            <a:schemeClr val="accent3"/>
                          </a:solidFill>
                        </a:rPr>
                        <a:t>30-34 years</a:t>
                      </a:r>
                      <a:endParaRPr lang="en-US" b="1" dirty="0">
                        <a:solidFill>
                          <a:schemeClr val="accent3"/>
                        </a:solidFill>
                      </a:endParaRPr>
                    </a:p>
                  </a:txBody>
                  <a:tcPr>
                    <a:solidFill>
                      <a:schemeClr val="tx1"/>
                    </a:solidFill>
                  </a:tcPr>
                </a:tc>
                <a:tc>
                  <a:txBody>
                    <a:bodyPr/>
                    <a:lstStyle/>
                    <a:p>
                      <a:r>
                        <a:rPr lang="en-US" b="1" dirty="0" smtClean="0">
                          <a:solidFill>
                            <a:schemeClr val="accent3"/>
                          </a:solidFill>
                        </a:rPr>
                        <a:t>35-39</a:t>
                      </a:r>
                      <a:r>
                        <a:rPr lang="en-US" b="1" baseline="0" dirty="0" smtClean="0">
                          <a:solidFill>
                            <a:schemeClr val="accent3"/>
                          </a:solidFill>
                        </a:rPr>
                        <a:t> years</a:t>
                      </a:r>
                      <a:endParaRPr lang="en-US" b="1" dirty="0">
                        <a:solidFill>
                          <a:schemeClr val="accent3"/>
                        </a:solidFill>
                      </a:endParaRPr>
                    </a:p>
                  </a:txBody>
                  <a:tcPr>
                    <a:solidFill>
                      <a:schemeClr val="tx1"/>
                    </a:solidFill>
                  </a:tcPr>
                </a:tc>
                <a:tc>
                  <a:txBody>
                    <a:bodyPr/>
                    <a:lstStyle/>
                    <a:p>
                      <a:r>
                        <a:rPr lang="en-US" b="1" dirty="0" smtClean="0">
                          <a:solidFill>
                            <a:schemeClr val="accent3"/>
                          </a:solidFill>
                        </a:rPr>
                        <a:t>40-44 years</a:t>
                      </a:r>
                      <a:endParaRPr lang="en-US" b="1" dirty="0">
                        <a:solidFill>
                          <a:schemeClr val="accent3"/>
                        </a:solidFill>
                      </a:endParaRPr>
                    </a:p>
                  </a:txBody>
                  <a:tcPr>
                    <a:solidFill>
                      <a:schemeClr val="tx1"/>
                    </a:solidFill>
                  </a:tcPr>
                </a:tc>
                <a:tc>
                  <a:txBody>
                    <a:bodyPr/>
                    <a:lstStyle/>
                    <a:p>
                      <a:r>
                        <a:rPr lang="en-US" sz="1700" b="1" dirty="0" smtClean="0">
                          <a:solidFill>
                            <a:schemeClr val="accent3"/>
                          </a:solidFill>
                        </a:rPr>
                        <a:t>45-49 years</a:t>
                      </a:r>
                      <a:endParaRPr lang="en-US" sz="1700" b="1" dirty="0">
                        <a:solidFill>
                          <a:schemeClr val="accent3"/>
                        </a:solidFill>
                      </a:endParaRPr>
                    </a:p>
                  </a:txBody>
                  <a:tcPr>
                    <a:solidFill>
                      <a:schemeClr val="tx1"/>
                    </a:solidFill>
                  </a:tcPr>
                </a:tc>
              </a:tr>
              <a:tr h="370840">
                <a:tc>
                  <a:txBody>
                    <a:bodyPr/>
                    <a:lstStyle/>
                    <a:p>
                      <a:r>
                        <a:rPr lang="en-US" dirty="0" smtClean="0"/>
                        <a:t>2006</a:t>
                      </a:r>
                      <a:endParaRPr lang="en-US" b="1" dirty="0"/>
                    </a:p>
                  </a:txBody>
                  <a:tcPr/>
                </a:tc>
                <a:tc>
                  <a:txBody>
                    <a:bodyPr/>
                    <a:lstStyle/>
                    <a:p>
                      <a:pPr algn="r"/>
                      <a:r>
                        <a:rPr lang="en-US" dirty="0" smtClean="0"/>
                        <a:t>2,100.5</a:t>
                      </a:r>
                      <a:endParaRPr lang="en-US" b="1" dirty="0"/>
                    </a:p>
                  </a:txBody>
                  <a:tcPr/>
                </a:tc>
                <a:tc>
                  <a:txBody>
                    <a:bodyPr/>
                    <a:lstStyle/>
                    <a:p>
                      <a:pPr algn="r"/>
                      <a:r>
                        <a:rPr lang="en-US" dirty="0" smtClean="0"/>
                        <a:t>0.6</a:t>
                      </a:r>
                      <a:endParaRPr lang="en-US" b="1" dirty="0"/>
                    </a:p>
                  </a:txBody>
                  <a:tcPr/>
                </a:tc>
                <a:tc>
                  <a:txBody>
                    <a:bodyPr/>
                    <a:lstStyle/>
                    <a:p>
                      <a:pPr algn="r"/>
                      <a:r>
                        <a:rPr lang="en-US" dirty="0" smtClean="0"/>
                        <a:t>41.9</a:t>
                      </a:r>
                      <a:endParaRPr lang="en-US" b="1" dirty="0"/>
                    </a:p>
                  </a:txBody>
                  <a:tcPr/>
                </a:tc>
                <a:tc>
                  <a:txBody>
                    <a:bodyPr/>
                    <a:lstStyle/>
                    <a:p>
                      <a:pPr algn="r"/>
                      <a:r>
                        <a:rPr lang="en-US" dirty="0" smtClean="0"/>
                        <a:t>105.9</a:t>
                      </a:r>
                      <a:endParaRPr lang="en-US" b="1" dirty="0"/>
                    </a:p>
                  </a:txBody>
                  <a:tcPr/>
                </a:tc>
                <a:tc>
                  <a:txBody>
                    <a:bodyPr/>
                    <a:lstStyle/>
                    <a:p>
                      <a:pPr algn="r"/>
                      <a:r>
                        <a:rPr lang="en-US" dirty="0" smtClean="0"/>
                        <a:t>116.7</a:t>
                      </a:r>
                      <a:endParaRPr lang="en-US" b="1" dirty="0"/>
                    </a:p>
                  </a:txBody>
                  <a:tcPr/>
                </a:tc>
                <a:tc>
                  <a:txBody>
                    <a:bodyPr/>
                    <a:lstStyle/>
                    <a:p>
                      <a:pPr algn="r"/>
                      <a:r>
                        <a:rPr lang="en-US" dirty="0" smtClean="0"/>
                        <a:t>97.7</a:t>
                      </a:r>
                      <a:endParaRPr lang="en-US" b="1" dirty="0"/>
                    </a:p>
                  </a:txBody>
                  <a:tcPr/>
                </a:tc>
                <a:tc>
                  <a:txBody>
                    <a:bodyPr/>
                    <a:lstStyle/>
                    <a:p>
                      <a:pPr algn="r"/>
                      <a:r>
                        <a:rPr lang="en-US" dirty="0" smtClean="0"/>
                        <a:t>47.3</a:t>
                      </a:r>
                      <a:endParaRPr lang="en-US" b="1" dirty="0"/>
                    </a:p>
                  </a:txBody>
                  <a:tcPr/>
                </a:tc>
                <a:tc>
                  <a:txBody>
                    <a:bodyPr/>
                    <a:lstStyle/>
                    <a:p>
                      <a:pPr algn="r"/>
                      <a:r>
                        <a:rPr lang="en-US" dirty="0" smtClean="0"/>
                        <a:t>9.4</a:t>
                      </a:r>
                      <a:endParaRPr lang="en-US" b="1" dirty="0"/>
                    </a:p>
                  </a:txBody>
                  <a:tcPr/>
                </a:tc>
                <a:tc>
                  <a:txBody>
                    <a:bodyPr/>
                    <a:lstStyle/>
                    <a:p>
                      <a:pPr algn="r"/>
                      <a:r>
                        <a:rPr lang="en-US" dirty="0" smtClean="0"/>
                        <a:t>0.6</a:t>
                      </a:r>
                      <a:endParaRPr lang="en-US" b="1" dirty="0"/>
                    </a:p>
                  </a:txBody>
                  <a:tcPr/>
                </a:tc>
              </a:tr>
              <a:tr h="370840">
                <a:tc>
                  <a:txBody>
                    <a:bodyPr/>
                    <a:lstStyle/>
                    <a:p>
                      <a:r>
                        <a:rPr lang="en-US" dirty="0" smtClean="0"/>
                        <a:t>2005</a:t>
                      </a:r>
                      <a:endParaRPr lang="en-US" b="1" dirty="0"/>
                    </a:p>
                  </a:txBody>
                  <a:tcPr/>
                </a:tc>
                <a:tc>
                  <a:txBody>
                    <a:bodyPr/>
                    <a:lstStyle/>
                    <a:p>
                      <a:pPr algn="r"/>
                      <a:r>
                        <a:rPr lang="en-US" dirty="0" smtClean="0"/>
                        <a:t>2,053.5</a:t>
                      </a:r>
                      <a:endParaRPr lang="en-US" b="1" dirty="0"/>
                    </a:p>
                  </a:txBody>
                  <a:tcPr/>
                </a:tc>
                <a:tc>
                  <a:txBody>
                    <a:bodyPr/>
                    <a:lstStyle/>
                    <a:p>
                      <a:pPr algn="r"/>
                      <a:r>
                        <a:rPr lang="en-US" dirty="0" smtClean="0"/>
                        <a:t>0.7</a:t>
                      </a:r>
                      <a:endParaRPr lang="en-US" b="1" dirty="0"/>
                    </a:p>
                  </a:txBody>
                  <a:tcPr/>
                </a:tc>
                <a:tc>
                  <a:txBody>
                    <a:bodyPr/>
                    <a:lstStyle/>
                    <a:p>
                      <a:pPr algn="r"/>
                      <a:r>
                        <a:rPr lang="en-US" dirty="0" smtClean="0"/>
                        <a:t>40.5</a:t>
                      </a:r>
                      <a:endParaRPr lang="en-US" b="1" dirty="0"/>
                    </a:p>
                  </a:txBody>
                  <a:tcPr/>
                </a:tc>
                <a:tc>
                  <a:txBody>
                    <a:bodyPr/>
                    <a:lstStyle/>
                    <a:p>
                      <a:pPr algn="r"/>
                      <a:r>
                        <a:rPr lang="en-US" dirty="0" smtClean="0"/>
                        <a:t>102.2</a:t>
                      </a:r>
                      <a:endParaRPr lang="en-US" b="1" dirty="0"/>
                    </a:p>
                  </a:txBody>
                  <a:tcPr/>
                </a:tc>
                <a:tc>
                  <a:txBody>
                    <a:bodyPr/>
                    <a:lstStyle/>
                    <a:p>
                      <a:pPr algn="r"/>
                      <a:r>
                        <a:rPr lang="en-US" dirty="0" smtClean="0"/>
                        <a:t>115.5</a:t>
                      </a:r>
                      <a:endParaRPr lang="en-US" b="1" dirty="0"/>
                    </a:p>
                  </a:txBody>
                  <a:tcPr/>
                </a:tc>
                <a:tc>
                  <a:txBody>
                    <a:bodyPr/>
                    <a:lstStyle/>
                    <a:p>
                      <a:pPr algn="r"/>
                      <a:r>
                        <a:rPr lang="en-US" dirty="0" smtClean="0"/>
                        <a:t>95.8</a:t>
                      </a:r>
                      <a:endParaRPr lang="en-US" b="1" dirty="0"/>
                    </a:p>
                  </a:txBody>
                  <a:tcPr/>
                </a:tc>
                <a:tc>
                  <a:txBody>
                    <a:bodyPr/>
                    <a:lstStyle/>
                    <a:p>
                      <a:pPr algn="r"/>
                      <a:r>
                        <a:rPr lang="en-US" dirty="0" smtClean="0"/>
                        <a:t>46.3</a:t>
                      </a:r>
                      <a:endParaRPr lang="en-US" b="1" dirty="0"/>
                    </a:p>
                  </a:txBody>
                  <a:tcPr/>
                </a:tc>
                <a:tc>
                  <a:txBody>
                    <a:bodyPr/>
                    <a:lstStyle/>
                    <a:p>
                      <a:pPr algn="r"/>
                      <a:r>
                        <a:rPr lang="en-US" dirty="0" smtClean="0"/>
                        <a:t>9.1</a:t>
                      </a:r>
                      <a:endParaRPr lang="en-US" b="1" dirty="0"/>
                    </a:p>
                  </a:txBody>
                  <a:tcPr/>
                </a:tc>
                <a:tc>
                  <a:txBody>
                    <a:bodyPr/>
                    <a:lstStyle/>
                    <a:p>
                      <a:pPr algn="r"/>
                      <a:r>
                        <a:rPr lang="en-US" dirty="0" smtClean="0"/>
                        <a:t>0.6</a:t>
                      </a:r>
                      <a:endParaRPr lang="en-US" b="1" dirty="0"/>
                    </a:p>
                  </a:txBody>
                  <a:tcPr/>
                </a:tc>
              </a:tr>
              <a:tr h="370840">
                <a:tc>
                  <a:txBody>
                    <a:bodyPr/>
                    <a:lstStyle/>
                    <a:p>
                      <a:r>
                        <a:rPr lang="en-US" dirty="0" smtClean="0"/>
                        <a:t>2004</a:t>
                      </a:r>
                      <a:endParaRPr lang="en-US" b="1" dirty="0"/>
                    </a:p>
                  </a:txBody>
                  <a:tcPr/>
                </a:tc>
                <a:tc>
                  <a:txBody>
                    <a:bodyPr/>
                    <a:lstStyle/>
                    <a:p>
                      <a:pPr algn="r"/>
                      <a:r>
                        <a:rPr lang="en-US" dirty="0" smtClean="0"/>
                        <a:t>2,045.5</a:t>
                      </a:r>
                      <a:endParaRPr lang="en-US" b="1" dirty="0"/>
                    </a:p>
                  </a:txBody>
                  <a:tcPr/>
                </a:tc>
                <a:tc>
                  <a:txBody>
                    <a:bodyPr/>
                    <a:lstStyle/>
                    <a:p>
                      <a:pPr algn="r"/>
                      <a:r>
                        <a:rPr lang="en-US" dirty="0" smtClean="0"/>
                        <a:t>0.7</a:t>
                      </a:r>
                      <a:endParaRPr lang="en-US" b="1" dirty="0"/>
                    </a:p>
                  </a:txBody>
                  <a:tcPr/>
                </a:tc>
                <a:tc>
                  <a:txBody>
                    <a:bodyPr/>
                    <a:lstStyle/>
                    <a:p>
                      <a:pPr algn="r"/>
                      <a:r>
                        <a:rPr lang="en-US" dirty="0" smtClean="0"/>
                        <a:t>41.1</a:t>
                      </a:r>
                      <a:endParaRPr lang="en-US" b="1" dirty="0"/>
                    </a:p>
                  </a:txBody>
                  <a:tcPr/>
                </a:tc>
                <a:tc>
                  <a:txBody>
                    <a:bodyPr/>
                    <a:lstStyle/>
                    <a:p>
                      <a:pPr algn="r"/>
                      <a:r>
                        <a:rPr lang="en-US" dirty="0" smtClean="0"/>
                        <a:t>101.7</a:t>
                      </a:r>
                      <a:endParaRPr lang="en-US" b="1" dirty="0"/>
                    </a:p>
                  </a:txBody>
                  <a:tcPr/>
                </a:tc>
                <a:tc>
                  <a:txBody>
                    <a:bodyPr/>
                    <a:lstStyle/>
                    <a:p>
                      <a:pPr algn="r"/>
                      <a:r>
                        <a:rPr lang="en-US" dirty="0" smtClean="0"/>
                        <a:t>115.5</a:t>
                      </a:r>
                      <a:endParaRPr lang="en-US" b="1" dirty="0"/>
                    </a:p>
                  </a:txBody>
                  <a:tcPr/>
                </a:tc>
                <a:tc>
                  <a:txBody>
                    <a:bodyPr/>
                    <a:lstStyle/>
                    <a:p>
                      <a:pPr algn="r"/>
                      <a:r>
                        <a:rPr lang="en-US" dirty="0" smtClean="0"/>
                        <a:t>95.3</a:t>
                      </a:r>
                      <a:endParaRPr lang="en-US" b="1" dirty="0"/>
                    </a:p>
                  </a:txBody>
                  <a:tcPr/>
                </a:tc>
                <a:tc>
                  <a:txBody>
                    <a:bodyPr/>
                    <a:lstStyle/>
                    <a:p>
                      <a:pPr algn="r"/>
                      <a:r>
                        <a:rPr lang="en-US" dirty="0" smtClean="0"/>
                        <a:t>45.4</a:t>
                      </a:r>
                      <a:endParaRPr lang="en-US" b="1" dirty="0"/>
                    </a:p>
                  </a:txBody>
                  <a:tcPr/>
                </a:tc>
                <a:tc>
                  <a:txBody>
                    <a:bodyPr/>
                    <a:lstStyle/>
                    <a:p>
                      <a:pPr algn="r"/>
                      <a:r>
                        <a:rPr lang="en-US" dirty="0" smtClean="0"/>
                        <a:t>8.9</a:t>
                      </a:r>
                      <a:endParaRPr lang="en-US" b="1" dirty="0"/>
                    </a:p>
                  </a:txBody>
                  <a:tcPr/>
                </a:tc>
                <a:tc>
                  <a:txBody>
                    <a:bodyPr/>
                    <a:lstStyle/>
                    <a:p>
                      <a:pPr algn="r"/>
                      <a:r>
                        <a:rPr lang="en-US" dirty="0" smtClean="0"/>
                        <a:t>0.5</a:t>
                      </a:r>
                      <a:endParaRPr lang="en-US" b="1" dirty="0"/>
                    </a:p>
                  </a:txBody>
                  <a:tcPr/>
                </a:tc>
              </a:tr>
              <a:tr h="370840">
                <a:tc>
                  <a:txBody>
                    <a:bodyPr/>
                    <a:lstStyle/>
                    <a:p>
                      <a:r>
                        <a:rPr lang="en-US" dirty="0" smtClean="0"/>
                        <a:t>2003</a:t>
                      </a:r>
                      <a:endParaRPr lang="en-US" b="1" dirty="0"/>
                    </a:p>
                  </a:txBody>
                  <a:tcPr/>
                </a:tc>
                <a:tc>
                  <a:txBody>
                    <a:bodyPr/>
                    <a:lstStyle/>
                    <a:p>
                      <a:pPr algn="r"/>
                      <a:r>
                        <a:rPr lang="en-US" dirty="0" smtClean="0"/>
                        <a:t>2,042.5</a:t>
                      </a:r>
                      <a:endParaRPr lang="en-US" b="1" dirty="0"/>
                    </a:p>
                  </a:txBody>
                  <a:tcPr/>
                </a:tc>
                <a:tc>
                  <a:txBody>
                    <a:bodyPr/>
                    <a:lstStyle/>
                    <a:p>
                      <a:pPr algn="r"/>
                      <a:r>
                        <a:rPr lang="en-US" dirty="0" smtClean="0"/>
                        <a:t>0.6</a:t>
                      </a:r>
                      <a:endParaRPr lang="en-US" b="1" dirty="0"/>
                    </a:p>
                  </a:txBody>
                  <a:tcPr/>
                </a:tc>
                <a:tc>
                  <a:txBody>
                    <a:bodyPr/>
                    <a:lstStyle/>
                    <a:p>
                      <a:pPr algn="r"/>
                      <a:r>
                        <a:rPr lang="en-US" dirty="0" smtClean="0"/>
                        <a:t>41.6</a:t>
                      </a:r>
                      <a:endParaRPr lang="en-US" b="1" dirty="0"/>
                    </a:p>
                  </a:txBody>
                  <a:tcPr/>
                </a:tc>
                <a:tc>
                  <a:txBody>
                    <a:bodyPr/>
                    <a:lstStyle/>
                    <a:p>
                      <a:pPr algn="r"/>
                      <a:r>
                        <a:rPr lang="en-US" dirty="0" smtClean="0"/>
                        <a:t>102.6</a:t>
                      </a:r>
                      <a:endParaRPr lang="en-US" b="1" dirty="0"/>
                    </a:p>
                  </a:txBody>
                  <a:tcPr/>
                </a:tc>
                <a:tc>
                  <a:txBody>
                    <a:bodyPr/>
                    <a:lstStyle/>
                    <a:p>
                      <a:pPr algn="r"/>
                      <a:r>
                        <a:rPr lang="en-US" dirty="0" smtClean="0"/>
                        <a:t>115.6</a:t>
                      </a:r>
                      <a:endParaRPr lang="en-US" b="1" dirty="0"/>
                    </a:p>
                  </a:txBody>
                  <a:tcPr/>
                </a:tc>
                <a:tc>
                  <a:txBody>
                    <a:bodyPr/>
                    <a:lstStyle/>
                    <a:p>
                      <a:pPr algn="r"/>
                      <a:r>
                        <a:rPr lang="en-US" dirty="0" smtClean="0"/>
                        <a:t>95.1</a:t>
                      </a:r>
                      <a:endParaRPr lang="en-US" b="1" dirty="0"/>
                    </a:p>
                  </a:txBody>
                  <a:tcPr/>
                </a:tc>
                <a:tc>
                  <a:txBody>
                    <a:bodyPr/>
                    <a:lstStyle/>
                    <a:p>
                      <a:pPr algn="r"/>
                      <a:r>
                        <a:rPr lang="en-US" dirty="0" smtClean="0"/>
                        <a:t>43.8</a:t>
                      </a:r>
                      <a:endParaRPr lang="en-US" b="1" dirty="0"/>
                    </a:p>
                  </a:txBody>
                  <a:tcPr/>
                </a:tc>
                <a:tc>
                  <a:txBody>
                    <a:bodyPr/>
                    <a:lstStyle/>
                    <a:p>
                      <a:pPr algn="r"/>
                      <a:r>
                        <a:rPr lang="en-US" dirty="0" smtClean="0"/>
                        <a:t>8.7</a:t>
                      </a:r>
                      <a:endParaRPr lang="en-US" b="1" dirty="0"/>
                    </a:p>
                  </a:txBody>
                  <a:tcPr/>
                </a:tc>
                <a:tc>
                  <a:txBody>
                    <a:bodyPr/>
                    <a:lstStyle/>
                    <a:p>
                      <a:pPr algn="r"/>
                      <a:r>
                        <a:rPr lang="en-US" dirty="0" smtClean="0"/>
                        <a:t>0.5</a:t>
                      </a:r>
                      <a:endParaRPr lang="en-US" b="1" dirty="0"/>
                    </a:p>
                  </a:txBody>
                  <a:tcPr/>
                </a:tc>
              </a:tr>
              <a:tr h="370840">
                <a:tc>
                  <a:txBody>
                    <a:bodyPr/>
                    <a:lstStyle/>
                    <a:p>
                      <a:r>
                        <a:rPr lang="en-US" dirty="0" smtClean="0"/>
                        <a:t>2002</a:t>
                      </a:r>
                      <a:endParaRPr lang="en-US" b="1" dirty="0"/>
                    </a:p>
                  </a:txBody>
                  <a:tcPr/>
                </a:tc>
                <a:tc>
                  <a:txBody>
                    <a:bodyPr/>
                    <a:lstStyle/>
                    <a:p>
                      <a:pPr algn="r"/>
                      <a:r>
                        <a:rPr lang="en-US" dirty="0" smtClean="0"/>
                        <a:t>2,013.0</a:t>
                      </a:r>
                      <a:endParaRPr lang="en-US" b="1" dirty="0"/>
                    </a:p>
                  </a:txBody>
                  <a:tcPr/>
                </a:tc>
                <a:tc>
                  <a:txBody>
                    <a:bodyPr/>
                    <a:lstStyle/>
                    <a:p>
                      <a:pPr algn="r"/>
                      <a:r>
                        <a:rPr lang="en-US" dirty="0" smtClean="0"/>
                        <a:t>0.7</a:t>
                      </a:r>
                      <a:endParaRPr lang="en-US" b="1" dirty="0"/>
                    </a:p>
                  </a:txBody>
                  <a:tcPr/>
                </a:tc>
                <a:tc>
                  <a:txBody>
                    <a:bodyPr/>
                    <a:lstStyle/>
                    <a:p>
                      <a:pPr algn="r"/>
                      <a:r>
                        <a:rPr lang="en-US" dirty="0" smtClean="0"/>
                        <a:t>43.0</a:t>
                      </a:r>
                      <a:endParaRPr lang="en-US" b="1" dirty="0"/>
                    </a:p>
                  </a:txBody>
                  <a:tcPr/>
                </a:tc>
                <a:tc>
                  <a:txBody>
                    <a:bodyPr/>
                    <a:lstStyle/>
                    <a:p>
                      <a:pPr algn="r"/>
                      <a:r>
                        <a:rPr lang="en-US" dirty="0" smtClean="0"/>
                        <a:t>103.6</a:t>
                      </a:r>
                      <a:endParaRPr lang="en-US" b="1" dirty="0"/>
                    </a:p>
                  </a:txBody>
                  <a:tcPr/>
                </a:tc>
                <a:tc>
                  <a:txBody>
                    <a:bodyPr/>
                    <a:lstStyle/>
                    <a:p>
                      <a:pPr algn="r"/>
                      <a:r>
                        <a:rPr lang="en-US" dirty="0" smtClean="0"/>
                        <a:t>113.6</a:t>
                      </a:r>
                      <a:endParaRPr lang="en-US" b="1" dirty="0"/>
                    </a:p>
                  </a:txBody>
                  <a:tcPr/>
                </a:tc>
                <a:tc>
                  <a:txBody>
                    <a:bodyPr/>
                    <a:lstStyle/>
                    <a:p>
                      <a:pPr algn="r"/>
                      <a:r>
                        <a:rPr lang="en-US" dirty="0" smtClean="0"/>
                        <a:t>91.5</a:t>
                      </a:r>
                      <a:endParaRPr lang="en-US" b="1" dirty="0"/>
                    </a:p>
                  </a:txBody>
                  <a:tcPr/>
                </a:tc>
                <a:tc>
                  <a:txBody>
                    <a:bodyPr/>
                    <a:lstStyle/>
                    <a:p>
                      <a:pPr algn="r"/>
                      <a:r>
                        <a:rPr lang="en-US" dirty="0" smtClean="0"/>
                        <a:t>41.4</a:t>
                      </a:r>
                      <a:endParaRPr lang="en-US" b="1" dirty="0"/>
                    </a:p>
                  </a:txBody>
                  <a:tcPr/>
                </a:tc>
                <a:tc>
                  <a:txBody>
                    <a:bodyPr/>
                    <a:lstStyle/>
                    <a:p>
                      <a:pPr algn="r"/>
                      <a:r>
                        <a:rPr lang="en-US" dirty="0" smtClean="0"/>
                        <a:t>8.3</a:t>
                      </a:r>
                      <a:endParaRPr lang="en-US" b="1" dirty="0"/>
                    </a:p>
                  </a:txBody>
                  <a:tcPr/>
                </a:tc>
                <a:tc>
                  <a:txBody>
                    <a:bodyPr/>
                    <a:lstStyle/>
                    <a:p>
                      <a:pPr algn="r"/>
                      <a:r>
                        <a:rPr lang="en-US" dirty="0" smtClean="0"/>
                        <a:t>0.5</a:t>
                      </a:r>
                      <a:endParaRPr lang="en-US" b="1" dirty="0"/>
                    </a:p>
                  </a:txBody>
                  <a:tcPr/>
                </a:tc>
              </a:tr>
              <a:tr h="370840">
                <a:tc>
                  <a:txBody>
                    <a:bodyPr/>
                    <a:lstStyle/>
                    <a:p>
                      <a:r>
                        <a:rPr lang="en-US" dirty="0" smtClean="0"/>
                        <a:t>2001</a:t>
                      </a:r>
                      <a:endParaRPr lang="en-US" b="1" dirty="0" smtClean="0"/>
                    </a:p>
                  </a:txBody>
                  <a:tcPr/>
                </a:tc>
                <a:tc>
                  <a:txBody>
                    <a:bodyPr/>
                    <a:lstStyle/>
                    <a:p>
                      <a:pPr algn="r"/>
                      <a:r>
                        <a:rPr lang="en-US" dirty="0" smtClean="0"/>
                        <a:t>2,034.0</a:t>
                      </a:r>
                      <a:endParaRPr lang="en-US" b="1" dirty="0"/>
                    </a:p>
                  </a:txBody>
                  <a:tcPr/>
                </a:tc>
                <a:tc>
                  <a:txBody>
                    <a:bodyPr/>
                    <a:lstStyle/>
                    <a:p>
                      <a:pPr algn="r"/>
                      <a:r>
                        <a:rPr lang="en-US" dirty="0" smtClean="0"/>
                        <a:t>0.8</a:t>
                      </a:r>
                      <a:endParaRPr lang="en-US" b="1" dirty="0"/>
                    </a:p>
                  </a:txBody>
                  <a:tcPr/>
                </a:tc>
                <a:tc>
                  <a:txBody>
                    <a:bodyPr/>
                    <a:lstStyle/>
                    <a:p>
                      <a:pPr algn="r"/>
                      <a:r>
                        <a:rPr lang="en-US" dirty="0" smtClean="0"/>
                        <a:t>45.3</a:t>
                      </a:r>
                      <a:endParaRPr lang="en-US" b="1" dirty="0"/>
                    </a:p>
                  </a:txBody>
                  <a:tcPr/>
                </a:tc>
                <a:tc>
                  <a:txBody>
                    <a:bodyPr/>
                    <a:lstStyle/>
                    <a:p>
                      <a:pPr algn="r"/>
                      <a:r>
                        <a:rPr lang="en-US" dirty="0" smtClean="0"/>
                        <a:t>106.2</a:t>
                      </a:r>
                      <a:endParaRPr lang="en-US" b="1" dirty="0"/>
                    </a:p>
                  </a:txBody>
                  <a:tcPr/>
                </a:tc>
                <a:tc>
                  <a:txBody>
                    <a:bodyPr/>
                    <a:lstStyle/>
                    <a:p>
                      <a:pPr algn="r"/>
                      <a:r>
                        <a:rPr lang="en-US" dirty="0" smtClean="0"/>
                        <a:t>113.4</a:t>
                      </a:r>
                      <a:endParaRPr lang="en-US" b="1" dirty="0" smtClean="0"/>
                    </a:p>
                  </a:txBody>
                  <a:tcPr/>
                </a:tc>
                <a:tc>
                  <a:txBody>
                    <a:bodyPr/>
                    <a:lstStyle/>
                    <a:p>
                      <a:pPr algn="r"/>
                      <a:r>
                        <a:rPr lang="en-US" dirty="0" smtClean="0"/>
                        <a:t>91.9</a:t>
                      </a:r>
                      <a:endParaRPr lang="en-US" b="1" dirty="0"/>
                    </a:p>
                  </a:txBody>
                  <a:tcPr/>
                </a:tc>
                <a:tc>
                  <a:txBody>
                    <a:bodyPr/>
                    <a:lstStyle/>
                    <a:p>
                      <a:pPr algn="r"/>
                      <a:r>
                        <a:rPr lang="en-US" dirty="0" smtClean="0"/>
                        <a:t>40.6</a:t>
                      </a:r>
                      <a:endParaRPr lang="en-US" b="1" dirty="0"/>
                    </a:p>
                  </a:txBody>
                  <a:tcPr/>
                </a:tc>
                <a:tc>
                  <a:txBody>
                    <a:bodyPr/>
                    <a:lstStyle/>
                    <a:p>
                      <a:pPr algn="r"/>
                      <a:r>
                        <a:rPr lang="en-US" dirty="0" smtClean="0"/>
                        <a:t>8.1</a:t>
                      </a:r>
                      <a:endParaRPr lang="en-US" b="1" dirty="0"/>
                    </a:p>
                  </a:txBody>
                  <a:tcPr/>
                </a:tc>
                <a:tc>
                  <a:txBody>
                    <a:bodyPr/>
                    <a:lstStyle/>
                    <a:p>
                      <a:pPr algn="r"/>
                      <a:r>
                        <a:rPr lang="en-US" dirty="0" smtClean="0"/>
                        <a:t>0.5</a:t>
                      </a:r>
                      <a:endParaRPr lang="en-US" b="1" dirty="0"/>
                    </a:p>
                  </a:txBody>
                  <a:tcPr/>
                </a:tc>
              </a:tr>
              <a:tr h="370840">
                <a:tc>
                  <a:txBody>
                    <a:bodyPr/>
                    <a:lstStyle/>
                    <a:p>
                      <a:r>
                        <a:rPr lang="en-US" dirty="0" smtClean="0"/>
                        <a:t>2000</a:t>
                      </a:r>
                      <a:endParaRPr lang="en-US" b="1" dirty="0" smtClean="0"/>
                    </a:p>
                  </a:txBody>
                  <a:tcPr/>
                </a:tc>
                <a:tc>
                  <a:txBody>
                    <a:bodyPr/>
                    <a:lstStyle/>
                    <a:p>
                      <a:pPr algn="r"/>
                      <a:r>
                        <a:rPr lang="en-US" dirty="0" smtClean="0"/>
                        <a:t>2,056.0</a:t>
                      </a:r>
                      <a:endParaRPr lang="en-US" b="1" dirty="0"/>
                    </a:p>
                  </a:txBody>
                  <a:tcPr/>
                </a:tc>
                <a:tc>
                  <a:txBody>
                    <a:bodyPr/>
                    <a:lstStyle/>
                    <a:p>
                      <a:pPr algn="r"/>
                      <a:r>
                        <a:rPr lang="en-US" dirty="0" smtClean="0"/>
                        <a:t>0.9</a:t>
                      </a:r>
                      <a:endParaRPr lang="en-US" b="1" dirty="0"/>
                    </a:p>
                  </a:txBody>
                  <a:tcPr/>
                </a:tc>
                <a:tc>
                  <a:txBody>
                    <a:bodyPr/>
                    <a:lstStyle/>
                    <a:p>
                      <a:pPr algn="r"/>
                      <a:r>
                        <a:rPr lang="en-US" dirty="0" smtClean="0"/>
                        <a:t>47.7</a:t>
                      </a:r>
                      <a:endParaRPr lang="en-US" b="1" dirty="0"/>
                    </a:p>
                  </a:txBody>
                  <a:tcPr/>
                </a:tc>
                <a:tc>
                  <a:txBody>
                    <a:bodyPr/>
                    <a:lstStyle/>
                    <a:p>
                      <a:pPr algn="r"/>
                      <a:r>
                        <a:rPr lang="en-US" dirty="0" smtClean="0"/>
                        <a:t>109.7</a:t>
                      </a:r>
                      <a:endParaRPr lang="en-US" b="1" dirty="0"/>
                    </a:p>
                  </a:txBody>
                  <a:tcPr/>
                </a:tc>
                <a:tc>
                  <a:txBody>
                    <a:bodyPr/>
                    <a:lstStyle/>
                    <a:p>
                      <a:pPr algn="r"/>
                      <a:r>
                        <a:rPr lang="en-US" dirty="0" smtClean="0"/>
                        <a:t>113.5</a:t>
                      </a:r>
                      <a:endParaRPr lang="en-US" b="1" dirty="0"/>
                    </a:p>
                  </a:txBody>
                  <a:tcPr/>
                </a:tc>
                <a:tc>
                  <a:txBody>
                    <a:bodyPr/>
                    <a:lstStyle/>
                    <a:p>
                      <a:pPr algn="r"/>
                      <a:r>
                        <a:rPr lang="en-US" dirty="0" smtClean="0"/>
                        <a:t>91.2</a:t>
                      </a:r>
                      <a:endParaRPr lang="en-US" b="1" dirty="0"/>
                    </a:p>
                  </a:txBody>
                  <a:tcPr/>
                </a:tc>
                <a:tc>
                  <a:txBody>
                    <a:bodyPr/>
                    <a:lstStyle/>
                    <a:p>
                      <a:pPr algn="r"/>
                      <a:r>
                        <a:rPr lang="en-US" dirty="0" smtClean="0"/>
                        <a:t>39.7</a:t>
                      </a:r>
                      <a:endParaRPr lang="en-US" b="1" dirty="0"/>
                    </a:p>
                  </a:txBody>
                  <a:tcPr/>
                </a:tc>
                <a:tc>
                  <a:txBody>
                    <a:bodyPr/>
                    <a:lstStyle/>
                    <a:p>
                      <a:pPr algn="r"/>
                      <a:r>
                        <a:rPr lang="en-US" dirty="0" smtClean="0"/>
                        <a:t>8.0</a:t>
                      </a:r>
                      <a:endParaRPr lang="en-US" b="1" dirty="0"/>
                    </a:p>
                  </a:txBody>
                  <a:tcPr/>
                </a:tc>
                <a:tc>
                  <a:txBody>
                    <a:bodyPr/>
                    <a:lstStyle/>
                    <a:p>
                      <a:pPr algn="r"/>
                      <a:r>
                        <a:rPr lang="en-US" dirty="0" smtClean="0"/>
                        <a:t>0.5</a:t>
                      </a:r>
                      <a:endParaRPr lang="en-US" b="1" dirty="0"/>
                    </a:p>
                  </a:txBody>
                  <a:tcPr/>
                </a:tc>
              </a:tr>
              <a:tr h="370840">
                <a:tc>
                  <a:txBody>
                    <a:bodyPr/>
                    <a:lstStyle/>
                    <a:p>
                      <a:r>
                        <a:rPr lang="en-US" dirty="0" smtClean="0"/>
                        <a:t>1999</a:t>
                      </a:r>
                      <a:endParaRPr lang="en-US" b="1" dirty="0"/>
                    </a:p>
                  </a:txBody>
                  <a:tcPr/>
                </a:tc>
                <a:tc>
                  <a:txBody>
                    <a:bodyPr/>
                    <a:lstStyle/>
                    <a:p>
                      <a:pPr algn="r"/>
                      <a:r>
                        <a:rPr lang="en-US" dirty="0" smtClean="0"/>
                        <a:t>2,007.5</a:t>
                      </a:r>
                      <a:endParaRPr lang="en-US" b="1" dirty="0"/>
                    </a:p>
                  </a:txBody>
                  <a:tcPr/>
                </a:tc>
                <a:tc>
                  <a:txBody>
                    <a:bodyPr/>
                    <a:lstStyle/>
                    <a:p>
                      <a:pPr algn="r"/>
                      <a:r>
                        <a:rPr lang="en-US" dirty="0" smtClean="0"/>
                        <a:t>0.9</a:t>
                      </a:r>
                      <a:endParaRPr lang="en-US" b="1" dirty="0"/>
                    </a:p>
                  </a:txBody>
                  <a:tcPr/>
                </a:tc>
                <a:tc>
                  <a:txBody>
                    <a:bodyPr/>
                    <a:lstStyle/>
                    <a:p>
                      <a:pPr algn="r"/>
                      <a:r>
                        <a:rPr lang="en-US" dirty="0" smtClean="0"/>
                        <a:t>48.8</a:t>
                      </a:r>
                      <a:endParaRPr lang="en-US" b="1" dirty="0"/>
                    </a:p>
                  </a:txBody>
                  <a:tcPr/>
                </a:tc>
                <a:tc>
                  <a:txBody>
                    <a:bodyPr/>
                    <a:lstStyle/>
                    <a:p>
                      <a:pPr algn="r"/>
                      <a:r>
                        <a:rPr lang="en-US" dirty="0" smtClean="0"/>
                        <a:t>107.9</a:t>
                      </a:r>
                      <a:endParaRPr lang="en-US" b="1" dirty="0"/>
                    </a:p>
                  </a:txBody>
                  <a:tcPr/>
                </a:tc>
                <a:tc>
                  <a:txBody>
                    <a:bodyPr/>
                    <a:lstStyle/>
                    <a:p>
                      <a:pPr algn="r"/>
                      <a:r>
                        <a:rPr lang="en-US" dirty="0" smtClean="0"/>
                        <a:t>111.2</a:t>
                      </a:r>
                      <a:endParaRPr lang="en-US" b="1" dirty="0"/>
                    </a:p>
                  </a:txBody>
                  <a:tcPr/>
                </a:tc>
                <a:tc>
                  <a:txBody>
                    <a:bodyPr/>
                    <a:lstStyle/>
                    <a:p>
                      <a:pPr algn="r"/>
                      <a:r>
                        <a:rPr lang="en-US" dirty="0" smtClean="0"/>
                        <a:t>87.1</a:t>
                      </a:r>
                      <a:endParaRPr lang="en-US" b="1" dirty="0"/>
                    </a:p>
                  </a:txBody>
                  <a:tcPr/>
                </a:tc>
                <a:tc>
                  <a:txBody>
                    <a:bodyPr/>
                    <a:lstStyle/>
                    <a:p>
                      <a:pPr algn="r"/>
                      <a:r>
                        <a:rPr lang="en-US" dirty="0" smtClean="0"/>
                        <a:t>37.8</a:t>
                      </a:r>
                      <a:endParaRPr lang="en-US" b="1" dirty="0"/>
                    </a:p>
                  </a:txBody>
                  <a:tcPr/>
                </a:tc>
                <a:tc>
                  <a:txBody>
                    <a:bodyPr/>
                    <a:lstStyle/>
                    <a:p>
                      <a:pPr algn="r"/>
                      <a:r>
                        <a:rPr lang="en-US" dirty="0" smtClean="0"/>
                        <a:t>7.4</a:t>
                      </a:r>
                      <a:endParaRPr lang="en-US" b="1" dirty="0"/>
                    </a:p>
                  </a:txBody>
                  <a:tcPr/>
                </a:tc>
                <a:tc>
                  <a:txBody>
                    <a:bodyPr/>
                    <a:lstStyle/>
                    <a:p>
                      <a:pPr algn="r"/>
                      <a:r>
                        <a:rPr lang="en-US" dirty="0" smtClean="0"/>
                        <a:t>0.4</a:t>
                      </a:r>
                      <a:endParaRPr lang="en-US" b="1" dirty="0"/>
                    </a:p>
                  </a:txBody>
                  <a:tcPr/>
                </a:tc>
              </a:tr>
              <a:tr h="370840">
                <a:tc>
                  <a:txBody>
                    <a:bodyPr/>
                    <a:lstStyle/>
                    <a:p>
                      <a:r>
                        <a:rPr lang="en-US" dirty="0" smtClean="0"/>
                        <a:t>1998</a:t>
                      </a:r>
                      <a:endParaRPr lang="en-US" b="1" dirty="0"/>
                    </a:p>
                  </a:txBody>
                  <a:tcPr/>
                </a:tc>
                <a:tc>
                  <a:txBody>
                    <a:bodyPr/>
                    <a:lstStyle/>
                    <a:p>
                      <a:pPr algn="r"/>
                      <a:r>
                        <a:rPr lang="en-US" dirty="0" smtClean="0"/>
                        <a:t>1,999.0</a:t>
                      </a:r>
                      <a:endParaRPr lang="en-US" b="1" dirty="0"/>
                    </a:p>
                  </a:txBody>
                  <a:tcPr/>
                </a:tc>
                <a:tc>
                  <a:txBody>
                    <a:bodyPr/>
                    <a:lstStyle/>
                    <a:p>
                      <a:pPr algn="r"/>
                      <a:r>
                        <a:rPr lang="en-US" dirty="0" smtClean="0"/>
                        <a:t>1.0</a:t>
                      </a:r>
                      <a:endParaRPr lang="en-US" b="1" dirty="0"/>
                    </a:p>
                  </a:txBody>
                  <a:tcPr/>
                </a:tc>
                <a:tc>
                  <a:txBody>
                    <a:bodyPr/>
                    <a:lstStyle/>
                    <a:p>
                      <a:pPr algn="r"/>
                      <a:r>
                        <a:rPr lang="en-US" dirty="0" smtClean="0"/>
                        <a:t>50.3</a:t>
                      </a:r>
                      <a:endParaRPr lang="en-US" b="1" dirty="0"/>
                    </a:p>
                  </a:txBody>
                  <a:tcPr/>
                </a:tc>
                <a:tc>
                  <a:txBody>
                    <a:bodyPr/>
                    <a:lstStyle/>
                    <a:p>
                      <a:pPr algn="r"/>
                      <a:r>
                        <a:rPr lang="en-US" dirty="0" smtClean="0"/>
                        <a:t>108.4</a:t>
                      </a:r>
                      <a:endParaRPr lang="en-US" b="1" dirty="0"/>
                    </a:p>
                  </a:txBody>
                  <a:tcPr/>
                </a:tc>
                <a:tc>
                  <a:txBody>
                    <a:bodyPr/>
                    <a:lstStyle/>
                    <a:p>
                      <a:pPr algn="r"/>
                      <a:r>
                        <a:rPr lang="en-US" dirty="0" smtClean="0"/>
                        <a:t>110.2</a:t>
                      </a:r>
                      <a:endParaRPr lang="en-US" b="1" dirty="0"/>
                    </a:p>
                  </a:txBody>
                  <a:tcPr/>
                </a:tc>
                <a:tc>
                  <a:txBody>
                    <a:bodyPr/>
                    <a:lstStyle/>
                    <a:p>
                      <a:pPr algn="r"/>
                      <a:r>
                        <a:rPr lang="en-US" dirty="0" smtClean="0"/>
                        <a:t>85.2</a:t>
                      </a:r>
                      <a:endParaRPr lang="en-US" b="1" dirty="0"/>
                    </a:p>
                  </a:txBody>
                  <a:tcPr/>
                </a:tc>
                <a:tc>
                  <a:txBody>
                    <a:bodyPr/>
                    <a:lstStyle/>
                    <a:p>
                      <a:pPr algn="r"/>
                      <a:r>
                        <a:rPr lang="en-US" dirty="0" smtClean="0"/>
                        <a:t>36.9</a:t>
                      </a:r>
                      <a:endParaRPr lang="en-US" b="1" dirty="0"/>
                    </a:p>
                  </a:txBody>
                  <a:tcPr/>
                </a:tc>
                <a:tc>
                  <a:txBody>
                    <a:bodyPr/>
                    <a:lstStyle/>
                    <a:p>
                      <a:pPr algn="r"/>
                      <a:r>
                        <a:rPr lang="en-US" dirty="0" smtClean="0"/>
                        <a:t>7.4</a:t>
                      </a:r>
                      <a:endParaRPr lang="en-US" b="1" dirty="0"/>
                    </a:p>
                  </a:txBody>
                  <a:tcPr/>
                </a:tc>
                <a:tc>
                  <a:txBody>
                    <a:bodyPr/>
                    <a:lstStyle/>
                    <a:p>
                      <a:pPr algn="r"/>
                      <a:r>
                        <a:rPr lang="en-US" dirty="0" smtClean="0"/>
                        <a:t>0.4</a:t>
                      </a:r>
                      <a:endParaRPr lang="en-US" b="1" dirty="0"/>
                    </a:p>
                  </a:txBody>
                  <a:tcPr/>
                </a:tc>
              </a:tr>
              <a:tr h="370840">
                <a:tc>
                  <a:txBody>
                    <a:bodyPr/>
                    <a:lstStyle/>
                    <a:p>
                      <a:r>
                        <a:rPr lang="en-US" dirty="0" smtClean="0"/>
                        <a:t>1999</a:t>
                      </a:r>
                      <a:endParaRPr lang="en-US" b="1" dirty="0"/>
                    </a:p>
                  </a:txBody>
                  <a:tcPr/>
                </a:tc>
                <a:tc>
                  <a:txBody>
                    <a:bodyPr/>
                    <a:lstStyle/>
                    <a:p>
                      <a:pPr algn="r"/>
                      <a:r>
                        <a:rPr lang="en-US" dirty="0" smtClean="0"/>
                        <a:t>1,971.0</a:t>
                      </a:r>
                      <a:endParaRPr lang="en-US" b="1" dirty="0"/>
                    </a:p>
                  </a:txBody>
                  <a:tcPr/>
                </a:tc>
                <a:tc>
                  <a:txBody>
                    <a:bodyPr/>
                    <a:lstStyle/>
                    <a:p>
                      <a:pPr algn="r"/>
                      <a:r>
                        <a:rPr lang="en-US" dirty="0" smtClean="0"/>
                        <a:t>1.1</a:t>
                      </a:r>
                      <a:endParaRPr lang="en-US" b="1" dirty="0"/>
                    </a:p>
                  </a:txBody>
                  <a:tcPr/>
                </a:tc>
                <a:tc>
                  <a:txBody>
                    <a:bodyPr/>
                    <a:lstStyle/>
                    <a:p>
                      <a:pPr algn="r"/>
                      <a:r>
                        <a:rPr lang="en-US" dirty="0" smtClean="0"/>
                        <a:t>51.3</a:t>
                      </a:r>
                      <a:endParaRPr lang="en-US" b="1" dirty="0"/>
                    </a:p>
                  </a:txBody>
                  <a:tcPr/>
                </a:tc>
                <a:tc>
                  <a:txBody>
                    <a:bodyPr/>
                    <a:lstStyle/>
                    <a:p>
                      <a:pPr algn="r"/>
                      <a:r>
                        <a:rPr lang="en-US" dirty="0" smtClean="0"/>
                        <a:t>107.3</a:t>
                      </a:r>
                      <a:endParaRPr lang="en-US" b="1" dirty="0"/>
                    </a:p>
                  </a:txBody>
                  <a:tcPr/>
                </a:tc>
                <a:tc>
                  <a:txBody>
                    <a:bodyPr/>
                    <a:lstStyle/>
                    <a:p>
                      <a:pPr algn="r"/>
                      <a:r>
                        <a:rPr lang="en-US" dirty="0" smtClean="0"/>
                        <a:t>108.3</a:t>
                      </a:r>
                      <a:endParaRPr lang="en-US" b="1" dirty="0"/>
                    </a:p>
                  </a:txBody>
                  <a:tcPr/>
                </a:tc>
                <a:tc>
                  <a:txBody>
                    <a:bodyPr/>
                    <a:lstStyle/>
                    <a:p>
                      <a:pPr algn="r"/>
                      <a:r>
                        <a:rPr lang="en-US" dirty="0" smtClean="0"/>
                        <a:t>83.0</a:t>
                      </a:r>
                      <a:endParaRPr lang="en-US" b="1" dirty="0"/>
                    </a:p>
                  </a:txBody>
                  <a:tcPr/>
                </a:tc>
                <a:tc>
                  <a:txBody>
                    <a:bodyPr/>
                    <a:lstStyle/>
                    <a:p>
                      <a:pPr algn="r"/>
                      <a:r>
                        <a:rPr lang="en-US" dirty="0" smtClean="0"/>
                        <a:t>35.7</a:t>
                      </a:r>
                      <a:endParaRPr lang="en-US" b="1" dirty="0"/>
                    </a:p>
                  </a:txBody>
                  <a:tcPr/>
                </a:tc>
                <a:tc>
                  <a:txBody>
                    <a:bodyPr/>
                    <a:lstStyle/>
                    <a:p>
                      <a:pPr algn="r"/>
                      <a:r>
                        <a:rPr lang="en-US" dirty="0" smtClean="0"/>
                        <a:t>7.1</a:t>
                      </a:r>
                      <a:endParaRPr lang="en-US" b="1" dirty="0"/>
                    </a:p>
                  </a:txBody>
                  <a:tcPr/>
                </a:tc>
                <a:tc>
                  <a:txBody>
                    <a:bodyPr/>
                    <a:lstStyle/>
                    <a:p>
                      <a:pPr algn="r"/>
                      <a:r>
                        <a:rPr lang="en-US" dirty="0" smtClean="0"/>
                        <a:t>0.4</a:t>
                      </a:r>
                      <a:endParaRPr lang="en-US" b="1" dirty="0"/>
                    </a:p>
                  </a:txBody>
                  <a:tcPr/>
                </a:tc>
              </a:tr>
            </a:tbl>
          </a:graphicData>
        </a:graphic>
      </p:graphicFrame>
      <p:sp>
        <p:nvSpPr>
          <p:cNvPr id="3" name="TextBox 2"/>
          <p:cNvSpPr txBox="1"/>
          <p:nvPr/>
        </p:nvSpPr>
        <p:spPr>
          <a:xfrm>
            <a:off x="4724400" y="6371492"/>
            <a:ext cx="3733800" cy="276999"/>
          </a:xfrm>
          <a:prstGeom prst="rect">
            <a:avLst/>
          </a:prstGeom>
          <a:noFill/>
        </p:spPr>
        <p:txBody>
          <a:bodyPr wrap="square" rtlCol="0">
            <a:spAutoFit/>
          </a:bodyPr>
          <a:lstStyle/>
          <a:p>
            <a:r>
              <a:rPr lang="en-US" sz="1200" dirty="0" smtClean="0"/>
              <a:t>SOURCES: </a:t>
            </a:r>
            <a:r>
              <a:rPr lang="en-US" sz="1200" dirty="0"/>
              <a:t>NVSS Births, p 33.</a:t>
            </a:r>
          </a:p>
        </p:txBody>
      </p:sp>
    </p:spTree>
    <p:extLst>
      <p:ext uri="{BB962C8B-B14F-4D97-AF65-F5344CB8AC3E}">
        <p14:creationId xmlns:p14="http://schemas.microsoft.com/office/powerpoint/2010/main" val="159314752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8" y="152400"/>
            <a:ext cx="9144000" cy="1143000"/>
          </a:xfrm>
        </p:spPr>
        <p:txBody>
          <a:bodyPr>
            <a:normAutofit/>
          </a:bodyPr>
          <a:lstStyle/>
          <a:p>
            <a:pPr>
              <a:lnSpc>
                <a:spcPts val="3300"/>
              </a:lnSpc>
            </a:pPr>
            <a:r>
              <a:rPr lang="en-US" dirty="0" smtClean="0"/>
              <a:t>Exercise: Graph the %</a:t>
            </a:r>
            <a:br>
              <a:rPr lang="en-US" dirty="0" smtClean="0"/>
            </a:br>
            <a:r>
              <a:rPr lang="en-US" dirty="0" smtClean="0"/>
              <a:t>of Preterm Live Births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4230421"/>
              </p:ext>
            </p:extLst>
          </p:nvPr>
        </p:nvGraphicFramePr>
        <p:xfrm>
          <a:off x="228600" y="1571476"/>
          <a:ext cx="5334000" cy="3719852"/>
        </p:xfrm>
        <a:graphic>
          <a:graphicData uri="http://schemas.openxmlformats.org/drawingml/2006/table">
            <a:tbl>
              <a:tblPr firstRow="1" bandRow="1">
                <a:tableStyleId>{073A0DAA-6AF3-43AB-8588-CEC1D06C72B9}</a:tableStyleId>
              </a:tblPr>
              <a:tblGrid>
                <a:gridCol w="914400"/>
                <a:gridCol w="1219200"/>
                <a:gridCol w="990600"/>
                <a:gridCol w="1066800"/>
                <a:gridCol w="1143000"/>
              </a:tblGrid>
              <a:tr h="430232">
                <a:tc>
                  <a:txBody>
                    <a:bodyPr/>
                    <a:lstStyle/>
                    <a:p>
                      <a:pPr marL="0" algn="l" defTabSz="914400" rtl="0" eaLnBrk="1" latinLnBrk="0" hangingPunct="1"/>
                      <a:r>
                        <a:rPr lang="en-US" sz="2000" kern="1200" dirty="0" smtClean="0"/>
                        <a:t>Year</a:t>
                      </a:r>
                      <a:endParaRPr lang="en-US" sz="2000" b="1" kern="1200" dirty="0">
                        <a:solidFill>
                          <a:schemeClr val="bg1"/>
                        </a:solidFill>
                        <a:latin typeface="+mn-lt"/>
                        <a:ea typeface="+mn-ea"/>
                        <a:cs typeface="+mn-cs"/>
                      </a:endParaRPr>
                    </a:p>
                  </a:txBody>
                  <a:tcPr anchor="ctr"/>
                </a:tc>
                <a:tc>
                  <a:txBody>
                    <a:bodyPr/>
                    <a:lstStyle/>
                    <a:p>
                      <a:pPr marL="0" algn="ctr" defTabSz="914400" rtl="0" eaLnBrk="1" latinLnBrk="0" hangingPunct="1"/>
                      <a:r>
                        <a:rPr lang="en-US" sz="2000" kern="1200" dirty="0" smtClean="0"/>
                        <a:t>Country </a:t>
                      </a:r>
                      <a:endParaRPr lang="en-US" sz="2000" b="1" kern="1200" dirty="0">
                        <a:solidFill>
                          <a:schemeClr val="bg1"/>
                        </a:solidFill>
                        <a:latin typeface="+mn-lt"/>
                        <a:ea typeface="+mn-ea"/>
                        <a:cs typeface="+mn-cs"/>
                      </a:endParaRPr>
                    </a:p>
                  </a:txBody>
                  <a:tcPr anchor="ctr"/>
                </a:tc>
                <a:tc>
                  <a:txBody>
                    <a:bodyPr/>
                    <a:lstStyle/>
                    <a:p>
                      <a:pPr algn="ctr"/>
                      <a:r>
                        <a:rPr lang="en-US" sz="2000" dirty="0" smtClean="0"/>
                        <a:t>North</a:t>
                      </a:r>
                      <a:endParaRPr lang="en-US" sz="2000" b="1" dirty="0">
                        <a:solidFill>
                          <a:schemeClr val="bg1"/>
                        </a:solidFill>
                      </a:endParaRPr>
                    </a:p>
                  </a:txBody>
                  <a:tcPr anchor="ctr"/>
                </a:tc>
                <a:tc>
                  <a:txBody>
                    <a:bodyPr/>
                    <a:lstStyle/>
                    <a:p>
                      <a:pPr algn="ctr"/>
                      <a:r>
                        <a:rPr lang="en-US" sz="2000" dirty="0" smtClean="0"/>
                        <a:t>Central</a:t>
                      </a:r>
                      <a:endParaRPr lang="en-US" sz="2000" b="1" dirty="0">
                        <a:solidFill>
                          <a:schemeClr val="bg1"/>
                        </a:solidFill>
                      </a:endParaRPr>
                    </a:p>
                  </a:txBody>
                  <a:tcPr anchor="ctr"/>
                </a:tc>
                <a:tc>
                  <a:txBody>
                    <a:bodyPr/>
                    <a:lstStyle/>
                    <a:p>
                      <a:pPr algn="ctr"/>
                      <a:r>
                        <a:rPr lang="en-US" sz="2000" dirty="0" smtClean="0"/>
                        <a:t>South</a:t>
                      </a:r>
                      <a:endParaRPr lang="en-US" sz="2000" b="1" dirty="0">
                        <a:solidFill>
                          <a:schemeClr val="bg1"/>
                        </a:solidFill>
                      </a:endParaRPr>
                    </a:p>
                  </a:txBody>
                  <a:tcPr anchor="ctr"/>
                </a:tc>
              </a:tr>
              <a:tr h="370840">
                <a:tc>
                  <a:txBody>
                    <a:bodyPr/>
                    <a:lstStyle/>
                    <a:p>
                      <a:pPr>
                        <a:lnSpc>
                          <a:spcPct val="200000"/>
                        </a:lnSpc>
                        <a:spcBef>
                          <a:spcPts val="600"/>
                        </a:spcBef>
                      </a:pPr>
                      <a:r>
                        <a:rPr lang="en-US" sz="2200" dirty="0" smtClean="0"/>
                        <a:t>2002</a:t>
                      </a:r>
                      <a:endParaRPr lang="en-US" sz="2200" b="1" dirty="0"/>
                    </a:p>
                  </a:txBody>
                  <a:tcPr/>
                </a:tc>
                <a:tc>
                  <a:txBody>
                    <a:bodyPr/>
                    <a:lstStyle/>
                    <a:p>
                      <a:pPr algn="r">
                        <a:lnSpc>
                          <a:spcPct val="200000"/>
                        </a:lnSpc>
                        <a:spcBef>
                          <a:spcPts val="600"/>
                        </a:spcBef>
                      </a:pPr>
                      <a:r>
                        <a:rPr lang="en-US" sz="2200" dirty="0" smtClean="0"/>
                        <a:t>12.8</a:t>
                      </a:r>
                      <a:endParaRPr lang="en-US" sz="2200" b="1" dirty="0"/>
                    </a:p>
                  </a:txBody>
                  <a:tcPr/>
                </a:tc>
                <a:tc>
                  <a:txBody>
                    <a:bodyPr/>
                    <a:lstStyle/>
                    <a:p>
                      <a:pPr algn="r">
                        <a:lnSpc>
                          <a:spcPct val="200000"/>
                        </a:lnSpc>
                        <a:spcBef>
                          <a:spcPts val="600"/>
                        </a:spcBef>
                      </a:pPr>
                      <a:r>
                        <a:rPr lang="en-US" sz="2200" dirty="0" smtClean="0"/>
                        <a:t>11.7</a:t>
                      </a:r>
                      <a:endParaRPr lang="en-US" sz="2200" b="1" dirty="0"/>
                    </a:p>
                  </a:txBody>
                  <a:tcPr/>
                </a:tc>
                <a:tc>
                  <a:txBody>
                    <a:bodyPr/>
                    <a:lstStyle/>
                    <a:p>
                      <a:pPr algn="r">
                        <a:lnSpc>
                          <a:spcPct val="200000"/>
                        </a:lnSpc>
                        <a:spcBef>
                          <a:spcPts val="600"/>
                        </a:spcBef>
                      </a:pPr>
                      <a:r>
                        <a:rPr lang="en-US" sz="2200" dirty="0" smtClean="0"/>
                        <a:t>18.5</a:t>
                      </a:r>
                      <a:endParaRPr lang="en-US" sz="2200" b="1" dirty="0"/>
                    </a:p>
                  </a:txBody>
                  <a:tcPr/>
                </a:tc>
                <a:tc>
                  <a:txBody>
                    <a:bodyPr/>
                    <a:lstStyle/>
                    <a:p>
                      <a:pPr algn="r">
                        <a:lnSpc>
                          <a:spcPct val="200000"/>
                        </a:lnSpc>
                        <a:spcBef>
                          <a:spcPts val="600"/>
                        </a:spcBef>
                      </a:pPr>
                      <a:r>
                        <a:rPr lang="en-US" sz="2200" dirty="0" smtClean="0"/>
                        <a:t>12.2</a:t>
                      </a:r>
                      <a:endParaRPr lang="en-US" sz="2200" b="1" dirty="0"/>
                    </a:p>
                  </a:txBody>
                  <a:tcPr/>
                </a:tc>
              </a:tr>
              <a:tr h="370840">
                <a:tc>
                  <a:txBody>
                    <a:bodyPr/>
                    <a:lstStyle/>
                    <a:p>
                      <a:pPr>
                        <a:lnSpc>
                          <a:spcPct val="200000"/>
                        </a:lnSpc>
                        <a:spcBef>
                          <a:spcPts val="600"/>
                        </a:spcBef>
                      </a:pPr>
                      <a:r>
                        <a:rPr lang="en-US" sz="2200" dirty="0" smtClean="0"/>
                        <a:t>2003</a:t>
                      </a:r>
                      <a:endParaRPr lang="en-US" sz="2200" b="1" dirty="0"/>
                    </a:p>
                  </a:txBody>
                  <a:tcPr/>
                </a:tc>
                <a:tc>
                  <a:txBody>
                    <a:bodyPr/>
                    <a:lstStyle/>
                    <a:p>
                      <a:pPr algn="r">
                        <a:lnSpc>
                          <a:spcPct val="200000"/>
                        </a:lnSpc>
                        <a:spcBef>
                          <a:spcPts val="600"/>
                        </a:spcBef>
                      </a:pPr>
                      <a:r>
                        <a:rPr lang="en-US" sz="2200" dirty="0" smtClean="0"/>
                        <a:t>12.7</a:t>
                      </a:r>
                      <a:endParaRPr lang="en-US" sz="2200" b="1" dirty="0"/>
                    </a:p>
                  </a:txBody>
                  <a:tcPr/>
                </a:tc>
                <a:tc>
                  <a:txBody>
                    <a:bodyPr/>
                    <a:lstStyle/>
                    <a:p>
                      <a:pPr algn="r">
                        <a:lnSpc>
                          <a:spcPct val="200000"/>
                        </a:lnSpc>
                        <a:spcBef>
                          <a:spcPts val="600"/>
                        </a:spcBef>
                      </a:pPr>
                      <a:r>
                        <a:rPr lang="en-US" sz="2200" dirty="0" smtClean="0"/>
                        <a:t>11.7</a:t>
                      </a:r>
                      <a:endParaRPr lang="en-US" sz="2200" b="1" dirty="0"/>
                    </a:p>
                  </a:txBody>
                  <a:tcPr/>
                </a:tc>
                <a:tc>
                  <a:txBody>
                    <a:bodyPr/>
                    <a:lstStyle/>
                    <a:p>
                      <a:pPr algn="r">
                        <a:lnSpc>
                          <a:spcPct val="200000"/>
                        </a:lnSpc>
                        <a:spcBef>
                          <a:spcPts val="600"/>
                        </a:spcBef>
                      </a:pPr>
                      <a:r>
                        <a:rPr lang="en-US" sz="2200" dirty="0" smtClean="0"/>
                        <a:t>18.4</a:t>
                      </a:r>
                      <a:endParaRPr lang="en-US" sz="2200" b="1" dirty="0"/>
                    </a:p>
                  </a:txBody>
                  <a:tcPr/>
                </a:tc>
                <a:tc>
                  <a:txBody>
                    <a:bodyPr/>
                    <a:lstStyle/>
                    <a:p>
                      <a:pPr algn="r">
                        <a:lnSpc>
                          <a:spcPct val="200000"/>
                        </a:lnSpc>
                        <a:spcBef>
                          <a:spcPts val="600"/>
                        </a:spcBef>
                      </a:pPr>
                      <a:r>
                        <a:rPr lang="en-US" sz="2200" dirty="0" smtClean="0"/>
                        <a:t>12.1</a:t>
                      </a:r>
                      <a:endParaRPr lang="en-US" sz="2200" b="1" dirty="0"/>
                    </a:p>
                  </a:txBody>
                  <a:tcPr/>
                </a:tc>
              </a:tr>
              <a:tr h="370840">
                <a:tc>
                  <a:txBody>
                    <a:bodyPr/>
                    <a:lstStyle/>
                    <a:p>
                      <a:pPr>
                        <a:lnSpc>
                          <a:spcPct val="200000"/>
                        </a:lnSpc>
                        <a:spcBef>
                          <a:spcPts val="600"/>
                        </a:spcBef>
                      </a:pPr>
                      <a:r>
                        <a:rPr lang="en-US" sz="2200" dirty="0" smtClean="0"/>
                        <a:t>2004</a:t>
                      </a:r>
                      <a:endParaRPr lang="en-US" sz="2200" b="1" dirty="0"/>
                    </a:p>
                  </a:txBody>
                  <a:tcPr/>
                </a:tc>
                <a:tc>
                  <a:txBody>
                    <a:bodyPr/>
                    <a:lstStyle/>
                    <a:p>
                      <a:pPr algn="r">
                        <a:lnSpc>
                          <a:spcPct val="200000"/>
                        </a:lnSpc>
                        <a:spcBef>
                          <a:spcPts val="600"/>
                        </a:spcBef>
                      </a:pPr>
                      <a:r>
                        <a:rPr lang="en-US" sz="2200" dirty="0" smtClean="0"/>
                        <a:t>12.5</a:t>
                      </a:r>
                      <a:endParaRPr lang="en-US" sz="2200" b="1" dirty="0"/>
                    </a:p>
                  </a:txBody>
                  <a:tcPr/>
                </a:tc>
                <a:tc>
                  <a:txBody>
                    <a:bodyPr/>
                    <a:lstStyle/>
                    <a:p>
                      <a:pPr algn="r">
                        <a:lnSpc>
                          <a:spcPct val="200000"/>
                        </a:lnSpc>
                        <a:spcBef>
                          <a:spcPts val="600"/>
                        </a:spcBef>
                      </a:pPr>
                      <a:r>
                        <a:rPr lang="en-US" sz="2200" dirty="0" smtClean="0"/>
                        <a:t>11.5</a:t>
                      </a:r>
                      <a:endParaRPr lang="en-US" sz="2200" b="1" dirty="0"/>
                    </a:p>
                  </a:txBody>
                  <a:tcPr/>
                </a:tc>
                <a:tc>
                  <a:txBody>
                    <a:bodyPr/>
                    <a:lstStyle/>
                    <a:p>
                      <a:pPr algn="r">
                        <a:lnSpc>
                          <a:spcPct val="200000"/>
                        </a:lnSpc>
                        <a:spcBef>
                          <a:spcPts val="600"/>
                        </a:spcBef>
                      </a:pPr>
                      <a:r>
                        <a:rPr lang="en-US" sz="2200" dirty="0" smtClean="0"/>
                        <a:t>17.9</a:t>
                      </a:r>
                      <a:endParaRPr lang="en-US" sz="2200" b="1" dirty="0"/>
                    </a:p>
                  </a:txBody>
                  <a:tcPr/>
                </a:tc>
                <a:tc>
                  <a:txBody>
                    <a:bodyPr/>
                    <a:lstStyle/>
                    <a:p>
                      <a:pPr algn="r">
                        <a:lnSpc>
                          <a:spcPct val="200000"/>
                        </a:lnSpc>
                        <a:spcBef>
                          <a:spcPts val="600"/>
                        </a:spcBef>
                      </a:pPr>
                      <a:r>
                        <a:rPr lang="en-US" sz="2200" dirty="0" smtClean="0"/>
                        <a:t>12.0</a:t>
                      </a:r>
                      <a:endParaRPr lang="en-US" sz="2200" b="1" dirty="0"/>
                    </a:p>
                  </a:txBody>
                  <a:tcPr/>
                </a:tc>
              </a:tr>
              <a:tr h="370840">
                <a:tc>
                  <a:txBody>
                    <a:bodyPr/>
                    <a:lstStyle/>
                    <a:p>
                      <a:pPr>
                        <a:lnSpc>
                          <a:spcPct val="200000"/>
                        </a:lnSpc>
                        <a:spcBef>
                          <a:spcPts val="600"/>
                        </a:spcBef>
                      </a:pPr>
                      <a:r>
                        <a:rPr lang="en-US" sz="2200" dirty="0" smtClean="0"/>
                        <a:t>2005</a:t>
                      </a:r>
                      <a:endParaRPr lang="en-US" sz="2200" b="1" dirty="0"/>
                    </a:p>
                  </a:txBody>
                  <a:tcPr/>
                </a:tc>
                <a:tc>
                  <a:txBody>
                    <a:bodyPr/>
                    <a:lstStyle/>
                    <a:p>
                      <a:pPr algn="r">
                        <a:lnSpc>
                          <a:spcPct val="200000"/>
                        </a:lnSpc>
                        <a:spcBef>
                          <a:spcPts val="600"/>
                        </a:spcBef>
                      </a:pPr>
                      <a:r>
                        <a:rPr lang="en-US" sz="2200" dirty="0" smtClean="0"/>
                        <a:t>13.2</a:t>
                      </a:r>
                      <a:endParaRPr lang="en-US" sz="2200" b="1" dirty="0"/>
                    </a:p>
                  </a:txBody>
                  <a:tcPr/>
                </a:tc>
                <a:tc>
                  <a:txBody>
                    <a:bodyPr/>
                    <a:lstStyle/>
                    <a:p>
                      <a:pPr algn="r">
                        <a:lnSpc>
                          <a:spcPct val="200000"/>
                        </a:lnSpc>
                        <a:spcBef>
                          <a:spcPts val="600"/>
                        </a:spcBef>
                      </a:pPr>
                      <a:r>
                        <a:rPr lang="en-US" sz="2200" dirty="0" smtClean="0"/>
                        <a:t>11.3</a:t>
                      </a:r>
                      <a:endParaRPr lang="en-US" sz="2200" b="1" dirty="0"/>
                    </a:p>
                  </a:txBody>
                  <a:tcPr/>
                </a:tc>
                <a:tc>
                  <a:txBody>
                    <a:bodyPr/>
                    <a:lstStyle/>
                    <a:p>
                      <a:pPr algn="r">
                        <a:lnSpc>
                          <a:spcPct val="200000"/>
                        </a:lnSpc>
                        <a:spcBef>
                          <a:spcPts val="600"/>
                        </a:spcBef>
                      </a:pPr>
                      <a:r>
                        <a:rPr lang="en-US" sz="2200" dirty="0" smtClean="0"/>
                        <a:t>17.8</a:t>
                      </a:r>
                      <a:endParaRPr lang="en-US" sz="2200" b="1" dirty="0"/>
                    </a:p>
                  </a:txBody>
                  <a:tcPr/>
                </a:tc>
                <a:tc>
                  <a:txBody>
                    <a:bodyPr/>
                    <a:lstStyle/>
                    <a:p>
                      <a:pPr algn="r">
                        <a:lnSpc>
                          <a:spcPct val="200000"/>
                        </a:lnSpc>
                        <a:spcBef>
                          <a:spcPts val="600"/>
                        </a:spcBef>
                      </a:pPr>
                      <a:r>
                        <a:rPr lang="en-US" sz="2200" dirty="0" smtClean="0"/>
                        <a:t>11.9</a:t>
                      </a:r>
                      <a:endParaRPr lang="en-US" sz="2200" b="1" dirty="0"/>
                    </a:p>
                  </a:txBody>
                  <a:tcPr/>
                </a:tc>
              </a:tr>
              <a:tr h="370840">
                <a:tc>
                  <a:txBody>
                    <a:bodyPr/>
                    <a:lstStyle/>
                    <a:p>
                      <a:pPr>
                        <a:lnSpc>
                          <a:spcPct val="200000"/>
                        </a:lnSpc>
                        <a:spcBef>
                          <a:spcPts val="600"/>
                        </a:spcBef>
                      </a:pPr>
                      <a:r>
                        <a:rPr lang="en-US" sz="2200" dirty="0" smtClean="0"/>
                        <a:t>2006</a:t>
                      </a:r>
                      <a:endParaRPr lang="en-US" sz="2200" b="1" dirty="0"/>
                    </a:p>
                  </a:txBody>
                  <a:tcPr/>
                </a:tc>
                <a:tc>
                  <a:txBody>
                    <a:bodyPr/>
                    <a:lstStyle/>
                    <a:p>
                      <a:pPr algn="r">
                        <a:lnSpc>
                          <a:spcPct val="200000"/>
                        </a:lnSpc>
                        <a:spcBef>
                          <a:spcPts val="600"/>
                        </a:spcBef>
                      </a:pPr>
                      <a:r>
                        <a:rPr lang="en-US" sz="2200" dirty="0" smtClean="0"/>
                        <a:t>12.1</a:t>
                      </a:r>
                      <a:endParaRPr lang="en-US" sz="2200" b="1" dirty="0"/>
                    </a:p>
                  </a:txBody>
                  <a:tcPr/>
                </a:tc>
                <a:tc>
                  <a:txBody>
                    <a:bodyPr/>
                    <a:lstStyle/>
                    <a:p>
                      <a:pPr algn="r">
                        <a:lnSpc>
                          <a:spcPct val="200000"/>
                        </a:lnSpc>
                        <a:spcBef>
                          <a:spcPts val="600"/>
                        </a:spcBef>
                      </a:pPr>
                      <a:r>
                        <a:rPr lang="en-US" sz="2200" dirty="0" smtClean="0"/>
                        <a:t>11.0</a:t>
                      </a:r>
                      <a:endParaRPr lang="en-US" sz="2200" b="1" dirty="0"/>
                    </a:p>
                  </a:txBody>
                  <a:tcPr/>
                </a:tc>
                <a:tc>
                  <a:txBody>
                    <a:bodyPr/>
                    <a:lstStyle/>
                    <a:p>
                      <a:pPr algn="r">
                        <a:lnSpc>
                          <a:spcPct val="200000"/>
                        </a:lnSpc>
                        <a:spcBef>
                          <a:spcPts val="600"/>
                        </a:spcBef>
                      </a:pPr>
                      <a:r>
                        <a:rPr lang="en-US" sz="2200" dirty="0" smtClean="0"/>
                        <a:t>17.7</a:t>
                      </a:r>
                      <a:endParaRPr lang="en-US" sz="2200" b="1" dirty="0"/>
                    </a:p>
                  </a:txBody>
                  <a:tcPr/>
                </a:tc>
                <a:tc>
                  <a:txBody>
                    <a:bodyPr/>
                    <a:lstStyle/>
                    <a:p>
                      <a:pPr algn="r">
                        <a:lnSpc>
                          <a:spcPct val="200000"/>
                        </a:lnSpc>
                        <a:spcBef>
                          <a:spcPts val="600"/>
                        </a:spcBef>
                      </a:pPr>
                      <a:r>
                        <a:rPr lang="en-US" sz="2200" dirty="0" smtClean="0"/>
                        <a:t>11.6</a:t>
                      </a:r>
                      <a:endParaRPr lang="en-US" sz="2200" b="1" dirty="0"/>
                    </a:p>
                  </a:txBody>
                  <a:tcPr/>
                </a:tc>
              </a:tr>
            </a:tbl>
          </a:graphicData>
        </a:graphic>
      </p:graphicFrame>
      <p:sp>
        <p:nvSpPr>
          <p:cNvPr id="3" name="TextBox 2"/>
          <p:cNvSpPr txBox="1"/>
          <p:nvPr/>
        </p:nvSpPr>
        <p:spPr>
          <a:xfrm>
            <a:off x="5562600" y="1752600"/>
            <a:ext cx="3352800" cy="1938992"/>
          </a:xfrm>
          <a:prstGeom prst="rect">
            <a:avLst/>
          </a:prstGeom>
          <a:noFill/>
        </p:spPr>
        <p:txBody>
          <a:bodyPr wrap="square" rtlCol="0">
            <a:spAutoFit/>
          </a:bodyPr>
          <a:lstStyle/>
          <a:p>
            <a:pPr marL="342900" indent="-225425">
              <a:buFont typeface="Arial" pitchFamily="34" charset="0"/>
              <a:buChar char="•"/>
            </a:pPr>
            <a:r>
              <a:rPr lang="en-US" sz="2400" b="1" dirty="0" smtClean="0"/>
              <a:t>Bar graph</a:t>
            </a:r>
          </a:p>
          <a:p>
            <a:pPr marL="342900" indent="-225425">
              <a:buFont typeface="Arial" pitchFamily="34" charset="0"/>
              <a:buChar char="•"/>
            </a:pPr>
            <a:endParaRPr lang="en-US" sz="2400" b="1" dirty="0"/>
          </a:p>
          <a:p>
            <a:pPr marL="342900" indent="-225425">
              <a:buFont typeface="Arial" pitchFamily="34" charset="0"/>
              <a:buChar char="•"/>
            </a:pPr>
            <a:r>
              <a:rPr lang="en-US" sz="2400" b="1" dirty="0" smtClean="0"/>
              <a:t>Over time, by year</a:t>
            </a:r>
          </a:p>
          <a:p>
            <a:pPr marL="342900" indent="-225425">
              <a:buFont typeface="Arial" pitchFamily="34" charset="0"/>
              <a:buChar char="•"/>
            </a:pPr>
            <a:endParaRPr lang="en-US" sz="2400" b="1" dirty="0"/>
          </a:p>
          <a:p>
            <a:pPr marL="342900" indent="-225425">
              <a:buFont typeface="Arial" pitchFamily="34" charset="0"/>
              <a:buChar char="•"/>
            </a:pPr>
            <a:r>
              <a:rPr lang="en-US" sz="2400" b="1" dirty="0" smtClean="0"/>
              <a:t>Total &amp; by region</a:t>
            </a:r>
            <a:endParaRPr lang="en-US" sz="2400" b="1" dirty="0"/>
          </a:p>
        </p:txBody>
      </p:sp>
      <p:sp>
        <p:nvSpPr>
          <p:cNvPr id="5" name="TextBox 4"/>
          <p:cNvSpPr txBox="1"/>
          <p:nvPr/>
        </p:nvSpPr>
        <p:spPr>
          <a:xfrm>
            <a:off x="4718539" y="6377353"/>
            <a:ext cx="3581400" cy="276999"/>
          </a:xfrm>
          <a:prstGeom prst="rect">
            <a:avLst/>
          </a:prstGeom>
          <a:noFill/>
        </p:spPr>
        <p:txBody>
          <a:bodyPr wrap="square" rtlCol="0">
            <a:spAutoFit/>
          </a:bodyPr>
          <a:lstStyle/>
          <a:p>
            <a:r>
              <a:rPr lang="en-US" sz="1200" dirty="0"/>
              <a:t>SOURCES: NVSS </a:t>
            </a:r>
            <a:r>
              <a:rPr lang="en-US" sz="1200" dirty="0" smtClean="0"/>
              <a:t>Births</a:t>
            </a:r>
            <a:endParaRPr lang="en-US" sz="1200" dirty="0"/>
          </a:p>
        </p:txBody>
      </p:sp>
    </p:spTree>
    <p:extLst>
      <p:ext uri="{BB962C8B-B14F-4D97-AF65-F5344CB8AC3E}">
        <p14:creationId xmlns:p14="http://schemas.microsoft.com/office/powerpoint/2010/main" val="171835477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pPr>
              <a:lnSpc>
                <a:spcPts val="3300"/>
              </a:lnSpc>
            </a:pPr>
            <a:r>
              <a:rPr lang="en-US" sz="3600" dirty="0" smtClean="0"/>
              <a:t>% Preterm Live Births by Region </a:t>
            </a:r>
            <a:br>
              <a:rPr lang="en-US" sz="3600" dirty="0" smtClean="0"/>
            </a:br>
            <a:r>
              <a:rPr lang="en-US" sz="3600" dirty="0" smtClean="0"/>
              <a:t>2002-2006 </a:t>
            </a:r>
            <a:endParaRPr lang="en-US" sz="3600" dirty="0"/>
          </a:p>
        </p:txBody>
      </p:sp>
      <p:graphicFrame>
        <p:nvGraphicFramePr>
          <p:cNvPr id="4" name="Content Placeholder 3" descr="Bar graph showing the percent of preterm live births for four  regions of the country for years 2002 through 2006.  "/>
          <p:cNvGraphicFramePr>
            <a:graphicFrameLocks noGrp="1"/>
          </p:cNvGraphicFramePr>
          <p:nvPr>
            <p:ph idx="1"/>
            <p:extLst>
              <p:ext uri="{D42A27DB-BD31-4B8C-83A1-F6EECF244321}">
                <p14:modId xmlns:p14="http://schemas.microsoft.com/office/powerpoint/2010/main" val="490825541"/>
              </p:ext>
            </p:extLst>
          </p:nvPr>
        </p:nvGraphicFramePr>
        <p:xfrm>
          <a:off x="0" y="1371600"/>
          <a:ext cx="89154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974950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nSpc>
                <a:spcPts val="3300"/>
              </a:lnSpc>
            </a:pPr>
            <a:r>
              <a:rPr lang="en-US" dirty="0" smtClean="0"/>
              <a:t>Exercise: Graph the # of Live Births </a:t>
            </a:r>
            <a:br>
              <a:rPr lang="en-US" dirty="0" smtClean="0"/>
            </a:br>
            <a:r>
              <a:rPr lang="en-US" dirty="0" smtClean="0"/>
              <a:t>by Attendant and Place of Delivery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4013162"/>
              </p:ext>
            </p:extLst>
          </p:nvPr>
        </p:nvGraphicFramePr>
        <p:xfrm>
          <a:off x="38100" y="1371600"/>
          <a:ext cx="6134100" cy="3982405"/>
        </p:xfrm>
        <a:graphic>
          <a:graphicData uri="http://schemas.openxmlformats.org/drawingml/2006/table">
            <a:tbl>
              <a:tblPr firstRow="1" bandRow="1">
                <a:tableStyleId>{073A0DAA-6AF3-43AB-8588-CEC1D06C72B9}</a:tableStyleId>
              </a:tblPr>
              <a:tblGrid>
                <a:gridCol w="825744"/>
                <a:gridCol w="1179634"/>
                <a:gridCol w="983029"/>
                <a:gridCol w="935893"/>
                <a:gridCol w="997245"/>
                <a:gridCol w="1212555"/>
              </a:tblGrid>
              <a:tr h="370840">
                <a:tc>
                  <a:txBody>
                    <a:bodyPr/>
                    <a:lstStyle/>
                    <a:p>
                      <a:pPr marL="0" algn="l" defTabSz="914400" rtl="0" eaLnBrk="1" latinLnBrk="0" hangingPunct="1"/>
                      <a:endParaRPr lang="en-US" sz="1800" b="1" kern="1200" dirty="0">
                        <a:solidFill>
                          <a:schemeClr val="bg1"/>
                        </a:solidFill>
                        <a:latin typeface="+mn-lt"/>
                        <a:ea typeface="+mn-ea"/>
                        <a:cs typeface="+mn-cs"/>
                      </a:endParaRPr>
                    </a:p>
                  </a:txBody>
                  <a:tcPr anchor="b"/>
                </a:tc>
                <a:tc gridSpan="3">
                  <a:txBody>
                    <a:bodyPr/>
                    <a:lstStyle/>
                    <a:p>
                      <a:pPr marL="0" algn="ctr" defTabSz="914400" rtl="0" eaLnBrk="1" latinLnBrk="0" hangingPunct="1"/>
                      <a:r>
                        <a:rPr lang="en-US" sz="1800" kern="1200" dirty="0" smtClean="0"/>
                        <a:t>Attendant</a:t>
                      </a:r>
                      <a:endParaRPr lang="en-US" sz="1800" b="1" kern="1200" dirty="0">
                        <a:solidFill>
                          <a:schemeClr val="bg1"/>
                        </a:solidFill>
                        <a:latin typeface="+mn-lt"/>
                        <a:ea typeface="+mn-ea"/>
                        <a:cs typeface="+mn-cs"/>
                      </a:endParaRPr>
                    </a:p>
                  </a:txBody>
                  <a:tcPr anchor="b"/>
                </a:tc>
                <a:tc hMerge="1">
                  <a:txBody>
                    <a:bodyPr/>
                    <a:lstStyle/>
                    <a:p>
                      <a:pPr algn="ctr"/>
                      <a:endParaRPr lang="en-US" sz="1800" b="1" dirty="0">
                        <a:solidFill>
                          <a:schemeClr val="bg1"/>
                        </a:solidFill>
                      </a:endParaRPr>
                    </a:p>
                  </a:txBody>
                  <a:tcPr anchor="b"/>
                </a:tc>
                <a:tc hMerge="1">
                  <a:txBody>
                    <a:bodyPr/>
                    <a:lstStyle/>
                    <a:p>
                      <a:pPr algn="ctr"/>
                      <a:endParaRPr lang="en-US" sz="1800" b="1" dirty="0">
                        <a:solidFill>
                          <a:schemeClr val="bg1"/>
                        </a:solidFill>
                      </a:endParaRPr>
                    </a:p>
                  </a:txBody>
                  <a:tcPr anchor="b"/>
                </a:tc>
                <a:tc gridSpan="2">
                  <a:txBody>
                    <a:bodyPr/>
                    <a:lstStyle/>
                    <a:p>
                      <a:pPr algn="ctr"/>
                      <a:r>
                        <a:rPr lang="en-US" sz="1800" dirty="0" smtClean="0"/>
                        <a:t>Place</a:t>
                      </a:r>
                      <a:r>
                        <a:rPr lang="en-US" sz="1800" baseline="0" dirty="0" smtClean="0"/>
                        <a:t> of Delivery</a:t>
                      </a:r>
                      <a:endParaRPr lang="en-US" sz="1800" b="1" dirty="0">
                        <a:solidFill>
                          <a:schemeClr val="bg1"/>
                        </a:solidFill>
                      </a:endParaRPr>
                    </a:p>
                  </a:txBody>
                  <a:tcPr anchor="b"/>
                </a:tc>
                <a:tc hMerge="1">
                  <a:txBody>
                    <a:bodyPr/>
                    <a:lstStyle/>
                    <a:p>
                      <a:pPr algn="ctr"/>
                      <a:endParaRPr lang="en-US" sz="1800" b="1" dirty="0">
                        <a:solidFill>
                          <a:schemeClr val="bg1"/>
                        </a:solidFill>
                      </a:endParaRPr>
                    </a:p>
                  </a:txBody>
                  <a:tcPr anchor="b"/>
                </a:tc>
              </a:tr>
              <a:tr h="370840">
                <a:tc>
                  <a:txBody>
                    <a:bodyPr/>
                    <a:lstStyle/>
                    <a:p>
                      <a:pPr marL="0" algn="l" defTabSz="914400" rtl="0" eaLnBrk="1" latinLnBrk="0" hangingPunct="1"/>
                      <a:r>
                        <a:rPr lang="en-US" sz="1600" b="1" kern="1200" dirty="0" smtClean="0"/>
                        <a:t>Year</a:t>
                      </a:r>
                      <a:endParaRPr lang="en-US" sz="1600" b="1" kern="1200" dirty="0">
                        <a:solidFill>
                          <a:schemeClr val="tx1"/>
                        </a:solidFill>
                        <a:latin typeface="+mn-lt"/>
                        <a:ea typeface="+mn-ea"/>
                        <a:cs typeface="+mn-cs"/>
                      </a:endParaRPr>
                    </a:p>
                  </a:txBody>
                  <a:tcPr anchor="b"/>
                </a:tc>
                <a:tc>
                  <a:txBody>
                    <a:bodyPr/>
                    <a:lstStyle/>
                    <a:p>
                      <a:pPr marL="0" algn="ctr" defTabSz="914400" rtl="0" eaLnBrk="1" latinLnBrk="0" hangingPunct="1"/>
                      <a:r>
                        <a:rPr lang="en-US" sz="1600" b="1" kern="1200" dirty="0" smtClean="0"/>
                        <a:t>Physician </a:t>
                      </a:r>
                      <a:endParaRPr lang="en-US" sz="1600" b="1" kern="1200" dirty="0">
                        <a:solidFill>
                          <a:schemeClr val="tx1"/>
                        </a:solidFill>
                        <a:latin typeface="+mn-lt"/>
                        <a:ea typeface="+mn-ea"/>
                        <a:cs typeface="+mn-cs"/>
                      </a:endParaRPr>
                    </a:p>
                  </a:txBody>
                  <a:tcPr anchor="b"/>
                </a:tc>
                <a:tc>
                  <a:txBody>
                    <a:bodyPr/>
                    <a:lstStyle/>
                    <a:p>
                      <a:pPr algn="ctr"/>
                      <a:r>
                        <a:rPr lang="en-US" sz="1600" b="1" dirty="0" smtClean="0"/>
                        <a:t>Midwife</a:t>
                      </a:r>
                      <a:endParaRPr lang="en-US" sz="1600" b="1" dirty="0">
                        <a:solidFill>
                          <a:schemeClr val="tx1"/>
                        </a:solidFill>
                      </a:endParaRPr>
                    </a:p>
                  </a:txBody>
                  <a:tcPr anchor="b"/>
                </a:tc>
                <a:tc>
                  <a:txBody>
                    <a:bodyPr/>
                    <a:lstStyle/>
                    <a:p>
                      <a:pPr algn="ctr"/>
                      <a:r>
                        <a:rPr lang="en-US" sz="1600" b="1" dirty="0" smtClean="0"/>
                        <a:t>Other</a:t>
                      </a:r>
                      <a:endParaRPr lang="en-US" sz="1600" b="1" dirty="0">
                        <a:solidFill>
                          <a:schemeClr val="tx1"/>
                        </a:solidFill>
                      </a:endParaRPr>
                    </a:p>
                  </a:txBody>
                  <a:tcPr anchor="b"/>
                </a:tc>
                <a:tc>
                  <a:txBody>
                    <a:bodyPr/>
                    <a:lstStyle/>
                    <a:p>
                      <a:pPr algn="ctr"/>
                      <a:r>
                        <a:rPr lang="en-US" sz="1600" b="1" dirty="0" smtClean="0"/>
                        <a:t>Clinic/</a:t>
                      </a:r>
                    </a:p>
                    <a:p>
                      <a:pPr algn="ctr"/>
                      <a:r>
                        <a:rPr lang="en-US" sz="1600" b="1" dirty="0" smtClean="0"/>
                        <a:t>Hospital</a:t>
                      </a:r>
                      <a:endParaRPr lang="en-US" sz="1600" b="1" dirty="0">
                        <a:solidFill>
                          <a:schemeClr val="tx1"/>
                        </a:solidFill>
                      </a:endParaRPr>
                    </a:p>
                  </a:txBody>
                  <a:tcPr anchor="b"/>
                </a:tc>
                <a:tc>
                  <a:txBody>
                    <a:bodyPr/>
                    <a:lstStyle/>
                    <a:p>
                      <a:pPr algn="ctr"/>
                      <a:r>
                        <a:rPr lang="en-US" sz="1600" b="1" dirty="0" smtClean="0"/>
                        <a:t>Residence</a:t>
                      </a:r>
                      <a:endParaRPr lang="en-US" sz="1600" b="1" dirty="0">
                        <a:solidFill>
                          <a:schemeClr val="tx1"/>
                        </a:solidFill>
                      </a:endParaRPr>
                    </a:p>
                  </a:txBody>
                  <a:tcPr anchor="b"/>
                </a:tc>
              </a:tr>
              <a:tr h="370840">
                <a:tc>
                  <a:txBody>
                    <a:bodyPr/>
                    <a:lstStyle/>
                    <a:p>
                      <a:pPr>
                        <a:lnSpc>
                          <a:spcPct val="200000"/>
                        </a:lnSpc>
                        <a:spcBef>
                          <a:spcPts val="600"/>
                        </a:spcBef>
                      </a:pPr>
                      <a:r>
                        <a:rPr lang="en-US" sz="2000" b="1" dirty="0" smtClean="0"/>
                        <a:t>2002</a:t>
                      </a:r>
                      <a:endParaRPr lang="en-US" sz="2000" b="1" dirty="0"/>
                    </a:p>
                  </a:txBody>
                  <a:tcPr/>
                </a:tc>
                <a:tc>
                  <a:txBody>
                    <a:bodyPr/>
                    <a:lstStyle/>
                    <a:p>
                      <a:pPr algn="r">
                        <a:lnSpc>
                          <a:spcPct val="200000"/>
                        </a:lnSpc>
                        <a:spcBef>
                          <a:spcPts val="600"/>
                        </a:spcBef>
                      </a:pPr>
                      <a:r>
                        <a:rPr lang="en-US" sz="2000" b="1" dirty="0" smtClean="0"/>
                        <a:t>25,487</a:t>
                      </a:r>
                      <a:endParaRPr lang="en-US" sz="2000" b="1" dirty="0"/>
                    </a:p>
                  </a:txBody>
                  <a:tcPr/>
                </a:tc>
                <a:tc>
                  <a:txBody>
                    <a:bodyPr/>
                    <a:lstStyle/>
                    <a:p>
                      <a:pPr algn="r">
                        <a:lnSpc>
                          <a:spcPct val="200000"/>
                        </a:lnSpc>
                        <a:spcBef>
                          <a:spcPts val="600"/>
                        </a:spcBef>
                      </a:pPr>
                      <a:r>
                        <a:rPr lang="en-US" sz="2000" b="1" dirty="0" smtClean="0"/>
                        <a:t>32,864</a:t>
                      </a:r>
                      <a:endParaRPr lang="en-US" sz="2000" b="1" dirty="0"/>
                    </a:p>
                  </a:txBody>
                  <a:tcPr/>
                </a:tc>
                <a:tc>
                  <a:txBody>
                    <a:bodyPr/>
                    <a:lstStyle/>
                    <a:p>
                      <a:pPr algn="r">
                        <a:lnSpc>
                          <a:spcPct val="200000"/>
                        </a:lnSpc>
                        <a:spcBef>
                          <a:spcPts val="600"/>
                        </a:spcBef>
                      </a:pPr>
                      <a:r>
                        <a:rPr lang="en-US" sz="2000" b="1" dirty="0" smtClean="0"/>
                        <a:t>3,477</a:t>
                      </a:r>
                      <a:endParaRPr lang="en-US" sz="2000" b="1" dirty="0"/>
                    </a:p>
                  </a:txBody>
                  <a:tcPr/>
                </a:tc>
                <a:tc>
                  <a:txBody>
                    <a:bodyPr/>
                    <a:lstStyle/>
                    <a:p>
                      <a:pPr algn="r">
                        <a:lnSpc>
                          <a:spcPct val="200000"/>
                        </a:lnSpc>
                        <a:spcBef>
                          <a:spcPts val="600"/>
                        </a:spcBef>
                      </a:pPr>
                      <a:r>
                        <a:rPr lang="en-US" sz="2000" b="1" dirty="0" smtClean="0"/>
                        <a:t>34,862</a:t>
                      </a:r>
                      <a:endParaRPr lang="en-US" sz="2000" b="1" dirty="0"/>
                    </a:p>
                  </a:txBody>
                  <a:tcPr/>
                </a:tc>
                <a:tc>
                  <a:txBody>
                    <a:bodyPr/>
                    <a:lstStyle/>
                    <a:p>
                      <a:pPr algn="r">
                        <a:lnSpc>
                          <a:spcPct val="200000"/>
                        </a:lnSpc>
                        <a:spcBef>
                          <a:spcPts val="600"/>
                        </a:spcBef>
                      </a:pPr>
                      <a:r>
                        <a:rPr lang="en-US" sz="2000" b="1" dirty="0" smtClean="0"/>
                        <a:t>26,786</a:t>
                      </a:r>
                      <a:endParaRPr lang="en-US" sz="2000" b="1" dirty="0"/>
                    </a:p>
                  </a:txBody>
                  <a:tcPr/>
                </a:tc>
              </a:tr>
              <a:tr h="370840">
                <a:tc>
                  <a:txBody>
                    <a:bodyPr/>
                    <a:lstStyle/>
                    <a:p>
                      <a:pPr>
                        <a:lnSpc>
                          <a:spcPct val="200000"/>
                        </a:lnSpc>
                        <a:spcBef>
                          <a:spcPts val="600"/>
                        </a:spcBef>
                      </a:pPr>
                      <a:r>
                        <a:rPr lang="en-US" sz="2000" b="1" dirty="0" smtClean="0"/>
                        <a:t>2003</a:t>
                      </a:r>
                      <a:endParaRPr lang="en-US" sz="2000" b="1" dirty="0"/>
                    </a:p>
                  </a:txBody>
                  <a:tcPr/>
                </a:tc>
                <a:tc>
                  <a:txBody>
                    <a:bodyPr/>
                    <a:lstStyle/>
                    <a:p>
                      <a:pPr algn="r">
                        <a:lnSpc>
                          <a:spcPct val="200000"/>
                        </a:lnSpc>
                        <a:spcBef>
                          <a:spcPts val="600"/>
                        </a:spcBef>
                      </a:pPr>
                      <a:r>
                        <a:rPr lang="en-US" sz="2000" b="1" dirty="0" smtClean="0"/>
                        <a:t>27,855</a:t>
                      </a:r>
                      <a:endParaRPr lang="en-US" sz="2000" b="1" dirty="0"/>
                    </a:p>
                  </a:txBody>
                  <a:tcPr/>
                </a:tc>
                <a:tc>
                  <a:txBody>
                    <a:bodyPr/>
                    <a:lstStyle/>
                    <a:p>
                      <a:pPr algn="r">
                        <a:lnSpc>
                          <a:spcPct val="200000"/>
                        </a:lnSpc>
                        <a:spcBef>
                          <a:spcPts val="600"/>
                        </a:spcBef>
                      </a:pPr>
                      <a:r>
                        <a:rPr lang="en-US" sz="2000" b="1" dirty="0" smtClean="0"/>
                        <a:t>30,893</a:t>
                      </a:r>
                      <a:endParaRPr lang="en-US" sz="2000" b="1" dirty="0"/>
                    </a:p>
                  </a:txBody>
                  <a:tcPr/>
                </a:tc>
                <a:tc>
                  <a:txBody>
                    <a:bodyPr/>
                    <a:lstStyle/>
                    <a:p>
                      <a:pPr algn="r">
                        <a:lnSpc>
                          <a:spcPct val="200000"/>
                        </a:lnSpc>
                        <a:spcBef>
                          <a:spcPts val="600"/>
                        </a:spcBef>
                      </a:pPr>
                      <a:r>
                        <a:rPr lang="en-US" sz="2000" b="1" dirty="0" smtClean="0"/>
                        <a:t>2,796</a:t>
                      </a:r>
                      <a:endParaRPr lang="en-US" sz="2000" b="1" dirty="0"/>
                    </a:p>
                  </a:txBody>
                  <a:tcPr/>
                </a:tc>
                <a:tc>
                  <a:txBody>
                    <a:bodyPr/>
                    <a:lstStyle/>
                    <a:p>
                      <a:pPr algn="r">
                        <a:lnSpc>
                          <a:spcPct val="200000"/>
                        </a:lnSpc>
                        <a:spcBef>
                          <a:spcPts val="600"/>
                        </a:spcBef>
                      </a:pPr>
                      <a:r>
                        <a:rPr lang="en-US" sz="2000" b="1" dirty="0" smtClean="0"/>
                        <a:t>35,489</a:t>
                      </a:r>
                      <a:endParaRPr lang="en-US" sz="2000" b="1" dirty="0"/>
                    </a:p>
                  </a:txBody>
                  <a:tcPr/>
                </a:tc>
                <a:tc>
                  <a:txBody>
                    <a:bodyPr/>
                    <a:lstStyle/>
                    <a:p>
                      <a:pPr algn="r">
                        <a:lnSpc>
                          <a:spcPct val="200000"/>
                        </a:lnSpc>
                        <a:spcBef>
                          <a:spcPts val="600"/>
                        </a:spcBef>
                      </a:pPr>
                      <a:r>
                        <a:rPr lang="en-US" sz="2000" b="1" dirty="0" smtClean="0"/>
                        <a:t>26,001</a:t>
                      </a:r>
                      <a:endParaRPr lang="en-US" sz="2000" b="1" dirty="0"/>
                    </a:p>
                  </a:txBody>
                  <a:tcPr/>
                </a:tc>
              </a:tr>
              <a:tr h="370840">
                <a:tc>
                  <a:txBody>
                    <a:bodyPr/>
                    <a:lstStyle/>
                    <a:p>
                      <a:pPr>
                        <a:lnSpc>
                          <a:spcPct val="200000"/>
                        </a:lnSpc>
                        <a:spcBef>
                          <a:spcPts val="600"/>
                        </a:spcBef>
                      </a:pPr>
                      <a:r>
                        <a:rPr lang="en-US" sz="2000" b="1" dirty="0" smtClean="0"/>
                        <a:t>2004</a:t>
                      </a:r>
                      <a:endParaRPr lang="en-US" sz="2000" b="1" dirty="0"/>
                    </a:p>
                  </a:txBody>
                  <a:tcPr/>
                </a:tc>
                <a:tc>
                  <a:txBody>
                    <a:bodyPr/>
                    <a:lstStyle/>
                    <a:p>
                      <a:pPr algn="r">
                        <a:lnSpc>
                          <a:spcPct val="200000"/>
                        </a:lnSpc>
                        <a:spcBef>
                          <a:spcPts val="600"/>
                        </a:spcBef>
                      </a:pPr>
                      <a:r>
                        <a:rPr lang="en-US" sz="2000" b="1" dirty="0" smtClean="0"/>
                        <a:t>26,783</a:t>
                      </a:r>
                      <a:endParaRPr lang="en-US" sz="2000" b="1" dirty="0"/>
                    </a:p>
                  </a:txBody>
                  <a:tcPr/>
                </a:tc>
                <a:tc>
                  <a:txBody>
                    <a:bodyPr/>
                    <a:lstStyle/>
                    <a:p>
                      <a:pPr algn="r">
                        <a:lnSpc>
                          <a:spcPct val="200000"/>
                        </a:lnSpc>
                        <a:spcBef>
                          <a:spcPts val="600"/>
                        </a:spcBef>
                      </a:pPr>
                      <a:r>
                        <a:rPr lang="en-US" sz="2000" b="1" dirty="0" smtClean="0"/>
                        <a:t>30,455</a:t>
                      </a:r>
                      <a:endParaRPr lang="en-US" sz="2000" b="1" dirty="0"/>
                    </a:p>
                  </a:txBody>
                  <a:tcPr/>
                </a:tc>
                <a:tc>
                  <a:txBody>
                    <a:bodyPr/>
                    <a:lstStyle/>
                    <a:p>
                      <a:pPr algn="r">
                        <a:lnSpc>
                          <a:spcPct val="200000"/>
                        </a:lnSpc>
                        <a:spcBef>
                          <a:spcPts val="600"/>
                        </a:spcBef>
                      </a:pPr>
                      <a:r>
                        <a:rPr lang="en-US" sz="2000" b="1" dirty="0" smtClean="0"/>
                        <a:t>3,711</a:t>
                      </a:r>
                      <a:endParaRPr lang="en-US" sz="2000" b="1" dirty="0"/>
                    </a:p>
                  </a:txBody>
                  <a:tcPr/>
                </a:tc>
                <a:tc>
                  <a:txBody>
                    <a:bodyPr/>
                    <a:lstStyle/>
                    <a:p>
                      <a:pPr algn="r">
                        <a:lnSpc>
                          <a:spcPct val="200000"/>
                        </a:lnSpc>
                        <a:spcBef>
                          <a:spcPts val="600"/>
                        </a:spcBef>
                      </a:pPr>
                      <a:r>
                        <a:rPr lang="en-US" sz="2000" b="1" dirty="0" smtClean="0"/>
                        <a:t>33,786</a:t>
                      </a:r>
                      <a:endParaRPr lang="en-US" sz="2000" b="1" dirty="0"/>
                    </a:p>
                  </a:txBody>
                  <a:tcPr/>
                </a:tc>
                <a:tc>
                  <a:txBody>
                    <a:bodyPr/>
                    <a:lstStyle/>
                    <a:p>
                      <a:pPr algn="r">
                        <a:lnSpc>
                          <a:spcPct val="200000"/>
                        </a:lnSpc>
                        <a:spcBef>
                          <a:spcPts val="600"/>
                        </a:spcBef>
                      </a:pPr>
                      <a:r>
                        <a:rPr lang="en-US" sz="2000" b="1" dirty="0" smtClean="0"/>
                        <a:t>27,163</a:t>
                      </a:r>
                      <a:endParaRPr lang="en-US" sz="2000" b="1" dirty="0"/>
                    </a:p>
                  </a:txBody>
                  <a:tcPr/>
                </a:tc>
              </a:tr>
              <a:tr h="370840">
                <a:tc>
                  <a:txBody>
                    <a:bodyPr/>
                    <a:lstStyle/>
                    <a:p>
                      <a:pPr>
                        <a:lnSpc>
                          <a:spcPct val="200000"/>
                        </a:lnSpc>
                        <a:spcBef>
                          <a:spcPts val="600"/>
                        </a:spcBef>
                      </a:pPr>
                      <a:r>
                        <a:rPr lang="en-US" sz="2000" b="1" dirty="0" smtClean="0"/>
                        <a:t>2005</a:t>
                      </a:r>
                      <a:endParaRPr lang="en-US" sz="2000" b="1" dirty="0"/>
                    </a:p>
                  </a:txBody>
                  <a:tcPr/>
                </a:tc>
                <a:tc>
                  <a:txBody>
                    <a:bodyPr/>
                    <a:lstStyle/>
                    <a:p>
                      <a:pPr algn="r">
                        <a:lnSpc>
                          <a:spcPct val="200000"/>
                        </a:lnSpc>
                        <a:spcBef>
                          <a:spcPts val="600"/>
                        </a:spcBef>
                      </a:pPr>
                      <a:r>
                        <a:rPr lang="en-US" sz="2000" b="1" dirty="0" smtClean="0"/>
                        <a:t>29,325</a:t>
                      </a:r>
                      <a:endParaRPr lang="en-US" sz="2000" b="1" dirty="0"/>
                    </a:p>
                  </a:txBody>
                  <a:tcPr/>
                </a:tc>
                <a:tc>
                  <a:txBody>
                    <a:bodyPr/>
                    <a:lstStyle/>
                    <a:p>
                      <a:pPr algn="r">
                        <a:lnSpc>
                          <a:spcPct val="200000"/>
                        </a:lnSpc>
                        <a:spcBef>
                          <a:spcPts val="600"/>
                        </a:spcBef>
                      </a:pPr>
                      <a:r>
                        <a:rPr lang="en-US" sz="2000" b="1" dirty="0" smtClean="0"/>
                        <a:t>29,861</a:t>
                      </a:r>
                      <a:endParaRPr lang="en-US" sz="2000" b="1" dirty="0"/>
                    </a:p>
                  </a:txBody>
                  <a:tcPr/>
                </a:tc>
                <a:tc>
                  <a:txBody>
                    <a:bodyPr/>
                    <a:lstStyle/>
                    <a:p>
                      <a:pPr algn="r">
                        <a:lnSpc>
                          <a:spcPct val="200000"/>
                        </a:lnSpc>
                        <a:spcBef>
                          <a:spcPts val="600"/>
                        </a:spcBef>
                      </a:pPr>
                      <a:r>
                        <a:rPr lang="en-US" sz="2000" b="1" dirty="0" smtClean="0"/>
                        <a:t>2,421</a:t>
                      </a:r>
                      <a:endParaRPr lang="en-US" sz="2000" b="1" dirty="0"/>
                    </a:p>
                  </a:txBody>
                  <a:tcPr/>
                </a:tc>
                <a:tc>
                  <a:txBody>
                    <a:bodyPr/>
                    <a:lstStyle/>
                    <a:p>
                      <a:pPr algn="r">
                        <a:lnSpc>
                          <a:spcPct val="200000"/>
                        </a:lnSpc>
                        <a:spcBef>
                          <a:spcPts val="600"/>
                        </a:spcBef>
                      </a:pPr>
                      <a:r>
                        <a:rPr lang="en-US" sz="2000" b="1" dirty="0" smtClean="0"/>
                        <a:t>37,104</a:t>
                      </a:r>
                      <a:endParaRPr lang="en-US" sz="2000" b="1" dirty="0"/>
                    </a:p>
                  </a:txBody>
                  <a:tcPr/>
                </a:tc>
                <a:tc>
                  <a:txBody>
                    <a:bodyPr/>
                    <a:lstStyle/>
                    <a:p>
                      <a:pPr algn="r">
                        <a:lnSpc>
                          <a:spcPct val="200000"/>
                        </a:lnSpc>
                        <a:spcBef>
                          <a:spcPts val="600"/>
                        </a:spcBef>
                      </a:pPr>
                      <a:r>
                        <a:rPr lang="en-US" sz="2000" b="1" dirty="0" smtClean="0"/>
                        <a:t>24,503</a:t>
                      </a:r>
                      <a:endParaRPr lang="en-US" sz="2000" b="1" dirty="0"/>
                    </a:p>
                  </a:txBody>
                  <a:tcPr/>
                </a:tc>
              </a:tr>
              <a:tr h="370840">
                <a:tc>
                  <a:txBody>
                    <a:bodyPr/>
                    <a:lstStyle/>
                    <a:p>
                      <a:pPr>
                        <a:lnSpc>
                          <a:spcPct val="200000"/>
                        </a:lnSpc>
                        <a:spcBef>
                          <a:spcPts val="600"/>
                        </a:spcBef>
                      </a:pPr>
                      <a:r>
                        <a:rPr lang="en-US" sz="2000" b="1" dirty="0" smtClean="0"/>
                        <a:t>2006</a:t>
                      </a:r>
                      <a:endParaRPr lang="en-US" sz="2000" b="1" dirty="0"/>
                    </a:p>
                  </a:txBody>
                  <a:tcPr/>
                </a:tc>
                <a:tc>
                  <a:txBody>
                    <a:bodyPr/>
                    <a:lstStyle/>
                    <a:p>
                      <a:pPr algn="r">
                        <a:lnSpc>
                          <a:spcPct val="200000"/>
                        </a:lnSpc>
                        <a:spcBef>
                          <a:spcPts val="600"/>
                        </a:spcBef>
                      </a:pPr>
                      <a:r>
                        <a:rPr lang="en-US" sz="2000" b="1" dirty="0" smtClean="0"/>
                        <a:t>31,499</a:t>
                      </a:r>
                      <a:endParaRPr lang="en-US" sz="2000" b="1" dirty="0"/>
                    </a:p>
                  </a:txBody>
                  <a:tcPr/>
                </a:tc>
                <a:tc>
                  <a:txBody>
                    <a:bodyPr/>
                    <a:lstStyle/>
                    <a:p>
                      <a:pPr algn="r">
                        <a:lnSpc>
                          <a:spcPct val="200000"/>
                        </a:lnSpc>
                        <a:spcBef>
                          <a:spcPts val="600"/>
                        </a:spcBef>
                      </a:pPr>
                      <a:r>
                        <a:rPr lang="en-US" sz="2000" b="1" dirty="0" smtClean="0"/>
                        <a:t>28,471</a:t>
                      </a:r>
                      <a:endParaRPr lang="en-US" sz="2000" b="1" dirty="0"/>
                    </a:p>
                  </a:txBody>
                  <a:tcPr/>
                </a:tc>
                <a:tc>
                  <a:txBody>
                    <a:bodyPr/>
                    <a:lstStyle/>
                    <a:p>
                      <a:pPr algn="r">
                        <a:lnSpc>
                          <a:spcPct val="200000"/>
                        </a:lnSpc>
                        <a:spcBef>
                          <a:spcPts val="600"/>
                        </a:spcBef>
                      </a:pPr>
                      <a:r>
                        <a:rPr lang="en-US" sz="2000" b="1" dirty="0" smtClean="0"/>
                        <a:t>2,468</a:t>
                      </a:r>
                      <a:endParaRPr lang="en-US" sz="2000" b="1" dirty="0"/>
                    </a:p>
                  </a:txBody>
                  <a:tcPr/>
                </a:tc>
                <a:tc>
                  <a:txBody>
                    <a:bodyPr/>
                    <a:lstStyle/>
                    <a:p>
                      <a:pPr algn="r">
                        <a:lnSpc>
                          <a:spcPct val="200000"/>
                        </a:lnSpc>
                        <a:spcBef>
                          <a:spcPts val="600"/>
                        </a:spcBef>
                      </a:pPr>
                      <a:r>
                        <a:rPr lang="en-US" sz="2000" b="1" dirty="0" smtClean="0"/>
                        <a:t>37,949</a:t>
                      </a:r>
                      <a:endParaRPr lang="en-US" sz="2000" b="1" dirty="0"/>
                    </a:p>
                  </a:txBody>
                  <a:tcPr/>
                </a:tc>
                <a:tc>
                  <a:txBody>
                    <a:bodyPr/>
                    <a:lstStyle/>
                    <a:p>
                      <a:pPr algn="r">
                        <a:lnSpc>
                          <a:spcPct val="200000"/>
                        </a:lnSpc>
                        <a:spcBef>
                          <a:spcPts val="600"/>
                        </a:spcBef>
                      </a:pPr>
                      <a:r>
                        <a:rPr lang="en-US" sz="2000" b="1" dirty="0" smtClean="0"/>
                        <a:t>24,489</a:t>
                      </a:r>
                      <a:endParaRPr lang="en-US" sz="2000" b="1" dirty="0"/>
                    </a:p>
                  </a:txBody>
                  <a:tcPr/>
                </a:tc>
              </a:tr>
            </a:tbl>
          </a:graphicData>
        </a:graphic>
      </p:graphicFrame>
      <p:sp>
        <p:nvSpPr>
          <p:cNvPr id="3" name="TextBox 2"/>
          <p:cNvSpPr txBox="1"/>
          <p:nvPr/>
        </p:nvSpPr>
        <p:spPr>
          <a:xfrm>
            <a:off x="6172200" y="1752600"/>
            <a:ext cx="2895600" cy="3046988"/>
          </a:xfrm>
          <a:prstGeom prst="rect">
            <a:avLst/>
          </a:prstGeom>
          <a:noFill/>
        </p:spPr>
        <p:txBody>
          <a:bodyPr wrap="square" rtlCol="0">
            <a:spAutoFit/>
          </a:bodyPr>
          <a:lstStyle/>
          <a:p>
            <a:pPr marL="171450" indent="-171450">
              <a:buFont typeface="Arial" pitchFamily="34" charset="0"/>
              <a:buChar char="•"/>
            </a:pPr>
            <a:r>
              <a:rPr lang="en-US" sz="2400" b="1" dirty="0" smtClean="0"/>
              <a:t>Bar &amp; Line graph</a:t>
            </a:r>
          </a:p>
          <a:p>
            <a:pPr marL="171450" indent="-171450">
              <a:buFont typeface="Arial" pitchFamily="34" charset="0"/>
              <a:buChar char="•"/>
            </a:pPr>
            <a:endParaRPr lang="en-US" sz="2400" b="1" dirty="0"/>
          </a:p>
          <a:p>
            <a:pPr marL="171450" indent="-171450">
              <a:buFont typeface="Arial" pitchFamily="34" charset="0"/>
              <a:buChar char="•"/>
            </a:pPr>
            <a:r>
              <a:rPr lang="en-US" sz="2400" b="1" dirty="0" smtClean="0"/>
              <a:t>Over time, by year</a:t>
            </a:r>
          </a:p>
          <a:p>
            <a:pPr marL="171450" indent="-171450">
              <a:buFont typeface="Arial" pitchFamily="34" charset="0"/>
              <a:buChar char="•"/>
            </a:pPr>
            <a:endParaRPr lang="en-US" sz="2400" b="1" dirty="0"/>
          </a:p>
          <a:p>
            <a:pPr marL="171450" indent="-171450">
              <a:buFont typeface="Arial" pitchFamily="34" charset="0"/>
              <a:buChar char="•"/>
            </a:pPr>
            <a:r>
              <a:rPr lang="en-US" sz="2400" b="1" dirty="0" smtClean="0"/>
              <a:t>By attendant (bar) &amp; place of delivery (line)</a:t>
            </a:r>
            <a:endParaRPr lang="en-US" sz="2400" b="1" dirty="0"/>
          </a:p>
        </p:txBody>
      </p:sp>
      <p:sp>
        <p:nvSpPr>
          <p:cNvPr id="5" name="TextBox 4"/>
          <p:cNvSpPr txBox="1"/>
          <p:nvPr/>
        </p:nvSpPr>
        <p:spPr>
          <a:xfrm>
            <a:off x="4706816" y="6371491"/>
            <a:ext cx="3810000" cy="276999"/>
          </a:xfrm>
          <a:prstGeom prst="rect">
            <a:avLst/>
          </a:prstGeom>
          <a:noFill/>
        </p:spPr>
        <p:txBody>
          <a:bodyPr wrap="square" rtlCol="0">
            <a:spAutoFit/>
          </a:bodyPr>
          <a:lstStyle/>
          <a:p>
            <a:r>
              <a:rPr lang="en-US" sz="1200" dirty="0"/>
              <a:t>SOURCES: NVSS Births</a:t>
            </a:r>
          </a:p>
        </p:txBody>
      </p:sp>
    </p:spTree>
    <p:extLst>
      <p:ext uri="{BB962C8B-B14F-4D97-AF65-F5344CB8AC3E}">
        <p14:creationId xmlns:p14="http://schemas.microsoft.com/office/powerpoint/2010/main" val="167322441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Standardization of VS Data:</a:t>
            </a:r>
            <a:br>
              <a:rPr lang="en-US" dirty="0" smtClean="0"/>
            </a:br>
            <a:r>
              <a:rPr lang="en-US" dirty="0" smtClean="0"/>
              <a:t>ICD &amp; International Comparison</a:t>
            </a:r>
            <a:endParaRPr lang="en-US" dirty="0"/>
          </a:p>
        </p:txBody>
      </p:sp>
      <p:sp>
        <p:nvSpPr>
          <p:cNvPr id="3" name="Content Placeholder 2"/>
          <p:cNvSpPr>
            <a:spLocks noGrp="1"/>
          </p:cNvSpPr>
          <p:nvPr>
            <p:ph idx="1"/>
          </p:nvPr>
        </p:nvSpPr>
        <p:spPr>
          <a:xfrm>
            <a:off x="457200" y="1295400"/>
            <a:ext cx="8458200" cy="4876800"/>
          </a:xfrm>
        </p:spPr>
        <p:txBody>
          <a:bodyPr>
            <a:normAutofit lnSpcReduction="10000"/>
          </a:bodyPr>
          <a:lstStyle/>
          <a:p>
            <a:r>
              <a:rPr lang="en-US" sz="3000" dirty="0" smtClean="0"/>
              <a:t>WHO: International Statistical Classification of Diseases and Related Health Problems</a:t>
            </a:r>
          </a:p>
          <a:p>
            <a:pPr>
              <a:spcBef>
                <a:spcPts val="2400"/>
              </a:spcBef>
            </a:pPr>
            <a:r>
              <a:rPr lang="en-US" sz="3000" dirty="0" smtClean="0"/>
              <a:t>Revisions</a:t>
            </a:r>
          </a:p>
          <a:p>
            <a:pPr lvl="1">
              <a:spcBef>
                <a:spcPts val="600"/>
              </a:spcBef>
            </a:pPr>
            <a:r>
              <a:rPr lang="en-US" sz="2600" dirty="0"/>
              <a:t>Currently in 10th Revision (1993)</a:t>
            </a:r>
          </a:p>
          <a:p>
            <a:pPr lvl="1"/>
            <a:r>
              <a:rPr lang="en-US" sz="2600" dirty="0"/>
              <a:t>Recommended </a:t>
            </a:r>
            <a:r>
              <a:rPr lang="en-US" sz="2600" dirty="0" smtClean="0"/>
              <a:t>every </a:t>
            </a:r>
            <a:r>
              <a:rPr lang="en-US" sz="2600" dirty="0"/>
              <a:t>10 years; getting longer</a:t>
            </a:r>
          </a:p>
          <a:p>
            <a:pPr lvl="1"/>
            <a:r>
              <a:rPr lang="en-US" sz="2600" dirty="0"/>
              <a:t>Countries are slower to adopt</a:t>
            </a:r>
          </a:p>
          <a:p>
            <a:pPr>
              <a:spcBef>
                <a:spcPts val="2400"/>
              </a:spcBef>
            </a:pPr>
            <a:r>
              <a:rPr lang="en-US" sz="3000" dirty="0" smtClean="0"/>
              <a:t>Ideal source for international comparison</a:t>
            </a:r>
          </a:p>
          <a:p>
            <a:pPr lvl="1">
              <a:spcBef>
                <a:spcPts val="600"/>
              </a:spcBef>
            </a:pPr>
            <a:r>
              <a:rPr lang="en-US" sz="2600" dirty="0" smtClean="0"/>
              <a:t>Universal morbidity &amp; mortality coding </a:t>
            </a:r>
          </a:p>
          <a:p>
            <a:pPr lvl="1"/>
            <a:r>
              <a:rPr lang="en-US" sz="2600" dirty="0" smtClean="0"/>
              <a:t>Only cases seen by physician</a:t>
            </a:r>
          </a:p>
        </p:txBody>
      </p:sp>
      <p:sp>
        <p:nvSpPr>
          <p:cNvPr id="4" name="TextBox 3"/>
          <p:cNvSpPr txBox="1"/>
          <p:nvPr/>
        </p:nvSpPr>
        <p:spPr>
          <a:xfrm>
            <a:off x="4724400" y="6289431"/>
            <a:ext cx="4038600" cy="461665"/>
          </a:xfrm>
          <a:prstGeom prst="rect">
            <a:avLst/>
          </a:prstGeom>
          <a:noFill/>
        </p:spPr>
        <p:txBody>
          <a:bodyPr wrap="square" rtlCol="0">
            <a:spAutoFit/>
          </a:bodyPr>
          <a:lstStyle/>
          <a:p>
            <a:r>
              <a:rPr lang="en-US" sz="1200" dirty="0" smtClean="0"/>
              <a:t>SOURCES: </a:t>
            </a:r>
            <a:r>
              <a:rPr lang="en-US" sz="1200" dirty="0"/>
              <a:t>WHO ICD-10, Volume 2, Chapter 5; NAPHSIS.</a:t>
            </a:r>
          </a:p>
        </p:txBody>
      </p:sp>
    </p:spTree>
    <p:extLst>
      <p:ext uri="{BB962C8B-B14F-4D97-AF65-F5344CB8AC3E}">
        <p14:creationId xmlns:p14="http://schemas.microsoft.com/office/powerpoint/2010/main" val="290493157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Number of Live Births by Attendant &amp; </a:t>
            </a:r>
            <a:br>
              <a:rPr lang="en-US" dirty="0" smtClean="0"/>
            </a:br>
            <a:r>
              <a:rPr lang="en-US" dirty="0" smtClean="0"/>
              <a:t>Place of Delivery</a:t>
            </a:r>
            <a:endParaRPr lang="en-US" dirty="0"/>
          </a:p>
        </p:txBody>
      </p:sp>
      <p:graphicFrame>
        <p:nvGraphicFramePr>
          <p:cNvPr id="4" name="Content Placeholder 3" descr="Graph showing the number of live births by type of attendant plotted as bars and place of delivery plotted as lines for 2002 through 2006. "/>
          <p:cNvGraphicFramePr>
            <a:graphicFrameLocks noGrp="1"/>
          </p:cNvGraphicFramePr>
          <p:nvPr>
            <p:ph idx="1"/>
            <p:extLst>
              <p:ext uri="{D42A27DB-BD31-4B8C-83A1-F6EECF244321}">
                <p14:modId xmlns:p14="http://schemas.microsoft.com/office/powerpoint/2010/main" val="2598335014"/>
              </p:ext>
            </p:extLst>
          </p:nvPr>
        </p:nvGraphicFramePr>
        <p:xfrm>
          <a:off x="152400" y="1371600"/>
          <a:ext cx="88392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286395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229600" cy="762000"/>
          </a:xfrm>
        </p:spPr>
        <p:txBody>
          <a:bodyPr>
            <a:normAutofit fontScale="90000"/>
          </a:bodyPr>
          <a:lstStyle/>
          <a:p>
            <a:pPr>
              <a:lnSpc>
                <a:spcPts val="3300"/>
              </a:lnSpc>
            </a:pPr>
            <a:r>
              <a:rPr lang="en-US" sz="3600" dirty="0" smtClean="0"/>
              <a:t>Mean Age of Mother</a:t>
            </a:r>
            <a:br>
              <a:rPr lang="en-US" sz="3600" dirty="0" smtClean="0"/>
            </a:br>
            <a:r>
              <a:rPr lang="en-US" sz="3600" dirty="0" smtClean="0"/>
              <a:t>at First Birth By State</a:t>
            </a:r>
            <a:endParaRPr lang="en-US" sz="3600" dirty="0"/>
          </a:p>
        </p:txBody>
      </p:sp>
      <p:pic>
        <p:nvPicPr>
          <p:cNvPr id="1027" name="Picture 3" descr="Chart showing map of the United States shaded to indicate age of mother at first birth by state.  "/>
          <p:cNvPicPr>
            <a:picLocks noChangeAspect="1" noChangeArrowheads="1"/>
          </p:cNvPicPr>
          <p:nvPr/>
        </p:nvPicPr>
        <p:blipFill rotWithShape="1">
          <a:blip r:embed="rId3">
            <a:extLst>
              <a:ext uri="{28A0092B-C50C-407E-A947-70E740481C1C}">
                <a14:useLocalDpi xmlns:a14="http://schemas.microsoft.com/office/drawing/2010/main" val="0"/>
              </a:ext>
            </a:extLst>
          </a:blip>
          <a:srcRect l="1025" t="1606" r="1154"/>
          <a:stretch/>
        </p:blipFill>
        <p:spPr bwMode="auto">
          <a:xfrm>
            <a:off x="-21576" y="949568"/>
            <a:ext cx="9241775" cy="598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83948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Mortality Statistics</a:t>
            </a:r>
            <a:endParaRPr lang="en-US" dirty="0"/>
          </a:p>
        </p:txBody>
      </p:sp>
      <p:sp>
        <p:nvSpPr>
          <p:cNvPr id="3" name="Content Placeholder 2"/>
          <p:cNvSpPr>
            <a:spLocks noGrp="1"/>
          </p:cNvSpPr>
          <p:nvPr>
            <p:ph idx="1"/>
          </p:nvPr>
        </p:nvSpPr>
        <p:spPr>
          <a:xfrm>
            <a:off x="368300" y="1295400"/>
            <a:ext cx="8407400" cy="4724400"/>
          </a:xfrm>
        </p:spPr>
        <p:txBody>
          <a:bodyPr>
            <a:normAutofit/>
          </a:bodyPr>
          <a:lstStyle/>
          <a:p>
            <a:pPr>
              <a:spcBef>
                <a:spcPts val="3000"/>
              </a:spcBef>
            </a:pPr>
            <a:r>
              <a:rPr lang="en-US" dirty="0" smtClean="0"/>
              <a:t>Crude rates</a:t>
            </a:r>
          </a:p>
          <a:p>
            <a:pPr>
              <a:spcBef>
                <a:spcPts val="3000"/>
              </a:spcBef>
            </a:pPr>
            <a:r>
              <a:rPr lang="en-US" dirty="0" smtClean="0"/>
              <a:t>Age specific, cause specific, race specific rates</a:t>
            </a:r>
          </a:p>
          <a:p>
            <a:pPr>
              <a:spcBef>
                <a:spcPts val="3000"/>
              </a:spcBef>
            </a:pPr>
            <a:r>
              <a:rPr lang="en-US" dirty="0" smtClean="0"/>
              <a:t>Age adjusting</a:t>
            </a:r>
          </a:p>
          <a:p>
            <a:pPr>
              <a:spcBef>
                <a:spcPts val="3000"/>
              </a:spcBef>
            </a:pPr>
            <a:r>
              <a:rPr lang="en-US" dirty="0" smtClean="0"/>
              <a:t>Tabulations</a:t>
            </a:r>
          </a:p>
          <a:p>
            <a:pPr>
              <a:spcBef>
                <a:spcPts val="3000"/>
              </a:spcBef>
            </a:pPr>
            <a:r>
              <a:rPr lang="en-US" dirty="0" smtClean="0"/>
              <a:t>Graphs/charts/                                                  figures</a:t>
            </a:r>
          </a:p>
          <a:p>
            <a:endParaRPr lang="en-US" dirty="0"/>
          </a:p>
        </p:txBody>
      </p:sp>
      <p:pic>
        <p:nvPicPr>
          <p:cNvPr id="7170" name="Picture 2" descr="Example of line graph using five lines to show age-specific methadone-related death rates for five age groups for 1999 through 2005.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609850"/>
            <a:ext cx="4648200" cy="3486150"/>
          </a:xfrm>
          <a:prstGeom prst="rect">
            <a:avLst/>
          </a:prstGeom>
          <a:noFill/>
          <a:ln w="25400">
            <a:solidFill>
              <a:srgbClr val="00206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7508" y="6371492"/>
            <a:ext cx="3962400" cy="276999"/>
          </a:xfrm>
          <a:prstGeom prst="rect">
            <a:avLst/>
          </a:prstGeom>
          <a:noFill/>
        </p:spPr>
        <p:txBody>
          <a:bodyPr wrap="square" rtlCol="0">
            <a:spAutoFit/>
          </a:bodyPr>
          <a:lstStyle/>
          <a:p>
            <a:r>
              <a:rPr lang="en-US" sz="1200" dirty="0"/>
              <a:t>SOURCES: NAPHSIS</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Crude Death Rate</a:t>
            </a:r>
            <a:endParaRPr lang="en-US" dirty="0"/>
          </a:p>
        </p:txBody>
      </p:sp>
      <p:sp>
        <p:nvSpPr>
          <p:cNvPr id="3" name="Content Placeholder 2"/>
          <p:cNvSpPr>
            <a:spLocks noGrp="1"/>
          </p:cNvSpPr>
          <p:nvPr>
            <p:ph idx="1"/>
          </p:nvPr>
        </p:nvSpPr>
        <p:spPr>
          <a:xfrm>
            <a:off x="457200" y="1295400"/>
            <a:ext cx="8534400" cy="4876800"/>
          </a:xfrm>
        </p:spPr>
        <p:txBody>
          <a:bodyPr>
            <a:normAutofit fontScale="47500" lnSpcReduction="20000"/>
          </a:bodyPr>
          <a:lstStyle/>
          <a:p>
            <a:pPr>
              <a:lnSpc>
                <a:spcPct val="120000"/>
              </a:lnSpc>
            </a:pPr>
            <a:r>
              <a:rPr lang="en-US" sz="4600" dirty="0" smtClean="0"/>
              <a:t># resident deaths for a specific area during a </a:t>
            </a:r>
            <a:r>
              <a:rPr lang="en-US" sz="4600" dirty="0" smtClean="0">
                <a:solidFill>
                  <a:srgbClr val="C00000"/>
                </a:solidFill>
              </a:rPr>
              <a:t>specified period</a:t>
            </a:r>
          </a:p>
          <a:p>
            <a:pPr>
              <a:lnSpc>
                <a:spcPct val="120000"/>
              </a:lnSpc>
            </a:pPr>
            <a:r>
              <a:rPr lang="en-US" sz="4600" dirty="0" smtClean="0"/>
              <a:t>divided by the total population (mid-year estimate) for the same area/period</a:t>
            </a:r>
          </a:p>
          <a:p>
            <a:pPr>
              <a:lnSpc>
                <a:spcPct val="120000"/>
              </a:lnSpc>
            </a:pPr>
            <a:r>
              <a:rPr lang="en-US" sz="4600" dirty="0" smtClean="0"/>
              <a:t>multiplied by 100,000</a:t>
            </a:r>
            <a:endParaRPr lang="en-US" sz="1050" dirty="0" smtClean="0"/>
          </a:p>
          <a:p>
            <a:endParaRPr lang="en-US" sz="1050" dirty="0" smtClean="0"/>
          </a:p>
          <a:p>
            <a:pPr algn="ctr">
              <a:buNone/>
            </a:pPr>
            <a:r>
              <a:rPr lang="en-US" sz="5900" u="sng" dirty="0" smtClean="0">
                <a:solidFill>
                  <a:srgbClr val="0070C0"/>
                </a:solidFill>
              </a:rPr>
              <a:t># of resident deaths  </a:t>
            </a:r>
            <a:r>
              <a:rPr lang="en-US" sz="5900" dirty="0" smtClean="0">
                <a:solidFill>
                  <a:srgbClr val="0070C0"/>
                </a:solidFill>
              </a:rPr>
              <a:t>X 100,000 </a:t>
            </a:r>
          </a:p>
          <a:p>
            <a:pPr>
              <a:buNone/>
              <a:tabLst>
                <a:tab pos="287338" algn="l"/>
              </a:tabLst>
            </a:pPr>
            <a:r>
              <a:rPr lang="en-US" sz="5900" dirty="0" smtClean="0">
                <a:solidFill>
                  <a:srgbClr val="0070C0"/>
                </a:solidFill>
              </a:rPr>
              <a:t>			Total Population </a:t>
            </a:r>
          </a:p>
          <a:p>
            <a:pPr>
              <a:buNone/>
              <a:tabLst>
                <a:tab pos="287338" algn="l"/>
              </a:tabLst>
            </a:pPr>
            <a:endParaRPr lang="en-US" sz="1050" dirty="0" smtClean="0"/>
          </a:p>
          <a:p>
            <a:pPr>
              <a:buNone/>
              <a:tabLst>
                <a:tab pos="287338" algn="l"/>
              </a:tabLst>
            </a:pPr>
            <a:endParaRPr lang="en-US" sz="1050" dirty="0" smtClean="0"/>
          </a:p>
          <a:p>
            <a:pPr>
              <a:lnSpc>
                <a:spcPct val="120000"/>
              </a:lnSpc>
              <a:spcBef>
                <a:spcPts val="600"/>
              </a:spcBef>
              <a:buNone/>
              <a:tabLst>
                <a:tab pos="287338" algn="l"/>
              </a:tabLst>
            </a:pPr>
            <a:r>
              <a:rPr lang="en-US" sz="4200" i="1" dirty="0" smtClean="0"/>
              <a:t>ON </a:t>
            </a:r>
            <a:r>
              <a:rPr lang="en-US" sz="4200" i="1" dirty="0"/>
              <a:t>YOUR OWN:  What is the </a:t>
            </a:r>
            <a:r>
              <a:rPr lang="en-US" sz="4200" i="1" dirty="0" smtClean="0"/>
              <a:t>crude death rate in </a:t>
            </a:r>
            <a:r>
              <a:rPr lang="en-US" sz="4200" i="1" dirty="0"/>
              <a:t>the </a:t>
            </a:r>
            <a:r>
              <a:rPr lang="en-US" sz="4200" i="1" dirty="0" smtClean="0"/>
              <a:t>area </a:t>
            </a:r>
            <a:r>
              <a:rPr lang="en-US" sz="4200" i="1" dirty="0"/>
              <a:t>in </a:t>
            </a:r>
            <a:r>
              <a:rPr lang="en-US" sz="4200" i="1" dirty="0" smtClean="0"/>
              <a:t>2006?</a:t>
            </a:r>
            <a:endParaRPr lang="en-US" sz="4200" i="1" dirty="0"/>
          </a:p>
          <a:p>
            <a:pPr>
              <a:buNone/>
              <a:tabLst>
                <a:tab pos="287338" algn="l"/>
              </a:tabLst>
            </a:pPr>
            <a:r>
              <a:rPr lang="en-US" sz="4200" dirty="0" smtClean="0"/>
              <a:t>15,231 = total deaths in area during 2006 </a:t>
            </a:r>
          </a:p>
          <a:p>
            <a:pPr>
              <a:buNone/>
              <a:tabLst>
                <a:tab pos="287338" algn="l"/>
              </a:tabLst>
            </a:pPr>
            <a:r>
              <a:rPr lang="en-US" sz="4200" dirty="0" smtClean="0"/>
              <a:t>2,010,787 = estimated 2006 mid-year population for area residents</a:t>
            </a:r>
          </a:p>
        </p:txBody>
      </p:sp>
      <p:sp>
        <p:nvSpPr>
          <p:cNvPr id="4" name="Rectangle 3"/>
          <p:cNvSpPr/>
          <p:nvPr/>
        </p:nvSpPr>
        <p:spPr>
          <a:xfrm>
            <a:off x="4765431" y="6371492"/>
            <a:ext cx="1705916" cy="276999"/>
          </a:xfrm>
          <a:prstGeom prst="rect">
            <a:avLst/>
          </a:prstGeom>
        </p:spPr>
        <p:txBody>
          <a:bodyPr wrap="none">
            <a:spAutoFit/>
          </a:bodyPr>
          <a:lstStyle/>
          <a:p>
            <a:r>
              <a:rPr lang="en-US" sz="1200" dirty="0"/>
              <a:t>SOURCES: NAPHSIS</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Crude Death Rate</a:t>
            </a:r>
            <a:endParaRPr lang="en-US" dirty="0"/>
          </a:p>
        </p:txBody>
      </p:sp>
      <p:sp>
        <p:nvSpPr>
          <p:cNvPr id="3" name="Content Placeholder 2"/>
          <p:cNvSpPr>
            <a:spLocks noGrp="1"/>
          </p:cNvSpPr>
          <p:nvPr>
            <p:ph idx="1"/>
          </p:nvPr>
        </p:nvSpPr>
        <p:spPr>
          <a:xfrm>
            <a:off x="457200" y="1371600"/>
            <a:ext cx="8382000" cy="4800600"/>
          </a:xfrm>
        </p:spPr>
        <p:txBody>
          <a:bodyPr>
            <a:normAutofit lnSpcReduction="10000"/>
          </a:bodyPr>
          <a:lstStyle/>
          <a:p>
            <a:pPr>
              <a:buNone/>
              <a:tabLst>
                <a:tab pos="287338" algn="l"/>
              </a:tabLst>
            </a:pPr>
            <a:r>
              <a:rPr lang="en-US" b="1" dirty="0" smtClean="0">
                <a:solidFill>
                  <a:srgbClr val="00B050"/>
                </a:solidFill>
              </a:rPr>
              <a:t>15,231</a:t>
            </a:r>
            <a:r>
              <a:rPr lang="en-US" dirty="0" smtClean="0"/>
              <a:t> = total deaths in area during 2006 </a:t>
            </a:r>
          </a:p>
          <a:p>
            <a:pPr>
              <a:buNone/>
              <a:tabLst>
                <a:tab pos="287338" algn="l"/>
              </a:tabLst>
            </a:pPr>
            <a:r>
              <a:rPr lang="en-US" b="1" dirty="0" smtClean="0">
                <a:solidFill>
                  <a:srgbClr val="0070C0"/>
                </a:solidFill>
              </a:rPr>
              <a:t>2,010,787</a:t>
            </a:r>
            <a:r>
              <a:rPr lang="en-US" dirty="0" smtClean="0">
                <a:solidFill>
                  <a:srgbClr val="0070C0"/>
                </a:solidFill>
              </a:rPr>
              <a:t> </a:t>
            </a:r>
            <a:r>
              <a:rPr lang="en-US" dirty="0" smtClean="0"/>
              <a:t>= estimated 2006 mid-year population for area residents</a:t>
            </a:r>
          </a:p>
          <a:p>
            <a:pPr>
              <a:buNone/>
              <a:tabLst>
                <a:tab pos="287338" algn="l"/>
              </a:tabLst>
            </a:pPr>
            <a:endParaRPr lang="en-US" dirty="0" smtClean="0"/>
          </a:p>
          <a:p>
            <a:pPr indent="-49213">
              <a:buNone/>
            </a:pPr>
            <a:r>
              <a:rPr lang="en-US" dirty="0" smtClean="0"/>
              <a:t>			</a:t>
            </a:r>
            <a:r>
              <a:rPr lang="en-US" b="1" u="sng" dirty="0" smtClean="0">
                <a:solidFill>
                  <a:srgbClr val="00B050"/>
                </a:solidFill>
              </a:rPr>
              <a:t>    15,231  </a:t>
            </a:r>
            <a:r>
              <a:rPr lang="en-US" b="1" dirty="0" smtClean="0">
                <a:solidFill>
                  <a:srgbClr val="00B050"/>
                </a:solidFill>
              </a:rPr>
              <a:t> </a:t>
            </a:r>
            <a:r>
              <a:rPr lang="en-US" b="1" dirty="0" smtClean="0"/>
              <a:t>X 100,000 = </a:t>
            </a:r>
            <a:r>
              <a:rPr lang="en-US" b="1" dirty="0" smtClean="0">
                <a:solidFill>
                  <a:srgbClr val="FF9900"/>
                </a:solidFill>
              </a:rPr>
              <a:t>757.5</a:t>
            </a:r>
            <a:r>
              <a:rPr lang="en-US" b="1" dirty="0" smtClean="0"/>
              <a:t> </a:t>
            </a:r>
          </a:p>
          <a:p>
            <a:pPr indent="-49213">
              <a:buNone/>
            </a:pPr>
            <a:r>
              <a:rPr lang="en-US" b="1" dirty="0" smtClean="0"/>
              <a:t>		</a:t>
            </a:r>
            <a:r>
              <a:rPr lang="en-US" b="1" dirty="0" smtClean="0">
                <a:solidFill>
                  <a:srgbClr val="0070C0"/>
                </a:solidFill>
              </a:rPr>
              <a:t>	2,010,787</a:t>
            </a:r>
          </a:p>
          <a:p>
            <a:pPr indent="-49213">
              <a:buNone/>
            </a:pPr>
            <a:r>
              <a:rPr lang="en-US" i="1" dirty="0">
                <a:solidFill>
                  <a:srgbClr val="FF9900"/>
                </a:solidFill>
              </a:rPr>
              <a:t>		</a:t>
            </a:r>
          </a:p>
          <a:p>
            <a:pPr marL="0" indent="0">
              <a:buNone/>
            </a:pPr>
            <a:r>
              <a:rPr lang="en-US" i="1" dirty="0">
                <a:solidFill>
                  <a:srgbClr val="FF9900"/>
                </a:solidFill>
              </a:rPr>
              <a:t>757.5 resident deaths per 100,000 </a:t>
            </a:r>
            <a:r>
              <a:rPr lang="en-US" i="1" dirty="0" smtClean="0">
                <a:solidFill>
                  <a:srgbClr val="FF9900"/>
                </a:solidFill>
              </a:rPr>
              <a:t>area </a:t>
            </a:r>
            <a:r>
              <a:rPr lang="en-US" i="1" dirty="0">
                <a:solidFill>
                  <a:srgbClr val="FF9900"/>
                </a:solidFill>
              </a:rPr>
              <a:t>population in 2006</a:t>
            </a:r>
          </a:p>
          <a:p>
            <a:endParaRPr lang="en-US" dirty="0"/>
          </a:p>
        </p:txBody>
      </p:sp>
      <p:sp>
        <p:nvSpPr>
          <p:cNvPr id="4" name="Rectangle 3"/>
          <p:cNvSpPr/>
          <p:nvPr/>
        </p:nvSpPr>
        <p:spPr>
          <a:xfrm>
            <a:off x="4765431" y="6371492"/>
            <a:ext cx="1705916" cy="276999"/>
          </a:xfrm>
          <a:prstGeom prst="rect">
            <a:avLst/>
          </a:prstGeom>
        </p:spPr>
        <p:txBody>
          <a:bodyPr wrap="none">
            <a:spAutoFit/>
          </a:bodyPr>
          <a:lstStyle/>
          <a:p>
            <a:r>
              <a:rPr lang="en-US" sz="1200" dirty="0"/>
              <a:t>SOURCES: NAPHSIS</a:t>
            </a:r>
          </a:p>
        </p:txBody>
      </p:sp>
    </p:spTree>
    <p:extLst>
      <p:ext uri="{BB962C8B-B14F-4D97-AF65-F5344CB8AC3E}">
        <p14:creationId xmlns:p14="http://schemas.microsoft.com/office/powerpoint/2010/main" val="196453669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 Specific Death Rate</a:t>
            </a:r>
            <a:endParaRPr lang="en-US" dirty="0"/>
          </a:p>
        </p:txBody>
      </p:sp>
      <p:sp>
        <p:nvSpPr>
          <p:cNvPr id="3" name="Content Placeholder 2"/>
          <p:cNvSpPr>
            <a:spLocks noGrp="1"/>
          </p:cNvSpPr>
          <p:nvPr>
            <p:ph idx="1"/>
          </p:nvPr>
        </p:nvSpPr>
        <p:spPr>
          <a:xfrm>
            <a:off x="228600" y="1295400"/>
            <a:ext cx="8763000" cy="4876800"/>
          </a:xfrm>
        </p:spPr>
        <p:txBody>
          <a:bodyPr>
            <a:normAutofit fontScale="47500" lnSpcReduction="20000"/>
          </a:bodyPr>
          <a:lstStyle/>
          <a:p>
            <a:pPr>
              <a:lnSpc>
                <a:spcPct val="120000"/>
              </a:lnSpc>
            </a:pPr>
            <a:r>
              <a:rPr lang="en-US" sz="4200" dirty="0" smtClean="0"/>
              <a:t># resident deaths for a specific age or age group in a specific area </a:t>
            </a:r>
            <a:r>
              <a:rPr lang="en-US" sz="4200" dirty="0" smtClean="0">
                <a:solidFill>
                  <a:srgbClr val="C00000"/>
                </a:solidFill>
              </a:rPr>
              <a:t>during a specified period </a:t>
            </a:r>
          </a:p>
          <a:p>
            <a:pPr>
              <a:lnSpc>
                <a:spcPct val="120000"/>
              </a:lnSpc>
            </a:pPr>
            <a:r>
              <a:rPr lang="en-US" sz="4200" dirty="0" smtClean="0"/>
              <a:t>divided by the population (mid-year estimate)  of the same age or age group in the same area/period</a:t>
            </a:r>
          </a:p>
          <a:p>
            <a:pPr>
              <a:lnSpc>
                <a:spcPct val="120000"/>
              </a:lnSpc>
            </a:pPr>
            <a:r>
              <a:rPr lang="en-US" sz="4200" dirty="0" smtClean="0"/>
              <a:t>multiplied by 100,000</a:t>
            </a:r>
          </a:p>
          <a:p>
            <a:endParaRPr lang="en-US" sz="1050" dirty="0" smtClean="0"/>
          </a:p>
          <a:p>
            <a:endParaRPr lang="en-US" sz="1050" dirty="0" smtClean="0"/>
          </a:p>
          <a:p>
            <a:pPr>
              <a:buNone/>
            </a:pPr>
            <a:r>
              <a:rPr lang="en-US" sz="5100" dirty="0" smtClean="0">
                <a:solidFill>
                  <a:srgbClr val="0070C0"/>
                </a:solidFill>
              </a:rPr>
              <a:t>   </a:t>
            </a:r>
            <a:r>
              <a:rPr lang="en-US" sz="5100" u="sng" dirty="0" smtClean="0">
                <a:solidFill>
                  <a:srgbClr val="0070C0"/>
                </a:solidFill>
              </a:rPr>
              <a:t>   # of resident deaths in specified age/group </a:t>
            </a:r>
            <a:r>
              <a:rPr lang="en-US" sz="5100" dirty="0" smtClean="0">
                <a:solidFill>
                  <a:srgbClr val="0070C0"/>
                </a:solidFill>
              </a:rPr>
              <a:t> X 100,000 </a:t>
            </a:r>
          </a:p>
          <a:p>
            <a:pPr>
              <a:buNone/>
              <a:tabLst>
                <a:tab pos="287338" algn="l"/>
              </a:tabLst>
            </a:pPr>
            <a:r>
              <a:rPr lang="en-US" sz="5100" dirty="0" smtClean="0">
                <a:solidFill>
                  <a:srgbClr val="0070C0"/>
                </a:solidFill>
              </a:rPr>
              <a:t>   Total population in same specified age/group</a:t>
            </a:r>
          </a:p>
          <a:p>
            <a:pPr>
              <a:buNone/>
              <a:tabLst>
                <a:tab pos="287338" algn="l"/>
              </a:tabLst>
            </a:pPr>
            <a:endParaRPr lang="en-US" sz="1050" dirty="0" smtClean="0"/>
          </a:p>
          <a:p>
            <a:pPr>
              <a:lnSpc>
                <a:spcPct val="120000"/>
              </a:lnSpc>
              <a:spcBef>
                <a:spcPts val="600"/>
              </a:spcBef>
              <a:buNone/>
              <a:tabLst>
                <a:tab pos="287338" algn="l"/>
              </a:tabLst>
            </a:pPr>
            <a:r>
              <a:rPr lang="en-US" sz="3800" i="1" dirty="0"/>
              <a:t>ON YOUR OWN:  What is the </a:t>
            </a:r>
            <a:r>
              <a:rPr lang="en-US" sz="3800" i="1" dirty="0" smtClean="0"/>
              <a:t>area death </a:t>
            </a:r>
            <a:r>
              <a:rPr lang="en-US" sz="3800" i="1" dirty="0"/>
              <a:t>rate </a:t>
            </a:r>
            <a:r>
              <a:rPr lang="en-US" sz="3800" i="1" dirty="0" smtClean="0"/>
              <a:t>for children ages 1-14 </a:t>
            </a:r>
            <a:r>
              <a:rPr lang="en-US" sz="3800" i="1" dirty="0"/>
              <a:t>in 2006?</a:t>
            </a:r>
          </a:p>
          <a:p>
            <a:pPr>
              <a:buNone/>
              <a:tabLst>
                <a:tab pos="287338" algn="l"/>
              </a:tabLst>
            </a:pPr>
            <a:r>
              <a:rPr lang="en-US" sz="4200" dirty="0" smtClean="0"/>
              <a:t>37 = deaths among area children ages 1 </a:t>
            </a:r>
            <a:r>
              <a:rPr lang="en-US" sz="4200" dirty="0"/>
              <a:t>-</a:t>
            </a:r>
            <a:r>
              <a:rPr lang="en-US" sz="4200" dirty="0" smtClean="0"/>
              <a:t>14 during 2006 </a:t>
            </a:r>
          </a:p>
          <a:p>
            <a:pPr marL="1201738" indent="-1201738">
              <a:buNone/>
              <a:tabLst>
                <a:tab pos="1371600" algn="l"/>
              </a:tabLst>
            </a:pPr>
            <a:r>
              <a:rPr lang="en-US" sz="4200" dirty="0" smtClean="0"/>
              <a:t>381,910 = estimated 2006 mid-year population for area population    aged 1-14</a:t>
            </a:r>
          </a:p>
        </p:txBody>
      </p:sp>
      <p:sp>
        <p:nvSpPr>
          <p:cNvPr id="4" name="Rectangle 3"/>
          <p:cNvSpPr/>
          <p:nvPr/>
        </p:nvSpPr>
        <p:spPr>
          <a:xfrm>
            <a:off x="4765431" y="6371492"/>
            <a:ext cx="1705916" cy="276999"/>
          </a:xfrm>
          <a:prstGeom prst="rect">
            <a:avLst/>
          </a:prstGeom>
        </p:spPr>
        <p:txBody>
          <a:bodyPr wrap="none">
            <a:spAutoFit/>
          </a:bodyPr>
          <a:lstStyle/>
          <a:p>
            <a:r>
              <a:rPr lang="en-US" sz="1200" dirty="0"/>
              <a:t>SOURCES: NAPHSIS</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 Specific Death Rate</a:t>
            </a:r>
            <a:endParaRPr lang="en-US" dirty="0"/>
          </a:p>
        </p:txBody>
      </p:sp>
      <p:sp>
        <p:nvSpPr>
          <p:cNvPr id="3" name="Content Placeholder 2"/>
          <p:cNvSpPr>
            <a:spLocks noGrp="1"/>
          </p:cNvSpPr>
          <p:nvPr>
            <p:ph idx="1"/>
          </p:nvPr>
        </p:nvSpPr>
        <p:spPr>
          <a:xfrm>
            <a:off x="457200" y="1447800"/>
            <a:ext cx="8382000" cy="4876800"/>
          </a:xfrm>
        </p:spPr>
        <p:txBody>
          <a:bodyPr>
            <a:normAutofit lnSpcReduction="10000"/>
          </a:bodyPr>
          <a:lstStyle/>
          <a:p>
            <a:pPr>
              <a:buNone/>
              <a:tabLst>
                <a:tab pos="287338" algn="l"/>
              </a:tabLst>
            </a:pPr>
            <a:r>
              <a:rPr lang="en-US" b="1" dirty="0" smtClean="0">
                <a:solidFill>
                  <a:srgbClr val="00B050"/>
                </a:solidFill>
              </a:rPr>
              <a:t>37</a:t>
            </a:r>
            <a:r>
              <a:rPr lang="en-US" dirty="0" smtClean="0"/>
              <a:t> = deaths among area children ages 1-14 during 2006 </a:t>
            </a:r>
          </a:p>
          <a:p>
            <a:pPr>
              <a:buNone/>
              <a:tabLst>
                <a:tab pos="287338" algn="l"/>
              </a:tabLst>
            </a:pPr>
            <a:r>
              <a:rPr lang="en-US" b="1" dirty="0" smtClean="0">
                <a:solidFill>
                  <a:srgbClr val="0070C0"/>
                </a:solidFill>
              </a:rPr>
              <a:t>381,910 </a:t>
            </a:r>
            <a:r>
              <a:rPr lang="en-US" dirty="0" smtClean="0"/>
              <a:t>= estimated 2006 mid-year population for area population aged 1-14</a:t>
            </a:r>
          </a:p>
          <a:p>
            <a:pPr indent="-49213">
              <a:buNone/>
            </a:pPr>
            <a:endParaRPr lang="en-US" sz="2000" dirty="0" smtClean="0"/>
          </a:p>
          <a:p>
            <a:pPr indent="-49213">
              <a:buNone/>
            </a:pPr>
            <a:r>
              <a:rPr lang="en-US" dirty="0"/>
              <a:t>	</a:t>
            </a:r>
            <a:r>
              <a:rPr lang="en-US" dirty="0" smtClean="0"/>
              <a:t>		</a:t>
            </a:r>
            <a:r>
              <a:rPr lang="en-US" b="1" u="sng" dirty="0" smtClean="0">
                <a:solidFill>
                  <a:srgbClr val="00B050"/>
                </a:solidFill>
              </a:rPr>
              <a:t>         37  </a:t>
            </a:r>
            <a:r>
              <a:rPr lang="en-US" b="1" dirty="0" smtClean="0">
                <a:solidFill>
                  <a:srgbClr val="00B050"/>
                </a:solidFill>
              </a:rPr>
              <a:t> </a:t>
            </a:r>
            <a:r>
              <a:rPr lang="en-US" b="1" dirty="0" smtClean="0"/>
              <a:t>X 100,000 = </a:t>
            </a:r>
            <a:r>
              <a:rPr lang="en-US" b="1" dirty="0" smtClean="0">
                <a:solidFill>
                  <a:srgbClr val="FF9900"/>
                </a:solidFill>
              </a:rPr>
              <a:t>9.7</a:t>
            </a:r>
            <a:r>
              <a:rPr lang="en-US" b="1" dirty="0" smtClean="0"/>
              <a:t> </a:t>
            </a:r>
          </a:p>
          <a:p>
            <a:pPr indent="-49213">
              <a:buNone/>
            </a:pPr>
            <a:r>
              <a:rPr lang="en-US" b="1" dirty="0" smtClean="0"/>
              <a:t>			</a:t>
            </a:r>
            <a:r>
              <a:rPr lang="en-US" b="1" dirty="0" smtClean="0">
                <a:solidFill>
                  <a:srgbClr val="0070C0"/>
                </a:solidFill>
              </a:rPr>
              <a:t>381,910</a:t>
            </a:r>
            <a:r>
              <a:rPr lang="en-US" b="1" dirty="0" smtClean="0"/>
              <a:t>	</a:t>
            </a:r>
          </a:p>
          <a:p>
            <a:pPr indent="-49213">
              <a:buNone/>
            </a:pPr>
            <a:endParaRPr lang="en-US" sz="1700" dirty="0" smtClean="0"/>
          </a:p>
          <a:p>
            <a:pPr marL="0" indent="0">
              <a:buNone/>
            </a:pPr>
            <a:r>
              <a:rPr lang="en-US" i="1" dirty="0">
                <a:solidFill>
                  <a:srgbClr val="FF9900"/>
                </a:solidFill>
              </a:rPr>
              <a:t>9.7 deaths per 100,000 </a:t>
            </a:r>
            <a:r>
              <a:rPr lang="en-US" i="1" dirty="0" smtClean="0">
                <a:solidFill>
                  <a:srgbClr val="FF9900"/>
                </a:solidFill>
              </a:rPr>
              <a:t>area </a:t>
            </a:r>
            <a:r>
              <a:rPr lang="en-US" i="1" dirty="0">
                <a:solidFill>
                  <a:srgbClr val="FF9900"/>
                </a:solidFill>
              </a:rPr>
              <a:t>population aged 381,910 1-14 in 2006</a:t>
            </a:r>
          </a:p>
        </p:txBody>
      </p:sp>
      <p:sp>
        <p:nvSpPr>
          <p:cNvPr id="4" name="Rectangle 3"/>
          <p:cNvSpPr/>
          <p:nvPr/>
        </p:nvSpPr>
        <p:spPr>
          <a:xfrm>
            <a:off x="4765431" y="6371492"/>
            <a:ext cx="1705916" cy="276999"/>
          </a:xfrm>
          <a:prstGeom prst="rect">
            <a:avLst/>
          </a:prstGeom>
        </p:spPr>
        <p:txBody>
          <a:bodyPr wrap="none">
            <a:spAutoFit/>
          </a:bodyPr>
          <a:lstStyle/>
          <a:p>
            <a:r>
              <a:rPr lang="en-US" sz="1200" dirty="0"/>
              <a:t>SOURCES: NAPHSIS</a:t>
            </a:r>
          </a:p>
        </p:txBody>
      </p:sp>
    </p:spTree>
    <p:extLst>
      <p:ext uri="{BB962C8B-B14F-4D97-AF65-F5344CB8AC3E}">
        <p14:creationId xmlns:p14="http://schemas.microsoft.com/office/powerpoint/2010/main" val="415940439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 Specific Death Rate</a:t>
            </a:r>
            <a:endParaRPr lang="en-US" dirty="0"/>
          </a:p>
        </p:txBody>
      </p:sp>
      <p:sp>
        <p:nvSpPr>
          <p:cNvPr id="3" name="Content Placeholder 2"/>
          <p:cNvSpPr>
            <a:spLocks noGrp="1"/>
          </p:cNvSpPr>
          <p:nvPr>
            <p:ph idx="1"/>
          </p:nvPr>
        </p:nvSpPr>
        <p:spPr>
          <a:xfrm>
            <a:off x="152400" y="1295400"/>
            <a:ext cx="8839200" cy="4876800"/>
          </a:xfrm>
        </p:spPr>
        <p:txBody>
          <a:bodyPr>
            <a:normAutofit fontScale="47500" lnSpcReduction="20000"/>
          </a:bodyPr>
          <a:lstStyle/>
          <a:p>
            <a:pPr>
              <a:lnSpc>
                <a:spcPct val="120000"/>
              </a:lnSpc>
            </a:pPr>
            <a:r>
              <a:rPr lang="en-US" sz="4200" dirty="0" smtClean="0"/>
              <a:t># resident deaths from a specified cause in a specific area </a:t>
            </a:r>
            <a:r>
              <a:rPr lang="en-US" sz="4200" dirty="0" smtClean="0">
                <a:solidFill>
                  <a:srgbClr val="C00000"/>
                </a:solidFill>
              </a:rPr>
              <a:t>during a specified period</a:t>
            </a:r>
          </a:p>
          <a:p>
            <a:pPr>
              <a:lnSpc>
                <a:spcPct val="120000"/>
              </a:lnSpc>
            </a:pPr>
            <a:r>
              <a:rPr lang="en-US" sz="4200" dirty="0" smtClean="0"/>
              <a:t>divided by the total population at risk (mid-year estimate) in the same area/period</a:t>
            </a:r>
          </a:p>
          <a:p>
            <a:pPr>
              <a:lnSpc>
                <a:spcPct val="120000"/>
              </a:lnSpc>
            </a:pPr>
            <a:r>
              <a:rPr lang="en-US" sz="4200" dirty="0" smtClean="0"/>
              <a:t>multiplied by 100,000</a:t>
            </a:r>
          </a:p>
          <a:p>
            <a:pPr marL="0" indent="0">
              <a:buNone/>
            </a:pPr>
            <a:endParaRPr lang="en-US" sz="1050" dirty="0" smtClean="0"/>
          </a:p>
          <a:p>
            <a:pPr marL="0" indent="0">
              <a:buNone/>
            </a:pPr>
            <a:endParaRPr lang="en-US" sz="1050" dirty="0" smtClean="0"/>
          </a:p>
          <a:p>
            <a:pPr marL="1588" indent="-1588" algn="ctr">
              <a:buNone/>
            </a:pPr>
            <a:r>
              <a:rPr lang="en-US" sz="5900" u="sng" dirty="0" smtClean="0">
                <a:solidFill>
                  <a:srgbClr val="0070C0"/>
                </a:solidFill>
              </a:rPr>
              <a:t># of resident deaths from specific cause  </a:t>
            </a:r>
            <a:r>
              <a:rPr lang="en-US" sz="5900" dirty="0" smtClean="0">
                <a:solidFill>
                  <a:srgbClr val="0070C0"/>
                </a:solidFill>
              </a:rPr>
              <a:t>X 100,000 </a:t>
            </a:r>
          </a:p>
          <a:p>
            <a:pPr>
              <a:buNone/>
              <a:tabLst>
                <a:tab pos="287338" algn="l"/>
              </a:tabLst>
            </a:pPr>
            <a:r>
              <a:rPr lang="en-US" sz="5900" dirty="0" smtClean="0">
                <a:solidFill>
                  <a:srgbClr val="0070C0"/>
                </a:solidFill>
              </a:rPr>
              <a:t>                  Total population at risk</a:t>
            </a:r>
          </a:p>
          <a:p>
            <a:pPr>
              <a:buNone/>
              <a:tabLst>
                <a:tab pos="287338" algn="l"/>
              </a:tabLst>
            </a:pPr>
            <a:endParaRPr lang="en-US" sz="3400" dirty="0" smtClean="0"/>
          </a:p>
          <a:p>
            <a:pPr>
              <a:lnSpc>
                <a:spcPct val="120000"/>
              </a:lnSpc>
              <a:spcBef>
                <a:spcPts val="600"/>
              </a:spcBef>
              <a:buNone/>
              <a:tabLst>
                <a:tab pos="287338" algn="l"/>
              </a:tabLst>
            </a:pPr>
            <a:r>
              <a:rPr lang="en-US" sz="4200" i="1" dirty="0"/>
              <a:t>ON YOUR OWN:  What is the </a:t>
            </a:r>
            <a:r>
              <a:rPr lang="en-US" sz="4200" i="1" dirty="0" smtClean="0"/>
              <a:t>2006 area death </a:t>
            </a:r>
            <a:r>
              <a:rPr lang="en-US" sz="4200" i="1" dirty="0"/>
              <a:t>rate for </a:t>
            </a:r>
            <a:r>
              <a:rPr lang="en-US" sz="4200" i="1" dirty="0" smtClean="0"/>
              <a:t>homicide deaths</a:t>
            </a:r>
            <a:r>
              <a:rPr lang="en-US" sz="3800" i="1" dirty="0" smtClean="0"/>
              <a:t>?</a:t>
            </a:r>
            <a:endParaRPr lang="en-US" sz="3800" i="1" dirty="0"/>
          </a:p>
          <a:p>
            <a:pPr>
              <a:buNone/>
              <a:tabLst>
                <a:tab pos="287338" algn="l"/>
              </a:tabLst>
            </a:pPr>
            <a:r>
              <a:rPr lang="en-US" sz="4200" dirty="0" smtClean="0"/>
              <a:t>137 = homicide deaths among area residents in 2006 </a:t>
            </a:r>
          </a:p>
          <a:p>
            <a:pPr>
              <a:buNone/>
              <a:tabLst>
                <a:tab pos="287338" algn="l"/>
              </a:tabLst>
            </a:pPr>
            <a:r>
              <a:rPr lang="en-US" sz="4200" dirty="0" smtClean="0"/>
              <a:t>2,010,787 = estimated 2006 mid-year population for area</a:t>
            </a:r>
          </a:p>
        </p:txBody>
      </p:sp>
      <p:sp>
        <p:nvSpPr>
          <p:cNvPr id="4" name="Rectangle 3"/>
          <p:cNvSpPr/>
          <p:nvPr/>
        </p:nvSpPr>
        <p:spPr>
          <a:xfrm>
            <a:off x="4765431" y="6371492"/>
            <a:ext cx="1705916" cy="276999"/>
          </a:xfrm>
          <a:prstGeom prst="rect">
            <a:avLst/>
          </a:prstGeom>
        </p:spPr>
        <p:txBody>
          <a:bodyPr wrap="none">
            <a:spAutoFit/>
          </a:bodyPr>
          <a:lstStyle/>
          <a:p>
            <a:r>
              <a:rPr lang="en-US" sz="1200" dirty="0"/>
              <a:t>SOURCES: NAPHSIS</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 Specific Death Rate</a:t>
            </a:r>
            <a:endParaRPr lang="en-US" dirty="0"/>
          </a:p>
        </p:txBody>
      </p:sp>
      <p:sp>
        <p:nvSpPr>
          <p:cNvPr id="3" name="Content Placeholder 2"/>
          <p:cNvSpPr>
            <a:spLocks noGrp="1"/>
          </p:cNvSpPr>
          <p:nvPr>
            <p:ph idx="1"/>
          </p:nvPr>
        </p:nvSpPr>
        <p:spPr>
          <a:xfrm>
            <a:off x="457200" y="1371600"/>
            <a:ext cx="8382000" cy="4800600"/>
          </a:xfrm>
        </p:spPr>
        <p:txBody>
          <a:bodyPr>
            <a:normAutofit lnSpcReduction="10000"/>
          </a:bodyPr>
          <a:lstStyle/>
          <a:p>
            <a:pPr>
              <a:buNone/>
              <a:tabLst>
                <a:tab pos="287338" algn="l"/>
              </a:tabLst>
            </a:pPr>
            <a:r>
              <a:rPr lang="en-US" b="1" dirty="0" smtClean="0">
                <a:solidFill>
                  <a:srgbClr val="00B050"/>
                </a:solidFill>
              </a:rPr>
              <a:t>137</a:t>
            </a:r>
            <a:r>
              <a:rPr lang="en-US" dirty="0" smtClean="0"/>
              <a:t> = homicide deaths among area residents in 2006 </a:t>
            </a:r>
          </a:p>
          <a:p>
            <a:pPr>
              <a:buNone/>
              <a:tabLst>
                <a:tab pos="287338" algn="l"/>
              </a:tabLst>
            </a:pPr>
            <a:r>
              <a:rPr lang="en-US" b="1" dirty="0" smtClean="0">
                <a:solidFill>
                  <a:srgbClr val="0070C0"/>
                </a:solidFill>
              </a:rPr>
              <a:t>2,010,787</a:t>
            </a:r>
            <a:r>
              <a:rPr lang="en-US" dirty="0" smtClean="0"/>
              <a:t> = estimated 2006 mid-year population for area</a:t>
            </a:r>
          </a:p>
          <a:p>
            <a:pPr indent="-49213">
              <a:buNone/>
            </a:pPr>
            <a:endParaRPr lang="en-US" sz="1000" dirty="0" smtClean="0"/>
          </a:p>
          <a:p>
            <a:pPr indent="-49213">
              <a:buNone/>
            </a:pPr>
            <a:r>
              <a:rPr lang="en-US" dirty="0" smtClean="0"/>
              <a:t>			</a:t>
            </a:r>
            <a:r>
              <a:rPr lang="en-US" b="1" u="sng" dirty="0" smtClean="0">
                <a:solidFill>
                  <a:srgbClr val="00B050"/>
                </a:solidFill>
              </a:rPr>
              <a:t>           137 </a:t>
            </a:r>
            <a:r>
              <a:rPr lang="en-US" b="1" dirty="0" smtClean="0">
                <a:solidFill>
                  <a:srgbClr val="00B050"/>
                </a:solidFill>
              </a:rPr>
              <a:t> </a:t>
            </a:r>
            <a:r>
              <a:rPr lang="en-US" b="1" dirty="0" smtClean="0"/>
              <a:t>X 100,000 =</a:t>
            </a:r>
            <a:r>
              <a:rPr lang="en-US" b="1" dirty="0" smtClean="0">
                <a:solidFill>
                  <a:srgbClr val="FF9900"/>
                </a:solidFill>
              </a:rPr>
              <a:t> 6.8 </a:t>
            </a:r>
          </a:p>
          <a:p>
            <a:pPr indent="-49213">
              <a:buNone/>
            </a:pPr>
            <a:r>
              <a:rPr lang="en-US" b="1" dirty="0" smtClean="0"/>
              <a:t>			</a:t>
            </a:r>
            <a:r>
              <a:rPr lang="en-US" b="1" dirty="0" smtClean="0">
                <a:solidFill>
                  <a:srgbClr val="0070C0"/>
                </a:solidFill>
              </a:rPr>
              <a:t>2,010,787</a:t>
            </a:r>
            <a:r>
              <a:rPr lang="en-US" b="1" dirty="0" smtClean="0"/>
              <a:t>	</a:t>
            </a:r>
          </a:p>
          <a:p>
            <a:pPr indent="-49213">
              <a:buNone/>
            </a:pPr>
            <a:r>
              <a:rPr lang="en-US" dirty="0" smtClean="0"/>
              <a:t>	  </a:t>
            </a:r>
          </a:p>
          <a:p>
            <a:pPr indent="-49213">
              <a:buNone/>
            </a:pPr>
            <a:r>
              <a:rPr lang="en-US" i="1" dirty="0">
                <a:solidFill>
                  <a:srgbClr val="FF9900"/>
                </a:solidFill>
              </a:rPr>
              <a:t>6.8 deaths from homicide per 100,000 </a:t>
            </a:r>
            <a:r>
              <a:rPr lang="en-US" i="1" dirty="0" smtClean="0">
                <a:solidFill>
                  <a:srgbClr val="FF9900"/>
                </a:solidFill>
              </a:rPr>
              <a:t>area </a:t>
            </a:r>
            <a:r>
              <a:rPr lang="en-US" i="1" dirty="0">
                <a:solidFill>
                  <a:srgbClr val="FF9900"/>
                </a:solidFill>
              </a:rPr>
              <a:t>population in 2006</a:t>
            </a:r>
          </a:p>
          <a:p>
            <a:pPr marL="0" indent="0">
              <a:buNone/>
            </a:pPr>
            <a:endParaRPr lang="en-US" dirty="0"/>
          </a:p>
        </p:txBody>
      </p:sp>
      <p:sp>
        <p:nvSpPr>
          <p:cNvPr id="4" name="Rectangle 3"/>
          <p:cNvSpPr/>
          <p:nvPr/>
        </p:nvSpPr>
        <p:spPr>
          <a:xfrm>
            <a:off x="4765431" y="6371492"/>
            <a:ext cx="1705916" cy="276999"/>
          </a:xfrm>
          <a:prstGeom prst="rect">
            <a:avLst/>
          </a:prstGeom>
        </p:spPr>
        <p:txBody>
          <a:bodyPr wrap="none">
            <a:spAutoFit/>
          </a:bodyPr>
          <a:lstStyle/>
          <a:p>
            <a:r>
              <a:rPr lang="en-US" sz="1200" dirty="0"/>
              <a:t>SOURCES: NAPHSIS</a:t>
            </a:r>
          </a:p>
        </p:txBody>
      </p:sp>
    </p:spTree>
    <p:extLst>
      <p:ext uri="{BB962C8B-B14F-4D97-AF65-F5344CB8AC3E}">
        <p14:creationId xmlns:p14="http://schemas.microsoft.com/office/powerpoint/2010/main" val="3528830956"/>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Infant Mortality Rate</a:t>
            </a:r>
            <a:endParaRPr lang="en-US" dirty="0"/>
          </a:p>
        </p:txBody>
      </p:sp>
      <p:sp>
        <p:nvSpPr>
          <p:cNvPr id="3" name="Content Placeholder 2"/>
          <p:cNvSpPr>
            <a:spLocks noGrp="1"/>
          </p:cNvSpPr>
          <p:nvPr>
            <p:ph idx="1"/>
          </p:nvPr>
        </p:nvSpPr>
        <p:spPr>
          <a:xfrm>
            <a:off x="457200" y="1295400"/>
            <a:ext cx="8382000" cy="5334000"/>
          </a:xfrm>
        </p:spPr>
        <p:txBody>
          <a:bodyPr>
            <a:normAutofit fontScale="62500" lnSpcReduction="20000"/>
          </a:bodyPr>
          <a:lstStyle/>
          <a:p>
            <a:pPr>
              <a:lnSpc>
                <a:spcPct val="120000"/>
              </a:lnSpc>
            </a:pPr>
            <a:r>
              <a:rPr lang="en-US" sz="3400" dirty="0" smtClean="0"/>
              <a:t># resident newborns dying </a:t>
            </a:r>
            <a:r>
              <a:rPr lang="en-US" sz="3400" u="sng" dirty="0" smtClean="0">
                <a:solidFill>
                  <a:srgbClr val="C00000"/>
                </a:solidFill>
              </a:rPr>
              <a:t>under 1 year of age </a:t>
            </a:r>
            <a:r>
              <a:rPr lang="en-US" sz="3400" dirty="0" smtClean="0"/>
              <a:t>for a specific area </a:t>
            </a:r>
            <a:r>
              <a:rPr lang="en-US" sz="3400" dirty="0" smtClean="0">
                <a:solidFill>
                  <a:srgbClr val="C00000"/>
                </a:solidFill>
              </a:rPr>
              <a:t>during a specified period</a:t>
            </a:r>
            <a:endParaRPr lang="en-US" sz="3400" dirty="0">
              <a:solidFill>
                <a:srgbClr val="C00000"/>
              </a:solidFill>
            </a:endParaRPr>
          </a:p>
          <a:p>
            <a:pPr>
              <a:lnSpc>
                <a:spcPct val="120000"/>
              </a:lnSpc>
            </a:pPr>
            <a:r>
              <a:rPr lang="en-US" sz="3400" dirty="0" smtClean="0"/>
              <a:t>divided by the number of resident live births for the same area/period</a:t>
            </a:r>
          </a:p>
          <a:p>
            <a:pPr>
              <a:lnSpc>
                <a:spcPct val="120000"/>
              </a:lnSpc>
            </a:pPr>
            <a:r>
              <a:rPr lang="en-US" sz="3400" dirty="0" smtClean="0"/>
              <a:t>multiplied by 1,000</a:t>
            </a:r>
          </a:p>
          <a:p>
            <a:pPr>
              <a:lnSpc>
                <a:spcPct val="120000"/>
              </a:lnSpc>
            </a:pPr>
            <a:endParaRPr lang="en-US" sz="1800" dirty="0" smtClean="0"/>
          </a:p>
          <a:p>
            <a:pPr algn="ctr">
              <a:buNone/>
            </a:pPr>
            <a:r>
              <a:rPr lang="en-US" sz="4500" u="sng" dirty="0">
                <a:solidFill>
                  <a:srgbClr val="0070C0"/>
                </a:solidFill>
              </a:rPr>
              <a:t> </a:t>
            </a:r>
            <a:r>
              <a:rPr lang="en-US" sz="4500" u="sng" dirty="0" smtClean="0">
                <a:solidFill>
                  <a:srgbClr val="0070C0"/>
                </a:solidFill>
              </a:rPr>
              <a:t> # of resident infant deaths  </a:t>
            </a:r>
            <a:r>
              <a:rPr lang="en-US" sz="4500" dirty="0" smtClean="0">
                <a:solidFill>
                  <a:srgbClr val="0070C0"/>
                </a:solidFill>
              </a:rPr>
              <a:t>X 1,000 </a:t>
            </a:r>
          </a:p>
          <a:p>
            <a:pPr>
              <a:buNone/>
              <a:tabLst>
                <a:tab pos="287338" algn="l"/>
              </a:tabLst>
            </a:pPr>
            <a:r>
              <a:rPr lang="en-US" sz="4500" dirty="0" smtClean="0">
                <a:solidFill>
                  <a:srgbClr val="0070C0"/>
                </a:solidFill>
              </a:rPr>
              <a:t>		</a:t>
            </a:r>
            <a:r>
              <a:rPr lang="en-US" sz="4500" dirty="0">
                <a:solidFill>
                  <a:srgbClr val="0070C0"/>
                </a:solidFill>
              </a:rPr>
              <a:t> </a:t>
            </a:r>
            <a:r>
              <a:rPr lang="en-US" sz="4500" dirty="0" smtClean="0">
                <a:solidFill>
                  <a:srgbClr val="0070C0"/>
                </a:solidFill>
              </a:rPr>
              <a:t>    # of resident live births</a:t>
            </a:r>
          </a:p>
          <a:p>
            <a:pPr>
              <a:buNone/>
              <a:tabLst>
                <a:tab pos="287338" algn="l"/>
              </a:tabLst>
            </a:pPr>
            <a:endParaRPr lang="en-US" sz="2600" dirty="0"/>
          </a:p>
          <a:p>
            <a:pPr>
              <a:lnSpc>
                <a:spcPct val="120000"/>
              </a:lnSpc>
              <a:spcBef>
                <a:spcPts val="600"/>
              </a:spcBef>
              <a:buNone/>
              <a:tabLst>
                <a:tab pos="287338" algn="l"/>
              </a:tabLst>
            </a:pPr>
            <a:r>
              <a:rPr lang="en-US" sz="3400" i="1" dirty="0"/>
              <a:t>ON YOUR OWN:  What is the </a:t>
            </a:r>
            <a:r>
              <a:rPr lang="en-US" sz="3400" i="1" dirty="0" smtClean="0"/>
              <a:t>area infant mortality rate </a:t>
            </a:r>
            <a:r>
              <a:rPr lang="en-US" sz="3400" i="1" dirty="0"/>
              <a:t>in </a:t>
            </a:r>
            <a:r>
              <a:rPr lang="en-US" sz="3400" i="1" dirty="0" smtClean="0"/>
              <a:t>2008?</a:t>
            </a:r>
            <a:endParaRPr lang="en-US" sz="3400" i="1" dirty="0"/>
          </a:p>
          <a:p>
            <a:pPr>
              <a:buNone/>
              <a:tabLst>
                <a:tab pos="287338" algn="l"/>
              </a:tabLst>
            </a:pPr>
            <a:r>
              <a:rPr lang="en-US" sz="3400" dirty="0" smtClean="0"/>
              <a:t>1,300 = infant deaths in area during 2008 </a:t>
            </a:r>
            <a:endParaRPr lang="en-US" sz="1100" dirty="0" smtClean="0"/>
          </a:p>
          <a:p>
            <a:pPr>
              <a:buNone/>
              <a:tabLst>
                <a:tab pos="287338" algn="l"/>
              </a:tabLst>
            </a:pPr>
            <a:r>
              <a:rPr lang="en-US" sz="3400" dirty="0" smtClean="0"/>
              <a:t>150,000 = live births in 2008 to area residents</a:t>
            </a:r>
          </a:p>
        </p:txBody>
      </p:sp>
      <p:sp>
        <p:nvSpPr>
          <p:cNvPr id="4" name="Rectangle 3"/>
          <p:cNvSpPr/>
          <p:nvPr/>
        </p:nvSpPr>
        <p:spPr>
          <a:xfrm>
            <a:off x="4765431" y="6371492"/>
            <a:ext cx="1705916" cy="276999"/>
          </a:xfrm>
          <a:prstGeom prst="rect">
            <a:avLst/>
          </a:prstGeom>
        </p:spPr>
        <p:txBody>
          <a:bodyPr wrap="none">
            <a:spAutoFit/>
          </a:bodyPr>
          <a:lstStyle/>
          <a:p>
            <a:r>
              <a:rPr lang="en-US" sz="1200" dirty="0"/>
              <a:t>SOURCES: NAPHSIS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Standardization of VS Data:</a:t>
            </a:r>
            <a:br>
              <a:rPr lang="en-US" dirty="0" smtClean="0"/>
            </a:br>
            <a:r>
              <a:rPr lang="en-US" dirty="0" smtClean="0"/>
              <a:t>ICD &amp; International Comparison</a:t>
            </a:r>
            <a:endParaRPr lang="en-US" dirty="0"/>
          </a:p>
        </p:txBody>
      </p:sp>
      <p:sp>
        <p:nvSpPr>
          <p:cNvPr id="3" name="Content Placeholder 2"/>
          <p:cNvSpPr>
            <a:spLocks noGrp="1"/>
          </p:cNvSpPr>
          <p:nvPr>
            <p:ph idx="1"/>
          </p:nvPr>
        </p:nvSpPr>
        <p:spPr>
          <a:xfrm>
            <a:off x="457200" y="1295400"/>
            <a:ext cx="8458200" cy="4876800"/>
          </a:xfrm>
        </p:spPr>
        <p:txBody>
          <a:bodyPr>
            <a:normAutofit/>
          </a:bodyPr>
          <a:lstStyle/>
          <a:p>
            <a:r>
              <a:rPr lang="en-US" dirty="0" smtClean="0"/>
              <a:t>ICD in </a:t>
            </a:r>
            <a:r>
              <a:rPr lang="en-US" dirty="0" smtClean="0">
                <a:solidFill>
                  <a:schemeClr val="bg1">
                    <a:lumMod val="50000"/>
                  </a:schemeClr>
                </a:solidFill>
              </a:rPr>
              <a:t>(country):</a:t>
            </a:r>
          </a:p>
          <a:p>
            <a:pPr lvl="1"/>
            <a:r>
              <a:rPr lang="en-US" dirty="0" smtClean="0">
                <a:solidFill>
                  <a:schemeClr val="bg1">
                    <a:lumMod val="50000"/>
                  </a:schemeClr>
                </a:solidFill>
              </a:rPr>
              <a:t>(current status)</a:t>
            </a:r>
          </a:p>
          <a:p>
            <a:pPr lvl="1"/>
            <a:r>
              <a:rPr lang="en-US" dirty="0" smtClean="0">
                <a:solidFill>
                  <a:schemeClr val="bg1">
                    <a:lumMod val="50000"/>
                  </a:schemeClr>
                </a:solidFill>
              </a:rPr>
              <a:t>(future steps)</a:t>
            </a:r>
            <a:endParaRPr lang="en-US" dirty="0">
              <a:solidFill>
                <a:schemeClr val="bg1">
                  <a:lumMod val="50000"/>
                </a:schemeClr>
              </a:solidFill>
            </a:endParaRPr>
          </a:p>
        </p:txBody>
      </p:sp>
      <p:sp>
        <p:nvSpPr>
          <p:cNvPr id="4" name="TextBox 3"/>
          <p:cNvSpPr txBox="1"/>
          <p:nvPr/>
        </p:nvSpPr>
        <p:spPr>
          <a:xfrm>
            <a:off x="4724400" y="6289431"/>
            <a:ext cx="4114800" cy="461665"/>
          </a:xfrm>
          <a:prstGeom prst="rect">
            <a:avLst/>
          </a:prstGeom>
          <a:noFill/>
        </p:spPr>
        <p:txBody>
          <a:bodyPr wrap="square" rtlCol="0">
            <a:spAutoFit/>
          </a:bodyPr>
          <a:lstStyle/>
          <a:p>
            <a:r>
              <a:rPr lang="en-US" sz="1200" dirty="0"/>
              <a:t>SOURCES: WHO ICD-10, Volume 2, Chapter 5; NAPHSIS.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Infant Mortality Rate</a:t>
            </a:r>
            <a:endParaRPr lang="en-US" dirty="0"/>
          </a:p>
        </p:txBody>
      </p:sp>
      <p:sp>
        <p:nvSpPr>
          <p:cNvPr id="3" name="Content Placeholder 2"/>
          <p:cNvSpPr>
            <a:spLocks noGrp="1"/>
          </p:cNvSpPr>
          <p:nvPr>
            <p:ph idx="1"/>
          </p:nvPr>
        </p:nvSpPr>
        <p:spPr>
          <a:xfrm>
            <a:off x="457200" y="1371600"/>
            <a:ext cx="8382000" cy="4876800"/>
          </a:xfrm>
        </p:spPr>
        <p:txBody>
          <a:bodyPr>
            <a:normAutofit fontScale="92500" lnSpcReduction="10000"/>
          </a:bodyPr>
          <a:lstStyle/>
          <a:p>
            <a:pPr>
              <a:buNone/>
              <a:tabLst>
                <a:tab pos="287338" algn="l"/>
              </a:tabLst>
            </a:pPr>
            <a:r>
              <a:rPr lang="en-US" sz="3000" b="1" dirty="0" smtClean="0">
                <a:solidFill>
                  <a:srgbClr val="00B050"/>
                </a:solidFill>
              </a:rPr>
              <a:t>1,300</a:t>
            </a:r>
            <a:r>
              <a:rPr lang="en-US" sz="3000" dirty="0" smtClean="0"/>
              <a:t> = infant deaths in area during 2008 </a:t>
            </a:r>
          </a:p>
          <a:p>
            <a:pPr>
              <a:buNone/>
              <a:tabLst>
                <a:tab pos="287338" algn="l"/>
              </a:tabLst>
            </a:pPr>
            <a:r>
              <a:rPr lang="en-US" sz="3000" b="1" dirty="0" smtClean="0">
                <a:solidFill>
                  <a:srgbClr val="0070C0"/>
                </a:solidFill>
              </a:rPr>
              <a:t>150,000</a:t>
            </a:r>
            <a:r>
              <a:rPr lang="en-US" sz="3000" dirty="0" smtClean="0"/>
              <a:t> = live births in 2008 to area residents</a:t>
            </a:r>
          </a:p>
          <a:p>
            <a:pPr>
              <a:buNone/>
              <a:tabLst>
                <a:tab pos="287338" algn="l"/>
              </a:tabLst>
            </a:pPr>
            <a:endParaRPr lang="en-US" dirty="0" smtClean="0"/>
          </a:p>
          <a:p>
            <a:pPr>
              <a:buNone/>
              <a:tabLst>
                <a:tab pos="287338" algn="l"/>
              </a:tabLst>
            </a:pPr>
            <a:endParaRPr lang="en-US" dirty="0" smtClean="0"/>
          </a:p>
          <a:p>
            <a:pPr indent="-49213">
              <a:buNone/>
            </a:pPr>
            <a:r>
              <a:rPr lang="en-US" sz="3500" b="1" dirty="0" smtClean="0">
                <a:solidFill>
                  <a:srgbClr val="00B050"/>
                </a:solidFill>
              </a:rPr>
              <a:t>			</a:t>
            </a:r>
            <a:r>
              <a:rPr lang="en-US" sz="3500" b="1" u="sng" dirty="0" smtClean="0">
                <a:solidFill>
                  <a:srgbClr val="00B050"/>
                </a:solidFill>
              </a:rPr>
              <a:t>    1,300  </a:t>
            </a:r>
            <a:r>
              <a:rPr lang="en-US" sz="3500" b="1" dirty="0" smtClean="0">
                <a:solidFill>
                  <a:srgbClr val="00B050"/>
                </a:solidFill>
              </a:rPr>
              <a:t> </a:t>
            </a:r>
            <a:r>
              <a:rPr lang="en-US" sz="3500" b="1" dirty="0" smtClean="0"/>
              <a:t>X 1,000 = </a:t>
            </a:r>
            <a:r>
              <a:rPr lang="en-US" sz="3500" b="1" dirty="0" smtClean="0">
                <a:solidFill>
                  <a:srgbClr val="FF9900"/>
                </a:solidFill>
              </a:rPr>
              <a:t>8.7</a:t>
            </a:r>
            <a:r>
              <a:rPr lang="en-US" sz="3500" b="1" dirty="0" smtClean="0"/>
              <a:t> </a:t>
            </a:r>
          </a:p>
          <a:p>
            <a:pPr indent="-49213">
              <a:buNone/>
            </a:pPr>
            <a:r>
              <a:rPr lang="en-US" sz="3500" b="1" dirty="0" smtClean="0">
                <a:solidFill>
                  <a:srgbClr val="0070C0"/>
                </a:solidFill>
              </a:rPr>
              <a:t>			150,000</a:t>
            </a:r>
            <a:r>
              <a:rPr lang="en-US" dirty="0" smtClean="0"/>
              <a:t>	</a:t>
            </a:r>
            <a:endParaRPr lang="en-US" dirty="0"/>
          </a:p>
          <a:p>
            <a:pPr indent="-49213">
              <a:buNone/>
            </a:pPr>
            <a:endParaRPr lang="en-US" sz="1700" dirty="0" smtClean="0"/>
          </a:p>
          <a:p>
            <a:pPr indent="-49213">
              <a:buNone/>
            </a:pPr>
            <a:endParaRPr lang="en-US" sz="1100" dirty="0" smtClean="0"/>
          </a:p>
          <a:p>
            <a:pPr marL="0" indent="0">
              <a:buNone/>
            </a:pPr>
            <a:r>
              <a:rPr lang="en-US" sz="3000" i="1" dirty="0">
                <a:solidFill>
                  <a:srgbClr val="FF9900"/>
                </a:solidFill>
              </a:rPr>
              <a:t>8.7 infant deaths per 1,000 live births among </a:t>
            </a:r>
            <a:r>
              <a:rPr lang="en-US" sz="3000" i="1" dirty="0" smtClean="0">
                <a:solidFill>
                  <a:srgbClr val="FF9900"/>
                </a:solidFill>
              </a:rPr>
              <a:t>area </a:t>
            </a:r>
            <a:r>
              <a:rPr lang="en-US" sz="3000" i="1" dirty="0">
                <a:solidFill>
                  <a:srgbClr val="FF9900"/>
                </a:solidFill>
              </a:rPr>
              <a:t>residents in 2008</a:t>
            </a:r>
          </a:p>
          <a:p>
            <a:endParaRPr lang="en-US" dirty="0"/>
          </a:p>
        </p:txBody>
      </p:sp>
      <p:sp>
        <p:nvSpPr>
          <p:cNvPr id="4" name="Rectangle 3"/>
          <p:cNvSpPr/>
          <p:nvPr/>
        </p:nvSpPr>
        <p:spPr>
          <a:xfrm>
            <a:off x="4765431" y="6371492"/>
            <a:ext cx="1705916" cy="276999"/>
          </a:xfrm>
          <a:prstGeom prst="rect">
            <a:avLst/>
          </a:prstGeom>
        </p:spPr>
        <p:txBody>
          <a:bodyPr wrap="none">
            <a:spAutoFit/>
          </a:bodyPr>
          <a:lstStyle/>
          <a:p>
            <a:r>
              <a:rPr lang="en-US" sz="1200" dirty="0"/>
              <a:t>SOURCES: NAPHSIS</a:t>
            </a:r>
          </a:p>
        </p:txBody>
      </p:sp>
    </p:spTree>
    <p:extLst>
      <p:ext uri="{BB962C8B-B14F-4D97-AF65-F5344CB8AC3E}">
        <p14:creationId xmlns:p14="http://schemas.microsoft.com/office/powerpoint/2010/main" val="704405856"/>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Maternal Mortality Rate</a:t>
            </a:r>
            <a:endParaRPr lang="en-US" dirty="0"/>
          </a:p>
        </p:txBody>
      </p:sp>
      <p:sp>
        <p:nvSpPr>
          <p:cNvPr id="3" name="Content Placeholder 2"/>
          <p:cNvSpPr>
            <a:spLocks noGrp="1"/>
          </p:cNvSpPr>
          <p:nvPr>
            <p:ph idx="1"/>
          </p:nvPr>
        </p:nvSpPr>
        <p:spPr>
          <a:xfrm>
            <a:off x="457200" y="1295400"/>
            <a:ext cx="8534400" cy="5334000"/>
          </a:xfrm>
        </p:spPr>
        <p:txBody>
          <a:bodyPr>
            <a:normAutofit fontScale="32500" lnSpcReduction="20000"/>
          </a:bodyPr>
          <a:lstStyle/>
          <a:p>
            <a:pPr>
              <a:lnSpc>
                <a:spcPct val="120000"/>
              </a:lnSpc>
              <a:spcBef>
                <a:spcPts val="600"/>
              </a:spcBef>
            </a:pPr>
            <a:r>
              <a:rPr lang="en-US" sz="6000" dirty="0" smtClean="0"/>
              <a:t># resident maternal deaths </a:t>
            </a:r>
            <a:r>
              <a:rPr lang="en-US" sz="6000" u="sng" dirty="0" smtClean="0">
                <a:solidFill>
                  <a:srgbClr val="C00000"/>
                </a:solidFill>
              </a:rPr>
              <a:t>within 42 days of pregnancy termination </a:t>
            </a:r>
            <a:r>
              <a:rPr lang="en-US" sz="6000" dirty="0" smtClean="0"/>
              <a:t>due to complications of pregnancy, childbirth, and the </a:t>
            </a:r>
            <a:r>
              <a:rPr lang="en-US" sz="6000" dirty="0" err="1" smtClean="0"/>
              <a:t>puerperium</a:t>
            </a:r>
            <a:r>
              <a:rPr lang="en-US" sz="6000" dirty="0" smtClean="0"/>
              <a:t> in a specific area </a:t>
            </a:r>
            <a:r>
              <a:rPr lang="en-US" sz="6000" dirty="0" smtClean="0">
                <a:solidFill>
                  <a:srgbClr val="C00000"/>
                </a:solidFill>
              </a:rPr>
              <a:t>during a specified period</a:t>
            </a:r>
            <a:endParaRPr lang="en-US" sz="6000" dirty="0">
              <a:solidFill>
                <a:srgbClr val="C00000"/>
              </a:solidFill>
            </a:endParaRPr>
          </a:p>
          <a:p>
            <a:pPr>
              <a:lnSpc>
                <a:spcPct val="120000"/>
              </a:lnSpc>
              <a:spcBef>
                <a:spcPts val="600"/>
              </a:spcBef>
            </a:pPr>
            <a:r>
              <a:rPr lang="en-US" sz="6000" dirty="0" smtClean="0"/>
              <a:t>divided by total resident live births for the same area/period</a:t>
            </a:r>
          </a:p>
          <a:p>
            <a:pPr>
              <a:lnSpc>
                <a:spcPct val="120000"/>
              </a:lnSpc>
              <a:spcBef>
                <a:spcPts val="600"/>
              </a:spcBef>
            </a:pPr>
            <a:r>
              <a:rPr lang="en-US" sz="6000" dirty="0" smtClean="0"/>
              <a:t>multiplied by 100,000</a:t>
            </a:r>
          </a:p>
          <a:p>
            <a:pPr marL="0" indent="0">
              <a:buNone/>
            </a:pPr>
            <a:endParaRPr lang="en-US" sz="1050" dirty="0" smtClean="0"/>
          </a:p>
          <a:p>
            <a:pPr marL="0" indent="0">
              <a:buNone/>
            </a:pPr>
            <a:endParaRPr lang="en-US" sz="1050" dirty="0" smtClean="0"/>
          </a:p>
          <a:p>
            <a:pPr algn="ctr">
              <a:buNone/>
            </a:pPr>
            <a:r>
              <a:rPr lang="en-US" sz="8600" u="sng" dirty="0" smtClean="0">
                <a:solidFill>
                  <a:srgbClr val="0070C0"/>
                </a:solidFill>
              </a:rPr>
              <a:t>__# of resident maternal deaths  </a:t>
            </a:r>
            <a:r>
              <a:rPr lang="en-US" sz="8600" dirty="0" smtClean="0">
                <a:solidFill>
                  <a:srgbClr val="0070C0"/>
                </a:solidFill>
              </a:rPr>
              <a:t>X 100,000 </a:t>
            </a:r>
          </a:p>
          <a:p>
            <a:pPr>
              <a:buNone/>
              <a:tabLst>
                <a:tab pos="287338" algn="l"/>
              </a:tabLst>
            </a:pPr>
            <a:r>
              <a:rPr lang="en-US" sz="8600" dirty="0" smtClean="0">
                <a:solidFill>
                  <a:srgbClr val="0070C0"/>
                </a:solidFill>
              </a:rPr>
              <a:t>	</a:t>
            </a:r>
            <a:r>
              <a:rPr lang="en-US" sz="8600" dirty="0">
                <a:solidFill>
                  <a:srgbClr val="0070C0"/>
                </a:solidFill>
              </a:rPr>
              <a:t> </a:t>
            </a:r>
            <a:r>
              <a:rPr lang="en-US" sz="8600" dirty="0" smtClean="0">
                <a:solidFill>
                  <a:srgbClr val="0070C0"/>
                </a:solidFill>
              </a:rPr>
              <a:t>            # of resident live births</a:t>
            </a:r>
          </a:p>
          <a:p>
            <a:pPr>
              <a:buNone/>
              <a:tabLst>
                <a:tab pos="287338" algn="l"/>
              </a:tabLst>
            </a:pPr>
            <a:endParaRPr lang="en-US" sz="6800" dirty="0" smtClean="0"/>
          </a:p>
          <a:p>
            <a:pPr>
              <a:lnSpc>
                <a:spcPct val="120000"/>
              </a:lnSpc>
              <a:spcBef>
                <a:spcPts val="600"/>
              </a:spcBef>
              <a:buNone/>
              <a:tabLst>
                <a:tab pos="287338" algn="l"/>
              </a:tabLst>
            </a:pPr>
            <a:r>
              <a:rPr lang="en-US" sz="6200" i="1" dirty="0" smtClean="0"/>
              <a:t>ON </a:t>
            </a:r>
            <a:r>
              <a:rPr lang="en-US" sz="6200" i="1" dirty="0"/>
              <a:t>YOUR OWN:  </a:t>
            </a:r>
            <a:r>
              <a:rPr lang="en-US" sz="6800" i="1" dirty="0"/>
              <a:t>What is the </a:t>
            </a:r>
            <a:r>
              <a:rPr lang="en-US" sz="6800" i="1" dirty="0" smtClean="0"/>
              <a:t>2008 area maternal mortality rate?</a:t>
            </a:r>
            <a:endParaRPr lang="en-US" sz="6800" i="1" dirty="0"/>
          </a:p>
          <a:p>
            <a:pPr>
              <a:buNone/>
              <a:tabLst>
                <a:tab pos="287338" algn="l"/>
              </a:tabLst>
            </a:pPr>
            <a:r>
              <a:rPr lang="en-US" sz="6800" dirty="0" smtClean="0"/>
              <a:t>84 = maternal deaths in area during 2008 </a:t>
            </a:r>
          </a:p>
          <a:p>
            <a:pPr>
              <a:buNone/>
              <a:tabLst>
                <a:tab pos="287338" algn="l"/>
              </a:tabLst>
            </a:pPr>
            <a:r>
              <a:rPr lang="en-US" sz="6800" dirty="0" smtClean="0"/>
              <a:t>130,000 = live births in 2008 to area residents</a:t>
            </a:r>
          </a:p>
        </p:txBody>
      </p:sp>
      <p:sp>
        <p:nvSpPr>
          <p:cNvPr id="4" name="Rectangle 3"/>
          <p:cNvSpPr/>
          <p:nvPr/>
        </p:nvSpPr>
        <p:spPr>
          <a:xfrm>
            <a:off x="4765431" y="6371492"/>
            <a:ext cx="1705916" cy="276999"/>
          </a:xfrm>
          <a:prstGeom prst="rect">
            <a:avLst/>
          </a:prstGeom>
        </p:spPr>
        <p:txBody>
          <a:bodyPr wrap="none">
            <a:spAutoFit/>
          </a:bodyPr>
          <a:lstStyle/>
          <a:p>
            <a:r>
              <a:rPr lang="en-US" sz="1200" dirty="0"/>
              <a:t>SOURCES: NAPHSIS</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Maternal Mortality Rate</a:t>
            </a:r>
            <a:endParaRPr lang="en-US" dirty="0"/>
          </a:p>
        </p:txBody>
      </p:sp>
      <p:sp>
        <p:nvSpPr>
          <p:cNvPr id="3" name="Content Placeholder 2"/>
          <p:cNvSpPr>
            <a:spLocks noGrp="1"/>
          </p:cNvSpPr>
          <p:nvPr>
            <p:ph idx="1"/>
          </p:nvPr>
        </p:nvSpPr>
        <p:spPr>
          <a:xfrm>
            <a:off x="457200" y="1600200"/>
            <a:ext cx="8382000" cy="5029200"/>
          </a:xfrm>
        </p:spPr>
        <p:txBody>
          <a:bodyPr>
            <a:normAutofit/>
          </a:bodyPr>
          <a:lstStyle/>
          <a:p>
            <a:pPr>
              <a:buNone/>
              <a:tabLst>
                <a:tab pos="287338" algn="l"/>
              </a:tabLst>
            </a:pPr>
            <a:r>
              <a:rPr lang="en-US" b="1" dirty="0" smtClean="0">
                <a:solidFill>
                  <a:srgbClr val="00B050"/>
                </a:solidFill>
              </a:rPr>
              <a:t>84 </a:t>
            </a:r>
            <a:r>
              <a:rPr lang="en-US" dirty="0" smtClean="0"/>
              <a:t>= maternal deaths in area during 2008 </a:t>
            </a:r>
          </a:p>
          <a:p>
            <a:pPr>
              <a:buNone/>
              <a:tabLst>
                <a:tab pos="287338" algn="l"/>
              </a:tabLst>
            </a:pPr>
            <a:r>
              <a:rPr lang="en-US" b="1" dirty="0" smtClean="0">
                <a:solidFill>
                  <a:srgbClr val="0070C0"/>
                </a:solidFill>
              </a:rPr>
              <a:t>130,000</a:t>
            </a:r>
            <a:r>
              <a:rPr lang="en-US" dirty="0" smtClean="0"/>
              <a:t> = live births in 2008 to area residents</a:t>
            </a:r>
          </a:p>
          <a:p>
            <a:pPr>
              <a:buNone/>
              <a:tabLst>
                <a:tab pos="287338" algn="l"/>
              </a:tabLst>
            </a:pPr>
            <a:endParaRPr lang="en-US" dirty="0" smtClean="0"/>
          </a:p>
          <a:p>
            <a:pPr indent="-49213">
              <a:buNone/>
            </a:pPr>
            <a:r>
              <a:rPr lang="en-US" dirty="0" smtClean="0"/>
              <a:t>			</a:t>
            </a:r>
            <a:r>
              <a:rPr lang="en-US" b="1" u="sng" dirty="0" smtClean="0">
                <a:solidFill>
                  <a:srgbClr val="00B050"/>
                </a:solidFill>
              </a:rPr>
              <a:t>         84  </a:t>
            </a:r>
            <a:r>
              <a:rPr lang="en-US" b="1" dirty="0" smtClean="0">
                <a:solidFill>
                  <a:srgbClr val="00B050"/>
                </a:solidFill>
              </a:rPr>
              <a:t> </a:t>
            </a:r>
            <a:r>
              <a:rPr lang="en-US" b="1" dirty="0" smtClean="0"/>
              <a:t>X 100,000 = 64.6 </a:t>
            </a:r>
          </a:p>
          <a:p>
            <a:pPr indent="-49213">
              <a:buNone/>
            </a:pPr>
            <a:r>
              <a:rPr lang="en-US" b="1" dirty="0" smtClean="0"/>
              <a:t>			</a:t>
            </a:r>
            <a:r>
              <a:rPr lang="en-US" b="1" dirty="0" smtClean="0">
                <a:solidFill>
                  <a:srgbClr val="0070C0"/>
                </a:solidFill>
              </a:rPr>
              <a:t>130,000</a:t>
            </a:r>
          </a:p>
          <a:p>
            <a:pPr marL="0" indent="0">
              <a:buNone/>
            </a:pPr>
            <a:endParaRPr lang="en-US" dirty="0" smtClean="0"/>
          </a:p>
          <a:p>
            <a:pPr marL="0" indent="0">
              <a:buNone/>
            </a:pPr>
            <a:r>
              <a:rPr lang="en-US" i="1" dirty="0">
                <a:solidFill>
                  <a:srgbClr val="FF9900"/>
                </a:solidFill>
              </a:rPr>
              <a:t>64.6 maternal deaths per 100,000 live births among </a:t>
            </a:r>
            <a:r>
              <a:rPr lang="en-US" i="1" dirty="0" smtClean="0">
                <a:solidFill>
                  <a:srgbClr val="FF9900"/>
                </a:solidFill>
              </a:rPr>
              <a:t>area </a:t>
            </a:r>
            <a:r>
              <a:rPr lang="en-US" i="1" dirty="0">
                <a:solidFill>
                  <a:srgbClr val="FF9900"/>
                </a:solidFill>
              </a:rPr>
              <a:t>residents in 2008</a:t>
            </a:r>
          </a:p>
        </p:txBody>
      </p:sp>
      <p:sp>
        <p:nvSpPr>
          <p:cNvPr id="4" name="Rectangle 3"/>
          <p:cNvSpPr/>
          <p:nvPr/>
        </p:nvSpPr>
        <p:spPr>
          <a:xfrm>
            <a:off x="4765431" y="6371492"/>
            <a:ext cx="1705916" cy="276999"/>
          </a:xfrm>
          <a:prstGeom prst="rect">
            <a:avLst/>
          </a:prstGeom>
        </p:spPr>
        <p:txBody>
          <a:bodyPr wrap="none">
            <a:spAutoFit/>
          </a:bodyPr>
          <a:lstStyle/>
          <a:p>
            <a:r>
              <a:rPr lang="en-US" sz="1200" dirty="0"/>
              <a:t>SOURCES: NAPHSIS</a:t>
            </a:r>
          </a:p>
        </p:txBody>
      </p:sp>
    </p:spTree>
    <p:extLst>
      <p:ext uri="{BB962C8B-B14F-4D97-AF65-F5344CB8AC3E}">
        <p14:creationId xmlns:p14="http://schemas.microsoft.com/office/powerpoint/2010/main" val="3657263112"/>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Pregnancy-Related Mortality Rate</a:t>
            </a:r>
            <a:endParaRPr lang="en-US" dirty="0"/>
          </a:p>
        </p:txBody>
      </p:sp>
      <p:sp>
        <p:nvSpPr>
          <p:cNvPr id="3" name="Content Placeholder 2"/>
          <p:cNvSpPr>
            <a:spLocks noGrp="1"/>
          </p:cNvSpPr>
          <p:nvPr>
            <p:ph idx="1"/>
          </p:nvPr>
        </p:nvSpPr>
        <p:spPr>
          <a:xfrm>
            <a:off x="152400" y="1295400"/>
            <a:ext cx="8839200" cy="5562600"/>
          </a:xfrm>
        </p:spPr>
        <p:txBody>
          <a:bodyPr>
            <a:normAutofit fontScale="47500" lnSpcReduction="20000"/>
          </a:bodyPr>
          <a:lstStyle/>
          <a:p>
            <a:pPr>
              <a:lnSpc>
                <a:spcPct val="120000"/>
              </a:lnSpc>
            </a:pPr>
            <a:r>
              <a:rPr lang="en-US" sz="4200" dirty="0" smtClean="0"/>
              <a:t># resident deaths of individuals </a:t>
            </a:r>
            <a:r>
              <a:rPr lang="en-US" sz="4200" u="sng" dirty="0" smtClean="0">
                <a:solidFill>
                  <a:srgbClr val="C00000"/>
                </a:solidFill>
              </a:rPr>
              <a:t>within 42 days of pregnancy termination</a:t>
            </a:r>
            <a:r>
              <a:rPr lang="en-US" sz="4200" dirty="0" smtClean="0"/>
              <a:t> due to any cause in a specific area </a:t>
            </a:r>
            <a:r>
              <a:rPr lang="en-US" sz="4200" dirty="0" smtClean="0">
                <a:solidFill>
                  <a:srgbClr val="C00000"/>
                </a:solidFill>
              </a:rPr>
              <a:t>during a specified period</a:t>
            </a:r>
            <a:endParaRPr lang="en-US" sz="4200" dirty="0">
              <a:solidFill>
                <a:srgbClr val="C00000"/>
              </a:solidFill>
            </a:endParaRPr>
          </a:p>
          <a:p>
            <a:pPr>
              <a:lnSpc>
                <a:spcPct val="120000"/>
              </a:lnSpc>
            </a:pPr>
            <a:r>
              <a:rPr lang="en-US" sz="4200" dirty="0" smtClean="0"/>
              <a:t>divided by total resident live births for the same area/period</a:t>
            </a:r>
          </a:p>
          <a:p>
            <a:pPr>
              <a:lnSpc>
                <a:spcPct val="120000"/>
              </a:lnSpc>
            </a:pPr>
            <a:r>
              <a:rPr lang="en-US" sz="4200" dirty="0" smtClean="0"/>
              <a:t>multiplied by 100,000</a:t>
            </a:r>
          </a:p>
          <a:p>
            <a:pPr>
              <a:lnSpc>
                <a:spcPct val="120000"/>
              </a:lnSpc>
            </a:pPr>
            <a:endParaRPr lang="en-US" sz="1900" dirty="0" smtClean="0"/>
          </a:p>
          <a:p>
            <a:pPr marL="514350" indent="0">
              <a:lnSpc>
                <a:spcPct val="120000"/>
              </a:lnSpc>
              <a:buNone/>
            </a:pPr>
            <a:r>
              <a:rPr lang="en-US" sz="5100" u="sng" dirty="0" smtClean="0">
                <a:solidFill>
                  <a:srgbClr val="0070C0"/>
                </a:solidFill>
              </a:rPr>
              <a:t># of resident pregnancy-related deaths  </a:t>
            </a:r>
            <a:r>
              <a:rPr lang="en-US" sz="5100" dirty="0" smtClean="0">
                <a:solidFill>
                  <a:srgbClr val="0070C0"/>
                </a:solidFill>
              </a:rPr>
              <a:t>X 100,000 </a:t>
            </a:r>
          </a:p>
          <a:p>
            <a:pPr marL="514350" indent="0">
              <a:buNone/>
              <a:tabLst>
                <a:tab pos="287338" algn="l"/>
              </a:tabLst>
            </a:pPr>
            <a:r>
              <a:rPr lang="en-US" sz="5100" dirty="0" smtClean="0">
                <a:solidFill>
                  <a:srgbClr val="0070C0"/>
                </a:solidFill>
              </a:rPr>
              <a:t>		</a:t>
            </a:r>
            <a:r>
              <a:rPr lang="en-US" sz="5100" dirty="0">
                <a:solidFill>
                  <a:srgbClr val="0070C0"/>
                </a:solidFill>
              </a:rPr>
              <a:t> </a:t>
            </a:r>
            <a:r>
              <a:rPr lang="en-US" sz="5100" dirty="0" smtClean="0">
                <a:solidFill>
                  <a:srgbClr val="0070C0"/>
                </a:solidFill>
              </a:rPr>
              <a:t> # of resident live births</a:t>
            </a:r>
          </a:p>
          <a:p>
            <a:pPr>
              <a:buNone/>
              <a:tabLst>
                <a:tab pos="287338" algn="l"/>
              </a:tabLst>
            </a:pPr>
            <a:endParaRPr lang="en-US" sz="1050" dirty="0" smtClean="0"/>
          </a:p>
          <a:p>
            <a:pPr>
              <a:buNone/>
              <a:tabLst>
                <a:tab pos="287338" algn="l"/>
              </a:tabLst>
            </a:pPr>
            <a:endParaRPr lang="en-US" sz="1050" dirty="0" smtClean="0"/>
          </a:p>
          <a:p>
            <a:pPr>
              <a:lnSpc>
                <a:spcPct val="120000"/>
              </a:lnSpc>
              <a:spcBef>
                <a:spcPts val="600"/>
              </a:spcBef>
              <a:buNone/>
              <a:tabLst>
                <a:tab pos="287338" algn="l"/>
              </a:tabLst>
            </a:pPr>
            <a:r>
              <a:rPr lang="en-US" sz="3800" i="1" dirty="0"/>
              <a:t>ON YOUR OWN:  </a:t>
            </a:r>
            <a:r>
              <a:rPr lang="en-US" sz="4200" i="1" dirty="0"/>
              <a:t>What is the </a:t>
            </a:r>
            <a:r>
              <a:rPr lang="en-US" sz="4200" i="1" dirty="0" smtClean="0"/>
              <a:t>2008 area pregnancy-related </a:t>
            </a:r>
            <a:r>
              <a:rPr lang="en-US" sz="4200" i="1" dirty="0"/>
              <a:t>mortality </a:t>
            </a:r>
            <a:r>
              <a:rPr lang="en-US" sz="4200" i="1" dirty="0" smtClean="0"/>
              <a:t>rate?</a:t>
            </a:r>
            <a:endParaRPr lang="en-US" sz="4200" i="1" dirty="0"/>
          </a:p>
          <a:p>
            <a:pPr>
              <a:buNone/>
              <a:tabLst>
                <a:tab pos="287338" algn="l"/>
              </a:tabLst>
            </a:pPr>
            <a:r>
              <a:rPr lang="en-US" sz="4200" dirty="0" smtClean="0"/>
              <a:t>91 = pregnancy-related deaths among area during 2008</a:t>
            </a:r>
          </a:p>
          <a:p>
            <a:pPr>
              <a:buNone/>
              <a:tabLst>
                <a:tab pos="287338" algn="l"/>
              </a:tabLst>
            </a:pPr>
            <a:r>
              <a:rPr lang="en-US" sz="4200" dirty="0" smtClean="0"/>
              <a:t>130,000 = live births in 2008 to area residents</a:t>
            </a:r>
          </a:p>
        </p:txBody>
      </p:sp>
      <p:sp>
        <p:nvSpPr>
          <p:cNvPr id="4" name="Rectangle 3"/>
          <p:cNvSpPr/>
          <p:nvPr/>
        </p:nvSpPr>
        <p:spPr>
          <a:xfrm>
            <a:off x="4765431" y="6371492"/>
            <a:ext cx="1705916" cy="276999"/>
          </a:xfrm>
          <a:prstGeom prst="rect">
            <a:avLst/>
          </a:prstGeom>
        </p:spPr>
        <p:txBody>
          <a:bodyPr wrap="none">
            <a:spAutoFit/>
          </a:bodyPr>
          <a:lstStyle/>
          <a:p>
            <a:r>
              <a:rPr lang="en-US" sz="1200" dirty="0"/>
              <a:t>SOURCES: NAPHSIS</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Pregnancy-Related Mortality Rate</a:t>
            </a:r>
            <a:endParaRPr lang="en-US" dirty="0"/>
          </a:p>
        </p:txBody>
      </p:sp>
      <p:sp>
        <p:nvSpPr>
          <p:cNvPr id="3" name="Content Placeholder 2"/>
          <p:cNvSpPr>
            <a:spLocks noGrp="1"/>
          </p:cNvSpPr>
          <p:nvPr>
            <p:ph idx="1"/>
          </p:nvPr>
        </p:nvSpPr>
        <p:spPr>
          <a:xfrm>
            <a:off x="457200" y="1371600"/>
            <a:ext cx="8382000" cy="5029200"/>
          </a:xfrm>
        </p:spPr>
        <p:txBody>
          <a:bodyPr>
            <a:normAutofit/>
          </a:bodyPr>
          <a:lstStyle/>
          <a:p>
            <a:pPr>
              <a:buNone/>
              <a:tabLst>
                <a:tab pos="287338" algn="l"/>
              </a:tabLst>
            </a:pPr>
            <a:r>
              <a:rPr lang="en-US" b="1" dirty="0" smtClean="0">
                <a:solidFill>
                  <a:srgbClr val="00B050"/>
                </a:solidFill>
              </a:rPr>
              <a:t>91</a:t>
            </a:r>
            <a:r>
              <a:rPr lang="en-US" dirty="0" smtClean="0"/>
              <a:t> = pregnancy-related deaths among area during 2008 </a:t>
            </a:r>
          </a:p>
          <a:p>
            <a:pPr>
              <a:buNone/>
              <a:tabLst>
                <a:tab pos="287338" algn="l"/>
              </a:tabLst>
            </a:pPr>
            <a:r>
              <a:rPr lang="en-US" b="1" dirty="0" smtClean="0">
                <a:solidFill>
                  <a:srgbClr val="0070C0"/>
                </a:solidFill>
              </a:rPr>
              <a:t>130,000 </a:t>
            </a:r>
            <a:r>
              <a:rPr lang="en-US" dirty="0" smtClean="0"/>
              <a:t>= live births in 2008 to area residents</a:t>
            </a:r>
          </a:p>
          <a:p>
            <a:pPr>
              <a:buNone/>
              <a:tabLst>
                <a:tab pos="287338" algn="l"/>
              </a:tabLst>
            </a:pPr>
            <a:endParaRPr lang="en-US" sz="2000" dirty="0" smtClean="0"/>
          </a:p>
          <a:p>
            <a:pPr>
              <a:buNone/>
              <a:tabLst>
                <a:tab pos="287338" algn="l"/>
              </a:tabLst>
            </a:pPr>
            <a:endParaRPr lang="en-US" sz="1000" dirty="0" smtClean="0"/>
          </a:p>
          <a:p>
            <a:pPr indent="-49213">
              <a:buNone/>
            </a:pPr>
            <a:r>
              <a:rPr lang="en-US" dirty="0" smtClean="0"/>
              <a:t>			</a:t>
            </a:r>
            <a:r>
              <a:rPr lang="en-US" b="1" u="sng" dirty="0" smtClean="0">
                <a:solidFill>
                  <a:srgbClr val="00B050"/>
                </a:solidFill>
              </a:rPr>
              <a:t>         91  </a:t>
            </a:r>
            <a:r>
              <a:rPr lang="en-US" b="1" dirty="0" smtClean="0">
                <a:solidFill>
                  <a:srgbClr val="00B050"/>
                </a:solidFill>
              </a:rPr>
              <a:t> </a:t>
            </a:r>
            <a:r>
              <a:rPr lang="en-US" b="1" dirty="0" smtClean="0"/>
              <a:t>X 100,000 = </a:t>
            </a:r>
            <a:r>
              <a:rPr lang="en-US" b="1" dirty="0" smtClean="0">
                <a:solidFill>
                  <a:srgbClr val="FF9900"/>
                </a:solidFill>
              </a:rPr>
              <a:t>70.0</a:t>
            </a:r>
            <a:r>
              <a:rPr lang="en-US" b="1" dirty="0" smtClean="0"/>
              <a:t> </a:t>
            </a:r>
          </a:p>
          <a:p>
            <a:pPr indent="-49213">
              <a:buNone/>
            </a:pPr>
            <a:r>
              <a:rPr lang="en-US" b="1" dirty="0" smtClean="0"/>
              <a:t>			</a:t>
            </a:r>
            <a:r>
              <a:rPr lang="en-US" b="1" dirty="0" smtClean="0">
                <a:solidFill>
                  <a:srgbClr val="0070C0"/>
                </a:solidFill>
              </a:rPr>
              <a:t>130,000</a:t>
            </a:r>
          </a:p>
          <a:p>
            <a:pPr marL="0" indent="0">
              <a:buNone/>
            </a:pPr>
            <a:endParaRPr lang="en-US" sz="800" dirty="0" smtClean="0"/>
          </a:p>
          <a:p>
            <a:pPr marL="0" indent="0">
              <a:buNone/>
            </a:pPr>
            <a:r>
              <a:rPr lang="en-US" i="1" dirty="0">
                <a:solidFill>
                  <a:srgbClr val="FF9900"/>
                </a:solidFill>
              </a:rPr>
              <a:t>70.0 pregnancy-related deaths per 100,000 live births among </a:t>
            </a:r>
            <a:r>
              <a:rPr lang="en-US" i="1" dirty="0" smtClean="0">
                <a:solidFill>
                  <a:srgbClr val="FF9900"/>
                </a:solidFill>
              </a:rPr>
              <a:t>area </a:t>
            </a:r>
            <a:r>
              <a:rPr lang="en-US" i="1" dirty="0">
                <a:solidFill>
                  <a:srgbClr val="FF9900"/>
                </a:solidFill>
              </a:rPr>
              <a:t>residents in 2008</a:t>
            </a:r>
          </a:p>
        </p:txBody>
      </p:sp>
      <p:sp>
        <p:nvSpPr>
          <p:cNvPr id="4" name="Rectangle 3"/>
          <p:cNvSpPr/>
          <p:nvPr/>
        </p:nvSpPr>
        <p:spPr>
          <a:xfrm>
            <a:off x="4765431" y="6371492"/>
            <a:ext cx="1705916" cy="276999"/>
          </a:xfrm>
          <a:prstGeom prst="rect">
            <a:avLst/>
          </a:prstGeom>
        </p:spPr>
        <p:txBody>
          <a:bodyPr wrap="none">
            <a:spAutoFit/>
          </a:bodyPr>
          <a:lstStyle/>
          <a:p>
            <a:r>
              <a:rPr lang="en-US" sz="1200" dirty="0"/>
              <a:t>SOURCES: NAPHSIS</a:t>
            </a:r>
          </a:p>
        </p:txBody>
      </p:sp>
    </p:spTree>
    <p:extLst>
      <p:ext uri="{BB962C8B-B14F-4D97-AF65-F5344CB8AC3E}">
        <p14:creationId xmlns:p14="http://schemas.microsoft.com/office/powerpoint/2010/main" val="1199145063"/>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Life Expectancy at Birth</a:t>
            </a:r>
            <a:endParaRPr lang="en-US" dirty="0"/>
          </a:p>
        </p:txBody>
      </p:sp>
      <p:sp>
        <p:nvSpPr>
          <p:cNvPr id="3" name="Content Placeholder 2"/>
          <p:cNvSpPr>
            <a:spLocks noGrp="1"/>
          </p:cNvSpPr>
          <p:nvPr>
            <p:ph idx="1"/>
          </p:nvPr>
        </p:nvSpPr>
        <p:spPr>
          <a:xfrm>
            <a:off x="457200" y="1371600"/>
            <a:ext cx="8382000" cy="5029200"/>
          </a:xfrm>
        </p:spPr>
        <p:txBody>
          <a:bodyPr>
            <a:normAutofit/>
          </a:bodyPr>
          <a:lstStyle/>
          <a:p>
            <a:r>
              <a:rPr lang="en-US" sz="2800" dirty="0" smtClean="0"/>
              <a:t>Derived through  life table calculations</a:t>
            </a:r>
          </a:p>
          <a:p>
            <a:r>
              <a:rPr lang="en-US" sz="2800" dirty="0" smtClean="0"/>
              <a:t>Standardized summary measure</a:t>
            </a:r>
          </a:p>
          <a:p>
            <a:r>
              <a:rPr lang="en-US" sz="2800" dirty="0" smtClean="0"/>
              <a:t>Used as an overall gauge of health, based on population’s age-specific mortality experience</a:t>
            </a:r>
          </a:p>
          <a:p>
            <a:r>
              <a:rPr lang="en-US" sz="2800" dirty="0" smtClean="0"/>
              <a:t>Index of the level of mortality within a population</a:t>
            </a:r>
          </a:p>
          <a:p>
            <a:r>
              <a:rPr lang="en-US" sz="2800" dirty="0" smtClean="0"/>
              <a:t>Represent </a:t>
            </a:r>
            <a:r>
              <a:rPr lang="en-US" sz="2800" i="1" dirty="0" smtClean="0"/>
              <a:t>hypothetical</a:t>
            </a:r>
            <a:r>
              <a:rPr lang="en-US" sz="2800" dirty="0" smtClean="0"/>
              <a:t> # years a newborn would live under prevailing mortality levels</a:t>
            </a:r>
          </a:p>
          <a:p>
            <a:endParaRPr lang="en-US" dirty="0"/>
          </a:p>
        </p:txBody>
      </p:sp>
      <p:sp>
        <p:nvSpPr>
          <p:cNvPr id="4" name="Rectangle 3"/>
          <p:cNvSpPr/>
          <p:nvPr/>
        </p:nvSpPr>
        <p:spPr>
          <a:xfrm>
            <a:off x="4765431" y="6371492"/>
            <a:ext cx="1705916" cy="276999"/>
          </a:xfrm>
          <a:prstGeom prst="rect">
            <a:avLst/>
          </a:prstGeom>
        </p:spPr>
        <p:txBody>
          <a:bodyPr wrap="none">
            <a:spAutoFit/>
          </a:bodyPr>
          <a:lstStyle/>
          <a:p>
            <a:r>
              <a:rPr lang="en-US" sz="1200" dirty="0"/>
              <a:t>SOURCES: NAPHSIS</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8382000" cy="304800"/>
          </a:xfrm>
        </p:spPr>
        <p:txBody>
          <a:bodyPr/>
          <a:lstStyle/>
          <a:p>
            <a:pPr algn="ctr"/>
            <a:r>
              <a:rPr lang="en-US" sz="1800" b="1" dirty="0" smtClean="0">
                <a:solidFill>
                  <a:schemeClr val="tx1"/>
                </a:solidFill>
                <a:latin typeface="+mn-lt"/>
              </a:rPr>
              <a:t>LIFE TABLE FOR STATE RESIDENTS, 1999-2001</a:t>
            </a:r>
            <a:endParaRPr lang="en-US" sz="1800" b="1" dirty="0">
              <a:solidFill>
                <a:schemeClr val="tx1"/>
              </a:solidFill>
              <a:latin typeface="+mn-lt"/>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796631855"/>
              </p:ext>
            </p:extLst>
          </p:nvPr>
        </p:nvGraphicFramePr>
        <p:xfrm>
          <a:off x="0" y="341313"/>
          <a:ext cx="9144001" cy="6501384"/>
        </p:xfrm>
        <a:graphic>
          <a:graphicData uri="http://schemas.openxmlformats.org/drawingml/2006/table">
            <a:tbl>
              <a:tblPr firstRow="1" bandRow="1">
                <a:tableStyleId>{073A0DAA-6AF3-43AB-8588-CEC1D06C72B9}</a:tableStyleId>
              </a:tblPr>
              <a:tblGrid>
                <a:gridCol w="952500"/>
                <a:gridCol w="1275876"/>
                <a:gridCol w="1152604"/>
                <a:gridCol w="1222772"/>
                <a:gridCol w="237195"/>
                <a:gridCol w="1414918"/>
                <a:gridCol w="1536807"/>
                <a:gridCol w="1351329"/>
              </a:tblGrid>
              <a:tr h="381000">
                <a:tc>
                  <a:txBody>
                    <a:bodyPr/>
                    <a:lstStyle/>
                    <a:p>
                      <a:endParaRPr lang="en-US" sz="1600" b="1" dirty="0"/>
                    </a:p>
                  </a:txBody>
                  <a:tcPr marL="84074" marR="84074"/>
                </a:tc>
                <a:tc>
                  <a:txBody>
                    <a:bodyPr/>
                    <a:lstStyle/>
                    <a:p>
                      <a:pPr algn="ctr"/>
                      <a:endParaRPr lang="en-US" sz="1600" b="1" dirty="0"/>
                    </a:p>
                  </a:txBody>
                  <a:tcPr marL="84074" marR="84074"/>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Of 100,000 Born Alive</a:t>
                      </a:r>
                      <a:endParaRPr lang="en-US" sz="1600" b="1" dirty="0" smtClean="0"/>
                    </a:p>
                  </a:txBody>
                  <a:tcPr marL="84074" marR="84074"/>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1600" b="1" dirty="0"/>
                    </a:p>
                  </a:txBody>
                  <a:tcPr marL="84074" marR="84074"/>
                </a:tc>
                <a:tc gridSpan="2">
                  <a:txBody>
                    <a:bodyPr/>
                    <a:lstStyle/>
                    <a:p>
                      <a:pPr algn="ctr"/>
                      <a:r>
                        <a:rPr lang="en-US" sz="1600" dirty="0" smtClean="0"/>
                        <a:t>Stationary Population</a:t>
                      </a:r>
                      <a:endParaRPr lang="en-US" sz="1600" b="1" dirty="0"/>
                    </a:p>
                  </a:txBody>
                  <a:tcPr marL="84074" marR="84074"/>
                </a:tc>
                <a:tc hMerge="1">
                  <a:txBody>
                    <a:bodyPr/>
                    <a:lstStyle/>
                    <a:p>
                      <a:endParaRPr lang="en-US"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US" sz="1600" b="1" dirty="0"/>
                    </a:p>
                  </a:txBody>
                  <a:tcPr marL="84074" marR="84074"/>
                </a:tc>
              </a:tr>
              <a:tr h="1062917">
                <a:tc>
                  <a:txBody>
                    <a:bodyPr/>
                    <a:lstStyle/>
                    <a:p>
                      <a:pPr algn="ctr"/>
                      <a:r>
                        <a:rPr lang="en-US" sz="1600" b="1" dirty="0" smtClean="0">
                          <a:solidFill>
                            <a:schemeClr val="bg1"/>
                          </a:solidFill>
                        </a:rPr>
                        <a:t>Age at</a:t>
                      </a:r>
                      <a:r>
                        <a:rPr lang="en-US" sz="1600" b="1" baseline="0" dirty="0" smtClean="0">
                          <a:solidFill>
                            <a:schemeClr val="bg1"/>
                          </a:solidFill>
                        </a:rPr>
                        <a:t> Start of Interval</a:t>
                      </a:r>
                    </a:p>
                    <a:p>
                      <a:pPr algn="ctr"/>
                      <a:r>
                        <a:rPr lang="en-US" sz="1600" b="1" baseline="0" dirty="0" smtClean="0">
                          <a:solidFill>
                            <a:schemeClr val="bg1"/>
                          </a:solidFill>
                        </a:rPr>
                        <a:t>(years)</a:t>
                      </a:r>
                      <a:endParaRPr lang="en-US" sz="1600" b="1" dirty="0">
                        <a:solidFill>
                          <a:schemeClr val="bg1"/>
                        </a:solidFill>
                      </a:endParaRPr>
                    </a:p>
                  </a:txBody>
                  <a:tcPr marL="84074" marR="84074">
                    <a:solidFill>
                      <a:schemeClr val="tx1"/>
                    </a:solidFill>
                  </a:tcPr>
                </a:tc>
                <a:tc>
                  <a:txBody>
                    <a:bodyPr/>
                    <a:lstStyle/>
                    <a:p>
                      <a:pPr algn="ctr"/>
                      <a:r>
                        <a:rPr lang="en-US" sz="1600" b="1" dirty="0" smtClean="0">
                          <a:solidFill>
                            <a:schemeClr val="bg1"/>
                          </a:solidFill>
                        </a:rPr>
                        <a:t>Probability of Dying During Interval</a:t>
                      </a:r>
                      <a:endParaRPr lang="en-US" sz="1600" b="1" dirty="0">
                        <a:solidFill>
                          <a:schemeClr val="bg1"/>
                        </a:solidFill>
                      </a:endParaRPr>
                    </a:p>
                  </a:txBody>
                  <a:tcPr marL="84074" marR="84074">
                    <a:solidFill>
                      <a:schemeClr val="tx1"/>
                    </a:solidFill>
                  </a:tcPr>
                </a:tc>
                <a:tc>
                  <a:txBody>
                    <a:bodyPr/>
                    <a:lstStyle/>
                    <a:p>
                      <a:pPr algn="ctr"/>
                      <a:r>
                        <a:rPr lang="en-US" sz="1600" b="1" dirty="0" smtClean="0">
                          <a:solidFill>
                            <a:schemeClr val="bg1"/>
                          </a:solidFill>
                        </a:rPr>
                        <a:t>#</a:t>
                      </a:r>
                      <a:r>
                        <a:rPr lang="en-US" sz="1600" b="1" baseline="0" dirty="0" smtClean="0">
                          <a:solidFill>
                            <a:schemeClr val="bg1"/>
                          </a:solidFill>
                        </a:rPr>
                        <a:t> Living at Start of Interval</a:t>
                      </a:r>
                      <a:endParaRPr lang="en-US" sz="1600" b="1" dirty="0">
                        <a:solidFill>
                          <a:schemeClr val="bg1"/>
                        </a:solidFill>
                      </a:endParaRPr>
                    </a:p>
                  </a:txBody>
                  <a:tcPr marL="84074" marR="84074">
                    <a:solidFill>
                      <a:schemeClr val="tx1"/>
                    </a:solidFill>
                  </a:tcPr>
                </a:tc>
                <a:tc>
                  <a:txBody>
                    <a:bodyPr/>
                    <a:lstStyle/>
                    <a:p>
                      <a:pPr algn="ctr"/>
                      <a:r>
                        <a:rPr lang="en-US" sz="1600" b="1" dirty="0" smtClean="0">
                          <a:solidFill>
                            <a:schemeClr val="bg1"/>
                          </a:solidFill>
                        </a:rPr>
                        <a:t># Dying During Interval</a:t>
                      </a:r>
                      <a:endParaRPr lang="en-US" sz="1600" b="1" dirty="0">
                        <a:solidFill>
                          <a:schemeClr val="bg1"/>
                        </a:solidFill>
                      </a:endParaRPr>
                    </a:p>
                  </a:txBody>
                  <a:tcPr marL="84074" marR="84074">
                    <a:solidFill>
                      <a:schemeClr val="tx1"/>
                    </a:solidFill>
                  </a:tcPr>
                </a:tc>
                <a:tc>
                  <a:txBody>
                    <a:bodyPr/>
                    <a:lstStyle/>
                    <a:p>
                      <a:pPr algn="ctr"/>
                      <a:endParaRPr lang="en-US" sz="1600" b="1" dirty="0">
                        <a:solidFill>
                          <a:schemeClr val="bg1"/>
                        </a:solidFill>
                      </a:endParaRPr>
                    </a:p>
                  </a:txBody>
                  <a:tcPr marL="84074" marR="84074">
                    <a:solidFill>
                      <a:schemeClr val="tx1"/>
                    </a:solidFill>
                  </a:tcPr>
                </a:tc>
                <a:tc>
                  <a:txBody>
                    <a:bodyPr/>
                    <a:lstStyle/>
                    <a:p>
                      <a:pPr algn="ctr"/>
                      <a:r>
                        <a:rPr lang="en-US" sz="1600" b="1" dirty="0" smtClean="0">
                          <a:solidFill>
                            <a:schemeClr val="bg1"/>
                          </a:solidFill>
                        </a:rPr>
                        <a:t># of Person-Years</a:t>
                      </a:r>
                      <a:r>
                        <a:rPr lang="en-US" sz="1600" b="1" baseline="0" dirty="0" smtClean="0">
                          <a:solidFill>
                            <a:schemeClr val="bg1"/>
                          </a:solidFill>
                        </a:rPr>
                        <a:t> Lived</a:t>
                      </a:r>
                      <a:endParaRPr lang="en-US" sz="1600" b="1" dirty="0" smtClean="0">
                        <a:solidFill>
                          <a:schemeClr val="bg1"/>
                        </a:solidFill>
                      </a:endParaRPr>
                    </a:p>
                    <a:p>
                      <a:pPr algn="ctr"/>
                      <a:r>
                        <a:rPr lang="en-US" sz="1600" b="1" dirty="0" smtClean="0">
                          <a:solidFill>
                            <a:schemeClr val="bg1"/>
                          </a:solidFill>
                        </a:rPr>
                        <a:t>In the Interval</a:t>
                      </a:r>
                      <a:endParaRPr lang="en-US" sz="1600" b="1" dirty="0">
                        <a:solidFill>
                          <a:schemeClr val="bg1"/>
                        </a:solidFill>
                      </a:endParaRPr>
                    </a:p>
                  </a:txBody>
                  <a:tcPr marL="84074" marR="84074">
                    <a:solidFill>
                      <a:schemeClr val="tx1"/>
                    </a:solidFill>
                  </a:tcPr>
                </a:tc>
                <a:tc>
                  <a:txBody>
                    <a:bodyPr/>
                    <a:lstStyle/>
                    <a:p>
                      <a:pPr algn="ctr"/>
                      <a:r>
                        <a:rPr lang="en-US" sz="1600" b="1" dirty="0" smtClean="0">
                          <a:solidFill>
                            <a:schemeClr val="bg1"/>
                          </a:solidFill>
                        </a:rPr>
                        <a:t>#</a:t>
                      </a:r>
                      <a:r>
                        <a:rPr lang="en-US" sz="1600" b="1" baseline="0" dirty="0" smtClean="0">
                          <a:solidFill>
                            <a:schemeClr val="bg1"/>
                          </a:solidFill>
                        </a:rPr>
                        <a:t> of Person-Years Lived i</a:t>
                      </a:r>
                      <a:r>
                        <a:rPr lang="en-US" sz="1600" b="1" dirty="0" smtClean="0">
                          <a:solidFill>
                            <a:schemeClr val="bg1"/>
                          </a:solidFill>
                        </a:rPr>
                        <a:t>n Interval &amp; All Years After</a:t>
                      </a:r>
                      <a:endParaRPr lang="en-US" sz="1600" b="1" dirty="0">
                        <a:solidFill>
                          <a:schemeClr val="bg1"/>
                        </a:solidFill>
                      </a:endParaRPr>
                    </a:p>
                  </a:txBody>
                  <a:tcPr marL="84074" marR="84074">
                    <a:solidFill>
                      <a:schemeClr val="tx1"/>
                    </a:solidFill>
                  </a:tcPr>
                </a:tc>
                <a:tc>
                  <a:txBody>
                    <a:bodyPr/>
                    <a:lstStyle/>
                    <a:p>
                      <a:pPr algn="ctr"/>
                      <a:r>
                        <a:rPr lang="en-US" sz="1600" b="1" dirty="0" smtClean="0">
                          <a:solidFill>
                            <a:schemeClr val="bg1"/>
                          </a:solidFill>
                        </a:rPr>
                        <a:t>Average Years</a:t>
                      </a:r>
                      <a:r>
                        <a:rPr lang="en-US" sz="1600" b="1" baseline="0" dirty="0" smtClean="0">
                          <a:solidFill>
                            <a:schemeClr val="bg1"/>
                          </a:solidFill>
                        </a:rPr>
                        <a:t> of Remaining Lifetime</a:t>
                      </a:r>
                      <a:endParaRPr lang="en-US" sz="1600" b="1" dirty="0">
                        <a:solidFill>
                          <a:schemeClr val="bg1"/>
                        </a:solidFill>
                      </a:endParaRPr>
                    </a:p>
                  </a:txBody>
                  <a:tcPr marL="84074" marR="84074">
                    <a:solidFill>
                      <a:schemeClr val="tx1"/>
                    </a:solidFill>
                  </a:tcPr>
                </a:tc>
              </a:tr>
              <a:tr h="303691">
                <a:tc>
                  <a:txBody>
                    <a:bodyPr/>
                    <a:lstStyle/>
                    <a:p>
                      <a:pPr algn="ctr"/>
                      <a:r>
                        <a:rPr lang="en-US" sz="1400" b="1" dirty="0" smtClean="0"/>
                        <a:t>x</a:t>
                      </a:r>
                      <a:endParaRPr lang="en-US" sz="1400" b="1" i="1" dirty="0"/>
                    </a:p>
                  </a:txBody>
                  <a:tcPr marL="84074" marR="84074"/>
                </a:tc>
                <a:tc>
                  <a:txBody>
                    <a:bodyPr/>
                    <a:lstStyle/>
                    <a:p>
                      <a:pPr algn="ctr"/>
                      <a:r>
                        <a:rPr lang="en-US" sz="1400" b="1" baseline="-25000" dirty="0" err="1" smtClean="0"/>
                        <a:t>n</a:t>
                      </a:r>
                      <a:r>
                        <a:rPr lang="en-US" sz="1400" b="1" dirty="0" err="1" smtClean="0"/>
                        <a:t>q</a:t>
                      </a:r>
                      <a:r>
                        <a:rPr lang="en-US" sz="1400" b="1" baseline="-25000" dirty="0" err="1" smtClean="0"/>
                        <a:t>x</a:t>
                      </a:r>
                      <a:endParaRPr lang="en-US" sz="1400" b="1" i="1" baseline="-25000" dirty="0"/>
                    </a:p>
                  </a:txBody>
                  <a:tcPr marL="84074" marR="84074"/>
                </a:tc>
                <a:tc>
                  <a:txBody>
                    <a:bodyPr/>
                    <a:lstStyle/>
                    <a:p>
                      <a:pPr algn="ctr"/>
                      <a:r>
                        <a:rPr lang="en-US" sz="1400" b="1" dirty="0" smtClean="0"/>
                        <a:t>lx</a:t>
                      </a:r>
                      <a:endParaRPr lang="en-US" sz="1400" b="1" i="1" dirty="0"/>
                    </a:p>
                  </a:txBody>
                  <a:tcPr marL="84074" marR="84074"/>
                </a:tc>
                <a:tc>
                  <a:txBody>
                    <a:bodyPr/>
                    <a:lstStyle/>
                    <a:p>
                      <a:pPr algn="ctr"/>
                      <a:r>
                        <a:rPr lang="en-US" sz="1400" b="1" baseline="-25000" dirty="0" err="1" smtClean="0"/>
                        <a:t>n</a:t>
                      </a:r>
                      <a:r>
                        <a:rPr lang="en-US" sz="1400" b="1" dirty="0" err="1" smtClean="0"/>
                        <a:t>d</a:t>
                      </a:r>
                      <a:r>
                        <a:rPr lang="en-US" sz="1400" b="1" baseline="-25000" dirty="0" err="1" smtClean="0"/>
                        <a:t>x</a:t>
                      </a:r>
                      <a:endParaRPr lang="en-US" sz="1400" b="1" i="1" baseline="-25000" dirty="0"/>
                    </a:p>
                  </a:txBody>
                  <a:tcPr marL="84074" marR="84074"/>
                </a:tc>
                <a:tc>
                  <a:txBody>
                    <a:bodyPr/>
                    <a:lstStyle/>
                    <a:p>
                      <a:pPr algn="ctr"/>
                      <a:endParaRPr lang="en-US" sz="1400" b="1" i="1" dirty="0"/>
                    </a:p>
                  </a:txBody>
                  <a:tcPr marL="84074" marR="84074"/>
                </a:tc>
                <a:tc>
                  <a:txBody>
                    <a:bodyPr/>
                    <a:lstStyle/>
                    <a:p>
                      <a:pPr algn="ctr"/>
                      <a:r>
                        <a:rPr lang="en-US" sz="1400" b="1" baseline="-25000" dirty="0" err="1" smtClean="0"/>
                        <a:t>n</a:t>
                      </a:r>
                      <a:r>
                        <a:rPr lang="en-US" sz="1400" b="1" dirty="0" err="1" smtClean="0"/>
                        <a:t>L</a:t>
                      </a:r>
                      <a:r>
                        <a:rPr lang="en-US" sz="1400" b="1" baseline="-25000" dirty="0" err="1" smtClean="0"/>
                        <a:t>x</a:t>
                      </a:r>
                      <a:endParaRPr lang="en-US" sz="1400" b="1" i="1" baseline="-25000" dirty="0"/>
                    </a:p>
                  </a:txBody>
                  <a:tcPr marL="84074" marR="84074"/>
                </a:tc>
                <a:tc>
                  <a:txBody>
                    <a:bodyPr/>
                    <a:lstStyle/>
                    <a:p>
                      <a:pPr algn="ctr"/>
                      <a:r>
                        <a:rPr lang="en-US" sz="1400" b="1" dirty="0" err="1" smtClean="0"/>
                        <a:t>T</a:t>
                      </a:r>
                      <a:r>
                        <a:rPr lang="en-US" sz="1400" b="1" baseline="-25000" dirty="0" err="1" smtClean="0"/>
                        <a:t>x</a:t>
                      </a:r>
                      <a:endParaRPr lang="en-US" sz="1400" b="1" i="1" baseline="-25000" dirty="0"/>
                    </a:p>
                  </a:txBody>
                  <a:tcPr marL="84074" marR="84074"/>
                </a:tc>
                <a:tc>
                  <a:txBody>
                    <a:bodyPr/>
                    <a:lstStyle/>
                    <a:p>
                      <a:pPr algn="ctr"/>
                      <a:r>
                        <a:rPr lang="en-US" sz="1400" b="1" dirty="0" smtClean="0"/>
                        <a:t>e</a:t>
                      </a:r>
                      <a:r>
                        <a:rPr lang="en-US" sz="1400" b="1" baseline="-25000" dirty="0" smtClean="0"/>
                        <a:t>x</a:t>
                      </a:r>
                      <a:endParaRPr lang="en-US" sz="1400" b="1" i="1" baseline="-25000" dirty="0"/>
                    </a:p>
                  </a:txBody>
                  <a:tcPr marL="84074" marR="84074"/>
                </a:tc>
              </a:tr>
              <a:tr h="249026">
                <a:tc>
                  <a:txBody>
                    <a:bodyPr/>
                    <a:lstStyle/>
                    <a:p>
                      <a:pPr algn="r"/>
                      <a:r>
                        <a:rPr lang="en-US" sz="1400" b="1" dirty="0" smtClean="0"/>
                        <a:t>0</a:t>
                      </a:r>
                      <a:endParaRPr lang="en-US" sz="1400" b="1" dirty="0"/>
                    </a:p>
                  </a:txBody>
                  <a:tcPr marL="84074" marR="84074" marT="18288" marB="18288"/>
                </a:tc>
                <a:tc>
                  <a:txBody>
                    <a:bodyPr/>
                    <a:lstStyle/>
                    <a:p>
                      <a:pPr algn="r"/>
                      <a:r>
                        <a:rPr lang="en-US" sz="1400" b="1" dirty="0" smtClean="0"/>
                        <a:t>0.00842</a:t>
                      </a:r>
                    </a:p>
                  </a:txBody>
                  <a:tcPr marL="84074" marR="84074" marT="18288" marB="18288"/>
                </a:tc>
                <a:tc>
                  <a:txBody>
                    <a:bodyPr/>
                    <a:lstStyle/>
                    <a:p>
                      <a:pPr algn="r"/>
                      <a:r>
                        <a:rPr lang="en-US" sz="1400" b="1" dirty="0" smtClean="0"/>
                        <a:t>100,000</a:t>
                      </a:r>
                      <a:endParaRPr lang="en-US" sz="1400" b="1" dirty="0"/>
                    </a:p>
                  </a:txBody>
                  <a:tcPr marL="84074" marR="84074" marT="18288" marB="18288"/>
                </a:tc>
                <a:tc>
                  <a:txBody>
                    <a:bodyPr/>
                    <a:lstStyle/>
                    <a:p>
                      <a:pPr algn="r"/>
                      <a:r>
                        <a:rPr lang="en-US" sz="1400" b="1" dirty="0" smtClean="0"/>
                        <a:t>842</a:t>
                      </a:r>
                      <a:endParaRPr lang="en-US" sz="1400" b="1" dirty="0"/>
                    </a:p>
                  </a:txBody>
                  <a:tcPr marL="84074" marR="84074" marT="18288" marB="18288"/>
                </a:tc>
                <a:tc>
                  <a:txBody>
                    <a:bodyPr/>
                    <a:lstStyle/>
                    <a:p>
                      <a:pPr algn="r"/>
                      <a:endParaRPr lang="en-US" sz="1400" b="1" dirty="0"/>
                    </a:p>
                  </a:txBody>
                  <a:tcPr marL="84074" marR="84074" marT="18288" marB="18288"/>
                </a:tc>
                <a:tc>
                  <a:txBody>
                    <a:bodyPr/>
                    <a:lstStyle/>
                    <a:p>
                      <a:pPr algn="r"/>
                      <a:r>
                        <a:rPr lang="en-US" sz="1400" b="1" dirty="0" smtClean="0"/>
                        <a:t>99,229</a:t>
                      </a:r>
                      <a:endParaRPr lang="en-US" sz="1400" b="1" dirty="0"/>
                    </a:p>
                  </a:txBody>
                  <a:tcPr marL="84074" marR="84074" marT="18288" marB="18288"/>
                </a:tc>
                <a:tc>
                  <a:txBody>
                    <a:bodyPr/>
                    <a:lstStyle/>
                    <a:p>
                      <a:pPr algn="r"/>
                      <a:r>
                        <a:rPr lang="en-US" sz="1400" b="1" dirty="0" smtClean="0"/>
                        <a:t>7,682,595</a:t>
                      </a:r>
                      <a:endParaRPr lang="en-US" sz="1400" b="1" dirty="0"/>
                    </a:p>
                  </a:txBody>
                  <a:tcPr marL="84074" marR="84074" marT="18288" marB="18288"/>
                </a:tc>
                <a:tc>
                  <a:txBody>
                    <a:bodyPr/>
                    <a:lstStyle/>
                    <a:p>
                      <a:pPr algn="r"/>
                      <a:r>
                        <a:rPr lang="en-US" sz="1400" b="1" dirty="0" smtClean="0"/>
                        <a:t>76.8</a:t>
                      </a:r>
                      <a:endParaRPr lang="en-US" sz="1400" b="1" dirty="0"/>
                    </a:p>
                  </a:txBody>
                  <a:tcPr marL="84074" marR="84074" marT="18288" marB="18288"/>
                </a:tc>
              </a:tr>
              <a:tr h="249026">
                <a:tc>
                  <a:txBody>
                    <a:bodyPr/>
                    <a:lstStyle/>
                    <a:p>
                      <a:pPr algn="r"/>
                      <a:r>
                        <a:rPr lang="en-US" sz="1400" b="1" dirty="0" smtClean="0"/>
                        <a:t>1</a:t>
                      </a:r>
                      <a:endParaRPr lang="en-US" sz="1400" b="1" dirty="0"/>
                    </a:p>
                  </a:txBody>
                  <a:tcPr marL="84074" marR="84074" marT="18288" marB="18288"/>
                </a:tc>
                <a:tc>
                  <a:txBody>
                    <a:bodyPr/>
                    <a:lstStyle/>
                    <a:p>
                      <a:pPr algn="r"/>
                      <a:r>
                        <a:rPr lang="en-US" sz="1400" b="1" dirty="0" smtClean="0"/>
                        <a:t>0.00132</a:t>
                      </a:r>
                      <a:endParaRPr lang="en-US" sz="1400" b="1" dirty="0"/>
                    </a:p>
                  </a:txBody>
                  <a:tcPr marL="84074" marR="84074" marT="18288" marB="18288"/>
                </a:tc>
                <a:tc>
                  <a:txBody>
                    <a:bodyPr/>
                    <a:lstStyle/>
                    <a:p>
                      <a:pPr algn="r"/>
                      <a:r>
                        <a:rPr lang="en-US" sz="1400" b="1" dirty="0" smtClean="0"/>
                        <a:t>99,158</a:t>
                      </a:r>
                      <a:endParaRPr lang="en-US" sz="1400" b="1" dirty="0"/>
                    </a:p>
                  </a:txBody>
                  <a:tcPr marL="84074" marR="84074" marT="18288" marB="18288"/>
                </a:tc>
                <a:tc>
                  <a:txBody>
                    <a:bodyPr/>
                    <a:lstStyle/>
                    <a:p>
                      <a:pPr algn="r"/>
                      <a:r>
                        <a:rPr lang="en-US" sz="1400" b="1" dirty="0" smtClean="0"/>
                        <a:t>131</a:t>
                      </a:r>
                      <a:endParaRPr lang="en-US" sz="1400" b="1" dirty="0"/>
                    </a:p>
                  </a:txBody>
                  <a:tcPr marL="84074" marR="84074" marT="18288" marB="18288"/>
                </a:tc>
                <a:tc>
                  <a:txBody>
                    <a:bodyPr/>
                    <a:lstStyle/>
                    <a:p>
                      <a:pPr algn="r"/>
                      <a:endParaRPr lang="en-US" sz="1400" b="1"/>
                    </a:p>
                  </a:txBody>
                  <a:tcPr marL="84074" marR="84074" marT="18288" marB="18288"/>
                </a:tc>
                <a:tc>
                  <a:txBody>
                    <a:bodyPr/>
                    <a:lstStyle/>
                    <a:p>
                      <a:pPr algn="r"/>
                      <a:r>
                        <a:rPr lang="en-US" sz="1400" b="1" dirty="0" smtClean="0"/>
                        <a:t>396,306</a:t>
                      </a:r>
                      <a:endParaRPr lang="en-US" sz="1400" b="1" dirty="0"/>
                    </a:p>
                  </a:txBody>
                  <a:tcPr marL="84074" marR="84074" marT="18288" marB="18288"/>
                </a:tc>
                <a:tc>
                  <a:txBody>
                    <a:bodyPr/>
                    <a:lstStyle/>
                    <a:p>
                      <a:pPr algn="r"/>
                      <a:r>
                        <a:rPr lang="en-US" sz="1400" b="1" dirty="0" smtClean="0"/>
                        <a:t>7,583,366</a:t>
                      </a:r>
                      <a:endParaRPr lang="en-US" sz="1400" b="1" dirty="0"/>
                    </a:p>
                  </a:txBody>
                  <a:tcPr marL="84074" marR="84074" marT="18288" marB="18288"/>
                </a:tc>
                <a:tc>
                  <a:txBody>
                    <a:bodyPr/>
                    <a:lstStyle/>
                    <a:p>
                      <a:pPr algn="r"/>
                      <a:r>
                        <a:rPr lang="en-US" sz="1400" b="1" dirty="0" smtClean="0"/>
                        <a:t>76.5</a:t>
                      </a:r>
                      <a:endParaRPr lang="en-US" sz="1400" b="1" dirty="0"/>
                    </a:p>
                  </a:txBody>
                  <a:tcPr marL="84074" marR="84074" marT="18288" marB="18288"/>
                </a:tc>
              </a:tr>
              <a:tr h="249026">
                <a:tc>
                  <a:txBody>
                    <a:bodyPr/>
                    <a:lstStyle/>
                    <a:p>
                      <a:pPr algn="r"/>
                      <a:r>
                        <a:rPr lang="en-US" sz="1400" b="1" dirty="0" smtClean="0"/>
                        <a:t>5</a:t>
                      </a:r>
                      <a:endParaRPr lang="en-US" sz="1400" b="1" dirty="0"/>
                    </a:p>
                  </a:txBody>
                  <a:tcPr marL="84074" marR="84074" marT="18288" marB="18288"/>
                </a:tc>
                <a:tc>
                  <a:txBody>
                    <a:bodyPr/>
                    <a:lstStyle/>
                    <a:p>
                      <a:pPr algn="r"/>
                      <a:r>
                        <a:rPr lang="en-US" sz="1400" b="1" dirty="0" smtClean="0"/>
                        <a:t>0.00072</a:t>
                      </a:r>
                      <a:endParaRPr lang="en-US" sz="1400" b="1" dirty="0"/>
                    </a:p>
                  </a:txBody>
                  <a:tcPr marL="84074" marR="84074" marT="18288" marB="18288"/>
                </a:tc>
                <a:tc>
                  <a:txBody>
                    <a:bodyPr/>
                    <a:lstStyle/>
                    <a:p>
                      <a:pPr algn="r"/>
                      <a:r>
                        <a:rPr lang="en-US" sz="1400" b="1" dirty="0" smtClean="0"/>
                        <a:t>99,027</a:t>
                      </a:r>
                      <a:endParaRPr lang="en-US" sz="1400" b="1" dirty="0"/>
                    </a:p>
                  </a:txBody>
                  <a:tcPr marL="84074" marR="84074" marT="18288" marB="18288"/>
                </a:tc>
                <a:tc>
                  <a:txBody>
                    <a:bodyPr/>
                    <a:lstStyle/>
                    <a:p>
                      <a:pPr algn="r"/>
                      <a:r>
                        <a:rPr lang="en-US" sz="1400" b="1" dirty="0" smtClean="0"/>
                        <a:t>71</a:t>
                      </a:r>
                      <a:endParaRPr lang="en-US" sz="1400" b="1" dirty="0"/>
                    </a:p>
                  </a:txBody>
                  <a:tcPr marL="84074" marR="84074" marT="18288" marB="18288"/>
                </a:tc>
                <a:tc>
                  <a:txBody>
                    <a:bodyPr/>
                    <a:lstStyle/>
                    <a:p>
                      <a:pPr algn="r"/>
                      <a:endParaRPr lang="en-US" sz="1400" b="1"/>
                    </a:p>
                  </a:txBody>
                  <a:tcPr marL="84074" marR="84074" marT="18288" marB="18288"/>
                </a:tc>
                <a:tc>
                  <a:txBody>
                    <a:bodyPr/>
                    <a:lstStyle/>
                    <a:p>
                      <a:pPr algn="r"/>
                      <a:r>
                        <a:rPr lang="en-US" sz="1400" b="1" dirty="0" smtClean="0"/>
                        <a:t>494,956</a:t>
                      </a:r>
                      <a:endParaRPr lang="en-US" sz="1400" b="1" dirty="0"/>
                    </a:p>
                  </a:txBody>
                  <a:tcPr marL="84074" marR="84074" marT="18288" marB="18288"/>
                </a:tc>
                <a:tc>
                  <a:txBody>
                    <a:bodyPr/>
                    <a:lstStyle/>
                    <a:p>
                      <a:pPr algn="r"/>
                      <a:r>
                        <a:rPr lang="en-US" sz="1400" b="1" dirty="0" smtClean="0"/>
                        <a:t>7,187,060</a:t>
                      </a:r>
                      <a:endParaRPr lang="en-US" sz="1400" b="1" dirty="0"/>
                    </a:p>
                  </a:txBody>
                  <a:tcPr marL="84074" marR="84074" marT="18288" marB="18288"/>
                </a:tc>
                <a:tc>
                  <a:txBody>
                    <a:bodyPr/>
                    <a:lstStyle/>
                    <a:p>
                      <a:pPr algn="r"/>
                      <a:r>
                        <a:rPr lang="en-US" sz="1400" b="1" dirty="0" smtClean="0"/>
                        <a:t>72.6</a:t>
                      </a:r>
                      <a:endParaRPr lang="en-US" sz="1400" b="1" dirty="0"/>
                    </a:p>
                  </a:txBody>
                  <a:tcPr marL="84074" marR="84074" marT="18288" marB="18288"/>
                </a:tc>
              </a:tr>
              <a:tr h="249026">
                <a:tc>
                  <a:txBody>
                    <a:bodyPr/>
                    <a:lstStyle/>
                    <a:p>
                      <a:pPr algn="r"/>
                      <a:r>
                        <a:rPr lang="en-US" sz="1400" b="1" dirty="0" smtClean="0"/>
                        <a:t>10</a:t>
                      </a:r>
                      <a:endParaRPr lang="en-US" sz="1400" b="1" dirty="0"/>
                    </a:p>
                  </a:txBody>
                  <a:tcPr marL="84074" marR="84074" marT="18288" marB="18288"/>
                </a:tc>
                <a:tc>
                  <a:txBody>
                    <a:bodyPr/>
                    <a:lstStyle/>
                    <a:p>
                      <a:pPr algn="r"/>
                      <a:r>
                        <a:rPr lang="en-US" sz="1400" b="1" dirty="0" smtClean="0"/>
                        <a:t>0.00093</a:t>
                      </a:r>
                      <a:endParaRPr lang="en-US" sz="1400" b="1" dirty="0"/>
                    </a:p>
                  </a:txBody>
                  <a:tcPr marL="84074" marR="84074" marT="18288" marB="18288"/>
                </a:tc>
                <a:tc>
                  <a:txBody>
                    <a:bodyPr/>
                    <a:lstStyle/>
                    <a:p>
                      <a:pPr algn="r"/>
                      <a:r>
                        <a:rPr lang="en-US" sz="1400" b="1" dirty="0" smtClean="0"/>
                        <a:t>98,956</a:t>
                      </a:r>
                      <a:endParaRPr lang="en-US" sz="1400" b="1" dirty="0"/>
                    </a:p>
                  </a:txBody>
                  <a:tcPr marL="84074" marR="84074" marT="18288" marB="18288"/>
                </a:tc>
                <a:tc>
                  <a:txBody>
                    <a:bodyPr/>
                    <a:lstStyle/>
                    <a:p>
                      <a:pPr algn="r"/>
                      <a:r>
                        <a:rPr lang="en-US" sz="1400" b="1" dirty="0" smtClean="0"/>
                        <a:t>92</a:t>
                      </a:r>
                      <a:endParaRPr lang="en-US" sz="1400" b="1" dirty="0"/>
                    </a:p>
                  </a:txBody>
                  <a:tcPr marL="84074" marR="84074" marT="18288" marB="18288"/>
                </a:tc>
                <a:tc>
                  <a:txBody>
                    <a:bodyPr/>
                    <a:lstStyle/>
                    <a:p>
                      <a:pPr algn="r"/>
                      <a:endParaRPr lang="en-US" sz="1400" b="1" dirty="0"/>
                    </a:p>
                  </a:txBody>
                  <a:tcPr marL="84074" marR="84074" marT="18288" marB="18288"/>
                </a:tc>
                <a:tc>
                  <a:txBody>
                    <a:bodyPr/>
                    <a:lstStyle/>
                    <a:p>
                      <a:pPr algn="r"/>
                      <a:r>
                        <a:rPr lang="en-US" sz="1400" b="1" dirty="0" smtClean="0"/>
                        <a:t>494,632</a:t>
                      </a:r>
                      <a:endParaRPr lang="en-US" sz="1400" b="1" dirty="0"/>
                    </a:p>
                  </a:txBody>
                  <a:tcPr marL="84074" marR="84074" marT="18288" marB="18288"/>
                </a:tc>
                <a:tc>
                  <a:txBody>
                    <a:bodyPr/>
                    <a:lstStyle/>
                    <a:p>
                      <a:pPr algn="r"/>
                      <a:r>
                        <a:rPr lang="en-US" sz="1400" b="1" dirty="0" smtClean="0"/>
                        <a:t>6,692,103</a:t>
                      </a:r>
                      <a:endParaRPr lang="en-US" sz="1400" b="1" dirty="0"/>
                    </a:p>
                  </a:txBody>
                  <a:tcPr marL="84074" marR="84074" marT="18288" marB="18288"/>
                </a:tc>
                <a:tc>
                  <a:txBody>
                    <a:bodyPr/>
                    <a:lstStyle/>
                    <a:p>
                      <a:pPr algn="r"/>
                      <a:r>
                        <a:rPr lang="en-US" sz="1400" b="1" dirty="0" smtClean="0"/>
                        <a:t>67.6</a:t>
                      </a:r>
                      <a:endParaRPr lang="en-US" sz="1400" b="1" dirty="0"/>
                    </a:p>
                  </a:txBody>
                  <a:tcPr marL="84074" marR="84074" marT="18288" marB="18288"/>
                </a:tc>
              </a:tr>
              <a:tr h="249026">
                <a:tc>
                  <a:txBody>
                    <a:bodyPr/>
                    <a:lstStyle/>
                    <a:p>
                      <a:pPr algn="r"/>
                      <a:r>
                        <a:rPr lang="en-US" sz="1400" b="1" dirty="0" smtClean="0"/>
                        <a:t>15</a:t>
                      </a:r>
                      <a:endParaRPr lang="en-US" sz="1400" b="1" dirty="0"/>
                    </a:p>
                  </a:txBody>
                  <a:tcPr marL="84074" marR="84074" marT="18288" marB="18288"/>
                </a:tc>
                <a:tc>
                  <a:txBody>
                    <a:bodyPr/>
                    <a:lstStyle/>
                    <a:p>
                      <a:pPr algn="r"/>
                      <a:r>
                        <a:rPr lang="en-US" sz="1400" b="1" dirty="0" smtClean="0"/>
                        <a:t>0.00347</a:t>
                      </a:r>
                      <a:endParaRPr lang="en-US" sz="1400" b="1" dirty="0"/>
                    </a:p>
                  </a:txBody>
                  <a:tcPr marL="84074" marR="84074" marT="18288" marB="18288"/>
                </a:tc>
                <a:tc>
                  <a:txBody>
                    <a:bodyPr/>
                    <a:lstStyle/>
                    <a:p>
                      <a:pPr algn="r"/>
                      <a:r>
                        <a:rPr lang="en-US" sz="1400" b="1" dirty="0" smtClean="0"/>
                        <a:t>98,864</a:t>
                      </a:r>
                      <a:endParaRPr lang="en-US" sz="1400" b="1" dirty="0"/>
                    </a:p>
                  </a:txBody>
                  <a:tcPr marL="84074" marR="84074" marT="18288" marB="18288"/>
                </a:tc>
                <a:tc>
                  <a:txBody>
                    <a:bodyPr/>
                    <a:lstStyle/>
                    <a:p>
                      <a:pPr algn="r"/>
                      <a:r>
                        <a:rPr lang="en-US" sz="1400" b="1" dirty="0" smtClean="0"/>
                        <a:t>343</a:t>
                      </a:r>
                      <a:endParaRPr lang="en-US" sz="1400" b="1" dirty="0"/>
                    </a:p>
                  </a:txBody>
                  <a:tcPr marL="84074" marR="84074" marT="18288" marB="18288"/>
                </a:tc>
                <a:tc>
                  <a:txBody>
                    <a:bodyPr/>
                    <a:lstStyle/>
                    <a:p>
                      <a:pPr algn="r"/>
                      <a:endParaRPr lang="en-US" sz="1400" b="1"/>
                    </a:p>
                  </a:txBody>
                  <a:tcPr marL="84074" marR="84074" marT="18288" marB="18288"/>
                </a:tc>
                <a:tc>
                  <a:txBody>
                    <a:bodyPr/>
                    <a:lstStyle/>
                    <a:p>
                      <a:pPr algn="r"/>
                      <a:r>
                        <a:rPr lang="en-US" sz="1400" b="1" dirty="0" smtClean="0"/>
                        <a:t>493,535</a:t>
                      </a:r>
                      <a:endParaRPr lang="en-US" sz="1400" b="1" dirty="0"/>
                    </a:p>
                  </a:txBody>
                  <a:tcPr marL="84074" marR="84074" marT="18288" marB="18288"/>
                </a:tc>
                <a:tc>
                  <a:txBody>
                    <a:bodyPr/>
                    <a:lstStyle/>
                    <a:p>
                      <a:pPr algn="r"/>
                      <a:r>
                        <a:rPr lang="en-US" sz="1400" b="1" dirty="0" smtClean="0"/>
                        <a:t>6,197,472</a:t>
                      </a:r>
                      <a:endParaRPr lang="en-US" sz="1400" b="1" dirty="0"/>
                    </a:p>
                  </a:txBody>
                  <a:tcPr marL="84074" marR="84074" marT="18288" marB="18288"/>
                </a:tc>
                <a:tc>
                  <a:txBody>
                    <a:bodyPr/>
                    <a:lstStyle/>
                    <a:p>
                      <a:pPr algn="r"/>
                      <a:r>
                        <a:rPr lang="en-US" sz="1400" b="1" dirty="0" smtClean="0"/>
                        <a:t>62.7</a:t>
                      </a:r>
                      <a:endParaRPr lang="en-US" sz="1400" b="1" dirty="0"/>
                    </a:p>
                  </a:txBody>
                  <a:tcPr marL="84074" marR="84074" marT="18288" marB="18288"/>
                </a:tc>
              </a:tr>
              <a:tr h="249026">
                <a:tc>
                  <a:txBody>
                    <a:bodyPr/>
                    <a:lstStyle/>
                    <a:p>
                      <a:pPr algn="r"/>
                      <a:r>
                        <a:rPr lang="en-US" sz="1400" b="1" dirty="0" smtClean="0"/>
                        <a:t>20</a:t>
                      </a:r>
                      <a:endParaRPr lang="en-US" sz="1400" b="1" dirty="0"/>
                    </a:p>
                  </a:txBody>
                  <a:tcPr marL="84074" marR="84074" marT="18288" marB="18288"/>
                </a:tc>
                <a:tc>
                  <a:txBody>
                    <a:bodyPr/>
                    <a:lstStyle/>
                    <a:p>
                      <a:pPr algn="r"/>
                      <a:r>
                        <a:rPr lang="en-US" sz="1400" b="1" dirty="0" smtClean="0"/>
                        <a:t>0.00499</a:t>
                      </a:r>
                      <a:endParaRPr lang="en-US" sz="1400" b="1" dirty="0"/>
                    </a:p>
                  </a:txBody>
                  <a:tcPr marL="84074" marR="84074" marT="18288" marB="18288"/>
                </a:tc>
                <a:tc>
                  <a:txBody>
                    <a:bodyPr/>
                    <a:lstStyle/>
                    <a:p>
                      <a:pPr algn="r"/>
                      <a:r>
                        <a:rPr lang="en-US" sz="1400" b="1" dirty="0" smtClean="0"/>
                        <a:t>98,521</a:t>
                      </a:r>
                      <a:endParaRPr lang="en-US" sz="1400" b="1" dirty="0"/>
                    </a:p>
                  </a:txBody>
                  <a:tcPr marL="84074" marR="84074" marT="18288" marB="18288"/>
                </a:tc>
                <a:tc>
                  <a:txBody>
                    <a:bodyPr/>
                    <a:lstStyle/>
                    <a:p>
                      <a:pPr algn="r"/>
                      <a:r>
                        <a:rPr lang="en-US" sz="1400" b="1" dirty="0" smtClean="0"/>
                        <a:t>491</a:t>
                      </a:r>
                      <a:endParaRPr lang="en-US" sz="1400" b="1" dirty="0"/>
                    </a:p>
                  </a:txBody>
                  <a:tcPr marL="84074" marR="84074" marT="18288" marB="18288"/>
                </a:tc>
                <a:tc>
                  <a:txBody>
                    <a:bodyPr/>
                    <a:lstStyle/>
                    <a:p>
                      <a:pPr algn="r"/>
                      <a:endParaRPr lang="en-US" sz="1400" b="1"/>
                    </a:p>
                  </a:txBody>
                  <a:tcPr marL="84074" marR="84074" marT="18288" marB="18288"/>
                </a:tc>
                <a:tc>
                  <a:txBody>
                    <a:bodyPr/>
                    <a:lstStyle/>
                    <a:p>
                      <a:pPr algn="r"/>
                      <a:r>
                        <a:rPr lang="en-US" sz="1400" b="1" dirty="0" smtClean="0"/>
                        <a:t>491,374</a:t>
                      </a:r>
                      <a:endParaRPr lang="en-US" sz="1400" b="1" dirty="0"/>
                    </a:p>
                  </a:txBody>
                  <a:tcPr marL="84074" marR="84074" marT="18288" marB="18288"/>
                </a:tc>
                <a:tc>
                  <a:txBody>
                    <a:bodyPr/>
                    <a:lstStyle/>
                    <a:p>
                      <a:pPr algn="r"/>
                      <a:r>
                        <a:rPr lang="en-US" sz="1400" b="1" dirty="0" smtClean="0"/>
                        <a:t>5,703,937</a:t>
                      </a:r>
                      <a:endParaRPr lang="en-US" sz="1400" b="1" dirty="0"/>
                    </a:p>
                  </a:txBody>
                  <a:tcPr marL="84074" marR="84074" marT="18288" marB="18288"/>
                </a:tc>
                <a:tc>
                  <a:txBody>
                    <a:bodyPr/>
                    <a:lstStyle/>
                    <a:p>
                      <a:pPr algn="r"/>
                      <a:r>
                        <a:rPr lang="en-US" sz="1400" b="1" dirty="0" smtClean="0"/>
                        <a:t>57.9</a:t>
                      </a:r>
                      <a:endParaRPr lang="en-US" sz="1400" b="1" dirty="0"/>
                    </a:p>
                  </a:txBody>
                  <a:tcPr marL="84074" marR="84074" marT="18288" marB="18288"/>
                </a:tc>
              </a:tr>
              <a:tr h="249026">
                <a:tc>
                  <a:txBody>
                    <a:bodyPr/>
                    <a:lstStyle/>
                    <a:p>
                      <a:pPr algn="r"/>
                      <a:r>
                        <a:rPr lang="en-US" sz="1400" b="1" dirty="0" smtClean="0"/>
                        <a:t>25</a:t>
                      </a:r>
                      <a:endParaRPr lang="en-US" sz="1400" b="1" dirty="0"/>
                    </a:p>
                  </a:txBody>
                  <a:tcPr marL="84074" marR="84074" marT="18288" marB="18288"/>
                </a:tc>
                <a:tc>
                  <a:txBody>
                    <a:bodyPr/>
                    <a:lstStyle/>
                    <a:p>
                      <a:pPr algn="r"/>
                      <a:r>
                        <a:rPr lang="en-US" sz="1400" b="1" dirty="0" smtClean="0"/>
                        <a:t>0.00443</a:t>
                      </a:r>
                      <a:endParaRPr lang="en-US" sz="1400" b="1" dirty="0"/>
                    </a:p>
                  </a:txBody>
                  <a:tcPr marL="84074" marR="84074" marT="18288" marB="18288"/>
                </a:tc>
                <a:tc>
                  <a:txBody>
                    <a:bodyPr/>
                    <a:lstStyle/>
                    <a:p>
                      <a:pPr algn="r"/>
                      <a:r>
                        <a:rPr lang="en-US" sz="1400" b="1" dirty="0" smtClean="0"/>
                        <a:t>98,030</a:t>
                      </a:r>
                      <a:endParaRPr lang="en-US" sz="1400" b="1" dirty="0"/>
                    </a:p>
                  </a:txBody>
                  <a:tcPr marL="84074" marR="84074" marT="18288" marB="18288"/>
                </a:tc>
                <a:tc>
                  <a:txBody>
                    <a:bodyPr/>
                    <a:lstStyle/>
                    <a:p>
                      <a:pPr algn="r"/>
                      <a:r>
                        <a:rPr lang="en-US" sz="1400" b="1" dirty="0" smtClean="0"/>
                        <a:t>434</a:t>
                      </a:r>
                      <a:endParaRPr lang="en-US" sz="1400" b="1" dirty="0"/>
                    </a:p>
                  </a:txBody>
                  <a:tcPr marL="84074" marR="84074" marT="18288" marB="18288"/>
                </a:tc>
                <a:tc>
                  <a:txBody>
                    <a:bodyPr/>
                    <a:lstStyle/>
                    <a:p>
                      <a:pPr algn="r"/>
                      <a:endParaRPr lang="en-US" sz="1400" b="1"/>
                    </a:p>
                  </a:txBody>
                  <a:tcPr marL="84074" marR="84074" marT="18288" marB="18288"/>
                </a:tc>
                <a:tc>
                  <a:txBody>
                    <a:bodyPr/>
                    <a:lstStyle/>
                    <a:p>
                      <a:pPr algn="r"/>
                      <a:r>
                        <a:rPr lang="en-US" sz="1400" b="1" dirty="0" smtClean="0"/>
                        <a:t>489,090</a:t>
                      </a:r>
                      <a:endParaRPr lang="en-US" sz="1400" b="1" dirty="0"/>
                    </a:p>
                  </a:txBody>
                  <a:tcPr marL="84074" marR="84074" marT="18288" marB="18288"/>
                </a:tc>
                <a:tc>
                  <a:txBody>
                    <a:bodyPr/>
                    <a:lstStyle/>
                    <a:p>
                      <a:pPr algn="r"/>
                      <a:r>
                        <a:rPr lang="en-US" sz="1400" b="1" dirty="0" smtClean="0"/>
                        <a:t>5,212,563</a:t>
                      </a:r>
                      <a:endParaRPr lang="en-US" sz="1400" b="1" dirty="0"/>
                    </a:p>
                  </a:txBody>
                  <a:tcPr marL="84074" marR="84074" marT="18288" marB="18288"/>
                </a:tc>
                <a:tc>
                  <a:txBody>
                    <a:bodyPr/>
                    <a:lstStyle/>
                    <a:p>
                      <a:pPr algn="r"/>
                      <a:r>
                        <a:rPr lang="en-US" sz="1400" b="1" dirty="0" smtClean="0"/>
                        <a:t>53.2</a:t>
                      </a:r>
                      <a:endParaRPr lang="en-US" sz="1400" b="1" dirty="0"/>
                    </a:p>
                  </a:txBody>
                  <a:tcPr marL="84074" marR="84074" marT="18288" marB="18288"/>
                </a:tc>
              </a:tr>
              <a:tr h="249026">
                <a:tc>
                  <a:txBody>
                    <a:bodyPr/>
                    <a:lstStyle/>
                    <a:p>
                      <a:pPr algn="r"/>
                      <a:r>
                        <a:rPr lang="en-US" sz="1400" b="1" dirty="0" smtClean="0"/>
                        <a:t>30</a:t>
                      </a:r>
                      <a:endParaRPr lang="en-US" sz="1400" b="1" dirty="0"/>
                    </a:p>
                  </a:txBody>
                  <a:tcPr marL="84074" marR="84074" marT="18288" marB="18288"/>
                </a:tc>
                <a:tc>
                  <a:txBody>
                    <a:bodyPr/>
                    <a:lstStyle/>
                    <a:p>
                      <a:pPr algn="r"/>
                      <a:r>
                        <a:rPr lang="en-US" sz="1400" b="1" dirty="0" smtClean="0"/>
                        <a:t>0.00555</a:t>
                      </a:r>
                      <a:endParaRPr lang="en-US" sz="1400" b="1" dirty="0"/>
                    </a:p>
                  </a:txBody>
                  <a:tcPr marL="84074" marR="84074" marT="18288" marB="18288"/>
                </a:tc>
                <a:tc>
                  <a:txBody>
                    <a:bodyPr/>
                    <a:lstStyle/>
                    <a:p>
                      <a:pPr algn="r"/>
                      <a:r>
                        <a:rPr lang="en-US" sz="1400" b="1" dirty="0" smtClean="0"/>
                        <a:t>97,595</a:t>
                      </a:r>
                      <a:endParaRPr lang="en-US" sz="1400" b="1" dirty="0"/>
                    </a:p>
                  </a:txBody>
                  <a:tcPr marL="84074" marR="84074" marT="18288" marB="18288"/>
                </a:tc>
                <a:tc>
                  <a:txBody>
                    <a:bodyPr/>
                    <a:lstStyle/>
                    <a:p>
                      <a:pPr algn="r"/>
                      <a:r>
                        <a:rPr lang="en-US" sz="1400" b="1" dirty="0" smtClean="0"/>
                        <a:t>542</a:t>
                      </a:r>
                      <a:endParaRPr lang="en-US" sz="1400" b="1" dirty="0"/>
                    </a:p>
                  </a:txBody>
                  <a:tcPr marL="84074" marR="84074" marT="18288" marB="18288"/>
                </a:tc>
                <a:tc>
                  <a:txBody>
                    <a:bodyPr/>
                    <a:lstStyle/>
                    <a:p>
                      <a:pPr algn="r"/>
                      <a:endParaRPr lang="en-US" sz="1400" b="1"/>
                    </a:p>
                  </a:txBody>
                  <a:tcPr marL="84074" marR="84074" marT="18288" marB="18288"/>
                </a:tc>
                <a:tc>
                  <a:txBody>
                    <a:bodyPr/>
                    <a:lstStyle/>
                    <a:p>
                      <a:pPr algn="r"/>
                      <a:r>
                        <a:rPr lang="en-US" sz="1400" b="1" dirty="0" smtClean="0"/>
                        <a:t>486,695</a:t>
                      </a:r>
                      <a:endParaRPr lang="en-US" sz="1400" b="1" dirty="0"/>
                    </a:p>
                  </a:txBody>
                  <a:tcPr marL="84074" marR="84074" marT="18288" marB="18288"/>
                </a:tc>
                <a:tc>
                  <a:txBody>
                    <a:bodyPr/>
                    <a:lstStyle/>
                    <a:p>
                      <a:pPr algn="r"/>
                      <a:r>
                        <a:rPr lang="en-US" sz="1400" b="1" dirty="0" smtClean="0"/>
                        <a:t>4,723,473</a:t>
                      </a:r>
                      <a:endParaRPr lang="en-US" sz="1400" b="1" dirty="0"/>
                    </a:p>
                  </a:txBody>
                  <a:tcPr marL="84074" marR="84074" marT="18288" marB="18288"/>
                </a:tc>
                <a:tc>
                  <a:txBody>
                    <a:bodyPr/>
                    <a:lstStyle/>
                    <a:p>
                      <a:pPr algn="r"/>
                      <a:r>
                        <a:rPr lang="en-US" sz="1400" b="1" dirty="0" smtClean="0"/>
                        <a:t>48.4</a:t>
                      </a:r>
                      <a:endParaRPr lang="en-US" sz="1400" b="1" dirty="0"/>
                    </a:p>
                  </a:txBody>
                  <a:tcPr marL="84074" marR="84074" marT="18288" marB="18288"/>
                </a:tc>
              </a:tr>
              <a:tr h="249026">
                <a:tc>
                  <a:txBody>
                    <a:bodyPr/>
                    <a:lstStyle/>
                    <a:p>
                      <a:pPr algn="r"/>
                      <a:r>
                        <a:rPr lang="en-US" sz="1400" b="1" dirty="0" smtClean="0"/>
                        <a:t>35</a:t>
                      </a:r>
                      <a:endParaRPr lang="en-US" sz="1400" b="1" dirty="0"/>
                    </a:p>
                  </a:txBody>
                  <a:tcPr marL="84074" marR="84074" marT="18288" marB="18288"/>
                </a:tc>
                <a:tc>
                  <a:txBody>
                    <a:bodyPr/>
                    <a:lstStyle/>
                    <a:p>
                      <a:pPr algn="r"/>
                      <a:r>
                        <a:rPr lang="en-US" sz="1400" b="1" dirty="0" smtClean="0"/>
                        <a:t>0.00760</a:t>
                      </a:r>
                      <a:endParaRPr lang="en-US" sz="1400" b="1" dirty="0"/>
                    </a:p>
                  </a:txBody>
                  <a:tcPr marL="84074" marR="84074" marT="18288" marB="18288"/>
                </a:tc>
                <a:tc>
                  <a:txBody>
                    <a:bodyPr/>
                    <a:lstStyle/>
                    <a:p>
                      <a:pPr algn="r"/>
                      <a:r>
                        <a:rPr lang="en-US" sz="1400" b="1" dirty="0" smtClean="0"/>
                        <a:t>97,054</a:t>
                      </a:r>
                      <a:endParaRPr lang="en-US" sz="1400" b="1" dirty="0"/>
                    </a:p>
                  </a:txBody>
                  <a:tcPr marL="84074" marR="84074" marT="18288" marB="18288"/>
                </a:tc>
                <a:tc>
                  <a:txBody>
                    <a:bodyPr/>
                    <a:lstStyle/>
                    <a:p>
                      <a:pPr algn="r"/>
                      <a:r>
                        <a:rPr lang="en-US" sz="1400" b="1" dirty="0" smtClean="0"/>
                        <a:t>737</a:t>
                      </a:r>
                      <a:endParaRPr lang="en-US" sz="1400" b="1" dirty="0"/>
                    </a:p>
                  </a:txBody>
                  <a:tcPr marL="84074" marR="84074" marT="18288" marB="18288"/>
                </a:tc>
                <a:tc>
                  <a:txBody>
                    <a:bodyPr/>
                    <a:lstStyle/>
                    <a:p>
                      <a:pPr algn="r"/>
                      <a:endParaRPr lang="en-US" sz="1400" b="1"/>
                    </a:p>
                  </a:txBody>
                  <a:tcPr marL="84074" marR="84074" marT="18288" marB="18288"/>
                </a:tc>
                <a:tc>
                  <a:txBody>
                    <a:bodyPr/>
                    <a:lstStyle/>
                    <a:p>
                      <a:pPr algn="r"/>
                      <a:r>
                        <a:rPr lang="en-US" sz="1400" b="1" dirty="0" smtClean="0"/>
                        <a:t>483,565</a:t>
                      </a:r>
                      <a:endParaRPr lang="en-US" sz="1400" b="1" dirty="0"/>
                    </a:p>
                  </a:txBody>
                  <a:tcPr marL="84074" marR="84074" marT="18288" marB="18288"/>
                </a:tc>
                <a:tc>
                  <a:txBody>
                    <a:bodyPr/>
                    <a:lstStyle/>
                    <a:p>
                      <a:pPr algn="r"/>
                      <a:r>
                        <a:rPr lang="en-US" sz="1400" b="1" dirty="0" smtClean="0"/>
                        <a:t>4,236,779</a:t>
                      </a:r>
                      <a:endParaRPr lang="en-US" sz="1400" b="1" dirty="0"/>
                    </a:p>
                  </a:txBody>
                  <a:tcPr marL="84074" marR="84074" marT="18288" marB="18288"/>
                </a:tc>
                <a:tc>
                  <a:txBody>
                    <a:bodyPr/>
                    <a:lstStyle/>
                    <a:p>
                      <a:pPr algn="r"/>
                      <a:r>
                        <a:rPr lang="en-US" sz="1400" b="1" dirty="0" smtClean="0"/>
                        <a:t>43.7</a:t>
                      </a:r>
                      <a:endParaRPr lang="en-US" sz="1400" b="1" dirty="0"/>
                    </a:p>
                  </a:txBody>
                  <a:tcPr marL="84074" marR="84074" marT="18288" marB="18288"/>
                </a:tc>
              </a:tr>
              <a:tr h="249026">
                <a:tc>
                  <a:txBody>
                    <a:bodyPr/>
                    <a:lstStyle/>
                    <a:p>
                      <a:pPr algn="r"/>
                      <a:r>
                        <a:rPr lang="en-US" sz="1400" b="1" dirty="0" smtClean="0"/>
                        <a:t>40</a:t>
                      </a:r>
                      <a:endParaRPr lang="en-US" sz="1400" b="1" dirty="0"/>
                    </a:p>
                  </a:txBody>
                  <a:tcPr marL="84074" marR="84074" marT="18288" marB="18288"/>
                </a:tc>
                <a:tc>
                  <a:txBody>
                    <a:bodyPr/>
                    <a:lstStyle/>
                    <a:p>
                      <a:pPr algn="r"/>
                      <a:r>
                        <a:rPr lang="en-US" sz="1400" b="1" dirty="0" smtClean="0"/>
                        <a:t>0.01161</a:t>
                      </a:r>
                      <a:endParaRPr lang="en-US" sz="1400" b="1" dirty="0"/>
                    </a:p>
                  </a:txBody>
                  <a:tcPr marL="84074" marR="84074" marT="18288" marB="18288"/>
                </a:tc>
                <a:tc>
                  <a:txBody>
                    <a:bodyPr/>
                    <a:lstStyle/>
                    <a:p>
                      <a:pPr algn="r"/>
                      <a:r>
                        <a:rPr lang="en-US" sz="1400" b="1" dirty="0" smtClean="0"/>
                        <a:t>96,316</a:t>
                      </a:r>
                      <a:endParaRPr lang="en-US" sz="1400" b="1" dirty="0"/>
                    </a:p>
                  </a:txBody>
                  <a:tcPr marL="84074" marR="84074" marT="18288" marB="18288"/>
                </a:tc>
                <a:tc>
                  <a:txBody>
                    <a:bodyPr/>
                    <a:lstStyle/>
                    <a:p>
                      <a:pPr algn="r"/>
                      <a:r>
                        <a:rPr lang="en-US" sz="1400" b="1" dirty="0" smtClean="0"/>
                        <a:t>1,118</a:t>
                      </a:r>
                      <a:endParaRPr lang="en-US" sz="1400" b="1" dirty="0"/>
                    </a:p>
                  </a:txBody>
                  <a:tcPr marL="84074" marR="84074" marT="18288" marB="18288"/>
                </a:tc>
                <a:tc>
                  <a:txBody>
                    <a:bodyPr/>
                    <a:lstStyle/>
                    <a:p>
                      <a:pPr algn="r"/>
                      <a:endParaRPr lang="en-US" sz="1400" b="1"/>
                    </a:p>
                  </a:txBody>
                  <a:tcPr marL="84074" marR="84074" marT="18288" marB="18288"/>
                </a:tc>
                <a:tc>
                  <a:txBody>
                    <a:bodyPr/>
                    <a:lstStyle/>
                    <a:p>
                      <a:pPr algn="r"/>
                      <a:r>
                        <a:rPr lang="en-US" sz="1400" b="1" dirty="0" smtClean="0"/>
                        <a:t>479,004</a:t>
                      </a:r>
                      <a:endParaRPr lang="en-US" sz="1400" b="1" dirty="0"/>
                    </a:p>
                  </a:txBody>
                  <a:tcPr marL="84074" marR="84074" marT="18288" marB="18288"/>
                </a:tc>
                <a:tc>
                  <a:txBody>
                    <a:bodyPr/>
                    <a:lstStyle/>
                    <a:p>
                      <a:pPr algn="r"/>
                      <a:r>
                        <a:rPr lang="en-US" sz="1400" b="1" dirty="0" smtClean="0"/>
                        <a:t>3,753,214</a:t>
                      </a:r>
                      <a:endParaRPr lang="en-US" sz="1400" b="1" dirty="0"/>
                    </a:p>
                  </a:txBody>
                  <a:tcPr marL="84074" marR="84074" marT="18288" marB="18288"/>
                </a:tc>
                <a:tc>
                  <a:txBody>
                    <a:bodyPr/>
                    <a:lstStyle/>
                    <a:p>
                      <a:pPr algn="r"/>
                      <a:r>
                        <a:rPr lang="en-US" sz="1400" b="1" dirty="0" smtClean="0"/>
                        <a:t>39.0</a:t>
                      </a:r>
                      <a:endParaRPr lang="en-US" sz="1400" b="1" dirty="0"/>
                    </a:p>
                  </a:txBody>
                  <a:tcPr marL="84074" marR="84074" marT="18288" marB="18288"/>
                </a:tc>
              </a:tr>
              <a:tr h="249026">
                <a:tc>
                  <a:txBody>
                    <a:bodyPr/>
                    <a:lstStyle/>
                    <a:p>
                      <a:pPr algn="r"/>
                      <a:r>
                        <a:rPr lang="en-US" sz="1400" b="1" dirty="0" smtClean="0"/>
                        <a:t>45</a:t>
                      </a:r>
                      <a:endParaRPr lang="en-US" sz="1400" b="1" dirty="0"/>
                    </a:p>
                  </a:txBody>
                  <a:tcPr marL="84074" marR="84074" marT="18288" marB="18288"/>
                </a:tc>
                <a:tc>
                  <a:txBody>
                    <a:bodyPr/>
                    <a:lstStyle/>
                    <a:p>
                      <a:pPr algn="r"/>
                      <a:r>
                        <a:rPr lang="en-US" sz="1400" b="1" dirty="0" smtClean="0"/>
                        <a:t>0.01766</a:t>
                      </a:r>
                      <a:endParaRPr lang="en-US" sz="1400" b="1" dirty="0"/>
                    </a:p>
                  </a:txBody>
                  <a:tcPr marL="84074" marR="84074" marT="18288" marB="18288"/>
                </a:tc>
                <a:tc>
                  <a:txBody>
                    <a:bodyPr/>
                    <a:lstStyle/>
                    <a:p>
                      <a:pPr algn="r"/>
                      <a:r>
                        <a:rPr lang="en-US" sz="1400" b="1" dirty="0" smtClean="0"/>
                        <a:t>95,199</a:t>
                      </a:r>
                      <a:endParaRPr lang="en-US" sz="1400" b="1" dirty="0"/>
                    </a:p>
                  </a:txBody>
                  <a:tcPr marL="84074" marR="84074" marT="18288" marB="18288"/>
                </a:tc>
                <a:tc>
                  <a:txBody>
                    <a:bodyPr/>
                    <a:lstStyle/>
                    <a:p>
                      <a:pPr algn="r"/>
                      <a:r>
                        <a:rPr lang="en-US" sz="1400" b="1" dirty="0" smtClean="0"/>
                        <a:t>1,681</a:t>
                      </a:r>
                      <a:endParaRPr lang="en-US" sz="1400" b="1" dirty="0"/>
                    </a:p>
                  </a:txBody>
                  <a:tcPr marL="84074" marR="84074" marT="18288" marB="18288"/>
                </a:tc>
                <a:tc>
                  <a:txBody>
                    <a:bodyPr/>
                    <a:lstStyle/>
                    <a:p>
                      <a:pPr algn="r"/>
                      <a:endParaRPr lang="en-US" sz="1400" b="1"/>
                    </a:p>
                  </a:txBody>
                  <a:tcPr marL="84074" marR="84074" marT="18288" marB="18288"/>
                </a:tc>
                <a:tc>
                  <a:txBody>
                    <a:bodyPr/>
                    <a:lstStyle/>
                    <a:p>
                      <a:pPr algn="r"/>
                      <a:r>
                        <a:rPr lang="en-US" sz="1400" b="1" dirty="0" smtClean="0"/>
                        <a:t>472,041</a:t>
                      </a:r>
                      <a:endParaRPr lang="en-US" sz="1400" b="1" dirty="0"/>
                    </a:p>
                  </a:txBody>
                  <a:tcPr marL="84074" marR="84074" marT="18288" marB="18288"/>
                </a:tc>
                <a:tc>
                  <a:txBody>
                    <a:bodyPr/>
                    <a:lstStyle/>
                    <a:p>
                      <a:pPr algn="r"/>
                      <a:r>
                        <a:rPr lang="en-US" sz="1400" b="1" dirty="0" smtClean="0"/>
                        <a:t>3,274,211</a:t>
                      </a:r>
                      <a:endParaRPr lang="en-US" sz="1400" b="1" dirty="0"/>
                    </a:p>
                  </a:txBody>
                  <a:tcPr marL="84074" marR="84074" marT="18288" marB="18288"/>
                </a:tc>
                <a:tc>
                  <a:txBody>
                    <a:bodyPr/>
                    <a:lstStyle/>
                    <a:p>
                      <a:pPr algn="r"/>
                      <a:r>
                        <a:rPr lang="en-US" sz="1400" b="1" dirty="0" smtClean="0"/>
                        <a:t>34.4</a:t>
                      </a:r>
                      <a:endParaRPr lang="en-US" sz="1400" b="1" dirty="0"/>
                    </a:p>
                  </a:txBody>
                  <a:tcPr marL="84074" marR="84074" marT="18288" marB="18288"/>
                </a:tc>
              </a:tr>
              <a:tr h="249026">
                <a:tc>
                  <a:txBody>
                    <a:bodyPr/>
                    <a:lstStyle/>
                    <a:p>
                      <a:pPr algn="r"/>
                      <a:r>
                        <a:rPr lang="en-US" sz="1400" b="1" dirty="0" smtClean="0"/>
                        <a:t>50</a:t>
                      </a:r>
                      <a:endParaRPr lang="en-US" sz="1400" b="1" dirty="0"/>
                    </a:p>
                  </a:txBody>
                  <a:tcPr marL="84074" marR="84074" marT="18288" marB="18288"/>
                </a:tc>
                <a:tc>
                  <a:txBody>
                    <a:bodyPr/>
                    <a:lstStyle/>
                    <a:p>
                      <a:pPr algn="r"/>
                      <a:r>
                        <a:rPr lang="en-US" sz="1400" b="1" dirty="0" smtClean="0"/>
                        <a:t>0.02458</a:t>
                      </a:r>
                      <a:endParaRPr lang="en-US" sz="1400" b="1" dirty="0"/>
                    </a:p>
                  </a:txBody>
                  <a:tcPr marL="84074" marR="84074" marT="18288" marB="18288"/>
                </a:tc>
                <a:tc>
                  <a:txBody>
                    <a:bodyPr/>
                    <a:lstStyle/>
                    <a:p>
                      <a:pPr algn="r"/>
                      <a:r>
                        <a:rPr lang="en-US" sz="1400" b="1" dirty="0" smtClean="0"/>
                        <a:t>93,517</a:t>
                      </a:r>
                      <a:endParaRPr lang="en-US" sz="1400" b="1" dirty="0"/>
                    </a:p>
                  </a:txBody>
                  <a:tcPr marL="84074" marR="84074" marT="18288" marB="18288"/>
                </a:tc>
                <a:tc>
                  <a:txBody>
                    <a:bodyPr/>
                    <a:lstStyle/>
                    <a:p>
                      <a:pPr algn="r"/>
                      <a:r>
                        <a:rPr lang="en-US" sz="1400" b="1" dirty="0" smtClean="0"/>
                        <a:t>2,299</a:t>
                      </a:r>
                      <a:endParaRPr lang="en-US" sz="1400" b="1" dirty="0"/>
                    </a:p>
                  </a:txBody>
                  <a:tcPr marL="84074" marR="84074" marT="18288" marB="18288"/>
                </a:tc>
                <a:tc>
                  <a:txBody>
                    <a:bodyPr/>
                    <a:lstStyle/>
                    <a:p>
                      <a:pPr algn="r"/>
                      <a:endParaRPr lang="en-US" sz="1400" b="1"/>
                    </a:p>
                  </a:txBody>
                  <a:tcPr marL="84074" marR="84074" marT="18288" marB="18288"/>
                </a:tc>
                <a:tc>
                  <a:txBody>
                    <a:bodyPr/>
                    <a:lstStyle/>
                    <a:p>
                      <a:pPr algn="r"/>
                      <a:r>
                        <a:rPr lang="en-US" sz="1400" b="1" dirty="0" smtClean="0"/>
                        <a:t>462,316</a:t>
                      </a:r>
                      <a:endParaRPr lang="en-US" sz="1400" b="1" dirty="0"/>
                    </a:p>
                  </a:txBody>
                  <a:tcPr marL="84074" marR="84074" marT="18288" marB="18288"/>
                </a:tc>
                <a:tc>
                  <a:txBody>
                    <a:bodyPr/>
                    <a:lstStyle/>
                    <a:p>
                      <a:pPr algn="r"/>
                      <a:r>
                        <a:rPr lang="en-US" sz="1400" b="1" dirty="0" smtClean="0"/>
                        <a:t>2,802,169</a:t>
                      </a:r>
                      <a:endParaRPr lang="en-US" sz="1400" b="1" dirty="0"/>
                    </a:p>
                  </a:txBody>
                  <a:tcPr marL="84074" marR="84074" marT="18288" marB="18288"/>
                </a:tc>
                <a:tc>
                  <a:txBody>
                    <a:bodyPr/>
                    <a:lstStyle/>
                    <a:p>
                      <a:pPr algn="r"/>
                      <a:r>
                        <a:rPr lang="en-US" sz="1400" b="1" dirty="0" smtClean="0"/>
                        <a:t>30.0</a:t>
                      </a:r>
                      <a:endParaRPr lang="en-US" sz="1400" b="1" dirty="0"/>
                    </a:p>
                  </a:txBody>
                  <a:tcPr marL="84074" marR="84074" marT="18288" marB="18288"/>
                </a:tc>
              </a:tr>
              <a:tr h="249026">
                <a:tc>
                  <a:txBody>
                    <a:bodyPr/>
                    <a:lstStyle/>
                    <a:p>
                      <a:pPr algn="r"/>
                      <a:r>
                        <a:rPr lang="en-US" sz="1400" b="1" dirty="0" smtClean="0"/>
                        <a:t>55</a:t>
                      </a:r>
                      <a:endParaRPr lang="en-US" sz="1400" b="1" dirty="0"/>
                    </a:p>
                  </a:txBody>
                  <a:tcPr marL="84074" marR="84074" marT="18288" marB="18288"/>
                </a:tc>
                <a:tc>
                  <a:txBody>
                    <a:bodyPr/>
                    <a:lstStyle/>
                    <a:p>
                      <a:pPr algn="r"/>
                      <a:r>
                        <a:rPr lang="en-US" sz="1400" b="1" dirty="0" smtClean="0"/>
                        <a:t>0.03950</a:t>
                      </a:r>
                      <a:endParaRPr lang="en-US" sz="1400" b="1" dirty="0"/>
                    </a:p>
                  </a:txBody>
                  <a:tcPr marL="84074" marR="84074" marT="18288" marB="18288"/>
                </a:tc>
                <a:tc>
                  <a:txBody>
                    <a:bodyPr/>
                    <a:lstStyle/>
                    <a:p>
                      <a:pPr algn="r"/>
                      <a:r>
                        <a:rPr lang="en-US" sz="1400" b="1" dirty="0" smtClean="0"/>
                        <a:t>91,219</a:t>
                      </a:r>
                      <a:endParaRPr lang="en-US" sz="1400" b="1" dirty="0"/>
                    </a:p>
                  </a:txBody>
                  <a:tcPr marL="84074" marR="84074" marT="18288" marB="18288"/>
                </a:tc>
                <a:tc>
                  <a:txBody>
                    <a:bodyPr/>
                    <a:lstStyle/>
                    <a:p>
                      <a:pPr algn="r"/>
                      <a:r>
                        <a:rPr lang="en-US" sz="1400" b="1" dirty="0" smtClean="0"/>
                        <a:t>3,603</a:t>
                      </a:r>
                      <a:endParaRPr lang="en-US" sz="1400" b="1" dirty="0"/>
                    </a:p>
                  </a:txBody>
                  <a:tcPr marL="84074" marR="84074" marT="18288" marB="18288"/>
                </a:tc>
                <a:tc>
                  <a:txBody>
                    <a:bodyPr/>
                    <a:lstStyle/>
                    <a:p>
                      <a:pPr algn="r"/>
                      <a:endParaRPr lang="en-US" sz="1400" b="1"/>
                    </a:p>
                  </a:txBody>
                  <a:tcPr marL="84074" marR="84074" marT="18288" marB="18288"/>
                </a:tc>
                <a:tc>
                  <a:txBody>
                    <a:bodyPr/>
                    <a:lstStyle/>
                    <a:p>
                      <a:pPr algn="r"/>
                      <a:r>
                        <a:rPr lang="en-US" sz="1400" b="1" dirty="0" smtClean="0"/>
                        <a:t>447,796</a:t>
                      </a:r>
                      <a:endParaRPr lang="en-US" sz="1400" b="1" dirty="0"/>
                    </a:p>
                  </a:txBody>
                  <a:tcPr marL="84074" marR="84074" marT="18288" marB="18288"/>
                </a:tc>
                <a:tc>
                  <a:txBody>
                    <a:bodyPr/>
                    <a:lstStyle/>
                    <a:p>
                      <a:pPr algn="r"/>
                      <a:r>
                        <a:rPr lang="en-US" sz="1400" b="1" dirty="0" smtClean="0"/>
                        <a:t>2,339,853</a:t>
                      </a:r>
                      <a:endParaRPr lang="en-US" sz="1400" b="1" dirty="0"/>
                    </a:p>
                  </a:txBody>
                  <a:tcPr marL="84074" marR="84074" marT="18288" marB="18288"/>
                </a:tc>
                <a:tc>
                  <a:txBody>
                    <a:bodyPr/>
                    <a:lstStyle/>
                    <a:p>
                      <a:pPr algn="r"/>
                      <a:r>
                        <a:rPr lang="en-US" sz="1400" b="1" dirty="0" smtClean="0"/>
                        <a:t>25.7</a:t>
                      </a:r>
                      <a:endParaRPr lang="en-US" sz="1400" b="1" dirty="0"/>
                    </a:p>
                  </a:txBody>
                  <a:tcPr marL="84074" marR="84074" marT="18288" marB="18288"/>
                </a:tc>
              </a:tr>
              <a:tr h="249026">
                <a:tc>
                  <a:txBody>
                    <a:bodyPr/>
                    <a:lstStyle/>
                    <a:p>
                      <a:pPr algn="r"/>
                      <a:r>
                        <a:rPr lang="en-US" sz="1400" b="1" dirty="0" smtClean="0"/>
                        <a:t>60</a:t>
                      </a:r>
                      <a:endParaRPr lang="en-US" sz="1400" b="1" dirty="0"/>
                    </a:p>
                  </a:txBody>
                  <a:tcPr marL="84074" marR="84074" marT="18288" marB="18288"/>
                </a:tc>
                <a:tc>
                  <a:txBody>
                    <a:bodyPr/>
                    <a:lstStyle/>
                    <a:p>
                      <a:pPr algn="r"/>
                      <a:r>
                        <a:rPr lang="en-US" sz="1400" b="1" dirty="0" smtClean="0"/>
                        <a:t>0.06192</a:t>
                      </a:r>
                      <a:endParaRPr lang="en-US" sz="1400" b="1" dirty="0"/>
                    </a:p>
                  </a:txBody>
                  <a:tcPr marL="84074" marR="84074" marT="18288" marB="18288"/>
                </a:tc>
                <a:tc>
                  <a:txBody>
                    <a:bodyPr/>
                    <a:lstStyle/>
                    <a:p>
                      <a:pPr algn="r"/>
                      <a:r>
                        <a:rPr lang="en-US" sz="1400" b="1" dirty="0" smtClean="0"/>
                        <a:t>87,615</a:t>
                      </a:r>
                      <a:endParaRPr lang="en-US" sz="1400" b="1" dirty="0"/>
                    </a:p>
                  </a:txBody>
                  <a:tcPr marL="84074" marR="84074" marT="18288" marB="18288"/>
                </a:tc>
                <a:tc>
                  <a:txBody>
                    <a:bodyPr/>
                    <a:lstStyle/>
                    <a:p>
                      <a:pPr algn="r"/>
                      <a:r>
                        <a:rPr lang="en-US" sz="1400" b="1" dirty="0" smtClean="0"/>
                        <a:t>5,425</a:t>
                      </a:r>
                      <a:endParaRPr lang="en-US" sz="1400" b="1" dirty="0"/>
                    </a:p>
                  </a:txBody>
                  <a:tcPr marL="84074" marR="84074" marT="18288" marB="18288"/>
                </a:tc>
                <a:tc>
                  <a:txBody>
                    <a:bodyPr/>
                    <a:lstStyle/>
                    <a:p>
                      <a:pPr algn="r"/>
                      <a:endParaRPr lang="en-US" sz="1400" b="1"/>
                    </a:p>
                  </a:txBody>
                  <a:tcPr marL="84074" marR="84074" marT="18288" marB="18288"/>
                </a:tc>
                <a:tc>
                  <a:txBody>
                    <a:bodyPr/>
                    <a:lstStyle/>
                    <a:p>
                      <a:pPr algn="r"/>
                      <a:r>
                        <a:rPr lang="en-US" sz="1400" b="1" dirty="0" smtClean="0"/>
                        <a:t>425,422</a:t>
                      </a:r>
                      <a:endParaRPr lang="en-US" sz="1400" b="1" dirty="0"/>
                    </a:p>
                  </a:txBody>
                  <a:tcPr marL="84074" marR="84074" marT="18288" marB="18288"/>
                </a:tc>
                <a:tc>
                  <a:txBody>
                    <a:bodyPr/>
                    <a:lstStyle/>
                    <a:p>
                      <a:pPr algn="r"/>
                      <a:r>
                        <a:rPr lang="en-US" sz="1400" b="1" dirty="0" smtClean="0"/>
                        <a:t>1,892,057</a:t>
                      </a:r>
                      <a:endParaRPr lang="en-US" sz="1400" b="1" dirty="0"/>
                    </a:p>
                  </a:txBody>
                  <a:tcPr marL="84074" marR="84074" marT="18288" marB="18288"/>
                </a:tc>
                <a:tc>
                  <a:txBody>
                    <a:bodyPr/>
                    <a:lstStyle/>
                    <a:p>
                      <a:pPr algn="r"/>
                      <a:r>
                        <a:rPr lang="en-US" sz="1400" b="1" dirty="0" smtClean="0"/>
                        <a:t>21.6</a:t>
                      </a:r>
                      <a:endParaRPr lang="en-US" sz="1400" b="1" dirty="0"/>
                    </a:p>
                  </a:txBody>
                  <a:tcPr marL="84074" marR="84074" marT="18288" marB="18288"/>
                </a:tc>
              </a:tr>
              <a:tr h="249026">
                <a:tc>
                  <a:txBody>
                    <a:bodyPr/>
                    <a:lstStyle/>
                    <a:p>
                      <a:pPr algn="r"/>
                      <a:r>
                        <a:rPr lang="en-US" sz="1400" b="1" dirty="0" smtClean="0"/>
                        <a:t>65</a:t>
                      </a:r>
                      <a:endParaRPr lang="en-US" sz="1400" b="1" dirty="0"/>
                    </a:p>
                  </a:txBody>
                  <a:tcPr marL="84074" marR="84074" marT="18288" marB="18288"/>
                </a:tc>
                <a:tc>
                  <a:txBody>
                    <a:bodyPr/>
                    <a:lstStyle/>
                    <a:p>
                      <a:pPr algn="r"/>
                      <a:r>
                        <a:rPr lang="en-US" sz="1400" b="1" dirty="0" smtClean="0"/>
                        <a:t>0.09363</a:t>
                      </a:r>
                      <a:endParaRPr lang="en-US" sz="1400" b="1" dirty="0"/>
                    </a:p>
                  </a:txBody>
                  <a:tcPr marL="84074" marR="84074" marT="18288" marB="18288"/>
                </a:tc>
                <a:tc>
                  <a:txBody>
                    <a:bodyPr/>
                    <a:lstStyle/>
                    <a:p>
                      <a:pPr algn="r"/>
                      <a:r>
                        <a:rPr lang="en-US" sz="1400" b="1" dirty="0" smtClean="0"/>
                        <a:t>82,190</a:t>
                      </a:r>
                      <a:endParaRPr lang="en-US" sz="1400" b="1" dirty="0"/>
                    </a:p>
                  </a:txBody>
                  <a:tcPr marL="84074" marR="84074" marT="18288" marB="18288"/>
                </a:tc>
                <a:tc>
                  <a:txBody>
                    <a:bodyPr/>
                    <a:lstStyle/>
                    <a:p>
                      <a:pPr algn="r"/>
                      <a:r>
                        <a:rPr lang="en-US" sz="1400" b="1" dirty="0" smtClean="0"/>
                        <a:t>7,965</a:t>
                      </a:r>
                      <a:endParaRPr lang="en-US" sz="1400" b="1" dirty="0"/>
                    </a:p>
                  </a:txBody>
                  <a:tcPr marL="84074" marR="84074" marT="18288" marB="18288"/>
                </a:tc>
                <a:tc>
                  <a:txBody>
                    <a:bodyPr/>
                    <a:lstStyle/>
                    <a:p>
                      <a:pPr algn="r"/>
                      <a:endParaRPr lang="en-US" sz="1400" b="1"/>
                    </a:p>
                  </a:txBody>
                  <a:tcPr marL="84074" marR="84074" marT="18288" marB="18288"/>
                </a:tc>
                <a:tc>
                  <a:txBody>
                    <a:bodyPr/>
                    <a:lstStyle/>
                    <a:p>
                      <a:pPr algn="r"/>
                      <a:r>
                        <a:rPr lang="en-US" sz="1400" b="1" dirty="0" smtClean="0"/>
                        <a:t>392,871</a:t>
                      </a:r>
                      <a:endParaRPr lang="en-US" sz="1400" b="1" dirty="0"/>
                    </a:p>
                  </a:txBody>
                  <a:tcPr marL="84074" marR="84074" marT="18288" marB="18288"/>
                </a:tc>
                <a:tc>
                  <a:txBody>
                    <a:bodyPr/>
                    <a:lstStyle/>
                    <a:p>
                      <a:pPr algn="r"/>
                      <a:r>
                        <a:rPr lang="en-US" sz="1400" b="1" dirty="0" smtClean="0"/>
                        <a:t>1,466,635</a:t>
                      </a:r>
                      <a:endParaRPr lang="en-US" sz="1400" b="1" dirty="0"/>
                    </a:p>
                  </a:txBody>
                  <a:tcPr marL="84074" marR="84074" marT="18288" marB="18288"/>
                </a:tc>
                <a:tc>
                  <a:txBody>
                    <a:bodyPr/>
                    <a:lstStyle/>
                    <a:p>
                      <a:pPr algn="r"/>
                      <a:r>
                        <a:rPr lang="en-US" sz="1400" b="1" dirty="0" smtClean="0"/>
                        <a:t>17.8</a:t>
                      </a:r>
                      <a:endParaRPr lang="en-US" sz="1400" b="1" dirty="0"/>
                    </a:p>
                  </a:txBody>
                  <a:tcPr marL="84074" marR="84074" marT="18288" marB="18288"/>
                </a:tc>
              </a:tr>
              <a:tr h="249026">
                <a:tc>
                  <a:txBody>
                    <a:bodyPr/>
                    <a:lstStyle/>
                    <a:p>
                      <a:pPr algn="r"/>
                      <a:r>
                        <a:rPr lang="en-US" sz="1400" b="1" dirty="0" smtClean="0"/>
                        <a:t>70</a:t>
                      </a:r>
                      <a:endParaRPr lang="en-US" sz="1400" b="1" dirty="0"/>
                    </a:p>
                  </a:txBody>
                  <a:tcPr marL="84074" marR="84074" marT="18288" marB="18288"/>
                </a:tc>
                <a:tc>
                  <a:txBody>
                    <a:bodyPr/>
                    <a:lstStyle/>
                    <a:p>
                      <a:pPr algn="r"/>
                      <a:r>
                        <a:rPr lang="en-US" sz="1400" b="1" dirty="0" smtClean="0"/>
                        <a:t>0.14175</a:t>
                      </a:r>
                      <a:endParaRPr lang="en-US" sz="1400" b="1" dirty="0"/>
                    </a:p>
                  </a:txBody>
                  <a:tcPr marL="84074" marR="84074" marT="18288" marB="18288"/>
                </a:tc>
                <a:tc>
                  <a:txBody>
                    <a:bodyPr/>
                    <a:lstStyle/>
                    <a:p>
                      <a:pPr algn="r"/>
                      <a:r>
                        <a:rPr lang="en-US" sz="1400" b="1" dirty="0" smtClean="0"/>
                        <a:t>74,495</a:t>
                      </a:r>
                      <a:endParaRPr lang="en-US" sz="1400" b="1" dirty="0"/>
                    </a:p>
                  </a:txBody>
                  <a:tcPr marL="84074" marR="84074" marT="18288" marB="18288"/>
                </a:tc>
                <a:tc>
                  <a:txBody>
                    <a:bodyPr/>
                    <a:lstStyle/>
                    <a:p>
                      <a:pPr algn="r"/>
                      <a:r>
                        <a:rPr lang="en-US" sz="1400" b="1" dirty="0" smtClean="0"/>
                        <a:t>10,560</a:t>
                      </a:r>
                      <a:endParaRPr lang="en-US" sz="1400" b="1" dirty="0"/>
                    </a:p>
                  </a:txBody>
                  <a:tcPr marL="84074" marR="84074" marT="18288" marB="18288"/>
                </a:tc>
                <a:tc>
                  <a:txBody>
                    <a:bodyPr/>
                    <a:lstStyle/>
                    <a:p>
                      <a:pPr algn="r"/>
                      <a:endParaRPr lang="en-US" sz="1400" b="1"/>
                    </a:p>
                  </a:txBody>
                  <a:tcPr marL="84074" marR="84074" marT="18288" marB="18288"/>
                </a:tc>
                <a:tc>
                  <a:txBody>
                    <a:bodyPr/>
                    <a:lstStyle/>
                    <a:p>
                      <a:pPr algn="r"/>
                      <a:r>
                        <a:rPr lang="en-US" sz="1400" b="1" dirty="0" smtClean="0"/>
                        <a:t>347,266</a:t>
                      </a:r>
                      <a:endParaRPr lang="en-US" sz="1400" b="1" dirty="0"/>
                    </a:p>
                  </a:txBody>
                  <a:tcPr marL="84074" marR="84074" marT="18288" marB="18288"/>
                </a:tc>
                <a:tc>
                  <a:txBody>
                    <a:bodyPr/>
                    <a:lstStyle/>
                    <a:p>
                      <a:pPr algn="r"/>
                      <a:r>
                        <a:rPr lang="en-US" sz="1400" b="1" dirty="0" smtClean="0"/>
                        <a:t>1,073,764</a:t>
                      </a:r>
                      <a:endParaRPr lang="en-US" sz="1400" b="1" dirty="0"/>
                    </a:p>
                  </a:txBody>
                  <a:tcPr marL="84074" marR="84074" marT="18288" marB="18288"/>
                </a:tc>
                <a:tc>
                  <a:txBody>
                    <a:bodyPr/>
                    <a:lstStyle/>
                    <a:p>
                      <a:pPr algn="r"/>
                      <a:r>
                        <a:rPr lang="en-US" sz="1400" b="1" dirty="0" smtClean="0"/>
                        <a:t>14.4</a:t>
                      </a:r>
                      <a:endParaRPr lang="en-US" sz="1400" b="1" dirty="0"/>
                    </a:p>
                  </a:txBody>
                  <a:tcPr marL="84074" marR="84074" marT="18288" marB="18288"/>
                </a:tc>
              </a:tr>
              <a:tr h="249026">
                <a:tc>
                  <a:txBody>
                    <a:bodyPr/>
                    <a:lstStyle/>
                    <a:p>
                      <a:pPr algn="r"/>
                      <a:r>
                        <a:rPr lang="en-US" sz="1400" b="1" dirty="0" smtClean="0"/>
                        <a:t>75</a:t>
                      </a:r>
                      <a:endParaRPr lang="en-US" sz="1400" b="1" dirty="0"/>
                    </a:p>
                  </a:txBody>
                  <a:tcPr marL="84074" marR="84074" marT="18288" marB="18288"/>
                </a:tc>
                <a:tc>
                  <a:txBody>
                    <a:bodyPr/>
                    <a:lstStyle/>
                    <a:p>
                      <a:pPr algn="r"/>
                      <a:r>
                        <a:rPr lang="en-US" sz="1400" b="1" dirty="0" smtClean="0"/>
                        <a:t>0.20809</a:t>
                      </a:r>
                      <a:endParaRPr lang="en-US" sz="1400" b="1" dirty="0"/>
                    </a:p>
                  </a:txBody>
                  <a:tcPr marL="84074" marR="84074" marT="18288" marB="18288"/>
                </a:tc>
                <a:tc>
                  <a:txBody>
                    <a:bodyPr/>
                    <a:lstStyle/>
                    <a:p>
                      <a:pPr algn="r"/>
                      <a:r>
                        <a:rPr lang="en-US" sz="1400" b="1" dirty="0" smtClean="0"/>
                        <a:t>63,935</a:t>
                      </a:r>
                      <a:endParaRPr lang="en-US" sz="1400" b="1" dirty="0"/>
                    </a:p>
                  </a:txBody>
                  <a:tcPr marL="84074" marR="84074" marT="18288" marB="18288"/>
                </a:tc>
                <a:tc>
                  <a:txBody>
                    <a:bodyPr/>
                    <a:lstStyle/>
                    <a:p>
                      <a:pPr algn="r"/>
                      <a:r>
                        <a:rPr lang="en-US" sz="1400" b="1" dirty="0" smtClean="0"/>
                        <a:t>13,304</a:t>
                      </a:r>
                      <a:endParaRPr lang="en-US" sz="1400" b="1" dirty="0"/>
                    </a:p>
                  </a:txBody>
                  <a:tcPr marL="84074" marR="84074" marT="18288" marB="18288"/>
                </a:tc>
                <a:tc>
                  <a:txBody>
                    <a:bodyPr/>
                    <a:lstStyle/>
                    <a:p>
                      <a:pPr algn="r"/>
                      <a:endParaRPr lang="en-US" sz="1400" b="1"/>
                    </a:p>
                  </a:txBody>
                  <a:tcPr marL="84074" marR="84074" marT="18288" marB="18288"/>
                </a:tc>
                <a:tc>
                  <a:txBody>
                    <a:bodyPr/>
                    <a:lstStyle/>
                    <a:p>
                      <a:pPr algn="r"/>
                      <a:r>
                        <a:rPr lang="en-US" sz="1400" b="1" dirty="0" smtClean="0"/>
                        <a:t>287,616</a:t>
                      </a:r>
                      <a:endParaRPr lang="en-US" sz="1400" b="1" dirty="0"/>
                    </a:p>
                  </a:txBody>
                  <a:tcPr marL="84074" marR="84074" marT="18288" marB="18288"/>
                </a:tc>
                <a:tc>
                  <a:txBody>
                    <a:bodyPr/>
                    <a:lstStyle/>
                    <a:p>
                      <a:pPr algn="r"/>
                      <a:r>
                        <a:rPr lang="en-US" sz="1400" b="1" dirty="0" smtClean="0"/>
                        <a:t>726,498</a:t>
                      </a:r>
                      <a:endParaRPr lang="en-US" sz="1400" b="1" dirty="0"/>
                    </a:p>
                  </a:txBody>
                  <a:tcPr marL="84074" marR="84074" marT="18288" marB="18288"/>
                </a:tc>
                <a:tc>
                  <a:txBody>
                    <a:bodyPr/>
                    <a:lstStyle/>
                    <a:p>
                      <a:pPr algn="r"/>
                      <a:r>
                        <a:rPr lang="en-US" sz="1400" b="1" dirty="0" smtClean="0"/>
                        <a:t>11.4</a:t>
                      </a:r>
                      <a:endParaRPr lang="en-US" sz="1400" b="1" dirty="0"/>
                    </a:p>
                  </a:txBody>
                  <a:tcPr marL="84074" marR="84074" marT="18288" marB="18288"/>
                </a:tc>
              </a:tr>
              <a:tr h="249026">
                <a:tc>
                  <a:txBody>
                    <a:bodyPr/>
                    <a:lstStyle/>
                    <a:p>
                      <a:pPr algn="r"/>
                      <a:r>
                        <a:rPr lang="en-US" sz="1400" b="1" dirty="0" smtClean="0"/>
                        <a:t>80</a:t>
                      </a:r>
                      <a:endParaRPr lang="en-US" sz="1400" b="1" dirty="0"/>
                    </a:p>
                  </a:txBody>
                  <a:tcPr marL="84074" marR="84074" marT="18288" marB="18288"/>
                </a:tc>
                <a:tc>
                  <a:txBody>
                    <a:bodyPr/>
                    <a:lstStyle/>
                    <a:p>
                      <a:pPr algn="r"/>
                      <a:r>
                        <a:rPr lang="en-US" sz="1400" b="1" dirty="0" smtClean="0"/>
                        <a:t>0.31556</a:t>
                      </a:r>
                      <a:endParaRPr lang="en-US" sz="1400" b="1" dirty="0"/>
                    </a:p>
                  </a:txBody>
                  <a:tcPr marL="84074" marR="84074" marT="18288" marB="18288"/>
                </a:tc>
                <a:tc>
                  <a:txBody>
                    <a:bodyPr/>
                    <a:lstStyle/>
                    <a:p>
                      <a:pPr algn="r"/>
                      <a:r>
                        <a:rPr lang="en-US" sz="1400" b="1" dirty="0" smtClean="0"/>
                        <a:t>50,631</a:t>
                      </a:r>
                      <a:endParaRPr lang="en-US" sz="1400" b="1" dirty="0"/>
                    </a:p>
                  </a:txBody>
                  <a:tcPr marL="84074" marR="84074" marT="18288" marB="18288"/>
                </a:tc>
                <a:tc>
                  <a:txBody>
                    <a:bodyPr/>
                    <a:lstStyle/>
                    <a:p>
                      <a:pPr algn="r"/>
                      <a:r>
                        <a:rPr lang="en-US" sz="1400" b="1" dirty="0" smtClean="0"/>
                        <a:t>15,977</a:t>
                      </a:r>
                      <a:endParaRPr lang="en-US" sz="1400" b="1" dirty="0"/>
                    </a:p>
                  </a:txBody>
                  <a:tcPr marL="84074" marR="84074" marT="18288" marB="18288"/>
                </a:tc>
                <a:tc>
                  <a:txBody>
                    <a:bodyPr/>
                    <a:lstStyle/>
                    <a:p>
                      <a:pPr algn="r"/>
                      <a:endParaRPr lang="en-US" sz="1400" b="1" dirty="0"/>
                    </a:p>
                  </a:txBody>
                  <a:tcPr marL="84074" marR="84074" marT="18288" marB="18288"/>
                </a:tc>
                <a:tc>
                  <a:txBody>
                    <a:bodyPr/>
                    <a:lstStyle/>
                    <a:p>
                      <a:pPr algn="r"/>
                      <a:r>
                        <a:rPr lang="en-US" sz="1400" b="1" dirty="0" smtClean="0"/>
                        <a:t>216,239</a:t>
                      </a:r>
                      <a:endParaRPr lang="en-US" sz="1400" b="1" dirty="0"/>
                    </a:p>
                  </a:txBody>
                  <a:tcPr marL="84074" marR="84074" marT="18288" marB="18288"/>
                </a:tc>
                <a:tc>
                  <a:txBody>
                    <a:bodyPr/>
                    <a:lstStyle/>
                    <a:p>
                      <a:pPr algn="r"/>
                      <a:r>
                        <a:rPr lang="en-US" sz="1400" b="1" dirty="0" smtClean="0"/>
                        <a:t>438,882</a:t>
                      </a:r>
                      <a:endParaRPr lang="en-US" sz="1400" b="1" dirty="0"/>
                    </a:p>
                  </a:txBody>
                  <a:tcPr marL="84074" marR="84074" marT="18288" marB="18288"/>
                </a:tc>
                <a:tc>
                  <a:txBody>
                    <a:bodyPr/>
                    <a:lstStyle/>
                    <a:p>
                      <a:pPr algn="r"/>
                      <a:r>
                        <a:rPr lang="en-US" sz="1400" b="1" dirty="0" smtClean="0"/>
                        <a:t>8.7</a:t>
                      </a:r>
                      <a:endParaRPr lang="en-US" sz="1400" b="1" dirty="0"/>
                    </a:p>
                  </a:txBody>
                  <a:tcPr marL="84074" marR="84074" marT="18288" marB="18288"/>
                </a:tc>
              </a:tr>
              <a:tr h="249026">
                <a:tc>
                  <a:txBody>
                    <a:bodyPr/>
                    <a:lstStyle/>
                    <a:p>
                      <a:pPr algn="r"/>
                      <a:r>
                        <a:rPr lang="en-US" sz="1400" b="1" dirty="0" smtClean="0"/>
                        <a:t>85</a:t>
                      </a:r>
                      <a:endParaRPr lang="en-US" sz="1400" b="1" dirty="0"/>
                    </a:p>
                  </a:txBody>
                  <a:tcPr marL="84074" marR="84074" marT="18288" marB="18288"/>
                </a:tc>
                <a:tc>
                  <a:txBody>
                    <a:bodyPr/>
                    <a:lstStyle/>
                    <a:p>
                      <a:pPr algn="r"/>
                      <a:r>
                        <a:rPr lang="en-US" sz="1400" b="1" dirty="0" smtClean="0"/>
                        <a:t>1.00000</a:t>
                      </a:r>
                      <a:endParaRPr lang="en-US" sz="1400" b="1" dirty="0"/>
                    </a:p>
                  </a:txBody>
                  <a:tcPr marL="84074" marR="84074" marT="18288" marB="18288"/>
                </a:tc>
                <a:tc>
                  <a:txBody>
                    <a:bodyPr/>
                    <a:lstStyle/>
                    <a:p>
                      <a:pPr algn="r"/>
                      <a:r>
                        <a:rPr lang="en-US" sz="1400" b="1" dirty="0" smtClean="0"/>
                        <a:t>34,654</a:t>
                      </a:r>
                      <a:endParaRPr lang="en-US" sz="1400" b="1" dirty="0"/>
                    </a:p>
                  </a:txBody>
                  <a:tcPr marL="84074" marR="84074" marT="18288" marB="18288"/>
                </a:tc>
                <a:tc>
                  <a:txBody>
                    <a:bodyPr/>
                    <a:lstStyle/>
                    <a:p>
                      <a:pPr algn="r"/>
                      <a:r>
                        <a:rPr lang="en-US" sz="1400" b="1" dirty="0" smtClean="0"/>
                        <a:t>34,654</a:t>
                      </a:r>
                      <a:endParaRPr lang="en-US" sz="1400" b="1" dirty="0"/>
                    </a:p>
                  </a:txBody>
                  <a:tcPr marL="84074" marR="84074" marT="18288" marB="18288"/>
                </a:tc>
                <a:tc>
                  <a:txBody>
                    <a:bodyPr/>
                    <a:lstStyle/>
                    <a:p>
                      <a:pPr algn="r"/>
                      <a:endParaRPr lang="en-US" sz="1400" b="1" dirty="0"/>
                    </a:p>
                  </a:txBody>
                  <a:tcPr marL="84074" marR="84074" marT="18288" marB="18288"/>
                </a:tc>
                <a:tc>
                  <a:txBody>
                    <a:bodyPr/>
                    <a:lstStyle/>
                    <a:p>
                      <a:pPr algn="r"/>
                      <a:r>
                        <a:rPr lang="en-US" sz="1400" b="1" dirty="0" smtClean="0"/>
                        <a:t>222,643</a:t>
                      </a:r>
                      <a:endParaRPr lang="en-US" sz="1400" b="1" dirty="0"/>
                    </a:p>
                  </a:txBody>
                  <a:tcPr marL="84074" marR="84074" marT="18288" marB="18288"/>
                </a:tc>
                <a:tc>
                  <a:txBody>
                    <a:bodyPr/>
                    <a:lstStyle/>
                    <a:p>
                      <a:pPr algn="r"/>
                      <a:r>
                        <a:rPr lang="en-US" sz="1400" b="1" dirty="0" smtClean="0"/>
                        <a:t>222,643</a:t>
                      </a:r>
                      <a:endParaRPr lang="en-US" sz="1400" b="1" dirty="0"/>
                    </a:p>
                  </a:txBody>
                  <a:tcPr marL="84074" marR="84074" marT="18288" marB="18288"/>
                </a:tc>
                <a:tc>
                  <a:txBody>
                    <a:bodyPr/>
                    <a:lstStyle/>
                    <a:p>
                      <a:pPr algn="r"/>
                      <a:r>
                        <a:rPr lang="en-US" sz="1400" b="1" dirty="0" smtClean="0"/>
                        <a:t>6.4</a:t>
                      </a:r>
                      <a:endParaRPr lang="en-US" sz="1400" b="1" dirty="0"/>
                    </a:p>
                  </a:txBody>
                  <a:tcPr marL="84074" marR="84074" marT="18288" marB="18288"/>
                </a:tc>
              </a:tr>
            </a:tbl>
          </a:graphicData>
        </a:graphic>
      </p:graphicFrame>
      <p:sp>
        <p:nvSpPr>
          <p:cNvPr id="4" name="Rectangle 3"/>
          <p:cNvSpPr/>
          <p:nvPr/>
        </p:nvSpPr>
        <p:spPr>
          <a:xfrm>
            <a:off x="-17585" y="381000"/>
            <a:ext cx="1705916" cy="276999"/>
          </a:xfrm>
          <a:prstGeom prst="rect">
            <a:avLst/>
          </a:prstGeom>
          <a:solidFill>
            <a:schemeClr val="tx1"/>
          </a:solidFill>
        </p:spPr>
        <p:txBody>
          <a:bodyPr wrap="none">
            <a:spAutoFit/>
          </a:bodyPr>
          <a:lstStyle/>
          <a:p>
            <a:r>
              <a:rPr lang="en-US" sz="1200" b="1" dirty="0">
                <a:solidFill>
                  <a:schemeClr val="bg1"/>
                </a:solidFill>
              </a:rPr>
              <a:t>SOURCES: NAPHSIS</a:t>
            </a:r>
          </a:p>
        </p:txBody>
      </p:sp>
    </p:spTree>
    <p:extLst>
      <p:ext uri="{BB962C8B-B14F-4D97-AF65-F5344CB8AC3E}">
        <p14:creationId xmlns:p14="http://schemas.microsoft.com/office/powerpoint/2010/main" val="110095659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8382000" cy="457200"/>
          </a:xfrm>
        </p:spPr>
        <p:txBody>
          <a:bodyPr/>
          <a:lstStyle/>
          <a:p>
            <a:pPr algn="ctr"/>
            <a:r>
              <a:rPr lang="en-US" sz="1800" b="1" dirty="0">
                <a:solidFill>
                  <a:schemeClr val="tx1"/>
                </a:solidFill>
                <a:latin typeface="+mn-lt"/>
              </a:rPr>
              <a:t>LIFE TABLE FOR STATE RESIDENTS, 1999-2001</a:t>
            </a:r>
            <a:endParaRPr lang="en-US" sz="1800" b="1" dirty="0">
              <a:latin typeface="+mn-lt"/>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882423738"/>
              </p:ext>
            </p:extLst>
          </p:nvPr>
        </p:nvGraphicFramePr>
        <p:xfrm>
          <a:off x="-38100" y="381000"/>
          <a:ext cx="9182099" cy="6511894"/>
        </p:xfrm>
        <a:graphic>
          <a:graphicData uri="http://schemas.openxmlformats.org/drawingml/2006/table">
            <a:tbl>
              <a:tblPr firstRow="1" bandRow="1">
                <a:tableStyleId>{073A0DAA-6AF3-43AB-8588-CEC1D06C72B9}</a:tableStyleId>
              </a:tblPr>
              <a:tblGrid>
                <a:gridCol w="960186"/>
                <a:gridCol w="1306290"/>
                <a:gridCol w="1152603"/>
                <a:gridCol w="1152603"/>
                <a:gridCol w="307362"/>
                <a:gridCol w="1414918"/>
                <a:gridCol w="1536808"/>
                <a:gridCol w="1351329"/>
              </a:tblGrid>
              <a:tr h="330579">
                <a:tc>
                  <a:txBody>
                    <a:bodyPr/>
                    <a:lstStyle/>
                    <a:p>
                      <a:endParaRPr lang="en-US" sz="1600" b="1" dirty="0"/>
                    </a:p>
                  </a:txBody>
                  <a:tcPr marL="84074" marR="84074"/>
                </a:tc>
                <a:tc>
                  <a:txBody>
                    <a:bodyPr/>
                    <a:lstStyle/>
                    <a:p>
                      <a:pPr algn="ctr"/>
                      <a:endParaRPr lang="en-US" sz="1600" b="1" dirty="0"/>
                    </a:p>
                  </a:txBody>
                  <a:tcPr marL="84074" marR="84074"/>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Of 100,000 Born Alive</a:t>
                      </a:r>
                      <a:endParaRPr lang="en-US" sz="1600" b="1" dirty="0" smtClean="0"/>
                    </a:p>
                  </a:txBody>
                  <a:tcPr marL="84074" marR="84074"/>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1600" b="1" dirty="0"/>
                    </a:p>
                  </a:txBody>
                  <a:tcPr marL="84074" marR="84074"/>
                </a:tc>
                <a:tc gridSpan="2">
                  <a:txBody>
                    <a:bodyPr/>
                    <a:lstStyle/>
                    <a:p>
                      <a:pPr algn="ctr"/>
                      <a:r>
                        <a:rPr lang="en-US" sz="1600" dirty="0" smtClean="0"/>
                        <a:t>Stationary Population</a:t>
                      </a:r>
                      <a:endParaRPr lang="en-US" sz="1600" b="1" dirty="0"/>
                    </a:p>
                  </a:txBody>
                  <a:tcPr marL="84074" marR="84074"/>
                </a:tc>
                <a:tc hMerge="1">
                  <a:txBody>
                    <a:bodyPr/>
                    <a:lstStyle/>
                    <a:p>
                      <a:endParaRPr lang="en-US"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US" sz="1600" b="1" dirty="0"/>
                    </a:p>
                  </a:txBody>
                  <a:tcPr marL="84074" marR="84074"/>
                </a:tc>
              </a:tr>
              <a:tr h="1051842">
                <a:tc>
                  <a:txBody>
                    <a:bodyPr/>
                    <a:lstStyle/>
                    <a:p>
                      <a:pPr algn="ctr"/>
                      <a:r>
                        <a:rPr lang="en-US" sz="1600" b="1" dirty="0" smtClean="0">
                          <a:solidFill>
                            <a:schemeClr val="bg1"/>
                          </a:solidFill>
                        </a:rPr>
                        <a:t>Age at</a:t>
                      </a:r>
                      <a:r>
                        <a:rPr lang="en-US" sz="1600" b="1" baseline="0" dirty="0" smtClean="0">
                          <a:solidFill>
                            <a:schemeClr val="bg1"/>
                          </a:solidFill>
                        </a:rPr>
                        <a:t> Start of Interval</a:t>
                      </a:r>
                    </a:p>
                    <a:p>
                      <a:pPr algn="ctr"/>
                      <a:r>
                        <a:rPr lang="en-US" sz="1600" b="1" baseline="0" dirty="0" smtClean="0">
                          <a:solidFill>
                            <a:schemeClr val="bg1"/>
                          </a:solidFill>
                        </a:rPr>
                        <a:t>(years)</a:t>
                      </a:r>
                      <a:endParaRPr lang="en-US" sz="1600" b="1" dirty="0">
                        <a:solidFill>
                          <a:schemeClr val="bg1"/>
                        </a:solidFill>
                      </a:endParaRPr>
                    </a:p>
                  </a:txBody>
                  <a:tcPr marL="84074" marR="84074">
                    <a:solidFill>
                      <a:schemeClr val="tx1"/>
                    </a:solidFill>
                  </a:tcPr>
                </a:tc>
                <a:tc>
                  <a:txBody>
                    <a:bodyPr/>
                    <a:lstStyle/>
                    <a:p>
                      <a:pPr algn="ctr"/>
                      <a:r>
                        <a:rPr lang="en-US" sz="1600" b="1" dirty="0" smtClean="0">
                          <a:solidFill>
                            <a:schemeClr val="bg1"/>
                          </a:solidFill>
                        </a:rPr>
                        <a:t>Probability of Dying During Interval</a:t>
                      </a:r>
                      <a:endParaRPr lang="en-US" sz="1600" b="1" dirty="0">
                        <a:solidFill>
                          <a:schemeClr val="bg1"/>
                        </a:solidFill>
                      </a:endParaRPr>
                    </a:p>
                  </a:txBody>
                  <a:tcPr marL="84074" marR="84074">
                    <a:solidFill>
                      <a:schemeClr val="tx1"/>
                    </a:solidFill>
                  </a:tcPr>
                </a:tc>
                <a:tc>
                  <a:txBody>
                    <a:bodyPr/>
                    <a:lstStyle/>
                    <a:p>
                      <a:pPr algn="ctr"/>
                      <a:r>
                        <a:rPr lang="en-US" sz="1600" b="1" dirty="0" smtClean="0">
                          <a:solidFill>
                            <a:schemeClr val="bg1"/>
                          </a:solidFill>
                        </a:rPr>
                        <a:t>#</a:t>
                      </a:r>
                      <a:r>
                        <a:rPr lang="en-US" sz="1600" b="1" baseline="0" dirty="0" smtClean="0">
                          <a:solidFill>
                            <a:schemeClr val="bg1"/>
                          </a:solidFill>
                        </a:rPr>
                        <a:t> Living at Start of Interval</a:t>
                      </a:r>
                      <a:endParaRPr lang="en-US" sz="1600" b="1" dirty="0">
                        <a:solidFill>
                          <a:schemeClr val="bg1"/>
                        </a:solidFill>
                      </a:endParaRPr>
                    </a:p>
                  </a:txBody>
                  <a:tcPr marL="84074" marR="84074">
                    <a:solidFill>
                      <a:schemeClr val="tx1"/>
                    </a:solidFill>
                  </a:tcPr>
                </a:tc>
                <a:tc>
                  <a:txBody>
                    <a:bodyPr/>
                    <a:lstStyle/>
                    <a:p>
                      <a:pPr algn="ctr"/>
                      <a:r>
                        <a:rPr lang="en-US" sz="1600" b="1" dirty="0" smtClean="0">
                          <a:solidFill>
                            <a:schemeClr val="bg1"/>
                          </a:solidFill>
                        </a:rPr>
                        <a:t># Dying During Interval</a:t>
                      </a:r>
                      <a:endParaRPr lang="en-US" sz="1600" b="1" dirty="0">
                        <a:solidFill>
                          <a:schemeClr val="bg1"/>
                        </a:solidFill>
                      </a:endParaRPr>
                    </a:p>
                  </a:txBody>
                  <a:tcPr marL="84074" marR="84074">
                    <a:solidFill>
                      <a:schemeClr val="tx1"/>
                    </a:solidFill>
                  </a:tcPr>
                </a:tc>
                <a:tc>
                  <a:txBody>
                    <a:bodyPr/>
                    <a:lstStyle/>
                    <a:p>
                      <a:pPr algn="ctr"/>
                      <a:endParaRPr lang="en-US" sz="1600" b="1" dirty="0">
                        <a:solidFill>
                          <a:schemeClr val="bg1"/>
                        </a:solidFill>
                      </a:endParaRPr>
                    </a:p>
                  </a:txBody>
                  <a:tcPr marL="84074" marR="84074">
                    <a:solidFill>
                      <a:schemeClr val="tx1"/>
                    </a:solidFill>
                  </a:tcPr>
                </a:tc>
                <a:tc>
                  <a:txBody>
                    <a:bodyPr/>
                    <a:lstStyle/>
                    <a:p>
                      <a:pPr algn="ctr"/>
                      <a:r>
                        <a:rPr lang="en-US" sz="1600" b="1" dirty="0" smtClean="0">
                          <a:solidFill>
                            <a:schemeClr val="bg1"/>
                          </a:solidFill>
                        </a:rPr>
                        <a:t># of Person-Years</a:t>
                      </a:r>
                      <a:r>
                        <a:rPr lang="en-US" sz="1600" b="1" baseline="0" dirty="0" smtClean="0">
                          <a:solidFill>
                            <a:schemeClr val="bg1"/>
                          </a:solidFill>
                        </a:rPr>
                        <a:t> Lived</a:t>
                      </a:r>
                      <a:endParaRPr lang="en-US" sz="1600" b="1" dirty="0" smtClean="0">
                        <a:solidFill>
                          <a:schemeClr val="bg1"/>
                        </a:solidFill>
                      </a:endParaRPr>
                    </a:p>
                    <a:p>
                      <a:pPr algn="ctr"/>
                      <a:r>
                        <a:rPr lang="en-US" sz="1600" b="1" dirty="0" smtClean="0">
                          <a:solidFill>
                            <a:schemeClr val="bg1"/>
                          </a:solidFill>
                        </a:rPr>
                        <a:t>In the Interval</a:t>
                      </a:r>
                      <a:endParaRPr lang="en-US" sz="1600" b="1" dirty="0">
                        <a:solidFill>
                          <a:schemeClr val="bg1"/>
                        </a:solidFill>
                      </a:endParaRPr>
                    </a:p>
                  </a:txBody>
                  <a:tcPr marL="84074" marR="84074">
                    <a:solidFill>
                      <a:schemeClr val="tx1"/>
                    </a:solidFill>
                  </a:tcPr>
                </a:tc>
                <a:tc>
                  <a:txBody>
                    <a:bodyPr/>
                    <a:lstStyle/>
                    <a:p>
                      <a:pPr algn="ctr"/>
                      <a:r>
                        <a:rPr lang="en-US" sz="1600" b="1" dirty="0" smtClean="0">
                          <a:solidFill>
                            <a:schemeClr val="bg1"/>
                          </a:solidFill>
                        </a:rPr>
                        <a:t>#</a:t>
                      </a:r>
                      <a:r>
                        <a:rPr lang="en-US" sz="1600" b="1" baseline="0" dirty="0" smtClean="0">
                          <a:solidFill>
                            <a:schemeClr val="bg1"/>
                          </a:solidFill>
                        </a:rPr>
                        <a:t> of Person-Years Lived i</a:t>
                      </a:r>
                      <a:r>
                        <a:rPr lang="en-US" sz="1600" b="1" dirty="0" smtClean="0">
                          <a:solidFill>
                            <a:schemeClr val="bg1"/>
                          </a:solidFill>
                        </a:rPr>
                        <a:t>n Interval &amp; All Years After</a:t>
                      </a:r>
                      <a:endParaRPr lang="en-US" sz="1600" b="1" dirty="0">
                        <a:solidFill>
                          <a:schemeClr val="bg1"/>
                        </a:solidFill>
                      </a:endParaRPr>
                    </a:p>
                  </a:txBody>
                  <a:tcPr marL="84074" marR="84074">
                    <a:solidFill>
                      <a:schemeClr val="tx1"/>
                    </a:solidFill>
                  </a:tcPr>
                </a:tc>
                <a:tc>
                  <a:txBody>
                    <a:bodyPr/>
                    <a:lstStyle/>
                    <a:p>
                      <a:pPr algn="ctr"/>
                      <a:r>
                        <a:rPr lang="en-US" sz="1600" b="1" dirty="0" smtClean="0">
                          <a:solidFill>
                            <a:schemeClr val="bg1"/>
                          </a:solidFill>
                        </a:rPr>
                        <a:t>Average Years</a:t>
                      </a:r>
                      <a:r>
                        <a:rPr lang="en-US" sz="1600" b="1" baseline="0" dirty="0" smtClean="0">
                          <a:solidFill>
                            <a:schemeClr val="bg1"/>
                          </a:solidFill>
                        </a:rPr>
                        <a:t> of Remaining Lifetime</a:t>
                      </a:r>
                      <a:endParaRPr lang="en-US" sz="1600" b="1" dirty="0">
                        <a:solidFill>
                          <a:schemeClr val="bg1"/>
                        </a:solidFill>
                      </a:endParaRPr>
                    </a:p>
                  </a:txBody>
                  <a:tcPr marL="84074" marR="84074">
                    <a:solidFill>
                      <a:schemeClr val="tx1"/>
                    </a:solidFill>
                  </a:tcPr>
                </a:tc>
              </a:tr>
              <a:tr h="308191">
                <a:tc>
                  <a:txBody>
                    <a:bodyPr/>
                    <a:lstStyle/>
                    <a:p>
                      <a:pPr algn="ctr"/>
                      <a:r>
                        <a:rPr lang="en-US" sz="1400" dirty="0" smtClean="0"/>
                        <a:t>x</a:t>
                      </a:r>
                      <a:endParaRPr lang="en-US" sz="1400" b="1" i="1" dirty="0"/>
                    </a:p>
                  </a:txBody>
                  <a:tcPr marL="84074" marR="84074"/>
                </a:tc>
                <a:tc>
                  <a:txBody>
                    <a:bodyPr/>
                    <a:lstStyle/>
                    <a:p>
                      <a:pPr algn="ctr"/>
                      <a:r>
                        <a:rPr lang="en-US" sz="1400" baseline="-25000" dirty="0" err="1" smtClean="0"/>
                        <a:t>n</a:t>
                      </a:r>
                      <a:r>
                        <a:rPr lang="en-US" sz="1400" dirty="0" err="1" smtClean="0"/>
                        <a:t>q</a:t>
                      </a:r>
                      <a:r>
                        <a:rPr lang="en-US" sz="1400" baseline="-25000" dirty="0" err="1" smtClean="0"/>
                        <a:t>x</a:t>
                      </a:r>
                      <a:endParaRPr lang="en-US" sz="1400" b="1" i="1" baseline="-25000" dirty="0"/>
                    </a:p>
                  </a:txBody>
                  <a:tcPr marL="84074" marR="84074"/>
                </a:tc>
                <a:tc>
                  <a:txBody>
                    <a:bodyPr/>
                    <a:lstStyle/>
                    <a:p>
                      <a:pPr algn="ctr"/>
                      <a:r>
                        <a:rPr lang="en-US" sz="1400" dirty="0" smtClean="0"/>
                        <a:t>lx</a:t>
                      </a:r>
                      <a:endParaRPr lang="en-US" sz="1400" b="1" i="1" dirty="0"/>
                    </a:p>
                  </a:txBody>
                  <a:tcPr marL="84074" marR="84074"/>
                </a:tc>
                <a:tc>
                  <a:txBody>
                    <a:bodyPr/>
                    <a:lstStyle/>
                    <a:p>
                      <a:pPr algn="ctr"/>
                      <a:r>
                        <a:rPr lang="en-US" sz="1400" baseline="-25000" dirty="0" err="1" smtClean="0"/>
                        <a:t>n</a:t>
                      </a:r>
                      <a:r>
                        <a:rPr lang="en-US" sz="1400" dirty="0" err="1" smtClean="0"/>
                        <a:t>d</a:t>
                      </a:r>
                      <a:r>
                        <a:rPr lang="en-US" sz="1400" baseline="-25000" dirty="0" err="1" smtClean="0"/>
                        <a:t>x</a:t>
                      </a:r>
                      <a:endParaRPr lang="en-US" sz="1400" b="1" i="1" baseline="-25000" dirty="0"/>
                    </a:p>
                  </a:txBody>
                  <a:tcPr marL="84074" marR="84074"/>
                </a:tc>
                <a:tc>
                  <a:txBody>
                    <a:bodyPr/>
                    <a:lstStyle/>
                    <a:p>
                      <a:pPr algn="ctr"/>
                      <a:endParaRPr lang="en-US" sz="1400" b="1" i="1" dirty="0"/>
                    </a:p>
                  </a:txBody>
                  <a:tcPr marL="84074" marR="84074"/>
                </a:tc>
                <a:tc>
                  <a:txBody>
                    <a:bodyPr/>
                    <a:lstStyle/>
                    <a:p>
                      <a:pPr algn="ctr"/>
                      <a:r>
                        <a:rPr lang="en-US" sz="1400" baseline="-25000" dirty="0" err="1" smtClean="0"/>
                        <a:t>n</a:t>
                      </a:r>
                      <a:r>
                        <a:rPr lang="en-US" sz="1400" dirty="0" err="1" smtClean="0"/>
                        <a:t>L</a:t>
                      </a:r>
                      <a:r>
                        <a:rPr lang="en-US" sz="1400" baseline="-25000" dirty="0" err="1" smtClean="0"/>
                        <a:t>x</a:t>
                      </a:r>
                      <a:endParaRPr lang="en-US" sz="1400" b="1" i="1" baseline="-25000" dirty="0"/>
                    </a:p>
                  </a:txBody>
                  <a:tcPr marL="84074" marR="84074"/>
                </a:tc>
                <a:tc>
                  <a:txBody>
                    <a:bodyPr/>
                    <a:lstStyle/>
                    <a:p>
                      <a:pPr algn="ctr"/>
                      <a:r>
                        <a:rPr lang="en-US" sz="1400" dirty="0" err="1" smtClean="0"/>
                        <a:t>T</a:t>
                      </a:r>
                      <a:r>
                        <a:rPr lang="en-US" sz="1400" baseline="-25000" dirty="0" err="1" smtClean="0"/>
                        <a:t>x</a:t>
                      </a:r>
                      <a:endParaRPr lang="en-US" sz="1400" b="1" i="1" baseline="-25000" dirty="0"/>
                    </a:p>
                  </a:txBody>
                  <a:tcPr marL="84074" marR="84074"/>
                </a:tc>
                <a:tc>
                  <a:txBody>
                    <a:bodyPr/>
                    <a:lstStyle/>
                    <a:p>
                      <a:pPr algn="ctr"/>
                      <a:r>
                        <a:rPr lang="en-US" sz="1400" dirty="0" smtClean="0"/>
                        <a:t>e</a:t>
                      </a:r>
                      <a:r>
                        <a:rPr lang="en-US" sz="1400" baseline="-25000" dirty="0" smtClean="0"/>
                        <a:t>x</a:t>
                      </a:r>
                      <a:endParaRPr lang="en-US" sz="1400" b="1" i="1" baseline="-25000" dirty="0"/>
                    </a:p>
                  </a:txBody>
                  <a:tcPr marL="84074" marR="84074"/>
                </a:tc>
              </a:tr>
              <a:tr h="252717">
                <a:tc>
                  <a:txBody>
                    <a:bodyPr/>
                    <a:lstStyle/>
                    <a:p>
                      <a:pPr algn="r"/>
                      <a:r>
                        <a:rPr lang="en-US" sz="1400" dirty="0" smtClean="0"/>
                        <a:t>0</a:t>
                      </a:r>
                      <a:endParaRPr lang="en-US" sz="1400" b="1" dirty="0">
                        <a:solidFill>
                          <a:schemeClr val="accent2"/>
                        </a:solidFill>
                      </a:endParaRPr>
                    </a:p>
                  </a:txBody>
                  <a:tcPr marL="84074" marR="84074" marT="18288" marB="18288"/>
                </a:tc>
                <a:tc>
                  <a:txBody>
                    <a:bodyPr/>
                    <a:lstStyle/>
                    <a:p>
                      <a:pPr algn="r"/>
                      <a:r>
                        <a:rPr lang="en-US" sz="1400" dirty="0" smtClean="0"/>
                        <a:t>0.00842</a:t>
                      </a:r>
                      <a:endParaRPr lang="en-US" sz="1400" b="1" dirty="0" smtClean="0">
                        <a:solidFill>
                          <a:schemeClr val="bg1">
                            <a:lumMod val="65000"/>
                          </a:schemeClr>
                        </a:solidFill>
                      </a:endParaRPr>
                    </a:p>
                  </a:txBody>
                  <a:tcPr marL="84074" marR="84074" marT="18288" marB="18288"/>
                </a:tc>
                <a:tc>
                  <a:txBody>
                    <a:bodyPr/>
                    <a:lstStyle/>
                    <a:p>
                      <a:pPr algn="r"/>
                      <a:r>
                        <a:rPr lang="en-US" sz="1400" dirty="0" smtClean="0"/>
                        <a:t>100,000</a:t>
                      </a:r>
                      <a:endParaRPr lang="en-US" sz="1400" b="1" dirty="0">
                        <a:solidFill>
                          <a:schemeClr val="bg1">
                            <a:lumMod val="65000"/>
                          </a:schemeClr>
                        </a:solidFill>
                      </a:endParaRPr>
                    </a:p>
                  </a:txBody>
                  <a:tcPr marL="84074" marR="84074" marT="18288" marB="18288"/>
                </a:tc>
                <a:tc>
                  <a:txBody>
                    <a:bodyPr/>
                    <a:lstStyle/>
                    <a:p>
                      <a:pPr algn="r"/>
                      <a:r>
                        <a:rPr lang="en-US" sz="1400" dirty="0" smtClean="0"/>
                        <a:t>842</a:t>
                      </a:r>
                      <a:endParaRPr lang="en-US" sz="1400" b="1" dirty="0">
                        <a:solidFill>
                          <a:schemeClr val="bg1">
                            <a:lumMod val="65000"/>
                          </a:schemeClr>
                        </a:solidFill>
                      </a:endParaRPr>
                    </a:p>
                  </a:txBody>
                  <a:tcPr marL="84074" marR="84074" marT="18288" marB="18288"/>
                </a:tc>
                <a:tc>
                  <a:txBody>
                    <a:bodyPr/>
                    <a:lstStyle/>
                    <a:p>
                      <a:pPr algn="r"/>
                      <a:endParaRPr lang="en-US" sz="1400" b="1" dirty="0">
                        <a:solidFill>
                          <a:schemeClr val="bg1">
                            <a:lumMod val="65000"/>
                          </a:schemeClr>
                        </a:solidFill>
                      </a:endParaRPr>
                    </a:p>
                  </a:txBody>
                  <a:tcPr marL="84074" marR="84074" marT="18288" marB="18288"/>
                </a:tc>
                <a:tc>
                  <a:txBody>
                    <a:bodyPr/>
                    <a:lstStyle/>
                    <a:p>
                      <a:pPr algn="r"/>
                      <a:r>
                        <a:rPr lang="en-US" sz="1400" dirty="0" smtClean="0"/>
                        <a:t>99,229</a:t>
                      </a:r>
                      <a:endParaRPr lang="en-US" sz="1400" b="1" dirty="0">
                        <a:solidFill>
                          <a:schemeClr val="bg1">
                            <a:lumMod val="65000"/>
                          </a:schemeClr>
                        </a:solidFill>
                      </a:endParaRPr>
                    </a:p>
                  </a:txBody>
                  <a:tcPr marL="84074" marR="84074" marT="18288" marB="18288"/>
                </a:tc>
                <a:tc>
                  <a:txBody>
                    <a:bodyPr/>
                    <a:lstStyle/>
                    <a:p>
                      <a:pPr algn="r"/>
                      <a:r>
                        <a:rPr lang="en-US" sz="1400" dirty="0" smtClean="0"/>
                        <a:t>7,682,595</a:t>
                      </a:r>
                      <a:endParaRPr lang="en-US" sz="1400" b="1" dirty="0">
                        <a:solidFill>
                          <a:schemeClr val="bg1">
                            <a:lumMod val="65000"/>
                          </a:schemeClr>
                        </a:solidFill>
                      </a:endParaRPr>
                    </a:p>
                  </a:txBody>
                  <a:tcPr marL="84074" marR="84074" marT="18288" marB="18288"/>
                </a:tc>
                <a:tc>
                  <a:txBody>
                    <a:bodyPr/>
                    <a:lstStyle/>
                    <a:p>
                      <a:pPr algn="r"/>
                      <a:r>
                        <a:rPr lang="en-US" sz="1400" b="1" dirty="0" smtClean="0">
                          <a:solidFill>
                            <a:schemeClr val="accent2"/>
                          </a:solidFill>
                        </a:rPr>
                        <a:t>76.8</a:t>
                      </a:r>
                      <a:endParaRPr lang="en-US" sz="1400" b="1" dirty="0">
                        <a:solidFill>
                          <a:schemeClr val="accent2"/>
                        </a:solidFill>
                      </a:endParaRPr>
                    </a:p>
                  </a:txBody>
                  <a:tcPr marL="84074" marR="84074" marT="18288" marB="18288"/>
                </a:tc>
              </a:tr>
              <a:tr h="252717">
                <a:tc>
                  <a:txBody>
                    <a:bodyPr/>
                    <a:lstStyle/>
                    <a:p>
                      <a:pPr algn="r"/>
                      <a:r>
                        <a:rPr lang="en-US" sz="1400" dirty="0" smtClean="0"/>
                        <a:t>1</a:t>
                      </a:r>
                      <a:endParaRPr lang="en-US" sz="1400" b="1" dirty="0">
                        <a:solidFill>
                          <a:schemeClr val="accent6"/>
                        </a:solidFill>
                      </a:endParaRPr>
                    </a:p>
                  </a:txBody>
                  <a:tcPr marL="84074" marR="84074" marT="18288" marB="18288"/>
                </a:tc>
                <a:tc>
                  <a:txBody>
                    <a:bodyPr/>
                    <a:lstStyle/>
                    <a:p>
                      <a:pPr algn="r"/>
                      <a:r>
                        <a:rPr lang="en-US" sz="1400" dirty="0" smtClean="0"/>
                        <a:t>0.00132</a:t>
                      </a:r>
                      <a:endParaRPr lang="en-US" sz="1400" b="1" dirty="0">
                        <a:solidFill>
                          <a:schemeClr val="bg1">
                            <a:lumMod val="65000"/>
                          </a:schemeClr>
                        </a:solidFill>
                      </a:endParaRPr>
                    </a:p>
                  </a:txBody>
                  <a:tcPr marL="84074" marR="84074" marT="18288" marB="18288"/>
                </a:tc>
                <a:tc>
                  <a:txBody>
                    <a:bodyPr/>
                    <a:lstStyle/>
                    <a:p>
                      <a:pPr algn="r"/>
                      <a:r>
                        <a:rPr lang="en-US" sz="1400" dirty="0" smtClean="0"/>
                        <a:t>99,158</a:t>
                      </a:r>
                      <a:endParaRPr lang="en-US" sz="1400" b="1" dirty="0">
                        <a:solidFill>
                          <a:schemeClr val="bg1">
                            <a:lumMod val="65000"/>
                          </a:schemeClr>
                        </a:solidFill>
                      </a:endParaRPr>
                    </a:p>
                  </a:txBody>
                  <a:tcPr marL="84074" marR="84074" marT="18288" marB="18288"/>
                </a:tc>
                <a:tc>
                  <a:txBody>
                    <a:bodyPr/>
                    <a:lstStyle/>
                    <a:p>
                      <a:pPr algn="r"/>
                      <a:r>
                        <a:rPr lang="en-US" sz="1400" dirty="0" smtClean="0"/>
                        <a:t>131</a:t>
                      </a:r>
                      <a:endParaRPr lang="en-US" sz="1400" b="1" dirty="0">
                        <a:solidFill>
                          <a:schemeClr val="bg1">
                            <a:lumMod val="65000"/>
                          </a:schemeClr>
                        </a:solidFill>
                      </a:endParaRPr>
                    </a:p>
                  </a:txBody>
                  <a:tcPr marL="84074" marR="84074" marT="18288" marB="18288"/>
                </a:tc>
                <a:tc>
                  <a:txBody>
                    <a:bodyPr/>
                    <a:lstStyle/>
                    <a:p>
                      <a:pPr algn="r"/>
                      <a:endParaRPr lang="en-US" sz="1400" b="1">
                        <a:solidFill>
                          <a:schemeClr val="bg1">
                            <a:lumMod val="65000"/>
                          </a:schemeClr>
                        </a:solidFill>
                      </a:endParaRPr>
                    </a:p>
                  </a:txBody>
                  <a:tcPr marL="84074" marR="84074" marT="18288" marB="18288"/>
                </a:tc>
                <a:tc>
                  <a:txBody>
                    <a:bodyPr/>
                    <a:lstStyle/>
                    <a:p>
                      <a:pPr algn="r"/>
                      <a:r>
                        <a:rPr lang="en-US" sz="1400" dirty="0" smtClean="0"/>
                        <a:t>396,306</a:t>
                      </a:r>
                      <a:endParaRPr lang="en-US" sz="1400" b="1" dirty="0">
                        <a:solidFill>
                          <a:schemeClr val="bg1">
                            <a:lumMod val="65000"/>
                          </a:schemeClr>
                        </a:solidFill>
                      </a:endParaRPr>
                    </a:p>
                  </a:txBody>
                  <a:tcPr marL="84074" marR="84074" marT="18288" marB="18288"/>
                </a:tc>
                <a:tc>
                  <a:txBody>
                    <a:bodyPr/>
                    <a:lstStyle/>
                    <a:p>
                      <a:pPr algn="r"/>
                      <a:r>
                        <a:rPr lang="en-US" sz="1400" dirty="0" smtClean="0"/>
                        <a:t>7,583,366</a:t>
                      </a:r>
                      <a:endParaRPr lang="en-US" sz="1400" b="1" dirty="0">
                        <a:solidFill>
                          <a:schemeClr val="bg1">
                            <a:lumMod val="65000"/>
                          </a:schemeClr>
                        </a:solidFill>
                      </a:endParaRPr>
                    </a:p>
                  </a:txBody>
                  <a:tcPr marL="84074" marR="84074" marT="18288" marB="18288"/>
                </a:tc>
                <a:tc>
                  <a:txBody>
                    <a:bodyPr/>
                    <a:lstStyle/>
                    <a:p>
                      <a:pPr algn="r"/>
                      <a:r>
                        <a:rPr lang="en-US" sz="1400" b="1" dirty="0" smtClean="0">
                          <a:solidFill>
                            <a:schemeClr val="accent2"/>
                          </a:solidFill>
                        </a:rPr>
                        <a:t>76.5</a:t>
                      </a:r>
                      <a:endParaRPr lang="en-US" sz="1400" b="1" dirty="0">
                        <a:solidFill>
                          <a:schemeClr val="accent2"/>
                        </a:solidFill>
                      </a:endParaRPr>
                    </a:p>
                  </a:txBody>
                  <a:tcPr marL="84074" marR="84074" marT="18288" marB="18288"/>
                </a:tc>
              </a:tr>
              <a:tr h="252717">
                <a:tc>
                  <a:txBody>
                    <a:bodyPr/>
                    <a:lstStyle/>
                    <a:p>
                      <a:pPr algn="r"/>
                      <a:r>
                        <a:rPr lang="en-US" sz="1400" dirty="0" smtClean="0"/>
                        <a:t>5</a:t>
                      </a:r>
                      <a:endParaRPr lang="en-US" sz="1400" b="1" dirty="0">
                        <a:solidFill>
                          <a:schemeClr val="bg1">
                            <a:lumMod val="65000"/>
                          </a:schemeClr>
                        </a:solidFill>
                      </a:endParaRPr>
                    </a:p>
                  </a:txBody>
                  <a:tcPr marL="84074" marR="84074" marT="18288" marB="18288"/>
                </a:tc>
                <a:tc>
                  <a:txBody>
                    <a:bodyPr/>
                    <a:lstStyle/>
                    <a:p>
                      <a:pPr algn="r"/>
                      <a:r>
                        <a:rPr lang="en-US" sz="1400" dirty="0" smtClean="0"/>
                        <a:t>0.00072</a:t>
                      </a:r>
                      <a:endParaRPr lang="en-US" sz="1400" b="1" dirty="0">
                        <a:solidFill>
                          <a:schemeClr val="bg1">
                            <a:lumMod val="65000"/>
                          </a:schemeClr>
                        </a:solidFill>
                      </a:endParaRPr>
                    </a:p>
                  </a:txBody>
                  <a:tcPr marL="84074" marR="84074" marT="18288" marB="18288"/>
                </a:tc>
                <a:tc>
                  <a:txBody>
                    <a:bodyPr/>
                    <a:lstStyle/>
                    <a:p>
                      <a:pPr algn="r"/>
                      <a:r>
                        <a:rPr lang="en-US" sz="1400" dirty="0" smtClean="0"/>
                        <a:t>99,027</a:t>
                      </a:r>
                      <a:endParaRPr lang="en-US" sz="1400" b="1" dirty="0">
                        <a:solidFill>
                          <a:schemeClr val="bg1">
                            <a:lumMod val="65000"/>
                          </a:schemeClr>
                        </a:solidFill>
                      </a:endParaRPr>
                    </a:p>
                  </a:txBody>
                  <a:tcPr marL="84074" marR="84074" marT="18288" marB="18288"/>
                </a:tc>
                <a:tc>
                  <a:txBody>
                    <a:bodyPr/>
                    <a:lstStyle/>
                    <a:p>
                      <a:pPr algn="r"/>
                      <a:r>
                        <a:rPr lang="en-US" sz="1400" dirty="0" smtClean="0"/>
                        <a:t>71</a:t>
                      </a:r>
                      <a:endParaRPr lang="en-US" sz="1400" b="1" dirty="0">
                        <a:solidFill>
                          <a:schemeClr val="bg1">
                            <a:lumMod val="65000"/>
                          </a:schemeClr>
                        </a:solidFill>
                      </a:endParaRPr>
                    </a:p>
                  </a:txBody>
                  <a:tcPr marL="84074" marR="84074" marT="18288" marB="18288"/>
                </a:tc>
                <a:tc>
                  <a:txBody>
                    <a:bodyPr/>
                    <a:lstStyle/>
                    <a:p>
                      <a:pPr algn="r"/>
                      <a:endParaRPr lang="en-US" sz="1400" b="1">
                        <a:solidFill>
                          <a:schemeClr val="bg1">
                            <a:lumMod val="65000"/>
                          </a:schemeClr>
                        </a:solidFill>
                      </a:endParaRPr>
                    </a:p>
                  </a:txBody>
                  <a:tcPr marL="84074" marR="84074" marT="18288" marB="18288"/>
                </a:tc>
                <a:tc>
                  <a:txBody>
                    <a:bodyPr/>
                    <a:lstStyle/>
                    <a:p>
                      <a:pPr algn="r"/>
                      <a:r>
                        <a:rPr lang="en-US" sz="1400" dirty="0" smtClean="0"/>
                        <a:t>494,956</a:t>
                      </a:r>
                      <a:endParaRPr lang="en-US" sz="1400" b="1" dirty="0">
                        <a:solidFill>
                          <a:schemeClr val="bg1">
                            <a:lumMod val="65000"/>
                          </a:schemeClr>
                        </a:solidFill>
                      </a:endParaRPr>
                    </a:p>
                  </a:txBody>
                  <a:tcPr marL="84074" marR="84074" marT="18288" marB="18288"/>
                </a:tc>
                <a:tc>
                  <a:txBody>
                    <a:bodyPr/>
                    <a:lstStyle/>
                    <a:p>
                      <a:pPr algn="r"/>
                      <a:r>
                        <a:rPr lang="en-US" sz="1400" dirty="0" smtClean="0"/>
                        <a:t>7,187,060</a:t>
                      </a:r>
                      <a:endParaRPr lang="en-US" sz="1400" b="1" dirty="0">
                        <a:solidFill>
                          <a:schemeClr val="bg1">
                            <a:lumMod val="65000"/>
                          </a:schemeClr>
                        </a:solidFill>
                      </a:endParaRPr>
                    </a:p>
                  </a:txBody>
                  <a:tcPr marL="84074" marR="84074" marT="18288" marB="18288"/>
                </a:tc>
                <a:tc>
                  <a:txBody>
                    <a:bodyPr/>
                    <a:lstStyle/>
                    <a:p>
                      <a:pPr algn="r"/>
                      <a:r>
                        <a:rPr lang="en-US" sz="1400" dirty="0" smtClean="0"/>
                        <a:t>72.6</a:t>
                      </a:r>
                      <a:endParaRPr lang="en-US" sz="1400" b="1" dirty="0">
                        <a:solidFill>
                          <a:schemeClr val="bg1">
                            <a:lumMod val="65000"/>
                          </a:schemeClr>
                        </a:solidFill>
                      </a:endParaRPr>
                    </a:p>
                  </a:txBody>
                  <a:tcPr marL="84074" marR="84074" marT="18288" marB="18288"/>
                </a:tc>
              </a:tr>
              <a:tr h="252717">
                <a:tc>
                  <a:txBody>
                    <a:bodyPr/>
                    <a:lstStyle/>
                    <a:p>
                      <a:pPr algn="r"/>
                      <a:r>
                        <a:rPr lang="en-US" sz="1400" dirty="0" smtClean="0"/>
                        <a:t>10</a:t>
                      </a:r>
                      <a:endParaRPr lang="en-US" sz="1400" b="1" dirty="0">
                        <a:solidFill>
                          <a:schemeClr val="bg1">
                            <a:lumMod val="65000"/>
                          </a:schemeClr>
                        </a:solidFill>
                      </a:endParaRPr>
                    </a:p>
                  </a:txBody>
                  <a:tcPr marL="84074" marR="84074" marT="18288" marB="18288"/>
                </a:tc>
                <a:tc>
                  <a:txBody>
                    <a:bodyPr/>
                    <a:lstStyle/>
                    <a:p>
                      <a:pPr algn="r"/>
                      <a:r>
                        <a:rPr lang="en-US" sz="1400" dirty="0" smtClean="0"/>
                        <a:t>0.00093</a:t>
                      </a:r>
                      <a:endParaRPr lang="en-US" sz="1400" b="1" dirty="0">
                        <a:solidFill>
                          <a:schemeClr val="bg1">
                            <a:lumMod val="65000"/>
                          </a:schemeClr>
                        </a:solidFill>
                      </a:endParaRPr>
                    </a:p>
                  </a:txBody>
                  <a:tcPr marL="84074" marR="84074" marT="18288" marB="18288"/>
                </a:tc>
                <a:tc>
                  <a:txBody>
                    <a:bodyPr/>
                    <a:lstStyle/>
                    <a:p>
                      <a:pPr algn="r"/>
                      <a:r>
                        <a:rPr lang="en-US" sz="1400" dirty="0" smtClean="0"/>
                        <a:t>98,956</a:t>
                      </a:r>
                      <a:endParaRPr lang="en-US" sz="1400" b="1" dirty="0">
                        <a:solidFill>
                          <a:schemeClr val="bg1">
                            <a:lumMod val="65000"/>
                          </a:schemeClr>
                        </a:solidFill>
                      </a:endParaRPr>
                    </a:p>
                  </a:txBody>
                  <a:tcPr marL="84074" marR="84074" marT="18288" marB="18288"/>
                </a:tc>
                <a:tc>
                  <a:txBody>
                    <a:bodyPr/>
                    <a:lstStyle/>
                    <a:p>
                      <a:pPr algn="r"/>
                      <a:r>
                        <a:rPr lang="en-US" sz="1400" dirty="0" smtClean="0"/>
                        <a:t>92</a:t>
                      </a:r>
                      <a:endParaRPr lang="en-US" sz="1400" b="1" dirty="0">
                        <a:solidFill>
                          <a:schemeClr val="bg1">
                            <a:lumMod val="65000"/>
                          </a:schemeClr>
                        </a:solidFill>
                      </a:endParaRPr>
                    </a:p>
                  </a:txBody>
                  <a:tcPr marL="84074" marR="84074" marT="18288" marB="18288"/>
                </a:tc>
                <a:tc>
                  <a:txBody>
                    <a:bodyPr/>
                    <a:lstStyle/>
                    <a:p>
                      <a:pPr algn="r"/>
                      <a:endParaRPr lang="en-US" sz="1400" b="1" dirty="0">
                        <a:solidFill>
                          <a:schemeClr val="bg1">
                            <a:lumMod val="65000"/>
                          </a:schemeClr>
                        </a:solidFill>
                      </a:endParaRPr>
                    </a:p>
                  </a:txBody>
                  <a:tcPr marL="84074" marR="84074" marT="18288" marB="18288"/>
                </a:tc>
                <a:tc>
                  <a:txBody>
                    <a:bodyPr/>
                    <a:lstStyle/>
                    <a:p>
                      <a:pPr algn="r"/>
                      <a:r>
                        <a:rPr lang="en-US" sz="1400" dirty="0" smtClean="0"/>
                        <a:t>494,632</a:t>
                      </a:r>
                      <a:endParaRPr lang="en-US" sz="1400" b="1" dirty="0">
                        <a:solidFill>
                          <a:schemeClr val="bg1">
                            <a:lumMod val="65000"/>
                          </a:schemeClr>
                        </a:solidFill>
                      </a:endParaRPr>
                    </a:p>
                  </a:txBody>
                  <a:tcPr marL="84074" marR="84074" marT="18288" marB="18288"/>
                </a:tc>
                <a:tc>
                  <a:txBody>
                    <a:bodyPr/>
                    <a:lstStyle/>
                    <a:p>
                      <a:pPr algn="r"/>
                      <a:r>
                        <a:rPr lang="en-US" sz="1400" dirty="0" smtClean="0"/>
                        <a:t>6,692,103</a:t>
                      </a:r>
                      <a:endParaRPr lang="en-US" sz="1400" b="1" dirty="0">
                        <a:solidFill>
                          <a:schemeClr val="bg1">
                            <a:lumMod val="65000"/>
                          </a:schemeClr>
                        </a:solidFill>
                      </a:endParaRPr>
                    </a:p>
                  </a:txBody>
                  <a:tcPr marL="84074" marR="84074" marT="18288" marB="18288"/>
                </a:tc>
                <a:tc>
                  <a:txBody>
                    <a:bodyPr/>
                    <a:lstStyle/>
                    <a:p>
                      <a:pPr algn="r"/>
                      <a:r>
                        <a:rPr lang="en-US" sz="1400" dirty="0" smtClean="0"/>
                        <a:t>67.6</a:t>
                      </a:r>
                      <a:endParaRPr lang="en-US" sz="1400" b="1" dirty="0">
                        <a:solidFill>
                          <a:schemeClr val="bg1">
                            <a:lumMod val="65000"/>
                          </a:schemeClr>
                        </a:solidFill>
                      </a:endParaRPr>
                    </a:p>
                  </a:txBody>
                  <a:tcPr marL="84074" marR="84074" marT="18288" marB="18288"/>
                </a:tc>
              </a:tr>
              <a:tr h="252717">
                <a:tc>
                  <a:txBody>
                    <a:bodyPr/>
                    <a:lstStyle/>
                    <a:p>
                      <a:pPr algn="r"/>
                      <a:r>
                        <a:rPr lang="en-US" sz="1400" dirty="0" smtClean="0"/>
                        <a:t>15</a:t>
                      </a:r>
                      <a:endParaRPr lang="en-US" sz="1400" b="1" dirty="0">
                        <a:solidFill>
                          <a:schemeClr val="bg1">
                            <a:lumMod val="65000"/>
                          </a:schemeClr>
                        </a:solidFill>
                      </a:endParaRPr>
                    </a:p>
                  </a:txBody>
                  <a:tcPr marL="84074" marR="84074" marT="18288" marB="18288"/>
                </a:tc>
                <a:tc>
                  <a:txBody>
                    <a:bodyPr/>
                    <a:lstStyle/>
                    <a:p>
                      <a:pPr algn="r"/>
                      <a:r>
                        <a:rPr lang="en-US" sz="1400" dirty="0" smtClean="0"/>
                        <a:t>0.00347</a:t>
                      </a:r>
                      <a:endParaRPr lang="en-US" sz="1400" b="1" dirty="0">
                        <a:solidFill>
                          <a:schemeClr val="bg1">
                            <a:lumMod val="65000"/>
                          </a:schemeClr>
                        </a:solidFill>
                      </a:endParaRPr>
                    </a:p>
                  </a:txBody>
                  <a:tcPr marL="84074" marR="84074" marT="18288" marB="18288"/>
                </a:tc>
                <a:tc>
                  <a:txBody>
                    <a:bodyPr/>
                    <a:lstStyle/>
                    <a:p>
                      <a:pPr algn="r"/>
                      <a:r>
                        <a:rPr lang="en-US" sz="1400" dirty="0" smtClean="0"/>
                        <a:t>98,864</a:t>
                      </a:r>
                      <a:endParaRPr lang="en-US" sz="1400" b="1" dirty="0">
                        <a:solidFill>
                          <a:schemeClr val="bg1">
                            <a:lumMod val="65000"/>
                          </a:schemeClr>
                        </a:solidFill>
                      </a:endParaRPr>
                    </a:p>
                  </a:txBody>
                  <a:tcPr marL="84074" marR="84074" marT="18288" marB="18288"/>
                </a:tc>
                <a:tc>
                  <a:txBody>
                    <a:bodyPr/>
                    <a:lstStyle/>
                    <a:p>
                      <a:pPr algn="r"/>
                      <a:r>
                        <a:rPr lang="en-US" sz="1400" dirty="0" smtClean="0"/>
                        <a:t>343</a:t>
                      </a:r>
                      <a:endParaRPr lang="en-US" sz="1400" b="1" dirty="0">
                        <a:solidFill>
                          <a:schemeClr val="bg1">
                            <a:lumMod val="65000"/>
                          </a:schemeClr>
                        </a:solidFill>
                      </a:endParaRPr>
                    </a:p>
                  </a:txBody>
                  <a:tcPr marL="84074" marR="84074" marT="18288" marB="18288"/>
                </a:tc>
                <a:tc>
                  <a:txBody>
                    <a:bodyPr/>
                    <a:lstStyle/>
                    <a:p>
                      <a:pPr algn="r"/>
                      <a:endParaRPr lang="en-US" sz="1400" b="1">
                        <a:solidFill>
                          <a:schemeClr val="bg1">
                            <a:lumMod val="65000"/>
                          </a:schemeClr>
                        </a:solidFill>
                      </a:endParaRPr>
                    </a:p>
                  </a:txBody>
                  <a:tcPr marL="84074" marR="84074" marT="18288" marB="18288"/>
                </a:tc>
                <a:tc>
                  <a:txBody>
                    <a:bodyPr/>
                    <a:lstStyle/>
                    <a:p>
                      <a:pPr algn="r"/>
                      <a:r>
                        <a:rPr lang="en-US" sz="1400" dirty="0" smtClean="0"/>
                        <a:t>493,535</a:t>
                      </a:r>
                      <a:endParaRPr lang="en-US" sz="1400" b="1" dirty="0">
                        <a:solidFill>
                          <a:schemeClr val="bg1">
                            <a:lumMod val="65000"/>
                          </a:schemeClr>
                        </a:solidFill>
                      </a:endParaRPr>
                    </a:p>
                  </a:txBody>
                  <a:tcPr marL="84074" marR="84074" marT="18288" marB="18288"/>
                </a:tc>
                <a:tc>
                  <a:txBody>
                    <a:bodyPr/>
                    <a:lstStyle/>
                    <a:p>
                      <a:pPr algn="r"/>
                      <a:r>
                        <a:rPr lang="en-US" sz="1400" dirty="0" smtClean="0"/>
                        <a:t>6,197,472</a:t>
                      </a:r>
                      <a:endParaRPr lang="en-US" sz="1400" b="1" dirty="0">
                        <a:solidFill>
                          <a:schemeClr val="bg1">
                            <a:lumMod val="65000"/>
                          </a:schemeClr>
                        </a:solidFill>
                      </a:endParaRPr>
                    </a:p>
                  </a:txBody>
                  <a:tcPr marL="84074" marR="84074" marT="18288" marB="18288"/>
                </a:tc>
                <a:tc>
                  <a:txBody>
                    <a:bodyPr/>
                    <a:lstStyle/>
                    <a:p>
                      <a:pPr algn="r"/>
                      <a:r>
                        <a:rPr lang="en-US" sz="1400" dirty="0" smtClean="0"/>
                        <a:t>62.7</a:t>
                      </a:r>
                      <a:endParaRPr lang="en-US" sz="1400" b="1" dirty="0">
                        <a:solidFill>
                          <a:schemeClr val="bg1">
                            <a:lumMod val="65000"/>
                          </a:schemeClr>
                        </a:solidFill>
                      </a:endParaRPr>
                    </a:p>
                  </a:txBody>
                  <a:tcPr marL="84074" marR="84074" marT="18288" marB="18288"/>
                </a:tc>
              </a:tr>
              <a:tr h="252717">
                <a:tc>
                  <a:txBody>
                    <a:bodyPr/>
                    <a:lstStyle/>
                    <a:p>
                      <a:pPr algn="r"/>
                      <a:r>
                        <a:rPr lang="en-US" sz="1400" dirty="0" smtClean="0"/>
                        <a:t>20</a:t>
                      </a:r>
                      <a:endParaRPr lang="en-US" sz="1400" b="1" dirty="0">
                        <a:solidFill>
                          <a:schemeClr val="bg1">
                            <a:lumMod val="65000"/>
                          </a:schemeClr>
                        </a:solidFill>
                      </a:endParaRPr>
                    </a:p>
                  </a:txBody>
                  <a:tcPr marL="84074" marR="84074" marT="18288" marB="18288"/>
                </a:tc>
                <a:tc>
                  <a:txBody>
                    <a:bodyPr/>
                    <a:lstStyle/>
                    <a:p>
                      <a:pPr algn="r"/>
                      <a:r>
                        <a:rPr lang="en-US" sz="1400" dirty="0" smtClean="0"/>
                        <a:t>0.00499</a:t>
                      </a:r>
                      <a:endParaRPr lang="en-US" sz="1400" b="1" dirty="0">
                        <a:solidFill>
                          <a:schemeClr val="bg1">
                            <a:lumMod val="65000"/>
                          </a:schemeClr>
                        </a:solidFill>
                      </a:endParaRPr>
                    </a:p>
                  </a:txBody>
                  <a:tcPr marL="84074" marR="84074" marT="18288" marB="18288"/>
                </a:tc>
                <a:tc>
                  <a:txBody>
                    <a:bodyPr/>
                    <a:lstStyle/>
                    <a:p>
                      <a:pPr algn="r"/>
                      <a:r>
                        <a:rPr lang="en-US" sz="1400" dirty="0" smtClean="0"/>
                        <a:t>98,521</a:t>
                      </a:r>
                      <a:endParaRPr lang="en-US" sz="1400" b="1" dirty="0">
                        <a:solidFill>
                          <a:schemeClr val="bg1">
                            <a:lumMod val="65000"/>
                          </a:schemeClr>
                        </a:solidFill>
                      </a:endParaRPr>
                    </a:p>
                  </a:txBody>
                  <a:tcPr marL="84074" marR="84074" marT="18288" marB="18288"/>
                </a:tc>
                <a:tc>
                  <a:txBody>
                    <a:bodyPr/>
                    <a:lstStyle/>
                    <a:p>
                      <a:pPr algn="r"/>
                      <a:r>
                        <a:rPr lang="en-US" sz="1400" dirty="0" smtClean="0"/>
                        <a:t>491</a:t>
                      </a:r>
                      <a:endParaRPr lang="en-US" sz="1400" b="1" dirty="0">
                        <a:solidFill>
                          <a:schemeClr val="bg1">
                            <a:lumMod val="65000"/>
                          </a:schemeClr>
                        </a:solidFill>
                      </a:endParaRPr>
                    </a:p>
                  </a:txBody>
                  <a:tcPr marL="84074" marR="84074" marT="18288" marB="18288"/>
                </a:tc>
                <a:tc>
                  <a:txBody>
                    <a:bodyPr/>
                    <a:lstStyle/>
                    <a:p>
                      <a:pPr algn="r"/>
                      <a:endParaRPr lang="en-US" sz="1400" b="1">
                        <a:solidFill>
                          <a:schemeClr val="bg1">
                            <a:lumMod val="65000"/>
                          </a:schemeClr>
                        </a:solidFill>
                      </a:endParaRPr>
                    </a:p>
                  </a:txBody>
                  <a:tcPr marL="84074" marR="84074" marT="18288" marB="18288"/>
                </a:tc>
                <a:tc>
                  <a:txBody>
                    <a:bodyPr/>
                    <a:lstStyle/>
                    <a:p>
                      <a:pPr algn="r"/>
                      <a:r>
                        <a:rPr lang="en-US" sz="1400" dirty="0" smtClean="0"/>
                        <a:t>491,374</a:t>
                      </a:r>
                      <a:endParaRPr lang="en-US" sz="1400" b="1" dirty="0">
                        <a:solidFill>
                          <a:schemeClr val="bg1">
                            <a:lumMod val="65000"/>
                          </a:schemeClr>
                        </a:solidFill>
                      </a:endParaRPr>
                    </a:p>
                  </a:txBody>
                  <a:tcPr marL="84074" marR="84074" marT="18288" marB="18288"/>
                </a:tc>
                <a:tc>
                  <a:txBody>
                    <a:bodyPr/>
                    <a:lstStyle/>
                    <a:p>
                      <a:pPr algn="r"/>
                      <a:r>
                        <a:rPr lang="en-US" sz="1400" dirty="0" smtClean="0"/>
                        <a:t>5,703,937</a:t>
                      </a:r>
                      <a:endParaRPr lang="en-US" sz="1400" b="1" dirty="0">
                        <a:solidFill>
                          <a:schemeClr val="bg1">
                            <a:lumMod val="65000"/>
                          </a:schemeClr>
                        </a:solidFill>
                      </a:endParaRPr>
                    </a:p>
                  </a:txBody>
                  <a:tcPr marL="84074" marR="84074" marT="18288" marB="18288"/>
                </a:tc>
                <a:tc>
                  <a:txBody>
                    <a:bodyPr/>
                    <a:lstStyle/>
                    <a:p>
                      <a:pPr algn="r"/>
                      <a:r>
                        <a:rPr lang="en-US" sz="1400" dirty="0" smtClean="0"/>
                        <a:t>57.9</a:t>
                      </a:r>
                      <a:endParaRPr lang="en-US" sz="1400" b="1" dirty="0">
                        <a:solidFill>
                          <a:schemeClr val="bg1">
                            <a:lumMod val="65000"/>
                          </a:schemeClr>
                        </a:solidFill>
                      </a:endParaRPr>
                    </a:p>
                  </a:txBody>
                  <a:tcPr marL="84074" marR="84074" marT="18288" marB="18288"/>
                </a:tc>
              </a:tr>
              <a:tr h="252717">
                <a:tc>
                  <a:txBody>
                    <a:bodyPr/>
                    <a:lstStyle/>
                    <a:p>
                      <a:pPr algn="r"/>
                      <a:r>
                        <a:rPr lang="en-US" sz="1400" dirty="0" smtClean="0"/>
                        <a:t>25</a:t>
                      </a:r>
                      <a:endParaRPr lang="en-US" sz="1400" b="1" dirty="0">
                        <a:solidFill>
                          <a:schemeClr val="bg1">
                            <a:lumMod val="65000"/>
                          </a:schemeClr>
                        </a:solidFill>
                      </a:endParaRPr>
                    </a:p>
                  </a:txBody>
                  <a:tcPr marL="84074" marR="84074" marT="18288" marB="18288"/>
                </a:tc>
                <a:tc>
                  <a:txBody>
                    <a:bodyPr/>
                    <a:lstStyle/>
                    <a:p>
                      <a:pPr algn="r"/>
                      <a:r>
                        <a:rPr lang="en-US" sz="1400" dirty="0" smtClean="0"/>
                        <a:t>0.00443</a:t>
                      </a:r>
                      <a:endParaRPr lang="en-US" sz="1400" b="1" dirty="0">
                        <a:solidFill>
                          <a:schemeClr val="bg1">
                            <a:lumMod val="65000"/>
                          </a:schemeClr>
                        </a:solidFill>
                      </a:endParaRPr>
                    </a:p>
                  </a:txBody>
                  <a:tcPr marL="84074" marR="84074" marT="18288" marB="18288"/>
                </a:tc>
                <a:tc>
                  <a:txBody>
                    <a:bodyPr/>
                    <a:lstStyle/>
                    <a:p>
                      <a:pPr algn="r"/>
                      <a:r>
                        <a:rPr lang="en-US" sz="1400" dirty="0" smtClean="0"/>
                        <a:t>98,030</a:t>
                      </a:r>
                      <a:endParaRPr lang="en-US" sz="1400" b="1" dirty="0">
                        <a:solidFill>
                          <a:schemeClr val="bg1">
                            <a:lumMod val="65000"/>
                          </a:schemeClr>
                        </a:solidFill>
                      </a:endParaRPr>
                    </a:p>
                  </a:txBody>
                  <a:tcPr marL="84074" marR="84074" marT="18288" marB="18288"/>
                </a:tc>
                <a:tc>
                  <a:txBody>
                    <a:bodyPr/>
                    <a:lstStyle/>
                    <a:p>
                      <a:pPr algn="r"/>
                      <a:r>
                        <a:rPr lang="en-US" sz="1400" dirty="0" smtClean="0"/>
                        <a:t>434</a:t>
                      </a:r>
                      <a:endParaRPr lang="en-US" sz="1400" b="1" dirty="0">
                        <a:solidFill>
                          <a:schemeClr val="bg1">
                            <a:lumMod val="65000"/>
                          </a:schemeClr>
                        </a:solidFill>
                      </a:endParaRPr>
                    </a:p>
                  </a:txBody>
                  <a:tcPr marL="84074" marR="84074" marT="18288" marB="18288"/>
                </a:tc>
                <a:tc>
                  <a:txBody>
                    <a:bodyPr/>
                    <a:lstStyle/>
                    <a:p>
                      <a:pPr algn="r"/>
                      <a:endParaRPr lang="en-US" sz="1400" b="1">
                        <a:solidFill>
                          <a:schemeClr val="bg1">
                            <a:lumMod val="65000"/>
                          </a:schemeClr>
                        </a:solidFill>
                      </a:endParaRPr>
                    </a:p>
                  </a:txBody>
                  <a:tcPr marL="84074" marR="84074" marT="18288" marB="18288"/>
                </a:tc>
                <a:tc>
                  <a:txBody>
                    <a:bodyPr/>
                    <a:lstStyle/>
                    <a:p>
                      <a:pPr algn="r"/>
                      <a:r>
                        <a:rPr lang="en-US" sz="1400" dirty="0" smtClean="0"/>
                        <a:t>489,090</a:t>
                      </a:r>
                      <a:endParaRPr lang="en-US" sz="1400" b="1" dirty="0">
                        <a:solidFill>
                          <a:schemeClr val="bg1">
                            <a:lumMod val="65000"/>
                          </a:schemeClr>
                        </a:solidFill>
                      </a:endParaRPr>
                    </a:p>
                  </a:txBody>
                  <a:tcPr marL="84074" marR="84074" marT="18288" marB="18288"/>
                </a:tc>
                <a:tc>
                  <a:txBody>
                    <a:bodyPr/>
                    <a:lstStyle/>
                    <a:p>
                      <a:pPr algn="r"/>
                      <a:r>
                        <a:rPr lang="en-US" sz="1400" dirty="0" smtClean="0"/>
                        <a:t>5,212,563</a:t>
                      </a:r>
                      <a:endParaRPr lang="en-US" sz="1400" b="1" dirty="0">
                        <a:solidFill>
                          <a:schemeClr val="bg1">
                            <a:lumMod val="65000"/>
                          </a:schemeClr>
                        </a:solidFill>
                      </a:endParaRPr>
                    </a:p>
                  </a:txBody>
                  <a:tcPr marL="84074" marR="84074" marT="18288" marB="18288"/>
                </a:tc>
                <a:tc>
                  <a:txBody>
                    <a:bodyPr/>
                    <a:lstStyle/>
                    <a:p>
                      <a:pPr algn="r"/>
                      <a:r>
                        <a:rPr lang="en-US" sz="1400" dirty="0" smtClean="0"/>
                        <a:t>53.2</a:t>
                      </a:r>
                      <a:endParaRPr lang="en-US" sz="1400" b="1" dirty="0">
                        <a:solidFill>
                          <a:schemeClr val="bg1">
                            <a:lumMod val="65000"/>
                          </a:schemeClr>
                        </a:solidFill>
                      </a:endParaRPr>
                    </a:p>
                  </a:txBody>
                  <a:tcPr marL="84074" marR="84074" marT="18288" marB="18288"/>
                </a:tc>
              </a:tr>
              <a:tr h="252717">
                <a:tc>
                  <a:txBody>
                    <a:bodyPr/>
                    <a:lstStyle/>
                    <a:p>
                      <a:pPr algn="r"/>
                      <a:r>
                        <a:rPr lang="en-US" sz="1400" dirty="0" smtClean="0"/>
                        <a:t>30</a:t>
                      </a:r>
                      <a:endParaRPr lang="en-US" sz="1400" b="1" dirty="0">
                        <a:solidFill>
                          <a:schemeClr val="bg1">
                            <a:lumMod val="65000"/>
                          </a:schemeClr>
                        </a:solidFill>
                      </a:endParaRPr>
                    </a:p>
                  </a:txBody>
                  <a:tcPr marL="84074" marR="84074" marT="18288" marB="18288"/>
                </a:tc>
                <a:tc>
                  <a:txBody>
                    <a:bodyPr/>
                    <a:lstStyle/>
                    <a:p>
                      <a:pPr algn="r"/>
                      <a:r>
                        <a:rPr lang="en-US" sz="1400" dirty="0" smtClean="0"/>
                        <a:t>0.00555</a:t>
                      </a:r>
                      <a:endParaRPr lang="en-US" sz="1400" b="1" dirty="0">
                        <a:solidFill>
                          <a:schemeClr val="bg1">
                            <a:lumMod val="65000"/>
                          </a:schemeClr>
                        </a:solidFill>
                      </a:endParaRPr>
                    </a:p>
                  </a:txBody>
                  <a:tcPr marL="84074" marR="84074" marT="18288" marB="18288"/>
                </a:tc>
                <a:tc>
                  <a:txBody>
                    <a:bodyPr/>
                    <a:lstStyle/>
                    <a:p>
                      <a:pPr algn="r"/>
                      <a:r>
                        <a:rPr lang="en-US" sz="1400" dirty="0" smtClean="0"/>
                        <a:t>97,595</a:t>
                      </a:r>
                      <a:endParaRPr lang="en-US" sz="1400" b="1" dirty="0">
                        <a:solidFill>
                          <a:schemeClr val="bg1">
                            <a:lumMod val="65000"/>
                          </a:schemeClr>
                        </a:solidFill>
                      </a:endParaRPr>
                    </a:p>
                  </a:txBody>
                  <a:tcPr marL="84074" marR="84074" marT="18288" marB="18288"/>
                </a:tc>
                <a:tc>
                  <a:txBody>
                    <a:bodyPr/>
                    <a:lstStyle/>
                    <a:p>
                      <a:pPr algn="r"/>
                      <a:r>
                        <a:rPr lang="en-US" sz="1400" dirty="0" smtClean="0"/>
                        <a:t>542</a:t>
                      </a:r>
                      <a:endParaRPr lang="en-US" sz="1400" b="1" dirty="0">
                        <a:solidFill>
                          <a:schemeClr val="bg1">
                            <a:lumMod val="65000"/>
                          </a:schemeClr>
                        </a:solidFill>
                      </a:endParaRPr>
                    </a:p>
                  </a:txBody>
                  <a:tcPr marL="84074" marR="84074" marT="18288" marB="18288"/>
                </a:tc>
                <a:tc>
                  <a:txBody>
                    <a:bodyPr/>
                    <a:lstStyle/>
                    <a:p>
                      <a:pPr algn="r"/>
                      <a:endParaRPr lang="en-US" sz="1400" b="1">
                        <a:solidFill>
                          <a:schemeClr val="bg1">
                            <a:lumMod val="65000"/>
                          </a:schemeClr>
                        </a:solidFill>
                      </a:endParaRPr>
                    </a:p>
                  </a:txBody>
                  <a:tcPr marL="84074" marR="84074" marT="18288" marB="18288"/>
                </a:tc>
                <a:tc>
                  <a:txBody>
                    <a:bodyPr/>
                    <a:lstStyle/>
                    <a:p>
                      <a:pPr algn="r"/>
                      <a:r>
                        <a:rPr lang="en-US" sz="1400" dirty="0" smtClean="0"/>
                        <a:t>486,695</a:t>
                      </a:r>
                      <a:endParaRPr lang="en-US" sz="1400" b="1" dirty="0">
                        <a:solidFill>
                          <a:schemeClr val="bg1">
                            <a:lumMod val="65000"/>
                          </a:schemeClr>
                        </a:solidFill>
                      </a:endParaRPr>
                    </a:p>
                  </a:txBody>
                  <a:tcPr marL="84074" marR="84074" marT="18288" marB="18288"/>
                </a:tc>
                <a:tc>
                  <a:txBody>
                    <a:bodyPr/>
                    <a:lstStyle/>
                    <a:p>
                      <a:pPr algn="r"/>
                      <a:r>
                        <a:rPr lang="en-US" sz="1400" dirty="0" smtClean="0"/>
                        <a:t>4,723,473</a:t>
                      </a:r>
                      <a:endParaRPr lang="en-US" sz="1400" b="1" dirty="0">
                        <a:solidFill>
                          <a:schemeClr val="bg1">
                            <a:lumMod val="65000"/>
                          </a:schemeClr>
                        </a:solidFill>
                      </a:endParaRPr>
                    </a:p>
                  </a:txBody>
                  <a:tcPr marL="84074" marR="84074" marT="18288" marB="18288"/>
                </a:tc>
                <a:tc>
                  <a:txBody>
                    <a:bodyPr/>
                    <a:lstStyle/>
                    <a:p>
                      <a:pPr algn="r"/>
                      <a:r>
                        <a:rPr lang="en-US" sz="1400" dirty="0" smtClean="0"/>
                        <a:t>48.4</a:t>
                      </a:r>
                      <a:endParaRPr lang="en-US" sz="1400" b="1" dirty="0">
                        <a:solidFill>
                          <a:schemeClr val="bg1">
                            <a:lumMod val="65000"/>
                          </a:schemeClr>
                        </a:solidFill>
                      </a:endParaRPr>
                    </a:p>
                  </a:txBody>
                  <a:tcPr marL="84074" marR="84074" marT="18288" marB="18288"/>
                </a:tc>
              </a:tr>
              <a:tr h="252717">
                <a:tc>
                  <a:txBody>
                    <a:bodyPr/>
                    <a:lstStyle/>
                    <a:p>
                      <a:pPr algn="r"/>
                      <a:r>
                        <a:rPr lang="en-US" sz="1400" dirty="0" smtClean="0"/>
                        <a:t>35</a:t>
                      </a:r>
                      <a:endParaRPr lang="en-US" sz="1400" b="1" dirty="0">
                        <a:solidFill>
                          <a:schemeClr val="bg1">
                            <a:lumMod val="65000"/>
                          </a:schemeClr>
                        </a:solidFill>
                      </a:endParaRPr>
                    </a:p>
                  </a:txBody>
                  <a:tcPr marL="84074" marR="84074" marT="18288" marB="18288"/>
                </a:tc>
                <a:tc>
                  <a:txBody>
                    <a:bodyPr/>
                    <a:lstStyle/>
                    <a:p>
                      <a:pPr algn="r"/>
                      <a:r>
                        <a:rPr lang="en-US" sz="1400" dirty="0" smtClean="0"/>
                        <a:t>0.00760</a:t>
                      </a:r>
                      <a:endParaRPr lang="en-US" sz="1400" b="1" dirty="0">
                        <a:solidFill>
                          <a:schemeClr val="bg1">
                            <a:lumMod val="65000"/>
                          </a:schemeClr>
                        </a:solidFill>
                      </a:endParaRPr>
                    </a:p>
                  </a:txBody>
                  <a:tcPr marL="84074" marR="84074" marT="18288" marB="18288"/>
                </a:tc>
                <a:tc>
                  <a:txBody>
                    <a:bodyPr/>
                    <a:lstStyle/>
                    <a:p>
                      <a:pPr algn="r"/>
                      <a:r>
                        <a:rPr lang="en-US" sz="1400" dirty="0" smtClean="0"/>
                        <a:t>97,054</a:t>
                      </a:r>
                      <a:endParaRPr lang="en-US" sz="1400" b="1" dirty="0">
                        <a:solidFill>
                          <a:schemeClr val="bg1">
                            <a:lumMod val="65000"/>
                          </a:schemeClr>
                        </a:solidFill>
                      </a:endParaRPr>
                    </a:p>
                  </a:txBody>
                  <a:tcPr marL="84074" marR="84074" marT="18288" marB="18288"/>
                </a:tc>
                <a:tc>
                  <a:txBody>
                    <a:bodyPr/>
                    <a:lstStyle/>
                    <a:p>
                      <a:pPr algn="r"/>
                      <a:r>
                        <a:rPr lang="en-US" sz="1400" dirty="0" smtClean="0"/>
                        <a:t>737</a:t>
                      </a:r>
                      <a:endParaRPr lang="en-US" sz="1400" b="1" dirty="0">
                        <a:solidFill>
                          <a:schemeClr val="bg1">
                            <a:lumMod val="65000"/>
                          </a:schemeClr>
                        </a:solidFill>
                      </a:endParaRPr>
                    </a:p>
                  </a:txBody>
                  <a:tcPr marL="84074" marR="84074" marT="18288" marB="18288"/>
                </a:tc>
                <a:tc>
                  <a:txBody>
                    <a:bodyPr/>
                    <a:lstStyle/>
                    <a:p>
                      <a:pPr algn="r"/>
                      <a:endParaRPr lang="en-US" sz="1400" b="1">
                        <a:solidFill>
                          <a:schemeClr val="bg1">
                            <a:lumMod val="65000"/>
                          </a:schemeClr>
                        </a:solidFill>
                      </a:endParaRPr>
                    </a:p>
                  </a:txBody>
                  <a:tcPr marL="84074" marR="84074" marT="18288" marB="18288"/>
                </a:tc>
                <a:tc>
                  <a:txBody>
                    <a:bodyPr/>
                    <a:lstStyle/>
                    <a:p>
                      <a:pPr algn="r"/>
                      <a:r>
                        <a:rPr lang="en-US" sz="1400" dirty="0" smtClean="0"/>
                        <a:t>483,565</a:t>
                      </a:r>
                      <a:endParaRPr lang="en-US" sz="1400" b="1" dirty="0">
                        <a:solidFill>
                          <a:schemeClr val="bg1">
                            <a:lumMod val="65000"/>
                          </a:schemeClr>
                        </a:solidFill>
                      </a:endParaRPr>
                    </a:p>
                  </a:txBody>
                  <a:tcPr marL="84074" marR="84074" marT="18288" marB="18288"/>
                </a:tc>
                <a:tc>
                  <a:txBody>
                    <a:bodyPr/>
                    <a:lstStyle/>
                    <a:p>
                      <a:pPr algn="r"/>
                      <a:r>
                        <a:rPr lang="en-US" sz="1400" dirty="0" smtClean="0"/>
                        <a:t>4,236,779</a:t>
                      </a:r>
                      <a:endParaRPr lang="en-US" sz="1400" b="1" dirty="0">
                        <a:solidFill>
                          <a:schemeClr val="bg1">
                            <a:lumMod val="65000"/>
                          </a:schemeClr>
                        </a:solidFill>
                      </a:endParaRPr>
                    </a:p>
                  </a:txBody>
                  <a:tcPr marL="84074" marR="84074" marT="18288" marB="18288"/>
                </a:tc>
                <a:tc>
                  <a:txBody>
                    <a:bodyPr/>
                    <a:lstStyle/>
                    <a:p>
                      <a:pPr algn="r"/>
                      <a:r>
                        <a:rPr lang="en-US" sz="1400" dirty="0" smtClean="0"/>
                        <a:t>43.7</a:t>
                      </a:r>
                      <a:endParaRPr lang="en-US" sz="1400" b="1" dirty="0">
                        <a:solidFill>
                          <a:schemeClr val="bg1">
                            <a:lumMod val="65000"/>
                          </a:schemeClr>
                        </a:solidFill>
                      </a:endParaRPr>
                    </a:p>
                  </a:txBody>
                  <a:tcPr marL="84074" marR="84074" marT="18288" marB="18288"/>
                </a:tc>
              </a:tr>
              <a:tr h="252717">
                <a:tc>
                  <a:txBody>
                    <a:bodyPr/>
                    <a:lstStyle/>
                    <a:p>
                      <a:pPr algn="r"/>
                      <a:r>
                        <a:rPr lang="en-US" sz="1400" dirty="0" smtClean="0"/>
                        <a:t>40</a:t>
                      </a:r>
                      <a:endParaRPr lang="en-US" sz="1400" b="1" dirty="0">
                        <a:solidFill>
                          <a:schemeClr val="bg1">
                            <a:lumMod val="65000"/>
                          </a:schemeClr>
                        </a:solidFill>
                      </a:endParaRPr>
                    </a:p>
                  </a:txBody>
                  <a:tcPr marL="84074" marR="84074" marT="18288" marB="18288"/>
                </a:tc>
                <a:tc>
                  <a:txBody>
                    <a:bodyPr/>
                    <a:lstStyle/>
                    <a:p>
                      <a:pPr algn="r"/>
                      <a:r>
                        <a:rPr lang="en-US" sz="1400" dirty="0" smtClean="0"/>
                        <a:t>0.01161</a:t>
                      </a:r>
                      <a:endParaRPr lang="en-US" sz="1400" b="1" dirty="0">
                        <a:solidFill>
                          <a:schemeClr val="bg1">
                            <a:lumMod val="65000"/>
                          </a:schemeClr>
                        </a:solidFill>
                      </a:endParaRPr>
                    </a:p>
                  </a:txBody>
                  <a:tcPr marL="84074" marR="84074" marT="18288" marB="18288"/>
                </a:tc>
                <a:tc>
                  <a:txBody>
                    <a:bodyPr/>
                    <a:lstStyle/>
                    <a:p>
                      <a:pPr algn="r"/>
                      <a:r>
                        <a:rPr lang="en-US" sz="1400" dirty="0" smtClean="0"/>
                        <a:t>96,316</a:t>
                      </a:r>
                      <a:endParaRPr lang="en-US" sz="1400" b="1" dirty="0">
                        <a:solidFill>
                          <a:schemeClr val="bg1">
                            <a:lumMod val="65000"/>
                          </a:schemeClr>
                        </a:solidFill>
                      </a:endParaRPr>
                    </a:p>
                  </a:txBody>
                  <a:tcPr marL="84074" marR="84074" marT="18288" marB="18288"/>
                </a:tc>
                <a:tc>
                  <a:txBody>
                    <a:bodyPr/>
                    <a:lstStyle/>
                    <a:p>
                      <a:pPr algn="r"/>
                      <a:r>
                        <a:rPr lang="en-US" sz="1400" dirty="0" smtClean="0"/>
                        <a:t>1,118</a:t>
                      </a:r>
                      <a:endParaRPr lang="en-US" sz="1400" b="1" dirty="0">
                        <a:solidFill>
                          <a:schemeClr val="bg1">
                            <a:lumMod val="65000"/>
                          </a:schemeClr>
                        </a:solidFill>
                      </a:endParaRPr>
                    </a:p>
                  </a:txBody>
                  <a:tcPr marL="84074" marR="84074" marT="18288" marB="18288"/>
                </a:tc>
                <a:tc>
                  <a:txBody>
                    <a:bodyPr/>
                    <a:lstStyle/>
                    <a:p>
                      <a:pPr algn="r"/>
                      <a:endParaRPr lang="en-US" sz="1400" b="1">
                        <a:solidFill>
                          <a:schemeClr val="bg1">
                            <a:lumMod val="65000"/>
                          </a:schemeClr>
                        </a:solidFill>
                      </a:endParaRPr>
                    </a:p>
                  </a:txBody>
                  <a:tcPr marL="84074" marR="84074" marT="18288" marB="18288"/>
                </a:tc>
                <a:tc>
                  <a:txBody>
                    <a:bodyPr/>
                    <a:lstStyle/>
                    <a:p>
                      <a:pPr algn="r"/>
                      <a:r>
                        <a:rPr lang="en-US" sz="1400" dirty="0" smtClean="0"/>
                        <a:t>479,004</a:t>
                      </a:r>
                      <a:endParaRPr lang="en-US" sz="1400" b="1" dirty="0">
                        <a:solidFill>
                          <a:schemeClr val="bg1">
                            <a:lumMod val="65000"/>
                          </a:schemeClr>
                        </a:solidFill>
                      </a:endParaRPr>
                    </a:p>
                  </a:txBody>
                  <a:tcPr marL="84074" marR="84074" marT="18288" marB="18288"/>
                </a:tc>
                <a:tc>
                  <a:txBody>
                    <a:bodyPr/>
                    <a:lstStyle/>
                    <a:p>
                      <a:pPr algn="r"/>
                      <a:r>
                        <a:rPr lang="en-US" sz="1400" dirty="0" smtClean="0"/>
                        <a:t>3,753,214</a:t>
                      </a:r>
                      <a:endParaRPr lang="en-US" sz="1400" b="1" dirty="0">
                        <a:solidFill>
                          <a:schemeClr val="bg1">
                            <a:lumMod val="65000"/>
                          </a:schemeClr>
                        </a:solidFill>
                      </a:endParaRPr>
                    </a:p>
                  </a:txBody>
                  <a:tcPr marL="84074" marR="84074" marT="18288" marB="18288"/>
                </a:tc>
                <a:tc>
                  <a:txBody>
                    <a:bodyPr/>
                    <a:lstStyle/>
                    <a:p>
                      <a:pPr algn="r"/>
                      <a:r>
                        <a:rPr lang="en-US" sz="1400" dirty="0" smtClean="0"/>
                        <a:t>39.0</a:t>
                      </a:r>
                      <a:endParaRPr lang="en-US" sz="1400" b="1" dirty="0">
                        <a:solidFill>
                          <a:schemeClr val="bg1">
                            <a:lumMod val="65000"/>
                          </a:schemeClr>
                        </a:solidFill>
                      </a:endParaRPr>
                    </a:p>
                  </a:txBody>
                  <a:tcPr marL="84074" marR="84074" marT="18288" marB="18288"/>
                </a:tc>
              </a:tr>
              <a:tr h="252717">
                <a:tc>
                  <a:txBody>
                    <a:bodyPr/>
                    <a:lstStyle/>
                    <a:p>
                      <a:pPr algn="r"/>
                      <a:r>
                        <a:rPr lang="en-US" sz="1400" dirty="0" smtClean="0"/>
                        <a:t>45</a:t>
                      </a:r>
                      <a:endParaRPr lang="en-US" sz="1400" b="1" dirty="0">
                        <a:solidFill>
                          <a:schemeClr val="bg1">
                            <a:lumMod val="65000"/>
                          </a:schemeClr>
                        </a:solidFill>
                      </a:endParaRPr>
                    </a:p>
                  </a:txBody>
                  <a:tcPr marL="84074" marR="84074" marT="18288" marB="18288"/>
                </a:tc>
                <a:tc>
                  <a:txBody>
                    <a:bodyPr/>
                    <a:lstStyle/>
                    <a:p>
                      <a:pPr algn="r"/>
                      <a:r>
                        <a:rPr lang="en-US" sz="1400" dirty="0" smtClean="0"/>
                        <a:t>0.01766</a:t>
                      </a:r>
                      <a:endParaRPr lang="en-US" sz="1400" b="1" dirty="0">
                        <a:solidFill>
                          <a:schemeClr val="bg1">
                            <a:lumMod val="65000"/>
                          </a:schemeClr>
                        </a:solidFill>
                      </a:endParaRPr>
                    </a:p>
                  </a:txBody>
                  <a:tcPr marL="84074" marR="84074" marT="18288" marB="18288"/>
                </a:tc>
                <a:tc>
                  <a:txBody>
                    <a:bodyPr/>
                    <a:lstStyle/>
                    <a:p>
                      <a:pPr algn="r"/>
                      <a:r>
                        <a:rPr lang="en-US" sz="1400" dirty="0" smtClean="0"/>
                        <a:t>95,199</a:t>
                      </a:r>
                      <a:endParaRPr lang="en-US" sz="1400" b="1" dirty="0">
                        <a:solidFill>
                          <a:schemeClr val="bg1">
                            <a:lumMod val="65000"/>
                          </a:schemeClr>
                        </a:solidFill>
                      </a:endParaRPr>
                    </a:p>
                  </a:txBody>
                  <a:tcPr marL="84074" marR="84074" marT="18288" marB="18288"/>
                </a:tc>
                <a:tc>
                  <a:txBody>
                    <a:bodyPr/>
                    <a:lstStyle/>
                    <a:p>
                      <a:pPr algn="r"/>
                      <a:r>
                        <a:rPr lang="en-US" sz="1400" dirty="0" smtClean="0"/>
                        <a:t>1,681</a:t>
                      </a:r>
                      <a:endParaRPr lang="en-US" sz="1400" b="1" dirty="0">
                        <a:solidFill>
                          <a:schemeClr val="bg1">
                            <a:lumMod val="65000"/>
                          </a:schemeClr>
                        </a:solidFill>
                      </a:endParaRPr>
                    </a:p>
                  </a:txBody>
                  <a:tcPr marL="84074" marR="84074" marT="18288" marB="18288"/>
                </a:tc>
                <a:tc>
                  <a:txBody>
                    <a:bodyPr/>
                    <a:lstStyle/>
                    <a:p>
                      <a:pPr algn="r"/>
                      <a:endParaRPr lang="en-US" sz="1400" b="1">
                        <a:solidFill>
                          <a:schemeClr val="bg1">
                            <a:lumMod val="65000"/>
                          </a:schemeClr>
                        </a:solidFill>
                      </a:endParaRPr>
                    </a:p>
                  </a:txBody>
                  <a:tcPr marL="84074" marR="84074" marT="18288" marB="18288"/>
                </a:tc>
                <a:tc>
                  <a:txBody>
                    <a:bodyPr/>
                    <a:lstStyle/>
                    <a:p>
                      <a:pPr algn="r"/>
                      <a:r>
                        <a:rPr lang="en-US" sz="1400" dirty="0" smtClean="0"/>
                        <a:t>472,041</a:t>
                      </a:r>
                      <a:endParaRPr lang="en-US" sz="1400" b="1" dirty="0">
                        <a:solidFill>
                          <a:schemeClr val="bg1">
                            <a:lumMod val="65000"/>
                          </a:schemeClr>
                        </a:solidFill>
                      </a:endParaRPr>
                    </a:p>
                  </a:txBody>
                  <a:tcPr marL="84074" marR="84074" marT="18288" marB="18288"/>
                </a:tc>
                <a:tc>
                  <a:txBody>
                    <a:bodyPr/>
                    <a:lstStyle/>
                    <a:p>
                      <a:pPr algn="r"/>
                      <a:r>
                        <a:rPr lang="en-US" sz="1400" dirty="0" smtClean="0"/>
                        <a:t>3,274,211</a:t>
                      </a:r>
                      <a:endParaRPr lang="en-US" sz="1400" b="1" dirty="0">
                        <a:solidFill>
                          <a:schemeClr val="bg1">
                            <a:lumMod val="65000"/>
                          </a:schemeClr>
                        </a:solidFill>
                      </a:endParaRPr>
                    </a:p>
                  </a:txBody>
                  <a:tcPr marL="84074" marR="84074" marT="18288" marB="18288"/>
                </a:tc>
                <a:tc>
                  <a:txBody>
                    <a:bodyPr/>
                    <a:lstStyle/>
                    <a:p>
                      <a:pPr algn="r"/>
                      <a:r>
                        <a:rPr lang="en-US" sz="1400" dirty="0" smtClean="0"/>
                        <a:t>34.4</a:t>
                      </a:r>
                      <a:endParaRPr lang="en-US" sz="1400" b="1" dirty="0">
                        <a:solidFill>
                          <a:schemeClr val="bg1">
                            <a:lumMod val="65000"/>
                          </a:schemeClr>
                        </a:solidFill>
                      </a:endParaRPr>
                    </a:p>
                  </a:txBody>
                  <a:tcPr marL="84074" marR="84074" marT="18288" marB="18288"/>
                </a:tc>
              </a:tr>
              <a:tr h="252717">
                <a:tc>
                  <a:txBody>
                    <a:bodyPr/>
                    <a:lstStyle/>
                    <a:p>
                      <a:pPr algn="r"/>
                      <a:r>
                        <a:rPr lang="en-US" sz="1400" dirty="0" smtClean="0"/>
                        <a:t>50</a:t>
                      </a:r>
                      <a:endParaRPr lang="en-US" sz="1400" b="1" dirty="0">
                        <a:solidFill>
                          <a:schemeClr val="bg1">
                            <a:lumMod val="65000"/>
                          </a:schemeClr>
                        </a:solidFill>
                      </a:endParaRPr>
                    </a:p>
                  </a:txBody>
                  <a:tcPr marL="84074" marR="84074" marT="18288" marB="18288"/>
                </a:tc>
                <a:tc>
                  <a:txBody>
                    <a:bodyPr/>
                    <a:lstStyle/>
                    <a:p>
                      <a:pPr algn="r"/>
                      <a:r>
                        <a:rPr lang="en-US" sz="1400" dirty="0" smtClean="0"/>
                        <a:t>0.02458</a:t>
                      </a:r>
                      <a:endParaRPr lang="en-US" sz="1400" b="1" dirty="0">
                        <a:solidFill>
                          <a:schemeClr val="bg1">
                            <a:lumMod val="65000"/>
                          </a:schemeClr>
                        </a:solidFill>
                      </a:endParaRPr>
                    </a:p>
                  </a:txBody>
                  <a:tcPr marL="84074" marR="84074" marT="18288" marB="18288"/>
                </a:tc>
                <a:tc>
                  <a:txBody>
                    <a:bodyPr/>
                    <a:lstStyle/>
                    <a:p>
                      <a:pPr algn="r"/>
                      <a:r>
                        <a:rPr lang="en-US" sz="1400" dirty="0" smtClean="0"/>
                        <a:t>93,517</a:t>
                      </a:r>
                      <a:endParaRPr lang="en-US" sz="1400" b="1" dirty="0">
                        <a:solidFill>
                          <a:schemeClr val="bg1">
                            <a:lumMod val="65000"/>
                          </a:schemeClr>
                        </a:solidFill>
                      </a:endParaRPr>
                    </a:p>
                  </a:txBody>
                  <a:tcPr marL="84074" marR="84074" marT="18288" marB="18288"/>
                </a:tc>
                <a:tc>
                  <a:txBody>
                    <a:bodyPr/>
                    <a:lstStyle/>
                    <a:p>
                      <a:pPr algn="r"/>
                      <a:r>
                        <a:rPr lang="en-US" sz="1400" dirty="0" smtClean="0"/>
                        <a:t>2,299</a:t>
                      </a:r>
                      <a:endParaRPr lang="en-US" sz="1400" b="1" dirty="0">
                        <a:solidFill>
                          <a:schemeClr val="bg1">
                            <a:lumMod val="65000"/>
                          </a:schemeClr>
                        </a:solidFill>
                      </a:endParaRPr>
                    </a:p>
                  </a:txBody>
                  <a:tcPr marL="84074" marR="84074" marT="18288" marB="18288"/>
                </a:tc>
                <a:tc>
                  <a:txBody>
                    <a:bodyPr/>
                    <a:lstStyle/>
                    <a:p>
                      <a:pPr algn="r"/>
                      <a:endParaRPr lang="en-US" sz="1400" b="1">
                        <a:solidFill>
                          <a:schemeClr val="bg1">
                            <a:lumMod val="65000"/>
                          </a:schemeClr>
                        </a:solidFill>
                      </a:endParaRPr>
                    </a:p>
                  </a:txBody>
                  <a:tcPr marL="84074" marR="84074" marT="18288" marB="18288"/>
                </a:tc>
                <a:tc>
                  <a:txBody>
                    <a:bodyPr/>
                    <a:lstStyle/>
                    <a:p>
                      <a:pPr algn="r"/>
                      <a:r>
                        <a:rPr lang="en-US" sz="1400" dirty="0" smtClean="0"/>
                        <a:t>462,316</a:t>
                      </a:r>
                      <a:endParaRPr lang="en-US" sz="1400" b="1" dirty="0">
                        <a:solidFill>
                          <a:schemeClr val="bg1">
                            <a:lumMod val="65000"/>
                          </a:schemeClr>
                        </a:solidFill>
                      </a:endParaRPr>
                    </a:p>
                  </a:txBody>
                  <a:tcPr marL="84074" marR="84074" marT="18288" marB="18288"/>
                </a:tc>
                <a:tc>
                  <a:txBody>
                    <a:bodyPr/>
                    <a:lstStyle/>
                    <a:p>
                      <a:pPr algn="r"/>
                      <a:r>
                        <a:rPr lang="en-US" sz="1400" dirty="0" smtClean="0"/>
                        <a:t>2,802,169</a:t>
                      </a:r>
                      <a:endParaRPr lang="en-US" sz="1400" b="1" dirty="0">
                        <a:solidFill>
                          <a:schemeClr val="bg1">
                            <a:lumMod val="65000"/>
                          </a:schemeClr>
                        </a:solidFill>
                      </a:endParaRPr>
                    </a:p>
                  </a:txBody>
                  <a:tcPr marL="84074" marR="84074" marT="18288" marB="18288"/>
                </a:tc>
                <a:tc>
                  <a:txBody>
                    <a:bodyPr/>
                    <a:lstStyle/>
                    <a:p>
                      <a:pPr algn="r"/>
                      <a:r>
                        <a:rPr lang="en-US" sz="1400" dirty="0" smtClean="0"/>
                        <a:t>30.0</a:t>
                      </a:r>
                      <a:endParaRPr lang="en-US" sz="1400" b="1" dirty="0">
                        <a:solidFill>
                          <a:schemeClr val="bg1">
                            <a:lumMod val="65000"/>
                          </a:schemeClr>
                        </a:solidFill>
                      </a:endParaRPr>
                    </a:p>
                  </a:txBody>
                  <a:tcPr marL="84074" marR="84074" marT="18288" marB="18288"/>
                </a:tc>
              </a:tr>
              <a:tr h="252717">
                <a:tc>
                  <a:txBody>
                    <a:bodyPr/>
                    <a:lstStyle/>
                    <a:p>
                      <a:pPr algn="r"/>
                      <a:r>
                        <a:rPr lang="en-US" sz="1400" dirty="0" smtClean="0"/>
                        <a:t>55</a:t>
                      </a:r>
                      <a:endParaRPr lang="en-US" sz="1400" b="1" dirty="0">
                        <a:solidFill>
                          <a:schemeClr val="bg1">
                            <a:lumMod val="65000"/>
                          </a:schemeClr>
                        </a:solidFill>
                      </a:endParaRPr>
                    </a:p>
                  </a:txBody>
                  <a:tcPr marL="84074" marR="84074" marT="18288" marB="18288"/>
                </a:tc>
                <a:tc>
                  <a:txBody>
                    <a:bodyPr/>
                    <a:lstStyle/>
                    <a:p>
                      <a:pPr algn="r"/>
                      <a:r>
                        <a:rPr lang="en-US" sz="1400" dirty="0" smtClean="0"/>
                        <a:t>0.03950</a:t>
                      </a:r>
                      <a:endParaRPr lang="en-US" sz="1400" b="1" dirty="0">
                        <a:solidFill>
                          <a:schemeClr val="bg1">
                            <a:lumMod val="65000"/>
                          </a:schemeClr>
                        </a:solidFill>
                      </a:endParaRPr>
                    </a:p>
                  </a:txBody>
                  <a:tcPr marL="84074" marR="84074" marT="18288" marB="18288"/>
                </a:tc>
                <a:tc>
                  <a:txBody>
                    <a:bodyPr/>
                    <a:lstStyle/>
                    <a:p>
                      <a:pPr algn="r"/>
                      <a:r>
                        <a:rPr lang="en-US" sz="1400" dirty="0" smtClean="0"/>
                        <a:t>91,219</a:t>
                      </a:r>
                      <a:endParaRPr lang="en-US" sz="1400" b="1" dirty="0">
                        <a:solidFill>
                          <a:schemeClr val="bg1">
                            <a:lumMod val="65000"/>
                          </a:schemeClr>
                        </a:solidFill>
                      </a:endParaRPr>
                    </a:p>
                  </a:txBody>
                  <a:tcPr marL="84074" marR="84074" marT="18288" marB="18288"/>
                </a:tc>
                <a:tc>
                  <a:txBody>
                    <a:bodyPr/>
                    <a:lstStyle/>
                    <a:p>
                      <a:pPr algn="r"/>
                      <a:r>
                        <a:rPr lang="en-US" sz="1400" dirty="0" smtClean="0"/>
                        <a:t>3,603</a:t>
                      </a:r>
                      <a:endParaRPr lang="en-US" sz="1400" b="1" dirty="0">
                        <a:solidFill>
                          <a:schemeClr val="bg1">
                            <a:lumMod val="65000"/>
                          </a:schemeClr>
                        </a:solidFill>
                      </a:endParaRPr>
                    </a:p>
                  </a:txBody>
                  <a:tcPr marL="84074" marR="84074" marT="18288" marB="18288"/>
                </a:tc>
                <a:tc>
                  <a:txBody>
                    <a:bodyPr/>
                    <a:lstStyle/>
                    <a:p>
                      <a:pPr algn="r"/>
                      <a:endParaRPr lang="en-US" sz="1400" b="1">
                        <a:solidFill>
                          <a:schemeClr val="bg1">
                            <a:lumMod val="65000"/>
                          </a:schemeClr>
                        </a:solidFill>
                      </a:endParaRPr>
                    </a:p>
                  </a:txBody>
                  <a:tcPr marL="84074" marR="84074" marT="18288" marB="18288"/>
                </a:tc>
                <a:tc>
                  <a:txBody>
                    <a:bodyPr/>
                    <a:lstStyle/>
                    <a:p>
                      <a:pPr algn="r"/>
                      <a:r>
                        <a:rPr lang="en-US" sz="1400" dirty="0" smtClean="0"/>
                        <a:t>447,796</a:t>
                      </a:r>
                      <a:endParaRPr lang="en-US" sz="1400" b="1" dirty="0">
                        <a:solidFill>
                          <a:schemeClr val="bg1">
                            <a:lumMod val="65000"/>
                          </a:schemeClr>
                        </a:solidFill>
                      </a:endParaRPr>
                    </a:p>
                  </a:txBody>
                  <a:tcPr marL="84074" marR="84074" marT="18288" marB="18288"/>
                </a:tc>
                <a:tc>
                  <a:txBody>
                    <a:bodyPr/>
                    <a:lstStyle/>
                    <a:p>
                      <a:pPr algn="r"/>
                      <a:r>
                        <a:rPr lang="en-US" sz="1400" dirty="0" smtClean="0"/>
                        <a:t>2,339,853</a:t>
                      </a:r>
                      <a:endParaRPr lang="en-US" sz="1400" b="1" dirty="0">
                        <a:solidFill>
                          <a:schemeClr val="bg1">
                            <a:lumMod val="65000"/>
                          </a:schemeClr>
                        </a:solidFill>
                      </a:endParaRPr>
                    </a:p>
                  </a:txBody>
                  <a:tcPr marL="84074" marR="84074" marT="18288" marB="18288"/>
                </a:tc>
                <a:tc>
                  <a:txBody>
                    <a:bodyPr/>
                    <a:lstStyle/>
                    <a:p>
                      <a:pPr algn="r"/>
                      <a:r>
                        <a:rPr lang="en-US" sz="1400" dirty="0" smtClean="0"/>
                        <a:t>25.7</a:t>
                      </a:r>
                      <a:endParaRPr lang="en-US" sz="1400" b="1" dirty="0">
                        <a:solidFill>
                          <a:schemeClr val="bg1">
                            <a:lumMod val="65000"/>
                          </a:schemeClr>
                        </a:solidFill>
                      </a:endParaRPr>
                    </a:p>
                  </a:txBody>
                  <a:tcPr marL="84074" marR="84074" marT="18288" marB="18288"/>
                </a:tc>
              </a:tr>
              <a:tr h="252717">
                <a:tc>
                  <a:txBody>
                    <a:bodyPr/>
                    <a:lstStyle/>
                    <a:p>
                      <a:pPr algn="r"/>
                      <a:r>
                        <a:rPr lang="en-US" sz="1400" dirty="0" smtClean="0"/>
                        <a:t>60</a:t>
                      </a:r>
                      <a:endParaRPr lang="en-US" sz="1400" b="1" dirty="0">
                        <a:solidFill>
                          <a:schemeClr val="bg1">
                            <a:lumMod val="65000"/>
                          </a:schemeClr>
                        </a:solidFill>
                      </a:endParaRPr>
                    </a:p>
                  </a:txBody>
                  <a:tcPr marL="84074" marR="84074" marT="18288" marB="18288"/>
                </a:tc>
                <a:tc>
                  <a:txBody>
                    <a:bodyPr/>
                    <a:lstStyle/>
                    <a:p>
                      <a:pPr algn="r"/>
                      <a:r>
                        <a:rPr lang="en-US" sz="1400" dirty="0" smtClean="0"/>
                        <a:t>0.06192</a:t>
                      </a:r>
                      <a:endParaRPr lang="en-US" sz="1400" b="1" dirty="0">
                        <a:solidFill>
                          <a:schemeClr val="bg1">
                            <a:lumMod val="65000"/>
                          </a:schemeClr>
                        </a:solidFill>
                      </a:endParaRPr>
                    </a:p>
                  </a:txBody>
                  <a:tcPr marL="84074" marR="84074" marT="18288" marB="18288"/>
                </a:tc>
                <a:tc>
                  <a:txBody>
                    <a:bodyPr/>
                    <a:lstStyle/>
                    <a:p>
                      <a:pPr algn="r"/>
                      <a:r>
                        <a:rPr lang="en-US" sz="1400" dirty="0" smtClean="0"/>
                        <a:t>87,615</a:t>
                      </a:r>
                      <a:endParaRPr lang="en-US" sz="1400" b="1" dirty="0">
                        <a:solidFill>
                          <a:schemeClr val="bg1">
                            <a:lumMod val="65000"/>
                          </a:schemeClr>
                        </a:solidFill>
                      </a:endParaRPr>
                    </a:p>
                  </a:txBody>
                  <a:tcPr marL="84074" marR="84074" marT="18288" marB="18288"/>
                </a:tc>
                <a:tc>
                  <a:txBody>
                    <a:bodyPr/>
                    <a:lstStyle/>
                    <a:p>
                      <a:pPr algn="r"/>
                      <a:r>
                        <a:rPr lang="en-US" sz="1400" dirty="0" smtClean="0"/>
                        <a:t>5,425</a:t>
                      </a:r>
                      <a:endParaRPr lang="en-US" sz="1400" b="1" dirty="0">
                        <a:solidFill>
                          <a:schemeClr val="bg1">
                            <a:lumMod val="65000"/>
                          </a:schemeClr>
                        </a:solidFill>
                      </a:endParaRPr>
                    </a:p>
                  </a:txBody>
                  <a:tcPr marL="84074" marR="84074" marT="18288" marB="18288"/>
                </a:tc>
                <a:tc>
                  <a:txBody>
                    <a:bodyPr/>
                    <a:lstStyle/>
                    <a:p>
                      <a:pPr algn="r"/>
                      <a:endParaRPr lang="en-US" sz="1400" b="1">
                        <a:solidFill>
                          <a:schemeClr val="bg1">
                            <a:lumMod val="65000"/>
                          </a:schemeClr>
                        </a:solidFill>
                      </a:endParaRPr>
                    </a:p>
                  </a:txBody>
                  <a:tcPr marL="84074" marR="84074" marT="18288" marB="18288"/>
                </a:tc>
                <a:tc>
                  <a:txBody>
                    <a:bodyPr/>
                    <a:lstStyle/>
                    <a:p>
                      <a:pPr algn="r"/>
                      <a:r>
                        <a:rPr lang="en-US" sz="1400" dirty="0" smtClean="0"/>
                        <a:t>425,422</a:t>
                      </a:r>
                      <a:endParaRPr lang="en-US" sz="1400" b="1" dirty="0">
                        <a:solidFill>
                          <a:schemeClr val="bg1">
                            <a:lumMod val="65000"/>
                          </a:schemeClr>
                        </a:solidFill>
                      </a:endParaRPr>
                    </a:p>
                  </a:txBody>
                  <a:tcPr marL="84074" marR="84074" marT="18288" marB="18288"/>
                </a:tc>
                <a:tc>
                  <a:txBody>
                    <a:bodyPr/>
                    <a:lstStyle/>
                    <a:p>
                      <a:pPr algn="r"/>
                      <a:r>
                        <a:rPr lang="en-US" sz="1400" dirty="0" smtClean="0"/>
                        <a:t>1,892,057</a:t>
                      </a:r>
                      <a:endParaRPr lang="en-US" sz="1400" b="1" dirty="0">
                        <a:solidFill>
                          <a:schemeClr val="bg1">
                            <a:lumMod val="65000"/>
                          </a:schemeClr>
                        </a:solidFill>
                      </a:endParaRPr>
                    </a:p>
                  </a:txBody>
                  <a:tcPr marL="84074" marR="84074" marT="18288" marB="18288"/>
                </a:tc>
                <a:tc>
                  <a:txBody>
                    <a:bodyPr/>
                    <a:lstStyle/>
                    <a:p>
                      <a:pPr algn="r"/>
                      <a:r>
                        <a:rPr lang="en-US" sz="1400" dirty="0" smtClean="0"/>
                        <a:t>21.6</a:t>
                      </a:r>
                      <a:endParaRPr lang="en-US" sz="1400" b="1" dirty="0">
                        <a:solidFill>
                          <a:schemeClr val="bg1">
                            <a:lumMod val="65000"/>
                          </a:schemeClr>
                        </a:solidFill>
                      </a:endParaRPr>
                    </a:p>
                  </a:txBody>
                  <a:tcPr marL="84074" marR="84074" marT="18288" marB="18288"/>
                </a:tc>
              </a:tr>
              <a:tr h="252717">
                <a:tc>
                  <a:txBody>
                    <a:bodyPr/>
                    <a:lstStyle/>
                    <a:p>
                      <a:pPr algn="r"/>
                      <a:r>
                        <a:rPr lang="en-US" sz="1400" dirty="0" smtClean="0"/>
                        <a:t>65</a:t>
                      </a:r>
                      <a:endParaRPr lang="en-US" sz="1400" b="1" dirty="0">
                        <a:solidFill>
                          <a:srgbClr val="00B050"/>
                        </a:solidFill>
                      </a:endParaRPr>
                    </a:p>
                  </a:txBody>
                  <a:tcPr marL="84074" marR="84074" marT="18288" marB="18288"/>
                </a:tc>
                <a:tc>
                  <a:txBody>
                    <a:bodyPr/>
                    <a:lstStyle/>
                    <a:p>
                      <a:pPr algn="r"/>
                      <a:r>
                        <a:rPr lang="en-US" sz="1400" dirty="0" smtClean="0"/>
                        <a:t>0.09363</a:t>
                      </a:r>
                      <a:endParaRPr lang="en-US" sz="1400" b="1" dirty="0">
                        <a:solidFill>
                          <a:schemeClr val="bg1">
                            <a:lumMod val="65000"/>
                          </a:schemeClr>
                        </a:solidFill>
                      </a:endParaRPr>
                    </a:p>
                  </a:txBody>
                  <a:tcPr marL="84074" marR="84074" marT="18288" marB="18288"/>
                </a:tc>
                <a:tc>
                  <a:txBody>
                    <a:bodyPr/>
                    <a:lstStyle/>
                    <a:p>
                      <a:pPr algn="r"/>
                      <a:r>
                        <a:rPr lang="en-US" sz="1400" dirty="0" smtClean="0"/>
                        <a:t>82,190</a:t>
                      </a:r>
                      <a:endParaRPr lang="en-US" sz="1400" b="1" dirty="0">
                        <a:solidFill>
                          <a:schemeClr val="bg1">
                            <a:lumMod val="65000"/>
                          </a:schemeClr>
                        </a:solidFill>
                      </a:endParaRPr>
                    </a:p>
                  </a:txBody>
                  <a:tcPr marL="84074" marR="84074" marT="18288" marB="18288"/>
                </a:tc>
                <a:tc>
                  <a:txBody>
                    <a:bodyPr/>
                    <a:lstStyle/>
                    <a:p>
                      <a:pPr algn="r"/>
                      <a:r>
                        <a:rPr lang="en-US" sz="1400" dirty="0" smtClean="0"/>
                        <a:t>7,965</a:t>
                      </a:r>
                      <a:endParaRPr lang="en-US" sz="1400" b="1" dirty="0">
                        <a:solidFill>
                          <a:schemeClr val="bg1">
                            <a:lumMod val="65000"/>
                          </a:schemeClr>
                        </a:solidFill>
                      </a:endParaRPr>
                    </a:p>
                  </a:txBody>
                  <a:tcPr marL="84074" marR="84074" marT="18288" marB="18288"/>
                </a:tc>
                <a:tc>
                  <a:txBody>
                    <a:bodyPr/>
                    <a:lstStyle/>
                    <a:p>
                      <a:pPr algn="r"/>
                      <a:endParaRPr lang="en-US" sz="1400" b="1">
                        <a:solidFill>
                          <a:schemeClr val="bg1">
                            <a:lumMod val="65000"/>
                          </a:schemeClr>
                        </a:solidFill>
                      </a:endParaRPr>
                    </a:p>
                  </a:txBody>
                  <a:tcPr marL="84074" marR="84074" marT="18288" marB="18288"/>
                </a:tc>
                <a:tc>
                  <a:txBody>
                    <a:bodyPr/>
                    <a:lstStyle/>
                    <a:p>
                      <a:pPr algn="r"/>
                      <a:r>
                        <a:rPr lang="en-US" sz="1400" dirty="0" smtClean="0"/>
                        <a:t>392,871</a:t>
                      </a:r>
                      <a:endParaRPr lang="en-US" sz="1400" b="1" dirty="0">
                        <a:solidFill>
                          <a:schemeClr val="bg1">
                            <a:lumMod val="65000"/>
                          </a:schemeClr>
                        </a:solidFill>
                      </a:endParaRPr>
                    </a:p>
                  </a:txBody>
                  <a:tcPr marL="84074" marR="84074" marT="18288" marB="18288"/>
                </a:tc>
                <a:tc>
                  <a:txBody>
                    <a:bodyPr/>
                    <a:lstStyle/>
                    <a:p>
                      <a:pPr algn="r"/>
                      <a:r>
                        <a:rPr lang="en-US" sz="1400" dirty="0" smtClean="0"/>
                        <a:t>1,466,635</a:t>
                      </a:r>
                      <a:endParaRPr lang="en-US" sz="1400" b="1" dirty="0">
                        <a:solidFill>
                          <a:schemeClr val="bg1">
                            <a:lumMod val="65000"/>
                          </a:schemeClr>
                        </a:solidFill>
                      </a:endParaRPr>
                    </a:p>
                  </a:txBody>
                  <a:tcPr marL="84074" marR="84074" marT="18288" marB="18288"/>
                </a:tc>
                <a:tc>
                  <a:txBody>
                    <a:bodyPr/>
                    <a:lstStyle/>
                    <a:p>
                      <a:pPr algn="r"/>
                      <a:r>
                        <a:rPr lang="en-US" sz="1400" b="1" dirty="0" smtClean="0">
                          <a:solidFill>
                            <a:srgbClr val="339933"/>
                          </a:solidFill>
                        </a:rPr>
                        <a:t>17.8</a:t>
                      </a:r>
                      <a:endParaRPr lang="en-US" sz="1400" b="1" dirty="0">
                        <a:solidFill>
                          <a:srgbClr val="339933"/>
                        </a:solidFill>
                      </a:endParaRPr>
                    </a:p>
                  </a:txBody>
                  <a:tcPr marL="84074" marR="84074" marT="18288" marB="18288"/>
                </a:tc>
              </a:tr>
              <a:tr h="252717">
                <a:tc>
                  <a:txBody>
                    <a:bodyPr/>
                    <a:lstStyle/>
                    <a:p>
                      <a:pPr algn="r"/>
                      <a:r>
                        <a:rPr lang="en-US" sz="1400" dirty="0" smtClean="0"/>
                        <a:t>70</a:t>
                      </a:r>
                      <a:endParaRPr lang="en-US" sz="1400" b="1" dirty="0">
                        <a:solidFill>
                          <a:schemeClr val="bg1">
                            <a:lumMod val="65000"/>
                          </a:schemeClr>
                        </a:solidFill>
                      </a:endParaRPr>
                    </a:p>
                  </a:txBody>
                  <a:tcPr marL="84074" marR="84074" marT="18288" marB="18288"/>
                </a:tc>
                <a:tc>
                  <a:txBody>
                    <a:bodyPr/>
                    <a:lstStyle/>
                    <a:p>
                      <a:pPr algn="r"/>
                      <a:r>
                        <a:rPr lang="en-US" sz="1400" dirty="0" smtClean="0"/>
                        <a:t>0.14175</a:t>
                      </a:r>
                      <a:endParaRPr lang="en-US" sz="1400" b="1" dirty="0">
                        <a:solidFill>
                          <a:schemeClr val="bg1">
                            <a:lumMod val="65000"/>
                          </a:schemeClr>
                        </a:solidFill>
                      </a:endParaRPr>
                    </a:p>
                  </a:txBody>
                  <a:tcPr marL="84074" marR="84074" marT="18288" marB="18288"/>
                </a:tc>
                <a:tc>
                  <a:txBody>
                    <a:bodyPr/>
                    <a:lstStyle/>
                    <a:p>
                      <a:pPr algn="r"/>
                      <a:r>
                        <a:rPr lang="en-US" sz="1400" dirty="0" smtClean="0"/>
                        <a:t>74,495</a:t>
                      </a:r>
                      <a:endParaRPr lang="en-US" sz="1400" b="1" dirty="0">
                        <a:solidFill>
                          <a:schemeClr val="bg1">
                            <a:lumMod val="65000"/>
                          </a:schemeClr>
                        </a:solidFill>
                      </a:endParaRPr>
                    </a:p>
                  </a:txBody>
                  <a:tcPr marL="84074" marR="84074" marT="18288" marB="18288"/>
                </a:tc>
                <a:tc>
                  <a:txBody>
                    <a:bodyPr/>
                    <a:lstStyle/>
                    <a:p>
                      <a:pPr algn="r"/>
                      <a:r>
                        <a:rPr lang="en-US" sz="1400" dirty="0" smtClean="0"/>
                        <a:t>10,560</a:t>
                      </a:r>
                      <a:endParaRPr lang="en-US" sz="1400" b="1" dirty="0">
                        <a:solidFill>
                          <a:schemeClr val="bg1">
                            <a:lumMod val="65000"/>
                          </a:schemeClr>
                        </a:solidFill>
                      </a:endParaRPr>
                    </a:p>
                  </a:txBody>
                  <a:tcPr marL="84074" marR="84074" marT="18288" marB="18288"/>
                </a:tc>
                <a:tc>
                  <a:txBody>
                    <a:bodyPr/>
                    <a:lstStyle/>
                    <a:p>
                      <a:pPr algn="r"/>
                      <a:endParaRPr lang="en-US" sz="1400" b="1" dirty="0">
                        <a:solidFill>
                          <a:schemeClr val="bg1">
                            <a:lumMod val="65000"/>
                          </a:schemeClr>
                        </a:solidFill>
                      </a:endParaRPr>
                    </a:p>
                  </a:txBody>
                  <a:tcPr marL="84074" marR="84074" marT="18288" marB="18288"/>
                </a:tc>
                <a:tc>
                  <a:txBody>
                    <a:bodyPr/>
                    <a:lstStyle/>
                    <a:p>
                      <a:pPr algn="r"/>
                      <a:r>
                        <a:rPr lang="en-US" sz="1400" dirty="0" smtClean="0"/>
                        <a:t>347,266</a:t>
                      </a:r>
                      <a:endParaRPr lang="en-US" sz="1400" b="1" dirty="0">
                        <a:solidFill>
                          <a:schemeClr val="bg1">
                            <a:lumMod val="65000"/>
                          </a:schemeClr>
                        </a:solidFill>
                      </a:endParaRPr>
                    </a:p>
                  </a:txBody>
                  <a:tcPr marL="84074" marR="84074" marT="18288" marB="18288"/>
                </a:tc>
                <a:tc>
                  <a:txBody>
                    <a:bodyPr/>
                    <a:lstStyle/>
                    <a:p>
                      <a:pPr algn="r"/>
                      <a:r>
                        <a:rPr lang="en-US" sz="1400" dirty="0" smtClean="0"/>
                        <a:t>1,073,764</a:t>
                      </a:r>
                      <a:endParaRPr lang="en-US" sz="1400" b="1" dirty="0">
                        <a:solidFill>
                          <a:schemeClr val="bg1">
                            <a:lumMod val="65000"/>
                          </a:schemeClr>
                        </a:solidFill>
                      </a:endParaRPr>
                    </a:p>
                  </a:txBody>
                  <a:tcPr marL="84074" marR="84074" marT="18288" marB="18288"/>
                </a:tc>
                <a:tc>
                  <a:txBody>
                    <a:bodyPr/>
                    <a:lstStyle/>
                    <a:p>
                      <a:pPr algn="r"/>
                      <a:r>
                        <a:rPr lang="en-US" sz="1400" dirty="0" smtClean="0"/>
                        <a:t>14.4</a:t>
                      </a:r>
                      <a:endParaRPr lang="en-US" sz="1400" b="1" dirty="0">
                        <a:solidFill>
                          <a:schemeClr val="bg1">
                            <a:lumMod val="65000"/>
                          </a:schemeClr>
                        </a:solidFill>
                      </a:endParaRPr>
                    </a:p>
                  </a:txBody>
                  <a:tcPr marL="84074" marR="84074" marT="18288" marB="18288"/>
                </a:tc>
              </a:tr>
              <a:tr h="252717">
                <a:tc>
                  <a:txBody>
                    <a:bodyPr/>
                    <a:lstStyle/>
                    <a:p>
                      <a:pPr algn="r"/>
                      <a:r>
                        <a:rPr lang="en-US" sz="1400" dirty="0" smtClean="0"/>
                        <a:t>75</a:t>
                      </a:r>
                      <a:endParaRPr lang="en-US" sz="1400" b="1" dirty="0">
                        <a:solidFill>
                          <a:schemeClr val="bg1">
                            <a:lumMod val="65000"/>
                          </a:schemeClr>
                        </a:solidFill>
                      </a:endParaRPr>
                    </a:p>
                  </a:txBody>
                  <a:tcPr marL="84074" marR="84074" marT="18288" marB="18288"/>
                </a:tc>
                <a:tc>
                  <a:txBody>
                    <a:bodyPr/>
                    <a:lstStyle/>
                    <a:p>
                      <a:pPr algn="r"/>
                      <a:r>
                        <a:rPr lang="en-US" sz="1400" dirty="0" smtClean="0"/>
                        <a:t>0.20809</a:t>
                      </a:r>
                      <a:endParaRPr lang="en-US" sz="1400" b="1" dirty="0">
                        <a:solidFill>
                          <a:schemeClr val="bg1">
                            <a:lumMod val="65000"/>
                          </a:schemeClr>
                        </a:solidFill>
                      </a:endParaRPr>
                    </a:p>
                  </a:txBody>
                  <a:tcPr marL="84074" marR="84074" marT="18288" marB="18288"/>
                </a:tc>
                <a:tc>
                  <a:txBody>
                    <a:bodyPr/>
                    <a:lstStyle/>
                    <a:p>
                      <a:pPr algn="r"/>
                      <a:r>
                        <a:rPr lang="en-US" sz="1400" dirty="0" smtClean="0"/>
                        <a:t>63,935</a:t>
                      </a:r>
                      <a:endParaRPr lang="en-US" sz="1400" b="1" dirty="0">
                        <a:solidFill>
                          <a:schemeClr val="bg1">
                            <a:lumMod val="65000"/>
                          </a:schemeClr>
                        </a:solidFill>
                      </a:endParaRPr>
                    </a:p>
                  </a:txBody>
                  <a:tcPr marL="84074" marR="84074" marT="18288" marB="18288"/>
                </a:tc>
                <a:tc>
                  <a:txBody>
                    <a:bodyPr/>
                    <a:lstStyle/>
                    <a:p>
                      <a:pPr algn="r"/>
                      <a:r>
                        <a:rPr lang="en-US" sz="1400" dirty="0" smtClean="0"/>
                        <a:t>13,304</a:t>
                      </a:r>
                      <a:endParaRPr lang="en-US" sz="1400" b="1" dirty="0">
                        <a:solidFill>
                          <a:schemeClr val="bg1">
                            <a:lumMod val="65000"/>
                          </a:schemeClr>
                        </a:solidFill>
                      </a:endParaRPr>
                    </a:p>
                  </a:txBody>
                  <a:tcPr marL="84074" marR="84074" marT="18288" marB="18288"/>
                </a:tc>
                <a:tc>
                  <a:txBody>
                    <a:bodyPr/>
                    <a:lstStyle/>
                    <a:p>
                      <a:pPr algn="r"/>
                      <a:endParaRPr lang="en-US" sz="1400" b="1">
                        <a:solidFill>
                          <a:schemeClr val="bg1">
                            <a:lumMod val="65000"/>
                          </a:schemeClr>
                        </a:solidFill>
                      </a:endParaRPr>
                    </a:p>
                  </a:txBody>
                  <a:tcPr marL="84074" marR="84074" marT="18288" marB="18288"/>
                </a:tc>
                <a:tc>
                  <a:txBody>
                    <a:bodyPr/>
                    <a:lstStyle/>
                    <a:p>
                      <a:pPr algn="r"/>
                      <a:r>
                        <a:rPr lang="en-US" sz="1400" dirty="0" smtClean="0"/>
                        <a:t>287,616</a:t>
                      </a:r>
                      <a:endParaRPr lang="en-US" sz="1400" b="1" dirty="0">
                        <a:solidFill>
                          <a:schemeClr val="bg1">
                            <a:lumMod val="65000"/>
                          </a:schemeClr>
                        </a:solidFill>
                      </a:endParaRPr>
                    </a:p>
                  </a:txBody>
                  <a:tcPr marL="84074" marR="84074" marT="18288" marB="18288"/>
                </a:tc>
                <a:tc>
                  <a:txBody>
                    <a:bodyPr/>
                    <a:lstStyle/>
                    <a:p>
                      <a:pPr algn="r"/>
                      <a:r>
                        <a:rPr lang="en-US" sz="1400" dirty="0" smtClean="0"/>
                        <a:t>726,498</a:t>
                      </a:r>
                      <a:endParaRPr lang="en-US" sz="1400" b="1" dirty="0">
                        <a:solidFill>
                          <a:schemeClr val="bg1">
                            <a:lumMod val="65000"/>
                          </a:schemeClr>
                        </a:solidFill>
                      </a:endParaRPr>
                    </a:p>
                  </a:txBody>
                  <a:tcPr marL="84074" marR="84074" marT="18288" marB="18288"/>
                </a:tc>
                <a:tc>
                  <a:txBody>
                    <a:bodyPr/>
                    <a:lstStyle/>
                    <a:p>
                      <a:pPr algn="r"/>
                      <a:r>
                        <a:rPr lang="en-US" sz="1400" dirty="0" smtClean="0"/>
                        <a:t>11.4</a:t>
                      </a:r>
                      <a:endParaRPr lang="en-US" sz="1400" b="1" dirty="0">
                        <a:solidFill>
                          <a:schemeClr val="bg1">
                            <a:lumMod val="65000"/>
                          </a:schemeClr>
                        </a:solidFill>
                      </a:endParaRPr>
                    </a:p>
                  </a:txBody>
                  <a:tcPr marL="84074" marR="84074" marT="18288" marB="18288"/>
                </a:tc>
              </a:tr>
              <a:tr h="252717">
                <a:tc>
                  <a:txBody>
                    <a:bodyPr/>
                    <a:lstStyle/>
                    <a:p>
                      <a:pPr algn="r"/>
                      <a:r>
                        <a:rPr lang="en-US" sz="1400" dirty="0" smtClean="0"/>
                        <a:t>80</a:t>
                      </a:r>
                      <a:endParaRPr lang="en-US" sz="1400" b="1" dirty="0">
                        <a:solidFill>
                          <a:schemeClr val="bg1">
                            <a:lumMod val="65000"/>
                          </a:schemeClr>
                        </a:solidFill>
                      </a:endParaRPr>
                    </a:p>
                  </a:txBody>
                  <a:tcPr marL="84074" marR="84074" marT="18288" marB="18288"/>
                </a:tc>
                <a:tc>
                  <a:txBody>
                    <a:bodyPr/>
                    <a:lstStyle/>
                    <a:p>
                      <a:pPr algn="r"/>
                      <a:r>
                        <a:rPr lang="en-US" sz="1400" dirty="0" smtClean="0"/>
                        <a:t>0.31556</a:t>
                      </a:r>
                      <a:endParaRPr lang="en-US" sz="1400" b="1" dirty="0">
                        <a:solidFill>
                          <a:schemeClr val="bg1">
                            <a:lumMod val="65000"/>
                          </a:schemeClr>
                        </a:solidFill>
                      </a:endParaRPr>
                    </a:p>
                  </a:txBody>
                  <a:tcPr marL="84074" marR="84074" marT="18288" marB="18288"/>
                </a:tc>
                <a:tc>
                  <a:txBody>
                    <a:bodyPr/>
                    <a:lstStyle/>
                    <a:p>
                      <a:pPr algn="r"/>
                      <a:r>
                        <a:rPr lang="en-US" sz="1400" dirty="0" smtClean="0"/>
                        <a:t>50,631</a:t>
                      </a:r>
                      <a:endParaRPr lang="en-US" sz="1400" b="1" dirty="0">
                        <a:solidFill>
                          <a:schemeClr val="bg1">
                            <a:lumMod val="65000"/>
                          </a:schemeClr>
                        </a:solidFill>
                      </a:endParaRPr>
                    </a:p>
                  </a:txBody>
                  <a:tcPr marL="84074" marR="84074" marT="18288" marB="18288"/>
                </a:tc>
                <a:tc>
                  <a:txBody>
                    <a:bodyPr/>
                    <a:lstStyle/>
                    <a:p>
                      <a:pPr algn="r"/>
                      <a:r>
                        <a:rPr lang="en-US" sz="1400" dirty="0" smtClean="0"/>
                        <a:t>15,977</a:t>
                      </a:r>
                      <a:endParaRPr lang="en-US" sz="1400" b="1" dirty="0">
                        <a:solidFill>
                          <a:schemeClr val="bg1">
                            <a:lumMod val="65000"/>
                          </a:schemeClr>
                        </a:solidFill>
                      </a:endParaRPr>
                    </a:p>
                  </a:txBody>
                  <a:tcPr marL="84074" marR="84074" marT="18288" marB="18288"/>
                </a:tc>
                <a:tc>
                  <a:txBody>
                    <a:bodyPr/>
                    <a:lstStyle/>
                    <a:p>
                      <a:pPr algn="r"/>
                      <a:endParaRPr lang="en-US" sz="1400" b="1" dirty="0">
                        <a:solidFill>
                          <a:schemeClr val="bg1">
                            <a:lumMod val="65000"/>
                          </a:schemeClr>
                        </a:solidFill>
                      </a:endParaRPr>
                    </a:p>
                  </a:txBody>
                  <a:tcPr marL="84074" marR="84074" marT="18288" marB="18288"/>
                </a:tc>
                <a:tc>
                  <a:txBody>
                    <a:bodyPr/>
                    <a:lstStyle/>
                    <a:p>
                      <a:pPr algn="r"/>
                      <a:r>
                        <a:rPr lang="en-US" sz="1400" dirty="0" smtClean="0"/>
                        <a:t>216,239</a:t>
                      </a:r>
                      <a:endParaRPr lang="en-US" sz="1400" b="1" dirty="0">
                        <a:solidFill>
                          <a:schemeClr val="bg1">
                            <a:lumMod val="65000"/>
                          </a:schemeClr>
                        </a:solidFill>
                      </a:endParaRPr>
                    </a:p>
                  </a:txBody>
                  <a:tcPr marL="84074" marR="84074" marT="18288" marB="18288"/>
                </a:tc>
                <a:tc>
                  <a:txBody>
                    <a:bodyPr/>
                    <a:lstStyle/>
                    <a:p>
                      <a:pPr algn="r"/>
                      <a:r>
                        <a:rPr lang="en-US" sz="1400" dirty="0" smtClean="0"/>
                        <a:t>438,882</a:t>
                      </a:r>
                      <a:endParaRPr lang="en-US" sz="1400" b="1" dirty="0">
                        <a:solidFill>
                          <a:schemeClr val="bg1">
                            <a:lumMod val="65000"/>
                          </a:schemeClr>
                        </a:solidFill>
                      </a:endParaRPr>
                    </a:p>
                  </a:txBody>
                  <a:tcPr marL="84074" marR="84074" marT="18288" marB="18288"/>
                </a:tc>
                <a:tc>
                  <a:txBody>
                    <a:bodyPr/>
                    <a:lstStyle/>
                    <a:p>
                      <a:pPr algn="r"/>
                      <a:r>
                        <a:rPr lang="en-US" sz="1400" dirty="0" smtClean="0"/>
                        <a:t>8.7</a:t>
                      </a:r>
                      <a:endParaRPr lang="en-US" sz="1400" b="1" dirty="0">
                        <a:solidFill>
                          <a:schemeClr val="bg1">
                            <a:lumMod val="65000"/>
                          </a:schemeClr>
                        </a:solidFill>
                      </a:endParaRPr>
                    </a:p>
                  </a:txBody>
                  <a:tcPr marL="84074" marR="84074" marT="18288" marB="18288"/>
                </a:tc>
              </a:tr>
              <a:tr h="252717">
                <a:tc>
                  <a:txBody>
                    <a:bodyPr/>
                    <a:lstStyle/>
                    <a:p>
                      <a:pPr algn="r"/>
                      <a:r>
                        <a:rPr lang="en-US" sz="1400" dirty="0" smtClean="0"/>
                        <a:t>85</a:t>
                      </a:r>
                      <a:endParaRPr lang="en-US" sz="1400" b="1" dirty="0">
                        <a:solidFill>
                          <a:schemeClr val="bg1">
                            <a:lumMod val="65000"/>
                          </a:schemeClr>
                        </a:solidFill>
                      </a:endParaRPr>
                    </a:p>
                  </a:txBody>
                  <a:tcPr marL="84074" marR="84074" marT="18288" marB="18288"/>
                </a:tc>
                <a:tc>
                  <a:txBody>
                    <a:bodyPr/>
                    <a:lstStyle/>
                    <a:p>
                      <a:pPr algn="r"/>
                      <a:r>
                        <a:rPr lang="en-US" sz="1400" dirty="0" smtClean="0"/>
                        <a:t>1.00000</a:t>
                      </a:r>
                      <a:endParaRPr lang="en-US" sz="1400" b="1" dirty="0">
                        <a:solidFill>
                          <a:schemeClr val="bg1">
                            <a:lumMod val="65000"/>
                          </a:schemeClr>
                        </a:solidFill>
                      </a:endParaRPr>
                    </a:p>
                  </a:txBody>
                  <a:tcPr marL="84074" marR="84074" marT="18288" marB="18288"/>
                </a:tc>
                <a:tc>
                  <a:txBody>
                    <a:bodyPr/>
                    <a:lstStyle/>
                    <a:p>
                      <a:pPr algn="r"/>
                      <a:r>
                        <a:rPr lang="en-US" sz="1400" dirty="0" smtClean="0"/>
                        <a:t>34,654</a:t>
                      </a:r>
                      <a:endParaRPr lang="en-US" sz="1400" b="1" dirty="0">
                        <a:solidFill>
                          <a:schemeClr val="bg1">
                            <a:lumMod val="65000"/>
                          </a:schemeClr>
                        </a:solidFill>
                      </a:endParaRPr>
                    </a:p>
                  </a:txBody>
                  <a:tcPr marL="84074" marR="84074" marT="18288" marB="18288"/>
                </a:tc>
                <a:tc>
                  <a:txBody>
                    <a:bodyPr/>
                    <a:lstStyle/>
                    <a:p>
                      <a:pPr algn="r"/>
                      <a:r>
                        <a:rPr lang="en-US" sz="1400" dirty="0" smtClean="0"/>
                        <a:t>34,654</a:t>
                      </a:r>
                      <a:endParaRPr lang="en-US" sz="1400" b="1" dirty="0">
                        <a:solidFill>
                          <a:schemeClr val="bg1">
                            <a:lumMod val="65000"/>
                          </a:schemeClr>
                        </a:solidFill>
                      </a:endParaRPr>
                    </a:p>
                  </a:txBody>
                  <a:tcPr marL="84074" marR="84074" marT="18288" marB="18288"/>
                </a:tc>
                <a:tc>
                  <a:txBody>
                    <a:bodyPr/>
                    <a:lstStyle/>
                    <a:p>
                      <a:pPr algn="r"/>
                      <a:endParaRPr lang="en-US" sz="1400" b="1" dirty="0">
                        <a:solidFill>
                          <a:schemeClr val="bg1">
                            <a:lumMod val="65000"/>
                          </a:schemeClr>
                        </a:solidFill>
                      </a:endParaRPr>
                    </a:p>
                  </a:txBody>
                  <a:tcPr marL="84074" marR="84074" marT="18288" marB="18288"/>
                </a:tc>
                <a:tc>
                  <a:txBody>
                    <a:bodyPr/>
                    <a:lstStyle/>
                    <a:p>
                      <a:pPr algn="r"/>
                      <a:r>
                        <a:rPr lang="en-US" sz="1400" dirty="0" smtClean="0"/>
                        <a:t>222,643</a:t>
                      </a:r>
                      <a:endParaRPr lang="en-US" sz="1400" b="1" dirty="0">
                        <a:solidFill>
                          <a:schemeClr val="bg1">
                            <a:lumMod val="65000"/>
                          </a:schemeClr>
                        </a:solidFill>
                      </a:endParaRPr>
                    </a:p>
                  </a:txBody>
                  <a:tcPr marL="84074" marR="84074" marT="18288" marB="18288"/>
                </a:tc>
                <a:tc>
                  <a:txBody>
                    <a:bodyPr/>
                    <a:lstStyle/>
                    <a:p>
                      <a:pPr algn="r"/>
                      <a:r>
                        <a:rPr lang="en-US" sz="1400" dirty="0" smtClean="0"/>
                        <a:t>222,643</a:t>
                      </a:r>
                      <a:endParaRPr lang="en-US" sz="1400" b="1" dirty="0">
                        <a:solidFill>
                          <a:schemeClr val="bg1">
                            <a:lumMod val="65000"/>
                          </a:schemeClr>
                        </a:solidFill>
                      </a:endParaRPr>
                    </a:p>
                  </a:txBody>
                  <a:tcPr marL="84074" marR="84074" marT="18288" marB="18288"/>
                </a:tc>
                <a:tc>
                  <a:txBody>
                    <a:bodyPr/>
                    <a:lstStyle/>
                    <a:p>
                      <a:pPr algn="r"/>
                      <a:r>
                        <a:rPr lang="en-US" sz="1400" dirty="0" smtClean="0"/>
                        <a:t>6.4</a:t>
                      </a:r>
                      <a:endParaRPr lang="en-US" sz="1400" b="1" dirty="0">
                        <a:solidFill>
                          <a:schemeClr val="bg1">
                            <a:lumMod val="65000"/>
                          </a:schemeClr>
                        </a:solidFill>
                      </a:endParaRPr>
                    </a:p>
                  </a:txBody>
                  <a:tcPr marL="84074" marR="84074" marT="18288" marB="18288"/>
                </a:tc>
              </a:tr>
            </a:tbl>
          </a:graphicData>
        </a:graphic>
      </p:graphicFrame>
      <p:cxnSp>
        <p:nvCxnSpPr>
          <p:cNvPr id="3" name="Straight Arrow Connector 2"/>
          <p:cNvCxnSpPr/>
          <p:nvPr/>
        </p:nvCxnSpPr>
        <p:spPr>
          <a:xfrm>
            <a:off x="1219200" y="2209800"/>
            <a:ext cx="7239000"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219200" y="2438400"/>
            <a:ext cx="7239000" cy="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90600" y="5715000"/>
            <a:ext cx="723900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412" y="422031"/>
            <a:ext cx="1705916" cy="276999"/>
          </a:xfrm>
          <a:prstGeom prst="rect">
            <a:avLst/>
          </a:prstGeom>
          <a:solidFill>
            <a:schemeClr val="tx1"/>
          </a:solidFill>
        </p:spPr>
        <p:txBody>
          <a:bodyPr wrap="none">
            <a:spAutoFit/>
          </a:bodyPr>
          <a:lstStyle/>
          <a:p>
            <a:r>
              <a:rPr lang="en-US" sz="1200" b="1" dirty="0">
                <a:solidFill>
                  <a:schemeClr val="bg1"/>
                </a:solidFill>
              </a:rPr>
              <a:t>SOURCES: NAPHSIS</a:t>
            </a:r>
          </a:p>
        </p:txBody>
      </p:sp>
    </p:spTree>
    <p:extLst>
      <p:ext uri="{BB962C8B-B14F-4D97-AF65-F5344CB8AC3E}">
        <p14:creationId xmlns:p14="http://schemas.microsoft.com/office/powerpoint/2010/main" val="2813222602"/>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rmAutofit/>
          </a:bodyPr>
          <a:lstStyle/>
          <a:p>
            <a:r>
              <a:rPr lang="en-US" dirty="0" smtClean="0"/>
              <a:t>Years of Potential Life Lost (YPLL)</a:t>
            </a:r>
            <a:endParaRPr lang="en-US" dirty="0">
              <a:solidFill>
                <a:srgbClr val="FF0000"/>
              </a:solidFill>
            </a:endParaRPr>
          </a:p>
        </p:txBody>
      </p:sp>
      <p:sp>
        <p:nvSpPr>
          <p:cNvPr id="3" name="Content Placeholder 2"/>
          <p:cNvSpPr>
            <a:spLocks noGrp="1"/>
          </p:cNvSpPr>
          <p:nvPr>
            <p:ph idx="1"/>
          </p:nvPr>
        </p:nvSpPr>
        <p:spPr>
          <a:xfrm>
            <a:off x="228600" y="1295400"/>
            <a:ext cx="8686800" cy="5410200"/>
          </a:xfrm>
        </p:spPr>
        <p:txBody>
          <a:bodyPr>
            <a:normAutofit fontScale="62500" lnSpcReduction="20000"/>
          </a:bodyPr>
          <a:lstStyle/>
          <a:p>
            <a:pPr>
              <a:lnSpc>
                <a:spcPts val="3000"/>
              </a:lnSpc>
            </a:pPr>
            <a:r>
              <a:rPr lang="en-US" sz="3500" dirty="0" smtClean="0"/>
              <a:t>Difference between a predetermined end point age (usually 75 years) and the age at death for a death or deaths that occurred prior to that end point age</a:t>
            </a:r>
          </a:p>
          <a:p>
            <a:endParaRPr lang="en-US" sz="1050" dirty="0" smtClean="0"/>
          </a:p>
          <a:p>
            <a:pPr>
              <a:lnSpc>
                <a:spcPct val="120000"/>
              </a:lnSpc>
              <a:spcBef>
                <a:spcPts val="1200"/>
              </a:spcBef>
              <a:buNone/>
            </a:pPr>
            <a:r>
              <a:rPr lang="en-US" sz="4500" dirty="0" smtClean="0">
                <a:solidFill>
                  <a:srgbClr val="0070C0"/>
                </a:solidFill>
              </a:rPr>
              <a:t>YPLL = (predetermined end point age – </a:t>
            </a:r>
            <a:r>
              <a:rPr lang="en-US" sz="4500" dirty="0" err="1" smtClean="0">
                <a:solidFill>
                  <a:srgbClr val="0070C0"/>
                </a:solidFill>
              </a:rPr>
              <a:t>age</a:t>
            </a:r>
            <a:r>
              <a:rPr lang="en-US" sz="4500" dirty="0" smtClean="0">
                <a:solidFill>
                  <a:srgbClr val="0070C0"/>
                </a:solidFill>
              </a:rPr>
              <a:t> of decedent who died prior to end point age)</a:t>
            </a:r>
          </a:p>
          <a:p>
            <a:pPr>
              <a:buNone/>
              <a:tabLst>
                <a:tab pos="287338" algn="l"/>
              </a:tabLst>
            </a:pPr>
            <a:endParaRPr lang="en-US" sz="1050" dirty="0" smtClean="0"/>
          </a:p>
          <a:p>
            <a:pPr>
              <a:buNone/>
              <a:tabLst>
                <a:tab pos="287338" algn="l"/>
              </a:tabLst>
            </a:pPr>
            <a:endParaRPr lang="en-US" sz="1050" dirty="0" smtClean="0"/>
          </a:p>
          <a:p>
            <a:pPr>
              <a:lnSpc>
                <a:spcPct val="120000"/>
              </a:lnSpc>
              <a:spcBef>
                <a:spcPts val="600"/>
              </a:spcBef>
              <a:buNone/>
              <a:tabLst>
                <a:tab pos="287338" algn="l"/>
              </a:tabLst>
            </a:pPr>
            <a:r>
              <a:rPr lang="en-US" sz="3200" i="1" dirty="0"/>
              <a:t>ON YOUR OWN:  What is </a:t>
            </a:r>
            <a:r>
              <a:rPr lang="en-US" sz="3200" i="1" dirty="0" smtClean="0"/>
              <a:t>the YPLL for a given area resident in </a:t>
            </a:r>
            <a:r>
              <a:rPr lang="en-US" sz="3200" i="1" dirty="0"/>
              <a:t>2008?</a:t>
            </a:r>
          </a:p>
          <a:p>
            <a:pPr>
              <a:buNone/>
              <a:tabLst>
                <a:tab pos="287338" algn="l"/>
              </a:tabLst>
            </a:pPr>
            <a:r>
              <a:rPr lang="en-US" sz="3200" dirty="0" smtClean="0"/>
              <a:t>75 = predetermined end point age </a:t>
            </a:r>
          </a:p>
          <a:p>
            <a:pPr>
              <a:buNone/>
              <a:tabLst>
                <a:tab pos="287338" algn="l"/>
              </a:tabLst>
            </a:pPr>
            <a:endParaRPr lang="en-US" sz="1300" dirty="0" smtClean="0"/>
          </a:p>
          <a:p>
            <a:pPr>
              <a:buNone/>
              <a:tabLst>
                <a:tab pos="287338" algn="l"/>
              </a:tabLst>
            </a:pPr>
            <a:r>
              <a:rPr lang="en-US" sz="3200" dirty="0" smtClean="0"/>
              <a:t>54 = age at death for an area resident in 2008 (who died prior to end point age)</a:t>
            </a:r>
          </a:p>
        </p:txBody>
      </p:sp>
      <p:sp>
        <p:nvSpPr>
          <p:cNvPr id="4" name="Rectangle 3"/>
          <p:cNvSpPr/>
          <p:nvPr/>
        </p:nvSpPr>
        <p:spPr>
          <a:xfrm>
            <a:off x="4765431" y="6371492"/>
            <a:ext cx="1705916" cy="276999"/>
          </a:xfrm>
          <a:prstGeom prst="rect">
            <a:avLst/>
          </a:prstGeom>
        </p:spPr>
        <p:txBody>
          <a:bodyPr wrap="none">
            <a:spAutoFit/>
          </a:bodyPr>
          <a:lstStyle/>
          <a:p>
            <a:r>
              <a:rPr lang="en-US" sz="1200" dirty="0"/>
              <a:t>SOURCES: NAPHSIS</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rmAutofit/>
          </a:bodyPr>
          <a:lstStyle/>
          <a:p>
            <a:r>
              <a:rPr lang="en-US" dirty="0" smtClean="0"/>
              <a:t>Years of Potential Life Lost (YPLL)</a:t>
            </a:r>
            <a:endParaRPr lang="en-US" dirty="0">
              <a:solidFill>
                <a:srgbClr val="FF0000"/>
              </a:solidFill>
            </a:endParaRPr>
          </a:p>
        </p:txBody>
      </p:sp>
      <p:sp>
        <p:nvSpPr>
          <p:cNvPr id="3" name="Content Placeholder 2"/>
          <p:cNvSpPr>
            <a:spLocks noGrp="1"/>
          </p:cNvSpPr>
          <p:nvPr>
            <p:ph idx="1"/>
          </p:nvPr>
        </p:nvSpPr>
        <p:spPr>
          <a:xfrm>
            <a:off x="228600" y="1600200"/>
            <a:ext cx="8686800" cy="4800600"/>
          </a:xfrm>
        </p:spPr>
        <p:txBody>
          <a:bodyPr>
            <a:normAutofit/>
          </a:bodyPr>
          <a:lstStyle/>
          <a:p>
            <a:pPr>
              <a:buNone/>
              <a:tabLst>
                <a:tab pos="287338" algn="l"/>
              </a:tabLst>
            </a:pPr>
            <a:r>
              <a:rPr lang="en-US" dirty="0" smtClean="0">
                <a:solidFill>
                  <a:srgbClr val="00B050"/>
                </a:solidFill>
              </a:rPr>
              <a:t>75</a:t>
            </a:r>
            <a:r>
              <a:rPr lang="en-US" dirty="0" smtClean="0"/>
              <a:t> = predetermined end point age </a:t>
            </a:r>
          </a:p>
          <a:p>
            <a:pPr>
              <a:buNone/>
              <a:tabLst>
                <a:tab pos="287338" algn="l"/>
              </a:tabLst>
            </a:pPr>
            <a:r>
              <a:rPr lang="en-US" dirty="0" smtClean="0">
                <a:solidFill>
                  <a:srgbClr val="0070C0"/>
                </a:solidFill>
              </a:rPr>
              <a:t>54</a:t>
            </a:r>
            <a:r>
              <a:rPr lang="en-US" dirty="0" smtClean="0"/>
              <a:t> = age at death for an area resident in 2008 (who died prior to end point age)</a:t>
            </a:r>
          </a:p>
          <a:p>
            <a:pPr>
              <a:buNone/>
              <a:tabLst>
                <a:tab pos="287338" algn="l"/>
              </a:tabLst>
            </a:pPr>
            <a:endParaRPr lang="en-US" dirty="0" smtClean="0"/>
          </a:p>
          <a:p>
            <a:pPr>
              <a:buNone/>
              <a:tabLst>
                <a:tab pos="287338" algn="l"/>
              </a:tabLst>
            </a:pPr>
            <a:r>
              <a:rPr lang="en-US" dirty="0" smtClean="0"/>
              <a:t>					</a:t>
            </a:r>
            <a:r>
              <a:rPr lang="en-US" dirty="0" smtClean="0">
                <a:solidFill>
                  <a:srgbClr val="00B050"/>
                </a:solidFill>
              </a:rPr>
              <a:t>75</a:t>
            </a:r>
            <a:r>
              <a:rPr lang="en-US" dirty="0" smtClean="0"/>
              <a:t> – </a:t>
            </a:r>
            <a:r>
              <a:rPr lang="en-US" dirty="0" smtClean="0">
                <a:solidFill>
                  <a:srgbClr val="0070C0"/>
                </a:solidFill>
              </a:rPr>
              <a:t>54</a:t>
            </a:r>
            <a:r>
              <a:rPr lang="en-US" dirty="0" smtClean="0"/>
              <a:t> = </a:t>
            </a:r>
            <a:r>
              <a:rPr lang="en-US" dirty="0" smtClean="0">
                <a:solidFill>
                  <a:srgbClr val="FF9900"/>
                </a:solidFill>
              </a:rPr>
              <a:t>21</a:t>
            </a:r>
          </a:p>
          <a:p>
            <a:pPr>
              <a:buNone/>
              <a:tabLst>
                <a:tab pos="287338" algn="l"/>
              </a:tabLst>
            </a:pPr>
            <a:endParaRPr lang="en-US" dirty="0"/>
          </a:p>
          <a:p>
            <a:pPr>
              <a:buNone/>
              <a:tabLst>
                <a:tab pos="287338" algn="l"/>
              </a:tabLst>
            </a:pPr>
            <a:r>
              <a:rPr lang="en-US" i="1" dirty="0">
                <a:solidFill>
                  <a:srgbClr val="FF9900"/>
                </a:solidFill>
              </a:rPr>
              <a:t>21 years of potential life lost to that resident who died at age 54 in 2008</a:t>
            </a:r>
          </a:p>
        </p:txBody>
      </p:sp>
      <p:sp>
        <p:nvSpPr>
          <p:cNvPr id="4" name="Rectangle 3"/>
          <p:cNvSpPr/>
          <p:nvPr/>
        </p:nvSpPr>
        <p:spPr>
          <a:xfrm>
            <a:off x="4765431" y="6371492"/>
            <a:ext cx="1705916" cy="276999"/>
          </a:xfrm>
          <a:prstGeom prst="rect">
            <a:avLst/>
          </a:prstGeom>
        </p:spPr>
        <p:txBody>
          <a:bodyPr wrap="none">
            <a:spAutoFit/>
          </a:bodyPr>
          <a:lstStyle/>
          <a:p>
            <a:r>
              <a:rPr lang="en-US" sz="1200" dirty="0"/>
              <a:t>SOURCES: NAPHSIS</a:t>
            </a:r>
          </a:p>
        </p:txBody>
      </p:sp>
    </p:spTree>
    <p:extLst>
      <p:ext uri="{BB962C8B-B14F-4D97-AF65-F5344CB8AC3E}">
        <p14:creationId xmlns:p14="http://schemas.microsoft.com/office/powerpoint/2010/main" val="257371736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5410199" cy="838200"/>
          </a:xfrm>
        </p:spPr>
        <p:txBody>
          <a:bodyPr>
            <a:normAutofit fontScale="90000"/>
          </a:bodyPr>
          <a:lstStyle/>
          <a:p>
            <a:pPr>
              <a:lnSpc>
                <a:spcPts val="3300"/>
              </a:lnSpc>
            </a:pPr>
            <a:r>
              <a:rPr lang="en-US" dirty="0" smtClean="0"/>
              <a:t>Standard Definitions &amp; Guidelines</a:t>
            </a:r>
            <a:endParaRPr lang="en-US" dirty="0"/>
          </a:p>
        </p:txBody>
      </p:sp>
      <p:sp>
        <p:nvSpPr>
          <p:cNvPr id="3" name="Content Placeholder 2"/>
          <p:cNvSpPr>
            <a:spLocks noGrp="1"/>
          </p:cNvSpPr>
          <p:nvPr>
            <p:ph idx="1"/>
          </p:nvPr>
        </p:nvSpPr>
        <p:spPr>
          <a:xfrm>
            <a:off x="2895600" y="1295400"/>
            <a:ext cx="6095999" cy="2590800"/>
          </a:xfrm>
        </p:spPr>
        <p:txBody>
          <a:bodyPr>
            <a:normAutofit fontScale="92500"/>
          </a:bodyPr>
          <a:lstStyle/>
          <a:p>
            <a:r>
              <a:rPr lang="en-US" dirty="0" smtClean="0"/>
              <a:t>Adopted by World Health Assembly</a:t>
            </a:r>
            <a:r>
              <a:rPr lang="en-US" sz="2900" dirty="0" smtClean="0"/>
              <a:t> </a:t>
            </a:r>
          </a:p>
          <a:p>
            <a:pPr marL="0" indent="0">
              <a:spcBef>
                <a:spcPts val="0"/>
              </a:spcBef>
              <a:buNone/>
            </a:pPr>
            <a:r>
              <a:rPr lang="en-US" sz="2900" dirty="0" smtClean="0"/>
              <a:t>   </a:t>
            </a:r>
            <a:r>
              <a:rPr lang="en-US" sz="2000" dirty="0" smtClean="0"/>
              <a:t>(ICD-10 Volume 1, pp 1233-1238)</a:t>
            </a:r>
          </a:p>
          <a:p>
            <a:pPr>
              <a:spcBef>
                <a:spcPts val="1800"/>
              </a:spcBef>
            </a:pPr>
            <a:r>
              <a:rPr lang="en-US" dirty="0" smtClean="0"/>
              <a:t>Necessary for </a:t>
            </a:r>
            <a:r>
              <a:rPr lang="en-US" dirty="0" smtClean="0">
                <a:solidFill>
                  <a:srgbClr val="C00000"/>
                </a:solidFill>
              </a:rPr>
              <a:t>international comparison </a:t>
            </a:r>
          </a:p>
          <a:p>
            <a:pPr>
              <a:spcBef>
                <a:spcPts val="1800"/>
              </a:spcBef>
            </a:pPr>
            <a:r>
              <a:rPr lang="en-US" dirty="0" smtClean="0"/>
              <a:t>List of definitions</a:t>
            </a:r>
          </a:p>
          <a:p>
            <a:pPr lvl="1"/>
            <a:endParaRPr lang="en-US" dirty="0">
              <a:solidFill>
                <a:srgbClr val="FF0000"/>
              </a:solidFill>
            </a:endParaRPr>
          </a:p>
        </p:txBody>
      </p:sp>
      <p:sp>
        <p:nvSpPr>
          <p:cNvPr id="4" name="Content Placeholder 2"/>
          <p:cNvSpPr txBox="1">
            <a:spLocks/>
          </p:cNvSpPr>
          <p:nvPr/>
        </p:nvSpPr>
        <p:spPr bwMode="auto">
          <a:xfrm>
            <a:off x="133350" y="3886200"/>
            <a:ext cx="8839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normAutofit fontScale="77500" lnSpcReduction="20000"/>
          </a:bodyPr>
          <a:lstStyle>
            <a:lvl1pPr marL="287338" indent="-287338" algn="l" rtl="0" eaLnBrk="1" fontAlgn="base" hangingPunct="1">
              <a:spcBef>
                <a:spcPts val="1200"/>
              </a:spcBef>
              <a:spcAft>
                <a:spcPct val="0"/>
              </a:spcAft>
              <a:buClr>
                <a:srgbClr val="CC0000"/>
              </a:buClr>
              <a:buSzPct val="100000"/>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ts val="1200"/>
              </a:spcBef>
              <a:spcAft>
                <a:spcPct val="0"/>
              </a:spcAft>
              <a:buClr>
                <a:srgbClr val="C00000"/>
              </a:buClr>
              <a:buSzPct val="100000"/>
              <a:buFont typeface="Arial" charset="0"/>
              <a:buChar char="–"/>
              <a:defRPr sz="2800" b="1">
                <a:solidFill>
                  <a:schemeClr val="tx1"/>
                </a:solidFill>
                <a:latin typeface="+mn-lt"/>
                <a:cs typeface="+mn-cs"/>
              </a:defRPr>
            </a:lvl2pPr>
            <a:lvl3pPr marL="1200150" indent="-285750" algn="l" rtl="0" eaLnBrk="1" fontAlgn="base" hangingPunct="1">
              <a:spcBef>
                <a:spcPts val="1200"/>
              </a:spcBef>
              <a:spcAft>
                <a:spcPct val="0"/>
              </a:spcAft>
              <a:buClr>
                <a:srgbClr val="C00000"/>
              </a:buClr>
              <a:buSzPct val="100000"/>
              <a:buFont typeface="Arial" charset="0"/>
              <a:buChar char="•"/>
              <a:defRPr sz="2400" b="1">
                <a:solidFill>
                  <a:schemeClr val="tx1"/>
                </a:solidFill>
                <a:latin typeface="+mn-lt"/>
                <a:cs typeface="+mn-cs"/>
              </a:defRPr>
            </a:lvl3pPr>
            <a:lvl4pPr marL="1600200" indent="-228600" algn="l" rtl="0" eaLnBrk="1" fontAlgn="base" hangingPunct="1">
              <a:spcBef>
                <a:spcPts val="1200"/>
              </a:spcBef>
              <a:spcAft>
                <a:spcPct val="0"/>
              </a:spcAft>
              <a:buChar char="–"/>
              <a:defRPr sz="2200" b="1">
                <a:solidFill>
                  <a:schemeClr val="tx1"/>
                </a:solidFill>
                <a:latin typeface="+mn-lt"/>
                <a:cs typeface="+mn-cs"/>
              </a:defRPr>
            </a:lvl4pPr>
            <a:lvl5pPr marL="2057400" indent="-228600" algn="l" rtl="0" eaLnBrk="1" fontAlgn="base" hangingPunct="1">
              <a:spcBef>
                <a:spcPts val="1200"/>
              </a:spcBef>
              <a:spcAft>
                <a:spcPct val="0"/>
              </a:spcAft>
              <a:buChar char="»"/>
              <a:defRPr sz="2000" b="1">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342900" lvl="1"/>
            <a:r>
              <a:rPr lang="en-US" sz="2600" dirty="0" smtClean="0"/>
              <a:t>Cause  of death</a:t>
            </a:r>
          </a:p>
          <a:p>
            <a:pPr marL="342900" lvl="1"/>
            <a:r>
              <a:rPr lang="en-US" sz="2600" dirty="0" smtClean="0"/>
              <a:t>Live birth</a:t>
            </a:r>
          </a:p>
          <a:p>
            <a:pPr marL="342900" lvl="1"/>
            <a:r>
              <a:rPr lang="en-US" sz="2600" dirty="0" smtClean="0"/>
              <a:t>Fetal death </a:t>
            </a:r>
          </a:p>
          <a:p>
            <a:pPr marL="342900" lvl="1"/>
            <a:r>
              <a:rPr lang="en-US" sz="2600" dirty="0" smtClean="0"/>
              <a:t>Birth weight </a:t>
            </a:r>
          </a:p>
          <a:p>
            <a:pPr marL="342900" lvl="1"/>
            <a:r>
              <a:rPr lang="en-US" sz="2600" dirty="0" smtClean="0"/>
              <a:t>Gestational age</a:t>
            </a:r>
          </a:p>
          <a:p>
            <a:pPr marL="342900" lvl="1"/>
            <a:r>
              <a:rPr lang="en-US" sz="2600" dirty="0" smtClean="0"/>
              <a:t>Pre-term, term, post-term</a:t>
            </a:r>
          </a:p>
          <a:p>
            <a:pPr marL="342900" lvl="1"/>
            <a:endParaRPr lang="en-US" sz="2600" dirty="0" smtClean="0"/>
          </a:p>
          <a:p>
            <a:pPr marL="342900" lvl="1"/>
            <a:r>
              <a:rPr lang="en-US" sz="2600" dirty="0" err="1" smtClean="0"/>
              <a:t>Perinatal</a:t>
            </a:r>
            <a:r>
              <a:rPr lang="en-US" sz="2600" dirty="0" smtClean="0"/>
              <a:t> / neonatal period</a:t>
            </a:r>
          </a:p>
          <a:p>
            <a:pPr marL="342900" lvl="1"/>
            <a:r>
              <a:rPr lang="en-US" sz="2600" dirty="0" smtClean="0"/>
              <a:t>Maternal / late maternal death</a:t>
            </a:r>
          </a:p>
          <a:p>
            <a:pPr marL="342900" lvl="1"/>
            <a:r>
              <a:rPr lang="en-US" sz="2600" dirty="0" smtClean="0"/>
              <a:t>Pregnancy related death</a:t>
            </a:r>
          </a:p>
          <a:p>
            <a:pPr marL="342900" lvl="1"/>
            <a:r>
              <a:rPr lang="en-US" sz="2600" dirty="0" smtClean="0"/>
              <a:t>Direct obstetric deaths</a:t>
            </a:r>
          </a:p>
          <a:p>
            <a:pPr marL="342900" lvl="1"/>
            <a:r>
              <a:rPr lang="en-US" sz="2600" dirty="0" smtClean="0"/>
              <a:t>Indirect obstetric deaths </a:t>
            </a:r>
          </a:p>
          <a:p>
            <a:pPr marL="342900" lvl="1"/>
            <a:endParaRPr lang="en-US" sz="2000" dirty="0" smtClean="0">
              <a:solidFill>
                <a:srgbClr val="FF0000"/>
              </a:solidFill>
            </a:endParaRPr>
          </a:p>
          <a:p>
            <a:pPr marL="342900" lvl="1">
              <a:buFont typeface="Arial" charset="0"/>
              <a:buNone/>
            </a:pPr>
            <a:endParaRPr lang="en-US" sz="2000" dirty="0" smtClean="0">
              <a:solidFill>
                <a:srgbClr val="FF0000"/>
              </a:solidFill>
            </a:endParaRPr>
          </a:p>
          <a:p>
            <a:pPr lvl="1"/>
            <a:endParaRPr lang="en-US" sz="2000" dirty="0">
              <a:solidFill>
                <a:srgbClr val="FF0000"/>
              </a:solidFill>
            </a:endParaRPr>
          </a:p>
        </p:txBody>
      </p:sp>
      <p:pic>
        <p:nvPicPr>
          <p:cNvPr id="3074" name="Picture 2" descr="Picture showing a meeting in the World Health Assembly hal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2752725" cy="3333750"/>
          </a:xfrm>
          <a:prstGeom prst="rect">
            <a:avLst/>
          </a:prstGeom>
          <a:noFill/>
          <a:ln w="25400">
            <a:solidFill>
              <a:srgbClr val="00206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 y="3371850"/>
            <a:ext cx="2133600" cy="381000"/>
          </a:xfrm>
          <a:prstGeom prst="rect">
            <a:avLst/>
          </a:prstGeom>
          <a:noFill/>
        </p:spPr>
        <p:txBody>
          <a:bodyPr wrap="square" rtlCol="0">
            <a:spAutoFit/>
          </a:bodyPr>
          <a:lstStyle/>
          <a:p>
            <a:r>
              <a:rPr lang="en-US" dirty="0" smtClean="0"/>
              <a:t>WHO, 1998</a:t>
            </a:r>
            <a:endParaRPr lang="en-US" dirty="0"/>
          </a:p>
        </p:txBody>
      </p:sp>
      <p:sp>
        <p:nvSpPr>
          <p:cNvPr id="6" name="TextBox 5"/>
          <p:cNvSpPr txBox="1"/>
          <p:nvPr/>
        </p:nvSpPr>
        <p:spPr>
          <a:xfrm>
            <a:off x="4648200" y="6295237"/>
            <a:ext cx="3981450" cy="461665"/>
          </a:xfrm>
          <a:prstGeom prst="rect">
            <a:avLst/>
          </a:prstGeom>
          <a:noFill/>
        </p:spPr>
        <p:txBody>
          <a:bodyPr wrap="square" rtlCol="0">
            <a:spAutoFit/>
          </a:bodyPr>
          <a:lstStyle/>
          <a:p>
            <a:r>
              <a:rPr lang="en-US" sz="1200" dirty="0"/>
              <a:t>SOURCES: WHO ICD-10, Volume 1, p 1233-1238; Volume 2, Chapter 5. </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lstStyle/>
          <a:p>
            <a:pPr>
              <a:lnSpc>
                <a:spcPts val="3600"/>
              </a:lnSpc>
            </a:pPr>
            <a:r>
              <a:rPr lang="en-US" dirty="0" smtClean="0"/>
              <a:t>Using </a:t>
            </a:r>
            <a:r>
              <a:rPr lang="en-US" dirty="0"/>
              <a:t>Years of Potential Life </a:t>
            </a:r>
            <a:r>
              <a:rPr lang="en-US" dirty="0" smtClean="0"/>
              <a:t>Lost:  </a:t>
            </a:r>
            <a:br>
              <a:rPr lang="en-US" dirty="0" smtClean="0"/>
            </a:br>
            <a:r>
              <a:rPr lang="en-US" sz="2600" i="1" dirty="0" smtClean="0"/>
              <a:t>YPLL by Cause of Death, USA and Russia, 2000</a:t>
            </a:r>
            <a:endParaRPr lang="en-US" sz="2600" dirty="0"/>
          </a:p>
        </p:txBody>
      </p:sp>
      <p:graphicFrame>
        <p:nvGraphicFramePr>
          <p:cNvPr id="4" name="Content Placeholder 3" title="Years of potential life lost by cause, USA and Russia, 2000"/>
          <p:cNvGraphicFramePr>
            <a:graphicFrameLocks noGrp="1"/>
          </p:cNvGraphicFramePr>
          <p:nvPr>
            <p:ph idx="1"/>
            <p:extLst>
              <p:ext uri="{D42A27DB-BD31-4B8C-83A1-F6EECF244321}">
                <p14:modId xmlns:p14="http://schemas.microsoft.com/office/powerpoint/2010/main" val="3520487693"/>
              </p:ext>
            </p:extLst>
          </p:nvPr>
        </p:nvGraphicFramePr>
        <p:xfrm>
          <a:off x="355600" y="1295400"/>
          <a:ext cx="8407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bwMode="auto">
          <a:xfrm>
            <a:off x="-13855" y="5562600"/>
            <a:ext cx="883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lnSpc>
                <a:spcPts val="3800"/>
              </a:lnSpc>
              <a:spcBef>
                <a:spcPct val="0"/>
              </a:spcBef>
              <a:spcAft>
                <a:spcPct val="0"/>
              </a:spcAft>
              <a:defRPr sz="3600">
                <a:solidFill>
                  <a:srgbClr val="336799"/>
                </a:solidFill>
                <a:latin typeface="Franklin Gothic Medium" pitchFamily="34" charset="0"/>
                <a:ea typeface="+mj-ea"/>
                <a:cs typeface="+mj-cs"/>
              </a:defRPr>
            </a:lvl1pPr>
            <a:lvl2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2pPr>
            <a:lvl3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3pPr>
            <a:lvl4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4pPr>
            <a:lvl5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5pPr>
            <a:lvl6pPr marL="4572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6pPr>
            <a:lvl7pPr marL="9144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7pPr>
            <a:lvl8pPr marL="13716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8pPr>
            <a:lvl9pPr marL="18288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9pPr>
          </a:lstStyle>
          <a:p>
            <a:pPr>
              <a:lnSpc>
                <a:spcPts val="3000"/>
              </a:lnSpc>
            </a:pPr>
            <a:r>
              <a:rPr lang="en-US" sz="2000" kern="0" dirty="0" smtClean="0"/>
              <a:t>(per 100,000 population)</a:t>
            </a:r>
            <a:endParaRPr lang="en-US" sz="2000" kern="0" dirty="0"/>
          </a:p>
        </p:txBody>
      </p:sp>
    </p:spTree>
    <p:extLst>
      <p:ext uri="{BB962C8B-B14F-4D97-AF65-F5344CB8AC3E}">
        <p14:creationId xmlns:p14="http://schemas.microsoft.com/office/powerpoint/2010/main" val="2619180031"/>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Mortality Statistics</a:t>
            </a:r>
            <a:endParaRPr lang="en-US" dirty="0"/>
          </a:p>
        </p:txBody>
      </p:sp>
      <p:sp>
        <p:nvSpPr>
          <p:cNvPr id="3" name="Content Placeholder 2"/>
          <p:cNvSpPr>
            <a:spLocks noGrp="1"/>
          </p:cNvSpPr>
          <p:nvPr>
            <p:ph idx="1"/>
          </p:nvPr>
        </p:nvSpPr>
        <p:spPr/>
        <p:txBody>
          <a:bodyPr>
            <a:normAutofit/>
          </a:bodyPr>
          <a:lstStyle/>
          <a:p>
            <a:r>
              <a:rPr lang="en-US" dirty="0" smtClean="0"/>
              <a:t>Crude death rate</a:t>
            </a:r>
          </a:p>
          <a:p>
            <a:r>
              <a:rPr lang="en-US" dirty="0" smtClean="0"/>
              <a:t>Age specific death rate</a:t>
            </a:r>
          </a:p>
          <a:p>
            <a:r>
              <a:rPr lang="en-US" dirty="0" smtClean="0"/>
              <a:t>Cause specific death rate</a:t>
            </a:r>
          </a:p>
          <a:p>
            <a:r>
              <a:rPr lang="en-US" dirty="0" smtClean="0"/>
              <a:t>Infant mortality rate</a:t>
            </a:r>
          </a:p>
          <a:p>
            <a:r>
              <a:rPr lang="en-US" dirty="0" smtClean="0"/>
              <a:t>Maternal mortality rate</a:t>
            </a:r>
          </a:p>
          <a:p>
            <a:r>
              <a:rPr lang="en-US" dirty="0" smtClean="0"/>
              <a:t>Pregnancy-related mortality rate</a:t>
            </a:r>
          </a:p>
          <a:p>
            <a:r>
              <a:rPr lang="en-US" dirty="0" smtClean="0"/>
              <a:t>Life expectancy at birth</a:t>
            </a:r>
          </a:p>
          <a:p>
            <a:r>
              <a:rPr lang="en-US" dirty="0" smtClean="0"/>
              <a:t>Years of potential life lost</a:t>
            </a:r>
          </a:p>
          <a:p>
            <a:endParaRPr lang="en-US" dirty="0" smtClean="0"/>
          </a:p>
          <a:p>
            <a:endParaRPr lang="en-US" dirty="0"/>
          </a:p>
        </p:txBody>
      </p:sp>
    </p:spTree>
    <p:extLst>
      <p:ext uri="{BB962C8B-B14F-4D97-AF65-F5344CB8AC3E}">
        <p14:creationId xmlns:p14="http://schemas.microsoft.com/office/powerpoint/2010/main" val="62351918"/>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Mortality Statistics: Age Adjusting</a:t>
            </a:r>
            <a:endParaRPr lang="en-US" dirty="0"/>
          </a:p>
        </p:txBody>
      </p:sp>
      <p:sp>
        <p:nvSpPr>
          <p:cNvPr id="3" name="Content Placeholder 2"/>
          <p:cNvSpPr>
            <a:spLocks noGrp="1"/>
          </p:cNvSpPr>
          <p:nvPr>
            <p:ph idx="1"/>
          </p:nvPr>
        </p:nvSpPr>
        <p:spPr>
          <a:xfrm>
            <a:off x="228600" y="1447800"/>
            <a:ext cx="8559800" cy="4724400"/>
          </a:xfrm>
        </p:spPr>
        <p:txBody>
          <a:bodyPr>
            <a:normAutofit/>
          </a:bodyPr>
          <a:lstStyle/>
          <a:p>
            <a:pPr>
              <a:lnSpc>
                <a:spcPts val="3600"/>
              </a:lnSpc>
              <a:spcBef>
                <a:spcPts val="3000"/>
              </a:spcBef>
            </a:pPr>
            <a:r>
              <a:rPr lang="en-US" dirty="0" smtClean="0"/>
              <a:t>Controls for effects of differences in population age distributions</a:t>
            </a:r>
          </a:p>
          <a:p>
            <a:pPr>
              <a:lnSpc>
                <a:spcPts val="3600"/>
              </a:lnSpc>
              <a:spcBef>
                <a:spcPts val="3000"/>
              </a:spcBef>
            </a:pPr>
            <a:r>
              <a:rPr lang="en-US" dirty="0" smtClean="0"/>
              <a:t>Used to </a:t>
            </a:r>
            <a:r>
              <a:rPr lang="en-US" u="sng" dirty="0" smtClean="0">
                <a:solidFill>
                  <a:srgbClr val="C00000"/>
                </a:solidFill>
              </a:rPr>
              <a:t>compare</a:t>
            </a:r>
            <a:r>
              <a:rPr lang="en-US" dirty="0" smtClean="0"/>
              <a:t> relative mortality risks among: </a:t>
            </a:r>
          </a:p>
          <a:p>
            <a:pPr lvl="1">
              <a:lnSpc>
                <a:spcPts val="3600"/>
              </a:lnSpc>
              <a:spcBef>
                <a:spcPts val="600"/>
              </a:spcBef>
            </a:pPr>
            <a:r>
              <a:rPr lang="en-US" dirty="0" smtClean="0"/>
              <a:t>groups (i.e. geographic areas) </a:t>
            </a:r>
          </a:p>
          <a:p>
            <a:pPr lvl="1">
              <a:lnSpc>
                <a:spcPts val="3600"/>
              </a:lnSpc>
              <a:spcBef>
                <a:spcPts val="600"/>
              </a:spcBef>
            </a:pPr>
            <a:r>
              <a:rPr lang="en-US" dirty="0" smtClean="0"/>
              <a:t>over time</a:t>
            </a:r>
          </a:p>
          <a:p>
            <a:pPr>
              <a:lnSpc>
                <a:spcPts val="3600"/>
              </a:lnSpc>
              <a:spcBef>
                <a:spcPts val="3000"/>
              </a:spcBef>
            </a:pPr>
            <a:r>
              <a:rPr lang="en-US" dirty="0" smtClean="0"/>
              <a:t>View as </a:t>
            </a:r>
            <a:r>
              <a:rPr lang="en-US" dirty="0" smtClean="0">
                <a:solidFill>
                  <a:srgbClr val="C00000"/>
                </a:solidFill>
              </a:rPr>
              <a:t>relative indices </a:t>
            </a:r>
            <a:r>
              <a:rPr lang="en-US" dirty="0" smtClean="0"/>
              <a:t>rather than actual measures of mortality risk</a:t>
            </a:r>
          </a:p>
        </p:txBody>
      </p:sp>
      <p:sp>
        <p:nvSpPr>
          <p:cNvPr id="4" name="TextBox 3"/>
          <p:cNvSpPr txBox="1"/>
          <p:nvPr/>
        </p:nvSpPr>
        <p:spPr>
          <a:xfrm>
            <a:off x="4659924" y="6406661"/>
            <a:ext cx="4038600" cy="276999"/>
          </a:xfrm>
          <a:prstGeom prst="rect">
            <a:avLst/>
          </a:prstGeom>
          <a:noFill/>
        </p:spPr>
        <p:txBody>
          <a:bodyPr wrap="square" rtlCol="0">
            <a:spAutoFit/>
          </a:bodyPr>
          <a:lstStyle/>
          <a:p>
            <a:r>
              <a:rPr lang="en-US" sz="1200" dirty="0"/>
              <a:t>SOURCES: NAPHSIS; NVSS Deaths.</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52400"/>
            <a:ext cx="8382000" cy="663575"/>
          </a:xfrm>
        </p:spPr>
        <p:txBody>
          <a:bodyPr/>
          <a:lstStyle/>
          <a:p>
            <a:r>
              <a:rPr lang="en-US" sz="2800" b="1" dirty="0" smtClean="0"/>
              <a:t>2011 Deaths per 1,000 Population</a:t>
            </a:r>
            <a:endParaRPr lang="en-US" sz="2800" b="1" dirty="0"/>
          </a:p>
        </p:txBody>
      </p:sp>
      <p:graphicFrame>
        <p:nvGraphicFramePr>
          <p:cNvPr id="4" name="Content Placeholder 3" descr="Bar graph showing 2011 deaths per 1,000 population for the United States, Canada, France and Switzerland. "/>
          <p:cNvGraphicFramePr>
            <a:graphicFrameLocks noGrp="1"/>
          </p:cNvGraphicFramePr>
          <p:nvPr>
            <p:ph idx="4294967295"/>
            <p:extLst>
              <p:ext uri="{D42A27DB-BD31-4B8C-83A1-F6EECF244321}">
                <p14:modId xmlns:p14="http://schemas.microsoft.com/office/powerpoint/2010/main" val="1363100183"/>
              </p:ext>
            </p:extLst>
          </p:nvPr>
        </p:nvGraphicFramePr>
        <p:xfrm>
          <a:off x="368300" y="852826"/>
          <a:ext cx="84074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724400" y="6292334"/>
            <a:ext cx="4114800" cy="369332"/>
          </a:xfrm>
          <a:prstGeom prst="rect">
            <a:avLst/>
          </a:prstGeom>
          <a:noFill/>
        </p:spPr>
        <p:txBody>
          <a:bodyPr wrap="square" rtlCol="0">
            <a:spAutoFit/>
          </a:bodyPr>
          <a:lstStyle/>
          <a:p>
            <a:r>
              <a:rPr lang="en-US" b="1" dirty="0" smtClean="0"/>
              <a:t>Population Reference Bureau, 2011</a:t>
            </a:r>
            <a:endParaRPr lang="en-US" b="1" dirty="0"/>
          </a:p>
        </p:txBody>
      </p:sp>
    </p:spTree>
    <p:extLst>
      <p:ext uri="{BB962C8B-B14F-4D97-AF65-F5344CB8AC3E}">
        <p14:creationId xmlns:p14="http://schemas.microsoft.com/office/powerpoint/2010/main" val="3473381099"/>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0200" y="152400"/>
            <a:ext cx="8382000" cy="663575"/>
          </a:xfrm>
        </p:spPr>
        <p:txBody>
          <a:bodyPr/>
          <a:lstStyle/>
          <a:p>
            <a:r>
              <a:rPr lang="en-US" sz="2800" b="1" dirty="0" smtClean="0"/>
              <a:t>2011 Deaths per 1,000 Population</a:t>
            </a:r>
            <a:endParaRPr lang="en-US" sz="2800" b="1" dirty="0"/>
          </a:p>
        </p:txBody>
      </p:sp>
      <p:graphicFrame>
        <p:nvGraphicFramePr>
          <p:cNvPr id="4" name="Content Placeholder 3" descr="Same bar graph with 2011 deaths per 1,000 population for several low income countries added. "/>
          <p:cNvGraphicFramePr>
            <a:graphicFrameLocks noGrp="1"/>
          </p:cNvGraphicFramePr>
          <p:nvPr>
            <p:ph idx="4294967295"/>
            <p:extLst>
              <p:ext uri="{D42A27DB-BD31-4B8C-83A1-F6EECF244321}">
                <p14:modId xmlns:p14="http://schemas.microsoft.com/office/powerpoint/2010/main" val="2645234993"/>
              </p:ext>
            </p:extLst>
          </p:nvPr>
        </p:nvGraphicFramePr>
        <p:xfrm>
          <a:off x="304799" y="838200"/>
          <a:ext cx="8382001"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49337" y="6307540"/>
            <a:ext cx="4191000" cy="369332"/>
          </a:xfrm>
          <a:prstGeom prst="rect">
            <a:avLst/>
          </a:prstGeom>
          <a:noFill/>
        </p:spPr>
        <p:txBody>
          <a:bodyPr wrap="square" rtlCol="0">
            <a:spAutoFit/>
          </a:bodyPr>
          <a:lstStyle/>
          <a:p>
            <a:r>
              <a:rPr lang="en-US" b="1" dirty="0" smtClean="0"/>
              <a:t>Population Reference Bureau, 2011</a:t>
            </a:r>
            <a:endParaRPr lang="en-US" b="1" dirty="0"/>
          </a:p>
        </p:txBody>
      </p:sp>
    </p:spTree>
    <p:extLst>
      <p:ext uri="{BB962C8B-B14F-4D97-AF65-F5344CB8AC3E}">
        <p14:creationId xmlns:p14="http://schemas.microsoft.com/office/powerpoint/2010/main" val="3296840516"/>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Mortality Statistics: </a:t>
            </a:r>
            <a:br>
              <a:rPr lang="en-US" dirty="0" smtClean="0"/>
            </a:br>
            <a:r>
              <a:rPr lang="en-US" dirty="0" smtClean="0"/>
              <a:t>Age Adjusted Death Rate</a:t>
            </a:r>
            <a:endParaRPr lang="en-US" dirty="0"/>
          </a:p>
        </p:txBody>
      </p:sp>
      <p:sp>
        <p:nvSpPr>
          <p:cNvPr id="3" name="Content Placeholder 2"/>
          <p:cNvSpPr>
            <a:spLocks noGrp="1"/>
          </p:cNvSpPr>
          <p:nvPr>
            <p:ph idx="1"/>
          </p:nvPr>
        </p:nvSpPr>
        <p:spPr>
          <a:xfrm>
            <a:off x="304800" y="1600200"/>
            <a:ext cx="4267200" cy="4525963"/>
          </a:xfrm>
        </p:spPr>
        <p:txBody>
          <a:bodyPr>
            <a:normAutofit/>
          </a:bodyPr>
          <a:lstStyle/>
          <a:p>
            <a:pPr>
              <a:spcBef>
                <a:spcPts val="3000"/>
              </a:spcBef>
            </a:pPr>
            <a:r>
              <a:rPr lang="en-US" dirty="0" smtClean="0"/>
              <a:t>A death rate that controls for the effects of differences in population age distributions</a:t>
            </a:r>
          </a:p>
          <a:p>
            <a:pPr>
              <a:spcBef>
                <a:spcPts val="3000"/>
              </a:spcBef>
            </a:pPr>
            <a:r>
              <a:rPr lang="en-US" dirty="0" smtClean="0"/>
              <a:t>Necessary </a:t>
            </a:r>
            <a:r>
              <a:rPr lang="en-US" dirty="0" smtClean="0">
                <a:solidFill>
                  <a:srgbClr val="C00000"/>
                </a:solidFill>
              </a:rPr>
              <a:t>for comparing </a:t>
            </a:r>
            <a:r>
              <a:rPr lang="en-US" dirty="0" smtClean="0"/>
              <a:t>across geographic areas</a:t>
            </a:r>
          </a:p>
        </p:txBody>
      </p:sp>
      <p:pic>
        <p:nvPicPr>
          <p:cNvPr id="1026" name="Picture 2" descr="Example of a map shaded to indicate the cervix cancer mortality rate per 100,000 person years for small geographic lo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852" y="1371600"/>
            <a:ext cx="4158974" cy="4267200"/>
          </a:xfrm>
          <a:prstGeom prst="rect">
            <a:avLst/>
          </a:prstGeom>
          <a:noFill/>
          <a:ln w="2540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27852" y="5638800"/>
            <a:ext cx="2133600" cy="369332"/>
          </a:xfrm>
          <a:prstGeom prst="rect">
            <a:avLst/>
          </a:prstGeom>
          <a:noFill/>
        </p:spPr>
        <p:txBody>
          <a:bodyPr wrap="square" rtlCol="0">
            <a:spAutoFit/>
          </a:bodyPr>
          <a:lstStyle/>
          <a:p>
            <a:r>
              <a:rPr lang="en-US" dirty="0" err="1" smtClean="0"/>
              <a:t>Goovaerts</a:t>
            </a:r>
            <a:r>
              <a:rPr lang="en-US" dirty="0" smtClean="0"/>
              <a:t>, 2005</a:t>
            </a:r>
            <a:endParaRPr lang="en-US" dirty="0"/>
          </a:p>
        </p:txBody>
      </p:sp>
      <p:sp>
        <p:nvSpPr>
          <p:cNvPr id="5" name="TextBox 4"/>
          <p:cNvSpPr txBox="1"/>
          <p:nvPr/>
        </p:nvSpPr>
        <p:spPr>
          <a:xfrm>
            <a:off x="4669237" y="6394938"/>
            <a:ext cx="3958948" cy="276999"/>
          </a:xfrm>
          <a:prstGeom prst="rect">
            <a:avLst/>
          </a:prstGeom>
          <a:noFill/>
        </p:spPr>
        <p:txBody>
          <a:bodyPr wrap="square" rtlCol="0">
            <a:spAutoFit/>
          </a:bodyPr>
          <a:lstStyle/>
          <a:p>
            <a:r>
              <a:rPr lang="en-US" sz="1200" dirty="0"/>
              <a:t>SOURCES: NAPHSIS; NVSS Deaths.</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Age-adjusted Death Rate:</a:t>
            </a:r>
            <a:br>
              <a:rPr lang="en-US" dirty="0" smtClean="0"/>
            </a:br>
            <a:r>
              <a:rPr lang="en-US" dirty="0" smtClean="0"/>
              <a:t>Direct Age-Adjustment</a:t>
            </a:r>
            <a:endParaRPr lang="en-US" dirty="0"/>
          </a:p>
        </p:txBody>
      </p:sp>
      <p:sp>
        <p:nvSpPr>
          <p:cNvPr id="3" name="Content Placeholder 2"/>
          <p:cNvSpPr>
            <a:spLocks noGrp="1"/>
          </p:cNvSpPr>
          <p:nvPr>
            <p:ph idx="1"/>
          </p:nvPr>
        </p:nvSpPr>
        <p:spPr>
          <a:xfrm>
            <a:off x="304800" y="1295400"/>
            <a:ext cx="8839200" cy="4830763"/>
          </a:xfrm>
        </p:spPr>
        <p:txBody>
          <a:bodyPr>
            <a:normAutofit fontScale="85000" lnSpcReduction="10000"/>
          </a:bodyPr>
          <a:lstStyle/>
          <a:p>
            <a:pPr>
              <a:spcBef>
                <a:spcPts val="1800"/>
              </a:spcBef>
            </a:pPr>
            <a:r>
              <a:rPr lang="en-US" dirty="0" smtClean="0"/>
              <a:t>Same as calculating weighted average</a:t>
            </a:r>
          </a:p>
          <a:p>
            <a:pPr>
              <a:spcBef>
                <a:spcPts val="1800"/>
              </a:spcBef>
            </a:pPr>
            <a:r>
              <a:rPr lang="en-US" dirty="0" smtClean="0"/>
              <a:t>Applying age-specific death rates in observed pop. to standard pop. age distribution (weights)</a:t>
            </a:r>
          </a:p>
          <a:p>
            <a:pPr>
              <a:spcBef>
                <a:spcPts val="1800"/>
              </a:spcBef>
            </a:pPr>
            <a:r>
              <a:rPr lang="en-US" dirty="0" smtClean="0"/>
              <a:t>Calculation:</a:t>
            </a:r>
          </a:p>
          <a:p>
            <a:pPr marL="514350" lvl="1">
              <a:buFont typeface="+mj-lt"/>
              <a:buAutoNum type="arabicPeriod"/>
            </a:pPr>
            <a:r>
              <a:rPr lang="en-US" dirty="0" smtClean="0"/>
              <a:t>Need standard population weights </a:t>
            </a:r>
          </a:p>
          <a:p>
            <a:pPr marL="514350" lvl="2">
              <a:buNone/>
            </a:pPr>
            <a:r>
              <a:rPr lang="en-US" dirty="0" smtClean="0">
                <a:solidFill>
                  <a:srgbClr val="0070C0"/>
                </a:solidFill>
              </a:rPr>
              <a:t>   Weight = </a:t>
            </a:r>
            <a:r>
              <a:rPr lang="en-US" u="sng" dirty="0" smtClean="0">
                <a:solidFill>
                  <a:srgbClr val="0070C0"/>
                </a:solidFill>
              </a:rPr>
              <a:t>           # of persons in a given age group                                                          </a:t>
            </a:r>
            <a:r>
              <a:rPr lang="en-US" dirty="0" smtClean="0">
                <a:solidFill>
                  <a:srgbClr val="0070C0"/>
                </a:solidFill>
              </a:rPr>
              <a:t> </a:t>
            </a:r>
            <a:r>
              <a:rPr lang="en-US" u="sng" dirty="0" smtClean="0">
                <a:solidFill>
                  <a:srgbClr val="0070C0"/>
                </a:solidFill>
              </a:rPr>
              <a:t>                                  </a:t>
            </a:r>
          </a:p>
          <a:p>
            <a:pPr marL="514350" lvl="3" indent="-285750">
              <a:buNone/>
            </a:pPr>
            <a:r>
              <a:rPr lang="en-US" sz="2400" dirty="0" smtClean="0">
                <a:solidFill>
                  <a:srgbClr val="0070C0"/>
                </a:solidFill>
              </a:rPr>
              <a:t>                   total # of persons in standard population </a:t>
            </a:r>
            <a:r>
              <a:rPr lang="en-US" sz="1900" dirty="0" smtClean="0">
                <a:solidFill>
                  <a:srgbClr val="0070C0"/>
                </a:solidFill>
              </a:rPr>
              <a:t>(all ages combined)</a:t>
            </a:r>
          </a:p>
          <a:p>
            <a:pPr marL="514350" lvl="1">
              <a:buFont typeface="+mj-lt"/>
              <a:buAutoNum type="arabicPeriod"/>
            </a:pPr>
            <a:r>
              <a:rPr lang="en-US" dirty="0" smtClean="0"/>
              <a:t>Calculate age-specific rate for each age group</a:t>
            </a:r>
          </a:p>
          <a:p>
            <a:pPr marL="514350" lvl="1">
              <a:buFont typeface="+mj-lt"/>
              <a:buAutoNum type="arabicPeriod"/>
            </a:pPr>
            <a:r>
              <a:rPr lang="en-US" dirty="0" smtClean="0"/>
              <a:t>Multiply age-specific rate for each age group by weight</a:t>
            </a:r>
          </a:p>
          <a:p>
            <a:pPr marL="514350" lvl="1">
              <a:buFont typeface="+mj-lt"/>
              <a:buAutoNum type="arabicPeriod"/>
            </a:pPr>
            <a:r>
              <a:rPr lang="en-US" dirty="0" smtClean="0"/>
              <a:t>Sum the products </a:t>
            </a:r>
          </a:p>
          <a:p>
            <a:endParaRPr lang="en-US" dirty="0" smtClean="0"/>
          </a:p>
          <a:p>
            <a:endParaRPr lang="en-US" dirty="0" smtClean="0"/>
          </a:p>
        </p:txBody>
      </p:sp>
      <p:sp>
        <p:nvSpPr>
          <p:cNvPr id="4" name="TextBox 3"/>
          <p:cNvSpPr txBox="1"/>
          <p:nvPr/>
        </p:nvSpPr>
        <p:spPr>
          <a:xfrm>
            <a:off x="4712678" y="6399293"/>
            <a:ext cx="3810000" cy="276999"/>
          </a:xfrm>
          <a:prstGeom prst="rect">
            <a:avLst/>
          </a:prstGeom>
          <a:noFill/>
        </p:spPr>
        <p:txBody>
          <a:bodyPr wrap="square" rtlCol="0">
            <a:spAutoFit/>
          </a:bodyPr>
          <a:lstStyle/>
          <a:p>
            <a:r>
              <a:rPr lang="en-US" sz="1200" dirty="0"/>
              <a:t>SOURCES: NAPHSIS; NVSS Deaths; WHOSIS.</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Calculate: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Age-adjusted death rates </a:t>
            </a:r>
          </a:p>
          <a:p>
            <a:pPr marL="0" indent="0" algn="ctr">
              <a:buNone/>
            </a:pPr>
            <a:r>
              <a:rPr lang="en-US" dirty="0" smtClean="0"/>
              <a:t>from diabetes mellitus </a:t>
            </a:r>
          </a:p>
          <a:p>
            <a:pPr marL="0" indent="0" algn="ctr">
              <a:buNone/>
            </a:pPr>
            <a:r>
              <a:rPr lang="en-US" dirty="0" smtClean="0"/>
              <a:t>for State A and State B </a:t>
            </a:r>
          </a:p>
          <a:p>
            <a:pPr marL="0" indent="0" algn="ctr">
              <a:buNone/>
            </a:pPr>
            <a:r>
              <a:rPr lang="en-US" dirty="0" smtClean="0"/>
              <a:t>using data from 2003-2005</a:t>
            </a:r>
            <a:endParaRPr lang="en-US" dirty="0"/>
          </a:p>
        </p:txBody>
      </p:sp>
    </p:spTree>
    <p:extLst>
      <p:ext uri="{BB962C8B-B14F-4D97-AF65-F5344CB8AC3E}">
        <p14:creationId xmlns:p14="http://schemas.microsoft.com/office/powerpoint/2010/main" val="1953915132"/>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Standard Population Weight</a:t>
            </a:r>
            <a:endParaRPr lang="en-US" dirty="0"/>
          </a:p>
        </p:txBody>
      </p:sp>
      <p:sp>
        <p:nvSpPr>
          <p:cNvPr id="3" name="Content Placeholder 2"/>
          <p:cNvSpPr>
            <a:spLocks noGrp="1"/>
          </p:cNvSpPr>
          <p:nvPr>
            <p:ph idx="1"/>
          </p:nvPr>
        </p:nvSpPr>
        <p:spPr>
          <a:xfrm>
            <a:off x="228600" y="1600200"/>
            <a:ext cx="4800600" cy="4525963"/>
          </a:xfrm>
        </p:spPr>
        <p:txBody>
          <a:bodyPr/>
          <a:lstStyle/>
          <a:p>
            <a:pPr marL="0" indent="0">
              <a:buNone/>
            </a:pPr>
            <a:r>
              <a:rPr lang="en-US" dirty="0" smtClean="0"/>
              <a:t>WHO World Standard Population Distribution</a:t>
            </a:r>
          </a:p>
          <a:p>
            <a:pPr marL="117475" indent="-117475"/>
            <a:r>
              <a:rPr lang="en-US" dirty="0" smtClean="0"/>
              <a:t>World Average: 2000-2025</a:t>
            </a:r>
            <a:endParaRPr lang="en-US" dirty="0"/>
          </a:p>
          <a:p>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53351806"/>
              </p:ext>
            </p:extLst>
          </p:nvPr>
        </p:nvGraphicFramePr>
        <p:xfrm>
          <a:off x="5029200" y="1292352"/>
          <a:ext cx="3962400" cy="4956048"/>
        </p:xfrm>
        <a:graphic>
          <a:graphicData uri="http://schemas.openxmlformats.org/drawingml/2006/table">
            <a:tbl>
              <a:tblPr firstRow="1" bandRow="1">
                <a:tableStyleId>{073A0DAA-6AF3-43AB-8588-CEC1D06C72B9}</a:tableStyleId>
              </a:tblPr>
              <a:tblGrid>
                <a:gridCol w="1143000"/>
                <a:gridCol w="1101165"/>
                <a:gridCol w="1718235"/>
              </a:tblGrid>
              <a:tr h="370840">
                <a:tc>
                  <a:txBody>
                    <a:bodyPr/>
                    <a:lstStyle/>
                    <a:p>
                      <a:r>
                        <a:rPr lang="en-US" sz="1600" dirty="0" smtClean="0"/>
                        <a:t>Age Group</a:t>
                      </a:r>
                      <a:endParaRPr lang="en-US" sz="1600" dirty="0"/>
                    </a:p>
                  </a:txBody>
                  <a:tcPr marT="9144" marB="9144"/>
                </a:tc>
                <a:tc>
                  <a:txBody>
                    <a:bodyPr/>
                    <a:lstStyle/>
                    <a:p>
                      <a:pPr algn="ctr"/>
                      <a:r>
                        <a:rPr lang="en-US" sz="1600" dirty="0" smtClean="0"/>
                        <a:t>Weight</a:t>
                      </a:r>
                      <a:endParaRPr lang="en-US" sz="1600" dirty="0"/>
                    </a:p>
                  </a:txBody>
                  <a:tcPr marT="9144" marB="914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World Average (Proportion, %)</a:t>
                      </a:r>
                    </a:p>
                  </a:txBody>
                  <a:tcPr marT="9144" marB="9144"/>
                </a:tc>
              </a:tr>
              <a:tr h="370840">
                <a:tc>
                  <a:txBody>
                    <a:bodyPr/>
                    <a:lstStyle/>
                    <a:p>
                      <a:r>
                        <a:rPr lang="en-US" dirty="0" smtClean="0"/>
                        <a:t>0</a:t>
                      </a:r>
                      <a:endParaRPr lang="en-US" dirty="0"/>
                    </a:p>
                  </a:txBody>
                  <a:tcPr marT="9144" marB="9144"/>
                </a:tc>
                <a:tc>
                  <a:txBody>
                    <a:bodyPr/>
                    <a:lstStyle/>
                    <a:p>
                      <a:r>
                        <a:rPr lang="en-US" dirty="0" smtClean="0"/>
                        <a:t>0.018</a:t>
                      </a:r>
                      <a:endParaRPr lang="en-US" dirty="0"/>
                    </a:p>
                  </a:txBody>
                  <a:tcPr marT="9144" marB="9144"/>
                </a:tc>
                <a:tc>
                  <a:txBody>
                    <a:bodyPr/>
                    <a:lstStyle/>
                    <a:p>
                      <a:pPr algn="r"/>
                      <a:r>
                        <a:rPr lang="en-US" dirty="0" smtClean="0"/>
                        <a:t>1.8</a:t>
                      </a:r>
                      <a:endParaRPr lang="en-US" dirty="0"/>
                    </a:p>
                  </a:txBody>
                  <a:tcPr marT="9144" marB="9144"/>
                </a:tc>
              </a:tr>
              <a:tr h="370840">
                <a:tc>
                  <a:txBody>
                    <a:bodyPr/>
                    <a:lstStyle/>
                    <a:p>
                      <a:r>
                        <a:rPr lang="en-US" dirty="0" smtClean="0"/>
                        <a:t>1-4</a:t>
                      </a:r>
                      <a:endParaRPr lang="en-US" dirty="0"/>
                    </a:p>
                  </a:txBody>
                  <a:tcPr marT="9144" marB="9144"/>
                </a:tc>
                <a:tc>
                  <a:txBody>
                    <a:bodyPr/>
                    <a:lstStyle/>
                    <a:p>
                      <a:r>
                        <a:rPr lang="en-US" dirty="0" smtClean="0"/>
                        <a:t>0.07</a:t>
                      </a:r>
                      <a:endParaRPr lang="en-US" dirty="0"/>
                    </a:p>
                  </a:txBody>
                  <a:tcPr marT="9144" marB="9144"/>
                </a:tc>
                <a:tc>
                  <a:txBody>
                    <a:bodyPr/>
                    <a:lstStyle/>
                    <a:p>
                      <a:pPr algn="r"/>
                      <a:r>
                        <a:rPr lang="en-US" dirty="0" smtClean="0"/>
                        <a:t>7.0</a:t>
                      </a:r>
                      <a:endParaRPr lang="en-US" dirty="0"/>
                    </a:p>
                  </a:txBody>
                  <a:tcPr marT="9144" marB="9144"/>
                </a:tc>
              </a:tr>
              <a:tr h="370840">
                <a:tc>
                  <a:txBody>
                    <a:bodyPr/>
                    <a:lstStyle/>
                    <a:p>
                      <a:r>
                        <a:rPr lang="en-US" dirty="0" smtClean="0"/>
                        <a:t>5-14</a:t>
                      </a:r>
                      <a:endParaRPr lang="en-US" dirty="0"/>
                    </a:p>
                  </a:txBody>
                  <a:tcPr marT="9144" marB="9144"/>
                </a:tc>
                <a:tc>
                  <a:txBody>
                    <a:bodyPr/>
                    <a:lstStyle/>
                    <a:p>
                      <a:r>
                        <a:rPr lang="en-US" dirty="0" smtClean="0"/>
                        <a:t>0.173</a:t>
                      </a:r>
                      <a:endParaRPr lang="en-US" dirty="0"/>
                    </a:p>
                  </a:txBody>
                  <a:tcPr marT="9144" marB="9144"/>
                </a:tc>
                <a:tc>
                  <a:txBody>
                    <a:bodyPr/>
                    <a:lstStyle/>
                    <a:p>
                      <a:pPr algn="r"/>
                      <a:r>
                        <a:rPr lang="en-US" dirty="0" smtClean="0"/>
                        <a:t>17.3</a:t>
                      </a:r>
                      <a:endParaRPr lang="en-US" dirty="0"/>
                    </a:p>
                  </a:txBody>
                  <a:tcPr marT="9144" marB="9144"/>
                </a:tc>
              </a:tr>
              <a:tr h="370840">
                <a:tc>
                  <a:txBody>
                    <a:bodyPr/>
                    <a:lstStyle/>
                    <a:p>
                      <a:r>
                        <a:rPr lang="en-US" dirty="0" smtClean="0"/>
                        <a:t>15-24</a:t>
                      </a:r>
                      <a:endParaRPr lang="en-US" dirty="0"/>
                    </a:p>
                  </a:txBody>
                  <a:tcPr marT="9144" marB="9144"/>
                </a:tc>
                <a:tc>
                  <a:txBody>
                    <a:bodyPr/>
                    <a:lstStyle/>
                    <a:p>
                      <a:r>
                        <a:rPr lang="en-US" dirty="0" smtClean="0"/>
                        <a:t>0.167</a:t>
                      </a:r>
                      <a:endParaRPr lang="en-US" dirty="0"/>
                    </a:p>
                  </a:txBody>
                  <a:tcPr marT="9144" marB="9144"/>
                </a:tc>
                <a:tc>
                  <a:txBody>
                    <a:bodyPr/>
                    <a:lstStyle/>
                    <a:p>
                      <a:pPr algn="r"/>
                      <a:r>
                        <a:rPr lang="en-US" dirty="0" smtClean="0"/>
                        <a:t>16.7</a:t>
                      </a:r>
                      <a:endParaRPr lang="en-US" dirty="0"/>
                    </a:p>
                  </a:txBody>
                  <a:tcPr marT="9144" marB="9144"/>
                </a:tc>
              </a:tr>
              <a:tr h="370840">
                <a:tc>
                  <a:txBody>
                    <a:bodyPr/>
                    <a:lstStyle/>
                    <a:p>
                      <a:r>
                        <a:rPr lang="en-US" dirty="0" smtClean="0"/>
                        <a:t>25-34</a:t>
                      </a:r>
                      <a:endParaRPr lang="en-US" dirty="0"/>
                    </a:p>
                  </a:txBody>
                  <a:tcPr marT="9144" marB="9144"/>
                </a:tc>
                <a:tc>
                  <a:txBody>
                    <a:bodyPr/>
                    <a:lstStyle/>
                    <a:p>
                      <a:r>
                        <a:rPr lang="en-US" dirty="0" smtClean="0"/>
                        <a:t>0.155</a:t>
                      </a:r>
                      <a:endParaRPr lang="en-US" dirty="0"/>
                    </a:p>
                  </a:txBody>
                  <a:tcPr marT="9144" marB="9144"/>
                </a:tc>
                <a:tc>
                  <a:txBody>
                    <a:bodyPr/>
                    <a:lstStyle/>
                    <a:p>
                      <a:pPr algn="r"/>
                      <a:r>
                        <a:rPr lang="en-US" dirty="0" smtClean="0"/>
                        <a:t>15.5</a:t>
                      </a:r>
                      <a:endParaRPr lang="en-US" dirty="0"/>
                    </a:p>
                  </a:txBody>
                  <a:tcPr marT="9144" marB="9144"/>
                </a:tc>
              </a:tr>
              <a:tr h="370840">
                <a:tc>
                  <a:txBody>
                    <a:bodyPr/>
                    <a:lstStyle/>
                    <a:p>
                      <a:r>
                        <a:rPr lang="en-US" dirty="0" smtClean="0"/>
                        <a:t>35-44</a:t>
                      </a:r>
                      <a:endParaRPr lang="en-US" dirty="0"/>
                    </a:p>
                  </a:txBody>
                  <a:tcPr marT="9144" marB="9144"/>
                </a:tc>
                <a:tc>
                  <a:txBody>
                    <a:bodyPr/>
                    <a:lstStyle/>
                    <a:p>
                      <a:r>
                        <a:rPr lang="en-US" dirty="0" smtClean="0"/>
                        <a:t>0.138</a:t>
                      </a:r>
                      <a:endParaRPr lang="en-US" dirty="0"/>
                    </a:p>
                  </a:txBody>
                  <a:tcPr marT="9144" marB="9144"/>
                </a:tc>
                <a:tc>
                  <a:txBody>
                    <a:bodyPr/>
                    <a:lstStyle/>
                    <a:p>
                      <a:pPr algn="r"/>
                      <a:r>
                        <a:rPr lang="en-US" dirty="0" smtClean="0"/>
                        <a:t>13.8</a:t>
                      </a:r>
                      <a:endParaRPr lang="en-US" dirty="0"/>
                    </a:p>
                  </a:txBody>
                  <a:tcPr marT="9144" marB="9144"/>
                </a:tc>
              </a:tr>
              <a:tr h="370840">
                <a:tc>
                  <a:txBody>
                    <a:bodyPr/>
                    <a:lstStyle/>
                    <a:p>
                      <a:r>
                        <a:rPr lang="en-US" dirty="0" smtClean="0"/>
                        <a:t>45-54</a:t>
                      </a:r>
                      <a:endParaRPr lang="en-US" dirty="0"/>
                    </a:p>
                  </a:txBody>
                  <a:tcPr marT="9144" marB="9144"/>
                </a:tc>
                <a:tc>
                  <a:txBody>
                    <a:bodyPr/>
                    <a:lstStyle/>
                    <a:p>
                      <a:r>
                        <a:rPr lang="en-US" dirty="0" smtClean="0"/>
                        <a:t>0.114</a:t>
                      </a:r>
                      <a:endParaRPr lang="en-US" dirty="0"/>
                    </a:p>
                  </a:txBody>
                  <a:tcPr marT="9144" marB="9144"/>
                </a:tc>
                <a:tc>
                  <a:txBody>
                    <a:bodyPr/>
                    <a:lstStyle/>
                    <a:p>
                      <a:pPr algn="r"/>
                      <a:r>
                        <a:rPr lang="en-US" dirty="0" smtClean="0"/>
                        <a:t>11.4</a:t>
                      </a:r>
                      <a:endParaRPr lang="en-US" dirty="0"/>
                    </a:p>
                  </a:txBody>
                  <a:tcPr marT="9144" marB="9144"/>
                </a:tc>
              </a:tr>
              <a:tr h="370840">
                <a:tc>
                  <a:txBody>
                    <a:bodyPr/>
                    <a:lstStyle/>
                    <a:p>
                      <a:r>
                        <a:rPr lang="en-US" dirty="0" smtClean="0"/>
                        <a:t>55-64</a:t>
                      </a:r>
                      <a:endParaRPr lang="en-US" dirty="0"/>
                    </a:p>
                  </a:txBody>
                  <a:tcPr marT="9144" marB="9144"/>
                </a:tc>
                <a:tc>
                  <a:txBody>
                    <a:bodyPr/>
                    <a:lstStyle/>
                    <a:p>
                      <a:r>
                        <a:rPr lang="en-US" dirty="0" smtClean="0"/>
                        <a:t>0.083</a:t>
                      </a:r>
                      <a:endParaRPr lang="en-US" dirty="0"/>
                    </a:p>
                  </a:txBody>
                  <a:tcPr marT="9144" marB="9144"/>
                </a:tc>
                <a:tc>
                  <a:txBody>
                    <a:bodyPr/>
                    <a:lstStyle/>
                    <a:p>
                      <a:pPr algn="r"/>
                      <a:r>
                        <a:rPr lang="en-US" dirty="0" smtClean="0"/>
                        <a:t>8.3</a:t>
                      </a:r>
                      <a:endParaRPr lang="en-US" dirty="0"/>
                    </a:p>
                  </a:txBody>
                  <a:tcPr marT="9144" marB="9144"/>
                </a:tc>
              </a:tr>
              <a:tr h="370840">
                <a:tc>
                  <a:txBody>
                    <a:bodyPr/>
                    <a:lstStyle/>
                    <a:p>
                      <a:r>
                        <a:rPr lang="en-US" dirty="0" smtClean="0"/>
                        <a:t>65-74</a:t>
                      </a:r>
                      <a:endParaRPr lang="en-US" dirty="0"/>
                    </a:p>
                  </a:txBody>
                  <a:tcPr marT="9144" marB="9144"/>
                </a:tc>
                <a:tc>
                  <a:txBody>
                    <a:bodyPr/>
                    <a:lstStyle/>
                    <a:p>
                      <a:r>
                        <a:rPr lang="en-US" dirty="0" smtClean="0"/>
                        <a:t>0.052</a:t>
                      </a:r>
                      <a:endParaRPr lang="en-US" dirty="0"/>
                    </a:p>
                  </a:txBody>
                  <a:tcPr marT="9144" marB="9144"/>
                </a:tc>
                <a:tc>
                  <a:txBody>
                    <a:bodyPr/>
                    <a:lstStyle/>
                    <a:p>
                      <a:pPr algn="r"/>
                      <a:r>
                        <a:rPr lang="en-US" dirty="0" smtClean="0"/>
                        <a:t>5.2</a:t>
                      </a:r>
                      <a:endParaRPr lang="en-US" dirty="0"/>
                    </a:p>
                  </a:txBody>
                  <a:tcPr marT="9144" marB="9144"/>
                </a:tc>
              </a:tr>
              <a:tr h="370840">
                <a:tc>
                  <a:txBody>
                    <a:bodyPr/>
                    <a:lstStyle/>
                    <a:p>
                      <a:r>
                        <a:rPr lang="en-US" dirty="0" smtClean="0"/>
                        <a:t>75-84</a:t>
                      </a:r>
                      <a:endParaRPr lang="en-US" dirty="0"/>
                    </a:p>
                  </a:txBody>
                  <a:tcPr marT="9144" marB="9144"/>
                </a:tc>
                <a:tc>
                  <a:txBody>
                    <a:bodyPr/>
                    <a:lstStyle/>
                    <a:p>
                      <a:r>
                        <a:rPr lang="en-US" dirty="0" smtClean="0"/>
                        <a:t>0.024</a:t>
                      </a:r>
                      <a:endParaRPr lang="en-US" dirty="0"/>
                    </a:p>
                  </a:txBody>
                  <a:tcPr marT="9144" marB="9144"/>
                </a:tc>
                <a:tc>
                  <a:txBody>
                    <a:bodyPr/>
                    <a:lstStyle/>
                    <a:p>
                      <a:pPr algn="r"/>
                      <a:r>
                        <a:rPr lang="en-US" dirty="0" smtClean="0"/>
                        <a:t>2.4</a:t>
                      </a:r>
                      <a:endParaRPr lang="en-US" dirty="0"/>
                    </a:p>
                  </a:txBody>
                  <a:tcPr marT="9144" marB="9144"/>
                </a:tc>
              </a:tr>
              <a:tr h="370840">
                <a:tc>
                  <a:txBody>
                    <a:bodyPr/>
                    <a:lstStyle/>
                    <a:p>
                      <a:r>
                        <a:rPr lang="en-US" dirty="0" smtClean="0"/>
                        <a:t>85+</a:t>
                      </a:r>
                      <a:endParaRPr lang="en-US" dirty="0"/>
                    </a:p>
                  </a:txBody>
                  <a:tcPr marT="9144" marB="9144"/>
                </a:tc>
                <a:tc>
                  <a:txBody>
                    <a:bodyPr/>
                    <a:lstStyle/>
                    <a:p>
                      <a:r>
                        <a:rPr lang="en-US" dirty="0" smtClean="0"/>
                        <a:t>0.006</a:t>
                      </a:r>
                      <a:endParaRPr lang="en-US" dirty="0"/>
                    </a:p>
                  </a:txBody>
                  <a:tcPr marT="9144" marB="9144"/>
                </a:tc>
                <a:tc>
                  <a:txBody>
                    <a:bodyPr/>
                    <a:lstStyle/>
                    <a:p>
                      <a:pPr algn="r"/>
                      <a:r>
                        <a:rPr lang="en-US" dirty="0" smtClean="0"/>
                        <a:t>0.6</a:t>
                      </a:r>
                      <a:endParaRPr lang="en-US" dirty="0"/>
                    </a:p>
                  </a:txBody>
                  <a:tcPr marT="9144" marB="9144"/>
                </a:tc>
              </a:tr>
              <a:tr h="370840">
                <a:tc>
                  <a:txBody>
                    <a:bodyPr/>
                    <a:lstStyle/>
                    <a:p>
                      <a:r>
                        <a:rPr lang="en-US" dirty="0" smtClean="0"/>
                        <a:t>All</a:t>
                      </a:r>
                      <a:r>
                        <a:rPr lang="en-US" baseline="0" dirty="0" smtClean="0"/>
                        <a:t> Ages</a:t>
                      </a:r>
                      <a:endParaRPr lang="en-US" dirty="0"/>
                    </a:p>
                  </a:txBody>
                  <a:tcPr marT="9144" marB="9144"/>
                </a:tc>
                <a:tc>
                  <a:txBody>
                    <a:bodyPr/>
                    <a:lstStyle/>
                    <a:p>
                      <a:r>
                        <a:rPr lang="en-US" dirty="0" smtClean="0"/>
                        <a:t>1.00</a:t>
                      </a:r>
                      <a:endParaRPr lang="en-US" dirty="0"/>
                    </a:p>
                  </a:txBody>
                  <a:tcPr marT="9144" marB="9144"/>
                </a:tc>
                <a:tc>
                  <a:txBody>
                    <a:bodyPr/>
                    <a:lstStyle/>
                    <a:p>
                      <a:pPr algn="r"/>
                      <a:r>
                        <a:rPr lang="en-US" dirty="0" smtClean="0"/>
                        <a:t>100.0</a:t>
                      </a:r>
                      <a:endParaRPr lang="en-US" dirty="0"/>
                    </a:p>
                  </a:txBody>
                  <a:tcPr marT="9144" marB="9144"/>
                </a:tc>
              </a:tr>
            </a:tbl>
          </a:graphicData>
        </a:graphic>
      </p:graphicFrame>
      <p:sp>
        <p:nvSpPr>
          <p:cNvPr id="5" name="TextBox 4"/>
          <p:cNvSpPr txBox="1"/>
          <p:nvPr/>
        </p:nvSpPr>
        <p:spPr>
          <a:xfrm>
            <a:off x="4712678" y="6399293"/>
            <a:ext cx="3810000" cy="276999"/>
          </a:xfrm>
          <a:prstGeom prst="rect">
            <a:avLst/>
          </a:prstGeom>
          <a:noFill/>
        </p:spPr>
        <p:txBody>
          <a:bodyPr wrap="square" rtlCol="0">
            <a:spAutoFit/>
          </a:bodyPr>
          <a:lstStyle/>
          <a:p>
            <a:r>
              <a:rPr lang="en-US" sz="1200" dirty="0"/>
              <a:t>SOURCES: NAPHSIS; NVSS Deaths; WHOSIS.</a:t>
            </a:r>
          </a:p>
        </p:txBody>
      </p:sp>
    </p:spTree>
    <p:extLst>
      <p:ext uri="{BB962C8B-B14F-4D97-AF65-F5344CB8AC3E}">
        <p14:creationId xmlns:p14="http://schemas.microsoft.com/office/powerpoint/2010/main" val="1277518882"/>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Calculate age-specific rate </a:t>
            </a:r>
            <a:r>
              <a:rPr lang="en-US" dirty="0" smtClean="0"/>
              <a:t/>
            </a:r>
            <a:br>
              <a:rPr lang="en-US" dirty="0" smtClean="0"/>
            </a:br>
            <a:r>
              <a:rPr lang="en-US" dirty="0" smtClean="0"/>
              <a:t>for </a:t>
            </a:r>
            <a:r>
              <a:rPr lang="en-US" dirty="0"/>
              <a:t>each age </a:t>
            </a:r>
            <a:r>
              <a:rPr lang="en-US" dirty="0" smtClean="0"/>
              <a:t>group</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338735425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ETP Template">
  <a:themeElements>
    <a:clrScheme name="1_BWPP Template May 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WPP Template May 05">
      <a:majorFont>
        <a:latin typeface="Franklin Gothic Medium Cond"/>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defPPr>
      </a:lstStyle>
    </a:lnDef>
  </a:objectDefaults>
  <a:extraClrSchemeLst>
    <a:extraClrScheme>
      <a:clrScheme name="1_BWPP Template May 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WPP Template May 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WPP Template May 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WPP Template May 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WPP Template May 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WPP Template May 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WPP Template May 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FETP Template</Template>
  <TotalTime>13558</TotalTime>
  <Words>17267</Words>
  <Application>Microsoft Office PowerPoint</Application>
  <PresentationFormat>On-screen Show (4:3)</PresentationFormat>
  <Paragraphs>3815</Paragraphs>
  <Slides>159</Slides>
  <Notes>159</Notes>
  <HiddenSlides>0</HiddenSlides>
  <MMClips>0</MMClips>
  <ScaleCrop>false</ScaleCrop>
  <HeadingPairs>
    <vt:vector size="4" baseType="variant">
      <vt:variant>
        <vt:lpstr>Theme</vt:lpstr>
      </vt:variant>
      <vt:variant>
        <vt:i4>1</vt:i4>
      </vt:variant>
      <vt:variant>
        <vt:lpstr>Slide Titles</vt:lpstr>
      </vt:variant>
      <vt:variant>
        <vt:i4>159</vt:i4>
      </vt:variant>
    </vt:vector>
  </HeadingPairs>
  <TitlesOfParts>
    <vt:vector size="160" baseType="lpstr">
      <vt:lpstr>FETP Template</vt:lpstr>
      <vt:lpstr>Analysis of Vital Statistics Data</vt:lpstr>
      <vt:lpstr>Outline</vt:lpstr>
      <vt:lpstr>Uses of Vital Statistics</vt:lpstr>
      <vt:lpstr>Uses of Vital Statistics</vt:lpstr>
      <vt:lpstr>Uses of Vital Statistics</vt:lpstr>
      <vt:lpstr>General Principles: Useable Statistics</vt:lpstr>
      <vt:lpstr>Standardization of VS Data: ICD &amp; International Comparison</vt:lpstr>
      <vt:lpstr>Standardization of VS Data: ICD &amp; International Comparison</vt:lpstr>
      <vt:lpstr>Standard Definitions &amp; Guidelines</vt:lpstr>
      <vt:lpstr>Differences in Reporting Requirements: “Live Birth”</vt:lpstr>
      <vt:lpstr>Review: Vital Statistics Data</vt:lpstr>
      <vt:lpstr>Discuss</vt:lpstr>
      <vt:lpstr>Types of Vital Statistics Measures: Absolute versus Relative</vt:lpstr>
      <vt:lpstr>Types of Vital Statistics Measures: Absolute versus Relative</vt:lpstr>
      <vt:lpstr>Types of Vital Statistics Measures: Percentages</vt:lpstr>
      <vt:lpstr>Types of Vital Statistics Measures: Ratios</vt:lpstr>
      <vt:lpstr>Types of Vital Statistics Measures: Rates</vt:lpstr>
      <vt:lpstr>Types of Vital Statistics Measures: Rates</vt:lpstr>
      <vt:lpstr>Discuss</vt:lpstr>
      <vt:lpstr>Review: Types of Vital Statistics Measures</vt:lpstr>
      <vt:lpstr>Visualizing Data: Tabulations</vt:lpstr>
      <vt:lpstr>Tabulations: Specify Time Reference</vt:lpstr>
      <vt:lpstr>Tabulations: Specify Geographic Reference</vt:lpstr>
      <vt:lpstr>Tabulations: Specify Geographic Reference</vt:lpstr>
      <vt:lpstr>Visualizing Data:  Charts, Graphs &amp; Figures</vt:lpstr>
      <vt:lpstr>Review: Visualizing Data</vt:lpstr>
      <vt:lpstr>Natality Statistics</vt:lpstr>
      <vt:lpstr>Crude Birth Rate</vt:lpstr>
      <vt:lpstr>Crude Birth Rate: Example</vt:lpstr>
      <vt:lpstr>Sex Ratio at Birth</vt:lpstr>
      <vt:lpstr>Sex Ratio at Birth: Example</vt:lpstr>
      <vt:lpstr>% Low (Very Low) Birth Weight</vt:lpstr>
      <vt:lpstr>% Low Birth Weight: Example</vt:lpstr>
      <vt:lpstr>% Preterm Live Births</vt:lpstr>
      <vt:lpstr>% Preterm Live Births: Example</vt:lpstr>
      <vt:lpstr>Age-Specific Birth Rate</vt:lpstr>
      <vt:lpstr>Age-Specific Birth Rate: Example</vt:lpstr>
      <vt:lpstr>General Fertility Rate</vt:lpstr>
      <vt:lpstr>General Fertility Rate: Example</vt:lpstr>
      <vt:lpstr>Total Fertility Rate</vt:lpstr>
      <vt:lpstr>Total Fertility Rate</vt:lpstr>
      <vt:lpstr>Total Fertility Rate for an area for year 2000:</vt:lpstr>
      <vt:lpstr>Total Fertility Rate for an area for year 2000:</vt:lpstr>
      <vt:lpstr>Total Fertility Rate for an area for year 2000:</vt:lpstr>
      <vt:lpstr>Total Fertility Rate for an area for year 2000:</vt:lpstr>
      <vt:lpstr>Total Fertility Rate for an area for year 2000:</vt:lpstr>
      <vt:lpstr>Total Fertility Rate for an area for year 2000:</vt:lpstr>
      <vt:lpstr>Total Fertility Rate for an area for year 2000:</vt:lpstr>
      <vt:lpstr>Total Fertility Rate for an area for year 2000:</vt:lpstr>
      <vt:lpstr>Total Fertility Rate for an area for year 2000:</vt:lpstr>
      <vt:lpstr>Natality Statistics</vt:lpstr>
      <vt:lpstr>Review: Natality Statistics</vt:lpstr>
      <vt:lpstr>Natality Statistics:  Tabulations &amp; Figures</vt:lpstr>
      <vt:lpstr>Live Births by Age of Mother &amp;  Live Birth Order</vt:lpstr>
      <vt:lpstr>Live Births and Fertility Rates</vt:lpstr>
      <vt:lpstr>Number of Live Births</vt:lpstr>
      <vt:lpstr>Number of Live Births</vt:lpstr>
      <vt:lpstr>Fertility Rates</vt:lpstr>
      <vt:lpstr>Fertility Rates</vt:lpstr>
      <vt:lpstr>Live Births and Fertility Rates</vt:lpstr>
      <vt:lpstr>Live Births and Fertility Rates</vt:lpstr>
      <vt:lpstr>Live Births and Fertility Rates</vt:lpstr>
      <vt:lpstr>% Low Birthweight by Age of Mother</vt:lpstr>
      <vt:lpstr>Number of Low Weight Births by Age of Mother</vt:lpstr>
      <vt:lpstr>% Low Birthweight by Age of Mother</vt:lpstr>
      <vt:lpstr>Total Fertility Rates &amp;  Birth Rates by Age of Mother</vt:lpstr>
      <vt:lpstr>Exercise: Graph the % of Preterm Live Births</vt:lpstr>
      <vt:lpstr>% Preterm Live Births by Region  2002-2006 </vt:lpstr>
      <vt:lpstr>Exercise: Graph the # of Live Births  by Attendant and Place of Delivery</vt:lpstr>
      <vt:lpstr>Number of Live Births by Attendant &amp;  Place of Delivery</vt:lpstr>
      <vt:lpstr>Mean Age of Mother at First Birth By State</vt:lpstr>
      <vt:lpstr>Mortality Statistics</vt:lpstr>
      <vt:lpstr>Crude Death Rate</vt:lpstr>
      <vt:lpstr>Crude Death Rate</vt:lpstr>
      <vt:lpstr>Age Specific Death Rate</vt:lpstr>
      <vt:lpstr>Age Specific Death Rate</vt:lpstr>
      <vt:lpstr>Cause Specific Death Rate</vt:lpstr>
      <vt:lpstr>Cause Specific Death Rate</vt:lpstr>
      <vt:lpstr>Infant Mortality Rate</vt:lpstr>
      <vt:lpstr>Infant Mortality Rate</vt:lpstr>
      <vt:lpstr>Maternal Mortality Rate</vt:lpstr>
      <vt:lpstr>Maternal Mortality Rate</vt:lpstr>
      <vt:lpstr>Pregnancy-Related Mortality Rate</vt:lpstr>
      <vt:lpstr>Pregnancy-Related Mortality Rate</vt:lpstr>
      <vt:lpstr>Life Expectancy at Birth</vt:lpstr>
      <vt:lpstr>LIFE TABLE FOR STATE RESIDENTS, 1999-2001</vt:lpstr>
      <vt:lpstr>LIFE TABLE FOR STATE RESIDENTS, 1999-2001</vt:lpstr>
      <vt:lpstr>Years of Potential Life Lost (YPLL)</vt:lpstr>
      <vt:lpstr>Years of Potential Life Lost (YPLL)</vt:lpstr>
      <vt:lpstr>Using Years of Potential Life Lost:   YPLL by Cause of Death, USA and Russia, 2000</vt:lpstr>
      <vt:lpstr>Review: Mortality Statistics</vt:lpstr>
      <vt:lpstr>Mortality Statistics: Age Adjusting</vt:lpstr>
      <vt:lpstr>2011 Deaths per 1,000 Population</vt:lpstr>
      <vt:lpstr>2011 Deaths per 1,000 Population</vt:lpstr>
      <vt:lpstr>Mortality Statistics:  Age Adjusted Death Rate</vt:lpstr>
      <vt:lpstr>Age-adjusted Death Rate: Direct Age-Adjustment</vt:lpstr>
      <vt:lpstr>Exercise - Calculate:</vt:lpstr>
      <vt:lpstr>1. Standard Population Weight</vt:lpstr>
      <vt:lpstr>2. Calculate age-specific rate  for each age group</vt:lpstr>
      <vt:lpstr>Rate for Diabetes Mellitus, 2003-2005</vt:lpstr>
      <vt:lpstr>Death Rate for Diabetes Mellitus, 2003-2005</vt:lpstr>
      <vt:lpstr>Death Rate for Diabetes Mellitus, 2003-2005</vt:lpstr>
      <vt:lpstr>3. Multiply age-specific rate  for each age group by weight</vt:lpstr>
      <vt:lpstr>Death Rate for Diabetes Mellitus, 2003-2005</vt:lpstr>
      <vt:lpstr>Death Rate for Diabetes Mellitus, 2003-2005</vt:lpstr>
      <vt:lpstr>4. Sum the products</vt:lpstr>
      <vt:lpstr>Death Rate for Diabetes Mellitus, 2003-2005</vt:lpstr>
      <vt:lpstr>Death Rate for Diabetes Mellitus, 2003-2005</vt:lpstr>
      <vt:lpstr>Review: Direct Age-Adjustment</vt:lpstr>
      <vt:lpstr>Standardized Mortality Ratio (Indirect Age-adjusted Death Rate)</vt:lpstr>
      <vt:lpstr>Calculating a Standardized Mortality Ratio</vt:lpstr>
      <vt:lpstr>Exercise - Calculate:</vt:lpstr>
      <vt:lpstr>1. Calculate # of expected deaths in population</vt:lpstr>
      <vt:lpstr>Example of Calculating Expected Deaths in a Population</vt:lpstr>
      <vt:lpstr>Example of Calculating Expected Deaths in a Population</vt:lpstr>
      <vt:lpstr>Example of Calculating Expected Deaths in a Population</vt:lpstr>
      <vt:lpstr>Example of Calculating Expected Deaths in a Population</vt:lpstr>
      <vt:lpstr>2. Calculate the standardized mortality ratio</vt:lpstr>
      <vt:lpstr>2. Calculate the standardized mortality ratio</vt:lpstr>
      <vt:lpstr>How to interpret an SMR</vt:lpstr>
      <vt:lpstr>Review: Age Adjusting</vt:lpstr>
      <vt:lpstr>Mortality Statistics</vt:lpstr>
      <vt:lpstr>Cause of Death Tabulations</vt:lpstr>
      <vt:lpstr>Cause-Specific Mortality Tabulations</vt:lpstr>
      <vt:lpstr>Recommended Age Classifications</vt:lpstr>
      <vt:lpstr>Cause-Specific Mortality Tabulations</vt:lpstr>
      <vt:lpstr>Cause-Specific Mortality Tabulations</vt:lpstr>
      <vt:lpstr>Cause-Specific Mortality Tabulations</vt:lpstr>
      <vt:lpstr>Mortality Statistics:  Tabulations &amp; Figures</vt:lpstr>
      <vt:lpstr>Crude and Age-adjusted Death Rates</vt:lpstr>
      <vt:lpstr>% Distribution of Deaths by Sex and Year of Death</vt:lpstr>
      <vt:lpstr>% Distribution of Deaths by Age and Sex, 2008</vt:lpstr>
      <vt:lpstr>Age-adjusted Death Rates by Sub-population</vt:lpstr>
      <vt:lpstr>10 Leading Natural Causes of Death</vt:lpstr>
      <vt:lpstr>Age-adjusted Death Rates for Leading Causes of Death</vt:lpstr>
      <vt:lpstr>% Distribution of Natural &amp; Non-natural  Causes of Death by Year of Death </vt:lpstr>
      <vt:lpstr>Exercise: Natural versus External Causes of Death</vt:lpstr>
      <vt:lpstr>Exercise: Natural versus External Causes of Death</vt:lpstr>
      <vt:lpstr>Exercise: Natural versus External Causes of Death</vt:lpstr>
      <vt:lpstr>Distribution of Deaths by Place of Death</vt:lpstr>
      <vt:lpstr>Infant, Neonatal, &amp; Postneonatal Mortality Rates</vt:lpstr>
      <vt:lpstr>Life Expectancy Differential by Sex and Race</vt:lpstr>
      <vt:lpstr>HIV Deaths by Age</vt:lpstr>
      <vt:lpstr>TB Deaths by Age</vt:lpstr>
      <vt:lpstr>HIV &amp; TB Deaths by Age</vt:lpstr>
      <vt:lpstr>Natural Deaths Due to Ill-defined Causes</vt:lpstr>
      <vt:lpstr>Analysis Points to Remember</vt:lpstr>
      <vt:lpstr>Analysis Points to Remember</vt:lpstr>
      <vt:lpstr>Discuss</vt:lpstr>
      <vt:lpstr>Matching/Linking Vital Records</vt:lpstr>
      <vt:lpstr>Discuss</vt:lpstr>
      <vt:lpstr>Evaluating the Quality of Information</vt:lpstr>
      <vt:lpstr>Discuss</vt:lpstr>
      <vt:lpstr>References</vt:lpstr>
      <vt:lpstr>Activity</vt:lpstr>
      <vt:lpstr>Activity</vt:lpstr>
      <vt:lpstr>Activity</vt:lpstr>
      <vt:lpstr>Overall Review</vt:lpstr>
      <vt:lpstr>Overall Review</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igd1</dc:creator>
  <cp:lastModifiedBy>Nichols, Erin K. (CDC/OSELS/NCHS)</cp:lastModifiedBy>
  <cp:revision>602</cp:revision>
  <cp:lastPrinted>2013-04-05T22:27:38Z</cp:lastPrinted>
  <dcterms:created xsi:type="dcterms:W3CDTF">2011-08-12T17:24:00Z</dcterms:created>
  <dcterms:modified xsi:type="dcterms:W3CDTF">2015-04-01T19:03:58Z</dcterms:modified>
</cp:coreProperties>
</file>