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495" r:id="rId2"/>
    <p:sldId id="337" r:id="rId3"/>
    <p:sldId id="500" r:id="rId4"/>
    <p:sldId id="340" r:id="rId5"/>
    <p:sldId id="496" r:id="rId6"/>
    <p:sldId id="445" r:id="rId7"/>
    <p:sldId id="446" r:id="rId8"/>
    <p:sldId id="447" r:id="rId9"/>
    <p:sldId id="356" r:id="rId10"/>
    <p:sldId id="448" r:id="rId11"/>
    <p:sldId id="449" r:id="rId12"/>
    <p:sldId id="450" r:id="rId13"/>
    <p:sldId id="455" r:id="rId14"/>
    <p:sldId id="456" r:id="rId15"/>
    <p:sldId id="501" r:id="rId16"/>
    <p:sldId id="342" r:id="rId17"/>
    <p:sldId id="467" r:id="rId18"/>
    <p:sldId id="499" r:id="rId19"/>
    <p:sldId id="404" r:id="rId20"/>
    <p:sldId id="494" r:id="rId21"/>
    <p:sldId id="477" r:id="rId2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3D5C"/>
    <a:srgbClr val="3367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79276" autoAdjust="0"/>
  </p:normalViewPr>
  <p:slideViewPr>
    <p:cSldViewPr>
      <p:cViewPr>
        <p:scale>
          <a:sx n="61" d="100"/>
          <a:sy n="61" d="100"/>
        </p:scale>
        <p:origin x="-2250" y="-600"/>
      </p:cViewPr>
      <p:guideLst>
        <p:guide orient="horz" pos="2160"/>
        <p:guide pos="2880"/>
      </p:guideLst>
    </p:cSldViewPr>
  </p:slideViewPr>
  <p:outlineViewPr>
    <p:cViewPr>
      <p:scale>
        <a:sx n="33" d="100"/>
        <a:sy n="33" d="100"/>
      </p:scale>
      <p:origin x="0" y="1468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156" y="-9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5139"/>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1"/>
            <a:ext cx="2971800" cy="465139"/>
          </a:xfrm>
          <a:prstGeom prst="rect">
            <a:avLst/>
          </a:prstGeom>
        </p:spPr>
        <p:txBody>
          <a:bodyPr vert="horz" lIns="91440" tIns="45720" rIns="91440" bIns="45720" rtlCol="0"/>
          <a:lstStyle>
            <a:lvl1pPr algn="r">
              <a:defRPr sz="1200"/>
            </a:lvl1pPr>
          </a:lstStyle>
          <a:p>
            <a:fld id="{F4F206EA-70D0-40DE-A906-8057073F5F8E}" type="datetimeFigureOut">
              <a:rPr lang="en-US" smtClean="0"/>
              <a:t>3/30/2015</a:t>
            </a:fld>
            <a:endParaRPr lang="en-US" dirty="0"/>
          </a:p>
        </p:txBody>
      </p:sp>
      <p:sp>
        <p:nvSpPr>
          <p:cNvPr id="4" name="Footer Placeholder 3"/>
          <p:cNvSpPr>
            <a:spLocks noGrp="1"/>
          </p:cNvSpPr>
          <p:nvPr>
            <p:ph type="ftr" sz="quarter" idx="2"/>
          </p:nvPr>
        </p:nvSpPr>
        <p:spPr>
          <a:xfrm>
            <a:off x="0" y="8829676"/>
            <a:ext cx="2971800" cy="465139"/>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676"/>
            <a:ext cx="2971800" cy="465139"/>
          </a:xfrm>
          <a:prstGeom prst="rect">
            <a:avLst/>
          </a:prstGeom>
        </p:spPr>
        <p:txBody>
          <a:bodyPr vert="horz" lIns="91440" tIns="45720" rIns="91440" bIns="45720" rtlCol="0" anchor="b"/>
          <a:lstStyle>
            <a:lvl1pPr algn="r">
              <a:defRPr sz="1200"/>
            </a:lvl1pPr>
          </a:lstStyle>
          <a:p>
            <a:fld id="{8BF8BCE5-AFBB-40AB-8FE9-F76F29DC40C1}" type="slidenum">
              <a:rPr lang="en-US" smtClean="0"/>
              <a:t>‹#›</a:t>
            </a:fld>
            <a:endParaRPr lang="en-US" dirty="0"/>
          </a:p>
        </p:txBody>
      </p:sp>
    </p:spTree>
    <p:extLst>
      <p:ext uri="{BB962C8B-B14F-4D97-AF65-F5344CB8AC3E}">
        <p14:creationId xmlns:p14="http://schemas.microsoft.com/office/powerpoint/2010/main" val="3950384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2830" tIns="46415" rIns="92830" bIns="46415" rtlCol="0"/>
          <a:lstStyle>
            <a:lvl1pPr algn="r">
              <a:defRPr sz="1200"/>
            </a:lvl1pPr>
          </a:lstStyle>
          <a:p>
            <a:fld id="{060B02FB-A3E6-4BB7-BFB4-3AD2D814C431}" type="datetimeFigureOut">
              <a:rPr lang="en-US" smtClean="0"/>
              <a:t>3/30/2015</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2971800" cy="464820"/>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6"/>
            <a:ext cx="2971800" cy="464820"/>
          </a:xfrm>
          <a:prstGeom prst="rect">
            <a:avLst/>
          </a:prstGeom>
        </p:spPr>
        <p:txBody>
          <a:bodyPr vert="horz" lIns="92830" tIns="46415" rIns="92830" bIns="46415" rtlCol="0" anchor="b"/>
          <a:lstStyle>
            <a:lvl1pPr algn="r">
              <a:defRPr sz="1200"/>
            </a:lvl1pPr>
          </a:lstStyle>
          <a:p>
            <a:fld id="{1619AC04-A6BE-47B3-80A0-B10DB6D1872C}" type="slidenum">
              <a:rPr lang="en-US" smtClean="0"/>
              <a:t>‹#›</a:t>
            </a:fld>
            <a:endParaRPr lang="en-US" dirty="0"/>
          </a:p>
        </p:txBody>
      </p:sp>
    </p:spTree>
    <p:extLst>
      <p:ext uri="{BB962C8B-B14F-4D97-AF65-F5344CB8AC3E}">
        <p14:creationId xmlns:p14="http://schemas.microsoft.com/office/powerpoint/2010/main" val="684022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19AC04-A6BE-47B3-80A0-B10DB6D1872C}" type="slidenum">
              <a:rPr lang="en-US" smtClean="0"/>
              <a:t>1</a:t>
            </a:fld>
            <a:endParaRPr lang="en-US" dirty="0"/>
          </a:p>
        </p:txBody>
      </p:sp>
    </p:spTree>
    <p:extLst>
      <p:ext uri="{BB962C8B-B14F-4D97-AF65-F5344CB8AC3E}">
        <p14:creationId xmlns:p14="http://schemas.microsoft.com/office/powerpoint/2010/main" val="32424969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093">
              <a:defRPr/>
            </a:pPr>
            <a:r>
              <a:rPr lang="en-US" dirty="0"/>
              <a:t>Students should become familiar with the items on their country’s birth record.  </a:t>
            </a:r>
          </a:p>
          <a:p>
            <a:pPr defTabSz="924093">
              <a:defRPr/>
            </a:pPr>
            <a:endParaRPr lang="en-US" dirty="0"/>
          </a:p>
          <a:p>
            <a:pPr defTabSz="924093">
              <a:defRPr/>
            </a:pPr>
            <a:r>
              <a:rPr lang="en-US" dirty="0"/>
              <a:t>The answers to these questions will depend on the birth records used in the exercise. Students could get back together as a large group to compare their answers, particularly to the last question about items that could be added to their country’s birth record. </a:t>
            </a:r>
          </a:p>
        </p:txBody>
      </p:sp>
      <p:sp>
        <p:nvSpPr>
          <p:cNvPr id="4" name="Slide Number Placeholder 3"/>
          <p:cNvSpPr>
            <a:spLocks noGrp="1"/>
          </p:cNvSpPr>
          <p:nvPr>
            <p:ph type="sldNum" sz="quarter" idx="10"/>
          </p:nvPr>
        </p:nvSpPr>
        <p:spPr/>
        <p:txBody>
          <a:bodyPr/>
          <a:lstStyle/>
          <a:p>
            <a:fld id="{1619AC04-A6BE-47B3-80A0-B10DB6D1872C}" type="slidenum">
              <a:rPr lang="en-US" smtClean="0"/>
              <a:t>10</a:t>
            </a:fld>
            <a:endParaRPr lang="en-US" dirty="0"/>
          </a:p>
        </p:txBody>
      </p:sp>
    </p:spTree>
    <p:extLst>
      <p:ext uri="{BB962C8B-B14F-4D97-AF65-F5344CB8AC3E}">
        <p14:creationId xmlns:p14="http://schemas.microsoft.com/office/powerpoint/2010/main" val="1433424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5791"/>
            <a:ext cx="6172200" cy="4183380"/>
          </a:xfrm>
        </p:spPr>
        <p:txBody>
          <a:bodyPr/>
          <a:lstStyle/>
          <a:p>
            <a:r>
              <a:rPr lang="en-US" sz="1100" dirty="0" smtClean="0"/>
              <a:t>Problems with Birth Data</a:t>
            </a:r>
          </a:p>
          <a:p>
            <a:endParaRPr lang="en-US" sz="1100" dirty="0" smtClean="0"/>
          </a:p>
          <a:p>
            <a:r>
              <a:rPr lang="en-US" sz="1100" dirty="0" smtClean="0"/>
              <a:t>Source </a:t>
            </a:r>
            <a:r>
              <a:rPr lang="en-US" sz="1100" dirty="0"/>
              <a:t>and accuracy of information</a:t>
            </a:r>
          </a:p>
          <a:p>
            <a:pPr marL="635314" lvl="1" indent="-173267">
              <a:buFont typeface="Arial" pitchFamily="34" charset="0"/>
              <a:buChar char="•"/>
            </a:pPr>
            <a:r>
              <a:rPr lang="en-US" sz="1100" dirty="0"/>
              <a:t>Items about the mother and father may be provided by either one of those individuals – mother/father may not know some of the other’s information. </a:t>
            </a:r>
          </a:p>
          <a:p>
            <a:pPr marL="635314" lvl="1" indent="-173267">
              <a:buFont typeface="Arial" pitchFamily="34" charset="0"/>
              <a:buChar char="•"/>
            </a:pPr>
            <a:r>
              <a:rPr lang="en-US" sz="1100" dirty="0"/>
              <a:t>Medical items related to the pregnancy and mother’s care are generally considered more accurate when obtained from the medical provider than when the mother is asked to recall the information.</a:t>
            </a:r>
          </a:p>
          <a:p>
            <a:pPr marL="635314" lvl="1" indent="-173267">
              <a:buFont typeface="Arial" pitchFamily="34" charset="0"/>
              <a:buChar char="•"/>
            </a:pPr>
            <a:r>
              <a:rPr lang="en-US" sz="1100" dirty="0"/>
              <a:t>Sensitive information such as marital status or certain medical conditions may not be accurately stated.</a:t>
            </a:r>
          </a:p>
          <a:p>
            <a:r>
              <a:rPr lang="en-US" sz="1100" dirty="0"/>
              <a:t>Missing records</a:t>
            </a:r>
          </a:p>
          <a:p>
            <a:pPr marL="635314" lvl="1" indent="-173267">
              <a:buFont typeface="Arial" pitchFamily="34" charset="0"/>
              <a:buChar char="•"/>
            </a:pPr>
            <a:r>
              <a:rPr lang="en-US" sz="1100" dirty="0"/>
              <a:t>Birth records may not be filed in certain geographic areas or for some population groups. </a:t>
            </a:r>
          </a:p>
          <a:p>
            <a:pPr marL="635314" lvl="1" indent="-173267">
              <a:buFont typeface="Arial" pitchFamily="34" charset="0"/>
              <a:buChar char="•"/>
            </a:pPr>
            <a:r>
              <a:rPr lang="en-US" sz="1100" dirty="0"/>
              <a:t>Birth records filed late may not be included in statistical files.</a:t>
            </a:r>
          </a:p>
          <a:p>
            <a:pPr marL="635314" lvl="1" indent="-173267">
              <a:buFont typeface="Arial" pitchFamily="34" charset="0"/>
              <a:buChar char="•"/>
            </a:pPr>
            <a:r>
              <a:rPr lang="en-US" sz="1100" dirty="0"/>
              <a:t>Birth records for infants of very low birth weight, especially those who die, are known to be poorly reported or they may be misclassified as fetal deaths. </a:t>
            </a:r>
          </a:p>
          <a:p>
            <a:r>
              <a:rPr lang="en-US" sz="1100" dirty="0"/>
              <a:t>Missing information</a:t>
            </a:r>
          </a:p>
          <a:p>
            <a:pPr marL="635314" lvl="1" indent="-173267">
              <a:buFont typeface="Arial" pitchFamily="34" charset="0"/>
              <a:buChar char="•"/>
            </a:pPr>
            <a:r>
              <a:rPr lang="en-US" sz="1100" dirty="0"/>
              <a:t>Some items may be left blank (such as medical items).</a:t>
            </a:r>
          </a:p>
          <a:p>
            <a:pPr marL="635314" lvl="1" indent="-173267">
              <a:buFont typeface="Arial" pitchFamily="34" charset="0"/>
              <a:buChar char="•"/>
            </a:pPr>
            <a:r>
              <a:rPr lang="en-US" sz="1100" dirty="0"/>
              <a:t>Certain population groups may be more likely to have missing information which could skew the data. </a:t>
            </a:r>
          </a:p>
          <a:p>
            <a:r>
              <a:rPr lang="en-US" sz="1100" dirty="0"/>
              <a:t>Errors in preparation and processing</a:t>
            </a:r>
          </a:p>
          <a:p>
            <a:pPr marL="635314" lvl="1" indent="-173267">
              <a:buFont typeface="Arial" pitchFamily="34" charset="0"/>
              <a:buChar char="•"/>
            </a:pPr>
            <a:r>
              <a:rPr lang="en-US" sz="1100" dirty="0"/>
              <a:t>Statistical information collected separately from the legal information may not be accurately linked to data from the correct legal record.</a:t>
            </a:r>
          </a:p>
          <a:p>
            <a:pPr marL="635314" lvl="1" indent="-173267">
              <a:buFont typeface="Arial" pitchFamily="34" charset="0"/>
              <a:buChar char="•"/>
            </a:pPr>
            <a:r>
              <a:rPr lang="en-US" sz="1100" dirty="0"/>
              <a:t>Transcription or other clerical errors caused when the information is entered into the birth record. </a:t>
            </a:r>
          </a:p>
          <a:p>
            <a:pPr marL="635314" lvl="1" indent="-173267">
              <a:buFont typeface="Arial" pitchFamily="34" charset="0"/>
              <a:buChar char="•"/>
            </a:pPr>
            <a:r>
              <a:rPr lang="en-US" sz="1100" dirty="0"/>
              <a:t>Coding errors when the information is coded. </a:t>
            </a:r>
          </a:p>
          <a:p>
            <a:pPr marL="635314" lvl="1" indent="-173267">
              <a:buFont typeface="Arial" pitchFamily="34" charset="0"/>
              <a:buChar char="•"/>
            </a:pPr>
            <a:r>
              <a:rPr lang="en-US" sz="1100" dirty="0"/>
              <a:t>Keying errors in entering information into the computer.</a:t>
            </a:r>
          </a:p>
          <a:p>
            <a:pPr marL="635314" lvl="1" indent="-173267">
              <a:buFont typeface="Arial" pitchFamily="34" charset="0"/>
              <a:buChar char="•"/>
            </a:pPr>
            <a:r>
              <a:rPr lang="en-US" sz="1100" dirty="0"/>
              <a:t>Errors in computer programs used for extracting data for vital statistics, creating derived variables, or for tabulating data.</a:t>
            </a:r>
          </a:p>
          <a:p>
            <a:endParaRPr lang="en-US" sz="1100" dirty="0"/>
          </a:p>
        </p:txBody>
      </p:sp>
      <p:sp>
        <p:nvSpPr>
          <p:cNvPr id="4" name="Slide Number Placeholder 3"/>
          <p:cNvSpPr>
            <a:spLocks noGrp="1"/>
          </p:cNvSpPr>
          <p:nvPr>
            <p:ph type="sldNum" sz="quarter" idx="10"/>
          </p:nvPr>
        </p:nvSpPr>
        <p:spPr/>
        <p:txBody>
          <a:bodyPr/>
          <a:lstStyle/>
          <a:p>
            <a:fld id="{1619AC04-A6BE-47B3-80A0-B10DB6D1872C}" type="slidenum">
              <a:rPr lang="en-US" smtClean="0"/>
              <a:t>11</a:t>
            </a:fld>
            <a:endParaRPr lang="en-US" dirty="0"/>
          </a:p>
        </p:txBody>
      </p:sp>
    </p:spTree>
    <p:extLst>
      <p:ext uri="{BB962C8B-B14F-4D97-AF65-F5344CB8AC3E}">
        <p14:creationId xmlns:p14="http://schemas.microsoft.com/office/powerpoint/2010/main" val="3074929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415791"/>
            <a:ext cx="6019800" cy="4183380"/>
          </a:xfrm>
        </p:spPr>
        <p:txBody>
          <a:bodyPr/>
          <a:lstStyle/>
          <a:p>
            <a:pPr defTabSz="924093">
              <a:defRPr/>
            </a:pPr>
            <a:r>
              <a:rPr lang="en-US" sz="1100" dirty="0"/>
              <a:t>This may be done as a class exercise or have the students work in small groups.  </a:t>
            </a:r>
          </a:p>
          <a:p>
            <a:endParaRPr lang="en-US" sz="1100" dirty="0"/>
          </a:p>
          <a:p>
            <a:r>
              <a:rPr lang="en-US" sz="1100" dirty="0"/>
              <a:t>See previous slides for examples of problems with birth records. </a:t>
            </a:r>
          </a:p>
          <a:p>
            <a:endParaRPr lang="en-US" sz="1100" dirty="0"/>
          </a:p>
          <a:p>
            <a:r>
              <a:rPr lang="en-US" sz="1100" dirty="0"/>
              <a:t>Effect on statistical data</a:t>
            </a:r>
          </a:p>
          <a:p>
            <a:pPr marL="635314" lvl="1" indent="-173267">
              <a:buFont typeface="Calibri" pitchFamily="34" charset="0"/>
              <a:buChar char="‒"/>
            </a:pPr>
            <a:r>
              <a:rPr lang="en-US" sz="1100" dirty="0"/>
              <a:t>Incomplete statistical data making analyses unreliable </a:t>
            </a:r>
          </a:p>
          <a:p>
            <a:pPr marL="635314" lvl="1" indent="-173267">
              <a:buFont typeface="Calibri" pitchFamily="34" charset="0"/>
              <a:buChar char="‒"/>
            </a:pPr>
            <a:r>
              <a:rPr lang="en-US" sz="1100" dirty="0"/>
              <a:t>Erroneous or misleading conclusions in conducting health analyses</a:t>
            </a:r>
          </a:p>
          <a:p>
            <a:pPr marL="635314" lvl="1" indent="-173267">
              <a:buFont typeface="Calibri" pitchFamily="34" charset="0"/>
              <a:buChar char="‒"/>
            </a:pPr>
            <a:r>
              <a:rPr lang="en-US" sz="1100" dirty="0"/>
              <a:t>May not be able to make comparisons for groups or areas with incomplete or missing data</a:t>
            </a:r>
          </a:p>
          <a:p>
            <a:pPr marL="635314" lvl="1" indent="-173267">
              <a:buFont typeface="Calibri" pitchFamily="34" charset="0"/>
              <a:buChar char="‒"/>
            </a:pPr>
            <a:r>
              <a:rPr lang="en-US" sz="1100" dirty="0"/>
              <a:t>Inaccurate analyses if some records are missing </a:t>
            </a:r>
          </a:p>
          <a:p>
            <a:pPr marL="635314" lvl="1" indent="-173267">
              <a:buFont typeface="Calibri" pitchFamily="34" charset="0"/>
              <a:buChar char="‒"/>
            </a:pPr>
            <a:r>
              <a:rPr lang="en-US" sz="1100" dirty="0"/>
              <a:t>Coding or keying errors could skew data </a:t>
            </a:r>
          </a:p>
          <a:p>
            <a:endParaRPr lang="en-US" sz="1100" dirty="0"/>
          </a:p>
          <a:p>
            <a:r>
              <a:rPr lang="en-US" sz="1100" dirty="0"/>
              <a:t>Ways to prevent some problems</a:t>
            </a:r>
          </a:p>
          <a:p>
            <a:pPr marL="635314" lvl="1" indent="-173267">
              <a:buFont typeface="Calibri" pitchFamily="34" charset="0"/>
              <a:buChar char="‒"/>
            </a:pPr>
            <a:r>
              <a:rPr lang="en-US" sz="1100" dirty="0"/>
              <a:t>Make sure data obtained from the most knowledgeable person – particularly from medical provider if collecting medical data related to the health or prenatal care of the mother or the delivery of the child</a:t>
            </a:r>
          </a:p>
          <a:p>
            <a:pPr marL="635314" lvl="1" indent="-173267">
              <a:buFont typeface="Calibri" pitchFamily="34" charset="0"/>
              <a:buChar char="‒"/>
            </a:pPr>
            <a:r>
              <a:rPr lang="en-US" sz="1100" dirty="0"/>
              <a:t>Have laws to make information on vital records confidential so individuals not reluctant to provide it</a:t>
            </a:r>
          </a:p>
          <a:p>
            <a:pPr marL="635314" lvl="1" indent="-173267">
              <a:buFont typeface="Calibri" pitchFamily="34" charset="0"/>
              <a:buChar char="‒"/>
            </a:pPr>
            <a:r>
              <a:rPr lang="en-US" sz="1100" dirty="0"/>
              <a:t>Evaluate how timely and completely records are filed and take steps to make improvements </a:t>
            </a:r>
          </a:p>
          <a:p>
            <a:pPr marL="635314" lvl="1" indent="-173267">
              <a:buFont typeface="Calibri" pitchFamily="34" charset="0"/>
              <a:buChar char="‒"/>
            </a:pPr>
            <a:r>
              <a:rPr lang="en-US" sz="1100" dirty="0"/>
              <a:t>Review records with blank or missing information to see if there are patterns for certain items, or ethnic groups, or geographic areas and take steps to make improvements </a:t>
            </a:r>
          </a:p>
          <a:p>
            <a:pPr marL="635314" lvl="1" indent="-173267">
              <a:buFont typeface="Calibri" pitchFamily="34" charset="0"/>
              <a:buChar char="‒"/>
            </a:pPr>
            <a:r>
              <a:rPr lang="en-US" sz="1100" dirty="0"/>
              <a:t>Run statistical analyses to compare data over time to look for errors and changes in patterns that could be due to coding or keying errors or errors in computer programs for capturing data</a:t>
            </a:r>
          </a:p>
          <a:p>
            <a:pPr marL="635314" lvl="1" indent="-173267">
              <a:buFont typeface="Calibri" pitchFamily="34" charset="0"/>
              <a:buChar char="‒"/>
            </a:pPr>
            <a:r>
              <a:rPr lang="en-US" sz="1100" dirty="0"/>
              <a:t>Re-code and re-key a sample of records to check for accuracy</a:t>
            </a:r>
          </a:p>
        </p:txBody>
      </p:sp>
      <p:sp>
        <p:nvSpPr>
          <p:cNvPr id="4" name="Slide Number Placeholder 3"/>
          <p:cNvSpPr>
            <a:spLocks noGrp="1"/>
          </p:cNvSpPr>
          <p:nvPr>
            <p:ph type="sldNum" sz="quarter" idx="10"/>
          </p:nvPr>
        </p:nvSpPr>
        <p:spPr/>
        <p:txBody>
          <a:bodyPr/>
          <a:lstStyle/>
          <a:p>
            <a:fld id="{1619AC04-A6BE-47B3-80A0-B10DB6D1872C}" type="slidenum">
              <a:rPr lang="en-US" smtClean="0"/>
              <a:t>12</a:t>
            </a:fld>
            <a:endParaRPr lang="en-US" dirty="0"/>
          </a:p>
        </p:txBody>
      </p:sp>
    </p:spTree>
    <p:extLst>
      <p:ext uri="{BB962C8B-B14F-4D97-AF65-F5344CB8AC3E}">
        <p14:creationId xmlns:p14="http://schemas.microsoft.com/office/powerpoint/2010/main" val="17061016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13</a:t>
            </a:fld>
            <a:endParaRPr lang="en-US" dirty="0"/>
          </a:p>
        </p:txBody>
      </p:sp>
    </p:spTree>
    <p:extLst>
      <p:ext uri="{BB962C8B-B14F-4D97-AF65-F5344CB8AC3E}">
        <p14:creationId xmlns:p14="http://schemas.microsoft.com/office/powerpoint/2010/main" val="2349668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14</a:t>
            </a:fld>
            <a:endParaRPr lang="en-US" dirty="0"/>
          </a:p>
        </p:txBody>
      </p:sp>
    </p:spTree>
    <p:extLst>
      <p:ext uri="{BB962C8B-B14F-4D97-AF65-F5344CB8AC3E}">
        <p14:creationId xmlns:p14="http://schemas.microsoft.com/office/powerpoint/2010/main" val="2342098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093">
              <a:defRPr/>
            </a:pPr>
            <a:r>
              <a:rPr lang="en-US" b="1" dirty="0"/>
              <a:t>Use this slide if appropriate for class level of English.  </a:t>
            </a:r>
            <a:r>
              <a:rPr lang="en-US" dirty="0"/>
              <a:t>This is the official definition of Fetal Death used by WHO that students should be familiar with. </a:t>
            </a:r>
          </a:p>
          <a:p>
            <a:pPr defTabSz="924093">
              <a:defRPr/>
            </a:pPr>
            <a:endParaRPr lang="en-US" dirty="0"/>
          </a:p>
          <a:p>
            <a:pPr defTabSz="924093">
              <a:defRPr/>
            </a:pPr>
            <a:r>
              <a:rPr lang="en-US" dirty="0"/>
              <a:t>Otherwise paraphrase as -- A fetal death is the delivery of a fetus that does not breathe or show any signs of life regardless of the length of the pregnancy. </a:t>
            </a:r>
          </a:p>
          <a:p>
            <a:endParaRPr lang="en-US" dirty="0"/>
          </a:p>
          <a:p>
            <a:r>
              <a:rPr lang="en-US" dirty="0"/>
              <a:t>May also be called Stillbirth – If this is the term used in the country where the course is taught, it should be shown on the slide.</a:t>
            </a:r>
          </a:p>
          <a:p>
            <a:pPr defTabSz="924093">
              <a:defRPr/>
            </a:pPr>
            <a:endParaRPr lang="en-US" dirty="0"/>
          </a:p>
          <a:p>
            <a:r>
              <a:rPr lang="en-US" dirty="0" smtClean="0"/>
              <a:t>Statistical </a:t>
            </a:r>
            <a:r>
              <a:rPr lang="en-US" dirty="0"/>
              <a:t>definition of Fetal Death</a:t>
            </a:r>
          </a:p>
          <a:p>
            <a:r>
              <a:rPr lang="en-US" dirty="0"/>
              <a:t>     “the complete expulsion or extraction from its mother of a product of conception, irrespective of the duration of pregnancy; the death is indicated by the fact that after such separation the fetus does not breathe or show any other evidence of life, such as beating of the heart, pulsation of the umbilical cord or definite movement of voluntary muscles.</a:t>
            </a:r>
          </a:p>
        </p:txBody>
      </p:sp>
      <p:sp>
        <p:nvSpPr>
          <p:cNvPr id="4" name="Slide Number Placeholder 3"/>
          <p:cNvSpPr>
            <a:spLocks noGrp="1"/>
          </p:cNvSpPr>
          <p:nvPr>
            <p:ph type="sldNum" sz="quarter" idx="10"/>
          </p:nvPr>
        </p:nvSpPr>
        <p:spPr/>
        <p:txBody>
          <a:bodyPr/>
          <a:lstStyle/>
          <a:p>
            <a:fld id="{1619AC04-A6BE-47B3-80A0-B10DB6D1872C}" type="slidenum">
              <a:rPr lang="en-US" smtClean="0"/>
              <a:t>15</a:t>
            </a:fld>
            <a:endParaRPr lang="en-US" dirty="0"/>
          </a:p>
        </p:txBody>
      </p:sp>
    </p:spTree>
    <p:extLst>
      <p:ext uri="{BB962C8B-B14F-4D97-AF65-F5344CB8AC3E}">
        <p14:creationId xmlns:p14="http://schemas.microsoft.com/office/powerpoint/2010/main" val="39550807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Requirements for registration of fetal deaths vary from country to country and even within countries.</a:t>
            </a:r>
          </a:p>
          <a:p>
            <a:r>
              <a:rPr lang="en-US" dirty="0"/>
              <a:t>Some countries do not require reporting of fetal deaths.</a:t>
            </a:r>
          </a:p>
          <a:p>
            <a:r>
              <a:rPr lang="en-US" dirty="0"/>
              <a:t>Most countries do not require reporting of early fetal deaths.</a:t>
            </a:r>
          </a:p>
          <a:p>
            <a:r>
              <a:rPr lang="en-US" dirty="0"/>
              <a:t>WHO recommends that fetuses weighing at least 500 grams at delivery be reported. </a:t>
            </a:r>
          </a:p>
          <a:p>
            <a:r>
              <a:rPr lang="en-US" dirty="0"/>
              <a:t>If weight is not available, then WHO recommends using 22 completed weeks of gestational age or a crown-heel length of 25 centimeters as the reporting criteria.</a:t>
            </a:r>
          </a:p>
          <a:p>
            <a:endParaRPr lang="en-US" dirty="0"/>
          </a:p>
          <a:p>
            <a:r>
              <a:rPr lang="en-US" dirty="0"/>
              <a:t>Better coverage of fetal death reporting is often achieved at 2-4 weeks beyond the set threshold for reporting.  Thus, it is recommended that the designated threshold be set 2-4 weeks prior to the desired target.  For example, if it is desired that reporting begins for deaths that occur in fetuses with 22 completed weeks of gestation, setting the designated threshold at 20 weeks will ensure better coverage and reporting of fetal deaths at 22 weeks.</a:t>
            </a:r>
          </a:p>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16</a:t>
            </a:fld>
            <a:endParaRPr lang="en-US" dirty="0"/>
          </a:p>
        </p:txBody>
      </p:sp>
    </p:spTree>
    <p:extLst>
      <p:ext uri="{BB962C8B-B14F-4D97-AF65-F5344CB8AC3E}">
        <p14:creationId xmlns:p14="http://schemas.microsoft.com/office/powerpoint/2010/main" val="3829915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093">
              <a:defRPr/>
            </a:pPr>
            <a:r>
              <a:rPr lang="en-US" dirty="0"/>
              <a:t>(See WHO/ICD Definitions – Appendix A in Participant Notes)</a:t>
            </a:r>
          </a:p>
          <a:p>
            <a:pPr defTabSz="924093">
              <a:defRPr/>
            </a:pPr>
            <a:endParaRPr lang="en-US" dirty="0"/>
          </a:p>
          <a:p>
            <a:r>
              <a:rPr lang="en-US" dirty="0" smtClean="0"/>
              <a:t>Information </a:t>
            </a:r>
            <a:r>
              <a:rPr lang="en-US" dirty="0"/>
              <a:t>collected on fetal death records is usually the same as birth information where appropriate (some items collected on births may need to be adjusted for fetal deaths).</a:t>
            </a:r>
          </a:p>
          <a:p>
            <a:endParaRPr lang="en-US" dirty="0"/>
          </a:p>
          <a:p>
            <a:r>
              <a:rPr lang="en-US" dirty="0"/>
              <a:t>Additional information is often added to obtain the cause of the fetal death, but this is generally not well reported even in developed countries. </a:t>
            </a:r>
          </a:p>
          <a:p>
            <a:r>
              <a:rPr lang="en-US" dirty="0"/>
              <a:t>Information on fetal deaths is usually used along with birth information to study conditions related to pregnancy and to look at fertility patterns.</a:t>
            </a:r>
          </a:p>
        </p:txBody>
      </p:sp>
      <p:sp>
        <p:nvSpPr>
          <p:cNvPr id="4" name="Slide Number Placeholder 3"/>
          <p:cNvSpPr>
            <a:spLocks noGrp="1"/>
          </p:cNvSpPr>
          <p:nvPr>
            <p:ph type="sldNum" sz="quarter" idx="10"/>
          </p:nvPr>
        </p:nvSpPr>
        <p:spPr/>
        <p:txBody>
          <a:bodyPr/>
          <a:lstStyle/>
          <a:p>
            <a:fld id="{1619AC04-A6BE-47B3-80A0-B10DB6D1872C}" type="slidenum">
              <a:rPr lang="en-US" smtClean="0"/>
              <a:t>17</a:t>
            </a:fld>
            <a:endParaRPr lang="en-US" dirty="0"/>
          </a:p>
        </p:txBody>
      </p:sp>
    </p:spTree>
    <p:extLst>
      <p:ext uri="{BB962C8B-B14F-4D97-AF65-F5344CB8AC3E}">
        <p14:creationId xmlns:p14="http://schemas.microsoft.com/office/powerpoint/2010/main" val="35218864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Perhaps the most challenging part of a CR/VS system is to report infant deaths accurately, especially deaths that occur close to birth. Infant deaths are most likely to be reported as fetal deaths, as a fetal death may be easier to process emotionally.  As well, funeral expenses may be less for a fetal death compared to an infant death.</a:t>
            </a:r>
          </a:p>
        </p:txBody>
      </p:sp>
      <p:sp>
        <p:nvSpPr>
          <p:cNvPr id="4" name="Slide Number Placeholder 3"/>
          <p:cNvSpPr>
            <a:spLocks noGrp="1"/>
          </p:cNvSpPr>
          <p:nvPr>
            <p:ph type="sldNum" sz="quarter" idx="10"/>
          </p:nvPr>
        </p:nvSpPr>
        <p:spPr/>
        <p:txBody>
          <a:bodyPr/>
          <a:lstStyle/>
          <a:p>
            <a:fld id="{1619AC04-A6BE-47B3-80A0-B10DB6D1872C}" type="slidenum">
              <a:rPr lang="en-US" smtClean="0"/>
              <a:t>18</a:t>
            </a:fld>
            <a:endParaRPr lang="en-US" dirty="0"/>
          </a:p>
        </p:txBody>
      </p:sp>
    </p:spTree>
    <p:extLst>
      <p:ext uri="{BB962C8B-B14F-4D97-AF65-F5344CB8AC3E}">
        <p14:creationId xmlns:p14="http://schemas.microsoft.com/office/powerpoint/2010/main" val="4658275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19AC04-A6BE-47B3-80A0-B10DB6D1872C}" type="slidenum">
              <a:rPr lang="en-US" smtClean="0"/>
              <a:t>19</a:t>
            </a:fld>
            <a:endParaRPr lang="en-US" dirty="0"/>
          </a:p>
        </p:txBody>
      </p:sp>
    </p:spTree>
    <p:extLst>
      <p:ext uri="{BB962C8B-B14F-4D97-AF65-F5344CB8AC3E}">
        <p14:creationId xmlns:p14="http://schemas.microsoft.com/office/powerpoint/2010/main" val="1454631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Including the topic of “Fetal Deaths” may not be appropriate for a given country.  It is recommended that the topic be included if fetal deaths are reported in the country where the course is being taught.  If fetal deaths are not reported, they could be used as an example of other types of records that could provide information on pregnancy. </a:t>
            </a:r>
          </a:p>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2</a:t>
            </a:fld>
            <a:endParaRPr lang="en-US" dirty="0"/>
          </a:p>
        </p:txBody>
      </p:sp>
    </p:spTree>
    <p:extLst>
      <p:ext uri="{BB962C8B-B14F-4D97-AF65-F5344CB8AC3E}">
        <p14:creationId xmlns:p14="http://schemas.microsoft.com/office/powerpoint/2010/main" val="3762101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23496683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093">
              <a:defRPr/>
            </a:pPr>
            <a:r>
              <a:rPr lang="en-US" dirty="0"/>
              <a:t>These questions should be used as a review prior to starting the next section.  Have students choose the best word or group of words. </a:t>
            </a:r>
          </a:p>
          <a:p>
            <a:endParaRPr lang="en-US" dirty="0"/>
          </a:p>
          <a:p>
            <a:pPr marL="231023" indent="-231023">
              <a:buAutoNum type="arabicPeriod"/>
            </a:pPr>
            <a:r>
              <a:rPr lang="en-US" dirty="0"/>
              <a:t>Should – A birth record should be registered for every infant born alive even if the infant has died before the birth is registered.  If the infant is born alive and dies, both a birth and death certificate should be registered. </a:t>
            </a:r>
          </a:p>
          <a:p>
            <a:pPr marL="231023" indent="-231023">
              <a:buAutoNum type="arabicPeriod"/>
            </a:pPr>
            <a:endParaRPr lang="en-US" dirty="0"/>
          </a:p>
          <a:p>
            <a:pPr marL="231023" indent="-231023">
              <a:buAutoNum type="arabicPeriod"/>
            </a:pPr>
            <a:r>
              <a:rPr lang="en-US" dirty="0"/>
              <a:t>May – Medical information related to the mother and the birth are often added to the birth record for statistical purposes but do not appear on legal copies of the record.  Information on the mother and father such as education, occupation, or race or ethnicity are also sometimes collected just for statistical use.</a:t>
            </a:r>
          </a:p>
          <a:p>
            <a:pPr marL="231023" indent="-231023">
              <a:buAutoNum type="arabicPeriod"/>
            </a:pPr>
            <a:endParaRPr lang="en-US" dirty="0"/>
          </a:p>
          <a:p>
            <a:pPr marL="231023" indent="-231023">
              <a:buAutoNum type="arabicPeriod"/>
            </a:pPr>
            <a:r>
              <a:rPr lang="en-US" dirty="0"/>
              <a:t>Computer file – For ease of tabulating statistical data, special items are often derived from information on the birth record and added to the computer file.  Examples are age of mother or father at the time of birth from their birth dates and the date of birth; special geographic groupings from the residence of the mother; etc.  </a:t>
            </a:r>
          </a:p>
          <a:p>
            <a:pPr marL="231023" indent="-231023">
              <a:buAutoNum type="arabicPeriod"/>
            </a:pPr>
            <a:endParaRPr lang="en-US" dirty="0"/>
          </a:p>
          <a:p>
            <a:pPr marL="231023" indent="-231023">
              <a:buAutoNum type="arabicPeriod"/>
            </a:pPr>
            <a:r>
              <a:rPr lang="en-US" dirty="0"/>
              <a:t>May – Items on birth records may be given the wrong code or keyed incorrectly or in the wrong field by the clerk entering the information into a computer.  Errors may also be caused with problems in software programs.  </a:t>
            </a:r>
          </a:p>
          <a:p>
            <a:pPr marL="231023" indent="-231023">
              <a:buAutoNum type="arabicPeriod"/>
            </a:pPr>
            <a:endParaRPr lang="en-US" dirty="0"/>
          </a:p>
          <a:p>
            <a:pPr marL="231023" indent="-231023" defTabSz="924093">
              <a:buFontTx/>
              <a:buAutoNum type="arabicPeriod"/>
              <a:defRPr/>
            </a:pPr>
            <a:r>
              <a:rPr lang="en-US" dirty="0"/>
              <a:t>Fetal – The delivery of a fetus that does not breathe or show any signs of life regardless of the length of the pregnancy should be reported as a fetal death.  </a:t>
            </a:r>
          </a:p>
        </p:txBody>
      </p:sp>
      <p:sp>
        <p:nvSpPr>
          <p:cNvPr id="4" name="Slide Number Placeholder 3"/>
          <p:cNvSpPr>
            <a:spLocks noGrp="1"/>
          </p:cNvSpPr>
          <p:nvPr>
            <p:ph type="sldNum" sz="quarter" idx="10"/>
          </p:nvPr>
        </p:nvSpPr>
        <p:spPr/>
        <p:txBody>
          <a:bodyPr/>
          <a:lstStyle/>
          <a:p>
            <a:fld id="{1619AC04-A6BE-47B3-80A0-B10DB6D1872C}" type="slidenum">
              <a:rPr lang="en-US" smtClean="0"/>
              <a:t>21</a:t>
            </a:fld>
            <a:endParaRPr lang="en-US" dirty="0"/>
          </a:p>
        </p:txBody>
      </p:sp>
    </p:spTree>
    <p:extLst>
      <p:ext uri="{BB962C8B-B14F-4D97-AF65-F5344CB8AC3E}">
        <p14:creationId xmlns:p14="http://schemas.microsoft.com/office/powerpoint/2010/main" val="923000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093">
              <a:defRPr/>
            </a:pPr>
            <a:r>
              <a:rPr lang="en-US" dirty="0"/>
              <a:t>(See WHO/ICD Definitions – Appendix A in Participant Notes)</a:t>
            </a:r>
            <a:endParaRPr lang="en-US" b="1" dirty="0"/>
          </a:p>
          <a:p>
            <a:pPr defTabSz="924093">
              <a:defRPr/>
            </a:pPr>
            <a:endParaRPr lang="en-US" b="1" dirty="0"/>
          </a:p>
          <a:p>
            <a:pPr defTabSz="924093">
              <a:defRPr/>
            </a:pPr>
            <a:r>
              <a:rPr lang="en-US" b="1" dirty="0"/>
              <a:t>Use this slide if appropriate for class level of English.  </a:t>
            </a:r>
            <a:r>
              <a:rPr lang="en-US" dirty="0"/>
              <a:t>This is the official definition of Live Birth used by WHO that students should be familiar with. </a:t>
            </a:r>
          </a:p>
          <a:p>
            <a:pPr defTabSz="924093">
              <a:defRPr/>
            </a:pPr>
            <a:endParaRPr lang="en-US" dirty="0"/>
          </a:p>
          <a:p>
            <a:pPr defTabSz="924093">
              <a:defRPr/>
            </a:pPr>
            <a:r>
              <a:rPr lang="en-US" dirty="0"/>
              <a:t>Otherwise paraphrase as -- A live birth is the delivery of a child that breathes or shows signs of life regardless of the length of the pregnancy. </a:t>
            </a:r>
          </a:p>
          <a:p>
            <a:pPr defTabSz="924093">
              <a:defRPr/>
            </a:pPr>
            <a:endParaRPr lang="en-US" dirty="0"/>
          </a:p>
          <a:p>
            <a:pPr defTabSz="924093">
              <a:defRPr/>
            </a:pPr>
            <a:r>
              <a:rPr lang="en-US" dirty="0"/>
              <a:t>From </a:t>
            </a:r>
            <a:r>
              <a:rPr lang="en-US" i="1" dirty="0"/>
              <a:t>International Statistical Classification of Diseases and Related Health Problems, 10</a:t>
            </a:r>
            <a:r>
              <a:rPr lang="en-US" i="1" baseline="30000" dirty="0"/>
              <a:t>th</a:t>
            </a:r>
            <a:r>
              <a:rPr lang="en-US" i="1" dirty="0"/>
              <a:t> Revision, Volume 2, Instruction Manual, </a:t>
            </a:r>
            <a:r>
              <a:rPr lang="en-US" dirty="0"/>
              <a:t>World Health Organization, Geneva, 1993</a:t>
            </a:r>
            <a:endParaRPr lang="en-US" i="1" dirty="0"/>
          </a:p>
          <a:p>
            <a:endParaRPr lang="en-US" dirty="0"/>
          </a:p>
          <a:p>
            <a:r>
              <a:rPr lang="en-US" dirty="0"/>
              <a:t>Statistical definition of Live Birth</a:t>
            </a:r>
          </a:p>
          <a:p>
            <a:r>
              <a:rPr lang="en-US" dirty="0"/>
              <a:t>     “the complete expulsion or extraction from its mother of a product of conception, irrespective of the duration of the pregnancy, which, after such separation, breathes or shows any other evidence of life such as beating of the heart, pulsation of the umbilical cord, or definite movement of voluntary muscles, whether or not the umbilical cord has been cut or the placenta is attached.”</a:t>
            </a:r>
          </a:p>
        </p:txBody>
      </p:sp>
      <p:sp>
        <p:nvSpPr>
          <p:cNvPr id="4" name="Slide Number Placeholder 3"/>
          <p:cNvSpPr>
            <a:spLocks noGrp="1"/>
          </p:cNvSpPr>
          <p:nvPr>
            <p:ph type="sldNum" sz="quarter" idx="10"/>
          </p:nvPr>
        </p:nvSpPr>
        <p:spPr/>
        <p:txBody>
          <a:bodyPr/>
          <a:lstStyle/>
          <a:p>
            <a:fld id="{1619AC04-A6BE-47B3-80A0-B10DB6D1872C}" type="slidenum">
              <a:rPr lang="en-US" smtClean="0"/>
              <a:t>3</a:t>
            </a:fld>
            <a:endParaRPr lang="en-US" dirty="0"/>
          </a:p>
        </p:txBody>
      </p:sp>
    </p:spTree>
    <p:extLst>
      <p:ext uri="{BB962C8B-B14F-4D97-AF65-F5344CB8AC3E}">
        <p14:creationId xmlns:p14="http://schemas.microsoft.com/office/powerpoint/2010/main" val="1279176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 on the definitions of live birth and fetal death:</a:t>
            </a:r>
          </a:p>
          <a:p>
            <a:endParaRPr lang="en-US" dirty="0"/>
          </a:p>
          <a:p>
            <a:r>
              <a:rPr lang="en-US" dirty="0"/>
              <a:t>All live births should be registered in the civil registration system irrespective of gestational age or whether alive or dead at the time of registration. If an infant is born alive and subsequently dies, that infant should be registered as a both live birth and a death.  For statistical purposes, infants that are born alive and die within the first year of life are counted as infant deaths.</a:t>
            </a:r>
          </a:p>
        </p:txBody>
      </p:sp>
      <p:sp>
        <p:nvSpPr>
          <p:cNvPr id="4" name="Slide Number Placeholder 3"/>
          <p:cNvSpPr>
            <a:spLocks noGrp="1"/>
          </p:cNvSpPr>
          <p:nvPr>
            <p:ph type="sldNum" sz="quarter" idx="10"/>
          </p:nvPr>
        </p:nvSpPr>
        <p:spPr/>
        <p:txBody>
          <a:bodyPr/>
          <a:lstStyle/>
          <a:p>
            <a:fld id="{1619AC04-A6BE-47B3-80A0-B10DB6D1872C}" type="slidenum">
              <a:rPr lang="en-US" smtClean="0"/>
              <a:t>4</a:t>
            </a:fld>
            <a:endParaRPr lang="en-US" dirty="0"/>
          </a:p>
        </p:txBody>
      </p:sp>
    </p:spTree>
    <p:extLst>
      <p:ext uri="{BB962C8B-B14F-4D97-AF65-F5344CB8AC3E}">
        <p14:creationId xmlns:p14="http://schemas.microsoft.com/office/powerpoint/2010/main" val="4095597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smtClean="0"/>
              <a:t>Based </a:t>
            </a:r>
            <a:r>
              <a:rPr lang="en-US" sz="1200" dirty="0" smtClean="0"/>
              <a:t>on the definitions of live birth and fetal death</a:t>
            </a:r>
            <a:r>
              <a:rPr lang="en-US" sz="1200" baseline="0" dirty="0" smtClean="0"/>
              <a:t>:</a:t>
            </a:r>
          </a:p>
          <a:p>
            <a:endParaRPr lang="en-US" sz="1200" dirty="0" smtClean="0"/>
          </a:p>
          <a:p>
            <a:r>
              <a:rPr lang="en-US" sz="1200" dirty="0" smtClean="0"/>
              <a:t>For multiple pregnancies, each live birth should be registered separately.</a:t>
            </a:r>
          </a:p>
          <a:p>
            <a:endParaRPr lang="en-US" sz="1200" dirty="0" smtClean="0"/>
          </a:p>
          <a:p>
            <a:r>
              <a:rPr lang="en-US" sz="1200" dirty="0" smtClean="0"/>
              <a:t>If the country requires registration of fetal deaths, members of a multiple pregnancy born alive should be registered as live births while those not born alive should be registered as fetal deaths.</a:t>
            </a:r>
            <a:endParaRPr lang="en-US" sz="1400" dirty="0" smtClean="0"/>
          </a:p>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5</a:t>
            </a:fld>
            <a:endParaRPr lang="en-US" dirty="0"/>
          </a:p>
        </p:txBody>
      </p:sp>
    </p:spTree>
    <p:extLst>
      <p:ext uri="{BB962C8B-B14F-4D97-AF65-F5344CB8AC3E}">
        <p14:creationId xmlns:p14="http://schemas.microsoft.com/office/powerpoint/2010/main" val="3873070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Legal &amp; administrative use:</a:t>
            </a:r>
          </a:p>
          <a:p>
            <a:pPr marL="635314" lvl="1" indent="-173267" defTabSz="924093">
              <a:buFont typeface="Arial" pitchFamily="34" charset="0"/>
              <a:buChar char="•"/>
              <a:defRPr/>
            </a:pPr>
            <a:r>
              <a:rPr lang="en-US" sz="1100" dirty="0"/>
              <a:t>Date of birth (month, day and preferably four digit year) – Collecting four digit years for “date of birth” makes tabulations easier and eliminates any problems after events are collected for over 100 years. </a:t>
            </a:r>
          </a:p>
          <a:p>
            <a:pPr marL="635314" lvl="1" indent="-173267">
              <a:buFont typeface="Arial" pitchFamily="34" charset="0"/>
              <a:buChar char="•"/>
            </a:pPr>
            <a:r>
              <a:rPr lang="en-US" sz="1100" dirty="0"/>
              <a:t>Time of birth (hour and minute often collected) </a:t>
            </a:r>
          </a:p>
          <a:p>
            <a:pPr marL="635314" lvl="1" indent="-173267" defTabSz="924093">
              <a:buFont typeface="Arial" pitchFamily="34" charset="0"/>
              <a:buChar char="•"/>
              <a:defRPr/>
            </a:pPr>
            <a:r>
              <a:rPr lang="en-US" sz="1100" dirty="0"/>
              <a:t>Place of birth (geographic location – should include enough detail to do tabulations for appropriate subdivisions such as town or city -  may include the actual address). Occasionally issues arise on “place of birth” if the birth occurs in a moving vehicle such as a boat or airplane.  Procedures should be in place to determine the location of birth for registration purposes such as the location where the infant is first removed from the moving vehicle.  </a:t>
            </a:r>
          </a:p>
          <a:p>
            <a:pPr marL="635314" lvl="1" indent="-173267">
              <a:buFont typeface="Arial" pitchFamily="34" charset="0"/>
              <a:buChar char="•"/>
            </a:pPr>
            <a:r>
              <a:rPr lang="en-US" sz="1100" dirty="0"/>
              <a:t>Full name of child </a:t>
            </a:r>
          </a:p>
          <a:p>
            <a:pPr marL="635314" lvl="1" indent="-173267">
              <a:buFont typeface="Arial" pitchFamily="34" charset="0"/>
              <a:buChar char="•"/>
            </a:pPr>
            <a:r>
              <a:rPr lang="en-US" sz="1100" dirty="0"/>
              <a:t>Sex of child</a:t>
            </a:r>
          </a:p>
          <a:p>
            <a:pPr marL="635314" lvl="1" indent="-173267">
              <a:buFont typeface="Arial" pitchFamily="34" charset="0"/>
              <a:buChar char="•"/>
            </a:pPr>
            <a:r>
              <a:rPr lang="en-US" sz="1100" dirty="0"/>
              <a:t>Type of birth (single, twin, triplet, quadruplet, etc.)</a:t>
            </a:r>
          </a:p>
          <a:p>
            <a:pPr marL="635314" lvl="1" indent="-173267">
              <a:buFont typeface="Arial" pitchFamily="34" charset="0"/>
              <a:buChar char="•"/>
            </a:pPr>
            <a:r>
              <a:rPr lang="en-US" sz="1100" dirty="0"/>
              <a:t>Mother’s name (name given at birth or name prior to first marriage)</a:t>
            </a:r>
          </a:p>
          <a:p>
            <a:pPr marL="635314" lvl="1" indent="-173267">
              <a:buFont typeface="Arial" pitchFamily="34" charset="0"/>
              <a:buChar char="•"/>
            </a:pPr>
            <a:r>
              <a:rPr lang="en-US" sz="1100" dirty="0"/>
              <a:t>Father’s name (name given at birth)</a:t>
            </a:r>
          </a:p>
          <a:p>
            <a:pPr marL="635314" lvl="1" indent="-173267" defTabSz="924093">
              <a:buFont typeface="Arial" pitchFamily="34" charset="0"/>
              <a:buChar char="•"/>
              <a:defRPr/>
            </a:pPr>
            <a:r>
              <a:rPr lang="en-US" sz="1100" dirty="0"/>
              <a:t>Marital status of mother (or parents in some countries) --In some countries “marital status of the mother” is not shown on the legal record but is instead placed with the statistical information.  The intent is to prevent stigmatizing the child since the birth record is used by that child throughout his/her life. </a:t>
            </a:r>
          </a:p>
          <a:p>
            <a:pPr marL="635314" lvl="1" indent="-173267">
              <a:buFont typeface="Arial" pitchFamily="34" charset="0"/>
              <a:buChar char="•"/>
            </a:pPr>
            <a:r>
              <a:rPr lang="en-US" sz="1100" dirty="0"/>
              <a:t>Other information about mother</a:t>
            </a:r>
          </a:p>
          <a:p>
            <a:pPr marL="1097360" lvl="2" indent="-173267">
              <a:buFont typeface="Arial" pitchFamily="34" charset="0"/>
              <a:buChar char="•"/>
            </a:pPr>
            <a:r>
              <a:rPr lang="en-US" sz="1100" dirty="0"/>
              <a:t>Date of birth or age</a:t>
            </a:r>
          </a:p>
          <a:p>
            <a:pPr marL="1097360" lvl="2" indent="-173267">
              <a:buFont typeface="Arial" pitchFamily="34" charset="0"/>
              <a:buChar char="•"/>
            </a:pPr>
            <a:r>
              <a:rPr lang="en-US" sz="1100" dirty="0"/>
              <a:t>Place of birth or nationality </a:t>
            </a:r>
          </a:p>
          <a:p>
            <a:pPr marL="1097360" lvl="2" indent="-173267">
              <a:buFont typeface="Arial" pitchFamily="34" charset="0"/>
              <a:buChar char="•"/>
            </a:pPr>
            <a:r>
              <a:rPr lang="en-US" sz="1100" dirty="0"/>
              <a:t>Names of mother’s parents (in some countries)</a:t>
            </a:r>
          </a:p>
          <a:p>
            <a:pPr marL="1097360" lvl="2" indent="-173267">
              <a:buFont typeface="Arial" pitchFamily="34" charset="0"/>
              <a:buChar char="•"/>
            </a:pPr>
            <a:r>
              <a:rPr lang="en-US" sz="1100" dirty="0"/>
              <a:t>Identification number (in some countries)</a:t>
            </a:r>
          </a:p>
          <a:p>
            <a:pPr marL="635314" lvl="1" indent="-173267">
              <a:buFont typeface="Arial" pitchFamily="34" charset="0"/>
              <a:buChar char="•"/>
            </a:pPr>
            <a:r>
              <a:rPr lang="en-US" sz="1100" dirty="0"/>
              <a:t>Other information about father</a:t>
            </a:r>
          </a:p>
          <a:p>
            <a:pPr marL="1097360" lvl="2" indent="-173267">
              <a:buFont typeface="Arial" pitchFamily="34" charset="0"/>
              <a:buChar char="•"/>
            </a:pPr>
            <a:r>
              <a:rPr lang="en-US" sz="1100" dirty="0"/>
              <a:t>Date of birth or age</a:t>
            </a:r>
          </a:p>
          <a:p>
            <a:pPr marL="1097360" lvl="2" indent="-173267">
              <a:buFont typeface="Arial" pitchFamily="34" charset="0"/>
              <a:buChar char="•"/>
            </a:pPr>
            <a:r>
              <a:rPr lang="en-US" sz="1100" dirty="0"/>
              <a:t>Place of birth or nationality</a:t>
            </a:r>
          </a:p>
          <a:p>
            <a:pPr marL="1097360" lvl="2" indent="-173267">
              <a:buFont typeface="Arial" pitchFamily="34" charset="0"/>
              <a:buChar char="•"/>
            </a:pPr>
            <a:r>
              <a:rPr lang="en-US" sz="1100" dirty="0"/>
              <a:t>Names of father’s parents (in some countries)</a:t>
            </a:r>
          </a:p>
          <a:p>
            <a:pPr marL="1097360" lvl="2" indent="-173267">
              <a:buFont typeface="Arial" pitchFamily="34" charset="0"/>
              <a:buChar char="•"/>
            </a:pPr>
            <a:r>
              <a:rPr lang="en-US" sz="1100" dirty="0"/>
              <a:t>Identification number (in some countries)</a:t>
            </a:r>
          </a:p>
          <a:p>
            <a:pPr marL="1097360" lvl="2" indent="-173267" defTabSz="924093">
              <a:buFont typeface="Arial" pitchFamily="34" charset="0"/>
              <a:buChar char="•"/>
              <a:defRPr/>
            </a:pPr>
            <a:r>
              <a:rPr lang="en-US" sz="1100" dirty="0"/>
              <a:t>Note that it is usually more accurate to obtain the exact date of birth for the parents and calculate the age.  However, if the date is unknown, the age at last birthday should be obtained.  The question used in a country may depend on the literacy of the population and the degree to which records have been kept.</a:t>
            </a:r>
          </a:p>
          <a:p>
            <a:pPr marL="635314" lvl="1" indent="-173267" defTabSz="924093">
              <a:buFont typeface="Arial" pitchFamily="34" charset="0"/>
              <a:buChar char="•"/>
              <a:defRPr/>
            </a:pPr>
            <a:r>
              <a:rPr lang="en-US" sz="1100" dirty="0"/>
              <a:t>Place of residence of mother or family (place where mother usually resides - often complete address but at least town or city)— “Place of residence” should include enough information to tabulate data to appropriate geographic subdivisions.  There can be confusion over the usual “place of residence” for persons who have more than one residence or are away from their usual home such as students, members of the armed forces, or persons living temporarily in another location.  Rules for determining usual residence should be clearly established and made known to those completing information for birth registration. </a:t>
            </a:r>
          </a:p>
          <a:p>
            <a:pPr marL="635314" lvl="1" indent="-173267" defTabSz="924093">
              <a:buFont typeface="Arial" pitchFamily="34" charset="0"/>
              <a:buChar char="•"/>
              <a:defRPr/>
            </a:pPr>
            <a:r>
              <a:rPr lang="en-US" sz="1100" dirty="0"/>
              <a:t>Duration at residence (usually means within a civil division not at a specific house) -- Along with “duration at residence”, some countries collect “previous residence” if duration is less than a certain time period. </a:t>
            </a:r>
          </a:p>
          <a:p>
            <a:pPr marL="635314" lvl="1" indent="-173267">
              <a:buFont typeface="Arial" pitchFamily="34" charset="0"/>
              <a:buChar char="•"/>
            </a:pPr>
            <a:r>
              <a:rPr lang="en-US" sz="1100" dirty="0"/>
              <a:t>Type of place of birth (hospital, other medical facility, home, etc. in some countries)</a:t>
            </a:r>
          </a:p>
          <a:p>
            <a:pPr marL="635314" lvl="1" indent="-173267">
              <a:buFont typeface="Arial" pitchFamily="34" charset="0"/>
              <a:buChar char="•"/>
            </a:pPr>
            <a:r>
              <a:rPr lang="en-US" sz="1100" dirty="0"/>
              <a:t>Attendant at birth</a:t>
            </a:r>
          </a:p>
          <a:p>
            <a:pPr marL="1097360" lvl="2" indent="-173267">
              <a:buFont typeface="Arial" pitchFamily="34" charset="0"/>
              <a:buChar char="•"/>
            </a:pPr>
            <a:r>
              <a:rPr lang="en-US" sz="1100" dirty="0"/>
              <a:t>Name</a:t>
            </a:r>
          </a:p>
          <a:p>
            <a:pPr marL="1097360" lvl="2" indent="-173267">
              <a:buFont typeface="Arial" pitchFamily="34" charset="0"/>
              <a:buChar char="•"/>
            </a:pPr>
            <a:r>
              <a:rPr lang="en-US" sz="1100" dirty="0"/>
              <a:t>Type (physician, midwife, nurse, etc.)</a:t>
            </a:r>
          </a:p>
          <a:p>
            <a:pPr marL="1097360" lvl="2" indent="-173267">
              <a:buFont typeface="Arial" pitchFamily="34" charset="0"/>
              <a:buChar char="•"/>
            </a:pPr>
            <a:r>
              <a:rPr lang="en-US" sz="1100" dirty="0"/>
              <a:t>Address</a:t>
            </a:r>
          </a:p>
          <a:p>
            <a:pPr marL="1097360" lvl="2" indent="-173267">
              <a:buFont typeface="Arial" pitchFamily="34" charset="0"/>
              <a:buChar char="•"/>
            </a:pPr>
            <a:r>
              <a:rPr lang="en-US" sz="1100" dirty="0"/>
              <a:t> License number (in some countries)</a:t>
            </a:r>
          </a:p>
          <a:p>
            <a:pPr marL="635314" lvl="1" indent="-173267">
              <a:buFont typeface="Arial" pitchFamily="34" charset="0"/>
              <a:buChar char="•"/>
            </a:pPr>
            <a:r>
              <a:rPr lang="en-US" sz="1100" dirty="0"/>
              <a:t>Date of registration</a:t>
            </a:r>
          </a:p>
          <a:p>
            <a:pPr marL="635314" lvl="1" indent="-173267">
              <a:buFont typeface="Arial" pitchFamily="34" charset="0"/>
              <a:buChar char="•"/>
            </a:pPr>
            <a:r>
              <a:rPr lang="en-US" sz="1100" dirty="0"/>
              <a:t>Place of registration (identification of office location where birth is registered)</a:t>
            </a:r>
          </a:p>
          <a:p>
            <a:pPr marL="635314" lvl="1" indent="-173267">
              <a:buFont typeface="Arial" pitchFamily="34" charset="0"/>
              <a:buChar char="•"/>
            </a:pPr>
            <a:r>
              <a:rPr lang="en-US" sz="1100" dirty="0"/>
              <a:t>Name and relationship of person providing information for registration (informant) </a:t>
            </a:r>
          </a:p>
          <a:p>
            <a:pPr marL="635314" lvl="1" indent="-173267">
              <a:buFont typeface="Arial" pitchFamily="34" charset="0"/>
              <a:buChar char="•"/>
            </a:pPr>
            <a:r>
              <a:rPr lang="en-US" sz="1100" dirty="0"/>
              <a:t>Attestation statement with signature of attendant, informant or registrar (in some countries)</a:t>
            </a:r>
          </a:p>
          <a:p>
            <a:pPr marL="635314" lvl="1" indent="-173267">
              <a:buFont typeface="Arial" pitchFamily="34" charset="0"/>
              <a:buChar char="•"/>
            </a:pPr>
            <a:r>
              <a:rPr lang="en-US" sz="1100" dirty="0"/>
              <a:t>Birth registration number which is generally added at the local registration office and/or the national registration office (some countries have both local and national registration numbers)</a:t>
            </a:r>
          </a:p>
          <a:p>
            <a:pPr lvl="1"/>
            <a:endParaRPr lang="en-US" sz="1100" dirty="0"/>
          </a:p>
        </p:txBody>
      </p:sp>
      <p:sp>
        <p:nvSpPr>
          <p:cNvPr id="4" name="Slide Number Placeholder 3"/>
          <p:cNvSpPr>
            <a:spLocks noGrp="1"/>
          </p:cNvSpPr>
          <p:nvPr>
            <p:ph type="sldNum" sz="quarter" idx="10"/>
          </p:nvPr>
        </p:nvSpPr>
        <p:spPr/>
        <p:txBody>
          <a:bodyPr/>
          <a:lstStyle/>
          <a:p>
            <a:fld id="{1619AC04-A6BE-47B3-80A0-B10DB6D1872C}" type="slidenum">
              <a:rPr lang="en-US" smtClean="0"/>
              <a:t>6</a:t>
            </a:fld>
            <a:endParaRPr lang="en-US" dirty="0"/>
          </a:p>
        </p:txBody>
      </p:sp>
    </p:spTree>
    <p:extLst>
      <p:ext uri="{BB962C8B-B14F-4D97-AF65-F5344CB8AC3E}">
        <p14:creationId xmlns:p14="http://schemas.microsoft.com/office/powerpoint/2010/main" val="2124513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093">
              <a:defRPr/>
            </a:pPr>
            <a:r>
              <a:rPr lang="en-US" sz="1100" dirty="0"/>
              <a:t>Statistical purposes:  Note that these items often appear in the legal portion of the birth certificate. </a:t>
            </a:r>
          </a:p>
          <a:p>
            <a:pPr lvl="1"/>
            <a:r>
              <a:rPr lang="en-US" sz="1100" dirty="0"/>
              <a:t>Characteristics of the father (in some countries)</a:t>
            </a:r>
          </a:p>
          <a:p>
            <a:pPr marL="1097360" lvl="2" indent="-173267">
              <a:buFont typeface="Arial" pitchFamily="34" charset="0"/>
              <a:buChar char="•"/>
            </a:pPr>
            <a:r>
              <a:rPr lang="en-US" sz="1100" dirty="0"/>
              <a:t>Educational level (highest grade completed)</a:t>
            </a:r>
          </a:p>
          <a:p>
            <a:pPr marL="1097360" lvl="2" indent="-173267">
              <a:buFont typeface="Arial" pitchFamily="34" charset="0"/>
              <a:buChar char="•"/>
            </a:pPr>
            <a:r>
              <a:rPr lang="en-US" sz="1100" dirty="0"/>
              <a:t>Occupation</a:t>
            </a:r>
          </a:p>
          <a:p>
            <a:pPr marL="1097360" lvl="2" indent="-173267">
              <a:buFont typeface="Arial" pitchFamily="34" charset="0"/>
              <a:buChar char="•"/>
            </a:pPr>
            <a:r>
              <a:rPr lang="en-US" sz="1100" dirty="0"/>
              <a:t>Ethnicity, race or religion</a:t>
            </a:r>
          </a:p>
          <a:p>
            <a:pPr lvl="1"/>
            <a:r>
              <a:rPr lang="en-US" sz="1100" dirty="0"/>
              <a:t>Characteristics of the mother (in some countries)</a:t>
            </a:r>
          </a:p>
          <a:p>
            <a:pPr marL="1097360" lvl="2" indent="-173267">
              <a:buFont typeface="Arial" pitchFamily="34" charset="0"/>
              <a:buChar char="•"/>
            </a:pPr>
            <a:r>
              <a:rPr lang="en-US" sz="1100" dirty="0"/>
              <a:t>Educational level (highest grade completed)</a:t>
            </a:r>
          </a:p>
          <a:p>
            <a:pPr marL="1097360" lvl="2" indent="-173267">
              <a:buFont typeface="Arial" pitchFamily="34" charset="0"/>
              <a:buChar char="•"/>
            </a:pPr>
            <a:r>
              <a:rPr lang="en-US" sz="1100" dirty="0"/>
              <a:t>Occupation</a:t>
            </a:r>
          </a:p>
          <a:p>
            <a:pPr marL="1097360" lvl="2" indent="-173267">
              <a:buFont typeface="Arial" pitchFamily="34" charset="0"/>
              <a:buChar char="•"/>
            </a:pPr>
            <a:r>
              <a:rPr lang="en-US" sz="1100" dirty="0"/>
              <a:t>Ethnicity, race or religion</a:t>
            </a:r>
          </a:p>
          <a:p>
            <a:pPr marL="1097360" lvl="2" indent="-173267">
              <a:buFont typeface="Arial" pitchFamily="34" charset="0"/>
              <a:buChar char="•"/>
            </a:pPr>
            <a:r>
              <a:rPr lang="en-US" sz="1100" dirty="0"/>
              <a:t>Collection of ethnicity, race or religion depends on the particular circumstances in a country.  Definitions and groupings for these categories vary from country to country.  Some examples could be given here to show what different countries collect if the instructor thinks it is appropriate. </a:t>
            </a:r>
          </a:p>
          <a:p>
            <a:pPr lvl="1"/>
            <a:r>
              <a:rPr lang="en-US" sz="1100" dirty="0"/>
              <a:t>Medical information related to the birth (these items often appear in the legal portion of the birth record)</a:t>
            </a:r>
          </a:p>
          <a:p>
            <a:pPr marL="1097360" lvl="2" indent="-173267" defTabSz="924093">
              <a:buFont typeface="Arial" pitchFamily="34" charset="0"/>
              <a:buChar char="•"/>
              <a:defRPr/>
            </a:pPr>
            <a:r>
              <a:rPr lang="en-US" sz="1100" dirty="0"/>
              <a:t>Birth weight of child -- “Birth weight” should be collected in the units used by the country.  If units other than grams are used, any conversion to grams for tabulation should be done by the statistical office when the data are tabulated.  The gram conversion could be added to the file as a derived item. </a:t>
            </a:r>
          </a:p>
          <a:p>
            <a:pPr marL="1097360" lvl="2" indent="-173267">
              <a:buFont typeface="Arial" pitchFamily="34" charset="0"/>
              <a:buChar char="•"/>
            </a:pPr>
            <a:r>
              <a:rPr lang="en-US" sz="1100" dirty="0"/>
              <a:t>Length of gestation (duration of pregnancy in weeks)</a:t>
            </a:r>
          </a:p>
          <a:p>
            <a:pPr marL="1097360" lvl="2" indent="-173267" defTabSz="924093">
              <a:buFont typeface="Arial" pitchFamily="34" charset="0"/>
              <a:buChar char="•"/>
              <a:defRPr/>
            </a:pPr>
            <a:r>
              <a:rPr lang="en-US" sz="1100" dirty="0"/>
              <a:t>Number of previous children born alive to mother -- Instead of the question “previous children born alive to mother” which does not include the present birth, the question is sometimes asked as “total number of children born alive to mother” and should include the present birth.  Note that either way this question is asked, it is often completed incorrectly, particularly if a multiple birth occurs.  Many times if this is the second or higher order birth, the previous births delivered in the pregnancy are not included.  Extra care should be taken in editing birth data to account for all births in a multiple pregnancy. </a:t>
            </a:r>
          </a:p>
          <a:p>
            <a:pPr marL="1097360" lvl="2" indent="-173267">
              <a:buFont typeface="Arial" pitchFamily="34" charset="0"/>
              <a:buChar char="•"/>
            </a:pPr>
            <a:r>
              <a:rPr lang="en-US" sz="1100" dirty="0"/>
              <a:t>Number of fetal deaths (or stillborn children) of mother</a:t>
            </a:r>
          </a:p>
          <a:p>
            <a:pPr marL="1097360" lvl="2" indent="-173267" defTabSz="924093">
              <a:buFont typeface="Arial" pitchFamily="34" charset="0"/>
              <a:buChar char="•"/>
              <a:defRPr/>
            </a:pPr>
            <a:r>
              <a:rPr lang="en-US" sz="1100" dirty="0"/>
              <a:t>When medical care began such as date of mother’s first visit to doctor or month of pregnancy care began -- Note that if “month of pregnancy care began” is collected, persons completing the information need to understand that this is elapsed month of pregnancy such at the first month of this pregnancy, second month of this pregnancy, third month of this pregnancy, etc. It is not the calendar month.  </a:t>
            </a:r>
          </a:p>
          <a:p>
            <a:pPr marL="1097360" lvl="2" indent="-173267">
              <a:buFont typeface="Arial" pitchFamily="34" charset="0"/>
              <a:buChar char="•"/>
            </a:pPr>
            <a:r>
              <a:rPr lang="en-US" sz="1100" dirty="0"/>
              <a:t>Number of prenatal visits</a:t>
            </a:r>
          </a:p>
          <a:p>
            <a:pPr lvl="1"/>
            <a:r>
              <a:rPr lang="en-US" sz="1100" dirty="0"/>
              <a:t>Other medical information that may be collected on mother in some countries</a:t>
            </a:r>
          </a:p>
          <a:p>
            <a:pPr marL="1097360" lvl="2" indent="-173267">
              <a:buFont typeface="Arial" pitchFamily="34" charset="0"/>
              <a:buChar char="•"/>
            </a:pPr>
            <a:r>
              <a:rPr lang="en-US" sz="1100" dirty="0"/>
              <a:t>Date of last previous live birth (or interval since last live birth)</a:t>
            </a:r>
          </a:p>
          <a:p>
            <a:pPr marL="1097360" lvl="2" indent="-173267">
              <a:buFont typeface="Arial" pitchFamily="34" charset="0"/>
              <a:buChar char="•"/>
            </a:pPr>
            <a:r>
              <a:rPr lang="en-US" sz="1100" dirty="0"/>
              <a:t>Weight prior to pregnancy and weight at delivery</a:t>
            </a:r>
          </a:p>
          <a:p>
            <a:pPr marL="1097360" lvl="2" indent="-173267">
              <a:buFont typeface="Arial" pitchFamily="34" charset="0"/>
              <a:buChar char="•"/>
            </a:pPr>
            <a:r>
              <a:rPr lang="en-US" sz="1100" dirty="0"/>
              <a:t>Medical conditions that may cause problems during pregnancy such as anemia, hypertension, diabetes, previous preterm birth, other diseases</a:t>
            </a:r>
          </a:p>
          <a:p>
            <a:pPr marL="1097360" lvl="2" indent="-173267">
              <a:buFont typeface="Arial" pitchFamily="34" charset="0"/>
              <a:buChar char="•"/>
            </a:pPr>
            <a:r>
              <a:rPr lang="en-US" sz="1100" dirty="0"/>
              <a:t>Method of delivery such as cesarean section or use of forceps</a:t>
            </a:r>
          </a:p>
          <a:p>
            <a:pPr marL="1097360" lvl="2" indent="-173267">
              <a:buFont typeface="Arial" pitchFamily="34" charset="0"/>
              <a:buChar char="•"/>
            </a:pPr>
            <a:r>
              <a:rPr lang="en-US" sz="1100" dirty="0"/>
              <a:t>Other complications of delivery or pregnancy such as breech, premature rupture of membranes, prolonged labor, etc. </a:t>
            </a:r>
          </a:p>
          <a:p>
            <a:pPr marL="1097360" lvl="2" indent="-173267">
              <a:buFont typeface="Arial" pitchFamily="34" charset="0"/>
              <a:buChar char="•"/>
            </a:pPr>
            <a:r>
              <a:rPr lang="en-US" sz="1100" dirty="0"/>
              <a:t>Crown-heel length of infant at delivery</a:t>
            </a:r>
          </a:p>
          <a:p>
            <a:pPr marL="1097360" lvl="2" indent="-173267">
              <a:buFont typeface="Arial" pitchFamily="34" charset="0"/>
              <a:buChar char="•"/>
            </a:pPr>
            <a:r>
              <a:rPr lang="en-US" sz="1100" dirty="0"/>
              <a:t>Abnormal conditions of the infant such as birth injuries, assisted ventilation required, seizures, </a:t>
            </a:r>
          </a:p>
          <a:p>
            <a:pPr marL="1097360" lvl="2" indent="-173267">
              <a:buFont typeface="Arial" pitchFamily="34" charset="0"/>
              <a:buChar char="•"/>
            </a:pPr>
            <a:r>
              <a:rPr lang="en-US" sz="1100" dirty="0"/>
              <a:t>Congenital anomalies such as anencephaly, down syndrome, cleft palate, limb defects, etc. </a:t>
            </a:r>
          </a:p>
          <a:p>
            <a:endParaRPr lang="en-US" sz="1100" dirty="0"/>
          </a:p>
        </p:txBody>
      </p:sp>
      <p:sp>
        <p:nvSpPr>
          <p:cNvPr id="4" name="Slide Number Placeholder 3"/>
          <p:cNvSpPr>
            <a:spLocks noGrp="1"/>
          </p:cNvSpPr>
          <p:nvPr>
            <p:ph type="sldNum" sz="quarter" idx="10"/>
          </p:nvPr>
        </p:nvSpPr>
        <p:spPr/>
        <p:txBody>
          <a:bodyPr/>
          <a:lstStyle/>
          <a:p>
            <a:fld id="{1619AC04-A6BE-47B3-80A0-B10DB6D1872C}" type="slidenum">
              <a:rPr lang="en-US" smtClean="0"/>
              <a:t>7</a:t>
            </a:fld>
            <a:endParaRPr lang="en-US" dirty="0"/>
          </a:p>
        </p:txBody>
      </p:sp>
    </p:spTree>
    <p:extLst>
      <p:ext uri="{BB962C8B-B14F-4D97-AF65-F5344CB8AC3E}">
        <p14:creationId xmlns:p14="http://schemas.microsoft.com/office/powerpoint/2010/main" val="2483367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Derived data:  </a:t>
            </a:r>
          </a:p>
          <a:p>
            <a:r>
              <a:rPr lang="en-US" sz="1100" dirty="0"/>
              <a:t>(Items of interest for statistical purposes not collected directly on the birth record but derived from those items and added to computer files for tabulation) </a:t>
            </a:r>
          </a:p>
          <a:p>
            <a:pPr marL="635314" lvl="1" indent="-173267">
              <a:buFont typeface="Arial" pitchFamily="34" charset="0"/>
              <a:buChar char="•"/>
            </a:pPr>
            <a:r>
              <a:rPr lang="en-US" sz="1100" dirty="0"/>
              <a:t>Age of mother and father (from date of birth for parents)</a:t>
            </a:r>
          </a:p>
          <a:p>
            <a:pPr marL="635314" lvl="1" indent="-173267">
              <a:buFont typeface="Arial" pitchFamily="34" charset="0"/>
              <a:buChar char="•"/>
            </a:pPr>
            <a:r>
              <a:rPr lang="en-US" sz="1100" dirty="0"/>
              <a:t>Live birth order (from previous births plus this birth)</a:t>
            </a:r>
          </a:p>
          <a:p>
            <a:pPr marL="635314" lvl="1" indent="-173267">
              <a:buFont typeface="Arial" pitchFamily="34" charset="0"/>
              <a:buChar char="•"/>
            </a:pPr>
            <a:r>
              <a:rPr lang="en-US" sz="1100" dirty="0"/>
              <a:t>Socio-economic indicator (from education and/or occupation) </a:t>
            </a:r>
          </a:p>
          <a:p>
            <a:pPr marL="635314" lvl="1" indent="-173267">
              <a:buFont typeface="Arial" pitchFamily="34" charset="0"/>
              <a:buChar char="•"/>
            </a:pPr>
            <a:r>
              <a:rPr lang="en-US" sz="1100" dirty="0"/>
              <a:t>Detail on residence such as urban, rural, regional, etc. </a:t>
            </a:r>
          </a:p>
          <a:p>
            <a:pPr marL="462046" lvl="1"/>
            <a:endParaRPr lang="en-US" sz="1100" dirty="0"/>
          </a:p>
          <a:p>
            <a:pPr marL="462046" lvl="1"/>
            <a:r>
              <a:rPr lang="en-US" sz="1100" dirty="0"/>
              <a:t>Other geographic groupings  -- Codes can be added to files for a variety of geographic groupings that are useful for tabulation.  For  example, tabulations by regions of the country may be made for health purposes.  One code could be added to a geographic subdivision so it is included in a specific health department service area and another code added to include the same subdivision in a service area for a hospital with a neonatal unit.  Other codes may be added to group localities by size, for example: Under 5,000;  5,000-9,999;  10,000-19,999;  20,000-49,999;  50,000-99,999; etc. or what ever is appropriate for the country.</a:t>
            </a:r>
          </a:p>
          <a:p>
            <a:pPr lvl="1"/>
            <a:endParaRPr lang="en-US" sz="1100" dirty="0"/>
          </a:p>
          <a:p>
            <a:pPr lvl="1"/>
            <a:r>
              <a:rPr lang="en-US" sz="1100" dirty="0"/>
              <a:t>Weight gained by mother during pregnancy (from weight prior to birth and weight at delivery)</a:t>
            </a:r>
          </a:p>
          <a:p>
            <a:pPr defTabSz="924093">
              <a:defRPr/>
            </a:pPr>
            <a:r>
              <a:rPr lang="en-US" sz="1100" dirty="0"/>
              <a:t>          Trimester care began (from month care began or date of first visit) -- Note that “trimester care began” is grouped as follows: </a:t>
            </a:r>
          </a:p>
          <a:p>
            <a:pPr marL="1097360" lvl="2" indent="-173267" defTabSz="924093">
              <a:buFont typeface="Arial" pitchFamily="34" charset="0"/>
              <a:buChar char="•"/>
              <a:defRPr/>
            </a:pPr>
            <a:r>
              <a:rPr lang="en-US" sz="1100" dirty="0"/>
              <a:t>First trimester – months 1-3</a:t>
            </a:r>
          </a:p>
          <a:p>
            <a:pPr marL="1097360" lvl="2" indent="-173267" defTabSz="924093">
              <a:buFont typeface="Arial" pitchFamily="34" charset="0"/>
              <a:buChar char="•"/>
              <a:defRPr/>
            </a:pPr>
            <a:r>
              <a:rPr lang="en-US" sz="1100" dirty="0"/>
              <a:t>Second trimester – months 4-6</a:t>
            </a:r>
          </a:p>
          <a:p>
            <a:pPr marL="1097360" lvl="2" indent="-173267" defTabSz="924093">
              <a:buFont typeface="Arial" pitchFamily="34" charset="0"/>
              <a:buChar char="•"/>
              <a:defRPr/>
            </a:pPr>
            <a:r>
              <a:rPr lang="en-US" sz="1100" dirty="0"/>
              <a:t>Third trimester – months 7-9</a:t>
            </a:r>
          </a:p>
          <a:p>
            <a:pPr marL="1097360" lvl="2" indent="-173267" defTabSz="924093">
              <a:buFont typeface="Arial" pitchFamily="34" charset="0"/>
              <a:buChar char="•"/>
              <a:defRPr/>
            </a:pPr>
            <a:r>
              <a:rPr lang="en-US" sz="1100" dirty="0"/>
              <a:t>No prenatal care should be a separate category.</a:t>
            </a:r>
            <a:endParaRPr lang="en-US" sz="1100" i="1" dirty="0"/>
          </a:p>
          <a:p>
            <a:pPr lvl="1"/>
            <a:r>
              <a:rPr lang="en-US" sz="1100" dirty="0"/>
              <a:t>Adequacy of prenatal care (from number of visits and date of first visit) </a:t>
            </a:r>
          </a:p>
          <a:p>
            <a:pPr lvl="1"/>
            <a:r>
              <a:rPr lang="en-US" sz="1100" dirty="0"/>
              <a:t>Birth weight categories (recommended by WHO)</a:t>
            </a:r>
          </a:p>
          <a:p>
            <a:pPr marL="1097360" lvl="2" indent="-173267">
              <a:buFont typeface="Arial" pitchFamily="34" charset="0"/>
              <a:buChar char="•"/>
            </a:pPr>
            <a:r>
              <a:rPr lang="en-US" sz="1100" dirty="0"/>
              <a:t>Low birth weight (less than 2500 grams)</a:t>
            </a:r>
          </a:p>
          <a:p>
            <a:pPr marL="1097360" lvl="2" indent="-173267">
              <a:buFont typeface="Arial" pitchFamily="34" charset="0"/>
              <a:buChar char="•"/>
            </a:pPr>
            <a:r>
              <a:rPr lang="en-US" sz="1100" dirty="0"/>
              <a:t>Very low birth weight (less than 1500 grams)</a:t>
            </a:r>
          </a:p>
          <a:p>
            <a:pPr marL="1097360" lvl="2" indent="-173267">
              <a:buFont typeface="Arial" pitchFamily="34" charset="0"/>
              <a:buChar char="•"/>
            </a:pPr>
            <a:r>
              <a:rPr lang="en-US" sz="1100" dirty="0"/>
              <a:t>Extremely low birth weight (less than 1000 grams)</a:t>
            </a:r>
          </a:p>
          <a:p>
            <a:pPr marL="1097360" lvl="2" indent="-173267">
              <a:buFont typeface="Arial" pitchFamily="34" charset="0"/>
              <a:buChar char="•"/>
            </a:pPr>
            <a:r>
              <a:rPr lang="en-US" sz="1100" dirty="0"/>
              <a:t>Note that these categories are not mutually exclusive and they overlap (low includes very low and very low includes extremely low) </a:t>
            </a:r>
          </a:p>
          <a:p>
            <a:pPr marL="462046" lvl="1" defTabSz="924093">
              <a:defRPr/>
            </a:pPr>
            <a:r>
              <a:rPr lang="en-US" sz="1100" dirty="0"/>
              <a:t>The birth weight categories are recommended for tabulation by WHO in </a:t>
            </a:r>
            <a:r>
              <a:rPr lang="en-US" sz="1100" i="1" dirty="0"/>
              <a:t>International Statistical Classification of Diseases and  Related Health Problems, 10</a:t>
            </a:r>
            <a:r>
              <a:rPr lang="en-US" sz="1100" i="1" baseline="30000" dirty="0"/>
              <a:t>th</a:t>
            </a:r>
            <a:r>
              <a:rPr lang="en-US" sz="1100" i="1" dirty="0"/>
              <a:t> Revision, Vol. 2, Instruction Manual, </a:t>
            </a:r>
            <a:r>
              <a:rPr lang="en-US" sz="1100" dirty="0"/>
              <a:t>World Health Organization, Geneva, 1993.</a:t>
            </a:r>
          </a:p>
        </p:txBody>
      </p:sp>
      <p:sp>
        <p:nvSpPr>
          <p:cNvPr id="4" name="Slide Number Placeholder 3"/>
          <p:cNvSpPr>
            <a:spLocks noGrp="1"/>
          </p:cNvSpPr>
          <p:nvPr>
            <p:ph type="sldNum" sz="quarter" idx="10"/>
          </p:nvPr>
        </p:nvSpPr>
        <p:spPr/>
        <p:txBody>
          <a:bodyPr/>
          <a:lstStyle/>
          <a:p>
            <a:fld id="{1619AC04-A6BE-47B3-80A0-B10DB6D1872C}" type="slidenum">
              <a:rPr lang="en-US" smtClean="0"/>
              <a:t>8</a:t>
            </a:fld>
            <a:endParaRPr lang="en-US" dirty="0"/>
          </a:p>
        </p:txBody>
      </p:sp>
    </p:spTree>
    <p:extLst>
      <p:ext uri="{BB962C8B-B14F-4D97-AF65-F5344CB8AC3E}">
        <p14:creationId xmlns:p14="http://schemas.microsoft.com/office/powerpoint/2010/main" val="3580571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Ideally, copies of forms used to collect birth information should be available for class members to look at and compare.</a:t>
            </a:r>
          </a:p>
          <a:p>
            <a:endParaRPr lang="en-US" dirty="0"/>
          </a:p>
          <a:p>
            <a:r>
              <a:rPr lang="en-US" dirty="0"/>
              <a:t>Another way to present information for the country where the course is being taught would be to divide the birth items into those that are on the birth record for that country and those that are not, but collected by some other countries.  </a:t>
            </a:r>
          </a:p>
        </p:txBody>
      </p:sp>
      <p:sp>
        <p:nvSpPr>
          <p:cNvPr id="4" name="Slide Number Placeholder 3"/>
          <p:cNvSpPr>
            <a:spLocks noGrp="1"/>
          </p:cNvSpPr>
          <p:nvPr>
            <p:ph type="sldNum" sz="quarter" idx="10"/>
          </p:nvPr>
        </p:nvSpPr>
        <p:spPr/>
        <p:txBody>
          <a:bodyPr/>
          <a:lstStyle/>
          <a:p>
            <a:fld id="{1619AC04-A6BE-47B3-80A0-B10DB6D1872C}" type="slidenum">
              <a:rPr lang="en-US" smtClean="0"/>
              <a:t>9</a:t>
            </a:fld>
            <a:endParaRPr lang="en-US" dirty="0"/>
          </a:p>
        </p:txBody>
      </p:sp>
    </p:spTree>
    <p:extLst>
      <p:ext uri="{BB962C8B-B14F-4D97-AF65-F5344CB8AC3E}">
        <p14:creationId xmlns:p14="http://schemas.microsoft.com/office/powerpoint/2010/main" val="10623229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33127" name="Rectangle 7"/>
          <p:cNvSpPr>
            <a:spLocks noGrp="1" noChangeArrowheads="1"/>
          </p:cNvSpPr>
          <p:nvPr>
            <p:ph type="ctrTitle"/>
          </p:nvPr>
        </p:nvSpPr>
        <p:spPr>
          <a:xfrm>
            <a:off x="304800" y="2590800"/>
            <a:ext cx="8483600" cy="1143000"/>
          </a:xfrm>
        </p:spPr>
        <p:txBody>
          <a:bodyPr/>
          <a:lstStyle>
            <a:lvl1pPr algn="ctr">
              <a:defRPr sz="4800" baseline="0">
                <a:solidFill>
                  <a:srgbClr val="336699"/>
                </a:solidFill>
                <a:latin typeface="Franklin Gothic Medium" pitchFamily="34" charset="0"/>
              </a:defRPr>
            </a:lvl1pPr>
          </a:lstStyle>
          <a:p>
            <a:r>
              <a:rPr lang="en-US" smtClean="0"/>
              <a:t>Click to edit Master title style</a:t>
            </a:r>
            <a:endParaRPr lang="en-US" dirty="0"/>
          </a:p>
        </p:txBody>
      </p:sp>
      <p:sp>
        <p:nvSpPr>
          <p:cNvPr id="133128" name="Rectangle 8"/>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dirty="0"/>
          </a:p>
        </p:txBody>
      </p:sp>
      <p:sp>
        <p:nvSpPr>
          <p:cNvPr id="9" name="Text Box 9"/>
          <p:cNvSpPr txBox="1">
            <a:spLocks noChangeArrowheads="1"/>
          </p:cNvSpPr>
          <p:nvPr userDrawn="1"/>
        </p:nvSpPr>
        <p:spPr bwMode="auto">
          <a:xfrm>
            <a:off x="2133600" y="261382"/>
            <a:ext cx="487680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r>
              <a:rPr lang="en-US" sz="1500" dirty="0" smtClean="0">
                <a:solidFill>
                  <a:schemeClr val="tx1"/>
                </a:solidFill>
                <a:effectLst/>
                <a:latin typeface="Franklin Gothic Medium" pitchFamily="34" charset="0"/>
              </a:rPr>
              <a:t>U.S.</a:t>
            </a:r>
            <a:r>
              <a:rPr lang="en-US" sz="1500" baseline="0" dirty="0" smtClean="0">
                <a:solidFill>
                  <a:schemeClr val="tx1"/>
                </a:solidFill>
                <a:effectLst/>
                <a:latin typeface="Franklin Gothic Medium" pitchFamily="34" charset="0"/>
              </a:rPr>
              <a:t> Centers for Disease Control and Prevention</a:t>
            </a:r>
            <a:endParaRPr lang="en-US" sz="1500" dirty="0" smtClean="0">
              <a:solidFill>
                <a:schemeClr val="tx1"/>
              </a:solidFill>
              <a:effectLst/>
              <a:latin typeface="Franklin Gothic Medium" pitchFamily="34" charset="0"/>
            </a:endParaRPr>
          </a:p>
          <a:p>
            <a:pPr algn="ctr" eaLnBrk="1" hangingPunct="1">
              <a:defRPr/>
            </a:pPr>
            <a:r>
              <a:rPr lang="en-US" sz="1500" dirty="0" smtClean="0">
                <a:solidFill>
                  <a:schemeClr val="tx1"/>
                </a:solidFill>
                <a:effectLst/>
                <a:latin typeface="Franklin Gothic Medium" pitchFamily="34" charset="0"/>
              </a:rPr>
              <a:t>National</a:t>
            </a:r>
            <a:r>
              <a:rPr lang="en-US" sz="1500" baseline="0" dirty="0" smtClean="0">
                <a:solidFill>
                  <a:schemeClr val="tx1"/>
                </a:solidFill>
                <a:effectLst/>
                <a:latin typeface="Franklin Gothic Medium" pitchFamily="34" charset="0"/>
              </a:rPr>
              <a:t> Center for Health Statistics</a:t>
            </a:r>
          </a:p>
          <a:p>
            <a:pPr algn="ctr" eaLnBrk="1" hangingPunct="1">
              <a:defRPr/>
            </a:pPr>
            <a:r>
              <a:rPr lang="en-US" sz="1500" baseline="0" dirty="0" smtClean="0">
                <a:solidFill>
                  <a:schemeClr val="tx1"/>
                </a:solidFill>
                <a:effectLst/>
                <a:latin typeface="Franklin Gothic Medium" pitchFamily="34" charset="0"/>
              </a:rPr>
              <a:t>International Statistics Program</a:t>
            </a:r>
            <a:endParaRPr lang="en-US" sz="1500" dirty="0" smtClean="0">
              <a:solidFill>
                <a:schemeClr val="tx1"/>
              </a:solidFill>
              <a:effectLst/>
              <a:latin typeface="Franklin Gothic Medium" pitchFamily="34" charset="0"/>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152400"/>
            <a:ext cx="1828803" cy="1002794"/>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228600" y="1143000"/>
            <a:ext cx="8798648" cy="190637"/>
          </a:xfrm>
          <a:prstGeom prst="rect">
            <a:avLst/>
          </a:prstGeom>
        </p:spPr>
      </p:pic>
      <p:pic>
        <p:nvPicPr>
          <p:cNvPr id="12" name="Picture 11"/>
          <p:cNvPicPr>
            <a:picLocks noChangeAspect="1"/>
          </p:cNvPicPr>
          <p:nvPr userDrawn="1"/>
        </p:nvPicPr>
        <p:blipFill rotWithShape="1">
          <a:blip r:embed="rId4" cstate="print">
            <a:extLst>
              <a:ext uri="{28A0092B-C50C-407E-A947-70E740481C1C}">
                <a14:useLocalDpi xmlns:a14="http://schemas.microsoft.com/office/drawing/2010/main" val="0"/>
              </a:ext>
            </a:extLst>
          </a:blip>
          <a:srcRect r="46873"/>
          <a:stretch/>
        </p:blipFill>
        <p:spPr>
          <a:xfrm>
            <a:off x="7162800" y="189305"/>
            <a:ext cx="1600200" cy="953695"/>
          </a:xfrm>
          <a:prstGeom prst="rect">
            <a:avLst/>
          </a:prstGeom>
        </p:spPr>
      </p:pic>
      <p:pic>
        <p:nvPicPr>
          <p:cNvPr id="13" name="Picture 12"/>
          <p:cNvPicPr>
            <a:picLocks noChangeAspect="1"/>
          </p:cNvPicPr>
          <p:nvPr userDrawn="1"/>
        </p:nvPicPr>
        <p:blipFill rotWithShape="1">
          <a:blip r:embed="rId5" cstate="print">
            <a:extLst>
              <a:ext uri="{28A0092B-C50C-407E-A947-70E740481C1C}">
                <a14:useLocalDpi xmlns:a14="http://schemas.microsoft.com/office/drawing/2010/main" val="0"/>
              </a:ext>
            </a:extLst>
          </a:blip>
          <a:srcRect b="27368"/>
          <a:stretch/>
        </p:blipFill>
        <p:spPr>
          <a:xfrm>
            <a:off x="846719" y="1447800"/>
            <a:ext cx="7492961" cy="4876799"/>
          </a:xfrm>
          <a:prstGeom prst="rect">
            <a:avLst/>
          </a:prstGeom>
        </p:spPr>
      </p:pic>
    </p:spTree>
    <p:extLst>
      <p:ext uri="{BB962C8B-B14F-4D97-AF65-F5344CB8AC3E}">
        <p14:creationId xmlns:p14="http://schemas.microsoft.com/office/powerpoint/2010/main" val="2087071702"/>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283224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150" y="228600"/>
            <a:ext cx="21018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5600" y="228600"/>
            <a:ext cx="61531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27503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355600" y="1295400"/>
            <a:ext cx="8407400" cy="4724400"/>
          </a:xfrm>
        </p:spPr>
        <p:txBody>
          <a:bodyPr/>
          <a:lstStyle/>
          <a:p>
            <a:pPr lvl="0"/>
            <a:r>
              <a:rPr lang="en-US" noProof="0" smtClean="0"/>
              <a:t>Click icon to add chart</a:t>
            </a:r>
          </a:p>
        </p:txBody>
      </p:sp>
    </p:spTree>
    <p:extLst>
      <p:ext uri="{BB962C8B-B14F-4D97-AF65-F5344CB8AC3E}">
        <p14:creationId xmlns:p14="http://schemas.microsoft.com/office/powerpoint/2010/main" val="10193402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55600" y="1295400"/>
            <a:ext cx="8407400" cy="4724400"/>
          </a:xfrm>
        </p:spPr>
        <p:txBody>
          <a:bodyPr/>
          <a:lstStyle/>
          <a:p>
            <a:pPr lvl="0"/>
            <a:r>
              <a:rPr lang="en-US" noProof="0" smtClean="0"/>
              <a:t>Click icon to add table</a:t>
            </a:r>
          </a:p>
        </p:txBody>
      </p:sp>
    </p:spTree>
    <p:extLst>
      <p:ext uri="{BB962C8B-B14F-4D97-AF65-F5344CB8AC3E}">
        <p14:creationId xmlns:p14="http://schemas.microsoft.com/office/powerpoint/2010/main" val="100022417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152400"/>
            <a:ext cx="1828803" cy="100279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228600" y="1143000"/>
            <a:ext cx="8798648" cy="190637"/>
          </a:xfrm>
          <a:prstGeom prst="rect">
            <a:avLst/>
          </a:prstGeom>
        </p:spPr>
      </p:pic>
    </p:spTree>
    <p:extLst>
      <p:ext uri="{BB962C8B-B14F-4D97-AF65-F5344CB8AC3E}">
        <p14:creationId xmlns:p14="http://schemas.microsoft.com/office/powerpoint/2010/main" val="1318175500"/>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p:nvPr userDrawn="1"/>
        </p:nvSpPr>
        <p:spPr bwMode="auto">
          <a:xfrm>
            <a:off x="152400" y="76200"/>
            <a:ext cx="8839200" cy="15240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72250282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5600" y="1295400"/>
            <a:ext cx="4127500" cy="4724400"/>
          </a:xfrm>
        </p:spPr>
        <p:txBody>
          <a:bodyPr/>
          <a:lstStyle>
            <a:lvl1pPr>
              <a:defRPr sz="2800"/>
            </a:lvl1pPr>
            <a:lvl2pPr>
              <a:defRPr sz="24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295400"/>
            <a:ext cx="4127500" cy="4724400"/>
          </a:xfrm>
        </p:spPr>
        <p:txBody>
          <a:bodyPr/>
          <a:lstStyle>
            <a:lvl1pPr>
              <a:defRPr sz="2800"/>
            </a:lvl1pPr>
            <a:lvl2pPr>
              <a:defRPr sz="24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0486453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0668361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8620420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57718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440482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9792433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0" y="0"/>
            <a:ext cx="9144000" cy="6858000"/>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1027" name="Rectangle 3"/>
          <p:cNvSpPr>
            <a:spLocks noGrp="1" noChangeArrowheads="1"/>
          </p:cNvSpPr>
          <p:nvPr>
            <p:ph type="title"/>
          </p:nvPr>
        </p:nvSpPr>
        <p:spPr bwMode="auto">
          <a:xfrm>
            <a:off x="381000" y="533400"/>
            <a:ext cx="8382000" cy="669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8" name="Rectangle 4"/>
          <p:cNvSpPr>
            <a:spLocks noGrp="1" noChangeArrowheads="1"/>
          </p:cNvSpPr>
          <p:nvPr>
            <p:ph type="body" idx="1"/>
          </p:nvPr>
        </p:nvSpPr>
        <p:spPr bwMode="auto">
          <a:xfrm>
            <a:off x="355600" y="1295400"/>
            <a:ext cx="8407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1029" name="Picture 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172200"/>
            <a:ext cx="457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 Box 8"/>
          <p:cNvSpPr txBox="1">
            <a:spLocks noChangeArrowheads="1"/>
          </p:cNvSpPr>
          <p:nvPr/>
        </p:nvSpPr>
        <p:spPr bwMode="auto">
          <a:xfrm>
            <a:off x="3208338" y="6254750"/>
            <a:ext cx="10588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endParaRPr lang="en-US" sz="1600" smtClean="0">
              <a:solidFill>
                <a:schemeClr val="bg1"/>
              </a:solidFill>
              <a:effectLst/>
              <a:latin typeface="Franklin Gothic Medium Cond" pitchFamily="34" charset="0"/>
            </a:endParaRPr>
          </a:p>
        </p:txBody>
      </p:sp>
      <p:sp>
        <p:nvSpPr>
          <p:cNvPr id="1031" name="Text Box 10"/>
          <p:cNvSpPr txBox="1">
            <a:spLocks noChangeArrowheads="1"/>
          </p:cNvSpPr>
          <p:nvPr/>
        </p:nvSpPr>
        <p:spPr bwMode="auto">
          <a:xfrm>
            <a:off x="8763000" y="5791200"/>
            <a:ext cx="381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spcBef>
                <a:spcPct val="50000"/>
              </a:spcBef>
              <a:defRPr/>
            </a:pPr>
            <a:fld id="{C2A79B30-D19F-440A-9E05-80E974939A8D}" type="slidenum">
              <a:rPr lang="en-US" sz="1400" smtClean="0">
                <a:effectLst/>
                <a:latin typeface="Franklin Gothic Medium Cond" pitchFamily="34" charset="0"/>
              </a:rPr>
              <a:pPr algn="ctr" eaLnBrk="1" hangingPunct="1">
                <a:spcBef>
                  <a:spcPct val="50000"/>
                </a:spcBef>
                <a:defRPr/>
              </a:pPr>
              <a:t>‹#›</a:t>
            </a:fld>
            <a:endParaRPr lang="en-US" sz="1400" smtClean="0">
              <a:effectLst/>
              <a:latin typeface="Franklin Gothic Medium Cond" pitchFamily="34" charset="0"/>
            </a:endParaRPr>
          </a:p>
        </p:txBody>
      </p:sp>
      <p:sp>
        <p:nvSpPr>
          <p:cNvPr id="1034" name="Text Box 17"/>
          <p:cNvSpPr txBox="1">
            <a:spLocks noChangeArrowheads="1"/>
          </p:cNvSpPr>
          <p:nvPr/>
        </p:nvSpPr>
        <p:spPr bwMode="auto">
          <a:xfrm>
            <a:off x="190500" y="6284267"/>
            <a:ext cx="419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en-US" sz="2400" b="1" dirty="0" smtClean="0">
                <a:solidFill>
                  <a:schemeClr val="bg1"/>
                </a:solidFill>
                <a:effectLst/>
                <a:latin typeface="Franklin Gothic Medium" pitchFamily="34" charset="0"/>
              </a:rPr>
              <a:t>Birth Records</a:t>
            </a:r>
          </a:p>
        </p:txBody>
      </p:sp>
      <p:sp>
        <p:nvSpPr>
          <p:cNvPr id="132114" name="Rectangle 18"/>
          <p:cNvSpPr>
            <a:spLocks noChangeArrowheads="1"/>
          </p:cNvSpPr>
          <p:nvPr/>
        </p:nvSpPr>
        <p:spPr bwMode="auto">
          <a:xfrm>
            <a:off x="0" y="6172200"/>
            <a:ext cx="4572000" cy="685800"/>
          </a:xfrm>
          <a:prstGeom prst="rect">
            <a:avLst/>
          </a:prstGeom>
          <a:noFill/>
          <a:ln w="12700">
            <a:solidFill>
              <a:schemeClr val="tx1"/>
            </a:solidFill>
            <a:miter lim="800000"/>
            <a:headEnd type="none" w="sm" len="sm"/>
            <a:tailEnd type="none" w="sm" len="sm"/>
          </a:ln>
          <a:effectLst/>
        </p:spPr>
        <p:txBody>
          <a:bodyPr wrap="none" anchor="ctr"/>
          <a:lstStyle/>
          <a:p>
            <a:pPr>
              <a:defRPr/>
            </a:pPr>
            <a:endParaRPr lang="en-US"/>
          </a:p>
        </p:txBody>
      </p:sp>
      <p:sp>
        <p:nvSpPr>
          <p:cNvPr id="12" name="Rectangle 18"/>
          <p:cNvSpPr>
            <a:spLocks noChangeArrowheads="1"/>
          </p:cNvSpPr>
          <p:nvPr/>
        </p:nvSpPr>
        <p:spPr bwMode="auto">
          <a:xfrm>
            <a:off x="4572000" y="6172200"/>
            <a:ext cx="4572000" cy="685800"/>
          </a:xfrm>
          <a:prstGeom prst="rect">
            <a:avLst/>
          </a:prstGeom>
          <a:noFill/>
          <a:ln w="12700">
            <a:solidFill>
              <a:schemeClr val="tx1"/>
            </a:solidFill>
            <a:miter lim="800000"/>
            <a:headEnd type="none" w="sm" len="sm"/>
            <a:tailEnd type="none" w="sm" len="sm"/>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timing>
    <p:tnLst>
      <p:par>
        <p:cTn id="1" dur="indefinite" restart="never" nodeType="tmRoot"/>
      </p:par>
    </p:tnLst>
  </p:timing>
  <p:txStyles>
    <p:titleStyle>
      <a:lvl1pPr algn="r" rtl="0" eaLnBrk="1" fontAlgn="base" hangingPunct="1">
        <a:lnSpc>
          <a:spcPts val="3800"/>
        </a:lnSpc>
        <a:spcBef>
          <a:spcPct val="0"/>
        </a:spcBef>
        <a:spcAft>
          <a:spcPct val="0"/>
        </a:spcAft>
        <a:defRPr sz="3600">
          <a:solidFill>
            <a:srgbClr val="336799"/>
          </a:solidFill>
          <a:latin typeface="Franklin Gothic Medium" pitchFamily="34" charset="0"/>
          <a:ea typeface="+mj-ea"/>
          <a:cs typeface="+mj-cs"/>
        </a:defRPr>
      </a:lvl1pPr>
      <a:lvl2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2pPr>
      <a:lvl3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3pPr>
      <a:lvl4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4pPr>
      <a:lvl5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5pPr>
      <a:lvl6pPr marL="4572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6pPr>
      <a:lvl7pPr marL="9144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7pPr>
      <a:lvl8pPr marL="13716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8pPr>
      <a:lvl9pPr marL="18288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9pPr>
    </p:titleStyle>
    <p:bodyStyle>
      <a:lvl1pPr marL="287338" indent="-287338" algn="l" rtl="0" eaLnBrk="1" fontAlgn="base" hangingPunct="1">
        <a:spcBef>
          <a:spcPts val="1200"/>
        </a:spcBef>
        <a:spcAft>
          <a:spcPct val="0"/>
        </a:spcAft>
        <a:buClr>
          <a:srgbClr val="CC0000"/>
        </a:buClr>
        <a:buSzPct val="100000"/>
        <a:buFont typeface="Wingdings" pitchFamily="2" charset="2"/>
        <a:buChar char="§"/>
        <a:defRPr sz="2800" b="1">
          <a:solidFill>
            <a:schemeClr val="tx1"/>
          </a:solidFill>
          <a:latin typeface="+mn-lt"/>
          <a:ea typeface="+mn-ea"/>
          <a:cs typeface="+mn-cs"/>
        </a:defRPr>
      </a:lvl1pPr>
      <a:lvl2pPr marL="742950" indent="-285750" algn="l" rtl="0" eaLnBrk="1" fontAlgn="base" hangingPunct="1">
        <a:spcBef>
          <a:spcPts val="1200"/>
        </a:spcBef>
        <a:spcAft>
          <a:spcPct val="0"/>
        </a:spcAft>
        <a:buClr>
          <a:srgbClr val="C00000"/>
        </a:buClr>
        <a:buSzPct val="100000"/>
        <a:buFont typeface="Arial" charset="0"/>
        <a:buChar char="–"/>
        <a:defRPr sz="2800" b="1">
          <a:solidFill>
            <a:schemeClr val="tx1"/>
          </a:solidFill>
          <a:latin typeface="+mn-lt"/>
          <a:cs typeface="+mn-cs"/>
        </a:defRPr>
      </a:lvl2pPr>
      <a:lvl3pPr marL="1200150" indent="-285750" algn="l" rtl="0" eaLnBrk="1" fontAlgn="base" hangingPunct="1">
        <a:spcBef>
          <a:spcPts val="1200"/>
        </a:spcBef>
        <a:spcAft>
          <a:spcPct val="0"/>
        </a:spcAft>
        <a:buClr>
          <a:srgbClr val="C00000"/>
        </a:buClr>
        <a:buSzPct val="100000"/>
        <a:buFont typeface="Arial" charset="0"/>
        <a:buChar char="•"/>
        <a:defRPr sz="2400" b="1">
          <a:solidFill>
            <a:schemeClr val="tx1"/>
          </a:solidFill>
          <a:latin typeface="+mn-lt"/>
          <a:cs typeface="+mn-cs"/>
        </a:defRPr>
      </a:lvl3pPr>
      <a:lvl4pPr marL="1600200" indent="-228600" algn="l" rtl="0" eaLnBrk="1" fontAlgn="base" hangingPunct="1">
        <a:spcBef>
          <a:spcPts val="1200"/>
        </a:spcBef>
        <a:spcAft>
          <a:spcPct val="0"/>
        </a:spcAft>
        <a:buChar char="–"/>
        <a:defRPr sz="2200" b="1">
          <a:solidFill>
            <a:schemeClr val="tx1"/>
          </a:solidFill>
          <a:latin typeface="+mn-lt"/>
          <a:cs typeface="+mn-cs"/>
        </a:defRPr>
      </a:lvl4pPr>
      <a:lvl5pPr marL="2057400" indent="-228600" algn="l" rtl="0" eaLnBrk="1" fontAlgn="base" hangingPunct="1">
        <a:spcBef>
          <a:spcPts val="1200"/>
        </a:spcBef>
        <a:spcAft>
          <a:spcPct val="0"/>
        </a:spcAft>
        <a:buChar char="»"/>
        <a:defRPr sz="2000" b="1">
          <a:solidFill>
            <a:schemeClr val="tx1"/>
          </a:solidFill>
          <a:latin typeface="+mn-lt"/>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smtClean="0"/>
              <a:t>Birth Records</a:t>
            </a:r>
            <a:endParaRPr lang="en-US" b="1" dirty="0"/>
          </a:p>
        </p:txBody>
      </p:sp>
      <p:sp>
        <p:nvSpPr>
          <p:cNvPr id="5" name="Subtitle 4"/>
          <p:cNvSpPr>
            <a:spLocks noGrp="1"/>
          </p:cNvSpPr>
          <p:nvPr>
            <p:ph type="subTitle" idx="1"/>
          </p:nvPr>
        </p:nvSpPr>
        <p:spPr/>
        <p:txBody>
          <a:bodyPr/>
          <a:lstStyle/>
          <a:p>
            <a:r>
              <a:rPr lang="en-US" dirty="0" smtClean="0"/>
              <a:t> </a:t>
            </a:r>
            <a:endParaRPr lang="en-US" dirty="0"/>
          </a:p>
        </p:txBody>
      </p:sp>
      <p:sp>
        <p:nvSpPr>
          <p:cNvPr id="6" name="TextBox 5"/>
          <p:cNvSpPr txBox="1"/>
          <p:nvPr/>
        </p:nvSpPr>
        <p:spPr>
          <a:xfrm>
            <a:off x="457200" y="6324599"/>
            <a:ext cx="8153400" cy="430887"/>
          </a:xfrm>
          <a:prstGeom prst="rect">
            <a:avLst/>
          </a:prstGeom>
          <a:noFill/>
        </p:spPr>
        <p:txBody>
          <a:bodyPr wrap="square" rtlCol="0">
            <a:spAutoFit/>
          </a:bodyPr>
          <a:lstStyle/>
          <a:p>
            <a:r>
              <a:rPr lang="en-US" sz="1100" dirty="0">
                <a:solidFill>
                  <a:srgbClr val="000000"/>
                </a:solidFill>
              </a:rPr>
              <a:t>These materials have been developed by the National Center for Health Statistics, International Statistics Program, Hyattsville, Md., as part of the CDC Global Program for Civil Registration and Vital Statistics Improvement.</a:t>
            </a:r>
          </a:p>
        </p:txBody>
      </p:sp>
    </p:spTree>
    <p:extLst>
      <p:ext uri="{BB962C8B-B14F-4D97-AF65-F5344CB8AC3E}">
        <p14:creationId xmlns:p14="http://schemas.microsoft.com/office/powerpoint/2010/main" val="317847549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Activity</a:t>
            </a:r>
            <a:endParaRPr lang="en-US" b="1" dirty="0"/>
          </a:p>
        </p:txBody>
      </p:sp>
      <p:sp>
        <p:nvSpPr>
          <p:cNvPr id="3" name="Content Placeholder 2"/>
          <p:cNvSpPr>
            <a:spLocks noGrp="1"/>
          </p:cNvSpPr>
          <p:nvPr>
            <p:ph idx="1"/>
          </p:nvPr>
        </p:nvSpPr>
        <p:spPr>
          <a:xfrm>
            <a:off x="685800" y="1295400"/>
            <a:ext cx="8077200" cy="4724400"/>
          </a:xfrm>
        </p:spPr>
        <p:txBody>
          <a:bodyPr/>
          <a:lstStyle/>
          <a:p>
            <a:pPr marL="0" indent="0">
              <a:buNone/>
            </a:pPr>
            <a:r>
              <a:rPr lang="en-US" sz="2000" dirty="0" smtClean="0">
                <a:solidFill>
                  <a:schemeClr val="bg1">
                    <a:lumMod val="65000"/>
                  </a:schemeClr>
                </a:solidFill>
              </a:rPr>
              <a:t>In small groups examine birth </a:t>
            </a:r>
            <a:r>
              <a:rPr lang="en-US" sz="2000" dirty="0">
                <a:solidFill>
                  <a:schemeClr val="bg1">
                    <a:lumMod val="65000"/>
                  </a:schemeClr>
                </a:solidFill>
              </a:rPr>
              <a:t>certificates for </a:t>
            </a:r>
            <a:r>
              <a:rPr lang="en-US" sz="2000" dirty="0" smtClean="0">
                <a:solidFill>
                  <a:schemeClr val="bg1">
                    <a:lumMod val="65000"/>
                  </a:schemeClr>
                </a:solidFill>
              </a:rPr>
              <a:t>various </a:t>
            </a:r>
            <a:r>
              <a:rPr lang="en-US" sz="2000" dirty="0">
                <a:solidFill>
                  <a:schemeClr val="bg1">
                    <a:lumMod val="65000"/>
                  </a:schemeClr>
                </a:solidFill>
              </a:rPr>
              <a:t>countries. </a:t>
            </a:r>
            <a:r>
              <a:rPr lang="en-US" sz="2000" dirty="0" smtClean="0">
                <a:solidFill>
                  <a:schemeClr val="bg1">
                    <a:lumMod val="65000"/>
                  </a:schemeClr>
                </a:solidFill>
              </a:rPr>
              <a:t>Compare your </a:t>
            </a:r>
            <a:r>
              <a:rPr lang="en-US" sz="2000" dirty="0">
                <a:solidFill>
                  <a:schemeClr val="bg1">
                    <a:lumMod val="65000"/>
                  </a:schemeClr>
                </a:solidFill>
              </a:rPr>
              <a:t>country’s birth record with those from other countries looking at the following:</a:t>
            </a:r>
          </a:p>
          <a:p>
            <a:pPr lvl="0"/>
            <a:r>
              <a:rPr lang="en-US" sz="2000" dirty="0">
                <a:solidFill>
                  <a:schemeClr val="bg1">
                    <a:lumMod val="65000"/>
                  </a:schemeClr>
                </a:solidFill>
              </a:rPr>
              <a:t>What items do birth records from other countries have that their country’s record does not have (missing items</a:t>
            </a:r>
            <a:r>
              <a:rPr lang="en-US" sz="2000" dirty="0" smtClean="0">
                <a:solidFill>
                  <a:schemeClr val="bg1">
                    <a:lumMod val="65000"/>
                  </a:schemeClr>
                </a:solidFill>
              </a:rPr>
              <a:t>)?</a:t>
            </a:r>
            <a:endParaRPr lang="en-US" sz="2000" dirty="0">
              <a:solidFill>
                <a:schemeClr val="bg1">
                  <a:lumMod val="65000"/>
                </a:schemeClr>
              </a:solidFill>
            </a:endParaRPr>
          </a:p>
          <a:p>
            <a:pPr lvl="0"/>
            <a:r>
              <a:rPr lang="en-US" sz="2000" dirty="0">
                <a:solidFill>
                  <a:schemeClr val="bg1">
                    <a:lumMod val="65000"/>
                  </a:schemeClr>
                </a:solidFill>
              </a:rPr>
              <a:t>What kinds of public health analyses can be done with these missing </a:t>
            </a:r>
            <a:r>
              <a:rPr lang="en-US" sz="2000" dirty="0" smtClean="0">
                <a:solidFill>
                  <a:schemeClr val="bg1">
                    <a:lumMod val="65000"/>
                  </a:schemeClr>
                </a:solidFill>
              </a:rPr>
              <a:t>items? </a:t>
            </a:r>
            <a:endParaRPr lang="en-US" sz="2000" dirty="0">
              <a:solidFill>
                <a:schemeClr val="bg1">
                  <a:lumMod val="65000"/>
                </a:schemeClr>
              </a:solidFill>
            </a:endParaRPr>
          </a:p>
          <a:p>
            <a:pPr lvl="0"/>
            <a:r>
              <a:rPr lang="en-US" sz="2000" dirty="0">
                <a:solidFill>
                  <a:schemeClr val="bg1">
                    <a:lumMod val="65000"/>
                  </a:schemeClr>
                </a:solidFill>
              </a:rPr>
              <a:t>Are any of the missing items useful for administrative or other </a:t>
            </a:r>
            <a:r>
              <a:rPr lang="en-US" sz="2000" dirty="0" smtClean="0">
                <a:solidFill>
                  <a:schemeClr val="bg1">
                    <a:lumMod val="65000"/>
                  </a:schemeClr>
                </a:solidFill>
              </a:rPr>
              <a:t>purposes?</a:t>
            </a:r>
            <a:endParaRPr lang="en-US" sz="2000" dirty="0">
              <a:solidFill>
                <a:schemeClr val="bg1">
                  <a:lumMod val="65000"/>
                </a:schemeClr>
              </a:solidFill>
            </a:endParaRPr>
          </a:p>
          <a:p>
            <a:pPr lvl="0"/>
            <a:r>
              <a:rPr lang="en-US" sz="2000" dirty="0">
                <a:solidFill>
                  <a:schemeClr val="bg1">
                    <a:lumMod val="65000"/>
                  </a:schemeClr>
                </a:solidFill>
              </a:rPr>
              <a:t>Do </a:t>
            </a:r>
            <a:r>
              <a:rPr lang="en-US" sz="2000" dirty="0" smtClean="0">
                <a:solidFill>
                  <a:schemeClr val="bg1">
                    <a:lumMod val="65000"/>
                  </a:schemeClr>
                </a:solidFill>
              </a:rPr>
              <a:t>you </a:t>
            </a:r>
            <a:r>
              <a:rPr lang="en-US" sz="2000" dirty="0">
                <a:solidFill>
                  <a:schemeClr val="bg1">
                    <a:lumMod val="65000"/>
                  </a:schemeClr>
                </a:solidFill>
              </a:rPr>
              <a:t>think that some items used in other countries should be added to </a:t>
            </a:r>
            <a:r>
              <a:rPr lang="en-US" sz="2000" dirty="0" smtClean="0">
                <a:solidFill>
                  <a:schemeClr val="bg1">
                    <a:lumMod val="65000"/>
                  </a:schemeClr>
                </a:solidFill>
              </a:rPr>
              <a:t>your </a:t>
            </a:r>
            <a:r>
              <a:rPr lang="en-US" sz="2000" dirty="0">
                <a:solidFill>
                  <a:schemeClr val="bg1">
                    <a:lumMod val="65000"/>
                  </a:schemeClr>
                </a:solidFill>
              </a:rPr>
              <a:t>country’s birth record, and if so, </a:t>
            </a:r>
            <a:r>
              <a:rPr lang="en-US" sz="2000" dirty="0" smtClean="0">
                <a:solidFill>
                  <a:schemeClr val="bg1">
                    <a:lumMod val="65000"/>
                  </a:schemeClr>
                </a:solidFill>
              </a:rPr>
              <a:t>why?</a:t>
            </a:r>
            <a:endParaRPr lang="en-US" sz="2000" dirty="0">
              <a:solidFill>
                <a:schemeClr val="bg1">
                  <a:lumMod val="65000"/>
                </a:schemeClr>
              </a:solidFill>
            </a:endParaRPr>
          </a:p>
        </p:txBody>
      </p:sp>
    </p:spTree>
    <p:extLst>
      <p:ext uri="{BB962C8B-B14F-4D97-AF65-F5344CB8AC3E}">
        <p14:creationId xmlns:p14="http://schemas.microsoft.com/office/powerpoint/2010/main" val="200808631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8229600" cy="533400"/>
          </a:xfrm>
        </p:spPr>
        <p:txBody>
          <a:bodyPr>
            <a:noAutofit/>
          </a:bodyPr>
          <a:lstStyle/>
          <a:p>
            <a:pPr algn="ctr"/>
            <a:r>
              <a:rPr lang="en-US" sz="2400" b="1" dirty="0" smtClean="0"/>
              <a:t>Problems with Birth Data</a:t>
            </a:r>
            <a:endParaRPr lang="en-US" sz="2400" b="1"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205110421"/>
              </p:ext>
            </p:extLst>
          </p:nvPr>
        </p:nvGraphicFramePr>
        <p:xfrm>
          <a:off x="0" y="564143"/>
          <a:ext cx="9144000" cy="5606378"/>
        </p:xfrm>
        <a:graphic>
          <a:graphicData uri="http://schemas.openxmlformats.org/drawingml/2006/table">
            <a:tbl>
              <a:tblPr firstRow="1" bandRow="1">
                <a:tableStyleId>{073A0DAA-6AF3-43AB-8588-CEC1D06C72B9}</a:tableStyleId>
              </a:tblPr>
              <a:tblGrid>
                <a:gridCol w="1653703"/>
                <a:gridCol w="7490297"/>
              </a:tblGrid>
              <a:tr h="424183">
                <a:tc>
                  <a:txBody>
                    <a:bodyPr/>
                    <a:lstStyle/>
                    <a:p>
                      <a:pPr algn="ctr"/>
                      <a:r>
                        <a:rPr lang="en-US" sz="2200" dirty="0" smtClean="0"/>
                        <a:t>Problem</a:t>
                      </a:r>
                      <a:endParaRPr lang="en-US" sz="2200" dirty="0"/>
                    </a:p>
                  </a:txBody>
                  <a:tcPr/>
                </a:tc>
                <a:tc>
                  <a:txBody>
                    <a:bodyPr/>
                    <a:lstStyle/>
                    <a:p>
                      <a:pPr algn="ctr"/>
                      <a:r>
                        <a:rPr lang="en-US" sz="2200" dirty="0" smtClean="0"/>
                        <a:t>Examples   </a:t>
                      </a:r>
                      <a:endParaRPr lang="en-US" sz="2200" dirty="0"/>
                    </a:p>
                  </a:txBody>
                  <a:tcPr/>
                </a:tc>
              </a:tr>
              <a:tr h="999861">
                <a:tc>
                  <a:txBody>
                    <a:bodyPr/>
                    <a:lstStyle/>
                    <a:p>
                      <a:r>
                        <a:rPr lang="en-US" sz="2000" dirty="0" smtClean="0"/>
                        <a:t>Source</a:t>
                      </a:r>
                      <a:r>
                        <a:rPr lang="en-US" sz="2000" baseline="0" dirty="0" smtClean="0"/>
                        <a:t> and </a:t>
                      </a:r>
                      <a:r>
                        <a:rPr lang="en-US" sz="2000" baseline="0" dirty="0" smtClean="0"/>
                        <a:t>Accuracy </a:t>
                      </a:r>
                      <a:r>
                        <a:rPr lang="en-US" sz="2000" baseline="0" dirty="0" smtClean="0"/>
                        <a:t>of Information</a:t>
                      </a:r>
                      <a:endParaRPr lang="en-US" sz="2000" b="1" dirty="0"/>
                    </a:p>
                  </a:txBody>
                  <a:tcPr anchor="ctr"/>
                </a:tc>
                <a:tc>
                  <a:txBody>
                    <a:bodyPr/>
                    <a:lstStyle/>
                    <a:p>
                      <a:pPr marL="234950" indent="-234950">
                        <a:buFont typeface="Arial" panose="020B0604020202020204" pitchFamily="34" charset="0"/>
                        <a:buChar char="•"/>
                      </a:pPr>
                      <a:r>
                        <a:rPr lang="en-US" sz="1900" dirty="0" smtClean="0"/>
                        <a:t>Informant</a:t>
                      </a:r>
                      <a:r>
                        <a:rPr lang="en-US" sz="1900" baseline="0" dirty="0" smtClean="0"/>
                        <a:t> does not know correct information</a:t>
                      </a:r>
                    </a:p>
                    <a:p>
                      <a:pPr marL="234950" indent="-234950">
                        <a:buFont typeface="Arial" panose="020B0604020202020204" pitchFamily="34" charset="0"/>
                        <a:buChar char="•"/>
                      </a:pPr>
                      <a:r>
                        <a:rPr lang="en-US" sz="1900" baseline="0" dirty="0" smtClean="0"/>
                        <a:t>Mother does not recall her medical care information   </a:t>
                      </a:r>
                    </a:p>
                    <a:p>
                      <a:pPr marL="234950" indent="-234950">
                        <a:buFont typeface="Arial" panose="020B0604020202020204" pitchFamily="34" charset="0"/>
                        <a:buChar char="•"/>
                      </a:pPr>
                      <a:r>
                        <a:rPr lang="en-US" sz="1900" baseline="0" dirty="0" smtClean="0"/>
                        <a:t>Sensitive information not given correctly</a:t>
                      </a:r>
                      <a:endParaRPr lang="en-US" sz="1900" dirty="0"/>
                    </a:p>
                  </a:txBody>
                  <a:tcPr/>
                </a:tc>
              </a:tr>
              <a:tr h="1530090">
                <a:tc>
                  <a:txBody>
                    <a:bodyPr/>
                    <a:lstStyle/>
                    <a:p>
                      <a:r>
                        <a:rPr lang="en-US" sz="2000" dirty="0" smtClean="0"/>
                        <a:t>Missing</a:t>
                      </a:r>
                      <a:r>
                        <a:rPr lang="en-US" sz="2000" baseline="0" dirty="0" smtClean="0"/>
                        <a:t> Records</a:t>
                      </a:r>
                      <a:endParaRPr lang="en-US" sz="2000" b="1" dirty="0"/>
                    </a:p>
                  </a:txBody>
                  <a:tcPr anchor="ctr"/>
                </a:tc>
                <a:tc>
                  <a:txBody>
                    <a:bodyPr/>
                    <a:lstStyle/>
                    <a:p>
                      <a:pPr marL="234950" lvl="0" indent="-234950" algn="l" defTabSz="914400" rtl="0" eaLnBrk="1" latinLnBrk="0" hangingPunct="1">
                        <a:buFont typeface="Arial" panose="020B0604020202020204" pitchFamily="34" charset="0"/>
                        <a:buChar char="•"/>
                      </a:pPr>
                      <a:r>
                        <a:rPr lang="en-US" sz="1900" kern="1200" dirty="0" smtClean="0">
                          <a:solidFill>
                            <a:schemeClr val="dk1"/>
                          </a:solidFill>
                          <a:latin typeface="+mn-lt"/>
                          <a:ea typeface="+mn-ea"/>
                          <a:cs typeface="+mn-cs"/>
                        </a:rPr>
                        <a:t>Birth records not registered in some geographic areas or for </a:t>
                      </a:r>
                      <a:r>
                        <a:rPr lang="en-US" sz="1900" kern="1200" dirty="0" smtClean="0">
                          <a:solidFill>
                            <a:schemeClr val="dk1"/>
                          </a:solidFill>
                          <a:latin typeface="+mn-lt"/>
                          <a:ea typeface="+mn-ea"/>
                          <a:cs typeface="+mn-cs"/>
                        </a:rPr>
                        <a:t>some </a:t>
                      </a:r>
                      <a:r>
                        <a:rPr lang="en-US" sz="1900" kern="1200" dirty="0" smtClean="0">
                          <a:solidFill>
                            <a:schemeClr val="dk1"/>
                          </a:solidFill>
                          <a:latin typeface="+mn-lt"/>
                          <a:ea typeface="+mn-ea"/>
                          <a:cs typeface="+mn-cs"/>
                        </a:rPr>
                        <a:t>population groups</a:t>
                      </a:r>
                    </a:p>
                    <a:p>
                      <a:pPr marL="234950" lvl="0" indent="-234950" algn="l" defTabSz="914400" rtl="0" eaLnBrk="1" latinLnBrk="0" hangingPunct="1">
                        <a:buFont typeface="Arial" panose="020B0604020202020204" pitchFamily="34" charset="0"/>
                        <a:buChar char="•"/>
                      </a:pPr>
                      <a:r>
                        <a:rPr lang="en-US" sz="1900" kern="1200" dirty="0" smtClean="0">
                          <a:solidFill>
                            <a:schemeClr val="dk1"/>
                          </a:solidFill>
                          <a:latin typeface="+mn-lt"/>
                          <a:ea typeface="+mn-ea"/>
                          <a:cs typeface="+mn-cs"/>
                        </a:rPr>
                        <a:t>Late records not included in statistical files</a:t>
                      </a:r>
                    </a:p>
                    <a:p>
                      <a:pPr marL="234950" indent="-234950" algn="l" defTabSz="914400" rtl="0" eaLnBrk="1" latinLnBrk="0" hangingPunct="1">
                        <a:buFont typeface="Arial" panose="020B0604020202020204" pitchFamily="34" charset="0"/>
                        <a:buChar char="•"/>
                        <a:tabLst>
                          <a:tab pos="120650" algn="l"/>
                        </a:tabLst>
                      </a:pPr>
                      <a:r>
                        <a:rPr lang="en-US" sz="1900" kern="1200" dirty="0" smtClean="0">
                          <a:solidFill>
                            <a:schemeClr val="dk1"/>
                          </a:solidFill>
                          <a:latin typeface="+mn-lt"/>
                          <a:ea typeface="+mn-ea"/>
                          <a:cs typeface="+mn-cs"/>
                        </a:rPr>
                        <a:t>Records for low weight infants or those who die are </a:t>
                      </a:r>
                      <a:r>
                        <a:rPr lang="en-US" sz="1900" kern="1200" dirty="0" smtClean="0">
                          <a:solidFill>
                            <a:schemeClr val="dk1"/>
                          </a:solidFill>
                          <a:latin typeface="+mn-lt"/>
                          <a:ea typeface="+mn-ea"/>
                          <a:cs typeface="+mn-cs"/>
                        </a:rPr>
                        <a:t>known</a:t>
                      </a:r>
                      <a:r>
                        <a:rPr lang="en-US" sz="1900" kern="1200" baseline="0" dirty="0" smtClean="0">
                          <a:solidFill>
                            <a:schemeClr val="dk1"/>
                          </a:solidFill>
                          <a:latin typeface="+mn-lt"/>
                          <a:ea typeface="+mn-ea"/>
                          <a:cs typeface="+mn-cs"/>
                        </a:rPr>
                        <a:t> </a:t>
                      </a:r>
                      <a:r>
                        <a:rPr lang="en-US" sz="1900" kern="1200" dirty="0" smtClean="0">
                          <a:solidFill>
                            <a:schemeClr val="dk1"/>
                          </a:solidFill>
                          <a:latin typeface="+mn-lt"/>
                          <a:ea typeface="+mn-ea"/>
                          <a:cs typeface="+mn-cs"/>
                        </a:rPr>
                        <a:t>to</a:t>
                      </a:r>
                      <a:r>
                        <a:rPr lang="en-US" sz="1900" kern="1200" baseline="0" dirty="0" smtClean="0">
                          <a:solidFill>
                            <a:schemeClr val="dk1"/>
                          </a:solidFill>
                          <a:latin typeface="+mn-lt"/>
                          <a:ea typeface="+mn-ea"/>
                          <a:cs typeface="+mn-cs"/>
                        </a:rPr>
                        <a:t> </a:t>
                      </a:r>
                      <a:r>
                        <a:rPr lang="en-US" sz="1900" kern="1200" dirty="0" smtClean="0">
                          <a:solidFill>
                            <a:schemeClr val="dk1"/>
                          </a:solidFill>
                          <a:latin typeface="+mn-lt"/>
                          <a:ea typeface="+mn-ea"/>
                          <a:cs typeface="+mn-cs"/>
                        </a:rPr>
                        <a:t>be </a:t>
                      </a:r>
                      <a:r>
                        <a:rPr lang="en-US" sz="1900" kern="1200" dirty="0" smtClean="0">
                          <a:solidFill>
                            <a:schemeClr val="dk1"/>
                          </a:solidFill>
                          <a:latin typeface="+mn-lt"/>
                          <a:ea typeface="+mn-ea"/>
                          <a:cs typeface="+mn-cs"/>
                        </a:rPr>
                        <a:t>poorly registered</a:t>
                      </a:r>
                      <a:endParaRPr lang="en-US" sz="1900" kern="1200" dirty="0">
                        <a:solidFill>
                          <a:schemeClr val="dk1"/>
                        </a:solidFill>
                        <a:latin typeface="+mn-lt"/>
                        <a:ea typeface="+mn-ea"/>
                        <a:cs typeface="+mn-cs"/>
                      </a:endParaRPr>
                    </a:p>
                  </a:txBody>
                  <a:tcPr/>
                </a:tc>
              </a:tr>
              <a:tr h="805778">
                <a:tc>
                  <a:txBody>
                    <a:bodyPr/>
                    <a:lstStyle/>
                    <a:p>
                      <a:r>
                        <a:rPr lang="en-US" sz="2000" dirty="0" smtClean="0"/>
                        <a:t>Missing Information</a:t>
                      </a:r>
                      <a:endParaRPr lang="en-US" sz="2000" b="1" dirty="0"/>
                    </a:p>
                  </a:txBody>
                  <a:tcPr anchor="ctr"/>
                </a:tc>
                <a:tc>
                  <a:txBody>
                    <a:bodyPr/>
                    <a:lstStyle/>
                    <a:p>
                      <a:pPr marL="234950" indent="-234950" algn="l" defTabSz="914400" rtl="0" eaLnBrk="1" latinLnBrk="0" hangingPunct="1">
                        <a:buFont typeface="Arial" panose="020B0604020202020204" pitchFamily="34" charset="0"/>
                        <a:buChar char="•"/>
                      </a:pPr>
                      <a:r>
                        <a:rPr lang="en-US" sz="1900" kern="1200" dirty="0" smtClean="0">
                          <a:solidFill>
                            <a:schemeClr val="dk1"/>
                          </a:solidFill>
                          <a:latin typeface="+mn-lt"/>
                          <a:ea typeface="+mn-ea"/>
                          <a:cs typeface="+mn-cs"/>
                        </a:rPr>
                        <a:t>Medical items often left blank</a:t>
                      </a:r>
                    </a:p>
                    <a:p>
                      <a:pPr marL="234950" indent="-234950" algn="l" defTabSz="914400" rtl="0" eaLnBrk="1" latinLnBrk="0" hangingPunct="1">
                        <a:buFont typeface="Arial" panose="020B0604020202020204" pitchFamily="34" charset="0"/>
                        <a:buChar char="•"/>
                      </a:pPr>
                      <a:r>
                        <a:rPr lang="en-US" sz="1900" kern="1200" dirty="0" smtClean="0">
                          <a:solidFill>
                            <a:schemeClr val="dk1"/>
                          </a:solidFill>
                          <a:latin typeface="+mn-lt"/>
                          <a:ea typeface="+mn-ea"/>
                          <a:cs typeface="+mn-cs"/>
                        </a:rPr>
                        <a:t>Data skewed due to missing items for some population groups</a:t>
                      </a:r>
                      <a:endParaRPr lang="en-US" sz="1900" kern="1200" dirty="0">
                        <a:solidFill>
                          <a:schemeClr val="dk1"/>
                        </a:solidFill>
                        <a:latin typeface="+mn-lt"/>
                        <a:ea typeface="+mn-ea"/>
                        <a:cs typeface="+mn-cs"/>
                      </a:endParaRPr>
                    </a:p>
                  </a:txBody>
                  <a:tcPr anchor="ctr"/>
                </a:tc>
              </a:tr>
              <a:tr h="1817928">
                <a:tc>
                  <a:txBody>
                    <a:bodyPr/>
                    <a:lstStyle/>
                    <a:p>
                      <a:r>
                        <a:rPr lang="en-US" sz="2000" dirty="0" smtClean="0"/>
                        <a:t>Errors in Preparation and Processing</a:t>
                      </a:r>
                      <a:endParaRPr lang="en-US" sz="2000" b="1" dirty="0"/>
                    </a:p>
                  </a:txBody>
                  <a:tcPr anchor="ctr"/>
                </a:tc>
                <a:tc>
                  <a:txBody>
                    <a:bodyPr/>
                    <a:lstStyle/>
                    <a:p>
                      <a:pPr marL="234950" indent="-234950" algn="l" defTabSz="914400" rtl="0" eaLnBrk="1" latinLnBrk="0" hangingPunct="1">
                        <a:buFont typeface="Arial" panose="020B0604020202020204" pitchFamily="34" charset="0"/>
                        <a:buChar char="•"/>
                      </a:pPr>
                      <a:r>
                        <a:rPr lang="en-US" sz="1900" kern="1200" dirty="0" smtClean="0">
                          <a:solidFill>
                            <a:schemeClr val="dk1"/>
                          </a:solidFill>
                          <a:latin typeface="+mn-lt"/>
                          <a:ea typeface="+mn-ea"/>
                          <a:cs typeface="+mn-cs"/>
                        </a:rPr>
                        <a:t>Transcription errors when data entered in record</a:t>
                      </a:r>
                    </a:p>
                    <a:p>
                      <a:pPr marL="234950" indent="-234950" algn="l" defTabSz="914400" rtl="0" eaLnBrk="1" latinLnBrk="0" hangingPunct="1">
                        <a:buFont typeface="Arial" panose="020B0604020202020204" pitchFamily="34" charset="0"/>
                        <a:buChar char="•"/>
                      </a:pPr>
                      <a:r>
                        <a:rPr lang="en-US" sz="1900" kern="1200" dirty="0" smtClean="0">
                          <a:solidFill>
                            <a:schemeClr val="dk1"/>
                          </a:solidFill>
                          <a:latin typeface="+mn-lt"/>
                          <a:ea typeface="+mn-ea"/>
                          <a:cs typeface="+mn-cs"/>
                        </a:rPr>
                        <a:t>Coding errors</a:t>
                      </a:r>
                    </a:p>
                    <a:p>
                      <a:pPr marL="234950" indent="-234950" algn="l" defTabSz="914400" rtl="0" eaLnBrk="1" latinLnBrk="0" hangingPunct="1">
                        <a:buFont typeface="Arial" panose="020B0604020202020204" pitchFamily="34" charset="0"/>
                        <a:buChar char="•"/>
                      </a:pPr>
                      <a:r>
                        <a:rPr lang="en-US" sz="1900" kern="1200" dirty="0" smtClean="0">
                          <a:solidFill>
                            <a:schemeClr val="dk1"/>
                          </a:solidFill>
                          <a:latin typeface="+mn-lt"/>
                          <a:ea typeface="+mn-ea"/>
                          <a:cs typeface="+mn-cs"/>
                        </a:rPr>
                        <a:t>Keying errors</a:t>
                      </a:r>
                    </a:p>
                    <a:p>
                      <a:pPr marL="234950" indent="-234950" algn="l" defTabSz="914400" rtl="0" eaLnBrk="1" latinLnBrk="0" hangingPunct="1">
                        <a:buFont typeface="Arial" panose="020B0604020202020204" pitchFamily="34" charset="0"/>
                        <a:buChar char="•"/>
                      </a:pPr>
                      <a:r>
                        <a:rPr lang="en-US" sz="1900" kern="1200" dirty="0" smtClean="0">
                          <a:solidFill>
                            <a:schemeClr val="dk1"/>
                          </a:solidFill>
                          <a:latin typeface="+mn-lt"/>
                          <a:ea typeface="+mn-ea"/>
                          <a:cs typeface="+mn-cs"/>
                        </a:rPr>
                        <a:t>Errors in computer software programs</a:t>
                      </a:r>
                    </a:p>
                    <a:p>
                      <a:pPr marL="234950" indent="-234950" algn="l" defTabSz="914400" rtl="0" eaLnBrk="1" latinLnBrk="0" hangingPunct="1">
                        <a:buFont typeface="Arial" panose="020B0604020202020204" pitchFamily="34" charset="0"/>
                        <a:buChar char="•"/>
                      </a:pPr>
                      <a:r>
                        <a:rPr lang="en-US" sz="1900" kern="1200" dirty="0" smtClean="0">
                          <a:solidFill>
                            <a:schemeClr val="dk1"/>
                          </a:solidFill>
                          <a:latin typeface="+mn-lt"/>
                          <a:ea typeface="+mn-ea"/>
                          <a:cs typeface="+mn-cs"/>
                        </a:rPr>
                        <a:t>Statistical information not correctly linked to </a:t>
                      </a:r>
                      <a:r>
                        <a:rPr lang="en-US" sz="1900" kern="1200" dirty="0" smtClean="0">
                          <a:solidFill>
                            <a:schemeClr val="dk1"/>
                          </a:solidFill>
                          <a:latin typeface="+mn-lt"/>
                          <a:ea typeface="+mn-ea"/>
                          <a:cs typeface="+mn-cs"/>
                        </a:rPr>
                        <a:t>legal</a:t>
                      </a:r>
                      <a:r>
                        <a:rPr lang="en-US" sz="1900" kern="1200" baseline="0" dirty="0" smtClean="0">
                          <a:solidFill>
                            <a:schemeClr val="dk1"/>
                          </a:solidFill>
                          <a:latin typeface="+mn-lt"/>
                          <a:ea typeface="+mn-ea"/>
                          <a:cs typeface="+mn-cs"/>
                        </a:rPr>
                        <a:t> </a:t>
                      </a:r>
                      <a:r>
                        <a:rPr lang="en-US" sz="1900" kern="1200" dirty="0" smtClean="0">
                          <a:solidFill>
                            <a:schemeClr val="dk1"/>
                          </a:solidFill>
                          <a:latin typeface="+mn-lt"/>
                          <a:ea typeface="+mn-ea"/>
                          <a:cs typeface="+mn-cs"/>
                        </a:rPr>
                        <a:t>information</a:t>
                      </a:r>
                      <a:r>
                        <a:rPr lang="en-US" sz="1900" kern="1200" baseline="0" dirty="0" smtClean="0">
                          <a:solidFill>
                            <a:schemeClr val="dk1"/>
                          </a:solidFill>
                          <a:latin typeface="+mn-lt"/>
                          <a:ea typeface="+mn-ea"/>
                          <a:cs typeface="+mn-cs"/>
                        </a:rPr>
                        <a:t> </a:t>
                      </a:r>
                      <a:r>
                        <a:rPr lang="en-US" sz="1900" kern="1200" dirty="0" smtClean="0">
                          <a:solidFill>
                            <a:schemeClr val="dk1"/>
                          </a:solidFill>
                          <a:latin typeface="+mn-lt"/>
                          <a:ea typeface="+mn-ea"/>
                          <a:cs typeface="+mn-cs"/>
                        </a:rPr>
                        <a:t>when </a:t>
                      </a:r>
                      <a:r>
                        <a:rPr lang="en-US" sz="1900" kern="1200" dirty="0" smtClean="0">
                          <a:solidFill>
                            <a:schemeClr val="dk1"/>
                          </a:solidFill>
                          <a:latin typeface="+mn-lt"/>
                          <a:ea typeface="+mn-ea"/>
                          <a:cs typeface="+mn-cs"/>
                        </a:rPr>
                        <a:t>separate collection systems used</a:t>
                      </a:r>
                      <a:endParaRPr lang="en-US" sz="1900" kern="1200" dirty="0">
                        <a:solidFill>
                          <a:schemeClr val="dk1"/>
                        </a:solidFill>
                        <a:latin typeface="+mn-lt"/>
                        <a:ea typeface="+mn-ea"/>
                        <a:cs typeface="+mn-cs"/>
                      </a:endParaRPr>
                    </a:p>
                  </a:txBody>
                  <a:tcPr/>
                </a:tc>
              </a:tr>
            </a:tbl>
          </a:graphicData>
        </a:graphic>
      </p:graphicFrame>
      <p:sp>
        <p:nvSpPr>
          <p:cNvPr id="5" name="TextBox 4"/>
          <p:cNvSpPr txBox="1"/>
          <p:nvPr/>
        </p:nvSpPr>
        <p:spPr>
          <a:xfrm>
            <a:off x="4648200" y="6195060"/>
            <a:ext cx="4267200" cy="646331"/>
          </a:xfrm>
          <a:prstGeom prst="rect">
            <a:avLst/>
          </a:prstGeom>
          <a:noFill/>
        </p:spPr>
        <p:txBody>
          <a:bodyPr wrap="square" rtlCol="0">
            <a:spAutoFit/>
          </a:bodyPr>
          <a:lstStyle/>
          <a:p>
            <a:r>
              <a:rPr lang="en-US" sz="1200" dirty="0"/>
              <a:t>SOURCES: </a:t>
            </a:r>
            <a:r>
              <a:rPr lang="en-US" sz="1200" i="1" dirty="0"/>
              <a:t>Principles and Recommendations for a Vital Statistics System, Revision 2, </a:t>
            </a:r>
            <a:r>
              <a:rPr lang="en-US" sz="1200" dirty="0"/>
              <a:t>United Nations, New York, 2001, Chapter II </a:t>
            </a:r>
          </a:p>
        </p:txBody>
      </p:sp>
    </p:spTree>
    <p:extLst>
      <p:ext uri="{BB962C8B-B14F-4D97-AF65-F5344CB8AC3E}">
        <p14:creationId xmlns:p14="http://schemas.microsoft.com/office/powerpoint/2010/main" val="160440352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Discuss</a:t>
            </a:r>
            <a:endParaRPr lang="en-US" b="1" dirty="0"/>
          </a:p>
        </p:txBody>
      </p:sp>
      <p:sp>
        <p:nvSpPr>
          <p:cNvPr id="3" name="Content Placeholder 2"/>
          <p:cNvSpPr>
            <a:spLocks noGrp="1"/>
          </p:cNvSpPr>
          <p:nvPr>
            <p:ph idx="1"/>
          </p:nvPr>
        </p:nvSpPr>
        <p:spPr>
          <a:xfrm>
            <a:off x="838200" y="1295400"/>
            <a:ext cx="7924800" cy="4724400"/>
          </a:xfrm>
        </p:spPr>
        <p:txBody>
          <a:bodyPr/>
          <a:lstStyle/>
          <a:p>
            <a:pPr marL="0" indent="0">
              <a:buNone/>
            </a:pPr>
            <a:endParaRPr lang="en-US" dirty="0" smtClean="0"/>
          </a:p>
          <a:p>
            <a:pPr marL="0" indent="0">
              <a:buNone/>
            </a:pPr>
            <a:r>
              <a:rPr lang="en-US" dirty="0" smtClean="0"/>
              <a:t>What are some problems </a:t>
            </a:r>
            <a:r>
              <a:rPr lang="en-US" dirty="0"/>
              <a:t>with birth </a:t>
            </a:r>
            <a:r>
              <a:rPr lang="en-US" dirty="0" smtClean="0"/>
              <a:t>records?</a:t>
            </a:r>
          </a:p>
          <a:p>
            <a:pPr marL="0" indent="0">
              <a:buNone/>
            </a:pPr>
            <a:endParaRPr lang="en-US" dirty="0"/>
          </a:p>
          <a:p>
            <a:pPr marL="0" indent="0">
              <a:buNone/>
            </a:pPr>
            <a:r>
              <a:rPr lang="en-US" dirty="0" smtClean="0"/>
              <a:t>What effect can these problems have on  statistical data?  </a:t>
            </a:r>
          </a:p>
          <a:p>
            <a:pPr marL="0" indent="0">
              <a:buNone/>
            </a:pPr>
            <a:endParaRPr lang="en-US" dirty="0"/>
          </a:p>
          <a:p>
            <a:pPr marL="0" indent="0">
              <a:buNone/>
            </a:pPr>
            <a:r>
              <a:rPr lang="en-US" dirty="0" smtClean="0"/>
              <a:t>What are some possible </a:t>
            </a:r>
            <a:r>
              <a:rPr lang="en-US" dirty="0"/>
              <a:t>ways to </a:t>
            </a:r>
            <a:r>
              <a:rPr lang="en-US" dirty="0" smtClean="0"/>
              <a:t>prevent these problems?</a:t>
            </a:r>
            <a:endParaRPr lang="en-US" dirty="0"/>
          </a:p>
          <a:p>
            <a:endParaRPr lang="en-US" dirty="0"/>
          </a:p>
        </p:txBody>
      </p:sp>
    </p:spTree>
    <p:extLst>
      <p:ext uri="{BB962C8B-B14F-4D97-AF65-F5344CB8AC3E}">
        <p14:creationId xmlns:p14="http://schemas.microsoft.com/office/powerpoint/2010/main" val="130301066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lstStyle/>
          <a:p>
            <a:r>
              <a:rPr lang="en-US" b="1" dirty="0" smtClean="0"/>
              <a:t>Review</a:t>
            </a:r>
            <a:endParaRPr lang="en-US" b="1" dirty="0"/>
          </a:p>
        </p:txBody>
      </p:sp>
      <p:sp>
        <p:nvSpPr>
          <p:cNvPr id="3" name="Content Placeholder 2"/>
          <p:cNvSpPr>
            <a:spLocks noGrp="1"/>
          </p:cNvSpPr>
          <p:nvPr>
            <p:ph idx="1"/>
          </p:nvPr>
        </p:nvSpPr>
        <p:spPr>
          <a:xfrm>
            <a:off x="609600" y="1295400"/>
            <a:ext cx="8077200" cy="4830763"/>
          </a:xfrm>
        </p:spPr>
        <p:txBody>
          <a:bodyPr>
            <a:normAutofit fontScale="92500" lnSpcReduction="10000"/>
          </a:bodyPr>
          <a:lstStyle/>
          <a:p>
            <a:r>
              <a:rPr lang="en-US" sz="2700" dirty="0" smtClean="0"/>
              <a:t>Births records should be registered for all infants born alive</a:t>
            </a:r>
          </a:p>
          <a:p>
            <a:pPr lvl="1"/>
            <a:r>
              <a:rPr lang="en-US" sz="2500" dirty="0" smtClean="0"/>
              <a:t>Regardless of gestational age </a:t>
            </a:r>
          </a:p>
          <a:p>
            <a:pPr lvl="1"/>
            <a:r>
              <a:rPr lang="en-US" sz="2500" dirty="0" smtClean="0"/>
              <a:t>Even if infant dead </a:t>
            </a:r>
            <a:r>
              <a:rPr lang="en-US" sz="2500" dirty="0"/>
              <a:t>at time of registration </a:t>
            </a:r>
          </a:p>
          <a:p>
            <a:r>
              <a:rPr lang="en-US" sz="2700" dirty="0" smtClean="0"/>
              <a:t>If </a:t>
            </a:r>
            <a:r>
              <a:rPr lang="en-US" sz="2700" dirty="0"/>
              <a:t>infant </a:t>
            </a:r>
            <a:r>
              <a:rPr lang="en-US" sz="2700" dirty="0" smtClean="0"/>
              <a:t>born </a:t>
            </a:r>
            <a:r>
              <a:rPr lang="en-US" sz="2700" dirty="0"/>
              <a:t>alive and then </a:t>
            </a:r>
            <a:r>
              <a:rPr lang="en-US" sz="2700" dirty="0" smtClean="0"/>
              <a:t>dies </a:t>
            </a:r>
          </a:p>
          <a:p>
            <a:pPr lvl="1"/>
            <a:r>
              <a:rPr lang="en-US" sz="2500" dirty="0" smtClean="0"/>
              <a:t>Both live birth and death should be registered</a:t>
            </a:r>
            <a:endParaRPr lang="en-US" sz="2500" dirty="0"/>
          </a:p>
          <a:p>
            <a:r>
              <a:rPr lang="en-US" sz="2700" dirty="0" smtClean="0"/>
              <a:t>For a multiple pregnancy </a:t>
            </a:r>
          </a:p>
          <a:p>
            <a:pPr lvl="1"/>
            <a:r>
              <a:rPr lang="en-US" sz="2500" dirty="0" smtClean="0"/>
              <a:t>Each member </a:t>
            </a:r>
            <a:r>
              <a:rPr lang="en-US" sz="2500" dirty="0"/>
              <a:t>born alive </a:t>
            </a:r>
            <a:r>
              <a:rPr lang="en-US" sz="2500" dirty="0" smtClean="0"/>
              <a:t>registered </a:t>
            </a:r>
            <a:r>
              <a:rPr lang="en-US" sz="2500" dirty="0"/>
              <a:t>separately as a live </a:t>
            </a:r>
            <a:r>
              <a:rPr lang="en-US" sz="2500" dirty="0" smtClean="0"/>
              <a:t>birth</a:t>
            </a:r>
          </a:p>
          <a:p>
            <a:pPr lvl="1"/>
            <a:r>
              <a:rPr lang="en-US" sz="2500" dirty="0" smtClean="0"/>
              <a:t>Any members </a:t>
            </a:r>
            <a:r>
              <a:rPr lang="en-US" sz="2500" dirty="0"/>
              <a:t>not born alive </a:t>
            </a:r>
            <a:r>
              <a:rPr lang="en-US" sz="2500" dirty="0" smtClean="0"/>
              <a:t>registered </a:t>
            </a:r>
            <a:r>
              <a:rPr lang="en-US" sz="2500" dirty="0"/>
              <a:t>as fetal </a:t>
            </a:r>
            <a:r>
              <a:rPr lang="en-US" sz="2500" dirty="0" smtClean="0"/>
              <a:t>deaths</a:t>
            </a:r>
          </a:p>
          <a:p>
            <a:pPr marL="0" indent="0">
              <a:buNone/>
            </a:pPr>
            <a:endParaRPr lang="en-US" sz="2600" dirty="0"/>
          </a:p>
          <a:p>
            <a:endParaRPr lang="en-US" dirty="0"/>
          </a:p>
        </p:txBody>
      </p:sp>
    </p:spTree>
    <p:extLst>
      <p:ext uri="{BB962C8B-B14F-4D97-AF65-F5344CB8AC3E}">
        <p14:creationId xmlns:p14="http://schemas.microsoft.com/office/powerpoint/2010/main" val="279596622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Review</a:t>
            </a:r>
            <a:endParaRPr lang="en-US" sz="2400" dirty="0"/>
          </a:p>
        </p:txBody>
      </p:sp>
      <p:sp>
        <p:nvSpPr>
          <p:cNvPr id="3" name="Content Placeholder 2"/>
          <p:cNvSpPr>
            <a:spLocks noGrp="1"/>
          </p:cNvSpPr>
          <p:nvPr>
            <p:ph idx="1"/>
          </p:nvPr>
        </p:nvSpPr>
        <p:spPr>
          <a:xfrm>
            <a:off x="762000" y="1447800"/>
            <a:ext cx="7924800" cy="4678363"/>
          </a:xfrm>
        </p:spPr>
        <p:txBody>
          <a:bodyPr>
            <a:normAutofit lnSpcReduction="10000"/>
          </a:bodyPr>
          <a:lstStyle/>
          <a:p>
            <a:r>
              <a:rPr lang="en-US" sz="2600" dirty="0" smtClean="0"/>
              <a:t>Information </a:t>
            </a:r>
            <a:r>
              <a:rPr lang="en-US" sz="2600" dirty="0"/>
              <a:t>on birth records </a:t>
            </a:r>
            <a:endParaRPr lang="en-US" sz="2600" dirty="0" smtClean="0"/>
          </a:p>
          <a:p>
            <a:pPr lvl="1"/>
            <a:r>
              <a:rPr lang="en-US" sz="2400" dirty="0" smtClean="0"/>
              <a:t>Collected </a:t>
            </a:r>
            <a:r>
              <a:rPr lang="en-US" sz="2400" dirty="0"/>
              <a:t>for legal, administrative and statistical purposes </a:t>
            </a:r>
          </a:p>
          <a:p>
            <a:pPr lvl="1"/>
            <a:r>
              <a:rPr lang="en-US" sz="2400" dirty="0"/>
              <a:t>Items </a:t>
            </a:r>
            <a:r>
              <a:rPr lang="en-US" sz="2400" dirty="0" smtClean="0"/>
              <a:t>can be added </a:t>
            </a:r>
            <a:r>
              <a:rPr lang="en-US" sz="2400" dirty="0"/>
              <a:t>to computer files for </a:t>
            </a:r>
            <a:r>
              <a:rPr lang="en-US" sz="2400" dirty="0" smtClean="0"/>
              <a:t>tabulation </a:t>
            </a:r>
            <a:r>
              <a:rPr lang="en-US" sz="2400" dirty="0"/>
              <a:t>and analysis of data</a:t>
            </a:r>
          </a:p>
          <a:p>
            <a:r>
              <a:rPr lang="en-US" sz="2600" dirty="0" smtClean="0"/>
              <a:t>Problems with birth data include</a:t>
            </a:r>
          </a:p>
          <a:p>
            <a:pPr lvl="1"/>
            <a:r>
              <a:rPr lang="en-US" sz="2400" dirty="0" smtClean="0"/>
              <a:t>Source and accuracy of information</a:t>
            </a:r>
          </a:p>
          <a:p>
            <a:pPr lvl="1"/>
            <a:r>
              <a:rPr lang="en-US" sz="2400" dirty="0" smtClean="0"/>
              <a:t>Missing records</a:t>
            </a:r>
          </a:p>
          <a:p>
            <a:pPr lvl="1"/>
            <a:r>
              <a:rPr lang="en-US" sz="2400" dirty="0" smtClean="0"/>
              <a:t>Missing information</a:t>
            </a:r>
          </a:p>
          <a:p>
            <a:pPr lvl="1"/>
            <a:r>
              <a:rPr lang="en-US" sz="2400" dirty="0" smtClean="0"/>
              <a:t>Errors in preparation and processing</a:t>
            </a:r>
          </a:p>
          <a:p>
            <a:pPr lvl="1"/>
            <a:endParaRPr lang="en-US" dirty="0"/>
          </a:p>
        </p:txBody>
      </p:sp>
    </p:spTree>
    <p:extLst>
      <p:ext uri="{BB962C8B-B14F-4D97-AF65-F5344CB8AC3E}">
        <p14:creationId xmlns:p14="http://schemas.microsoft.com/office/powerpoint/2010/main" val="3341537519"/>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Fetal Deaths</a:t>
            </a:r>
            <a:endParaRPr lang="en-US" dirty="0"/>
          </a:p>
        </p:txBody>
      </p:sp>
      <p:sp>
        <p:nvSpPr>
          <p:cNvPr id="3" name="Content Placeholder 2"/>
          <p:cNvSpPr>
            <a:spLocks noGrp="1"/>
          </p:cNvSpPr>
          <p:nvPr>
            <p:ph idx="1"/>
          </p:nvPr>
        </p:nvSpPr>
        <p:spPr/>
        <p:txBody>
          <a:bodyPr/>
          <a:lstStyle/>
          <a:p>
            <a:r>
              <a:rPr lang="en-US" sz="2400" dirty="0"/>
              <a:t>A fetal death is the </a:t>
            </a:r>
            <a:r>
              <a:rPr lang="en-US" sz="2400" i="1" dirty="0">
                <a:solidFill>
                  <a:srgbClr val="C00000"/>
                </a:solidFill>
              </a:rPr>
              <a:t>delivery of a fetus that does not breathe or show any signs of life regardless of the length of pregnancy. </a:t>
            </a:r>
            <a:endParaRPr lang="en-US" sz="2400" i="1" dirty="0" smtClean="0">
              <a:solidFill>
                <a:srgbClr val="C00000"/>
              </a:solidFill>
            </a:endParaRPr>
          </a:p>
          <a:p>
            <a:pPr marL="0" indent="0">
              <a:buNone/>
            </a:pPr>
            <a:endParaRPr lang="en-US" sz="2400" i="1" dirty="0">
              <a:solidFill>
                <a:srgbClr val="C00000"/>
              </a:solidFill>
            </a:endParaRPr>
          </a:p>
          <a:p>
            <a:pPr marL="455612" lvl="1" indent="0">
              <a:buNone/>
            </a:pPr>
            <a:r>
              <a:rPr lang="en-US" sz="2000" b="0" dirty="0" smtClean="0">
                <a:solidFill>
                  <a:srgbClr val="1E3D5C"/>
                </a:solidFill>
              </a:rPr>
              <a:t>Statistical </a:t>
            </a:r>
            <a:r>
              <a:rPr lang="en-US" sz="2000" b="0" dirty="0">
                <a:solidFill>
                  <a:srgbClr val="1E3D5C"/>
                </a:solidFill>
              </a:rPr>
              <a:t>definition of Fetal Death</a:t>
            </a:r>
          </a:p>
          <a:p>
            <a:pPr marL="455612" lvl="1" indent="0">
              <a:buNone/>
            </a:pPr>
            <a:r>
              <a:rPr lang="en-US" sz="2000" b="0" dirty="0">
                <a:solidFill>
                  <a:srgbClr val="1E3D5C"/>
                </a:solidFill>
              </a:rPr>
              <a:t>	“the complete expulsion or extraction from its mother of a product of conception, irrespective of the duration of pregnancy; the death is indicated by the fact that after such separation the fetus does not breathe or show any other evidence of life, such as beating of the heart, pulsation of the umbilical cord or definite movement of voluntary muscles</a:t>
            </a:r>
            <a:r>
              <a:rPr lang="en-US" sz="2000" b="0" dirty="0" smtClean="0">
                <a:solidFill>
                  <a:srgbClr val="1E3D5C"/>
                </a:solidFill>
              </a:rPr>
              <a:t>.”</a:t>
            </a:r>
            <a:endParaRPr lang="en-US" sz="1400" i="1" dirty="0">
              <a:solidFill>
                <a:srgbClr val="1E3D5C"/>
              </a:solidFill>
            </a:endParaRPr>
          </a:p>
        </p:txBody>
      </p:sp>
      <p:sp>
        <p:nvSpPr>
          <p:cNvPr id="5" name="Rounded Rectangle 4"/>
          <p:cNvSpPr/>
          <p:nvPr/>
        </p:nvSpPr>
        <p:spPr bwMode="auto">
          <a:xfrm>
            <a:off x="533400" y="3048000"/>
            <a:ext cx="8229600" cy="2895600"/>
          </a:xfrm>
          <a:prstGeom prst="roundRect">
            <a:avLst/>
          </a:prstGeom>
          <a:noFill/>
          <a:ln w="38100" cap="flat" cmpd="sng" algn="ctr">
            <a:solidFill>
              <a:srgbClr val="3367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TextBox 3"/>
          <p:cNvSpPr txBox="1"/>
          <p:nvPr/>
        </p:nvSpPr>
        <p:spPr>
          <a:xfrm>
            <a:off x="4648200" y="6172200"/>
            <a:ext cx="4343400" cy="646331"/>
          </a:xfrm>
          <a:prstGeom prst="rect">
            <a:avLst/>
          </a:prstGeom>
          <a:noFill/>
        </p:spPr>
        <p:txBody>
          <a:bodyPr wrap="square" rtlCol="0">
            <a:spAutoFit/>
          </a:bodyPr>
          <a:lstStyle/>
          <a:p>
            <a:pPr indent="-1588"/>
            <a:r>
              <a:rPr lang="en-US" sz="1200" dirty="0" smtClean="0">
                <a:solidFill>
                  <a:srgbClr val="1E3D5C"/>
                </a:solidFill>
              </a:rPr>
              <a:t>SOURCES: </a:t>
            </a:r>
            <a:r>
              <a:rPr lang="en-US" sz="1200" i="1" dirty="0">
                <a:solidFill>
                  <a:srgbClr val="1E3D5C"/>
                </a:solidFill>
              </a:rPr>
              <a:t>International Statistical Classification of Diseases and Related Health Problems, 10</a:t>
            </a:r>
            <a:r>
              <a:rPr lang="en-US" sz="1200" i="1" baseline="30000" dirty="0">
                <a:solidFill>
                  <a:srgbClr val="1E3D5C"/>
                </a:solidFill>
              </a:rPr>
              <a:t>th</a:t>
            </a:r>
            <a:r>
              <a:rPr lang="en-US" sz="1200" i="1" dirty="0">
                <a:solidFill>
                  <a:srgbClr val="1E3D5C"/>
                </a:solidFill>
              </a:rPr>
              <a:t> Revision, Volume 2, Instruction Manual, </a:t>
            </a:r>
            <a:r>
              <a:rPr lang="en-US" sz="1200" dirty="0">
                <a:solidFill>
                  <a:srgbClr val="1E3D5C"/>
                </a:solidFill>
              </a:rPr>
              <a:t>World Health Organization, Geneva, 1993</a:t>
            </a:r>
            <a:endParaRPr lang="en-US" sz="1200" i="1" dirty="0">
              <a:solidFill>
                <a:srgbClr val="1E3D5C"/>
              </a:solidFill>
            </a:endParaRPr>
          </a:p>
        </p:txBody>
      </p:sp>
    </p:spTree>
    <p:extLst>
      <p:ext uri="{BB962C8B-B14F-4D97-AF65-F5344CB8AC3E}">
        <p14:creationId xmlns:p14="http://schemas.microsoft.com/office/powerpoint/2010/main" val="4125591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lstStyle/>
          <a:p>
            <a:r>
              <a:rPr lang="en-US" b="1" dirty="0"/>
              <a:t>Fetal Deaths</a:t>
            </a:r>
            <a:endParaRPr lang="en-US" sz="2400" dirty="0"/>
          </a:p>
        </p:txBody>
      </p:sp>
      <p:sp>
        <p:nvSpPr>
          <p:cNvPr id="3" name="Content Placeholder 2"/>
          <p:cNvSpPr>
            <a:spLocks noGrp="1"/>
          </p:cNvSpPr>
          <p:nvPr>
            <p:ph idx="1"/>
          </p:nvPr>
        </p:nvSpPr>
        <p:spPr>
          <a:xfrm>
            <a:off x="762000" y="1447800"/>
            <a:ext cx="7848600" cy="5029200"/>
          </a:xfrm>
        </p:spPr>
        <p:txBody>
          <a:bodyPr>
            <a:noAutofit/>
          </a:bodyPr>
          <a:lstStyle/>
          <a:p>
            <a:r>
              <a:rPr lang="en-US" dirty="0"/>
              <a:t>Registration requirements </a:t>
            </a:r>
          </a:p>
          <a:p>
            <a:pPr lvl="1"/>
            <a:r>
              <a:rPr lang="en-US" sz="2600" dirty="0" smtClean="0"/>
              <a:t>Not </a:t>
            </a:r>
            <a:r>
              <a:rPr lang="en-US" sz="2600" dirty="0"/>
              <a:t>required in all </a:t>
            </a:r>
            <a:r>
              <a:rPr lang="en-US" sz="2600" dirty="0" smtClean="0"/>
              <a:t>countries</a:t>
            </a:r>
          </a:p>
          <a:p>
            <a:pPr lvl="1"/>
            <a:r>
              <a:rPr lang="en-US" sz="2600" dirty="0" smtClean="0"/>
              <a:t>Usually only late fetal deaths </a:t>
            </a:r>
            <a:endParaRPr lang="en-US" sz="2600" dirty="0"/>
          </a:p>
          <a:p>
            <a:pPr lvl="1"/>
            <a:r>
              <a:rPr lang="en-US" sz="2600" dirty="0"/>
              <a:t>WHO recommendations for reporting</a:t>
            </a:r>
          </a:p>
          <a:p>
            <a:pPr lvl="2"/>
            <a:r>
              <a:rPr lang="en-US" dirty="0"/>
              <a:t>Fetuses weighing at least 500 grams at delivery</a:t>
            </a:r>
          </a:p>
          <a:p>
            <a:pPr lvl="2"/>
            <a:r>
              <a:rPr lang="en-US" dirty="0"/>
              <a:t>If weight </a:t>
            </a:r>
            <a:r>
              <a:rPr lang="en-US" dirty="0" smtClean="0"/>
              <a:t>not available</a:t>
            </a:r>
          </a:p>
          <a:p>
            <a:pPr lvl="3"/>
            <a:r>
              <a:rPr lang="en-US" dirty="0" smtClean="0"/>
              <a:t>22 </a:t>
            </a:r>
            <a:r>
              <a:rPr lang="en-US" dirty="0"/>
              <a:t>completed weeks of gestational age </a:t>
            </a:r>
            <a:endParaRPr lang="en-US" dirty="0" smtClean="0"/>
          </a:p>
          <a:p>
            <a:pPr lvl="3"/>
            <a:r>
              <a:rPr lang="en-US" dirty="0" smtClean="0"/>
              <a:t>Or crown-heel </a:t>
            </a:r>
            <a:r>
              <a:rPr lang="en-US" dirty="0"/>
              <a:t>length of 25 centimeters </a:t>
            </a:r>
          </a:p>
        </p:txBody>
      </p:sp>
      <p:sp>
        <p:nvSpPr>
          <p:cNvPr id="4" name="TextBox 3"/>
          <p:cNvSpPr txBox="1"/>
          <p:nvPr/>
        </p:nvSpPr>
        <p:spPr>
          <a:xfrm>
            <a:off x="4724400" y="6210300"/>
            <a:ext cx="4343400" cy="600164"/>
          </a:xfrm>
          <a:prstGeom prst="rect">
            <a:avLst/>
          </a:prstGeom>
          <a:noFill/>
        </p:spPr>
        <p:txBody>
          <a:bodyPr wrap="square" rtlCol="0">
            <a:spAutoFit/>
          </a:bodyPr>
          <a:lstStyle/>
          <a:p>
            <a:r>
              <a:rPr lang="en-US" sz="1100" dirty="0"/>
              <a:t>SOURCES: </a:t>
            </a:r>
            <a:r>
              <a:rPr lang="en-US" sz="1100" i="1" dirty="0"/>
              <a:t>International Statistical Classification of Diseases and Related Health Problems, 10</a:t>
            </a:r>
            <a:r>
              <a:rPr lang="en-US" sz="1100" i="1" baseline="30000" dirty="0"/>
              <a:t>th</a:t>
            </a:r>
            <a:r>
              <a:rPr lang="en-US" sz="1100" i="1" dirty="0"/>
              <a:t> Revision, Volume 2, Instruction Manual, </a:t>
            </a:r>
            <a:r>
              <a:rPr lang="en-US" sz="1100" dirty="0"/>
              <a:t>World Health Organization, Geneva, </a:t>
            </a:r>
            <a:r>
              <a:rPr lang="en-US" sz="1100" dirty="0" smtClean="0"/>
              <a:t>1993</a:t>
            </a:r>
            <a:endParaRPr lang="en-US" sz="1100" dirty="0"/>
          </a:p>
        </p:txBody>
      </p:sp>
    </p:spTree>
    <p:extLst>
      <p:ext uri="{BB962C8B-B14F-4D97-AF65-F5344CB8AC3E}">
        <p14:creationId xmlns:p14="http://schemas.microsoft.com/office/powerpoint/2010/main" val="197517892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Fetal Deaths</a:t>
            </a:r>
            <a:endParaRPr lang="en-US" sz="2400" dirty="0"/>
          </a:p>
        </p:txBody>
      </p:sp>
      <p:sp>
        <p:nvSpPr>
          <p:cNvPr id="3" name="Content Placeholder 2"/>
          <p:cNvSpPr>
            <a:spLocks noGrp="1"/>
          </p:cNvSpPr>
          <p:nvPr>
            <p:ph idx="1"/>
          </p:nvPr>
        </p:nvSpPr>
        <p:spPr>
          <a:xfrm>
            <a:off x="838200" y="1371600"/>
            <a:ext cx="7848600" cy="4754563"/>
          </a:xfrm>
        </p:spPr>
        <p:txBody>
          <a:bodyPr>
            <a:normAutofit fontScale="92500" lnSpcReduction="10000"/>
          </a:bodyPr>
          <a:lstStyle/>
          <a:p>
            <a:r>
              <a:rPr lang="en-US" sz="3000" dirty="0"/>
              <a:t>Information collected </a:t>
            </a:r>
          </a:p>
          <a:p>
            <a:pPr lvl="1"/>
            <a:r>
              <a:rPr lang="en-US" dirty="0"/>
              <a:t>Usually same as birth information where appropriate </a:t>
            </a:r>
          </a:p>
          <a:p>
            <a:pPr lvl="1"/>
            <a:r>
              <a:rPr lang="en-US" dirty="0"/>
              <a:t>Possibly cause of fetal death</a:t>
            </a:r>
          </a:p>
          <a:p>
            <a:pPr lvl="2"/>
            <a:r>
              <a:rPr lang="en-US" sz="2600" dirty="0"/>
              <a:t>Not well reported even in developed countries </a:t>
            </a:r>
          </a:p>
          <a:p>
            <a:r>
              <a:rPr lang="en-US" sz="3000" dirty="0" smtClean="0"/>
              <a:t>Data</a:t>
            </a:r>
            <a:endParaRPr lang="en-US" sz="3000" dirty="0"/>
          </a:p>
          <a:p>
            <a:pPr lvl="1"/>
            <a:r>
              <a:rPr lang="en-US" dirty="0" smtClean="0"/>
              <a:t>Usually </a:t>
            </a:r>
            <a:r>
              <a:rPr lang="en-US" dirty="0"/>
              <a:t>combined with birth information </a:t>
            </a:r>
            <a:endParaRPr lang="en-US" dirty="0" smtClean="0"/>
          </a:p>
          <a:p>
            <a:pPr lvl="1"/>
            <a:r>
              <a:rPr lang="en-US" dirty="0" smtClean="0"/>
              <a:t>Study </a:t>
            </a:r>
            <a:r>
              <a:rPr lang="en-US" dirty="0"/>
              <a:t>conditions related to pregnancy </a:t>
            </a:r>
            <a:endParaRPr lang="en-US" dirty="0" smtClean="0"/>
          </a:p>
          <a:p>
            <a:pPr lvl="1"/>
            <a:r>
              <a:rPr lang="en-US" dirty="0" smtClean="0"/>
              <a:t>Fertility </a:t>
            </a:r>
            <a:r>
              <a:rPr lang="en-US" dirty="0"/>
              <a:t>patterns</a:t>
            </a:r>
          </a:p>
          <a:p>
            <a:endParaRPr lang="en-US" dirty="0"/>
          </a:p>
        </p:txBody>
      </p:sp>
      <p:sp>
        <p:nvSpPr>
          <p:cNvPr id="4" name="TextBox 3"/>
          <p:cNvSpPr txBox="1"/>
          <p:nvPr/>
        </p:nvSpPr>
        <p:spPr>
          <a:xfrm>
            <a:off x="4648200" y="6195060"/>
            <a:ext cx="4343400" cy="646331"/>
          </a:xfrm>
          <a:prstGeom prst="rect">
            <a:avLst/>
          </a:prstGeom>
          <a:noFill/>
        </p:spPr>
        <p:txBody>
          <a:bodyPr wrap="square" rtlCol="0">
            <a:spAutoFit/>
          </a:bodyPr>
          <a:lstStyle/>
          <a:p>
            <a:pPr>
              <a:defRPr/>
            </a:pPr>
            <a:r>
              <a:rPr lang="en-US" sz="1200" dirty="0"/>
              <a:t>SOURCES: </a:t>
            </a:r>
            <a:r>
              <a:rPr lang="en-US" sz="1200" i="1" dirty="0"/>
              <a:t>Principles and Recommendations for a Vital Statistics System, Revision 2, </a:t>
            </a:r>
            <a:r>
              <a:rPr lang="en-US" sz="1200" dirty="0"/>
              <a:t>United Nations, New York, 2001, Chapter II </a:t>
            </a:r>
          </a:p>
        </p:txBody>
      </p:sp>
    </p:spTree>
    <p:extLst>
      <p:ext uri="{BB962C8B-B14F-4D97-AF65-F5344CB8AC3E}">
        <p14:creationId xmlns:p14="http://schemas.microsoft.com/office/powerpoint/2010/main" val="90960611"/>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Fetal Deaths</a:t>
            </a:r>
            <a:endParaRPr lang="en-US" b="1" dirty="0"/>
          </a:p>
        </p:txBody>
      </p:sp>
      <p:sp>
        <p:nvSpPr>
          <p:cNvPr id="3" name="Content Placeholder 2"/>
          <p:cNvSpPr>
            <a:spLocks noGrp="1"/>
          </p:cNvSpPr>
          <p:nvPr>
            <p:ph idx="1"/>
          </p:nvPr>
        </p:nvSpPr>
        <p:spPr/>
        <p:txBody>
          <a:bodyPr/>
          <a:lstStyle/>
          <a:p>
            <a:r>
              <a:rPr lang="en-US" dirty="0" smtClean="0"/>
              <a:t>Accuracy of fetal/infant death reporting</a:t>
            </a:r>
          </a:p>
          <a:p>
            <a:pPr lvl="1">
              <a:spcBef>
                <a:spcPts val="2400"/>
              </a:spcBef>
            </a:pPr>
            <a:r>
              <a:rPr lang="en-US" dirty="0"/>
              <a:t>C</a:t>
            </a:r>
            <a:r>
              <a:rPr lang="en-US" dirty="0" smtClean="0"/>
              <a:t>hallenging part of a CR/VS system, particularly for deaths close to birth</a:t>
            </a:r>
          </a:p>
          <a:p>
            <a:pPr lvl="1">
              <a:spcBef>
                <a:spcPts val="2400"/>
              </a:spcBef>
            </a:pPr>
            <a:r>
              <a:rPr lang="en-US" dirty="0" smtClean="0"/>
              <a:t>Infant deaths may be reported as fetal deaths</a:t>
            </a:r>
          </a:p>
          <a:p>
            <a:pPr lvl="2">
              <a:spcBef>
                <a:spcPts val="1800"/>
              </a:spcBef>
            </a:pPr>
            <a:r>
              <a:rPr lang="en-US" dirty="0" smtClean="0"/>
              <a:t>Easier to process emotionally</a:t>
            </a:r>
          </a:p>
          <a:p>
            <a:pPr lvl="2">
              <a:spcBef>
                <a:spcPts val="1800"/>
              </a:spcBef>
            </a:pPr>
            <a:r>
              <a:rPr lang="en-US" dirty="0" smtClean="0"/>
              <a:t>Funeral expenses reduced</a:t>
            </a:r>
          </a:p>
          <a:p>
            <a:pPr lvl="1"/>
            <a:endParaRPr lang="en-US" dirty="0"/>
          </a:p>
        </p:txBody>
      </p:sp>
    </p:spTree>
    <p:extLst>
      <p:ext uri="{BB962C8B-B14F-4D97-AF65-F5344CB8AC3E}">
        <p14:creationId xmlns:p14="http://schemas.microsoft.com/office/powerpoint/2010/main" val="250509638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Fetal Deaths</a:t>
            </a:r>
            <a:endParaRPr lang="en-US" dirty="0"/>
          </a:p>
        </p:txBody>
      </p:sp>
      <p:sp>
        <p:nvSpPr>
          <p:cNvPr id="3" name="Content Placeholder 2"/>
          <p:cNvSpPr>
            <a:spLocks noGrp="1"/>
          </p:cNvSpPr>
          <p:nvPr>
            <p:ph idx="1"/>
          </p:nvPr>
        </p:nvSpPr>
        <p:spPr>
          <a:xfrm>
            <a:off x="990600" y="1295400"/>
            <a:ext cx="7772400" cy="4724400"/>
          </a:xfrm>
        </p:spPr>
        <p:txBody>
          <a:bodyPr/>
          <a:lstStyle/>
          <a:p>
            <a:pPr marL="0" indent="0">
              <a:buNone/>
            </a:pPr>
            <a:endParaRPr lang="en-US" dirty="0" smtClean="0"/>
          </a:p>
          <a:p>
            <a:pPr marL="0" indent="0">
              <a:buNone/>
            </a:pPr>
            <a:r>
              <a:rPr lang="en-US" dirty="0" smtClean="0">
                <a:solidFill>
                  <a:schemeClr val="bg1">
                    <a:lumMod val="65000"/>
                  </a:schemeClr>
                </a:solidFill>
              </a:rPr>
              <a:t>If fetal deaths are included, a slide should show what fetal deaths are required to be reported and what information is collected in the country where the course is being taught.</a:t>
            </a:r>
            <a:endParaRPr lang="en-US" dirty="0">
              <a:solidFill>
                <a:schemeClr val="bg1">
                  <a:lumMod val="65000"/>
                </a:schemeClr>
              </a:solidFill>
            </a:endParaRPr>
          </a:p>
        </p:txBody>
      </p:sp>
    </p:spTree>
    <p:extLst>
      <p:ext uri="{BB962C8B-B14F-4D97-AF65-F5344CB8AC3E}">
        <p14:creationId xmlns:p14="http://schemas.microsoft.com/office/powerpoint/2010/main" val="21746957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Outline</a:t>
            </a:r>
            <a:endParaRPr lang="en-US" sz="3600" b="1" dirty="0"/>
          </a:p>
        </p:txBody>
      </p:sp>
      <p:sp>
        <p:nvSpPr>
          <p:cNvPr id="3" name="Content Placeholder 2"/>
          <p:cNvSpPr>
            <a:spLocks noGrp="1"/>
          </p:cNvSpPr>
          <p:nvPr>
            <p:ph idx="1"/>
          </p:nvPr>
        </p:nvSpPr>
        <p:spPr>
          <a:xfrm>
            <a:off x="1371600" y="1371600"/>
            <a:ext cx="7315200" cy="4754563"/>
          </a:xfrm>
        </p:spPr>
        <p:txBody>
          <a:bodyPr>
            <a:normAutofit/>
          </a:bodyPr>
          <a:lstStyle/>
          <a:p>
            <a:r>
              <a:rPr lang="en-US" sz="2800" dirty="0" smtClean="0"/>
              <a:t>Definition</a:t>
            </a:r>
          </a:p>
          <a:p>
            <a:r>
              <a:rPr lang="en-US" sz="2800" dirty="0" smtClean="0"/>
              <a:t>Information Collected</a:t>
            </a:r>
          </a:p>
          <a:p>
            <a:pPr lvl="1"/>
            <a:r>
              <a:rPr lang="en-US" dirty="0" smtClean="0"/>
              <a:t>Legal &amp; administrative purposes</a:t>
            </a:r>
          </a:p>
          <a:p>
            <a:pPr lvl="1"/>
            <a:r>
              <a:rPr lang="en-US" dirty="0" smtClean="0"/>
              <a:t>Statistical purposes</a:t>
            </a:r>
          </a:p>
          <a:p>
            <a:pPr lvl="1"/>
            <a:r>
              <a:rPr lang="en-US" dirty="0" smtClean="0"/>
              <a:t>Derived data</a:t>
            </a:r>
          </a:p>
          <a:p>
            <a:r>
              <a:rPr lang="en-US" sz="2800" dirty="0" smtClean="0"/>
              <a:t>Problems with data</a:t>
            </a:r>
          </a:p>
          <a:p>
            <a:r>
              <a:rPr lang="en-US" sz="2800" dirty="0" smtClean="0"/>
              <a:t>Fetal deaths</a:t>
            </a:r>
            <a:endParaRPr lang="en-US" sz="2800" dirty="0"/>
          </a:p>
        </p:txBody>
      </p:sp>
    </p:spTree>
    <p:extLst>
      <p:ext uri="{BB962C8B-B14F-4D97-AF65-F5344CB8AC3E}">
        <p14:creationId xmlns:p14="http://schemas.microsoft.com/office/powerpoint/2010/main" val="63862828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smtClean="0"/>
              <a:t>Review</a:t>
            </a:r>
            <a:endParaRPr lang="en-US" b="1" dirty="0"/>
          </a:p>
        </p:txBody>
      </p:sp>
      <p:sp>
        <p:nvSpPr>
          <p:cNvPr id="3" name="Content Placeholder 2"/>
          <p:cNvSpPr>
            <a:spLocks noGrp="1"/>
          </p:cNvSpPr>
          <p:nvPr>
            <p:ph idx="1"/>
          </p:nvPr>
        </p:nvSpPr>
        <p:spPr>
          <a:xfrm>
            <a:off x="762000" y="1371600"/>
            <a:ext cx="7924800" cy="4754563"/>
          </a:xfrm>
        </p:spPr>
        <p:txBody>
          <a:bodyPr>
            <a:normAutofit fontScale="92500" lnSpcReduction="10000"/>
          </a:bodyPr>
          <a:lstStyle/>
          <a:p>
            <a:r>
              <a:rPr lang="en-US" sz="2600" dirty="0" smtClean="0"/>
              <a:t>A fetal death </a:t>
            </a:r>
            <a:r>
              <a:rPr lang="en-US" sz="2600" dirty="0"/>
              <a:t>is the delivery of a fetus that does not breathe or show any signs of life regardless of the length of the pregnancy. </a:t>
            </a:r>
          </a:p>
          <a:p>
            <a:r>
              <a:rPr lang="en-US" sz="2600" dirty="0" smtClean="0"/>
              <a:t>WHO recommends reporting of fetal deaths weighing 500 grams or more</a:t>
            </a:r>
          </a:p>
          <a:p>
            <a:r>
              <a:rPr lang="en-US" sz="2600" dirty="0" smtClean="0"/>
              <a:t>All fetal deaths meeting minimum reporting requirements should be registered</a:t>
            </a:r>
          </a:p>
          <a:p>
            <a:r>
              <a:rPr lang="en-US" sz="2600" dirty="0" smtClean="0"/>
              <a:t>Any members of a multiple pregnancy not born </a:t>
            </a:r>
            <a:r>
              <a:rPr lang="en-US" sz="2600" dirty="0"/>
              <a:t>alive </a:t>
            </a:r>
            <a:r>
              <a:rPr lang="en-US" sz="2600" dirty="0" smtClean="0"/>
              <a:t>should be registered </a:t>
            </a:r>
            <a:r>
              <a:rPr lang="en-US" sz="2600" dirty="0"/>
              <a:t>as fetal </a:t>
            </a:r>
            <a:r>
              <a:rPr lang="en-US" sz="2600" dirty="0" smtClean="0"/>
              <a:t>deaths</a:t>
            </a:r>
          </a:p>
          <a:p>
            <a:r>
              <a:rPr lang="en-US" sz="2600" dirty="0" smtClean="0"/>
              <a:t>Data from fetal deaths are usually combined with data from birth records to study conditions of pregnancy</a:t>
            </a:r>
          </a:p>
          <a:p>
            <a:pPr marL="0" indent="0">
              <a:buNone/>
            </a:pPr>
            <a:endParaRPr lang="en-US" sz="2600" dirty="0"/>
          </a:p>
          <a:p>
            <a:endParaRPr lang="en-US" dirty="0"/>
          </a:p>
        </p:txBody>
      </p:sp>
    </p:spTree>
    <p:extLst>
      <p:ext uri="{BB962C8B-B14F-4D97-AF65-F5344CB8AC3E}">
        <p14:creationId xmlns:p14="http://schemas.microsoft.com/office/powerpoint/2010/main" val="189799496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b="1" dirty="0"/>
              <a:t>Word Choice </a:t>
            </a:r>
            <a:r>
              <a:rPr lang="en-US" b="1" dirty="0" smtClean="0"/>
              <a:t>Questions</a:t>
            </a:r>
            <a:endParaRPr lang="en-US" b="1" dirty="0"/>
          </a:p>
        </p:txBody>
      </p:sp>
      <p:sp>
        <p:nvSpPr>
          <p:cNvPr id="3" name="Content Placeholder 2"/>
          <p:cNvSpPr>
            <a:spLocks noGrp="1"/>
          </p:cNvSpPr>
          <p:nvPr>
            <p:ph idx="1"/>
          </p:nvPr>
        </p:nvSpPr>
        <p:spPr>
          <a:xfrm>
            <a:off x="457200" y="1371600"/>
            <a:ext cx="8458200" cy="4953000"/>
          </a:xfrm>
        </p:spPr>
        <p:txBody>
          <a:bodyPr>
            <a:normAutofit fontScale="62500" lnSpcReduction="20000"/>
          </a:bodyPr>
          <a:lstStyle/>
          <a:p>
            <a:pPr marL="514350" indent="-514350">
              <a:buFont typeface="+mj-lt"/>
              <a:buAutoNum type="arabicPeriod"/>
            </a:pPr>
            <a:r>
              <a:rPr lang="en-US" sz="3700" dirty="0" smtClean="0"/>
              <a:t>If an infant is born alive and dies within the first day, a birth record </a:t>
            </a:r>
            <a:r>
              <a:rPr lang="en-US" sz="3700" i="1" dirty="0" smtClean="0">
                <a:solidFill>
                  <a:srgbClr val="C00000"/>
                </a:solidFill>
              </a:rPr>
              <a:t>(should/should not) </a:t>
            </a:r>
            <a:r>
              <a:rPr lang="en-US" sz="3700" dirty="0" smtClean="0"/>
              <a:t>be registered. </a:t>
            </a:r>
          </a:p>
          <a:p>
            <a:pPr marL="514350" indent="-514350">
              <a:buFont typeface="+mj-lt"/>
              <a:buAutoNum type="arabicPeriod"/>
            </a:pPr>
            <a:r>
              <a:rPr lang="en-US" sz="3700" dirty="0" smtClean="0"/>
              <a:t>Items not needed for legal purposes </a:t>
            </a:r>
            <a:r>
              <a:rPr lang="en-US" sz="3700" i="1" dirty="0" smtClean="0">
                <a:solidFill>
                  <a:srgbClr val="C00000"/>
                </a:solidFill>
              </a:rPr>
              <a:t>(may/may not) </a:t>
            </a:r>
            <a:r>
              <a:rPr lang="en-US" sz="3700" dirty="0" smtClean="0"/>
              <a:t>be added to birth records to obtain statistical information.</a:t>
            </a:r>
          </a:p>
          <a:p>
            <a:pPr marL="514350" indent="-514350">
              <a:buFont typeface="+mj-lt"/>
              <a:buAutoNum type="arabicPeriod"/>
            </a:pPr>
            <a:r>
              <a:rPr lang="en-US" sz="3700" dirty="0" smtClean="0"/>
              <a:t>For purposes of statistical tabulation, items may be derived from information on the birth record and added to the </a:t>
            </a:r>
            <a:r>
              <a:rPr lang="en-US" sz="3700" i="1" dirty="0" smtClean="0">
                <a:solidFill>
                  <a:srgbClr val="C00000"/>
                </a:solidFill>
              </a:rPr>
              <a:t>(certified copy/computer file)</a:t>
            </a:r>
            <a:r>
              <a:rPr lang="en-US" sz="3700" dirty="0" smtClean="0"/>
              <a:t>. </a:t>
            </a:r>
          </a:p>
          <a:p>
            <a:pPr marL="514350" indent="-514350">
              <a:buFont typeface="+mj-lt"/>
              <a:buAutoNum type="arabicPeriod"/>
            </a:pPr>
            <a:r>
              <a:rPr lang="en-US" sz="3700" dirty="0" smtClean="0"/>
              <a:t>Coding and keying of items on birth records </a:t>
            </a:r>
            <a:r>
              <a:rPr lang="en-US" sz="3700" i="1" dirty="0" smtClean="0">
                <a:solidFill>
                  <a:srgbClr val="C00000"/>
                </a:solidFill>
              </a:rPr>
              <a:t>(may/may not)</a:t>
            </a:r>
            <a:r>
              <a:rPr lang="en-US" sz="3700" dirty="0" smtClean="0"/>
              <a:t> be a source of errors in computerization of birth records. </a:t>
            </a:r>
          </a:p>
          <a:p>
            <a:pPr marL="514350" indent="-514350">
              <a:buFont typeface="+mj-lt"/>
              <a:buAutoNum type="arabicPeriod"/>
            </a:pPr>
            <a:r>
              <a:rPr lang="en-US" sz="3700" dirty="0" smtClean="0"/>
              <a:t>The </a:t>
            </a:r>
            <a:r>
              <a:rPr lang="en-US" sz="3700" dirty="0"/>
              <a:t>delivery of a fetus that does not breathe or show any signs of life regardless of the length of the </a:t>
            </a:r>
            <a:r>
              <a:rPr lang="en-US" sz="3700" dirty="0" smtClean="0"/>
              <a:t>pregnancy should be reported as a </a:t>
            </a:r>
            <a:r>
              <a:rPr lang="en-US" sz="3700" i="1" dirty="0" smtClean="0">
                <a:solidFill>
                  <a:srgbClr val="C00000"/>
                </a:solidFill>
              </a:rPr>
              <a:t>(infant/fetal) </a:t>
            </a:r>
            <a:r>
              <a:rPr lang="en-US" sz="3700" dirty="0" smtClean="0"/>
              <a:t>death. </a:t>
            </a:r>
            <a:endParaRPr lang="en-US" sz="3700" dirty="0"/>
          </a:p>
          <a:p>
            <a:pPr marL="0" indent="0">
              <a:buNone/>
            </a:pPr>
            <a:endParaRPr lang="en-US" dirty="0"/>
          </a:p>
        </p:txBody>
      </p:sp>
    </p:spTree>
    <p:extLst>
      <p:ext uri="{BB962C8B-B14F-4D97-AF65-F5344CB8AC3E}">
        <p14:creationId xmlns:p14="http://schemas.microsoft.com/office/powerpoint/2010/main" val="13134073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a:t>
            </a:r>
            <a:endParaRPr lang="en-US" dirty="0"/>
          </a:p>
        </p:txBody>
      </p:sp>
      <p:sp>
        <p:nvSpPr>
          <p:cNvPr id="3" name="Content Placeholder 2"/>
          <p:cNvSpPr>
            <a:spLocks noGrp="1"/>
          </p:cNvSpPr>
          <p:nvPr>
            <p:ph idx="1"/>
          </p:nvPr>
        </p:nvSpPr>
        <p:spPr/>
        <p:txBody>
          <a:bodyPr/>
          <a:lstStyle/>
          <a:p>
            <a:r>
              <a:rPr lang="en-US" sz="2400" dirty="0"/>
              <a:t>A live birth is the </a:t>
            </a:r>
            <a:r>
              <a:rPr lang="en-US" sz="2400" i="1" dirty="0">
                <a:solidFill>
                  <a:srgbClr val="C00000"/>
                </a:solidFill>
              </a:rPr>
              <a:t>delivery of a child that breathes or shows signs of life regardless of the length of pregnancy. </a:t>
            </a:r>
            <a:endParaRPr lang="en-US" sz="2400" i="1" dirty="0" smtClean="0">
              <a:solidFill>
                <a:srgbClr val="C00000"/>
              </a:solidFill>
            </a:endParaRPr>
          </a:p>
          <a:p>
            <a:pPr marL="0" indent="0">
              <a:buNone/>
            </a:pPr>
            <a:endParaRPr lang="en-US" sz="2400" i="1" dirty="0"/>
          </a:p>
          <a:p>
            <a:pPr marL="455612" lvl="1" indent="0">
              <a:buNone/>
            </a:pPr>
            <a:r>
              <a:rPr lang="en-US" sz="2000" b="0" dirty="0">
                <a:solidFill>
                  <a:srgbClr val="1E3D5C"/>
                </a:solidFill>
              </a:rPr>
              <a:t>Statistical definition of Live Birth</a:t>
            </a:r>
          </a:p>
          <a:p>
            <a:pPr marL="455612" lvl="1" indent="0">
              <a:buNone/>
            </a:pPr>
            <a:r>
              <a:rPr lang="en-US" sz="2000" b="0" dirty="0">
                <a:solidFill>
                  <a:srgbClr val="1E3D5C"/>
                </a:solidFill>
              </a:rPr>
              <a:t>	“the complete expulsion or extraction from its mother of a product of conception, irrespective of the duration of the pregnancy, which, after such separation, breathes or shows any other evidence of life such as beating of the heart, pulsation of the umbilical cord, or definite movement of voluntary muscles, whether or not the umbilical cord has been cut or the placenta is attached.”</a:t>
            </a:r>
          </a:p>
          <a:p>
            <a:pPr marL="455612" lvl="1" indent="0">
              <a:buNone/>
            </a:pPr>
            <a:r>
              <a:rPr lang="en-US" sz="1200" b="0" dirty="0">
                <a:solidFill>
                  <a:srgbClr val="1E3D5C"/>
                </a:solidFill>
              </a:rPr>
              <a:t>From </a:t>
            </a:r>
            <a:r>
              <a:rPr lang="en-US" sz="1200" b="0" i="1" dirty="0">
                <a:solidFill>
                  <a:srgbClr val="1E3D5C"/>
                </a:solidFill>
              </a:rPr>
              <a:t>International Statistical Classification of Diseases and Related Health Problems</a:t>
            </a:r>
            <a:r>
              <a:rPr lang="en-US" sz="1200" b="0" dirty="0">
                <a:solidFill>
                  <a:srgbClr val="1E3D5C"/>
                </a:solidFill>
              </a:rPr>
              <a:t>, 10th Revision, Volume 2, Instruction Manual, World Health Organization, Geneva, 1993</a:t>
            </a:r>
          </a:p>
          <a:p>
            <a:pPr marL="0" indent="0">
              <a:buNone/>
            </a:pPr>
            <a:endParaRPr lang="en-US" dirty="0"/>
          </a:p>
        </p:txBody>
      </p:sp>
      <p:sp>
        <p:nvSpPr>
          <p:cNvPr id="4" name="Rounded Rectangle 3"/>
          <p:cNvSpPr/>
          <p:nvPr/>
        </p:nvSpPr>
        <p:spPr bwMode="auto">
          <a:xfrm>
            <a:off x="533400" y="3048000"/>
            <a:ext cx="8229600" cy="2895600"/>
          </a:xfrm>
          <a:prstGeom prst="roundRect">
            <a:avLst/>
          </a:prstGeom>
          <a:noFill/>
          <a:ln w="38100" cap="flat" cmpd="sng" algn="ctr">
            <a:solidFill>
              <a:srgbClr val="3367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03733425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normAutofit/>
          </a:bodyPr>
          <a:lstStyle/>
          <a:p>
            <a:r>
              <a:rPr lang="en-US" b="1" dirty="0" smtClean="0"/>
              <a:t>Definition</a:t>
            </a:r>
            <a:endParaRPr lang="en-US" b="1" dirty="0"/>
          </a:p>
        </p:txBody>
      </p:sp>
      <p:sp>
        <p:nvSpPr>
          <p:cNvPr id="3" name="Content Placeholder 2"/>
          <p:cNvSpPr>
            <a:spLocks noGrp="1"/>
          </p:cNvSpPr>
          <p:nvPr>
            <p:ph idx="1"/>
          </p:nvPr>
        </p:nvSpPr>
        <p:spPr>
          <a:xfrm>
            <a:off x="838200" y="1447800"/>
            <a:ext cx="8077200" cy="4800600"/>
          </a:xfrm>
        </p:spPr>
        <p:txBody>
          <a:bodyPr>
            <a:noAutofit/>
          </a:bodyPr>
          <a:lstStyle/>
          <a:p>
            <a:r>
              <a:rPr lang="en-US" dirty="0" smtClean="0">
                <a:solidFill>
                  <a:srgbClr val="C00000"/>
                </a:solidFill>
              </a:rPr>
              <a:t>All live births should be registered</a:t>
            </a:r>
          </a:p>
          <a:p>
            <a:pPr lvl="1">
              <a:spcBef>
                <a:spcPts val="600"/>
              </a:spcBef>
            </a:pPr>
            <a:r>
              <a:rPr lang="en-US" sz="2400" dirty="0" smtClean="0"/>
              <a:t>Does not depend on gestational age </a:t>
            </a:r>
          </a:p>
          <a:p>
            <a:pPr lvl="1">
              <a:spcBef>
                <a:spcPts val="600"/>
              </a:spcBef>
            </a:pPr>
            <a:r>
              <a:rPr lang="en-US" sz="2400" dirty="0" smtClean="0"/>
              <a:t>Does not matter if is infant alive or dead at time of registration </a:t>
            </a:r>
          </a:p>
          <a:p>
            <a:pPr>
              <a:spcBef>
                <a:spcPts val="1800"/>
              </a:spcBef>
            </a:pPr>
            <a:r>
              <a:rPr lang="en-US" dirty="0" smtClean="0"/>
              <a:t>If an infant is born alive and then dies</a:t>
            </a:r>
          </a:p>
          <a:p>
            <a:pPr lvl="1">
              <a:spcBef>
                <a:spcPts val="600"/>
              </a:spcBef>
            </a:pPr>
            <a:r>
              <a:rPr lang="en-US" sz="2400" dirty="0" smtClean="0"/>
              <a:t>Live birth should be registered</a:t>
            </a:r>
          </a:p>
          <a:p>
            <a:pPr lvl="1">
              <a:spcBef>
                <a:spcPts val="600"/>
              </a:spcBef>
            </a:pPr>
            <a:r>
              <a:rPr lang="en-US" sz="2400" dirty="0" smtClean="0"/>
              <a:t>Death should be registered</a:t>
            </a:r>
          </a:p>
          <a:p>
            <a:pPr lvl="1">
              <a:spcBef>
                <a:spcPts val="600"/>
              </a:spcBef>
            </a:pPr>
            <a:r>
              <a:rPr lang="en-US" sz="2400" dirty="0" smtClean="0"/>
              <a:t>An infant born alive that dies within first year is counted</a:t>
            </a:r>
            <a:r>
              <a:rPr lang="en-US" sz="2200" dirty="0" smtClean="0"/>
              <a:t> </a:t>
            </a:r>
            <a:r>
              <a:rPr lang="en-US" sz="2400" dirty="0" smtClean="0"/>
              <a:t>as an </a:t>
            </a:r>
            <a:r>
              <a:rPr lang="en-US" sz="2400" u="sng" dirty="0" smtClean="0"/>
              <a:t>infant death</a:t>
            </a:r>
            <a:r>
              <a:rPr lang="en-US" sz="2400" dirty="0" smtClean="0"/>
              <a:t> (not a fetal death) for statistical purposes</a:t>
            </a:r>
          </a:p>
        </p:txBody>
      </p:sp>
      <p:sp>
        <p:nvSpPr>
          <p:cNvPr id="5" name="TextBox 4"/>
          <p:cNvSpPr txBox="1"/>
          <p:nvPr/>
        </p:nvSpPr>
        <p:spPr>
          <a:xfrm>
            <a:off x="4648200" y="6195060"/>
            <a:ext cx="4191000" cy="600164"/>
          </a:xfrm>
          <a:prstGeom prst="rect">
            <a:avLst/>
          </a:prstGeom>
          <a:noFill/>
        </p:spPr>
        <p:txBody>
          <a:bodyPr wrap="square" rtlCol="0">
            <a:spAutoFit/>
          </a:bodyPr>
          <a:lstStyle/>
          <a:p>
            <a:r>
              <a:rPr lang="en-US" sz="1100" dirty="0"/>
              <a:t>SOURCES: </a:t>
            </a:r>
            <a:r>
              <a:rPr lang="en-US" sz="1100" i="1" dirty="0"/>
              <a:t>International Statistical Classification of Diseases and Related Health Problems, 10</a:t>
            </a:r>
            <a:r>
              <a:rPr lang="en-US" sz="1100" i="1" baseline="30000" dirty="0"/>
              <a:t>th</a:t>
            </a:r>
            <a:r>
              <a:rPr lang="en-US" sz="1100" i="1" dirty="0"/>
              <a:t> Revision, Volume 2, Instruction Manual, </a:t>
            </a:r>
            <a:r>
              <a:rPr lang="en-US" sz="1100" dirty="0"/>
              <a:t>World Health Organization, Geneva, </a:t>
            </a:r>
            <a:r>
              <a:rPr lang="en-US" sz="1100" dirty="0" smtClean="0"/>
              <a:t>1993</a:t>
            </a:r>
            <a:endParaRPr lang="en-US" sz="1100" dirty="0"/>
          </a:p>
        </p:txBody>
      </p:sp>
    </p:spTree>
    <p:extLst>
      <p:ext uri="{BB962C8B-B14F-4D97-AF65-F5344CB8AC3E}">
        <p14:creationId xmlns:p14="http://schemas.microsoft.com/office/powerpoint/2010/main" val="22739390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a:t>
            </a:r>
            <a:endParaRPr lang="en-US" dirty="0"/>
          </a:p>
        </p:txBody>
      </p:sp>
      <p:sp>
        <p:nvSpPr>
          <p:cNvPr id="3" name="Content Placeholder 2"/>
          <p:cNvSpPr>
            <a:spLocks noGrp="1"/>
          </p:cNvSpPr>
          <p:nvPr>
            <p:ph idx="1"/>
          </p:nvPr>
        </p:nvSpPr>
        <p:spPr>
          <a:xfrm>
            <a:off x="838200" y="1905000"/>
            <a:ext cx="7924800" cy="4114800"/>
          </a:xfrm>
        </p:spPr>
        <p:txBody>
          <a:bodyPr/>
          <a:lstStyle/>
          <a:p>
            <a:r>
              <a:rPr lang="en-US" dirty="0" smtClean="0"/>
              <a:t>If </a:t>
            </a:r>
            <a:r>
              <a:rPr lang="en-US" dirty="0"/>
              <a:t>multiple pregnancy</a:t>
            </a:r>
          </a:p>
          <a:p>
            <a:pPr lvl="1"/>
            <a:r>
              <a:rPr lang="en-US" sz="2400" dirty="0"/>
              <a:t>Each member born alive registered separately as live birth</a:t>
            </a:r>
          </a:p>
          <a:p>
            <a:pPr lvl="1"/>
            <a:r>
              <a:rPr lang="en-US" sz="2400" dirty="0"/>
              <a:t>Members not born alive registered as fetal deaths</a:t>
            </a:r>
          </a:p>
          <a:p>
            <a:endParaRPr lang="en-US" dirty="0"/>
          </a:p>
        </p:txBody>
      </p:sp>
      <p:sp>
        <p:nvSpPr>
          <p:cNvPr id="4" name="TextBox 3"/>
          <p:cNvSpPr txBox="1"/>
          <p:nvPr/>
        </p:nvSpPr>
        <p:spPr>
          <a:xfrm>
            <a:off x="4724400" y="6202680"/>
            <a:ext cx="4191000" cy="600164"/>
          </a:xfrm>
          <a:prstGeom prst="rect">
            <a:avLst/>
          </a:prstGeom>
          <a:noFill/>
        </p:spPr>
        <p:txBody>
          <a:bodyPr wrap="square" rtlCol="0">
            <a:spAutoFit/>
          </a:bodyPr>
          <a:lstStyle/>
          <a:p>
            <a:r>
              <a:rPr lang="en-US" sz="1100" dirty="0"/>
              <a:t>SOURCES: </a:t>
            </a:r>
            <a:r>
              <a:rPr lang="en-US" sz="1100" i="1" dirty="0"/>
              <a:t>International Statistical Classification of Diseases and Related Health Problems, 10</a:t>
            </a:r>
            <a:r>
              <a:rPr lang="en-US" sz="1100" i="1" baseline="30000" dirty="0"/>
              <a:t>th</a:t>
            </a:r>
            <a:r>
              <a:rPr lang="en-US" sz="1100" i="1" dirty="0"/>
              <a:t> Revision, Volume 2, Instruction Manual, </a:t>
            </a:r>
            <a:r>
              <a:rPr lang="en-US" sz="1100" dirty="0"/>
              <a:t>World Health Organization, Geneva, </a:t>
            </a:r>
            <a:r>
              <a:rPr lang="en-US" sz="1100" dirty="0" smtClean="0"/>
              <a:t>1993</a:t>
            </a:r>
            <a:endParaRPr lang="en-US" sz="1100" dirty="0"/>
          </a:p>
        </p:txBody>
      </p:sp>
    </p:spTree>
    <p:extLst>
      <p:ext uri="{BB962C8B-B14F-4D97-AF65-F5344CB8AC3E}">
        <p14:creationId xmlns:p14="http://schemas.microsoft.com/office/powerpoint/2010/main" val="28579683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52400"/>
            <a:ext cx="9144000" cy="381000"/>
          </a:xfrm>
        </p:spPr>
        <p:txBody>
          <a:bodyPr>
            <a:noAutofit/>
          </a:bodyPr>
          <a:lstStyle/>
          <a:p>
            <a:pPr algn="ctr"/>
            <a:r>
              <a:rPr lang="en-US" sz="2000" b="1" dirty="0"/>
              <a:t>Birth Information </a:t>
            </a:r>
            <a:r>
              <a:rPr lang="en-US" sz="2000" b="1" dirty="0" smtClean="0"/>
              <a:t>that </a:t>
            </a:r>
            <a:r>
              <a:rPr lang="en-US" sz="2000" b="1" dirty="0"/>
              <a:t>c</a:t>
            </a:r>
            <a:r>
              <a:rPr lang="en-US" sz="2000" b="1" dirty="0" smtClean="0"/>
              <a:t>ould be Collected </a:t>
            </a:r>
            <a:r>
              <a:rPr lang="en-US" sz="2000" b="1" dirty="0"/>
              <a:t>for Legal and Administrative Use</a:t>
            </a:r>
            <a:endParaRPr lang="en-US" sz="2000"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451299821"/>
              </p:ext>
            </p:extLst>
          </p:nvPr>
        </p:nvGraphicFramePr>
        <p:xfrm>
          <a:off x="304800" y="685800"/>
          <a:ext cx="8534400" cy="5410200"/>
        </p:xfrm>
        <a:graphic>
          <a:graphicData uri="http://schemas.openxmlformats.org/drawingml/2006/table">
            <a:tbl>
              <a:tblPr firstRow="1" bandRow="1">
                <a:tableStyleId>{C4B1156A-380E-4F78-BDF5-A606A8083BF9}</a:tableStyleId>
              </a:tblPr>
              <a:tblGrid>
                <a:gridCol w="4267200"/>
                <a:gridCol w="4267200"/>
              </a:tblGrid>
              <a:tr h="5410200">
                <a:tc>
                  <a:txBody>
                    <a:bodyPr/>
                    <a:lstStyle/>
                    <a:p>
                      <a:pPr marL="342900" lvl="1" indent="-234950">
                        <a:buFont typeface="Arial" pitchFamily="34" charset="0"/>
                        <a:buChar char="•"/>
                        <a:tabLst>
                          <a:tab pos="341313" algn="l"/>
                        </a:tabLst>
                      </a:pPr>
                      <a:r>
                        <a:rPr lang="en-US" sz="1800" dirty="0" smtClean="0"/>
                        <a:t>Date of birth </a:t>
                      </a:r>
                    </a:p>
                    <a:p>
                      <a:pPr marL="342900" lvl="1" indent="-234950">
                        <a:buFont typeface="Arial" pitchFamily="34" charset="0"/>
                        <a:buChar char="•"/>
                        <a:tabLst>
                          <a:tab pos="341313" algn="l"/>
                        </a:tabLst>
                      </a:pPr>
                      <a:r>
                        <a:rPr lang="en-US" sz="1800" dirty="0" smtClean="0"/>
                        <a:t>Time of birth </a:t>
                      </a:r>
                    </a:p>
                    <a:p>
                      <a:pPr marL="342900" lvl="1" indent="-234950">
                        <a:buFont typeface="Arial" pitchFamily="34" charset="0"/>
                        <a:buChar char="•"/>
                        <a:tabLst>
                          <a:tab pos="341313" algn="l"/>
                        </a:tabLst>
                      </a:pPr>
                      <a:r>
                        <a:rPr lang="en-US" sz="1800" dirty="0" smtClean="0"/>
                        <a:t>Place of birth </a:t>
                      </a:r>
                    </a:p>
                    <a:p>
                      <a:pPr marL="342900" lvl="1" indent="-234950">
                        <a:buFont typeface="Arial" pitchFamily="34" charset="0"/>
                        <a:buChar char="•"/>
                        <a:tabLst>
                          <a:tab pos="341313" algn="l"/>
                        </a:tabLst>
                      </a:pPr>
                      <a:r>
                        <a:rPr lang="en-US" sz="1800" dirty="0" smtClean="0"/>
                        <a:t>Full name of child </a:t>
                      </a:r>
                    </a:p>
                    <a:p>
                      <a:pPr marL="342900" lvl="1" indent="-234950">
                        <a:buFont typeface="Arial" pitchFamily="34" charset="0"/>
                        <a:buChar char="•"/>
                        <a:tabLst>
                          <a:tab pos="341313" algn="l"/>
                        </a:tabLst>
                      </a:pPr>
                      <a:r>
                        <a:rPr lang="en-US" sz="1800" dirty="0" smtClean="0"/>
                        <a:t>Sex </a:t>
                      </a:r>
                      <a:r>
                        <a:rPr lang="en-US" sz="1800" dirty="0" smtClean="0"/>
                        <a:t>of child</a:t>
                      </a:r>
                    </a:p>
                    <a:p>
                      <a:pPr marL="342900" lvl="1" indent="-234950">
                        <a:buFont typeface="Arial" pitchFamily="34" charset="0"/>
                        <a:buChar char="•"/>
                        <a:tabLst>
                          <a:tab pos="341313" algn="l"/>
                        </a:tabLst>
                      </a:pPr>
                      <a:r>
                        <a:rPr lang="en-US" sz="1800" dirty="0" smtClean="0"/>
                        <a:t>Type of birth </a:t>
                      </a:r>
                    </a:p>
                    <a:p>
                      <a:pPr marL="342900" lvl="1" indent="-234950">
                        <a:buFont typeface="Arial" pitchFamily="34" charset="0"/>
                        <a:buChar char="•"/>
                        <a:tabLst>
                          <a:tab pos="341313" algn="l"/>
                        </a:tabLst>
                      </a:pPr>
                      <a:r>
                        <a:rPr lang="en-US" sz="1800" dirty="0" smtClean="0"/>
                        <a:t>Mother’s name </a:t>
                      </a:r>
                    </a:p>
                    <a:p>
                      <a:pPr marL="342900" lvl="1" indent="-234950">
                        <a:buFont typeface="Arial" pitchFamily="34" charset="0"/>
                        <a:buChar char="•"/>
                        <a:tabLst>
                          <a:tab pos="341313" algn="l"/>
                        </a:tabLst>
                      </a:pPr>
                      <a:r>
                        <a:rPr lang="en-US" sz="1800" dirty="0" smtClean="0"/>
                        <a:t>Father’s name </a:t>
                      </a:r>
                    </a:p>
                    <a:p>
                      <a:pPr marL="342900" lvl="1" indent="-234950">
                        <a:buFont typeface="Arial" pitchFamily="34" charset="0"/>
                        <a:buChar char="•"/>
                        <a:tabLst>
                          <a:tab pos="341313" algn="l"/>
                        </a:tabLst>
                      </a:pPr>
                      <a:r>
                        <a:rPr lang="en-US" sz="1800" dirty="0" smtClean="0"/>
                        <a:t>Marital status of mother </a:t>
                      </a:r>
                    </a:p>
                    <a:p>
                      <a:pPr marL="342900" lvl="1" indent="-234950">
                        <a:buFont typeface="Arial" pitchFamily="34" charset="0"/>
                        <a:buChar char="•"/>
                        <a:tabLst>
                          <a:tab pos="341313" algn="l"/>
                        </a:tabLst>
                      </a:pPr>
                      <a:r>
                        <a:rPr lang="en-US" sz="1800" dirty="0" smtClean="0"/>
                        <a:t>Other information about mother</a:t>
                      </a:r>
                    </a:p>
                    <a:p>
                      <a:pPr marL="806450" lvl="2" indent="-233363">
                        <a:buFont typeface="Arial" pitchFamily="34" charset="0"/>
                        <a:buChar char="‒"/>
                        <a:tabLst/>
                      </a:pPr>
                      <a:r>
                        <a:rPr lang="en-US" sz="1800" dirty="0" smtClean="0"/>
                        <a:t>Date of birth or age</a:t>
                      </a:r>
                    </a:p>
                    <a:p>
                      <a:pPr marL="806450" lvl="2" indent="-233363">
                        <a:buFont typeface="Arial" pitchFamily="34" charset="0"/>
                        <a:buChar char="‒"/>
                        <a:tabLst/>
                      </a:pPr>
                      <a:r>
                        <a:rPr lang="en-US" sz="1800" dirty="0" smtClean="0"/>
                        <a:t>Place of birth or nationality </a:t>
                      </a:r>
                    </a:p>
                    <a:p>
                      <a:pPr marL="806450" lvl="2" indent="-233363">
                        <a:buFont typeface="Arial" pitchFamily="34" charset="0"/>
                        <a:buChar char="‒"/>
                        <a:tabLst/>
                      </a:pPr>
                      <a:r>
                        <a:rPr lang="en-US" sz="1800" dirty="0" smtClean="0"/>
                        <a:t>Names of mother’s parents</a:t>
                      </a:r>
                    </a:p>
                    <a:p>
                      <a:pPr marL="806450" lvl="2" indent="-233363">
                        <a:buFont typeface="Arial" pitchFamily="34" charset="0"/>
                        <a:buChar char="‒"/>
                        <a:tabLst/>
                      </a:pPr>
                      <a:r>
                        <a:rPr lang="en-US" sz="1800" dirty="0" smtClean="0"/>
                        <a:t>Identification number </a:t>
                      </a:r>
                    </a:p>
                    <a:p>
                      <a:pPr marL="342900" lvl="1" indent="-234950">
                        <a:buFont typeface="Arial" pitchFamily="34" charset="0"/>
                        <a:buChar char="•"/>
                        <a:tabLst/>
                      </a:pPr>
                      <a:r>
                        <a:rPr lang="en-US" sz="1800" dirty="0" smtClean="0"/>
                        <a:t>Other information about father</a:t>
                      </a:r>
                    </a:p>
                    <a:p>
                      <a:pPr marL="806450" lvl="2" indent="-233363">
                        <a:buFont typeface="Arial" pitchFamily="34" charset="0"/>
                        <a:buChar char="‒"/>
                        <a:tabLst/>
                      </a:pPr>
                      <a:r>
                        <a:rPr lang="en-US" sz="1800" dirty="0" smtClean="0"/>
                        <a:t>Date of birth or age</a:t>
                      </a:r>
                    </a:p>
                    <a:p>
                      <a:pPr marL="806450" lvl="2" indent="-233363">
                        <a:buFont typeface="Arial" pitchFamily="34" charset="0"/>
                        <a:buChar char="‒"/>
                        <a:tabLst/>
                      </a:pPr>
                      <a:r>
                        <a:rPr lang="en-US" sz="1800" dirty="0" smtClean="0"/>
                        <a:t>Place of birth or nationality</a:t>
                      </a:r>
                    </a:p>
                    <a:p>
                      <a:pPr marL="806450" lvl="2" indent="-233363">
                        <a:buFont typeface="Arial" pitchFamily="34" charset="0"/>
                        <a:buChar char="‒"/>
                        <a:tabLst/>
                      </a:pPr>
                      <a:r>
                        <a:rPr lang="en-US" sz="1800" dirty="0" smtClean="0"/>
                        <a:t>Names of father’s parents </a:t>
                      </a:r>
                    </a:p>
                    <a:p>
                      <a:pPr marL="806450" lvl="2" indent="-233363">
                        <a:buFont typeface="Arial" pitchFamily="34" charset="0"/>
                        <a:buChar char="‒"/>
                        <a:tabLst/>
                      </a:pPr>
                      <a:r>
                        <a:rPr lang="en-US" sz="1800" dirty="0" smtClean="0"/>
                        <a:t>Identification number </a:t>
                      </a:r>
                      <a:endParaRPr lang="en-US" sz="1800" dirty="0"/>
                    </a:p>
                  </a:txBody>
                  <a:tcPr/>
                </a:tc>
                <a:tc>
                  <a:txBody>
                    <a:bodyPr/>
                    <a:lstStyle/>
                    <a:p>
                      <a:pPr marL="339725" lvl="1" indent="-231775" defTabSz="128588">
                        <a:buFont typeface="Arial" pitchFamily="34" charset="0"/>
                        <a:buChar char="•"/>
                      </a:pPr>
                      <a:r>
                        <a:rPr lang="en-US" sz="1800" dirty="0" smtClean="0"/>
                        <a:t>Place of residence of mother or 	family </a:t>
                      </a:r>
                    </a:p>
                    <a:p>
                      <a:pPr marL="339725" lvl="1" indent="-231775" defTabSz="128588">
                        <a:buFont typeface="Arial" pitchFamily="34" charset="0"/>
                        <a:buChar char="•"/>
                        <a:tabLst/>
                      </a:pPr>
                      <a:r>
                        <a:rPr lang="en-US" sz="1800" dirty="0" smtClean="0"/>
                        <a:t>Duration at residence </a:t>
                      </a:r>
                    </a:p>
                    <a:p>
                      <a:pPr marL="339725" lvl="1" indent="-231775" defTabSz="128588">
                        <a:buFont typeface="Arial" pitchFamily="34" charset="0"/>
                        <a:buChar char="•"/>
                      </a:pPr>
                      <a:r>
                        <a:rPr lang="en-US" sz="1800" dirty="0" smtClean="0"/>
                        <a:t>Type of place of birth </a:t>
                      </a:r>
                    </a:p>
                    <a:p>
                      <a:pPr marL="339725" lvl="1" indent="-231775" defTabSz="128588">
                        <a:buFont typeface="Arial" pitchFamily="34" charset="0"/>
                        <a:buChar char="•"/>
                      </a:pPr>
                      <a:r>
                        <a:rPr lang="en-US" sz="1800" dirty="0" smtClean="0"/>
                        <a:t>Attendant at birth</a:t>
                      </a:r>
                    </a:p>
                    <a:p>
                      <a:pPr marL="804863" lvl="2" indent="-231775">
                        <a:buFont typeface="Arial" pitchFamily="34" charset="0"/>
                        <a:buChar char="‒"/>
                      </a:pPr>
                      <a:r>
                        <a:rPr lang="en-US" sz="1800" dirty="0" smtClean="0"/>
                        <a:t>Name</a:t>
                      </a:r>
                    </a:p>
                    <a:p>
                      <a:pPr marL="804863" lvl="2" indent="-231775" defTabSz="133350">
                        <a:buFont typeface="Arial" pitchFamily="34" charset="0"/>
                        <a:buChar char="‒"/>
                      </a:pPr>
                      <a:r>
                        <a:rPr lang="en-US" sz="1800" dirty="0" smtClean="0"/>
                        <a:t>Type (physician, midwife, 					nurse, etc.)</a:t>
                      </a:r>
                    </a:p>
                    <a:p>
                      <a:pPr marL="804863" lvl="2" indent="-231775">
                        <a:buFont typeface="Arial" pitchFamily="34" charset="0"/>
                        <a:buChar char="‒"/>
                      </a:pPr>
                      <a:r>
                        <a:rPr lang="en-US" sz="1800" dirty="0" smtClean="0"/>
                        <a:t>Address</a:t>
                      </a:r>
                    </a:p>
                    <a:p>
                      <a:pPr marL="804863" lvl="2" indent="-231775">
                        <a:buFont typeface="Arial" pitchFamily="34" charset="0"/>
                        <a:buChar char="‒"/>
                      </a:pPr>
                      <a:r>
                        <a:rPr lang="en-US" sz="1800" dirty="0" smtClean="0"/>
                        <a:t>License number</a:t>
                      </a:r>
                    </a:p>
                    <a:p>
                      <a:pPr marL="342900" lvl="1" indent="-234950">
                        <a:buFont typeface="Arial" pitchFamily="34" charset="0"/>
                        <a:buChar char="•"/>
                      </a:pPr>
                      <a:r>
                        <a:rPr lang="en-US" sz="1800" dirty="0" smtClean="0"/>
                        <a:t>Date of registration</a:t>
                      </a:r>
                    </a:p>
                    <a:p>
                      <a:pPr marL="342900" lvl="1" indent="-234950">
                        <a:buFont typeface="Arial" pitchFamily="34" charset="0"/>
                        <a:buChar char="•"/>
                      </a:pPr>
                      <a:r>
                        <a:rPr lang="en-US" sz="1800" dirty="0" smtClean="0"/>
                        <a:t>Place of registration </a:t>
                      </a:r>
                    </a:p>
                    <a:p>
                      <a:pPr marL="342900" lvl="1" indent="-234950">
                        <a:buFont typeface="Arial" pitchFamily="34" charset="0"/>
                        <a:buChar char="•"/>
                      </a:pPr>
                      <a:r>
                        <a:rPr lang="en-US" sz="1800" dirty="0" smtClean="0"/>
                        <a:t>Name and relationship of</a:t>
                      </a:r>
                      <a:r>
                        <a:rPr lang="en-US" sz="1800" baseline="0" dirty="0" smtClean="0"/>
                        <a:t>  informant</a:t>
                      </a:r>
                    </a:p>
                    <a:p>
                      <a:pPr marL="342900" lvl="1" indent="-234950">
                        <a:buFont typeface="Arial" pitchFamily="34" charset="0"/>
                        <a:buChar char="•"/>
                      </a:pPr>
                      <a:r>
                        <a:rPr lang="en-US" sz="1800" dirty="0" smtClean="0"/>
                        <a:t>Attestation statement with </a:t>
                      </a:r>
                      <a:r>
                        <a:rPr lang="en-US" sz="1800" baseline="0" dirty="0" smtClean="0"/>
                        <a:t> signature of attendant, informant or registrar</a:t>
                      </a:r>
                    </a:p>
                    <a:p>
                      <a:pPr marL="342900" lvl="1" indent="-234950">
                        <a:buFont typeface="Arial" pitchFamily="34" charset="0"/>
                        <a:buChar char="•"/>
                      </a:pPr>
                      <a:r>
                        <a:rPr lang="en-US" sz="1800" dirty="0" smtClean="0"/>
                        <a:t>Birth registration number</a:t>
                      </a:r>
                    </a:p>
                    <a:p>
                      <a:endParaRPr lang="en-US" sz="1800" dirty="0"/>
                    </a:p>
                  </a:txBody>
                  <a:tcPr/>
                </a:tc>
              </a:tr>
            </a:tbl>
          </a:graphicData>
        </a:graphic>
      </p:graphicFrame>
      <p:sp>
        <p:nvSpPr>
          <p:cNvPr id="3" name="TextBox 2"/>
          <p:cNvSpPr txBox="1"/>
          <p:nvPr/>
        </p:nvSpPr>
        <p:spPr>
          <a:xfrm>
            <a:off x="4648200" y="6195060"/>
            <a:ext cx="4267200" cy="646331"/>
          </a:xfrm>
          <a:prstGeom prst="rect">
            <a:avLst/>
          </a:prstGeom>
          <a:noFill/>
        </p:spPr>
        <p:txBody>
          <a:bodyPr wrap="square" rtlCol="0">
            <a:spAutoFit/>
          </a:bodyPr>
          <a:lstStyle/>
          <a:p>
            <a:r>
              <a:rPr lang="en-US" sz="1200" dirty="0"/>
              <a:t>SOURCES: </a:t>
            </a:r>
            <a:r>
              <a:rPr lang="en-US" sz="1200" i="1" dirty="0"/>
              <a:t>Principles and Recommendations for a Vital Statistics System, Revision 2, </a:t>
            </a:r>
            <a:r>
              <a:rPr lang="en-US" sz="1200" dirty="0"/>
              <a:t>United Nations, New York, 2001, Chapter II </a:t>
            </a:r>
          </a:p>
        </p:txBody>
      </p:sp>
    </p:spTree>
    <p:extLst>
      <p:ext uri="{BB962C8B-B14F-4D97-AF65-F5344CB8AC3E}">
        <p14:creationId xmlns:p14="http://schemas.microsoft.com/office/powerpoint/2010/main" val="278178032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76200"/>
            <a:ext cx="8229600" cy="457200"/>
          </a:xfrm>
        </p:spPr>
        <p:txBody>
          <a:bodyPr>
            <a:normAutofit fontScale="90000"/>
          </a:bodyPr>
          <a:lstStyle/>
          <a:p>
            <a:pPr algn="ctr"/>
            <a:r>
              <a:rPr lang="en-US" sz="2400" b="1" dirty="0"/>
              <a:t>Birth Information </a:t>
            </a:r>
            <a:r>
              <a:rPr lang="en-US" sz="2400" b="1" dirty="0" smtClean="0"/>
              <a:t>that could be Collected </a:t>
            </a:r>
            <a:r>
              <a:rPr lang="en-US" sz="2400" b="1" dirty="0"/>
              <a:t>for </a:t>
            </a:r>
            <a:r>
              <a:rPr lang="en-US" sz="2400" b="1" dirty="0" smtClean="0"/>
              <a:t>Statistical Purposes</a:t>
            </a:r>
            <a:endParaRPr lang="en-US" sz="2400"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944769577"/>
              </p:ext>
            </p:extLst>
          </p:nvPr>
        </p:nvGraphicFramePr>
        <p:xfrm>
          <a:off x="304800" y="685800"/>
          <a:ext cx="8534400" cy="5212080"/>
        </p:xfrm>
        <a:graphic>
          <a:graphicData uri="http://schemas.openxmlformats.org/drawingml/2006/table">
            <a:tbl>
              <a:tblPr firstRow="1" bandRow="1">
                <a:tableStyleId>{C4B1156A-380E-4F78-BDF5-A606A8083BF9}</a:tableStyleId>
              </a:tblPr>
              <a:tblGrid>
                <a:gridCol w="4117474"/>
                <a:gridCol w="4416926"/>
              </a:tblGrid>
              <a:tr h="5212080">
                <a:tc>
                  <a:txBody>
                    <a:bodyPr/>
                    <a:lstStyle/>
                    <a:p>
                      <a:pPr marL="233363" lvl="0" indent="-233363">
                        <a:buFont typeface="Arial" pitchFamily="34" charset="0"/>
                        <a:buChar char="•"/>
                        <a:tabLst>
                          <a:tab pos="233363" algn="l"/>
                        </a:tabLst>
                      </a:pPr>
                      <a:r>
                        <a:rPr lang="en-US" sz="1800" dirty="0" smtClean="0"/>
                        <a:t>Characteristics of the father</a:t>
                      </a:r>
                    </a:p>
                    <a:p>
                      <a:pPr marL="625475" lvl="1" indent="-342900">
                        <a:buFont typeface="Arial" pitchFamily="34" charset="0"/>
                        <a:buChar char="‒"/>
                      </a:pPr>
                      <a:r>
                        <a:rPr lang="en-US" sz="1800" dirty="0" smtClean="0"/>
                        <a:t>Educational level</a:t>
                      </a:r>
                    </a:p>
                    <a:p>
                      <a:pPr marL="625475" lvl="1" indent="-342900">
                        <a:buFont typeface="Arial" pitchFamily="34" charset="0"/>
                        <a:buChar char="‒"/>
                      </a:pPr>
                      <a:r>
                        <a:rPr lang="en-US" sz="1800" dirty="0" smtClean="0"/>
                        <a:t>Occupation</a:t>
                      </a:r>
                    </a:p>
                    <a:p>
                      <a:pPr marL="625475" lvl="1" indent="-342900">
                        <a:buFont typeface="Arial" pitchFamily="34" charset="0"/>
                        <a:buChar char="‒"/>
                      </a:pPr>
                      <a:r>
                        <a:rPr lang="en-US" sz="1800" dirty="0" smtClean="0"/>
                        <a:t>Ethnicity, race or religion</a:t>
                      </a:r>
                    </a:p>
                    <a:p>
                      <a:pPr marL="233363" lvl="0" indent="-233363" algn="l" defTabSz="914400" rtl="0" eaLnBrk="1" latinLnBrk="0" hangingPunct="1">
                        <a:buFont typeface="Arial" pitchFamily="34" charset="0"/>
                        <a:buChar char="•"/>
                        <a:tabLst>
                          <a:tab pos="233363" algn="l"/>
                        </a:tabLst>
                      </a:pPr>
                      <a:r>
                        <a:rPr lang="en-US" sz="1800" kern="1200" dirty="0" smtClean="0"/>
                        <a:t>Characteristics of the mother</a:t>
                      </a:r>
                    </a:p>
                    <a:p>
                      <a:pPr marL="625475" lvl="1" indent="-342900" algn="l" defTabSz="914400" rtl="0" eaLnBrk="1" latinLnBrk="0" hangingPunct="1">
                        <a:buFont typeface="Arial" pitchFamily="34" charset="0"/>
                        <a:buChar char="‒"/>
                      </a:pPr>
                      <a:r>
                        <a:rPr lang="en-US" sz="1800" kern="1200" dirty="0" smtClean="0"/>
                        <a:t>Educational level</a:t>
                      </a:r>
                    </a:p>
                    <a:p>
                      <a:pPr marL="625475" lvl="1" indent="-342900" algn="l" defTabSz="914400" rtl="0" eaLnBrk="1" latinLnBrk="0" hangingPunct="1">
                        <a:buFont typeface="Arial" pitchFamily="34" charset="0"/>
                        <a:buChar char="‒"/>
                      </a:pPr>
                      <a:r>
                        <a:rPr lang="en-US" sz="1800" kern="1200" dirty="0" smtClean="0"/>
                        <a:t>Occupation</a:t>
                      </a:r>
                    </a:p>
                    <a:p>
                      <a:pPr marL="625475" lvl="1" indent="-342900" algn="l" defTabSz="914400" rtl="0" eaLnBrk="1" latinLnBrk="0" hangingPunct="1">
                        <a:buFont typeface="Arial" pitchFamily="34" charset="0"/>
                        <a:buChar char="‒"/>
                      </a:pPr>
                      <a:r>
                        <a:rPr lang="en-US" sz="1800" kern="1200" dirty="0" smtClean="0"/>
                        <a:t>Ethnicity, race or religion</a:t>
                      </a:r>
                    </a:p>
                    <a:p>
                      <a:pPr marL="342900" lvl="0" indent="-342900">
                        <a:buFont typeface="Arial" pitchFamily="34" charset="0"/>
                        <a:buChar char="•"/>
                      </a:pPr>
                      <a:r>
                        <a:rPr lang="en-US" sz="1800" kern="1200" dirty="0" smtClean="0"/>
                        <a:t>Medical information related to birth</a:t>
                      </a:r>
                      <a:r>
                        <a:rPr lang="en-US" sz="1800" dirty="0" smtClean="0"/>
                        <a:t> </a:t>
                      </a:r>
                    </a:p>
                    <a:p>
                      <a:pPr marL="625475" lvl="1" indent="-342900" algn="l" defTabSz="914400" rtl="0" eaLnBrk="1" latinLnBrk="0" hangingPunct="1">
                        <a:buFont typeface="Arial" pitchFamily="34" charset="0"/>
                        <a:buChar char="‒"/>
                      </a:pPr>
                      <a:r>
                        <a:rPr lang="en-US" sz="1800" kern="1200" dirty="0" smtClean="0"/>
                        <a:t>Birth weight of child</a:t>
                      </a:r>
                    </a:p>
                    <a:p>
                      <a:pPr marL="625475" lvl="1" indent="-342900" algn="l" defTabSz="914400" rtl="0" eaLnBrk="1" latinLnBrk="0" hangingPunct="1">
                        <a:buFont typeface="Arial" pitchFamily="34" charset="0"/>
                        <a:buChar char="‒"/>
                      </a:pPr>
                      <a:r>
                        <a:rPr lang="en-US" sz="1800" kern="1200" dirty="0" smtClean="0"/>
                        <a:t>Length of gestation </a:t>
                      </a:r>
                    </a:p>
                    <a:p>
                      <a:pPr marL="625475" lvl="1" indent="-342900" algn="l" defTabSz="914400" rtl="0" eaLnBrk="1" latinLnBrk="0" hangingPunct="1">
                        <a:buFont typeface="Arial" pitchFamily="34" charset="0"/>
                        <a:buChar char="‒"/>
                      </a:pPr>
                      <a:r>
                        <a:rPr lang="en-US" sz="1800" kern="1200" dirty="0" smtClean="0"/>
                        <a:t>Number of previous children born alive to mother</a:t>
                      </a:r>
                    </a:p>
                    <a:p>
                      <a:pPr marL="625475" lvl="1" indent="-342900" algn="l" defTabSz="914400" rtl="0" eaLnBrk="1" latinLnBrk="0" hangingPunct="1">
                        <a:buFont typeface="Arial" pitchFamily="34" charset="0"/>
                        <a:buChar char="‒"/>
                      </a:pPr>
                      <a:r>
                        <a:rPr lang="en-US" sz="1800" kern="1200" dirty="0" smtClean="0"/>
                        <a:t>Number of fetal deaths (or stillborn children) of mother</a:t>
                      </a:r>
                    </a:p>
                    <a:p>
                      <a:pPr marL="625475" lvl="1" indent="-342900" algn="l" defTabSz="914400" rtl="0" eaLnBrk="1" latinLnBrk="0" hangingPunct="1">
                        <a:buFont typeface="Arial" pitchFamily="34" charset="0"/>
                        <a:buChar char="‒"/>
                      </a:pPr>
                      <a:r>
                        <a:rPr lang="en-US" sz="1800" kern="1200" dirty="0" smtClean="0"/>
                        <a:t>When medical care began</a:t>
                      </a:r>
                    </a:p>
                    <a:p>
                      <a:pPr marL="625475" lvl="1" indent="-342900" algn="l" defTabSz="914400" rtl="0" eaLnBrk="1" latinLnBrk="0" hangingPunct="1">
                        <a:buFont typeface="Arial" pitchFamily="34" charset="0"/>
                        <a:buChar char="‒"/>
                      </a:pPr>
                      <a:r>
                        <a:rPr lang="en-US" sz="1800" kern="1200" dirty="0" smtClean="0"/>
                        <a:t>Number of prenatal visits</a:t>
                      </a:r>
                      <a:endParaRPr lang="en-US" sz="1800" b="0" kern="1200" dirty="0">
                        <a:solidFill>
                          <a:schemeClr val="tx1"/>
                        </a:solidFill>
                        <a:latin typeface="+mn-lt"/>
                        <a:ea typeface="+mn-ea"/>
                        <a:cs typeface="+mn-cs"/>
                      </a:endParaRPr>
                    </a:p>
                  </a:txBody>
                  <a:tcPr/>
                </a:tc>
                <a:tc>
                  <a:txBody>
                    <a:bodyPr/>
                    <a:lstStyle/>
                    <a:p>
                      <a:pPr marL="233363" lvl="0" indent="-233363" algn="l" defTabSz="914400" rtl="0" eaLnBrk="1" latinLnBrk="0" hangingPunct="1">
                        <a:buFont typeface="Arial" pitchFamily="34" charset="0"/>
                        <a:buChar char="•"/>
                        <a:tabLst>
                          <a:tab pos="233363" algn="l"/>
                        </a:tabLst>
                      </a:pPr>
                      <a:r>
                        <a:rPr lang="en-US" sz="1800" kern="1200" dirty="0" smtClean="0"/>
                        <a:t>Other medical information on mother </a:t>
                      </a:r>
                    </a:p>
                    <a:p>
                      <a:pPr marL="584200" lvl="1" indent="-244475" algn="l" defTabSz="914400" rtl="0" eaLnBrk="1" latinLnBrk="0" hangingPunct="1">
                        <a:buFont typeface="Arial" pitchFamily="34" charset="0"/>
                        <a:buChar char="‒"/>
                        <a:tabLst>
                          <a:tab pos="638175" algn="l"/>
                        </a:tabLst>
                      </a:pPr>
                      <a:r>
                        <a:rPr lang="en-US" sz="1800" kern="1200" dirty="0" smtClean="0"/>
                        <a:t>Date of last previous live birth (or interval since last live birth)</a:t>
                      </a:r>
                    </a:p>
                    <a:p>
                      <a:pPr marL="584200" lvl="1" indent="-244475" algn="l" defTabSz="914400" rtl="0" eaLnBrk="1" latinLnBrk="0" hangingPunct="1">
                        <a:buFont typeface="Arial" pitchFamily="34" charset="0"/>
                        <a:buChar char="‒"/>
                        <a:tabLst>
                          <a:tab pos="638175" algn="l"/>
                        </a:tabLst>
                      </a:pPr>
                      <a:r>
                        <a:rPr lang="en-US" sz="1800" kern="1200" dirty="0" smtClean="0"/>
                        <a:t>Weight prior to pregnancy and weight at delivery</a:t>
                      </a:r>
                    </a:p>
                    <a:p>
                      <a:pPr marL="584200" lvl="1" indent="-244475" algn="l" defTabSz="914400" rtl="0" eaLnBrk="1" latinLnBrk="0" hangingPunct="1">
                        <a:buFont typeface="Arial" pitchFamily="34" charset="0"/>
                        <a:buChar char="‒"/>
                        <a:tabLst>
                          <a:tab pos="638175" algn="l"/>
                        </a:tabLst>
                      </a:pPr>
                      <a:r>
                        <a:rPr lang="en-US" sz="1800" kern="1200" dirty="0" smtClean="0"/>
                        <a:t>Medical conditions that may cause problems during pregnancy </a:t>
                      </a:r>
                    </a:p>
                    <a:p>
                      <a:pPr marL="584200" lvl="1" indent="-244475" algn="l" defTabSz="914400" rtl="0" eaLnBrk="1" latinLnBrk="0" hangingPunct="1">
                        <a:buFont typeface="Arial" pitchFamily="34" charset="0"/>
                        <a:buChar char="‒"/>
                        <a:tabLst>
                          <a:tab pos="638175" algn="l"/>
                        </a:tabLst>
                      </a:pPr>
                      <a:r>
                        <a:rPr lang="en-US" sz="1800" kern="1200" dirty="0" smtClean="0"/>
                        <a:t>Method of delivery </a:t>
                      </a:r>
                    </a:p>
                    <a:p>
                      <a:pPr marL="584200" lvl="1" indent="-244475" algn="l" defTabSz="914400" rtl="0" eaLnBrk="1" latinLnBrk="0" hangingPunct="1">
                        <a:buFont typeface="Arial" pitchFamily="34" charset="0"/>
                        <a:buChar char="‒"/>
                        <a:tabLst>
                          <a:tab pos="638175" algn="l"/>
                        </a:tabLst>
                      </a:pPr>
                      <a:r>
                        <a:rPr lang="en-US" sz="1800" kern="1200" dirty="0" smtClean="0"/>
                        <a:t>Other complications of delivery or pregnancy </a:t>
                      </a:r>
                    </a:p>
                    <a:p>
                      <a:pPr marL="584200" lvl="1" indent="-244475" algn="l" defTabSz="914400" rtl="0" eaLnBrk="1" latinLnBrk="0" hangingPunct="1">
                        <a:buFont typeface="Arial" pitchFamily="34" charset="0"/>
                        <a:buChar char="‒"/>
                        <a:tabLst>
                          <a:tab pos="638175" algn="l"/>
                        </a:tabLst>
                      </a:pPr>
                      <a:r>
                        <a:rPr lang="en-US" sz="1800" kern="1200" dirty="0" smtClean="0"/>
                        <a:t>Crown-heel length of infant at delivery</a:t>
                      </a:r>
                    </a:p>
                    <a:p>
                      <a:pPr marL="584200" lvl="1" indent="-244475" algn="l" defTabSz="914400" rtl="0" eaLnBrk="1" latinLnBrk="0" hangingPunct="1">
                        <a:buFont typeface="Arial" pitchFamily="34" charset="0"/>
                        <a:buChar char="‒"/>
                        <a:tabLst>
                          <a:tab pos="638175" algn="l"/>
                        </a:tabLst>
                      </a:pPr>
                      <a:r>
                        <a:rPr lang="en-US" sz="1800" kern="1200" dirty="0" smtClean="0"/>
                        <a:t>Abnormal conditions of the 	infant</a:t>
                      </a:r>
                    </a:p>
                    <a:p>
                      <a:pPr marL="584200" lvl="1" indent="-244475" algn="l" defTabSz="914400" rtl="0" eaLnBrk="1" latinLnBrk="0" hangingPunct="1">
                        <a:buFont typeface="Arial" pitchFamily="34" charset="0"/>
                        <a:buChar char="‒"/>
                        <a:tabLst>
                          <a:tab pos="638175" algn="l"/>
                        </a:tabLst>
                      </a:pPr>
                      <a:r>
                        <a:rPr lang="en-US" sz="1800" kern="1200" dirty="0" smtClean="0"/>
                        <a:t>Congenital anomalies</a:t>
                      </a:r>
                      <a:endParaRPr lang="en-US" sz="1800" b="0" kern="1200" dirty="0">
                        <a:solidFill>
                          <a:schemeClr val="tx1"/>
                        </a:solidFill>
                        <a:latin typeface="+mn-lt"/>
                        <a:ea typeface="+mn-ea"/>
                        <a:cs typeface="+mn-cs"/>
                      </a:endParaRPr>
                    </a:p>
                  </a:txBody>
                  <a:tcPr/>
                </a:tc>
              </a:tr>
            </a:tbl>
          </a:graphicData>
        </a:graphic>
      </p:graphicFrame>
      <p:sp>
        <p:nvSpPr>
          <p:cNvPr id="5" name="TextBox 4"/>
          <p:cNvSpPr txBox="1"/>
          <p:nvPr/>
        </p:nvSpPr>
        <p:spPr>
          <a:xfrm>
            <a:off x="4648200" y="6195060"/>
            <a:ext cx="4267200" cy="600164"/>
          </a:xfrm>
          <a:prstGeom prst="rect">
            <a:avLst/>
          </a:prstGeom>
          <a:noFill/>
        </p:spPr>
        <p:txBody>
          <a:bodyPr wrap="square" rtlCol="0">
            <a:spAutoFit/>
          </a:bodyPr>
          <a:lstStyle/>
          <a:p>
            <a:r>
              <a:rPr lang="en-US" sz="1100" dirty="0"/>
              <a:t>SOURCES: </a:t>
            </a:r>
            <a:r>
              <a:rPr lang="en-US" sz="1100" i="1" dirty="0"/>
              <a:t>Principles and Recommendations for a Vital Statistics System, Revision 2, </a:t>
            </a:r>
            <a:r>
              <a:rPr lang="en-US" sz="1100" dirty="0"/>
              <a:t>United Nations, New York, 2001, Chapter II </a:t>
            </a:r>
            <a:r>
              <a:rPr lang="en-US" sz="1100" dirty="0" smtClean="0"/>
              <a:t>(also following slide, “</a:t>
            </a:r>
            <a:r>
              <a:rPr lang="en-US" sz="1100" dirty="0"/>
              <a:t>Birth Information Collected – Derived </a:t>
            </a:r>
            <a:r>
              <a:rPr lang="en-US" sz="1100" dirty="0" smtClean="0"/>
              <a:t>Data”)</a:t>
            </a:r>
            <a:endParaRPr lang="en-US" sz="1100" dirty="0"/>
          </a:p>
        </p:txBody>
      </p:sp>
    </p:spTree>
    <p:extLst>
      <p:ext uri="{BB962C8B-B14F-4D97-AF65-F5344CB8AC3E}">
        <p14:creationId xmlns:p14="http://schemas.microsoft.com/office/powerpoint/2010/main" val="303206718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4343399" y="1008530"/>
            <a:ext cx="4572001" cy="27432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 name="Title 1"/>
          <p:cNvSpPr>
            <a:spLocks noGrp="1"/>
          </p:cNvSpPr>
          <p:nvPr>
            <p:ph type="title" idx="4294967295"/>
          </p:nvPr>
        </p:nvSpPr>
        <p:spPr>
          <a:xfrm>
            <a:off x="457200" y="152400"/>
            <a:ext cx="8153400" cy="1143000"/>
          </a:xfrm>
        </p:spPr>
        <p:txBody>
          <a:bodyPr>
            <a:normAutofit fontScale="90000"/>
          </a:bodyPr>
          <a:lstStyle/>
          <a:p>
            <a:pPr algn="ctr">
              <a:lnSpc>
                <a:spcPct val="100000"/>
              </a:lnSpc>
            </a:pPr>
            <a:r>
              <a:rPr lang="en-US" sz="2700" b="1" dirty="0"/>
              <a:t>Birth Information </a:t>
            </a:r>
            <a:r>
              <a:rPr lang="en-US" sz="2700" b="1" dirty="0" smtClean="0"/>
              <a:t>Collected </a:t>
            </a:r>
            <a:r>
              <a:rPr lang="en-US" sz="2400" b="1" dirty="0"/>
              <a:t>–</a:t>
            </a:r>
            <a:r>
              <a:rPr lang="en-US" sz="2700" b="1" dirty="0" smtClean="0"/>
              <a:t> Derived Data</a:t>
            </a:r>
            <a:br>
              <a:rPr lang="en-US" sz="2700" b="1" dirty="0" smtClean="0"/>
            </a:br>
            <a:r>
              <a:rPr lang="en-US" sz="2200" b="1" dirty="0" smtClean="0"/>
              <a:t>(</a:t>
            </a:r>
            <a:r>
              <a:rPr lang="en-US" sz="2200" dirty="0" smtClean="0"/>
              <a:t>Items for </a:t>
            </a:r>
            <a:r>
              <a:rPr lang="en-US" sz="2200" dirty="0"/>
              <a:t>statistical purposes not collected directly on </a:t>
            </a:r>
            <a:r>
              <a:rPr lang="en-US" sz="2200" dirty="0" smtClean="0"/>
              <a:t>birth </a:t>
            </a:r>
            <a:r>
              <a:rPr lang="en-US" sz="2200" dirty="0"/>
              <a:t>record </a:t>
            </a:r>
            <a:r>
              <a:rPr lang="en-US" sz="2200" dirty="0" smtClean="0"/>
              <a:t>but derived </a:t>
            </a:r>
            <a:r>
              <a:rPr lang="en-US" sz="2200" dirty="0"/>
              <a:t>from those items and added to computer files for tabulation) </a:t>
            </a:r>
            <a:endParaRPr lang="en-US" sz="2400"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4097296948"/>
              </p:ext>
            </p:extLst>
          </p:nvPr>
        </p:nvGraphicFramePr>
        <p:xfrm>
          <a:off x="0" y="1295400"/>
          <a:ext cx="9144000" cy="5562600"/>
        </p:xfrm>
        <a:graphic>
          <a:graphicData uri="http://schemas.openxmlformats.org/drawingml/2006/table">
            <a:tbl>
              <a:tblPr firstRow="1" bandRow="1">
                <a:tableStyleId>{073A0DAA-6AF3-43AB-8588-CEC1D06C72B9}</a:tableStyleId>
              </a:tblPr>
              <a:tblGrid>
                <a:gridCol w="4029349"/>
                <a:gridCol w="5114651"/>
              </a:tblGrid>
              <a:tr h="370840">
                <a:tc>
                  <a:txBody>
                    <a:bodyPr/>
                    <a:lstStyle/>
                    <a:p>
                      <a:pPr algn="ctr"/>
                      <a:r>
                        <a:rPr lang="en-US" dirty="0" smtClean="0"/>
                        <a:t>Derived Data Item</a:t>
                      </a:r>
                      <a:endParaRPr lang="en-US" dirty="0"/>
                    </a:p>
                  </a:txBody>
                  <a:tcPr/>
                </a:tc>
                <a:tc>
                  <a:txBody>
                    <a:bodyPr/>
                    <a:lstStyle/>
                    <a:p>
                      <a:pPr algn="ctr"/>
                      <a:r>
                        <a:rPr lang="en-US" dirty="0" smtClean="0"/>
                        <a:t>Source on Birth Record</a:t>
                      </a:r>
                      <a:endParaRPr lang="en-US" dirty="0"/>
                    </a:p>
                  </a:txBody>
                  <a:tcPr/>
                </a:tc>
              </a:tr>
              <a:tr h="401743">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Age of mother and father</a:t>
                      </a:r>
                    </a:p>
                  </a:txBody>
                  <a:tcPr/>
                </a:tc>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Date of birth for mother and father</a:t>
                      </a:r>
                    </a:p>
                  </a:txBody>
                  <a:tcPr/>
                </a:tc>
              </a:tr>
              <a:tr h="401743">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Live birth order</a:t>
                      </a:r>
                    </a:p>
                  </a:txBody>
                  <a:tcPr/>
                </a:tc>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Previous births plus this birth</a:t>
                      </a:r>
                    </a:p>
                  </a:txBody>
                  <a:tcPr/>
                </a:tc>
              </a:tr>
              <a:tr h="401743">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Socio-economic indicator </a:t>
                      </a:r>
                    </a:p>
                  </a:txBody>
                  <a:tcPr/>
                </a:tc>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Education and/or occupation </a:t>
                      </a:r>
                    </a:p>
                  </a:txBody>
                  <a:tcPr/>
                </a:tc>
              </a:tr>
              <a:tr h="710777">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Detail on residence such as urban, rural, regional, etc. </a:t>
                      </a:r>
                    </a:p>
                  </a:txBody>
                  <a:tcPr/>
                </a:tc>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City, town</a:t>
                      </a:r>
                      <a:r>
                        <a:rPr lang="en-US" sz="2000" baseline="0" dirty="0" smtClean="0"/>
                        <a:t> or a</a:t>
                      </a:r>
                      <a:r>
                        <a:rPr lang="en-US" sz="2000" dirty="0" smtClean="0"/>
                        <a:t>ddress of mother’s residence</a:t>
                      </a:r>
                    </a:p>
                  </a:txBody>
                  <a:tcPr/>
                </a:tc>
              </a:tr>
              <a:tr h="401743">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Other geographic groupings </a:t>
                      </a:r>
                    </a:p>
                  </a:txBody>
                  <a:tcPr/>
                </a:tc>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Residence</a:t>
                      </a:r>
                      <a:r>
                        <a:rPr lang="en-US" sz="2000" baseline="0" dirty="0" smtClean="0"/>
                        <a:t> of mother or place of birth</a:t>
                      </a:r>
                    </a:p>
                  </a:txBody>
                  <a:tcPr/>
                </a:tc>
              </a:tr>
              <a:tr h="710777">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Weight gained by mother during pregnancy</a:t>
                      </a:r>
                    </a:p>
                  </a:txBody>
                  <a:tcPr/>
                </a:tc>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Weight prior to birth and weight at delivery</a:t>
                      </a:r>
                    </a:p>
                  </a:txBody>
                  <a:tcPr/>
                </a:tc>
              </a:tr>
              <a:tr h="401743">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smtClean="0"/>
                        <a:t>Trimester care began </a:t>
                      </a:r>
                    </a:p>
                  </a:txBody>
                  <a:tcPr/>
                </a:tc>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Month care began or date of first visit</a:t>
                      </a:r>
                    </a:p>
                  </a:txBody>
                  <a:tcPr/>
                </a:tc>
              </a:tr>
              <a:tr h="401743">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Adequacy of prenatal care </a:t>
                      </a:r>
                    </a:p>
                  </a:txBody>
                  <a:tcPr/>
                </a:tc>
                <a:tc>
                  <a:txBody>
                    <a:bodyPr/>
                    <a:lstStyle/>
                    <a:p>
                      <a:pPr marL="233363" marR="0" lvl="1"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Number of visits and date of first visit </a:t>
                      </a:r>
                    </a:p>
                  </a:txBody>
                  <a:tcPr/>
                </a:tc>
              </a:tr>
              <a:tr h="1359748">
                <a:tc>
                  <a:txBody>
                    <a:bodyPr/>
                    <a:lstStyle/>
                    <a:p>
                      <a:pPr marL="233363" lvl="0" indent="-233363">
                        <a:buFont typeface="Arial" pitchFamily="34" charset="0"/>
                        <a:buChar char="•"/>
                      </a:pPr>
                      <a:r>
                        <a:rPr lang="en-US" sz="2000" dirty="0" smtClean="0"/>
                        <a:t>Birth weight categories </a:t>
                      </a:r>
                    </a:p>
                    <a:p>
                      <a:pPr marL="673100" marR="0" lvl="1"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kern="1200" dirty="0" smtClean="0"/>
                        <a:t>Low birth weight </a:t>
                      </a:r>
                    </a:p>
                    <a:p>
                      <a:pPr marL="673100" marR="0" lvl="1"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kern="1200" dirty="0" smtClean="0"/>
                        <a:t>Very low birth weight</a:t>
                      </a:r>
                    </a:p>
                    <a:p>
                      <a:pPr marL="673100" marR="0" lvl="1"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kern="1200" dirty="0" smtClean="0"/>
                        <a:t>Extremely low birth weight</a:t>
                      </a:r>
                      <a:endParaRPr lang="en-US" sz="2000" kern="1200" dirty="0" smtClean="0">
                        <a:solidFill>
                          <a:schemeClr val="dk1"/>
                        </a:solidFill>
                        <a:latin typeface="+mn-lt"/>
                        <a:ea typeface="+mn-ea"/>
                        <a:cs typeface="+mn-cs"/>
                      </a:endParaRPr>
                    </a:p>
                  </a:txBody>
                  <a:tcPr/>
                </a:tc>
                <a:tc>
                  <a:txBody>
                    <a:bodyPr/>
                    <a:lstStyle/>
                    <a:p>
                      <a:pPr marL="233363" indent="-233363">
                        <a:buFont typeface="Arial" pitchFamily="34" charset="0"/>
                        <a:buChar char="•"/>
                      </a:pPr>
                      <a:r>
                        <a:rPr lang="en-US" sz="2000" dirty="0" smtClean="0"/>
                        <a:t>Birth weight</a:t>
                      </a:r>
                    </a:p>
                    <a:p>
                      <a:pPr marL="673100" marR="0" lvl="1"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Weight less than 2500 grams</a:t>
                      </a:r>
                    </a:p>
                    <a:p>
                      <a:pPr marL="673100" marR="0" lvl="1"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Weight</a:t>
                      </a:r>
                      <a:r>
                        <a:rPr lang="en-US" sz="2000" baseline="0" dirty="0" smtClean="0"/>
                        <a:t> </a:t>
                      </a:r>
                      <a:r>
                        <a:rPr lang="en-US" sz="2000" dirty="0" smtClean="0"/>
                        <a:t>less than 1500 grams</a:t>
                      </a:r>
                    </a:p>
                    <a:p>
                      <a:pPr marL="673100" marR="0" lvl="1"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dirty="0" smtClean="0"/>
                        <a:t>Weight less than 1000 grams</a:t>
                      </a:r>
                      <a:endParaRPr lang="en-US" sz="2000" dirty="0"/>
                    </a:p>
                  </a:txBody>
                  <a:tcPr/>
                </a:tc>
              </a:tr>
            </a:tbl>
          </a:graphicData>
        </a:graphic>
      </p:graphicFrame>
      <p:sp>
        <p:nvSpPr>
          <p:cNvPr id="5" name="Rectangle 4"/>
          <p:cNvSpPr/>
          <p:nvPr/>
        </p:nvSpPr>
        <p:spPr bwMode="auto">
          <a:xfrm>
            <a:off x="5486400" y="1219200"/>
            <a:ext cx="914400" cy="9144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96497417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Information Collected</a:t>
            </a:r>
            <a:endParaRPr lang="en-US" b="1" dirty="0"/>
          </a:p>
        </p:txBody>
      </p:sp>
      <p:sp>
        <p:nvSpPr>
          <p:cNvPr id="3" name="Content Placeholder 2"/>
          <p:cNvSpPr>
            <a:spLocks noGrp="1"/>
          </p:cNvSpPr>
          <p:nvPr>
            <p:ph idx="1"/>
          </p:nvPr>
        </p:nvSpPr>
        <p:spPr>
          <a:xfrm>
            <a:off x="685800" y="1447800"/>
            <a:ext cx="8077200" cy="4572000"/>
          </a:xfrm>
        </p:spPr>
        <p:txBody>
          <a:bodyPr>
            <a:normAutofit/>
          </a:bodyPr>
          <a:lstStyle/>
          <a:p>
            <a:pPr marL="0" indent="0">
              <a:buNone/>
            </a:pPr>
            <a:r>
              <a:rPr lang="en-US" sz="2600" dirty="0" smtClean="0">
                <a:solidFill>
                  <a:schemeClr val="bg1">
                    <a:lumMod val="65000"/>
                  </a:schemeClr>
                </a:solidFill>
              </a:rPr>
              <a:t>Samples of birth records from various countries should be shown to the students particularly those for the countries the students are from. </a:t>
            </a:r>
          </a:p>
          <a:p>
            <a:pPr marL="0" indent="0">
              <a:buNone/>
            </a:pPr>
            <a:r>
              <a:rPr lang="en-US" sz="2600" dirty="0" smtClean="0">
                <a:solidFill>
                  <a:schemeClr val="bg1">
                    <a:lumMod val="65000"/>
                  </a:schemeClr>
                </a:solidFill>
              </a:rPr>
              <a:t>Examples should include birth records for countries that collect different types of medical information to show what different countries might analyze on natality and pregnancy.</a:t>
            </a:r>
            <a:endParaRPr lang="en-US" sz="2600" dirty="0">
              <a:solidFill>
                <a:schemeClr val="bg1">
                  <a:lumMod val="65000"/>
                </a:schemeClr>
              </a:solidFill>
            </a:endParaRPr>
          </a:p>
        </p:txBody>
      </p:sp>
    </p:spTree>
    <p:extLst>
      <p:ext uri="{BB962C8B-B14F-4D97-AF65-F5344CB8AC3E}">
        <p14:creationId xmlns:p14="http://schemas.microsoft.com/office/powerpoint/2010/main" val="176374088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FETP_Template[1]">
  <a:themeElements>
    <a:clrScheme name="1_BWPP Template May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WPP Template May 05">
      <a:majorFont>
        <a:latin typeface="Franklin Gothic Medium Cond"/>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defRPr>
        </a:defPPr>
      </a:lstStyle>
    </a:lnDef>
  </a:objectDefaults>
  <a:extraClrSchemeLst>
    <a:extraClrScheme>
      <a:clrScheme name="1_BWPP Template May 05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WPP Template May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WPP Template May 05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WPP Template May 05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WPP Template May 05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WPP Template May 05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WPP Template May 05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from erin</Template>
  <TotalTime>9662</TotalTime>
  <Words>4801</Words>
  <Application>Microsoft Office PowerPoint</Application>
  <PresentationFormat>On-screen Show (4:3)</PresentationFormat>
  <Paragraphs>418</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FETP_Template[1]</vt:lpstr>
      <vt:lpstr>Birth Records</vt:lpstr>
      <vt:lpstr>Outline</vt:lpstr>
      <vt:lpstr>Definition</vt:lpstr>
      <vt:lpstr>Definition</vt:lpstr>
      <vt:lpstr>Definition</vt:lpstr>
      <vt:lpstr>Birth Information that could be Collected for Legal and Administrative Use</vt:lpstr>
      <vt:lpstr>Birth Information that could be Collected for Statistical Purposes</vt:lpstr>
      <vt:lpstr>Birth Information Collected – Derived Data (Items for statistical purposes not collected directly on birth record but derived from those items and added to computer files for tabulation) </vt:lpstr>
      <vt:lpstr>Information Collected</vt:lpstr>
      <vt:lpstr>Activity</vt:lpstr>
      <vt:lpstr>Problems with Birth Data</vt:lpstr>
      <vt:lpstr>Discuss</vt:lpstr>
      <vt:lpstr>Review</vt:lpstr>
      <vt:lpstr>Review</vt:lpstr>
      <vt:lpstr>Fetal Deaths</vt:lpstr>
      <vt:lpstr>Fetal Deaths</vt:lpstr>
      <vt:lpstr>Fetal Deaths</vt:lpstr>
      <vt:lpstr>Fetal Deaths</vt:lpstr>
      <vt:lpstr>Fetal Deaths</vt:lpstr>
      <vt:lpstr>Review</vt:lpstr>
      <vt:lpstr>Word Choice Questions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REGISTRATION  AND  VITAL STATISTICS  SYSTEMS</dc:title>
  <dc:creator>Dorothy</dc:creator>
  <cp:lastModifiedBy>Nichols, Erin K. (CDC/OSELS/NCHS)</cp:lastModifiedBy>
  <cp:revision>1154</cp:revision>
  <cp:lastPrinted>2012-02-09T18:59:07Z</cp:lastPrinted>
  <dcterms:created xsi:type="dcterms:W3CDTF">2011-08-26T21:42:09Z</dcterms:created>
  <dcterms:modified xsi:type="dcterms:W3CDTF">2015-03-30T21:01:39Z</dcterms:modified>
</cp:coreProperties>
</file>