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493" r:id="rId2"/>
    <p:sldId id="272" r:id="rId3"/>
    <p:sldId id="273" r:id="rId4"/>
    <p:sldId id="274" r:id="rId5"/>
    <p:sldId id="287" r:id="rId6"/>
    <p:sldId id="275" r:id="rId7"/>
    <p:sldId id="288" r:id="rId8"/>
    <p:sldId id="276" r:id="rId9"/>
    <p:sldId id="277" r:id="rId10"/>
    <p:sldId id="289" r:id="rId11"/>
    <p:sldId id="471" r:id="rId12"/>
    <p:sldId id="417" r:id="rId13"/>
    <p:sldId id="413" r:id="rId14"/>
    <p:sldId id="414" r:id="rId15"/>
    <p:sldId id="278" r:id="rId16"/>
    <p:sldId id="494" r:id="rId17"/>
    <p:sldId id="296" r:id="rId18"/>
    <p:sldId id="279" r:id="rId19"/>
    <p:sldId id="415" r:id="rId20"/>
    <p:sldId id="280" r:id="rId21"/>
    <p:sldId id="464" r:id="rId22"/>
    <p:sldId id="527" r:id="rId23"/>
    <p:sldId id="284" r:id="rId24"/>
    <p:sldId id="292" r:id="rId25"/>
    <p:sldId id="290" r:id="rId26"/>
    <p:sldId id="293" r:id="rId27"/>
    <p:sldId id="497" r:id="rId28"/>
    <p:sldId id="498" r:id="rId29"/>
    <p:sldId id="294" r:id="rId30"/>
    <p:sldId id="295" r:id="rId31"/>
    <p:sldId id="399" r:id="rId32"/>
    <p:sldId id="524" r:id="rId33"/>
    <p:sldId id="298" r:id="rId34"/>
    <p:sldId id="423" r:id="rId35"/>
    <p:sldId id="299" r:id="rId36"/>
    <p:sldId id="301" r:id="rId37"/>
    <p:sldId id="302" r:id="rId38"/>
    <p:sldId id="424" r:id="rId39"/>
    <p:sldId id="303" r:id="rId40"/>
    <p:sldId id="499" r:id="rId41"/>
    <p:sldId id="418" r:id="rId42"/>
    <p:sldId id="306" r:id="rId43"/>
    <p:sldId id="500" r:id="rId44"/>
    <p:sldId id="307" r:id="rId45"/>
    <p:sldId id="501" r:id="rId46"/>
    <p:sldId id="308" r:id="rId47"/>
    <p:sldId id="309" r:id="rId48"/>
    <p:sldId id="310" r:id="rId49"/>
    <p:sldId id="419" r:id="rId50"/>
    <p:sldId id="314" r:id="rId51"/>
    <p:sldId id="515" r:id="rId52"/>
    <p:sldId id="502" r:id="rId53"/>
    <p:sldId id="315" r:id="rId54"/>
    <p:sldId id="316" r:id="rId55"/>
    <p:sldId id="420" r:id="rId56"/>
    <p:sldId id="319" r:id="rId57"/>
    <p:sldId id="318" r:id="rId58"/>
    <p:sldId id="325" r:id="rId59"/>
    <p:sldId id="503" r:id="rId60"/>
    <p:sldId id="320" r:id="rId61"/>
    <p:sldId id="425" r:id="rId62"/>
    <p:sldId id="421" r:id="rId63"/>
    <p:sldId id="422" r:id="rId64"/>
    <p:sldId id="504" r:id="rId65"/>
    <p:sldId id="321" r:id="rId66"/>
    <p:sldId id="485" r:id="rId67"/>
    <p:sldId id="530" r:id="rId68"/>
    <p:sldId id="322" r:id="rId69"/>
    <p:sldId id="512" r:id="rId70"/>
    <p:sldId id="532" r:id="rId71"/>
    <p:sldId id="531" r:id="rId72"/>
    <p:sldId id="326" r:id="rId73"/>
    <p:sldId id="403" r:id="rId74"/>
    <p:sldId id="533" r:id="rId75"/>
    <p:sldId id="327" r:id="rId76"/>
    <p:sldId id="331" r:id="rId77"/>
    <p:sldId id="439" r:id="rId78"/>
    <p:sldId id="534" r:id="rId79"/>
    <p:sldId id="328" r:id="rId80"/>
    <p:sldId id="465" r:id="rId81"/>
    <p:sldId id="535" r:id="rId82"/>
    <p:sldId id="329" r:id="rId83"/>
    <p:sldId id="440" r:id="rId84"/>
    <p:sldId id="441" r:id="rId85"/>
    <p:sldId id="536" r:id="rId86"/>
    <p:sldId id="330" r:id="rId87"/>
    <p:sldId id="332" r:id="rId88"/>
    <p:sldId id="435" r:id="rId89"/>
    <p:sldId id="334" r:id="rId90"/>
    <p:sldId id="513" r:id="rId91"/>
    <p:sldId id="442" r:id="rId92"/>
    <p:sldId id="438" r:id="rId93"/>
    <p:sldId id="336" r:id="rId94"/>
    <p:sldId id="436" r:id="rId95"/>
    <p:sldId id="437" r:id="rId96"/>
    <p:sldId id="514" r:id="rId97"/>
    <p:sldId id="523" r:id="rId98"/>
    <p:sldId id="528" r:id="rId99"/>
    <p:sldId id="529" r:id="rId100"/>
    <p:sldId id="473" r:id="rId101"/>
    <p:sldId id="474" r:id="rId102"/>
    <p:sldId id="475" r:id="rId103"/>
    <p:sldId id="479" r:id="rId104"/>
    <p:sldId id="476" r:id="rId105"/>
    <p:sldId id="480"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89388" autoAdjust="0"/>
  </p:normalViewPr>
  <p:slideViewPr>
    <p:cSldViewPr>
      <p:cViewPr>
        <p:scale>
          <a:sx n="70" d="100"/>
          <a:sy n="70" d="100"/>
        </p:scale>
        <p:origin x="-1986" y="-672"/>
      </p:cViewPr>
      <p:guideLst>
        <p:guide orient="horz" pos="2160"/>
        <p:guide pos="2880"/>
      </p:guideLst>
    </p:cSldViewPr>
  </p:slideViewPr>
  <p:outlineViewPr>
    <p:cViewPr>
      <p:scale>
        <a:sx n="33" d="100"/>
        <a:sy n="33" d="100"/>
      </p:scale>
      <p:origin x="0" y="88950"/>
    </p:cViewPr>
  </p:outlineViewPr>
  <p:notesTextViewPr>
    <p:cViewPr>
      <p:scale>
        <a:sx n="1" d="1"/>
        <a:sy n="1" d="1"/>
      </p:scale>
      <p:origin x="0" y="0"/>
    </p:cViewPr>
  </p:notesTextViewPr>
  <p:notesViewPr>
    <p:cSldViewPr>
      <p:cViewPr>
        <p:scale>
          <a:sx n="63" d="100"/>
          <a:sy n="63" d="100"/>
        </p:scale>
        <p:origin x="-3528" y="-6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514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9" y="2"/>
            <a:ext cx="3037840" cy="465140"/>
          </a:xfrm>
          <a:prstGeom prst="rect">
            <a:avLst/>
          </a:prstGeom>
        </p:spPr>
        <p:txBody>
          <a:bodyPr vert="horz" lIns="91440" tIns="45720" rIns="91440" bIns="45720" rtlCol="0"/>
          <a:lstStyle>
            <a:lvl1pPr algn="r">
              <a:defRPr sz="1200"/>
            </a:lvl1pPr>
          </a:lstStyle>
          <a:p>
            <a:r>
              <a:rPr lang="en-US" smtClean="0"/>
              <a:t>2/9/2012</a:t>
            </a:r>
            <a:endParaRPr lang="en-US" dirty="0"/>
          </a:p>
        </p:txBody>
      </p:sp>
      <p:sp>
        <p:nvSpPr>
          <p:cNvPr id="4" name="Footer Placeholder 3"/>
          <p:cNvSpPr>
            <a:spLocks noGrp="1"/>
          </p:cNvSpPr>
          <p:nvPr>
            <p:ph type="ftr" sz="quarter" idx="2"/>
          </p:nvPr>
        </p:nvSpPr>
        <p:spPr>
          <a:xfrm>
            <a:off x="0" y="8829679"/>
            <a:ext cx="3037840" cy="46514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679"/>
            <a:ext cx="3037840" cy="465140"/>
          </a:xfrm>
          <a:prstGeom prst="rect">
            <a:avLst/>
          </a:prstGeom>
        </p:spPr>
        <p:txBody>
          <a:bodyPr vert="horz" lIns="91440" tIns="45720" rIns="91440" bIns="45720" rtlCol="0" anchor="b"/>
          <a:lstStyle>
            <a:lvl1pPr algn="r">
              <a:defRPr sz="1200"/>
            </a:lvl1pPr>
          </a:lstStyle>
          <a:p>
            <a:fld id="{8BF8BCE5-AFBB-40AB-8FE9-F76F29DC40C1}" type="slidenum">
              <a:rPr lang="en-US" smtClean="0"/>
              <a:t>‹#›</a:t>
            </a:fld>
            <a:endParaRPr lang="en-US" dirty="0"/>
          </a:p>
        </p:txBody>
      </p:sp>
    </p:spTree>
    <p:extLst>
      <p:ext uri="{BB962C8B-B14F-4D97-AF65-F5344CB8AC3E}">
        <p14:creationId xmlns:p14="http://schemas.microsoft.com/office/powerpoint/2010/main" val="39503840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830" tIns="46415" rIns="92830" bIns="46415" rtlCol="0"/>
          <a:lstStyle>
            <a:lvl1pPr algn="r">
              <a:defRPr sz="1200"/>
            </a:lvl1pPr>
          </a:lstStyle>
          <a:p>
            <a:r>
              <a:rPr lang="en-US" smtClean="0"/>
              <a:t>2/9/2012</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2830" tIns="46415" rIns="92830" bIns="46415" rtlCol="0" anchor="b"/>
          <a:lstStyle>
            <a:lvl1pPr algn="r">
              <a:defRPr sz="1200"/>
            </a:lvl1pPr>
          </a:lstStyle>
          <a:p>
            <a:fld id="{1619AC04-A6BE-47B3-80A0-B10DB6D1872C}" type="slidenum">
              <a:rPr lang="en-US" smtClean="0"/>
              <a:t>‹#›</a:t>
            </a:fld>
            <a:endParaRPr lang="en-US" dirty="0"/>
          </a:p>
        </p:txBody>
      </p:sp>
    </p:spTree>
    <p:extLst>
      <p:ext uri="{BB962C8B-B14F-4D97-AF65-F5344CB8AC3E}">
        <p14:creationId xmlns:p14="http://schemas.microsoft.com/office/powerpoint/2010/main" val="6840223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472951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447379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should be used as a review prior to starting the next section.  Have students choose the best word or group of words. </a:t>
            </a:r>
          </a:p>
          <a:p>
            <a:endParaRPr lang="en-US" dirty="0"/>
          </a:p>
          <a:p>
            <a:pPr marL="228600" indent="-228600">
              <a:buAutoNum type="arabicPeriod"/>
            </a:pPr>
            <a:r>
              <a:rPr lang="en-US" dirty="0"/>
              <a:t>Legal documents – Civil registration collects legal documents on vital events occurring in the population of the country such as births and deaths. </a:t>
            </a:r>
          </a:p>
          <a:p>
            <a:pPr marL="228600" indent="-228600">
              <a:buAutoNum type="arabicPeriod"/>
            </a:pPr>
            <a:endParaRPr lang="en-US" dirty="0"/>
          </a:p>
          <a:p>
            <a:pPr marL="228600" indent="-228600">
              <a:buAutoNum type="arabicPeriod"/>
            </a:pPr>
            <a:r>
              <a:rPr lang="en-US" dirty="0"/>
              <a:t> The entire country – The ideal civil registration should cover all parts of the country.  If all parts are not covered, then vital records from some parts of a country may be collected.  Often collection of vital records is better in large population centers than in rural areas.</a:t>
            </a:r>
          </a:p>
          <a:p>
            <a:pPr marL="228600" indent="-228600">
              <a:buAutoNum type="arabicPeriod"/>
            </a:pPr>
            <a:endParaRPr lang="en-US" dirty="0"/>
          </a:p>
          <a:p>
            <a:pPr marL="228600" indent="-228600">
              <a:buAutoNum type="arabicPeriod"/>
            </a:pPr>
            <a:r>
              <a:rPr lang="en-US" dirty="0"/>
              <a:t>May not – Vital records are permanent and must be preserved for use in the future when individuals and/or government agencies need them for legal purposes.</a:t>
            </a:r>
          </a:p>
          <a:p>
            <a:pPr marL="228600" indent="-228600">
              <a:buAutoNum type="arabicPeriod"/>
            </a:pPr>
            <a:endParaRPr lang="en-US" dirty="0"/>
          </a:p>
          <a:p>
            <a:pPr marL="228600" indent="-228600">
              <a:buAutoNum type="arabicPeriod"/>
            </a:pPr>
            <a:r>
              <a:rPr lang="en-US" dirty="0"/>
              <a:t>Confidential – Keeping information on vital records confidential may prevent embarrassing information from being made public and may help improve reporting.  However, not all countries have restrictions on vital record information. </a:t>
            </a:r>
            <a:endParaRPr lang="en-US" dirty="0" smtClean="0"/>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100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6930013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5"/>
            </a:pPr>
            <a:r>
              <a:rPr lang="en-US" dirty="0" smtClean="0"/>
              <a:t>Law – The law specifies how civil registration is structured in a country.  The Registrar General is given the authority to oversee the system        and perform the duties specified in the law. </a:t>
            </a:r>
          </a:p>
          <a:p>
            <a:pPr marL="228600" indent="-228600">
              <a:buFont typeface="+mj-lt"/>
              <a:buAutoNum type="arabicPeriod" startAt="5"/>
            </a:pPr>
            <a:endParaRPr lang="en-US" dirty="0"/>
          </a:p>
          <a:p>
            <a:pPr marL="228600" indent="-228600">
              <a:buFont typeface="+mj-lt"/>
              <a:buAutoNum type="arabicPeriod" startAt="5"/>
            </a:pPr>
            <a:r>
              <a:rPr lang="en-US" dirty="0"/>
              <a:t>Local – Vital events are registered at the local level under the direction of a Local Registrar.  </a:t>
            </a:r>
          </a:p>
          <a:p>
            <a:pPr marL="228600" indent="-228600">
              <a:buFont typeface="+mj-lt"/>
              <a:buAutoNum type="arabicPeriod" startAt="5"/>
            </a:pPr>
            <a:endParaRPr lang="en-US" dirty="0" smtClean="0"/>
          </a:p>
          <a:p>
            <a:pPr marL="228600" indent="-228600">
              <a:buFont typeface="+mj-lt"/>
              <a:buAutoNum type="arabicPeriod" startAt="5"/>
            </a:pPr>
            <a:r>
              <a:rPr lang="en-US" dirty="0" smtClean="0"/>
              <a:t>Different – Various types of structures are used throughout the world for civil registration systems. </a:t>
            </a:r>
          </a:p>
          <a:p>
            <a:pPr marL="228600" indent="-228600">
              <a:buFont typeface="+mj-lt"/>
              <a:buAutoNum type="arabicPeriod" startAt="5"/>
            </a:pPr>
            <a:endParaRPr lang="en-US" dirty="0" smtClean="0"/>
          </a:p>
          <a:p>
            <a:pPr marL="228600" indent="-228600">
              <a:buFont typeface="+mj-lt"/>
              <a:buAutoNum type="arabicPeriod" startAt="5"/>
            </a:pPr>
            <a:r>
              <a:rPr lang="en-US" dirty="0" smtClean="0"/>
              <a:t>Decentralized; centralized --  Civil registration at the local level is called decentralized since responsibility is in multiple locations.  Civil registration at the national level is called centralized since responsibility is in one location. </a:t>
            </a:r>
          </a:p>
          <a:p>
            <a:pPr marL="228600" indent="-228600">
              <a:buFont typeface="+mj-lt"/>
              <a:buAutoNum type="arabicPeriod" startAt="5"/>
            </a:pPr>
            <a:endParaRPr lang="en-US" dirty="0" smtClean="0"/>
          </a:p>
          <a:p>
            <a:pPr marL="228600" indent="-228600">
              <a:buFont typeface="+mj-lt"/>
              <a:buAutoNum type="arabicPeriod" startAt="5"/>
            </a:pPr>
            <a:r>
              <a:rPr lang="en-US" dirty="0" smtClean="0"/>
              <a:t>A question should be added related to the country where the course is being taught.  Students should know the structure of the civil registration in their country. </a:t>
            </a:r>
          </a:p>
          <a:p>
            <a:pPr marL="0" indent="0">
              <a:buNone/>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101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6315028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 questions should be used as a review prior to starting the next section.  Have students choose the best word or group of words. </a:t>
            </a:r>
          </a:p>
          <a:p>
            <a:endParaRPr lang="en-US" dirty="0"/>
          </a:p>
          <a:p>
            <a:pPr marL="228600" indent="-228600">
              <a:buFont typeface="+mj-lt"/>
              <a:buAutoNum type="arabicPeriod" startAt="10"/>
            </a:pPr>
            <a:r>
              <a:rPr lang="en-US" dirty="0"/>
              <a:t>  Both, and – It is important to be able to tabulate data by both where the event occurred and where the individual involved in the event lived.  Occurrence data are used for planning and determining the need for health facilities and residence data are used for examining health problems and trends in the population in specific geographic areas.  </a:t>
            </a:r>
          </a:p>
          <a:p>
            <a:pPr marL="228600" indent="-228600">
              <a:buFont typeface="+mj-lt"/>
              <a:buAutoNum type="arabicPeriod" startAt="10"/>
            </a:pPr>
            <a:endParaRPr lang="en-US" dirty="0"/>
          </a:p>
          <a:p>
            <a:pPr marL="228600" indent="-228600">
              <a:buFont typeface="+mj-lt"/>
              <a:buAutoNum type="arabicPeriod" startAt="10"/>
            </a:pPr>
            <a:r>
              <a:rPr lang="en-US" dirty="0"/>
              <a:t>  Local – Most countries have local registration areas where vital events are registered.</a:t>
            </a:r>
          </a:p>
          <a:p>
            <a:pPr marL="228600" indent="-228600">
              <a:buFont typeface="+mj-lt"/>
              <a:buAutoNum type="arabicPeriod" startAt="10"/>
            </a:pPr>
            <a:endParaRPr lang="en-US" dirty="0"/>
          </a:p>
          <a:p>
            <a:pPr marL="228600" indent="-228600">
              <a:buFont typeface="+mj-lt"/>
              <a:buAutoNum type="arabicPeriod" startAt="10"/>
            </a:pPr>
            <a:r>
              <a:rPr lang="en-US" dirty="0"/>
              <a:t>  Should – The time required to register each type of vital event should be specified in the civil registration law. </a:t>
            </a:r>
          </a:p>
          <a:p>
            <a:pPr marL="228600" indent="-228600">
              <a:buFont typeface="+mj-lt"/>
              <a:buAutoNum type="arabicPeriod" startAt="10"/>
            </a:pPr>
            <a:endParaRPr lang="en-US" dirty="0"/>
          </a:p>
          <a:p>
            <a:pPr marL="228600" indent="-228600">
              <a:buFont typeface="+mj-lt"/>
              <a:buAutoNum type="arabicPeriod" startAt="10"/>
            </a:pPr>
            <a:r>
              <a:rPr lang="en-US" dirty="0"/>
              <a:t>  May not – If vital events are registered after the required time period they may not be processed in time to be included in the annual data files.  Some vital events may not be registered for a long time (years) after the event occurs. </a:t>
            </a:r>
          </a:p>
          <a:p>
            <a:pPr marL="228600" indent="-228600">
              <a:buAutoNum type="arabicPeriod" startAt="4"/>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102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7260442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14"/>
              <a:defRPr/>
            </a:pPr>
            <a:r>
              <a:rPr lang="en-US" dirty="0"/>
              <a:t> Should – The informant or person responsible for registering each type of vital event should be specified in the civil registration law and should be someone with knowledge of the event and/or the person involved in the event.  An alternate informant should be allowed and specified in the event that the primary informant is not available. </a:t>
            </a:r>
          </a:p>
          <a:p>
            <a:pPr marL="228600" indent="-228600">
              <a:buFont typeface="+mj-lt"/>
              <a:buAutoNum type="arabicPeriod" startAt="14"/>
            </a:pPr>
            <a:endParaRPr lang="en-US" dirty="0"/>
          </a:p>
          <a:p>
            <a:pPr marL="228600" indent="-228600">
              <a:buFont typeface="+mj-lt"/>
              <a:buAutoNum type="arabicPeriod" startAt="14"/>
            </a:pPr>
            <a:r>
              <a:rPr lang="en-US" dirty="0"/>
              <a:t>  Securely preserved – Vital records should be stored in a secure manner with backup copies made to insure that they are available for future use.  </a:t>
            </a:r>
          </a:p>
          <a:p>
            <a:pPr marL="228600" indent="-228600">
              <a:buFont typeface="+mj-lt"/>
              <a:buAutoNum type="arabicPeriod" startAt="14"/>
            </a:pPr>
            <a:endParaRPr lang="en-US" dirty="0"/>
          </a:p>
          <a:p>
            <a:pPr marL="228600" indent="-228600">
              <a:buFont typeface="+mj-lt"/>
              <a:buAutoNum type="arabicPeriod" startAt="14"/>
            </a:pPr>
            <a:r>
              <a:rPr lang="en-US" dirty="0"/>
              <a:t>  Certified copies – Issuing certified copies of vital records is one of the main functions of a civil registration system.  </a:t>
            </a:r>
          </a:p>
          <a:p>
            <a:pPr marL="228600" indent="-228600">
              <a:buFont typeface="+mj-lt"/>
              <a:buAutoNum type="arabicPeriod" startAt="14"/>
            </a:pPr>
            <a:endParaRPr lang="en-US" dirty="0"/>
          </a:p>
          <a:p>
            <a:pPr marL="228600" indent="-228600">
              <a:buFont typeface="+mj-lt"/>
              <a:buAutoNum type="arabicPeriod" startAt="14"/>
            </a:pPr>
            <a:r>
              <a:rPr lang="en-US" dirty="0"/>
              <a:t>  Have – Release of certified copies of vital records is limited in most countries to only certain individuals who need those records for legal purposes.  Most countries also take precautions to prevent the fraudulent use of vital records. </a:t>
            </a:r>
            <a:endParaRPr lang="en-US"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103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7753371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 questions should be used as a review prior to starting the next section.  Have students choose the best word or group of words. </a:t>
            </a:r>
          </a:p>
          <a:p>
            <a:endParaRPr lang="en-US" dirty="0"/>
          </a:p>
          <a:p>
            <a:pPr marL="228600" indent="-228600">
              <a:buFont typeface="+mj-lt"/>
              <a:buAutoNum type="arabicPeriod" startAt="18"/>
            </a:pPr>
            <a:r>
              <a:rPr lang="en-US" dirty="0"/>
              <a:t>  Unique – Vital records are given unique numbers so they can be located using that number.  Unique numbers are also necessary for computerizing vital records. </a:t>
            </a:r>
          </a:p>
          <a:p>
            <a:pPr marL="228600" indent="-228600">
              <a:buFont typeface="+mj-lt"/>
              <a:buAutoNum type="arabicPeriod" startAt="18"/>
            </a:pPr>
            <a:endParaRPr lang="en-US" dirty="0"/>
          </a:p>
          <a:p>
            <a:pPr marL="228600" indent="-228600">
              <a:buFont typeface="+mj-lt"/>
              <a:buAutoNum type="arabicPeriod" startAt="18"/>
            </a:pPr>
            <a:r>
              <a:rPr lang="en-US" dirty="0"/>
              <a:t>  International – International statistical standards should be used to code vital records so that tabulations of data will be comparable to tabulations from other countries.  </a:t>
            </a:r>
          </a:p>
          <a:p>
            <a:pPr marL="228600" indent="-228600">
              <a:buFont typeface="+mj-lt"/>
              <a:buAutoNum type="arabicPeriod" startAt="18"/>
            </a:pPr>
            <a:endParaRPr lang="en-US" dirty="0"/>
          </a:p>
          <a:p>
            <a:pPr marL="228600" indent="-228600">
              <a:buFont typeface="+mj-lt"/>
              <a:buAutoNum type="arabicPeriod" startAt="18"/>
            </a:pPr>
            <a:r>
              <a:rPr lang="en-US" dirty="0"/>
              <a:t>  Early in – The sooner errors are found and corrected, the better.  Ideally edits to catch errors are in source programs for electronic records to catch errors during the initial entry of information.</a:t>
            </a:r>
          </a:p>
          <a:p>
            <a:pPr marL="228600" indent="-228600">
              <a:buFont typeface="+mj-lt"/>
              <a:buAutoNum type="arabicPeriod" startAt="18"/>
            </a:pPr>
            <a:endParaRPr lang="en-US" dirty="0"/>
          </a:p>
          <a:p>
            <a:pPr marL="228600" indent="-228600">
              <a:buFont typeface="+mj-lt"/>
              <a:buAutoNum type="arabicPeriod" startAt="18"/>
            </a:pPr>
            <a:r>
              <a:rPr lang="en-US" dirty="0"/>
              <a:t>  Informant – The informant (person who provided the information for the birth or death record) should be contacted as soon as the error is found.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104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151377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22"/>
            </a:pPr>
            <a:r>
              <a:rPr lang="en-US" dirty="0"/>
              <a:t> Both statistical and legal – Errors should be corrected in both statistical and legal items.  The correct information is needed for legal purposes and also to have accurate statistical tabulations. </a:t>
            </a:r>
          </a:p>
          <a:p>
            <a:pPr marL="228600" indent="-228600">
              <a:buFont typeface="+mj-lt"/>
              <a:buAutoNum type="arabicPeriod" startAt="22"/>
            </a:pPr>
            <a:endParaRPr lang="en-US" dirty="0"/>
          </a:p>
          <a:p>
            <a:pPr marL="228600" indent="-228600">
              <a:buFont typeface="+mj-lt"/>
              <a:buAutoNum type="arabicPeriod" startAt="22"/>
            </a:pPr>
            <a:r>
              <a:rPr lang="en-US" dirty="0"/>
              <a:t>  Item to be corrected – The method used for correction of errors varies depending on the item to be corrected, the type of error made and the time elapsed after the event has occurred.  Methods used for correction include entering missing information in the blank space on the form, lining through information and adding the correction above, adding an attachment to the record with the new information shown, or preparing an entirely new record.  In some cases documentation or legal action is required prior to making the corrections.  </a:t>
            </a:r>
          </a:p>
        </p:txBody>
      </p:sp>
      <p:sp>
        <p:nvSpPr>
          <p:cNvPr id="4" name="Slide Number Placeholder 3"/>
          <p:cNvSpPr>
            <a:spLocks noGrp="1"/>
          </p:cNvSpPr>
          <p:nvPr>
            <p:ph type="sldNum" sz="quarter" idx="10"/>
          </p:nvPr>
        </p:nvSpPr>
        <p:spPr/>
        <p:txBody>
          <a:bodyPr/>
          <a:lstStyle/>
          <a:p>
            <a:fld id="{1619AC04-A6BE-47B3-80A0-B10DB6D1872C}" type="slidenum">
              <a:rPr lang="en-US" smtClean="0"/>
              <a:t>105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77851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476419"/>
          </a:xfrm>
        </p:spPr>
        <p:txBody>
          <a:bodyPr/>
          <a:lstStyle/>
          <a:p>
            <a:pPr>
              <a:defRPr/>
            </a:pPr>
            <a:r>
              <a:rPr lang="en-US" dirty="0"/>
              <a:t>If students are from different countries, they might discuss advantages and/or disadvantages to some of the legal requirements related to confidentiality in their countries. </a:t>
            </a:r>
          </a:p>
          <a:p>
            <a:endParaRPr lang="en-US" dirty="0"/>
          </a:p>
          <a:p>
            <a:r>
              <a:rPr lang="en-US" dirty="0"/>
              <a:t>Examples of ways to breach confidentiality are:</a:t>
            </a:r>
          </a:p>
          <a:p>
            <a:endParaRPr lang="en-US" dirty="0"/>
          </a:p>
          <a:p>
            <a:pPr marL="171450" indent="-171450">
              <a:buFont typeface="Arial" pitchFamily="34" charset="0"/>
              <a:buChar char="•"/>
            </a:pPr>
            <a:r>
              <a:rPr lang="en-US" dirty="0"/>
              <a:t>Individual records handled in ways that might allow unauthorized individuals to look at them </a:t>
            </a:r>
          </a:p>
          <a:p>
            <a:r>
              <a:rPr lang="en-US" dirty="0"/>
              <a:t>	– left in the open where others can see them</a:t>
            </a:r>
          </a:p>
          <a:p>
            <a:r>
              <a:rPr lang="en-US" dirty="0"/>
              <a:t>	– if forwarded to a central unit, not secured properly when sent</a:t>
            </a:r>
          </a:p>
          <a:p>
            <a:r>
              <a:rPr lang="en-US" dirty="0"/>
              <a:t>	– copies of records released to individuals not authorized to have them </a:t>
            </a:r>
          </a:p>
          <a:p>
            <a:endParaRPr lang="en-US" dirty="0"/>
          </a:p>
          <a:p>
            <a:pPr marL="171450" indent="-171450">
              <a:buFont typeface="Arial" pitchFamily="34" charset="0"/>
              <a:buChar char="•"/>
            </a:pPr>
            <a:r>
              <a:rPr lang="en-US" dirty="0"/>
              <a:t>Information from individual records released to unauthorized individuals</a:t>
            </a:r>
          </a:p>
          <a:p>
            <a:r>
              <a:rPr lang="en-US" dirty="0"/>
              <a:t>	– employees discussing information in public areas</a:t>
            </a:r>
          </a:p>
          <a:p>
            <a:r>
              <a:rPr lang="en-US" dirty="0"/>
              <a:t>	– employees telling friends or family about specific cases</a:t>
            </a:r>
          </a:p>
          <a:p>
            <a:r>
              <a:rPr lang="en-US" dirty="0"/>
              <a:t>	– computer files not protected</a:t>
            </a:r>
          </a:p>
          <a:p>
            <a:r>
              <a:rPr lang="en-US" dirty="0"/>
              <a:t>	– government employees or researchers who are authorized to obtain information not keeping that information confidential</a:t>
            </a:r>
          </a:p>
          <a:p>
            <a:r>
              <a:rPr lang="en-US" dirty="0"/>
              <a:t>	– too much detail provided in statistical tabulations</a:t>
            </a:r>
          </a:p>
          <a:p>
            <a:r>
              <a:rPr lang="en-US" dirty="0"/>
              <a:t>	– too much detail on public use files for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10074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12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411828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students to be familiar with the main points in the civil registration laws for their country.  </a:t>
            </a:r>
          </a:p>
          <a:p>
            <a:endParaRPr lang="en-US" dirty="0"/>
          </a:p>
          <a:p>
            <a:pPr lvl="0"/>
            <a:r>
              <a:rPr lang="en-US" dirty="0"/>
              <a:t>The answers to the questions will depend on the laws of the country.  Students could get back together as a large group to compare their answers particularly to the last question about changes that could be made to make their laws more like the ideal requirements for civil registration.</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56996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29223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r>
              <a:rPr lang="en-US" dirty="0"/>
              <a:t>Civil Registration law should specify the agency where the central or national authority for the civil registration system will be located</a:t>
            </a:r>
          </a:p>
          <a:p>
            <a:r>
              <a:rPr lang="en-US" dirty="0"/>
              <a:t>        -- in some countries the central authority may be located in a state or province (more covered in the next slides).</a:t>
            </a:r>
          </a:p>
          <a:p>
            <a:r>
              <a:rPr lang="en-US" dirty="0"/>
              <a:t>A Registrar General or Director General is generally appointed to provide oversight of the Civil Registration System</a:t>
            </a:r>
          </a:p>
          <a:p>
            <a:r>
              <a:rPr lang="en-US" dirty="0"/>
              <a:t>        --  the general authority and duties of the Registrar General should be specified in the law. </a:t>
            </a:r>
          </a:p>
          <a:p>
            <a:r>
              <a:rPr lang="en-US" dirty="0"/>
              <a:t>Ideally the civil registration law should also specify: </a:t>
            </a:r>
          </a:p>
          <a:p>
            <a:pPr marL="171450" indent="-171450">
              <a:buFont typeface="Arial" pitchFamily="34" charset="0"/>
              <a:buChar char="•"/>
            </a:pPr>
            <a:r>
              <a:rPr lang="en-US" dirty="0"/>
              <a:t>     the types of vital records that have to be reported and when and where they should be reported </a:t>
            </a:r>
          </a:p>
          <a:p>
            <a:pPr marL="171450" indent="-171450">
              <a:buFont typeface="Arial" pitchFamily="34" charset="0"/>
              <a:buChar char="•"/>
            </a:pPr>
            <a:r>
              <a:rPr lang="en-US" dirty="0"/>
              <a:t>     the financial basis for the system</a:t>
            </a:r>
          </a:p>
          <a:p>
            <a:pPr marL="171450" indent="-171450">
              <a:buFont typeface="Arial" pitchFamily="34" charset="0"/>
              <a:buChar char="•"/>
            </a:pPr>
            <a:r>
              <a:rPr lang="en-US" dirty="0"/>
              <a:t>     if information on vital records is confidential </a:t>
            </a:r>
          </a:p>
          <a:p>
            <a:pPr marL="171450" indent="-171450">
              <a:buFont typeface="Arial" pitchFamily="34" charset="0"/>
              <a:buChar char="•"/>
            </a:pPr>
            <a:r>
              <a:rPr lang="en-US" dirty="0"/>
              <a:t>     who may obtain copies of the records or information on those records.</a:t>
            </a:r>
          </a:p>
          <a:p>
            <a:endParaRPr lang="en-US"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15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10823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civil registration law may also designate the agency for tabulating and compiling vital statistics which may or may not be the same agency responsible for civil registration.</a:t>
            </a:r>
          </a:p>
          <a:p>
            <a:endParaRPr lang="en-US" dirty="0"/>
          </a:p>
          <a:p>
            <a:r>
              <a:rPr lang="en-US" dirty="0"/>
              <a:t>Civil registration of vital events usually takes place at a local office or registration unit.  Smaller secondary registration areas are sometimes established under the primary area to improve the registration process.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98805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Local Registrar is appointed to administer the local office.</a:t>
            </a:r>
          </a:p>
          <a:p>
            <a:pPr>
              <a:defRPr/>
            </a:pPr>
            <a:r>
              <a:rPr lang="en-US" dirty="0"/>
              <a:t>Civil registration law usually has provisions for appointment of Local Registrars and establishes their duties and responsibilities.</a:t>
            </a:r>
          </a:p>
          <a:p>
            <a:pPr>
              <a:defRPr/>
            </a:pPr>
            <a:r>
              <a:rPr lang="en-US" dirty="0"/>
              <a:t>The local registrar is usually a full time position with responsibility over a primary registration area. </a:t>
            </a:r>
          </a:p>
          <a:p>
            <a:endParaRPr lang="en-US" dirty="0"/>
          </a:p>
          <a:p>
            <a:r>
              <a:rPr lang="en-US" dirty="0"/>
              <a:t>Usually duties of the Local Registrar include:</a:t>
            </a:r>
          </a:p>
          <a:p>
            <a:pPr marL="628650" lvl="1" indent="-171450">
              <a:buFont typeface="Arial" pitchFamily="34" charset="0"/>
              <a:buChar char="•"/>
            </a:pPr>
            <a:r>
              <a:rPr lang="en-US" dirty="0"/>
              <a:t>Ensures compliance with the civil registration law</a:t>
            </a:r>
          </a:p>
          <a:p>
            <a:pPr marL="628650" lvl="1" indent="-171450">
              <a:buFont typeface="Arial" pitchFamily="34" charset="0"/>
              <a:buChar char="•"/>
            </a:pPr>
            <a:r>
              <a:rPr lang="en-US" dirty="0"/>
              <a:t>Records specific information for vital events</a:t>
            </a:r>
          </a:p>
          <a:p>
            <a:pPr lvl="1"/>
            <a:r>
              <a:rPr lang="en-US" dirty="0"/>
              <a:t>     -- in many countries the informant goes to the local registration office to provide information about a vital event to the local registrar</a:t>
            </a:r>
          </a:p>
          <a:p>
            <a:pPr marL="628650" lvl="1" indent="-171450">
              <a:buFont typeface="Arial" pitchFamily="34" charset="0"/>
              <a:buChar char="•"/>
            </a:pPr>
            <a:r>
              <a:rPr lang="en-US" dirty="0"/>
              <a:t> Ensures records are accurate and complete</a:t>
            </a:r>
          </a:p>
          <a:p>
            <a:pPr lvl="1"/>
            <a:r>
              <a:rPr lang="en-US" dirty="0"/>
              <a:t>     -- the local registrar is usually responsible for following up on questionable or problem items on a vital record (more will be covered on this later under querying)</a:t>
            </a:r>
          </a:p>
          <a:p>
            <a:pPr marL="628650" lvl="1" indent="-171450">
              <a:buFont typeface="Arial" pitchFamily="34" charset="0"/>
              <a:buChar char="•"/>
            </a:pPr>
            <a:r>
              <a:rPr lang="en-US" dirty="0"/>
              <a:t>Informs the public of procedures for registering vital records</a:t>
            </a:r>
          </a:p>
          <a:p>
            <a:pPr marL="628650" lvl="1" indent="-171450">
              <a:buFont typeface="Arial" pitchFamily="34" charset="0"/>
              <a:buChar char="•"/>
            </a:pPr>
            <a:r>
              <a:rPr lang="en-US" dirty="0"/>
              <a:t>In some countries, completes statistical reports and forwards to the statistical agency for compilation in national data</a:t>
            </a:r>
          </a:p>
          <a:p>
            <a:pPr marL="628650" lvl="1" indent="-171450">
              <a:buFont typeface="Arial" pitchFamily="34" charset="0"/>
              <a:buChar char="•"/>
            </a:pPr>
            <a:r>
              <a:rPr lang="en-US" dirty="0"/>
              <a:t>Preserves and stores vital records locally</a:t>
            </a:r>
          </a:p>
          <a:p>
            <a:pPr marL="628650" lvl="1" indent="-171450">
              <a:buFont typeface="Arial" pitchFamily="34" charset="0"/>
              <a:buChar char="•"/>
            </a:pPr>
            <a:r>
              <a:rPr lang="en-US" dirty="0"/>
              <a:t>Issues certified copies of vital records </a:t>
            </a:r>
          </a:p>
          <a:p>
            <a:r>
              <a:rPr lang="en-US" dirty="0"/>
              <a:t>Note that the last 3 duties listed are not always done in local offices.  They may be done only at the national level or at a regional level depending on the laws of the jurisdiction where the vital records are filed.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831348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Civil Registration can be centralized or decentralized depending on the country.</a:t>
            </a:r>
          </a:p>
          <a:p>
            <a:endParaRPr lang="en-US" dirty="0"/>
          </a:p>
          <a:p>
            <a:r>
              <a:rPr lang="en-US" dirty="0"/>
              <a:t>Whether the structure is centralized or decentralized, it is important for the civil registration law to specify where the responsibility for civil registration lies.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8937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Civil Registration and Vital Statistics functions can be in the same agency or different agencies.</a:t>
            </a:r>
          </a:p>
          <a:p>
            <a:pPr>
              <a:defRPr/>
            </a:pPr>
            <a:endParaRPr lang="en-US" dirty="0"/>
          </a:p>
          <a:p>
            <a:pPr>
              <a:defRPr/>
            </a:pPr>
            <a:r>
              <a:rPr lang="en-US" dirty="0"/>
              <a:t>The civil registration law should specify the specific agency that has responsibility for civil registration and the one that has responsibility for vital statistics functions.   </a:t>
            </a:r>
          </a:p>
          <a:p>
            <a:pPr>
              <a:defRPr/>
            </a:pPr>
            <a:endParaRPr lang="en-US" dirty="0"/>
          </a:p>
          <a:p>
            <a:pPr>
              <a:defRPr/>
            </a:pPr>
            <a:r>
              <a:rPr lang="en-US" dirty="0"/>
              <a:t>Any combination of these types of structures can be found.</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19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50358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70154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agency at the national level with responsibility for both civil registration and vital statistics data.  Most countries have local registration offices under the national civil registration office where the vital records are initially filed. </a:t>
            </a:r>
          </a:p>
        </p:txBody>
      </p:sp>
      <p:sp>
        <p:nvSpPr>
          <p:cNvPr id="4" name="Slide Number Placeholder 3"/>
          <p:cNvSpPr>
            <a:spLocks noGrp="1"/>
          </p:cNvSpPr>
          <p:nvPr>
            <p:ph type="sldNum" sz="quarter" idx="10"/>
          </p:nvPr>
        </p:nvSpPr>
        <p:spPr/>
        <p:txBody>
          <a:bodyPr/>
          <a:lstStyle/>
          <a:p>
            <a:fld id="{1619AC04-A6BE-47B3-80A0-B10DB6D1872C}" type="slidenum">
              <a:rPr lang="en-US" smtClean="0"/>
              <a:t>20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992688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Civil registration and vital statistics are in different government agencies at the national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64656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Types of Decentralized Systems:</a:t>
            </a:r>
          </a:p>
          <a:p>
            <a:pPr marL="171450" indent="-171450">
              <a:buFont typeface="Arial" pitchFamily="34" charset="0"/>
              <a:buChar char="•"/>
            </a:pPr>
            <a:r>
              <a:rPr lang="en-US" dirty="0"/>
              <a:t>    Local government units (state, province, district) may operate the civil registration system including establishing laws and regulations.</a:t>
            </a:r>
          </a:p>
          <a:p>
            <a:pPr marL="171450" indent="-171450">
              <a:buFont typeface="Arial" pitchFamily="34" charset="0"/>
              <a:buChar char="•"/>
            </a:pPr>
            <a:r>
              <a:rPr lang="en-US" dirty="0"/>
              <a:t>    Or, local government units may operate the civil registration system under national laws and regulations.</a:t>
            </a:r>
          </a:p>
          <a:p>
            <a:pPr marL="171450" indent="-171450">
              <a:buFont typeface="Arial" pitchFamily="34" charset="0"/>
              <a:buChar char="•"/>
            </a:pPr>
            <a:r>
              <a:rPr lang="en-US" dirty="0"/>
              <a:t>    Local government units may compile vital statistics locally. </a:t>
            </a:r>
          </a:p>
          <a:p>
            <a:pPr marL="171450" indent="-171450">
              <a:buFont typeface="Arial" pitchFamily="34" charset="0"/>
              <a:buChar char="•"/>
            </a:pPr>
            <a:r>
              <a:rPr lang="en-US" dirty="0"/>
              <a:t>    Local government units may pass vital statistics information to a national vital statistics office for compilation of national statistics.</a:t>
            </a:r>
          </a:p>
          <a:p>
            <a:endParaRPr lang="en-US" dirty="0"/>
          </a:p>
          <a:p>
            <a:r>
              <a:rPr lang="en-US" dirty="0"/>
              <a:t>To ensure consistency in data collection and civil registration methods, there should at least be a national/professional advisory committee to promote communication among government units.</a:t>
            </a:r>
          </a:p>
          <a:p>
            <a:endParaRPr lang="en-US" dirty="0"/>
          </a:p>
          <a:p>
            <a:r>
              <a:rPr lang="en-US" dirty="0"/>
              <a:t>This slide shows an example where the local governments (Province A and Province B) are responsible for civil registration and vital statistics. Each province operates under its own civil registration law and the provinces may have different methods for collection of vital statistics.  However, both provinces pass vital statistics information to a national office of vital statistics.  For coordination purposes, a Professional Advisory Committee has been established to act as a liaison between the national vital statistics office and the offices in the provinces.   Note that the system in the United States is similar to this example.  </a:t>
            </a:r>
          </a:p>
        </p:txBody>
      </p:sp>
      <p:sp>
        <p:nvSpPr>
          <p:cNvPr id="4" name="Date Placeholder 3"/>
          <p:cNvSpPr>
            <a:spLocks noGrp="1"/>
          </p:cNvSpPr>
          <p:nvPr>
            <p:ph type="dt" idx="10"/>
          </p:nvPr>
        </p:nvSpPr>
        <p:spPr/>
        <p:txBody>
          <a:bodyPr/>
          <a:lstStyle/>
          <a:p>
            <a:r>
              <a:rPr lang="en-US" smtClean="0"/>
              <a:t>2/9/2012</a:t>
            </a:r>
            <a:endParaRPr lang="en-US" dirty="0"/>
          </a:p>
        </p:txBody>
      </p:sp>
      <p:sp>
        <p:nvSpPr>
          <p:cNvPr id="5" name="Slide Number Placeholder 4"/>
          <p:cNvSpPr>
            <a:spLocks noGrp="1"/>
          </p:cNvSpPr>
          <p:nvPr>
            <p:ph type="sldNum" sz="quarter" idx="11"/>
          </p:nvPr>
        </p:nvSpPr>
        <p:spPr/>
        <p:txBody>
          <a:bodyPr/>
          <a:lstStyle/>
          <a:p>
            <a:fld id="{1619AC04-A6BE-47B3-80A0-B10DB6D1872C}" type="slidenum">
              <a:rPr lang="en-US" smtClean="0"/>
              <a:t>22</a:t>
            </a:fld>
            <a:endParaRPr lang="en-US" dirty="0"/>
          </a:p>
        </p:txBody>
      </p:sp>
    </p:spTree>
    <p:extLst>
      <p:ext uri="{BB962C8B-B14F-4D97-AF65-F5344CB8AC3E}">
        <p14:creationId xmlns:p14="http://schemas.microsoft.com/office/powerpoint/2010/main" val="246508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Centralized Civil Registration System (continued):</a:t>
            </a:r>
          </a:p>
          <a:p>
            <a:pPr marL="171450" lvl="0" indent="-171450">
              <a:buFont typeface="Arial" pitchFamily="34" charset="0"/>
              <a:buChar char="•"/>
            </a:pPr>
            <a:r>
              <a:rPr lang="en-US" dirty="0"/>
              <a:t>    Makes training and technical assistance at local levels more consistent</a:t>
            </a:r>
          </a:p>
          <a:p>
            <a:pPr marL="171450" indent="-171450">
              <a:buFont typeface="Arial" pitchFamily="34" charset="0"/>
              <a:buChar char="•"/>
            </a:pPr>
            <a:r>
              <a:rPr lang="en-US" dirty="0"/>
              <a:t>    Keeps vital records under more uniform archival practices </a:t>
            </a:r>
          </a:p>
          <a:p>
            <a:pPr marL="171450" indent="-171450">
              <a:buFont typeface="Arial" pitchFamily="34" charset="0"/>
              <a:buChar char="•"/>
            </a:pPr>
            <a:r>
              <a:rPr lang="en-US" dirty="0"/>
              <a:t>    Using the same forms does not allow for local areas to add items to collect data on health problems unique to their </a:t>
            </a:r>
            <a:r>
              <a:rPr lang="en-US" dirty="0" smtClean="0"/>
              <a:t>areas</a:t>
            </a:r>
          </a:p>
          <a:p>
            <a:pPr marL="171450" indent="-171450">
              <a:buFont typeface="Arial" pitchFamily="34" charset="0"/>
              <a:buChar char="•"/>
            </a:pPr>
            <a:endParaRPr lang="en-US" dirty="0"/>
          </a:p>
          <a:p>
            <a:r>
              <a:rPr lang="en-US" dirty="0"/>
              <a:t>Decentralized Civil Registration Systems:</a:t>
            </a:r>
          </a:p>
          <a:p>
            <a:pPr marL="171450" indent="-171450">
              <a:buFont typeface="Arial" pitchFamily="34" charset="0"/>
              <a:buChar char="•"/>
            </a:pPr>
            <a:r>
              <a:rPr lang="en-US" dirty="0"/>
              <a:t>    May be more advantageous for countries with large land areas or large populations</a:t>
            </a:r>
          </a:p>
          <a:p>
            <a:pPr marL="171450" indent="-171450">
              <a:buFont typeface="Arial" pitchFamily="34" charset="0"/>
              <a:buChar char="•"/>
              <a:defRPr/>
            </a:pPr>
            <a:r>
              <a:rPr lang="en-US" dirty="0"/>
              <a:t>    Requires individuals to obtain copies of vital records from the state/province where the records were registered. </a:t>
            </a:r>
            <a:r>
              <a:rPr lang="en-US" dirty="0">
                <a:solidFill>
                  <a:srgbClr val="FF0000"/>
                </a:solidFill>
              </a:rPr>
              <a:t>Note that this requirement may also be true in centralized civil registration systems.</a:t>
            </a:r>
            <a:endParaRPr lang="en-US" dirty="0"/>
          </a:p>
          <a:p>
            <a:pPr marL="171450" indent="-171450">
              <a:buFont typeface="Arial" pitchFamily="34" charset="0"/>
              <a:buChar char="•"/>
            </a:pPr>
            <a:r>
              <a:rPr lang="en-US" dirty="0"/>
              <a:t>    May not have consistent laws and regulations, registration processes, data collection forms or data items making compilation of national statistics more difficult</a:t>
            </a:r>
          </a:p>
          <a:p>
            <a:pPr marL="171450" indent="-171450">
              <a:buFont typeface="Arial" pitchFamily="34" charset="0"/>
              <a:buChar char="•"/>
            </a:pPr>
            <a:r>
              <a:rPr lang="en-US" dirty="0"/>
              <a:t>    Easier to include data items that are relevant to their area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0587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324599" cy="4183380"/>
          </a:xfrm>
        </p:spPr>
        <p:txBody>
          <a:bodyPr/>
          <a:lstStyle/>
          <a:p>
            <a:r>
              <a:rPr lang="en-US" sz="1100" dirty="0"/>
              <a:t>These are examples of countries with centralized and decentralized systems.  Other countries can be added to be more specific to the class.  </a:t>
            </a:r>
          </a:p>
          <a:p>
            <a:endParaRPr lang="en-US" sz="1100" dirty="0"/>
          </a:p>
          <a:p>
            <a:r>
              <a:rPr lang="en-US" sz="1100" b="1" dirty="0"/>
              <a:t>Centralized Systems:</a:t>
            </a:r>
          </a:p>
          <a:p>
            <a:pPr marL="171450" indent="-171450">
              <a:buFont typeface="Arial" pitchFamily="34" charset="0"/>
              <a:buChar char="•"/>
            </a:pPr>
            <a:r>
              <a:rPr lang="en-US" sz="1100" dirty="0"/>
              <a:t>    Costa Rica – Separate agencies for civil registration and vital statistics </a:t>
            </a:r>
          </a:p>
          <a:p>
            <a:r>
              <a:rPr lang="en-US" sz="1100" dirty="0"/>
              <a:t>         -- Civil registration is under the jurisdiction of the Supreme Tribunal of Elections, an independent institution that administers the country’s </a:t>
            </a:r>
            <a:r>
              <a:rPr lang="en-US" sz="1100" dirty="0" smtClean="0"/>
              <a:t>electoral </a:t>
            </a:r>
            <a:r>
              <a:rPr lang="en-US" sz="1100" dirty="0"/>
              <a:t>procedures and preparation of identity cards; vital statistics are compiled by the General Directorate of Statistics and </a:t>
            </a:r>
            <a:r>
              <a:rPr lang="en-US" sz="1100" dirty="0" smtClean="0"/>
              <a:t>Censuses </a:t>
            </a:r>
            <a:r>
              <a:rPr lang="en-US" sz="1100" dirty="0"/>
              <a:t>under the Ministry of Economy, Trade and Industry.</a:t>
            </a:r>
          </a:p>
          <a:p>
            <a:r>
              <a:rPr lang="en-US" sz="1100" dirty="0"/>
              <a:t>  </a:t>
            </a:r>
          </a:p>
          <a:p>
            <a:pPr marL="171450" indent="-171450">
              <a:buFont typeface="Arial" pitchFamily="34" charset="0"/>
              <a:buChar char="•"/>
            </a:pPr>
            <a:r>
              <a:rPr lang="en-US" sz="1100" dirty="0"/>
              <a:t>   Thailand – Separate agencies for civil registration and vital statistics </a:t>
            </a:r>
          </a:p>
          <a:p>
            <a:r>
              <a:rPr lang="en-US" sz="1100" dirty="0"/>
              <a:t>          -- Civil registration is in the Civil Registration Division of the Department of Local Administration, Ministry of the Interior; vital statistics are </a:t>
            </a:r>
            <a:r>
              <a:rPr lang="en-US" sz="1100" dirty="0" smtClean="0"/>
              <a:t>compiled </a:t>
            </a:r>
            <a:r>
              <a:rPr lang="en-US" sz="1100" dirty="0"/>
              <a:t>by the Health Statistics Division of the Ministry of Public Health.</a:t>
            </a:r>
          </a:p>
          <a:p>
            <a:endParaRPr lang="en-US" sz="1100" dirty="0"/>
          </a:p>
          <a:p>
            <a:r>
              <a:rPr lang="en-US" sz="1100" b="1" dirty="0"/>
              <a:t>Decentralized Systems:</a:t>
            </a:r>
          </a:p>
          <a:p>
            <a:pPr marL="171450" indent="-171450">
              <a:buFont typeface="Arial" pitchFamily="34" charset="0"/>
              <a:buChar char="•"/>
            </a:pPr>
            <a:r>
              <a:rPr lang="en-US" sz="1100" dirty="0"/>
              <a:t>    Canada – Vital events are registered in the provinces or territories where they occur and data on the vital events are transmitted to the </a:t>
            </a:r>
            <a:r>
              <a:rPr lang="en-US" sz="1100" dirty="0" smtClean="0"/>
              <a:t>national </a:t>
            </a:r>
            <a:r>
              <a:rPr lang="en-US" sz="1100" dirty="0"/>
              <a:t>authority (Statistics Canada) for inclusion in the national data base.</a:t>
            </a:r>
          </a:p>
          <a:p>
            <a:r>
              <a:rPr lang="en-US" sz="1100" dirty="0"/>
              <a:t>  </a:t>
            </a:r>
          </a:p>
          <a:p>
            <a:pPr marL="171450" indent="-171450">
              <a:buFont typeface="Arial" pitchFamily="34" charset="0"/>
              <a:buChar char="•"/>
            </a:pPr>
            <a:r>
              <a:rPr lang="en-US" sz="1100" dirty="0"/>
              <a:t>    Argentina – The Dirección General de Registro Civil, under the ministry of government in each province, administers civil registration within </a:t>
            </a:r>
            <a:r>
              <a:rPr lang="en-US" sz="1100" dirty="0" smtClean="0"/>
              <a:t>its </a:t>
            </a:r>
            <a:r>
              <a:rPr lang="en-US" sz="1100" dirty="0"/>
              <a:t>jurisdiction.</a:t>
            </a:r>
          </a:p>
          <a:p>
            <a:r>
              <a:rPr lang="en-US" sz="1100" dirty="0"/>
              <a:t>    </a:t>
            </a:r>
            <a:endParaRPr lang="en-US" sz="700" dirty="0"/>
          </a:p>
          <a:p>
            <a:pPr marL="171450" indent="-171450">
              <a:buFont typeface="Arial" pitchFamily="34" charset="0"/>
              <a:buChar char="•"/>
            </a:pPr>
            <a:r>
              <a:rPr lang="en-US" sz="1100" dirty="0"/>
              <a:t>    Mexico – Each of the 32 states has its own civil code and civil registration requirements although all are similar.</a:t>
            </a:r>
          </a:p>
          <a:p>
            <a:r>
              <a:rPr lang="en-US" sz="1100" dirty="0"/>
              <a:t> </a:t>
            </a:r>
          </a:p>
          <a:p>
            <a:pPr marL="171450" indent="-171450">
              <a:buFont typeface="Arial" pitchFamily="34" charset="0"/>
              <a:buChar char="•"/>
            </a:pPr>
            <a:r>
              <a:rPr lang="en-US" sz="1100" dirty="0"/>
              <a:t>    United States – The registration of vital events occurs in the 50 states, 2 cities, and 5 territories; statistical information is forwarded to the </a:t>
            </a:r>
            <a:r>
              <a:rPr lang="en-US" sz="1100" dirty="0" smtClean="0"/>
              <a:t>national </a:t>
            </a:r>
            <a:r>
              <a:rPr lang="en-US" sz="1100" dirty="0"/>
              <a:t>government for preparation of national vital statistics.</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9603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4964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may be done as a class exercise or have the students work in small groups.  </a:t>
            </a:r>
          </a:p>
          <a:p>
            <a:endParaRPr lang="en-US" dirty="0"/>
          </a:p>
          <a:p>
            <a:r>
              <a:rPr lang="en-US" dirty="0" smtClean="0"/>
              <a:t>Important </a:t>
            </a:r>
            <a:r>
              <a:rPr lang="en-US" dirty="0"/>
              <a:t>that coordination exist between civil registration agency (or unit) and vital statistics agency (or unit). </a:t>
            </a:r>
          </a:p>
          <a:p>
            <a:endParaRPr lang="en-US" dirty="0"/>
          </a:p>
          <a:p>
            <a:r>
              <a:rPr lang="en-US" dirty="0"/>
              <a:t>Areas for coordination:</a:t>
            </a:r>
          </a:p>
          <a:p>
            <a:pPr marL="628650" lvl="1" indent="-171450">
              <a:buFont typeface="Arial" pitchFamily="34" charset="0"/>
              <a:buChar char="•"/>
            </a:pPr>
            <a:r>
              <a:rPr lang="en-US" dirty="0"/>
              <a:t>Design and use of collection forms</a:t>
            </a:r>
          </a:p>
          <a:p>
            <a:pPr marL="628650" lvl="1" indent="-171450">
              <a:buFont typeface="Arial" pitchFamily="34" charset="0"/>
              <a:buChar char="•"/>
            </a:pPr>
            <a:r>
              <a:rPr lang="en-US" dirty="0"/>
              <a:t>Definitions</a:t>
            </a:r>
          </a:p>
          <a:p>
            <a:pPr marL="628650" lvl="1" indent="-171450">
              <a:buFont typeface="Arial" pitchFamily="34" charset="0"/>
              <a:buChar char="•"/>
            </a:pPr>
            <a:r>
              <a:rPr lang="en-US" dirty="0"/>
              <a:t>Use of same personnel to collect both registration and statistical items</a:t>
            </a:r>
          </a:p>
          <a:p>
            <a:pPr marL="628650" lvl="1" indent="-171450">
              <a:buFont typeface="Arial" pitchFamily="34" charset="0"/>
              <a:buChar char="•"/>
            </a:pPr>
            <a:r>
              <a:rPr lang="en-US" dirty="0"/>
              <a:t>Training and education of staff and providers of information</a:t>
            </a:r>
          </a:p>
          <a:p>
            <a:pPr marL="628650" lvl="1" indent="-171450">
              <a:buFont typeface="Arial" pitchFamily="34" charset="0"/>
              <a:buChar char="•"/>
            </a:pPr>
            <a:r>
              <a:rPr lang="en-US" dirty="0"/>
              <a:t>Processing methods</a:t>
            </a:r>
          </a:p>
          <a:p>
            <a:endParaRPr lang="en-US" dirty="0"/>
          </a:p>
          <a:p>
            <a:r>
              <a:rPr lang="en-US" dirty="0"/>
              <a:t>Methods for coordination:</a:t>
            </a:r>
          </a:p>
          <a:p>
            <a:pPr marL="628650" lvl="1" indent="-171450">
              <a:buFont typeface="Arial" pitchFamily="34" charset="0"/>
              <a:buChar char="•"/>
            </a:pPr>
            <a:r>
              <a:rPr lang="en-US" dirty="0"/>
              <a:t>Interagency committees </a:t>
            </a:r>
          </a:p>
          <a:p>
            <a:pPr marL="628650" lvl="1" indent="-171450">
              <a:buFont typeface="Arial" pitchFamily="34" charset="0"/>
              <a:buChar char="•"/>
            </a:pPr>
            <a:r>
              <a:rPr lang="en-US" dirty="0"/>
              <a:t>Workshops, conferences, newsletters, email, web sites</a:t>
            </a:r>
          </a:p>
          <a:p>
            <a:pPr marL="628650" lvl="1" indent="-171450">
              <a:buFont typeface="Arial" pitchFamily="34" charset="0"/>
              <a:buChar char="•"/>
            </a:pPr>
            <a:r>
              <a:rPr lang="en-US" dirty="0"/>
              <a:t>Field consultants or liaisons </a:t>
            </a:r>
          </a:p>
          <a:p>
            <a:pPr marL="628650" lvl="1" indent="-171450">
              <a:buFont typeface="Arial" pitchFamily="34" charset="0"/>
              <a:buChar char="•"/>
            </a:pPr>
            <a:r>
              <a:rPr lang="en-US" dirty="0"/>
              <a:t>Uniform legislation or model law</a:t>
            </a:r>
          </a:p>
        </p:txBody>
      </p:sp>
      <p:sp>
        <p:nvSpPr>
          <p:cNvPr id="4" name="Slide Number Placeholder 3"/>
          <p:cNvSpPr>
            <a:spLocks noGrp="1"/>
          </p:cNvSpPr>
          <p:nvPr>
            <p:ph type="sldNum" sz="quarter" idx="10"/>
          </p:nvPr>
        </p:nvSpPr>
        <p:spPr/>
        <p:txBody>
          <a:bodyPr/>
          <a:lstStyle/>
          <a:p>
            <a:fld id="{1619AC04-A6BE-47B3-80A0-B10DB6D1872C}" type="slidenum">
              <a:rPr lang="en-US" smtClean="0"/>
              <a:t>26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370114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27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352508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28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646328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29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8021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t>
            </a:r>
            <a:r>
              <a:rPr lang="en-US" dirty="0"/>
              <a:t>UN definition or paraphrase.</a:t>
            </a:r>
          </a:p>
          <a:p>
            <a:endParaRPr lang="en-US" dirty="0"/>
          </a:p>
          <a:p>
            <a:r>
              <a:rPr lang="en-US" dirty="0"/>
              <a:t>“the continuous, permanent, compulsory and universal recording of the occurrence and characteristics of vital events pertaining to the population as provided through decree or regulation in accordance with the legal requirements in each country.” </a:t>
            </a:r>
          </a:p>
          <a:p>
            <a:endParaRPr lang="en-US" dirty="0"/>
          </a:p>
          <a:p>
            <a:pPr>
              <a:defRPr/>
            </a:pPr>
            <a:r>
              <a:rPr lang="en-US" dirty="0"/>
              <a:t>It is important for students to be aware of the civil registration system and laws and regulations for their country.  The instructor should have a copy of the civil registration law for the country where the course is being taught for reference purposes.</a:t>
            </a:r>
          </a:p>
        </p:txBody>
      </p:sp>
      <p:sp>
        <p:nvSpPr>
          <p:cNvPr id="4" name="Slide Number Placeholder 3"/>
          <p:cNvSpPr>
            <a:spLocks noGrp="1"/>
          </p:cNvSpPr>
          <p:nvPr>
            <p:ph type="sldNum" sz="quarter" idx="10"/>
          </p:nvPr>
        </p:nvSpPr>
        <p:spPr/>
        <p:txBody>
          <a:bodyPr/>
          <a:lstStyle/>
          <a:p>
            <a:fld id="{1619AC04-A6BE-47B3-80A0-B10DB6D1872C}" type="slidenum">
              <a:rPr lang="en-US" smtClean="0"/>
              <a:t>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671553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Registration by place of occurrence is usually easier to accomplish.</a:t>
            </a:r>
          </a:p>
          <a:p>
            <a:endParaRPr lang="en-US" dirty="0"/>
          </a:p>
          <a:p>
            <a:r>
              <a:rPr lang="en-US" dirty="0"/>
              <a:t>Note that the places of residence given above are the ones preferred for statistical tabulations for public health.  In some cases the father’s residence may be collected.</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837433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registration is by place of occurrence, the residence information should be collected as well. Likewise, if registration is by place of residence, the place of occurrence should also be collected. Statistical data can be tabulated by either place of occurrence or place of residence depending on the researchers needs.</a:t>
            </a:r>
          </a:p>
          <a:p>
            <a:pPr>
              <a:defRPr/>
            </a:pPr>
            <a:endParaRPr lang="en-US" dirty="0"/>
          </a:p>
          <a:p>
            <a:pPr>
              <a:defRPr/>
            </a:pPr>
            <a:r>
              <a:rPr lang="en-US" dirty="0"/>
              <a:t>Civil registration law should specify for each type of event where that event should be registered.</a:t>
            </a:r>
          </a:p>
          <a:p>
            <a:endParaRPr lang="en-US" dirty="0"/>
          </a:p>
          <a:p>
            <a:r>
              <a:rPr lang="en-US" dirty="0"/>
              <a:t>Laws or regulations should specify how to handle problem events such as: </a:t>
            </a:r>
          </a:p>
          <a:p>
            <a:pPr marL="628650" lvl="1" indent="-171450">
              <a:buFont typeface="Arial" pitchFamily="34" charset="0"/>
              <a:buChar char="•"/>
            </a:pPr>
            <a:r>
              <a:rPr lang="en-US" dirty="0"/>
              <a:t>people with more than one residence</a:t>
            </a:r>
          </a:p>
          <a:p>
            <a:pPr marL="628650" lvl="1" indent="-171450">
              <a:buFont typeface="Arial" pitchFamily="34" charset="0"/>
              <a:buChar char="•"/>
            </a:pPr>
            <a:r>
              <a:rPr lang="en-US" dirty="0"/>
              <a:t>people with no usual residence </a:t>
            </a:r>
          </a:p>
          <a:p>
            <a:pPr marL="628650" lvl="1" indent="-171450">
              <a:buFont typeface="Arial" pitchFamily="34" charset="0"/>
              <a:buChar char="•"/>
            </a:pPr>
            <a:r>
              <a:rPr lang="en-US" dirty="0"/>
              <a:t>events occurring in moving vehicles, </a:t>
            </a:r>
          </a:p>
          <a:p>
            <a:pPr marL="628650" lvl="1" indent="-171450">
              <a:buFont typeface="Arial" pitchFamily="34" charset="0"/>
              <a:buChar char="•"/>
            </a:pPr>
            <a:r>
              <a:rPr lang="en-US" dirty="0"/>
              <a:t>foreign nationals temporarily living in the country </a:t>
            </a:r>
          </a:p>
          <a:p>
            <a:pPr marL="628650" lvl="1" indent="-171450">
              <a:buFont typeface="Arial" pitchFamily="34" charset="0"/>
              <a:buChar char="•"/>
            </a:pPr>
            <a:r>
              <a:rPr lang="en-US" dirty="0"/>
              <a:t>children found with no known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31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844516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[slide is animated; animation activated by clicking]  This slide shows the difference between tabulating by place of occurrence versus place of usual residence.</a:t>
            </a:r>
          </a:p>
          <a:p>
            <a:endParaRPr lang="en-US" dirty="0"/>
          </a:p>
          <a:p>
            <a:r>
              <a:rPr lang="en-US" dirty="0"/>
              <a:t>At first appearance of slide, explain: This slide shows State A.  In 2000, there were 48 motor vehicle crash deaths in Cochise County.  If we were to report the number of motor vehicle crash deaths in Cochise County by place of occurrence, we would have 48.  But what happens when we look at the deaths by place of usual residence?</a:t>
            </a:r>
          </a:p>
          <a:p>
            <a:endParaRPr lang="en-US" dirty="0"/>
          </a:p>
          <a:p>
            <a:r>
              <a:rPr lang="en-US" dirty="0"/>
              <a:t>Click 1: Only 16 motor vehicle crash deaths occurred among Cochise County residents.</a:t>
            </a:r>
          </a:p>
          <a:p>
            <a:endParaRPr lang="en-US" dirty="0"/>
          </a:p>
          <a:p>
            <a:r>
              <a:rPr lang="en-US" dirty="0"/>
              <a:t>Click 2: The remaining 32 deaths took place in other areas, including 7 to residents of other states and 9 to residents of another country.</a:t>
            </a:r>
          </a:p>
          <a:p>
            <a:endParaRPr lang="en-US" dirty="0"/>
          </a:p>
          <a:p>
            <a:r>
              <a:rPr lang="en-US" dirty="0"/>
              <a:t>What can explain this drastic change between 48 and 16?  (there is a major interstate highway that runs through Cochise County).</a:t>
            </a:r>
          </a:p>
          <a:p>
            <a:endParaRPr lang="en-US" dirty="0" smtClean="0"/>
          </a:p>
        </p:txBody>
      </p:sp>
      <p:sp>
        <p:nvSpPr>
          <p:cNvPr id="4" name="Slide Number Placeholder 3"/>
          <p:cNvSpPr>
            <a:spLocks noGrp="1"/>
          </p:cNvSpPr>
          <p:nvPr>
            <p:ph type="sldNum" sz="quarter" idx="10"/>
          </p:nvPr>
        </p:nvSpPr>
        <p:spPr/>
        <p:txBody>
          <a:bodyPr/>
          <a:lstStyle/>
          <a:p>
            <a:fld id="{0ED60EA9-2F23-49E3-AFBC-A77BEDF35590}" type="slidenum">
              <a:rPr lang="en-US" smtClean="0"/>
              <a:pPr/>
              <a:t>32</a:t>
            </a:fld>
            <a:endParaRPr lang="en-US"/>
          </a:p>
        </p:txBody>
      </p:sp>
    </p:spTree>
    <p:extLst>
      <p:ext uri="{BB962C8B-B14F-4D97-AF65-F5344CB8AC3E}">
        <p14:creationId xmlns:p14="http://schemas.microsoft.com/office/powerpoint/2010/main" val="30427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195286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may be done as a class exercise or have the students work in small groups.  </a:t>
            </a:r>
          </a:p>
          <a:p>
            <a:pPr>
              <a:defRPr/>
            </a:pPr>
            <a:endParaRPr lang="en-US" dirty="0"/>
          </a:p>
          <a:p>
            <a:r>
              <a:rPr lang="en-US" dirty="0" smtClean="0"/>
              <a:t>Place </a:t>
            </a:r>
            <a:r>
              <a:rPr lang="en-US" dirty="0"/>
              <a:t>of occurrence:</a:t>
            </a:r>
          </a:p>
          <a:p>
            <a:pPr marL="171450" indent="-171450">
              <a:buFont typeface="Arial" pitchFamily="34" charset="0"/>
              <a:buChar char="•"/>
            </a:pPr>
            <a:r>
              <a:rPr lang="en-US" dirty="0"/>
              <a:t>Generally easier to do since it is where the event occurred and records are usually registered locally. </a:t>
            </a:r>
          </a:p>
          <a:p>
            <a:pPr marL="171450" indent="-171450">
              <a:buFont typeface="Arial" pitchFamily="34" charset="0"/>
              <a:buChar char="•"/>
            </a:pPr>
            <a:r>
              <a:rPr lang="en-US" dirty="0"/>
              <a:t>May be a problem, especially for a death, if a family member is not available to provide information about the deceased.</a:t>
            </a:r>
          </a:p>
          <a:p>
            <a:pPr marL="171450" indent="-171450">
              <a:buFont typeface="Arial" pitchFamily="34" charset="0"/>
              <a:buChar char="•"/>
            </a:pPr>
            <a:r>
              <a:rPr lang="en-US" dirty="0"/>
              <a:t>If the event occurs in a moving vehicle (train, airplane, ship, etc.) place of occurrence should clearly be specified in civil registration law – often where moving vehicle first stops and infant or decedent removed from vehicle.</a:t>
            </a:r>
          </a:p>
          <a:p>
            <a:pPr marL="171450" indent="-171450">
              <a:buFont typeface="Arial" pitchFamily="34" charset="0"/>
              <a:buChar char="•"/>
            </a:pPr>
            <a:r>
              <a:rPr lang="en-US" dirty="0"/>
              <a:t>Data about place of occurrence can be used to study location of hospital or other medical care facilities.</a:t>
            </a:r>
          </a:p>
          <a:p>
            <a:endParaRPr lang="en-US" dirty="0"/>
          </a:p>
          <a:p>
            <a:r>
              <a:rPr lang="en-US" dirty="0"/>
              <a:t>Place of residence:</a:t>
            </a:r>
          </a:p>
          <a:p>
            <a:pPr marL="171450" indent="-171450">
              <a:buFont typeface="Arial" pitchFamily="34" charset="0"/>
              <a:buChar char="•"/>
            </a:pPr>
            <a:r>
              <a:rPr lang="en-US" dirty="0"/>
              <a:t>May be harder to register event if it occurs away from the place of residence (students, travelers, members of armed forces, refugees) or if someone has more than one residence.</a:t>
            </a:r>
          </a:p>
          <a:p>
            <a:pPr marL="171450" indent="-171450">
              <a:buFont typeface="Arial" pitchFamily="34" charset="0"/>
              <a:buChar char="•"/>
              <a:defRPr/>
            </a:pPr>
            <a:r>
              <a:rPr lang="en-US" dirty="0"/>
              <a:t>Definition used should be the same as the one used in the national census to have consistent data.  Census data are also used as the denominators for calculating many rates used in health analyses.  </a:t>
            </a:r>
          </a:p>
          <a:p>
            <a:pPr marL="171450" indent="-171450">
              <a:buFont typeface="Arial" pitchFamily="34" charset="0"/>
              <a:buChar char="•"/>
              <a:defRPr/>
            </a:pPr>
            <a:r>
              <a:rPr lang="en-US" dirty="0"/>
              <a:t>Data tabulations provide information on health problems in the area where the population resides – particularly important if rural populations go into cities or away from their residences to deliver births or enter medical facilities prior to death.</a:t>
            </a:r>
          </a:p>
          <a:p>
            <a:pPr marL="171450" indent="-171450">
              <a:buFont typeface="Arial" pitchFamily="34" charset="0"/>
              <a:buChar char="•"/>
              <a:defRPr/>
            </a:pPr>
            <a:r>
              <a:rPr lang="en-US" dirty="0"/>
              <a:t>Tabulations by place of residence are often used because you are more likely to know the denominator.</a:t>
            </a:r>
          </a:p>
        </p:txBody>
      </p:sp>
      <p:sp>
        <p:nvSpPr>
          <p:cNvPr id="4" name="Slide Number Placeholder 3"/>
          <p:cNvSpPr>
            <a:spLocks noGrp="1"/>
          </p:cNvSpPr>
          <p:nvPr>
            <p:ph type="sldNum" sz="quarter" idx="10"/>
          </p:nvPr>
        </p:nvSpPr>
        <p:spPr/>
        <p:txBody>
          <a:bodyPr/>
          <a:lstStyle/>
          <a:p>
            <a:fld id="{1619AC04-A6BE-47B3-80A0-B10DB6D1872C}" type="slidenum">
              <a:rPr lang="en-US" smtClean="0"/>
              <a:t>34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895802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periods given are used in many countries but there is lots of variation around those periods.  The situation in the country needs to be considered and the period set to meet most situations.  </a:t>
            </a:r>
          </a:p>
          <a:p>
            <a:endParaRPr lang="en-US" dirty="0"/>
          </a:p>
          <a:p>
            <a:r>
              <a:rPr lang="en-US" dirty="0"/>
              <a:t>Note: a time period of one month may be excessive; in the United States, it is 5 days, as for other vital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69995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events registered after required time period are called “Late” or “Delayed” registrations.</a:t>
            </a:r>
          </a:p>
          <a:p>
            <a:endParaRPr lang="en-US" dirty="0"/>
          </a:p>
          <a:p>
            <a:r>
              <a:rPr lang="en-US" dirty="0"/>
              <a:t>Civil registration law or regulations may include additional requirements or documentary proof for late or delayed registrations depending on the length of time that the event is registered – in many countries the time period for requiring additional evidence is one year after the event occurred.  Documentation for delayed registrations should be checked VERY carefully in order to protect against fraudulent registrations.</a:t>
            </a:r>
          </a:p>
          <a:p>
            <a:endParaRPr lang="en-US" dirty="0"/>
          </a:p>
          <a:p>
            <a:r>
              <a:rPr lang="en-US" dirty="0"/>
              <a:t>Usually a vital event registered more than a year after the event will not be included in vital statistics data.</a:t>
            </a:r>
          </a:p>
          <a:p>
            <a:endParaRPr lang="en-US" dirty="0"/>
          </a:p>
          <a:p>
            <a:r>
              <a:rPr lang="en-US" dirty="0"/>
              <a:t>Attempts should be made to limit the number of late or delayed registrations through educational programs and improving the efficiency of vital event registration.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47272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37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878250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may be done as a class exercise or have the students work in small groups.  </a:t>
            </a:r>
          </a:p>
          <a:p>
            <a:pPr>
              <a:defRPr/>
            </a:pPr>
            <a:endParaRPr lang="en-US" b="1" dirty="0"/>
          </a:p>
          <a:p>
            <a:pPr>
              <a:defRPr/>
            </a:pPr>
            <a:r>
              <a:rPr lang="en-US" dirty="0"/>
              <a:t>Problems that might delay registration:</a:t>
            </a:r>
          </a:p>
          <a:p>
            <a:pPr marL="171450" indent="-171450">
              <a:buFont typeface="Arial" pitchFamily="34" charset="0"/>
              <a:buChar char="•"/>
              <a:defRPr/>
            </a:pPr>
            <a:r>
              <a:rPr lang="en-US" dirty="0"/>
              <a:t>   Lack of knowledge on who is responsible for registering event</a:t>
            </a:r>
          </a:p>
          <a:p>
            <a:pPr marL="171450" indent="-171450">
              <a:buFont typeface="Arial" pitchFamily="34" charset="0"/>
              <a:buChar char="•"/>
            </a:pPr>
            <a:r>
              <a:rPr lang="en-US" dirty="0"/>
              <a:t>   Informant not available </a:t>
            </a:r>
          </a:p>
          <a:p>
            <a:pPr marL="171450" indent="-171450">
              <a:buFont typeface="Arial" pitchFamily="34" charset="0"/>
              <a:buChar char="•"/>
            </a:pPr>
            <a:r>
              <a:rPr lang="en-US" dirty="0"/>
              <a:t>   Informant does not know all of the required information to register event</a:t>
            </a:r>
          </a:p>
          <a:p>
            <a:pPr marL="171450" indent="-171450">
              <a:buFont typeface="Arial" pitchFamily="34" charset="0"/>
              <a:buChar char="•"/>
            </a:pPr>
            <a:r>
              <a:rPr lang="en-US" dirty="0"/>
              <a:t>   Naming child if local or religious customs cause delay</a:t>
            </a:r>
          </a:p>
          <a:p>
            <a:pPr>
              <a:defRPr/>
            </a:pPr>
            <a:endParaRPr lang="en-US" b="1" dirty="0"/>
          </a:p>
          <a:p>
            <a:r>
              <a:rPr lang="en-US" dirty="0"/>
              <a:t>When both legal and statistical information are collected on the same registration form, reporting problems can occur. If the time period is too short some information may not be available within the required period:</a:t>
            </a:r>
          </a:p>
          <a:p>
            <a:pPr marL="1085850" lvl="2" indent="-171450">
              <a:buFont typeface="Arial" pitchFamily="34" charset="0"/>
              <a:buChar char="•"/>
            </a:pPr>
            <a:r>
              <a:rPr lang="en-US" dirty="0"/>
              <a:t>Deaths that require autopsies or toxicology testing</a:t>
            </a:r>
          </a:p>
          <a:p>
            <a:pPr marL="1085850" lvl="2" indent="-171450">
              <a:buFont typeface="Arial" pitchFamily="34" charset="0"/>
              <a:buChar char="•"/>
            </a:pPr>
            <a:r>
              <a:rPr lang="en-US" dirty="0"/>
              <a:t>Deaths where the medical certifier is not available to provide cause of death information</a:t>
            </a:r>
          </a:p>
          <a:p>
            <a:pPr>
              <a:defRPr/>
            </a:pPr>
            <a:endParaRPr lang="en-US" dirty="0"/>
          </a:p>
          <a:p>
            <a:pPr>
              <a:defRPr/>
            </a:pPr>
            <a:r>
              <a:rPr lang="en-US" dirty="0"/>
              <a:t>Follow-up should be done to ensure that the cause of death or other incomplete information is reported at a later time. A method should be available for registering the event without all the information such as listing “pending” for the cause of death. Some countries require that burial permits be obtained before final disposition to get deaths registered in a timely manner. Education and training of persons responsible for registering events is important especially if the event occurs in a medical facility.</a:t>
            </a:r>
          </a:p>
          <a:p>
            <a:pPr>
              <a:defRPr/>
            </a:pPr>
            <a:endParaRPr lang="en-US" dirty="0"/>
          </a:p>
          <a:p>
            <a:pPr>
              <a:defRPr/>
            </a:pPr>
            <a:r>
              <a:rPr lang="en-US" dirty="0"/>
              <a:t>Note that generally adding penalties such as fines or other sanctions does not improve timeliness of registration (and may discourage late registration).</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38</a:t>
            </a:fld>
            <a:endParaRPr lang="en-US" dirty="0"/>
          </a:p>
        </p:txBody>
      </p:sp>
      <p:sp>
        <p:nvSpPr>
          <p:cNvPr id="5" name="Date Placeholder 4"/>
          <p:cNvSpPr>
            <a:spLocks noGrp="1"/>
          </p:cNvSpPr>
          <p:nvPr>
            <p:ph type="dt" idx="11"/>
          </p:nvPr>
        </p:nvSpPr>
        <p:spPr/>
        <p:txBody>
          <a:bodyPr/>
          <a:lstStyle/>
          <a:p>
            <a:r>
              <a:rPr lang="en-US" dirty="0" smtClean="0"/>
              <a:t>2/9/2012</a:t>
            </a:r>
            <a:endParaRPr lang="en-US" dirty="0"/>
          </a:p>
        </p:txBody>
      </p:sp>
    </p:spTree>
    <p:extLst>
      <p:ext uri="{BB962C8B-B14F-4D97-AF65-F5344CB8AC3E}">
        <p14:creationId xmlns:p14="http://schemas.microsoft.com/office/powerpoint/2010/main" val="2286474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Note that the informant is the person who declares that the event occurred.  (In the United States, the </a:t>
            </a:r>
            <a:r>
              <a:rPr lang="en-US" i="1" dirty="0"/>
              <a:t>informant</a:t>
            </a:r>
            <a:r>
              <a:rPr lang="en-US" dirty="0"/>
              <a:t> provides information on the event, but the </a:t>
            </a:r>
            <a:r>
              <a:rPr lang="en-US" i="1" dirty="0"/>
              <a:t>attendant</a:t>
            </a:r>
            <a:r>
              <a:rPr lang="en-US" dirty="0"/>
              <a:t>  is the person who declares that the event occurred).</a:t>
            </a:r>
          </a:p>
          <a:p>
            <a:endParaRPr lang="en-US" dirty="0"/>
          </a:p>
          <a:p>
            <a:r>
              <a:rPr lang="en-US" dirty="0"/>
              <a:t>The civil registration law should state who is responsible (informant) for providing information to the registrar for each type of vital event.</a:t>
            </a:r>
          </a:p>
          <a:p>
            <a:r>
              <a:rPr lang="en-US" dirty="0"/>
              <a:t>Informants for vital events occurring in medical facilities may be different from those for vital events occurring outside of such facilities.</a:t>
            </a:r>
          </a:p>
          <a:p>
            <a:r>
              <a:rPr lang="en-US" dirty="0"/>
              <a:t>Alternate informants should be specified if the preferred informant is not available. </a:t>
            </a:r>
          </a:p>
        </p:txBody>
      </p:sp>
      <p:sp>
        <p:nvSpPr>
          <p:cNvPr id="4" name="Slide Number Placeholder 3"/>
          <p:cNvSpPr>
            <a:spLocks noGrp="1"/>
          </p:cNvSpPr>
          <p:nvPr>
            <p:ph type="sldNum" sz="quarter" idx="10"/>
          </p:nvPr>
        </p:nvSpPr>
        <p:spPr/>
        <p:txBody>
          <a:bodyPr/>
          <a:lstStyle/>
          <a:p>
            <a:fld id="{1619AC04-A6BE-47B3-80A0-B10DB6D1872C}" type="slidenum">
              <a:rPr lang="en-US" smtClean="0"/>
              <a:t>39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48980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Civil Registration is based on a legal framework.</a:t>
            </a:r>
          </a:p>
          <a:p>
            <a:endParaRPr lang="en-US" dirty="0"/>
          </a:p>
          <a:p>
            <a:r>
              <a:rPr lang="en-US" dirty="0"/>
              <a:t>The primary objective is to obtain the legal documents required by law in a country.</a:t>
            </a:r>
          </a:p>
          <a:p>
            <a:endParaRPr lang="en-US" dirty="0"/>
          </a:p>
          <a:p>
            <a:r>
              <a:rPr lang="en-US" dirty="0"/>
              <a:t>Civil Registration Law (in ideal situation):</a:t>
            </a:r>
          </a:p>
          <a:p>
            <a:r>
              <a:rPr lang="en-US" dirty="0"/>
              <a:t>    Should contain requirement that records of all vital events be registered.</a:t>
            </a:r>
          </a:p>
          <a:p>
            <a:pPr>
              <a:defRPr/>
            </a:pPr>
            <a:r>
              <a:rPr lang="en-US" dirty="0"/>
              <a:t>    Should identify the organization or agency authorized to register vital events.</a:t>
            </a:r>
          </a:p>
          <a:p>
            <a:r>
              <a:rPr lang="en-US" dirty="0"/>
              <a:t>    Should contain a specific time period in which records should be registered </a:t>
            </a:r>
          </a:p>
          <a:p>
            <a:r>
              <a:rPr lang="en-US" dirty="0"/>
              <a:t>         – more on time period later in course.</a:t>
            </a:r>
          </a:p>
          <a:p>
            <a:r>
              <a:rPr lang="en-US" dirty="0"/>
              <a:t>    Provide for penalties on officials or authorities who fail to comply with the law </a:t>
            </a:r>
          </a:p>
          <a:p>
            <a:r>
              <a:rPr lang="en-US" dirty="0"/>
              <a:t>          – no method to enforce requirements of law if penalties are not included.</a:t>
            </a:r>
          </a:p>
          <a:p>
            <a:r>
              <a:rPr lang="en-US" dirty="0"/>
              <a:t>    May contain requirement for compilation or publication of vital statistics</a:t>
            </a:r>
          </a:p>
          <a:p>
            <a:r>
              <a:rPr lang="en-US" dirty="0"/>
              <a:t>          – this is not in civil registration laws for all countries.</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982245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informant should be someone who knows the parties involved and/or the characteristics of the event.</a:t>
            </a:r>
          </a:p>
          <a:p>
            <a:endParaRPr lang="en-US" dirty="0"/>
          </a:p>
          <a:p>
            <a:r>
              <a:rPr lang="en-US" dirty="0"/>
              <a:t>The informant may have to provide an oral or written declaration of the circumstances of the event. </a:t>
            </a:r>
          </a:p>
        </p:txBody>
      </p:sp>
      <p:sp>
        <p:nvSpPr>
          <p:cNvPr id="4" name="Slide Number Placeholder 3"/>
          <p:cNvSpPr>
            <a:spLocks noGrp="1"/>
          </p:cNvSpPr>
          <p:nvPr>
            <p:ph type="sldNum" sz="quarter" idx="10"/>
          </p:nvPr>
        </p:nvSpPr>
        <p:spPr/>
        <p:txBody>
          <a:bodyPr/>
          <a:lstStyle/>
          <a:p>
            <a:fld id="{1619AC04-A6BE-47B3-80A0-B10DB6D1872C}" type="slidenum">
              <a:rPr lang="en-US" smtClean="0"/>
              <a:t>40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452315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891597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countries the informant provides information for death records to the funeral director who is responsible for providing the information to the registrar.  The cause of death may be part of the registration of the vital event or it may be collected as a supplemental statistical item. </a:t>
            </a:r>
            <a:endParaRPr lang="en-US" dirty="0" smtClean="0"/>
          </a:p>
          <a:p>
            <a:endParaRPr lang="en-US" dirty="0"/>
          </a:p>
          <a:p>
            <a:r>
              <a:rPr lang="en-US" dirty="0"/>
              <a:t>Cause of death information is best obtained from the physician or medical attendant or the coroner or medical examiner who handled the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42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44252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Supplementary medical information may also be collected for births which may also be part of the registration of birth or collected as a supplemental statistical item.  Medical information for births is best obtained from the physician or medical attendant.</a:t>
            </a:r>
          </a:p>
          <a:p>
            <a:pPr>
              <a:defRPr/>
            </a:pPr>
            <a:endParaRPr lang="en-US" dirty="0"/>
          </a:p>
          <a:p>
            <a:pPr>
              <a:defRPr/>
            </a:pPr>
            <a:r>
              <a:rPr lang="en-US" dirty="0"/>
              <a:t>Note that there will be additional discussions on obtaining the cause of death and on other information on birth, death, and fetal death records later in the course.</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274043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815787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dirty="0"/>
              <a:t>Civil registrars must be familiar with all types of legal documents to prevent fraudulent registrations of vital events.</a:t>
            </a:r>
          </a:p>
          <a:p>
            <a:endParaRPr lang="en-US" dirty="0"/>
          </a:p>
          <a:p>
            <a:r>
              <a:rPr lang="en-US" dirty="0"/>
              <a:t>In many countries if the vital event is registered within the time period specified in the civil registration law, minimal documentation is required.</a:t>
            </a:r>
          </a:p>
          <a:p>
            <a:endParaRPr lang="en-US" dirty="0"/>
          </a:p>
          <a:p>
            <a:r>
              <a:rPr lang="en-US" dirty="0"/>
              <a:t>Registration of a vital event after one year (late or delayed registration) generally requires multiple documents.</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052097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documents required may include (note different countries accept different types of documents based on the legal requirements in the civil registration law):</a:t>
            </a:r>
          </a:p>
          <a:p>
            <a:pPr marL="628650" lvl="1" indent="-171450">
              <a:buFont typeface="Arial" pitchFamily="34" charset="0"/>
              <a:buChar char="•"/>
            </a:pPr>
            <a:r>
              <a:rPr lang="en-US" dirty="0"/>
              <a:t>Certification from medical attendant</a:t>
            </a:r>
          </a:p>
          <a:p>
            <a:pPr marL="628650" lvl="1" indent="-171450">
              <a:buFont typeface="Arial" pitchFamily="34" charset="0"/>
              <a:buChar char="•"/>
            </a:pPr>
            <a:r>
              <a:rPr lang="en-US" dirty="0"/>
              <a:t>Witness statements</a:t>
            </a:r>
          </a:p>
          <a:p>
            <a:pPr marL="628650" lvl="1" indent="-171450">
              <a:buFont typeface="Arial" pitchFamily="34" charset="0"/>
              <a:buChar char="•"/>
            </a:pPr>
            <a:r>
              <a:rPr lang="en-US" dirty="0"/>
              <a:t>Legal documents</a:t>
            </a:r>
          </a:p>
          <a:p>
            <a:pPr marL="628650" lvl="1" indent="-171450">
              <a:buFont typeface="Arial" pitchFamily="34" charset="0"/>
              <a:buChar char="•"/>
            </a:pPr>
            <a:r>
              <a:rPr lang="en-US" dirty="0"/>
              <a:t>Baptismal certificate</a:t>
            </a:r>
          </a:p>
          <a:p>
            <a:pPr marL="628650" lvl="1" indent="-171450">
              <a:buFont typeface="Arial" pitchFamily="34" charset="0"/>
              <a:buChar char="•"/>
            </a:pPr>
            <a:r>
              <a:rPr lang="en-US" dirty="0"/>
              <a:t>Vaccination or other health records</a:t>
            </a:r>
          </a:p>
          <a:p>
            <a:pPr marL="628650" lvl="1" indent="-171450">
              <a:buFont typeface="Arial" pitchFamily="34" charset="0"/>
              <a:buChar char="•"/>
            </a:pPr>
            <a:r>
              <a:rPr lang="en-US" dirty="0"/>
              <a:t>Other documents acceptable under the law</a:t>
            </a:r>
          </a:p>
          <a:p>
            <a:pPr marL="0" lvl="1" indent="0">
              <a:buFont typeface="Arial" pitchFamily="34" charset="0"/>
              <a:buNone/>
            </a:pPr>
            <a:endParaRPr lang="en-US" dirty="0"/>
          </a:p>
          <a:p>
            <a:pPr marL="0" lvl="1" indent="0">
              <a:buFont typeface="Arial" pitchFamily="34" charset="0"/>
              <a:buNone/>
            </a:pPr>
            <a:r>
              <a:rPr lang="en-US" dirty="0"/>
              <a:t>Efforts should be taken to decrease late or delayed registrations.</a:t>
            </a:r>
          </a:p>
        </p:txBody>
      </p:sp>
      <p:sp>
        <p:nvSpPr>
          <p:cNvPr id="4" name="Slide Number Placeholder 3"/>
          <p:cNvSpPr>
            <a:spLocks noGrp="1"/>
          </p:cNvSpPr>
          <p:nvPr>
            <p:ph type="sldNum" sz="quarter" idx="10"/>
          </p:nvPr>
        </p:nvSpPr>
        <p:spPr/>
        <p:txBody>
          <a:bodyPr/>
          <a:lstStyle/>
          <a:p>
            <a:fld id="{1619AC04-A6BE-47B3-80A0-B10DB6D1872C}" type="slidenum">
              <a:rPr lang="en-US" smtClean="0"/>
              <a:t>46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04025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47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92649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48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9506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76999" cy="4183380"/>
          </a:xfrm>
        </p:spPr>
        <p:txBody>
          <a:bodyPr/>
          <a:lstStyle/>
          <a:p>
            <a:pPr lvl="0"/>
            <a:r>
              <a:rPr lang="en-US" sz="1100" dirty="0" smtClean="0"/>
              <a:t>Book </a:t>
            </a:r>
            <a:r>
              <a:rPr lang="en-US" sz="1100" dirty="0"/>
              <a:t>Register -- Usually a hard bound book of preprinted forms with events entered by hand as they are registered:</a:t>
            </a:r>
          </a:p>
          <a:p>
            <a:pPr marL="628650" lvl="1" indent="-171450">
              <a:buFont typeface="Arial" pitchFamily="34" charset="0"/>
              <a:buChar char="•"/>
            </a:pPr>
            <a:r>
              <a:rPr lang="en-US" sz="1100" dirty="0"/>
              <a:t>Information entered usually just relates to legal requirements for vital event with statistical information gathered separately</a:t>
            </a:r>
          </a:p>
          <a:p>
            <a:pPr marL="628650" lvl="1" indent="-171450">
              <a:buFont typeface="Arial" pitchFamily="34" charset="0"/>
              <a:buChar char="•"/>
            </a:pPr>
            <a:r>
              <a:rPr lang="en-US" sz="1100" dirty="0"/>
              <a:t>Separate registers are used for each type of vital event </a:t>
            </a:r>
          </a:p>
          <a:p>
            <a:pPr marL="628650" lvl="1" indent="-171450">
              <a:buFont typeface="Arial" pitchFamily="34" charset="0"/>
              <a:buChar char="•"/>
            </a:pPr>
            <a:r>
              <a:rPr lang="en-US" sz="1100" dirty="0"/>
              <a:t>A back up system must be kept </a:t>
            </a:r>
          </a:p>
          <a:p>
            <a:pPr lvl="1"/>
            <a:endParaRPr lang="en-US" sz="1100" dirty="0"/>
          </a:p>
          <a:p>
            <a:pPr lvl="0"/>
            <a:r>
              <a:rPr lang="en-US" sz="1100" dirty="0"/>
              <a:t>Card Register --A preprinted card is used to enter the information by hand or with a typewriter:</a:t>
            </a:r>
          </a:p>
          <a:p>
            <a:pPr marL="628650" lvl="1" indent="-171450">
              <a:buFont typeface="Arial" pitchFamily="34" charset="0"/>
              <a:buChar char="•"/>
            </a:pPr>
            <a:r>
              <a:rPr lang="en-US" sz="1100" dirty="0"/>
              <a:t>Cards can be easily sorted by date or by surname for storage</a:t>
            </a:r>
          </a:p>
          <a:p>
            <a:pPr marL="628650" lvl="1" indent="-171450">
              <a:buFont typeface="Arial" pitchFamily="34" charset="0"/>
              <a:buChar char="•"/>
            </a:pPr>
            <a:r>
              <a:rPr lang="en-US" sz="1100" dirty="0"/>
              <a:t>Late or delayed events can be added </a:t>
            </a:r>
          </a:p>
          <a:p>
            <a:pPr marL="628650" lvl="1" indent="-171450">
              <a:buFont typeface="Arial" pitchFamily="34" charset="0"/>
              <a:buChar char="•"/>
            </a:pPr>
            <a:r>
              <a:rPr lang="en-US" sz="1100" dirty="0"/>
              <a:t>Cards can be lost or filed out of order making records hard to find</a:t>
            </a:r>
          </a:p>
          <a:p>
            <a:pPr lvl="0"/>
            <a:endParaRPr lang="en-US" sz="1100" dirty="0"/>
          </a:p>
          <a:p>
            <a:pPr lvl="0"/>
            <a:r>
              <a:rPr lang="en-US" sz="1100" dirty="0"/>
              <a:t>Paper Record -- Similar to card system, but on paper with a preprinted form used to enter the information:</a:t>
            </a:r>
          </a:p>
          <a:p>
            <a:pPr marL="628650" lvl="1" indent="-171450">
              <a:buFont typeface="Arial" pitchFamily="34" charset="0"/>
              <a:buChar char="•"/>
            </a:pPr>
            <a:r>
              <a:rPr lang="en-US" sz="1100" dirty="0"/>
              <a:t>Statistical information can be gathered along with the legal information</a:t>
            </a:r>
          </a:p>
          <a:p>
            <a:pPr marL="628650" lvl="1" indent="-171450">
              <a:buFont typeface="Arial" pitchFamily="34" charset="0"/>
              <a:buChar char="•"/>
            </a:pPr>
            <a:r>
              <a:rPr lang="en-US" sz="1100" dirty="0"/>
              <a:t>Records can be easily photocopied</a:t>
            </a:r>
          </a:p>
          <a:p>
            <a:pPr marL="628650" lvl="1" indent="-171450">
              <a:buFont typeface="Arial" pitchFamily="34" charset="0"/>
              <a:buChar char="•"/>
            </a:pPr>
            <a:r>
              <a:rPr lang="en-US" sz="1100" dirty="0"/>
              <a:t>Paper records can be lost or filed out of order making records hard to find</a:t>
            </a:r>
          </a:p>
          <a:p>
            <a:pPr lvl="1"/>
            <a:endParaRPr lang="en-US" sz="1100" dirty="0"/>
          </a:p>
          <a:p>
            <a:pPr lvl="0"/>
            <a:r>
              <a:rPr lang="en-US" sz="1100" dirty="0"/>
              <a:t>Electronic Records -- New method since introduction of computers:</a:t>
            </a:r>
          </a:p>
          <a:p>
            <a:pPr marL="628650" lvl="1" indent="-171450">
              <a:buFont typeface="Arial" pitchFamily="34" charset="0"/>
              <a:buChar char="•"/>
            </a:pPr>
            <a:r>
              <a:rPr lang="en-US" sz="1100" dirty="0"/>
              <a:t>Preparation of record on computer allowing for collection of legal and statistical information </a:t>
            </a:r>
          </a:p>
          <a:p>
            <a:pPr marL="628650" lvl="1" indent="-171450">
              <a:buFont typeface="Arial" pitchFamily="34" charset="0"/>
              <a:buChar char="•"/>
            </a:pPr>
            <a:r>
              <a:rPr lang="en-US" sz="1100" dirty="0"/>
              <a:t>Storage of record electronically eliminating the need for storage of paper or books</a:t>
            </a:r>
          </a:p>
          <a:p>
            <a:pPr marL="628650" lvl="1" indent="-171450">
              <a:buFont typeface="Arial" pitchFamily="34" charset="0"/>
              <a:buChar char="•"/>
            </a:pPr>
            <a:r>
              <a:rPr lang="en-US" sz="1100" dirty="0"/>
              <a:t>Information can easily be sorted and tabulated</a:t>
            </a:r>
          </a:p>
          <a:p>
            <a:pPr marL="628650" lvl="1" indent="-171450">
              <a:buFont typeface="Arial" pitchFamily="34" charset="0"/>
              <a:buChar char="•"/>
            </a:pPr>
            <a:r>
              <a:rPr lang="en-US" sz="1100" dirty="0"/>
              <a:t>Records can be easily located making issuance of certified copies much faster</a:t>
            </a:r>
          </a:p>
          <a:p>
            <a:pPr marL="628650" lvl="1" indent="-171450">
              <a:buFont typeface="Arial" pitchFamily="34" charset="0"/>
              <a:buChar char="•"/>
            </a:pPr>
            <a:r>
              <a:rPr lang="en-US" sz="1100" dirty="0"/>
              <a:t>Backups of files can easily be made</a:t>
            </a:r>
          </a:p>
          <a:p>
            <a:pPr marL="628650" lvl="1" indent="-171450">
              <a:buFont typeface="Arial" pitchFamily="34" charset="0"/>
              <a:buChar char="•"/>
            </a:pPr>
            <a:r>
              <a:rPr lang="en-US" sz="1100" dirty="0"/>
              <a:t>High cost for equipment and software </a:t>
            </a:r>
          </a:p>
          <a:p>
            <a:pPr marL="628650" lvl="1" indent="-171450">
              <a:buFont typeface="Arial" pitchFamily="34" charset="0"/>
              <a:buChar char="•"/>
            </a:pPr>
            <a:r>
              <a:rPr lang="en-US" sz="1100" dirty="0"/>
              <a:t>Need for qualified technical staff – programmers and system management</a:t>
            </a:r>
          </a:p>
          <a:p>
            <a:pPr marL="628650" lvl="1" indent="-171450">
              <a:buFont typeface="Arial" pitchFamily="34" charset="0"/>
              <a:buChar char="•"/>
            </a:pPr>
            <a:r>
              <a:rPr lang="en-US" sz="1100" dirty="0"/>
              <a:t>Need for electronic backup  </a:t>
            </a:r>
          </a:p>
          <a:p>
            <a:pPr lvl="1"/>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49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44805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458839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a:t>countries have used combinations of all of the above formats.</a:t>
            </a:r>
          </a:p>
          <a:p>
            <a:endParaRPr lang="en-US" dirty="0"/>
          </a:p>
          <a:p>
            <a:r>
              <a:rPr lang="en-US" dirty="0"/>
              <a:t>Use of multiple formats in a country may make storage, preservation and issuance of certified copies more difficult to manage – some countries are attempting to convert older records in books or on cards or paper into electronic format for ease of management and issuance of copies.</a:t>
            </a:r>
          </a:p>
          <a:p>
            <a:endParaRPr lang="en-US"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50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747549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Often the format changes over time with electronic records just recently coming into use.</a:t>
            </a:r>
          </a:p>
          <a:p>
            <a:endParaRPr lang="en-US" dirty="0"/>
          </a:p>
          <a:p>
            <a:r>
              <a:rPr lang="en-US" dirty="0"/>
              <a:t>In some cases paper records are used locally to collect information on vital events with information from the paper records entered into electronic format at a national or regional office.</a:t>
            </a:r>
          </a:p>
          <a:p>
            <a:endParaRPr lang="en-US"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51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574839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some countries are beginning to collect information for vital records in electronic format directly from the source such as the medical facility where the birth occurs or the funeral director who handles the disposition. </a:t>
            </a:r>
          </a:p>
        </p:txBody>
      </p:sp>
      <p:sp>
        <p:nvSpPr>
          <p:cNvPr id="4" name="Slide Number Placeholder 3"/>
          <p:cNvSpPr>
            <a:spLocks noGrp="1"/>
          </p:cNvSpPr>
          <p:nvPr>
            <p:ph type="sldNum" sz="quarter" idx="10"/>
          </p:nvPr>
        </p:nvSpPr>
        <p:spPr/>
        <p:txBody>
          <a:bodyPr/>
          <a:lstStyle/>
          <a:p>
            <a:fld id="{1619AC04-A6BE-47B3-80A0-B10DB6D1872C}" type="slidenum">
              <a:rPr lang="en-US" smtClean="0"/>
              <a:t>52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11835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754957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Since vital records are official government documents that have legal value, they must be kept in a secure, permanent way.  Records can be stored both centrally and locally.  Care must be taken to ensure that the records are secure and protected from catastrophic events such as fires, floods or other weather related issues.  Many countries store records in a vault with fire protection features. Backup methods must also be used to ensure that the records are preserved.  Backup copies should be stored in a safe, remote location.</a:t>
            </a:r>
          </a:p>
          <a:p>
            <a:endParaRPr lang="en-US" sz="1200" dirty="0"/>
          </a:p>
        </p:txBody>
      </p:sp>
      <p:sp>
        <p:nvSpPr>
          <p:cNvPr id="4" name="Slide Number Placeholder 3"/>
          <p:cNvSpPr>
            <a:spLocks noGrp="1"/>
          </p:cNvSpPr>
          <p:nvPr>
            <p:ph type="sldNum" sz="quarter" idx="10"/>
          </p:nvPr>
        </p:nvSpPr>
        <p:spPr/>
        <p:txBody>
          <a:bodyPr/>
          <a:lstStyle/>
          <a:p>
            <a:fld id="{1619AC04-A6BE-47B3-80A0-B10DB6D1872C}" type="slidenum">
              <a:rPr lang="en-US" smtClean="0"/>
              <a:t>54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992126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storage method depends on the format used to collect vital event information: </a:t>
            </a:r>
          </a:p>
          <a:p>
            <a:pPr marL="628650" lvl="1" indent="-171450">
              <a:buFont typeface="Arial" pitchFamily="34" charset="0"/>
              <a:buChar char="•"/>
            </a:pPr>
            <a:r>
              <a:rPr lang="en-US" dirty="0"/>
              <a:t>Book registers are usually stored on open shelves</a:t>
            </a:r>
          </a:p>
          <a:p>
            <a:pPr marL="628650" lvl="1" indent="-171450">
              <a:buFont typeface="Arial" pitchFamily="34" charset="0"/>
              <a:buChar char="•"/>
            </a:pPr>
            <a:r>
              <a:rPr lang="en-US" dirty="0"/>
              <a:t>Card registers are kept in file drawers</a:t>
            </a:r>
          </a:p>
          <a:p>
            <a:pPr marL="628650" lvl="1" indent="-171450">
              <a:buFont typeface="Arial" pitchFamily="34" charset="0"/>
              <a:buChar char="•"/>
            </a:pPr>
            <a:r>
              <a:rPr lang="en-US" dirty="0"/>
              <a:t>Paper records are either permanently bound or placed in loose leaf binders and stored on open shelves</a:t>
            </a:r>
          </a:p>
          <a:p>
            <a:pPr marL="628650" lvl="1" indent="-171450">
              <a:buFont typeface="Arial" pitchFamily="34" charset="0"/>
              <a:buChar char="•"/>
            </a:pPr>
            <a:r>
              <a:rPr lang="en-US" dirty="0"/>
              <a:t>Electronic records are stored electronically </a:t>
            </a:r>
          </a:p>
          <a:p>
            <a:endParaRPr lang="en-US" dirty="0"/>
          </a:p>
          <a:p>
            <a:r>
              <a:rPr lang="en-US" dirty="0"/>
              <a:t>Backup methods must also be used to ensure that the records are preserved.</a:t>
            </a:r>
          </a:p>
          <a:p>
            <a:pPr marL="628650" lvl="1" indent="-171450">
              <a:buFont typeface="Arial" pitchFamily="34" charset="0"/>
              <a:buChar char="•"/>
            </a:pPr>
            <a:r>
              <a:rPr lang="en-US" dirty="0"/>
              <a:t>Microfilm is one method that is frequently used especially for paper records with a backup copy of the film stored offsite. </a:t>
            </a:r>
          </a:p>
          <a:p>
            <a:pPr marL="628650" lvl="1" indent="-171450">
              <a:buFont typeface="Arial" pitchFamily="34" charset="0"/>
              <a:buChar char="•"/>
            </a:pPr>
            <a:r>
              <a:rPr lang="en-US" dirty="0"/>
              <a:t>If electronic records are used, backup copies of files must also be kept offsite and care must be taken to migrate records to new systems as technology changes.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72378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3986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Issuance of certified copies of vital records is a key function of civil registration. Civil registration law should specify how copies should be issued and who may obtain them. Copies may be full copies of the original record or they may just contain excerpts from the original record – if statistical information is collected along with the legal information, the statistical information may not be shown on certified copies of the record. Copies may be handwritten, photocopied, or computer generated. For prevention against fraud, many countries use special safety paper to make alteration of copies difficult. Generally the copy contains a certification statement that often includes a seal of the Registrar General or local registrar who issued the copy.</a:t>
            </a:r>
          </a:p>
        </p:txBody>
      </p:sp>
      <p:sp>
        <p:nvSpPr>
          <p:cNvPr id="4" name="Slide Number Placeholder 3"/>
          <p:cNvSpPr>
            <a:spLocks noGrp="1"/>
          </p:cNvSpPr>
          <p:nvPr>
            <p:ph type="sldNum" sz="quarter" idx="10"/>
          </p:nvPr>
        </p:nvSpPr>
        <p:spPr/>
        <p:txBody>
          <a:bodyPr/>
          <a:lstStyle/>
          <a:p>
            <a:fld id="{1619AC04-A6BE-47B3-80A0-B10DB6D1872C}" type="slidenum">
              <a:rPr lang="en-US" smtClean="0"/>
              <a:t>57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586768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countries have restrictions on who may obtain copies of records: </a:t>
            </a:r>
          </a:p>
          <a:p>
            <a:pPr marL="171450" indent="-171450">
              <a:buFont typeface="Arial" pitchFamily="34" charset="0"/>
              <a:buChar char="•"/>
            </a:pPr>
            <a:r>
              <a:rPr lang="en-US" dirty="0"/>
              <a:t>    only authorized individuals may obtain copies </a:t>
            </a:r>
          </a:p>
          <a:p>
            <a:r>
              <a:rPr lang="en-US" dirty="0"/>
              <a:t>            – for a birth record often registrant or mother or father (or their legal representatives) </a:t>
            </a:r>
          </a:p>
          <a:p>
            <a:r>
              <a:rPr lang="en-US" dirty="0"/>
              <a:t>            – for a death record next of kin or family member (or their legal representatives)</a:t>
            </a:r>
          </a:p>
          <a:p>
            <a:pPr marL="171450" indent="-171450">
              <a:buFont typeface="Arial" pitchFamily="34" charset="0"/>
              <a:buChar char="•"/>
            </a:pPr>
            <a:r>
              <a:rPr lang="en-US" dirty="0"/>
              <a:t>    law should specify who is authorized to obtain each type of vital record</a:t>
            </a:r>
          </a:p>
          <a:p>
            <a:pPr marL="171450" indent="-171450">
              <a:buFont typeface="Arial" pitchFamily="34" charset="0"/>
              <a:buChar char="•"/>
            </a:pPr>
            <a:r>
              <a:rPr lang="en-US" dirty="0"/>
              <a:t>    strictest requirements are usually on birth records which may be used fraudulently</a:t>
            </a:r>
          </a:p>
          <a:p>
            <a:endParaRPr lang="en-US" dirty="0"/>
          </a:p>
          <a:p>
            <a:r>
              <a:rPr lang="en-US" dirty="0"/>
              <a:t>Copies may be issued at the national level, the local level or both depending on the country.</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5502191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require that copies of vital records (particularly births) be obtained in person. Other countries accept mail requests for copies.</a:t>
            </a:r>
          </a:p>
          <a:p>
            <a:r>
              <a:rPr lang="en-US" dirty="0"/>
              <a:t>Some countries allow copies to be ordered over the phone or over the internet with proper security requirements if release of records is restricted.</a:t>
            </a:r>
          </a:p>
          <a:p>
            <a:endParaRPr lang="en-US" dirty="0"/>
          </a:p>
          <a:p>
            <a:r>
              <a:rPr lang="en-US" dirty="0"/>
              <a:t>If records are restricted, applicants may need to provide identity documentation to show that they are entitled to obtain the copies they are requesting.  Requirements for identity documents to obtain copies of records vary from country to country.  </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59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72787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registration should provide full coverage of the population in ideal situation. </a:t>
            </a:r>
          </a:p>
          <a:p>
            <a:r>
              <a:rPr lang="en-US" dirty="0"/>
              <a:t>    Note that this is not always possible in all countries due to economic or cultural conditions.</a:t>
            </a:r>
          </a:p>
          <a:p>
            <a:r>
              <a:rPr lang="en-US" dirty="0"/>
              <a:t>    In some countries, only certain states or provinces have requirements for full coverage of vital events.</a:t>
            </a:r>
          </a:p>
          <a:p>
            <a:r>
              <a:rPr lang="en-US" dirty="0"/>
              <a:t>	</a:t>
            </a:r>
          </a:p>
          <a:p>
            <a:r>
              <a:rPr lang="en-US" dirty="0"/>
              <a:t>Priority may be given to some types of vital events (usually births and deaths) if all vital events cannot be registered for the entire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550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60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375038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may be done as a class exercise or have the students work in small groups.  </a:t>
            </a:r>
          </a:p>
          <a:p>
            <a:endParaRPr lang="en-US" dirty="0"/>
          </a:p>
          <a:p>
            <a:r>
              <a:rPr lang="en-US" dirty="0"/>
              <a:t>Birth records:</a:t>
            </a:r>
          </a:p>
          <a:p>
            <a:pPr marL="628650" lvl="1" indent="-171450">
              <a:buFont typeface="Arial" pitchFamily="34" charset="0"/>
              <a:buChar char="•"/>
            </a:pPr>
            <a:r>
              <a:rPr lang="en-US" dirty="0"/>
              <a:t>Using someone else’s record to create a new identity</a:t>
            </a:r>
          </a:p>
          <a:p>
            <a:pPr marL="628650" lvl="1" indent="-171450">
              <a:buFont typeface="Arial" pitchFamily="34" charset="0"/>
              <a:buChar char="•"/>
            </a:pPr>
            <a:r>
              <a:rPr lang="en-US" dirty="0"/>
              <a:t>Altering the record to change information – date of birth, name, parents, etc.</a:t>
            </a:r>
          </a:p>
          <a:p>
            <a:endParaRPr lang="en-US" dirty="0"/>
          </a:p>
          <a:p>
            <a:r>
              <a:rPr lang="en-US" dirty="0"/>
              <a:t>Death records:</a:t>
            </a:r>
          </a:p>
          <a:p>
            <a:pPr marL="628650" lvl="1" indent="-171450">
              <a:buFont typeface="Arial" pitchFamily="34" charset="0"/>
              <a:buChar char="•"/>
            </a:pPr>
            <a:r>
              <a:rPr lang="en-US" dirty="0"/>
              <a:t> Falsely declaring someone dead to collect benefits such as insurance or other benefits</a:t>
            </a:r>
          </a:p>
          <a:p>
            <a:pPr marL="628650" lvl="1" indent="-171450">
              <a:buFont typeface="Arial" pitchFamily="34" charset="0"/>
              <a:buChar char="•"/>
            </a:pPr>
            <a:r>
              <a:rPr lang="en-US" dirty="0"/>
              <a:t> Altering the record to change information – name, date of death, surviving spouse, residence, cause of death, etc.</a:t>
            </a:r>
          </a:p>
          <a:p>
            <a:pPr marL="628650" lvl="1" indent="-171450">
              <a:buFont typeface="Arial" pitchFamily="34" charset="0"/>
              <a:buChar char="•"/>
            </a:pPr>
            <a:r>
              <a:rPr lang="en-US" dirty="0"/>
              <a:t> Falsely claiming to be surviving spouse to collect benefits or an heir to the estate</a:t>
            </a:r>
          </a:p>
        </p:txBody>
      </p:sp>
      <p:sp>
        <p:nvSpPr>
          <p:cNvPr id="4" name="Slide Number Placeholder 3"/>
          <p:cNvSpPr>
            <a:spLocks noGrp="1"/>
          </p:cNvSpPr>
          <p:nvPr>
            <p:ph type="sldNum" sz="quarter" idx="10"/>
          </p:nvPr>
        </p:nvSpPr>
        <p:spPr/>
        <p:txBody>
          <a:bodyPr/>
          <a:lstStyle/>
          <a:p>
            <a:fld id="{1619AC04-A6BE-47B3-80A0-B10DB6D1872C}" type="slidenum">
              <a:rPr lang="en-US" smtClean="0"/>
              <a:t>61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576676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62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1056779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63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190041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64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44209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65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646884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Summary of basic record flow.  Most countries use some variation of this scheme.  </a:t>
            </a:r>
          </a:p>
          <a:p>
            <a:pPr>
              <a:defRPr/>
            </a:pPr>
            <a:endParaRPr lang="en-US" dirty="0"/>
          </a:p>
          <a:p>
            <a:pPr>
              <a:defRPr/>
            </a:pPr>
            <a:r>
              <a:rPr lang="en-US" dirty="0"/>
              <a:t>This slide gives an overview of the general record flow used in processing vital records that have been registered.  Each step will be discussed in the next few slides.</a:t>
            </a:r>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66</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is adding the certificate number to the record.</a:t>
            </a:r>
          </a:p>
          <a:p>
            <a:pPr>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67</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type of vital record registered is given a unique number.</a:t>
            </a:r>
          </a:p>
          <a:p>
            <a:endParaRPr lang="en-US" dirty="0"/>
          </a:p>
          <a:p>
            <a:r>
              <a:rPr lang="en-US" dirty="0"/>
              <a:t>The number may be assigned at the local registration office or at the national office. </a:t>
            </a:r>
          </a:p>
          <a:p>
            <a:endParaRPr lang="en-US" dirty="0"/>
          </a:p>
          <a:p>
            <a:r>
              <a:rPr lang="en-US" dirty="0"/>
              <a:t>All numbers assigned should follow an established scheme with specific criteria so they are not duplicated. </a:t>
            </a:r>
          </a:p>
          <a:p>
            <a:endParaRPr lang="en-US" dirty="0"/>
          </a:p>
          <a:p>
            <a:pPr>
              <a:defRPr/>
            </a:pPr>
            <a:r>
              <a:rPr lang="en-US" dirty="0"/>
              <a:t>Some countries that have population registries assign a unique personal identification number to each individual at birth and use this number on vital records.</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68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3169552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 method for assigning numbers is numbering each vital record sequentially within each calendar year by each type of event:</a:t>
            </a:r>
          </a:p>
          <a:p>
            <a:pPr marL="628650" lvl="1" indent="-171450">
              <a:buFont typeface="Arial" pitchFamily="34" charset="0"/>
              <a:buChar char="•"/>
            </a:pPr>
            <a:r>
              <a:rPr lang="en-US" dirty="0"/>
              <a:t>The first event of each type is 000001 continuing until all events for that year are numbered.</a:t>
            </a:r>
          </a:p>
          <a:p>
            <a:pPr marL="628650" lvl="1" indent="-171450">
              <a:buFont typeface="Arial" pitchFamily="34" charset="0"/>
              <a:buChar char="•"/>
            </a:pPr>
            <a:r>
              <a:rPr lang="en-US" dirty="0"/>
              <a:t>To be unique for computerization, the year must be included such as 2011-000001.</a:t>
            </a:r>
          </a:p>
          <a:p>
            <a:endParaRPr lang="en-US" dirty="0"/>
          </a:p>
          <a:p>
            <a:r>
              <a:rPr lang="en-US" dirty="0"/>
              <a:t>Another method is to use the date of the event followed by a sequential number:</a:t>
            </a:r>
          </a:p>
          <a:p>
            <a:pPr marL="628650" lvl="1" indent="-171450">
              <a:buFont typeface="Arial" pitchFamily="34" charset="0"/>
              <a:buChar char="•"/>
            </a:pPr>
            <a:r>
              <a:rPr lang="en-US" dirty="0"/>
              <a:t>For an event on 10 August 1991 the number would be 910810-0001 or 19910810-0001.</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69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74466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356561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record should be reviewed early in the process to get any errors or missing information corrected as soon as possible.  We will discuss this in more detail as part of editing. </a:t>
            </a:r>
          </a:p>
          <a:p>
            <a:pPr>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70</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there are no problems on the record it is forwarded for coding and data entry.</a:t>
            </a:r>
          </a:p>
          <a:p>
            <a:pPr>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71</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72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8228574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for coding items must be established and should follow international statistical classifications where possible to allow for data comparisons.</a:t>
            </a:r>
          </a:p>
          <a:p>
            <a:endParaRPr lang="en-US" dirty="0"/>
          </a:p>
          <a:p>
            <a:r>
              <a:rPr lang="en-US" dirty="0"/>
              <a:t>Coding standards must also allow for comparison of items over time. Items such as sex or marital status have a limited number of entries, so coding is relatively simple. Items such as geographic location, occupation or cause of death may have many possible entries and must have strict rules for converting to coded data.</a:t>
            </a:r>
          </a:p>
          <a:p>
            <a:endParaRPr lang="en-US" dirty="0"/>
          </a:p>
          <a:p>
            <a:r>
              <a:rPr lang="en-US" dirty="0"/>
              <a:t>Coded data should be verified to check that the coding has been done correctly.  This is particularly important for the application of codes to items with many possible entries (and thus codes).  In some cases, a sample of records is re-coded by a different person to verify that the appropriate codes have been applied. </a:t>
            </a:r>
          </a:p>
          <a:p>
            <a:endParaRPr lang="en-US" dirty="0"/>
          </a:p>
          <a:p>
            <a:r>
              <a:rPr lang="en-US" dirty="0"/>
              <a:t>Coders must be well trained in the requirements for coding particular items so errors do not occur.</a:t>
            </a:r>
          </a:p>
          <a:p>
            <a:endParaRPr lang="en-US" dirty="0"/>
          </a:p>
          <a:p>
            <a:r>
              <a:rPr lang="en-US" dirty="0"/>
              <a:t>More detail on coding information, particularly cause of death, will be covered later in the course.</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73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517706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After coding, the information is data entered into the computer.  </a:t>
            </a:r>
          </a:p>
          <a:p>
            <a:pPr>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74</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 used for computerization of vital event information depends on the technology available. </a:t>
            </a:r>
          </a:p>
          <a:p>
            <a:endParaRPr lang="en-US" dirty="0"/>
          </a:p>
          <a:p>
            <a:r>
              <a:rPr lang="en-US" dirty="0"/>
              <a:t>In some cases, paper records are forwarded to the national office for data entry while in others, data entry may be at a local level and the electronic information is forwarded.</a:t>
            </a:r>
          </a:p>
          <a:p>
            <a:pPr>
              <a:defRPr/>
            </a:pPr>
            <a:endParaRPr lang="en-US" dirty="0"/>
          </a:p>
          <a:p>
            <a:pPr>
              <a:defRPr/>
            </a:pPr>
            <a:r>
              <a:rPr lang="en-US" dirty="0"/>
              <a:t>The ideal system is to have the information entered into an electronic vital record by the informant or the person responsible for providing the information (such as the physician or medical examiner for a death) or by someone (clerk in a medical facility, funeral director, or local registrar) obtaining the information from that person.</a:t>
            </a:r>
          </a:p>
          <a:p>
            <a:endParaRPr lang="en-US" sz="120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75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9352825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countries where the civil registration and vital statistics functions are in separate agencies, computerization is usually done by the civil registration authority rather than the vital statistics agency. In this case, all vital statistics data should be collected during the civil registration process.</a:t>
            </a:r>
          </a:p>
          <a:p>
            <a:endParaRPr lang="en-US" dirty="0"/>
          </a:p>
          <a:p>
            <a:r>
              <a:rPr lang="en-US" dirty="0"/>
              <a:t>Statistical files are passed to the vital statistics agency with appropriate agreements for protection of individually identifiable information </a:t>
            </a:r>
          </a:p>
          <a:p>
            <a:r>
              <a:rPr lang="en-US" dirty="0"/>
              <a:t>         -- Students need to understand the importance of protecting information on individuals in the statistical agency – sometimes publishing detailed statistical information can identify individuals if the information is unusual.  </a:t>
            </a:r>
          </a:p>
          <a:p>
            <a:endParaRPr lang="en-US" dirty="0"/>
          </a:p>
          <a:p>
            <a:r>
              <a:rPr lang="en-US" dirty="0"/>
              <a:t>Note: There are variations on this process.  In South Africa, the civil registration office lends registration forms to the statistical agency for data entry and preparation of vital statistics.</a:t>
            </a:r>
          </a:p>
          <a:p>
            <a:endParaRPr lang="en-US" dirty="0"/>
          </a:p>
          <a:p>
            <a:r>
              <a:rPr lang="en-US" dirty="0"/>
              <a:t>Programs for entry of information should be designed to capture all of the information necessary for both legal and statistical purposes</a:t>
            </a:r>
          </a:p>
          <a:p>
            <a:r>
              <a:rPr lang="en-US" dirty="0"/>
              <a:t>If records are data entered, there must be a process in place to prevent inadvertent keying errors – double entry, built-in edits</a:t>
            </a:r>
            <a:r>
              <a:rPr lang="en-US" dirty="0" smtClean="0"/>
              <a:t>.</a:t>
            </a: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76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8697927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77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9858102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After the information from the vital record is entered into the computer, it should be edited.  </a:t>
            </a:r>
          </a:p>
          <a:p>
            <a:pPr>
              <a:defRPr/>
            </a:pPr>
            <a:endParaRPr lang="en-US" dirty="0" smtClean="0"/>
          </a:p>
          <a:p>
            <a:pPr>
              <a:defRPr/>
            </a:pPr>
            <a:r>
              <a:rPr lang="en-US" dirty="0" smtClean="0"/>
              <a:t>The initial review of the record is also part of the editing process. </a:t>
            </a:r>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78</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Editing should be done as early in the registration process as possible.  When paper records are presented to the local registrar, they should be reviewed for missing information and obvious errors. The local registrar should try to obtain any missing information or correct any obvious errors before forwarding the record to the central office.  </a:t>
            </a:r>
          </a:p>
          <a:p>
            <a:endParaRPr lang="en-US" dirty="0"/>
          </a:p>
          <a:p>
            <a:r>
              <a:rPr lang="en-US" dirty="0"/>
              <a:t>When electronic records are used to register vital events, edits should be built into the entry programs.  The programs should be designed to alert the person entering information if items are left blank or obvious or inconsistent errors are made.  The programs should also be designed to prevent impossible entries (for example, impossible dates such as February 30).  Edits could also be designed to question entries that are possible, but not likely such as a mother whose age is 50 years old.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619AC04-A6BE-47B3-80A0-B10DB6D1872C}" type="slidenum">
              <a:rPr lang="en-US" smtClean="0"/>
              <a:t>79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75593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a:t>
            </a:r>
            <a:r>
              <a:rPr lang="en-US" dirty="0"/>
              <a:t>registration should be continuous and permanent.</a:t>
            </a:r>
          </a:p>
          <a:p>
            <a:r>
              <a:rPr lang="en-US" dirty="0"/>
              <a:t>    New records of vital events must be continually added to the system preferably as the events occur.	</a:t>
            </a:r>
          </a:p>
          <a:p>
            <a:r>
              <a:rPr lang="en-US" dirty="0"/>
              <a:t>    Since vital records are used over a long period of time, they must be preserved.</a:t>
            </a:r>
          </a:p>
          <a:p>
            <a:r>
              <a:rPr lang="en-US" dirty="0"/>
              <a:t>    Procedures must be established to ensure that records are maintained and available when needed for individual or administrative use in the future.</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656827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Records in electronic format can be checked electronically for inconsistent, inappropriate, unusual entries, etc. </a:t>
            </a:r>
          </a:p>
          <a:p>
            <a:pPr>
              <a:defRPr/>
            </a:pPr>
            <a:endParaRPr lang="en-US" dirty="0"/>
          </a:p>
          <a:p>
            <a:pPr>
              <a:defRPr/>
            </a:pPr>
            <a:r>
              <a:rPr lang="en-US" dirty="0"/>
              <a:t>If paper records are converted to electronic format they should be checked as they are converted with edits built into the programs used for data entry. Records can also be “flagged” or marked for further review if the entry is outside of a standard range.</a:t>
            </a:r>
          </a:p>
          <a:p>
            <a:endParaRPr lang="en-US" dirty="0"/>
          </a:p>
          <a:p>
            <a:r>
              <a:rPr lang="en-US" dirty="0"/>
              <a:t>If records are collected electronically at the source, edits should be included in the programs to prevent as many errors as possible. Statisticians in the statistical agency should also check the data for inconsistent or unusual trends.</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80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1735657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81</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found to have missing, incomplete, inconsistent or inappropriate entries should be followed up by contacting or “querying” the person responsible for providing the information.</a:t>
            </a:r>
          </a:p>
          <a:p>
            <a:endParaRPr lang="en-US" dirty="0"/>
          </a:p>
          <a:p>
            <a:r>
              <a:rPr lang="en-US" dirty="0"/>
              <a:t>Querying should be done as soon as the questionable or missing entry is found.  The earlier querying is done in the registration process, the more likely it will be that the correct or missing information can be obtained.  To have useful data for assessing health problems, it is very important that complete and accurate information be entered on vital records. </a:t>
            </a:r>
          </a:p>
          <a:p>
            <a:endParaRPr lang="en-US" dirty="0"/>
          </a:p>
          <a:p>
            <a:r>
              <a:rPr lang="en-US" dirty="0"/>
              <a:t>In some national offices, queries are sent back to the local office for contacting the person responsible for providing the information. A procedure must also be established to forward the corrected or missing information to the national office. Registration offices should have an ongoing query program to ensure high quality statistical data.</a:t>
            </a:r>
          </a:p>
        </p:txBody>
      </p:sp>
      <p:sp>
        <p:nvSpPr>
          <p:cNvPr id="4" name="Slide Number Placeholder 3"/>
          <p:cNvSpPr>
            <a:spLocks noGrp="1"/>
          </p:cNvSpPr>
          <p:nvPr>
            <p:ph type="sldNum" sz="quarter" idx="10"/>
          </p:nvPr>
        </p:nvSpPr>
        <p:spPr/>
        <p:txBody>
          <a:bodyPr/>
          <a:lstStyle/>
          <a:p>
            <a:fld id="{1619AC04-A6BE-47B3-80A0-B10DB6D1872C}" type="slidenum">
              <a:rPr lang="en-US" smtClean="0"/>
              <a:t>82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0183102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83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0055923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question may be out of the frame of reference for non-MOH/civil registration audiences. </a:t>
            </a:r>
          </a:p>
          <a:p>
            <a:pPr>
              <a:defRPr/>
            </a:pPr>
            <a:endParaRPr lang="en-US" dirty="0"/>
          </a:p>
          <a:p>
            <a:pPr>
              <a:defRPr/>
            </a:pPr>
            <a:r>
              <a:rPr lang="en-US" dirty="0"/>
              <a:t>This may be done as a class exercise or have the students work in small groups.  </a:t>
            </a:r>
          </a:p>
          <a:p>
            <a:pPr>
              <a:defRPr/>
            </a:pPr>
            <a:endParaRPr lang="en-US" dirty="0"/>
          </a:p>
          <a:p>
            <a:pPr>
              <a:defRPr/>
            </a:pPr>
            <a:r>
              <a:rPr lang="en-US" dirty="0"/>
              <a:t>(If no computerization is used in the country, have students discuss benefits and ways in which computerization might improve vital record processing.  They should also discuss problems and issues that might be incurred as computerization is implemented.) </a:t>
            </a:r>
          </a:p>
          <a:p>
            <a:pPr>
              <a:defRPr/>
            </a:pPr>
            <a:endParaRPr lang="en-US" dirty="0"/>
          </a:p>
          <a:p>
            <a:pPr>
              <a:defRPr/>
            </a:pPr>
            <a:r>
              <a:rPr lang="en-US" dirty="0"/>
              <a:t>Discussion will be specific to country.  </a:t>
            </a:r>
          </a:p>
          <a:p>
            <a:pPr>
              <a:defRPr/>
            </a:pPr>
            <a:endParaRPr lang="en-US" dirty="0"/>
          </a:p>
          <a:p>
            <a:pPr>
              <a:defRPr/>
            </a:pPr>
            <a:r>
              <a:rPr lang="en-US" dirty="0"/>
              <a:t>Many countries are expanding computerization to have vital records entered into the computer directly at the source using laptops, tablets, and now smart phones.  Built in edits point out problems as the data are being entered, and the data can be transmitted to the central office speeding up processing.  Having the data computerized at the source also means that it is readily available for public health analyses and other health program uses.  </a:t>
            </a:r>
          </a:p>
          <a:p>
            <a:endParaRPr lang="en-US" dirty="0"/>
          </a:p>
          <a:p>
            <a:r>
              <a:rPr lang="en-US" dirty="0"/>
              <a:t>Problems and issues involve the level of technical expertise required to maintain the hardware and the software needed.  The cost is also an issue since technical personnel usually are higher paid than clerical staff.  There is also the issue of maintaining the system as new technology emerges and the old technology becomes obsolete.   </a:t>
            </a:r>
          </a:p>
        </p:txBody>
      </p:sp>
      <p:sp>
        <p:nvSpPr>
          <p:cNvPr id="4" name="Slide Number Placeholder 3"/>
          <p:cNvSpPr>
            <a:spLocks noGrp="1"/>
          </p:cNvSpPr>
          <p:nvPr>
            <p:ph type="sldNum" sz="quarter" idx="10"/>
          </p:nvPr>
        </p:nvSpPr>
        <p:spPr/>
        <p:txBody>
          <a:bodyPr/>
          <a:lstStyle/>
          <a:p>
            <a:fld id="{1619AC04-A6BE-47B3-80A0-B10DB6D1872C}" type="slidenum">
              <a:rPr lang="en-US" smtClean="0"/>
              <a:t>84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942518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solidFill>
                  <a:prstClr val="black"/>
                </a:solidFill>
              </a:rPr>
              <a:pPr/>
              <a:t>85</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728100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process needs to be in place to correct errors found through edits and other consistency checks.</a:t>
            </a:r>
          </a:p>
          <a:p>
            <a:endParaRPr lang="en-US" dirty="0"/>
          </a:p>
          <a:p>
            <a:r>
              <a:rPr lang="en-US" dirty="0"/>
              <a:t>How the errors are corrected depends on the type of error and the data item.</a:t>
            </a:r>
          </a:p>
          <a:p>
            <a:pPr marL="0" lvl="1">
              <a:defRPr/>
            </a:pPr>
            <a:endParaRPr lang="en-US" dirty="0"/>
          </a:p>
          <a:p>
            <a:pPr marL="0" lvl="1">
              <a:defRPr/>
            </a:pPr>
            <a:r>
              <a:rPr lang="en-US" dirty="0"/>
              <a:t>If duplicate records are kept at both national and local level, corrections must be made in both locations.  </a:t>
            </a:r>
          </a:p>
          <a:p>
            <a:endParaRPr lang="en-US" dirty="0"/>
          </a:p>
          <a:p>
            <a:r>
              <a:rPr lang="en-US" dirty="0"/>
              <a:t>Corrections can be made to both legal and statistical items.</a:t>
            </a:r>
          </a:p>
          <a:p>
            <a:endParaRPr lang="en-US" dirty="0"/>
          </a:p>
          <a:p>
            <a:r>
              <a:rPr lang="en-US" dirty="0"/>
              <a:t>The civil registration law and regulations should specify how corrections (amendments) can be made to errors in legal items:</a:t>
            </a:r>
          </a:p>
          <a:p>
            <a:pPr marL="628650" lvl="1" indent="-171450">
              <a:buFont typeface="Arial" pitchFamily="34" charset="0"/>
              <a:buChar char="•"/>
            </a:pPr>
            <a:r>
              <a:rPr lang="en-US" dirty="0"/>
              <a:t>“Evidence” or documentation is usually required to support the correction</a:t>
            </a:r>
          </a:p>
          <a:p>
            <a:pPr marL="628650" lvl="1" indent="-171450">
              <a:buFont typeface="Arial" pitchFamily="34" charset="0"/>
              <a:buChar char="•"/>
            </a:pPr>
            <a:r>
              <a:rPr lang="en-US" dirty="0"/>
              <a:t>Obvious clerical errors generally require little evidence</a:t>
            </a:r>
          </a:p>
          <a:p>
            <a:pPr marL="628650" lvl="1" indent="-171450">
              <a:buFont typeface="Arial" pitchFamily="34" charset="0"/>
              <a:buChar char="•"/>
            </a:pPr>
            <a:r>
              <a:rPr lang="en-US" dirty="0"/>
              <a:t>Some corrections may require court action</a:t>
            </a:r>
          </a:p>
        </p:txBody>
      </p:sp>
      <p:sp>
        <p:nvSpPr>
          <p:cNvPr id="4" name="Slide Number Placeholder 3"/>
          <p:cNvSpPr>
            <a:spLocks noGrp="1"/>
          </p:cNvSpPr>
          <p:nvPr>
            <p:ph type="sldNum" sz="quarter" idx="10"/>
          </p:nvPr>
        </p:nvSpPr>
        <p:spPr/>
        <p:txBody>
          <a:bodyPr/>
          <a:lstStyle/>
          <a:p>
            <a:fld id="{1619AC04-A6BE-47B3-80A0-B10DB6D1872C}" type="slidenum">
              <a:rPr lang="en-US" smtClean="0"/>
              <a:t>86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7321508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Corrections to legal items (amendments) can be made at any time. Many times errors are not found until a copy of a record is first issued. Some corrections to legal items may not be included on the statistical file.</a:t>
            </a:r>
          </a:p>
          <a:p>
            <a:endParaRPr lang="en-US" dirty="0"/>
          </a:p>
          <a:p>
            <a:r>
              <a:rPr lang="en-US" dirty="0"/>
              <a:t>Corrections to statistical items should be made as soon as possible after the error is found and prior to preparation of annual tabulations. </a:t>
            </a:r>
          </a:p>
        </p:txBody>
      </p:sp>
      <p:sp>
        <p:nvSpPr>
          <p:cNvPr id="4" name="Slide Number Placeholder 3"/>
          <p:cNvSpPr>
            <a:spLocks noGrp="1"/>
          </p:cNvSpPr>
          <p:nvPr>
            <p:ph type="sldNum" sz="quarter" idx="10"/>
          </p:nvPr>
        </p:nvSpPr>
        <p:spPr/>
        <p:txBody>
          <a:bodyPr/>
          <a:lstStyle/>
          <a:p>
            <a:fld id="{1619AC04-A6BE-47B3-80A0-B10DB6D1872C}" type="slidenum">
              <a:rPr lang="en-US" smtClean="0"/>
              <a:t>87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0633671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methods shown are common methods used.</a:t>
            </a:r>
          </a:p>
          <a:p>
            <a:endParaRPr lang="en-US" dirty="0"/>
          </a:p>
          <a:p>
            <a:r>
              <a:rPr lang="en-US" dirty="0"/>
              <a:t>Various methods are used to make corrections to vital records:</a:t>
            </a:r>
          </a:p>
          <a:p>
            <a:pPr lvl="1"/>
            <a:r>
              <a:rPr lang="en-US" dirty="0"/>
              <a:t>If an item is left blank, the correct information may just be inserted in the space with no indication it was added, or a notation may be placed on the record stating the information was added to the record.</a:t>
            </a:r>
          </a:p>
          <a:p>
            <a:pPr lvl="1"/>
            <a:endParaRPr lang="en-US" dirty="0"/>
          </a:p>
          <a:p>
            <a:pPr lvl="1"/>
            <a:r>
              <a:rPr lang="en-US" dirty="0"/>
              <a:t>Information in error may be lined through with a single line (so it is still readable) with the correct information written above and a notation about the correction may or may not be added to the record. An entirely new record may be prepared with the corrected information shown and a notation may or may not be added stating that a correction was made. If a new record is prepared it may replace the old record or the old record may be voided and the new record added to the system.</a:t>
            </a:r>
          </a:p>
          <a:p>
            <a:pPr lvl="1"/>
            <a:endParaRPr lang="en-US" dirty="0"/>
          </a:p>
          <a:p>
            <a:pPr lvl="1">
              <a:defRPr/>
            </a:pPr>
            <a:r>
              <a:rPr lang="en-US" dirty="0"/>
              <a:t>The method for correcting electronic records can be similar to those for paper records with notations added to the computer file regarding the corrections.</a:t>
            </a:r>
          </a:p>
          <a:p>
            <a:endParaRPr lang="en-US" dirty="0"/>
          </a:p>
          <a:p>
            <a:r>
              <a:rPr lang="en-US" dirty="0"/>
              <a:t>Corrections to statistical information not shown on certified copies may just be corrected on statistical file without any indication that the information was </a:t>
            </a:r>
            <a:r>
              <a:rPr lang="en-US" dirty="0" smtClean="0"/>
              <a:t>corrected.</a:t>
            </a: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88</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9446582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countries all of these methods are used depending on the age of the record and/or the item to be corrected.</a:t>
            </a:r>
          </a:p>
          <a:p>
            <a:endParaRPr lang="en-US" dirty="0"/>
          </a:p>
          <a:p>
            <a:r>
              <a:rPr lang="en-US" dirty="0"/>
              <a:t>When copies of corrected or amended records are issued, the corrected information and any notations added to the record should appear on those copies.</a:t>
            </a:r>
          </a:p>
        </p:txBody>
      </p:sp>
      <p:sp>
        <p:nvSpPr>
          <p:cNvPr id="4" name="Slide Number Placeholder 3"/>
          <p:cNvSpPr>
            <a:spLocks noGrp="1"/>
          </p:cNvSpPr>
          <p:nvPr>
            <p:ph type="sldNum" sz="quarter" idx="10"/>
          </p:nvPr>
        </p:nvSpPr>
        <p:spPr/>
        <p:txBody>
          <a:bodyPr/>
          <a:lstStyle/>
          <a:p>
            <a:fld id="{1619AC04-A6BE-47B3-80A0-B10DB6D1872C}" type="slidenum">
              <a:rPr lang="en-US" smtClean="0"/>
              <a:t>89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556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registration laws should provide for confidentiality of personal information and limit release of information from the records.</a:t>
            </a:r>
          </a:p>
          <a:p>
            <a:endParaRPr lang="en-US" dirty="0"/>
          </a:p>
          <a:p>
            <a:r>
              <a:rPr lang="en-US" dirty="0"/>
              <a:t>Vital records contain details on individuals some of which could be potentially embarrassing, sensitive, or very personal</a:t>
            </a:r>
          </a:p>
          <a:p>
            <a:r>
              <a:rPr lang="en-US" dirty="0"/>
              <a:t>        – legitimacy status, cause of death.</a:t>
            </a:r>
          </a:p>
          <a:p>
            <a:r>
              <a:rPr lang="en-US" dirty="0"/>
              <a:t>Ideally safeguards should be available to protect confidentiality of individual information.</a:t>
            </a:r>
          </a:p>
          <a:p>
            <a:r>
              <a:rPr lang="en-US" dirty="0"/>
              <a:t>Confidentiality of personal information should lead to improved reporting and accuracy of the information on vital records.</a:t>
            </a:r>
          </a:p>
          <a:p>
            <a:r>
              <a:rPr lang="en-US" dirty="0"/>
              <a:t>However, in some countries vital records are not restricted and are open to public inspection.</a:t>
            </a:r>
          </a:p>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9</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41670760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not corrections of errors, the civil registration law also provides the authority to process changes to birth records due to adoption, legitimation, recognition or paternity determination – usually new birth records are prepared after one of these legal actions and the new record may not indicate that any change was made to the record to protect the child -- more detail can be provided on these if appropriate for country or if questions are raised.</a:t>
            </a:r>
          </a:p>
          <a:p>
            <a:endParaRPr lang="en-US" dirty="0"/>
          </a:p>
          <a:p>
            <a:r>
              <a:rPr lang="en-US" dirty="0"/>
              <a:t>Adoption: the legal and voluntary taking and treating of the child of other parents as one’s own, in so far as provided by the laws of each country.</a:t>
            </a:r>
          </a:p>
          <a:p>
            <a:endParaRPr lang="en-US" dirty="0"/>
          </a:p>
          <a:p>
            <a:r>
              <a:rPr lang="en-US" dirty="0"/>
              <a:t>Legitimation: the formal investing of a person with the status and rights of a person born in wedlock, according to the laws of each country.</a:t>
            </a:r>
          </a:p>
          <a:p>
            <a:endParaRPr lang="en-US" dirty="0"/>
          </a:p>
          <a:p>
            <a:r>
              <a:rPr lang="en-US" dirty="0"/>
              <a:t>Recognition: the legal acknowledgment, either voluntarily or compulsorily, of the paternity of a child born out of </a:t>
            </a:r>
            <a:r>
              <a:rPr lang="en-US" dirty="0" smtClean="0"/>
              <a:t>wedlock.</a:t>
            </a:r>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90</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3146919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91</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1790382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00799" cy="4183380"/>
          </a:xfrm>
        </p:spPr>
        <p:txBody>
          <a:bodyPr/>
          <a:lstStyle/>
          <a:p>
            <a:pPr>
              <a:defRPr/>
            </a:pPr>
            <a:r>
              <a:rPr lang="en-US" sz="1100" dirty="0"/>
              <a:t>This question may be out of the frame of reference for non-MOH/civil registration audiences. </a:t>
            </a:r>
          </a:p>
          <a:p>
            <a:pPr>
              <a:defRPr/>
            </a:pPr>
            <a:endParaRPr lang="en-US" sz="1100" dirty="0"/>
          </a:p>
          <a:p>
            <a:pPr>
              <a:defRPr/>
            </a:pPr>
            <a:r>
              <a:rPr lang="en-US" sz="1100" dirty="0"/>
              <a:t>This may be done as a class exercise or have the students work in small groups.  </a:t>
            </a:r>
          </a:p>
          <a:p>
            <a:endParaRPr lang="en-US" sz="1100" dirty="0"/>
          </a:p>
          <a:p>
            <a:pPr marL="171450" indent="-171450">
              <a:buFont typeface="Arial" pitchFamily="34" charset="0"/>
              <a:buChar char="•"/>
            </a:pPr>
            <a:r>
              <a:rPr lang="en-US" sz="1100" dirty="0"/>
              <a:t>Spelling of a name on birth record:</a:t>
            </a:r>
          </a:p>
          <a:p>
            <a:r>
              <a:rPr lang="en-US" sz="1100" dirty="0"/>
              <a:t>    Name of </a:t>
            </a:r>
            <a:r>
              <a:rPr lang="en-US" sz="1100" dirty="0" smtClean="0"/>
              <a:t>registrant: Minor </a:t>
            </a:r>
            <a:r>
              <a:rPr lang="en-US" sz="1100" dirty="0"/>
              <a:t>misspelling shortly after birth, may accept statement of mother or father or person who registered record that an error was made; </a:t>
            </a:r>
            <a:r>
              <a:rPr lang="en-US" sz="1100" dirty="0" smtClean="0"/>
              <a:t>Major </a:t>
            </a:r>
            <a:r>
              <a:rPr lang="en-US" sz="1100" dirty="0"/>
              <a:t>error in name done years after birth may require legal documentation to prove correct name for registrant</a:t>
            </a:r>
          </a:p>
          <a:p>
            <a:r>
              <a:rPr lang="en-US" sz="1100" dirty="0"/>
              <a:t>    Name of mother or father</a:t>
            </a:r>
            <a:r>
              <a:rPr lang="en-US" sz="1100" dirty="0" smtClean="0"/>
              <a:t>: May </a:t>
            </a:r>
            <a:r>
              <a:rPr lang="en-US" sz="1100" dirty="0"/>
              <a:t>require legal document to prove correct spelling of name</a:t>
            </a:r>
          </a:p>
          <a:p>
            <a:endParaRPr lang="en-US" sz="1100" dirty="0"/>
          </a:p>
          <a:p>
            <a:pPr marL="171450" indent="-171450">
              <a:buFont typeface="Arial" pitchFamily="34" charset="0"/>
              <a:buChar char="•"/>
            </a:pPr>
            <a:r>
              <a:rPr lang="en-US" sz="1100" dirty="0"/>
              <a:t>Spelling of a name on a death record:</a:t>
            </a:r>
          </a:p>
          <a:p>
            <a:r>
              <a:rPr lang="en-US" sz="1100" dirty="0"/>
              <a:t>     Name of registrant</a:t>
            </a:r>
            <a:r>
              <a:rPr lang="en-US" sz="1100" dirty="0" smtClean="0"/>
              <a:t>: May </a:t>
            </a:r>
            <a:r>
              <a:rPr lang="en-US" sz="1100" dirty="0"/>
              <a:t>require copy of birth certificate, documentation from population registry or other legal document</a:t>
            </a:r>
          </a:p>
          <a:p>
            <a:r>
              <a:rPr lang="en-US" sz="1100" dirty="0"/>
              <a:t>     Other name</a:t>
            </a:r>
            <a:r>
              <a:rPr lang="en-US" sz="1100" dirty="0" smtClean="0"/>
              <a:t>: </a:t>
            </a:r>
            <a:endParaRPr lang="en-US" sz="1100" dirty="0"/>
          </a:p>
          <a:p>
            <a:r>
              <a:rPr lang="en-US" sz="1100" dirty="0"/>
              <a:t>           Spouse may require copy of marriage record or other legal document</a:t>
            </a:r>
          </a:p>
          <a:p>
            <a:r>
              <a:rPr lang="en-US" sz="1100" dirty="0"/>
              <a:t>           Parents may require copy of birth record</a:t>
            </a:r>
          </a:p>
          <a:p>
            <a:endParaRPr lang="en-US" sz="1100" dirty="0"/>
          </a:p>
          <a:p>
            <a:pPr marL="171450" indent="-171450">
              <a:buFont typeface="Arial" pitchFamily="34" charset="0"/>
              <a:buChar char="•"/>
            </a:pPr>
            <a:r>
              <a:rPr lang="en-US" sz="1100" dirty="0"/>
              <a:t>Add a father to a birth record:</a:t>
            </a:r>
          </a:p>
          <a:p>
            <a:r>
              <a:rPr lang="en-US" sz="1100" dirty="0"/>
              <a:t>     May require legal determination through the court system to determine father (possibly need DNA evidence)</a:t>
            </a:r>
          </a:p>
          <a:p>
            <a:endParaRPr lang="en-US" sz="1100" dirty="0"/>
          </a:p>
          <a:p>
            <a:pPr marL="171450" indent="-171450">
              <a:buFont typeface="Arial" pitchFamily="34" charset="0"/>
              <a:buChar char="•"/>
            </a:pPr>
            <a:r>
              <a:rPr lang="en-US" sz="1100" dirty="0"/>
              <a:t>Change age of mother or father on birth or on death record:</a:t>
            </a:r>
          </a:p>
          <a:p>
            <a:r>
              <a:rPr lang="en-US" sz="1100" dirty="0"/>
              <a:t>     Copy of birth record to prove age</a:t>
            </a:r>
          </a:p>
          <a:p>
            <a:endParaRPr lang="en-US" sz="1100" dirty="0"/>
          </a:p>
          <a:p>
            <a:pPr marL="171450" indent="-171450">
              <a:buFont typeface="Arial" pitchFamily="34" charset="0"/>
              <a:buChar char="•"/>
            </a:pPr>
            <a:r>
              <a:rPr lang="en-US" sz="1100" dirty="0"/>
              <a:t>Change cause of death:</a:t>
            </a:r>
          </a:p>
          <a:p>
            <a:r>
              <a:rPr lang="en-US" sz="1100" dirty="0"/>
              <a:t>     Statement from medical certifier with correct information or legal determination of cause of death</a:t>
            </a:r>
          </a:p>
        </p:txBody>
      </p:sp>
      <p:sp>
        <p:nvSpPr>
          <p:cNvPr id="4" name="Slide Number Placeholder 3"/>
          <p:cNvSpPr>
            <a:spLocks noGrp="1"/>
          </p:cNvSpPr>
          <p:nvPr>
            <p:ph type="sldNum" sz="quarter" idx="10"/>
          </p:nvPr>
        </p:nvSpPr>
        <p:spPr/>
        <p:txBody>
          <a:bodyPr/>
          <a:lstStyle/>
          <a:p>
            <a:fld id="{1619AC04-A6BE-47B3-80A0-B10DB6D1872C}" type="slidenum">
              <a:rPr lang="en-US" smtClean="0"/>
              <a:t>92</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0179660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9AC04-A6BE-47B3-80A0-B10DB6D1872C}" type="slidenum">
              <a:rPr lang="en-US" smtClean="0"/>
              <a:t>93</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5355071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94</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16317195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95</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33173108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9AC04-A6BE-47B3-80A0-B10DB6D1872C}" type="slidenum">
              <a:rPr lang="en-US" smtClean="0"/>
              <a:t>96</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9775208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will depend on the information available for the particular country where the course is being taught.  Some of the information needed for the diagram should have already been presented to the students in earlier slides. However, additional descriptions of the country’s system in the form of operational guides or processing manuals may need to be made available to the students.  Alternatively, a written handout with a description of the process could be prepared for the students, or if the information is not available for the country where the course is being taught, the process from another country could be described for the students to use. </a:t>
            </a:r>
          </a:p>
          <a:p>
            <a:r>
              <a:rPr lang="en-US" dirty="0"/>
              <a:t> </a:t>
            </a:r>
          </a:p>
          <a:p>
            <a:r>
              <a:rPr lang="en-US" dirty="0"/>
              <a:t>Students should consider the flow of the birth record from the hospital if a birth occurs there, or how the family registers the birth if it occurs at home.  Included should be how the birth record is handled in the local registration office, any processing done there, and then how it is forwarded to the central registration office.  If students have already been given copies of a flow chart for processing the record at the central office, they could reference that briefly, but should show how the statistical information gets to the agency that prepares statistical data for the country.   Students should consider all the elements involved in handling the birth record including centralized vs. decentralized systems, single vs. multiple agencies, and the structure of the local registration systems.  </a:t>
            </a:r>
          </a:p>
          <a:p>
            <a:endParaRPr lang="en-US" dirty="0"/>
          </a:p>
          <a:p>
            <a:r>
              <a:rPr lang="en-US" dirty="0"/>
              <a:t>Two example flowcharts follow.  </a:t>
            </a:r>
          </a:p>
        </p:txBody>
      </p:sp>
      <p:sp>
        <p:nvSpPr>
          <p:cNvPr id="4" name="Slide Number Placeholder 3"/>
          <p:cNvSpPr>
            <a:spLocks noGrp="1"/>
          </p:cNvSpPr>
          <p:nvPr>
            <p:ph type="sldNum" sz="quarter" idx="10"/>
          </p:nvPr>
        </p:nvSpPr>
        <p:spPr/>
        <p:txBody>
          <a:bodyPr/>
          <a:lstStyle/>
          <a:p>
            <a:fld id="{1619AC04-A6BE-47B3-80A0-B10DB6D1872C}" type="slidenum">
              <a:rPr lang="en-US" smtClean="0"/>
              <a:t>97</a:t>
            </a:fld>
            <a:endParaRPr lang="en-US" dirty="0"/>
          </a:p>
        </p:txBody>
      </p:sp>
      <p:sp>
        <p:nvSpPr>
          <p:cNvPr id="5" name="Date Placeholder 4"/>
          <p:cNvSpPr>
            <a:spLocks noGrp="1"/>
          </p:cNvSpPr>
          <p:nvPr>
            <p:ph type="dt" idx="11"/>
          </p:nvPr>
        </p:nvSpPr>
        <p:spPr/>
        <p:txBody>
          <a:bodyPr/>
          <a:lstStyle/>
          <a:p>
            <a:r>
              <a:rPr lang="en-US" smtClean="0"/>
              <a:t>2/9/2012</a:t>
            </a:r>
            <a:endParaRPr lang="en-US" dirty="0"/>
          </a:p>
        </p:txBody>
      </p:sp>
    </p:spTree>
    <p:extLst>
      <p:ext uri="{BB962C8B-B14F-4D97-AF65-F5344CB8AC3E}">
        <p14:creationId xmlns:p14="http://schemas.microsoft.com/office/powerpoint/2010/main" val="2542800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2/9/2012</a:t>
            </a:r>
            <a:endParaRPr lang="en-US" dirty="0"/>
          </a:p>
        </p:txBody>
      </p:sp>
      <p:sp>
        <p:nvSpPr>
          <p:cNvPr id="5" name="Slide Number Placeholder 4"/>
          <p:cNvSpPr>
            <a:spLocks noGrp="1"/>
          </p:cNvSpPr>
          <p:nvPr>
            <p:ph type="sldNum" sz="quarter" idx="11"/>
          </p:nvPr>
        </p:nvSpPr>
        <p:spPr/>
        <p:txBody>
          <a:bodyPr/>
          <a:lstStyle/>
          <a:p>
            <a:fld id="{1619AC04-A6BE-47B3-80A0-B10DB6D1872C}" type="slidenum">
              <a:rPr lang="en-US" smtClean="0"/>
              <a:t>98</a:t>
            </a:fld>
            <a:endParaRPr lang="en-US" dirty="0"/>
          </a:p>
        </p:txBody>
      </p:sp>
    </p:spTree>
    <p:extLst>
      <p:ext uri="{BB962C8B-B14F-4D97-AF65-F5344CB8AC3E}">
        <p14:creationId xmlns:p14="http://schemas.microsoft.com/office/powerpoint/2010/main" val="5752797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2/9/2012</a:t>
            </a:r>
            <a:endParaRPr lang="en-US" dirty="0"/>
          </a:p>
        </p:txBody>
      </p:sp>
      <p:sp>
        <p:nvSpPr>
          <p:cNvPr id="5" name="Slide Number Placeholder 4"/>
          <p:cNvSpPr>
            <a:spLocks noGrp="1"/>
          </p:cNvSpPr>
          <p:nvPr>
            <p:ph type="sldNum" sz="quarter" idx="11"/>
          </p:nvPr>
        </p:nvSpPr>
        <p:spPr/>
        <p:txBody>
          <a:bodyPr/>
          <a:lstStyle/>
          <a:p>
            <a:fld id="{1619AC04-A6BE-47B3-80A0-B10DB6D1872C}" type="slidenum">
              <a:rPr lang="en-US" smtClean="0"/>
              <a:t>99</a:t>
            </a:fld>
            <a:endParaRPr lang="en-US" dirty="0"/>
          </a:p>
        </p:txBody>
      </p:sp>
    </p:spTree>
    <p:extLst>
      <p:ext uri="{BB962C8B-B14F-4D97-AF65-F5344CB8AC3E}">
        <p14:creationId xmlns:p14="http://schemas.microsoft.com/office/powerpoint/2010/main" val="1460882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400" baseline="0">
                <a:solidFill>
                  <a:srgbClr val="336699"/>
                </a:solidFill>
                <a:latin typeface="Arial" pitchFamily="34" charset="0"/>
                <a:cs typeface="Arial" pitchFamily="34" charset="0"/>
              </a:defRPr>
            </a:lvl1pPr>
          </a:lstStyle>
          <a:p>
            <a:r>
              <a:rPr lang="en-US" dirty="0"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8"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817550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alpha val="75000"/>
          </a:schemeClr>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52400" y="152400"/>
            <a:ext cx="8839200" cy="1676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title"/>
          </p:nvPr>
        </p:nvSpPr>
        <p:spPr>
          <a:xfrm>
            <a:off x="381000" y="457200"/>
            <a:ext cx="83820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22969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8645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683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28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686800" y="5791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dirty="0" smtClean="0">
              <a:effectLst/>
              <a:latin typeface="Franklin Gothic Medium Cond" pitchFamily="34" charset="0"/>
            </a:endParaRPr>
          </a:p>
        </p:txBody>
      </p:sp>
      <p:sp>
        <p:nvSpPr>
          <p:cNvPr id="1034" name="Text Box 17"/>
          <p:cNvSpPr txBox="1">
            <a:spLocks noChangeArrowheads="1"/>
          </p:cNvSpPr>
          <p:nvPr/>
        </p:nvSpPr>
        <p:spPr bwMode="auto">
          <a:xfrm>
            <a:off x="190500" y="6254750"/>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2400" b="1" dirty="0" smtClean="0">
                <a:solidFill>
                  <a:schemeClr val="bg1"/>
                </a:solidFill>
                <a:effectLst/>
                <a:latin typeface="Franklin Gothic Medium" pitchFamily="34" charset="0"/>
              </a:rPr>
              <a:t>Civil Registration Systems</a:t>
            </a: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pic>
        <p:nvPicPr>
          <p:cNvPr id="14" name="Picture 1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5" name="Picture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iming>
    <p:tnLst>
      <p:par>
        <p:cTn id="1" dur="indefinite" restart="never" nodeType="tmRoot"/>
      </p:par>
    </p:tnLst>
  </p:timing>
  <p:txStyles>
    <p:titleStyle>
      <a:lvl1pPr algn="r" rtl="0" eaLnBrk="1" fontAlgn="base" hangingPunct="1">
        <a:lnSpc>
          <a:spcPts val="3800"/>
        </a:lnSpc>
        <a:spcBef>
          <a:spcPct val="0"/>
        </a:spcBef>
        <a:spcAft>
          <a:spcPct val="0"/>
        </a:spcAft>
        <a:defRPr sz="3600" b="1">
          <a:solidFill>
            <a:srgbClr val="336799"/>
          </a:solidFill>
          <a:latin typeface="Arial" pitchFamily="34" charset="0"/>
          <a:ea typeface="+mj-ea"/>
          <a:cs typeface="Arial" pitchFamily="34" charset="0"/>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ts val="12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ts val="12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ts val="12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ts val="1200"/>
        </a:spcBef>
        <a:spcAft>
          <a:spcPct val="0"/>
        </a:spcAft>
        <a:buChar char="–"/>
        <a:defRPr sz="2200" b="1">
          <a:solidFill>
            <a:schemeClr val="tx1"/>
          </a:solidFill>
          <a:latin typeface="+mn-lt"/>
          <a:cs typeface="+mn-cs"/>
        </a:defRPr>
      </a:lvl4pPr>
      <a:lvl5pPr marL="2057400" indent="-228600" algn="l" rtl="0" eaLnBrk="1" fontAlgn="base" hangingPunct="1">
        <a:spcBef>
          <a:spcPts val="12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Civil Registration Systems</a:t>
            </a:r>
            <a:endParaRPr lang="en-US" b="1" dirty="0"/>
          </a:p>
        </p:txBody>
      </p:sp>
      <p:sp>
        <p:nvSpPr>
          <p:cNvPr id="5" name="Subtitle 4"/>
          <p:cNvSpPr>
            <a:spLocks noGrp="1"/>
          </p:cNvSpPr>
          <p:nvPr>
            <p:ph type="subTitle" idx="1"/>
          </p:nvPr>
        </p:nvSpPr>
        <p:spPr/>
        <p:txBody>
          <a:bodyPr/>
          <a:lstStyle/>
          <a:p>
            <a:r>
              <a:rPr lang="en-US"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70" y="6248400"/>
            <a:ext cx="8151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6166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85800"/>
          </a:xfrm>
        </p:spPr>
        <p:txBody>
          <a:bodyPr/>
          <a:lstStyle/>
          <a:p>
            <a:r>
              <a:rPr lang="en-US" b="1" dirty="0"/>
              <a:t>Characteristics</a:t>
            </a:r>
          </a:p>
        </p:txBody>
      </p:sp>
      <p:sp>
        <p:nvSpPr>
          <p:cNvPr id="3" name="Content Placeholder 2"/>
          <p:cNvSpPr>
            <a:spLocks noGrp="1"/>
          </p:cNvSpPr>
          <p:nvPr>
            <p:ph idx="1"/>
          </p:nvPr>
        </p:nvSpPr>
        <p:spPr>
          <a:xfrm>
            <a:off x="762000" y="1600200"/>
            <a:ext cx="8001000" cy="4419600"/>
          </a:xfrm>
        </p:spPr>
        <p:txBody>
          <a:bodyPr/>
          <a:lstStyle/>
          <a:p>
            <a:pPr marL="0" indent="0">
              <a:buNone/>
            </a:pPr>
            <a:r>
              <a:rPr lang="en-US" dirty="0">
                <a:solidFill>
                  <a:schemeClr val="bg1">
                    <a:lumMod val="65000"/>
                  </a:schemeClr>
                </a:solidFill>
              </a:rPr>
              <a:t>S</a:t>
            </a:r>
            <a:r>
              <a:rPr lang="en-US" dirty="0" smtClean="0">
                <a:solidFill>
                  <a:schemeClr val="bg1">
                    <a:lumMod val="65000"/>
                  </a:schemeClr>
                </a:solidFill>
              </a:rPr>
              <a:t>lide with </a:t>
            </a:r>
            <a:r>
              <a:rPr lang="en-US" dirty="0">
                <a:solidFill>
                  <a:schemeClr val="bg1">
                    <a:lumMod val="65000"/>
                  </a:schemeClr>
                </a:solidFill>
              </a:rPr>
              <a:t>information </a:t>
            </a:r>
            <a:r>
              <a:rPr lang="en-US" dirty="0" smtClean="0">
                <a:solidFill>
                  <a:schemeClr val="bg1">
                    <a:lumMod val="65000"/>
                  </a:schemeClr>
                </a:solidFill>
              </a:rPr>
              <a:t>on legal requirements on confidentiality for </a:t>
            </a:r>
            <a:r>
              <a:rPr lang="en-US" dirty="0">
                <a:solidFill>
                  <a:schemeClr val="bg1">
                    <a:lumMod val="65000"/>
                  </a:schemeClr>
                </a:solidFill>
              </a:rPr>
              <a:t>the </a:t>
            </a:r>
            <a:r>
              <a:rPr lang="en-US" dirty="0" smtClean="0">
                <a:solidFill>
                  <a:schemeClr val="bg1">
                    <a:lumMod val="65000"/>
                  </a:schemeClr>
                </a:solidFill>
              </a:rPr>
              <a:t>country where the course is being taught or </a:t>
            </a:r>
            <a:r>
              <a:rPr lang="en-US" dirty="0">
                <a:solidFill>
                  <a:schemeClr val="bg1">
                    <a:lumMod val="65000"/>
                  </a:schemeClr>
                </a:solidFill>
              </a:rPr>
              <a:t>contrast differences in </a:t>
            </a:r>
            <a:r>
              <a:rPr lang="en-US" dirty="0" smtClean="0">
                <a:solidFill>
                  <a:schemeClr val="bg1">
                    <a:lumMod val="65000"/>
                  </a:schemeClr>
                </a:solidFill>
              </a:rPr>
              <a:t>countries.</a:t>
            </a:r>
            <a:endParaRPr lang="en-US" dirty="0">
              <a:solidFill>
                <a:schemeClr val="bg1">
                  <a:lumMod val="65000"/>
                </a:schemeClr>
              </a:solidFill>
            </a:endParaRPr>
          </a:p>
          <a:p>
            <a:pPr marL="0" indent="0">
              <a:buNone/>
            </a:pPr>
            <a:endParaRPr lang="en-US" dirty="0"/>
          </a:p>
        </p:txBody>
      </p:sp>
    </p:spTree>
    <p:extLst>
      <p:ext uri="{BB962C8B-B14F-4D97-AF65-F5344CB8AC3E}">
        <p14:creationId xmlns:p14="http://schemas.microsoft.com/office/powerpoint/2010/main" val="342592094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dirty="0"/>
              <a:t>Word Choice </a:t>
            </a:r>
            <a:r>
              <a:rPr lang="en-US" dirty="0" smtClean="0"/>
              <a:t>Questions</a:t>
            </a:r>
            <a:endParaRPr lang="en-US" dirty="0"/>
          </a:p>
        </p:txBody>
      </p:sp>
      <p:sp>
        <p:nvSpPr>
          <p:cNvPr id="3" name="Content Placeholder 2"/>
          <p:cNvSpPr>
            <a:spLocks noGrp="1"/>
          </p:cNvSpPr>
          <p:nvPr>
            <p:ph idx="1"/>
          </p:nvPr>
        </p:nvSpPr>
        <p:spPr>
          <a:xfrm>
            <a:off x="457200" y="1600200"/>
            <a:ext cx="8229600" cy="4191000"/>
          </a:xfrm>
        </p:spPr>
        <p:txBody>
          <a:bodyPr>
            <a:normAutofit fontScale="92500" lnSpcReduction="10000"/>
          </a:bodyPr>
          <a:lstStyle/>
          <a:p>
            <a:pPr marL="0" indent="0">
              <a:buNone/>
              <a:tabLst>
                <a:tab pos="519113" algn="l"/>
              </a:tabLst>
            </a:pPr>
            <a:r>
              <a:rPr lang="en-US" sz="2400" dirty="0" smtClean="0">
                <a:solidFill>
                  <a:srgbClr val="C00000"/>
                </a:solidFill>
              </a:rPr>
              <a:t>1.</a:t>
            </a:r>
            <a:r>
              <a:rPr lang="en-US" sz="2400" dirty="0" smtClean="0"/>
              <a:t>  </a:t>
            </a:r>
            <a:r>
              <a:rPr lang="en-US" sz="2400" dirty="0"/>
              <a:t>	</a:t>
            </a:r>
            <a:r>
              <a:rPr lang="en-US" sz="2400" dirty="0" smtClean="0"/>
              <a:t>Primary objective of a civil registration system is to 	obtain </a:t>
            </a:r>
            <a:r>
              <a:rPr lang="en-US" sz="2400" i="1" dirty="0" smtClean="0">
                <a:solidFill>
                  <a:srgbClr val="C00000"/>
                </a:solidFill>
              </a:rPr>
              <a:t>(census data/legal documents)</a:t>
            </a:r>
            <a:r>
              <a:rPr lang="en-US" sz="2400" dirty="0" smtClean="0">
                <a:solidFill>
                  <a:srgbClr val="C00000"/>
                </a:solidFill>
              </a:rPr>
              <a:t> </a:t>
            </a:r>
            <a:r>
              <a:rPr lang="en-US" sz="2400" dirty="0" smtClean="0"/>
              <a:t>as required by 	law.</a:t>
            </a:r>
          </a:p>
          <a:p>
            <a:pPr marL="0" indent="0">
              <a:buNone/>
              <a:tabLst>
                <a:tab pos="457200" algn="l"/>
              </a:tabLst>
            </a:pPr>
            <a:r>
              <a:rPr lang="en-US" sz="2400" dirty="0" smtClean="0">
                <a:solidFill>
                  <a:srgbClr val="C00000"/>
                </a:solidFill>
              </a:rPr>
              <a:t>2.</a:t>
            </a:r>
            <a:r>
              <a:rPr lang="en-US" sz="2400" dirty="0" smtClean="0"/>
              <a:t>   Ideally, the civil registration system should cover 	</a:t>
            </a:r>
            <a:r>
              <a:rPr lang="en-US" sz="2400" i="1" dirty="0" smtClean="0">
                <a:solidFill>
                  <a:srgbClr val="C00000"/>
                </a:solidFill>
              </a:rPr>
              <a:t>(large population centers/the entire country)</a:t>
            </a:r>
            <a:r>
              <a:rPr lang="en-US" sz="2400" dirty="0" smtClean="0"/>
              <a:t>.</a:t>
            </a:r>
          </a:p>
          <a:p>
            <a:pPr marL="0" indent="0">
              <a:buNone/>
              <a:tabLst>
                <a:tab pos="457200" algn="l"/>
              </a:tabLst>
            </a:pPr>
            <a:r>
              <a:rPr lang="en-US" sz="2400" dirty="0" smtClean="0">
                <a:solidFill>
                  <a:srgbClr val="C00000"/>
                </a:solidFill>
              </a:rPr>
              <a:t>3.</a:t>
            </a:r>
            <a:r>
              <a:rPr lang="en-US" sz="2400" dirty="0" smtClean="0"/>
              <a:t>	Vital records </a:t>
            </a:r>
            <a:r>
              <a:rPr lang="en-US" sz="2400" i="1" dirty="0" smtClean="0">
                <a:solidFill>
                  <a:srgbClr val="C00000"/>
                </a:solidFill>
              </a:rPr>
              <a:t>(may/may not) </a:t>
            </a:r>
            <a:r>
              <a:rPr lang="en-US" sz="2400" dirty="0" smtClean="0"/>
              <a:t>be destroyed after data 	are tabulated.</a:t>
            </a:r>
          </a:p>
          <a:p>
            <a:pPr marL="457200" indent="-457200">
              <a:buAutoNum type="arabicPeriod" startAt="4"/>
              <a:tabLst>
                <a:tab pos="457200" algn="l"/>
              </a:tabLst>
            </a:pPr>
            <a:r>
              <a:rPr lang="en-US" sz="2400" dirty="0" smtClean="0"/>
              <a:t>Ideally, information from vital records should be </a:t>
            </a:r>
            <a:r>
              <a:rPr lang="en-US" sz="2400" i="1" dirty="0" smtClean="0">
                <a:solidFill>
                  <a:srgbClr val="C00000"/>
                </a:solidFill>
              </a:rPr>
              <a:t>(available to anyone/confidential)</a:t>
            </a:r>
            <a:r>
              <a:rPr lang="en-US" sz="2400" dirty="0" smtClean="0"/>
              <a:t>.</a:t>
            </a:r>
          </a:p>
          <a:p>
            <a:pPr marL="457200" indent="-457200">
              <a:buFont typeface="Wingdings" pitchFamily="2" charset="2"/>
              <a:buAutoNum type="arabicPeriod" startAt="4"/>
              <a:tabLst>
                <a:tab pos="457200" algn="l"/>
              </a:tabLst>
            </a:pPr>
            <a:r>
              <a:rPr lang="en-US" sz="2400" dirty="0"/>
              <a:t>The structure of a civil registration system is specified by </a:t>
            </a:r>
            <a:r>
              <a:rPr lang="en-US" sz="2400" i="1" dirty="0">
                <a:solidFill>
                  <a:srgbClr val="C00000"/>
                </a:solidFill>
              </a:rPr>
              <a:t>(law/the Registrar General)</a:t>
            </a:r>
            <a:r>
              <a:rPr lang="en-US" sz="2400" dirty="0"/>
              <a:t>.</a:t>
            </a:r>
          </a:p>
          <a:p>
            <a:pPr marL="0" indent="0">
              <a:buNone/>
              <a:tabLst>
                <a:tab pos="457200" algn="l"/>
              </a:tabLst>
            </a:pPr>
            <a:endParaRPr lang="en-US" sz="2400" dirty="0" smtClean="0"/>
          </a:p>
          <a:p>
            <a:pPr marL="514350" indent="-514350">
              <a:buAutoNum type="arabicPeriod"/>
            </a:pPr>
            <a:endParaRPr lang="en-US" sz="2400" dirty="0"/>
          </a:p>
        </p:txBody>
      </p:sp>
    </p:spTree>
    <p:extLst>
      <p:ext uri="{BB962C8B-B14F-4D97-AF65-F5344CB8AC3E}">
        <p14:creationId xmlns:p14="http://schemas.microsoft.com/office/powerpoint/2010/main" val="49694409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dirty="0"/>
              <a:t>Word Choice Questions</a:t>
            </a:r>
          </a:p>
        </p:txBody>
      </p:sp>
      <p:sp>
        <p:nvSpPr>
          <p:cNvPr id="3" name="Content Placeholder 2"/>
          <p:cNvSpPr>
            <a:spLocks noGrp="1"/>
          </p:cNvSpPr>
          <p:nvPr>
            <p:ph idx="1"/>
          </p:nvPr>
        </p:nvSpPr>
        <p:spPr>
          <a:xfrm>
            <a:off x="457200" y="1295400"/>
            <a:ext cx="8229600" cy="5181600"/>
          </a:xfrm>
        </p:spPr>
        <p:txBody>
          <a:bodyPr>
            <a:normAutofit lnSpcReduction="10000"/>
          </a:bodyPr>
          <a:lstStyle/>
          <a:p>
            <a:pPr marL="514350" indent="-514350">
              <a:buFont typeface="+mj-lt"/>
              <a:buAutoNum type="arabicPeriod" startAt="6"/>
              <a:tabLst>
                <a:tab pos="457200" algn="l"/>
              </a:tabLst>
            </a:pPr>
            <a:r>
              <a:rPr lang="en-US" sz="2600" dirty="0" smtClean="0"/>
              <a:t>Actual registration of vital events generally takes place at the </a:t>
            </a:r>
            <a:r>
              <a:rPr lang="en-US" sz="2600" i="1" dirty="0" smtClean="0">
                <a:solidFill>
                  <a:srgbClr val="C00000"/>
                </a:solidFill>
              </a:rPr>
              <a:t>(national/local) </a:t>
            </a:r>
            <a:r>
              <a:rPr lang="en-US" sz="2600" dirty="0" smtClean="0"/>
              <a:t>level.  </a:t>
            </a:r>
          </a:p>
          <a:p>
            <a:pPr marL="514350" indent="-514350">
              <a:buFont typeface="+mj-lt"/>
              <a:buAutoNum type="arabicPeriod" startAt="7"/>
              <a:tabLst>
                <a:tab pos="457200" algn="l"/>
              </a:tabLst>
            </a:pPr>
            <a:r>
              <a:rPr lang="en-US" sz="2600" dirty="0" smtClean="0"/>
              <a:t>The structure of civil registration systems is </a:t>
            </a:r>
            <a:r>
              <a:rPr lang="en-US" sz="2600" dirty="0" smtClean="0">
                <a:solidFill>
                  <a:srgbClr val="C00000"/>
                </a:solidFill>
              </a:rPr>
              <a:t>(the same/different) </a:t>
            </a:r>
            <a:r>
              <a:rPr lang="en-US" sz="2600" dirty="0" smtClean="0"/>
              <a:t>from country to country.   </a:t>
            </a:r>
          </a:p>
          <a:p>
            <a:pPr marL="514350" indent="-514350">
              <a:buFont typeface="+mj-lt"/>
              <a:buAutoNum type="arabicPeriod" startAt="7"/>
              <a:tabLst>
                <a:tab pos="457200" algn="l"/>
              </a:tabLst>
            </a:pPr>
            <a:r>
              <a:rPr lang="en-US" sz="2600" dirty="0" smtClean="0"/>
              <a:t>When responsibility for civil registration is at the local level the system is </a:t>
            </a:r>
            <a:r>
              <a:rPr lang="en-US" sz="2600" i="1" dirty="0" smtClean="0">
                <a:solidFill>
                  <a:srgbClr val="C00000"/>
                </a:solidFill>
              </a:rPr>
              <a:t>(centralized/decentralized) </a:t>
            </a:r>
            <a:r>
              <a:rPr lang="en-US" sz="2600" dirty="0" smtClean="0"/>
              <a:t>while when responsibility is at the national level the system is </a:t>
            </a:r>
            <a:r>
              <a:rPr lang="en-US" sz="2600" i="1" dirty="0" smtClean="0">
                <a:solidFill>
                  <a:srgbClr val="C00000"/>
                </a:solidFill>
              </a:rPr>
              <a:t>(centralized/decentralized)</a:t>
            </a:r>
            <a:r>
              <a:rPr lang="en-US" sz="2600" dirty="0" smtClean="0"/>
              <a:t>.</a:t>
            </a:r>
            <a:r>
              <a:rPr lang="en-US" sz="2600" i="1" dirty="0" smtClean="0">
                <a:solidFill>
                  <a:srgbClr val="C00000"/>
                </a:solidFill>
              </a:rPr>
              <a:t> </a:t>
            </a:r>
          </a:p>
          <a:p>
            <a:pPr marL="514350" indent="-514350">
              <a:buFont typeface="+mj-lt"/>
              <a:buAutoNum type="arabicPeriod" startAt="7"/>
              <a:tabLst>
                <a:tab pos="457200" algn="l"/>
                <a:tab pos="511175" algn="l"/>
              </a:tabLst>
            </a:pPr>
            <a:r>
              <a:rPr lang="en-US" sz="2600" dirty="0" smtClean="0"/>
              <a:t>In </a:t>
            </a:r>
            <a:r>
              <a:rPr lang="en-US" sz="2600" dirty="0"/>
              <a:t>[country where course is being taught] civil </a:t>
            </a:r>
            <a:r>
              <a:rPr lang="en-US" sz="2600" dirty="0" smtClean="0"/>
              <a:t>registration </a:t>
            </a:r>
            <a:r>
              <a:rPr lang="en-US" sz="2600" dirty="0"/>
              <a:t>and vital statistics functions are in </a:t>
            </a:r>
            <a:r>
              <a:rPr lang="en-US" sz="2600" i="1" dirty="0">
                <a:solidFill>
                  <a:srgbClr val="C00000"/>
                </a:solidFill>
              </a:rPr>
              <a:t>(the </a:t>
            </a:r>
            <a:r>
              <a:rPr lang="en-US" sz="2600" i="1" dirty="0" smtClean="0">
                <a:solidFill>
                  <a:srgbClr val="C00000"/>
                </a:solidFill>
              </a:rPr>
              <a:t>same/multiple</a:t>
            </a:r>
            <a:r>
              <a:rPr lang="en-US" sz="2600" i="1" dirty="0">
                <a:solidFill>
                  <a:srgbClr val="C00000"/>
                </a:solidFill>
              </a:rPr>
              <a:t>)</a:t>
            </a:r>
            <a:r>
              <a:rPr lang="en-US" sz="2600" dirty="0"/>
              <a:t> agency(</a:t>
            </a:r>
            <a:r>
              <a:rPr lang="en-US" sz="2600" dirty="0" err="1"/>
              <a:t>ies</a:t>
            </a:r>
            <a:r>
              <a:rPr lang="en-US" sz="2600" dirty="0"/>
              <a:t>).    </a:t>
            </a:r>
          </a:p>
          <a:p>
            <a:pPr marL="514350" indent="-514350">
              <a:buAutoNum type="arabicPeriod" startAt="7"/>
            </a:pPr>
            <a:endParaRPr lang="en-US" sz="2600" dirty="0" smtClean="0"/>
          </a:p>
          <a:p>
            <a:pPr marL="514350" indent="-514350">
              <a:buAutoNum type="arabicPeriod" startAt="7"/>
            </a:pPr>
            <a:endParaRPr lang="en-US" sz="2800" dirty="0"/>
          </a:p>
        </p:txBody>
      </p:sp>
    </p:spTree>
    <p:extLst>
      <p:ext uri="{BB962C8B-B14F-4D97-AF65-F5344CB8AC3E}">
        <p14:creationId xmlns:p14="http://schemas.microsoft.com/office/powerpoint/2010/main" val="396092508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r>
              <a:rPr lang="en-US" dirty="0"/>
              <a:t>Word Choice </a:t>
            </a:r>
            <a:r>
              <a:rPr lang="en-US" dirty="0" smtClean="0"/>
              <a:t>Questions</a:t>
            </a:r>
            <a:endParaRPr lang="en-US" dirty="0"/>
          </a:p>
        </p:txBody>
      </p:sp>
      <p:sp>
        <p:nvSpPr>
          <p:cNvPr id="3" name="Content Placeholder 2"/>
          <p:cNvSpPr>
            <a:spLocks noGrp="1"/>
          </p:cNvSpPr>
          <p:nvPr>
            <p:ph idx="1"/>
          </p:nvPr>
        </p:nvSpPr>
        <p:spPr>
          <a:xfrm>
            <a:off x="457200" y="1417637"/>
            <a:ext cx="8382000" cy="4830763"/>
          </a:xfrm>
        </p:spPr>
        <p:txBody>
          <a:bodyPr>
            <a:normAutofit/>
          </a:bodyPr>
          <a:lstStyle/>
          <a:p>
            <a:pPr marL="631825" indent="-631825">
              <a:buFont typeface="+mj-lt"/>
              <a:buAutoNum type="arabicPeriod" startAt="10"/>
            </a:pPr>
            <a:r>
              <a:rPr lang="en-US" sz="2400" i="1" dirty="0" smtClean="0">
                <a:solidFill>
                  <a:srgbClr val="C00000"/>
                </a:solidFill>
              </a:rPr>
              <a:t>(Either/both) </a:t>
            </a:r>
            <a:r>
              <a:rPr lang="en-US" sz="2400" dirty="0" smtClean="0"/>
              <a:t>place of occurrence (or/and) place of residence should be collected for statistical purposes.</a:t>
            </a:r>
          </a:p>
          <a:p>
            <a:pPr marL="631825" indent="-631825">
              <a:buFont typeface="+mj-lt"/>
              <a:buAutoNum type="arabicPeriod" startAt="10"/>
            </a:pPr>
            <a:r>
              <a:rPr lang="en-US" sz="2400" dirty="0" smtClean="0"/>
              <a:t>The time required for registration of vital events </a:t>
            </a:r>
            <a:r>
              <a:rPr lang="en-US" sz="2400" i="1" dirty="0" smtClean="0">
                <a:solidFill>
                  <a:srgbClr val="C00000"/>
                </a:solidFill>
              </a:rPr>
              <a:t>(should/should not) </a:t>
            </a:r>
            <a:r>
              <a:rPr lang="en-US" sz="2400" dirty="0" smtClean="0"/>
              <a:t>be specified in civil registration law.  </a:t>
            </a:r>
          </a:p>
          <a:p>
            <a:pPr marL="631825" indent="-631825">
              <a:buFont typeface="+mj-lt"/>
              <a:buAutoNum type="arabicPeriod" startAt="10"/>
            </a:pPr>
            <a:r>
              <a:rPr lang="en-US" sz="2400" dirty="0" smtClean="0"/>
              <a:t>Annual statistical tabulations </a:t>
            </a:r>
            <a:r>
              <a:rPr lang="en-US" sz="2400" i="1" dirty="0" smtClean="0">
                <a:solidFill>
                  <a:srgbClr val="C00000"/>
                </a:solidFill>
              </a:rPr>
              <a:t>(may/may not) </a:t>
            </a:r>
            <a:r>
              <a:rPr lang="en-US" sz="2400" dirty="0" smtClean="0"/>
              <a:t>include vital events that are registered late. </a:t>
            </a:r>
          </a:p>
          <a:p>
            <a:pPr marL="631825" indent="-631825">
              <a:buFont typeface="+mj-lt"/>
              <a:buAutoNum type="arabicPeriod" startAt="10"/>
            </a:pPr>
            <a:r>
              <a:rPr lang="en-US" sz="2400" dirty="0"/>
              <a:t>Civil registration law </a:t>
            </a:r>
            <a:r>
              <a:rPr lang="en-US" sz="2400" i="1" dirty="0">
                <a:solidFill>
                  <a:srgbClr val="C00000"/>
                </a:solidFill>
              </a:rPr>
              <a:t>(should/should not) </a:t>
            </a:r>
            <a:r>
              <a:rPr lang="en-US" sz="2400" dirty="0"/>
              <a:t>designate the person responsible for registering each type of vital event. </a:t>
            </a:r>
          </a:p>
        </p:txBody>
      </p:sp>
    </p:spTree>
    <p:extLst>
      <p:ext uri="{BB962C8B-B14F-4D97-AF65-F5344CB8AC3E}">
        <p14:creationId xmlns:p14="http://schemas.microsoft.com/office/powerpoint/2010/main" val="107513519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dirty="0"/>
              <a:t>Word Choice Questions</a:t>
            </a:r>
          </a:p>
        </p:txBody>
      </p:sp>
      <p:sp>
        <p:nvSpPr>
          <p:cNvPr id="3" name="Content Placeholder 2"/>
          <p:cNvSpPr>
            <a:spLocks noGrp="1"/>
          </p:cNvSpPr>
          <p:nvPr>
            <p:ph idx="1"/>
          </p:nvPr>
        </p:nvSpPr>
        <p:spPr>
          <a:xfrm>
            <a:off x="381000" y="1600200"/>
            <a:ext cx="8229600" cy="4373563"/>
          </a:xfrm>
        </p:spPr>
        <p:txBody>
          <a:bodyPr>
            <a:normAutofit/>
          </a:bodyPr>
          <a:lstStyle/>
          <a:p>
            <a:pPr marL="685800" indent="-685800">
              <a:spcBef>
                <a:spcPts val="2400"/>
              </a:spcBef>
              <a:buFont typeface="+mj-lt"/>
              <a:buAutoNum type="arabicPeriod" startAt="14"/>
            </a:pPr>
            <a:r>
              <a:rPr lang="en-US" sz="2400" dirty="0" smtClean="0"/>
              <a:t>Vital records must be </a:t>
            </a:r>
            <a:r>
              <a:rPr lang="en-US" sz="2400" i="1" dirty="0" smtClean="0">
                <a:solidFill>
                  <a:srgbClr val="C00000"/>
                </a:solidFill>
              </a:rPr>
              <a:t>(securely preserved/discarded after use)</a:t>
            </a:r>
            <a:r>
              <a:rPr lang="en-US" sz="2400" dirty="0" smtClean="0"/>
              <a:t>. </a:t>
            </a:r>
            <a:endParaRPr lang="en-US" sz="2400" dirty="0"/>
          </a:p>
          <a:p>
            <a:pPr marL="685800" indent="-685800">
              <a:spcBef>
                <a:spcPts val="2400"/>
              </a:spcBef>
              <a:buFont typeface="+mj-lt"/>
              <a:buAutoNum type="arabicPeriod" startAt="14"/>
            </a:pPr>
            <a:r>
              <a:rPr lang="en-US" sz="2400" dirty="0" smtClean="0"/>
              <a:t>A key function of civil registration is issuing </a:t>
            </a:r>
            <a:r>
              <a:rPr lang="en-US" sz="2400" i="1" dirty="0" smtClean="0">
                <a:solidFill>
                  <a:srgbClr val="C00000"/>
                </a:solidFill>
              </a:rPr>
              <a:t>(lists/certified copies) </a:t>
            </a:r>
            <a:r>
              <a:rPr lang="en-US" sz="2400" dirty="0" smtClean="0"/>
              <a:t>of vital records. </a:t>
            </a:r>
          </a:p>
          <a:p>
            <a:pPr marL="685800" indent="-685800">
              <a:spcBef>
                <a:spcPts val="2400"/>
              </a:spcBef>
              <a:buFont typeface="+mj-lt"/>
              <a:buAutoNum type="arabicPeriod" startAt="14"/>
            </a:pPr>
            <a:r>
              <a:rPr lang="en-US" sz="2400" dirty="0" smtClean="0"/>
              <a:t>Most countries </a:t>
            </a:r>
            <a:r>
              <a:rPr lang="en-US" sz="2400" i="1" dirty="0" smtClean="0">
                <a:solidFill>
                  <a:srgbClr val="C00000"/>
                </a:solidFill>
              </a:rPr>
              <a:t>(have/do not have)</a:t>
            </a:r>
            <a:r>
              <a:rPr lang="en-US" sz="2400" dirty="0" smtClean="0"/>
              <a:t> restrictions on who may obtain </a:t>
            </a:r>
            <a:r>
              <a:rPr lang="en-US" sz="2400" dirty="0"/>
              <a:t>certified copies of vital </a:t>
            </a:r>
            <a:r>
              <a:rPr lang="en-US" sz="2400" dirty="0" smtClean="0"/>
              <a:t>records.</a:t>
            </a:r>
          </a:p>
          <a:p>
            <a:pPr marL="685800" indent="-685800">
              <a:spcBef>
                <a:spcPts val="2400"/>
              </a:spcBef>
              <a:buFont typeface="+mj-lt"/>
              <a:buAutoNum type="arabicPeriod" startAt="14"/>
            </a:pPr>
            <a:r>
              <a:rPr lang="en-US" sz="2400" dirty="0"/>
              <a:t>Vital records registered in the civil registration process should have </a:t>
            </a:r>
            <a:r>
              <a:rPr lang="en-US" sz="2400" i="1" dirty="0">
                <a:solidFill>
                  <a:srgbClr val="C00000"/>
                </a:solidFill>
              </a:rPr>
              <a:t>(duplicate/unique) </a:t>
            </a:r>
            <a:r>
              <a:rPr lang="en-US" sz="2400" dirty="0"/>
              <a:t>numbers. </a:t>
            </a:r>
          </a:p>
          <a:p>
            <a:pPr marL="685800" indent="-685800">
              <a:buFont typeface="+mj-lt"/>
              <a:buAutoNum type="arabicPeriod" startAt="14"/>
            </a:pPr>
            <a:endParaRPr lang="en-US" sz="2400" dirty="0"/>
          </a:p>
        </p:txBody>
      </p:sp>
    </p:spTree>
    <p:extLst>
      <p:ext uri="{BB962C8B-B14F-4D97-AF65-F5344CB8AC3E}">
        <p14:creationId xmlns:p14="http://schemas.microsoft.com/office/powerpoint/2010/main" val="152958131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a:t>Word Choice Questions</a:t>
            </a:r>
          </a:p>
        </p:txBody>
      </p:sp>
      <p:sp>
        <p:nvSpPr>
          <p:cNvPr id="3" name="Content Placeholder 2"/>
          <p:cNvSpPr>
            <a:spLocks noGrp="1"/>
          </p:cNvSpPr>
          <p:nvPr>
            <p:ph idx="1"/>
          </p:nvPr>
        </p:nvSpPr>
        <p:spPr>
          <a:xfrm>
            <a:off x="457200" y="1371600"/>
            <a:ext cx="8229600" cy="4754563"/>
          </a:xfrm>
        </p:spPr>
        <p:txBody>
          <a:bodyPr>
            <a:normAutofit/>
          </a:bodyPr>
          <a:lstStyle/>
          <a:p>
            <a:pPr marL="685800" indent="-685800">
              <a:buFont typeface="+mj-lt"/>
              <a:buAutoNum type="arabicPeriod" startAt="18"/>
            </a:pPr>
            <a:r>
              <a:rPr lang="en-US" sz="2400" dirty="0" smtClean="0"/>
              <a:t>Items on vital records coded for statistical tabulation should follow </a:t>
            </a:r>
            <a:r>
              <a:rPr lang="en-US" sz="2400" i="1" dirty="0" smtClean="0">
                <a:solidFill>
                  <a:srgbClr val="C00000"/>
                </a:solidFill>
              </a:rPr>
              <a:t>(local/international) </a:t>
            </a:r>
            <a:r>
              <a:rPr lang="en-US" sz="2400" dirty="0" smtClean="0"/>
              <a:t>statistical standards.</a:t>
            </a:r>
          </a:p>
          <a:p>
            <a:pPr marL="685800" indent="-685800">
              <a:buFont typeface="+mj-lt"/>
              <a:buAutoNum type="arabicPeriod" startAt="18"/>
            </a:pPr>
            <a:r>
              <a:rPr lang="en-US" sz="2400" dirty="0" smtClean="0"/>
              <a:t>Ideally, detection of errors, inappropriate entries, or missing values on vital records should be done </a:t>
            </a:r>
            <a:r>
              <a:rPr lang="en-US" sz="2400" i="1" dirty="0" smtClean="0">
                <a:solidFill>
                  <a:srgbClr val="C00000"/>
                </a:solidFill>
              </a:rPr>
              <a:t>(at the end of/early in) </a:t>
            </a:r>
            <a:r>
              <a:rPr lang="en-US" sz="2400" dirty="0" smtClean="0"/>
              <a:t>the registration process. </a:t>
            </a:r>
          </a:p>
          <a:p>
            <a:pPr marL="685800" indent="-685800">
              <a:buFont typeface="+mj-lt"/>
              <a:buAutoNum type="arabicPeriod" startAt="18"/>
            </a:pPr>
            <a:r>
              <a:rPr lang="en-US" sz="2400" dirty="0" smtClean="0"/>
              <a:t>Querying problems on birth or death records involves contacting the </a:t>
            </a:r>
            <a:r>
              <a:rPr lang="en-US" sz="2400" i="1" dirty="0" smtClean="0">
                <a:solidFill>
                  <a:srgbClr val="C00000"/>
                </a:solidFill>
              </a:rPr>
              <a:t>(informant/local registrar) </a:t>
            </a:r>
            <a:r>
              <a:rPr lang="en-US" sz="2400" dirty="0" smtClean="0"/>
              <a:t>to obtain the correct information. </a:t>
            </a:r>
            <a:endParaRPr lang="en-US" sz="2400" dirty="0"/>
          </a:p>
        </p:txBody>
      </p:sp>
    </p:spTree>
    <p:extLst>
      <p:ext uri="{BB962C8B-B14F-4D97-AF65-F5344CB8AC3E}">
        <p14:creationId xmlns:p14="http://schemas.microsoft.com/office/powerpoint/2010/main" val="196809669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dirty="0"/>
              <a:t>Word Choice Questions</a:t>
            </a:r>
          </a:p>
        </p:txBody>
      </p:sp>
      <p:sp>
        <p:nvSpPr>
          <p:cNvPr id="3" name="Content Placeholder 2"/>
          <p:cNvSpPr>
            <a:spLocks noGrp="1"/>
          </p:cNvSpPr>
          <p:nvPr>
            <p:ph idx="1"/>
          </p:nvPr>
        </p:nvSpPr>
        <p:spPr>
          <a:xfrm>
            <a:off x="457200" y="1600200"/>
            <a:ext cx="8229600" cy="4525963"/>
          </a:xfrm>
        </p:spPr>
        <p:txBody>
          <a:bodyPr>
            <a:normAutofit/>
          </a:bodyPr>
          <a:lstStyle/>
          <a:p>
            <a:pPr marL="685800" indent="-685800">
              <a:spcBef>
                <a:spcPts val="2400"/>
              </a:spcBef>
              <a:buFont typeface="+mj-lt"/>
              <a:buAutoNum type="arabicPeriod" startAt="21"/>
            </a:pPr>
            <a:r>
              <a:rPr lang="en-US" sz="2400" dirty="0" smtClean="0"/>
              <a:t>Errors in </a:t>
            </a:r>
            <a:r>
              <a:rPr lang="en-US" sz="2400" i="1" dirty="0" smtClean="0">
                <a:solidFill>
                  <a:srgbClr val="C00000"/>
                </a:solidFill>
              </a:rPr>
              <a:t>(statistical/legal/both statistical and legal)</a:t>
            </a:r>
            <a:r>
              <a:rPr lang="en-US" sz="2400" dirty="0" smtClean="0"/>
              <a:t> items on vital records should be corrected. </a:t>
            </a:r>
          </a:p>
          <a:p>
            <a:pPr marL="685800" indent="-685800">
              <a:spcBef>
                <a:spcPts val="2400"/>
              </a:spcBef>
              <a:buFont typeface="+mj-lt"/>
              <a:buAutoNum type="arabicPeriod" startAt="21"/>
            </a:pPr>
            <a:r>
              <a:rPr lang="en-US" sz="2400" dirty="0" smtClean="0"/>
              <a:t>The method used for correction of errors on vital records may vary depending on the </a:t>
            </a:r>
            <a:r>
              <a:rPr lang="en-US" sz="2400" i="1" dirty="0" smtClean="0">
                <a:solidFill>
                  <a:srgbClr val="C00000"/>
                </a:solidFill>
              </a:rPr>
              <a:t>(informant who provided the information/item to be corrected)</a:t>
            </a:r>
            <a:r>
              <a:rPr lang="en-US" sz="2400" dirty="0" smtClean="0"/>
              <a:t>,</a:t>
            </a:r>
            <a:r>
              <a:rPr lang="en-US" sz="2400" i="1" dirty="0" smtClean="0">
                <a:solidFill>
                  <a:srgbClr val="C00000"/>
                </a:solidFill>
              </a:rPr>
              <a:t> </a:t>
            </a:r>
            <a:r>
              <a:rPr lang="en-US" sz="2400" dirty="0" smtClean="0"/>
              <a:t>the type of error made and the length of time after the event occurred.  </a:t>
            </a:r>
          </a:p>
        </p:txBody>
      </p:sp>
    </p:spTree>
    <p:extLst>
      <p:ext uri="{BB962C8B-B14F-4D97-AF65-F5344CB8AC3E}">
        <p14:creationId xmlns:p14="http://schemas.microsoft.com/office/powerpoint/2010/main" val="5713135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762000"/>
          </a:xfrm>
        </p:spPr>
        <p:txBody>
          <a:bodyPr/>
          <a:lstStyle/>
          <a:p>
            <a:r>
              <a:rPr lang="en-US" b="1" dirty="0" smtClean="0"/>
              <a:t>Discuss</a:t>
            </a:r>
            <a:endParaRPr lang="en-US" b="1" dirty="0"/>
          </a:p>
        </p:txBody>
      </p:sp>
      <p:sp>
        <p:nvSpPr>
          <p:cNvPr id="3" name="Content Placeholder 2"/>
          <p:cNvSpPr>
            <a:spLocks noGrp="1"/>
          </p:cNvSpPr>
          <p:nvPr>
            <p:ph idx="1"/>
          </p:nvPr>
        </p:nvSpPr>
        <p:spPr>
          <a:xfrm>
            <a:off x="685800" y="1447800"/>
            <a:ext cx="8077200" cy="4572000"/>
          </a:xfrm>
        </p:spPr>
        <p:txBody>
          <a:bodyPr/>
          <a:lstStyle/>
          <a:p>
            <a:pPr marL="0" indent="0">
              <a:buNone/>
            </a:pPr>
            <a:r>
              <a:rPr lang="en-US" dirty="0" smtClean="0"/>
              <a:t>How might confidentiality be </a:t>
            </a:r>
            <a:r>
              <a:rPr lang="en-US" dirty="0"/>
              <a:t>breached or </a:t>
            </a:r>
            <a:r>
              <a:rPr lang="en-US" dirty="0" smtClean="0"/>
              <a:t>cause </a:t>
            </a:r>
            <a:r>
              <a:rPr lang="en-US" dirty="0"/>
              <a:t>problems with </a:t>
            </a:r>
            <a:r>
              <a:rPr lang="en-US" dirty="0" smtClean="0"/>
              <a:t>reporting?  </a:t>
            </a:r>
          </a:p>
          <a:p>
            <a:pPr marL="0" indent="0">
              <a:buNone/>
            </a:pPr>
            <a:endParaRPr lang="en-US" dirty="0"/>
          </a:p>
          <a:p>
            <a:pPr marL="0" indent="0">
              <a:buNone/>
            </a:pPr>
            <a:r>
              <a:rPr lang="en-US" dirty="0" smtClean="0"/>
              <a:t>What are some </a:t>
            </a:r>
            <a:r>
              <a:rPr lang="en-US" dirty="0"/>
              <a:t>advantages and/or disadvantages to some of the legal requirements related to confidentiality in </a:t>
            </a:r>
            <a:r>
              <a:rPr lang="en-US" dirty="0" smtClean="0"/>
              <a:t>your country? </a:t>
            </a:r>
            <a:endParaRPr lang="en-US" dirty="0"/>
          </a:p>
          <a:p>
            <a:endParaRPr lang="en-US" dirty="0"/>
          </a:p>
        </p:txBody>
      </p:sp>
    </p:spTree>
    <p:extLst>
      <p:ext uri="{BB962C8B-B14F-4D97-AF65-F5344CB8AC3E}">
        <p14:creationId xmlns:p14="http://schemas.microsoft.com/office/powerpoint/2010/main" val="36278614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990600"/>
          </a:xfrm>
        </p:spPr>
        <p:txBody>
          <a:bodyPr/>
          <a:lstStyle/>
          <a:p>
            <a:r>
              <a:rPr lang="en-US" b="1" dirty="0" smtClean="0"/>
              <a:t>Review</a:t>
            </a:r>
            <a:endParaRPr lang="en-US" b="1" dirty="0"/>
          </a:p>
        </p:txBody>
      </p:sp>
      <p:sp>
        <p:nvSpPr>
          <p:cNvPr id="3" name="Content Placeholder 2"/>
          <p:cNvSpPr>
            <a:spLocks noGrp="1"/>
          </p:cNvSpPr>
          <p:nvPr>
            <p:ph idx="1"/>
          </p:nvPr>
        </p:nvSpPr>
        <p:spPr>
          <a:xfrm>
            <a:off x="838200" y="1371600"/>
            <a:ext cx="7848600" cy="4754563"/>
          </a:xfrm>
        </p:spPr>
        <p:txBody>
          <a:bodyPr>
            <a:normAutofit/>
          </a:bodyPr>
          <a:lstStyle/>
          <a:p>
            <a:r>
              <a:rPr lang="en-US" sz="3000" dirty="0" smtClean="0"/>
              <a:t>Civil Registration </a:t>
            </a:r>
          </a:p>
          <a:p>
            <a:pPr lvl="1"/>
            <a:r>
              <a:rPr lang="en-US" sz="2600" dirty="0" smtClean="0"/>
              <a:t>Based on system of laws</a:t>
            </a:r>
          </a:p>
          <a:p>
            <a:pPr lvl="1"/>
            <a:r>
              <a:rPr lang="en-US" sz="2600" dirty="0"/>
              <a:t>Primary objective </a:t>
            </a:r>
            <a:r>
              <a:rPr lang="en-US" sz="2600" dirty="0" smtClean="0"/>
              <a:t>to obtain </a:t>
            </a:r>
            <a:r>
              <a:rPr lang="en-US" sz="2600" dirty="0"/>
              <a:t>legal documents required by </a:t>
            </a:r>
            <a:r>
              <a:rPr lang="en-US" sz="2600" dirty="0" smtClean="0"/>
              <a:t>law</a:t>
            </a:r>
          </a:p>
          <a:p>
            <a:pPr lvl="1"/>
            <a:r>
              <a:rPr lang="en-US" sz="2600" dirty="0" smtClean="0"/>
              <a:t>Should cover entire population of country </a:t>
            </a:r>
          </a:p>
          <a:p>
            <a:pPr lvl="1"/>
            <a:r>
              <a:rPr lang="en-US" sz="2600" dirty="0" smtClean="0"/>
              <a:t>Records should be registered as vital events occur</a:t>
            </a:r>
          </a:p>
          <a:p>
            <a:pPr lvl="1"/>
            <a:r>
              <a:rPr lang="en-US" sz="2600" dirty="0" smtClean="0"/>
              <a:t>Ideally, personal information on vital records should be kept confidential</a:t>
            </a:r>
          </a:p>
          <a:p>
            <a:endParaRPr lang="en-US" dirty="0"/>
          </a:p>
          <a:p>
            <a:endParaRPr lang="en-US" dirty="0" smtClean="0"/>
          </a:p>
          <a:p>
            <a:endParaRPr lang="en-US" dirty="0"/>
          </a:p>
        </p:txBody>
      </p:sp>
    </p:spTree>
    <p:extLst>
      <p:ext uri="{BB962C8B-B14F-4D97-AF65-F5344CB8AC3E}">
        <p14:creationId xmlns:p14="http://schemas.microsoft.com/office/powerpoint/2010/main" val="17424700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838200"/>
          </a:xfrm>
        </p:spPr>
        <p:txBody>
          <a:bodyPr/>
          <a:lstStyle/>
          <a:p>
            <a:r>
              <a:rPr lang="en-US" b="1" dirty="0" smtClean="0"/>
              <a:t>Activity</a:t>
            </a:r>
            <a:r>
              <a:rPr lang="en-US" dirty="0" smtClean="0"/>
              <a:t> </a:t>
            </a:r>
            <a:endParaRPr lang="en-US" dirty="0"/>
          </a:p>
        </p:txBody>
      </p:sp>
      <p:sp>
        <p:nvSpPr>
          <p:cNvPr id="3" name="Content Placeholder 2"/>
          <p:cNvSpPr>
            <a:spLocks noGrp="1"/>
          </p:cNvSpPr>
          <p:nvPr>
            <p:ph idx="1"/>
          </p:nvPr>
        </p:nvSpPr>
        <p:spPr>
          <a:xfrm>
            <a:off x="304800" y="1295400"/>
            <a:ext cx="8458200" cy="4846320"/>
          </a:xfrm>
        </p:spPr>
        <p:txBody>
          <a:bodyPr>
            <a:normAutofit fontScale="92500"/>
          </a:bodyPr>
          <a:lstStyle/>
          <a:p>
            <a:pPr marL="0" indent="0">
              <a:buNone/>
            </a:pPr>
            <a:r>
              <a:rPr lang="en-US" sz="2200" dirty="0" smtClean="0">
                <a:solidFill>
                  <a:schemeClr val="bg1">
                    <a:lumMod val="65000"/>
                  </a:schemeClr>
                </a:solidFill>
              </a:rPr>
              <a:t>In small groups, </a:t>
            </a:r>
            <a:r>
              <a:rPr lang="en-US" sz="2200" dirty="0">
                <a:solidFill>
                  <a:schemeClr val="bg1">
                    <a:lumMod val="65000"/>
                  </a:schemeClr>
                </a:solidFill>
              </a:rPr>
              <a:t>examine the civil registration laws for </a:t>
            </a:r>
            <a:r>
              <a:rPr lang="en-US" sz="2200" dirty="0" smtClean="0">
                <a:solidFill>
                  <a:schemeClr val="bg1">
                    <a:lumMod val="65000"/>
                  </a:schemeClr>
                </a:solidFill>
              </a:rPr>
              <a:t>your country </a:t>
            </a:r>
            <a:r>
              <a:rPr lang="en-US" sz="2200" dirty="0">
                <a:solidFill>
                  <a:schemeClr val="bg1">
                    <a:lumMod val="65000"/>
                  </a:schemeClr>
                </a:solidFill>
              </a:rPr>
              <a:t>and compare those requirements with the ideal requirements for civil registration.  In particular, does </a:t>
            </a:r>
            <a:r>
              <a:rPr lang="en-US" sz="2200" dirty="0" smtClean="0">
                <a:solidFill>
                  <a:schemeClr val="bg1">
                    <a:lumMod val="65000"/>
                  </a:schemeClr>
                </a:solidFill>
              </a:rPr>
              <a:t>the </a:t>
            </a:r>
            <a:r>
              <a:rPr lang="en-US" sz="2200" dirty="0">
                <a:solidFill>
                  <a:schemeClr val="bg1">
                    <a:lumMod val="65000"/>
                  </a:schemeClr>
                </a:solidFill>
              </a:rPr>
              <a:t>law specify the following:</a:t>
            </a:r>
          </a:p>
          <a:p>
            <a:pPr lvl="1">
              <a:buClr>
                <a:schemeClr val="bg1">
                  <a:lumMod val="65000"/>
                </a:schemeClr>
              </a:buClr>
              <a:buFont typeface="Arial" pitchFamily="34" charset="0"/>
              <a:buChar char="‒"/>
            </a:pPr>
            <a:r>
              <a:rPr lang="en-US" sz="2200" dirty="0" smtClean="0">
                <a:solidFill>
                  <a:schemeClr val="bg1">
                    <a:lumMod val="65000"/>
                  </a:schemeClr>
                </a:solidFill>
              </a:rPr>
              <a:t>What documents must be registered?</a:t>
            </a:r>
          </a:p>
          <a:p>
            <a:pPr lvl="1">
              <a:buClr>
                <a:schemeClr val="bg1">
                  <a:lumMod val="65000"/>
                </a:schemeClr>
              </a:buClr>
              <a:buFont typeface="Arial" pitchFamily="34" charset="0"/>
              <a:buChar char="‒"/>
            </a:pPr>
            <a:r>
              <a:rPr lang="en-US" sz="2200" dirty="0">
                <a:solidFill>
                  <a:schemeClr val="bg1">
                    <a:lumMod val="65000"/>
                  </a:schemeClr>
                </a:solidFill>
              </a:rPr>
              <a:t>A</a:t>
            </a:r>
            <a:r>
              <a:rPr lang="en-US" sz="2200" dirty="0" smtClean="0">
                <a:solidFill>
                  <a:schemeClr val="bg1">
                    <a:lumMod val="65000"/>
                  </a:schemeClr>
                </a:solidFill>
              </a:rPr>
              <a:t>n agency/organization designated to register vital events?</a:t>
            </a:r>
          </a:p>
          <a:p>
            <a:pPr lvl="1">
              <a:buClr>
                <a:schemeClr val="bg1">
                  <a:lumMod val="65000"/>
                </a:schemeClr>
              </a:buClr>
              <a:buFont typeface="Arial" pitchFamily="34" charset="0"/>
              <a:buChar char="‒"/>
            </a:pPr>
            <a:r>
              <a:rPr lang="en-US" sz="2200" dirty="0">
                <a:solidFill>
                  <a:schemeClr val="bg1">
                    <a:lumMod val="65000"/>
                  </a:schemeClr>
                </a:solidFill>
              </a:rPr>
              <a:t>A</a:t>
            </a:r>
            <a:r>
              <a:rPr lang="en-US" sz="2200" dirty="0" smtClean="0">
                <a:solidFill>
                  <a:schemeClr val="bg1">
                    <a:lumMod val="65000"/>
                  </a:schemeClr>
                </a:solidFill>
              </a:rPr>
              <a:t> time period for registration?</a:t>
            </a:r>
          </a:p>
          <a:p>
            <a:pPr lvl="1">
              <a:buClr>
                <a:schemeClr val="bg1">
                  <a:lumMod val="65000"/>
                </a:schemeClr>
              </a:buClr>
              <a:buFont typeface="Arial" pitchFamily="34" charset="0"/>
              <a:buChar char="‒"/>
            </a:pPr>
            <a:r>
              <a:rPr lang="en-US" sz="2200" dirty="0">
                <a:solidFill>
                  <a:schemeClr val="bg1">
                    <a:lumMod val="65000"/>
                  </a:schemeClr>
                </a:solidFill>
              </a:rPr>
              <a:t>P</a:t>
            </a:r>
            <a:r>
              <a:rPr lang="en-US" sz="2200" dirty="0" smtClean="0">
                <a:solidFill>
                  <a:schemeClr val="bg1">
                    <a:lumMod val="65000"/>
                  </a:schemeClr>
                </a:solidFill>
              </a:rPr>
              <a:t>enalties for not complying with the law?</a:t>
            </a:r>
          </a:p>
          <a:p>
            <a:pPr lvl="1">
              <a:buClr>
                <a:schemeClr val="bg1">
                  <a:lumMod val="65000"/>
                </a:schemeClr>
              </a:buClr>
              <a:buFont typeface="Arial" pitchFamily="34" charset="0"/>
              <a:buChar char="‒"/>
            </a:pPr>
            <a:r>
              <a:rPr lang="en-US" sz="2200" dirty="0">
                <a:solidFill>
                  <a:schemeClr val="bg1">
                    <a:lumMod val="65000"/>
                  </a:schemeClr>
                </a:solidFill>
              </a:rPr>
              <a:t>R</a:t>
            </a:r>
            <a:r>
              <a:rPr lang="en-US" sz="2200" dirty="0" smtClean="0">
                <a:solidFill>
                  <a:schemeClr val="bg1">
                    <a:lumMod val="65000"/>
                  </a:schemeClr>
                </a:solidFill>
              </a:rPr>
              <a:t>equirements for publishing vital statistics?</a:t>
            </a:r>
          </a:p>
          <a:p>
            <a:pPr lvl="1">
              <a:buClr>
                <a:schemeClr val="bg1">
                  <a:lumMod val="65000"/>
                </a:schemeClr>
              </a:buClr>
              <a:buFont typeface="Arial" pitchFamily="34" charset="0"/>
              <a:buChar char="‒"/>
            </a:pPr>
            <a:r>
              <a:rPr lang="en-US" sz="2200" dirty="0">
                <a:solidFill>
                  <a:schemeClr val="bg1">
                    <a:lumMod val="65000"/>
                  </a:schemeClr>
                </a:solidFill>
              </a:rPr>
              <a:t>R</a:t>
            </a:r>
            <a:r>
              <a:rPr lang="en-US" sz="2200" dirty="0" smtClean="0">
                <a:solidFill>
                  <a:schemeClr val="bg1">
                    <a:lumMod val="65000"/>
                  </a:schemeClr>
                </a:solidFill>
              </a:rPr>
              <a:t>egistration requirements that apply to the entire country? </a:t>
            </a:r>
          </a:p>
          <a:p>
            <a:pPr marL="0" indent="0">
              <a:buNone/>
            </a:pPr>
            <a:r>
              <a:rPr lang="en-US" sz="2200" dirty="0" smtClean="0">
                <a:solidFill>
                  <a:schemeClr val="bg1">
                    <a:lumMod val="65000"/>
                  </a:schemeClr>
                </a:solidFill>
              </a:rPr>
              <a:t>If </a:t>
            </a:r>
            <a:r>
              <a:rPr lang="en-US" sz="2200" dirty="0">
                <a:solidFill>
                  <a:schemeClr val="bg1">
                    <a:lumMod val="65000"/>
                  </a:schemeClr>
                </a:solidFill>
              </a:rPr>
              <a:t>the laws do not meet the ideal requirements for civil registration, what changes could be made in the existing laws to get closer to the ideal requirements for civil registration?</a:t>
            </a:r>
          </a:p>
        </p:txBody>
      </p:sp>
    </p:spTree>
    <p:extLst>
      <p:ext uri="{BB962C8B-B14F-4D97-AF65-F5344CB8AC3E}">
        <p14:creationId xmlns:p14="http://schemas.microsoft.com/office/powerpoint/2010/main" val="6981479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0600"/>
          </a:xfrm>
        </p:spPr>
        <p:txBody>
          <a:bodyPr>
            <a:normAutofit fontScale="90000"/>
          </a:bodyPr>
          <a:lstStyle/>
          <a:p>
            <a:r>
              <a:rPr lang="en-US" b="1" dirty="0" smtClean="0"/>
              <a:t>Structure of Civil</a:t>
            </a:r>
            <a:br>
              <a:rPr lang="en-US" b="1" dirty="0" smtClean="0"/>
            </a:br>
            <a:r>
              <a:rPr lang="en-US" b="1" dirty="0" smtClean="0"/>
              <a:t>Registration Systems</a:t>
            </a:r>
            <a:endParaRPr lang="en-US" b="1" dirty="0"/>
          </a:p>
        </p:txBody>
      </p:sp>
      <p:sp>
        <p:nvSpPr>
          <p:cNvPr id="3" name="Content Placeholder 2"/>
          <p:cNvSpPr>
            <a:spLocks noGrp="1"/>
          </p:cNvSpPr>
          <p:nvPr>
            <p:ph idx="1"/>
          </p:nvPr>
        </p:nvSpPr>
        <p:spPr>
          <a:xfrm>
            <a:off x="838200" y="1676400"/>
            <a:ext cx="7848600" cy="4449763"/>
          </a:xfrm>
        </p:spPr>
        <p:txBody>
          <a:bodyPr/>
          <a:lstStyle/>
          <a:p>
            <a:r>
              <a:rPr lang="en-US" dirty="0" smtClean="0"/>
              <a:t>Legal Basis </a:t>
            </a:r>
          </a:p>
          <a:p>
            <a:r>
              <a:rPr lang="en-US" dirty="0" smtClean="0"/>
              <a:t>Centralized/Decentralized</a:t>
            </a:r>
          </a:p>
          <a:p>
            <a:r>
              <a:rPr lang="en-US" dirty="0" smtClean="0"/>
              <a:t>Single/Multiple Administrative Agency(</a:t>
            </a:r>
            <a:r>
              <a:rPr lang="en-US" dirty="0" err="1" smtClean="0"/>
              <a:t>ies</a:t>
            </a:r>
            <a:r>
              <a:rPr lang="en-US" dirty="0" smtClean="0"/>
              <a:t>)</a:t>
            </a:r>
          </a:p>
          <a:p>
            <a:r>
              <a:rPr lang="en-US" dirty="0" smtClean="0"/>
              <a:t>Advantages/Disadvantages</a:t>
            </a:r>
          </a:p>
          <a:p>
            <a:r>
              <a:rPr lang="en-US" dirty="0" smtClean="0"/>
              <a:t>Differences Between Countries</a:t>
            </a:r>
            <a:endParaRPr lang="en-US" dirty="0"/>
          </a:p>
        </p:txBody>
      </p:sp>
    </p:spTree>
    <p:extLst>
      <p:ext uri="{BB962C8B-B14F-4D97-AF65-F5344CB8AC3E}">
        <p14:creationId xmlns:p14="http://schemas.microsoft.com/office/powerpoint/2010/main" val="22642596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3600" b="1" dirty="0" smtClean="0"/>
              <a:t>Structure</a:t>
            </a:r>
            <a:r>
              <a:rPr lang="en-US" sz="3600" dirty="0" smtClean="0"/>
              <a:t> </a:t>
            </a:r>
            <a:endParaRPr lang="en-US" sz="3600" dirty="0"/>
          </a:p>
        </p:txBody>
      </p:sp>
      <p:sp>
        <p:nvSpPr>
          <p:cNvPr id="3" name="Content Placeholder 2"/>
          <p:cNvSpPr>
            <a:spLocks noGrp="1"/>
          </p:cNvSpPr>
          <p:nvPr>
            <p:ph idx="1"/>
          </p:nvPr>
        </p:nvSpPr>
        <p:spPr>
          <a:xfrm>
            <a:off x="381000" y="1219200"/>
            <a:ext cx="8305800" cy="4830763"/>
          </a:xfrm>
        </p:spPr>
        <p:txBody>
          <a:bodyPr>
            <a:normAutofit/>
          </a:bodyPr>
          <a:lstStyle/>
          <a:p>
            <a:r>
              <a:rPr lang="en-US" sz="3000" dirty="0"/>
              <a:t>Legal Basis</a:t>
            </a:r>
            <a:endParaRPr lang="en-US" sz="3000" dirty="0" smtClean="0"/>
          </a:p>
          <a:p>
            <a:pPr lvl="1"/>
            <a:r>
              <a:rPr lang="en-US" dirty="0" smtClean="0">
                <a:solidFill>
                  <a:srgbClr val="C00000"/>
                </a:solidFill>
              </a:rPr>
              <a:t>Authority</a:t>
            </a:r>
            <a:r>
              <a:rPr lang="en-US" dirty="0" smtClean="0"/>
              <a:t> </a:t>
            </a:r>
            <a:r>
              <a:rPr lang="en-US" dirty="0"/>
              <a:t>for civil registration system </a:t>
            </a:r>
          </a:p>
          <a:p>
            <a:pPr lvl="2"/>
            <a:r>
              <a:rPr lang="en-US" sz="2600" dirty="0"/>
              <a:t>Agency specified in law</a:t>
            </a:r>
          </a:p>
          <a:p>
            <a:pPr lvl="2"/>
            <a:r>
              <a:rPr lang="en-US" sz="2600" dirty="0"/>
              <a:t>Registrar General or </a:t>
            </a:r>
            <a:r>
              <a:rPr lang="en-US" sz="2600" dirty="0" smtClean="0"/>
              <a:t>                                 Director General </a:t>
            </a:r>
            <a:endParaRPr lang="en-US" sz="2600" dirty="0"/>
          </a:p>
          <a:p>
            <a:pPr lvl="3"/>
            <a:r>
              <a:rPr lang="en-US" sz="2400" dirty="0"/>
              <a:t>Provides oversight of civil </a:t>
            </a:r>
            <a:r>
              <a:rPr lang="en-US" sz="2400" dirty="0" smtClean="0"/>
              <a:t>              registration </a:t>
            </a:r>
            <a:r>
              <a:rPr lang="en-US" sz="2400" dirty="0"/>
              <a:t>system </a:t>
            </a:r>
          </a:p>
          <a:p>
            <a:pPr lvl="1"/>
            <a:r>
              <a:rPr lang="en-US" dirty="0" smtClean="0"/>
              <a:t>Types of vital records </a:t>
            </a:r>
          </a:p>
          <a:p>
            <a:endParaRPr lang="en-US" sz="2600" dirty="0" smtClean="0"/>
          </a:p>
          <a:p>
            <a:endParaRPr lang="en-US" sz="2800" dirty="0"/>
          </a:p>
          <a:p>
            <a:endParaRPr lang="en-US" dirty="0"/>
          </a:p>
        </p:txBody>
      </p:sp>
      <p:sp>
        <p:nvSpPr>
          <p:cNvPr id="5" name="Rectangle 4"/>
          <p:cNvSpPr/>
          <p:nvPr/>
        </p:nvSpPr>
        <p:spPr>
          <a:xfrm>
            <a:off x="6048343" y="5649928"/>
            <a:ext cx="2714657" cy="1000274"/>
          </a:xfrm>
          <a:prstGeom prst="rect">
            <a:avLst/>
          </a:prstGeom>
          <a:solidFill>
            <a:schemeClr val="bg1"/>
          </a:solidFill>
        </p:spPr>
        <p:txBody>
          <a:bodyPr wrap="square">
            <a:spAutoFit/>
          </a:bodyPr>
          <a:lstStyle/>
          <a:p>
            <a:r>
              <a:rPr lang="en-US" sz="1500" dirty="0"/>
              <a:t>Community volunteer gathering information in </a:t>
            </a:r>
            <a:r>
              <a:rPr lang="en-US" sz="1500" dirty="0" smtClean="0"/>
              <a:t>the Northern </a:t>
            </a:r>
            <a:r>
              <a:rPr lang="en-US" sz="1500" dirty="0"/>
              <a:t>Region of Ghana. </a:t>
            </a:r>
            <a:r>
              <a:rPr lang="en-US" sz="1400" dirty="0" smtClean="0"/>
              <a:t> Kingsley </a:t>
            </a:r>
            <a:r>
              <a:rPr lang="en-US" sz="1400" dirty="0"/>
              <a:t>Asare </a:t>
            </a:r>
            <a:r>
              <a:rPr lang="en-US" sz="1400" dirty="0" smtClean="0"/>
              <a:t>Addo/BDR.</a:t>
            </a:r>
            <a:endParaRPr lang="en-US" sz="1600" dirty="0"/>
          </a:p>
        </p:txBody>
      </p:sp>
      <p:sp>
        <p:nvSpPr>
          <p:cNvPr id="6" name="TextBox 5"/>
          <p:cNvSpPr txBox="1"/>
          <p:nvPr/>
        </p:nvSpPr>
        <p:spPr>
          <a:xfrm>
            <a:off x="152400" y="5435376"/>
            <a:ext cx="5334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3 and 4, and </a:t>
            </a:r>
            <a:r>
              <a:rPr lang="en-US" sz="1000" i="1" dirty="0"/>
              <a:t>Principles and Recommendations for a Vital Statistics System, Revision 2, </a:t>
            </a:r>
            <a:r>
              <a:rPr lang="en-US" sz="1000" dirty="0"/>
              <a:t>United Nations, New York, 2001, Chapter III</a:t>
            </a:r>
            <a:r>
              <a:rPr lang="en-US" sz="1000" dirty="0" smtClean="0"/>
              <a:t>. Picture </a:t>
            </a:r>
            <a:r>
              <a:rPr lang="en-US" sz="1000" dirty="0"/>
              <a:t>from WHO web </a:t>
            </a:r>
            <a:r>
              <a:rPr lang="en-US" sz="1000" dirty="0" smtClean="0"/>
              <a:t>site.</a:t>
            </a:r>
            <a:endParaRPr lang="en-US" sz="1000" dirty="0"/>
          </a:p>
        </p:txBody>
      </p:sp>
      <p:pic>
        <p:nvPicPr>
          <p:cNvPr id="4" name="Picture 2" descr="Picture from World Health Organization showing community vouluteer in the Northern Region of Ghana gathering information from villiag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405" y="2667000"/>
            <a:ext cx="2936205" cy="297180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9607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762000"/>
          </a:xfrm>
        </p:spPr>
        <p:txBody>
          <a:bodyPr/>
          <a:lstStyle/>
          <a:p>
            <a:r>
              <a:rPr lang="en-US" b="1" dirty="0"/>
              <a:t>Structure</a:t>
            </a:r>
          </a:p>
        </p:txBody>
      </p:sp>
      <p:sp>
        <p:nvSpPr>
          <p:cNvPr id="3" name="Content Placeholder 2"/>
          <p:cNvSpPr>
            <a:spLocks noGrp="1"/>
          </p:cNvSpPr>
          <p:nvPr>
            <p:ph idx="1"/>
          </p:nvPr>
        </p:nvSpPr>
        <p:spPr>
          <a:xfrm>
            <a:off x="609600" y="1524000"/>
            <a:ext cx="8153400" cy="4495800"/>
          </a:xfrm>
        </p:spPr>
        <p:txBody>
          <a:bodyPr/>
          <a:lstStyle/>
          <a:p>
            <a:r>
              <a:rPr lang="en-US" sz="3200" dirty="0"/>
              <a:t>Legal Basis (</a:t>
            </a:r>
            <a:r>
              <a:rPr lang="en-US" sz="3200" dirty="0" smtClean="0"/>
              <a:t>continued)</a:t>
            </a:r>
          </a:p>
          <a:p>
            <a:pPr lvl="1"/>
            <a:r>
              <a:rPr lang="en-US" dirty="0" smtClean="0"/>
              <a:t>Method </a:t>
            </a:r>
            <a:r>
              <a:rPr lang="en-US" dirty="0"/>
              <a:t>for funding</a:t>
            </a:r>
          </a:p>
          <a:p>
            <a:pPr lvl="1"/>
            <a:r>
              <a:rPr lang="en-US" dirty="0" smtClean="0"/>
              <a:t>Requirements </a:t>
            </a:r>
            <a:r>
              <a:rPr lang="en-US" dirty="0"/>
              <a:t>for release of vital records</a:t>
            </a:r>
          </a:p>
          <a:p>
            <a:pPr lvl="1"/>
            <a:r>
              <a:rPr lang="en-US" dirty="0"/>
              <a:t>Provision for vital statistics </a:t>
            </a:r>
            <a:r>
              <a:rPr lang="en-US" dirty="0" smtClean="0"/>
              <a:t>system</a:t>
            </a:r>
          </a:p>
          <a:p>
            <a:pPr lvl="1"/>
            <a:r>
              <a:rPr lang="en-US" dirty="0" smtClean="0"/>
              <a:t>Vital </a:t>
            </a:r>
            <a:r>
              <a:rPr lang="en-US" dirty="0"/>
              <a:t>events registered at local office or registration unit</a:t>
            </a:r>
          </a:p>
          <a:p>
            <a:endParaRPr lang="en-US" dirty="0"/>
          </a:p>
        </p:txBody>
      </p:sp>
      <p:sp>
        <p:nvSpPr>
          <p:cNvPr id="4" name="TextBox 3"/>
          <p:cNvSpPr txBox="1"/>
          <p:nvPr/>
        </p:nvSpPr>
        <p:spPr>
          <a:xfrm>
            <a:off x="4648200" y="6172984"/>
            <a:ext cx="4343400" cy="707886"/>
          </a:xfrm>
          <a:prstGeom prst="rect">
            <a:avLst/>
          </a:prstGeom>
          <a:noFill/>
        </p:spPr>
        <p:txBody>
          <a:bodyPr wrap="square" rtlCol="0">
            <a:spAutoFit/>
          </a:bodyPr>
          <a:lstStyle/>
          <a:p>
            <a:pPr>
              <a:defRPr/>
            </a:pPr>
            <a:r>
              <a:rPr lang="en-US" sz="1000" dirty="0"/>
              <a:t>SOURCES: </a:t>
            </a:r>
            <a:r>
              <a:rPr lang="en-US" sz="1000" i="1" dirty="0"/>
              <a:t>Handbook on Training in Civil Registration and Vital Statistics Systems, </a:t>
            </a:r>
            <a:r>
              <a:rPr lang="en-US" sz="1000" dirty="0"/>
              <a:t>Series F, No. 84, United Nations, New York, 2002, Modules 3 and 4, and </a:t>
            </a:r>
            <a:r>
              <a:rPr lang="en-US" sz="1000" i="1" dirty="0"/>
              <a:t>Principles and Recommendations for a Vital Statistics System, Revision 2, </a:t>
            </a:r>
            <a:r>
              <a:rPr lang="en-US" sz="1000" dirty="0"/>
              <a:t>United Nations, New York, 2001, Chapter III.</a:t>
            </a:r>
          </a:p>
        </p:txBody>
      </p:sp>
    </p:spTree>
    <p:extLst>
      <p:ext uri="{BB962C8B-B14F-4D97-AF65-F5344CB8AC3E}">
        <p14:creationId xmlns:p14="http://schemas.microsoft.com/office/powerpoint/2010/main" val="27336748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306"/>
            <a:ext cx="8229600" cy="865094"/>
          </a:xfrm>
        </p:spPr>
        <p:txBody>
          <a:bodyPr>
            <a:normAutofit/>
          </a:bodyPr>
          <a:lstStyle/>
          <a:p>
            <a:r>
              <a:rPr lang="en-US" b="1" dirty="0" smtClean="0"/>
              <a:t>Structure</a:t>
            </a:r>
            <a:r>
              <a:rPr lang="en-US" sz="3200" dirty="0" smtClean="0"/>
              <a:t> </a:t>
            </a:r>
            <a:endParaRPr lang="en-US" sz="2400" dirty="0"/>
          </a:p>
        </p:txBody>
      </p:sp>
      <p:sp>
        <p:nvSpPr>
          <p:cNvPr id="3" name="Content Placeholder 2"/>
          <p:cNvSpPr>
            <a:spLocks noGrp="1"/>
          </p:cNvSpPr>
          <p:nvPr>
            <p:ph idx="1"/>
          </p:nvPr>
        </p:nvSpPr>
        <p:spPr>
          <a:xfrm>
            <a:off x="533400" y="1295400"/>
            <a:ext cx="8153400" cy="4830763"/>
          </a:xfrm>
        </p:spPr>
        <p:txBody>
          <a:bodyPr>
            <a:normAutofit lnSpcReduction="10000"/>
          </a:bodyPr>
          <a:lstStyle/>
          <a:p>
            <a:r>
              <a:rPr lang="en-US" sz="3000" dirty="0"/>
              <a:t>Legal Basis (continued)</a:t>
            </a:r>
            <a:endParaRPr lang="en-US" sz="3000" dirty="0" smtClean="0"/>
          </a:p>
          <a:p>
            <a:pPr lvl="1"/>
            <a:r>
              <a:rPr lang="en-US" dirty="0" smtClean="0">
                <a:solidFill>
                  <a:srgbClr val="C00000"/>
                </a:solidFill>
              </a:rPr>
              <a:t>Local Registrar </a:t>
            </a:r>
            <a:r>
              <a:rPr lang="en-US" dirty="0" smtClean="0"/>
              <a:t>administers local office</a:t>
            </a:r>
          </a:p>
          <a:p>
            <a:pPr lvl="2"/>
            <a:r>
              <a:rPr lang="en-US" dirty="0" smtClean="0"/>
              <a:t>Ensures compliance with civil registration law</a:t>
            </a:r>
          </a:p>
          <a:p>
            <a:pPr lvl="2"/>
            <a:r>
              <a:rPr lang="en-US" dirty="0" smtClean="0"/>
              <a:t>Records information for vital events</a:t>
            </a:r>
          </a:p>
          <a:p>
            <a:pPr lvl="2"/>
            <a:r>
              <a:rPr lang="en-US" dirty="0" smtClean="0"/>
              <a:t>Ensures records are accurate and complete</a:t>
            </a:r>
          </a:p>
          <a:p>
            <a:pPr lvl="2"/>
            <a:r>
              <a:rPr lang="en-US" dirty="0" smtClean="0"/>
              <a:t>Informs public of procedures for registering records</a:t>
            </a:r>
          </a:p>
          <a:p>
            <a:pPr lvl="2"/>
            <a:r>
              <a:rPr lang="en-US" dirty="0" smtClean="0"/>
              <a:t>Completes statistical reports</a:t>
            </a:r>
          </a:p>
          <a:p>
            <a:pPr lvl="2"/>
            <a:r>
              <a:rPr lang="en-US" dirty="0" smtClean="0"/>
              <a:t>Preserves and stores vital records locally</a:t>
            </a:r>
          </a:p>
          <a:p>
            <a:pPr lvl="2"/>
            <a:r>
              <a:rPr lang="en-US" dirty="0" smtClean="0"/>
              <a:t>Issues certified copies of vital records </a:t>
            </a:r>
          </a:p>
          <a:p>
            <a:pPr lvl="1"/>
            <a:endParaRPr lang="en-US" dirty="0" smtClean="0"/>
          </a:p>
          <a:p>
            <a:pPr lvl="1"/>
            <a:endParaRPr lang="en-US" dirty="0" smtClean="0"/>
          </a:p>
          <a:p>
            <a:endParaRPr lang="en-US" dirty="0" smtClean="0"/>
          </a:p>
          <a:p>
            <a:endParaRPr lang="en-US" dirty="0"/>
          </a:p>
        </p:txBody>
      </p:sp>
      <p:sp>
        <p:nvSpPr>
          <p:cNvPr id="4" name="TextBox 3"/>
          <p:cNvSpPr txBox="1"/>
          <p:nvPr/>
        </p:nvSpPr>
        <p:spPr>
          <a:xfrm>
            <a:off x="4648200" y="6154130"/>
            <a:ext cx="44196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3 and 4,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0805642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r>
              <a:rPr lang="en-US" sz="3600" dirty="0" smtClean="0"/>
              <a:t>Structure</a:t>
            </a:r>
            <a:endParaRPr lang="en-US" sz="2400" dirty="0"/>
          </a:p>
        </p:txBody>
      </p:sp>
      <p:sp>
        <p:nvSpPr>
          <p:cNvPr id="3" name="Content Placeholder 2"/>
          <p:cNvSpPr>
            <a:spLocks noGrp="1"/>
          </p:cNvSpPr>
          <p:nvPr>
            <p:ph idx="1"/>
          </p:nvPr>
        </p:nvSpPr>
        <p:spPr>
          <a:xfrm>
            <a:off x="762000" y="1295401"/>
            <a:ext cx="7391400" cy="4419600"/>
          </a:xfrm>
        </p:spPr>
        <p:txBody>
          <a:bodyPr>
            <a:normAutofit/>
          </a:bodyPr>
          <a:lstStyle/>
          <a:p>
            <a:pPr marL="457200" lvl="1" indent="0">
              <a:buNone/>
            </a:pPr>
            <a:endParaRPr lang="en-US" sz="2600" dirty="0"/>
          </a:p>
          <a:p>
            <a:r>
              <a:rPr lang="en-US" sz="3000" dirty="0" smtClean="0"/>
              <a:t>Centralized</a:t>
            </a:r>
            <a:r>
              <a:rPr lang="en-US" sz="2800" dirty="0" smtClean="0"/>
              <a:t> </a:t>
            </a:r>
          </a:p>
          <a:p>
            <a:pPr lvl="1"/>
            <a:r>
              <a:rPr lang="en-US" sz="2600" dirty="0" smtClean="0"/>
              <a:t>Responsibility </a:t>
            </a:r>
            <a:r>
              <a:rPr lang="en-US" sz="2600" dirty="0"/>
              <a:t>for </a:t>
            </a:r>
            <a:r>
              <a:rPr lang="en-US" sz="2600" dirty="0" smtClean="0"/>
              <a:t>civil </a:t>
            </a:r>
            <a:r>
              <a:rPr lang="en-US" sz="2600" dirty="0"/>
              <a:t>r</a:t>
            </a:r>
            <a:r>
              <a:rPr lang="en-US" sz="2600" dirty="0" smtClean="0"/>
              <a:t>egistration at national </a:t>
            </a:r>
            <a:r>
              <a:rPr lang="en-US" sz="2600" dirty="0"/>
              <a:t>government </a:t>
            </a:r>
            <a:r>
              <a:rPr lang="en-US" sz="2600" dirty="0" smtClean="0"/>
              <a:t>level</a:t>
            </a:r>
          </a:p>
          <a:p>
            <a:pPr lvl="1"/>
            <a:endParaRPr lang="en-US" sz="2600" dirty="0" smtClean="0"/>
          </a:p>
          <a:p>
            <a:r>
              <a:rPr lang="en-US" sz="3000" dirty="0"/>
              <a:t>Decentralized</a:t>
            </a:r>
            <a:r>
              <a:rPr lang="en-US" sz="2800" dirty="0"/>
              <a:t> </a:t>
            </a:r>
            <a:endParaRPr lang="en-US" sz="2800" dirty="0" smtClean="0"/>
          </a:p>
          <a:p>
            <a:pPr lvl="1"/>
            <a:r>
              <a:rPr lang="en-US" sz="2600" dirty="0" smtClean="0"/>
              <a:t>Responsibility </a:t>
            </a:r>
            <a:r>
              <a:rPr lang="en-US" sz="2600" dirty="0"/>
              <a:t>for </a:t>
            </a:r>
            <a:r>
              <a:rPr lang="en-US" sz="2600" dirty="0" smtClean="0"/>
              <a:t>civil registration at state </a:t>
            </a:r>
            <a:r>
              <a:rPr lang="en-US" sz="2600" dirty="0"/>
              <a:t>or provincial level</a:t>
            </a:r>
          </a:p>
          <a:p>
            <a:pPr marL="0" indent="0">
              <a:buNone/>
            </a:pPr>
            <a:endParaRPr lang="en-US" dirty="0"/>
          </a:p>
        </p:txBody>
      </p:sp>
      <p:sp>
        <p:nvSpPr>
          <p:cNvPr id="4" name="TextBox 3"/>
          <p:cNvSpPr txBox="1"/>
          <p:nvPr/>
        </p:nvSpPr>
        <p:spPr>
          <a:xfrm>
            <a:off x="4619919" y="6154130"/>
            <a:ext cx="4419600" cy="861774"/>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3 and 4, and </a:t>
            </a:r>
            <a:r>
              <a:rPr lang="en-US" sz="1000" i="1" dirty="0"/>
              <a:t>Principles and Recommendations for a Vital Statistics System, Revision 2, </a:t>
            </a:r>
            <a:r>
              <a:rPr lang="en-US" sz="1000" dirty="0"/>
              <a:t>United Nations, New York, 2001, Chapter III.</a:t>
            </a:r>
          </a:p>
          <a:p>
            <a:endParaRPr lang="en-US" sz="1000" dirty="0"/>
          </a:p>
        </p:txBody>
      </p:sp>
    </p:spTree>
    <p:extLst>
      <p:ext uri="{BB962C8B-B14F-4D97-AF65-F5344CB8AC3E}">
        <p14:creationId xmlns:p14="http://schemas.microsoft.com/office/powerpoint/2010/main" val="353438116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833718"/>
          </a:xfrm>
        </p:spPr>
        <p:txBody>
          <a:bodyPr>
            <a:normAutofit/>
          </a:bodyPr>
          <a:lstStyle/>
          <a:p>
            <a:r>
              <a:rPr lang="en-US" sz="3600" dirty="0" smtClean="0"/>
              <a:t>Structure</a:t>
            </a:r>
            <a:endParaRPr lang="en-US" sz="3600" dirty="0"/>
          </a:p>
        </p:txBody>
      </p:sp>
      <p:sp>
        <p:nvSpPr>
          <p:cNvPr id="3" name="Content Placeholder 2"/>
          <p:cNvSpPr>
            <a:spLocks noGrp="1"/>
          </p:cNvSpPr>
          <p:nvPr>
            <p:ph idx="1"/>
          </p:nvPr>
        </p:nvSpPr>
        <p:spPr>
          <a:xfrm>
            <a:off x="914400" y="1524000"/>
            <a:ext cx="7772400" cy="4602163"/>
          </a:xfrm>
        </p:spPr>
        <p:txBody>
          <a:bodyPr/>
          <a:lstStyle/>
          <a:p>
            <a:r>
              <a:rPr lang="en-US" sz="3000" dirty="0" smtClean="0"/>
              <a:t>Single Agency</a:t>
            </a:r>
          </a:p>
          <a:p>
            <a:pPr lvl="1"/>
            <a:r>
              <a:rPr lang="en-US" sz="2600" dirty="0" smtClean="0"/>
              <a:t>Responsibility for civil registration and vital statistics functions in one agency</a:t>
            </a:r>
          </a:p>
          <a:p>
            <a:pPr lvl="1"/>
            <a:endParaRPr lang="en-US" sz="2600" dirty="0" smtClean="0"/>
          </a:p>
          <a:p>
            <a:r>
              <a:rPr lang="en-US" sz="3000" dirty="0" smtClean="0"/>
              <a:t>Multiple Agency</a:t>
            </a:r>
          </a:p>
          <a:p>
            <a:pPr lvl="1"/>
            <a:r>
              <a:rPr lang="en-US" sz="2600" dirty="0" smtClean="0"/>
              <a:t>Responsibility for civil registration </a:t>
            </a:r>
            <a:r>
              <a:rPr lang="en-US" sz="2600" dirty="0"/>
              <a:t>and </a:t>
            </a:r>
            <a:r>
              <a:rPr lang="en-US" sz="2600" dirty="0" smtClean="0"/>
              <a:t>vital statistics </a:t>
            </a:r>
            <a:r>
              <a:rPr lang="en-US" sz="2600" dirty="0"/>
              <a:t>functions </a:t>
            </a:r>
            <a:r>
              <a:rPr lang="en-US" sz="2600" dirty="0" smtClean="0"/>
              <a:t>in different </a:t>
            </a:r>
            <a:r>
              <a:rPr lang="en-US" sz="2600" dirty="0"/>
              <a:t>agencies</a:t>
            </a:r>
          </a:p>
          <a:p>
            <a:endParaRPr lang="en-US" dirty="0"/>
          </a:p>
        </p:txBody>
      </p:sp>
      <p:sp>
        <p:nvSpPr>
          <p:cNvPr id="4" name="TextBox 3"/>
          <p:cNvSpPr txBox="1"/>
          <p:nvPr/>
        </p:nvSpPr>
        <p:spPr>
          <a:xfrm>
            <a:off x="4638773" y="6144703"/>
            <a:ext cx="4495800" cy="861774"/>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3 and </a:t>
            </a:r>
            <a:r>
              <a:rPr lang="en-US" sz="1000" i="1" dirty="0"/>
              <a:t>Principles and Recommendations for a Vital Statistics System, Revision 2, </a:t>
            </a:r>
            <a:r>
              <a:rPr lang="en-US" sz="1000" dirty="0"/>
              <a:t>United Nations, New York, 2001, Chapter III.</a:t>
            </a:r>
          </a:p>
          <a:p>
            <a:endParaRPr lang="en-US" sz="1000" dirty="0"/>
          </a:p>
        </p:txBody>
      </p:sp>
    </p:spTree>
    <p:extLst>
      <p:ext uri="{BB962C8B-B14F-4D97-AF65-F5344CB8AC3E}">
        <p14:creationId xmlns:p14="http://schemas.microsoft.com/office/powerpoint/2010/main" val="35006146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3600" b="1" dirty="0" smtClean="0"/>
              <a:t>Outline</a:t>
            </a:r>
            <a:endParaRPr lang="en-US" b="1" dirty="0"/>
          </a:p>
        </p:txBody>
      </p:sp>
      <p:sp>
        <p:nvSpPr>
          <p:cNvPr id="3" name="Content Placeholder 2"/>
          <p:cNvSpPr>
            <a:spLocks noGrp="1"/>
          </p:cNvSpPr>
          <p:nvPr>
            <p:ph idx="1"/>
          </p:nvPr>
        </p:nvSpPr>
        <p:spPr>
          <a:xfrm>
            <a:off x="1219200" y="1600200"/>
            <a:ext cx="7467600" cy="4525963"/>
          </a:xfrm>
        </p:spPr>
        <p:txBody>
          <a:bodyPr/>
          <a:lstStyle/>
          <a:p>
            <a:r>
              <a:rPr lang="en-US" sz="3200" dirty="0"/>
              <a:t>Characteristics</a:t>
            </a:r>
          </a:p>
          <a:p>
            <a:r>
              <a:rPr lang="en-US" sz="3200" dirty="0" smtClean="0"/>
              <a:t>Structure</a:t>
            </a:r>
            <a:endParaRPr lang="en-US" sz="3200" dirty="0"/>
          </a:p>
          <a:p>
            <a:r>
              <a:rPr lang="en-US" sz="3200" dirty="0" smtClean="0"/>
              <a:t>Process of Civil Registration</a:t>
            </a:r>
            <a:endParaRPr lang="en-US" sz="3200" dirty="0"/>
          </a:p>
          <a:p>
            <a:r>
              <a:rPr lang="en-US" sz="3200" dirty="0" smtClean="0"/>
              <a:t>Registered Records Processing</a:t>
            </a:r>
            <a:endParaRPr lang="en-US" sz="3200" dirty="0"/>
          </a:p>
          <a:p>
            <a:endParaRPr lang="en-US" dirty="0"/>
          </a:p>
        </p:txBody>
      </p:sp>
      <p:pic>
        <p:nvPicPr>
          <p:cNvPr id="4" name="Picture 2" descr="Picture of sign for civil registration office showing types of vital records and hours of office is open.&#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3924300" cy="1828800"/>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784280" y="6172200"/>
            <a:ext cx="4864420" cy="323165"/>
          </a:xfrm>
          <a:prstGeom prst="rect">
            <a:avLst/>
          </a:prstGeom>
        </p:spPr>
        <p:txBody>
          <a:bodyPr wrap="square">
            <a:spAutoFit/>
          </a:bodyPr>
          <a:lstStyle/>
          <a:p>
            <a:pPr lvl="0" algn="r" eaLnBrk="0" fontAlgn="base" hangingPunct="0">
              <a:spcBef>
                <a:spcPct val="0"/>
              </a:spcBef>
              <a:spcAft>
                <a:spcPct val="0"/>
              </a:spcAft>
            </a:pPr>
            <a:r>
              <a:rPr lang="en-US" sz="1500" dirty="0" err="1">
                <a:latin typeface="Arial" charset="0"/>
                <a:cs typeface="Arial" charset="0"/>
              </a:rPr>
              <a:t>Giacomo</a:t>
            </a:r>
            <a:r>
              <a:rPr lang="en-US" sz="1500" dirty="0">
                <a:latin typeface="Arial" charset="0"/>
                <a:cs typeface="Arial" charset="0"/>
              </a:rPr>
              <a:t> </a:t>
            </a:r>
            <a:r>
              <a:rPr lang="en-US" sz="1500" dirty="0" err="1">
                <a:latin typeface="Arial" charset="0"/>
                <a:cs typeface="Arial" charset="0"/>
              </a:rPr>
              <a:t>Pirozzi</a:t>
            </a:r>
            <a:r>
              <a:rPr lang="en-US" sz="1500" dirty="0">
                <a:latin typeface="Arial" charset="0"/>
                <a:cs typeface="Arial" charset="0"/>
              </a:rPr>
              <a:t>/</a:t>
            </a:r>
            <a:r>
              <a:rPr lang="en-US" sz="1500" dirty="0" err="1">
                <a:latin typeface="Arial" charset="0"/>
                <a:cs typeface="Arial" charset="0"/>
              </a:rPr>
              <a:t>Panos</a:t>
            </a:r>
            <a:r>
              <a:rPr lang="en-US" sz="1500" dirty="0">
                <a:latin typeface="Arial" charset="0"/>
                <a:cs typeface="Arial" charset="0"/>
              </a:rPr>
              <a:t> Pictures</a:t>
            </a:r>
            <a:endParaRPr lang="en-US" sz="1500" dirty="0">
              <a:solidFill>
                <a:srgbClr val="666666"/>
              </a:solidFill>
              <a:latin typeface="Arial" charset="0"/>
              <a:cs typeface="Arial" charset="0"/>
            </a:endParaRPr>
          </a:p>
        </p:txBody>
      </p:sp>
    </p:spTree>
    <p:extLst>
      <p:ext uri="{BB962C8B-B14F-4D97-AF65-F5344CB8AC3E}">
        <p14:creationId xmlns:p14="http://schemas.microsoft.com/office/powerpoint/2010/main" val="5424295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762000"/>
          </a:xfrm>
        </p:spPr>
        <p:txBody>
          <a:bodyPr>
            <a:normAutofit fontScale="90000"/>
          </a:bodyPr>
          <a:lstStyle/>
          <a:p>
            <a:r>
              <a:rPr lang="en-US" sz="3200" dirty="0" smtClean="0">
                <a:solidFill>
                  <a:schemeClr val="tx1"/>
                </a:solidFill>
              </a:rPr>
              <a:t>Centralized National Level</a:t>
            </a:r>
            <a:br>
              <a:rPr lang="en-US" sz="3200" dirty="0" smtClean="0">
                <a:solidFill>
                  <a:schemeClr val="tx1"/>
                </a:solidFill>
              </a:rPr>
            </a:br>
            <a:r>
              <a:rPr lang="en-US" sz="3200" dirty="0" smtClean="0">
                <a:solidFill>
                  <a:schemeClr val="tx1"/>
                </a:solidFill>
              </a:rPr>
              <a:t>Single Agency </a:t>
            </a:r>
            <a:endParaRPr lang="en-US" sz="3200" dirty="0">
              <a:solidFill>
                <a:schemeClr val="tx1"/>
              </a:solidFill>
            </a:endParaRPr>
          </a:p>
        </p:txBody>
      </p:sp>
      <p:grpSp>
        <p:nvGrpSpPr>
          <p:cNvPr id="14" name="Group 13" descr="Hierarchical diagram showing the relationship of the civil registration agency and the vital statistics agency when they are both in one national agency. "/>
          <p:cNvGrpSpPr/>
          <p:nvPr/>
        </p:nvGrpSpPr>
        <p:grpSpPr>
          <a:xfrm>
            <a:off x="1681914" y="1447800"/>
            <a:ext cx="5908325" cy="4493955"/>
            <a:chOff x="1621519" y="1297244"/>
            <a:chExt cx="6039406" cy="4720711"/>
          </a:xfrm>
        </p:grpSpPr>
        <p:sp>
          <p:nvSpPr>
            <p:cNvPr id="5" name="Freeform 4"/>
            <p:cNvSpPr/>
            <p:nvPr/>
          </p:nvSpPr>
          <p:spPr>
            <a:xfrm>
              <a:off x="4559300" y="2190668"/>
              <a:ext cx="1721368" cy="337161"/>
            </a:xfrm>
            <a:custGeom>
              <a:avLst/>
              <a:gdLst/>
              <a:ahLst/>
              <a:cxnLst/>
              <a:rect l="0" t="0" r="0" b="0"/>
              <a:pathLst>
                <a:path>
                  <a:moveTo>
                    <a:pt x="0" y="0"/>
                  </a:moveTo>
                  <a:lnTo>
                    <a:pt x="0" y="159894"/>
                  </a:lnTo>
                  <a:lnTo>
                    <a:pt x="1721368" y="159894"/>
                  </a:lnTo>
                  <a:lnTo>
                    <a:pt x="1721368" y="337161"/>
                  </a:lnTo>
                </a:path>
              </a:pathLst>
            </a:custGeom>
          </p:spPr>
          <p:style>
            <a:lnRef idx="1">
              <a:schemeClr val="accent4"/>
            </a:lnRef>
            <a:fillRef idx="2">
              <a:schemeClr val="accent4"/>
            </a:fillRef>
            <a:effectRef idx="1">
              <a:schemeClr val="accent4"/>
            </a:effectRef>
            <a:fontRef idx="minor">
              <a:schemeClr val="dk1"/>
            </a:fontRef>
          </p:style>
        </p:sp>
        <p:sp>
          <p:nvSpPr>
            <p:cNvPr id="6" name="Freeform 5"/>
            <p:cNvSpPr/>
            <p:nvPr/>
          </p:nvSpPr>
          <p:spPr>
            <a:xfrm>
              <a:off x="1897570" y="3453135"/>
              <a:ext cx="414077" cy="2097030"/>
            </a:xfrm>
            <a:custGeom>
              <a:avLst/>
              <a:gdLst/>
              <a:ahLst/>
              <a:cxnLst/>
              <a:rect l="0" t="0" r="0" b="0"/>
              <a:pathLst>
                <a:path>
                  <a:moveTo>
                    <a:pt x="0" y="0"/>
                  </a:moveTo>
                  <a:lnTo>
                    <a:pt x="0" y="2097030"/>
                  </a:lnTo>
                  <a:lnTo>
                    <a:pt x="414077" y="2097030"/>
                  </a:lnTo>
                </a:path>
              </a:pathLst>
            </a:custGeom>
          </p:spPr>
          <p:style>
            <a:lnRef idx="1">
              <a:schemeClr val="accent4"/>
            </a:lnRef>
            <a:fillRef idx="2">
              <a:schemeClr val="accent4"/>
            </a:fillRef>
            <a:effectRef idx="1">
              <a:schemeClr val="accent4"/>
            </a:effectRef>
            <a:fontRef idx="minor">
              <a:schemeClr val="dk1"/>
            </a:fontRef>
          </p:style>
        </p:sp>
        <p:sp>
          <p:nvSpPr>
            <p:cNvPr id="7" name="Freeform 6"/>
            <p:cNvSpPr/>
            <p:nvPr/>
          </p:nvSpPr>
          <p:spPr>
            <a:xfrm>
              <a:off x="1897570" y="3453135"/>
              <a:ext cx="414077" cy="814620"/>
            </a:xfrm>
            <a:custGeom>
              <a:avLst/>
              <a:gdLst/>
              <a:ahLst/>
              <a:cxnLst/>
              <a:rect l="0" t="0" r="0" b="0"/>
              <a:pathLst>
                <a:path>
                  <a:moveTo>
                    <a:pt x="0" y="0"/>
                  </a:moveTo>
                  <a:lnTo>
                    <a:pt x="0" y="814620"/>
                  </a:lnTo>
                  <a:lnTo>
                    <a:pt x="414077" y="814620"/>
                  </a:lnTo>
                </a:path>
              </a:pathLst>
            </a:custGeom>
          </p:spPr>
          <p:style>
            <a:lnRef idx="1">
              <a:schemeClr val="accent4"/>
            </a:lnRef>
            <a:fillRef idx="2">
              <a:schemeClr val="accent4"/>
            </a:fillRef>
            <a:effectRef idx="1">
              <a:schemeClr val="accent4"/>
            </a:effectRef>
            <a:fontRef idx="minor">
              <a:schemeClr val="dk1"/>
            </a:fontRef>
          </p:style>
        </p:sp>
        <p:sp>
          <p:nvSpPr>
            <p:cNvPr id="8" name="Freeform 7"/>
            <p:cNvSpPr/>
            <p:nvPr/>
          </p:nvSpPr>
          <p:spPr>
            <a:xfrm>
              <a:off x="3001776" y="2190668"/>
              <a:ext cx="1557523" cy="354533"/>
            </a:xfrm>
            <a:custGeom>
              <a:avLst/>
              <a:gdLst/>
              <a:ahLst/>
              <a:cxnLst/>
              <a:rect l="0" t="0" r="0" b="0"/>
              <a:pathLst>
                <a:path>
                  <a:moveTo>
                    <a:pt x="1557523" y="0"/>
                  </a:moveTo>
                  <a:lnTo>
                    <a:pt x="1557523" y="177266"/>
                  </a:lnTo>
                  <a:lnTo>
                    <a:pt x="0" y="177266"/>
                  </a:lnTo>
                  <a:lnTo>
                    <a:pt x="0" y="354533"/>
                  </a:lnTo>
                </a:path>
              </a:pathLst>
            </a:custGeom>
          </p:spPr>
          <p:style>
            <a:lnRef idx="1">
              <a:schemeClr val="accent4"/>
            </a:lnRef>
            <a:fillRef idx="2">
              <a:schemeClr val="accent4"/>
            </a:fillRef>
            <a:effectRef idx="1">
              <a:schemeClr val="accent4"/>
            </a:effectRef>
            <a:fontRef idx="minor">
              <a:schemeClr val="dk1"/>
            </a:fontRef>
          </p:style>
        </p:sp>
        <p:sp>
          <p:nvSpPr>
            <p:cNvPr id="9" name="Freeform 8"/>
            <p:cNvSpPr/>
            <p:nvPr/>
          </p:nvSpPr>
          <p:spPr>
            <a:xfrm>
              <a:off x="3197394" y="1297244"/>
              <a:ext cx="2723811" cy="893423"/>
            </a:xfrm>
            <a:custGeom>
              <a:avLst/>
              <a:gdLst>
                <a:gd name="connsiteX0" fmla="*/ 0 w 2723811"/>
                <a:gd name="connsiteY0" fmla="*/ 0 h 893423"/>
                <a:gd name="connsiteX1" fmla="*/ 2723811 w 2723811"/>
                <a:gd name="connsiteY1" fmla="*/ 0 h 893423"/>
                <a:gd name="connsiteX2" fmla="*/ 2723811 w 2723811"/>
                <a:gd name="connsiteY2" fmla="*/ 893423 h 893423"/>
                <a:gd name="connsiteX3" fmla="*/ 0 w 2723811"/>
                <a:gd name="connsiteY3" fmla="*/ 893423 h 893423"/>
                <a:gd name="connsiteX4" fmla="*/ 0 w 2723811"/>
                <a:gd name="connsiteY4" fmla="*/ 0 h 89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11" h="893423">
                  <a:moveTo>
                    <a:pt x="0" y="0"/>
                  </a:moveTo>
                  <a:lnTo>
                    <a:pt x="2723811" y="0"/>
                  </a:lnTo>
                  <a:lnTo>
                    <a:pt x="2723811" y="893423"/>
                  </a:lnTo>
                  <a:lnTo>
                    <a:pt x="0" y="893423"/>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National Agency </a:t>
              </a:r>
              <a:endParaRPr lang="en-US" sz="2400" kern="1200" dirty="0"/>
            </a:p>
          </p:txBody>
        </p:sp>
        <p:sp>
          <p:nvSpPr>
            <p:cNvPr id="10" name="Freeform 9"/>
            <p:cNvSpPr/>
            <p:nvPr/>
          </p:nvSpPr>
          <p:spPr>
            <a:xfrm>
              <a:off x="1621519" y="2545201"/>
              <a:ext cx="2760514" cy="907934"/>
            </a:xfrm>
            <a:custGeom>
              <a:avLst/>
              <a:gdLst>
                <a:gd name="connsiteX0" fmla="*/ 0 w 2760514"/>
                <a:gd name="connsiteY0" fmla="*/ 0 h 907934"/>
                <a:gd name="connsiteX1" fmla="*/ 2760514 w 2760514"/>
                <a:gd name="connsiteY1" fmla="*/ 0 h 907934"/>
                <a:gd name="connsiteX2" fmla="*/ 2760514 w 2760514"/>
                <a:gd name="connsiteY2" fmla="*/ 907934 h 907934"/>
                <a:gd name="connsiteX3" fmla="*/ 0 w 2760514"/>
                <a:gd name="connsiteY3" fmla="*/ 907934 h 907934"/>
                <a:gd name="connsiteX4" fmla="*/ 0 w 2760514"/>
                <a:gd name="connsiteY4" fmla="*/ 0 h 90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514" h="907934">
                  <a:moveTo>
                    <a:pt x="0" y="0"/>
                  </a:moveTo>
                  <a:lnTo>
                    <a:pt x="2760514" y="0"/>
                  </a:lnTo>
                  <a:lnTo>
                    <a:pt x="2760514" y="907934"/>
                  </a:lnTo>
                  <a:lnTo>
                    <a:pt x="0" y="907934"/>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Civil Registration</a:t>
              </a:r>
              <a:endParaRPr lang="en-US" sz="2400" kern="1200" dirty="0"/>
            </a:p>
          </p:txBody>
        </p:sp>
        <p:sp>
          <p:nvSpPr>
            <p:cNvPr id="11" name="Freeform 10"/>
            <p:cNvSpPr/>
            <p:nvPr/>
          </p:nvSpPr>
          <p:spPr>
            <a:xfrm>
              <a:off x="2311647" y="3807668"/>
              <a:ext cx="2806738" cy="920174"/>
            </a:xfrm>
            <a:custGeom>
              <a:avLst/>
              <a:gdLst>
                <a:gd name="connsiteX0" fmla="*/ 0 w 2806738"/>
                <a:gd name="connsiteY0" fmla="*/ 0 h 920174"/>
                <a:gd name="connsiteX1" fmla="*/ 2806738 w 2806738"/>
                <a:gd name="connsiteY1" fmla="*/ 0 h 920174"/>
                <a:gd name="connsiteX2" fmla="*/ 2806738 w 2806738"/>
                <a:gd name="connsiteY2" fmla="*/ 920174 h 920174"/>
                <a:gd name="connsiteX3" fmla="*/ 0 w 2806738"/>
                <a:gd name="connsiteY3" fmla="*/ 920174 h 920174"/>
                <a:gd name="connsiteX4" fmla="*/ 0 w 2806738"/>
                <a:gd name="connsiteY4" fmla="*/ 0 h 920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38" h="920174">
                  <a:moveTo>
                    <a:pt x="0" y="0"/>
                  </a:moveTo>
                  <a:lnTo>
                    <a:pt x="2806738" y="0"/>
                  </a:lnTo>
                  <a:lnTo>
                    <a:pt x="2806738" y="920174"/>
                  </a:lnTo>
                  <a:lnTo>
                    <a:pt x="0" y="920174"/>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Local Registration Office</a:t>
              </a:r>
              <a:endParaRPr lang="en-US" sz="2400" kern="1200" dirty="0"/>
            </a:p>
          </p:txBody>
        </p:sp>
        <p:sp>
          <p:nvSpPr>
            <p:cNvPr id="12" name="Freeform 11"/>
            <p:cNvSpPr/>
            <p:nvPr/>
          </p:nvSpPr>
          <p:spPr>
            <a:xfrm>
              <a:off x="2311647" y="5082376"/>
              <a:ext cx="2863396" cy="935579"/>
            </a:xfrm>
            <a:custGeom>
              <a:avLst/>
              <a:gdLst>
                <a:gd name="connsiteX0" fmla="*/ 0 w 2863396"/>
                <a:gd name="connsiteY0" fmla="*/ 0 h 935579"/>
                <a:gd name="connsiteX1" fmla="*/ 2863396 w 2863396"/>
                <a:gd name="connsiteY1" fmla="*/ 0 h 935579"/>
                <a:gd name="connsiteX2" fmla="*/ 2863396 w 2863396"/>
                <a:gd name="connsiteY2" fmla="*/ 935579 h 935579"/>
                <a:gd name="connsiteX3" fmla="*/ 0 w 2863396"/>
                <a:gd name="connsiteY3" fmla="*/ 935579 h 935579"/>
                <a:gd name="connsiteX4" fmla="*/ 0 w 2863396"/>
                <a:gd name="connsiteY4" fmla="*/ 0 h 93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396" h="935579">
                  <a:moveTo>
                    <a:pt x="0" y="0"/>
                  </a:moveTo>
                  <a:lnTo>
                    <a:pt x="2863396" y="0"/>
                  </a:lnTo>
                  <a:lnTo>
                    <a:pt x="2863396" y="935579"/>
                  </a:lnTo>
                  <a:lnTo>
                    <a:pt x="0" y="935579"/>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Local Registration Office</a:t>
              </a:r>
              <a:endParaRPr lang="en-US" sz="2400" kern="1200" dirty="0"/>
            </a:p>
          </p:txBody>
        </p:sp>
        <p:sp>
          <p:nvSpPr>
            <p:cNvPr id="13" name="Freeform 12"/>
            <p:cNvSpPr/>
            <p:nvPr/>
          </p:nvSpPr>
          <p:spPr>
            <a:xfrm>
              <a:off x="4900411" y="2527829"/>
              <a:ext cx="2760514" cy="920174"/>
            </a:xfrm>
            <a:custGeom>
              <a:avLst/>
              <a:gdLst>
                <a:gd name="connsiteX0" fmla="*/ 0 w 2760514"/>
                <a:gd name="connsiteY0" fmla="*/ 0 h 920174"/>
                <a:gd name="connsiteX1" fmla="*/ 2760514 w 2760514"/>
                <a:gd name="connsiteY1" fmla="*/ 0 h 920174"/>
                <a:gd name="connsiteX2" fmla="*/ 2760514 w 2760514"/>
                <a:gd name="connsiteY2" fmla="*/ 920174 h 920174"/>
                <a:gd name="connsiteX3" fmla="*/ 0 w 2760514"/>
                <a:gd name="connsiteY3" fmla="*/ 920174 h 920174"/>
                <a:gd name="connsiteX4" fmla="*/ 0 w 2760514"/>
                <a:gd name="connsiteY4" fmla="*/ 0 h 920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514" h="920174">
                  <a:moveTo>
                    <a:pt x="0" y="0"/>
                  </a:moveTo>
                  <a:lnTo>
                    <a:pt x="2760514" y="0"/>
                  </a:lnTo>
                  <a:lnTo>
                    <a:pt x="2760514" y="920174"/>
                  </a:lnTo>
                  <a:lnTo>
                    <a:pt x="0" y="920174"/>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Vital Statistics</a:t>
              </a:r>
              <a:endParaRPr lang="en-US" sz="2400" kern="1200" dirty="0"/>
            </a:p>
          </p:txBody>
        </p:sp>
      </p:grpSp>
      <p:cxnSp>
        <p:nvCxnSpPr>
          <p:cNvPr id="24" name="Straight Arrow Connector 23"/>
          <p:cNvCxnSpPr/>
          <p:nvPr/>
        </p:nvCxnSpPr>
        <p:spPr>
          <a:xfrm>
            <a:off x="4350327" y="3158836"/>
            <a:ext cx="57150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636077" y="6172200"/>
            <a:ext cx="4050723" cy="830997"/>
          </a:xfrm>
          <a:prstGeom prst="rect">
            <a:avLst/>
          </a:prstGeom>
          <a:noFill/>
        </p:spPr>
        <p:txBody>
          <a:bodyPr wrap="square" rtlCol="0">
            <a:spAutoFit/>
          </a:bodyPr>
          <a:lstStyle/>
          <a:p>
            <a:r>
              <a:rPr lang="en-US" sz="1200" dirty="0"/>
              <a:t>SOURCES: </a:t>
            </a:r>
            <a:r>
              <a:rPr lang="en-US" sz="1200" i="1" dirty="0"/>
              <a:t>Handbook on Training in Civil Registration and Vital Statistics Systems, </a:t>
            </a:r>
            <a:r>
              <a:rPr lang="en-US" sz="1200" dirty="0"/>
              <a:t>Series F, No. 84, United Nations, New York, 2002, Module 3 and Annex I. C.</a:t>
            </a:r>
          </a:p>
          <a:p>
            <a:endParaRPr lang="en-US" sz="1200" dirty="0"/>
          </a:p>
        </p:txBody>
      </p:sp>
    </p:spTree>
    <p:extLst>
      <p:ext uri="{BB962C8B-B14F-4D97-AF65-F5344CB8AC3E}">
        <p14:creationId xmlns:p14="http://schemas.microsoft.com/office/powerpoint/2010/main" val="39680197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fontScale="90000"/>
          </a:bodyPr>
          <a:lstStyle/>
          <a:p>
            <a:r>
              <a:rPr lang="en-US" sz="3600" dirty="0">
                <a:solidFill>
                  <a:schemeClr val="tx1"/>
                </a:solidFill>
              </a:rPr>
              <a:t>Centralized </a:t>
            </a:r>
            <a:r>
              <a:rPr lang="en-US" sz="3600" dirty="0" smtClean="0">
                <a:solidFill>
                  <a:schemeClr val="tx1"/>
                </a:solidFill>
              </a:rPr>
              <a:t>National</a:t>
            </a:r>
            <a:br>
              <a:rPr lang="en-US" sz="3600" dirty="0" smtClean="0">
                <a:solidFill>
                  <a:schemeClr val="tx1"/>
                </a:solidFill>
              </a:rPr>
            </a:br>
            <a:r>
              <a:rPr lang="en-US" sz="3600" dirty="0" smtClean="0">
                <a:solidFill>
                  <a:schemeClr val="tx1"/>
                </a:solidFill>
              </a:rPr>
              <a:t>Level </a:t>
            </a:r>
            <a:r>
              <a:rPr lang="en-US" sz="3600" dirty="0">
                <a:solidFill>
                  <a:schemeClr val="tx1"/>
                </a:solidFill>
              </a:rPr>
              <a:t>Multiple Agency </a:t>
            </a:r>
          </a:p>
        </p:txBody>
      </p:sp>
      <p:sp>
        <p:nvSpPr>
          <p:cNvPr id="3" name="Content Placeholder 2" descr="Diagram showing the relationships in a civil registration system with the civil registration office located in one national agency and the vital statistics office located in a different national agency. "/>
          <p:cNvSpPr>
            <a:spLocks noGrp="1"/>
          </p:cNvSpPr>
          <p:nvPr>
            <p:ph idx="1"/>
          </p:nvPr>
        </p:nvSpPr>
        <p:spPr>
          <a:xfrm>
            <a:off x="381000" y="990600"/>
            <a:ext cx="8301318" cy="5029200"/>
          </a:xfrm>
        </p:spPr>
        <p:txBody>
          <a:bodyPr/>
          <a:lstStyle/>
          <a:p>
            <a:pPr marL="0" indent="0">
              <a:buNone/>
            </a:pPr>
            <a:r>
              <a:rPr lang="en-US" smtClean="0"/>
              <a:t>   </a:t>
            </a:r>
            <a:endParaRPr lang="en-US" dirty="0" smtClean="0"/>
          </a:p>
        </p:txBody>
      </p:sp>
      <p:grpSp>
        <p:nvGrpSpPr>
          <p:cNvPr id="11" name="Group 10" descr="Hierarchical diagram showing the relationship of the civil registration office and the vital statistics office when they are located in two different national level agencies."/>
          <p:cNvGrpSpPr/>
          <p:nvPr/>
        </p:nvGrpSpPr>
        <p:grpSpPr>
          <a:xfrm>
            <a:off x="941294" y="1524000"/>
            <a:ext cx="7619997" cy="4495800"/>
            <a:chOff x="941294" y="1524000"/>
            <a:chExt cx="7619997" cy="4495800"/>
          </a:xfrm>
        </p:grpSpPr>
        <p:sp>
          <p:nvSpPr>
            <p:cNvPr id="7" name="Rectangle 6"/>
            <p:cNvSpPr/>
            <p:nvPr/>
          </p:nvSpPr>
          <p:spPr>
            <a:xfrm>
              <a:off x="5793438" y="2754405"/>
              <a:ext cx="2767853" cy="914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dirty="0">
                  <a:solidFill>
                    <a:schemeClr val="tx1"/>
                  </a:solidFill>
                </a:rPr>
                <a:t>Vital Statistics Office</a:t>
              </a:r>
            </a:p>
          </p:txBody>
        </p:sp>
        <p:sp>
          <p:nvSpPr>
            <p:cNvPr id="4" name="Rectangle 3"/>
            <p:cNvSpPr/>
            <p:nvPr/>
          </p:nvSpPr>
          <p:spPr>
            <a:xfrm>
              <a:off x="941294" y="1524000"/>
              <a:ext cx="2895600" cy="914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r>
                <a:rPr lang="en-US" sz="2400" dirty="0">
                  <a:solidFill>
                    <a:schemeClr val="tx1"/>
                  </a:solidFill>
                </a:rPr>
                <a:t>National Agency A</a:t>
              </a:r>
            </a:p>
          </p:txBody>
        </p:sp>
        <p:sp>
          <p:nvSpPr>
            <p:cNvPr id="5" name="Rectangle 4"/>
            <p:cNvSpPr/>
            <p:nvPr/>
          </p:nvSpPr>
          <p:spPr>
            <a:xfrm>
              <a:off x="5181600" y="1524000"/>
              <a:ext cx="2819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r>
                <a:rPr lang="en-US" sz="2400" dirty="0">
                  <a:solidFill>
                    <a:schemeClr val="tx1"/>
                  </a:solidFill>
                </a:rPr>
                <a:t>National Agency </a:t>
              </a:r>
              <a:r>
                <a:rPr lang="en-US" sz="2400" dirty="0" smtClean="0">
                  <a:solidFill>
                    <a:schemeClr val="tx1"/>
                  </a:solidFill>
                </a:rPr>
                <a:t>B</a:t>
              </a:r>
              <a:endParaRPr lang="en-US" sz="2400" dirty="0">
                <a:solidFill>
                  <a:schemeClr val="tx1"/>
                </a:solidFill>
              </a:endParaRPr>
            </a:p>
          </p:txBody>
        </p:sp>
        <p:sp>
          <p:nvSpPr>
            <p:cNvPr id="6" name="Rectangle 5"/>
            <p:cNvSpPr/>
            <p:nvPr/>
          </p:nvSpPr>
          <p:spPr>
            <a:xfrm>
              <a:off x="1519518" y="2790264"/>
              <a:ext cx="3048000" cy="914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dirty="0">
                  <a:solidFill>
                    <a:schemeClr val="tx1"/>
                  </a:solidFill>
                </a:rPr>
                <a:t>Civil Registration Office</a:t>
              </a:r>
            </a:p>
          </p:txBody>
        </p:sp>
        <p:sp>
          <p:nvSpPr>
            <p:cNvPr id="8" name="Rectangle 7"/>
            <p:cNvSpPr/>
            <p:nvPr/>
          </p:nvSpPr>
          <p:spPr>
            <a:xfrm>
              <a:off x="2030506" y="3962400"/>
              <a:ext cx="2971800" cy="914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dirty="0">
                  <a:solidFill>
                    <a:schemeClr val="tx1"/>
                  </a:solidFill>
                </a:rPr>
                <a:t>Local Registration Office</a:t>
              </a:r>
            </a:p>
          </p:txBody>
        </p:sp>
        <p:cxnSp>
          <p:nvCxnSpPr>
            <p:cNvPr id="10" name="Straight Connector 9"/>
            <p:cNvCxnSpPr/>
            <p:nvPr/>
          </p:nvCxnSpPr>
          <p:spPr>
            <a:xfrm>
              <a:off x="1143000" y="2438400"/>
              <a:ext cx="0" cy="856130"/>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20" name="Straight Connector 19"/>
            <p:cNvCxnSpPr>
              <a:stCxn id="6" idx="1"/>
            </p:cNvCxnSpPr>
            <p:nvPr/>
          </p:nvCxnSpPr>
          <p:spPr>
            <a:xfrm flipV="1">
              <a:off x="1519518" y="3211605"/>
              <a:ext cx="0" cy="35859"/>
            </a:xfrm>
            <a:prstGeom prst="line">
              <a:avLst/>
            </a:prstGeom>
          </p:spPr>
          <p:style>
            <a:lnRef idx="1">
              <a:schemeClr val="accent4"/>
            </a:lnRef>
            <a:fillRef idx="2">
              <a:schemeClr val="accent4"/>
            </a:fillRef>
            <a:effectRef idx="1">
              <a:schemeClr val="accent4"/>
            </a:effectRef>
            <a:fontRef idx="minor">
              <a:schemeClr val="dk1"/>
            </a:fontRef>
          </p:style>
        </p:cxnSp>
        <p:cxnSp>
          <p:nvCxnSpPr>
            <p:cNvPr id="23" name="Straight Connector 22"/>
            <p:cNvCxnSpPr/>
            <p:nvPr/>
          </p:nvCxnSpPr>
          <p:spPr>
            <a:xfrm>
              <a:off x="1143000" y="3294530"/>
              <a:ext cx="376518" cy="0"/>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26" name="Straight Connector 25"/>
            <p:cNvCxnSpPr/>
            <p:nvPr/>
          </p:nvCxnSpPr>
          <p:spPr>
            <a:xfrm flipH="1">
              <a:off x="5412438" y="2362200"/>
              <a:ext cx="15692" cy="831475"/>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36" name="Straight Connector 35"/>
            <p:cNvCxnSpPr/>
            <p:nvPr/>
          </p:nvCxnSpPr>
          <p:spPr>
            <a:xfrm>
              <a:off x="5412438" y="3193675"/>
              <a:ext cx="381000" cy="0"/>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42" name="Straight Connector 41"/>
            <p:cNvCxnSpPr>
              <a:endCxn id="8" idx="1"/>
            </p:cNvCxnSpPr>
            <p:nvPr/>
          </p:nvCxnSpPr>
          <p:spPr>
            <a:xfrm>
              <a:off x="1801906" y="4419600"/>
              <a:ext cx="228600" cy="0"/>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45" name="Straight Arrow Connector 44"/>
            <p:cNvCxnSpPr/>
            <p:nvPr/>
          </p:nvCxnSpPr>
          <p:spPr>
            <a:xfrm>
              <a:off x="4596653" y="3294530"/>
              <a:ext cx="1223682" cy="0"/>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sp>
          <p:nvSpPr>
            <p:cNvPr id="47" name="Rectangle 46"/>
            <p:cNvSpPr/>
            <p:nvPr/>
          </p:nvSpPr>
          <p:spPr>
            <a:xfrm>
              <a:off x="2030506" y="5105400"/>
              <a:ext cx="2971800" cy="914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dirty="0">
                  <a:solidFill>
                    <a:schemeClr val="tx1"/>
                  </a:solidFill>
                </a:rPr>
                <a:t>Local Registration Office</a:t>
              </a:r>
            </a:p>
          </p:txBody>
        </p:sp>
        <p:cxnSp>
          <p:nvCxnSpPr>
            <p:cNvPr id="49" name="Straight Connector 48"/>
            <p:cNvCxnSpPr/>
            <p:nvPr/>
          </p:nvCxnSpPr>
          <p:spPr>
            <a:xfrm>
              <a:off x="1815353" y="3704664"/>
              <a:ext cx="0" cy="1887070"/>
            </a:xfrm>
            <a:prstGeom prst="line">
              <a:avLst/>
            </a:prstGeom>
            <a:ln/>
          </p:spPr>
          <p:style>
            <a:lnRef idx="1">
              <a:schemeClr val="accent4"/>
            </a:lnRef>
            <a:fillRef idx="2">
              <a:schemeClr val="accent4"/>
            </a:fillRef>
            <a:effectRef idx="1">
              <a:schemeClr val="accent4"/>
            </a:effectRef>
            <a:fontRef idx="minor">
              <a:schemeClr val="dk1"/>
            </a:fontRef>
          </p:style>
        </p:cxnSp>
        <p:cxnSp>
          <p:nvCxnSpPr>
            <p:cNvPr id="52" name="Straight Connector 51"/>
            <p:cNvCxnSpPr>
              <a:endCxn id="47" idx="1"/>
            </p:cNvCxnSpPr>
            <p:nvPr/>
          </p:nvCxnSpPr>
          <p:spPr>
            <a:xfrm>
              <a:off x="1801906" y="5562600"/>
              <a:ext cx="228600" cy="0"/>
            </a:xfrm>
            <a:prstGeom prst="line">
              <a:avLst/>
            </a:prstGeom>
            <a:ln/>
          </p:spPr>
          <p:style>
            <a:lnRef idx="1">
              <a:schemeClr val="accent4"/>
            </a:lnRef>
            <a:fillRef idx="2">
              <a:schemeClr val="accent4"/>
            </a:fillRef>
            <a:effectRef idx="1">
              <a:schemeClr val="accent4"/>
            </a:effectRef>
            <a:fontRef idx="minor">
              <a:schemeClr val="dk1"/>
            </a:fontRef>
          </p:style>
        </p:cxnSp>
      </p:grpSp>
      <p:sp>
        <p:nvSpPr>
          <p:cNvPr id="9" name="TextBox 8"/>
          <p:cNvSpPr txBox="1"/>
          <p:nvPr/>
        </p:nvSpPr>
        <p:spPr>
          <a:xfrm>
            <a:off x="4596653" y="6191838"/>
            <a:ext cx="4471147" cy="646331"/>
          </a:xfrm>
          <a:prstGeom prst="rect">
            <a:avLst/>
          </a:prstGeom>
          <a:noFill/>
        </p:spPr>
        <p:txBody>
          <a:bodyPr wrap="square" rtlCol="0">
            <a:spAutoFit/>
          </a:bodyPr>
          <a:lstStyle/>
          <a:p>
            <a:r>
              <a:rPr lang="en-US" sz="1200" dirty="0"/>
              <a:t>SOURCES:  </a:t>
            </a:r>
            <a:r>
              <a:rPr lang="en-US" sz="1200" i="1" dirty="0"/>
              <a:t>Handbook on Training in Civil Registration and Vital Statistics Systems, </a:t>
            </a:r>
            <a:r>
              <a:rPr lang="en-US" sz="1200" dirty="0"/>
              <a:t>Series F, No. 84, United Nations, New York, 2002, Module 3 and Annex I. C</a:t>
            </a:r>
            <a:r>
              <a:rPr lang="en-US" sz="1200" dirty="0" smtClean="0"/>
              <a:t>.</a:t>
            </a:r>
            <a:endParaRPr lang="en-US" sz="1200" dirty="0"/>
          </a:p>
        </p:txBody>
      </p:sp>
    </p:spTree>
    <p:extLst>
      <p:ext uri="{BB962C8B-B14F-4D97-AF65-F5344CB8AC3E}">
        <p14:creationId xmlns:p14="http://schemas.microsoft.com/office/powerpoint/2010/main" val="40901594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Decentralized </a:t>
            </a:r>
            <a:r>
              <a:rPr lang="en-US" sz="3200" dirty="0" smtClean="0">
                <a:solidFill>
                  <a:schemeClr val="tx1"/>
                </a:solidFill>
              </a:rPr>
              <a:t>Multiple</a:t>
            </a:r>
            <a:br>
              <a:rPr lang="en-US" sz="3200" dirty="0" smtClean="0">
                <a:solidFill>
                  <a:schemeClr val="tx1"/>
                </a:solidFill>
              </a:rPr>
            </a:br>
            <a:r>
              <a:rPr lang="en-US" sz="3200" dirty="0" smtClean="0">
                <a:solidFill>
                  <a:schemeClr val="tx1"/>
                </a:solidFill>
              </a:rPr>
              <a:t>Agency </a:t>
            </a:r>
            <a:r>
              <a:rPr lang="en-US" sz="3200" dirty="0">
                <a:solidFill>
                  <a:schemeClr val="tx1"/>
                </a:solidFill>
              </a:rPr>
              <a:t>Example</a:t>
            </a:r>
            <a:endParaRPr lang="en-US" sz="3200" dirty="0"/>
          </a:p>
        </p:txBody>
      </p:sp>
      <p:sp>
        <p:nvSpPr>
          <p:cNvPr id="4" name="Rectangle 3"/>
          <p:cNvSpPr/>
          <p:nvPr/>
        </p:nvSpPr>
        <p:spPr bwMode="auto">
          <a:xfrm>
            <a:off x="1219200" y="1499828"/>
            <a:ext cx="2889504"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National Vital Statistics</a:t>
            </a:r>
            <a:r>
              <a:rPr kumimoji="0" lang="en-US" sz="1700" b="0" i="0" u="none" strike="noStrike" cap="none" normalizeH="0" dirty="0" smtClean="0">
                <a:ln>
                  <a:noFill/>
                </a:ln>
                <a:solidFill>
                  <a:schemeClr val="tx1"/>
                </a:solidFill>
                <a:cs typeface="Times New Roman" pitchFamily="18" charset="0"/>
              </a:rPr>
              <a:t> Office</a:t>
            </a:r>
            <a:endParaRPr kumimoji="0" lang="en-US" sz="1700" b="0" i="0" u="none" strike="noStrike" cap="none" normalizeH="0" baseline="0" dirty="0" smtClean="0">
              <a:ln>
                <a:noFill/>
              </a:ln>
              <a:solidFill>
                <a:schemeClr val="tx1"/>
              </a:solidFill>
              <a:cs typeface="Times New Roman" pitchFamily="18" charset="0"/>
            </a:endParaRPr>
          </a:p>
        </p:txBody>
      </p:sp>
      <p:sp>
        <p:nvSpPr>
          <p:cNvPr id="5" name="Rectangle 4"/>
          <p:cNvSpPr/>
          <p:nvPr/>
        </p:nvSpPr>
        <p:spPr bwMode="auto">
          <a:xfrm>
            <a:off x="6553200" y="20574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bwMode="auto">
          <a:xfrm>
            <a:off x="5490434" y="1499828"/>
            <a:ext cx="2891566"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Professional Advisory Committee</a:t>
            </a:r>
          </a:p>
        </p:txBody>
      </p:sp>
      <p:sp>
        <p:nvSpPr>
          <p:cNvPr id="7" name="Rectangle 6"/>
          <p:cNvSpPr/>
          <p:nvPr/>
        </p:nvSpPr>
        <p:spPr bwMode="auto">
          <a:xfrm>
            <a:off x="428513" y="2676172"/>
            <a:ext cx="1828800" cy="8771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State/Province A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Civil Registration Office</a:t>
            </a:r>
          </a:p>
        </p:txBody>
      </p:sp>
      <p:sp>
        <p:nvSpPr>
          <p:cNvPr id="8" name="Rectangle 7"/>
          <p:cNvSpPr/>
          <p:nvPr/>
        </p:nvSpPr>
        <p:spPr bwMode="auto">
          <a:xfrm>
            <a:off x="2661263" y="2676172"/>
            <a:ext cx="1828800" cy="8771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State/Province A </a:t>
            </a:r>
          </a:p>
          <a:p>
            <a:pPr algn="ctr" fontAlgn="base">
              <a:spcBef>
                <a:spcPct val="0"/>
              </a:spcBef>
              <a:spcAft>
                <a:spcPct val="0"/>
              </a:spcAft>
            </a:pPr>
            <a:r>
              <a:rPr lang="en-US" sz="1700" dirty="0" smtClean="0">
                <a:cs typeface="Times New Roman" pitchFamily="18" charset="0"/>
              </a:rPr>
              <a:t>Vital Statistics</a:t>
            </a:r>
          </a:p>
          <a:p>
            <a:pPr algn="ctr" fontAlgn="base">
              <a:spcBef>
                <a:spcPct val="0"/>
              </a:spcBef>
              <a:spcAft>
                <a:spcPct val="0"/>
              </a:spcAft>
            </a:pPr>
            <a:r>
              <a:rPr lang="en-US" sz="1700" dirty="0" smtClean="0">
                <a:cs typeface="Times New Roman" pitchFamily="18" charset="0"/>
              </a:rPr>
              <a:t>Office</a:t>
            </a:r>
            <a:endParaRPr lang="en-US" sz="1700" dirty="0">
              <a:cs typeface="Times New Roman" pitchFamily="18" charset="0"/>
            </a:endParaRPr>
          </a:p>
        </p:txBody>
      </p:sp>
      <p:sp>
        <p:nvSpPr>
          <p:cNvPr id="9" name="Rectangle 8"/>
          <p:cNvSpPr/>
          <p:nvPr/>
        </p:nvSpPr>
        <p:spPr bwMode="auto">
          <a:xfrm>
            <a:off x="885713" y="3834893"/>
            <a:ext cx="1371600" cy="8771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smtClean="0">
                <a:cs typeface="Times New Roman" pitchFamily="18" charset="0"/>
              </a:rPr>
              <a:t>Local Registration Office</a:t>
            </a:r>
            <a:endParaRPr lang="en-US" sz="1700" dirty="0">
              <a:cs typeface="Times New Roman" pitchFamily="18" charset="0"/>
            </a:endParaRPr>
          </a:p>
        </p:txBody>
      </p:sp>
      <p:sp>
        <p:nvSpPr>
          <p:cNvPr id="10" name="Rectangle 9"/>
          <p:cNvSpPr/>
          <p:nvPr/>
        </p:nvSpPr>
        <p:spPr bwMode="auto">
          <a:xfrm>
            <a:off x="885713" y="4842861"/>
            <a:ext cx="1371600" cy="8771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Local Registration Office</a:t>
            </a:r>
          </a:p>
        </p:txBody>
      </p:sp>
      <p:sp>
        <p:nvSpPr>
          <p:cNvPr id="11" name="Rectangle 10"/>
          <p:cNvSpPr/>
          <p:nvPr/>
        </p:nvSpPr>
        <p:spPr bwMode="auto">
          <a:xfrm>
            <a:off x="4800599" y="2651760"/>
            <a:ext cx="1828800" cy="8771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State/Province </a:t>
            </a:r>
            <a:r>
              <a:rPr lang="en-US" sz="1700" dirty="0" smtClean="0">
                <a:cs typeface="Times New Roman" pitchFamily="18" charset="0"/>
              </a:rPr>
              <a:t>B </a:t>
            </a:r>
            <a:endParaRPr lang="en-US" sz="1700" dirty="0">
              <a:cs typeface="Times New Roman" pitchFamily="18" charset="0"/>
            </a:endParaRPr>
          </a:p>
          <a:p>
            <a:pPr algn="ctr" fontAlgn="base">
              <a:spcBef>
                <a:spcPct val="0"/>
              </a:spcBef>
              <a:spcAft>
                <a:spcPct val="0"/>
              </a:spcAft>
            </a:pPr>
            <a:r>
              <a:rPr lang="en-US" sz="1700" dirty="0">
                <a:cs typeface="Times New Roman" pitchFamily="18" charset="0"/>
              </a:rPr>
              <a:t>Civil Registration Office</a:t>
            </a:r>
          </a:p>
        </p:txBody>
      </p:sp>
      <p:sp>
        <p:nvSpPr>
          <p:cNvPr id="12" name="Rectangle 11"/>
          <p:cNvSpPr/>
          <p:nvPr/>
        </p:nvSpPr>
        <p:spPr bwMode="auto">
          <a:xfrm>
            <a:off x="7062843" y="2641003"/>
            <a:ext cx="1828800" cy="8771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State/Province </a:t>
            </a:r>
            <a:r>
              <a:rPr lang="en-US" sz="1700" dirty="0" smtClean="0">
                <a:cs typeface="Times New Roman" pitchFamily="18" charset="0"/>
              </a:rPr>
              <a:t>B</a:t>
            </a:r>
            <a:endParaRPr lang="en-US" sz="1700" dirty="0">
              <a:cs typeface="Times New Roman" pitchFamily="18" charset="0"/>
            </a:endParaRPr>
          </a:p>
          <a:p>
            <a:pPr algn="ctr" fontAlgn="base">
              <a:spcBef>
                <a:spcPct val="0"/>
              </a:spcBef>
              <a:spcAft>
                <a:spcPct val="0"/>
              </a:spcAft>
            </a:pPr>
            <a:r>
              <a:rPr lang="en-US" sz="1700" dirty="0" smtClean="0">
                <a:cs typeface="Times New Roman" pitchFamily="18" charset="0"/>
              </a:rPr>
              <a:t>Vital Statistics</a:t>
            </a:r>
          </a:p>
          <a:p>
            <a:pPr algn="ctr" fontAlgn="base">
              <a:spcBef>
                <a:spcPct val="0"/>
              </a:spcBef>
              <a:spcAft>
                <a:spcPct val="0"/>
              </a:spcAft>
            </a:pPr>
            <a:r>
              <a:rPr lang="en-US" sz="1700" dirty="0" smtClean="0">
                <a:cs typeface="Times New Roman" pitchFamily="18" charset="0"/>
              </a:rPr>
              <a:t>Office</a:t>
            </a:r>
            <a:endParaRPr lang="en-US" sz="1700" dirty="0">
              <a:cs typeface="Times New Roman" pitchFamily="18" charset="0"/>
            </a:endParaRPr>
          </a:p>
        </p:txBody>
      </p:sp>
      <p:cxnSp>
        <p:nvCxnSpPr>
          <p:cNvPr id="16" name="Straight Arrow Connector 15"/>
          <p:cNvCxnSpPr>
            <a:stCxn id="4" idx="3"/>
            <a:endCxn id="6" idx="1"/>
          </p:cNvCxnSpPr>
          <p:nvPr/>
        </p:nvCxnSpPr>
        <p:spPr bwMode="auto">
          <a:xfrm>
            <a:off x="4108704" y="1819868"/>
            <a:ext cx="1381730" cy="0"/>
          </a:xfrm>
          <a:prstGeom prst="straightConnector1">
            <a:avLst/>
          </a:prstGeom>
          <a:noFill/>
          <a:ln w="9525" cap="flat" cmpd="sng" algn="ctr">
            <a:noFill/>
            <a:prstDash val="solid"/>
            <a:round/>
            <a:headEnd type="none" w="med" len="med"/>
            <a:tailEnd type="arrow"/>
          </a:ln>
          <a:effectLst/>
        </p:spPr>
      </p:cxnSp>
      <p:cxnSp>
        <p:nvCxnSpPr>
          <p:cNvPr id="18" name="Straight Arrow Connector 17"/>
          <p:cNvCxnSpPr/>
          <p:nvPr/>
        </p:nvCxnSpPr>
        <p:spPr bwMode="auto">
          <a:xfrm>
            <a:off x="4648200" y="1819868"/>
            <a:ext cx="914400" cy="914400"/>
          </a:xfrm>
          <a:prstGeom prst="straightConnector1">
            <a:avLst/>
          </a:prstGeom>
          <a:noFill/>
          <a:ln w="9525" cap="flat" cmpd="sng" algn="ctr">
            <a:noFill/>
            <a:prstDash val="solid"/>
            <a:round/>
            <a:headEnd type="none" w="med" len="med"/>
            <a:tailEnd type="arrow"/>
          </a:ln>
          <a:effectLst/>
        </p:spPr>
      </p:cxnSp>
      <p:cxnSp>
        <p:nvCxnSpPr>
          <p:cNvPr id="43" name="Straight Arrow Connector 42"/>
          <p:cNvCxnSpPr/>
          <p:nvPr/>
        </p:nvCxnSpPr>
        <p:spPr>
          <a:xfrm flipV="1">
            <a:off x="5627146" y="2129152"/>
            <a:ext cx="926054" cy="511851"/>
          </a:xfrm>
          <a:prstGeom prst="straightConnector1">
            <a:avLst/>
          </a:prstGeom>
          <a:ln w="952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108704" y="2057400"/>
            <a:ext cx="3465554" cy="583603"/>
          </a:xfrm>
          <a:prstGeom prst="straightConnector1">
            <a:avLst/>
          </a:prstGeom>
          <a:ln w="952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10" idx="1"/>
          </p:cNvCxnSpPr>
          <p:nvPr/>
        </p:nvCxnSpPr>
        <p:spPr bwMode="auto">
          <a:xfrm flipH="1" flipV="1">
            <a:off x="685800" y="5281442"/>
            <a:ext cx="199913" cy="1"/>
          </a:xfrm>
          <a:prstGeom prst="lin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cxnSp>
      <p:cxnSp>
        <p:nvCxnSpPr>
          <p:cNvPr id="65" name="Straight Connector 64"/>
          <p:cNvCxnSpPr/>
          <p:nvPr/>
        </p:nvCxnSpPr>
        <p:spPr bwMode="auto">
          <a:xfrm>
            <a:off x="4983256" y="5316579"/>
            <a:ext cx="244287" cy="0"/>
          </a:xfrm>
          <a:prstGeom prst="lin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cxnSp>
      <p:grpSp>
        <p:nvGrpSpPr>
          <p:cNvPr id="3" name="Group 2" descr="Heirarchical diagram showing the multiple relationships among the civil registration and vital statistics offices when they are located in states or provinces and their relationship to the national vital statistics office and a professional advisory committee. "/>
          <p:cNvGrpSpPr/>
          <p:nvPr/>
        </p:nvGrpSpPr>
        <p:grpSpPr>
          <a:xfrm>
            <a:off x="428513" y="1499827"/>
            <a:ext cx="8463130" cy="4255333"/>
            <a:chOff x="428513" y="1499827"/>
            <a:chExt cx="8463130" cy="4255333"/>
          </a:xfrm>
        </p:grpSpPr>
        <p:sp>
          <p:nvSpPr>
            <p:cNvPr id="13" name="Rectangle 12"/>
            <p:cNvSpPr/>
            <p:nvPr/>
          </p:nvSpPr>
          <p:spPr bwMode="auto">
            <a:xfrm>
              <a:off x="5185633" y="3834892"/>
              <a:ext cx="1443766"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Local Registration Office</a:t>
              </a:r>
            </a:p>
          </p:txBody>
        </p:sp>
        <p:sp>
          <p:nvSpPr>
            <p:cNvPr id="14" name="Rectangle 13"/>
            <p:cNvSpPr/>
            <p:nvPr/>
          </p:nvSpPr>
          <p:spPr bwMode="auto">
            <a:xfrm>
              <a:off x="5197287" y="4877997"/>
              <a:ext cx="1443766"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Local Registration Office</a:t>
              </a:r>
            </a:p>
          </p:txBody>
        </p:sp>
        <p:cxnSp>
          <p:nvCxnSpPr>
            <p:cNvPr id="19" name="Straight Arrow Connector 18"/>
            <p:cNvCxnSpPr>
              <a:stCxn id="4" idx="3"/>
              <a:endCxn id="6" idx="1"/>
            </p:cNvCxnSpPr>
            <p:nvPr/>
          </p:nvCxnSpPr>
          <p:spPr>
            <a:xfrm>
              <a:off x="4108704" y="1819868"/>
              <a:ext cx="1381730" cy="0"/>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p:nvPr/>
          </p:nvCxnSpPr>
          <p:spPr>
            <a:xfrm flipV="1">
              <a:off x="1561442" y="2008095"/>
              <a:ext cx="3928992" cy="648148"/>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a:stCxn id="7" idx="3"/>
              <a:endCxn id="8" idx="1"/>
            </p:cNvCxnSpPr>
            <p:nvPr/>
          </p:nvCxnSpPr>
          <p:spPr>
            <a:xfrm>
              <a:off x="2257313" y="3114754"/>
              <a:ext cx="403950" cy="0"/>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35" name="Straight Arrow Connector 34"/>
            <p:cNvCxnSpPr>
              <a:endCxn id="89" idx="1"/>
            </p:cNvCxnSpPr>
            <p:nvPr/>
          </p:nvCxnSpPr>
          <p:spPr>
            <a:xfrm>
              <a:off x="6641053" y="3079584"/>
              <a:ext cx="421790" cy="0"/>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p:nvPr/>
          </p:nvCxnSpPr>
          <p:spPr>
            <a:xfrm>
              <a:off x="2661263" y="2134530"/>
              <a:ext cx="1056133" cy="536264"/>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40" name="Straight Arrow Connector 39"/>
            <p:cNvCxnSpPr/>
            <p:nvPr/>
          </p:nvCxnSpPr>
          <p:spPr>
            <a:xfrm flipV="1">
              <a:off x="3862333" y="2139908"/>
              <a:ext cx="1628101" cy="540746"/>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a:off x="7772400" y="2139908"/>
              <a:ext cx="858342" cy="511852"/>
            </a:xfrm>
            <a:prstGeom prst="straightConnector1">
              <a:avLst/>
            </a:prstGeom>
            <a:ln>
              <a:headEnd type="arrow"/>
              <a:tailEnd type="arrow"/>
            </a:ln>
          </p:spPr>
          <p:style>
            <a:lnRef idx="1">
              <a:schemeClr val="accent4"/>
            </a:lnRef>
            <a:fillRef idx="2">
              <a:schemeClr val="accent4"/>
            </a:fillRef>
            <a:effectRef idx="1">
              <a:schemeClr val="accent4"/>
            </a:effectRef>
            <a:fontRef idx="minor">
              <a:schemeClr val="dk1"/>
            </a:fontRef>
          </p:style>
        </p:cxnSp>
        <p:cxnSp>
          <p:nvCxnSpPr>
            <p:cNvPr id="53" name="Straight Connector 52"/>
            <p:cNvCxnSpPr/>
            <p:nvPr/>
          </p:nvCxnSpPr>
          <p:spPr bwMode="auto">
            <a:xfrm>
              <a:off x="685800" y="3553335"/>
              <a:ext cx="0" cy="1763243"/>
            </a:xfrm>
            <a:prstGeom prst="lin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cxnSp>
        <p:cxnSp>
          <p:nvCxnSpPr>
            <p:cNvPr id="61" name="Straight Connector 60"/>
            <p:cNvCxnSpPr>
              <a:stCxn id="9" idx="1"/>
            </p:cNvCxnSpPr>
            <p:nvPr/>
          </p:nvCxnSpPr>
          <p:spPr bwMode="auto">
            <a:xfrm flipH="1" flipV="1">
              <a:off x="685800" y="4273474"/>
              <a:ext cx="199913" cy="1"/>
            </a:xfrm>
            <a:prstGeom prst="lin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cxnSp>
        <p:cxnSp>
          <p:nvCxnSpPr>
            <p:cNvPr id="64" name="Straight Connector 63"/>
            <p:cNvCxnSpPr/>
            <p:nvPr/>
          </p:nvCxnSpPr>
          <p:spPr bwMode="auto">
            <a:xfrm>
              <a:off x="4983256" y="3527798"/>
              <a:ext cx="0" cy="1814316"/>
            </a:xfrm>
            <a:prstGeom prst="lin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cxnSp>
        <p:cxnSp>
          <p:nvCxnSpPr>
            <p:cNvPr id="76" name="Straight Connector 75"/>
            <p:cNvCxnSpPr>
              <a:endCxn id="13" idx="1"/>
            </p:cNvCxnSpPr>
            <p:nvPr/>
          </p:nvCxnSpPr>
          <p:spPr bwMode="auto">
            <a:xfrm>
              <a:off x="4983256" y="4273473"/>
              <a:ext cx="202377" cy="1"/>
            </a:xfrm>
            <a:prstGeom prst="lin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cxnSp>
        <p:sp>
          <p:nvSpPr>
            <p:cNvPr id="82" name="Rectangle 81"/>
            <p:cNvSpPr/>
            <p:nvPr/>
          </p:nvSpPr>
          <p:spPr bwMode="auto">
            <a:xfrm>
              <a:off x="1219200" y="1499827"/>
              <a:ext cx="2889504" cy="64008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National Vital Statistics</a:t>
              </a:r>
              <a:r>
                <a:rPr kumimoji="0" lang="en-US" sz="1700" b="0" i="0" u="none" strike="noStrike" cap="none" normalizeH="0" dirty="0" smtClean="0">
                  <a:ln>
                    <a:noFill/>
                  </a:ln>
                  <a:solidFill>
                    <a:schemeClr val="tx1"/>
                  </a:solidFill>
                  <a:cs typeface="Times New Roman" pitchFamily="18" charset="0"/>
                </a:rPr>
                <a:t> Office</a:t>
              </a:r>
              <a:endParaRPr kumimoji="0" lang="en-US" sz="1700" b="0" i="0" u="none" strike="noStrike" cap="none" normalizeH="0" baseline="0" dirty="0" smtClean="0">
                <a:ln>
                  <a:noFill/>
                </a:ln>
                <a:solidFill>
                  <a:schemeClr val="tx1"/>
                </a:solidFill>
                <a:cs typeface="Times New Roman" pitchFamily="18" charset="0"/>
              </a:endParaRPr>
            </a:p>
          </p:txBody>
        </p:sp>
        <p:sp>
          <p:nvSpPr>
            <p:cNvPr id="83" name="Rectangle 82"/>
            <p:cNvSpPr/>
            <p:nvPr/>
          </p:nvSpPr>
          <p:spPr bwMode="auto">
            <a:xfrm>
              <a:off x="5490434" y="1499827"/>
              <a:ext cx="2891566" cy="64008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Professional Advisory Committee</a:t>
              </a:r>
            </a:p>
          </p:txBody>
        </p:sp>
        <p:sp>
          <p:nvSpPr>
            <p:cNvPr id="84" name="Rectangle 83"/>
            <p:cNvSpPr/>
            <p:nvPr/>
          </p:nvSpPr>
          <p:spPr bwMode="auto">
            <a:xfrm>
              <a:off x="428513" y="2676171"/>
              <a:ext cx="1828800"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State/Province A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cs typeface="Times New Roman" pitchFamily="18" charset="0"/>
                </a:rPr>
                <a:t>Civil Registration Office</a:t>
              </a:r>
            </a:p>
          </p:txBody>
        </p:sp>
        <p:sp>
          <p:nvSpPr>
            <p:cNvPr id="85" name="Rectangle 84"/>
            <p:cNvSpPr/>
            <p:nvPr/>
          </p:nvSpPr>
          <p:spPr bwMode="auto">
            <a:xfrm>
              <a:off x="2661263" y="2676171"/>
              <a:ext cx="1828800"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State/Province A </a:t>
              </a:r>
            </a:p>
            <a:p>
              <a:pPr algn="ctr" fontAlgn="base">
                <a:spcBef>
                  <a:spcPct val="0"/>
                </a:spcBef>
                <a:spcAft>
                  <a:spcPct val="0"/>
                </a:spcAft>
              </a:pPr>
              <a:r>
                <a:rPr lang="en-US" sz="1700" dirty="0" smtClean="0">
                  <a:cs typeface="Times New Roman" pitchFamily="18" charset="0"/>
                </a:rPr>
                <a:t>Vital Statistics</a:t>
              </a:r>
            </a:p>
            <a:p>
              <a:pPr algn="ctr" fontAlgn="base">
                <a:spcBef>
                  <a:spcPct val="0"/>
                </a:spcBef>
                <a:spcAft>
                  <a:spcPct val="0"/>
                </a:spcAft>
              </a:pPr>
              <a:r>
                <a:rPr lang="en-US" sz="1700" dirty="0" smtClean="0">
                  <a:cs typeface="Times New Roman" pitchFamily="18" charset="0"/>
                </a:rPr>
                <a:t>Office</a:t>
              </a:r>
              <a:endParaRPr lang="en-US" sz="1700" dirty="0">
                <a:cs typeface="Times New Roman" pitchFamily="18" charset="0"/>
              </a:endParaRPr>
            </a:p>
          </p:txBody>
        </p:sp>
        <p:sp>
          <p:nvSpPr>
            <p:cNvPr id="86" name="Rectangle 85"/>
            <p:cNvSpPr/>
            <p:nvPr/>
          </p:nvSpPr>
          <p:spPr bwMode="auto">
            <a:xfrm>
              <a:off x="885713" y="3834892"/>
              <a:ext cx="1371600"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smtClean="0">
                  <a:cs typeface="Times New Roman" pitchFamily="18" charset="0"/>
                </a:rPr>
                <a:t>Local Registration Office</a:t>
              </a:r>
              <a:endParaRPr lang="en-US" sz="1700" dirty="0">
                <a:cs typeface="Times New Roman" pitchFamily="18" charset="0"/>
              </a:endParaRPr>
            </a:p>
          </p:txBody>
        </p:sp>
        <p:sp>
          <p:nvSpPr>
            <p:cNvPr id="87" name="Rectangle 86"/>
            <p:cNvSpPr/>
            <p:nvPr/>
          </p:nvSpPr>
          <p:spPr bwMode="auto">
            <a:xfrm>
              <a:off x="885713" y="4842860"/>
              <a:ext cx="1371600"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Local Registration Office</a:t>
              </a:r>
            </a:p>
          </p:txBody>
        </p:sp>
        <p:sp>
          <p:nvSpPr>
            <p:cNvPr id="88" name="Rectangle 87"/>
            <p:cNvSpPr/>
            <p:nvPr/>
          </p:nvSpPr>
          <p:spPr bwMode="auto">
            <a:xfrm>
              <a:off x="4800599" y="2651759"/>
              <a:ext cx="1828800"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State/Province </a:t>
              </a:r>
              <a:r>
                <a:rPr lang="en-US" sz="1700" dirty="0" smtClean="0">
                  <a:cs typeface="Times New Roman" pitchFamily="18" charset="0"/>
                </a:rPr>
                <a:t>B </a:t>
              </a:r>
              <a:endParaRPr lang="en-US" sz="1700" dirty="0">
                <a:cs typeface="Times New Roman" pitchFamily="18" charset="0"/>
              </a:endParaRPr>
            </a:p>
            <a:p>
              <a:pPr algn="ctr" fontAlgn="base">
                <a:spcBef>
                  <a:spcPct val="0"/>
                </a:spcBef>
                <a:spcAft>
                  <a:spcPct val="0"/>
                </a:spcAft>
              </a:pPr>
              <a:r>
                <a:rPr lang="en-US" sz="1700" dirty="0">
                  <a:cs typeface="Times New Roman" pitchFamily="18" charset="0"/>
                </a:rPr>
                <a:t>Civil Registration Office</a:t>
              </a:r>
            </a:p>
          </p:txBody>
        </p:sp>
        <p:sp>
          <p:nvSpPr>
            <p:cNvPr id="89" name="Rectangle 88"/>
            <p:cNvSpPr/>
            <p:nvPr/>
          </p:nvSpPr>
          <p:spPr bwMode="auto">
            <a:xfrm>
              <a:off x="7062843" y="2641002"/>
              <a:ext cx="1828800" cy="8771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700" dirty="0">
                  <a:cs typeface="Times New Roman" pitchFamily="18" charset="0"/>
                </a:rPr>
                <a:t>State/Province </a:t>
              </a:r>
              <a:r>
                <a:rPr lang="en-US" sz="1700" dirty="0" smtClean="0">
                  <a:cs typeface="Times New Roman" pitchFamily="18" charset="0"/>
                </a:rPr>
                <a:t>B</a:t>
              </a:r>
              <a:endParaRPr lang="en-US" sz="1700" dirty="0">
                <a:cs typeface="Times New Roman" pitchFamily="18" charset="0"/>
              </a:endParaRPr>
            </a:p>
            <a:p>
              <a:pPr algn="ctr" fontAlgn="base">
                <a:spcBef>
                  <a:spcPct val="0"/>
                </a:spcBef>
                <a:spcAft>
                  <a:spcPct val="0"/>
                </a:spcAft>
              </a:pPr>
              <a:r>
                <a:rPr lang="en-US" sz="1700" dirty="0" smtClean="0">
                  <a:cs typeface="Times New Roman" pitchFamily="18" charset="0"/>
                </a:rPr>
                <a:t>Vital Statistics</a:t>
              </a:r>
            </a:p>
            <a:p>
              <a:pPr algn="ctr" fontAlgn="base">
                <a:spcBef>
                  <a:spcPct val="0"/>
                </a:spcBef>
                <a:spcAft>
                  <a:spcPct val="0"/>
                </a:spcAft>
              </a:pPr>
              <a:r>
                <a:rPr lang="en-US" sz="1700" dirty="0" smtClean="0">
                  <a:cs typeface="Times New Roman" pitchFamily="18" charset="0"/>
                </a:rPr>
                <a:t>Office</a:t>
              </a:r>
              <a:endParaRPr lang="en-US" sz="1700" dirty="0">
                <a:cs typeface="Times New Roman" pitchFamily="18" charset="0"/>
              </a:endParaRPr>
            </a:p>
          </p:txBody>
        </p:sp>
      </p:grpSp>
      <p:sp>
        <p:nvSpPr>
          <p:cNvPr id="17" name="TextBox 16"/>
          <p:cNvSpPr txBox="1"/>
          <p:nvPr/>
        </p:nvSpPr>
        <p:spPr>
          <a:xfrm>
            <a:off x="4648200" y="6172200"/>
            <a:ext cx="4419600" cy="646331"/>
          </a:xfrm>
          <a:prstGeom prst="rect">
            <a:avLst/>
          </a:prstGeom>
          <a:noFill/>
        </p:spPr>
        <p:txBody>
          <a:bodyPr wrap="square" rtlCol="0">
            <a:spAutoFit/>
          </a:bodyPr>
          <a:lstStyle/>
          <a:p>
            <a:r>
              <a:rPr lang="en-US" sz="1200" dirty="0"/>
              <a:t>SOURCES: </a:t>
            </a:r>
            <a:r>
              <a:rPr lang="en-US" sz="1200" i="1" dirty="0"/>
              <a:t>Handbook on Training in Civil Registration and Vital Statistics Systems, </a:t>
            </a:r>
            <a:r>
              <a:rPr lang="en-US" sz="1200" dirty="0"/>
              <a:t>Series F, No. 84, United Nations, New York, 2002, Module 3 and Annex I. C</a:t>
            </a:r>
            <a:r>
              <a:rPr lang="en-US" sz="1200" dirty="0" smtClean="0"/>
              <a:t>.</a:t>
            </a:r>
            <a:endParaRPr lang="en-US" sz="1200" dirty="0"/>
          </a:p>
        </p:txBody>
      </p:sp>
    </p:spTree>
    <p:extLst>
      <p:ext uri="{BB962C8B-B14F-4D97-AF65-F5344CB8AC3E}">
        <p14:creationId xmlns:p14="http://schemas.microsoft.com/office/powerpoint/2010/main" val="7809275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609600"/>
          </a:xfrm>
        </p:spPr>
        <p:txBody>
          <a:bodyPr>
            <a:normAutofit fontScale="90000"/>
          </a:bodyPr>
          <a:lstStyle/>
          <a:p>
            <a:r>
              <a:rPr lang="en-US" sz="3600" dirty="0" smtClean="0"/>
              <a:t>Structure:</a:t>
            </a:r>
            <a:br>
              <a:rPr lang="en-US" sz="3600" dirty="0" smtClean="0"/>
            </a:br>
            <a:r>
              <a:rPr lang="en-US" sz="3600" dirty="0" smtClean="0"/>
              <a:t>Advantages &amp; Disadvantages</a:t>
            </a:r>
            <a:endParaRPr lang="en-US" sz="3600" dirty="0"/>
          </a:p>
        </p:txBody>
      </p:sp>
      <p:sp>
        <p:nvSpPr>
          <p:cNvPr id="8" name="Content Placeholder 7"/>
          <p:cNvSpPr>
            <a:spLocks noGrp="1"/>
          </p:cNvSpPr>
          <p:nvPr>
            <p:ph idx="1"/>
          </p:nvPr>
        </p:nvSpPr>
        <p:spPr>
          <a:xfrm>
            <a:off x="762000" y="1600200"/>
            <a:ext cx="7924800" cy="4724400"/>
          </a:xfrm>
        </p:spPr>
        <p:txBody>
          <a:bodyPr>
            <a:noAutofit/>
          </a:bodyPr>
          <a:lstStyle/>
          <a:p>
            <a:pPr marL="457200" lvl="1" indent="0">
              <a:buNone/>
            </a:pPr>
            <a:endParaRPr lang="en-US" dirty="0" smtClean="0"/>
          </a:p>
          <a:p>
            <a:pPr lvl="1"/>
            <a:endParaRPr lang="en-US" dirty="0" smtClean="0"/>
          </a:p>
          <a:p>
            <a:pPr marL="0" indent="0">
              <a:buNone/>
            </a:pPr>
            <a:endParaRPr lang="en-US" sz="2800" dirty="0"/>
          </a:p>
        </p:txBody>
      </p:sp>
      <p:graphicFrame>
        <p:nvGraphicFramePr>
          <p:cNvPr id="9" name="Content Placeholder 3"/>
          <p:cNvGraphicFramePr>
            <a:graphicFrameLocks/>
          </p:cNvGraphicFramePr>
          <p:nvPr>
            <p:extLst>
              <p:ext uri="{D42A27DB-BD31-4B8C-83A1-F6EECF244321}">
                <p14:modId xmlns:p14="http://schemas.microsoft.com/office/powerpoint/2010/main" val="4037334924"/>
              </p:ext>
            </p:extLst>
          </p:nvPr>
        </p:nvGraphicFramePr>
        <p:xfrm>
          <a:off x="0" y="1486764"/>
          <a:ext cx="9144000" cy="5371236"/>
        </p:xfrm>
        <a:graphic>
          <a:graphicData uri="http://schemas.openxmlformats.org/drawingml/2006/table">
            <a:tbl>
              <a:tblPr firstRow="1" bandRow="1">
                <a:tableStyleId>{00A15C55-8517-42AA-B614-E9B94910E393}</a:tableStyleId>
              </a:tblPr>
              <a:tblGrid>
                <a:gridCol w="1752601"/>
                <a:gridCol w="4106468"/>
                <a:gridCol w="3284931"/>
              </a:tblGrid>
              <a:tr h="381000">
                <a:tc>
                  <a:txBody>
                    <a:bodyPr/>
                    <a:lstStyle/>
                    <a:p>
                      <a:pPr algn="ctr"/>
                      <a:r>
                        <a:rPr lang="en-US" sz="2400" dirty="0" smtClean="0"/>
                        <a:t>System </a:t>
                      </a:r>
                      <a:endParaRPr lang="en-US" sz="2400" b="1" dirty="0"/>
                    </a:p>
                  </a:txBody>
                  <a:tcPr marL="95434" marR="95434" anchor="ctr"/>
                </a:tc>
                <a:tc>
                  <a:txBody>
                    <a:bodyPr/>
                    <a:lstStyle/>
                    <a:p>
                      <a:pPr algn="ctr"/>
                      <a:r>
                        <a:rPr lang="en-US" sz="2400" dirty="0" smtClean="0"/>
                        <a:t>Advantages</a:t>
                      </a:r>
                      <a:endParaRPr lang="en-US" sz="2400" dirty="0"/>
                    </a:p>
                  </a:txBody>
                  <a:tcPr marL="95434" marR="95434" anchor="ctr"/>
                </a:tc>
                <a:tc>
                  <a:txBody>
                    <a:bodyPr/>
                    <a:lstStyle/>
                    <a:p>
                      <a:pPr algn="ctr"/>
                      <a:r>
                        <a:rPr lang="en-US" sz="2400" dirty="0" smtClean="0"/>
                        <a:t>Disadvantages</a:t>
                      </a:r>
                      <a:endParaRPr lang="en-US" sz="2400" dirty="0"/>
                    </a:p>
                  </a:txBody>
                  <a:tcPr marL="95434" marR="95434" anchor="ctr"/>
                </a:tc>
              </a:tr>
              <a:tr h="2621247">
                <a:tc>
                  <a:txBody>
                    <a:bodyPr/>
                    <a:lstStyle/>
                    <a:p>
                      <a:pPr algn="l"/>
                      <a:r>
                        <a:rPr lang="en-US" sz="2000" dirty="0" smtClean="0"/>
                        <a:t>Centralized System</a:t>
                      </a:r>
                      <a:endParaRPr lang="en-US" sz="2000" b="1" dirty="0"/>
                    </a:p>
                  </a:txBody>
                  <a:tcPr marL="95434" marR="95434" anchor="ctr"/>
                </a:tc>
                <a:tc>
                  <a:txBody>
                    <a:bodyPr/>
                    <a:lstStyle/>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One central authority manages entire system</a:t>
                      </a:r>
                    </a:p>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Consistent laws and regulations</a:t>
                      </a:r>
                    </a:p>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Same forms and procedures throughout country</a:t>
                      </a:r>
                    </a:p>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Consistent training and technical assistance at local levels</a:t>
                      </a:r>
                    </a:p>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Uniform archival practices for maintaining vital records</a:t>
                      </a:r>
                    </a:p>
                  </a:txBody>
                  <a:tcPr marL="95434" marR="95434" anchor="ctr"/>
                </a:tc>
                <a:tc>
                  <a:txBody>
                    <a:bodyPr/>
                    <a:lstStyle/>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More </a:t>
                      </a:r>
                      <a:r>
                        <a:rPr lang="en-US" sz="1800" kern="1200" baseline="0" dirty="0" smtClean="0">
                          <a:solidFill>
                            <a:schemeClr val="dk1"/>
                          </a:solidFill>
                          <a:latin typeface="+mn-lt"/>
                          <a:ea typeface="+mn-ea"/>
                          <a:cs typeface="+mn-cs"/>
                        </a:rPr>
                        <a:t>difficult to add data items for unique health problems in local areas</a:t>
                      </a:r>
                      <a:endParaRPr lang="en-US" sz="1800" kern="1200" baseline="0" dirty="0">
                        <a:solidFill>
                          <a:schemeClr val="dk1"/>
                        </a:solidFill>
                        <a:latin typeface="+mn-lt"/>
                        <a:ea typeface="+mn-ea"/>
                        <a:cs typeface="+mn-cs"/>
                      </a:endParaRPr>
                    </a:p>
                  </a:txBody>
                  <a:tcPr marL="95434" marR="95434" anchor="ctr"/>
                </a:tc>
              </a:tr>
              <a:tr h="2292789">
                <a:tc>
                  <a:txBody>
                    <a:bodyPr/>
                    <a:lstStyle/>
                    <a:p>
                      <a:pPr algn="l"/>
                      <a:r>
                        <a:rPr lang="en-US" sz="2000" dirty="0" smtClean="0"/>
                        <a:t>Decentralized System</a:t>
                      </a:r>
                      <a:endParaRPr lang="en-US" sz="2000" b="1" dirty="0"/>
                    </a:p>
                  </a:txBody>
                  <a:tcPr marL="95434" marR="95434" anchor="ctr"/>
                </a:tc>
                <a:tc>
                  <a:txBody>
                    <a:bodyPr/>
                    <a:lstStyle/>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Better in countries with large land areas or large populations</a:t>
                      </a:r>
                    </a:p>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Individuals obtain copy of record from area where event registered</a:t>
                      </a:r>
                    </a:p>
                    <a:p>
                      <a:pPr marL="119063" marR="0" lvl="2" indent="-119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latin typeface="+mn-lt"/>
                          <a:ea typeface="+mn-ea"/>
                          <a:cs typeface="+mn-cs"/>
                        </a:rPr>
                        <a:t>Easier to include data items relevant to area </a:t>
                      </a:r>
                    </a:p>
                    <a:p>
                      <a:pPr marL="119063" lvl="2" indent="-119063" algn="l" defTabSz="914400" rtl="0" eaLnBrk="1" latinLnBrk="0" hangingPunct="1">
                        <a:buFont typeface="Arial" panose="020B0604020202020204" pitchFamily="34" charset="0"/>
                        <a:buChar char="•"/>
                      </a:pPr>
                      <a:endParaRPr lang="en-US" sz="1800" kern="1200" baseline="0" dirty="0" smtClean="0">
                        <a:solidFill>
                          <a:schemeClr val="dk1"/>
                        </a:solidFill>
                        <a:latin typeface="+mn-lt"/>
                        <a:ea typeface="+mn-ea"/>
                        <a:cs typeface="+mn-cs"/>
                      </a:endParaRPr>
                    </a:p>
                  </a:txBody>
                  <a:tcPr marL="95434" marR="95434" anchor="ctr"/>
                </a:tc>
                <a:tc>
                  <a:txBody>
                    <a:bodyPr/>
                    <a:lstStyle/>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Different laws, registration processes, data collection forms, and/or data items </a:t>
                      </a:r>
                    </a:p>
                    <a:p>
                      <a:pPr marL="119063" lvl="2" indent="-119063" algn="l" defTabSz="914400" rtl="0" eaLnBrk="1" latinLnBrk="0" hangingPunct="1">
                        <a:buFont typeface="Arial" panose="020B0604020202020204" pitchFamily="34" charset="0"/>
                        <a:buChar char="•"/>
                      </a:pPr>
                      <a:r>
                        <a:rPr lang="en-US" sz="1800" kern="1200" baseline="0" dirty="0" smtClean="0">
                          <a:solidFill>
                            <a:schemeClr val="dk1"/>
                          </a:solidFill>
                          <a:latin typeface="+mn-lt"/>
                          <a:ea typeface="+mn-ea"/>
                          <a:cs typeface="+mn-cs"/>
                        </a:rPr>
                        <a:t>Compilation of national statistics more difficult</a:t>
                      </a:r>
                    </a:p>
                    <a:p>
                      <a:pPr marL="119063" lvl="2" indent="-119063" algn="l" defTabSz="914400" rtl="0" eaLnBrk="1" latinLnBrk="0" hangingPunct="1">
                        <a:buFont typeface="Arial" panose="020B0604020202020204" pitchFamily="34" charset="0"/>
                        <a:buChar char="•"/>
                      </a:pPr>
                      <a:endParaRPr lang="en-US" sz="1800" kern="1200" baseline="0" dirty="0">
                        <a:solidFill>
                          <a:schemeClr val="dk1"/>
                        </a:solidFill>
                        <a:latin typeface="+mn-lt"/>
                        <a:ea typeface="+mn-ea"/>
                        <a:cs typeface="+mn-cs"/>
                      </a:endParaRPr>
                    </a:p>
                  </a:txBody>
                  <a:tcPr marL="95434" marR="95434"/>
                </a:tc>
              </a:tr>
            </a:tbl>
          </a:graphicData>
        </a:graphic>
      </p:graphicFrame>
      <p:sp>
        <p:nvSpPr>
          <p:cNvPr id="2" name="TextBox 1"/>
          <p:cNvSpPr txBox="1"/>
          <p:nvPr/>
        </p:nvSpPr>
        <p:spPr>
          <a:xfrm>
            <a:off x="5943600" y="6030011"/>
            <a:ext cx="3199616" cy="823302"/>
          </a:xfrm>
          <a:prstGeom prst="rect">
            <a:avLst/>
          </a:prstGeom>
          <a:noFill/>
        </p:spPr>
        <p:txBody>
          <a:bodyPr wrap="square" rtlCol="0">
            <a:spAutoFit/>
          </a:bodyPr>
          <a:lstStyle/>
          <a:p>
            <a:r>
              <a:rPr lang="en-US" sz="950" dirty="0"/>
              <a:t>SOURCES: </a:t>
            </a:r>
            <a:r>
              <a:rPr lang="en-US" sz="950" i="1" dirty="0"/>
              <a:t>Handbook on Training in Civil Registration and Vital Statistics Systems, </a:t>
            </a:r>
            <a:r>
              <a:rPr lang="en-US" sz="950" dirty="0"/>
              <a:t>Series F, No. 84, United Nations, New York, 2002, Module 3 and </a:t>
            </a:r>
            <a:r>
              <a:rPr lang="en-US" sz="950" i="1" dirty="0"/>
              <a:t>Principles and Recommendations for a Vital Statistics System, Revision 2, </a:t>
            </a:r>
            <a:r>
              <a:rPr lang="en-US" sz="950" dirty="0"/>
              <a:t>United Nations, New York, 2001, Chapter III</a:t>
            </a:r>
            <a:r>
              <a:rPr lang="en-US" sz="950" dirty="0" smtClean="0"/>
              <a:t>.</a:t>
            </a:r>
            <a:endParaRPr lang="en-US" sz="950" dirty="0"/>
          </a:p>
        </p:txBody>
      </p:sp>
    </p:spTree>
    <p:extLst>
      <p:ext uri="{BB962C8B-B14F-4D97-AF65-F5344CB8AC3E}">
        <p14:creationId xmlns:p14="http://schemas.microsoft.com/office/powerpoint/2010/main" val="31204856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smtClean="0"/>
              <a:t>Structure</a:t>
            </a:r>
            <a:endParaRPr lang="en-US" dirty="0"/>
          </a:p>
        </p:txBody>
      </p:sp>
      <p:sp>
        <p:nvSpPr>
          <p:cNvPr id="3" name="Content Placeholder 2"/>
          <p:cNvSpPr>
            <a:spLocks noGrp="1"/>
          </p:cNvSpPr>
          <p:nvPr>
            <p:ph idx="1"/>
          </p:nvPr>
        </p:nvSpPr>
        <p:spPr>
          <a:xfrm>
            <a:off x="1066800" y="1371600"/>
            <a:ext cx="7620000" cy="4953000"/>
          </a:xfrm>
        </p:spPr>
        <p:txBody>
          <a:bodyPr>
            <a:normAutofit lnSpcReduction="10000"/>
          </a:bodyPr>
          <a:lstStyle/>
          <a:p>
            <a:r>
              <a:rPr lang="en-US" sz="3200" dirty="0" smtClean="0"/>
              <a:t>Differences </a:t>
            </a:r>
            <a:r>
              <a:rPr lang="en-US" sz="3200" dirty="0"/>
              <a:t>Between Countries</a:t>
            </a:r>
            <a:endParaRPr lang="en-US" sz="3200" dirty="0" smtClean="0"/>
          </a:p>
          <a:p>
            <a:pPr lvl="1"/>
            <a:r>
              <a:rPr lang="en-US" sz="2600" dirty="0" smtClean="0"/>
              <a:t>Centralized Systems</a:t>
            </a:r>
          </a:p>
          <a:p>
            <a:pPr lvl="2"/>
            <a:r>
              <a:rPr lang="en-US" sz="2600" dirty="0" smtClean="0"/>
              <a:t>Costa Rica</a:t>
            </a:r>
          </a:p>
          <a:p>
            <a:pPr lvl="2"/>
            <a:r>
              <a:rPr lang="en-US" sz="2600" dirty="0" smtClean="0"/>
              <a:t>Thailand</a:t>
            </a:r>
          </a:p>
          <a:p>
            <a:pPr lvl="1"/>
            <a:r>
              <a:rPr lang="en-US" sz="2600" dirty="0"/>
              <a:t>Decentralized Systems</a:t>
            </a:r>
          </a:p>
          <a:p>
            <a:pPr lvl="2"/>
            <a:r>
              <a:rPr lang="en-US" sz="2600" dirty="0"/>
              <a:t>Canada </a:t>
            </a:r>
          </a:p>
          <a:p>
            <a:pPr lvl="2"/>
            <a:r>
              <a:rPr lang="en-US" sz="2600" dirty="0"/>
              <a:t>Argentina</a:t>
            </a:r>
          </a:p>
          <a:p>
            <a:pPr lvl="2"/>
            <a:r>
              <a:rPr lang="en-US" sz="2600" dirty="0"/>
              <a:t>Mexico</a:t>
            </a:r>
          </a:p>
          <a:p>
            <a:pPr lvl="2"/>
            <a:r>
              <a:rPr lang="en-US" sz="2600" dirty="0"/>
              <a:t>United States</a:t>
            </a:r>
          </a:p>
          <a:p>
            <a:endParaRPr lang="en-US" sz="2600" dirty="0" smtClean="0"/>
          </a:p>
          <a:p>
            <a:pPr lvl="2"/>
            <a:endParaRPr lang="en-US" sz="1600" dirty="0" smtClean="0"/>
          </a:p>
          <a:p>
            <a:pPr lvl="2"/>
            <a:endParaRPr lang="en-US" sz="1600" dirty="0" smtClean="0"/>
          </a:p>
          <a:p>
            <a:pPr lvl="2"/>
            <a:endParaRPr lang="en-US" sz="1600" dirty="0" smtClean="0"/>
          </a:p>
          <a:p>
            <a:pPr marL="0" indent="0">
              <a:buNone/>
            </a:pPr>
            <a:endParaRPr lang="en-US" dirty="0"/>
          </a:p>
        </p:txBody>
      </p:sp>
      <p:sp>
        <p:nvSpPr>
          <p:cNvPr id="4" name="TextBox 3"/>
          <p:cNvSpPr txBox="1"/>
          <p:nvPr/>
        </p:nvSpPr>
        <p:spPr>
          <a:xfrm>
            <a:off x="4648200" y="6191838"/>
            <a:ext cx="4267200" cy="646331"/>
          </a:xfrm>
          <a:prstGeom prst="rect">
            <a:avLst/>
          </a:prstGeom>
          <a:noFill/>
        </p:spPr>
        <p:txBody>
          <a:bodyPr wrap="square" rtlCol="0">
            <a:spAutoFit/>
          </a:bodyPr>
          <a:lstStyle/>
          <a:p>
            <a:r>
              <a:rPr lang="en-US" sz="1200" dirty="0"/>
              <a:t>SOURCES: </a:t>
            </a:r>
            <a:r>
              <a:rPr lang="en-US" sz="1200" i="1" dirty="0"/>
              <a:t>Handbook on Civil Registration and Vital Statistics Systems, Management, Operation and Maintenance, United Nations, 1998</a:t>
            </a:r>
            <a:r>
              <a:rPr lang="en-US" sz="1200" dirty="0"/>
              <a:t>, Annex II</a:t>
            </a:r>
            <a:r>
              <a:rPr lang="en-US" sz="1200" dirty="0" smtClean="0"/>
              <a:t>.</a:t>
            </a:r>
            <a:endParaRPr lang="en-US" sz="1200" i="1" dirty="0"/>
          </a:p>
        </p:txBody>
      </p:sp>
    </p:spTree>
    <p:extLst>
      <p:ext uri="{BB962C8B-B14F-4D97-AF65-F5344CB8AC3E}">
        <p14:creationId xmlns:p14="http://schemas.microsoft.com/office/powerpoint/2010/main" val="42266572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457200"/>
          </a:xfrm>
        </p:spPr>
        <p:txBody>
          <a:bodyPr/>
          <a:lstStyle/>
          <a:p>
            <a:r>
              <a:rPr lang="en-US" dirty="0"/>
              <a:t>Structure</a:t>
            </a:r>
          </a:p>
        </p:txBody>
      </p:sp>
      <p:sp>
        <p:nvSpPr>
          <p:cNvPr id="3" name="Content Placeholder 2"/>
          <p:cNvSpPr>
            <a:spLocks noGrp="1"/>
          </p:cNvSpPr>
          <p:nvPr>
            <p:ph idx="1"/>
          </p:nvPr>
        </p:nvSpPr>
        <p:spPr>
          <a:xfrm>
            <a:off x="838200" y="1295400"/>
            <a:ext cx="7924800" cy="4724400"/>
          </a:xfrm>
        </p:spPr>
        <p:txBody>
          <a:bodyPr>
            <a:normAutofit/>
          </a:bodyPr>
          <a:lstStyle/>
          <a:p>
            <a:pPr marL="0" indent="0">
              <a:buNone/>
            </a:pPr>
            <a:r>
              <a:rPr lang="en-US" dirty="0" smtClean="0">
                <a:solidFill>
                  <a:schemeClr val="bg1">
                    <a:lumMod val="65000"/>
                  </a:schemeClr>
                </a:solidFill>
              </a:rPr>
              <a:t>Slide with diagram of civil registration structure in country where course is being taught.</a:t>
            </a:r>
          </a:p>
          <a:p>
            <a:pPr marL="0" indent="0">
              <a:buNone/>
            </a:pPr>
            <a:r>
              <a:rPr lang="en-US" dirty="0" smtClean="0">
                <a:solidFill>
                  <a:schemeClr val="bg1">
                    <a:lumMod val="65000"/>
                  </a:schemeClr>
                </a:solidFill>
              </a:rPr>
              <a:t>Diagram should give the specific names of the agencies where civil registration and vital statistics functions are located.</a:t>
            </a:r>
          </a:p>
          <a:p>
            <a:pPr marL="0" indent="0">
              <a:buNone/>
            </a:pPr>
            <a:r>
              <a:rPr lang="en-US" dirty="0" smtClean="0">
                <a:solidFill>
                  <a:schemeClr val="bg1">
                    <a:lumMod val="65000"/>
                  </a:schemeClr>
                </a:solidFill>
              </a:rPr>
              <a:t>Additional slides could be added if students are from different countries or just to point out contrasts between countries.</a:t>
            </a:r>
            <a:endParaRPr lang="en-US" dirty="0">
              <a:solidFill>
                <a:schemeClr val="bg1">
                  <a:lumMod val="65000"/>
                </a:schemeClr>
              </a:solidFill>
            </a:endParaRPr>
          </a:p>
        </p:txBody>
      </p:sp>
    </p:spTree>
    <p:extLst>
      <p:ext uri="{BB962C8B-B14F-4D97-AF65-F5344CB8AC3E}">
        <p14:creationId xmlns:p14="http://schemas.microsoft.com/office/powerpoint/2010/main" val="4576441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dirty="0" smtClean="0"/>
              <a:t> Discuss</a:t>
            </a:r>
            <a:endParaRPr lang="en-US" dirty="0"/>
          </a:p>
        </p:txBody>
      </p:sp>
      <p:sp>
        <p:nvSpPr>
          <p:cNvPr id="3" name="Content Placeholder 2"/>
          <p:cNvSpPr>
            <a:spLocks noGrp="1"/>
          </p:cNvSpPr>
          <p:nvPr>
            <p:ph idx="1"/>
          </p:nvPr>
        </p:nvSpPr>
        <p:spPr>
          <a:xfrm>
            <a:off x="685800" y="1143000"/>
            <a:ext cx="8001000" cy="4983163"/>
          </a:xfrm>
        </p:spPr>
        <p:txBody>
          <a:bodyPr>
            <a:normAutofit/>
          </a:bodyPr>
          <a:lstStyle/>
          <a:p>
            <a:pPr marL="0" indent="0">
              <a:buNone/>
            </a:pPr>
            <a:endParaRPr lang="en-US" sz="2500" dirty="0" smtClean="0"/>
          </a:p>
          <a:p>
            <a:pPr marL="0" indent="0">
              <a:buNone/>
            </a:pPr>
            <a:r>
              <a:rPr lang="en-US" sz="2500" dirty="0" smtClean="0"/>
              <a:t>When civil registration and vital statistics are in different agencies, it is important that coordination exist between those agencies.  What are some areas for coordination between those agencies?</a:t>
            </a:r>
          </a:p>
          <a:p>
            <a:pPr marL="0" indent="0">
              <a:buNone/>
            </a:pPr>
            <a:endParaRPr lang="en-US" sz="2500" dirty="0" smtClean="0"/>
          </a:p>
          <a:p>
            <a:pPr marL="0" indent="0">
              <a:buNone/>
            </a:pPr>
            <a:r>
              <a:rPr lang="en-US" sz="2500" dirty="0" smtClean="0"/>
              <a:t>What are some methods that can be used to promote coordination between agencies and between national and local government units that have responsibility for civil registration and vital statistics? </a:t>
            </a:r>
          </a:p>
          <a:p>
            <a:pPr marL="457200" lvl="1" indent="0">
              <a:buNone/>
            </a:pPr>
            <a:endParaRPr lang="en-US" sz="1800" dirty="0" smtClean="0"/>
          </a:p>
        </p:txBody>
      </p:sp>
      <p:sp>
        <p:nvSpPr>
          <p:cNvPr id="4" name="TextBox 3"/>
          <p:cNvSpPr txBox="1"/>
          <p:nvPr/>
        </p:nvSpPr>
        <p:spPr>
          <a:xfrm>
            <a:off x="4648200" y="6172984"/>
            <a:ext cx="43434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5and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5974928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85800"/>
          </a:xfrm>
        </p:spPr>
        <p:txBody>
          <a:bodyPr/>
          <a:lstStyle/>
          <a:p>
            <a:r>
              <a:rPr lang="en-US" dirty="0" smtClean="0"/>
              <a:t>Review</a:t>
            </a:r>
            <a:endParaRPr lang="en-US" dirty="0"/>
          </a:p>
        </p:txBody>
      </p:sp>
      <p:sp>
        <p:nvSpPr>
          <p:cNvPr id="3" name="Content Placeholder 2"/>
          <p:cNvSpPr>
            <a:spLocks noGrp="1"/>
          </p:cNvSpPr>
          <p:nvPr>
            <p:ph idx="1"/>
          </p:nvPr>
        </p:nvSpPr>
        <p:spPr>
          <a:xfrm>
            <a:off x="838200" y="1524000"/>
            <a:ext cx="7924800" cy="4495800"/>
          </a:xfrm>
        </p:spPr>
        <p:txBody>
          <a:bodyPr/>
          <a:lstStyle/>
          <a:p>
            <a:pPr marL="287338" lvl="2" indent="-287338">
              <a:buClr>
                <a:srgbClr val="CC0000"/>
              </a:buClr>
              <a:buFont typeface="Wingdings" pitchFamily="2" charset="2"/>
              <a:buChar char="§"/>
            </a:pPr>
            <a:r>
              <a:rPr lang="en-US" sz="3200" dirty="0"/>
              <a:t>Law specifies structure of civil registration system</a:t>
            </a:r>
          </a:p>
          <a:p>
            <a:pPr lvl="1"/>
            <a:r>
              <a:rPr lang="en-US" dirty="0"/>
              <a:t>Agency with authority for civil registration </a:t>
            </a:r>
            <a:r>
              <a:rPr lang="en-US" dirty="0" smtClean="0"/>
              <a:t> </a:t>
            </a:r>
          </a:p>
          <a:p>
            <a:pPr lvl="1"/>
            <a:r>
              <a:rPr lang="en-US" dirty="0" smtClean="0"/>
              <a:t>Registrar General to oversee system</a:t>
            </a:r>
          </a:p>
          <a:p>
            <a:pPr lvl="1"/>
            <a:r>
              <a:rPr lang="en-US" dirty="0" smtClean="0"/>
              <a:t>Vital </a:t>
            </a:r>
            <a:r>
              <a:rPr lang="en-US" dirty="0"/>
              <a:t>registration takes place at a local office under Local </a:t>
            </a:r>
            <a:r>
              <a:rPr lang="en-US" dirty="0" smtClean="0"/>
              <a:t>Registrar</a:t>
            </a:r>
          </a:p>
        </p:txBody>
      </p:sp>
    </p:spTree>
    <p:extLst>
      <p:ext uri="{BB962C8B-B14F-4D97-AF65-F5344CB8AC3E}">
        <p14:creationId xmlns:p14="http://schemas.microsoft.com/office/powerpoint/2010/main" val="26909578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838200"/>
          </a:xfrm>
        </p:spPr>
        <p:txBody>
          <a:bodyPr/>
          <a:lstStyle/>
          <a:p>
            <a:r>
              <a:rPr lang="en-US" dirty="0" smtClean="0"/>
              <a:t>Review</a:t>
            </a:r>
            <a:endParaRPr lang="en-US" dirty="0"/>
          </a:p>
        </p:txBody>
      </p:sp>
      <p:sp>
        <p:nvSpPr>
          <p:cNvPr id="3" name="Content Placeholder 2"/>
          <p:cNvSpPr>
            <a:spLocks noGrp="1"/>
          </p:cNvSpPr>
          <p:nvPr>
            <p:ph idx="1"/>
          </p:nvPr>
        </p:nvSpPr>
        <p:spPr>
          <a:xfrm>
            <a:off x="685800" y="1752600"/>
            <a:ext cx="7848600" cy="4267200"/>
          </a:xfrm>
        </p:spPr>
        <p:txBody>
          <a:bodyPr/>
          <a:lstStyle/>
          <a:p>
            <a:r>
              <a:rPr lang="en-US" sz="3200" dirty="0" smtClean="0"/>
              <a:t>Civil </a:t>
            </a:r>
            <a:r>
              <a:rPr lang="en-US" sz="3200" dirty="0"/>
              <a:t>Registration System </a:t>
            </a:r>
          </a:p>
          <a:p>
            <a:pPr lvl="1"/>
            <a:r>
              <a:rPr lang="en-US" dirty="0"/>
              <a:t>Centralized or decentralized </a:t>
            </a:r>
          </a:p>
          <a:p>
            <a:pPr lvl="1"/>
            <a:r>
              <a:rPr lang="en-US" dirty="0"/>
              <a:t>Single agency or multiple agencies</a:t>
            </a:r>
          </a:p>
          <a:p>
            <a:pPr lvl="1"/>
            <a:r>
              <a:rPr lang="en-US" dirty="0"/>
              <a:t>All combinations of these structures used in different countries</a:t>
            </a:r>
          </a:p>
          <a:p>
            <a:endParaRPr lang="en-US" dirty="0"/>
          </a:p>
        </p:txBody>
      </p:sp>
    </p:spTree>
    <p:extLst>
      <p:ext uri="{BB962C8B-B14F-4D97-AF65-F5344CB8AC3E}">
        <p14:creationId xmlns:p14="http://schemas.microsoft.com/office/powerpoint/2010/main" val="20184273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t>Process of Civil Registration</a:t>
            </a:r>
            <a:endParaRPr lang="en-US" dirty="0"/>
          </a:p>
        </p:txBody>
      </p:sp>
      <p:sp>
        <p:nvSpPr>
          <p:cNvPr id="3" name="Content Placeholder 2"/>
          <p:cNvSpPr>
            <a:spLocks noGrp="1"/>
          </p:cNvSpPr>
          <p:nvPr>
            <p:ph idx="1"/>
          </p:nvPr>
        </p:nvSpPr>
        <p:spPr>
          <a:xfrm>
            <a:off x="1219200" y="1524000"/>
            <a:ext cx="7467600" cy="4221163"/>
          </a:xfrm>
        </p:spPr>
        <p:txBody>
          <a:bodyPr/>
          <a:lstStyle/>
          <a:p>
            <a:r>
              <a:rPr lang="en-US" dirty="0" smtClean="0"/>
              <a:t>Place of registration</a:t>
            </a:r>
          </a:p>
          <a:p>
            <a:r>
              <a:rPr lang="en-US" dirty="0" smtClean="0"/>
              <a:t>Time to register vital event</a:t>
            </a:r>
          </a:p>
          <a:p>
            <a:r>
              <a:rPr lang="en-US" dirty="0" smtClean="0"/>
              <a:t>Person responsible for registering event</a:t>
            </a:r>
          </a:p>
          <a:p>
            <a:r>
              <a:rPr lang="en-US" dirty="0" smtClean="0"/>
              <a:t>Documentation to support registration</a:t>
            </a:r>
          </a:p>
          <a:p>
            <a:r>
              <a:rPr lang="en-US" dirty="0" smtClean="0"/>
              <a:t>Format for registration of vital events</a:t>
            </a:r>
          </a:p>
          <a:p>
            <a:r>
              <a:rPr lang="en-US" dirty="0" smtClean="0"/>
              <a:t>Storage</a:t>
            </a:r>
          </a:p>
          <a:p>
            <a:r>
              <a:rPr lang="en-US" dirty="0" smtClean="0"/>
              <a:t>Issuance of copies</a:t>
            </a:r>
            <a:endParaRPr lang="en-US" dirty="0"/>
          </a:p>
        </p:txBody>
      </p:sp>
    </p:spTree>
    <p:extLst>
      <p:ext uri="{BB962C8B-B14F-4D97-AF65-F5344CB8AC3E}">
        <p14:creationId xmlns:p14="http://schemas.microsoft.com/office/powerpoint/2010/main" val="40240217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Autofit/>
          </a:bodyPr>
          <a:lstStyle/>
          <a:p>
            <a:r>
              <a:rPr lang="en-US" sz="3500" b="1" dirty="0" smtClean="0"/>
              <a:t>Characteristics of Civil</a:t>
            </a:r>
            <a:br>
              <a:rPr lang="en-US" sz="3500" b="1" dirty="0" smtClean="0"/>
            </a:br>
            <a:r>
              <a:rPr lang="en-US" sz="3500" b="1" dirty="0" smtClean="0"/>
              <a:t>Registration Systems</a:t>
            </a:r>
            <a:endParaRPr lang="en-US" sz="3500" b="1" dirty="0"/>
          </a:p>
        </p:txBody>
      </p:sp>
      <p:sp>
        <p:nvSpPr>
          <p:cNvPr id="3" name="Content Placeholder 2"/>
          <p:cNvSpPr>
            <a:spLocks noGrp="1"/>
          </p:cNvSpPr>
          <p:nvPr>
            <p:ph idx="1"/>
          </p:nvPr>
        </p:nvSpPr>
        <p:spPr>
          <a:xfrm>
            <a:off x="762000" y="1828801"/>
            <a:ext cx="8153400" cy="4038600"/>
          </a:xfrm>
        </p:spPr>
        <p:txBody>
          <a:bodyPr>
            <a:normAutofit/>
          </a:bodyPr>
          <a:lstStyle/>
          <a:p>
            <a:r>
              <a:rPr lang="en-US" sz="3200" dirty="0" smtClean="0"/>
              <a:t>Legal framework</a:t>
            </a:r>
          </a:p>
          <a:p>
            <a:r>
              <a:rPr lang="en-US" sz="3200" dirty="0" smtClean="0"/>
              <a:t>Full coverage of population</a:t>
            </a:r>
          </a:p>
          <a:p>
            <a:r>
              <a:rPr lang="en-US" sz="3200" dirty="0" smtClean="0"/>
              <a:t>Continuous and permanent</a:t>
            </a:r>
          </a:p>
          <a:p>
            <a:r>
              <a:rPr lang="en-US" sz="3200" dirty="0" smtClean="0"/>
              <a:t>Confidentiality of personal information</a:t>
            </a:r>
            <a:endParaRPr lang="en-US" sz="3200" dirty="0"/>
          </a:p>
        </p:txBody>
      </p:sp>
      <p:sp>
        <p:nvSpPr>
          <p:cNvPr id="5" name="TextBox 4"/>
          <p:cNvSpPr txBox="1"/>
          <p:nvPr/>
        </p:nvSpPr>
        <p:spPr>
          <a:xfrm>
            <a:off x="4648200" y="6153804"/>
            <a:ext cx="4495800" cy="707886"/>
          </a:xfrm>
          <a:prstGeom prst="rect">
            <a:avLst/>
          </a:prstGeom>
          <a:noFill/>
        </p:spPr>
        <p:txBody>
          <a:bodyPr wrap="square" rtlCol="0">
            <a:spAutoFit/>
          </a:bodyPr>
          <a:lstStyle/>
          <a:p>
            <a:r>
              <a:rPr lang="en-US" sz="1000" dirty="0"/>
              <a:t>SOURCES</a:t>
            </a:r>
            <a:r>
              <a:rPr lang="en-US" sz="1000" dirty="0" smtClean="0"/>
              <a:t>: </a:t>
            </a:r>
            <a:r>
              <a:rPr lang="en-US" sz="1000" i="1" dirty="0"/>
              <a:t>Handbook on Training in Civil Registration and Vital Statistics Systems, </a:t>
            </a:r>
            <a:r>
              <a:rPr lang="en-US" sz="1000" dirty="0"/>
              <a:t>Series F, No. 84, United Nations, New York, 2002, Modules 2, 3 and 4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4881026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85800"/>
          </a:xfrm>
        </p:spPr>
        <p:txBody>
          <a:bodyPr>
            <a:normAutofit/>
          </a:bodyPr>
          <a:lstStyle/>
          <a:p>
            <a:r>
              <a:rPr lang="en-US" sz="3600" dirty="0" smtClean="0"/>
              <a:t>Process</a:t>
            </a:r>
            <a:endParaRPr lang="en-US" sz="2400" dirty="0"/>
          </a:p>
        </p:txBody>
      </p:sp>
      <p:sp>
        <p:nvSpPr>
          <p:cNvPr id="3" name="Content Placeholder 2"/>
          <p:cNvSpPr>
            <a:spLocks noGrp="1"/>
          </p:cNvSpPr>
          <p:nvPr>
            <p:ph idx="1"/>
          </p:nvPr>
        </p:nvSpPr>
        <p:spPr>
          <a:xfrm>
            <a:off x="381000" y="1295400"/>
            <a:ext cx="8534400" cy="4953000"/>
          </a:xfrm>
        </p:spPr>
        <p:txBody>
          <a:bodyPr>
            <a:normAutofit fontScale="85000" lnSpcReduction="10000"/>
          </a:bodyPr>
          <a:lstStyle/>
          <a:p>
            <a:r>
              <a:rPr lang="en-US" sz="3500" dirty="0" smtClean="0"/>
              <a:t>Place </a:t>
            </a:r>
            <a:r>
              <a:rPr lang="en-US" sz="3500" dirty="0"/>
              <a:t>of Registration</a:t>
            </a:r>
            <a:endParaRPr lang="en-US" sz="3500" dirty="0" smtClean="0"/>
          </a:p>
          <a:p>
            <a:pPr lvl="1"/>
            <a:r>
              <a:rPr lang="en-US" sz="3300" dirty="0" smtClean="0"/>
              <a:t>Vital </a:t>
            </a:r>
            <a:r>
              <a:rPr lang="en-US" sz="3300" dirty="0"/>
              <a:t>events registered </a:t>
            </a:r>
            <a:endParaRPr lang="en-US" sz="3300" dirty="0" smtClean="0"/>
          </a:p>
          <a:p>
            <a:pPr lvl="2"/>
            <a:r>
              <a:rPr lang="en-US" sz="2800" dirty="0" smtClean="0"/>
              <a:t>In local area</a:t>
            </a:r>
            <a:endParaRPr lang="en-US" sz="2800" dirty="0"/>
          </a:p>
          <a:p>
            <a:pPr lvl="2"/>
            <a:r>
              <a:rPr lang="en-US" sz="2800" dirty="0" smtClean="0"/>
              <a:t>By </a:t>
            </a:r>
            <a:r>
              <a:rPr lang="en-US" sz="2800" dirty="0">
                <a:solidFill>
                  <a:srgbClr val="C00000"/>
                </a:solidFill>
              </a:rPr>
              <a:t>place of occurrence</a:t>
            </a:r>
          </a:p>
          <a:p>
            <a:pPr lvl="3"/>
            <a:r>
              <a:rPr lang="en-US" sz="2600" dirty="0" smtClean="0"/>
              <a:t>Geographic </a:t>
            </a:r>
            <a:r>
              <a:rPr lang="en-US" sz="2600" dirty="0"/>
              <a:t>location where vital event occurred</a:t>
            </a:r>
          </a:p>
          <a:p>
            <a:pPr lvl="2"/>
            <a:r>
              <a:rPr lang="en-US" sz="2800" dirty="0" smtClean="0"/>
              <a:t>Or </a:t>
            </a:r>
            <a:r>
              <a:rPr lang="en-US" sz="2800" dirty="0"/>
              <a:t>by </a:t>
            </a:r>
            <a:r>
              <a:rPr lang="en-US" sz="2800" dirty="0">
                <a:solidFill>
                  <a:srgbClr val="C00000"/>
                </a:solidFill>
              </a:rPr>
              <a:t>place of residence</a:t>
            </a:r>
          </a:p>
          <a:p>
            <a:pPr lvl="3"/>
            <a:r>
              <a:rPr lang="en-US" sz="2600" dirty="0" smtClean="0"/>
              <a:t>Usual </a:t>
            </a:r>
            <a:r>
              <a:rPr lang="en-US" sz="2600" dirty="0"/>
              <a:t>residence of person involved in vital event</a:t>
            </a:r>
          </a:p>
          <a:p>
            <a:pPr marL="457200" lvl="1" indent="0">
              <a:buNone/>
            </a:pPr>
            <a:r>
              <a:rPr lang="en-US" dirty="0"/>
              <a:t>		</a:t>
            </a:r>
            <a:r>
              <a:rPr lang="en-US" sz="2600" dirty="0"/>
              <a:t>Birth – residence of mother</a:t>
            </a:r>
          </a:p>
          <a:p>
            <a:pPr marL="457200" lvl="1" indent="0">
              <a:buNone/>
            </a:pPr>
            <a:r>
              <a:rPr lang="en-US" sz="2600" dirty="0"/>
              <a:t>		Fetal death – residence of mother</a:t>
            </a:r>
          </a:p>
          <a:p>
            <a:pPr marL="457200" lvl="1" indent="0">
              <a:buNone/>
            </a:pPr>
            <a:r>
              <a:rPr lang="en-US" sz="2600" dirty="0"/>
              <a:t>		Death – residence of decedent</a:t>
            </a:r>
          </a:p>
          <a:p>
            <a:pPr marL="457200" lvl="1" indent="0">
              <a:buNone/>
            </a:pPr>
            <a:endParaRPr lang="en-US" dirty="0" smtClean="0"/>
          </a:p>
          <a:p>
            <a:pPr marL="457200" lvl="1" indent="0">
              <a:buNone/>
            </a:pPr>
            <a:endParaRPr lang="en-US" dirty="0"/>
          </a:p>
        </p:txBody>
      </p:sp>
      <p:sp>
        <p:nvSpPr>
          <p:cNvPr id="4" name="TextBox 3"/>
          <p:cNvSpPr txBox="1"/>
          <p:nvPr/>
        </p:nvSpPr>
        <p:spPr>
          <a:xfrm>
            <a:off x="4638773" y="6163557"/>
            <a:ext cx="43434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8903367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09600"/>
          </a:xfrm>
        </p:spPr>
        <p:txBody>
          <a:bodyPr/>
          <a:lstStyle/>
          <a:p>
            <a:r>
              <a:rPr lang="en-US" dirty="0" smtClean="0"/>
              <a:t>Process</a:t>
            </a:r>
            <a:endParaRPr lang="en-US" dirty="0"/>
          </a:p>
        </p:txBody>
      </p:sp>
      <p:sp>
        <p:nvSpPr>
          <p:cNvPr id="3" name="Content Placeholder 2"/>
          <p:cNvSpPr>
            <a:spLocks noGrp="1"/>
          </p:cNvSpPr>
          <p:nvPr>
            <p:ph idx="1"/>
          </p:nvPr>
        </p:nvSpPr>
        <p:spPr>
          <a:xfrm>
            <a:off x="609600" y="1447800"/>
            <a:ext cx="8077200" cy="4678363"/>
          </a:xfrm>
        </p:spPr>
        <p:txBody>
          <a:bodyPr>
            <a:normAutofit/>
          </a:bodyPr>
          <a:lstStyle/>
          <a:p>
            <a:r>
              <a:rPr lang="en-US" sz="3000" dirty="0" smtClean="0"/>
              <a:t>Place </a:t>
            </a:r>
            <a:r>
              <a:rPr lang="en-US" sz="3000" dirty="0"/>
              <a:t>of Registration (continued)</a:t>
            </a:r>
            <a:endParaRPr lang="en-US" sz="3000" dirty="0" smtClean="0"/>
          </a:p>
          <a:p>
            <a:pPr lvl="1"/>
            <a:r>
              <a:rPr lang="en-US" sz="2600" dirty="0" smtClean="0"/>
              <a:t>Statistical tabulation</a:t>
            </a:r>
          </a:p>
          <a:p>
            <a:pPr lvl="2"/>
            <a:r>
              <a:rPr lang="en-US" dirty="0" smtClean="0"/>
              <a:t>Collect both </a:t>
            </a:r>
            <a:r>
              <a:rPr lang="en-US" dirty="0"/>
              <a:t>occurrence and residence data </a:t>
            </a:r>
            <a:endParaRPr lang="en-US" dirty="0" smtClean="0"/>
          </a:p>
          <a:p>
            <a:pPr lvl="2"/>
            <a:r>
              <a:rPr lang="en-US" dirty="0" smtClean="0"/>
              <a:t>Tabulate data according to research needs</a:t>
            </a:r>
          </a:p>
          <a:p>
            <a:pPr lvl="1"/>
            <a:r>
              <a:rPr lang="en-US" sz="2600" dirty="0" smtClean="0"/>
              <a:t>Civil </a:t>
            </a:r>
            <a:r>
              <a:rPr lang="en-US" sz="2600" dirty="0"/>
              <a:t>registration law </a:t>
            </a:r>
            <a:endParaRPr lang="en-US" sz="2600" dirty="0" smtClean="0"/>
          </a:p>
          <a:p>
            <a:pPr lvl="2"/>
            <a:r>
              <a:rPr lang="en-US" dirty="0"/>
              <a:t>S</a:t>
            </a:r>
            <a:r>
              <a:rPr lang="en-US" dirty="0" smtClean="0"/>
              <a:t>pecify </a:t>
            </a:r>
            <a:r>
              <a:rPr lang="en-US" dirty="0"/>
              <a:t>where </a:t>
            </a:r>
            <a:r>
              <a:rPr lang="en-US" dirty="0" smtClean="0"/>
              <a:t>vital event </a:t>
            </a:r>
            <a:r>
              <a:rPr lang="en-US" dirty="0"/>
              <a:t>should be </a:t>
            </a:r>
            <a:r>
              <a:rPr lang="en-US" dirty="0" smtClean="0"/>
              <a:t>registered</a:t>
            </a:r>
          </a:p>
          <a:p>
            <a:pPr lvl="2"/>
            <a:r>
              <a:rPr lang="en-US" dirty="0"/>
              <a:t>S</a:t>
            </a:r>
            <a:r>
              <a:rPr lang="en-US" dirty="0" smtClean="0"/>
              <a:t>pecify </a:t>
            </a:r>
            <a:r>
              <a:rPr lang="en-US" dirty="0"/>
              <a:t>how to handle problem </a:t>
            </a:r>
            <a:r>
              <a:rPr lang="en-US" dirty="0" smtClean="0"/>
              <a:t>events</a:t>
            </a:r>
            <a:endParaRPr lang="en-US" dirty="0"/>
          </a:p>
          <a:p>
            <a:pPr marL="0" indent="0">
              <a:buNone/>
            </a:pPr>
            <a:endParaRPr lang="en-US" sz="2800" dirty="0"/>
          </a:p>
        </p:txBody>
      </p:sp>
      <p:sp>
        <p:nvSpPr>
          <p:cNvPr id="4" name="TextBox 3"/>
          <p:cNvSpPr txBox="1"/>
          <p:nvPr/>
        </p:nvSpPr>
        <p:spPr>
          <a:xfrm>
            <a:off x="4572000" y="6153346"/>
            <a:ext cx="44196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1040347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Map demonstrating the difference between place of death and place of residence by showing the many different places of residence for the 48 motor vehicle deaths that occurred in Cochise County.  "/>
          <p:cNvSpPr>
            <a:spLocks noGrp="1"/>
          </p:cNvSpPr>
          <p:nvPr>
            <p:ph idx="1"/>
          </p:nvPr>
        </p:nvSpPr>
        <p:spPr>
          <a:xfrm>
            <a:off x="1029911" y="1715870"/>
            <a:ext cx="7523541" cy="4227730"/>
          </a:xfrm>
        </p:spPr>
        <p:txBody>
          <a:bodyPr/>
          <a:lstStyle/>
          <a:p>
            <a:pPr marL="0" indent="0">
              <a:buNone/>
            </a:pPr>
            <a:r>
              <a:rPr lang="en-US" dirty="0" smtClean="0"/>
              <a:t> </a:t>
            </a:r>
            <a:endParaRPr lang="en-US" dirty="0"/>
          </a:p>
        </p:txBody>
      </p:sp>
      <p:pic>
        <p:nvPicPr>
          <p:cNvPr id="38" name="Picture 2" descr="Map showing the location of the residence for the 48 motor vehicle deaths that occurred in Cochise County in State A.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50" t="5626" r="7626" b="14226"/>
          <a:stretch>
            <a:fillRect/>
          </a:stretch>
        </p:blipFill>
        <p:spPr bwMode="auto">
          <a:xfrm>
            <a:off x="2017154" y="1280936"/>
            <a:ext cx="5386946" cy="506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AutoShape 13"/>
          <p:cNvCxnSpPr>
            <a:cxnSpLocks noChangeShapeType="1"/>
            <a:stCxn id="38" idx="2"/>
            <a:endCxn id="38" idx="2"/>
          </p:cNvCxnSpPr>
          <p:nvPr/>
        </p:nvCxnSpPr>
        <p:spPr bwMode="auto">
          <a:xfrm>
            <a:off x="4710627" y="6346825"/>
            <a:ext cx="0"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14"/>
          <p:cNvCxnSpPr>
            <a:cxnSpLocks noChangeShapeType="1"/>
            <a:stCxn id="38" idx="2"/>
            <a:endCxn id="38" idx="2"/>
          </p:cNvCxnSpPr>
          <p:nvPr/>
        </p:nvCxnSpPr>
        <p:spPr bwMode="auto">
          <a:xfrm>
            <a:off x="4710627" y="6346825"/>
            <a:ext cx="0" cy="0"/>
          </a:xfrm>
          <a:prstGeom prst="straightConnector1">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2" name="Group 27"/>
          <p:cNvGrpSpPr>
            <a:grpSpLocks/>
          </p:cNvGrpSpPr>
          <p:nvPr/>
        </p:nvGrpSpPr>
        <p:grpSpPr bwMode="auto">
          <a:xfrm>
            <a:off x="6728690" y="5985755"/>
            <a:ext cx="2034310" cy="818270"/>
            <a:chOff x="4224" y="3696"/>
            <a:chExt cx="1432" cy="576"/>
          </a:xfrm>
        </p:grpSpPr>
        <p:cxnSp>
          <p:nvCxnSpPr>
            <p:cNvPr id="63" name="AutoShape 28"/>
            <p:cNvCxnSpPr>
              <a:cxnSpLocks noChangeShapeType="1"/>
              <a:endCxn id="64" idx="1"/>
            </p:cNvCxnSpPr>
            <p:nvPr/>
          </p:nvCxnSpPr>
          <p:spPr bwMode="auto">
            <a:xfrm rot="16200000" flipH="1">
              <a:off x="4162" y="3758"/>
              <a:ext cx="413" cy="289"/>
            </a:xfrm>
            <a:prstGeom prst="curvedConnector2">
              <a:avLst/>
            </a:prstGeom>
            <a:noFill/>
            <a:ln w="1587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 Box 29"/>
            <p:cNvSpPr txBox="1">
              <a:spLocks noChangeArrowheads="1"/>
            </p:cNvSpPr>
            <p:nvPr/>
          </p:nvSpPr>
          <p:spPr bwMode="auto">
            <a:xfrm>
              <a:off x="4513" y="3946"/>
              <a:ext cx="11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1" dirty="0">
                  <a:latin typeface="Century Gothic" pitchFamily="34" charset="0"/>
                </a:rPr>
                <a:t>FOREIGN COUNTRY</a:t>
              </a:r>
            </a:p>
            <a:p>
              <a:pPr algn="ctr"/>
              <a:r>
                <a:rPr lang="en-US" sz="1400" b="1" dirty="0">
                  <a:latin typeface="Century Gothic" pitchFamily="34" charset="0"/>
                </a:rPr>
                <a:t>9</a:t>
              </a:r>
            </a:p>
          </p:txBody>
        </p:sp>
      </p:grpSp>
      <p:grpSp>
        <p:nvGrpSpPr>
          <p:cNvPr id="65" name="Group 30"/>
          <p:cNvGrpSpPr>
            <a:grpSpLocks/>
          </p:cNvGrpSpPr>
          <p:nvPr/>
        </p:nvGrpSpPr>
        <p:grpSpPr bwMode="auto">
          <a:xfrm>
            <a:off x="6997065" y="1755804"/>
            <a:ext cx="1322586" cy="4042161"/>
            <a:chOff x="3771" y="971"/>
            <a:chExt cx="539" cy="2692"/>
          </a:xfrm>
        </p:grpSpPr>
        <p:cxnSp>
          <p:nvCxnSpPr>
            <p:cNvPr id="66" name="AutoShape 31"/>
            <p:cNvCxnSpPr>
              <a:cxnSpLocks noChangeShapeType="1"/>
              <a:endCxn id="67" idx="2"/>
            </p:cNvCxnSpPr>
            <p:nvPr/>
          </p:nvCxnSpPr>
          <p:spPr bwMode="auto">
            <a:xfrm rot="5400000" flipH="1" flipV="1">
              <a:off x="2767" y="2287"/>
              <a:ext cx="2380" cy="372"/>
            </a:xfrm>
            <a:prstGeom prst="curvedConnector3">
              <a:avLst>
                <a:gd name="adj1" fmla="val 50000"/>
              </a:avLst>
            </a:prstGeom>
            <a:noFill/>
            <a:ln w="1587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 Box 32"/>
            <p:cNvSpPr txBox="1">
              <a:spLocks noChangeArrowheads="1"/>
            </p:cNvSpPr>
            <p:nvPr/>
          </p:nvSpPr>
          <p:spPr bwMode="auto">
            <a:xfrm>
              <a:off x="3976" y="971"/>
              <a:ext cx="33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itchFamily="34" charset="0"/>
                </a:rPr>
                <a:t>Other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itchFamily="34" charset="0"/>
                </a:rPr>
                <a:t>3</a:t>
              </a:r>
            </a:p>
          </p:txBody>
        </p:sp>
      </p:grpSp>
      <p:sp>
        <p:nvSpPr>
          <p:cNvPr id="68" name="Text Box 33"/>
          <p:cNvSpPr txBox="1">
            <a:spLocks noChangeArrowheads="1"/>
          </p:cNvSpPr>
          <p:nvPr/>
        </p:nvSpPr>
        <p:spPr bwMode="auto">
          <a:xfrm>
            <a:off x="169862" y="5867400"/>
            <a:ext cx="271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a:latin typeface="Arial" charset="0"/>
              </a:rPr>
              <a:t>Source: Mortality data, NCHS/CDC.</a:t>
            </a:r>
          </a:p>
        </p:txBody>
      </p:sp>
      <p:grpSp>
        <p:nvGrpSpPr>
          <p:cNvPr id="4" name="Group 3"/>
          <p:cNvGrpSpPr/>
          <p:nvPr/>
        </p:nvGrpSpPr>
        <p:grpSpPr>
          <a:xfrm>
            <a:off x="2087990" y="1789229"/>
            <a:ext cx="6611516" cy="4230571"/>
            <a:chOff x="1527175" y="1292225"/>
            <a:chExt cx="7388231" cy="4727575"/>
          </a:xfrm>
        </p:grpSpPr>
        <p:grpSp>
          <p:nvGrpSpPr>
            <p:cNvPr id="39" name="Group 4"/>
            <p:cNvGrpSpPr>
              <a:grpSpLocks/>
            </p:cNvGrpSpPr>
            <p:nvPr/>
          </p:nvGrpSpPr>
          <p:grpSpPr bwMode="auto">
            <a:xfrm>
              <a:off x="6974101" y="5486400"/>
              <a:ext cx="456406" cy="457200"/>
              <a:chOff x="4320" y="3216"/>
              <a:chExt cx="288" cy="288"/>
            </a:xfrm>
          </p:grpSpPr>
          <p:sp>
            <p:nvSpPr>
              <p:cNvPr id="40" name="Text Box 5"/>
              <p:cNvSpPr txBox="1">
                <a:spLocks noChangeArrowheads="1"/>
              </p:cNvSpPr>
              <p:nvPr/>
            </p:nvSpPr>
            <p:spPr bwMode="auto">
              <a:xfrm>
                <a:off x="4347" y="3264"/>
                <a:ext cx="2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itchFamily="34" charset="0"/>
                  </a:rPr>
                  <a:t>16</a:t>
                </a:r>
              </a:p>
            </p:txBody>
          </p:sp>
          <p:sp>
            <p:nvSpPr>
              <p:cNvPr id="41" name="Oval 6"/>
              <p:cNvSpPr>
                <a:spLocks noChangeArrowheads="1"/>
              </p:cNvSpPr>
              <p:nvPr/>
            </p:nvSpPr>
            <p:spPr bwMode="auto">
              <a:xfrm>
                <a:off x="4320" y="3216"/>
                <a:ext cx="288" cy="288"/>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42" name="Group 7"/>
            <p:cNvGrpSpPr>
              <a:grpSpLocks/>
            </p:cNvGrpSpPr>
            <p:nvPr/>
          </p:nvGrpSpPr>
          <p:grpSpPr bwMode="auto">
            <a:xfrm>
              <a:off x="1527175" y="3140075"/>
              <a:ext cx="5026025" cy="2803525"/>
              <a:chOff x="818" y="1978"/>
              <a:chExt cx="3166" cy="1766"/>
            </a:xfrm>
          </p:grpSpPr>
          <p:cxnSp>
            <p:nvCxnSpPr>
              <p:cNvPr id="43" name="AutoShape 8"/>
              <p:cNvCxnSpPr>
                <a:cxnSpLocks noChangeShapeType="1"/>
                <a:endCxn id="44" idx="2"/>
              </p:cNvCxnSpPr>
              <p:nvPr/>
            </p:nvCxnSpPr>
            <p:spPr bwMode="auto">
              <a:xfrm rot="10800000">
                <a:off x="1081" y="2308"/>
                <a:ext cx="2903" cy="1436"/>
              </a:xfrm>
              <a:prstGeom prst="curvedConnector2">
                <a:avLst/>
              </a:prstGeom>
              <a:noFill/>
              <a:ln w="15875">
                <a:solidFill>
                  <a:srgbClr val="FF0000"/>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 Box 9"/>
              <p:cNvSpPr txBox="1">
                <a:spLocks noChangeArrowheads="1"/>
              </p:cNvSpPr>
              <p:nvPr/>
            </p:nvSpPr>
            <p:spPr bwMode="auto">
              <a:xfrm>
                <a:off x="818" y="1978"/>
                <a:ext cx="52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itchFamily="34" charset="0"/>
                  </a:rPr>
                  <a:t>STATE 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itchFamily="34" charset="0"/>
                  </a:rPr>
                  <a:t>3</a:t>
                </a:r>
              </a:p>
            </p:txBody>
          </p:sp>
        </p:grpSp>
        <p:grpSp>
          <p:nvGrpSpPr>
            <p:cNvPr id="45" name="Group 10"/>
            <p:cNvGrpSpPr>
              <a:grpSpLocks/>
            </p:cNvGrpSpPr>
            <p:nvPr/>
          </p:nvGrpSpPr>
          <p:grpSpPr bwMode="auto">
            <a:xfrm>
              <a:off x="3603625" y="3581400"/>
              <a:ext cx="2597150" cy="1600200"/>
              <a:chOff x="2270" y="2256"/>
              <a:chExt cx="1636" cy="1008"/>
            </a:xfrm>
          </p:grpSpPr>
          <p:sp>
            <p:nvSpPr>
              <p:cNvPr id="46" name="Text Box 11"/>
              <p:cNvSpPr txBox="1">
                <a:spLocks noChangeArrowheads="1"/>
              </p:cNvSpPr>
              <p:nvPr/>
            </p:nvSpPr>
            <p:spPr bwMode="auto">
              <a:xfrm>
                <a:off x="2270" y="225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Century Gothic" pitchFamily="34" charset="0"/>
                  </a:rPr>
                  <a:t>4</a:t>
                </a:r>
              </a:p>
            </p:txBody>
          </p:sp>
          <p:cxnSp>
            <p:nvCxnSpPr>
              <p:cNvPr id="47" name="AutoShape 12"/>
              <p:cNvCxnSpPr>
                <a:cxnSpLocks noChangeShapeType="1"/>
                <a:endCxn id="46" idx="3"/>
              </p:cNvCxnSpPr>
              <p:nvPr/>
            </p:nvCxnSpPr>
            <p:spPr bwMode="auto">
              <a:xfrm rot="10800000">
                <a:off x="2448" y="2352"/>
                <a:ext cx="1458" cy="912"/>
              </a:xfrm>
              <a:prstGeom prst="curvedConnector3">
                <a:avLst>
                  <a:gd name="adj1" fmla="val 50000"/>
                </a:avLst>
              </a:prstGeom>
              <a:noFill/>
              <a:ln w="15875">
                <a:solidFill>
                  <a:srgbClr val="FF0000"/>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15"/>
            <p:cNvGrpSpPr>
              <a:grpSpLocks/>
            </p:cNvGrpSpPr>
            <p:nvPr/>
          </p:nvGrpSpPr>
          <p:grpSpPr bwMode="auto">
            <a:xfrm>
              <a:off x="5356225" y="5181600"/>
              <a:ext cx="1044575" cy="685800"/>
              <a:chOff x="3374" y="3264"/>
              <a:chExt cx="658" cy="432"/>
            </a:xfrm>
          </p:grpSpPr>
          <p:cxnSp>
            <p:nvCxnSpPr>
              <p:cNvPr id="51" name="AutoShape 16"/>
              <p:cNvCxnSpPr>
                <a:cxnSpLocks noChangeShapeType="1"/>
                <a:stCxn id="52" idx="3"/>
              </p:cNvCxnSpPr>
              <p:nvPr/>
            </p:nvCxnSpPr>
            <p:spPr bwMode="auto">
              <a:xfrm>
                <a:off x="3552" y="3360"/>
                <a:ext cx="480" cy="336"/>
              </a:xfrm>
              <a:prstGeom prst="straightConnector1">
                <a:avLst/>
              </a:prstGeom>
              <a:noFill/>
              <a:ln w="15875">
                <a:solidFill>
                  <a:srgbClr val="FF0000"/>
                </a:solidFill>
                <a:round/>
                <a:headEnd type="stealth"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17"/>
              <p:cNvSpPr txBox="1">
                <a:spLocks noChangeArrowheads="1"/>
              </p:cNvSpPr>
              <p:nvPr/>
            </p:nvSpPr>
            <p:spPr bwMode="auto">
              <a:xfrm>
                <a:off x="3374" y="3264"/>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Century Gothic" pitchFamily="34" charset="0"/>
                  </a:rPr>
                  <a:t>7</a:t>
                </a:r>
              </a:p>
            </p:txBody>
          </p:sp>
        </p:grpSp>
        <p:grpSp>
          <p:nvGrpSpPr>
            <p:cNvPr id="53" name="Group 18"/>
            <p:cNvGrpSpPr>
              <a:grpSpLocks/>
            </p:cNvGrpSpPr>
            <p:nvPr/>
          </p:nvGrpSpPr>
          <p:grpSpPr bwMode="auto">
            <a:xfrm>
              <a:off x="4609919" y="1292225"/>
              <a:ext cx="2095501" cy="3924300"/>
              <a:chOff x="2869" y="814"/>
              <a:chExt cx="1320" cy="2472"/>
            </a:xfrm>
          </p:grpSpPr>
          <p:cxnSp>
            <p:nvCxnSpPr>
              <p:cNvPr id="54" name="AutoShape 19"/>
              <p:cNvCxnSpPr>
                <a:cxnSpLocks noChangeShapeType="1"/>
                <a:endCxn id="55" idx="2"/>
              </p:cNvCxnSpPr>
              <p:nvPr/>
            </p:nvCxnSpPr>
            <p:spPr bwMode="auto">
              <a:xfrm rot="16200000" flipV="1">
                <a:off x="2776" y="1873"/>
                <a:ext cx="2007" cy="819"/>
              </a:xfrm>
              <a:prstGeom prst="curvedConnector3">
                <a:avLst>
                  <a:gd name="adj1" fmla="val 50000"/>
                </a:avLst>
              </a:prstGeom>
              <a:noFill/>
              <a:ln w="1587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 Box 20"/>
              <p:cNvSpPr txBox="1">
                <a:spLocks noChangeArrowheads="1"/>
              </p:cNvSpPr>
              <p:nvPr/>
            </p:nvSpPr>
            <p:spPr bwMode="auto">
              <a:xfrm>
                <a:off x="2869" y="814"/>
                <a:ext cx="100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Other Counties in State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2</a:t>
                </a:r>
              </a:p>
            </p:txBody>
          </p:sp>
        </p:grpSp>
        <p:grpSp>
          <p:nvGrpSpPr>
            <p:cNvPr id="56" name="Group 21"/>
            <p:cNvGrpSpPr>
              <a:grpSpLocks/>
            </p:cNvGrpSpPr>
            <p:nvPr/>
          </p:nvGrpSpPr>
          <p:grpSpPr bwMode="auto">
            <a:xfrm>
              <a:off x="7239005" y="2438400"/>
              <a:ext cx="1676401" cy="2851150"/>
              <a:chOff x="4560" y="1536"/>
              <a:chExt cx="1056" cy="1796"/>
            </a:xfrm>
          </p:grpSpPr>
          <p:cxnSp>
            <p:nvCxnSpPr>
              <p:cNvPr id="57" name="AutoShape 22"/>
              <p:cNvCxnSpPr>
                <a:cxnSpLocks noChangeShapeType="1"/>
                <a:endCxn id="58" idx="2"/>
              </p:cNvCxnSpPr>
              <p:nvPr/>
            </p:nvCxnSpPr>
            <p:spPr bwMode="auto">
              <a:xfrm rot="5400000" flipH="1" flipV="1">
                <a:off x="4199" y="2227"/>
                <a:ext cx="1466" cy="744"/>
              </a:xfrm>
              <a:prstGeom prst="curvedConnector3">
                <a:avLst>
                  <a:gd name="adj1" fmla="val 50000"/>
                </a:avLst>
              </a:prstGeom>
              <a:noFill/>
              <a:ln w="1587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 Box 23"/>
              <p:cNvSpPr txBox="1">
                <a:spLocks noChangeArrowheads="1"/>
              </p:cNvSpPr>
              <p:nvPr/>
            </p:nvSpPr>
            <p:spPr bwMode="auto">
              <a:xfrm>
                <a:off x="4992" y="1536"/>
                <a:ext cx="62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smtClean="0">
                    <a:latin typeface="Century Gothic" pitchFamily="34" charset="0"/>
                  </a:rPr>
                  <a:t>STATE C</a:t>
                </a:r>
                <a:endParaRPr lang="en-US" sz="1400" b="1" dirty="0">
                  <a:latin typeface="Century Gothic" pitchFamily="34" charset="0"/>
                </a:endParaRPr>
              </a:p>
              <a:p>
                <a:pPr algn="ctr"/>
                <a:r>
                  <a:rPr lang="en-US" sz="1400" b="1" dirty="0">
                    <a:latin typeface="Century Gothic" pitchFamily="34" charset="0"/>
                  </a:rPr>
                  <a:t>3</a:t>
                </a:r>
              </a:p>
            </p:txBody>
          </p:sp>
        </p:grpSp>
        <p:grpSp>
          <p:nvGrpSpPr>
            <p:cNvPr id="59" name="Group 24"/>
            <p:cNvGrpSpPr>
              <a:grpSpLocks/>
            </p:cNvGrpSpPr>
            <p:nvPr/>
          </p:nvGrpSpPr>
          <p:grpSpPr bwMode="auto">
            <a:xfrm>
              <a:off x="7053265" y="5045075"/>
              <a:ext cx="1716088" cy="974725"/>
              <a:chOff x="4443" y="3178"/>
              <a:chExt cx="1081" cy="614"/>
            </a:xfrm>
          </p:grpSpPr>
          <p:cxnSp>
            <p:nvCxnSpPr>
              <p:cNvPr id="60" name="AutoShape 25"/>
              <p:cNvCxnSpPr>
                <a:cxnSpLocks noChangeShapeType="1"/>
                <a:endCxn id="61" idx="2"/>
              </p:cNvCxnSpPr>
              <p:nvPr/>
            </p:nvCxnSpPr>
            <p:spPr bwMode="auto">
              <a:xfrm flipV="1">
                <a:off x="4443" y="3508"/>
                <a:ext cx="815" cy="284"/>
              </a:xfrm>
              <a:prstGeom prst="curvedConnector2">
                <a:avLst/>
              </a:prstGeom>
              <a:noFill/>
              <a:ln w="15875">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 Box 26"/>
              <p:cNvSpPr txBox="1">
                <a:spLocks noChangeArrowheads="1"/>
              </p:cNvSpPr>
              <p:nvPr/>
            </p:nvSpPr>
            <p:spPr bwMode="auto">
              <a:xfrm>
                <a:off x="4992" y="3178"/>
                <a:ext cx="5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400" b="1" dirty="0" smtClean="0">
                    <a:latin typeface="Century Gothic" pitchFamily="34" charset="0"/>
                  </a:rPr>
                  <a:t>STATE D</a:t>
                </a:r>
                <a:endParaRPr lang="en-US" sz="1400" b="1" dirty="0">
                  <a:latin typeface="Century Gothic" pitchFamily="34" charset="0"/>
                </a:endParaRPr>
              </a:p>
              <a:p>
                <a:pPr algn="ctr"/>
                <a:r>
                  <a:rPr lang="en-US" sz="1400" b="1" dirty="0">
                    <a:latin typeface="Century Gothic" pitchFamily="34" charset="0"/>
                  </a:rPr>
                  <a:t>1</a:t>
                </a:r>
              </a:p>
            </p:txBody>
          </p:sp>
        </p:grpSp>
        <p:grpSp>
          <p:nvGrpSpPr>
            <p:cNvPr id="147" name="Group 4"/>
            <p:cNvGrpSpPr>
              <a:grpSpLocks/>
            </p:cNvGrpSpPr>
            <p:nvPr/>
          </p:nvGrpSpPr>
          <p:grpSpPr bwMode="auto">
            <a:xfrm>
              <a:off x="6116731" y="5217044"/>
              <a:ext cx="456406" cy="457200"/>
              <a:chOff x="4181" y="3281"/>
              <a:chExt cx="288" cy="288"/>
            </a:xfrm>
            <a:solidFill>
              <a:schemeClr val="tx2"/>
            </a:solidFill>
          </p:grpSpPr>
          <p:sp>
            <p:nvSpPr>
              <p:cNvPr id="149" name="Oval 6"/>
              <p:cNvSpPr>
                <a:spLocks noChangeArrowheads="1"/>
              </p:cNvSpPr>
              <p:nvPr/>
            </p:nvSpPr>
            <p:spPr bwMode="auto">
              <a:xfrm>
                <a:off x="4181" y="3281"/>
                <a:ext cx="288" cy="288"/>
              </a:xfrm>
              <a:prstGeom prst="ellipse">
                <a:avLst/>
              </a:prstGeom>
              <a:noFill/>
              <a:ln w="254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endParaRPr>
              </a:p>
            </p:txBody>
          </p:sp>
          <p:sp>
            <p:nvSpPr>
              <p:cNvPr id="148" name="Text Box 5"/>
              <p:cNvSpPr txBox="1">
                <a:spLocks noChangeArrowheads="1"/>
              </p:cNvSpPr>
              <p:nvPr/>
            </p:nvSpPr>
            <p:spPr bwMode="auto">
              <a:xfrm>
                <a:off x="4206" y="3329"/>
                <a:ext cx="261" cy="192"/>
              </a:xfrm>
              <a:prstGeom prst="rect">
                <a:avLst/>
              </a:prstGeom>
              <a:no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entury Gothic" pitchFamily="34" charset="0"/>
                  </a:rPr>
                  <a:t>48</a:t>
                </a:r>
              </a:p>
            </p:txBody>
          </p:sp>
        </p:grpSp>
      </p:grpSp>
      <p:sp>
        <p:nvSpPr>
          <p:cNvPr id="2" name="Title 1"/>
          <p:cNvSpPr>
            <a:spLocks noGrp="1"/>
          </p:cNvSpPr>
          <p:nvPr>
            <p:ph type="title"/>
          </p:nvPr>
        </p:nvSpPr>
        <p:spPr>
          <a:xfrm>
            <a:off x="381000" y="228601"/>
            <a:ext cx="8382000" cy="457200"/>
          </a:xfrm>
        </p:spPr>
        <p:txBody>
          <a:bodyPr/>
          <a:lstStyle/>
          <a:p>
            <a:r>
              <a:rPr lang="en-US" sz="2300" dirty="0" smtClean="0">
                <a:solidFill>
                  <a:schemeClr val="tx1"/>
                </a:solidFill>
              </a:rPr>
              <a:t>48</a:t>
            </a:r>
            <a:r>
              <a:rPr lang="en-US" sz="2300" baseline="0" dirty="0" smtClean="0">
                <a:solidFill>
                  <a:schemeClr val="tx1"/>
                </a:solidFill>
              </a:rPr>
              <a:t> motor vehicle crash deaths in Cochise County, State A</a:t>
            </a:r>
            <a:endParaRPr lang="en-US" sz="2300" dirty="0">
              <a:solidFill>
                <a:schemeClr val="tx1"/>
              </a:solidFill>
            </a:endParaRPr>
          </a:p>
        </p:txBody>
      </p:sp>
    </p:spTree>
    <p:extLst>
      <p:ext uri="{BB962C8B-B14F-4D97-AF65-F5344CB8AC3E}">
        <p14:creationId xmlns:p14="http://schemas.microsoft.com/office/powerpoint/2010/main" val="4098785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1000"/>
                                        <p:tgtEl>
                                          <p:spTgt spid="62"/>
                                        </p:tgtEl>
                                      </p:cBhvr>
                                    </p:animEffect>
                                  </p:childTnLst>
                                </p:cTn>
                              </p:par>
                            </p:childTnLst>
                          </p:cTn>
                        </p:par>
                        <p:par>
                          <p:cTn id="8" fill="hold">
                            <p:stCondLst>
                              <p:cond delay="3500"/>
                            </p:stCondLst>
                            <p:childTnLst>
                              <p:par>
                                <p:cTn id="9" presetID="22" presetClass="entr" presetSubtype="4" fill="hold" nodeType="afterEffect">
                                  <p:stCondLst>
                                    <p:cond delay="250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914400"/>
          </a:xfrm>
        </p:spPr>
        <p:txBody>
          <a:bodyPr/>
          <a:lstStyle/>
          <a:p>
            <a:r>
              <a:rPr lang="en-US" dirty="0"/>
              <a:t>Process</a:t>
            </a:r>
          </a:p>
        </p:txBody>
      </p:sp>
      <p:sp>
        <p:nvSpPr>
          <p:cNvPr id="3" name="Content Placeholder 2"/>
          <p:cNvSpPr>
            <a:spLocks noGrp="1"/>
          </p:cNvSpPr>
          <p:nvPr>
            <p:ph idx="1"/>
          </p:nvPr>
        </p:nvSpPr>
        <p:spPr>
          <a:xfrm>
            <a:off x="685800" y="1600200"/>
            <a:ext cx="8077200" cy="4724400"/>
          </a:xfrm>
        </p:spPr>
        <p:txBody>
          <a:bodyPr/>
          <a:lstStyle/>
          <a:p>
            <a:pPr marL="0" indent="0">
              <a:buNone/>
            </a:pPr>
            <a:r>
              <a:rPr lang="en-US" dirty="0" smtClean="0">
                <a:solidFill>
                  <a:schemeClr val="bg1">
                    <a:lumMod val="65000"/>
                  </a:schemeClr>
                </a:solidFill>
              </a:rPr>
              <a:t>Slide with place of registration requirements for country where course is being taught or comparison if students are from multiple countries.</a:t>
            </a:r>
            <a:endParaRPr lang="en-US" dirty="0">
              <a:solidFill>
                <a:schemeClr val="bg1">
                  <a:lumMod val="65000"/>
                </a:schemeClr>
              </a:solidFill>
            </a:endParaRPr>
          </a:p>
        </p:txBody>
      </p:sp>
    </p:spTree>
    <p:extLst>
      <p:ext uri="{BB962C8B-B14F-4D97-AF65-F5344CB8AC3E}">
        <p14:creationId xmlns:p14="http://schemas.microsoft.com/office/powerpoint/2010/main" val="24297250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838200" y="1295400"/>
            <a:ext cx="7924800" cy="4724400"/>
          </a:xfrm>
        </p:spPr>
        <p:txBody>
          <a:bodyPr/>
          <a:lstStyle/>
          <a:p>
            <a:pPr marL="0" indent="0">
              <a:buNone/>
            </a:pPr>
            <a:endParaRPr lang="en-US" dirty="0" smtClean="0"/>
          </a:p>
          <a:p>
            <a:pPr marL="0" indent="0">
              <a:buNone/>
            </a:pPr>
            <a:r>
              <a:rPr lang="en-US" dirty="0" smtClean="0"/>
              <a:t>What are some advantages and disadvantages of registering and tabulating vital events by place of occurrence or place of residence?</a:t>
            </a:r>
          </a:p>
          <a:p>
            <a:endParaRPr lang="en-US" dirty="0"/>
          </a:p>
        </p:txBody>
      </p:sp>
      <p:sp>
        <p:nvSpPr>
          <p:cNvPr id="4" name="TextBox 3"/>
          <p:cNvSpPr txBox="1"/>
          <p:nvPr/>
        </p:nvSpPr>
        <p:spPr>
          <a:xfrm>
            <a:off x="4572000" y="6153346"/>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7033523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endParaRPr lang="en-US" dirty="0"/>
          </a:p>
        </p:txBody>
      </p:sp>
      <p:sp>
        <p:nvSpPr>
          <p:cNvPr id="3" name="Content Placeholder 2"/>
          <p:cNvSpPr>
            <a:spLocks noGrp="1"/>
          </p:cNvSpPr>
          <p:nvPr>
            <p:ph idx="1"/>
          </p:nvPr>
        </p:nvSpPr>
        <p:spPr>
          <a:xfrm>
            <a:off x="762000" y="1371600"/>
            <a:ext cx="7924800" cy="4754563"/>
          </a:xfrm>
        </p:spPr>
        <p:txBody>
          <a:bodyPr>
            <a:normAutofit/>
          </a:bodyPr>
          <a:lstStyle/>
          <a:p>
            <a:r>
              <a:rPr lang="en-US" sz="3200" dirty="0" smtClean="0"/>
              <a:t>Time </a:t>
            </a:r>
            <a:r>
              <a:rPr lang="en-US" sz="3200" dirty="0"/>
              <a:t>to Register Vital Event</a:t>
            </a:r>
            <a:endParaRPr lang="en-US" sz="3200" dirty="0" smtClean="0"/>
          </a:p>
          <a:p>
            <a:pPr lvl="1"/>
            <a:r>
              <a:rPr lang="en-US" dirty="0" smtClean="0"/>
              <a:t>Law should specify time period to report vital event to local registrar</a:t>
            </a:r>
          </a:p>
          <a:p>
            <a:pPr lvl="1"/>
            <a:r>
              <a:rPr lang="en-US" dirty="0" smtClean="0"/>
              <a:t>Time should be </a:t>
            </a:r>
            <a:r>
              <a:rPr lang="en-US" dirty="0" smtClean="0">
                <a:solidFill>
                  <a:srgbClr val="C00000"/>
                </a:solidFill>
              </a:rPr>
              <a:t>short but reasonable </a:t>
            </a:r>
          </a:p>
          <a:p>
            <a:pPr lvl="1"/>
            <a:r>
              <a:rPr lang="en-US" dirty="0" smtClean="0"/>
              <a:t>Common </a:t>
            </a:r>
            <a:r>
              <a:rPr lang="en-US" dirty="0"/>
              <a:t>time periods </a:t>
            </a:r>
          </a:p>
          <a:p>
            <a:pPr lvl="2"/>
            <a:r>
              <a:rPr lang="en-US" dirty="0"/>
              <a:t>Births                One month</a:t>
            </a:r>
          </a:p>
          <a:p>
            <a:pPr lvl="2"/>
            <a:r>
              <a:rPr lang="en-US" dirty="0"/>
              <a:t>Death               </a:t>
            </a:r>
            <a:r>
              <a:rPr lang="en-US" dirty="0" smtClean="0"/>
              <a:t>  </a:t>
            </a:r>
            <a:r>
              <a:rPr lang="en-US" dirty="0"/>
              <a:t>Five days</a:t>
            </a:r>
          </a:p>
          <a:p>
            <a:pPr lvl="2"/>
            <a:r>
              <a:rPr lang="en-US" dirty="0"/>
              <a:t>Fetal deaths   </a:t>
            </a:r>
            <a:r>
              <a:rPr lang="en-US" dirty="0" smtClean="0"/>
              <a:t>   </a:t>
            </a:r>
            <a:r>
              <a:rPr lang="en-US" dirty="0"/>
              <a:t>Five days</a:t>
            </a:r>
          </a:p>
          <a:p>
            <a:endParaRPr lang="en-US" sz="2800" dirty="0" smtClean="0"/>
          </a:p>
          <a:p>
            <a:endParaRPr lang="en-US" sz="2400" dirty="0" smtClean="0"/>
          </a:p>
        </p:txBody>
      </p:sp>
      <p:sp>
        <p:nvSpPr>
          <p:cNvPr id="4" name="TextBox 3"/>
          <p:cNvSpPr txBox="1"/>
          <p:nvPr/>
        </p:nvSpPr>
        <p:spPr>
          <a:xfrm>
            <a:off x="4648200" y="6163557"/>
            <a:ext cx="43434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54925233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smtClean="0"/>
              <a:t>Process</a:t>
            </a:r>
            <a:endParaRPr lang="en-US" dirty="0"/>
          </a:p>
        </p:txBody>
      </p:sp>
      <p:sp>
        <p:nvSpPr>
          <p:cNvPr id="3" name="Content Placeholder 2"/>
          <p:cNvSpPr>
            <a:spLocks noGrp="1"/>
          </p:cNvSpPr>
          <p:nvPr>
            <p:ph idx="1"/>
          </p:nvPr>
        </p:nvSpPr>
        <p:spPr>
          <a:xfrm>
            <a:off x="457200" y="1295400"/>
            <a:ext cx="8458200" cy="4953000"/>
          </a:xfrm>
        </p:spPr>
        <p:txBody>
          <a:bodyPr>
            <a:normAutofit fontScale="92500" lnSpcReduction="10000"/>
          </a:bodyPr>
          <a:lstStyle/>
          <a:p>
            <a:r>
              <a:rPr lang="en-US" sz="3000" dirty="0" smtClean="0"/>
              <a:t>Time </a:t>
            </a:r>
            <a:r>
              <a:rPr lang="en-US" sz="3000" dirty="0"/>
              <a:t>to Register Event (continued)</a:t>
            </a:r>
            <a:endParaRPr lang="en-US" sz="3000" dirty="0" smtClean="0"/>
          </a:p>
          <a:p>
            <a:pPr lvl="1"/>
            <a:r>
              <a:rPr lang="en-US" dirty="0" smtClean="0"/>
              <a:t>Delayed or late registrations</a:t>
            </a:r>
          </a:p>
          <a:p>
            <a:pPr lvl="2"/>
            <a:r>
              <a:rPr lang="en-US" sz="2600" dirty="0"/>
              <a:t>Vital events registered after required time period</a:t>
            </a:r>
            <a:endParaRPr lang="en-US" sz="2600" dirty="0" smtClean="0"/>
          </a:p>
          <a:p>
            <a:pPr lvl="2"/>
            <a:r>
              <a:rPr lang="en-US" sz="2600" dirty="0" smtClean="0"/>
              <a:t>Additional requirements or documentary proof may be needed to register event</a:t>
            </a:r>
          </a:p>
          <a:p>
            <a:pPr lvl="2"/>
            <a:r>
              <a:rPr lang="en-US" sz="2600" dirty="0" smtClean="0"/>
              <a:t>May </a:t>
            </a:r>
            <a:r>
              <a:rPr lang="en-US" sz="2600" dirty="0"/>
              <a:t>not </a:t>
            </a:r>
            <a:r>
              <a:rPr lang="en-US" sz="2600" dirty="0" smtClean="0"/>
              <a:t>be included </a:t>
            </a:r>
            <a:r>
              <a:rPr lang="en-US" sz="2600" dirty="0"/>
              <a:t>in vital statistics </a:t>
            </a:r>
            <a:r>
              <a:rPr lang="en-US" sz="2600" dirty="0" smtClean="0"/>
              <a:t>data if registered more than a year after event occurred</a:t>
            </a:r>
          </a:p>
          <a:p>
            <a:pPr lvl="2"/>
            <a:r>
              <a:rPr lang="en-US" sz="2600" dirty="0" smtClean="0"/>
              <a:t>Number of late or delayed registrations should be limited</a:t>
            </a:r>
          </a:p>
          <a:p>
            <a:pPr lvl="3"/>
            <a:r>
              <a:rPr lang="en-US" sz="2400" dirty="0" smtClean="0"/>
              <a:t>Use of educational programs </a:t>
            </a:r>
          </a:p>
          <a:p>
            <a:pPr lvl="3"/>
            <a:r>
              <a:rPr lang="en-US" sz="2400" dirty="0" smtClean="0"/>
              <a:t>Improve efficiency of vital event registration</a:t>
            </a:r>
          </a:p>
          <a:p>
            <a:pPr marL="0" indent="0">
              <a:buNone/>
            </a:pPr>
            <a:endParaRPr lang="en-US" dirty="0"/>
          </a:p>
        </p:txBody>
      </p:sp>
      <p:sp>
        <p:nvSpPr>
          <p:cNvPr id="4" name="TextBox 3"/>
          <p:cNvSpPr txBox="1"/>
          <p:nvPr/>
        </p:nvSpPr>
        <p:spPr>
          <a:xfrm>
            <a:off x="4648200" y="6162773"/>
            <a:ext cx="44196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99785806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09600"/>
          </a:xfrm>
        </p:spPr>
        <p:txBody>
          <a:bodyPr/>
          <a:lstStyle/>
          <a:p>
            <a:r>
              <a:rPr lang="en-US" dirty="0"/>
              <a:t>Process</a:t>
            </a:r>
          </a:p>
        </p:txBody>
      </p:sp>
      <p:sp>
        <p:nvSpPr>
          <p:cNvPr id="3" name="Content Placeholder 2"/>
          <p:cNvSpPr>
            <a:spLocks noGrp="1"/>
          </p:cNvSpPr>
          <p:nvPr>
            <p:ph idx="1"/>
          </p:nvPr>
        </p:nvSpPr>
        <p:spPr>
          <a:xfrm>
            <a:off x="685800" y="1600200"/>
            <a:ext cx="8077200" cy="4419600"/>
          </a:xfrm>
        </p:spPr>
        <p:txBody>
          <a:bodyPr/>
          <a:lstStyle/>
          <a:p>
            <a:pPr marL="0" indent="0">
              <a:buNone/>
            </a:pPr>
            <a:r>
              <a:rPr lang="en-US" dirty="0" smtClean="0">
                <a:solidFill>
                  <a:schemeClr val="bg1">
                    <a:lumMod val="65000"/>
                  </a:schemeClr>
                </a:solidFill>
              </a:rPr>
              <a:t>Slide with time requirements for registering vital events for the country where the course is being  taught or comparison if students are from multiple countries.</a:t>
            </a:r>
            <a:endParaRPr lang="en-US" dirty="0">
              <a:solidFill>
                <a:schemeClr val="bg1">
                  <a:lumMod val="65000"/>
                </a:schemeClr>
              </a:solidFill>
            </a:endParaRPr>
          </a:p>
        </p:txBody>
      </p:sp>
    </p:spTree>
    <p:extLst>
      <p:ext uri="{BB962C8B-B14F-4D97-AF65-F5344CB8AC3E}">
        <p14:creationId xmlns:p14="http://schemas.microsoft.com/office/powerpoint/2010/main" val="77222018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685800" y="1295400"/>
            <a:ext cx="8077200" cy="4724400"/>
          </a:xfrm>
        </p:spPr>
        <p:txBody>
          <a:bodyPr/>
          <a:lstStyle/>
          <a:p>
            <a:pPr marL="0" indent="0">
              <a:buNone/>
            </a:pPr>
            <a:endParaRPr lang="en-US" dirty="0" smtClean="0"/>
          </a:p>
          <a:p>
            <a:pPr marL="0" indent="0">
              <a:buNone/>
            </a:pPr>
            <a:r>
              <a:rPr lang="en-US" dirty="0" smtClean="0"/>
              <a:t>What are some of the problems that might delay registering of vital events? </a:t>
            </a:r>
          </a:p>
          <a:p>
            <a:pPr marL="0" indent="0">
              <a:buNone/>
            </a:pPr>
            <a:endParaRPr lang="en-US" dirty="0"/>
          </a:p>
          <a:p>
            <a:pPr marL="0" indent="0">
              <a:buNone/>
            </a:pPr>
            <a:r>
              <a:rPr lang="en-US" dirty="0" smtClean="0"/>
              <a:t>What are some ways to prevent these problems?</a:t>
            </a:r>
            <a:endParaRPr lang="en-US" dirty="0"/>
          </a:p>
        </p:txBody>
      </p:sp>
    </p:spTree>
    <p:extLst>
      <p:ext uri="{BB962C8B-B14F-4D97-AF65-F5344CB8AC3E}">
        <p14:creationId xmlns:p14="http://schemas.microsoft.com/office/powerpoint/2010/main" val="393423015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r>
              <a:rPr lang="en-US" sz="3200" dirty="0" smtClean="0"/>
              <a:t> </a:t>
            </a:r>
            <a:endParaRPr lang="en-US" sz="3200" dirty="0"/>
          </a:p>
        </p:txBody>
      </p:sp>
      <p:sp>
        <p:nvSpPr>
          <p:cNvPr id="3" name="Content Placeholder 2"/>
          <p:cNvSpPr>
            <a:spLocks noGrp="1"/>
          </p:cNvSpPr>
          <p:nvPr>
            <p:ph idx="1"/>
          </p:nvPr>
        </p:nvSpPr>
        <p:spPr>
          <a:xfrm>
            <a:off x="762000" y="1524000"/>
            <a:ext cx="7924800" cy="4800600"/>
          </a:xfrm>
        </p:spPr>
        <p:txBody>
          <a:bodyPr>
            <a:noAutofit/>
          </a:bodyPr>
          <a:lstStyle/>
          <a:p>
            <a:r>
              <a:rPr lang="en-US" sz="3000" dirty="0"/>
              <a:t>Person Responsible for Registering Vital Event</a:t>
            </a:r>
            <a:endParaRPr lang="en-US" sz="3000" dirty="0" smtClean="0"/>
          </a:p>
          <a:p>
            <a:pPr lvl="1"/>
            <a:r>
              <a:rPr lang="en-US" dirty="0" smtClean="0">
                <a:solidFill>
                  <a:srgbClr val="C00000"/>
                </a:solidFill>
              </a:rPr>
              <a:t>Informant</a:t>
            </a:r>
            <a:r>
              <a:rPr lang="en-US" sz="2600" dirty="0" smtClean="0"/>
              <a:t> </a:t>
            </a:r>
          </a:p>
          <a:p>
            <a:pPr lvl="2"/>
            <a:r>
              <a:rPr lang="en-US" dirty="0" smtClean="0"/>
              <a:t>Person stating that vital event occurred</a:t>
            </a:r>
          </a:p>
          <a:p>
            <a:pPr lvl="2"/>
            <a:r>
              <a:rPr lang="en-US" dirty="0" smtClean="0"/>
              <a:t>Civil registration law should specify for each vital event</a:t>
            </a:r>
          </a:p>
          <a:p>
            <a:pPr lvl="3"/>
            <a:r>
              <a:rPr lang="en-US" dirty="0" smtClean="0"/>
              <a:t>May be different for vital events inside or outside of medical facilities</a:t>
            </a:r>
          </a:p>
          <a:p>
            <a:pPr lvl="3"/>
            <a:r>
              <a:rPr lang="en-US" dirty="0" smtClean="0"/>
              <a:t>Alternates if preferred not available</a:t>
            </a:r>
          </a:p>
          <a:p>
            <a:pPr marL="0" indent="0">
              <a:buNone/>
            </a:pPr>
            <a:endParaRPr lang="en-US" sz="2600" dirty="0"/>
          </a:p>
        </p:txBody>
      </p:sp>
      <p:sp>
        <p:nvSpPr>
          <p:cNvPr id="4" name="TextBox 3"/>
          <p:cNvSpPr txBox="1"/>
          <p:nvPr/>
        </p:nvSpPr>
        <p:spPr>
          <a:xfrm>
            <a:off x="4610492" y="6154130"/>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7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7924073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3600" b="1" dirty="0" smtClean="0"/>
              <a:t>Characteristics</a:t>
            </a:r>
            <a:endParaRPr lang="en-US" b="1" dirty="0"/>
          </a:p>
        </p:txBody>
      </p:sp>
      <p:sp>
        <p:nvSpPr>
          <p:cNvPr id="3" name="Content Placeholder 2"/>
          <p:cNvSpPr>
            <a:spLocks noGrp="1"/>
          </p:cNvSpPr>
          <p:nvPr>
            <p:ph idx="1"/>
          </p:nvPr>
        </p:nvSpPr>
        <p:spPr>
          <a:xfrm>
            <a:off x="381000" y="1295400"/>
            <a:ext cx="8458200" cy="4830763"/>
          </a:xfrm>
        </p:spPr>
        <p:txBody>
          <a:bodyPr>
            <a:normAutofit fontScale="92500" lnSpcReduction="20000"/>
          </a:bodyPr>
          <a:lstStyle/>
          <a:p>
            <a:r>
              <a:rPr lang="en-US" sz="3200" dirty="0" smtClean="0"/>
              <a:t>Legal </a:t>
            </a:r>
            <a:r>
              <a:rPr lang="en-US" sz="3200" dirty="0"/>
              <a:t>Framework</a:t>
            </a:r>
            <a:endParaRPr lang="en-US" sz="3200" dirty="0" smtClean="0"/>
          </a:p>
          <a:p>
            <a:pPr lvl="1"/>
            <a:r>
              <a:rPr lang="en-US" sz="3000" dirty="0" smtClean="0"/>
              <a:t>Primary </a:t>
            </a:r>
            <a:r>
              <a:rPr lang="en-US" sz="3000" dirty="0"/>
              <a:t>objective </a:t>
            </a:r>
            <a:r>
              <a:rPr lang="en-US" sz="3000" dirty="0" smtClean="0"/>
              <a:t>of civil registration</a:t>
            </a:r>
          </a:p>
          <a:p>
            <a:pPr lvl="2"/>
            <a:r>
              <a:rPr lang="en-US" sz="2600" dirty="0" smtClean="0"/>
              <a:t>Obtain </a:t>
            </a:r>
            <a:r>
              <a:rPr lang="en-US" sz="2600" dirty="0" smtClean="0">
                <a:solidFill>
                  <a:srgbClr val="C00000"/>
                </a:solidFill>
              </a:rPr>
              <a:t>legal </a:t>
            </a:r>
            <a:r>
              <a:rPr lang="en-US" sz="2600" dirty="0">
                <a:solidFill>
                  <a:srgbClr val="C00000"/>
                </a:solidFill>
              </a:rPr>
              <a:t>documents required by law </a:t>
            </a:r>
            <a:endParaRPr lang="en-US" sz="2600" dirty="0" smtClean="0">
              <a:solidFill>
                <a:srgbClr val="C00000"/>
              </a:solidFill>
            </a:endParaRPr>
          </a:p>
          <a:p>
            <a:pPr lvl="1"/>
            <a:r>
              <a:rPr lang="en-US" sz="3000" dirty="0" smtClean="0"/>
              <a:t>Legal requirements of ideal civil registration system </a:t>
            </a:r>
          </a:p>
          <a:p>
            <a:pPr lvl="2"/>
            <a:r>
              <a:rPr lang="en-US" sz="2600" dirty="0" smtClean="0"/>
              <a:t>Registration of </a:t>
            </a:r>
            <a:r>
              <a:rPr lang="en-US" sz="2600" dirty="0" smtClean="0">
                <a:solidFill>
                  <a:srgbClr val="C00000"/>
                </a:solidFill>
              </a:rPr>
              <a:t>all vital events </a:t>
            </a:r>
          </a:p>
          <a:p>
            <a:pPr lvl="2"/>
            <a:r>
              <a:rPr lang="en-US" sz="2600" dirty="0" smtClean="0"/>
              <a:t>Identify agency authorized to register vital events</a:t>
            </a:r>
            <a:endParaRPr lang="en-US" sz="2600" dirty="0"/>
          </a:p>
          <a:p>
            <a:pPr lvl="2"/>
            <a:r>
              <a:rPr lang="en-US" sz="2600" dirty="0" smtClean="0"/>
              <a:t>Specify </a:t>
            </a:r>
            <a:r>
              <a:rPr lang="en-US" sz="2600" dirty="0"/>
              <a:t>time period </a:t>
            </a:r>
            <a:r>
              <a:rPr lang="en-US" sz="2600" dirty="0" smtClean="0"/>
              <a:t>for registration of </a:t>
            </a:r>
            <a:r>
              <a:rPr lang="en-US" sz="2600" dirty="0"/>
              <a:t>records </a:t>
            </a:r>
          </a:p>
          <a:p>
            <a:pPr lvl="2"/>
            <a:r>
              <a:rPr lang="en-US" sz="2600" dirty="0" smtClean="0"/>
              <a:t>Penalties for failure </a:t>
            </a:r>
            <a:r>
              <a:rPr lang="en-US" sz="2600" dirty="0"/>
              <a:t>to comply with </a:t>
            </a:r>
            <a:r>
              <a:rPr lang="en-US" sz="2600" dirty="0" smtClean="0"/>
              <a:t>law</a:t>
            </a:r>
            <a:endParaRPr lang="en-US" sz="2600" dirty="0"/>
          </a:p>
          <a:p>
            <a:pPr lvl="2"/>
            <a:r>
              <a:rPr lang="en-US" sz="2600" dirty="0" smtClean="0"/>
              <a:t>Compilation </a:t>
            </a:r>
            <a:r>
              <a:rPr lang="en-US" sz="2600" dirty="0"/>
              <a:t>or publication of vital statistics</a:t>
            </a:r>
          </a:p>
          <a:p>
            <a:endParaRPr lang="en-US" sz="2400" dirty="0"/>
          </a:p>
        </p:txBody>
      </p:sp>
      <p:sp>
        <p:nvSpPr>
          <p:cNvPr id="4" name="TextBox 3"/>
          <p:cNvSpPr txBox="1"/>
          <p:nvPr/>
        </p:nvSpPr>
        <p:spPr>
          <a:xfrm>
            <a:off x="4648200" y="6153804"/>
            <a:ext cx="4495800" cy="707886"/>
          </a:xfrm>
          <a:prstGeom prst="rect">
            <a:avLst/>
          </a:prstGeom>
          <a:noFill/>
        </p:spPr>
        <p:txBody>
          <a:bodyPr wrap="square" rtlCol="0">
            <a:spAutoFit/>
          </a:bodyPr>
          <a:lstStyle/>
          <a:p>
            <a:r>
              <a:rPr lang="en-US" sz="1000" dirty="0"/>
              <a:t>SOURCES</a:t>
            </a:r>
            <a:r>
              <a:rPr lang="en-US" sz="1000" dirty="0" smtClean="0"/>
              <a:t>: </a:t>
            </a:r>
            <a:r>
              <a:rPr lang="en-US" sz="1000" i="1" dirty="0"/>
              <a:t>Handbook on Training in Civil Registration and Vital Statistics Systems, </a:t>
            </a:r>
            <a:r>
              <a:rPr lang="en-US" sz="1000" dirty="0"/>
              <a:t>Series F, No. 84, United Nations, New York, 2002, Modules 2, 3 and 4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5043794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609600" y="1295400"/>
            <a:ext cx="8153400" cy="4876800"/>
          </a:xfrm>
        </p:spPr>
        <p:txBody>
          <a:bodyPr/>
          <a:lstStyle/>
          <a:p>
            <a:r>
              <a:rPr lang="en-US" sz="3000" dirty="0"/>
              <a:t>Person Responsible for Registering Vital </a:t>
            </a:r>
            <a:r>
              <a:rPr lang="en-US" sz="3000" dirty="0" smtClean="0"/>
              <a:t>Event (continued)</a:t>
            </a:r>
            <a:endParaRPr lang="en-US" sz="3000" dirty="0"/>
          </a:p>
          <a:p>
            <a:pPr lvl="1"/>
            <a:r>
              <a:rPr lang="en-US" dirty="0"/>
              <a:t>Informant </a:t>
            </a:r>
            <a:r>
              <a:rPr lang="en-US" dirty="0" smtClean="0"/>
              <a:t>(continued)</a:t>
            </a:r>
            <a:endParaRPr lang="en-US" dirty="0"/>
          </a:p>
          <a:p>
            <a:pPr lvl="2"/>
            <a:r>
              <a:rPr lang="en-US" dirty="0" smtClean="0"/>
              <a:t>Someone who knows parties involved and/or characteristics of the                                    event</a:t>
            </a:r>
          </a:p>
          <a:p>
            <a:pPr lvl="2"/>
            <a:r>
              <a:rPr lang="en-US" dirty="0" smtClean="0"/>
              <a:t>May have to provide                                         oral or written                                         declaration of                                                circumstances of                                            vital event </a:t>
            </a:r>
          </a:p>
          <a:p>
            <a:endParaRPr lang="en-US" dirty="0"/>
          </a:p>
        </p:txBody>
      </p:sp>
      <p:pic>
        <p:nvPicPr>
          <p:cNvPr id="4" name="Picture 2" descr="Picture from World Health Organization of health worker in Kenya obtaining information from cli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42854"/>
            <a:ext cx="3543300" cy="2362201"/>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486400" y="5805055"/>
            <a:ext cx="3043979" cy="323165"/>
          </a:xfrm>
          <a:prstGeom prst="rect">
            <a:avLst/>
          </a:prstGeom>
        </p:spPr>
        <p:txBody>
          <a:bodyPr wrap="square">
            <a:spAutoFit/>
          </a:bodyPr>
          <a:lstStyle/>
          <a:p>
            <a:pPr lvl="0" eaLnBrk="0" fontAlgn="base" hangingPunct="0">
              <a:spcBef>
                <a:spcPct val="0"/>
              </a:spcBef>
              <a:spcAft>
                <a:spcPct val="0"/>
              </a:spcAft>
            </a:pPr>
            <a:r>
              <a:rPr lang="en-US" sz="1500" dirty="0">
                <a:latin typeface="Arial" charset="0"/>
                <a:cs typeface="Arial" charset="0"/>
              </a:rPr>
              <a:t>WHO/Evelyn </a:t>
            </a:r>
            <a:r>
              <a:rPr lang="en-US" sz="1500" dirty="0" err="1">
                <a:latin typeface="Arial" charset="0"/>
                <a:cs typeface="Arial" charset="0"/>
              </a:rPr>
              <a:t>Hockstein</a:t>
            </a:r>
            <a:endParaRPr kumimoji="0" lang="en-US" sz="1500" b="0" i="0" u="none" strike="noStrike" cap="none" normalizeH="0" baseline="0" dirty="0" smtClean="0">
              <a:ln>
                <a:noFill/>
              </a:ln>
              <a:solidFill>
                <a:srgbClr val="666666"/>
              </a:solidFill>
              <a:effectLst/>
              <a:latin typeface="Arial" charset="0"/>
              <a:cs typeface="Arial" charset="0"/>
            </a:endParaRPr>
          </a:p>
        </p:txBody>
      </p:sp>
      <p:sp>
        <p:nvSpPr>
          <p:cNvPr id="6" name="TextBox 5"/>
          <p:cNvSpPr txBox="1"/>
          <p:nvPr/>
        </p:nvSpPr>
        <p:spPr>
          <a:xfrm>
            <a:off x="4610492" y="6162284"/>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7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423514258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685800"/>
          </a:xfrm>
        </p:spPr>
        <p:txBody>
          <a:bodyPr>
            <a:normAutofit/>
          </a:bodyPr>
          <a:lstStyle/>
          <a:p>
            <a:r>
              <a:rPr lang="en-US" sz="2800" dirty="0" smtClean="0">
                <a:solidFill>
                  <a:schemeClr val="tx1"/>
                </a:solidFill>
              </a:rPr>
              <a:t>Suggested Informants for Vital Events </a:t>
            </a:r>
            <a:endParaRPr lang="en-US" sz="3100" b="1" dirty="0">
              <a:solidFill>
                <a:schemeClr val="tx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1334883"/>
              </p:ext>
            </p:extLst>
          </p:nvPr>
        </p:nvGraphicFramePr>
        <p:xfrm>
          <a:off x="381000" y="1371600"/>
          <a:ext cx="8305799" cy="4681277"/>
        </p:xfrm>
        <a:graphic>
          <a:graphicData uri="http://schemas.openxmlformats.org/drawingml/2006/table">
            <a:tbl>
              <a:tblPr firstRow="1" bandRow="1">
                <a:tableStyleId>{00A15C55-8517-42AA-B614-E9B94910E393}</a:tableStyleId>
              </a:tblPr>
              <a:tblGrid>
                <a:gridCol w="1605955"/>
                <a:gridCol w="3316000"/>
                <a:gridCol w="3383844"/>
              </a:tblGrid>
              <a:tr h="880275">
                <a:tc>
                  <a:txBody>
                    <a:bodyPr/>
                    <a:lstStyle/>
                    <a:p>
                      <a:pPr algn="ctr"/>
                      <a:r>
                        <a:rPr lang="en-US" sz="2400" dirty="0" smtClean="0"/>
                        <a:t>Vital  Event</a:t>
                      </a:r>
                      <a:endParaRPr lang="en-US" sz="2400" b="1" dirty="0"/>
                    </a:p>
                  </a:txBody>
                  <a:tcPr marL="95434" marR="95434" anchor="ctr"/>
                </a:tc>
                <a:tc>
                  <a:txBody>
                    <a:bodyPr/>
                    <a:lstStyle/>
                    <a:p>
                      <a:pPr algn="ctr"/>
                      <a:r>
                        <a:rPr lang="en-US" sz="2400" dirty="0" smtClean="0"/>
                        <a:t>Occurs in Medical Facility</a:t>
                      </a:r>
                      <a:endParaRPr lang="en-US" sz="2400" dirty="0"/>
                    </a:p>
                  </a:txBody>
                  <a:tcPr marL="95434" marR="95434"/>
                </a:tc>
                <a:tc>
                  <a:txBody>
                    <a:bodyPr/>
                    <a:lstStyle/>
                    <a:p>
                      <a:pPr algn="ctr"/>
                      <a:r>
                        <a:rPr lang="en-US" sz="2400" dirty="0" smtClean="0"/>
                        <a:t>Occurs Outside of Medical  Facility</a:t>
                      </a:r>
                      <a:endParaRPr lang="en-US" sz="2400" dirty="0"/>
                    </a:p>
                  </a:txBody>
                  <a:tcPr marL="95434" marR="95434"/>
                </a:tc>
              </a:tr>
              <a:tr h="1942643">
                <a:tc>
                  <a:txBody>
                    <a:bodyPr/>
                    <a:lstStyle/>
                    <a:p>
                      <a:pPr algn="l"/>
                      <a:r>
                        <a:rPr lang="en-US" sz="2400" dirty="0" smtClean="0"/>
                        <a:t>Birth</a:t>
                      </a:r>
                      <a:endParaRPr lang="en-US" sz="2400" b="1" dirty="0"/>
                    </a:p>
                  </a:txBody>
                  <a:tcPr marL="95434" marR="95434" anchor="ctr"/>
                </a:tc>
                <a:tc>
                  <a:txBody>
                    <a:bodyPr/>
                    <a:lstStyle/>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Head of medical facility </a:t>
                      </a:r>
                    </a:p>
                    <a:p>
                      <a:pPr marL="119063" indent="-119063" algn="l" defTabSz="12065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Other person representing 	medical facility</a:t>
                      </a:r>
                      <a:endParaRPr lang="en-US" sz="1800" kern="1200" dirty="0">
                        <a:solidFill>
                          <a:schemeClr val="dk1"/>
                        </a:solidFill>
                        <a:latin typeface="+mn-lt"/>
                        <a:ea typeface="+mn-ea"/>
                        <a:cs typeface="+mn-cs"/>
                      </a:endParaRPr>
                    </a:p>
                  </a:txBody>
                  <a:tcPr marL="95434" marR="95434" anchor="ctr"/>
                </a:tc>
                <a:tc>
                  <a:txBody>
                    <a:bodyPr/>
                    <a:lstStyle/>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Mother</a:t>
                      </a:r>
                    </a:p>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Father</a:t>
                      </a:r>
                    </a:p>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Attendant at delivery</a:t>
                      </a:r>
                    </a:p>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Nearest relative of mother</a:t>
                      </a:r>
                    </a:p>
                    <a:p>
                      <a:pPr marL="119063" indent="-119063" algn="l" defTabSz="12065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Other adult person who </a:t>
                      </a:r>
                      <a:r>
                        <a:rPr lang="en-US" sz="1800" kern="1200" dirty="0" smtClean="0">
                          <a:solidFill>
                            <a:schemeClr val="dk1"/>
                          </a:solidFill>
                          <a:latin typeface="+mn-lt"/>
                          <a:ea typeface="+mn-ea"/>
                          <a:cs typeface="+mn-cs"/>
                        </a:rPr>
                        <a:t>knows facts </a:t>
                      </a:r>
                      <a:r>
                        <a:rPr lang="en-US" sz="1800" kern="1200" dirty="0" smtClean="0">
                          <a:solidFill>
                            <a:schemeClr val="dk1"/>
                          </a:solidFill>
                          <a:latin typeface="+mn-lt"/>
                          <a:ea typeface="+mn-ea"/>
                          <a:cs typeface="+mn-cs"/>
                        </a:rPr>
                        <a:t>of birth</a:t>
                      </a:r>
                      <a:endParaRPr lang="en-US" sz="1800" kern="1200" dirty="0">
                        <a:solidFill>
                          <a:schemeClr val="dk1"/>
                        </a:solidFill>
                        <a:latin typeface="+mn-lt"/>
                        <a:ea typeface="+mn-ea"/>
                        <a:cs typeface="+mn-cs"/>
                      </a:endParaRPr>
                    </a:p>
                  </a:txBody>
                  <a:tcPr marL="95434" marR="95434" anchor="ctr"/>
                </a:tc>
              </a:tr>
              <a:tr h="1858359">
                <a:tc>
                  <a:txBody>
                    <a:bodyPr/>
                    <a:lstStyle/>
                    <a:p>
                      <a:pPr algn="l"/>
                      <a:r>
                        <a:rPr lang="en-US" sz="2400" dirty="0" smtClean="0"/>
                        <a:t>Death</a:t>
                      </a:r>
                      <a:endParaRPr lang="en-US" sz="2400" b="1" dirty="0"/>
                    </a:p>
                  </a:txBody>
                  <a:tcPr marL="95434" marR="95434" anchor="ctr"/>
                </a:tc>
                <a:tc>
                  <a:txBody>
                    <a:bodyPr/>
                    <a:lstStyle/>
                    <a:p>
                      <a:pPr marL="119063" indent="-119063">
                        <a:buFont typeface="Arial" panose="020B0604020202020204" pitchFamily="34" charset="0"/>
                        <a:buChar char="•"/>
                      </a:pPr>
                      <a:r>
                        <a:rPr lang="en-US" dirty="0" smtClean="0"/>
                        <a:t>Head of medical facility </a:t>
                      </a:r>
                    </a:p>
                    <a:p>
                      <a:pPr marL="119063" indent="-119063" defTabSz="120650">
                        <a:buFont typeface="Arial" panose="020B0604020202020204" pitchFamily="34" charset="0"/>
                        <a:buChar char="•"/>
                      </a:pPr>
                      <a:r>
                        <a:rPr lang="en-US" dirty="0" smtClean="0"/>
                        <a:t>Other</a:t>
                      </a:r>
                      <a:r>
                        <a:rPr lang="en-US" baseline="0" dirty="0" smtClean="0"/>
                        <a:t> person representing 	medical facility</a:t>
                      </a:r>
                      <a:endParaRPr lang="en-US" dirty="0" smtClean="0"/>
                    </a:p>
                    <a:p>
                      <a:endParaRPr lang="en-US" dirty="0"/>
                    </a:p>
                  </a:txBody>
                  <a:tcPr marL="95434" marR="95434" anchor="ctr"/>
                </a:tc>
                <a:tc>
                  <a:txBody>
                    <a:bodyPr/>
                    <a:lstStyle/>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Surviving spouse of decedent</a:t>
                      </a:r>
                    </a:p>
                    <a:p>
                      <a:pPr marL="119063" indent="-119063" algn="l" defTabSz="12065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Mother/father of decedent 	(particularly for child or infant)</a:t>
                      </a:r>
                    </a:p>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Other relative of decedent</a:t>
                      </a:r>
                    </a:p>
                    <a:p>
                      <a:pPr marL="119063" marR="0" indent="-119063" algn="l" defTabSz="1206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Other adult person who </a:t>
                      </a:r>
                      <a:r>
                        <a:rPr lang="en-US" sz="1800" kern="1200" dirty="0" smtClean="0">
                          <a:solidFill>
                            <a:schemeClr val="dk1"/>
                          </a:solidFill>
                          <a:latin typeface="+mn-lt"/>
                          <a:ea typeface="+mn-ea"/>
                          <a:cs typeface="+mn-cs"/>
                        </a:rPr>
                        <a:t>knows facts </a:t>
                      </a:r>
                      <a:r>
                        <a:rPr lang="en-US" sz="1800" kern="1200" dirty="0" smtClean="0">
                          <a:solidFill>
                            <a:schemeClr val="dk1"/>
                          </a:solidFill>
                          <a:latin typeface="+mn-lt"/>
                          <a:ea typeface="+mn-ea"/>
                          <a:cs typeface="+mn-cs"/>
                        </a:rPr>
                        <a:t>of death</a:t>
                      </a:r>
                      <a:endParaRPr lang="en-US" sz="1800" kern="1200" dirty="0">
                        <a:solidFill>
                          <a:schemeClr val="dk1"/>
                        </a:solidFill>
                        <a:latin typeface="+mn-lt"/>
                        <a:ea typeface="+mn-ea"/>
                        <a:cs typeface="+mn-cs"/>
                      </a:endParaRPr>
                    </a:p>
                  </a:txBody>
                  <a:tcPr marL="95434" marR="95434"/>
                </a:tc>
              </a:tr>
            </a:tbl>
          </a:graphicData>
        </a:graphic>
      </p:graphicFrame>
      <p:sp>
        <p:nvSpPr>
          <p:cNvPr id="3" name="TextBox 2"/>
          <p:cNvSpPr txBox="1"/>
          <p:nvPr/>
        </p:nvSpPr>
        <p:spPr>
          <a:xfrm>
            <a:off x="4619919" y="6162773"/>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7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7841017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600" dirty="0" smtClean="0"/>
              <a:t>Process</a:t>
            </a:r>
            <a:endParaRPr lang="en-US" sz="2700" dirty="0"/>
          </a:p>
        </p:txBody>
      </p:sp>
      <p:sp>
        <p:nvSpPr>
          <p:cNvPr id="3" name="Content Placeholder 2"/>
          <p:cNvSpPr>
            <a:spLocks noGrp="1"/>
          </p:cNvSpPr>
          <p:nvPr>
            <p:ph idx="1"/>
          </p:nvPr>
        </p:nvSpPr>
        <p:spPr>
          <a:xfrm>
            <a:off x="533400" y="1295400"/>
            <a:ext cx="8153400" cy="5105400"/>
          </a:xfrm>
        </p:spPr>
        <p:txBody>
          <a:bodyPr>
            <a:normAutofit lnSpcReduction="10000"/>
          </a:bodyPr>
          <a:lstStyle/>
          <a:p>
            <a:r>
              <a:rPr lang="en-US" sz="3000" dirty="0"/>
              <a:t>Person Responsible for Registering Vital Event (continued)</a:t>
            </a:r>
          </a:p>
          <a:p>
            <a:pPr lvl="1"/>
            <a:r>
              <a:rPr lang="en-US" dirty="0" smtClean="0"/>
              <a:t>Others having responsibility for vital events</a:t>
            </a:r>
          </a:p>
          <a:p>
            <a:pPr lvl="2"/>
            <a:r>
              <a:rPr lang="en-US" sz="2600" dirty="0" smtClean="0"/>
              <a:t>Funeral director</a:t>
            </a:r>
          </a:p>
          <a:p>
            <a:pPr lvl="3"/>
            <a:r>
              <a:rPr lang="en-US" dirty="0" smtClean="0"/>
              <a:t>Collects information from informant and registers death </a:t>
            </a:r>
          </a:p>
          <a:p>
            <a:pPr lvl="2"/>
            <a:r>
              <a:rPr lang="en-US" sz="2600" dirty="0" smtClean="0"/>
              <a:t>Medical certifier for death</a:t>
            </a:r>
          </a:p>
          <a:p>
            <a:pPr lvl="3"/>
            <a:r>
              <a:rPr lang="en-US" dirty="0" smtClean="0"/>
              <a:t>Provides cause of death information </a:t>
            </a:r>
          </a:p>
          <a:p>
            <a:pPr lvl="3"/>
            <a:r>
              <a:rPr lang="en-US" dirty="0" smtClean="0"/>
              <a:t>Part of registration of death or supplemental statistical item </a:t>
            </a:r>
          </a:p>
          <a:p>
            <a:pPr lvl="2"/>
            <a:endParaRPr lang="en-US" sz="1700" dirty="0" smtClean="0"/>
          </a:p>
          <a:p>
            <a:pPr lvl="2"/>
            <a:endParaRPr lang="en-US" sz="2400" dirty="0"/>
          </a:p>
        </p:txBody>
      </p:sp>
      <p:sp>
        <p:nvSpPr>
          <p:cNvPr id="4" name="TextBox 3"/>
          <p:cNvSpPr txBox="1"/>
          <p:nvPr/>
        </p:nvSpPr>
        <p:spPr>
          <a:xfrm>
            <a:off x="4572000" y="6172200"/>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7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40381610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533400" y="1371600"/>
            <a:ext cx="7924800" cy="4648200"/>
          </a:xfrm>
        </p:spPr>
        <p:txBody>
          <a:bodyPr/>
          <a:lstStyle/>
          <a:p>
            <a:r>
              <a:rPr lang="en-US" sz="3000" dirty="0" smtClean="0"/>
              <a:t>Person Responsible for Registering Vital Event (continued)</a:t>
            </a:r>
          </a:p>
          <a:p>
            <a:pPr lvl="1"/>
            <a:r>
              <a:rPr lang="en-US" dirty="0" smtClean="0"/>
              <a:t>Others </a:t>
            </a:r>
            <a:r>
              <a:rPr lang="en-US" dirty="0"/>
              <a:t>having responsibility for vital </a:t>
            </a:r>
            <a:r>
              <a:rPr lang="en-US" dirty="0" smtClean="0"/>
              <a:t>events (continued)</a:t>
            </a:r>
            <a:endParaRPr lang="en-US" dirty="0"/>
          </a:p>
          <a:p>
            <a:pPr lvl="2"/>
            <a:r>
              <a:rPr lang="en-US" sz="2600" dirty="0" smtClean="0"/>
              <a:t>Medical </a:t>
            </a:r>
            <a:r>
              <a:rPr lang="en-US" sz="2600" dirty="0"/>
              <a:t>attendant at birth</a:t>
            </a:r>
          </a:p>
          <a:p>
            <a:pPr lvl="3"/>
            <a:r>
              <a:rPr lang="en-US" sz="2400" dirty="0"/>
              <a:t>Provides supplementary medical information</a:t>
            </a:r>
          </a:p>
          <a:p>
            <a:pPr lvl="3"/>
            <a:r>
              <a:rPr lang="en-US" sz="2400" dirty="0"/>
              <a:t>Part of registration of birth or supplemental statistical item </a:t>
            </a:r>
          </a:p>
          <a:p>
            <a:endParaRPr lang="en-US" dirty="0"/>
          </a:p>
        </p:txBody>
      </p:sp>
      <p:sp>
        <p:nvSpPr>
          <p:cNvPr id="4" name="TextBox 3"/>
          <p:cNvSpPr txBox="1"/>
          <p:nvPr/>
        </p:nvSpPr>
        <p:spPr>
          <a:xfrm>
            <a:off x="4572000" y="6172200"/>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7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9384870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685800" y="1600200"/>
            <a:ext cx="8077200" cy="4419600"/>
          </a:xfrm>
        </p:spPr>
        <p:txBody>
          <a:bodyPr/>
          <a:lstStyle/>
          <a:p>
            <a:pPr marL="0" indent="0">
              <a:buNone/>
            </a:pPr>
            <a:r>
              <a:rPr lang="en-US" dirty="0" smtClean="0">
                <a:solidFill>
                  <a:schemeClr val="bg1">
                    <a:lumMod val="65000"/>
                  </a:schemeClr>
                </a:solidFill>
              </a:rPr>
              <a:t>Slide with required informant for registering vital event for the country where the course is being taught or comparison if students are from different countries.</a:t>
            </a:r>
            <a:endParaRPr lang="en-US" dirty="0">
              <a:solidFill>
                <a:schemeClr val="bg1">
                  <a:lumMod val="65000"/>
                </a:schemeClr>
              </a:solidFill>
            </a:endParaRPr>
          </a:p>
        </p:txBody>
      </p:sp>
    </p:spTree>
    <p:extLst>
      <p:ext uri="{BB962C8B-B14F-4D97-AF65-F5344CB8AC3E}">
        <p14:creationId xmlns:p14="http://schemas.microsoft.com/office/powerpoint/2010/main" val="129776988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p>
        </p:txBody>
      </p:sp>
      <p:sp>
        <p:nvSpPr>
          <p:cNvPr id="3" name="Content Placeholder 2"/>
          <p:cNvSpPr>
            <a:spLocks noGrp="1"/>
          </p:cNvSpPr>
          <p:nvPr>
            <p:ph idx="1"/>
          </p:nvPr>
        </p:nvSpPr>
        <p:spPr>
          <a:xfrm>
            <a:off x="838200" y="1447800"/>
            <a:ext cx="7772400" cy="4572000"/>
          </a:xfrm>
        </p:spPr>
        <p:txBody>
          <a:bodyPr/>
          <a:lstStyle/>
          <a:p>
            <a:r>
              <a:rPr lang="en-US" sz="3000" dirty="0"/>
              <a:t>Documentation to Support Registration</a:t>
            </a:r>
          </a:p>
          <a:p>
            <a:pPr lvl="1"/>
            <a:r>
              <a:rPr lang="en-US" sz="2600" dirty="0"/>
              <a:t>May be required to </a:t>
            </a:r>
            <a:r>
              <a:rPr lang="en-US" sz="2600" dirty="0">
                <a:solidFill>
                  <a:srgbClr val="C00000"/>
                </a:solidFill>
              </a:rPr>
              <a:t>prevent fraudulent registration </a:t>
            </a:r>
            <a:r>
              <a:rPr lang="en-US" sz="2600" dirty="0"/>
              <a:t>of vital events</a:t>
            </a:r>
          </a:p>
          <a:p>
            <a:pPr lvl="1"/>
            <a:r>
              <a:rPr lang="en-US" sz="2600" dirty="0"/>
              <a:t>Minimal requirements for timely registration    </a:t>
            </a:r>
          </a:p>
          <a:p>
            <a:pPr lvl="1"/>
            <a:r>
              <a:rPr lang="en-US" sz="2600" dirty="0"/>
              <a:t>Late or delayed registration</a:t>
            </a:r>
          </a:p>
          <a:p>
            <a:pPr lvl="2"/>
            <a:r>
              <a:rPr lang="en-US" dirty="0"/>
              <a:t>Usually after one year</a:t>
            </a:r>
          </a:p>
          <a:p>
            <a:pPr lvl="2"/>
            <a:r>
              <a:rPr lang="en-US" dirty="0"/>
              <a:t>May require multiple </a:t>
            </a:r>
            <a:r>
              <a:rPr lang="en-US" dirty="0" smtClean="0"/>
              <a:t>documents</a:t>
            </a:r>
            <a:endParaRPr lang="en-US" dirty="0"/>
          </a:p>
        </p:txBody>
      </p:sp>
      <p:sp>
        <p:nvSpPr>
          <p:cNvPr id="4" name="TextBox 3"/>
          <p:cNvSpPr txBox="1"/>
          <p:nvPr/>
        </p:nvSpPr>
        <p:spPr>
          <a:xfrm>
            <a:off x="4572000" y="6172200"/>
            <a:ext cx="4572000" cy="707886"/>
          </a:xfrm>
          <a:prstGeom prst="rect">
            <a:avLst/>
          </a:prstGeom>
          <a:noFill/>
        </p:spPr>
        <p:txBody>
          <a:bodyPr wrap="square" rtlCol="0">
            <a:spAutoFit/>
          </a:bodyPr>
          <a:lstStyle/>
          <a:p>
            <a:pPr marL="0" lvl="1"/>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59302004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smtClean="0"/>
              <a:t>Process </a:t>
            </a:r>
            <a:endParaRPr lang="en-US" dirty="0"/>
          </a:p>
        </p:txBody>
      </p:sp>
      <p:sp>
        <p:nvSpPr>
          <p:cNvPr id="3" name="Content Placeholder 2"/>
          <p:cNvSpPr>
            <a:spLocks noGrp="1"/>
          </p:cNvSpPr>
          <p:nvPr>
            <p:ph idx="1"/>
          </p:nvPr>
        </p:nvSpPr>
        <p:spPr>
          <a:xfrm>
            <a:off x="1066800" y="1371600"/>
            <a:ext cx="7239000" cy="5105400"/>
          </a:xfrm>
        </p:spPr>
        <p:txBody>
          <a:bodyPr>
            <a:normAutofit/>
          </a:bodyPr>
          <a:lstStyle/>
          <a:p>
            <a:r>
              <a:rPr lang="en-US" sz="3000" dirty="0"/>
              <a:t>Documentation to Support </a:t>
            </a:r>
            <a:r>
              <a:rPr lang="en-US" sz="3000" dirty="0" smtClean="0"/>
              <a:t>   Registration (continued)</a:t>
            </a:r>
          </a:p>
          <a:p>
            <a:pPr lvl="1"/>
            <a:r>
              <a:rPr lang="en-US" sz="2600" dirty="0" smtClean="0"/>
              <a:t>Types of documents required</a:t>
            </a:r>
          </a:p>
          <a:p>
            <a:pPr lvl="2"/>
            <a:r>
              <a:rPr lang="en-US" dirty="0" smtClean="0"/>
              <a:t>Statement </a:t>
            </a:r>
            <a:r>
              <a:rPr lang="en-US" dirty="0"/>
              <a:t>from medical attendant</a:t>
            </a:r>
          </a:p>
          <a:p>
            <a:pPr lvl="2"/>
            <a:r>
              <a:rPr lang="en-US" dirty="0"/>
              <a:t>Witness statements</a:t>
            </a:r>
          </a:p>
          <a:p>
            <a:pPr lvl="2"/>
            <a:r>
              <a:rPr lang="en-US" dirty="0"/>
              <a:t>Legal </a:t>
            </a:r>
            <a:r>
              <a:rPr lang="en-US" dirty="0" smtClean="0"/>
              <a:t>documents</a:t>
            </a:r>
          </a:p>
          <a:p>
            <a:pPr lvl="2"/>
            <a:r>
              <a:rPr lang="en-US" dirty="0" smtClean="0"/>
              <a:t>Baptismal certificate </a:t>
            </a:r>
          </a:p>
          <a:p>
            <a:pPr lvl="2"/>
            <a:r>
              <a:rPr lang="en-US" dirty="0" smtClean="0"/>
              <a:t>Vaccination or other health records</a:t>
            </a:r>
            <a:endParaRPr lang="en-US" dirty="0"/>
          </a:p>
          <a:p>
            <a:pPr marL="342900" lvl="1" indent="-342900">
              <a:buFont typeface="Arial" pitchFamily="34" charset="0"/>
              <a:buChar char="•"/>
            </a:pPr>
            <a:endParaRPr lang="en-US" sz="2400" dirty="0"/>
          </a:p>
          <a:p>
            <a:endParaRPr lang="en-US" sz="2400" dirty="0" smtClean="0"/>
          </a:p>
          <a:p>
            <a:pPr marL="457200" lvl="1" indent="0">
              <a:buNone/>
            </a:pPr>
            <a:endParaRPr lang="en-US" sz="2000" dirty="0" smtClean="0"/>
          </a:p>
          <a:p>
            <a:pPr lvl="1"/>
            <a:endParaRPr lang="en-US" sz="2000" dirty="0" smtClean="0"/>
          </a:p>
          <a:p>
            <a:endParaRPr lang="en-US" sz="2400" dirty="0" smtClean="0"/>
          </a:p>
          <a:p>
            <a:endParaRPr lang="en-US" sz="2400" dirty="0"/>
          </a:p>
        </p:txBody>
      </p:sp>
      <p:sp>
        <p:nvSpPr>
          <p:cNvPr id="4" name="TextBox 3"/>
          <p:cNvSpPr txBox="1"/>
          <p:nvPr/>
        </p:nvSpPr>
        <p:spPr>
          <a:xfrm>
            <a:off x="4638773" y="6162773"/>
            <a:ext cx="4495800" cy="707886"/>
          </a:xfrm>
          <a:prstGeom prst="rect">
            <a:avLst/>
          </a:prstGeom>
          <a:noFill/>
        </p:spPr>
        <p:txBody>
          <a:bodyPr wrap="square" rtlCol="0">
            <a:spAutoFit/>
          </a:bodyPr>
          <a:lstStyle/>
          <a:p>
            <a:pPr marL="0" lvl="1"/>
            <a:r>
              <a:rPr lang="en-US" sz="1000" dirty="0"/>
              <a:t>SOURCES: </a:t>
            </a:r>
            <a:r>
              <a:rPr lang="en-US" sz="1000" i="1" dirty="0"/>
              <a:t>Handbook on Training in Civil Registration and Vital Statistics Systems, </a:t>
            </a:r>
            <a:r>
              <a:rPr lang="en-US" sz="1000" dirty="0"/>
              <a:t>Series F, No. 84, United Nations, New York, 2002, Module 8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407532356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914400" y="1676400"/>
            <a:ext cx="7620000" cy="4419600"/>
          </a:xfrm>
        </p:spPr>
        <p:txBody>
          <a:bodyPr/>
          <a:lstStyle/>
          <a:p>
            <a:pPr marL="0" indent="0">
              <a:buNone/>
            </a:pPr>
            <a:r>
              <a:rPr lang="en-US" dirty="0" smtClean="0">
                <a:solidFill>
                  <a:schemeClr val="bg1">
                    <a:lumMod val="65000"/>
                  </a:schemeClr>
                </a:solidFill>
              </a:rPr>
              <a:t>Slide showing documentation requirements for country where course is being taught or comparison if students are from different countries. </a:t>
            </a:r>
          </a:p>
          <a:p>
            <a:pPr marL="0" indent="0">
              <a:buNone/>
            </a:pPr>
            <a:endParaRPr lang="en-US" dirty="0"/>
          </a:p>
        </p:txBody>
      </p:sp>
    </p:spTree>
    <p:extLst>
      <p:ext uri="{BB962C8B-B14F-4D97-AF65-F5344CB8AC3E}">
        <p14:creationId xmlns:p14="http://schemas.microsoft.com/office/powerpoint/2010/main" val="261003133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endParaRPr lang="en-US" dirty="0"/>
          </a:p>
        </p:txBody>
      </p:sp>
      <p:sp>
        <p:nvSpPr>
          <p:cNvPr id="3" name="Content Placeholder 2"/>
          <p:cNvSpPr>
            <a:spLocks noGrp="1"/>
          </p:cNvSpPr>
          <p:nvPr>
            <p:ph idx="1"/>
          </p:nvPr>
        </p:nvSpPr>
        <p:spPr>
          <a:xfrm>
            <a:off x="609600" y="1447800"/>
            <a:ext cx="8077200" cy="4678363"/>
          </a:xfrm>
        </p:spPr>
        <p:txBody>
          <a:bodyPr>
            <a:noAutofit/>
          </a:bodyPr>
          <a:lstStyle/>
          <a:p>
            <a:r>
              <a:rPr lang="en-US" sz="3200" dirty="0" smtClean="0"/>
              <a:t>Format </a:t>
            </a:r>
            <a:r>
              <a:rPr lang="en-US" sz="3200" dirty="0"/>
              <a:t>for Registration of Vital Events</a:t>
            </a:r>
            <a:r>
              <a:rPr lang="en-US" sz="3200" dirty="0" smtClean="0"/>
              <a:t> </a:t>
            </a:r>
          </a:p>
          <a:p>
            <a:pPr lvl="1"/>
            <a:r>
              <a:rPr lang="en-US" sz="2600" dirty="0"/>
              <a:t>Various formats</a:t>
            </a:r>
          </a:p>
          <a:p>
            <a:pPr lvl="1"/>
            <a:r>
              <a:rPr lang="en-US" sz="2600" dirty="0" smtClean="0"/>
              <a:t>Depends </a:t>
            </a:r>
            <a:r>
              <a:rPr lang="en-US" sz="2600" dirty="0"/>
              <a:t>on development of the country</a:t>
            </a:r>
          </a:p>
          <a:p>
            <a:pPr lvl="1"/>
            <a:r>
              <a:rPr lang="en-US" sz="2600" dirty="0" smtClean="0"/>
              <a:t>Educational </a:t>
            </a:r>
            <a:r>
              <a:rPr lang="en-US" sz="2600" dirty="0"/>
              <a:t>and technical level of employees</a:t>
            </a:r>
          </a:p>
          <a:p>
            <a:pPr lvl="1"/>
            <a:r>
              <a:rPr lang="en-US" sz="2600" dirty="0" smtClean="0"/>
              <a:t>Resources </a:t>
            </a:r>
            <a:r>
              <a:rPr lang="en-US" sz="2600" dirty="0"/>
              <a:t>available</a:t>
            </a:r>
          </a:p>
          <a:p>
            <a:pPr lvl="1"/>
            <a:r>
              <a:rPr lang="en-US" sz="2600" dirty="0" smtClean="0"/>
              <a:t>Different formats for registration of different </a:t>
            </a:r>
            <a:r>
              <a:rPr lang="en-US" sz="2600" dirty="0"/>
              <a:t>types of vital </a:t>
            </a:r>
            <a:r>
              <a:rPr lang="en-US" sz="2600" dirty="0" smtClean="0"/>
              <a:t>events</a:t>
            </a:r>
          </a:p>
          <a:p>
            <a:pPr lvl="1"/>
            <a:r>
              <a:rPr lang="en-US" sz="2600" dirty="0" smtClean="0"/>
              <a:t>May change over time</a:t>
            </a:r>
            <a:endParaRPr lang="en-US" sz="2600" dirty="0"/>
          </a:p>
          <a:p>
            <a:endParaRPr lang="en-US" sz="2600" dirty="0" smtClean="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9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8628417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rmAutofit fontScale="90000"/>
          </a:bodyPr>
          <a:lstStyle/>
          <a:p>
            <a:pPr algn="ctr"/>
            <a:r>
              <a:rPr lang="en-US" sz="3100" dirty="0" smtClean="0">
                <a:solidFill>
                  <a:schemeClr val="tx1"/>
                </a:solidFill>
                <a:latin typeface="+mn-lt"/>
              </a:rPr>
              <a:t>Examples of Formats </a:t>
            </a:r>
            <a:r>
              <a:rPr lang="en-US" sz="2400" dirty="0" smtClean="0">
                <a:latin typeface="+mn-lt"/>
              </a:rPr>
              <a:t/>
            </a:r>
            <a:br>
              <a:rPr lang="en-US" sz="2400" dirty="0" smtClean="0">
                <a:latin typeface="+mn-lt"/>
              </a:rPr>
            </a:br>
            <a:r>
              <a:rPr lang="en-US" sz="2400" dirty="0" smtClean="0">
                <a:latin typeface="+mn-lt"/>
              </a:rPr>
              <a:t>			</a:t>
            </a:r>
            <a:endParaRPr lang="en-US" sz="2700" b="1"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41905421"/>
              </p:ext>
            </p:extLst>
          </p:nvPr>
        </p:nvGraphicFramePr>
        <p:xfrm>
          <a:off x="304800" y="685800"/>
          <a:ext cx="8321041" cy="5324905"/>
        </p:xfrm>
        <a:graphic>
          <a:graphicData uri="http://schemas.openxmlformats.org/drawingml/2006/table">
            <a:tbl>
              <a:tblPr firstRow="1" bandRow="1">
                <a:tableStyleId>{D7AC3CCA-C797-4891-BE02-D94E43425B78}</a:tableStyleId>
              </a:tblPr>
              <a:tblGrid>
                <a:gridCol w="1732049"/>
                <a:gridCol w="6588992"/>
              </a:tblGrid>
              <a:tr h="1188721">
                <a:tc>
                  <a:txBody>
                    <a:bodyPr/>
                    <a:lstStyle/>
                    <a:p>
                      <a:r>
                        <a:rPr lang="en-US" b="0" dirty="0" smtClean="0"/>
                        <a:t>Book </a:t>
                      </a:r>
                      <a:r>
                        <a:rPr lang="en-US" b="0" dirty="0" smtClean="0"/>
                        <a:t>Register</a:t>
                      </a:r>
                      <a:endParaRPr lang="en-US" b="0" dirty="0">
                        <a:solidFill>
                          <a:sysClr val="windowText" lastClr="000000"/>
                        </a:solidFill>
                      </a:endParaRPr>
                    </a:p>
                  </a:txBody>
                  <a:tcPr anchor="ctr"/>
                </a:tc>
                <a:tc>
                  <a:txBody>
                    <a:bodyPr/>
                    <a:lstStyle/>
                    <a:p>
                      <a:pPr marL="166688" indent="-166688">
                        <a:buFont typeface="Arial" panose="020B0604020202020204" pitchFamily="34" charset="0"/>
                        <a:buChar char="•"/>
                      </a:pPr>
                      <a:r>
                        <a:rPr lang="en-US" sz="1800" b="0" dirty="0" smtClean="0"/>
                        <a:t>Bound</a:t>
                      </a:r>
                      <a:r>
                        <a:rPr lang="en-US" sz="1800" b="0" baseline="0" dirty="0" smtClean="0"/>
                        <a:t> book of preprinted forms with entry by hand</a:t>
                      </a:r>
                    </a:p>
                    <a:p>
                      <a:pPr marL="166688" indent="-166688">
                        <a:buFont typeface="Arial" panose="020B0604020202020204" pitchFamily="34" charset="0"/>
                        <a:buChar char="•"/>
                      </a:pPr>
                      <a:r>
                        <a:rPr lang="en-US" sz="1800" b="0" baseline="0" dirty="0" smtClean="0"/>
                        <a:t>Events entered as they are registered</a:t>
                      </a:r>
                    </a:p>
                    <a:p>
                      <a:pPr marL="166688" indent="-166688">
                        <a:buFont typeface="Arial" panose="020B0604020202020204" pitchFamily="34" charset="0"/>
                        <a:buChar char="•"/>
                      </a:pPr>
                      <a:r>
                        <a:rPr lang="en-US" sz="1800" b="0" baseline="0" dirty="0" smtClean="0"/>
                        <a:t>Usually just legal information</a:t>
                      </a:r>
                    </a:p>
                    <a:p>
                      <a:pPr marL="166688" indent="-166688">
                        <a:buFont typeface="Arial" panose="020B0604020202020204" pitchFamily="34" charset="0"/>
                        <a:buChar char="•"/>
                      </a:pPr>
                      <a:r>
                        <a:rPr lang="en-US" sz="1800" b="0" dirty="0" smtClean="0"/>
                        <a:t>Separate registers</a:t>
                      </a:r>
                      <a:r>
                        <a:rPr lang="en-US" sz="1800" b="0" baseline="0" dirty="0" smtClean="0"/>
                        <a:t> for each vital event</a:t>
                      </a:r>
                      <a:endParaRPr lang="en-US" sz="1800" b="0" dirty="0">
                        <a:solidFill>
                          <a:schemeClr val="tx1"/>
                        </a:solidFill>
                      </a:endParaRPr>
                    </a:p>
                  </a:txBody>
                  <a:tcPr/>
                </a:tc>
              </a:tr>
              <a:tr h="1173479">
                <a:tc>
                  <a:txBody>
                    <a:bodyPr/>
                    <a:lstStyle/>
                    <a:p>
                      <a:r>
                        <a:rPr lang="en-US" b="0" dirty="0" smtClean="0"/>
                        <a:t>Card Register</a:t>
                      </a:r>
                      <a:endParaRPr lang="en-US" b="0" dirty="0"/>
                    </a:p>
                  </a:txBody>
                  <a:tcPr anchor="ctr"/>
                </a:tc>
                <a:tc>
                  <a:txBody>
                    <a:bodyPr/>
                    <a:lstStyle/>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Preprinted card with entry by hand or typewriter</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Cards can be sorted by date or surname for storage</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Late or delayed events can be added</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Cards can be lost of misfiled</a:t>
                      </a:r>
                      <a:endParaRPr lang="en-US" sz="1800" b="0" kern="1200" dirty="0">
                        <a:solidFill>
                          <a:schemeClr val="dk1"/>
                        </a:solidFill>
                        <a:latin typeface="+mn-lt"/>
                        <a:ea typeface="+mn-ea"/>
                        <a:cs typeface="+mn-cs"/>
                      </a:endParaRPr>
                    </a:p>
                  </a:txBody>
                  <a:tcPr/>
                </a:tc>
              </a:tr>
              <a:tr h="1210104">
                <a:tc>
                  <a:txBody>
                    <a:bodyPr/>
                    <a:lstStyle/>
                    <a:p>
                      <a:r>
                        <a:rPr lang="en-US" b="0" dirty="0" smtClean="0"/>
                        <a:t>Paper Record</a:t>
                      </a:r>
                      <a:endParaRPr lang="en-US" b="0" dirty="0"/>
                    </a:p>
                  </a:txBody>
                  <a:tcPr anchor="ctr"/>
                </a:tc>
                <a:tc>
                  <a:txBody>
                    <a:bodyPr/>
                    <a:lstStyle/>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Preprinted form on paper with entry by hand or typewriter</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Statistical information may be collected with legal information</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Records can easily be photocopied</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Records can be lost or misfiled</a:t>
                      </a:r>
                      <a:endParaRPr lang="en-US" sz="1800" b="0" kern="1200" dirty="0">
                        <a:solidFill>
                          <a:schemeClr val="dk1"/>
                        </a:solidFill>
                        <a:latin typeface="+mn-lt"/>
                        <a:ea typeface="+mn-ea"/>
                        <a:cs typeface="+mn-cs"/>
                      </a:endParaRPr>
                    </a:p>
                  </a:txBody>
                  <a:tcPr/>
                </a:tc>
              </a:tr>
              <a:tr h="1728331">
                <a:tc>
                  <a:txBody>
                    <a:bodyPr/>
                    <a:lstStyle/>
                    <a:p>
                      <a:r>
                        <a:rPr lang="en-US" b="0" dirty="0" smtClean="0"/>
                        <a:t>Electronic Record</a:t>
                      </a:r>
                      <a:endParaRPr lang="en-US" b="0" dirty="0"/>
                    </a:p>
                  </a:txBody>
                  <a:tcPr anchor="ctr"/>
                </a:tc>
                <a:tc>
                  <a:txBody>
                    <a:bodyPr/>
                    <a:lstStyle/>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Preparation of record on computer </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dk1"/>
                          </a:solidFill>
                          <a:latin typeface="+mn-lt"/>
                          <a:ea typeface="+mn-ea"/>
                          <a:cs typeface="+mn-cs"/>
                        </a:rPr>
                        <a:t>Statistical information may be collected with legal information</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Electronic storage </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Information easily sorted and tabulated</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High cost of equipment and software</a:t>
                      </a:r>
                    </a:p>
                    <a:p>
                      <a:pPr marL="166688" indent="-166688" algn="l" defTabSz="914400" rtl="0" eaLnBrk="1" latinLnBrk="0" hangingPunct="1">
                        <a:buFont typeface="Arial" panose="020B0604020202020204" pitchFamily="34" charset="0"/>
                        <a:buChar char="•"/>
                      </a:pPr>
                      <a:r>
                        <a:rPr lang="en-US" sz="1800" b="0" kern="1200" dirty="0" smtClean="0">
                          <a:solidFill>
                            <a:schemeClr val="dk1"/>
                          </a:solidFill>
                          <a:latin typeface="+mn-lt"/>
                          <a:ea typeface="+mn-ea"/>
                          <a:cs typeface="+mn-cs"/>
                        </a:rPr>
                        <a:t>Need qualified technical staff</a:t>
                      </a:r>
                      <a:endParaRPr lang="en-US" sz="1800" b="0" kern="1200" dirty="0">
                        <a:solidFill>
                          <a:schemeClr val="dk1"/>
                        </a:solidFill>
                        <a:latin typeface="+mn-lt"/>
                        <a:ea typeface="+mn-ea"/>
                        <a:cs typeface="+mn-cs"/>
                      </a:endParaRPr>
                    </a:p>
                  </a:txBody>
                  <a:tcPr/>
                </a:tc>
              </a:tr>
            </a:tbl>
          </a:graphicData>
        </a:graphic>
      </p:graphicFrame>
      <p:sp>
        <p:nvSpPr>
          <p:cNvPr id="3" name="TextBox 2"/>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9 and </a:t>
            </a:r>
            <a:r>
              <a:rPr lang="en-US" sz="1000" i="1" dirty="0"/>
              <a:t>Principles and Recommendations for a Vital Statistics System, Revision 2, </a:t>
            </a:r>
            <a:r>
              <a:rPr lang="en-US" sz="1000" dirty="0"/>
              <a:t>United Nations, New York, 2001, Chapter </a:t>
            </a:r>
            <a:r>
              <a:rPr lang="en-US" sz="1000" dirty="0" smtClean="0"/>
              <a:t>III.</a:t>
            </a:r>
            <a:endParaRPr lang="en-US" sz="1000" dirty="0"/>
          </a:p>
        </p:txBody>
      </p:sp>
    </p:spTree>
    <p:extLst>
      <p:ext uri="{BB962C8B-B14F-4D97-AF65-F5344CB8AC3E}">
        <p14:creationId xmlns:p14="http://schemas.microsoft.com/office/powerpoint/2010/main" val="24050903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45458"/>
            <a:ext cx="8382000" cy="421341"/>
          </a:xfrm>
        </p:spPr>
        <p:txBody>
          <a:bodyPr/>
          <a:lstStyle/>
          <a:p>
            <a:r>
              <a:rPr lang="en-US" b="1" dirty="0" smtClean="0"/>
              <a:t>Characteristics</a:t>
            </a:r>
            <a:endParaRPr lang="en-US" b="1" dirty="0"/>
          </a:p>
        </p:txBody>
      </p:sp>
      <p:sp>
        <p:nvSpPr>
          <p:cNvPr id="3" name="Content Placeholder 2"/>
          <p:cNvSpPr>
            <a:spLocks noGrp="1"/>
          </p:cNvSpPr>
          <p:nvPr>
            <p:ph idx="1"/>
          </p:nvPr>
        </p:nvSpPr>
        <p:spPr>
          <a:xfrm>
            <a:off x="609600" y="1524000"/>
            <a:ext cx="8153400" cy="4495800"/>
          </a:xfrm>
        </p:spPr>
        <p:txBody>
          <a:bodyPr/>
          <a:lstStyle/>
          <a:p>
            <a:pPr marL="0" indent="0">
              <a:buNone/>
            </a:pPr>
            <a:r>
              <a:rPr lang="en-US" dirty="0" smtClean="0">
                <a:solidFill>
                  <a:schemeClr val="bg1">
                    <a:lumMod val="65000"/>
                  </a:schemeClr>
                </a:solidFill>
              </a:rPr>
              <a:t>Slide to give some specific legal requirements for the country in which the course is being taught or slides could contrast differences in countries if students are from different countries.</a:t>
            </a:r>
            <a:endParaRPr lang="en-US" dirty="0">
              <a:solidFill>
                <a:schemeClr val="bg1">
                  <a:lumMod val="65000"/>
                </a:schemeClr>
              </a:solidFill>
            </a:endParaRPr>
          </a:p>
        </p:txBody>
      </p:sp>
    </p:spTree>
    <p:extLst>
      <p:ext uri="{BB962C8B-B14F-4D97-AF65-F5344CB8AC3E}">
        <p14:creationId xmlns:p14="http://schemas.microsoft.com/office/powerpoint/2010/main" val="17131393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803585" y="5786340"/>
            <a:ext cx="3808505"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title"/>
          </p:nvPr>
        </p:nvSpPr>
        <p:spPr>
          <a:xfrm>
            <a:off x="457200" y="533400"/>
            <a:ext cx="8229600" cy="685800"/>
          </a:xfrm>
        </p:spPr>
        <p:txBody>
          <a:bodyPr>
            <a:normAutofit/>
          </a:bodyPr>
          <a:lstStyle/>
          <a:p>
            <a:r>
              <a:rPr lang="en-US" dirty="0" smtClean="0"/>
              <a:t>Process</a:t>
            </a:r>
            <a:endParaRPr lang="en-US" dirty="0"/>
          </a:p>
        </p:txBody>
      </p:sp>
      <p:sp>
        <p:nvSpPr>
          <p:cNvPr id="3" name="Content Placeholder 2"/>
          <p:cNvSpPr>
            <a:spLocks noGrp="1"/>
          </p:cNvSpPr>
          <p:nvPr>
            <p:ph idx="1"/>
          </p:nvPr>
        </p:nvSpPr>
        <p:spPr>
          <a:xfrm>
            <a:off x="533400" y="1371600"/>
            <a:ext cx="8153400" cy="4953000"/>
          </a:xfrm>
        </p:spPr>
        <p:txBody>
          <a:bodyPr>
            <a:normAutofit/>
          </a:bodyPr>
          <a:lstStyle/>
          <a:p>
            <a:r>
              <a:rPr lang="en-US" sz="3000" dirty="0"/>
              <a:t>Format for Registration of Vital Events </a:t>
            </a:r>
            <a:r>
              <a:rPr lang="en-US" sz="3000" dirty="0" smtClean="0"/>
              <a:t>(continued)</a:t>
            </a:r>
            <a:endParaRPr lang="en-US" sz="3000" dirty="0"/>
          </a:p>
          <a:p>
            <a:pPr lvl="1"/>
            <a:r>
              <a:rPr lang="en-US" dirty="0" smtClean="0"/>
              <a:t>Combinations of all formats</a:t>
            </a:r>
          </a:p>
          <a:p>
            <a:pPr lvl="2"/>
            <a:r>
              <a:rPr lang="en-US" dirty="0" smtClean="0"/>
              <a:t>Used in some                                                 countries</a:t>
            </a:r>
          </a:p>
          <a:p>
            <a:pPr lvl="2"/>
            <a:r>
              <a:rPr lang="en-US" dirty="0" smtClean="0"/>
              <a:t>Harder to store,                                       preserve and                                                 issue certified                                                   copies</a:t>
            </a:r>
          </a:p>
          <a:p>
            <a:pPr marL="0" indent="0">
              <a:buNone/>
            </a:pPr>
            <a:endParaRPr lang="en-US" dirty="0" smtClean="0"/>
          </a:p>
          <a:p>
            <a:endParaRPr lang="en-US" dirty="0"/>
          </a:p>
        </p:txBody>
      </p:sp>
      <p:pic>
        <p:nvPicPr>
          <p:cNvPr id="4" name="Picture 2" descr="Picture from World Health Organization showing worker in front of death records piled on shelves in an archive in Freet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585" y="2971800"/>
            <a:ext cx="3762518" cy="281454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03584" y="5786340"/>
            <a:ext cx="4035615" cy="1292662"/>
          </a:xfrm>
          <a:prstGeom prst="rect">
            <a:avLst/>
          </a:prstGeom>
        </p:spPr>
        <p:txBody>
          <a:bodyPr wrap="square">
            <a:spAutoFit/>
          </a:bodyPr>
          <a:lstStyle/>
          <a:p>
            <a:r>
              <a:rPr lang="en-US" sz="1500" dirty="0"/>
              <a:t>In Freetown, registered deaths are archived without </a:t>
            </a:r>
            <a:r>
              <a:rPr lang="en-US" sz="1500" dirty="0" smtClean="0"/>
              <a:t>being entered </a:t>
            </a:r>
            <a:r>
              <a:rPr lang="en-US" sz="1500" dirty="0"/>
              <a:t>into a database and analyzed</a:t>
            </a:r>
            <a:r>
              <a:rPr lang="en-US" sz="1500" dirty="0" smtClean="0"/>
              <a:t>.  </a:t>
            </a:r>
            <a:r>
              <a:rPr lang="en-US" sz="1500" dirty="0" smtClean="0"/>
              <a:t>PHOTO: </a:t>
            </a:r>
            <a:r>
              <a:rPr lang="en-US" sz="1500" dirty="0"/>
              <a:t>WHO/David </a:t>
            </a:r>
            <a:r>
              <a:rPr lang="en-US" sz="1500" dirty="0" smtClean="0"/>
              <a:t>Lubinski</a:t>
            </a:r>
          </a:p>
          <a:p>
            <a:r>
              <a:rPr lang="en-US" sz="1600" dirty="0"/>
              <a:t>Picture from WHO web site</a:t>
            </a:r>
          </a:p>
          <a:p>
            <a:endParaRPr lang="en-US" sz="1500" dirty="0"/>
          </a:p>
        </p:txBody>
      </p:sp>
      <p:sp>
        <p:nvSpPr>
          <p:cNvPr id="7" name="TextBox 6"/>
          <p:cNvSpPr txBox="1"/>
          <p:nvPr/>
        </p:nvSpPr>
        <p:spPr>
          <a:xfrm>
            <a:off x="76200" y="5467546"/>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9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03314115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609600" y="1600200"/>
            <a:ext cx="8153400" cy="4419600"/>
          </a:xfrm>
        </p:spPr>
        <p:txBody>
          <a:bodyPr/>
          <a:lstStyle/>
          <a:p>
            <a:r>
              <a:rPr lang="en-US" sz="3000" dirty="0"/>
              <a:t>Format for Registration of Vital Events (continued)</a:t>
            </a:r>
          </a:p>
          <a:p>
            <a:pPr lvl="1"/>
            <a:r>
              <a:rPr lang="en-US" sz="2600" dirty="0"/>
              <a:t>Electronic records</a:t>
            </a:r>
          </a:p>
          <a:p>
            <a:pPr lvl="2"/>
            <a:r>
              <a:rPr lang="en-US" dirty="0"/>
              <a:t>Just coming into use</a:t>
            </a:r>
          </a:p>
          <a:p>
            <a:pPr lvl="2"/>
            <a:r>
              <a:rPr lang="en-US" dirty="0"/>
              <a:t>Local paper records converted to electronic format at  national or regional office</a:t>
            </a:r>
          </a:p>
          <a:p>
            <a:pPr lvl="2"/>
            <a:r>
              <a:rPr lang="en-US" dirty="0"/>
              <a:t>Older formats converted to electronic format</a:t>
            </a:r>
          </a:p>
          <a:p>
            <a:endParaRPr lang="en-US"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9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648858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89736" y="6096000"/>
            <a:ext cx="3097064"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355600" y="1295400"/>
            <a:ext cx="8407400" cy="4876800"/>
          </a:xfrm>
        </p:spPr>
        <p:txBody>
          <a:bodyPr/>
          <a:lstStyle/>
          <a:p>
            <a:r>
              <a:rPr lang="en-US" sz="3000" dirty="0" smtClean="0"/>
              <a:t>Format for Registration of Vital Events (continued)</a:t>
            </a:r>
            <a:endParaRPr lang="en-US" sz="3000" dirty="0"/>
          </a:p>
          <a:p>
            <a:pPr lvl="1"/>
            <a:r>
              <a:rPr lang="en-US" sz="2600" dirty="0" smtClean="0"/>
              <a:t>Electronic records                                        (continued)</a:t>
            </a:r>
            <a:endParaRPr lang="en-US" sz="2600" dirty="0"/>
          </a:p>
          <a:p>
            <a:pPr lvl="2"/>
            <a:r>
              <a:rPr lang="en-US" dirty="0" smtClean="0"/>
              <a:t>Ideally collect information                                     directly from </a:t>
            </a:r>
            <a:r>
              <a:rPr lang="en-US" dirty="0"/>
              <a:t>source </a:t>
            </a:r>
          </a:p>
          <a:p>
            <a:pPr lvl="3"/>
            <a:r>
              <a:rPr lang="en-US" dirty="0"/>
              <a:t>Medical facility </a:t>
            </a:r>
            <a:r>
              <a:rPr lang="en-US" dirty="0" smtClean="0"/>
              <a:t>where                                         </a:t>
            </a:r>
            <a:r>
              <a:rPr lang="en-US" dirty="0"/>
              <a:t>birth occurs</a:t>
            </a:r>
          </a:p>
          <a:p>
            <a:pPr lvl="3"/>
            <a:r>
              <a:rPr lang="en-US" dirty="0"/>
              <a:t>Funeral director who </a:t>
            </a:r>
            <a:r>
              <a:rPr lang="en-US" dirty="0" smtClean="0"/>
              <a:t>                                   handles </a:t>
            </a:r>
            <a:r>
              <a:rPr lang="en-US" dirty="0"/>
              <a:t>disposition</a:t>
            </a:r>
          </a:p>
          <a:p>
            <a:endParaRPr lang="en-US" dirty="0"/>
          </a:p>
        </p:txBody>
      </p:sp>
      <p:pic>
        <p:nvPicPr>
          <p:cNvPr id="4" name="Picture 2" descr="Picture showing worker using a smart phone to collect vital record inform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352" y="1905000"/>
            <a:ext cx="2832661" cy="3753276"/>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13618" y="5703585"/>
            <a:ext cx="3172127" cy="1046440"/>
          </a:xfrm>
          <a:prstGeom prst="rect">
            <a:avLst/>
          </a:prstGeom>
        </p:spPr>
        <p:txBody>
          <a:bodyPr wrap="square">
            <a:spAutoFit/>
          </a:bodyPr>
          <a:lstStyle/>
          <a:p>
            <a:r>
              <a:rPr lang="en-US" sz="1500" dirty="0" smtClean="0"/>
              <a:t>Devices such as smart phones can provide real-time data access from remote areas.</a:t>
            </a:r>
            <a:r>
              <a:rPr lang="en-US" sz="1600" dirty="0"/>
              <a:t> Picture from </a:t>
            </a:r>
            <a:r>
              <a:rPr lang="en-US" sz="1600" dirty="0" smtClean="0"/>
              <a:t>WHO web site.</a:t>
            </a:r>
            <a:endParaRPr lang="en-US" sz="1600" dirty="0"/>
          </a:p>
        </p:txBody>
      </p:sp>
      <p:sp>
        <p:nvSpPr>
          <p:cNvPr id="7" name="TextBox 6"/>
          <p:cNvSpPr txBox="1"/>
          <p:nvPr/>
        </p:nvSpPr>
        <p:spPr>
          <a:xfrm>
            <a:off x="0" y="5713380"/>
            <a:ext cx="5461218" cy="507831"/>
          </a:xfrm>
          <a:prstGeom prst="rect">
            <a:avLst/>
          </a:prstGeom>
          <a:noFill/>
        </p:spPr>
        <p:txBody>
          <a:bodyPr wrap="square" rtlCol="0">
            <a:spAutoFit/>
          </a:bodyPr>
          <a:lstStyle/>
          <a:p>
            <a:r>
              <a:rPr lang="en-US" sz="900" dirty="0"/>
              <a:t>SOURCES: </a:t>
            </a:r>
            <a:r>
              <a:rPr lang="en-US" sz="900" i="1" dirty="0"/>
              <a:t>Handbook on Training in Civil Registration and Vital Statistics Systems, </a:t>
            </a:r>
            <a:r>
              <a:rPr lang="en-US" sz="900" dirty="0"/>
              <a:t>Series F, No. 84, United Nations, New York, 2002, Module 9 and </a:t>
            </a:r>
            <a:r>
              <a:rPr lang="en-US" sz="900" i="1" dirty="0"/>
              <a:t>Principles and Recommendations for a Vital Statistics System, Revision 2, </a:t>
            </a:r>
            <a:r>
              <a:rPr lang="en-US" sz="900" dirty="0"/>
              <a:t>United Nations, New York, 2001, Chapter III</a:t>
            </a:r>
            <a:r>
              <a:rPr lang="en-US" sz="900" dirty="0" smtClean="0"/>
              <a:t>.</a:t>
            </a:r>
            <a:endParaRPr lang="en-US" sz="900" dirty="0"/>
          </a:p>
        </p:txBody>
      </p:sp>
    </p:spTree>
    <p:extLst>
      <p:ext uri="{BB962C8B-B14F-4D97-AF65-F5344CB8AC3E}">
        <p14:creationId xmlns:p14="http://schemas.microsoft.com/office/powerpoint/2010/main" val="3758460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685800" y="1524000"/>
            <a:ext cx="8077200" cy="4495800"/>
          </a:xfrm>
        </p:spPr>
        <p:txBody>
          <a:bodyPr/>
          <a:lstStyle/>
          <a:p>
            <a:pPr marL="0" indent="0">
              <a:buNone/>
            </a:pPr>
            <a:r>
              <a:rPr lang="en-US" dirty="0" smtClean="0">
                <a:solidFill>
                  <a:schemeClr val="bg1">
                    <a:lumMod val="65000"/>
                  </a:schemeClr>
                </a:solidFill>
              </a:rPr>
              <a:t>Slide with type of format for collection of vital event information in country where course is being taught or comparison if students are from different countries.</a:t>
            </a: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285505543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US" sz="3600" dirty="0" smtClean="0"/>
              <a:t>Process </a:t>
            </a:r>
            <a:endParaRPr lang="en-US" sz="3600" dirty="0"/>
          </a:p>
        </p:txBody>
      </p:sp>
      <p:sp>
        <p:nvSpPr>
          <p:cNvPr id="3" name="Content Placeholder 2"/>
          <p:cNvSpPr>
            <a:spLocks noGrp="1"/>
          </p:cNvSpPr>
          <p:nvPr>
            <p:ph idx="1"/>
          </p:nvPr>
        </p:nvSpPr>
        <p:spPr>
          <a:xfrm>
            <a:off x="381000" y="1219200"/>
            <a:ext cx="8077200" cy="5029200"/>
          </a:xfrm>
        </p:spPr>
        <p:txBody>
          <a:bodyPr>
            <a:normAutofit fontScale="92500"/>
          </a:bodyPr>
          <a:lstStyle/>
          <a:p>
            <a:r>
              <a:rPr lang="en-US" sz="3200" dirty="0"/>
              <a:t>Storage</a:t>
            </a:r>
            <a:endParaRPr lang="en-US" sz="3200" dirty="0" smtClean="0"/>
          </a:p>
          <a:p>
            <a:pPr lvl="1"/>
            <a:r>
              <a:rPr lang="en-US" sz="2600" dirty="0" smtClean="0"/>
              <a:t>Official government documents with legal value</a:t>
            </a:r>
          </a:p>
          <a:p>
            <a:pPr lvl="2"/>
            <a:r>
              <a:rPr lang="en-US" dirty="0" smtClean="0"/>
              <a:t>Secure</a:t>
            </a:r>
          </a:p>
          <a:p>
            <a:pPr lvl="2"/>
            <a:r>
              <a:rPr lang="en-US" dirty="0" smtClean="0">
                <a:solidFill>
                  <a:srgbClr val="C00000"/>
                </a:solidFill>
              </a:rPr>
              <a:t>Permanent</a:t>
            </a:r>
            <a:r>
              <a:rPr lang="en-US" dirty="0" smtClean="0"/>
              <a:t> </a:t>
            </a:r>
          </a:p>
          <a:p>
            <a:pPr lvl="2"/>
            <a:r>
              <a:rPr lang="en-US" dirty="0" smtClean="0"/>
              <a:t>Protected </a:t>
            </a:r>
            <a:r>
              <a:rPr lang="en-US" dirty="0"/>
              <a:t>from </a:t>
            </a:r>
            <a:r>
              <a:rPr lang="en-US" dirty="0" smtClean="0"/>
              <a:t>catastrophic                            </a:t>
            </a:r>
            <a:r>
              <a:rPr lang="en-US" dirty="0"/>
              <a:t>events such as fires, floods </a:t>
            </a:r>
            <a:r>
              <a:rPr lang="en-US" dirty="0" smtClean="0"/>
              <a:t>                                   or </a:t>
            </a:r>
            <a:r>
              <a:rPr lang="en-US" dirty="0"/>
              <a:t>other weather related issues</a:t>
            </a:r>
          </a:p>
          <a:p>
            <a:pPr lvl="3"/>
            <a:r>
              <a:rPr lang="en-US" sz="2400" dirty="0"/>
              <a:t>Vault with fire protection features</a:t>
            </a:r>
          </a:p>
          <a:p>
            <a:pPr lvl="3"/>
            <a:r>
              <a:rPr lang="en-US" sz="2400" dirty="0"/>
              <a:t>Backup methods to preserve </a:t>
            </a:r>
            <a:r>
              <a:rPr lang="en-US" sz="2400" dirty="0" smtClean="0"/>
              <a:t>records</a:t>
            </a:r>
          </a:p>
          <a:p>
            <a:pPr lvl="1"/>
            <a:r>
              <a:rPr lang="en-US" sz="2600" dirty="0" smtClean="0"/>
              <a:t>Records can be stored both centrally and locally</a:t>
            </a:r>
          </a:p>
          <a:p>
            <a:endParaRPr lang="en-US" sz="2400" dirty="0" smtClean="0"/>
          </a:p>
          <a:p>
            <a:pPr marL="457200" lvl="1" indent="0">
              <a:buNone/>
            </a:pPr>
            <a:endParaRPr lang="en-US" sz="2000" dirty="0"/>
          </a:p>
        </p:txBody>
      </p:sp>
      <p:pic>
        <p:nvPicPr>
          <p:cNvPr id="4" name="Picture 2" descr="Picture from World Health Organization showing a worker in a vault removing a volume of vital records from the shelv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2980392" cy="2013471"/>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6172200"/>
            <a:ext cx="4572000" cy="861774"/>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9 and </a:t>
            </a:r>
            <a:r>
              <a:rPr lang="en-US" sz="1000" i="1" dirty="0"/>
              <a:t>Principles and Recommendations for a Vital Statistics System, Revision 2, </a:t>
            </a:r>
            <a:r>
              <a:rPr lang="en-US" sz="1000" dirty="0"/>
              <a:t>United Nations, New York, 2001, Chapter III.</a:t>
            </a:r>
          </a:p>
          <a:p>
            <a:endParaRPr lang="en-US" sz="1000" dirty="0"/>
          </a:p>
        </p:txBody>
      </p:sp>
      <p:sp>
        <p:nvSpPr>
          <p:cNvPr id="6" name="TextBox 5"/>
          <p:cNvSpPr txBox="1"/>
          <p:nvPr/>
        </p:nvSpPr>
        <p:spPr>
          <a:xfrm>
            <a:off x="7247592" y="4572000"/>
            <a:ext cx="1752600" cy="246221"/>
          </a:xfrm>
          <a:prstGeom prst="rect">
            <a:avLst/>
          </a:prstGeom>
          <a:noFill/>
        </p:spPr>
        <p:txBody>
          <a:bodyPr wrap="square" rtlCol="0">
            <a:spAutoFit/>
          </a:bodyPr>
          <a:lstStyle/>
          <a:p>
            <a:pPr>
              <a:defRPr/>
            </a:pPr>
            <a:r>
              <a:rPr lang="en-US" sz="1000" dirty="0"/>
              <a:t>Picture from WHO web site</a:t>
            </a:r>
          </a:p>
        </p:txBody>
      </p:sp>
    </p:spTree>
    <p:extLst>
      <p:ext uri="{BB962C8B-B14F-4D97-AF65-F5344CB8AC3E}">
        <p14:creationId xmlns:p14="http://schemas.microsoft.com/office/powerpoint/2010/main" val="269883048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38200"/>
          </a:xfrm>
        </p:spPr>
        <p:txBody>
          <a:bodyPr>
            <a:normAutofit/>
          </a:bodyPr>
          <a:lstStyle/>
          <a:p>
            <a:pPr algn="ctr"/>
            <a:r>
              <a:rPr lang="en-US" sz="3200" dirty="0" smtClean="0">
                <a:solidFill>
                  <a:schemeClr val="tx1"/>
                </a:solidFill>
                <a:latin typeface="+mn-lt"/>
              </a:rPr>
              <a:t>Examples of Storage &amp; Backup Methods</a:t>
            </a:r>
            <a:endParaRPr lang="en-US" sz="3200" dirty="0">
              <a:solidFill>
                <a:schemeClr val="tx1"/>
              </a:solidFill>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97478551"/>
              </p:ext>
            </p:extLst>
          </p:nvPr>
        </p:nvGraphicFramePr>
        <p:xfrm>
          <a:off x="365760" y="1066800"/>
          <a:ext cx="8321040" cy="5021909"/>
        </p:xfrm>
        <a:graphic>
          <a:graphicData uri="http://schemas.openxmlformats.org/drawingml/2006/table">
            <a:tbl>
              <a:tblPr firstRow="1" bandRow="1">
                <a:tableStyleId>{073A0DAA-6AF3-43AB-8588-CEC1D06C72B9}</a:tableStyleId>
              </a:tblPr>
              <a:tblGrid>
                <a:gridCol w="2035037"/>
                <a:gridCol w="2638011"/>
                <a:gridCol w="3647992"/>
              </a:tblGrid>
              <a:tr h="738811">
                <a:tc>
                  <a:txBody>
                    <a:bodyPr/>
                    <a:lstStyle/>
                    <a:p>
                      <a:pPr algn="ctr"/>
                      <a:r>
                        <a:rPr lang="en-US" sz="2400" dirty="0" smtClean="0"/>
                        <a:t>Format</a:t>
                      </a:r>
                      <a:endParaRPr lang="en-US" sz="2400" dirty="0"/>
                    </a:p>
                  </a:txBody>
                  <a:tcPr anchor="ctr"/>
                </a:tc>
                <a:tc>
                  <a:txBody>
                    <a:bodyPr/>
                    <a:lstStyle/>
                    <a:p>
                      <a:pPr algn="ctr"/>
                      <a:r>
                        <a:rPr lang="en-US" sz="2400" dirty="0" smtClean="0"/>
                        <a:t>Storage Methods</a:t>
                      </a:r>
                      <a:endParaRPr lang="en-US" sz="2400" dirty="0"/>
                    </a:p>
                  </a:txBody>
                  <a:tcPr anchor="ctr"/>
                </a:tc>
                <a:tc>
                  <a:txBody>
                    <a:bodyPr/>
                    <a:lstStyle/>
                    <a:p>
                      <a:pPr algn="ctr"/>
                      <a:r>
                        <a:rPr lang="en-US" sz="2400" dirty="0" smtClean="0"/>
                        <a:t>Backup</a:t>
                      </a:r>
                      <a:r>
                        <a:rPr lang="en-US" sz="2400" baseline="0" dirty="0" smtClean="0"/>
                        <a:t> Methods</a:t>
                      </a:r>
                      <a:endParaRPr lang="en-US" sz="2400" dirty="0"/>
                    </a:p>
                  </a:txBody>
                  <a:tcPr anchor="ctr"/>
                </a:tc>
              </a:tr>
              <a:tr h="934442">
                <a:tc>
                  <a:txBody>
                    <a:bodyPr/>
                    <a:lstStyle/>
                    <a:p>
                      <a:r>
                        <a:rPr lang="en-US" sz="2000" dirty="0" smtClean="0"/>
                        <a:t>Book Register</a:t>
                      </a:r>
                      <a:endParaRPr lang="en-US" sz="2000" b="1" dirty="0"/>
                    </a:p>
                  </a:txBody>
                  <a:tcPr anchor="ctr"/>
                </a:tc>
                <a:tc>
                  <a:txBody>
                    <a:bodyPr/>
                    <a:lstStyle/>
                    <a:p>
                      <a:r>
                        <a:rPr lang="en-US" dirty="0" smtClean="0"/>
                        <a:t>Stored on shelves</a:t>
                      </a:r>
                      <a:endParaRPr lang="en-US" dirty="0"/>
                    </a:p>
                  </a:txBody>
                  <a:tcPr anchor="ctr"/>
                </a:tc>
                <a:tc>
                  <a:txBody>
                    <a:bodyPr/>
                    <a:lstStyle/>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Difficult to backup</a:t>
                      </a:r>
                    </a:p>
                    <a:p>
                      <a:pPr marL="119063" indent="-119063" algn="l" defTabSz="12065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Information copied into other 	books or other formats</a:t>
                      </a:r>
                      <a:endParaRPr lang="en-US" sz="1800" kern="1200" dirty="0">
                        <a:solidFill>
                          <a:schemeClr val="dk1"/>
                        </a:solidFill>
                        <a:latin typeface="+mn-lt"/>
                        <a:ea typeface="+mn-ea"/>
                        <a:cs typeface="+mn-cs"/>
                      </a:endParaRPr>
                    </a:p>
                  </a:txBody>
                  <a:tcPr/>
                </a:tc>
              </a:tr>
              <a:tr h="906345">
                <a:tc>
                  <a:txBody>
                    <a:bodyPr/>
                    <a:lstStyle/>
                    <a:p>
                      <a:r>
                        <a:rPr lang="en-US" sz="2000" dirty="0" smtClean="0"/>
                        <a:t>Card Register</a:t>
                      </a:r>
                      <a:endParaRPr lang="en-US" sz="2000" b="1" dirty="0"/>
                    </a:p>
                  </a:txBody>
                  <a:tcPr anchor="ctr"/>
                </a:tc>
                <a:tc>
                  <a:txBody>
                    <a:bodyPr/>
                    <a:lstStyle/>
                    <a:p>
                      <a:r>
                        <a:rPr lang="en-US" dirty="0" smtClean="0"/>
                        <a:t>File drawers</a:t>
                      </a:r>
                      <a:endParaRPr lang="en-US" dirty="0"/>
                    </a:p>
                  </a:txBody>
                  <a:tcPr anchor="ctr"/>
                </a:tc>
                <a:tc>
                  <a:txBody>
                    <a:bodyPr/>
                    <a:lstStyle/>
                    <a:p>
                      <a:pPr marL="119063" indent="-119063" algn="l" defTabSz="12065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Information copied to </a:t>
                      </a:r>
                      <a:r>
                        <a:rPr lang="en-US" sz="1800" kern="1200" dirty="0" smtClean="0">
                          <a:solidFill>
                            <a:schemeClr val="dk1"/>
                          </a:solidFill>
                          <a:latin typeface="+mn-lt"/>
                          <a:ea typeface="+mn-ea"/>
                          <a:cs typeface="+mn-cs"/>
                        </a:rPr>
                        <a:t>other</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cards</a:t>
                      </a:r>
                      <a:endParaRPr lang="en-US" sz="1800" kern="1200" dirty="0" smtClean="0">
                        <a:solidFill>
                          <a:schemeClr val="dk1"/>
                        </a:solidFill>
                        <a:latin typeface="+mn-lt"/>
                        <a:ea typeface="+mn-ea"/>
                        <a:cs typeface="+mn-cs"/>
                      </a:endParaRPr>
                    </a:p>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Microfilm</a:t>
                      </a:r>
                      <a:endParaRPr lang="en-US" sz="1800" kern="1200" dirty="0">
                        <a:solidFill>
                          <a:schemeClr val="dk1"/>
                        </a:solidFill>
                        <a:latin typeface="+mn-lt"/>
                        <a:ea typeface="+mn-ea"/>
                        <a:cs typeface="+mn-cs"/>
                      </a:endParaRPr>
                    </a:p>
                  </a:txBody>
                  <a:tcPr anchor="ctr"/>
                </a:tc>
              </a:tr>
              <a:tr h="1019560">
                <a:tc>
                  <a:txBody>
                    <a:bodyPr/>
                    <a:lstStyle/>
                    <a:p>
                      <a:r>
                        <a:rPr lang="en-US" sz="2000" dirty="0" smtClean="0"/>
                        <a:t>Paper Record</a:t>
                      </a:r>
                      <a:endParaRPr lang="en-US" sz="2000" b="1" dirty="0"/>
                    </a:p>
                  </a:txBody>
                  <a:tcPr anchor="ctr"/>
                </a:tc>
                <a:tc>
                  <a:txBody>
                    <a:bodyPr/>
                    <a:lstStyle/>
                    <a:p>
                      <a:r>
                        <a:rPr lang="en-US" dirty="0" smtClean="0"/>
                        <a:t>Bound volumes </a:t>
                      </a:r>
                    </a:p>
                    <a:p>
                      <a:r>
                        <a:rPr lang="en-US" dirty="0" smtClean="0"/>
                        <a:t>Loose leaf</a:t>
                      </a:r>
                      <a:r>
                        <a:rPr lang="en-US" baseline="0" dirty="0" smtClean="0"/>
                        <a:t> binders</a:t>
                      </a:r>
                    </a:p>
                    <a:p>
                      <a:r>
                        <a:rPr lang="en-US" dirty="0" smtClean="0"/>
                        <a:t>Stored on shelves</a:t>
                      </a:r>
                      <a:endParaRPr lang="en-US" dirty="0"/>
                    </a:p>
                  </a:txBody>
                  <a:tcPr anchor="ctr"/>
                </a:tc>
                <a:tc>
                  <a:txBody>
                    <a:bodyPr/>
                    <a:lstStyle/>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Microfilm</a:t>
                      </a:r>
                    </a:p>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Electronic images</a:t>
                      </a:r>
                      <a:endParaRPr lang="en-US" sz="1800" kern="1200" dirty="0">
                        <a:solidFill>
                          <a:schemeClr val="dk1"/>
                        </a:solidFill>
                        <a:latin typeface="+mn-lt"/>
                        <a:ea typeface="+mn-ea"/>
                        <a:cs typeface="+mn-cs"/>
                      </a:endParaRPr>
                    </a:p>
                  </a:txBody>
                  <a:tcPr anchor="ctr"/>
                </a:tc>
              </a:tr>
              <a:tr h="1338602">
                <a:tc>
                  <a:txBody>
                    <a:bodyPr/>
                    <a:lstStyle/>
                    <a:p>
                      <a:r>
                        <a:rPr lang="en-US" sz="2000" dirty="0" smtClean="0"/>
                        <a:t>Electronic Record</a:t>
                      </a:r>
                      <a:endParaRPr lang="en-US" sz="2000" b="1" dirty="0"/>
                    </a:p>
                  </a:txBody>
                  <a:tcPr anchor="ctr"/>
                </a:tc>
                <a:tc>
                  <a:txBody>
                    <a:bodyPr/>
                    <a:lstStyle/>
                    <a:p>
                      <a:r>
                        <a:rPr lang="en-US" dirty="0" smtClean="0"/>
                        <a:t>Electronic</a:t>
                      </a:r>
                      <a:r>
                        <a:rPr lang="en-US" baseline="0" dirty="0" smtClean="0"/>
                        <a:t> format</a:t>
                      </a:r>
                    </a:p>
                    <a:p>
                      <a:endParaRPr lang="en-US" dirty="0"/>
                    </a:p>
                  </a:txBody>
                  <a:tcPr anchor="ctr"/>
                </a:tc>
                <a:tc>
                  <a:txBody>
                    <a:bodyPr/>
                    <a:lstStyle/>
                    <a:p>
                      <a:pPr marL="119063" indent="-119063" algn="l"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Electronic copies</a:t>
                      </a:r>
                    </a:p>
                    <a:p>
                      <a:pPr marL="119063" indent="-119063" algn="l" defTabSz="12065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Copies should be stored 	offsite</a:t>
                      </a:r>
                    </a:p>
                    <a:p>
                      <a:pPr marL="119063" indent="-119063" algn="l" rtl="0" eaLnBrk="1" latinLnBrk="0" hangingPunct="1">
                        <a:buFont typeface="Arial" panose="020B0604020202020204" pitchFamily="34" charset="0"/>
                        <a:buChar char="•"/>
                        <a:tabLst>
                          <a:tab pos="120650" algn="l"/>
                        </a:tabLst>
                      </a:pPr>
                      <a:r>
                        <a:rPr lang="en-US" sz="1800" kern="1200" dirty="0" smtClean="0">
                          <a:solidFill>
                            <a:schemeClr val="dk1"/>
                          </a:solidFill>
                          <a:latin typeface="+mn-lt"/>
                          <a:ea typeface="+mn-ea"/>
                          <a:cs typeface="+mn-cs"/>
                        </a:rPr>
                        <a:t>Must migrate to new systems 	with changing technology</a:t>
                      </a:r>
                      <a:endParaRPr lang="en-US" sz="1800" kern="1200" dirty="0">
                        <a:solidFill>
                          <a:schemeClr val="dk1"/>
                        </a:solidFill>
                        <a:latin typeface="+mn-lt"/>
                        <a:ea typeface="+mn-ea"/>
                        <a:cs typeface="+mn-cs"/>
                      </a:endParaRPr>
                    </a:p>
                  </a:txBody>
                  <a:tcPr anchor="ctr"/>
                </a:tc>
              </a:tr>
            </a:tbl>
          </a:graphicData>
        </a:graphic>
      </p:graphicFrame>
      <p:sp>
        <p:nvSpPr>
          <p:cNvPr id="5" name="TextBox 4"/>
          <p:cNvSpPr txBox="1"/>
          <p:nvPr/>
        </p:nvSpPr>
        <p:spPr>
          <a:xfrm>
            <a:off x="4572000" y="6172200"/>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9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07719046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762000" y="1600200"/>
            <a:ext cx="8001000" cy="4419600"/>
          </a:xfrm>
        </p:spPr>
        <p:txBody>
          <a:bodyPr/>
          <a:lstStyle/>
          <a:p>
            <a:pPr marL="0" indent="0">
              <a:buNone/>
            </a:pPr>
            <a:r>
              <a:rPr lang="en-US" dirty="0">
                <a:solidFill>
                  <a:schemeClr val="bg1">
                    <a:lumMod val="65000"/>
                  </a:schemeClr>
                </a:solidFill>
              </a:rPr>
              <a:t>Slide with type of </a:t>
            </a:r>
            <a:r>
              <a:rPr lang="en-US" dirty="0" smtClean="0">
                <a:solidFill>
                  <a:schemeClr val="bg1">
                    <a:lumMod val="65000"/>
                  </a:schemeClr>
                </a:solidFill>
              </a:rPr>
              <a:t>storage used for </a:t>
            </a:r>
            <a:r>
              <a:rPr lang="en-US" dirty="0">
                <a:solidFill>
                  <a:schemeClr val="bg1">
                    <a:lumMod val="65000"/>
                  </a:schemeClr>
                </a:solidFill>
              </a:rPr>
              <a:t>vital </a:t>
            </a:r>
            <a:r>
              <a:rPr lang="en-US" dirty="0" smtClean="0">
                <a:solidFill>
                  <a:schemeClr val="bg1">
                    <a:lumMod val="65000"/>
                  </a:schemeClr>
                </a:solidFill>
              </a:rPr>
              <a:t>events in </a:t>
            </a:r>
            <a:r>
              <a:rPr lang="en-US" dirty="0">
                <a:solidFill>
                  <a:schemeClr val="bg1">
                    <a:lumMod val="65000"/>
                  </a:schemeClr>
                </a:solidFill>
              </a:rPr>
              <a:t>country where course is being taught or comparison if students are from different </a:t>
            </a:r>
            <a:r>
              <a:rPr lang="en-US" dirty="0" smtClean="0">
                <a:solidFill>
                  <a:schemeClr val="bg1">
                    <a:lumMod val="65000"/>
                  </a:schemeClr>
                </a:solidFill>
              </a:rPr>
              <a:t>countries.</a:t>
            </a:r>
            <a:endParaRPr lang="en-US" dirty="0">
              <a:solidFill>
                <a:schemeClr val="bg1">
                  <a:lumMod val="65000"/>
                </a:schemeClr>
              </a:solidFill>
            </a:endParaRPr>
          </a:p>
          <a:p>
            <a:pPr marL="0" indent="0">
              <a:buNone/>
            </a:pPr>
            <a:endParaRPr lang="en-US" dirty="0"/>
          </a:p>
        </p:txBody>
      </p:sp>
    </p:spTree>
    <p:extLst>
      <p:ext uri="{BB962C8B-B14F-4D97-AF65-F5344CB8AC3E}">
        <p14:creationId xmlns:p14="http://schemas.microsoft.com/office/powerpoint/2010/main" val="403043518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r>
              <a:rPr lang="en-US" sz="3600" dirty="0" smtClean="0"/>
              <a:t>Process </a:t>
            </a:r>
            <a:endParaRPr lang="en-US" sz="3600" dirty="0"/>
          </a:p>
        </p:txBody>
      </p:sp>
      <p:sp>
        <p:nvSpPr>
          <p:cNvPr id="3" name="Content Placeholder 2"/>
          <p:cNvSpPr>
            <a:spLocks noGrp="1"/>
          </p:cNvSpPr>
          <p:nvPr>
            <p:ph idx="1"/>
          </p:nvPr>
        </p:nvSpPr>
        <p:spPr>
          <a:xfrm>
            <a:off x="533400" y="1257303"/>
            <a:ext cx="8153400" cy="4983163"/>
          </a:xfrm>
        </p:spPr>
        <p:txBody>
          <a:bodyPr>
            <a:normAutofit lnSpcReduction="10000"/>
          </a:bodyPr>
          <a:lstStyle/>
          <a:p>
            <a:r>
              <a:rPr lang="en-US" sz="3000" dirty="0"/>
              <a:t>Issuance of Copies</a:t>
            </a:r>
            <a:endParaRPr lang="en-US" sz="3000" dirty="0" smtClean="0"/>
          </a:p>
          <a:p>
            <a:pPr lvl="1"/>
            <a:r>
              <a:rPr lang="en-US" sz="2600" dirty="0" smtClean="0">
                <a:solidFill>
                  <a:srgbClr val="C00000"/>
                </a:solidFill>
              </a:rPr>
              <a:t>Key function </a:t>
            </a:r>
            <a:r>
              <a:rPr lang="en-US" sz="2600" dirty="0" smtClean="0"/>
              <a:t>of civil registration</a:t>
            </a:r>
          </a:p>
          <a:p>
            <a:pPr lvl="1"/>
            <a:r>
              <a:rPr lang="en-US" sz="2600" dirty="0" smtClean="0"/>
              <a:t>How copies are issued</a:t>
            </a:r>
          </a:p>
          <a:p>
            <a:pPr lvl="2"/>
            <a:r>
              <a:rPr lang="en-US" dirty="0" smtClean="0"/>
              <a:t>Specified in civil registration law  </a:t>
            </a:r>
          </a:p>
          <a:p>
            <a:pPr lvl="2"/>
            <a:r>
              <a:rPr lang="en-US" dirty="0" smtClean="0"/>
              <a:t>Full copy of original vital record or excerpt of record</a:t>
            </a:r>
          </a:p>
          <a:p>
            <a:pPr lvl="2"/>
            <a:r>
              <a:rPr lang="en-US" dirty="0" smtClean="0"/>
              <a:t>Handwritten, photocopied, or computer generated</a:t>
            </a:r>
          </a:p>
          <a:p>
            <a:pPr lvl="2"/>
            <a:r>
              <a:rPr lang="en-US" dirty="0" smtClean="0"/>
              <a:t>On safety paper to prevent fraud</a:t>
            </a:r>
          </a:p>
          <a:p>
            <a:pPr lvl="2"/>
            <a:r>
              <a:rPr lang="en-US" dirty="0" smtClean="0"/>
              <a:t>With certification and/or seal </a:t>
            </a:r>
            <a:r>
              <a:rPr lang="en-US" dirty="0"/>
              <a:t>of </a:t>
            </a:r>
            <a:r>
              <a:rPr lang="en-US" dirty="0" smtClean="0"/>
              <a:t>Registrar </a:t>
            </a:r>
            <a:r>
              <a:rPr lang="en-US" dirty="0"/>
              <a:t>General or local registrar who issued </a:t>
            </a:r>
            <a:r>
              <a:rPr lang="en-US" dirty="0" smtClean="0"/>
              <a:t>copy</a:t>
            </a:r>
            <a:endParaRPr lang="en-US" dirty="0"/>
          </a:p>
          <a:p>
            <a:pPr lvl="1"/>
            <a:endParaRPr lang="en-US" sz="2600" dirty="0" smtClean="0"/>
          </a:p>
          <a:p>
            <a:pPr lvl="1"/>
            <a:endParaRPr lang="en-US" sz="2400" dirty="0" smtClean="0"/>
          </a:p>
          <a:p>
            <a:endParaRPr lang="en-US" sz="2400" dirty="0" smtClean="0"/>
          </a:p>
          <a:p>
            <a:pPr marL="0" indent="0">
              <a:buNone/>
            </a:pPr>
            <a:endParaRPr lang="en-US" sz="2400" dirty="0" smtClean="0"/>
          </a:p>
          <a:p>
            <a:pPr marL="0" indent="0">
              <a:buNone/>
            </a:pPr>
            <a:endParaRPr lang="en-US" sz="2400"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11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4583289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Process </a:t>
            </a:r>
            <a:endParaRPr lang="en-US" sz="2700" dirty="0"/>
          </a:p>
        </p:txBody>
      </p:sp>
      <p:sp>
        <p:nvSpPr>
          <p:cNvPr id="3" name="Content Placeholder 2"/>
          <p:cNvSpPr>
            <a:spLocks noGrp="1"/>
          </p:cNvSpPr>
          <p:nvPr>
            <p:ph idx="1"/>
          </p:nvPr>
        </p:nvSpPr>
        <p:spPr>
          <a:xfrm>
            <a:off x="762000" y="1524000"/>
            <a:ext cx="7924800" cy="4876800"/>
          </a:xfrm>
        </p:spPr>
        <p:txBody>
          <a:bodyPr>
            <a:normAutofit/>
          </a:bodyPr>
          <a:lstStyle/>
          <a:p>
            <a:r>
              <a:rPr lang="en-US" sz="3000" dirty="0"/>
              <a:t>Issuance of Copies (continued)</a:t>
            </a:r>
            <a:endParaRPr lang="en-US" sz="3000" dirty="0" smtClean="0"/>
          </a:p>
          <a:p>
            <a:pPr lvl="1"/>
            <a:r>
              <a:rPr lang="en-US" sz="2600" dirty="0" smtClean="0"/>
              <a:t>Who </a:t>
            </a:r>
            <a:r>
              <a:rPr lang="en-US" sz="2600" dirty="0"/>
              <a:t>may obtain </a:t>
            </a:r>
            <a:r>
              <a:rPr lang="en-US" sz="2600" dirty="0" smtClean="0"/>
              <a:t>copies </a:t>
            </a:r>
            <a:r>
              <a:rPr lang="en-US" sz="2600" dirty="0"/>
              <a:t>of records</a:t>
            </a:r>
          </a:p>
          <a:p>
            <a:pPr lvl="2"/>
            <a:r>
              <a:rPr lang="en-US" dirty="0"/>
              <a:t>Most countries restrict </a:t>
            </a:r>
            <a:r>
              <a:rPr lang="en-US" dirty="0" smtClean="0"/>
              <a:t>issuance</a:t>
            </a:r>
          </a:p>
          <a:p>
            <a:pPr lvl="2"/>
            <a:r>
              <a:rPr lang="en-US" dirty="0" smtClean="0"/>
              <a:t>Usually strictest requirements on birth records  </a:t>
            </a:r>
            <a:endParaRPr lang="en-US" dirty="0"/>
          </a:p>
          <a:p>
            <a:pPr lvl="1"/>
            <a:r>
              <a:rPr lang="en-US" sz="2600" dirty="0"/>
              <a:t>Where </a:t>
            </a:r>
            <a:r>
              <a:rPr lang="en-US" sz="2600" dirty="0" smtClean="0"/>
              <a:t>copies </a:t>
            </a:r>
            <a:r>
              <a:rPr lang="en-US" sz="2600" dirty="0"/>
              <a:t>are issued </a:t>
            </a:r>
          </a:p>
          <a:p>
            <a:pPr lvl="2"/>
            <a:r>
              <a:rPr lang="en-US" dirty="0" smtClean="0"/>
              <a:t>National </a:t>
            </a:r>
            <a:r>
              <a:rPr lang="en-US" dirty="0"/>
              <a:t>level</a:t>
            </a:r>
          </a:p>
          <a:p>
            <a:pPr lvl="2"/>
            <a:r>
              <a:rPr lang="en-US" dirty="0" smtClean="0"/>
              <a:t>Local </a:t>
            </a:r>
            <a:r>
              <a:rPr lang="en-US" dirty="0"/>
              <a:t>level</a:t>
            </a:r>
          </a:p>
          <a:p>
            <a:pPr lvl="2"/>
            <a:r>
              <a:rPr lang="en-US" dirty="0" smtClean="0"/>
              <a:t>Both</a:t>
            </a:r>
            <a:endParaRPr lang="en-US" dirty="0"/>
          </a:p>
          <a:p>
            <a:endParaRPr lang="en-US" sz="2400"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11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88897189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685800" y="1752600"/>
            <a:ext cx="8077200" cy="4267200"/>
          </a:xfrm>
        </p:spPr>
        <p:txBody>
          <a:bodyPr/>
          <a:lstStyle/>
          <a:p>
            <a:r>
              <a:rPr lang="en-US" sz="3200" dirty="0"/>
              <a:t>Issuance of Copies (continued)</a:t>
            </a:r>
          </a:p>
          <a:p>
            <a:pPr lvl="1"/>
            <a:r>
              <a:rPr lang="en-US" dirty="0" smtClean="0"/>
              <a:t>Ways </a:t>
            </a:r>
            <a:r>
              <a:rPr lang="en-US" dirty="0"/>
              <a:t>to obtain copies of vital records</a:t>
            </a:r>
          </a:p>
          <a:p>
            <a:pPr lvl="2"/>
            <a:r>
              <a:rPr lang="en-US" dirty="0"/>
              <a:t>In person </a:t>
            </a:r>
          </a:p>
          <a:p>
            <a:pPr lvl="2"/>
            <a:r>
              <a:rPr lang="en-US" dirty="0"/>
              <a:t>By </a:t>
            </a:r>
            <a:r>
              <a:rPr lang="en-US" dirty="0" smtClean="0"/>
              <a:t>mail</a:t>
            </a:r>
          </a:p>
          <a:p>
            <a:pPr lvl="2"/>
            <a:r>
              <a:rPr lang="en-US" dirty="0" smtClean="0"/>
              <a:t>By telephone</a:t>
            </a:r>
            <a:endParaRPr lang="en-US" dirty="0"/>
          </a:p>
          <a:p>
            <a:pPr lvl="2"/>
            <a:r>
              <a:rPr lang="en-US" dirty="0"/>
              <a:t>Over the Internet</a:t>
            </a:r>
          </a:p>
          <a:p>
            <a:endParaRPr lang="en-US"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11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9625983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85800"/>
          </a:xfrm>
        </p:spPr>
        <p:txBody>
          <a:bodyPr>
            <a:normAutofit/>
          </a:bodyPr>
          <a:lstStyle/>
          <a:p>
            <a:r>
              <a:rPr lang="en-US" dirty="0"/>
              <a:t>Characteristics</a:t>
            </a:r>
          </a:p>
        </p:txBody>
      </p:sp>
      <p:sp>
        <p:nvSpPr>
          <p:cNvPr id="3" name="Content Placeholder 2"/>
          <p:cNvSpPr>
            <a:spLocks noGrp="1"/>
          </p:cNvSpPr>
          <p:nvPr>
            <p:ph idx="1"/>
          </p:nvPr>
        </p:nvSpPr>
        <p:spPr>
          <a:xfrm>
            <a:off x="838200" y="1371600"/>
            <a:ext cx="7848600" cy="4754563"/>
          </a:xfrm>
        </p:spPr>
        <p:txBody>
          <a:bodyPr>
            <a:normAutofit/>
          </a:bodyPr>
          <a:lstStyle/>
          <a:p>
            <a:r>
              <a:rPr lang="en-US" sz="3000" dirty="0" smtClean="0">
                <a:solidFill>
                  <a:srgbClr val="C00000"/>
                </a:solidFill>
              </a:rPr>
              <a:t>Full </a:t>
            </a:r>
            <a:r>
              <a:rPr lang="en-US" sz="3000" dirty="0">
                <a:solidFill>
                  <a:srgbClr val="C00000"/>
                </a:solidFill>
              </a:rPr>
              <a:t>Coverage of Population</a:t>
            </a:r>
            <a:endParaRPr lang="en-US" sz="3000" dirty="0" smtClean="0">
              <a:solidFill>
                <a:srgbClr val="C00000"/>
              </a:solidFill>
            </a:endParaRPr>
          </a:p>
          <a:p>
            <a:pPr lvl="1"/>
            <a:r>
              <a:rPr lang="en-US" dirty="0" smtClean="0"/>
              <a:t>Ideally should </a:t>
            </a:r>
            <a:r>
              <a:rPr lang="en-US" dirty="0"/>
              <a:t>cover </a:t>
            </a:r>
            <a:r>
              <a:rPr lang="en-US" dirty="0" smtClean="0"/>
              <a:t>entire </a:t>
            </a:r>
            <a:r>
              <a:rPr lang="en-US" dirty="0"/>
              <a:t>country</a:t>
            </a:r>
          </a:p>
          <a:p>
            <a:pPr lvl="2"/>
            <a:r>
              <a:rPr lang="en-US" dirty="0" smtClean="0"/>
              <a:t>Not always possible due </a:t>
            </a:r>
            <a:r>
              <a:rPr lang="en-US" dirty="0"/>
              <a:t>to economic or cultural conditions</a:t>
            </a:r>
          </a:p>
          <a:p>
            <a:pPr lvl="2"/>
            <a:r>
              <a:rPr lang="en-US" dirty="0" smtClean="0"/>
              <a:t>May only cover certain </a:t>
            </a:r>
            <a:r>
              <a:rPr lang="en-US" dirty="0"/>
              <a:t>states or provinces </a:t>
            </a:r>
          </a:p>
          <a:p>
            <a:pPr lvl="1"/>
            <a:r>
              <a:rPr lang="en-US" dirty="0" smtClean="0"/>
              <a:t>May not include all types of vital </a:t>
            </a:r>
            <a:r>
              <a:rPr lang="en-US" dirty="0"/>
              <a:t>events </a:t>
            </a:r>
            <a:endParaRPr lang="en-US" dirty="0" smtClean="0"/>
          </a:p>
          <a:p>
            <a:pPr lvl="2"/>
            <a:r>
              <a:rPr lang="en-US" dirty="0" smtClean="0"/>
              <a:t>Priority to births and deaths</a:t>
            </a:r>
            <a:endParaRPr lang="en-US" dirty="0"/>
          </a:p>
        </p:txBody>
      </p:sp>
      <p:sp>
        <p:nvSpPr>
          <p:cNvPr id="4" name="TextBox 3"/>
          <p:cNvSpPr txBox="1"/>
          <p:nvPr/>
        </p:nvSpPr>
        <p:spPr>
          <a:xfrm>
            <a:off x="4648200" y="6156434"/>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2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1783693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609600" y="1752600"/>
            <a:ext cx="8153400" cy="4267200"/>
          </a:xfrm>
        </p:spPr>
        <p:txBody>
          <a:bodyPr/>
          <a:lstStyle/>
          <a:p>
            <a:pPr marL="0" indent="0">
              <a:buNone/>
            </a:pPr>
            <a:r>
              <a:rPr lang="en-US" dirty="0">
                <a:solidFill>
                  <a:schemeClr val="bg1">
                    <a:lumMod val="65000"/>
                  </a:schemeClr>
                </a:solidFill>
              </a:rPr>
              <a:t>Slide with </a:t>
            </a:r>
            <a:r>
              <a:rPr lang="en-US" dirty="0" smtClean="0">
                <a:solidFill>
                  <a:schemeClr val="bg1">
                    <a:lumMod val="65000"/>
                  </a:schemeClr>
                </a:solidFill>
              </a:rPr>
              <a:t>brief description on issuance of certified copies for country </a:t>
            </a:r>
            <a:r>
              <a:rPr lang="en-US" dirty="0">
                <a:solidFill>
                  <a:schemeClr val="bg1">
                    <a:lumMod val="65000"/>
                  </a:schemeClr>
                </a:solidFill>
              </a:rPr>
              <a:t>where course is being taught or comparison if students are from different </a:t>
            </a:r>
            <a:r>
              <a:rPr lang="en-US" dirty="0" smtClean="0">
                <a:solidFill>
                  <a:schemeClr val="bg1">
                    <a:lumMod val="65000"/>
                  </a:schemeClr>
                </a:solidFill>
              </a:rPr>
              <a:t>countries.</a:t>
            </a:r>
          </a:p>
          <a:p>
            <a:pPr marL="0" indent="0">
              <a:buNone/>
            </a:pPr>
            <a:r>
              <a:rPr lang="en-US" dirty="0" smtClean="0">
                <a:solidFill>
                  <a:schemeClr val="bg1">
                    <a:lumMod val="65000"/>
                  </a:schemeClr>
                </a:solidFill>
              </a:rPr>
              <a:t>Examples of certified copies of records from the country where the course is taught may also be shown.</a:t>
            </a:r>
            <a:endParaRPr lang="en-US" dirty="0">
              <a:solidFill>
                <a:schemeClr val="bg1">
                  <a:lumMod val="65000"/>
                </a:schemeClr>
              </a:solidFill>
            </a:endParaRPr>
          </a:p>
          <a:p>
            <a:endParaRPr lang="en-US" dirty="0"/>
          </a:p>
        </p:txBody>
      </p:sp>
    </p:spTree>
    <p:extLst>
      <p:ext uri="{BB962C8B-B14F-4D97-AF65-F5344CB8AC3E}">
        <p14:creationId xmlns:p14="http://schemas.microsoft.com/office/powerpoint/2010/main" val="250941550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685800" y="1295400"/>
            <a:ext cx="8077200" cy="4724400"/>
          </a:xfrm>
        </p:spPr>
        <p:txBody>
          <a:bodyPr/>
          <a:lstStyle/>
          <a:p>
            <a:pPr marL="0" indent="0">
              <a:buNone/>
            </a:pPr>
            <a:endParaRPr lang="en-US" dirty="0" smtClean="0"/>
          </a:p>
          <a:p>
            <a:pPr marL="0" indent="0">
              <a:buNone/>
            </a:pPr>
            <a:r>
              <a:rPr lang="en-US" dirty="0" smtClean="0"/>
              <a:t>What are some of the ways that birth and death records might be used for fraudulent purposes, especially if release of those records is not restricted or if security measures are not used on certified copies? </a:t>
            </a:r>
            <a:endParaRPr lang="en-US" dirty="0"/>
          </a:p>
        </p:txBody>
      </p:sp>
    </p:spTree>
    <p:extLst>
      <p:ext uri="{BB962C8B-B14F-4D97-AF65-F5344CB8AC3E}">
        <p14:creationId xmlns:p14="http://schemas.microsoft.com/office/powerpoint/2010/main" val="418544339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600" dirty="0" smtClean="0"/>
              <a:t>Review</a:t>
            </a:r>
            <a:endParaRPr lang="en-US" sz="3600" dirty="0"/>
          </a:p>
        </p:txBody>
      </p:sp>
      <p:sp>
        <p:nvSpPr>
          <p:cNvPr id="3" name="Content Placeholder 2"/>
          <p:cNvSpPr>
            <a:spLocks noGrp="1"/>
          </p:cNvSpPr>
          <p:nvPr>
            <p:ph idx="1"/>
          </p:nvPr>
        </p:nvSpPr>
        <p:spPr>
          <a:xfrm>
            <a:off x="533400" y="1371600"/>
            <a:ext cx="8153400" cy="4953000"/>
          </a:xfrm>
        </p:spPr>
        <p:txBody>
          <a:bodyPr>
            <a:noAutofit/>
          </a:bodyPr>
          <a:lstStyle/>
          <a:p>
            <a:r>
              <a:rPr lang="en-US" dirty="0" smtClean="0"/>
              <a:t>Vital events usually registered at local units</a:t>
            </a:r>
          </a:p>
          <a:p>
            <a:r>
              <a:rPr lang="en-US" dirty="0" smtClean="0"/>
              <a:t>Vital event registered </a:t>
            </a:r>
          </a:p>
          <a:p>
            <a:pPr lvl="1"/>
            <a:r>
              <a:rPr lang="en-US" sz="2400" dirty="0" smtClean="0"/>
              <a:t>By place of occurrence or by place of residence </a:t>
            </a:r>
          </a:p>
          <a:p>
            <a:pPr lvl="1"/>
            <a:r>
              <a:rPr lang="en-US" sz="2400" dirty="0" smtClean="0"/>
              <a:t>Both should be collected for statistical tabulation</a:t>
            </a:r>
          </a:p>
          <a:p>
            <a:r>
              <a:rPr lang="en-US" dirty="0"/>
              <a:t>Time to register vital event </a:t>
            </a:r>
          </a:p>
          <a:p>
            <a:pPr lvl="1"/>
            <a:r>
              <a:rPr lang="en-US" sz="2400" dirty="0"/>
              <a:t>Should be reasonable</a:t>
            </a:r>
          </a:p>
          <a:p>
            <a:pPr lvl="1"/>
            <a:r>
              <a:rPr lang="en-US" sz="2400" dirty="0"/>
              <a:t>Late or delayed records </a:t>
            </a:r>
          </a:p>
          <a:p>
            <a:pPr lvl="2"/>
            <a:r>
              <a:rPr lang="en-US" sz="2200" dirty="0"/>
              <a:t>May not be in annual statistical tabulations</a:t>
            </a:r>
          </a:p>
          <a:p>
            <a:pPr lvl="2"/>
            <a:r>
              <a:rPr lang="en-US" sz="2200" dirty="0"/>
              <a:t>May require documentation for registration</a:t>
            </a:r>
          </a:p>
          <a:p>
            <a:endParaRPr lang="en-US" sz="2400" dirty="0" smtClean="0"/>
          </a:p>
        </p:txBody>
      </p:sp>
    </p:spTree>
    <p:extLst>
      <p:ext uri="{BB962C8B-B14F-4D97-AF65-F5344CB8AC3E}">
        <p14:creationId xmlns:p14="http://schemas.microsoft.com/office/powerpoint/2010/main" val="14806005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dirty="0" smtClean="0"/>
              <a:t>Review</a:t>
            </a:r>
            <a:endParaRPr lang="en-US" dirty="0"/>
          </a:p>
        </p:txBody>
      </p:sp>
      <p:sp>
        <p:nvSpPr>
          <p:cNvPr id="3" name="Content Placeholder 2"/>
          <p:cNvSpPr>
            <a:spLocks noGrp="1"/>
          </p:cNvSpPr>
          <p:nvPr>
            <p:ph idx="1"/>
          </p:nvPr>
        </p:nvSpPr>
        <p:spPr>
          <a:xfrm>
            <a:off x="838200" y="1447800"/>
            <a:ext cx="7924800" cy="4602163"/>
          </a:xfrm>
        </p:spPr>
        <p:txBody>
          <a:bodyPr>
            <a:noAutofit/>
          </a:bodyPr>
          <a:lstStyle/>
          <a:p>
            <a:r>
              <a:rPr lang="en-US" dirty="0" smtClean="0"/>
              <a:t>Informant </a:t>
            </a:r>
          </a:p>
          <a:p>
            <a:pPr lvl="1"/>
            <a:r>
              <a:rPr lang="en-US" sz="2400" dirty="0" smtClean="0"/>
              <a:t>Person </a:t>
            </a:r>
            <a:r>
              <a:rPr lang="en-US" sz="2400" dirty="0"/>
              <a:t>responsible for registering vital event </a:t>
            </a:r>
            <a:endParaRPr lang="en-US" sz="2400" dirty="0" smtClean="0"/>
          </a:p>
          <a:p>
            <a:pPr lvl="1"/>
            <a:r>
              <a:rPr lang="en-US" sz="2400" dirty="0" smtClean="0"/>
              <a:t>Should </a:t>
            </a:r>
            <a:r>
              <a:rPr lang="en-US" sz="2400" dirty="0"/>
              <a:t>be designated in civil registration law</a:t>
            </a:r>
          </a:p>
          <a:p>
            <a:r>
              <a:rPr lang="en-US" dirty="0" smtClean="0"/>
              <a:t>Formats for registration</a:t>
            </a:r>
            <a:r>
              <a:rPr lang="en-US" sz="2400" dirty="0" smtClean="0"/>
              <a:t> 	</a:t>
            </a:r>
          </a:p>
          <a:p>
            <a:pPr lvl="1"/>
            <a:r>
              <a:rPr lang="en-US" sz="2400" dirty="0" smtClean="0"/>
              <a:t>Book or card registers</a:t>
            </a:r>
          </a:p>
          <a:p>
            <a:pPr lvl="1"/>
            <a:r>
              <a:rPr lang="en-US" sz="2400" dirty="0" smtClean="0"/>
              <a:t>Paper records</a:t>
            </a:r>
          </a:p>
          <a:p>
            <a:pPr lvl="1"/>
            <a:r>
              <a:rPr lang="en-US" sz="2400" dirty="0"/>
              <a:t>E</a:t>
            </a:r>
            <a:r>
              <a:rPr lang="en-US" sz="2400" dirty="0" smtClean="0"/>
              <a:t>lectronic records</a:t>
            </a:r>
            <a:endParaRPr lang="en-US" sz="2400" dirty="0"/>
          </a:p>
          <a:p>
            <a:endParaRPr lang="en-US" sz="2400" dirty="0" smtClean="0"/>
          </a:p>
        </p:txBody>
      </p:sp>
    </p:spTree>
    <p:extLst>
      <p:ext uri="{BB962C8B-B14F-4D97-AF65-F5344CB8AC3E}">
        <p14:creationId xmlns:p14="http://schemas.microsoft.com/office/powerpoint/2010/main" val="359549330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609600" y="1240974"/>
            <a:ext cx="8001000" cy="5105400"/>
          </a:xfrm>
        </p:spPr>
        <p:txBody>
          <a:bodyPr/>
          <a:lstStyle/>
          <a:p>
            <a:r>
              <a:rPr lang="en-US" sz="2600" dirty="0"/>
              <a:t>Vital records must </a:t>
            </a:r>
            <a:r>
              <a:rPr lang="en-US" sz="2600" dirty="0" smtClean="0"/>
              <a:t> </a:t>
            </a:r>
            <a:endParaRPr lang="en-US" sz="2600" dirty="0"/>
          </a:p>
          <a:p>
            <a:pPr lvl="1"/>
            <a:r>
              <a:rPr lang="en-US" sz="2400" dirty="0" smtClean="0"/>
              <a:t>Be preserved </a:t>
            </a:r>
            <a:endParaRPr lang="en-US" sz="2400" dirty="0"/>
          </a:p>
          <a:p>
            <a:pPr lvl="1"/>
            <a:r>
              <a:rPr lang="en-US" sz="2400" dirty="0" smtClean="0"/>
              <a:t>Be stored </a:t>
            </a:r>
            <a:r>
              <a:rPr lang="en-US" sz="2400" dirty="0"/>
              <a:t>in secure manner </a:t>
            </a:r>
          </a:p>
          <a:p>
            <a:pPr lvl="1"/>
            <a:r>
              <a:rPr lang="en-US" sz="2400" dirty="0"/>
              <a:t>Have backup copies available</a:t>
            </a:r>
          </a:p>
          <a:p>
            <a:r>
              <a:rPr lang="en-US" sz="2600" dirty="0" smtClean="0"/>
              <a:t>Issuance of certified copies of vital records is a key function of civil registration</a:t>
            </a:r>
          </a:p>
          <a:p>
            <a:r>
              <a:rPr lang="en-US" sz="2600" dirty="0" smtClean="0"/>
              <a:t>Most </a:t>
            </a:r>
            <a:r>
              <a:rPr lang="en-US" sz="2600" dirty="0"/>
              <a:t>countries </a:t>
            </a:r>
            <a:endParaRPr lang="en-US" sz="2600" dirty="0" smtClean="0"/>
          </a:p>
          <a:p>
            <a:pPr lvl="1"/>
            <a:r>
              <a:rPr lang="en-US" sz="2400" dirty="0" smtClean="0"/>
              <a:t>Restrict who </a:t>
            </a:r>
            <a:r>
              <a:rPr lang="en-US" sz="2400" dirty="0"/>
              <a:t>may obtain certified copies </a:t>
            </a:r>
            <a:endParaRPr lang="en-US" sz="2400" dirty="0" smtClean="0"/>
          </a:p>
          <a:p>
            <a:pPr lvl="1"/>
            <a:r>
              <a:rPr lang="en-US" sz="2400" dirty="0" smtClean="0"/>
              <a:t>Take </a:t>
            </a:r>
            <a:r>
              <a:rPr lang="en-US" sz="2400" dirty="0"/>
              <a:t>precautions to prevent </a:t>
            </a:r>
            <a:r>
              <a:rPr lang="en-US" sz="2400" dirty="0" smtClean="0"/>
              <a:t>use of vital records for fraudulent purposes</a:t>
            </a:r>
            <a:endParaRPr lang="en-US" sz="2400" dirty="0"/>
          </a:p>
        </p:txBody>
      </p:sp>
    </p:spTree>
    <p:extLst>
      <p:ext uri="{BB962C8B-B14F-4D97-AF65-F5344CB8AC3E}">
        <p14:creationId xmlns:p14="http://schemas.microsoft.com/office/powerpoint/2010/main" val="193736546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990600"/>
          </a:xfrm>
        </p:spPr>
        <p:txBody>
          <a:bodyPr>
            <a:noAutofit/>
          </a:bodyPr>
          <a:lstStyle/>
          <a:p>
            <a:pPr>
              <a:tabLst>
                <a:tab pos="3657600" algn="l"/>
              </a:tabLst>
            </a:pPr>
            <a:r>
              <a:rPr lang="en-US" sz="3600" dirty="0" smtClean="0"/>
              <a:t>Registered Records</a:t>
            </a:r>
            <a:br>
              <a:rPr lang="en-US" sz="3600" dirty="0" smtClean="0"/>
            </a:br>
            <a:r>
              <a:rPr lang="en-US" sz="3600" dirty="0" smtClean="0"/>
              <a:t>Processing</a:t>
            </a:r>
            <a:endParaRPr lang="en-US" sz="3600" dirty="0"/>
          </a:p>
        </p:txBody>
      </p:sp>
      <p:sp>
        <p:nvSpPr>
          <p:cNvPr id="3" name="Content Placeholder 2"/>
          <p:cNvSpPr>
            <a:spLocks noGrp="1"/>
          </p:cNvSpPr>
          <p:nvPr>
            <p:ph idx="1"/>
          </p:nvPr>
        </p:nvSpPr>
        <p:spPr>
          <a:xfrm>
            <a:off x="1066800" y="1752600"/>
            <a:ext cx="7620000" cy="4373563"/>
          </a:xfrm>
        </p:spPr>
        <p:txBody>
          <a:bodyPr>
            <a:normAutofit/>
          </a:bodyPr>
          <a:lstStyle/>
          <a:p>
            <a:r>
              <a:rPr lang="en-US" dirty="0" smtClean="0"/>
              <a:t>Numbering</a:t>
            </a:r>
          </a:p>
          <a:p>
            <a:r>
              <a:rPr lang="en-US" dirty="0" smtClean="0"/>
              <a:t>Coding Data</a:t>
            </a:r>
          </a:p>
          <a:p>
            <a:r>
              <a:rPr lang="en-US" dirty="0" smtClean="0"/>
              <a:t>Computerizing</a:t>
            </a:r>
          </a:p>
          <a:p>
            <a:r>
              <a:rPr lang="en-US" dirty="0" smtClean="0"/>
              <a:t>Editing </a:t>
            </a:r>
          </a:p>
          <a:p>
            <a:r>
              <a:rPr lang="en-US" dirty="0" smtClean="0"/>
              <a:t>Querying</a:t>
            </a:r>
          </a:p>
          <a:p>
            <a:r>
              <a:rPr lang="en-US" dirty="0" smtClean="0"/>
              <a:t>Correcting Errors</a:t>
            </a:r>
            <a:endParaRPr lang="en-US" dirty="0"/>
          </a:p>
        </p:txBody>
      </p:sp>
      <p:pic>
        <p:nvPicPr>
          <p:cNvPr id="4" name="Picture 2" descr="Picture from World Health Organization web site showing worker at desk surrounded by many volumes of records on shelves.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872552" cy="2524331"/>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4572000"/>
            <a:ext cx="3491552" cy="261610"/>
          </a:xfrm>
          <a:prstGeom prst="rect">
            <a:avLst/>
          </a:prstGeom>
          <a:noFill/>
        </p:spPr>
        <p:txBody>
          <a:bodyPr wrap="square" rtlCol="0">
            <a:spAutoFit/>
          </a:bodyPr>
          <a:lstStyle/>
          <a:p>
            <a:r>
              <a:rPr lang="en-US" sz="1100" dirty="0"/>
              <a:t>Picture from WHO web site; </a:t>
            </a:r>
            <a:r>
              <a:rPr lang="en-US" sz="1100" dirty="0">
                <a:latin typeface="Arial" charset="0"/>
                <a:cs typeface="Arial" charset="0"/>
              </a:rPr>
              <a:t>Health Metrics Network</a:t>
            </a:r>
            <a:endParaRPr lang="en-US" sz="1100" dirty="0"/>
          </a:p>
        </p:txBody>
      </p:sp>
    </p:spTree>
    <p:extLst>
      <p:ext uri="{BB962C8B-B14F-4D97-AF65-F5344CB8AC3E}">
        <p14:creationId xmlns:p14="http://schemas.microsoft.com/office/powerpoint/2010/main" val="426101464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Tree>
    <p:extLst>
      <p:ext uri="{BB962C8B-B14F-4D97-AF65-F5344CB8AC3E}">
        <p14:creationId xmlns:p14="http://schemas.microsoft.com/office/powerpoint/2010/main" val="38235352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The first step is adding the certificate number to the record."/>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4933850" y="1905000"/>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4402545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dirty="0" smtClean="0"/>
              <a:t>Registered Records</a:t>
            </a:r>
            <a:endParaRPr lang="en-US" dirty="0"/>
          </a:p>
        </p:txBody>
      </p:sp>
      <p:sp>
        <p:nvSpPr>
          <p:cNvPr id="3" name="Content Placeholder 2"/>
          <p:cNvSpPr>
            <a:spLocks noGrp="1"/>
          </p:cNvSpPr>
          <p:nvPr>
            <p:ph idx="1"/>
          </p:nvPr>
        </p:nvSpPr>
        <p:spPr>
          <a:xfrm>
            <a:off x="685800" y="1371600"/>
            <a:ext cx="8001000" cy="4876800"/>
          </a:xfrm>
        </p:spPr>
        <p:txBody>
          <a:bodyPr>
            <a:noAutofit/>
          </a:bodyPr>
          <a:lstStyle/>
          <a:p>
            <a:r>
              <a:rPr lang="en-US" sz="3000" dirty="0"/>
              <a:t>Numbering</a:t>
            </a:r>
            <a:endParaRPr lang="en-US" sz="3000" dirty="0" smtClean="0"/>
          </a:p>
          <a:p>
            <a:pPr lvl="1"/>
            <a:r>
              <a:rPr lang="en-US" sz="2600" dirty="0" smtClean="0">
                <a:solidFill>
                  <a:srgbClr val="C00000"/>
                </a:solidFill>
              </a:rPr>
              <a:t>Unique number </a:t>
            </a:r>
            <a:r>
              <a:rPr lang="en-US" sz="2600" dirty="0" smtClean="0"/>
              <a:t>for each type of vital record</a:t>
            </a:r>
          </a:p>
          <a:p>
            <a:pPr lvl="2"/>
            <a:r>
              <a:rPr lang="en-US" dirty="0" smtClean="0"/>
              <a:t>Assigned at local or national registration office</a:t>
            </a:r>
          </a:p>
          <a:p>
            <a:pPr lvl="2"/>
            <a:r>
              <a:rPr lang="en-US" dirty="0" smtClean="0"/>
              <a:t>Specific criteria so numbers not duplicated</a:t>
            </a:r>
          </a:p>
          <a:p>
            <a:pPr lvl="1"/>
            <a:r>
              <a:rPr lang="en-US" sz="2600" dirty="0"/>
              <a:t>Some countries use personal identification number from population registry on vital records</a:t>
            </a:r>
          </a:p>
          <a:p>
            <a:pPr marL="457200" lvl="1" indent="0">
              <a:buNone/>
            </a:pPr>
            <a:r>
              <a:rPr lang="en-US" dirty="0" smtClean="0"/>
              <a:t> </a:t>
            </a:r>
          </a:p>
          <a:p>
            <a:pPr lvl="1"/>
            <a:endParaRPr lang="en-US" dirty="0" smtClean="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10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18785602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533400"/>
          </a:xfrm>
        </p:spPr>
        <p:txBody>
          <a:bodyPr/>
          <a:lstStyle/>
          <a:p>
            <a:r>
              <a:rPr lang="en-US" dirty="0"/>
              <a:t>Registered Records</a:t>
            </a:r>
          </a:p>
        </p:txBody>
      </p:sp>
      <p:sp>
        <p:nvSpPr>
          <p:cNvPr id="3" name="Content Placeholder 2"/>
          <p:cNvSpPr>
            <a:spLocks noGrp="1"/>
          </p:cNvSpPr>
          <p:nvPr>
            <p:ph idx="1"/>
          </p:nvPr>
        </p:nvSpPr>
        <p:spPr>
          <a:xfrm>
            <a:off x="685800" y="1600200"/>
            <a:ext cx="7924800" cy="4419600"/>
          </a:xfrm>
        </p:spPr>
        <p:txBody>
          <a:bodyPr/>
          <a:lstStyle/>
          <a:p>
            <a:r>
              <a:rPr lang="en-US" sz="3000" dirty="0" smtClean="0"/>
              <a:t>Numbering (continued)</a:t>
            </a:r>
            <a:endParaRPr lang="en-US" sz="3000" dirty="0"/>
          </a:p>
          <a:p>
            <a:pPr lvl="1"/>
            <a:r>
              <a:rPr lang="en-US" dirty="0" smtClean="0"/>
              <a:t>Common </a:t>
            </a:r>
            <a:r>
              <a:rPr lang="en-US" dirty="0"/>
              <a:t>methods for assigning numbers</a:t>
            </a:r>
          </a:p>
          <a:p>
            <a:pPr lvl="2"/>
            <a:r>
              <a:rPr lang="en-US" dirty="0"/>
              <a:t>Year of event followed by sequential number for each type of vital record in calendar year – 2011-000001</a:t>
            </a:r>
          </a:p>
          <a:p>
            <a:pPr lvl="2"/>
            <a:r>
              <a:rPr lang="en-US" dirty="0"/>
              <a:t>Date of event followed by sequential number – 19910810-0001 for 10 August 1991 </a:t>
            </a:r>
            <a:endParaRPr lang="en-US" dirty="0" smtClean="0"/>
          </a:p>
          <a:p>
            <a:endParaRPr lang="en-US"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10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2216464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533400"/>
          </a:xfrm>
        </p:spPr>
        <p:txBody>
          <a:bodyPr/>
          <a:lstStyle/>
          <a:p>
            <a:r>
              <a:rPr lang="en-US" b="1" dirty="0"/>
              <a:t>Characteristics</a:t>
            </a:r>
          </a:p>
        </p:txBody>
      </p:sp>
      <p:sp>
        <p:nvSpPr>
          <p:cNvPr id="3" name="Content Placeholder 2"/>
          <p:cNvSpPr>
            <a:spLocks noGrp="1"/>
          </p:cNvSpPr>
          <p:nvPr>
            <p:ph idx="1"/>
          </p:nvPr>
        </p:nvSpPr>
        <p:spPr>
          <a:xfrm>
            <a:off x="838200" y="1828800"/>
            <a:ext cx="7924800" cy="4191000"/>
          </a:xfrm>
        </p:spPr>
        <p:txBody>
          <a:bodyPr/>
          <a:lstStyle/>
          <a:p>
            <a:pPr marL="0" indent="0">
              <a:buNone/>
            </a:pPr>
            <a:r>
              <a:rPr lang="en-US" dirty="0">
                <a:solidFill>
                  <a:schemeClr val="bg1">
                    <a:lumMod val="65000"/>
                  </a:schemeClr>
                </a:solidFill>
              </a:rPr>
              <a:t>S</a:t>
            </a:r>
            <a:r>
              <a:rPr lang="en-US" dirty="0" smtClean="0">
                <a:solidFill>
                  <a:schemeClr val="bg1">
                    <a:lumMod val="65000"/>
                  </a:schemeClr>
                </a:solidFill>
              </a:rPr>
              <a:t>lide with coverage information </a:t>
            </a:r>
            <a:r>
              <a:rPr lang="en-US" dirty="0">
                <a:solidFill>
                  <a:schemeClr val="bg1">
                    <a:lumMod val="65000"/>
                  </a:schemeClr>
                </a:solidFill>
              </a:rPr>
              <a:t>for the </a:t>
            </a:r>
            <a:r>
              <a:rPr lang="en-US" dirty="0" smtClean="0">
                <a:solidFill>
                  <a:schemeClr val="bg1">
                    <a:lumMod val="65000"/>
                  </a:schemeClr>
                </a:solidFill>
              </a:rPr>
              <a:t>country where course is being taught or </a:t>
            </a:r>
            <a:r>
              <a:rPr lang="en-US" dirty="0">
                <a:solidFill>
                  <a:schemeClr val="bg1">
                    <a:lumMod val="65000"/>
                  </a:schemeClr>
                </a:solidFill>
              </a:rPr>
              <a:t>contrast differences in </a:t>
            </a:r>
            <a:r>
              <a:rPr lang="en-US" dirty="0" smtClean="0">
                <a:solidFill>
                  <a:schemeClr val="bg1">
                    <a:lumMod val="65000"/>
                  </a:schemeClr>
                </a:solidFill>
              </a:rPr>
              <a:t>countries.</a:t>
            </a:r>
            <a:endParaRPr lang="en-US" dirty="0">
              <a:solidFill>
                <a:schemeClr val="bg1">
                  <a:lumMod val="65000"/>
                </a:schemeClr>
              </a:solidFill>
            </a:endParaRPr>
          </a:p>
          <a:p>
            <a:pPr marL="0" indent="0">
              <a:buNone/>
            </a:pPr>
            <a:endParaRPr lang="en-US" dirty="0"/>
          </a:p>
        </p:txBody>
      </p:sp>
    </p:spTree>
    <p:extLst>
      <p:ext uri="{BB962C8B-B14F-4D97-AF65-F5344CB8AC3E}">
        <p14:creationId xmlns:p14="http://schemas.microsoft.com/office/powerpoint/2010/main" val="39760365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The record should be reviewed to make any corrections."/>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4870832" y="2623787"/>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561251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If there are no problems on the record it is forwarded for coding and data entry.&#10;"/>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4908451" y="3518279"/>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561251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r>
              <a:rPr lang="en-US" dirty="0" smtClean="0"/>
              <a:t>Registered Records</a:t>
            </a:r>
            <a:endParaRPr lang="en-US" dirty="0"/>
          </a:p>
        </p:txBody>
      </p:sp>
      <p:sp>
        <p:nvSpPr>
          <p:cNvPr id="3" name="Content Placeholder 2"/>
          <p:cNvSpPr>
            <a:spLocks noGrp="1"/>
          </p:cNvSpPr>
          <p:nvPr>
            <p:ph idx="1"/>
          </p:nvPr>
        </p:nvSpPr>
        <p:spPr>
          <a:xfrm>
            <a:off x="23230" y="1371599"/>
            <a:ext cx="8458200" cy="4859055"/>
          </a:xfrm>
        </p:spPr>
        <p:txBody>
          <a:bodyPr>
            <a:noAutofit/>
          </a:bodyPr>
          <a:lstStyle/>
          <a:p>
            <a:r>
              <a:rPr lang="en-US" dirty="0" smtClean="0">
                <a:solidFill>
                  <a:srgbClr val="C00000"/>
                </a:solidFill>
              </a:rPr>
              <a:t>Coding </a:t>
            </a:r>
            <a:r>
              <a:rPr lang="en-US" dirty="0">
                <a:solidFill>
                  <a:srgbClr val="C00000"/>
                </a:solidFill>
              </a:rPr>
              <a:t>Data </a:t>
            </a:r>
            <a:endParaRPr lang="en-US" dirty="0" smtClean="0">
              <a:solidFill>
                <a:srgbClr val="C00000"/>
              </a:solidFill>
            </a:endParaRPr>
          </a:p>
          <a:p>
            <a:pPr marL="633413" lvl="1">
              <a:spcBef>
                <a:spcPts val="600"/>
              </a:spcBef>
            </a:pPr>
            <a:r>
              <a:rPr lang="en-US" dirty="0" smtClean="0"/>
              <a:t>Some items on vital records are “coded” </a:t>
            </a:r>
          </a:p>
          <a:p>
            <a:pPr marL="912813" lvl="2">
              <a:spcBef>
                <a:spcPts val="600"/>
              </a:spcBef>
            </a:pPr>
            <a:r>
              <a:rPr lang="en-US" dirty="0" smtClean="0"/>
              <a:t>Changed to numerical format for computer entry and data tabulation </a:t>
            </a:r>
          </a:p>
          <a:p>
            <a:pPr marL="912813" lvl="2">
              <a:spcBef>
                <a:spcPts val="600"/>
              </a:spcBef>
            </a:pPr>
            <a:r>
              <a:rPr lang="en-US" dirty="0" smtClean="0"/>
              <a:t>Examples of coded items</a:t>
            </a:r>
          </a:p>
          <a:p>
            <a:pPr marL="1258888" lvl="3">
              <a:spcBef>
                <a:spcPts val="0"/>
              </a:spcBef>
              <a:buFont typeface="Arial" pitchFamily="34" charset="0"/>
              <a:buChar char="–"/>
            </a:pPr>
            <a:r>
              <a:rPr lang="en-US" sz="2000" dirty="0" smtClean="0">
                <a:solidFill>
                  <a:schemeClr val="tx1"/>
                </a:solidFill>
                <a:effectLst/>
              </a:rPr>
              <a:t>Sex</a:t>
            </a:r>
            <a:endParaRPr lang="en-US" sz="2000" dirty="0" smtClean="0">
              <a:effectLst/>
            </a:endParaRPr>
          </a:p>
          <a:p>
            <a:pPr marL="1258888" lvl="3">
              <a:spcBef>
                <a:spcPts val="0"/>
              </a:spcBef>
              <a:buFont typeface="Arial" pitchFamily="34" charset="0"/>
              <a:buChar char="–"/>
            </a:pPr>
            <a:r>
              <a:rPr lang="en-US" sz="2000" dirty="0" smtClean="0">
                <a:solidFill>
                  <a:schemeClr val="tx1"/>
                </a:solidFill>
                <a:effectLst/>
              </a:rPr>
              <a:t>Geographic location</a:t>
            </a:r>
            <a:endParaRPr lang="en-US" sz="2000" dirty="0" smtClean="0">
              <a:effectLst/>
            </a:endParaRPr>
          </a:p>
          <a:p>
            <a:pPr marL="1258888" lvl="3">
              <a:spcBef>
                <a:spcPts val="0"/>
              </a:spcBef>
              <a:buFont typeface="Arial" pitchFamily="34" charset="0"/>
              <a:buChar char="–"/>
            </a:pPr>
            <a:r>
              <a:rPr lang="en-US" sz="2000" dirty="0" smtClean="0">
                <a:solidFill>
                  <a:schemeClr val="tx1"/>
                </a:solidFill>
                <a:effectLst/>
              </a:rPr>
              <a:t>Marital status</a:t>
            </a:r>
            <a:endParaRPr lang="en-US" sz="2000" dirty="0" smtClean="0">
              <a:effectLst/>
            </a:endParaRPr>
          </a:p>
          <a:p>
            <a:pPr marL="1258888" lvl="3">
              <a:spcBef>
                <a:spcPts val="0"/>
              </a:spcBef>
              <a:buFont typeface="Arial" pitchFamily="34" charset="0"/>
              <a:buChar char="–"/>
            </a:pPr>
            <a:r>
              <a:rPr lang="en-US" sz="2000" dirty="0" smtClean="0">
                <a:solidFill>
                  <a:schemeClr val="tx1"/>
                </a:solidFill>
                <a:effectLst/>
              </a:rPr>
              <a:t>Education level</a:t>
            </a:r>
            <a:endParaRPr lang="en-US" sz="2000" dirty="0" smtClean="0">
              <a:effectLst/>
            </a:endParaRPr>
          </a:p>
          <a:p>
            <a:pPr marL="1258888" lvl="3">
              <a:spcBef>
                <a:spcPts val="0"/>
              </a:spcBef>
              <a:buFont typeface="Arial" pitchFamily="34" charset="0"/>
              <a:buChar char="–"/>
            </a:pPr>
            <a:r>
              <a:rPr lang="en-US" sz="2000" dirty="0" smtClean="0">
                <a:solidFill>
                  <a:schemeClr val="tx1"/>
                </a:solidFill>
                <a:effectLst/>
              </a:rPr>
              <a:t>Cause of death</a:t>
            </a:r>
            <a:endParaRPr lang="en-US" sz="2000" dirty="0" smtClean="0">
              <a:effectLst/>
            </a:endParaRPr>
          </a:p>
          <a:p>
            <a:pPr marL="1258888" lvl="3">
              <a:spcBef>
                <a:spcPts val="0"/>
              </a:spcBef>
              <a:buFont typeface="Arial" pitchFamily="34" charset="0"/>
              <a:buChar char="–"/>
            </a:pPr>
            <a:r>
              <a:rPr lang="en-US" sz="2000" dirty="0" smtClean="0">
                <a:solidFill>
                  <a:schemeClr val="tx1"/>
                </a:solidFill>
                <a:effectLst/>
              </a:rPr>
              <a:t>Occupation</a:t>
            </a:r>
            <a:endParaRPr lang="en-US" sz="2000" dirty="0" smtClean="0">
              <a:effectLst/>
            </a:endParaRPr>
          </a:p>
          <a:p>
            <a:pPr marL="914400" lvl="2" indent="0">
              <a:buNone/>
            </a:pPr>
            <a:endParaRPr lang="en-US" dirty="0" smtClean="0"/>
          </a:p>
        </p:txBody>
      </p:sp>
      <p:pic>
        <p:nvPicPr>
          <p:cNvPr id="4" name="Picture 2" descr="Picture from World Health Organization showing piles of death certificates and a worker entering information from death certificates into a data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506" y="3581400"/>
            <a:ext cx="3850105" cy="257175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54407" y="6150875"/>
            <a:ext cx="4211052" cy="738664"/>
          </a:xfrm>
          <a:prstGeom prst="rect">
            <a:avLst/>
          </a:prstGeom>
        </p:spPr>
        <p:txBody>
          <a:bodyPr wrap="square">
            <a:spAutoFit/>
          </a:bodyPr>
          <a:lstStyle/>
          <a:p>
            <a:r>
              <a:rPr lang="en-US" sz="1400" dirty="0"/>
              <a:t>In Santiago, Chile, Alejandra </a:t>
            </a:r>
            <a:r>
              <a:rPr lang="en-US" sz="1400" dirty="0" err="1"/>
              <a:t>Landabur</a:t>
            </a:r>
            <a:r>
              <a:rPr lang="en-US" sz="1400" dirty="0"/>
              <a:t> enters information from death certificates</a:t>
            </a:r>
          </a:p>
          <a:p>
            <a:r>
              <a:rPr lang="en-US" sz="1400" dirty="0"/>
              <a:t>into a </a:t>
            </a:r>
            <a:r>
              <a:rPr lang="en-US" sz="1400" dirty="0" smtClean="0"/>
              <a:t>database. </a:t>
            </a:r>
            <a:r>
              <a:rPr lang="pt-BR" sz="1400" dirty="0" smtClean="0"/>
              <a:t>Photo</a:t>
            </a:r>
            <a:r>
              <a:rPr lang="pt-BR" sz="1400" dirty="0"/>
              <a:t>: </a:t>
            </a:r>
            <a:r>
              <a:rPr lang="pt-BR" sz="1400" dirty="0" smtClean="0"/>
              <a:t>WHO/Aliosha Marquez</a:t>
            </a:r>
            <a:endParaRPr lang="en-US" sz="1400" dirty="0"/>
          </a:p>
        </p:txBody>
      </p:sp>
      <p:sp>
        <p:nvSpPr>
          <p:cNvPr id="6" name="Rectangle 5"/>
          <p:cNvSpPr/>
          <p:nvPr/>
        </p:nvSpPr>
        <p:spPr bwMode="auto">
          <a:xfrm>
            <a:off x="1295401" y="3581400"/>
            <a:ext cx="3483590" cy="25603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76200" y="5496611"/>
            <a:ext cx="4702791"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
        <p:nvSpPr>
          <p:cNvPr id="8" name="TextBox 7"/>
          <p:cNvSpPr txBox="1"/>
          <p:nvPr/>
        </p:nvSpPr>
        <p:spPr>
          <a:xfrm>
            <a:off x="6916553" y="3305889"/>
            <a:ext cx="1883391" cy="246221"/>
          </a:xfrm>
          <a:prstGeom prst="rect">
            <a:avLst/>
          </a:prstGeom>
          <a:noFill/>
        </p:spPr>
        <p:txBody>
          <a:bodyPr wrap="square" rtlCol="0">
            <a:spAutoFit/>
          </a:bodyPr>
          <a:lstStyle/>
          <a:p>
            <a:r>
              <a:rPr lang="en-US" sz="1000" dirty="0"/>
              <a:t>Picture from WHO web </a:t>
            </a:r>
            <a:r>
              <a:rPr lang="en-US" sz="1000" dirty="0" smtClean="0"/>
              <a:t>site.</a:t>
            </a:r>
            <a:endParaRPr lang="en-US" sz="1000" dirty="0"/>
          </a:p>
        </p:txBody>
      </p:sp>
    </p:spTree>
    <p:extLst>
      <p:ext uri="{BB962C8B-B14F-4D97-AF65-F5344CB8AC3E}">
        <p14:creationId xmlns:p14="http://schemas.microsoft.com/office/powerpoint/2010/main" val="373359435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dirty="0"/>
              <a:t>Registered Records</a:t>
            </a:r>
          </a:p>
        </p:txBody>
      </p:sp>
      <p:sp>
        <p:nvSpPr>
          <p:cNvPr id="3" name="Content Placeholder 2"/>
          <p:cNvSpPr>
            <a:spLocks noGrp="1"/>
          </p:cNvSpPr>
          <p:nvPr>
            <p:ph idx="1"/>
          </p:nvPr>
        </p:nvSpPr>
        <p:spPr>
          <a:xfrm>
            <a:off x="609600" y="1295400"/>
            <a:ext cx="8077200" cy="4830763"/>
          </a:xfrm>
        </p:spPr>
        <p:txBody>
          <a:bodyPr>
            <a:normAutofit/>
          </a:bodyPr>
          <a:lstStyle/>
          <a:p>
            <a:r>
              <a:rPr lang="en-US" sz="3000" dirty="0"/>
              <a:t>Coding Data (continued)</a:t>
            </a:r>
            <a:endParaRPr lang="en-US" sz="3000" dirty="0" smtClean="0"/>
          </a:p>
          <a:p>
            <a:pPr lvl="1"/>
            <a:r>
              <a:rPr lang="en-US" sz="2600" dirty="0" smtClean="0"/>
              <a:t>Coding standards</a:t>
            </a:r>
            <a:endParaRPr lang="en-US" sz="2600" dirty="0"/>
          </a:p>
          <a:p>
            <a:pPr lvl="2"/>
            <a:r>
              <a:rPr lang="en-US" sz="2200" dirty="0"/>
              <a:t>F</a:t>
            </a:r>
            <a:r>
              <a:rPr lang="en-US" sz="2200" dirty="0" smtClean="0"/>
              <a:t>ollow </a:t>
            </a:r>
            <a:r>
              <a:rPr lang="en-US" sz="2200" dirty="0"/>
              <a:t>international statistical classifications </a:t>
            </a:r>
            <a:r>
              <a:rPr lang="en-US" sz="2200" dirty="0" smtClean="0"/>
              <a:t>for </a:t>
            </a:r>
            <a:r>
              <a:rPr lang="en-US" sz="2200" dirty="0"/>
              <a:t>data comparisons</a:t>
            </a:r>
          </a:p>
          <a:p>
            <a:pPr lvl="2"/>
            <a:r>
              <a:rPr lang="en-US" sz="2200" dirty="0" smtClean="0"/>
              <a:t>Allow </a:t>
            </a:r>
            <a:r>
              <a:rPr lang="en-US" sz="2200" dirty="0"/>
              <a:t>for comparison of items over time</a:t>
            </a:r>
          </a:p>
          <a:p>
            <a:pPr lvl="2"/>
            <a:r>
              <a:rPr lang="en-US" sz="2200" dirty="0" smtClean="0"/>
              <a:t>Simple for items with limited number of entries </a:t>
            </a:r>
          </a:p>
          <a:p>
            <a:pPr lvl="2"/>
            <a:r>
              <a:rPr lang="en-US" sz="2200" dirty="0" smtClean="0"/>
              <a:t>Strict </a:t>
            </a:r>
            <a:r>
              <a:rPr lang="en-US" sz="2200" dirty="0"/>
              <a:t>rules </a:t>
            </a:r>
            <a:r>
              <a:rPr lang="en-US" sz="2200" dirty="0" smtClean="0"/>
              <a:t>for items </a:t>
            </a:r>
            <a:r>
              <a:rPr lang="en-US" sz="2200" dirty="0"/>
              <a:t>with many possible entries </a:t>
            </a:r>
            <a:endParaRPr lang="en-US" sz="2200" dirty="0" smtClean="0"/>
          </a:p>
          <a:p>
            <a:pPr lvl="2"/>
            <a:r>
              <a:rPr lang="en-US" sz="2200" dirty="0" smtClean="0"/>
              <a:t>Verification of coding </a:t>
            </a:r>
          </a:p>
          <a:p>
            <a:pPr lvl="1"/>
            <a:r>
              <a:rPr lang="en-US" sz="2600" dirty="0" smtClean="0">
                <a:solidFill>
                  <a:srgbClr val="C00000"/>
                </a:solidFill>
              </a:rPr>
              <a:t>Coders must be well </a:t>
            </a:r>
            <a:r>
              <a:rPr lang="en-US" sz="2600" dirty="0">
                <a:solidFill>
                  <a:srgbClr val="C00000"/>
                </a:solidFill>
              </a:rPr>
              <a:t>trained </a:t>
            </a:r>
            <a:r>
              <a:rPr lang="en-US" sz="2600" dirty="0" smtClean="0"/>
              <a:t>to </a:t>
            </a:r>
            <a:r>
              <a:rPr lang="en-US" sz="2600" dirty="0"/>
              <a:t>prevent </a:t>
            </a:r>
            <a:r>
              <a:rPr lang="en-US" sz="2600" dirty="0" smtClean="0"/>
              <a:t>errors </a:t>
            </a:r>
          </a:p>
        </p:txBody>
      </p:sp>
      <p:sp>
        <p:nvSpPr>
          <p:cNvPr id="4" name="TextBox 3"/>
          <p:cNvSpPr txBox="1"/>
          <p:nvPr/>
        </p:nvSpPr>
        <p:spPr>
          <a:xfrm>
            <a:off x="4572000" y="6153346"/>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15795933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After coding, the information is data entered into the computer.  &#10;"/>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3203253" y="4568976"/>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561251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smtClean="0"/>
              <a:t>Registered Records</a:t>
            </a:r>
            <a:endParaRPr lang="en-US" dirty="0"/>
          </a:p>
        </p:txBody>
      </p:sp>
      <p:sp>
        <p:nvSpPr>
          <p:cNvPr id="3" name="Content Placeholder 2"/>
          <p:cNvSpPr>
            <a:spLocks noGrp="1"/>
          </p:cNvSpPr>
          <p:nvPr>
            <p:ph idx="1"/>
          </p:nvPr>
        </p:nvSpPr>
        <p:spPr>
          <a:xfrm>
            <a:off x="533400" y="1371600"/>
            <a:ext cx="8077200" cy="4906963"/>
          </a:xfrm>
        </p:spPr>
        <p:txBody>
          <a:bodyPr>
            <a:normAutofit lnSpcReduction="10000"/>
          </a:bodyPr>
          <a:lstStyle/>
          <a:p>
            <a:r>
              <a:rPr lang="en-US" sz="3200" dirty="0" smtClean="0">
                <a:solidFill>
                  <a:srgbClr val="C00000"/>
                </a:solidFill>
              </a:rPr>
              <a:t>Computerizing</a:t>
            </a:r>
          </a:p>
          <a:p>
            <a:pPr lvl="1"/>
            <a:r>
              <a:rPr lang="en-US" sz="2600" dirty="0" smtClean="0"/>
              <a:t>Method depends </a:t>
            </a:r>
            <a:r>
              <a:rPr lang="en-US" sz="2600" dirty="0"/>
              <a:t>on technology available </a:t>
            </a:r>
          </a:p>
          <a:p>
            <a:pPr lvl="2"/>
            <a:r>
              <a:rPr lang="en-US" sz="2300" dirty="0"/>
              <a:t>Paper records forwarded to national office for data entry</a:t>
            </a:r>
          </a:p>
          <a:p>
            <a:pPr lvl="2"/>
            <a:r>
              <a:rPr lang="en-US" sz="2300" dirty="0"/>
              <a:t>Data entry at a local level and electronic information forwarded</a:t>
            </a:r>
          </a:p>
          <a:p>
            <a:pPr lvl="1"/>
            <a:r>
              <a:rPr lang="en-US" sz="2600" dirty="0" smtClean="0"/>
              <a:t>Ideal </a:t>
            </a:r>
            <a:r>
              <a:rPr lang="en-US" sz="2600" dirty="0"/>
              <a:t>system</a:t>
            </a:r>
          </a:p>
          <a:p>
            <a:pPr lvl="2"/>
            <a:r>
              <a:rPr lang="en-US" sz="2300" dirty="0" smtClean="0"/>
              <a:t>Informant responsible for entering information into electronic </a:t>
            </a:r>
            <a:r>
              <a:rPr lang="en-US" sz="2300" dirty="0"/>
              <a:t>vital record </a:t>
            </a:r>
            <a:r>
              <a:rPr lang="en-US" sz="2300" dirty="0" smtClean="0"/>
              <a:t> </a:t>
            </a:r>
            <a:endParaRPr lang="en-US" sz="2300" dirty="0"/>
          </a:p>
          <a:p>
            <a:pPr lvl="2"/>
            <a:r>
              <a:rPr lang="en-US" sz="2300" dirty="0" smtClean="0"/>
              <a:t>Or entered by </a:t>
            </a:r>
            <a:r>
              <a:rPr lang="en-US" sz="2300" dirty="0"/>
              <a:t>someone </a:t>
            </a:r>
            <a:r>
              <a:rPr lang="en-US" sz="2300" dirty="0" smtClean="0"/>
              <a:t>obtaining information </a:t>
            </a:r>
            <a:r>
              <a:rPr lang="en-US" sz="2300" dirty="0"/>
              <a:t>from </a:t>
            </a:r>
            <a:r>
              <a:rPr lang="en-US" sz="2300" dirty="0" smtClean="0"/>
              <a:t>informant</a:t>
            </a:r>
            <a:endParaRPr lang="en-US" sz="2300" dirty="0"/>
          </a:p>
          <a:p>
            <a:endParaRPr lang="en-US" sz="2600" dirty="0" smtClean="0"/>
          </a:p>
          <a:p>
            <a:endParaRPr lang="en-US" sz="2600" dirty="0" smtClean="0"/>
          </a:p>
          <a:p>
            <a:pPr marL="457200" lvl="1" indent="0">
              <a:buNone/>
            </a:pPr>
            <a:endParaRPr lang="en-US" sz="2000" dirty="0" smtClean="0"/>
          </a:p>
          <a:p>
            <a:pPr marL="457200" lvl="1" indent="0">
              <a:buNone/>
            </a:pPr>
            <a:endParaRPr lang="en-US" sz="2000" dirty="0" smtClean="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52319158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smtClean="0"/>
              <a:t>Registered Records</a:t>
            </a:r>
            <a:endParaRPr lang="en-US" dirty="0"/>
          </a:p>
        </p:txBody>
      </p:sp>
      <p:sp>
        <p:nvSpPr>
          <p:cNvPr id="3" name="Content Placeholder 2"/>
          <p:cNvSpPr>
            <a:spLocks noGrp="1"/>
          </p:cNvSpPr>
          <p:nvPr>
            <p:ph idx="1"/>
          </p:nvPr>
        </p:nvSpPr>
        <p:spPr>
          <a:xfrm>
            <a:off x="381000" y="1371600"/>
            <a:ext cx="8305800" cy="4754563"/>
          </a:xfrm>
        </p:spPr>
        <p:txBody>
          <a:bodyPr>
            <a:normAutofit lnSpcReduction="10000"/>
          </a:bodyPr>
          <a:lstStyle/>
          <a:p>
            <a:r>
              <a:rPr lang="en-US" sz="3000" dirty="0" smtClean="0"/>
              <a:t>Computerizing (continued)</a:t>
            </a:r>
          </a:p>
          <a:p>
            <a:pPr lvl="1"/>
            <a:r>
              <a:rPr lang="en-US" sz="2600" dirty="0" smtClean="0"/>
              <a:t>Usually </a:t>
            </a:r>
            <a:r>
              <a:rPr lang="en-US" sz="2600" dirty="0"/>
              <a:t>done by civil registration </a:t>
            </a:r>
            <a:r>
              <a:rPr lang="en-US" sz="2600" dirty="0" smtClean="0"/>
              <a:t>authority</a:t>
            </a:r>
            <a:endParaRPr lang="en-US" sz="2600" dirty="0"/>
          </a:p>
          <a:p>
            <a:pPr lvl="2"/>
            <a:r>
              <a:rPr lang="en-US" sz="2200" dirty="0"/>
              <a:t>Vital statistics data </a:t>
            </a:r>
            <a:r>
              <a:rPr lang="en-US" sz="2200" dirty="0" smtClean="0"/>
              <a:t>should be collected </a:t>
            </a:r>
            <a:r>
              <a:rPr lang="en-US" sz="2200" dirty="0"/>
              <a:t>during civil registration process</a:t>
            </a:r>
          </a:p>
          <a:p>
            <a:pPr lvl="2"/>
            <a:r>
              <a:rPr lang="en-US" sz="2200" dirty="0"/>
              <a:t>Statistical files passed to vital statistics agency </a:t>
            </a:r>
          </a:p>
          <a:p>
            <a:pPr lvl="2"/>
            <a:r>
              <a:rPr lang="en-US" sz="2200" dirty="0"/>
              <a:t>Need </a:t>
            </a:r>
            <a:r>
              <a:rPr lang="en-US" sz="2200" dirty="0" smtClean="0"/>
              <a:t>agreements to protect </a:t>
            </a:r>
            <a:r>
              <a:rPr lang="en-US" sz="2200" dirty="0"/>
              <a:t>individually identifiable information </a:t>
            </a:r>
          </a:p>
          <a:p>
            <a:pPr lvl="1"/>
            <a:r>
              <a:rPr lang="en-US" sz="2600" dirty="0" smtClean="0"/>
              <a:t>Computerization process</a:t>
            </a:r>
          </a:p>
          <a:p>
            <a:pPr lvl="2"/>
            <a:r>
              <a:rPr lang="en-US" sz="2200" dirty="0" smtClean="0"/>
              <a:t>Include ways to prevent inadvertent keying errors</a:t>
            </a:r>
          </a:p>
          <a:p>
            <a:pPr lvl="2"/>
            <a:r>
              <a:rPr lang="en-US" sz="2200" dirty="0" smtClean="0"/>
              <a:t>Capture both legal and statistical information in computer entry programs</a:t>
            </a:r>
          </a:p>
          <a:p>
            <a:endParaRPr lang="en-US"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67832065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533400"/>
          </a:xfrm>
        </p:spPr>
        <p:txBody>
          <a:bodyPr/>
          <a:lstStyle/>
          <a:p>
            <a:r>
              <a:rPr lang="en-US" dirty="0"/>
              <a:t>Registered Records</a:t>
            </a:r>
          </a:p>
        </p:txBody>
      </p:sp>
      <p:sp>
        <p:nvSpPr>
          <p:cNvPr id="3" name="Content Placeholder 2"/>
          <p:cNvSpPr>
            <a:spLocks noGrp="1"/>
          </p:cNvSpPr>
          <p:nvPr>
            <p:ph idx="1"/>
          </p:nvPr>
        </p:nvSpPr>
        <p:spPr>
          <a:xfrm>
            <a:off x="838200" y="1600200"/>
            <a:ext cx="7924800" cy="4419600"/>
          </a:xfrm>
        </p:spPr>
        <p:txBody>
          <a:bodyPr>
            <a:normAutofit/>
          </a:bodyPr>
          <a:lstStyle/>
          <a:p>
            <a:pPr marL="0" indent="0">
              <a:buNone/>
            </a:pPr>
            <a:r>
              <a:rPr lang="en-US" dirty="0" smtClean="0">
                <a:solidFill>
                  <a:schemeClr val="bg1">
                    <a:lumMod val="65000"/>
                  </a:schemeClr>
                </a:solidFill>
              </a:rPr>
              <a:t>Slide with information status of computerization in country where course is being taught.  Include how records are numbered and coded.  Or, if students are from </a:t>
            </a:r>
            <a:r>
              <a:rPr lang="en-US" dirty="0">
                <a:solidFill>
                  <a:schemeClr val="bg1">
                    <a:lumMod val="65000"/>
                  </a:schemeClr>
                </a:solidFill>
              </a:rPr>
              <a:t>different countries, </a:t>
            </a:r>
            <a:r>
              <a:rPr lang="en-US" dirty="0" smtClean="0">
                <a:solidFill>
                  <a:schemeClr val="bg1">
                    <a:lumMod val="65000"/>
                  </a:schemeClr>
                </a:solidFill>
              </a:rPr>
              <a:t>show a comparison </a:t>
            </a:r>
            <a:r>
              <a:rPr lang="en-US" dirty="0">
                <a:solidFill>
                  <a:schemeClr val="bg1">
                    <a:lumMod val="65000"/>
                  </a:schemeClr>
                </a:solidFill>
              </a:rPr>
              <a:t>of countries . </a:t>
            </a:r>
            <a:endParaRPr lang="en-US" dirty="0" smtClean="0">
              <a:solidFill>
                <a:schemeClr val="bg1">
                  <a:lumMod val="65000"/>
                </a:schemeClr>
              </a:solidFill>
            </a:endParaRPr>
          </a:p>
          <a:p>
            <a:pPr marL="0" indent="0">
              <a:buNone/>
            </a:pPr>
            <a:endParaRPr lang="en-US" dirty="0"/>
          </a:p>
        </p:txBody>
      </p:sp>
    </p:spTree>
    <p:extLst>
      <p:ext uri="{BB962C8B-B14F-4D97-AF65-F5344CB8AC3E}">
        <p14:creationId xmlns:p14="http://schemas.microsoft.com/office/powerpoint/2010/main" val="137374019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After the information from the vital record is entered into the computer, it should be edited.  &#10;"/>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603278" y="5279395"/>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Oval 30"/>
          <p:cNvSpPr/>
          <p:nvPr/>
        </p:nvSpPr>
        <p:spPr bwMode="auto">
          <a:xfrm>
            <a:off x="4866389" y="2614756"/>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561251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r>
              <a:rPr lang="en-US" sz="3600" dirty="0" smtClean="0"/>
              <a:t>Registered Records</a:t>
            </a:r>
            <a:endParaRPr lang="en-US" sz="3600" dirty="0"/>
          </a:p>
        </p:txBody>
      </p:sp>
      <p:sp>
        <p:nvSpPr>
          <p:cNvPr id="3" name="Content Placeholder 2"/>
          <p:cNvSpPr>
            <a:spLocks noGrp="1"/>
          </p:cNvSpPr>
          <p:nvPr>
            <p:ph idx="1"/>
          </p:nvPr>
        </p:nvSpPr>
        <p:spPr>
          <a:xfrm>
            <a:off x="685800" y="1371600"/>
            <a:ext cx="8001000" cy="4953000"/>
          </a:xfrm>
        </p:spPr>
        <p:txBody>
          <a:bodyPr>
            <a:noAutofit/>
          </a:bodyPr>
          <a:lstStyle/>
          <a:p>
            <a:pPr>
              <a:spcBef>
                <a:spcPts val="600"/>
              </a:spcBef>
            </a:pPr>
            <a:r>
              <a:rPr lang="en-US" sz="3000" dirty="0" smtClean="0"/>
              <a:t>Editing</a:t>
            </a:r>
          </a:p>
          <a:p>
            <a:pPr lvl="1"/>
            <a:r>
              <a:rPr lang="en-US" sz="2600" dirty="0" smtClean="0">
                <a:solidFill>
                  <a:srgbClr val="C00000"/>
                </a:solidFill>
              </a:rPr>
              <a:t>Early in registration process</a:t>
            </a:r>
          </a:p>
          <a:p>
            <a:pPr lvl="2"/>
            <a:r>
              <a:rPr lang="en-US" dirty="0" smtClean="0"/>
              <a:t>Paper records </a:t>
            </a:r>
          </a:p>
          <a:p>
            <a:pPr lvl="3">
              <a:spcBef>
                <a:spcPts val="600"/>
              </a:spcBef>
            </a:pPr>
            <a:r>
              <a:rPr lang="en-US" dirty="0" smtClean="0"/>
              <a:t>Reviewed when received</a:t>
            </a:r>
          </a:p>
          <a:p>
            <a:pPr lvl="3">
              <a:spcBef>
                <a:spcPts val="600"/>
              </a:spcBef>
            </a:pPr>
            <a:r>
              <a:rPr lang="en-US" dirty="0" smtClean="0"/>
              <a:t>Preferably in local registration area </a:t>
            </a:r>
          </a:p>
          <a:p>
            <a:pPr lvl="3">
              <a:spcBef>
                <a:spcPts val="600"/>
              </a:spcBef>
            </a:pPr>
            <a:r>
              <a:rPr lang="en-US" dirty="0" smtClean="0"/>
              <a:t>Find obvious errors and missing information </a:t>
            </a:r>
          </a:p>
          <a:p>
            <a:pPr lvl="2"/>
            <a:r>
              <a:rPr lang="en-US" dirty="0" smtClean="0"/>
              <a:t>Electronic records </a:t>
            </a:r>
          </a:p>
          <a:p>
            <a:pPr lvl="3">
              <a:spcBef>
                <a:spcPts val="600"/>
              </a:spcBef>
            </a:pPr>
            <a:r>
              <a:rPr lang="en-US" dirty="0" smtClean="0"/>
              <a:t>Include edits in source </a:t>
            </a:r>
            <a:r>
              <a:rPr lang="en-US" dirty="0"/>
              <a:t>programs </a:t>
            </a:r>
            <a:endParaRPr lang="en-US" dirty="0" smtClean="0"/>
          </a:p>
          <a:p>
            <a:pPr lvl="4">
              <a:spcBef>
                <a:spcPts val="600"/>
              </a:spcBef>
            </a:pPr>
            <a:r>
              <a:rPr lang="en-US" sz="2200" dirty="0" smtClean="0"/>
              <a:t>Prevent entry errors</a:t>
            </a:r>
          </a:p>
          <a:p>
            <a:pPr lvl="4">
              <a:spcBef>
                <a:spcPts val="600"/>
              </a:spcBef>
            </a:pPr>
            <a:r>
              <a:rPr lang="en-US" sz="2200" dirty="0" smtClean="0"/>
              <a:t>Disallow missing information </a:t>
            </a:r>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1582432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09600"/>
          </a:xfrm>
        </p:spPr>
        <p:txBody>
          <a:bodyPr>
            <a:noAutofit/>
          </a:bodyPr>
          <a:lstStyle/>
          <a:p>
            <a:r>
              <a:rPr lang="en-US" b="1" dirty="0" smtClean="0"/>
              <a:t>Characteristics</a:t>
            </a:r>
            <a:endParaRPr lang="en-US" b="1" dirty="0"/>
          </a:p>
        </p:txBody>
      </p:sp>
      <p:sp>
        <p:nvSpPr>
          <p:cNvPr id="3" name="Content Placeholder 2"/>
          <p:cNvSpPr>
            <a:spLocks noGrp="1"/>
          </p:cNvSpPr>
          <p:nvPr>
            <p:ph idx="1"/>
          </p:nvPr>
        </p:nvSpPr>
        <p:spPr>
          <a:xfrm>
            <a:off x="609600" y="1447800"/>
            <a:ext cx="8077200" cy="4678363"/>
          </a:xfrm>
        </p:spPr>
        <p:txBody>
          <a:bodyPr/>
          <a:lstStyle/>
          <a:p>
            <a:r>
              <a:rPr lang="en-US" sz="3200" dirty="0" smtClean="0">
                <a:solidFill>
                  <a:srgbClr val="C00000"/>
                </a:solidFill>
              </a:rPr>
              <a:t>Continuous </a:t>
            </a:r>
            <a:r>
              <a:rPr lang="en-US" sz="3200" dirty="0">
                <a:solidFill>
                  <a:srgbClr val="C00000"/>
                </a:solidFill>
              </a:rPr>
              <a:t>and Permanent</a:t>
            </a:r>
            <a:endParaRPr lang="en-US" sz="3000" dirty="0" smtClean="0">
              <a:solidFill>
                <a:srgbClr val="C00000"/>
              </a:solidFill>
            </a:endParaRPr>
          </a:p>
          <a:p>
            <a:pPr lvl="1"/>
            <a:r>
              <a:rPr lang="en-US" sz="3000" dirty="0" smtClean="0"/>
              <a:t>Vital records</a:t>
            </a:r>
          </a:p>
          <a:p>
            <a:pPr lvl="2"/>
            <a:r>
              <a:rPr lang="en-US" sz="2800" dirty="0" smtClean="0"/>
              <a:t>New </a:t>
            </a:r>
            <a:r>
              <a:rPr lang="en-US" sz="2800" dirty="0"/>
              <a:t>records </a:t>
            </a:r>
            <a:r>
              <a:rPr lang="en-US" sz="2800" dirty="0" smtClean="0"/>
              <a:t>continually added</a:t>
            </a:r>
            <a:endParaRPr lang="en-US" sz="2800" dirty="0"/>
          </a:p>
          <a:p>
            <a:pPr lvl="2"/>
            <a:r>
              <a:rPr lang="en-US" sz="2800" dirty="0" smtClean="0"/>
              <a:t>Must </a:t>
            </a:r>
            <a:r>
              <a:rPr lang="en-US" sz="2800" dirty="0"/>
              <a:t>be preserved</a:t>
            </a:r>
          </a:p>
          <a:p>
            <a:pPr lvl="2"/>
            <a:r>
              <a:rPr lang="en-US" sz="2800" dirty="0" smtClean="0"/>
              <a:t>Available </a:t>
            </a:r>
            <a:r>
              <a:rPr lang="en-US" sz="2800" dirty="0"/>
              <a:t>when needed</a:t>
            </a:r>
          </a:p>
          <a:p>
            <a:pPr marL="0" indent="0">
              <a:buNone/>
            </a:pPr>
            <a:endParaRPr lang="en-US" dirty="0"/>
          </a:p>
        </p:txBody>
      </p:sp>
      <p:pic>
        <p:nvPicPr>
          <p:cNvPr id="4" name="Picture 2" descr="Picture from World Health Organization showing workers in a vital records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94437"/>
            <a:ext cx="4095750" cy="2390775"/>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0362" y="5289569"/>
            <a:ext cx="4445872" cy="861774"/>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 and </a:t>
            </a:r>
            <a:r>
              <a:rPr lang="en-US" sz="1000" i="1" dirty="0"/>
              <a:t>Principles and Recommendations for a Vital Statistics System, Revision 2, </a:t>
            </a:r>
            <a:r>
              <a:rPr lang="en-US" sz="1000" dirty="0"/>
              <a:t>United Nations, New York, 2001, Chapter III</a:t>
            </a:r>
            <a:r>
              <a:rPr lang="en-US" sz="1000" dirty="0" smtClean="0"/>
              <a:t>.</a:t>
            </a:r>
          </a:p>
          <a:p>
            <a:r>
              <a:rPr lang="en-US" sz="1000" dirty="0"/>
              <a:t>Picture from WHO web site</a:t>
            </a:r>
            <a:r>
              <a:rPr lang="en-US" sz="1000" dirty="0" smtClean="0"/>
              <a:t>.</a:t>
            </a:r>
            <a:endParaRPr lang="en-US" sz="1000" dirty="0"/>
          </a:p>
        </p:txBody>
      </p:sp>
    </p:spTree>
    <p:extLst>
      <p:ext uri="{BB962C8B-B14F-4D97-AF65-F5344CB8AC3E}">
        <p14:creationId xmlns:p14="http://schemas.microsoft.com/office/powerpoint/2010/main" val="25304225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85800"/>
          </a:xfrm>
        </p:spPr>
        <p:txBody>
          <a:bodyPr>
            <a:normAutofit/>
          </a:bodyPr>
          <a:lstStyle/>
          <a:p>
            <a:r>
              <a:rPr lang="en-US" dirty="0" smtClean="0"/>
              <a:t>Registered Records</a:t>
            </a:r>
            <a:endParaRPr lang="en-US" dirty="0"/>
          </a:p>
        </p:txBody>
      </p:sp>
      <p:sp>
        <p:nvSpPr>
          <p:cNvPr id="3" name="Content Placeholder 2"/>
          <p:cNvSpPr>
            <a:spLocks noGrp="1"/>
          </p:cNvSpPr>
          <p:nvPr>
            <p:ph idx="1"/>
          </p:nvPr>
        </p:nvSpPr>
        <p:spPr>
          <a:xfrm>
            <a:off x="762000" y="1371600"/>
            <a:ext cx="7924800" cy="4754563"/>
          </a:xfrm>
        </p:spPr>
        <p:txBody>
          <a:bodyPr>
            <a:normAutofit/>
          </a:bodyPr>
          <a:lstStyle/>
          <a:p>
            <a:r>
              <a:rPr lang="en-US" sz="3000" dirty="0" smtClean="0"/>
              <a:t>Editing </a:t>
            </a:r>
            <a:r>
              <a:rPr lang="en-US" sz="3000" dirty="0"/>
              <a:t>(continued)</a:t>
            </a:r>
            <a:endParaRPr lang="en-US" sz="3000" dirty="0" smtClean="0"/>
          </a:p>
          <a:p>
            <a:pPr lvl="1"/>
            <a:r>
              <a:rPr lang="en-US" sz="2600" dirty="0" smtClean="0"/>
              <a:t>Records </a:t>
            </a:r>
            <a:r>
              <a:rPr lang="en-US" sz="2600" dirty="0"/>
              <a:t>in electronic format</a:t>
            </a:r>
          </a:p>
          <a:p>
            <a:pPr lvl="2"/>
            <a:r>
              <a:rPr lang="en-US" sz="2200" dirty="0" smtClean="0"/>
              <a:t>Check </a:t>
            </a:r>
            <a:r>
              <a:rPr lang="en-US" sz="2200" dirty="0"/>
              <a:t>electronically for inconsistent, inappropriate or unusual </a:t>
            </a:r>
            <a:r>
              <a:rPr lang="en-US" sz="2200" dirty="0" smtClean="0"/>
              <a:t>entries</a:t>
            </a:r>
          </a:p>
          <a:p>
            <a:pPr lvl="2"/>
            <a:r>
              <a:rPr lang="en-US" sz="2200" dirty="0" smtClean="0"/>
              <a:t>Mark records for review if entry outside standard range</a:t>
            </a:r>
            <a:endParaRPr lang="en-US" sz="2200" dirty="0"/>
          </a:p>
          <a:p>
            <a:pPr lvl="2"/>
            <a:r>
              <a:rPr lang="en-US" sz="2200" dirty="0" smtClean="0"/>
              <a:t>Check for errors during electronic conversion of paper </a:t>
            </a:r>
            <a:r>
              <a:rPr lang="en-US" sz="2200" dirty="0"/>
              <a:t>records </a:t>
            </a:r>
            <a:r>
              <a:rPr lang="en-US" sz="2200" dirty="0" smtClean="0"/>
              <a:t> </a:t>
            </a:r>
          </a:p>
          <a:p>
            <a:pPr lvl="1"/>
            <a:r>
              <a:rPr lang="en-US" sz="2600" dirty="0" smtClean="0"/>
              <a:t>Statistical agency should also check data for inconsistent or unusual trends</a:t>
            </a:r>
          </a:p>
          <a:p>
            <a:endParaRPr lang="en-US"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11885712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The record must be queried if  it cannot be edited."/>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603277" y="3112599"/>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561251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dirty="0" smtClean="0"/>
              <a:t>Registered Records</a:t>
            </a:r>
            <a:endParaRPr lang="en-US" dirty="0"/>
          </a:p>
        </p:txBody>
      </p:sp>
      <p:sp>
        <p:nvSpPr>
          <p:cNvPr id="3" name="Content Placeholder 2"/>
          <p:cNvSpPr>
            <a:spLocks noGrp="1"/>
          </p:cNvSpPr>
          <p:nvPr>
            <p:ph idx="1"/>
          </p:nvPr>
        </p:nvSpPr>
        <p:spPr>
          <a:xfrm>
            <a:off x="685800" y="1371600"/>
            <a:ext cx="8001000" cy="4876800"/>
          </a:xfrm>
        </p:spPr>
        <p:txBody>
          <a:bodyPr>
            <a:normAutofit fontScale="92500" lnSpcReduction="20000"/>
          </a:bodyPr>
          <a:lstStyle/>
          <a:p>
            <a:r>
              <a:rPr lang="en-US" sz="3200" dirty="0" smtClean="0"/>
              <a:t>Querying</a:t>
            </a:r>
          </a:p>
          <a:p>
            <a:pPr lvl="1"/>
            <a:r>
              <a:rPr lang="en-US" dirty="0" smtClean="0">
                <a:solidFill>
                  <a:srgbClr val="C00000"/>
                </a:solidFill>
              </a:rPr>
              <a:t>Follow-up</a:t>
            </a:r>
            <a:r>
              <a:rPr lang="en-US" dirty="0" smtClean="0"/>
              <a:t> of problems</a:t>
            </a:r>
          </a:p>
          <a:p>
            <a:pPr lvl="2"/>
            <a:r>
              <a:rPr lang="en-US" dirty="0" smtClean="0"/>
              <a:t>Missing, inconsistent </a:t>
            </a:r>
            <a:r>
              <a:rPr lang="en-US" dirty="0"/>
              <a:t>or inappropriate entries</a:t>
            </a:r>
            <a:r>
              <a:rPr lang="en-US" dirty="0" smtClean="0"/>
              <a:t> </a:t>
            </a:r>
          </a:p>
          <a:p>
            <a:pPr lvl="2"/>
            <a:r>
              <a:rPr lang="en-US" dirty="0" smtClean="0"/>
              <a:t>Contact person responsible for providing information</a:t>
            </a:r>
          </a:p>
          <a:p>
            <a:pPr lvl="2"/>
            <a:r>
              <a:rPr lang="en-US" dirty="0" smtClean="0">
                <a:solidFill>
                  <a:srgbClr val="C00000"/>
                </a:solidFill>
              </a:rPr>
              <a:t>Query as soon as questionable or missing entry found</a:t>
            </a:r>
          </a:p>
          <a:p>
            <a:pPr lvl="2"/>
            <a:r>
              <a:rPr lang="en-US" dirty="0" smtClean="0"/>
              <a:t>Needed for high quality statistical data</a:t>
            </a:r>
          </a:p>
          <a:p>
            <a:pPr lvl="1"/>
            <a:r>
              <a:rPr lang="en-US" dirty="0" smtClean="0"/>
              <a:t>Often done by local registration office</a:t>
            </a:r>
          </a:p>
          <a:p>
            <a:pPr lvl="2"/>
            <a:r>
              <a:rPr lang="en-US" dirty="0" smtClean="0"/>
              <a:t>National office sends queries to local office </a:t>
            </a:r>
          </a:p>
          <a:p>
            <a:pPr lvl="2"/>
            <a:r>
              <a:rPr lang="en-US" dirty="0" smtClean="0"/>
              <a:t>Corrected or missing information sent back to national office </a:t>
            </a:r>
          </a:p>
          <a:p>
            <a:endParaRPr lang="en-US" sz="2400"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13048017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533400"/>
          </a:xfrm>
        </p:spPr>
        <p:txBody>
          <a:bodyPr/>
          <a:lstStyle/>
          <a:p>
            <a:r>
              <a:rPr lang="en-US" dirty="0"/>
              <a:t>Registered Records</a:t>
            </a:r>
          </a:p>
        </p:txBody>
      </p:sp>
      <p:sp>
        <p:nvSpPr>
          <p:cNvPr id="3" name="Content Placeholder 2"/>
          <p:cNvSpPr>
            <a:spLocks noGrp="1"/>
          </p:cNvSpPr>
          <p:nvPr>
            <p:ph idx="1"/>
          </p:nvPr>
        </p:nvSpPr>
        <p:spPr>
          <a:xfrm>
            <a:off x="1066800" y="1600200"/>
            <a:ext cx="7696200" cy="4419600"/>
          </a:xfrm>
        </p:spPr>
        <p:txBody>
          <a:bodyPr/>
          <a:lstStyle/>
          <a:p>
            <a:pPr marL="0" indent="0">
              <a:buNone/>
            </a:pPr>
            <a:r>
              <a:rPr lang="en-US" dirty="0" smtClean="0">
                <a:solidFill>
                  <a:schemeClr val="bg1">
                    <a:lumMod val="65000"/>
                  </a:schemeClr>
                </a:solidFill>
              </a:rPr>
              <a:t>Slide with information on editing and querying vital records in country where course is being </a:t>
            </a:r>
            <a:r>
              <a:rPr lang="en-US" dirty="0">
                <a:solidFill>
                  <a:schemeClr val="bg1">
                    <a:lumMod val="65000"/>
                  </a:schemeClr>
                </a:solidFill>
              </a:rPr>
              <a:t>taught or comparison if students are from different </a:t>
            </a:r>
            <a:r>
              <a:rPr lang="en-US" dirty="0" smtClean="0">
                <a:solidFill>
                  <a:schemeClr val="bg1">
                    <a:lumMod val="65000"/>
                  </a:schemeClr>
                </a:solidFill>
              </a:rPr>
              <a:t>countries.</a:t>
            </a:r>
            <a:endParaRPr lang="en-US" dirty="0">
              <a:solidFill>
                <a:schemeClr val="bg1">
                  <a:lumMod val="65000"/>
                </a:schemeClr>
              </a:solidFill>
            </a:endParaRPr>
          </a:p>
          <a:p>
            <a:pPr marL="0" indent="0">
              <a:buNone/>
            </a:pPr>
            <a:endParaRPr lang="en-US" dirty="0">
              <a:solidFill>
                <a:schemeClr val="bg1">
                  <a:lumMod val="65000"/>
                </a:schemeClr>
              </a:solidFill>
            </a:endParaRPr>
          </a:p>
        </p:txBody>
      </p:sp>
    </p:spTree>
    <p:extLst>
      <p:ext uri="{BB962C8B-B14F-4D97-AF65-F5344CB8AC3E}">
        <p14:creationId xmlns:p14="http://schemas.microsoft.com/office/powerpoint/2010/main" val="252464667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609600" y="990600"/>
            <a:ext cx="8077200" cy="4724400"/>
          </a:xfrm>
        </p:spPr>
        <p:txBody>
          <a:bodyPr>
            <a:normAutofit/>
          </a:bodyPr>
          <a:lstStyle/>
          <a:p>
            <a:pPr marL="0" indent="0">
              <a:buNone/>
            </a:pPr>
            <a:endParaRPr lang="en-US" dirty="0" smtClean="0"/>
          </a:p>
          <a:p>
            <a:pPr marL="0" indent="0">
              <a:buNone/>
            </a:pPr>
            <a:r>
              <a:rPr lang="en-US" dirty="0" smtClean="0">
                <a:solidFill>
                  <a:schemeClr val="bg2"/>
                </a:solidFill>
              </a:rPr>
              <a:t>In what ways can </a:t>
            </a:r>
            <a:r>
              <a:rPr lang="en-US" dirty="0">
                <a:solidFill>
                  <a:schemeClr val="bg2"/>
                </a:solidFill>
              </a:rPr>
              <a:t>computerization </a:t>
            </a:r>
            <a:r>
              <a:rPr lang="en-US" dirty="0" smtClean="0">
                <a:solidFill>
                  <a:schemeClr val="bg2"/>
                </a:solidFill>
              </a:rPr>
              <a:t>of vital records be expanded in your country?  What benefits might be gained?  What problems </a:t>
            </a:r>
            <a:r>
              <a:rPr lang="en-US" dirty="0">
                <a:solidFill>
                  <a:schemeClr val="bg2"/>
                </a:solidFill>
              </a:rPr>
              <a:t>or </a:t>
            </a:r>
            <a:r>
              <a:rPr lang="en-US" dirty="0" smtClean="0">
                <a:solidFill>
                  <a:schemeClr val="bg2"/>
                </a:solidFill>
              </a:rPr>
              <a:t>issues </a:t>
            </a:r>
            <a:r>
              <a:rPr lang="en-US" dirty="0">
                <a:solidFill>
                  <a:schemeClr val="bg2"/>
                </a:solidFill>
              </a:rPr>
              <a:t>might be </a:t>
            </a:r>
            <a:r>
              <a:rPr lang="en-US" dirty="0" smtClean="0">
                <a:solidFill>
                  <a:schemeClr val="bg2"/>
                </a:solidFill>
              </a:rPr>
              <a:t>incurred with an expansion of computerization?   </a:t>
            </a:r>
          </a:p>
        </p:txBody>
      </p:sp>
    </p:spTree>
    <p:extLst>
      <p:ext uri="{BB962C8B-B14F-4D97-AF65-F5344CB8AC3E}">
        <p14:creationId xmlns:p14="http://schemas.microsoft.com/office/powerpoint/2010/main" val="345892342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normAutofit/>
          </a:bodyPr>
          <a:lstStyle/>
          <a:p>
            <a:r>
              <a:rPr lang="en-US" sz="3200" dirty="0" smtClean="0"/>
              <a:t>Basic Record Flow</a:t>
            </a:r>
            <a:endParaRPr lang="en-US" sz="3200" dirty="0"/>
          </a:p>
        </p:txBody>
      </p:sp>
      <p:cxnSp>
        <p:nvCxnSpPr>
          <p:cNvPr id="20" name="Straight Arrow Connector 19"/>
          <p:cNvCxnSpPr>
            <a:stCxn id="9" idx="2"/>
            <a:endCxn id="10" idx="0"/>
          </p:cNvCxnSpPr>
          <p:nvPr/>
        </p:nvCxnSpPr>
        <p:spPr>
          <a:xfrm>
            <a:off x="6137707" y="2496603"/>
            <a:ext cx="0" cy="254368"/>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28" name="Straight Arrow Connector 27"/>
          <p:cNvCxnSpPr/>
          <p:nvPr/>
        </p:nvCxnSpPr>
        <p:spPr>
          <a:xfrm>
            <a:off x="1999845" y="2877968"/>
            <a:ext cx="0" cy="30480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3" name="Straight Arrow Connector 32"/>
          <p:cNvCxnSpPr>
            <a:stCxn id="10" idx="2"/>
            <a:endCxn id="12" idx="0"/>
          </p:cNvCxnSpPr>
          <p:nvPr/>
        </p:nvCxnSpPr>
        <p:spPr>
          <a:xfrm>
            <a:off x="6137707" y="3242466"/>
            <a:ext cx="0" cy="389459"/>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37" name="Straight Arrow Connector 36"/>
          <p:cNvCxnSpPr>
            <a:stCxn id="12" idx="2"/>
            <a:endCxn id="2" idx="1"/>
          </p:cNvCxnSpPr>
          <p:nvPr/>
        </p:nvCxnSpPr>
        <p:spPr>
          <a:xfrm flipH="1">
            <a:off x="4486363" y="4123420"/>
            <a:ext cx="1651344" cy="29489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a:stCxn id="11" idx="2"/>
            <a:endCxn id="6" idx="0"/>
          </p:cNvCxnSpPr>
          <p:nvPr/>
        </p:nvCxnSpPr>
        <p:spPr>
          <a:xfrm>
            <a:off x="1870153" y="3682942"/>
            <a:ext cx="631431" cy="3745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7" name="Straight Arrow Connector 56"/>
          <p:cNvCxnSpPr>
            <a:endCxn id="13" idx="1"/>
          </p:cNvCxnSpPr>
          <p:nvPr/>
        </p:nvCxnSpPr>
        <p:spPr>
          <a:xfrm>
            <a:off x="5033458" y="5168040"/>
            <a:ext cx="400745" cy="634582"/>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7" name="Rectangle 26"/>
          <p:cNvSpPr/>
          <p:nvPr/>
        </p:nvSpPr>
        <p:spPr bwMode="auto">
          <a:xfrm>
            <a:off x="6324599" y="3287327"/>
            <a:ext cx="648897"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r>
              <a:rPr lang="en-US" dirty="0">
                <a:solidFill>
                  <a:schemeClr val="tx1"/>
                </a:solidFill>
                <a:cs typeface="Times New Roman" pitchFamily="18" charset="0"/>
              </a:rPr>
              <a:t>OK</a:t>
            </a:r>
          </a:p>
        </p:txBody>
      </p:sp>
      <p:grpSp>
        <p:nvGrpSpPr>
          <p:cNvPr id="22" name="Group 21" descr="Summary of basic CRVS record flow. After the query has been completed, the correction should be made."/>
          <p:cNvGrpSpPr/>
          <p:nvPr/>
        </p:nvGrpSpPr>
        <p:grpSpPr>
          <a:xfrm>
            <a:off x="929640" y="1503718"/>
            <a:ext cx="7284720" cy="4813762"/>
            <a:chOff x="1050156" y="824751"/>
            <a:chExt cx="7377564" cy="5373448"/>
          </a:xfrm>
        </p:grpSpPr>
        <p:sp>
          <p:nvSpPr>
            <p:cNvPr id="8" name="Flowchart: Process 7"/>
            <p:cNvSpPr/>
            <p:nvPr/>
          </p:nvSpPr>
          <p:spPr>
            <a:xfrm>
              <a:off x="2134001" y="824751"/>
              <a:ext cx="2032133" cy="54864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Registration</a:t>
              </a:r>
              <a:endParaRPr lang="en-US" dirty="0">
                <a:solidFill>
                  <a:prstClr val="black"/>
                </a:solidFill>
              </a:endParaRPr>
            </a:p>
          </p:txBody>
        </p:sp>
        <p:sp>
          <p:nvSpPr>
            <p:cNvPr id="9" name="Rectangle 8"/>
            <p:cNvSpPr/>
            <p:nvPr/>
          </p:nvSpPr>
          <p:spPr>
            <a:xfrm>
              <a:off x="5105400" y="1384437"/>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Add Certificate Number</a:t>
              </a:r>
              <a:endParaRPr lang="en-US" dirty="0">
                <a:solidFill>
                  <a:prstClr val="black"/>
                </a:solidFill>
              </a:endParaRPr>
            </a:p>
          </p:txBody>
        </p:sp>
        <p:sp>
          <p:nvSpPr>
            <p:cNvPr id="10" name="Rectangle 9"/>
            <p:cNvSpPr/>
            <p:nvPr/>
          </p:nvSpPr>
          <p:spPr>
            <a:xfrm>
              <a:off x="5105400" y="2217019"/>
              <a:ext cx="2438400" cy="54864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Review Record</a:t>
              </a:r>
              <a:endParaRPr lang="en-US" dirty="0">
                <a:solidFill>
                  <a:prstClr val="black"/>
                </a:solidFill>
              </a:endParaRPr>
            </a:p>
          </p:txBody>
        </p:sp>
        <p:sp>
          <p:nvSpPr>
            <p:cNvPr id="11" name="Rectangle 10"/>
            <p:cNvSpPr/>
            <p:nvPr/>
          </p:nvSpPr>
          <p:spPr>
            <a:xfrm>
              <a:off x="1050156" y="2708709"/>
              <a:ext cx="19050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Query Record</a:t>
              </a:r>
              <a:endParaRPr lang="en-US" dirty="0">
                <a:solidFill>
                  <a:prstClr val="black"/>
                </a:solidFill>
              </a:endParaRPr>
            </a:p>
          </p:txBody>
        </p:sp>
        <p:sp>
          <p:nvSpPr>
            <p:cNvPr id="12" name="Rectangle 11"/>
            <p:cNvSpPr/>
            <p:nvPr/>
          </p:nvSpPr>
          <p:spPr>
            <a:xfrm>
              <a:off x="5105400" y="3200400"/>
              <a:ext cx="24384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Coding/data entry</a:t>
              </a:r>
              <a:endParaRPr lang="en-US" dirty="0">
                <a:solidFill>
                  <a:prstClr val="black"/>
                </a:solidFill>
              </a:endParaRPr>
            </a:p>
          </p:txBody>
        </p:sp>
        <p:sp>
          <p:nvSpPr>
            <p:cNvPr id="2" name="Flowchart: Magnetic Disk 1"/>
            <p:cNvSpPr/>
            <p:nvPr/>
          </p:nvSpPr>
          <p:spPr>
            <a:xfrm>
              <a:off x="3894220" y="4078224"/>
              <a:ext cx="1515979" cy="1053164"/>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Computerize</a:t>
              </a:r>
              <a:endParaRPr lang="en-US" dirty="0">
                <a:solidFill>
                  <a:prstClr val="black"/>
                </a:solidFill>
              </a:endParaRPr>
            </a:p>
          </p:txBody>
        </p:sp>
        <p:sp>
          <p:nvSpPr>
            <p:cNvPr id="3" name="Rectangle 2"/>
            <p:cNvSpPr/>
            <p:nvPr/>
          </p:nvSpPr>
          <p:spPr>
            <a:xfrm>
              <a:off x="1050156" y="5166279"/>
              <a:ext cx="1904999"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Edit Record</a:t>
              </a:r>
              <a:endParaRPr lang="en-US" dirty="0">
                <a:solidFill>
                  <a:prstClr val="black"/>
                </a:solidFill>
              </a:endParaRPr>
            </a:p>
          </p:txBody>
        </p:sp>
        <p:sp>
          <p:nvSpPr>
            <p:cNvPr id="6" name="Rectangle 5"/>
            <p:cNvSpPr/>
            <p:nvPr/>
          </p:nvSpPr>
          <p:spPr>
            <a:xfrm>
              <a:off x="1708684" y="3675477"/>
              <a:ext cx="1866900" cy="5486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Make Correction</a:t>
              </a:r>
              <a:endParaRPr lang="en-US" dirty="0">
                <a:solidFill>
                  <a:prstClr val="black"/>
                </a:solidFill>
              </a:endParaRPr>
            </a:p>
          </p:txBody>
        </p:sp>
        <p:sp>
          <p:nvSpPr>
            <p:cNvPr id="7" name="Flowchart: Sequential Access Storage 6"/>
            <p:cNvSpPr/>
            <p:nvPr/>
          </p:nvSpPr>
          <p:spPr>
            <a:xfrm>
              <a:off x="7239000" y="4604805"/>
              <a:ext cx="1188720" cy="1152144"/>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Legal  Info</a:t>
              </a:r>
              <a:endParaRPr lang="en-US" dirty="0">
                <a:solidFill>
                  <a:prstClr val="black"/>
                </a:solidFill>
              </a:endParaRPr>
            </a:p>
          </p:txBody>
        </p:sp>
        <p:sp>
          <p:nvSpPr>
            <p:cNvPr id="13" name="Flowchart: Sequential Access Storage 12"/>
            <p:cNvSpPr/>
            <p:nvPr/>
          </p:nvSpPr>
          <p:spPr>
            <a:xfrm>
              <a:off x="5612130" y="5048759"/>
              <a:ext cx="1196340" cy="114944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Stat</a:t>
              </a:r>
            </a:p>
            <a:p>
              <a:pPr algn="ctr"/>
              <a:r>
                <a:rPr lang="en-US" dirty="0" smtClean="0">
                  <a:solidFill>
                    <a:prstClr val="black"/>
                  </a:solidFill>
                </a:rPr>
                <a:t>Data</a:t>
              </a:r>
              <a:endParaRPr lang="en-US" dirty="0">
                <a:solidFill>
                  <a:prstClr val="black"/>
                </a:solidFill>
              </a:endParaRPr>
            </a:p>
          </p:txBody>
        </p:sp>
        <p:cxnSp>
          <p:nvCxnSpPr>
            <p:cNvPr id="15" name="Straight Arrow Connector 14"/>
            <p:cNvCxnSpPr>
              <a:stCxn id="8" idx="3"/>
              <a:endCxn id="9" idx="1"/>
            </p:cNvCxnSpPr>
            <p:nvPr/>
          </p:nvCxnSpPr>
          <p:spPr>
            <a:xfrm>
              <a:off x="4166134" y="1099071"/>
              <a:ext cx="939266" cy="55968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a:stCxn id="2" idx="2"/>
            </p:cNvCxnSpPr>
            <p:nvPr/>
          </p:nvCxnSpPr>
          <p:spPr>
            <a:xfrm flipH="1">
              <a:off x="2286002" y="4604806"/>
              <a:ext cx="1608218" cy="561473"/>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6" name="Straight Arrow Connector 45"/>
            <p:cNvCxnSpPr/>
            <p:nvPr/>
          </p:nvCxnSpPr>
          <p:spPr>
            <a:xfrm flipV="1">
              <a:off x="1378424" y="3263997"/>
              <a:ext cx="0" cy="1920240"/>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a:stCxn id="6" idx="3"/>
              <a:endCxn id="12" idx="1"/>
            </p:cNvCxnSpPr>
            <p:nvPr/>
          </p:nvCxnSpPr>
          <p:spPr>
            <a:xfrm flipV="1">
              <a:off x="3575585" y="3474721"/>
              <a:ext cx="1529815" cy="47507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54" name="Straight Arrow Connector 53"/>
            <p:cNvCxnSpPr>
              <a:stCxn id="2" idx="4"/>
            </p:cNvCxnSpPr>
            <p:nvPr/>
          </p:nvCxnSpPr>
          <p:spPr>
            <a:xfrm>
              <a:off x="5410199" y="4604806"/>
              <a:ext cx="1905001" cy="314666"/>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26" name="Rectangle 25"/>
            <p:cNvSpPr/>
            <p:nvPr/>
          </p:nvSpPr>
          <p:spPr bwMode="auto">
            <a:xfrm>
              <a:off x="2348571" y="1983047"/>
              <a:ext cx="2230954"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Problem on Record</a:t>
              </a:r>
            </a:p>
          </p:txBody>
        </p:sp>
        <p:sp>
          <p:nvSpPr>
            <p:cNvPr id="29" name="Rectangle 28"/>
            <p:cNvSpPr/>
            <p:nvPr/>
          </p:nvSpPr>
          <p:spPr bwMode="auto">
            <a:xfrm>
              <a:off x="1434171" y="4516210"/>
              <a:ext cx="914400" cy="369332"/>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cs typeface="Times New Roman" pitchFamily="18" charset="0"/>
                </a:rPr>
                <a:t>Fails</a:t>
              </a:r>
            </a:p>
          </p:txBody>
        </p:sp>
        <p:cxnSp>
          <p:nvCxnSpPr>
            <p:cNvPr id="25" name="Straight Connector 24"/>
            <p:cNvCxnSpPr/>
            <p:nvPr/>
          </p:nvCxnSpPr>
          <p:spPr>
            <a:xfrm flipH="1">
              <a:off x="2134001" y="2362200"/>
              <a:ext cx="2971399" cy="0"/>
            </a:xfrm>
            <a:prstGeom prst="line">
              <a:avLst/>
            </a:prstGeom>
          </p:spPr>
          <p:style>
            <a:lnRef idx="1">
              <a:schemeClr val="accent4"/>
            </a:lnRef>
            <a:fillRef idx="2">
              <a:schemeClr val="accent4"/>
            </a:fillRef>
            <a:effectRef idx="1">
              <a:schemeClr val="accent4"/>
            </a:effectRef>
            <a:fontRef idx="minor">
              <a:schemeClr val="dk1"/>
            </a:fontRef>
          </p:style>
        </p:cxnSp>
      </p:grpSp>
      <p:sp>
        <p:nvSpPr>
          <p:cNvPr id="5" name="Oval 4"/>
          <p:cNvSpPr/>
          <p:nvPr/>
        </p:nvSpPr>
        <p:spPr bwMode="auto">
          <a:xfrm>
            <a:off x="5033458" y="1905000"/>
            <a:ext cx="2594022" cy="59160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Oval 13"/>
          <p:cNvSpPr/>
          <p:nvPr/>
        </p:nvSpPr>
        <p:spPr bwMode="auto">
          <a:xfrm>
            <a:off x="1253777" y="3943873"/>
            <a:ext cx="2533750" cy="71878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4561251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85800"/>
          </a:xfrm>
        </p:spPr>
        <p:txBody>
          <a:bodyPr>
            <a:normAutofit/>
          </a:bodyPr>
          <a:lstStyle/>
          <a:p>
            <a:r>
              <a:rPr lang="en-US" dirty="0"/>
              <a:t>Registered </a:t>
            </a:r>
            <a:r>
              <a:rPr lang="en-US" dirty="0" smtClean="0"/>
              <a:t>Records</a:t>
            </a:r>
            <a:endParaRPr lang="en-US" dirty="0"/>
          </a:p>
        </p:txBody>
      </p:sp>
      <p:sp>
        <p:nvSpPr>
          <p:cNvPr id="3" name="Content Placeholder 2"/>
          <p:cNvSpPr>
            <a:spLocks noGrp="1"/>
          </p:cNvSpPr>
          <p:nvPr>
            <p:ph idx="1"/>
          </p:nvPr>
        </p:nvSpPr>
        <p:spPr>
          <a:xfrm>
            <a:off x="457200" y="1295400"/>
            <a:ext cx="8534400" cy="4867373"/>
          </a:xfrm>
        </p:spPr>
        <p:txBody>
          <a:bodyPr>
            <a:noAutofit/>
          </a:bodyPr>
          <a:lstStyle/>
          <a:p>
            <a:r>
              <a:rPr lang="en-US" sz="3000" dirty="0" smtClean="0"/>
              <a:t>Correcting </a:t>
            </a:r>
            <a:r>
              <a:rPr lang="en-US" sz="3000" dirty="0"/>
              <a:t>Errors</a:t>
            </a:r>
          </a:p>
          <a:p>
            <a:pPr lvl="1">
              <a:lnSpc>
                <a:spcPts val="2500"/>
              </a:lnSpc>
            </a:pPr>
            <a:r>
              <a:rPr lang="en-US" sz="2400" dirty="0" smtClean="0"/>
              <a:t>For </a:t>
            </a:r>
            <a:r>
              <a:rPr lang="en-US" sz="2400" dirty="0"/>
              <a:t>both </a:t>
            </a:r>
            <a:r>
              <a:rPr lang="en-US" sz="2400" dirty="0">
                <a:solidFill>
                  <a:srgbClr val="C00000"/>
                </a:solidFill>
              </a:rPr>
              <a:t>legal and statistical items </a:t>
            </a:r>
          </a:p>
          <a:p>
            <a:pPr lvl="1">
              <a:lnSpc>
                <a:spcPts val="2500"/>
              </a:lnSpc>
            </a:pPr>
            <a:r>
              <a:rPr lang="en-US" sz="2400" dirty="0" smtClean="0"/>
              <a:t>Method depends on type of error and data item</a:t>
            </a:r>
          </a:p>
          <a:p>
            <a:pPr lvl="1">
              <a:lnSpc>
                <a:spcPts val="2500"/>
              </a:lnSpc>
            </a:pPr>
            <a:r>
              <a:rPr lang="en-US" sz="2400" dirty="0" smtClean="0"/>
              <a:t>Duplicate </a:t>
            </a:r>
            <a:r>
              <a:rPr lang="en-US" sz="2400" dirty="0"/>
              <a:t>records </a:t>
            </a:r>
            <a:r>
              <a:rPr lang="en-US" sz="2400" dirty="0" smtClean="0"/>
              <a:t>at </a:t>
            </a:r>
            <a:r>
              <a:rPr lang="en-US" sz="2400" dirty="0"/>
              <a:t>both national and local </a:t>
            </a:r>
            <a:r>
              <a:rPr lang="en-US" sz="2400" dirty="0" smtClean="0"/>
              <a:t>level must be corrected </a:t>
            </a:r>
            <a:endParaRPr lang="en-US" sz="2400" dirty="0"/>
          </a:p>
          <a:p>
            <a:pPr lvl="1">
              <a:lnSpc>
                <a:spcPts val="2500"/>
              </a:lnSpc>
            </a:pPr>
            <a:r>
              <a:rPr lang="en-US" sz="2400" dirty="0" smtClean="0"/>
              <a:t>Correcting legal items (Amendments) </a:t>
            </a:r>
          </a:p>
          <a:p>
            <a:pPr lvl="2">
              <a:lnSpc>
                <a:spcPts val="2400"/>
              </a:lnSpc>
            </a:pPr>
            <a:r>
              <a:rPr lang="en-US" sz="2100" dirty="0" smtClean="0"/>
              <a:t>Method should be specified in civil registration law</a:t>
            </a:r>
          </a:p>
          <a:p>
            <a:pPr lvl="2">
              <a:lnSpc>
                <a:spcPts val="2400"/>
              </a:lnSpc>
            </a:pPr>
            <a:r>
              <a:rPr lang="en-US" sz="2100" dirty="0" smtClean="0"/>
              <a:t>“Evidence” or documentation usually required to support correction</a:t>
            </a:r>
          </a:p>
          <a:p>
            <a:pPr lvl="2">
              <a:lnSpc>
                <a:spcPts val="2400"/>
              </a:lnSpc>
            </a:pPr>
            <a:r>
              <a:rPr lang="en-US" sz="2100" dirty="0" smtClean="0"/>
              <a:t>Obvious clerical errors generally require little evidence</a:t>
            </a:r>
          </a:p>
          <a:p>
            <a:pPr lvl="2">
              <a:lnSpc>
                <a:spcPts val="2400"/>
              </a:lnSpc>
            </a:pPr>
            <a:r>
              <a:rPr lang="en-US" sz="2100" dirty="0" smtClean="0"/>
              <a:t>Some corrections may require court action</a:t>
            </a:r>
            <a:endParaRPr lang="en-US" sz="2400"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11 and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34801334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Registered </a:t>
            </a:r>
            <a:r>
              <a:rPr lang="en-US" dirty="0" smtClean="0"/>
              <a:t>Records</a:t>
            </a:r>
            <a:endParaRPr lang="en-US" dirty="0"/>
          </a:p>
        </p:txBody>
      </p:sp>
      <p:sp>
        <p:nvSpPr>
          <p:cNvPr id="3" name="Content Placeholder 2"/>
          <p:cNvSpPr>
            <a:spLocks noGrp="1"/>
          </p:cNvSpPr>
          <p:nvPr>
            <p:ph idx="1"/>
          </p:nvPr>
        </p:nvSpPr>
        <p:spPr>
          <a:xfrm>
            <a:off x="457200" y="1371600"/>
            <a:ext cx="8458200" cy="4754563"/>
          </a:xfrm>
        </p:spPr>
        <p:txBody>
          <a:bodyPr>
            <a:normAutofit lnSpcReduction="10000"/>
          </a:bodyPr>
          <a:lstStyle/>
          <a:p>
            <a:r>
              <a:rPr lang="en-US" sz="3000" dirty="0" smtClean="0"/>
              <a:t>Correcting </a:t>
            </a:r>
            <a:r>
              <a:rPr lang="en-US" sz="3000" dirty="0"/>
              <a:t>Errors (continued)</a:t>
            </a:r>
            <a:endParaRPr lang="en-US" sz="3000" dirty="0" smtClean="0"/>
          </a:p>
          <a:p>
            <a:pPr lvl="1"/>
            <a:r>
              <a:rPr lang="en-US" sz="2600" dirty="0" smtClean="0"/>
              <a:t>Time for correction of error</a:t>
            </a:r>
          </a:p>
          <a:p>
            <a:pPr lvl="2"/>
            <a:r>
              <a:rPr lang="en-US" dirty="0" smtClean="0"/>
              <a:t>Legal items</a:t>
            </a:r>
          </a:p>
          <a:p>
            <a:pPr lvl="3"/>
            <a:r>
              <a:rPr lang="en-US" dirty="0" smtClean="0"/>
              <a:t>Can be made at any time </a:t>
            </a:r>
          </a:p>
          <a:p>
            <a:pPr lvl="3"/>
            <a:r>
              <a:rPr lang="en-US" dirty="0" smtClean="0"/>
              <a:t>Often errors not found until copy of record is  issued </a:t>
            </a:r>
          </a:p>
          <a:p>
            <a:pPr lvl="3"/>
            <a:r>
              <a:rPr lang="en-US" dirty="0"/>
              <a:t>C</a:t>
            </a:r>
            <a:r>
              <a:rPr lang="en-US" dirty="0" smtClean="0"/>
              <a:t>orrections may not be included on statistical file</a:t>
            </a:r>
          </a:p>
          <a:p>
            <a:pPr lvl="2"/>
            <a:r>
              <a:rPr lang="en-US" dirty="0" smtClean="0"/>
              <a:t>Statistical items </a:t>
            </a:r>
          </a:p>
          <a:p>
            <a:pPr lvl="3"/>
            <a:r>
              <a:rPr lang="en-US" dirty="0" smtClean="0">
                <a:solidFill>
                  <a:srgbClr val="C00000"/>
                </a:solidFill>
              </a:rPr>
              <a:t>As soon as possible</a:t>
            </a:r>
            <a:r>
              <a:rPr lang="en-US" dirty="0" smtClean="0"/>
              <a:t> after error is found </a:t>
            </a:r>
          </a:p>
          <a:p>
            <a:pPr lvl="3"/>
            <a:r>
              <a:rPr lang="en-US" dirty="0"/>
              <a:t>P</a:t>
            </a:r>
            <a:r>
              <a:rPr lang="en-US" dirty="0" smtClean="0"/>
              <a:t>rior to preparation of annual tabulations </a:t>
            </a:r>
          </a:p>
          <a:p>
            <a:endParaRPr lang="en-US" sz="2400"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11 and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75626822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838200"/>
          </a:xfrm>
        </p:spPr>
        <p:txBody>
          <a:bodyPr>
            <a:normAutofit/>
          </a:bodyPr>
          <a:lstStyle/>
          <a:p>
            <a:pPr algn="ctr"/>
            <a:r>
              <a:rPr lang="en-US" sz="2800" dirty="0" smtClean="0">
                <a:solidFill>
                  <a:schemeClr val="tx1"/>
                </a:solidFill>
                <a:latin typeface="+mn-lt"/>
              </a:rPr>
              <a:t>Methods for Correcting Errors</a:t>
            </a:r>
            <a:endParaRPr lang="en-US" sz="2800" dirty="0">
              <a:solidFill>
                <a:schemeClr val="tx1"/>
              </a:solidFill>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10172973"/>
              </p:ext>
            </p:extLst>
          </p:nvPr>
        </p:nvGraphicFramePr>
        <p:xfrm>
          <a:off x="304800" y="900484"/>
          <a:ext cx="8321040" cy="5057031"/>
        </p:xfrm>
        <a:graphic>
          <a:graphicData uri="http://schemas.openxmlformats.org/drawingml/2006/table">
            <a:tbl>
              <a:tblPr firstRow="1" bandRow="1">
                <a:tableStyleId>{073A0DAA-6AF3-43AB-8588-CEC1D06C72B9}</a:tableStyleId>
              </a:tblPr>
              <a:tblGrid>
                <a:gridCol w="2407920"/>
                <a:gridCol w="5913120"/>
              </a:tblGrid>
              <a:tr h="508853">
                <a:tc>
                  <a:txBody>
                    <a:bodyPr/>
                    <a:lstStyle/>
                    <a:p>
                      <a:pPr algn="ctr"/>
                      <a:r>
                        <a:rPr lang="en-US" sz="2200" dirty="0" smtClean="0"/>
                        <a:t>Type</a:t>
                      </a:r>
                      <a:r>
                        <a:rPr lang="en-US" sz="2200" baseline="0" dirty="0" smtClean="0"/>
                        <a:t> of Error</a:t>
                      </a:r>
                      <a:endParaRPr lang="en-US" sz="2200" dirty="0"/>
                    </a:p>
                  </a:txBody>
                  <a:tcPr anchor="ctr"/>
                </a:tc>
                <a:tc>
                  <a:txBody>
                    <a:bodyPr/>
                    <a:lstStyle/>
                    <a:p>
                      <a:pPr algn="ctr"/>
                      <a:r>
                        <a:rPr lang="en-US" sz="2200" dirty="0" smtClean="0"/>
                        <a:t>Method</a:t>
                      </a:r>
                      <a:r>
                        <a:rPr lang="en-US" sz="2200" baseline="0" dirty="0" smtClean="0"/>
                        <a:t> Used to Correct</a:t>
                      </a:r>
                      <a:endParaRPr lang="en-US" sz="2200" dirty="0"/>
                    </a:p>
                  </a:txBody>
                  <a:tcPr anchor="ctr"/>
                </a:tc>
              </a:tr>
              <a:tr h="637310">
                <a:tc>
                  <a:txBody>
                    <a:bodyPr/>
                    <a:lstStyle/>
                    <a:p>
                      <a:r>
                        <a:rPr lang="en-US" dirty="0" smtClean="0"/>
                        <a:t>Item Left Blank</a:t>
                      </a:r>
                      <a:endParaRPr lang="en-US" b="1" dirty="0"/>
                    </a:p>
                  </a:txBody>
                  <a:tcPr anchor="ctr"/>
                </a:tc>
                <a:tc>
                  <a:txBody>
                    <a:bodyPr/>
                    <a:lstStyle/>
                    <a:p>
                      <a:pPr marL="176213" indent="-176213">
                        <a:buFont typeface="Arial" panose="020B0604020202020204" pitchFamily="34" charset="0"/>
                        <a:buChar char="•"/>
                      </a:pPr>
                      <a:r>
                        <a:rPr lang="en-US" dirty="0" smtClean="0"/>
                        <a:t>Correct information inserted</a:t>
                      </a:r>
                      <a:r>
                        <a:rPr lang="en-US" baseline="0" dirty="0" smtClean="0"/>
                        <a:t> into blank space </a:t>
                      </a:r>
                    </a:p>
                    <a:p>
                      <a:pPr marL="176213" indent="-176213">
                        <a:buFont typeface="Arial" panose="020B0604020202020204" pitchFamily="34" charset="0"/>
                        <a:buChar char="•"/>
                      </a:pPr>
                      <a:r>
                        <a:rPr lang="en-US" baseline="0" dirty="0" smtClean="0"/>
                        <a:t>Notation may be added to record to note addition</a:t>
                      </a:r>
                      <a:endParaRPr lang="en-US" dirty="0"/>
                    </a:p>
                  </a:txBody>
                  <a:tcPr/>
                </a:tc>
              </a:tr>
              <a:tr h="1174598">
                <a:tc>
                  <a:txBody>
                    <a:bodyPr/>
                    <a:lstStyle/>
                    <a:p>
                      <a:r>
                        <a:rPr lang="en-US" dirty="0" smtClean="0"/>
                        <a:t>Minor</a:t>
                      </a:r>
                      <a:r>
                        <a:rPr lang="en-US" baseline="0" dirty="0" smtClean="0"/>
                        <a:t> Clerical Error</a:t>
                      </a:r>
                      <a:endParaRPr lang="en-US" b="1" dirty="0"/>
                    </a:p>
                  </a:txBody>
                  <a:tcPr anchor="ctr"/>
                </a:tc>
                <a:tc>
                  <a:txBody>
                    <a:bodyPr/>
                    <a:lstStyle/>
                    <a:p>
                      <a:pPr marL="176213"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May be lined through with correct information written </a:t>
                      </a:r>
                      <a:r>
                        <a:rPr lang="en-US" sz="1800" kern="1200" dirty="0" smtClean="0">
                          <a:solidFill>
                            <a:schemeClr val="dk1"/>
                          </a:solidFill>
                          <a:latin typeface="+mn-lt"/>
                          <a:ea typeface="+mn-ea"/>
                          <a:cs typeface="+mn-cs"/>
                        </a:rPr>
                        <a:t>above </a:t>
                      </a:r>
                      <a:r>
                        <a:rPr lang="en-US" sz="1800" kern="1200" dirty="0" smtClean="0">
                          <a:solidFill>
                            <a:schemeClr val="dk1"/>
                          </a:solidFill>
                          <a:latin typeface="+mn-lt"/>
                          <a:ea typeface="+mn-ea"/>
                          <a:cs typeface="+mn-cs"/>
                        </a:rPr>
                        <a:t>on paper record</a:t>
                      </a:r>
                    </a:p>
                    <a:p>
                      <a:pPr marL="176213"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New record may be prepared with correct information</a:t>
                      </a:r>
                    </a:p>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Notation may be added to record to note correction</a:t>
                      </a:r>
                      <a:endParaRPr lang="en-US" sz="1800" kern="1200" dirty="0">
                        <a:solidFill>
                          <a:schemeClr val="dk1"/>
                        </a:solidFill>
                        <a:latin typeface="+mn-lt"/>
                        <a:ea typeface="+mn-ea"/>
                        <a:cs typeface="+mn-cs"/>
                      </a:endParaRPr>
                    </a:p>
                  </a:txBody>
                  <a:tcPr/>
                </a:tc>
              </a:tr>
              <a:tr h="1445659">
                <a:tc>
                  <a:txBody>
                    <a:bodyPr/>
                    <a:lstStyle/>
                    <a:p>
                      <a:r>
                        <a:rPr lang="en-US" dirty="0" smtClean="0"/>
                        <a:t>Wrong Information Entered on Paper Record</a:t>
                      </a:r>
                      <a:endParaRPr lang="en-US" b="1" dirty="0"/>
                    </a:p>
                  </a:txBody>
                  <a:tcPr anchor="ctr"/>
                </a:tc>
                <a:tc>
                  <a:txBody>
                    <a:bodyPr/>
                    <a:lstStyle/>
                    <a:p>
                      <a:pPr marL="176213"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May be lined through with correct information written </a:t>
                      </a:r>
                      <a:r>
                        <a:rPr lang="en-US" sz="1800" kern="1200" dirty="0" smtClean="0">
                          <a:solidFill>
                            <a:schemeClr val="dk1"/>
                          </a:solidFill>
                          <a:latin typeface="+mn-lt"/>
                          <a:ea typeface="+mn-ea"/>
                          <a:cs typeface="+mn-cs"/>
                        </a:rPr>
                        <a:t>above </a:t>
                      </a:r>
                      <a:r>
                        <a:rPr lang="en-US" sz="1800" kern="1200" dirty="0" smtClean="0">
                          <a:solidFill>
                            <a:schemeClr val="dk1"/>
                          </a:solidFill>
                          <a:latin typeface="+mn-lt"/>
                          <a:ea typeface="+mn-ea"/>
                          <a:cs typeface="+mn-cs"/>
                        </a:rPr>
                        <a:t>on paper record</a:t>
                      </a:r>
                    </a:p>
                    <a:p>
                      <a:pPr marL="176213"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Affidavit with correct information may be attached to </a:t>
                      </a:r>
                      <a:r>
                        <a:rPr lang="en-US" sz="1800" kern="1200" dirty="0" smtClean="0">
                          <a:solidFill>
                            <a:schemeClr val="dk1"/>
                          </a:solidFill>
                          <a:latin typeface="+mn-lt"/>
                          <a:ea typeface="+mn-ea"/>
                          <a:cs typeface="+mn-cs"/>
                        </a:rPr>
                        <a:t>original </a:t>
                      </a:r>
                      <a:r>
                        <a:rPr lang="en-US" sz="1800" kern="1200" dirty="0" smtClean="0">
                          <a:solidFill>
                            <a:schemeClr val="dk1"/>
                          </a:solidFill>
                          <a:latin typeface="+mn-lt"/>
                          <a:ea typeface="+mn-ea"/>
                          <a:cs typeface="+mn-cs"/>
                        </a:rPr>
                        <a:t>record</a:t>
                      </a:r>
                    </a:p>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Notation usually added to record to note correction</a:t>
                      </a:r>
                      <a:endParaRPr lang="en-US" sz="1800" kern="1200" dirty="0">
                        <a:solidFill>
                          <a:schemeClr val="dk1"/>
                        </a:solidFill>
                        <a:latin typeface="+mn-lt"/>
                        <a:ea typeface="+mn-ea"/>
                        <a:cs typeface="+mn-cs"/>
                      </a:endParaRPr>
                    </a:p>
                  </a:txBody>
                  <a:tcPr/>
                </a:tc>
              </a:tr>
              <a:tr h="1256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Wrong</a:t>
                      </a:r>
                      <a:r>
                        <a:rPr lang="en-US" baseline="0" dirty="0" smtClean="0"/>
                        <a:t> Information Entered on Electronic Record</a:t>
                      </a:r>
                      <a:endParaRPr lang="en-US" dirty="0"/>
                    </a:p>
                  </a:txBody>
                  <a:tcPr anchor="ctr"/>
                </a:tc>
                <a:tc>
                  <a:txBody>
                    <a:bodyPr/>
                    <a:lstStyle/>
                    <a:p>
                      <a:pPr marL="176213"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New record may be prepared with correct information</a:t>
                      </a:r>
                    </a:p>
                    <a:p>
                      <a:pPr marL="176213" lvl="0"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Statement may be added to indicate what was    </a:t>
                      </a:r>
                      <a:r>
                        <a:rPr lang="en-US" sz="1800" kern="1200" dirty="0" smtClean="0">
                          <a:solidFill>
                            <a:schemeClr val="dk1"/>
                          </a:solidFill>
                          <a:latin typeface="+mn-lt"/>
                          <a:ea typeface="+mn-ea"/>
                          <a:cs typeface="+mn-cs"/>
                        </a:rPr>
                        <a:t>originally </a:t>
                      </a:r>
                      <a:r>
                        <a:rPr lang="en-US" sz="1800" kern="1200" dirty="0" smtClean="0">
                          <a:solidFill>
                            <a:schemeClr val="dk1"/>
                          </a:solidFill>
                          <a:latin typeface="+mn-lt"/>
                          <a:ea typeface="+mn-ea"/>
                          <a:cs typeface="+mn-cs"/>
                        </a:rPr>
                        <a:t>entered on record</a:t>
                      </a:r>
                    </a:p>
                    <a:p>
                      <a:pPr marL="176213" lvl="0" indent="-176213" algn="l" defTabSz="9144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Notation usually added to record to note correction</a:t>
                      </a:r>
                      <a:endParaRPr lang="en-US" sz="1800" kern="1200" dirty="0">
                        <a:solidFill>
                          <a:schemeClr val="dk1"/>
                        </a:solidFill>
                        <a:latin typeface="+mn-lt"/>
                        <a:ea typeface="+mn-ea"/>
                        <a:cs typeface="+mn-cs"/>
                      </a:endParaRPr>
                    </a:p>
                  </a:txBody>
                  <a:tcPr/>
                </a:tc>
              </a:tr>
            </a:tbl>
          </a:graphicData>
        </a:graphic>
      </p:graphicFrame>
      <p:sp>
        <p:nvSpPr>
          <p:cNvPr id="3" name="TextBox 2"/>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11 and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71805635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a:t>Registered </a:t>
            </a:r>
            <a:r>
              <a:rPr lang="en-US" dirty="0" smtClean="0"/>
              <a:t>Records</a:t>
            </a:r>
            <a:endParaRPr lang="en-US" dirty="0"/>
          </a:p>
        </p:txBody>
      </p:sp>
      <p:sp>
        <p:nvSpPr>
          <p:cNvPr id="3" name="Content Placeholder 2"/>
          <p:cNvSpPr>
            <a:spLocks noGrp="1"/>
          </p:cNvSpPr>
          <p:nvPr>
            <p:ph idx="1"/>
          </p:nvPr>
        </p:nvSpPr>
        <p:spPr>
          <a:xfrm>
            <a:off x="685800" y="1524000"/>
            <a:ext cx="8001000" cy="5211763"/>
          </a:xfrm>
        </p:spPr>
        <p:txBody>
          <a:bodyPr>
            <a:normAutofit/>
          </a:bodyPr>
          <a:lstStyle/>
          <a:p>
            <a:r>
              <a:rPr lang="en-US" sz="3000" dirty="0" smtClean="0"/>
              <a:t>Correcting </a:t>
            </a:r>
            <a:r>
              <a:rPr lang="en-US" sz="3000" dirty="0"/>
              <a:t>Errors (continued)</a:t>
            </a:r>
            <a:endParaRPr lang="en-US" sz="3000" dirty="0" smtClean="0"/>
          </a:p>
          <a:p>
            <a:pPr lvl="1"/>
            <a:r>
              <a:rPr lang="en-US" sz="2600" dirty="0" smtClean="0"/>
              <a:t>Countries may use several methods </a:t>
            </a:r>
          </a:p>
          <a:p>
            <a:pPr lvl="2"/>
            <a:r>
              <a:rPr lang="en-US" dirty="0" smtClean="0"/>
              <a:t>Depends </a:t>
            </a:r>
            <a:r>
              <a:rPr lang="en-US" dirty="0"/>
              <a:t>on </a:t>
            </a:r>
            <a:r>
              <a:rPr lang="en-US" dirty="0" smtClean="0"/>
              <a:t>age </a:t>
            </a:r>
            <a:r>
              <a:rPr lang="en-US" dirty="0"/>
              <a:t>of the record </a:t>
            </a:r>
            <a:endParaRPr lang="en-US" dirty="0" smtClean="0"/>
          </a:p>
          <a:p>
            <a:pPr lvl="2"/>
            <a:r>
              <a:rPr lang="en-US" dirty="0" smtClean="0"/>
              <a:t>Depends on item </a:t>
            </a:r>
            <a:r>
              <a:rPr lang="en-US" dirty="0"/>
              <a:t>to be </a:t>
            </a:r>
            <a:r>
              <a:rPr lang="en-US" dirty="0" smtClean="0"/>
              <a:t>corrected</a:t>
            </a:r>
          </a:p>
          <a:p>
            <a:pPr lvl="1"/>
            <a:r>
              <a:rPr lang="en-US" sz="2600" dirty="0" smtClean="0"/>
              <a:t>Certified copies of record should include</a:t>
            </a:r>
          </a:p>
          <a:p>
            <a:pPr lvl="2"/>
            <a:r>
              <a:rPr lang="en-US" dirty="0" smtClean="0"/>
              <a:t>Corrected information </a:t>
            </a:r>
          </a:p>
          <a:p>
            <a:pPr lvl="2"/>
            <a:r>
              <a:rPr lang="en-US" dirty="0" smtClean="0"/>
              <a:t>Notations added to the record </a:t>
            </a:r>
          </a:p>
          <a:p>
            <a:endParaRPr lang="en-US" sz="2400" dirty="0" smtClean="0"/>
          </a:p>
          <a:p>
            <a:pPr marL="0" indent="0">
              <a:buNone/>
            </a:pPr>
            <a:endParaRPr lang="en-US" sz="2400"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11 and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26888537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smtClean="0"/>
              <a:t>Characteristics</a:t>
            </a:r>
            <a:endParaRPr lang="en-US" b="1" dirty="0"/>
          </a:p>
        </p:txBody>
      </p:sp>
      <p:sp>
        <p:nvSpPr>
          <p:cNvPr id="3" name="Content Placeholder 2"/>
          <p:cNvSpPr>
            <a:spLocks noGrp="1"/>
          </p:cNvSpPr>
          <p:nvPr>
            <p:ph idx="1"/>
          </p:nvPr>
        </p:nvSpPr>
        <p:spPr>
          <a:xfrm>
            <a:off x="381000" y="1295400"/>
            <a:ext cx="8458200" cy="5410200"/>
          </a:xfrm>
        </p:spPr>
        <p:txBody>
          <a:bodyPr>
            <a:noAutofit/>
          </a:bodyPr>
          <a:lstStyle/>
          <a:p>
            <a:r>
              <a:rPr lang="en-US" sz="3000" dirty="0" smtClean="0">
                <a:solidFill>
                  <a:srgbClr val="C00000"/>
                </a:solidFill>
              </a:rPr>
              <a:t>Confidentiality of Personal Information</a:t>
            </a:r>
          </a:p>
          <a:p>
            <a:pPr lvl="1"/>
            <a:r>
              <a:rPr lang="en-US" dirty="0" smtClean="0"/>
              <a:t>Some details on </a:t>
            </a:r>
            <a:r>
              <a:rPr lang="en-US" dirty="0"/>
              <a:t>individuals </a:t>
            </a:r>
            <a:r>
              <a:rPr lang="en-US" dirty="0" smtClean="0"/>
              <a:t>may be very personal</a:t>
            </a:r>
          </a:p>
          <a:p>
            <a:pPr lvl="1"/>
            <a:r>
              <a:rPr lang="en-US" dirty="0" smtClean="0"/>
              <a:t>Individual information </a:t>
            </a:r>
          </a:p>
          <a:p>
            <a:pPr lvl="2"/>
            <a:r>
              <a:rPr lang="en-US" sz="2600" dirty="0" smtClean="0"/>
              <a:t>Ideally should be confidential</a:t>
            </a:r>
            <a:endParaRPr lang="en-US" sz="2600" dirty="0"/>
          </a:p>
          <a:p>
            <a:pPr lvl="3"/>
            <a:r>
              <a:rPr lang="en-US" sz="2400" dirty="0" smtClean="0"/>
              <a:t>May improve </a:t>
            </a:r>
            <a:r>
              <a:rPr lang="en-US" sz="2400" dirty="0"/>
              <a:t>reporting </a:t>
            </a:r>
            <a:endParaRPr lang="en-US" sz="2400" dirty="0" smtClean="0"/>
          </a:p>
          <a:p>
            <a:pPr lvl="3"/>
            <a:r>
              <a:rPr lang="en-US" sz="2400" dirty="0" smtClean="0"/>
              <a:t>May improve accuracy </a:t>
            </a:r>
            <a:endParaRPr lang="en-US" sz="2400" dirty="0"/>
          </a:p>
          <a:p>
            <a:pPr lvl="2"/>
            <a:r>
              <a:rPr lang="en-US" sz="2600" dirty="0" smtClean="0"/>
              <a:t>No restrictions in some </a:t>
            </a:r>
            <a:r>
              <a:rPr lang="en-US" sz="2600" dirty="0"/>
              <a:t>countries </a:t>
            </a:r>
            <a:endParaRPr lang="en-US" sz="2600" dirty="0" smtClean="0"/>
          </a:p>
          <a:p>
            <a:pPr lvl="3"/>
            <a:r>
              <a:rPr lang="en-US" sz="2400" dirty="0" smtClean="0"/>
              <a:t>Vital records open </a:t>
            </a:r>
            <a:r>
              <a:rPr lang="en-US" sz="2400" dirty="0"/>
              <a:t>to public inspection</a:t>
            </a:r>
          </a:p>
        </p:txBody>
      </p:sp>
      <p:sp>
        <p:nvSpPr>
          <p:cNvPr id="4" name="TextBox 3"/>
          <p:cNvSpPr txBox="1"/>
          <p:nvPr/>
        </p:nvSpPr>
        <p:spPr>
          <a:xfrm>
            <a:off x="4648200" y="6169570"/>
            <a:ext cx="44958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 1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40008487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09600"/>
          </a:xfrm>
        </p:spPr>
        <p:txBody>
          <a:bodyPr/>
          <a:lstStyle/>
          <a:p>
            <a:r>
              <a:rPr lang="en-US" dirty="0"/>
              <a:t>Registered Records</a:t>
            </a:r>
          </a:p>
        </p:txBody>
      </p:sp>
      <p:sp>
        <p:nvSpPr>
          <p:cNvPr id="3" name="Content Placeholder 2"/>
          <p:cNvSpPr>
            <a:spLocks noGrp="1"/>
          </p:cNvSpPr>
          <p:nvPr>
            <p:ph idx="1"/>
          </p:nvPr>
        </p:nvSpPr>
        <p:spPr>
          <a:xfrm>
            <a:off x="609600" y="1524000"/>
            <a:ext cx="8153400" cy="4495800"/>
          </a:xfrm>
        </p:spPr>
        <p:txBody>
          <a:bodyPr/>
          <a:lstStyle/>
          <a:p>
            <a:r>
              <a:rPr lang="en-US" sz="3000" dirty="0"/>
              <a:t>Correcting Errors (continued)</a:t>
            </a:r>
          </a:p>
          <a:p>
            <a:pPr lvl="1"/>
            <a:r>
              <a:rPr lang="en-US" sz="2600" dirty="0" smtClean="0"/>
              <a:t>Birth </a:t>
            </a:r>
            <a:r>
              <a:rPr lang="en-US" sz="2600" dirty="0"/>
              <a:t>records also </a:t>
            </a:r>
            <a:r>
              <a:rPr lang="en-US" sz="2600" dirty="0" smtClean="0"/>
              <a:t>can be changed </a:t>
            </a:r>
            <a:r>
              <a:rPr lang="en-US" sz="2600" dirty="0"/>
              <a:t>based on civil registration law </a:t>
            </a:r>
          </a:p>
          <a:p>
            <a:pPr lvl="2"/>
            <a:r>
              <a:rPr lang="en-US" dirty="0"/>
              <a:t>Adoption</a:t>
            </a:r>
          </a:p>
          <a:p>
            <a:pPr lvl="2"/>
            <a:r>
              <a:rPr lang="en-US" dirty="0"/>
              <a:t>Legitimation</a:t>
            </a:r>
          </a:p>
          <a:p>
            <a:pPr lvl="2"/>
            <a:r>
              <a:rPr lang="en-US" dirty="0"/>
              <a:t>Recognition</a:t>
            </a:r>
          </a:p>
          <a:p>
            <a:pPr lvl="2"/>
            <a:r>
              <a:rPr lang="en-US" dirty="0"/>
              <a:t>Paternity determination</a:t>
            </a:r>
          </a:p>
          <a:p>
            <a:endParaRPr lang="en-US" dirty="0"/>
          </a:p>
        </p:txBody>
      </p:sp>
      <p:sp>
        <p:nvSpPr>
          <p:cNvPr id="4" name="TextBox 3"/>
          <p:cNvSpPr txBox="1"/>
          <p:nvPr/>
        </p:nvSpPr>
        <p:spPr>
          <a:xfrm>
            <a:off x="4572000" y="6162773"/>
            <a:ext cx="4572000" cy="707886"/>
          </a:xfrm>
          <a:prstGeom prst="rect">
            <a:avLst/>
          </a:prstGeom>
          <a:noFill/>
        </p:spPr>
        <p:txBody>
          <a:bodyPr wrap="square" rtlCol="0">
            <a:spAutoFit/>
          </a:bodyPr>
          <a:lstStyle/>
          <a:p>
            <a:r>
              <a:rPr lang="en-US" sz="1000" dirty="0"/>
              <a:t>SOURCES: </a:t>
            </a:r>
            <a:r>
              <a:rPr lang="en-US" sz="1000" i="1" dirty="0"/>
              <a:t>Handbook on Training in Civil Registration and Vital Statistics Systems, </a:t>
            </a:r>
            <a:r>
              <a:rPr lang="en-US" sz="1000" dirty="0"/>
              <a:t>Series F, No. 84, United Nations, New York, 2002, Modules 11 and 13, and </a:t>
            </a:r>
            <a:r>
              <a:rPr lang="en-US" sz="1000" i="1" dirty="0"/>
              <a:t>Principles and Recommendations for a Vital Statistics System, Revision 2, </a:t>
            </a:r>
            <a:r>
              <a:rPr lang="en-US" sz="1000" dirty="0"/>
              <a:t>United Nations, New York, 2001, Chapter III</a:t>
            </a:r>
            <a:r>
              <a:rPr lang="en-US" sz="1000" dirty="0" smtClean="0"/>
              <a:t>.</a:t>
            </a:r>
            <a:endParaRPr lang="en-US" sz="1000" dirty="0"/>
          </a:p>
        </p:txBody>
      </p:sp>
    </p:spTree>
    <p:extLst>
      <p:ext uri="{BB962C8B-B14F-4D97-AF65-F5344CB8AC3E}">
        <p14:creationId xmlns:p14="http://schemas.microsoft.com/office/powerpoint/2010/main" val="302413152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533400"/>
          </a:xfrm>
        </p:spPr>
        <p:txBody>
          <a:bodyPr/>
          <a:lstStyle/>
          <a:p>
            <a:r>
              <a:rPr lang="en-US" dirty="0"/>
              <a:t>Registered Records</a:t>
            </a:r>
          </a:p>
        </p:txBody>
      </p:sp>
      <p:sp>
        <p:nvSpPr>
          <p:cNvPr id="3" name="Content Placeholder 2"/>
          <p:cNvSpPr>
            <a:spLocks noGrp="1"/>
          </p:cNvSpPr>
          <p:nvPr>
            <p:ph idx="1"/>
          </p:nvPr>
        </p:nvSpPr>
        <p:spPr>
          <a:xfrm>
            <a:off x="762000" y="1600200"/>
            <a:ext cx="8001000" cy="4419600"/>
          </a:xfrm>
        </p:spPr>
        <p:txBody>
          <a:bodyPr/>
          <a:lstStyle/>
          <a:p>
            <a:pPr marL="0" indent="0">
              <a:buNone/>
            </a:pPr>
            <a:r>
              <a:rPr lang="en-US" dirty="0" smtClean="0">
                <a:solidFill>
                  <a:schemeClr val="bg1">
                    <a:lumMod val="65000"/>
                  </a:schemeClr>
                </a:solidFill>
              </a:rPr>
              <a:t>Slide with information on correction of records in country where course is being taught </a:t>
            </a:r>
            <a:r>
              <a:rPr lang="en-US" dirty="0">
                <a:solidFill>
                  <a:schemeClr val="bg1">
                    <a:lumMod val="65000"/>
                  </a:schemeClr>
                </a:solidFill>
              </a:rPr>
              <a:t>or comparison if students are from different </a:t>
            </a:r>
            <a:r>
              <a:rPr lang="en-US" dirty="0" smtClean="0">
                <a:solidFill>
                  <a:schemeClr val="bg1">
                    <a:lumMod val="65000"/>
                  </a:schemeClr>
                </a:solidFill>
              </a:rPr>
              <a:t>countries.</a:t>
            </a:r>
            <a:endParaRPr lang="en-US" dirty="0">
              <a:solidFill>
                <a:schemeClr val="bg1">
                  <a:lumMod val="65000"/>
                </a:schemeClr>
              </a:solidFill>
            </a:endParaRPr>
          </a:p>
          <a:p>
            <a:pPr marL="0" indent="0">
              <a:buNone/>
            </a:pPr>
            <a:endParaRPr lang="en-US" dirty="0"/>
          </a:p>
        </p:txBody>
      </p:sp>
    </p:spTree>
    <p:extLst>
      <p:ext uri="{BB962C8B-B14F-4D97-AF65-F5344CB8AC3E}">
        <p14:creationId xmlns:p14="http://schemas.microsoft.com/office/powerpoint/2010/main" val="21067881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685800" y="1447800"/>
            <a:ext cx="8077200" cy="4800600"/>
          </a:xfrm>
        </p:spPr>
        <p:txBody>
          <a:bodyPr>
            <a:normAutofit fontScale="92500" lnSpcReduction="10000"/>
          </a:bodyPr>
          <a:lstStyle/>
          <a:p>
            <a:pPr marL="0" indent="0">
              <a:buNone/>
            </a:pPr>
            <a:r>
              <a:rPr lang="en-US" dirty="0" smtClean="0">
                <a:solidFill>
                  <a:schemeClr val="bg2"/>
                </a:solidFill>
              </a:rPr>
              <a:t>What type of documentation or evidence is needed to: </a:t>
            </a:r>
          </a:p>
          <a:p>
            <a:pPr>
              <a:buFontTx/>
              <a:buChar char="-"/>
            </a:pPr>
            <a:r>
              <a:rPr lang="en-US" dirty="0" smtClean="0">
                <a:solidFill>
                  <a:schemeClr val="bg2"/>
                </a:solidFill>
              </a:rPr>
              <a:t>Correct the spelling of a name on a birth or death record?</a:t>
            </a:r>
          </a:p>
          <a:p>
            <a:pPr>
              <a:buFontTx/>
              <a:buChar char="-"/>
            </a:pPr>
            <a:r>
              <a:rPr lang="en-US" dirty="0" smtClean="0">
                <a:solidFill>
                  <a:schemeClr val="bg2"/>
                </a:solidFill>
              </a:rPr>
              <a:t>Change the name on a birth record? </a:t>
            </a:r>
          </a:p>
          <a:p>
            <a:pPr>
              <a:buFontTx/>
              <a:buChar char="-"/>
            </a:pPr>
            <a:r>
              <a:rPr lang="en-US" dirty="0">
                <a:solidFill>
                  <a:schemeClr val="bg2"/>
                </a:solidFill>
              </a:rPr>
              <a:t>A</a:t>
            </a:r>
            <a:r>
              <a:rPr lang="en-US" dirty="0" smtClean="0">
                <a:solidFill>
                  <a:schemeClr val="bg2"/>
                </a:solidFill>
              </a:rPr>
              <a:t>dd a father to a birth record?</a:t>
            </a:r>
          </a:p>
          <a:p>
            <a:pPr>
              <a:buFontTx/>
              <a:buChar char="-"/>
            </a:pPr>
            <a:r>
              <a:rPr lang="en-US" dirty="0">
                <a:solidFill>
                  <a:schemeClr val="bg2"/>
                </a:solidFill>
              </a:rPr>
              <a:t>C</a:t>
            </a:r>
            <a:r>
              <a:rPr lang="en-US" dirty="0" smtClean="0">
                <a:solidFill>
                  <a:schemeClr val="bg2"/>
                </a:solidFill>
              </a:rPr>
              <a:t>hange the age of the mother or father on a birth record? </a:t>
            </a:r>
          </a:p>
          <a:p>
            <a:pPr>
              <a:buFontTx/>
              <a:buChar char="-"/>
            </a:pPr>
            <a:r>
              <a:rPr lang="en-US" dirty="0">
                <a:solidFill>
                  <a:schemeClr val="bg2"/>
                </a:solidFill>
              </a:rPr>
              <a:t>C</a:t>
            </a:r>
            <a:r>
              <a:rPr lang="en-US" dirty="0" smtClean="0">
                <a:solidFill>
                  <a:schemeClr val="bg2"/>
                </a:solidFill>
              </a:rPr>
              <a:t>hange the age on a death record?</a:t>
            </a:r>
          </a:p>
          <a:p>
            <a:pPr>
              <a:buFontTx/>
              <a:buChar char="-"/>
            </a:pPr>
            <a:r>
              <a:rPr lang="en-US" dirty="0">
                <a:solidFill>
                  <a:schemeClr val="bg2"/>
                </a:solidFill>
              </a:rPr>
              <a:t>C</a:t>
            </a:r>
            <a:r>
              <a:rPr lang="en-US" dirty="0" smtClean="0">
                <a:solidFill>
                  <a:schemeClr val="bg2"/>
                </a:solidFill>
              </a:rPr>
              <a:t>hange the cause of death on a death record</a:t>
            </a:r>
            <a:r>
              <a:rPr lang="en-US" dirty="0">
                <a:solidFill>
                  <a:schemeClr val="bg2"/>
                </a:solidFill>
              </a:rPr>
              <a:t>?</a:t>
            </a:r>
          </a:p>
        </p:txBody>
      </p:sp>
    </p:spTree>
    <p:extLst>
      <p:ext uri="{BB962C8B-B14F-4D97-AF65-F5344CB8AC3E}">
        <p14:creationId xmlns:p14="http://schemas.microsoft.com/office/powerpoint/2010/main" val="344852840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533400"/>
          </a:xfrm>
        </p:spPr>
        <p:txBody>
          <a:bodyPr/>
          <a:lstStyle/>
          <a:p>
            <a:r>
              <a:rPr lang="en-US" dirty="0"/>
              <a:t>Registered Records</a:t>
            </a:r>
          </a:p>
        </p:txBody>
      </p:sp>
      <p:sp>
        <p:nvSpPr>
          <p:cNvPr id="3" name="Content Placeholder 2"/>
          <p:cNvSpPr>
            <a:spLocks noGrp="1"/>
          </p:cNvSpPr>
          <p:nvPr>
            <p:ph idx="1"/>
          </p:nvPr>
        </p:nvSpPr>
        <p:spPr>
          <a:xfrm>
            <a:off x="685800" y="1676400"/>
            <a:ext cx="8077200" cy="4343400"/>
          </a:xfrm>
        </p:spPr>
        <p:txBody>
          <a:bodyPr/>
          <a:lstStyle/>
          <a:p>
            <a:pPr marL="0" indent="0">
              <a:buNone/>
            </a:pPr>
            <a:r>
              <a:rPr lang="en-US" dirty="0" smtClean="0">
                <a:solidFill>
                  <a:schemeClr val="bg1">
                    <a:lumMod val="65000"/>
                  </a:schemeClr>
                </a:solidFill>
              </a:rPr>
              <a:t>Slide with flow chart for processing records in country where course is being taught or slides with information on some of the processes. </a:t>
            </a:r>
          </a:p>
          <a:p>
            <a:pPr marL="0" indent="0">
              <a:buNone/>
            </a:pPr>
            <a:r>
              <a:rPr lang="en-US" dirty="0" smtClean="0">
                <a:solidFill>
                  <a:schemeClr val="bg1">
                    <a:lumMod val="65000"/>
                  </a:schemeClr>
                </a:solidFill>
              </a:rPr>
              <a:t>If students are from multiple countries, maybe contrast some differences in ways records are processed in those countries.</a:t>
            </a:r>
            <a:endParaRPr lang="en-US" dirty="0">
              <a:solidFill>
                <a:schemeClr val="bg1">
                  <a:lumMod val="65000"/>
                </a:schemeClr>
              </a:solidFill>
            </a:endParaRPr>
          </a:p>
        </p:txBody>
      </p:sp>
    </p:spTree>
    <p:extLst>
      <p:ext uri="{BB962C8B-B14F-4D97-AF65-F5344CB8AC3E}">
        <p14:creationId xmlns:p14="http://schemas.microsoft.com/office/powerpoint/2010/main" val="186942650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a:t> Review</a:t>
            </a:r>
          </a:p>
        </p:txBody>
      </p:sp>
      <p:sp>
        <p:nvSpPr>
          <p:cNvPr id="3" name="Content Placeholder 2"/>
          <p:cNvSpPr>
            <a:spLocks noGrp="1"/>
          </p:cNvSpPr>
          <p:nvPr>
            <p:ph idx="1"/>
          </p:nvPr>
        </p:nvSpPr>
        <p:spPr>
          <a:xfrm>
            <a:off x="762000" y="1371600"/>
            <a:ext cx="7924800" cy="4754563"/>
          </a:xfrm>
        </p:spPr>
        <p:txBody>
          <a:bodyPr>
            <a:normAutofit lnSpcReduction="10000"/>
          </a:bodyPr>
          <a:lstStyle/>
          <a:p>
            <a:r>
              <a:rPr lang="en-US" sz="3000" dirty="0" smtClean="0"/>
              <a:t>Civil registration process</a:t>
            </a:r>
          </a:p>
          <a:p>
            <a:pPr lvl="1"/>
            <a:r>
              <a:rPr lang="en-US" sz="2600" dirty="0" smtClean="0"/>
              <a:t>Record given unique number </a:t>
            </a:r>
          </a:p>
          <a:p>
            <a:pPr lvl="1"/>
            <a:r>
              <a:rPr lang="en-US" sz="2600" dirty="0" smtClean="0"/>
              <a:t>Items coded for data entry and statistical tabulation</a:t>
            </a:r>
          </a:p>
          <a:p>
            <a:pPr lvl="2"/>
            <a:r>
              <a:rPr lang="en-US" dirty="0" smtClean="0"/>
              <a:t>Codes should follow international statistical standards </a:t>
            </a:r>
          </a:p>
          <a:p>
            <a:pPr lvl="1"/>
            <a:r>
              <a:rPr lang="en-US" sz="2600" dirty="0" smtClean="0"/>
              <a:t>Computerization may be done in various ways</a:t>
            </a:r>
          </a:p>
          <a:p>
            <a:pPr lvl="2"/>
            <a:r>
              <a:rPr lang="en-US" dirty="0" smtClean="0"/>
              <a:t>Ideal system has informant entering information into software </a:t>
            </a:r>
          </a:p>
          <a:p>
            <a:endParaRPr lang="en-US" sz="2600" dirty="0"/>
          </a:p>
        </p:txBody>
      </p:sp>
    </p:spTree>
    <p:extLst>
      <p:ext uri="{BB962C8B-B14F-4D97-AF65-F5344CB8AC3E}">
        <p14:creationId xmlns:p14="http://schemas.microsoft.com/office/powerpoint/2010/main" val="72776207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lstStyle/>
          <a:p>
            <a:r>
              <a:rPr lang="en-US" dirty="0"/>
              <a:t>Review</a:t>
            </a:r>
            <a:endParaRPr lang="en-US" sz="2400" dirty="0"/>
          </a:p>
        </p:txBody>
      </p:sp>
      <p:sp>
        <p:nvSpPr>
          <p:cNvPr id="3" name="Content Placeholder 2"/>
          <p:cNvSpPr>
            <a:spLocks noGrp="1"/>
          </p:cNvSpPr>
          <p:nvPr>
            <p:ph idx="1"/>
          </p:nvPr>
        </p:nvSpPr>
        <p:spPr>
          <a:xfrm>
            <a:off x="609600" y="1447800"/>
            <a:ext cx="8077200" cy="4678363"/>
          </a:xfrm>
        </p:spPr>
        <p:txBody>
          <a:bodyPr>
            <a:normAutofit fontScale="92500" lnSpcReduction="20000"/>
          </a:bodyPr>
          <a:lstStyle/>
          <a:p>
            <a:r>
              <a:rPr lang="en-US" sz="3200" dirty="0"/>
              <a:t>Civil registration </a:t>
            </a:r>
            <a:r>
              <a:rPr lang="en-US" sz="3200" dirty="0" smtClean="0"/>
              <a:t>process (continued)</a:t>
            </a:r>
            <a:endParaRPr lang="en-US" sz="3200" dirty="0"/>
          </a:p>
          <a:p>
            <a:pPr lvl="1"/>
            <a:r>
              <a:rPr lang="en-US" dirty="0"/>
              <a:t>Editing </a:t>
            </a:r>
          </a:p>
          <a:p>
            <a:pPr lvl="2"/>
            <a:r>
              <a:rPr lang="en-US" sz="2600" dirty="0"/>
              <a:t>Detect errors, missing values, and inconsistent, inappropriate or unusual entries</a:t>
            </a:r>
          </a:p>
          <a:p>
            <a:pPr lvl="2"/>
            <a:r>
              <a:rPr lang="en-US" sz="2600" dirty="0"/>
              <a:t>Early in registration process</a:t>
            </a:r>
          </a:p>
          <a:p>
            <a:pPr lvl="2"/>
            <a:r>
              <a:rPr lang="en-US" sz="2600" dirty="0"/>
              <a:t>Ideally in source programs for electronic records</a:t>
            </a:r>
          </a:p>
          <a:p>
            <a:pPr lvl="1"/>
            <a:r>
              <a:rPr lang="en-US" dirty="0" smtClean="0"/>
              <a:t>Querying problems on records</a:t>
            </a:r>
          </a:p>
          <a:p>
            <a:pPr lvl="2"/>
            <a:r>
              <a:rPr lang="en-US" sz="2600" dirty="0" smtClean="0"/>
              <a:t>Contact person responsible for providing information</a:t>
            </a:r>
          </a:p>
          <a:p>
            <a:pPr lvl="2"/>
            <a:r>
              <a:rPr lang="en-US" sz="2600" dirty="0" smtClean="0"/>
              <a:t>May be done at local registration office</a:t>
            </a:r>
          </a:p>
          <a:p>
            <a:endParaRPr lang="en-US" sz="2400" dirty="0" smtClean="0"/>
          </a:p>
          <a:p>
            <a:endParaRPr lang="en-US" dirty="0"/>
          </a:p>
        </p:txBody>
      </p:sp>
    </p:spTree>
    <p:extLst>
      <p:ext uri="{BB962C8B-B14F-4D97-AF65-F5344CB8AC3E}">
        <p14:creationId xmlns:p14="http://schemas.microsoft.com/office/powerpoint/2010/main" val="1722639290"/>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85800"/>
          </a:xfrm>
        </p:spPr>
        <p:txBody>
          <a:bodyPr/>
          <a:lstStyle/>
          <a:p>
            <a:r>
              <a:rPr lang="en-US" dirty="0" smtClean="0"/>
              <a:t>Review</a:t>
            </a:r>
            <a:endParaRPr lang="en-US" dirty="0"/>
          </a:p>
        </p:txBody>
      </p:sp>
      <p:sp>
        <p:nvSpPr>
          <p:cNvPr id="3" name="Content Placeholder 2"/>
          <p:cNvSpPr>
            <a:spLocks noGrp="1"/>
          </p:cNvSpPr>
          <p:nvPr>
            <p:ph idx="1"/>
          </p:nvPr>
        </p:nvSpPr>
        <p:spPr>
          <a:xfrm>
            <a:off x="355600" y="1447800"/>
            <a:ext cx="8407400" cy="4572000"/>
          </a:xfrm>
        </p:spPr>
        <p:txBody>
          <a:bodyPr/>
          <a:lstStyle/>
          <a:p>
            <a:r>
              <a:rPr lang="en-US" sz="3000" dirty="0"/>
              <a:t>Civil registration process (continued)</a:t>
            </a:r>
          </a:p>
          <a:p>
            <a:pPr lvl="1"/>
            <a:r>
              <a:rPr lang="en-US" sz="2600" dirty="0" smtClean="0"/>
              <a:t>Correction of errors</a:t>
            </a:r>
          </a:p>
          <a:p>
            <a:pPr lvl="2"/>
            <a:r>
              <a:rPr lang="en-US" dirty="0" smtClean="0"/>
              <a:t>Errors in both legal and statistical items should be corrected </a:t>
            </a:r>
          </a:p>
          <a:p>
            <a:pPr lvl="2"/>
            <a:r>
              <a:rPr lang="en-US" dirty="0" smtClean="0"/>
              <a:t>Methods for correction vary depending on item to be corrected and length of time after the event </a:t>
            </a:r>
          </a:p>
          <a:p>
            <a:pPr lvl="2"/>
            <a:r>
              <a:rPr lang="en-US" dirty="0" smtClean="0"/>
              <a:t>Documentation or evidence required for some corrections</a:t>
            </a:r>
          </a:p>
          <a:p>
            <a:endParaRPr lang="en-US" dirty="0"/>
          </a:p>
        </p:txBody>
      </p:sp>
    </p:spTree>
    <p:extLst>
      <p:ext uri="{BB962C8B-B14F-4D97-AF65-F5344CB8AC3E}">
        <p14:creationId xmlns:p14="http://schemas.microsoft.com/office/powerpoint/2010/main" val="125227532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355600" y="1295400"/>
            <a:ext cx="8407400" cy="4876800"/>
          </a:xfrm>
        </p:spPr>
        <p:txBody>
          <a:bodyPr/>
          <a:lstStyle/>
          <a:p>
            <a:pPr marL="0" indent="0">
              <a:buNone/>
            </a:pPr>
            <a:r>
              <a:rPr lang="en-US" sz="2400" dirty="0" smtClean="0"/>
              <a:t>In small </a:t>
            </a:r>
            <a:r>
              <a:rPr lang="en-US" sz="2400" dirty="0"/>
              <a:t>groups </a:t>
            </a:r>
            <a:r>
              <a:rPr lang="en-US" sz="2400" dirty="0" smtClean="0"/>
              <a:t>draft </a:t>
            </a:r>
            <a:r>
              <a:rPr lang="en-US" sz="2400" dirty="0"/>
              <a:t>a detailed flow chart for registration and processing of a </a:t>
            </a:r>
            <a:r>
              <a:rPr lang="en-US" sz="2400" dirty="0" smtClean="0"/>
              <a:t>birth (or death) </a:t>
            </a:r>
            <a:r>
              <a:rPr lang="en-US" sz="2400" dirty="0"/>
              <a:t>record in </a:t>
            </a:r>
            <a:r>
              <a:rPr lang="en-US" sz="2400" dirty="0" smtClean="0"/>
              <a:t>your country.  </a:t>
            </a:r>
          </a:p>
          <a:p>
            <a:r>
              <a:rPr lang="en-US" sz="2400" dirty="0" smtClean="0"/>
              <a:t>Draft the </a:t>
            </a:r>
            <a:r>
              <a:rPr lang="en-US" sz="2400" dirty="0"/>
              <a:t>flow from the time the record is created until a data file is produced.  </a:t>
            </a:r>
            <a:endParaRPr lang="en-US" sz="2400" dirty="0" smtClean="0"/>
          </a:p>
          <a:p>
            <a:r>
              <a:rPr lang="en-US" sz="2400" dirty="0" smtClean="0"/>
              <a:t>Show </a:t>
            </a:r>
            <a:r>
              <a:rPr lang="en-US" sz="2400" dirty="0"/>
              <a:t>how a </a:t>
            </a:r>
            <a:r>
              <a:rPr lang="en-US" sz="2400" dirty="0" smtClean="0"/>
              <a:t>birth (or death) </a:t>
            </a:r>
            <a:r>
              <a:rPr lang="en-US" sz="2400" dirty="0"/>
              <a:t>record is registered and handled locally, forwarded to the central office (if that is the case), and the steps for processing the record at the central office.  </a:t>
            </a:r>
            <a:endParaRPr lang="en-US" sz="2400" dirty="0" smtClean="0"/>
          </a:p>
          <a:p>
            <a:pPr marL="0" indent="0">
              <a:buNone/>
            </a:pPr>
            <a:r>
              <a:rPr lang="en-US" sz="2400" dirty="0" smtClean="0"/>
              <a:t>Compare charts.  Identify </a:t>
            </a:r>
            <a:r>
              <a:rPr lang="en-US" sz="2400" dirty="0"/>
              <a:t>and discuss organizational aspects of the system that need improvement. </a:t>
            </a:r>
          </a:p>
          <a:p>
            <a:pPr marL="0" indent="0">
              <a:buNone/>
            </a:pPr>
            <a:endParaRPr lang="en-US" dirty="0"/>
          </a:p>
        </p:txBody>
      </p:sp>
    </p:spTree>
    <p:extLst>
      <p:ext uri="{BB962C8B-B14F-4D97-AF65-F5344CB8AC3E}">
        <p14:creationId xmlns:p14="http://schemas.microsoft.com/office/powerpoint/2010/main" val="26271221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 Example - Iraq</a:t>
            </a:r>
            <a:endParaRPr lang="en-US" dirty="0"/>
          </a:p>
        </p:txBody>
      </p:sp>
      <p:pic>
        <p:nvPicPr>
          <p:cNvPr id="4" name="Content Placeholder 3" descr="A birth that takes place at a health facility is registered at the district level local registration office.  &#10;&#10;A birth that takes place outside a health facility is reviewed by the PHCC for verification of birth and is then registered at the district level local registration office.  If more than 60 days has passed for a birth that took place outside the health facility, the birth must be verified by the court before it is registered at the district level local registration office.  &#10;&#10;Births that take place outside the country are reviewed by the Ministry of Foreign Affairs, then the Ministry of Health, and the Ministry of Interior, before being referred to the Directorate of Health.   " title="Flowchart for registering births in Iraq"/>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387990"/>
            <a:ext cx="5544090" cy="4784209"/>
          </a:xfrm>
        </p:spPr>
      </p:pic>
    </p:spTree>
    <p:extLst>
      <p:ext uri="{BB962C8B-B14F-4D97-AF65-F5344CB8AC3E}">
        <p14:creationId xmlns:p14="http://schemas.microsoft.com/office/powerpoint/2010/main" val="209182334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 Example - Iraq</a:t>
            </a:r>
            <a:endParaRPr lang="en-US" dirty="0"/>
          </a:p>
        </p:txBody>
      </p:sp>
      <p:pic>
        <p:nvPicPr>
          <p:cNvPr id="6" name="Content Placeholder 5" descr="For deaths that takes place at a health facility: If the cause of death is known, a death certificate is completed and then registered at the district level.  If the cause of death is unknown, the death is reviewed by forensic medicine who then registers the death at the district level.&#10;&#10;For deaths that take place outside a health facility:  If it is within 24 hours, the death is referred to a health facility, and the process described above is followed.  If it has been more than 24 hours, the death is reviewed by the court and then registered at the district level. " title="Flowchart for reporting a death in Iraq"/>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0768" y="1447800"/>
            <a:ext cx="5482463" cy="4746721"/>
          </a:xfrm>
        </p:spPr>
      </p:pic>
    </p:spTree>
    <p:extLst>
      <p:ext uri="{BB962C8B-B14F-4D97-AF65-F5344CB8AC3E}">
        <p14:creationId xmlns:p14="http://schemas.microsoft.com/office/powerpoint/2010/main" val="875086862"/>
      </p:ext>
    </p:extLst>
  </p:cSld>
  <p:clrMapOvr>
    <a:masterClrMapping/>
  </p:clrMapOvr>
  <p:transition/>
</p:sld>
</file>

<file path=ppt/theme/theme1.xml><?xml version="1.0" encoding="utf-8"?>
<a:theme xmlns:a="http://schemas.openxmlformats.org/drawingml/2006/main" name="FETP_Template[1]">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from erin</Template>
  <TotalTime>11315</TotalTime>
  <Words>14822</Words>
  <Application>Microsoft Office PowerPoint</Application>
  <PresentationFormat>On-screen Show (4:3)</PresentationFormat>
  <Paragraphs>1583</Paragraphs>
  <Slides>105</Slides>
  <Notes>105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FETP_Template[1]</vt:lpstr>
      <vt:lpstr>Civil Registration Systems</vt:lpstr>
      <vt:lpstr>Outline</vt:lpstr>
      <vt:lpstr>Characteristics of Civil Registration Systems</vt:lpstr>
      <vt:lpstr>Characteristics</vt:lpstr>
      <vt:lpstr>Characteristics</vt:lpstr>
      <vt:lpstr>Characteristics</vt:lpstr>
      <vt:lpstr>Characteristics</vt:lpstr>
      <vt:lpstr>Characteristics</vt:lpstr>
      <vt:lpstr>Characteristics</vt:lpstr>
      <vt:lpstr>Characteristics</vt:lpstr>
      <vt:lpstr>Discuss</vt:lpstr>
      <vt:lpstr>Review</vt:lpstr>
      <vt:lpstr>Activity </vt:lpstr>
      <vt:lpstr>Structure of Civil Registration Systems</vt:lpstr>
      <vt:lpstr>Structure </vt:lpstr>
      <vt:lpstr>Structure</vt:lpstr>
      <vt:lpstr>Structure </vt:lpstr>
      <vt:lpstr>Structure</vt:lpstr>
      <vt:lpstr>Structure</vt:lpstr>
      <vt:lpstr>Centralized National Level Single Agency </vt:lpstr>
      <vt:lpstr>Centralized National Level Multiple Agency </vt:lpstr>
      <vt:lpstr>Decentralized Multiple Agency Example</vt:lpstr>
      <vt:lpstr>Structure: Advantages &amp; Disadvantages</vt:lpstr>
      <vt:lpstr>Structure</vt:lpstr>
      <vt:lpstr>Structure</vt:lpstr>
      <vt:lpstr> Discuss</vt:lpstr>
      <vt:lpstr>Review</vt:lpstr>
      <vt:lpstr>Review</vt:lpstr>
      <vt:lpstr>Process of Civil Registration</vt:lpstr>
      <vt:lpstr>Process</vt:lpstr>
      <vt:lpstr>Process</vt:lpstr>
      <vt:lpstr>48 motor vehicle crash deaths in Cochise County, State A</vt:lpstr>
      <vt:lpstr>Process</vt:lpstr>
      <vt:lpstr>Discuss</vt:lpstr>
      <vt:lpstr>Process</vt:lpstr>
      <vt:lpstr>Process</vt:lpstr>
      <vt:lpstr>Process</vt:lpstr>
      <vt:lpstr>Discuss</vt:lpstr>
      <vt:lpstr>Process </vt:lpstr>
      <vt:lpstr>Process</vt:lpstr>
      <vt:lpstr>Suggested Informants for Vital Events </vt:lpstr>
      <vt:lpstr>Process</vt:lpstr>
      <vt:lpstr>Process</vt:lpstr>
      <vt:lpstr>Process</vt:lpstr>
      <vt:lpstr>Process </vt:lpstr>
      <vt:lpstr>Process </vt:lpstr>
      <vt:lpstr>Process</vt:lpstr>
      <vt:lpstr>Process</vt:lpstr>
      <vt:lpstr>Examples of Formats     </vt:lpstr>
      <vt:lpstr>Process</vt:lpstr>
      <vt:lpstr>Process</vt:lpstr>
      <vt:lpstr>Process</vt:lpstr>
      <vt:lpstr>Process</vt:lpstr>
      <vt:lpstr>Process </vt:lpstr>
      <vt:lpstr>Examples of Storage &amp; Backup Methods</vt:lpstr>
      <vt:lpstr>Process</vt:lpstr>
      <vt:lpstr>Process </vt:lpstr>
      <vt:lpstr>Process </vt:lpstr>
      <vt:lpstr>Process</vt:lpstr>
      <vt:lpstr>Process</vt:lpstr>
      <vt:lpstr>Discuss</vt:lpstr>
      <vt:lpstr>Review</vt:lpstr>
      <vt:lpstr>Review</vt:lpstr>
      <vt:lpstr>Review</vt:lpstr>
      <vt:lpstr>Registered Records Processing</vt:lpstr>
      <vt:lpstr>Basic Record Flow</vt:lpstr>
      <vt:lpstr>Basic Record Flow</vt:lpstr>
      <vt:lpstr>Registered Records</vt:lpstr>
      <vt:lpstr>Registered Records</vt:lpstr>
      <vt:lpstr>Basic Record Flow</vt:lpstr>
      <vt:lpstr>Basic Record Flow</vt:lpstr>
      <vt:lpstr>Registered Records</vt:lpstr>
      <vt:lpstr>Registered Records</vt:lpstr>
      <vt:lpstr>Basic Record Flow</vt:lpstr>
      <vt:lpstr>Registered Records</vt:lpstr>
      <vt:lpstr>Registered Records</vt:lpstr>
      <vt:lpstr>Registered Records</vt:lpstr>
      <vt:lpstr>Basic Record Flow</vt:lpstr>
      <vt:lpstr>Registered Records</vt:lpstr>
      <vt:lpstr>Registered Records</vt:lpstr>
      <vt:lpstr>Basic Record Flow</vt:lpstr>
      <vt:lpstr>Registered Records</vt:lpstr>
      <vt:lpstr>Registered Records</vt:lpstr>
      <vt:lpstr>Discuss</vt:lpstr>
      <vt:lpstr>Basic Record Flow</vt:lpstr>
      <vt:lpstr>Registered Records</vt:lpstr>
      <vt:lpstr>Registered Records</vt:lpstr>
      <vt:lpstr>Methods for Correcting Errors</vt:lpstr>
      <vt:lpstr>Registered Records</vt:lpstr>
      <vt:lpstr>Registered Records</vt:lpstr>
      <vt:lpstr>Registered Records</vt:lpstr>
      <vt:lpstr>Discuss</vt:lpstr>
      <vt:lpstr>Registered Records</vt:lpstr>
      <vt:lpstr> Review</vt:lpstr>
      <vt:lpstr>Review</vt:lpstr>
      <vt:lpstr>Review</vt:lpstr>
      <vt:lpstr>Activity</vt:lpstr>
      <vt:lpstr>Flowchart Example - Iraq</vt:lpstr>
      <vt:lpstr>Flowchart Example - Iraq</vt:lpstr>
      <vt:lpstr>Word Choice Questions</vt:lpstr>
      <vt:lpstr>Word Choice Questions</vt:lpstr>
      <vt:lpstr>Word Choice Questions</vt:lpstr>
      <vt:lpstr>Word Choice Questions</vt:lpstr>
      <vt:lpstr>Word Choice Questions</vt:lpstr>
      <vt:lpstr>Word Choice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REGISTRATION  AND  VITAL STATISTICS  SYSTEMS</dc:title>
  <dc:creator>Dorothy</dc:creator>
  <cp:lastModifiedBy>Nichols, Erin K. (CDC/OSELS/NCHS)</cp:lastModifiedBy>
  <cp:revision>1396</cp:revision>
  <cp:lastPrinted>2013-04-03T13:00:21Z</cp:lastPrinted>
  <dcterms:created xsi:type="dcterms:W3CDTF">2011-08-26T21:42:09Z</dcterms:created>
  <dcterms:modified xsi:type="dcterms:W3CDTF">2015-03-30T20:36:46Z</dcterms:modified>
</cp:coreProperties>
</file>