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Lst>
  <p:notesMasterIdLst>
    <p:notesMasterId r:id="rId17"/>
  </p:notesMasterIdLst>
  <p:handoutMasterIdLst>
    <p:handoutMasterId r:id="rId18"/>
  </p:handoutMasterIdLst>
  <p:sldIdLst>
    <p:sldId id="256" r:id="rId3"/>
    <p:sldId id="497" r:id="rId4"/>
    <p:sldId id="261" r:id="rId5"/>
    <p:sldId id="270" r:id="rId6"/>
    <p:sldId id="405" r:id="rId7"/>
    <p:sldId id="406" r:id="rId8"/>
    <p:sldId id="263" r:id="rId9"/>
    <p:sldId id="265" r:id="rId10"/>
    <p:sldId id="286" r:id="rId11"/>
    <p:sldId id="498" r:id="rId12"/>
    <p:sldId id="409" r:id="rId13"/>
    <p:sldId id="411" r:id="rId14"/>
    <p:sldId id="412" r:id="rId15"/>
    <p:sldId id="472" r:id="rId16"/>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799"/>
    <a:srgbClr val="E7F6EF"/>
    <a:srgbClr val="CBECDE"/>
    <a:srgbClr val="00CC99"/>
    <a:srgbClr val="58D0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15" autoAdjust="0"/>
    <p:restoredTop sz="86470" autoAdjust="0"/>
  </p:normalViewPr>
  <p:slideViewPr>
    <p:cSldViewPr>
      <p:cViewPr>
        <p:scale>
          <a:sx n="90" d="100"/>
          <a:sy n="90" d="100"/>
        </p:scale>
        <p:origin x="-1440" y="-174"/>
      </p:cViewPr>
      <p:guideLst>
        <p:guide orient="horz" pos="2160"/>
        <p:guide pos="2880"/>
      </p:guideLst>
    </p:cSldViewPr>
  </p:slideViewPr>
  <p:outlineViewPr>
    <p:cViewPr>
      <p:scale>
        <a:sx n="33" d="100"/>
        <a:sy n="33" d="100"/>
      </p:scale>
      <p:origin x="0" y="925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1" d="100"/>
          <a:sy n="81" d="100"/>
        </p:scale>
        <p:origin x="-3156" y="-90"/>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5139"/>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1"/>
            <a:ext cx="2971800" cy="465139"/>
          </a:xfrm>
          <a:prstGeom prst="rect">
            <a:avLst/>
          </a:prstGeom>
        </p:spPr>
        <p:txBody>
          <a:bodyPr vert="horz" lIns="91440" tIns="45720" rIns="91440" bIns="45720" rtlCol="0"/>
          <a:lstStyle>
            <a:lvl1pPr algn="r">
              <a:defRPr sz="1200"/>
            </a:lvl1pPr>
          </a:lstStyle>
          <a:p>
            <a:fld id="{F4F206EA-70D0-40DE-A906-8057073F5F8E}" type="datetimeFigureOut">
              <a:rPr lang="en-US" smtClean="0"/>
              <a:t>3/30/2015</a:t>
            </a:fld>
            <a:endParaRPr lang="en-US" dirty="0"/>
          </a:p>
        </p:txBody>
      </p:sp>
      <p:sp>
        <p:nvSpPr>
          <p:cNvPr id="4" name="Footer Placeholder 3"/>
          <p:cNvSpPr>
            <a:spLocks noGrp="1"/>
          </p:cNvSpPr>
          <p:nvPr>
            <p:ph type="ftr" sz="quarter" idx="2"/>
          </p:nvPr>
        </p:nvSpPr>
        <p:spPr>
          <a:xfrm>
            <a:off x="0" y="8829676"/>
            <a:ext cx="2971800" cy="465139"/>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676"/>
            <a:ext cx="2971800" cy="465139"/>
          </a:xfrm>
          <a:prstGeom prst="rect">
            <a:avLst/>
          </a:prstGeom>
        </p:spPr>
        <p:txBody>
          <a:bodyPr vert="horz" lIns="91440" tIns="45720" rIns="91440" bIns="45720" rtlCol="0" anchor="b"/>
          <a:lstStyle>
            <a:lvl1pPr algn="r">
              <a:defRPr sz="1200"/>
            </a:lvl1pPr>
          </a:lstStyle>
          <a:p>
            <a:fld id="{8BF8BCE5-AFBB-40AB-8FE9-F76F29DC40C1}" type="slidenum">
              <a:rPr lang="en-US" smtClean="0"/>
              <a:t>‹#›</a:t>
            </a:fld>
            <a:endParaRPr lang="en-US" dirty="0"/>
          </a:p>
        </p:txBody>
      </p:sp>
    </p:spTree>
    <p:extLst>
      <p:ext uri="{BB962C8B-B14F-4D97-AF65-F5344CB8AC3E}">
        <p14:creationId xmlns:p14="http://schemas.microsoft.com/office/powerpoint/2010/main" val="3950384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2830" tIns="46415" rIns="92830" bIns="46415" rtlCol="0"/>
          <a:lstStyle>
            <a:lvl1pPr algn="r">
              <a:defRPr sz="1200"/>
            </a:lvl1pPr>
          </a:lstStyle>
          <a:p>
            <a:fld id="{060B02FB-A3E6-4BB7-BFB4-3AD2D814C431}" type="datetimeFigureOut">
              <a:rPr lang="en-US" smtClean="0"/>
              <a:t>3/30/2015</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2830" tIns="46415" rIns="92830" bIns="464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6"/>
            <a:ext cx="2971800" cy="464820"/>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6"/>
            <a:ext cx="2971800" cy="464820"/>
          </a:xfrm>
          <a:prstGeom prst="rect">
            <a:avLst/>
          </a:prstGeom>
        </p:spPr>
        <p:txBody>
          <a:bodyPr vert="horz" lIns="92830" tIns="46415" rIns="92830" bIns="46415" rtlCol="0" anchor="b"/>
          <a:lstStyle>
            <a:lvl1pPr algn="r">
              <a:defRPr sz="1200"/>
            </a:lvl1pPr>
          </a:lstStyle>
          <a:p>
            <a:fld id="{1619AC04-A6BE-47B3-80A0-B10DB6D1872C}" type="slidenum">
              <a:rPr lang="en-US" smtClean="0"/>
              <a:t>‹#›</a:t>
            </a:fld>
            <a:endParaRPr lang="en-US" dirty="0"/>
          </a:p>
        </p:txBody>
      </p:sp>
    </p:spTree>
    <p:extLst>
      <p:ext uri="{BB962C8B-B14F-4D97-AF65-F5344CB8AC3E}">
        <p14:creationId xmlns:p14="http://schemas.microsoft.com/office/powerpoint/2010/main" val="684022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1</a:t>
            </a:fld>
            <a:endParaRPr lang="en-US" dirty="0"/>
          </a:p>
        </p:txBody>
      </p:sp>
    </p:spTree>
    <p:extLst>
      <p:ext uri="{BB962C8B-B14F-4D97-AF65-F5344CB8AC3E}">
        <p14:creationId xmlns:p14="http://schemas.microsoft.com/office/powerpoint/2010/main" val="978847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examples of some uses of vital records.  The slide is not meant to include all uses.  </a:t>
            </a:r>
          </a:p>
        </p:txBody>
      </p:sp>
      <p:sp>
        <p:nvSpPr>
          <p:cNvPr id="4" name="Slide Number Placeholder 3"/>
          <p:cNvSpPr>
            <a:spLocks noGrp="1"/>
          </p:cNvSpPr>
          <p:nvPr>
            <p:ph type="sldNum" sz="quarter" idx="10"/>
          </p:nvPr>
        </p:nvSpPr>
        <p:spPr/>
        <p:txBody>
          <a:bodyPr/>
          <a:lstStyle/>
          <a:p>
            <a:fld id="{1619AC04-A6BE-47B3-80A0-B10DB6D1872C}"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38490901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1619AC04-A6BE-47B3-80A0-B10DB6D1872C}" type="slidenum">
              <a:rPr lang="en-US" smtClean="0"/>
              <a:t>11</a:t>
            </a:fld>
            <a:endParaRPr lang="en-US" dirty="0"/>
          </a:p>
        </p:txBody>
      </p:sp>
      <p:sp>
        <p:nvSpPr>
          <p:cNvPr id="5" name="Notes Placeholder 2"/>
          <p:cNvSpPr>
            <a:spLocks noGrp="1"/>
          </p:cNvSpPr>
          <p:nvPr>
            <p:ph type="body" idx="1"/>
          </p:nvPr>
        </p:nvSpPr>
        <p:spPr/>
        <p:txBody>
          <a:bodyPr/>
          <a:lstStyle/>
          <a:p>
            <a:r>
              <a:rPr lang="en-US" dirty="0" smtClean="0"/>
              <a:t>This may be done</a:t>
            </a:r>
            <a:r>
              <a:rPr lang="en-US" baseline="0" dirty="0" smtClean="0"/>
              <a:t> as a class exercise or have the students work in small groups and then present some examples to the class.</a:t>
            </a:r>
          </a:p>
          <a:p>
            <a:endParaRPr lang="en-US" baseline="0" dirty="0" smtClean="0"/>
          </a:p>
          <a:p>
            <a:r>
              <a:rPr lang="en-US" baseline="0" dirty="0" smtClean="0"/>
              <a:t>Some possible examples:</a:t>
            </a:r>
          </a:p>
          <a:p>
            <a:r>
              <a:rPr lang="en-US" baseline="0" dirty="0" smtClean="0"/>
              <a:t>     Birth records  – obtain ID documents, passport, other travel, driver’s license</a:t>
            </a:r>
          </a:p>
          <a:p>
            <a:r>
              <a:rPr lang="en-US" baseline="0" dirty="0" smtClean="0"/>
              <a:t>     Death records – settle family estate, use insurance policy, close bank accounts</a:t>
            </a:r>
          </a:p>
          <a:p>
            <a:r>
              <a:rPr lang="en-US" baseline="0" dirty="0" smtClean="0"/>
              <a:t>     Marriage records – for women, change surname (if appropriate to country)</a:t>
            </a:r>
          </a:p>
          <a:p>
            <a:r>
              <a:rPr lang="en-US" baseline="0" dirty="0" smtClean="0"/>
              <a:t>Problems could be specific to country </a:t>
            </a:r>
          </a:p>
          <a:p>
            <a:r>
              <a:rPr lang="en-US" baseline="0" dirty="0" smtClean="0"/>
              <a:t>     Some examples might be </a:t>
            </a:r>
          </a:p>
          <a:p>
            <a:r>
              <a:rPr lang="en-US" baseline="0" dirty="0" smtClean="0"/>
              <a:t>	- having to travel to place of birth, death, or marriage to obtain copy</a:t>
            </a:r>
          </a:p>
          <a:p>
            <a:r>
              <a:rPr lang="en-US" baseline="0" dirty="0" smtClean="0"/>
              <a:t>	- having to wait a long time</a:t>
            </a:r>
          </a:p>
          <a:p>
            <a:r>
              <a:rPr lang="en-US" baseline="0" dirty="0" smtClean="0"/>
              <a:t>	- errors on the record that needed to be corrected</a:t>
            </a:r>
          </a:p>
          <a:p>
            <a:r>
              <a:rPr lang="en-US" baseline="0" dirty="0" smtClean="0"/>
              <a:t>	</a:t>
            </a:r>
            <a:endParaRPr lang="en-US" dirty="0"/>
          </a:p>
        </p:txBody>
      </p:sp>
    </p:spTree>
    <p:extLst>
      <p:ext uri="{BB962C8B-B14F-4D97-AF65-F5344CB8AC3E}">
        <p14:creationId xmlns:p14="http://schemas.microsoft.com/office/powerpoint/2010/main" val="1421720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19AC04-A6BE-47B3-80A0-B10DB6D1872C}" type="slidenum">
              <a:rPr lang="en-US" smtClean="0"/>
              <a:t>12</a:t>
            </a:fld>
            <a:endParaRPr lang="en-US" dirty="0"/>
          </a:p>
        </p:txBody>
      </p:sp>
    </p:spTree>
    <p:extLst>
      <p:ext uri="{BB962C8B-B14F-4D97-AF65-F5344CB8AC3E}">
        <p14:creationId xmlns:p14="http://schemas.microsoft.com/office/powerpoint/2010/main" val="20600539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13</a:t>
            </a:fld>
            <a:endParaRPr lang="en-US" dirty="0"/>
          </a:p>
        </p:txBody>
      </p:sp>
    </p:spTree>
    <p:extLst>
      <p:ext uri="{BB962C8B-B14F-4D97-AF65-F5344CB8AC3E}">
        <p14:creationId xmlns:p14="http://schemas.microsoft.com/office/powerpoint/2010/main" val="39963669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1619AC04-A6BE-47B3-80A0-B10DB6D1872C}" type="slidenum">
              <a:rPr lang="en-US" smtClean="0"/>
              <a:t>14</a:t>
            </a:fld>
            <a:endParaRPr lang="en-US" dirty="0"/>
          </a:p>
        </p:txBody>
      </p:sp>
      <p:sp>
        <p:nvSpPr>
          <p:cNvPr id="5" name="Notes Placeholder 2"/>
          <p:cNvSpPr>
            <a:spLocks noGrp="1"/>
          </p:cNvSpPr>
          <p:nvPr>
            <p:ph type="body" idx="1"/>
          </p:nvPr>
        </p:nvSpPr>
        <p:spPr/>
        <p:txBody>
          <a:bodyPr/>
          <a:lstStyle/>
          <a:p>
            <a:r>
              <a:rPr lang="en-US" dirty="0" smtClean="0"/>
              <a:t>These </a:t>
            </a:r>
            <a:r>
              <a:rPr lang="en-US" baseline="0" dirty="0" smtClean="0"/>
              <a:t>questions should be used as a review prior to starting the next section.  Have students choose the best word or group of words. </a:t>
            </a:r>
            <a:endParaRPr lang="en-US" dirty="0" smtClean="0"/>
          </a:p>
          <a:p>
            <a:pPr marL="231023" indent="-231023">
              <a:buAutoNum type="arabicPeriod"/>
            </a:pPr>
            <a:endParaRPr lang="en-US" dirty="0" smtClean="0"/>
          </a:p>
          <a:p>
            <a:pPr marL="231023" indent="-231023">
              <a:buAutoNum type="arabicPeriod"/>
            </a:pPr>
            <a:r>
              <a:rPr lang="en-US" dirty="0" smtClean="0"/>
              <a:t>Civil registration</a:t>
            </a:r>
            <a:r>
              <a:rPr lang="en-US" baseline="0" dirty="0" smtClean="0"/>
              <a:t> – Civil registration is a legal system to collect all vital events for a country.  The census is a periodic survey to collect information about the population.  </a:t>
            </a:r>
          </a:p>
          <a:p>
            <a:pPr marL="231023" indent="-231023">
              <a:buAutoNum type="arabicPeriod"/>
            </a:pPr>
            <a:endParaRPr lang="en-US" baseline="0" dirty="0" smtClean="0"/>
          </a:p>
          <a:p>
            <a:pPr marL="231023" indent="-231023">
              <a:buAutoNum type="arabicPeriod"/>
            </a:pPr>
            <a:r>
              <a:rPr lang="en-US" baseline="0" dirty="0" smtClean="0"/>
              <a:t>As they occur – The goal of civil registration is to record all events occurring in a country as they occur to have complete and accurate information about the individuals involved in these events. </a:t>
            </a:r>
          </a:p>
          <a:p>
            <a:pPr marL="231023" indent="-231023">
              <a:buAutoNum type="arabicPeriod"/>
            </a:pPr>
            <a:endParaRPr lang="en-US" baseline="0" dirty="0" smtClean="0"/>
          </a:p>
          <a:p>
            <a:pPr marL="231023" indent="-231023">
              <a:buAutoNum type="arabicPeriod"/>
            </a:pPr>
            <a:r>
              <a:rPr lang="en-US" baseline="0" dirty="0" smtClean="0"/>
              <a:t>Are – Vital records are legal documents collected according to a country’s laws and regulations.</a:t>
            </a:r>
          </a:p>
          <a:p>
            <a:pPr marL="231023" indent="-231023">
              <a:buAutoNum type="arabicPeriod"/>
            </a:pPr>
            <a:endParaRPr lang="en-US" baseline="0" dirty="0" smtClean="0"/>
          </a:p>
          <a:p>
            <a:pPr marL="231023" indent="-231023">
              <a:buAutoNum type="arabicPeriod"/>
            </a:pPr>
            <a:r>
              <a:rPr lang="en-US" baseline="0" dirty="0" smtClean="0"/>
              <a:t>Are – Vital records are used for legal, administrative, vital statistics, and public health and research purposes.  This question gives just a few of the many uses of vital record information. </a:t>
            </a:r>
          </a:p>
          <a:p>
            <a:pPr marL="231023" indent="-231023">
              <a:buAutoNum type="arabicPeriod"/>
            </a:pPr>
            <a:endParaRPr lang="en-US" baseline="0" dirty="0" smtClean="0"/>
          </a:p>
          <a:p>
            <a:pPr marL="231023" indent="-231023">
              <a:buAutoNum type="arabicPeriod"/>
            </a:pPr>
            <a:endParaRPr lang="en-US" baseline="0" dirty="0" smtClean="0"/>
          </a:p>
          <a:p>
            <a:pPr marL="231023" indent="-231023">
              <a:buAutoNum type="arabicPeriod"/>
            </a:pPr>
            <a:endParaRPr lang="en-US" baseline="0" dirty="0" smtClean="0"/>
          </a:p>
          <a:p>
            <a:pPr marL="231023" indent="-231023">
              <a:buAutoNum type="arabicPeriod"/>
            </a:pPr>
            <a:endParaRPr lang="en-US" dirty="0"/>
          </a:p>
        </p:txBody>
      </p:sp>
    </p:spTree>
    <p:extLst>
      <p:ext uri="{BB962C8B-B14F-4D97-AF65-F5344CB8AC3E}">
        <p14:creationId xmlns:p14="http://schemas.microsoft.com/office/powerpoint/2010/main" val="329501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2</a:t>
            </a:fld>
            <a:endParaRPr lang="en-US" dirty="0"/>
          </a:p>
        </p:txBody>
      </p:sp>
    </p:spTree>
    <p:extLst>
      <p:ext uri="{BB962C8B-B14F-4D97-AF65-F5344CB8AC3E}">
        <p14:creationId xmlns:p14="http://schemas.microsoft.com/office/powerpoint/2010/main" val="2087330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United Nations Definition: </a:t>
            </a:r>
          </a:p>
          <a:p>
            <a:r>
              <a:rPr lang="en-US" dirty="0"/>
              <a:t>    “the continuous, permanent, compulsory and universal recording of the occurrence and characteristics of vital events pertaining to the population as provided through decree or regulation in accordance with the legal requirements in each country.” </a:t>
            </a:r>
          </a:p>
          <a:p>
            <a:pPr defTabSz="924093">
              <a:defRPr/>
            </a:pPr>
            <a:endParaRPr lang="en-US" dirty="0"/>
          </a:p>
          <a:p>
            <a:pPr defTabSz="924093">
              <a:defRPr/>
            </a:pPr>
            <a:r>
              <a:rPr lang="en-US" dirty="0"/>
              <a:t>It is important to emphasize that the civil registration system is based on laws and regulations. </a:t>
            </a:r>
          </a:p>
          <a:p>
            <a:pPr defTabSz="924093">
              <a:defRPr/>
            </a:pPr>
            <a:endParaRPr lang="en-US" dirty="0"/>
          </a:p>
          <a:p>
            <a:endParaRPr lang="en-US" i="1" dirty="0"/>
          </a:p>
          <a:p>
            <a:endParaRPr lang="en-US" i="1" dirty="0"/>
          </a:p>
        </p:txBody>
      </p:sp>
      <p:sp>
        <p:nvSpPr>
          <p:cNvPr id="4" name="Slide Number Placeholder 3"/>
          <p:cNvSpPr>
            <a:spLocks noGrp="1"/>
          </p:cNvSpPr>
          <p:nvPr>
            <p:ph type="sldNum" sz="quarter" idx="10"/>
          </p:nvPr>
        </p:nvSpPr>
        <p:spPr/>
        <p:txBody>
          <a:bodyPr/>
          <a:lstStyle/>
          <a:p>
            <a:fld id="{1619AC04-A6BE-47B3-80A0-B10DB6D1872C}" type="slidenum">
              <a:rPr lang="en-US" smtClean="0"/>
              <a:t>3</a:t>
            </a:fld>
            <a:endParaRPr lang="en-US" dirty="0"/>
          </a:p>
        </p:txBody>
      </p:sp>
    </p:spTree>
    <p:extLst>
      <p:ext uri="{BB962C8B-B14F-4D97-AF65-F5344CB8AC3E}">
        <p14:creationId xmlns:p14="http://schemas.microsoft.com/office/powerpoint/2010/main" val="2152955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United Nations Definition:</a:t>
            </a:r>
          </a:p>
          <a:p>
            <a:r>
              <a:rPr lang="en-US" dirty="0"/>
              <a:t>    “the total process of </a:t>
            </a:r>
          </a:p>
          <a:p>
            <a:r>
              <a:rPr lang="en-US" dirty="0"/>
              <a:t>          (a) collecting information by civil registration or enumeration on the frequency of occurrence of specified and defined vital events, as well as relevant characteristics of the events themselves and of the person or person concerned, and </a:t>
            </a:r>
          </a:p>
          <a:p>
            <a:r>
              <a:rPr lang="en-US" dirty="0"/>
              <a:t>          (b) compiling, processing, analyzing, evaluating, presenting and disseminating these data in statistical form.”</a:t>
            </a:r>
          </a:p>
          <a:p>
            <a:endParaRPr lang="en-US" dirty="0"/>
          </a:p>
          <a:p>
            <a:r>
              <a:rPr lang="en-US" dirty="0"/>
              <a:t>Emphasize that the main source of vital statistics is the Civil Registration System.</a:t>
            </a:r>
          </a:p>
          <a:p>
            <a:r>
              <a:rPr lang="en-US" sz="800" dirty="0"/>
              <a:t> </a:t>
            </a:r>
          </a:p>
          <a:p>
            <a:r>
              <a:rPr lang="en-US" dirty="0"/>
              <a:t>In cases where the Civil Registration System does not provide complete coverage of a country, vital statistics data may be compiled for some cities or other geographic areas where coverage is good.</a:t>
            </a:r>
          </a:p>
          <a:p>
            <a:endParaRPr lang="en-US" sz="800" dirty="0"/>
          </a:p>
          <a:p>
            <a:r>
              <a:rPr lang="en-US" dirty="0"/>
              <a:t>However, the ultimate goal should be to have complete coverage of all vital events occurring in the country through the Civil Registration System.</a:t>
            </a:r>
          </a:p>
          <a:p>
            <a:endParaRPr lang="en-US" i="1" dirty="0"/>
          </a:p>
          <a:p>
            <a:endParaRPr lang="en-US" i="1" dirty="0"/>
          </a:p>
        </p:txBody>
      </p:sp>
      <p:sp>
        <p:nvSpPr>
          <p:cNvPr id="4" name="Slide Number Placeholder 3"/>
          <p:cNvSpPr>
            <a:spLocks noGrp="1"/>
          </p:cNvSpPr>
          <p:nvPr>
            <p:ph type="sldNum" sz="quarter" idx="10"/>
          </p:nvPr>
        </p:nvSpPr>
        <p:spPr/>
        <p:txBody>
          <a:bodyPr/>
          <a:lstStyle/>
          <a:p>
            <a:fld id="{1619AC04-A6BE-47B3-80A0-B10DB6D1872C}" type="slidenum">
              <a:rPr lang="en-US" smtClean="0"/>
              <a:t>4</a:t>
            </a:fld>
            <a:endParaRPr lang="en-US" dirty="0"/>
          </a:p>
        </p:txBody>
      </p:sp>
    </p:spTree>
    <p:extLst>
      <p:ext uri="{BB962C8B-B14F-4D97-AF65-F5344CB8AC3E}">
        <p14:creationId xmlns:p14="http://schemas.microsoft.com/office/powerpoint/2010/main" val="2062095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to show relationship between civil registration and vital statistics.</a:t>
            </a:r>
          </a:p>
        </p:txBody>
      </p:sp>
      <p:sp>
        <p:nvSpPr>
          <p:cNvPr id="4" name="Slide Number Placeholder 3"/>
          <p:cNvSpPr>
            <a:spLocks noGrp="1"/>
          </p:cNvSpPr>
          <p:nvPr>
            <p:ph type="sldNum" sz="quarter" idx="10"/>
          </p:nvPr>
        </p:nvSpPr>
        <p:spPr/>
        <p:txBody>
          <a:bodyPr/>
          <a:lstStyle/>
          <a:p>
            <a:fld id="{1619AC04-A6BE-47B3-80A0-B10DB6D1872C}" type="slidenum">
              <a:rPr lang="en-US" smtClean="0"/>
              <a:t>5</a:t>
            </a:fld>
            <a:endParaRPr lang="en-US" dirty="0"/>
          </a:p>
        </p:txBody>
      </p:sp>
    </p:spTree>
    <p:extLst>
      <p:ext uri="{BB962C8B-B14F-4D97-AF65-F5344CB8AC3E}">
        <p14:creationId xmlns:p14="http://schemas.microsoft.com/office/powerpoint/2010/main" val="1643607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093">
              <a:defRPr/>
            </a:pPr>
            <a:r>
              <a:rPr lang="en-US" dirty="0"/>
              <a:t>Other methods – such as population censuses and sample surveys – may be used to supplement vital statistics data, especially in countries or in parts of countries without complete coverage of their Civil Registration Systems.  If vital statistics are complete for part of the country, they can be used in those areas (cities, other geographic areas) that are well covered.   In some cases administrative records from other government agencies such as those that provide health or social services may be used to supplement data in the vital statistics system. </a:t>
            </a:r>
          </a:p>
          <a:p>
            <a:pPr defTabSz="924093">
              <a:defRPr/>
            </a:pPr>
            <a:endParaRPr lang="en-US" dirty="0"/>
          </a:p>
          <a:p>
            <a:pPr defTabSz="924093">
              <a:defRPr/>
            </a:pPr>
            <a:r>
              <a:rPr lang="en-US" dirty="0"/>
              <a:t>Civil registration system is different from a census since it is continuous and permanent rather than periodic .  However, students should be aware that census estimates of population provide the denominators or population-at-risk when calculating vital statistics rates.  </a:t>
            </a:r>
          </a:p>
          <a:p>
            <a:pPr defTabSz="924093">
              <a:defRPr/>
            </a:pPr>
            <a:endParaRPr lang="en-US" dirty="0"/>
          </a:p>
          <a:p>
            <a:pPr defTabSz="924093">
              <a:defRPr/>
            </a:pPr>
            <a:r>
              <a:rPr lang="en-US" dirty="0"/>
              <a:t>An ideal civil registration system is different from a sample in that it is universal and ongoing so it does not have sampling error or recall error.  However, there is still variation related to the number of events recorded (this will be discussed later).</a:t>
            </a:r>
          </a:p>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6</a:t>
            </a:fld>
            <a:endParaRPr lang="en-US" dirty="0"/>
          </a:p>
        </p:txBody>
      </p:sp>
    </p:spTree>
    <p:extLst>
      <p:ext uri="{BB962C8B-B14F-4D97-AF65-F5344CB8AC3E}">
        <p14:creationId xmlns:p14="http://schemas.microsoft.com/office/powerpoint/2010/main" val="2754714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33400" y="4415791"/>
            <a:ext cx="5638800" cy="4183380"/>
          </a:xfrm>
        </p:spPr>
        <p:txBody>
          <a:bodyPr/>
          <a:lstStyle/>
          <a:p>
            <a:r>
              <a:rPr lang="en-US" dirty="0"/>
              <a:t>The United Nations recognizes 10 types of vital records that are registered in a civil registration system.</a:t>
            </a:r>
          </a:p>
          <a:p>
            <a:endParaRPr lang="en-US" dirty="0"/>
          </a:p>
          <a:p>
            <a:r>
              <a:rPr lang="en-US" dirty="0"/>
              <a:t>Definitions will be covered later in the course in discussing birth and death records and the information collected on those records.</a:t>
            </a:r>
          </a:p>
          <a:p>
            <a:endParaRPr lang="en-US" dirty="0"/>
          </a:p>
          <a:p>
            <a:r>
              <a:rPr lang="en-US" dirty="0"/>
              <a:t>The definition for fetal death will be discussed later in the course – under fetal death information - along with some of the different requirements for reporting fetal deaths.  </a:t>
            </a:r>
          </a:p>
          <a:p>
            <a:endParaRPr lang="en-US" dirty="0"/>
          </a:p>
          <a:p>
            <a:r>
              <a:rPr lang="en-US" dirty="0"/>
              <a:t>Brief definitions of the other types of vital records can be presented here since they will not be covered in detail in this course.  </a:t>
            </a:r>
          </a:p>
          <a:p>
            <a:endParaRPr lang="en-US" dirty="0"/>
          </a:p>
          <a:p>
            <a:pPr marL="0" lvl="1" defTabSz="924093">
              <a:defRPr/>
            </a:pPr>
            <a:r>
              <a:rPr lang="en-US" dirty="0"/>
              <a:t>	Marriage -- provides legal relationship of husband and wife</a:t>
            </a:r>
          </a:p>
          <a:p>
            <a:pPr marL="0" lvl="1" defTabSz="924093">
              <a:defRPr/>
            </a:pPr>
            <a:r>
              <a:rPr lang="en-US" dirty="0"/>
              <a:t>	Divorce -- legal termination of a marriage with right of parties to remarry</a:t>
            </a:r>
          </a:p>
          <a:p>
            <a:pPr marL="0" lvl="1" defTabSz="924093">
              <a:defRPr/>
            </a:pPr>
            <a:endParaRPr lang="en-US" dirty="0"/>
          </a:p>
          <a:p>
            <a:endParaRPr lang="en-US" sz="1200" dirty="0"/>
          </a:p>
        </p:txBody>
      </p:sp>
      <p:sp>
        <p:nvSpPr>
          <p:cNvPr id="4" name="Slide Number Placeholder 3"/>
          <p:cNvSpPr>
            <a:spLocks noGrp="1"/>
          </p:cNvSpPr>
          <p:nvPr>
            <p:ph type="sldNum" sz="quarter" idx="10"/>
          </p:nvPr>
        </p:nvSpPr>
        <p:spPr/>
        <p:txBody>
          <a:bodyPr/>
          <a:lstStyle/>
          <a:p>
            <a:fld id="{1619AC04-A6BE-47B3-80A0-B10DB6D1872C}" type="slidenum">
              <a:rPr lang="en-US" smtClean="0"/>
              <a:t>7</a:t>
            </a:fld>
            <a:endParaRPr lang="en-US" dirty="0"/>
          </a:p>
        </p:txBody>
      </p:sp>
    </p:spTree>
    <p:extLst>
      <p:ext uri="{BB962C8B-B14F-4D97-AF65-F5344CB8AC3E}">
        <p14:creationId xmlns:p14="http://schemas.microsoft.com/office/powerpoint/2010/main" val="19629648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Definitions of the other records are as follows:</a:t>
            </a:r>
          </a:p>
          <a:p>
            <a:pPr marL="462046" lvl="1"/>
            <a:r>
              <a:rPr lang="en-US" dirty="0"/>
              <a:t>  Annulment of Marriage -- invalidation or voiding of marriage</a:t>
            </a:r>
          </a:p>
          <a:p>
            <a:pPr marL="462046" lvl="1"/>
            <a:r>
              <a:rPr lang="en-US" dirty="0"/>
              <a:t>  Judicial Separation of Marriage -- parting of married persons without the right to remarry</a:t>
            </a:r>
          </a:p>
          <a:p>
            <a:pPr marL="462046" lvl="1"/>
            <a:r>
              <a:rPr lang="en-US" dirty="0"/>
              <a:t>  Adoption -- legal taking a child of other parents as one’s own</a:t>
            </a:r>
          </a:p>
          <a:p>
            <a:pPr marL="462046" lvl="1"/>
            <a:r>
              <a:rPr lang="en-US" dirty="0"/>
              <a:t>  Legitimation -- giving a person the rights of a person born in wedlock</a:t>
            </a:r>
          </a:p>
          <a:p>
            <a:pPr marL="462046" lvl="1"/>
            <a:r>
              <a:rPr lang="en-US" dirty="0"/>
              <a:t>  Recognition -- legal acknowledgement of paternity of a child born out of wedlock</a:t>
            </a:r>
          </a:p>
          <a:p>
            <a:endParaRPr lang="en-US" dirty="0"/>
          </a:p>
          <a:p>
            <a:r>
              <a:rPr lang="en-US" dirty="0"/>
              <a:t>The ten types of records given here are those defined by the United Nations.  Countries may have other types of records recorded in their civil registration systems in addition to these or they may not include all of these types. </a:t>
            </a:r>
          </a:p>
          <a:p>
            <a:endParaRPr lang="en-US" dirty="0"/>
          </a:p>
          <a:p>
            <a:r>
              <a:rPr lang="en-US" dirty="0"/>
              <a:t>Note also, that different names may be used for some of these records in different countries. </a:t>
            </a:r>
          </a:p>
          <a:p>
            <a:endParaRPr lang="en-US" sz="1200" dirty="0"/>
          </a:p>
        </p:txBody>
      </p:sp>
      <p:sp>
        <p:nvSpPr>
          <p:cNvPr id="4" name="Slide Number Placeholder 3"/>
          <p:cNvSpPr>
            <a:spLocks noGrp="1"/>
          </p:cNvSpPr>
          <p:nvPr>
            <p:ph type="sldNum" sz="quarter" idx="10"/>
          </p:nvPr>
        </p:nvSpPr>
        <p:spPr/>
        <p:txBody>
          <a:bodyPr/>
          <a:lstStyle/>
          <a:p>
            <a:fld id="{1619AC04-A6BE-47B3-80A0-B10DB6D1872C}" type="slidenum">
              <a:rPr lang="en-US" smtClean="0"/>
              <a:t>8</a:t>
            </a:fld>
            <a:endParaRPr lang="en-US" dirty="0"/>
          </a:p>
        </p:txBody>
      </p:sp>
    </p:spTree>
    <p:extLst>
      <p:ext uri="{BB962C8B-B14F-4D97-AF65-F5344CB8AC3E}">
        <p14:creationId xmlns:p14="http://schemas.microsoft.com/office/powerpoint/2010/main" val="40351512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if students are from different countries, then a comparison could be made of the types of records recorded in the different countries. </a:t>
            </a:r>
          </a:p>
          <a:p>
            <a:endParaRPr lang="en-US" dirty="0"/>
          </a:p>
        </p:txBody>
      </p:sp>
      <p:sp>
        <p:nvSpPr>
          <p:cNvPr id="4" name="Slide Number Placeholder 3"/>
          <p:cNvSpPr>
            <a:spLocks noGrp="1"/>
          </p:cNvSpPr>
          <p:nvPr>
            <p:ph type="sldNum" sz="quarter" idx="10"/>
          </p:nvPr>
        </p:nvSpPr>
        <p:spPr/>
        <p:txBody>
          <a:bodyPr/>
          <a:lstStyle/>
          <a:p>
            <a:fld id="{1619AC04-A6BE-47B3-80A0-B10DB6D1872C}" type="slidenum">
              <a:rPr lang="en-US" smtClean="0"/>
              <a:t>9</a:t>
            </a:fld>
            <a:endParaRPr lang="en-US" dirty="0"/>
          </a:p>
        </p:txBody>
      </p:sp>
    </p:spTree>
    <p:extLst>
      <p:ext uri="{BB962C8B-B14F-4D97-AF65-F5344CB8AC3E}">
        <p14:creationId xmlns:p14="http://schemas.microsoft.com/office/powerpoint/2010/main" val="38588483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 name="Text Box 9"/>
          <p:cNvSpPr txBox="1">
            <a:spLocks noChangeArrowheads="1"/>
          </p:cNvSpPr>
          <p:nvPr/>
        </p:nvSpPr>
        <p:spPr bwMode="auto">
          <a:xfrm>
            <a:off x="2133600" y="261382"/>
            <a:ext cx="4876800"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eaLnBrk="1" hangingPunct="1">
              <a:defRPr/>
            </a:pPr>
            <a:r>
              <a:rPr lang="en-US" sz="1500" dirty="0" smtClean="0">
                <a:solidFill>
                  <a:schemeClr val="tx1"/>
                </a:solidFill>
                <a:effectLst/>
                <a:latin typeface="Franklin Gothic Medium" pitchFamily="34" charset="0"/>
              </a:rPr>
              <a:t>U.S.</a:t>
            </a:r>
            <a:r>
              <a:rPr lang="en-US" sz="1500" baseline="0" dirty="0" smtClean="0">
                <a:solidFill>
                  <a:schemeClr val="tx1"/>
                </a:solidFill>
                <a:effectLst/>
                <a:latin typeface="Franklin Gothic Medium" pitchFamily="34" charset="0"/>
              </a:rPr>
              <a:t> Centers for Disease Control and Prevention</a:t>
            </a:r>
            <a:endParaRPr lang="en-US" sz="1500" dirty="0" smtClean="0">
              <a:solidFill>
                <a:schemeClr val="tx1"/>
              </a:solidFill>
              <a:effectLst/>
              <a:latin typeface="Franklin Gothic Medium" pitchFamily="34" charset="0"/>
            </a:endParaRPr>
          </a:p>
          <a:p>
            <a:pPr algn="ctr" eaLnBrk="1" hangingPunct="1">
              <a:defRPr/>
            </a:pPr>
            <a:r>
              <a:rPr lang="en-US" sz="1500" dirty="0" smtClean="0">
                <a:solidFill>
                  <a:schemeClr val="tx1"/>
                </a:solidFill>
                <a:effectLst/>
                <a:latin typeface="Franklin Gothic Medium" pitchFamily="34" charset="0"/>
              </a:rPr>
              <a:t>National</a:t>
            </a:r>
            <a:r>
              <a:rPr lang="en-US" sz="1500" baseline="0" dirty="0" smtClean="0">
                <a:solidFill>
                  <a:schemeClr val="tx1"/>
                </a:solidFill>
                <a:effectLst/>
                <a:latin typeface="Franklin Gothic Medium" pitchFamily="34" charset="0"/>
              </a:rPr>
              <a:t> Center for Health Statistics</a:t>
            </a:r>
          </a:p>
          <a:p>
            <a:pPr algn="ctr" eaLnBrk="1" hangingPunct="1">
              <a:defRPr/>
            </a:pPr>
            <a:r>
              <a:rPr lang="en-US" sz="1500" baseline="0" dirty="0" smtClean="0">
                <a:solidFill>
                  <a:schemeClr val="tx1"/>
                </a:solidFill>
                <a:effectLst/>
                <a:latin typeface="Franklin Gothic Medium" pitchFamily="34" charset="0"/>
              </a:rPr>
              <a:t>International Statistics Program</a:t>
            </a:r>
            <a:endParaRPr lang="en-US" sz="1500" dirty="0" smtClean="0">
              <a:solidFill>
                <a:schemeClr val="tx1"/>
              </a:solidFill>
              <a:effectLst/>
              <a:latin typeface="Franklin Gothic Medium" pitchFamily="34" charset="0"/>
            </a:endParaRPr>
          </a:p>
        </p:txBody>
      </p:sp>
      <p:sp>
        <p:nvSpPr>
          <p:cNvPr id="133127" name="Rectangle 7"/>
          <p:cNvSpPr>
            <a:spLocks noGrp="1" noChangeArrowheads="1"/>
          </p:cNvSpPr>
          <p:nvPr>
            <p:ph type="ctrTitle"/>
          </p:nvPr>
        </p:nvSpPr>
        <p:spPr>
          <a:xfrm>
            <a:off x="304800" y="2590800"/>
            <a:ext cx="8483600" cy="1143000"/>
          </a:xfrm>
        </p:spPr>
        <p:txBody>
          <a:bodyPr/>
          <a:lstStyle>
            <a:lvl1pPr algn="ctr">
              <a:defRPr sz="4600" baseline="0">
                <a:solidFill>
                  <a:srgbClr val="336699"/>
                </a:solidFill>
                <a:latin typeface="Arial" pitchFamily="34" charset="0"/>
                <a:cs typeface="Arial" pitchFamily="34" charset="0"/>
              </a:defRPr>
            </a:lvl1pPr>
          </a:lstStyle>
          <a:p>
            <a:r>
              <a:rPr lang="en-US" dirty="0" smtClean="0"/>
              <a:t>Click to edit Master title style</a:t>
            </a:r>
            <a:endParaRPr lang="en-US" dirty="0"/>
          </a:p>
        </p:txBody>
      </p:sp>
      <p:sp>
        <p:nvSpPr>
          <p:cNvPr id="133128" name="Rectangle 8"/>
          <p:cNvSpPr>
            <a:spLocks noGrp="1" noChangeArrowheads="1"/>
          </p:cNvSpPr>
          <p:nvPr>
            <p:ph type="subTitle" idx="1"/>
          </p:nvPr>
        </p:nvSpPr>
        <p:spPr>
          <a:xfrm>
            <a:off x="1371600" y="3886200"/>
            <a:ext cx="6400800" cy="1752600"/>
          </a:xfrm>
          <a:prstGeom prst="rect">
            <a:avLst/>
          </a:prstGeom>
        </p:spPr>
        <p:txBody>
          <a:bodyPr/>
          <a:lstStyle>
            <a:lvl1pPr marL="0" indent="0" algn="ctr">
              <a:buFont typeface="Wingdings" pitchFamily="2" charset="2"/>
              <a:buNone/>
              <a:defRPr/>
            </a:lvl1pPr>
          </a:lstStyle>
          <a:p>
            <a:r>
              <a:rPr lang="en-US" smtClean="0"/>
              <a:t>Click to edit Master subtitle style</a:t>
            </a:r>
            <a:endParaRPr lang="en-US"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152400"/>
            <a:ext cx="1828803" cy="1002794"/>
          </a:xfrm>
          <a:prstGeom prst="rect">
            <a:avLst/>
          </a:prstGeom>
        </p:spPr>
      </p:pic>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228600" y="1143000"/>
            <a:ext cx="8798648" cy="190637"/>
          </a:xfrm>
          <a:prstGeom prst="rect">
            <a:avLst/>
          </a:prstGeom>
        </p:spPr>
      </p:pic>
      <p:pic>
        <p:nvPicPr>
          <p:cNvPr id="7" name="Picture 6"/>
          <p:cNvPicPr>
            <a:picLocks noChangeAspect="1"/>
          </p:cNvPicPr>
          <p:nvPr userDrawn="1"/>
        </p:nvPicPr>
        <p:blipFill rotWithShape="1">
          <a:blip r:embed="rId4" cstate="print">
            <a:extLst>
              <a:ext uri="{28A0092B-C50C-407E-A947-70E740481C1C}">
                <a14:useLocalDpi xmlns:a14="http://schemas.microsoft.com/office/drawing/2010/main" val="0"/>
              </a:ext>
            </a:extLst>
          </a:blip>
          <a:srcRect r="46873"/>
          <a:stretch/>
        </p:blipFill>
        <p:spPr>
          <a:xfrm>
            <a:off x="7162800" y="189305"/>
            <a:ext cx="1600200" cy="953695"/>
          </a:xfrm>
          <a:prstGeom prst="rect">
            <a:avLst/>
          </a:prstGeom>
        </p:spPr>
      </p:pic>
      <p:pic>
        <p:nvPicPr>
          <p:cNvPr id="12" name="Picture 11"/>
          <p:cNvPicPr>
            <a:picLocks noChangeAspect="1"/>
          </p:cNvPicPr>
          <p:nvPr userDrawn="1"/>
        </p:nvPicPr>
        <p:blipFill rotWithShape="1">
          <a:blip r:embed="rId5" cstate="print">
            <a:extLst>
              <a:ext uri="{28A0092B-C50C-407E-A947-70E740481C1C}">
                <a14:useLocalDpi xmlns:a14="http://schemas.microsoft.com/office/drawing/2010/main" val="0"/>
              </a:ext>
            </a:extLst>
          </a:blip>
          <a:srcRect b="27368"/>
          <a:stretch/>
        </p:blipFill>
        <p:spPr>
          <a:xfrm>
            <a:off x="846719" y="1447800"/>
            <a:ext cx="7492961" cy="4876799"/>
          </a:xfrm>
          <a:prstGeom prst="rect">
            <a:avLst/>
          </a:prstGeom>
        </p:spPr>
      </p:pic>
    </p:spTree>
    <p:extLst>
      <p:ext uri="{BB962C8B-B14F-4D97-AF65-F5344CB8AC3E}">
        <p14:creationId xmlns:p14="http://schemas.microsoft.com/office/powerpoint/2010/main" val="2087071702"/>
      </p:ext>
    </p:extLst>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355600" y="1295400"/>
            <a:ext cx="8407400" cy="47244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72832246"/>
      </p:ext>
    </p:extLst>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1150" y="228600"/>
            <a:ext cx="21018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55600" y="228600"/>
            <a:ext cx="6153150" cy="57912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927503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8382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355600" y="1295400"/>
            <a:ext cx="8407400" cy="4724400"/>
          </a:xfrm>
          <a:prstGeom prst="rect">
            <a:avLst/>
          </a:prstGeom>
        </p:spPr>
        <p:txBody>
          <a:bodyPr/>
          <a:lstStyle/>
          <a:p>
            <a:pPr lvl="0"/>
            <a:r>
              <a:rPr lang="en-US" noProof="0" smtClean="0"/>
              <a:t>Click icon to add chart</a:t>
            </a:r>
          </a:p>
        </p:txBody>
      </p:sp>
    </p:spTree>
    <p:extLst>
      <p:ext uri="{BB962C8B-B14F-4D97-AF65-F5344CB8AC3E}">
        <p14:creationId xmlns:p14="http://schemas.microsoft.com/office/powerpoint/2010/main" val="101934026"/>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55600" y="1295400"/>
            <a:ext cx="8407400" cy="4724400"/>
          </a:xfrm>
          <a:prstGeom prst="rect">
            <a:avLst/>
          </a:prstGeom>
        </p:spPr>
        <p:txBody>
          <a:bodyPr/>
          <a:lstStyle/>
          <a:p>
            <a:pPr lvl="0"/>
            <a:r>
              <a:rPr lang="en-US" noProof="0" smtClean="0"/>
              <a:t>Click icon to add table</a:t>
            </a:r>
          </a:p>
        </p:txBody>
      </p:sp>
    </p:spTree>
    <p:extLst>
      <p:ext uri="{BB962C8B-B14F-4D97-AF65-F5344CB8AC3E}">
        <p14:creationId xmlns:p14="http://schemas.microsoft.com/office/powerpoint/2010/main" val="1000224176"/>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4DCB8B-49D2-446A-B547-8AC5A02C3A4C}" type="datetimeFigureOut">
              <a:rPr lang="en-US" smtClean="0">
                <a:solidFill>
                  <a:prstClr val="black">
                    <a:tint val="75000"/>
                  </a:prstClr>
                </a:solidFill>
              </a:rPr>
              <a:pPr/>
              <a:t>3/30/2015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660681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4DCB8B-49D2-446A-B547-8AC5A02C3A4C}" type="datetimeFigureOut">
              <a:rPr lang="en-US" smtClean="0">
                <a:solidFill>
                  <a:prstClr val="black">
                    <a:tint val="75000"/>
                  </a:prstClr>
                </a:solidFill>
              </a:rPr>
              <a:pPr/>
              <a:t>3/30/2015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053110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4DCB8B-49D2-446A-B547-8AC5A02C3A4C}" type="datetimeFigureOut">
              <a:rPr lang="en-US" smtClean="0">
                <a:solidFill>
                  <a:prstClr val="black">
                    <a:tint val="75000"/>
                  </a:prstClr>
                </a:solidFill>
              </a:rPr>
              <a:pPr/>
              <a:t>3/30/2015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33807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4DCB8B-49D2-446A-B547-8AC5A02C3A4C}" type="datetimeFigureOut">
              <a:rPr lang="en-US" smtClean="0">
                <a:solidFill>
                  <a:prstClr val="black">
                    <a:tint val="75000"/>
                  </a:prstClr>
                </a:solidFill>
              </a:rPr>
              <a:pPr/>
              <a:t>3/30/2015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474143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4DCB8B-49D2-446A-B547-8AC5A02C3A4C}" type="datetimeFigureOut">
              <a:rPr lang="en-US" smtClean="0">
                <a:solidFill>
                  <a:prstClr val="black">
                    <a:tint val="75000"/>
                  </a:prstClr>
                </a:solidFill>
              </a:rPr>
              <a:pPr/>
              <a:t>3/30/2015</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3749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4DCB8B-49D2-446A-B547-8AC5A02C3A4C}" type="datetimeFigureOut">
              <a:rPr lang="en-US" smtClean="0">
                <a:solidFill>
                  <a:prstClr val="black">
                    <a:tint val="75000"/>
                  </a:prstClr>
                </a:solidFill>
              </a:rPr>
              <a:pPr/>
              <a:t>3/30/2015</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96301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539496"/>
            <a:ext cx="8382000" cy="527304"/>
          </a:xfrm>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1318175500"/>
      </p:ext>
    </p:extLst>
  </p:cSld>
  <p:clrMapOvr>
    <a:masterClrMapping/>
  </p:clrMapOvr>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4DCB8B-49D2-446A-B547-8AC5A02C3A4C}" type="datetimeFigureOut">
              <a:rPr lang="en-US" smtClean="0">
                <a:solidFill>
                  <a:prstClr val="black">
                    <a:tint val="75000"/>
                  </a:prstClr>
                </a:solidFill>
              </a:rPr>
              <a:pPr/>
              <a:t>3/30/2015</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941260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4DCB8B-49D2-446A-B547-8AC5A02C3A4C}" type="datetimeFigureOut">
              <a:rPr lang="en-US" smtClean="0">
                <a:solidFill>
                  <a:prstClr val="black">
                    <a:tint val="75000"/>
                  </a:prstClr>
                </a:solidFill>
              </a:rPr>
              <a:pPr/>
              <a:t>3/30/2015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123393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4DCB8B-49D2-446A-B547-8AC5A02C3A4C}" type="datetimeFigureOut">
              <a:rPr lang="en-US" smtClean="0">
                <a:solidFill>
                  <a:prstClr val="black">
                    <a:tint val="75000"/>
                  </a:prstClr>
                </a:solidFill>
              </a:rPr>
              <a:pPr/>
              <a:t>3/30/2015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167220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4DCB8B-49D2-446A-B547-8AC5A02C3A4C}" type="datetimeFigureOut">
              <a:rPr lang="en-US" smtClean="0">
                <a:solidFill>
                  <a:prstClr val="black">
                    <a:tint val="75000"/>
                  </a:prstClr>
                </a:solidFill>
              </a:rPr>
              <a:pPr/>
              <a:t>3/30/2015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154243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4DCB8B-49D2-446A-B547-8AC5A02C3A4C}" type="datetimeFigureOut">
              <a:rPr lang="en-US" smtClean="0">
                <a:solidFill>
                  <a:prstClr val="black">
                    <a:tint val="75000"/>
                  </a:prstClr>
                </a:solidFill>
              </a:rPr>
              <a:pPr/>
              <a:t>3/30/2015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04145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22502825"/>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55600" y="1295400"/>
            <a:ext cx="4127500" cy="4724400"/>
          </a:xfrm>
          <a:prstGeom prst="rect">
            <a:avLst/>
          </a:prstGeom>
        </p:spPr>
        <p:txBody>
          <a:bodyPr/>
          <a:lstStyle>
            <a:lvl1pPr>
              <a:defRPr sz="2800"/>
            </a:lvl1pPr>
            <a:lvl2pPr>
              <a:defRPr sz="24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295400"/>
            <a:ext cx="4127500" cy="4724400"/>
          </a:xfrm>
          <a:prstGeom prst="rect">
            <a:avLst/>
          </a:prstGeom>
        </p:spPr>
        <p:txBody>
          <a:bodyPr/>
          <a:lstStyle>
            <a:lvl1pPr>
              <a:defRPr sz="2800"/>
            </a:lvl1pPr>
            <a:lvl2pPr>
              <a:defRPr sz="24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504864534"/>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806683618"/>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86204209"/>
      </p:ext>
    </p:extLst>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7577188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34404827"/>
      </p:ext>
    </p:extLst>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97924334"/>
      </p:ext>
    </p:extLst>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ChangeArrowheads="1"/>
          </p:cNvSpPr>
          <p:nvPr/>
        </p:nvSpPr>
        <p:spPr bwMode="auto">
          <a:xfrm>
            <a:off x="0" y="0"/>
            <a:ext cx="9144000" cy="6858000"/>
          </a:xfrm>
          <a:prstGeom prst="rect">
            <a:avLst/>
          </a:prstGeom>
          <a:solidFill>
            <a:schemeClr val="bg1"/>
          </a:solidFill>
          <a:ln w="9525">
            <a:noFill/>
            <a:miter lim="800000"/>
            <a:headEnd/>
            <a:tailEnd/>
          </a:ln>
          <a:effectLst/>
        </p:spPr>
        <p:txBody>
          <a:bodyPr wrap="none" anchor="ctr"/>
          <a:lstStyle/>
          <a:p>
            <a:pPr>
              <a:defRPr/>
            </a:pPr>
            <a:endParaRPr lang="en-US"/>
          </a:p>
        </p:txBody>
      </p:sp>
      <p:sp>
        <p:nvSpPr>
          <p:cNvPr id="1027" name="Rectangle 3"/>
          <p:cNvSpPr>
            <a:spLocks noGrp="1" noChangeArrowheads="1"/>
          </p:cNvSpPr>
          <p:nvPr>
            <p:ph type="title"/>
          </p:nvPr>
        </p:nvSpPr>
        <p:spPr bwMode="auto">
          <a:xfrm>
            <a:off x="381000" y="539496"/>
            <a:ext cx="8382000" cy="663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pic>
        <p:nvPicPr>
          <p:cNvPr id="1029" name="Picture 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6172200"/>
            <a:ext cx="4572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Text Box 8"/>
          <p:cNvSpPr txBox="1">
            <a:spLocks noChangeArrowheads="1"/>
          </p:cNvSpPr>
          <p:nvPr/>
        </p:nvSpPr>
        <p:spPr bwMode="auto">
          <a:xfrm>
            <a:off x="3208338" y="6254750"/>
            <a:ext cx="10588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eaLnBrk="1" hangingPunct="1">
              <a:defRPr/>
            </a:pPr>
            <a:endParaRPr lang="en-US" sz="1600" smtClean="0">
              <a:solidFill>
                <a:schemeClr val="bg1"/>
              </a:solidFill>
              <a:effectLst/>
              <a:latin typeface="Franklin Gothic Medium Cond" pitchFamily="34" charset="0"/>
            </a:endParaRPr>
          </a:p>
        </p:txBody>
      </p:sp>
      <p:sp>
        <p:nvSpPr>
          <p:cNvPr id="1031" name="Text Box 10"/>
          <p:cNvSpPr txBox="1">
            <a:spLocks noChangeArrowheads="1"/>
          </p:cNvSpPr>
          <p:nvPr/>
        </p:nvSpPr>
        <p:spPr bwMode="auto">
          <a:xfrm>
            <a:off x="8763000" y="5791200"/>
            <a:ext cx="381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eaLnBrk="1" hangingPunct="1">
              <a:spcBef>
                <a:spcPct val="50000"/>
              </a:spcBef>
              <a:defRPr/>
            </a:pPr>
            <a:fld id="{C2A79B30-D19F-440A-9E05-80E974939A8D}" type="slidenum">
              <a:rPr lang="en-US" sz="1400" smtClean="0">
                <a:effectLst/>
                <a:latin typeface="Franklin Gothic Medium Cond" pitchFamily="34" charset="0"/>
              </a:rPr>
              <a:pPr algn="ctr" eaLnBrk="1" hangingPunct="1">
                <a:spcBef>
                  <a:spcPct val="50000"/>
                </a:spcBef>
                <a:defRPr/>
              </a:pPr>
              <a:t>‹#›</a:t>
            </a:fld>
            <a:endParaRPr lang="en-US" sz="1400" smtClean="0">
              <a:effectLst/>
              <a:latin typeface="Franklin Gothic Medium Cond" pitchFamily="34" charset="0"/>
            </a:endParaRPr>
          </a:p>
        </p:txBody>
      </p:sp>
      <p:sp>
        <p:nvSpPr>
          <p:cNvPr id="1034" name="Text Box 17"/>
          <p:cNvSpPr txBox="1">
            <a:spLocks noChangeArrowheads="1"/>
          </p:cNvSpPr>
          <p:nvPr/>
        </p:nvSpPr>
        <p:spPr bwMode="auto">
          <a:xfrm>
            <a:off x="304800" y="6172200"/>
            <a:ext cx="4191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spcBef>
                <a:spcPct val="50000"/>
              </a:spcBef>
              <a:defRPr/>
            </a:pPr>
            <a:r>
              <a:rPr lang="en-US" sz="2000" b="1" dirty="0" smtClean="0">
                <a:solidFill>
                  <a:schemeClr val="bg1"/>
                </a:solidFill>
                <a:effectLst/>
                <a:latin typeface="Franklin Gothic Medium" pitchFamily="34" charset="0"/>
              </a:rPr>
              <a:t>Overview of Civil Registration &amp; </a:t>
            </a:r>
            <a:r>
              <a:rPr lang="en-US" sz="2000" b="1" baseline="0" dirty="0" smtClean="0">
                <a:solidFill>
                  <a:schemeClr val="bg1"/>
                </a:solidFill>
                <a:effectLst/>
                <a:latin typeface="Franklin Gothic Medium" pitchFamily="34" charset="0"/>
              </a:rPr>
              <a:t> </a:t>
            </a:r>
            <a:r>
              <a:rPr lang="en-US" sz="2000" b="1" dirty="0" smtClean="0">
                <a:solidFill>
                  <a:schemeClr val="bg1"/>
                </a:solidFill>
                <a:effectLst/>
                <a:latin typeface="Franklin Gothic Medium" pitchFamily="34" charset="0"/>
              </a:rPr>
              <a:t>Vital Statistics Systems</a:t>
            </a:r>
          </a:p>
        </p:txBody>
      </p:sp>
      <p:sp>
        <p:nvSpPr>
          <p:cNvPr id="132114" name="Rectangle 18"/>
          <p:cNvSpPr>
            <a:spLocks noChangeArrowheads="1"/>
          </p:cNvSpPr>
          <p:nvPr/>
        </p:nvSpPr>
        <p:spPr bwMode="auto">
          <a:xfrm>
            <a:off x="0" y="6172200"/>
            <a:ext cx="4572000" cy="685800"/>
          </a:xfrm>
          <a:prstGeom prst="rect">
            <a:avLst/>
          </a:prstGeom>
          <a:noFill/>
          <a:ln w="12700">
            <a:solidFill>
              <a:schemeClr val="tx1"/>
            </a:solidFill>
            <a:miter lim="800000"/>
            <a:headEnd type="none" w="sm" len="sm"/>
            <a:tailEnd type="none" w="sm" len="sm"/>
          </a:ln>
          <a:effectLst/>
        </p:spPr>
        <p:txBody>
          <a:bodyPr wrap="none" anchor="ctr"/>
          <a:lstStyle/>
          <a:p>
            <a:pPr>
              <a:defRPr/>
            </a:pPr>
            <a:endParaRPr lang="en-US"/>
          </a:p>
        </p:txBody>
      </p:sp>
      <p:sp>
        <p:nvSpPr>
          <p:cNvPr id="12" name="Rectangle 18"/>
          <p:cNvSpPr>
            <a:spLocks noChangeArrowheads="1"/>
          </p:cNvSpPr>
          <p:nvPr/>
        </p:nvSpPr>
        <p:spPr bwMode="auto">
          <a:xfrm>
            <a:off x="4572000" y="6172200"/>
            <a:ext cx="4572000" cy="685800"/>
          </a:xfrm>
          <a:prstGeom prst="rect">
            <a:avLst/>
          </a:prstGeom>
          <a:noFill/>
          <a:ln w="12700">
            <a:solidFill>
              <a:schemeClr val="tx1"/>
            </a:solidFill>
            <a:miter lim="800000"/>
            <a:headEnd type="none" w="sm" len="sm"/>
            <a:tailEnd type="none" w="sm" len="sm"/>
          </a:ln>
          <a:effectLst/>
        </p:spPr>
        <p:txBody>
          <a:bodyPr wrap="none" anchor="ctr"/>
          <a:lstStyle/>
          <a:p>
            <a:pPr>
              <a:defRPr/>
            </a:pPr>
            <a:endParaRPr lang="en-US"/>
          </a:p>
        </p:txBody>
      </p:sp>
      <p:pic>
        <p:nvPicPr>
          <p:cNvPr id="2" name="Picture 1"/>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3265979" y="1143000"/>
            <a:ext cx="5486411" cy="118872"/>
          </a:xfrm>
          <a:prstGeom prst="rect">
            <a:avLst/>
          </a:prstGeom>
        </p:spPr>
      </p:pic>
      <p:pic>
        <p:nvPicPr>
          <p:cNvPr id="3" name="Picture 2"/>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269111" y="311471"/>
            <a:ext cx="1752603" cy="961011"/>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timing>
    <p:tnLst>
      <p:par>
        <p:cTn id="1" dur="indefinite" restart="never" nodeType="tmRoot"/>
      </p:par>
    </p:tnLst>
  </p:timing>
  <p:txStyles>
    <p:titleStyle>
      <a:lvl1pPr algn="r" rtl="0" eaLnBrk="1" fontAlgn="base" hangingPunct="1">
        <a:lnSpc>
          <a:spcPts val="3800"/>
        </a:lnSpc>
        <a:spcBef>
          <a:spcPct val="0"/>
        </a:spcBef>
        <a:spcAft>
          <a:spcPct val="0"/>
        </a:spcAft>
        <a:defRPr sz="3600" b="1">
          <a:solidFill>
            <a:srgbClr val="336799"/>
          </a:solidFill>
          <a:latin typeface="Franklin Gothic Medium" pitchFamily="34" charset="0"/>
          <a:ea typeface="+mj-ea"/>
          <a:cs typeface="+mj-cs"/>
        </a:defRPr>
      </a:lvl1pPr>
      <a:lvl2pPr algn="r"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2pPr>
      <a:lvl3pPr algn="r"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3pPr>
      <a:lvl4pPr algn="r"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4pPr>
      <a:lvl5pPr algn="r" rtl="0" eaLnBrk="1" fontAlgn="base" hangingPunct="1">
        <a:lnSpc>
          <a:spcPts val="3800"/>
        </a:lnSpc>
        <a:spcBef>
          <a:spcPct val="0"/>
        </a:spcBef>
        <a:spcAft>
          <a:spcPct val="0"/>
        </a:spcAft>
        <a:defRPr sz="3600">
          <a:solidFill>
            <a:srgbClr val="336799"/>
          </a:solidFill>
          <a:latin typeface="Franklin Gothic Medium" pitchFamily="34" charset="0"/>
          <a:cs typeface="Times New Roman" pitchFamily="18" charset="0"/>
        </a:defRPr>
      </a:lvl5pPr>
      <a:lvl6pPr marL="457200" algn="r"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6pPr>
      <a:lvl7pPr marL="914400" algn="r"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7pPr>
      <a:lvl8pPr marL="1371600" algn="r"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8pPr>
      <a:lvl9pPr marL="1828800" algn="r" rtl="0" eaLnBrk="1" fontAlgn="base" hangingPunct="1">
        <a:spcBef>
          <a:spcPct val="0"/>
        </a:spcBef>
        <a:spcAft>
          <a:spcPct val="0"/>
        </a:spcAft>
        <a:defRPr sz="3600">
          <a:solidFill>
            <a:srgbClr val="336799"/>
          </a:solidFill>
          <a:latin typeface="Franklin Gothic Medium Cond" pitchFamily="34" charset="0"/>
          <a:cs typeface="Times New Roman" pitchFamily="18" charset="0"/>
        </a:defRPr>
      </a:lvl9pPr>
    </p:titleStyle>
    <p:bodyStyle>
      <a:lvl1pPr marL="287338" indent="-287338" algn="l" rtl="0" eaLnBrk="1" fontAlgn="base" hangingPunct="1">
        <a:spcBef>
          <a:spcPts val="1200"/>
        </a:spcBef>
        <a:spcAft>
          <a:spcPct val="0"/>
        </a:spcAft>
        <a:buClr>
          <a:srgbClr val="CC0000"/>
        </a:buClr>
        <a:buSzPct val="100000"/>
        <a:buFont typeface="Wingdings" pitchFamily="2" charset="2"/>
        <a:buChar char="§"/>
        <a:defRPr sz="2800" b="1">
          <a:solidFill>
            <a:schemeClr val="tx1"/>
          </a:solidFill>
          <a:latin typeface="+mn-lt"/>
          <a:ea typeface="+mn-ea"/>
          <a:cs typeface="+mn-cs"/>
        </a:defRPr>
      </a:lvl1pPr>
      <a:lvl2pPr marL="742950" indent="-285750" algn="l" rtl="0" eaLnBrk="1" fontAlgn="base" hangingPunct="1">
        <a:spcBef>
          <a:spcPts val="1200"/>
        </a:spcBef>
        <a:spcAft>
          <a:spcPct val="0"/>
        </a:spcAft>
        <a:buClr>
          <a:srgbClr val="C00000"/>
        </a:buClr>
        <a:buSzPct val="100000"/>
        <a:buFont typeface="Arial" charset="0"/>
        <a:buChar char="–"/>
        <a:defRPr sz="2800" b="1">
          <a:solidFill>
            <a:schemeClr val="tx1"/>
          </a:solidFill>
          <a:latin typeface="+mn-lt"/>
          <a:cs typeface="+mn-cs"/>
        </a:defRPr>
      </a:lvl2pPr>
      <a:lvl3pPr marL="1200150" indent="-285750" algn="l" rtl="0" eaLnBrk="1" fontAlgn="base" hangingPunct="1">
        <a:spcBef>
          <a:spcPts val="1200"/>
        </a:spcBef>
        <a:spcAft>
          <a:spcPct val="0"/>
        </a:spcAft>
        <a:buClr>
          <a:srgbClr val="C00000"/>
        </a:buClr>
        <a:buSzPct val="100000"/>
        <a:buFont typeface="Arial" charset="0"/>
        <a:buChar char="•"/>
        <a:defRPr sz="2400" b="1">
          <a:solidFill>
            <a:schemeClr val="tx1"/>
          </a:solidFill>
          <a:latin typeface="+mn-lt"/>
          <a:cs typeface="+mn-cs"/>
        </a:defRPr>
      </a:lvl3pPr>
      <a:lvl4pPr marL="1600200" indent="-228600" algn="l" rtl="0" eaLnBrk="1" fontAlgn="base" hangingPunct="1">
        <a:spcBef>
          <a:spcPts val="1200"/>
        </a:spcBef>
        <a:spcAft>
          <a:spcPct val="0"/>
        </a:spcAft>
        <a:buChar char="–"/>
        <a:defRPr sz="2200" b="1">
          <a:solidFill>
            <a:schemeClr val="tx1"/>
          </a:solidFill>
          <a:latin typeface="+mn-lt"/>
          <a:cs typeface="+mn-cs"/>
        </a:defRPr>
      </a:lvl4pPr>
      <a:lvl5pPr marL="2057400" indent="-228600" algn="l" rtl="0" eaLnBrk="1" fontAlgn="base" hangingPunct="1">
        <a:spcBef>
          <a:spcPts val="1200"/>
        </a:spcBef>
        <a:spcAft>
          <a:spcPct val="0"/>
        </a:spcAft>
        <a:buChar char="»"/>
        <a:defRPr sz="2000" b="1">
          <a:solidFill>
            <a:schemeClr val="tx1"/>
          </a:solidFill>
          <a:latin typeface="+mn-lt"/>
          <a:cs typeface="+mn-cs"/>
        </a:defRPr>
      </a:lvl5pPr>
      <a:lvl6pPr marL="2514600" indent="-228600" algn="l" rtl="0" eaLnBrk="1" fontAlgn="base" hangingPunct="1">
        <a:spcBef>
          <a:spcPct val="20000"/>
        </a:spcBef>
        <a:spcAft>
          <a:spcPct val="0"/>
        </a:spcAft>
        <a:buChar char="»"/>
        <a:defRPr sz="1600">
          <a:solidFill>
            <a:schemeClr val="tx1"/>
          </a:solidFill>
          <a:latin typeface="+mn-lt"/>
          <a:cs typeface="+mn-cs"/>
        </a:defRPr>
      </a:lvl6pPr>
      <a:lvl7pPr marL="2971800" indent="-228600" algn="l" rtl="0" eaLnBrk="1" fontAlgn="base" hangingPunct="1">
        <a:spcBef>
          <a:spcPct val="20000"/>
        </a:spcBef>
        <a:spcAft>
          <a:spcPct val="0"/>
        </a:spcAft>
        <a:buChar char="»"/>
        <a:defRPr sz="1600">
          <a:solidFill>
            <a:schemeClr val="tx1"/>
          </a:solidFill>
          <a:latin typeface="+mn-lt"/>
          <a:cs typeface="+mn-cs"/>
        </a:defRPr>
      </a:lvl7pPr>
      <a:lvl8pPr marL="3429000" indent="-228600" algn="l" rtl="0" eaLnBrk="1" fontAlgn="base" hangingPunct="1">
        <a:spcBef>
          <a:spcPct val="20000"/>
        </a:spcBef>
        <a:spcAft>
          <a:spcPct val="0"/>
        </a:spcAft>
        <a:buChar char="»"/>
        <a:defRPr sz="1600">
          <a:solidFill>
            <a:schemeClr val="tx1"/>
          </a:solidFill>
          <a:latin typeface="+mn-lt"/>
          <a:cs typeface="+mn-cs"/>
        </a:defRPr>
      </a:lvl8pPr>
      <a:lvl9pPr marL="3886200" indent="-228600" algn="l" rtl="0" eaLnBrk="1" fontAlgn="base" hangingPunct="1">
        <a:spcBef>
          <a:spcPct val="2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DCB8B-49D2-446A-B547-8AC5A02C3A4C}" type="datetimeFigureOut">
              <a:rPr lang="en-US" smtClean="0">
                <a:solidFill>
                  <a:prstClr val="black">
                    <a:tint val="75000"/>
                  </a:prstClr>
                </a:solidFill>
              </a:rPr>
              <a:pPr/>
              <a:t>3/30/2015</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2C0FAD-215A-4E58-BCC8-B38CFD27660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6480149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3581400"/>
          </a:xfrm>
        </p:spPr>
        <p:txBody>
          <a:bodyPr>
            <a:noAutofit/>
          </a:bodyPr>
          <a:lstStyle/>
          <a:p>
            <a:pPr>
              <a:lnSpc>
                <a:spcPts val="4500"/>
              </a:lnSpc>
            </a:pPr>
            <a:r>
              <a:rPr lang="en-US" dirty="0" smtClean="0"/>
              <a:t>Overview of </a:t>
            </a:r>
            <a:br>
              <a:rPr lang="en-US" dirty="0" smtClean="0"/>
            </a:br>
            <a:r>
              <a:rPr lang="en-US" dirty="0" smtClean="0"/>
              <a:t>Civil Registration </a:t>
            </a:r>
            <a:br>
              <a:rPr lang="en-US" dirty="0" smtClean="0"/>
            </a:br>
            <a:r>
              <a:rPr lang="en-US" dirty="0" smtClean="0"/>
              <a:t>and </a:t>
            </a:r>
            <a:br>
              <a:rPr lang="en-US" dirty="0" smtClean="0"/>
            </a:br>
            <a:r>
              <a:rPr lang="en-US" dirty="0" smtClean="0"/>
              <a:t>Vital Statistics Systems</a:t>
            </a:r>
            <a:endParaRPr lang="en-US" dirty="0"/>
          </a:p>
        </p:txBody>
      </p:sp>
      <p:sp>
        <p:nvSpPr>
          <p:cNvPr id="3" name="Subtitle 2"/>
          <p:cNvSpPr>
            <a:spLocks noGrp="1"/>
          </p:cNvSpPr>
          <p:nvPr>
            <p:ph type="subTitle" idx="1"/>
          </p:nvPr>
        </p:nvSpPr>
        <p:spPr>
          <a:xfrm>
            <a:off x="1371600" y="5334000"/>
            <a:ext cx="6400800" cy="304800"/>
          </a:xfrm>
        </p:spPr>
        <p:txBody>
          <a:bodyPr/>
          <a:lstStyle/>
          <a:p>
            <a:r>
              <a:rPr lang="en-US" dirty="0" smtClean="0"/>
              <a:t> </a:t>
            </a:r>
            <a:endParaRPr lang="en-US" dirty="0"/>
          </a:p>
        </p:txBody>
      </p:sp>
      <p:sp>
        <p:nvSpPr>
          <p:cNvPr id="4" name="TextBox 1"/>
          <p:cNvSpPr txBox="1"/>
          <p:nvPr/>
        </p:nvSpPr>
        <p:spPr>
          <a:xfrm>
            <a:off x="381000" y="6248400"/>
            <a:ext cx="8153400" cy="43088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rgbClr val="000000"/>
                </a:solidFill>
              </a:rPr>
              <a:t>These materials have been developed by the National Center for Health Statistics, International Statistics Program, Hyattsville, Md., as part of the CDC Global Program for Civil Registration and Vital Statistics Improvement.</a:t>
            </a:r>
          </a:p>
        </p:txBody>
      </p:sp>
    </p:spTree>
    <p:extLst>
      <p:ext uri="{BB962C8B-B14F-4D97-AF65-F5344CB8AC3E}">
        <p14:creationId xmlns:p14="http://schemas.microsoft.com/office/powerpoint/2010/main" val="83350323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5310"/>
            <a:ext cx="8229600" cy="381000"/>
          </a:xfrm>
        </p:spPr>
        <p:txBody>
          <a:bodyPr>
            <a:noAutofit/>
          </a:bodyPr>
          <a:lstStyle/>
          <a:p>
            <a:pPr algn="l"/>
            <a:r>
              <a:rPr lang="en-US" sz="2800" b="1" dirty="0" smtClean="0"/>
              <a:t>Uses of Vital Records</a:t>
            </a:r>
            <a:endParaRPr lang="en-US" sz="2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81931414"/>
              </p:ext>
            </p:extLst>
          </p:nvPr>
        </p:nvGraphicFramePr>
        <p:xfrm>
          <a:off x="304800" y="533400"/>
          <a:ext cx="8686800" cy="6172200"/>
        </p:xfrm>
        <a:graphic>
          <a:graphicData uri="http://schemas.openxmlformats.org/drawingml/2006/table">
            <a:tbl>
              <a:tblPr firstRow="1" bandRow="1">
                <a:tableStyleId>{073A0DAA-6AF3-43AB-8588-CEC1D06C72B9}</a:tableStyleId>
              </a:tblPr>
              <a:tblGrid>
                <a:gridCol w="1048407"/>
                <a:gridCol w="1647497"/>
                <a:gridCol w="1947041"/>
                <a:gridCol w="2096814"/>
                <a:gridCol w="1947041"/>
              </a:tblGrid>
              <a:tr h="891124">
                <a:tc>
                  <a:txBody>
                    <a:bodyPr/>
                    <a:lstStyle/>
                    <a:p>
                      <a:endParaRPr lang="en-US" dirty="0"/>
                    </a:p>
                  </a:txBody>
                  <a:tcPr/>
                </a:tc>
                <a:tc>
                  <a:txBody>
                    <a:bodyPr/>
                    <a:lstStyle/>
                    <a:p>
                      <a:pPr algn="ctr"/>
                      <a:r>
                        <a:rPr lang="en-US" dirty="0" smtClean="0"/>
                        <a:t>Individual</a:t>
                      </a:r>
                      <a:endParaRPr lang="en-US" dirty="0"/>
                    </a:p>
                  </a:txBody>
                  <a:tcPr anchor="ctr"/>
                </a:tc>
                <a:tc>
                  <a:txBody>
                    <a:bodyPr/>
                    <a:lstStyle/>
                    <a:p>
                      <a:pPr algn="ctr"/>
                      <a:r>
                        <a:rPr lang="en-US" dirty="0" smtClean="0"/>
                        <a:t>Administrative</a:t>
                      </a:r>
                      <a:endParaRPr lang="en-US" dirty="0"/>
                    </a:p>
                  </a:txBody>
                  <a:tcPr anchor="ctr"/>
                </a:tc>
                <a:tc>
                  <a:txBody>
                    <a:bodyPr/>
                    <a:lstStyle/>
                    <a:p>
                      <a:pPr algn="ctr"/>
                      <a:r>
                        <a:rPr lang="en-US" dirty="0" smtClean="0"/>
                        <a:t>Vital</a:t>
                      </a:r>
                      <a:r>
                        <a:rPr lang="en-US" baseline="0" dirty="0" smtClean="0"/>
                        <a:t> Statistics</a:t>
                      </a:r>
                      <a:endParaRPr lang="en-US" dirty="0"/>
                    </a:p>
                  </a:txBody>
                  <a:tcPr anchor="ctr"/>
                </a:tc>
                <a:tc>
                  <a:txBody>
                    <a:bodyPr/>
                    <a:lstStyle/>
                    <a:p>
                      <a:pPr algn="ctr"/>
                      <a:r>
                        <a:rPr lang="en-US" dirty="0" smtClean="0"/>
                        <a:t>Public Health Programs/ Research</a:t>
                      </a:r>
                      <a:endParaRPr lang="en-US" dirty="0"/>
                    </a:p>
                  </a:txBody>
                  <a:tcPr anchor="ctr"/>
                </a:tc>
              </a:tr>
              <a:tr h="1856509">
                <a:tc>
                  <a:txBody>
                    <a:bodyPr/>
                    <a:lstStyle/>
                    <a:p>
                      <a:pPr algn="l"/>
                      <a:r>
                        <a:rPr lang="en-US" dirty="0" smtClean="0"/>
                        <a:t>Birth</a:t>
                      </a:r>
                      <a:endParaRPr lang="en-US" b="1" dirty="0"/>
                    </a:p>
                  </a:txBody>
                  <a:tcPr anchor="ctr"/>
                </a:tc>
                <a:tc>
                  <a:txBody>
                    <a:bodyPr/>
                    <a:lstStyle/>
                    <a:p>
                      <a:r>
                        <a:rPr lang="en-US" sz="1700" dirty="0" smtClean="0"/>
                        <a:t>Proof of identity</a:t>
                      </a:r>
                    </a:p>
                    <a:p>
                      <a:pPr defTabSz="120650"/>
                      <a:r>
                        <a:rPr lang="en-US" sz="1700" dirty="0" smtClean="0"/>
                        <a:t>Proof of age &amp;  	date of birth</a:t>
                      </a:r>
                    </a:p>
                    <a:p>
                      <a:pPr defTabSz="120650"/>
                      <a:r>
                        <a:rPr lang="en-US" sz="1700" dirty="0" smtClean="0"/>
                        <a:t>Proof of place of 	birth </a:t>
                      </a:r>
                    </a:p>
                    <a:p>
                      <a:r>
                        <a:rPr lang="en-US" sz="1700" dirty="0" smtClean="0"/>
                        <a:t>Citizenship</a:t>
                      </a:r>
                    </a:p>
                    <a:p>
                      <a:r>
                        <a:rPr lang="en-US" sz="1700" dirty="0" smtClean="0"/>
                        <a:t>Parentage</a:t>
                      </a:r>
                      <a:endParaRPr lang="en-US" sz="1700" dirty="0"/>
                    </a:p>
                  </a:txBody>
                  <a:tcPr/>
                </a:tc>
                <a:tc>
                  <a:txBody>
                    <a:bodyPr/>
                    <a:lstStyle/>
                    <a:p>
                      <a:pPr defTabSz="120650"/>
                      <a:r>
                        <a:rPr lang="en-US" sz="1700" dirty="0" smtClean="0"/>
                        <a:t>Population 	registries</a:t>
                      </a:r>
                    </a:p>
                    <a:p>
                      <a:pPr defTabSz="120650"/>
                      <a:r>
                        <a:rPr lang="en-US" sz="1700" dirty="0" smtClean="0"/>
                        <a:t>Identity</a:t>
                      </a:r>
                      <a:r>
                        <a:rPr lang="en-US" sz="1700" baseline="0" dirty="0" smtClean="0"/>
                        <a:t> card 	systems</a:t>
                      </a:r>
                    </a:p>
                    <a:p>
                      <a:pPr defTabSz="120650"/>
                      <a:r>
                        <a:rPr lang="en-US" sz="1700" baseline="0" dirty="0" smtClean="0"/>
                        <a:t>Election rolls</a:t>
                      </a:r>
                    </a:p>
                    <a:p>
                      <a:pPr defTabSz="120650"/>
                      <a:r>
                        <a:rPr lang="en-US" sz="1700" baseline="0" dirty="0" smtClean="0"/>
                        <a:t>Social programs</a:t>
                      </a:r>
                    </a:p>
                    <a:p>
                      <a:r>
                        <a:rPr lang="en-US" sz="1700" baseline="0" dirty="0" smtClean="0"/>
                        <a:t>National security</a:t>
                      </a:r>
                      <a:endParaRPr lang="en-US" sz="1700" dirty="0"/>
                    </a:p>
                  </a:txBody>
                  <a:tcPr/>
                </a:tc>
                <a:tc>
                  <a:txBody>
                    <a:bodyPr/>
                    <a:lstStyle/>
                    <a:p>
                      <a:pPr defTabSz="120650"/>
                      <a:r>
                        <a:rPr lang="en-US" sz="1700" dirty="0" smtClean="0"/>
                        <a:t>Population estimates 	&amp; predictions</a:t>
                      </a:r>
                    </a:p>
                    <a:p>
                      <a:pPr defTabSz="120650">
                        <a:tabLst>
                          <a:tab pos="120650" algn="l"/>
                        </a:tabLst>
                      </a:pPr>
                      <a:r>
                        <a:rPr lang="en-US" sz="1700" dirty="0" smtClean="0"/>
                        <a:t>Natality rates &amp; 	trends</a:t>
                      </a:r>
                    </a:p>
                    <a:p>
                      <a:pPr defTabSz="120650"/>
                      <a:r>
                        <a:rPr lang="en-US" sz="1700" dirty="0" smtClean="0"/>
                        <a:t>Maternal &amp; infant 	health</a:t>
                      </a:r>
                      <a:endParaRPr lang="en-US" sz="1700" dirty="0"/>
                    </a:p>
                  </a:txBody>
                  <a:tcPr/>
                </a:tc>
                <a:tc>
                  <a:txBody>
                    <a:bodyPr/>
                    <a:lstStyle/>
                    <a:p>
                      <a:pPr defTabSz="120650"/>
                      <a:r>
                        <a:rPr lang="en-US" sz="1700" dirty="0" smtClean="0"/>
                        <a:t>Sampling frame</a:t>
                      </a:r>
                      <a:r>
                        <a:rPr lang="en-US" sz="1700" baseline="0" dirty="0" smtClean="0"/>
                        <a:t> for 	research studies</a:t>
                      </a:r>
                    </a:p>
                    <a:p>
                      <a:pPr defTabSz="120650"/>
                      <a:r>
                        <a:rPr lang="en-US" sz="1700" baseline="0" dirty="0" smtClean="0"/>
                        <a:t>Identify population 	at risk</a:t>
                      </a:r>
                    </a:p>
                    <a:p>
                      <a:pPr defTabSz="120650"/>
                      <a:r>
                        <a:rPr lang="en-US" sz="1700" baseline="0" dirty="0" smtClean="0"/>
                        <a:t>Fertility data for 	family planning</a:t>
                      </a:r>
                      <a:endParaRPr lang="en-US" sz="1700" dirty="0"/>
                    </a:p>
                  </a:txBody>
                  <a:tcPr/>
                </a:tc>
              </a:tr>
              <a:tr h="1732575">
                <a:tc>
                  <a:txBody>
                    <a:bodyPr/>
                    <a:lstStyle/>
                    <a:p>
                      <a:pPr algn="l"/>
                      <a:r>
                        <a:rPr lang="en-US" dirty="0" smtClean="0"/>
                        <a:t>Death</a:t>
                      </a:r>
                      <a:endParaRPr lang="en-US" b="1" dirty="0"/>
                    </a:p>
                  </a:txBody>
                  <a:tcPr anchor="ctr"/>
                </a:tc>
                <a:tc>
                  <a:txBody>
                    <a:bodyPr/>
                    <a:lstStyle/>
                    <a:p>
                      <a:pPr defTabSz="120650"/>
                      <a:r>
                        <a:rPr lang="en-US" sz="1700" dirty="0" smtClean="0"/>
                        <a:t>Evidence of 	death for heirs</a:t>
                      </a:r>
                    </a:p>
                    <a:p>
                      <a:pPr defTabSz="120650"/>
                      <a:r>
                        <a:rPr lang="en-US" sz="1700" dirty="0" smtClean="0"/>
                        <a:t>Collect 	insurance</a:t>
                      </a:r>
                    </a:p>
                    <a:p>
                      <a:r>
                        <a:rPr lang="en-US" sz="1700" dirty="0" smtClean="0"/>
                        <a:t>Probate estate</a:t>
                      </a:r>
                      <a:endParaRPr lang="en-US" sz="1700" dirty="0"/>
                    </a:p>
                  </a:txBody>
                  <a:tcPr/>
                </a:tc>
                <a:tc>
                  <a:txBody>
                    <a:bodyPr/>
                    <a:lstStyle/>
                    <a:p>
                      <a:pPr defTabSz="120650">
                        <a:tabLst>
                          <a:tab pos="120650" algn="l"/>
                        </a:tabLst>
                      </a:pPr>
                      <a:r>
                        <a:rPr lang="en-US" sz="1700" dirty="0" smtClean="0"/>
                        <a:t>Purge population 	registry &amp; election 	rolls</a:t>
                      </a:r>
                    </a:p>
                    <a:p>
                      <a:pPr defTabSz="120650"/>
                      <a:r>
                        <a:rPr lang="en-US" sz="1700" dirty="0" smtClean="0"/>
                        <a:t>Genealogical 	research</a:t>
                      </a:r>
                    </a:p>
                    <a:p>
                      <a:endParaRPr lang="en-US" sz="1700" dirty="0"/>
                    </a:p>
                  </a:txBody>
                  <a:tcPr/>
                </a:tc>
                <a:tc>
                  <a:txBody>
                    <a:bodyPr/>
                    <a:lstStyle/>
                    <a:p>
                      <a:pPr>
                        <a:tabLst>
                          <a:tab pos="120650" algn="l"/>
                        </a:tabLst>
                      </a:pPr>
                      <a:r>
                        <a:rPr lang="en-US" sz="1700" dirty="0" smtClean="0"/>
                        <a:t>Population</a:t>
                      </a:r>
                      <a:r>
                        <a:rPr lang="en-US" sz="1700" baseline="0" dirty="0" smtClean="0"/>
                        <a:t> estimates 	&amp; predictions</a:t>
                      </a:r>
                    </a:p>
                    <a:p>
                      <a:pPr defTabSz="120650"/>
                      <a:r>
                        <a:rPr lang="en-US" sz="1700" baseline="0" dirty="0" smtClean="0"/>
                        <a:t>Mortality rates &amp;</a:t>
                      </a:r>
                    </a:p>
                    <a:p>
                      <a:pPr defTabSz="120650"/>
                      <a:r>
                        <a:rPr lang="en-US" sz="1700" baseline="0" dirty="0" smtClean="0"/>
                        <a:t>   trends</a:t>
                      </a:r>
                    </a:p>
                    <a:p>
                      <a:pPr defTabSz="120650"/>
                      <a:r>
                        <a:rPr lang="en-US" sz="1700" baseline="0" dirty="0" smtClean="0"/>
                        <a:t>Study specific 	diseases</a:t>
                      </a:r>
                    </a:p>
                    <a:p>
                      <a:r>
                        <a:rPr lang="en-US" sz="1700" baseline="0" dirty="0" smtClean="0"/>
                        <a:t>Life tables </a:t>
                      </a:r>
                      <a:endParaRPr lang="en-US" sz="1700" dirty="0"/>
                    </a:p>
                  </a:txBody>
                  <a:tcPr/>
                </a:tc>
                <a:tc>
                  <a:txBody>
                    <a:bodyPr/>
                    <a:lstStyle/>
                    <a:p>
                      <a:pPr defTabSz="120650">
                        <a:tabLst/>
                      </a:pPr>
                      <a:r>
                        <a:rPr lang="en-US" sz="1700" dirty="0" smtClean="0"/>
                        <a:t>Monitor infectious 	diseases</a:t>
                      </a:r>
                    </a:p>
                    <a:p>
                      <a:pPr defTabSz="120650"/>
                      <a:r>
                        <a:rPr lang="en-US" sz="1700" dirty="0" smtClean="0"/>
                        <a:t>Study chronic 	disease patterns</a:t>
                      </a:r>
                    </a:p>
                    <a:p>
                      <a:pPr defTabSz="120650"/>
                      <a:r>
                        <a:rPr lang="en-US" sz="1700" dirty="0" smtClean="0"/>
                        <a:t>Infant</a:t>
                      </a:r>
                      <a:r>
                        <a:rPr lang="en-US" sz="1700" baseline="0" dirty="0" smtClean="0"/>
                        <a:t> &amp; maternal 	mortality studies </a:t>
                      </a:r>
                    </a:p>
                    <a:p>
                      <a:r>
                        <a:rPr lang="en-US" sz="1700" baseline="0" dirty="0" smtClean="0"/>
                        <a:t>Accident, suicide &amp;</a:t>
                      </a:r>
                    </a:p>
                    <a:p>
                      <a:pPr defTabSz="120650">
                        <a:tabLst>
                          <a:tab pos="0" algn="l"/>
                        </a:tabLst>
                      </a:pPr>
                      <a:r>
                        <a:rPr lang="en-US" sz="1700" baseline="0" dirty="0" smtClean="0"/>
                        <a:t>		homicide studies</a:t>
                      </a:r>
                      <a:endParaRPr lang="en-US" sz="1700" dirty="0"/>
                    </a:p>
                  </a:txBody>
                  <a:tcPr/>
                </a:tc>
              </a:tr>
              <a:tr h="1188720">
                <a:tc>
                  <a:txBody>
                    <a:bodyPr/>
                    <a:lstStyle/>
                    <a:p>
                      <a:pPr algn="l"/>
                      <a:r>
                        <a:rPr lang="en-US" dirty="0" smtClean="0"/>
                        <a:t>Marriage/Divorce</a:t>
                      </a:r>
                      <a:endParaRPr lang="en-US" b="1" dirty="0"/>
                    </a:p>
                  </a:txBody>
                  <a:tcPr anchor="ctr"/>
                </a:tc>
                <a:tc>
                  <a:txBody>
                    <a:bodyPr/>
                    <a:lstStyle/>
                    <a:p>
                      <a:pPr defTabSz="120650"/>
                      <a:r>
                        <a:rPr lang="en-US" sz="1700" dirty="0" smtClean="0"/>
                        <a:t>Legal proof of 	marriage or 	divorce</a:t>
                      </a:r>
                      <a:r>
                        <a:rPr lang="en-US" sz="1700" baseline="0" dirty="0" smtClean="0"/>
                        <a:t> &amp; date 	and place</a:t>
                      </a:r>
                      <a:endParaRPr lang="en-US" sz="1700" dirty="0"/>
                    </a:p>
                  </a:txBody>
                  <a:tcPr/>
                </a:tc>
                <a:tc>
                  <a:txBody>
                    <a:bodyPr/>
                    <a:lstStyle/>
                    <a:p>
                      <a:pPr defTabSz="120650"/>
                      <a:r>
                        <a:rPr lang="en-US" sz="1700" dirty="0" smtClean="0"/>
                        <a:t>Administer family 	benefit programs</a:t>
                      </a:r>
                    </a:p>
                    <a:p>
                      <a:pPr defTabSz="120650"/>
                      <a:r>
                        <a:rPr lang="en-US" sz="1700" dirty="0" smtClean="0"/>
                        <a:t>Genealogical 	research</a:t>
                      </a:r>
                      <a:endParaRPr lang="en-US" sz="1700" dirty="0"/>
                    </a:p>
                  </a:txBody>
                  <a:tcPr/>
                </a:tc>
                <a:tc>
                  <a:txBody>
                    <a:bodyPr/>
                    <a:lstStyle/>
                    <a:p>
                      <a:pPr>
                        <a:tabLst>
                          <a:tab pos="120650" algn="l"/>
                        </a:tabLst>
                      </a:pPr>
                      <a:r>
                        <a:rPr lang="en-US" sz="1700" dirty="0" smtClean="0"/>
                        <a:t>Marriage &amp; divorce</a:t>
                      </a:r>
                      <a:r>
                        <a:rPr lang="en-US" sz="1700" baseline="0" dirty="0" smtClean="0"/>
                        <a:t> 	rates and trends</a:t>
                      </a:r>
                      <a:endParaRPr lang="en-US" sz="1700" dirty="0"/>
                    </a:p>
                  </a:txBody>
                  <a:tcPr/>
                </a:tc>
                <a:tc>
                  <a:txBody>
                    <a:bodyPr/>
                    <a:lstStyle/>
                    <a:p>
                      <a:pPr>
                        <a:tabLst>
                          <a:tab pos="120650" algn="l"/>
                        </a:tabLst>
                      </a:pPr>
                      <a:r>
                        <a:rPr lang="en-US" sz="1700" dirty="0" smtClean="0"/>
                        <a:t>Demographic 	studies</a:t>
                      </a:r>
                    </a:p>
                    <a:p>
                      <a:pPr defTabSz="120650"/>
                      <a:r>
                        <a:rPr lang="en-US" sz="1700" dirty="0" smtClean="0"/>
                        <a:t>Study family 	patterns</a:t>
                      </a:r>
                      <a:endParaRPr lang="en-US" sz="1700" dirty="0"/>
                    </a:p>
                  </a:txBody>
                  <a:tcPr/>
                </a:tc>
              </a:tr>
            </a:tbl>
          </a:graphicData>
        </a:graphic>
      </p:graphicFrame>
      <p:sp>
        <p:nvSpPr>
          <p:cNvPr id="5" name="TextBox 4"/>
          <p:cNvSpPr txBox="1"/>
          <p:nvPr/>
        </p:nvSpPr>
        <p:spPr>
          <a:xfrm>
            <a:off x="4572000" y="76200"/>
            <a:ext cx="4419600" cy="400110"/>
          </a:xfrm>
          <a:prstGeom prst="rect">
            <a:avLst/>
          </a:prstGeom>
          <a:noFill/>
          <a:ln>
            <a:solidFill>
              <a:schemeClr val="tx1">
                <a:alpha val="50000"/>
              </a:schemeClr>
            </a:solidFill>
          </a:ln>
        </p:spPr>
        <p:txBody>
          <a:bodyPr wrap="square" rtlCol="0">
            <a:spAutoFit/>
          </a:bodyPr>
          <a:lstStyle/>
          <a:p>
            <a:r>
              <a:rPr lang="en-US" sz="1000" dirty="0">
                <a:solidFill>
                  <a:srgbClr val="000000"/>
                </a:solidFill>
                <a:latin typeface="Arial"/>
                <a:cs typeface="Times New Roman"/>
              </a:rPr>
              <a:t>SOURCES: </a:t>
            </a:r>
            <a:r>
              <a:rPr lang="en-US" sz="1000" i="1" dirty="0">
                <a:solidFill>
                  <a:srgbClr val="000000"/>
                </a:solidFill>
                <a:latin typeface="Arial"/>
                <a:cs typeface="Times New Roman"/>
              </a:rPr>
              <a:t>Handbook on Training in Civil Registration and Vital Statistics Systems, </a:t>
            </a:r>
            <a:r>
              <a:rPr lang="en-US" sz="1000" dirty="0">
                <a:solidFill>
                  <a:srgbClr val="000000"/>
                </a:solidFill>
                <a:latin typeface="Arial"/>
                <a:cs typeface="Times New Roman"/>
              </a:rPr>
              <a:t>Series F, No. 84, United Nations, New York, 2002, Module </a:t>
            </a:r>
            <a:r>
              <a:rPr lang="en-US" sz="1000" dirty="0" smtClean="0">
                <a:solidFill>
                  <a:srgbClr val="000000"/>
                </a:solidFill>
                <a:latin typeface="Arial"/>
                <a:cs typeface="Times New Roman"/>
              </a:rPr>
              <a:t>2</a:t>
            </a:r>
            <a:endParaRPr lang="en-US" sz="1000" dirty="0">
              <a:solidFill>
                <a:srgbClr val="000000"/>
              </a:solidFill>
              <a:latin typeface="Arial"/>
              <a:cs typeface="Times New Roman"/>
            </a:endParaRPr>
          </a:p>
        </p:txBody>
      </p:sp>
    </p:spTree>
    <p:extLst>
      <p:ext uri="{BB962C8B-B14F-4D97-AF65-F5344CB8AC3E}">
        <p14:creationId xmlns:p14="http://schemas.microsoft.com/office/powerpoint/2010/main" val="23798348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normAutofit/>
          </a:bodyPr>
          <a:lstStyle/>
          <a:p>
            <a:r>
              <a:rPr lang="en-US" dirty="0" smtClean="0"/>
              <a:t>Discuss</a:t>
            </a:r>
            <a:endParaRPr lang="en-US" dirty="0"/>
          </a:p>
        </p:txBody>
      </p:sp>
      <p:sp>
        <p:nvSpPr>
          <p:cNvPr id="3" name="Content Placeholder 2"/>
          <p:cNvSpPr>
            <a:spLocks noGrp="1"/>
          </p:cNvSpPr>
          <p:nvPr>
            <p:ph idx="4294967295"/>
          </p:nvPr>
        </p:nvSpPr>
        <p:spPr>
          <a:xfrm>
            <a:off x="457200" y="1676400"/>
            <a:ext cx="8229600" cy="4449763"/>
          </a:xfrm>
          <a:prstGeom prst="rect">
            <a:avLst/>
          </a:prstGeom>
        </p:spPr>
        <p:txBody>
          <a:bodyPr/>
          <a:lstStyle/>
          <a:p>
            <a:pPr marL="0" indent="0">
              <a:buNone/>
            </a:pPr>
            <a:r>
              <a:rPr lang="en-US" sz="2400" smtClean="0"/>
              <a:t>Give some examples of how you have used vital records in the past.  </a:t>
            </a:r>
          </a:p>
          <a:p>
            <a:pPr marL="0" indent="0">
              <a:buNone/>
            </a:pPr>
            <a:endParaRPr lang="en-US" sz="2400" smtClean="0"/>
          </a:p>
          <a:p>
            <a:pPr marL="0" indent="0">
              <a:buNone/>
            </a:pPr>
            <a:r>
              <a:rPr lang="en-US" sz="2400" smtClean="0"/>
              <a:t>Did you have any problems obtaining or using the records, and if so, what were the problems?</a:t>
            </a:r>
            <a:endParaRPr lang="en-US" sz="2400" dirty="0"/>
          </a:p>
        </p:txBody>
      </p:sp>
    </p:spTree>
    <p:extLst>
      <p:ext uri="{BB962C8B-B14F-4D97-AF65-F5344CB8AC3E}">
        <p14:creationId xmlns:p14="http://schemas.microsoft.com/office/powerpoint/2010/main" val="175107884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lstStyle/>
          <a:p>
            <a:r>
              <a:rPr lang="en-US" dirty="0" smtClean="0"/>
              <a:t>Review</a:t>
            </a:r>
            <a:endParaRPr lang="en-US" dirty="0"/>
          </a:p>
        </p:txBody>
      </p:sp>
      <p:sp>
        <p:nvSpPr>
          <p:cNvPr id="3" name="Content Placeholder 2"/>
          <p:cNvSpPr>
            <a:spLocks noGrp="1"/>
          </p:cNvSpPr>
          <p:nvPr>
            <p:ph idx="4294967295"/>
          </p:nvPr>
        </p:nvSpPr>
        <p:spPr>
          <a:xfrm>
            <a:off x="457200" y="1295400"/>
            <a:ext cx="8229600" cy="4830763"/>
          </a:xfrm>
          <a:prstGeom prst="rect">
            <a:avLst/>
          </a:prstGeom>
        </p:spPr>
        <p:txBody>
          <a:bodyPr>
            <a:normAutofit lnSpcReduction="10000"/>
          </a:bodyPr>
          <a:lstStyle/>
          <a:p>
            <a:r>
              <a:rPr lang="en-US" dirty="0"/>
              <a:t>Civil registration </a:t>
            </a:r>
            <a:endParaRPr lang="en-US" dirty="0" smtClean="0"/>
          </a:p>
          <a:p>
            <a:pPr lvl="1"/>
            <a:r>
              <a:rPr lang="en-US" sz="2600" dirty="0" smtClean="0"/>
              <a:t>Legal </a:t>
            </a:r>
            <a:r>
              <a:rPr lang="en-US" sz="2600" dirty="0"/>
              <a:t>system to record </a:t>
            </a:r>
            <a:r>
              <a:rPr lang="en-US" sz="2600" dirty="0" smtClean="0"/>
              <a:t>vital </a:t>
            </a:r>
            <a:r>
              <a:rPr lang="en-US" sz="2600" dirty="0"/>
              <a:t>events of a country </a:t>
            </a:r>
            <a:endParaRPr lang="en-US" sz="2600" dirty="0" smtClean="0"/>
          </a:p>
          <a:p>
            <a:pPr lvl="1"/>
            <a:r>
              <a:rPr lang="en-US" sz="2600" dirty="0" smtClean="0"/>
              <a:t>Goal to record </a:t>
            </a:r>
            <a:r>
              <a:rPr lang="en-US" sz="2600" dirty="0"/>
              <a:t>all vital events occurring in the country as they occur</a:t>
            </a:r>
          </a:p>
          <a:p>
            <a:r>
              <a:rPr lang="en-US" dirty="0"/>
              <a:t>Vital statistics </a:t>
            </a:r>
            <a:endParaRPr lang="en-US" dirty="0" smtClean="0"/>
          </a:p>
          <a:p>
            <a:pPr lvl="1"/>
            <a:r>
              <a:rPr lang="en-US" sz="2600" dirty="0" smtClean="0"/>
              <a:t>Data obtained from </a:t>
            </a:r>
            <a:r>
              <a:rPr lang="en-US" sz="2600" dirty="0"/>
              <a:t>vital events filed through </a:t>
            </a:r>
            <a:r>
              <a:rPr lang="en-US" sz="2600" dirty="0" smtClean="0"/>
              <a:t>civil </a:t>
            </a:r>
            <a:r>
              <a:rPr lang="en-US" sz="2600" dirty="0"/>
              <a:t>registration </a:t>
            </a:r>
            <a:r>
              <a:rPr lang="en-US" sz="2600" dirty="0" smtClean="0"/>
              <a:t>system </a:t>
            </a:r>
            <a:endParaRPr lang="en-US" sz="2600" dirty="0"/>
          </a:p>
          <a:p>
            <a:pPr lvl="1"/>
            <a:r>
              <a:rPr lang="en-US" sz="2600" dirty="0"/>
              <a:t>Goal </a:t>
            </a:r>
            <a:r>
              <a:rPr lang="en-US" sz="2600" dirty="0" smtClean="0"/>
              <a:t>to </a:t>
            </a:r>
            <a:r>
              <a:rPr lang="en-US" sz="2600" dirty="0"/>
              <a:t>have accurate data from all vital events occurring in the country</a:t>
            </a:r>
          </a:p>
          <a:p>
            <a:pPr lvl="1"/>
            <a:endParaRPr lang="en-US" dirty="0"/>
          </a:p>
          <a:p>
            <a:endParaRPr lang="en-US" dirty="0"/>
          </a:p>
        </p:txBody>
      </p:sp>
    </p:spTree>
    <p:extLst>
      <p:ext uri="{BB962C8B-B14F-4D97-AF65-F5344CB8AC3E}">
        <p14:creationId xmlns:p14="http://schemas.microsoft.com/office/powerpoint/2010/main" val="1142840864"/>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lstStyle/>
          <a:p>
            <a:r>
              <a:rPr lang="en-US" dirty="0" smtClean="0"/>
              <a:t>Review</a:t>
            </a:r>
            <a:endParaRPr lang="en-US" sz="2400" dirty="0"/>
          </a:p>
        </p:txBody>
      </p:sp>
      <p:sp>
        <p:nvSpPr>
          <p:cNvPr id="3" name="Content Placeholder 2"/>
          <p:cNvSpPr>
            <a:spLocks noGrp="1"/>
          </p:cNvSpPr>
          <p:nvPr>
            <p:ph idx="4294967295"/>
          </p:nvPr>
        </p:nvSpPr>
        <p:spPr>
          <a:xfrm>
            <a:off x="609600" y="1447800"/>
            <a:ext cx="8382000" cy="4495800"/>
          </a:xfrm>
          <a:prstGeom prst="rect">
            <a:avLst/>
          </a:prstGeom>
        </p:spPr>
        <p:txBody>
          <a:bodyPr>
            <a:normAutofit/>
          </a:bodyPr>
          <a:lstStyle/>
          <a:p>
            <a:r>
              <a:rPr lang="en-US" dirty="0" smtClean="0"/>
              <a:t>Use of Vital </a:t>
            </a:r>
            <a:r>
              <a:rPr lang="en-US" dirty="0"/>
              <a:t>records </a:t>
            </a:r>
            <a:endParaRPr lang="en-US" dirty="0" smtClean="0"/>
          </a:p>
          <a:p>
            <a:pPr lvl="1"/>
            <a:r>
              <a:rPr lang="en-US" sz="2600" dirty="0" smtClean="0"/>
              <a:t>Legal</a:t>
            </a:r>
          </a:p>
          <a:p>
            <a:pPr lvl="1"/>
            <a:r>
              <a:rPr lang="en-US" sz="2600" dirty="0" smtClean="0"/>
              <a:t>Administrative</a:t>
            </a:r>
          </a:p>
          <a:p>
            <a:pPr lvl="1"/>
            <a:r>
              <a:rPr lang="en-US" sz="2600" dirty="0" smtClean="0"/>
              <a:t>Vital </a:t>
            </a:r>
            <a:r>
              <a:rPr lang="en-US" sz="2600" dirty="0"/>
              <a:t>statistics </a:t>
            </a:r>
            <a:endParaRPr lang="en-US" sz="2600" dirty="0" smtClean="0"/>
          </a:p>
          <a:p>
            <a:pPr lvl="1"/>
            <a:r>
              <a:rPr lang="en-US" sz="2600" dirty="0" smtClean="0"/>
              <a:t>Public </a:t>
            </a:r>
            <a:r>
              <a:rPr lang="en-US" sz="2600" dirty="0"/>
              <a:t>health </a:t>
            </a:r>
            <a:r>
              <a:rPr lang="en-US" sz="2600" dirty="0" smtClean="0"/>
              <a:t>and research</a:t>
            </a:r>
            <a:endParaRPr lang="en-US" sz="2600" dirty="0"/>
          </a:p>
          <a:p>
            <a:r>
              <a:rPr lang="en-US" dirty="0" smtClean="0"/>
              <a:t>Main </a:t>
            </a:r>
            <a:r>
              <a:rPr lang="en-US" dirty="0"/>
              <a:t>records used for public health </a:t>
            </a:r>
            <a:r>
              <a:rPr lang="en-US" dirty="0" smtClean="0"/>
              <a:t>analyses</a:t>
            </a:r>
          </a:p>
          <a:p>
            <a:pPr lvl="1"/>
            <a:r>
              <a:rPr lang="en-US" sz="2600" dirty="0" smtClean="0"/>
              <a:t>Births</a:t>
            </a:r>
          </a:p>
          <a:p>
            <a:pPr lvl="1"/>
            <a:r>
              <a:rPr lang="en-US" sz="2600" dirty="0" smtClean="0"/>
              <a:t>Deaths</a:t>
            </a:r>
            <a:endParaRPr lang="en-US" sz="2600" dirty="0"/>
          </a:p>
        </p:txBody>
      </p:sp>
    </p:spTree>
    <p:extLst>
      <p:ext uri="{BB962C8B-B14F-4D97-AF65-F5344CB8AC3E}">
        <p14:creationId xmlns:p14="http://schemas.microsoft.com/office/powerpoint/2010/main" val="393891523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p:spPr>
        <p:txBody>
          <a:bodyPr>
            <a:normAutofit/>
          </a:bodyPr>
          <a:lstStyle/>
          <a:p>
            <a:r>
              <a:rPr lang="en-US" dirty="0" smtClean="0"/>
              <a:t>Word Choice Questions</a:t>
            </a:r>
            <a:endParaRPr lang="en-US" dirty="0"/>
          </a:p>
        </p:txBody>
      </p:sp>
      <p:sp>
        <p:nvSpPr>
          <p:cNvPr id="3" name="Content Placeholder 2"/>
          <p:cNvSpPr>
            <a:spLocks noGrp="1"/>
          </p:cNvSpPr>
          <p:nvPr>
            <p:ph idx="4294967295"/>
          </p:nvPr>
        </p:nvSpPr>
        <p:spPr>
          <a:xfrm>
            <a:off x="457200" y="1524000"/>
            <a:ext cx="8229600" cy="4602163"/>
          </a:xfrm>
          <a:prstGeom prst="rect">
            <a:avLst/>
          </a:prstGeom>
        </p:spPr>
        <p:txBody>
          <a:bodyPr>
            <a:normAutofit fontScale="92500" lnSpcReduction="10000"/>
          </a:bodyPr>
          <a:lstStyle/>
          <a:p>
            <a:pPr marL="514350" indent="-514350">
              <a:buAutoNum type="arabicPeriod"/>
            </a:pPr>
            <a:r>
              <a:rPr lang="en-US" sz="2800" dirty="0" smtClean="0"/>
              <a:t>Vital statistics are data collected from vital events filed through </a:t>
            </a:r>
            <a:r>
              <a:rPr lang="en-US" sz="2800" i="1" dirty="0" smtClean="0">
                <a:solidFill>
                  <a:srgbClr val="C00000"/>
                </a:solidFill>
              </a:rPr>
              <a:t>(the census/civil registration)</a:t>
            </a:r>
            <a:r>
              <a:rPr lang="en-US" sz="2800" dirty="0" smtClean="0"/>
              <a:t>.</a:t>
            </a:r>
          </a:p>
          <a:p>
            <a:pPr marL="514350" indent="-514350">
              <a:buAutoNum type="arabicPeriod"/>
            </a:pPr>
            <a:r>
              <a:rPr lang="en-US" sz="2800" dirty="0" smtClean="0"/>
              <a:t>The goal of a civil registration system is to record all vital events </a:t>
            </a:r>
            <a:r>
              <a:rPr lang="en-US" sz="2800" i="1" dirty="0" smtClean="0">
                <a:solidFill>
                  <a:srgbClr val="C00000"/>
                </a:solidFill>
              </a:rPr>
              <a:t>(within 5 years/as they occur)</a:t>
            </a:r>
            <a:r>
              <a:rPr lang="en-US" sz="2800" dirty="0" smtClean="0"/>
              <a:t>.</a:t>
            </a:r>
          </a:p>
          <a:p>
            <a:pPr marL="514350" indent="-514350">
              <a:buAutoNum type="arabicPeriod"/>
            </a:pPr>
            <a:r>
              <a:rPr lang="en-US" sz="2800" dirty="0" smtClean="0"/>
              <a:t>Vital records </a:t>
            </a:r>
            <a:r>
              <a:rPr lang="en-US" sz="2800" i="1" dirty="0" smtClean="0">
                <a:solidFill>
                  <a:srgbClr val="C00000"/>
                </a:solidFill>
              </a:rPr>
              <a:t>(are/are not)</a:t>
            </a:r>
            <a:r>
              <a:rPr lang="en-US" sz="2800" dirty="0" smtClean="0"/>
              <a:t> legal documents.</a:t>
            </a:r>
          </a:p>
          <a:p>
            <a:pPr marL="514350" indent="-514350">
              <a:buAutoNum type="arabicPeriod"/>
            </a:pPr>
            <a:r>
              <a:rPr lang="en-US" sz="2800" dirty="0" smtClean="0"/>
              <a:t>Purging administrative files, monitoring health trends, developing sampling frames, and conducting statistical research </a:t>
            </a:r>
            <a:r>
              <a:rPr lang="en-US" sz="2800" i="1" dirty="0" smtClean="0">
                <a:solidFill>
                  <a:srgbClr val="C00000"/>
                </a:solidFill>
              </a:rPr>
              <a:t>(are/are not) </a:t>
            </a:r>
            <a:r>
              <a:rPr lang="en-US" sz="2800" dirty="0" smtClean="0"/>
              <a:t>some uses of information from vital records.   </a:t>
            </a:r>
          </a:p>
        </p:txBody>
      </p:sp>
    </p:spTree>
    <p:extLst>
      <p:ext uri="{BB962C8B-B14F-4D97-AF65-F5344CB8AC3E}">
        <p14:creationId xmlns:p14="http://schemas.microsoft.com/office/powerpoint/2010/main" val="340809320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90600"/>
          </a:xfrm>
        </p:spPr>
        <p:txBody>
          <a:bodyPr>
            <a:normAutofit/>
          </a:bodyPr>
          <a:lstStyle/>
          <a:p>
            <a:r>
              <a:rPr lang="en-US" dirty="0" smtClean="0"/>
              <a:t>Overview</a:t>
            </a:r>
            <a:endParaRPr lang="en-US" dirty="0"/>
          </a:p>
        </p:txBody>
      </p:sp>
      <p:sp>
        <p:nvSpPr>
          <p:cNvPr id="3" name="Content Placeholder 2"/>
          <p:cNvSpPr>
            <a:spLocks noGrp="1"/>
          </p:cNvSpPr>
          <p:nvPr>
            <p:ph idx="4294967295"/>
          </p:nvPr>
        </p:nvSpPr>
        <p:spPr>
          <a:xfrm>
            <a:off x="457200" y="1905000"/>
            <a:ext cx="8229600" cy="4221163"/>
          </a:xfrm>
          <a:prstGeom prst="rect">
            <a:avLst/>
          </a:prstGeom>
        </p:spPr>
        <p:txBody>
          <a:bodyPr/>
          <a:lstStyle/>
          <a:p>
            <a:r>
              <a:rPr lang="en-US" dirty="0" smtClean="0"/>
              <a:t>Purpose of Civil Registration System</a:t>
            </a:r>
          </a:p>
          <a:p>
            <a:r>
              <a:rPr lang="en-US" dirty="0" smtClean="0"/>
              <a:t>Purpose of Vital Statistics system</a:t>
            </a:r>
          </a:p>
          <a:p>
            <a:r>
              <a:rPr lang="en-US" dirty="0" smtClean="0"/>
              <a:t>Types of Vital Records</a:t>
            </a:r>
          </a:p>
          <a:p>
            <a:r>
              <a:rPr lang="en-US" dirty="0" smtClean="0"/>
              <a:t>Uses of Vital Records</a:t>
            </a:r>
            <a:endParaRPr lang="en-US" dirty="0"/>
          </a:p>
        </p:txBody>
      </p:sp>
      <p:pic>
        <p:nvPicPr>
          <p:cNvPr id="4" name="Picture 2" descr="Picture from World Health Organization of worker collecting information for a vital record.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3647" y="3048560"/>
            <a:ext cx="2768776" cy="3724275"/>
          </a:xfrm>
          <a:prstGeom prst="rect">
            <a:avLst/>
          </a:prstGeom>
          <a:noFill/>
          <a:ln w="38100">
            <a:solidFill>
              <a:srgbClr val="007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55900" y="5689925"/>
            <a:ext cx="4648200" cy="400110"/>
          </a:xfrm>
          <a:prstGeom prst="rect">
            <a:avLst/>
          </a:prstGeom>
          <a:noFill/>
        </p:spPr>
        <p:txBody>
          <a:bodyPr wrap="square" rtlCol="0">
            <a:spAutoFit/>
          </a:bodyPr>
          <a:lstStyle/>
          <a:p>
            <a:pPr algn="r"/>
            <a:r>
              <a:rPr lang="en-US" sz="1000" dirty="0"/>
              <a:t>Picture from WHO web site; Health Metrics Network</a:t>
            </a:r>
          </a:p>
          <a:p>
            <a:pPr algn="r"/>
            <a:r>
              <a:rPr lang="en-US" sz="1000" dirty="0"/>
              <a:t>http://</a:t>
            </a:r>
            <a:r>
              <a:rPr lang="en-US" sz="1000" dirty="0" smtClean="0"/>
              <a:t>www.who.int/healthmetrics/documents/Components_of_a_strong_HIS.pdf</a:t>
            </a:r>
            <a:endParaRPr lang="en-US" sz="1000" dirty="0"/>
          </a:p>
        </p:txBody>
      </p:sp>
    </p:spTree>
    <p:extLst>
      <p:ext uri="{BB962C8B-B14F-4D97-AF65-F5344CB8AC3E}">
        <p14:creationId xmlns:p14="http://schemas.microsoft.com/office/powerpoint/2010/main" val="36587193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66800"/>
          </a:xfrm>
        </p:spPr>
        <p:txBody>
          <a:bodyPr anchor="ctr">
            <a:noAutofit/>
          </a:bodyPr>
          <a:lstStyle/>
          <a:p>
            <a:r>
              <a:rPr lang="en-US" sz="3600" dirty="0" smtClean="0"/>
              <a:t>Civil </a:t>
            </a:r>
            <a:r>
              <a:rPr lang="en-US" sz="3600" dirty="0"/>
              <a:t>Registration </a:t>
            </a:r>
            <a:r>
              <a:rPr lang="en-US" sz="3600" dirty="0" smtClean="0"/>
              <a:t>System</a:t>
            </a:r>
            <a:endParaRPr lang="en-US" sz="3200" dirty="0"/>
          </a:p>
        </p:txBody>
      </p:sp>
      <p:sp>
        <p:nvSpPr>
          <p:cNvPr id="3" name="Content Placeholder 2"/>
          <p:cNvSpPr>
            <a:spLocks noGrp="1"/>
          </p:cNvSpPr>
          <p:nvPr>
            <p:ph idx="4294967295"/>
          </p:nvPr>
        </p:nvSpPr>
        <p:spPr>
          <a:xfrm>
            <a:off x="838200" y="1524000"/>
            <a:ext cx="7848600" cy="4297363"/>
          </a:xfrm>
          <a:prstGeom prst="rect">
            <a:avLst/>
          </a:prstGeom>
        </p:spPr>
        <p:txBody>
          <a:bodyPr>
            <a:normAutofit/>
          </a:bodyPr>
          <a:lstStyle/>
          <a:p>
            <a:pPr marL="0" indent="0">
              <a:buNone/>
            </a:pPr>
            <a:r>
              <a:rPr lang="en-US" dirty="0" smtClean="0"/>
              <a:t>A system government uses to record vital events as required by laws or regulations of the country</a:t>
            </a:r>
          </a:p>
          <a:p>
            <a:pPr marL="0" indent="0">
              <a:buNone/>
            </a:pPr>
            <a:endParaRPr lang="en-US" sz="1000" dirty="0" smtClean="0"/>
          </a:p>
          <a:p>
            <a:r>
              <a:rPr lang="en-US" dirty="0" smtClean="0"/>
              <a:t>Main purpose </a:t>
            </a:r>
            <a:r>
              <a:rPr lang="en-US" dirty="0"/>
              <a:t>– </a:t>
            </a:r>
            <a:r>
              <a:rPr lang="en-US" dirty="0" smtClean="0"/>
              <a:t>To </a:t>
            </a:r>
            <a:r>
              <a:rPr lang="en-US" dirty="0" smtClean="0">
                <a:solidFill>
                  <a:srgbClr val="C00000"/>
                </a:solidFill>
              </a:rPr>
              <a:t>establish the legal documents required by law </a:t>
            </a:r>
          </a:p>
          <a:p>
            <a:pPr marL="0" indent="0">
              <a:buNone/>
            </a:pPr>
            <a:r>
              <a:rPr lang="en-US" sz="1050" dirty="0" smtClean="0"/>
              <a:t> </a:t>
            </a:r>
            <a:endParaRPr lang="en-US" sz="1050" dirty="0"/>
          </a:p>
          <a:p>
            <a:r>
              <a:rPr lang="en-US" dirty="0"/>
              <a:t>Goal – To </a:t>
            </a:r>
            <a:r>
              <a:rPr lang="en-US" dirty="0">
                <a:solidFill>
                  <a:srgbClr val="C00000"/>
                </a:solidFill>
              </a:rPr>
              <a:t>record all vital events occurring in the country as they occur</a:t>
            </a:r>
          </a:p>
          <a:p>
            <a:pPr marL="0" indent="0">
              <a:buNone/>
            </a:pPr>
            <a:endParaRPr lang="en-US" dirty="0" smtClean="0"/>
          </a:p>
          <a:p>
            <a:pPr marL="0" indent="0">
              <a:buNone/>
            </a:pPr>
            <a:endParaRPr lang="en-US" dirty="0"/>
          </a:p>
          <a:p>
            <a:pPr marL="0" indent="0">
              <a:buNone/>
            </a:pPr>
            <a:endParaRPr lang="en-US" dirty="0" smtClean="0"/>
          </a:p>
        </p:txBody>
      </p:sp>
      <p:sp>
        <p:nvSpPr>
          <p:cNvPr id="4" name="TextBox 3"/>
          <p:cNvSpPr txBox="1"/>
          <p:nvPr/>
        </p:nvSpPr>
        <p:spPr>
          <a:xfrm>
            <a:off x="4648200" y="6178950"/>
            <a:ext cx="4343400" cy="646331"/>
          </a:xfrm>
          <a:prstGeom prst="rect">
            <a:avLst/>
          </a:prstGeom>
          <a:noFill/>
        </p:spPr>
        <p:txBody>
          <a:bodyPr wrap="square" rtlCol="0">
            <a:spAutoFit/>
          </a:bodyPr>
          <a:lstStyle/>
          <a:p>
            <a:r>
              <a:rPr lang="en-US" sz="1200" dirty="0"/>
              <a:t>SOURCES: </a:t>
            </a:r>
            <a:r>
              <a:rPr lang="en-US" sz="1200" i="1" dirty="0"/>
              <a:t>Handbook on Training in Civil Registration and Vital Statistics Systems, </a:t>
            </a:r>
            <a:r>
              <a:rPr lang="en-US" sz="1200" dirty="0"/>
              <a:t>Series F, No. 84, United Nations, New York, 2002, Module </a:t>
            </a:r>
            <a:r>
              <a:rPr lang="en-US" sz="1200" dirty="0" smtClean="0"/>
              <a:t>1</a:t>
            </a:r>
            <a:endParaRPr lang="en-US" sz="1200" dirty="0"/>
          </a:p>
        </p:txBody>
      </p:sp>
    </p:spTree>
    <p:extLst>
      <p:ext uri="{BB962C8B-B14F-4D97-AF65-F5344CB8AC3E}">
        <p14:creationId xmlns:p14="http://schemas.microsoft.com/office/powerpoint/2010/main" val="307099433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noAutofit/>
          </a:bodyPr>
          <a:lstStyle/>
          <a:p>
            <a:r>
              <a:rPr lang="en-US" sz="3600" dirty="0" smtClean="0"/>
              <a:t>Vital </a:t>
            </a:r>
            <a:r>
              <a:rPr lang="en-US" sz="3600" dirty="0"/>
              <a:t>Statistics </a:t>
            </a:r>
            <a:r>
              <a:rPr lang="en-US" sz="3600" dirty="0" smtClean="0"/>
              <a:t>System</a:t>
            </a:r>
            <a:endParaRPr lang="en-US" sz="3600" dirty="0"/>
          </a:p>
        </p:txBody>
      </p:sp>
      <p:sp>
        <p:nvSpPr>
          <p:cNvPr id="3" name="Content Placeholder 2"/>
          <p:cNvSpPr>
            <a:spLocks noGrp="1"/>
          </p:cNvSpPr>
          <p:nvPr>
            <p:ph idx="4294967295"/>
          </p:nvPr>
        </p:nvSpPr>
        <p:spPr>
          <a:xfrm>
            <a:off x="762000" y="1524000"/>
            <a:ext cx="7924800" cy="4602163"/>
          </a:xfrm>
          <a:prstGeom prst="rect">
            <a:avLst/>
          </a:prstGeom>
        </p:spPr>
        <p:txBody>
          <a:bodyPr>
            <a:normAutofit/>
          </a:bodyPr>
          <a:lstStyle/>
          <a:p>
            <a:pPr marL="0" indent="0">
              <a:buNone/>
            </a:pPr>
            <a:r>
              <a:rPr lang="en-US" dirty="0" smtClean="0"/>
              <a:t>The process of collecting, compiling and analyzing information from vital events filed through the civil registration system</a:t>
            </a:r>
          </a:p>
          <a:p>
            <a:pPr marL="0" indent="0">
              <a:buNone/>
            </a:pPr>
            <a:endParaRPr lang="en-US" sz="1050" dirty="0" smtClean="0"/>
          </a:p>
          <a:p>
            <a:r>
              <a:rPr lang="en-US" dirty="0" smtClean="0"/>
              <a:t>Main purpose – </a:t>
            </a:r>
            <a:r>
              <a:rPr lang="en-US" dirty="0" smtClean="0">
                <a:solidFill>
                  <a:srgbClr val="C00000"/>
                </a:solidFill>
              </a:rPr>
              <a:t>Presentation of vital event data in statistical form</a:t>
            </a:r>
          </a:p>
          <a:p>
            <a:pPr marL="0" indent="0">
              <a:buNone/>
            </a:pPr>
            <a:r>
              <a:rPr lang="en-US" sz="1050" dirty="0" smtClean="0"/>
              <a:t> </a:t>
            </a:r>
          </a:p>
          <a:p>
            <a:r>
              <a:rPr lang="en-US" dirty="0"/>
              <a:t>Goal – </a:t>
            </a:r>
            <a:r>
              <a:rPr lang="en-US" dirty="0" smtClean="0"/>
              <a:t>To have</a:t>
            </a:r>
            <a:r>
              <a:rPr lang="en-US" dirty="0" smtClean="0">
                <a:solidFill>
                  <a:srgbClr val="C00000"/>
                </a:solidFill>
              </a:rPr>
              <a:t> accurate data from all vital events occurring in the country</a:t>
            </a:r>
          </a:p>
          <a:p>
            <a:pPr marL="0" indent="0">
              <a:buNone/>
            </a:pPr>
            <a:endParaRPr lang="en-US" dirty="0"/>
          </a:p>
        </p:txBody>
      </p:sp>
      <p:sp>
        <p:nvSpPr>
          <p:cNvPr id="4" name="TextBox 3"/>
          <p:cNvSpPr txBox="1"/>
          <p:nvPr/>
        </p:nvSpPr>
        <p:spPr>
          <a:xfrm>
            <a:off x="4648200" y="6172200"/>
            <a:ext cx="4419600" cy="646331"/>
          </a:xfrm>
          <a:prstGeom prst="rect">
            <a:avLst/>
          </a:prstGeom>
          <a:noFill/>
        </p:spPr>
        <p:txBody>
          <a:bodyPr wrap="square" rtlCol="0">
            <a:spAutoFit/>
          </a:bodyPr>
          <a:lstStyle/>
          <a:p>
            <a:pPr>
              <a:defRPr/>
            </a:pPr>
            <a:r>
              <a:rPr lang="en-US" sz="1200" dirty="0"/>
              <a:t>SOURCES: </a:t>
            </a:r>
            <a:r>
              <a:rPr lang="en-US" sz="1200" i="1" dirty="0"/>
              <a:t>Principles and Recommendations for a Vital Statistics System, Revision 2, </a:t>
            </a:r>
            <a:r>
              <a:rPr lang="en-US" sz="1200" dirty="0"/>
              <a:t>United Nations, New York, 2001, Chapter I.B.</a:t>
            </a:r>
          </a:p>
        </p:txBody>
      </p:sp>
    </p:spTree>
    <p:extLst>
      <p:ext uri="{BB962C8B-B14F-4D97-AF65-F5344CB8AC3E}">
        <p14:creationId xmlns:p14="http://schemas.microsoft.com/office/powerpoint/2010/main" val="141580808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dirty="0" smtClean="0"/>
              <a:t>Relationship</a:t>
            </a:r>
            <a:endParaRPr lang="en-US" sz="3400" dirty="0"/>
          </a:p>
        </p:txBody>
      </p:sp>
      <p:sp>
        <p:nvSpPr>
          <p:cNvPr id="3" name="Content Placeholder 2" descr="Diagram showing the relationship between the civil registration system, the civil registry database and vital statistics. "/>
          <p:cNvSpPr>
            <a:spLocks noGrp="1"/>
          </p:cNvSpPr>
          <p:nvPr>
            <p:ph idx="4294967295"/>
          </p:nvPr>
        </p:nvSpPr>
        <p:spPr>
          <a:xfrm>
            <a:off x="533400" y="1371600"/>
            <a:ext cx="7696200" cy="4468813"/>
          </a:xfrm>
          <a:prstGeom prst="rect">
            <a:avLst/>
          </a:prstGeom>
        </p:spPr>
        <p:txBody>
          <a:bodyPr/>
          <a:lstStyle/>
          <a:p>
            <a:pPr marL="0" indent="0">
              <a:buNone/>
            </a:pPr>
            <a:r>
              <a:rPr lang="en-US" dirty="0"/>
              <a:t>The Civil Registration System creates a data source for Vital Statistics </a:t>
            </a:r>
          </a:p>
        </p:txBody>
      </p:sp>
      <p:cxnSp>
        <p:nvCxnSpPr>
          <p:cNvPr id="14" name="Straight Arrow Connector 13"/>
          <p:cNvCxnSpPr/>
          <p:nvPr/>
        </p:nvCxnSpPr>
        <p:spPr>
          <a:xfrm flipH="1">
            <a:off x="5029200" y="4092702"/>
            <a:ext cx="1295400" cy="936498"/>
          </a:xfrm>
          <a:prstGeom prst="straightConnector1">
            <a:avLst/>
          </a:prstGeom>
          <a:ln>
            <a:solidFill>
              <a:schemeClr val="tx1"/>
            </a:solidFill>
            <a:tailEnd type="arrow"/>
          </a:ln>
        </p:spPr>
        <p:style>
          <a:lnRef idx="3">
            <a:schemeClr val="accent1"/>
          </a:lnRef>
          <a:fillRef idx="0">
            <a:schemeClr val="accent1"/>
          </a:fillRef>
          <a:effectRef idx="2">
            <a:schemeClr val="accent1"/>
          </a:effectRef>
          <a:fontRef idx="minor">
            <a:schemeClr val="tx1"/>
          </a:fontRef>
        </p:style>
      </p:cxnSp>
      <p:grpSp>
        <p:nvGrpSpPr>
          <p:cNvPr id="4" name="Group 3" descr="Diagram showing the relationship between civil registration and vital statistics through a civil registry database. "/>
          <p:cNvGrpSpPr/>
          <p:nvPr/>
        </p:nvGrpSpPr>
        <p:grpSpPr>
          <a:xfrm>
            <a:off x="990600" y="2362200"/>
            <a:ext cx="7010484" cy="3733800"/>
            <a:chOff x="990600" y="2362200"/>
            <a:chExt cx="7010484" cy="3733800"/>
          </a:xfrm>
        </p:grpSpPr>
        <p:sp>
          <p:nvSpPr>
            <p:cNvPr id="10" name="Rectangle 9"/>
            <p:cNvSpPr/>
            <p:nvPr/>
          </p:nvSpPr>
          <p:spPr>
            <a:xfrm>
              <a:off x="990600" y="2535477"/>
              <a:ext cx="3668386" cy="104775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b="1" dirty="0" smtClean="0"/>
                <a:t>Civil Registration System</a:t>
              </a:r>
              <a:endParaRPr lang="en-US" sz="2600" b="1" dirty="0"/>
            </a:p>
          </p:txBody>
        </p:sp>
        <p:sp>
          <p:nvSpPr>
            <p:cNvPr id="12" name="Rectangle 11"/>
            <p:cNvSpPr/>
            <p:nvPr/>
          </p:nvSpPr>
          <p:spPr>
            <a:xfrm>
              <a:off x="2598130" y="5029200"/>
              <a:ext cx="4015917" cy="10668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Vital Statistics</a:t>
              </a:r>
              <a:endParaRPr lang="en-US" sz="2800" b="1" dirty="0"/>
            </a:p>
          </p:txBody>
        </p:sp>
        <p:sp>
          <p:nvSpPr>
            <p:cNvPr id="13" name="Cube 12"/>
            <p:cNvSpPr/>
            <p:nvPr/>
          </p:nvSpPr>
          <p:spPr>
            <a:xfrm>
              <a:off x="5894653" y="2362200"/>
              <a:ext cx="2106431" cy="1882902"/>
            </a:xfrm>
            <a:prstGeom prst="cube">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Civil Registry</a:t>
              </a:r>
            </a:p>
            <a:p>
              <a:pPr algn="ctr"/>
              <a:r>
                <a:rPr lang="en-US" sz="2400" b="1" dirty="0" smtClean="0"/>
                <a:t>Database</a:t>
              </a:r>
              <a:endParaRPr lang="en-US" sz="2400" b="1" dirty="0"/>
            </a:p>
          </p:txBody>
        </p:sp>
      </p:grpSp>
      <p:cxnSp>
        <p:nvCxnSpPr>
          <p:cNvPr id="15" name="Straight Arrow Connector 14"/>
          <p:cNvCxnSpPr/>
          <p:nvPr/>
        </p:nvCxnSpPr>
        <p:spPr>
          <a:xfrm>
            <a:off x="4658986" y="3205899"/>
            <a:ext cx="1235667" cy="195501"/>
          </a:xfrm>
          <a:prstGeom prst="straightConnector1">
            <a:avLst/>
          </a:prstGeom>
          <a:ln>
            <a:solidFill>
              <a:schemeClr val="tx1"/>
            </a:solidFill>
            <a:tailEnd type="arrow"/>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91684034"/>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normAutofit/>
          </a:bodyPr>
          <a:lstStyle/>
          <a:p>
            <a:r>
              <a:rPr lang="en-US" dirty="0" smtClean="0"/>
              <a:t>Discuss </a:t>
            </a:r>
            <a:endParaRPr lang="en-US" dirty="0"/>
          </a:p>
        </p:txBody>
      </p:sp>
      <p:sp>
        <p:nvSpPr>
          <p:cNvPr id="3" name="Content Placeholder 2"/>
          <p:cNvSpPr>
            <a:spLocks noGrp="1"/>
          </p:cNvSpPr>
          <p:nvPr>
            <p:ph idx="4294967295"/>
          </p:nvPr>
        </p:nvSpPr>
        <p:spPr>
          <a:xfrm>
            <a:off x="838200" y="1752599"/>
            <a:ext cx="7848600" cy="4038601"/>
          </a:xfrm>
          <a:prstGeom prst="rect">
            <a:avLst/>
          </a:prstGeom>
        </p:spPr>
        <p:txBody>
          <a:bodyPr>
            <a:normAutofit fontScale="25000" lnSpcReduction="20000"/>
          </a:bodyPr>
          <a:lstStyle/>
          <a:p>
            <a:pPr marL="1588" indent="0">
              <a:buNone/>
            </a:pPr>
            <a:r>
              <a:rPr lang="en-US" sz="9600" dirty="0" smtClean="0"/>
              <a:t>What are some methods that can be used to supplement the data if civil registration does not provide complete coverage of the country?</a:t>
            </a:r>
          </a:p>
          <a:p>
            <a:pPr marL="457200" lvl="1" indent="0">
              <a:buNone/>
            </a:pPr>
            <a:endParaRPr lang="en-US" sz="9600" dirty="0" smtClean="0"/>
          </a:p>
          <a:p>
            <a:pPr marL="1588" indent="0">
              <a:buNone/>
            </a:pPr>
            <a:r>
              <a:rPr lang="en-US" sz="9600" dirty="0" smtClean="0"/>
              <a:t>How does civil registration differ from a census?</a:t>
            </a:r>
          </a:p>
          <a:p>
            <a:pPr marL="457200" lvl="1" indent="0">
              <a:buNone/>
            </a:pPr>
            <a:endParaRPr lang="en-US" sz="9600" dirty="0" smtClean="0"/>
          </a:p>
          <a:p>
            <a:pPr marL="1588" indent="0">
              <a:buNone/>
            </a:pPr>
            <a:r>
              <a:rPr lang="en-US" sz="9600" dirty="0" smtClean="0"/>
              <a:t>How does civil registration differ from a sample?</a:t>
            </a:r>
          </a:p>
          <a:p>
            <a:pPr marL="457200" lvl="1" indent="0">
              <a:buNone/>
            </a:pPr>
            <a:endParaRPr lang="en-US" sz="9600" dirty="0" smtClean="0"/>
          </a:p>
          <a:p>
            <a:pPr marL="457200" lvl="1" indent="0">
              <a:buNone/>
            </a:pPr>
            <a:endParaRPr lang="en-US" dirty="0" smtClean="0"/>
          </a:p>
          <a:p>
            <a:pPr marL="457200" lvl="1" indent="0">
              <a:buNone/>
            </a:pPr>
            <a:endParaRPr lang="en-US" sz="2800" dirty="0" smtClean="0"/>
          </a:p>
          <a:p>
            <a:pPr marL="0" indent="0">
              <a:buNone/>
            </a:pPr>
            <a:endParaRPr lang="en-US" dirty="0" smtClean="0"/>
          </a:p>
          <a:p>
            <a:pPr marL="0" indent="0">
              <a:buNone/>
            </a:pPr>
            <a:r>
              <a:rPr lang="en-US" dirty="0" smtClean="0"/>
              <a:t>	 </a:t>
            </a:r>
            <a:endParaRPr lang="en-US" dirty="0"/>
          </a:p>
        </p:txBody>
      </p:sp>
      <p:sp>
        <p:nvSpPr>
          <p:cNvPr id="4" name="TextBox 3"/>
          <p:cNvSpPr txBox="1"/>
          <p:nvPr/>
        </p:nvSpPr>
        <p:spPr>
          <a:xfrm>
            <a:off x="4648200" y="6172200"/>
            <a:ext cx="4343400" cy="646331"/>
          </a:xfrm>
          <a:prstGeom prst="rect">
            <a:avLst/>
          </a:prstGeom>
          <a:noFill/>
        </p:spPr>
        <p:txBody>
          <a:bodyPr wrap="square" rtlCol="0">
            <a:spAutoFit/>
          </a:bodyPr>
          <a:lstStyle/>
          <a:p>
            <a:pPr>
              <a:defRPr/>
            </a:pPr>
            <a:r>
              <a:rPr lang="en-US" sz="1200" dirty="0"/>
              <a:t>SOURCES: </a:t>
            </a:r>
            <a:r>
              <a:rPr lang="en-US" sz="1200" i="1" dirty="0"/>
              <a:t>Principles and Recommendations for a Vital Statistics System, Revision 2, </a:t>
            </a:r>
            <a:r>
              <a:rPr lang="en-US" sz="1200" dirty="0"/>
              <a:t>United Nations, New York, 2001, Chapter I.A.</a:t>
            </a:r>
          </a:p>
        </p:txBody>
      </p:sp>
    </p:spTree>
    <p:extLst>
      <p:ext uri="{BB962C8B-B14F-4D97-AF65-F5344CB8AC3E}">
        <p14:creationId xmlns:p14="http://schemas.microsoft.com/office/powerpoint/2010/main" val="239789060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66800"/>
          </a:xfrm>
        </p:spPr>
        <p:txBody>
          <a:bodyPr>
            <a:normAutofit/>
          </a:bodyPr>
          <a:lstStyle/>
          <a:p>
            <a:r>
              <a:rPr lang="en-US" sz="3600" dirty="0" smtClean="0"/>
              <a:t>Types </a:t>
            </a:r>
            <a:r>
              <a:rPr lang="en-US" sz="3600" dirty="0"/>
              <a:t>of </a:t>
            </a:r>
            <a:r>
              <a:rPr lang="en-US" sz="3600" dirty="0" smtClean="0"/>
              <a:t>Vital Records </a:t>
            </a:r>
            <a:endParaRPr lang="en-US" sz="3600" dirty="0"/>
          </a:p>
        </p:txBody>
      </p:sp>
      <p:sp>
        <p:nvSpPr>
          <p:cNvPr id="3" name="Content Placeholder 2"/>
          <p:cNvSpPr>
            <a:spLocks noGrp="1"/>
          </p:cNvSpPr>
          <p:nvPr>
            <p:ph idx="4294967295"/>
          </p:nvPr>
        </p:nvSpPr>
        <p:spPr>
          <a:xfrm>
            <a:off x="762000" y="1371600"/>
            <a:ext cx="7924800" cy="4754563"/>
          </a:xfrm>
          <a:prstGeom prst="rect">
            <a:avLst/>
          </a:prstGeom>
        </p:spPr>
        <p:txBody>
          <a:bodyPr>
            <a:normAutofit/>
          </a:bodyPr>
          <a:lstStyle/>
          <a:p>
            <a:r>
              <a:rPr lang="en-US" dirty="0" smtClean="0"/>
              <a:t>10 types recognized by UN</a:t>
            </a:r>
          </a:p>
          <a:p>
            <a:r>
              <a:rPr lang="en-US" dirty="0" smtClean="0"/>
              <a:t>Main </a:t>
            </a:r>
            <a:r>
              <a:rPr lang="en-US" dirty="0"/>
              <a:t>records </a:t>
            </a:r>
            <a:r>
              <a:rPr lang="en-US" dirty="0" smtClean="0"/>
              <a:t>for </a:t>
            </a:r>
            <a:r>
              <a:rPr lang="en-US" dirty="0"/>
              <a:t>health analyses </a:t>
            </a:r>
            <a:endParaRPr lang="en-US" dirty="0" smtClean="0"/>
          </a:p>
          <a:p>
            <a:pPr marL="457200" lvl="1" indent="0">
              <a:buNone/>
            </a:pPr>
            <a:r>
              <a:rPr lang="en-US" dirty="0" smtClean="0"/>
              <a:t>      1.  </a:t>
            </a:r>
            <a:r>
              <a:rPr lang="en-US" dirty="0" smtClean="0">
                <a:solidFill>
                  <a:srgbClr val="C00000"/>
                </a:solidFill>
              </a:rPr>
              <a:t>Birth</a:t>
            </a:r>
            <a:r>
              <a:rPr lang="en-US" dirty="0" smtClean="0"/>
              <a:t>  </a:t>
            </a:r>
          </a:p>
          <a:p>
            <a:pPr marL="457200" lvl="1" indent="0">
              <a:buNone/>
            </a:pPr>
            <a:r>
              <a:rPr lang="en-US" dirty="0" smtClean="0"/>
              <a:t>      2.  </a:t>
            </a:r>
            <a:r>
              <a:rPr lang="en-US" dirty="0" smtClean="0">
                <a:solidFill>
                  <a:srgbClr val="C00000"/>
                </a:solidFill>
              </a:rPr>
              <a:t>Death</a:t>
            </a:r>
            <a:r>
              <a:rPr lang="en-US" dirty="0" smtClean="0"/>
              <a:t> </a:t>
            </a:r>
          </a:p>
          <a:p>
            <a:r>
              <a:rPr lang="en-US" dirty="0" smtClean="0"/>
              <a:t>Used </a:t>
            </a:r>
            <a:r>
              <a:rPr lang="en-US" dirty="0"/>
              <a:t>for health analyses in some countries</a:t>
            </a:r>
          </a:p>
          <a:p>
            <a:pPr marL="457200" lvl="1" indent="0">
              <a:buNone/>
            </a:pPr>
            <a:r>
              <a:rPr lang="en-US" dirty="0" smtClean="0"/>
              <a:t>      </a:t>
            </a:r>
            <a:r>
              <a:rPr lang="en-US" dirty="0"/>
              <a:t>3.  </a:t>
            </a:r>
            <a:r>
              <a:rPr lang="en-US" dirty="0">
                <a:solidFill>
                  <a:srgbClr val="C00000"/>
                </a:solidFill>
              </a:rPr>
              <a:t>Fetal Death  </a:t>
            </a:r>
          </a:p>
          <a:p>
            <a:pPr marL="457200" lvl="1" indent="0">
              <a:buNone/>
            </a:pPr>
            <a:r>
              <a:rPr lang="en-US" dirty="0"/>
              <a:t>      4.  Marriage </a:t>
            </a:r>
          </a:p>
          <a:p>
            <a:pPr marL="457200" lvl="1" indent="0">
              <a:buNone/>
            </a:pPr>
            <a:r>
              <a:rPr lang="en-US" dirty="0"/>
              <a:t>	</a:t>
            </a:r>
            <a:r>
              <a:rPr lang="en-US" dirty="0" smtClean="0"/>
              <a:t> 5</a:t>
            </a:r>
            <a:r>
              <a:rPr lang="en-US" dirty="0"/>
              <a:t>.  Divorce</a:t>
            </a:r>
          </a:p>
          <a:p>
            <a:pPr marL="457200" lvl="1" indent="0">
              <a:buNone/>
            </a:pPr>
            <a:endParaRPr lang="en-US" sz="2400" dirty="0" smtClean="0"/>
          </a:p>
          <a:p>
            <a:pPr marL="0" indent="0">
              <a:buNone/>
            </a:pPr>
            <a:endParaRPr lang="en-US" dirty="0"/>
          </a:p>
        </p:txBody>
      </p:sp>
      <p:sp>
        <p:nvSpPr>
          <p:cNvPr id="4" name="TextBox 3"/>
          <p:cNvSpPr txBox="1"/>
          <p:nvPr/>
        </p:nvSpPr>
        <p:spPr>
          <a:xfrm>
            <a:off x="4648200" y="6178950"/>
            <a:ext cx="4343400" cy="646331"/>
          </a:xfrm>
          <a:prstGeom prst="rect">
            <a:avLst/>
          </a:prstGeom>
          <a:noFill/>
        </p:spPr>
        <p:txBody>
          <a:bodyPr wrap="square" rtlCol="0">
            <a:spAutoFit/>
          </a:bodyPr>
          <a:lstStyle/>
          <a:p>
            <a:r>
              <a:rPr lang="en-US" sz="1200" dirty="0"/>
              <a:t>SOURCES: </a:t>
            </a:r>
            <a:r>
              <a:rPr lang="en-US" sz="1200" i="1" dirty="0"/>
              <a:t>Handbook on Training in Civil Registration and Vital Statistics Systems, </a:t>
            </a:r>
            <a:r>
              <a:rPr lang="en-US" sz="1200" dirty="0"/>
              <a:t>Series F, No. 84, United Nations, New York, 2002, Module 2</a:t>
            </a:r>
          </a:p>
        </p:txBody>
      </p:sp>
    </p:spTree>
    <p:extLst>
      <p:ext uri="{BB962C8B-B14F-4D97-AF65-F5344CB8AC3E}">
        <p14:creationId xmlns:p14="http://schemas.microsoft.com/office/powerpoint/2010/main" val="270396480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44562"/>
          </a:xfrm>
        </p:spPr>
        <p:txBody>
          <a:bodyPr>
            <a:normAutofit/>
          </a:bodyPr>
          <a:lstStyle/>
          <a:p>
            <a:r>
              <a:rPr lang="en-US" sz="3600" dirty="0" smtClean="0"/>
              <a:t>Types of Vital Records</a:t>
            </a:r>
            <a:endParaRPr lang="en-US" sz="2700" dirty="0"/>
          </a:p>
        </p:txBody>
      </p:sp>
      <p:sp>
        <p:nvSpPr>
          <p:cNvPr id="3" name="Content Placeholder 2"/>
          <p:cNvSpPr>
            <a:spLocks noGrp="1"/>
          </p:cNvSpPr>
          <p:nvPr>
            <p:ph idx="4294967295"/>
          </p:nvPr>
        </p:nvSpPr>
        <p:spPr>
          <a:xfrm>
            <a:off x="838200" y="1676400"/>
            <a:ext cx="7848600" cy="4449763"/>
          </a:xfrm>
          <a:prstGeom prst="rect">
            <a:avLst/>
          </a:prstGeom>
        </p:spPr>
        <p:txBody>
          <a:bodyPr>
            <a:normAutofit/>
          </a:bodyPr>
          <a:lstStyle/>
          <a:p>
            <a:r>
              <a:rPr lang="en-US" sz="3000" dirty="0"/>
              <a:t>Other records for legal </a:t>
            </a:r>
            <a:r>
              <a:rPr lang="en-US" sz="3000" dirty="0" smtClean="0"/>
              <a:t>purposes</a:t>
            </a:r>
          </a:p>
          <a:p>
            <a:pPr marL="457200" lvl="1" indent="0">
              <a:buNone/>
            </a:pPr>
            <a:r>
              <a:rPr lang="en-US" sz="3000" dirty="0" smtClean="0"/>
              <a:t>   6.  Annulment </a:t>
            </a:r>
            <a:r>
              <a:rPr lang="en-US" sz="3000" dirty="0"/>
              <a:t>of </a:t>
            </a:r>
            <a:r>
              <a:rPr lang="en-US" sz="3000" dirty="0" smtClean="0"/>
              <a:t>Marriage </a:t>
            </a:r>
          </a:p>
          <a:p>
            <a:pPr marL="457200" lvl="1" indent="0">
              <a:buNone/>
            </a:pPr>
            <a:r>
              <a:rPr lang="en-US" sz="3000" dirty="0" smtClean="0"/>
              <a:t>   7.  Judicial Separation </a:t>
            </a:r>
            <a:r>
              <a:rPr lang="en-US" sz="3000" dirty="0"/>
              <a:t>of </a:t>
            </a:r>
            <a:r>
              <a:rPr lang="en-US" sz="3000" dirty="0" smtClean="0"/>
              <a:t>Marriage </a:t>
            </a:r>
          </a:p>
          <a:p>
            <a:pPr marL="457200" lvl="1" indent="0">
              <a:buNone/>
            </a:pPr>
            <a:r>
              <a:rPr lang="en-US" sz="3000" dirty="0" smtClean="0"/>
              <a:t>   8.  Adoption</a:t>
            </a:r>
            <a:endParaRPr lang="en-US" sz="3000" dirty="0"/>
          </a:p>
          <a:p>
            <a:pPr marL="457200" lvl="1" indent="0">
              <a:buNone/>
            </a:pPr>
            <a:r>
              <a:rPr lang="en-US" sz="3000" dirty="0" smtClean="0"/>
              <a:t>   9.  Legitimation </a:t>
            </a:r>
          </a:p>
          <a:p>
            <a:pPr marL="457200" lvl="1" indent="0">
              <a:buNone/>
            </a:pPr>
            <a:r>
              <a:rPr lang="en-US" sz="3000" dirty="0" smtClean="0"/>
              <a:t> 10. Recognition</a:t>
            </a:r>
            <a:endParaRPr lang="en-US" sz="3000" dirty="0"/>
          </a:p>
        </p:txBody>
      </p:sp>
      <p:sp>
        <p:nvSpPr>
          <p:cNvPr id="4" name="TextBox 3"/>
          <p:cNvSpPr txBox="1"/>
          <p:nvPr/>
        </p:nvSpPr>
        <p:spPr>
          <a:xfrm>
            <a:off x="4648200" y="6190525"/>
            <a:ext cx="4419600" cy="646331"/>
          </a:xfrm>
          <a:prstGeom prst="rect">
            <a:avLst/>
          </a:prstGeom>
          <a:noFill/>
        </p:spPr>
        <p:txBody>
          <a:bodyPr wrap="square" rtlCol="0">
            <a:spAutoFit/>
          </a:bodyPr>
          <a:lstStyle/>
          <a:p>
            <a:r>
              <a:rPr lang="en-US" sz="1200" dirty="0"/>
              <a:t>SOURCES: </a:t>
            </a:r>
            <a:r>
              <a:rPr lang="en-US" sz="1200" i="1" dirty="0"/>
              <a:t>Handbook on Training in Civil Registration and Vital Statistics Systems, </a:t>
            </a:r>
            <a:r>
              <a:rPr lang="en-US" sz="1200" dirty="0"/>
              <a:t>Series F, No. 84, United Nations, New York, 2002, Module </a:t>
            </a:r>
            <a:r>
              <a:rPr lang="en-US" sz="1200" dirty="0" smtClean="0"/>
              <a:t>2</a:t>
            </a:r>
            <a:endParaRPr lang="en-US" sz="1200" dirty="0"/>
          </a:p>
        </p:txBody>
      </p:sp>
    </p:spTree>
    <p:extLst>
      <p:ext uri="{BB962C8B-B14F-4D97-AF65-F5344CB8AC3E}">
        <p14:creationId xmlns:p14="http://schemas.microsoft.com/office/powerpoint/2010/main" val="187960039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Vital Records</a:t>
            </a:r>
          </a:p>
        </p:txBody>
      </p:sp>
      <p:sp>
        <p:nvSpPr>
          <p:cNvPr id="3" name="Content Placeholder 2"/>
          <p:cNvSpPr>
            <a:spLocks noGrp="1"/>
          </p:cNvSpPr>
          <p:nvPr>
            <p:ph idx="4294967295"/>
          </p:nvPr>
        </p:nvSpPr>
        <p:spPr>
          <a:xfrm>
            <a:off x="685800" y="1600200"/>
            <a:ext cx="8077200" cy="4419600"/>
          </a:xfrm>
          <a:prstGeom prst="rect">
            <a:avLst/>
          </a:prstGeom>
        </p:spPr>
        <p:txBody>
          <a:bodyPr/>
          <a:lstStyle/>
          <a:p>
            <a:pPr marL="0" indent="0">
              <a:buNone/>
            </a:pPr>
            <a:r>
              <a:rPr lang="en-US" dirty="0" smtClean="0">
                <a:solidFill>
                  <a:schemeClr val="bg1">
                    <a:lumMod val="65000"/>
                  </a:schemeClr>
                </a:solidFill>
              </a:rPr>
              <a:t>Slide with official types of records for country where course is being taught or comparison if students are from different countries. </a:t>
            </a:r>
            <a:endParaRPr lang="en-US" dirty="0">
              <a:solidFill>
                <a:schemeClr val="bg1">
                  <a:lumMod val="65000"/>
                </a:schemeClr>
              </a:solidFill>
            </a:endParaRPr>
          </a:p>
        </p:txBody>
      </p:sp>
    </p:spTree>
    <p:extLst>
      <p:ext uri="{BB962C8B-B14F-4D97-AF65-F5344CB8AC3E}">
        <p14:creationId xmlns:p14="http://schemas.microsoft.com/office/powerpoint/2010/main" val="170023810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FETP_Template[1]">
  <a:themeElements>
    <a:clrScheme name="1_BWPP Template May 05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WPP Template May 05">
      <a:majorFont>
        <a:latin typeface="Franklin Gothic Medium Cond"/>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defRPr>
        </a:defPPr>
      </a:lstStyle>
    </a:lnDef>
  </a:objectDefaults>
  <a:extraClrSchemeLst>
    <a:extraClrScheme>
      <a:clrScheme name="1_BWPP Template May 05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WPP Template May 05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WPP Template May 05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WPP Template May 05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WPP Template May 05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WPP Template May 05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WPP Template May 05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from erin</Template>
  <TotalTime>9657</TotalTime>
  <Words>1643</Words>
  <Application>Microsoft Office PowerPoint</Application>
  <PresentationFormat>On-screen Show (4:3)</PresentationFormat>
  <Paragraphs>214</Paragraphs>
  <Slides>14</Slides>
  <Notes>14</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FETP_Template[1]</vt:lpstr>
      <vt:lpstr>Office Theme</vt:lpstr>
      <vt:lpstr>Overview of  Civil Registration  and  Vital Statistics Systems</vt:lpstr>
      <vt:lpstr>Overview</vt:lpstr>
      <vt:lpstr>Civil Registration System</vt:lpstr>
      <vt:lpstr>Vital Statistics System</vt:lpstr>
      <vt:lpstr>Relationship</vt:lpstr>
      <vt:lpstr>Discuss </vt:lpstr>
      <vt:lpstr>Types of Vital Records </vt:lpstr>
      <vt:lpstr>Types of Vital Records</vt:lpstr>
      <vt:lpstr>Types of Vital Records</vt:lpstr>
      <vt:lpstr>Uses of Vital Records</vt:lpstr>
      <vt:lpstr>Discuss</vt:lpstr>
      <vt:lpstr>Review</vt:lpstr>
      <vt:lpstr>Review</vt:lpstr>
      <vt:lpstr>Word Choice Questions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 REGISTRATION  AND  VITAL STATISTICS  SYSTEMS</dc:title>
  <dc:creator>Dorothy</dc:creator>
  <cp:lastModifiedBy>Nichols, Erin K. (CDC/OSELS/NCHS)</cp:lastModifiedBy>
  <cp:revision>1135</cp:revision>
  <cp:lastPrinted>2012-02-09T18:08:01Z</cp:lastPrinted>
  <dcterms:created xsi:type="dcterms:W3CDTF">2011-08-26T21:42:09Z</dcterms:created>
  <dcterms:modified xsi:type="dcterms:W3CDTF">2015-03-30T17:57:47Z</dcterms:modified>
</cp:coreProperties>
</file>