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2.xml" ContentType="application/vnd.openxmlformats-officedocument.drawingml.chart+xml"/>
  <Override PartName="/ppt/notesSlides/notesSlide72.xml" ContentType="application/vnd.openxmlformats-officedocument.presentationml.notesSlide+xml"/>
  <Override PartName="/ppt/charts/chart13.xml" ContentType="application/vnd.openxmlformats-officedocument.drawingml.chart+xml"/>
  <Override PartName="/ppt/notesSlides/notesSlide73.xml" ContentType="application/vnd.openxmlformats-officedocument.presentationml.notesSlide+xml"/>
  <Override PartName="/ppt/charts/chart14.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760" r:id="rId3"/>
    <p:sldMasterId id="2147483782" r:id="rId4"/>
    <p:sldMasterId id="2147483800" r:id="rId5"/>
    <p:sldMasterId id="2147483834" r:id="rId6"/>
    <p:sldMasterId id="2147483837" r:id="rId7"/>
  </p:sldMasterIdLst>
  <p:notesMasterIdLst>
    <p:notesMasterId r:id="rId91"/>
  </p:notesMasterIdLst>
  <p:handoutMasterIdLst>
    <p:handoutMasterId r:id="rId92"/>
  </p:handoutMasterIdLst>
  <p:sldIdLst>
    <p:sldId id="257" r:id="rId8"/>
    <p:sldId id="280" r:id="rId9"/>
    <p:sldId id="277" r:id="rId10"/>
    <p:sldId id="270" r:id="rId11"/>
    <p:sldId id="273" r:id="rId12"/>
    <p:sldId id="279" r:id="rId13"/>
    <p:sldId id="278" r:id="rId14"/>
    <p:sldId id="290" r:id="rId15"/>
    <p:sldId id="291" r:id="rId16"/>
    <p:sldId id="292" r:id="rId17"/>
    <p:sldId id="293" r:id="rId18"/>
    <p:sldId id="363" r:id="rId19"/>
    <p:sldId id="295" r:id="rId20"/>
    <p:sldId id="296" r:id="rId21"/>
    <p:sldId id="297" r:id="rId22"/>
    <p:sldId id="298" r:id="rId23"/>
    <p:sldId id="299" r:id="rId24"/>
    <p:sldId id="300" r:id="rId25"/>
    <p:sldId id="301" r:id="rId26"/>
    <p:sldId id="302" r:id="rId27"/>
    <p:sldId id="303" r:id="rId28"/>
    <p:sldId id="364" r:id="rId29"/>
    <p:sldId id="365" r:id="rId30"/>
    <p:sldId id="36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6" r:id="rId81"/>
    <p:sldId id="357" r:id="rId82"/>
    <p:sldId id="358" r:id="rId83"/>
    <p:sldId id="359" r:id="rId84"/>
    <p:sldId id="360" r:id="rId85"/>
    <p:sldId id="361" r:id="rId86"/>
    <p:sldId id="362" r:id="rId87"/>
    <p:sldId id="288" r:id="rId88"/>
    <p:sldId id="286" r:id="rId89"/>
    <p:sldId id="284" r:id="rId9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77010" autoAdjust="0"/>
  </p:normalViewPr>
  <p:slideViewPr>
    <p:cSldViewPr>
      <p:cViewPr varScale="1">
        <p:scale>
          <a:sx n="102" d="100"/>
          <a:sy n="102" d="100"/>
        </p:scale>
        <p:origin x="-18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oleObject" Target="file:///\\dhs.sdc.pvt\PSOB\OFH_Genetics\OPCC\OPCC_chapterdata.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HS.SDC.PVT\Root\Offices\Portland%20(800%20NE%20Oregon%20St)\OFH_Genetics\HP%202020\02062013%20Presentation\HP2020%20Charts%2001302013.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OR0164581\Desktop\HP2020%20Charts.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Females</a:t>
            </a:r>
          </a:p>
          <a:p>
            <a:pPr>
              <a:defRPr/>
            </a:pPr>
            <a:r>
              <a:rPr lang="en-US" sz="1800" b="0" dirty="0" smtClean="0"/>
              <a:t>Total = 273,706</a:t>
            </a:r>
            <a:r>
              <a:rPr lang="en-US" sz="1800" b="0" i="0" u="none" strike="noStrike" baseline="0" dirty="0" smtClean="0"/>
              <a:t> </a:t>
            </a:r>
            <a:endParaRPr lang="en-US" sz="1800" b="0" dirty="0"/>
          </a:p>
        </c:rich>
      </c:tx>
      <c:layout>
        <c:manualLayout>
          <c:xMode val="edge"/>
          <c:yMode val="edge"/>
          <c:x val="0.34652823297637714"/>
          <c:y val="1.2340347962832038E-2"/>
        </c:manualLayout>
      </c:layout>
      <c:overlay val="0"/>
    </c:title>
    <c:autoTitleDeleted val="0"/>
    <c:plotArea>
      <c:layout>
        <c:manualLayout>
          <c:layoutTarget val="inner"/>
          <c:xMode val="edge"/>
          <c:yMode val="edge"/>
          <c:x val="8.8429495420651802E-2"/>
          <c:y val="0.14581277418406979"/>
          <c:w val="0.8576355063357608"/>
          <c:h val="0.73636236081156337"/>
        </c:manualLayout>
      </c:layout>
      <c:pieChart>
        <c:varyColors val="1"/>
        <c:ser>
          <c:idx val="0"/>
          <c:order val="0"/>
          <c:tx>
            <c:strRef>
              <c:f>Sheet1!$B$1</c:f>
              <c:strCache>
                <c:ptCount val="1"/>
                <c:pt idx="0">
                  <c:v>Females</c:v>
                </c:pt>
              </c:strCache>
            </c:strRef>
          </c:tx>
          <c:spPr>
            <a:ln w="12700">
              <a:solidFill>
                <a:schemeClr val="tx1"/>
              </a:solidFill>
            </a:ln>
          </c:spPr>
          <c:explosion val="25"/>
          <c:dPt>
            <c:idx val="0"/>
            <c:bubble3D val="0"/>
            <c:spPr>
              <a:solidFill>
                <a:schemeClr val="accent2">
                  <a:lumMod val="60000"/>
                  <a:lumOff val="40000"/>
                </a:schemeClr>
              </a:solidFill>
              <a:ln w="12700">
                <a:solidFill>
                  <a:schemeClr val="tx1"/>
                </a:solidFill>
              </a:ln>
            </c:spPr>
          </c:dPt>
          <c:dPt>
            <c:idx val="1"/>
            <c:bubble3D val="0"/>
            <c:spPr>
              <a:solidFill>
                <a:schemeClr val="accent5">
                  <a:lumMod val="60000"/>
                  <a:lumOff val="40000"/>
                </a:schemeClr>
              </a:solidFill>
              <a:ln w="12700">
                <a:solidFill>
                  <a:schemeClr val="tx1"/>
                </a:solidFill>
              </a:ln>
            </c:spPr>
          </c:dPt>
          <c:dPt>
            <c:idx val="2"/>
            <c:bubble3D val="0"/>
            <c:spPr>
              <a:solidFill>
                <a:srgbClr val="92D050"/>
              </a:solidFill>
              <a:ln w="12700">
                <a:solidFill>
                  <a:schemeClr val="tx1"/>
                </a:solidFill>
              </a:ln>
            </c:spPr>
          </c:dPt>
          <c:dPt>
            <c:idx val="3"/>
            <c:bubble3D val="0"/>
            <c:spPr>
              <a:solidFill>
                <a:schemeClr val="accent4">
                  <a:lumMod val="60000"/>
                  <a:lumOff val="40000"/>
                </a:schemeClr>
              </a:solidFill>
              <a:ln w="12700">
                <a:solidFill>
                  <a:schemeClr val="tx1"/>
                </a:solidFill>
              </a:ln>
            </c:spPr>
          </c:dPt>
          <c:dPt>
            <c:idx val="4"/>
            <c:bubble3D val="0"/>
            <c:spPr>
              <a:solidFill>
                <a:schemeClr val="accent5"/>
              </a:solidFill>
              <a:ln w="12700">
                <a:solidFill>
                  <a:schemeClr val="tx1"/>
                </a:solidFill>
              </a:ln>
            </c:spPr>
          </c:dPt>
          <c:dPt>
            <c:idx val="6"/>
            <c:bubble3D val="0"/>
            <c:spPr>
              <a:solidFill>
                <a:schemeClr val="bg2">
                  <a:lumMod val="90000"/>
                </a:schemeClr>
              </a:solidFill>
              <a:ln w="12700">
                <a:solidFill>
                  <a:schemeClr val="tx1"/>
                </a:solidFill>
              </a:ln>
            </c:spPr>
          </c:dPt>
          <c:dLbls>
            <c:dLbl>
              <c:idx val="0"/>
              <c:layout>
                <c:manualLayout>
                  <c:x val="-0.16805734868594979"/>
                  <c:y val="0.15921750145071964"/>
                </c:manualLayout>
              </c:layout>
              <c:tx>
                <c:rich>
                  <a:bodyPr/>
                  <a:lstStyle/>
                  <a:p>
                    <a:r>
                      <a:rPr lang="en-US" dirty="0"/>
                      <a:t>Lung/ </a:t>
                    </a:r>
                    <a:r>
                      <a:rPr lang="en-US" dirty="0" smtClean="0"/>
                      <a:t>bronchus</a:t>
                    </a:r>
                    <a:r>
                      <a:rPr lang="en-US" dirty="0"/>
                      <a:t>
</a:t>
                    </a:r>
                    <a:r>
                      <a:rPr lang="en-US" dirty="0" smtClean="0"/>
                      <a:t>70,550</a:t>
                    </a:r>
                    <a:endParaRPr lang="en-US" dirty="0"/>
                  </a:p>
                </c:rich>
              </c:tx>
              <c:dLblPos val="bestFit"/>
              <c:showLegendKey val="0"/>
              <c:showVal val="1"/>
              <c:showCatName val="1"/>
              <c:showSerName val="0"/>
              <c:showPercent val="0"/>
              <c:showBubbleSize val="0"/>
              <c:separator>
</c:separator>
            </c:dLbl>
            <c:dLbl>
              <c:idx val="1"/>
              <c:tx>
                <c:rich>
                  <a:bodyPr/>
                  <a:lstStyle/>
                  <a:p>
                    <a:r>
                      <a:rPr lang="en-US"/>
                      <a:t>Breast
</a:t>
                    </a:r>
                    <a:r>
                      <a:rPr lang="en-US" smtClean="0"/>
                      <a:t>40,996</a:t>
                    </a:r>
                    <a:endParaRPr lang="en-US"/>
                  </a:p>
                </c:rich>
              </c:tx>
              <c:dLblPos val="bestFit"/>
              <c:showLegendKey val="0"/>
              <c:showVal val="1"/>
              <c:showCatName val="1"/>
              <c:showSerName val="0"/>
              <c:showPercent val="0"/>
              <c:showBubbleSize val="0"/>
              <c:separator>
</c:separator>
            </c:dLbl>
            <c:dLbl>
              <c:idx val="2"/>
              <c:layout>
                <c:manualLayout>
                  <c:x val="3.4336963252948778E-2"/>
                  <c:y val="-9.8722783702656306E-3"/>
                </c:manualLayout>
              </c:layout>
              <c:tx>
                <c:rich>
                  <a:bodyPr/>
                  <a:lstStyle/>
                  <a:p>
                    <a:r>
                      <a:rPr lang="en-US" sz="1300" dirty="0" smtClean="0"/>
                      <a:t>Colorectal*</a:t>
                    </a:r>
                    <a:r>
                      <a:rPr lang="en-US" sz="1400" dirty="0" smtClean="0"/>
                      <a:t> </a:t>
                    </a:r>
                    <a:r>
                      <a:rPr lang="en-US" sz="1400" b="1" i="0" u="none" strike="noStrike" baseline="0" dirty="0" smtClean="0"/>
                      <a:t>25,450</a:t>
                    </a:r>
                    <a:endParaRPr lang="en-US" sz="1400" dirty="0"/>
                  </a:p>
                </c:rich>
              </c:tx>
              <c:dLblPos val="bestFit"/>
              <c:showLegendKey val="0"/>
              <c:showVal val="1"/>
              <c:showCatName val="1"/>
              <c:showSerName val="0"/>
              <c:showPercent val="0"/>
              <c:showBubbleSize val="0"/>
              <c:separator>
</c:separator>
            </c:dLbl>
            <c:dLbl>
              <c:idx val="3"/>
              <c:layout>
                <c:manualLayout>
                  <c:x val="3.3460114945442561E-3"/>
                  <c:y val="0"/>
                </c:manualLayout>
              </c:layout>
              <c:tx>
                <c:rich>
                  <a:bodyPr/>
                  <a:lstStyle/>
                  <a:p>
                    <a:r>
                      <a:rPr lang="en-US" dirty="0"/>
                      <a:t>Lymph/ blood
</a:t>
                    </a:r>
                    <a:r>
                      <a:rPr lang="en-US" dirty="0" smtClean="0"/>
                      <a:t>24,813</a:t>
                    </a:r>
                    <a:endParaRPr lang="en-US" dirty="0"/>
                  </a:p>
                </c:rich>
              </c:tx>
              <c:dLblPos val="bestFit"/>
              <c:showLegendKey val="0"/>
              <c:showVal val="1"/>
              <c:showCatName val="1"/>
              <c:showSerName val="0"/>
              <c:showPercent val="0"/>
              <c:showBubbleSize val="0"/>
              <c:separator>
</c:separator>
            </c:dLbl>
            <c:dLbl>
              <c:idx val="4"/>
              <c:layout>
                <c:manualLayout>
                  <c:x val="-1.6559169379750916E-3"/>
                  <c:y val="-3.3034042647465213E-2"/>
                </c:manualLayout>
              </c:layout>
              <c:tx>
                <c:rich>
                  <a:bodyPr/>
                  <a:lstStyle/>
                  <a:p>
                    <a:r>
                      <a:rPr lang="en-US" dirty="0"/>
                      <a:t>Pancreas
</a:t>
                    </a:r>
                    <a:r>
                      <a:rPr lang="en-US" dirty="0" smtClean="0"/>
                      <a:t>18,189</a:t>
                    </a:r>
                    <a:endParaRPr lang="en-US" dirty="0"/>
                  </a:p>
                </c:rich>
              </c:tx>
              <c:dLblPos val="bestFit"/>
              <c:showLegendKey val="0"/>
              <c:showVal val="1"/>
              <c:showCatName val="1"/>
              <c:showSerName val="0"/>
              <c:showPercent val="0"/>
              <c:showBubbleSize val="0"/>
              <c:separator>
</c:separator>
            </c:dLbl>
            <c:dLbl>
              <c:idx val="5"/>
              <c:layout>
                <c:manualLayout>
                  <c:x val="2.0339078191148404E-3"/>
                  <c:y val="1.4196647234343402E-2"/>
                </c:manualLayout>
              </c:layout>
              <c:tx>
                <c:rich>
                  <a:bodyPr/>
                  <a:lstStyle/>
                  <a:p>
                    <a:r>
                      <a:rPr lang="en-US" dirty="0"/>
                      <a:t>Ovary
</a:t>
                    </a:r>
                    <a:r>
                      <a:rPr lang="en-US" dirty="0" smtClean="0"/>
                      <a:t>14,572</a:t>
                    </a:r>
                    <a:endParaRPr lang="en-US" dirty="0"/>
                  </a:p>
                </c:rich>
              </c:tx>
              <c:dLblPos val="bestFit"/>
              <c:showLegendKey val="0"/>
              <c:showVal val="1"/>
              <c:showCatName val="1"/>
              <c:showSerName val="0"/>
              <c:showPercent val="0"/>
              <c:showBubbleSize val="0"/>
              <c:separator>
</c:separator>
            </c:dLbl>
            <c:dLbl>
              <c:idx val="6"/>
              <c:layout>
                <c:manualLayout>
                  <c:x val="0.2004796862720955"/>
                  <c:y val="0.11821062233832298"/>
                </c:manualLayout>
              </c:layout>
              <c:dLblPos val="bestFit"/>
              <c:showLegendKey val="0"/>
              <c:showVal val="1"/>
              <c:showCatName val="1"/>
              <c:showSerName val="0"/>
              <c:showPercent val="0"/>
              <c:showBubbleSize val="0"/>
              <c:separator>
</c:separator>
            </c:dLbl>
            <c:txPr>
              <a:bodyPr/>
              <a:lstStyle/>
              <a:p>
                <a:pPr>
                  <a:defRPr sz="1400" b="1"/>
                </a:pPr>
                <a:endParaRPr lang="en-US"/>
              </a:p>
            </c:txPr>
            <c:dLblPos val="bestFit"/>
            <c:showLegendKey val="0"/>
            <c:showVal val="1"/>
            <c:showCatName val="1"/>
            <c:showSerName val="0"/>
            <c:showPercent val="0"/>
            <c:showBubbleSize val="0"/>
            <c:separator>
</c:separator>
            <c:showLeaderLines val="0"/>
          </c:dLbls>
          <c:cat>
            <c:strRef>
              <c:f>Sheet1!$A$2:$A$8</c:f>
              <c:strCache>
                <c:ptCount val="7"/>
                <c:pt idx="0">
                  <c:v>Lung/ bronchus/ trachea</c:v>
                </c:pt>
                <c:pt idx="1">
                  <c:v>Breast</c:v>
                </c:pt>
                <c:pt idx="2">
                  <c:v>Colorectal*</c:v>
                </c:pt>
                <c:pt idx="3">
                  <c:v>Lymph/ blood</c:v>
                </c:pt>
                <c:pt idx="4">
                  <c:v>Pancreas</c:v>
                </c:pt>
                <c:pt idx="5">
                  <c:v>Ovary</c:v>
                </c:pt>
                <c:pt idx="6">
                  <c:v>Other</c:v>
                </c:pt>
              </c:strCache>
            </c:strRef>
          </c:cat>
          <c:val>
            <c:numRef>
              <c:f>Sheet1!$B$2:$B$8</c:f>
              <c:numCache>
                <c:formatCode>#,##0</c:formatCode>
                <c:ptCount val="7"/>
                <c:pt idx="0">
                  <c:v>70550</c:v>
                </c:pt>
                <c:pt idx="1">
                  <c:v>40996</c:v>
                </c:pt>
                <c:pt idx="2">
                  <c:v>25450</c:v>
                </c:pt>
                <c:pt idx="3">
                  <c:v>24813</c:v>
                </c:pt>
                <c:pt idx="4">
                  <c:v>18189</c:v>
                </c:pt>
                <c:pt idx="5">
                  <c:v>14572</c:v>
                </c:pt>
                <c:pt idx="6">
                  <c:v>79136</c:v>
                </c:pt>
              </c:numCache>
            </c:numRef>
          </c:val>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05778803511631E-2"/>
          <c:y val="0.14510254041497211"/>
          <c:w val="0.90348447823332423"/>
          <c:h val="0.74072294101007374"/>
        </c:manualLayout>
      </c:layout>
      <c:barChart>
        <c:barDir val="col"/>
        <c:grouping val="clustered"/>
        <c:varyColors val="0"/>
        <c:ser>
          <c:idx val="0"/>
          <c:order val="0"/>
          <c:tx>
            <c:strRef>
              <c:f>Sheet1!$B$1</c:f>
              <c:strCache>
                <c:ptCount val="1"/>
                <c:pt idx="0">
                  <c:v>Percent</c:v>
                </c:pt>
              </c:strCache>
            </c:strRef>
          </c:tx>
          <c:spPr>
            <a:solidFill>
              <a:schemeClr val="accent3"/>
            </a:solidFill>
            <a:ln w="12700">
              <a:solidFill>
                <a:schemeClr val="tx1"/>
              </a:solidFill>
              <a:prstDash val="solid"/>
            </a:ln>
          </c:spPr>
          <c:invertIfNegative val="0"/>
          <c:dPt>
            <c:idx val="1"/>
            <c:invertIfNegative val="0"/>
            <c:bubble3D val="0"/>
            <c:spPr>
              <a:solidFill>
                <a:schemeClr val="tx2">
                  <a:lumMod val="60000"/>
                  <a:lumOff val="40000"/>
                </a:schemeClr>
              </a:solidFill>
              <a:ln w="12700">
                <a:solidFill>
                  <a:schemeClr val="tx1"/>
                </a:solidFill>
                <a:prstDash val="solid"/>
              </a:ln>
            </c:spPr>
          </c:dPt>
          <c:dPt>
            <c:idx val="2"/>
            <c:invertIfNegative val="0"/>
            <c:bubble3D val="0"/>
            <c:spPr>
              <a:solidFill>
                <a:schemeClr val="tx2"/>
              </a:solidFill>
              <a:ln w="12700">
                <a:solidFill>
                  <a:schemeClr val="tx1"/>
                </a:solidFill>
                <a:prstDash val="solid"/>
              </a:ln>
            </c:spPr>
          </c:dPt>
          <c:dPt>
            <c:idx val="3"/>
            <c:invertIfNegative val="0"/>
            <c:bubble3D val="0"/>
            <c:spPr>
              <a:solidFill>
                <a:schemeClr val="accent4"/>
              </a:solidFill>
              <a:ln w="12700">
                <a:solidFill>
                  <a:schemeClr val="tx1"/>
                </a:solidFill>
                <a:prstDash val="solid"/>
              </a:ln>
            </c:spPr>
          </c:dPt>
          <c:dPt>
            <c:idx val="4"/>
            <c:invertIfNegative val="0"/>
            <c:bubble3D val="0"/>
            <c:spPr>
              <a:solidFill>
                <a:schemeClr val="accent6"/>
              </a:solidFill>
              <a:ln w="12700">
                <a:solidFill>
                  <a:schemeClr val="tx1"/>
                </a:solidFill>
                <a:prstDash val="solid"/>
              </a:ln>
            </c:spPr>
          </c:dPt>
          <c:dPt>
            <c:idx val="5"/>
            <c:invertIfNegative val="0"/>
            <c:bubble3D val="0"/>
            <c:spPr>
              <a:solidFill>
                <a:schemeClr val="accent2"/>
              </a:solidFill>
              <a:ln w="12700">
                <a:solidFill>
                  <a:schemeClr val="tx1"/>
                </a:solidFill>
                <a:prstDash val="solid"/>
              </a:ln>
            </c:spPr>
          </c:dPt>
          <c:dPt>
            <c:idx val="6"/>
            <c:invertIfNegative val="0"/>
            <c:bubble3D val="0"/>
            <c:spPr>
              <a:solidFill>
                <a:schemeClr val="accent3"/>
              </a:solidFill>
              <a:ln w="12700">
                <a:solidFill>
                  <a:schemeClr val="tx1"/>
                </a:solidFill>
                <a:prstDash val="solid"/>
              </a:ln>
            </c:spPr>
          </c:dPt>
          <c:dPt>
            <c:idx val="7"/>
            <c:invertIfNegative val="0"/>
            <c:bubble3D val="0"/>
            <c:spPr>
              <a:solidFill>
                <a:schemeClr val="accent5"/>
              </a:solidFill>
              <a:ln w="12700">
                <a:solidFill>
                  <a:schemeClr val="tx1"/>
                </a:solidFill>
                <a:prstDash val="solid"/>
              </a:ln>
            </c:spPr>
          </c:dPt>
          <c:dPt>
            <c:idx val="8"/>
            <c:invertIfNegative val="0"/>
            <c:bubble3D val="0"/>
            <c:spPr>
              <a:solidFill>
                <a:schemeClr val="accent5"/>
              </a:solidFill>
              <a:ln w="12700">
                <a:solidFill>
                  <a:schemeClr val="tx1"/>
                </a:solidFill>
                <a:prstDash val="solid"/>
              </a:ln>
            </c:spPr>
          </c:dPt>
          <c:dPt>
            <c:idx val="9"/>
            <c:invertIfNegative val="0"/>
            <c:bubble3D val="0"/>
            <c:spPr>
              <a:solidFill>
                <a:schemeClr val="accent2"/>
              </a:solidFill>
              <a:ln w="12700">
                <a:solidFill>
                  <a:schemeClr val="tx1"/>
                </a:solidFill>
                <a:prstDash val="solid"/>
              </a:ln>
            </c:spPr>
          </c:dPt>
          <c:dPt>
            <c:idx val="10"/>
            <c:invertIfNegative val="0"/>
            <c:bubble3D val="0"/>
            <c:spPr>
              <a:solidFill>
                <a:schemeClr val="accent3"/>
              </a:solidFill>
              <a:ln w="12700">
                <a:solidFill>
                  <a:schemeClr val="tx1"/>
                </a:solidFill>
                <a:prstDash val="solid"/>
              </a:ln>
            </c:spPr>
          </c:dPt>
          <c:dPt>
            <c:idx val="11"/>
            <c:invertIfNegative val="0"/>
            <c:bubble3D val="0"/>
            <c:spPr>
              <a:solidFill>
                <a:schemeClr val="accent2"/>
              </a:solidFill>
              <a:ln w="12700">
                <a:solidFill>
                  <a:schemeClr val="tx1"/>
                </a:solidFill>
                <a:prstDash val="solid"/>
              </a:ln>
            </c:spPr>
          </c:dPt>
          <c:dPt>
            <c:idx val="12"/>
            <c:invertIfNegative val="0"/>
            <c:bubble3D val="0"/>
            <c:spPr>
              <a:solidFill>
                <a:schemeClr val="accent1"/>
              </a:solidFill>
              <a:ln w="12700">
                <a:solidFill>
                  <a:schemeClr val="tx1"/>
                </a:solidFill>
                <a:prstDash val="solid"/>
              </a:ln>
            </c:spPr>
          </c:dPt>
          <c:dPt>
            <c:idx val="13"/>
            <c:invertIfNegative val="0"/>
            <c:bubble3D val="0"/>
            <c:spPr>
              <a:solidFill>
                <a:schemeClr val="accent4"/>
              </a:solidFill>
              <a:ln w="12700">
                <a:solidFill>
                  <a:schemeClr val="tx1"/>
                </a:solidFill>
                <a:prstDash val="solid"/>
              </a:ln>
            </c:spPr>
          </c:dPt>
          <c:dPt>
            <c:idx val="14"/>
            <c:invertIfNegative val="0"/>
            <c:bubble3D val="0"/>
            <c:spPr>
              <a:solidFill>
                <a:schemeClr val="accent5"/>
              </a:solidFill>
              <a:ln w="12700">
                <a:solidFill>
                  <a:schemeClr val="tx1"/>
                </a:solidFill>
                <a:prstDash val="solid"/>
              </a:ln>
            </c:spPr>
          </c:dPt>
          <c:dPt>
            <c:idx val="15"/>
            <c:invertIfNegative val="0"/>
            <c:bubble3D val="0"/>
            <c:spPr>
              <a:solidFill>
                <a:schemeClr val="accent5">
                  <a:lumMod val="40000"/>
                  <a:lumOff val="60000"/>
                </a:schemeClr>
              </a:solidFill>
              <a:ln w="12700">
                <a:solidFill>
                  <a:schemeClr val="tx1"/>
                </a:solidFill>
                <a:prstDash val="solid"/>
              </a:ln>
            </c:spPr>
          </c:dPt>
          <c:errBars>
            <c:errBarType val="both"/>
            <c:errValType val="cust"/>
            <c:noEndCap val="0"/>
            <c:plus>
              <c:numRef>
                <c:f>Sheet1!$D$2:$D$5</c:f>
                <c:numCache>
                  <c:formatCode>General</c:formatCode>
                  <c:ptCount val="4"/>
                  <c:pt idx="1">
                    <c:v>16.446359999999999</c:v>
                  </c:pt>
                  <c:pt idx="2">
                    <c:v>18.966919999999998</c:v>
                  </c:pt>
                </c:numCache>
              </c:numRef>
            </c:plus>
            <c:minus>
              <c:numRef>
                <c:f>Sheet1!$D$2:$D$5</c:f>
                <c:numCache>
                  <c:formatCode>General</c:formatCode>
                  <c:ptCount val="4"/>
                  <c:pt idx="1">
                    <c:v>16.446359999999999</c:v>
                  </c:pt>
                  <c:pt idx="2">
                    <c:v>18.966919999999998</c:v>
                  </c:pt>
                </c:numCache>
              </c:numRef>
            </c:minus>
          </c:errBars>
          <c:cat>
            <c:numRef>
              <c:f>Sheet1!$A$2:$A$5</c:f>
              <c:numCache>
                <c:formatCode>General</c:formatCode>
                <c:ptCount val="4"/>
                <c:pt idx="1">
                  <c:v>2005</c:v>
                </c:pt>
                <c:pt idx="2">
                  <c:v>2010</c:v>
                </c:pt>
              </c:numCache>
            </c:numRef>
          </c:cat>
          <c:val>
            <c:numRef>
              <c:f>Sheet1!$B$2:$B$5</c:f>
              <c:numCache>
                <c:formatCode>General</c:formatCode>
                <c:ptCount val="4"/>
                <c:pt idx="1">
                  <c:v>34.6</c:v>
                </c:pt>
                <c:pt idx="2">
                  <c:v>52.9</c:v>
                </c:pt>
              </c:numCache>
            </c:numRef>
          </c:val>
        </c:ser>
        <c:dLbls>
          <c:showLegendKey val="0"/>
          <c:showVal val="0"/>
          <c:showCatName val="0"/>
          <c:showSerName val="0"/>
          <c:showPercent val="0"/>
          <c:showBubbleSize val="0"/>
        </c:dLbls>
        <c:gapWidth val="40"/>
        <c:axId val="107673856"/>
        <c:axId val="107548672"/>
      </c:barChart>
      <c:lineChart>
        <c:grouping val="standard"/>
        <c:varyColors val="0"/>
        <c:ser>
          <c:idx val="1"/>
          <c:order val="1"/>
          <c:tx>
            <c:strRef>
              <c:f>Sheet1!$C$1</c:f>
              <c:strCache>
                <c:ptCount val="1"/>
                <c:pt idx="0">
                  <c:v>Target</c:v>
                </c:pt>
              </c:strCache>
            </c:strRef>
          </c:tx>
          <c:spPr>
            <a:ln w="50800">
              <a:solidFill>
                <a:schemeClr val="tx1"/>
              </a:solidFill>
              <a:prstDash val="dash"/>
            </a:ln>
          </c:spPr>
          <c:marker>
            <c:symbol val="none"/>
          </c:marker>
          <c:cat>
            <c:numRef>
              <c:f>Sheet1!$A$2:$A$5</c:f>
              <c:numCache>
                <c:formatCode>General</c:formatCode>
                <c:ptCount val="4"/>
                <c:pt idx="1">
                  <c:v>2005</c:v>
                </c:pt>
                <c:pt idx="2">
                  <c:v>2010</c:v>
                </c:pt>
              </c:numCache>
            </c:numRef>
          </c:cat>
          <c:val>
            <c:numRef>
              <c:f>Sheet1!$C$2:$C$5</c:f>
              <c:numCache>
                <c:formatCode>General</c:formatCode>
                <c:ptCount val="4"/>
                <c:pt idx="0">
                  <c:v>38.1</c:v>
                </c:pt>
                <c:pt idx="1">
                  <c:v>38.1</c:v>
                </c:pt>
                <c:pt idx="2">
                  <c:v>38.1</c:v>
                </c:pt>
                <c:pt idx="3">
                  <c:v>38.1</c:v>
                </c:pt>
              </c:numCache>
            </c:numRef>
          </c:val>
          <c:smooth val="0"/>
        </c:ser>
        <c:dLbls>
          <c:showLegendKey val="0"/>
          <c:showVal val="0"/>
          <c:showCatName val="0"/>
          <c:showSerName val="0"/>
          <c:showPercent val="0"/>
          <c:showBubbleSize val="0"/>
        </c:dLbls>
        <c:marker val="1"/>
        <c:smooth val="0"/>
        <c:axId val="107673856"/>
        <c:axId val="107548672"/>
      </c:lineChart>
      <c:catAx>
        <c:axId val="107673856"/>
        <c:scaling>
          <c:orientation val="minMax"/>
        </c:scaling>
        <c:delete val="0"/>
        <c:axPos val="b"/>
        <c:numFmt formatCode="General" sourceLinked="1"/>
        <c:majorTickMark val="none"/>
        <c:minorTickMark val="none"/>
        <c:tickLblPos val="nextTo"/>
        <c:spPr>
          <a:ln w="3175">
            <a:solidFill>
              <a:schemeClr val="tx1"/>
            </a:solidFill>
            <a:prstDash val="solid"/>
          </a:ln>
        </c:spPr>
        <c:txPr>
          <a:bodyPr/>
          <a:lstStyle/>
          <a:p>
            <a:pPr>
              <a:defRPr sz="2000" b="0"/>
            </a:pPr>
            <a:endParaRPr lang="en-US"/>
          </a:p>
        </c:txPr>
        <c:crossAx val="107548672"/>
        <c:crosses val="autoZero"/>
        <c:auto val="1"/>
        <c:lblAlgn val="ctr"/>
        <c:lblOffset val="100"/>
        <c:noMultiLvlLbl val="0"/>
      </c:catAx>
      <c:valAx>
        <c:axId val="107548672"/>
        <c:scaling>
          <c:orientation val="minMax"/>
          <c:max val="80"/>
          <c:min val="0"/>
        </c:scaling>
        <c:delete val="0"/>
        <c:axPos val="l"/>
        <c:majorGridlines>
          <c:spPr>
            <a:ln w="9525">
              <a:solidFill>
                <a:srgbClr val="C0C0C0"/>
              </a:solidFill>
              <a:prstDash val="solid"/>
            </a:ln>
          </c:spPr>
        </c:majorGridlines>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ahoma"/>
                    <a:ea typeface="Tahoma"/>
                    <a:cs typeface="Tahoma"/>
                  </a:defRPr>
                </a:pPr>
                <a:r>
                  <a:rPr lang="en-US" sz="1400" dirty="0" smtClean="0"/>
                  <a:t>Percent </a:t>
                </a:r>
                <a:endParaRPr lang="en-US" sz="18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ahoma"/>
                    <a:ea typeface="Tahoma"/>
                    <a:cs typeface="Tahoma"/>
                  </a:defRPr>
                </a:pPr>
                <a:r>
                  <a:rPr lang="en-US" sz="1400" dirty="0" smtClean="0"/>
                  <a:t>(age </a:t>
                </a:r>
                <a:r>
                  <a:rPr lang="en-US" sz="1400" baseline="0" dirty="0" smtClean="0"/>
                  <a:t>adjusted)</a:t>
                </a:r>
                <a:endParaRPr lang="en-US" sz="1400" dirty="0"/>
              </a:p>
            </c:rich>
          </c:tx>
          <c:layout>
            <c:manualLayout>
              <c:xMode val="edge"/>
              <c:yMode val="edge"/>
              <c:x val="0"/>
              <c:y val="0"/>
            </c:manualLayout>
          </c:layout>
          <c:overlay val="0"/>
        </c:title>
        <c:numFmt formatCode="General" sourceLinked="1"/>
        <c:majorTickMark val="in"/>
        <c:minorTickMark val="in"/>
        <c:tickLblPos val="nextTo"/>
        <c:spPr>
          <a:ln w="3175">
            <a:solidFill>
              <a:schemeClr val="tx1"/>
            </a:solidFill>
            <a:prstDash val="solid"/>
          </a:ln>
        </c:spPr>
        <c:txPr>
          <a:bodyPr/>
          <a:lstStyle/>
          <a:p>
            <a:pPr>
              <a:defRPr sz="1400" b="0"/>
            </a:pPr>
            <a:endParaRPr lang="en-US"/>
          </a:p>
        </c:txPr>
        <c:crossAx val="107673856"/>
        <c:crosses val="autoZero"/>
        <c:crossBetween val="between"/>
        <c:majorUnit val="10"/>
        <c:minorUnit val="5"/>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45290172061828E-2"/>
          <c:y val="8.6605260356210897E-2"/>
          <c:w val="0.582235467094391"/>
          <c:h val="0.82678947928757818"/>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92D050"/>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Lbls>
            <c:dLbl>
              <c:idx val="0"/>
              <c:layout>
                <c:manualLayout>
                  <c:x val="6.1333479148439774E-3"/>
                  <c:y val="-1.464260609957038E-2"/>
                </c:manualLayout>
              </c:layout>
              <c:tx>
                <c:rich>
                  <a:bodyPr/>
                  <a:lstStyle/>
                  <a:p>
                    <a:r>
                      <a:rPr lang="en-US" b="1" dirty="0" smtClean="0"/>
                      <a:t>7% (n=2)</a:t>
                    </a:r>
                    <a:endParaRPr lang="en-US" dirty="0"/>
                  </a:p>
                </c:rich>
              </c:tx>
              <c:showLegendKey val="0"/>
              <c:showVal val="1"/>
              <c:showCatName val="0"/>
              <c:showSerName val="0"/>
              <c:showPercent val="1"/>
              <c:showBubbleSize val="0"/>
            </c:dLbl>
            <c:dLbl>
              <c:idx val="1"/>
              <c:layout>
                <c:manualLayout>
                  <c:x val="-0.19307973656070768"/>
                  <c:y val="-5.0349429777586364E-2"/>
                </c:manualLayout>
              </c:layout>
              <c:tx>
                <c:rich>
                  <a:bodyPr/>
                  <a:lstStyle/>
                  <a:p>
                    <a:r>
                      <a:rPr lang="en-US" b="1" dirty="0" smtClean="0"/>
                      <a:t>41% </a:t>
                    </a:r>
                  </a:p>
                  <a:p>
                    <a:r>
                      <a:rPr lang="en-US" b="1" dirty="0" smtClean="0"/>
                      <a:t>(n=11)</a:t>
                    </a:r>
                    <a:endParaRPr lang="en-US" dirty="0"/>
                  </a:p>
                </c:rich>
              </c:tx>
              <c:showLegendKey val="0"/>
              <c:showVal val="1"/>
              <c:showCatName val="0"/>
              <c:showSerName val="0"/>
              <c:showPercent val="1"/>
              <c:showBubbleSize val="0"/>
            </c:dLbl>
            <c:dLbl>
              <c:idx val="2"/>
              <c:layout>
                <c:manualLayout>
                  <c:x val="6.7210921551472708E-2"/>
                  <c:y val="-0.16080410160701952"/>
                </c:manualLayout>
              </c:layout>
              <c:tx>
                <c:rich>
                  <a:bodyPr/>
                  <a:lstStyle/>
                  <a:p>
                    <a:r>
                      <a:rPr lang="en-US" b="1" dirty="0" smtClean="0"/>
                      <a:t>15% </a:t>
                    </a:r>
                  </a:p>
                  <a:p>
                    <a:r>
                      <a:rPr lang="en-US" b="1" dirty="0" smtClean="0"/>
                      <a:t>(n=4)</a:t>
                    </a:r>
                    <a:endParaRPr lang="en-US" dirty="0"/>
                  </a:p>
                </c:rich>
              </c:tx>
              <c:showLegendKey val="0"/>
              <c:showVal val="1"/>
              <c:showCatName val="0"/>
              <c:showSerName val="0"/>
              <c:showPercent val="1"/>
              <c:showBubbleSize val="0"/>
            </c:dLbl>
            <c:dLbl>
              <c:idx val="3"/>
              <c:layout>
                <c:manualLayout>
                  <c:x val="-2.1428137455040314E-2"/>
                  <c:y val="8.2812416150983524E-3"/>
                </c:manualLayout>
              </c:layout>
              <c:tx>
                <c:rich>
                  <a:bodyPr/>
                  <a:lstStyle/>
                  <a:p>
                    <a:r>
                      <a:rPr lang="en-US" b="1" dirty="0" smtClean="0"/>
                      <a:t>7% </a:t>
                    </a:r>
                  </a:p>
                  <a:p>
                    <a:r>
                      <a:rPr lang="en-US" b="1" dirty="0" smtClean="0"/>
                      <a:t>(n=2)</a:t>
                    </a:r>
                    <a:endParaRPr lang="en-US" dirty="0"/>
                  </a:p>
                </c:rich>
              </c:tx>
              <c:showLegendKey val="0"/>
              <c:showVal val="1"/>
              <c:showCatName val="0"/>
              <c:showSerName val="0"/>
              <c:showPercent val="1"/>
              <c:showBubbleSize val="0"/>
            </c:dLbl>
            <c:dLbl>
              <c:idx val="4"/>
              <c:layout>
                <c:manualLayout>
                  <c:x val="0.14441187907067171"/>
                  <c:y val="6.7618090042994544E-2"/>
                </c:manualLayout>
              </c:layout>
              <c:tx>
                <c:rich>
                  <a:bodyPr/>
                  <a:lstStyle/>
                  <a:p>
                    <a:r>
                      <a:rPr lang="en-US" b="1" dirty="0" smtClean="0"/>
                      <a:t>15% </a:t>
                    </a:r>
                  </a:p>
                  <a:p>
                    <a:r>
                      <a:rPr lang="en-US" b="1" dirty="0" smtClean="0"/>
                      <a:t>(n=4)</a:t>
                    </a:r>
                    <a:endParaRPr lang="en-US" dirty="0"/>
                  </a:p>
                </c:rich>
              </c:tx>
              <c:showLegendKey val="0"/>
              <c:showVal val="1"/>
              <c:showCatName val="0"/>
              <c:showSerName val="0"/>
              <c:showPercent val="1"/>
              <c:showBubbleSize val="0"/>
            </c:dLbl>
            <c:dLbl>
              <c:idx val="5"/>
              <c:layout>
                <c:manualLayout>
                  <c:x val="7.7896495576941768E-2"/>
                  <c:y val="0.17969464334305887"/>
                </c:manualLayout>
              </c:layout>
              <c:tx>
                <c:rich>
                  <a:bodyPr/>
                  <a:lstStyle/>
                  <a:p>
                    <a:r>
                      <a:rPr lang="en-US" b="1" dirty="0" smtClean="0"/>
                      <a:t>15% </a:t>
                    </a:r>
                  </a:p>
                  <a:p>
                    <a:r>
                      <a:rPr lang="en-US" b="1" dirty="0" smtClean="0"/>
                      <a:t>(n=4)</a:t>
                    </a:r>
                    <a:endParaRPr lang="en-US" dirty="0"/>
                  </a:p>
                </c:rich>
              </c:tx>
              <c:showLegendKey val="0"/>
              <c:showVal val="1"/>
              <c:showCatName val="0"/>
              <c:showSerName val="0"/>
              <c:showPercent val="1"/>
              <c:showBubbleSize val="0"/>
            </c:dLbl>
            <c:txPr>
              <a:bodyPr/>
              <a:lstStyle/>
              <a:p>
                <a:pPr>
                  <a:defRPr b="1"/>
                </a:pPr>
                <a:endParaRPr lang="en-US"/>
              </a:p>
            </c:txPr>
            <c:showLegendKey val="0"/>
            <c:showVal val="1"/>
            <c:showCatName val="0"/>
            <c:showSerName val="0"/>
            <c:showPercent val="1"/>
            <c:showBubbleSize val="0"/>
            <c:showLeaderLines val="1"/>
          </c:dLbls>
          <c:cat>
            <c:strRef>
              <c:f>Sheet1!$A$2:$A$7</c:f>
              <c:strCache>
                <c:ptCount val="6"/>
                <c:pt idx="0">
                  <c:v>Target met</c:v>
                </c:pt>
                <c:pt idx="1">
                  <c:v>Improving</c:v>
                </c:pt>
                <c:pt idx="2">
                  <c:v>Little/no change</c:v>
                </c:pt>
                <c:pt idx="3">
                  <c:v>Getting worse</c:v>
                </c:pt>
                <c:pt idx="4">
                  <c:v>Baseline only</c:v>
                </c:pt>
                <c:pt idx="5">
                  <c:v>Developmental</c:v>
                </c:pt>
              </c:strCache>
            </c:strRef>
          </c:cat>
          <c:val>
            <c:numRef>
              <c:f>Sheet1!$B$2:$B$7</c:f>
              <c:numCache>
                <c:formatCode>General</c:formatCode>
                <c:ptCount val="6"/>
                <c:pt idx="0">
                  <c:v>2</c:v>
                </c:pt>
                <c:pt idx="1">
                  <c:v>11</c:v>
                </c:pt>
                <c:pt idx="2">
                  <c:v>4</c:v>
                </c:pt>
                <c:pt idx="3">
                  <c:v>2</c:v>
                </c:pt>
                <c:pt idx="4">
                  <c:v>4</c:v>
                </c:pt>
                <c:pt idx="5">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Sheet1!$B$13</c:f>
              <c:strCache>
                <c:ptCount val="1"/>
                <c:pt idx="0">
                  <c:v>Women who are BRCA+</c:v>
                </c:pt>
              </c:strCache>
            </c:strRef>
          </c:tx>
          <c:spPr>
            <a:solidFill>
              <a:schemeClr val="accent2"/>
            </a:solidFill>
          </c:spPr>
          <c:invertIfNegative val="0"/>
          <c:dLbls>
            <c:numFmt formatCode="0%" sourceLinked="0"/>
            <c:showLegendKey val="0"/>
            <c:showVal val="1"/>
            <c:showCatName val="0"/>
            <c:showSerName val="0"/>
            <c:showPercent val="0"/>
            <c:showBubbleSize val="0"/>
            <c:showLeaderLines val="0"/>
          </c:dLbls>
          <c:cat>
            <c:strRef>
              <c:f>Sheet1!$A$14:$A$15</c:f>
              <c:strCache>
                <c:ptCount val="2"/>
                <c:pt idx="0">
                  <c:v>Risk of Breast Cancer</c:v>
                </c:pt>
                <c:pt idx="1">
                  <c:v>Risk of Ovarian Cancer</c:v>
                </c:pt>
              </c:strCache>
            </c:strRef>
          </c:cat>
          <c:val>
            <c:numRef>
              <c:f>Sheet1!$B$14:$B$15</c:f>
              <c:numCache>
                <c:formatCode>General</c:formatCode>
                <c:ptCount val="2"/>
                <c:pt idx="0">
                  <c:v>0.60000000000000064</c:v>
                </c:pt>
                <c:pt idx="1">
                  <c:v>0.4</c:v>
                </c:pt>
              </c:numCache>
            </c:numRef>
          </c:val>
        </c:ser>
        <c:ser>
          <c:idx val="1"/>
          <c:order val="1"/>
          <c:tx>
            <c:strRef>
              <c:f>Sheet1!$C$13</c:f>
              <c:strCache>
                <c:ptCount val="1"/>
                <c:pt idx="0">
                  <c:v>Women in the general population</c:v>
                </c:pt>
              </c:strCache>
            </c:strRef>
          </c:tx>
          <c:spPr>
            <a:solidFill>
              <a:schemeClr val="accent1"/>
            </a:solidFill>
          </c:spPr>
          <c:invertIfNegative val="0"/>
          <c:dLbls>
            <c:numFmt formatCode="0%" sourceLinked="0"/>
            <c:showLegendKey val="0"/>
            <c:showVal val="1"/>
            <c:showCatName val="0"/>
            <c:showSerName val="0"/>
            <c:showPercent val="0"/>
            <c:showBubbleSize val="0"/>
            <c:showLeaderLines val="0"/>
          </c:dLbls>
          <c:cat>
            <c:strRef>
              <c:f>Sheet1!$A$14:$A$15</c:f>
              <c:strCache>
                <c:ptCount val="2"/>
                <c:pt idx="0">
                  <c:v>Risk of Breast Cancer</c:v>
                </c:pt>
                <c:pt idx="1">
                  <c:v>Risk of Ovarian Cancer</c:v>
                </c:pt>
              </c:strCache>
            </c:strRef>
          </c:cat>
          <c:val>
            <c:numRef>
              <c:f>Sheet1!$C$14:$C$15</c:f>
              <c:numCache>
                <c:formatCode>General</c:formatCode>
                <c:ptCount val="2"/>
                <c:pt idx="0">
                  <c:v>0.12000000000000002</c:v>
                </c:pt>
                <c:pt idx="1">
                  <c:v>1.4000000000000005E-2</c:v>
                </c:pt>
              </c:numCache>
            </c:numRef>
          </c:val>
        </c:ser>
        <c:dLbls>
          <c:showLegendKey val="0"/>
          <c:showVal val="0"/>
          <c:showCatName val="0"/>
          <c:showSerName val="0"/>
          <c:showPercent val="0"/>
          <c:showBubbleSize val="0"/>
        </c:dLbls>
        <c:gapWidth val="150"/>
        <c:axId val="109417600"/>
        <c:axId val="109419136"/>
      </c:barChart>
      <c:catAx>
        <c:axId val="109417600"/>
        <c:scaling>
          <c:orientation val="minMax"/>
        </c:scaling>
        <c:delete val="0"/>
        <c:axPos val="b"/>
        <c:majorTickMark val="out"/>
        <c:minorTickMark val="none"/>
        <c:tickLblPos val="nextTo"/>
        <c:crossAx val="109419136"/>
        <c:crosses val="autoZero"/>
        <c:auto val="1"/>
        <c:lblAlgn val="ctr"/>
        <c:lblOffset val="100"/>
        <c:noMultiLvlLbl val="0"/>
      </c:catAx>
      <c:valAx>
        <c:axId val="109419136"/>
        <c:scaling>
          <c:orientation val="minMax"/>
        </c:scaling>
        <c:delete val="0"/>
        <c:axPos val="l"/>
        <c:majorGridlines/>
        <c:numFmt formatCode="General" sourceLinked="1"/>
        <c:majorTickMark val="out"/>
        <c:minorTickMark val="none"/>
        <c:tickLblPos val="nextTo"/>
        <c:crossAx val="109417600"/>
        <c:crosses val="autoZero"/>
        <c:crossBetween val="between"/>
      </c:valAx>
    </c:plotArea>
    <c:legend>
      <c:legendPos val="r"/>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7.4348500908540407E-2"/>
                  <c:y val="-0.14559273840769932"/>
                </c:manualLayout>
              </c:layout>
              <c:spPr/>
              <c:txPr>
                <a:bodyPr/>
                <a:lstStyle/>
                <a:p>
                  <a:pPr>
                    <a:defRPr sz="1600"/>
                  </a:pPr>
                  <a:endParaRPr lang="en-US"/>
                </a:p>
              </c:txPr>
              <c:dLblPos val="bestFit"/>
              <c:showLegendKey val="0"/>
              <c:showVal val="1"/>
              <c:showCatName val="0"/>
              <c:showSerName val="0"/>
              <c:showPercent val="0"/>
              <c:showBubbleSize val="0"/>
            </c:dLbl>
            <c:dLbl>
              <c:idx val="1"/>
              <c:layout>
                <c:manualLayout>
                  <c:x val="-4.4447856517935293E-2"/>
                  <c:y val="1.002055993000877E-2"/>
                </c:manualLayout>
              </c:layout>
              <c:dLblPos val="bestFit"/>
              <c:showLegendKey val="0"/>
              <c:showVal val="1"/>
              <c:showCatName val="0"/>
              <c:showSerName val="0"/>
              <c:showPercent val="0"/>
              <c:showBubbleSize val="0"/>
            </c:dLbl>
            <c:dLbl>
              <c:idx val="2"/>
              <c:layout>
                <c:manualLayout>
                  <c:x val="0.1149731223500909"/>
                  <c:y val="8.2422651713990238E-3"/>
                </c:manualLayout>
              </c:layout>
              <c:dLblPos val="bestFi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1"/>
          </c:dLbls>
          <c:cat>
            <c:strRef>
              <c:f>Sheet1!$A$1:$A$3</c:f>
              <c:strCache>
                <c:ptCount val="3"/>
                <c:pt idx="0">
                  <c:v>Adult Oregonians with no family history of HBOC</c:v>
                </c:pt>
                <c:pt idx="1">
                  <c:v>BRCA Carriers</c:v>
                </c:pt>
                <c:pt idx="2">
                  <c:v>BRCA Testing Candidates minus BRCA Carriers</c:v>
                </c:pt>
              </c:strCache>
            </c:strRef>
          </c:cat>
          <c:val>
            <c:numRef>
              <c:f>Sheet1!$B$1:$B$3</c:f>
              <c:numCache>
                <c:formatCode>#,##0</c:formatCode>
                <c:ptCount val="3"/>
                <c:pt idx="0">
                  <c:v>2822744</c:v>
                </c:pt>
                <c:pt idx="1">
                  <c:v>20500</c:v>
                </c:pt>
                <c:pt idx="2">
                  <c:v>133500</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b"/>
      <c:layout>
        <c:manualLayout>
          <c:xMode val="edge"/>
          <c:yMode val="edge"/>
          <c:x val="1.1512707253056783E-2"/>
          <c:y val="0.74377057981388806"/>
          <c:w val="0.48775805067635775"/>
          <c:h val="0.16757398444460497"/>
        </c:manualLayout>
      </c:layout>
      <c:overlay val="0"/>
      <c:txPr>
        <a:bodyPr/>
        <a:lstStyle/>
        <a:p>
          <a:pPr>
            <a:defRPr sz="1400"/>
          </a:pPr>
          <a:endParaRPr lang="en-US"/>
        </a:p>
      </c:txPr>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ln>
              <a:solidFill>
                <a:schemeClr val="accent1">
                  <a:shade val="50000"/>
                </a:schemeClr>
              </a:solidFill>
            </a:ln>
          </c:spPr>
          <c:invertIfNegative val="0"/>
          <c:dPt>
            <c:idx val="1"/>
            <c:invertIfNegative val="0"/>
            <c:bubble3D val="0"/>
            <c:spPr>
              <a:solidFill>
                <a:srgbClr val="FF8181"/>
              </a:solidFill>
              <a:ln>
                <a:solidFill>
                  <a:schemeClr val="accent1">
                    <a:shade val="50000"/>
                  </a:schemeClr>
                </a:solidFill>
              </a:ln>
            </c:spPr>
          </c:dPt>
          <c:dPt>
            <c:idx val="2"/>
            <c:invertIfNegative val="0"/>
            <c:bubble3D val="0"/>
            <c:spPr>
              <a:solidFill>
                <a:srgbClr val="FFD9D9"/>
              </a:solidFill>
              <a:ln>
                <a:solidFill>
                  <a:schemeClr val="accent1">
                    <a:shade val="50000"/>
                  </a:schemeClr>
                </a:solidFill>
              </a:ln>
            </c:spPr>
          </c:dPt>
          <c:cat>
            <c:strRef>
              <c:f>(Sheet1!$A$3:$A$4,Sheet1!$A$7)</c:f>
              <c:strCache>
                <c:ptCount val="3"/>
                <c:pt idx="0">
                  <c:v>BRCA Tests for Adult Oregonians (in any setting)</c:v>
                </c:pt>
                <c:pt idx="1">
                  <c:v>BRCA Tests for Adult Oregonians (in a Genetics Cancer Clinic)</c:v>
                </c:pt>
                <c:pt idx="2">
                  <c:v>BRCA Tests for Adult Oregonians paid for by Medicaid</c:v>
                </c:pt>
              </c:strCache>
            </c:strRef>
          </c:cat>
          <c:val>
            <c:numRef>
              <c:f>(Sheet1!$B$3:$B$4,Sheet1!$B$7)</c:f>
              <c:numCache>
                <c:formatCode>General</c:formatCode>
                <c:ptCount val="3"/>
                <c:pt idx="0">
                  <c:v>840</c:v>
                </c:pt>
                <c:pt idx="1">
                  <c:v>335</c:v>
                </c:pt>
                <c:pt idx="2">
                  <c:v>17</c:v>
                </c:pt>
              </c:numCache>
            </c:numRef>
          </c:val>
        </c:ser>
        <c:dLbls>
          <c:showLegendKey val="0"/>
          <c:showVal val="0"/>
          <c:showCatName val="0"/>
          <c:showSerName val="0"/>
          <c:showPercent val="0"/>
          <c:showBubbleSize val="0"/>
        </c:dLbls>
        <c:gapWidth val="150"/>
        <c:axId val="109514112"/>
        <c:axId val="109536384"/>
      </c:barChart>
      <c:catAx>
        <c:axId val="109514112"/>
        <c:scaling>
          <c:orientation val="minMax"/>
        </c:scaling>
        <c:delete val="0"/>
        <c:axPos val="b"/>
        <c:numFmt formatCode="General" sourceLinked="1"/>
        <c:majorTickMark val="out"/>
        <c:minorTickMark val="none"/>
        <c:tickLblPos val="nextTo"/>
        <c:txPr>
          <a:bodyPr/>
          <a:lstStyle/>
          <a:p>
            <a:pPr>
              <a:defRPr sz="2000"/>
            </a:pPr>
            <a:endParaRPr lang="en-US"/>
          </a:p>
        </c:txPr>
        <c:crossAx val="109536384"/>
        <c:crosses val="autoZero"/>
        <c:auto val="1"/>
        <c:lblAlgn val="ctr"/>
        <c:lblOffset val="100"/>
        <c:noMultiLvlLbl val="0"/>
      </c:catAx>
      <c:valAx>
        <c:axId val="109536384"/>
        <c:scaling>
          <c:orientation val="minMax"/>
          <c:max val="850"/>
          <c:min val="0"/>
        </c:scaling>
        <c:delete val="0"/>
        <c:axPos val="l"/>
        <c:majorGridlines/>
        <c:numFmt formatCode="General" sourceLinked="1"/>
        <c:majorTickMark val="out"/>
        <c:minorTickMark val="out"/>
        <c:tickLblPos val="nextTo"/>
        <c:crossAx val="109514112"/>
        <c:crosses val="autoZero"/>
        <c:crossBetween val="between"/>
        <c:minorUnit val="5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dirty="0" smtClean="0"/>
              <a:t>Males</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1800" b="0" i="0" baseline="0" dirty="0" smtClean="0">
                <a:effectLst/>
              </a:rPr>
              <a:t>Total = </a:t>
            </a:r>
            <a:r>
              <a:rPr lang="en-US" sz="1800" b="0" i="0" u="none" strike="noStrike" baseline="0" dirty="0" smtClean="0">
                <a:effectLst/>
              </a:rPr>
              <a:t>301,037</a:t>
            </a:r>
            <a:r>
              <a:rPr lang="en-US" sz="1800" b="1" i="0" u="none" strike="noStrike" baseline="0" dirty="0" smtClean="0"/>
              <a:t> </a:t>
            </a:r>
            <a:r>
              <a:rPr lang="en-US" sz="1800" b="0" i="0" baseline="0" dirty="0" smtClean="0">
                <a:effectLst/>
              </a:rPr>
              <a:t> </a:t>
            </a:r>
            <a:endParaRPr lang="en-US" sz="1800" dirty="0" smtClean="0">
              <a:effectLst/>
            </a:endParaRPr>
          </a:p>
        </c:rich>
      </c:tx>
      <c:layout>
        <c:manualLayout>
          <c:xMode val="edge"/>
          <c:yMode val="edge"/>
          <c:x val="0.34139706335036629"/>
          <c:y val="1.4808417555398445E-2"/>
        </c:manualLayout>
      </c:layout>
      <c:overlay val="0"/>
    </c:title>
    <c:autoTitleDeleted val="0"/>
    <c:plotArea>
      <c:layout>
        <c:manualLayout>
          <c:layoutTarget val="inner"/>
          <c:xMode val="edge"/>
          <c:yMode val="edge"/>
          <c:x val="9.9927661146339969E-2"/>
          <c:y val="0.13347242622123776"/>
          <c:w val="0.84613734061007262"/>
          <c:h val="0.72649008244129776"/>
        </c:manualLayout>
      </c:layout>
      <c:pieChart>
        <c:varyColors val="1"/>
        <c:ser>
          <c:idx val="0"/>
          <c:order val="0"/>
          <c:tx>
            <c:strRef>
              <c:f>Sheet1!$B$1</c:f>
              <c:strCache>
                <c:ptCount val="1"/>
                <c:pt idx="0">
                  <c:v>Males</c:v>
                </c:pt>
              </c:strCache>
            </c:strRef>
          </c:tx>
          <c:spPr>
            <a:ln w="12700">
              <a:solidFill>
                <a:schemeClr val="tx1"/>
              </a:solidFill>
            </a:ln>
          </c:spPr>
          <c:explosion val="25"/>
          <c:dPt>
            <c:idx val="0"/>
            <c:bubble3D val="0"/>
            <c:spPr>
              <a:solidFill>
                <a:schemeClr val="accent2">
                  <a:lumMod val="60000"/>
                  <a:lumOff val="40000"/>
                </a:schemeClr>
              </a:solidFill>
              <a:ln w="12700">
                <a:solidFill>
                  <a:schemeClr val="tx1"/>
                </a:solidFill>
              </a:ln>
            </c:spPr>
          </c:dPt>
          <c:dPt>
            <c:idx val="1"/>
            <c:bubble3D val="0"/>
            <c:spPr>
              <a:solidFill>
                <a:schemeClr val="accent4">
                  <a:lumMod val="60000"/>
                  <a:lumOff val="40000"/>
                </a:schemeClr>
              </a:solidFill>
              <a:ln w="12700">
                <a:solidFill>
                  <a:schemeClr val="tx1"/>
                </a:solidFill>
              </a:ln>
            </c:spPr>
          </c:dPt>
          <c:dPt>
            <c:idx val="2"/>
            <c:bubble3D val="0"/>
            <c:spPr>
              <a:solidFill>
                <a:schemeClr val="tx2"/>
              </a:solidFill>
              <a:ln w="12700">
                <a:solidFill>
                  <a:schemeClr val="tx1"/>
                </a:solidFill>
              </a:ln>
            </c:spPr>
          </c:dPt>
          <c:dPt>
            <c:idx val="3"/>
            <c:bubble3D val="0"/>
            <c:spPr>
              <a:solidFill>
                <a:srgbClr val="92D050"/>
              </a:solidFill>
              <a:ln w="12700">
                <a:solidFill>
                  <a:schemeClr val="tx1"/>
                </a:solidFill>
              </a:ln>
            </c:spPr>
          </c:dPt>
          <c:dPt>
            <c:idx val="4"/>
            <c:bubble3D val="0"/>
            <c:spPr>
              <a:solidFill>
                <a:schemeClr val="accent5"/>
              </a:solidFill>
              <a:ln w="12700">
                <a:solidFill>
                  <a:schemeClr val="tx1"/>
                </a:solidFill>
              </a:ln>
            </c:spPr>
          </c:dPt>
          <c:dPt>
            <c:idx val="5"/>
            <c:bubble3D val="0"/>
            <c:spPr>
              <a:solidFill>
                <a:srgbClr val="FFFF66"/>
              </a:solidFill>
              <a:ln w="12700">
                <a:solidFill>
                  <a:schemeClr val="tx1"/>
                </a:solidFill>
              </a:ln>
            </c:spPr>
          </c:dPt>
          <c:dPt>
            <c:idx val="6"/>
            <c:bubble3D val="0"/>
            <c:spPr>
              <a:solidFill>
                <a:schemeClr val="bg2">
                  <a:lumMod val="90000"/>
                </a:schemeClr>
              </a:solidFill>
              <a:ln w="12700">
                <a:solidFill>
                  <a:schemeClr val="tx1"/>
                </a:solidFill>
              </a:ln>
            </c:spPr>
          </c:dPt>
          <c:dLbls>
            <c:dLbl>
              <c:idx val="0"/>
              <c:layout>
                <c:manualLayout>
                  <c:x val="-0.15871497586290564"/>
                  <c:y val="0.12675344684380541"/>
                </c:manualLayout>
              </c:layout>
              <c:tx>
                <c:rich>
                  <a:bodyPr/>
                  <a:lstStyle/>
                  <a:p>
                    <a:r>
                      <a:rPr lang="en-US" dirty="0"/>
                      <a:t>Lung/ </a:t>
                    </a:r>
                    <a:r>
                      <a:rPr lang="en-US" dirty="0" smtClean="0"/>
                      <a:t>bronchus</a:t>
                    </a:r>
                    <a:r>
                      <a:rPr lang="en-US" dirty="0"/>
                      <a:t>
</a:t>
                    </a:r>
                    <a:r>
                      <a:rPr lang="en-US" dirty="0" smtClean="0"/>
                      <a:t>87,699</a:t>
                    </a:r>
                    <a:endParaRPr lang="en-US" dirty="0"/>
                  </a:p>
                </c:rich>
              </c:tx>
              <c:dLblPos val="bestFit"/>
              <c:showLegendKey val="0"/>
              <c:showVal val="1"/>
              <c:showCatName val="1"/>
              <c:showSerName val="0"/>
              <c:showPercent val="0"/>
              <c:showBubbleSize val="0"/>
              <c:separator>
</c:separator>
            </c:dLbl>
            <c:dLbl>
              <c:idx val="1"/>
              <c:layout>
                <c:manualLayout>
                  <c:x val="-0.13128483400994456"/>
                  <c:y val="-0.10009946126121855"/>
                </c:manualLayout>
              </c:layout>
              <c:tx>
                <c:rich>
                  <a:bodyPr/>
                  <a:lstStyle/>
                  <a:p>
                    <a:r>
                      <a:rPr lang="en-US" dirty="0"/>
                      <a:t>Lymph/ blood
</a:t>
                    </a:r>
                    <a:r>
                      <a:rPr lang="en-US" dirty="0" smtClean="0"/>
                      <a:t>30,777</a:t>
                    </a:r>
                    <a:endParaRPr lang="en-US" dirty="0"/>
                  </a:p>
                </c:rich>
              </c:tx>
              <c:dLblPos val="bestFit"/>
              <c:showLegendKey val="0"/>
              <c:showVal val="1"/>
              <c:showCatName val="1"/>
              <c:showSerName val="0"/>
              <c:showPercent val="0"/>
              <c:showBubbleSize val="0"/>
              <c:separator>
</c:separator>
            </c:dLbl>
            <c:dLbl>
              <c:idx val="2"/>
              <c:layout>
                <c:manualLayout>
                  <c:x val="1.1775434485805649E-3"/>
                  <c:y val="7.3356081031971804E-3"/>
                </c:manualLayout>
              </c:layout>
              <c:tx>
                <c:rich>
                  <a:bodyPr/>
                  <a:lstStyle/>
                  <a:p>
                    <a:r>
                      <a:rPr lang="en-US"/>
                      <a:t>Prostate
</a:t>
                    </a:r>
                    <a:r>
                      <a:rPr lang="en-US" smtClean="0"/>
                      <a:t>28,561</a:t>
                    </a:r>
                    <a:endParaRPr lang="en-US"/>
                  </a:p>
                </c:rich>
              </c:tx>
              <c:dLblPos val="bestFit"/>
              <c:showLegendKey val="0"/>
              <c:showVal val="1"/>
              <c:showCatName val="1"/>
              <c:showSerName val="0"/>
              <c:showPercent val="0"/>
              <c:showBubbleSize val="0"/>
              <c:separator>
</c:separator>
            </c:dLbl>
            <c:dLbl>
              <c:idx val="3"/>
              <c:layout>
                <c:manualLayout>
                  <c:x val="3.6993084803951748E-2"/>
                  <c:y val="0"/>
                </c:manualLayout>
              </c:layout>
              <c:tx>
                <c:rich>
                  <a:bodyPr/>
                  <a:lstStyle/>
                  <a:p>
                    <a:r>
                      <a:rPr lang="en-US" sz="1300" dirty="0" smtClean="0"/>
                      <a:t>Colorectal*</a:t>
                    </a:r>
                    <a:r>
                      <a:rPr lang="en-US" sz="1300" baseline="0" dirty="0" smtClean="0"/>
                      <a:t> 27,409</a:t>
                    </a:r>
                    <a:endParaRPr lang="en-US" sz="1400" dirty="0"/>
                  </a:p>
                </c:rich>
              </c:tx>
              <c:dLblPos val="bestFit"/>
              <c:showLegendKey val="0"/>
              <c:showVal val="1"/>
              <c:showCatName val="1"/>
              <c:showSerName val="0"/>
              <c:showPercent val="0"/>
              <c:showBubbleSize val="0"/>
              <c:separator>
</c:separator>
            </c:dLbl>
            <c:dLbl>
              <c:idx val="4"/>
              <c:layout>
                <c:manualLayout>
                  <c:x val="2.1441023463501019E-2"/>
                  <c:y val="-2.1872538003413322E-2"/>
                </c:manualLayout>
              </c:layout>
              <c:tx>
                <c:rich>
                  <a:bodyPr/>
                  <a:lstStyle/>
                  <a:p>
                    <a:r>
                      <a:rPr lang="en-US" dirty="0"/>
                      <a:t>Pancreas
</a:t>
                    </a:r>
                    <a:r>
                      <a:rPr lang="en-US" dirty="0" smtClean="0"/>
                      <a:t>18,699</a:t>
                    </a:r>
                    <a:endParaRPr lang="en-US" dirty="0"/>
                  </a:p>
                </c:rich>
              </c:tx>
              <c:dLblPos val="bestFit"/>
              <c:showLegendKey val="0"/>
              <c:showVal val="1"/>
              <c:showCatName val="1"/>
              <c:showSerName val="0"/>
              <c:showPercent val="0"/>
              <c:showBubbleSize val="0"/>
              <c:separator>
</c:separator>
            </c:dLbl>
            <c:dLbl>
              <c:idx val="6"/>
              <c:layout>
                <c:manualLayout>
                  <c:x val="0.21156217519945245"/>
                  <c:y val="0.10211317284532666"/>
                </c:manualLayout>
              </c:layout>
              <c:dLblPos val="bestFit"/>
              <c:showLegendKey val="0"/>
              <c:showVal val="1"/>
              <c:showCatName val="1"/>
              <c:showSerName val="0"/>
              <c:showPercent val="0"/>
              <c:showBubbleSize val="0"/>
              <c:separator>
</c:separator>
            </c:dLbl>
            <c:txPr>
              <a:bodyPr/>
              <a:lstStyle/>
              <a:p>
                <a:pPr>
                  <a:defRPr sz="1400" b="1"/>
                </a:pPr>
                <a:endParaRPr lang="en-US"/>
              </a:p>
            </c:txPr>
            <c:dLblPos val="bestFit"/>
            <c:showLegendKey val="0"/>
            <c:showVal val="1"/>
            <c:showCatName val="1"/>
            <c:showSerName val="0"/>
            <c:showPercent val="0"/>
            <c:showBubbleSize val="0"/>
            <c:separator>
</c:separator>
            <c:showLeaderLines val="0"/>
          </c:dLbls>
          <c:cat>
            <c:strRef>
              <c:f>Sheet1!$A$2:$A$8</c:f>
              <c:strCache>
                <c:ptCount val="7"/>
                <c:pt idx="0">
                  <c:v>Lung/ bronchus/ trachea</c:v>
                </c:pt>
                <c:pt idx="1">
                  <c:v>Lymph/ blood</c:v>
                </c:pt>
                <c:pt idx="2">
                  <c:v>Prostate</c:v>
                </c:pt>
                <c:pt idx="3">
                  <c:v>Colorectal*</c:v>
                </c:pt>
                <c:pt idx="4">
                  <c:v>Pancreas</c:v>
                </c:pt>
                <c:pt idx="5">
                  <c:v>Liver</c:v>
                </c:pt>
                <c:pt idx="6">
                  <c:v>Other</c:v>
                </c:pt>
              </c:strCache>
            </c:strRef>
          </c:cat>
          <c:val>
            <c:numRef>
              <c:f>Sheet1!$B$2:$B$8</c:f>
              <c:numCache>
                <c:formatCode>#,##0</c:formatCode>
                <c:ptCount val="7"/>
                <c:pt idx="0">
                  <c:v>87699</c:v>
                </c:pt>
                <c:pt idx="1">
                  <c:v>30777</c:v>
                </c:pt>
                <c:pt idx="2">
                  <c:v>28561</c:v>
                </c:pt>
                <c:pt idx="3">
                  <c:v>27409</c:v>
                </c:pt>
                <c:pt idx="4">
                  <c:v>18699</c:v>
                </c:pt>
                <c:pt idx="5">
                  <c:v>13658</c:v>
                </c:pt>
                <c:pt idx="6">
                  <c:v>94234</c:v>
                </c:pt>
              </c:numCache>
            </c:numRef>
          </c:val>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64610673665792E-2"/>
          <c:y val="0.12618482042660353"/>
          <c:w val="0.91463167104111986"/>
          <c:h val="0.78855138455555562"/>
        </c:manualLayout>
      </c:layout>
      <c:lineChart>
        <c:grouping val="standard"/>
        <c:varyColors val="0"/>
        <c:ser>
          <c:idx val="1"/>
          <c:order val="0"/>
          <c:tx>
            <c:strRef>
              <c:f>Sheet1!$B$1</c:f>
              <c:strCache>
                <c:ptCount val="1"/>
                <c:pt idx="0">
                  <c:v>Total</c:v>
                </c:pt>
              </c:strCache>
            </c:strRef>
          </c:tx>
          <c:spPr>
            <a:ln w="101600" cap="flat">
              <a:solidFill>
                <a:schemeClr val="bg1">
                  <a:lumMod val="50000"/>
                </a:schemeClr>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Sheet1!$B$2:$B$12</c:f>
              <c:numCache>
                <c:formatCode>General</c:formatCode>
                <c:ptCount val="11"/>
                <c:pt idx="0">
                  <c:v>20.8</c:v>
                </c:pt>
                <c:pt idx="1">
                  <c:v>20.100000000000001</c:v>
                </c:pt>
                <c:pt idx="2">
                  <c:v>19.7</c:v>
                </c:pt>
                <c:pt idx="3">
                  <c:v>19.100000000000001</c:v>
                </c:pt>
                <c:pt idx="4">
                  <c:v>18</c:v>
                </c:pt>
                <c:pt idx="5">
                  <c:v>17.5</c:v>
                </c:pt>
                <c:pt idx="6">
                  <c:v>17.2</c:v>
                </c:pt>
                <c:pt idx="7" formatCode="0.0">
                  <c:v>17</c:v>
                </c:pt>
                <c:pt idx="8" formatCode="0.0">
                  <c:v>16.5</c:v>
                </c:pt>
                <c:pt idx="9" formatCode="0.0">
                  <c:v>16</c:v>
                </c:pt>
                <c:pt idx="10" formatCode="0.0">
                  <c:v>15.9</c:v>
                </c:pt>
              </c:numCache>
            </c:numRef>
          </c:val>
          <c:smooth val="0"/>
        </c:ser>
        <c:ser>
          <c:idx val="2"/>
          <c:order val="1"/>
          <c:tx>
            <c:strRef>
              <c:f>Sheet1!$C$1</c:f>
              <c:strCache>
                <c:ptCount val="1"/>
                <c:pt idx="0">
                  <c:v>White, non-Hispanic</c:v>
                </c:pt>
              </c:strCache>
            </c:strRef>
          </c:tx>
          <c:spPr>
            <a:ln w="50800" cap="flat">
              <a:solidFill>
                <a:schemeClr val="accent3">
                  <a:lumMod val="60000"/>
                  <a:lumOff val="40000"/>
                </a:schemeClr>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Sheet1!$C$2:$C$12</c:f>
              <c:numCache>
                <c:formatCode>General</c:formatCode>
                <c:ptCount val="11"/>
                <c:pt idx="0">
                  <c:v>20.5</c:v>
                </c:pt>
                <c:pt idx="1">
                  <c:v>19.899999999999999</c:v>
                </c:pt>
                <c:pt idx="2">
                  <c:v>19.5</c:v>
                </c:pt>
                <c:pt idx="3">
                  <c:v>18.8</c:v>
                </c:pt>
                <c:pt idx="4">
                  <c:v>17.899999999999999</c:v>
                </c:pt>
                <c:pt idx="5">
                  <c:v>17.2</c:v>
                </c:pt>
                <c:pt idx="6">
                  <c:v>17</c:v>
                </c:pt>
                <c:pt idx="7" formatCode="0.0">
                  <c:v>16.8</c:v>
                </c:pt>
                <c:pt idx="8" formatCode="0.0">
                  <c:v>16.3</c:v>
                </c:pt>
                <c:pt idx="9" formatCode="0.0">
                  <c:v>15.8</c:v>
                </c:pt>
                <c:pt idx="10" formatCode="0.0">
                  <c:v>15.6</c:v>
                </c:pt>
              </c:numCache>
            </c:numRef>
          </c:val>
          <c:smooth val="0"/>
        </c:ser>
        <c:ser>
          <c:idx val="3"/>
          <c:order val="2"/>
          <c:tx>
            <c:strRef>
              <c:f>Sheet1!$D$1</c:f>
              <c:strCache>
                <c:ptCount val="1"/>
                <c:pt idx="0">
                  <c:v>Hispanic</c:v>
                </c:pt>
              </c:strCache>
            </c:strRef>
          </c:tx>
          <c:spPr>
            <a:ln w="50800" cap="flat">
              <a:solidFill>
                <a:schemeClr val="accent5"/>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Sheet1!$D$2:$D$12</c:f>
              <c:numCache>
                <c:formatCode>General</c:formatCode>
                <c:ptCount val="11"/>
                <c:pt idx="0">
                  <c:v>14.1</c:v>
                </c:pt>
                <c:pt idx="1">
                  <c:v>14.1</c:v>
                </c:pt>
                <c:pt idx="2">
                  <c:v>13.7</c:v>
                </c:pt>
                <c:pt idx="3">
                  <c:v>13.4</c:v>
                </c:pt>
                <c:pt idx="4">
                  <c:v>12.6</c:v>
                </c:pt>
                <c:pt idx="5">
                  <c:v>12.4</c:v>
                </c:pt>
                <c:pt idx="6">
                  <c:v>12.6</c:v>
                </c:pt>
                <c:pt idx="7" formatCode="0.0">
                  <c:v>12.1</c:v>
                </c:pt>
                <c:pt idx="8" formatCode="0.0">
                  <c:v>12</c:v>
                </c:pt>
                <c:pt idx="9" formatCode="0.0">
                  <c:v>12.2</c:v>
                </c:pt>
                <c:pt idx="10" formatCode="0.0">
                  <c:v>12.4</c:v>
                </c:pt>
              </c:numCache>
            </c:numRef>
          </c:val>
          <c:smooth val="0"/>
        </c:ser>
        <c:ser>
          <c:idx val="4"/>
          <c:order val="3"/>
          <c:tx>
            <c:strRef>
              <c:f>Sheet1!$E$1</c:f>
              <c:strCache>
                <c:ptCount val="1"/>
                <c:pt idx="0">
                  <c:v>Black, non-Hispanic</c:v>
                </c:pt>
              </c:strCache>
            </c:strRef>
          </c:tx>
          <c:spPr>
            <a:ln w="50800" cap="flat">
              <a:solidFill>
                <a:schemeClr val="accent2"/>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Sheet1!$E$2:$E$12</c:f>
              <c:numCache>
                <c:formatCode>General</c:formatCode>
                <c:ptCount val="11"/>
                <c:pt idx="0">
                  <c:v>28.7</c:v>
                </c:pt>
                <c:pt idx="1">
                  <c:v>28</c:v>
                </c:pt>
                <c:pt idx="2">
                  <c:v>27.2</c:v>
                </c:pt>
                <c:pt idx="3">
                  <c:v>26.8</c:v>
                </c:pt>
                <c:pt idx="4">
                  <c:v>25.1</c:v>
                </c:pt>
                <c:pt idx="5">
                  <c:v>25.2</c:v>
                </c:pt>
                <c:pt idx="6">
                  <c:v>24.7</c:v>
                </c:pt>
                <c:pt idx="7" formatCode="0.0">
                  <c:v>24</c:v>
                </c:pt>
                <c:pt idx="8" formatCode="0.0">
                  <c:v>23.4</c:v>
                </c:pt>
                <c:pt idx="9" formatCode="0.0">
                  <c:v>22.9</c:v>
                </c:pt>
                <c:pt idx="10" formatCode="0.0">
                  <c:v>22.4</c:v>
                </c:pt>
              </c:numCache>
            </c:numRef>
          </c:val>
          <c:smooth val="0"/>
        </c:ser>
        <c:ser>
          <c:idx val="5"/>
          <c:order val="4"/>
          <c:tx>
            <c:strRef>
              <c:f>Sheet1!$F$1</c:f>
              <c:strCache>
                <c:ptCount val="1"/>
                <c:pt idx="0">
                  <c:v>Asian</c:v>
                </c:pt>
              </c:strCache>
            </c:strRef>
          </c:tx>
          <c:spPr>
            <a:ln w="50800" cap="flat">
              <a:solidFill>
                <a:schemeClr val="accent6"/>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Sheet1!$F$2:$F$12</c:f>
              <c:numCache>
                <c:formatCode>General</c:formatCode>
                <c:ptCount val="11"/>
                <c:pt idx="0">
                  <c:v>12.7</c:v>
                </c:pt>
                <c:pt idx="1">
                  <c:v>13.2</c:v>
                </c:pt>
                <c:pt idx="2">
                  <c:v>12.5</c:v>
                </c:pt>
                <c:pt idx="3">
                  <c:v>12.1</c:v>
                </c:pt>
                <c:pt idx="4">
                  <c:v>11.3</c:v>
                </c:pt>
                <c:pt idx="5">
                  <c:v>11.2</c:v>
                </c:pt>
                <c:pt idx="6">
                  <c:v>10.9</c:v>
                </c:pt>
                <c:pt idx="7" formatCode="0.0">
                  <c:v>10.9</c:v>
                </c:pt>
                <c:pt idx="8" formatCode="0.0">
                  <c:v>11.3</c:v>
                </c:pt>
                <c:pt idx="9" formatCode="0.0">
                  <c:v>10.5</c:v>
                </c:pt>
                <c:pt idx="10" formatCode="0.0">
                  <c:v>11.4</c:v>
                </c:pt>
              </c:numCache>
            </c:numRef>
          </c:val>
          <c:smooth val="0"/>
        </c:ser>
        <c:ser>
          <c:idx val="6"/>
          <c:order val="5"/>
          <c:tx>
            <c:strRef>
              <c:f>Sheet1!$G$1</c:f>
              <c:strCache>
                <c:ptCount val="1"/>
                <c:pt idx="0">
                  <c:v>American Indian or Alaska Native</c:v>
                </c:pt>
              </c:strCache>
            </c:strRef>
          </c:tx>
          <c:spPr>
            <a:ln w="50800">
              <a:solidFill>
                <a:schemeClr val="accent4"/>
              </a:solidFill>
              <a:prstDash val="solid"/>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Sheet1!$G$2:$G$12</c:f>
              <c:numCache>
                <c:formatCode>General</c:formatCode>
                <c:ptCount val="11"/>
                <c:pt idx="0">
                  <c:v>13.4</c:v>
                </c:pt>
                <c:pt idx="1">
                  <c:v>12</c:v>
                </c:pt>
                <c:pt idx="2">
                  <c:v>14.2</c:v>
                </c:pt>
                <c:pt idx="3">
                  <c:v>11.8</c:v>
                </c:pt>
                <c:pt idx="4">
                  <c:v>12.1</c:v>
                </c:pt>
                <c:pt idx="5">
                  <c:v>12</c:v>
                </c:pt>
                <c:pt idx="6">
                  <c:v>11.2</c:v>
                </c:pt>
                <c:pt idx="7" formatCode="0.0">
                  <c:v>11.6</c:v>
                </c:pt>
                <c:pt idx="8" formatCode="0.0">
                  <c:v>13.8</c:v>
                </c:pt>
                <c:pt idx="9" formatCode="0.0">
                  <c:v>12.8</c:v>
                </c:pt>
                <c:pt idx="10" formatCode="0.0">
                  <c:v>11.7</c:v>
                </c:pt>
              </c:numCache>
            </c:numRef>
          </c:val>
          <c:smooth val="0"/>
        </c:ser>
        <c:ser>
          <c:idx val="0"/>
          <c:order val="6"/>
          <c:tx>
            <c:strRef>
              <c:f>Sheet1!$H$1</c:f>
              <c:strCache>
                <c:ptCount val="1"/>
                <c:pt idx="0">
                  <c:v>Column1</c:v>
                </c:pt>
              </c:strCache>
            </c:strRef>
          </c:tx>
          <c:spPr>
            <a:ln w="50800">
              <a:solidFill>
                <a:schemeClr val="tx1"/>
              </a:solidFill>
              <a:prstDash val="dash"/>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Sheet1!$H$2:$H$12</c:f>
              <c:numCache>
                <c:formatCode>General</c:formatCode>
                <c:ptCount val="11"/>
                <c:pt idx="7" formatCode="0.0">
                  <c:v>14.5</c:v>
                </c:pt>
                <c:pt idx="8" formatCode="0.0">
                  <c:v>14.5</c:v>
                </c:pt>
                <c:pt idx="9" formatCode="0.0">
                  <c:v>14.5</c:v>
                </c:pt>
                <c:pt idx="10" formatCode="0.0">
                  <c:v>14.5</c:v>
                </c:pt>
              </c:numCache>
            </c:numRef>
          </c:val>
          <c:smooth val="0"/>
        </c:ser>
        <c:dLbls>
          <c:showLegendKey val="0"/>
          <c:showVal val="0"/>
          <c:showCatName val="0"/>
          <c:showSerName val="0"/>
          <c:showPercent val="0"/>
          <c:showBubbleSize val="0"/>
        </c:dLbls>
        <c:marker val="1"/>
        <c:smooth val="0"/>
        <c:axId val="96031872"/>
        <c:axId val="96033408"/>
      </c:lineChart>
      <c:catAx>
        <c:axId val="96031872"/>
        <c:scaling>
          <c:orientation val="minMax"/>
        </c:scaling>
        <c:delete val="0"/>
        <c:axPos val="b"/>
        <c:numFmt formatCode="General" sourceLinked="1"/>
        <c:majorTickMark val="none"/>
        <c:minorTickMark val="in"/>
        <c:tickLblPos val="nextTo"/>
        <c:spPr>
          <a:ln w="1905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96033408"/>
        <c:crosses val="autoZero"/>
        <c:auto val="1"/>
        <c:lblAlgn val="ctr"/>
        <c:lblOffset val="0"/>
        <c:noMultiLvlLbl val="0"/>
      </c:catAx>
      <c:valAx>
        <c:axId val="96033408"/>
        <c:scaling>
          <c:orientation val="minMax"/>
          <c:max val="30"/>
          <c:min val="0"/>
        </c:scaling>
        <c:delete val="0"/>
        <c:axPos val="l"/>
        <c:majorGridlines/>
        <c:title>
          <c:tx>
            <c:rich>
              <a:bodyPr rot="0" vert="horz"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ahoma" pitchFamily="34" charset="0"/>
                    <a:ea typeface="Tahoma" pitchFamily="34" charset="0"/>
                    <a:cs typeface="Tahoma" pitchFamily="34" charset="0"/>
                  </a:defRPr>
                </a:pPr>
                <a:r>
                  <a:rPr lang="en-US" sz="1400" b="1" i="0" baseline="0" dirty="0" smtClean="0">
                    <a:effectLst/>
                    <a:latin typeface="Tahoma" pitchFamily="34" charset="0"/>
                    <a:ea typeface="Tahoma" pitchFamily="34" charset="0"/>
                    <a:cs typeface="Tahoma" pitchFamily="34" charset="0"/>
                  </a:rPr>
                  <a:t>Rate per 100,000 (age adjusted)</a:t>
                </a:r>
                <a:endParaRPr lang="en-US" sz="1400" dirty="0" smtClean="0">
                  <a:effectLst/>
                  <a:latin typeface="Tahoma" pitchFamily="34" charset="0"/>
                  <a:ea typeface="Tahoma" pitchFamily="34" charset="0"/>
                  <a:cs typeface="Tahom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ahoma" pitchFamily="34" charset="0"/>
                    <a:ea typeface="Tahoma" pitchFamily="34" charset="0"/>
                    <a:cs typeface="Tahoma" pitchFamily="34" charset="0"/>
                  </a:defRPr>
                </a:pPr>
                <a:endParaRPr lang="en-US" sz="1400" b="1" dirty="0">
                  <a:latin typeface="Tahoma" pitchFamily="34" charset="0"/>
                  <a:ea typeface="Tahoma" pitchFamily="34" charset="0"/>
                  <a:cs typeface="Tahoma" pitchFamily="34" charset="0"/>
                </a:endParaRPr>
              </a:p>
            </c:rich>
          </c:tx>
          <c:layout>
            <c:manualLayout>
              <c:xMode val="edge"/>
              <c:yMode val="edge"/>
              <c:x val="9.7222222222222224E-3"/>
              <c:y val="3.9744479730275829E-3"/>
            </c:manualLayout>
          </c:layout>
          <c:overlay val="0"/>
        </c:title>
        <c:numFmt formatCode="0" sourceLinked="0"/>
        <c:majorTickMark val="in"/>
        <c:minorTickMark val="none"/>
        <c:tickLblPos val="nextTo"/>
        <c:spPr>
          <a:ln w="19050">
            <a:solidFill>
              <a:schemeClr val="tx1"/>
            </a:solidFill>
          </a:ln>
        </c:spPr>
        <c:txPr>
          <a:bodyPr/>
          <a:lstStyle/>
          <a:p>
            <a:pPr>
              <a:defRPr sz="1600">
                <a:solidFill>
                  <a:schemeClr val="tx1"/>
                </a:solidFill>
                <a:latin typeface="Tahoma" pitchFamily="34" charset="0"/>
                <a:cs typeface="Tahoma" pitchFamily="34" charset="0"/>
              </a:defRPr>
            </a:pPr>
            <a:endParaRPr lang="en-US"/>
          </a:p>
        </c:txPr>
        <c:crossAx val="96031872"/>
        <c:crosses val="autoZero"/>
        <c:crossBetween val="between"/>
        <c:majorUnit val="5"/>
        <c:minorUnit val="2.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312773403324588E-2"/>
          <c:y val="0.13292252942066451"/>
          <c:w val="0.92296500437445317"/>
          <c:h val="0.76614929712733282"/>
        </c:manualLayout>
      </c:layout>
      <c:lineChart>
        <c:grouping val="standard"/>
        <c:varyColors val="0"/>
        <c:ser>
          <c:idx val="1"/>
          <c:order val="0"/>
          <c:tx>
            <c:strRef>
              <c:f>Sheet1!$B$1</c:f>
              <c:strCache>
                <c:ptCount val="1"/>
                <c:pt idx="0">
                  <c:v>Total</c:v>
                </c:pt>
              </c:strCache>
            </c:strRef>
          </c:tx>
          <c:spPr>
            <a:ln w="101600" cap="flat">
              <a:solidFill>
                <a:schemeClr val="bg1">
                  <a:lumMod val="50000"/>
                </a:schemeClr>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Sheet1!$B$2:$B$12</c:f>
              <c:numCache>
                <c:formatCode>0.0</c:formatCode>
                <c:ptCount val="11"/>
                <c:pt idx="0">
                  <c:v>26.8</c:v>
                </c:pt>
                <c:pt idx="1">
                  <c:v>26</c:v>
                </c:pt>
                <c:pt idx="2">
                  <c:v>25.6</c:v>
                </c:pt>
                <c:pt idx="3">
                  <c:v>25.3</c:v>
                </c:pt>
                <c:pt idx="4">
                  <c:v>24.4</c:v>
                </c:pt>
                <c:pt idx="5">
                  <c:v>24.1</c:v>
                </c:pt>
                <c:pt idx="6">
                  <c:v>23.5</c:v>
                </c:pt>
                <c:pt idx="7">
                  <c:v>22.9</c:v>
                </c:pt>
                <c:pt idx="8">
                  <c:v>22.5</c:v>
                </c:pt>
                <c:pt idx="9">
                  <c:v>22.3</c:v>
                </c:pt>
                <c:pt idx="10">
                  <c:v>22.1</c:v>
                </c:pt>
              </c:numCache>
            </c:numRef>
          </c:val>
          <c:smooth val="0"/>
        </c:ser>
        <c:ser>
          <c:idx val="2"/>
          <c:order val="1"/>
          <c:tx>
            <c:strRef>
              <c:f>Sheet1!$C$1</c:f>
              <c:strCache>
                <c:ptCount val="1"/>
                <c:pt idx="0">
                  <c:v>White, non-Hispanic</c:v>
                </c:pt>
              </c:strCache>
            </c:strRef>
          </c:tx>
          <c:spPr>
            <a:ln w="50800" cap="flat">
              <a:solidFill>
                <a:schemeClr val="accent3">
                  <a:lumMod val="60000"/>
                  <a:lumOff val="40000"/>
                </a:schemeClr>
              </a:solidFill>
              <a:prstDash val="solid"/>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Sheet1!$C$2:$C$12</c:f>
              <c:numCache>
                <c:formatCode>0.0</c:formatCode>
                <c:ptCount val="11"/>
                <c:pt idx="0">
                  <c:v>26.8</c:v>
                </c:pt>
                <c:pt idx="1">
                  <c:v>26</c:v>
                </c:pt>
                <c:pt idx="2">
                  <c:v>25.6</c:v>
                </c:pt>
                <c:pt idx="3">
                  <c:v>25.2</c:v>
                </c:pt>
                <c:pt idx="4">
                  <c:v>24.5</c:v>
                </c:pt>
                <c:pt idx="5">
                  <c:v>24</c:v>
                </c:pt>
                <c:pt idx="6">
                  <c:v>23.5</c:v>
                </c:pt>
                <c:pt idx="7">
                  <c:v>23</c:v>
                </c:pt>
                <c:pt idx="8">
                  <c:v>22.5</c:v>
                </c:pt>
                <c:pt idx="9">
                  <c:v>22.3</c:v>
                </c:pt>
                <c:pt idx="10">
                  <c:v>22.1</c:v>
                </c:pt>
              </c:numCache>
            </c:numRef>
          </c:val>
          <c:smooth val="0"/>
        </c:ser>
        <c:ser>
          <c:idx val="3"/>
          <c:order val="2"/>
          <c:tx>
            <c:strRef>
              <c:f>Sheet1!$D$1</c:f>
              <c:strCache>
                <c:ptCount val="1"/>
                <c:pt idx="0">
                  <c:v>Hispanic</c:v>
                </c:pt>
              </c:strCache>
            </c:strRef>
          </c:tx>
          <c:spPr>
            <a:ln w="50800" cap="flat">
              <a:solidFill>
                <a:schemeClr val="accent5"/>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Sheet1!$D$2:$D$12</c:f>
              <c:numCache>
                <c:formatCode>0.0</c:formatCode>
                <c:ptCount val="11"/>
                <c:pt idx="0">
                  <c:v>16.899999999999999</c:v>
                </c:pt>
                <c:pt idx="1">
                  <c:v>16.3</c:v>
                </c:pt>
                <c:pt idx="2">
                  <c:v>15.5</c:v>
                </c:pt>
                <c:pt idx="3">
                  <c:v>16.100000000000001</c:v>
                </c:pt>
                <c:pt idx="4">
                  <c:v>15.6</c:v>
                </c:pt>
                <c:pt idx="5">
                  <c:v>15</c:v>
                </c:pt>
                <c:pt idx="6">
                  <c:v>15</c:v>
                </c:pt>
                <c:pt idx="7">
                  <c:v>14.5</c:v>
                </c:pt>
                <c:pt idx="8">
                  <c:v>14.3</c:v>
                </c:pt>
                <c:pt idx="9">
                  <c:v>14.7</c:v>
                </c:pt>
                <c:pt idx="10">
                  <c:v>14.4</c:v>
                </c:pt>
              </c:numCache>
            </c:numRef>
          </c:val>
          <c:smooth val="0"/>
        </c:ser>
        <c:ser>
          <c:idx val="4"/>
          <c:order val="3"/>
          <c:tx>
            <c:strRef>
              <c:f>Sheet1!$E$1</c:f>
              <c:strCache>
                <c:ptCount val="1"/>
                <c:pt idx="0">
                  <c:v>Black, non-Hispanic</c:v>
                </c:pt>
              </c:strCache>
            </c:strRef>
          </c:tx>
          <c:spPr>
            <a:ln w="50800" cap="flat">
              <a:solidFill>
                <a:schemeClr val="accent2"/>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Sheet1!$E$2:$E$12</c:f>
              <c:numCache>
                <c:formatCode>0.0</c:formatCode>
                <c:ptCount val="11"/>
                <c:pt idx="0">
                  <c:v>35.1</c:v>
                </c:pt>
                <c:pt idx="1">
                  <c:v>35.1</c:v>
                </c:pt>
                <c:pt idx="2">
                  <c:v>34.6</c:v>
                </c:pt>
                <c:pt idx="3">
                  <c:v>34.6</c:v>
                </c:pt>
                <c:pt idx="4">
                  <c:v>32.9</c:v>
                </c:pt>
                <c:pt idx="5">
                  <c:v>33.5</c:v>
                </c:pt>
                <c:pt idx="6">
                  <c:v>32.200000000000003</c:v>
                </c:pt>
                <c:pt idx="7">
                  <c:v>32.200000000000003</c:v>
                </c:pt>
                <c:pt idx="8">
                  <c:v>31.9</c:v>
                </c:pt>
                <c:pt idx="9">
                  <c:v>31.2</c:v>
                </c:pt>
                <c:pt idx="10">
                  <c:v>31.3</c:v>
                </c:pt>
              </c:numCache>
            </c:numRef>
          </c:val>
          <c:smooth val="0"/>
        </c:ser>
        <c:ser>
          <c:idx val="5"/>
          <c:order val="4"/>
          <c:tx>
            <c:strRef>
              <c:f>Sheet1!$F$1</c:f>
              <c:strCache>
                <c:ptCount val="1"/>
                <c:pt idx="0">
                  <c:v>Asian</c:v>
                </c:pt>
              </c:strCache>
            </c:strRef>
          </c:tx>
          <c:spPr>
            <a:ln w="50800" cap="flat">
              <a:solidFill>
                <a:schemeClr val="accent6"/>
              </a:solidFill>
              <a:miter lim="800000"/>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Sheet1!$F$2:$F$12</c:f>
              <c:numCache>
                <c:formatCode>0.0</c:formatCode>
                <c:ptCount val="11"/>
                <c:pt idx="0">
                  <c:v>12.3</c:v>
                </c:pt>
                <c:pt idx="1">
                  <c:v>12.9</c:v>
                </c:pt>
                <c:pt idx="2">
                  <c:v>12.8</c:v>
                </c:pt>
                <c:pt idx="3">
                  <c:v>12.6</c:v>
                </c:pt>
                <c:pt idx="4">
                  <c:v>12.7</c:v>
                </c:pt>
                <c:pt idx="5">
                  <c:v>12.2</c:v>
                </c:pt>
                <c:pt idx="6">
                  <c:v>12.1</c:v>
                </c:pt>
                <c:pt idx="7">
                  <c:v>11.1</c:v>
                </c:pt>
                <c:pt idx="8">
                  <c:v>11.7</c:v>
                </c:pt>
                <c:pt idx="9">
                  <c:v>11.4</c:v>
                </c:pt>
                <c:pt idx="10">
                  <c:v>11.9</c:v>
                </c:pt>
              </c:numCache>
            </c:numRef>
          </c:val>
          <c:smooth val="0"/>
        </c:ser>
        <c:ser>
          <c:idx val="6"/>
          <c:order val="5"/>
          <c:tx>
            <c:strRef>
              <c:f>Sheet1!$G$1</c:f>
              <c:strCache>
                <c:ptCount val="1"/>
                <c:pt idx="0">
                  <c:v>American Indian or Alaska Native</c:v>
                </c:pt>
              </c:strCache>
            </c:strRef>
          </c:tx>
          <c:spPr>
            <a:ln w="50800">
              <a:solidFill>
                <a:schemeClr val="accent4"/>
              </a:solidFill>
              <a:prstDash val="solid"/>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Sheet1!$G$2:$G$12</c:f>
              <c:numCache>
                <c:formatCode>0.0</c:formatCode>
                <c:ptCount val="11"/>
                <c:pt idx="0">
                  <c:v>13.6</c:v>
                </c:pt>
                <c:pt idx="1">
                  <c:v>11.8</c:v>
                </c:pt>
                <c:pt idx="2">
                  <c:v>13.8</c:v>
                </c:pt>
                <c:pt idx="3">
                  <c:v>14</c:v>
                </c:pt>
                <c:pt idx="4">
                  <c:v>14.8</c:v>
                </c:pt>
                <c:pt idx="5">
                  <c:v>15.2</c:v>
                </c:pt>
                <c:pt idx="6">
                  <c:v>12.8</c:v>
                </c:pt>
                <c:pt idx="7">
                  <c:v>12.7</c:v>
                </c:pt>
                <c:pt idx="8">
                  <c:v>12.6</c:v>
                </c:pt>
                <c:pt idx="9">
                  <c:v>12.5</c:v>
                </c:pt>
                <c:pt idx="10">
                  <c:v>11.5</c:v>
                </c:pt>
              </c:numCache>
            </c:numRef>
          </c:val>
          <c:smooth val="0"/>
        </c:ser>
        <c:ser>
          <c:idx val="0"/>
          <c:order val="6"/>
          <c:tx>
            <c:strRef>
              <c:f>Sheet1!$H$1</c:f>
              <c:strCache>
                <c:ptCount val="1"/>
                <c:pt idx="0">
                  <c:v>Target</c:v>
                </c:pt>
              </c:strCache>
            </c:strRef>
          </c:tx>
          <c:spPr>
            <a:ln w="50800">
              <a:solidFill>
                <a:schemeClr val="tx1"/>
              </a:solidFill>
              <a:prstDash val="dash"/>
            </a:ln>
          </c:spPr>
          <c:marker>
            <c:symbol val="none"/>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Sheet1!$H$2:$H$12</c:f>
              <c:numCache>
                <c:formatCode>General</c:formatCode>
                <c:ptCount val="11"/>
                <c:pt idx="7" formatCode="0.0">
                  <c:v>20.6</c:v>
                </c:pt>
                <c:pt idx="8" formatCode="0.0">
                  <c:v>20.6</c:v>
                </c:pt>
                <c:pt idx="9" formatCode="0.0">
                  <c:v>20.6</c:v>
                </c:pt>
                <c:pt idx="10" formatCode="0.0">
                  <c:v>20.6</c:v>
                </c:pt>
              </c:numCache>
            </c:numRef>
          </c:val>
          <c:smooth val="0"/>
        </c:ser>
        <c:dLbls>
          <c:showLegendKey val="0"/>
          <c:showVal val="0"/>
          <c:showCatName val="0"/>
          <c:showSerName val="0"/>
          <c:showPercent val="0"/>
          <c:showBubbleSize val="0"/>
        </c:dLbls>
        <c:marker val="1"/>
        <c:smooth val="0"/>
        <c:axId val="107318272"/>
        <c:axId val="107344640"/>
      </c:lineChart>
      <c:catAx>
        <c:axId val="107318272"/>
        <c:scaling>
          <c:orientation val="minMax"/>
        </c:scaling>
        <c:delete val="0"/>
        <c:axPos val="b"/>
        <c:numFmt formatCode="General" sourceLinked="1"/>
        <c:majorTickMark val="none"/>
        <c:minorTickMark val="in"/>
        <c:tickLblPos val="nextTo"/>
        <c:spPr>
          <a:ln w="19050">
            <a:solidFill>
              <a:schemeClr val="tx1"/>
            </a:solidFill>
          </a:ln>
        </c:spPr>
        <c:txPr>
          <a:bodyPr anchor="t" anchorCtr="0"/>
          <a:lstStyle/>
          <a:p>
            <a:pPr>
              <a:defRPr sz="1600">
                <a:solidFill>
                  <a:schemeClr val="tx1"/>
                </a:solidFill>
                <a:latin typeface="Tahoma" pitchFamily="34" charset="0"/>
                <a:cs typeface="Tahoma" pitchFamily="34" charset="0"/>
              </a:defRPr>
            </a:pPr>
            <a:endParaRPr lang="en-US"/>
          </a:p>
        </c:txPr>
        <c:crossAx val="107344640"/>
        <c:crosses val="autoZero"/>
        <c:auto val="1"/>
        <c:lblAlgn val="ctr"/>
        <c:lblOffset val="0"/>
        <c:noMultiLvlLbl val="0"/>
      </c:catAx>
      <c:valAx>
        <c:axId val="107344640"/>
        <c:scaling>
          <c:orientation val="minMax"/>
        </c:scaling>
        <c:delete val="0"/>
        <c:axPos val="l"/>
        <c:majorGridlines/>
        <c:title>
          <c:tx>
            <c:rich>
              <a:bodyPr rot="0" vert="horz"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ahoma" pitchFamily="34" charset="0"/>
                    <a:ea typeface="Tahoma" pitchFamily="34" charset="0"/>
                    <a:cs typeface="Tahoma" pitchFamily="34" charset="0"/>
                  </a:defRPr>
                </a:pPr>
                <a:r>
                  <a:rPr lang="en-US" sz="1400" b="1" i="0" baseline="0" dirty="0" smtClean="0">
                    <a:effectLst/>
                    <a:latin typeface="Tahoma" pitchFamily="34" charset="0"/>
                    <a:ea typeface="Tahoma" pitchFamily="34" charset="0"/>
                    <a:cs typeface="Tahoma" pitchFamily="34" charset="0"/>
                  </a:rPr>
                  <a:t>Rate per 100,000 (age adjusted)</a:t>
                </a:r>
                <a:endParaRPr lang="en-US" sz="1400" dirty="0" smtClean="0">
                  <a:effectLst/>
                  <a:latin typeface="Tahoma" pitchFamily="34" charset="0"/>
                  <a:ea typeface="Tahoma" pitchFamily="34" charset="0"/>
                  <a:cs typeface="Tahom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ahoma" pitchFamily="34" charset="0"/>
                    <a:ea typeface="Tahoma" pitchFamily="34" charset="0"/>
                    <a:cs typeface="Tahoma" pitchFamily="34" charset="0"/>
                  </a:defRPr>
                </a:pPr>
                <a:endParaRPr lang="en-US" sz="1400" b="1" dirty="0">
                  <a:latin typeface="Tahoma" pitchFamily="34" charset="0"/>
                  <a:ea typeface="Tahoma" pitchFamily="34" charset="0"/>
                  <a:cs typeface="Tahoma" pitchFamily="34" charset="0"/>
                </a:endParaRPr>
              </a:p>
            </c:rich>
          </c:tx>
          <c:layout>
            <c:manualLayout>
              <c:xMode val="edge"/>
              <c:yMode val="edge"/>
              <c:x val="6.9444444444444441E-3"/>
              <c:y val="0"/>
            </c:manualLayout>
          </c:layout>
          <c:overlay val="0"/>
        </c:title>
        <c:numFmt formatCode="0" sourceLinked="0"/>
        <c:majorTickMark val="in"/>
        <c:minorTickMark val="in"/>
        <c:tickLblPos val="nextTo"/>
        <c:spPr>
          <a:ln w="19050">
            <a:solidFill>
              <a:schemeClr val="tx1"/>
            </a:solidFill>
          </a:ln>
        </c:spPr>
        <c:txPr>
          <a:bodyPr/>
          <a:lstStyle/>
          <a:p>
            <a:pPr>
              <a:defRPr sz="1600">
                <a:solidFill>
                  <a:schemeClr val="tx1"/>
                </a:solidFill>
                <a:latin typeface="Tahoma" pitchFamily="34" charset="0"/>
                <a:cs typeface="Tahoma" pitchFamily="34" charset="0"/>
              </a:defRPr>
            </a:pPr>
            <a:endParaRPr lang="en-US"/>
          </a:p>
        </c:txPr>
        <c:crossAx val="107318272"/>
        <c:crosses val="autoZero"/>
        <c:crossBetween val="between"/>
        <c:majorUnit val="5"/>
        <c:min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05778803511631E-2"/>
          <c:y val="0.14158399278337824"/>
          <c:w val="0.90635804145171506"/>
          <c:h val="0.69475497717292556"/>
        </c:manualLayout>
      </c:layout>
      <c:barChart>
        <c:barDir val="col"/>
        <c:grouping val="clustered"/>
        <c:varyColors val="0"/>
        <c:ser>
          <c:idx val="0"/>
          <c:order val="0"/>
          <c:tx>
            <c:strRef>
              <c:f>Sheet1!$B$1</c:f>
              <c:strCache>
                <c:ptCount val="1"/>
                <c:pt idx="0">
                  <c:v>Percent</c:v>
                </c:pt>
              </c:strCache>
            </c:strRef>
          </c:tx>
          <c:spPr>
            <a:solidFill>
              <a:schemeClr val="accent3"/>
            </a:solidFill>
            <a:ln w="12700">
              <a:solidFill>
                <a:schemeClr val="tx1"/>
              </a:solidFill>
              <a:prstDash val="solid"/>
            </a:ln>
          </c:spPr>
          <c:invertIfNegative val="0"/>
          <c:dPt>
            <c:idx val="1"/>
            <c:invertIfNegative val="0"/>
            <c:bubble3D val="0"/>
            <c:spPr>
              <a:solidFill>
                <a:schemeClr val="bg1">
                  <a:lumMod val="85000"/>
                </a:schemeClr>
              </a:solidFill>
              <a:ln w="12700">
                <a:solidFill>
                  <a:schemeClr val="tx1"/>
                </a:solidFill>
                <a:prstDash val="solid"/>
              </a:ln>
            </c:spPr>
          </c:dPt>
          <c:dPt>
            <c:idx val="2"/>
            <c:invertIfNegative val="0"/>
            <c:bubble3D val="0"/>
            <c:spPr>
              <a:solidFill>
                <a:schemeClr val="bg1">
                  <a:lumMod val="50000"/>
                </a:schemeClr>
              </a:solidFill>
              <a:ln w="12700">
                <a:solidFill>
                  <a:schemeClr val="tx1"/>
                </a:solidFill>
                <a:prstDash val="solid"/>
              </a:ln>
            </c:spPr>
          </c:dPt>
          <c:dPt>
            <c:idx val="3"/>
            <c:invertIfNegative val="0"/>
            <c:bubble3D val="0"/>
            <c:spPr>
              <a:solidFill>
                <a:schemeClr val="accent4"/>
              </a:solidFill>
              <a:ln w="12700">
                <a:solidFill>
                  <a:schemeClr val="tx1"/>
                </a:solidFill>
                <a:prstDash val="solid"/>
              </a:ln>
            </c:spPr>
          </c:dPt>
          <c:dPt>
            <c:idx val="4"/>
            <c:invertIfNegative val="0"/>
            <c:bubble3D val="0"/>
            <c:spPr>
              <a:solidFill>
                <a:schemeClr val="accent4"/>
              </a:solidFill>
              <a:ln w="12700">
                <a:solidFill>
                  <a:schemeClr val="tx1"/>
                </a:solidFill>
                <a:prstDash val="solid"/>
              </a:ln>
            </c:spPr>
          </c:dPt>
          <c:dPt>
            <c:idx val="5"/>
            <c:invertIfNegative val="0"/>
            <c:bubble3D val="0"/>
            <c:spPr>
              <a:solidFill>
                <a:schemeClr val="accent6"/>
              </a:solidFill>
              <a:ln w="12700">
                <a:solidFill>
                  <a:schemeClr val="tx1"/>
                </a:solidFill>
                <a:prstDash val="solid"/>
              </a:ln>
            </c:spPr>
          </c:dPt>
          <c:dPt>
            <c:idx val="6"/>
            <c:invertIfNegative val="0"/>
            <c:bubble3D val="0"/>
            <c:spPr>
              <a:solidFill>
                <a:schemeClr val="accent2"/>
              </a:solidFill>
              <a:ln w="12700">
                <a:solidFill>
                  <a:schemeClr val="tx1"/>
                </a:solidFill>
                <a:prstDash val="solid"/>
              </a:ln>
            </c:spPr>
          </c:dPt>
          <c:dPt>
            <c:idx val="7"/>
            <c:invertIfNegative val="0"/>
            <c:bubble3D val="0"/>
          </c:dPt>
          <c:dPt>
            <c:idx val="8"/>
            <c:invertIfNegative val="0"/>
            <c:bubble3D val="0"/>
            <c:spPr>
              <a:solidFill>
                <a:schemeClr val="accent5"/>
              </a:solidFill>
              <a:ln w="12700">
                <a:solidFill>
                  <a:schemeClr val="tx1"/>
                </a:solidFill>
                <a:prstDash val="solid"/>
              </a:ln>
            </c:spPr>
          </c:dPt>
          <c:dPt>
            <c:idx val="9"/>
            <c:invertIfNegative val="0"/>
            <c:bubble3D val="0"/>
            <c:spPr>
              <a:solidFill>
                <a:schemeClr val="accent1">
                  <a:lumMod val="60000"/>
                  <a:lumOff val="40000"/>
                </a:schemeClr>
              </a:solidFill>
              <a:ln w="12700">
                <a:solidFill>
                  <a:schemeClr val="tx1"/>
                </a:solidFill>
                <a:prstDash val="solid"/>
              </a:ln>
            </c:spPr>
          </c:dPt>
          <c:dPt>
            <c:idx val="10"/>
            <c:invertIfNegative val="0"/>
            <c:bubble3D val="0"/>
            <c:spPr>
              <a:solidFill>
                <a:schemeClr val="accent1">
                  <a:lumMod val="60000"/>
                  <a:lumOff val="40000"/>
                </a:schemeClr>
              </a:solidFill>
              <a:ln w="12700">
                <a:solidFill>
                  <a:schemeClr val="tx1"/>
                </a:solidFill>
                <a:prstDash val="solid"/>
              </a:ln>
            </c:spPr>
          </c:dPt>
          <c:dPt>
            <c:idx val="11"/>
            <c:invertIfNegative val="0"/>
            <c:bubble3D val="0"/>
            <c:spPr>
              <a:solidFill>
                <a:srgbClr val="FFFF99"/>
              </a:solidFill>
              <a:ln w="12700">
                <a:solidFill>
                  <a:schemeClr val="tx1"/>
                </a:solidFill>
                <a:prstDash val="solid"/>
              </a:ln>
            </c:spPr>
          </c:dPt>
          <c:dPt>
            <c:idx val="12"/>
            <c:invertIfNegative val="0"/>
            <c:bubble3D val="0"/>
            <c:spPr>
              <a:solidFill>
                <a:schemeClr val="accent1"/>
              </a:solidFill>
              <a:ln w="12700">
                <a:solidFill>
                  <a:schemeClr val="tx1"/>
                </a:solidFill>
                <a:prstDash val="solid"/>
              </a:ln>
            </c:spPr>
          </c:dPt>
          <c:dPt>
            <c:idx val="13"/>
            <c:invertIfNegative val="0"/>
            <c:bubble3D val="0"/>
            <c:spPr>
              <a:solidFill>
                <a:schemeClr val="accent4"/>
              </a:solidFill>
              <a:ln w="12700">
                <a:solidFill>
                  <a:schemeClr val="tx1"/>
                </a:solidFill>
                <a:prstDash val="solid"/>
              </a:ln>
            </c:spPr>
          </c:dPt>
          <c:dPt>
            <c:idx val="14"/>
            <c:invertIfNegative val="0"/>
            <c:bubble3D val="0"/>
            <c:spPr>
              <a:solidFill>
                <a:schemeClr val="accent5"/>
              </a:solidFill>
              <a:ln w="12700">
                <a:solidFill>
                  <a:schemeClr val="tx1"/>
                </a:solidFill>
                <a:prstDash val="solid"/>
              </a:ln>
            </c:spPr>
          </c:dPt>
          <c:dPt>
            <c:idx val="15"/>
            <c:invertIfNegative val="0"/>
            <c:bubble3D val="0"/>
            <c:spPr>
              <a:solidFill>
                <a:schemeClr val="accent5">
                  <a:lumMod val="40000"/>
                  <a:lumOff val="60000"/>
                </a:schemeClr>
              </a:solidFill>
              <a:ln w="12700">
                <a:solidFill>
                  <a:schemeClr val="tx1"/>
                </a:solidFill>
                <a:prstDash val="solid"/>
              </a:ln>
            </c:spPr>
          </c:dPt>
          <c:errBars>
            <c:errBarType val="both"/>
            <c:errValType val="cust"/>
            <c:noEndCap val="0"/>
            <c:plus>
              <c:numRef>
                <c:f>Sheet1!$D$2:$D$14</c:f>
                <c:numCache>
                  <c:formatCode>General</c:formatCode>
                  <c:ptCount val="13"/>
                  <c:pt idx="1">
                    <c:v>0.58799999999999997</c:v>
                  </c:pt>
                  <c:pt idx="2">
                    <c:v>0.22493563680000001</c:v>
                  </c:pt>
                  <c:pt idx="4">
                    <c:v>2.27505211696</c:v>
                  </c:pt>
                  <c:pt idx="5">
                    <c:v>1.0146064401199999</c:v>
                  </c:pt>
                  <c:pt idx="6">
                    <c:v>0.81615500735999991</c:v>
                  </c:pt>
                  <c:pt idx="7">
                    <c:v>0.25433800643999999</c:v>
                  </c:pt>
                  <c:pt idx="8">
                    <c:v>0.74602664444</c:v>
                  </c:pt>
                  <c:pt idx="10">
                    <c:v>0.36618701755999999</c:v>
                  </c:pt>
                  <c:pt idx="11">
                    <c:v>0.28314823655999999</c:v>
                  </c:pt>
                </c:numCache>
              </c:numRef>
            </c:plus>
            <c:minus>
              <c:numRef>
                <c:f>Sheet1!$D$2:$D$14</c:f>
                <c:numCache>
                  <c:formatCode>General</c:formatCode>
                  <c:ptCount val="13"/>
                  <c:pt idx="1">
                    <c:v>0.58799999999999997</c:v>
                  </c:pt>
                  <c:pt idx="2">
                    <c:v>0.22493563680000001</c:v>
                  </c:pt>
                  <c:pt idx="4">
                    <c:v>2.27505211696</c:v>
                  </c:pt>
                  <c:pt idx="5">
                    <c:v>1.0146064401199999</c:v>
                  </c:pt>
                  <c:pt idx="6">
                    <c:v>0.81615500735999991</c:v>
                  </c:pt>
                  <c:pt idx="7">
                    <c:v>0.25433800643999999</c:v>
                  </c:pt>
                  <c:pt idx="8">
                    <c:v>0.74602664444</c:v>
                  </c:pt>
                  <c:pt idx="10">
                    <c:v>0.36618701755999999</c:v>
                  </c:pt>
                  <c:pt idx="11">
                    <c:v>0.28314823655999999</c:v>
                  </c:pt>
                </c:numCache>
              </c:numRef>
            </c:minus>
          </c:errBars>
          <c:cat>
            <c:strRef>
              <c:f>Sheet1!$A$2:$A$14</c:f>
              <c:strCache>
                <c:ptCount val="12"/>
                <c:pt idx="1">
                  <c:v>Total</c:v>
                </c:pt>
                <c:pt idx="2">
                  <c:v>Total</c:v>
                </c:pt>
                <c:pt idx="4">
                  <c:v>Am. Indian or AK Native</c:v>
                </c:pt>
                <c:pt idx="5">
                  <c:v>Asian or Pacific Islander</c:v>
                </c:pt>
                <c:pt idx="6">
                  <c:v>Black, non-Hispanic</c:v>
                </c:pt>
                <c:pt idx="7">
                  <c:v>White, non-Hispanic</c:v>
                </c:pt>
                <c:pt idx="8">
                  <c:v>Hispanic or Latino</c:v>
                </c:pt>
                <c:pt idx="10">
                  <c:v>Male</c:v>
                </c:pt>
                <c:pt idx="11">
                  <c:v>Female</c:v>
                </c:pt>
              </c:strCache>
            </c:strRef>
          </c:cat>
          <c:val>
            <c:numRef>
              <c:f>Sheet1!$B$2:$B$14</c:f>
              <c:numCache>
                <c:formatCode>General</c:formatCode>
                <c:ptCount val="13"/>
                <c:pt idx="1">
                  <c:v>56.4</c:v>
                </c:pt>
                <c:pt idx="2">
                  <c:v>42.3</c:v>
                </c:pt>
                <c:pt idx="4">
                  <c:v>30.9</c:v>
                </c:pt>
                <c:pt idx="5">
                  <c:v>33.6</c:v>
                </c:pt>
                <c:pt idx="6">
                  <c:v>51.7</c:v>
                </c:pt>
                <c:pt idx="7">
                  <c:v>41.6</c:v>
                </c:pt>
                <c:pt idx="8">
                  <c:v>36.299999999999997</c:v>
                </c:pt>
                <c:pt idx="10">
                  <c:v>49</c:v>
                </c:pt>
                <c:pt idx="11">
                  <c:v>37</c:v>
                </c:pt>
              </c:numCache>
            </c:numRef>
          </c:val>
        </c:ser>
        <c:dLbls>
          <c:showLegendKey val="0"/>
          <c:showVal val="0"/>
          <c:showCatName val="0"/>
          <c:showSerName val="0"/>
          <c:showPercent val="0"/>
          <c:showBubbleSize val="0"/>
        </c:dLbls>
        <c:gapWidth val="40"/>
        <c:axId val="107014400"/>
        <c:axId val="107016192"/>
      </c:barChart>
      <c:lineChart>
        <c:grouping val="standard"/>
        <c:varyColors val="0"/>
        <c:ser>
          <c:idx val="1"/>
          <c:order val="1"/>
          <c:tx>
            <c:strRef>
              <c:f>Sheet1!$C$1</c:f>
              <c:strCache>
                <c:ptCount val="1"/>
                <c:pt idx="0">
                  <c:v>Target</c:v>
                </c:pt>
              </c:strCache>
            </c:strRef>
          </c:tx>
          <c:spPr>
            <a:ln w="50800">
              <a:solidFill>
                <a:schemeClr val="tx1"/>
              </a:solidFill>
              <a:prstDash val="dash"/>
            </a:ln>
          </c:spPr>
          <c:marker>
            <c:symbol val="none"/>
          </c:marker>
          <c:cat>
            <c:strRef>
              <c:f>Sheet1!$A$2:$A$14</c:f>
              <c:strCache>
                <c:ptCount val="12"/>
                <c:pt idx="1">
                  <c:v>Total</c:v>
                </c:pt>
                <c:pt idx="2">
                  <c:v>Total</c:v>
                </c:pt>
                <c:pt idx="4">
                  <c:v>Am. Indian or AK Native</c:v>
                </c:pt>
                <c:pt idx="5">
                  <c:v>Asian or Pacific Islander</c:v>
                </c:pt>
                <c:pt idx="6">
                  <c:v>Black, non-Hispanic</c:v>
                </c:pt>
                <c:pt idx="7">
                  <c:v>White, non-Hispanic</c:v>
                </c:pt>
                <c:pt idx="8">
                  <c:v>Hispanic or Latino</c:v>
                </c:pt>
                <c:pt idx="10">
                  <c:v>Male</c:v>
                </c:pt>
                <c:pt idx="11">
                  <c:v>Female</c:v>
                </c:pt>
              </c:strCache>
            </c:strRef>
          </c:cat>
          <c:val>
            <c:numRef>
              <c:f>Sheet1!$C$2:$C$14</c:f>
              <c:numCache>
                <c:formatCode>General</c:formatCode>
                <c:ptCount val="13"/>
                <c:pt idx="0">
                  <c:v>38.6</c:v>
                </c:pt>
                <c:pt idx="1">
                  <c:v>38.6</c:v>
                </c:pt>
                <c:pt idx="2">
                  <c:v>38.6</c:v>
                </c:pt>
                <c:pt idx="3">
                  <c:v>38.6</c:v>
                </c:pt>
                <c:pt idx="4">
                  <c:v>38.6</c:v>
                </c:pt>
                <c:pt idx="5">
                  <c:v>38.6</c:v>
                </c:pt>
                <c:pt idx="6">
                  <c:v>38.6</c:v>
                </c:pt>
                <c:pt idx="7">
                  <c:v>38.6</c:v>
                </c:pt>
                <c:pt idx="8">
                  <c:v>38.6</c:v>
                </c:pt>
                <c:pt idx="9">
                  <c:v>38.6</c:v>
                </c:pt>
                <c:pt idx="10">
                  <c:v>38.6</c:v>
                </c:pt>
                <c:pt idx="11">
                  <c:v>38.6</c:v>
                </c:pt>
                <c:pt idx="12">
                  <c:v>38.6</c:v>
                </c:pt>
              </c:numCache>
            </c:numRef>
          </c:val>
          <c:smooth val="0"/>
        </c:ser>
        <c:dLbls>
          <c:showLegendKey val="0"/>
          <c:showVal val="0"/>
          <c:showCatName val="0"/>
          <c:showSerName val="0"/>
          <c:showPercent val="0"/>
          <c:showBubbleSize val="0"/>
        </c:dLbls>
        <c:marker val="1"/>
        <c:smooth val="0"/>
        <c:axId val="107014400"/>
        <c:axId val="107016192"/>
      </c:lineChart>
      <c:catAx>
        <c:axId val="107014400"/>
        <c:scaling>
          <c:orientation val="minMax"/>
        </c:scaling>
        <c:delete val="0"/>
        <c:axPos val="b"/>
        <c:numFmt formatCode="General" sourceLinked="1"/>
        <c:majorTickMark val="none"/>
        <c:minorTickMark val="none"/>
        <c:tickLblPos val="nextTo"/>
        <c:spPr>
          <a:ln w="3175">
            <a:solidFill>
              <a:schemeClr val="tx1"/>
            </a:solidFill>
            <a:prstDash val="solid"/>
          </a:ln>
        </c:spPr>
        <c:txPr>
          <a:bodyPr/>
          <a:lstStyle/>
          <a:p>
            <a:pPr>
              <a:defRPr sz="1100" b="0"/>
            </a:pPr>
            <a:endParaRPr lang="en-US"/>
          </a:p>
        </c:txPr>
        <c:crossAx val="107016192"/>
        <c:crosses val="autoZero"/>
        <c:auto val="1"/>
        <c:lblAlgn val="ctr"/>
        <c:lblOffset val="100"/>
        <c:noMultiLvlLbl val="0"/>
      </c:catAx>
      <c:valAx>
        <c:axId val="107016192"/>
        <c:scaling>
          <c:orientation val="minMax"/>
          <c:max val="60"/>
        </c:scaling>
        <c:delete val="0"/>
        <c:axPos val="l"/>
        <c:majorGridlines>
          <c:spPr>
            <a:ln w="9525">
              <a:solidFill>
                <a:srgbClr val="C0C0C0"/>
              </a:solidFill>
              <a:prstDash val="solid"/>
            </a:ln>
          </c:spPr>
        </c:majorGridlines>
        <c:title>
          <c:tx>
            <c:rich>
              <a:bodyPr rot="0" vert="horz"/>
              <a:lstStyle/>
              <a:p>
                <a:pPr>
                  <a:defRPr sz="1400"/>
                </a:pPr>
                <a:r>
                  <a:rPr lang="en-US" sz="1400" dirty="0" smtClean="0"/>
                  <a:t>Rate  per 100,000 (age</a:t>
                </a:r>
                <a:r>
                  <a:rPr lang="en-US" sz="1400" baseline="0" dirty="0" smtClean="0"/>
                  <a:t> adjusted)</a:t>
                </a:r>
                <a:endParaRPr lang="en-US" sz="1400" dirty="0"/>
              </a:p>
            </c:rich>
          </c:tx>
          <c:layout>
            <c:manualLayout>
              <c:xMode val="edge"/>
              <c:yMode val="edge"/>
              <c:x val="0"/>
              <c:y val="5.1240754642595306E-3"/>
            </c:manualLayout>
          </c:layout>
          <c:overlay val="0"/>
        </c:title>
        <c:numFmt formatCode="General" sourceLinked="1"/>
        <c:majorTickMark val="in"/>
        <c:minorTickMark val="in"/>
        <c:tickLblPos val="nextTo"/>
        <c:spPr>
          <a:ln w="3175">
            <a:solidFill>
              <a:schemeClr val="tx1"/>
            </a:solidFill>
            <a:prstDash val="solid"/>
          </a:ln>
        </c:spPr>
        <c:txPr>
          <a:bodyPr/>
          <a:lstStyle/>
          <a:p>
            <a:pPr>
              <a:defRPr sz="1400" b="0"/>
            </a:pPr>
            <a:endParaRPr lang="en-US"/>
          </a:p>
        </c:txPr>
        <c:crossAx val="107014400"/>
        <c:crosses val="autoZero"/>
        <c:crossBetween val="between"/>
        <c:majorUnit val="10"/>
        <c:minorUnit val="5"/>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05778803511631E-2"/>
          <c:y val="0.13923929038454058"/>
          <c:w val="0.90782570820888764"/>
          <c:h val="0.69670717615356847"/>
        </c:manualLayout>
      </c:layout>
      <c:barChart>
        <c:barDir val="col"/>
        <c:grouping val="clustered"/>
        <c:varyColors val="0"/>
        <c:ser>
          <c:idx val="0"/>
          <c:order val="0"/>
          <c:tx>
            <c:strRef>
              <c:f>Sheet1!$B$1</c:f>
              <c:strCache>
                <c:ptCount val="1"/>
                <c:pt idx="0">
                  <c:v>Percent</c:v>
                </c:pt>
              </c:strCache>
            </c:strRef>
          </c:tx>
          <c:spPr>
            <a:solidFill>
              <a:schemeClr val="accent3"/>
            </a:solidFill>
            <a:ln w="12700">
              <a:solidFill>
                <a:schemeClr val="tx1"/>
              </a:solidFill>
              <a:prstDash val="solid"/>
            </a:ln>
          </c:spPr>
          <c:invertIfNegative val="0"/>
          <c:dPt>
            <c:idx val="1"/>
            <c:invertIfNegative val="0"/>
            <c:bubble3D val="0"/>
            <c:spPr>
              <a:solidFill>
                <a:schemeClr val="bg1">
                  <a:lumMod val="85000"/>
                </a:schemeClr>
              </a:solidFill>
              <a:ln w="12700">
                <a:solidFill>
                  <a:schemeClr val="tx1"/>
                </a:solidFill>
                <a:prstDash val="solid"/>
              </a:ln>
            </c:spPr>
          </c:dPt>
          <c:dPt>
            <c:idx val="2"/>
            <c:invertIfNegative val="0"/>
            <c:bubble3D val="0"/>
            <c:spPr>
              <a:solidFill>
                <a:schemeClr val="bg1">
                  <a:lumMod val="50000"/>
                </a:schemeClr>
              </a:solidFill>
              <a:ln w="12700">
                <a:solidFill>
                  <a:schemeClr val="tx1"/>
                </a:solidFill>
                <a:prstDash val="solid"/>
              </a:ln>
            </c:spPr>
          </c:dPt>
          <c:dPt>
            <c:idx val="3"/>
            <c:invertIfNegative val="0"/>
            <c:bubble3D val="0"/>
            <c:spPr>
              <a:solidFill>
                <a:schemeClr val="accent4"/>
              </a:solidFill>
              <a:ln w="12700">
                <a:solidFill>
                  <a:schemeClr val="tx1"/>
                </a:solidFill>
                <a:prstDash val="solid"/>
              </a:ln>
            </c:spPr>
          </c:dPt>
          <c:dPt>
            <c:idx val="4"/>
            <c:invertIfNegative val="0"/>
            <c:bubble3D val="0"/>
            <c:spPr>
              <a:solidFill>
                <a:schemeClr val="accent4"/>
              </a:solidFill>
              <a:ln w="12700">
                <a:solidFill>
                  <a:schemeClr val="tx1"/>
                </a:solidFill>
                <a:prstDash val="solid"/>
              </a:ln>
            </c:spPr>
          </c:dPt>
          <c:dPt>
            <c:idx val="5"/>
            <c:invertIfNegative val="0"/>
            <c:bubble3D val="0"/>
            <c:spPr>
              <a:solidFill>
                <a:schemeClr val="accent6"/>
              </a:solidFill>
              <a:ln w="12700">
                <a:solidFill>
                  <a:schemeClr val="tx1"/>
                </a:solidFill>
                <a:prstDash val="solid"/>
              </a:ln>
            </c:spPr>
          </c:dPt>
          <c:dPt>
            <c:idx val="6"/>
            <c:invertIfNegative val="0"/>
            <c:bubble3D val="0"/>
            <c:spPr>
              <a:solidFill>
                <a:schemeClr val="accent2"/>
              </a:solidFill>
              <a:ln w="12700">
                <a:solidFill>
                  <a:schemeClr val="tx1"/>
                </a:solidFill>
                <a:prstDash val="solid"/>
              </a:ln>
            </c:spPr>
          </c:dPt>
          <c:dPt>
            <c:idx val="7"/>
            <c:invertIfNegative val="0"/>
            <c:bubble3D val="0"/>
          </c:dPt>
          <c:dPt>
            <c:idx val="8"/>
            <c:invertIfNegative val="0"/>
            <c:bubble3D val="0"/>
            <c:spPr>
              <a:solidFill>
                <a:schemeClr val="accent5"/>
              </a:solidFill>
              <a:ln w="12700">
                <a:solidFill>
                  <a:schemeClr val="tx1"/>
                </a:solidFill>
                <a:prstDash val="solid"/>
              </a:ln>
            </c:spPr>
          </c:dPt>
          <c:dPt>
            <c:idx val="9"/>
            <c:invertIfNegative val="0"/>
            <c:bubble3D val="0"/>
            <c:spPr>
              <a:solidFill>
                <a:schemeClr val="accent2"/>
              </a:solidFill>
              <a:ln w="12700">
                <a:solidFill>
                  <a:schemeClr val="tx1"/>
                </a:solidFill>
                <a:prstDash val="solid"/>
              </a:ln>
            </c:spPr>
          </c:dPt>
          <c:dPt>
            <c:idx val="10"/>
            <c:invertIfNegative val="0"/>
            <c:bubble3D val="0"/>
          </c:dPt>
          <c:dPt>
            <c:idx val="11"/>
            <c:invertIfNegative val="0"/>
            <c:bubble3D val="0"/>
            <c:spPr>
              <a:solidFill>
                <a:schemeClr val="accent2"/>
              </a:solidFill>
              <a:ln w="12700">
                <a:solidFill>
                  <a:schemeClr val="tx1"/>
                </a:solidFill>
                <a:prstDash val="solid"/>
              </a:ln>
            </c:spPr>
          </c:dPt>
          <c:dPt>
            <c:idx val="12"/>
            <c:invertIfNegative val="0"/>
            <c:bubble3D val="0"/>
            <c:spPr>
              <a:solidFill>
                <a:schemeClr val="accent1"/>
              </a:solidFill>
              <a:ln w="12700">
                <a:solidFill>
                  <a:schemeClr val="tx1"/>
                </a:solidFill>
                <a:prstDash val="solid"/>
              </a:ln>
            </c:spPr>
          </c:dPt>
          <c:dPt>
            <c:idx val="13"/>
            <c:invertIfNegative val="0"/>
            <c:bubble3D val="0"/>
            <c:spPr>
              <a:solidFill>
                <a:schemeClr val="accent4"/>
              </a:solidFill>
              <a:ln w="12700">
                <a:solidFill>
                  <a:schemeClr val="tx1"/>
                </a:solidFill>
                <a:prstDash val="solid"/>
              </a:ln>
            </c:spPr>
          </c:dPt>
          <c:dPt>
            <c:idx val="14"/>
            <c:invertIfNegative val="0"/>
            <c:bubble3D val="0"/>
            <c:spPr>
              <a:solidFill>
                <a:schemeClr val="accent5"/>
              </a:solidFill>
              <a:ln w="12700">
                <a:solidFill>
                  <a:schemeClr val="tx1"/>
                </a:solidFill>
                <a:prstDash val="solid"/>
              </a:ln>
            </c:spPr>
          </c:dPt>
          <c:dPt>
            <c:idx val="15"/>
            <c:invertIfNegative val="0"/>
            <c:bubble3D val="0"/>
            <c:spPr>
              <a:solidFill>
                <a:schemeClr val="accent5">
                  <a:lumMod val="40000"/>
                  <a:lumOff val="60000"/>
                </a:schemeClr>
              </a:solidFill>
              <a:ln w="12700">
                <a:solidFill>
                  <a:schemeClr val="tx1"/>
                </a:solidFill>
                <a:prstDash val="solid"/>
              </a:ln>
            </c:spPr>
          </c:dPt>
          <c:errBars>
            <c:errBarType val="both"/>
            <c:errValType val="cust"/>
            <c:noEndCap val="0"/>
            <c:plus>
              <c:numRef>
                <c:f>Sheet1!$D$2:$D$11</c:f>
                <c:numCache>
                  <c:formatCode>General</c:formatCode>
                  <c:ptCount val="10"/>
                  <c:pt idx="1">
                    <c:v>0.78400000000000003</c:v>
                  </c:pt>
                  <c:pt idx="2">
                    <c:v>0.31345191220000002</c:v>
                  </c:pt>
                  <c:pt idx="4">
                    <c:v>2.5315661251999999</c:v>
                  </c:pt>
                  <c:pt idx="5">
                    <c:v>1.2007683651600001</c:v>
                  </c:pt>
                  <c:pt idx="6">
                    <c:v>1.0415686156399999</c:v>
                  </c:pt>
                  <c:pt idx="7">
                    <c:v>0.36842425564000003</c:v>
                  </c:pt>
                  <c:pt idx="8">
                    <c:v>0.91656662075999995</c:v>
                  </c:pt>
                </c:numCache>
              </c:numRef>
            </c:plus>
            <c:minus>
              <c:numRef>
                <c:f>Sheet1!$D$2:$D$11</c:f>
                <c:numCache>
                  <c:formatCode>General</c:formatCode>
                  <c:ptCount val="10"/>
                  <c:pt idx="1">
                    <c:v>0.78400000000000003</c:v>
                  </c:pt>
                  <c:pt idx="2">
                    <c:v>0.31345191220000002</c:v>
                  </c:pt>
                  <c:pt idx="4">
                    <c:v>2.5315661251999999</c:v>
                  </c:pt>
                  <c:pt idx="5">
                    <c:v>1.2007683651600001</c:v>
                  </c:pt>
                  <c:pt idx="6">
                    <c:v>1.0415686156399999</c:v>
                  </c:pt>
                  <c:pt idx="7">
                    <c:v>0.36842425564000003</c:v>
                  </c:pt>
                  <c:pt idx="8">
                    <c:v>0.91656662075999995</c:v>
                  </c:pt>
                </c:numCache>
              </c:numRef>
            </c:minus>
          </c:errBars>
          <c:cat>
            <c:strRef>
              <c:f>Sheet1!$A$2:$A$11</c:f>
              <c:strCache>
                <c:ptCount val="9"/>
                <c:pt idx="1">
                  <c:v>Total</c:v>
                </c:pt>
                <c:pt idx="2">
                  <c:v>Total</c:v>
                </c:pt>
                <c:pt idx="4">
                  <c:v>Am. Indian or AK Native</c:v>
                </c:pt>
                <c:pt idx="5">
                  <c:v>Asian or Pacific Islander</c:v>
                </c:pt>
                <c:pt idx="6">
                  <c:v>Black, non-Hispanic</c:v>
                </c:pt>
                <c:pt idx="7">
                  <c:v>White, non-Hispanic</c:v>
                </c:pt>
                <c:pt idx="8">
                  <c:v>Hispanic or Latino</c:v>
                </c:pt>
              </c:strCache>
            </c:strRef>
          </c:cat>
          <c:val>
            <c:numRef>
              <c:f>Sheet1!$B$2:$B$11</c:f>
              <c:numCache>
                <c:formatCode>General</c:formatCode>
                <c:ptCount val="10"/>
                <c:pt idx="1">
                  <c:v>44.7</c:v>
                </c:pt>
                <c:pt idx="2">
                  <c:v>42.9</c:v>
                </c:pt>
                <c:pt idx="4">
                  <c:v>23.9</c:v>
                </c:pt>
                <c:pt idx="5">
                  <c:v>29.1</c:v>
                </c:pt>
                <c:pt idx="6">
                  <c:v>52.7</c:v>
                </c:pt>
                <c:pt idx="7">
                  <c:v>42.8</c:v>
                </c:pt>
                <c:pt idx="8">
                  <c:v>35.1</c:v>
                </c:pt>
              </c:numCache>
            </c:numRef>
          </c:val>
        </c:ser>
        <c:dLbls>
          <c:showLegendKey val="0"/>
          <c:showVal val="0"/>
          <c:showCatName val="0"/>
          <c:showSerName val="0"/>
          <c:showPercent val="0"/>
          <c:showBubbleSize val="0"/>
        </c:dLbls>
        <c:gapWidth val="40"/>
        <c:axId val="107857792"/>
        <c:axId val="107859328"/>
      </c:barChart>
      <c:lineChart>
        <c:grouping val="standard"/>
        <c:varyColors val="0"/>
        <c:ser>
          <c:idx val="1"/>
          <c:order val="1"/>
          <c:tx>
            <c:strRef>
              <c:f>Sheet1!$C$1</c:f>
              <c:strCache>
                <c:ptCount val="1"/>
                <c:pt idx="0">
                  <c:v>Target</c:v>
                </c:pt>
              </c:strCache>
            </c:strRef>
          </c:tx>
          <c:spPr>
            <a:ln w="50800">
              <a:solidFill>
                <a:schemeClr val="tx1"/>
              </a:solidFill>
              <a:prstDash val="dash"/>
            </a:ln>
          </c:spPr>
          <c:marker>
            <c:symbol val="none"/>
          </c:marker>
          <c:cat>
            <c:strRef>
              <c:f>Sheet1!$A$2:$A$11</c:f>
              <c:strCache>
                <c:ptCount val="9"/>
                <c:pt idx="1">
                  <c:v>Total</c:v>
                </c:pt>
                <c:pt idx="2">
                  <c:v>Total</c:v>
                </c:pt>
                <c:pt idx="4">
                  <c:v>Am. Indian or AK Native</c:v>
                </c:pt>
                <c:pt idx="5">
                  <c:v>Asian or Pacific Islander</c:v>
                </c:pt>
                <c:pt idx="6">
                  <c:v>Black, non-Hispanic</c:v>
                </c:pt>
                <c:pt idx="7">
                  <c:v>White, non-Hispanic</c:v>
                </c:pt>
                <c:pt idx="8">
                  <c:v>Hispanic or Latino</c:v>
                </c:pt>
              </c:strCache>
            </c:strRef>
          </c:cat>
          <c:val>
            <c:numRef>
              <c:f>Sheet1!$C$2:$C$11</c:f>
              <c:numCache>
                <c:formatCode>General</c:formatCode>
                <c:ptCount val="10"/>
                <c:pt idx="0">
                  <c:v>41</c:v>
                </c:pt>
                <c:pt idx="1">
                  <c:v>41</c:v>
                </c:pt>
                <c:pt idx="2">
                  <c:v>41</c:v>
                </c:pt>
                <c:pt idx="3">
                  <c:v>41</c:v>
                </c:pt>
                <c:pt idx="4">
                  <c:v>41</c:v>
                </c:pt>
                <c:pt idx="5">
                  <c:v>41</c:v>
                </c:pt>
                <c:pt idx="6">
                  <c:v>41</c:v>
                </c:pt>
                <c:pt idx="7">
                  <c:v>41</c:v>
                </c:pt>
                <c:pt idx="8">
                  <c:v>41</c:v>
                </c:pt>
                <c:pt idx="9">
                  <c:v>41</c:v>
                </c:pt>
              </c:numCache>
            </c:numRef>
          </c:val>
          <c:smooth val="0"/>
        </c:ser>
        <c:dLbls>
          <c:showLegendKey val="0"/>
          <c:showVal val="0"/>
          <c:showCatName val="0"/>
          <c:showSerName val="0"/>
          <c:showPercent val="0"/>
          <c:showBubbleSize val="0"/>
        </c:dLbls>
        <c:marker val="1"/>
        <c:smooth val="0"/>
        <c:axId val="107857792"/>
        <c:axId val="107859328"/>
      </c:lineChart>
      <c:catAx>
        <c:axId val="107857792"/>
        <c:scaling>
          <c:orientation val="minMax"/>
        </c:scaling>
        <c:delete val="0"/>
        <c:axPos val="b"/>
        <c:numFmt formatCode="General" sourceLinked="1"/>
        <c:majorTickMark val="none"/>
        <c:minorTickMark val="none"/>
        <c:tickLblPos val="nextTo"/>
        <c:spPr>
          <a:ln w="3175">
            <a:solidFill>
              <a:schemeClr val="tx1"/>
            </a:solidFill>
            <a:prstDash val="solid"/>
          </a:ln>
        </c:spPr>
        <c:txPr>
          <a:bodyPr/>
          <a:lstStyle/>
          <a:p>
            <a:pPr>
              <a:defRPr sz="1200" b="0"/>
            </a:pPr>
            <a:endParaRPr lang="en-US"/>
          </a:p>
        </c:txPr>
        <c:crossAx val="107859328"/>
        <c:crosses val="autoZero"/>
        <c:auto val="1"/>
        <c:lblAlgn val="ctr"/>
        <c:lblOffset val="100"/>
        <c:noMultiLvlLbl val="0"/>
      </c:catAx>
      <c:valAx>
        <c:axId val="107859328"/>
        <c:scaling>
          <c:orientation val="minMax"/>
          <c:max val="60"/>
        </c:scaling>
        <c:delete val="0"/>
        <c:axPos val="l"/>
        <c:majorGridlines>
          <c:spPr>
            <a:ln w="9525">
              <a:solidFill>
                <a:srgbClr val="C0C0C0"/>
              </a:solidFill>
              <a:prstDash val="solid"/>
            </a:ln>
          </c:spPr>
        </c:majorGridlines>
        <c:title>
          <c:tx>
            <c:rich>
              <a:bodyPr rot="0" vert="horz"/>
              <a:lstStyle/>
              <a:p>
                <a:pPr>
                  <a:defRPr sz="1400"/>
                </a:pPr>
                <a:r>
                  <a:rPr lang="en-US" sz="1400" dirty="0" smtClean="0"/>
                  <a:t>Rate  per 100,000 (age</a:t>
                </a:r>
                <a:r>
                  <a:rPr lang="en-US" sz="1400" baseline="0" dirty="0" smtClean="0"/>
                  <a:t> adjusted)</a:t>
                </a:r>
                <a:endParaRPr lang="en-US" sz="1400" dirty="0"/>
              </a:p>
            </c:rich>
          </c:tx>
          <c:layout>
            <c:manualLayout>
              <c:xMode val="edge"/>
              <c:yMode val="edge"/>
              <c:x val="0"/>
              <c:y val="3.4879205026221894E-3"/>
            </c:manualLayout>
          </c:layout>
          <c:overlay val="0"/>
        </c:title>
        <c:numFmt formatCode="General" sourceLinked="1"/>
        <c:majorTickMark val="in"/>
        <c:minorTickMark val="in"/>
        <c:tickLblPos val="nextTo"/>
        <c:spPr>
          <a:ln w="3175">
            <a:solidFill>
              <a:schemeClr val="tx1"/>
            </a:solidFill>
            <a:prstDash val="solid"/>
          </a:ln>
        </c:spPr>
        <c:txPr>
          <a:bodyPr/>
          <a:lstStyle/>
          <a:p>
            <a:pPr>
              <a:defRPr sz="1400" b="0"/>
            </a:pPr>
            <a:endParaRPr lang="en-US"/>
          </a:p>
        </c:txPr>
        <c:crossAx val="107857792"/>
        <c:crosses val="autoZero"/>
        <c:crossBetween val="between"/>
        <c:majorUnit val="10"/>
        <c:minorUnit val="5"/>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20323106163455E-2"/>
          <c:y val="0.13138177995204944"/>
          <c:w val="0.90061091501493351"/>
          <c:h val="0.56283210566421138"/>
        </c:manualLayout>
      </c:layout>
      <c:barChart>
        <c:barDir val="col"/>
        <c:grouping val="clustered"/>
        <c:varyColors val="0"/>
        <c:ser>
          <c:idx val="0"/>
          <c:order val="0"/>
          <c:tx>
            <c:strRef>
              <c:f>Sheet1!$B$1</c:f>
              <c:strCache>
                <c:ptCount val="1"/>
                <c:pt idx="0">
                  <c:v>Percent</c:v>
                </c:pt>
              </c:strCache>
            </c:strRef>
          </c:tx>
          <c:spPr>
            <a:solidFill>
              <a:schemeClr val="accent3"/>
            </a:solidFill>
            <a:ln w="12700">
              <a:solidFill>
                <a:schemeClr val="tx1"/>
              </a:solidFill>
              <a:prstDash val="solid"/>
            </a:ln>
          </c:spPr>
          <c:invertIfNegative val="0"/>
          <c:dPt>
            <c:idx val="1"/>
            <c:invertIfNegative val="0"/>
            <c:bubble3D val="0"/>
            <c:spPr>
              <a:solidFill>
                <a:schemeClr val="bg1">
                  <a:lumMod val="85000"/>
                </a:schemeClr>
              </a:solidFill>
              <a:ln w="12700">
                <a:solidFill>
                  <a:schemeClr val="tx1"/>
                </a:solidFill>
                <a:prstDash val="solid"/>
              </a:ln>
            </c:spPr>
          </c:dPt>
          <c:dPt>
            <c:idx val="2"/>
            <c:invertIfNegative val="0"/>
            <c:bubble3D val="0"/>
            <c:spPr>
              <a:solidFill>
                <a:schemeClr val="bg1">
                  <a:lumMod val="50000"/>
                </a:schemeClr>
              </a:solidFill>
              <a:ln w="12700">
                <a:solidFill>
                  <a:schemeClr val="tx1"/>
                </a:solidFill>
                <a:prstDash val="solid"/>
              </a:ln>
            </c:spPr>
          </c:dPt>
          <c:dPt>
            <c:idx val="3"/>
            <c:invertIfNegative val="0"/>
            <c:bubble3D val="0"/>
            <c:spPr>
              <a:solidFill>
                <a:schemeClr val="accent4"/>
              </a:solidFill>
              <a:ln w="12700">
                <a:solidFill>
                  <a:schemeClr val="tx1"/>
                </a:solidFill>
                <a:prstDash val="solid"/>
              </a:ln>
            </c:spPr>
          </c:dPt>
          <c:dPt>
            <c:idx val="4"/>
            <c:invertIfNegative val="0"/>
            <c:bubble3D val="0"/>
            <c:spPr>
              <a:solidFill>
                <a:schemeClr val="accent4"/>
              </a:solidFill>
              <a:ln w="12700">
                <a:solidFill>
                  <a:schemeClr val="tx1"/>
                </a:solidFill>
                <a:prstDash val="solid"/>
              </a:ln>
            </c:spPr>
          </c:dPt>
          <c:dPt>
            <c:idx val="5"/>
            <c:invertIfNegative val="0"/>
            <c:bubble3D val="0"/>
            <c:spPr>
              <a:solidFill>
                <a:schemeClr val="accent6"/>
              </a:solidFill>
              <a:ln w="12700">
                <a:solidFill>
                  <a:schemeClr val="tx1"/>
                </a:solidFill>
                <a:prstDash val="solid"/>
              </a:ln>
            </c:spPr>
          </c:dPt>
          <c:dPt>
            <c:idx val="6"/>
            <c:invertIfNegative val="0"/>
            <c:bubble3D val="0"/>
            <c:spPr>
              <a:solidFill>
                <a:schemeClr val="accent1"/>
              </a:solidFill>
              <a:ln w="12700">
                <a:solidFill>
                  <a:schemeClr val="tx1"/>
                </a:solidFill>
                <a:prstDash val="solid"/>
              </a:ln>
            </c:spPr>
          </c:dPt>
          <c:dPt>
            <c:idx val="7"/>
            <c:invertIfNegative val="0"/>
            <c:bubble3D val="0"/>
            <c:spPr>
              <a:solidFill>
                <a:schemeClr val="accent2"/>
              </a:solidFill>
              <a:ln w="12700">
                <a:solidFill>
                  <a:schemeClr val="tx1"/>
                </a:solidFill>
                <a:prstDash val="solid"/>
              </a:ln>
            </c:spPr>
          </c:dPt>
          <c:dPt>
            <c:idx val="8"/>
            <c:invertIfNegative val="0"/>
            <c:bubble3D val="0"/>
          </c:dPt>
          <c:dPt>
            <c:idx val="9"/>
            <c:invertIfNegative val="0"/>
            <c:bubble3D val="0"/>
            <c:spPr>
              <a:solidFill>
                <a:schemeClr val="accent5"/>
              </a:solidFill>
              <a:ln w="12700">
                <a:solidFill>
                  <a:schemeClr val="tx1"/>
                </a:solidFill>
                <a:prstDash val="solid"/>
              </a:ln>
            </c:spPr>
          </c:dPt>
          <c:dPt>
            <c:idx val="10"/>
            <c:invertIfNegative val="0"/>
            <c:bubble3D val="0"/>
            <c:spPr>
              <a:solidFill>
                <a:schemeClr val="accent1">
                  <a:lumMod val="60000"/>
                  <a:lumOff val="40000"/>
                </a:schemeClr>
              </a:solidFill>
              <a:ln w="12700">
                <a:solidFill>
                  <a:schemeClr val="tx1"/>
                </a:solidFill>
                <a:prstDash val="solid"/>
              </a:ln>
            </c:spPr>
          </c:dPt>
          <c:dPt>
            <c:idx val="11"/>
            <c:invertIfNegative val="0"/>
            <c:bubble3D val="0"/>
            <c:spPr>
              <a:solidFill>
                <a:schemeClr val="accent2">
                  <a:lumMod val="60000"/>
                  <a:lumOff val="40000"/>
                </a:schemeClr>
              </a:solidFill>
              <a:ln w="12700">
                <a:solidFill>
                  <a:schemeClr val="tx1"/>
                </a:solidFill>
                <a:prstDash val="solid"/>
              </a:ln>
            </c:spPr>
          </c:dPt>
          <c:dPt>
            <c:idx val="12"/>
            <c:invertIfNegative val="0"/>
            <c:bubble3D val="0"/>
            <c:spPr>
              <a:solidFill>
                <a:schemeClr val="accent3">
                  <a:lumMod val="60000"/>
                  <a:lumOff val="40000"/>
                </a:schemeClr>
              </a:solidFill>
              <a:ln w="12700">
                <a:solidFill>
                  <a:schemeClr val="tx1"/>
                </a:solidFill>
                <a:prstDash val="solid"/>
              </a:ln>
            </c:spPr>
          </c:dPt>
          <c:dPt>
            <c:idx val="13"/>
            <c:invertIfNegative val="0"/>
            <c:bubble3D val="0"/>
            <c:spPr>
              <a:solidFill>
                <a:schemeClr val="accent4">
                  <a:lumMod val="60000"/>
                  <a:lumOff val="40000"/>
                </a:schemeClr>
              </a:solidFill>
              <a:ln w="12700">
                <a:solidFill>
                  <a:schemeClr val="tx1"/>
                </a:solidFill>
                <a:prstDash val="solid"/>
              </a:ln>
            </c:spPr>
          </c:dPt>
          <c:dPt>
            <c:idx val="14"/>
            <c:invertIfNegative val="0"/>
            <c:bubble3D val="0"/>
            <c:spPr>
              <a:solidFill>
                <a:schemeClr val="accent6">
                  <a:lumMod val="60000"/>
                  <a:lumOff val="40000"/>
                </a:schemeClr>
              </a:solidFill>
              <a:ln w="12700">
                <a:solidFill>
                  <a:schemeClr val="tx1"/>
                </a:solidFill>
                <a:prstDash val="solid"/>
              </a:ln>
            </c:spPr>
          </c:dPt>
          <c:dPt>
            <c:idx val="15"/>
            <c:invertIfNegative val="0"/>
            <c:bubble3D val="0"/>
            <c:spPr>
              <a:solidFill>
                <a:schemeClr val="accent5">
                  <a:lumMod val="40000"/>
                  <a:lumOff val="60000"/>
                </a:schemeClr>
              </a:solidFill>
              <a:ln w="12700">
                <a:solidFill>
                  <a:schemeClr val="tx1"/>
                </a:solidFill>
                <a:prstDash val="solid"/>
              </a:ln>
            </c:spPr>
          </c:dPt>
          <c:errBars>
            <c:errBarType val="both"/>
            <c:errValType val="cust"/>
            <c:noEndCap val="0"/>
            <c:plus>
              <c:numRef>
                <c:f>Sheet1!$D$2:$D$18</c:f>
                <c:numCache>
                  <c:formatCode>General</c:formatCode>
                  <c:ptCount val="17"/>
                  <c:pt idx="1">
                    <c:v>1.3857199999999998</c:v>
                  </c:pt>
                  <c:pt idx="2">
                    <c:v>1.26616</c:v>
                  </c:pt>
                  <c:pt idx="4">
                    <c:v>15.02928</c:v>
                  </c:pt>
                  <c:pt idx="5">
                    <c:v>5.4370399999999997</c:v>
                  </c:pt>
                  <c:pt idx="6">
                    <c:v>10.19004</c:v>
                  </c:pt>
                  <c:pt idx="7">
                    <c:v>3.09484</c:v>
                  </c:pt>
                  <c:pt idx="8">
                    <c:v>1.47784</c:v>
                  </c:pt>
                  <c:pt idx="9">
                    <c:v>3.5789599999999999</c:v>
                  </c:pt>
                  <c:pt idx="11">
                    <c:v>3.3712</c:v>
                  </c:pt>
                  <c:pt idx="12">
                    <c:v>3.0105599999999999</c:v>
                  </c:pt>
                  <c:pt idx="13">
                    <c:v>2.3402399999999997</c:v>
                  </c:pt>
                  <c:pt idx="14">
                    <c:v>2.9693999999999998</c:v>
                  </c:pt>
                  <c:pt idx="15">
                    <c:v>2.3970800000000003</c:v>
                  </c:pt>
                </c:numCache>
              </c:numRef>
            </c:plus>
            <c:minus>
              <c:numRef>
                <c:f>Sheet1!$D$2:$D$18</c:f>
                <c:numCache>
                  <c:formatCode>General</c:formatCode>
                  <c:ptCount val="17"/>
                  <c:pt idx="1">
                    <c:v>1.3857199999999998</c:v>
                  </c:pt>
                  <c:pt idx="2">
                    <c:v>1.26616</c:v>
                  </c:pt>
                  <c:pt idx="4">
                    <c:v>15.02928</c:v>
                  </c:pt>
                  <c:pt idx="5">
                    <c:v>5.4370399999999997</c:v>
                  </c:pt>
                  <c:pt idx="6">
                    <c:v>10.19004</c:v>
                  </c:pt>
                  <c:pt idx="7">
                    <c:v>3.09484</c:v>
                  </c:pt>
                  <c:pt idx="8">
                    <c:v>1.47784</c:v>
                  </c:pt>
                  <c:pt idx="9">
                    <c:v>3.5789599999999999</c:v>
                  </c:pt>
                  <c:pt idx="11">
                    <c:v>3.3712</c:v>
                  </c:pt>
                  <c:pt idx="12">
                    <c:v>3.0105599999999999</c:v>
                  </c:pt>
                  <c:pt idx="13">
                    <c:v>2.3402399999999997</c:v>
                  </c:pt>
                  <c:pt idx="14">
                    <c:v>2.9693999999999998</c:v>
                  </c:pt>
                  <c:pt idx="15">
                    <c:v>2.3970800000000003</c:v>
                  </c:pt>
                </c:numCache>
              </c:numRef>
            </c:minus>
          </c:errBars>
          <c:cat>
            <c:strRef>
              <c:f>Sheet1!$A$2:$A$18</c:f>
              <c:strCache>
                <c:ptCount val="16"/>
                <c:pt idx="1">
                  <c:v>Total</c:v>
                </c:pt>
                <c:pt idx="2">
                  <c:v>Total</c:v>
                </c:pt>
                <c:pt idx="4">
                  <c:v>Am. Indian or AK Native</c:v>
                </c:pt>
                <c:pt idx="5">
                  <c:v>Asian</c:v>
                </c:pt>
                <c:pt idx="6">
                  <c:v>2 or more races</c:v>
                </c:pt>
                <c:pt idx="7">
                  <c:v>Black, non-Hispanic</c:v>
                </c:pt>
                <c:pt idx="8">
                  <c:v>White, non-Hispanic</c:v>
                </c:pt>
                <c:pt idx="9">
                  <c:v>Hispanic or Latino</c:v>
                </c:pt>
                <c:pt idx="11">
                  <c:v>&lt;100% of poverty threshold</c:v>
                </c:pt>
                <c:pt idx="12">
                  <c:v>100-199% of poverty threshold</c:v>
                </c:pt>
                <c:pt idx="13">
                  <c:v>200-399% of poverty threshold</c:v>
                </c:pt>
                <c:pt idx="14">
                  <c:v>400-599% of poverty threshold</c:v>
                </c:pt>
                <c:pt idx="15">
                  <c:v>600+% of poverty threshold</c:v>
                </c:pt>
              </c:strCache>
            </c:strRef>
          </c:cat>
          <c:val>
            <c:numRef>
              <c:f>Sheet1!$B$2:$B$18</c:f>
              <c:numCache>
                <c:formatCode>General</c:formatCode>
                <c:ptCount val="17"/>
                <c:pt idx="1">
                  <c:v>52.1</c:v>
                </c:pt>
                <c:pt idx="2">
                  <c:v>59.2</c:v>
                </c:pt>
                <c:pt idx="4">
                  <c:v>45.6</c:v>
                </c:pt>
                <c:pt idx="5">
                  <c:v>47.8</c:v>
                </c:pt>
                <c:pt idx="6">
                  <c:v>53.5</c:v>
                </c:pt>
                <c:pt idx="7">
                  <c:v>56.2</c:v>
                </c:pt>
                <c:pt idx="8">
                  <c:v>61.6</c:v>
                </c:pt>
                <c:pt idx="9">
                  <c:v>47.2</c:v>
                </c:pt>
                <c:pt idx="11">
                  <c:v>38.700000000000003</c:v>
                </c:pt>
                <c:pt idx="12">
                  <c:v>47.5</c:v>
                </c:pt>
                <c:pt idx="13">
                  <c:v>57.4</c:v>
                </c:pt>
                <c:pt idx="14">
                  <c:v>63.9</c:v>
                </c:pt>
                <c:pt idx="15">
                  <c:v>72.900000000000006</c:v>
                </c:pt>
              </c:numCache>
            </c:numRef>
          </c:val>
        </c:ser>
        <c:dLbls>
          <c:showLegendKey val="0"/>
          <c:showVal val="0"/>
          <c:showCatName val="0"/>
          <c:showSerName val="0"/>
          <c:showPercent val="0"/>
          <c:showBubbleSize val="0"/>
        </c:dLbls>
        <c:gapWidth val="40"/>
        <c:axId val="107366656"/>
        <c:axId val="107368448"/>
      </c:barChart>
      <c:lineChart>
        <c:grouping val="standard"/>
        <c:varyColors val="0"/>
        <c:ser>
          <c:idx val="1"/>
          <c:order val="1"/>
          <c:tx>
            <c:strRef>
              <c:f>Sheet1!$C$1</c:f>
              <c:strCache>
                <c:ptCount val="1"/>
                <c:pt idx="0">
                  <c:v>Target</c:v>
                </c:pt>
              </c:strCache>
            </c:strRef>
          </c:tx>
          <c:spPr>
            <a:ln w="50800">
              <a:solidFill>
                <a:schemeClr val="tx1"/>
              </a:solidFill>
              <a:prstDash val="dash"/>
            </a:ln>
          </c:spPr>
          <c:marker>
            <c:symbol val="none"/>
          </c:marker>
          <c:cat>
            <c:strRef>
              <c:f>Sheet1!$A$2:$A$18</c:f>
              <c:strCache>
                <c:ptCount val="16"/>
                <c:pt idx="1">
                  <c:v>Total</c:v>
                </c:pt>
                <c:pt idx="2">
                  <c:v>Total</c:v>
                </c:pt>
                <c:pt idx="4">
                  <c:v>Am. Indian or AK Native</c:v>
                </c:pt>
                <c:pt idx="5">
                  <c:v>Asian</c:v>
                </c:pt>
                <c:pt idx="6">
                  <c:v>2 or more races</c:v>
                </c:pt>
                <c:pt idx="7">
                  <c:v>Black, non-Hispanic</c:v>
                </c:pt>
                <c:pt idx="8">
                  <c:v>White, non-Hispanic</c:v>
                </c:pt>
                <c:pt idx="9">
                  <c:v>Hispanic or Latino</c:v>
                </c:pt>
                <c:pt idx="11">
                  <c:v>&lt;100% of poverty threshold</c:v>
                </c:pt>
                <c:pt idx="12">
                  <c:v>100-199% of poverty threshold</c:v>
                </c:pt>
                <c:pt idx="13">
                  <c:v>200-399% of poverty threshold</c:v>
                </c:pt>
                <c:pt idx="14">
                  <c:v>400-599% of poverty threshold</c:v>
                </c:pt>
                <c:pt idx="15">
                  <c:v>600+% of poverty threshold</c:v>
                </c:pt>
              </c:strCache>
            </c:strRef>
          </c:cat>
          <c:val>
            <c:numRef>
              <c:f>Sheet1!$C$2:$C$18</c:f>
              <c:numCache>
                <c:formatCode>General</c:formatCode>
                <c:ptCount val="17"/>
                <c:pt idx="0">
                  <c:v>70.5</c:v>
                </c:pt>
                <c:pt idx="1">
                  <c:v>70.5</c:v>
                </c:pt>
                <c:pt idx="2">
                  <c:v>70.5</c:v>
                </c:pt>
                <c:pt idx="3">
                  <c:v>70.5</c:v>
                </c:pt>
                <c:pt idx="4">
                  <c:v>70.5</c:v>
                </c:pt>
                <c:pt idx="5">
                  <c:v>70.5</c:v>
                </c:pt>
                <c:pt idx="6">
                  <c:v>70.5</c:v>
                </c:pt>
                <c:pt idx="7">
                  <c:v>70.5</c:v>
                </c:pt>
                <c:pt idx="8">
                  <c:v>70.5</c:v>
                </c:pt>
                <c:pt idx="9">
                  <c:v>70.5</c:v>
                </c:pt>
                <c:pt idx="10">
                  <c:v>70.5</c:v>
                </c:pt>
                <c:pt idx="11">
                  <c:v>70.5</c:v>
                </c:pt>
                <c:pt idx="12">
                  <c:v>70.5</c:v>
                </c:pt>
                <c:pt idx="13">
                  <c:v>70.5</c:v>
                </c:pt>
                <c:pt idx="14">
                  <c:v>70.5</c:v>
                </c:pt>
                <c:pt idx="15">
                  <c:v>70.5</c:v>
                </c:pt>
                <c:pt idx="16">
                  <c:v>70.5</c:v>
                </c:pt>
              </c:numCache>
            </c:numRef>
          </c:val>
          <c:smooth val="0"/>
        </c:ser>
        <c:dLbls>
          <c:showLegendKey val="0"/>
          <c:showVal val="0"/>
          <c:showCatName val="0"/>
          <c:showSerName val="0"/>
          <c:showPercent val="0"/>
          <c:showBubbleSize val="0"/>
        </c:dLbls>
        <c:marker val="1"/>
        <c:smooth val="0"/>
        <c:axId val="107366656"/>
        <c:axId val="107368448"/>
      </c:lineChart>
      <c:catAx>
        <c:axId val="107366656"/>
        <c:scaling>
          <c:orientation val="minMax"/>
        </c:scaling>
        <c:delete val="0"/>
        <c:axPos val="b"/>
        <c:numFmt formatCode="General" sourceLinked="1"/>
        <c:majorTickMark val="none"/>
        <c:minorTickMark val="none"/>
        <c:tickLblPos val="nextTo"/>
        <c:spPr>
          <a:ln w="3175">
            <a:solidFill>
              <a:schemeClr val="tx1"/>
            </a:solidFill>
            <a:prstDash val="solid"/>
          </a:ln>
        </c:spPr>
        <c:txPr>
          <a:bodyPr/>
          <a:lstStyle/>
          <a:p>
            <a:pPr>
              <a:defRPr sz="1000" b="0"/>
            </a:pPr>
            <a:endParaRPr lang="en-US"/>
          </a:p>
        </c:txPr>
        <c:crossAx val="107368448"/>
        <c:crosses val="autoZero"/>
        <c:auto val="1"/>
        <c:lblAlgn val="ctr"/>
        <c:lblOffset val="100"/>
        <c:noMultiLvlLbl val="0"/>
      </c:catAx>
      <c:valAx>
        <c:axId val="107368448"/>
        <c:scaling>
          <c:orientation val="minMax"/>
          <c:max val="100"/>
        </c:scaling>
        <c:delete val="0"/>
        <c:axPos val="l"/>
        <c:majorGridlines>
          <c:spPr>
            <a:ln w="9525">
              <a:solidFill>
                <a:srgbClr val="C0C0C0"/>
              </a:solidFill>
              <a:prstDash val="solid"/>
            </a:ln>
          </c:spPr>
        </c:majorGridlines>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ahoma"/>
                    <a:ea typeface="Tahoma"/>
                    <a:cs typeface="Tahoma"/>
                  </a:defRPr>
                </a:pPr>
                <a:r>
                  <a:rPr lang="en-US" sz="1400" dirty="0" smtClean="0"/>
                  <a:t>Percent </a:t>
                </a:r>
                <a:endParaRPr lang="en-US" sz="18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ahoma"/>
                    <a:ea typeface="Tahoma"/>
                    <a:cs typeface="Tahoma"/>
                  </a:defRPr>
                </a:pPr>
                <a:r>
                  <a:rPr lang="en-US" sz="1400" dirty="0" smtClean="0"/>
                  <a:t>(age</a:t>
                </a:r>
                <a:r>
                  <a:rPr lang="en-US" sz="1400" baseline="0" dirty="0" smtClean="0"/>
                  <a:t> adjusted)</a:t>
                </a:r>
                <a:endParaRPr lang="en-US" sz="1400" dirty="0"/>
              </a:p>
            </c:rich>
          </c:tx>
          <c:layout>
            <c:manualLayout>
              <c:xMode val="edge"/>
              <c:yMode val="edge"/>
              <c:x val="0"/>
              <c:y val="1.3537891096946216E-2"/>
            </c:manualLayout>
          </c:layout>
          <c:overlay val="0"/>
        </c:title>
        <c:numFmt formatCode="General" sourceLinked="1"/>
        <c:majorTickMark val="in"/>
        <c:minorTickMark val="in"/>
        <c:tickLblPos val="nextTo"/>
        <c:spPr>
          <a:ln w="3175">
            <a:solidFill>
              <a:schemeClr val="tx1"/>
            </a:solidFill>
            <a:prstDash val="solid"/>
          </a:ln>
        </c:spPr>
        <c:txPr>
          <a:bodyPr/>
          <a:lstStyle/>
          <a:p>
            <a:pPr>
              <a:defRPr sz="1400" b="0"/>
            </a:pPr>
            <a:endParaRPr lang="en-US"/>
          </a:p>
        </c:txPr>
        <c:crossAx val="107366656"/>
        <c:crosses val="autoZero"/>
        <c:crossBetween val="between"/>
        <c:majorUnit val="20"/>
        <c:minorUnit val="10"/>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26468458684048E-2"/>
          <c:y val="0.10870442156268928"/>
          <c:w val="0.89773735179654268"/>
          <c:h val="0.58282677165354335"/>
        </c:manualLayout>
      </c:layout>
      <c:barChart>
        <c:barDir val="col"/>
        <c:grouping val="clustered"/>
        <c:varyColors val="0"/>
        <c:ser>
          <c:idx val="0"/>
          <c:order val="0"/>
          <c:tx>
            <c:strRef>
              <c:f>Sheet1!$B$1</c:f>
              <c:strCache>
                <c:ptCount val="1"/>
                <c:pt idx="0">
                  <c:v>Percent</c:v>
                </c:pt>
              </c:strCache>
            </c:strRef>
          </c:tx>
          <c:spPr>
            <a:solidFill>
              <a:schemeClr val="accent3"/>
            </a:solidFill>
            <a:ln w="12700">
              <a:solidFill>
                <a:schemeClr val="tx1"/>
              </a:solidFill>
              <a:prstDash val="solid"/>
            </a:ln>
          </c:spPr>
          <c:invertIfNegative val="0"/>
          <c:dPt>
            <c:idx val="1"/>
            <c:invertIfNegative val="0"/>
            <c:bubble3D val="0"/>
            <c:spPr>
              <a:solidFill>
                <a:schemeClr val="bg1">
                  <a:lumMod val="85000"/>
                </a:schemeClr>
              </a:solidFill>
              <a:ln w="12700">
                <a:solidFill>
                  <a:schemeClr val="tx1"/>
                </a:solidFill>
                <a:prstDash val="solid"/>
              </a:ln>
            </c:spPr>
          </c:dPt>
          <c:dPt>
            <c:idx val="2"/>
            <c:invertIfNegative val="0"/>
            <c:bubble3D val="0"/>
            <c:spPr>
              <a:solidFill>
                <a:schemeClr val="bg1">
                  <a:lumMod val="50000"/>
                </a:schemeClr>
              </a:solidFill>
              <a:ln w="12700">
                <a:solidFill>
                  <a:schemeClr val="tx1"/>
                </a:solidFill>
                <a:prstDash val="solid"/>
              </a:ln>
            </c:spPr>
          </c:dPt>
          <c:dPt>
            <c:idx val="3"/>
            <c:invertIfNegative val="0"/>
            <c:bubble3D val="0"/>
            <c:spPr>
              <a:solidFill>
                <a:schemeClr val="bg1">
                  <a:lumMod val="50000"/>
                </a:schemeClr>
              </a:solidFill>
              <a:ln w="12700">
                <a:solidFill>
                  <a:schemeClr val="tx1"/>
                </a:solidFill>
                <a:prstDash val="solid"/>
              </a:ln>
            </c:spPr>
          </c:dPt>
          <c:dPt>
            <c:idx val="4"/>
            <c:invertIfNegative val="0"/>
            <c:bubble3D val="0"/>
            <c:spPr>
              <a:solidFill>
                <a:schemeClr val="accent6"/>
              </a:solidFill>
              <a:ln w="12700">
                <a:solidFill>
                  <a:schemeClr val="tx1"/>
                </a:solidFill>
                <a:prstDash val="solid"/>
              </a:ln>
            </c:spPr>
          </c:dPt>
          <c:dPt>
            <c:idx val="5"/>
            <c:invertIfNegative val="0"/>
            <c:bubble3D val="0"/>
            <c:spPr>
              <a:solidFill>
                <a:schemeClr val="accent1"/>
              </a:solidFill>
              <a:ln w="12700">
                <a:solidFill>
                  <a:schemeClr val="tx1"/>
                </a:solidFill>
                <a:prstDash val="solid"/>
              </a:ln>
            </c:spPr>
          </c:dPt>
          <c:dPt>
            <c:idx val="6"/>
            <c:invertIfNegative val="0"/>
            <c:bubble3D val="0"/>
            <c:spPr>
              <a:solidFill>
                <a:schemeClr val="accent2"/>
              </a:solidFill>
              <a:ln w="12700">
                <a:solidFill>
                  <a:schemeClr val="tx1"/>
                </a:solidFill>
                <a:prstDash val="solid"/>
              </a:ln>
            </c:spPr>
          </c:dPt>
          <c:dPt>
            <c:idx val="7"/>
            <c:invertIfNegative val="0"/>
            <c:bubble3D val="0"/>
          </c:dPt>
          <c:dPt>
            <c:idx val="8"/>
            <c:invertIfNegative val="0"/>
            <c:bubble3D val="0"/>
            <c:spPr>
              <a:solidFill>
                <a:schemeClr val="accent5"/>
              </a:solidFill>
              <a:ln w="12700">
                <a:solidFill>
                  <a:schemeClr val="tx1"/>
                </a:solidFill>
                <a:prstDash val="solid"/>
              </a:ln>
            </c:spPr>
          </c:dPt>
          <c:dPt>
            <c:idx val="9"/>
            <c:invertIfNegative val="0"/>
            <c:bubble3D val="0"/>
            <c:spPr>
              <a:solidFill>
                <a:schemeClr val="accent5"/>
              </a:solidFill>
              <a:ln w="12700">
                <a:solidFill>
                  <a:schemeClr val="tx1"/>
                </a:solidFill>
                <a:prstDash val="solid"/>
              </a:ln>
            </c:spPr>
          </c:dPt>
          <c:dPt>
            <c:idx val="10"/>
            <c:invertIfNegative val="0"/>
            <c:bubble3D val="0"/>
            <c:spPr>
              <a:solidFill>
                <a:schemeClr val="accent2">
                  <a:lumMod val="60000"/>
                  <a:lumOff val="40000"/>
                </a:schemeClr>
              </a:solidFill>
              <a:ln w="12700">
                <a:solidFill>
                  <a:schemeClr val="tx1"/>
                </a:solidFill>
                <a:prstDash val="solid"/>
              </a:ln>
            </c:spPr>
          </c:dPt>
          <c:dPt>
            <c:idx val="11"/>
            <c:invertIfNegative val="0"/>
            <c:bubble3D val="0"/>
            <c:spPr>
              <a:solidFill>
                <a:schemeClr val="accent3">
                  <a:lumMod val="60000"/>
                  <a:lumOff val="40000"/>
                </a:schemeClr>
              </a:solidFill>
              <a:ln w="12700">
                <a:solidFill>
                  <a:schemeClr val="tx1"/>
                </a:solidFill>
                <a:prstDash val="solid"/>
              </a:ln>
            </c:spPr>
          </c:dPt>
          <c:dPt>
            <c:idx val="12"/>
            <c:invertIfNegative val="0"/>
            <c:bubble3D val="0"/>
            <c:spPr>
              <a:solidFill>
                <a:schemeClr val="accent4">
                  <a:lumMod val="60000"/>
                  <a:lumOff val="40000"/>
                </a:schemeClr>
              </a:solidFill>
              <a:ln w="12700">
                <a:solidFill>
                  <a:schemeClr val="tx1"/>
                </a:solidFill>
                <a:prstDash val="solid"/>
              </a:ln>
            </c:spPr>
          </c:dPt>
          <c:dPt>
            <c:idx val="13"/>
            <c:invertIfNegative val="0"/>
            <c:bubble3D val="0"/>
            <c:spPr>
              <a:solidFill>
                <a:schemeClr val="accent6">
                  <a:lumMod val="60000"/>
                  <a:lumOff val="40000"/>
                </a:schemeClr>
              </a:solidFill>
              <a:ln w="12700">
                <a:solidFill>
                  <a:schemeClr val="tx1"/>
                </a:solidFill>
                <a:prstDash val="solid"/>
              </a:ln>
            </c:spPr>
          </c:dPt>
          <c:dPt>
            <c:idx val="14"/>
            <c:invertIfNegative val="0"/>
            <c:bubble3D val="0"/>
            <c:spPr>
              <a:solidFill>
                <a:schemeClr val="accent5">
                  <a:lumMod val="40000"/>
                  <a:lumOff val="60000"/>
                </a:schemeClr>
              </a:solidFill>
              <a:ln w="12700">
                <a:solidFill>
                  <a:schemeClr val="tx1"/>
                </a:solidFill>
                <a:prstDash val="solid"/>
              </a:ln>
            </c:spPr>
          </c:dPt>
          <c:dPt>
            <c:idx val="15"/>
            <c:invertIfNegative val="0"/>
            <c:bubble3D val="0"/>
            <c:spPr>
              <a:solidFill>
                <a:schemeClr val="accent5">
                  <a:lumMod val="40000"/>
                  <a:lumOff val="60000"/>
                </a:schemeClr>
              </a:solidFill>
              <a:ln w="12700">
                <a:solidFill>
                  <a:schemeClr val="tx1"/>
                </a:solidFill>
                <a:prstDash val="solid"/>
              </a:ln>
            </c:spPr>
          </c:dPt>
          <c:errBars>
            <c:errBarType val="both"/>
            <c:errValType val="cust"/>
            <c:noEndCap val="0"/>
            <c:plus>
              <c:numRef>
                <c:f>Sheet1!$D$2:$D$17</c:f>
                <c:numCache>
                  <c:formatCode>General</c:formatCode>
                  <c:ptCount val="16"/>
                  <c:pt idx="1">
                    <c:v>1.6758</c:v>
                  </c:pt>
                  <c:pt idx="2">
                    <c:v>1.5934799999999998</c:v>
                  </c:pt>
                  <c:pt idx="4">
                    <c:v>6.9795599999999993</c:v>
                  </c:pt>
                  <c:pt idx="5">
                    <c:v>14.40992</c:v>
                  </c:pt>
                  <c:pt idx="6">
                    <c:v>3.4515599999999997</c:v>
                  </c:pt>
                  <c:pt idx="7">
                    <c:v>1.9384399999999999</c:v>
                  </c:pt>
                  <c:pt idx="8">
                    <c:v>4.2571200000000005</c:v>
                  </c:pt>
                  <c:pt idx="10">
                    <c:v>4.6785199999999998</c:v>
                  </c:pt>
                  <c:pt idx="11">
                    <c:v>3.9689999999999999</c:v>
                  </c:pt>
                  <c:pt idx="12">
                    <c:v>2.86748</c:v>
                  </c:pt>
                  <c:pt idx="13">
                    <c:v>3.2888799999999998</c:v>
                  </c:pt>
                  <c:pt idx="14">
                    <c:v>2.6381600000000001</c:v>
                  </c:pt>
                </c:numCache>
              </c:numRef>
            </c:plus>
            <c:minus>
              <c:numRef>
                <c:f>Sheet1!$D$2:$D$17</c:f>
                <c:numCache>
                  <c:formatCode>General</c:formatCode>
                  <c:ptCount val="16"/>
                  <c:pt idx="1">
                    <c:v>1.6758</c:v>
                  </c:pt>
                  <c:pt idx="2">
                    <c:v>1.5934799999999998</c:v>
                  </c:pt>
                  <c:pt idx="4">
                    <c:v>6.9795599999999993</c:v>
                  </c:pt>
                  <c:pt idx="5">
                    <c:v>14.40992</c:v>
                  </c:pt>
                  <c:pt idx="6">
                    <c:v>3.4515599999999997</c:v>
                  </c:pt>
                  <c:pt idx="7">
                    <c:v>1.9384399999999999</c:v>
                  </c:pt>
                  <c:pt idx="8">
                    <c:v>4.2571200000000005</c:v>
                  </c:pt>
                  <c:pt idx="10">
                    <c:v>4.6785199999999998</c:v>
                  </c:pt>
                  <c:pt idx="11">
                    <c:v>3.9689999999999999</c:v>
                  </c:pt>
                  <c:pt idx="12">
                    <c:v>2.86748</c:v>
                  </c:pt>
                  <c:pt idx="13">
                    <c:v>3.2888799999999998</c:v>
                  </c:pt>
                  <c:pt idx="14">
                    <c:v>2.6381600000000001</c:v>
                  </c:pt>
                </c:numCache>
              </c:numRef>
            </c:minus>
          </c:errBars>
          <c:cat>
            <c:strRef>
              <c:f>Sheet1!$A$2:$A$17</c:f>
              <c:strCache>
                <c:ptCount val="15"/>
                <c:pt idx="1">
                  <c:v>Total</c:v>
                </c:pt>
                <c:pt idx="2">
                  <c:v>Total</c:v>
                </c:pt>
                <c:pt idx="4">
                  <c:v>Asian</c:v>
                </c:pt>
                <c:pt idx="5">
                  <c:v>2 or more races</c:v>
                </c:pt>
                <c:pt idx="6">
                  <c:v>Black, non-Hispanic</c:v>
                </c:pt>
                <c:pt idx="7">
                  <c:v>White, non-Hispanic</c:v>
                </c:pt>
                <c:pt idx="8">
                  <c:v>Hispanic or Latino</c:v>
                </c:pt>
                <c:pt idx="10">
                  <c:v>&lt;100% of poverty threshold</c:v>
                </c:pt>
                <c:pt idx="11">
                  <c:v>100-199% of poverty threshold</c:v>
                </c:pt>
                <c:pt idx="12">
                  <c:v>200-399% of poverty threshold</c:v>
                </c:pt>
                <c:pt idx="13">
                  <c:v>400-599% of poverty threshold</c:v>
                </c:pt>
                <c:pt idx="14">
                  <c:v>600+% of poverty threshold</c:v>
                </c:pt>
              </c:strCache>
            </c:strRef>
          </c:cat>
          <c:val>
            <c:numRef>
              <c:f>Sheet1!$B$2:$B$17</c:f>
              <c:numCache>
                <c:formatCode>General</c:formatCode>
                <c:ptCount val="16"/>
                <c:pt idx="1">
                  <c:v>73.7</c:v>
                </c:pt>
                <c:pt idx="2">
                  <c:v>72.400000000000006</c:v>
                </c:pt>
                <c:pt idx="4">
                  <c:v>64.2</c:v>
                </c:pt>
                <c:pt idx="5">
                  <c:v>55.9</c:v>
                </c:pt>
                <c:pt idx="6">
                  <c:v>72.7</c:v>
                </c:pt>
                <c:pt idx="7">
                  <c:v>73.3</c:v>
                </c:pt>
                <c:pt idx="8">
                  <c:v>69.900000000000006</c:v>
                </c:pt>
                <c:pt idx="10">
                  <c:v>56.2</c:v>
                </c:pt>
                <c:pt idx="11">
                  <c:v>58.3</c:v>
                </c:pt>
                <c:pt idx="12">
                  <c:v>71.099999999999994</c:v>
                </c:pt>
                <c:pt idx="13">
                  <c:v>79.2</c:v>
                </c:pt>
                <c:pt idx="14">
                  <c:v>86.1</c:v>
                </c:pt>
              </c:numCache>
            </c:numRef>
          </c:val>
        </c:ser>
        <c:dLbls>
          <c:showLegendKey val="0"/>
          <c:showVal val="0"/>
          <c:showCatName val="0"/>
          <c:showSerName val="0"/>
          <c:showPercent val="0"/>
          <c:showBubbleSize val="0"/>
        </c:dLbls>
        <c:gapWidth val="40"/>
        <c:axId val="96946432"/>
        <c:axId val="96956416"/>
      </c:barChart>
      <c:lineChart>
        <c:grouping val="standard"/>
        <c:varyColors val="0"/>
        <c:ser>
          <c:idx val="1"/>
          <c:order val="1"/>
          <c:tx>
            <c:strRef>
              <c:f>Sheet1!$C$1</c:f>
              <c:strCache>
                <c:ptCount val="1"/>
                <c:pt idx="0">
                  <c:v>Target</c:v>
                </c:pt>
              </c:strCache>
            </c:strRef>
          </c:tx>
          <c:spPr>
            <a:ln w="50800">
              <a:solidFill>
                <a:schemeClr val="tx1"/>
              </a:solidFill>
              <a:prstDash val="dash"/>
            </a:ln>
          </c:spPr>
          <c:marker>
            <c:symbol val="none"/>
          </c:marker>
          <c:cat>
            <c:strRef>
              <c:f>Sheet1!$A$2:$A$17</c:f>
              <c:strCache>
                <c:ptCount val="15"/>
                <c:pt idx="1">
                  <c:v>Total</c:v>
                </c:pt>
                <c:pt idx="2">
                  <c:v>Total</c:v>
                </c:pt>
                <c:pt idx="4">
                  <c:v>Asian</c:v>
                </c:pt>
                <c:pt idx="5">
                  <c:v>2 or more races</c:v>
                </c:pt>
                <c:pt idx="6">
                  <c:v>Black, non-Hispanic</c:v>
                </c:pt>
                <c:pt idx="7">
                  <c:v>White, non-Hispanic</c:v>
                </c:pt>
                <c:pt idx="8">
                  <c:v>Hispanic or Latino</c:v>
                </c:pt>
                <c:pt idx="10">
                  <c:v>&lt;100% of poverty threshold</c:v>
                </c:pt>
                <c:pt idx="11">
                  <c:v>100-199% of poverty threshold</c:v>
                </c:pt>
                <c:pt idx="12">
                  <c:v>200-399% of poverty threshold</c:v>
                </c:pt>
                <c:pt idx="13">
                  <c:v>400-599% of poverty threshold</c:v>
                </c:pt>
                <c:pt idx="14">
                  <c:v>600+% of poverty threshold</c:v>
                </c:pt>
              </c:strCache>
            </c:strRef>
          </c:cat>
          <c:val>
            <c:numRef>
              <c:f>Sheet1!$C$2:$C$17</c:f>
              <c:numCache>
                <c:formatCode>General</c:formatCode>
                <c:ptCount val="16"/>
                <c:pt idx="0">
                  <c:v>81.099999999999994</c:v>
                </c:pt>
                <c:pt idx="1">
                  <c:v>81.099999999999994</c:v>
                </c:pt>
                <c:pt idx="2">
                  <c:v>81.099999999999994</c:v>
                </c:pt>
                <c:pt idx="3">
                  <c:v>81.099999999999994</c:v>
                </c:pt>
                <c:pt idx="4">
                  <c:v>81.099999999999994</c:v>
                </c:pt>
                <c:pt idx="5">
                  <c:v>81.099999999999994</c:v>
                </c:pt>
                <c:pt idx="6">
                  <c:v>81.099999999999994</c:v>
                </c:pt>
                <c:pt idx="7">
                  <c:v>81.099999999999994</c:v>
                </c:pt>
                <c:pt idx="8">
                  <c:v>81.099999999999994</c:v>
                </c:pt>
                <c:pt idx="9">
                  <c:v>81.099999999999994</c:v>
                </c:pt>
                <c:pt idx="10">
                  <c:v>81.099999999999994</c:v>
                </c:pt>
                <c:pt idx="11">
                  <c:v>81.099999999999994</c:v>
                </c:pt>
                <c:pt idx="12">
                  <c:v>81.099999999999994</c:v>
                </c:pt>
                <c:pt idx="13">
                  <c:v>81.099999999999994</c:v>
                </c:pt>
                <c:pt idx="14">
                  <c:v>81.099999999999994</c:v>
                </c:pt>
                <c:pt idx="15">
                  <c:v>81.099999999999994</c:v>
                </c:pt>
              </c:numCache>
            </c:numRef>
          </c:val>
          <c:smooth val="0"/>
        </c:ser>
        <c:dLbls>
          <c:showLegendKey val="0"/>
          <c:showVal val="0"/>
          <c:showCatName val="0"/>
          <c:showSerName val="0"/>
          <c:showPercent val="0"/>
          <c:showBubbleSize val="0"/>
        </c:dLbls>
        <c:marker val="1"/>
        <c:smooth val="0"/>
        <c:axId val="96946432"/>
        <c:axId val="96956416"/>
      </c:lineChart>
      <c:catAx>
        <c:axId val="96946432"/>
        <c:scaling>
          <c:orientation val="minMax"/>
        </c:scaling>
        <c:delete val="0"/>
        <c:axPos val="b"/>
        <c:numFmt formatCode="General" sourceLinked="1"/>
        <c:majorTickMark val="none"/>
        <c:minorTickMark val="none"/>
        <c:tickLblPos val="nextTo"/>
        <c:spPr>
          <a:ln w="3175">
            <a:solidFill>
              <a:schemeClr val="tx1"/>
            </a:solidFill>
            <a:prstDash val="solid"/>
          </a:ln>
        </c:spPr>
        <c:txPr>
          <a:bodyPr/>
          <a:lstStyle/>
          <a:p>
            <a:pPr>
              <a:defRPr sz="1000" b="0"/>
            </a:pPr>
            <a:endParaRPr lang="en-US"/>
          </a:p>
        </c:txPr>
        <c:crossAx val="96956416"/>
        <c:crosses val="autoZero"/>
        <c:auto val="1"/>
        <c:lblAlgn val="ctr"/>
        <c:lblOffset val="100"/>
        <c:noMultiLvlLbl val="0"/>
      </c:catAx>
      <c:valAx>
        <c:axId val="96956416"/>
        <c:scaling>
          <c:orientation val="minMax"/>
          <c:max val="100"/>
        </c:scaling>
        <c:delete val="0"/>
        <c:axPos val="l"/>
        <c:majorGridlines>
          <c:spPr>
            <a:ln w="9525">
              <a:solidFill>
                <a:srgbClr val="C0C0C0"/>
              </a:solidFill>
              <a:prstDash val="solid"/>
            </a:ln>
          </c:spPr>
        </c:majorGridlines>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Tahoma"/>
                    <a:ea typeface="Tahoma"/>
                    <a:cs typeface="Tahoma"/>
                  </a:defRPr>
                </a:pPr>
                <a:r>
                  <a:rPr lang="en-US" sz="1200" dirty="0" smtClean="0"/>
                  <a:t>Percent </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Tahoma"/>
                    <a:ea typeface="Tahoma"/>
                    <a:cs typeface="Tahoma"/>
                  </a:defRPr>
                </a:pPr>
                <a:r>
                  <a:rPr lang="en-US" sz="1200" dirty="0" smtClean="0"/>
                  <a:t>(age</a:t>
                </a:r>
                <a:r>
                  <a:rPr lang="en-US" sz="1200" baseline="0" dirty="0" smtClean="0"/>
                  <a:t> adjusted)</a:t>
                </a:r>
                <a:endParaRPr lang="en-US" sz="1200" dirty="0"/>
              </a:p>
            </c:rich>
          </c:tx>
          <c:layout>
            <c:manualLayout>
              <c:xMode val="edge"/>
              <c:yMode val="edge"/>
              <c:x val="0"/>
              <c:y val="3.1284070260448218E-3"/>
            </c:manualLayout>
          </c:layout>
          <c:overlay val="0"/>
        </c:title>
        <c:numFmt formatCode="General" sourceLinked="1"/>
        <c:majorTickMark val="in"/>
        <c:minorTickMark val="in"/>
        <c:tickLblPos val="nextTo"/>
        <c:spPr>
          <a:ln w="3175">
            <a:solidFill>
              <a:schemeClr val="tx1"/>
            </a:solidFill>
            <a:prstDash val="solid"/>
          </a:ln>
        </c:spPr>
        <c:txPr>
          <a:bodyPr/>
          <a:lstStyle/>
          <a:p>
            <a:pPr>
              <a:defRPr sz="1400" b="0"/>
            </a:pPr>
            <a:endParaRPr lang="en-US"/>
          </a:p>
        </c:txPr>
        <c:crossAx val="96946432"/>
        <c:crosses val="autoZero"/>
        <c:crossBetween val="between"/>
        <c:majorUnit val="20"/>
        <c:minorUnit val="10"/>
      </c:valAx>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83978089695325E-2"/>
          <c:y val="2.9239766081871356E-3"/>
          <c:w val="0.88767988053217495"/>
          <c:h val="0.81263065735380013"/>
        </c:manualLayout>
      </c:layout>
      <c:pieChart>
        <c:varyColors val="1"/>
        <c:ser>
          <c:idx val="0"/>
          <c:order val="0"/>
          <c:tx>
            <c:strRef>
              <c:f>Sheet1!$B$1</c:f>
              <c:strCache>
                <c:ptCount val="1"/>
                <c:pt idx="0">
                  <c:v>Percent</c:v>
                </c:pt>
              </c:strCache>
            </c:strRef>
          </c:tx>
          <c:spPr>
            <a:solidFill>
              <a:schemeClr val="accent3"/>
            </a:solidFill>
            <a:ln w="12700">
              <a:solidFill>
                <a:schemeClr val="tx1"/>
              </a:solidFill>
              <a:prstDash val="solid"/>
            </a:ln>
          </c:spPr>
          <c:dPt>
            <c:idx val="1"/>
            <c:bubble3D val="0"/>
            <c:spPr>
              <a:solidFill>
                <a:schemeClr val="accent4">
                  <a:lumMod val="60000"/>
                  <a:lumOff val="40000"/>
                </a:schemeClr>
              </a:solidFill>
              <a:ln w="12700">
                <a:solidFill>
                  <a:schemeClr val="tx1"/>
                </a:solidFill>
                <a:prstDash val="solid"/>
              </a:ln>
            </c:spPr>
          </c:dPt>
          <c:dPt>
            <c:idx val="2"/>
            <c:bubble3D val="0"/>
            <c:explosion val="39"/>
            <c:spPr>
              <a:solidFill>
                <a:schemeClr val="bg1"/>
              </a:solidFill>
              <a:ln w="12700">
                <a:solidFill>
                  <a:schemeClr val="tx1"/>
                </a:solidFill>
                <a:prstDash val="solid"/>
              </a:ln>
            </c:spPr>
          </c:dPt>
          <c:dPt>
            <c:idx val="3"/>
            <c:bubble3D val="0"/>
            <c:spPr>
              <a:solidFill>
                <a:schemeClr val="accent4"/>
              </a:solidFill>
              <a:ln w="12700">
                <a:solidFill>
                  <a:schemeClr val="tx1"/>
                </a:solidFill>
                <a:prstDash val="solid"/>
              </a:ln>
            </c:spPr>
          </c:dPt>
          <c:dPt>
            <c:idx val="4"/>
            <c:bubble3D val="0"/>
            <c:spPr>
              <a:solidFill>
                <a:schemeClr val="accent6"/>
              </a:solidFill>
              <a:ln w="12700">
                <a:solidFill>
                  <a:schemeClr val="tx1"/>
                </a:solidFill>
                <a:prstDash val="solid"/>
              </a:ln>
            </c:spPr>
          </c:dPt>
          <c:dPt>
            <c:idx val="5"/>
            <c:bubble3D val="0"/>
            <c:spPr>
              <a:solidFill>
                <a:schemeClr val="accent2"/>
              </a:solidFill>
              <a:ln w="12700">
                <a:solidFill>
                  <a:schemeClr val="tx1"/>
                </a:solidFill>
                <a:prstDash val="solid"/>
              </a:ln>
            </c:spPr>
          </c:dPt>
          <c:dPt>
            <c:idx val="6"/>
            <c:bubble3D val="0"/>
          </c:dPt>
          <c:dPt>
            <c:idx val="7"/>
            <c:bubble3D val="0"/>
            <c:spPr>
              <a:solidFill>
                <a:schemeClr val="accent5"/>
              </a:solidFill>
              <a:ln w="12700">
                <a:solidFill>
                  <a:schemeClr val="tx1"/>
                </a:solidFill>
                <a:prstDash val="solid"/>
              </a:ln>
            </c:spPr>
          </c:dPt>
          <c:dPt>
            <c:idx val="8"/>
            <c:bubble3D val="0"/>
            <c:spPr>
              <a:solidFill>
                <a:schemeClr val="accent5"/>
              </a:solidFill>
              <a:ln w="12700">
                <a:solidFill>
                  <a:schemeClr val="tx1"/>
                </a:solidFill>
                <a:prstDash val="solid"/>
              </a:ln>
            </c:spPr>
          </c:dPt>
          <c:dPt>
            <c:idx val="9"/>
            <c:bubble3D val="0"/>
            <c:spPr>
              <a:solidFill>
                <a:schemeClr val="accent2"/>
              </a:solidFill>
              <a:ln w="12700">
                <a:solidFill>
                  <a:schemeClr val="tx1"/>
                </a:solidFill>
                <a:prstDash val="solid"/>
              </a:ln>
            </c:spPr>
          </c:dPt>
          <c:dPt>
            <c:idx val="10"/>
            <c:bubble3D val="0"/>
          </c:dPt>
          <c:dPt>
            <c:idx val="11"/>
            <c:bubble3D val="0"/>
            <c:spPr>
              <a:solidFill>
                <a:schemeClr val="accent2"/>
              </a:solidFill>
              <a:ln w="12700">
                <a:solidFill>
                  <a:schemeClr val="tx1"/>
                </a:solidFill>
                <a:prstDash val="solid"/>
              </a:ln>
            </c:spPr>
          </c:dPt>
          <c:dPt>
            <c:idx val="12"/>
            <c:bubble3D val="0"/>
            <c:spPr>
              <a:solidFill>
                <a:schemeClr val="accent1"/>
              </a:solidFill>
              <a:ln w="12700">
                <a:solidFill>
                  <a:schemeClr val="tx1"/>
                </a:solidFill>
                <a:prstDash val="solid"/>
              </a:ln>
            </c:spPr>
          </c:dPt>
          <c:dPt>
            <c:idx val="13"/>
            <c:bubble3D val="0"/>
            <c:spPr>
              <a:solidFill>
                <a:schemeClr val="accent4"/>
              </a:solidFill>
              <a:ln w="12700">
                <a:solidFill>
                  <a:schemeClr val="tx1"/>
                </a:solidFill>
                <a:prstDash val="solid"/>
              </a:ln>
            </c:spPr>
          </c:dPt>
          <c:dPt>
            <c:idx val="14"/>
            <c:bubble3D val="0"/>
            <c:spPr>
              <a:solidFill>
                <a:schemeClr val="accent5"/>
              </a:solidFill>
              <a:ln w="12700">
                <a:solidFill>
                  <a:schemeClr val="tx1"/>
                </a:solidFill>
                <a:prstDash val="solid"/>
              </a:ln>
            </c:spPr>
          </c:dPt>
          <c:dPt>
            <c:idx val="15"/>
            <c:bubble3D val="0"/>
            <c:spPr>
              <a:solidFill>
                <a:schemeClr val="accent5">
                  <a:lumMod val="40000"/>
                  <a:lumOff val="60000"/>
                </a:schemeClr>
              </a:solidFill>
              <a:ln w="12700">
                <a:solidFill>
                  <a:schemeClr val="tx1"/>
                </a:solidFill>
                <a:prstDash val="solid"/>
              </a:ln>
            </c:spPr>
          </c:dPt>
          <c:dLbls>
            <c:dLbl>
              <c:idx val="1"/>
              <c:layout>
                <c:manualLayout>
                  <c:x val="0.12931034482758622"/>
                  <c:y val="2.8535210077143612E-3"/>
                </c:manualLayout>
              </c:layout>
              <c:tx>
                <c:rich>
                  <a:bodyPr/>
                  <a:lstStyle/>
                  <a:p>
                    <a:pPr>
                      <a:defRPr sz="1600" b="1"/>
                    </a:pPr>
                    <a:r>
                      <a:rPr lang="en-US" sz="1600" dirty="0" smtClean="0"/>
                      <a:t>5.3%</a:t>
                    </a:r>
                    <a:r>
                      <a:rPr lang="en-US" sz="1600" baseline="0" dirty="0" smtClean="0"/>
                      <a:t> </a:t>
                    </a:r>
                    <a:r>
                      <a:rPr lang="en-US" sz="1600" b="0" baseline="0" dirty="0" smtClean="0"/>
                      <a:t>of women aged 18 years and older had a family history of breast or ovarian cancer</a:t>
                    </a:r>
                    <a:r>
                      <a:rPr lang="en-US" sz="1600" b="0" dirty="0" smtClean="0"/>
                      <a:t> </a:t>
                    </a:r>
                    <a:endParaRPr lang="en-US" sz="1600" b="0" dirty="0"/>
                  </a:p>
                </c:rich>
              </c:tx>
              <c:spPr/>
              <c:dLblPos val="bestFit"/>
              <c:showLegendKey val="0"/>
              <c:showVal val="1"/>
              <c:showCatName val="0"/>
              <c:showSerName val="0"/>
              <c:showPercent val="0"/>
              <c:showBubbleSize val="0"/>
            </c:dLbl>
            <c:dLbl>
              <c:idx val="2"/>
              <c:layout>
                <c:manualLayout>
                  <c:x val="5.1724137931034433E-2"/>
                  <c:y val="-0.12366854674724508"/>
                </c:manualLayout>
              </c:layout>
              <c:tx>
                <c:rich>
                  <a:bodyPr/>
                  <a:lstStyle/>
                  <a:p>
                    <a:pPr>
                      <a:defRPr sz="1600" b="1"/>
                    </a:pPr>
                    <a:r>
                      <a:rPr lang="en-US" sz="1600" dirty="0" smtClean="0"/>
                      <a:t>94.7% </a:t>
                    </a:r>
                    <a:r>
                      <a:rPr lang="en-US" sz="1600" b="0" dirty="0" smtClean="0"/>
                      <a:t>of</a:t>
                    </a:r>
                    <a:r>
                      <a:rPr lang="en-US" sz="1600" b="0" baseline="0" dirty="0" smtClean="0"/>
                      <a:t> women aged 18 years and older did not have a family history of breast or ovarian cancer</a:t>
                    </a:r>
                    <a:endParaRPr lang="en-US" sz="1600" dirty="0"/>
                  </a:p>
                </c:rich>
              </c:tx>
              <c:spPr/>
              <c:dLblPos val="bestFit"/>
              <c:showLegendKey val="0"/>
              <c:showVal val="1"/>
              <c:showCatName val="0"/>
              <c:showSerName val="0"/>
              <c:showPercent val="0"/>
              <c:showBubbleSize val="0"/>
            </c:dLbl>
            <c:txPr>
              <a:bodyPr/>
              <a:lstStyle/>
              <a:p>
                <a:pPr>
                  <a:defRPr sz="1200" b="1"/>
                </a:pPr>
                <a:endParaRPr lang="en-US"/>
              </a:p>
            </c:txPr>
            <c:dLblPos val="outEnd"/>
            <c:showLegendKey val="0"/>
            <c:showVal val="0"/>
            <c:showCatName val="0"/>
            <c:showSerName val="0"/>
            <c:showPercent val="0"/>
            <c:showBubbleSize val="0"/>
          </c:dLbls>
          <c:cat>
            <c:numRef>
              <c:f>Sheet1!$A$2:$A$4</c:f>
              <c:numCache>
                <c:formatCode>General</c:formatCode>
                <c:ptCount val="3"/>
              </c:numCache>
            </c:numRef>
          </c:cat>
          <c:val>
            <c:numRef>
              <c:f>Sheet1!$B$2:$B$4</c:f>
              <c:numCache>
                <c:formatCode>General</c:formatCode>
                <c:ptCount val="3"/>
                <c:pt idx="1">
                  <c:v>5.3</c:v>
                </c:pt>
                <c:pt idx="2">
                  <c:v>94.7</c:v>
                </c:pt>
              </c:numCache>
            </c:numRef>
          </c:val>
        </c:ser>
        <c:ser>
          <c:idx val="1"/>
          <c:order val="1"/>
          <c:tx>
            <c:strRef>
              <c:f>Sheet1!#REF!</c:f>
              <c:strCache>
                <c:ptCount val="1"/>
                <c:pt idx="0">
                  <c:v>#REF!</c:v>
                </c:pt>
              </c:strCache>
            </c:strRef>
          </c:tx>
          <c:spPr>
            <a:ln w="50800">
              <a:solidFill>
                <a:schemeClr val="tx1"/>
              </a:solidFill>
              <a:prstDash val="dash"/>
            </a:ln>
          </c:spPr>
          <c:cat>
            <c:numRef>
              <c:f>Sheet1!$A$2:$A$4</c:f>
              <c:numCache>
                <c:formatCode>General</c:formatCode>
                <c:ptCount val="3"/>
              </c:numCache>
            </c:numRef>
          </c:cat>
          <c:val>
            <c:numRef>
              <c:f>Sheet1!#REF!</c:f>
              <c:numCache>
                <c:formatCode>General</c:formatCode>
                <c:ptCount val="1"/>
                <c:pt idx="0">
                  <c:v>1</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noFill/>
    <a:ln>
      <a:noFill/>
    </a:ln>
  </c:spPr>
  <c:txPr>
    <a:bodyPr/>
    <a:lstStyle/>
    <a:p>
      <a:pPr>
        <a:defRPr sz="900" b="1" i="0" u="none" strike="noStrike" baseline="0">
          <a:solidFill>
            <a:schemeClr val="tx1"/>
          </a:solidFill>
          <a:latin typeface="Tahoma"/>
          <a:ea typeface="Tahoma"/>
          <a:cs typeface="Tahoma"/>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330" tIns="45665" rIns="91330" bIns="4566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1330" tIns="45665" rIns="91330" bIns="45665" rtlCol="0"/>
          <a:lstStyle>
            <a:lvl1pPr algn="r" fontAlgn="auto">
              <a:spcBef>
                <a:spcPts val="0"/>
              </a:spcBef>
              <a:spcAft>
                <a:spcPts val="0"/>
              </a:spcAft>
              <a:defRPr sz="1200">
                <a:latin typeface="+mn-lt"/>
              </a:defRPr>
            </a:lvl1pPr>
          </a:lstStyle>
          <a:p>
            <a:pPr>
              <a:defRPr/>
            </a:pPr>
            <a:fld id="{B8EFD201-A4FD-4752-A420-DF1516DAC99A}" type="datetimeFigureOut">
              <a:rPr lang="en-US"/>
              <a:pPr>
                <a:defRPr/>
              </a:pPr>
              <a:t>7/1/2013</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1330" tIns="45665" rIns="91330" bIns="4566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1330" tIns="45665" rIns="91330" bIns="45665" rtlCol="0" anchor="b"/>
          <a:lstStyle>
            <a:lvl1pPr algn="r" fontAlgn="auto">
              <a:spcBef>
                <a:spcPts val="0"/>
              </a:spcBef>
              <a:spcAft>
                <a:spcPts val="0"/>
              </a:spcAft>
              <a:defRPr sz="1200">
                <a:latin typeface="+mn-lt"/>
              </a:defRPr>
            </a:lvl1pPr>
          </a:lstStyle>
          <a:p>
            <a:pPr>
              <a:defRPr/>
            </a:pPr>
            <a:fld id="{0A6F6A72-51DC-447A-972B-9A734CC9E8E2}" type="slidenum">
              <a:rPr lang="en-US"/>
              <a:pPr>
                <a:defRPr/>
              </a:pPr>
              <a:t>‹#›</a:t>
            </a:fld>
            <a:endParaRPr lang="en-US" dirty="0"/>
          </a:p>
        </p:txBody>
      </p:sp>
    </p:spTree>
    <p:extLst>
      <p:ext uri="{BB962C8B-B14F-4D97-AF65-F5344CB8AC3E}">
        <p14:creationId xmlns:p14="http://schemas.microsoft.com/office/powerpoint/2010/main" val="3766783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5" tIns="46588" rIns="93175" bIns="4658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5" tIns="46588" rIns="93175" bIns="46588" rtlCol="0"/>
          <a:lstStyle>
            <a:lvl1pPr algn="r" fontAlgn="auto">
              <a:spcBef>
                <a:spcPts val="0"/>
              </a:spcBef>
              <a:spcAft>
                <a:spcPts val="0"/>
              </a:spcAft>
              <a:defRPr sz="1200">
                <a:latin typeface="+mn-lt"/>
              </a:defRPr>
            </a:lvl1pPr>
          </a:lstStyle>
          <a:p>
            <a:pPr>
              <a:defRPr/>
            </a:pPr>
            <a:fld id="{65159214-0636-46C9-BE32-8B4F020D13A8}" type="datetimeFigureOut">
              <a:rPr lang="en-US"/>
              <a:pPr>
                <a:defRPr/>
              </a:pPr>
              <a:t>7/1/2013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5" tIns="46588" rIns="93175"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5" tIns="46588" rIns="93175" bIns="4658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5" tIns="46588" rIns="93175" bIns="46588" rtlCol="0" anchor="b"/>
          <a:lstStyle>
            <a:lvl1pPr algn="r" fontAlgn="auto">
              <a:spcBef>
                <a:spcPts val="0"/>
              </a:spcBef>
              <a:spcAft>
                <a:spcPts val="0"/>
              </a:spcAft>
              <a:defRPr sz="1200">
                <a:latin typeface="+mn-lt"/>
              </a:defRPr>
            </a:lvl1pPr>
          </a:lstStyle>
          <a:p>
            <a:pPr>
              <a:defRPr/>
            </a:pPr>
            <a:fld id="{45F01CA2-976B-48D9-8990-041447674341}" type="slidenum">
              <a:rPr lang="en-US"/>
              <a:pPr>
                <a:defRPr/>
              </a:pPr>
              <a:t>‹#›</a:t>
            </a:fld>
            <a:endParaRPr lang="en-US" dirty="0"/>
          </a:p>
        </p:txBody>
      </p:sp>
    </p:spTree>
    <p:extLst>
      <p:ext uri="{BB962C8B-B14F-4D97-AF65-F5344CB8AC3E}">
        <p14:creationId xmlns:p14="http://schemas.microsoft.com/office/powerpoint/2010/main" val="2838685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A97B9C-8324-484B-9209-105D7E1F2347}"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Healthy People 2020 Progress Review</a:t>
            </a:r>
            <a:endParaRPr lang="en-US">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10</a:t>
            </a:fld>
            <a:endParaRPr lang="en-US" dirty="0">
              <a:solidFill>
                <a:prstClr val="black"/>
              </a:solidFill>
            </a:endParaRPr>
          </a:p>
        </p:txBody>
      </p:sp>
      <p:sp>
        <p:nvSpPr>
          <p:cNvPr id="6" name="Date Placeholder 5"/>
          <p:cNvSpPr>
            <a:spLocks noGrp="1"/>
          </p:cNvSpPr>
          <p:nvPr>
            <p:ph type="dt" idx="12"/>
          </p:nvPr>
        </p:nvSpPr>
        <p:spPr/>
        <p:txBody>
          <a:bodyPr/>
          <a:lstStyle/>
          <a:p>
            <a:fld id="{5C2846B7-5FA0-4FC8-8AD4-C627D6302B6A}" type="datetime1">
              <a:rPr lang="en-US" smtClean="0">
                <a:solidFill>
                  <a:prstClr val="black"/>
                </a:solidFill>
              </a:rPr>
              <a:pPr/>
              <a:t>7/1/2013</a:t>
            </a:fld>
            <a:endParaRPr lang="en-US" dirty="0">
              <a:solidFill>
                <a:prstClr val="black"/>
              </a:solidFill>
            </a:endParaRPr>
          </a:p>
        </p:txBody>
      </p:sp>
    </p:spTree>
    <p:extLst>
      <p:ext uri="{BB962C8B-B14F-4D97-AF65-F5344CB8AC3E}">
        <p14:creationId xmlns:p14="http://schemas.microsoft.com/office/powerpoint/2010/main" val="110159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Healthy People 2020 Progress Review</a:t>
            </a:r>
            <a:endParaRPr lang="en-US">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11</a:t>
            </a:fld>
            <a:endParaRPr lang="en-US" dirty="0">
              <a:solidFill>
                <a:prstClr val="black"/>
              </a:solidFill>
            </a:endParaRPr>
          </a:p>
        </p:txBody>
      </p:sp>
      <p:sp>
        <p:nvSpPr>
          <p:cNvPr id="6" name="Date Placeholder 5"/>
          <p:cNvSpPr>
            <a:spLocks noGrp="1"/>
          </p:cNvSpPr>
          <p:nvPr>
            <p:ph type="dt" idx="12"/>
          </p:nvPr>
        </p:nvSpPr>
        <p:spPr/>
        <p:txBody>
          <a:bodyPr/>
          <a:lstStyle/>
          <a:p>
            <a:fld id="{2811B1F2-99B8-4A77-9BED-AEAB4034680D}" type="datetime1">
              <a:rPr lang="en-US" smtClean="0">
                <a:solidFill>
                  <a:prstClr val="black"/>
                </a:solidFill>
              </a:rPr>
              <a:pPr/>
              <a:t>7/1/2013</a:t>
            </a:fld>
            <a:endParaRPr lang="en-US" dirty="0">
              <a:solidFill>
                <a:prstClr val="black"/>
              </a:solidFill>
            </a:endParaRPr>
          </a:p>
        </p:txBody>
      </p:sp>
    </p:spTree>
    <p:extLst>
      <p:ext uri="{BB962C8B-B14F-4D97-AF65-F5344CB8AC3E}">
        <p14:creationId xmlns:p14="http://schemas.microsoft.com/office/powerpoint/2010/main" val="296225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 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 </a:t>
            </a: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 </a:t>
            </a: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 </a:t>
            </a: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smtClean="0"/>
              <a:t>Healthy People 2020 Progress Review</a:t>
            </a:r>
            <a:endParaRPr lang="en-US"/>
          </a:p>
        </p:txBody>
      </p:sp>
      <p:sp>
        <p:nvSpPr>
          <p:cNvPr id="5" name="Slide Number Placeholder 4"/>
          <p:cNvSpPr>
            <a:spLocks noGrp="1"/>
          </p:cNvSpPr>
          <p:nvPr>
            <p:ph type="sldNum" sz="quarter" idx="11"/>
          </p:nvPr>
        </p:nvSpPr>
        <p:spPr/>
        <p:txBody>
          <a:bodyPr/>
          <a:lstStyle/>
          <a:p>
            <a:fld id="{204E41A6-F38B-475C-BE79-E8C9DB061704}" type="slidenum">
              <a:rPr lang="en-US" smtClean="0"/>
              <a:pPr/>
              <a:t>12</a:t>
            </a:fld>
            <a:endParaRPr lang="en-US" dirty="0"/>
          </a:p>
        </p:txBody>
      </p:sp>
      <p:sp>
        <p:nvSpPr>
          <p:cNvPr id="6" name="Date Placeholder 5"/>
          <p:cNvSpPr>
            <a:spLocks noGrp="1"/>
          </p:cNvSpPr>
          <p:nvPr>
            <p:ph type="dt" idx="12"/>
          </p:nvPr>
        </p:nvSpPr>
        <p:spPr/>
        <p:txBody>
          <a:bodyPr/>
          <a:lstStyle/>
          <a:p>
            <a:fld id="{2811B1F2-99B8-4A77-9BED-AEAB4034680D}" type="datetime1">
              <a:rPr lang="en-US" smtClean="0"/>
              <a:t>7/1/2013</a:t>
            </a:fld>
            <a:endParaRPr lang="en-US" dirty="0"/>
          </a:p>
        </p:txBody>
      </p:sp>
    </p:spTree>
    <p:extLst>
      <p:ext uri="{BB962C8B-B14F-4D97-AF65-F5344CB8AC3E}">
        <p14:creationId xmlns:p14="http://schemas.microsoft.com/office/powerpoint/2010/main" val="296225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38" eaLnBrk="0" hangingPunct="0">
              <a:defRPr sz="1600" b="1">
                <a:solidFill>
                  <a:srgbClr val="777777"/>
                </a:solidFill>
                <a:latin typeface="Tahoma" charset="0"/>
              </a:defRPr>
            </a:lvl1pPr>
            <a:lvl2pPr marL="742841" indent="-285708" defTabSz="930138" eaLnBrk="0" hangingPunct="0">
              <a:defRPr sz="1600" b="1">
                <a:solidFill>
                  <a:srgbClr val="777777"/>
                </a:solidFill>
                <a:latin typeface="Tahoma" charset="0"/>
              </a:defRPr>
            </a:lvl2pPr>
            <a:lvl3pPr marL="1142833" indent="-228567" defTabSz="930138" eaLnBrk="0" hangingPunct="0">
              <a:defRPr sz="1600" b="1">
                <a:solidFill>
                  <a:srgbClr val="777777"/>
                </a:solidFill>
                <a:latin typeface="Tahoma" charset="0"/>
              </a:defRPr>
            </a:lvl3pPr>
            <a:lvl4pPr marL="1599965" indent="-228567" defTabSz="930138" eaLnBrk="0" hangingPunct="0">
              <a:defRPr sz="1600" b="1">
                <a:solidFill>
                  <a:srgbClr val="777777"/>
                </a:solidFill>
                <a:latin typeface="Tahoma" charset="0"/>
              </a:defRPr>
            </a:lvl4pPr>
            <a:lvl5pPr marL="2057099" indent="-228567" defTabSz="930138" eaLnBrk="0" hangingPunct="0">
              <a:defRPr sz="1600" b="1">
                <a:solidFill>
                  <a:srgbClr val="777777"/>
                </a:solidFill>
                <a:latin typeface="Tahoma" charset="0"/>
              </a:defRPr>
            </a:lvl5pPr>
            <a:lvl6pPr marL="2514232" indent="-228567" algn="r" defTabSz="930138" eaLnBrk="0" fontAlgn="base" hangingPunct="0">
              <a:spcBef>
                <a:spcPct val="0"/>
              </a:spcBef>
              <a:spcAft>
                <a:spcPct val="0"/>
              </a:spcAft>
              <a:defRPr sz="1600" b="1">
                <a:solidFill>
                  <a:srgbClr val="777777"/>
                </a:solidFill>
                <a:latin typeface="Tahoma" charset="0"/>
              </a:defRPr>
            </a:lvl6pPr>
            <a:lvl7pPr marL="2971364" indent="-228567" algn="r" defTabSz="930138" eaLnBrk="0" fontAlgn="base" hangingPunct="0">
              <a:spcBef>
                <a:spcPct val="0"/>
              </a:spcBef>
              <a:spcAft>
                <a:spcPct val="0"/>
              </a:spcAft>
              <a:defRPr sz="1600" b="1">
                <a:solidFill>
                  <a:srgbClr val="777777"/>
                </a:solidFill>
                <a:latin typeface="Tahoma" charset="0"/>
              </a:defRPr>
            </a:lvl7pPr>
            <a:lvl8pPr marL="3428498" indent="-228567" algn="r" defTabSz="930138" eaLnBrk="0" fontAlgn="base" hangingPunct="0">
              <a:spcBef>
                <a:spcPct val="0"/>
              </a:spcBef>
              <a:spcAft>
                <a:spcPct val="0"/>
              </a:spcAft>
              <a:defRPr sz="1600" b="1">
                <a:solidFill>
                  <a:srgbClr val="777777"/>
                </a:solidFill>
                <a:latin typeface="Tahoma" charset="0"/>
              </a:defRPr>
            </a:lvl8pPr>
            <a:lvl9pPr marL="3885630" indent="-228567" algn="r" defTabSz="930138" eaLnBrk="0" fontAlgn="base" hangingPunct="0">
              <a:spcBef>
                <a:spcPct val="0"/>
              </a:spcBef>
              <a:spcAft>
                <a:spcPct val="0"/>
              </a:spcAft>
              <a:defRPr sz="1600" b="1">
                <a:solidFill>
                  <a:srgbClr val="777777"/>
                </a:solidFill>
                <a:latin typeface="Tahoma" charset="0"/>
              </a:defRPr>
            </a:lvl9pPr>
          </a:lstStyle>
          <a:p>
            <a:pPr eaLnBrk="1" hangingPunct="1"/>
            <a:fld id="{9237B040-0FA8-48BA-B9CD-25B5AC920112}" type="slidenum">
              <a:rPr lang="en-US" sz="1200" b="0">
                <a:solidFill>
                  <a:prstClr val="black"/>
                </a:solidFill>
                <a:latin typeface="Arial" charset="0"/>
              </a:rPr>
              <a:pPr eaLnBrk="1" hangingPunct="1"/>
              <a:t>13</a:t>
            </a:fld>
            <a:endParaRPr lang="en-US" sz="1200" b="0">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33450" y="4416426"/>
            <a:ext cx="51435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38" eaLnBrk="0" hangingPunct="0">
              <a:defRPr sz="1600" b="1">
                <a:solidFill>
                  <a:srgbClr val="777777"/>
                </a:solidFill>
                <a:latin typeface="Tahoma" charset="0"/>
              </a:defRPr>
            </a:lvl1pPr>
            <a:lvl2pPr marL="742841" indent="-285708" defTabSz="930138" eaLnBrk="0" hangingPunct="0">
              <a:defRPr sz="1600" b="1">
                <a:solidFill>
                  <a:srgbClr val="777777"/>
                </a:solidFill>
                <a:latin typeface="Tahoma" charset="0"/>
              </a:defRPr>
            </a:lvl2pPr>
            <a:lvl3pPr marL="1142833" indent="-228567" defTabSz="930138" eaLnBrk="0" hangingPunct="0">
              <a:defRPr sz="1600" b="1">
                <a:solidFill>
                  <a:srgbClr val="777777"/>
                </a:solidFill>
                <a:latin typeface="Tahoma" charset="0"/>
              </a:defRPr>
            </a:lvl3pPr>
            <a:lvl4pPr marL="1599965" indent="-228567" defTabSz="930138" eaLnBrk="0" hangingPunct="0">
              <a:defRPr sz="1600" b="1">
                <a:solidFill>
                  <a:srgbClr val="777777"/>
                </a:solidFill>
                <a:latin typeface="Tahoma" charset="0"/>
              </a:defRPr>
            </a:lvl4pPr>
            <a:lvl5pPr marL="2057099" indent="-228567" defTabSz="930138" eaLnBrk="0" hangingPunct="0">
              <a:defRPr sz="1600" b="1">
                <a:solidFill>
                  <a:srgbClr val="777777"/>
                </a:solidFill>
                <a:latin typeface="Tahoma" charset="0"/>
              </a:defRPr>
            </a:lvl5pPr>
            <a:lvl6pPr marL="2514232" indent="-228567" algn="r" defTabSz="930138" eaLnBrk="0" fontAlgn="base" hangingPunct="0">
              <a:spcBef>
                <a:spcPct val="0"/>
              </a:spcBef>
              <a:spcAft>
                <a:spcPct val="0"/>
              </a:spcAft>
              <a:defRPr sz="1600" b="1">
                <a:solidFill>
                  <a:srgbClr val="777777"/>
                </a:solidFill>
                <a:latin typeface="Tahoma" charset="0"/>
              </a:defRPr>
            </a:lvl6pPr>
            <a:lvl7pPr marL="2971364" indent="-228567" algn="r" defTabSz="930138" eaLnBrk="0" fontAlgn="base" hangingPunct="0">
              <a:spcBef>
                <a:spcPct val="0"/>
              </a:spcBef>
              <a:spcAft>
                <a:spcPct val="0"/>
              </a:spcAft>
              <a:defRPr sz="1600" b="1">
                <a:solidFill>
                  <a:srgbClr val="777777"/>
                </a:solidFill>
                <a:latin typeface="Tahoma" charset="0"/>
              </a:defRPr>
            </a:lvl7pPr>
            <a:lvl8pPr marL="3428498" indent="-228567" algn="r" defTabSz="930138" eaLnBrk="0" fontAlgn="base" hangingPunct="0">
              <a:spcBef>
                <a:spcPct val="0"/>
              </a:spcBef>
              <a:spcAft>
                <a:spcPct val="0"/>
              </a:spcAft>
              <a:defRPr sz="1600" b="1">
                <a:solidFill>
                  <a:srgbClr val="777777"/>
                </a:solidFill>
                <a:latin typeface="Tahoma" charset="0"/>
              </a:defRPr>
            </a:lvl8pPr>
            <a:lvl9pPr marL="3885630" indent="-228567" algn="r" defTabSz="930138" eaLnBrk="0" fontAlgn="base" hangingPunct="0">
              <a:spcBef>
                <a:spcPct val="0"/>
              </a:spcBef>
              <a:spcAft>
                <a:spcPct val="0"/>
              </a:spcAft>
              <a:defRPr sz="1600" b="1">
                <a:solidFill>
                  <a:srgbClr val="777777"/>
                </a:solidFill>
                <a:latin typeface="Tahoma" charset="0"/>
              </a:defRPr>
            </a:lvl9pPr>
          </a:lstStyle>
          <a:p>
            <a:pPr eaLnBrk="1" hangingPunct="1"/>
            <a:fld id="{9237B040-0FA8-48BA-B9CD-25B5AC920112}" type="slidenum">
              <a:rPr lang="en-US" sz="1200" b="0">
                <a:solidFill>
                  <a:prstClr val="black"/>
                </a:solidFill>
                <a:latin typeface="Arial" charset="0"/>
              </a:rPr>
              <a:pPr eaLnBrk="1" hangingPunct="1"/>
              <a:t>14</a:t>
            </a:fld>
            <a:endParaRPr lang="en-US" sz="1200" b="0">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33450" y="4416426"/>
            <a:ext cx="51435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38" eaLnBrk="0" hangingPunct="0">
              <a:defRPr sz="1600" b="1">
                <a:solidFill>
                  <a:srgbClr val="777777"/>
                </a:solidFill>
                <a:latin typeface="Tahoma" charset="0"/>
              </a:defRPr>
            </a:lvl1pPr>
            <a:lvl2pPr marL="742841" indent="-285708" defTabSz="930138" eaLnBrk="0" hangingPunct="0">
              <a:defRPr sz="1600" b="1">
                <a:solidFill>
                  <a:srgbClr val="777777"/>
                </a:solidFill>
                <a:latin typeface="Tahoma" charset="0"/>
              </a:defRPr>
            </a:lvl2pPr>
            <a:lvl3pPr marL="1142833" indent="-228567" defTabSz="930138" eaLnBrk="0" hangingPunct="0">
              <a:defRPr sz="1600" b="1">
                <a:solidFill>
                  <a:srgbClr val="777777"/>
                </a:solidFill>
                <a:latin typeface="Tahoma" charset="0"/>
              </a:defRPr>
            </a:lvl3pPr>
            <a:lvl4pPr marL="1599965" indent="-228567" defTabSz="930138" eaLnBrk="0" hangingPunct="0">
              <a:defRPr sz="1600" b="1">
                <a:solidFill>
                  <a:srgbClr val="777777"/>
                </a:solidFill>
                <a:latin typeface="Tahoma" charset="0"/>
              </a:defRPr>
            </a:lvl4pPr>
            <a:lvl5pPr marL="2057099" indent="-228567" defTabSz="930138" eaLnBrk="0" hangingPunct="0">
              <a:defRPr sz="1600" b="1">
                <a:solidFill>
                  <a:srgbClr val="777777"/>
                </a:solidFill>
                <a:latin typeface="Tahoma" charset="0"/>
              </a:defRPr>
            </a:lvl5pPr>
            <a:lvl6pPr marL="2514232" indent="-228567" algn="r" defTabSz="930138" eaLnBrk="0" fontAlgn="base" hangingPunct="0">
              <a:spcBef>
                <a:spcPct val="0"/>
              </a:spcBef>
              <a:spcAft>
                <a:spcPct val="0"/>
              </a:spcAft>
              <a:defRPr sz="1600" b="1">
                <a:solidFill>
                  <a:srgbClr val="777777"/>
                </a:solidFill>
                <a:latin typeface="Tahoma" charset="0"/>
              </a:defRPr>
            </a:lvl6pPr>
            <a:lvl7pPr marL="2971364" indent="-228567" algn="r" defTabSz="930138" eaLnBrk="0" fontAlgn="base" hangingPunct="0">
              <a:spcBef>
                <a:spcPct val="0"/>
              </a:spcBef>
              <a:spcAft>
                <a:spcPct val="0"/>
              </a:spcAft>
              <a:defRPr sz="1600" b="1">
                <a:solidFill>
                  <a:srgbClr val="777777"/>
                </a:solidFill>
                <a:latin typeface="Tahoma" charset="0"/>
              </a:defRPr>
            </a:lvl7pPr>
            <a:lvl8pPr marL="3428498" indent="-228567" algn="r" defTabSz="930138" eaLnBrk="0" fontAlgn="base" hangingPunct="0">
              <a:spcBef>
                <a:spcPct val="0"/>
              </a:spcBef>
              <a:spcAft>
                <a:spcPct val="0"/>
              </a:spcAft>
              <a:defRPr sz="1600" b="1">
                <a:solidFill>
                  <a:srgbClr val="777777"/>
                </a:solidFill>
                <a:latin typeface="Tahoma" charset="0"/>
              </a:defRPr>
            </a:lvl8pPr>
            <a:lvl9pPr marL="3885630" indent="-228567" algn="r" defTabSz="930138" eaLnBrk="0" fontAlgn="base" hangingPunct="0">
              <a:spcBef>
                <a:spcPct val="0"/>
              </a:spcBef>
              <a:spcAft>
                <a:spcPct val="0"/>
              </a:spcAft>
              <a:defRPr sz="1600" b="1">
                <a:solidFill>
                  <a:srgbClr val="777777"/>
                </a:solidFill>
                <a:latin typeface="Tahoma" charset="0"/>
              </a:defRPr>
            </a:lvl9pPr>
          </a:lstStyle>
          <a:p>
            <a:pPr eaLnBrk="1" hangingPunct="1"/>
            <a:fld id="{9237B040-0FA8-48BA-B9CD-25B5AC920112}" type="slidenum">
              <a:rPr lang="en-US" sz="1200" b="0">
                <a:solidFill>
                  <a:prstClr val="black"/>
                </a:solidFill>
                <a:latin typeface="Arial" charset="0"/>
              </a:rPr>
              <a:pPr eaLnBrk="1" hangingPunct="1"/>
              <a:t>15</a:t>
            </a:fld>
            <a:endParaRPr lang="en-US" sz="1200" b="0">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33450" y="4416426"/>
            <a:ext cx="51435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88139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AAE5D0-6959-4F29-9AAB-671260183836}" type="slidenum">
              <a:rPr lang="en-US" smtClean="0">
                <a:solidFill>
                  <a:prstClr val="black"/>
                </a:solidFill>
                <a:latin typeface="Arial" pitchFamily="34" charset="0"/>
              </a:rPr>
              <a:pPr/>
              <a:t>16</a:t>
            </a:fld>
            <a:endParaRPr lang="en-US" smtClean="0">
              <a:solidFill>
                <a:prstClr val="black"/>
              </a:solidFill>
              <a:latin typeface="Arial" pitchFamily="34" charset="0"/>
            </a:endParaRPr>
          </a:p>
        </p:txBody>
      </p:sp>
      <p:sp>
        <p:nvSpPr>
          <p:cNvPr id="19459" name="Rectangle 2"/>
          <p:cNvSpPr>
            <a:spLocks noGrp="1" noRot="1" noChangeAspect="1" noChangeArrowheads="1" noTextEdit="1"/>
          </p:cNvSpPr>
          <p:nvPr>
            <p:ph type="sldImg"/>
          </p:nvPr>
        </p:nvSpPr>
        <p:spPr>
          <a:xfrm>
            <a:off x="1187450" y="696913"/>
            <a:ext cx="4654550" cy="3490912"/>
          </a:xfrm>
          <a:ln/>
        </p:spPr>
      </p:sp>
      <p:sp>
        <p:nvSpPr>
          <p:cNvPr id="19460" name="Rectangle 3"/>
          <p:cNvSpPr>
            <a:spLocks noGrp="1" noChangeArrowheads="1"/>
          </p:cNvSpPr>
          <p:nvPr>
            <p:ph type="body" idx="1"/>
          </p:nvPr>
        </p:nvSpPr>
        <p:spPr>
          <a:xfrm>
            <a:off x="933451" y="4416428"/>
            <a:ext cx="5143500" cy="4183063"/>
          </a:xfrm>
          <a:noFill/>
          <a:ln/>
        </p:spPr>
        <p:txBody>
          <a:bodyPr>
            <a:normAutofit fontScale="92500"/>
          </a:bodyPr>
          <a:lstStyle/>
          <a:p>
            <a:pPr marL="171450" indent="-171450" defTabSz="881390">
              <a:buFont typeface="Arial" pitchFamily="34" charset="0"/>
              <a:buChar cha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AAE5D0-6959-4F29-9AAB-671260183836}" type="slidenum">
              <a:rPr lang="en-US" smtClean="0">
                <a:solidFill>
                  <a:prstClr val="black"/>
                </a:solidFill>
                <a:latin typeface="Arial" pitchFamily="34" charset="0"/>
              </a:rPr>
              <a:pPr/>
              <a:t>17</a:t>
            </a:fld>
            <a:endParaRPr lang="en-US" smtClean="0">
              <a:solidFill>
                <a:prstClr val="black"/>
              </a:solidFill>
              <a:latin typeface="Arial" pitchFamily="34" charset="0"/>
            </a:endParaRPr>
          </a:p>
        </p:txBody>
      </p:sp>
      <p:sp>
        <p:nvSpPr>
          <p:cNvPr id="19459" name="Rectangle 2"/>
          <p:cNvSpPr>
            <a:spLocks noGrp="1" noRot="1" noChangeAspect="1" noChangeArrowheads="1" noTextEdit="1"/>
          </p:cNvSpPr>
          <p:nvPr>
            <p:ph type="sldImg"/>
          </p:nvPr>
        </p:nvSpPr>
        <p:spPr>
          <a:xfrm>
            <a:off x="1187450" y="696913"/>
            <a:ext cx="4654550" cy="3490912"/>
          </a:xfrm>
          <a:ln/>
        </p:spPr>
      </p:sp>
      <p:sp>
        <p:nvSpPr>
          <p:cNvPr id="19460" name="Rectangle 3"/>
          <p:cNvSpPr>
            <a:spLocks noGrp="1" noChangeArrowheads="1"/>
          </p:cNvSpPr>
          <p:nvPr>
            <p:ph type="body" idx="1"/>
          </p:nvPr>
        </p:nvSpPr>
        <p:spPr>
          <a:xfrm>
            <a:off x="933451" y="4416428"/>
            <a:ext cx="5143500" cy="4183063"/>
          </a:xfrm>
          <a:noFill/>
          <a:ln/>
        </p:spPr>
        <p:txBody>
          <a:bodyPr>
            <a:normAutofit lnSpcReduction="10000"/>
          </a:bodyPr>
          <a:lstStyle/>
          <a:p>
            <a:pPr defTabSz="881390">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AAE5D0-6959-4F29-9AAB-671260183836}" type="slidenum">
              <a:rPr lang="en-US" smtClean="0">
                <a:solidFill>
                  <a:prstClr val="black"/>
                </a:solidFill>
                <a:latin typeface="Arial" pitchFamily="34" charset="0"/>
              </a:rPr>
              <a:pPr/>
              <a:t>18</a:t>
            </a:fld>
            <a:endParaRPr lang="en-US" smtClean="0">
              <a:solidFill>
                <a:prstClr val="black"/>
              </a:solidFill>
              <a:latin typeface="Arial" pitchFamily="34" charset="0"/>
            </a:endParaRPr>
          </a:p>
        </p:txBody>
      </p:sp>
      <p:sp>
        <p:nvSpPr>
          <p:cNvPr id="19459" name="Rectangle 2"/>
          <p:cNvSpPr>
            <a:spLocks noGrp="1" noRot="1" noChangeAspect="1" noChangeArrowheads="1" noTextEdit="1"/>
          </p:cNvSpPr>
          <p:nvPr>
            <p:ph type="sldImg"/>
          </p:nvPr>
        </p:nvSpPr>
        <p:spPr>
          <a:xfrm>
            <a:off x="1187450" y="696913"/>
            <a:ext cx="4654550" cy="3490912"/>
          </a:xfrm>
          <a:ln/>
        </p:spPr>
      </p:sp>
      <p:sp>
        <p:nvSpPr>
          <p:cNvPr id="19460" name="Rectangle 3"/>
          <p:cNvSpPr>
            <a:spLocks noGrp="1" noChangeArrowheads="1"/>
          </p:cNvSpPr>
          <p:nvPr>
            <p:ph type="body" idx="1"/>
          </p:nvPr>
        </p:nvSpPr>
        <p:spPr>
          <a:xfrm>
            <a:off x="933451" y="4416428"/>
            <a:ext cx="5143500" cy="4183063"/>
          </a:xfrm>
          <a:noFill/>
          <a:ln/>
        </p:spPr>
        <p:txBody>
          <a:bodyPr>
            <a:normAutofit fontScale="77500" lnSpcReduction="20000"/>
          </a:bodyPr>
          <a:lstStyle/>
          <a:p>
            <a:pPr marL="171450" indent="-171450" defTabSz="881390">
              <a:buFont typeface="Arial" pitchFamily="34" charset="0"/>
              <a:buChar cha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AAE5D0-6959-4F29-9AAB-671260183836}" type="slidenum">
              <a:rPr lang="en-US" smtClean="0">
                <a:solidFill>
                  <a:prstClr val="black"/>
                </a:solidFill>
                <a:latin typeface="Arial" pitchFamily="34" charset="0"/>
              </a:rPr>
              <a:pPr/>
              <a:t>19</a:t>
            </a:fld>
            <a:endParaRPr lang="en-US" smtClean="0">
              <a:solidFill>
                <a:prstClr val="black"/>
              </a:solidFill>
              <a:latin typeface="Arial" pitchFamily="34" charset="0"/>
            </a:endParaRPr>
          </a:p>
        </p:txBody>
      </p:sp>
      <p:sp>
        <p:nvSpPr>
          <p:cNvPr id="19459" name="Rectangle 2"/>
          <p:cNvSpPr>
            <a:spLocks noGrp="1" noRot="1" noChangeAspect="1" noChangeArrowheads="1" noTextEdit="1"/>
          </p:cNvSpPr>
          <p:nvPr>
            <p:ph type="sldImg"/>
          </p:nvPr>
        </p:nvSpPr>
        <p:spPr>
          <a:xfrm>
            <a:off x="1187450" y="696913"/>
            <a:ext cx="4654550" cy="3490912"/>
          </a:xfrm>
          <a:ln/>
        </p:spPr>
      </p:sp>
      <p:sp>
        <p:nvSpPr>
          <p:cNvPr id="19460" name="Rectangle 3"/>
          <p:cNvSpPr>
            <a:spLocks noGrp="1" noChangeArrowheads="1"/>
          </p:cNvSpPr>
          <p:nvPr>
            <p:ph type="body" idx="1"/>
          </p:nvPr>
        </p:nvSpPr>
        <p:spPr>
          <a:xfrm>
            <a:off x="933451" y="4416428"/>
            <a:ext cx="5143500" cy="4183063"/>
          </a:xfrm>
          <a:noFill/>
          <a:ln/>
        </p:spPr>
        <p:txBody>
          <a:bodyPr>
            <a:normAutofit fontScale="77500" lnSpcReduction="20000"/>
          </a:bodyPr>
          <a:lstStyle/>
          <a:p>
            <a:pPr marL="171450" indent="-171450" defTabSz="881390">
              <a:buFont typeface="Arial" pitchFamily="34" charset="0"/>
              <a:buChar cha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843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1843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571D5C-0670-41C8-B435-462087EB516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AAE5D0-6959-4F29-9AAB-671260183836}" type="slidenum">
              <a:rPr lang="en-US" smtClean="0">
                <a:solidFill>
                  <a:prstClr val="black"/>
                </a:solidFill>
                <a:latin typeface="Arial" pitchFamily="34" charset="0"/>
              </a:rPr>
              <a:pPr/>
              <a:t>20</a:t>
            </a:fld>
            <a:endParaRPr lang="en-US" smtClean="0">
              <a:solidFill>
                <a:prstClr val="black"/>
              </a:solidFill>
              <a:latin typeface="Arial" pitchFamily="34" charset="0"/>
            </a:endParaRPr>
          </a:p>
        </p:txBody>
      </p:sp>
      <p:sp>
        <p:nvSpPr>
          <p:cNvPr id="19459" name="Rectangle 2"/>
          <p:cNvSpPr>
            <a:spLocks noGrp="1" noRot="1" noChangeAspect="1" noChangeArrowheads="1" noTextEdit="1"/>
          </p:cNvSpPr>
          <p:nvPr>
            <p:ph type="sldImg"/>
          </p:nvPr>
        </p:nvSpPr>
        <p:spPr>
          <a:xfrm>
            <a:off x="1187450" y="696913"/>
            <a:ext cx="4654550" cy="3490912"/>
          </a:xfrm>
          <a:ln/>
        </p:spPr>
      </p:sp>
      <p:sp>
        <p:nvSpPr>
          <p:cNvPr id="19460" name="Rectangle 3"/>
          <p:cNvSpPr>
            <a:spLocks noGrp="1" noChangeArrowheads="1"/>
          </p:cNvSpPr>
          <p:nvPr>
            <p:ph type="body" idx="1"/>
          </p:nvPr>
        </p:nvSpPr>
        <p:spPr>
          <a:xfrm>
            <a:off x="933451" y="4416428"/>
            <a:ext cx="5143500" cy="4183063"/>
          </a:xfrm>
          <a:noFill/>
          <a:ln/>
        </p:spPr>
        <p:txBody>
          <a:bodyPr>
            <a:normAutofit fontScale="92500" lnSpcReduction="20000"/>
          </a:bodyPr>
          <a:lstStyle/>
          <a:p>
            <a:pPr defTabSz="881390">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2AAE5D0-6959-4F29-9AAB-671260183836}" type="slidenum">
              <a:rPr lang="en-US" smtClean="0">
                <a:solidFill>
                  <a:prstClr val="black"/>
                </a:solidFill>
                <a:latin typeface="Arial" pitchFamily="34" charset="0"/>
              </a:rPr>
              <a:pPr/>
              <a:t>21</a:t>
            </a:fld>
            <a:endParaRPr lang="en-US" smtClean="0">
              <a:solidFill>
                <a:prstClr val="black"/>
              </a:solidFill>
              <a:latin typeface="Arial" pitchFamily="34" charset="0"/>
            </a:endParaRPr>
          </a:p>
        </p:txBody>
      </p:sp>
      <p:sp>
        <p:nvSpPr>
          <p:cNvPr id="19459" name="Rectangle 2"/>
          <p:cNvSpPr>
            <a:spLocks noGrp="1" noRot="1" noChangeAspect="1" noChangeArrowheads="1" noTextEdit="1"/>
          </p:cNvSpPr>
          <p:nvPr>
            <p:ph type="sldImg"/>
          </p:nvPr>
        </p:nvSpPr>
        <p:spPr>
          <a:xfrm>
            <a:off x="1187450" y="696913"/>
            <a:ext cx="4654550" cy="3490912"/>
          </a:xfrm>
          <a:ln/>
        </p:spPr>
      </p:sp>
      <p:sp>
        <p:nvSpPr>
          <p:cNvPr id="19460" name="Rectangle 3"/>
          <p:cNvSpPr>
            <a:spLocks noGrp="1" noChangeArrowheads="1"/>
          </p:cNvSpPr>
          <p:nvPr>
            <p:ph type="body" idx="1"/>
          </p:nvPr>
        </p:nvSpPr>
        <p:spPr>
          <a:xfrm>
            <a:off x="933451" y="4416428"/>
            <a:ext cx="5143500" cy="4183063"/>
          </a:xfrm>
          <a:noFill/>
          <a:ln/>
        </p:spPr>
        <p:txBody>
          <a:bodyPr>
            <a:normAutofit fontScale="77500" lnSpcReduction="20000"/>
          </a:bodyPr>
          <a:lstStyle/>
          <a:p>
            <a:pPr marL="171450" indent="-171450" defTabSz="881390">
              <a:buFont typeface="Arial" pitchFamily="34" charset="0"/>
              <a:buChar cha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a:t>
            </a:r>
          </a:p>
          <a:p>
            <a:pPr marL="1085850" lvl="2" indent="-171450">
              <a:buFont typeface="Arial" pitchFamily="34" charset="0"/>
              <a:buChar char="•"/>
            </a:pPr>
            <a:r>
              <a:rPr lang="en-US" baseline="0" dirty="0" smtClean="0"/>
              <a:t>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a:t>
            </a:r>
          </a:p>
          <a:p>
            <a:pPr marL="1085850" lvl="2" indent="-171450">
              <a:buFont typeface="Arial" pitchFamily="34" charset="0"/>
              <a:buChar char="•"/>
            </a:pP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smtClean="0">
                <a:solidFill>
                  <a:prstClr val="black"/>
                </a:solidFill>
              </a:rPr>
              <a:t>Healthy People 2020 Progress Review</a:t>
            </a:r>
            <a:endParaRPr lang="en-US">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22</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7/1/2013</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a:t>
            </a:r>
          </a:p>
          <a:p>
            <a:pPr marL="1085850" lvl="2" indent="-171450">
              <a:buFont typeface="Arial" pitchFamily="34" charset="0"/>
              <a:buChar char="•"/>
            </a:pPr>
            <a:r>
              <a:rPr lang="en-US" baseline="0" dirty="0" smtClean="0"/>
              <a:t>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a:t>
            </a:r>
          </a:p>
          <a:p>
            <a:pPr marL="1085850" lvl="2" indent="-171450">
              <a:buFont typeface="Arial" pitchFamily="34" charset="0"/>
              <a:buChar char="•"/>
            </a:pP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smtClean="0">
                <a:solidFill>
                  <a:prstClr val="black"/>
                </a:solidFill>
              </a:rPr>
              <a:t>Healthy People 2020 Progress Review</a:t>
            </a:r>
            <a:endParaRPr lang="en-US">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23</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7/1/2013</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a:t>
            </a:r>
          </a:p>
          <a:p>
            <a:pPr marL="1085850" lvl="2" indent="-171450">
              <a:buFont typeface="Arial" pitchFamily="34" charset="0"/>
              <a:buChar char="•"/>
            </a:pPr>
            <a:r>
              <a:rPr lang="en-US" baseline="0" dirty="0" smtClean="0"/>
              <a:t>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a:t>
            </a:r>
          </a:p>
          <a:p>
            <a:pPr marL="1085850" lvl="2" indent="-171450">
              <a:buFont typeface="Arial" pitchFamily="34" charset="0"/>
              <a:buChar char="•"/>
            </a:pP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smtClean="0">
                <a:solidFill>
                  <a:prstClr val="black"/>
                </a:solidFill>
              </a:rPr>
              <a:t>Healthy People 2020 Progress Review</a:t>
            </a:r>
            <a:endParaRPr lang="en-US">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24</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7/1/2013</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Healthy People 2020 Progress Review</a:t>
            </a:r>
            <a:endParaRPr lang="en-US">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25</a:t>
            </a:fld>
            <a:endParaRPr lang="en-US" dirty="0">
              <a:solidFill>
                <a:prstClr val="black"/>
              </a:solidFill>
            </a:endParaRPr>
          </a:p>
        </p:txBody>
      </p:sp>
      <p:sp>
        <p:nvSpPr>
          <p:cNvPr id="6" name="Date Placeholder 5"/>
          <p:cNvSpPr>
            <a:spLocks noGrp="1"/>
          </p:cNvSpPr>
          <p:nvPr>
            <p:ph type="dt" idx="12"/>
          </p:nvPr>
        </p:nvSpPr>
        <p:spPr/>
        <p:txBody>
          <a:bodyPr/>
          <a:lstStyle/>
          <a:p>
            <a:fld id="{3D1313C3-4E32-4343-ACFA-5E8EB9880DA5}" type="datetimeFigureOut">
              <a:rPr lang="en-US" smtClean="0">
                <a:solidFill>
                  <a:prstClr val="black"/>
                </a:solidFill>
              </a:rPr>
              <a:pPr/>
              <a:t>7/1/2013</a:t>
            </a:fld>
            <a:endParaRPr lang="en-US" dirty="0">
              <a:solidFill>
                <a:prstClr val="black"/>
              </a:solidFill>
            </a:endParaRPr>
          </a:p>
        </p:txBody>
      </p:sp>
    </p:spTree>
    <p:extLst>
      <p:ext uri="{BB962C8B-B14F-4D97-AF65-F5344CB8AC3E}">
        <p14:creationId xmlns:p14="http://schemas.microsoft.com/office/powerpoint/2010/main" val="479518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ceholder 2"/>
          <p:cNvSpPr>
            <a:spLocks noGrp="1" noRot="1" noChangeAspect="1" noChangeArrowheads="1" noTextEdit="1"/>
          </p:cNvSpPr>
          <p:nvPr>
            <p:ph type="sldImg"/>
          </p:nvPr>
        </p:nvSpPr>
        <p:spPr>
          <a:ln/>
        </p:spPr>
      </p:sp>
      <p:sp>
        <p:nvSpPr>
          <p:cNvPr id="22531" name="Placeholder 3"/>
          <p:cNvSpPr>
            <a:spLocks noGrp="1" noChangeArrowheads="1"/>
          </p:cNvSpPr>
          <p:nvPr>
            <p:ph type="body" idx="1"/>
          </p:nvPr>
        </p:nvSpPr>
        <p:spPr>
          <a:noFill/>
          <a:ln/>
        </p:spPr>
        <p:txBody>
          <a:bodyPr/>
          <a:lstStyle/>
          <a:p>
            <a:endParaRPr lang="en-US" b="0" dirty="0" smtClean="0">
              <a:latin typeface="Arial" pitchFamily="34" charset="0"/>
              <a:ea typeface="ＭＳ Ｐゴシック" pitchFamily="-107" charset="-128"/>
            </a:endParaRP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22533" name="Slide Number Placeholder 4"/>
          <p:cNvSpPr>
            <a:spLocks noGrp="1"/>
          </p:cNvSpPr>
          <p:nvPr>
            <p:ph type="sldNum" sz="quarter" idx="5"/>
          </p:nvPr>
        </p:nvSpPr>
        <p:spPr>
          <a:noFill/>
        </p:spPr>
        <p:txBody>
          <a:bodyPr/>
          <a:lstStyle/>
          <a:p>
            <a:fld id="{9F8648A1-516E-474F-A172-5638897DB8D1}" type="slidenum">
              <a:rPr lang="en-US">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4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Healthy People 2020 Progress Review</a:t>
            </a:r>
          </a:p>
        </p:txBody>
      </p:sp>
      <p:sp>
        <p:nvSpPr>
          <p:cNvPr id="1946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AF36B7-4131-45C5-9DC1-99A25872D121}" type="slidenum">
              <a:rPr lang="en-US" smtClean="0"/>
              <a:pPr fontAlgn="base">
                <a:spcBef>
                  <a:spcPct val="0"/>
                </a:spcBef>
                <a:spcAft>
                  <a:spcPct val="0"/>
                </a:spcAft>
                <a:defRPr/>
              </a:pPr>
              <a:t>3</a:t>
            </a:fld>
            <a:endParaRPr lang="en-US" smtClean="0"/>
          </a:p>
        </p:txBody>
      </p:sp>
      <p:sp>
        <p:nvSpPr>
          <p:cNvPr id="19462"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B927931-415F-489D-90D3-4B2EA52D6124}" type="datetime1">
              <a:rPr lang="en-US" smtClean="0"/>
              <a:pPr fontAlgn="base">
                <a:spcBef>
                  <a:spcPct val="0"/>
                </a:spcBef>
                <a:spcAft>
                  <a:spcPct val="0"/>
                </a:spcAft>
                <a:defRPr/>
              </a:pPr>
              <a:t>7/1/2013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ceholder 2"/>
          <p:cNvSpPr>
            <a:spLocks noGrp="1" noRot="1" noChangeAspect="1" noChangeArrowheads="1" noTextEdit="1"/>
          </p:cNvSpPr>
          <p:nvPr>
            <p:ph type="sldImg"/>
          </p:nvPr>
        </p:nvSpPr>
        <p:spPr>
          <a:ln/>
        </p:spPr>
      </p:sp>
      <p:sp>
        <p:nvSpPr>
          <p:cNvPr id="22531" name="Placeholder 3"/>
          <p:cNvSpPr>
            <a:spLocks noGrp="1" noChangeArrowheads="1"/>
          </p:cNvSpPr>
          <p:nvPr>
            <p:ph type="body" idx="1"/>
          </p:nvPr>
        </p:nvSpPr>
        <p:spPr>
          <a:noFill/>
          <a:ln/>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22533" name="Slide Number Placeholder 4"/>
          <p:cNvSpPr>
            <a:spLocks noGrp="1"/>
          </p:cNvSpPr>
          <p:nvPr>
            <p:ph type="sldNum" sz="quarter" idx="5"/>
          </p:nvPr>
        </p:nvSpPr>
        <p:spPr>
          <a:noFill/>
        </p:spPr>
        <p:txBody>
          <a:bodyPr/>
          <a:lstStyle/>
          <a:p>
            <a:fld id="{9F8648A1-516E-474F-A172-5638897DB8D1}"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438275" y="698500"/>
            <a:ext cx="4135438" cy="3101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spcBef>
                <a:spcPct val="0"/>
              </a:spcBef>
            </a:pPr>
            <a:endParaRPr lang="en-US"/>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B7035C-F3BD-4731-A9F9-59935C307BE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US" sz="2400" dirty="0" smtClean="0">
              <a:solidFill>
                <a:srgbClr val="000000"/>
              </a:solidFill>
              <a:latin typeface="Calibri" pitchFamily="34" charset="0"/>
            </a:endParaRPr>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ceholder 2"/>
          <p:cNvSpPr>
            <a:spLocks noGrp="1" noRot="1" noChangeAspect="1" noChangeArrowheads="1" noTextEdit="1"/>
          </p:cNvSpPr>
          <p:nvPr>
            <p:ph type="sldImg"/>
          </p:nvPr>
        </p:nvSpPr>
        <p:spPr>
          <a:ln/>
        </p:spPr>
      </p:sp>
      <p:sp>
        <p:nvSpPr>
          <p:cNvPr id="22531" name="Placeholder 3"/>
          <p:cNvSpPr>
            <a:spLocks noGrp="1" noChangeArrowheads="1"/>
          </p:cNvSpPr>
          <p:nvPr>
            <p:ph type="body" idx="1"/>
          </p:nvPr>
        </p:nvSpPr>
        <p:spPr>
          <a:noFill/>
          <a:ln/>
        </p:spPr>
        <p:txBody>
          <a:bodyPr/>
          <a:lstStyle/>
          <a:p>
            <a:pPr marL="171450" lvl="0" indent="-171450">
              <a:buFont typeface="Arial" pitchFamily="34" charset="0"/>
              <a:buChar char="•"/>
            </a:pPr>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22533" name="Slide Number Placeholder 4"/>
          <p:cNvSpPr>
            <a:spLocks noGrp="1"/>
          </p:cNvSpPr>
          <p:nvPr>
            <p:ph type="sldNum" sz="quarter" idx="5"/>
          </p:nvPr>
        </p:nvSpPr>
        <p:spPr>
          <a:noFill/>
        </p:spPr>
        <p:txBody>
          <a:bodyPr/>
          <a:lstStyle/>
          <a:p>
            <a:fld id="{9F8648A1-516E-474F-A172-5638897DB8D1}" type="slidenum">
              <a:rPr lang="en-US"/>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288CC8-9767-4415-8A82-6586FE50E6D8}"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ceholder 2"/>
          <p:cNvSpPr>
            <a:spLocks noGrp="1" noRot="1" noChangeAspect="1" noChangeArrowheads="1" noTextEdit="1"/>
          </p:cNvSpPr>
          <p:nvPr>
            <p:ph type="sldImg"/>
          </p:nvPr>
        </p:nvSpPr>
        <p:spPr>
          <a:ln/>
        </p:spPr>
      </p:sp>
      <p:sp>
        <p:nvSpPr>
          <p:cNvPr id="22531" name="Placeholder 3"/>
          <p:cNvSpPr>
            <a:spLocks noGrp="1" noChangeArrowheads="1"/>
          </p:cNvSpPr>
          <p:nvPr>
            <p:ph type="body" idx="1"/>
          </p:nvPr>
        </p:nvSpPr>
        <p:spPr>
          <a:noFill/>
          <a:ln/>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22533" name="Slide Number Placeholder 4"/>
          <p:cNvSpPr>
            <a:spLocks noGrp="1"/>
          </p:cNvSpPr>
          <p:nvPr>
            <p:ph type="sldNum" sz="quarter" idx="5"/>
          </p:nvPr>
        </p:nvSpPr>
        <p:spPr>
          <a:noFill/>
        </p:spPr>
        <p:txBody>
          <a:bodyPr/>
          <a:lstStyle/>
          <a:p>
            <a:fld id="{9F8648A1-516E-474F-A172-5638897DB8D1}" type="slidenum">
              <a:rPr lang="en-US"/>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dirty="0"/>
          </a:p>
        </p:txBody>
      </p:sp>
      <p:sp>
        <p:nvSpPr>
          <p:cNvPr id="225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Healthy People 2020 Progress Review</a:t>
            </a:r>
          </a:p>
        </p:txBody>
      </p:sp>
      <p:sp>
        <p:nvSpPr>
          <p:cNvPr id="2253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CF0A8-D746-4621-A27F-BC8B0911EDB4}" type="slidenum">
              <a:rPr lang="en-US" smtClean="0"/>
              <a:pPr fontAlgn="base">
                <a:spcBef>
                  <a:spcPct val="0"/>
                </a:spcBef>
                <a:spcAft>
                  <a:spcPct val="0"/>
                </a:spcAft>
                <a:defRPr/>
              </a:pPr>
              <a:t>6</a:t>
            </a:fld>
            <a:endParaRPr lang="en-US" smtClean="0"/>
          </a:p>
        </p:txBody>
      </p:sp>
      <p:sp>
        <p:nvSpPr>
          <p:cNvPr id="22534"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B17E12C-C4B3-419B-A931-39F180374A15}" type="datetime1">
              <a:rPr lang="en-US" smtClean="0"/>
              <a:pPr fontAlgn="base">
                <a:spcBef>
                  <a:spcPct val="0"/>
                </a:spcBef>
                <a:spcAft>
                  <a:spcPct val="0"/>
                </a:spcAft>
                <a:defRPr/>
              </a:pPr>
              <a:t>7/1/2013</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68</a:t>
            </a:fld>
            <a:endParaRPr lang="en-US" dirty="0">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69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DF62A-677D-4AF0-8EB6-DF24E153F3BC}" type="slidenum">
              <a:rPr lang="en-US" smtClean="0"/>
              <a:pPr fontAlgn="base">
                <a:spcBef>
                  <a:spcPct val="0"/>
                </a:spcBef>
                <a:spcAft>
                  <a:spcPct val="0"/>
                </a:spcAft>
                <a:defRPr/>
              </a:pPr>
              <a:t>7</a:t>
            </a:fld>
            <a:endParaRPr lang="en-US" smtClean="0"/>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2DD61F-439A-43EE-BEB8-4025473422C9}" type="datetime1">
              <a:rPr lang="en-US" smtClean="0"/>
              <a:pPr fontAlgn="base">
                <a:spcBef>
                  <a:spcPct val="0"/>
                </a:spcBef>
                <a:spcAft>
                  <a:spcPct val="0"/>
                </a:spcAft>
                <a:defRPr/>
              </a:pPr>
              <a:t>7/1/2013</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70</a:t>
            </a:fld>
            <a:endParaRPr lang="en-US" dirty="0">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Rot="1" noChangeAspect="1" noChangeArrowheads="1" noTextEdit="1"/>
          </p:cNvSpPr>
          <p:nvPr>
            <p:ph type="sldImg"/>
          </p:nvPr>
        </p:nvSpPr>
        <p:spPr>
          <a:ln/>
        </p:spPr>
      </p:sp>
      <p:sp>
        <p:nvSpPr>
          <p:cNvPr id="49155" name="Rectangle 6"/>
          <p:cNvSpPr>
            <a:spLocks noGrp="1" noChangeArrowheads="1"/>
          </p:cNvSpPr>
          <p:nvPr>
            <p:ph type="body" idx="1"/>
          </p:nvPr>
        </p:nvSpPr>
        <p:spPr>
          <a:xfrm>
            <a:off x="701040" y="4267200"/>
            <a:ext cx="5686213" cy="4648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fontScale="92500" lnSpcReduction="20000"/>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72</a:t>
            </a:fld>
            <a:endParaRPr lang="en-US" dirty="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1" defTabSz="93177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73</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74</a:t>
            </a:fld>
            <a:endParaRPr lang="en-US" dirty="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774" eaLnBrk="1" fontAlgn="auto" hangingPunct="1">
              <a:spcBef>
                <a:spcPts val="408"/>
              </a:spcBef>
              <a:spcAft>
                <a:spcPts val="0"/>
              </a:spcAft>
              <a:defRPr/>
            </a:pPr>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75</a:t>
            </a:fld>
            <a:endParaRPr lang="en-US" dirty="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76</a:t>
            </a:fld>
            <a:endParaRPr lang="en-US" dirty="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77</a:t>
            </a:fld>
            <a:endParaRPr lang="en-US" dirty="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78</a:t>
            </a:fld>
            <a:endParaRPr lang="en-US" dirty="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79</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ceholder 2"/>
          <p:cNvSpPr>
            <a:spLocks noGrp="1" noRot="1" noChangeAspect="1" noChangeArrowheads="1" noTextEdit="1"/>
          </p:cNvSpPr>
          <p:nvPr>
            <p:ph type="sldImg"/>
          </p:nvPr>
        </p:nvSpPr>
        <p:spPr>
          <a:ln/>
        </p:spPr>
      </p:sp>
      <p:sp>
        <p:nvSpPr>
          <p:cNvPr id="22531" name="Placeholder 3"/>
          <p:cNvSpPr>
            <a:spLocks noGrp="1" noChangeArrowheads="1"/>
          </p:cNvSpPr>
          <p:nvPr>
            <p:ph type="body" idx="1"/>
          </p:nvPr>
        </p:nvSpPr>
        <p:spPr>
          <a:noFill/>
          <a:ln/>
        </p:spPr>
        <p:txBody>
          <a:bodyPr/>
          <a:lstStyle/>
          <a:p>
            <a:endParaRPr lang="en-US" b="0" dirty="0" smtClean="0">
              <a:latin typeface="Arial" pitchFamily="34" charset="0"/>
              <a:ea typeface="ＭＳ Ｐゴシック" pitchFamily="-107" charset="-128"/>
            </a:endParaRPr>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22533" name="Slide Number Placeholder 4"/>
          <p:cNvSpPr>
            <a:spLocks noGrp="1"/>
          </p:cNvSpPr>
          <p:nvPr>
            <p:ph type="sldNum" sz="quarter" idx="5"/>
          </p:nvPr>
        </p:nvSpPr>
        <p:spPr>
          <a:noFill/>
        </p:spPr>
        <p:txBody>
          <a:bodyPr/>
          <a:lstStyle/>
          <a:p>
            <a:fld id="{9F8648A1-516E-474F-A172-5638897DB8D1}" type="slidenum">
              <a:rPr lang="en-US">
                <a:solidFill>
                  <a:prstClr val="black"/>
                </a:solidFill>
              </a:rPr>
              <a:pPr/>
              <a:t>8</a:t>
            </a:fld>
            <a:endParaRPr lang="en-US" dirty="0">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E14F36-3637-4FB7-A538-003C19B9B560}" type="slidenum">
              <a:rPr lang="en-US" smtClean="0">
                <a:solidFill>
                  <a:prstClr val="black"/>
                </a:solidFill>
              </a:rPr>
              <a:pPr/>
              <a:t>80</a:t>
            </a:fld>
            <a:endParaRPr lang="en-US" dirty="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AC5F70-A2BC-409C-BD3D-4CB1ED26AC9F}"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2EB6C-5AFA-4749-883B-D9716F27D1D9}" type="slidenum">
              <a:rPr lang="en-US" smtClean="0">
                <a:solidFill>
                  <a:srgbClr val="000000"/>
                </a:solidFill>
              </a:rPr>
              <a:pPr fontAlgn="base">
                <a:spcBef>
                  <a:spcPct val="0"/>
                </a:spcBef>
                <a:spcAft>
                  <a:spcPct val="0"/>
                </a:spcAft>
                <a:defRPr/>
              </a:pPr>
              <a:t>83</a:t>
            </a:fld>
            <a:endParaRPr lang="en-US" smtClean="0">
              <a:solidFill>
                <a:srgbClr val="000000"/>
              </a:solidFill>
            </a:endParaRPr>
          </a:p>
        </p:txBody>
      </p:sp>
      <p:sp>
        <p:nvSpPr>
          <p:cNvPr id="2662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662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7" tIns="46389" rIns="92777" bIns="463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3022CF3-1D8A-4D87-BAD9-54583893A211}" type="slidenum">
              <a:rPr lang="en-US" sz="1200" b="1">
                <a:solidFill>
                  <a:srgbClr val="000000"/>
                </a:solidFill>
                <a:latin typeface="Times New Roman" pitchFamily="18" charset="0"/>
              </a:rPr>
              <a:pPr algn="r" eaLnBrk="1" hangingPunct="1"/>
              <a:t>83</a:t>
            </a:fld>
            <a:endParaRPr lang="en-US" sz="1200" b="1">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Healthy People 2020 Progress Review</a:t>
            </a:r>
            <a:endParaRPr lang="en-US">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9</a:t>
            </a:fld>
            <a:endParaRPr lang="en-US" dirty="0">
              <a:solidFill>
                <a:prstClr val="black"/>
              </a:solidFill>
            </a:endParaRPr>
          </a:p>
        </p:txBody>
      </p:sp>
      <p:sp>
        <p:nvSpPr>
          <p:cNvPr id="6" name="Date Placeholder 5"/>
          <p:cNvSpPr>
            <a:spLocks noGrp="1"/>
          </p:cNvSpPr>
          <p:nvPr>
            <p:ph type="dt" idx="12"/>
          </p:nvPr>
        </p:nvSpPr>
        <p:spPr/>
        <p:txBody>
          <a:bodyPr/>
          <a:lstStyle/>
          <a:p>
            <a:fld id="{2811B1F2-99B8-4A77-9BED-AEAB4034680D}" type="datetime1">
              <a:rPr lang="en-US" smtClean="0">
                <a:solidFill>
                  <a:prstClr val="black"/>
                </a:solidFill>
              </a:rPr>
              <a:pPr/>
              <a:t>7/1/2013</a:t>
            </a:fld>
            <a:endParaRPr lang="en-US" dirty="0">
              <a:solidFill>
                <a:prstClr val="black"/>
              </a:solidFill>
            </a:endParaRPr>
          </a:p>
        </p:txBody>
      </p:sp>
    </p:spTree>
    <p:extLst>
      <p:ext uri="{BB962C8B-B14F-4D97-AF65-F5344CB8AC3E}">
        <p14:creationId xmlns:p14="http://schemas.microsoft.com/office/powerpoint/2010/main" val="296225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CB476-EE9E-4301-8253-92925F707B86}" type="slidenum">
              <a:rPr lang="en-US"/>
              <a:pPr>
                <a:defRPr/>
              </a:pPr>
              <a:t>‹#›</a:t>
            </a:fld>
            <a:endParaRPr lang="en-US" dirty="0"/>
          </a:p>
        </p:txBody>
      </p:sp>
    </p:spTree>
    <p:extLst>
      <p:ext uri="{BB962C8B-B14F-4D97-AF65-F5344CB8AC3E}">
        <p14:creationId xmlns:p14="http://schemas.microsoft.com/office/powerpoint/2010/main" val="314356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8DAC82-8F81-42DC-B7F9-071FCB7C56FE}" type="slidenum">
              <a:rPr lang="en-US"/>
              <a:pPr>
                <a:defRPr/>
              </a:pPr>
              <a:t>‹#›</a:t>
            </a:fld>
            <a:endParaRPr lang="en-US" dirty="0"/>
          </a:p>
        </p:txBody>
      </p:sp>
    </p:spTree>
    <p:extLst>
      <p:ext uri="{BB962C8B-B14F-4D97-AF65-F5344CB8AC3E}">
        <p14:creationId xmlns:p14="http://schemas.microsoft.com/office/powerpoint/2010/main" val="30406679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Oval 7" descr="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pPr>
            <a:endParaRPr lang="en-US" dirty="0">
              <a:solidFill>
                <a:prstClr val="black"/>
              </a:solidFill>
            </a:endParaRPr>
          </a:p>
        </p:txBody>
      </p:sp>
      <p:sp>
        <p:nvSpPr>
          <p:cNvPr id="9" name="Oval 8" descr="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pPr>
            <a:endParaRPr lang="en-US" dirty="0">
              <a:solidFill>
                <a:prstClr val="black"/>
              </a:solidFill>
            </a:endParaRPr>
          </a:p>
        </p:txBody>
      </p:sp>
    </p:spTree>
    <p:extLst>
      <p:ext uri="{BB962C8B-B14F-4D97-AF65-F5344CB8AC3E}">
        <p14:creationId xmlns:p14="http://schemas.microsoft.com/office/powerpoint/2010/main" val="307946612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330379827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descr="Rectangle 6"/>
          <p:cNvSpPr/>
          <p:nvPr userDrawn="1"/>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10" name="Rectangle 9" descr="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8" name="Oval 7" descr="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pPr>
            <a:endParaRPr lang="en-US" dirty="0">
              <a:solidFill>
                <a:prstClr val="black"/>
              </a:solidFill>
            </a:endParaRPr>
          </a:p>
        </p:txBody>
      </p:sp>
      <p:sp>
        <p:nvSpPr>
          <p:cNvPr id="9" name="Oval 8" descr="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pPr>
            <a:endParaRPr lang="en-US" dirty="0">
              <a:solidFill>
                <a:prstClr val="black"/>
              </a:solidFill>
            </a:endParaRPr>
          </a:p>
        </p:txBody>
      </p:sp>
    </p:spTree>
    <p:extLst>
      <p:ext uri="{BB962C8B-B14F-4D97-AF65-F5344CB8AC3E}">
        <p14:creationId xmlns:p14="http://schemas.microsoft.com/office/powerpoint/2010/main" val="268755137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lvl1pPr>
              <a:defRPr>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86881015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171232581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lvl1pPr>
              <a:defRPr>
                <a:effectLst/>
              </a:defRPr>
            </a:lvl1pPr>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41278077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2" name="Date Placeholder 1"/>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36433840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444162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fontAlgn="auto">
              <a:lnSpc>
                <a:spcPts val="3000"/>
              </a:lnSpc>
              <a:spcBef>
                <a:spcPts val="600"/>
              </a:spcBef>
              <a:spcAft>
                <a:spcPts val="0"/>
              </a:spcAft>
              <a:buClr>
                <a:srgbClr val="3891A7"/>
              </a:buClr>
              <a:buSzPct val="80000"/>
              <a:buFont typeface="Wingdings 2"/>
              <a:buNone/>
            </a:pPr>
            <a:endParaRPr lang="en-US" sz="3200" dirty="0">
              <a:solidFill>
                <a:prstClr val="black"/>
              </a:solidFill>
              <a:latin typeface="Gill Sans MT"/>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909407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239377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607A7C-FF5E-4497-A56A-7275BFFFB927}" type="slidenum">
              <a:rPr lang="en-US"/>
              <a:pPr>
                <a:defRPr/>
              </a:pPr>
              <a:t>‹#›</a:t>
            </a:fld>
            <a:endParaRPr lang="en-US" dirty="0"/>
          </a:p>
        </p:txBody>
      </p:sp>
    </p:spTree>
    <p:extLst>
      <p:ext uri="{BB962C8B-B14F-4D97-AF65-F5344CB8AC3E}">
        <p14:creationId xmlns:p14="http://schemas.microsoft.com/office/powerpoint/2010/main" val="3822760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F9CBA3-78CA-403B-8C51-5D5BD56BF9BE}" type="datetimeFigureOut">
              <a:rPr lang="en-US" smtClean="0">
                <a:solidFill>
                  <a:srgbClr val="E7DEC9">
                    <a:shade val="50000"/>
                    <a:satMod val="200000"/>
                  </a:srgbClr>
                </a:solidFill>
              </a:rPr>
              <a:pPr/>
              <a:t>7/1/2013</a:t>
            </a:fld>
            <a:endParaRPr lang="en-US" dirty="0">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D5753725-41AC-47A9-8387-B29C2CF51E07}" type="slidenum">
              <a:rPr lang="en-US" smtClean="0">
                <a:solidFill>
                  <a:srgbClr val="E7DEC9">
                    <a:shade val="50000"/>
                    <a:satMod val="200000"/>
                  </a:srgbClr>
                </a:solidFill>
              </a:rPr>
              <a:pPr/>
              <a:t>‹#›</a:t>
            </a:fld>
            <a:endParaRPr lang="en-US" dirty="0">
              <a:solidFill>
                <a:srgbClr val="E7DEC9">
                  <a:shade val="50000"/>
                  <a:satMod val="200000"/>
                </a:srgbClr>
              </a:solidFill>
            </a:endParaRPr>
          </a:p>
        </p:txBody>
      </p:sp>
    </p:spTree>
    <p:extLst>
      <p:ext uri="{BB962C8B-B14F-4D97-AF65-F5344CB8AC3E}">
        <p14:creationId xmlns:p14="http://schemas.microsoft.com/office/powerpoint/2010/main" val="9613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latin typeface="+mn-lt"/>
            </a:endParaRPr>
          </a:p>
        </p:txBody>
      </p:sp>
      <p:pic>
        <p:nvPicPr>
          <p:cNvPr id="4" name="Picture 21" descr="HP2020 Map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224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133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479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3276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9033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9281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441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7819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B76EA9-844C-444B-9638-E1AF1EB2C99B}" type="slidenum">
              <a:rPr lang="en-US"/>
              <a:pPr>
                <a:defRPr/>
              </a:pPr>
              <a:t>‹#›</a:t>
            </a:fld>
            <a:endParaRPr lang="en-US" dirty="0"/>
          </a:p>
        </p:txBody>
      </p:sp>
    </p:spTree>
    <p:extLst>
      <p:ext uri="{BB962C8B-B14F-4D97-AF65-F5344CB8AC3E}">
        <p14:creationId xmlns:p14="http://schemas.microsoft.com/office/powerpoint/2010/main" val="409400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5141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1982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7044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65514" y="1676400"/>
            <a:ext cx="7239000" cy="4897438"/>
          </a:xfrm>
        </p:spPr>
        <p:txBody>
          <a:bodyPr/>
          <a:lstStyle/>
          <a:p>
            <a:pPr lvl="0"/>
            <a:endParaRPr lang="en-US" noProof="0" dirty="0"/>
          </a:p>
        </p:txBody>
      </p:sp>
    </p:spTree>
    <p:extLst>
      <p:ext uri="{BB962C8B-B14F-4D97-AF65-F5344CB8AC3E}">
        <p14:creationId xmlns:p14="http://schemas.microsoft.com/office/powerpoint/2010/main" val="1012808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7316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45097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9158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38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2344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521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1F9B5F-039C-425A-9BCA-42BEDC3116F5}" type="slidenum">
              <a:rPr lang="en-US"/>
              <a:pPr>
                <a:defRPr/>
              </a:pPr>
              <a:t>‹#›</a:t>
            </a:fld>
            <a:endParaRPr lang="en-US" dirty="0"/>
          </a:p>
        </p:txBody>
      </p:sp>
    </p:spTree>
    <p:extLst>
      <p:ext uri="{BB962C8B-B14F-4D97-AF65-F5344CB8AC3E}">
        <p14:creationId xmlns:p14="http://schemas.microsoft.com/office/powerpoint/2010/main" val="206987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818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271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419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5324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793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7317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5764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476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43906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182307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39B83A-F8FF-48EF-85FE-21241C7B0782}" type="slidenum">
              <a:rPr lang="en-US"/>
              <a:pPr>
                <a:defRPr/>
              </a:pPr>
              <a:t>‹#›</a:t>
            </a:fld>
            <a:endParaRPr lang="en-US" dirty="0"/>
          </a:p>
        </p:txBody>
      </p:sp>
    </p:spTree>
    <p:extLst>
      <p:ext uri="{BB962C8B-B14F-4D97-AF65-F5344CB8AC3E}">
        <p14:creationId xmlns:p14="http://schemas.microsoft.com/office/powerpoint/2010/main" val="286646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logo re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7" y="6295869"/>
            <a:ext cx="1055818" cy="562131"/>
          </a:xfrm>
          <a:prstGeom prst="rect">
            <a:avLst/>
          </a:prstGeom>
        </p:spPr>
      </p:pic>
    </p:spTree>
    <p:extLst>
      <p:ext uri="{BB962C8B-B14F-4D97-AF65-F5344CB8AC3E}">
        <p14:creationId xmlns:p14="http://schemas.microsoft.com/office/powerpoint/2010/main" val="343325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able with logo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4" name="Table Placeholder 3"/>
          <p:cNvSpPr>
            <a:spLocks noGrp="1"/>
          </p:cNvSpPr>
          <p:nvPr>
            <p:ph type="tbl" sz="quarter" idx="14"/>
          </p:nvPr>
        </p:nvSpPr>
        <p:spPr>
          <a:xfrm>
            <a:off x="463550" y="676275"/>
            <a:ext cx="8324850" cy="5629275"/>
          </a:xfrm>
        </p:spPr>
        <p:txBody>
          <a:bodyPr/>
          <a:lstStyle/>
          <a:p>
            <a:endParaRPr lang="en-US" dirty="0"/>
          </a:p>
        </p:txBody>
      </p:sp>
      <p:sp>
        <p:nvSpPr>
          <p:cNvPr id="6" name="Picture Placeholder 5"/>
          <p:cNvSpPr>
            <a:spLocks noGrp="1"/>
          </p:cNvSpPr>
          <p:nvPr>
            <p:ph type="pic" sz="quarter" idx="15" hasCustomPrompt="1"/>
          </p:nvPr>
        </p:nvSpPr>
        <p:spPr>
          <a:xfrm>
            <a:off x="1615478" y="6370637"/>
            <a:ext cx="688975" cy="487363"/>
          </a:xfrm>
        </p:spPr>
        <p:txBody>
          <a:bodyPr>
            <a:noAutofit/>
          </a:bodyPr>
          <a:lstStyle>
            <a:lvl1pPr marL="0" indent="0">
              <a:buNone/>
              <a:defRPr sz="1200"/>
            </a:lvl1pPr>
          </a:lstStyle>
          <a:p>
            <a:r>
              <a:rPr lang="en-US" dirty="0" smtClean="0"/>
              <a:t>Logo1</a:t>
            </a:r>
            <a:endParaRPr lang="en-US" dirty="0"/>
          </a:p>
        </p:txBody>
      </p:sp>
      <p:sp>
        <p:nvSpPr>
          <p:cNvPr id="13" name="Picture Placeholder 5"/>
          <p:cNvSpPr>
            <a:spLocks noGrp="1"/>
          </p:cNvSpPr>
          <p:nvPr>
            <p:ph type="pic" sz="quarter" idx="16" hasCustomPrompt="1"/>
          </p:nvPr>
        </p:nvSpPr>
        <p:spPr>
          <a:xfrm>
            <a:off x="3002911" y="6370637"/>
            <a:ext cx="688975" cy="487363"/>
          </a:xfrm>
        </p:spPr>
        <p:txBody>
          <a:bodyPr>
            <a:noAutofit/>
          </a:bodyPr>
          <a:lstStyle>
            <a:lvl1pPr marL="0" indent="0">
              <a:buNone/>
              <a:defRPr sz="1200"/>
            </a:lvl1pPr>
          </a:lstStyle>
          <a:p>
            <a:r>
              <a:rPr lang="en-US" dirty="0" smtClean="0"/>
              <a:t>Logo2</a:t>
            </a:r>
            <a:endParaRPr lang="en-US" dirty="0"/>
          </a:p>
        </p:txBody>
      </p:sp>
      <p:sp>
        <p:nvSpPr>
          <p:cNvPr id="14" name="Picture Placeholder 5"/>
          <p:cNvSpPr>
            <a:spLocks noGrp="1"/>
          </p:cNvSpPr>
          <p:nvPr>
            <p:ph type="pic" sz="quarter" idx="17" hasCustomPrompt="1"/>
          </p:nvPr>
        </p:nvSpPr>
        <p:spPr>
          <a:xfrm>
            <a:off x="4226069" y="6370637"/>
            <a:ext cx="688975" cy="487363"/>
          </a:xfrm>
        </p:spPr>
        <p:txBody>
          <a:bodyPr>
            <a:noAutofit/>
          </a:bodyPr>
          <a:lstStyle>
            <a:lvl1pPr marL="0" indent="0">
              <a:buNone/>
              <a:defRPr sz="1200"/>
            </a:lvl1pPr>
          </a:lstStyle>
          <a:p>
            <a:r>
              <a:rPr lang="en-US" dirty="0" smtClean="0"/>
              <a:t>Logo3</a:t>
            </a:r>
            <a:endParaRPr lang="en-US" dirty="0"/>
          </a:p>
        </p:txBody>
      </p:sp>
      <p:sp>
        <p:nvSpPr>
          <p:cNvPr id="15" name="Picture Placeholder 5"/>
          <p:cNvSpPr>
            <a:spLocks noGrp="1"/>
          </p:cNvSpPr>
          <p:nvPr>
            <p:ph type="pic" sz="quarter" idx="18" hasCustomPrompt="1"/>
          </p:nvPr>
        </p:nvSpPr>
        <p:spPr>
          <a:xfrm>
            <a:off x="5627358" y="6370637"/>
            <a:ext cx="688975" cy="487363"/>
          </a:xfrm>
        </p:spPr>
        <p:txBody>
          <a:bodyPr>
            <a:noAutofit/>
          </a:bodyPr>
          <a:lstStyle>
            <a:lvl1pPr marL="0" indent="0">
              <a:buNone/>
              <a:defRPr sz="1200"/>
            </a:lvl1pPr>
          </a:lstStyle>
          <a:p>
            <a:r>
              <a:rPr lang="en-US" dirty="0" smtClean="0"/>
              <a:t>Logo4</a:t>
            </a:r>
            <a:endParaRPr lang="en-US" dirty="0"/>
          </a:p>
        </p:txBody>
      </p:sp>
    </p:spTree>
    <p:extLst>
      <p:ext uri="{BB962C8B-B14F-4D97-AF65-F5344CB8AC3E}">
        <p14:creationId xmlns:p14="http://schemas.microsoft.com/office/powerpoint/2010/main" val="207811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 Data chart">
    <p:spTree>
      <p:nvGrpSpPr>
        <p:cNvPr id="1" name=""/>
        <p:cNvGrpSpPr/>
        <p:nvPr/>
      </p:nvGrpSpPr>
      <p:grpSpPr>
        <a:xfrm>
          <a:off x="0" y="0"/>
          <a:ext cx="0" cy="0"/>
          <a:chOff x="0" y="0"/>
          <a:chExt cx="0" cy="0"/>
        </a:xfrm>
      </p:grpSpPr>
      <p:sp>
        <p:nvSpPr>
          <p:cNvPr id="2" name="Title 1"/>
          <p:cNvSpPr>
            <a:spLocks noGrp="1"/>
          </p:cNvSpPr>
          <p:nvPr>
            <p:ph type="title"/>
          </p:nvPr>
        </p:nvSpPr>
        <p:spPr>
          <a:xfrm>
            <a:off x="475307" y="0"/>
            <a:ext cx="8229600" cy="558140"/>
          </a:xfrm>
        </p:spPr>
        <p:txBody>
          <a:bodyPr vert="horz" lIns="91440" tIns="45720" rIns="91440" bIns="45720" rtlCol="0" anchor="ctr">
            <a:normAutofit/>
          </a:bodyPr>
          <a:lstStyle>
            <a:lvl1pPr algn="ctr" defTabSz="914400" rtl="0" eaLnBrk="1" latinLnBrk="0" hangingPunct="1">
              <a:spcBef>
                <a:spcPct val="0"/>
              </a:spcBef>
              <a:buNone/>
              <a:defRPr lang="en-US" sz="3200" b="1" kern="1200" dirty="0">
                <a:solidFill>
                  <a:schemeClr val="tx1"/>
                </a:solidFill>
                <a:latin typeface="+mj-lt"/>
                <a:ea typeface="+mj-ea"/>
                <a:cs typeface="+mj-cs"/>
              </a:defRPr>
            </a:lvl1pPr>
          </a:lstStyle>
          <a:p>
            <a:pPr lvl="0"/>
            <a:r>
              <a:rPr lang="en-US" dirty="0" smtClean="0"/>
              <a:t>Click to edit Master title style</a:t>
            </a:r>
            <a:endParaRPr lang="en-US" dirty="0"/>
          </a:p>
        </p:txBody>
      </p:sp>
      <p:sp>
        <p:nvSpPr>
          <p:cNvPr id="12" name="Text Placeholder 11"/>
          <p:cNvSpPr>
            <a:spLocks noGrp="1"/>
          </p:cNvSpPr>
          <p:nvPr>
            <p:ph type="body" sz="quarter" idx="17"/>
          </p:nvPr>
        </p:nvSpPr>
        <p:spPr>
          <a:xfrm>
            <a:off x="479834" y="688063"/>
            <a:ext cx="407406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1"/>
          <p:cNvSpPr>
            <a:spLocks noGrp="1"/>
          </p:cNvSpPr>
          <p:nvPr>
            <p:ph type="body" sz="quarter" idx="19"/>
          </p:nvPr>
        </p:nvSpPr>
        <p:spPr>
          <a:xfrm>
            <a:off x="4608214" y="695606"/>
            <a:ext cx="4090656" cy="47183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hart Placeholder 13" descr="Chart summary"/>
          <p:cNvSpPr>
            <a:spLocks noGrp="1"/>
          </p:cNvSpPr>
          <p:nvPr>
            <p:ph type="chart" sz="quarter" idx="18"/>
          </p:nvPr>
        </p:nvSpPr>
        <p:spPr>
          <a:xfrm>
            <a:off x="452438" y="3440317"/>
            <a:ext cx="4164829" cy="1955596"/>
          </a:xfrm>
        </p:spPr>
        <p:txBody>
          <a:bodyPr/>
          <a:lstStyle/>
          <a:p>
            <a:endParaRPr lang="en-US"/>
          </a:p>
        </p:txBody>
      </p:sp>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25"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26"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69238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5307" y="0"/>
            <a:ext cx="8229600" cy="558140"/>
          </a:xfrm>
        </p:spPr>
        <p:txBody>
          <a:bodyPr vert="horz" lIns="91440" tIns="45720" rIns="91440" bIns="45720" rtlCol="0" anchor="ctr">
            <a:normAutofit/>
          </a:bodyPr>
          <a:lstStyle>
            <a:lvl1pPr algn="ctr" defTabSz="914400" rtl="0" eaLnBrk="1" latinLnBrk="0" hangingPunct="1">
              <a:spcBef>
                <a:spcPct val="0"/>
              </a:spcBef>
              <a:buNone/>
              <a:defRPr lang="en-US" sz="3200" b="1" kern="1200" dirty="0">
                <a:solidFill>
                  <a:schemeClr val="tx1"/>
                </a:solidFill>
                <a:latin typeface="+mj-lt"/>
                <a:ea typeface="+mj-ea"/>
                <a:cs typeface="+mj-cs"/>
              </a:defRPr>
            </a:lvl1pPr>
          </a:lstStyle>
          <a:p>
            <a:pPr lvl="0"/>
            <a:r>
              <a:rPr lang="en-US" dirty="0" smtClean="0"/>
              <a:t>Click to edit Master title style</a:t>
            </a:r>
            <a:endParaRPr lang="en-US" dirty="0"/>
          </a:p>
        </p:txBody>
      </p:sp>
      <p:sp>
        <p:nvSpPr>
          <p:cNvPr id="12" name="Text Placeholder 11"/>
          <p:cNvSpPr>
            <a:spLocks noGrp="1"/>
          </p:cNvSpPr>
          <p:nvPr>
            <p:ph type="body" sz="quarter" idx="17"/>
          </p:nvPr>
        </p:nvSpPr>
        <p:spPr>
          <a:xfrm>
            <a:off x="479834" y="688063"/>
            <a:ext cx="407406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1"/>
          <p:cNvSpPr>
            <a:spLocks noGrp="1"/>
          </p:cNvSpPr>
          <p:nvPr>
            <p:ph type="body" sz="quarter" idx="19"/>
          </p:nvPr>
        </p:nvSpPr>
        <p:spPr>
          <a:xfrm>
            <a:off x="4608214" y="695606"/>
            <a:ext cx="4090656" cy="272345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4" name="Content Placeholder 3"/>
          <p:cNvSpPr>
            <a:spLocks noGrp="1"/>
          </p:cNvSpPr>
          <p:nvPr>
            <p:ph sz="quarter" idx="20" hasCustomPrompt="1"/>
          </p:nvPr>
        </p:nvSpPr>
        <p:spPr>
          <a:xfrm>
            <a:off x="487363" y="3443288"/>
            <a:ext cx="4060825" cy="1984375"/>
          </a:xfrm>
        </p:spPr>
        <p:txBody>
          <a:bodyPr/>
          <a:lstStyle>
            <a:lvl1pPr>
              <a:defRPr/>
            </a:lvl1pPr>
          </a:lstStyle>
          <a:p>
            <a:pPr lvl="0"/>
            <a:r>
              <a:rPr lang="en-US" dirty="0" smtClean="0"/>
              <a:t>Content</a:t>
            </a:r>
            <a:endParaRPr lang="en-US" dirty="0"/>
          </a:p>
        </p:txBody>
      </p:sp>
      <p:sp>
        <p:nvSpPr>
          <p:cNvPr id="13" name="Content Placeholder 3"/>
          <p:cNvSpPr>
            <a:spLocks noGrp="1"/>
          </p:cNvSpPr>
          <p:nvPr>
            <p:ph sz="quarter" idx="21" hasCustomPrompt="1"/>
          </p:nvPr>
        </p:nvSpPr>
        <p:spPr>
          <a:xfrm>
            <a:off x="4617997" y="3441308"/>
            <a:ext cx="4060825" cy="1984375"/>
          </a:xfrm>
        </p:spPr>
        <p:txBody>
          <a:bodyPr/>
          <a:lstStyle>
            <a:lvl1pPr>
              <a:defRPr/>
            </a:lvl1pPr>
          </a:lstStyle>
          <a:p>
            <a:pPr lvl="0"/>
            <a:r>
              <a:rPr lang="en-US" dirty="0" smtClean="0"/>
              <a:t>Content</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23"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24"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17239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Map Comparison + legend">
    <p:spTree>
      <p:nvGrpSpPr>
        <p:cNvPr id="1" name=""/>
        <p:cNvGrpSpPr/>
        <p:nvPr/>
      </p:nvGrpSpPr>
      <p:grpSpPr>
        <a:xfrm>
          <a:off x="0" y="0"/>
          <a:ext cx="0" cy="0"/>
          <a:chOff x="0" y="0"/>
          <a:chExt cx="0" cy="0"/>
        </a:xfrm>
      </p:grpSpPr>
      <p:sp>
        <p:nvSpPr>
          <p:cNvPr id="2" name="Title 1"/>
          <p:cNvSpPr>
            <a:spLocks noGrp="1"/>
          </p:cNvSpPr>
          <p:nvPr>
            <p:ph type="title"/>
          </p:nvPr>
        </p:nvSpPr>
        <p:spPr>
          <a:xfrm>
            <a:off x="475307" y="0"/>
            <a:ext cx="8229600" cy="558140"/>
          </a:xfrm>
        </p:spPr>
        <p:txBody>
          <a:bodyPr vert="horz" lIns="91440" tIns="45720" rIns="91440" bIns="45720" rtlCol="0" anchor="ctr">
            <a:normAutofit/>
          </a:bodyPr>
          <a:lstStyle>
            <a:lvl1pPr algn="ctr" defTabSz="914400" rtl="0" eaLnBrk="1" latinLnBrk="0" hangingPunct="1">
              <a:spcBef>
                <a:spcPct val="0"/>
              </a:spcBef>
              <a:buNone/>
              <a:defRPr lang="en-US" sz="3200" b="1" kern="1200" dirty="0">
                <a:solidFill>
                  <a:schemeClr val="tx1"/>
                </a:solidFill>
                <a:latin typeface="+mj-lt"/>
                <a:ea typeface="+mj-ea"/>
                <a:cs typeface="+mj-cs"/>
              </a:defRPr>
            </a:lvl1pPr>
          </a:lstStyle>
          <a:p>
            <a:pPr lvl="0"/>
            <a:r>
              <a:rPr lang="en-US" dirty="0" smtClean="0"/>
              <a:t>Click to edit Master title style</a:t>
            </a:r>
            <a:endParaRPr lang="en-US" dirty="0"/>
          </a:p>
        </p:txBody>
      </p:sp>
      <p:sp>
        <p:nvSpPr>
          <p:cNvPr id="12" name="Text Placeholder 11"/>
          <p:cNvSpPr>
            <a:spLocks noGrp="1"/>
          </p:cNvSpPr>
          <p:nvPr>
            <p:ph type="body" sz="quarter" idx="17" hasCustomPrompt="1"/>
          </p:nvPr>
        </p:nvSpPr>
        <p:spPr>
          <a:xfrm>
            <a:off x="479834" y="2797791"/>
            <a:ext cx="4074060" cy="633471"/>
          </a:xfrm>
        </p:spPr>
        <p:txBody>
          <a:bodyPr/>
          <a:lstStyle>
            <a:lvl1pPr>
              <a:defRPr/>
            </a:lvl1pPr>
          </a:lstStyle>
          <a:p>
            <a:pPr lvl="0"/>
            <a:r>
              <a:rPr lang="en-US" dirty="0" smtClean="0"/>
              <a:t>Sub heading 1</a:t>
            </a:r>
            <a:endParaRPr lang="en-US" dirty="0"/>
          </a:p>
        </p:txBody>
      </p:sp>
      <p:sp>
        <p:nvSpPr>
          <p:cNvPr id="15" name="Text Placeholder 11"/>
          <p:cNvSpPr>
            <a:spLocks noGrp="1"/>
          </p:cNvSpPr>
          <p:nvPr>
            <p:ph type="body" sz="quarter" idx="19" hasCustomPrompt="1"/>
          </p:nvPr>
        </p:nvSpPr>
        <p:spPr>
          <a:xfrm>
            <a:off x="4608214" y="2811439"/>
            <a:ext cx="4090656" cy="607622"/>
          </a:xfrm>
        </p:spPr>
        <p:txBody>
          <a:bodyPr/>
          <a:lstStyle>
            <a:lvl1pPr marL="0" indent="0">
              <a:buNone/>
              <a:defRPr/>
            </a:lvl1pPr>
          </a:lstStyle>
          <a:p>
            <a:pPr lvl="0"/>
            <a:r>
              <a:rPr lang="en-US" dirty="0" smtClean="0"/>
              <a:t>Sub heading 2</a:t>
            </a:r>
            <a:endParaRPr lang="en-US" dirty="0"/>
          </a:p>
        </p:txBody>
      </p:sp>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4" name="Content Placeholder 3"/>
          <p:cNvSpPr>
            <a:spLocks noGrp="1"/>
          </p:cNvSpPr>
          <p:nvPr>
            <p:ph sz="quarter" idx="20" hasCustomPrompt="1"/>
          </p:nvPr>
        </p:nvSpPr>
        <p:spPr>
          <a:xfrm>
            <a:off x="487363" y="3443288"/>
            <a:ext cx="4060825" cy="1984375"/>
          </a:xfrm>
        </p:spPr>
        <p:txBody>
          <a:bodyPr/>
          <a:lstStyle>
            <a:lvl1pPr>
              <a:defRPr/>
            </a:lvl1pPr>
          </a:lstStyle>
          <a:p>
            <a:pPr lvl="0"/>
            <a:r>
              <a:rPr lang="en-US" dirty="0" smtClean="0"/>
              <a:t>Content</a:t>
            </a:r>
            <a:endParaRPr lang="en-US" dirty="0"/>
          </a:p>
        </p:txBody>
      </p:sp>
      <p:sp>
        <p:nvSpPr>
          <p:cNvPr id="13" name="Content Placeholder 3"/>
          <p:cNvSpPr>
            <a:spLocks noGrp="1"/>
          </p:cNvSpPr>
          <p:nvPr>
            <p:ph sz="quarter" idx="21" hasCustomPrompt="1"/>
          </p:nvPr>
        </p:nvSpPr>
        <p:spPr>
          <a:xfrm>
            <a:off x="4617997" y="3441308"/>
            <a:ext cx="4060825" cy="1984375"/>
          </a:xfrm>
        </p:spPr>
        <p:txBody>
          <a:bodyPr/>
          <a:lstStyle>
            <a:lvl1pPr>
              <a:defRPr/>
            </a:lvl1pPr>
          </a:lstStyle>
          <a:p>
            <a:pPr lvl="0"/>
            <a:r>
              <a:rPr lang="en-US" dirty="0" smtClean="0"/>
              <a:t>Content</a:t>
            </a:r>
            <a:endParaRPr lang="en-US" dirty="0"/>
          </a:p>
        </p:txBody>
      </p:sp>
      <p:sp>
        <p:nvSpPr>
          <p:cNvPr id="14" name="Text Placeholder 24"/>
          <p:cNvSpPr>
            <a:spLocks noGrp="1"/>
          </p:cNvSpPr>
          <p:nvPr>
            <p:ph type="body" sz="quarter" idx="22" hasCustomPrompt="1"/>
          </p:nvPr>
        </p:nvSpPr>
        <p:spPr>
          <a:xfrm>
            <a:off x="1773238" y="681038"/>
            <a:ext cx="5580062" cy="363537"/>
          </a:xfrm>
        </p:spPr>
        <p:txBody>
          <a:bodyPr>
            <a:noAutofit/>
          </a:bodyPr>
          <a:lstStyle>
            <a:lvl1pPr marL="0" indent="0" algn="ctr">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HP2010 target</a:t>
            </a:r>
            <a:endParaRPr lang="en-US" dirty="0"/>
          </a:p>
        </p:txBody>
      </p:sp>
      <p:sp>
        <p:nvSpPr>
          <p:cNvPr id="16" name="Text Placeholder 11"/>
          <p:cNvSpPr>
            <a:spLocks noGrp="1"/>
          </p:cNvSpPr>
          <p:nvPr>
            <p:ph type="body" sz="quarter" idx="23" hasCustomPrompt="1"/>
          </p:nvPr>
        </p:nvSpPr>
        <p:spPr>
          <a:xfrm>
            <a:off x="7269208" y="1010769"/>
            <a:ext cx="1430494" cy="227012"/>
          </a:xfrm>
        </p:spPr>
        <p:txBody>
          <a:bodyPr anchor="ctr">
            <a:noAutofit/>
          </a:bodyPr>
          <a:lstStyle>
            <a:lvl1pPr marL="0" indent="0">
              <a:buNone/>
              <a:defRPr sz="1400"/>
            </a:lvl1pPr>
          </a:lstStyle>
          <a:p>
            <a:pPr lvl="0"/>
            <a:r>
              <a:rPr lang="en-US" sz="1400" dirty="0" smtClean="0"/>
              <a:t>Legend header</a:t>
            </a:r>
            <a:endParaRPr lang="en-US" dirty="0"/>
          </a:p>
        </p:txBody>
      </p:sp>
      <p:sp>
        <p:nvSpPr>
          <p:cNvPr id="17" name="Content Placeholder 22"/>
          <p:cNvSpPr>
            <a:spLocks noGrp="1"/>
          </p:cNvSpPr>
          <p:nvPr>
            <p:ph sz="quarter" idx="24" hasCustomPrompt="1"/>
          </p:nvPr>
        </p:nvSpPr>
        <p:spPr>
          <a:xfrm>
            <a:off x="7315245" y="1291756"/>
            <a:ext cx="1357313" cy="1484313"/>
          </a:xfrm>
        </p:spPr>
        <p:txBody>
          <a:bodyPr>
            <a:normAutofit/>
          </a:bodyPr>
          <a:lstStyle>
            <a:lvl1pPr marL="0" indent="0">
              <a:buNone/>
              <a:defRPr sz="1400"/>
            </a:lvl1pPr>
          </a:lstStyle>
          <a:p>
            <a:pPr lvl="0"/>
            <a:r>
              <a:rPr lang="en-US" sz="1400" dirty="0" smtClean="0"/>
              <a:t>Legend key</a:t>
            </a:r>
            <a:endParaRPr lang="en-US" dirty="0"/>
          </a:p>
        </p:txBody>
      </p:sp>
      <p:sp>
        <p:nvSpPr>
          <p:cNvPr id="18"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27"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28"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0449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Chart with alt axis labels">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206559" y="686567"/>
            <a:ext cx="1937442"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9" name="Chart Placeholder 8"/>
          <p:cNvSpPr>
            <a:spLocks noGrp="1"/>
          </p:cNvSpPr>
          <p:nvPr>
            <p:ph type="chart" sz="quarter" idx="14"/>
          </p:nvPr>
        </p:nvSpPr>
        <p:spPr>
          <a:xfrm>
            <a:off x="-1" y="570368"/>
            <a:ext cx="9134945" cy="4861711"/>
          </a:xfrm>
        </p:spPr>
        <p:txBody>
          <a:bodyPr/>
          <a:lstStyle>
            <a:lvl1pPr>
              <a:defRPr sz="1400"/>
            </a:lvl1pPr>
          </a:lstStyle>
          <a:p>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4" name="Text Placeholder 3"/>
          <p:cNvSpPr>
            <a:spLocks noGrp="1"/>
          </p:cNvSpPr>
          <p:nvPr>
            <p:ph type="body" sz="quarter" idx="26" hasCustomPrompt="1"/>
          </p:nvPr>
        </p:nvSpPr>
        <p:spPr>
          <a:xfrm>
            <a:off x="151218"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Label1</a:t>
            </a:r>
            <a:endParaRPr lang="en-US" dirty="0"/>
          </a:p>
        </p:txBody>
      </p:sp>
      <p:sp>
        <p:nvSpPr>
          <p:cNvPr id="23" name="Text Placeholder 3"/>
          <p:cNvSpPr>
            <a:spLocks noGrp="1"/>
          </p:cNvSpPr>
          <p:nvPr>
            <p:ph type="body" sz="quarter" idx="27" hasCustomPrompt="1"/>
          </p:nvPr>
        </p:nvSpPr>
        <p:spPr>
          <a:xfrm>
            <a:off x="1290455"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Label2</a:t>
            </a:r>
            <a:endParaRPr lang="en-US" dirty="0"/>
          </a:p>
        </p:txBody>
      </p:sp>
      <p:sp>
        <p:nvSpPr>
          <p:cNvPr id="24" name="Text Placeholder 3"/>
          <p:cNvSpPr>
            <a:spLocks noGrp="1"/>
          </p:cNvSpPr>
          <p:nvPr>
            <p:ph type="body" sz="quarter" idx="28" hasCustomPrompt="1"/>
          </p:nvPr>
        </p:nvSpPr>
        <p:spPr>
          <a:xfrm>
            <a:off x="2431203"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Label3</a:t>
            </a:r>
            <a:endParaRPr lang="en-US" dirty="0"/>
          </a:p>
        </p:txBody>
      </p:sp>
      <p:sp>
        <p:nvSpPr>
          <p:cNvPr id="25" name="Text Placeholder 3"/>
          <p:cNvSpPr>
            <a:spLocks noGrp="1"/>
          </p:cNvSpPr>
          <p:nvPr>
            <p:ph type="body" sz="quarter" idx="29" hasCustomPrompt="1"/>
          </p:nvPr>
        </p:nvSpPr>
        <p:spPr>
          <a:xfrm>
            <a:off x="3608161"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Label4</a:t>
            </a:r>
            <a:endParaRPr lang="en-US" dirty="0"/>
          </a:p>
        </p:txBody>
      </p:sp>
      <p:sp>
        <p:nvSpPr>
          <p:cNvPr id="26" name="Text Placeholder 3"/>
          <p:cNvSpPr>
            <a:spLocks noGrp="1"/>
          </p:cNvSpPr>
          <p:nvPr>
            <p:ph type="body" sz="quarter" idx="30" hasCustomPrompt="1"/>
          </p:nvPr>
        </p:nvSpPr>
        <p:spPr>
          <a:xfrm>
            <a:off x="4748905"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Label5</a:t>
            </a:r>
            <a:endParaRPr lang="en-US" dirty="0"/>
          </a:p>
        </p:txBody>
      </p:sp>
      <p:sp>
        <p:nvSpPr>
          <p:cNvPr id="27" name="Text Placeholder 3"/>
          <p:cNvSpPr>
            <a:spLocks noGrp="1"/>
          </p:cNvSpPr>
          <p:nvPr>
            <p:ph type="body" sz="quarter" idx="31" hasCustomPrompt="1"/>
          </p:nvPr>
        </p:nvSpPr>
        <p:spPr>
          <a:xfrm>
            <a:off x="5934912"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Label6</a:t>
            </a:r>
            <a:endParaRPr lang="en-US" dirty="0"/>
          </a:p>
        </p:txBody>
      </p:sp>
      <p:sp>
        <p:nvSpPr>
          <p:cNvPr id="28" name="Text Placeholder 3"/>
          <p:cNvSpPr>
            <a:spLocks noGrp="1"/>
          </p:cNvSpPr>
          <p:nvPr>
            <p:ph type="body" sz="quarter" idx="32" hasCustomPrompt="1"/>
          </p:nvPr>
        </p:nvSpPr>
        <p:spPr>
          <a:xfrm>
            <a:off x="7093692" y="4863099"/>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Label7</a:t>
            </a:r>
            <a:endParaRPr lang="en-US" dirty="0"/>
          </a:p>
        </p:txBody>
      </p:sp>
      <p:sp>
        <p:nvSpPr>
          <p:cNvPr id="8" name="Text Placeholder 6"/>
          <p:cNvSpPr>
            <a:spLocks noGrp="1"/>
          </p:cNvSpPr>
          <p:nvPr>
            <p:ph type="body" sz="quarter" idx="15" hasCustomPrompt="1"/>
          </p:nvPr>
        </p:nvSpPr>
        <p:spPr>
          <a:xfrm>
            <a:off x="-24044" y="5453898"/>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32" name="Text Placeholder 6"/>
          <p:cNvSpPr>
            <a:spLocks noGrp="1"/>
          </p:cNvSpPr>
          <p:nvPr>
            <p:ph type="body" sz="quarter" idx="13" hasCustomPrompt="1"/>
          </p:nvPr>
        </p:nvSpPr>
        <p:spPr>
          <a:xfrm>
            <a:off x="1" y="6301211"/>
            <a:ext cx="661851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33" name="Text Placeholder 6"/>
          <p:cNvSpPr>
            <a:spLocks noGrp="1"/>
          </p:cNvSpPr>
          <p:nvPr>
            <p:ph type="body" sz="quarter" idx="16" hasCustomPrompt="1"/>
          </p:nvPr>
        </p:nvSpPr>
        <p:spPr>
          <a:xfrm>
            <a:off x="6627223" y="6295869"/>
            <a:ext cx="1436915"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Tree>
    <p:extLst>
      <p:ext uri="{BB962C8B-B14F-4D97-AF65-F5344CB8AC3E}">
        <p14:creationId xmlns:p14="http://schemas.microsoft.com/office/powerpoint/2010/main" val="176173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chart with two sets of floating legend items">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
            <a:ext cx="8229600" cy="558267"/>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88451" y="686567"/>
            <a:ext cx="1955549"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9" name="Chart Placeholder 8"/>
          <p:cNvSpPr>
            <a:spLocks noGrp="1"/>
          </p:cNvSpPr>
          <p:nvPr>
            <p:ph type="chart" sz="quarter" idx="14"/>
          </p:nvPr>
        </p:nvSpPr>
        <p:spPr>
          <a:xfrm>
            <a:off x="-1" y="579422"/>
            <a:ext cx="9134945" cy="4852657"/>
          </a:xfrm>
        </p:spPr>
        <p:txBody>
          <a:bodyPr/>
          <a:lstStyle/>
          <a:p>
            <a:endParaRPr lang="en-US"/>
          </a:p>
        </p:txBody>
      </p:sp>
      <p:sp>
        <p:nvSpPr>
          <p:cNvPr id="3" name="Text Placeholder 2"/>
          <p:cNvSpPr>
            <a:spLocks noGrp="1"/>
          </p:cNvSpPr>
          <p:nvPr>
            <p:ph type="body" sz="quarter" idx="17" hasCustomPrompt="1"/>
          </p:nvPr>
        </p:nvSpPr>
        <p:spPr>
          <a:xfrm>
            <a:off x="8142051" y="2552700"/>
            <a:ext cx="965723"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5"/>
            <a:ext cx="955160"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1"/>
            <a:ext cx="953651"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9"/>
            <a:ext cx="983509"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6"/>
            <a:ext cx="962544"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2"/>
            <a:ext cx="960362"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4"/>
            <a:ext cx="950633"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3"/>
            <a:ext cx="949959"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23" name="Text Placeholder 2"/>
          <p:cNvSpPr>
            <a:spLocks noGrp="1"/>
          </p:cNvSpPr>
          <p:nvPr>
            <p:ph type="body" sz="quarter" idx="26" hasCustomPrompt="1"/>
          </p:nvPr>
        </p:nvSpPr>
        <p:spPr>
          <a:xfrm>
            <a:off x="0" y="2587112"/>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Legend9</a:t>
            </a:r>
            <a:endParaRPr lang="en-US" dirty="0"/>
          </a:p>
        </p:txBody>
      </p:sp>
      <p:sp>
        <p:nvSpPr>
          <p:cNvPr id="24" name="Text Placeholder 2"/>
          <p:cNvSpPr>
            <a:spLocks noGrp="1"/>
          </p:cNvSpPr>
          <p:nvPr>
            <p:ph type="body" sz="quarter" idx="27" hasCustomPrompt="1"/>
          </p:nvPr>
        </p:nvSpPr>
        <p:spPr>
          <a:xfrm>
            <a:off x="0" y="2884367"/>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Legend10</a:t>
            </a:r>
            <a:endParaRPr lang="en-US" dirty="0"/>
          </a:p>
        </p:txBody>
      </p:sp>
      <p:sp>
        <p:nvSpPr>
          <p:cNvPr id="25" name="Text Placeholder 2"/>
          <p:cNvSpPr>
            <a:spLocks noGrp="1"/>
          </p:cNvSpPr>
          <p:nvPr>
            <p:ph type="body" sz="quarter" idx="28" hasCustomPrompt="1"/>
          </p:nvPr>
        </p:nvSpPr>
        <p:spPr>
          <a:xfrm>
            <a:off x="0" y="3208783"/>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Legend11</a:t>
            </a:r>
            <a:endParaRPr lang="en-US" dirty="0"/>
          </a:p>
        </p:txBody>
      </p:sp>
      <p:sp>
        <p:nvSpPr>
          <p:cNvPr id="26" name="Text Placeholder 2"/>
          <p:cNvSpPr>
            <a:spLocks noGrp="1"/>
          </p:cNvSpPr>
          <p:nvPr>
            <p:ph type="body" sz="quarter" idx="29" hasCustomPrompt="1"/>
          </p:nvPr>
        </p:nvSpPr>
        <p:spPr>
          <a:xfrm>
            <a:off x="0" y="3543761"/>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Legend12</a:t>
            </a:r>
            <a:endParaRPr lang="en-US" dirty="0"/>
          </a:p>
        </p:txBody>
      </p:sp>
      <p:sp>
        <p:nvSpPr>
          <p:cNvPr id="27" name="Text Placeholder 2"/>
          <p:cNvSpPr>
            <a:spLocks noGrp="1"/>
          </p:cNvSpPr>
          <p:nvPr>
            <p:ph type="body" sz="quarter" idx="30" hasCustomPrompt="1"/>
          </p:nvPr>
        </p:nvSpPr>
        <p:spPr>
          <a:xfrm>
            <a:off x="0" y="3922498"/>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Legend13</a:t>
            </a:r>
            <a:endParaRPr lang="en-US" dirty="0"/>
          </a:p>
        </p:txBody>
      </p:sp>
      <p:sp>
        <p:nvSpPr>
          <p:cNvPr id="28" name="Text Placeholder 2"/>
          <p:cNvSpPr>
            <a:spLocks noGrp="1"/>
          </p:cNvSpPr>
          <p:nvPr>
            <p:ph type="body" sz="quarter" idx="31" hasCustomPrompt="1"/>
          </p:nvPr>
        </p:nvSpPr>
        <p:spPr>
          <a:xfrm>
            <a:off x="0" y="4274074"/>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Legend14</a:t>
            </a:r>
            <a:endParaRPr lang="en-US" dirty="0"/>
          </a:p>
        </p:txBody>
      </p:sp>
      <p:sp>
        <p:nvSpPr>
          <p:cNvPr id="29" name="Text Placeholder 2"/>
          <p:cNvSpPr>
            <a:spLocks noGrp="1"/>
          </p:cNvSpPr>
          <p:nvPr>
            <p:ph type="body" sz="quarter" idx="32" hasCustomPrompt="1"/>
          </p:nvPr>
        </p:nvSpPr>
        <p:spPr>
          <a:xfrm>
            <a:off x="0" y="4645266"/>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Legend15</a:t>
            </a:r>
            <a:endParaRPr lang="en-US" dirty="0"/>
          </a:p>
        </p:txBody>
      </p:sp>
      <p:sp>
        <p:nvSpPr>
          <p:cNvPr id="30" name="Text Placeholder 2"/>
          <p:cNvSpPr>
            <a:spLocks noGrp="1"/>
          </p:cNvSpPr>
          <p:nvPr>
            <p:ph type="body" sz="quarter" idx="33" hasCustomPrompt="1"/>
          </p:nvPr>
        </p:nvSpPr>
        <p:spPr>
          <a:xfrm>
            <a:off x="0" y="4980245"/>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Legend16</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34" name="Text Placeholder 6"/>
          <p:cNvSpPr>
            <a:spLocks noGrp="1"/>
          </p:cNvSpPr>
          <p:nvPr>
            <p:ph type="body" sz="quarter" idx="13" hasCustomPrompt="1"/>
          </p:nvPr>
        </p:nvSpPr>
        <p:spPr>
          <a:xfrm>
            <a:off x="1" y="6301211"/>
            <a:ext cx="661851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35" name="Text Placeholder 6"/>
          <p:cNvSpPr>
            <a:spLocks noGrp="1"/>
          </p:cNvSpPr>
          <p:nvPr>
            <p:ph type="body" sz="quarter" idx="16" hasCustomPrompt="1"/>
          </p:nvPr>
        </p:nvSpPr>
        <p:spPr>
          <a:xfrm>
            <a:off x="6627223" y="6295869"/>
            <a:ext cx="1436915"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Tree>
    <p:extLst>
      <p:ext uri="{BB962C8B-B14F-4D97-AF65-F5344CB8AC3E}">
        <p14:creationId xmlns:p14="http://schemas.microsoft.com/office/powerpoint/2010/main" val="371840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Picture insert and legend">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570369"/>
            <a:ext cx="9134945" cy="4852658"/>
          </a:xfrm>
        </p:spPr>
        <p:txBody>
          <a:bodyPr/>
          <a:lstStyle>
            <a:lvl1pPr marL="0" indent="0">
              <a:buNone/>
              <a:defRPr/>
            </a:lvl1pPr>
          </a:lstStyle>
          <a:p>
            <a:r>
              <a:rPr lang="en-US" dirty="0" smtClean="0"/>
              <a:t>Map</a:t>
            </a:r>
            <a:endParaRPr lang="en-US" dirty="0"/>
          </a:p>
        </p:txBody>
      </p:sp>
      <p:sp>
        <p:nvSpPr>
          <p:cNvPr id="10" name="Title 9"/>
          <p:cNvSpPr>
            <a:spLocks noGrp="1"/>
          </p:cNvSpPr>
          <p:nvPr>
            <p:ph type="title"/>
          </p:nvPr>
        </p:nvSpPr>
        <p:spPr>
          <a:xfrm>
            <a:off x="457200" y="3048"/>
            <a:ext cx="8229600" cy="558267"/>
          </a:xfrm>
        </p:spPr>
        <p:txBody>
          <a:bodyPr>
            <a:noAutofit/>
          </a:bodyPr>
          <a:lstStyle>
            <a:lvl1pPr>
              <a:defRPr sz="3200"/>
            </a:lvl1pPr>
          </a:lstStyle>
          <a:p>
            <a:r>
              <a:rPr lang="en-US" dirty="0" smtClean="0"/>
              <a:t>Click to edit Master title style</a:t>
            </a:r>
            <a:endParaRPr lang="en-US" dirty="0"/>
          </a:p>
        </p:txBody>
      </p:sp>
      <p:sp>
        <p:nvSpPr>
          <p:cNvPr id="25" name="Text Placeholder 24"/>
          <p:cNvSpPr>
            <a:spLocks noGrp="1"/>
          </p:cNvSpPr>
          <p:nvPr>
            <p:ph type="body" sz="quarter" idx="21" hasCustomPrompt="1"/>
          </p:nvPr>
        </p:nvSpPr>
        <p:spPr>
          <a:xfrm>
            <a:off x="1773238" y="681038"/>
            <a:ext cx="5580062" cy="363537"/>
          </a:xfrm>
        </p:spPr>
        <p:txBody>
          <a:bodyPr>
            <a:noAutofit/>
          </a:bodyPr>
          <a:lstStyle>
            <a:lvl1pPr marL="0" indent="0" algn="ctr">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HP2010 target</a:t>
            </a:r>
            <a:endParaRPr lang="en-US" dirty="0"/>
          </a:p>
        </p:txBody>
      </p:sp>
      <p:sp>
        <p:nvSpPr>
          <p:cNvPr id="12" name="Text Placeholder 11"/>
          <p:cNvSpPr>
            <a:spLocks noGrp="1"/>
          </p:cNvSpPr>
          <p:nvPr>
            <p:ph type="body" sz="quarter" idx="19" hasCustomPrompt="1"/>
          </p:nvPr>
        </p:nvSpPr>
        <p:spPr>
          <a:xfrm>
            <a:off x="7405688" y="3440113"/>
            <a:ext cx="1430494" cy="227012"/>
          </a:xfrm>
        </p:spPr>
        <p:txBody>
          <a:bodyPr anchor="ctr">
            <a:noAutofit/>
          </a:bodyPr>
          <a:lstStyle>
            <a:lvl1pPr marL="0" indent="0">
              <a:buNone/>
              <a:defRPr sz="1400"/>
            </a:lvl1pPr>
          </a:lstStyle>
          <a:p>
            <a:pPr lvl="0"/>
            <a:r>
              <a:rPr lang="en-US" sz="1400" dirty="0" smtClean="0"/>
              <a:t>Legend header</a:t>
            </a:r>
            <a:endParaRPr lang="en-US" dirty="0"/>
          </a:p>
        </p:txBody>
      </p:sp>
      <p:sp>
        <p:nvSpPr>
          <p:cNvPr id="23" name="Content Placeholder 22"/>
          <p:cNvSpPr>
            <a:spLocks noGrp="1"/>
          </p:cNvSpPr>
          <p:nvPr>
            <p:ph sz="quarter" idx="20" hasCustomPrompt="1"/>
          </p:nvPr>
        </p:nvSpPr>
        <p:spPr>
          <a:xfrm>
            <a:off x="7451725" y="3721100"/>
            <a:ext cx="1357313" cy="1484313"/>
          </a:xfrm>
        </p:spPr>
        <p:txBody>
          <a:bodyPr>
            <a:normAutofit/>
          </a:bodyPr>
          <a:lstStyle>
            <a:lvl1pPr marL="0" indent="0">
              <a:buNone/>
              <a:defRPr sz="1400"/>
            </a:lvl1pPr>
          </a:lstStyle>
          <a:p>
            <a:pPr lvl="0"/>
            <a:r>
              <a:rPr lang="en-US" sz="1400" dirty="0" smtClean="0"/>
              <a:t>Legend key</a:t>
            </a:r>
            <a:endParaRPr lang="en-US" dirty="0"/>
          </a:p>
        </p:txBody>
      </p:sp>
      <p:sp>
        <p:nvSpPr>
          <p:cNvPr id="6" name="Text Placeholder 5"/>
          <p:cNvSpPr>
            <a:spLocks noGrp="1"/>
          </p:cNvSpPr>
          <p:nvPr>
            <p:ph type="body" sz="quarter" idx="18" hasCustomPrompt="1"/>
          </p:nvPr>
        </p:nvSpPr>
        <p:spPr>
          <a:xfrm>
            <a:off x="5449888" y="5251450"/>
            <a:ext cx="3694112" cy="180975"/>
          </a:xfrm>
        </p:spPr>
        <p:txBody>
          <a:bodyPr anchor="ct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Footnote</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7" name="Text Placeholder 6"/>
          <p:cNvSpPr>
            <a:spLocks noGrp="1"/>
          </p:cNvSpPr>
          <p:nvPr>
            <p:ph type="body" sz="quarter" idx="13" hasCustomPrompt="1"/>
          </p:nvPr>
        </p:nvSpPr>
        <p:spPr>
          <a:xfrm>
            <a:off x="1" y="6301211"/>
            <a:ext cx="661851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8" name="Text Placeholder 6"/>
          <p:cNvSpPr>
            <a:spLocks noGrp="1"/>
          </p:cNvSpPr>
          <p:nvPr>
            <p:ph type="body" sz="quarter" idx="16" hasCustomPrompt="1"/>
          </p:nvPr>
        </p:nvSpPr>
        <p:spPr>
          <a:xfrm>
            <a:off x="6627223" y="6295869"/>
            <a:ext cx="1436915"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Tree>
    <p:extLst>
      <p:ext uri="{BB962C8B-B14F-4D97-AF65-F5344CB8AC3E}">
        <p14:creationId xmlns:p14="http://schemas.microsoft.com/office/powerpoint/2010/main" val="128743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1319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693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79EE61-D6C7-4CAE-835B-AC0CC2FCBF6D}" type="slidenum">
              <a:rPr lang="en-US"/>
              <a:pPr>
                <a:defRPr/>
              </a:pPr>
              <a:t>‹#›</a:t>
            </a:fld>
            <a:endParaRPr lang="en-US" dirty="0"/>
          </a:p>
        </p:txBody>
      </p:sp>
    </p:spTree>
    <p:extLst>
      <p:ext uri="{BB962C8B-B14F-4D97-AF65-F5344CB8AC3E}">
        <p14:creationId xmlns:p14="http://schemas.microsoft.com/office/powerpoint/2010/main" val="368580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5573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1152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86352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001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77276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3280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5977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358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65514" y="1676400"/>
            <a:ext cx="7239000" cy="4897438"/>
          </a:xfrm>
        </p:spPr>
        <p:txBody>
          <a:bodyPr/>
          <a:lstStyle/>
          <a:p>
            <a:pPr lvl="0"/>
            <a:endParaRPr lang="en-US" noProof="0" dirty="0"/>
          </a:p>
        </p:txBody>
      </p:sp>
    </p:spTree>
    <p:extLst>
      <p:ext uri="{BB962C8B-B14F-4D97-AF65-F5344CB8AC3E}">
        <p14:creationId xmlns:p14="http://schemas.microsoft.com/office/powerpoint/2010/main" val="3917805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7524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6CA6BD-6CA4-4825-8359-CBEA62F9FC2E}" type="slidenum">
              <a:rPr lang="en-US"/>
              <a:pPr>
                <a:defRPr/>
              </a:pPr>
              <a:t>‹#›</a:t>
            </a:fld>
            <a:endParaRPr lang="en-US" dirty="0"/>
          </a:p>
        </p:txBody>
      </p:sp>
    </p:spTree>
    <p:extLst>
      <p:ext uri="{BB962C8B-B14F-4D97-AF65-F5344CB8AC3E}">
        <p14:creationId xmlns:p14="http://schemas.microsoft.com/office/powerpoint/2010/main" val="1635602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897333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1639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166933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111086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855262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ea typeface="+mn-ea"/>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9515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365C24-1BF0-4E43-B37C-6781DB52BDB6}"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655340-09A0-4AFA-ADD2-0DF10A5A41C0}"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9737" y="176107"/>
            <a:ext cx="1839316" cy="933469"/>
          </a:xfrm>
          <a:prstGeom prst="rect">
            <a:avLst/>
          </a:prstGeom>
        </p:spPr>
      </p:pic>
      <p:pic>
        <p:nvPicPr>
          <p:cNvPr id="11" name="Picture 5" descr="Hhslogo B cop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211" y="176107"/>
            <a:ext cx="1210492" cy="121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225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989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8A902-24B6-4457-BAD8-D9E16AF04791}"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8CEF42-A4AF-4F48-AE6D-112E6F190511}" type="slidenum">
              <a:rPr lang="en-US" smtClean="0">
                <a:solidFill>
                  <a:prstClr val="black">
                    <a:tint val="75000"/>
                  </a:prstClr>
                </a:solidFill>
              </a:rPr>
              <a:pPr/>
              <a:t>‹#›</a:t>
            </a:fld>
            <a:endParaRPr lang="en-US">
              <a:solidFill>
                <a:prstClr val="black">
                  <a:tint val="75000"/>
                </a:prstClr>
              </a:solidFill>
            </a:endParaRPr>
          </a:p>
        </p:txBody>
      </p:sp>
      <p:pic>
        <p:nvPicPr>
          <p:cNvPr id="7" name="Picture 6" descr="A map of the U.S. with pictures of healthy people of all age, race, and ethnicity."/>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61139"/>
            <a:ext cx="9144000" cy="5735721"/>
          </a:xfrm>
          <a:prstGeom prst="rect">
            <a:avLst/>
          </a:prstGeom>
          <a:ln>
            <a:noFill/>
          </a:ln>
          <a:effec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Tree>
    <p:extLst>
      <p:ext uri="{BB962C8B-B14F-4D97-AF65-F5344CB8AC3E}">
        <p14:creationId xmlns:p14="http://schemas.microsoft.com/office/powerpoint/2010/main" val="1203097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64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39E43E-5BA8-4BBE-A758-69D037E91EB6}" type="slidenum">
              <a:rPr lang="en-US"/>
              <a:pPr>
                <a:defRPr/>
              </a:pPr>
              <a:t>‹#›</a:t>
            </a:fld>
            <a:endParaRPr lang="en-US" dirty="0"/>
          </a:p>
        </p:txBody>
      </p:sp>
    </p:spTree>
    <p:extLst>
      <p:ext uri="{BB962C8B-B14F-4D97-AF65-F5344CB8AC3E}">
        <p14:creationId xmlns:p14="http://schemas.microsoft.com/office/powerpoint/2010/main" val="25379006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01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60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980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6465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38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5981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C5CF3-7F76-481E-88B0-6FF59E1542C5}" type="datetimeFigureOut">
              <a:rPr lang="en-US" smtClean="0">
                <a:solidFill>
                  <a:prstClr val="black">
                    <a:tint val="75000"/>
                  </a:prstClr>
                </a:solidFill>
              </a:rPr>
              <a:pPr/>
              <a:t>7/1/2013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97D27F-64CA-4F4F-A242-5B2DF33D87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0996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677162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7153604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9B934A-D30A-459D-9C68-4B673A496ED1}" type="slidenum">
              <a:rPr lang="en-US"/>
              <a:pPr>
                <a:defRPr/>
              </a:pPr>
              <a:t>‹#›</a:t>
            </a:fld>
            <a:endParaRPr lang="en-US" dirty="0"/>
          </a:p>
        </p:txBody>
      </p:sp>
    </p:spTree>
    <p:extLst>
      <p:ext uri="{BB962C8B-B14F-4D97-AF65-F5344CB8AC3E}">
        <p14:creationId xmlns:p14="http://schemas.microsoft.com/office/powerpoint/2010/main" val="38387549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607110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513970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223468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059499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606178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856194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709099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825640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4011043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logo re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27" y="6295869"/>
            <a:ext cx="1055818" cy="562131"/>
          </a:xfrm>
          <a:prstGeom prst="rect">
            <a:avLst/>
          </a:prstGeom>
        </p:spPr>
      </p:pic>
    </p:spTree>
    <p:extLst>
      <p:ext uri="{BB962C8B-B14F-4D97-AF65-F5344CB8AC3E}">
        <p14:creationId xmlns:p14="http://schemas.microsoft.com/office/powerpoint/2010/main" val="1013100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F72ABA-BBFD-4DED-876B-B0FDC3D9BCA0}" type="slidenum">
              <a:rPr lang="en-US"/>
              <a:pPr>
                <a:defRPr/>
              </a:pPr>
              <a:t>‹#›</a:t>
            </a:fld>
            <a:endParaRPr lang="en-US" dirty="0"/>
          </a:p>
        </p:txBody>
      </p:sp>
    </p:spTree>
    <p:extLst>
      <p:ext uri="{BB962C8B-B14F-4D97-AF65-F5344CB8AC3E}">
        <p14:creationId xmlns:p14="http://schemas.microsoft.com/office/powerpoint/2010/main" val="40949847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able with logo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4" name="Table Placeholder 3"/>
          <p:cNvSpPr>
            <a:spLocks noGrp="1"/>
          </p:cNvSpPr>
          <p:nvPr>
            <p:ph type="tbl" sz="quarter" idx="14"/>
          </p:nvPr>
        </p:nvSpPr>
        <p:spPr>
          <a:xfrm>
            <a:off x="463550" y="676275"/>
            <a:ext cx="8324850" cy="5629275"/>
          </a:xfrm>
        </p:spPr>
        <p:txBody>
          <a:bodyPr/>
          <a:lstStyle/>
          <a:p>
            <a:endParaRPr lang="en-US" dirty="0"/>
          </a:p>
        </p:txBody>
      </p:sp>
      <p:sp>
        <p:nvSpPr>
          <p:cNvPr id="6" name="Picture Placeholder 5"/>
          <p:cNvSpPr>
            <a:spLocks noGrp="1"/>
          </p:cNvSpPr>
          <p:nvPr>
            <p:ph type="pic" sz="quarter" idx="15" hasCustomPrompt="1"/>
          </p:nvPr>
        </p:nvSpPr>
        <p:spPr>
          <a:xfrm>
            <a:off x="1615478" y="6370637"/>
            <a:ext cx="688975" cy="487363"/>
          </a:xfrm>
        </p:spPr>
        <p:txBody>
          <a:bodyPr>
            <a:noAutofit/>
          </a:bodyPr>
          <a:lstStyle>
            <a:lvl1pPr marL="0" indent="0">
              <a:buNone/>
              <a:defRPr sz="1200"/>
            </a:lvl1pPr>
          </a:lstStyle>
          <a:p>
            <a:r>
              <a:rPr lang="en-US" dirty="0" smtClean="0"/>
              <a:t>Logo1</a:t>
            </a:r>
            <a:endParaRPr lang="en-US" dirty="0"/>
          </a:p>
        </p:txBody>
      </p:sp>
      <p:sp>
        <p:nvSpPr>
          <p:cNvPr id="13" name="Picture Placeholder 5"/>
          <p:cNvSpPr>
            <a:spLocks noGrp="1"/>
          </p:cNvSpPr>
          <p:nvPr>
            <p:ph type="pic" sz="quarter" idx="16" hasCustomPrompt="1"/>
          </p:nvPr>
        </p:nvSpPr>
        <p:spPr>
          <a:xfrm>
            <a:off x="3002911" y="6370637"/>
            <a:ext cx="688975" cy="487363"/>
          </a:xfrm>
        </p:spPr>
        <p:txBody>
          <a:bodyPr>
            <a:noAutofit/>
          </a:bodyPr>
          <a:lstStyle>
            <a:lvl1pPr marL="0" indent="0">
              <a:buNone/>
              <a:defRPr sz="1200"/>
            </a:lvl1pPr>
          </a:lstStyle>
          <a:p>
            <a:r>
              <a:rPr lang="en-US" dirty="0" smtClean="0"/>
              <a:t>Logo2</a:t>
            </a:r>
            <a:endParaRPr lang="en-US" dirty="0"/>
          </a:p>
        </p:txBody>
      </p:sp>
      <p:sp>
        <p:nvSpPr>
          <p:cNvPr id="14" name="Picture Placeholder 5"/>
          <p:cNvSpPr>
            <a:spLocks noGrp="1"/>
          </p:cNvSpPr>
          <p:nvPr>
            <p:ph type="pic" sz="quarter" idx="17" hasCustomPrompt="1"/>
          </p:nvPr>
        </p:nvSpPr>
        <p:spPr>
          <a:xfrm>
            <a:off x="4226069" y="6370637"/>
            <a:ext cx="688975" cy="487363"/>
          </a:xfrm>
        </p:spPr>
        <p:txBody>
          <a:bodyPr>
            <a:noAutofit/>
          </a:bodyPr>
          <a:lstStyle>
            <a:lvl1pPr marL="0" indent="0">
              <a:buNone/>
              <a:defRPr sz="1200"/>
            </a:lvl1pPr>
          </a:lstStyle>
          <a:p>
            <a:r>
              <a:rPr lang="en-US" dirty="0" smtClean="0"/>
              <a:t>Logo3</a:t>
            </a:r>
            <a:endParaRPr lang="en-US" dirty="0"/>
          </a:p>
        </p:txBody>
      </p:sp>
      <p:sp>
        <p:nvSpPr>
          <p:cNvPr id="15" name="Picture Placeholder 5"/>
          <p:cNvSpPr>
            <a:spLocks noGrp="1"/>
          </p:cNvSpPr>
          <p:nvPr>
            <p:ph type="pic" sz="quarter" idx="18" hasCustomPrompt="1"/>
          </p:nvPr>
        </p:nvSpPr>
        <p:spPr>
          <a:xfrm>
            <a:off x="5627358" y="6370637"/>
            <a:ext cx="688975" cy="487363"/>
          </a:xfrm>
        </p:spPr>
        <p:txBody>
          <a:bodyPr>
            <a:noAutofit/>
          </a:bodyPr>
          <a:lstStyle>
            <a:lvl1pPr marL="0" indent="0">
              <a:buNone/>
              <a:defRPr sz="1200"/>
            </a:lvl1pPr>
          </a:lstStyle>
          <a:p>
            <a:r>
              <a:rPr lang="en-US" dirty="0" smtClean="0"/>
              <a:t>Logo4</a:t>
            </a:r>
            <a:endParaRPr lang="en-US" dirty="0"/>
          </a:p>
        </p:txBody>
      </p:sp>
    </p:spTree>
    <p:extLst>
      <p:ext uri="{BB962C8B-B14F-4D97-AF65-F5344CB8AC3E}">
        <p14:creationId xmlns:p14="http://schemas.microsoft.com/office/powerpoint/2010/main" val="317425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 Data chart">
    <p:spTree>
      <p:nvGrpSpPr>
        <p:cNvPr id="1" name=""/>
        <p:cNvGrpSpPr/>
        <p:nvPr/>
      </p:nvGrpSpPr>
      <p:grpSpPr>
        <a:xfrm>
          <a:off x="0" y="0"/>
          <a:ext cx="0" cy="0"/>
          <a:chOff x="0" y="0"/>
          <a:chExt cx="0" cy="0"/>
        </a:xfrm>
      </p:grpSpPr>
      <p:sp>
        <p:nvSpPr>
          <p:cNvPr id="2" name="Title 1"/>
          <p:cNvSpPr>
            <a:spLocks noGrp="1"/>
          </p:cNvSpPr>
          <p:nvPr>
            <p:ph type="title"/>
          </p:nvPr>
        </p:nvSpPr>
        <p:spPr>
          <a:xfrm>
            <a:off x="475307" y="0"/>
            <a:ext cx="8229600" cy="558140"/>
          </a:xfrm>
        </p:spPr>
        <p:txBody>
          <a:bodyPr vert="horz" lIns="91440" tIns="45720" rIns="91440" bIns="45720" rtlCol="0" anchor="ctr">
            <a:normAutofit/>
          </a:bodyPr>
          <a:lstStyle>
            <a:lvl1pPr algn="ctr" defTabSz="914400" rtl="0" eaLnBrk="1" latinLnBrk="0" hangingPunct="1">
              <a:spcBef>
                <a:spcPct val="0"/>
              </a:spcBef>
              <a:buNone/>
              <a:defRPr lang="en-US" sz="3200" b="1" kern="1200" dirty="0">
                <a:solidFill>
                  <a:schemeClr val="tx1"/>
                </a:solidFill>
                <a:latin typeface="Arial Black" pitchFamily="34" charset="0"/>
                <a:ea typeface="+mj-ea"/>
                <a:cs typeface="+mj-cs"/>
              </a:defRPr>
            </a:lvl1pPr>
          </a:lstStyle>
          <a:p>
            <a:pPr lvl="0"/>
            <a:r>
              <a:rPr lang="en-US" dirty="0" smtClean="0"/>
              <a:t>Click to edit Master title style</a:t>
            </a:r>
            <a:endParaRPr lang="en-US" dirty="0"/>
          </a:p>
        </p:txBody>
      </p:sp>
      <p:sp>
        <p:nvSpPr>
          <p:cNvPr id="12" name="Text Placeholder 11"/>
          <p:cNvSpPr>
            <a:spLocks noGrp="1"/>
          </p:cNvSpPr>
          <p:nvPr>
            <p:ph type="body" sz="quarter" idx="17"/>
          </p:nvPr>
        </p:nvSpPr>
        <p:spPr>
          <a:xfrm>
            <a:off x="479834" y="688063"/>
            <a:ext cx="407406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1"/>
          <p:cNvSpPr>
            <a:spLocks noGrp="1"/>
          </p:cNvSpPr>
          <p:nvPr>
            <p:ph type="body" sz="quarter" idx="19"/>
          </p:nvPr>
        </p:nvSpPr>
        <p:spPr>
          <a:xfrm>
            <a:off x="4608214" y="695606"/>
            <a:ext cx="4090656" cy="47183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hart Placeholder 13" descr="Chart summary"/>
          <p:cNvSpPr>
            <a:spLocks noGrp="1"/>
          </p:cNvSpPr>
          <p:nvPr>
            <p:ph type="chart" sz="quarter" idx="18"/>
          </p:nvPr>
        </p:nvSpPr>
        <p:spPr>
          <a:xfrm>
            <a:off x="452438" y="3440317"/>
            <a:ext cx="4164829" cy="1955596"/>
          </a:xfrm>
        </p:spPr>
        <p:txBody>
          <a:bodyPr/>
          <a:lstStyle/>
          <a:p>
            <a:endParaRPr lang="en-US"/>
          </a:p>
        </p:txBody>
      </p:sp>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25"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26"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66615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5307" y="0"/>
            <a:ext cx="8229600" cy="558140"/>
          </a:xfrm>
        </p:spPr>
        <p:txBody>
          <a:bodyPr vert="horz" lIns="91440" tIns="45720" rIns="91440" bIns="45720" rtlCol="0" anchor="ctr">
            <a:normAutofit/>
          </a:bodyPr>
          <a:lstStyle>
            <a:lvl1pPr algn="ctr" defTabSz="914400" rtl="0" eaLnBrk="1" latinLnBrk="0" hangingPunct="1">
              <a:spcBef>
                <a:spcPct val="0"/>
              </a:spcBef>
              <a:buNone/>
              <a:defRPr lang="en-US" sz="3200" b="1" kern="1200" dirty="0">
                <a:solidFill>
                  <a:schemeClr val="tx1"/>
                </a:solidFill>
                <a:latin typeface="+mj-lt"/>
                <a:ea typeface="+mj-ea"/>
                <a:cs typeface="+mj-cs"/>
              </a:defRPr>
            </a:lvl1pPr>
          </a:lstStyle>
          <a:p>
            <a:pPr lvl="0"/>
            <a:r>
              <a:rPr lang="en-US" dirty="0" smtClean="0"/>
              <a:t>Click to edit Master title style</a:t>
            </a:r>
            <a:endParaRPr lang="en-US" dirty="0"/>
          </a:p>
        </p:txBody>
      </p:sp>
      <p:sp>
        <p:nvSpPr>
          <p:cNvPr id="12" name="Text Placeholder 11"/>
          <p:cNvSpPr>
            <a:spLocks noGrp="1"/>
          </p:cNvSpPr>
          <p:nvPr>
            <p:ph type="body" sz="quarter" idx="17"/>
          </p:nvPr>
        </p:nvSpPr>
        <p:spPr>
          <a:xfrm>
            <a:off x="479834" y="688063"/>
            <a:ext cx="407406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1"/>
          <p:cNvSpPr>
            <a:spLocks noGrp="1"/>
          </p:cNvSpPr>
          <p:nvPr>
            <p:ph type="body" sz="quarter" idx="19"/>
          </p:nvPr>
        </p:nvSpPr>
        <p:spPr>
          <a:xfrm>
            <a:off x="4608214" y="695606"/>
            <a:ext cx="4090656" cy="272345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4" name="Content Placeholder 3"/>
          <p:cNvSpPr>
            <a:spLocks noGrp="1"/>
          </p:cNvSpPr>
          <p:nvPr>
            <p:ph sz="quarter" idx="20" hasCustomPrompt="1"/>
          </p:nvPr>
        </p:nvSpPr>
        <p:spPr>
          <a:xfrm>
            <a:off x="487363" y="3443288"/>
            <a:ext cx="4060825" cy="1984375"/>
          </a:xfrm>
        </p:spPr>
        <p:txBody>
          <a:bodyPr/>
          <a:lstStyle>
            <a:lvl1pPr>
              <a:defRPr/>
            </a:lvl1pPr>
          </a:lstStyle>
          <a:p>
            <a:pPr lvl="0"/>
            <a:r>
              <a:rPr lang="en-US" dirty="0" smtClean="0"/>
              <a:t>Content</a:t>
            </a:r>
            <a:endParaRPr lang="en-US" dirty="0"/>
          </a:p>
        </p:txBody>
      </p:sp>
      <p:sp>
        <p:nvSpPr>
          <p:cNvPr id="13" name="Content Placeholder 3"/>
          <p:cNvSpPr>
            <a:spLocks noGrp="1"/>
          </p:cNvSpPr>
          <p:nvPr>
            <p:ph sz="quarter" idx="21" hasCustomPrompt="1"/>
          </p:nvPr>
        </p:nvSpPr>
        <p:spPr>
          <a:xfrm>
            <a:off x="4617997" y="3441308"/>
            <a:ext cx="4060825" cy="1984375"/>
          </a:xfrm>
        </p:spPr>
        <p:txBody>
          <a:bodyPr/>
          <a:lstStyle>
            <a:lvl1pPr>
              <a:defRPr/>
            </a:lvl1pPr>
          </a:lstStyle>
          <a:p>
            <a:pPr lvl="0"/>
            <a:r>
              <a:rPr lang="en-US" dirty="0" smtClean="0"/>
              <a:t>Content</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23"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24"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011412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Map Comparison + legend">
    <p:spTree>
      <p:nvGrpSpPr>
        <p:cNvPr id="1" name=""/>
        <p:cNvGrpSpPr/>
        <p:nvPr/>
      </p:nvGrpSpPr>
      <p:grpSpPr>
        <a:xfrm>
          <a:off x="0" y="0"/>
          <a:ext cx="0" cy="0"/>
          <a:chOff x="0" y="0"/>
          <a:chExt cx="0" cy="0"/>
        </a:xfrm>
      </p:grpSpPr>
      <p:sp>
        <p:nvSpPr>
          <p:cNvPr id="2" name="Title 1"/>
          <p:cNvSpPr>
            <a:spLocks noGrp="1"/>
          </p:cNvSpPr>
          <p:nvPr>
            <p:ph type="title"/>
          </p:nvPr>
        </p:nvSpPr>
        <p:spPr>
          <a:xfrm>
            <a:off x="475307" y="0"/>
            <a:ext cx="8229600" cy="558140"/>
          </a:xfrm>
        </p:spPr>
        <p:txBody>
          <a:bodyPr vert="horz" lIns="91440" tIns="45720" rIns="91440" bIns="45720" rtlCol="0" anchor="ctr">
            <a:normAutofit/>
          </a:bodyPr>
          <a:lstStyle>
            <a:lvl1pPr algn="ctr" defTabSz="914400" rtl="0" eaLnBrk="1" latinLnBrk="0" hangingPunct="1">
              <a:spcBef>
                <a:spcPct val="0"/>
              </a:spcBef>
              <a:buNone/>
              <a:defRPr lang="en-US" sz="3200" b="1" kern="1200" dirty="0">
                <a:solidFill>
                  <a:schemeClr val="tx1"/>
                </a:solidFill>
                <a:latin typeface="+mj-lt"/>
                <a:ea typeface="+mj-ea"/>
                <a:cs typeface="+mj-cs"/>
              </a:defRPr>
            </a:lvl1pPr>
          </a:lstStyle>
          <a:p>
            <a:pPr lvl="0"/>
            <a:r>
              <a:rPr lang="en-US" dirty="0" smtClean="0"/>
              <a:t>Click to edit Master title style</a:t>
            </a:r>
            <a:endParaRPr lang="en-US" dirty="0"/>
          </a:p>
        </p:txBody>
      </p:sp>
      <p:sp>
        <p:nvSpPr>
          <p:cNvPr id="12" name="Text Placeholder 11"/>
          <p:cNvSpPr>
            <a:spLocks noGrp="1"/>
          </p:cNvSpPr>
          <p:nvPr>
            <p:ph type="body" sz="quarter" idx="17" hasCustomPrompt="1"/>
          </p:nvPr>
        </p:nvSpPr>
        <p:spPr>
          <a:xfrm>
            <a:off x="479834" y="2797791"/>
            <a:ext cx="4074060" cy="633471"/>
          </a:xfrm>
        </p:spPr>
        <p:txBody>
          <a:bodyPr/>
          <a:lstStyle>
            <a:lvl1pPr>
              <a:defRPr/>
            </a:lvl1pPr>
          </a:lstStyle>
          <a:p>
            <a:pPr lvl="0"/>
            <a:r>
              <a:rPr lang="en-US" dirty="0" smtClean="0"/>
              <a:t>Sub heading 1</a:t>
            </a:r>
            <a:endParaRPr lang="en-US" dirty="0"/>
          </a:p>
        </p:txBody>
      </p:sp>
      <p:sp>
        <p:nvSpPr>
          <p:cNvPr id="15" name="Text Placeholder 11"/>
          <p:cNvSpPr>
            <a:spLocks noGrp="1"/>
          </p:cNvSpPr>
          <p:nvPr>
            <p:ph type="body" sz="quarter" idx="19" hasCustomPrompt="1"/>
          </p:nvPr>
        </p:nvSpPr>
        <p:spPr>
          <a:xfrm>
            <a:off x="4608214" y="2811439"/>
            <a:ext cx="4090656" cy="607622"/>
          </a:xfrm>
        </p:spPr>
        <p:txBody>
          <a:bodyPr/>
          <a:lstStyle>
            <a:lvl1pPr marL="0" indent="0">
              <a:buNone/>
              <a:defRPr/>
            </a:lvl1pPr>
          </a:lstStyle>
          <a:p>
            <a:pPr lvl="0"/>
            <a:r>
              <a:rPr lang="en-US" dirty="0" smtClean="0"/>
              <a:t>Sub heading 2</a:t>
            </a:r>
            <a:endParaRPr lang="en-US" dirty="0"/>
          </a:p>
        </p:txBody>
      </p:sp>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4" name="Content Placeholder 3"/>
          <p:cNvSpPr>
            <a:spLocks noGrp="1"/>
          </p:cNvSpPr>
          <p:nvPr>
            <p:ph sz="quarter" idx="20" hasCustomPrompt="1"/>
          </p:nvPr>
        </p:nvSpPr>
        <p:spPr>
          <a:xfrm>
            <a:off x="487363" y="3443288"/>
            <a:ext cx="4060825" cy="1984375"/>
          </a:xfrm>
        </p:spPr>
        <p:txBody>
          <a:bodyPr/>
          <a:lstStyle>
            <a:lvl1pPr>
              <a:defRPr/>
            </a:lvl1pPr>
          </a:lstStyle>
          <a:p>
            <a:pPr lvl="0"/>
            <a:r>
              <a:rPr lang="en-US" dirty="0" smtClean="0"/>
              <a:t>Content</a:t>
            </a:r>
            <a:endParaRPr lang="en-US" dirty="0"/>
          </a:p>
        </p:txBody>
      </p:sp>
      <p:sp>
        <p:nvSpPr>
          <p:cNvPr id="13" name="Content Placeholder 3"/>
          <p:cNvSpPr>
            <a:spLocks noGrp="1"/>
          </p:cNvSpPr>
          <p:nvPr>
            <p:ph sz="quarter" idx="21" hasCustomPrompt="1"/>
          </p:nvPr>
        </p:nvSpPr>
        <p:spPr>
          <a:xfrm>
            <a:off x="4617997" y="3441308"/>
            <a:ext cx="4060825" cy="1984375"/>
          </a:xfrm>
        </p:spPr>
        <p:txBody>
          <a:bodyPr/>
          <a:lstStyle>
            <a:lvl1pPr>
              <a:defRPr/>
            </a:lvl1pPr>
          </a:lstStyle>
          <a:p>
            <a:pPr lvl="0"/>
            <a:r>
              <a:rPr lang="en-US" dirty="0" smtClean="0"/>
              <a:t>Content</a:t>
            </a:r>
            <a:endParaRPr lang="en-US" dirty="0"/>
          </a:p>
        </p:txBody>
      </p:sp>
      <p:sp>
        <p:nvSpPr>
          <p:cNvPr id="14" name="Text Placeholder 24"/>
          <p:cNvSpPr>
            <a:spLocks noGrp="1"/>
          </p:cNvSpPr>
          <p:nvPr>
            <p:ph type="body" sz="quarter" idx="22" hasCustomPrompt="1"/>
          </p:nvPr>
        </p:nvSpPr>
        <p:spPr>
          <a:xfrm>
            <a:off x="1773238" y="681038"/>
            <a:ext cx="5580062" cy="363537"/>
          </a:xfrm>
        </p:spPr>
        <p:txBody>
          <a:bodyPr>
            <a:noAutofit/>
          </a:bodyPr>
          <a:lstStyle>
            <a:lvl1pPr marL="0" indent="0" algn="ctr">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HP2010 target</a:t>
            </a:r>
            <a:endParaRPr lang="en-US" dirty="0"/>
          </a:p>
        </p:txBody>
      </p:sp>
      <p:sp>
        <p:nvSpPr>
          <p:cNvPr id="16" name="Text Placeholder 11"/>
          <p:cNvSpPr>
            <a:spLocks noGrp="1"/>
          </p:cNvSpPr>
          <p:nvPr>
            <p:ph type="body" sz="quarter" idx="23" hasCustomPrompt="1"/>
          </p:nvPr>
        </p:nvSpPr>
        <p:spPr>
          <a:xfrm>
            <a:off x="7269208" y="1010769"/>
            <a:ext cx="1430494" cy="227012"/>
          </a:xfrm>
        </p:spPr>
        <p:txBody>
          <a:bodyPr anchor="ctr">
            <a:noAutofit/>
          </a:bodyPr>
          <a:lstStyle>
            <a:lvl1pPr marL="0" indent="0">
              <a:buNone/>
              <a:defRPr sz="1400"/>
            </a:lvl1pPr>
          </a:lstStyle>
          <a:p>
            <a:pPr lvl="0"/>
            <a:r>
              <a:rPr lang="en-US" sz="1400" dirty="0" smtClean="0"/>
              <a:t>Legend header</a:t>
            </a:r>
            <a:endParaRPr lang="en-US" dirty="0"/>
          </a:p>
        </p:txBody>
      </p:sp>
      <p:sp>
        <p:nvSpPr>
          <p:cNvPr id="17" name="Content Placeholder 22"/>
          <p:cNvSpPr>
            <a:spLocks noGrp="1"/>
          </p:cNvSpPr>
          <p:nvPr>
            <p:ph sz="quarter" idx="24" hasCustomPrompt="1"/>
          </p:nvPr>
        </p:nvSpPr>
        <p:spPr>
          <a:xfrm>
            <a:off x="7315245" y="1291756"/>
            <a:ext cx="1357313" cy="1484313"/>
          </a:xfrm>
        </p:spPr>
        <p:txBody>
          <a:bodyPr>
            <a:normAutofit/>
          </a:bodyPr>
          <a:lstStyle>
            <a:lvl1pPr marL="0" indent="0">
              <a:buNone/>
              <a:defRPr sz="1400"/>
            </a:lvl1pPr>
          </a:lstStyle>
          <a:p>
            <a:pPr lvl="0"/>
            <a:r>
              <a:rPr lang="en-US" sz="1400" dirty="0" smtClean="0"/>
              <a:t>Legend key</a:t>
            </a:r>
            <a:endParaRPr lang="en-US" dirty="0"/>
          </a:p>
        </p:txBody>
      </p:sp>
      <p:sp>
        <p:nvSpPr>
          <p:cNvPr id="18"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27"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28"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413726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ta Chart with alt axis labels">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206559" y="686567"/>
            <a:ext cx="1937442"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9" name="Chart Placeholder 8"/>
          <p:cNvSpPr>
            <a:spLocks noGrp="1"/>
          </p:cNvSpPr>
          <p:nvPr>
            <p:ph type="chart" sz="quarter" idx="14"/>
          </p:nvPr>
        </p:nvSpPr>
        <p:spPr>
          <a:xfrm>
            <a:off x="-1" y="570368"/>
            <a:ext cx="9134945" cy="4861711"/>
          </a:xfrm>
        </p:spPr>
        <p:txBody>
          <a:bodyPr/>
          <a:lstStyle>
            <a:lvl1pPr>
              <a:defRPr sz="1400"/>
            </a:lvl1pPr>
          </a:lstStyle>
          <a:p>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4" name="Text Placeholder 3"/>
          <p:cNvSpPr>
            <a:spLocks noGrp="1"/>
          </p:cNvSpPr>
          <p:nvPr>
            <p:ph type="body" sz="quarter" idx="26" hasCustomPrompt="1"/>
          </p:nvPr>
        </p:nvSpPr>
        <p:spPr>
          <a:xfrm>
            <a:off x="151218"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Label1</a:t>
            </a:r>
            <a:endParaRPr lang="en-US" dirty="0"/>
          </a:p>
        </p:txBody>
      </p:sp>
      <p:sp>
        <p:nvSpPr>
          <p:cNvPr id="23" name="Text Placeholder 3"/>
          <p:cNvSpPr>
            <a:spLocks noGrp="1"/>
          </p:cNvSpPr>
          <p:nvPr>
            <p:ph type="body" sz="quarter" idx="27" hasCustomPrompt="1"/>
          </p:nvPr>
        </p:nvSpPr>
        <p:spPr>
          <a:xfrm>
            <a:off x="1290455"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Label2</a:t>
            </a:r>
            <a:endParaRPr lang="en-US" dirty="0"/>
          </a:p>
        </p:txBody>
      </p:sp>
      <p:sp>
        <p:nvSpPr>
          <p:cNvPr id="24" name="Text Placeholder 3"/>
          <p:cNvSpPr>
            <a:spLocks noGrp="1"/>
          </p:cNvSpPr>
          <p:nvPr>
            <p:ph type="body" sz="quarter" idx="28" hasCustomPrompt="1"/>
          </p:nvPr>
        </p:nvSpPr>
        <p:spPr>
          <a:xfrm>
            <a:off x="2431203"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Label3</a:t>
            </a:r>
            <a:endParaRPr lang="en-US" dirty="0"/>
          </a:p>
        </p:txBody>
      </p:sp>
      <p:sp>
        <p:nvSpPr>
          <p:cNvPr id="25" name="Text Placeholder 3"/>
          <p:cNvSpPr>
            <a:spLocks noGrp="1"/>
          </p:cNvSpPr>
          <p:nvPr>
            <p:ph type="body" sz="quarter" idx="29" hasCustomPrompt="1"/>
          </p:nvPr>
        </p:nvSpPr>
        <p:spPr>
          <a:xfrm>
            <a:off x="3608161"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Label4</a:t>
            </a:r>
            <a:endParaRPr lang="en-US" dirty="0"/>
          </a:p>
        </p:txBody>
      </p:sp>
      <p:sp>
        <p:nvSpPr>
          <p:cNvPr id="26" name="Text Placeholder 3"/>
          <p:cNvSpPr>
            <a:spLocks noGrp="1"/>
          </p:cNvSpPr>
          <p:nvPr>
            <p:ph type="body" sz="quarter" idx="30" hasCustomPrompt="1"/>
          </p:nvPr>
        </p:nvSpPr>
        <p:spPr>
          <a:xfrm>
            <a:off x="4748905"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Label5</a:t>
            </a:r>
            <a:endParaRPr lang="en-US" dirty="0"/>
          </a:p>
        </p:txBody>
      </p:sp>
      <p:sp>
        <p:nvSpPr>
          <p:cNvPr id="27" name="Text Placeholder 3"/>
          <p:cNvSpPr>
            <a:spLocks noGrp="1"/>
          </p:cNvSpPr>
          <p:nvPr>
            <p:ph type="body" sz="quarter" idx="31" hasCustomPrompt="1"/>
          </p:nvPr>
        </p:nvSpPr>
        <p:spPr>
          <a:xfrm>
            <a:off x="5934912" y="4864608"/>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Label6</a:t>
            </a:r>
            <a:endParaRPr lang="en-US" dirty="0"/>
          </a:p>
        </p:txBody>
      </p:sp>
      <p:sp>
        <p:nvSpPr>
          <p:cNvPr id="28" name="Text Placeholder 3"/>
          <p:cNvSpPr>
            <a:spLocks noGrp="1"/>
          </p:cNvSpPr>
          <p:nvPr>
            <p:ph type="body" sz="quarter" idx="32" hasCustomPrompt="1"/>
          </p:nvPr>
        </p:nvSpPr>
        <p:spPr>
          <a:xfrm>
            <a:off x="7093692" y="4863099"/>
            <a:ext cx="1005840" cy="274320"/>
          </a:xfrm>
        </p:spPr>
        <p:txBody>
          <a:bodyPr anchor="ct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dirty="0" smtClean="0"/>
              <a:t>Label7</a:t>
            </a:r>
            <a:endParaRPr lang="en-US" dirty="0"/>
          </a:p>
        </p:txBody>
      </p:sp>
      <p:sp>
        <p:nvSpPr>
          <p:cNvPr id="8" name="Text Placeholder 6"/>
          <p:cNvSpPr>
            <a:spLocks noGrp="1"/>
          </p:cNvSpPr>
          <p:nvPr>
            <p:ph type="body" sz="quarter" idx="15" hasCustomPrompt="1"/>
          </p:nvPr>
        </p:nvSpPr>
        <p:spPr>
          <a:xfrm>
            <a:off x="-24044" y="5453898"/>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32" name="Text Placeholder 6"/>
          <p:cNvSpPr>
            <a:spLocks noGrp="1"/>
          </p:cNvSpPr>
          <p:nvPr>
            <p:ph type="body" sz="quarter" idx="13" hasCustomPrompt="1"/>
          </p:nvPr>
        </p:nvSpPr>
        <p:spPr>
          <a:xfrm>
            <a:off x="1" y="6301211"/>
            <a:ext cx="661851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33" name="Text Placeholder 6"/>
          <p:cNvSpPr>
            <a:spLocks noGrp="1"/>
          </p:cNvSpPr>
          <p:nvPr>
            <p:ph type="body" sz="quarter" idx="16" hasCustomPrompt="1"/>
          </p:nvPr>
        </p:nvSpPr>
        <p:spPr>
          <a:xfrm>
            <a:off x="6627223" y="6295869"/>
            <a:ext cx="1436915"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Tree>
    <p:extLst>
      <p:ext uri="{BB962C8B-B14F-4D97-AF65-F5344CB8AC3E}">
        <p14:creationId xmlns:p14="http://schemas.microsoft.com/office/powerpoint/2010/main" val="92657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ata chart with two sets of floating legend items">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
            <a:ext cx="8229600" cy="558267"/>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88451" y="686567"/>
            <a:ext cx="1955549"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9" name="Chart Placeholder 8"/>
          <p:cNvSpPr>
            <a:spLocks noGrp="1"/>
          </p:cNvSpPr>
          <p:nvPr>
            <p:ph type="chart" sz="quarter" idx="14"/>
          </p:nvPr>
        </p:nvSpPr>
        <p:spPr>
          <a:xfrm>
            <a:off x="-1" y="579422"/>
            <a:ext cx="9134945" cy="4852657"/>
          </a:xfrm>
        </p:spPr>
        <p:txBody>
          <a:bodyPr/>
          <a:lstStyle/>
          <a:p>
            <a:endParaRPr lang="en-US"/>
          </a:p>
        </p:txBody>
      </p:sp>
      <p:sp>
        <p:nvSpPr>
          <p:cNvPr id="3" name="Text Placeholder 2"/>
          <p:cNvSpPr>
            <a:spLocks noGrp="1"/>
          </p:cNvSpPr>
          <p:nvPr>
            <p:ph type="body" sz="quarter" idx="17" hasCustomPrompt="1"/>
          </p:nvPr>
        </p:nvSpPr>
        <p:spPr>
          <a:xfrm>
            <a:off x="8142051" y="2552700"/>
            <a:ext cx="965723"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5"/>
            <a:ext cx="955160"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1"/>
            <a:ext cx="953651"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9"/>
            <a:ext cx="983509"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6"/>
            <a:ext cx="962544"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2"/>
            <a:ext cx="960362"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4"/>
            <a:ext cx="950633"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3"/>
            <a:ext cx="949959"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23" name="Text Placeholder 2"/>
          <p:cNvSpPr>
            <a:spLocks noGrp="1"/>
          </p:cNvSpPr>
          <p:nvPr>
            <p:ph type="body" sz="quarter" idx="26" hasCustomPrompt="1"/>
          </p:nvPr>
        </p:nvSpPr>
        <p:spPr>
          <a:xfrm>
            <a:off x="0" y="2587112"/>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Legend9</a:t>
            </a:r>
            <a:endParaRPr lang="en-US" dirty="0"/>
          </a:p>
        </p:txBody>
      </p:sp>
      <p:sp>
        <p:nvSpPr>
          <p:cNvPr id="24" name="Text Placeholder 2"/>
          <p:cNvSpPr>
            <a:spLocks noGrp="1"/>
          </p:cNvSpPr>
          <p:nvPr>
            <p:ph type="body" sz="quarter" idx="27" hasCustomPrompt="1"/>
          </p:nvPr>
        </p:nvSpPr>
        <p:spPr>
          <a:xfrm>
            <a:off x="0" y="2884367"/>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Legend10</a:t>
            </a:r>
            <a:endParaRPr lang="en-US" dirty="0"/>
          </a:p>
        </p:txBody>
      </p:sp>
      <p:sp>
        <p:nvSpPr>
          <p:cNvPr id="25" name="Text Placeholder 2"/>
          <p:cNvSpPr>
            <a:spLocks noGrp="1"/>
          </p:cNvSpPr>
          <p:nvPr>
            <p:ph type="body" sz="quarter" idx="28" hasCustomPrompt="1"/>
          </p:nvPr>
        </p:nvSpPr>
        <p:spPr>
          <a:xfrm>
            <a:off x="0" y="3208783"/>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Legend11</a:t>
            </a:r>
            <a:endParaRPr lang="en-US" dirty="0"/>
          </a:p>
        </p:txBody>
      </p:sp>
      <p:sp>
        <p:nvSpPr>
          <p:cNvPr id="26" name="Text Placeholder 2"/>
          <p:cNvSpPr>
            <a:spLocks noGrp="1"/>
          </p:cNvSpPr>
          <p:nvPr>
            <p:ph type="body" sz="quarter" idx="29" hasCustomPrompt="1"/>
          </p:nvPr>
        </p:nvSpPr>
        <p:spPr>
          <a:xfrm>
            <a:off x="0" y="3543761"/>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Legend12</a:t>
            </a:r>
            <a:endParaRPr lang="en-US" dirty="0"/>
          </a:p>
        </p:txBody>
      </p:sp>
      <p:sp>
        <p:nvSpPr>
          <p:cNvPr id="27" name="Text Placeholder 2"/>
          <p:cNvSpPr>
            <a:spLocks noGrp="1"/>
          </p:cNvSpPr>
          <p:nvPr>
            <p:ph type="body" sz="quarter" idx="30" hasCustomPrompt="1"/>
          </p:nvPr>
        </p:nvSpPr>
        <p:spPr>
          <a:xfrm>
            <a:off x="0" y="3922498"/>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Legend13</a:t>
            </a:r>
            <a:endParaRPr lang="en-US" dirty="0"/>
          </a:p>
        </p:txBody>
      </p:sp>
      <p:sp>
        <p:nvSpPr>
          <p:cNvPr id="28" name="Text Placeholder 2"/>
          <p:cNvSpPr>
            <a:spLocks noGrp="1"/>
          </p:cNvSpPr>
          <p:nvPr>
            <p:ph type="body" sz="quarter" idx="31" hasCustomPrompt="1"/>
          </p:nvPr>
        </p:nvSpPr>
        <p:spPr>
          <a:xfrm>
            <a:off x="0" y="4274074"/>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Legend14</a:t>
            </a:r>
            <a:endParaRPr lang="en-US" dirty="0"/>
          </a:p>
        </p:txBody>
      </p:sp>
      <p:sp>
        <p:nvSpPr>
          <p:cNvPr id="29" name="Text Placeholder 2"/>
          <p:cNvSpPr>
            <a:spLocks noGrp="1"/>
          </p:cNvSpPr>
          <p:nvPr>
            <p:ph type="body" sz="quarter" idx="32" hasCustomPrompt="1"/>
          </p:nvPr>
        </p:nvSpPr>
        <p:spPr>
          <a:xfrm>
            <a:off x="0" y="4645266"/>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Legend15</a:t>
            </a:r>
            <a:endParaRPr lang="en-US" dirty="0"/>
          </a:p>
        </p:txBody>
      </p:sp>
      <p:sp>
        <p:nvSpPr>
          <p:cNvPr id="30" name="Text Placeholder 2"/>
          <p:cNvSpPr>
            <a:spLocks noGrp="1"/>
          </p:cNvSpPr>
          <p:nvPr>
            <p:ph type="body" sz="quarter" idx="33" hasCustomPrompt="1"/>
          </p:nvPr>
        </p:nvSpPr>
        <p:spPr>
          <a:xfrm>
            <a:off x="0" y="4980245"/>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Legend16</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34" name="Text Placeholder 6"/>
          <p:cNvSpPr>
            <a:spLocks noGrp="1"/>
          </p:cNvSpPr>
          <p:nvPr>
            <p:ph type="body" sz="quarter" idx="13" hasCustomPrompt="1"/>
          </p:nvPr>
        </p:nvSpPr>
        <p:spPr>
          <a:xfrm>
            <a:off x="1" y="6301211"/>
            <a:ext cx="661851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35" name="Text Placeholder 6"/>
          <p:cNvSpPr>
            <a:spLocks noGrp="1"/>
          </p:cNvSpPr>
          <p:nvPr>
            <p:ph type="body" sz="quarter" idx="16" hasCustomPrompt="1"/>
          </p:nvPr>
        </p:nvSpPr>
        <p:spPr>
          <a:xfrm>
            <a:off x="6627223" y="6295869"/>
            <a:ext cx="1436915"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Tree>
    <p:extLst>
      <p:ext uri="{BB962C8B-B14F-4D97-AF65-F5344CB8AC3E}">
        <p14:creationId xmlns:p14="http://schemas.microsoft.com/office/powerpoint/2010/main" val="246140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ap/Picture insert and legend">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570369"/>
            <a:ext cx="9134945" cy="4852658"/>
          </a:xfrm>
        </p:spPr>
        <p:txBody>
          <a:bodyPr/>
          <a:lstStyle>
            <a:lvl1pPr marL="0" indent="0">
              <a:buNone/>
              <a:defRPr/>
            </a:lvl1pPr>
          </a:lstStyle>
          <a:p>
            <a:r>
              <a:rPr lang="en-US" dirty="0" smtClean="0"/>
              <a:t>Map</a:t>
            </a:r>
            <a:endParaRPr lang="en-US" dirty="0"/>
          </a:p>
        </p:txBody>
      </p:sp>
      <p:sp>
        <p:nvSpPr>
          <p:cNvPr id="10" name="Title 9"/>
          <p:cNvSpPr>
            <a:spLocks noGrp="1"/>
          </p:cNvSpPr>
          <p:nvPr>
            <p:ph type="title"/>
          </p:nvPr>
        </p:nvSpPr>
        <p:spPr>
          <a:xfrm>
            <a:off x="457200" y="3048"/>
            <a:ext cx="8229600" cy="558267"/>
          </a:xfrm>
        </p:spPr>
        <p:txBody>
          <a:bodyPr>
            <a:noAutofit/>
          </a:bodyPr>
          <a:lstStyle>
            <a:lvl1pPr>
              <a:defRPr sz="3200"/>
            </a:lvl1pPr>
          </a:lstStyle>
          <a:p>
            <a:r>
              <a:rPr lang="en-US" dirty="0" smtClean="0"/>
              <a:t>Click to edit Master title style</a:t>
            </a:r>
            <a:endParaRPr lang="en-US" dirty="0"/>
          </a:p>
        </p:txBody>
      </p:sp>
      <p:sp>
        <p:nvSpPr>
          <p:cNvPr id="25" name="Text Placeholder 24"/>
          <p:cNvSpPr>
            <a:spLocks noGrp="1"/>
          </p:cNvSpPr>
          <p:nvPr>
            <p:ph type="body" sz="quarter" idx="21" hasCustomPrompt="1"/>
          </p:nvPr>
        </p:nvSpPr>
        <p:spPr>
          <a:xfrm>
            <a:off x="1773238" y="681038"/>
            <a:ext cx="5580062" cy="363537"/>
          </a:xfrm>
        </p:spPr>
        <p:txBody>
          <a:bodyPr>
            <a:noAutofit/>
          </a:bodyPr>
          <a:lstStyle>
            <a:lvl1pPr marL="0" indent="0" algn="ctr">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HP2010 target</a:t>
            </a:r>
            <a:endParaRPr lang="en-US" dirty="0"/>
          </a:p>
        </p:txBody>
      </p:sp>
      <p:sp>
        <p:nvSpPr>
          <p:cNvPr id="12" name="Text Placeholder 11"/>
          <p:cNvSpPr>
            <a:spLocks noGrp="1"/>
          </p:cNvSpPr>
          <p:nvPr>
            <p:ph type="body" sz="quarter" idx="19" hasCustomPrompt="1"/>
          </p:nvPr>
        </p:nvSpPr>
        <p:spPr>
          <a:xfrm>
            <a:off x="7405688" y="3440113"/>
            <a:ext cx="1430494" cy="227012"/>
          </a:xfrm>
        </p:spPr>
        <p:txBody>
          <a:bodyPr anchor="ctr">
            <a:noAutofit/>
          </a:bodyPr>
          <a:lstStyle>
            <a:lvl1pPr marL="0" indent="0">
              <a:buNone/>
              <a:defRPr sz="1400"/>
            </a:lvl1pPr>
          </a:lstStyle>
          <a:p>
            <a:pPr lvl="0"/>
            <a:r>
              <a:rPr lang="en-US" sz="1400" dirty="0" smtClean="0"/>
              <a:t>Legend header</a:t>
            </a:r>
            <a:endParaRPr lang="en-US" dirty="0"/>
          </a:p>
        </p:txBody>
      </p:sp>
      <p:sp>
        <p:nvSpPr>
          <p:cNvPr id="23" name="Content Placeholder 22"/>
          <p:cNvSpPr>
            <a:spLocks noGrp="1"/>
          </p:cNvSpPr>
          <p:nvPr>
            <p:ph sz="quarter" idx="20" hasCustomPrompt="1"/>
          </p:nvPr>
        </p:nvSpPr>
        <p:spPr>
          <a:xfrm>
            <a:off x="7451725" y="3721100"/>
            <a:ext cx="1357313" cy="1484313"/>
          </a:xfrm>
        </p:spPr>
        <p:txBody>
          <a:bodyPr>
            <a:normAutofit/>
          </a:bodyPr>
          <a:lstStyle>
            <a:lvl1pPr marL="0" indent="0">
              <a:buNone/>
              <a:defRPr sz="1400"/>
            </a:lvl1pPr>
          </a:lstStyle>
          <a:p>
            <a:pPr lvl="0"/>
            <a:r>
              <a:rPr lang="en-US" sz="1400" dirty="0" smtClean="0"/>
              <a:t>Legend key</a:t>
            </a:r>
            <a:endParaRPr lang="en-US" dirty="0"/>
          </a:p>
        </p:txBody>
      </p:sp>
      <p:sp>
        <p:nvSpPr>
          <p:cNvPr id="6" name="Text Placeholder 5"/>
          <p:cNvSpPr>
            <a:spLocks noGrp="1"/>
          </p:cNvSpPr>
          <p:nvPr>
            <p:ph type="body" sz="quarter" idx="18" hasCustomPrompt="1"/>
          </p:nvPr>
        </p:nvSpPr>
        <p:spPr>
          <a:xfrm>
            <a:off x="5449888" y="5251450"/>
            <a:ext cx="3694112" cy="180975"/>
          </a:xfrm>
        </p:spPr>
        <p:txBody>
          <a:bodyPr anchor="ct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Footnote</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7" name="Text Placeholder 6"/>
          <p:cNvSpPr>
            <a:spLocks noGrp="1"/>
          </p:cNvSpPr>
          <p:nvPr>
            <p:ph type="body" sz="quarter" idx="13" hasCustomPrompt="1"/>
          </p:nvPr>
        </p:nvSpPr>
        <p:spPr>
          <a:xfrm>
            <a:off x="1" y="6301211"/>
            <a:ext cx="661851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8" name="Text Placeholder 6"/>
          <p:cNvSpPr>
            <a:spLocks noGrp="1"/>
          </p:cNvSpPr>
          <p:nvPr>
            <p:ph type="body" sz="quarter" idx="16" hasCustomPrompt="1"/>
          </p:nvPr>
        </p:nvSpPr>
        <p:spPr>
          <a:xfrm>
            <a:off x="6627223" y="6295869"/>
            <a:ext cx="1436915"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Tree>
    <p:extLst>
      <p:ext uri="{BB962C8B-B14F-4D97-AF65-F5344CB8AC3E}">
        <p14:creationId xmlns:p14="http://schemas.microsoft.com/office/powerpoint/2010/main" val="400640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
        <p:nvSpPr>
          <p:cNvPr id="10" name="Title 10"/>
          <p:cNvSpPr>
            <a:spLocks noGrp="1"/>
          </p:cNvSpPr>
          <p:nvPr>
            <p:ph type="title"/>
          </p:nvPr>
        </p:nvSpPr>
        <p:spPr>
          <a:xfrm>
            <a:off x="457200" y="0"/>
            <a:ext cx="8229600" cy="558140"/>
          </a:xfrm>
        </p:spPr>
        <p:txBody>
          <a:bodyPr>
            <a:normAutofit/>
          </a:bodyPr>
          <a:lstStyle>
            <a:lvl1pPr>
              <a:defRPr sz="3200" b="1">
                <a:solidFill>
                  <a:srgbClr val="003F7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75524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
        <p:nvSpPr>
          <p:cNvPr id="10" name="Title 10"/>
          <p:cNvSpPr>
            <a:spLocks noGrp="1"/>
          </p:cNvSpPr>
          <p:nvPr>
            <p:ph type="title"/>
          </p:nvPr>
        </p:nvSpPr>
        <p:spPr>
          <a:xfrm>
            <a:off x="457200" y="0"/>
            <a:ext cx="8229600" cy="558140"/>
          </a:xfrm>
        </p:spPr>
        <p:txBody>
          <a:bodyPr>
            <a:normAutofit/>
          </a:bodyPr>
          <a:lstStyle>
            <a:lvl1pPr>
              <a:defRPr sz="3200" b="1">
                <a:solidFill>
                  <a:srgbClr val="003F72"/>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991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auto">
              <a:spcBef>
                <a:spcPts val="0"/>
              </a:spcBef>
              <a:spcAft>
                <a:spcPts val="0"/>
              </a:spcAft>
              <a:buClr>
                <a:srgbClr val="97233F"/>
              </a:buClr>
              <a:buFont typeface="Arial" charset="0"/>
              <a:buNone/>
              <a:defRPr/>
            </a:pPr>
            <a:endParaRPr lang="en-US" dirty="0">
              <a:solidFill>
                <a:prstClr val="black"/>
              </a:solidFill>
              <a:latin typeface="Calibri"/>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1391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2.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4.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theme" Target="../theme/theme5.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7.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0C919A-00E0-4F09-B35F-D3B3917CF8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58"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1600200" y="152400"/>
            <a:ext cx="7470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12"/>
          <p:cNvSpPr>
            <a:spLocks noGrp="1"/>
          </p:cNvSpPr>
          <p:nvPr>
            <p:ph type="body" idx="1"/>
          </p:nvPr>
        </p:nvSpPr>
        <p:spPr bwMode="auto">
          <a:xfrm>
            <a:off x="1600200" y="1673225"/>
            <a:ext cx="73152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3079" name="Picture 15" descr="map.png"/>
          <p:cNvPicPr>
            <a:picLocks noChangeAspect="1"/>
          </p:cNvPicPr>
          <p:nvPr/>
        </p:nvPicPr>
        <p:blipFill>
          <a:blip r:embed="rId16">
            <a:extLst>
              <a:ext uri="{28A0092B-C50C-407E-A947-70E740481C1C}">
                <a14:useLocalDpi xmlns:a14="http://schemas.microsoft.com/office/drawing/2010/main" val="0"/>
              </a:ext>
            </a:extLst>
          </a:blip>
          <a:srcRect b="32175"/>
          <a:stretch>
            <a:fillRect/>
          </a:stretch>
        </p:blipFill>
        <p:spPr bwMode="auto">
          <a:xfrm>
            <a:off x="152400" y="304800"/>
            <a:ext cx="11112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pic>
        <p:nvPicPr>
          <p:cNvPr id="3081" name="Picture 33" descr="HP2020_logo.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9" r:id="rId14"/>
  </p:sldLayoutIdLst>
  <p:hf hd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88FAF9D-AF5A-496A-B0B6-E10018E45057}"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7636871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a:defRPr/>
            </a:pPr>
            <a:endParaRPr lang="en-US" dirty="0">
              <a:solidFill>
                <a:srgbClr val="003F72"/>
              </a:solidFill>
              <a:ea typeface="ＭＳ Ｐゴシック" charset="-128"/>
            </a:endParaRPr>
          </a:p>
        </p:txBody>
      </p:sp>
      <p:pic>
        <p:nvPicPr>
          <p:cNvPr id="2055" name="Picture 15" descr="map.png"/>
          <p:cNvPicPr>
            <a:picLocks noChangeAspect="1"/>
          </p:cNvPicPr>
          <p:nvPr/>
        </p:nvPicPr>
        <p:blipFill>
          <a:blip r:embed="rId20"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a:defRPr/>
            </a:pPr>
            <a:endParaRPr lang="en-US" dirty="0">
              <a:solidFill>
                <a:srgbClr val="000000"/>
              </a:solidFill>
              <a:latin typeface="Arial" charset="0"/>
              <a:ea typeface="ＭＳ Ｐゴシック" pitchFamily="-107" charset="-128"/>
            </a:endParaRPr>
          </a:p>
        </p:txBody>
      </p:sp>
      <p:pic>
        <p:nvPicPr>
          <p:cNvPr id="2057" name="Picture 33" descr="HP2020_logo.png"/>
          <p:cNvPicPr>
            <a:picLocks noChangeAspect="1"/>
          </p:cNvPicPr>
          <p:nvPr/>
        </p:nvPicPr>
        <p:blipFill>
          <a:blip r:embed="rId21" cstate="print"/>
          <a:srcRect/>
          <a:stretch>
            <a:fillRect/>
          </a:stretch>
        </p:blipFill>
        <p:spPr bwMode="auto">
          <a:xfrm>
            <a:off x="123825" y="6229350"/>
            <a:ext cx="1019175" cy="476250"/>
          </a:xfrm>
          <a:prstGeom prst="rect">
            <a:avLst/>
          </a:prstGeom>
          <a:noFill/>
          <a:ln w="9525">
            <a:noFill/>
            <a:miter lim="800000"/>
            <a:headEnd/>
            <a:tailEnd/>
          </a:ln>
        </p:spPr>
      </p:pic>
    </p:spTree>
    <p:extLst>
      <p:ext uri="{BB962C8B-B14F-4D97-AF65-F5344CB8AC3E}">
        <p14:creationId xmlns:p14="http://schemas.microsoft.com/office/powerpoint/2010/main" val="356845195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36" r:id="rId18"/>
  </p:sldLayoutIdLst>
  <p:hf hd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71C5CF3-7F76-481E-88B0-6FF59E1542C5}" type="datetimeFigureOut">
              <a:rPr lang="en-US" smtClean="0">
                <a:solidFill>
                  <a:prstClr val="black">
                    <a:tint val="75000"/>
                  </a:prstClr>
                </a:solidFill>
                <a:latin typeface="Calibri"/>
              </a:rPr>
              <a:pPr fontAlgn="auto">
                <a:spcBef>
                  <a:spcPts val="0"/>
                </a:spcBef>
                <a:spcAft>
                  <a:spcPts val="0"/>
                </a:spcAft>
              </a:pPr>
              <a:t>7/1/2013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B97D27F-64CA-4F4F-A242-5B2DF33D87E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668438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88FAF9D-AF5A-496A-B0B6-E10018E45057}"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76847879"/>
      </p:ext>
    </p:extLst>
  </p:cSld>
  <p:clrMap bg1="lt1" tx1="dk1" bg2="lt2" tx2="dk2" accent1="accent1" accent2="accent2" accent3="accent3" accent4="accent4" accent5="accent5" accent6="accent6" hlink="hlink" folHlink="folHlink"/>
  <p:sldLayoutIdLst>
    <p:sldLayoutId id="214748383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auto">
              <a:spcBef>
                <a:spcPts val="0"/>
              </a:spcBef>
              <a:spcAft>
                <a:spcPts val="0"/>
              </a:spcAft>
            </a:pPr>
            <a:fld id="{C0F9CBA3-78CA-403B-8C51-5D5BD56BF9BE}" type="datetimeFigureOut">
              <a:rPr lang="en-US" smtClean="0">
                <a:solidFill>
                  <a:srgbClr val="E7DEC9">
                    <a:shade val="50000"/>
                    <a:satMod val="200000"/>
                  </a:srgbClr>
                </a:solidFill>
                <a:latin typeface="Gill Sans MT"/>
              </a:rPr>
              <a:pPr fontAlgn="auto">
                <a:spcBef>
                  <a:spcPts val="0"/>
                </a:spcBef>
                <a:spcAft>
                  <a:spcPts val="0"/>
                </a:spcAft>
              </a:pPr>
              <a:t>7/1/2013</a:t>
            </a:fld>
            <a:endParaRPr lang="en-US" dirty="0">
              <a:solidFill>
                <a:srgbClr val="E7DEC9">
                  <a:shade val="50000"/>
                  <a:satMod val="200000"/>
                </a:srgbClr>
              </a:solidFill>
              <a:latin typeface="Gill Sans MT"/>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auto">
              <a:spcBef>
                <a:spcPts val="0"/>
              </a:spcBef>
              <a:spcAft>
                <a:spcPts val="0"/>
              </a:spcAft>
            </a:pPr>
            <a:endParaRPr lang="en-US" dirty="0">
              <a:solidFill>
                <a:srgbClr val="E7DEC9">
                  <a:shade val="50000"/>
                  <a:satMod val="200000"/>
                </a:srgbClr>
              </a:solidFill>
              <a:latin typeface="Gill Sans M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auto">
              <a:spcBef>
                <a:spcPts val="0"/>
              </a:spcBef>
              <a:spcAft>
                <a:spcPts val="0"/>
              </a:spcAft>
            </a:pPr>
            <a:fld id="{D5753725-41AC-47A9-8387-B29C2CF51E07}" type="slidenum">
              <a:rPr lang="en-US" smtClean="0">
                <a:solidFill>
                  <a:srgbClr val="E7DEC9">
                    <a:shade val="50000"/>
                    <a:satMod val="200000"/>
                  </a:srgbClr>
                </a:solidFill>
                <a:latin typeface="Gill Sans MT"/>
              </a:rPr>
              <a:pPr fontAlgn="auto">
                <a:spcBef>
                  <a:spcPts val="0"/>
                </a:spcBef>
                <a:spcAft>
                  <a:spcPts val="0"/>
                </a:spcAft>
              </a:pPr>
              <a:t>‹#›</a:t>
            </a:fld>
            <a:endParaRPr lang="en-US" dirty="0">
              <a:solidFill>
                <a:srgbClr val="E7DEC9">
                  <a:shade val="50000"/>
                  <a:satMod val="200000"/>
                </a:srgbClr>
              </a:solidFill>
              <a:latin typeface="Gill Sans M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268640613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8.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9.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52.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4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8.xml"/><Relationship Id="rId1" Type="http://schemas.openxmlformats.org/officeDocument/2006/relationships/slideLayout" Target="../slideLayouts/slideLayout100.xml"/><Relationship Id="rId4" Type="http://schemas.openxmlformats.org/officeDocument/2006/relationships/image" Target="../media/image39.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1.xml"/></Relationships>
</file>

<file path=ppt/slides/_rels/slide7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1.xml"/><Relationship Id="rId1" Type="http://schemas.openxmlformats.org/officeDocument/2006/relationships/slideLayout" Target="../slideLayouts/slideLayout105.xml"/></Relationships>
</file>

<file path=ppt/slides/_rels/slide7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2.xml"/><Relationship Id="rId1" Type="http://schemas.openxmlformats.org/officeDocument/2006/relationships/slideLayout" Target="../slideLayouts/slideLayout101.xml"/></Relationships>
</file>

<file path=ppt/slides/_rels/slide7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3.xml"/><Relationship Id="rId1" Type="http://schemas.openxmlformats.org/officeDocument/2006/relationships/slideLayout" Target="../slideLayouts/slideLayout10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hyperlink" Target="http://www.healthoregon.org/genetics" TargetMode="External"/><Relationship Id="rId7" Type="http://schemas.openxmlformats.org/officeDocument/2006/relationships/hyperlink" Target="mailto:summer.l.cox@state.or.us" TargetMode="External"/><Relationship Id="rId2" Type="http://schemas.openxmlformats.org/officeDocument/2006/relationships/notesSlide" Target="../notesSlides/notesSlide80.xml"/><Relationship Id="rId1" Type="http://schemas.openxmlformats.org/officeDocument/2006/relationships/slideLayout" Target="../slideLayouts/slideLayout101.xml"/><Relationship Id="rId6" Type="http://schemas.openxmlformats.org/officeDocument/2006/relationships/hyperlink" Target="mailto:rani.m.george@state.or.us" TargetMode="External"/><Relationship Id="rId5" Type="http://schemas.openxmlformats.org/officeDocument/2006/relationships/hyperlink" Target="mailto:bridget.r.roemmich@state.or.us" TargetMode="External"/><Relationship Id="rId4" Type="http://schemas.openxmlformats.org/officeDocument/2006/relationships/hyperlink" Target="mailto:amy.zlot@state.or.us"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1905000"/>
          </a:xfrm>
        </p:spPr>
        <p:txBody>
          <a:bodyPr>
            <a:normAutofit/>
          </a:bodyPr>
          <a:lstStyle/>
          <a:p>
            <a:r>
              <a:rPr lang="en-US" sz="3600" dirty="0"/>
              <a:t>Healthy People 2020 Progress Review: Cancer and Genomics </a:t>
            </a:r>
            <a:br>
              <a:rPr lang="en-US" sz="3600" dirty="0"/>
            </a:br>
            <a:r>
              <a:rPr lang="en-US" sz="2000" dirty="0" smtClean="0"/>
              <a:t>February 6, 2013</a:t>
            </a:r>
            <a:r>
              <a:rPr lang="en-US" sz="2200" dirty="0"/>
              <a:t/>
            </a:r>
            <a:br>
              <a:rPr lang="en-US" sz="2200" dirty="0"/>
            </a:b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noAutofit/>
          </a:bodyPr>
          <a:lstStyle/>
          <a:p>
            <a:r>
              <a:rPr lang="en-US" sz="2500" b="1" dirty="0" smtClean="0">
                <a:solidFill>
                  <a:srgbClr val="003F72"/>
                </a:solidFill>
                <a:ea typeface="Tahoma" pitchFamily="34" charset="0"/>
                <a:cs typeface="Tahoma" pitchFamily="34" charset="0"/>
              </a:rPr>
              <a:t>Cancer Deaths, 2010</a:t>
            </a:r>
            <a:endParaRPr lang="en-US" sz="2500" b="1" dirty="0">
              <a:solidFill>
                <a:srgbClr val="003F72"/>
              </a:solidFill>
              <a:ea typeface="Tahoma" pitchFamily="34" charset="0"/>
              <a:cs typeface="Tahoma" pitchFamily="34" charset="0"/>
            </a:endParaRPr>
          </a:p>
        </p:txBody>
      </p:sp>
      <p:graphicFrame>
        <p:nvGraphicFramePr>
          <p:cNvPr id="9" name="Content Placeholder 8" descr="Cancer Deaths among Females"/>
          <p:cNvGraphicFramePr>
            <a:graphicFrameLocks noGrp="1"/>
          </p:cNvGraphicFramePr>
          <p:nvPr>
            <p:ph idx="1"/>
            <p:extLst>
              <p:ext uri="{D42A27DB-BD31-4B8C-83A1-F6EECF244321}">
                <p14:modId xmlns:p14="http://schemas.microsoft.com/office/powerpoint/2010/main" val="1718349783"/>
              </p:ext>
            </p:extLst>
          </p:nvPr>
        </p:nvGraphicFramePr>
        <p:xfrm>
          <a:off x="144380" y="706438"/>
          <a:ext cx="4418096" cy="5145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descr="Cancer Deaths among Males"/>
          <p:cNvGraphicFramePr>
            <a:graphicFrameLocks/>
          </p:cNvGraphicFramePr>
          <p:nvPr>
            <p:extLst>
              <p:ext uri="{D42A27DB-BD31-4B8C-83A1-F6EECF244321}">
                <p14:modId xmlns:p14="http://schemas.microsoft.com/office/powerpoint/2010/main" val="2775310662"/>
              </p:ext>
            </p:extLst>
          </p:nvPr>
        </p:nvGraphicFramePr>
        <p:xfrm>
          <a:off x="4657025" y="762585"/>
          <a:ext cx="4418096" cy="514572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p:cNvSpPr>
            <a:spLocks noGrp="1"/>
          </p:cNvSpPr>
          <p:nvPr>
            <p:ph type="body" sz="quarter" idx="15"/>
          </p:nvPr>
        </p:nvSpPr>
        <p:spPr>
          <a:xfrm>
            <a:off x="0" y="5977288"/>
            <a:ext cx="9144000" cy="287709"/>
          </a:xfrm>
        </p:spPr>
        <p:txBody>
          <a:bodyPr/>
          <a:lstStyle/>
          <a:p>
            <a:r>
              <a:rPr lang="en-US" dirty="0"/>
              <a:t>NOTES:  Data are for </a:t>
            </a:r>
            <a:r>
              <a:rPr lang="en-US" dirty="0" smtClean="0"/>
              <a:t>selected groupings of ICD-10 codes C00-C97 </a:t>
            </a:r>
            <a:r>
              <a:rPr lang="en-US" dirty="0"/>
              <a:t>reported as underlying cause of </a:t>
            </a:r>
            <a:r>
              <a:rPr lang="en-US" dirty="0" smtClean="0"/>
              <a:t>death.</a:t>
            </a:r>
          </a:p>
          <a:p>
            <a:r>
              <a:rPr lang="en-US" dirty="0" smtClean="0"/>
              <a:t>* Colorectal Includes cancer of the anus</a:t>
            </a:r>
            <a:endParaRPr lang="en-US" dirty="0"/>
          </a:p>
        </p:txBody>
      </p:sp>
      <p:sp>
        <p:nvSpPr>
          <p:cNvPr id="5" name="Text Placeholder 4"/>
          <p:cNvSpPr>
            <a:spLocks noGrp="1"/>
          </p:cNvSpPr>
          <p:nvPr>
            <p:ph type="body" sz="quarter" idx="13"/>
          </p:nvPr>
        </p:nvSpPr>
        <p:spPr>
          <a:xfrm>
            <a:off x="1" y="6553200"/>
            <a:ext cx="6365965" cy="313852"/>
          </a:xfrm>
        </p:spPr>
        <p:txBody>
          <a:bodyPr/>
          <a:lstStyle/>
          <a:p>
            <a:r>
              <a:rPr lang="en-US" dirty="0"/>
              <a:t>SOURCE: National Vital Statistics System—Mortality (NVSS-M), </a:t>
            </a:r>
            <a:r>
              <a:rPr lang="en-US" dirty="0" smtClean="0"/>
              <a:t>CDC/NCHS.</a:t>
            </a:r>
            <a:endParaRPr lang="en-US" dirty="0"/>
          </a:p>
        </p:txBody>
      </p:sp>
    </p:spTree>
    <p:extLst>
      <p:ext uri="{BB962C8B-B14F-4D97-AF65-F5344CB8AC3E}">
        <p14:creationId xmlns:p14="http://schemas.microsoft.com/office/powerpoint/2010/main" val="2550132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Public Health Impact: Genomics</a:t>
            </a:r>
            <a:endParaRPr lang="en-US" dirty="0"/>
          </a:p>
        </p:txBody>
      </p:sp>
      <p:sp>
        <p:nvSpPr>
          <p:cNvPr id="2" name="Content Placeholder 1"/>
          <p:cNvSpPr>
            <a:spLocks noGrp="1"/>
          </p:cNvSpPr>
          <p:nvPr>
            <p:ph idx="1"/>
          </p:nvPr>
        </p:nvSpPr>
        <p:spPr/>
        <p:txBody>
          <a:bodyPr>
            <a:normAutofit/>
          </a:bodyPr>
          <a:lstStyle/>
          <a:p>
            <a:r>
              <a:rPr lang="en-US" dirty="0" smtClean="0"/>
              <a:t>Genetics play </a:t>
            </a:r>
            <a:r>
              <a:rPr lang="en-US" dirty="0"/>
              <a:t>a role in 9 of the 10 leading causes of death, </a:t>
            </a:r>
            <a:r>
              <a:rPr lang="en-US" dirty="0" smtClean="0"/>
              <a:t>including:</a:t>
            </a:r>
          </a:p>
          <a:p>
            <a:pPr lvl="1"/>
            <a:r>
              <a:rPr lang="en-US" dirty="0" smtClean="0"/>
              <a:t>Cancer</a:t>
            </a:r>
          </a:p>
          <a:p>
            <a:pPr lvl="1"/>
            <a:r>
              <a:rPr lang="en-US" dirty="0" smtClean="0"/>
              <a:t>Heart </a:t>
            </a:r>
            <a:r>
              <a:rPr lang="en-US" dirty="0"/>
              <a:t>disease</a:t>
            </a:r>
          </a:p>
          <a:p>
            <a:pPr lvl="1"/>
            <a:r>
              <a:rPr lang="en-US" dirty="0" smtClean="0"/>
              <a:t>Stroke</a:t>
            </a:r>
            <a:endParaRPr lang="en-US" dirty="0"/>
          </a:p>
          <a:p>
            <a:pPr lvl="1"/>
            <a:r>
              <a:rPr lang="en-US" dirty="0"/>
              <a:t>Diabetes</a:t>
            </a:r>
          </a:p>
          <a:p>
            <a:pPr lvl="1"/>
            <a:r>
              <a:rPr lang="en-US" dirty="0"/>
              <a:t>Alzheimer’s disease</a:t>
            </a:r>
          </a:p>
          <a:p>
            <a:r>
              <a:rPr lang="en-US" dirty="0" smtClean="0"/>
              <a:t>For those at </a:t>
            </a:r>
            <a:r>
              <a:rPr lang="en-US" dirty="0"/>
              <a:t>increased risk for hereditary breast and </a:t>
            </a:r>
            <a:r>
              <a:rPr lang="en-US" dirty="0" smtClean="0"/>
              <a:t>ovarian cancer, </a:t>
            </a:r>
            <a:r>
              <a:rPr lang="en-US" dirty="0"/>
              <a:t>or hereditary colorectal cancer, genetic tests may reduce their </a:t>
            </a:r>
            <a:r>
              <a:rPr lang="en-US" dirty="0" smtClean="0"/>
              <a:t>risk of those cancers through early detection</a:t>
            </a:r>
            <a:endParaRPr lang="en-US" sz="3200" dirty="0"/>
          </a:p>
        </p:txBody>
      </p:sp>
    </p:spTree>
    <p:extLst>
      <p:ext uri="{BB962C8B-B14F-4D97-AF65-F5344CB8AC3E}">
        <p14:creationId xmlns:p14="http://schemas.microsoft.com/office/powerpoint/2010/main" val="61925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52400"/>
            <a:ext cx="7470648" cy="1066800"/>
          </a:xfrm>
        </p:spPr>
        <p:txBody>
          <a:bodyPr>
            <a:noAutofit/>
          </a:bodyPr>
          <a:lstStyle/>
          <a:p>
            <a:r>
              <a:rPr lang="en-US" dirty="0" smtClean="0"/>
              <a:t>Progress Review Data Focus</a:t>
            </a:r>
            <a:endParaRPr lang="en-US" dirty="0"/>
          </a:p>
        </p:txBody>
      </p:sp>
      <p:sp>
        <p:nvSpPr>
          <p:cNvPr id="2" name="Content Placeholder 1"/>
          <p:cNvSpPr>
            <a:spLocks noGrp="1"/>
          </p:cNvSpPr>
          <p:nvPr>
            <p:ph idx="1"/>
          </p:nvPr>
        </p:nvSpPr>
        <p:spPr/>
        <p:txBody>
          <a:bodyPr>
            <a:normAutofit fontScale="85000" lnSpcReduction="20000"/>
          </a:bodyPr>
          <a:lstStyle/>
          <a:p>
            <a:pPr>
              <a:buClr>
                <a:schemeClr val="tx1"/>
              </a:buClr>
            </a:pPr>
            <a:r>
              <a:rPr lang="en-US" dirty="0" smtClean="0"/>
              <a:t>Breast </a:t>
            </a:r>
            <a:r>
              <a:rPr lang="en-US" dirty="0"/>
              <a:t>and Colorectal </a:t>
            </a:r>
            <a:r>
              <a:rPr lang="en-US" dirty="0" smtClean="0"/>
              <a:t>Cancer</a:t>
            </a:r>
          </a:p>
          <a:p>
            <a:pPr lvl="1">
              <a:lnSpc>
                <a:spcPct val="120000"/>
              </a:lnSpc>
              <a:spcBef>
                <a:spcPts val="0"/>
              </a:spcBef>
            </a:pPr>
            <a:r>
              <a:rPr lang="en-US" dirty="0" smtClean="0"/>
              <a:t>Deaths </a:t>
            </a:r>
          </a:p>
          <a:p>
            <a:pPr marL="346075" lvl="1" indent="0">
              <a:lnSpc>
                <a:spcPct val="120000"/>
              </a:lnSpc>
              <a:spcBef>
                <a:spcPts val="0"/>
              </a:spcBef>
              <a:buNone/>
            </a:pPr>
            <a:r>
              <a:rPr lang="en-US" dirty="0" smtClean="0"/>
              <a:t>	C-3 </a:t>
            </a:r>
            <a:r>
              <a:rPr lang="en-US" dirty="0"/>
              <a:t>Female breast cancer deaths </a:t>
            </a:r>
            <a:endParaRPr lang="en-US" dirty="0" smtClean="0"/>
          </a:p>
          <a:p>
            <a:pPr marL="346075" lvl="1" indent="0">
              <a:lnSpc>
                <a:spcPct val="120000"/>
              </a:lnSpc>
              <a:spcBef>
                <a:spcPts val="0"/>
              </a:spcBef>
              <a:buNone/>
            </a:pPr>
            <a:r>
              <a:rPr lang="en-US" dirty="0" smtClean="0"/>
              <a:t>	C–5 </a:t>
            </a:r>
            <a:r>
              <a:rPr lang="en-US" dirty="0"/>
              <a:t>Colorectal cancer deaths </a:t>
            </a:r>
          </a:p>
          <a:p>
            <a:pPr lvl="1">
              <a:lnSpc>
                <a:spcPct val="120000"/>
              </a:lnSpc>
              <a:spcBef>
                <a:spcPts val="0"/>
              </a:spcBef>
            </a:pPr>
            <a:r>
              <a:rPr lang="en-US" dirty="0" smtClean="0"/>
              <a:t>Incidence</a:t>
            </a:r>
          </a:p>
          <a:p>
            <a:pPr marL="346075" lvl="1" indent="0">
              <a:lnSpc>
                <a:spcPct val="120000"/>
              </a:lnSpc>
              <a:spcBef>
                <a:spcPts val="0"/>
              </a:spcBef>
              <a:buNone/>
            </a:pPr>
            <a:r>
              <a:rPr lang="en-US" dirty="0" smtClean="0"/>
              <a:t>	C–9 </a:t>
            </a:r>
            <a:r>
              <a:rPr lang="en-US" dirty="0"/>
              <a:t>Invasive colorectal cancer </a:t>
            </a:r>
            <a:endParaRPr lang="en-US" dirty="0" smtClean="0"/>
          </a:p>
          <a:p>
            <a:pPr marL="346075" lvl="1" indent="0">
              <a:lnSpc>
                <a:spcPct val="120000"/>
              </a:lnSpc>
              <a:spcBef>
                <a:spcPts val="0"/>
              </a:spcBef>
              <a:buNone/>
            </a:pPr>
            <a:r>
              <a:rPr lang="en-US" dirty="0" smtClean="0"/>
              <a:t>	C–11 </a:t>
            </a:r>
            <a:r>
              <a:rPr lang="en-US" dirty="0"/>
              <a:t>Late-stage female breast cancer </a:t>
            </a:r>
          </a:p>
          <a:p>
            <a:pPr lvl="1">
              <a:lnSpc>
                <a:spcPct val="120000"/>
              </a:lnSpc>
              <a:spcBef>
                <a:spcPts val="0"/>
              </a:spcBef>
            </a:pPr>
            <a:r>
              <a:rPr lang="en-US" dirty="0" smtClean="0"/>
              <a:t>Screening</a:t>
            </a:r>
          </a:p>
          <a:p>
            <a:pPr marL="346075" lvl="1" indent="0">
              <a:lnSpc>
                <a:spcPct val="120000"/>
              </a:lnSpc>
              <a:spcBef>
                <a:spcPts val="0"/>
              </a:spcBef>
              <a:buNone/>
            </a:pPr>
            <a:r>
              <a:rPr lang="en-US" dirty="0" smtClean="0"/>
              <a:t>	C–16 </a:t>
            </a:r>
            <a:r>
              <a:rPr lang="en-US" dirty="0"/>
              <a:t>Colorectal cancer screening </a:t>
            </a:r>
            <a:br>
              <a:rPr lang="en-US" dirty="0"/>
            </a:br>
            <a:r>
              <a:rPr lang="en-US" dirty="0" smtClean="0"/>
              <a:t>	C–17 </a:t>
            </a:r>
            <a:r>
              <a:rPr lang="en-US" dirty="0"/>
              <a:t>Breast cancer screening </a:t>
            </a:r>
          </a:p>
          <a:p>
            <a:pPr marL="522287" indent="-342900">
              <a:lnSpc>
                <a:spcPct val="120000"/>
              </a:lnSpc>
              <a:spcBef>
                <a:spcPts val="0"/>
              </a:spcBef>
              <a:buClr>
                <a:schemeClr val="tx1"/>
              </a:buClr>
            </a:pPr>
            <a:r>
              <a:rPr lang="en-US" dirty="0" smtClean="0"/>
              <a:t>Breast and Ovarian Cancer</a:t>
            </a:r>
          </a:p>
          <a:p>
            <a:pPr lvl="1">
              <a:lnSpc>
                <a:spcPct val="120000"/>
              </a:lnSpc>
              <a:spcBef>
                <a:spcPts val="0"/>
              </a:spcBef>
            </a:pPr>
            <a:r>
              <a:rPr lang="en-US" dirty="0" smtClean="0"/>
              <a:t>Genetic counseling (1 objective)</a:t>
            </a:r>
          </a:p>
          <a:p>
            <a:pPr marL="346075" lvl="1" indent="0">
              <a:lnSpc>
                <a:spcPct val="120000"/>
              </a:lnSpc>
              <a:spcBef>
                <a:spcPts val="0"/>
              </a:spcBef>
              <a:buNone/>
            </a:pPr>
            <a:r>
              <a:rPr lang="en-US" dirty="0" smtClean="0"/>
              <a:t>	G-1 </a:t>
            </a:r>
            <a:r>
              <a:rPr lang="en-US" dirty="0"/>
              <a:t>Genetic counseling for women with a family history </a:t>
            </a:r>
            <a:r>
              <a:rPr lang="en-US" dirty="0" smtClean="0"/>
              <a:t>	of </a:t>
            </a:r>
            <a:r>
              <a:rPr lang="en-US" dirty="0"/>
              <a:t>breast and/or ovarian </a:t>
            </a:r>
            <a:r>
              <a:rPr lang="en-US" dirty="0" smtClean="0"/>
              <a:t>cancer</a:t>
            </a:r>
          </a:p>
          <a:p>
            <a:endParaRPr lang="en-US" sz="1800" dirty="0" smtClean="0"/>
          </a:p>
        </p:txBody>
      </p:sp>
      <p:sp>
        <p:nvSpPr>
          <p:cNvPr id="22" name="Oval 19" descr="Improving"/>
          <p:cNvSpPr>
            <a:spLocks noChangeArrowheads="1"/>
          </p:cNvSpPr>
          <p:nvPr/>
        </p:nvSpPr>
        <p:spPr bwMode="auto">
          <a:xfrm>
            <a:off x="2382748" y="2362200"/>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3" name="Oval 19" descr="Improving"/>
          <p:cNvSpPr>
            <a:spLocks noChangeArrowheads="1"/>
          </p:cNvSpPr>
          <p:nvPr/>
        </p:nvSpPr>
        <p:spPr bwMode="auto">
          <a:xfrm>
            <a:off x="2382748" y="2667000"/>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4" name="Oval 19" descr="Improving"/>
          <p:cNvSpPr>
            <a:spLocks noChangeArrowheads="1"/>
          </p:cNvSpPr>
          <p:nvPr/>
        </p:nvSpPr>
        <p:spPr bwMode="auto">
          <a:xfrm>
            <a:off x="2383666" y="3263989"/>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5" name="Oval 19" descr="Improving"/>
          <p:cNvSpPr>
            <a:spLocks noChangeArrowheads="1"/>
          </p:cNvSpPr>
          <p:nvPr/>
        </p:nvSpPr>
        <p:spPr bwMode="auto">
          <a:xfrm>
            <a:off x="2384584" y="3571126"/>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6" name="Oval 19" descr="Improving"/>
          <p:cNvSpPr>
            <a:spLocks noChangeArrowheads="1"/>
          </p:cNvSpPr>
          <p:nvPr/>
        </p:nvSpPr>
        <p:spPr bwMode="auto">
          <a:xfrm>
            <a:off x="2384584" y="4191000"/>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7" name="Oval 21" descr="Getting worse"/>
          <p:cNvSpPr>
            <a:spLocks noChangeArrowheads="1"/>
          </p:cNvSpPr>
          <p:nvPr/>
        </p:nvSpPr>
        <p:spPr bwMode="auto">
          <a:xfrm>
            <a:off x="2382748" y="4483189"/>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C00000"/>
              </a:solidFill>
            </a:endParaRPr>
          </a:p>
        </p:txBody>
      </p:sp>
      <p:sp>
        <p:nvSpPr>
          <p:cNvPr id="21" name="Oval 20" descr="Target met"/>
          <p:cNvSpPr>
            <a:spLocks noChangeArrowheads="1"/>
          </p:cNvSpPr>
          <p:nvPr/>
        </p:nvSpPr>
        <p:spPr bwMode="auto">
          <a:xfrm>
            <a:off x="2382748" y="5410200"/>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13" name="Text Box 14"/>
          <p:cNvSpPr txBox="1">
            <a:spLocks noChangeArrowheads="1"/>
          </p:cNvSpPr>
          <p:nvPr/>
        </p:nvSpPr>
        <p:spPr bwMode="auto">
          <a:xfrm>
            <a:off x="2679698" y="6414425"/>
            <a:ext cx="40259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a:solidFill>
                  <a:prstClr val="black"/>
                </a:solidFill>
                <a:latin typeface="Tahoma" pitchFamily="34" charset="0"/>
              </a:rPr>
              <a:t>Target </a:t>
            </a:r>
            <a:r>
              <a:rPr lang="en-US" sz="1400" dirty="0" smtClean="0">
                <a:solidFill>
                  <a:prstClr val="black"/>
                </a:solidFill>
                <a:latin typeface="Tahoma" pitchFamily="34" charset="0"/>
              </a:rPr>
              <a:t>met        Improving       Little/no change</a:t>
            </a:r>
            <a:endParaRPr lang="en-US" sz="1400" dirty="0">
              <a:solidFill>
                <a:prstClr val="black"/>
              </a:solidFill>
              <a:latin typeface="Tahoma" pitchFamily="34" charset="0"/>
            </a:endParaRPr>
          </a:p>
        </p:txBody>
      </p:sp>
      <p:sp>
        <p:nvSpPr>
          <p:cNvPr id="15" name="Rectangle 15" descr="Legend"/>
          <p:cNvSpPr>
            <a:spLocks noChangeArrowheads="1"/>
          </p:cNvSpPr>
          <p:nvPr/>
        </p:nvSpPr>
        <p:spPr bwMode="auto">
          <a:xfrm>
            <a:off x="2438399" y="6414425"/>
            <a:ext cx="4164513"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 name="Oval 20" descr="Target met"/>
          <p:cNvSpPr>
            <a:spLocks noChangeArrowheads="1"/>
          </p:cNvSpPr>
          <p:nvPr/>
        </p:nvSpPr>
        <p:spPr bwMode="auto">
          <a:xfrm>
            <a:off x="2543175" y="6495388"/>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17" name="Oval 19" descr="Improving"/>
          <p:cNvSpPr>
            <a:spLocks noChangeArrowheads="1"/>
          </p:cNvSpPr>
          <p:nvPr/>
        </p:nvSpPr>
        <p:spPr bwMode="auto">
          <a:xfrm>
            <a:off x="3810000" y="6495388"/>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19" name="Oval 21" descr="Getting worse"/>
          <p:cNvSpPr>
            <a:spLocks noChangeArrowheads="1"/>
          </p:cNvSpPr>
          <p:nvPr/>
        </p:nvSpPr>
        <p:spPr bwMode="auto">
          <a:xfrm>
            <a:off x="5049385" y="6493939"/>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C00000"/>
              </a:solidFill>
            </a:endParaRPr>
          </a:p>
        </p:txBody>
      </p:sp>
    </p:spTree>
    <p:extLst>
      <p:ext uri="{BB962C8B-B14F-4D97-AF65-F5344CB8AC3E}">
        <p14:creationId xmlns:p14="http://schemas.microsoft.com/office/powerpoint/2010/main" val="2744014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8140"/>
          </a:xfrm>
        </p:spPr>
        <p:txBody>
          <a:bodyPr>
            <a:normAutofit fontScale="90000"/>
          </a:bodyPr>
          <a:lstStyle/>
          <a:p>
            <a:r>
              <a:rPr lang="en-US" dirty="0" smtClean="0">
                <a:latin typeface="Arial Black" pitchFamily="34" charset="0"/>
              </a:rPr>
              <a:t>Colorectal Cancer Deaths, 2000–2010</a:t>
            </a:r>
            <a:endParaRPr lang="en-US" dirty="0">
              <a:latin typeface="Arial Black" pitchFamily="34" charset="0"/>
            </a:endParaRPr>
          </a:p>
        </p:txBody>
      </p:sp>
      <p:graphicFrame>
        <p:nvGraphicFramePr>
          <p:cNvPr id="33" name="Content Placeholder 3" descr="This figure is a line chart showing trends in coronary heart disease deaths between 1999 and 2007 for the total population, as well as by five population subgroups (American Indian or Alaska Native, Asian or Pacific Islander, Hispanic, non-Hispanic black, and non-Hispanic white). &#10;&#10;Deaths from coronary heart disease (tracked with Healthy People 2010 objective 12-1) declined 35.4% between 1999 and 2007, from 195 to 126 deaths per 100,000 population (age adjusted), exceeding the Healthy People 2010 target of 156 deaths per 100,000. This decline is reflected among all population subgroups. However, although all population groups exceeded the 2010 target in 2007, disparities persisted. The Asian or Pacific Islander population remained with the lowest rate of coronary heart disease deaths, 71 per 100,000 (age adjusted) in 2007, whereas the non-Hispanic black population remained with the highest rate, 153 per 100,000 (age adjusted), over twice the rate for the Asian or Pacific Islander population."/>
          <p:cNvGraphicFramePr>
            <a:graphicFrameLocks/>
          </p:cNvGraphicFramePr>
          <p:nvPr>
            <p:extLst>
              <p:ext uri="{D42A27DB-BD31-4B8C-83A1-F6EECF244321}">
                <p14:modId xmlns:p14="http://schemas.microsoft.com/office/powerpoint/2010/main" val="1058266176"/>
              </p:ext>
            </p:extLst>
          </p:nvPr>
        </p:nvGraphicFramePr>
        <p:xfrm>
          <a:off x="0" y="578223"/>
          <a:ext cx="9144000" cy="4984378"/>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descr="Decrease desired"/>
          <p:cNvGrpSpPr/>
          <p:nvPr/>
        </p:nvGrpSpPr>
        <p:grpSpPr>
          <a:xfrm>
            <a:off x="6553199" y="589936"/>
            <a:ext cx="2057401" cy="381000"/>
            <a:chOff x="6477000" y="1219200"/>
            <a:chExt cx="2057401" cy="381000"/>
          </a:xfrm>
        </p:grpSpPr>
        <p:grpSp>
          <p:nvGrpSpPr>
            <p:cNvPr id="16" name="Group 15"/>
            <p:cNvGrpSpPr/>
            <p:nvPr/>
          </p:nvGrpSpPr>
          <p:grpSpPr>
            <a:xfrm>
              <a:off x="6477000" y="1219200"/>
              <a:ext cx="2057401" cy="381000"/>
              <a:chOff x="6629400" y="1066800"/>
              <a:chExt cx="1816102" cy="381000"/>
            </a:xfrm>
          </p:grpSpPr>
          <p:sp>
            <p:nvSpPr>
              <p:cNvPr id="18" name="Rectangle 17"/>
              <p:cNvSpPr>
                <a:spLocks noChangeArrowheads="1"/>
              </p:cNvSpPr>
              <p:nvPr/>
            </p:nvSpPr>
            <p:spPr bwMode="auto">
              <a:xfrm>
                <a:off x="6926264" y="1168400"/>
                <a:ext cx="1519238" cy="22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auto">
                  <a:lnSpc>
                    <a:spcPct val="60000"/>
                  </a:lnSpc>
                  <a:spcBef>
                    <a:spcPct val="25000"/>
                  </a:spcBef>
                  <a:spcAft>
                    <a:spcPts val="0"/>
                  </a:spcAft>
                  <a:buClr>
                    <a:srgbClr val="FFFF66"/>
                  </a:buClr>
                </a:pPr>
                <a:r>
                  <a:rPr lang="en-US" sz="1400" dirty="0" smtClean="0">
                    <a:solidFill>
                      <a:prstClr val="black"/>
                    </a:solidFill>
                    <a:latin typeface="Tahoma" pitchFamily="34" charset="0"/>
                    <a:ea typeface="Tahoma" pitchFamily="34" charset="0"/>
                    <a:cs typeface="Tahoma" pitchFamily="34" charset="0"/>
                  </a:rPr>
                  <a:t>Decrease desired</a:t>
                </a:r>
                <a:endParaRPr lang="en-US" sz="1400" dirty="0">
                  <a:solidFill>
                    <a:prstClr val="black"/>
                  </a:solidFill>
                  <a:latin typeface="Tahoma" pitchFamily="34" charset="0"/>
                  <a:ea typeface="Tahoma" pitchFamily="34" charset="0"/>
                  <a:cs typeface="Tahoma" pitchFamily="34" charset="0"/>
                </a:endParaRPr>
              </a:p>
            </p:txBody>
          </p:sp>
          <p:sp>
            <p:nvSpPr>
              <p:cNvPr id="19" name="Rectangle 18"/>
              <p:cNvSpPr>
                <a:spLocks noChangeArrowheads="1"/>
              </p:cNvSpPr>
              <p:nvPr/>
            </p:nvSpPr>
            <p:spPr bwMode="auto">
              <a:xfrm>
                <a:off x="6629400" y="1066800"/>
                <a:ext cx="1816100" cy="381000"/>
              </a:xfrm>
              <a:prstGeom prst="rect">
                <a:avLst/>
              </a:prstGeom>
              <a:noFill/>
              <a:ln w="9525"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auto">
                  <a:spcBef>
                    <a:spcPts val="0"/>
                  </a:spcBef>
                  <a:spcAft>
                    <a:spcPts val="0"/>
                  </a:spcAft>
                </a:pPr>
                <a:endParaRPr lang="en-US" dirty="0">
                  <a:solidFill>
                    <a:prstClr val="black"/>
                  </a:solidFill>
                  <a:latin typeface="Calibri"/>
                </a:endParaRPr>
              </a:p>
            </p:txBody>
          </p:sp>
        </p:grpSp>
        <p:cxnSp>
          <p:nvCxnSpPr>
            <p:cNvPr id="17" name="Straight Arrow Connector 16"/>
            <p:cNvCxnSpPr/>
            <p:nvPr/>
          </p:nvCxnSpPr>
          <p:spPr>
            <a:xfrm>
              <a:off x="6747398" y="1301136"/>
              <a:ext cx="0" cy="2261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Text Placeholder 75"/>
          <p:cNvSpPr txBox="1">
            <a:spLocks/>
          </p:cNvSpPr>
          <p:nvPr/>
        </p:nvSpPr>
        <p:spPr>
          <a:xfrm>
            <a:off x="7042500" y="1779612"/>
            <a:ext cx="2014922" cy="31332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en-US" sz="1400" b="1" dirty="0" smtClean="0">
                <a:solidFill>
                  <a:srgbClr val="C0504D"/>
                </a:solidFill>
                <a:latin typeface="Tahoma" pitchFamily="34" charset="0"/>
                <a:ea typeface="Tahoma" pitchFamily="34" charset="0"/>
                <a:cs typeface="Tahoma" pitchFamily="34" charset="0"/>
              </a:rPr>
              <a:t>Black, non-Hispanic</a:t>
            </a:r>
          </a:p>
        </p:txBody>
      </p:sp>
      <p:sp>
        <p:nvSpPr>
          <p:cNvPr id="39" name="Text Placeholder 82"/>
          <p:cNvSpPr txBox="1">
            <a:spLocks/>
          </p:cNvSpPr>
          <p:nvPr/>
        </p:nvSpPr>
        <p:spPr>
          <a:xfrm>
            <a:off x="7833259" y="2610464"/>
            <a:ext cx="1232085" cy="2301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400" b="1" dirty="0" smtClean="0">
                <a:solidFill>
                  <a:prstClr val="white">
                    <a:lumMod val="50000"/>
                  </a:prstClr>
                </a:solidFill>
                <a:latin typeface="Tahoma" pitchFamily="34" charset="0"/>
                <a:ea typeface="Tahoma" pitchFamily="34" charset="0"/>
                <a:cs typeface="Tahoma" pitchFamily="34" charset="0"/>
              </a:rPr>
              <a:t>Total</a:t>
            </a:r>
            <a:endParaRPr lang="en-US" sz="1400" b="1" dirty="0">
              <a:solidFill>
                <a:prstClr val="white">
                  <a:lumMod val="50000"/>
                </a:prstClr>
              </a:solidFill>
              <a:latin typeface="Tahoma" pitchFamily="34" charset="0"/>
              <a:ea typeface="Tahoma" pitchFamily="34" charset="0"/>
              <a:cs typeface="Tahoma" pitchFamily="34" charset="0"/>
            </a:endParaRPr>
          </a:p>
        </p:txBody>
      </p:sp>
      <p:cxnSp>
        <p:nvCxnSpPr>
          <p:cNvPr id="55" name="Curved Connector 54" descr="Total"/>
          <p:cNvCxnSpPr/>
          <p:nvPr/>
        </p:nvCxnSpPr>
        <p:spPr>
          <a:xfrm>
            <a:off x="8458200" y="2780072"/>
            <a:ext cx="244430" cy="191728"/>
          </a:xfrm>
          <a:prstGeom prst="curvedConnector3">
            <a:avLst>
              <a:gd name="adj1" fmla="val 19481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 Placeholder 76"/>
          <p:cNvSpPr txBox="1">
            <a:spLocks/>
          </p:cNvSpPr>
          <p:nvPr/>
        </p:nvSpPr>
        <p:spPr>
          <a:xfrm>
            <a:off x="532133" y="2643545"/>
            <a:ext cx="2369311" cy="3282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en-US" sz="1400" b="1" dirty="0" smtClean="0">
                <a:solidFill>
                  <a:srgbClr val="9BBB59"/>
                </a:solidFill>
                <a:latin typeface="Tahoma" pitchFamily="34" charset="0"/>
                <a:ea typeface="Tahoma" pitchFamily="34" charset="0"/>
                <a:cs typeface="Tahoma" pitchFamily="34" charset="0"/>
              </a:rPr>
              <a:t>White, non-Hispanic</a:t>
            </a:r>
            <a:endParaRPr lang="en-US" sz="1400" b="1" dirty="0">
              <a:solidFill>
                <a:srgbClr val="9BBB59"/>
              </a:solidFill>
              <a:latin typeface="Tahoma" pitchFamily="34" charset="0"/>
              <a:ea typeface="Tahoma" pitchFamily="34" charset="0"/>
              <a:cs typeface="Tahoma" pitchFamily="34" charset="0"/>
            </a:endParaRPr>
          </a:p>
        </p:txBody>
      </p:sp>
      <p:cxnSp>
        <p:nvCxnSpPr>
          <p:cNvPr id="44" name="Curved Connector 43" descr="White non-Hispanic"/>
          <p:cNvCxnSpPr/>
          <p:nvPr/>
        </p:nvCxnSpPr>
        <p:spPr>
          <a:xfrm flipV="1">
            <a:off x="969695" y="2563200"/>
            <a:ext cx="325705" cy="216872"/>
          </a:xfrm>
          <a:prstGeom prst="curvedConnector3">
            <a:avLst>
              <a:gd name="adj1" fmla="val -52638"/>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1" name="Text Placeholder 79"/>
          <p:cNvSpPr txBox="1">
            <a:spLocks/>
          </p:cNvSpPr>
          <p:nvPr/>
        </p:nvSpPr>
        <p:spPr>
          <a:xfrm>
            <a:off x="888071" y="2908253"/>
            <a:ext cx="1843790" cy="2121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en-US" sz="1400" b="1" dirty="0" smtClean="0">
                <a:solidFill>
                  <a:srgbClr val="4BACC6"/>
                </a:solidFill>
                <a:latin typeface="Tahoma" pitchFamily="34" charset="0"/>
                <a:ea typeface="Tahoma" pitchFamily="34" charset="0"/>
                <a:cs typeface="Tahoma" pitchFamily="34" charset="0"/>
              </a:rPr>
              <a:t>Hispanic or Latino</a:t>
            </a:r>
            <a:endParaRPr lang="en-US" sz="1400" b="1" dirty="0">
              <a:solidFill>
                <a:srgbClr val="4BACC6"/>
              </a:solidFill>
              <a:latin typeface="Tahoma" pitchFamily="34" charset="0"/>
              <a:ea typeface="Tahoma" pitchFamily="34" charset="0"/>
              <a:cs typeface="Tahoma" pitchFamily="34" charset="0"/>
            </a:endParaRPr>
          </a:p>
        </p:txBody>
      </p:sp>
      <p:sp>
        <p:nvSpPr>
          <p:cNvPr id="37" name="Text Placeholder 80"/>
          <p:cNvSpPr txBox="1">
            <a:spLocks/>
          </p:cNvSpPr>
          <p:nvPr/>
        </p:nvSpPr>
        <p:spPr>
          <a:xfrm>
            <a:off x="893495" y="3580333"/>
            <a:ext cx="3294184" cy="4274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400" b="1" dirty="0" smtClean="0">
                <a:solidFill>
                  <a:srgbClr val="8064A2"/>
                </a:solidFill>
                <a:latin typeface="Tahoma" pitchFamily="34" charset="0"/>
                <a:ea typeface="Tahoma" pitchFamily="34" charset="0"/>
                <a:cs typeface="Tahoma" pitchFamily="34" charset="0"/>
              </a:rPr>
              <a:t>American Indian or Alaska Native</a:t>
            </a:r>
          </a:p>
        </p:txBody>
      </p:sp>
      <p:sp>
        <p:nvSpPr>
          <p:cNvPr id="42" name="Text Placeholder 81"/>
          <p:cNvSpPr txBox="1">
            <a:spLocks/>
          </p:cNvSpPr>
          <p:nvPr/>
        </p:nvSpPr>
        <p:spPr>
          <a:xfrm>
            <a:off x="6556024" y="3770568"/>
            <a:ext cx="2587975" cy="3647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en-US" sz="1400" b="1" dirty="0" smtClean="0">
                <a:solidFill>
                  <a:srgbClr val="F79646"/>
                </a:solidFill>
                <a:latin typeface="Tahoma" pitchFamily="34" charset="0"/>
                <a:ea typeface="Tahoma" pitchFamily="34" charset="0"/>
                <a:cs typeface="Tahoma" pitchFamily="34" charset="0"/>
              </a:rPr>
              <a:t>Asian or Pacific Islander</a:t>
            </a:r>
          </a:p>
        </p:txBody>
      </p:sp>
      <p:sp>
        <p:nvSpPr>
          <p:cNvPr id="36" name="Text Placeholder 76"/>
          <p:cNvSpPr txBox="1">
            <a:spLocks/>
          </p:cNvSpPr>
          <p:nvPr/>
        </p:nvSpPr>
        <p:spPr>
          <a:xfrm>
            <a:off x="5235225" y="2910574"/>
            <a:ext cx="1475509" cy="3490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600" b="1" dirty="0" smtClean="0">
                <a:solidFill>
                  <a:prstClr val="black"/>
                </a:solidFill>
                <a:latin typeface="Tahoma" pitchFamily="34" charset="0"/>
                <a:ea typeface="Tahoma" pitchFamily="34" charset="0"/>
                <a:cs typeface="Tahoma" pitchFamily="34" charset="0"/>
              </a:rPr>
              <a:t>2020 Target</a:t>
            </a:r>
            <a:endParaRPr lang="en-US" sz="1600" b="1" dirty="0">
              <a:solidFill>
                <a:prstClr val="black"/>
              </a:solidFill>
              <a:latin typeface="Tahoma" pitchFamily="34" charset="0"/>
              <a:ea typeface="Tahoma" pitchFamily="34" charset="0"/>
              <a:cs typeface="Tahoma" pitchFamily="34" charset="0"/>
            </a:endParaRPr>
          </a:p>
        </p:txBody>
      </p:sp>
      <p:sp>
        <p:nvSpPr>
          <p:cNvPr id="10" name="Text Placeholder 9"/>
          <p:cNvSpPr>
            <a:spLocks noGrp="1"/>
          </p:cNvSpPr>
          <p:nvPr>
            <p:ph type="body" sz="quarter" idx="15"/>
          </p:nvPr>
        </p:nvSpPr>
        <p:spPr>
          <a:xfrm>
            <a:off x="0" y="5562601"/>
            <a:ext cx="9144000" cy="905348"/>
          </a:xfrm>
        </p:spPr>
        <p:txBody>
          <a:bodyPr/>
          <a:lstStyle/>
          <a:p>
            <a:r>
              <a:rPr lang="en-US" dirty="0" smtClean="0">
                <a:latin typeface="Tahoma" pitchFamily="34" charset="0"/>
                <a:ea typeface="Tahoma" pitchFamily="34" charset="0"/>
                <a:cs typeface="Tahoma" pitchFamily="34" charset="0"/>
              </a:rPr>
              <a:t>NOTES:  Data </a:t>
            </a:r>
            <a:r>
              <a:rPr lang="en-US" dirty="0">
                <a:latin typeface="Tahoma" pitchFamily="34" charset="0"/>
                <a:ea typeface="Tahoma" pitchFamily="34" charset="0"/>
                <a:cs typeface="Tahoma" pitchFamily="34" charset="0"/>
              </a:rPr>
              <a:t>are for ICD-10 </a:t>
            </a:r>
            <a:r>
              <a:rPr lang="en-US" dirty="0" smtClean="0">
                <a:latin typeface="Tahoma" pitchFamily="34" charset="0"/>
                <a:ea typeface="Tahoma" pitchFamily="34" charset="0"/>
                <a:cs typeface="Tahoma" pitchFamily="34" charset="0"/>
              </a:rPr>
              <a:t>codes </a:t>
            </a:r>
            <a:r>
              <a:rPr lang="en-US" dirty="0">
                <a:latin typeface="Tahoma" pitchFamily="34" charset="0"/>
                <a:ea typeface="Tahoma" pitchFamily="34" charset="0"/>
                <a:cs typeface="Tahoma" pitchFamily="34" charset="0"/>
              </a:rPr>
              <a:t>C18-C21 </a:t>
            </a:r>
            <a:r>
              <a:rPr lang="en-US" dirty="0" smtClean="0">
                <a:latin typeface="Tahoma" pitchFamily="34" charset="0"/>
                <a:ea typeface="Tahoma" pitchFamily="34" charset="0"/>
                <a:cs typeface="Tahoma" pitchFamily="34" charset="0"/>
              </a:rPr>
              <a:t>(2000–2006) and C18-C21, C26.0 (2007–2010) reported </a:t>
            </a:r>
            <a:r>
              <a:rPr lang="en-US" dirty="0">
                <a:latin typeface="Tahoma" pitchFamily="34" charset="0"/>
                <a:ea typeface="Tahoma" pitchFamily="34" charset="0"/>
                <a:cs typeface="Tahoma" pitchFamily="34" charset="0"/>
              </a:rPr>
              <a:t>as underlying cause of </a:t>
            </a:r>
            <a:r>
              <a:rPr lang="en-US" dirty="0" smtClean="0">
                <a:latin typeface="Tahoma" pitchFamily="34" charset="0"/>
                <a:ea typeface="Tahoma" pitchFamily="34" charset="0"/>
                <a:cs typeface="Tahoma" pitchFamily="34" charset="0"/>
              </a:rPr>
              <a:t>death. All data </a:t>
            </a:r>
            <a:r>
              <a:rPr lang="en-US" dirty="0">
                <a:latin typeface="Tahoma" pitchFamily="34" charset="0"/>
                <a:ea typeface="Tahoma" pitchFamily="34" charset="0"/>
                <a:cs typeface="Tahoma" pitchFamily="34" charset="0"/>
              </a:rPr>
              <a:t>are age adjusted to the 2000 standard population. </a:t>
            </a:r>
            <a:r>
              <a:rPr lang="en-US" dirty="0" smtClean="0">
                <a:latin typeface="Tahoma" pitchFamily="34" charset="0"/>
                <a:ea typeface="Tahoma" pitchFamily="34" charset="0"/>
                <a:cs typeface="Tahoma" pitchFamily="34" charset="0"/>
              </a:rPr>
              <a:t>Multiple-race </a:t>
            </a:r>
            <a:r>
              <a:rPr lang="en-US" dirty="0">
                <a:latin typeface="Tahoma" pitchFamily="34" charset="0"/>
                <a:ea typeface="Tahoma" pitchFamily="34" charset="0"/>
                <a:cs typeface="Tahoma" pitchFamily="34" charset="0"/>
              </a:rPr>
              <a:t>data were reported by some states; multiple-race data were bridged to the single-race categories for comparability. Persons of Hispanic origin may be of any race. </a:t>
            </a:r>
          </a:p>
        </p:txBody>
      </p:sp>
      <p:sp>
        <p:nvSpPr>
          <p:cNvPr id="9" name="Text Placeholder 8"/>
          <p:cNvSpPr>
            <a:spLocks noGrp="1"/>
          </p:cNvSpPr>
          <p:nvPr>
            <p:ph type="body" sz="quarter" idx="13"/>
          </p:nvPr>
        </p:nvSpPr>
        <p:spPr>
          <a:xfrm>
            <a:off x="1" y="6520759"/>
            <a:ext cx="6365965" cy="337241"/>
          </a:xfrm>
        </p:spPr>
        <p:txBody>
          <a:bodyPr/>
          <a:lstStyle/>
          <a:p>
            <a:r>
              <a:rPr lang="en-US" dirty="0">
                <a:latin typeface="Tahoma" pitchFamily="34" charset="0"/>
                <a:ea typeface="Tahoma" pitchFamily="34" charset="0"/>
                <a:cs typeface="Tahoma" pitchFamily="34" charset="0"/>
              </a:rPr>
              <a:t>SOURCE: National Vital Statistics System—Mortality (NVSS-M), </a:t>
            </a:r>
            <a:r>
              <a:rPr lang="en-US" dirty="0" smtClean="0">
                <a:latin typeface="Tahoma" pitchFamily="34" charset="0"/>
                <a:ea typeface="Tahoma" pitchFamily="34" charset="0"/>
                <a:cs typeface="Tahoma" pitchFamily="34" charset="0"/>
              </a:rPr>
              <a:t>CDC/NCHS.</a:t>
            </a:r>
            <a:endParaRPr lang="en-US" dirty="0">
              <a:latin typeface="Tahoma" pitchFamily="34" charset="0"/>
              <a:ea typeface="Tahoma" pitchFamily="34" charset="0"/>
              <a:cs typeface="Tahoma" pitchFamily="34" charset="0"/>
            </a:endParaRPr>
          </a:p>
        </p:txBody>
      </p:sp>
      <p:sp>
        <p:nvSpPr>
          <p:cNvPr id="11" name="Text Placeholder 10"/>
          <p:cNvSpPr>
            <a:spLocks noGrp="1"/>
          </p:cNvSpPr>
          <p:nvPr>
            <p:ph type="body" sz="quarter" idx="16"/>
          </p:nvPr>
        </p:nvSpPr>
        <p:spPr/>
        <p:txBody>
          <a:bodyPr/>
          <a:lstStyle/>
          <a:p>
            <a:r>
              <a:rPr lang="en-US" dirty="0" smtClean="0">
                <a:latin typeface="Tahoma" pitchFamily="34" charset="0"/>
                <a:ea typeface="Tahoma" pitchFamily="34" charset="0"/>
                <a:cs typeface="Tahoma" pitchFamily="34" charset="0"/>
              </a:rPr>
              <a:t>Obj. C-5</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7838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8140"/>
          </a:xfrm>
        </p:spPr>
        <p:txBody>
          <a:bodyPr>
            <a:normAutofit fontScale="90000"/>
          </a:bodyPr>
          <a:lstStyle/>
          <a:p>
            <a:r>
              <a:rPr lang="en-US" dirty="0" smtClean="0">
                <a:latin typeface="Arial Black" pitchFamily="34" charset="0"/>
              </a:rPr>
              <a:t>Female Breast Cancer Deaths, 2000–2010</a:t>
            </a:r>
            <a:endParaRPr lang="en-US" dirty="0">
              <a:latin typeface="Arial Black" pitchFamily="34" charset="0"/>
            </a:endParaRPr>
          </a:p>
        </p:txBody>
      </p:sp>
      <p:graphicFrame>
        <p:nvGraphicFramePr>
          <p:cNvPr id="33" name="Content Placeholder 3" descr="This figure is a line chart showing trends in coronary heart disease deaths between 1999 and 2007 for the total population, as well as by five population subgroups (American Indian or Alaska Native, Asian or Pacific Islander, Hispanic, non-Hispanic black, and non-Hispanic white). &#10;&#10;Deaths from coronary heart disease (tracked with Healthy People 2010 objective 12-1) declined 35.4% between 1999 and 2007, from 195 to 126 deaths per 100,000 population (age adjusted), exceeding the Healthy People 2010 target of 156 deaths per 100,000. This decline is reflected among all population subgroups. However, although all population groups exceeded the 2010 target in 2007, disparities persisted. The Asian or Pacific Islander population remained with the lowest rate of coronary heart disease deaths, 71 per 100,000 (age adjusted) in 2007, whereas the non-Hispanic black population remained with the highest rate, 153 per 100,000 (age adjusted), over twice the rate for the Asian or Pacific Islander population."/>
          <p:cNvGraphicFramePr>
            <a:graphicFrameLocks/>
          </p:cNvGraphicFramePr>
          <p:nvPr>
            <p:extLst>
              <p:ext uri="{D42A27DB-BD31-4B8C-83A1-F6EECF244321}">
                <p14:modId xmlns:p14="http://schemas.microsoft.com/office/powerpoint/2010/main" val="13158327"/>
              </p:ext>
            </p:extLst>
          </p:nvPr>
        </p:nvGraphicFramePr>
        <p:xfrm>
          <a:off x="152400" y="578223"/>
          <a:ext cx="8905022" cy="4864608"/>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descr="Decrease desired"/>
          <p:cNvGrpSpPr/>
          <p:nvPr/>
        </p:nvGrpSpPr>
        <p:grpSpPr>
          <a:xfrm>
            <a:off x="6553199" y="589936"/>
            <a:ext cx="2057401" cy="381000"/>
            <a:chOff x="6477000" y="1219200"/>
            <a:chExt cx="2057401" cy="381000"/>
          </a:xfrm>
        </p:grpSpPr>
        <p:grpSp>
          <p:nvGrpSpPr>
            <p:cNvPr id="17" name="Group 16"/>
            <p:cNvGrpSpPr/>
            <p:nvPr/>
          </p:nvGrpSpPr>
          <p:grpSpPr>
            <a:xfrm>
              <a:off x="6477000" y="1219200"/>
              <a:ext cx="2057401" cy="381000"/>
              <a:chOff x="6629400" y="1066800"/>
              <a:chExt cx="1816102" cy="381000"/>
            </a:xfrm>
          </p:grpSpPr>
          <p:sp>
            <p:nvSpPr>
              <p:cNvPr id="19" name="Rectangle 18"/>
              <p:cNvSpPr>
                <a:spLocks noChangeArrowheads="1"/>
              </p:cNvSpPr>
              <p:nvPr/>
            </p:nvSpPr>
            <p:spPr bwMode="auto">
              <a:xfrm>
                <a:off x="6926264" y="1168400"/>
                <a:ext cx="1519238" cy="22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auto">
                  <a:lnSpc>
                    <a:spcPct val="60000"/>
                  </a:lnSpc>
                  <a:spcBef>
                    <a:spcPct val="25000"/>
                  </a:spcBef>
                  <a:spcAft>
                    <a:spcPts val="0"/>
                  </a:spcAft>
                  <a:buClr>
                    <a:srgbClr val="FFFF66"/>
                  </a:buClr>
                </a:pPr>
                <a:r>
                  <a:rPr lang="en-US" sz="1400" dirty="0" smtClean="0">
                    <a:solidFill>
                      <a:prstClr val="black"/>
                    </a:solidFill>
                    <a:latin typeface="Tahoma" pitchFamily="34" charset="0"/>
                    <a:ea typeface="Tahoma" pitchFamily="34" charset="0"/>
                    <a:cs typeface="Tahoma" pitchFamily="34" charset="0"/>
                  </a:rPr>
                  <a:t>Decrease desired</a:t>
                </a:r>
                <a:endParaRPr lang="en-US" sz="1400" dirty="0">
                  <a:solidFill>
                    <a:prstClr val="black"/>
                  </a:solidFill>
                  <a:latin typeface="Tahoma" pitchFamily="34" charset="0"/>
                  <a:ea typeface="Tahoma" pitchFamily="34" charset="0"/>
                  <a:cs typeface="Tahoma" pitchFamily="34" charset="0"/>
                </a:endParaRPr>
              </a:p>
            </p:txBody>
          </p:sp>
          <p:sp>
            <p:nvSpPr>
              <p:cNvPr id="20" name="Rectangle 19"/>
              <p:cNvSpPr>
                <a:spLocks noChangeArrowheads="1"/>
              </p:cNvSpPr>
              <p:nvPr/>
            </p:nvSpPr>
            <p:spPr bwMode="auto">
              <a:xfrm>
                <a:off x="6629400" y="1066800"/>
                <a:ext cx="1816100" cy="381000"/>
              </a:xfrm>
              <a:prstGeom prst="rect">
                <a:avLst/>
              </a:prstGeom>
              <a:noFill/>
              <a:ln w="9525"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auto">
                  <a:spcBef>
                    <a:spcPts val="0"/>
                  </a:spcBef>
                  <a:spcAft>
                    <a:spcPts val="0"/>
                  </a:spcAft>
                </a:pPr>
                <a:endParaRPr lang="en-US" dirty="0">
                  <a:solidFill>
                    <a:prstClr val="black"/>
                  </a:solidFill>
                  <a:latin typeface="Calibri"/>
                </a:endParaRPr>
              </a:p>
            </p:txBody>
          </p:sp>
        </p:grpSp>
        <p:cxnSp>
          <p:nvCxnSpPr>
            <p:cNvPr id="18" name="Straight Arrow Connector 17"/>
            <p:cNvCxnSpPr/>
            <p:nvPr/>
          </p:nvCxnSpPr>
          <p:spPr>
            <a:xfrm>
              <a:off x="6747398" y="1301136"/>
              <a:ext cx="0" cy="2261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Text Placeholder 75"/>
          <p:cNvSpPr txBox="1">
            <a:spLocks/>
          </p:cNvSpPr>
          <p:nvPr/>
        </p:nvSpPr>
        <p:spPr>
          <a:xfrm>
            <a:off x="7129078" y="1676400"/>
            <a:ext cx="2014922" cy="31332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en-US" sz="1400" b="1" dirty="0" smtClean="0">
                <a:solidFill>
                  <a:srgbClr val="C0504D"/>
                </a:solidFill>
                <a:latin typeface="Tahoma" pitchFamily="34" charset="0"/>
                <a:ea typeface="Tahoma" pitchFamily="34" charset="0"/>
                <a:cs typeface="Tahoma" pitchFamily="34" charset="0"/>
              </a:rPr>
              <a:t>Black, non-Hispanic</a:t>
            </a:r>
          </a:p>
        </p:txBody>
      </p:sp>
      <p:sp>
        <p:nvSpPr>
          <p:cNvPr id="39" name="Text Placeholder 82"/>
          <p:cNvSpPr txBox="1">
            <a:spLocks/>
          </p:cNvSpPr>
          <p:nvPr/>
        </p:nvSpPr>
        <p:spPr>
          <a:xfrm>
            <a:off x="2115818" y="2552404"/>
            <a:ext cx="1232085" cy="2301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400" b="1" dirty="0" smtClean="0">
                <a:solidFill>
                  <a:prstClr val="white">
                    <a:lumMod val="50000"/>
                  </a:prstClr>
                </a:solidFill>
                <a:latin typeface="Tahoma" pitchFamily="34" charset="0"/>
                <a:ea typeface="Tahoma" pitchFamily="34" charset="0"/>
                <a:cs typeface="Tahoma" pitchFamily="34" charset="0"/>
              </a:rPr>
              <a:t>Total</a:t>
            </a:r>
            <a:endParaRPr lang="en-US" sz="1400" b="1" dirty="0">
              <a:solidFill>
                <a:prstClr val="white">
                  <a:lumMod val="50000"/>
                </a:prstClr>
              </a:solidFill>
              <a:latin typeface="Tahoma" pitchFamily="34" charset="0"/>
              <a:ea typeface="Tahoma" pitchFamily="34" charset="0"/>
              <a:cs typeface="Tahoma" pitchFamily="34" charset="0"/>
            </a:endParaRPr>
          </a:p>
        </p:txBody>
      </p:sp>
      <p:sp>
        <p:nvSpPr>
          <p:cNvPr id="40" name="Text Placeholder 76"/>
          <p:cNvSpPr txBox="1">
            <a:spLocks/>
          </p:cNvSpPr>
          <p:nvPr/>
        </p:nvSpPr>
        <p:spPr>
          <a:xfrm>
            <a:off x="6774689" y="2567345"/>
            <a:ext cx="2369311" cy="3282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en-US" sz="1400" b="1" dirty="0" smtClean="0">
                <a:solidFill>
                  <a:srgbClr val="9BBB59"/>
                </a:solidFill>
                <a:latin typeface="Tahoma" pitchFamily="34" charset="0"/>
                <a:ea typeface="Tahoma" pitchFamily="34" charset="0"/>
                <a:cs typeface="Tahoma" pitchFamily="34" charset="0"/>
              </a:rPr>
              <a:t>White, non-Hispanic</a:t>
            </a:r>
            <a:endParaRPr lang="en-US" sz="1400" b="1" dirty="0">
              <a:solidFill>
                <a:srgbClr val="9BBB59"/>
              </a:solidFill>
              <a:latin typeface="Tahoma" pitchFamily="34" charset="0"/>
              <a:ea typeface="Tahoma" pitchFamily="34" charset="0"/>
              <a:cs typeface="Tahoma" pitchFamily="34" charset="0"/>
            </a:endParaRPr>
          </a:p>
        </p:txBody>
      </p:sp>
      <p:sp>
        <p:nvSpPr>
          <p:cNvPr id="41" name="Text Placeholder 79"/>
          <p:cNvSpPr txBox="1">
            <a:spLocks/>
          </p:cNvSpPr>
          <p:nvPr/>
        </p:nvSpPr>
        <p:spPr>
          <a:xfrm>
            <a:off x="1752600" y="3140663"/>
            <a:ext cx="1843790" cy="2121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en-US" sz="1400" b="1" dirty="0" smtClean="0">
                <a:solidFill>
                  <a:srgbClr val="4BACC6"/>
                </a:solidFill>
                <a:latin typeface="Tahoma" pitchFamily="34" charset="0"/>
                <a:ea typeface="Tahoma" pitchFamily="34" charset="0"/>
                <a:cs typeface="Tahoma" pitchFamily="34" charset="0"/>
              </a:rPr>
              <a:t>Hispanic or Latino</a:t>
            </a:r>
            <a:endParaRPr lang="en-US" sz="1400" b="1" dirty="0">
              <a:solidFill>
                <a:srgbClr val="4BACC6"/>
              </a:solidFill>
              <a:latin typeface="Tahoma" pitchFamily="34" charset="0"/>
              <a:ea typeface="Tahoma" pitchFamily="34" charset="0"/>
              <a:cs typeface="Tahoma" pitchFamily="34" charset="0"/>
            </a:endParaRPr>
          </a:p>
        </p:txBody>
      </p:sp>
      <p:sp>
        <p:nvSpPr>
          <p:cNvPr id="42" name="Text Placeholder 81"/>
          <p:cNvSpPr txBox="1">
            <a:spLocks/>
          </p:cNvSpPr>
          <p:nvPr/>
        </p:nvSpPr>
        <p:spPr>
          <a:xfrm>
            <a:off x="6469447" y="3872924"/>
            <a:ext cx="2587975" cy="3647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en-US" sz="1400" b="1" dirty="0" smtClean="0">
                <a:solidFill>
                  <a:srgbClr val="F79646"/>
                </a:solidFill>
                <a:latin typeface="Tahoma" pitchFamily="34" charset="0"/>
                <a:ea typeface="Tahoma" pitchFamily="34" charset="0"/>
                <a:cs typeface="Tahoma" pitchFamily="34" charset="0"/>
              </a:rPr>
              <a:t>Asian or Pacific Islander</a:t>
            </a:r>
          </a:p>
        </p:txBody>
      </p:sp>
      <p:sp>
        <p:nvSpPr>
          <p:cNvPr id="37" name="Text Placeholder 80"/>
          <p:cNvSpPr txBox="1">
            <a:spLocks/>
          </p:cNvSpPr>
          <p:nvPr/>
        </p:nvSpPr>
        <p:spPr>
          <a:xfrm>
            <a:off x="1809966" y="3829664"/>
            <a:ext cx="3294184" cy="4274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400" b="1" dirty="0" smtClean="0">
                <a:solidFill>
                  <a:srgbClr val="8064A2"/>
                </a:solidFill>
                <a:latin typeface="Tahoma" pitchFamily="34" charset="0"/>
                <a:ea typeface="Tahoma" pitchFamily="34" charset="0"/>
                <a:cs typeface="Tahoma" pitchFamily="34" charset="0"/>
              </a:rPr>
              <a:t>American Indian or Alaska Native</a:t>
            </a:r>
          </a:p>
        </p:txBody>
      </p:sp>
      <p:sp>
        <p:nvSpPr>
          <p:cNvPr id="36" name="Text Placeholder 76"/>
          <p:cNvSpPr txBox="1">
            <a:spLocks/>
          </p:cNvSpPr>
          <p:nvPr/>
        </p:nvSpPr>
        <p:spPr>
          <a:xfrm>
            <a:off x="7668491" y="3003709"/>
            <a:ext cx="1475509" cy="3490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1600" b="1" dirty="0" smtClean="0">
                <a:solidFill>
                  <a:prstClr val="black"/>
                </a:solidFill>
                <a:latin typeface="Tahoma" pitchFamily="34" charset="0"/>
                <a:ea typeface="Tahoma" pitchFamily="34" charset="0"/>
                <a:cs typeface="Tahoma" pitchFamily="34" charset="0"/>
              </a:rPr>
              <a:t>2020 Target</a:t>
            </a:r>
            <a:endParaRPr lang="en-US" sz="1600" b="1" dirty="0">
              <a:solidFill>
                <a:prstClr val="black"/>
              </a:solidFill>
              <a:latin typeface="Tahoma" pitchFamily="34" charset="0"/>
              <a:ea typeface="Tahoma" pitchFamily="34" charset="0"/>
              <a:cs typeface="Tahoma" pitchFamily="34" charset="0"/>
            </a:endParaRPr>
          </a:p>
        </p:txBody>
      </p:sp>
      <p:sp>
        <p:nvSpPr>
          <p:cNvPr id="10" name="Text Placeholder 9"/>
          <p:cNvSpPr>
            <a:spLocks noGrp="1"/>
          </p:cNvSpPr>
          <p:nvPr>
            <p:ph type="body" sz="quarter" idx="15"/>
          </p:nvPr>
        </p:nvSpPr>
        <p:spPr>
          <a:xfrm>
            <a:off x="0" y="5482629"/>
            <a:ext cx="9144000" cy="841971"/>
          </a:xfrm>
        </p:spPr>
        <p:txBody>
          <a:bodyPr/>
          <a:lstStyle/>
          <a:p>
            <a:r>
              <a:rPr lang="en-US" dirty="0" smtClean="0">
                <a:latin typeface="Tahoma" pitchFamily="34" charset="0"/>
                <a:ea typeface="Tahoma" pitchFamily="34" charset="0"/>
                <a:cs typeface="Tahoma" pitchFamily="34" charset="0"/>
              </a:rPr>
              <a:t>NOTES:  Data </a:t>
            </a:r>
            <a:r>
              <a:rPr lang="en-US" dirty="0">
                <a:latin typeface="Tahoma" pitchFamily="34" charset="0"/>
                <a:ea typeface="Tahoma" pitchFamily="34" charset="0"/>
                <a:cs typeface="Tahoma" pitchFamily="34" charset="0"/>
              </a:rPr>
              <a:t>are for ICD-10 </a:t>
            </a:r>
            <a:r>
              <a:rPr lang="en-US" dirty="0" smtClean="0">
                <a:latin typeface="Tahoma" pitchFamily="34" charset="0"/>
                <a:ea typeface="Tahoma" pitchFamily="34" charset="0"/>
                <a:cs typeface="Tahoma" pitchFamily="34" charset="0"/>
              </a:rPr>
              <a:t>code C50 </a:t>
            </a:r>
            <a:r>
              <a:rPr lang="en-US" dirty="0">
                <a:latin typeface="Tahoma" pitchFamily="34" charset="0"/>
                <a:ea typeface="Tahoma" pitchFamily="34" charset="0"/>
                <a:cs typeface="Tahoma" pitchFamily="34" charset="0"/>
              </a:rPr>
              <a:t>reported as underlying cause of death </a:t>
            </a:r>
            <a:r>
              <a:rPr lang="en-US" dirty="0" smtClean="0">
                <a:latin typeface="Tahoma" pitchFamily="34" charset="0"/>
                <a:ea typeface="Tahoma" pitchFamily="34" charset="0"/>
                <a:cs typeface="Tahoma" pitchFamily="34" charset="0"/>
              </a:rPr>
              <a:t>and </a:t>
            </a:r>
            <a:r>
              <a:rPr lang="en-US" dirty="0">
                <a:latin typeface="Tahoma" pitchFamily="34" charset="0"/>
                <a:ea typeface="Tahoma" pitchFamily="34" charset="0"/>
                <a:cs typeface="Tahoma" pitchFamily="34" charset="0"/>
              </a:rPr>
              <a:t>are age adjusted to the 2000 standard population. Prior to 2003, only one race could be recorded; recording more than one race was not an option. Beginning in 2003 multiple-race data were reported by some states; multiple-race data were bridged to the single-race categories for comparability. </a:t>
            </a:r>
            <a:r>
              <a:rPr lang="en-US" dirty="0" smtClean="0">
                <a:latin typeface="Tahoma" pitchFamily="34" charset="0"/>
                <a:ea typeface="Tahoma" pitchFamily="34" charset="0"/>
                <a:cs typeface="Tahoma" pitchFamily="34" charset="0"/>
              </a:rPr>
              <a:t>Persons </a:t>
            </a:r>
            <a:r>
              <a:rPr lang="en-US" dirty="0">
                <a:latin typeface="Tahoma" pitchFamily="34" charset="0"/>
                <a:ea typeface="Tahoma" pitchFamily="34" charset="0"/>
                <a:cs typeface="Tahoma" pitchFamily="34" charset="0"/>
              </a:rPr>
              <a:t>of Hispanic origin may be of any race. </a:t>
            </a:r>
          </a:p>
        </p:txBody>
      </p:sp>
      <p:sp>
        <p:nvSpPr>
          <p:cNvPr id="9" name="Text Placeholder 8"/>
          <p:cNvSpPr>
            <a:spLocks noGrp="1"/>
          </p:cNvSpPr>
          <p:nvPr>
            <p:ph type="body" sz="quarter" idx="13"/>
          </p:nvPr>
        </p:nvSpPr>
        <p:spPr>
          <a:xfrm>
            <a:off x="1" y="6477000"/>
            <a:ext cx="6365965" cy="390052"/>
          </a:xfrm>
        </p:spPr>
        <p:txBody>
          <a:bodyPr/>
          <a:lstStyle/>
          <a:p>
            <a:r>
              <a:rPr lang="en-US" dirty="0">
                <a:latin typeface="Tahoma" pitchFamily="34" charset="0"/>
                <a:ea typeface="Tahoma" pitchFamily="34" charset="0"/>
                <a:cs typeface="Tahoma" pitchFamily="34" charset="0"/>
              </a:rPr>
              <a:t>SOURCE: National Vital Statistics System—Mortality (NVSS-M), </a:t>
            </a:r>
            <a:r>
              <a:rPr lang="en-US" dirty="0" smtClean="0">
                <a:latin typeface="Tahoma" pitchFamily="34" charset="0"/>
                <a:ea typeface="Tahoma" pitchFamily="34" charset="0"/>
                <a:cs typeface="Tahoma" pitchFamily="34" charset="0"/>
              </a:rPr>
              <a:t>CDC/NCHS.</a:t>
            </a:r>
            <a:endParaRPr lang="en-US" dirty="0">
              <a:latin typeface="Tahoma" pitchFamily="34" charset="0"/>
              <a:ea typeface="Tahoma" pitchFamily="34" charset="0"/>
              <a:cs typeface="Tahoma" pitchFamily="34" charset="0"/>
            </a:endParaRPr>
          </a:p>
        </p:txBody>
      </p:sp>
      <p:sp>
        <p:nvSpPr>
          <p:cNvPr id="11" name="Text Placeholder 10"/>
          <p:cNvSpPr>
            <a:spLocks noGrp="1"/>
          </p:cNvSpPr>
          <p:nvPr>
            <p:ph type="body" sz="quarter" idx="16"/>
          </p:nvPr>
        </p:nvSpPr>
        <p:spPr/>
        <p:txBody>
          <a:bodyPr/>
          <a:lstStyle/>
          <a:p>
            <a:r>
              <a:rPr lang="en-US" dirty="0" smtClean="0">
                <a:latin typeface="Tahoma" pitchFamily="34" charset="0"/>
                <a:ea typeface="Tahoma" pitchFamily="34" charset="0"/>
                <a:cs typeface="Tahoma" pitchFamily="34" charset="0"/>
              </a:rPr>
              <a:t>Obj. C-3</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649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8140"/>
          </a:xfrm>
        </p:spPr>
        <p:txBody>
          <a:bodyPr>
            <a:normAutofit fontScale="90000"/>
          </a:bodyPr>
          <a:lstStyle/>
          <a:p>
            <a:r>
              <a:rPr lang="en-US" dirty="0" smtClean="0">
                <a:latin typeface="Arial Black" pitchFamily="34" charset="0"/>
              </a:rPr>
              <a:t>Female Breast Cancer Deaths, 2006–2010</a:t>
            </a:r>
            <a:endParaRPr lang="en-US" dirty="0">
              <a:latin typeface="Arial Black" pitchFamily="34" charset="0"/>
            </a:endParaRPr>
          </a:p>
        </p:txBody>
      </p:sp>
      <p:sp>
        <p:nvSpPr>
          <p:cNvPr id="10" name="Text Placeholder 9"/>
          <p:cNvSpPr>
            <a:spLocks noGrp="1"/>
          </p:cNvSpPr>
          <p:nvPr>
            <p:ph type="body" sz="quarter" idx="15"/>
          </p:nvPr>
        </p:nvSpPr>
        <p:spPr>
          <a:xfrm>
            <a:off x="0" y="5715000"/>
            <a:ext cx="9144000" cy="533400"/>
          </a:xfrm>
        </p:spPr>
        <p:txBody>
          <a:bodyPr/>
          <a:lstStyle/>
          <a:p>
            <a:r>
              <a:rPr lang="en-US" dirty="0" smtClean="0">
                <a:latin typeface="Tahoma" pitchFamily="34" charset="0"/>
                <a:ea typeface="Tahoma" pitchFamily="34" charset="0"/>
                <a:cs typeface="Tahoma" pitchFamily="34" charset="0"/>
              </a:rPr>
              <a:t>NOTES:  Data </a:t>
            </a:r>
            <a:r>
              <a:rPr lang="en-US" dirty="0">
                <a:latin typeface="Tahoma" pitchFamily="34" charset="0"/>
                <a:ea typeface="Tahoma" pitchFamily="34" charset="0"/>
                <a:cs typeface="Tahoma" pitchFamily="34" charset="0"/>
              </a:rPr>
              <a:t>are for ICD-10 </a:t>
            </a:r>
            <a:r>
              <a:rPr lang="en-US" dirty="0" smtClean="0">
                <a:latin typeface="Tahoma" pitchFamily="34" charset="0"/>
                <a:ea typeface="Tahoma" pitchFamily="34" charset="0"/>
                <a:cs typeface="Tahoma" pitchFamily="34" charset="0"/>
              </a:rPr>
              <a:t>code C50 </a:t>
            </a:r>
            <a:r>
              <a:rPr lang="en-US" dirty="0">
                <a:latin typeface="Tahoma" pitchFamily="34" charset="0"/>
                <a:ea typeface="Tahoma" pitchFamily="34" charset="0"/>
                <a:cs typeface="Tahoma" pitchFamily="34" charset="0"/>
              </a:rPr>
              <a:t>reported as underlying cause of death </a:t>
            </a:r>
            <a:r>
              <a:rPr lang="en-US" dirty="0" smtClean="0">
                <a:latin typeface="Tahoma" pitchFamily="34" charset="0"/>
                <a:ea typeface="Tahoma" pitchFamily="34" charset="0"/>
                <a:cs typeface="Tahoma" pitchFamily="34" charset="0"/>
              </a:rPr>
              <a:t>and </a:t>
            </a:r>
            <a:r>
              <a:rPr lang="en-US" dirty="0">
                <a:latin typeface="Tahoma" pitchFamily="34" charset="0"/>
                <a:ea typeface="Tahoma" pitchFamily="34" charset="0"/>
                <a:cs typeface="Tahoma" pitchFamily="34" charset="0"/>
              </a:rPr>
              <a:t>are age adjusted to the 2000 standard population. Rates are displayed by a modified Jenks classification for U.S. health service areas. </a:t>
            </a:r>
            <a:r>
              <a:rPr lang="en-US" dirty="0" smtClean="0">
                <a:latin typeface="Tahoma" pitchFamily="34" charset="0"/>
                <a:ea typeface="Tahoma" pitchFamily="34" charset="0"/>
                <a:cs typeface="Tahoma" pitchFamily="34" charset="0"/>
              </a:rPr>
              <a:t>Two lowest </a:t>
            </a:r>
            <a:r>
              <a:rPr lang="en-US" dirty="0">
                <a:latin typeface="Tahoma" pitchFamily="34" charset="0"/>
                <a:ea typeface="Tahoma" pitchFamily="34" charset="0"/>
                <a:cs typeface="Tahoma" pitchFamily="34" charset="0"/>
              </a:rPr>
              <a:t>categories </a:t>
            </a:r>
            <a:r>
              <a:rPr lang="en-US" dirty="0" smtClean="0">
                <a:latin typeface="Tahoma" pitchFamily="34" charset="0"/>
                <a:ea typeface="Tahoma" pitchFamily="34" charset="0"/>
                <a:cs typeface="Tahoma" pitchFamily="34" charset="0"/>
              </a:rPr>
              <a:t>show </a:t>
            </a:r>
            <a:r>
              <a:rPr lang="en-US" dirty="0">
                <a:latin typeface="Tahoma" pitchFamily="34" charset="0"/>
                <a:ea typeface="Tahoma" pitchFamily="34" charset="0"/>
                <a:cs typeface="Tahoma" pitchFamily="34" charset="0"/>
              </a:rPr>
              <a:t>health service areas that met </a:t>
            </a:r>
            <a:r>
              <a:rPr lang="en-US" dirty="0" smtClean="0">
                <a:latin typeface="Tahoma" pitchFamily="34" charset="0"/>
                <a:ea typeface="Tahoma" pitchFamily="34" charset="0"/>
                <a:cs typeface="Tahoma" pitchFamily="34" charset="0"/>
              </a:rPr>
              <a:t>target.</a:t>
            </a:r>
            <a:endParaRPr lang="en-US" dirty="0">
              <a:latin typeface="Tahoma" pitchFamily="34" charset="0"/>
              <a:ea typeface="Tahoma" pitchFamily="34" charset="0"/>
              <a:cs typeface="Tahoma" pitchFamily="34" charset="0"/>
            </a:endParaRPr>
          </a:p>
          <a:p>
            <a:r>
              <a:rPr lang="en-US" dirty="0" smtClean="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p:txBody>
      </p:sp>
      <p:sp>
        <p:nvSpPr>
          <p:cNvPr id="9" name="Text Placeholder 8"/>
          <p:cNvSpPr>
            <a:spLocks noGrp="1"/>
          </p:cNvSpPr>
          <p:nvPr>
            <p:ph type="body" sz="quarter" idx="13"/>
          </p:nvPr>
        </p:nvSpPr>
        <p:spPr>
          <a:xfrm>
            <a:off x="1" y="6467948"/>
            <a:ext cx="6365965" cy="390052"/>
          </a:xfrm>
        </p:spPr>
        <p:txBody>
          <a:bodyPr/>
          <a:lstStyle/>
          <a:p>
            <a:r>
              <a:rPr lang="en-US" dirty="0">
                <a:latin typeface="Tahoma" pitchFamily="34" charset="0"/>
                <a:ea typeface="Tahoma" pitchFamily="34" charset="0"/>
                <a:cs typeface="Tahoma" pitchFamily="34" charset="0"/>
              </a:rPr>
              <a:t>SOURCE: National Vital Statistics System—Mortality (NVSS-M), </a:t>
            </a:r>
            <a:r>
              <a:rPr lang="en-US" dirty="0" smtClean="0">
                <a:latin typeface="Tahoma" pitchFamily="34" charset="0"/>
                <a:ea typeface="Tahoma" pitchFamily="34" charset="0"/>
                <a:cs typeface="Tahoma" pitchFamily="34" charset="0"/>
              </a:rPr>
              <a:t>CDC/NCHS.</a:t>
            </a:r>
            <a:endParaRPr lang="en-US" dirty="0">
              <a:latin typeface="Tahoma" pitchFamily="34" charset="0"/>
              <a:ea typeface="Tahoma" pitchFamily="34" charset="0"/>
              <a:cs typeface="Tahoma" pitchFamily="34" charset="0"/>
            </a:endParaRPr>
          </a:p>
        </p:txBody>
      </p:sp>
      <p:sp>
        <p:nvSpPr>
          <p:cNvPr id="11" name="Text Placeholder 10"/>
          <p:cNvSpPr>
            <a:spLocks noGrp="1"/>
          </p:cNvSpPr>
          <p:nvPr>
            <p:ph type="body" sz="quarter" idx="16"/>
          </p:nvPr>
        </p:nvSpPr>
        <p:spPr/>
        <p:txBody>
          <a:bodyPr/>
          <a:lstStyle/>
          <a:p>
            <a:r>
              <a:rPr lang="en-US" dirty="0" smtClean="0">
                <a:latin typeface="Tahoma" pitchFamily="34" charset="0"/>
                <a:ea typeface="Tahoma" pitchFamily="34" charset="0"/>
                <a:cs typeface="Tahoma" pitchFamily="34" charset="0"/>
              </a:rPr>
              <a:t>Obj. C-3</a:t>
            </a:r>
            <a:endParaRPr lang="en-US" dirty="0">
              <a:latin typeface="Tahoma" pitchFamily="34" charset="0"/>
              <a:ea typeface="Tahoma" pitchFamily="34" charset="0"/>
              <a:cs typeface="Tahoma" pitchFamily="34" charset="0"/>
            </a:endParaRPr>
          </a:p>
        </p:txBody>
      </p:sp>
      <p:pic>
        <p:nvPicPr>
          <p:cNvPr id="1026" name="Picture 2" descr="Female breast cancer death rates by U.S. health service area (HSA), 2006-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733425"/>
            <a:ext cx="8704263"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083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0" y="0"/>
            <a:ext cx="9144000" cy="790832"/>
          </a:xfrm>
        </p:spPr>
        <p:txBody>
          <a:bodyPr>
            <a:normAutofit/>
          </a:bodyPr>
          <a:lstStyle/>
          <a:p>
            <a:r>
              <a:rPr lang="en-US" sz="2900" dirty="0" smtClean="0">
                <a:latin typeface="Arial Black" pitchFamily="34" charset="0"/>
              </a:rPr>
              <a:t>New Cases of Colorectal Cancer</a:t>
            </a:r>
            <a:endParaRPr lang="en-US" sz="2900" dirty="0">
              <a:latin typeface="Arial Black" pitchFamily="34" charset="0"/>
            </a:endParaRPr>
          </a:p>
        </p:txBody>
      </p:sp>
      <p:graphicFrame>
        <p:nvGraphicFramePr>
          <p:cNvPr id="43" name="Content Placeholder 4" descr="New Cases of Colorectal Cancer, 1999 and 2009"/>
          <p:cNvGraphicFramePr>
            <a:graphicFrameLocks noChangeAspect="1"/>
          </p:cNvGraphicFramePr>
          <p:nvPr>
            <p:extLst>
              <p:ext uri="{D42A27DB-BD31-4B8C-83A1-F6EECF244321}">
                <p14:modId xmlns:p14="http://schemas.microsoft.com/office/powerpoint/2010/main" val="2745721699"/>
              </p:ext>
            </p:extLst>
          </p:nvPr>
        </p:nvGraphicFramePr>
        <p:xfrm>
          <a:off x="152400" y="656491"/>
          <a:ext cx="8839200" cy="498230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Decrease desired"/>
          <p:cNvGrpSpPr/>
          <p:nvPr/>
        </p:nvGrpSpPr>
        <p:grpSpPr>
          <a:xfrm>
            <a:off x="6553199" y="838200"/>
            <a:ext cx="2057401" cy="381000"/>
            <a:chOff x="6477000" y="1219200"/>
            <a:chExt cx="2057401" cy="381000"/>
          </a:xfrm>
        </p:grpSpPr>
        <p:grpSp>
          <p:nvGrpSpPr>
            <p:cNvPr id="10" name="Group 9"/>
            <p:cNvGrpSpPr/>
            <p:nvPr/>
          </p:nvGrpSpPr>
          <p:grpSpPr>
            <a:xfrm>
              <a:off x="6477000" y="1219200"/>
              <a:ext cx="2057401" cy="381000"/>
              <a:chOff x="6629400" y="1066800"/>
              <a:chExt cx="1816102" cy="381000"/>
            </a:xfrm>
          </p:grpSpPr>
          <p:sp>
            <p:nvSpPr>
              <p:cNvPr id="12" name="Rectangle 11"/>
              <p:cNvSpPr>
                <a:spLocks noChangeArrowheads="1"/>
              </p:cNvSpPr>
              <p:nvPr/>
            </p:nvSpPr>
            <p:spPr bwMode="auto">
              <a:xfrm>
                <a:off x="6926264" y="1168400"/>
                <a:ext cx="1519238" cy="22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auto">
                  <a:lnSpc>
                    <a:spcPct val="60000"/>
                  </a:lnSpc>
                  <a:spcBef>
                    <a:spcPct val="25000"/>
                  </a:spcBef>
                  <a:spcAft>
                    <a:spcPts val="0"/>
                  </a:spcAft>
                  <a:buClr>
                    <a:srgbClr val="FFFF66"/>
                  </a:buClr>
                </a:pPr>
                <a:r>
                  <a:rPr lang="en-US" sz="1400" dirty="0" smtClean="0">
                    <a:solidFill>
                      <a:prstClr val="black"/>
                    </a:solidFill>
                    <a:latin typeface="Tahoma" pitchFamily="34" charset="0"/>
                    <a:ea typeface="Tahoma" pitchFamily="34" charset="0"/>
                    <a:cs typeface="Tahoma" pitchFamily="34" charset="0"/>
                  </a:rPr>
                  <a:t>Decrease desired</a:t>
                </a:r>
                <a:endParaRPr lang="en-US" sz="1400" dirty="0">
                  <a:solidFill>
                    <a:prstClr val="black"/>
                  </a:solidFill>
                  <a:latin typeface="Tahoma" pitchFamily="34" charset="0"/>
                  <a:ea typeface="Tahoma" pitchFamily="34" charset="0"/>
                  <a:cs typeface="Tahoma" pitchFamily="34" charset="0"/>
                </a:endParaRPr>
              </a:p>
            </p:txBody>
          </p:sp>
          <p:sp>
            <p:nvSpPr>
              <p:cNvPr id="13" name="Rectangle 12"/>
              <p:cNvSpPr>
                <a:spLocks noChangeArrowheads="1"/>
              </p:cNvSpPr>
              <p:nvPr/>
            </p:nvSpPr>
            <p:spPr bwMode="auto">
              <a:xfrm>
                <a:off x="6629400" y="1066800"/>
                <a:ext cx="1816100" cy="381000"/>
              </a:xfrm>
              <a:prstGeom prst="rect">
                <a:avLst/>
              </a:prstGeom>
              <a:noFill/>
              <a:ln w="9525"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auto">
                  <a:spcBef>
                    <a:spcPts val="0"/>
                  </a:spcBef>
                  <a:spcAft>
                    <a:spcPts val="0"/>
                  </a:spcAft>
                </a:pPr>
                <a:endParaRPr lang="en-US" dirty="0">
                  <a:solidFill>
                    <a:prstClr val="black"/>
                  </a:solidFill>
                  <a:latin typeface="Calibri"/>
                </a:endParaRPr>
              </a:p>
            </p:txBody>
          </p:sp>
        </p:grpSp>
        <p:cxnSp>
          <p:nvCxnSpPr>
            <p:cNvPr id="11" name="Straight Arrow Connector 10"/>
            <p:cNvCxnSpPr/>
            <p:nvPr/>
          </p:nvCxnSpPr>
          <p:spPr>
            <a:xfrm>
              <a:off x="6747398" y="1301136"/>
              <a:ext cx="0" cy="2261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284890" y="1230868"/>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1999</a:t>
            </a:r>
            <a:endParaRPr lang="en-US" dirty="0">
              <a:solidFill>
                <a:prstClr val="black"/>
              </a:solidFill>
              <a:latin typeface="Calibri"/>
            </a:endParaRPr>
          </a:p>
        </p:txBody>
      </p:sp>
      <p:sp>
        <p:nvSpPr>
          <p:cNvPr id="18" name="TextBox 17"/>
          <p:cNvSpPr txBox="1"/>
          <p:nvPr/>
        </p:nvSpPr>
        <p:spPr>
          <a:xfrm>
            <a:off x="1905000" y="2038246"/>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2009</a:t>
            </a:r>
            <a:endParaRPr lang="en-US" dirty="0">
              <a:solidFill>
                <a:prstClr val="black"/>
              </a:solidFill>
              <a:latin typeface="Calibri"/>
            </a:endParaRPr>
          </a:p>
        </p:txBody>
      </p:sp>
      <p:sp>
        <p:nvSpPr>
          <p:cNvPr id="5" name="TextBox 4"/>
          <p:cNvSpPr txBox="1"/>
          <p:nvPr/>
        </p:nvSpPr>
        <p:spPr>
          <a:xfrm>
            <a:off x="5334000" y="1209848"/>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2009</a:t>
            </a:r>
            <a:endParaRPr lang="en-US" dirty="0">
              <a:solidFill>
                <a:prstClr val="black"/>
              </a:solidFill>
              <a:latin typeface="Calibri"/>
            </a:endParaRPr>
          </a:p>
        </p:txBody>
      </p:sp>
      <p:grpSp>
        <p:nvGrpSpPr>
          <p:cNvPr id="2" name="Group 1" descr="Spanner"/>
          <p:cNvGrpSpPr/>
          <p:nvPr/>
        </p:nvGrpSpPr>
        <p:grpSpPr>
          <a:xfrm>
            <a:off x="3200400" y="1415534"/>
            <a:ext cx="4876800" cy="250356"/>
            <a:chOff x="3200400" y="1415534"/>
            <a:chExt cx="4876800" cy="250356"/>
          </a:xfrm>
        </p:grpSpPr>
        <p:cxnSp>
          <p:nvCxnSpPr>
            <p:cNvPr id="3" name="Straight Connector 2"/>
            <p:cNvCxnSpPr/>
            <p:nvPr/>
          </p:nvCxnSpPr>
          <p:spPr>
            <a:xfrm>
              <a:off x="3200400" y="1545020"/>
              <a:ext cx="487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00400" y="1416270"/>
              <a:ext cx="0" cy="24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77200" y="1415534"/>
              <a:ext cx="0" cy="24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 Box 6"/>
          <p:cNvSpPr txBox="1">
            <a:spLocks noChangeArrowheads="1"/>
          </p:cNvSpPr>
          <p:nvPr/>
        </p:nvSpPr>
        <p:spPr bwMode="auto">
          <a:xfrm>
            <a:off x="7581898" y="2326112"/>
            <a:ext cx="1589314"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lnSpc>
                <a:spcPct val="70000"/>
              </a:lnSpc>
              <a:spcBef>
                <a:spcPct val="25000"/>
              </a:spcBef>
              <a:spcAft>
                <a:spcPts val="0"/>
              </a:spcAft>
              <a:buClr>
                <a:srgbClr val="FFFF66"/>
              </a:buClr>
            </a:pPr>
            <a:r>
              <a:rPr lang="en-US" sz="1600" b="1" dirty="0" smtClean="0">
                <a:solidFill>
                  <a:prstClr val="black"/>
                </a:solidFill>
                <a:latin typeface="Tahoma" pitchFamily="34" charset="0"/>
                <a:ea typeface="Tahoma" pitchFamily="34" charset="0"/>
                <a:cs typeface="Tahoma" pitchFamily="34" charset="0"/>
              </a:rPr>
              <a:t>2020 Target</a:t>
            </a:r>
            <a:endParaRPr lang="en-US" sz="1600" b="1" dirty="0">
              <a:solidFill>
                <a:prstClr val="black"/>
              </a:solidFill>
              <a:latin typeface="Tahoma" pitchFamily="34" charset="0"/>
              <a:ea typeface="Tahoma" pitchFamily="34" charset="0"/>
              <a:cs typeface="Tahoma" pitchFamily="34" charset="0"/>
            </a:endParaRPr>
          </a:p>
        </p:txBody>
      </p:sp>
      <p:sp>
        <p:nvSpPr>
          <p:cNvPr id="4" name="Text Placeholder 3"/>
          <p:cNvSpPr>
            <a:spLocks noGrp="1"/>
          </p:cNvSpPr>
          <p:nvPr>
            <p:ph type="body" sz="quarter" idx="15"/>
          </p:nvPr>
        </p:nvSpPr>
        <p:spPr>
          <a:xfrm>
            <a:off x="0" y="5562600"/>
            <a:ext cx="9144000" cy="1090474"/>
          </a:xfrm>
        </p:spPr>
        <p:txBody>
          <a:bodyPr/>
          <a:lstStyle/>
          <a:p>
            <a:r>
              <a:rPr lang="en-US" dirty="0" smtClean="0">
                <a:latin typeface="Tahoma" pitchFamily="34" charset="0"/>
                <a:ea typeface="Tahoma" pitchFamily="34" charset="0"/>
                <a:cs typeface="Tahoma" pitchFamily="34" charset="0"/>
              </a:rPr>
              <a:t>NOTES</a:t>
            </a:r>
            <a:r>
              <a:rPr lang="en-US" dirty="0">
                <a:latin typeface="Tahoma" pitchFamily="34" charset="0"/>
                <a:ea typeface="Tahoma" pitchFamily="34" charset="0"/>
                <a:cs typeface="Tahoma" pitchFamily="34" charset="0"/>
              </a:rPr>
              <a:t>: Data are for </a:t>
            </a:r>
            <a:r>
              <a:rPr lang="en-US" dirty="0" smtClean="0">
                <a:latin typeface="Tahoma" pitchFamily="34" charset="0"/>
                <a:ea typeface="Tahoma" pitchFamily="34" charset="0"/>
                <a:cs typeface="Tahoma" pitchFamily="34" charset="0"/>
              </a:rPr>
              <a:t>diagnosed </a:t>
            </a:r>
            <a:r>
              <a:rPr lang="en-US" dirty="0">
                <a:latin typeface="Tahoma" pitchFamily="34" charset="0"/>
                <a:ea typeface="Tahoma" pitchFamily="34" charset="0"/>
                <a:cs typeface="Tahoma" pitchFamily="34" charset="0"/>
              </a:rPr>
              <a:t>incident cases of invasive colorectal cancer (ICD-O-3 codes C18.0-C18.9, C19.9 and C20.9</a:t>
            </a:r>
            <a:r>
              <a:rPr lang="en-US" dirty="0" smtClean="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Data are age adjusted to the 2000 </a:t>
            </a:r>
            <a:r>
              <a:rPr lang="en-US" dirty="0" smtClean="0">
                <a:latin typeface="Tahoma" pitchFamily="34" charset="0"/>
                <a:ea typeface="Tahoma" pitchFamily="34" charset="0"/>
                <a:cs typeface="Tahoma" pitchFamily="34" charset="0"/>
              </a:rPr>
              <a:t>standard </a:t>
            </a:r>
            <a:r>
              <a:rPr lang="en-US" dirty="0">
                <a:latin typeface="Tahoma" pitchFamily="34" charset="0"/>
                <a:ea typeface="Tahoma" pitchFamily="34" charset="0"/>
                <a:cs typeface="Tahoma" pitchFamily="34" charset="0"/>
              </a:rPr>
              <a:t>population. </a:t>
            </a:r>
            <a:r>
              <a:rPr lang="en-US" dirty="0" smtClean="0">
                <a:latin typeface="Tahoma" pitchFamily="34" charset="0"/>
                <a:ea typeface="Tahoma" pitchFamily="34" charset="0"/>
                <a:cs typeface="Tahoma" pitchFamily="34" charset="0"/>
              </a:rPr>
              <a:t>Persons </a:t>
            </a:r>
            <a:r>
              <a:rPr lang="en-US" dirty="0">
                <a:latin typeface="Tahoma" pitchFamily="34" charset="0"/>
                <a:ea typeface="Tahoma" pitchFamily="34" charset="0"/>
                <a:cs typeface="Tahoma" pitchFamily="34" charset="0"/>
              </a:rPr>
              <a:t>of Hispanic origin may be any race. </a:t>
            </a:r>
            <a:endParaRPr lang="en-US" dirty="0">
              <a:solidFill>
                <a:srgbClr val="000000"/>
              </a:solidFill>
              <a:latin typeface="Tahoma" pitchFamily="34" charset="0"/>
              <a:ea typeface="Tahoma" pitchFamily="34" charset="0"/>
              <a:cs typeface="Tahoma" pitchFamily="34" charset="0"/>
            </a:endParaRPr>
          </a:p>
        </p:txBody>
      </p:sp>
      <p:sp>
        <p:nvSpPr>
          <p:cNvPr id="7" name="Text Placeholder 6"/>
          <p:cNvSpPr>
            <a:spLocks noGrp="1"/>
          </p:cNvSpPr>
          <p:nvPr>
            <p:ph type="body" sz="quarter" idx="13"/>
          </p:nvPr>
        </p:nvSpPr>
        <p:spPr>
          <a:xfrm>
            <a:off x="1" y="6032987"/>
            <a:ext cx="6986015" cy="825013"/>
          </a:xfrm>
        </p:spPr>
        <p:txBody>
          <a:bodyPr/>
          <a:lstStyle/>
          <a:p>
            <a:r>
              <a:rPr lang="en-US" dirty="0" smtClean="0">
                <a:solidFill>
                  <a:srgbClr val="000000"/>
                </a:solidFill>
                <a:latin typeface="Tahoma" pitchFamily="34" charset="0"/>
                <a:ea typeface="Tahoma" pitchFamily="34" charset="0"/>
                <a:cs typeface="Tahoma" pitchFamily="34" charset="0"/>
              </a:rPr>
              <a:t>I = 95</a:t>
            </a:r>
            <a:r>
              <a:rPr lang="en-US" dirty="0">
                <a:solidFill>
                  <a:srgbClr val="000000"/>
                </a:solidFill>
                <a:latin typeface="Tahoma" pitchFamily="34" charset="0"/>
                <a:ea typeface="Tahoma" pitchFamily="34" charset="0"/>
                <a:cs typeface="Tahoma" pitchFamily="34" charset="0"/>
              </a:rPr>
              <a:t>% confidence interval. </a:t>
            </a:r>
            <a:endParaRPr lang="en-US" dirty="0">
              <a:latin typeface="Tahoma" pitchFamily="34" charset="0"/>
              <a:ea typeface="Tahoma" pitchFamily="34" charset="0"/>
              <a:cs typeface="Tahoma" pitchFamily="34" charset="0"/>
            </a:endParaRPr>
          </a:p>
          <a:p>
            <a:pPr eaLnBrk="0" hangingPunct="0"/>
            <a:r>
              <a:rPr lang="en-US" dirty="0">
                <a:latin typeface="Tahoma" pitchFamily="34" charset="0"/>
                <a:ea typeface="Tahoma" pitchFamily="34" charset="0"/>
                <a:cs typeface="Tahoma" pitchFamily="34" charset="0"/>
              </a:rPr>
              <a:t>SOURCE: National Program of Cancer Registries (NPCR), </a:t>
            </a:r>
            <a:r>
              <a:rPr lang="en-US" dirty="0" smtClean="0">
                <a:latin typeface="Tahoma" pitchFamily="34" charset="0"/>
                <a:ea typeface="Tahoma" pitchFamily="34" charset="0"/>
                <a:cs typeface="Tahoma" pitchFamily="34" charset="0"/>
              </a:rPr>
              <a:t>CDC/NCCDPHP</a:t>
            </a:r>
            <a:r>
              <a:rPr lang="en-US" dirty="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Surveillance</a:t>
            </a:r>
            <a:r>
              <a:rPr lang="en-US" dirty="0">
                <a:latin typeface="Tahoma" pitchFamily="34" charset="0"/>
                <a:ea typeface="Tahoma" pitchFamily="34" charset="0"/>
                <a:cs typeface="Tahoma" pitchFamily="34" charset="0"/>
              </a:rPr>
              <a:t>, Epidemiology, and End Results (SEER) Program, </a:t>
            </a:r>
            <a:r>
              <a:rPr lang="en-US" dirty="0" smtClean="0">
                <a:latin typeface="Tahoma" pitchFamily="34" charset="0"/>
                <a:ea typeface="Tahoma" pitchFamily="34" charset="0"/>
                <a:cs typeface="Tahoma" pitchFamily="34" charset="0"/>
              </a:rPr>
              <a:t>NIH/NCI.</a:t>
            </a:r>
            <a:endParaRPr lang="en-US" dirty="0">
              <a:latin typeface="Tahoma" pitchFamily="34" charset="0"/>
              <a:ea typeface="Tahoma" pitchFamily="34" charset="0"/>
              <a:cs typeface="Tahoma" pitchFamily="34" charset="0"/>
            </a:endParaRPr>
          </a:p>
          <a:p>
            <a:endParaRPr lang="en-US" dirty="0"/>
          </a:p>
        </p:txBody>
      </p:sp>
      <p:sp>
        <p:nvSpPr>
          <p:cNvPr id="6" name="Text Placeholder 5"/>
          <p:cNvSpPr>
            <a:spLocks noGrp="1"/>
          </p:cNvSpPr>
          <p:nvPr>
            <p:ph type="body" sz="quarter" idx="16"/>
          </p:nvPr>
        </p:nvSpPr>
        <p:spPr/>
        <p:txBody>
          <a:bodyPr/>
          <a:lstStyle/>
          <a:p>
            <a:r>
              <a:rPr lang="en-US" dirty="0" smtClean="0">
                <a:latin typeface="Tahoma" pitchFamily="34" charset="0"/>
                <a:ea typeface="Tahoma" pitchFamily="34" charset="0"/>
                <a:cs typeface="Tahoma" pitchFamily="34" charset="0"/>
              </a:rPr>
              <a:t>Obj. C-9</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558135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a:spLocks noGrp="1"/>
          </p:cNvSpPr>
          <p:nvPr>
            <p:ph type="title"/>
          </p:nvPr>
        </p:nvSpPr>
        <p:spPr>
          <a:xfrm>
            <a:off x="0" y="0"/>
            <a:ext cx="9144000" cy="790832"/>
          </a:xfrm>
        </p:spPr>
        <p:txBody>
          <a:bodyPr>
            <a:normAutofit/>
          </a:bodyPr>
          <a:lstStyle/>
          <a:p>
            <a:r>
              <a:rPr lang="en-US" sz="2200" dirty="0" smtClean="0">
                <a:latin typeface="Arial Black" pitchFamily="34" charset="0"/>
              </a:rPr>
              <a:t>New Cases of Late-Stage Female Breast Cancer</a:t>
            </a:r>
            <a:endParaRPr lang="en-US" sz="2200" dirty="0">
              <a:latin typeface="Arial Black" pitchFamily="34" charset="0"/>
            </a:endParaRPr>
          </a:p>
        </p:txBody>
      </p:sp>
      <p:graphicFrame>
        <p:nvGraphicFramePr>
          <p:cNvPr id="43" name="Content Placeholder 4" descr="New Cases of Late-Stage Female Breast Cancer, 1999 and 2009"/>
          <p:cNvGraphicFramePr>
            <a:graphicFrameLocks noChangeAspect="1"/>
          </p:cNvGraphicFramePr>
          <p:nvPr>
            <p:extLst>
              <p:ext uri="{D42A27DB-BD31-4B8C-83A1-F6EECF244321}">
                <p14:modId xmlns:p14="http://schemas.microsoft.com/office/powerpoint/2010/main" val="794522560"/>
              </p:ext>
            </p:extLst>
          </p:nvPr>
        </p:nvGraphicFramePr>
        <p:xfrm>
          <a:off x="152400" y="656491"/>
          <a:ext cx="8839200" cy="467750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Decrease desired"/>
          <p:cNvGrpSpPr/>
          <p:nvPr/>
        </p:nvGrpSpPr>
        <p:grpSpPr>
          <a:xfrm>
            <a:off x="6553199" y="838200"/>
            <a:ext cx="2057401" cy="381000"/>
            <a:chOff x="6477000" y="1219200"/>
            <a:chExt cx="2057401" cy="381000"/>
          </a:xfrm>
        </p:grpSpPr>
        <p:grpSp>
          <p:nvGrpSpPr>
            <p:cNvPr id="10" name="Group 9"/>
            <p:cNvGrpSpPr/>
            <p:nvPr/>
          </p:nvGrpSpPr>
          <p:grpSpPr>
            <a:xfrm>
              <a:off x="6477000" y="1219200"/>
              <a:ext cx="2057401" cy="381000"/>
              <a:chOff x="6629400" y="1066800"/>
              <a:chExt cx="1816102" cy="381000"/>
            </a:xfrm>
          </p:grpSpPr>
          <p:sp>
            <p:nvSpPr>
              <p:cNvPr id="12" name="Rectangle 11"/>
              <p:cNvSpPr>
                <a:spLocks noChangeArrowheads="1"/>
              </p:cNvSpPr>
              <p:nvPr/>
            </p:nvSpPr>
            <p:spPr bwMode="auto">
              <a:xfrm>
                <a:off x="6926264" y="1168400"/>
                <a:ext cx="1519238" cy="22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auto">
                  <a:lnSpc>
                    <a:spcPct val="60000"/>
                  </a:lnSpc>
                  <a:spcBef>
                    <a:spcPct val="25000"/>
                  </a:spcBef>
                  <a:spcAft>
                    <a:spcPts val="0"/>
                  </a:spcAft>
                  <a:buClr>
                    <a:srgbClr val="FFFF66"/>
                  </a:buClr>
                </a:pPr>
                <a:r>
                  <a:rPr lang="en-US" sz="1400" dirty="0" smtClean="0">
                    <a:solidFill>
                      <a:prstClr val="black"/>
                    </a:solidFill>
                    <a:latin typeface="Tahoma" pitchFamily="34" charset="0"/>
                    <a:ea typeface="Tahoma" pitchFamily="34" charset="0"/>
                    <a:cs typeface="Tahoma" pitchFamily="34" charset="0"/>
                  </a:rPr>
                  <a:t>Decrease desired</a:t>
                </a:r>
                <a:endParaRPr lang="en-US" sz="1400" dirty="0">
                  <a:solidFill>
                    <a:prstClr val="black"/>
                  </a:solidFill>
                  <a:latin typeface="Tahoma" pitchFamily="34" charset="0"/>
                  <a:ea typeface="Tahoma" pitchFamily="34" charset="0"/>
                  <a:cs typeface="Tahoma" pitchFamily="34" charset="0"/>
                </a:endParaRPr>
              </a:p>
            </p:txBody>
          </p:sp>
          <p:sp>
            <p:nvSpPr>
              <p:cNvPr id="13" name="Rectangle 12"/>
              <p:cNvSpPr>
                <a:spLocks noChangeArrowheads="1"/>
              </p:cNvSpPr>
              <p:nvPr/>
            </p:nvSpPr>
            <p:spPr bwMode="auto">
              <a:xfrm>
                <a:off x="6629400" y="1066800"/>
                <a:ext cx="1816100" cy="381000"/>
              </a:xfrm>
              <a:prstGeom prst="rect">
                <a:avLst/>
              </a:prstGeom>
              <a:noFill/>
              <a:ln w="9525"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auto">
                  <a:spcBef>
                    <a:spcPts val="0"/>
                  </a:spcBef>
                  <a:spcAft>
                    <a:spcPts val="0"/>
                  </a:spcAft>
                </a:pPr>
                <a:endParaRPr lang="en-US" dirty="0">
                  <a:solidFill>
                    <a:prstClr val="black"/>
                  </a:solidFill>
                  <a:latin typeface="Calibri"/>
                </a:endParaRPr>
              </a:p>
            </p:txBody>
          </p:sp>
        </p:grpSp>
        <p:cxnSp>
          <p:nvCxnSpPr>
            <p:cNvPr id="11" name="Straight Arrow Connector 10"/>
            <p:cNvCxnSpPr/>
            <p:nvPr/>
          </p:nvCxnSpPr>
          <p:spPr>
            <a:xfrm>
              <a:off x="6747398" y="1301136"/>
              <a:ext cx="0" cy="2261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568670" y="1752600"/>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1999</a:t>
            </a:r>
            <a:endParaRPr lang="en-US" dirty="0">
              <a:solidFill>
                <a:prstClr val="black"/>
              </a:solidFill>
              <a:latin typeface="Calibri"/>
            </a:endParaRPr>
          </a:p>
        </p:txBody>
      </p:sp>
      <p:sp>
        <p:nvSpPr>
          <p:cNvPr id="17" name="TextBox 16"/>
          <p:cNvSpPr txBox="1"/>
          <p:nvPr/>
        </p:nvSpPr>
        <p:spPr>
          <a:xfrm>
            <a:off x="2362200" y="1838152"/>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2009</a:t>
            </a:r>
            <a:endParaRPr lang="en-US" dirty="0">
              <a:solidFill>
                <a:prstClr val="black"/>
              </a:solidFill>
              <a:latin typeface="Calibri"/>
            </a:endParaRPr>
          </a:p>
        </p:txBody>
      </p:sp>
      <p:sp>
        <p:nvSpPr>
          <p:cNvPr id="15" name="TextBox 14"/>
          <p:cNvSpPr txBox="1"/>
          <p:nvPr/>
        </p:nvSpPr>
        <p:spPr>
          <a:xfrm>
            <a:off x="5562600" y="1143000"/>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2009</a:t>
            </a:r>
            <a:endParaRPr lang="en-US" dirty="0">
              <a:solidFill>
                <a:prstClr val="black"/>
              </a:solidFill>
              <a:latin typeface="Calibri"/>
            </a:endParaRPr>
          </a:p>
        </p:txBody>
      </p:sp>
      <p:grpSp>
        <p:nvGrpSpPr>
          <p:cNvPr id="2" name="Group 1" descr="Spanner"/>
          <p:cNvGrpSpPr/>
          <p:nvPr/>
        </p:nvGrpSpPr>
        <p:grpSpPr>
          <a:xfrm>
            <a:off x="3886200" y="1387522"/>
            <a:ext cx="4038600" cy="254718"/>
            <a:chOff x="3886200" y="1387522"/>
            <a:chExt cx="4038600" cy="254718"/>
          </a:xfrm>
        </p:grpSpPr>
        <p:cxnSp>
          <p:nvCxnSpPr>
            <p:cNvPr id="14" name="Straight Connector 13"/>
            <p:cNvCxnSpPr/>
            <p:nvPr/>
          </p:nvCxnSpPr>
          <p:spPr>
            <a:xfrm>
              <a:off x="3886200" y="1498913"/>
              <a:ext cx="403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924800" y="1392620"/>
              <a:ext cx="0" cy="24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86200" y="1387522"/>
              <a:ext cx="0" cy="24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 Box 6"/>
          <p:cNvSpPr txBox="1">
            <a:spLocks noChangeArrowheads="1"/>
          </p:cNvSpPr>
          <p:nvPr/>
        </p:nvSpPr>
        <p:spPr bwMode="auto">
          <a:xfrm>
            <a:off x="7581898" y="2054379"/>
            <a:ext cx="1562102"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lnSpc>
                <a:spcPct val="70000"/>
              </a:lnSpc>
              <a:spcBef>
                <a:spcPct val="25000"/>
              </a:spcBef>
              <a:spcAft>
                <a:spcPts val="0"/>
              </a:spcAft>
              <a:buClr>
                <a:srgbClr val="FFFF66"/>
              </a:buClr>
            </a:pPr>
            <a:r>
              <a:rPr lang="en-US" sz="1600" b="1" dirty="0" smtClean="0">
                <a:solidFill>
                  <a:prstClr val="black"/>
                </a:solidFill>
                <a:latin typeface="Tahoma" pitchFamily="34" charset="0"/>
                <a:ea typeface="Tahoma" pitchFamily="34" charset="0"/>
                <a:cs typeface="Tahoma" pitchFamily="34" charset="0"/>
              </a:rPr>
              <a:t>2020 Target</a:t>
            </a:r>
            <a:endParaRPr lang="en-US" sz="1600" b="1" dirty="0">
              <a:solidFill>
                <a:prstClr val="black"/>
              </a:solidFill>
              <a:latin typeface="Tahoma" pitchFamily="34" charset="0"/>
              <a:ea typeface="Tahoma" pitchFamily="34" charset="0"/>
              <a:cs typeface="Tahoma" pitchFamily="34" charset="0"/>
            </a:endParaRPr>
          </a:p>
        </p:txBody>
      </p:sp>
      <p:sp>
        <p:nvSpPr>
          <p:cNvPr id="4" name="Text Placeholder 3"/>
          <p:cNvSpPr>
            <a:spLocks noGrp="1"/>
          </p:cNvSpPr>
          <p:nvPr>
            <p:ph type="body" sz="quarter" idx="15"/>
          </p:nvPr>
        </p:nvSpPr>
        <p:spPr>
          <a:xfrm>
            <a:off x="0" y="5334000"/>
            <a:ext cx="9144000" cy="1319074"/>
          </a:xfrm>
        </p:spPr>
        <p:txBody>
          <a:bodyPr/>
          <a:lstStyle/>
          <a:p>
            <a:r>
              <a:rPr lang="en-US" dirty="0" smtClean="0">
                <a:latin typeface="Tahoma" pitchFamily="34" charset="0"/>
                <a:ea typeface="Tahoma" pitchFamily="34" charset="0"/>
                <a:cs typeface="Tahoma" pitchFamily="34" charset="0"/>
              </a:rPr>
              <a:t>NOTES</a:t>
            </a:r>
            <a:r>
              <a:rPr lang="en-US" dirty="0">
                <a:latin typeface="Tahoma" pitchFamily="34" charset="0"/>
                <a:ea typeface="Tahoma" pitchFamily="34" charset="0"/>
                <a:cs typeface="Tahoma" pitchFamily="34" charset="0"/>
              </a:rPr>
              <a:t>: Data are for </a:t>
            </a:r>
            <a:r>
              <a:rPr lang="en-US" dirty="0" smtClean="0">
                <a:latin typeface="Tahoma" pitchFamily="34" charset="0"/>
                <a:ea typeface="Tahoma" pitchFamily="34" charset="0"/>
                <a:cs typeface="Tahoma" pitchFamily="34" charset="0"/>
              </a:rPr>
              <a:t>diagnosed </a:t>
            </a:r>
            <a:r>
              <a:rPr lang="en-US" dirty="0">
                <a:latin typeface="Tahoma" pitchFamily="34" charset="0"/>
                <a:ea typeface="Tahoma" pitchFamily="34" charset="0"/>
                <a:cs typeface="Tahoma" pitchFamily="34" charset="0"/>
              </a:rPr>
              <a:t>incident cases of breast cancer (ICD-O-3 codes C50.1-C50.9) in regional or distant </a:t>
            </a:r>
            <a:r>
              <a:rPr lang="en-US" dirty="0" smtClean="0">
                <a:latin typeface="Tahoma" pitchFamily="34" charset="0"/>
                <a:ea typeface="Tahoma" pitchFamily="34" charset="0"/>
                <a:cs typeface="Tahoma" pitchFamily="34" charset="0"/>
              </a:rPr>
              <a:t>stages. </a:t>
            </a:r>
            <a:r>
              <a:rPr lang="en-US" dirty="0">
                <a:latin typeface="Tahoma" pitchFamily="34" charset="0"/>
                <a:ea typeface="Tahoma" pitchFamily="34" charset="0"/>
                <a:cs typeface="Tahoma" pitchFamily="34" charset="0"/>
              </a:rPr>
              <a:t>Data are age adjusted to the 2000 </a:t>
            </a:r>
            <a:r>
              <a:rPr lang="en-US" dirty="0" smtClean="0">
                <a:latin typeface="Tahoma" pitchFamily="34" charset="0"/>
                <a:ea typeface="Tahoma" pitchFamily="34" charset="0"/>
                <a:cs typeface="Tahoma" pitchFamily="34" charset="0"/>
              </a:rPr>
              <a:t>standard </a:t>
            </a:r>
            <a:r>
              <a:rPr lang="en-US" dirty="0">
                <a:latin typeface="Tahoma" pitchFamily="34" charset="0"/>
                <a:ea typeface="Tahoma" pitchFamily="34" charset="0"/>
                <a:cs typeface="Tahoma" pitchFamily="34" charset="0"/>
              </a:rPr>
              <a:t>population. </a:t>
            </a:r>
            <a:r>
              <a:rPr lang="en-US" dirty="0" smtClean="0">
                <a:latin typeface="Tahoma" pitchFamily="34" charset="0"/>
                <a:ea typeface="Tahoma" pitchFamily="34" charset="0"/>
                <a:cs typeface="Tahoma" pitchFamily="34" charset="0"/>
              </a:rPr>
              <a:t>Persons </a:t>
            </a:r>
            <a:r>
              <a:rPr lang="en-US" dirty="0">
                <a:latin typeface="Tahoma" pitchFamily="34" charset="0"/>
                <a:ea typeface="Tahoma" pitchFamily="34" charset="0"/>
                <a:cs typeface="Tahoma" pitchFamily="34" charset="0"/>
              </a:rPr>
              <a:t>of Hispanic origin may be any race. </a:t>
            </a:r>
            <a:endParaRPr lang="en-US" dirty="0">
              <a:solidFill>
                <a:srgbClr val="000000"/>
              </a:solidFill>
              <a:latin typeface="Tahoma" pitchFamily="34" charset="0"/>
              <a:ea typeface="Tahoma" pitchFamily="34" charset="0"/>
              <a:cs typeface="Tahoma" pitchFamily="34" charset="0"/>
            </a:endParaRPr>
          </a:p>
        </p:txBody>
      </p:sp>
      <p:sp>
        <p:nvSpPr>
          <p:cNvPr id="7" name="Text Placeholder 6"/>
          <p:cNvSpPr>
            <a:spLocks noGrp="1"/>
          </p:cNvSpPr>
          <p:nvPr>
            <p:ph type="body" sz="quarter" idx="13"/>
          </p:nvPr>
        </p:nvSpPr>
        <p:spPr>
          <a:xfrm>
            <a:off x="1" y="6032987"/>
            <a:ext cx="6986015" cy="825013"/>
          </a:xfrm>
        </p:spPr>
        <p:txBody>
          <a:bodyPr/>
          <a:lstStyle/>
          <a:p>
            <a:r>
              <a:rPr lang="en-US" dirty="0" smtClean="0">
                <a:solidFill>
                  <a:srgbClr val="000000"/>
                </a:solidFill>
                <a:latin typeface="Tahoma" pitchFamily="34" charset="0"/>
                <a:ea typeface="Tahoma" pitchFamily="34" charset="0"/>
                <a:cs typeface="Tahoma" pitchFamily="34" charset="0"/>
              </a:rPr>
              <a:t>I = 95</a:t>
            </a:r>
            <a:r>
              <a:rPr lang="en-US" dirty="0">
                <a:solidFill>
                  <a:srgbClr val="000000"/>
                </a:solidFill>
                <a:latin typeface="Tahoma" pitchFamily="34" charset="0"/>
                <a:ea typeface="Tahoma" pitchFamily="34" charset="0"/>
                <a:cs typeface="Tahoma" pitchFamily="34" charset="0"/>
              </a:rPr>
              <a:t>% confidence interval. </a:t>
            </a:r>
            <a:endParaRPr lang="en-US" dirty="0">
              <a:latin typeface="Tahoma" pitchFamily="34" charset="0"/>
              <a:ea typeface="Tahoma" pitchFamily="34" charset="0"/>
              <a:cs typeface="Tahoma" pitchFamily="34" charset="0"/>
            </a:endParaRPr>
          </a:p>
          <a:p>
            <a:pPr eaLnBrk="0" hangingPunct="0"/>
            <a:r>
              <a:rPr lang="en-US" dirty="0">
                <a:latin typeface="Tahoma" pitchFamily="34" charset="0"/>
                <a:ea typeface="Tahoma" pitchFamily="34" charset="0"/>
                <a:cs typeface="Tahoma" pitchFamily="34" charset="0"/>
              </a:rPr>
              <a:t>SOURCE: National Program of Cancer Registries (NPCR), </a:t>
            </a:r>
            <a:r>
              <a:rPr lang="en-US" dirty="0" smtClean="0">
                <a:latin typeface="Tahoma" pitchFamily="34" charset="0"/>
                <a:ea typeface="Tahoma" pitchFamily="34" charset="0"/>
                <a:cs typeface="Tahoma" pitchFamily="34" charset="0"/>
              </a:rPr>
              <a:t>CDC/NCCDPHP</a:t>
            </a:r>
            <a:r>
              <a:rPr lang="en-US" dirty="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Surveillance</a:t>
            </a:r>
            <a:r>
              <a:rPr lang="en-US" dirty="0">
                <a:latin typeface="Tahoma" pitchFamily="34" charset="0"/>
                <a:ea typeface="Tahoma" pitchFamily="34" charset="0"/>
                <a:cs typeface="Tahoma" pitchFamily="34" charset="0"/>
              </a:rPr>
              <a:t>, Epidemiology, and End Results (SEER) Program, </a:t>
            </a:r>
            <a:r>
              <a:rPr lang="en-US" dirty="0" smtClean="0">
                <a:latin typeface="Tahoma" pitchFamily="34" charset="0"/>
                <a:ea typeface="Tahoma" pitchFamily="34" charset="0"/>
                <a:cs typeface="Tahoma" pitchFamily="34" charset="0"/>
              </a:rPr>
              <a:t>NIH/NCI.</a:t>
            </a:r>
            <a:endParaRPr lang="en-US" dirty="0">
              <a:latin typeface="Tahoma" pitchFamily="34" charset="0"/>
              <a:ea typeface="Tahoma" pitchFamily="34" charset="0"/>
              <a:cs typeface="Tahoma" pitchFamily="34" charset="0"/>
            </a:endParaRPr>
          </a:p>
          <a:p>
            <a:endParaRPr lang="en-US" dirty="0"/>
          </a:p>
        </p:txBody>
      </p:sp>
      <p:sp>
        <p:nvSpPr>
          <p:cNvPr id="6" name="Text Placeholder 5"/>
          <p:cNvSpPr>
            <a:spLocks noGrp="1"/>
          </p:cNvSpPr>
          <p:nvPr>
            <p:ph type="body" sz="quarter" idx="16"/>
          </p:nvPr>
        </p:nvSpPr>
        <p:spPr/>
        <p:txBody>
          <a:bodyPr/>
          <a:lstStyle/>
          <a:p>
            <a:r>
              <a:rPr lang="en-US" dirty="0" smtClean="0">
                <a:latin typeface="Tahoma" pitchFamily="34" charset="0"/>
                <a:ea typeface="Tahoma" pitchFamily="34" charset="0"/>
                <a:cs typeface="Tahoma" pitchFamily="34" charset="0"/>
              </a:rPr>
              <a:t>Obj. C-11</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433094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a:spLocks noGrp="1"/>
          </p:cNvSpPr>
          <p:nvPr>
            <p:ph type="title"/>
          </p:nvPr>
        </p:nvSpPr>
        <p:spPr>
          <a:xfrm>
            <a:off x="0" y="0"/>
            <a:ext cx="9144000" cy="669599"/>
          </a:xfrm>
        </p:spPr>
        <p:txBody>
          <a:bodyPr>
            <a:normAutofit/>
          </a:bodyPr>
          <a:lstStyle/>
          <a:p>
            <a:r>
              <a:rPr lang="en-US" sz="1600" dirty="0"/>
              <a:t>Persons Meeting U.S. Preventive Services Task Force (USPSTF) </a:t>
            </a:r>
            <a:br>
              <a:rPr lang="en-US" sz="1600" dirty="0"/>
            </a:br>
            <a:r>
              <a:rPr lang="en-US" sz="1600" dirty="0"/>
              <a:t>Guidelines for Colorectal Cancer Screening</a:t>
            </a:r>
          </a:p>
        </p:txBody>
      </p:sp>
      <p:graphicFrame>
        <p:nvGraphicFramePr>
          <p:cNvPr id="43" name="Content Placeholder 4" descr="Persons Meeting U.S. Preventive Services Task Force (USPSTF) &#10;Guidelines for Colorectal Cancer Screening, 2008 and 2010"/>
          <p:cNvGraphicFramePr>
            <a:graphicFrameLocks noChangeAspect="1"/>
          </p:cNvGraphicFramePr>
          <p:nvPr>
            <p:extLst>
              <p:ext uri="{D42A27DB-BD31-4B8C-83A1-F6EECF244321}">
                <p14:modId xmlns:p14="http://schemas.microsoft.com/office/powerpoint/2010/main" val="794876182"/>
              </p:ext>
            </p:extLst>
          </p:nvPr>
        </p:nvGraphicFramePr>
        <p:xfrm>
          <a:off x="152400" y="304800"/>
          <a:ext cx="88392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descr="Increase desired"/>
          <p:cNvGrpSpPr/>
          <p:nvPr/>
        </p:nvGrpSpPr>
        <p:grpSpPr>
          <a:xfrm>
            <a:off x="7021286" y="457200"/>
            <a:ext cx="2057401" cy="381000"/>
            <a:chOff x="6477000" y="1219200"/>
            <a:chExt cx="2057401" cy="381000"/>
          </a:xfrm>
        </p:grpSpPr>
        <p:grpSp>
          <p:nvGrpSpPr>
            <p:cNvPr id="15" name="Group 14"/>
            <p:cNvGrpSpPr/>
            <p:nvPr/>
          </p:nvGrpSpPr>
          <p:grpSpPr>
            <a:xfrm>
              <a:off x="6477000" y="1219200"/>
              <a:ext cx="2057401" cy="381000"/>
              <a:chOff x="6629400" y="1066800"/>
              <a:chExt cx="1816102" cy="381000"/>
            </a:xfrm>
          </p:grpSpPr>
          <p:sp>
            <p:nvSpPr>
              <p:cNvPr id="17" name="Rectangle 16"/>
              <p:cNvSpPr>
                <a:spLocks noChangeArrowheads="1"/>
              </p:cNvSpPr>
              <p:nvPr/>
            </p:nvSpPr>
            <p:spPr bwMode="auto">
              <a:xfrm>
                <a:off x="6926264" y="1168400"/>
                <a:ext cx="1519238"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auto">
                  <a:lnSpc>
                    <a:spcPct val="60000"/>
                  </a:lnSpc>
                  <a:spcBef>
                    <a:spcPct val="25000"/>
                  </a:spcBef>
                  <a:spcAft>
                    <a:spcPts val="0"/>
                  </a:spcAft>
                  <a:buClr>
                    <a:srgbClr val="FFFF66"/>
                  </a:buClr>
                </a:pPr>
                <a:r>
                  <a:rPr lang="en-US" sz="1400" dirty="0" smtClean="0">
                    <a:solidFill>
                      <a:prstClr val="black"/>
                    </a:solidFill>
                    <a:latin typeface="Tahoma" pitchFamily="34" charset="0"/>
                    <a:ea typeface="Tahoma" pitchFamily="34" charset="0"/>
                    <a:cs typeface="Tahoma" pitchFamily="34" charset="0"/>
                  </a:rPr>
                  <a:t>Increase desired</a:t>
                </a:r>
                <a:endParaRPr lang="en-US" sz="1400" dirty="0">
                  <a:solidFill>
                    <a:prstClr val="black"/>
                  </a:solidFill>
                  <a:latin typeface="Tahoma" pitchFamily="34" charset="0"/>
                  <a:ea typeface="Tahoma" pitchFamily="34" charset="0"/>
                  <a:cs typeface="Tahoma" pitchFamily="34" charset="0"/>
                </a:endParaRPr>
              </a:p>
            </p:txBody>
          </p:sp>
          <p:sp>
            <p:nvSpPr>
              <p:cNvPr id="18" name="Rectangle 17"/>
              <p:cNvSpPr>
                <a:spLocks noChangeArrowheads="1"/>
              </p:cNvSpPr>
              <p:nvPr/>
            </p:nvSpPr>
            <p:spPr bwMode="auto">
              <a:xfrm>
                <a:off x="6629400" y="1066800"/>
                <a:ext cx="1816100" cy="381000"/>
              </a:xfrm>
              <a:prstGeom prst="rect">
                <a:avLst/>
              </a:prstGeom>
              <a:noFill/>
              <a:ln w="9525"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auto">
                  <a:spcBef>
                    <a:spcPts val="0"/>
                  </a:spcBef>
                  <a:spcAft>
                    <a:spcPts val="0"/>
                  </a:spcAft>
                </a:pPr>
                <a:endParaRPr lang="en-US" dirty="0">
                  <a:solidFill>
                    <a:prstClr val="black"/>
                  </a:solidFill>
                  <a:latin typeface="Calibri"/>
                </a:endParaRPr>
              </a:p>
            </p:txBody>
          </p:sp>
        </p:grpSp>
        <p:cxnSp>
          <p:nvCxnSpPr>
            <p:cNvPr id="16" name="Straight Arrow Connector 15"/>
            <p:cNvCxnSpPr/>
            <p:nvPr/>
          </p:nvCxnSpPr>
          <p:spPr>
            <a:xfrm flipV="1">
              <a:off x="6747398" y="1301002"/>
              <a:ext cx="0" cy="2217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78104" y="1891749"/>
            <a:ext cx="6858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rPr>
              <a:t>2008</a:t>
            </a:r>
            <a:endParaRPr lang="en-US" sz="1400" dirty="0">
              <a:solidFill>
                <a:prstClr val="black"/>
              </a:solidFill>
              <a:latin typeface="Calibri"/>
            </a:endParaRPr>
          </a:p>
        </p:txBody>
      </p:sp>
      <p:sp>
        <p:nvSpPr>
          <p:cNvPr id="13" name="TextBox 12"/>
          <p:cNvSpPr txBox="1"/>
          <p:nvPr/>
        </p:nvSpPr>
        <p:spPr>
          <a:xfrm>
            <a:off x="1666126" y="1739349"/>
            <a:ext cx="6858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rPr>
              <a:t>2010</a:t>
            </a:r>
            <a:endParaRPr lang="en-US" sz="1400" dirty="0">
              <a:solidFill>
                <a:prstClr val="black"/>
              </a:solidFill>
              <a:latin typeface="Calibri"/>
            </a:endParaRPr>
          </a:p>
        </p:txBody>
      </p:sp>
      <p:sp>
        <p:nvSpPr>
          <p:cNvPr id="21" name="TextBox 20"/>
          <p:cNvSpPr txBox="1"/>
          <p:nvPr/>
        </p:nvSpPr>
        <p:spPr>
          <a:xfrm>
            <a:off x="5105400" y="914400"/>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2010</a:t>
            </a:r>
            <a:endParaRPr lang="en-US" dirty="0">
              <a:solidFill>
                <a:prstClr val="black"/>
              </a:solidFill>
              <a:latin typeface="Calibri"/>
            </a:endParaRPr>
          </a:p>
        </p:txBody>
      </p:sp>
      <p:grpSp>
        <p:nvGrpSpPr>
          <p:cNvPr id="2" name="Group 1" descr="Spanner"/>
          <p:cNvGrpSpPr/>
          <p:nvPr/>
        </p:nvGrpSpPr>
        <p:grpSpPr>
          <a:xfrm>
            <a:off x="2590800" y="1146810"/>
            <a:ext cx="5715000" cy="261732"/>
            <a:chOff x="2590800" y="1146810"/>
            <a:chExt cx="5715000" cy="261732"/>
          </a:xfrm>
        </p:grpSpPr>
        <p:cxnSp>
          <p:nvCxnSpPr>
            <p:cNvPr id="20" name="Straight Connector 19"/>
            <p:cNvCxnSpPr/>
            <p:nvPr/>
          </p:nvCxnSpPr>
          <p:spPr>
            <a:xfrm>
              <a:off x="2590800" y="1270313"/>
              <a:ext cx="5715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05800" y="1146810"/>
              <a:ext cx="0" cy="24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90800" y="1158922"/>
              <a:ext cx="0" cy="24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 Box 6"/>
          <p:cNvSpPr txBox="1">
            <a:spLocks noChangeArrowheads="1"/>
          </p:cNvSpPr>
          <p:nvPr/>
        </p:nvSpPr>
        <p:spPr bwMode="auto">
          <a:xfrm>
            <a:off x="5154385" y="1791715"/>
            <a:ext cx="1551215"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lnSpc>
                <a:spcPct val="70000"/>
              </a:lnSpc>
              <a:spcBef>
                <a:spcPct val="25000"/>
              </a:spcBef>
              <a:spcAft>
                <a:spcPts val="0"/>
              </a:spcAft>
              <a:buClr>
                <a:srgbClr val="FFFF66"/>
              </a:buClr>
            </a:pPr>
            <a:r>
              <a:rPr lang="en-US" sz="1600" b="1" dirty="0" smtClean="0">
                <a:solidFill>
                  <a:prstClr val="black"/>
                </a:solidFill>
                <a:latin typeface="Tahoma" pitchFamily="34" charset="0"/>
                <a:ea typeface="Tahoma" pitchFamily="34" charset="0"/>
                <a:cs typeface="Tahoma" pitchFamily="34" charset="0"/>
              </a:rPr>
              <a:t>2020 Target</a:t>
            </a:r>
            <a:endParaRPr lang="en-US" sz="1600" b="1" dirty="0">
              <a:solidFill>
                <a:prstClr val="black"/>
              </a:solidFill>
              <a:latin typeface="Tahoma" pitchFamily="34" charset="0"/>
              <a:ea typeface="Tahoma" pitchFamily="34" charset="0"/>
              <a:cs typeface="Tahoma" pitchFamily="34" charset="0"/>
            </a:endParaRPr>
          </a:p>
        </p:txBody>
      </p:sp>
      <p:sp>
        <p:nvSpPr>
          <p:cNvPr id="4" name="Text Placeholder 3"/>
          <p:cNvSpPr>
            <a:spLocks noGrp="1"/>
          </p:cNvSpPr>
          <p:nvPr>
            <p:ph type="body" sz="quarter" idx="15"/>
          </p:nvPr>
        </p:nvSpPr>
        <p:spPr>
          <a:xfrm>
            <a:off x="0" y="4987810"/>
            <a:ext cx="9144000" cy="1489190"/>
          </a:xfrm>
        </p:spPr>
        <p:txBody>
          <a:bodyPr/>
          <a:lstStyle/>
          <a:p>
            <a:r>
              <a:rPr lang="en-US" dirty="0" smtClean="0">
                <a:latin typeface="Tahoma" pitchFamily="34" charset="0"/>
                <a:ea typeface="Tahoma" pitchFamily="34" charset="0"/>
                <a:cs typeface="Tahoma" pitchFamily="34" charset="0"/>
              </a:rPr>
              <a:t>NOTES</a:t>
            </a:r>
            <a:r>
              <a:rPr lang="en-US" dirty="0">
                <a:latin typeface="Tahoma" pitchFamily="34" charset="0"/>
                <a:ea typeface="Tahoma" pitchFamily="34" charset="0"/>
                <a:cs typeface="Tahoma" pitchFamily="34" charset="0"/>
              </a:rPr>
              <a:t>: Data are for </a:t>
            </a:r>
            <a:r>
              <a:rPr lang="en-US" dirty="0" smtClean="0">
                <a:latin typeface="Tahoma" pitchFamily="34" charset="0"/>
                <a:ea typeface="Tahoma" pitchFamily="34" charset="0"/>
                <a:cs typeface="Tahoma" pitchFamily="34" charset="0"/>
              </a:rPr>
              <a:t>the proportion of persons </a:t>
            </a:r>
            <a:r>
              <a:rPr lang="en-US" dirty="0">
                <a:latin typeface="Tahoma" pitchFamily="34" charset="0"/>
                <a:ea typeface="Tahoma" pitchFamily="34" charset="0"/>
                <a:cs typeface="Tahoma" pitchFamily="34" charset="0"/>
              </a:rPr>
              <a:t>aged </a:t>
            </a:r>
            <a:r>
              <a:rPr lang="en-US" dirty="0" smtClean="0">
                <a:latin typeface="Tahoma" pitchFamily="34" charset="0"/>
                <a:ea typeface="Tahoma" pitchFamily="34" charset="0"/>
                <a:cs typeface="Tahoma" pitchFamily="34" charset="0"/>
              </a:rPr>
              <a:t>50–75 who stated they had </a:t>
            </a:r>
            <a:r>
              <a:rPr lang="en-US" dirty="0">
                <a:latin typeface="Tahoma" pitchFamily="34" charset="0"/>
                <a:ea typeface="Tahoma" pitchFamily="34" charset="0"/>
                <a:cs typeface="Tahoma" pitchFamily="34" charset="0"/>
              </a:rPr>
              <a:t>a blood stool test in the past year, </a:t>
            </a:r>
            <a:r>
              <a:rPr lang="en-US" dirty="0" err="1">
                <a:latin typeface="Tahoma" pitchFamily="34" charset="0"/>
                <a:ea typeface="Tahoma" pitchFamily="34" charset="0"/>
                <a:cs typeface="Tahoma" pitchFamily="34" charset="0"/>
              </a:rPr>
              <a:t>sigmoidoscopy</a:t>
            </a:r>
            <a:r>
              <a:rPr lang="en-US" dirty="0">
                <a:latin typeface="Tahoma" pitchFamily="34" charset="0"/>
                <a:ea typeface="Tahoma" pitchFamily="34" charset="0"/>
                <a:cs typeface="Tahoma" pitchFamily="34" charset="0"/>
              </a:rPr>
              <a:t> in the past 5 years </a:t>
            </a:r>
            <a:r>
              <a:rPr lang="en-US" dirty="0" smtClean="0">
                <a:latin typeface="Tahoma" pitchFamily="34" charset="0"/>
                <a:ea typeface="Tahoma" pitchFamily="34" charset="0"/>
                <a:cs typeface="Tahoma" pitchFamily="34" charset="0"/>
              </a:rPr>
              <a:t>with blood </a:t>
            </a:r>
            <a:r>
              <a:rPr lang="en-US" dirty="0">
                <a:latin typeface="Tahoma" pitchFamily="34" charset="0"/>
                <a:ea typeface="Tahoma" pitchFamily="34" charset="0"/>
                <a:cs typeface="Tahoma" pitchFamily="34" charset="0"/>
              </a:rPr>
              <a:t>stool test in the past 3 years, or a colonoscopy in the past 10 years. Data are age adjusted to the 2000 </a:t>
            </a:r>
            <a:r>
              <a:rPr lang="en-US" dirty="0" smtClean="0">
                <a:latin typeface="Tahoma" pitchFamily="34" charset="0"/>
                <a:ea typeface="Tahoma" pitchFamily="34" charset="0"/>
                <a:cs typeface="Tahoma" pitchFamily="34" charset="0"/>
              </a:rPr>
              <a:t>standard </a:t>
            </a:r>
            <a:r>
              <a:rPr lang="en-US" dirty="0">
                <a:latin typeface="Tahoma" pitchFamily="34" charset="0"/>
                <a:ea typeface="Tahoma" pitchFamily="34" charset="0"/>
                <a:cs typeface="Tahoma" pitchFamily="34" charset="0"/>
              </a:rPr>
              <a:t>population. </a:t>
            </a:r>
            <a:r>
              <a:rPr lang="en-US" dirty="0" smtClean="0">
                <a:latin typeface="Tahoma" pitchFamily="34" charset="0"/>
                <a:ea typeface="Tahoma" pitchFamily="34" charset="0"/>
                <a:cs typeface="Tahoma" pitchFamily="34" charset="0"/>
              </a:rPr>
              <a:t>Respondents </a:t>
            </a:r>
            <a:r>
              <a:rPr lang="en-US" dirty="0">
                <a:latin typeface="Tahoma" pitchFamily="34" charset="0"/>
                <a:ea typeface="Tahoma" pitchFamily="34" charset="0"/>
                <a:cs typeface="Tahoma" pitchFamily="34" charset="0"/>
              </a:rPr>
              <a:t>were asked to select one or more races. Data for the single race categories are for persons who reported only one </a:t>
            </a:r>
            <a:r>
              <a:rPr lang="en-US" dirty="0" smtClean="0">
                <a:latin typeface="Tahoma" pitchFamily="34" charset="0"/>
                <a:ea typeface="Tahoma" pitchFamily="34" charset="0"/>
                <a:cs typeface="Tahoma" pitchFamily="34" charset="0"/>
              </a:rPr>
              <a:t>racial group. </a:t>
            </a:r>
            <a:r>
              <a:rPr lang="en-US" dirty="0">
                <a:latin typeface="Tahoma" pitchFamily="34" charset="0"/>
                <a:ea typeface="Tahoma" pitchFamily="34" charset="0"/>
                <a:cs typeface="Tahoma" pitchFamily="34" charset="0"/>
              </a:rPr>
              <a:t>Data for the Native Hawaiian or Other Pacific Islander population do not meet the criteria for statistical reliability, data quality, or confidentiality. </a:t>
            </a:r>
            <a:r>
              <a:rPr lang="en-US" dirty="0" smtClean="0">
                <a:latin typeface="Tahoma" pitchFamily="34" charset="0"/>
                <a:ea typeface="Tahoma" pitchFamily="34" charset="0"/>
                <a:cs typeface="Tahoma" pitchFamily="34" charset="0"/>
              </a:rPr>
              <a:t>Persons </a:t>
            </a:r>
            <a:r>
              <a:rPr lang="en-US" dirty="0">
                <a:latin typeface="Tahoma" pitchFamily="34" charset="0"/>
                <a:ea typeface="Tahoma" pitchFamily="34" charset="0"/>
                <a:cs typeface="Tahoma" pitchFamily="34" charset="0"/>
              </a:rPr>
              <a:t>of Hispanic origin may be any race. </a:t>
            </a:r>
            <a:endParaRPr lang="en-US" dirty="0">
              <a:solidFill>
                <a:srgbClr val="000000"/>
              </a:solidFill>
              <a:latin typeface="Tahoma" pitchFamily="34" charset="0"/>
              <a:ea typeface="Tahoma" pitchFamily="34" charset="0"/>
              <a:cs typeface="Tahoma" pitchFamily="34" charset="0"/>
            </a:endParaRPr>
          </a:p>
        </p:txBody>
      </p:sp>
      <p:sp>
        <p:nvSpPr>
          <p:cNvPr id="7" name="Text Placeholder 6"/>
          <p:cNvSpPr>
            <a:spLocks noGrp="1"/>
          </p:cNvSpPr>
          <p:nvPr>
            <p:ph type="body" sz="quarter" idx="13"/>
          </p:nvPr>
        </p:nvSpPr>
        <p:spPr/>
        <p:txBody>
          <a:bodyPr/>
          <a:lstStyle/>
          <a:p>
            <a:r>
              <a:rPr lang="en-US" dirty="0" smtClean="0">
                <a:solidFill>
                  <a:srgbClr val="000000"/>
                </a:solidFill>
                <a:latin typeface="Tahoma" pitchFamily="34" charset="0"/>
                <a:ea typeface="Tahoma" pitchFamily="34" charset="0"/>
                <a:cs typeface="Tahoma" pitchFamily="34" charset="0"/>
              </a:rPr>
              <a:t>I = 95</a:t>
            </a:r>
            <a:r>
              <a:rPr lang="en-US" dirty="0">
                <a:solidFill>
                  <a:srgbClr val="000000"/>
                </a:solidFill>
                <a:latin typeface="Tahoma" pitchFamily="34" charset="0"/>
                <a:ea typeface="Tahoma" pitchFamily="34" charset="0"/>
                <a:cs typeface="Tahoma" pitchFamily="34" charset="0"/>
              </a:rPr>
              <a:t>% confidence interval. </a:t>
            </a:r>
            <a:endParaRPr lang="en-US" dirty="0">
              <a:latin typeface="Tahoma" pitchFamily="34" charset="0"/>
              <a:ea typeface="Tahoma" pitchFamily="34" charset="0"/>
              <a:cs typeface="Tahoma" pitchFamily="34" charset="0"/>
            </a:endParaRPr>
          </a:p>
          <a:p>
            <a:pPr eaLnBrk="0" hangingPunct="0"/>
            <a:r>
              <a:rPr lang="en-US" dirty="0">
                <a:latin typeface="Tahoma" pitchFamily="34" charset="0"/>
                <a:ea typeface="Tahoma" pitchFamily="34" charset="0"/>
                <a:cs typeface="Tahoma" pitchFamily="34" charset="0"/>
              </a:rPr>
              <a:t>SOURCE: National Health Interview Survey (NHIS), </a:t>
            </a:r>
            <a:r>
              <a:rPr lang="en-US" dirty="0" smtClean="0">
                <a:latin typeface="Tahoma" pitchFamily="34" charset="0"/>
                <a:ea typeface="Tahoma" pitchFamily="34" charset="0"/>
                <a:cs typeface="Tahoma" pitchFamily="34" charset="0"/>
              </a:rPr>
              <a:t>CDC/NCHS</a:t>
            </a:r>
            <a:r>
              <a:rPr lang="en-US" dirty="0">
                <a:latin typeface="Tahoma" pitchFamily="34" charset="0"/>
                <a:ea typeface="Tahoma" pitchFamily="34" charset="0"/>
                <a:cs typeface="Tahoma" pitchFamily="34" charset="0"/>
              </a:rPr>
              <a:t>.</a:t>
            </a:r>
          </a:p>
          <a:p>
            <a:endParaRPr lang="en-US" dirty="0"/>
          </a:p>
        </p:txBody>
      </p:sp>
      <p:sp>
        <p:nvSpPr>
          <p:cNvPr id="6" name="Text Placeholder 5"/>
          <p:cNvSpPr>
            <a:spLocks noGrp="1"/>
          </p:cNvSpPr>
          <p:nvPr>
            <p:ph type="body" sz="quarter" idx="16"/>
          </p:nvPr>
        </p:nvSpPr>
        <p:spPr/>
        <p:txBody>
          <a:bodyPr/>
          <a:lstStyle/>
          <a:p>
            <a:r>
              <a:rPr lang="en-US" dirty="0" smtClean="0">
                <a:latin typeface="Tahoma" pitchFamily="34" charset="0"/>
                <a:ea typeface="Tahoma" pitchFamily="34" charset="0"/>
                <a:cs typeface="Tahoma" pitchFamily="34" charset="0"/>
              </a:rPr>
              <a:t>Obj. C-16</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781039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a:spLocks noGrp="1"/>
          </p:cNvSpPr>
          <p:nvPr>
            <p:ph type="title"/>
          </p:nvPr>
        </p:nvSpPr>
        <p:spPr>
          <a:xfrm>
            <a:off x="0" y="0"/>
            <a:ext cx="9144000" cy="608335"/>
          </a:xfrm>
        </p:spPr>
        <p:txBody>
          <a:bodyPr>
            <a:normAutofit/>
          </a:bodyPr>
          <a:lstStyle/>
          <a:p>
            <a:r>
              <a:rPr lang="en-US" sz="1600" dirty="0" smtClean="0"/>
              <a:t>Women Meeting </a:t>
            </a:r>
            <a:r>
              <a:rPr lang="en-US" sz="1600" dirty="0"/>
              <a:t>U.S. Preventive Services Task Force (USPSTF) </a:t>
            </a:r>
            <a:br>
              <a:rPr lang="en-US" sz="1600" dirty="0"/>
            </a:br>
            <a:r>
              <a:rPr lang="en-US" sz="1600" dirty="0"/>
              <a:t>Guidelines for </a:t>
            </a:r>
            <a:r>
              <a:rPr lang="en-US" sz="1600" dirty="0" smtClean="0"/>
              <a:t>Breast Cancer </a:t>
            </a:r>
            <a:r>
              <a:rPr lang="en-US" sz="1600" dirty="0"/>
              <a:t>Screening</a:t>
            </a:r>
          </a:p>
        </p:txBody>
      </p:sp>
      <p:graphicFrame>
        <p:nvGraphicFramePr>
          <p:cNvPr id="43" name="Content Placeholder 4" descr="Women Meeting U.S. Preventive Services Task Force (USPSTF) &#10;Guidelines for Breast Cancer Screening (2008, 2010)"/>
          <p:cNvGraphicFramePr>
            <a:graphicFrameLocks noChangeAspect="1"/>
          </p:cNvGraphicFramePr>
          <p:nvPr>
            <p:extLst>
              <p:ext uri="{D42A27DB-BD31-4B8C-83A1-F6EECF244321}">
                <p14:modId xmlns:p14="http://schemas.microsoft.com/office/powerpoint/2010/main" val="312092879"/>
              </p:ext>
            </p:extLst>
          </p:nvPr>
        </p:nvGraphicFramePr>
        <p:xfrm>
          <a:off x="152398" y="152400"/>
          <a:ext cx="88392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Increase desired"/>
          <p:cNvGrpSpPr/>
          <p:nvPr/>
        </p:nvGrpSpPr>
        <p:grpSpPr>
          <a:xfrm>
            <a:off x="6934199" y="304800"/>
            <a:ext cx="2057401" cy="381000"/>
            <a:chOff x="6477000" y="1219200"/>
            <a:chExt cx="2057401" cy="381000"/>
          </a:xfrm>
        </p:grpSpPr>
        <p:grpSp>
          <p:nvGrpSpPr>
            <p:cNvPr id="10" name="Group 9"/>
            <p:cNvGrpSpPr/>
            <p:nvPr/>
          </p:nvGrpSpPr>
          <p:grpSpPr>
            <a:xfrm>
              <a:off x="6477000" y="1219200"/>
              <a:ext cx="2057401" cy="381000"/>
              <a:chOff x="6629400" y="1066800"/>
              <a:chExt cx="1816102" cy="381000"/>
            </a:xfrm>
          </p:grpSpPr>
          <p:sp>
            <p:nvSpPr>
              <p:cNvPr id="12" name="Rectangle 11"/>
              <p:cNvSpPr>
                <a:spLocks noChangeArrowheads="1"/>
              </p:cNvSpPr>
              <p:nvPr/>
            </p:nvSpPr>
            <p:spPr bwMode="auto">
              <a:xfrm>
                <a:off x="6926264" y="1168400"/>
                <a:ext cx="1519238"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auto">
                  <a:lnSpc>
                    <a:spcPct val="60000"/>
                  </a:lnSpc>
                  <a:spcBef>
                    <a:spcPct val="25000"/>
                  </a:spcBef>
                  <a:spcAft>
                    <a:spcPts val="0"/>
                  </a:spcAft>
                  <a:buClr>
                    <a:srgbClr val="FFFF66"/>
                  </a:buClr>
                </a:pPr>
                <a:r>
                  <a:rPr lang="en-US" sz="1400" dirty="0" smtClean="0">
                    <a:solidFill>
                      <a:prstClr val="black"/>
                    </a:solidFill>
                    <a:latin typeface="Tahoma" pitchFamily="34" charset="0"/>
                    <a:ea typeface="Tahoma" pitchFamily="34" charset="0"/>
                    <a:cs typeface="Tahoma" pitchFamily="34" charset="0"/>
                  </a:rPr>
                  <a:t>Increase desired</a:t>
                </a:r>
                <a:endParaRPr lang="en-US" sz="1400" dirty="0">
                  <a:solidFill>
                    <a:prstClr val="black"/>
                  </a:solidFill>
                  <a:latin typeface="Tahoma" pitchFamily="34" charset="0"/>
                  <a:ea typeface="Tahoma" pitchFamily="34" charset="0"/>
                  <a:cs typeface="Tahoma" pitchFamily="34" charset="0"/>
                </a:endParaRPr>
              </a:p>
            </p:txBody>
          </p:sp>
          <p:sp>
            <p:nvSpPr>
              <p:cNvPr id="13" name="Rectangle 12"/>
              <p:cNvSpPr>
                <a:spLocks noChangeArrowheads="1"/>
              </p:cNvSpPr>
              <p:nvPr/>
            </p:nvSpPr>
            <p:spPr bwMode="auto">
              <a:xfrm>
                <a:off x="6629400" y="1066800"/>
                <a:ext cx="1816100" cy="381000"/>
              </a:xfrm>
              <a:prstGeom prst="rect">
                <a:avLst/>
              </a:prstGeom>
              <a:noFill/>
              <a:ln w="9525"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auto">
                  <a:spcBef>
                    <a:spcPts val="0"/>
                  </a:spcBef>
                  <a:spcAft>
                    <a:spcPts val="0"/>
                  </a:spcAft>
                </a:pPr>
                <a:endParaRPr lang="en-US" dirty="0">
                  <a:solidFill>
                    <a:prstClr val="black"/>
                  </a:solidFill>
                  <a:latin typeface="Calibri"/>
                </a:endParaRPr>
              </a:p>
            </p:txBody>
          </p:sp>
        </p:grpSp>
        <p:cxnSp>
          <p:nvCxnSpPr>
            <p:cNvPr id="11" name="Straight Arrow Connector 10"/>
            <p:cNvCxnSpPr/>
            <p:nvPr/>
          </p:nvCxnSpPr>
          <p:spPr>
            <a:xfrm flipV="1">
              <a:off x="6747398" y="1301002"/>
              <a:ext cx="0" cy="2217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219200" y="1178104"/>
            <a:ext cx="6858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rPr>
              <a:t>2008</a:t>
            </a:r>
            <a:endParaRPr lang="en-US" sz="1400" dirty="0">
              <a:solidFill>
                <a:prstClr val="black"/>
              </a:solidFill>
              <a:latin typeface="Calibri"/>
            </a:endParaRPr>
          </a:p>
        </p:txBody>
      </p:sp>
      <p:sp>
        <p:nvSpPr>
          <p:cNvPr id="14" name="TextBox 13"/>
          <p:cNvSpPr txBox="1"/>
          <p:nvPr/>
        </p:nvSpPr>
        <p:spPr>
          <a:xfrm>
            <a:off x="1701230" y="1199957"/>
            <a:ext cx="6858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rPr>
              <a:t>2010</a:t>
            </a:r>
            <a:endParaRPr lang="en-US" sz="1400" dirty="0">
              <a:solidFill>
                <a:prstClr val="black"/>
              </a:solidFill>
              <a:latin typeface="Calibri"/>
            </a:endParaRPr>
          </a:p>
        </p:txBody>
      </p:sp>
      <p:sp>
        <p:nvSpPr>
          <p:cNvPr id="18" name="TextBox 17"/>
          <p:cNvSpPr txBox="1"/>
          <p:nvPr/>
        </p:nvSpPr>
        <p:spPr>
          <a:xfrm>
            <a:off x="5105400" y="609600"/>
            <a:ext cx="685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2010</a:t>
            </a:r>
            <a:endParaRPr lang="en-US" dirty="0">
              <a:solidFill>
                <a:prstClr val="black"/>
              </a:solidFill>
              <a:latin typeface="Calibri"/>
            </a:endParaRPr>
          </a:p>
        </p:txBody>
      </p:sp>
      <p:grpSp>
        <p:nvGrpSpPr>
          <p:cNvPr id="2" name="Group 1" descr="Spanner"/>
          <p:cNvGrpSpPr/>
          <p:nvPr/>
        </p:nvGrpSpPr>
        <p:grpSpPr>
          <a:xfrm>
            <a:off x="3043718" y="794266"/>
            <a:ext cx="5181600" cy="258450"/>
            <a:chOff x="3043718" y="794266"/>
            <a:chExt cx="5181600" cy="258450"/>
          </a:xfrm>
        </p:grpSpPr>
        <p:cxnSp>
          <p:nvCxnSpPr>
            <p:cNvPr id="17" name="Straight Connector 16"/>
            <p:cNvCxnSpPr/>
            <p:nvPr/>
          </p:nvCxnSpPr>
          <p:spPr>
            <a:xfrm>
              <a:off x="3043718" y="926599"/>
              <a:ext cx="518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5318" y="803096"/>
              <a:ext cx="0" cy="24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55705" y="794266"/>
              <a:ext cx="0" cy="24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 Box 6"/>
          <p:cNvSpPr txBox="1">
            <a:spLocks noChangeArrowheads="1"/>
          </p:cNvSpPr>
          <p:nvPr/>
        </p:nvSpPr>
        <p:spPr bwMode="auto">
          <a:xfrm>
            <a:off x="5395644" y="1295400"/>
            <a:ext cx="1447800"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lnSpc>
                <a:spcPct val="70000"/>
              </a:lnSpc>
              <a:spcBef>
                <a:spcPct val="25000"/>
              </a:spcBef>
              <a:spcAft>
                <a:spcPts val="0"/>
              </a:spcAft>
              <a:buClr>
                <a:srgbClr val="FFFF66"/>
              </a:buClr>
            </a:pPr>
            <a:r>
              <a:rPr lang="en-US" sz="1600" b="1" dirty="0" smtClean="0">
                <a:solidFill>
                  <a:prstClr val="black"/>
                </a:solidFill>
                <a:latin typeface="Tahoma" pitchFamily="34" charset="0"/>
                <a:ea typeface="Tahoma" pitchFamily="34" charset="0"/>
                <a:cs typeface="Tahoma" pitchFamily="34" charset="0"/>
              </a:rPr>
              <a:t>2020 Target</a:t>
            </a:r>
            <a:endParaRPr lang="en-US" sz="1600" b="1" dirty="0">
              <a:solidFill>
                <a:prstClr val="black"/>
              </a:solidFill>
              <a:latin typeface="Tahoma" pitchFamily="34" charset="0"/>
              <a:ea typeface="Tahoma" pitchFamily="34" charset="0"/>
              <a:cs typeface="Tahoma" pitchFamily="34" charset="0"/>
            </a:endParaRPr>
          </a:p>
        </p:txBody>
      </p:sp>
      <p:sp>
        <p:nvSpPr>
          <p:cNvPr id="4" name="Text Placeholder 3"/>
          <p:cNvSpPr>
            <a:spLocks noGrp="1"/>
          </p:cNvSpPr>
          <p:nvPr>
            <p:ph type="body" sz="quarter" idx="15"/>
          </p:nvPr>
        </p:nvSpPr>
        <p:spPr>
          <a:xfrm>
            <a:off x="0" y="4994096"/>
            <a:ext cx="9144000" cy="1480618"/>
          </a:xfrm>
        </p:spPr>
        <p:txBody>
          <a:bodyPr/>
          <a:lstStyle/>
          <a:p>
            <a:r>
              <a:rPr lang="en-US" dirty="0" smtClean="0">
                <a:latin typeface="Tahoma" pitchFamily="34" charset="0"/>
                <a:ea typeface="Tahoma" pitchFamily="34" charset="0"/>
                <a:cs typeface="Tahoma" pitchFamily="34" charset="0"/>
              </a:rPr>
              <a:t>NOTES</a:t>
            </a:r>
            <a:r>
              <a:rPr lang="en-US" dirty="0">
                <a:latin typeface="Tahoma" pitchFamily="34" charset="0"/>
                <a:ea typeface="Tahoma" pitchFamily="34" charset="0"/>
                <a:cs typeface="Tahoma" pitchFamily="34" charset="0"/>
              </a:rPr>
              <a:t>: Data are for </a:t>
            </a:r>
            <a:r>
              <a:rPr lang="en-US" dirty="0" smtClean="0">
                <a:latin typeface="Tahoma" pitchFamily="34" charset="0"/>
                <a:ea typeface="Tahoma" pitchFamily="34" charset="0"/>
                <a:cs typeface="Tahoma" pitchFamily="34" charset="0"/>
              </a:rPr>
              <a:t>the proportion of women aged 50–74 (2008 and 2010) who stated they had </a:t>
            </a:r>
            <a:r>
              <a:rPr lang="en-US" dirty="0">
                <a:latin typeface="Tahoma" pitchFamily="34" charset="0"/>
                <a:ea typeface="Tahoma" pitchFamily="34" charset="0"/>
                <a:cs typeface="Tahoma" pitchFamily="34" charset="0"/>
              </a:rPr>
              <a:t>a </a:t>
            </a:r>
            <a:r>
              <a:rPr lang="en-US" dirty="0" smtClean="0">
                <a:latin typeface="Tahoma" pitchFamily="34" charset="0"/>
                <a:ea typeface="Tahoma" pitchFamily="34" charset="0"/>
                <a:cs typeface="Tahoma" pitchFamily="34" charset="0"/>
              </a:rPr>
              <a:t>mammogram in </a:t>
            </a:r>
            <a:r>
              <a:rPr lang="en-US" dirty="0">
                <a:latin typeface="Tahoma" pitchFamily="34" charset="0"/>
                <a:ea typeface="Tahoma" pitchFamily="34" charset="0"/>
                <a:cs typeface="Tahoma" pitchFamily="34" charset="0"/>
              </a:rPr>
              <a:t>the past 2</a:t>
            </a:r>
            <a:r>
              <a:rPr lang="en-US" dirty="0" smtClean="0">
                <a:latin typeface="Tahoma" pitchFamily="34" charset="0"/>
                <a:ea typeface="Tahoma" pitchFamily="34" charset="0"/>
                <a:cs typeface="Tahoma" pitchFamily="34" charset="0"/>
              </a:rPr>
              <a:t> </a:t>
            </a:r>
            <a:r>
              <a:rPr lang="en-US" dirty="0">
                <a:latin typeface="Tahoma" pitchFamily="34" charset="0"/>
                <a:ea typeface="Tahoma" pitchFamily="34" charset="0"/>
                <a:cs typeface="Tahoma" pitchFamily="34" charset="0"/>
              </a:rPr>
              <a:t>years. Data are age adjusted to the 2000 </a:t>
            </a:r>
            <a:r>
              <a:rPr lang="en-US" dirty="0" smtClean="0">
                <a:latin typeface="Tahoma" pitchFamily="34" charset="0"/>
                <a:ea typeface="Tahoma" pitchFamily="34" charset="0"/>
                <a:cs typeface="Tahoma" pitchFamily="34" charset="0"/>
              </a:rPr>
              <a:t>standard </a:t>
            </a:r>
            <a:r>
              <a:rPr lang="en-US" dirty="0">
                <a:latin typeface="Tahoma" pitchFamily="34" charset="0"/>
                <a:ea typeface="Tahoma" pitchFamily="34" charset="0"/>
                <a:cs typeface="Tahoma" pitchFamily="34" charset="0"/>
              </a:rPr>
              <a:t>population. </a:t>
            </a:r>
            <a:r>
              <a:rPr lang="en-US" dirty="0" smtClean="0">
                <a:latin typeface="Tahoma" pitchFamily="34" charset="0"/>
                <a:ea typeface="Tahoma" pitchFamily="34" charset="0"/>
                <a:cs typeface="Tahoma" pitchFamily="34" charset="0"/>
              </a:rPr>
              <a:t>Respondents </a:t>
            </a:r>
            <a:r>
              <a:rPr lang="en-US" dirty="0">
                <a:latin typeface="Tahoma" pitchFamily="34" charset="0"/>
                <a:ea typeface="Tahoma" pitchFamily="34" charset="0"/>
                <a:cs typeface="Tahoma" pitchFamily="34" charset="0"/>
              </a:rPr>
              <a:t>were asked to select one or more races. Data for the single race categories are for persons who reported only one </a:t>
            </a:r>
            <a:r>
              <a:rPr lang="en-US" dirty="0" smtClean="0">
                <a:latin typeface="Tahoma" pitchFamily="34" charset="0"/>
                <a:ea typeface="Tahoma" pitchFamily="34" charset="0"/>
                <a:cs typeface="Tahoma" pitchFamily="34" charset="0"/>
              </a:rPr>
              <a:t>racial group. </a:t>
            </a:r>
            <a:r>
              <a:rPr lang="en-US" dirty="0">
                <a:latin typeface="Tahoma" pitchFamily="34" charset="0"/>
                <a:ea typeface="Tahoma" pitchFamily="34" charset="0"/>
                <a:cs typeface="Tahoma" pitchFamily="34" charset="0"/>
              </a:rPr>
              <a:t>Data for the American Indian or Alaska Native and Native Hawaiian or Other Pacific Islander populations do not meet the criteria for statistical reliability, data quality, or confidentiality. Persons of Hispanic origin may be any race. </a:t>
            </a:r>
          </a:p>
        </p:txBody>
      </p:sp>
      <p:sp>
        <p:nvSpPr>
          <p:cNvPr id="7" name="Text Placeholder 6"/>
          <p:cNvSpPr>
            <a:spLocks noGrp="1"/>
          </p:cNvSpPr>
          <p:nvPr>
            <p:ph type="body" sz="quarter" idx="13"/>
          </p:nvPr>
        </p:nvSpPr>
        <p:spPr/>
        <p:txBody>
          <a:bodyPr/>
          <a:lstStyle/>
          <a:p>
            <a:r>
              <a:rPr lang="en-US" dirty="0" smtClean="0">
                <a:solidFill>
                  <a:srgbClr val="000000"/>
                </a:solidFill>
                <a:latin typeface="Tahoma" pitchFamily="34" charset="0"/>
                <a:ea typeface="Tahoma" pitchFamily="34" charset="0"/>
                <a:cs typeface="Tahoma" pitchFamily="34" charset="0"/>
              </a:rPr>
              <a:t>I = 95</a:t>
            </a:r>
            <a:r>
              <a:rPr lang="en-US" dirty="0">
                <a:solidFill>
                  <a:srgbClr val="000000"/>
                </a:solidFill>
                <a:latin typeface="Tahoma" pitchFamily="34" charset="0"/>
                <a:ea typeface="Tahoma" pitchFamily="34" charset="0"/>
                <a:cs typeface="Tahoma" pitchFamily="34" charset="0"/>
              </a:rPr>
              <a:t>% confidence interval. </a:t>
            </a:r>
            <a:endParaRPr lang="en-US" dirty="0">
              <a:latin typeface="Tahoma" pitchFamily="34" charset="0"/>
              <a:ea typeface="Tahoma" pitchFamily="34" charset="0"/>
              <a:cs typeface="Tahoma" pitchFamily="34" charset="0"/>
            </a:endParaRPr>
          </a:p>
          <a:p>
            <a:pPr eaLnBrk="0" hangingPunct="0"/>
            <a:r>
              <a:rPr lang="en-US" dirty="0">
                <a:latin typeface="Tahoma" pitchFamily="34" charset="0"/>
                <a:ea typeface="Tahoma" pitchFamily="34" charset="0"/>
                <a:cs typeface="Tahoma" pitchFamily="34" charset="0"/>
              </a:rPr>
              <a:t>SOURCE: National Health Interview Survey (NHIS), </a:t>
            </a:r>
            <a:r>
              <a:rPr lang="en-US" dirty="0" smtClean="0">
                <a:latin typeface="Tahoma" pitchFamily="34" charset="0"/>
                <a:ea typeface="Tahoma" pitchFamily="34" charset="0"/>
                <a:cs typeface="Tahoma" pitchFamily="34" charset="0"/>
              </a:rPr>
              <a:t>CDC/NCHS</a:t>
            </a:r>
            <a:r>
              <a:rPr lang="en-US" dirty="0">
                <a:latin typeface="Tahoma" pitchFamily="34" charset="0"/>
                <a:ea typeface="Tahoma" pitchFamily="34" charset="0"/>
                <a:cs typeface="Tahoma" pitchFamily="34" charset="0"/>
              </a:rPr>
              <a:t>.</a:t>
            </a:r>
          </a:p>
          <a:p>
            <a:endParaRPr lang="en-US" dirty="0"/>
          </a:p>
        </p:txBody>
      </p:sp>
      <p:sp>
        <p:nvSpPr>
          <p:cNvPr id="6" name="Text Placeholder 5"/>
          <p:cNvSpPr>
            <a:spLocks noGrp="1"/>
          </p:cNvSpPr>
          <p:nvPr>
            <p:ph type="body" sz="quarter" idx="16"/>
          </p:nvPr>
        </p:nvSpPr>
        <p:spPr/>
        <p:txBody>
          <a:bodyPr/>
          <a:lstStyle/>
          <a:p>
            <a:r>
              <a:rPr lang="en-US" dirty="0" smtClean="0">
                <a:latin typeface="Tahoma" pitchFamily="34" charset="0"/>
                <a:ea typeface="Tahoma" pitchFamily="34" charset="0"/>
                <a:cs typeface="Tahoma" pitchFamily="34" charset="0"/>
              </a:rPr>
              <a:t>Obj. C-17</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320355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4000" cy="1828800"/>
          </a:xfrm>
        </p:spPr>
        <p:txBody>
          <a:bodyPr>
            <a:normAutofit/>
          </a:bodyPr>
          <a:lstStyle/>
          <a:p>
            <a:pPr eaLnBrk="1" hangingPunct="1"/>
            <a:r>
              <a:rPr lang="en-US" sz="4000" dirty="0"/>
              <a:t>Howard K. </a:t>
            </a:r>
            <a:r>
              <a:rPr lang="en-US" sz="4000" dirty="0" err="1"/>
              <a:t>Koh</a:t>
            </a:r>
            <a:r>
              <a:rPr lang="en-US" sz="4000" dirty="0"/>
              <a:t>, MD, MPH</a:t>
            </a:r>
            <a:br>
              <a:rPr lang="en-US" sz="4000" dirty="0"/>
            </a:br>
            <a:r>
              <a:rPr lang="en-US" sz="3600" dirty="0"/>
              <a:t>Assistant Secretary for Health  </a:t>
            </a:r>
            <a:br>
              <a:rPr lang="en-US" sz="3600" dirty="0"/>
            </a:br>
            <a:r>
              <a:rPr lang="en-US" sz="3100" dirty="0"/>
              <a:t>U.S. Department of Health and Human Services </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76200"/>
            <a:ext cx="9144000" cy="669599"/>
          </a:xfrm>
        </p:spPr>
        <p:txBody>
          <a:bodyPr>
            <a:noAutofit/>
          </a:bodyPr>
          <a:lstStyle/>
          <a:p>
            <a:r>
              <a:rPr lang="en-US" sz="2400" dirty="0"/>
              <a:t>Women Aged 18 Years and Older with a Family </a:t>
            </a:r>
            <a:br>
              <a:rPr lang="en-US" sz="2400" dirty="0"/>
            </a:br>
            <a:r>
              <a:rPr lang="en-US" sz="2400" dirty="0"/>
              <a:t>History of Breast or Ovarian Cancer, 2010</a:t>
            </a:r>
          </a:p>
        </p:txBody>
      </p:sp>
      <p:graphicFrame>
        <p:nvGraphicFramePr>
          <p:cNvPr id="43" name="Content Placeholder 4" descr="Women Aged 18 Years and Older with a Family &#10;History of Breast or Ovarian Cancer, 2010"/>
          <p:cNvGraphicFramePr>
            <a:graphicFrameLocks noChangeAspect="1"/>
          </p:cNvGraphicFramePr>
          <p:nvPr>
            <p:extLst>
              <p:ext uri="{D42A27DB-BD31-4B8C-83A1-F6EECF244321}">
                <p14:modId xmlns:p14="http://schemas.microsoft.com/office/powerpoint/2010/main" val="4100881931"/>
              </p:ext>
            </p:extLst>
          </p:nvPr>
        </p:nvGraphicFramePr>
        <p:xfrm>
          <a:off x="152400" y="838199"/>
          <a:ext cx="8839200" cy="48768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a:xfrm>
            <a:off x="0" y="5638800"/>
            <a:ext cx="8534400" cy="1219200"/>
          </a:xfrm>
        </p:spPr>
        <p:txBody>
          <a:bodyPr/>
          <a:lstStyle/>
          <a:p>
            <a:r>
              <a:rPr lang="en-US" dirty="0" smtClean="0">
                <a:latin typeface="Tahoma" pitchFamily="34" charset="0"/>
                <a:ea typeface="Tahoma" pitchFamily="34" charset="0"/>
                <a:cs typeface="Tahoma" pitchFamily="34" charset="0"/>
              </a:rPr>
              <a:t>NOTES</a:t>
            </a:r>
            <a:r>
              <a:rPr lang="en-US" dirty="0">
                <a:latin typeface="Tahoma" pitchFamily="34" charset="0"/>
                <a:ea typeface="Tahoma" pitchFamily="34" charset="0"/>
                <a:cs typeface="Tahoma" pitchFamily="34" charset="0"/>
              </a:rPr>
              <a:t>: Data are for women aged 18 years and older who </a:t>
            </a:r>
            <a:r>
              <a:rPr lang="en-US" dirty="0" smtClean="0">
                <a:latin typeface="Tahoma" pitchFamily="34" charset="0"/>
                <a:ea typeface="Tahoma" pitchFamily="34" charset="0"/>
                <a:cs typeface="Tahoma" pitchFamily="34" charset="0"/>
              </a:rPr>
              <a:t>met </a:t>
            </a:r>
            <a:r>
              <a:rPr lang="en-US" dirty="0">
                <a:latin typeface="Tahoma" pitchFamily="34" charset="0"/>
                <a:ea typeface="Tahoma" pitchFamily="34" charset="0"/>
                <a:cs typeface="Tahoma" pitchFamily="34" charset="0"/>
              </a:rPr>
              <a:t>the United States Preventive Services Task Force (USPSTF) criteria, based on first-degree relatives only, for BRCA1/2 genetic counseling referral, and who do not have a personal history of breast or ovarian cancer. Data are age adjusted to the 2000 standard population. </a:t>
            </a:r>
            <a:endParaRPr lang="en-US" dirty="0">
              <a:solidFill>
                <a:srgbClr val="000000"/>
              </a:solidFill>
              <a:latin typeface="Tahoma" pitchFamily="34" charset="0"/>
              <a:ea typeface="Tahoma" pitchFamily="34" charset="0"/>
              <a:cs typeface="Tahoma" pitchFamily="34" charset="0"/>
            </a:endParaRPr>
          </a:p>
        </p:txBody>
      </p:sp>
      <p:sp>
        <p:nvSpPr>
          <p:cNvPr id="7" name="Text Placeholder 6"/>
          <p:cNvSpPr>
            <a:spLocks noGrp="1"/>
          </p:cNvSpPr>
          <p:nvPr>
            <p:ph type="body" sz="quarter" idx="13"/>
          </p:nvPr>
        </p:nvSpPr>
        <p:spPr>
          <a:xfrm>
            <a:off x="1" y="6553200"/>
            <a:ext cx="6986015" cy="304800"/>
          </a:xfrm>
        </p:spPr>
        <p:txBody>
          <a:bodyPr/>
          <a:lstStyle/>
          <a:p>
            <a:pPr eaLnBrk="0" hangingPunct="0"/>
            <a:r>
              <a:rPr lang="en-US" dirty="0" smtClean="0">
                <a:latin typeface="Tahoma" pitchFamily="34" charset="0"/>
                <a:ea typeface="Tahoma" pitchFamily="34" charset="0"/>
                <a:cs typeface="Tahoma" pitchFamily="34" charset="0"/>
              </a:rPr>
              <a:t>SOURCE</a:t>
            </a:r>
            <a:r>
              <a:rPr lang="en-US" dirty="0">
                <a:latin typeface="Tahoma" pitchFamily="34" charset="0"/>
                <a:ea typeface="Tahoma" pitchFamily="34" charset="0"/>
                <a:cs typeface="Tahoma" pitchFamily="34" charset="0"/>
              </a:rPr>
              <a:t>: National Health Interview Survey (NHIS), CDC/NCHS</a:t>
            </a:r>
            <a:r>
              <a:rPr lang="en-US" dirty="0" smtClean="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640599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0" y="0"/>
            <a:ext cx="9144000" cy="669599"/>
          </a:xfrm>
        </p:spPr>
        <p:txBody>
          <a:bodyPr>
            <a:noAutofit/>
          </a:bodyPr>
          <a:lstStyle/>
          <a:p>
            <a:r>
              <a:rPr lang="en-US" sz="1800" dirty="0"/>
              <a:t>Women Aged 18 Years and Older with a Family History of Breast or </a:t>
            </a:r>
            <a:br>
              <a:rPr lang="en-US" sz="1800" dirty="0"/>
            </a:br>
            <a:r>
              <a:rPr lang="en-US" sz="1800" dirty="0"/>
              <a:t>Ovarian Cancer Who Have Discussed Genetic Testing, 2005 and 2010</a:t>
            </a:r>
          </a:p>
        </p:txBody>
      </p:sp>
      <p:graphicFrame>
        <p:nvGraphicFramePr>
          <p:cNvPr id="43" name="Content Placeholder 4" descr="Women Aged 18 Years and Older with a Family History of Breast or &#10;Ovarian Cancer Who Have Discussed Genetic Testing, 2005 and 2010&#10;"/>
          <p:cNvGraphicFramePr>
            <a:graphicFrameLocks noChangeAspect="1"/>
          </p:cNvGraphicFramePr>
          <p:nvPr>
            <p:extLst>
              <p:ext uri="{D42A27DB-BD31-4B8C-83A1-F6EECF244321}">
                <p14:modId xmlns:p14="http://schemas.microsoft.com/office/powerpoint/2010/main" val="2774710874"/>
              </p:ext>
            </p:extLst>
          </p:nvPr>
        </p:nvGraphicFramePr>
        <p:xfrm>
          <a:off x="152400" y="656491"/>
          <a:ext cx="8839200" cy="4415381"/>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Increase desired"/>
          <p:cNvGrpSpPr/>
          <p:nvPr/>
        </p:nvGrpSpPr>
        <p:grpSpPr>
          <a:xfrm>
            <a:off x="6553199" y="791496"/>
            <a:ext cx="2057401" cy="381000"/>
            <a:chOff x="6477000" y="1219200"/>
            <a:chExt cx="2057401" cy="381000"/>
          </a:xfrm>
        </p:grpSpPr>
        <p:grpSp>
          <p:nvGrpSpPr>
            <p:cNvPr id="10" name="Group 9"/>
            <p:cNvGrpSpPr/>
            <p:nvPr/>
          </p:nvGrpSpPr>
          <p:grpSpPr>
            <a:xfrm>
              <a:off x="6477000" y="1219200"/>
              <a:ext cx="2057401" cy="381000"/>
              <a:chOff x="6629400" y="1066800"/>
              <a:chExt cx="1816102" cy="381000"/>
            </a:xfrm>
          </p:grpSpPr>
          <p:sp>
            <p:nvSpPr>
              <p:cNvPr id="12" name="Rectangle 11"/>
              <p:cNvSpPr>
                <a:spLocks noChangeArrowheads="1"/>
              </p:cNvSpPr>
              <p:nvPr/>
            </p:nvSpPr>
            <p:spPr bwMode="auto">
              <a:xfrm>
                <a:off x="6926264" y="1168400"/>
                <a:ext cx="1519238"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auto">
                  <a:lnSpc>
                    <a:spcPct val="60000"/>
                  </a:lnSpc>
                  <a:spcBef>
                    <a:spcPct val="25000"/>
                  </a:spcBef>
                  <a:spcAft>
                    <a:spcPts val="0"/>
                  </a:spcAft>
                  <a:buClr>
                    <a:srgbClr val="FFFF66"/>
                  </a:buClr>
                </a:pPr>
                <a:r>
                  <a:rPr lang="en-US" sz="1400" dirty="0" smtClean="0">
                    <a:solidFill>
                      <a:prstClr val="black"/>
                    </a:solidFill>
                    <a:latin typeface="Tahoma" pitchFamily="34" charset="0"/>
                    <a:ea typeface="Tahoma" pitchFamily="34" charset="0"/>
                    <a:cs typeface="Tahoma" pitchFamily="34" charset="0"/>
                  </a:rPr>
                  <a:t>Increase desired</a:t>
                </a:r>
                <a:endParaRPr lang="en-US" sz="1400" dirty="0">
                  <a:solidFill>
                    <a:prstClr val="black"/>
                  </a:solidFill>
                  <a:latin typeface="Tahoma" pitchFamily="34" charset="0"/>
                  <a:ea typeface="Tahoma" pitchFamily="34" charset="0"/>
                  <a:cs typeface="Tahoma" pitchFamily="34" charset="0"/>
                </a:endParaRPr>
              </a:p>
            </p:txBody>
          </p:sp>
          <p:sp>
            <p:nvSpPr>
              <p:cNvPr id="13" name="Rectangle 12"/>
              <p:cNvSpPr>
                <a:spLocks noChangeArrowheads="1"/>
              </p:cNvSpPr>
              <p:nvPr/>
            </p:nvSpPr>
            <p:spPr bwMode="auto">
              <a:xfrm>
                <a:off x="6629400" y="1066800"/>
                <a:ext cx="1816100" cy="381000"/>
              </a:xfrm>
              <a:prstGeom prst="rect">
                <a:avLst/>
              </a:prstGeom>
              <a:noFill/>
              <a:ln w="9525"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auto">
                  <a:spcBef>
                    <a:spcPts val="0"/>
                  </a:spcBef>
                  <a:spcAft>
                    <a:spcPts val="0"/>
                  </a:spcAft>
                </a:pPr>
                <a:endParaRPr lang="en-US" dirty="0">
                  <a:solidFill>
                    <a:prstClr val="black"/>
                  </a:solidFill>
                  <a:latin typeface="Calibri"/>
                </a:endParaRPr>
              </a:p>
            </p:txBody>
          </p:sp>
        </p:grpSp>
        <p:cxnSp>
          <p:nvCxnSpPr>
            <p:cNvPr id="11" name="Straight Arrow Connector 10"/>
            <p:cNvCxnSpPr/>
            <p:nvPr/>
          </p:nvCxnSpPr>
          <p:spPr>
            <a:xfrm flipV="1">
              <a:off x="6747398" y="1301002"/>
              <a:ext cx="0" cy="2217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 Box 6"/>
          <p:cNvSpPr txBox="1">
            <a:spLocks noChangeArrowheads="1"/>
          </p:cNvSpPr>
          <p:nvPr/>
        </p:nvSpPr>
        <p:spPr bwMode="auto">
          <a:xfrm>
            <a:off x="1600200" y="2689123"/>
            <a:ext cx="2579914"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lnSpc>
                <a:spcPct val="70000"/>
              </a:lnSpc>
              <a:spcBef>
                <a:spcPct val="25000"/>
              </a:spcBef>
              <a:spcAft>
                <a:spcPts val="0"/>
              </a:spcAft>
              <a:buClr>
                <a:srgbClr val="FFFF66"/>
              </a:buClr>
            </a:pPr>
            <a:r>
              <a:rPr lang="en-US" sz="1600" b="1" dirty="0" smtClean="0">
                <a:solidFill>
                  <a:prstClr val="black"/>
                </a:solidFill>
                <a:latin typeface="Tahoma" pitchFamily="34" charset="0"/>
                <a:ea typeface="Tahoma" pitchFamily="34" charset="0"/>
                <a:cs typeface="Tahoma" pitchFamily="34" charset="0"/>
              </a:rPr>
              <a:t>2020 Target</a:t>
            </a:r>
            <a:endParaRPr lang="en-US" sz="1600" b="1" dirty="0">
              <a:solidFill>
                <a:prstClr val="black"/>
              </a:solidFill>
              <a:latin typeface="Tahoma" pitchFamily="34" charset="0"/>
              <a:ea typeface="Tahoma" pitchFamily="34" charset="0"/>
              <a:cs typeface="Tahoma" pitchFamily="34" charset="0"/>
            </a:endParaRPr>
          </a:p>
        </p:txBody>
      </p:sp>
      <p:sp>
        <p:nvSpPr>
          <p:cNvPr id="4" name="Text Placeholder 3"/>
          <p:cNvSpPr>
            <a:spLocks noGrp="1"/>
          </p:cNvSpPr>
          <p:nvPr>
            <p:ph type="body" sz="quarter" idx="15"/>
          </p:nvPr>
        </p:nvSpPr>
        <p:spPr>
          <a:xfrm>
            <a:off x="0" y="5313404"/>
            <a:ext cx="9144000" cy="1339669"/>
          </a:xfrm>
        </p:spPr>
        <p:txBody>
          <a:bodyPr/>
          <a:lstStyle/>
          <a:p>
            <a:r>
              <a:rPr lang="en-US" dirty="0" smtClean="0">
                <a:latin typeface="Tahoma" pitchFamily="34" charset="0"/>
                <a:ea typeface="Tahoma" pitchFamily="34" charset="0"/>
                <a:cs typeface="Tahoma" pitchFamily="34" charset="0"/>
              </a:rPr>
              <a:t>NOTES</a:t>
            </a:r>
            <a:r>
              <a:rPr lang="en-US" dirty="0">
                <a:latin typeface="Tahoma" pitchFamily="34" charset="0"/>
                <a:ea typeface="Tahoma" pitchFamily="34" charset="0"/>
                <a:cs typeface="Tahoma" pitchFamily="34" charset="0"/>
              </a:rPr>
              <a:t>: Data are for </a:t>
            </a:r>
            <a:r>
              <a:rPr lang="en-US" dirty="0" smtClean="0">
                <a:latin typeface="Tahoma" pitchFamily="34" charset="0"/>
                <a:ea typeface="Tahoma" pitchFamily="34" charset="0"/>
                <a:cs typeface="Tahoma" pitchFamily="34" charset="0"/>
              </a:rPr>
              <a:t>women </a:t>
            </a:r>
            <a:r>
              <a:rPr lang="en-US" dirty="0">
                <a:latin typeface="Tahoma" pitchFamily="34" charset="0"/>
                <a:ea typeface="Tahoma" pitchFamily="34" charset="0"/>
                <a:cs typeface="Tahoma" pitchFamily="34" charset="0"/>
              </a:rPr>
              <a:t>aged 18 years and older who have ever discussed the possibility of getting a genetic test for cancer risk with a </a:t>
            </a:r>
            <a:r>
              <a:rPr lang="en-US" dirty="0" smtClean="0">
                <a:latin typeface="Tahoma" pitchFamily="34" charset="0"/>
                <a:ea typeface="Tahoma" pitchFamily="34" charset="0"/>
                <a:cs typeface="Tahoma" pitchFamily="34" charset="0"/>
              </a:rPr>
              <a:t>health care </a:t>
            </a:r>
            <a:r>
              <a:rPr lang="en-US" dirty="0">
                <a:latin typeface="Tahoma" pitchFamily="34" charset="0"/>
                <a:ea typeface="Tahoma" pitchFamily="34" charset="0"/>
                <a:cs typeface="Tahoma" pitchFamily="34" charset="0"/>
              </a:rPr>
              <a:t>provider, who met the United States Preventive Services Task Force (USPSTF) criteria, based on first-degree relatives only, for BRCA1/2 genetic counseling referral, and who do not have a personal history of breast or ovarian </a:t>
            </a:r>
            <a:r>
              <a:rPr lang="en-US" dirty="0" smtClean="0">
                <a:latin typeface="Tahoma" pitchFamily="34" charset="0"/>
                <a:ea typeface="Tahoma" pitchFamily="34" charset="0"/>
                <a:cs typeface="Tahoma" pitchFamily="34" charset="0"/>
              </a:rPr>
              <a:t>cancer. </a:t>
            </a:r>
            <a:r>
              <a:rPr lang="en-US" dirty="0">
                <a:latin typeface="Tahoma" pitchFamily="34" charset="0"/>
                <a:ea typeface="Tahoma" pitchFamily="34" charset="0"/>
                <a:cs typeface="Tahoma" pitchFamily="34" charset="0"/>
              </a:rPr>
              <a:t>Data are age adjusted to the 2000 </a:t>
            </a:r>
            <a:r>
              <a:rPr lang="en-US" dirty="0" smtClean="0">
                <a:latin typeface="Tahoma" pitchFamily="34" charset="0"/>
                <a:ea typeface="Tahoma" pitchFamily="34" charset="0"/>
                <a:cs typeface="Tahoma" pitchFamily="34" charset="0"/>
              </a:rPr>
              <a:t>standard </a:t>
            </a:r>
            <a:r>
              <a:rPr lang="en-US" dirty="0">
                <a:latin typeface="Tahoma" pitchFamily="34" charset="0"/>
                <a:ea typeface="Tahoma" pitchFamily="34" charset="0"/>
                <a:cs typeface="Tahoma" pitchFamily="34" charset="0"/>
              </a:rPr>
              <a:t>population. </a:t>
            </a:r>
            <a:endParaRPr lang="en-US" dirty="0">
              <a:solidFill>
                <a:srgbClr val="000000"/>
              </a:solidFill>
              <a:latin typeface="Tahoma" pitchFamily="34" charset="0"/>
              <a:ea typeface="Tahoma" pitchFamily="34" charset="0"/>
              <a:cs typeface="Tahoma" pitchFamily="34" charset="0"/>
            </a:endParaRPr>
          </a:p>
        </p:txBody>
      </p:sp>
      <p:sp>
        <p:nvSpPr>
          <p:cNvPr id="7" name="Text Placeholder 6"/>
          <p:cNvSpPr>
            <a:spLocks noGrp="1"/>
          </p:cNvSpPr>
          <p:nvPr>
            <p:ph type="body" sz="quarter" idx="13"/>
          </p:nvPr>
        </p:nvSpPr>
        <p:spPr>
          <a:xfrm>
            <a:off x="1" y="6242304"/>
            <a:ext cx="6986015" cy="615696"/>
          </a:xfrm>
        </p:spPr>
        <p:txBody>
          <a:bodyPr/>
          <a:lstStyle/>
          <a:p>
            <a:r>
              <a:rPr lang="en-US" dirty="0" smtClean="0">
                <a:solidFill>
                  <a:srgbClr val="000000"/>
                </a:solidFill>
                <a:latin typeface="Tahoma" pitchFamily="34" charset="0"/>
                <a:ea typeface="Tahoma" pitchFamily="34" charset="0"/>
                <a:cs typeface="Tahoma" pitchFamily="34" charset="0"/>
              </a:rPr>
              <a:t>I = 95</a:t>
            </a:r>
            <a:r>
              <a:rPr lang="en-US" dirty="0">
                <a:solidFill>
                  <a:srgbClr val="000000"/>
                </a:solidFill>
                <a:latin typeface="Tahoma" pitchFamily="34" charset="0"/>
                <a:ea typeface="Tahoma" pitchFamily="34" charset="0"/>
                <a:cs typeface="Tahoma" pitchFamily="34" charset="0"/>
              </a:rPr>
              <a:t>% confidence interval. </a:t>
            </a:r>
            <a:endParaRPr lang="en-US" dirty="0">
              <a:latin typeface="Tahoma" pitchFamily="34" charset="0"/>
              <a:ea typeface="Tahoma" pitchFamily="34" charset="0"/>
              <a:cs typeface="Tahoma" pitchFamily="34" charset="0"/>
            </a:endParaRPr>
          </a:p>
          <a:p>
            <a:pPr eaLnBrk="0" hangingPunct="0"/>
            <a:r>
              <a:rPr lang="en-US" dirty="0">
                <a:latin typeface="Tahoma" pitchFamily="34" charset="0"/>
                <a:ea typeface="Tahoma" pitchFamily="34" charset="0"/>
                <a:cs typeface="Tahoma" pitchFamily="34" charset="0"/>
              </a:rPr>
              <a:t>SOURCE: National Health Interview Survey (NHIS), CDC/NCHS</a:t>
            </a:r>
            <a:r>
              <a:rPr lang="en-US" dirty="0" smtClean="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p:txBody>
      </p:sp>
      <p:sp>
        <p:nvSpPr>
          <p:cNvPr id="6" name="Text Placeholder 5"/>
          <p:cNvSpPr>
            <a:spLocks noGrp="1"/>
          </p:cNvSpPr>
          <p:nvPr>
            <p:ph type="body" sz="quarter" idx="16"/>
          </p:nvPr>
        </p:nvSpPr>
        <p:spPr/>
        <p:txBody>
          <a:bodyPr/>
          <a:lstStyle/>
          <a:p>
            <a:r>
              <a:rPr lang="en-US" dirty="0" smtClean="0">
                <a:latin typeface="Tahoma" pitchFamily="34" charset="0"/>
                <a:ea typeface="Tahoma" pitchFamily="34" charset="0"/>
                <a:cs typeface="Tahoma" pitchFamily="34" charset="0"/>
              </a:rPr>
              <a:t>Obj. G-1</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444528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90832"/>
          </a:xfrm>
        </p:spPr>
        <p:txBody>
          <a:bodyPr>
            <a:normAutofit fontScale="90000"/>
          </a:bodyPr>
          <a:lstStyle/>
          <a:p>
            <a:r>
              <a:rPr lang="en-US" dirty="0" smtClean="0">
                <a:latin typeface="Arial Black" pitchFamily="34" charset="0"/>
              </a:rPr>
              <a:t>Current HP2020 Objective Status: Cancer</a:t>
            </a:r>
            <a:endParaRPr lang="en-US" dirty="0">
              <a:latin typeface="Arial Black" pitchFamily="34" charset="0"/>
            </a:endParaRPr>
          </a:p>
        </p:txBody>
      </p:sp>
      <p:sp>
        <p:nvSpPr>
          <p:cNvPr id="2" name="Content Placeholder 1"/>
          <p:cNvSpPr>
            <a:spLocks noGrp="1"/>
          </p:cNvSpPr>
          <p:nvPr>
            <p:ph idx="1"/>
          </p:nvPr>
        </p:nvSpPr>
        <p:spPr>
          <a:xfrm>
            <a:off x="395937" y="904775"/>
            <a:ext cx="8450982" cy="5343626"/>
          </a:xfrm>
        </p:spPr>
        <p:txBody>
          <a:bodyPr numCol="2">
            <a:normAutofit fontScale="92500" lnSpcReduction="10000"/>
          </a:bodyPr>
          <a:lstStyle/>
          <a:p>
            <a:pPr marL="457200" lvl="1" indent="0">
              <a:buNone/>
            </a:pPr>
            <a:r>
              <a:rPr lang="en-US" sz="1800" dirty="0" smtClean="0"/>
              <a:t>C-1 Overall cancer deaths</a:t>
            </a:r>
          </a:p>
          <a:p>
            <a:pPr marL="457200" lvl="1" indent="0">
              <a:buNone/>
            </a:pPr>
            <a:r>
              <a:rPr lang="en-US" sz="1800" dirty="0" smtClean="0"/>
              <a:t>C-2 Lung cancer deaths</a:t>
            </a:r>
          </a:p>
          <a:p>
            <a:pPr marL="457200" lvl="1" indent="0">
              <a:buNone/>
            </a:pPr>
            <a:r>
              <a:rPr lang="en-US" sz="1800" dirty="0" smtClean="0"/>
              <a:t>C-3 Female </a:t>
            </a:r>
            <a:r>
              <a:rPr lang="en-US" sz="1800" dirty="0"/>
              <a:t>breast cancer deaths </a:t>
            </a:r>
            <a:endParaRPr lang="en-US" sz="1800" dirty="0" smtClean="0"/>
          </a:p>
          <a:p>
            <a:pPr marL="457200" lvl="1" indent="0">
              <a:buNone/>
            </a:pPr>
            <a:r>
              <a:rPr lang="en-US" sz="1800" dirty="0" smtClean="0"/>
              <a:t>C–4 Uterine </a:t>
            </a:r>
            <a:r>
              <a:rPr lang="en-US" sz="1800" dirty="0"/>
              <a:t>cervix cancer deaths </a:t>
            </a:r>
            <a:endParaRPr lang="en-US" sz="1800" dirty="0" smtClean="0"/>
          </a:p>
          <a:p>
            <a:pPr marL="457200" lvl="1" indent="0">
              <a:buNone/>
            </a:pPr>
            <a:r>
              <a:rPr lang="en-US" sz="1800" dirty="0" smtClean="0"/>
              <a:t>C–5 Colorectal </a:t>
            </a:r>
            <a:r>
              <a:rPr lang="en-US" sz="1800" dirty="0"/>
              <a:t>cancer deaths </a:t>
            </a:r>
            <a:endParaRPr lang="en-US" sz="1800" dirty="0" smtClean="0"/>
          </a:p>
          <a:p>
            <a:pPr marL="457200" lvl="1" indent="0">
              <a:buNone/>
            </a:pPr>
            <a:r>
              <a:rPr lang="en-US" sz="1800" dirty="0" smtClean="0"/>
              <a:t>C–6 </a:t>
            </a:r>
            <a:r>
              <a:rPr lang="en-US" sz="1800" dirty="0" err="1" smtClean="0"/>
              <a:t>Oropharyngeal</a:t>
            </a:r>
            <a:r>
              <a:rPr lang="en-US" sz="1800" dirty="0" smtClean="0"/>
              <a:t> </a:t>
            </a:r>
            <a:r>
              <a:rPr lang="en-US" sz="1800" dirty="0"/>
              <a:t>cancer deaths </a:t>
            </a:r>
            <a:endParaRPr lang="en-US" sz="1800" dirty="0" smtClean="0"/>
          </a:p>
          <a:p>
            <a:pPr marL="457200" lvl="1" indent="0">
              <a:buNone/>
            </a:pPr>
            <a:r>
              <a:rPr lang="en-US" sz="1800" dirty="0" smtClean="0"/>
              <a:t>C–7 Prostate </a:t>
            </a:r>
            <a:r>
              <a:rPr lang="en-US" sz="1800" dirty="0"/>
              <a:t>cancer deaths </a:t>
            </a:r>
            <a:endParaRPr lang="en-US" sz="1800" dirty="0" smtClean="0"/>
          </a:p>
          <a:p>
            <a:pPr marL="457200" lvl="1" indent="0">
              <a:buNone/>
            </a:pPr>
            <a:r>
              <a:rPr lang="en-US" sz="1800" dirty="0" smtClean="0"/>
              <a:t>C–8 Melanoma </a:t>
            </a:r>
            <a:r>
              <a:rPr lang="en-US" sz="1800" dirty="0"/>
              <a:t>deaths </a:t>
            </a:r>
            <a:endParaRPr lang="en-US" sz="1800" dirty="0" smtClean="0"/>
          </a:p>
          <a:p>
            <a:pPr marL="457200" lvl="1" indent="0">
              <a:buNone/>
            </a:pPr>
            <a:r>
              <a:rPr lang="en-US" sz="1800" dirty="0" smtClean="0"/>
              <a:t>C–9 Invasive </a:t>
            </a:r>
            <a:r>
              <a:rPr lang="en-US" sz="1800" dirty="0"/>
              <a:t>colorectal cancer </a:t>
            </a:r>
            <a:endParaRPr lang="en-US" sz="1800" dirty="0" smtClean="0"/>
          </a:p>
          <a:p>
            <a:pPr marL="457200" lvl="1" indent="0">
              <a:buNone/>
            </a:pPr>
            <a:r>
              <a:rPr lang="en-US" sz="1800" dirty="0" smtClean="0"/>
              <a:t>C–10 Invasive </a:t>
            </a:r>
            <a:r>
              <a:rPr lang="en-US" sz="1800" dirty="0"/>
              <a:t>uterine cervical cancer </a:t>
            </a:r>
            <a:endParaRPr lang="en-US" sz="1800" dirty="0" smtClean="0"/>
          </a:p>
          <a:p>
            <a:pPr marL="457200" lvl="1" indent="0">
              <a:buNone/>
            </a:pPr>
            <a:r>
              <a:rPr lang="en-US" sz="1800" dirty="0" smtClean="0"/>
              <a:t>C–11 </a:t>
            </a:r>
            <a:r>
              <a:rPr lang="en-US" sz="1800" dirty="0"/>
              <a:t>Late-stage female breast cancer </a:t>
            </a:r>
            <a:endParaRPr lang="en-US" sz="1800" dirty="0" smtClean="0"/>
          </a:p>
          <a:p>
            <a:pPr marL="457200" lvl="1" indent="0">
              <a:buNone/>
            </a:pPr>
            <a:r>
              <a:rPr lang="en-US" sz="1800" dirty="0" smtClean="0"/>
              <a:t>C–12 </a:t>
            </a:r>
            <a:r>
              <a:rPr lang="en-US" sz="1800" dirty="0"/>
              <a:t>Statewide cancer registries </a:t>
            </a:r>
            <a:endParaRPr lang="en-US" sz="1800" dirty="0" smtClean="0"/>
          </a:p>
          <a:p>
            <a:pPr marL="457200" lvl="1" indent="0">
              <a:buNone/>
            </a:pPr>
            <a:r>
              <a:rPr lang="en-US" sz="1800" dirty="0" smtClean="0"/>
              <a:t>C–13 Cancer </a:t>
            </a:r>
            <a:r>
              <a:rPr lang="en-US" sz="1800" dirty="0"/>
              <a:t>survival </a:t>
            </a:r>
            <a:endParaRPr lang="en-US" sz="1800" dirty="0" smtClean="0"/>
          </a:p>
          <a:p>
            <a:pPr marL="457200" lvl="1" indent="0">
              <a:buNone/>
            </a:pPr>
            <a:r>
              <a:rPr lang="en-US" sz="1800" dirty="0" smtClean="0"/>
              <a:t>C–14 (Developmental) Mental </a:t>
            </a:r>
            <a:r>
              <a:rPr lang="en-US" sz="1800" dirty="0"/>
              <a:t>and physical health-related quality of life of cancer survivors </a:t>
            </a:r>
            <a:endParaRPr lang="en-US" sz="1800" dirty="0" smtClean="0"/>
          </a:p>
          <a:p>
            <a:pPr marL="457200" lvl="1" indent="0">
              <a:buNone/>
            </a:pPr>
            <a:r>
              <a:rPr lang="en-US" sz="1800" dirty="0" smtClean="0"/>
              <a:t>C–15 </a:t>
            </a:r>
            <a:r>
              <a:rPr lang="en-US" sz="1800" dirty="0"/>
              <a:t>Cervical cancer screening </a:t>
            </a:r>
            <a:endParaRPr lang="en-US" sz="1800" dirty="0" smtClean="0"/>
          </a:p>
          <a:p>
            <a:pPr marL="457200" lvl="1" indent="0">
              <a:buNone/>
            </a:pPr>
            <a:r>
              <a:rPr lang="en-US" sz="1800" dirty="0" smtClean="0"/>
              <a:t>C–16 </a:t>
            </a:r>
            <a:r>
              <a:rPr lang="en-US" sz="1800" dirty="0"/>
              <a:t>Colorectal cancer screening </a:t>
            </a:r>
            <a:endParaRPr lang="en-US" sz="1800" dirty="0" smtClean="0"/>
          </a:p>
          <a:p>
            <a:pPr marL="457200" lvl="1" indent="0">
              <a:buNone/>
            </a:pPr>
            <a:r>
              <a:rPr lang="en-US" sz="1800" dirty="0" smtClean="0"/>
              <a:t>C–17 </a:t>
            </a:r>
            <a:r>
              <a:rPr lang="en-US" sz="1800" dirty="0"/>
              <a:t>Breast cancer screening </a:t>
            </a:r>
            <a:endParaRPr lang="en-US" sz="1800" dirty="0" smtClean="0"/>
          </a:p>
          <a:p>
            <a:pPr marL="457200" lvl="1" indent="0">
              <a:buNone/>
            </a:pPr>
            <a:r>
              <a:rPr lang="en-US" sz="1800" dirty="0" smtClean="0"/>
              <a:t>C–18.1 </a:t>
            </a:r>
            <a:r>
              <a:rPr lang="en-US" sz="1800" dirty="0"/>
              <a:t>Receipt of counseling about </a:t>
            </a:r>
            <a:r>
              <a:rPr lang="en-US" sz="1800" dirty="0" smtClean="0"/>
              <a:t>mammograms</a:t>
            </a:r>
          </a:p>
          <a:p>
            <a:pPr marL="457200" lvl="1" indent="0">
              <a:buNone/>
            </a:pPr>
            <a:r>
              <a:rPr lang="en-US" sz="1800" dirty="0" smtClean="0"/>
              <a:t>C–18.2 </a:t>
            </a:r>
            <a:r>
              <a:rPr lang="en-US" sz="1800" dirty="0"/>
              <a:t>Receipt of counseling </a:t>
            </a:r>
            <a:r>
              <a:rPr lang="en-US" sz="1800" dirty="0" smtClean="0"/>
              <a:t>about Pap tests</a:t>
            </a:r>
            <a:endParaRPr lang="en-US" sz="1800" dirty="0"/>
          </a:p>
          <a:p>
            <a:pPr marL="457200" lvl="1" indent="0">
              <a:buNone/>
            </a:pPr>
            <a:r>
              <a:rPr lang="en-US" sz="1800" dirty="0" smtClean="0"/>
              <a:t>C–18.3 (Developmental) Receipt </a:t>
            </a:r>
            <a:r>
              <a:rPr lang="en-US" sz="1800" dirty="0"/>
              <a:t>of counseling </a:t>
            </a:r>
            <a:r>
              <a:rPr lang="en-US" sz="1800" dirty="0" smtClean="0"/>
              <a:t>about colorectal cancer screening</a:t>
            </a:r>
            <a:endParaRPr lang="en-US" sz="1800" dirty="0"/>
          </a:p>
          <a:p>
            <a:pPr marL="457200" lvl="1" indent="0">
              <a:buNone/>
            </a:pPr>
            <a:r>
              <a:rPr lang="en-US" sz="1800" dirty="0" smtClean="0"/>
              <a:t>C–19 </a:t>
            </a:r>
            <a:r>
              <a:rPr lang="en-US" sz="1800" dirty="0"/>
              <a:t>(Developmental) Prostate-specific antigen (PSA) test </a:t>
            </a:r>
            <a:endParaRPr lang="en-US" sz="1800" dirty="0" smtClean="0"/>
          </a:p>
          <a:p>
            <a:pPr marL="457200" lvl="1" indent="0">
              <a:buNone/>
            </a:pPr>
            <a:r>
              <a:rPr lang="en-US" sz="1800" dirty="0" smtClean="0"/>
              <a:t>C–20.1 (Developmental) Adolescent sunburn</a:t>
            </a:r>
          </a:p>
          <a:p>
            <a:pPr marL="457200" lvl="1" indent="0">
              <a:buNone/>
            </a:pPr>
            <a:r>
              <a:rPr lang="en-US" sz="1800" dirty="0" smtClean="0"/>
              <a:t>C–20.2 Adult sunburn</a:t>
            </a:r>
          </a:p>
          <a:p>
            <a:pPr marL="457200" lvl="1" indent="0">
              <a:buNone/>
            </a:pPr>
            <a:r>
              <a:rPr lang="en-US" sz="1800" dirty="0" smtClean="0"/>
              <a:t>C–20.3 Adolescent artificial UV light for tanning</a:t>
            </a:r>
            <a:endParaRPr lang="en-US" sz="1800" dirty="0"/>
          </a:p>
          <a:p>
            <a:pPr marL="457200" lvl="1" indent="0">
              <a:buNone/>
            </a:pPr>
            <a:r>
              <a:rPr lang="en-US" sz="1800" dirty="0" smtClean="0"/>
              <a:t>C–20.4 Adult artificial UV light for tanning</a:t>
            </a:r>
            <a:endParaRPr lang="en-US" sz="1800" dirty="0"/>
          </a:p>
          <a:p>
            <a:pPr marL="457200" lvl="1" indent="0">
              <a:buNone/>
            </a:pPr>
            <a:r>
              <a:rPr lang="en-US" sz="1800" dirty="0" smtClean="0"/>
              <a:t>C–20.5 Adolescent measures to reduce risk of skin cancer</a:t>
            </a:r>
            <a:endParaRPr lang="en-US" sz="1800" dirty="0"/>
          </a:p>
          <a:p>
            <a:pPr marL="457200" lvl="1" indent="0">
              <a:buNone/>
            </a:pPr>
            <a:r>
              <a:rPr lang="en-US" sz="1800" dirty="0" smtClean="0"/>
              <a:t>C–20.6 Adult measures to reduce risk of skin cancer</a:t>
            </a:r>
            <a:endParaRPr lang="en-US" sz="1800" dirty="0"/>
          </a:p>
        </p:txBody>
      </p:sp>
      <p:sp>
        <p:nvSpPr>
          <p:cNvPr id="9" name="Text Box 14"/>
          <p:cNvSpPr txBox="1">
            <a:spLocks noChangeArrowheads="1"/>
          </p:cNvSpPr>
          <p:nvPr/>
        </p:nvSpPr>
        <p:spPr bwMode="auto">
          <a:xfrm>
            <a:off x="702126" y="6423660"/>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10" name="Rectangle 15" descr="Legend"/>
          <p:cNvSpPr>
            <a:spLocks noChangeArrowheads="1"/>
          </p:cNvSpPr>
          <p:nvPr/>
        </p:nvSpPr>
        <p:spPr bwMode="auto">
          <a:xfrm>
            <a:off x="514451" y="6414425"/>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 name="Oval 20" descr="Target met"/>
          <p:cNvSpPr>
            <a:spLocks noChangeArrowheads="1"/>
          </p:cNvSpPr>
          <p:nvPr/>
        </p:nvSpPr>
        <p:spPr bwMode="auto">
          <a:xfrm>
            <a:off x="619226" y="6495388"/>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12" name="Oval 19" descr="Improving"/>
          <p:cNvSpPr>
            <a:spLocks noChangeArrowheads="1"/>
          </p:cNvSpPr>
          <p:nvPr/>
        </p:nvSpPr>
        <p:spPr bwMode="auto">
          <a:xfrm>
            <a:off x="1692726" y="6495388"/>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8" name="Oval 13" descr="No change"/>
          <p:cNvSpPr>
            <a:spLocks noChangeArrowheads="1"/>
          </p:cNvSpPr>
          <p:nvPr/>
        </p:nvSpPr>
        <p:spPr bwMode="auto">
          <a:xfrm>
            <a:off x="2770956" y="649380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14" name="Oval 21" descr="Getting worse"/>
          <p:cNvSpPr>
            <a:spLocks noChangeArrowheads="1"/>
          </p:cNvSpPr>
          <p:nvPr/>
        </p:nvSpPr>
        <p:spPr bwMode="auto">
          <a:xfrm>
            <a:off x="4217169" y="6493800"/>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11" name="Oval 18" descr="Baseline only"/>
          <p:cNvSpPr>
            <a:spLocks noChangeArrowheads="1"/>
          </p:cNvSpPr>
          <p:nvPr/>
        </p:nvSpPr>
        <p:spPr bwMode="auto">
          <a:xfrm>
            <a:off x="5430336" y="64938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15" name="Oval 18" descr="Developmental"/>
          <p:cNvSpPr>
            <a:spLocks noChangeArrowheads="1"/>
          </p:cNvSpPr>
          <p:nvPr/>
        </p:nvSpPr>
        <p:spPr bwMode="auto">
          <a:xfrm>
            <a:off x="6569526" y="6501825"/>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16" name="Oval 18" descr="Developmental"/>
          <p:cNvSpPr>
            <a:spLocks noChangeArrowheads="1"/>
          </p:cNvSpPr>
          <p:nvPr/>
        </p:nvSpPr>
        <p:spPr bwMode="auto">
          <a:xfrm>
            <a:off x="686662" y="4685894"/>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17" name="Oval 18" descr="Developmental"/>
          <p:cNvSpPr>
            <a:spLocks noChangeArrowheads="1"/>
          </p:cNvSpPr>
          <p:nvPr/>
        </p:nvSpPr>
        <p:spPr bwMode="auto">
          <a:xfrm>
            <a:off x="4823922" y="3575073"/>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18" name="Oval 18" descr="Developmental"/>
          <p:cNvSpPr>
            <a:spLocks noChangeArrowheads="1"/>
          </p:cNvSpPr>
          <p:nvPr/>
        </p:nvSpPr>
        <p:spPr bwMode="auto">
          <a:xfrm>
            <a:off x="4823922" y="3049239"/>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19" name="Oval 18" descr="Developmental"/>
          <p:cNvSpPr>
            <a:spLocks noChangeArrowheads="1"/>
          </p:cNvSpPr>
          <p:nvPr/>
        </p:nvSpPr>
        <p:spPr bwMode="auto">
          <a:xfrm>
            <a:off x="4822334" y="2307020"/>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20" name="Oval 18" descr="Improving"/>
          <p:cNvSpPr>
            <a:spLocks noChangeArrowheads="1"/>
          </p:cNvSpPr>
          <p:nvPr/>
        </p:nvSpPr>
        <p:spPr bwMode="auto">
          <a:xfrm>
            <a:off x="686662" y="990600"/>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1" name="Oval 18" descr="Improving"/>
          <p:cNvSpPr>
            <a:spLocks noChangeArrowheads="1"/>
          </p:cNvSpPr>
          <p:nvPr/>
        </p:nvSpPr>
        <p:spPr bwMode="auto">
          <a:xfrm>
            <a:off x="686662" y="1270833"/>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2" name="Oval 18" descr="Improving"/>
          <p:cNvSpPr>
            <a:spLocks noChangeArrowheads="1"/>
          </p:cNvSpPr>
          <p:nvPr/>
        </p:nvSpPr>
        <p:spPr bwMode="auto">
          <a:xfrm>
            <a:off x="686661" y="1566445"/>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3" name="Oval 18" descr="Improving"/>
          <p:cNvSpPr>
            <a:spLocks noChangeArrowheads="1"/>
          </p:cNvSpPr>
          <p:nvPr/>
        </p:nvSpPr>
        <p:spPr bwMode="auto">
          <a:xfrm>
            <a:off x="686662" y="1838576"/>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4" name="Oval 18" descr="Improving"/>
          <p:cNvSpPr>
            <a:spLocks noChangeArrowheads="1"/>
          </p:cNvSpPr>
          <p:nvPr/>
        </p:nvSpPr>
        <p:spPr bwMode="auto">
          <a:xfrm>
            <a:off x="686662" y="2129508"/>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5" name="Oval 18" descr="No change"/>
          <p:cNvSpPr>
            <a:spLocks noChangeArrowheads="1"/>
          </p:cNvSpPr>
          <p:nvPr/>
        </p:nvSpPr>
        <p:spPr bwMode="auto">
          <a:xfrm>
            <a:off x="686662" y="2403561"/>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26" name="Oval 18" descr="Improving"/>
          <p:cNvSpPr>
            <a:spLocks noChangeArrowheads="1"/>
          </p:cNvSpPr>
          <p:nvPr/>
        </p:nvSpPr>
        <p:spPr bwMode="auto">
          <a:xfrm>
            <a:off x="686662" y="2688708"/>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27" name="Oval 18" descr="Getting worse"/>
          <p:cNvSpPr>
            <a:spLocks noChangeArrowheads="1"/>
          </p:cNvSpPr>
          <p:nvPr/>
        </p:nvSpPr>
        <p:spPr bwMode="auto">
          <a:xfrm>
            <a:off x="686660" y="2981328"/>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28" name="Oval 27" descr="Baseline only"/>
          <p:cNvSpPr>
            <a:spLocks noChangeArrowheads="1"/>
          </p:cNvSpPr>
          <p:nvPr/>
        </p:nvSpPr>
        <p:spPr bwMode="auto">
          <a:xfrm>
            <a:off x="4823922" y="177541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29" name="Oval 28" descr="Baseline only"/>
          <p:cNvSpPr>
            <a:spLocks noChangeArrowheads="1"/>
          </p:cNvSpPr>
          <p:nvPr/>
        </p:nvSpPr>
        <p:spPr bwMode="auto">
          <a:xfrm>
            <a:off x="4823922" y="1264089"/>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0" name="Oval 18" descr="Improving"/>
          <p:cNvSpPr>
            <a:spLocks noChangeArrowheads="1"/>
          </p:cNvSpPr>
          <p:nvPr/>
        </p:nvSpPr>
        <p:spPr bwMode="auto">
          <a:xfrm>
            <a:off x="686659" y="3269802"/>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31" name="Oval 18" descr="No change"/>
          <p:cNvSpPr>
            <a:spLocks noChangeArrowheads="1"/>
          </p:cNvSpPr>
          <p:nvPr/>
        </p:nvSpPr>
        <p:spPr bwMode="auto">
          <a:xfrm>
            <a:off x="685074" y="355095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32" name="Oval 18" descr="Improving"/>
          <p:cNvSpPr>
            <a:spLocks noChangeArrowheads="1"/>
          </p:cNvSpPr>
          <p:nvPr/>
        </p:nvSpPr>
        <p:spPr bwMode="auto">
          <a:xfrm>
            <a:off x="686662" y="3840743"/>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33" name="Oval 18" descr="Getting worse"/>
          <p:cNvSpPr>
            <a:spLocks noChangeArrowheads="1"/>
          </p:cNvSpPr>
          <p:nvPr/>
        </p:nvSpPr>
        <p:spPr bwMode="auto">
          <a:xfrm>
            <a:off x="685073" y="4118886"/>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34" name="Oval 18" descr="Baseline only"/>
          <p:cNvSpPr>
            <a:spLocks noChangeArrowheads="1"/>
          </p:cNvSpPr>
          <p:nvPr/>
        </p:nvSpPr>
        <p:spPr bwMode="auto">
          <a:xfrm>
            <a:off x="686662" y="4405332"/>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5" name="Oval 18" descr="Getting worse"/>
          <p:cNvSpPr>
            <a:spLocks noChangeArrowheads="1"/>
          </p:cNvSpPr>
          <p:nvPr/>
        </p:nvSpPr>
        <p:spPr bwMode="auto">
          <a:xfrm>
            <a:off x="685072" y="5434334"/>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36" name="Oval 18" descr="Improving"/>
          <p:cNvSpPr>
            <a:spLocks noChangeArrowheads="1"/>
          </p:cNvSpPr>
          <p:nvPr/>
        </p:nvSpPr>
        <p:spPr bwMode="auto">
          <a:xfrm>
            <a:off x="686662" y="5735628"/>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37" name="Oval 18" descr="Getting worse"/>
          <p:cNvSpPr>
            <a:spLocks noChangeArrowheads="1"/>
          </p:cNvSpPr>
          <p:nvPr/>
        </p:nvSpPr>
        <p:spPr bwMode="auto">
          <a:xfrm>
            <a:off x="4833612" y="98009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C00000"/>
              </a:solidFill>
            </a:endParaRPr>
          </a:p>
        </p:txBody>
      </p:sp>
      <p:sp>
        <p:nvSpPr>
          <p:cNvPr id="38" name="Oval 37" descr="Baseline only"/>
          <p:cNvSpPr>
            <a:spLocks noChangeArrowheads="1"/>
          </p:cNvSpPr>
          <p:nvPr/>
        </p:nvSpPr>
        <p:spPr bwMode="auto">
          <a:xfrm>
            <a:off x="4833612" y="4087696"/>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39" name="Oval 20" descr="Target met"/>
          <p:cNvSpPr>
            <a:spLocks noChangeArrowheads="1"/>
          </p:cNvSpPr>
          <p:nvPr/>
        </p:nvSpPr>
        <p:spPr bwMode="auto">
          <a:xfrm>
            <a:off x="4833612" y="4370408"/>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40" name="Oval 20" descr="Target met"/>
          <p:cNvSpPr>
            <a:spLocks noChangeArrowheads="1"/>
          </p:cNvSpPr>
          <p:nvPr/>
        </p:nvSpPr>
        <p:spPr bwMode="auto">
          <a:xfrm>
            <a:off x="4822333" y="4902136"/>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41" name="Oval 18" descr="Improving"/>
          <p:cNvSpPr>
            <a:spLocks noChangeArrowheads="1"/>
          </p:cNvSpPr>
          <p:nvPr/>
        </p:nvSpPr>
        <p:spPr bwMode="auto">
          <a:xfrm>
            <a:off x="4822333" y="5190160"/>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42" name="Oval 18" descr="Improving"/>
          <p:cNvSpPr>
            <a:spLocks noChangeArrowheads="1"/>
          </p:cNvSpPr>
          <p:nvPr/>
        </p:nvSpPr>
        <p:spPr bwMode="auto">
          <a:xfrm>
            <a:off x="4822332" y="5701917"/>
            <a:ext cx="153987" cy="144463"/>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3" name="Oval 2" descr="Highlighted objective"/>
          <p:cNvSpPr/>
          <p:nvPr/>
        </p:nvSpPr>
        <p:spPr>
          <a:xfrm>
            <a:off x="457200" y="1371600"/>
            <a:ext cx="3584650" cy="4863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descr="Highlighted objective"/>
          <p:cNvSpPr/>
          <p:nvPr/>
        </p:nvSpPr>
        <p:spPr>
          <a:xfrm>
            <a:off x="457200" y="1952060"/>
            <a:ext cx="3352800" cy="4863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descr="Highlighted objective"/>
          <p:cNvSpPr/>
          <p:nvPr/>
        </p:nvSpPr>
        <p:spPr>
          <a:xfrm>
            <a:off x="457199" y="5562600"/>
            <a:ext cx="3615097" cy="4863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descr="Highlighted objective"/>
          <p:cNvSpPr/>
          <p:nvPr/>
        </p:nvSpPr>
        <p:spPr>
          <a:xfrm>
            <a:off x="457200" y="3095060"/>
            <a:ext cx="3352800" cy="4863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descr="Highlighted objective"/>
          <p:cNvSpPr/>
          <p:nvPr/>
        </p:nvSpPr>
        <p:spPr>
          <a:xfrm>
            <a:off x="457200" y="3657600"/>
            <a:ext cx="3962400" cy="4863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descr="Highlighted objective"/>
          <p:cNvSpPr/>
          <p:nvPr/>
        </p:nvSpPr>
        <p:spPr>
          <a:xfrm>
            <a:off x="4572000" y="838200"/>
            <a:ext cx="3352800" cy="4863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097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90832"/>
          </a:xfrm>
        </p:spPr>
        <p:txBody>
          <a:bodyPr>
            <a:noAutofit/>
          </a:bodyPr>
          <a:lstStyle/>
          <a:p>
            <a:r>
              <a:rPr lang="en-US" sz="2400" dirty="0" smtClean="0">
                <a:latin typeface="Arial Black" pitchFamily="34" charset="0"/>
              </a:rPr>
              <a:t>Current HP2020 Objective Status Summary: Cancer</a:t>
            </a:r>
            <a:endParaRPr lang="en-US" sz="2400" dirty="0">
              <a:latin typeface="Arial Black" pitchFamily="34" charset="0"/>
            </a:endParaRPr>
          </a:p>
        </p:txBody>
      </p:sp>
      <p:graphicFrame>
        <p:nvGraphicFramePr>
          <p:cNvPr id="5" name="Content Placeholder 4" descr="Current HP2020 Objective Status: Cancer"/>
          <p:cNvGraphicFramePr>
            <a:graphicFrameLocks noGrp="1"/>
          </p:cNvGraphicFramePr>
          <p:nvPr>
            <p:ph idx="1"/>
            <p:extLst>
              <p:ext uri="{D42A27DB-BD31-4B8C-83A1-F6EECF244321}">
                <p14:modId xmlns:p14="http://schemas.microsoft.com/office/powerpoint/2010/main" val="2137127079"/>
              </p:ext>
            </p:extLst>
          </p:nvPr>
        </p:nvGraphicFramePr>
        <p:xfrm>
          <a:off x="457200" y="706437"/>
          <a:ext cx="8229600" cy="579538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52134" y="1792069"/>
            <a:ext cx="1828800" cy="646331"/>
          </a:xfrm>
          <a:prstGeom prst="rect">
            <a:avLst/>
          </a:prstGeom>
          <a:noFill/>
        </p:spPr>
        <p:txBody>
          <a:bodyPr wrap="square" rtlCol="0">
            <a:spAutoFit/>
          </a:bodyPr>
          <a:lstStyle/>
          <a:p>
            <a:pPr algn="ctr"/>
            <a:r>
              <a:rPr lang="en-US" b="1" dirty="0" smtClean="0"/>
              <a:t>Total number of objectives: 27</a:t>
            </a:r>
            <a:endParaRPr lang="en-US" b="1" dirty="0"/>
          </a:p>
        </p:txBody>
      </p:sp>
      <p:sp>
        <p:nvSpPr>
          <p:cNvPr id="9" name="Text Box 14"/>
          <p:cNvSpPr txBox="1">
            <a:spLocks noChangeArrowheads="1"/>
          </p:cNvSpPr>
          <p:nvPr/>
        </p:nvSpPr>
        <p:spPr bwMode="auto">
          <a:xfrm>
            <a:off x="6553200" y="3257996"/>
            <a:ext cx="1752600" cy="1923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endParaRPr lang="en-US" sz="1400" dirty="0">
              <a:solidFill>
                <a:prstClr val="black"/>
              </a:solidFill>
              <a:latin typeface="Tahoma" pitchFamily="34" charset="0"/>
            </a:endParaRPr>
          </a:p>
        </p:txBody>
      </p:sp>
      <p:sp>
        <p:nvSpPr>
          <p:cNvPr id="13" name="Oval 20" descr="Target met"/>
          <p:cNvSpPr>
            <a:spLocks noChangeArrowheads="1"/>
          </p:cNvSpPr>
          <p:nvPr/>
        </p:nvSpPr>
        <p:spPr bwMode="auto">
          <a:xfrm>
            <a:off x="6677794" y="3361712"/>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12" name="Oval 19" descr="Improving"/>
          <p:cNvSpPr>
            <a:spLocks noChangeArrowheads="1"/>
          </p:cNvSpPr>
          <p:nvPr/>
        </p:nvSpPr>
        <p:spPr bwMode="auto">
          <a:xfrm>
            <a:off x="6681999" y="3666512"/>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8" name="Oval 13" descr="No change"/>
          <p:cNvSpPr>
            <a:spLocks noChangeArrowheads="1"/>
          </p:cNvSpPr>
          <p:nvPr/>
        </p:nvSpPr>
        <p:spPr bwMode="auto">
          <a:xfrm>
            <a:off x="6677187" y="398610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14" name="Oval 21" descr="Getting worse"/>
          <p:cNvSpPr>
            <a:spLocks noChangeArrowheads="1"/>
          </p:cNvSpPr>
          <p:nvPr/>
        </p:nvSpPr>
        <p:spPr bwMode="auto">
          <a:xfrm>
            <a:off x="6677186" y="4296040"/>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11" name="Oval 18" descr="Baseline only"/>
          <p:cNvSpPr>
            <a:spLocks noChangeArrowheads="1"/>
          </p:cNvSpPr>
          <p:nvPr/>
        </p:nvSpPr>
        <p:spPr bwMode="auto">
          <a:xfrm>
            <a:off x="6677185" y="460904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15" name="Oval 18" descr="Developmental"/>
          <p:cNvSpPr>
            <a:spLocks noChangeArrowheads="1"/>
          </p:cNvSpPr>
          <p:nvPr/>
        </p:nvSpPr>
        <p:spPr bwMode="auto">
          <a:xfrm>
            <a:off x="6677184" y="4941984"/>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7271636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53762"/>
          </a:xfrm>
        </p:spPr>
        <p:txBody>
          <a:bodyPr>
            <a:normAutofit fontScale="90000"/>
          </a:bodyPr>
          <a:lstStyle/>
          <a:p>
            <a:r>
              <a:rPr lang="en-US" dirty="0" smtClean="0">
                <a:latin typeface="Arial Black" pitchFamily="34" charset="0"/>
              </a:rPr>
              <a:t>Current HP2020 Objective Status: Genomics</a:t>
            </a:r>
            <a:endParaRPr lang="en-US" dirty="0">
              <a:latin typeface="Arial Black" pitchFamily="34" charset="0"/>
            </a:endParaRPr>
          </a:p>
        </p:txBody>
      </p:sp>
      <p:sp>
        <p:nvSpPr>
          <p:cNvPr id="2" name="Content Placeholder 1"/>
          <p:cNvSpPr>
            <a:spLocks noGrp="1"/>
          </p:cNvSpPr>
          <p:nvPr>
            <p:ph idx="1"/>
          </p:nvPr>
        </p:nvSpPr>
        <p:spPr>
          <a:xfrm>
            <a:off x="1718109" y="914400"/>
            <a:ext cx="5520891" cy="1371600"/>
          </a:xfrm>
        </p:spPr>
        <p:txBody>
          <a:bodyPr numCol="1">
            <a:normAutofit/>
          </a:bodyPr>
          <a:lstStyle/>
          <a:p>
            <a:pPr marL="457200" lvl="1" indent="0">
              <a:spcBef>
                <a:spcPts val="600"/>
              </a:spcBef>
              <a:spcAft>
                <a:spcPts val="600"/>
              </a:spcAft>
              <a:buNone/>
            </a:pPr>
            <a:r>
              <a:rPr lang="en-US" sz="1800" dirty="0" smtClean="0"/>
              <a:t>G-1 </a:t>
            </a:r>
            <a:r>
              <a:rPr lang="en-US" sz="1800" dirty="0"/>
              <a:t>Genetic counseling for women with a family history of breast and/or ovarian </a:t>
            </a:r>
            <a:r>
              <a:rPr lang="en-US" sz="1800" dirty="0" smtClean="0"/>
              <a:t>cancer</a:t>
            </a:r>
          </a:p>
          <a:p>
            <a:pPr marL="457200" lvl="1" indent="0">
              <a:spcBef>
                <a:spcPts val="600"/>
              </a:spcBef>
              <a:spcAft>
                <a:spcPts val="600"/>
              </a:spcAft>
              <a:buNone/>
            </a:pPr>
            <a:r>
              <a:rPr lang="en-US" sz="1800" dirty="0" smtClean="0"/>
              <a:t>G-2 (Developmental) Genetic </a:t>
            </a:r>
            <a:r>
              <a:rPr lang="en-US" sz="1800" dirty="0"/>
              <a:t>testing for persons with colorectal cancer to detect Lynch syndrome</a:t>
            </a:r>
            <a:endParaRPr lang="en-US" sz="1800" dirty="0" smtClean="0"/>
          </a:p>
        </p:txBody>
      </p:sp>
      <p:sp>
        <p:nvSpPr>
          <p:cNvPr id="20" name="Oval 18" descr="Target met"/>
          <p:cNvSpPr>
            <a:spLocks noChangeArrowheads="1"/>
          </p:cNvSpPr>
          <p:nvPr/>
        </p:nvSpPr>
        <p:spPr bwMode="auto">
          <a:xfrm>
            <a:off x="2055813" y="1045241"/>
            <a:ext cx="153987" cy="144463"/>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14" name="Oval 13" descr="Highlighted objective"/>
          <p:cNvSpPr/>
          <p:nvPr/>
        </p:nvSpPr>
        <p:spPr>
          <a:xfrm>
            <a:off x="1502980" y="890750"/>
            <a:ext cx="5791200" cy="6387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8" descr="Developmental"/>
          <p:cNvSpPr>
            <a:spLocks noChangeArrowheads="1"/>
          </p:cNvSpPr>
          <p:nvPr/>
        </p:nvSpPr>
        <p:spPr bwMode="auto">
          <a:xfrm>
            <a:off x="2057400" y="1731041"/>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
        <p:nvSpPr>
          <p:cNvPr id="15" name="Text Box 14"/>
          <p:cNvSpPr txBox="1">
            <a:spLocks noChangeArrowheads="1"/>
          </p:cNvSpPr>
          <p:nvPr/>
        </p:nvSpPr>
        <p:spPr bwMode="auto">
          <a:xfrm>
            <a:off x="702126" y="6423660"/>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16" name="Rectangle 15" descr="Legend"/>
          <p:cNvSpPr>
            <a:spLocks noChangeArrowheads="1"/>
          </p:cNvSpPr>
          <p:nvPr/>
        </p:nvSpPr>
        <p:spPr bwMode="auto">
          <a:xfrm>
            <a:off x="514451" y="6414425"/>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 name="Oval 20" descr="Target met"/>
          <p:cNvSpPr>
            <a:spLocks noChangeArrowheads="1"/>
          </p:cNvSpPr>
          <p:nvPr/>
        </p:nvSpPr>
        <p:spPr bwMode="auto">
          <a:xfrm>
            <a:off x="619226" y="6495388"/>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18" name="Oval 19" descr="Improving"/>
          <p:cNvSpPr>
            <a:spLocks noChangeArrowheads="1"/>
          </p:cNvSpPr>
          <p:nvPr/>
        </p:nvSpPr>
        <p:spPr bwMode="auto">
          <a:xfrm>
            <a:off x="1692726" y="6495388"/>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19" name="Oval 13" descr="No change"/>
          <p:cNvSpPr>
            <a:spLocks noChangeArrowheads="1"/>
          </p:cNvSpPr>
          <p:nvPr/>
        </p:nvSpPr>
        <p:spPr bwMode="auto">
          <a:xfrm>
            <a:off x="2770956" y="649380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21" name="Oval 21" descr="Getting worse"/>
          <p:cNvSpPr>
            <a:spLocks noChangeArrowheads="1"/>
          </p:cNvSpPr>
          <p:nvPr/>
        </p:nvSpPr>
        <p:spPr bwMode="auto">
          <a:xfrm>
            <a:off x="4217169" y="6493800"/>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22" name="Oval 18" descr="Baseline only"/>
          <p:cNvSpPr>
            <a:spLocks noChangeArrowheads="1"/>
          </p:cNvSpPr>
          <p:nvPr/>
        </p:nvSpPr>
        <p:spPr bwMode="auto">
          <a:xfrm>
            <a:off x="5430336" y="64938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23" name="Oval 18" descr="Developmental"/>
          <p:cNvSpPr>
            <a:spLocks noChangeArrowheads="1"/>
          </p:cNvSpPr>
          <p:nvPr/>
        </p:nvSpPr>
        <p:spPr bwMode="auto">
          <a:xfrm>
            <a:off x="6569526" y="6501825"/>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3539200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Summary</a:t>
            </a:r>
            <a:endParaRPr lang="en-US" dirty="0"/>
          </a:p>
        </p:txBody>
      </p:sp>
      <p:sp>
        <p:nvSpPr>
          <p:cNvPr id="2" name="Content Placeholder 1"/>
          <p:cNvSpPr>
            <a:spLocks noGrp="1"/>
          </p:cNvSpPr>
          <p:nvPr>
            <p:ph idx="1"/>
          </p:nvPr>
        </p:nvSpPr>
        <p:spPr>
          <a:xfrm>
            <a:off x="1600200" y="1676400"/>
            <a:ext cx="7315200" cy="4672584"/>
          </a:xfrm>
        </p:spPr>
        <p:txBody>
          <a:bodyPr>
            <a:normAutofit fontScale="92500" lnSpcReduction="10000"/>
          </a:bodyPr>
          <a:lstStyle/>
          <a:p>
            <a:r>
              <a:rPr lang="en-US" dirty="0"/>
              <a:t>Progress over the past decade in reducing </a:t>
            </a:r>
            <a:r>
              <a:rPr lang="en-US" dirty="0" smtClean="0"/>
              <a:t>death and incidence rates for the major cancers is </a:t>
            </a:r>
            <a:r>
              <a:rPr lang="en-US" dirty="0"/>
              <a:t>encouraging </a:t>
            </a:r>
          </a:p>
          <a:p>
            <a:r>
              <a:rPr lang="en-US" dirty="0" smtClean="0"/>
              <a:t>Cancer</a:t>
            </a:r>
          </a:p>
          <a:p>
            <a:pPr lvl="1"/>
            <a:r>
              <a:rPr lang="en-US" dirty="0" smtClean="0"/>
              <a:t>Disparities by </a:t>
            </a:r>
            <a:r>
              <a:rPr lang="en-US" dirty="0"/>
              <a:t>race and ethnicity and by </a:t>
            </a:r>
            <a:r>
              <a:rPr lang="en-US" dirty="0" smtClean="0"/>
              <a:t>income persist in the risks of developing and dying from cancer</a:t>
            </a:r>
            <a:endParaRPr lang="en-US" dirty="0"/>
          </a:p>
          <a:p>
            <a:pPr lvl="1"/>
            <a:r>
              <a:rPr lang="en-US" dirty="0" smtClean="0"/>
              <a:t>Collecting data from the </a:t>
            </a:r>
            <a:r>
              <a:rPr lang="en-US" dirty="0"/>
              <a:t>smaller population groups </a:t>
            </a:r>
            <a:r>
              <a:rPr lang="en-US" dirty="0" smtClean="0"/>
              <a:t>is </a:t>
            </a:r>
            <a:r>
              <a:rPr lang="en-US" dirty="0"/>
              <a:t>a </a:t>
            </a:r>
            <a:r>
              <a:rPr lang="en-US" dirty="0" smtClean="0"/>
              <a:t>continuing challenge </a:t>
            </a:r>
          </a:p>
          <a:p>
            <a:pPr lvl="1"/>
            <a:r>
              <a:rPr lang="en-US" dirty="0" smtClean="0"/>
              <a:t>Screening guidelines are subject to change, which affects trends</a:t>
            </a:r>
          </a:p>
          <a:p>
            <a:r>
              <a:rPr lang="en-US" dirty="0" smtClean="0"/>
              <a:t>Genomics</a:t>
            </a:r>
          </a:p>
          <a:p>
            <a:pPr lvl="1"/>
            <a:r>
              <a:rPr lang="en-US" dirty="0" smtClean="0"/>
              <a:t>Monitoring progress is challenged </a:t>
            </a:r>
            <a:r>
              <a:rPr lang="en-US" dirty="0"/>
              <a:t>by the relatively </a:t>
            </a:r>
            <a:r>
              <a:rPr lang="en-US" dirty="0" smtClean="0"/>
              <a:t>small target populations</a:t>
            </a:r>
          </a:p>
        </p:txBody>
      </p:sp>
    </p:spTree>
    <p:extLst>
      <p:ext uri="{BB962C8B-B14F-4D97-AF65-F5344CB8AC3E}">
        <p14:creationId xmlns:p14="http://schemas.microsoft.com/office/powerpoint/2010/main" val="112087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828800"/>
          </a:xfrm>
        </p:spPr>
        <p:txBody>
          <a:bodyPr>
            <a:normAutofit/>
          </a:bodyPr>
          <a:lstStyle/>
          <a:p>
            <a:r>
              <a:rPr lang="en-US" sz="3600" dirty="0"/>
              <a:t>Robert T. </a:t>
            </a:r>
            <a:r>
              <a:rPr lang="en-US" sz="3600" dirty="0" err="1" smtClean="0"/>
              <a:t>Croyle</a:t>
            </a:r>
            <a:r>
              <a:rPr lang="en-US" sz="3600" dirty="0" smtClean="0"/>
              <a:t>, PhD</a:t>
            </a:r>
            <a:r>
              <a:rPr lang="en-US" sz="3600" dirty="0"/>
              <a:t/>
            </a:r>
            <a:br>
              <a:rPr lang="en-US" sz="3600" dirty="0"/>
            </a:br>
            <a:r>
              <a:rPr lang="en-US" sz="2200" dirty="0"/>
              <a:t>Director, Division of Cancer Control and Population Sciences </a:t>
            </a:r>
            <a:br>
              <a:rPr lang="en-US" sz="2200" dirty="0"/>
            </a:br>
            <a:r>
              <a:rPr lang="en-US" sz="2200" dirty="0"/>
              <a:t>National Cancer </a:t>
            </a:r>
            <a:r>
              <a:rPr lang="en-US" sz="2200" dirty="0" smtClean="0"/>
              <a:t>Institute</a:t>
            </a:r>
            <a:endParaRPr lang="en-US" sz="2200" dirty="0"/>
          </a:p>
        </p:txBody>
      </p:sp>
    </p:spTree>
    <p:extLst>
      <p:ext uri="{BB962C8B-B14F-4D97-AF65-F5344CB8AC3E}">
        <p14:creationId xmlns:p14="http://schemas.microsoft.com/office/powerpoint/2010/main" val="4096471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699248" cy="1066800"/>
          </a:xfrm>
        </p:spPr>
        <p:txBody>
          <a:bodyPr/>
          <a:lstStyle/>
          <a:p>
            <a:pPr algn="ctr"/>
            <a:r>
              <a:rPr lang="en-US" sz="2800" dirty="0" smtClean="0"/>
              <a:t>National Cancer Institute</a:t>
            </a:r>
            <a:br>
              <a:rPr lang="en-US" sz="2800" dirty="0" smtClean="0"/>
            </a:br>
            <a:r>
              <a:rPr lang="en-US" sz="2000" dirty="0" smtClean="0"/>
              <a:t>Division of Cancer Control and Population Sciences</a:t>
            </a:r>
            <a:endParaRPr lang="en-US" sz="2000" dirty="0">
              <a:latin typeface="+mj-lt"/>
            </a:endParaRPr>
          </a:p>
        </p:txBody>
      </p:sp>
      <p:sp>
        <p:nvSpPr>
          <p:cNvPr id="3" name="Content Placeholder 2"/>
          <p:cNvSpPr>
            <a:spLocks noGrp="1"/>
          </p:cNvSpPr>
          <p:nvPr>
            <p:ph idx="1"/>
          </p:nvPr>
        </p:nvSpPr>
        <p:spPr>
          <a:xfrm>
            <a:off x="1600200" y="1600200"/>
            <a:ext cx="7086600" cy="4672584"/>
          </a:xfrm>
        </p:spPr>
        <p:txBody>
          <a:bodyPr/>
          <a:lstStyle/>
          <a:p>
            <a:pPr>
              <a:buFont typeface="Wingdings" pitchFamily="2" charset="2"/>
              <a:buChar char="q"/>
            </a:pPr>
            <a:r>
              <a:rPr lang="en-US" sz="2000" dirty="0" smtClean="0"/>
              <a:t>Science and research to promote the use of effective cancer screening and to inform policy</a:t>
            </a:r>
          </a:p>
          <a:p>
            <a:pPr lvl="1">
              <a:buFont typeface="Wingdings" pitchFamily="2" charset="2"/>
              <a:buChar char="§"/>
            </a:pPr>
            <a:r>
              <a:rPr lang="en-US" sz="1800" dirty="0" smtClean="0"/>
              <a:t>Understanding current screening practices and outcomes</a:t>
            </a:r>
          </a:p>
          <a:p>
            <a:pPr lvl="1">
              <a:buFont typeface="Wingdings" pitchFamily="2" charset="2"/>
              <a:buChar char="§"/>
            </a:pPr>
            <a:r>
              <a:rPr lang="en-US" sz="1800" dirty="0" smtClean="0"/>
              <a:t>Identifying high risk populations</a:t>
            </a:r>
          </a:p>
          <a:p>
            <a:pPr lvl="1">
              <a:buFont typeface="Wingdings" pitchFamily="2" charset="2"/>
              <a:buChar char="§"/>
            </a:pPr>
            <a:r>
              <a:rPr lang="en-US" sz="1800" dirty="0" smtClean="0"/>
              <a:t>Evaluating screening strategies and new technologies</a:t>
            </a:r>
          </a:p>
          <a:p>
            <a:pPr lvl="1">
              <a:buFont typeface="Wingdings" pitchFamily="2" charset="2"/>
              <a:buChar char="§"/>
            </a:pPr>
            <a:endParaRPr lang="en-US" sz="800" dirty="0" smtClean="0"/>
          </a:p>
          <a:p>
            <a:pPr>
              <a:buFont typeface="Wingdings" pitchFamily="2" charset="2"/>
              <a:buChar char="q"/>
            </a:pPr>
            <a:r>
              <a:rPr lang="en-US" sz="2000" dirty="0" smtClean="0"/>
              <a:t>Related research areas</a:t>
            </a:r>
          </a:p>
          <a:p>
            <a:pPr lvl="1">
              <a:buFont typeface="Wingdings" pitchFamily="2" charset="2"/>
              <a:buChar char="§"/>
            </a:pPr>
            <a:r>
              <a:rPr lang="en-US" sz="1800" dirty="0" smtClean="0"/>
              <a:t>Health disparities and underserved populations</a:t>
            </a:r>
          </a:p>
          <a:p>
            <a:pPr lvl="1">
              <a:buFont typeface="Wingdings" pitchFamily="2" charset="2"/>
              <a:buChar char="§"/>
            </a:pPr>
            <a:r>
              <a:rPr lang="en-US" sz="1800" dirty="0" smtClean="0"/>
              <a:t>Health care research</a:t>
            </a:r>
          </a:p>
          <a:p>
            <a:pPr lvl="1">
              <a:buFont typeface="Wingdings" pitchFamily="2" charset="2"/>
              <a:buChar char="§"/>
            </a:pPr>
            <a:r>
              <a:rPr lang="en-US" sz="1800" dirty="0" smtClean="0"/>
              <a:t>Health communication and health literacy</a:t>
            </a:r>
          </a:p>
          <a:p>
            <a:pPr lvl="1">
              <a:buFont typeface="Wingdings" pitchFamily="2" charset="2"/>
              <a:buChar char="§"/>
            </a:pPr>
            <a:r>
              <a:rPr lang="en-US" sz="1800" dirty="0" smtClean="0"/>
              <a:t>Decision making</a:t>
            </a:r>
          </a:p>
          <a:p>
            <a:pPr lvl="1">
              <a:buFont typeface="Wingdings" pitchFamily="2" charset="2"/>
              <a:buChar char="§"/>
            </a:pPr>
            <a:r>
              <a:rPr lang="en-US" sz="1800" dirty="0" smtClean="0"/>
              <a:t>Common measures in behavior and social science research</a:t>
            </a:r>
          </a:p>
          <a:p>
            <a:pPr lvl="1">
              <a:buFont typeface="Wingdings" pitchFamily="2" charset="2"/>
              <a:buChar char="§"/>
            </a:pPr>
            <a:r>
              <a:rPr lang="en-US" sz="1800" dirty="0" smtClean="0"/>
              <a:t>Implementation science</a:t>
            </a:r>
          </a:p>
          <a:p>
            <a:pPr>
              <a:buNone/>
            </a:pPr>
            <a:endParaRPr lang="en-US" dirty="0"/>
          </a:p>
        </p:txBody>
      </p:sp>
    </p:spTree>
    <p:extLst>
      <p:ext uri="{BB962C8B-B14F-4D97-AF65-F5344CB8AC3E}">
        <p14:creationId xmlns:p14="http://schemas.microsoft.com/office/powerpoint/2010/main" val="350180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Screening as a Process Rather than an Isolated Event</a:t>
            </a:r>
            <a:endParaRPr lang="en-US" sz="2400" dirty="0"/>
          </a:p>
        </p:txBody>
      </p:sp>
      <p:sp>
        <p:nvSpPr>
          <p:cNvPr id="79" name="Rectangle 78" descr="Process of Care across the Cancer Care Continuum"/>
          <p:cNvSpPr/>
          <p:nvPr/>
        </p:nvSpPr>
        <p:spPr bwMode="auto">
          <a:xfrm>
            <a:off x="1447800" y="1371600"/>
            <a:ext cx="4343400" cy="54102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9" name="Rectangle 4"/>
          <p:cNvSpPr>
            <a:spLocks noChangeArrowheads="1"/>
          </p:cNvSpPr>
          <p:nvPr/>
        </p:nvSpPr>
        <p:spPr bwMode="auto">
          <a:xfrm>
            <a:off x="1676400" y="1447800"/>
            <a:ext cx="3810000" cy="609600"/>
          </a:xfrm>
          <a:prstGeom prst="rect">
            <a:avLst/>
          </a:prstGeom>
          <a:solidFill>
            <a:schemeClr val="accent2">
              <a:lumMod val="60000"/>
              <a:lumOff val="40000"/>
            </a:schemeClr>
          </a:solidFill>
          <a:ln w="9525">
            <a:solidFill>
              <a:srgbClr val="000000"/>
            </a:solidFill>
            <a:miter lim="800000"/>
            <a:headEnd/>
            <a:tailEnd/>
          </a:ln>
        </p:spPr>
        <p:txBody>
          <a:bodyPr anchor="ctr"/>
          <a:lstStyle/>
          <a:p>
            <a:pPr algn="ctr" eaLnBrk="0" fontAlgn="auto" hangingPunct="0">
              <a:spcBef>
                <a:spcPts val="0"/>
              </a:spcBef>
              <a:spcAft>
                <a:spcPts val="0"/>
              </a:spcAft>
            </a:pPr>
            <a:r>
              <a:rPr lang="en-US" b="1" dirty="0">
                <a:solidFill>
                  <a:srgbClr val="FFFFFF"/>
                </a:solidFill>
                <a:latin typeface="Calibri" pitchFamily="34" charset="0"/>
                <a:ea typeface="Calibri" pitchFamily="34" charset="0"/>
                <a:cs typeface="Arial" pitchFamily="34" charset="0"/>
              </a:rPr>
              <a:t>Processes of Care </a:t>
            </a:r>
            <a:r>
              <a:rPr lang="en-US" b="1" dirty="0" smtClean="0">
                <a:solidFill>
                  <a:srgbClr val="FFFFFF"/>
                </a:solidFill>
                <a:latin typeface="Calibri" pitchFamily="34" charset="0"/>
                <a:ea typeface="Calibri" pitchFamily="34" charset="0"/>
                <a:cs typeface="Arial" pitchFamily="34" charset="0"/>
              </a:rPr>
              <a:t>across </a:t>
            </a:r>
            <a:r>
              <a:rPr lang="en-US" b="1" dirty="0">
                <a:solidFill>
                  <a:srgbClr val="FFFFFF"/>
                </a:solidFill>
                <a:latin typeface="Calibri" pitchFamily="34" charset="0"/>
                <a:ea typeface="Calibri" pitchFamily="34" charset="0"/>
                <a:cs typeface="Arial" pitchFamily="34" charset="0"/>
              </a:rPr>
              <a:t>the </a:t>
            </a:r>
            <a:endParaRPr lang="en-US" b="1" dirty="0" smtClean="0">
              <a:solidFill>
                <a:srgbClr val="FFFFFF"/>
              </a:solidFill>
              <a:latin typeface="Calibri" pitchFamily="34" charset="0"/>
              <a:ea typeface="Calibri" pitchFamily="34" charset="0"/>
              <a:cs typeface="Arial" pitchFamily="34" charset="0"/>
            </a:endParaRPr>
          </a:p>
          <a:p>
            <a:pPr algn="ctr" eaLnBrk="0" fontAlgn="auto" hangingPunct="0">
              <a:spcBef>
                <a:spcPts val="0"/>
              </a:spcBef>
              <a:spcAft>
                <a:spcPts val="0"/>
              </a:spcAft>
            </a:pPr>
            <a:r>
              <a:rPr lang="en-US" b="1" dirty="0" smtClean="0">
                <a:solidFill>
                  <a:srgbClr val="FFFFFF"/>
                </a:solidFill>
                <a:latin typeface="Calibri" pitchFamily="34" charset="0"/>
                <a:ea typeface="Calibri" pitchFamily="34" charset="0"/>
                <a:cs typeface="Arial" pitchFamily="34" charset="0"/>
              </a:rPr>
              <a:t>Cancer </a:t>
            </a:r>
            <a:r>
              <a:rPr lang="en-US" b="1" dirty="0">
                <a:solidFill>
                  <a:srgbClr val="FFFFFF"/>
                </a:solidFill>
                <a:latin typeface="Calibri" pitchFamily="34" charset="0"/>
                <a:ea typeface="Calibri" pitchFamily="34" charset="0"/>
                <a:cs typeface="Arial" pitchFamily="34" charset="0"/>
              </a:rPr>
              <a:t>Care Continuum</a:t>
            </a:r>
            <a:endParaRPr lang="en-US" dirty="0">
              <a:solidFill>
                <a:srgbClr val="000000"/>
              </a:solidFill>
              <a:latin typeface="Calibri" pitchFamily="34" charset="0"/>
              <a:ea typeface="Calibri" pitchFamily="34" charset="0"/>
              <a:cs typeface="Arial" pitchFamily="34" charset="0"/>
            </a:endParaRPr>
          </a:p>
        </p:txBody>
      </p:sp>
      <p:sp>
        <p:nvSpPr>
          <p:cNvPr id="38" name="Rectangle 39"/>
          <p:cNvSpPr>
            <a:spLocks noChangeArrowheads="1"/>
          </p:cNvSpPr>
          <p:nvPr/>
        </p:nvSpPr>
        <p:spPr bwMode="auto">
          <a:xfrm rot="5400000">
            <a:off x="3429001" y="1219201"/>
            <a:ext cx="380998" cy="2362200"/>
          </a:xfrm>
          <a:prstGeom prst="rect">
            <a:avLst/>
          </a:prstGeom>
          <a:solidFill>
            <a:schemeClr val="bg2">
              <a:alpha val="20000"/>
            </a:schemeClr>
          </a:solidFill>
          <a:ln w="9525">
            <a:solidFill>
              <a:srgbClr val="000000"/>
            </a:solidFill>
            <a:miter lim="800000"/>
            <a:headEnd/>
            <a:tailEnd/>
          </a:ln>
        </p:spPr>
        <p:txBody>
          <a:bodyPr vert="vert270" lIns="45720" rIns="45720"/>
          <a:lstStyle/>
          <a:p>
            <a:pPr algn="ctr" eaLnBrk="0" fontAlgn="auto" hangingPunct="0">
              <a:spcBef>
                <a:spcPts val="0"/>
              </a:spcBef>
              <a:spcAft>
                <a:spcPts val="0"/>
              </a:spcAft>
              <a:defRPr/>
            </a:pPr>
            <a:r>
              <a:rPr lang="en-US" sz="1600" b="1" dirty="0">
                <a:solidFill>
                  <a:srgbClr val="000000"/>
                </a:solidFill>
                <a:latin typeface="Calibri" pitchFamily="34" charset="0"/>
                <a:ea typeface="Calibri" pitchFamily="34" charset="0"/>
                <a:cs typeface="Calibri" pitchFamily="34" charset="0"/>
              </a:rPr>
              <a:t>Risk assessment</a:t>
            </a:r>
          </a:p>
        </p:txBody>
      </p:sp>
      <p:cxnSp>
        <p:nvCxnSpPr>
          <p:cNvPr id="65" name="Straight Arrow Connector 64" descr="Straight arrow connector"/>
          <p:cNvCxnSpPr>
            <a:stCxn id="38" idx="3"/>
            <a:endCxn id="39" idx="1"/>
          </p:cNvCxnSpPr>
          <p:nvPr/>
        </p:nvCxnSpPr>
        <p:spPr bwMode="auto">
          <a:xfrm>
            <a:off x="3619500" y="2590800"/>
            <a:ext cx="0" cy="1524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Rectangle 40"/>
          <p:cNvSpPr>
            <a:spLocks noChangeArrowheads="1"/>
          </p:cNvSpPr>
          <p:nvPr/>
        </p:nvSpPr>
        <p:spPr bwMode="auto">
          <a:xfrm rot="5400000">
            <a:off x="3428999" y="1752601"/>
            <a:ext cx="381001" cy="2362200"/>
          </a:xfrm>
          <a:prstGeom prst="rect">
            <a:avLst/>
          </a:prstGeom>
          <a:solidFill>
            <a:schemeClr val="bg2">
              <a:alpha val="20000"/>
            </a:schemeClr>
          </a:solidFill>
          <a:ln w="9525">
            <a:solidFill>
              <a:srgbClr val="000000"/>
            </a:solidFill>
            <a:miter lim="800000"/>
            <a:headEnd/>
            <a:tailEnd/>
          </a:ln>
        </p:spPr>
        <p:txBody>
          <a:bodyPr vert="vert270" lIns="45720" rIns="45720"/>
          <a:lstStyle/>
          <a:p>
            <a:pPr algn="ctr" eaLnBrk="0" fontAlgn="auto" hangingPunct="0">
              <a:spcBef>
                <a:spcPts val="0"/>
              </a:spcBef>
              <a:spcAft>
                <a:spcPts val="0"/>
              </a:spcAft>
              <a:defRPr/>
            </a:pPr>
            <a:r>
              <a:rPr lang="en-US" sz="1600" b="1" dirty="0">
                <a:solidFill>
                  <a:srgbClr val="000000"/>
                </a:solidFill>
                <a:latin typeface="Calibri" pitchFamily="34" charset="0"/>
                <a:ea typeface="Calibri" pitchFamily="34" charset="0"/>
                <a:cs typeface="Calibri" pitchFamily="34" charset="0"/>
              </a:rPr>
              <a:t>Primary prevention</a:t>
            </a:r>
            <a:endParaRPr lang="en-US" sz="1600" dirty="0">
              <a:solidFill>
                <a:srgbClr val="000000"/>
              </a:solidFill>
              <a:latin typeface="Calibri" pitchFamily="34" charset="0"/>
            </a:endParaRPr>
          </a:p>
        </p:txBody>
      </p:sp>
      <p:sp>
        <p:nvSpPr>
          <p:cNvPr id="78" name="Rectangle 77" descr="Screening"/>
          <p:cNvSpPr/>
          <p:nvPr/>
        </p:nvSpPr>
        <p:spPr bwMode="auto">
          <a:xfrm>
            <a:off x="1828800" y="3200400"/>
            <a:ext cx="3429000" cy="2286000"/>
          </a:xfrm>
          <a:prstGeom prst="rect">
            <a:avLst/>
          </a:prstGeom>
          <a:solidFill>
            <a:srgbClr val="ADD2D6">
              <a:alpha val="23922"/>
            </a:srgbClr>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smtClean="0">
              <a:solidFill>
                <a:srgbClr val="000000"/>
              </a:solidFill>
              <a:latin typeface="Calibri" pitchFamily="34" charset="0"/>
            </a:endParaRPr>
          </a:p>
        </p:txBody>
      </p:sp>
      <p:sp>
        <p:nvSpPr>
          <p:cNvPr id="83" name="TextBox 82"/>
          <p:cNvSpPr txBox="1"/>
          <p:nvPr/>
        </p:nvSpPr>
        <p:spPr>
          <a:xfrm>
            <a:off x="1981200" y="3200400"/>
            <a:ext cx="1111843" cy="369332"/>
          </a:xfrm>
          <a:prstGeom prst="rect">
            <a:avLst/>
          </a:prstGeom>
          <a:noFill/>
        </p:spPr>
        <p:txBody>
          <a:bodyPr wrap="none" rtlCol="0">
            <a:spAutoFit/>
          </a:bodyPr>
          <a:lstStyle/>
          <a:p>
            <a:pPr fontAlgn="auto">
              <a:spcBef>
                <a:spcPts val="0"/>
              </a:spcBef>
              <a:spcAft>
                <a:spcPts val="0"/>
              </a:spcAft>
            </a:pPr>
            <a:r>
              <a:rPr lang="en-US" b="1" dirty="0" smtClean="0">
                <a:solidFill>
                  <a:srgbClr val="000000"/>
                </a:solidFill>
                <a:latin typeface="Calibri" pitchFamily="34" charset="0"/>
              </a:rPr>
              <a:t>Screening</a:t>
            </a:r>
            <a:endParaRPr lang="en-US" b="1" dirty="0">
              <a:solidFill>
                <a:srgbClr val="000000"/>
              </a:solidFill>
              <a:latin typeface="Calibri" pitchFamily="34" charset="0"/>
            </a:endParaRPr>
          </a:p>
        </p:txBody>
      </p:sp>
      <p:cxnSp>
        <p:nvCxnSpPr>
          <p:cNvPr id="68" name="Straight Arrow Connector 67" descr="Straight arrow connector"/>
          <p:cNvCxnSpPr>
            <a:endCxn id="40" idx="1"/>
          </p:cNvCxnSpPr>
          <p:nvPr/>
        </p:nvCxnSpPr>
        <p:spPr bwMode="auto">
          <a:xfrm flipH="1">
            <a:off x="3619499" y="3276599"/>
            <a:ext cx="2"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Rectangle 41"/>
          <p:cNvSpPr>
            <a:spLocks noChangeArrowheads="1"/>
          </p:cNvSpPr>
          <p:nvPr/>
        </p:nvSpPr>
        <p:spPr bwMode="auto">
          <a:xfrm rot="5400000">
            <a:off x="3238499" y="2857499"/>
            <a:ext cx="762001" cy="2362201"/>
          </a:xfrm>
          <a:prstGeom prst="rect">
            <a:avLst/>
          </a:prstGeom>
          <a:solidFill>
            <a:schemeClr val="bg2">
              <a:alpha val="20000"/>
            </a:schemeClr>
          </a:solidFill>
          <a:ln w="9525">
            <a:solidFill>
              <a:srgbClr val="000000"/>
            </a:solidFill>
            <a:miter lim="800000"/>
            <a:headEnd/>
            <a:tailEnd/>
          </a:ln>
        </p:spPr>
        <p:txBody>
          <a:bodyPr vert="vert270" lIns="45720" rIns="45720"/>
          <a:lstStyle/>
          <a:p>
            <a:pPr algn="ctr" eaLnBrk="0" fontAlgn="auto" hangingPunct="0">
              <a:spcBef>
                <a:spcPts val="0"/>
              </a:spcBef>
              <a:spcAft>
                <a:spcPts val="0"/>
              </a:spcAft>
              <a:defRPr/>
            </a:pPr>
            <a:r>
              <a:rPr lang="en-US" sz="1600" b="1" dirty="0">
                <a:solidFill>
                  <a:srgbClr val="000000"/>
                </a:solidFill>
                <a:latin typeface="Calibri" pitchFamily="34" charset="0"/>
                <a:ea typeface="Calibri" pitchFamily="34" charset="0"/>
                <a:cs typeface="Arial" pitchFamily="34" charset="0"/>
              </a:rPr>
              <a:t>Detection</a:t>
            </a:r>
            <a:endParaRPr lang="en-US" sz="1600" dirty="0">
              <a:solidFill>
                <a:srgbClr val="000000"/>
              </a:solidFill>
              <a:latin typeface="Calibri" pitchFamily="34" charset="0"/>
            </a:endParaRPr>
          </a:p>
          <a:p>
            <a:pPr algn="ctr" eaLnBrk="0" fontAlgn="auto" hangingPunct="0">
              <a:spcBef>
                <a:spcPts val="0"/>
              </a:spcBef>
              <a:spcAft>
                <a:spcPts val="0"/>
              </a:spcAft>
              <a:defRPr/>
            </a:pPr>
            <a:r>
              <a:rPr lang="en-US" sz="1600" dirty="0" smtClean="0">
                <a:solidFill>
                  <a:srgbClr val="000000"/>
                </a:solidFill>
                <a:latin typeface="Calibri" pitchFamily="34" charset="0"/>
                <a:ea typeface="Calibri" pitchFamily="34" charset="0"/>
                <a:cs typeface="Arial" pitchFamily="34" charset="0"/>
              </a:rPr>
              <a:t>Screening or</a:t>
            </a:r>
            <a:endParaRPr lang="en-US" sz="1600" dirty="0">
              <a:solidFill>
                <a:srgbClr val="000000"/>
              </a:solidFill>
              <a:latin typeface="Calibri" pitchFamily="34" charset="0"/>
              <a:ea typeface="Calibri" pitchFamily="34" charset="0"/>
              <a:cs typeface="Arial" pitchFamily="34" charset="0"/>
            </a:endParaRPr>
          </a:p>
          <a:p>
            <a:pPr algn="ctr" eaLnBrk="0" fontAlgn="auto" hangingPunct="0">
              <a:spcBef>
                <a:spcPts val="0"/>
              </a:spcBef>
              <a:spcAft>
                <a:spcPts val="0"/>
              </a:spcAft>
              <a:defRPr/>
            </a:pPr>
            <a:r>
              <a:rPr lang="en-US" sz="1600" dirty="0">
                <a:solidFill>
                  <a:srgbClr val="000000"/>
                </a:solidFill>
                <a:latin typeface="Calibri" pitchFamily="34" charset="0"/>
                <a:cs typeface="Arial" pitchFamily="34" charset="0"/>
              </a:rPr>
              <a:t> </a:t>
            </a:r>
            <a:r>
              <a:rPr lang="en-US" sz="1600" dirty="0" smtClean="0">
                <a:solidFill>
                  <a:srgbClr val="000000"/>
                </a:solidFill>
                <a:latin typeface="Calibri" pitchFamily="34" charset="0"/>
                <a:cs typeface="Arial" pitchFamily="34" charset="0"/>
              </a:rPr>
              <a:t>Symptomatic</a:t>
            </a:r>
            <a:endParaRPr lang="en-US" sz="1600" dirty="0">
              <a:solidFill>
                <a:srgbClr val="000000"/>
              </a:solidFill>
              <a:latin typeface="Calibri" pitchFamily="34" charset="0"/>
            </a:endParaRPr>
          </a:p>
        </p:txBody>
      </p:sp>
      <p:cxnSp>
        <p:nvCxnSpPr>
          <p:cNvPr id="70" name="Straight Arrow Connector 69" descr="Straight arrow connector"/>
          <p:cNvCxnSpPr>
            <a:stCxn id="40" idx="3"/>
            <a:endCxn id="41" idx="1"/>
          </p:cNvCxnSpPr>
          <p:nvPr/>
        </p:nvCxnSpPr>
        <p:spPr bwMode="auto">
          <a:xfrm>
            <a:off x="3619499" y="4419600"/>
            <a:ext cx="1"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1" name="Rectangle 42"/>
          <p:cNvSpPr>
            <a:spLocks noChangeArrowheads="1"/>
          </p:cNvSpPr>
          <p:nvPr/>
        </p:nvSpPr>
        <p:spPr bwMode="auto">
          <a:xfrm rot="5400000">
            <a:off x="3429000" y="3581400"/>
            <a:ext cx="381000" cy="2362200"/>
          </a:xfrm>
          <a:prstGeom prst="rect">
            <a:avLst/>
          </a:prstGeom>
          <a:noFill/>
          <a:ln w="9525">
            <a:solidFill>
              <a:srgbClr val="000000"/>
            </a:solidFill>
            <a:miter lim="800000"/>
            <a:headEnd/>
            <a:tailEnd/>
          </a:ln>
        </p:spPr>
        <p:txBody>
          <a:bodyPr vert="vert270" lIns="45720" rIns="45720"/>
          <a:lstStyle/>
          <a:p>
            <a:pPr algn="ctr" eaLnBrk="0" fontAlgn="auto" hangingPunct="0">
              <a:spcBef>
                <a:spcPts val="0"/>
              </a:spcBef>
              <a:spcAft>
                <a:spcPts val="0"/>
              </a:spcAft>
              <a:defRPr/>
            </a:pPr>
            <a:r>
              <a:rPr lang="en-US" sz="1600" b="1" dirty="0">
                <a:solidFill>
                  <a:srgbClr val="000000"/>
                </a:solidFill>
                <a:latin typeface="Calibri" pitchFamily="34" charset="0"/>
                <a:ea typeface="Calibri" pitchFamily="34" charset="0"/>
                <a:cs typeface="Calibri" pitchFamily="34" charset="0"/>
              </a:rPr>
              <a:t>Diagnosis</a:t>
            </a:r>
            <a:endParaRPr lang="en-US" sz="1600" dirty="0">
              <a:solidFill>
                <a:srgbClr val="000000"/>
              </a:solidFill>
              <a:latin typeface="Calibri" pitchFamily="34" charset="0"/>
            </a:endParaRPr>
          </a:p>
        </p:txBody>
      </p:sp>
      <p:cxnSp>
        <p:nvCxnSpPr>
          <p:cNvPr id="72" name="Straight Arrow Connector 71" descr="Straight arrow connector"/>
          <p:cNvCxnSpPr>
            <a:stCxn id="41" idx="3"/>
            <a:endCxn id="42" idx="1"/>
          </p:cNvCxnSpPr>
          <p:nvPr/>
        </p:nvCxnSpPr>
        <p:spPr bwMode="auto">
          <a:xfrm flipH="1">
            <a:off x="3619499" y="4953000"/>
            <a:ext cx="1" cy="1523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2" name="Rectangle 43"/>
          <p:cNvSpPr>
            <a:spLocks noChangeArrowheads="1"/>
          </p:cNvSpPr>
          <p:nvPr/>
        </p:nvSpPr>
        <p:spPr bwMode="auto">
          <a:xfrm rot="5400000">
            <a:off x="3428998" y="4114799"/>
            <a:ext cx="381002" cy="2362199"/>
          </a:xfrm>
          <a:prstGeom prst="rect">
            <a:avLst/>
          </a:prstGeom>
          <a:noFill/>
          <a:ln w="9525">
            <a:solidFill>
              <a:srgbClr val="000000"/>
            </a:solidFill>
            <a:miter lim="800000"/>
            <a:headEnd/>
            <a:tailEnd/>
          </a:ln>
        </p:spPr>
        <p:txBody>
          <a:bodyPr vert="vert270" lIns="45720" rIns="45720"/>
          <a:lstStyle/>
          <a:p>
            <a:pPr algn="ctr" eaLnBrk="0" fontAlgn="auto" hangingPunct="0">
              <a:spcBef>
                <a:spcPts val="0"/>
              </a:spcBef>
              <a:spcAft>
                <a:spcPts val="0"/>
              </a:spcAft>
              <a:defRPr/>
            </a:pPr>
            <a:r>
              <a:rPr lang="en-US" sz="1600" b="1" dirty="0">
                <a:solidFill>
                  <a:srgbClr val="000000"/>
                </a:solidFill>
                <a:latin typeface="Calibri" pitchFamily="34" charset="0"/>
                <a:ea typeface="Calibri" pitchFamily="34" charset="0"/>
                <a:cs typeface="Calibri" pitchFamily="34" charset="0"/>
              </a:rPr>
              <a:t>Cancer or precursor RX</a:t>
            </a:r>
            <a:endParaRPr lang="en-US" sz="1600" dirty="0">
              <a:solidFill>
                <a:srgbClr val="000000"/>
              </a:solidFill>
              <a:latin typeface="Calibri" pitchFamily="34" charset="0"/>
            </a:endParaRPr>
          </a:p>
        </p:txBody>
      </p:sp>
      <p:cxnSp>
        <p:nvCxnSpPr>
          <p:cNvPr id="74" name="Straight Arrow Connector 73" descr="Straight arrow connector"/>
          <p:cNvCxnSpPr>
            <a:stCxn id="42" idx="3"/>
            <a:endCxn id="43" idx="1"/>
          </p:cNvCxnSpPr>
          <p:nvPr/>
        </p:nvCxnSpPr>
        <p:spPr bwMode="auto">
          <a:xfrm>
            <a:off x="3619499" y="5486400"/>
            <a:ext cx="1"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Rectangle 44"/>
          <p:cNvSpPr>
            <a:spLocks noChangeArrowheads="1"/>
          </p:cNvSpPr>
          <p:nvPr/>
        </p:nvSpPr>
        <p:spPr bwMode="auto">
          <a:xfrm rot="5400000">
            <a:off x="3352800" y="4724400"/>
            <a:ext cx="533400" cy="2362200"/>
          </a:xfrm>
          <a:prstGeom prst="rect">
            <a:avLst/>
          </a:prstGeom>
          <a:noFill/>
          <a:ln w="9525">
            <a:solidFill>
              <a:srgbClr val="000000"/>
            </a:solidFill>
            <a:miter lim="800000"/>
            <a:headEnd/>
            <a:tailEnd/>
          </a:ln>
        </p:spPr>
        <p:txBody>
          <a:bodyPr vert="vert270" lIns="45720" rIns="45720"/>
          <a:lstStyle/>
          <a:p>
            <a:pPr algn="ctr" eaLnBrk="0" fontAlgn="auto" hangingPunct="0">
              <a:spcBef>
                <a:spcPts val="0"/>
              </a:spcBef>
              <a:spcAft>
                <a:spcPts val="0"/>
              </a:spcAft>
              <a:defRPr/>
            </a:pPr>
            <a:r>
              <a:rPr lang="en-US" sz="1600" b="1" dirty="0">
                <a:solidFill>
                  <a:srgbClr val="000000"/>
                </a:solidFill>
                <a:latin typeface="Calibri" pitchFamily="34" charset="0"/>
                <a:ea typeface="Calibri" pitchFamily="34" charset="0"/>
                <a:cs typeface="Calibri" pitchFamily="34" charset="0"/>
              </a:rPr>
              <a:t>Post-treatment survivorship</a:t>
            </a:r>
            <a:endParaRPr lang="en-US" sz="1600" dirty="0">
              <a:solidFill>
                <a:srgbClr val="000000"/>
              </a:solidFill>
              <a:latin typeface="Calibri" pitchFamily="34" charset="0"/>
            </a:endParaRPr>
          </a:p>
          <a:p>
            <a:pPr eaLnBrk="0" fontAlgn="auto" hangingPunct="0">
              <a:spcBef>
                <a:spcPts val="0"/>
              </a:spcBef>
              <a:spcAft>
                <a:spcPts val="0"/>
              </a:spcAft>
              <a:defRPr/>
            </a:pPr>
            <a:endParaRPr lang="en-US" dirty="0">
              <a:solidFill>
                <a:srgbClr val="000000"/>
              </a:solidFill>
              <a:latin typeface="Georgia"/>
            </a:endParaRPr>
          </a:p>
        </p:txBody>
      </p:sp>
      <p:cxnSp>
        <p:nvCxnSpPr>
          <p:cNvPr id="76" name="Straight Arrow Connector 75" descr="Straight arrow connector"/>
          <p:cNvCxnSpPr>
            <a:stCxn id="43" idx="3"/>
            <a:endCxn id="34" idx="1"/>
          </p:cNvCxnSpPr>
          <p:nvPr/>
        </p:nvCxnSpPr>
        <p:spPr bwMode="auto">
          <a:xfrm>
            <a:off x="3619500" y="6172200"/>
            <a:ext cx="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Rectangle 31"/>
          <p:cNvSpPr>
            <a:spLocks noChangeArrowheads="1"/>
          </p:cNvSpPr>
          <p:nvPr/>
        </p:nvSpPr>
        <p:spPr bwMode="auto">
          <a:xfrm rot="5400000">
            <a:off x="3429000" y="5334000"/>
            <a:ext cx="381000" cy="2362200"/>
          </a:xfrm>
          <a:prstGeom prst="rect">
            <a:avLst/>
          </a:prstGeom>
          <a:noFill/>
          <a:ln w="9525">
            <a:solidFill>
              <a:srgbClr val="000000"/>
            </a:solidFill>
            <a:miter lim="800000"/>
            <a:headEnd/>
            <a:tailEnd/>
          </a:ln>
        </p:spPr>
        <p:txBody>
          <a:bodyPr vert="vert270" lIns="45720" rIns="45720"/>
          <a:lstStyle/>
          <a:p>
            <a:pPr algn="ctr" eaLnBrk="0" fontAlgn="auto" hangingPunct="0">
              <a:spcBef>
                <a:spcPts val="0"/>
              </a:spcBef>
              <a:spcAft>
                <a:spcPts val="0"/>
              </a:spcAft>
              <a:defRPr/>
            </a:pPr>
            <a:r>
              <a:rPr lang="en-US" sz="1600" b="1" dirty="0">
                <a:solidFill>
                  <a:srgbClr val="000000"/>
                </a:solidFill>
                <a:latin typeface="Calibri" pitchFamily="34" charset="0"/>
                <a:ea typeface="Calibri" pitchFamily="34" charset="0"/>
                <a:cs typeface="Calibri" pitchFamily="34" charset="0"/>
              </a:rPr>
              <a:t>End-of-life care</a:t>
            </a:r>
            <a:endParaRPr lang="en-US" sz="1600" dirty="0">
              <a:solidFill>
                <a:srgbClr val="000000"/>
              </a:solidFill>
              <a:latin typeface="Calibri" pitchFamily="34" charset="0"/>
            </a:endParaRPr>
          </a:p>
          <a:p>
            <a:pPr eaLnBrk="0" fontAlgn="auto" hangingPunct="0">
              <a:spcBef>
                <a:spcPts val="0"/>
              </a:spcBef>
              <a:spcAft>
                <a:spcPts val="0"/>
              </a:spcAft>
              <a:defRPr/>
            </a:pPr>
            <a:endParaRPr lang="en-US" dirty="0">
              <a:solidFill>
                <a:srgbClr val="000000"/>
              </a:solidFill>
              <a:latin typeface="Georgia"/>
            </a:endParaRPr>
          </a:p>
        </p:txBody>
      </p:sp>
      <p:sp>
        <p:nvSpPr>
          <p:cNvPr id="80" name="Right Arrow 79" descr="Right arrow"/>
          <p:cNvSpPr/>
          <p:nvPr/>
        </p:nvSpPr>
        <p:spPr bwMode="auto">
          <a:xfrm>
            <a:off x="5867400" y="1524000"/>
            <a:ext cx="914400" cy="762000"/>
          </a:xfrm>
          <a:prstGeom prst="right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31" name="Rectangle 26"/>
          <p:cNvSpPr>
            <a:spLocks noChangeArrowheads="1"/>
          </p:cNvSpPr>
          <p:nvPr/>
        </p:nvSpPr>
        <p:spPr bwMode="auto">
          <a:xfrm>
            <a:off x="6781800" y="1524000"/>
            <a:ext cx="2133600" cy="609600"/>
          </a:xfrm>
          <a:prstGeom prst="rect">
            <a:avLst/>
          </a:prstGeom>
          <a:solidFill>
            <a:schemeClr val="accent2">
              <a:lumMod val="60000"/>
              <a:lumOff val="40000"/>
            </a:schemeClr>
          </a:solidFill>
          <a:ln w="9525">
            <a:solidFill>
              <a:schemeClr val="accent1"/>
            </a:solidFill>
            <a:miter lim="800000"/>
            <a:headEnd/>
            <a:tailEnd/>
          </a:ln>
        </p:spPr>
        <p:txBody>
          <a:bodyPr lIns="45720" rIns="45720"/>
          <a:lstStyle/>
          <a:p>
            <a:pPr algn="ctr" eaLnBrk="0" fontAlgn="auto" hangingPunct="0">
              <a:spcBef>
                <a:spcPts val="0"/>
              </a:spcBef>
              <a:spcAft>
                <a:spcPts val="0"/>
              </a:spcAft>
            </a:pPr>
            <a:r>
              <a:rPr lang="en-US" b="1" dirty="0" smtClean="0">
                <a:solidFill>
                  <a:srgbClr val="FFFFFF"/>
                </a:solidFill>
                <a:latin typeface="Calibri" pitchFamily="34" charset="0"/>
                <a:ea typeface="Calibri" pitchFamily="34" charset="0"/>
                <a:cs typeface="Arial" pitchFamily="34" charset="0"/>
              </a:rPr>
              <a:t>Patient </a:t>
            </a:r>
          </a:p>
          <a:p>
            <a:pPr algn="ctr" eaLnBrk="0" fontAlgn="auto" hangingPunct="0">
              <a:spcBef>
                <a:spcPts val="0"/>
              </a:spcBef>
              <a:spcAft>
                <a:spcPts val="0"/>
              </a:spcAft>
            </a:pPr>
            <a:r>
              <a:rPr lang="en-US" b="1" dirty="0" smtClean="0">
                <a:solidFill>
                  <a:srgbClr val="FFFFFF"/>
                </a:solidFill>
                <a:latin typeface="Calibri" pitchFamily="34" charset="0"/>
                <a:ea typeface="Calibri" pitchFamily="34" charset="0"/>
                <a:cs typeface="Arial" pitchFamily="34" charset="0"/>
              </a:rPr>
              <a:t>Outcomes</a:t>
            </a:r>
            <a:endParaRPr lang="en-US" dirty="0">
              <a:solidFill>
                <a:srgbClr val="FFFFFF"/>
              </a:solidFill>
              <a:latin typeface="Calibri" pitchFamily="34" charset="0"/>
              <a:ea typeface="Calibri" pitchFamily="34" charset="0"/>
              <a:cs typeface="Arial" pitchFamily="34" charset="0"/>
            </a:endParaRPr>
          </a:p>
          <a:p>
            <a:pPr eaLnBrk="0" fontAlgn="auto" hangingPunct="0">
              <a:spcBef>
                <a:spcPts val="0"/>
              </a:spcBef>
              <a:spcAft>
                <a:spcPts val="0"/>
              </a:spcAft>
            </a:pPr>
            <a:endParaRPr lang="en-US" dirty="0">
              <a:solidFill>
                <a:srgbClr val="000000"/>
              </a:solidFill>
              <a:latin typeface="Georgia"/>
              <a:ea typeface="Calibri" pitchFamily="34" charset="0"/>
              <a:cs typeface="Arial" pitchFamily="34" charset="0"/>
            </a:endParaRPr>
          </a:p>
        </p:txBody>
      </p:sp>
      <p:sp>
        <p:nvSpPr>
          <p:cNvPr id="30" name="Rectangle 25"/>
          <p:cNvSpPr>
            <a:spLocks noChangeArrowheads="1"/>
          </p:cNvSpPr>
          <p:nvPr/>
        </p:nvSpPr>
        <p:spPr bwMode="auto">
          <a:xfrm>
            <a:off x="6781800" y="2286000"/>
            <a:ext cx="2133600" cy="1828800"/>
          </a:xfrm>
          <a:prstGeom prst="rect">
            <a:avLst/>
          </a:prstGeom>
          <a:noFill/>
          <a:ln w="9525">
            <a:solidFill>
              <a:srgbClr val="000000"/>
            </a:solidFill>
            <a:miter lim="800000"/>
            <a:headEnd/>
            <a:tailEnd/>
          </a:ln>
        </p:spPr>
        <p:txBody>
          <a:bodyPr lIns="45720" rIns="45720"/>
          <a:lstStyle/>
          <a:p>
            <a:pPr eaLnBrk="0" fontAlgn="auto" hangingPunct="0">
              <a:spcBef>
                <a:spcPts val="0"/>
              </a:spcBef>
              <a:spcAft>
                <a:spcPts val="0"/>
              </a:spcAft>
              <a:buFont typeface="Arial" pitchFamily="34" charset="0"/>
              <a:buChar char="•"/>
            </a:pPr>
            <a:r>
              <a:rPr lang="en-US" sz="1600" dirty="0">
                <a:solidFill>
                  <a:srgbClr val="000000"/>
                </a:solidFill>
                <a:latin typeface="Calibri" pitchFamily="34" charset="0"/>
                <a:ea typeface="Calibri" pitchFamily="34" charset="0"/>
                <a:cs typeface="Arial" pitchFamily="34" charset="0"/>
              </a:rPr>
              <a:t>Risk status</a:t>
            </a:r>
          </a:p>
          <a:p>
            <a:pPr eaLnBrk="0" fontAlgn="auto" hangingPunct="0">
              <a:spcBef>
                <a:spcPts val="0"/>
              </a:spcBef>
              <a:spcAft>
                <a:spcPts val="0"/>
              </a:spcAft>
              <a:buFont typeface="Arial" pitchFamily="34" charset="0"/>
              <a:buChar char="•"/>
            </a:pPr>
            <a:r>
              <a:rPr lang="en-US" sz="1600" dirty="0">
                <a:solidFill>
                  <a:srgbClr val="000000"/>
                </a:solidFill>
                <a:latin typeface="Calibri" pitchFamily="34" charset="0"/>
                <a:ea typeface="Calibri" pitchFamily="34" charset="0"/>
                <a:cs typeface="Arial" pitchFamily="34" charset="0"/>
              </a:rPr>
              <a:t>Biologic outcomes</a:t>
            </a:r>
          </a:p>
          <a:p>
            <a:pPr eaLnBrk="0" fontAlgn="auto" hangingPunct="0">
              <a:spcBef>
                <a:spcPts val="0"/>
              </a:spcBef>
              <a:spcAft>
                <a:spcPts val="0"/>
              </a:spcAft>
              <a:buFont typeface="Arial" pitchFamily="34" charset="0"/>
              <a:buChar char="•"/>
            </a:pPr>
            <a:r>
              <a:rPr lang="en-US" sz="1600" dirty="0">
                <a:solidFill>
                  <a:srgbClr val="000000"/>
                </a:solidFill>
                <a:latin typeface="Calibri" pitchFamily="34" charset="0"/>
                <a:ea typeface="Calibri" pitchFamily="34" charset="0"/>
                <a:cs typeface="Arial" pitchFamily="34" charset="0"/>
              </a:rPr>
              <a:t>Health </a:t>
            </a:r>
            <a:r>
              <a:rPr lang="en-US" sz="1600" dirty="0" smtClean="0">
                <a:solidFill>
                  <a:srgbClr val="000000"/>
                </a:solidFill>
                <a:latin typeface="Calibri" pitchFamily="34" charset="0"/>
                <a:ea typeface="Calibri" pitchFamily="34" charset="0"/>
                <a:cs typeface="Arial" pitchFamily="34" charset="0"/>
              </a:rPr>
              <a:t>related quality               of </a:t>
            </a:r>
            <a:r>
              <a:rPr lang="en-US" sz="1600" dirty="0">
                <a:solidFill>
                  <a:srgbClr val="000000"/>
                </a:solidFill>
                <a:latin typeface="Calibri" pitchFamily="34" charset="0"/>
                <a:ea typeface="Calibri" pitchFamily="34" charset="0"/>
                <a:cs typeface="Arial" pitchFamily="34" charset="0"/>
              </a:rPr>
              <a:t>life &amp; </a:t>
            </a:r>
            <a:r>
              <a:rPr lang="en-US" sz="1600" dirty="0" smtClean="0">
                <a:solidFill>
                  <a:srgbClr val="000000"/>
                </a:solidFill>
                <a:latin typeface="Calibri" pitchFamily="34" charset="0"/>
                <a:ea typeface="Calibri" pitchFamily="34" charset="0"/>
                <a:cs typeface="Arial" pitchFamily="34" charset="0"/>
              </a:rPr>
              <a:t>well-being</a:t>
            </a:r>
            <a:endParaRPr lang="en-US" sz="1600" dirty="0">
              <a:solidFill>
                <a:srgbClr val="000000"/>
              </a:solidFill>
              <a:latin typeface="Calibri" pitchFamily="34" charset="0"/>
              <a:ea typeface="Calibri" pitchFamily="34" charset="0"/>
              <a:cs typeface="Arial" pitchFamily="34" charset="0"/>
            </a:endParaRPr>
          </a:p>
          <a:p>
            <a:pPr eaLnBrk="0" fontAlgn="auto" hangingPunct="0">
              <a:spcBef>
                <a:spcPts val="0"/>
              </a:spcBef>
              <a:spcAft>
                <a:spcPts val="0"/>
              </a:spcAft>
              <a:buFont typeface="Arial" pitchFamily="34" charset="0"/>
              <a:buChar char="•"/>
            </a:pPr>
            <a:r>
              <a:rPr lang="en-US" sz="1600" dirty="0" smtClean="0">
                <a:solidFill>
                  <a:srgbClr val="000000"/>
                </a:solidFill>
                <a:latin typeface="Calibri" pitchFamily="34" charset="0"/>
                <a:ea typeface="Calibri" pitchFamily="34" charset="0"/>
                <a:cs typeface="Arial" pitchFamily="34" charset="0"/>
              </a:rPr>
              <a:t>End-of-life experience</a:t>
            </a:r>
            <a:endParaRPr lang="en-US" sz="1600" dirty="0">
              <a:solidFill>
                <a:srgbClr val="000000"/>
              </a:solidFill>
              <a:latin typeface="Calibri" pitchFamily="34" charset="0"/>
              <a:ea typeface="Calibri" pitchFamily="34" charset="0"/>
              <a:cs typeface="Arial" pitchFamily="34" charset="0"/>
            </a:endParaRPr>
          </a:p>
          <a:p>
            <a:pPr eaLnBrk="0" fontAlgn="auto" hangingPunct="0">
              <a:spcBef>
                <a:spcPts val="0"/>
              </a:spcBef>
              <a:spcAft>
                <a:spcPts val="0"/>
              </a:spcAft>
              <a:buFont typeface="Arial" pitchFamily="34" charset="0"/>
              <a:buChar char="•"/>
            </a:pPr>
            <a:r>
              <a:rPr lang="en-US" sz="1600" dirty="0">
                <a:solidFill>
                  <a:srgbClr val="000000"/>
                </a:solidFill>
                <a:latin typeface="Calibri" pitchFamily="34" charset="0"/>
                <a:ea typeface="Calibri" pitchFamily="34" charset="0"/>
                <a:cs typeface="Arial" pitchFamily="34" charset="0"/>
              </a:rPr>
              <a:t>Financial burden</a:t>
            </a:r>
          </a:p>
          <a:p>
            <a:pPr eaLnBrk="0" fontAlgn="auto" hangingPunct="0">
              <a:spcBef>
                <a:spcPts val="0"/>
              </a:spcBef>
              <a:spcAft>
                <a:spcPts val="0"/>
              </a:spcAft>
              <a:buFont typeface="Arial" pitchFamily="34" charset="0"/>
              <a:buChar char="•"/>
            </a:pPr>
            <a:r>
              <a:rPr lang="en-US" sz="1600" dirty="0">
                <a:solidFill>
                  <a:srgbClr val="000000"/>
                </a:solidFill>
                <a:latin typeface="Calibri" pitchFamily="34" charset="0"/>
                <a:ea typeface="Calibri" pitchFamily="34" charset="0"/>
                <a:cs typeface="Arial" pitchFamily="34" charset="0"/>
              </a:rPr>
              <a:t>Patient </a:t>
            </a:r>
            <a:r>
              <a:rPr lang="en-US" sz="1600" dirty="0" smtClean="0">
                <a:solidFill>
                  <a:srgbClr val="000000"/>
                </a:solidFill>
                <a:latin typeface="Calibri" pitchFamily="34" charset="0"/>
                <a:ea typeface="Calibri" pitchFamily="34" charset="0"/>
                <a:cs typeface="Arial" pitchFamily="34" charset="0"/>
              </a:rPr>
              <a:t>engagement</a:t>
            </a:r>
            <a:endParaRPr lang="en-US" sz="1600" dirty="0">
              <a:solidFill>
                <a:srgbClr val="000000"/>
              </a:solidFill>
              <a:latin typeface="Calibri" pitchFamily="34" charset="0"/>
              <a:ea typeface="Calibri" pitchFamily="34" charset="0"/>
              <a:cs typeface="Arial" pitchFamily="34" charset="0"/>
            </a:endParaRPr>
          </a:p>
          <a:p>
            <a:pPr eaLnBrk="0" fontAlgn="auto" hangingPunct="0">
              <a:spcBef>
                <a:spcPts val="0"/>
              </a:spcBef>
              <a:spcAft>
                <a:spcPts val="0"/>
              </a:spcAft>
              <a:buFont typeface="Arial" pitchFamily="34" charset="0"/>
              <a:buChar char="•"/>
            </a:pPr>
            <a:endParaRPr lang="en-US" dirty="0">
              <a:solidFill>
                <a:srgbClr val="000000"/>
              </a:solidFill>
              <a:latin typeface="Georgia"/>
              <a:ea typeface="Calibri" pitchFamily="34" charset="0"/>
              <a:cs typeface="Arial" pitchFamily="34" charset="0"/>
            </a:endParaRPr>
          </a:p>
        </p:txBody>
      </p:sp>
      <p:sp>
        <p:nvSpPr>
          <p:cNvPr id="81" name="Right Arrow 80" descr="Right arrow"/>
          <p:cNvSpPr/>
          <p:nvPr/>
        </p:nvSpPr>
        <p:spPr bwMode="auto">
          <a:xfrm>
            <a:off x="5867400" y="4648200"/>
            <a:ext cx="914400" cy="762000"/>
          </a:xfrm>
          <a:prstGeom prst="rightArrow">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53" name="Rectangle 26"/>
          <p:cNvSpPr>
            <a:spLocks noChangeArrowheads="1"/>
          </p:cNvSpPr>
          <p:nvPr/>
        </p:nvSpPr>
        <p:spPr bwMode="auto">
          <a:xfrm>
            <a:off x="6781800" y="4724400"/>
            <a:ext cx="2057400" cy="609600"/>
          </a:xfrm>
          <a:prstGeom prst="rect">
            <a:avLst/>
          </a:prstGeom>
          <a:solidFill>
            <a:schemeClr val="accent2">
              <a:lumMod val="60000"/>
              <a:lumOff val="40000"/>
            </a:schemeClr>
          </a:solidFill>
          <a:ln w="9525">
            <a:solidFill>
              <a:schemeClr val="accent1"/>
            </a:solidFill>
            <a:miter lim="800000"/>
            <a:headEnd/>
            <a:tailEnd/>
          </a:ln>
        </p:spPr>
        <p:txBody>
          <a:bodyPr lIns="45720" rIns="45720"/>
          <a:lstStyle/>
          <a:p>
            <a:pPr algn="ctr" eaLnBrk="0" fontAlgn="auto" hangingPunct="0">
              <a:spcBef>
                <a:spcPts val="0"/>
              </a:spcBef>
              <a:spcAft>
                <a:spcPts val="0"/>
              </a:spcAft>
            </a:pPr>
            <a:r>
              <a:rPr lang="en-US" b="1" dirty="0" smtClean="0">
                <a:solidFill>
                  <a:srgbClr val="FFFFFF"/>
                </a:solidFill>
                <a:latin typeface="Calibri" pitchFamily="34" charset="0"/>
                <a:ea typeface="Calibri" pitchFamily="34" charset="0"/>
                <a:cs typeface="Arial" pitchFamily="34" charset="0"/>
              </a:rPr>
              <a:t>Population </a:t>
            </a:r>
          </a:p>
          <a:p>
            <a:pPr algn="ctr" eaLnBrk="0" fontAlgn="auto" hangingPunct="0">
              <a:spcBef>
                <a:spcPts val="0"/>
              </a:spcBef>
              <a:spcAft>
                <a:spcPts val="0"/>
              </a:spcAft>
            </a:pPr>
            <a:r>
              <a:rPr lang="en-US" b="1" dirty="0" smtClean="0">
                <a:solidFill>
                  <a:srgbClr val="FFFFFF"/>
                </a:solidFill>
                <a:latin typeface="Calibri" pitchFamily="34" charset="0"/>
                <a:ea typeface="Calibri" pitchFamily="34" charset="0"/>
                <a:cs typeface="Arial" pitchFamily="34" charset="0"/>
              </a:rPr>
              <a:t>Outcomes</a:t>
            </a:r>
            <a:endParaRPr lang="en-US" dirty="0">
              <a:solidFill>
                <a:srgbClr val="FFFFFF"/>
              </a:solidFill>
              <a:latin typeface="Calibri" pitchFamily="34" charset="0"/>
              <a:ea typeface="Calibri" pitchFamily="34" charset="0"/>
              <a:cs typeface="Arial" pitchFamily="34" charset="0"/>
            </a:endParaRPr>
          </a:p>
          <a:p>
            <a:pPr eaLnBrk="0" fontAlgn="auto" hangingPunct="0">
              <a:spcBef>
                <a:spcPts val="0"/>
              </a:spcBef>
              <a:spcAft>
                <a:spcPts val="0"/>
              </a:spcAft>
            </a:pPr>
            <a:endParaRPr lang="en-US" dirty="0">
              <a:solidFill>
                <a:srgbClr val="000000"/>
              </a:solidFill>
              <a:latin typeface="Georgia"/>
              <a:ea typeface="Calibri" pitchFamily="34" charset="0"/>
              <a:cs typeface="Arial" pitchFamily="34" charset="0"/>
            </a:endParaRPr>
          </a:p>
        </p:txBody>
      </p:sp>
      <p:sp>
        <p:nvSpPr>
          <p:cNvPr id="29" name="Rectangle 24"/>
          <p:cNvSpPr>
            <a:spLocks noChangeArrowheads="1"/>
          </p:cNvSpPr>
          <p:nvPr/>
        </p:nvSpPr>
        <p:spPr bwMode="auto">
          <a:xfrm>
            <a:off x="6781800" y="5460692"/>
            <a:ext cx="2057400" cy="863908"/>
          </a:xfrm>
          <a:prstGeom prst="rect">
            <a:avLst/>
          </a:prstGeom>
          <a:noFill/>
          <a:ln w="9525">
            <a:solidFill>
              <a:srgbClr val="000000"/>
            </a:solidFill>
            <a:miter lim="800000"/>
            <a:headEnd/>
            <a:tailEnd/>
          </a:ln>
        </p:spPr>
        <p:txBody>
          <a:bodyPr lIns="45720" rIns="45720"/>
          <a:lstStyle/>
          <a:p>
            <a:pPr eaLnBrk="0" fontAlgn="auto" hangingPunct="0">
              <a:spcBef>
                <a:spcPts val="0"/>
              </a:spcBef>
              <a:spcAft>
                <a:spcPts val="0"/>
              </a:spcAft>
              <a:buFont typeface="Arial" pitchFamily="34" charset="0"/>
              <a:buChar char="•"/>
            </a:pPr>
            <a:r>
              <a:rPr lang="en-US" sz="1600" dirty="0" smtClean="0">
                <a:solidFill>
                  <a:srgbClr val="000000"/>
                </a:solidFill>
                <a:latin typeface="Calibri" pitchFamily="34" charset="0"/>
                <a:ea typeface="Calibri" pitchFamily="34" charset="0"/>
                <a:cs typeface="Arial" pitchFamily="34" charset="0"/>
              </a:rPr>
              <a:t>Mortality</a:t>
            </a:r>
          </a:p>
          <a:p>
            <a:pPr eaLnBrk="0" fontAlgn="auto" hangingPunct="0">
              <a:spcBef>
                <a:spcPts val="0"/>
              </a:spcBef>
              <a:spcAft>
                <a:spcPts val="0"/>
              </a:spcAft>
              <a:buFont typeface="Arial" pitchFamily="34" charset="0"/>
              <a:buChar char="•"/>
            </a:pPr>
            <a:r>
              <a:rPr lang="en-US" sz="1600" dirty="0" smtClean="0">
                <a:solidFill>
                  <a:srgbClr val="000000"/>
                </a:solidFill>
                <a:latin typeface="Calibri" pitchFamily="34" charset="0"/>
                <a:ea typeface="Calibri" pitchFamily="34" charset="0"/>
                <a:cs typeface="Arial" pitchFamily="34" charset="0"/>
              </a:rPr>
              <a:t>Morbidity</a:t>
            </a:r>
            <a:endParaRPr lang="en-US" sz="1600" dirty="0">
              <a:solidFill>
                <a:srgbClr val="000000"/>
              </a:solidFill>
              <a:latin typeface="Calibri" pitchFamily="34" charset="0"/>
              <a:ea typeface="Calibri" pitchFamily="34" charset="0"/>
              <a:cs typeface="Arial" pitchFamily="34" charset="0"/>
            </a:endParaRPr>
          </a:p>
          <a:p>
            <a:pPr eaLnBrk="0" fontAlgn="auto" hangingPunct="0">
              <a:spcBef>
                <a:spcPts val="0"/>
              </a:spcBef>
              <a:spcAft>
                <a:spcPts val="0"/>
              </a:spcAft>
              <a:buFont typeface="Arial" pitchFamily="34" charset="0"/>
              <a:buChar char="•"/>
            </a:pPr>
            <a:r>
              <a:rPr lang="en-US" sz="1600" dirty="0" smtClean="0">
                <a:solidFill>
                  <a:srgbClr val="000000"/>
                </a:solidFill>
                <a:latin typeface="Calibri" pitchFamily="34" charset="0"/>
                <a:ea typeface="Calibri" pitchFamily="34" charset="0"/>
                <a:cs typeface="Arial" pitchFamily="34" charset="0"/>
              </a:rPr>
              <a:t>Cost-effectiveness</a:t>
            </a:r>
            <a:endParaRPr lang="en-US" sz="1600" dirty="0">
              <a:solidFill>
                <a:srgbClr val="000000"/>
              </a:solidFill>
              <a:latin typeface="Calibri" pitchFamily="34" charset="0"/>
              <a:ea typeface="Calibri" pitchFamily="34" charset="0"/>
              <a:cs typeface="Arial" pitchFamily="34" charset="0"/>
            </a:endParaRPr>
          </a:p>
        </p:txBody>
      </p:sp>
    </p:spTree>
    <p:extLst>
      <p:ext uri="{BB962C8B-B14F-4D97-AF65-F5344CB8AC3E}">
        <p14:creationId xmlns:p14="http://schemas.microsoft.com/office/powerpoint/2010/main" val="3179874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Population-based Research Optimizing Screening through Personalized Regimens (PROSPR)</a:t>
            </a:r>
            <a:endParaRPr lang="en-US" sz="2700" dirty="0"/>
          </a:p>
        </p:txBody>
      </p:sp>
      <p:sp>
        <p:nvSpPr>
          <p:cNvPr id="3" name="Content Placeholder 2"/>
          <p:cNvSpPr>
            <a:spLocks noGrp="1"/>
          </p:cNvSpPr>
          <p:nvPr>
            <p:ph idx="1"/>
          </p:nvPr>
        </p:nvSpPr>
        <p:spPr>
          <a:xfrm>
            <a:off x="1524000" y="1676400"/>
            <a:ext cx="7315200" cy="4953000"/>
          </a:xfrm>
        </p:spPr>
        <p:txBody>
          <a:bodyPr/>
          <a:lstStyle/>
          <a:p>
            <a:pPr>
              <a:buFont typeface="Wingdings" pitchFamily="2" charset="2"/>
              <a:buChar char="q"/>
            </a:pPr>
            <a:r>
              <a:rPr lang="en-US" sz="2000" i="1" dirty="0" smtClean="0"/>
              <a:t>Goal</a:t>
            </a:r>
            <a:r>
              <a:rPr lang="en-US" sz="2000" dirty="0" smtClean="0"/>
              <a:t>: Develop multi-site, coordinated, </a:t>
            </a:r>
            <a:r>
              <a:rPr lang="en-US" sz="2000" dirty="0" err="1" smtClean="0"/>
              <a:t>transdisciplinary</a:t>
            </a:r>
            <a:r>
              <a:rPr lang="en-US" sz="2000" dirty="0" smtClean="0"/>
              <a:t> research to document, evaluate and improve the entire screening process</a:t>
            </a:r>
          </a:p>
          <a:p>
            <a:pPr>
              <a:buFont typeface="Wingdings" pitchFamily="2" charset="2"/>
              <a:buChar char="q"/>
            </a:pPr>
            <a:r>
              <a:rPr lang="en-US" sz="2000" dirty="0" smtClean="0"/>
              <a:t>Research to understand recruitment, screening, diagnosis, and referral for treatment of breast, colon and cervical cancer</a:t>
            </a:r>
          </a:p>
          <a:p>
            <a:pPr>
              <a:buFont typeface="Wingdings" pitchFamily="2" charset="2"/>
              <a:buChar char="q"/>
            </a:pPr>
            <a:r>
              <a:rPr lang="en-US" sz="2000" i="1" dirty="0" smtClean="0"/>
              <a:t>Objectives</a:t>
            </a:r>
            <a:r>
              <a:rPr lang="en-US" sz="2000" dirty="0" smtClean="0"/>
              <a:t>:</a:t>
            </a:r>
          </a:p>
          <a:p>
            <a:pPr lvl="1">
              <a:buFont typeface="Wingdings" pitchFamily="2" charset="2"/>
              <a:buChar char="§"/>
            </a:pPr>
            <a:r>
              <a:rPr lang="en-US" sz="1800" dirty="0" smtClean="0"/>
              <a:t>Comparative effectiveness of existing and emerging screening processes in community practice</a:t>
            </a:r>
          </a:p>
          <a:p>
            <a:pPr lvl="1">
              <a:buFont typeface="Wingdings" pitchFamily="2" charset="2"/>
              <a:buChar char="§"/>
            </a:pPr>
            <a:r>
              <a:rPr lang="en-US" sz="1800" dirty="0" smtClean="0"/>
              <a:t>Balance of benefits and harms across recognized cancer risk profiles</a:t>
            </a:r>
          </a:p>
          <a:p>
            <a:pPr lvl="1">
              <a:buFont typeface="Wingdings" pitchFamily="2" charset="2"/>
              <a:buChar char="§"/>
            </a:pPr>
            <a:r>
              <a:rPr lang="en-US" sz="1800" dirty="0" smtClean="0"/>
              <a:t>Preliminary studies to inform future research</a:t>
            </a:r>
          </a:p>
          <a:p>
            <a:pPr>
              <a:buNone/>
            </a:pPr>
            <a:endParaRPr lang="en-US" dirty="0"/>
          </a:p>
        </p:txBody>
      </p:sp>
      <p:sp>
        <p:nvSpPr>
          <p:cNvPr id="4" name="TextBox 3"/>
          <p:cNvSpPr txBox="1"/>
          <p:nvPr/>
        </p:nvSpPr>
        <p:spPr>
          <a:xfrm>
            <a:off x="1371600" y="5486400"/>
            <a:ext cx="7696200" cy="830997"/>
          </a:xfrm>
          <a:prstGeom prst="rect">
            <a:avLst/>
          </a:prstGeom>
          <a:noFill/>
          <a:ln>
            <a:solidFill>
              <a:srgbClr val="003F72"/>
            </a:solidFill>
          </a:ln>
        </p:spPr>
        <p:txBody>
          <a:bodyPr wrap="square" rtlCol="0">
            <a:spAutoFit/>
          </a:bodyPr>
          <a:lstStyle/>
          <a:p>
            <a:pPr fontAlgn="auto">
              <a:spcBef>
                <a:spcPts val="0"/>
              </a:spcBef>
              <a:spcAft>
                <a:spcPts val="0"/>
              </a:spcAft>
            </a:pPr>
            <a:r>
              <a:rPr lang="en-US" sz="1600" dirty="0" smtClean="0">
                <a:solidFill>
                  <a:srgbClr val="003F72"/>
                </a:solidFill>
                <a:latin typeface="Calibri" pitchFamily="34" charset="0"/>
              </a:rPr>
              <a:t>Objectives C-15, C-16, C-17, C-18  Increase the proportion of adults who received screening based on most recent guidelines and increase the proportion of adults who were counseled about cancer screening consistent with guidelines</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147381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600200" y="152400"/>
            <a:ext cx="7470775" cy="1066800"/>
          </a:xfrm>
        </p:spPr>
        <p:txBody>
          <a:bodyPr/>
          <a:lstStyle/>
          <a:p>
            <a:r>
              <a:rPr lang="en-US" dirty="0" smtClean="0">
                <a:ea typeface="ＭＳ Ｐゴシック" pitchFamily="34" charset="-128"/>
              </a:rPr>
              <a:t>Progress Review Overview</a:t>
            </a:r>
          </a:p>
        </p:txBody>
      </p:sp>
      <p:sp>
        <p:nvSpPr>
          <p:cNvPr id="8195" name="Content Placeholder 1"/>
          <p:cNvSpPr>
            <a:spLocks noGrp="1"/>
          </p:cNvSpPr>
          <p:nvPr>
            <p:ph idx="1"/>
          </p:nvPr>
        </p:nvSpPr>
        <p:spPr>
          <a:xfrm>
            <a:off x="1600200" y="1676400"/>
            <a:ext cx="7315200" cy="4672013"/>
          </a:xfrm>
        </p:spPr>
        <p:txBody>
          <a:bodyPr/>
          <a:lstStyle/>
          <a:p>
            <a:r>
              <a:rPr lang="en-US" smtClean="0">
                <a:ea typeface="ＭＳ Ｐゴシック" pitchFamily="34" charset="-128"/>
              </a:rPr>
              <a:t>Summarize the burden of Cancer in the U.S. and the role of Genomics </a:t>
            </a:r>
          </a:p>
          <a:p>
            <a:endParaRPr lang="en-US" smtClean="0">
              <a:ea typeface="ＭＳ Ｐゴシック" pitchFamily="34" charset="-128"/>
            </a:endParaRPr>
          </a:p>
          <a:p>
            <a:r>
              <a:rPr lang="en-US" smtClean="0">
                <a:ea typeface="ＭＳ Ｐゴシック" pitchFamily="34" charset="-128"/>
              </a:rPr>
              <a:t>Provide an update on the progress of Healthy People 2020 objectives</a:t>
            </a:r>
          </a:p>
          <a:p>
            <a:endParaRPr lang="en-US" smtClean="0">
              <a:ea typeface="ＭＳ Ｐゴシック" pitchFamily="34" charset="-128"/>
            </a:endParaRPr>
          </a:p>
          <a:p>
            <a:r>
              <a:rPr lang="en-US" smtClean="0">
                <a:ea typeface="ＭＳ Ｐゴシック" pitchFamily="34" charset="-128"/>
              </a:rPr>
              <a:t>Examine what is being done to achieve the Healthy People 2020 objectives </a:t>
            </a:r>
          </a:p>
          <a:p>
            <a:endParaRPr lang="en-US"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Health Care Systems Research </a:t>
            </a:r>
            <a:r>
              <a:rPr lang="en-US" sz="2800" b="1" dirty="0" err="1" smtClean="0"/>
              <a:t>Collaboratory</a:t>
            </a:r>
            <a:r>
              <a:rPr lang="en-US" sz="2800" b="1" dirty="0" smtClean="0"/>
              <a:t> (HCS)</a:t>
            </a:r>
            <a:endParaRPr lang="en-US" sz="2800" b="1" dirty="0"/>
          </a:p>
        </p:txBody>
      </p:sp>
      <p:pic>
        <p:nvPicPr>
          <p:cNvPr id="5" name="Content Placeholder 4" descr="HCS research collaboratorations"/>
          <p:cNvPicPr>
            <a:picLocks noGrp="1" noChangeAspect="1"/>
          </p:cNvPicPr>
          <p:nvPr>
            <p:ph idx="1"/>
          </p:nvPr>
        </p:nvPicPr>
        <p:blipFill>
          <a:blip r:embed="rId3" cstate="print"/>
          <a:stretch>
            <a:fillRect/>
          </a:stretch>
        </p:blipFill>
        <p:spPr>
          <a:xfrm>
            <a:off x="2743199" y="2037579"/>
            <a:ext cx="5486401" cy="4820421"/>
          </a:xfrm>
        </p:spPr>
      </p:pic>
      <p:sp>
        <p:nvSpPr>
          <p:cNvPr id="7" name="Rectangle 6" descr="White space"/>
          <p:cNvSpPr/>
          <p:nvPr/>
        </p:nvSpPr>
        <p:spPr bwMode="auto">
          <a:xfrm>
            <a:off x="3200400" y="1981200"/>
            <a:ext cx="4343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6" name="Rectangle 5"/>
          <p:cNvSpPr/>
          <p:nvPr/>
        </p:nvSpPr>
        <p:spPr>
          <a:xfrm>
            <a:off x="1447800" y="1438870"/>
            <a:ext cx="7467600" cy="923330"/>
          </a:xfrm>
          <a:prstGeom prst="rect">
            <a:avLst/>
          </a:prstGeom>
        </p:spPr>
        <p:txBody>
          <a:bodyPr wrap="square">
            <a:spAutoFit/>
          </a:bodyPr>
          <a:lstStyle/>
          <a:p>
            <a:pPr fontAlgn="auto">
              <a:spcBef>
                <a:spcPts val="0"/>
              </a:spcBef>
              <a:spcAft>
                <a:spcPts val="0"/>
              </a:spcAft>
              <a:buClr>
                <a:srgbClr val="97233F"/>
              </a:buClr>
              <a:buFont typeface="Wingdings" pitchFamily="2" charset="2"/>
              <a:buChar char="q"/>
            </a:pPr>
            <a:r>
              <a:rPr lang="en-US" dirty="0" smtClean="0">
                <a:solidFill>
                  <a:srgbClr val="000000"/>
                </a:solidFill>
                <a:latin typeface="Georgia"/>
              </a:rPr>
              <a:t> </a:t>
            </a:r>
            <a:r>
              <a:rPr lang="en-US" i="1" dirty="0" smtClean="0">
                <a:solidFill>
                  <a:srgbClr val="000000"/>
                </a:solidFill>
                <a:latin typeface="Calibri" pitchFamily="34" charset="0"/>
              </a:rPr>
              <a:t>Goal</a:t>
            </a:r>
            <a:r>
              <a:rPr lang="en-US" dirty="0" smtClean="0">
                <a:solidFill>
                  <a:srgbClr val="000000"/>
                </a:solidFill>
                <a:latin typeface="Calibri" pitchFamily="34" charset="0"/>
              </a:rPr>
              <a:t>: Strengthen the national capacity to implement cost-effective large-scale research studies that engage health care delivery organizations as research partners</a:t>
            </a:r>
          </a:p>
        </p:txBody>
      </p:sp>
    </p:spTree>
    <p:extLst>
      <p:ext uri="{BB962C8B-B14F-4D97-AF65-F5344CB8AC3E}">
        <p14:creationId xmlns:p14="http://schemas.microsoft.com/office/powerpoint/2010/main" val="1682401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52" y="304800"/>
            <a:ext cx="7470648" cy="1066800"/>
          </a:xfrm>
        </p:spPr>
        <p:txBody>
          <a:bodyPr/>
          <a:lstStyle/>
          <a:p>
            <a:pPr lvl="1"/>
            <a:r>
              <a:rPr lang="en-US" sz="2400" b="1" dirty="0" smtClean="0"/>
              <a:t>HCS Demonstration Project -  Strategies and Opportunities to Stop Colon Cancer in Priority Populations</a:t>
            </a:r>
            <a:br>
              <a:rPr lang="en-US" sz="2400" b="1" dirty="0" smtClean="0"/>
            </a:br>
            <a:endParaRPr lang="en-US" sz="2400" b="1" dirty="0"/>
          </a:p>
        </p:txBody>
      </p:sp>
      <p:sp>
        <p:nvSpPr>
          <p:cNvPr id="3" name="Content Placeholder 2"/>
          <p:cNvSpPr>
            <a:spLocks noGrp="1"/>
          </p:cNvSpPr>
          <p:nvPr>
            <p:ph idx="1"/>
          </p:nvPr>
        </p:nvSpPr>
        <p:spPr>
          <a:xfrm>
            <a:off x="1600200" y="1676400"/>
            <a:ext cx="7239000" cy="5181600"/>
          </a:xfrm>
        </p:spPr>
        <p:txBody>
          <a:bodyPr/>
          <a:lstStyle/>
          <a:p>
            <a:pPr>
              <a:buFont typeface="Wingdings" pitchFamily="2" charset="2"/>
              <a:buChar char="q"/>
            </a:pPr>
            <a:r>
              <a:rPr lang="en-US" sz="2000" i="1" dirty="0" smtClean="0"/>
              <a:t>Goal</a:t>
            </a:r>
            <a:r>
              <a:rPr lang="en-US" sz="2000" dirty="0" smtClean="0"/>
              <a:t>: Establish partnership between research institutions and federally qualified health centers (FQHCs) to achieve sustainable and large –scale impacts on colorectal cancer (CRC) screening rates</a:t>
            </a:r>
          </a:p>
          <a:p>
            <a:pPr>
              <a:buFont typeface="Wingdings" pitchFamily="2" charset="2"/>
              <a:buChar char="q"/>
            </a:pPr>
            <a:r>
              <a:rPr lang="en-US" sz="2000" dirty="0" smtClean="0"/>
              <a:t>Assess effectiveness of: </a:t>
            </a:r>
          </a:p>
          <a:p>
            <a:pPr lvl="2">
              <a:buFont typeface="Wingdings" pitchFamily="2" charset="2"/>
              <a:buChar char="§"/>
            </a:pPr>
            <a:r>
              <a:rPr lang="en-US" sz="1800" dirty="0" smtClean="0"/>
              <a:t>Automated data-driven, EHR-linked program for mailing Fecal Immunochemical Test (FIT) kits to patients due for CRC screening</a:t>
            </a:r>
          </a:p>
          <a:p>
            <a:pPr lvl="2">
              <a:buFont typeface="Wingdings" pitchFamily="2" charset="2"/>
              <a:buChar char="§"/>
            </a:pPr>
            <a:r>
              <a:rPr lang="en-US" sz="1800" dirty="0" smtClean="0"/>
              <a:t>Higher-intensity program consisting of a mailed FIT kit plus additional interventions selected by clinics </a:t>
            </a:r>
          </a:p>
          <a:p>
            <a:pPr lvl="1">
              <a:buFont typeface="Wingdings" pitchFamily="2" charset="2"/>
              <a:buChar char="§"/>
            </a:pPr>
            <a:endParaRPr lang="en-US" sz="800" dirty="0" smtClean="0"/>
          </a:p>
        </p:txBody>
      </p:sp>
      <p:sp>
        <p:nvSpPr>
          <p:cNvPr id="4" name="TextBox 3"/>
          <p:cNvSpPr txBox="1"/>
          <p:nvPr/>
        </p:nvSpPr>
        <p:spPr>
          <a:xfrm>
            <a:off x="1371600" y="5334000"/>
            <a:ext cx="7696200" cy="584775"/>
          </a:xfrm>
          <a:prstGeom prst="rect">
            <a:avLst/>
          </a:prstGeom>
          <a:noFill/>
          <a:ln>
            <a:solidFill>
              <a:srgbClr val="003F72"/>
            </a:solidFill>
          </a:ln>
        </p:spPr>
        <p:txBody>
          <a:bodyPr wrap="square" rtlCol="0">
            <a:spAutoFit/>
          </a:bodyPr>
          <a:lstStyle/>
          <a:p>
            <a:pPr fontAlgn="auto">
              <a:spcBef>
                <a:spcPts val="0"/>
              </a:spcBef>
              <a:spcAft>
                <a:spcPts val="0"/>
              </a:spcAft>
            </a:pPr>
            <a:r>
              <a:rPr lang="en-US" sz="1600" dirty="0" smtClean="0">
                <a:solidFill>
                  <a:srgbClr val="003F72"/>
                </a:solidFill>
                <a:latin typeface="Calibri" pitchFamily="34" charset="0"/>
              </a:rPr>
              <a:t>Objective C-16 Increase the proportion of adults who received colorectal cancer screening based on most recent guidelines</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2593227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Cancer Intervention and Surveillance Modeling Network (CISNET)</a:t>
            </a:r>
            <a:endParaRPr lang="en-US" sz="2800" dirty="0"/>
          </a:p>
        </p:txBody>
      </p:sp>
      <p:sp>
        <p:nvSpPr>
          <p:cNvPr id="3" name="Content Placeholder 2"/>
          <p:cNvSpPr>
            <a:spLocks noGrp="1"/>
          </p:cNvSpPr>
          <p:nvPr>
            <p:ph idx="1"/>
          </p:nvPr>
        </p:nvSpPr>
        <p:spPr>
          <a:xfrm>
            <a:off x="1600200" y="1447800"/>
            <a:ext cx="7239000" cy="4953000"/>
          </a:xfrm>
        </p:spPr>
        <p:txBody>
          <a:bodyPr/>
          <a:lstStyle/>
          <a:p>
            <a:pPr>
              <a:buFont typeface="Wingdings" pitchFamily="2" charset="2"/>
              <a:buChar char="q"/>
            </a:pPr>
            <a:r>
              <a:rPr lang="en-US" sz="2000" i="1" dirty="0" smtClean="0"/>
              <a:t>Goal</a:t>
            </a:r>
            <a:r>
              <a:rPr lang="en-US" sz="2000" dirty="0" smtClean="0"/>
              <a:t>: Model the relationship between upstream (screening rates and risk factors) and downstream (incidence and mortality) goals to evaluate public health interventions</a:t>
            </a:r>
          </a:p>
          <a:p>
            <a:pPr>
              <a:buFont typeface="Wingdings" pitchFamily="2" charset="2"/>
              <a:buChar char="q"/>
            </a:pPr>
            <a:r>
              <a:rPr lang="en-US" sz="2000" dirty="0" smtClean="0"/>
              <a:t>Support modeling consortiums for breast, colorectal, esophagus, lung and prostate cancer</a:t>
            </a:r>
          </a:p>
          <a:p>
            <a:pPr>
              <a:buFont typeface="Wingdings" pitchFamily="2" charset="2"/>
              <a:buChar char="q"/>
            </a:pPr>
            <a:r>
              <a:rPr lang="en-US" sz="2000" i="1" dirty="0" smtClean="0"/>
              <a:t>Objectives</a:t>
            </a:r>
            <a:r>
              <a:rPr lang="en-US" sz="2000" dirty="0" smtClean="0"/>
              <a:t>:</a:t>
            </a:r>
          </a:p>
          <a:p>
            <a:pPr lvl="1">
              <a:buFont typeface="Wingdings" pitchFamily="2" charset="2"/>
              <a:buChar char="§"/>
            </a:pPr>
            <a:r>
              <a:rPr lang="en-US" sz="1800" dirty="0" smtClean="0"/>
              <a:t>Translating  scientific evidence to the population setting</a:t>
            </a:r>
          </a:p>
          <a:p>
            <a:pPr lvl="1">
              <a:buFont typeface="Wingdings" pitchFamily="2" charset="2"/>
              <a:buChar char="§"/>
            </a:pPr>
            <a:r>
              <a:rPr lang="en-US" sz="1800" dirty="0" smtClean="0"/>
              <a:t>Identifying key factors influencing outcomes </a:t>
            </a:r>
          </a:p>
          <a:p>
            <a:pPr lvl="1">
              <a:buFont typeface="Wingdings" pitchFamily="2" charset="2"/>
              <a:buChar char="§"/>
            </a:pPr>
            <a:r>
              <a:rPr lang="en-US" sz="1800" dirty="0" smtClean="0"/>
              <a:t>Identifying efficient cancer control strategies</a:t>
            </a:r>
          </a:p>
          <a:p>
            <a:pPr lvl="1">
              <a:buFont typeface="Wingdings" pitchFamily="2" charset="2"/>
              <a:buChar char="§"/>
            </a:pPr>
            <a:r>
              <a:rPr lang="en-US" sz="1800" dirty="0" smtClean="0"/>
              <a:t>Informing clinical practice and recommended guidelines</a:t>
            </a:r>
          </a:p>
          <a:p>
            <a:endParaRPr lang="en-US" dirty="0"/>
          </a:p>
        </p:txBody>
      </p:sp>
      <p:sp>
        <p:nvSpPr>
          <p:cNvPr id="4" name="TextBox 3"/>
          <p:cNvSpPr txBox="1"/>
          <p:nvPr/>
        </p:nvSpPr>
        <p:spPr>
          <a:xfrm>
            <a:off x="1371600" y="5410200"/>
            <a:ext cx="7696200" cy="830997"/>
          </a:xfrm>
          <a:prstGeom prst="rect">
            <a:avLst/>
          </a:prstGeom>
          <a:noFill/>
          <a:ln>
            <a:solidFill>
              <a:srgbClr val="003F72"/>
            </a:solidFill>
          </a:ln>
        </p:spPr>
        <p:txBody>
          <a:bodyPr wrap="square" rtlCol="0">
            <a:spAutoFit/>
          </a:bodyPr>
          <a:lstStyle/>
          <a:p>
            <a:pPr fontAlgn="auto">
              <a:spcBef>
                <a:spcPts val="0"/>
              </a:spcBef>
              <a:spcAft>
                <a:spcPts val="0"/>
              </a:spcAft>
            </a:pPr>
            <a:r>
              <a:rPr lang="en-US" sz="1600" dirty="0" smtClean="0">
                <a:solidFill>
                  <a:srgbClr val="003F72"/>
                </a:solidFill>
                <a:latin typeface="Calibri" pitchFamily="34" charset="0"/>
              </a:rPr>
              <a:t>Objectives C-2, C-3, C-5, C-7, C-11, C-13 Reduce cancer death rate for lung, breast, colorectal and prostate cancer, reduce incidence  of colorectal cancer and late stage breast cancer</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210660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HMO Cancer Research Network (CRN)</a:t>
            </a:r>
            <a:endParaRPr lang="en-US" sz="2800" dirty="0"/>
          </a:p>
        </p:txBody>
      </p:sp>
      <p:sp>
        <p:nvSpPr>
          <p:cNvPr id="3" name="Content Placeholder 2"/>
          <p:cNvSpPr>
            <a:spLocks noGrp="1"/>
          </p:cNvSpPr>
          <p:nvPr>
            <p:ph idx="1"/>
          </p:nvPr>
        </p:nvSpPr>
        <p:spPr>
          <a:xfrm>
            <a:off x="1600200" y="1676400"/>
            <a:ext cx="7239000" cy="4953000"/>
          </a:xfrm>
        </p:spPr>
        <p:txBody>
          <a:bodyPr/>
          <a:lstStyle/>
          <a:p>
            <a:pPr>
              <a:buFont typeface="Wingdings" pitchFamily="2" charset="2"/>
              <a:buChar char="q"/>
            </a:pPr>
            <a:r>
              <a:rPr lang="en-US" sz="2000" i="1" dirty="0" smtClean="0"/>
              <a:t>Goal</a:t>
            </a:r>
            <a:r>
              <a:rPr lang="en-US" sz="2000" dirty="0" smtClean="0"/>
              <a:t>: Use HMO delivery systems to conduct research in the community setting</a:t>
            </a:r>
          </a:p>
          <a:p>
            <a:pPr lvl="1">
              <a:buFont typeface="Wingdings" pitchFamily="2" charset="2"/>
              <a:buChar char="§"/>
            </a:pPr>
            <a:r>
              <a:rPr lang="en-US" sz="1800" dirty="0" smtClean="0"/>
              <a:t>Cancer prevention</a:t>
            </a:r>
          </a:p>
          <a:p>
            <a:pPr lvl="1">
              <a:buFont typeface="Wingdings" pitchFamily="2" charset="2"/>
              <a:buChar char="§"/>
            </a:pPr>
            <a:r>
              <a:rPr lang="en-US" sz="1800" dirty="0" smtClean="0"/>
              <a:t>Early detection</a:t>
            </a:r>
          </a:p>
          <a:p>
            <a:pPr lvl="1">
              <a:buFont typeface="Wingdings" pitchFamily="2" charset="2"/>
              <a:buChar char="§"/>
            </a:pPr>
            <a:r>
              <a:rPr lang="en-US" sz="1800" dirty="0" smtClean="0"/>
              <a:t>Cancer communication </a:t>
            </a:r>
          </a:p>
          <a:p>
            <a:pPr lvl="1">
              <a:buFont typeface="Wingdings" pitchFamily="2" charset="2"/>
              <a:buChar char="§"/>
            </a:pPr>
            <a:r>
              <a:rPr lang="en-US" sz="1800" dirty="0" smtClean="0"/>
              <a:t>Dissemination and implementation </a:t>
            </a:r>
          </a:p>
          <a:p>
            <a:pPr>
              <a:buFont typeface="Wingdings" pitchFamily="2" charset="2"/>
              <a:buChar char="q"/>
            </a:pPr>
            <a:r>
              <a:rPr lang="en-US" sz="2000" dirty="0" smtClean="0"/>
              <a:t>Includes information from 14 HMOs nationwide that collectively provide care to nearly 10 million individuals</a:t>
            </a:r>
          </a:p>
          <a:p>
            <a:pPr>
              <a:buFont typeface="Wingdings" pitchFamily="2" charset="2"/>
              <a:buChar char="q"/>
            </a:pPr>
            <a:r>
              <a:rPr lang="en-US" sz="2000" dirty="0" smtClean="0"/>
              <a:t>Multidisciplinary approach includes expertise in epidemiology, health services, behavioral medicine, biostatistics, and specialty care </a:t>
            </a:r>
          </a:p>
          <a:p>
            <a:endParaRPr lang="en-US" dirty="0"/>
          </a:p>
        </p:txBody>
      </p:sp>
      <p:sp>
        <p:nvSpPr>
          <p:cNvPr id="4" name="TextBox 3"/>
          <p:cNvSpPr txBox="1"/>
          <p:nvPr/>
        </p:nvSpPr>
        <p:spPr>
          <a:xfrm>
            <a:off x="1371600" y="5715000"/>
            <a:ext cx="7696200" cy="830997"/>
          </a:xfrm>
          <a:prstGeom prst="rect">
            <a:avLst/>
          </a:prstGeom>
          <a:noFill/>
          <a:ln>
            <a:solidFill>
              <a:srgbClr val="003F72"/>
            </a:solidFill>
          </a:ln>
        </p:spPr>
        <p:txBody>
          <a:bodyPr wrap="square" rtlCol="0">
            <a:spAutoFit/>
          </a:bodyPr>
          <a:lstStyle/>
          <a:p>
            <a:pPr fontAlgn="auto">
              <a:spcBef>
                <a:spcPts val="0"/>
              </a:spcBef>
              <a:spcAft>
                <a:spcPts val="0"/>
              </a:spcAft>
            </a:pPr>
            <a:r>
              <a:rPr lang="en-US" sz="1600" dirty="0" smtClean="0">
                <a:solidFill>
                  <a:srgbClr val="003F72"/>
                </a:solidFill>
                <a:latin typeface="Calibri" pitchFamily="34" charset="0"/>
              </a:rPr>
              <a:t>Objectives C-15, C-16, C-17, C-18  Increase the proportion of adults who received screening based on most recent guidelines and increase the proportion of adults who were counseled about cancer screening consistent with guidelines</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139619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National Surveys that Measure Progress for HP2020 Objectives</a:t>
            </a:r>
            <a:endParaRPr lang="en-US" sz="2800" dirty="0"/>
          </a:p>
        </p:txBody>
      </p:sp>
      <p:sp>
        <p:nvSpPr>
          <p:cNvPr id="3" name="Content Placeholder 2"/>
          <p:cNvSpPr>
            <a:spLocks noGrp="1"/>
          </p:cNvSpPr>
          <p:nvPr>
            <p:ph idx="1"/>
          </p:nvPr>
        </p:nvSpPr>
        <p:spPr>
          <a:xfrm>
            <a:off x="1600200" y="1524000"/>
            <a:ext cx="7239000" cy="5181600"/>
          </a:xfrm>
        </p:spPr>
        <p:txBody>
          <a:bodyPr/>
          <a:lstStyle/>
          <a:p>
            <a:pPr marL="0">
              <a:buNone/>
            </a:pPr>
            <a:r>
              <a:rPr lang="en-US" sz="2000" i="1" dirty="0" smtClean="0"/>
              <a:t>Goal</a:t>
            </a:r>
            <a:r>
              <a:rPr lang="en-US" sz="2000" dirty="0" smtClean="0"/>
              <a:t>: Estimate screening utilization, knowledge, perceptions, patient-provider communications and provider attitudes</a:t>
            </a:r>
          </a:p>
          <a:p>
            <a:pPr marL="346075" lvl="1" indent="-346075">
              <a:spcBef>
                <a:spcPts val="1200"/>
              </a:spcBef>
              <a:buClr>
                <a:srgbClr val="97233F"/>
              </a:buClr>
              <a:buFont typeface="Wingdings" pitchFamily="2" charset="2"/>
              <a:buChar char="q"/>
            </a:pPr>
            <a:r>
              <a:rPr lang="en-US" sz="2000" dirty="0" smtClean="0"/>
              <a:t>National Health Interview Survey (NHIS)</a:t>
            </a:r>
            <a:r>
              <a:rPr lang="en-US" sz="1800" dirty="0" smtClean="0"/>
              <a:t>  </a:t>
            </a:r>
          </a:p>
          <a:p>
            <a:pPr lvl="1">
              <a:buFont typeface="Wingdings" pitchFamily="2" charset="2"/>
              <a:buChar char="§"/>
            </a:pPr>
            <a:r>
              <a:rPr lang="en-US" sz="1800" dirty="0" smtClean="0"/>
              <a:t>Serves as a main source of patterns and trends in individual screening behaviors</a:t>
            </a:r>
          </a:p>
          <a:p>
            <a:pPr>
              <a:buFont typeface="Wingdings" pitchFamily="2" charset="2"/>
              <a:buChar char="q"/>
            </a:pPr>
            <a:r>
              <a:rPr lang="en-US" sz="2000" dirty="0" smtClean="0"/>
              <a:t>Health Information National Trends Survey (HINTS)</a:t>
            </a:r>
          </a:p>
          <a:p>
            <a:pPr lvl="1">
              <a:buFont typeface="Wingdings" pitchFamily="2" charset="2"/>
              <a:buChar char="§"/>
            </a:pPr>
            <a:r>
              <a:rPr lang="en-US" sz="1800" dirty="0" smtClean="0"/>
              <a:t>Uniquely dedicated to learning how people find, use and understand health information</a:t>
            </a:r>
          </a:p>
          <a:p>
            <a:pPr>
              <a:buFont typeface="Wingdings" pitchFamily="2" charset="2"/>
              <a:buChar char="q"/>
            </a:pPr>
            <a:r>
              <a:rPr lang="en-US" sz="2000" dirty="0" smtClean="0"/>
              <a:t>Behavioral Risk Factor Surveillance System (BRFSS)</a:t>
            </a:r>
          </a:p>
          <a:p>
            <a:pPr lvl="1">
              <a:buFont typeface="Wingdings" pitchFamily="2" charset="2"/>
              <a:buChar char="§"/>
            </a:pPr>
            <a:r>
              <a:rPr lang="en-US" sz="1800" dirty="0" smtClean="0"/>
              <a:t>Tracks health conditions and risk behaviors at the state level</a:t>
            </a:r>
            <a:endParaRPr lang="en-US" sz="1600" dirty="0" smtClean="0"/>
          </a:p>
        </p:txBody>
      </p:sp>
      <p:sp>
        <p:nvSpPr>
          <p:cNvPr id="4" name="TextBox 3"/>
          <p:cNvSpPr txBox="1"/>
          <p:nvPr/>
        </p:nvSpPr>
        <p:spPr>
          <a:xfrm>
            <a:off x="1371600" y="5715000"/>
            <a:ext cx="7696200" cy="584775"/>
          </a:xfrm>
          <a:prstGeom prst="rect">
            <a:avLst/>
          </a:prstGeom>
          <a:noFill/>
          <a:ln>
            <a:solidFill>
              <a:srgbClr val="003F72"/>
            </a:solidFill>
          </a:ln>
        </p:spPr>
        <p:txBody>
          <a:bodyPr wrap="square" rtlCol="0">
            <a:spAutoFit/>
          </a:bodyPr>
          <a:lstStyle/>
          <a:p>
            <a:pPr fontAlgn="auto">
              <a:spcBef>
                <a:spcPts val="0"/>
              </a:spcBef>
              <a:spcAft>
                <a:spcPts val="0"/>
              </a:spcAft>
            </a:pPr>
            <a:r>
              <a:rPr lang="en-US" sz="1600" dirty="0" smtClean="0">
                <a:solidFill>
                  <a:srgbClr val="003F72"/>
                </a:solidFill>
                <a:latin typeface="Calibri" pitchFamily="34" charset="0"/>
              </a:rPr>
              <a:t>Objectives C-14, C-15, C-16, C17, C-18, C-19, C-20 Measure mental and physical health-related quality of life, screening rates, counseling on screening, sun exposure activities</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493448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Control P.L.A.N.E.T.</a:t>
            </a:r>
            <a:br>
              <a:rPr lang="en-US" dirty="0" smtClean="0"/>
            </a:br>
            <a:r>
              <a:rPr lang="en-US" sz="2000" dirty="0" smtClean="0"/>
              <a:t>Plan, Link, Act Network with Evidence-based Tools</a:t>
            </a:r>
            <a:endParaRPr lang="en-US" sz="2000" dirty="0"/>
          </a:p>
        </p:txBody>
      </p:sp>
      <p:pic>
        <p:nvPicPr>
          <p:cNvPr id="9" name="Picture 8" descr="Cancer Control P.L.A.N.E.T."/>
          <p:cNvPicPr>
            <a:picLocks noChangeAspect="1"/>
          </p:cNvPicPr>
          <p:nvPr/>
        </p:nvPicPr>
        <p:blipFill>
          <a:blip r:embed="rId3" cstate="print"/>
          <a:stretch>
            <a:fillRect/>
          </a:stretch>
        </p:blipFill>
        <p:spPr>
          <a:xfrm>
            <a:off x="1371600" y="1143000"/>
            <a:ext cx="7772400" cy="1064819"/>
          </a:xfrm>
          <a:prstGeom prst="rect">
            <a:avLst/>
          </a:prstGeom>
        </p:spPr>
      </p:pic>
      <p:sp>
        <p:nvSpPr>
          <p:cNvPr id="13" name="Content Placeholder 2"/>
          <p:cNvSpPr txBox="1">
            <a:spLocks/>
          </p:cNvSpPr>
          <p:nvPr/>
        </p:nvSpPr>
        <p:spPr>
          <a:xfrm>
            <a:off x="1524000" y="2438400"/>
            <a:ext cx="7239000" cy="4672584"/>
          </a:xfrm>
          <a:prstGeom prst="rect">
            <a:avLst/>
          </a:prstGeom>
        </p:spPr>
        <p:txBody>
          <a:bodyPr/>
          <a:lstStyle/>
          <a:p>
            <a:pPr marL="346075" indent="-346075" eaLnBrk="0" hangingPunct="0">
              <a:spcBef>
                <a:spcPts val="1200"/>
              </a:spcBef>
              <a:buClr>
                <a:srgbClr val="97233F"/>
              </a:buClr>
              <a:buFont typeface="Wingdings" pitchFamily="2" charset="2"/>
              <a:buChar char="q"/>
              <a:defRPr/>
            </a:pPr>
            <a:r>
              <a:rPr lang="en-US" sz="2000" kern="0" dirty="0" smtClean="0">
                <a:solidFill>
                  <a:srgbClr val="000000"/>
                </a:solidFill>
                <a:latin typeface="Calibri" pitchFamily="34" charset="0"/>
                <a:ea typeface="ＭＳ Ｐゴシック" pitchFamily="84" charset="-128"/>
                <a:cs typeface="ＭＳ Ｐゴシック" pitchFamily="84" charset="-128"/>
              </a:rPr>
              <a:t>Research Synthesis</a:t>
            </a:r>
          </a:p>
          <a:p>
            <a:pPr marL="803275" lvl="1" indent="-346075" eaLnBrk="0" hangingPunct="0">
              <a:spcBef>
                <a:spcPts val="1200"/>
              </a:spcBef>
              <a:buClr>
                <a:srgbClr val="97233F"/>
              </a:buClr>
              <a:buFont typeface="Wingdings" pitchFamily="2" charset="2"/>
              <a:buChar char="§"/>
            </a:pPr>
            <a:r>
              <a:rPr lang="en-US" sz="2000" kern="0" dirty="0" smtClean="0">
                <a:solidFill>
                  <a:srgbClr val="000000"/>
                </a:solidFill>
                <a:latin typeface="Calibri" pitchFamily="34" charset="0"/>
                <a:ea typeface="ＭＳ Ｐゴシック" pitchFamily="84" charset="-128"/>
                <a:cs typeface="ＭＳ Ｐゴシック" pitchFamily="84" charset="-128"/>
              </a:rPr>
              <a:t>Guide to community preventive services</a:t>
            </a:r>
          </a:p>
          <a:p>
            <a:pPr marL="803275" lvl="1" indent="-346075" eaLnBrk="0" hangingPunct="0">
              <a:spcBef>
                <a:spcPts val="1200"/>
              </a:spcBef>
              <a:buClr>
                <a:srgbClr val="97233F"/>
              </a:buClr>
              <a:buFont typeface="Wingdings" pitchFamily="2" charset="2"/>
              <a:buChar char="§"/>
            </a:pPr>
            <a:r>
              <a:rPr lang="en-US" sz="2000" kern="0" dirty="0" smtClean="0">
                <a:solidFill>
                  <a:srgbClr val="000000"/>
                </a:solidFill>
                <a:latin typeface="Calibri" pitchFamily="34" charset="0"/>
                <a:ea typeface="ＭＳ Ｐゴシック" pitchFamily="84" charset="-128"/>
                <a:cs typeface="ＭＳ Ｐゴシック" pitchFamily="84" charset="-128"/>
              </a:rPr>
              <a:t>Evaluation of genomic applications in practice and prevention (EGAPP)</a:t>
            </a:r>
          </a:p>
          <a:p>
            <a:pPr marL="346075" indent="-346075" eaLnBrk="0" hangingPunct="0">
              <a:spcBef>
                <a:spcPts val="1200"/>
              </a:spcBef>
              <a:buClr>
                <a:srgbClr val="97233F"/>
              </a:buClr>
              <a:buFont typeface="Wingdings" pitchFamily="2" charset="2"/>
              <a:buChar char="q"/>
              <a:defRPr/>
            </a:pPr>
            <a:r>
              <a:rPr lang="en-US" sz="2000" kern="0" dirty="0" smtClean="0">
                <a:solidFill>
                  <a:srgbClr val="000000"/>
                </a:solidFill>
                <a:latin typeface="Calibri" pitchFamily="34" charset="0"/>
                <a:ea typeface="ＭＳ Ｐゴシック" pitchFamily="84" charset="-128"/>
                <a:cs typeface="ＭＳ Ｐゴシック" pitchFamily="84" charset="-128"/>
              </a:rPr>
              <a:t>Research-tested intervention programs</a:t>
            </a:r>
          </a:p>
          <a:p>
            <a:pPr marL="346075" indent="-346075" eaLnBrk="0" hangingPunct="0">
              <a:spcBef>
                <a:spcPts val="1200"/>
              </a:spcBef>
              <a:buClr>
                <a:srgbClr val="97233F"/>
              </a:buClr>
              <a:buFont typeface="Wingdings" pitchFamily="2" charset="2"/>
              <a:buChar char="q"/>
              <a:defRPr/>
            </a:pPr>
            <a:r>
              <a:rPr lang="en-US" sz="2000" kern="0" dirty="0" smtClean="0">
                <a:solidFill>
                  <a:srgbClr val="000000"/>
                </a:solidFill>
                <a:latin typeface="Calibri" pitchFamily="34" charset="0"/>
                <a:ea typeface="ＭＳ Ｐゴシック" pitchFamily="84" charset="-128"/>
                <a:cs typeface="ＭＳ Ｐゴシック" pitchFamily="84" charset="-128"/>
              </a:rPr>
              <a:t>Evaluation – Research effectiveness adoption implementation maintenance (Re-AIM)</a:t>
            </a:r>
          </a:p>
          <a:p>
            <a:pPr marL="346075" indent="-346075" eaLnBrk="0" hangingPunct="0">
              <a:spcBef>
                <a:spcPts val="1200"/>
              </a:spcBef>
              <a:buClr>
                <a:srgbClr val="97233F"/>
              </a:buClr>
              <a:buFont typeface="Wingdings" pitchFamily="2" charset="2"/>
              <a:buChar char="q"/>
              <a:defRPr/>
            </a:pPr>
            <a:r>
              <a:rPr lang="en-US" sz="2000" kern="0" dirty="0" smtClean="0">
                <a:solidFill>
                  <a:srgbClr val="000000"/>
                </a:solidFill>
                <a:latin typeface="Calibri" pitchFamily="34" charset="0"/>
                <a:ea typeface="ＭＳ Ｐゴシック" pitchFamily="84" charset="-128"/>
                <a:cs typeface="ＭＳ Ｐゴシック" pitchFamily="84" charset="-128"/>
              </a:rPr>
              <a:t>Comprehensive cancer control plans and budgets</a:t>
            </a:r>
          </a:p>
          <a:p>
            <a:pPr marL="346075" indent="-346075" eaLnBrk="0" hangingPunct="0">
              <a:spcBef>
                <a:spcPts val="1200"/>
              </a:spcBef>
              <a:buClr>
                <a:srgbClr val="97233F"/>
              </a:buClr>
              <a:buFont typeface="Wingdings" pitchFamily="2" charset="2"/>
              <a:buChar char="q"/>
              <a:defRPr/>
            </a:pPr>
            <a:endParaRPr lang="en-US" sz="800" kern="0" dirty="0" smtClean="0">
              <a:solidFill>
                <a:srgbClr val="000000"/>
              </a:solidFill>
              <a:latin typeface="Calibri" pitchFamily="34" charset="0"/>
              <a:ea typeface="ＭＳ Ｐゴシック" pitchFamily="84" charset="-128"/>
              <a:cs typeface="ＭＳ Ｐゴシック" pitchFamily="84" charset="-128"/>
            </a:endParaRPr>
          </a:p>
        </p:txBody>
      </p:sp>
      <p:sp>
        <p:nvSpPr>
          <p:cNvPr id="7" name="Rectangle 6" descr="Sponsors"/>
          <p:cNvSpPr/>
          <p:nvPr/>
        </p:nvSpPr>
        <p:spPr bwMode="auto">
          <a:xfrm>
            <a:off x="1371600" y="5791200"/>
            <a:ext cx="7620000" cy="838200"/>
          </a:xfrm>
          <a:prstGeom prst="rect">
            <a:avLst/>
          </a:prstGeom>
          <a:noFill/>
          <a:ln w="9525" cap="flat" cmpd="sng" algn="ctr">
            <a:solidFill>
              <a:srgbClr val="003F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charset="0"/>
            </a:endParaRPr>
          </a:p>
        </p:txBody>
      </p:sp>
      <p:sp>
        <p:nvSpPr>
          <p:cNvPr id="8" name="TextBox 7"/>
          <p:cNvSpPr txBox="1"/>
          <p:nvPr/>
        </p:nvSpPr>
        <p:spPr>
          <a:xfrm>
            <a:off x="1371600" y="6031468"/>
            <a:ext cx="2053772" cy="369332"/>
          </a:xfrm>
          <a:prstGeom prst="rect">
            <a:avLst/>
          </a:prstGeom>
          <a:noFill/>
        </p:spPr>
        <p:txBody>
          <a:bodyPr wrap="square" rtlCol="0">
            <a:spAutoFit/>
          </a:bodyPr>
          <a:lstStyle/>
          <a:p>
            <a:pPr fontAlgn="auto">
              <a:spcBef>
                <a:spcPts val="0"/>
              </a:spcBef>
              <a:spcAft>
                <a:spcPts val="0"/>
              </a:spcAft>
            </a:pPr>
            <a:r>
              <a:rPr lang="en-US" b="1" dirty="0" smtClean="0">
                <a:solidFill>
                  <a:srgbClr val="003F72"/>
                </a:solidFill>
                <a:latin typeface="Georgia"/>
              </a:rPr>
              <a:t>SPONSORS</a:t>
            </a:r>
            <a:endParaRPr lang="en-US" b="1" dirty="0">
              <a:solidFill>
                <a:srgbClr val="003F72"/>
              </a:solidFill>
              <a:latin typeface="Georgia"/>
            </a:endParaRPr>
          </a:p>
        </p:txBody>
      </p:sp>
      <p:pic>
        <p:nvPicPr>
          <p:cNvPr id="3074" name="Picture 2" descr="National Cancer Institute Full Color Logo"/>
          <p:cNvPicPr>
            <a:picLocks noChangeAspect="1" noChangeArrowheads="1"/>
          </p:cNvPicPr>
          <p:nvPr/>
        </p:nvPicPr>
        <p:blipFill>
          <a:blip r:embed="rId4" cstate="print"/>
          <a:srcRect/>
          <a:stretch>
            <a:fillRect/>
          </a:stretch>
        </p:blipFill>
        <p:spPr bwMode="auto">
          <a:xfrm>
            <a:off x="2971800" y="5867400"/>
            <a:ext cx="1219200" cy="762000"/>
          </a:xfrm>
          <a:prstGeom prst="rect">
            <a:avLst/>
          </a:prstGeom>
          <a:noFill/>
          <a:ln w="9525">
            <a:noFill/>
            <a:miter lim="800000"/>
            <a:headEnd/>
            <a:tailEnd/>
          </a:ln>
        </p:spPr>
      </p:pic>
      <p:pic>
        <p:nvPicPr>
          <p:cNvPr id="5" name="Picture 4" descr="CDC"/>
          <p:cNvPicPr>
            <a:picLocks noChangeAspect="1"/>
          </p:cNvPicPr>
          <p:nvPr/>
        </p:nvPicPr>
        <p:blipFill>
          <a:blip r:embed="rId5" cstate="print"/>
          <a:stretch>
            <a:fillRect/>
          </a:stretch>
        </p:blipFill>
        <p:spPr>
          <a:xfrm>
            <a:off x="4343400" y="5867400"/>
            <a:ext cx="1103086" cy="685800"/>
          </a:xfrm>
          <a:prstGeom prst="rect">
            <a:avLst/>
          </a:prstGeom>
        </p:spPr>
      </p:pic>
      <p:pic>
        <p:nvPicPr>
          <p:cNvPr id="6" name="Picture 5" descr="AHRQ"/>
          <p:cNvPicPr>
            <a:picLocks noChangeAspect="1"/>
          </p:cNvPicPr>
          <p:nvPr/>
        </p:nvPicPr>
        <p:blipFill>
          <a:blip r:embed="rId6" cstate="print"/>
          <a:stretch>
            <a:fillRect/>
          </a:stretch>
        </p:blipFill>
        <p:spPr>
          <a:xfrm>
            <a:off x="5645174" y="5867400"/>
            <a:ext cx="1136626" cy="685800"/>
          </a:xfrm>
          <a:prstGeom prst="rect">
            <a:avLst/>
          </a:prstGeom>
        </p:spPr>
      </p:pic>
      <p:pic>
        <p:nvPicPr>
          <p:cNvPr id="3" name="Picture 2" descr="SAMHSA"/>
          <p:cNvPicPr>
            <a:picLocks noChangeAspect="1"/>
          </p:cNvPicPr>
          <p:nvPr/>
        </p:nvPicPr>
        <p:blipFill>
          <a:blip r:embed="rId7" cstate="print"/>
          <a:stretch>
            <a:fillRect/>
          </a:stretch>
        </p:blipFill>
        <p:spPr>
          <a:xfrm>
            <a:off x="6964964" y="5867400"/>
            <a:ext cx="1874236" cy="685800"/>
          </a:xfrm>
          <a:prstGeom prst="rect">
            <a:avLst/>
          </a:prstGeom>
        </p:spPr>
      </p:pic>
    </p:spTree>
    <p:extLst>
      <p:ext uri="{BB962C8B-B14F-4D97-AF65-F5344CB8AC3E}">
        <p14:creationId xmlns:p14="http://schemas.microsoft.com/office/powerpoint/2010/main" val="529527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0"/>
            <a:ext cx="9144000" cy="1828800"/>
          </a:xfrm>
        </p:spPr>
        <p:txBody>
          <a:bodyPr>
            <a:normAutofit/>
          </a:bodyPr>
          <a:lstStyle/>
          <a:p>
            <a:r>
              <a:rPr lang="en-US" sz="3600" dirty="0"/>
              <a:t>Marcus </a:t>
            </a:r>
            <a:r>
              <a:rPr lang="en-US" sz="3600" dirty="0" err="1"/>
              <a:t>Plescia</a:t>
            </a:r>
            <a:r>
              <a:rPr lang="en-US" sz="3600" dirty="0"/>
              <a:t>, MD, MPH</a:t>
            </a:r>
            <a:br>
              <a:rPr lang="en-US" sz="3600" dirty="0"/>
            </a:br>
            <a:r>
              <a:rPr lang="en-US" sz="2400" dirty="0"/>
              <a:t>Director,  Division of Cancer Prevention and Control</a:t>
            </a:r>
            <a:br>
              <a:rPr lang="en-US" sz="2400" dirty="0"/>
            </a:br>
            <a:r>
              <a:rPr lang="en-US" sz="2400" dirty="0"/>
              <a:t>Centers for Disease Control and Prevention</a:t>
            </a:r>
          </a:p>
        </p:txBody>
      </p:sp>
    </p:spTree>
    <p:extLst>
      <p:ext uri="{BB962C8B-B14F-4D97-AF65-F5344CB8AC3E}">
        <p14:creationId xmlns:p14="http://schemas.microsoft.com/office/powerpoint/2010/main" val="2902287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152400"/>
            <a:ext cx="7772400" cy="1066800"/>
          </a:xfrm>
        </p:spPr>
        <p:txBody>
          <a:bodyPr/>
          <a:lstStyle/>
          <a:p>
            <a:pPr lvl="0"/>
            <a:r>
              <a:rPr lang="en-US" sz="2500" dirty="0"/>
              <a:t>Centers for Disease Control </a:t>
            </a:r>
            <a:r>
              <a:rPr lang="en-US" sz="2500" dirty="0" smtClean="0"/>
              <a:t>and Prevention</a:t>
            </a:r>
            <a:r>
              <a:rPr lang="en-US" sz="2500" dirty="0"/>
              <a:t/>
            </a:r>
            <a:br>
              <a:rPr lang="en-US" sz="2500" dirty="0"/>
            </a:br>
            <a:r>
              <a:rPr lang="en-US" sz="2500" dirty="0"/>
              <a:t>Division of Cancer Prevention and </a:t>
            </a:r>
            <a:r>
              <a:rPr lang="en-US" sz="2500" dirty="0" smtClean="0"/>
              <a:t>Control</a:t>
            </a:r>
            <a:endParaRPr lang="en-US" sz="2500" dirty="0"/>
          </a:p>
        </p:txBody>
      </p:sp>
      <p:sp>
        <p:nvSpPr>
          <p:cNvPr id="4" name="Content Placeholder 2"/>
          <p:cNvSpPr txBox="1">
            <a:spLocks/>
          </p:cNvSpPr>
          <p:nvPr/>
        </p:nvSpPr>
        <p:spPr bwMode="auto">
          <a:xfrm>
            <a:off x="1457324" y="1533525"/>
            <a:ext cx="753427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Clr>
                <a:srgbClr val="97233F"/>
              </a:buClr>
              <a:buFont typeface="Arial" pitchFamily="34" charset="0"/>
              <a:buChar char="■"/>
            </a:pPr>
            <a:r>
              <a:rPr lang="en-US" sz="2400" b="1" dirty="0">
                <a:latin typeface="Calibri" pitchFamily="34" charset="0"/>
              </a:rPr>
              <a:t>Mission</a:t>
            </a:r>
          </a:p>
          <a:p>
            <a:pPr marL="800100" lvl="1" indent="-342900">
              <a:buFont typeface="Calibri" pitchFamily="34" charset="0"/>
              <a:buChar char="–"/>
            </a:pPr>
            <a:r>
              <a:rPr lang="en-US" sz="2400" dirty="0" smtClean="0">
                <a:latin typeface="Calibri" pitchFamily="34" charset="0"/>
              </a:rPr>
              <a:t>Build and support public health capacity for cancer prevention and control across the nation</a:t>
            </a:r>
          </a:p>
          <a:p>
            <a:pPr marL="800100" lvl="1" indent="-342900">
              <a:buFont typeface="Calibri" pitchFamily="34" charset="0"/>
              <a:buChar char="–"/>
            </a:pPr>
            <a:r>
              <a:rPr lang="en-US" sz="2400" dirty="0">
                <a:latin typeface="Calibri" pitchFamily="34" charset="0"/>
              </a:rPr>
              <a:t>Translate research into public health programs, practices, and services</a:t>
            </a:r>
          </a:p>
          <a:p>
            <a:pPr lvl="1"/>
            <a:endParaRPr lang="en-US" sz="2400" dirty="0">
              <a:latin typeface="Calibri" pitchFamily="34" charset="0"/>
            </a:endParaRPr>
          </a:p>
          <a:p>
            <a:pPr marL="342900" indent="-342900">
              <a:buClr>
                <a:srgbClr val="97233F"/>
              </a:buClr>
              <a:buFont typeface="Arial" pitchFamily="34" charset="0"/>
              <a:buChar char="■"/>
            </a:pPr>
            <a:r>
              <a:rPr lang="en-US" sz="2400" b="1" dirty="0">
                <a:latin typeface="Calibri" pitchFamily="34" charset="0"/>
              </a:rPr>
              <a:t>National Programs</a:t>
            </a:r>
          </a:p>
          <a:p>
            <a:pPr marL="800100" lvl="1" indent="-342900">
              <a:buFont typeface="Calibri" pitchFamily="34" charset="0"/>
              <a:buChar char="–"/>
            </a:pPr>
            <a:r>
              <a:rPr lang="en-US" sz="2400" dirty="0">
                <a:latin typeface="Calibri" pitchFamily="34" charset="0"/>
              </a:rPr>
              <a:t>Colorectal Cancer Control Program</a:t>
            </a:r>
          </a:p>
          <a:p>
            <a:pPr marL="800100" lvl="1" indent="-342900">
              <a:buFont typeface="Calibri" pitchFamily="34" charset="0"/>
              <a:buChar char="–"/>
            </a:pPr>
            <a:r>
              <a:rPr lang="en-US" sz="2400" dirty="0">
                <a:latin typeface="Calibri" pitchFamily="34" charset="0"/>
              </a:rPr>
              <a:t>National Breast and Cervical Cancer Early Detection Program</a:t>
            </a:r>
          </a:p>
          <a:p>
            <a:pPr marL="800100" lvl="1" indent="-342900">
              <a:buFont typeface="Calibri" pitchFamily="34" charset="0"/>
              <a:buChar char="–"/>
            </a:pPr>
            <a:r>
              <a:rPr lang="en-US" sz="2400" dirty="0">
                <a:latin typeface="Calibri" pitchFamily="34" charset="0"/>
              </a:rPr>
              <a:t>National Program of Cancer </a:t>
            </a:r>
            <a:r>
              <a:rPr lang="en-US" sz="2400" dirty="0" smtClean="0">
                <a:latin typeface="Calibri" pitchFamily="34" charset="0"/>
              </a:rPr>
              <a:t>Registries</a:t>
            </a:r>
            <a:endParaRPr lang="en-US" sz="2400" dirty="0">
              <a:latin typeface="Calibri" pitchFamily="34" charset="0"/>
            </a:endParaRPr>
          </a:p>
        </p:txBody>
      </p:sp>
    </p:spTree>
    <p:extLst>
      <p:ext uri="{BB962C8B-B14F-4D97-AF65-F5344CB8AC3E}">
        <p14:creationId xmlns:p14="http://schemas.microsoft.com/office/powerpoint/2010/main" val="3379652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500" dirty="0"/>
              <a:t>Division of Cancer Prevention and Control Programs, Initiatives, and </a:t>
            </a:r>
            <a:r>
              <a:rPr lang="en-US" sz="2500" dirty="0" smtClean="0"/>
              <a:t>Campaigns</a:t>
            </a:r>
            <a:endParaRPr lang="en-US" sz="2500" dirty="0"/>
          </a:p>
        </p:txBody>
      </p:sp>
      <p:grpSp>
        <p:nvGrpSpPr>
          <p:cNvPr id="3" name="Group 2" descr="DCPC programs, initiatives, and campaigns"/>
          <p:cNvGrpSpPr/>
          <p:nvPr/>
        </p:nvGrpSpPr>
        <p:grpSpPr>
          <a:xfrm>
            <a:off x="1442038" y="1720262"/>
            <a:ext cx="7516504" cy="4370696"/>
            <a:chOff x="457200" y="1219200"/>
            <a:chExt cx="8750300" cy="5105400"/>
          </a:xfrm>
        </p:grpSpPr>
        <p:sp>
          <p:nvSpPr>
            <p:cNvPr id="4" name="Content Placeholder 2"/>
            <p:cNvSpPr txBox="1">
              <a:spLocks/>
            </p:cNvSpPr>
            <p:nvPr/>
          </p:nvSpPr>
          <p:spPr bwMode="auto">
            <a:xfrm>
              <a:off x="1600200" y="12192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6075" lvl="1" indent="-346075" fontAlgn="base">
                <a:spcBef>
                  <a:spcPts val="1200"/>
                </a:spcBef>
                <a:spcAft>
                  <a:spcPts val="600"/>
                </a:spcAft>
                <a:buClr>
                  <a:srgbClr val="97233F"/>
                </a:buClr>
                <a:buFont typeface="Arial" pitchFamily="34" charset="0"/>
                <a:buChar char="■"/>
              </a:pPr>
              <a:endParaRPr lang="en-US" sz="2400" kern="0" dirty="0" smtClean="0">
                <a:latin typeface="Calibri" pitchFamily="34" charset="0"/>
                <a:ea typeface="ＭＳ Ｐゴシック" pitchFamily="-107" charset="-128"/>
                <a:cs typeface="ＭＳ Ｐゴシック"/>
              </a:endParaRPr>
            </a:p>
          </p:txBody>
        </p:sp>
        <p:sp>
          <p:nvSpPr>
            <p:cNvPr id="5" name="Rectangle 2"/>
            <p:cNvSpPr>
              <a:spLocks noChangeArrowheads="1"/>
            </p:cNvSpPr>
            <p:nvPr/>
          </p:nvSpPr>
          <p:spPr bwMode="blackWhite">
            <a:xfrm>
              <a:off x="457200" y="1295400"/>
              <a:ext cx="8534400" cy="5029200"/>
            </a:xfrm>
            <a:prstGeom prst="rect">
              <a:avLst/>
            </a:prstGeom>
            <a:solidFill>
              <a:srgbClr val="FFFFFF"/>
            </a:solidFill>
            <a:ln w="9525" algn="ctr">
              <a:noFill/>
              <a:miter lim="800000"/>
              <a:headEnd/>
              <a:tailEnd/>
            </a:ln>
            <a:effectLst/>
          </p:spPr>
          <p:txBody>
            <a:bodyPr wrap="none" anchor="ctr"/>
            <a:lstStyle/>
            <a:p>
              <a:endParaRPr lang="en-US"/>
            </a:p>
          </p:txBody>
        </p:sp>
        <p:sp>
          <p:nvSpPr>
            <p:cNvPr id="6" name="Rectangle 2"/>
            <p:cNvSpPr>
              <a:spLocks noChangeArrowheads="1"/>
            </p:cNvSpPr>
            <p:nvPr/>
          </p:nvSpPr>
          <p:spPr bwMode="blackWhite">
            <a:xfrm>
              <a:off x="457200" y="1295400"/>
              <a:ext cx="8534400" cy="4906963"/>
            </a:xfrm>
            <a:prstGeom prst="rect">
              <a:avLst/>
            </a:prstGeom>
            <a:solidFill>
              <a:srgbClr val="FFFFFF"/>
            </a:solidFill>
            <a:ln w="9525" algn="ctr">
              <a:noFill/>
              <a:miter lim="800000"/>
              <a:headEnd/>
              <a:tailEnd/>
            </a:ln>
            <a:effectLst/>
          </p:spPr>
          <p:txBody>
            <a:bodyPr wrap="none" anchor="ctr"/>
            <a:lstStyle/>
            <a:p>
              <a:endParaRPr lang="en-US"/>
            </a:p>
          </p:txBody>
        </p:sp>
        <p:pic>
          <p:nvPicPr>
            <p:cNvPr id="14" name="Picture 12" descr="CCC-logo-Tagline"/>
            <p:cNvPicPr>
              <a:picLocks noChangeAspect="1" noChangeArrowheads="1"/>
            </p:cNvPicPr>
            <p:nvPr/>
          </p:nvPicPr>
          <p:blipFill>
            <a:blip r:embed="rId3" cstate="print"/>
            <a:srcRect/>
            <a:stretch>
              <a:fillRect/>
            </a:stretch>
          </p:blipFill>
          <p:spPr bwMode="auto">
            <a:xfrm>
              <a:off x="533400" y="1492250"/>
              <a:ext cx="3387725" cy="1098550"/>
            </a:xfrm>
            <a:prstGeom prst="rect">
              <a:avLst/>
            </a:prstGeom>
            <a:noFill/>
          </p:spPr>
        </p:pic>
        <p:pic>
          <p:nvPicPr>
            <p:cNvPr id="11" name="Picture 7" descr="OCA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1524000"/>
              <a:ext cx="4413250" cy="825500"/>
            </a:xfrm>
            <a:prstGeom prst="rect">
              <a:avLst/>
            </a:prstGeom>
            <a:noFill/>
            <a:effectLst/>
          </p:spPr>
        </p:pic>
        <p:pic>
          <p:nvPicPr>
            <p:cNvPr id="8" name="Picture 4" descr="BCC_logo"/>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a:xfrm>
              <a:off x="533400" y="2590800"/>
              <a:ext cx="3200400" cy="2203704"/>
            </a:xfrm>
            <a:prstGeom prst="rect">
              <a:avLst/>
            </a:prstGeom>
            <a:noFill/>
            <a:ln/>
          </p:spPr>
        </p:pic>
        <p:pic>
          <p:nvPicPr>
            <p:cNvPr id="15" name="Picture 14" descr="01_Screen4life_2_c"/>
            <p:cNvPicPr>
              <a:picLocks noChangeAspect="1" noChangeArrowheads="1"/>
            </p:cNvPicPr>
            <p:nvPr/>
          </p:nvPicPr>
          <p:blipFill>
            <a:blip r:embed="rId6" cstate="print"/>
            <a:srcRect/>
            <a:stretch>
              <a:fillRect/>
            </a:stretch>
          </p:blipFill>
          <p:spPr bwMode="auto">
            <a:xfrm>
              <a:off x="4038600" y="2438400"/>
              <a:ext cx="2438400" cy="2133600"/>
            </a:xfrm>
            <a:prstGeom prst="rect">
              <a:avLst/>
            </a:prstGeom>
            <a:noFill/>
          </p:spPr>
        </p:pic>
        <p:pic>
          <p:nvPicPr>
            <p:cNvPr id="13" name="Picture 9" descr="Cancer survivorship"/>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7010400" y="2209800"/>
              <a:ext cx="2197100" cy="1460500"/>
            </a:xfrm>
            <a:prstGeom prst="rect">
              <a:avLst/>
            </a:prstGeom>
            <a:noFill/>
            <a:ln w="9525">
              <a:noFill/>
              <a:miter lim="800000"/>
              <a:headEnd/>
              <a:tailEnd/>
            </a:ln>
            <a:effectLst/>
          </p:spPr>
        </p:pic>
        <p:pic>
          <p:nvPicPr>
            <p:cNvPr id="10" name="Picture 6" descr="prostate_logo"/>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457200" y="4724400"/>
              <a:ext cx="2633663" cy="1419225"/>
            </a:xfrm>
            <a:prstGeom prst="rect">
              <a:avLst/>
            </a:prstGeom>
            <a:noFill/>
            <a:effectLst/>
          </p:spPr>
        </p:pic>
        <p:pic>
          <p:nvPicPr>
            <p:cNvPr id="12" name="Picture 8" descr="skin_logo copy"/>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00400" y="4876800"/>
              <a:ext cx="3163888" cy="1325563"/>
            </a:xfrm>
            <a:prstGeom prst="rect">
              <a:avLst/>
            </a:prstGeom>
            <a:noFill/>
            <a:effectLst/>
          </p:spPr>
        </p:pic>
        <p:pic>
          <p:nvPicPr>
            <p:cNvPr id="9" name="Picture 5" descr="NPCR_logo"/>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6629400" y="4114800"/>
              <a:ext cx="2386013" cy="1400175"/>
            </a:xfrm>
            <a:prstGeom prst="rect">
              <a:avLst/>
            </a:prstGeom>
            <a:noFill/>
            <a:effectLst/>
          </p:spPr>
        </p:pic>
      </p:grpSp>
    </p:spTree>
    <p:extLst>
      <p:ext uri="{BB962C8B-B14F-4D97-AF65-F5344CB8AC3E}">
        <p14:creationId xmlns:p14="http://schemas.microsoft.com/office/powerpoint/2010/main" val="617540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z="2500" dirty="0"/>
              <a:t>National Breast and Cervical Cancer Early Detection Program (NBCCEDP</a:t>
            </a:r>
            <a:r>
              <a:rPr lang="en-US" sz="2500" dirty="0" smtClean="0"/>
              <a:t>)</a:t>
            </a:r>
            <a:endParaRPr lang="en-US" sz="2500" dirty="0"/>
          </a:p>
        </p:txBody>
      </p:sp>
      <p:sp>
        <p:nvSpPr>
          <p:cNvPr id="4" name="Content Placeholder 2"/>
          <p:cNvSpPr txBox="1">
            <a:spLocks/>
          </p:cNvSpPr>
          <p:nvPr/>
        </p:nvSpPr>
        <p:spPr bwMode="auto">
          <a:xfrm>
            <a:off x="1428750" y="1676400"/>
            <a:ext cx="7391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rgbClr val="97233F"/>
              </a:buClr>
            </a:pPr>
            <a:r>
              <a:rPr lang="en-US" sz="2400" b="1" dirty="0" smtClean="0">
                <a:latin typeface="Calibri" pitchFamily="34" charset="0"/>
              </a:rPr>
              <a:t>Goal: </a:t>
            </a:r>
            <a:r>
              <a:rPr lang="en-US" sz="2400" dirty="0" smtClean="0">
                <a:latin typeface="Calibri" pitchFamily="34" charset="0"/>
              </a:rPr>
              <a:t>Increase breast and cervical cancer screening among underinsured and uninsured women</a:t>
            </a:r>
          </a:p>
          <a:p>
            <a:pPr>
              <a:buClr>
                <a:srgbClr val="97233F"/>
              </a:buClr>
            </a:pPr>
            <a:endParaRPr lang="en-US" sz="2400" dirty="0" smtClean="0">
              <a:latin typeface="Calibri" pitchFamily="34" charset="0"/>
            </a:endParaRPr>
          </a:p>
          <a:p>
            <a:pPr marL="742950" lvl="1" indent="-285750">
              <a:buClr>
                <a:srgbClr val="97233F"/>
              </a:buClr>
              <a:buFont typeface="Arial" pitchFamily="34" charset="0"/>
              <a:buChar char="■"/>
            </a:pPr>
            <a:r>
              <a:rPr lang="en-US" sz="2400" b="1" dirty="0" smtClean="0">
                <a:latin typeface="Calibri" pitchFamily="34" charset="0"/>
              </a:rPr>
              <a:t>Clinical services: </a:t>
            </a:r>
            <a:r>
              <a:rPr lang="en-US" sz="2400" dirty="0">
                <a:latin typeface="Calibri" pitchFamily="34" charset="0"/>
              </a:rPr>
              <a:t>A</a:t>
            </a:r>
            <a:r>
              <a:rPr lang="en-US" sz="2400" dirty="0" smtClean="0">
                <a:latin typeface="Calibri" pitchFamily="34" charset="0"/>
              </a:rPr>
              <a:t>ccess </a:t>
            </a:r>
            <a:r>
              <a:rPr lang="en-US" sz="2400" dirty="0">
                <a:latin typeface="Calibri" pitchFamily="34" charset="0"/>
              </a:rPr>
              <a:t>to timely </a:t>
            </a:r>
            <a:r>
              <a:rPr lang="en-US" sz="2400" dirty="0" smtClean="0">
                <a:latin typeface="Calibri" pitchFamily="34" charset="0"/>
              </a:rPr>
              <a:t>cancer </a:t>
            </a:r>
            <a:r>
              <a:rPr lang="en-US" sz="2400" dirty="0">
                <a:latin typeface="Calibri" pitchFamily="34" charset="0"/>
              </a:rPr>
              <a:t>screening and diagnostic </a:t>
            </a:r>
            <a:r>
              <a:rPr lang="en-US" sz="2400" dirty="0" smtClean="0">
                <a:latin typeface="Calibri" pitchFamily="34" charset="0"/>
              </a:rPr>
              <a:t>services across the nation</a:t>
            </a:r>
          </a:p>
          <a:p>
            <a:pPr lvl="1">
              <a:buClr>
                <a:srgbClr val="97233F"/>
              </a:buClr>
            </a:pPr>
            <a:endParaRPr lang="en-US" sz="2400" dirty="0" smtClean="0">
              <a:latin typeface="Calibri" pitchFamily="34" charset="0"/>
            </a:endParaRPr>
          </a:p>
          <a:p>
            <a:pPr marL="742950" lvl="2" indent="-285750">
              <a:buClr>
                <a:srgbClr val="97233F"/>
              </a:buClr>
              <a:buFont typeface="Arial" pitchFamily="34" charset="0"/>
              <a:buChar char="■"/>
            </a:pPr>
            <a:r>
              <a:rPr lang="en-US" sz="2400" b="1" dirty="0" smtClean="0">
                <a:latin typeface="Calibri" pitchFamily="34" charset="0"/>
              </a:rPr>
              <a:t>Treatment services: </a:t>
            </a:r>
            <a:r>
              <a:rPr lang="en-US" sz="2400" dirty="0">
                <a:latin typeface="Calibri" pitchFamily="34" charset="0"/>
              </a:rPr>
              <a:t>Medicaid eligibility for cancer </a:t>
            </a:r>
            <a:r>
              <a:rPr lang="en-US" sz="2400" dirty="0" smtClean="0">
                <a:latin typeface="Calibri" pitchFamily="34" charset="0"/>
              </a:rPr>
              <a:t>treatment  (Breast </a:t>
            </a:r>
            <a:r>
              <a:rPr lang="en-US" sz="2400" dirty="0">
                <a:latin typeface="Calibri" pitchFamily="34" charset="0"/>
              </a:rPr>
              <a:t>&amp; Cervical Cancer Prevention and Treatment </a:t>
            </a:r>
            <a:r>
              <a:rPr lang="en-US" sz="2400" dirty="0" smtClean="0">
                <a:latin typeface="Calibri" pitchFamily="34" charset="0"/>
              </a:rPr>
              <a:t>Act)</a:t>
            </a:r>
            <a:endParaRPr lang="en-US" sz="2400" dirty="0">
              <a:latin typeface="Calibri" pitchFamily="34" charset="0"/>
            </a:endParaRPr>
          </a:p>
        </p:txBody>
      </p:sp>
      <p:sp>
        <p:nvSpPr>
          <p:cNvPr id="3" name="TextBox 2"/>
          <p:cNvSpPr txBox="1"/>
          <p:nvPr/>
        </p:nvSpPr>
        <p:spPr>
          <a:xfrm>
            <a:off x="1552575" y="6083587"/>
            <a:ext cx="7239000" cy="584775"/>
          </a:xfrm>
          <a:prstGeom prst="rect">
            <a:avLst/>
          </a:prstGeom>
          <a:noFill/>
          <a:ln w="19050">
            <a:solidFill>
              <a:srgbClr val="003F72"/>
            </a:solidFill>
          </a:ln>
        </p:spPr>
        <p:txBody>
          <a:bodyPr wrap="square" rtlCol="0">
            <a:spAutoFit/>
          </a:bodyPr>
          <a:lstStyle/>
          <a:p>
            <a:pPr lvl="0">
              <a:buClr>
                <a:srgbClr val="97233F"/>
              </a:buClr>
            </a:pPr>
            <a:r>
              <a:rPr lang="en-US" sz="1600" dirty="0" smtClean="0">
                <a:solidFill>
                  <a:srgbClr val="003F72"/>
                </a:solidFill>
                <a:latin typeface="Calibri" pitchFamily="34" charset="0"/>
              </a:rPr>
              <a:t>Objective C-17: Increase </a:t>
            </a:r>
            <a:r>
              <a:rPr lang="en-US" sz="1600" dirty="0">
                <a:solidFill>
                  <a:srgbClr val="003F72"/>
                </a:solidFill>
                <a:latin typeface="Calibri" pitchFamily="34" charset="0"/>
              </a:rPr>
              <a:t>the proportion of women who receive a breast cancer screening based on the most recent </a:t>
            </a:r>
            <a:r>
              <a:rPr lang="en-US" sz="1600" dirty="0" smtClean="0">
                <a:solidFill>
                  <a:srgbClr val="003F72"/>
                </a:solidFill>
                <a:latin typeface="Calibri" pitchFamily="34" charset="0"/>
              </a:rPr>
              <a:t>guidelines</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1067057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r>
              <a:rPr lang="en-US" smtClean="0">
                <a:ea typeface="ＭＳ Ｐゴシック" pitchFamily="34" charset="-128"/>
                <a:cs typeface="Arial" pitchFamily="34" charset="0"/>
              </a:rPr>
              <a:t>Evolution of Healthy People</a:t>
            </a:r>
          </a:p>
        </p:txBody>
      </p:sp>
      <p:pic>
        <p:nvPicPr>
          <p:cNvPr id="6" name="Content Placeholder 5" descr="Evolution of Healthy Peop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8834" y="1524000"/>
            <a:ext cx="7610098" cy="5181600"/>
          </a:xfrm>
        </p:spPr>
      </p:pic>
      <p:pic>
        <p:nvPicPr>
          <p:cNvPr id="1063" name="Picture 5" descr="odphplogo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defRPr/>
            </a:pPr>
            <a:r>
              <a:rPr lang="en-US" sz="2500" dirty="0"/>
              <a:t>Realizing HP 2020 Objectives:</a:t>
            </a:r>
            <a:br>
              <a:rPr lang="en-US" sz="2500" dirty="0"/>
            </a:br>
            <a:r>
              <a:rPr lang="en-US" sz="2500" dirty="0"/>
              <a:t>Future Approaches to Cancer </a:t>
            </a:r>
            <a:r>
              <a:rPr lang="en-US" sz="2500" dirty="0" smtClean="0"/>
              <a:t>Screening</a:t>
            </a:r>
            <a:endParaRPr lang="en-US" sz="2500" dirty="0"/>
          </a:p>
        </p:txBody>
      </p:sp>
      <p:sp>
        <p:nvSpPr>
          <p:cNvPr id="4" name="Content Placeholder 2"/>
          <p:cNvSpPr txBox="1">
            <a:spLocks/>
          </p:cNvSpPr>
          <p:nvPr/>
        </p:nvSpPr>
        <p:spPr bwMode="auto">
          <a:xfrm>
            <a:off x="1447800" y="15240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rgbClr val="97233F"/>
              </a:buClr>
            </a:pPr>
            <a:r>
              <a:rPr lang="en-US" sz="2400" b="1" dirty="0" smtClean="0">
                <a:latin typeface="Calibri" pitchFamily="34" charset="0"/>
              </a:rPr>
              <a:t>Goal:  </a:t>
            </a:r>
            <a:r>
              <a:rPr lang="en-US" sz="2400" dirty="0" smtClean="0">
                <a:latin typeface="Calibri" pitchFamily="34" charset="0"/>
              </a:rPr>
              <a:t>Build </a:t>
            </a:r>
            <a:r>
              <a:rPr lang="en-US" sz="2400" dirty="0">
                <a:latin typeface="Calibri" pitchFamily="34" charset="0"/>
              </a:rPr>
              <a:t>on the existing capacity and extensive clinical </a:t>
            </a:r>
            <a:r>
              <a:rPr lang="en-US" sz="2400" dirty="0" smtClean="0">
                <a:latin typeface="Calibri" pitchFamily="34" charset="0"/>
              </a:rPr>
              <a:t>network </a:t>
            </a:r>
            <a:r>
              <a:rPr lang="en-US" sz="2400" dirty="0">
                <a:latin typeface="Calibri" pitchFamily="34" charset="0"/>
              </a:rPr>
              <a:t>of the National Breast and Cervical Cancer Early Detection </a:t>
            </a:r>
            <a:r>
              <a:rPr lang="en-US" sz="2400" dirty="0" smtClean="0">
                <a:latin typeface="Calibri" pitchFamily="34" charset="0"/>
              </a:rPr>
              <a:t>Program</a:t>
            </a:r>
          </a:p>
          <a:p>
            <a:endParaRPr lang="en-US" sz="2400" dirty="0" smtClean="0">
              <a:latin typeface="Calibri" pitchFamily="34" charset="0"/>
            </a:endParaRPr>
          </a:p>
          <a:p>
            <a:pPr marL="742950" lvl="2" indent="-285750">
              <a:buClr>
                <a:srgbClr val="97233F"/>
              </a:buClr>
              <a:buFont typeface="Arial" pitchFamily="34" charset="0"/>
              <a:buChar char="■"/>
            </a:pPr>
            <a:r>
              <a:rPr lang="en-US" sz="2400" dirty="0">
                <a:latin typeface="Calibri" pitchFamily="34" charset="0"/>
              </a:rPr>
              <a:t>Public </a:t>
            </a:r>
            <a:r>
              <a:rPr lang="en-US" sz="2400" dirty="0" smtClean="0">
                <a:latin typeface="Calibri" pitchFamily="34" charset="0"/>
              </a:rPr>
              <a:t>education </a:t>
            </a:r>
            <a:r>
              <a:rPr lang="en-US" sz="2400" dirty="0">
                <a:latin typeface="Calibri" pitchFamily="34" charset="0"/>
              </a:rPr>
              <a:t>and </a:t>
            </a:r>
            <a:r>
              <a:rPr lang="en-US" sz="2400" dirty="0" smtClean="0">
                <a:latin typeface="Calibri" pitchFamily="34" charset="0"/>
              </a:rPr>
              <a:t>outreach </a:t>
            </a:r>
          </a:p>
          <a:p>
            <a:pPr marL="457200" lvl="2">
              <a:buClr>
                <a:srgbClr val="97233F"/>
              </a:buClr>
            </a:pPr>
            <a:endParaRPr lang="en-US" sz="2400" dirty="0" smtClean="0">
              <a:latin typeface="Calibri" pitchFamily="34" charset="0"/>
            </a:endParaRPr>
          </a:p>
          <a:p>
            <a:pPr marL="742950" lvl="2" indent="-285750">
              <a:buClr>
                <a:srgbClr val="97233F"/>
              </a:buClr>
              <a:buFont typeface="Arial" pitchFamily="34" charset="0"/>
              <a:buChar char="■"/>
            </a:pPr>
            <a:r>
              <a:rPr lang="en-US" sz="2400" dirty="0" smtClean="0">
                <a:latin typeface="Calibri" pitchFamily="34" charset="0"/>
              </a:rPr>
              <a:t>Screening </a:t>
            </a:r>
            <a:r>
              <a:rPr lang="en-US" sz="2400" dirty="0">
                <a:latin typeface="Calibri" pitchFamily="34" charset="0"/>
              </a:rPr>
              <a:t>services and care </a:t>
            </a:r>
            <a:r>
              <a:rPr lang="en-US" sz="2400" dirty="0" smtClean="0">
                <a:latin typeface="Calibri" pitchFamily="34" charset="0"/>
              </a:rPr>
              <a:t>coordination</a:t>
            </a:r>
          </a:p>
          <a:p>
            <a:pPr marL="457200" lvl="2">
              <a:buClr>
                <a:srgbClr val="97233F"/>
              </a:buClr>
            </a:pPr>
            <a:endParaRPr lang="en-US" sz="2400" dirty="0">
              <a:latin typeface="Calibri" pitchFamily="34" charset="0"/>
            </a:endParaRPr>
          </a:p>
          <a:p>
            <a:pPr marL="742950" lvl="2" indent="-285750">
              <a:buClr>
                <a:srgbClr val="97233F"/>
              </a:buClr>
              <a:buFont typeface="Arial" pitchFamily="34" charset="0"/>
              <a:buChar char="■"/>
            </a:pPr>
            <a:r>
              <a:rPr lang="en-US" sz="2400" dirty="0">
                <a:latin typeface="Calibri" pitchFamily="34" charset="0"/>
              </a:rPr>
              <a:t>Quality assurance, surveillance, and </a:t>
            </a:r>
            <a:r>
              <a:rPr lang="en-US" sz="2400" dirty="0" smtClean="0">
                <a:latin typeface="Calibri" pitchFamily="34" charset="0"/>
              </a:rPr>
              <a:t>monitoring</a:t>
            </a:r>
          </a:p>
          <a:p>
            <a:pPr marL="457200" lvl="2">
              <a:buClr>
                <a:srgbClr val="97233F"/>
              </a:buClr>
            </a:pPr>
            <a:endParaRPr lang="en-US" sz="2400" dirty="0">
              <a:latin typeface="Calibri" pitchFamily="34" charset="0"/>
            </a:endParaRPr>
          </a:p>
          <a:p>
            <a:pPr marL="742950" lvl="2" indent="-285750">
              <a:buClr>
                <a:srgbClr val="97233F"/>
              </a:buClr>
              <a:buFont typeface="Arial" pitchFamily="34" charset="0"/>
              <a:buChar char="■"/>
            </a:pPr>
            <a:r>
              <a:rPr lang="en-US" sz="2400" dirty="0">
                <a:latin typeface="Calibri" pitchFamily="34" charset="0"/>
              </a:rPr>
              <a:t>Organized systems to provide screening</a:t>
            </a:r>
          </a:p>
          <a:p>
            <a:pPr marL="285750" indent="-285750">
              <a:buClr>
                <a:srgbClr val="97233F"/>
              </a:buClr>
              <a:buFont typeface="Arial" pitchFamily="34" charset="0"/>
              <a:buChar char="■"/>
            </a:pPr>
            <a:endParaRPr lang="en-US" sz="2400" b="1" dirty="0" smtClean="0">
              <a:latin typeface="Calibri" pitchFamily="34" charset="0"/>
            </a:endParaRPr>
          </a:p>
          <a:p>
            <a:pPr>
              <a:buClr>
                <a:srgbClr val="97233F"/>
              </a:buClr>
            </a:pPr>
            <a:endParaRPr lang="en-US" sz="2400" dirty="0">
              <a:latin typeface="Calibri" pitchFamily="34" charset="0"/>
            </a:endParaRPr>
          </a:p>
          <a:p>
            <a:pPr marL="800100" lvl="1" indent="-342900">
              <a:buFont typeface="Arial" pitchFamily="34" charset="0"/>
              <a:buChar char="•"/>
            </a:pPr>
            <a:endParaRPr lang="en-US" sz="2400" dirty="0" smtClean="0">
              <a:latin typeface="Calibri" pitchFamily="34" charset="0"/>
            </a:endParaRPr>
          </a:p>
          <a:p>
            <a:pPr marL="800100" lvl="1" indent="-342900">
              <a:buFont typeface="Arial" pitchFamily="34" charset="0"/>
              <a:buChar char="•"/>
            </a:pPr>
            <a:endParaRPr lang="en-US" sz="2400" dirty="0" smtClean="0">
              <a:latin typeface="Calibri" pitchFamily="34" charset="0"/>
            </a:endParaRPr>
          </a:p>
          <a:p>
            <a:pPr marL="800100" lvl="1" indent="-342900">
              <a:buFont typeface="Arial" pitchFamily="34" charset="0"/>
              <a:buChar char="•"/>
            </a:pPr>
            <a:endParaRPr lang="en-US" sz="2400" dirty="0" smtClean="0">
              <a:latin typeface="Calibri" pitchFamily="34" charset="0"/>
            </a:endParaRPr>
          </a:p>
        </p:txBody>
      </p:sp>
    </p:spTree>
    <p:extLst>
      <p:ext uri="{BB962C8B-B14F-4D97-AF65-F5344CB8AC3E}">
        <p14:creationId xmlns:p14="http://schemas.microsoft.com/office/powerpoint/2010/main" val="69901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z="2500" dirty="0"/>
              <a:t>Realizing HP 2020 Objectives:</a:t>
            </a:r>
            <a:br>
              <a:rPr lang="en-US" sz="2500" dirty="0"/>
            </a:br>
            <a:r>
              <a:rPr lang="en-US" sz="2500" dirty="0"/>
              <a:t>Colorectal Cancer Control </a:t>
            </a:r>
            <a:r>
              <a:rPr lang="en-US" sz="2500" dirty="0" smtClean="0"/>
              <a:t>Program</a:t>
            </a:r>
            <a:endParaRPr lang="en-US" sz="2500" dirty="0"/>
          </a:p>
        </p:txBody>
      </p:sp>
      <p:sp>
        <p:nvSpPr>
          <p:cNvPr id="4" name="Content Placeholder 2"/>
          <p:cNvSpPr txBox="1">
            <a:spLocks/>
          </p:cNvSpPr>
          <p:nvPr/>
        </p:nvSpPr>
        <p:spPr bwMode="auto">
          <a:xfrm>
            <a:off x="1447800" y="1524000"/>
            <a:ext cx="7391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rgbClr val="97233F"/>
              </a:buClr>
            </a:pPr>
            <a:r>
              <a:rPr lang="en-US" sz="2400" b="1" dirty="0" smtClean="0">
                <a:latin typeface="Calibri" pitchFamily="34" charset="0"/>
              </a:rPr>
              <a:t>Goal</a:t>
            </a:r>
            <a:r>
              <a:rPr lang="en-US" sz="2400" dirty="0" smtClean="0">
                <a:latin typeface="Calibri" pitchFamily="34" charset="0"/>
              </a:rPr>
              <a:t>: Increase colorectal cancer (CRC) screening among underinsured and uninsured adults</a:t>
            </a:r>
          </a:p>
          <a:p>
            <a:pPr>
              <a:buClr>
                <a:srgbClr val="97233F"/>
              </a:buClr>
            </a:pPr>
            <a:endParaRPr lang="en-US" sz="2400" dirty="0" smtClean="0">
              <a:latin typeface="Calibri" pitchFamily="34" charset="0"/>
            </a:endParaRPr>
          </a:p>
          <a:p>
            <a:pPr marL="800100" lvl="1" indent="-342900">
              <a:buClr>
                <a:srgbClr val="97233F"/>
              </a:buClr>
              <a:buFont typeface="Arial" pitchFamily="34" charset="0"/>
              <a:buChar char="■"/>
            </a:pPr>
            <a:r>
              <a:rPr lang="en-US" sz="2400" b="1" dirty="0" smtClean="0">
                <a:latin typeface="Calibri" pitchFamily="34" charset="0"/>
              </a:rPr>
              <a:t>Screening promotion (population-based</a:t>
            </a:r>
            <a:r>
              <a:rPr lang="en-US" sz="2400" b="1" dirty="0">
                <a:latin typeface="Calibri" pitchFamily="34" charset="0"/>
              </a:rPr>
              <a:t>)</a:t>
            </a:r>
          </a:p>
          <a:p>
            <a:pPr marL="1257300" lvl="2" indent="-342900">
              <a:buFont typeface="Calibri" pitchFamily="34" charset="0"/>
              <a:buChar char="–"/>
            </a:pPr>
            <a:r>
              <a:rPr lang="en-US" sz="2000" dirty="0">
                <a:latin typeface="Calibri" pitchFamily="34" charset="0"/>
              </a:rPr>
              <a:t>Emphasis on policy and systems change </a:t>
            </a:r>
            <a:endParaRPr lang="en-US" sz="2000" u="sng" dirty="0">
              <a:latin typeface="Calibri" pitchFamily="34" charset="0"/>
            </a:endParaRPr>
          </a:p>
          <a:p>
            <a:pPr marL="1257300" lvl="2" indent="-342900">
              <a:buFont typeface="Calibri" pitchFamily="34" charset="0"/>
              <a:buChar char="–"/>
            </a:pPr>
            <a:r>
              <a:rPr lang="en-US" sz="2000" dirty="0">
                <a:latin typeface="Calibri" pitchFamily="34" charset="0"/>
              </a:rPr>
              <a:t>Implement </a:t>
            </a:r>
            <a:r>
              <a:rPr lang="en-US" sz="2000" dirty="0" smtClean="0">
                <a:latin typeface="Calibri" pitchFamily="34" charset="0"/>
              </a:rPr>
              <a:t>evidence-based </a:t>
            </a:r>
            <a:r>
              <a:rPr lang="en-US" sz="2000" dirty="0">
                <a:latin typeface="Calibri" pitchFamily="34" charset="0"/>
              </a:rPr>
              <a:t>strategies (</a:t>
            </a:r>
            <a:r>
              <a:rPr lang="en-US" sz="2000" i="1" dirty="0">
                <a:latin typeface="Calibri" pitchFamily="34" charset="0"/>
              </a:rPr>
              <a:t>Community Guide</a:t>
            </a:r>
            <a:r>
              <a:rPr lang="en-US" sz="2000" dirty="0">
                <a:latin typeface="Calibri" pitchFamily="34" charset="0"/>
              </a:rPr>
              <a:t>)</a:t>
            </a:r>
          </a:p>
          <a:p>
            <a:pPr marL="1257300" lvl="2" indent="-342900">
              <a:buFont typeface="Calibri" pitchFamily="34" charset="0"/>
              <a:buChar char="–"/>
            </a:pPr>
            <a:r>
              <a:rPr lang="en-US" sz="2000" dirty="0">
                <a:latin typeface="Calibri" pitchFamily="34" charset="0"/>
              </a:rPr>
              <a:t>Ensure adequate diagnostic and treatment follow-up</a:t>
            </a:r>
          </a:p>
          <a:p>
            <a:pPr marL="800100" lvl="1" indent="-342900">
              <a:buClr>
                <a:srgbClr val="97233F"/>
              </a:buClr>
              <a:buFont typeface="Arial" pitchFamily="34" charset="0"/>
              <a:buChar char="■"/>
            </a:pPr>
            <a:endParaRPr lang="en-US" sz="2400" b="1" dirty="0" smtClean="0">
              <a:solidFill>
                <a:srgbClr val="000000"/>
              </a:solidFill>
              <a:latin typeface="Calibri" pitchFamily="34" charset="0"/>
            </a:endParaRPr>
          </a:p>
          <a:p>
            <a:pPr marL="800100" lvl="1" indent="-342900">
              <a:buClr>
                <a:srgbClr val="97233F"/>
              </a:buClr>
              <a:buFont typeface="Arial" pitchFamily="34" charset="0"/>
              <a:buChar char="■"/>
            </a:pPr>
            <a:r>
              <a:rPr lang="en-US" sz="2400" b="1" dirty="0" smtClean="0">
                <a:latin typeface="Calibri" pitchFamily="34" charset="0"/>
              </a:rPr>
              <a:t>Screening provision (clinical services</a:t>
            </a:r>
            <a:r>
              <a:rPr lang="en-US" sz="2400" b="1" dirty="0">
                <a:latin typeface="Calibri" pitchFamily="34" charset="0"/>
              </a:rPr>
              <a:t>)</a:t>
            </a:r>
          </a:p>
          <a:p>
            <a:pPr marL="1257300" lvl="2" indent="-342900">
              <a:buFont typeface="Calibri" pitchFamily="34" charset="0"/>
              <a:buChar char="–"/>
            </a:pPr>
            <a:r>
              <a:rPr lang="en-US" sz="2000" dirty="0">
                <a:latin typeface="Calibri" pitchFamily="34" charset="0"/>
              </a:rPr>
              <a:t>Screening for eligible low income, under- and uninsured men and women</a:t>
            </a:r>
          </a:p>
          <a:p>
            <a:pPr>
              <a:buClr>
                <a:srgbClr val="97233F"/>
              </a:buClr>
            </a:pPr>
            <a:endParaRPr lang="en-US" sz="2400" dirty="0" smtClean="0">
              <a:latin typeface="Calibri" pitchFamily="34" charset="0"/>
            </a:endParaRPr>
          </a:p>
          <a:p>
            <a:pPr lvl="2"/>
            <a:endParaRPr lang="en-US" sz="2000" dirty="0" smtClean="0">
              <a:latin typeface="Calibri" pitchFamily="34" charset="0"/>
            </a:endParaRPr>
          </a:p>
          <a:p>
            <a:pPr lvl="2"/>
            <a:endParaRPr lang="en-US" sz="2000" dirty="0">
              <a:latin typeface="Calibri" pitchFamily="34" charset="0"/>
            </a:endParaRPr>
          </a:p>
          <a:p>
            <a:pPr marL="342900" indent="-342900">
              <a:buClr>
                <a:srgbClr val="97233F"/>
              </a:buClr>
              <a:buFont typeface="Arial" pitchFamily="34" charset="0"/>
              <a:buChar char="■"/>
            </a:pPr>
            <a:endParaRPr lang="en-US" dirty="0" smtClean="0">
              <a:latin typeface="Calibri" pitchFamily="34" charset="0"/>
            </a:endParaRPr>
          </a:p>
        </p:txBody>
      </p:sp>
      <p:sp>
        <p:nvSpPr>
          <p:cNvPr id="7" name="TextBox 6"/>
          <p:cNvSpPr txBox="1"/>
          <p:nvPr/>
        </p:nvSpPr>
        <p:spPr>
          <a:xfrm>
            <a:off x="1562100" y="6096000"/>
            <a:ext cx="7391400" cy="584775"/>
          </a:xfrm>
          <a:prstGeom prst="rect">
            <a:avLst/>
          </a:prstGeom>
          <a:noFill/>
          <a:ln w="25400">
            <a:solidFill>
              <a:srgbClr val="003F72"/>
            </a:solidFill>
          </a:ln>
        </p:spPr>
        <p:txBody>
          <a:bodyPr wrap="square" rtlCol="0">
            <a:spAutoFit/>
          </a:bodyPr>
          <a:lstStyle/>
          <a:p>
            <a:pPr lvl="0">
              <a:buClr>
                <a:srgbClr val="97233F"/>
              </a:buClr>
            </a:pPr>
            <a:r>
              <a:rPr lang="en-US" sz="1600" dirty="0" smtClean="0">
                <a:solidFill>
                  <a:srgbClr val="003F72"/>
                </a:solidFill>
                <a:latin typeface="Calibri" pitchFamily="34" charset="0"/>
              </a:rPr>
              <a:t>Objective C-16: Increase </a:t>
            </a:r>
            <a:r>
              <a:rPr lang="en-US" sz="1600" dirty="0">
                <a:solidFill>
                  <a:srgbClr val="003F72"/>
                </a:solidFill>
                <a:latin typeface="Calibri" pitchFamily="34" charset="0"/>
              </a:rPr>
              <a:t>the proportion of adults who receive a CRC screening based on the most recent </a:t>
            </a:r>
            <a:r>
              <a:rPr lang="en-US" sz="1600" dirty="0" smtClean="0">
                <a:solidFill>
                  <a:srgbClr val="003F72"/>
                </a:solidFill>
                <a:latin typeface="Calibri" pitchFamily="34" charset="0"/>
              </a:rPr>
              <a:t>guidelines</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3951149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500" dirty="0"/>
              <a:t>Realizing HP 2020 Objectives:</a:t>
            </a:r>
            <a:br>
              <a:rPr lang="en-US" sz="2500" dirty="0"/>
            </a:br>
            <a:r>
              <a:rPr lang="en-US" sz="2500" dirty="0"/>
              <a:t>Innovative Public Health Approaches </a:t>
            </a:r>
          </a:p>
        </p:txBody>
      </p:sp>
      <p:sp>
        <p:nvSpPr>
          <p:cNvPr id="4" name="Content Placeholder 2"/>
          <p:cNvSpPr txBox="1">
            <a:spLocks/>
          </p:cNvSpPr>
          <p:nvPr/>
        </p:nvSpPr>
        <p:spPr bwMode="auto">
          <a:xfrm>
            <a:off x="1447800" y="15240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Clr>
                <a:srgbClr val="97233F"/>
              </a:buClr>
              <a:buFont typeface="Arial" pitchFamily="34" charset="0"/>
              <a:buChar char="■"/>
            </a:pPr>
            <a:r>
              <a:rPr lang="en-US" sz="2400" b="1" dirty="0" smtClean="0">
                <a:solidFill>
                  <a:srgbClr val="000000"/>
                </a:solidFill>
                <a:latin typeface="Calibri" pitchFamily="34" charset="0"/>
              </a:rPr>
              <a:t>Minnesota Department of Health</a:t>
            </a:r>
          </a:p>
          <a:p>
            <a:pPr marL="800100" lvl="1" indent="-342900">
              <a:buFont typeface="Calibri" pitchFamily="34" charset="0"/>
              <a:buChar char="–"/>
            </a:pPr>
            <a:r>
              <a:rPr lang="en-US" sz="2400" dirty="0" smtClean="0">
                <a:solidFill>
                  <a:srgbClr val="000000"/>
                </a:solidFill>
                <a:latin typeface="Calibri" pitchFamily="34" charset="0"/>
              </a:rPr>
              <a:t>Collaboration with state Medicaid program</a:t>
            </a:r>
            <a:endParaRPr lang="en-US" sz="2400" dirty="0">
              <a:solidFill>
                <a:srgbClr val="000000"/>
              </a:solidFill>
              <a:latin typeface="Calibri" pitchFamily="34" charset="0"/>
            </a:endParaRPr>
          </a:p>
          <a:p>
            <a:pPr marL="800100" lvl="1" indent="-342900">
              <a:buFont typeface="Calibri" pitchFamily="34" charset="0"/>
              <a:buChar char="–"/>
            </a:pPr>
            <a:r>
              <a:rPr lang="en-US" sz="2400" dirty="0" smtClean="0">
                <a:solidFill>
                  <a:srgbClr val="000000"/>
                </a:solidFill>
                <a:latin typeface="Calibri" pitchFamily="34" charset="0"/>
              </a:rPr>
              <a:t>Direct mail reminders </a:t>
            </a:r>
            <a:r>
              <a:rPr lang="en-US" sz="2400" dirty="0">
                <a:solidFill>
                  <a:srgbClr val="000000"/>
                </a:solidFill>
                <a:latin typeface="Calibri" pitchFamily="34" charset="0"/>
              </a:rPr>
              <a:t>about cancer </a:t>
            </a:r>
            <a:r>
              <a:rPr lang="en-US" sz="2400" dirty="0" smtClean="0">
                <a:solidFill>
                  <a:srgbClr val="000000"/>
                </a:solidFill>
                <a:latin typeface="Calibri" pitchFamily="34" charset="0"/>
              </a:rPr>
              <a:t>screening to unscreened beneficiaries</a:t>
            </a:r>
          </a:p>
          <a:p>
            <a:pPr lvl="1"/>
            <a:endParaRPr lang="en-US" sz="2400" dirty="0" smtClean="0">
              <a:solidFill>
                <a:srgbClr val="000000"/>
              </a:solidFill>
              <a:latin typeface="Calibri" pitchFamily="34" charset="0"/>
            </a:endParaRPr>
          </a:p>
          <a:p>
            <a:pPr marL="342900" lvl="0" indent="-342900">
              <a:buClr>
                <a:srgbClr val="97233F"/>
              </a:buClr>
              <a:buFont typeface="Arial" pitchFamily="34" charset="0"/>
              <a:buChar char="■"/>
            </a:pPr>
            <a:r>
              <a:rPr lang="en-US" sz="2400" b="1" dirty="0" smtClean="0">
                <a:solidFill>
                  <a:srgbClr val="000000"/>
                </a:solidFill>
                <a:latin typeface="Calibri" pitchFamily="34" charset="0"/>
              </a:rPr>
              <a:t>New York State Health Department</a:t>
            </a:r>
            <a:endParaRPr lang="en-US" sz="2400" b="1" dirty="0">
              <a:solidFill>
                <a:srgbClr val="000000"/>
              </a:solidFill>
              <a:latin typeface="Calibri" pitchFamily="34" charset="0"/>
            </a:endParaRPr>
          </a:p>
          <a:p>
            <a:pPr marL="800100" lvl="1" indent="-342900">
              <a:buFont typeface="Calibri" pitchFamily="34" charset="0"/>
              <a:buChar char="–"/>
            </a:pPr>
            <a:r>
              <a:rPr lang="en-US" sz="2400" dirty="0" smtClean="0">
                <a:solidFill>
                  <a:srgbClr val="000000"/>
                </a:solidFill>
                <a:latin typeface="Calibri" pitchFamily="34" charset="0"/>
              </a:rPr>
              <a:t>Collaboration with Federally Qualified Health Centers</a:t>
            </a:r>
          </a:p>
          <a:p>
            <a:pPr marL="800100" lvl="1" indent="-342900">
              <a:buFont typeface="Calibri" pitchFamily="34" charset="0"/>
              <a:buChar char="–"/>
            </a:pPr>
            <a:r>
              <a:rPr lang="en-US" sz="2400" dirty="0" smtClean="0">
                <a:solidFill>
                  <a:srgbClr val="000000"/>
                </a:solidFill>
                <a:latin typeface="Calibri" pitchFamily="34" charset="0"/>
              </a:rPr>
              <a:t>Registry to track screening rates and quality among providers</a:t>
            </a: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2843950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500" dirty="0"/>
              <a:t>Federal Partnerships:</a:t>
            </a:r>
            <a:br>
              <a:rPr lang="en-US" sz="2500" dirty="0"/>
            </a:br>
            <a:r>
              <a:rPr lang="en-US" sz="2500" dirty="0"/>
              <a:t>Cancer Prevention and Control Research </a:t>
            </a:r>
            <a:r>
              <a:rPr lang="en-US" sz="2500" dirty="0" smtClean="0"/>
              <a:t>Network</a:t>
            </a:r>
            <a:endParaRPr lang="en-US" sz="2500" dirty="0"/>
          </a:p>
        </p:txBody>
      </p:sp>
      <p:sp>
        <p:nvSpPr>
          <p:cNvPr id="4" name="Content Placeholder 2"/>
          <p:cNvSpPr txBox="1">
            <a:spLocks/>
          </p:cNvSpPr>
          <p:nvPr/>
        </p:nvSpPr>
        <p:spPr bwMode="auto">
          <a:xfrm>
            <a:off x="1447800" y="1600200"/>
            <a:ext cx="7696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rgbClr val="97233F"/>
              </a:buClr>
            </a:pPr>
            <a:r>
              <a:rPr lang="en-US" sz="2400" b="1" dirty="0" smtClean="0">
                <a:solidFill>
                  <a:srgbClr val="000000"/>
                </a:solidFill>
                <a:latin typeface="Calibri" pitchFamily="34" charset="0"/>
              </a:rPr>
              <a:t>Goal</a:t>
            </a:r>
            <a:r>
              <a:rPr lang="en-US" sz="2400" dirty="0">
                <a:solidFill>
                  <a:srgbClr val="000000"/>
                </a:solidFill>
                <a:latin typeface="Calibri" pitchFamily="34" charset="0"/>
              </a:rPr>
              <a:t>: </a:t>
            </a:r>
            <a:r>
              <a:rPr lang="en-US" sz="2400" dirty="0" smtClean="0">
                <a:solidFill>
                  <a:srgbClr val="000000"/>
                </a:solidFill>
                <a:latin typeface="Calibri" pitchFamily="34" charset="0"/>
              </a:rPr>
              <a:t>Provide </a:t>
            </a:r>
            <a:r>
              <a:rPr lang="en-US" sz="2400" dirty="0">
                <a:solidFill>
                  <a:srgbClr val="000000"/>
                </a:solidFill>
                <a:latin typeface="Calibri" pitchFamily="34" charset="0"/>
              </a:rPr>
              <a:t>an infrastructure for applying relevant research to local cancer prevention and control </a:t>
            </a:r>
            <a:r>
              <a:rPr lang="en-US" sz="2400" dirty="0" smtClean="0">
                <a:solidFill>
                  <a:srgbClr val="000000"/>
                </a:solidFill>
                <a:latin typeface="Calibri" pitchFamily="34" charset="0"/>
              </a:rPr>
              <a:t>needs</a:t>
            </a:r>
          </a:p>
          <a:p>
            <a:pPr>
              <a:buClr>
                <a:srgbClr val="97233F"/>
              </a:buClr>
            </a:pPr>
            <a:endParaRPr lang="en-US" sz="2400" dirty="0" smtClean="0">
              <a:solidFill>
                <a:srgbClr val="000000"/>
              </a:solidFill>
              <a:latin typeface="Calibri" pitchFamily="34" charset="0"/>
            </a:endParaRPr>
          </a:p>
          <a:p>
            <a:pPr marL="800100" lvl="1" indent="-342900">
              <a:buClr>
                <a:srgbClr val="97233F"/>
              </a:buClr>
              <a:buFont typeface="Arial" pitchFamily="34" charset="0"/>
              <a:buChar char="■"/>
            </a:pPr>
            <a:r>
              <a:rPr lang="en-US" sz="2400" dirty="0" smtClean="0">
                <a:solidFill>
                  <a:srgbClr val="000000"/>
                </a:solidFill>
                <a:latin typeface="Calibri" pitchFamily="34" charset="0"/>
              </a:rPr>
              <a:t>Increases </a:t>
            </a:r>
            <a:r>
              <a:rPr lang="en-US" sz="2400" dirty="0">
                <a:solidFill>
                  <a:srgbClr val="000000"/>
                </a:solidFill>
                <a:latin typeface="Calibri" pitchFamily="34" charset="0"/>
              </a:rPr>
              <a:t>expertise in community-based intervention research in cancer prevention and </a:t>
            </a:r>
            <a:r>
              <a:rPr lang="en-US" sz="2400" dirty="0" smtClean="0">
                <a:solidFill>
                  <a:srgbClr val="000000"/>
                </a:solidFill>
                <a:latin typeface="Calibri" pitchFamily="34" charset="0"/>
              </a:rPr>
              <a:t>control</a:t>
            </a:r>
          </a:p>
          <a:p>
            <a:pPr lvl="1">
              <a:buClr>
                <a:srgbClr val="97233F"/>
              </a:buClr>
            </a:pPr>
            <a:endParaRPr lang="en-US" sz="2400" dirty="0" smtClean="0">
              <a:solidFill>
                <a:srgbClr val="000000"/>
              </a:solidFill>
              <a:latin typeface="Calibri" pitchFamily="34" charset="0"/>
            </a:endParaRPr>
          </a:p>
          <a:p>
            <a:pPr marL="800100" lvl="1" indent="-342900">
              <a:buClr>
                <a:srgbClr val="97233F"/>
              </a:buClr>
              <a:buFont typeface="Arial" pitchFamily="34" charset="0"/>
              <a:buChar char="■"/>
            </a:pPr>
            <a:r>
              <a:rPr lang="en-US" sz="2400" dirty="0" smtClean="0">
                <a:solidFill>
                  <a:srgbClr val="000000"/>
                </a:solidFill>
                <a:latin typeface="Calibri" pitchFamily="34" charset="0"/>
              </a:rPr>
              <a:t>Facilitates </a:t>
            </a:r>
            <a:r>
              <a:rPr lang="en-US" sz="2400" dirty="0">
                <a:solidFill>
                  <a:srgbClr val="000000"/>
                </a:solidFill>
                <a:latin typeface="Calibri" pitchFamily="34" charset="0"/>
              </a:rPr>
              <a:t>translation of </a:t>
            </a:r>
            <a:r>
              <a:rPr lang="en-US" sz="2400" dirty="0" smtClean="0">
                <a:solidFill>
                  <a:srgbClr val="000000"/>
                </a:solidFill>
                <a:latin typeface="Calibri" pitchFamily="34" charset="0"/>
              </a:rPr>
              <a:t>interventions </a:t>
            </a:r>
            <a:r>
              <a:rPr lang="en-US" sz="2400" dirty="0">
                <a:solidFill>
                  <a:srgbClr val="000000"/>
                </a:solidFill>
                <a:latin typeface="Calibri" pitchFamily="34" charset="0"/>
              </a:rPr>
              <a:t>into </a:t>
            </a:r>
            <a:r>
              <a:rPr lang="en-US" sz="2400" dirty="0" smtClean="0">
                <a:solidFill>
                  <a:srgbClr val="000000"/>
                </a:solidFill>
                <a:latin typeface="Calibri" pitchFamily="34" charset="0"/>
              </a:rPr>
              <a:t>practice</a:t>
            </a:r>
          </a:p>
          <a:p>
            <a:pPr lvl="1">
              <a:buClr>
                <a:srgbClr val="97233F"/>
              </a:buClr>
            </a:pPr>
            <a:endParaRPr lang="en-US" sz="2400" dirty="0" smtClean="0">
              <a:solidFill>
                <a:srgbClr val="000000"/>
              </a:solidFill>
              <a:latin typeface="Calibri" pitchFamily="34" charset="0"/>
            </a:endParaRPr>
          </a:p>
          <a:p>
            <a:pPr marL="800100" lvl="1" indent="-342900">
              <a:buClr>
                <a:srgbClr val="97233F"/>
              </a:buClr>
              <a:buFont typeface="Arial" pitchFamily="34" charset="0"/>
              <a:buChar char="■"/>
            </a:pPr>
            <a:r>
              <a:rPr lang="en-US" sz="2400" dirty="0" smtClean="0">
                <a:solidFill>
                  <a:srgbClr val="000000"/>
                </a:solidFill>
                <a:latin typeface="Calibri" pitchFamily="34" charset="0"/>
              </a:rPr>
              <a:t>Aims </a:t>
            </a:r>
            <a:r>
              <a:rPr lang="en-US" sz="2400" dirty="0">
                <a:solidFill>
                  <a:srgbClr val="000000"/>
                </a:solidFill>
                <a:latin typeface="Calibri" pitchFamily="34" charset="0"/>
              </a:rPr>
              <a:t>to provide expertise for research that meets </a:t>
            </a:r>
            <a:r>
              <a:rPr lang="en-US" sz="2400" i="1" dirty="0">
                <a:solidFill>
                  <a:srgbClr val="000000"/>
                </a:solidFill>
                <a:latin typeface="Calibri" pitchFamily="34" charset="0"/>
              </a:rPr>
              <a:t>Community Guide </a:t>
            </a:r>
            <a:r>
              <a:rPr lang="en-US" sz="2400" dirty="0">
                <a:solidFill>
                  <a:srgbClr val="000000"/>
                </a:solidFill>
                <a:latin typeface="Calibri" pitchFamily="34" charset="0"/>
              </a:rPr>
              <a:t>standards </a:t>
            </a:r>
          </a:p>
          <a:p>
            <a:pPr marL="800100" lvl="1" indent="-342900">
              <a:buFont typeface="Calibri" pitchFamily="34" charset="0"/>
              <a:buChar char="–"/>
            </a:pPr>
            <a:endParaRPr lang="en-US" sz="2400" dirty="0">
              <a:solidFill>
                <a:srgbClr val="000000"/>
              </a:solidFill>
              <a:latin typeface="Calibri" pitchFamily="34" charset="0"/>
            </a:endParaRPr>
          </a:p>
          <a:p>
            <a:pPr lvl="1"/>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3541191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500" dirty="0"/>
              <a:t>Cancer Prevention and Control Research Network </a:t>
            </a:r>
            <a:r>
              <a:rPr lang="en-US" sz="2500" dirty="0" smtClean="0"/>
              <a:t>Example</a:t>
            </a:r>
            <a:endParaRPr lang="en-US" sz="2500" dirty="0"/>
          </a:p>
        </p:txBody>
      </p:sp>
      <p:sp>
        <p:nvSpPr>
          <p:cNvPr id="4" name="Content Placeholder 2"/>
          <p:cNvSpPr txBox="1">
            <a:spLocks/>
          </p:cNvSpPr>
          <p:nvPr/>
        </p:nvSpPr>
        <p:spPr bwMode="auto">
          <a:xfrm>
            <a:off x="1447800" y="1524000"/>
            <a:ext cx="7696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rgbClr val="97233F"/>
              </a:buClr>
            </a:pPr>
            <a:r>
              <a:rPr lang="en-US" sz="2400" b="1" dirty="0" smtClean="0">
                <a:solidFill>
                  <a:srgbClr val="000000"/>
                </a:solidFill>
                <a:latin typeface="Calibri" pitchFamily="34" charset="0"/>
              </a:rPr>
              <a:t>Washington University in St. Louis and United Way 2-1-1 Missouri</a:t>
            </a:r>
          </a:p>
          <a:p>
            <a:pPr>
              <a:buClr>
                <a:srgbClr val="97233F"/>
              </a:buClr>
            </a:pPr>
            <a:endParaRPr lang="en-US" sz="2400" b="1" dirty="0" smtClean="0">
              <a:solidFill>
                <a:srgbClr val="000000"/>
              </a:solidFill>
              <a:latin typeface="Calibri" pitchFamily="34" charset="0"/>
            </a:endParaRPr>
          </a:p>
          <a:p>
            <a:pPr marL="342900" indent="-342900">
              <a:buClr>
                <a:srgbClr val="97233F"/>
              </a:buClr>
              <a:buFont typeface="Arial" pitchFamily="34" charset="0"/>
              <a:buChar char="■"/>
            </a:pPr>
            <a:r>
              <a:rPr lang="en-US" sz="2400" dirty="0" smtClean="0">
                <a:solidFill>
                  <a:srgbClr val="000000"/>
                </a:solidFill>
                <a:latin typeface="Calibri" pitchFamily="34" charset="0"/>
              </a:rPr>
              <a:t>Callers to 2-1-1 have greater need for cancer control services</a:t>
            </a:r>
          </a:p>
          <a:p>
            <a:pPr>
              <a:buClr>
                <a:srgbClr val="97233F"/>
              </a:buClr>
            </a:pPr>
            <a:endParaRPr lang="en-US" sz="2400" dirty="0" smtClean="0">
              <a:solidFill>
                <a:srgbClr val="000000"/>
              </a:solidFill>
              <a:latin typeface="Calibri" pitchFamily="34" charset="0"/>
            </a:endParaRPr>
          </a:p>
          <a:p>
            <a:pPr marL="342900" indent="-342900">
              <a:buClr>
                <a:srgbClr val="97233F"/>
              </a:buClr>
              <a:buFont typeface="Arial" pitchFamily="34" charset="0"/>
              <a:buChar char="■"/>
            </a:pPr>
            <a:r>
              <a:rPr lang="en-US" sz="2400" dirty="0" smtClean="0">
                <a:solidFill>
                  <a:srgbClr val="000000"/>
                </a:solidFill>
                <a:latin typeface="Calibri" pitchFamily="34" charset="0"/>
              </a:rPr>
              <a:t>Three randomized study arms: verbal referral only, verbal referral plus mailed reminder and verbal referral plus a telephone coach/navigator</a:t>
            </a:r>
          </a:p>
          <a:p>
            <a:pPr>
              <a:buClr>
                <a:srgbClr val="97233F"/>
              </a:buClr>
            </a:pPr>
            <a:endParaRPr lang="en-US" sz="2400" dirty="0" smtClean="0">
              <a:solidFill>
                <a:srgbClr val="000000"/>
              </a:solidFill>
              <a:latin typeface="Calibri" pitchFamily="34" charset="0"/>
            </a:endParaRPr>
          </a:p>
          <a:p>
            <a:pPr marL="342900" indent="-342900">
              <a:buClr>
                <a:srgbClr val="97233F"/>
              </a:buClr>
              <a:buFont typeface="Arial" pitchFamily="34" charset="0"/>
              <a:buChar char="■"/>
            </a:pPr>
            <a:r>
              <a:rPr lang="en-US" sz="2400" dirty="0" smtClean="0">
                <a:solidFill>
                  <a:srgbClr val="000000"/>
                </a:solidFill>
                <a:latin typeface="Calibri" pitchFamily="34" charset="0"/>
              </a:rPr>
              <a:t>Callers in the verbal referral plus telephone coach/navigator group were more likely to seek referrals for mammograms and Pap tests</a:t>
            </a: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1481743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500" dirty="0" smtClean="0"/>
              <a:t>Federal Partnerships</a:t>
            </a:r>
            <a:br>
              <a:rPr lang="en-US" sz="2500" dirty="0" smtClean="0"/>
            </a:br>
            <a:r>
              <a:rPr lang="en-US" sz="2500" dirty="0" smtClean="0"/>
              <a:t>Cancer Surveillance Data</a:t>
            </a:r>
            <a:endParaRPr lang="en-US" sz="2500" dirty="0"/>
          </a:p>
        </p:txBody>
      </p:sp>
      <p:sp>
        <p:nvSpPr>
          <p:cNvPr id="4" name="Content Placeholder 2"/>
          <p:cNvSpPr txBox="1">
            <a:spLocks/>
          </p:cNvSpPr>
          <p:nvPr/>
        </p:nvSpPr>
        <p:spPr bwMode="auto">
          <a:xfrm>
            <a:off x="1447800" y="1524000"/>
            <a:ext cx="7391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rgbClr val="97233F"/>
              </a:buClr>
            </a:pPr>
            <a:r>
              <a:rPr lang="en-US" sz="2400" b="1" dirty="0">
                <a:latin typeface="Calibri" pitchFamily="34" charset="0"/>
              </a:rPr>
              <a:t>Goal</a:t>
            </a:r>
            <a:r>
              <a:rPr lang="en-US" sz="2400" dirty="0">
                <a:latin typeface="Calibri" pitchFamily="34" charset="0"/>
              </a:rPr>
              <a:t>: complete local, state, regional, and national data on cancer </a:t>
            </a:r>
            <a:r>
              <a:rPr lang="en-US" sz="2400" dirty="0" smtClean="0">
                <a:latin typeface="Calibri" pitchFamily="34" charset="0"/>
              </a:rPr>
              <a:t>incidence</a:t>
            </a:r>
          </a:p>
          <a:p>
            <a:pPr>
              <a:buClr>
                <a:srgbClr val="97233F"/>
              </a:buClr>
            </a:pPr>
            <a:endParaRPr lang="en-US" sz="2400" dirty="0" smtClean="0">
              <a:latin typeface="Calibri" pitchFamily="34" charset="0"/>
            </a:endParaRPr>
          </a:p>
          <a:p>
            <a:pPr marL="342900" lvl="1" indent="-342900">
              <a:buClr>
                <a:srgbClr val="97233F"/>
              </a:buClr>
              <a:buFont typeface="Arial" pitchFamily="34" charset="0"/>
              <a:buChar char="■"/>
            </a:pPr>
            <a:r>
              <a:rPr lang="en-US" sz="2400" b="1" dirty="0" smtClean="0">
                <a:solidFill>
                  <a:srgbClr val="000000"/>
                </a:solidFill>
                <a:latin typeface="Calibri" pitchFamily="34" charset="0"/>
              </a:rPr>
              <a:t>100</a:t>
            </a:r>
            <a:r>
              <a:rPr lang="en-US" sz="2400" b="1" dirty="0">
                <a:solidFill>
                  <a:srgbClr val="000000"/>
                </a:solidFill>
                <a:latin typeface="Calibri" pitchFamily="34" charset="0"/>
              </a:rPr>
              <a:t>% coverage for the U.S. </a:t>
            </a:r>
            <a:r>
              <a:rPr lang="en-US" sz="2400" b="1" dirty="0" smtClean="0">
                <a:solidFill>
                  <a:srgbClr val="000000"/>
                </a:solidFill>
                <a:latin typeface="Calibri" pitchFamily="34" charset="0"/>
              </a:rPr>
              <a:t>population</a:t>
            </a:r>
            <a:endParaRPr lang="en-US" sz="2400" dirty="0" smtClean="0">
              <a:solidFill>
                <a:srgbClr val="000000"/>
              </a:solidFill>
              <a:latin typeface="Calibri" pitchFamily="34" charset="0"/>
            </a:endParaRPr>
          </a:p>
          <a:p>
            <a:pPr marL="800100" lvl="1" indent="-342900">
              <a:buFont typeface="Calibri" pitchFamily="34" charset="0"/>
              <a:buChar char="–"/>
            </a:pPr>
            <a:r>
              <a:rPr lang="en-US" sz="2400" dirty="0" smtClean="0">
                <a:solidFill>
                  <a:srgbClr val="000000"/>
                </a:solidFill>
                <a:latin typeface="Calibri" pitchFamily="34" charset="0"/>
              </a:rPr>
              <a:t>Surveillance</a:t>
            </a:r>
            <a:r>
              <a:rPr lang="en-US" sz="2400" dirty="0">
                <a:solidFill>
                  <a:srgbClr val="000000"/>
                </a:solidFill>
                <a:latin typeface="Calibri" pitchFamily="34" charset="0"/>
              </a:rPr>
              <a:t>, Epidemiology, and End Results program (NCI)</a:t>
            </a:r>
          </a:p>
          <a:p>
            <a:pPr marL="800100" lvl="1" indent="-342900">
              <a:buFont typeface="Calibri" pitchFamily="34" charset="0"/>
              <a:buChar char="–"/>
            </a:pPr>
            <a:r>
              <a:rPr lang="en-US" sz="2400" dirty="0">
                <a:solidFill>
                  <a:srgbClr val="000000"/>
                </a:solidFill>
                <a:latin typeface="Calibri" pitchFamily="34" charset="0"/>
              </a:rPr>
              <a:t>National Program of Cancer Registries (CDC)</a:t>
            </a:r>
          </a:p>
          <a:p>
            <a:pPr marL="342900" lvl="1" indent="-342900">
              <a:buClr>
                <a:srgbClr val="97233F"/>
              </a:buClr>
              <a:buFont typeface="Arial" pitchFamily="34" charset="0"/>
              <a:buChar char="■"/>
            </a:pPr>
            <a:r>
              <a:rPr lang="en-US" sz="2400" b="1" dirty="0" smtClean="0">
                <a:solidFill>
                  <a:srgbClr val="000000"/>
                </a:solidFill>
                <a:latin typeface="Calibri" pitchFamily="34" charset="0"/>
              </a:rPr>
              <a:t>Source for Healthy People cancer incidence objectives</a:t>
            </a:r>
          </a:p>
          <a:p>
            <a:pPr>
              <a:buClr>
                <a:srgbClr val="97233F"/>
              </a:buClr>
            </a:pPr>
            <a:endParaRPr lang="en-US" sz="2400" dirty="0" smtClean="0">
              <a:latin typeface="Calibri" pitchFamily="34" charset="0"/>
            </a:endParaRPr>
          </a:p>
          <a:p>
            <a:pPr lvl="0">
              <a:buClr>
                <a:srgbClr val="97233F"/>
              </a:buClr>
            </a:pPr>
            <a:endParaRPr lang="en-US" sz="2400" b="1" dirty="0">
              <a:solidFill>
                <a:srgbClr val="000000"/>
              </a:solidFill>
              <a:latin typeface="Calibri" pitchFamily="34" charset="0"/>
            </a:endParaRPr>
          </a:p>
          <a:p>
            <a:pPr lvl="1"/>
            <a:endParaRPr lang="en-US" sz="2400" dirty="0" smtClean="0">
              <a:solidFill>
                <a:srgbClr val="000000"/>
              </a:solidFill>
              <a:latin typeface="Calibri" pitchFamily="34" charset="0"/>
            </a:endParaRPr>
          </a:p>
        </p:txBody>
      </p:sp>
      <p:sp>
        <p:nvSpPr>
          <p:cNvPr id="5" name="TextBox 4"/>
          <p:cNvSpPr txBox="1"/>
          <p:nvPr/>
        </p:nvSpPr>
        <p:spPr>
          <a:xfrm>
            <a:off x="1371600" y="5943600"/>
            <a:ext cx="7696200" cy="584775"/>
          </a:xfrm>
          <a:prstGeom prst="rect">
            <a:avLst/>
          </a:prstGeom>
          <a:noFill/>
          <a:ln w="25400">
            <a:solidFill>
              <a:srgbClr val="003F72"/>
            </a:solidFill>
          </a:ln>
        </p:spPr>
        <p:txBody>
          <a:bodyPr wrap="square" rtlCol="0">
            <a:spAutoFit/>
          </a:bodyPr>
          <a:lstStyle/>
          <a:p>
            <a:r>
              <a:rPr lang="en-US" sz="1600" dirty="0" smtClean="0">
                <a:solidFill>
                  <a:srgbClr val="003F72"/>
                </a:solidFill>
                <a:latin typeface="Calibri" pitchFamily="34" charset="0"/>
              </a:rPr>
              <a:t>Objectives C-9, C-10, C-11: Reduce incidence of colorectal cancer (C-9), invasive uterine cervical cancer (C-10), and late stage breast cancer (C-11)</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2277817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76200"/>
            <a:ext cx="9144000" cy="1828800"/>
          </a:xfrm>
        </p:spPr>
        <p:txBody>
          <a:bodyPr>
            <a:normAutofit/>
          </a:bodyPr>
          <a:lstStyle/>
          <a:p>
            <a:r>
              <a:rPr lang="en-US" sz="3600" dirty="0" err="1"/>
              <a:t>Muin</a:t>
            </a:r>
            <a:r>
              <a:rPr lang="en-US" sz="3600" dirty="0"/>
              <a:t> J. </a:t>
            </a:r>
            <a:r>
              <a:rPr lang="en-US" sz="3600" dirty="0" err="1"/>
              <a:t>Khoury</a:t>
            </a:r>
            <a:r>
              <a:rPr lang="en-US" sz="3600" dirty="0"/>
              <a:t>, MD, PhD</a:t>
            </a:r>
            <a:br>
              <a:rPr lang="en-US" sz="3600" dirty="0"/>
            </a:br>
            <a:r>
              <a:rPr lang="en-US" sz="2400" dirty="0"/>
              <a:t>Director,  Office of Public Health Genomics</a:t>
            </a:r>
            <a:br>
              <a:rPr lang="en-US" sz="2400" dirty="0"/>
            </a:br>
            <a:r>
              <a:rPr lang="en-US" sz="2400" dirty="0"/>
              <a:t>Centers for Disease Control and Prevention </a:t>
            </a:r>
          </a:p>
        </p:txBody>
      </p:sp>
    </p:spTree>
    <p:extLst>
      <p:ext uri="{BB962C8B-B14F-4D97-AF65-F5344CB8AC3E}">
        <p14:creationId xmlns:p14="http://schemas.microsoft.com/office/powerpoint/2010/main" val="4099133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defRPr/>
            </a:pPr>
            <a:r>
              <a:rPr lang="en-US" sz="2400" dirty="0">
                <a:ea typeface="ＭＳ Ｐゴシック" pitchFamily="-107" charset="-128"/>
              </a:rPr>
              <a:t>Centers for Disease Control and Prevention</a:t>
            </a:r>
            <a:br>
              <a:rPr lang="en-US" sz="2400" dirty="0">
                <a:ea typeface="ＭＳ Ｐゴシック" pitchFamily="-107" charset="-128"/>
              </a:rPr>
            </a:br>
            <a:r>
              <a:rPr lang="en-US" sz="2400" dirty="0">
                <a:ea typeface="ＭＳ Ｐゴシック" pitchFamily="-107" charset="-128"/>
              </a:rPr>
              <a:t>Office of Public Health </a:t>
            </a:r>
            <a:r>
              <a:rPr lang="en-US" sz="2400" dirty="0" smtClean="0">
                <a:ea typeface="ＭＳ Ｐゴシック" pitchFamily="-107" charset="-128"/>
              </a:rPr>
              <a:t>Genomics</a:t>
            </a:r>
            <a:endParaRPr lang="en-US" sz="2400" dirty="0"/>
          </a:p>
        </p:txBody>
      </p:sp>
      <p:sp>
        <p:nvSpPr>
          <p:cNvPr id="4" name="Content Placeholder 2"/>
          <p:cNvSpPr txBox="1">
            <a:spLocks/>
          </p:cNvSpPr>
          <p:nvPr/>
        </p:nvSpPr>
        <p:spPr bwMode="auto">
          <a:xfrm>
            <a:off x="1391653" y="1331563"/>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dirty="0" smtClean="0">
              <a:latin typeface="Calibri" pitchFamily="34" charset="0"/>
            </a:endParaRPr>
          </a:p>
          <a:p>
            <a:r>
              <a:rPr lang="en-US" sz="2400" b="1" dirty="0" smtClean="0">
                <a:latin typeface="Calibri" pitchFamily="34" charset="0"/>
              </a:rPr>
              <a:t>Mission</a:t>
            </a:r>
            <a:r>
              <a:rPr lang="en-US" sz="2400" dirty="0" smtClean="0">
                <a:latin typeface="Calibri" pitchFamily="34" charset="0"/>
              </a:rPr>
              <a:t>: To integrate advances in genomics effectively and responsibly into public health programs to improve population health </a:t>
            </a:r>
          </a:p>
          <a:p>
            <a:endParaRPr lang="en-US" sz="2000" dirty="0">
              <a:latin typeface="Calibri" pitchFamily="34" charset="0"/>
            </a:endParaRPr>
          </a:p>
          <a:p>
            <a:r>
              <a:rPr lang="en-US" sz="2400" b="1" dirty="0" smtClean="0">
                <a:latin typeface="Calibri" pitchFamily="34" charset="0"/>
              </a:rPr>
              <a:t>Goals: </a:t>
            </a:r>
            <a:endParaRPr lang="en-US" sz="2400" dirty="0">
              <a:latin typeface="Calibri" pitchFamily="34" charset="0"/>
            </a:endParaRPr>
          </a:p>
          <a:p>
            <a:pPr marL="342900" indent="-342900">
              <a:buFont typeface="Arial" pitchFamily="34" charset="0"/>
              <a:buChar char="•"/>
              <a:defRPr/>
            </a:pPr>
            <a:r>
              <a:rPr lang="en-US" sz="2200" dirty="0" smtClean="0">
                <a:latin typeface="Calibri" pitchFamily="34" charset="0"/>
              </a:rPr>
              <a:t>Implement </a:t>
            </a:r>
            <a:r>
              <a:rPr lang="en-US" sz="2200" dirty="0">
                <a:latin typeface="Calibri" pitchFamily="34" charset="0"/>
              </a:rPr>
              <a:t>evidence-based genomic </a:t>
            </a:r>
            <a:r>
              <a:rPr lang="en-US" sz="2200" dirty="0" smtClean="0">
                <a:latin typeface="Calibri" pitchFamily="34" charset="0"/>
              </a:rPr>
              <a:t>testing and family health history applications </a:t>
            </a:r>
            <a:r>
              <a:rPr lang="en-US" sz="2200" dirty="0">
                <a:latin typeface="Calibri" pitchFamily="34" charset="0"/>
              </a:rPr>
              <a:t>into public health </a:t>
            </a:r>
            <a:r>
              <a:rPr lang="en-US" sz="2200" dirty="0" smtClean="0">
                <a:latin typeface="Calibri" pitchFamily="34" charset="0"/>
              </a:rPr>
              <a:t>programs</a:t>
            </a:r>
          </a:p>
          <a:p>
            <a:pPr>
              <a:defRPr/>
            </a:pPr>
            <a:r>
              <a:rPr lang="en-US" sz="2200" dirty="0" smtClean="0">
                <a:latin typeface="Calibri" pitchFamily="34" charset="0"/>
              </a:rPr>
              <a:t> </a:t>
            </a:r>
            <a:endParaRPr lang="en-US" sz="2200" dirty="0">
              <a:latin typeface="Calibri" pitchFamily="34" charset="0"/>
              <a:cs typeface="Calibri" pitchFamily="34" charset="0"/>
            </a:endParaRPr>
          </a:p>
          <a:p>
            <a:pPr marL="342900" indent="-342900">
              <a:buFont typeface="Arial" pitchFamily="34" charset="0"/>
              <a:buChar char="•"/>
              <a:defRPr/>
            </a:pPr>
            <a:r>
              <a:rPr lang="en-US" sz="2200" dirty="0" smtClean="0">
                <a:latin typeface="Calibri" pitchFamily="34" charset="0"/>
                <a:cs typeface="Calibri" pitchFamily="34" charset="0"/>
              </a:rPr>
              <a:t>Evaluate </a:t>
            </a:r>
            <a:r>
              <a:rPr lang="en-US" sz="2200" dirty="0">
                <a:latin typeface="Calibri" pitchFamily="34" charset="0"/>
                <a:cs typeface="Calibri" pitchFamily="34" charset="0"/>
              </a:rPr>
              <a:t>genomic tests to identify </a:t>
            </a:r>
            <a:r>
              <a:rPr lang="en-US" sz="2200" dirty="0" smtClean="0">
                <a:latin typeface="Calibri" pitchFamily="34" charset="0"/>
                <a:cs typeface="Calibri" pitchFamily="34" charset="0"/>
              </a:rPr>
              <a:t>new opportunities </a:t>
            </a:r>
            <a:r>
              <a:rPr lang="en-US" sz="2200" dirty="0">
                <a:latin typeface="Calibri" pitchFamily="34" charset="0"/>
                <a:cs typeface="Calibri" pitchFamily="34" charset="0"/>
              </a:rPr>
              <a:t>to improve health and transform healthcare</a:t>
            </a:r>
          </a:p>
          <a:p>
            <a:pPr marL="342900" indent="-342900">
              <a:buFont typeface="Arial" pitchFamily="34" charset="0"/>
              <a:buChar char="•"/>
              <a:defRPr/>
            </a:pPr>
            <a:endParaRPr lang="en-US" sz="2200" dirty="0" smtClean="0">
              <a:latin typeface="Calibri" pitchFamily="34" charset="0"/>
            </a:endParaRPr>
          </a:p>
          <a:p>
            <a:pPr marL="342900" indent="-342900">
              <a:buFont typeface="Arial" pitchFamily="34" charset="0"/>
              <a:buChar char="•"/>
              <a:defRPr/>
            </a:pPr>
            <a:r>
              <a:rPr lang="en-US" sz="2200" dirty="0" smtClean="0">
                <a:latin typeface="Calibri" pitchFamily="34" charset="0"/>
              </a:rPr>
              <a:t>Develop </a:t>
            </a:r>
            <a:r>
              <a:rPr lang="en-US" sz="2200" dirty="0">
                <a:latin typeface="Calibri" pitchFamily="34" charset="0"/>
              </a:rPr>
              <a:t>and provide communications publications, training, policy and technical assistance </a:t>
            </a:r>
            <a:r>
              <a:rPr lang="en-US" sz="2200" dirty="0" smtClean="0">
                <a:latin typeface="Calibri" pitchFamily="34" charset="0"/>
              </a:rPr>
              <a:t>to programs, providers, policymakers, and consumers.</a:t>
            </a:r>
            <a:endParaRPr lang="en-US" sz="2200" dirty="0">
              <a:latin typeface="Calibri" pitchFamily="34" charset="0"/>
              <a:cs typeface="Calibri" pitchFamily="34" charset="0"/>
            </a:endParaRPr>
          </a:p>
          <a:p>
            <a:endParaRPr lang="en-US" b="1" dirty="0">
              <a:latin typeface="Calibri" pitchFamily="34" charset="0"/>
            </a:endParaRPr>
          </a:p>
        </p:txBody>
      </p:sp>
    </p:spTree>
    <p:extLst>
      <p:ext uri="{BB962C8B-B14F-4D97-AF65-F5344CB8AC3E}">
        <p14:creationId xmlns:p14="http://schemas.microsoft.com/office/powerpoint/2010/main" val="1714124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lgn="ctr">
              <a:defRPr/>
            </a:pPr>
            <a:r>
              <a:rPr lang="en-US" sz="2400" dirty="0" smtClean="0">
                <a:ea typeface="ＭＳ Ｐゴシック" pitchFamily="-107" charset="-128"/>
              </a:rPr>
              <a:t>15 </a:t>
            </a:r>
            <a:r>
              <a:rPr lang="en-US" sz="2400" dirty="0">
                <a:ea typeface="ＭＳ Ｐゴシック" pitchFamily="-107" charset="-128"/>
              </a:rPr>
              <a:t>Years of Public Health Genomics </a:t>
            </a:r>
            <a:br>
              <a:rPr lang="en-US" sz="2400" dirty="0">
                <a:ea typeface="ＭＳ Ｐゴシック" pitchFamily="-107" charset="-128"/>
              </a:rPr>
            </a:br>
            <a:r>
              <a:rPr lang="en-US" sz="2400" dirty="0" smtClean="0">
                <a:ea typeface="ＭＳ Ｐゴシック" pitchFamily="-107" charset="-128"/>
              </a:rPr>
              <a:t>in </a:t>
            </a:r>
            <a:r>
              <a:rPr lang="en-US" sz="2400" dirty="0">
                <a:ea typeface="ＭＳ Ｐゴシック" pitchFamily="-107" charset="-128"/>
              </a:rPr>
              <a:t>the United States</a:t>
            </a:r>
            <a:endParaRPr lang="en-US" sz="2400" dirty="0"/>
          </a:p>
        </p:txBody>
      </p:sp>
      <p:pic>
        <p:nvPicPr>
          <p:cNvPr id="3" name="Picture 2" descr="Public Health Genomics Websi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 t="18749" r="4374" b="8751"/>
          <a:stretch/>
        </p:blipFill>
        <p:spPr bwMode="auto">
          <a:xfrm>
            <a:off x="91440" y="1295400"/>
            <a:ext cx="905256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118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2400" dirty="0">
                <a:ea typeface="ＭＳ Ｐゴシック" pitchFamily="-107" charset="-128"/>
              </a:rPr>
              <a:t>Evidence-based Classification of Genomic Tests and Family History to Inform Policy, Practice and Public Health </a:t>
            </a:r>
            <a:r>
              <a:rPr lang="en-US" sz="2400" dirty="0" smtClean="0">
                <a:ea typeface="ＭＳ Ｐゴシック" pitchFamily="-107" charset="-128"/>
              </a:rPr>
              <a:t>Programs</a:t>
            </a:r>
            <a:endParaRPr lang="en-US" sz="2400" dirty="0"/>
          </a:p>
        </p:txBody>
      </p:sp>
      <p:sp>
        <p:nvSpPr>
          <p:cNvPr id="3" name="Rectangle 2"/>
          <p:cNvSpPr/>
          <p:nvPr/>
        </p:nvSpPr>
        <p:spPr>
          <a:xfrm>
            <a:off x="1371600" y="1676400"/>
            <a:ext cx="7620000" cy="4154984"/>
          </a:xfrm>
          <a:prstGeom prst="rect">
            <a:avLst/>
          </a:prstGeom>
        </p:spPr>
        <p:txBody>
          <a:bodyPr wrap="square">
            <a:spAutoFit/>
          </a:bodyPr>
          <a:lstStyle/>
          <a:p>
            <a:pPr>
              <a:defRPr/>
            </a:pPr>
            <a:endParaRPr lang="en-US" sz="2400" b="1" u="sng" dirty="0" smtClean="0">
              <a:latin typeface="Calibri" pitchFamily="34" charset="0"/>
            </a:endParaRPr>
          </a:p>
          <a:p>
            <a:pPr>
              <a:defRPr/>
            </a:pPr>
            <a:r>
              <a:rPr lang="en-US" sz="2400" b="1" u="sng" dirty="0" smtClean="0">
                <a:latin typeface="Calibri" pitchFamily="34" charset="0"/>
              </a:rPr>
              <a:t>Tier </a:t>
            </a:r>
            <a:r>
              <a:rPr lang="en-US" sz="2400" b="1" u="sng" dirty="0">
                <a:latin typeface="Calibri" pitchFamily="34" charset="0"/>
              </a:rPr>
              <a:t>1:</a:t>
            </a:r>
            <a:r>
              <a:rPr lang="en-US" sz="2400" b="1" dirty="0">
                <a:latin typeface="Calibri" pitchFamily="34" charset="0"/>
              </a:rPr>
              <a:t> </a:t>
            </a:r>
            <a:r>
              <a:rPr lang="en-US" sz="2400" dirty="0" smtClean="0">
                <a:latin typeface="Calibri" pitchFamily="34" charset="0"/>
              </a:rPr>
              <a:t>Recommended for clinical use </a:t>
            </a:r>
            <a:r>
              <a:rPr lang="en-US" sz="2400" dirty="0">
                <a:latin typeface="Calibri" pitchFamily="34" charset="0"/>
              </a:rPr>
              <a:t>by evidence-based </a:t>
            </a:r>
            <a:r>
              <a:rPr lang="en-US" sz="2400" dirty="0" smtClean="0">
                <a:latin typeface="Calibri" pitchFamily="34" charset="0"/>
              </a:rPr>
              <a:t>panels, </a:t>
            </a:r>
            <a:r>
              <a:rPr lang="en-US" sz="2400" dirty="0">
                <a:latin typeface="Calibri" pitchFamily="34" charset="0"/>
              </a:rPr>
              <a:t>based on systematic review of </a:t>
            </a:r>
            <a:r>
              <a:rPr lang="en-US" sz="2400" dirty="0" smtClean="0">
                <a:latin typeface="Calibri" pitchFamily="34" charset="0"/>
              </a:rPr>
              <a:t>evidence of validity and utility.</a:t>
            </a:r>
            <a:endParaRPr lang="en-US" sz="2400" dirty="0">
              <a:latin typeface="Calibri" pitchFamily="34" charset="0"/>
            </a:endParaRPr>
          </a:p>
          <a:p>
            <a:pPr>
              <a:defRPr/>
            </a:pPr>
            <a:endParaRPr lang="en-US" sz="2400" dirty="0">
              <a:solidFill>
                <a:srgbClr val="FFFF00"/>
              </a:solidFill>
              <a:latin typeface="Calibri" pitchFamily="34" charset="0"/>
            </a:endParaRPr>
          </a:p>
          <a:p>
            <a:pPr>
              <a:defRPr/>
            </a:pPr>
            <a:r>
              <a:rPr lang="en-US" sz="2400" b="1" u="sng" dirty="0">
                <a:latin typeface="Calibri" pitchFamily="34" charset="0"/>
              </a:rPr>
              <a:t>Tier 2:</a:t>
            </a:r>
            <a:r>
              <a:rPr lang="en-US" sz="2400" b="1" dirty="0">
                <a:latin typeface="Calibri" pitchFamily="34" charset="0"/>
              </a:rPr>
              <a:t> </a:t>
            </a:r>
            <a:r>
              <a:rPr lang="en-US" sz="2400" dirty="0" smtClean="0">
                <a:latin typeface="Calibri" pitchFamily="34" charset="0"/>
              </a:rPr>
              <a:t>May be useful for informed decision making, based </a:t>
            </a:r>
            <a:r>
              <a:rPr lang="en-US" sz="2400" smtClean="0">
                <a:latin typeface="Calibri" pitchFamily="34" charset="0"/>
              </a:rPr>
              <a:t>on demonstrated </a:t>
            </a:r>
            <a:r>
              <a:rPr lang="en-US" sz="2400" dirty="0" smtClean="0">
                <a:latin typeface="Calibri" pitchFamily="34" charset="0"/>
              </a:rPr>
              <a:t>validity, and promising utility. </a:t>
            </a:r>
            <a:endParaRPr lang="en-US" sz="2400" dirty="0">
              <a:latin typeface="Calibri" pitchFamily="34" charset="0"/>
            </a:endParaRPr>
          </a:p>
          <a:p>
            <a:pPr>
              <a:defRPr/>
            </a:pPr>
            <a:endParaRPr lang="en-US" sz="2400" dirty="0">
              <a:solidFill>
                <a:srgbClr val="FFFF00"/>
              </a:solidFill>
              <a:latin typeface="Calibri" pitchFamily="34" charset="0"/>
            </a:endParaRPr>
          </a:p>
          <a:p>
            <a:pPr>
              <a:defRPr/>
            </a:pPr>
            <a:r>
              <a:rPr lang="en-US" sz="2400" b="1" u="sng" dirty="0">
                <a:latin typeface="Calibri" pitchFamily="34" charset="0"/>
              </a:rPr>
              <a:t>Tier 3</a:t>
            </a:r>
            <a:r>
              <a:rPr lang="en-US" sz="2400" b="1" dirty="0">
                <a:latin typeface="Calibri" pitchFamily="34" charset="0"/>
              </a:rPr>
              <a:t>:  </a:t>
            </a:r>
            <a:r>
              <a:rPr lang="en-US" sz="2400" dirty="0" smtClean="0">
                <a:latin typeface="Calibri" pitchFamily="34" charset="0"/>
              </a:rPr>
              <a:t>Not ready for clinical use, due to validity </a:t>
            </a:r>
            <a:r>
              <a:rPr lang="en-US" sz="2400" dirty="0">
                <a:latin typeface="Calibri" pitchFamily="34" charset="0"/>
              </a:rPr>
              <a:t>or </a:t>
            </a:r>
            <a:r>
              <a:rPr lang="en-US" sz="2400" dirty="0" smtClean="0">
                <a:latin typeface="Calibri" pitchFamily="34" charset="0"/>
              </a:rPr>
              <a:t>utility not demonstrated, or systematic assessment finding harms outweigh benefits.</a:t>
            </a:r>
            <a:endParaRPr lang="en-US" sz="2400" dirty="0">
              <a:latin typeface="Calibri" pitchFamily="34" charset="0"/>
            </a:endParaRPr>
          </a:p>
        </p:txBody>
      </p:sp>
      <p:sp>
        <p:nvSpPr>
          <p:cNvPr id="5" name="Rectangle 4"/>
          <p:cNvSpPr/>
          <p:nvPr/>
        </p:nvSpPr>
        <p:spPr>
          <a:xfrm>
            <a:off x="2209800" y="6353115"/>
            <a:ext cx="5181600" cy="369332"/>
          </a:xfrm>
          <a:prstGeom prst="rect">
            <a:avLst/>
          </a:prstGeom>
        </p:spPr>
        <p:txBody>
          <a:bodyPr wrap="square">
            <a:spAutoFit/>
          </a:bodyPr>
          <a:lstStyle/>
          <a:p>
            <a:r>
              <a:rPr lang="en-US" dirty="0"/>
              <a:t>http://www.cdc.gov/genomics/gtesting/tier.htm</a:t>
            </a:r>
          </a:p>
        </p:txBody>
      </p:sp>
    </p:spTree>
    <p:extLst>
      <p:ext uri="{BB962C8B-B14F-4D97-AF65-F5344CB8AC3E}">
        <p14:creationId xmlns:p14="http://schemas.microsoft.com/office/powerpoint/2010/main" val="2170887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447800" y="1524000"/>
            <a:ext cx="3505200" cy="4648200"/>
          </a:xfrm>
          <a:prstGeom prst="rect">
            <a:avLst/>
          </a:prstGeom>
          <a:noFill/>
          <a:ln w="9525">
            <a:noFill/>
            <a:miter lim="800000"/>
            <a:headEnd/>
            <a:tailEnd/>
          </a:ln>
        </p:spPr>
        <p:txBody>
          <a:bodyPr/>
          <a:lstStyle/>
          <a:p>
            <a:pPr marL="346075" lvl="1" indent="-346075">
              <a:spcBef>
                <a:spcPts val="1200"/>
              </a:spcBef>
              <a:spcAft>
                <a:spcPts val="600"/>
              </a:spcAft>
              <a:buClr>
                <a:srgbClr val="97233F"/>
              </a:buClr>
              <a:buFont typeface="Arial" pitchFamily="34" charset="0"/>
              <a:buChar char="■"/>
              <a:defRPr/>
            </a:pPr>
            <a:r>
              <a:rPr lang="en-US" kern="0" dirty="0">
                <a:latin typeface="Calibri" pitchFamily="34" charset="0"/>
                <a:ea typeface="ＭＳ Ｐゴシック" pitchFamily="-107" charset="-128"/>
                <a:cs typeface="ＭＳ Ｐゴシック"/>
              </a:rPr>
              <a:t>42 topic area and 1200 objectives </a:t>
            </a:r>
          </a:p>
          <a:p>
            <a:pPr marL="346075" lvl="1" indent="-346075">
              <a:spcBef>
                <a:spcPts val="1200"/>
              </a:spcBef>
              <a:spcAft>
                <a:spcPts val="600"/>
              </a:spcAft>
              <a:buClr>
                <a:srgbClr val="97233F"/>
              </a:buClr>
              <a:buFont typeface="Arial" pitchFamily="34" charset="0"/>
              <a:buChar char="■"/>
              <a:defRPr/>
            </a:pPr>
            <a:r>
              <a:rPr lang="en-US" kern="0" dirty="0">
                <a:latin typeface="Calibri" pitchFamily="34" charset="0"/>
                <a:ea typeface="ＭＳ Ｐゴシック" pitchFamily="-107" charset="-128"/>
                <a:cs typeface="ＭＳ Ｐゴシック"/>
              </a:rPr>
              <a:t>Source for reliable, science-based, public health measures</a:t>
            </a:r>
          </a:p>
          <a:p>
            <a:pPr marL="346075" lvl="1" indent="-346075">
              <a:spcBef>
                <a:spcPts val="1200"/>
              </a:spcBef>
              <a:spcAft>
                <a:spcPts val="600"/>
              </a:spcAft>
              <a:buClr>
                <a:srgbClr val="97233F"/>
              </a:buClr>
              <a:buFont typeface="Arial" pitchFamily="34" charset="0"/>
              <a:buChar char="■"/>
              <a:defRPr/>
            </a:pPr>
            <a:r>
              <a:rPr lang="en-US" kern="0" dirty="0">
                <a:latin typeface="Calibri" pitchFamily="34" charset="0"/>
                <a:ea typeface="ＭＳ Ｐゴシック" pitchFamily="-107" charset="-128"/>
                <a:cs typeface="ＭＳ Ｐゴシック"/>
              </a:rPr>
              <a:t>Can be customized to meet needs of diverse users </a:t>
            </a:r>
          </a:p>
          <a:p>
            <a:pPr marL="346075" lvl="1" indent="-346075">
              <a:spcBef>
                <a:spcPts val="1200"/>
              </a:spcBef>
              <a:spcAft>
                <a:spcPts val="600"/>
              </a:spcAft>
              <a:buClr>
                <a:srgbClr val="97233F"/>
              </a:buClr>
              <a:buFont typeface="Arial" pitchFamily="34" charset="0"/>
              <a:buChar char="■"/>
              <a:defRPr/>
            </a:pPr>
            <a:r>
              <a:rPr lang="en-US" kern="0" dirty="0">
                <a:latin typeface="Calibri" pitchFamily="34" charset="0"/>
                <a:ea typeface="ＭＳ Ｐゴシック" pitchFamily="-107" charset="-128"/>
                <a:cs typeface="ＭＳ Ｐゴシック"/>
              </a:rPr>
              <a:t>Guided by collaborative stakeholder-driven process </a:t>
            </a:r>
          </a:p>
          <a:p>
            <a:pPr marL="346075" lvl="1" indent="-346075">
              <a:spcBef>
                <a:spcPts val="1200"/>
              </a:spcBef>
              <a:spcAft>
                <a:spcPts val="600"/>
              </a:spcAft>
              <a:buClr>
                <a:srgbClr val="97233F"/>
              </a:buClr>
              <a:buFont typeface="Arial" pitchFamily="34" charset="0"/>
              <a:buChar char="■"/>
              <a:defRPr/>
            </a:pPr>
            <a:endParaRPr lang="en-US" kern="0" dirty="0">
              <a:latin typeface="Calibri" pitchFamily="34" charset="0"/>
              <a:ea typeface="ＭＳ Ｐゴシック" pitchFamily="-107" charset="-128"/>
              <a:cs typeface="ＭＳ Ｐゴシック"/>
            </a:endParaRPr>
          </a:p>
        </p:txBody>
      </p:sp>
      <p:pic>
        <p:nvPicPr>
          <p:cNvPr id="8193" name="Picture 1" descr="HealthyPeople.gov Landing page"/>
          <p:cNvPicPr>
            <a:picLocks noChangeAspect="1" noChangeArrowheads="1"/>
          </p:cNvPicPr>
          <p:nvPr/>
        </p:nvPicPr>
        <p:blipFill>
          <a:blip r:embed="rId3"/>
          <a:srcRect/>
          <a:stretch>
            <a:fillRect/>
          </a:stretch>
        </p:blipFill>
        <p:spPr bwMode="auto">
          <a:xfrm>
            <a:off x="5943600" y="1524000"/>
            <a:ext cx="3014663" cy="1905000"/>
          </a:xfrm>
          <a:prstGeom prst="rect">
            <a:avLst/>
          </a:prstGeom>
          <a:ln>
            <a:noFill/>
          </a:ln>
          <a:effectLst>
            <a:outerShdw blurRad="292100" dist="139700" dir="2700000" algn="tl" rotWithShape="0">
              <a:srgbClr val="333333">
                <a:alpha val="65000"/>
              </a:srgbClr>
            </a:outerShdw>
          </a:effectLst>
        </p:spPr>
      </p:pic>
      <p:pic>
        <p:nvPicPr>
          <p:cNvPr id="8198" name="Picture 6" descr="HealthyPeople.gov Topics &amp; Objectives"/>
          <p:cNvPicPr>
            <a:picLocks noChangeAspect="1" noChangeArrowheads="1"/>
          </p:cNvPicPr>
          <p:nvPr/>
        </p:nvPicPr>
        <p:blipFill>
          <a:blip r:embed="rId4"/>
          <a:srcRect/>
          <a:stretch>
            <a:fillRect/>
          </a:stretch>
        </p:blipFill>
        <p:spPr bwMode="auto">
          <a:xfrm>
            <a:off x="4953000" y="3352800"/>
            <a:ext cx="3581400" cy="3041650"/>
          </a:xfrm>
          <a:prstGeom prst="rect">
            <a:avLst/>
          </a:prstGeom>
          <a:ln>
            <a:noFill/>
          </a:ln>
          <a:effectLst>
            <a:outerShdw blurRad="292100" dist="139700" dir="2700000" algn="tl" rotWithShape="0">
              <a:srgbClr val="333333">
                <a:alpha val="65000"/>
              </a:srgbClr>
            </a:outerShdw>
          </a:effectLst>
        </p:spPr>
      </p:pic>
      <p:sp>
        <p:nvSpPr>
          <p:cNvPr id="9223" name="Oval 12" descr="Genomics"/>
          <p:cNvSpPr>
            <a:spLocks noChangeArrowheads="1"/>
          </p:cNvSpPr>
          <p:nvPr/>
        </p:nvSpPr>
        <p:spPr bwMode="auto">
          <a:xfrm>
            <a:off x="6096000" y="5257800"/>
            <a:ext cx="533400" cy="228600"/>
          </a:xfrm>
          <a:prstGeom prst="ellipse">
            <a:avLst/>
          </a:prstGeom>
          <a:solidFill>
            <a:schemeClr val="bg1">
              <a:alpha val="0"/>
            </a:schemeClr>
          </a:solidFill>
          <a:ln w="6350" algn="ctr">
            <a:solidFill>
              <a:srgbClr val="FF0000"/>
            </a:solidFill>
            <a:round/>
            <a:headEnd/>
            <a:tailEnd/>
          </a:ln>
        </p:spPr>
        <p:txBody>
          <a:bodyPr/>
          <a:lstStyle/>
          <a:p>
            <a:pPr algn="ctr"/>
            <a:endParaRPr lang="en-US"/>
          </a:p>
        </p:txBody>
      </p:sp>
      <p:sp>
        <p:nvSpPr>
          <p:cNvPr id="9224" name="Oval 14" descr="Cancer"/>
          <p:cNvSpPr>
            <a:spLocks noChangeArrowheads="1"/>
          </p:cNvSpPr>
          <p:nvPr/>
        </p:nvSpPr>
        <p:spPr bwMode="auto">
          <a:xfrm>
            <a:off x="4876800" y="6019800"/>
            <a:ext cx="533400" cy="228600"/>
          </a:xfrm>
          <a:prstGeom prst="ellipse">
            <a:avLst/>
          </a:prstGeom>
          <a:solidFill>
            <a:schemeClr val="bg1">
              <a:alpha val="0"/>
            </a:schemeClr>
          </a:solidFill>
          <a:ln w="6350" algn="ctr">
            <a:solidFill>
              <a:srgbClr val="FF0000"/>
            </a:solidFill>
            <a:round/>
            <a:headEnd/>
            <a:tailEnd/>
          </a:ln>
        </p:spPr>
        <p:txBody>
          <a:bodyPr/>
          <a:lstStyle/>
          <a:p>
            <a:pPr algn="ctr"/>
            <a:endParaRPr lang="en-US"/>
          </a:p>
        </p:txBody>
      </p:sp>
      <p:sp>
        <p:nvSpPr>
          <p:cNvPr id="3" name="Title 2"/>
          <p:cNvSpPr>
            <a:spLocks noGrp="1"/>
          </p:cNvSpPr>
          <p:nvPr>
            <p:ph type="title"/>
          </p:nvPr>
        </p:nvSpPr>
        <p:spPr/>
        <p:txBody>
          <a:bodyPr/>
          <a:lstStyle/>
          <a:p>
            <a:r>
              <a:rPr lang="en-US" dirty="0" smtClean="0"/>
              <a:t>Healthy People 2020</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ea typeface="ＭＳ Ｐゴシック" pitchFamily="-107" charset="-128"/>
              </a:rPr>
              <a:t>HP 2020 Genomics </a:t>
            </a:r>
            <a:r>
              <a:rPr lang="en-US" dirty="0" smtClean="0">
                <a:ea typeface="ＭＳ Ｐゴシック" pitchFamily="-107" charset="-128"/>
              </a:rPr>
              <a:t>Objectives</a:t>
            </a:r>
            <a:endParaRPr lang="en-US" dirty="0"/>
          </a:p>
        </p:txBody>
      </p:sp>
      <p:sp>
        <p:nvSpPr>
          <p:cNvPr id="4" name="Content Placeholder 2"/>
          <p:cNvSpPr txBox="1">
            <a:spLocks/>
          </p:cNvSpPr>
          <p:nvPr/>
        </p:nvSpPr>
        <p:spPr bwMode="auto">
          <a:xfrm>
            <a:off x="1391653" y="1316064"/>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US" sz="800" dirty="0" smtClean="0">
              <a:latin typeface="Calibri" pitchFamily="34" charset="0"/>
            </a:endParaRPr>
          </a:p>
          <a:p>
            <a:pPr>
              <a:defRPr/>
            </a:pPr>
            <a:endParaRPr lang="en-US" sz="2400" dirty="0" smtClean="0">
              <a:latin typeface="Calibri" pitchFamily="34" charset="0"/>
            </a:endParaRPr>
          </a:p>
          <a:p>
            <a:pPr>
              <a:defRPr/>
            </a:pPr>
            <a:r>
              <a:rPr lang="en-US" sz="2400" dirty="0" smtClean="0">
                <a:latin typeface="Calibri" pitchFamily="34" charset="0"/>
              </a:rPr>
              <a:t>G-1</a:t>
            </a:r>
            <a:r>
              <a:rPr lang="en-US" sz="2400" dirty="0">
                <a:latin typeface="Calibri" pitchFamily="34" charset="0"/>
              </a:rPr>
              <a:t>: Increase the proportion of women with a family history of breast and/or ovarian cancer who receive genetic </a:t>
            </a:r>
            <a:r>
              <a:rPr lang="en-US" sz="2400" dirty="0" smtClean="0">
                <a:latin typeface="Calibri" pitchFamily="34" charset="0"/>
              </a:rPr>
              <a:t>counseling</a:t>
            </a:r>
          </a:p>
          <a:p>
            <a:pPr>
              <a:defRPr/>
            </a:pPr>
            <a:endParaRPr lang="en-US" sz="2000" b="1" dirty="0" smtClean="0">
              <a:latin typeface="Calibri" pitchFamily="34" charset="0"/>
              <a:sym typeface="Wingdings" pitchFamily="2" charset="2"/>
            </a:endParaRPr>
          </a:p>
          <a:p>
            <a:pPr>
              <a:defRPr/>
            </a:pPr>
            <a:r>
              <a:rPr lang="en-US" sz="2400" b="1" dirty="0" smtClean="0">
                <a:latin typeface="Calibri" pitchFamily="34" charset="0"/>
                <a:sym typeface="Wingdings" pitchFamily="2" charset="2"/>
              </a:rPr>
              <a:t>  U.S. Preventive Services Task Force Recommendation</a:t>
            </a:r>
            <a:endParaRPr lang="en-US" sz="2400" b="1" dirty="0">
              <a:latin typeface="Calibri" pitchFamily="34" charset="0"/>
            </a:endParaRPr>
          </a:p>
          <a:p>
            <a:pPr>
              <a:defRPr/>
            </a:pPr>
            <a:endParaRPr lang="en-US" sz="2400" dirty="0" smtClean="0">
              <a:latin typeface="Calibri" pitchFamily="34" charset="0"/>
            </a:endParaRPr>
          </a:p>
          <a:p>
            <a:pPr>
              <a:defRPr/>
            </a:pPr>
            <a:endParaRPr lang="en-US" sz="900" dirty="0" smtClean="0">
              <a:latin typeface="Calibri" pitchFamily="34" charset="0"/>
            </a:endParaRPr>
          </a:p>
          <a:p>
            <a:pPr>
              <a:defRPr/>
            </a:pPr>
            <a:r>
              <a:rPr lang="en-US" sz="2400" dirty="0" smtClean="0">
                <a:latin typeface="Calibri" pitchFamily="34" charset="0"/>
              </a:rPr>
              <a:t>G-2</a:t>
            </a:r>
            <a:r>
              <a:rPr lang="en-US" sz="2400" dirty="0">
                <a:latin typeface="Calibri" pitchFamily="34" charset="0"/>
              </a:rPr>
              <a:t>: Increase the proportion of persons with newly diagnosed colorectal cancer who receive genetic testing to identify Lynch syndrome</a:t>
            </a:r>
          </a:p>
          <a:p>
            <a:pPr>
              <a:defRPr/>
            </a:pPr>
            <a:endParaRPr lang="en-US" sz="2000" b="1" dirty="0" smtClean="0">
              <a:latin typeface="Calibri" pitchFamily="34" charset="0"/>
              <a:sym typeface="Wingdings" pitchFamily="2" charset="2"/>
            </a:endParaRPr>
          </a:p>
          <a:p>
            <a:pPr>
              <a:defRPr/>
            </a:pPr>
            <a:r>
              <a:rPr lang="en-US" sz="2400" b="1" dirty="0" smtClean="0">
                <a:latin typeface="Calibri" pitchFamily="34" charset="0"/>
                <a:sym typeface="Wingdings" pitchFamily="2" charset="2"/>
              </a:rPr>
              <a:t>  </a:t>
            </a:r>
            <a:r>
              <a:rPr lang="en-US" sz="2400" b="1" dirty="0">
                <a:latin typeface="Calibri" pitchFamily="34" charset="0"/>
                <a:sym typeface="Wingdings" pitchFamily="2" charset="2"/>
              </a:rPr>
              <a:t>Evaluation of Genomic Applications in Practice and Prevention (EGAPP) Working Group Recommendation</a:t>
            </a:r>
            <a:endParaRPr lang="en-US" sz="2400" b="1" dirty="0">
              <a:latin typeface="Calibri" pitchFamily="34" charset="0"/>
            </a:endParaRPr>
          </a:p>
          <a:p>
            <a:pPr>
              <a:defRPr/>
            </a:pPr>
            <a:endParaRPr lang="en-US" sz="2400" dirty="0">
              <a:latin typeface="Calibri" pitchFamily="34" charset="0"/>
            </a:endParaRPr>
          </a:p>
        </p:txBody>
      </p:sp>
    </p:spTree>
    <p:extLst>
      <p:ext uri="{BB962C8B-B14F-4D97-AF65-F5344CB8AC3E}">
        <p14:creationId xmlns:p14="http://schemas.microsoft.com/office/powerpoint/2010/main" val="3016731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defRPr/>
            </a:pPr>
            <a:r>
              <a:rPr lang="en-US" dirty="0">
                <a:ea typeface="ＭＳ Ｐゴシック" pitchFamily="-107" charset="-128"/>
              </a:rPr>
              <a:t>OPHG-Sponsored </a:t>
            </a:r>
            <a:br>
              <a:rPr lang="en-US" dirty="0">
                <a:ea typeface="ＭＳ Ｐゴシック" pitchFamily="-107" charset="-128"/>
              </a:rPr>
            </a:br>
            <a:r>
              <a:rPr lang="en-US" dirty="0">
                <a:ea typeface="ＭＳ Ｐゴシック" pitchFamily="-107" charset="-128"/>
              </a:rPr>
              <a:t>EGAPP Working </a:t>
            </a:r>
            <a:r>
              <a:rPr lang="en-US" dirty="0" smtClean="0">
                <a:ea typeface="ＭＳ Ｐゴシック" pitchFamily="-107" charset="-128"/>
              </a:rPr>
              <a:t>Group</a:t>
            </a:r>
            <a:endParaRPr lang="en-US" dirty="0"/>
          </a:p>
        </p:txBody>
      </p:sp>
      <p:pic>
        <p:nvPicPr>
          <p:cNvPr id="5" name="Picture 11" descr="EGAPP logo"/>
          <p:cNvPicPr>
            <a:picLocks noChangeAspect="1" noChangeArrowheads="1"/>
          </p:cNvPicPr>
          <p:nvPr/>
        </p:nvPicPr>
        <p:blipFill>
          <a:blip r:embed="rId3" cstate="print"/>
          <a:srcRect/>
          <a:stretch>
            <a:fillRect/>
          </a:stretch>
        </p:blipFill>
        <p:spPr bwMode="auto">
          <a:xfrm>
            <a:off x="7297118" y="52780"/>
            <a:ext cx="1846881" cy="1242620"/>
          </a:xfrm>
          <a:prstGeom prst="rect">
            <a:avLst/>
          </a:prstGeom>
          <a:noFill/>
        </p:spPr>
      </p:pic>
      <p:sp>
        <p:nvSpPr>
          <p:cNvPr id="4" name="Content Placeholder 2"/>
          <p:cNvSpPr txBox="1">
            <a:spLocks/>
          </p:cNvSpPr>
          <p:nvPr/>
        </p:nvSpPr>
        <p:spPr bwMode="auto">
          <a:xfrm>
            <a:off x="1391653" y="14478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buFont typeface="Arial" pitchFamily="34" charset="0"/>
              <a:buChar char="•"/>
            </a:pPr>
            <a:r>
              <a:rPr lang="en-US" sz="2400" dirty="0" smtClean="0">
                <a:latin typeface="Calibri" pitchFamily="34" charset="0"/>
              </a:rPr>
              <a:t>Independent</a:t>
            </a:r>
            <a:r>
              <a:rPr lang="en-US" sz="2400" dirty="0">
                <a:latin typeface="Calibri" pitchFamily="34" charset="0"/>
              </a:rPr>
              <a:t>, multidisciplinary, </a:t>
            </a:r>
            <a:r>
              <a:rPr lang="en-US" sz="2400" dirty="0" smtClean="0">
                <a:latin typeface="Calibri" pitchFamily="34" charset="0"/>
              </a:rPr>
              <a:t>non-federal </a:t>
            </a:r>
            <a:r>
              <a:rPr lang="en-US" sz="2400" dirty="0">
                <a:latin typeface="Calibri" pitchFamily="34" charset="0"/>
              </a:rPr>
              <a:t>panel established in </a:t>
            </a:r>
            <a:r>
              <a:rPr lang="en-US" sz="2400" dirty="0" smtClean="0">
                <a:latin typeface="Calibri" pitchFamily="34" charset="0"/>
              </a:rPr>
              <a:t>2004</a:t>
            </a:r>
          </a:p>
          <a:p>
            <a:endParaRPr lang="en-US" sz="2000" dirty="0">
              <a:latin typeface="Calibri" pitchFamily="34" charset="0"/>
            </a:endParaRPr>
          </a:p>
          <a:p>
            <a:pPr marL="285750" indent="-285750">
              <a:buFont typeface="Arial" pitchFamily="34" charset="0"/>
              <a:buChar char="•"/>
            </a:pPr>
            <a:r>
              <a:rPr lang="en-US" sz="2400" dirty="0" smtClean="0">
                <a:latin typeface="Calibri" pitchFamily="34" charset="0"/>
              </a:rPr>
              <a:t>Established a systematic, </a:t>
            </a:r>
            <a:r>
              <a:rPr lang="en-US" sz="2400" dirty="0">
                <a:latin typeface="Calibri" pitchFamily="34" charset="0"/>
              </a:rPr>
              <a:t>evidence-based process to assess </a:t>
            </a:r>
            <a:r>
              <a:rPr lang="en-US" sz="2400" dirty="0" smtClean="0">
                <a:latin typeface="Calibri" pitchFamily="34" charset="0"/>
              </a:rPr>
              <a:t>validity &amp; utility of genomic tests &amp; family health history applications.</a:t>
            </a:r>
            <a:endParaRPr lang="en-US" sz="2000" dirty="0" smtClean="0">
              <a:latin typeface="Calibri" pitchFamily="34" charset="0"/>
            </a:endParaRPr>
          </a:p>
          <a:p>
            <a:pPr marL="742950" lvl="2" indent="-285750">
              <a:buFont typeface="Arial" pitchFamily="34" charset="0"/>
              <a:buChar char="•"/>
            </a:pPr>
            <a:r>
              <a:rPr lang="en-US" sz="2000" dirty="0" smtClean="0">
                <a:latin typeface="Calibri" pitchFamily="34" charset="0"/>
              </a:rPr>
              <a:t>New methods for evidence synthesis and modeling in 2013, including next generation sequencing and stratified screening  </a:t>
            </a:r>
          </a:p>
          <a:p>
            <a:pPr marL="285750" indent="-285750">
              <a:buFont typeface="Arial" pitchFamily="34" charset="0"/>
              <a:buChar char="•"/>
            </a:pPr>
            <a:endParaRPr lang="en-US" sz="2000" dirty="0" smtClean="0">
              <a:latin typeface="Calibri" pitchFamily="34" charset="0"/>
            </a:endParaRPr>
          </a:p>
          <a:p>
            <a:pPr marL="285750" indent="-285750">
              <a:buFont typeface="Arial" pitchFamily="34" charset="0"/>
              <a:buChar char="•"/>
            </a:pPr>
            <a:r>
              <a:rPr lang="en-US" sz="2000" dirty="0" smtClean="0">
                <a:latin typeface="Calibri" pitchFamily="34" charset="0"/>
              </a:rPr>
              <a:t>S</a:t>
            </a:r>
            <a:r>
              <a:rPr lang="en-US" sz="2400" dirty="0" smtClean="0">
                <a:latin typeface="Calibri" pitchFamily="34" charset="0"/>
              </a:rPr>
              <a:t>ix </a:t>
            </a:r>
            <a:r>
              <a:rPr lang="en-US" sz="2400" dirty="0">
                <a:latin typeface="Calibri" pitchFamily="34" charset="0"/>
              </a:rPr>
              <a:t>recommendation statements to date:</a:t>
            </a:r>
          </a:p>
          <a:p>
            <a:pPr marL="742950" lvl="2" indent="-285750">
              <a:buFont typeface="Arial" pitchFamily="34" charset="0"/>
              <a:buChar char="•"/>
            </a:pPr>
            <a:r>
              <a:rPr lang="en-US" sz="2000" dirty="0">
                <a:latin typeface="Calibri" pitchFamily="34" charset="0"/>
              </a:rPr>
              <a:t>Colorectal cancer, breast cancer, heart disease, clotting disorders, depression</a:t>
            </a:r>
          </a:p>
          <a:p>
            <a:pPr marL="285750" indent="-285750">
              <a:buFont typeface="Arial" pitchFamily="34" charset="0"/>
              <a:buChar char="•"/>
            </a:pPr>
            <a:endParaRPr lang="en-US" sz="2000" dirty="0" smtClean="0">
              <a:latin typeface="Calibri" pitchFamily="34" charset="0"/>
            </a:endParaRPr>
          </a:p>
          <a:p>
            <a:pPr marL="285750" indent="-285750">
              <a:buFont typeface="Arial" pitchFamily="34" charset="0"/>
              <a:buChar char="•"/>
            </a:pPr>
            <a:r>
              <a:rPr lang="en-US" sz="2400" dirty="0" smtClean="0">
                <a:latin typeface="Calibri" pitchFamily="34" charset="0"/>
              </a:rPr>
              <a:t>New recommendations in 2013</a:t>
            </a:r>
          </a:p>
          <a:p>
            <a:pPr marL="742950" lvl="1" indent="-285750">
              <a:buFont typeface="Arial" pitchFamily="34" charset="0"/>
              <a:buChar char="•"/>
            </a:pPr>
            <a:r>
              <a:rPr lang="en-US" sz="2000" dirty="0" smtClean="0">
                <a:latin typeface="Calibri" pitchFamily="34" charset="0"/>
              </a:rPr>
              <a:t>Prostate cancer, diabetes, and more</a:t>
            </a:r>
            <a:endParaRPr lang="en-US" sz="2000" dirty="0">
              <a:latin typeface="Calibri" pitchFamily="34" charset="0"/>
            </a:endParaRPr>
          </a:p>
          <a:p>
            <a:pPr marL="742950" lvl="1" indent="-285750">
              <a:buFont typeface="Arial" pitchFamily="34" charset="0"/>
              <a:buChar char="•"/>
            </a:pPr>
            <a:endParaRPr lang="en-US" sz="2400" dirty="0" smtClean="0">
              <a:latin typeface="Calibri" pitchFamily="34" charset="0"/>
            </a:endParaRPr>
          </a:p>
        </p:txBody>
      </p:sp>
    </p:spTree>
    <p:extLst>
      <p:ext uri="{BB962C8B-B14F-4D97-AF65-F5344CB8AC3E}">
        <p14:creationId xmlns:p14="http://schemas.microsoft.com/office/powerpoint/2010/main" val="40583082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defRPr/>
            </a:pPr>
            <a:r>
              <a:rPr lang="en-US" dirty="0">
                <a:ea typeface="ＭＳ Ｐゴシック" pitchFamily="-107" charset="-128"/>
              </a:rPr>
              <a:t>Realizing HP 2020 Objectives:</a:t>
            </a:r>
            <a:br>
              <a:rPr lang="en-US" dirty="0">
                <a:ea typeface="ＭＳ Ｐゴシック" pitchFamily="-107" charset="-128"/>
              </a:rPr>
            </a:br>
            <a:r>
              <a:rPr lang="en-US" dirty="0">
                <a:ea typeface="ＭＳ Ｐゴシック" pitchFamily="-107" charset="-128"/>
              </a:rPr>
              <a:t>State Genomics </a:t>
            </a:r>
            <a:r>
              <a:rPr lang="en-US" dirty="0" smtClean="0">
                <a:ea typeface="ＭＳ Ｐゴシック" pitchFamily="-107" charset="-128"/>
              </a:rPr>
              <a:t>Programs</a:t>
            </a:r>
            <a:endParaRPr lang="en-US" dirty="0"/>
          </a:p>
        </p:txBody>
      </p:sp>
      <p:sp>
        <p:nvSpPr>
          <p:cNvPr id="4" name="Content Placeholder 2"/>
          <p:cNvSpPr txBox="1">
            <a:spLocks/>
          </p:cNvSpPr>
          <p:nvPr/>
        </p:nvSpPr>
        <p:spPr bwMode="auto">
          <a:xfrm>
            <a:off x="1391653" y="16002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buFont typeface="Arial" pitchFamily="34" charset="0"/>
              <a:buChar char="•"/>
            </a:pPr>
            <a:endParaRPr lang="en-US" sz="800" dirty="0" smtClean="0">
              <a:latin typeface="Calibri" pitchFamily="34" charset="0"/>
            </a:endParaRPr>
          </a:p>
          <a:p>
            <a:pPr marL="285750" indent="-285750">
              <a:buFont typeface="Arial" pitchFamily="34" charset="0"/>
              <a:buChar char="•"/>
            </a:pPr>
            <a:r>
              <a:rPr lang="en-US" sz="2400" dirty="0" smtClean="0">
                <a:latin typeface="Calibri" pitchFamily="34" charset="0"/>
              </a:rPr>
              <a:t>Since 2008, CDC has supported </a:t>
            </a:r>
            <a:r>
              <a:rPr lang="en-US" sz="2400" dirty="0">
                <a:latin typeface="Calibri" pitchFamily="34" charset="0"/>
              </a:rPr>
              <a:t>state </a:t>
            </a:r>
            <a:r>
              <a:rPr lang="en-US" sz="2400" dirty="0" smtClean="0">
                <a:latin typeface="Calibri" pitchFamily="34" charset="0"/>
              </a:rPr>
              <a:t>genomics programs in Michigan, Oregon, and more recently Georgia, to </a:t>
            </a:r>
            <a:r>
              <a:rPr lang="en-US" sz="2400" dirty="0">
                <a:latin typeface="Calibri" pitchFamily="34" charset="0"/>
              </a:rPr>
              <a:t>implement </a:t>
            </a:r>
            <a:r>
              <a:rPr lang="en-US" sz="2400" dirty="0" smtClean="0">
                <a:latin typeface="Calibri" pitchFamily="34" charset="0"/>
              </a:rPr>
              <a:t>the evidence-based genomics recommendations underpinning the HP objectives.  </a:t>
            </a:r>
          </a:p>
          <a:p>
            <a:pPr marL="285750" indent="-285750">
              <a:buFont typeface="Arial" pitchFamily="34" charset="0"/>
              <a:buChar char="•"/>
            </a:pPr>
            <a:endParaRPr lang="en-US" sz="2000" dirty="0">
              <a:latin typeface="Calibri" pitchFamily="34" charset="0"/>
            </a:endParaRPr>
          </a:p>
          <a:p>
            <a:r>
              <a:rPr lang="en-US" sz="2400" dirty="0">
                <a:latin typeface="Calibri" pitchFamily="34" charset="0"/>
              </a:rPr>
              <a:t> </a:t>
            </a:r>
            <a:r>
              <a:rPr lang="en-US" sz="2400" dirty="0" smtClean="0">
                <a:latin typeface="Calibri" pitchFamily="34" charset="0"/>
              </a:rPr>
              <a:t>    States </a:t>
            </a:r>
            <a:r>
              <a:rPr lang="en-US" sz="2400" dirty="0">
                <a:latin typeface="Calibri" pitchFamily="34" charset="0"/>
              </a:rPr>
              <a:t>are:</a:t>
            </a:r>
          </a:p>
          <a:p>
            <a:pPr marL="742950" lvl="1" indent="-285750">
              <a:buFont typeface="Arial" pitchFamily="34" charset="0"/>
              <a:buChar char="•"/>
            </a:pPr>
            <a:endParaRPr lang="en-US" sz="800" dirty="0" smtClean="0">
              <a:latin typeface="Calibri" pitchFamily="34" charset="0"/>
            </a:endParaRPr>
          </a:p>
          <a:p>
            <a:pPr marL="742950" lvl="1" indent="-285750">
              <a:buFont typeface="Arial" pitchFamily="34" charset="0"/>
              <a:buChar char="•"/>
            </a:pPr>
            <a:r>
              <a:rPr lang="en-US" sz="2000" dirty="0" smtClean="0">
                <a:latin typeface="Calibri" pitchFamily="34" charset="0"/>
              </a:rPr>
              <a:t>Identifying </a:t>
            </a:r>
            <a:r>
              <a:rPr lang="en-US" sz="2000" dirty="0">
                <a:latin typeface="Calibri" pitchFamily="34" charset="0"/>
              </a:rPr>
              <a:t>people targeted by the </a:t>
            </a:r>
            <a:r>
              <a:rPr lang="en-US" sz="2000" dirty="0" smtClean="0">
                <a:latin typeface="Calibri" pitchFamily="34" charset="0"/>
              </a:rPr>
              <a:t>HP 2020 genomics objectives </a:t>
            </a:r>
            <a:r>
              <a:rPr lang="en-US" sz="2000" dirty="0">
                <a:latin typeface="Calibri" pitchFamily="34" charset="0"/>
              </a:rPr>
              <a:t>using cancer </a:t>
            </a:r>
            <a:r>
              <a:rPr lang="en-US" sz="2000" dirty="0" smtClean="0">
                <a:latin typeface="Calibri" pitchFamily="34" charset="0"/>
              </a:rPr>
              <a:t>registries and educating health providers about evidence-based recommendations</a:t>
            </a:r>
            <a:endParaRPr lang="en-US" sz="2000" dirty="0">
              <a:latin typeface="Calibri" pitchFamily="34" charset="0"/>
            </a:endParaRPr>
          </a:p>
          <a:p>
            <a:pPr marL="742950" lvl="1" indent="-285750">
              <a:buFont typeface="Arial" pitchFamily="34" charset="0"/>
              <a:buChar char="•"/>
            </a:pPr>
            <a:endParaRPr lang="en-US" sz="800" dirty="0">
              <a:latin typeface="Calibri" pitchFamily="34" charset="0"/>
            </a:endParaRPr>
          </a:p>
          <a:p>
            <a:pPr marL="742950" lvl="1" indent="-285750">
              <a:buFont typeface="Arial" pitchFamily="34" charset="0"/>
              <a:buChar char="•"/>
            </a:pPr>
            <a:r>
              <a:rPr lang="en-US" sz="2000" dirty="0" smtClean="0">
                <a:latin typeface="Calibri" pitchFamily="34" charset="0"/>
              </a:rPr>
              <a:t>Implementing </a:t>
            </a:r>
            <a:r>
              <a:rPr lang="en-US" sz="2000" dirty="0">
                <a:latin typeface="Calibri" pitchFamily="34" charset="0"/>
              </a:rPr>
              <a:t>model payer policies to facilitate coverage consistent with </a:t>
            </a:r>
            <a:r>
              <a:rPr lang="en-US" sz="2000" dirty="0" smtClean="0">
                <a:latin typeface="Calibri" pitchFamily="34" charset="0"/>
              </a:rPr>
              <a:t>the breast/ovarian cancer objective</a:t>
            </a:r>
            <a:endParaRPr lang="en-US" sz="2000" dirty="0">
              <a:latin typeface="Calibri" pitchFamily="34" charset="0"/>
            </a:endParaRPr>
          </a:p>
          <a:p>
            <a:pPr marL="742950" lvl="1" indent="-285750">
              <a:buFont typeface="Arial" pitchFamily="34" charset="0"/>
              <a:buChar char="•"/>
            </a:pPr>
            <a:endParaRPr lang="en-US" sz="800" dirty="0" smtClean="0">
              <a:latin typeface="Calibri" pitchFamily="34" charset="0"/>
            </a:endParaRPr>
          </a:p>
          <a:p>
            <a:pPr marL="742950" lvl="1" indent="-285750">
              <a:buFont typeface="Arial" pitchFamily="34" charset="0"/>
              <a:buChar char="•"/>
            </a:pPr>
            <a:r>
              <a:rPr lang="en-US" sz="2000" dirty="0" smtClean="0">
                <a:latin typeface="Calibri" pitchFamily="34" charset="0"/>
              </a:rPr>
              <a:t>Developing </a:t>
            </a:r>
            <a:r>
              <a:rPr lang="en-US" sz="2000" dirty="0">
                <a:latin typeface="Calibri" pitchFamily="34" charset="0"/>
              </a:rPr>
              <a:t>and evaluating new data sources to measure progress toward </a:t>
            </a:r>
            <a:r>
              <a:rPr lang="en-US" sz="2000" dirty="0" smtClean="0">
                <a:latin typeface="Calibri" pitchFamily="34" charset="0"/>
              </a:rPr>
              <a:t>these </a:t>
            </a:r>
            <a:r>
              <a:rPr lang="en-US" sz="2000" dirty="0">
                <a:latin typeface="Calibri" pitchFamily="34" charset="0"/>
              </a:rPr>
              <a:t>objectives</a:t>
            </a:r>
          </a:p>
        </p:txBody>
      </p:sp>
    </p:spTree>
    <p:extLst>
      <p:ext uri="{BB962C8B-B14F-4D97-AF65-F5344CB8AC3E}">
        <p14:creationId xmlns:p14="http://schemas.microsoft.com/office/powerpoint/2010/main" val="3180992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ea typeface="ＭＳ Ｐゴシック" pitchFamily="-107" charset="-128"/>
              </a:rPr>
              <a:t>Cancer Registries for Case Finding and Provider </a:t>
            </a:r>
            <a:r>
              <a:rPr lang="en-US" dirty="0" smtClean="0">
                <a:ea typeface="ＭＳ Ｐゴシック" pitchFamily="-107" charset="-128"/>
              </a:rPr>
              <a:t>Education</a:t>
            </a:r>
            <a:endParaRPr lang="en-US" dirty="0"/>
          </a:p>
        </p:txBody>
      </p:sp>
      <p:sp>
        <p:nvSpPr>
          <p:cNvPr id="4" name="Content Placeholder 2"/>
          <p:cNvSpPr txBox="1">
            <a:spLocks/>
          </p:cNvSpPr>
          <p:nvPr/>
        </p:nvSpPr>
        <p:spPr bwMode="auto">
          <a:xfrm>
            <a:off x="1391653" y="15240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b="1" dirty="0" smtClean="0">
                <a:latin typeface="Calibri" pitchFamily="34" charset="0"/>
              </a:rPr>
              <a:t>Cancer registry bidirectional reporting</a:t>
            </a:r>
          </a:p>
          <a:p>
            <a:pPr marL="285750" indent="-285750">
              <a:buFont typeface="Arial" pitchFamily="34" charset="0"/>
              <a:buChar char="•"/>
            </a:pPr>
            <a:endParaRPr lang="en-US" sz="1200" dirty="0" smtClean="0">
              <a:latin typeface="Calibri" pitchFamily="34" charset="0"/>
            </a:endParaRPr>
          </a:p>
          <a:p>
            <a:pPr marL="285750" indent="-285750">
              <a:buFont typeface="Arial" pitchFamily="34" charset="0"/>
              <a:buChar char="•"/>
            </a:pPr>
            <a:r>
              <a:rPr lang="en-US" sz="2400" dirty="0" smtClean="0">
                <a:latin typeface="Calibri" pitchFamily="34" charset="0"/>
              </a:rPr>
              <a:t>Identify relevant breast, ovarian, colorectal and other cancer </a:t>
            </a:r>
            <a:r>
              <a:rPr lang="en-US" sz="2400" dirty="0">
                <a:latin typeface="Calibri" pitchFamily="34" charset="0"/>
              </a:rPr>
              <a:t>cases reported to </a:t>
            </a:r>
            <a:r>
              <a:rPr lang="en-US" sz="2400" dirty="0" smtClean="0">
                <a:latin typeface="Calibri" pitchFamily="34" charset="0"/>
              </a:rPr>
              <a:t>central </a:t>
            </a:r>
            <a:r>
              <a:rPr lang="en-US" sz="2400" dirty="0">
                <a:latin typeface="Calibri" pitchFamily="34" charset="0"/>
              </a:rPr>
              <a:t>cancer </a:t>
            </a:r>
            <a:r>
              <a:rPr lang="en-US" sz="2400" dirty="0" smtClean="0">
                <a:latin typeface="Calibri" pitchFamily="34" charset="0"/>
              </a:rPr>
              <a:t>registry</a:t>
            </a:r>
          </a:p>
          <a:p>
            <a:pPr marL="285750" indent="-285750">
              <a:buFont typeface="Arial" pitchFamily="34" charset="0"/>
              <a:buChar char="•"/>
            </a:pPr>
            <a:endParaRPr lang="en-US" sz="1200" dirty="0" smtClean="0">
              <a:latin typeface="Calibri" pitchFamily="34" charset="0"/>
            </a:endParaRPr>
          </a:p>
          <a:p>
            <a:pPr marL="285750" indent="-285750">
              <a:buFont typeface="Arial" pitchFamily="34" charset="0"/>
              <a:buChar char="•"/>
            </a:pPr>
            <a:r>
              <a:rPr lang="en-US" sz="2400" dirty="0" smtClean="0">
                <a:latin typeface="Calibri" pitchFamily="34" charset="0"/>
              </a:rPr>
              <a:t>Inform reporting institutions of relevant cancer cases with informational materials about hereditary breast and ovarian cancer and Lynch syndrome</a:t>
            </a:r>
          </a:p>
          <a:p>
            <a:pPr marL="285750" indent="-285750">
              <a:buFont typeface="Arial" pitchFamily="34" charset="0"/>
              <a:buChar char="•"/>
            </a:pPr>
            <a:endParaRPr lang="en-US" sz="1100" dirty="0" smtClean="0">
              <a:latin typeface="Calibri" pitchFamily="34" charset="0"/>
            </a:endParaRPr>
          </a:p>
          <a:p>
            <a:pPr marL="285750" indent="-285750">
              <a:buFont typeface="Arial" pitchFamily="34" charset="0"/>
              <a:buChar char="•"/>
            </a:pPr>
            <a:r>
              <a:rPr lang="en-US" sz="2400" dirty="0" smtClean="0">
                <a:latin typeface="Calibri" pitchFamily="34" charset="0"/>
              </a:rPr>
              <a:t>Michigan </a:t>
            </a:r>
            <a:r>
              <a:rPr lang="en-US" sz="2400" dirty="0">
                <a:latin typeface="Calibri" pitchFamily="34" charset="0"/>
              </a:rPr>
              <a:t>reported back over 15,000 cases of cancer relevant to HP 2020 </a:t>
            </a:r>
            <a:r>
              <a:rPr lang="en-US" sz="2400" dirty="0" smtClean="0">
                <a:latin typeface="Calibri" pitchFamily="34" charset="0"/>
              </a:rPr>
              <a:t>objectives (2007-2008 data).</a:t>
            </a:r>
            <a:endParaRPr lang="en-US" sz="2400" dirty="0">
              <a:latin typeface="Calibri" pitchFamily="34" charset="0"/>
            </a:endParaRPr>
          </a:p>
          <a:p>
            <a:pPr marL="285750" indent="-285750">
              <a:buFont typeface="Arial" pitchFamily="34" charset="0"/>
              <a:buChar char="•"/>
            </a:pPr>
            <a:endParaRPr lang="en-US" sz="1100" dirty="0" smtClean="0">
              <a:latin typeface="Calibri" pitchFamily="34" charset="0"/>
            </a:endParaRPr>
          </a:p>
          <a:p>
            <a:pPr marL="285750" indent="-285750">
              <a:buFont typeface="Arial" pitchFamily="34" charset="0"/>
              <a:buChar char="•"/>
            </a:pPr>
            <a:r>
              <a:rPr lang="en-US" sz="2400" dirty="0" smtClean="0">
                <a:latin typeface="Calibri" pitchFamily="34" charset="0"/>
              </a:rPr>
              <a:t>Connecticut </a:t>
            </a:r>
            <a:r>
              <a:rPr lang="en-US" sz="2400" dirty="0">
                <a:latin typeface="Calibri" pitchFamily="34" charset="0"/>
              </a:rPr>
              <a:t>reported back over </a:t>
            </a:r>
            <a:r>
              <a:rPr lang="en-US" sz="2400" dirty="0" smtClean="0">
                <a:latin typeface="Calibri" pitchFamily="34" charset="0"/>
              </a:rPr>
              <a:t>5000 </a:t>
            </a:r>
            <a:r>
              <a:rPr lang="en-US" sz="2400" dirty="0">
                <a:latin typeface="Calibri" pitchFamily="34" charset="0"/>
              </a:rPr>
              <a:t>cases </a:t>
            </a:r>
            <a:r>
              <a:rPr lang="en-US" sz="2400" dirty="0" smtClean="0">
                <a:latin typeface="Calibri" pitchFamily="34" charset="0"/>
              </a:rPr>
              <a:t>of cancer </a:t>
            </a:r>
            <a:r>
              <a:rPr lang="en-US" sz="2400" dirty="0">
                <a:latin typeface="Calibri" pitchFamily="34" charset="0"/>
              </a:rPr>
              <a:t>through a </a:t>
            </a:r>
            <a:r>
              <a:rPr lang="en-US" sz="2400" dirty="0" smtClean="0">
                <a:latin typeface="Calibri" pitchFamily="34" charset="0"/>
              </a:rPr>
              <a:t>Healthy People </a:t>
            </a:r>
            <a:r>
              <a:rPr lang="en-US" sz="2400" dirty="0">
                <a:latin typeface="Calibri" pitchFamily="34" charset="0"/>
              </a:rPr>
              <a:t>2020 </a:t>
            </a:r>
            <a:r>
              <a:rPr lang="en-US" sz="2400" dirty="0" smtClean="0">
                <a:latin typeface="Calibri" pitchFamily="34" charset="0"/>
              </a:rPr>
              <a:t>Action Award (2008-2009 data).</a:t>
            </a:r>
            <a:endParaRPr lang="en-US" sz="2400" dirty="0">
              <a:latin typeface="Calibri" pitchFamily="34" charset="0"/>
            </a:endParaRPr>
          </a:p>
          <a:p>
            <a:pPr>
              <a:defRPr/>
            </a:pPr>
            <a:endParaRPr lang="en-US" sz="2000" b="1" dirty="0"/>
          </a:p>
        </p:txBody>
      </p:sp>
    </p:spTree>
    <p:extLst>
      <p:ext uri="{BB962C8B-B14F-4D97-AF65-F5344CB8AC3E}">
        <p14:creationId xmlns:p14="http://schemas.microsoft.com/office/powerpoint/2010/main" val="3098925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ea typeface="ＭＳ Ｐゴシック" pitchFamily="-107" charset="-128"/>
              </a:rPr>
              <a:t>Model payer policies to promote HP 2020 genomics </a:t>
            </a:r>
            <a:r>
              <a:rPr lang="en-US" dirty="0" smtClean="0">
                <a:ea typeface="ＭＳ Ｐゴシック" pitchFamily="-107" charset="-128"/>
              </a:rPr>
              <a:t>objectives</a:t>
            </a:r>
            <a:endParaRPr lang="en-US" dirty="0"/>
          </a:p>
        </p:txBody>
      </p:sp>
      <p:sp>
        <p:nvSpPr>
          <p:cNvPr id="4" name="Content Placeholder 2"/>
          <p:cNvSpPr txBox="1">
            <a:spLocks/>
          </p:cNvSpPr>
          <p:nvPr/>
        </p:nvSpPr>
        <p:spPr bwMode="auto">
          <a:xfrm>
            <a:off x="1391653" y="15240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itchFamily="34" charset="0"/>
              <a:buChar char="•"/>
            </a:pPr>
            <a:endParaRPr lang="en-US" sz="800" dirty="0" smtClean="0"/>
          </a:p>
          <a:p>
            <a:pPr marL="342900" indent="-342900">
              <a:buFont typeface="Arial" pitchFamily="34" charset="0"/>
              <a:buChar char="•"/>
            </a:pPr>
            <a:r>
              <a:rPr lang="en-US" sz="2400" dirty="0" smtClean="0">
                <a:latin typeface="Calibri" pitchFamily="34" charset="0"/>
              </a:rPr>
              <a:t>Michigan Department of Community Health partnered with major payers to implement payer policies </a:t>
            </a:r>
            <a:r>
              <a:rPr lang="en-US" sz="2400" dirty="0">
                <a:latin typeface="Calibri" pitchFamily="34" charset="0"/>
              </a:rPr>
              <a:t>consistent with the </a:t>
            </a:r>
            <a:r>
              <a:rPr lang="en-US" sz="2400" dirty="0" smtClean="0">
                <a:latin typeface="Calibri" pitchFamily="34" charset="0"/>
              </a:rPr>
              <a:t>USPSTF recommendation/HP </a:t>
            </a:r>
            <a:r>
              <a:rPr lang="en-US" sz="2400" dirty="0">
                <a:latin typeface="Calibri" pitchFamily="34" charset="0"/>
              </a:rPr>
              <a:t>2020 breast cancer objective</a:t>
            </a:r>
            <a:r>
              <a:rPr lang="en-US" sz="2400" dirty="0" smtClean="0">
                <a:latin typeface="Calibri" pitchFamily="34" charset="0"/>
              </a:rPr>
              <a:t>.</a:t>
            </a:r>
            <a:endParaRPr lang="en-US" sz="2000" dirty="0" smtClean="0">
              <a:latin typeface="Calibri" pitchFamily="34" charset="0"/>
            </a:endParaRPr>
          </a:p>
          <a:p>
            <a:pPr marL="342900" indent="-342900">
              <a:buFont typeface="Arial" pitchFamily="34" charset="0"/>
              <a:buChar char="•"/>
            </a:pPr>
            <a:endParaRPr lang="en-US" sz="800" dirty="0">
              <a:latin typeface="Calibri" pitchFamily="34" charset="0"/>
            </a:endParaRPr>
          </a:p>
          <a:p>
            <a:pPr marL="800100" lvl="1" indent="-342900">
              <a:buFont typeface="Arial" pitchFamily="34" charset="0"/>
              <a:buChar char="•"/>
            </a:pPr>
            <a:r>
              <a:rPr lang="en-US" sz="2000" dirty="0" smtClean="0">
                <a:latin typeface="Calibri" pitchFamily="34" charset="0"/>
              </a:rPr>
              <a:t>From </a:t>
            </a:r>
            <a:r>
              <a:rPr lang="en-US" sz="2000" dirty="0">
                <a:latin typeface="Calibri" pitchFamily="34" charset="0"/>
              </a:rPr>
              <a:t>2008-2011, insurance coverage consistent with the </a:t>
            </a:r>
            <a:r>
              <a:rPr lang="en-US" sz="2000" dirty="0" smtClean="0">
                <a:latin typeface="Calibri" pitchFamily="34" charset="0"/>
              </a:rPr>
              <a:t>USPSTF recommendation/HP </a:t>
            </a:r>
            <a:r>
              <a:rPr lang="en-US" sz="2000" dirty="0">
                <a:latin typeface="Calibri" pitchFamily="34" charset="0"/>
              </a:rPr>
              <a:t>2020 breast cancer objective has been extended to over 6.6 million Michigan </a:t>
            </a:r>
            <a:r>
              <a:rPr lang="en-US" sz="2000" dirty="0" smtClean="0">
                <a:latin typeface="Calibri" pitchFamily="34" charset="0"/>
              </a:rPr>
              <a:t>residents.</a:t>
            </a:r>
          </a:p>
          <a:p>
            <a:pPr marL="342900" indent="-342900">
              <a:buFont typeface="Arial" pitchFamily="34" charset="0"/>
              <a:buChar char="•"/>
            </a:pPr>
            <a:endParaRPr lang="en-US" sz="2000" dirty="0">
              <a:latin typeface="Calibri" pitchFamily="34" charset="0"/>
            </a:endParaRPr>
          </a:p>
          <a:p>
            <a:pPr marL="342900" indent="-342900">
              <a:buFont typeface="Arial" pitchFamily="34" charset="0"/>
              <a:buChar char="•"/>
            </a:pPr>
            <a:r>
              <a:rPr lang="en-US" sz="2400" dirty="0" smtClean="0">
                <a:latin typeface="Calibri" pitchFamily="34" charset="0"/>
              </a:rPr>
              <a:t>CDC’s Division of Cancer Prevention and Control examined </a:t>
            </a:r>
            <a:r>
              <a:rPr lang="en-US" sz="2400" dirty="0">
                <a:latin typeface="Calibri" pitchFamily="34" charset="0"/>
              </a:rPr>
              <a:t>medical policies related to genetic counseling for hereditary breast and ovarian cancer. </a:t>
            </a:r>
            <a:endParaRPr lang="en-US" sz="2400" dirty="0" smtClean="0">
              <a:latin typeface="Calibri" pitchFamily="34" charset="0"/>
            </a:endParaRPr>
          </a:p>
          <a:p>
            <a:pPr marL="800100" lvl="1" indent="-342900">
              <a:buFont typeface="Arial" pitchFamily="34" charset="0"/>
              <a:buChar char="•"/>
            </a:pPr>
            <a:endParaRPr lang="en-US" sz="800" dirty="0" smtClean="0">
              <a:latin typeface="Calibri" pitchFamily="34" charset="0"/>
            </a:endParaRPr>
          </a:p>
          <a:p>
            <a:pPr marL="800100" lvl="1" indent="-342900">
              <a:buFont typeface="Arial" pitchFamily="34" charset="0"/>
              <a:buChar char="•"/>
            </a:pPr>
            <a:r>
              <a:rPr lang="en-US" sz="2000" dirty="0" smtClean="0">
                <a:latin typeface="Calibri" pitchFamily="34" charset="0"/>
              </a:rPr>
              <a:t>Of 348 health plans across 38 states, 58% had written policies</a:t>
            </a:r>
            <a:endParaRPr lang="en-US" sz="2000" dirty="0">
              <a:latin typeface="Calibri" pitchFamily="34" charset="0"/>
            </a:endParaRPr>
          </a:p>
          <a:p>
            <a:pPr marL="342900" indent="-342900">
              <a:buFont typeface="Arial" pitchFamily="34" charset="0"/>
              <a:buChar char="•"/>
            </a:pPr>
            <a:endParaRPr lang="en-US" sz="2000" dirty="0"/>
          </a:p>
          <a:p>
            <a:pPr marL="342900" indent="-342900">
              <a:buFont typeface="Arial" pitchFamily="34" charset="0"/>
              <a:buChar char="•"/>
            </a:pPr>
            <a:endParaRPr lang="en-US" sz="2000" dirty="0"/>
          </a:p>
        </p:txBody>
      </p:sp>
    </p:spTree>
    <p:extLst>
      <p:ext uri="{BB962C8B-B14F-4D97-AF65-F5344CB8AC3E}">
        <p14:creationId xmlns:p14="http://schemas.microsoft.com/office/powerpoint/2010/main" val="4024714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defRPr/>
            </a:pPr>
            <a:r>
              <a:rPr lang="en-US" dirty="0"/>
              <a:t>Public Health Genomics </a:t>
            </a:r>
            <a:br>
              <a:rPr lang="en-US" dirty="0"/>
            </a:br>
            <a:r>
              <a:rPr lang="en-US" dirty="0"/>
              <a:t>State Programs Clickable </a:t>
            </a:r>
            <a:r>
              <a:rPr lang="en-US" dirty="0" smtClean="0"/>
              <a:t>Map</a:t>
            </a:r>
            <a:endParaRPr lang="en-US" dirty="0"/>
          </a:p>
        </p:txBody>
      </p:sp>
      <p:pic>
        <p:nvPicPr>
          <p:cNvPr id="1027" name="Picture 3" descr="Map of 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051" y="1612232"/>
            <a:ext cx="7595812" cy="504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97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defRPr/>
            </a:pPr>
            <a:r>
              <a:rPr lang="en-US" dirty="0">
                <a:ea typeface="ＭＳ Ｐゴシック" pitchFamily="-107" charset="-128"/>
              </a:rPr>
              <a:t>HP 2020 Genomics Objectives</a:t>
            </a:r>
            <a:br>
              <a:rPr lang="en-US" dirty="0">
                <a:ea typeface="ＭＳ Ｐゴシック" pitchFamily="-107" charset="-128"/>
              </a:rPr>
            </a:br>
            <a:r>
              <a:rPr lang="en-US" dirty="0">
                <a:ea typeface="ＭＳ Ｐゴシック" pitchFamily="-107" charset="-128"/>
              </a:rPr>
              <a:t>Additional </a:t>
            </a:r>
            <a:r>
              <a:rPr lang="en-US" dirty="0" smtClean="0">
                <a:ea typeface="ＭＳ Ｐゴシック" pitchFamily="-107" charset="-128"/>
              </a:rPr>
              <a:t>Facilitators</a:t>
            </a:r>
            <a:endParaRPr lang="en-US" dirty="0"/>
          </a:p>
        </p:txBody>
      </p:sp>
      <p:sp>
        <p:nvSpPr>
          <p:cNvPr id="4" name="Content Placeholder 2"/>
          <p:cNvSpPr txBox="1">
            <a:spLocks/>
          </p:cNvSpPr>
          <p:nvPr/>
        </p:nvSpPr>
        <p:spPr bwMode="auto">
          <a:xfrm>
            <a:off x="1391653" y="15240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itchFamily="34" charset="0"/>
              <a:buChar char="•"/>
              <a:defRPr/>
            </a:pPr>
            <a:endParaRPr lang="en-US" sz="1200" dirty="0" smtClean="0"/>
          </a:p>
          <a:p>
            <a:pPr marL="342900" indent="-342900">
              <a:buFont typeface="Arial" pitchFamily="34" charset="0"/>
              <a:buChar char="•"/>
              <a:defRPr/>
            </a:pPr>
            <a:r>
              <a:rPr lang="en-US" sz="2400" dirty="0" smtClean="0">
                <a:latin typeface="Calibri" pitchFamily="34" charset="0"/>
              </a:rPr>
              <a:t>Affordable Care Act coverage of the USPSTF recommendation for hereditary breast and ovarian cancer as a preventive service</a:t>
            </a:r>
          </a:p>
          <a:p>
            <a:pPr marL="342900" indent="-342900">
              <a:buFont typeface="Arial" pitchFamily="34" charset="0"/>
              <a:buChar char="•"/>
              <a:defRPr/>
            </a:pPr>
            <a:endParaRPr lang="en-US" sz="1200" dirty="0">
              <a:latin typeface="Calibri" pitchFamily="34" charset="0"/>
            </a:endParaRPr>
          </a:p>
          <a:p>
            <a:pPr marL="342900" indent="-342900">
              <a:buFont typeface="Arial" pitchFamily="34" charset="0"/>
              <a:buChar char="•"/>
              <a:defRPr/>
            </a:pPr>
            <a:r>
              <a:rPr lang="en-US" sz="2400" dirty="0" smtClean="0">
                <a:latin typeface="Calibri" pitchFamily="34" charset="0"/>
              </a:rPr>
              <a:t>Meaningful Use of Electronic </a:t>
            </a:r>
            <a:r>
              <a:rPr lang="en-US" sz="2400" dirty="0">
                <a:latin typeface="Calibri" pitchFamily="34" charset="0"/>
              </a:rPr>
              <a:t>H</a:t>
            </a:r>
            <a:r>
              <a:rPr lang="en-US" sz="2400" dirty="0" smtClean="0">
                <a:latin typeface="Calibri" pitchFamily="34" charset="0"/>
              </a:rPr>
              <a:t>ealth </a:t>
            </a:r>
            <a:r>
              <a:rPr lang="en-US" sz="2400" dirty="0">
                <a:latin typeface="Calibri" pitchFamily="34" charset="0"/>
              </a:rPr>
              <a:t>R</a:t>
            </a:r>
            <a:r>
              <a:rPr lang="en-US" sz="2400" dirty="0" smtClean="0">
                <a:latin typeface="Calibri" pitchFamily="34" charset="0"/>
              </a:rPr>
              <a:t>ecords—inclusion of family health history</a:t>
            </a:r>
          </a:p>
          <a:p>
            <a:pPr marL="342900" indent="-342900">
              <a:buFont typeface="Arial" pitchFamily="34" charset="0"/>
              <a:buChar char="•"/>
              <a:defRPr/>
            </a:pPr>
            <a:endParaRPr lang="en-US" sz="1200" dirty="0">
              <a:latin typeface="Calibri" pitchFamily="34" charset="0"/>
            </a:endParaRPr>
          </a:p>
          <a:p>
            <a:pPr marL="342900" indent="-342900">
              <a:buFont typeface="Arial" pitchFamily="34" charset="0"/>
              <a:buChar char="•"/>
              <a:defRPr/>
            </a:pPr>
            <a:r>
              <a:rPr lang="en-US" sz="2400" dirty="0" smtClean="0">
                <a:latin typeface="Calibri" pitchFamily="34" charset="0"/>
              </a:rPr>
              <a:t>Public Health Reporting Initiative—inclusion of family health history</a:t>
            </a:r>
          </a:p>
          <a:p>
            <a:pPr marL="342900" indent="-342900">
              <a:buFont typeface="Arial" pitchFamily="34" charset="0"/>
              <a:buChar char="•"/>
              <a:defRPr/>
            </a:pPr>
            <a:endParaRPr lang="en-US" sz="1200" dirty="0">
              <a:latin typeface="Calibri" pitchFamily="34" charset="0"/>
            </a:endParaRPr>
          </a:p>
          <a:p>
            <a:pPr marL="342900" indent="-342900">
              <a:buFont typeface="Arial" pitchFamily="34" charset="0"/>
              <a:buChar char="•"/>
              <a:defRPr/>
            </a:pPr>
            <a:r>
              <a:rPr lang="en-US" sz="2400" dirty="0" smtClean="0">
                <a:latin typeface="Calibri" pitchFamily="34" charset="0"/>
              </a:rPr>
              <a:t>Current Procedural Terminology code revisions—specific codes for genetic tests, including those relevant to HP 2020 objectives, being implemented</a:t>
            </a:r>
            <a:endParaRPr lang="en-US" sz="2400" dirty="0">
              <a:latin typeface="Calibri" pitchFamily="34" charset="0"/>
            </a:endParaRPr>
          </a:p>
        </p:txBody>
      </p:sp>
    </p:spTree>
    <p:extLst>
      <p:ext uri="{BB962C8B-B14F-4D97-AF65-F5344CB8AC3E}">
        <p14:creationId xmlns:p14="http://schemas.microsoft.com/office/powerpoint/2010/main" val="880047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z="2800" dirty="0">
                <a:ea typeface="ＭＳ Ｐゴシック" pitchFamily="-107" charset="-128"/>
              </a:rPr>
              <a:t>Challenges in Implementing Genomic Medicine (HP2020 &amp; Beyond</a:t>
            </a:r>
            <a:r>
              <a:rPr lang="en-US" sz="2800" dirty="0" smtClean="0">
                <a:ea typeface="ＭＳ Ｐゴシック" pitchFamily="-107" charset="-128"/>
              </a:rPr>
              <a:t>)</a:t>
            </a:r>
            <a:endParaRPr lang="en-US" sz="2800" dirty="0"/>
          </a:p>
        </p:txBody>
      </p:sp>
      <p:sp>
        <p:nvSpPr>
          <p:cNvPr id="4" name="Content Placeholder 2"/>
          <p:cNvSpPr txBox="1">
            <a:spLocks/>
          </p:cNvSpPr>
          <p:nvPr/>
        </p:nvSpPr>
        <p:spPr bwMode="auto">
          <a:xfrm>
            <a:off x="1391653" y="1524000"/>
            <a:ext cx="7391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itchFamily="34" charset="0"/>
              <a:buChar char="•"/>
              <a:defRPr/>
            </a:pPr>
            <a:r>
              <a:rPr lang="en-US" sz="2400" b="1" dirty="0" smtClean="0">
                <a:latin typeface="Calibri" pitchFamily="34" charset="0"/>
              </a:rPr>
              <a:t>Evidence of clinical validity and utility slow to accumulate</a:t>
            </a:r>
          </a:p>
          <a:p>
            <a:pPr marL="342900" indent="-342900">
              <a:buFont typeface="Arial" pitchFamily="34" charset="0"/>
              <a:buChar char="•"/>
              <a:defRPr/>
            </a:pPr>
            <a:endParaRPr lang="en-US" sz="1200" b="1" dirty="0">
              <a:latin typeface="Calibri" pitchFamily="34" charset="0"/>
            </a:endParaRPr>
          </a:p>
          <a:p>
            <a:pPr marL="342900" indent="-342900">
              <a:buFont typeface="Arial" pitchFamily="34" charset="0"/>
              <a:buChar char="•"/>
              <a:defRPr/>
            </a:pPr>
            <a:r>
              <a:rPr lang="en-US" sz="2400" b="1" dirty="0" smtClean="0">
                <a:latin typeface="Calibri" pitchFamily="34" charset="0"/>
              </a:rPr>
              <a:t>Provider awareness and education</a:t>
            </a:r>
          </a:p>
          <a:p>
            <a:pPr marL="342900" indent="-342900">
              <a:buFont typeface="Arial" pitchFamily="34" charset="0"/>
              <a:buChar char="•"/>
              <a:defRPr/>
            </a:pPr>
            <a:endParaRPr lang="en-US" sz="1200" b="1" dirty="0">
              <a:latin typeface="Calibri" pitchFamily="34" charset="0"/>
            </a:endParaRPr>
          </a:p>
          <a:p>
            <a:pPr marL="342900" indent="-342900">
              <a:buFont typeface="Arial" pitchFamily="34" charset="0"/>
              <a:buChar char="•"/>
              <a:defRPr/>
            </a:pPr>
            <a:r>
              <a:rPr lang="en-US" sz="2400" b="1" dirty="0" smtClean="0">
                <a:latin typeface="Calibri" pitchFamily="34" charset="0"/>
              </a:rPr>
              <a:t>Need for genetic/genomic professionals</a:t>
            </a:r>
          </a:p>
          <a:p>
            <a:pPr marL="342900" indent="-342900">
              <a:buFont typeface="Arial" pitchFamily="34" charset="0"/>
              <a:buChar char="•"/>
              <a:defRPr/>
            </a:pPr>
            <a:endParaRPr lang="en-US" sz="1200" b="1" dirty="0">
              <a:latin typeface="Calibri" pitchFamily="34" charset="0"/>
            </a:endParaRPr>
          </a:p>
          <a:p>
            <a:pPr marL="342900" indent="-342900">
              <a:buFont typeface="Arial" pitchFamily="34" charset="0"/>
              <a:buChar char="•"/>
              <a:defRPr/>
            </a:pPr>
            <a:r>
              <a:rPr lang="en-US" sz="2400" b="1" dirty="0" smtClean="0">
                <a:latin typeface="Calibri" pitchFamily="34" charset="0"/>
              </a:rPr>
              <a:t>Healthcare system limitations (e.g., family history collection and cascade testing in relatives)</a:t>
            </a:r>
          </a:p>
          <a:p>
            <a:pPr marL="342900" indent="-342900">
              <a:buFont typeface="Arial" pitchFamily="34" charset="0"/>
              <a:buChar char="•"/>
              <a:defRPr/>
            </a:pPr>
            <a:endParaRPr lang="en-US" sz="1200" b="1" dirty="0">
              <a:latin typeface="Calibri" pitchFamily="34" charset="0"/>
            </a:endParaRPr>
          </a:p>
          <a:p>
            <a:pPr marL="342900" indent="-342900">
              <a:buFont typeface="Arial" pitchFamily="34" charset="0"/>
              <a:buChar char="•"/>
              <a:defRPr/>
            </a:pPr>
            <a:r>
              <a:rPr lang="en-US" sz="2400" b="1" dirty="0" smtClean="0">
                <a:latin typeface="Calibri" pitchFamily="34" charset="0"/>
              </a:rPr>
              <a:t>Laboratory issues</a:t>
            </a:r>
          </a:p>
          <a:p>
            <a:pPr marL="342900" indent="-342900">
              <a:buFont typeface="Arial" pitchFamily="34" charset="0"/>
              <a:buChar char="•"/>
              <a:defRPr/>
            </a:pPr>
            <a:endParaRPr lang="en-US" sz="1200" b="1" dirty="0">
              <a:latin typeface="Calibri" pitchFamily="34" charset="0"/>
            </a:endParaRPr>
          </a:p>
          <a:p>
            <a:pPr marL="342900" indent="-342900">
              <a:buFont typeface="Arial" pitchFamily="34" charset="0"/>
              <a:buChar char="•"/>
              <a:defRPr/>
            </a:pPr>
            <a:r>
              <a:rPr lang="en-US" sz="2400" b="1" dirty="0" smtClean="0">
                <a:latin typeface="Calibri" pitchFamily="34" charset="0"/>
              </a:rPr>
              <a:t>Ethical, legal and social issues</a:t>
            </a:r>
          </a:p>
          <a:p>
            <a:pPr marL="342900" indent="-342900">
              <a:buFont typeface="Arial" pitchFamily="34" charset="0"/>
              <a:buChar char="•"/>
              <a:defRPr/>
            </a:pPr>
            <a:endParaRPr lang="en-US" sz="1200" b="1" dirty="0">
              <a:latin typeface="Calibri" pitchFamily="34" charset="0"/>
            </a:endParaRPr>
          </a:p>
          <a:p>
            <a:pPr marL="342900" indent="-342900">
              <a:buFont typeface="Arial" pitchFamily="34" charset="0"/>
              <a:buChar char="•"/>
              <a:defRPr/>
            </a:pPr>
            <a:r>
              <a:rPr lang="en-US" sz="2400" b="1" dirty="0" smtClean="0">
                <a:latin typeface="Calibri" pitchFamily="34" charset="0"/>
              </a:rPr>
              <a:t>Coverage and reimbursement </a:t>
            </a:r>
          </a:p>
          <a:p>
            <a:pPr marL="342900" indent="-342900">
              <a:buFont typeface="Arial" pitchFamily="34" charset="0"/>
              <a:buChar char="•"/>
              <a:defRPr/>
            </a:pPr>
            <a:endParaRPr lang="en-US" sz="1200" b="1" dirty="0">
              <a:latin typeface="Calibri" pitchFamily="34" charset="0"/>
            </a:endParaRPr>
          </a:p>
          <a:p>
            <a:pPr marL="342900" indent="-342900">
              <a:buFont typeface="Arial" pitchFamily="34" charset="0"/>
              <a:buChar char="•"/>
              <a:defRPr/>
            </a:pPr>
            <a:r>
              <a:rPr lang="en-US" sz="2400" b="1" dirty="0" smtClean="0">
                <a:latin typeface="Calibri" pitchFamily="34" charset="0"/>
              </a:rPr>
              <a:t>Potential for increasing health disparities  </a:t>
            </a:r>
            <a:endParaRPr lang="en-US" sz="2400" b="1" dirty="0">
              <a:latin typeface="Calibri" pitchFamily="34" charset="0"/>
            </a:endParaRPr>
          </a:p>
        </p:txBody>
      </p:sp>
    </p:spTree>
    <p:extLst>
      <p:ext uri="{BB962C8B-B14F-4D97-AF65-F5344CB8AC3E}">
        <p14:creationId xmlns:p14="http://schemas.microsoft.com/office/powerpoint/2010/main" val="31326714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76200"/>
            <a:ext cx="9144000" cy="1524000"/>
          </a:xfrm>
        </p:spPr>
        <p:txBody>
          <a:bodyPr>
            <a:normAutofit/>
          </a:bodyPr>
          <a:lstStyle/>
          <a:p>
            <a:r>
              <a:rPr lang="en-US" sz="3600" dirty="0"/>
              <a:t>Carolyn M. Clancy, MD</a:t>
            </a:r>
            <a:r>
              <a:rPr lang="en-US" sz="4400" dirty="0"/>
              <a:t/>
            </a:r>
            <a:br>
              <a:rPr lang="en-US" sz="4400" dirty="0"/>
            </a:br>
            <a:r>
              <a:rPr lang="en-US" sz="2400" dirty="0"/>
              <a:t>Director, Agency for Healthcare Research and Quality</a:t>
            </a:r>
          </a:p>
        </p:txBody>
      </p:sp>
    </p:spTree>
    <p:extLst>
      <p:ext uri="{BB962C8B-B14F-4D97-AF65-F5344CB8AC3E}">
        <p14:creationId xmlns:p14="http://schemas.microsoft.com/office/powerpoint/2010/main" val="17918029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AHRQ’s role in addressing Healthy People 2020 objectives</a:t>
            </a:r>
            <a:endParaRPr lang="en-US" dirty="0"/>
          </a:p>
        </p:txBody>
      </p:sp>
      <p:sp>
        <p:nvSpPr>
          <p:cNvPr id="6" name="Content Placeholder 5"/>
          <p:cNvSpPr>
            <a:spLocks noGrp="1"/>
          </p:cNvSpPr>
          <p:nvPr>
            <p:ph idx="1"/>
          </p:nvPr>
        </p:nvSpPr>
        <p:spPr/>
        <p:txBody>
          <a:bodyPr/>
          <a:lstStyle/>
          <a:p>
            <a:r>
              <a:rPr lang="en-US" dirty="0" smtClean="0"/>
              <a:t>Mission: To improve the quality, safety, efficiency, and effectiveness of health care for all Americans </a:t>
            </a:r>
          </a:p>
          <a:p>
            <a:r>
              <a:rPr lang="en-US" dirty="0" smtClean="0"/>
              <a:t>AHRQ supports research that helps people make more informed decisions and improves the quality of health care services </a:t>
            </a:r>
          </a:p>
          <a:p>
            <a:r>
              <a:rPr lang="en-US" dirty="0" smtClean="0"/>
              <a:t>AHRQ also works to translate new knowledge into evidence and tools that people can use to improve the safety and quality of health care.</a:t>
            </a:r>
          </a:p>
          <a:p>
            <a:r>
              <a:rPr lang="en-US" dirty="0" smtClean="0"/>
              <a:t>~80 percent of AHRQ's budget is invested in grants and contracts focused on improving health care </a:t>
            </a:r>
          </a:p>
          <a:p>
            <a:endParaRPr lang="en-US" dirty="0"/>
          </a:p>
        </p:txBody>
      </p:sp>
    </p:spTree>
    <p:extLst>
      <p:ext uri="{BB962C8B-B14F-4D97-AF65-F5344CB8AC3E}">
        <p14:creationId xmlns:p14="http://schemas.microsoft.com/office/powerpoint/2010/main" val="3384289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600200" y="152400"/>
            <a:ext cx="7470775" cy="1066800"/>
          </a:xfrm>
        </p:spPr>
        <p:txBody>
          <a:bodyPr/>
          <a:lstStyle/>
          <a:p>
            <a:r>
              <a:rPr lang="en-US" smtClean="0">
                <a:ea typeface="ＭＳ Ｐゴシック" pitchFamily="34" charset="-128"/>
              </a:rPr>
              <a:t> The Burden of Cancer and Role of Genomics	</a:t>
            </a:r>
          </a:p>
        </p:txBody>
      </p:sp>
      <p:sp>
        <p:nvSpPr>
          <p:cNvPr id="10243" name="Content Placeholder 1"/>
          <p:cNvSpPr>
            <a:spLocks noGrp="1"/>
          </p:cNvSpPr>
          <p:nvPr>
            <p:ph idx="1"/>
          </p:nvPr>
        </p:nvSpPr>
        <p:spPr>
          <a:xfrm>
            <a:off x="1600200" y="1676400"/>
            <a:ext cx="7315200" cy="4672013"/>
          </a:xfrm>
        </p:spPr>
        <p:txBody>
          <a:bodyPr/>
          <a:lstStyle/>
          <a:p>
            <a:r>
              <a:rPr lang="en-US" smtClean="0">
                <a:ea typeface="ＭＳ Ｐゴシック" pitchFamily="34" charset="-128"/>
              </a:rPr>
              <a:t>Cancer is the second leading cause of death in the U.S.</a:t>
            </a:r>
          </a:p>
          <a:p>
            <a:r>
              <a:rPr lang="en-US" smtClean="0">
                <a:ea typeface="ＭＳ Ｐゴシック" pitchFamily="34" charset="-128"/>
              </a:rPr>
              <a:t>12.5 million Americans have had a cancer diagnosis</a:t>
            </a:r>
          </a:p>
          <a:p>
            <a:r>
              <a:rPr lang="en-US" smtClean="0">
                <a:ea typeface="ＭＳ Ｐゴシック" pitchFamily="34" charset="-128"/>
              </a:rPr>
              <a:t>$227 billion in costs to the Nation (2007)</a:t>
            </a:r>
          </a:p>
          <a:p>
            <a:r>
              <a:rPr lang="en-US" smtClean="0">
                <a:ea typeface="ＭＳ Ｐゴシック" pitchFamily="34" charset="-128"/>
              </a:rPr>
              <a:t>USPSTF - Women whose family history is associated with an increased risk for deleterious mutations in </a:t>
            </a:r>
            <a:r>
              <a:rPr lang="en-US" i="1" smtClean="0">
                <a:ea typeface="ＭＳ Ｐゴシック" pitchFamily="34" charset="-128"/>
              </a:rPr>
              <a:t>BRCA1</a:t>
            </a:r>
            <a:r>
              <a:rPr lang="en-US" smtClean="0">
                <a:ea typeface="ＭＳ Ｐゴシック" pitchFamily="34" charset="-128"/>
              </a:rPr>
              <a:t> or </a:t>
            </a:r>
            <a:r>
              <a:rPr lang="en-US" i="1" smtClean="0">
                <a:ea typeface="ＭＳ Ｐゴシック" pitchFamily="34" charset="-128"/>
              </a:rPr>
              <a:t>BRCA2</a:t>
            </a:r>
            <a:r>
              <a:rPr lang="en-US" smtClean="0">
                <a:ea typeface="ＭＳ Ｐゴシック" pitchFamily="34" charset="-128"/>
              </a:rPr>
              <a:t> genes should be referred for genetic counseling </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Preventive Services Task Force</a:t>
            </a:r>
            <a:endParaRPr lang="en-US" dirty="0"/>
          </a:p>
        </p:txBody>
      </p:sp>
      <p:sp>
        <p:nvSpPr>
          <p:cNvPr id="3" name="Content Placeholder 2"/>
          <p:cNvSpPr>
            <a:spLocks noGrp="1"/>
          </p:cNvSpPr>
          <p:nvPr>
            <p:ph idx="1"/>
          </p:nvPr>
        </p:nvSpPr>
        <p:spPr>
          <a:xfrm>
            <a:off x="1600200" y="1524000"/>
            <a:ext cx="7086600" cy="4672584"/>
          </a:xfrm>
        </p:spPr>
        <p:txBody>
          <a:bodyPr/>
          <a:lstStyle/>
          <a:p>
            <a:r>
              <a:rPr lang="en-US" dirty="0" smtClean="0"/>
              <a:t> The U.S. Preventive Services Task Force is an independent group of national experts in prevention and evidence-based medicine. </a:t>
            </a:r>
          </a:p>
          <a:p>
            <a:r>
              <a:rPr lang="en-US" dirty="0" smtClean="0"/>
              <a:t>The Task Force works to improve the health of all Americans by making evidence-based recommendations about clinical preventive services such as:</a:t>
            </a:r>
          </a:p>
          <a:p>
            <a:pPr lvl="1"/>
            <a:r>
              <a:rPr lang="en-US" sz="1800" dirty="0" smtClean="0"/>
              <a:t>Screenings</a:t>
            </a:r>
          </a:p>
          <a:p>
            <a:pPr lvl="1"/>
            <a:r>
              <a:rPr lang="en-US" sz="1800" dirty="0" smtClean="0"/>
              <a:t>Counseling services</a:t>
            </a:r>
          </a:p>
          <a:p>
            <a:pPr lvl="1"/>
            <a:r>
              <a:rPr lang="en-US" sz="1800" dirty="0" smtClean="0"/>
              <a:t>Preventive medications </a:t>
            </a:r>
          </a:p>
          <a:p>
            <a:r>
              <a:rPr lang="en-US" dirty="0" smtClean="0"/>
              <a:t>AHRQ convenes the Task Force and provides ongoing scientific, administrative, and dissemination support for the operations of the Task Force</a:t>
            </a:r>
          </a:p>
        </p:txBody>
      </p:sp>
    </p:spTree>
    <p:extLst>
      <p:ext uri="{BB962C8B-B14F-4D97-AF65-F5344CB8AC3E}">
        <p14:creationId xmlns:p14="http://schemas.microsoft.com/office/powerpoint/2010/main" val="12301093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Preventive Services Task Force (</a:t>
            </a:r>
            <a:r>
              <a:rPr lang="en-US" dirty="0"/>
              <a:t>continued)</a:t>
            </a:r>
          </a:p>
        </p:txBody>
      </p:sp>
      <p:sp>
        <p:nvSpPr>
          <p:cNvPr id="3" name="Content Placeholder 2"/>
          <p:cNvSpPr>
            <a:spLocks noGrp="1"/>
          </p:cNvSpPr>
          <p:nvPr>
            <p:ph idx="1"/>
          </p:nvPr>
        </p:nvSpPr>
        <p:spPr/>
        <p:txBody>
          <a:bodyPr/>
          <a:lstStyle/>
          <a:p>
            <a:r>
              <a:rPr lang="en-US" dirty="0" smtClean="0"/>
              <a:t>Systematically reviews evidence for clinical preventive services implemented in a primary care setting</a:t>
            </a:r>
          </a:p>
          <a:p>
            <a:r>
              <a:rPr lang="en-US" dirty="0" smtClean="0"/>
              <a:t> The Task Force makes recommendations to help primary care clinicians and patients decide together whether a preventive service is right for a patient’s needs</a:t>
            </a:r>
          </a:p>
          <a:p>
            <a:r>
              <a:rPr lang="en-US" dirty="0" smtClean="0"/>
              <a:t>To learn more about the USPSTF and how you can engage with them, visit:</a:t>
            </a:r>
          </a:p>
          <a:p>
            <a:pPr algn="ctr">
              <a:buNone/>
            </a:pPr>
            <a:r>
              <a:rPr lang="en-US" dirty="0" smtClean="0"/>
              <a:t>USPreventiveServicesTaskForce.org</a:t>
            </a:r>
          </a:p>
        </p:txBody>
      </p:sp>
    </p:spTree>
    <p:extLst>
      <p:ext uri="{BB962C8B-B14F-4D97-AF65-F5344CB8AC3E}">
        <p14:creationId xmlns:p14="http://schemas.microsoft.com/office/powerpoint/2010/main" val="7921992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Examples of recent USPSTF Cancer-related A and B recommendations</a:t>
            </a:r>
            <a:endParaRPr lang="en-US" sz="2800" dirty="0"/>
          </a:p>
        </p:txBody>
      </p:sp>
      <p:sp>
        <p:nvSpPr>
          <p:cNvPr id="4" name="Content Placeholder 3"/>
          <p:cNvSpPr>
            <a:spLocks noGrp="1"/>
          </p:cNvSpPr>
          <p:nvPr>
            <p:ph idx="1"/>
          </p:nvPr>
        </p:nvSpPr>
        <p:spPr/>
        <p:txBody>
          <a:bodyPr/>
          <a:lstStyle/>
          <a:p>
            <a:r>
              <a:rPr lang="en-US" sz="2000" dirty="0" smtClean="0"/>
              <a:t>The USPSTF recommends </a:t>
            </a:r>
            <a:r>
              <a:rPr lang="en-US" sz="2000" b="1" dirty="0" smtClean="0"/>
              <a:t>screening</a:t>
            </a:r>
            <a:r>
              <a:rPr lang="en-US" sz="2000" dirty="0" smtClean="0"/>
              <a:t> for </a:t>
            </a:r>
            <a:r>
              <a:rPr lang="en-US" sz="2000" b="1" dirty="0" smtClean="0"/>
              <a:t>cervical cancer</a:t>
            </a:r>
            <a:r>
              <a:rPr lang="en-US" sz="2000" dirty="0" smtClean="0"/>
              <a:t> in women ages 21 to 65 years with cytology (Pap smear) every 3 years or, for women ages 30 to 65 years who want to lengthen the screening interval, screening with a combination of cytology and human </a:t>
            </a:r>
            <a:r>
              <a:rPr lang="en-US" sz="2000" dirty="0" err="1" smtClean="0"/>
              <a:t>papillomavirus</a:t>
            </a:r>
            <a:r>
              <a:rPr lang="en-US" sz="2000" dirty="0" smtClean="0"/>
              <a:t> (HPV) testing every 5 years. (A Recommendation)</a:t>
            </a:r>
          </a:p>
          <a:p>
            <a:r>
              <a:rPr lang="en-US" sz="2000" dirty="0" smtClean="0"/>
              <a:t>The USPSTF recommends </a:t>
            </a:r>
            <a:r>
              <a:rPr lang="en-US" sz="2000" b="1" dirty="0" smtClean="0"/>
              <a:t>counseling</a:t>
            </a:r>
            <a:r>
              <a:rPr lang="en-US" sz="2000" dirty="0" smtClean="0"/>
              <a:t> children, adolescents, and young adults aged 10 to 24 years who have fair skin about minimizing their exposure to ultraviolet radiation to reduce risk for </a:t>
            </a:r>
            <a:r>
              <a:rPr lang="en-US" sz="2000" b="1" dirty="0" smtClean="0"/>
              <a:t>skin cancer</a:t>
            </a:r>
            <a:r>
              <a:rPr lang="en-US" sz="2000" dirty="0" smtClean="0"/>
              <a:t>. (B Recommendation)</a:t>
            </a:r>
          </a:p>
          <a:p>
            <a:endParaRPr lang="en-US" dirty="0"/>
          </a:p>
        </p:txBody>
      </p:sp>
      <p:sp>
        <p:nvSpPr>
          <p:cNvPr id="5" name="TextBox 4"/>
          <p:cNvSpPr txBox="1"/>
          <p:nvPr/>
        </p:nvSpPr>
        <p:spPr>
          <a:xfrm>
            <a:off x="1447800" y="5257800"/>
            <a:ext cx="7543800" cy="1323439"/>
          </a:xfrm>
          <a:prstGeom prst="rect">
            <a:avLst/>
          </a:prstGeom>
          <a:noFill/>
          <a:ln>
            <a:solidFill>
              <a:srgbClr val="003F72"/>
            </a:solidFill>
          </a:ln>
        </p:spPr>
        <p:txBody>
          <a:bodyPr wrap="square" rtlCol="0">
            <a:spAutoFit/>
          </a:bodyPr>
          <a:lstStyle/>
          <a:p>
            <a:r>
              <a:rPr lang="en-US" sz="1600" dirty="0" smtClean="0">
                <a:solidFill>
                  <a:srgbClr val="003F72"/>
                </a:solidFill>
                <a:latin typeface="Calibri" pitchFamily="34" charset="0"/>
              </a:rPr>
              <a:t>Objectives C-4 Reduce the death rate from cancer of the uterine cervix and C-15 Increase the proportion of women who receive a cervical cancer screening based on the most recent guidelines.</a:t>
            </a:r>
          </a:p>
          <a:p>
            <a:r>
              <a:rPr lang="en-US" sz="1600" dirty="0" smtClean="0">
                <a:solidFill>
                  <a:srgbClr val="003F72"/>
                </a:solidFill>
                <a:latin typeface="Calibri" pitchFamily="34" charset="0"/>
              </a:rPr>
              <a:t>Objective C-20 Increase the proportion of persons who participate in behaviors that reduce their exposure to harmful ultraviolet irradiation and avoid sunburn.</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34918533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Genomics-related USPSTF recommendation</a:t>
            </a:r>
            <a:endParaRPr lang="en-US" dirty="0"/>
          </a:p>
        </p:txBody>
      </p:sp>
      <p:sp>
        <p:nvSpPr>
          <p:cNvPr id="4" name="Content Placeholder 3"/>
          <p:cNvSpPr>
            <a:spLocks noGrp="1"/>
          </p:cNvSpPr>
          <p:nvPr>
            <p:ph idx="1"/>
          </p:nvPr>
        </p:nvSpPr>
        <p:spPr/>
        <p:txBody>
          <a:bodyPr/>
          <a:lstStyle/>
          <a:p>
            <a:r>
              <a:rPr lang="en-US" dirty="0" smtClean="0"/>
              <a:t>The USPSTF recommends that women whose family history is associated with an increased risk for deleterious mutations in </a:t>
            </a:r>
            <a:r>
              <a:rPr lang="en-US" b="1" dirty="0" smtClean="0"/>
              <a:t>BRCA1 or BRCA2 </a:t>
            </a:r>
            <a:r>
              <a:rPr lang="en-US" dirty="0" smtClean="0"/>
              <a:t>genes be referred for </a:t>
            </a:r>
            <a:r>
              <a:rPr lang="en-US" b="1" dirty="0" smtClean="0"/>
              <a:t>genetic counseling </a:t>
            </a:r>
            <a:r>
              <a:rPr lang="en-US" dirty="0" smtClean="0"/>
              <a:t>and evaluation for BRCA testing. (B Recommendation)</a:t>
            </a:r>
          </a:p>
          <a:p>
            <a:r>
              <a:rPr lang="en-US" dirty="0" smtClean="0"/>
              <a:t>Recommendation is currently being updated.</a:t>
            </a:r>
            <a:endParaRPr lang="en-US" dirty="0"/>
          </a:p>
        </p:txBody>
      </p:sp>
      <p:sp>
        <p:nvSpPr>
          <p:cNvPr id="5" name="TextBox 4"/>
          <p:cNvSpPr txBox="1"/>
          <p:nvPr/>
        </p:nvSpPr>
        <p:spPr>
          <a:xfrm>
            <a:off x="1447800" y="5257800"/>
            <a:ext cx="7467600" cy="584775"/>
          </a:xfrm>
          <a:prstGeom prst="rect">
            <a:avLst/>
          </a:prstGeom>
          <a:noFill/>
          <a:ln>
            <a:solidFill>
              <a:srgbClr val="003F72"/>
            </a:solidFill>
          </a:ln>
        </p:spPr>
        <p:txBody>
          <a:bodyPr wrap="square" rtlCol="0">
            <a:spAutoFit/>
          </a:bodyPr>
          <a:lstStyle/>
          <a:p>
            <a:r>
              <a:rPr lang="en-US" sz="1600" dirty="0" smtClean="0">
                <a:solidFill>
                  <a:srgbClr val="003F72"/>
                </a:solidFill>
                <a:latin typeface="Calibri" pitchFamily="34" charset="0"/>
              </a:rPr>
              <a:t>Objectives G-1 Increase the proportion of women with a family history of breast and/or ovarian cancer who receive genetic counseling.</a:t>
            </a:r>
            <a:endParaRPr lang="en-US" sz="1600" dirty="0">
              <a:solidFill>
                <a:srgbClr val="003F72"/>
              </a:solidFill>
              <a:latin typeface="Calibri" pitchFamily="34" charset="0"/>
            </a:endParaRPr>
          </a:p>
        </p:txBody>
      </p:sp>
    </p:spTree>
    <p:extLst>
      <p:ext uri="{BB962C8B-B14F-4D97-AF65-F5344CB8AC3E}">
        <p14:creationId xmlns:p14="http://schemas.microsoft.com/office/powerpoint/2010/main" val="3822340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of the USPSTF recommendations</a:t>
            </a:r>
            <a:endParaRPr lang="en-US" dirty="0"/>
          </a:p>
        </p:txBody>
      </p:sp>
      <p:sp>
        <p:nvSpPr>
          <p:cNvPr id="4" name="Content Placeholder 3"/>
          <p:cNvSpPr>
            <a:spLocks noGrp="1"/>
          </p:cNvSpPr>
          <p:nvPr>
            <p:ph idx="1"/>
          </p:nvPr>
        </p:nvSpPr>
        <p:spPr/>
        <p:txBody>
          <a:bodyPr/>
          <a:lstStyle/>
          <a:p>
            <a:r>
              <a:rPr lang="en-US" dirty="0" smtClean="0"/>
              <a:t>As a result of the Affordable Care Act, HHS utilizes A and B recommendations from the USPSTF along with recommendations of three other groups to guide Medicare, Medicaid and private insurance companies to increase access to clinical preventive services and to ensure that they are affordable for all Americans.</a:t>
            </a:r>
          </a:p>
          <a:p>
            <a:r>
              <a:rPr lang="en-US" dirty="0" smtClean="0"/>
              <a:t>AHRQ’s cancer-related research areas include:</a:t>
            </a:r>
          </a:p>
          <a:p>
            <a:pPr lvl="1"/>
            <a:r>
              <a:rPr lang="en-US" dirty="0" smtClean="0"/>
              <a:t>Multiple chronic conditions</a:t>
            </a:r>
          </a:p>
          <a:p>
            <a:pPr lvl="1"/>
            <a:r>
              <a:rPr lang="en-US" dirty="0" smtClean="0"/>
              <a:t>Delivery of culturally appropriate clinical preventive services</a:t>
            </a:r>
            <a:endParaRPr lang="en-US" dirty="0"/>
          </a:p>
        </p:txBody>
      </p:sp>
    </p:spTree>
    <p:extLst>
      <p:ext uri="{BB962C8B-B14F-4D97-AF65-F5344CB8AC3E}">
        <p14:creationId xmlns:p14="http://schemas.microsoft.com/office/powerpoint/2010/main" val="236469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Tools for implementation</a:t>
            </a:r>
            <a:endParaRPr lang="en-US" dirty="0"/>
          </a:p>
        </p:txBody>
      </p:sp>
      <p:sp>
        <p:nvSpPr>
          <p:cNvPr id="4" name="Content Placeholder 3" descr="&#10;"/>
          <p:cNvSpPr>
            <a:spLocks noGrp="1"/>
          </p:cNvSpPr>
          <p:nvPr>
            <p:ph idx="1"/>
          </p:nvPr>
        </p:nvSpPr>
        <p:spPr>
          <a:xfrm>
            <a:off x="1600200" y="1676400"/>
            <a:ext cx="2971800" cy="4672584"/>
          </a:xfrm>
        </p:spPr>
        <p:txBody>
          <a:bodyPr/>
          <a:lstStyle/>
          <a:p>
            <a:r>
              <a:rPr lang="en-US" dirty="0" smtClean="0"/>
              <a:t>The Guide to Clinical Preventive Services, 2012</a:t>
            </a:r>
          </a:p>
          <a:p>
            <a:r>
              <a:rPr lang="en-US" dirty="0" smtClean="0"/>
              <a:t>Electronic Preventive Services Selector (</a:t>
            </a:r>
            <a:r>
              <a:rPr lang="en-US" dirty="0" err="1" smtClean="0"/>
              <a:t>ePSS</a:t>
            </a:r>
            <a:r>
              <a:rPr lang="en-US" dirty="0" smtClean="0"/>
              <a:t>)</a:t>
            </a:r>
          </a:p>
          <a:p>
            <a:r>
              <a:rPr lang="en-US" dirty="0" err="1" smtClean="0"/>
              <a:t>MyHealthfinder</a:t>
            </a:r>
            <a:endParaRPr lang="en-US" dirty="0" smtClean="0"/>
          </a:p>
          <a:p>
            <a:r>
              <a:rPr lang="en-US" dirty="0" smtClean="0"/>
              <a:t>Consumer fact sheets</a:t>
            </a:r>
          </a:p>
        </p:txBody>
      </p:sp>
      <p:pic>
        <p:nvPicPr>
          <p:cNvPr id="1026" name="Picture 2" descr="The Guide to Clinical Preventive Services, 2012&#10;"/>
          <p:cNvPicPr>
            <a:picLocks noChangeAspect="1" noChangeArrowheads="1"/>
          </p:cNvPicPr>
          <p:nvPr/>
        </p:nvPicPr>
        <p:blipFill>
          <a:blip r:embed="rId3" cstate="print"/>
          <a:srcRect/>
          <a:stretch>
            <a:fillRect/>
          </a:stretch>
        </p:blipFill>
        <p:spPr bwMode="auto">
          <a:xfrm>
            <a:off x="4572000" y="1524000"/>
            <a:ext cx="2216349" cy="3019425"/>
          </a:xfrm>
          <a:prstGeom prst="rect">
            <a:avLst/>
          </a:prstGeom>
          <a:noFill/>
          <a:ln w="9525">
            <a:noFill/>
            <a:miter lim="800000"/>
            <a:headEnd/>
            <a:tailEnd/>
          </a:ln>
        </p:spPr>
      </p:pic>
      <p:pic>
        <p:nvPicPr>
          <p:cNvPr id="6" name="Content Placeholder 4" descr="Electronic Preventive Services Selector (ePSS)&#10;"/>
          <p:cNvPicPr>
            <a:picLocks/>
          </p:cNvPicPr>
          <p:nvPr/>
        </p:nvPicPr>
        <p:blipFill>
          <a:blip r:embed="rId4" cstate="print"/>
          <a:srcRect l="50160" t="37692" r="34135" b="29230"/>
          <a:stretch>
            <a:fillRect/>
          </a:stretch>
        </p:blipFill>
        <p:spPr bwMode="auto">
          <a:xfrm>
            <a:off x="5410200" y="2286000"/>
            <a:ext cx="1981200" cy="2773680"/>
          </a:xfrm>
          <a:prstGeom prst="rect">
            <a:avLst/>
          </a:prstGeom>
          <a:noFill/>
          <a:ln w="9525">
            <a:noFill/>
            <a:miter lim="800000"/>
            <a:headEnd/>
            <a:tailEnd/>
          </a:ln>
        </p:spPr>
      </p:pic>
      <p:pic>
        <p:nvPicPr>
          <p:cNvPr id="7" name="Picture 5" descr="MyHealthfinder&#10;"/>
          <p:cNvPicPr>
            <a:picLocks noChangeAspect="1" noChangeArrowheads="1"/>
          </p:cNvPicPr>
          <p:nvPr/>
        </p:nvPicPr>
        <p:blipFill>
          <a:blip r:embed="rId5" cstate="print"/>
          <a:srcRect l="28365" t="51538" r="57211" b="16154"/>
          <a:stretch>
            <a:fillRect/>
          </a:stretch>
        </p:blipFill>
        <p:spPr bwMode="auto">
          <a:xfrm>
            <a:off x="6019800" y="3124200"/>
            <a:ext cx="2053244" cy="2895600"/>
          </a:xfrm>
          <a:prstGeom prst="rect">
            <a:avLst/>
          </a:prstGeom>
          <a:noFill/>
          <a:ln w="9525">
            <a:noFill/>
            <a:miter lim="800000"/>
            <a:headEnd/>
            <a:tailEnd/>
          </a:ln>
        </p:spPr>
      </p:pic>
      <p:pic>
        <p:nvPicPr>
          <p:cNvPr id="2" name="Picture 2" descr="Consumer fact sheets"/>
          <p:cNvPicPr>
            <a:picLocks noChangeAspect="1" noChangeArrowheads="1"/>
          </p:cNvPicPr>
          <p:nvPr/>
        </p:nvPicPr>
        <p:blipFill>
          <a:blip r:embed="rId6" cstate="print"/>
          <a:srcRect/>
          <a:stretch>
            <a:fillRect/>
          </a:stretch>
        </p:blipFill>
        <p:spPr bwMode="auto">
          <a:xfrm>
            <a:off x="6934200" y="3962400"/>
            <a:ext cx="2057400" cy="2689955"/>
          </a:xfrm>
          <a:prstGeom prst="rect">
            <a:avLst/>
          </a:prstGeom>
          <a:noFill/>
          <a:ln w="9525">
            <a:noFill/>
            <a:miter lim="800000"/>
            <a:headEnd/>
            <a:tailEnd/>
          </a:ln>
        </p:spPr>
      </p:pic>
    </p:spTree>
    <p:extLst>
      <p:ext uri="{BB962C8B-B14F-4D97-AF65-F5344CB8AC3E}">
        <p14:creationId xmlns:p14="http://schemas.microsoft.com/office/powerpoint/2010/main" val="24370222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decision support tool</a:t>
            </a:r>
            <a:endParaRPr lang="en-US" dirty="0"/>
          </a:p>
        </p:txBody>
      </p:sp>
      <p:sp>
        <p:nvSpPr>
          <p:cNvPr id="3" name="Content Placeholder 2"/>
          <p:cNvSpPr>
            <a:spLocks noGrp="1"/>
          </p:cNvSpPr>
          <p:nvPr>
            <p:ph idx="1"/>
          </p:nvPr>
        </p:nvSpPr>
        <p:spPr/>
        <p:txBody>
          <a:bodyPr/>
          <a:lstStyle/>
          <a:p>
            <a:r>
              <a:rPr lang="en-US" dirty="0" smtClean="0"/>
              <a:t>AHRQ developed a clinical decision support tool to facilitate shared decision making between clinicians and women at risk of breast or ovarian cancer.</a:t>
            </a:r>
          </a:p>
          <a:p>
            <a:r>
              <a:rPr lang="en-US" dirty="0" smtClean="0"/>
              <a:t>Tool was originally</a:t>
            </a:r>
            <a:br>
              <a:rPr lang="en-US" dirty="0" smtClean="0"/>
            </a:br>
            <a:r>
              <a:rPr lang="en-US" dirty="0" smtClean="0"/>
              <a:t>developed to support</a:t>
            </a:r>
            <a:br>
              <a:rPr lang="en-US" dirty="0" smtClean="0"/>
            </a:br>
            <a:r>
              <a:rPr lang="en-US" dirty="0" smtClean="0"/>
              <a:t>the USPSTF’s</a:t>
            </a:r>
            <a:br>
              <a:rPr lang="en-US" dirty="0" smtClean="0"/>
            </a:br>
            <a:r>
              <a:rPr lang="en-US" dirty="0" smtClean="0"/>
              <a:t>recommendation.</a:t>
            </a:r>
          </a:p>
          <a:p>
            <a:r>
              <a:rPr lang="en-US" dirty="0" smtClean="0"/>
              <a:t>It has been adapted</a:t>
            </a:r>
            <a:br>
              <a:rPr lang="en-US" dirty="0" smtClean="0"/>
            </a:br>
            <a:r>
              <a:rPr lang="en-US" dirty="0" smtClean="0"/>
              <a:t>for use by the CDC’s</a:t>
            </a:r>
            <a:br>
              <a:rPr lang="en-US" dirty="0" smtClean="0"/>
            </a:br>
            <a:r>
              <a:rPr lang="en-US" dirty="0" smtClean="0"/>
              <a:t>Division of Cancer</a:t>
            </a:r>
            <a:br>
              <a:rPr lang="en-US" dirty="0" smtClean="0"/>
            </a:br>
            <a:r>
              <a:rPr lang="en-US" dirty="0" smtClean="0"/>
              <a:t>Prevention and</a:t>
            </a:r>
            <a:br>
              <a:rPr lang="en-US" dirty="0" smtClean="0"/>
            </a:br>
            <a:r>
              <a:rPr lang="en-US" dirty="0" smtClean="0"/>
              <a:t>Control.</a:t>
            </a:r>
            <a:endParaRPr lang="en-US" dirty="0"/>
          </a:p>
        </p:txBody>
      </p:sp>
      <p:pic>
        <p:nvPicPr>
          <p:cNvPr id="3074" name="Picture 2" descr="BodyTalk"/>
          <p:cNvPicPr>
            <a:picLocks noChangeAspect="1" noChangeArrowheads="1"/>
          </p:cNvPicPr>
          <p:nvPr/>
        </p:nvPicPr>
        <p:blipFill>
          <a:blip r:embed="rId3" cstate="print"/>
          <a:srcRect l="10000" t="15230" r="11875" b="6212"/>
          <a:stretch>
            <a:fillRect/>
          </a:stretch>
        </p:blipFill>
        <p:spPr bwMode="auto">
          <a:xfrm>
            <a:off x="4800600" y="2971800"/>
            <a:ext cx="4114800" cy="3226003"/>
          </a:xfrm>
          <a:prstGeom prst="rect">
            <a:avLst/>
          </a:prstGeom>
          <a:noFill/>
          <a:ln w="9525">
            <a:noFill/>
            <a:miter lim="800000"/>
            <a:headEnd/>
            <a:tailEnd/>
          </a:ln>
        </p:spPr>
      </p:pic>
      <p:sp>
        <p:nvSpPr>
          <p:cNvPr id="5" name="TextBox 4"/>
          <p:cNvSpPr txBox="1"/>
          <p:nvPr/>
        </p:nvSpPr>
        <p:spPr>
          <a:xfrm>
            <a:off x="4724400" y="6324600"/>
            <a:ext cx="4114800" cy="369332"/>
          </a:xfrm>
          <a:prstGeom prst="rect">
            <a:avLst/>
          </a:prstGeom>
          <a:noFill/>
        </p:spPr>
        <p:txBody>
          <a:bodyPr wrap="square" rtlCol="0">
            <a:spAutoFit/>
          </a:bodyPr>
          <a:lstStyle/>
          <a:p>
            <a:pPr algn="ctr"/>
            <a:r>
              <a:rPr lang="en-US" dirty="0" smtClean="0">
                <a:latin typeface="Calibri" pitchFamily="34" charset="0"/>
              </a:rPr>
              <a:t>https://www3.orau.gov/BodyTalk</a:t>
            </a:r>
            <a:endParaRPr lang="en-US" dirty="0">
              <a:latin typeface="Calibri" pitchFamily="34" charset="0"/>
            </a:endParaRPr>
          </a:p>
        </p:txBody>
      </p:sp>
    </p:spTree>
    <p:extLst>
      <p:ext uri="{BB962C8B-B14F-4D97-AF65-F5344CB8AC3E}">
        <p14:creationId xmlns:p14="http://schemas.microsoft.com/office/powerpoint/2010/main" val="17899403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People and the U.S. Preventive Services Task Force</a:t>
            </a:r>
            <a:endParaRPr lang="en-US" dirty="0"/>
          </a:p>
        </p:txBody>
      </p:sp>
      <p:pic>
        <p:nvPicPr>
          <p:cNvPr id="1026" name="Picture 2" descr="Interventions and Resources"/>
          <p:cNvPicPr>
            <a:picLocks noChangeAspect="1" noChangeArrowheads="1"/>
          </p:cNvPicPr>
          <p:nvPr/>
        </p:nvPicPr>
        <p:blipFill>
          <a:blip r:embed="rId3" cstate="print"/>
          <a:srcRect t="14429" r="1980" b="3006"/>
          <a:stretch>
            <a:fillRect/>
          </a:stretch>
        </p:blipFill>
        <p:spPr bwMode="auto">
          <a:xfrm>
            <a:off x="1447800" y="1676400"/>
            <a:ext cx="7543800" cy="4954428"/>
          </a:xfrm>
          <a:prstGeom prst="rect">
            <a:avLst/>
          </a:prstGeom>
          <a:noFill/>
          <a:ln w="9525">
            <a:noFill/>
            <a:miter lim="800000"/>
            <a:headEnd/>
            <a:tailEnd/>
          </a:ln>
        </p:spPr>
      </p:pic>
    </p:spTree>
    <p:extLst>
      <p:ext uri="{BB962C8B-B14F-4D97-AF65-F5344CB8AC3E}">
        <p14:creationId xmlns:p14="http://schemas.microsoft.com/office/powerpoint/2010/main" val="24048330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62634"/>
            <a:ext cx="7406640" cy="1472184"/>
          </a:xfrm>
        </p:spPr>
        <p:txBody>
          <a:bodyPr>
            <a:normAutofit fontScale="90000"/>
          </a:bodyPr>
          <a:lstStyle/>
          <a:p>
            <a:r>
              <a:rPr lang="en-US" dirty="0" smtClean="0">
                <a:effectLst/>
              </a:rPr>
              <a:t>Oregon Genetics Program</a:t>
            </a:r>
            <a:br>
              <a:rPr lang="en-US" dirty="0" smtClean="0">
                <a:effectLst/>
              </a:rPr>
            </a:br>
            <a:r>
              <a:rPr lang="en-US" dirty="0" smtClean="0">
                <a:effectLst/>
              </a:rPr>
              <a:t>Public Health Division / Oregon Health Authority</a:t>
            </a:r>
            <a:endParaRPr lang="en-US" dirty="0">
              <a:effectLst/>
            </a:endParaRPr>
          </a:p>
        </p:txBody>
      </p:sp>
      <p:sp>
        <p:nvSpPr>
          <p:cNvPr id="3" name="Subtitle 2"/>
          <p:cNvSpPr>
            <a:spLocks noGrp="1"/>
          </p:cNvSpPr>
          <p:nvPr>
            <p:ph type="subTitle" idx="1"/>
          </p:nvPr>
        </p:nvSpPr>
        <p:spPr>
          <a:xfrm>
            <a:off x="1432560" y="3352800"/>
            <a:ext cx="7406640" cy="1752600"/>
          </a:xfrm>
        </p:spPr>
        <p:txBody>
          <a:bodyPr/>
          <a:lstStyle/>
          <a:p>
            <a:r>
              <a:rPr lang="en-US" dirty="0" smtClean="0"/>
              <a:t>Summer Lee Cox, MPH</a:t>
            </a:r>
          </a:p>
          <a:p>
            <a:r>
              <a:rPr lang="en-US" dirty="0" smtClean="0"/>
              <a:t>Feb 6, 2013</a:t>
            </a:r>
            <a:endParaRPr lang="en-US" dirty="0"/>
          </a:p>
        </p:txBody>
      </p:sp>
      <p:pic>
        <p:nvPicPr>
          <p:cNvPr id="1026" name="Picture 2" descr="Oregon Health Authority"/>
          <p:cNvPicPr>
            <a:picLocks noChangeAspect="1" noChangeArrowheads="1"/>
          </p:cNvPicPr>
          <p:nvPr/>
        </p:nvPicPr>
        <p:blipFill>
          <a:blip r:embed="rId3" cstate="print"/>
          <a:srcRect/>
          <a:stretch>
            <a:fillRect/>
          </a:stretch>
        </p:blipFill>
        <p:spPr bwMode="auto">
          <a:xfrm>
            <a:off x="1092200" y="5562600"/>
            <a:ext cx="3175000" cy="1193800"/>
          </a:xfrm>
          <a:prstGeom prst="rect">
            <a:avLst/>
          </a:prstGeom>
          <a:noFill/>
        </p:spPr>
      </p:pic>
      <p:pic>
        <p:nvPicPr>
          <p:cNvPr id="1027" name="Picture 3" descr="Oregon Genetics Program"/>
          <p:cNvPicPr>
            <a:picLocks noChangeAspect="1" noChangeArrowheads="1"/>
          </p:cNvPicPr>
          <p:nvPr/>
        </p:nvPicPr>
        <p:blipFill>
          <a:blip r:embed="rId4" cstate="print"/>
          <a:srcRect/>
          <a:stretch>
            <a:fillRect/>
          </a:stretch>
        </p:blipFill>
        <p:spPr bwMode="auto">
          <a:xfrm>
            <a:off x="6400800" y="5562598"/>
            <a:ext cx="2509970" cy="1143001"/>
          </a:xfrm>
          <a:prstGeom prst="rect">
            <a:avLst/>
          </a:prstGeom>
          <a:noFill/>
        </p:spPr>
      </p:pic>
    </p:spTree>
    <p:extLst>
      <p:ext uri="{BB962C8B-B14F-4D97-AF65-F5344CB8AC3E}">
        <p14:creationId xmlns:p14="http://schemas.microsoft.com/office/powerpoint/2010/main" val="462085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Oregon Genetics Program</a:t>
            </a:r>
            <a:endParaRPr lang="en-US" sz="3800" dirty="0"/>
          </a:p>
        </p:txBody>
      </p:sp>
      <p:sp>
        <p:nvSpPr>
          <p:cNvPr id="3" name="Content Placeholder 2"/>
          <p:cNvSpPr>
            <a:spLocks noGrp="1"/>
          </p:cNvSpPr>
          <p:nvPr>
            <p:ph idx="1"/>
          </p:nvPr>
        </p:nvSpPr>
        <p:spPr/>
        <p:txBody>
          <a:bodyPr>
            <a:normAutofit fontScale="92500"/>
          </a:bodyPr>
          <a:lstStyle/>
          <a:p>
            <a:r>
              <a:rPr lang="en-US" dirty="0" smtClean="0"/>
              <a:t>Center for Prevention &amp; Health Promotion</a:t>
            </a:r>
          </a:p>
          <a:p>
            <a:pPr lvl="1"/>
            <a:r>
              <a:rPr lang="en-US" dirty="0" smtClean="0"/>
              <a:t>Oregon Public Health Division/Oregon Health Authority</a:t>
            </a:r>
          </a:p>
          <a:p>
            <a:r>
              <a:rPr lang="en-US" dirty="0" smtClean="0"/>
              <a:t>Mission</a:t>
            </a:r>
          </a:p>
          <a:p>
            <a:pPr lvl="1"/>
            <a:r>
              <a:rPr lang="en-US" dirty="0" smtClean="0"/>
              <a:t>Promote the health, well-being, and quality of life of Oregonians using up-to-date knowledge of genomics</a:t>
            </a:r>
          </a:p>
          <a:p>
            <a:r>
              <a:rPr lang="en-US" dirty="0" smtClean="0"/>
              <a:t>Funding</a:t>
            </a:r>
          </a:p>
          <a:p>
            <a:pPr lvl="1"/>
            <a:r>
              <a:rPr lang="en-US" dirty="0" smtClean="0"/>
              <a:t>CDC Division of Cancer Prevention and Control</a:t>
            </a:r>
          </a:p>
        </p:txBody>
      </p:sp>
    </p:spTree>
    <p:extLst>
      <p:ext uri="{BB962C8B-B14F-4D97-AF65-F5344CB8AC3E}">
        <p14:creationId xmlns:p14="http://schemas.microsoft.com/office/powerpoint/2010/main" val="296201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600200" y="152400"/>
            <a:ext cx="7470775" cy="1066800"/>
          </a:xfrm>
        </p:spPr>
        <p:txBody>
          <a:bodyPr/>
          <a:lstStyle/>
          <a:p>
            <a:r>
              <a:rPr lang="en-US" smtClean="0">
                <a:ea typeface="ＭＳ Ｐゴシック" pitchFamily="34" charset="-128"/>
              </a:rPr>
              <a:t>Presenters </a:t>
            </a:r>
          </a:p>
        </p:txBody>
      </p:sp>
      <p:sp>
        <p:nvSpPr>
          <p:cNvPr id="2" name="Content Placeholder 1"/>
          <p:cNvSpPr>
            <a:spLocks noGrp="1"/>
          </p:cNvSpPr>
          <p:nvPr>
            <p:ph idx="1"/>
          </p:nvPr>
        </p:nvSpPr>
        <p:spPr>
          <a:xfrm>
            <a:off x="1600200" y="1676400"/>
            <a:ext cx="7315200" cy="4800600"/>
          </a:xfrm>
        </p:spPr>
        <p:txBody>
          <a:bodyPr>
            <a:normAutofit fontScale="62500" lnSpcReduction="20000"/>
          </a:bodyPr>
          <a:lstStyle/>
          <a:p>
            <a:pPr>
              <a:spcBef>
                <a:spcPts val="0"/>
              </a:spcBef>
              <a:buFont typeface="Arial" pitchFamily="34" charset="0"/>
              <a:buNone/>
              <a:defRPr/>
            </a:pPr>
            <a:r>
              <a:rPr lang="en-US" sz="2700" b="1" dirty="0" smtClean="0"/>
              <a:t>Chair  </a:t>
            </a:r>
          </a:p>
          <a:p>
            <a:pPr>
              <a:spcBef>
                <a:spcPts val="0"/>
              </a:spcBef>
              <a:defRPr/>
            </a:pPr>
            <a:r>
              <a:rPr lang="en-US" sz="2700" dirty="0" smtClean="0"/>
              <a:t>Howard K </a:t>
            </a:r>
            <a:r>
              <a:rPr lang="en-US" sz="2700" dirty="0" err="1" smtClean="0"/>
              <a:t>Koh</a:t>
            </a:r>
            <a:r>
              <a:rPr lang="en-US" sz="2700" dirty="0" smtClean="0"/>
              <a:t>, MD, MPH </a:t>
            </a:r>
          </a:p>
          <a:p>
            <a:pPr>
              <a:spcBef>
                <a:spcPts val="0"/>
              </a:spcBef>
              <a:buFont typeface="Arial" pitchFamily="34" charset="0"/>
              <a:buNone/>
              <a:defRPr/>
            </a:pPr>
            <a:r>
              <a:rPr lang="en-US" sz="2700" dirty="0" smtClean="0"/>
              <a:t>	Assistant Secretary for Health, HHS</a:t>
            </a:r>
          </a:p>
          <a:p>
            <a:pPr>
              <a:spcBef>
                <a:spcPts val="0"/>
              </a:spcBef>
              <a:buFont typeface="Arial" pitchFamily="34" charset="0"/>
              <a:buNone/>
              <a:defRPr/>
            </a:pPr>
            <a:endParaRPr lang="en-US" sz="1600" b="1" dirty="0" smtClean="0"/>
          </a:p>
          <a:p>
            <a:pPr>
              <a:spcBef>
                <a:spcPts val="0"/>
              </a:spcBef>
              <a:buFont typeface="Arial" pitchFamily="34" charset="0"/>
              <a:buNone/>
              <a:defRPr/>
            </a:pPr>
            <a:r>
              <a:rPr lang="en-US" sz="2700" b="1" dirty="0" smtClean="0"/>
              <a:t>Data Presentation </a:t>
            </a:r>
          </a:p>
          <a:p>
            <a:pPr>
              <a:spcBef>
                <a:spcPts val="0"/>
              </a:spcBef>
              <a:defRPr/>
            </a:pPr>
            <a:r>
              <a:rPr lang="en-US" sz="2700" dirty="0" smtClean="0"/>
              <a:t>Edward Sondik, PhD                                                                                                                                        Director, National Center for Health Statistics, CDC</a:t>
            </a:r>
          </a:p>
          <a:p>
            <a:pPr>
              <a:spcBef>
                <a:spcPts val="0"/>
              </a:spcBef>
              <a:buFont typeface="Arial" pitchFamily="34" charset="0"/>
              <a:buNone/>
              <a:defRPr/>
            </a:pPr>
            <a:endParaRPr lang="en-US" sz="1600" dirty="0" smtClean="0"/>
          </a:p>
          <a:p>
            <a:pPr>
              <a:spcBef>
                <a:spcPts val="0"/>
              </a:spcBef>
              <a:buFont typeface="Arial" pitchFamily="34" charset="0"/>
              <a:buNone/>
              <a:defRPr/>
            </a:pPr>
            <a:r>
              <a:rPr lang="en-US" sz="2700" b="1" dirty="0" smtClean="0"/>
              <a:t>Cancer Topic Area </a:t>
            </a:r>
          </a:p>
          <a:p>
            <a:pPr>
              <a:spcBef>
                <a:spcPts val="0"/>
              </a:spcBef>
              <a:defRPr/>
            </a:pPr>
            <a:r>
              <a:rPr lang="en-US" sz="2700" dirty="0" smtClean="0"/>
              <a:t>Robert </a:t>
            </a:r>
            <a:r>
              <a:rPr lang="en-US" sz="2700" dirty="0" err="1" smtClean="0"/>
              <a:t>Croyle</a:t>
            </a:r>
            <a:r>
              <a:rPr lang="en-US" sz="2700" dirty="0" smtClean="0"/>
              <a:t>, PhD                                                                                                                                        Director, Division of Cancer Control and Population Sciences, NCI</a:t>
            </a:r>
          </a:p>
          <a:p>
            <a:pPr>
              <a:spcBef>
                <a:spcPts val="0"/>
              </a:spcBef>
              <a:defRPr/>
            </a:pPr>
            <a:endParaRPr lang="en-US" sz="1600" dirty="0" smtClean="0"/>
          </a:p>
          <a:p>
            <a:pPr>
              <a:spcBef>
                <a:spcPts val="0"/>
              </a:spcBef>
              <a:defRPr/>
            </a:pPr>
            <a:r>
              <a:rPr lang="en-US" sz="2700" dirty="0" smtClean="0"/>
              <a:t>Marcus </a:t>
            </a:r>
            <a:r>
              <a:rPr lang="en-US" sz="2700" dirty="0" err="1" smtClean="0"/>
              <a:t>Plescia</a:t>
            </a:r>
            <a:r>
              <a:rPr lang="en-US" sz="2700" dirty="0" smtClean="0"/>
              <a:t>, MD, MPH                                                                                                             Director, Division of Cancer Prevention and Control, CDC</a:t>
            </a:r>
          </a:p>
          <a:p>
            <a:pPr>
              <a:spcBef>
                <a:spcPts val="0"/>
              </a:spcBef>
              <a:buFont typeface="Arial" pitchFamily="34" charset="0"/>
              <a:buNone/>
              <a:defRPr/>
            </a:pPr>
            <a:endParaRPr lang="en-US" sz="1600" dirty="0" smtClean="0"/>
          </a:p>
          <a:p>
            <a:pPr>
              <a:spcBef>
                <a:spcPts val="0"/>
              </a:spcBef>
              <a:buFont typeface="Arial" pitchFamily="34" charset="0"/>
              <a:buNone/>
              <a:defRPr/>
            </a:pPr>
            <a:r>
              <a:rPr lang="en-US" sz="2700" b="1" dirty="0" smtClean="0"/>
              <a:t>Genomics Topic Area </a:t>
            </a:r>
          </a:p>
          <a:p>
            <a:pPr>
              <a:spcBef>
                <a:spcPts val="0"/>
              </a:spcBef>
              <a:defRPr/>
            </a:pPr>
            <a:r>
              <a:rPr lang="en-US" sz="2700" dirty="0" err="1" smtClean="0"/>
              <a:t>Muin</a:t>
            </a:r>
            <a:r>
              <a:rPr lang="en-US" sz="2700" dirty="0" smtClean="0"/>
              <a:t> </a:t>
            </a:r>
            <a:r>
              <a:rPr lang="en-US" sz="2700" dirty="0" err="1" smtClean="0"/>
              <a:t>Khoury</a:t>
            </a:r>
            <a:r>
              <a:rPr lang="en-US" sz="2700" dirty="0" smtClean="0"/>
              <a:t>, MD, PhD                                                                                                                     Director, Office of Public Health Genomics, CDC</a:t>
            </a:r>
          </a:p>
          <a:p>
            <a:pPr>
              <a:spcBef>
                <a:spcPts val="0"/>
              </a:spcBef>
              <a:defRPr/>
            </a:pPr>
            <a:endParaRPr lang="en-US" sz="1600" dirty="0" smtClean="0"/>
          </a:p>
          <a:p>
            <a:pPr>
              <a:spcBef>
                <a:spcPts val="0"/>
              </a:spcBef>
              <a:defRPr/>
            </a:pPr>
            <a:r>
              <a:rPr lang="en-US" sz="2700" dirty="0" smtClean="0"/>
              <a:t>Carolyn Clancy, MD                                                                                                                                Director, Agency for Healthcare Research and Quality</a:t>
            </a:r>
          </a:p>
          <a:p>
            <a:pPr>
              <a:spcBef>
                <a:spcPts val="0"/>
              </a:spcBef>
              <a:defRPr/>
            </a:pPr>
            <a:endParaRPr lang="en-US" sz="1600" dirty="0" smtClean="0"/>
          </a:p>
          <a:p>
            <a:pPr>
              <a:spcBef>
                <a:spcPts val="0"/>
              </a:spcBef>
              <a:buFont typeface="Arial" pitchFamily="34" charset="0"/>
              <a:buNone/>
              <a:defRPr/>
            </a:pPr>
            <a:r>
              <a:rPr lang="en-US" sz="2700" b="1" dirty="0" smtClean="0"/>
              <a:t>Community Highlight </a:t>
            </a:r>
          </a:p>
          <a:p>
            <a:pPr>
              <a:spcBef>
                <a:spcPts val="0"/>
              </a:spcBef>
              <a:defRPr/>
            </a:pPr>
            <a:r>
              <a:rPr lang="en-US" sz="2700" dirty="0" smtClean="0"/>
              <a:t>Summer Lee Cox                                                                                                                                           Coordinator, Oregon Genetics Program, Oregon Health Authority</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Education &amp; Policy</a:t>
            </a:r>
            <a:endParaRPr lang="en-US" dirty="0"/>
          </a:p>
        </p:txBody>
      </p:sp>
      <p:sp>
        <p:nvSpPr>
          <p:cNvPr id="3" name="Content Placeholder 2"/>
          <p:cNvSpPr>
            <a:spLocks noGrp="1"/>
          </p:cNvSpPr>
          <p:nvPr>
            <p:ph idx="1"/>
          </p:nvPr>
        </p:nvSpPr>
        <p:spPr>
          <a:xfrm>
            <a:off x="1435608" y="1447800"/>
            <a:ext cx="7498080" cy="5105400"/>
          </a:xfrm>
        </p:spPr>
        <p:txBody>
          <a:bodyPr>
            <a:normAutofit/>
          </a:bodyPr>
          <a:lstStyle/>
          <a:p>
            <a:r>
              <a:rPr lang="en-US" dirty="0" smtClean="0"/>
              <a:t>Surveillance</a:t>
            </a:r>
          </a:p>
          <a:p>
            <a:pPr lvl="1"/>
            <a:r>
              <a:rPr lang="en-US" dirty="0" smtClean="0"/>
              <a:t>Identify use &amp; understanding, current gaps and opportunities for change</a:t>
            </a:r>
          </a:p>
          <a:p>
            <a:pPr lvl="0"/>
            <a:r>
              <a:rPr lang="en-US" dirty="0" smtClean="0"/>
              <a:t>Education</a:t>
            </a:r>
          </a:p>
          <a:p>
            <a:pPr lvl="1"/>
            <a:r>
              <a:rPr lang="en-US" dirty="0" smtClean="0"/>
              <a:t>Health care providers, health insurers and the public</a:t>
            </a:r>
          </a:p>
          <a:p>
            <a:r>
              <a:rPr lang="en-US" dirty="0" smtClean="0"/>
              <a:t>Policy</a:t>
            </a:r>
          </a:p>
          <a:p>
            <a:pPr lvl="1"/>
            <a:r>
              <a:rPr lang="en-US" dirty="0" smtClean="0"/>
              <a:t>Improve access to genetic services</a:t>
            </a:r>
          </a:p>
        </p:txBody>
      </p:sp>
    </p:spTree>
    <p:extLst>
      <p:ext uri="{BB962C8B-B14F-4D97-AF65-F5344CB8AC3E}">
        <p14:creationId xmlns:p14="http://schemas.microsoft.com/office/powerpoint/2010/main" val="31786747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7"/>
          <p:cNvSpPr>
            <a:spLocks noGrp="1" noChangeArrowheads="1"/>
          </p:cNvSpPr>
          <p:nvPr>
            <p:ph type="title"/>
          </p:nvPr>
        </p:nvSpPr>
        <p:spPr/>
        <p:txBody>
          <a:bodyPr>
            <a:normAutofit fontScale="90000"/>
          </a:bodyPr>
          <a:lstStyle/>
          <a:p>
            <a:r>
              <a:rPr lang="en-US" sz="2000" i="1" dirty="0" smtClean="0">
                <a:solidFill>
                  <a:srgbClr val="000000"/>
                </a:solidFill>
              </a:rPr>
              <a:t/>
            </a:r>
            <a:br>
              <a:rPr lang="en-US" sz="2000" i="1" dirty="0" smtClean="0">
                <a:solidFill>
                  <a:srgbClr val="000000"/>
                </a:solidFill>
              </a:rPr>
            </a:br>
            <a:r>
              <a:rPr lang="en-US" dirty="0" smtClean="0">
                <a:solidFill>
                  <a:srgbClr val="000000"/>
                </a:solidFill>
              </a:rPr>
              <a:t>Cancer Risks:  Comparing </a:t>
            </a:r>
            <a:r>
              <a:rPr lang="en-US" i="1" dirty="0" smtClean="0">
                <a:solidFill>
                  <a:srgbClr val="000000"/>
                </a:solidFill>
              </a:rPr>
              <a:t>BRCA</a:t>
            </a:r>
            <a:r>
              <a:rPr lang="en-US" dirty="0" smtClean="0">
                <a:solidFill>
                  <a:srgbClr val="000000"/>
                </a:solidFill>
              </a:rPr>
              <a:t>+ to the General Population </a:t>
            </a:r>
            <a:r>
              <a:rPr lang="en-US" sz="2000" dirty="0" smtClean="0">
                <a:solidFill>
                  <a:srgbClr val="000000"/>
                </a:solidFill>
              </a:rPr>
              <a:t>(among Women) </a:t>
            </a:r>
            <a:r>
              <a:rPr lang="en-US" sz="3600" dirty="0" smtClean="0"/>
              <a:t/>
            </a:r>
            <a:br>
              <a:rPr lang="en-US" sz="3600" dirty="0" smtClean="0"/>
            </a:br>
            <a:endParaRPr lang="en-US" sz="3600" dirty="0" smtClean="0"/>
          </a:p>
        </p:txBody>
      </p:sp>
      <p:graphicFrame>
        <p:nvGraphicFramePr>
          <p:cNvPr id="54" name="Chart 53" descr="Risk of breast and ovarian cancer for women who are BRCA+ vs. the general population"/>
          <p:cNvGraphicFramePr/>
          <p:nvPr>
            <p:extLst>
              <p:ext uri="{D42A27DB-BD31-4B8C-83A1-F6EECF244321}">
                <p14:modId xmlns:p14="http://schemas.microsoft.com/office/powerpoint/2010/main" val="550703290"/>
              </p:ext>
            </p:extLst>
          </p:nvPr>
        </p:nvGraphicFramePr>
        <p:xfrm>
          <a:off x="1066800" y="1673289"/>
          <a:ext cx="60198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55" name="Rectangle 54"/>
          <p:cNvSpPr/>
          <p:nvPr/>
        </p:nvSpPr>
        <p:spPr>
          <a:xfrm>
            <a:off x="990600" y="6062246"/>
            <a:ext cx="7924800" cy="338554"/>
          </a:xfrm>
          <a:prstGeom prst="rect">
            <a:avLst/>
          </a:prstGeom>
        </p:spPr>
        <p:txBody>
          <a:bodyPr wrap="square">
            <a:spAutoFit/>
          </a:bodyPr>
          <a:lstStyle/>
          <a:p>
            <a:pPr fontAlgn="auto">
              <a:spcBef>
                <a:spcPts val="0"/>
              </a:spcBef>
              <a:spcAft>
                <a:spcPts val="0"/>
              </a:spcAft>
            </a:pPr>
            <a:r>
              <a:rPr lang="en-US" sz="1600" dirty="0" smtClean="0">
                <a:solidFill>
                  <a:prstClr val="black"/>
                </a:solidFill>
                <a:latin typeface="Gill Sans MT"/>
              </a:rPr>
              <a:t>National Cancer Institute (NCI). </a:t>
            </a:r>
            <a:r>
              <a:rPr lang="en-US" sz="1600" i="1" dirty="0" smtClean="0">
                <a:solidFill>
                  <a:prstClr val="black"/>
                </a:solidFill>
                <a:latin typeface="Gill Sans MT"/>
              </a:rPr>
              <a:t>BRCA1 and BRCA2: Cancer Risk and Genetic Testing</a:t>
            </a:r>
            <a:r>
              <a:rPr lang="en-US" sz="1600" dirty="0" smtClean="0">
                <a:solidFill>
                  <a:prstClr val="black"/>
                </a:solidFill>
                <a:latin typeface="Gill Sans MT"/>
              </a:rPr>
              <a:t>. 05/29/2009                                    </a:t>
            </a:r>
            <a:endParaRPr lang="en-US" sz="1600" dirty="0">
              <a:solidFill>
                <a:prstClr val="black"/>
              </a:solidFill>
              <a:latin typeface="Gill Sans MT"/>
            </a:endParaRPr>
          </a:p>
        </p:txBody>
      </p:sp>
    </p:spTree>
    <p:extLst>
      <p:ext uri="{BB962C8B-B14F-4D97-AF65-F5344CB8AC3E}">
        <p14:creationId xmlns:p14="http://schemas.microsoft.com/office/powerpoint/2010/main" val="77347358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Adult Oregon Population</a:t>
            </a:r>
            <a:endParaRPr lang="en-US" dirty="0"/>
          </a:p>
        </p:txBody>
      </p:sp>
      <p:sp>
        <p:nvSpPr>
          <p:cNvPr id="9" name="TextBox 8"/>
          <p:cNvSpPr txBox="1"/>
          <p:nvPr/>
        </p:nvSpPr>
        <p:spPr>
          <a:xfrm>
            <a:off x="2902525" y="1219200"/>
            <a:ext cx="5105400" cy="369332"/>
          </a:xfrm>
          <a:prstGeom prst="rect">
            <a:avLst/>
          </a:prstGeom>
          <a:noFill/>
        </p:spPr>
        <p:txBody>
          <a:bodyPr wrap="square" rtlCol="0">
            <a:spAutoFit/>
          </a:bodyPr>
          <a:lstStyle/>
          <a:p>
            <a:pPr algn="ctr" fontAlgn="auto">
              <a:spcBef>
                <a:spcPts val="0"/>
              </a:spcBef>
              <a:spcAft>
                <a:spcPts val="0"/>
              </a:spcAft>
            </a:pPr>
            <a:r>
              <a:rPr lang="en-US" dirty="0" smtClean="0">
                <a:solidFill>
                  <a:prstClr val="black"/>
                </a:solidFill>
                <a:latin typeface="Gill Sans MT"/>
              </a:rPr>
              <a:t>Approximately 154,000 candidates for BRCA testing</a:t>
            </a:r>
            <a:endParaRPr lang="en-US" dirty="0">
              <a:solidFill>
                <a:prstClr val="black"/>
              </a:solidFill>
              <a:latin typeface="Gill Sans MT"/>
            </a:endParaRPr>
          </a:p>
        </p:txBody>
      </p:sp>
      <p:grpSp>
        <p:nvGrpSpPr>
          <p:cNvPr id="7" name="Group 6" descr="Oregonians with no family history of HBOC vs. BRCA carriers vs. BRCA testing candidates minus BRCA carriers"/>
          <p:cNvGrpSpPr/>
          <p:nvPr/>
        </p:nvGrpSpPr>
        <p:grpSpPr>
          <a:xfrm>
            <a:off x="990600" y="1524000"/>
            <a:ext cx="7924800" cy="5029200"/>
            <a:chOff x="990600" y="1524000"/>
            <a:chExt cx="7924800" cy="5029200"/>
          </a:xfrm>
        </p:grpSpPr>
        <p:graphicFrame>
          <p:nvGraphicFramePr>
            <p:cNvPr id="10" name="Chart 9" descr="Pie chart"/>
            <p:cNvGraphicFramePr>
              <a:graphicFrameLocks/>
            </p:cNvGraphicFramePr>
            <p:nvPr>
              <p:extLst>
                <p:ext uri="{D42A27DB-BD31-4B8C-83A1-F6EECF244321}">
                  <p14:modId xmlns:p14="http://schemas.microsoft.com/office/powerpoint/2010/main" val="3962873998"/>
                </p:ext>
              </p:extLst>
            </p:nvPr>
          </p:nvGraphicFramePr>
          <p:xfrm>
            <a:off x="990600" y="1524000"/>
            <a:ext cx="7924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p:cNvSpPr/>
            <p:nvPr/>
          </p:nvSpPr>
          <p:spPr>
            <a:xfrm rot="16200000">
              <a:off x="4457700" y="1485901"/>
              <a:ext cx="457200" cy="5334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sp>
        <p:nvSpPr>
          <p:cNvPr id="6" name="TextBox 5"/>
          <p:cNvSpPr txBox="1"/>
          <p:nvPr/>
        </p:nvSpPr>
        <p:spPr>
          <a:xfrm>
            <a:off x="1143000" y="6179125"/>
            <a:ext cx="7848600" cy="523220"/>
          </a:xfrm>
          <a:prstGeom prst="rect">
            <a:avLst/>
          </a:prstGeom>
          <a:noFill/>
        </p:spPr>
        <p:txBody>
          <a:bodyPr wrap="square" rtlCol="0">
            <a:spAutoFit/>
          </a:bodyPr>
          <a:lstStyle/>
          <a:p>
            <a:pPr fontAlgn="auto">
              <a:spcBef>
                <a:spcPts val="0"/>
              </a:spcBef>
              <a:spcAft>
                <a:spcPts val="0"/>
              </a:spcAft>
            </a:pPr>
            <a:r>
              <a:rPr lang="en-US" sz="1400" u="sng" dirty="0" smtClean="0">
                <a:solidFill>
                  <a:prstClr val="black"/>
                </a:solidFill>
                <a:latin typeface="Gill Sans MT"/>
              </a:rPr>
              <a:t>data source:</a:t>
            </a:r>
            <a:r>
              <a:rPr lang="en-US" sz="1400" dirty="0" smtClean="0">
                <a:solidFill>
                  <a:prstClr val="black"/>
                </a:solidFill>
                <a:latin typeface="Gill Sans MT"/>
              </a:rPr>
              <a:t> Oregon Genetics Program Report: BRCA 1&amp;2 and MMR Gene Mutations in the Oregon Population: Estimating Mutation Carriers and Referrals for Genetic Services. March, 2011. Not Published.</a:t>
            </a:r>
            <a:endParaRPr lang="en-US" sz="1400" dirty="0">
              <a:solidFill>
                <a:prstClr val="black"/>
              </a:solidFill>
              <a:latin typeface="Gill Sans MT"/>
            </a:endParaRPr>
          </a:p>
        </p:txBody>
      </p:sp>
    </p:spTree>
    <p:extLst>
      <p:ext uri="{BB962C8B-B14F-4D97-AF65-F5344CB8AC3E}">
        <p14:creationId xmlns:p14="http://schemas.microsoft.com/office/powerpoint/2010/main" val="17083751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Oregon BRCA Testing in 2008</a:t>
            </a:r>
            <a:endParaRPr lang="en-US" dirty="0"/>
          </a:p>
        </p:txBody>
      </p:sp>
      <p:graphicFrame>
        <p:nvGraphicFramePr>
          <p:cNvPr id="11" name="Chart 10" descr="BRCA testsing in any setting vs. in a genetics cancer clinic vs. paid for by Medicaid"/>
          <p:cNvGraphicFramePr>
            <a:graphicFrameLocks/>
          </p:cNvGraphicFramePr>
          <p:nvPr>
            <p:extLst>
              <p:ext uri="{D42A27DB-BD31-4B8C-83A1-F6EECF244321}">
                <p14:modId xmlns:p14="http://schemas.microsoft.com/office/powerpoint/2010/main" val="3293199803"/>
              </p:ext>
            </p:extLst>
          </p:nvPr>
        </p:nvGraphicFramePr>
        <p:xfrm>
          <a:off x="1295400" y="1371600"/>
          <a:ext cx="7343775" cy="47958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143000" y="6324600"/>
            <a:ext cx="7848600" cy="523220"/>
          </a:xfrm>
          <a:prstGeom prst="rect">
            <a:avLst/>
          </a:prstGeom>
          <a:noFill/>
        </p:spPr>
        <p:txBody>
          <a:bodyPr wrap="square" rtlCol="0">
            <a:spAutoFit/>
          </a:bodyPr>
          <a:lstStyle/>
          <a:p>
            <a:pPr fontAlgn="auto">
              <a:spcBef>
                <a:spcPts val="0"/>
              </a:spcBef>
              <a:spcAft>
                <a:spcPts val="0"/>
              </a:spcAft>
            </a:pPr>
            <a:r>
              <a:rPr lang="en-US" sz="1400" u="sng" dirty="0" smtClean="0">
                <a:solidFill>
                  <a:prstClr val="black"/>
                </a:solidFill>
                <a:latin typeface="Gill Sans MT"/>
              </a:rPr>
              <a:t>data sources:</a:t>
            </a:r>
            <a:r>
              <a:rPr lang="en-US" sz="1400" dirty="0" smtClean="0">
                <a:solidFill>
                  <a:prstClr val="black"/>
                </a:solidFill>
                <a:latin typeface="Gill Sans MT"/>
              </a:rPr>
              <a:t> 2008 data supplied by Myriad, private communication; 2009 Oregon Genetic Services Data, unpublished; 2008-2012 OPHG Close-out Report, unpublished.</a:t>
            </a:r>
            <a:endParaRPr lang="en-US" sz="1400" dirty="0">
              <a:solidFill>
                <a:prstClr val="black"/>
              </a:solidFill>
              <a:latin typeface="Gill Sans MT"/>
            </a:endParaRPr>
          </a:p>
        </p:txBody>
      </p:sp>
    </p:spTree>
    <p:extLst>
      <p:ext uri="{BB962C8B-B14F-4D97-AF65-F5344CB8AC3E}">
        <p14:creationId xmlns:p14="http://schemas.microsoft.com/office/powerpoint/2010/main" val="12701349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pSp>
        <p:nvGrpSpPr>
          <p:cNvPr id="26" name="Group 25" descr="Policy, Education/Outreach, and Surveillance"/>
          <p:cNvGrpSpPr/>
          <p:nvPr/>
        </p:nvGrpSpPr>
        <p:grpSpPr>
          <a:xfrm>
            <a:off x="1447800" y="304800"/>
            <a:ext cx="7315200" cy="6400800"/>
            <a:chOff x="151294" y="304800"/>
            <a:chExt cx="7315200" cy="6400800"/>
          </a:xfrm>
        </p:grpSpPr>
        <p:grpSp>
          <p:nvGrpSpPr>
            <p:cNvPr id="29" name="Group 28"/>
            <p:cNvGrpSpPr/>
            <p:nvPr/>
          </p:nvGrpSpPr>
          <p:grpSpPr>
            <a:xfrm>
              <a:off x="304800" y="3962400"/>
              <a:ext cx="1904238" cy="1532477"/>
              <a:chOff x="990600" y="4038600"/>
              <a:chExt cx="1904238" cy="1532477"/>
            </a:xfrm>
          </p:grpSpPr>
          <p:sp>
            <p:nvSpPr>
              <p:cNvPr id="31748" name="Text Box 4"/>
              <p:cNvSpPr txBox="1">
                <a:spLocks noChangeArrowheads="1"/>
              </p:cNvSpPr>
              <p:nvPr/>
            </p:nvSpPr>
            <p:spPr bwMode="auto">
              <a:xfrm>
                <a:off x="1295400" y="4952524"/>
                <a:ext cx="1359027" cy="5053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sz="2000" b="1" dirty="0" smtClean="0">
                    <a:solidFill>
                      <a:srgbClr val="CC0000"/>
                    </a:solidFill>
                    <a:latin typeface="Calibri" pitchFamily="34" charset="0"/>
                  </a:rPr>
                  <a:t>Education/Outreach</a:t>
                </a:r>
                <a:endParaRPr lang="en-US" dirty="0" smtClean="0">
                  <a:solidFill>
                    <a:prstClr val="black"/>
                  </a:solidFill>
                </a:endParaRPr>
              </a:p>
            </p:txBody>
          </p:sp>
          <p:sp>
            <p:nvSpPr>
              <p:cNvPr id="31749" name="AutoShape 5"/>
              <p:cNvSpPr>
                <a:spLocks noChangeArrowheads="1"/>
              </p:cNvSpPr>
              <p:nvPr/>
            </p:nvSpPr>
            <p:spPr bwMode="auto">
              <a:xfrm>
                <a:off x="990600" y="4038600"/>
                <a:ext cx="1904238" cy="1532477"/>
              </a:xfrm>
              <a:prstGeom prst="triangle">
                <a:avLst>
                  <a:gd name="adj" fmla="val 50000"/>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Gill Sans MT"/>
                </a:endParaRPr>
              </a:p>
            </p:txBody>
          </p:sp>
        </p:grpSp>
        <p:sp>
          <p:nvSpPr>
            <p:cNvPr id="20" name="Content Placeholder 2"/>
            <p:cNvSpPr txBox="1">
              <a:spLocks/>
            </p:cNvSpPr>
            <p:nvPr/>
          </p:nvSpPr>
          <p:spPr>
            <a:xfrm>
              <a:off x="151294" y="5486400"/>
              <a:ext cx="2133600" cy="1219200"/>
            </a:xfrm>
            <a:prstGeom prst="rect">
              <a:avLst/>
            </a:prstGeom>
          </p:spPr>
          <p:txBody>
            <a:bodyPr vert="horz" lIns="91440" tIns="45720" rIns="91440" bIns="45720" rtlCol="0">
              <a:noAutofit/>
            </a:bodyPr>
            <a:lstStyle/>
            <a:p>
              <a:pPr algn="ctr" fontAlgn="auto">
                <a:spcBef>
                  <a:spcPts val="0"/>
                </a:spcBef>
                <a:spcAft>
                  <a:spcPts val="0"/>
                </a:spcAft>
              </a:pPr>
              <a:r>
                <a:rPr lang="en-US" sz="1600" dirty="0" smtClean="0">
                  <a:solidFill>
                    <a:prstClr val="black"/>
                  </a:solidFill>
                  <a:latin typeface="Gill Sans MT"/>
                </a:rPr>
                <a:t>General Public &amp; Targeted Populations</a:t>
              </a:r>
            </a:p>
          </p:txBody>
        </p:sp>
        <p:sp>
          <p:nvSpPr>
            <p:cNvPr id="18" name="Content Placeholder 2"/>
            <p:cNvSpPr txBox="1">
              <a:spLocks/>
            </p:cNvSpPr>
            <p:nvPr/>
          </p:nvSpPr>
          <p:spPr>
            <a:xfrm>
              <a:off x="2285517" y="4876800"/>
              <a:ext cx="1676400" cy="762000"/>
            </a:xfrm>
            <a:prstGeom prst="rect">
              <a:avLst/>
            </a:prstGeom>
          </p:spPr>
          <p:txBody>
            <a:bodyPr vert="horz" lIns="91440" tIns="45720" rIns="91440" bIns="45720" rtlCol="0">
              <a:noAutofit/>
            </a:bodyPr>
            <a:lstStyle/>
            <a:p>
              <a:pPr algn="ctr" fontAlgn="auto">
                <a:spcBef>
                  <a:spcPts val="0"/>
                </a:spcBef>
                <a:spcAft>
                  <a:spcPts val="0"/>
                </a:spcAft>
              </a:pPr>
              <a:r>
                <a:rPr lang="en-US" sz="1600" dirty="0" smtClean="0">
                  <a:solidFill>
                    <a:prstClr val="black"/>
                  </a:solidFill>
                  <a:latin typeface="Gill Sans MT"/>
                </a:rPr>
                <a:t>Other Public Health Programs</a:t>
              </a:r>
            </a:p>
          </p:txBody>
        </p:sp>
        <p:sp>
          <p:nvSpPr>
            <p:cNvPr id="24" name="Content Placeholder 2"/>
            <p:cNvSpPr txBox="1">
              <a:spLocks/>
            </p:cNvSpPr>
            <p:nvPr/>
          </p:nvSpPr>
          <p:spPr>
            <a:xfrm>
              <a:off x="1752600" y="1752600"/>
              <a:ext cx="1219200" cy="914400"/>
            </a:xfrm>
            <a:prstGeom prst="rect">
              <a:avLst/>
            </a:prstGeom>
          </p:spPr>
          <p:txBody>
            <a:bodyPr vert="horz" lIns="91440" tIns="45720" rIns="91440" bIns="45720" rtlCol="0">
              <a:noAutofit/>
            </a:bodyPr>
            <a:lstStyle/>
            <a:p>
              <a:pPr algn="ctr" fontAlgn="auto">
                <a:spcBef>
                  <a:spcPts val="0"/>
                </a:spcBef>
                <a:spcAft>
                  <a:spcPts val="0"/>
                </a:spcAft>
              </a:pPr>
              <a:r>
                <a:rPr lang="en-US" sz="1600" dirty="0" smtClean="0">
                  <a:solidFill>
                    <a:prstClr val="black"/>
                  </a:solidFill>
                  <a:latin typeface="Gill Sans MT"/>
                </a:rPr>
                <a:t>Healthcare Systems &amp; </a:t>
              </a:r>
              <a:br>
                <a:rPr lang="en-US" sz="1600" dirty="0" smtClean="0">
                  <a:solidFill>
                    <a:prstClr val="black"/>
                  </a:solidFill>
                  <a:latin typeface="Gill Sans MT"/>
                </a:rPr>
              </a:br>
              <a:r>
                <a:rPr lang="en-US" sz="1600" dirty="0" smtClean="0">
                  <a:solidFill>
                    <a:prstClr val="black"/>
                  </a:solidFill>
                  <a:latin typeface="Gill Sans MT"/>
                </a:rPr>
                <a:t>Providers</a:t>
              </a:r>
            </a:p>
          </p:txBody>
        </p:sp>
        <p:sp>
          <p:nvSpPr>
            <p:cNvPr id="25" name="Content Placeholder 2"/>
            <p:cNvSpPr txBox="1">
              <a:spLocks/>
            </p:cNvSpPr>
            <p:nvPr/>
          </p:nvSpPr>
          <p:spPr>
            <a:xfrm>
              <a:off x="5181600" y="2209800"/>
              <a:ext cx="1143000" cy="838200"/>
            </a:xfrm>
            <a:prstGeom prst="rect">
              <a:avLst/>
            </a:prstGeom>
          </p:spPr>
          <p:txBody>
            <a:bodyPr vert="horz" lIns="91440" tIns="45720" rIns="91440" bIns="45720" rtlCol="0">
              <a:noAutofit/>
            </a:bodyPr>
            <a:lstStyle/>
            <a:p>
              <a:pPr algn="ctr" fontAlgn="auto">
                <a:spcBef>
                  <a:spcPts val="0"/>
                </a:spcBef>
                <a:spcAft>
                  <a:spcPts val="0"/>
                </a:spcAft>
              </a:pPr>
              <a:r>
                <a:rPr lang="en-US" sz="1600" dirty="0" smtClean="0">
                  <a:solidFill>
                    <a:prstClr val="black"/>
                  </a:solidFill>
                  <a:latin typeface="Gill Sans MT"/>
                </a:rPr>
                <a:t>Cancer Genetic Specialists</a:t>
              </a:r>
            </a:p>
          </p:txBody>
        </p:sp>
        <p:sp>
          <p:nvSpPr>
            <p:cNvPr id="37" name="Content Placeholder 2"/>
            <p:cNvSpPr txBox="1">
              <a:spLocks/>
            </p:cNvSpPr>
            <p:nvPr/>
          </p:nvSpPr>
          <p:spPr>
            <a:xfrm>
              <a:off x="3249168" y="3276600"/>
              <a:ext cx="1219200" cy="609600"/>
            </a:xfrm>
            <a:prstGeom prst="rect">
              <a:avLst/>
            </a:prstGeom>
          </p:spPr>
          <p:txBody>
            <a:bodyPr vert="horz" lIns="91440" tIns="45720" rIns="91440" bIns="45720" rtlCol="0">
              <a:noAutofit/>
            </a:bodyPr>
            <a:lstStyle/>
            <a:p>
              <a:pPr algn="ctr" fontAlgn="auto">
                <a:spcBef>
                  <a:spcPts val="0"/>
                </a:spcBef>
                <a:spcAft>
                  <a:spcPts val="0"/>
                </a:spcAft>
              </a:pPr>
              <a:r>
                <a:rPr lang="en-US" dirty="0" smtClean="0">
                  <a:solidFill>
                    <a:srgbClr val="C00000"/>
                  </a:solidFill>
                  <a:latin typeface="Gill Sans MT"/>
                </a:rPr>
                <a:t>Oregon Medicaid</a:t>
              </a:r>
            </a:p>
          </p:txBody>
        </p:sp>
        <p:grpSp>
          <p:nvGrpSpPr>
            <p:cNvPr id="31750" name="Group 6"/>
            <p:cNvGrpSpPr>
              <a:grpSpLocks/>
            </p:cNvGrpSpPr>
            <p:nvPr/>
          </p:nvGrpSpPr>
          <p:grpSpPr bwMode="auto">
            <a:xfrm>
              <a:off x="5562256" y="4038315"/>
              <a:ext cx="1904238" cy="1532477"/>
              <a:chOff x="9177" y="9110"/>
              <a:chExt cx="3060" cy="2595"/>
            </a:xfrm>
          </p:grpSpPr>
          <p:sp>
            <p:nvSpPr>
              <p:cNvPr id="31751" name="Text Box 7"/>
              <p:cNvSpPr txBox="1">
                <a:spLocks noChangeArrowheads="1"/>
              </p:cNvSpPr>
              <p:nvPr/>
            </p:nvSpPr>
            <p:spPr bwMode="auto">
              <a:xfrm>
                <a:off x="9500" y="10917"/>
                <a:ext cx="2370" cy="64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sz="2000" b="1" dirty="0" smtClean="0">
                    <a:solidFill>
                      <a:srgbClr val="CC0000"/>
                    </a:solidFill>
                    <a:latin typeface="Calibri" pitchFamily="34" charset="0"/>
                  </a:rPr>
                  <a:t>Surveillance</a:t>
                </a:r>
                <a:endParaRPr lang="en-US" dirty="0" smtClean="0">
                  <a:solidFill>
                    <a:prstClr val="black"/>
                  </a:solidFill>
                </a:endParaRPr>
              </a:p>
            </p:txBody>
          </p:sp>
          <p:sp>
            <p:nvSpPr>
              <p:cNvPr id="31752" name="AutoShape 8"/>
              <p:cNvSpPr>
                <a:spLocks noChangeArrowheads="1"/>
              </p:cNvSpPr>
              <p:nvPr/>
            </p:nvSpPr>
            <p:spPr bwMode="auto">
              <a:xfrm>
                <a:off x="9177" y="9110"/>
                <a:ext cx="3060" cy="2595"/>
              </a:xfrm>
              <a:prstGeom prst="triangle">
                <a:avLst>
                  <a:gd name="adj" fmla="val 50000"/>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Gill Sans MT"/>
                </a:endParaRPr>
              </a:p>
            </p:txBody>
          </p:sp>
        </p:grpSp>
        <p:grpSp>
          <p:nvGrpSpPr>
            <p:cNvPr id="31753" name="Group 9"/>
            <p:cNvGrpSpPr>
              <a:grpSpLocks/>
            </p:cNvGrpSpPr>
            <p:nvPr/>
          </p:nvGrpSpPr>
          <p:grpSpPr bwMode="auto">
            <a:xfrm>
              <a:off x="2971800" y="304800"/>
              <a:ext cx="1904238" cy="1532477"/>
              <a:chOff x="5325" y="480"/>
              <a:chExt cx="3060" cy="2595"/>
            </a:xfrm>
          </p:grpSpPr>
          <p:sp>
            <p:nvSpPr>
              <p:cNvPr id="31754" name="Text Box 10"/>
              <p:cNvSpPr txBox="1">
                <a:spLocks noChangeArrowheads="1"/>
              </p:cNvSpPr>
              <p:nvPr/>
            </p:nvSpPr>
            <p:spPr bwMode="auto">
              <a:xfrm>
                <a:off x="6135" y="1905"/>
                <a:ext cx="1395" cy="64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sz="2000" b="1" dirty="0" smtClean="0">
                    <a:solidFill>
                      <a:srgbClr val="CC0000"/>
                    </a:solidFill>
                    <a:latin typeface="Calibri" pitchFamily="34" charset="0"/>
                  </a:rPr>
                  <a:t>Policy</a:t>
                </a:r>
                <a:endParaRPr lang="en-US" dirty="0" smtClean="0">
                  <a:solidFill>
                    <a:prstClr val="black"/>
                  </a:solidFill>
                </a:endParaRPr>
              </a:p>
            </p:txBody>
          </p:sp>
          <p:sp>
            <p:nvSpPr>
              <p:cNvPr id="31755" name="AutoShape 11"/>
              <p:cNvSpPr>
                <a:spLocks noChangeArrowheads="1"/>
              </p:cNvSpPr>
              <p:nvPr/>
            </p:nvSpPr>
            <p:spPr bwMode="auto">
              <a:xfrm>
                <a:off x="5325" y="480"/>
                <a:ext cx="3060" cy="2595"/>
              </a:xfrm>
              <a:prstGeom prst="triangle">
                <a:avLst>
                  <a:gd name="adj" fmla="val 50000"/>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Gill Sans MT"/>
                </a:endParaRPr>
              </a:p>
            </p:txBody>
          </p:sp>
        </p:grpSp>
        <p:sp>
          <p:nvSpPr>
            <p:cNvPr id="31756" name="AutoShape 12"/>
            <p:cNvSpPr>
              <a:spLocks noChangeArrowheads="1"/>
            </p:cNvSpPr>
            <p:nvPr/>
          </p:nvSpPr>
          <p:spPr bwMode="auto">
            <a:xfrm>
              <a:off x="1981200" y="4419600"/>
              <a:ext cx="3962400" cy="372046"/>
            </a:xfrm>
            <a:prstGeom prst="leftRightArrow">
              <a:avLst>
                <a:gd name="adj1" fmla="val 50000"/>
                <a:gd name="adj2" fmla="val 163810"/>
              </a:avLst>
            </a:prstGeom>
            <a:solidFill>
              <a:srgbClr val="FFFFFF"/>
            </a:solidFill>
            <a:ln w="9525">
              <a:solidFill>
                <a:srgbClr val="CC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Gill Sans MT"/>
              </a:endParaRPr>
            </a:p>
          </p:txBody>
        </p:sp>
        <p:sp>
          <p:nvSpPr>
            <p:cNvPr id="31757" name="AutoShape 13"/>
            <p:cNvSpPr>
              <a:spLocks noChangeArrowheads="1"/>
            </p:cNvSpPr>
            <p:nvPr/>
          </p:nvSpPr>
          <p:spPr bwMode="auto">
            <a:xfrm rot="18269823">
              <a:off x="1156469" y="3009144"/>
              <a:ext cx="3047238" cy="392049"/>
            </a:xfrm>
            <a:prstGeom prst="leftRightArrow">
              <a:avLst>
                <a:gd name="adj1" fmla="val 50000"/>
                <a:gd name="adj2" fmla="val 163810"/>
              </a:avLst>
            </a:prstGeom>
            <a:solidFill>
              <a:srgbClr val="FFFFFF"/>
            </a:solidFill>
            <a:ln w="9525">
              <a:solidFill>
                <a:srgbClr val="CC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Gill Sans MT"/>
              </a:endParaRPr>
            </a:p>
          </p:txBody>
        </p:sp>
        <p:sp>
          <p:nvSpPr>
            <p:cNvPr id="31" name="AutoShape 13"/>
            <p:cNvSpPr>
              <a:spLocks noChangeArrowheads="1"/>
            </p:cNvSpPr>
            <p:nvPr/>
          </p:nvSpPr>
          <p:spPr bwMode="auto">
            <a:xfrm rot="13889792">
              <a:off x="3464531" y="2947152"/>
              <a:ext cx="3047238" cy="392049"/>
            </a:xfrm>
            <a:prstGeom prst="leftRightArrow">
              <a:avLst>
                <a:gd name="adj1" fmla="val 50000"/>
                <a:gd name="adj2" fmla="val 163810"/>
              </a:avLst>
            </a:prstGeom>
            <a:solidFill>
              <a:srgbClr val="FFFFFF"/>
            </a:solidFill>
            <a:ln w="9525">
              <a:solidFill>
                <a:srgbClr val="CC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Gill Sans MT"/>
              </a:endParaRPr>
            </a:p>
          </p:txBody>
        </p:sp>
        <p:sp>
          <p:nvSpPr>
            <p:cNvPr id="38" name="Down Arrow 37"/>
            <p:cNvSpPr/>
            <p:nvPr/>
          </p:nvSpPr>
          <p:spPr>
            <a:xfrm rot="2397627">
              <a:off x="3091930" y="367763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9" name="Down Arrow 38"/>
            <p:cNvSpPr/>
            <p:nvPr/>
          </p:nvSpPr>
          <p:spPr>
            <a:xfrm rot="19056074">
              <a:off x="4391449" y="3674886"/>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0" name="Down Arrow 39"/>
            <p:cNvSpPr/>
            <p:nvPr/>
          </p:nvSpPr>
          <p:spPr>
            <a:xfrm rot="10800000">
              <a:off x="3733800" y="2895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1" name="Content Placeholder 2"/>
            <p:cNvSpPr txBox="1">
              <a:spLocks/>
            </p:cNvSpPr>
            <p:nvPr/>
          </p:nvSpPr>
          <p:spPr>
            <a:xfrm>
              <a:off x="379894" y="5943600"/>
              <a:ext cx="1752600" cy="533400"/>
            </a:xfrm>
            <a:prstGeom prst="rect">
              <a:avLst/>
            </a:prstGeom>
          </p:spPr>
          <p:txBody>
            <a:bodyPr vert="horz" lIns="91440" tIns="45720" rIns="91440" bIns="45720" rtlCol="0">
              <a:noAutofit/>
            </a:bodyPr>
            <a:lstStyle/>
            <a:p>
              <a:pPr algn="ctr" fontAlgn="auto">
                <a:spcBef>
                  <a:spcPts val="0"/>
                </a:spcBef>
                <a:spcAft>
                  <a:spcPts val="0"/>
                </a:spcAft>
              </a:pPr>
              <a:r>
                <a:rPr lang="en-US" sz="1400" dirty="0" smtClean="0">
                  <a:solidFill>
                    <a:srgbClr val="C00000"/>
                  </a:solidFill>
                  <a:latin typeface="Gill Sans MT"/>
                </a:rPr>
                <a:t>(Ashkenazi Ancestry)</a:t>
              </a:r>
            </a:p>
          </p:txBody>
        </p:sp>
        <p:sp>
          <p:nvSpPr>
            <p:cNvPr id="32" name="Rectangle 31"/>
            <p:cNvSpPr/>
            <p:nvPr/>
          </p:nvSpPr>
          <p:spPr>
            <a:xfrm>
              <a:off x="761517" y="2580382"/>
              <a:ext cx="1600199" cy="1077218"/>
            </a:xfrm>
            <a:prstGeom prst="rect">
              <a:avLst/>
            </a:prstGeom>
          </p:spPr>
          <p:txBody>
            <a:bodyPr wrap="square">
              <a:spAutoFit/>
            </a:bodyPr>
            <a:lstStyle/>
            <a:p>
              <a:pPr algn="ctr" fontAlgn="auto">
                <a:spcBef>
                  <a:spcPts val="0"/>
                </a:spcBef>
                <a:spcAft>
                  <a:spcPts val="300"/>
                </a:spcAft>
              </a:pPr>
              <a:r>
                <a:rPr lang="en-US" sz="1600" dirty="0" smtClean="0">
                  <a:solidFill>
                    <a:prstClr val="black"/>
                  </a:solidFill>
                  <a:latin typeface="Gill Sans MT"/>
                </a:rPr>
                <a:t>Oregon Partnership for Cancer Control (OPCC)</a:t>
              </a:r>
            </a:p>
          </p:txBody>
        </p:sp>
        <p:sp>
          <p:nvSpPr>
            <p:cNvPr id="33" name="Rectangle 32"/>
            <p:cNvSpPr/>
            <p:nvPr/>
          </p:nvSpPr>
          <p:spPr>
            <a:xfrm>
              <a:off x="3885718" y="4876800"/>
              <a:ext cx="1752599" cy="830997"/>
            </a:xfrm>
            <a:prstGeom prst="rect">
              <a:avLst/>
            </a:prstGeom>
          </p:spPr>
          <p:txBody>
            <a:bodyPr wrap="square">
              <a:spAutoFit/>
            </a:bodyPr>
            <a:lstStyle/>
            <a:p>
              <a:pPr algn="ctr" fontAlgn="auto">
                <a:spcBef>
                  <a:spcPts val="0"/>
                </a:spcBef>
                <a:spcAft>
                  <a:spcPts val="300"/>
                </a:spcAft>
              </a:pPr>
              <a:r>
                <a:rPr lang="en-US" sz="1600" dirty="0" smtClean="0">
                  <a:solidFill>
                    <a:prstClr val="black"/>
                  </a:solidFill>
                  <a:latin typeface="Gill Sans MT"/>
                </a:rPr>
                <a:t>Oregon State Cancer Registry (OSCaR)</a:t>
              </a:r>
            </a:p>
          </p:txBody>
        </p:sp>
      </p:grpSp>
    </p:spTree>
    <p:extLst>
      <p:ext uri="{BB962C8B-B14F-4D97-AF65-F5344CB8AC3E}">
        <p14:creationId xmlns:p14="http://schemas.microsoft.com/office/powerpoint/2010/main" val="29034402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OGP Approach - Surveillance</a:t>
            </a:r>
            <a:endParaRPr lang="en-US" dirty="0"/>
          </a:p>
        </p:txBody>
      </p:sp>
      <p:sp>
        <p:nvSpPr>
          <p:cNvPr id="3" name="Content Placeholder 2"/>
          <p:cNvSpPr>
            <a:spLocks noGrp="1"/>
          </p:cNvSpPr>
          <p:nvPr>
            <p:ph idx="1"/>
          </p:nvPr>
        </p:nvSpPr>
        <p:spPr/>
        <p:txBody>
          <a:bodyPr>
            <a:noAutofit/>
          </a:bodyPr>
          <a:lstStyle/>
          <a:p>
            <a:pPr>
              <a:spcBef>
                <a:spcPts val="400"/>
              </a:spcBef>
            </a:pPr>
            <a:r>
              <a:rPr lang="en-US" dirty="0" smtClean="0"/>
              <a:t>Surveillance Data</a:t>
            </a:r>
          </a:p>
          <a:p>
            <a:pPr lvl="1">
              <a:spcBef>
                <a:spcPts val="400"/>
              </a:spcBef>
            </a:pPr>
            <a:r>
              <a:rPr lang="en-US" dirty="0" smtClean="0"/>
              <a:t>Oregon cancer genetics clinics</a:t>
            </a:r>
          </a:p>
          <a:p>
            <a:pPr lvl="1">
              <a:spcBef>
                <a:spcPts val="400"/>
              </a:spcBef>
            </a:pPr>
            <a:r>
              <a:rPr lang="en-US" dirty="0" smtClean="0"/>
              <a:t>Oregon State Cancer Registry (OSCaR)</a:t>
            </a:r>
            <a:endParaRPr lang="en-US" strike="sngStrike" dirty="0" smtClean="0"/>
          </a:p>
          <a:p>
            <a:pPr lvl="1">
              <a:spcBef>
                <a:spcPts val="400"/>
              </a:spcBef>
            </a:pPr>
            <a:r>
              <a:rPr lang="en-US" dirty="0" smtClean="0"/>
              <a:t>Oregon Medicaid</a:t>
            </a:r>
            <a:endParaRPr lang="en-US" strike="sngStrike" dirty="0" smtClean="0"/>
          </a:p>
          <a:p>
            <a:pPr lvl="1">
              <a:spcBef>
                <a:spcPts val="400"/>
              </a:spcBef>
            </a:pPr>
            <a:r>
              <a:rPr lang="en-US" dirty="0" smtClean="0"/>
              <a:t>Behavioral Risk Factor Surveillance Study (BRFSS)</a:t>
            </a:r>
            <a:endParaRPr lang="en-US" strike="sngStrike" dirty="0" smtClean="0"/>
          </a:p>
          <a:p>
            <a:pPr lvl="1">
              <a:spcBef>
                <a:spcPts val="400"/>
              </a:spcBef>
            </a:pPr>
            <a:r>
              <a:rPr lang="en-US" dirty="0" smtClean="0"/>
              <a:t>2010 Healthcare provider survey</a:t>
            </a:r>
            <a:endParaRPr lang="en-US" strike="sngStrike" dirty="0" smtClean="0"/>
          </a:p>
          <a:p>
            <a:pPr lvl="1">
              <a:spcBef>
                <a:spcPts val="400"/>
              </a:spcBef>
            </a:pPr>
            <a:r>
              <a:rPr lang="en-US" dirty="0" smtClean="0"/>
              <a:t>2011 Insurance Company survey</a:t>
            </a:r>
            <a:endParaRPr lang="en-US" strike="sngStrike" dirty="0" smtClean="0"/>
          </a:p>
        </p:txBody>
      </p:sp>
    </p:spTree>
    <p:extLst>
      <p:ext uri="{BB962C8B-B14F-4D97-AF65-F5344CB8AC3E}">
        <p14:creationId xmlns:p14="http://schemas.microsoft.com/office/powerpoint/2010/main" val="42490631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OGP Approach – Education </a:t>
            </a:r>
            <a:endParaRPr lang="en-US" dirty="0"/>
          </a:p>
        </p:txBody>
      </p:sp>
      <p:sp>
        <p:nvSpPr>
          <p:cNvPr id="3" name="Content Placeholder 2"/>
          <p:cNvSpPr>
            <a:spLocks noGrp="1"/>
          </p:cNvSpPr>
          <p:nvPr>
            <p:ph idx="1"/>
          </p:nvPr>
        </p:nvSpPr>
        <p:spPr/>
        <p:txBody>
          <a:bodyPr>
            <a:noAutofit/>
          </a:bodyPr>
          <a:lstStyle/>
          <a:p>
            <a:pPr>
              <a:spcBef>
                <a:spcPts val="400"/>
              </a:spcBef>
            </a:pPr>
            <a:r>
              <a:rPr lang="en-US" sz="2800" dirty="0" smtClean="0"/>
              <a:t>Education Goals</a:t>
            </a:r>
          </a:p>
          <a:p>
            <a:pPr lvl="1">
              <a:spcBef>
                <a:spcPts val="0"/>
              </a:spcBef>
              <a:buFont typeface="Courier New" pitchFamily="49" charset="0"/>
              <a:buChar char="o"/>
            </a:pPr>
            <a:r>
              <a:rPr lang="en-US" sz="2400" dirty="0" smtClean="0"/>
              <a:t>Increasing the use of evidence based guidelines (USPSTF &amp; NCCN)</a:t>
            </a:r>
          </a:p>
          <a:p>
            <a:pPr lvl="1">
              <a:spcBef>
                <a:spcPts val="0"/>
              </a:spcBef>
              <a:buFont typeface="Courier New" pitchFamily="49" charset="0"/>
              <a:buChar char="o"/>
            </a:pPr>
            <a:r>
              <a:rPr lang="en-US" sz="2400" dirty="0" smtClean="0"/>
              <a:t>Increasing the number of appropriate referrals to genetic services (Tier 1 applications)</a:t>
            </a:r>
          </a:p>
          <a:p>
            <a:pPr lvl="1">
              <a:spcBef>
                <a:spcPts val="0"/>
              </a:spcBef>
              <a:buFont typeface="Courier New" pitchFamily="49" charset="0"/>
              <a:buChar char="o"/>
            </a:pPr>
            <a:r>
              <a:rPr lang="en-US" sz="2400" dirty="0" smtClean="0"/>
              <a:t>Increasing the use and awareness of family history</a:t>
            </a:r>
          </a:p>
          <a:p>
            <a:pPr>
              <a:spcBef>
                <a:spcPts val="400"/>
              </a:spcBef>
            </a:pPr>
            <a:r>
              <a:rPr lang="en-US" sz="2800" dirty="0" smtClean="0"/>
              <a:t>Populations</a:t>
            </a:r>
          </a:p>
          <a:p>
            <a:pPr lvl="1">
              <a:spcBef>
                <a:spcPts val="400"/>
              </a:spcBef>
              <a:buFont typeface="Courier New" pitchFamily="49" charset="0"/>
              <a:buChar char="o"/>
            </a:pPr>
            <a:r>
              <a:rPr lang="en-US" sz="2400" dirty="0" smtClean="0"/>
              <a:t>Ashkenazi Jewish population &amp; general population</a:t>
            </a:r>
          </a:p>
          <a:p>
            <a:pPr lvl="1">
              <a:spcBef>
                <a:spcPts val="400"/>
              </a:spcBef>
              <a:buFont typeface="Courier New" pitchFamily="49" charset="0"/>
              <a:buChar char="o"/>
            </a:pPr>
            <a:r>
              <a:rPr lang="en-US" sz="2400" dirty="0" smtClean="0"/>
              <a:t>Healthcare Providers</a:t>
            </a:r>
          </a:p>
          <a:p>
            <a:pPr lvl="1">
              <a:spcBef>
                <a:spcPts val="400"/>
              </a:spcBef>
              <a:buFont typeface="Courier New" pitchFamily="49" charset="0"/>
              <a:buChar char="o"/>
            </a:pPr>
            <a:r>
              <a:rPr lang="en-US" sz="2400" dirty="0" smtClean="0"/>
              <a:t>Health Insurance Companies</a:t>
            </a:r>
          </a:p>
        </p:txBody>
      </p:sp>
    </p:spTree>
    <p:extLst>
      <p:ext uri="{BB962C8B-B14F-4D97-AF65-F5344CB8AC3E}">
        <p14:creationId xmlns:p14="http://schemas.microsoft.com/office/powerpoint/2010/main" val="18263767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OGP Approach - Policy</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Policy</a:t>
            </a:r>
          </a:p>
          <a:p>
            <a:pPr lvl="1">
              <a:spcBef>
                <a:spcPts val="0"/>
              </a:spcBef>
              <a:buFont typeface="Courier New" pitchFamily="49" charset="0"/>
              <a:buChar char="o"/>
            </a:pPr>
            <a:r>
              <a:rPr lang="en-US" dirty="0" smtClean="0"/>
              <a:t>Medicaid coverage guidelines</a:t>
            </a:r>
          </a:p>
          <a:p>
            <a:pPr lvl="1">
              <a:spcBef>
                <a:spcPts val="0"/>
              </a:spcBef>
              <a:buFont typeface="Courier New" pitchFamily="49" charset="0"/>
              <a:buChar char="o"/>
            </a:pPr>
            <a:r>
              <a:rPr lang="en-US" dirty="0" smtClean="0"/>
              <a:t>Education of stakeholders on genetic counselor licensure</a:t>
            </a:r>
          </a:p>
          <a:p>
            <a:pPr>
              <a:spcBef>
                <a:spcPts val="0"/>
              </a:spcBef>
            </a:pPr>
            <a:r>
              <a:rPr lang="en-US" dirty="0" smtClean="0"/>
              <a:t>Future activities</a:t>
            </a:r>
          </a:p>
          <a:p>
            <a:pPr lvl="1">
              <a:spcBef>
                <a:spcPts val="0"/>
              </a:spcBef>
            </a:pPr>
            <a:r>
              <a:rPr lang="en-US" dirty="0" smtClean="0"/>
              <a:t>Discussion with health insurance companies</a:t>
            </a:r>
          </a:p>
          <a:p>
            <a:pPr lvl="2">
              <a:spcBef>
                <a:spcPts val="0"/>
              </a:spcBef>
            </a:pPr>
            <a:r>
              <a:rPr lang="en-US" dirty="0" smtClean="0"/>
              <a:t>Evidence based guidelines to decide coverage</a:t>
            </a:r>
          </a:p>
          <a:p>
            <a:pPr lvl="1">
              <a:spcBef>
                <a:spcPts val="0"/>
              </a:spcBef>
            </a:pPr>
            <a:r>
              <a:rPr lang="en-US" dirty="0" smtClean="0"/>
              <a:t>Discussion with healthcare providers &amp; systems</a:t>
            </a:r>
          </a:p>
          <a:p>
            <a:pPr lvl="2">
              <a:spcBef>
                <a:spcPts val="0"/>
              </a:spcBef>
            </a:pPr>
            <a:r>
              <a:rPr lang="en-US" dirty="0" smtClean="0"/>
              <a:t>Evidence based guidelines to decide health care</a:t>
            </a:r>
          </a:p>
          <a:p>
            <a:pPr lvl="1">
              <a:spcBef>
                <a:spcPts val="0"/>
              </a:spcBef>
            </a:pPr>
            <a:endParaRPr lang="en-US" dirty="0" smtClean="0"/>
          </a:p>
        </p:txBody>
      </p:sp>
    </p:spTree>
    <p:extLst>
      <p:ext uri="{BB962C8B-B14F-4D97-AF65-F5344CB8AC3E}">
        <p14:creationId xmlns:p14="http://schemas.microsoft.com/office/powerpoint/2010/main" val="19358988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Learned</a:t>
            </a:r>
            <a:endParaRPr lang="en-US" dirty="0"/>
          </a:p>
        </p:txBody>
      </p:sp>
      <p:sp>
        <p:nvSpPr>
          <p:cNvPr id="3" name="Content Placeholder 2"/>
          <p:cNvSpPr>
            <a:spLocks noGrp="1"/>
          </p:cNvSpPr>
          <p:nvPr>
            <p:ph idx="1"/>
          </p:nvPr>
        </p:nvSpPr>
        <p:spPr/>
        <p:txBody>
          <a:bodyPr>
            <a:normAutofit fontScale="92500"/>
          </a:bodyPr>
          <a:lstStyle/>
          <a:p>
            <a:r>
              <a:rPr lang="en-US" dirty="0" smtClean="0"/>
              <a:t>What gets measured gets done</a:t>
            </a:r>
          </a:p>
          <a:p>
            <a:pPr lvl="1"/>
            <a:r>
              <a:rPr lang="en-US" dirty="0" smtClean="0"/>
              <a:t>baseline data &amp; targets</a:t>
            </a:r>
          </a:p>
          <a:p>
            <a:r>
              <a:rPr lang="en-US" dirty="0" smtClean="0"/>
              <a:t>Use multiple data sources</a:t>
            </a:r>
          </a:p>
          <a:p>
            <a:pPr lvl="1"/>
            <a:r>
              <a:rPr lang="en-US" dirty="0" smtClean="0"/>
              <a:t>OSCaR, Oregon Census data, data from literature</a:t>
            </a:r>
            <a:endParaRPr lang="en-US" strike="sngStrike" dirty="0" smtClean="0"/>
          </a:p>
          <a:p>
            <a:r>
              <a:rPr lang="en-US" dirty="0" smtClean="0"/>
              <a:t>Bring together multiple partners</a:t>
            </a:r>
          </a:p>
          <a:p>
            <a:pPr lvl="1"/>
            <a:r>
              <a:rPr lang="en-US" dirty="0" smtClean="0"/>
              <a:t>Share resources and brainstorm</a:t>
            </a:r>
          </a:p>
          <a:p>
            <a:r>
              <a:rPr lang="en-US" dirty="0" smtClean="0"/>
              <a:t>Use multiple and comprehensive approaches </a:t>
            </a:r>
          </a:p>
          <a:p>
            <a:pPr lvl="1"/>
            <a:r>
              <a:rPr lang="en-US" dirty="0" smtClean="0"/>
              <a:t>Multipronged solutions for complex conditions</a:t>
            </a:r>
          </a:p>
        </p:txBody>
      </p:sp>
    </p:spTree>
    <p:extLst>
      <p:ext uri="{BB962C8B-B14F-4D97-AF65-F5344CB8AC3E}">
        <p14:creationId xmlns:p14="http://schemas.microsoft.com/office/powerpoint/2010/main" val="10803387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sz="2800" dirty="0" smtClean="0"/>
              <a:t>Letter writing campaign</a:t>
            </a:r>
          </a:p>
          <a:p>
            <a:pPr lvl="1"/>
            <a:r>
              <a:rPr lang="en-US" sz="2400" dirty="0" smtClean="0"/>
              <a:t>Collaboration with the Oregon Cancer Registry</a:t>
            </a:r>
          </a:p>
          <a:p>
            <a:pPr lvl="1"/>
            <a:r>
              <a:rPr lang="en-US" sz="2400" dirty="0" smtClean="0"/>
              <a:t>Simultaneously educating cancer patients </a:t>
            </a:r>
            <a:r>
              <a:rPr lang="en-US" sz="2400" u="sng" dirty="0" smtClean="0"/>
              <a:t>AND</a:t>
            </a:r>
            <a:r>
              <a:rPr lang="en-US" sz="2400" dirty="0" smtClean="0"/>
              <a:t> their doctors</a:t>
            </a:r>
          </a:p>
          <a:p>
            <a:r>
              <a:rPr lang="en-US" sz="2800" dirty="0" smtClean="0"/>
              <a:t>Discussion with health insurance companies</a:t>
            </a:r>
          </a:p>
          <a:p>
            <a:pPr lvl="1"/>
            <a:r>
              <a:rPr lang="en-US" sz="2400" dirty="0" smtClean="0"/>
              <a:t>Evidence based recommendations</a:t>
            </a:r>
          </a:p>
          <a:p>
            <a:pPr lvl="1"/>
            <a:r>
              <a:rPr lang="en-US" sz="2400" dirty="0" smtClean="0"/>
              <a:t>Cost effectiveness studies</a:t>
            </a:r>
          </a:p>
          <a:p>
            <a:pPr lvl="1"/>
            <a:r>
              <a:rPr lang="en-US" sz="2400" dirty="0" smtClean="0"/>
              <a:t>Client support</a:t>
            </a:r>
          </a:p>
          <a:p>
            <a:r>
              <a:rPr lang="en-US" sz="2800" dirty="0" smtClean="0"/>
              <a:t>Continue collaborating with Cancer partners</a:t>
            </a:r>
          </a:p>
        </p:txBody>
      </p:sp>
    </p:spTree>
    <p:extLst>
      <p:ext uri="{BB962C8B-B14F-4D97-AF65-F5344CB8AC3E}">
        <p14:creationId xmlns:p14="http://schemas.microsoft.com/office/powerpoint/2010/main" val="185739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0"/>
            <a:ext cx="9144000" cy="1828800"/>
          </a:xfrm>
        </p:spPr>
        <p:txBody>
          <a:bodyPr>
            <a:normAutofit/>
          </a:bodyPr>
          <a:lstStyle/>
          <a:p>
            <a:r>
              <a:rPr lang="en-US" sz="3600" dirty="0"/>
              <a:t>Edward J. Sondik, PhD</a:t>
            </a:r>
            <a:r>
              <a:rPr lang="en-US" sz="4000" dirty="0"/>
              <a:t/>
            </a:r>
            <a:br>
              <a:rPr lang="en-US" sz="4000" dirty="0"/>
            </a:br>
            <a:r>
              <a:rPr lang="en-US" sz="2000" dirty="0"/>
              <a:t>Director,  National Center for Health Statistics</a:t>
            </a:r>
            <a:br>
              <a:rPr lang="en-US" sz="2000" dirty="0"/>
            </a:br>
            <a:r>
              <a:rPr lang="en-US" sz="2000" dirty="0"/>
              <a:t>Centers for Disease Control and Prevention</a:t>
            </a:r>
          </a:p>
        </p:txBody>
      </p:sp>
    </p:spTree>
    <p:extLst>
      <p:ext uri="{BB962C8B-B14F-4D97-AF65-F5344CB8AC3E}">
        <p14:creationId xmlns:p14="http://schemas.microsoft.com/office/powerpoint/2010/main" val="22100224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498080" cy="1249362"/>
          </a:xfrm>
        </p:spPr>
        <p:txBody>
          <a:bodyPr>
            <a:normAutofit fontScale="90000"/>
          </a:bodyPr>
          <a:lstStyle/>
          <a:p>
            <a:r>
              <a:rPr lang="en-US" dirty="0" smtClean="0"/>
              <a:t>Oregon Genetics Program</a:t>
            </a:r>
            <a:br>
              <a:rPr lang="en-US" dirty="0" smtClean="0"/>
            </a:br>
            <a:r>
              <a:rPr lang="en-US" dirty="0" smtClean="0"/>
              <a:t> </a:t>
            </a:r>
            <a:endParaRPr lang="en-US" sz="4000" dirty="0"/>
          </a:p>
        </p:txBody>
      </p:sp>
      <p:sp>
        <p:nvSpPr>
          <p:cNvPr id="6" name="Content Placeholder 5"/>
          <p:cNvSpPr>
            <a:spLocks noGrp="1"/>
          </p:cNvSpPr>
          <p:nvPr>
            <p:ph idx="1"/>
          </p:nvPr>
        </p:nvSpPr>
        <p:spPr>
          <a:xfrm>
            <a:off x="1435608" y="914400"/>
            <a:ext cx="7498080" cy="5029200"/>
          </a:xfrm>
        </p:spPr>
        <p:txBody>
          <a:bodyPr>
            <a:normAutofit lnSpcReduction="10000"/>
          </a:bodyPr>
          <a:lstStyle/>
          <a:p>
            <a:pPr marL="82296" indent="0">
              <a:buNone/>
            </a:pPr>
            <a:r>
              <a:rPr lang="en-US" dirty="0" smtClean="0">
                <a:hlinkClick r:id="rId3" tooltip="Oregon Genetics Program"/>
              </a:rPr>
              <a:t>www.healthoregon.org/genetics</a:t>
            </a:r>
            <a:r>
              <a:rPr lang="en-US" dirty="0" smtClean="0"/>
              <a:t> </a:t>
            </a:r>
            <a:endParaRPr lang="en-US" dirty="0"/>
          </a:p>
          <a:p>
            <a:pPr marL="82296" indent="0">
              <a:buNone/>
            </a:pPr>
            <a:endParaRPr lang="en-US" dirty="0" smtClean="0"/>
          </a:p>
          <a:p>
            <a:r>
              <a:rPr lang="en-US" dirty="0" smtClean="0"/>
              <a:t>Amy Zlot, Epidemiologist</a:t>
            </a:r>
          </a:p>
          <a:p>
            <a:pPr lvl="1"/>
            <a:r>
              <a:rPr lang="en-US" dirty="0" smtClean="0">
                <a:hlinkClick r:id="rId4"/>
              </a:rPr>
              <a:t>amy.zlot@state.or.us</a:t>
            </a:r>
            <a:endParaRPr lang="en-US" dirty="0" smtClean="0"/>
          </a:p>
          <a:p>
            <a:r>
              <a:rPr lang="en-US" dirty="0" smtClean="0"/>
              <a:t>Bridget Roemmich, Manager</a:t>
            </a:r>
          </a:p>
          <a:p>
            <a:pPr lvl="1"/>
            <a:r>
              <a:rPr lang="en-US" dirty="0" smtClean="0">
                <a:hlinkClick r:id="rId5"/>
              </a:rPr>
              <a:t>bridget.r.roemmich@state.or.us</a:t>
            </a:r>
            <a:endParaRPr lang="en-US" dirty="0" smtClean="0"/>
          </a:p>
          <a:p>
            <a:r>
              <a:rPr lang="en-US" dirty="0" smtClean="0"/>
              <a:t>Rani George, Analyst</a:t>
            </a:r>
          </a:p>
          <a:p>
            <a:pPr lvl="1"/>
            <a:r>
              <a:rPr lang="en-US" dirty="0" smtClean="0">
                <a:hlinkClick r:id="rId6"/>
              </a:rPr>
              <a:t>rani.m.george@state.or.us</a:t>
            </a:r>
            <a:endParaRPr lang="en-US" dirty="0" smtClean="0"/>
          </a:p>
          <a:p>
            <a:r>
              <a:rPr lang="en-US" dirty="0" smtClean="0"/>
              <a:t>Summer Cox, Coordinator</a:t>
            </a:r>
          </a:p>
          <a:p>
            <a:pPr lvl="1"/>
            <a:r>
              <a:rPr lang="en-US" dirty="0" smtClean="0">
                <a:hlinkClick r:id="rId7"/>
              </a:rPr>
              <a:t>summer.l.cox@state.or.us</a:t>
            </a:r>
            <a:endParaRPr lang="en-US" dirty="0" smtClean="0"/>
          </a:p>
        </p:txBody>
      </p:sp>
    </p:spTree>
    <p:extLst>
      <p:ext uri="{BB962C8B-B14F-4D97-AF65-F5344CB8AC3E}">
        <p14:creationId xmlns:p14="http://schemas.microsoft.com/office/powerpoint/2010/main" val="21984871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47800" y="152400"/>
            <a:ext cx="7470775" cy="1066800"/>
          </a:xfrm>
        </p:spPr>
        <p:txBody>
          <a:bodyPr/>
          <a:lstStyle/>
          <a:p>
            <a:r>
              <a:rPr lang="en-US" smtClean="0">
                <a:ea typeface="ＭＳ Ｐゴシック" pitchFamily="34" charset="-128"/>
              </a:rPr>
              <a:t>Please submit your questions through the chat function.  </a:t>
            </a:r>
          </a:p>
        </p:txBody>
      </p:sp>
      <p:pic>
        <p:nvPicPr>
          <p:cNvPr id="13315" name="Picture 2" descr="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590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447800" y="1524000"/>
            <a:ext cx="7391400" cy="5181600"/>
          </a:xfrm>
          <a:prstGeom prst="rect">
            <a:avLst/>
          </a:prstGeom>
          <a:noFill/>
          <a:ln w="9525">
            <a:noFill/>
            <a:miter lim="800000"/>
            <a:headEnd/>
            <a:tailEnd/>
          </a:ln>
        </p:spPr>
        <p:txBody>
          <a:bodyPr/>
          <a:lstStyle/>
          <a:p>
            <a:pPr fontAlgn="auto">
              <a:spcBef>
                <a:spcPts val="0"/>
              </a:spcBef>
              <a:spcAft>
                <a:spcPts val="0"/>
              </a:spcAft>
              <a:defRPr/>
            </a:pPr>
            <a:r>
              <a:rPr lang="en-US" b="1" dirty="0">
                <a:latin typeface="Calibri" pitchFamily="34" charset="0"/>
              </a:rPr>
              <a:t>HEALTHY PEOPLE 2020  Cancer and Genomics Progress Review</a:t>
            </a:r>
            <a:endParaRPr lang="en-US" dirty="0">
              <a:latin typeface="Calibri" pitchFamily="34" charset="0"/>
            </a:endParaRPr>
          </a:p>
          <a:p>
            <a:pPr fontAlgn="auto">
              <a:spcBef>
                <a:spcPts val="0"/>
              </a:spcBef>
              <a:spcAft>
                <a:spcPts val="0"/>
              </a:spcAft>
              <a:defRPr/>
            </a:pPr>
            <a:r>
              <a:rPr lang="en-US" b="1" dirty="0">
                <a:latin typeface="Calibri" pitchFamily="34" charset="0"/>
              </a:rPr>
              <a:t>Core Planning Group  </a:t>
            </a:r>
            <a:endParaRPr lang="en-US" dirty="0">
              <a:latin typeface="Calibri" pitchFamily="34" charset="0"/>
            </a:endParaRPr>
          </a:p>
          <a:p>
            <a:pPr marL="0" lvl="1" indent="-346075">
              <a:spcBef>
                <a:spcPts val="0"/>
              </a:spcBef>
              <a:spcAft>
                <a:spcPts val="0"/>
              </a:spcAft>
              <a:buClr>
                <a:srgbClr val="97233F"/>
              </a:buClr>
              <a:defRPr/>
            </a:pPr>
            <a:endParaRPr lang="en-US" sz="1700" dirty="0">
              <a:latin typeface="Calibri" pitchFamily="34" charset="0"/>
            </a:endParaRP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Martina Taylor (NCI)</a:t>
            </a:r>
            <a:endParaRPr lang="en-US" sz="1700" kern="0" dirty="0">
              <a:latin typeface="Calibri" pitchFamily="34" charset="0"/>
              <a:ea typeface="ＭＳ Ｐゴシック" pitchFamily="-107" charset="-128"/>
            </a:endParaRP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Kathy Cronin (NCI)</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Laurie Cynkin (NCI)</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Annie Archbold (CDC)</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Katherine Kolor (CDC) </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Cheryl Thomas (CDC)</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Lisa Richardson (CDC)</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Bob McNellis (AHRQ)</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Yen Luong (ODPHP)</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Ellis Davis (ODPHP)</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Emmeline Ochiai (ODPHP)</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Geri Tebo (ODPHP)</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Rebecca Hines (NCHS)</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David Huang (NCHS)</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Deepthi </a:t>
            </a:r>
            <a:r>
              <a:rPr lang="en-US" sz="1700" dirty="0" err="1">
                <a:latin typeface="Calibri" pitchFamily="34" charset="0"/>
              </a:rPr>
              <a:t>Kandi</a:t>
            </a:r>
            <a:r>
              <a:rPr lang="en-US" sz="1700" dirty="0">
                <a:latin typeface="Calibri" pitchFamily="34" charset="0"/>
              </a:rPr>
              <a:t> (NCHS)</a:t>
            </a:r>
          </a:p>
          <a:p>
            <a:pPr marL="0" lvl="1" indent="-346075">
              <a:spcBef>
                <a:spcPts val="0"/>
              </a:spcBef>
              <a:spcAft>
                <a:spcPts val="0"/>
              </a:spcAft>
              <a:buClr>
                <a:srgbClr val="97233F"/>
              </a:buClr>
              <a:buFont typeface="Arial" pitchFamily="34" charset="0"/>
              <a:buChar char="■"/>
              <a:defRPr/>
            </a:pPr>
            <a:r>
              <a:rPr lang="en-US" sz="1700" dirty="0">
                <a:latin typeface="Calibri" pitchFamily="34" charset="0"/>
              </a:rPr>
              <a:t>Jeff Pearcy (NCHS) </a:t>
            </a:r>
            <a:endParaRPr lang="en-US" sz="1700" kern="0" dirty="0">
              <a:latin typeface="Calibri" pitchFamily="34" charset="0"/>
              <a:ea typeface="ＭＳ Ｐゴシック" pitchFamily="-107" charset="-128"/>
              <a:cs typeface="ＭＳ Ｐゴシック"/>
            </a:endParaRPr>
          </a:p>
        </p:txBody>
      </p:sp>
      <p:sp>
        <p:nvSpPr>
          <p:cNvPr id="3" name="Title 2"/>
          <p:cNvSpPr>
            <a:spLocks noGrp="1"/>
          </p:cNvSpPr>
          <p:nvPr>
            <p:ph type="title"/>
          </p:nvPr>
        </p:nvSpPr>
        <p:spPr/>
        <p:txBody>
          <a:bodyPr/>
          <a:lstStyle/>
          <a:p>
            <a:r>
              <a:rPr lang="en-US" dirty="0" smtClean="0"/>
              <a:t>Healthy People 2020 Staff</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152400"/>
            <a:ext cx="7470775" cy="1066800"/>
          </a:xfrm>
        </p:spPr>
        <p:txBody>
          <a:bodyPr/>
          <a:lstStyle/>
          <a:p>
            <a:pPr eaLnBrk="1" hangingPunct="1"/>
            <a:r>
              <a:rPr lang="en-US" smtClean="0">
                <a:ea typeface="ＭＳ Ｐゴシック" pitchFamily="34" charset="-128"/>
              </a:rPr>
              <a:t>Stay Connected</a:t>
            </a:r>
          </a:p>
        </p:txBody>
      </p:sp>
      <p:sp>
        <p:nvSpPr>
          <p:cNvPr id="34819" name="Content Placeholder 2"/>
          <p:cNvSpPr>
            <a:spLocks noGrp="1"/>
          </p:cNvSpPr>
          <p:nvPr>
            <p:ph type="body" idx="1"/>
          </p:nvPr>
        </p:nvSpPr>
        <p:spPr>
          <a:xfrm>
            <a:off x="1524000" y="1444625"/>
            <a:ext cx="7467600" cy="4879975"/>
          </a:xfrm>
        </p:spPr>
        <p:txBody>
          <a:bodyPr/>
          <a:lstStyle/>
          <a:p>
            <a:pPr marL="0" indent="0" algn="ctr" eaLnBrk="1" hangingPunct="1">
              <a:spcBef>
                <a:spcPts val="0"/>
              </a:spcBef>
              <a:buFont typeface="Arial" charset="0"/>
              <a:buNone/>
              <a:defRPr/>
            </a:pPr>
            <a:endParaRPr lang="en-US" b="1" cap="small" dirty="0" smtClean="0">
              <a:ea typeface="ＭＳ Ｐゴシック"/>
              <a:cs typeface="Arial" charset="0"/>
            </a:endParaRPr>
          </a:p>
          <a:p>
            <a:pPr marL="0" indent="0" algn="ctr" eaLnBrk="1" hangingPunct="1">
              <a:spcBef>
                <a:spcPts val="0"/>
              </a:spcBef>
              <a:buFont typeface="Arial" charset="0"/>
              <a:buNone/>
              <a:defRPr/>
            </a:pPr>
            <a:endParaRPr lang="en-US" b="1" cap="small" dirty="0" smtClean="0">
              <a:ea typeface="ＭＳ Ｐゴシック"/>
              <a:cs typeface="Arial" charset="0"/>
            </a:endParaRP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Web</a:t>
            </a:r>
            <a:r>
              <a:rPr lang="en-US" dirty="0" smtClean="0">
                <a:ea typeface="ＭＳ Ｐゴシック"/>
              </a:rPr>
              <a:t>	       healthypeople.gov</a:t>
            </a: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Email</a:t>
            </a:r>
            <a:r>
              <a:rPr lang="en-US" dirty="0" smtClean="0">
                <a:ea typeface="ＭＳ Ｐゴシック"/>
              </a:rPr>
              <a:t>	       hp2020@hhs.gov</a:t>
            </a: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Twitter       </a:t>
            </a:r>
            <a:r>
              <a:rPr lang="en-US" dirty="0" smtClean="0">
                <a:ea typeface="ＭＳ Ｐゴシック"/>
              </a:rPr>
              <a:t>@</a:t>
            </a:r>
            <a:r>
              <a:rPr lang="en-US" dirty="0" err="1" smtClean="0">
                <a:ea typeface="ＭＳ Ｐゴシック"/>
              </a:rPr>
              <a:t>gohealthypeople</a:t>
            </a:r>
            <a:endParaRPr lang="en-US" dirty="0" smtClean="0">
              <a:ea typeface="ＭＳ Ｐゴシック"/>
            </a:endParaRPr>
          </a:p>
          <a:p>
            <a:pPr eaLnBrk="1" hangingPunct="1">
              <a:spcBef>
                <a:spcPts val="3000"/>
              </a:spcBef>
              <a:buFont typeface="Arial" pitchFamily="34" charset="0"/>
              <a:buNone/>
              <a:defRPr/>
            </a:pPr>
            <a:r>
              <a:rPr lang="en-US" dirty="0" smtClean="0">
                <a:ea typeface="ＭＳ Ｐゴシック"/>
              </a:rPr>
              <a:t>			</a:t>
            </a:r>
            <a:r>
              <a:rPr lang="en-US" cap="small" dirty="0" smtClean="0">
                <a:ea typeface="ＭＳ Ｐゴシック"/>
              </a:rPr>
              <a:t>LinkedIn</a:t>
            </a:r>
            <a:r>
              <a:rPr lang="en-US" dirty="0" smtClean="0">
                <a:ea typeface="ＭＳ Ｐゴシック"/>
              </a:rPr>
              <a:t>      Healthy People 2020</a:t>
            </a:r>
          </a:p>
          <a:p>
            <a:pPr eaLnBrk="1" hangingPunct="1">
              <a:spcBef>
                <a:spcPts val="3000"/>
              </a:spcBef>
              <a:buFont typeface="Arial" pitchFamily="34" charset="0"/>
              <a:buNone/>
              <a:defRPr/>
            </a:pPr>
            <a:r>
              <a:rPr lang="en-US" dirty="0" smtClean="0">
                <a:ea typeface="ＭＳ Ｐゴシック"/>
              </a:rPr>
              <a:t>			</a:t>
            </a:r>
            <a:r>
              <a:rPr lang="en-US" cap="small" dirty="0" smtClean="0">
                <a:ea typeface="ＭＳ Ｐゴシック"/>
              </a:rPr>
              <a:t>YouTube</a:t>
            </a:r>
            <a:r>
              <a:rPr lang="en-US" dirty="0" smtClean="0">
                <a:ea typeface="ＭＳ Ｐゴシック"/>
              </a:rPr>
              <a:t>     ODPHP(search “healthy people”)</a:t>
            </a:r>
          </a:p>
        </p:txBody>
      </p:sp>
      <p:sp>
        <p:nvSpPr>
          <p:cNvPr id="15364" name="AutoShape 2" descr="data:image/jpeg;base64,/9j/4AAQSkZJRgABAQAAAQABAAD/2wCEAAkGBhAPDxAPDQ8PDw0PDw0NDw4ODA4NDg0NFBAVFBUQFBIXHCYeFxkjGRQSHy8gIycpLCwsFR8xNTAqNSYrLCkBCQoKDgwOGg8PGCwfHSQpKS0pNSwsLCwpLSwpLCwsKS8sKSwsLCwsLSksLCwsKSwsLCwsLCkpLCksLCkpKSwsKf/AABEIAOEA4QMBIgACEQEDEQH/xAAbAAABBQEBAAAAAAAAAAAAAAAAAQIDBAYFB//EAD4QAAIBAgMFBQQJAgUFAAAAAAABAgMRBAUSBiExQVETImFxkTKBscEHFkJSU2KSodEjciRDguHwMzSissL/xAAbAQEAAQUBAAAAAAAAAAAAAAAABQECAwQGB//EAC8RAAICAQMCBAUFAAMBAAAAAAABAgMRBBIhBTETQVFxFCIyYdEGQlKhsYGR4SP/2gAMAwEAAhEDEQA/APcQARgCgAAAAAAAAAAAII5ADgIp10uLS83ZFCvtFh4bnVi30i9T/Yo5Jd2XxhKX0rJ1BDPVdsaK9lTl5Rt8SB7ax5Up/qiY3dBeZnWjuf7WagUyv10j+FL9a/glp7Z0vtRnH3J/BjxoepV6O9ftNKBx6O1GGl/mqP8AfeHxOjSxcZK8ZJrqmmi9Si+zMEq5w+pNE4DVIUuMYoCXFAAAAAAAAAAAAABLCgAAAAAAAAAAAANciHFYyFOLlOSjFb227JIw+dbbym3DC92HB1Gu8/7Vy82Y52RguTZ0+lsveII12ZZ7RoL+pNJ8orfJ+SMtjttak91GKgvvStKXpwRlXVcm5Sbcnvbbu2/FjlI0J6mUu3B0FHS66+Z/My/Wx9So71Jyl5vd6cBikV1Icpmu3nub6rUeEixqC5Api6wNpM5DJSI3Ma5lAojpMKeJnB3pylF/lk0ROYxyK5x2L9ifdHfwO2denuqWqx8Uoz9UanKtqqGIslLRPd3J2i7+HJnmcpEcmZ4aiUe/Jo3dMqtXC2v7fg9pUrjjzHJtsq2HajU/q0eFm+/FeD5+TN/lecUsTDXSkpLnycX0a5G/XdGzsc/qdFZp38y49ToAImKZTSAAAAAAABAFAABLiiACgAgANnNzjOqeFpudWVuUV9qcrcEgzvOaeFpSqVHuS3Je1KXKK8TyfNs5qYqq6lV+EIJ92Eei/k17rlWsLuSeg0EtTLL4ii5nG0FXFzvN6YL2aab0x8+r8SgpECkPUiLlJyeWddCqNcdsFhE6kPUiupDlIoVaLCmOUyupDlMqW7SfWGsg1hrBTaT6xrmRaxNYK7SRyGuRG5DXIoXJD3IY5DXIY5AuSFcibAZnUw9RVKMnGS4q70yXSS5oquQxyKp45Rc61NbZLKPWdmtqaeLjbdCtFLXTb/ddUd9M8Jw2LnSnGpSk4zi7xa+Hkeq7KbURxlPf3a0LKpD/AOl4MkqL9/D7nJ9R6a9P/wDSH0/4aIURMU2iFAAAAS4AAAAKIAKV8XiY04ylJpRinJt8ElzJpMxe2eaa/wDDR4NXq+XKPzMdk1COSydka+ZdjG7SbQyxtZy4UYXjSjvXd+8/F2OWpENek6U3F8uHjHkxVIiJScnlno+lVfgx8L6ccE6kPUiupDlItMziWFIcpldSHKYLXEnUhdRX1jtYKbSfWGsg1hrBTaTahNZFrE1grtJXMa5ETmI5gqokjkMchjkI5AuURzkNchrkNuC9IVssZdmM8NVjWpO049eElzi/BlYCqbTyikoKa2yWUe35HnEMVRjVpvdJb1zjLnF+J0keQ7EZ+8NXVOb/AKNZpPfuhUtaMvkz1ulO6JamzxI5OC1+kemtcfJ9iQAAzGgACAAKIKJJgFHNccqNOU3wir26vkjzOrWlOUpyd5Sbk34mm21x93Cinz7SXlwXzfuMuiN1U8y2+hD62zdPb6FDNsJrhqXtQu/OPM4kZ28jVMz2Y4Ts5u3sy3x+aNM679MdRynpZvt9P4I7i3IYyt5Etyp247ULqGABgk1Cp3aSu29yS3tvokdLZ/ZqtjZ2gtNKLWuq+EfBdWemZPs5hsFC8EtSXerVGnN+/l7jYqolZz5EVrep1ab5e8jz7A7GYysrqmqcXzqy0bvJXZ16P0a1Pt4iCfSMG/jY1WJ2lox3QvUfVd2PqylLaeo/ZhTS8dTfxJGHT/sczb1+1vhpexxZfRlLliV76T/krVvo5rx3qpCS/Knf0Zo1tNVXGNN+6S+Zbw+1NN7qkXDxXeXpxKWdOyuOPYsh127+X9GCnslOLtKpZ9HTaY36qS/FX6GeoONLEQutM4vg1xX8HEzDKHS70byp9ecfM5vXUavTrdF7o+3KJKrq9k+G8GK+qUvxV+h/yH1Ql+Mv0M06iO0kE+pXept/G3eplvqe/wAVfof8i/U5/jL9D/k1OkVQLH1S7+Q+Nu9TLfU2X4y/Qw+pj/GX6GatUxygjE+q3/yHxt3qZP6mS/GX6H/J6Js9WkqMIVJa5wioSna2ppW1W8TkWLWX1tM1+bd7+RI9L6vb8RGNj+V8fg0NdZO+Hzc4NKKRwldEh3pBCAAAAR15WTJChm+I0Upy+7CcvRMo3go3hZPPs5xXaYipLlq0ryju+X7lNDU+v/GOISby8nOTeZNgVswwvaQa+0u9F+JZAtMlF0qLFZB8pmTv19B0JlzOsLonrS7suPhI56kVPYNFq46umNsfP/fMsnV2cyKWMrKmrqnHvVZ29mHReLOLGpbjwPYNlcoWDwqUrKpJdrWl+a3DySM9FXiSMPU9Z8NVmP1Pt+S9KVHA0EklCnBaYwW5yduHi+rMnmGcVMRK8naH2YJ91fyyDOc3eIquX+XG6prpHr5sqRmdVRp1BZfc8zv1ErJPktRmSKZUUx6mbGDWyWHMZKZFrGuYwMlrC5hOjLVTk0+a5SXRrmbHKM5hiYclUS78L3966owMpDsJjpUakalN2lH0a5p+BhuoVi+5mqucH9jX5ll2h6o+w/8AxfQpqB36FeGJoqcfZqR96fT3M4lSGluL4ptHlHXtB8Lbvh9Mv6Z1Wlu8SOGNUQFA5rJtiAKAAjEvZ3XJ3FEL4ScWmijWTTYGpqivItHJyap3Uul1+51j1zTWeLTGfqkQU1tk0ACAZy0Uz+1tW2GqeKUfVpHfMzto/wDDy/uh8SyziLMVrxB+xh0OQxD0QrOeAAAoCLFYdVIOD4Nej5MylSLhJxlucW0zYHF2gwW5Vo8t0/Lkyp1X6c6j4FvgTfyy7e//AKLslglXxtCm98VLtJL8sN/xsenbXY7s8M4p96q1T/08Zftu95gvovhfHSl9zC1WvN1Ka+FzSbe1+9Qjy0zl77pE10yvdJe5v/qO5qePRf6Z6MySMypGY9TOlwcWmW1MdrKqmO1luC7cWdY1zINYjqDaNxK5kcpkbmMlMuSLXI2WwuPuqtB8rVY+/c18Dq5vTtNP7y/dGQ2NxFsbBffjUi/0t/I2ucLdB9G/3Rxn6ooUtNN+mGT/AEuxvH/RzBBQPKjogABAAYjFY1lyB08llva8Tumeyf2n7jQxPT+jyzo4exDahYsYAFhSVMAGX20/7eX90P8A2NOZ7a+lfD1PBKXo0yyxZizFaswfsYBD0RxY9EKc+xwAgKFAG1KaknGSummmuqHACqbi8oi+jyDoZnUpS4SwtVxfVKpSat7tXod36QId+hLk4zj77p/M5mXNQxVCtwcJaJPrTnua9bP3Gk23wbqYVziryoyU/wDQ90vjf3E50ueJL3J/War42lT/AHYw/dGEUhymVo1B6mdQc7ksKoL2hAphrKYLtxP2gnaEOsNYwNxK5jHIjcxrqFcFGzQ7Fw1Y2m19mNST8tDXzNxm8u7FeLf7GY+jvBt9tXa3bqMPPjL5GgzSpeaX3V+7OK/VN6jp5r1wv7Oj6TDhP/kqCCgeUHSAAgACXEYrGsyQWWC/k770vd8zRRM9ksd7ZoUen9Jjt0kEQ2oebGAoASZgA5mdYfXSnH70JR9U0dMgxULxZRrKKNZWDyKPjx5+ZImTZzhuyxFSPLVqXlLf/PoV4shprDwc9OO1tEiFGpjjGYwAAABm3ynGRxNDv2bs6dSL333Wu/NGILuU5k6FTUt8HunHquq8UbGnt8ORs6e3w5c9mcHP8qlhK8qb/wCm25UpcpQv8VwKCqnqmZ5bRx9DTLemtVOovapytxXzR5hnOTVsHPRWXdb7lRexUXg+vgdjptSrI4fct1Omdb3R7DFVF7UpqoL2huGnyW+1EdUq9oJ2gHJZdUlwWGnXqxpUlec3ZdEucn4IgwGDqYioqVCLnUfJcIrrJ8ken7M7NQwMHKTUsRJf1KnKK46Y9F487GtfqI1R+5s6fTytf2OngMHDC0I04+zTjvdrOUucvNs585uTbfFtslxGO7W2n2OKf3vHyIDx/r/UfirvDi/lj/bO10lKrhkUAEObN0AYNjWyqAMY2K2MfTruNymtyeEUbO3kdPup9bs7RRy2laK8i+ep6evwqow9EiCm90mxLigBmLQGzjuHAAYDbfAWcKyXB6JeT3p/EzEZHqGeZeqtOUHwkmr24eJ5dUpyhJwmrSi3F+ZH6mGHkitZXiW71Jkx6ZDGQ+LNNkfgkARMUtKAAAAXsszaeHe7vQb70Hw810ZqKGMoYuDg9M01aVKolf0fxRiRYtrem0+qdmvebFWolX7GzVqZV8PlHTzP6NaM25YarOi39iVqlO/hzXqcGv8ARzjovuSoVF17Rwfo0dzDbQ14btWtfnWp+vEvQ2uf2qK/01Gv2aJevqrS5Zla00+XlGTp/R1j2+92EV17XV+yR2cu+jGKaeKxEpdYUYqCfg5O79DqT2waW6ivfU/2Oditq8RK+nTTX5Vd+rLp9VbXDCjpYerNNThhcBStFQowXT2pv4yZwq2czx1TsoJww0e9PlKoukvB9PAzlerOpK85SnJ85Scnf3mqyfAdjSSfty70349Pccz1fqcq6Wk+X2JDRp6mzaliK7l5IBRDz18nTiiBcQJFQY1sVsZJmaEMgSTJcBS11F0W/wDgrTkdzJMJZXfF7/8AY6To+k8W9SfaPP4NXUz2wx6nXoQskTCJCndkSIAoAAAAAR1YXRgNs8n0vt4LhaNTyvul8j0Mo5hhFOLTV00011RZOO5YMdlasjtZ5HCRNGRLnWVSwtVxs+zk24SfT7r8UVIzIucWnhkHODi8MspjkyGMh6kYsGPBIKMTFuULRwCXFuUAAAADahBIlkxkKTnJRjvlJ2RXKissuisvCL+Q4DXPtJLuwtbxny9DTEGDwypQjCPJb31fNk1zhtfqnqbXLy8jt9Fplp6lHz8xbiBcRs0VE3RbjWxGxrkZ4VgVsjlISUxkU5NRjxZv00OTUUuS1tLlljAYftJr7q4+L6GswtHSkUcqwKhFf8uzqpHoGh0i01W3z8yHus8SWRQADeMIAAAAAAAA1ocABxM8yWFeDjJbnwdt8X95eJ5nmGAnhqjhUX9srbprqj2WcbnEzvIoV4OM43XFPg4vqmYbK1NGtfQrFx3PMI1CWMx2a5RUwsrT3w+zUXB+D6MqRqEfKDTwyJlBxeGXFIcpFaNQkUzG0Y8E6kLchUxdRbgpgluDYzUJKQwUwDZ2cgwVr1ZLe+7C/TnI5ODw7qzUF5t9I82auCUUktySSS8CG6rqNsPCj3ff2JzpOl3z8WXZdvckuJcZqEcjmVUdSPchrkNcxjmZ41FB7kRymMlUGQTm9MVd/DzNyrTuTSS5KNpLLHXcmlHe3wR38oyvTve+T4v5CZTlGne97drs7tOnY7Hp/T1p1vn9X+EXffv4XYWELDwAlzVAAAAAAAAAAAAAAABJRuKABzcflcakWpRTTVmmk0zBZ1sZOm3LD3lHi6bauv7W/gz05ohq4ZS5FkoKXcxWVRsXJ4lJuLcZJxkuKaaa9w+NU9OzbZilWXfgm+UkrSXlLiY7Mdh6sLujLWvuzWmX6uDNWdDXYj7NLKPblHGjVHKoQ4jCVqTtVpzh4uPd/UtxCqxgcGjUax3L3aDZVCqqxdyqh2lTf7MbSl49EYptQi5Mvqqds1CPmd/JsNohql7c9/lHkvmX3MrdqI6pylsXbNzl5nb01KqChHyLLqDXUKzrCKTfspvyTYhp2+yMjaRO6hHKqWKGVVJ8e6vV+h2cDkCjvau+r3ktp+lWz5ksI156mEe3Jx8Jl06j3pxj+7NHl+UxguBfoYNR5FhROi02jr06+Vc+pH2XSs7jYQsPADcMIAAAAAAAAAAAAAAAIKIAKAAAAAIADRFPDp8iUUA51bK4y5I5GL2PoVPaowv1S0v1RqBLFGky1xT7owdb6PqL9nXHym38SXCbIqlHTGUuN23a7Ns4oTs0Yp0V2LEkK4quW6CwzIfV1/el6Ikhs11cn77Gr7NdBVBGJaKhfsRsO+z1M7R2cgvs387v4nRo5TGPJHSsBsRrhD6VgxuTfdkFPCxXInUQFLy0AAAAAAAAAAAAAAAAAAAAAAAAAAAAAAAAAAAAAAAAAAAAAAAAAAAAAAAAAAAAAAAAAAAAAAAA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Georgia" pitchFamily="18" charset="0"/>
            </a:endParaRPr>
          </a:p>
        </p:txBody>
      </p:sp>
      <p:sp>
        <p:nvSpPr>
          <p:cNvPr id="15365" name="AutoShape 4" descr="data:image/jpeg;base64,/9j/4AAQSkZJRgABAQAAAQABAAD/2wCEAAkGBhAPDxAPDQ8PDw0PDw0NDw4ODA4NDg0NFBAVFBUQFBIXHCYeFxkjGRQSHy8gIycpLCwsFR8xNTAqNSYrLCkBCQoKDgwOGg8PGCwfHSQpKS0pNSwsLCwpLSwpLCwsKS8sKSwsLCwsLSksLCwsKSwsLCwsLCkpLCksLCkpKSwsKf/AABEIAOEA4QMBIgACEQEDEQH/xAAbAAABBQEBAAAAAAAAAAAAAAAAAQIDBAYFB//EAD4QAAIBAgMFBQQJAgUFAAAAAAABAgMRBAUSBiExQVETImFxkTKBscEHFkJSU2KSodEjciRDguHwMzSissL/xAAbAQEAAQUBAAAAAAAAAAAAAAAABQECAwQGB//EAC8RAAICAQMCBAUFAAMBAAAAAAABAgMRBBIhBTETQVFxFCIyYdEGQlKhsYGR4SP/2gAMAwEAAhEDEQA/APcQARgCgAAAAAAAAAAAII5ADgIp10uLS83ZFCvtFh4bnVi30i9T/Yo5Jd2XxhKX0rJ1BDPVdsaK9lTl5Rt8SB7ax5Up/qiY3dBeZnWjuf7WagUyv10j+FL9a/glp7Z0vtRnH3J/BjxoepV6O9ftNKBx6O1GGl/mqP8AfeHxOjSxcZK8ZJrqmmi9Si+zMEq5w+pNE4DVIUuMYoCXFAAAAAAAAAAAAABLCgAAAAAAAAAAAANciHFYyFOLlOSjFb227JIw+dbbym3DC92HB1Gu8/7Vy82Y52RguTZ0+lsveII12ZZ7RoL+pNJ8orfJ+SMtjttak91GKgvvStKXpwRlXVcm5Sbcnvbbu2/FjlI0J6mUu3B0FHS66+Z/My/Wx9So71Jyl5vd6cBikV1Icpmu3nub6rUeEixqC5Api6wNpM5DJSI3Ma5lAojpMKeJnB3pylF/lk0ROYxyK5x2L9ifdHfwO2denuqWqx8Uoz9UanKtqqGIslLRPd3J2i7+HJnmcpEcmZ4aiUe/Jo3dMqtXC2v7fg9pUrjjzHJtsq2HajU/q0eFm+/FeD5+TN/lecUsTDXSkpLnycX0a5G/XdGzsc/qdFZp38y49ToAImKZTSAAAAAAABAFAABLiiACgAgANnNzjOqeFpudWVuUV9qcrcEgzvOaeFpSqVHuS3Je1KXKK8TyfNs5qYqq6lV+EIJ92Eei/k17rlWsLuSeg0EtTLL4ii5nG0FXFzvN6YL2aab0x8+r8SgpECkPUiLlJyeWddCqNcdsFhE6kPUiupDlIoVaLCmOUyupDlMqW7SfWGsg1hrBTaT6xrmRaxNYK7SRyGuRG5DXIoXJD3IY5DXIY5AuSFcibAZnUw9RVKMnGS4q70yXSS5oquQxyKp45Rc61NbZLKPWdmtqaeLjbdCtFLXTb/ddUd9M8Jw2LnSnGpSk4zi7xa+Hkeq7KbURxlPf3a0LKpD/AOl4MkqL9/D7nJ9R6a9P/wDSH0/4aIURMU2iFAAAAS4AAAAKIAKV8XiY04ylJpRinJt8ElzJpMxe2eaa/wDDR4NXq+XKPzMdk1COSydka+ZdjG7SbQyxtZy4UYXjSjvXd+8/F2OWpENek6U3F8uHjHkxVIiJScnlno+lVfgx8L6ccE6kPUiupDlItMziWFIcpldSHKYLXEnUhdRX1jtYKbSfWGsg1hrBTaTahNZFrE1grtJXMa5ETmI5gqokjkMchjkI5AuURzkNchrkNuC9IVssZdmM8NVjWpO049eElzi/BlYCqbTyikoKa2yWUe35HnEMVRjVpvdJb1zjLnF+J0keQ7EZ+8NXVOb/AKNZpPfuhUtaMvkz1ulO6JamzxI5OC1+kemtcfJ9iQAAzGgACAAKIKJJgFHNccqNOU3wir26vkjzOrWlOUpyd5Sbk34mm21x93Cinz7SXlwXzfuMuiN1U8y2+hD62zdPb6FDNsJrhqXtQu/OPM4kZ28jVMz2Y4Ts5u3sy3x+aNM679MdRynpZvt9P4I7i3IYyt5Etyp247ULqGABgk1Cp3aSu29yS3tvokdLZ/ZqtjZ2gtNKLWuq+EfBdWemZPs5hsFC8EtSXerVGnN+/l7jYqolZz5EVrep1ab5e8jz7A7GYysrqmqcXzqy0bvJXZ16P0a1Pt4iCfSMG/jY1WJ2lox3QvUfVd2PqylLaeo/ZhTS8dTfxJGHT/sczb1+1vhpexxZfRlLliV76T/krVvo5rx3qpCS/Knf0Zo1tNVXGNN+6S+Zbw+1NN7qkXDxXeXpxKWdOyuOPYsh127+X9GCnslOLtKpZ9HTaY36qS/FX6GeoONLEQutM4vg1xX8HEzDKHS70byp9ecfM5vXUavTrdF7o+3KJKrq9k+G8GK+qUvxV+h/yH1Ql+Mv0M06iO0kE+pXept/G3eplvqe/wAVfof8i/U5/jL9D/k1OkVQLH1S7+Q+Nu9TLfU2X4y/Qw+pj/GX6GatUxygjE+q3/yHxt3qZP6mS/GX6H/J6Js9WkqMIVJa5wioSna2ppW1W8TkWLWX1tM1+bd7+RI9L6vb8RGNj+V8fg0NdZO+Hzc4NKKRwldEh3pBCAAAAR15WTJChm+I0Upy+7CcvRMo3go3hZPPs5xXaYipLlq0ryju+X7lNDU+v/GOISby8nOTeZNgVswwvaQa+0u9F+JZAtMlF0qLFZB8pmTv19B0JlzOsLonrS7suPhI56kVPYNFq46umNsfP/fMsnV2cyKWMrKmrqnHvVZ29mHReLOLGpbjwPYNlcoWDwqUrKpJdrWl+a3DySM9FXiSMPU9Z8NVmP1Pt+S9KVHA0EklCnBaYwW5yduHi+rMnmGcVMRK8naH2YJ91fyyDOc3eIquX+XG6prpHr5sqRmdVRp1BZfc8zv1ErJPktRmSKZUUx6mbGDWyWHMZKZFrGuYwMlrC5hOjLVTk0+a5SXRrmbHKM5hiYclUS78L3966owMpDsJjpUakalN2lH0a5p+BhuoVi+5mqucH9jX5ll2h6o+w/8AxfQpqB36FeGJoqcfZqR96fT3M4lSGluL4ptHlHXtB8Lbvh9Mv6Z1Wlu8SOGNUQFA5rJtiAKAAjEvZ3XJ3FEL4ScWmijWTTYGpqivItHJyap3Uul1+51j1zTWeLTGfqkQU1tk0ACAZy0Uz+1tW2GqeKUfVpHfMzto/wDDy/uh8SyziLMVrxB+xh0OQxD0QrOeAAAoCLFYdVIOD4Nej5MylSLhJxlucW0zYHF2gwW5Vo8t0/Lkyp1X6c6j4FvgTfyy7e//AKLslglXxtCm98VLtJL8sN/xsenbXY7s8M4p96q1T/08Zftu95gvovhfHSl9zC1WvN1Ka+FzSbe1+9Qjy0zl77pE10yvdJe5v/qO5qePRf6Z6MySMypGY9TOlwcWmW1MdrKqmO1luC7cWdY1zINYjqDaNxK5kcpkbmMlMuSLXI2WwuPuqtB8rVY+/c18Dq5vTtNP7y/dGQ2NxFsbBffjUi/0t/I2ucLdB9G/3Rxn6ooUtNN+mGT/AEuxvH/RzBBQPKjogABAAYjFY1lyB08llva8Tumeyf2n7jQxPT+jyzo4exDahYsYAFhSVMAGX20/7eX90P8A2NOZ7a+lfD1PBKXo0yyxZizFaswfsYBD0RxY9EKc+xwAgKFAG1KaknGSummmuqHACqbi8oi+jyDoZnUpS4SwtVxfVKpSat7tXod36QId+hLk4zj77p/M5mXNQxVCtwcJaJPrTnua9bP3Gk23wbqYVziryoyU/wDQ90vjf3E50ueJL3J/War42lT/AHYw/dGEUhymVo1B6mdQc7ksKoL2hAphrKYLtxP2gnaEOsNYwNxK5jHIjcxrqFcFGzQ7Fw1Y2m19mNST8tDXzNxm8u7FeLf7GY+jvBt9tXa3bqMPPjL5GgzSpeaX3V+7OK/VN6jp5r1wv7Oj6TDhP/kqCCgeUHSAAgACXEYrGsyQWWC/k770vd8zRRM9ksd7ZoUen9Jjt0kEQ2oebGAoASZgA5mdYfXSnH70JR9U0dMgxULxZRrKKNZWDyKPjx5+ZImTZzhuyxFSPLVqXlLf/PoV4shprDwc9OO1tEiFGpjjGYwAAABm3ynGRxNDv2bs6dSL333Wu/NGILuU5k6FTUt8HunHquq8UbGnt8ORs6e3w5c9mcHP8qlhK8qb/wCm25UpcpQv8VwKCqnqmZ5bRx9DTLemtVOovapytxXzR5hnOTVsHPRWXdb7lRexUXg+vgdjptSrI4fct1Omdb3R7DFVF7UpqoL2huGnyW+1EdUq9oJ2gHJZdUlwWGnXqxpUlec3ZdEucn4IgwGDqYioqVCLnUfJcIrrJ8ken7M7NQwMHKTUsRJf1KnKK46Y9F487GtfqI1R+5s6fTytf2OngMHDC0I04+zTjvdrOUucvNs585uTbfFtslxGO7W2n2OKf3vHyIDx/r/UfirvDi/lj/bO10lKrhkUAEObN0AYNjWyqAMY2K2MfTruNymtyeEUbO3kdPup9bs7RRy2laK8i+ep6evwqow9EiCm90mxLigBmLQGzjuHAAYDbfAWcKyXB6JeT3p/EzEZHqGeZeqtOUHwkmr24eJ5dUpyhJwmrSi3F+ZH6mGHkitZXiW71Jkx6ZDGQ+LNNkfgkARMUtKAAAAXsszaeHe7vQb70Hw810ZqKGMoYuDg9M01aVKolf0fxRiRYtrem0+qdmvebFWolX7GzVqZV8PlHTzP6NaM25YarOi39iVqlO/hzXqcGv8ARzjovuSoVF17Rwfo0dzDbQ14btWtfnWp+vEvQ2uf2qK/01Gv2aJevqrS5Zla00+XlGTp/R1j2+92EV17XV+yR2cu+jGKaeKxEpdYUYqCfg5O79DqT2waW6ivfU/2Oditq8RK+nTTX5Vd+rLp9VbXDCjpYerNNThhcBStFQowXT2pv4yZwq2czx1TsoJww0e9PlKoukvB9PAzlerOpK85SnJ85Scnf3mqyfAdjSSfty70349Pccz1fqcq6Wk+X2JDRp6mzaliK7l5IBRDz18nTiiBcQJFQY1sVsZJmaEMgSTJcBS11F0W/wDgrTkdzJMJZXfF7/8AY6To+k8W9SfaPP4NXUz2wx6nXoQskTCJCndkSIAoAAAAAR1YXRgNs8n0vt4LhaNTyvul8j0Mo5hhFOLTV00011RZOO5YMdlasjtZ5HCRNGRLnWVSwtVxs+zk24SfT7r8UVIzIucWnhkHODi8MspjkyGMh6kYsGPBIKMTFuULRwCXFuUAAAADahBIlkxkKTnJRjvlJ2RXKissuisvCL+Q4DXPtJLuwtbxny9DTEGDwypQjCPJb31fNk1zhtfqnqbXLy8jt9Fplp6lHz8xbiBcRs0VE3RbjWxGxrkZ4VgVsjlISUxkU5NRjxZv00OTUUuS1tLlljAYftJr7q4+L6GswtHSkUcqwKhFf8uzqpHoGh0i01W3z8yHus8SWRQADeMIAAAAAAAA1ocABxM8yWFeDjJbnwdt8X95eJ5nmGAnhqjhUX9srbprqj2WcbnEzvIoV4OM43XFPg4vqmYbK1NGtfQrFx3PMI1CWMx2a5RUwsrT3w+zUXB+D6MqRqEfKDTwyJlBxeGXFIcpFaNQkUzG0Y8E6kLchUxdRbgpgluDYzUJKQwUwDZ2cgwVr1ZLe+7C/TnI5ODw7qzUF5t9I82auCUUktySSS8CG6rqNsPCj3ff2JzpOl3z8WXZdvckuJcZqEcjmVUdSPchrkNcxjmZ41FB7kRymMlUGQTm9MVd/DzNyrTuTSS5KNpLLHXcmlHe3wR38oyvTve+T4v5CZTlGne97drs7tOnY7Hp/T1p1vn9X+EXffv4XYWELDwAlzVAAAAAAAAAAAAAAABJRuKABzcflcakWpRTTVmmk0zBZ1sZOm3LD3lHi6bauv7W/gz05ohq4ZS5FkoKXcxWVRsXJ4lJuLcZJxkuKaaa9w+NU9OzbZilWXfgm+UkrSXlLiY7Mdh6sLujLWvuzWmX6uDNWdDXYj7NLKPblHGjVHKoQ4jCVqTtVpzh4uPd/UtxCqxgcGjUax3L3aDZVCqqxdyqh2lTf7MbSl49EYptQi5Mvqqds1CPmd/JsNohql7c9/lHkvmX3MrdqI6pylsXbNzl5nb01KqChHyLLqDXUKzrCKTfspvyTYhp2+yMjaRO6hHKqWKGVVJ8e6vV+h2cDkCjvau+r3ktp+lWz5ksI156mEe3Jx8Jl06j3pxj+7NHl+UxguBfoYNR5FhROi02jr06+Vc+pH2XSs7jYQsPADcMIAAAAAAAAAAAAAAAIKIAKAAAAAIADRFPDp8iUUA51bK4y5I5GL2PoVPaowv1S0v1RqBLFGky1xT7owdb6PqL9nXHym38SXCbIqlHTGUuN23a7Ns4oTs0Yp0V2LEkK4quW6CwzIfV1/el6Ikhs11cn77Gr7NdBVBGJaKhfsRsO+z1M7R2cgvs387v4nRo5TGPJHSsBsRrhD6VgxuTfdkFPCxXInUQFLy0AAAAAAAAAAAAAAAAAAAAAAAAAAAAAAAAAAAAAAAAAAAAAAAAAAAAAAAAAAAAAAAAAAAAAAAA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Georgia" pitchFamily="18" charset="0"/>
            </a:endParaRPr>
          </a:p>
        </p:txBody>
      </p:sp>
      <p:sp>
        <p:nvSpPr>
          <p:cNvPr id="15366" name="AutoShape 6" descr="data:image/jpeg;base64,/9j/4AAQSkZJRgABAQAAAQABAAD/2wCEAAkGBhAPDxAPDQ8PDw0PDw0NDw4ODA4NDg0NFBAVFBUQFBIXHCYeFxkjGRQSHy8gIycpLCwsFR8xNTAqNSYrLCkBCQoKDgwOGg8PGCwfHSQpKS0pNSwsLCwpLSwpLCwsKS8sKSwsLCwsLSksLCwsKSwsLCwsLCkpLCksLCkpKSwsKf/AABEIAOEA4QMBIgACEQEDEQH/xAAbAAABBQEBAAAAAAAAAAAAAAAAAQIDBAYFB//EAD4QAAIBAgMFBQQJAgUFAAAAAAABAgMRBAUSBiExQVETImFxkTKBscEHFkJSU2KSodEjciRDguHwMzSissL/xAAbAQEAAQUBAAAAAAAAAAAAAAAABQECAwQGB//EAC8RAAICAQMCBAUFAAMBAAAAAAABAgMRBBIhBTETQVFxFCIyYdEGQlKhsYGR4SP/2gAMAwEAAhEDEQA/APcQARgCgAAAAAAAAAAAII5ADgIp10uLS83ZFCvtFh4bnVi30i9T/Yo5Jd2XxhKX0rJ1BDPVdsaK9lTl5Rt8SB7ax5Up/qiY3dBeZnWjuf7WagUyv10j+FL9a/glp7Z0vtRnH3J/BjxoepV6O9ftNKBx6O1GGl/mqP8AfeHxOjSxcZK8ZJrqmmi9Si+zMEq5w+pNE4DVIUuMYoCXFAAAAAAAAAAAAABLCgAAAAAAAAAAAANciHFYyFOLlOSjFb227JIw+dbbym3DC92HB1Gu8/7Vy82Y52RguTZ0+lsveII12ZZ7RoL+pNJ8orfJ+SMtjttak91GKgvvStKXpwRlXVcm5Sbcnvbbu2/FjlI0J6mUu3B0FHS66+Z/My/Wx9So71Jyl5vd6cBikV1Icpmu3nub6rUeEixqC5Api6wNpM5DJSI3Ma5lAojpMKeJnB3pylF/lk0ROYxyK5x2L9ifdHfwO2denuqWqx8Uoz9UanKtqqGIslLRPd3J2i7+HJnmcpEcmZ4aiUe/Jo3dMqtXC2v7fg9pUrjjzHJtsq2HajU/q0eFm+/FeD5+TN/lecUsTDXSkpLnycX0a5G/XdGzsc/qdFZp38y49ToAImKZTSAAAAAAABAFAABLiiACgAgANnNzjOqeFpudWVuUV9qcrcEgzvOaeFpSqVHuS3Je1KXKK8TyfNs5qYqq6lV+EIJ92Eei/k17rlWsLuSeg0EtTLL4ii5nG0FXFzvN6YL2aab0x8+r8SgpECkPUiLlJyeWddCqNcdsFhE6kPUiupDlIoVaLCmOUyupDlMqW7SfWGsg1hrBTaT6xrmRaxNYK7SRyGuRG5DXIoXJD3IY5DXIY5AuSFcibAZnUw9RVKMnGS4q70yXSS5oquQxyKp45Rc61NbZLKPWdmtqaeLjbdCtFLXTb/ddUd9M8Jw2LnSnGpSk4zi7xa+Hkeq7KbURxlPf3a0LKpD/AOl4MkqL9/D7nJ9R6a9P/wDSH0/4aIURMU2iFAAAAS4AAAAKIAKV8XiY04ylJpRinJt8ElzJpMxe2eaa/wDDR4NXq+XKPzMdk1COSydka+ZdjG7SbQyxtZy4UYXjSjvXd+8/F2OWpENek6U3F8uHjHkxVIiJScnlno+lVfgx8L6ccE6kPUiupDlItMziWFIcpldSHKYLXEnUhdRX1jtYKbSfWGsg1hrBTaTahNZFrE1grtJXMa5ETmI5gqokjkMchjkI5AuURzkNchrkNuC9IVssZdmM8NVjWpO049eElzi/BlYCqbTyikoKa2yWUe35HnEMVRjVpvdJb1zjLnF+J0keQ7EZ+8NXVOb/AKNZpPfuhUtaMvkz1ulO6JamzxI5OC1+kemtcfJ9iQAAzGgACAAKIKJJgFHNccqNOU3wir26vkjzOrWlOUpyd5Sbk34mm21x93Cinz7SXlwXzfuMuiN1U8y2+hD62zdPb6FDNsJrhqXtQu/OPM4kZ28jVMz2Y4Ts5u3sy3x+aNM679MdRynpZvt9P4I7i3IYyt5Etyp247ULqGABgk1Cp3aSu29yS3tvokdLZ/ZqtjZ2gtNKLWuq+EfBdWemZPs5hsFC8EtSXerVGnN+/l7jYqolZz5EVrep1ab5e8jz7A7GYysrqmqcXzqy0bvJXZ16P0a1Pt4iCfSMG/jY1WJ2lox3QvUfVd2PqylLaeo/ZhTS8dTfxJGHT/sczb1+1vhpexxZfRlLliV76T/krVvo5rx3qpCS/Knf0Zo1tNVXGNN+6S+Zbw+1NN7qkXDxXeXpxKWdOyuOPYsh127+X9GCnslOLtKpZ9HTaY36qS/FX6GeoONLEQutM4vg1xX8HEzDKHS70byp9ecfM5vXUavTrdF7o+3KJKrq9k+G8GK+qUvxV+h/yH1Ql+Mv0M06iO0kE+pXept/G3eplvqe/wAVfof8i/U5/jL9D/k1OkVQLH1S7+Q+Nu9TLfU2X4y/Qw+pj/GX6GatUxygjE+q3/yHxt3qZP6mS/GX6H/J6Js9WkqMIVJa5wioSna2ppW1W8TkWLWX1tM1+bd7+RI9L6vb8RGNj+V8fg0NdZO+Hzc4NKKRwldEh3pBCAAAAR15WTJChm+I0Upy+7CcvRMo3go3hZPPs5xXaYipLlq0ryju+X7lNDU+v/GOISby8nOTeZNgVswwvaQa+0u9F+JZAtMlF0qLFZB8pmTv19B0JlzOsLonrS7suPhI56kVPYNFq46umNsfP/fMsnV2cyKWMrKmrqnHvVZ29mHReLOLGpbjwPYNlcoWDwqUrKpJdrWl+a3DySM9FXiSMPU9Z8NVmP1Pt+S9KVHA0EklCnBaYwW5yduHi+rMnmGcVMRK8naH2YJ91fyyDOc3eIquX+XG6prpHr5sqRmdVRp1BZfc8zv1ErJPktRmSKZUUx6mbGDWyWHMZKZFrGuYwMlrC5hOjLVTk0+a5SXRrmbHKM5hiYclUS78L3966owMpDsJjpUakalN2lH0a5p+BhuoVi+5mqucH9jX5ll2h6o+w/8AxfQpqB36FeGJoqcfZqR96fT3M4lSGluL4ptHlHXtB8Lbvh9Mv6Z1Wlu8SOGNUQFA5rJtiAKAAjEvZ3XJ3FEL4ScWmijWTTYGpqivItHJyap3Uul1+51j1zTWeLTGfqkQU1tk0ACAZy0Uz+1tW2GqeKUfVpHfMzto/wDDy/uh8SyziLMVrxB+xh0OQxD0QrOeAAAoCLFYdVIOD4Nej5MylSLhJxlucW0zYHF2gwW5Vo8t0/Lkyp1X6c6j4FvgTfyy7e//AKLslglXxtCm98VLtJL8sN/xsenbXY7s8M4p96q1T/08Zftu95gvovhfHSl9zC1WvN1Ka+FzSbe1+9Qjy0zl77pE10yvdJe5v/qO5qePRf6Z6MySMypGY9TOlwcWmW1MdrKqmO1luC7cWdY1zINYjqDaNxK5kcpkbmMlMuSLXI2WwuPuqtB8rVY+/c18Dq5vTtNP7y/dGQ2NxFsbBffjUi/0t/I2ucLdB9G/3Rxn6ooUtNN+mGT/AEuxvH/RzBBQPKjogABAAYjFY1lyB08llva8Tumeyf2n7jQxPT+jyzo4exDahYsYAFhSVMAGX20/7eX90P8A2NOZ7a+lfD1PBKXo0yyxZizFaswfsYBD0RxY9EKc+xwAgKFAG1KaknGSummmuqHACqbi8oi+jyDoZnUpS4SwtVxfVKpSat7tXod36QId+hLk4zj77p/M5mXNQxVCtwcJaJPrTnua9bP3Gk23wbqYVziryoyU/wDQ90vjf3E50ueJL3J/War42lT/AHYw/dGEUhymVo1B6mdQc7ksKoL2hAphrKYLtxP2gnaEOsNYwNxK5jHIjcxrqFcFGzQ7Fw1Y2m19mNST8tDXzNxm8u7FeLf7GY+jvBt9tXa3bqMPPjL5GgzSpeaX3V+7OK/VN6jp5r1wv7Oj6TDhP/kqCCgeUHSAAgACXEYrGsyQWWC/k770vd8zRRM9ksd7ZoUen9Jjt0kEQ2oebGAoASZgA5mdYfXSnH70JR9U0dMgxULxZRrKKNZWDyKPjx5+ZImTZzhuyxFSPLVqXlLf/PoV4shprDwc9OO1tEiFGpjjGYwAAABm3ynGRxNDv2bs6dSL333Wu/NGILuU5k6FTUt8HunHquq8UbGnt8ORs6e3w5c9mcHP8qlhK8qb/wCm25UpcpQv8VwKCqnqmZ5bRx9DTLemtVOovapytxXzR5hnOTVsHPRWXdb7lRexUXg+vgdjptSrI4fct1Omdb3R7DFVF7UpqoL2huGnyW+1EdUq9oJ2gHJZdUlwWGnXqxpUlec3ZdEucn4IgwGDqYioqVCLnUfJcIrrJ8ken7M7NQwMHKTUsRJf1KnKK46Y9F487GtfqI1R+5s6fTytf2OngMHDC0I04+zTjvdrOUucvNs585uTbfFtslxGO7W2n2OKf3vHyIDx/r/UfirvDi/lj/bO10lKrhkUAEObN0AYNjWyqAMY2K2MfTruNymtyeEUbO3kdPup9bs7RRy2laK8i+ep6evwqow9EiCm90mxLigBmLQGzjuHAAYDbfAWcKyXB6JeT3p/EzEZHqGeZeqtOUHwkmr24eJ5dUpyhJwmrSi3F+ZH6mGHkitZXiW71Jkx6ZDGQ+LNNkfgkARMUtKAAAAXsszaeHe7vQb70Hw810ZqKGMoYuDg9M01aVKolf0fxRiRYtrem0+qdmvebFWolX7GzVqZV8PlHTzP6NaM25YarOi39iVqlO/hzXqcGv8ARzjovuSoVF17Rwfo0dzDbQ14btWtfnWp+vEvQ2uf2qK/01Gv2aJevqrS5Zla00+XlGTp/R1j2+92EV17XV+yR2cu+jGKaeKxEpdYUYqCfg5O79DqT2waW6ivfU/2Oditq8RK+nTTX5Vd+rLp9VbXDCjpYerNNThhcBStFQowXT2pv4yZwq2czx1TsoJww0e9PlKoukvB9PAzlerOpK85SnJ85Scnf3mqyfAdjSSfty70349Pccz1fqcq6Wk+X2JDRp6mzaliK7l5IBRDz18nTiiBcQJFQY1sVsZJmaEMgSTJcBS11F0W/wDgrTkdzJMJZXfF7/8AY6To+k8W9SfaPP4NXUz2wx6nXoQskTCJCndkSIAoAAAAAR1YXRgNs8n0vt4LhaNTyvul8j0Mo5hhFOLTV00011RZOO5YMdlasjtZ5HCRNGRLnWVSwtVxs+zk24SfT7r8UVIzIucWnhkHODi8MspjkyGMh6kYsGPBIKMTFuULRwCXFuUAAAADahBIlkxkKTnJRjvlJ2RXKissuisvCL+Q4DXPtJLuwtbxny9DTEGDwypQjCPJb31fNk1zhtfqnqbXLy8jt9Fplp6lHz8xbiBcRs0VE3RbjWxGxrkZ4VgVsjlISUxkU5NRjxZv00OTUUuS1tLlljAYftJr7q4+L6GswtHSkUcqwKhFf8uzqpHoGh0i01W3z8yHus8SWRQADeMIAAAAAAAA1ocABxM8yWFeDjJbnwdt8X95eJ5nmGAnhqjhUX9srbprqj2WcbnEzvIoV4OM43XFPg4vqmYbK1NGtfQrFx3PMI1CWMx2a5RUwsrT3w+zUXB+D6MqRqEfKDTwyJlBxeGXFIcpFaNQkUzG0Y8E6kLchUxdRbgpgluDYzUJKQwUwDZ2cgwVr1ZLe+7C/TnI5ODw7qzUF5t9I82auCUUktySSS8CG6rqNsPCj3ff2JzpOl3z8WXZdvckuJcZqEcjmVUdSPchrkNcxjmZ41FB7kRymMlUGQTm9MVd/DzNyrTuTSS5KNpLLHXcmlHe3wR38oyvTve+T4v5CZTlGne97drs7tOnY7Hp/T1p1vn9X+EXffv4XYWELDwAlzVAAAAAAAAAAAAAAABJRuKABzcflcakWpRTTVmmk0zBZ1sZOm3LD3lHi6bauv7W/gz05ohq4ZS5FkoKXcxWVRsXJ4lJuLcZJxkuKaaa9w+NU9OzbZilWXfgm+UkrSXlLiY7Mdh6sLujLWvuzWmX6uDNWdDXYj7NLKPblHGjVHKoQ4jCVqTtVpzh4uPd/UtxCqxgcGjUax3L3aDZVCqqxdyqh2lTf7MbSl49EYptQi5Mvqqds1CPmd/JsNohql7c9/lHkvmX3MrdqI6pylsXbNzl5nb01KqChHyLLqDXUKzrCKTfspvyTYhp2+yMjaRO6hHKqWKGVVJ8e6vV+h2cDkCjvau+r3ktp+lWz5ksI156mEe3Jx8Jl06j3pxj+7NHl+UxguBfoYNR5FhROi02jr06+Vc+pH2XSs7jYQsPADcMIAAAAAAAAAAAAAAAIKIAKAAAAAIADRFPDp8iUUA51bK4y5I5GL2PoVPaowv1S0v1RqBLFGky1xT7owdb6PqL9nXHym38SXCbIqlHTGUuN23a7Ns4oTs0Yp0V2LEkK4quW6CwzIfV1/el6Ikhs11cn77Gr7NdBVBGJaKhfsRsO+z1M7R2cgvs387v4nRo5TGPJHSsBsRrhD6VgxuTfdkFPCxXInUQFLy0AAAAAAAAAAAAAAAAAAAAAAAAAAAAAAAAAAAAAAAAAAAAAAAAAAAAAAAAAAAAAAAAAAAAAAAA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Georgia" pitchFamily="18" charset="0"/>
            </a:endParaRPr>
          </a:p>
        </p:txBody>
      </p:sp>
      <p:sp>
        <p:nvSpPr>
          <p:cNvPr id="15367" name="AutoShape 8" descr="data:image/jpeg;base64,/9j/4AAQSkZJRgABAQAAAQABAAD/2wCEAAkGBhAPDxAPDQ8PDw0PDw0NDw4ODA4NDg0NFBAVFBUQFBIXHCYeFxkjGRQSHy8gIycpLCwsFR8xNTAqNSYrLCkBCQoKDgwOGg8PGCwfHSQpKS0pNSwsLCwpLSwpLCwsKS8sKSwsLCwsLSksLCwsKSwsLCwsLCkpLCksLCkpKSwsKf/AABEIAOEA4QMBIgACEQEDEQH/xAAbAAABBQEBAAAAAAAAAAAAAAAAAQIDBAYFB//EAD4QAAIBAgMFBQQJAgUFAAAAAAABAgMRBAUSBiExQVETImFxkTKBscEHFkJSU2KSodEjciRDguHwMzSissL/xAAbAQEAAQUBAAAAAAAAAAAAAAAABQECAwQGB//EAC8RAAICAQMCBAUFAAMBAAAAAAABAgMRBBIhBTETQVFxFCIyYdEGQlKhsYGR4SP/2gAMAwEAAhEDEQA/APcQARgCgAAAAAAAAAAAII5ADgIp10uLS83ZFCvtFh4bnVi30i9T/Yo5Jd2XxhKX0rJ1BDPVdsaK9lTl5Rt8SB7ax5Up/qiY3dBeZnWjuf7WagUyv10j+FL9a/glp7Z0vtRnH3J/BjxoepV6O9ftNKBx6O1GGl/mqP8AfeHxOjSxcZK8ZJrqmmi9Si+zMEq5w+pNE4DVIUuMYoCXFAAAAAAAAAAAAABLCgAAAAAAAAAAAANciHFYyFOLlOSjFb227JIw+dbbym3DC92HB1Gu8/7Vy82Y52RguTZ0+lsveII12ZZ7RoL+pNJ8orfJ+SMtjttak91GKgvvStKXpwRlXVcm5Sbcnvbbu2/FjlI0J6mUu3B0FHS66+Z/My/Wx9So71Jyl5vd6cBikV1Icpmu3nub6rUeEixqC5Api6wNpM5DJSI3Ma5lAojpMKeJnB3pylF/lk0ROYxyK5x2L9ifdHfwO2denuqWqx8Uoz9UanKtqqGIslLRPd3J2i7+HJnmcpEcmZ4aiUe/Jo3dMqtXC2v7fg9pUrjjzHJtsq2HajU/q0eFm+/FeD5+TN/lecUsTDXSkpLnycX0a5G/XdGzsc/qdFZp38y49ToAImKZTSAAAAAAABAFAABLiiACgAgANnNzjOqeFpudWVuUV9qcrcEgzvOaeFpSqVHuS3Je1KXKK8TyfNs5qYqq6lV+EIJ92Eei/k17rlWsLuSeg0EtTLL4ii5nG0FXFzvN6YL2aab0x8+r8SgpECkPUiLlJyeWddCqNcdsFhE6kPUiupDlIoVaLCmOUyupDlMqW7SfWGsg1hrBTaT6xrmRaxNYK7SRyGuRG5DXIoXJD3IY5DXIY5AuSFcibAZnUw9RVKMnGS4q70yXSS5oquQxyKp45Rc61NbZLKPWdmtqaeLjbdCtFLXTb/ddUd9M8Jw2LnSnGpSk4zi7xa+Hkeq7KbURxlPf3a0LKpD/AOl4MkqL9/D7nJ9R6a9P/wDSH0/4aIURMU2iFAAAAS4AAAAKIAKV8XiY04ylJpRinJt8ElzJpMxe2eaa/wDDR4NXq+XKPzMdk1COSydka+ZdjG7SbQyxtZy4UYXjSjvXd+8/F2OWpENek6U3F8uHjHkxVIiJScnlno+lVfgx8L6ccE6kPUiupDlItMziWFIcpldSHKYLXEnUhdRX1jtYKbSfWGsg1hrBTaTahNZFrE1grtJXMa5ETmI5gqokjkMchjkI5AuURzkNchrkNuC9IVssZdmM8NVjWpO049eElzi/BlYCqbTyikoKa2yWUe35HnEMVRjVpvdJb1zjLnF+J0keQ7EZ+8NXVOb/AKNZpPfuhUtaMvkz1ulO6JamzxI5OC1+kemtcfJ9iQAAzGgACAAKIKJJgFHNccqNOU3wir26vkjzOrWlOUpyd5Sbk34mm21x93Cinz7SXlwXzfuMuiN1U8y2+hD62zdPb6FDNsJrhqXtQu/OPM4kZ28jVMz2Y4Ts5u3sy3x+aNM679MdRynpZvt9P4I7i3IYyt5Etyp247ULqGABgk1Cp3aSu29yS3tvokdLZ/ZqtjZ2gtNKLWuq+EfBdWemZPs5hsFC8EtSXerVGnN+/l7jYqolZz5EVrep1ab5e8jz7A7GYysrqmqcXzqy0bvJXZ16P0a1Pt4iCfSMG/jY1WJ2lox3QvUfVd2PqylLaeo/ZhTS8dTfxJGHT/sczb1+1vhpexxZfRlLliV76T/krVvo5rx3qpCS/Knf0Zo1tNVXGNN+6S+Zbw+1NN7qkXDxXeXpxKWdOyuOPYsh127+X9GCnslOLtKpZ9HTaY36qS/FX6GeoONLEQutM4vg1xX8HEzDKHS70byp9ecfM5vXUavTrdF7o+3KJKrq9k+G8GK+qUvxV+h/yH1Ql+Mv0M06iO0kE+pXept/G3eplvqe/wAVfof8i/U5/jL9D/k1OkVQLH1S7+Q+Nu9TLfU2X4y/Qw+pj/GX6GatUxygjE+q3/yHxt3qZP6mS/GX6H/J6Js9WkqMIVJa5wioSna2ppW1W8TkWLWX1tM1+bd7+RI9L6vb8RGNj+V8fg0NdZO+Hzc4NKKRwldEh3pBCAAAAR15WTJChm+I0Upy+7CcvRMo3go3hZPPs5xXaYipLlq0ryju+X7lNDU+v/GOISby8nOTeZNgVswwvaQa+0u9F+JZAtMlF0qLFZB8pmTv19B0JlzOsLonrS7suPhI56kVPYNFq46umNsfP/fMsnV2cyKWMrKmrqnHvVZ29mHReLOLGpbjwPYNlcoWDwqUrKpJdrWl+a3DySM9FXiSMPU9Z8NVmP1Pt+S9KVHA0EklCnBaYwW5yduHi+rMnmGcVMRK8naH2YJ91fyyDOc3eIquX+XG6prpHr5sqRmdVRp1BZfc8zv1ErJPktRmSKZUUx6mbGDWyWHMZKZFrGuYwMlrC5hOjLVTk0+a5SXRrmbHKM5hiYclUS78L3966owMpDsJjpUakalN2lH0a5p+BhuoVi+5mqucH9jX5ll2h6o+w/8AxfQpqB36FeGJoqcfZqR96fT3M4lSGluL4ptHlHXtB8Lbvh9Mv6Z1Wlu8SOGNUQFA5rJtiAKAAjEvZ3XJ3FEL4ScWmijWTTYGpqivItHJyap3Uul1+51j1zTWeLTGfqkQU1tk0ACAZy0Uz+1tW2GqeKUfVpHfMzto/wDDy/uh8SyziLMVrxB+xh0OQxD0QrOeAAAoCLFYdVIOD4Nej5MylSLhJxlucW0zYHF2gwW5Vo8t0/Lkyp1X6c6j4FvgTfyy7e//AKLslglXxtCm98VLtJL8sN/xsenbXY7s8M4p96q1T/08Zftu95gvovhfHSl9zC1WvN1Ka+FzSbe1+9Qjy0zl77pE10yvdJe5v/qO5qePRf6Z6MySMypGY9TOlwcWmW1MdrKqmO1luC7cWdY1zINYjqDaNxK5kcpkbmMlMuSLXI2WwuPuqtB8rVY+/c18Dq5vTtNP7y/dGQ2NxFsbBffjUi/0t/I2ucLdB9G/3Rxn6ooUtNN+mGT/AEuxvH/RzBBQPKjogABAAYjFY1lyB08llva8Tumeyf2n7jQxPT+jyzo4exDahYsYAFhSVMAGX20/7eX90P8A2NOZ7a+lfD1PBKXo0yyxZizFaswfsYBD0RxY9EKc+xwAgKFAG1KaknGSummmuqHACqbi8oi+jyDoZnUpS4SwtVxfVKpSat7tXod36QId+hLk4zj77p/M5mXNQxVCtwcJaJPrTnua9bP3Gk23wbqYVziryoyU/wDQ90vjf3E50ueJL3J/War42lT/AHYw/dGEUhymVo1B6mdQc7ksKoL2hAphrKYLtxP2gnaEOsNYwNxK5jHIjcxrqFcFGzQ7Fw1Y2m19mNST8tDXzNxm8u7FeLf7GY+jvBt9tXa3bqMPPjL5GgzSpeaX3V+7OK/VN6jp5r1wv7Oj6TDhP/kqCCgeUHSAAgACXEYrGsyQWWC/k770vd8zRRM9ksd7ZoUen9Jjt0kEQ2oebGAoASZgA5mdYfXSnH70JR9U0dMgxULxZRrKKNZWDyKPjx5+ZImTZzhuyxFSPLVqXlLf/PoV4shprDwc9OO1tEiFGpjjGYwAAABm3ynGRxNDv2bs6dSL333Wu/NGILuU5k6FTUt8HunHquq8UbGnt8ORs6e3w5c9mcHP8qlhK8qb/wCm25UpcpQv8VwKCqnqmZ5bRx9DTLemtVOovapytxXzR5hnOTVsHPRWXdb7lRexUXg+vgdjptSrI4fct1Omdb3R7DFVF7UpqoL2huGnyW+1EdUq9oJ2gHJZdUlwWGnXqxpUlec3ZdEucn4IgwGDqYioqVCLnUfJcIrrJ8ken7M7NQwMHKTUsRJf1KnKK46Y9F487GtfqI1R+5s6fTytf2OngMHDC0I04+zTjvdrOUucvNs585uTbfFtslxGO7W2n2OKf3vHyIDx/r/UfirvDi/lj/bO10lKrhkUAEObN0AYNjWyqAMY2K2MfTruNymtyeEUbO3kdPup9bs7RRy2laK8i+ep6evwqow9EiCm90mxLigBmLQGzjuHAAYDbfAWcKyXB6JeT3p/EzEZHqGeZeqtOUHwkmr24eJ5dUpyhJwmrSi3F+ZH6mGHkitZXiW71Jkx6ZDGQ+LNNkfgkARMUtKAAAAXsszaeHe7vQb70Hw810ZqKGMoYuDg9M01aVKolf0fxRiRYtrem0+qdmvebFWolX7GzVqZV8PlHTzP6NaM25YarOi39iVqlO/hzXqcGv8ARzjovuSoVF17Rwfo0dzDbQ14btWtfnWp+vEvQ2uf2qK/01Gv2aJevqrS5Zla00+XlGTp/R1j2+92EV17XV+yR2cu+jGKaeKxEpdYUYqCfg5O79DqT2waW6ivfU/2Oditq8RK+nTTX5Vd+rLp9VbXDCjpYerNNThhcBStFQowXT2pv4yZwq2czx1TsoJww0e9PlKoukvB9PAzlerOpK85SnJ85Scnf3mqyfAdjSSfty70349Pccz1fqcq6Wk+X2JDRp6mzaliK7l5IBRDz18nTiiBcQJFQY1sVsZJmaEMgSTJcBS11F0W/wDgrTkdzJMJZXfF7/8AY6To+k8W9SfaPP4NXUz2wx6nXoQskTCJCndkSIAoAAAAAR1YXRgNs8n0vt4LhaNTyvul8j0Mo5hhFOLTV00011RZOO5YMdlasjtZ5HCRNGRLnWVSwtVxs+zk24SfT7r8UVIzIucWnhkHODi8MspjkyGMh6kYsGPBIKMTFuULRwCXFuUAAAADahBIlkxkKTnJRjvlJ2RXKissuisvCL+Q4DXPtJLuwtbxny9DTEGDwypQjCPJb31fNk1zhtfqnqbXLy8jt9Fplp6lHz8xbiBcRs0VE3RbjWxGxrkZ4VgVsjlISUxkU5NRjxZv00OTUUuS1tLlljAYftJr7q4+L6GswtHSkUcqwKhFf8uzqpHoGh0i01W3z8yHus8SWRQADeMIAAAAAAAA1ocABxM8yWFeDjJbnwdt8X95eJ5nmGAnhqjhUX9srbprqj2WcbnEzvIoV4OM43XFPg4vqmYbK1NGtfQrFx3PMI1CWMx2a5RUwsrT3w+zUXB+D6MqRqEfKDTwyJlBxeGXFIcpFaNQkUzG0Y8E6kLchUxdRbgpgluDYzUJKQwUwDZ2cgwVr1ZLe+7C/TnI5ODw7qzUF5t9I82auCUUktySSS8CG6rqNsPCj3ff2JzpOl3z8WXZdvckuJcZqEcjmVUdSPchrkNcxjmZ41FB7kRymMlUGQTm9MVd/DzNyrTuTSS5KNpLLHXcmlHe3wR38oyvTve+T4v5CZTlGne97drs7tOnY7Hp/T1p1vn9X+EXffv4XYWELDwAlzVAAAAAAAAAAAAAAABJRuKABzcflcakWpRTTVmmk0zBZ1sZOm3LD3lHi6bauv7W/gz05ohq4ZS5FkoKXcxWVRsXJ4lJuLcZJxkuKaaa9w+NU9OzbZilWXfgm+UkrSXlLiY7Mdh6sLujLWvuzWmX6uDNWdDXYj7NLKPblHGjVHKoQ4jCVqTtVpzh4uPd/UtxCqxgcGjUax3L3aDZVCqqxdyqh2lTf7MbSl49EYptQi5Mvqqds1CPmd/JsNohql7c9/lHkvmX3MrdqI6pylsXbNzl5nb01KqChHyLLqDXUKzrCKTfspvyTYhp2+yMjaRO6hHKqWKGVVJ8e6vV+h2cDkCjvau+r3ktp+lWz5ksI156mEe3Jx8Jl06j3pxj+7NHl+UxguBfoYNR5FhROi02jr06+Vc+pH2XSs7jYQsPADcMIAAAAAAAAAAAAAAAIKIAKAAAAAIADRFPDp8iUUA51bK4y5I5GL2PoVPaowv1S0v1RqBLFGky1xT7owdb6PqL9nXHym38SXCbIqlHTGUuN23a7Ns4oTs0Yp0V2LEkK4quW6CwzIfV1/el6Ikhs11cn77Gr7NdBVBGJaKhfsRsO+z1M7R2cgvs387v4nRo5TGPJHSsBsRrhD6VgxuTfdkFPCxXInUQFLy0AAAAAAAAAAAAAAAAAAAAAAAAAAAAAAAAAAAAAAAAAAAAAAAAAAAAAAAAAAAAAAAAAAAAAAAA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Georgia" pitchFamily="18" charset="0"/>
            </a:endParaRPr>
          </a:p>
        </p:txBody>
      </p:sp>
      <p:sp>
        <p:nvSpPr>
          <p:cNvPr id="18" name="Content Placeholder 2"/>
          <p:cNvSpPr txBox="1">
            <a:spLocks/>
          </p:cNvSpPr>
          <p:nvPr/>
        </p:nvSpPr>
        <p:spPr bwMode="auto">
          <a:xfrm>
            <a:off x="1371600" y="1752600"/>
            <a:ext cx="7772400" cy="838200"/>
          </a:xfrm>
          <a:prstGeom prst="rect">
            <a:avLst/>
          </a:prstGeom>
          <a:noFill/>
          <a:ln w="9525">
            <a:noFill/>
            <a:miter lim="800000"/>
            <a:headEnd/>
            <a:tailEnd/>
          </a:ln>
        </p:spPr>
        <p:txBody>
          <a:bodyPr/>
          <a:lstStyle/>
          <a:p>
            <a:pPr algn="ctr" fontAlgn="auto">
              <a:spcBef>
                <a:spcPts val="0"/>
              </a:spcBef>
              <a:spcAft>
                <a:spcPts val="0"/>
              </a:spcAft>
              <a:buClr>
                <a:srgbClr val="97233F"/>
              </a:buClr>
              <a:buFont typeface="Arial" charset="0"/>
              <a:buNone/>
              <a:defRPr/>
            </a:pPr>
            <a:r>
              <a:rPr lang="en-US" sz="2800" b="1" kern="0" cap="small" dirty="0">
                <a:latin typeface="Calibri" pitchFamily="34" charset="0"/>
                <a:ea typeface="ＭＳ Ｐゴシック" pitchFamily="84" charset="-128"/>
                <a:cs typeface="Arial" charset="0"/>
              </a:rPr>
              <a:t>Join the Healthy People Listserv &amp; Consortium</a:t>
            </a:r>
            <a:endParaRPr lang="en-US" sz="2800" kern="0" dirty="0">
              <a:latin typeface="Calibri" pitchFamily="34" charset="0"/>
              <a:ea typeface="ＭＳ Ｐゴシック" pitchFamily="84" charset="-128"/>
              <a:cs typeface="Arial" pitchFamily="34" charset="0"/>
            </a:endParaRPr>
          </a:p>
        </p:txBody>
      </p:sp>
      <p:grpSp>
        <p:nvGrpSpPr>
          <p:cNvPr id="15369" name="Group 26" descr="Twitter, LinkedIn, and YouTube logos"/>
          <p:cNvGrpSpPr>
            <a:grpSpLocks/>
          </p:cNvGrpSpPr>
          <p:nvPr/>
        </p:nvGrpSpPr>
        <p:grpSpPr bwMode="auto">
          <a:xfrm>
            <a:off x="2603500" y="3975100"/>
            <a:ext cx="749300" cy="2212975"/>
            <a:chOff x="2602992" y="3825240"/>
            <a:chExt cx="749808" cy="2212848"/>
          </a:xfrm>
        </p:grpSpPr>
        <p:pic>
          <p:nvPicPr>
            <p:cNvPr id="15372" name="Picture 18" descr="http://t1.gstatic.com/images?q=tbn:ANd9GcQU_9eftmpX66ho9tL_MqLx_6L1UVoDo4nJw86sZbIEfyNMniQ61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712" y="3825240"/>
              <a:ext cx="667512"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0" descr="http://t2.gstatic.com/images?q=tbn:ANd9GcRVhucX_-o_YjbljqIrXWbbWrutzNdqSmtbU-F4yMFUHTAbR8aF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4432" y="4602480"/>
              <a:ext cx="585216"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2" descr="http://t1.gstatic.com/images?q=tbn:ANd9GcQakjSjBKxeVF8fm-eEF9UJu0wNORKJOM94md18f2ydZWWCEZI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2992" y="5288280"/>
              <a:ext cx="749808" cy="74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70" name="Picture 2" descr="Emai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20040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 descr="Web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2438400"/>
            <a:ext cx="630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Public Health Impact: Cancer</a:t>
            </a:r>
            <a:endParaRPr lang="en-US" dirty="0"/>
          </a:p>
        </p:txBody>
      </p:sp>
      <p:sp>
        <p:nvSpPr>
          <p:cNvPr id="2" name="Content Placeholder 1"/>
          <p:cNvSpPr>
            <a:spLocks noGrp="1"/>
          </p:cNvSpPr>
          <p:nvPr>
            <p:ph idx="1"/>
          </p:nvPr>
        </p:nvSpPr>
        <p:spPr>
          <a:xfrm>
            <a:off x="1600200" y="1524000"/>
            <a:ext cx="7391400" cy="5181600"/>
          </a:xfrm>
        </p:spPr>
        <p:txBody>
          <a:bodyPr>
            <a:noAutofit/>
          </a:bodyPr>
          <a:lstStyle/>
          <a:p>
            <a:pPr>
              <a:spcBef>
                <a:spcPts val="600"/>
              </a:spcBef>
            </a:pPr>
            <a:r>
              <a:rPr lang="en-US" dirty="0" smtClean="0"/>
              <a:t>Cancer is the second leading cause of death in the U.S. after heart disease</a:t>
            </a:r>
          </a:p>
          <a:p>
            <a:pPr>
              <a:spcBef>
                <a:spcPts val="600"/>
              </a:spcBef>
            </a:pPr>
            <a:r>
              <a:rPr lang="en-US" dirty="0" smtClean="0"/>
              <a:t>Although cancer death rates are steadily declining, cancer is projected to be the leading cause of death by 2013</a:t>
            </a:r>
          </a:p>
          <a:p>
            <a:pPr>
              <a:spcBef>
                <a:spcPts val="600"/>
              </a:spcBef>
            </a:pPr>
            <a:r>
              <a:rPr lang="en-US" dirty="0" smtClean="0"/>
              <a:t>The NIH estimated that the 2008 overall costs of cancer were about $201.5 billion</a:t>
            </a:r>
          </a:p>
          <a:p>
            <a:pPr>
              <a:spcBef>
                <a:spcPts val="600"/>
              </a:spcBef>
            </a:pPr>
            <a:r>
              <a:rPr lang="en-US" dirty="0" smtClean="0"/>
              <a:t>Early diagnosis and screening can reduce death rates for some cancers such as breast cancer and colorectal cancer</a:t>
            </a:r>
          </a:p>
          <a:p>
            <a:pPr>
              <a:spcBef>
                <a:spcPts val="600"/>
              </a:spcBef>
            </a:pPr>
            <a:r>
              <a:rPr lang="en-US" dirty="0" smtClean="0"/>
              <a:t>2 </a:t>
            </a:r>
            <a:r>
              <a:rPr lang="en-US" dirty="0"/>
              <a:t>of 5 Americans are estimated to have a cancer diagnosis during their lifetime; approximately 1 in 5 will die from cancer</a:t>
            </a:r>
          </a:p>
        </p:txBody>
      </p:sp>
    </p:spTree>
    <p:extLst>
      <p:ext uri="{BB962C8B-B14F-4D97-AF65-F5344CB8AC3E}">
        <p14:creationId xmlns:p14="http://schemas.microsoft.com/office/powerpoint/2010/main" val="49519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b" anchorCtr="1"/>
      <a:lstStyle>
        <a:defPPr algn="ctr">
          <a:defRPr sz="3600" b="1" dirty="0" smtClean="0">
            <a:solidFill>
              <a:srgbClr val="FADA63"/>
            </a:solidFill>
            <a:latin typeface="Arial" pitchFamily="34" charset="0"/>
          </a:defRPr>
        </a:defPPr>
      </a:lstStyle>
    </a:txDef>
  </a:objectDefaults>
  <a:extraClrSchemeLst/>
</a:theme>
</file>

<file path=ppt/theme/theme4.xml><?xml version="1.0" encoding="utf-8"?>
<a:theme xmlns:a="http://schemas.openxmlformats.org/drawingml/2006/main" name="1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9395</TotalTime>
  <Words>5962</Words>
  <Application>Microsoft Office PowerPoint</Application>
  <PresentationFormat>On-screen Show (4:3)</PresentationFormat>
  <Paragraphs>860</Paragraphs>
  <Slides>83</Slides>
  <Notes>82</Notes>
  <HiddenSlides>0</HiddenSlides>
  <MMClips>0</MMClips>
  <ScaleCrop>false</ScaleCrop>
  <HeadingPairs>
    <vt:vector size="4" baseType="variant">
      <vt:variant>
        <vt:lpstr>Theme</vt:lpstr>
      </vt:variant>
      <vt:variant>
        <vt:i4>7</vt:i4>
      </vt:variant>
      <vt:variant>
        <vt:lpstr>Slide Titles</vt:lpstr>
      </vt:variant>
      <vt:variant>
        <vt:i4>83</vt:i4>
      </vt:variant>
    </vt:vector>
  </HeadingPairs>
  <TitlesOfParts>
    <vt:vector size="90" baseType="lpstr">
      <vt:lpstr>Office Theme</vt:lpstr>
      <vt:lpstr>Urban</vt:lpstr>
      <vt:lpstr>1_Office Theme</vt:lpstr>
      <vt:lpstr>1_Urban</vt:lpstr>
      <vt:lpstr>2_Office Theme</vt:lpstr>
      <vt:lpstr>4_Office Theme</vt:lpstr>
      <vt:lpstr>Solstice</vt:lpstr>
      <vt:lpstr>Healthy People 2020 Progress Review: Cancer and Genomics  February 6, 2013 </vt:lpstr>
      <vt:lpstr>Howard K. Koh, MD, MPH Assistant Secretary for Health   U.S. Department of Health and Human Services </vt:lpstr>
      <vt:lpstr>Progress Review Overview</vt:lpstr>
      <vt:lpstr>Evolution of Healthy People</vt:lpstr>
      <vt:lpstr>Healthy People 2020</vt:lpstr>
      <vt:lpstr> The Burden of Cancer and Role of Genomics </vt:lpstr>
      <vt:lpstr>Presenters </vt:lpstr>
      <vt:lpstr>Edward J. Sondik, PhD Director,  National Center for Health Statistics Centers for Disease Control and Prevention</vt:lpstr>
      <vt:lpstr>Public Health Impact: Cancer</vt:lpstr>
      <vt:lpstr>Cancer Deaths, 2010</vt:lpstr>
      <vt:lpstr>Public Health Impact: Genomics</vt:lpstr>
      <vt:lpstr>Progress Review Data Focus</vt:lpstr>
      <vt:lpstr>Colorectal Cancer Deaths, 2000–2010</vt:lpstr>
      <vt:lpstr>Female Breast Cancer Deaths, 2000–2010</vt:lpstr>
      <vt:lpstr>Female Breast Cancer Deaths, 2006–2010</vt:lpstr>
      <vt:lpstr>New Cases of Colorectal Cancer</vt:lpstr>
      <vt:lpstr>New Cases of Late-Stage Female Breast Cancer</vt:lpstr>
      <vt:lpstr>Persons Meeting U.S. Preventive Services Task Force (USPSTF)  Guidelines for Colorectal Cancer Screening</vt:lpstr>
      <vt:lpstr>Women Meeting U.S. Preventive Services Task Force (USPSTF)  Guidelines for Breast Cancer Screening</vt:lpstr>
      <vt:lpstr>Women Aged 18 Years and Older with a Family  History of Breast or Ovarian Cancer, 2010</vt:lpstr>
      <vt:lpstr>Women Aged 18 Years and Older with a Family History of Breast or  Ovarian Cancer Who Have Discussed Genetic Testing, 2005 and 2010</vt:lpstr>
      <vt:lpstr>Current HP2020 Objective Status: Cancer</vt:lpstr>
      <vt:lpstr>Current HP2020 Objective Status Summary: Cancer</vt:lpstr>
      <vt:lpstr>Current HP2020 Objective Status: Genomics</vt:lpstr>
      <vt:lpstr>Summary</vt:lpstr>
      <vt:lpstr>Robert T. Croyle, PhD Director, Division of Cancer Control and Population Sciences  National Cancer Institute</vt:lpstr>
      <vt:lpstr>National Cancer Institute Division of Cancer Control and Population Sciences</vt:lpstr>
      <vt:lpstr>Screening as a Process Rather than an Isolated Event</vt:lpstr>
      <vt:lpstr>Population-based Research Optimizing Screening through Personalized Regimens (PROSPR)</vt:lpstr>
      <vt:lpstr>Health Care Systems Research Collaboratory (HCS)</vt:lpstr>
      <vt:lpstr>HCS Demonstration Project -  Strategies and Opportunities to Stop Colon Cancer in Priority Populations </vt:lpstr>
      <vt:lpstr>Cancer Intervention and Surveillance Modeling Network (CISNET)</vt:lpstr>
      <vt:lpstr>HMO Cancer Research Network (CRN)</vt:lpstr>
      <vt:lpstr>National Surveys that Measure Progress for HP2020 Objectives</vt:lpstr>
      <vt:lpstr>Cancer Control P.L.A.N.E.T. Plan, Link, Act Network with Evidence-based Tools</vt:lpstr>
      <vt:lpstr>Marcus Plescia, MD, MPH Director,  Division of Cancer Prevention and Control Centers for Disease Control and Prevention</vt:lpstr>
      <vt:lpstr>Centers for Disease Control and Prevention Division of Cancer Prevention and Control</vt:lpstr>
      <vt:lpstr>Division of Cancer Prevention and Control Programs, Initiatives, and Campaigns</vt:lpstr>
      <vt:lpstr>National Breast and Cervical Cancer Early Detection Program (NBCCEDP)</vt:lpstr>
      <vt:lpstr>Realizing HP 2020 Objectives: Future Approaches to Cancer Screening</vt:lpstr>
      <vt:lpstr>Realizing HP 2020 Objectives: Colorectal Cancer Control Program</vt:lpstr>
      <vt:lpstr>Realizing HP 2020 Objectives: Innovative Public Health Approaches </vt:lpstr>
      <vt:lpstr>Federal Partnerships: Cancer Prevention and Control Research Network</vt:lpstr>
      <vt:lpstr>Cancer Prevention and Control Research Network Example</vt:lpstr>
      <vt:lpstr>Federal Partnerships Cancer Surveillance Data</vt:lpstr>
      <vt:lpstr>Muin J. Khoury, MD, PhD Director,  Office of Public Health Genomics Centers for Disease Control and Prevention </vt:lpstr>
      <vt:lpstr>Centers for Disease Control and Prevention Office of Public Health Genomics</vt:lpstr>
      <vt:lpstr>15 Years of Public Health Genomics  in the United States</vt:lpstr>
      <vt:lpstr>Evidence-based Classification of Genomic Tests and Family History to Inform Policy, Practice and Public Health Programs</vt:lpstr>
      <vt:lpstr>HP 2020 Genomics Objectives</vt:lpstr>
      <vt:lpstr>OPHG-Sponsored  EGAPP Working Group</vt:lpstr>
      <vt:lpstr>Realizing HP 2020 Objectives: State Genomics Programs</vt:lpstr>
      <vt:lpstr>Cancer Registries for Case Finding and Provider Education</vt:lpstr>
      <vt:lpstr>Model payer policies to promote HP 2020 genomics objectives</vt:lpstr>
      <vt:lpstr>Public Health Genomics  State Programs Clickable Map</vt:lpstr>
      <vt:lpstr>HP 2020 Genomics Objectives Additional Facilitators</vt:lpstr>
      <vt:lpstr>Challenges in Implementing Genomic Medicine (HP2020 &amp; Beyond)</vt:lpstr>
      <vt:lpstr>Carolyn M. Clancy, MD Director, Agency for Healthcare Research and Quality</vt:lpstr>
      <vt:lpstr>AHRQ’s role in addressing Healthy People 2020 objectives</vt:lpstr>
      <vt:lpstr>U.S. Preventive Services Task Force</vt:lpstr>
      <vt:lpstr>U.S. Preventive Services Task Force (continued)</vt:lpstr>
      <vt:lpstr>Examples of recent USPSTF Cancer-related A and B recommendations</vt:lpstr>
      <vt:lpstr>Genomics-related USPSTF recommendation</vt:lpstr>
      <vt:lpstr>Implementation of the USPSTF recommendations</vt:lpstr>
      <vt:lpstr>Tools for implementation</vt:lpstr>
      <vt:lpstr>Clinical decision support tool</vt:lpstr>
      <vt:lpstr>Healthy People and the U.S. Preventive Services Task Force</vt:lpstr>
      <vt:lpstr>Oregon Genetics Program Public Health Division / Oregon Health Authority</vt:lpstr>
      <vt:lpstr>Oregon Genetics Program</vt:lpstr>
      <vt:lpstr>Surveillance, Education &amp; Policy</vt:lpstr>
      <vt:lpstr> Cancer Risks:  Comparing BRCA+ to the General Population (among Women)  </vt:lpstr>
      <vt:lpstr>The Adult Oregon Population</vt:lpstr>
      <vt:lpstr>Oregon BRCA Testing in 2008</vt:lpstr>
      <vt:lpstr> </vt:lpstr>
      <vt:lpstr>OGP Approach - Surveillance</vt:lpstr>
      <vt:lpstr>OGP Approach – Education </vt:lpstr>
      <vt:lpstr>OGP Approach - Policy</vt:lpstr>
      <vt:lpstr>What We Have Learned</vt:lpstr>
      <vt:lpstr>Next Steps</vt:lpstr>
      <vt:lpstr>Oregon Genetics Program  </vt:lpstr>
      <vt:lpstr>Please submit your questions through the chat function.  </vt:lpstr>
      <vt:lpstr>Healthy People 2020 Staff</vt:lpstr>
      <vt:lpstr>Stay Connected</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CDC User</cp:lastModifiedBy>
  <cp:revision>122</cp:revision>
  <dcterms:created xsi:type="dcterms:W3CDTF">2012-06-04T17:32:29Z</dcterms:created>
  <dcterms:modified xsi:type="dcterms:W3CDTF">2013-07-01T16:41:28Z</dcterms:modified>
</cp:coreProperties>
</file>