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charts/chart1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0.xml" ContentType="application/vnd.openxmlformats-officedocument.drawingml.chart+xml"/>
  <Override PartName="/ppt/notesSlides/notesSlide3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710" r:id="rId3"/>
    <p:sldMasterId id="2147483727" r:id="rId4"/>
    <p:sldMasterId id="2147483747" r:id="rId5"/>
    <p:sldMasterId id="2147483760" r:id="rId6"/>
    <p:sldMasterId id="2147483775" r:id="rId7"/>
    <p:sldMasterId id="2147483788" r:id="rId8"/>
    <p:sldMasterId id="2147483803" r:id="rId9"/>
    <p:sldMasterId id="2147483816" r:id="rId10"/>
  </p:sldMasterIdLst>
  <p:notesMasterIdLst>
    <p:notesMasterId r:id="rId100"/>
  </p:notesMasterIdLst>
  <p:handoutMasterIdLst>
    <p:handoutMasterId r:id="rId101"/>
  </p:handoutMasterIdLst>
  <p:sldIdLst>
    <p:sldId id="466" r:id="rId11"/>
    <p:sldId id="519" r:id="rId12"/>
    <p:sldId id="468" r:id="rId13"/>
    <p:sldId id="469" r:id="rId14"/>
    <p:sldId id="470" r:id="rId15"/>
    <p:sldId id="471" r:id="rId16"/>
    <p:sldId id="472" r:id="rId17"/>
    <p:sldId id="473" r:id="rId18"/>
    <p:sldId id="465" r:id="rId19"/>
    <p:sldId id="365" r:id="rId20"/>
    <p:sldId id="524" r:id="rId21"/>
    <p:sldId id="458" r:id="rId22"/>
    <p:sldId id="459" r:id="rId23"/>
    <p:sldId id="460" r:id="rId24"/>
    <p:sldId id="418" r:id="rId25"/>
    <p:sldId id="441" r:id="rId26"/>
    <p:sldId id="350" r:id="rId27"/>
    <p:sldId id="454" r:id="rId28"/>
    <p:sldId id="456" r:id="rId29"/>
    <p:sldId id="289" r:id="rId30"/>
    <p:sldId id="461" r:id="rId31"/>
    <p:sldId id="419" r:id="rId32"/>
    <p:sldId id="334" r:id="rId33"/>
    <p:sldId id="409" r:id="rId34"/>
    <p:sldId id="463" r:id="rId35"/>
    <p:sldId id="444" r:id="rId36"/>
    <p:sldId id="449" r:id="rId37"/>
    <p:sldId id="450" r:id="rId38"/>
    <p:sldId id="451" r:id="rId39"/>
    <p:sldId id="452" r:id="rId40"/>
    <p:sldId id="453" r:id="rId41"/>
    <p:sldId id="420" r:id="rId42"/>
    <p:sldId id="448" r:id="rId43"/>
    <p:sldId id="438" r:id="rId44"/>
    <p:sldId id="439" r:id="rId45"/>
    <p:sldId id="354" r:id="rId46"/>
    <p:sldId id="404" r:id="rId47"/>
    <p:sldId id="371" r:id="rId48"/>
    <p:sldId id="372" r:id="rId49"/>
    <p:sldId id="373" r:id="rId50"/>
    <p:sldId id="464" r:id="rId51"/>
    <p:sldId id="462" r:id="rId52"/>
    <p:sldId id="376" r:id="rId53"/>
    <p:sldId id="423" r:id="rId54"/>
    <p:sldId id="424" r:id="rId55"/>
    <p:sldId id="478" r:id="rId56"/>
    <p:sldId id="479" r:id="rId57"/>
    <p:sldId id="480" r:id="rId58"/>
    <p:sldId id="521" r:id="rId59"/>
    <p:sldId id="522" r:id="rId60"/>
    <p:sldId id="52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520" r:id="rId95"/>
    <p:sldId id="518" r:id="rId96"/>
    <p:sldId id="474" r:id="rId97"/>
    <p:sldId id="475" r:id="rId98"/>
    <p:sldId id="476"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HHS" lastIdx="12" clrIdx="0"/>
  <p:cmAuthor id="1" name="Rosendorf, Kimberly (CDC/OSELS/NCHS)" initials="RK(" lastIdx="2" clrIdx="1"/>
  <p:cmAuthor id="2" name="Kimberly Hurvitz" initials="KA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79F"/>
    <a:srgbClr val="FFCC00"/>
    <a:srgbClr val="007033"/>
    <a:srgbClr val="B359A6"/>
    <a:srgbClr val="F0666F"/>
    <a:srgbClr val="7030A0"/>
    <a:srgbClr val="FF5050"/>
    <a:srgbClr val="77933C"/>
    <a:srgbClr val="4BACC6"/>
    <a:srgbClr val="80B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78788" autoAdjust="0"/>
  </p:normalViewPr>
  <p:slideViewPr>
    <p:cSldViewPr>
      <p:cViewPr varScale="1">
        <p:scale>
          <a:sx n="105" d="100"/>
          <a:sy n="105" d="100"/>
        </p:scale>
        <p:origin x="-1848" y="-78"/>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2484"/>
    </p:cViewPr>
  </p:sorterViewPr>
  <p:notesViewPr>
    <p:cSldViewPr>
      <p:cViewPr varScale="1">
        <p:scale>
          <a:sx n="81" d="100"/>
          <a:sy n="81" d="100"/>
        </p:scale>
        <p:origin x="-310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6.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smtClean="0">
                <a:latin typeface="Tahoma" pitchFamily="34" charset="0"/>
                <a:ea typeface="Tahoma" pitchFamily="34" charset="0"/>
                <a:cs typeface="Tahoma" pitchFamily="34" charset="0"/>
              </a:rPr>
              <a:t>180,811 injury </a:t>
            </a:r>
          </a:p>
          <a:p>
            <a:pPr>
              <a:defRPr/>
            </a:pPr>
            <a:r>
              <a:rPr lang="en-US" sz="1500" dirty="0" smtClean="0">
                <a:latin typeface="Tahoma" pitchFamily="34" charset="0"/>
                <a:ea typeface="Tahoma" pitchFamily="34" charset="0"/>
                <a:cs typeface="Tahoma" pitchFamily="34" charset="0"/>
              </a:rPr>
              <a:t>deaths (7%)</a:t>
            </a:r>
            <a:endParaRPr lang="en-US" sz="1500" dirty="0">
              <a:latin typeface="Tahoma" pitchFamily="34" charset="0"/>
              <a:ea typeface="Tahoma" pitchFamily="34" charset="0"/>
              <a:cs typeface="Tahoma" pitchFamily="34" charset="0"/>
            </a:endParaRPr>
          </a:p>
        </c:rich>
      </c:tx>
      <c:layout>
        <c:manualLayout>
          <c:xMode val="edge"/>
          <c:yMode val="edge"/>
          <c:x val="0.2338888888888889"/>
          <c:y val="5.8299639745970668E-2"/>
        </c:manualLayout>
      </c:layout>
      <c:overlay val="0"/>
    </c:title>
    <c:autoTitleDeleted val="0"/>
    <c:plotArea>
      <c:layout/>
      <c:pieChart>
        <c:varyColors val="1"/>
        <c:ser>
          <c:idx val="0"/>
          <c:order val="0"/>
          <c:tx>
            <c:strRef>
              <c:f>Sheet1!$B$1</c:f>
              <c:strCache>
                <c:ptCount val="1"/>
                <c:pt idx="0">
                  <c:v>deaths</c:v>
                </c:pt>
              </c:strCache>
            </c:strRef>
          </c:tx>
          <c:spPr>
            <a:solidFill>
              <a:srgbClr val="A92764"/>
            </a:solidFill>
          </c:spPr>
          <c:explosion val="25"/>
          <c:dPt>
            <c:idx val="0"/>
            <c:bubble3D val="0"/>
            <c:explosion val="0"/>
          </c:dPt>
          <c:dPt>
            <c:idx val="1"/>
            <c:bubble3D val="0"/>
            <c:explosion val="37"/>
          </c:dPt>
          <c:cat>
            <c:strRef>
              <c:f>Sheet1!$A$2:$A$3</c:f>
              <c:strCache>
                <c:ptCount val="2"/>
                <c:pt idx="0">
                  <c:v>non-injury</c:v>
                </c:pt>
                <c:pt idx="1">
                  <c:v>injury</c:v>
                </c:pt>
              </c:strCache>
            </c:strRef>
          </c:cat>
          <c:val>
            <c:numRef>
              <c:f>Sheet1!$B$2:$B$3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2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35587739032613E-2"/>
          <c:y val="0.1240317761683673"/>
          <c:w val="0.90126441226096743"/>
          <c:h val="0.69963158959813365"/>
        </c:manualLayout>
      </c:layout>
      <c:barChart>
        <c:barDir val="col"/>
        <c:grouping val="clustered"/>
        <c:varyColors val="0"/>
        <c:ser>
          <c:idx val="0"/>
          <c:order val="0"/>
          <c:tx>
            <c:strRef>
              <c:f>Sheet1!$A$2</c:f>
              <c:strCache>
                <c:ptCount val="1"/>
                <c:pt idx="0">
                  <c:v>2010</c:v>
                </c:pt>
              </c:strCache>
            </c:strRef>
          </c:tx>
          <c:spPr>
            <a:ln>
              <a:solidFill>
                <a:schemeClr val="tx1"/>
              </a:solidFill>
            </a:ln>
            <a:effectLst/>
          </c:spPr>
          <c:invertIfNegative val="0"/>
          <c:errBars>
            <c:errBarType val="both"/>
            <c:errValType val="cust"/>
            <c:noEndCap val="0"/>
            <c:plus>
              <c:numRef>
                <c:f>Sheet1!$B$12:$I$12</c:f>
                <c:numCache>
                  <c:formatCode>General</c:formatCode>
                  <c:ptCount val="8"/>
                  <c:pt idx="0">
                    <c:v>0.25675999999999999</c:v>
                  </c:pt>
                  <c:pt idx="1">
                    <c:v>0.14112</c:v>
                  </c:pt>
                  <c:pt idx="2">
                    <c:v>4.5079999999999995E-2</c:v>
                  </c:pt>
                  <c:pt idx="3">
                    <c:v>2.9399999999999999E-2</c:v>
                  </c:pt>
                  <c:pt idx="4">
                    <c:v>3.1359999999999999E-2</c:v>
                  </c:pt>
                  <c:pt idx="5">
                    <c:v>3.7239999999999995E-2</c:v>
                  </c:pt>
                  <c:pt idx="6">
                    <c:v>6.2719999999999998E-2</c:v>
                  </c:pt>
                  <c:pt idx="7">
                    <c:v>0.34887999999999997</c:v>
                  </c:pt>
                </c:numCache>
              </c:numRef>
            </c:plus>
            <c:minus>
              <c:numRef>
                <c:f>Sheet1!$B$12:$I$12</c:f>
                <c:numCache>
                  <c:formatCode>General</c:formatCode>
                  <c:ptCount val="8"/>
                  <c:pt idx="0">
                    <c:v>0.25675999999999999</c:v>
                  </c:pt>
                  <c:pt idx="1">
                    <c:v>0.14112</c:v>
                  </c:pt>
                  <c:pt idx="2">
                    <c:v>4.5079999999999995E-2</c:v>
                  </c:pt>
                  <c:pt idx="3">
                    <c:v>2.9399999999999999E-2</c:v>
                  </c:pt>
                  <c:pt idx="4">
                    <c:v>3.1359999999999999E-2</c:v>
                  </c:pt>
                  <c:pt idx="5">
                    <c:v>3.7239999999999995E-2</c:v>
                  </c:pt>
                  <c:pt idx="6">
                    <c:v>6.2719999999999998E-2</c:v>
                  </c:pt>
                  <c:pt idx="7">
                    <c:v>0.34887999999999997</c:v>
                  </c:pt>
                </c:numCache>
              </c:numRef>
            </c:minus>
          </c:errBars>
          <c:cat>
            <c:strRef>
              <c:f>Sheet1!$B$1:$I$1</c:f>
              <c:strCache>
                <c:ptCount val="8"/>
                <c:pt idx="0">
                  <c:v>16-17</c:v>
                </c:pt>
                <c:pt idx="1">
                  <c:v>18-19</c:v>
                </c:pt>
                <c:pt idx="2">
                  <c:v>20-24</c:v>
                </c:pt>
                <c:pt idx="3">
                  <c:v>25-34</c:v>
                </c:pt>
                <c:pt idx="4">
                  <c:v>35-44</c:v>
                </c:pt>
                <c:pt idx="5">
                  <c:v>45-54</c:v>
                </c:pt>
                <c:pt idx="6">
                  <c:v>55-64</c:v>
                </c:pt>
                <c:pt idx="7">
                  <c:v>65+</c:v>
                </c:pt>
              </c:strCache>
            </c:strRef>
          </c:cat>
          <c:val>
            <c:numRef>
              <c:f>Sheet1!$B$2:$I$2</c:f>
              <c:numCache>
                <c:formatCode>0.00000</c:formatCode>
                <c:ptCount val="8"/>
                <c:pt idx="0" formatCode="General">
                  <c:v>3.1</c:v>
                </c:pt>
                <c:pt idx="1">
                  <c:v>3</c:v>
                </c:pt>
                <c:pt idx="2">
                  <c:v>2.2999999999999998</c:v>
                </c:pt>
                <c:pt idx="3" formatCode="General">
                  <c:v>2.7</c:v>
                </c:pt>
                <c:pt idx="4" formatCode="General">
                  <c:v>2.9</c:v>
                </c:pt>
                <c:pt idx="5" formatCode="General">
                  <c:v>3.6</c:v>
                </c:pt>
                <c:pt idx="6" formatCode="General">
                  <c:v>4.5999999999999996</c:v>
                </c:pt>
                <c:pt idx="7" formatCode="General">
                  <c:v>12.1</c:v>
                </c:pt>
              </c:numCache>
            </c:numRef>
          </c:val>
        </c:ser>
        <c:ser>
          <c:idx val="1"/>
          <c:order val="1"/>
          <c:tx>
            <c:strRef>
              <c:f>Sheet1!$A$3</c:f>
              <c:strCache>
                <c:ptCount val="1"/>
                <c:pt idx="0">
                  <c:v>Target</c:v>
                </c:pt>
              </c:strCache>
            </c:strRef>
          </c:tx>
          <c:spPr>
            <a:noFill/>
            <a:ln>
              <a:noFill/>
            </a:ln>
            <a:effectLst/>
          </c:spPr>
          <c:invertIfNegative val="0"/>
          <c:trendline>
            <c:spPr>
              <a:ln w="38100">
                <a:solidFill>
                  <a:schemeClr val="tx1"/>
                </a:solidFill>
                <a:prstDash val="sysDash"/>
              </a:ln>
            </c:spPr>
            <c:trendlineType val="linear"/>
            <c:forward val="0.5"/>
            <c:backward val="0.5"/>
            <c:dispRSqr val="0"/>
            <c:dispEq val="0"/>
          </c:trendline>
          <c:cat>
            <c:strRef>
              <c:f>Sheet1!$B$1:$I$1</c:f>
              <c:strCache>
                <c:ptCount val="8"/>
                <c:pt idx="0">
                  <c:v>16-17</c:v>
                </c:pt>
                <c:pt idx="1">
                  <c:v>18-19</c:v>
                </c:pt>
                <c:pt idx="2">
                  <c:v>20-24</c:v>
                </c:pt>
                <c:pt idx="3">
                  <c:v>25-34</c:v>
                </c:pt>
                <c:pt idx="4">
                  <c:v>35-44</c:v>
                </c:pt>
                <c:pt idx="5">
                  <c:v>45-54</c:v>
                </c:pt>
                <c:pt idx="6">
                  <c:v>55-64</c:v>
                </c:pt>
                <c:pt idx="7">
                  <c:v>65+</c:v>
                </c:pt>
              </c:strCache>
            </c:strRef>
          </c:cat>
          <c:val>
            <c:numRef>
              <c:f>Sheet1!$B$3:$I$3</c:f>
              <c:numCache>
                <c:formatCode>General</c:formatCode>
                <c:ptCount val="8"/>
                <c:pt idx="0">
                  <c:v>3.6</c:v>
                </c:pt>
                <c:pt idx="1">
                  <c:v>3.6</c:v>
                </c:pt>
                <c:pt idx="2">
                  <c:v>3.6</c:v>
                </c:pt>
                <c:pt idx="3">
                  <c:v>3.6</c:v>
                </c:pt>
                <c:pt idx="4">
                  <c:v>3.6</c:v>
                </c:pt>
                <c:pt idx="5">
                  <c:v>3.6</c:v>
                </c:pt>
                <c:pt idx="6">
                  <c:v>3.6</c:v>
                </c:pt>
                <c:pt idx="7">
                  <c:v>3.6</c:v>
                </c:pt>
              </c:numCache>
            </c:numRef>
          </c:val>
        </c:ser>
        <c:dLbls>
          <c:showLegendKey val="0"/>
          <c:showVal val="0"/>
          <c:showCatName val="0"/>
          <c:showSerName val="0"/>
          <c:showPercent val="0"/>
          <c:showBubbleSize val="0"/>
        </c:dLbls>
        <c:gapWidth val="59"/>
        <c:overlap val="100"/>
        <c:axId val="97796096"/>
        <c:axId val="97798016"/>
      </c:barChart>
      <c:catAx>
        <c:axId val="97796096"/>
        <c:scaling>
          <c:orientation val="minMax"/>
        </c:scaling>
        <c:delete val="0"/>
        <c:axPos val="b"/>
        <c:title>
          <c:tx>
            <c:rich>
              <a:bodyPr/>
              <a:lstStyle/>
              <a:p>
                <a:pPr>
                  <a:defRPr/>
                </a:pPr>
                <a:r>
                  <a:rPr lang="en-US" b="0" dirty="0" smtClean="0">
                    <a:latin typeface="Tahoma" pitchFamily="34" charset="0"/>
                    <a:ea typeface="Tahoma" pitchFamily="34" charset="0"/>
                    <a:cs typeface="Tahoma" pitchFamily="34" charset="0"/>
                  </a:rPr>
                  <a:t>Age (years)</a:t>
                </a:r>
                <a:endParaRPr lang="en-US" b="0" dirty="0">
                  <a:latin typeface="Tahoma" pitchFamily="34" charset="0"/>
                  <a:ea typeface="Tahoma" pitchFamily="34" charset="0"/>
                  <a:cs typeface="Tahoma" pitchFamily="34" charset="0"/>
                </a:endParaRPr>
              </a:p>
            </c:rich>
          </c:tx>
          <c:layout>
            <c:manualLayout>
              <c:xMode val="edge"/>
              <c:yMode val="edge"/>
              <c:x val="0.49012214819301436"/>
              <c:y val="0.91854688195254819"/>
            </c:manualLayout>
          </c:layout>
          <c:overlay val="0"/>
        </c:title>
        <c:majorTickMark val="none"/>
        <c:minorTickMark val="none"/>
        <c:tickLblPos val="nextTo"/>
        <c:txPr>
          <a:bodyPr rot="0" vert="horz" anchor="t" anchorCtr="0"/>
          <a:lstStyle/>
          <a:p>
            <a:pPr>
              <a:defRPr sz="1600">
                <a:solidFill>
                  <a:schemeClr val="tx1"/>
                </a:solidFill>
                <a:latin typeface="Tahoma" pitchFamily="34" charset="0"/>
                <a:cs typeface="Tahoma" pitchFamily="34" charset="0"/>
              </a:defRPr>
            </a:pPr>
            <a:endParaRPr lang="en-US"/>
          </a:p>
        </c:txPr>
        <c:crossAx val="97798016"/>
        <c:crosses val="autoZero"/>
        <c:auto val="1"/>
        <c:lblAlgn val="ctr"/>
        <c:lblOffset val="10"/>
        <c:noMultiLvlLbl val="0"/>
      </c:catAx>
      <c:valAx>
        <c:axId val="97798016"/>
        <c:scaling>
          <c:orientation val="minMax"/>
        </c:scaling>
        <c:delete val="0"/>
        <c:axPos val="l"/>
        <c:majorGridlines>
          <c:spPr>
            <a:ln>
              <a:prstDash val="sysDash"/>
            </a:ln>
          </c:spPr>
        </c:majorGridlines>
        <c:numFmt formatCode="#,##0" sourceLinked="0"/>
        <c:majorTickMark val="none"/>
        <c:minorTickMark val="none"/>
        <c:tickLblPos val="nextTo"/>
        <c:txPr>
          <a:bodyPr/>
          <a:lstStyle/>
          <a:p>
            <a:pPr>
              <a:defRPr sz="1600">
                <a:solidFill>
                  <a:schemeClr val="tx1"/>
                </a:solidFill>
                <a:latin typeface="Tahoma" pitchFamily="34" charset="0"/>
                <a:cs typeface="Tahoma" pitchFamily="34" charset="0"/>
              </a:defRPr>
            </a:pPr>
            <a:endParaRPr lang="en-US"/>
          </a:p>
        </c:txPr>
        <c:crossAx val="97796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23078298008449E-2"/>
          <c:y val="8.8540829986613195E-2"/>
          <c:w val="0.92007729538394856"/>
          <c:h val="0.80472540932383452"/>
        </c:manualLayout>
      </c:layout>
      <c:lineChart>
        <c:grouping val="standard"/>
        <c:varyColors val="0"/>
        <c:ser>
          <c:idx val="1"/>
          <c:order val="0"/>
          <c:tx>
            <c:strRef>
              <c:f>Sheet1!$B$1</c:f>
              <c:strCache>
                <c:ptCount val="1"/>
                <c:pt idx="0">
                  <c:v>All Industry</c:v>
                </c:pt>
              </c:strCache>
            </c:strRef>
          </c:tx>
          <c:spPr>
            <a:ln w="50800" cap="flat">
              <a:solidFill>
                <a:srgbClr val="7030A0"/>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0.0</c:formatCode>
                <c:ptCount val="7"/>
                <c:pt idx="0">
                  <c:v>4.0999999999999996</c:v>
                </c:pt>
                <c:pt idx="1">
                  <c:v>4</c:v>
                </c:pt>
                <c:pt idx="2">
                  <c:v>4.2</c:v>
                </c:pt>
                <c:pt idx="3">
                  <c:v>4</c:v>
                </c:pt>
                <c:pt idx="4">
                  <c:v>3.7</c:v>
                </c:pt>
                <c:pt idx="5">
                  <c:v>3.5</c:v>
                </c:pt>
                <c:pt idx="6">
                  <c:v>3.6</c:v>
                </c:pt>
              </c:numCache>
            </c:numRef>
          </c:val>
          <c:smooth val="0"/>
        </c:ser>
        <c:ser>
          <c:idx val="2"/>
          <c:order val="1"/>
          <c:tx>
            <c:strRef>
              <c:f>Sheet1!$C$1</c:f>
              <c:strCache>
                <c:ptCount val="1"/>
                <c:pt idx="0">
                  <c:v>Mining</c:v>
                </c:pt>
              </c:strCache>
            </c:strRef>
          </c:tx>
          <c:spPr>
            <a:ln w="50800" cap="flat">
              <a:solidFill>
                <a:schemeClr val="accent3"/>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Sheet1!$C$2:$C$8</c:f>
              <c:numCache>
                <c:formatCode>0.0</c:formatCode>
                <c:ptCount val="7"/>
                <c:pt idx="0">
                  <c:v>28.3</c:v>
                </c:pt>
                <c:pt idx="1">
                  <c:v>25.6</c:v>
                </c:pt>
                <c:pt idx="2">
                  <c:v>23.5</c:v>
                </c:pt>
                <c:pt idx="3">
                  <c:v>21.4</c:v>
                </c:pt>
                <c:pt idx="4">
                  <c:v>18.100000000000001</c:v>
                </c:pt>
                <c:pt idx="5">
                  <c:v>12.4</c:v>
                </c:pt>
                <c:pt idx="6">
                  <c:v>19.8</c:v>
                </c:pt>
              </c:numCache>
            </c:numRef>
          </c:val>
          <c:smooth val="0"/>
        </c:ser>
        <c:ser>
          <c:idx val="3"/>
          <c:order val="2"/>
          <c:tx>
            <c:strRef>
              <c:f>Sheet1!$D$1</c:f>
              <c:strCache>
                <c:ptCount val="1"/>
                <c:pt idx="0">
                  <c:v>Construction</c:v>
                </c:pt>
              </c:strCache>
            </c:strRef>
          </c:tx>
          <c:spPr>
            <a:ln w="50800" cap="flat">
              <a:solidFill>
                <a:schemeClr val="accent5"/>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Sheet1!$D$2:$D$8</c:f>
              <c:numCache>
                <c:formatCode>0.0</c:formatCode>
                <c:ptCount val="7"/>
                <c:pt idx="0">
                  <c:v>12</c:v>
                </c:pt>
                <c:pt idx="1">
                  <c:v>11.1</c:v>
                </c:pt>
                <c:pt idx="2">
                  <c:v>11.2</c:v>
                </c:pt>
                <c:pt idx="3">
                  <c:v>10.8</c:v>
                </c:pt>
                <c:pt idx="4">
                  <c:v>9.6999999999999993</c:v>
                </c:pt>
                <c:pt idx="5">
                  <c:v>9.9</c:v>
                </c:pt>
                <c:pt idx="6">
                  <c:v>9.8000000000000007</c:v>
                </c:pt>
              </c:numCache>
            </c:numRef>
          </c:val>
          <c:smooth val="0"/>
        </c:ser>
        <c:ser>
          <c:idx val="4"/>
          <c:order val="3"/>
          <c:tx>
            <c:strRef>
              <c:f>Sheet1!$E$1</c:f>
              <c:strCache>
                <c:ptCount val="1"/>
                <c:pt idx="0">
                  <c:v>Transportation</c:v>
                </c:pt>
              </c:strCache>
            </c:strRef>
          </c:tx>
          <c:spPr>
            <a:ln w="50800" cap="flat">
              <a:solidFill>
                <a:schemeClr val="accent2"/>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Sheet1!$E$2:$E$8</c:f>
              <c:numCache>
                <c:formatCode>0.0</c:formatCode>
                <c:ptCount val="7"/>
                <c:pt idx="0">
                  <c:v>18</c:v>
                </c:pt>
                <c:pt idx="1">
                  <c:v>17.7</c:v>
                </c:pt>
                <c:pt idx="2">
                  <c:v>16.3</c:v>
                </c:pt>
                <c:pt idx="3">
                  <c:v>16.5</c:v>
                </c:pt>
                <c:pt idx="4">
                  <c:v>14.9</c:v>
                </c:pt>
                <c:pt idx="5">
                  <c:v>13.3</c:v>
                </c:pt>
                <c:pt idx="6">
                  <c:v>13.7</c:v>
                </c:pt>
              </c:numCache>
            </c:numRef>
          </c:val>
          <c:smooth val="0"/>
        </c:ser>
        <c:ser>
          <c:idx val="5"/>
          <c:order val="4"/>
          <c:tx>
            <c:strRef>
              <c:f>Sheet1!$F$1</c:f>
              <c:strCache>
                <c:ptCount val="1"/>
                <c:pt idx="0">
                  <c:v>Ag/For/Fish</c:v>
                </c:pt>
              </c:strCache>
            </c:strRef>
          </c:tx>
          <c:spPr>
            <a:ln w="50800" cap="flat">
              <a:solidFill>
                <a:schemeClr val="accent6"/>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Sheet1!$F$2:$F$8</c:f>
              <c:numCache>
                <c:formatCode>0.0</c:formatCode>
                <c:ptCount val="7"/>
                <c:pt idx="0">
                  <c:v>30.5</c:v>
                </c:pt>
                <c:pt idx="1">
                  <c:v>32.5</c:v>
                </c:pt>
                <c:pt idx="2">
                  <c:v>29</c:v>
                </c:pt>
                <c:pt idx="3">
                  <c:v>27</c:v>
                </c:pt>
                <c:pt idx="4">
                  <c:v>30.4</c:v>
                </c:pt>
                <c:pt idx="5">
                  <c:v>27.2</c:v>
                </c:pt>
                <c:pt idx="6">
                  <c:v>27.9</c:v>
                </c:pt>
              </c:numCache>
            </c:numRef>
          </c:val>
          <c:smooth val="0"/>
        </c:ser>
        <c:dLbls>
          <c:showLegendKey val="0"/>
          <c:showVal val="0"/>
          <c:showCatName val="0"/>
          <c:showSerName val="0"/>
          <c:showPercent val="0"/>
          <c:showBubbleSize val="0"/>
        </c:dLbls>
        <c:marker val="1"/>
        <c:smooth val="0"/>
        <c:axId val="98088448"/>
        <c:axId val="98089984"/>
      </c:lineChart>
      <c:catAx>
        <c:axId val="98088448"/>
        <c:scaling>
          <c:orientation val="minMax"/>
        </c:scaling>
        <c:delete val="0"/>
        <c:axPos val="b"/>
        <c:numFmt formatCode="General" sourceLinked="1"/>
        <c:majorTickMark val="none"/>
        <c:minorTickMark val="in"/>
        <c:tickLblPos val="nextTo"/>
        <c:txPr>
          <a:bodyPr anchor="t" anchorCtr="0"/>
          <a:lstStyle/>
          <a:p>
            <a:pPr>
              <a:defRPr sz="1600">
                <a:solidFill>
                  <a:schemeClr val="tx1"/>
                </a:solidFill>
                <a:latin typeface="Tahoma" pitchFamily="34" charset="0"/>
                <a:cs typeface="Tahoma" pitchFamily="34" charset="0"/>
              </a:defRPr>
            </a:pPr>
            <a:endParaRPr lang="en-US"/>
          </a:p>
        </c:txPr>
        <c:crossAx val="98089984"/>
        <c:crosses val="autoZero"/>
        <c:auto val="1"/>
        <c:lblAlgn val="ctr"/>
        <c:lblOffset val="0"/>
        <c:noMultiLvlLbl val="0"/>
      </c:catAx>
      <c:valAx>
        <c:axId val="98089984"/>
        <c:scaling>
          <c:orientation val="minMax"/>
        </c:scaling>
        <c:delete val="0"/>
        <c:axPos val="l"/>
        <c:majorGridlines>
          <c:spPr>
            <a:ln>
              <a:prstDash val="sysDash"/>
            </a:ln>
          </c:spPr>
        </c:majorGridlines>
        <c:numFmt formatCode="0" sourceLinked="0"/>
        <c:majorTickMark val="in"/>
        <c:minorTickMark val="none"/>
        <c:tickLblPos val="nextTo"/>
        <c:txPr>
          <a:bodyPr/>
          <a:lstStyle/>
          <a:p>
            <a:pPr>
              <a:defRPr sz="1600">
                <a:solidFill>
                  <a:schemeClr val="tx1"/>
                </a:solidFill>
                <a:latin typeface="Tahoma" pitchFamily="34" charset="0"/>
                <a:cs typeface="Tahoma" pitchFamily="34" charset="0"/>
              </a:defRPr>
            </a:pPr>
            <a:endParaRPr lang="en-US"/>
          </a:p>
        </c:txPr>
        <c:crossAx val="980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115566134813714E-2"/>
          <c:y val="8.1801803170602302E-2"/>
          <c:w val="0.89015469975662453"/>
          <c:h val="0.69443899115527574"/>
        </c:manualLayout>
      </c:layout>
      <c:lineChart>
        <c:grouping val="standard"/>
        <c:varyColors val="0"/>
        <c:ser>
          <c:idx val="0"/>
          <c:order val="0"/>
          <c:tx>
            <c:strRef>
              <c:f>Sheet1!$A$2</c:f>
              <c:strCache>
                <c:ptCount val="1"/>
                <c:pt idx="0">
                  <c:v>male</c:v>
                </c:pt>
              </c:strCache>
            </c:strRef>
          </c:tx>
          <c:spPr>
            <a:ln w="50800" cap="flat">
              <a:solidFill>
                <a:srgbClr val="7030A0"/>
              </a:solidFill>
              <a:miter lim="800000"/>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Sheet1!$B$2:$S$2</c:f>
              <c:numCache>
                <c:formatCode>General</c:formatCode>
                <c:ptCount val="18"/>
                <c:pt idx="0">
                  <c:v>3.95</c:v>
                </c:pt>
                <c:pt idx="1">
                  <c:v>0.6</c:v>
                </c:pt>
                <c:pt idx="2">
                  <c:v>0.98</c:v>
                </c:pt>
                <c:pt idx="3">
                  <c:v>13.99</c:v>
                </c:pt>
                <c:pt idx="4">
                  <c:v>22.57</c:v>
                </c:pt>
                <c:pt idx="5">
                  <c:v>18.989999999999998</c:v>
                </c:pt>
                <c:pt idx="6">
                  <c:v>15.55</c:v>
                </c:pt>
                <c:pt idx="7">
                  <c:v>10.34</c:v>
                </c:pt>
                <c:pt idx="8">
                  <c:v>8.08</c:v>
                </c:pt>
                <c:pt idx="9">
                  <c:v>6.91</c:v>
                </c:pt>
                <c:pt idx="10">
                  <c:v>6.43</c:v>
                </c:pt>
                <c:pt idx="11">
                  <c:v>4.8600000000000003</c:v>
                </c:pt>
                <c:pt idx="12">
                  <c:v>3.55</c:v>
                </c:pt>
                <c:pt idx="13">
                  <c:v>2.99</c:v>
                </c:pt>
                <c:pt idx="14">
                  <c:v>2.78</c:v>
                </c:pt>
                <c:pt idx="15">
                  <c:v>2.0099999999999998</c:v>
                </c:pt>
                <c:pt idx="16">
                  <c:v>2.14</c:v>
                </c:pt>
                <c:pt idx="17">
                  <c:v>2.1800000000000002</c:v>
                </c:pt>
              </c:numCache>
            </c:numRef>
          </c:val>
          <c:smooth val="0"/>
        </c:ser>
        <c:ser>
          <c:idx val="5"/>
          <c:order val="1"/>
          <c:tx>
            <c:strRef>
              <c:f>Sheet1!$A$3</c:f>
              <c:strCache>
                <c:ptCount val="1"/>
                <c:pt idx="0">
                  <c:v>female</c:v>
                </c:pt>
              </c:strCache>
            </c:strRef>
          </c:tx>
          <c:spPr>
            <a:ln w="50800">
              <a:solidFill>
                <a:schemeClr val="accent6"/>
              </a:solidFill>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Sheet1!$B$3:$S$3</c:f>
              <c:numCache>
                <c:formatCode>General</c:formatCode>
                <c:ptCount val="18"/>
                <c:pt idx="0">
                  <c:v>2.91</c:v>
                </c:pt>
                <c:pt idx="1">
                  <c:v>0.49</c:v>
                </c:pt>
                <c:pt idx="2">
                  <c:v>0.46</c:v>
                </c:pt>
                <c:pt idx="3">
                  <c:v>2.34</c:v>
                </c:pt>
                <c:pt idx="4">
                  <c:v>3.41</c:v>
                </c:pt>
                <c:pt idx="5">
                  <c:v>3.76</c:v>
                </c:pt>
                <c:pt idx="6">
                  <c:v>2.91</c:v>
                </c:pt>
                <c:pt idx="7">
                  <c:v>2.94</c:v>
                </c:pt>
                <c:pt idx="8">
                  <c:v>2.83</c:v>
                </c:pt>
                <c:pt idx="9">
                  <c:v>2.62</c:v>
                </c:pt>
                <c:pt idx="10">
                  <c:v>1.93</c:v>
                </c:pt>
                <c:pt idx="11">
                  <c:v>1.72</c:v>
                </c:pt>
                <c:pt idx="12">
                  <c:v>1.61</c:v>
                </c:pt>
                <c:pt idx="13">
                  <c:v>1.28</c:v>
                </c:pt>
                <c:pt idx="14">
                  <c:v>1.49</c:v>
                </c:pt>
                <c:pt idx="15">
                  <c:v>1.62</c:v>
                </c:pt>
                <c:pt idx="16">
                  <c:v>2.0299999999999998</c:v>
                </c:pt>
                <c:pt idx="17">
                  <c:v>1.97</c:v>
                </c:pt>
              </c:numCache>
            </c:numRef>
          </c:val>
          <c:smooth val="0"/>
        </c:ser>
        <c:dLbls>
          <c:showLegendKey val="0"/>
          <c:showVal val="0"/>
          <c:showCatName val="0"/>
          <c:showSerName val="0"/>
          <c:showPercent val="0"/>
          <c:showBubbleSize val="0"/>
        </c:dLbls>
        <c:marker val="1"/>
        <c:smooth val="0"/>
        <c:axId val="98164096"/>
        <c:axId val="98969088"/>
      </c:lineChart>
      <c:catAx>
        <c:axId val="98164096"/>
        <c:scaling>
          <c:orientation val="minMax"/>
        </c:scaling>
        <c:delete val="0"/>
        <c:axPos val="b"/>
        <c:title>
          <c:tx>
            <c:rich>
              <a:bodyPr/>
              <a:lstStyle/>
              <a:p>
                <a:pPr>
                  <a:defRPr sz="1800" b="0"/>
                </a:pPr>
                <a:r>
                  <a:rPr lang="en-US" sz="1800" b="0" dirty="0" smtClean="0">
                    <a:latin typeface="Tahoma" pitchFamily="34" charset="0"/>
                    <a:ea typeface="Tahoma" pitchFamily="34" charset="0"/>
                    <a:cs typeface="Tahoma" pitchFamily="34" charset="0"/>
                  </a:rPr>
                  <a:t>Age </a:t>
                </a:r>
                <a:r>
                  <a:rPr lang="en-US" sz="1800" b="0" baseline="0" dirty="0" smtClean="0">
                    <a:latin typeface="Tahoma" pitchFamily="34" charset="0"/>
                    <a:ea typeface="Tahoma" pitchFamily="34" charset="0"/>
                    <a:cs typeface="Tahoma" pitchFamily="34" charset="0"/>
                  </a:rPr>
                  <a:t>(years)</a:t>
                </a:r>
                <a:endParaRPr lang="en-US" sz="1800" b="0" dirty="0">
                  <a:latin typeface="Tahoma" pitchFamily="34" charset="0"/>
                  <a:ea typeface="Tahoma" pitchFamily="34" charset="0"/>
                  <a:cs typeface="Tahoma" pitchFamily="34" charset="0"/>
                </a:endParaRPr>
              </a:p>
            </c:rich>
          </c:tx>
          <c:layout>
            <c:manualLayout>
              <c:xMode val="edge"/>
              <c:yMode val="edge"/>
              <c:x val="0.41054454886687552"/>
              <c:y val="0.88239406394955344"/>
            </c:manualLayout>
          </c:layout>
          <c:overlay val="0"/>
        </c:title>
        <c:majorTickMark val="none"/>
        <c:minorTickMark val="in"/>
        <c:tickLblPos val="nextTo"/>
        <c:txPr>
          <a:bodyPr rot="0" vert="horz" anchor="t" anchorCtr="0"/>
          <a:lstStyle/>
          <a:p>
            <a:pPr>
              <a:defRPr sz="1400">
                <a:solidFill>
                  <a:schemeClr val="tx1"/>
                </a:solidFill>
                <a:latin typeface="Tahoma" pitchFamily="34" charset="0"/>
                <a:cs typeface="Tahoma" pitchFamily="34" charset="0"/>
              </a:defRPr>
            </a:pPr>
            <a:endParaRPr lang="en-US"/>
          </a:p>
        </c:txPr>
        <c:crossAx val="98969088"/>
        <c:crosses val="autoZero"/>
        <c:auto val="1"/>
        <c:lblAlgn val="ctr"/>
        <c:lblOffset val="0"/>
        <c:noMultiLvlLbl val="0"/>
      </c:catAx>
      <c:valAx>
        <c:axId val="98969088"/>
        <c:scaling>
          <c:orientation val="minMax"/>
          <c:max val="25"/>
          <c:min val="0"/>
        </c:scaling>
        <c:delete val="0"/>
        <c:axPos val="l"/>
        <c:majorGridlines/>
        <c:numFmt formatCode="0" sourceLinked="0"/>
        <c:majorTickMark val="in"/>
        <c:minorTickMark val="in"/>
        <c:tickLblPos val="nextTo"/>
        <c:txPr>
          <a:bodyPr anchor="ctr" anchorCtr="0"/>
          <a:lstStyle/>
          <a:p>
            <a:pPr>
              <a:defRPr sz="1600">
                <a:solidFill>
                  <a:schemeClr val="tx1"/>
                </a:solidFill>
                <a:latin typeface="Tahoma" pitchFamily="34" charset="0"/>
                <a:cs typeface="Tahoma" pitchFamily="34" charset="0"/>
              </a:defRPr>
            </a:pPr>
            <a:endParaRPr lang="en-US"/>
          </a:p>
        </c:txPr>
        <c:crossAx val="98164096"/>
        <c:crosses val="autoZero"/>
        <c:crossBetween val="between"/>
        <c:majorUnit val="5"/>
        <c:minorUnit val="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Males (n=4067)</c:v>
                </c:pt>
              </c:strCache>
            </c:strRef>
          </c:tx>
          <c:spPr>
            <a:ln>
              <a:solidFill>
                <a:schemeClr val="tx1"/>
              </a:solidFill>
            </a:ln>
            <a:effectLst/>
          </c:spPr>
          <c:dPt>
            <c:idx val="0"/>
            <c:bubble3D val="0"/>
            <c:spPr>
              <a:solidFill>
                <a:schemeClr val="accent2"/>
              </a:solidFill>
              <a:ln>
                <a:solidFill>
                  <a:schemeClr val="tx1"/>
                </a:solidFill>
              </a:ln>
              <a:effectLst/>
            </c:spPr>
          </c:dPt>
          <c:dPt>
            <c:idx val="1"/>
            <c:bubble3D val="0"/>
            <c:spPr>
              <a:solidFill>
                <a:srgbClr val="FFC000"/>
              </a:solidFill>
              <a:ln>
                <a:solidFill>
                  <a:schemeClr val="tx1"/>
                </a:solidFill>
              </a:ln>
              <a:effectLst/>
            </c:spPr>
          </c:dPt>
          <c:dLbls>
            <c:dLbl>
              <c:idx val="0"/>
              <c:layout>
                <c:manualLayout>
                  <c:x val="9.7222222222222224E-2"/>
                  <c:y val="-8.2367643717336972E-2"/>
                </c:manualLayout>
              </c:layout>
              <c:tx>
                <c:rich>
                  <a:bodyPr/>
                  <a:lstStyle/>
                  <a:p>
                    <a:r>
                      <a:rPr lang="en-US" sz="1600" dirty="0" smtClean="0">
                        <a:latin typeface="Tahoma" pitchFamily="34" charset="0"/>
                        <a:ea typeface="Tahoma" pitchFamily="34" charset="0"/>
                        <a:cs typeface="Tahoma" pitchFamily="34" charset="0"/>
                      </a:rPr>
                      <a:t>86%</a:t>
                    </a:r>
                    <a:endParaRPr lang="en-US" sz="1600" dirty="0">
                      <a:latin typeface="Tahoma" pitchFamily="34" charset="0"/>
                      <a:ea typeface="Tahoma" pitchFamily="34" charset="0"/>
                      <a:cs typeface="Tahoma" pitchFamily="34" charset="0"/>
                    </a:endParaRPr>
                  </a:p>
                </c:rich>
              </c:tx>
              <c:dLblPos val="bestFit"/>
              <c:showLegendKey val="0"/>
              <c:showVal val="0"/>
              <c:showCatName val="0"/>
              <c:showSerName val="0"/>
              <c:showPercent val="1"/>
              <c:showBubbleSize val="0"/>
            </c:dLbl>
            <c:dLbl>
              <c:idx val="1"/>
              <c:layout>
                <c:manualLayout>
                  <c:x val="2.2222222222222223E-2"/>
                  <c:y val="1.7041581458759374E-2"/>
                </c:manualLayout>
              </c:layout>
              <c:tx>
                <c:rich>
                  <a:bodyPr/>
                  <a:lstStyle/>
                  <a:p>
                    <a:r>
                      <a:rPr lang="en-US" sz="1600" dirty="0">
                        <a:latin typeface="Tahoma" pitchFamily="34" charset="0"/>
                        <a:ea typeface="Tahoma" pitchFamily="34" charset="0"/>
                        <a:cs typeface="Tahoma" pitchFamily="34" charset="0"/>
                      </a:rPr>
                      <a:t>8%</a:t>
                    </a:r>
                  </a:p>
                </c:rich>
              </c:tx>
              <c:dLblPos val="bestFit"/>
              <c:showLegendKey val="0"/>
              <c:showVal val="0"/>
              <c:showCatName val="0"/>
              <c:showSerName val="0"/>
              <c:showPercent val="1"/>
              <c:showBubbleSize val="0"/>
            </c:dLbl>
            <c:dLbl>
              <c:idx val="2"/>
              <c:layout>
                <c:manualLayout>
                  <c:x val="-1.6161616161616162E-2"/>
                  <c:y val="-2.4761055811419872E-7"/>
                </c:manualLayout>
              </c:layout>
              <c:dLblPos val="bestFit"/>
              <c:showLegendKey val="0"/>
              <c:showVal val="0"/>
              <c:showCatName val="0"/>
              <c:showSerName val="0"/>
              <c:showPercent val="1"/>
              <c:showBubbleSize val="0"/>
            </c:dLbl>
            <c:dLbl>
              <c:idx val="3"/>
              <c:layout>
                <c:manualLayout>
                  <c:x val="1.6919291338582679E-2"/>
                  <c:y val="1.389694002973554E-2"/>
                </c:manualLayout>
              </c:layout>
              <c:tx>
                <c:rich>
                  <a:bodyPr/>
                  <a:lstStyle/>
                  <a:p>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a:t>
                    </a:r>
                    <a:endParaRPr lang="en-US" sz="1600" dirty="0">
                      <a:latin typeface="Tahoma" pitchFamily="34" charset="0"/>
                      <a:ea typeface="Tahoma" pitchFamily="34" charset="0"/>
                      <a:cs typeface="Tahoma" pitchFamily="34" charset="0"/>
                    </a:endParaRPr>
                  </a:p>
                </c:rich>
              </c:tx>
              <c:dLblPos val="bestFit"/>
              <c:showLegendKey val="0"/>
              <c:showVal val="0"/>
              <c:showCatName val="0"/>
              <c:showSerName val="0"/>
              <c:showPercent val="1"/>
              <c:showBubbleSize val="0"/>
            </c:dLbl>
            <c:dLbl>
              <c:idx val="4"/>
              <c:layout>
                <c:manualLayout>
                  <c:x val="2.2222222222222202E-2"/>
                  <c:y val="-1.2578616352201234E-2"/>
                </c:manualLayout>
              </c:layout>
              <c:dLblPos val="bestFit"/>
              <c:showLegendKey val="0"/>
              <c:showVal val="0"/>
              <c:showCatName val="0"/>
              <c:showSerName val="0"/>
              <c:showPercent val="1"/>
              <c:showBubbleSize val="0"/>
            </c:dLbl>
            <c:dLblPos val="outEnd"/>
            <c:showLegendKey val="0"/>
            <c:showVal val="0"/>
            <c:showCatName val="0"/>
            <c:showSerName val="0"/>
            <c:showPercent val="1"/>
            <c:showBubbleSize val="0"/>
            <c:showLeaderLines val="0"/>
          </c:dLbls>
          <c:cat>
            <c:strRef>
              <c:f>Sheet1!$A$2:$A$5</c:f>
              <c:strCache>
                <c:ptCount val="4"/>
                <c:pt idx="0">
                  <c:v>Firearm</c:v>
                </c:pt>
                <c:pt idx="1">
                  <c:v>Cut/pierce</c:v>
                </c:pt>
                <c:pt idx="2">
                  <c:v>Suffocation</c:v>
                </c:pt>
                <c:pt idx="3">
                  <c:v>Other/unspecified</c:v>
                </c:pt>
              </c:strCache>
            </c:strRef>
          </c:cat>
          <c:val>
            <c:numRef>
              <c:f>Sheet1!$B$2:$B$5</c:f>
              <c:numCache>
                <c:formatCode>General</c:formatCode>
                <c:ptCount val="4"/>
                <c:pt idx="0">
                  <c:v>3501</c:v>
                </c:pt>
                <c:pt idx="1">
                  <c:v>342</c:v>
                </c:pt>
                <c:pt idx="3">
                  <c:v>209</c:v>
                </c:pt>
              </c:numCache>
            </c:numRef>
          </c:val>
        </c:ser>
        <c:ser>
          <c:idx val="1"/>
          <c:order val="1"/>
          <c:tx>
            <c:strRef>
              <c:f>Sheet1!$C$1</c:f>
              <c:strCache>
                <c:ptCount val="1"/>
                <c:pt idx="0">
                  <c:v>Column1</c:v>
                </c:pt>
              </c:strCache>
            </c:strRef>
          </c:tx>
          <c:cat>
            <c:strRef>
              <c:f>Sheet1!$A$2:$A$5</c:f>
              <c:strCache>
                <c:ptCount val="4"/>
                <c:pt idx="0">
                  <c:v>Firearm</c:v>
                </c:pt>
                <c:pt idx="1">
                  <c:v>Cut/pierce</c:v>
                </c:pt>
                <c:pt idx="2">
                  <c:v>Suffocation</c:v>
                </c:pt>
                <c:pt idx="3">
                  <c:v>Other/unspecified</c:v>
                </c:pt>
              </c:strCache>
            </c:strRef>
          </c:cat>
          <c:val>
            <c:numRef>
              <c:f>Sheet1!$C$2:$C$5</c:f>
              <c:numCache>
                <c:formatCode>General</c:formatCode>
                <c:ptCount val="4"/>
                <c:pt idx="2">
                  <c:v>15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Females (n=611)</c:v>
                </c:pt>
              </c:strCache>
            </c:strRef>
          </c:tx>
          <c:spPr>
            <a:ln>
              <a:solidFill>
                <a:schemeClr val="tx1"/>
              </a:solidFill>
            </a:ln>
            <a:effectLst/>
          </c:spPr>
          <c:dPt>
            <c:idx val="0"/>
            <c:bubble3D val="0"/>
            <c:spPr>
              <a:solidFill>
                <a:schemeClr val="accent2"/>
              </a:solidFill>
              <a:ln>
                <a:solidFill>
                  <a:schemeClr val="tx1"/>
                </a:solidFill>
              </a:ln>
              <a:effectLst/>
            </c:spPr>
          </c:dPt>
          <c:dPt>
            <c:idx val="1"/>
            <c:bubble3D val="0"/>
            <c:spPr>
              <a:solidFill>
                <a:srgbClr val="FFC000"/>
              </a:solidFill>
              <a:ln>
                <a:solidFill>
                  <a:schemeClr val="tx1"/>
                </a:solidFill>
              </a:ln>
              <a:effectLst/>
            </c:spPr>
          </c:dPt>
          <c:dLbls>
            <c:dLbl>
              <c:idx val="0"/>
              <c:layout>
                <c:manualLayout>
                  <c:x val="0.28055533683289591"/>
                  <c:y val="-0.11645080663485571"/>
                </c:manualLayout>
              </c:layout>
              <c:tx>
                <c:rich>
                  <a:bodyPr/>
                  <a:lstStyle/>
                  <a:p>
                    <a:r>
                      <a:rPr lang="en-US" sz="1600" dirty="0">
                        <a:latin typeface="Tahoma" pitchFamily="34" charset="0"/>
                        <a:ea typeface="Tahoma" pitchFamily="34" charset="0"/>
                        <a:cs typeface="Tahoma" pitchFamily="34" charset="0"/>
                      </a:rPr>
                      <a:t>64%</a:t>
                    </a:r>
                  </a:p>
                </c:rich>
              </c:tx>
              <c:dLblPos val="bestFit"/>
              <c:showLegendKey val="0"/>
              <c:showVal val="0"/>
              <c:showCatName val="0"/>
              <c:showSerName val="0"/>
              <c:showPercent val="1"/>
              <c:showBubbleSize val="0"/>
            </c:dLbl>
            <c:dLbl>
              <c:idx val="1"/>
              <c:layout>
                <c:manualLayout>
                  <c:x val="3.6111111111111108E-2"/>
                  <c:y val="1.4201317882299478E-2"/>
                </c:manualLayout>
              </c:layout>
              <c:tx>
                <c:rich>
                  <a:bodyPr/>
                  <a:lstStyle/>
                  <a:p>
                    <a:r>
                      <a:rPr lang="en-US" sz="1600" dirty="0">
                        <a:latin typeface="Tahoma" pitchFamily="34" charset="0"/>
                        <a:ea typeface="Tahoma" pitchFamily="34" charset="0"/>
                        <a:cs typeface="Tahoma" pitchFamily="34" charset="0"/>
                      </a:rPr>
                      <a:t>13%</a:t>
                    </a:r>
                  </a:p>
                </c:rich>
              </c:tx>
              <c:dLblPos val="bestFit"/>
              <c:showLegendKey val="0"/>
              <c:showVal val="0"/>
              <c:showCatName val="0"/>
              <c:showSerName val="0"/>
              <c:showPercent val="1"/>
              <c:showBubbleSize val="0"/>
            </c:dLbl>
            <c:dLbl>
              <c:idx val="2"/>
              <c:layout>
                <c:manualLayout>
                  <c:x val="2.7777777777778286E-3"/>
                  <c:y val="1.7041581458759367E-2"/>
                </c:manualLayout>
              </c:layout>
              <c:tx>
                <c:rich>
                  <a:bodyPr/>
                  <a:lstStyle/>
                  <a:p>
                    <a:pPr algn="ctr" rtl="0">
                      <a:defRPr lang="en-US" sz="1600" b="0" i="0" u="none" strike="noStrike" kern="1200" baseline="0">
                        <a:solidFill>
                          <a:prstClr val="black"/>
                        </a:solidFill>
                        <a:latin typeface="Tahoma" pitchFamily="34" charset="0"/>
                        <a:ea typeface="Tahoma" pitchFamily="34" charset="0"/>
                        <a:cs typeface="Tahoma" pitchFamily="34" charset="0"/>
                      </a:defRPr>
                    </a:pPr>
                    <a:r>
                      <a:rPr lang="en-US" sz="1600" dirty="0">
                        <a:latin typeface="Tahoma" pitchFamily="34" charset="0"/>
                        <a:ea typeface="Tahoma" pitchFamily="34" charset="0"/>
                        <a:cs typeface="Tahoma" pitchFamily="34" charset="0"/>
                      </a:rPr>
                      <a:t>8%</a:t>
                    </a:r>
                  </a:p>
                </c:rich>
              </c:tx>
              <c:spPr/>
              <c:dLblPos val="bestFit"/>
              <c:showLegendKey val="0"/>
              <c:showVal val="0"/>
              <c:showCatName val="0"/>
              <c:showSerName val="0"/>
              <c:showPercent val="1"/>
              <c:showBubbleSize val="0"/>
            </c:dLbl>
            <c:dLbl>
              <c:idx val="3"/>
              <c:layout>
                <c:manualLayout>
                  <c:x val="-3.3333333333333333E-2"/>
                  <c:y val="1.4201317882299478E-2"/>
                </c:manualLayout>
              </c:layout>
              <c:tx>
                <c:rich>
                  <a:bodyPr/>
                  <a:lstStyle/>
                  <a:p>
                    <a:r>
                      <a:rPr lang="en-US" sz="1600" dirty="0" smtClean="0">
                        <a:latin typeface="Tahoma" pitchFamily="34" charset="0"/>
                        <a:ea typeface="Tahoma" pitchFamily="34" charset="0"/>
                        <a:cs typeface="Tahoma" pitchFamily="34" charset="0"/>
                      </a:rPr>
                      <a:t>16%</a:t>
                    </a:r>
                    <a:endParaRPr lang="en-US" sz="1600" dirty="0">
                      <a:latin typeface="Tahoma" pitchFamily="34" charset="0"/>
                      <a:ea typeface="Tahoma" pitchFamily="34" charset="0"/>
                      <a:cs typeface="Tahoma" pitchFamily="34" charset="0"/>
                    </a:endParaRPr>
                  </a:p>
                </c:rich>
              </c:tx>
              <c:dLblPos val="bestFit"/>
              <c:showLegendKey val="0"/>
              <c:showVal val="0"/>
              <c:showCatName val="0"/>
              <c:showSerName val="0"/>
              <c:showPercent val="1"/>
              <c:showBubbleSize val="0"/>
            </c:dLbl>
            <c:dLblPos val="outEnd"/>
            <c:showLegendKey val="0"/>
            <c:showVal val="0"/>
            <c:showCatName val="0"/>
            <c:showSerName val="0"/>
            <c:showPercent val="1"/>
            <c:showBubbleSize val="0"/>
            <c:showLeaderLines val="0"/>
          </c:dLbls>
          <c:cat>
            <c:strRef>
              <c:f>Sheet1!$A$2:$A$5</c:f>
              <c:strCache>
                <c:ptCount val="4"/>
                <c:pt idx="0">
                  <c:v>Firearm</c:v>
                </c:pt>
                <c:pt idx="1">
                  <c:v>Cut/pierce</c:v>
                </c:pt>
                <c:pt idx="2">
                  <c:v>Suffocation</c:v>
                </c:pt>
                <c:pt idx="3">
                  <c:v>Other/unspecified</c:v>
                </c:pt>
              </c:strCache>
            </c:strRef>
          </c:cat>
          <c:val>
            <c:numRef>
              <c:f>Sheet1!$B$2:$B$5</c:f>
              <c:numCache>
                <c:formatCode>General</c:formatCode>
                <c:ptCount val="4"/>
                <c:pt idx="0">
                  <c:v>388</c:v>
                </c:pt>
                <c:pt idx="1">
                  <c:v>78</c:v>
                </c:pt>
                <c:pt idx="2">
                  <c:v>48</c:v>
                </c:pt>
                <c:pt idx="3">
                  <c:v>97</c:v>
                </c:pt>
              </c:numCache>
            </c:numRef>
          </c:val>
        </c:ser>
        <c:dLbls>
          <c:showLegendKey val="0"/>
          <c:showVal val="0"/>
          <c:showCatName val="0"/>
          <c:showSerName val="0"/>
          <c:showPercent val="0"/>
          <c:showBubbleSize val="0"/>
          <c:showLeaderLines val="0"/>
        </c:dLbls>
        <c:firstSliceAng val="63"/>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508332443846"/>
          <c:y val="0.1240317761683673"/>
          <c:w val="0.87745491667556141"/>
          <c:h val="0.69963158959813365"/>
        </c:manualLayout>
      </c:layout>
      <c:barChart>
        <c:barDir val="col"/>
        <c:grouping val="clustered"/>
        <c:varyColors val="0"/>
        <c:ser>
          <c:idx val="1"/>
          <c:order val="0"/>
          <c:tx>
            <c:strRef>
              <c:f>Sheet1!$A$2</c:f>
              <c:strCache>
                <c:ptCount val="1"/>
                <c:pt idx="0">
                  <c:v>2011</c:v>
                </c:pt>
              </c:strCache>
            </c:strRef>
          </c:tx>
          <c:spPr>
            <a:solidFill>
              <a:schemeClr val="accent1"/>
            </a:solidFill>
            <a:ln>
              <a:solidFill>
                <a:schemeClr val="tx1"/>
              </a:solidFill>
              <a:prstDash val="solid"/>
            </a:ln>
            <a:effectLst/>
          </c:spPr>
          <c:invertIfNegative val="0"/>
          <c:dPt>
            <c:idx val="0"/>
            <c:invertIfNegative val="0"/>
            <c:bubble3D val="0"/>
            <c:spPr>
              <a:solidFill>
                <a:schemeClr val="bg1">
                  <a:lumMod val="50000"/>
                </a:schemeClr>
              </a:solidFill>
              <a:ln>
                <a:solidFill>
                  <a:schemeClr val="tx1"/>
                </a:solidFill>
                <a:prstDash val="solid"/>
              </a:ln>
              <a:effectLst/>
            </c:spPr>
          </c:dPt>
          <c:dPt>
            <c:idx val="5"/>
            <c:invertIfNegative val="0"/>
            <c:bubble3D val="0"/>
          </c:dPt>
          <c:dPt>
            <c:idx val="6"/>
            <c:invertIfNegative val="0"/>
            <c:bubble3D val="0"/>
          </c:dPt>
          <c:errBars>
            <c:errBarType val="both"/>
            <c:errValType val="cust"/>
            <c:noEndCap val="0"/>
            <c:plus>
              <c:numRef>
                <c:f>Sheet1!$B$8:$J$8</c:f>
                <c:numCache>
                  <c:formatCode>General</c:formatCode>
                  <c:ptCount val="9"/>
                  <c:pt idx="1">
                    <c:v>156.83048671638039</c:v>
                  </c:pt>
                  <c:pt idx="3">
                    <c:v>106.73734638247333</c:v>
                  </c:pt>
                  <c:pt idx="4">
                    <c:v>420.0994768693954</c:v>
                  </c:pt>
                  <c:pt idx="5">
                    <c:v>246.42671036820735</c:v>
                  </c:pt>
                  <c:pt idx="6">
                    <c:v>127.8565688339489</c:v>
                  </c:pt>
                  <c:pt idx="7">
                    <c:v>49.326811366885835</c:v>
                  </c:pt>
                  <c:pt idx="8">
                    <c:v>17.216349531205395</c:v>
                  </c:pt>
                </c:numCache>
              </c:numRef>
            </c:plus>
            <c:minus>
              <c:numRef>
                <c:f>Sheet1!$B$8:$J$8</c:f>
                <c:numCache>
                  <c:formatCode>General</c:formatCode>
                  <c:ptCount val="9"/>
                  <c:pt idx="1">
                    <c:v>156.83048671638039</c:v>
                  </c:pt>
                  <c:pt idx="3">
                    <c:v>106.73734638247333</c:v>
                  </c:pt>
                  <c:pt idx="4">
                    <c:v>420.0994768693954</c:v>
                  </c:pt>
                  <c:pt idx="5">
                    <c:v>246.42671036820735</c:v>
                  </c:pt>
                  <c:pt idx="6">
                    <c:v>127.8565688339489</c:v>
                  </c:pt>
                  <c:pt idx="7">
                    <c:v>49.326811366885835</c:v>
                  </c:pt>
                  <c:pt idx="8">
                    <c:v>17.216349531205395</c:v>
                  </c:pt>
                </c:numCache>
              </c:numRef>
            </c:minus>
          </c:errBars>
          <c:cat>
            <c:strRef>
              <c:f>Sheet1!$B$1:$I$1</c:f>
              <c:strCache>
                <c:ptCount val="8"/>
                <c:pt idx="0">
                  <c:v> </c:v>
                </c:pt>
                <c:pt idx="1">
                  <c:v>Total</c:v>
                </c:pt>
                <c:pt idx="2">
                  <c:v>  </c:v>
                </c:pt>
                <c:pt idx="3">
                  <c:v>&lt;18</c:v>
                </c:pt>
                <c:pt idx="4">
                  <c:v>18-24</c:v>
                </c:pt>
                <c:pt idx="5">
                  <c:v>25-44</c:v>
                </c:pt>
                <c:pt idx="6">
                  <c:v>45-54</c:v>
                </c:pt>
                <c:pt idx="7">
                  <c:v>55-64</c:v>
                </c:pt>
              </c:strCache>
            </c:strRef>
          </c:cat>
          <c:val>
            <c:numRef>
              <c:f>Sheet1!$B$2:$I$2</c:f>
              <c:numCache>
                <c:formatCode>General</c:formatCode>
                <c:ptCount val="8"/>
                <c:pt idx="1">
                  <c:v>555.07000000000005</c:v>
                </c:pt>
                <c:pt idx="3">
                  <c:v>341.7</c:v>
                </c:pt>
                <c:pt idx="4" formatCode="#,##0.00">
                  <c:v>1462.25</c:v>
                </c:pt>
                <c:pt idx="5">
                  <c:v>840.23</c:v>
                </c:pt>
                <c:pt idx="6">
                  <c:v>451.72</c:v>
                </c:pt>
                <c:pt idx="7">
                  <c:v>174.9</c:v>
                </c:pt>
              </c:numCache>
            </c:numRef>
          </c:val>
        </c:ser>
        <c:dLbls>
          <c:showLegendKey val="0"/>
          <c:showVal val="0"/>
          <c:showCatName val="0"/>
          <c:showSerName val="0"/>
          <c:showPercent val="0"/>
          <c:showBubbleSize val="0"/>
        </c:dLbls>
        <c:gapWidth val="59"/>
        <c:overlap val="100"/>
        <c:axId val="99709696"/>
        <c:axId val="99711232"/>
      </c:barChart>
      <c:lineChart>
        <c:grouping val="standard"/>
        <c:varyColors val="0"/>
        <c:ser>
          <c:idx val="0"/>
          <c:order val="1"/>
          <c:tx>
            <c:strRef>
              <c:f>Sheet1!$A$3</c:f>
              <c:strCache>
                <c:ptCount val="1"/>
                <c:pt idx="0">
                  <c:v>Target</c:v>
                </c:pt>
              </c:strCache>
            </c:strRef>
          </c:tx>
          <c:spPr>
            <a:ln w="38100">
              <a:solidFill>
                <a:schemeClr val="tx1"/>
              </a:solidFill>
              <a:prstDash val="sysDash"/>
            </a:ln>
          </c:spPr>
          <c:marker>
            <c:symbol val="none"/>
          </c:marker>
          <c:cat>
            <c:strRef>
              <c:f>Sheet1!$B$1:$I$1</c:f>
              <c:strCache>
                <c:ptCount val="8"/>
                <c:pt idx="0">
                  <c:v> </c:v>
                </c:pt>
                <c:pt idx="1">
                  <c:v>Total</c:v>
                </c:pt>
                <c:pt idx="2">
                  <c:v>  </c:v>
                </c:pt>
                <c:pt idx="3">
                  <c:v>&lt;18</c:v>
                </c:pt>
                <c:pt idx="4">
                  <c:v>18-24</c:v>
                </c:pt>
                <c:pt idx="5">
                  <c:v>25-44</c:v>
                </c:pt>
                <c:pt idx="6">
                  <c:v>45-54</c:v>
                </c:pt>
                <c:pt idx="7">
                  <c:v>55-64</c:v>
                </c:pt>
              </c:strCache>
            </c:strRef>
          </c:cat>
          <c:val>
            <c:numRef>
              <c:f>Sheet1!$B$3:$I$3</c:f>
              <c:numCache>
                <c:formatCode>General</c:formatCode>
                <c:ptCount val="8"/>
                <c:pt idx="0">
                  <c:v>461.2</c:v>
                </c:pt>
                <c:pt idx="1">
                  <c:v>461.2</c:v>
                </c:pt>
                <c:pt idx="2">
                  <c:v>461.2</c:v>
                </c:pt>
              </c:numCache>
            </c:numRef>
          </c:val>
          <c:smooth val="0"/>
        </c:ser>
        <c:dLbls>
          <c:showLegendKey val="0"/>
          <c:showVal val="0"/>
          <c:showCatName val="0"/>
          <c:showSerName val="0"/>
          <c:showPercent val="0"/>
          <c:showBubbleSize val="0"/>
        </c:dLbls>
        <c:marker val="1"/>
        <c:smooth val="0"/>
        <c:axId val="99709696"/>
        <c:axId val="99711232"/>
      </c:lineChart>
      <c:catAx>
        <c:axId val="99709696"/>
        <c:scaling>
          <c:orientation val="minMax"/>
        </c:scaling>
        <c:delete val="0"/>
        <c:axPos val="b"/>
        <c:majorTickMark val="none"/>
        <c:minorTickMark val="none"/>
        <c:tickLblPos val="nextTo"/>
        <c:txPr>
          <a:bodyPr rot="0" vert="horz" anchor="t" anchorCtr="0"/>
          <a:lstStyle/>
          <a:p>
            <a:pPr>
              <a:defRPr sz="1600">
                <a:solidFill>
                  <a:schemeClr val="tx1"/>
                </a:solidFill>
                <a:latin typeface="Tahoma" pitchFamily="34" charset="0"/>
                <a:cs typeface="Tahoma" pitchFamily="34" charset="0"/>
              </a:defRPr>
            </a:pPr>
            <a:endParaRPr lang="en-US"/>
          </a:p>
        </c:txPr>
        <c:crossAx val="99711232"/>
        <c:crosses val="autoZero"/>
        <c:auto val="1"/>
        <c:lblAlgn val="ctr"/>
        <c:lblOffset val="10"/>
        <c:noMultiLvlLbl val="0"/>
      </c:catAx>
      <c:valAx>
        <c:axId val="99711232"/>
        <c:scaling>
          <c:orientation val="minMax"/>
          <c:min val="0"/>
        </c:scaling>
        <c:delete val="0"/>
        <c:axPos val="l"/>
        <c:majorGridlines>
          <c:spPr>
            <a:ln>
              <a:prstDash val="sysDash"/>
            </a:ln>
          </c:spPr>
        </c:majorGridlines>
        <c:numFmt formatCode="#,##0" sourceLinked="0"/>
        <c:majorTickMark val="none"/>
        <c:minorTickMark val="none"/>
        <c:tickLblPos val="nextTo"/>
        <c:txPr>
          <a:bodyPr/>
          <a:lstStyle/>
          <a:p>
            <a:pPr>
              <a:defRPr sz="1600">
                <a:solidFill>
                  <a:schemeClr val="tx1"/>
                </a:solidFill>
                <a:latin typeface="Tahoma" pitchFamily="34" charset="0"/>
                <a:cs typeface="Tahoma" pitchFamily="34" charset="0"/>
              </a:defRPr>
            </a:pPr>
            <a:endParaRPr lang="en-US"/>
          </a:p>
        </c:txPr>
        <c:crossAx val="99709696"/>
        <c:crosses val="autoZero"/>
        <c:crossBetween val="between"/>
        <c:majorUnit val="200"/>
        <c:minorUnit val="5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82691352770092"/>
          <c:y val="1.5048538611817784E-2"/>
          <c:w val="0.78038814404956136"/>
          <c:h val="0.79499947120631209"/>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solidFill>
                <a:schemeClr val="tx1"/>
              </a:solidFill>
              <a:prstDash val="solid"/>
            </a:ln>
            <a:effectLst/>
          </c:spPr>
          <c:invertIfNegative val="0"/>
          <c:dPt>
            <c:idx val="1"/>
            <c:invertIfNegative val="0"/>
            <c:bubble3D val="0"/>
            <c:spPr>
              <a:solidFill>
                <a:schemeClr val="accent3"/>
              </a:solidFill>
              <a:ln>
                <a:solidFill>
                  <a:schemeClr val="tx1"/>
                </a:solidFill>
                <a:prstDash val="solid"/>
              </a:ln>
              <a:effectLst/>
            </c:spPr>
          </c:dPt>
          <c:dPt>
            <c:idx val="2"/>
            <c:invertIfNegative val="0"/>
            <c:bubble3D val="0"/>
            <c:spPr>
              <a:solidFill>
                <a:srgbClr val="0070C0"/>
              </a:solidFill>
              <a:ln>
                <a:solidFill>
                  <a:schemeClr val="tx1"/>
                </a:solidFill>
                <a:prstDash val="solid"/>
              </a:ln>
              <a:effectLst/>
            </c:spPr>
          </c:dPt>
          <c:errBars>
            <c:errBarType val="both"/>
            <c:errValType val="cust"/>
            <c:noEndCap val="0"/>
            <c:plus>
              <c:numRef>
                <c:f>Sheet1!$B$26:$B$29</c:f>
                <c:numCache>
                  <c:formatCode>General</c:formatCode>
                  <c:ptCount val="4"/>
                  <c:pt idx="0">
                    <c:v>5.5154399999999999</c:v>
                  </c:pt>
                  <c:pt idx="1">
                    <c:v>3.0419200000000002</c:v>
                  </c:pt>
                  <c:pt idx="2">
                    <c:v>0</c:v>
                  </c:pt>
                  <c:pt idx="3">
                    <c:v>0</c:v>
                  </c:pt>
                </c:numCache>
              </c:numRef>
            </c:plus>
            <c:minus>
              <c:numRef>
                <c:f>Sheet1!$B$26:$B$29</c:f>
                <c:numCache>
                  <c:formatCode>General</c:formatCode>
                  <c:ptCount val="4"/>
                  <c:pt idx="0">
                    <c:v>5.5154399999999999</c:v>
                  </c:pt>
                  <c:pt idx="1">
                    <c:v>3.0419200000000002</c:v>
                  </c:pt>
                  <c:pt idx="2">
                    <c:v>0</c:v>
                  </c:pt>
                  <c:pt idx="3">
                    <c:v>0</c:v>
                  </c:pt>
                </c:numCache>
              </c:numRef>
            </c:minus>
          </c:errBars>
          <c:cat>
            <c:strRef>
              <c:f>Sheet1!$A$2:$A$5</c:f>
              <c:strCache>
                <c:ptCount val="4"/>
                <c:pt idx="0">
                  <c:v>Race/Ethnicity</c:v>
                </c:pt>
                <c:pt idx="1">
                  <c:v>Age</c:v>
                </c:pt>
                <c:pt idx="2">
                  <c:v>Sex</c:v>
                </c:pt>
                <c:pt idx="3">
                  <c:v>Total</c:v>
                </c:pt>
              </c:strCache>
            </c:strRef>
          </c:cat>
          <c:val>
            <c:numRef>
              <c:f>Sheet1!$B$2:$B$5</c:f>
              <c:numCache>
                <c:formatCode>General</c:formatCode>
                <c:ptCount val="4"/>
                <c:pt idx="0">
                  <c:v>55.3</c:v>
                </c:pt>
                <c:pt idx="1">
                  <c:v>67.3</c:v>
                </c:pt>
              </c:numCache>
            </c:numRef>
          </c:val>
        </c:ser>
        <c:ser>
          <c:idx val="1"/>
          <c:order val="1"/>
          <c:tx>
            <c:strRef>
              <c:f>Sheet1!$C$1</c:f>
              <c:strCache>
                <c:ptCount val="1"/>
                <c:pt idx="0">
                  <c:v>Series 2</c:v>
                </c:pt>
              </c:strCache>
            </c:strRef>
          </c:tx>
          <c:spPr>
            <a:solidFill>
              <a:schemeClr val="accent5">
                <a:lumMod val="40000"/>
                <a:lumOff val="60000"/>
              </a:schemeClr>
            </a:solidFill>
            <a:ln>
              <a:solidFill>
                <a:schemeClr val="tx1"/>
              </a:solidFill>
              <a:prstDash val="solid"/>
            </a:ln>
            <a:effectLst/>
          </c:spPr>
          <c:invertIfNegative val="0"/>
          <c:dPt>
            <c:idx val="0"/>
            <c:invertIfNegative val="0"/>
            <c:bubble3D val="0"/>
            <c:spPr>
              <a:solidFill>
                <a:schemeClr val="accent6">
                  <a:lumMod val="40000"/>
                  <a:lumOff val="60000"/>
                </a:schemeClr>
              </a:solidFill>
              <a:ln>
                <a:solidFill>
                  <a:schemeClr val="tx1"/>
                </a:solidFill>
                <a:prstDash val="solid"/>
              </a:ln>
              <a:effectLst/>
            </c:spPr>
          </c:dPt>
          <c:dPt>
            <c:idx val="1"/>
            <c:invertIfNegative val="0"/>
            <c:bubble3D val="0"/>
            <c:spPr>
              <a:solidFill>
                <a:schemeClr val="accent2"/>
              </a:solidFill>
              <a:ln>
                <a:solidFill>
                  <a:schemeClr val="tx1"/>
                </a:solidFill>
                <a:prstDash val="solid"/>
              </a:ln>
              <a:effectLst/>
            </c:spPr>
          </c:dPt>
          <c:dPt>
            <c:idx val="2"/>
            <c:invertIfNegative val="0"/>
            <c:bubble3D val="0"/>
            <c:spPr>
              <a:solidFill>
                <a:schemeClr val="accent6"/>
              </a:solidFill>
              <a:ln>
                <a:solidFill>
                  <a:schemeClr val="tx1"/>
                </a:solidFill>
                <a:prstDash val="solid"/>
              </a:ln>
              <a:effectLst/>
            </c:spPr>
          </c:dPt>
          <c:dPt>
            <c:idx val="3"/>
            <c:invertIfNegative val="0"/>
            <c:bubble3D val="0"/>
            <c:spPr>
              <a:solidFill>
                <a:schemeClr val="bg1">
                  <a:lumMod val="65000"/>
                </a:schemeClr>
              </a:solidFill>
              <a:ln>
                <a:solidFill>
                  <a:schemeClr val="tx1"/>
                </a:solidFill>
                <a:prstDash val="solid"/>
              </a:ln>
              <a:effectLst/>
            </c:spPr>
          </c:dPt>
          <c:errBars>
            <c:errBarType val="both"/>
            <c:errValType val="cust"/>
            <c:noEndCap val="0"/>
            <c:plus>
              <c:numRef>
                <c:f>Sheet1!$C$26:$C$29</c:f>
                <c:numCache>
                  <c:formatCode>General</c:formatCode>
                  <c:ptCount val="4"/>
                  <c:pt idx="0">
                    <c:v>2.7243999999999997</c:v>
                  </c:pt>
                  <c:pt idx="1">
                    <c:v>3.5476000000000001</c:v>
                  </c:pt>
                  <c:pt idx="2">
                    <c:v>3.1007199999999999</c:v>
                  </c:pt>
                  <c:pt idx="3">
                    <c:v>2.1716800000000003</c:v>
                  </c:pt>
                </c:numCache>
              </c:numRef>
            </c:plus>
            <c:minus>
              <c:numRef>
                <c:f>Sheet1!$C$26:$C$29</c:f>
                <c:numCache>
                  <c:formatCode>General</c:formatCode>
                  <c:ptCount val="4"/>
                  <c:pt idx="0">
                    <c:v>2.7243999999999997</c:v>
                  </c:pt>
                  <c:pt idx="1">
                    <c:v>3.5476000000000001</c:v>
                  </c:pt>
                  <c:pt idx="2">
                    <c:v>3.1007199999999999</c:v>
                  </c:pt>
                  <c:pt idx="3">
                    <c:v>2.1716800000000003</c:v>
                  </c:pt>
                </c:numCache>
              </c:numRef>
            </c:minus>
          </c:errBars>
          <c:cat>
            <c:strRef>
              <c:f>Sheet1!$A$2:$A$5</c:f>
              <c:strCache>
                <c:ptCount val="4"/>
                <c:pt idx="0">
                  <c:v>Race/Ethnicity</c:v>
                </c:pt>
                <c:pt idx="1">
                  <c:v>Age</c:v>
                </c:pt>
                <c:pt idx="2">
                  <c:v>Sex</c:v>
                </c:pt>
                <c:pt idx="3">
                  <c:v>Total</c:v>
                </c:pt>
              </c:strCache>
            </c:strRef>
          </c:cat>
          <c:val>
            <c:numRef>
              <c:f>Sheet1!$C$2:$C$5</c:f>
              <c:numCache>
                <c:formatCode>General</c:formatCode>
                <c:ptCount val="4"/>
                <c:pt idx="0">
                  <c:v>57.1</c:v>
                </c:pt>
                <c:pt idx="1">
                  <c:v>59.2</c:v>
                </c:pt>
                <c:pt idx="2">
                  <c:v>52.4</c:v>
                </c:pt>
                <c:pt idx="3">
                  <c:v>56.5</c:v>
                </c:pt>
              </c:numCache>
            </c:numRef>
          </c:val>
        </c:ser>
        <c:ser>
          <c:idx val="2"/>
          <c:order val="2"/>
          <c:tx>
            <c:strRef>
              <c:f>Sheet1!$D$1</c:f>
              <c:strCache>
                <c:ptCount val="1"/>
                <c:pt idx="0">
                  <c:v>Series 3</c:v>
                </c:pt>
              </c:strCache>
            </c:strRef>
          </c:tx>
          <c:spPr>
            <a:solidFill>
              <a:schemeClr val="accent3"/>
            </a:solidFill>
            <a:ln>
              <a:solidFill>
                <a:schemeClr val="tx1"/>
              </a:solidFill>
              <a:prstDash val="solid"/>
            </a:ln>
            <a:effectLst/>
          </c:spPr>
          <c:invertIfNegative val="0"/>
          <c:dPt>
            <c:idx val="0"/>
            <c:invertIfNegative val="0"/>
            <c:bubble3D val="0"/>
            <c:spPr>
              <a:solidFill>
                <a:schemeClr val="accent4">
                  <a:lumMod val="60000"/>
                  <a:lumOff val="40000"/>
                </a:schemeClr>
              </a:solidFill>
              <a:ln>
                <a:solidFill>
                  <a:schemeClr val="tx1"/>
                </a:solidFill>
                <a:prstDash val="solid"/>
              </a:ln>
              <a:effectLst/>
            </c:spPr>
          </c:dPt>
          <c:dPt>
            <c:idx val="1"/>
            <c:invertIfNegative val="0"/>
            <c:bubble3D val="0"/>
            <c:spPr>
              <a:solidFill>
                <a:srgbClr val="0070C0"/>
              </a:solidFill>
              <a:ln>
                <a:solidFill>
                  <a:schemeClr val="tx1"/>
                </a:solidFill>
                <a:prstDash val="solid"/>
              </a:ln>
              <a:effectLst/>
            </c:spPr>
          </c:dPt>
          <c:dPt>
            <c:idx val="2"/>
            <c:invertIfNegative val="0"/>
            <c:bubble3D val="0"/>
            <c:spPr>
              <a:solidFill>
                <a:srgbClr val="7030A0"/>
              </a:solidFill>
              <a:ln>
                <a:solidFill>
                  <a:schemeClr val="tx1"/>
                </a:solidFill>
                <a:prstDash val="solid"/>
              </a:ln>
              <a:effectLst/>
            </c:spPr>
          </c:dPt>
          <c:dPt>
            <c:idx val="3"/>
            <c:invertIfNegative val="0"/>
            <c:bubble3D val="0"/>
            <c:spPr>
              <a:solidFill>
                <a:schemeClr val="bg1">
                  <a:lumMod val="65000"/>
                </a:schemeClr>
              </a:solidFill>
              <a:ln>
                <a:solidFill>
                  <a:schemeClr val="tx1"/>
                </a:solidFill>
                <a:prstDash val="solid"/>
              </a:ln>
              <a:effectLst/>
            </c:spPr>
          </c:dPt>
          <c:dPt>
            <c:idx val="4"/>
            <c:invertIfNegative val="0"/>
            <c:bubble3D val="0"/>
            <c:spPr>
              <a:solidFill>
                <a:schemeClr val="tx2">
                  <a:lumMod val="40000"/>
                  <a:lumOff val="60000"/>
                </a:schemeClr>
              </a:solidFill>
              <a:ln>
                <a:solidFill>
                  <a:schemeClr val="tx1"/>
                </a:solidFill>
                <a:prstDash val="solid"/>
              </a:ln>
              <a:effectLst/>
            </c:spPr>
          </c:dPt>
          <c:errBars>
            <c:errBarType val="both"/>
            <c:errValType val="cust"/>
            <c:noEndCap val="0"/>
            <c:plus>
              <c:numRef>
                <c:f>Sheet1!$D$26:$D$29</c:f>
                <c:numCache>
                  <c:formatCode>General</c:formatCode>
                  <c:ptCount val="4"/>
                  <c:pt idx="0">
                    <c:v>5.8780400000000004</c:v>
                  </c:pt>
                  <c:pt idx="1">
                    <c:v>4.5570000000000004</c:v>
                  </c:pt>
                  <c:pt idx="2">
                    <c:v>3.0458400000000001</c:v>
                  </c:pt>
                  <c:pt idx="3">
                    <c:v>0</c:v>
                  </c:pt>
                </c:numCache>
              </c:numRef>
            </c:plus>
            <c:minus>
              <c:numRef>
                <c:f>Sheet1!$D$26:$D$29</c:f>
                <c:numCache>
                  <c:formatCode>General</c:formatCode>
                  <c:ptCount val="4"/>
                  <c:pt idx="0">
                    <c:v>5.8780400000000004</c:v>
                  </c:pt>
                  <c:pt idx="1">
                    <c:v>4.5570000000000004</c:v>
                  </c:pt>
                  <c:pt idx="2">
                    <c:v>3.0458400000000001</c:v>
                  </c:pt>
                  <c:pt idx="3">
                    <c:v>0</c:v>
                  </c:pt>
                </c:numCache>
              </c:numRef>
            </c:minus>
          </c:errBars>
          <c:cat>
            <c:strRef>
              <c:f>Sheet1!$A$2:$A$5</c:f>
              <c:strCache>
                <c:ptCount val="4"/>
                <c:pt idx="0">
                  <c:v>Race/Ethnicity</c:v>
                </c:pt>
                <c:pt idx="1">
                  <c:v>Age</c:v>
                </c:pt>
                <c:pt idx="2">
                  <c:v>Sex</c:v>
                </c:pt>
                <c:pt idx="3">
                  <c:v>Total</c:v>
                </c:pt>
              </c:strCache>
            </c:strRef>
          </c:cat>
          <c:val>
            <c:numRef>
              <c:f>Sheet1!$D$2:$D$5</c:f>
              <c:numCache>
                <c:formatCode>General</c:formatCode>
                <c:ptCount val="4"/>
                <c:pt idx="0">
                  <c:v>59.2</c:v>
                </c:pt>
                <c:pt idx="1">
                  <c:v>39.200000000000003</c:v>
                </c:pt>
                <c:pt idx="2">
                  <c:v>60.5</c:v>
                </c:pt>
              </c:numCache>
            </c:numRef>
          </c:val>
        </c:ser>
        <c:ser>
          <c:idx val="3"/>
          <c:order val="3"/>
          <c:tx>
            <c:strRef>
              <c:f>Sheet1!$E$1</c:f>
              <c:strCache>
                <c:ptCount val="1"/>
                <c:pt idx="0">
                  <c:v>Series 4</c:v>
                </c:pt>
              </c:strCache>
            </c:strRef>
          </c:tx>
          <c:spPr>
            <a:noFill/>
          </c:spPr>
          <c:invertIfNegative val="0"/>
          <c:dPt>
            <c:idx val="1"/>
            <c:invertIfNegative val="0"/>
            <c:bubble3D val="0"/>
          </c:dPt>
          <c:dPt>
            <c:idx val="2"/>
            <c:invertIfNegative val="0"/>
            <c:bubble3D val="0"/>
          </c:dPt>
          <c:dPt>
            <c:idx val="3"/>
            <c:invertIfNegative val="0"/>
            <c:bubble3D val="0"/>
          </c:dPt>
          <c:trendline>
            <c:spPr>
              <a:ln w="25400">
                <a:prstDash val="dash"/>
              </a:ln>
            </c:spPr>
            <c:trendlineType val="linear"/>
            <c:forward val="0.5"/>
            <c:backward val="0.5"/>
            <c:dispRSqr val="0"/>
            <c:dispEq val="0"/>
          </c:trendline>
          <c:cat>
            <c:strRef>
              <c:f>Sheet1!$A$2:$A$5</c:f>
              <c:strCache>
                <c:ptCount val="4"/>
                <c:pt idx="0">
                  <c:v>Race/Ethnicity</c:v>
                </c:pt>
                <c:pt idx="1">
                  <c:v>Age</c:v>
                </c:pt>
                <c:pt idx="2">
                  <c:v>Sex</c:v>
                </c:pt>
                <c:pt idx="3">
                  <c:v>Total</c:v>
                </c:pt>
              </c:strCache>
            </c:strRef>
          </c:cat>
          <c:val>
            <c:numRef>
              <c:f>Sheet1!$E$2:$E$5</c:f>
              <c:numCache>
                <c:formatCode>General</c:formatCode>
                <c:ptCount val="4"/>
                <c:pt idx="0">
                  <c:v>52.9</c:v>
                </c:pt>
                <c:pt idx="1">
                  <c:v>52.9</c:v>
                </c:pt>
                <c:pt idx="2">
                  <c:v>52.9</c:v>
                </c:pt>
                <c:pt idx="3">
                  <c:v>52.9</c:v>
                </c:pt>
              </c:numCache>
            </c:numRef>
          </c:val>
        </c:ser>
        <c:dLbls>
          <c:showLegendKey val="0"/>
          <c:showVal val="0"/>
          <c:showCatName val="0"/>
          <c:showSerName val="0"/>
          <c:showPercent val="0"/>
          <c:showBubbleSize val="0"/>
        </c:dLbls>
        <c:gapWidth val="0"/>
        <c:axId val="99412992"/>
        <c:axId val="99431168"/>
      </c:barChart>
      <c:catAx>
        <c:axId val="99412992"/>
        <c:scaling>
          <c:orientation val="minMax"/>
        </c:scaling>
        <c:delete val="0"/>
        <c:axPos val="l"/>
        <c:majorTickMark val="none"/>
        <c:minorTickMark val="none"/>
        <c:tickLblPos val="none"/>
        <c:txPr>
          <a:bodyPr anchor="b"/>
          <a:lstStyle/>
          <a:p>
            <a:pPr>
              <a:defRPr sz="1600"/>
            </a:pPr>
            <a:endParaRPr lang="en-US"/>
          </a:p>
        </c:txPr>
        <c:crossAx val="99431168"/>
        <c:crosses val="autoZero"/>
        <c:auto val="1"/>
        <c:lblAlgn val="ctr"/>
        <c:lblOffset val="100"/>
        <c:noMultiLvlLbl val="0"/>
      </c:catAx>
      <c:valAx>
        <c:axId val="99431168"/>
        <c:scaling>
          <c:orientation val="minMax"/>
          <c:max val="80"/>
          <c:min val="0"/>
        </c:scaling>
        <c:delete val="0"/>
        <c:axPos val="b"/>
        <c:majorGridlines>
          <c:spPr>
            <a:ln>
              <a:prstDash val="sysDash"/>
            </a:ln>
          </c:spPr>
        </c:majorGridlines>
        <c:title>
          <c:tx>
            <c:rich>
              <a:bodyPr/>
              <a:lstStyle/>
              <a:p>
                <a:pPr>
                  <a:defRPr sz="1800" b="0"/>
                </a:pPr>
                <a:r>
                  <a:rPr lang="en-US" sz="1800" b="0" dirty="0" smtClean="0">
                    <a:latin typeface="Tahoma" pitchFamily="34" charset="0"/>
                    <a:ea typeface="Tahoma" pitchFamily="34" charset="0"/>
                    <a:cs typeface="Tahoma" pitchFamily="34" charset="0"/>
                  </a:rPr>
                  <a:t>Percent </a:t>
                </a:r>
                <a:endParaRPr lang="en-US" sz="1800" b="0" dirty="0">
                  <a:latin typeface="Tahoma" pitchFamily="34" charset="0"/>
                  <a:ea typeface="Tahoma" pitchFamily="34" charset="0"/>
                  <a:cs typeface="Tahoma" pitchFamily="34" charset="0"/>
                </a:endParaRPr>
              </a:p>
            </c:rich>
          </c:tx>
          <c:layout>
            <c:manualLayout>
              <c:xMode val="edge"/>
              <c:yMode val="edge"/>
              <c:x val="0.41747397097316236"/>
              <c:y val="0.88072680658586389"/>
            </c:manualLayout>
          </c:layout>
          <c:overlay val="0"/>
        </c:title>
        <c:numFmt formatCode="General" sourceLinked="1"/>
        <c:majorTickMark val="out"/>
        <c:minorTickMark val="out"/>
        <c:tickLblPos val="nextTo"/>
        <c:txPr>
          <a:bodyPr/>
          <a:lstStyle/>
          <a:p>
            <a:pPr>
              <a:defRPr sz="1400">
                <a:latin typeface="Tahoma" pitchFamily="34" charset="0"/>
                <a:ea typeface="Tahoma" pitchFamily="34" charset="0"/>
                <a:cs typeface="Tahoma" pitchFamily="34" charset="0"/>
              </a:defRPr>
            </a:pPr>
            <a:endParaRPr lang="en-US"/>
          </a:p>
        </c:txPr>
        <c:crossAx val="99412992"/>
        <c:crosses val="autoZero"/>
        <c:crossBetween val="between"/>
        <c:majorUnit val="10"/>
        <c:minorUnit val="5"/>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51436859754709"/>
          <c:y val="0"/>
          <c:w val="0.83550218953307187"/>
          <c:h val="0.83595690093968567"/>
        </c:manualLayout>
      </c:layout>
      <c:barChart>
        <c:barDir val="bar"/>
        <c:grouping val="clustered"/>
        <c:varyColors val="0"/>
        <c:ser>
          <c:idx val="0"/>
          <c:order val="0"/>
          <c:tx>
            <c:strRef>
              <c:f>Sheet1!$B$1</c:f>
              <c:strCache>
                <c:ptCount val="1"/>
                <c:pt idx="0">
                  <c:v>Series 1</c:v>
                </c:pt>
              </c:strCache>
            </c:strRef>
          </c:tx>
          <c:spPr>
            <a:solidFill>
              <a:schemeClr val="accent5"/>
            </a:solidFill>
            <a:ln>
              <a:solidFill>
                <a:schemeClr val="tx1"/>
              </a:solidFill>
              <a:prstDash val="solid"/>
            </a:ln>
            <a:effectLst/>
          </c:spPr>
          <c:invertIfNegative val="0"/>
          <c:dPt>
            <c:idx val="0"/>
            <c:invertIfNegative val="0"/>
            <c:bubble3D val="0"/>
          </c:dPt>
          <c:dPt>
            <c:idx val="2"/>
            <c:invertIfNegative val="0"/>
            <c:bubble3D val="0"/>
            <c:spPr>
              <a:solidFill>
                <a:schemeClr val="tx2">
                  <a:lumMod val="40000"/>
                  <a:lumOff val="60000"/>
                </a:schemeClr>
              </a:solidFill>
              <a:ln>
                <a:solidFill>
                  <a:schemeClr val="tx1"/>
                </a:solidFill>
                <a:prstDash val="solid"/>
              </a:ln>
              <a:effectLst/>
            </c:spPr>
          </c:dPt>
          <c:errBars>
            <c:errBarType val="both"/>
            <c:errValType val="cust"/>
            <c:noEndCap val="0"/>
            <c:plus>
              <c:numRef>
                <c:f>Sheet1!$B$24:$B$26</c:f>
                <c:numCache>
                  <c:formatCode>General</c:formatCode>
                  <c:ptCount val="3"/>
                  <c:pt idx="0">
                    <c:v>1.75224</c:v>
                  </c:pt>
                  <c:pt idx="1">
                    <c:v>0</c:v>
                  </c:pt>
                  <c:pt idx="2">
                    <c:v>0</c:v>
                  </c:pt>
                </c:numCache>
              </c:numRef>
            </c:plus>
            <c:minus>
              <c:numRef>
                <c:f>Sheet1!$B$24:$B$26</c:f>
                <c:numCache>
                  <c:formatCode>General</c:formatCode>
                  <c:ptCount val="3"/>
                  <c:pt idx="0">
                    <c:v>1.75224</c:v>
                  </c:pt>
                  <c:pt idx="1">
                    <c:v>0</c:v>
                  </c:pt>
                  <c:pt idx="2">
                    <c:v>0</c:v>
                  </c:pt>
                </c:numCache>
              </c:numRef>
            </c:minus>
          </c:errBars>
          <c:cat>
            <c:strRef>
              <c:f>Sheet1!$A$2:$A$4</c:f>
              <c:strCache>
                <c:ptCount val="3"/>
                <c:pt idx="0">
                  <c:v>Grade</c:v>
                </c:pt>
                <c:pt idx="1">
                  <c:v>Sex</c:v>
                </c:pt>
                <c:pt idx="2">
                  <c:v>Total</c:v>
                </c:pt>
              </c:strCache>
            </c:strRef>
          </c:cat>
          <c:val>
            <c:numRef>
              <c:f>Sheet1!$B$2:$B$4</c:f>
              <c:numCache>
                <c:formatCode>General</c:formatCode>
                <c:ptCount val="3"/>
                <c:pt idx="0">
                  <c:v>15.23</c:v>
                </c:pt>
              </c:numCache>
            </c:numRef>
          </c:val>
        </c:ser>
        <c:ser>
          <c:idx val="1"/>
          <c:order val="1"/>
          <c:tx>
            <c:strRef>
              <c:f>Sheet1!$C$1</c:f>
              <c:strCache>
                <c:ptCount val="1"/>
                <c:pt idx="0">
                  <c:v>Series 2</c:v>
                </c:pt>
              </c:strCache>
            </c:strRef>
          </c:tx>
          <c:spPr>
            <a:solidFill>
              <a:schemeClr val="accent3"/>
            </a:solidFill>
            <a:ln>
              <a:solidFill>
                <a:schemeClr val="tx1"/>
              </a:solidFill>
              <a:prstDash val="solid"/>
            </a:ln>
            <a:effectLst/>
          </c:spPr>
          <c:invertIfNegative val="0"/>
          <c:dPt>
            <c:idx val="0"/>
            <c:invertIfNegative val="0"/>
            <c:bubble3D val="0"/>
          </c:dPt>
          <c:dPt>
            <c:idx val="1"/>
            <c:invertIfNegative val="0"/>
            <c:bubble3D val="0"/>
            <c:spPr>
              <a:solidFill>
                <a:schemeClr val="accent2"/>
              </a:solidFill>
              <a:ln>
                <a:solidFill>
                  <a:schemeClr val="tx1"/>
                </a:solidFill>
                <a:prstDash val="solid"/>
              </a:ln>
              <a:effectLst/>
            </c:spPr>
          </c:dPt>
          <c:dPt>
            <c:idx val="2"/>
            <c:invertIfNegative val="0"/>
            <c:bubble3D val="0"/>
            <c:spPr>
              <a:solidFill>
                <a:schemeClr val="tx2">
                  <a:lumMod val="40000"/>
                  <a:lumOff val="60000"/>
                </a:schemeClr>
              </a:solidFill>
              <a:ln>
                <a:solidFill>
                  <a:schemeClr val="tx1"/>
                </a:solidFill>
                <a:prstDash val="solid"/>
              </a:ln>
              <a:effectLst/>
            </c:spPr>
          </c:dPt>
          <c:errBars>
            <c:errBarType val="both"/>
            <c:errValType val="cust"/>
            <c:noEndCap val="0"/>
            <c:plus>
              <c:numRef>
                <c:f>Sheet1!$C$24:$C$26</c:f>
                <c:numCache>
                  <c:formatCode>General</c:formatCode>
                  <c:ptCount val="3"/>
                  <c:pt idx="0">
                    <c:v>2.41276</c:v>
                  </c:pt>
                  <c:pt idx="1">
                    <c:v>0</c:v>
                  </c:pt>
                  <c:pt idx="2">
                    <c:v>0</c:v>
                  </c:pt>
                </c:numCache>
              </c:numRef>
            </c:plus>
            <c:minus>
              <c:numRef>
                <c:f>Sheet1!$C$24:$C$26</c:f>
                <c:numCache>
                  <c:formatCode>General</c:formatCode>
                  <c:ptCount val="3"/>
                  <c:pt idx="0">
                    <c:v>2.41276</c:v>
                  </c:pt>
                  <c:pt idx="1">
                    <c:v>0</c:v>
                  </c:pt>
                  <c:pt idx="2">
                    <c:v>0</c:v>
                  </c:pt>
                </c:numCache>
              </c:numRef>
            </c:minus>
          </c:errBars>
          <c:cat>
            <c:strRef>
              <c:f>Sheet1!$A$2:$A$4</c:f>
              <c:strCache>
                <c:ptCount val="3"/>
                <c:pt idx="0">
                  <c:v>Grade</c:v>
                </c:pt>
                <c:pt idx="1">
                  <c:v>Sex</c:v>
                </c:pt>
                <c:pt idx="2">
                  <c:v>Total</c:v>
                </c:pt>
              </c:strCache>
            </c:strRef>
          </c:cat>
          <c:val>
            <c:numRef>
              <c:f>Sheet1!$C$2:$C$4</c:f>
              <c:numCache>
                <c:formatCode>General</c:formatCode>
                <c:ptCount val="3"/>
                <c:pt idx="0">
                  <c:v>17.11</c:v>
                </c:pt>
              </c:numCache>
            </c:numRef>
          </c:val>
        </c:ser>
        <c:ser>
          <c:idx val="2"/>
          <c:order val="2"/>
          <c:tx>
            <c:strRef>
              <c:f>Sheet1!$D$1</c:f>
              <c:strCache>
                <c:ptCount val="1"/>
                <c:pt idx="0">
                  <c:v>Series 3</c:v>
                </c:pt>
              </c:strCache>
            </c:strRef>
          </c:tx>
          <c:spPr>
            <a:solidFill>
              <a:schemeClr val="accent6"/>
            </a:solidFill>
            <a:ln>
              <a:solidFill>
                <a:schemeClr val="tx1"/>
              </a:solidFill>
              <a:prstDash val="solid"/>
            </a:ln>
            <a:effectLst/>
          </c:spPr>
          <c:invertIfNegative val="0"/>
          <c:dPt>
            <c:idx val="0"/>
            <c:invertIfNegative val="0"/>
            <c:bubble3D val="0"/>
            <c:spPr>
              <a:solidFill>
                <a:schemeClr val="accent2"/>
              </a:solidFill>
              <a:ln>
                <a:solidFill>
                  <a:schemeClr val="tx1"/>
                </a:solidFill>
                <a:prstDash val="solid"/>
              </a:ln>
              <a:effectLst/>
            </c:spPr>
          </c:dPt>
          <c:dPt>
            <c:idx val="1"/>
            <c:invertIfNegative val="0"/>
            <c:bubble3D val="0"/>
            <c:spPr>
              <a:solidFill>
                <a:srgbClr val="7030A0"/>
              </a:solidFill>
              <a:ln>
                <a:solidFill>
                  <a:schemeClr val="tx1"/>
                </a:solidFill>
                <a:prstDash val="solid"/>
              </a:ln>
              <a:effectLst/>
            </c:spPr>
          </c:dPt>
          <c:dPt>
            <c:idx val="2"/>
            <c:invertIfNegative val="0"/>
            <c:bubble3D val="0"/>
            <c:spPr>
              <a:solidFill>
                <a:schemeClr val="bg1">
                  <a:lumMod val="65000"/>
                </a:schemeClr>
              </a:solidFill>
              <a:ln>
                <a:solidFill>
                  <a:schemeClr val="tx1"/>
                </a:solidFill>
                <a:prstDash val="solid"/>
              </a:ln>
              <a:effectLst/>
            </c:spPr>
          </c:dPt>
          <c:dPt>
            <c:idx val="3"/>
            <c:invertIfNegative val="0"/>
            <c:bubble3D val="0"/>
            <c:spPr>
              <a:solidFill>
                <a:schemeClr val="tx2">
                  <a:lumMod val="40000"/>
                  <a:lumOff val="60000"/>
                </a:schemeClr>
              </a:solidFill>
              <a:ln>
                <a:solidFill>
                  <a:schemeClr val="tx1"/>
                </a:solidFill>
                <a:prstDash val="solid"/>
              </a:ln>
              <a:effectLst/>
            </c:spPr>
          </c:dPt>
          <c:dPt>
            <c:idx val="4"/>
            <c:invertIfNegative val="0"/>
            <c:bubble3D val="0"/>
          </c:dPt>
          <c:errBars>
            <c:errBarType val="both"/>
            <c:errValType val="cust"/>
            <c:noEndCap val="0"/>
            <c:plus>
              <c:numRef>
                <c:f>Sheet1!$D$24:$D$26</c:f>
                <c:numCache>
                  <c:formatCode>General</c:formatCode>
                  <c:ptCount val="3"/>
                  <c:pt idx="0">
                    <c:v>2.4245200000000002</c:v>
                  </c:pt>
                  <c:pt idx="1">
                    <c:v>1.70716</c:v>
                  </c:pt>
                  <c:pt idx="2">
                    <c:v>1.3269200000000001</c:v>
                  </c:pt>
                </c:numCache>
              </c:numRef>
            </c:plus>
            <c:minus>
              <c:numRef>
                <c:f>Sheet1!$D$24:$D$26</c:f>
                <c:numCache>
                  <c:formatCode>General</c:formatCode>
                  <c:ptCount val="3"/>
                  <c:pt idx="0">
                    <c:v>2.4245200000000002</c:v>
                  </c:pt>
                  <c:pt idx="1">
                    <c:v>1.70716</c:v>
                  </c:pt>
                  <c:pt idx="2">
                    <c:v>1.3269200000000001</c:v>
                  </c:pt>
                </c:numCache>
              </c:numRef>
            </c:minus>
          </c:errBars>
          <c:cat>
            <c:strRef>
              <c:f>Sheet1!$A$2:$A$4</c:f>
              <c:strCache>
                <c:ptCount val="3"/>
                <c:pt idx="0">
                  <c:v>Grade</c:v>
                </c:pt>
                <c:pt idx="1">
                  <c:v>Sex</c:v>
                </c:pt>
                <c:pt idx="2">
                  <c:v>Total</c:v>
                </c:pt>
              </c:strCache>
            </c:strRef>
          </c:cat>
          <c:val>
            <c:numRef>
              <c:f>Sheet1!$D$2:$D$4</c:f>
              <c:numCache>
                <c:formatCode>General</c:formatCode>
                <c:ptCount val="3"/>
                <c:pt idx="0">
                  <c:v>22.4</c:v>
                </c:pt>
                <c:pt idx="1">
                  <c:v>18.239999999999998</c:v>
                </c:pt>
                <c:pt idx="2">
                  <c:v>20.059999999999999</c:v>
                </c:pt>
              </c:numCache>
            </c:numRef>
          </c:val>
        </c:ser>
        <c:ser>
          <c:idx val="3"/>
          <c:order val="3"/>
          <c:tx>
            <c:strRef>
              <c:f>Sheet1!$E$1</c:f>
              <c:strCache>
                <c:ptCount val="1"/>
                <c:pt idx="0">
                  <c:v>Series 4</c:v>
                </c:pt>
              </c:strCache>
            </c:strRef>
          </c:tx>
          <c:spPr>
            <a:solidFill>
              <a:schemeClr val="accent4"/>
            </a:solidFill>
            <a:ln>
              <a:solidFill>
                <a:schemeClr val="tx1"/>
              </a:solidFill>
            </a:ln>
            <a:effectLst/>
          </c:spPr>
          <c:invertIfNegative val="0"/>
          <c:dPt>
            <c:idx val="0"/>
            <c:invertIfNegative val="0"/>
            <c:bubble3D val="0"/>
            <c:spPr>
              <a:solidFill>
                <a:srgbClr val="0070C0"/>
              </a:solidFill>
              <a:ln>
                <a:solidFill>
                  <a:schemeClr val="tx1"/>
                </a:solidFill>
              </a:ln>
              <a:effectLst/>
            </c:spPr>
          </c:dPt>
          <c:dPt>
            <c:idx val="1"/>
            <c:invertIfNegative val="0"/>
            <c:bubble3D val="0"/>
            <c:spPr>
              <a:solidFill>
                <a:schemeClr val="accent6"/>
              </a:solidFill>
              <a:ln>
                <a:solidFill>
                  <a:schemeClr val="tx1"/>
                </a:solidFill>
              </a:ln>
              <a:effectLst/>
            </c:spPr>
          </c:dPt>
          <c:dPt>
            <c:idx val="2"/>
            <c:invertIfNegative val="0"/>
            <c:bubble3D val="0"/>
          </c:dPt>
          <c:errBars>
            <c:errBarType val="both"/>
            <c:errValType val="cust"/>
            <c:noEndCap val="0"/>
            <c:plus>
              <c:numRef>
                <c:f>Sheet1!$E$24:$E$26</c:f>
                <c:numCache>
                  <c:formatCode>General</c:formatCode>
                  <c:ptCount val="3"/>
                  <c:pt idx="0">
                    <c:v>2.0873999999999997</c:v>
                  </c:pt>
                  <c:pt idx="1">
                    <c:v>1.3935599999999999</c:v>
                  </c:pt>
                  <c:pt idx="2">
                    <c:v>0</c:v>
                  </c:pt>
                </c:numCache>
              </c:numRef>
            </c:plus>
            <c:minus>
              <c:numRef>
                <c:f>Sheet1!$E$24:$E$26</c:f>
                <c:numCache>
                  <c:formatCode>General</c:formatCode>
                  <c:ptCount val="3"/>
                  <c:pt idx="0">
                    <c:v>2.0873999999999997</c:v>
                  </c:pt>
                  <c:pt idx="1">
                    <c:v>1.3935599999999999</c:v>
                  </c:pt>
                  <c:pt idx="2">
                    <c:v>0</c:v>
                  </c:pt>
                </c:numCache>
              </c:numRef>
            </c:minus>
          </c:errBars>
          <c:cat>
            <c:strRef>
              <c:f>Sheet1!$A$2:$A$4</c:f>
              <c:strCache>
                <c:ptCount val="3"/>
                <c:pt idx="0">
                  <c:v>Grade</c:v>
                </c:pt>
                <c:pt idx="1">
                  <c:v>Sex</c:v>
                </c:pt>
                <c:pt idx="2">
                  <c:v>Total</c:v>
                </c:pt>
              </c:strCache>
            </c:strRef>
          </c:cat>
          <c:val>
            <c:numRef>
              <c:f>Sheet1!$E$2:$E$4</c:f>
              <c:numCache>
                <c:formatCode>General</c:formatCode>
                <c:ptCount val="3"/>
                <c:pt idx="0">
                  <c:v>24.22</c:v>
                </c:pt>
                <c:pt idx="1">
                  <c:v>21.99</c:v>
                </c:pt>
              </c:numCache>
            </c:numRef>
          </c:val>
        </c:ser>
        <c:ser>
          <c:idx val="4"/>
          <c:order val="4"/>
          <c:tx>
            <c:strRef>
              <c:f>Sheet1!$F$1</c:f>
              <c:strCache>
                <c:ptCount val="1"/>
                <c:pt idx="0">
                  <c:v>Series 5</c:v>
                </c:pt>
              </c:strCache>
            </c:strRef>
          </c:tx>
          <c:spPr>
            <a:noFill/>
          </c:spPr>
          <c:invertIfNegative val="0"/>
          <c:dPt>
            <c:idx val="1"/>
            <c:invertIfNegative val="0"/>
            <c:bubble3D val="0"/>
          </c:dPt>
          <c:dPt>
            <c:idx val="3"/>
            <c:invertIfNegative val="0"/>
            <c:bubble3D val="0"/>
          </c:dPt>
          <c:trendline>
            <c:name>2020 Target</c:name>
            <c:spPr>
              <a:ln w="38100">
                <a:solidFill>
                  <a:schemeClr val="tx1"/>
                </a:solidFill>
                <a:prstDash val="dash"/>
              </a:ln>
            </c:spPr>
            <c:trendlineType val="linear"/>
            <c:forward val="0.2"/>
            <c:backward val="0.5"/>
            <c:dispRSqr val="0"/>
            <c:dispEq val="0"/>
          </c:trendline>
          <c:errBars>
            <c:errBarType val="both"/>
            <c:errValType val="cust"/>
            <c:noEndCap val="0"/>
            <c:plus>
              <c:numRef>
                <c:f>Sheet1!$F$24:$F$26</c:f>
                <c:numCache>
                  <c:formatCode>General</c:formatCode>
                  <c:ptCount val="3"/>
                  <c:pt idx="0">
                    <c:v>0</c:v>
                  </c:pt>
                  <c:pt idx="1">
                    <c:v>0</c:v>
                  </c:pt>
                  <c:pt idx="2">
                    <c:v>0</c:v>
                  </c:pt>
                </c:numCache>
              </c:numRef>
            </c:plus>
            <c:minus>
              <c:numRef>
                <c:f>Sheet1!$F$24:$F$26</c:f>
                <c:numCache>
                  <c:formatCode>General</c:formatCode>
                  <c:ptCount val="3"/>
                  <c:pt idx="0">
                    <c:v>0</c:v>
                  </c:pt>
                  <c:pt idx="1">
                    <c:v>0</c:v>
                  </c:pt>
                  <c:pt idx="2">
                    <c:v>0</c:v>
                  </c:pt>
                </c:numCache>
              </c:numRef>
            </c:minus>
          </c:errBars>
          <c:cat>
            <c:strRef>
              <c:f>Sheet1!$A$2:$A$4</c:f>
              <c:strCache>
                <c:ptCount val="3"/>
                <c:pt idx="0">
                  <c:v>Grade</c:v>
                </c:pt>
                <c:pt idx="1">
                  <c:v>Sex</c:v>
                </c:pt>
                <c:pt idx="2">
                  <c:v>Total</c:v>
                </c:pt>
              </c:strCache>
            </c:strRef>
          </c:cat>
          <c:val>
            <c:numRef>
              <c:f>Sheet1!$F$2:$F$4</c:f>
              <c:numCache>
                <c:formatCode>0.0</c:formatCode>
                <c:ptCount val="3"/>
                <c:pt idx="0">
                  <c:v>17.899999999999999</c:v>
                </c:pt>
                <c:pt idx="1">
                  <c:v>17.899999999999999</c:v>
                </c:pt>
                <c:pt idx="2">
                  <c:v>17.899999999999999</c:v>
                </c:pt>
              </c:numCache>
            </c:numRef>
          </c:val>
        </c:ser>
        <c:dLbls>
          <c:showLegendKey val="0"/>
          <c:showVal val="0"/>
          <c:showCatName val="0"/>
          <c:showSerName val="0"/>
          <c:showPercent val="0"/>
          <c:showBubbleSize val="0"/>
        </c:dLbls>
        <c:gapWidth val="0"/>
        <c:axId val="99498240"/>
        <c:axId val="99516416"/>
      </c:barChart>
      <c:catAx>
        <c:axId val="99498240"/>
        <c:scaling>
          <c:orientation val="minMax"/>
        </c:scaling>
        <c:delete val="0"/>
        <c:axPos val="l"/>
        <c:majorTickMark val="none"/>
        <c:minorTickMark val="none"/>
        <c:tickLblPos val="none"/>
        <c:txPr>
          <a:bodyPr anchor="b"/>
          <a:lstStyle/>
          <a:p>
            <a:pPr>
              <a:defRPr sz="1600"/>
            </a:pPr>
            <a:endParaRPr lang="en-US"/>
          </a:p>
        </c:txPr>
        <c:crossAx val="99516416"/>
        <c:crosses val="autoZero"/>
        <c:auto val="1"/>
        <c:lblAlgn val="ctr"/>
        <c:lblOffset val="100"/>
        <c:noMultiLvlLbl val="0"/>
      </c:catAx>
      <c:valAx>
        <c:axId val="99516416"/>
        <c:scaling>
          <c:orientation val="minMax"/>
          <c:max val="30"/>
          <c:min val="0"/>
        </c:scaling>
        <c:delete val="0"/>
        <c:axPos val="b"/>
        <c:majorGridlines>
          <c:spPr>
            <a:ln>
              <a:prstDash val="sysDash"/>
            </a:ln>
          </c:spPr>
        </c:majorGridlines>
        <c:title>
          <c:tx>
            <c:rich>
              <a:bodyPr/>
              <a:lstStyle/>
              <a:p>
                <a:pPr>
                  <a:defRPr sz="1800" b="0">
                    <a:latin typeface="Tahoma" pitchFamily="34" charset="0"/>
                    <a:ea typeface="Tahoma" pitchFamily="34" charset="0"/>
                    <a:cs typeface="Tahoma" pitchFamily="34" charset="0"/>
                  </a:defRPr>
                </a:pPr>
                <a:r>
                  <a:rPr lang="en-US" sz="1800" b="0" dirty="0" smtClean="0">
                    <a:latin typeface="Tahoma" pitchFamily="34" charset="0"/>
                    <a:ea typeface="Tahoma" pitchFamily="34" charset="0"/>
                    <a:cs typeface="Tahoma" pitchFamily="34" charset="0"/>
                  </a:rPr>
                  <a:t>Percent</a:t>
                </a:r>
                <a:endParaRPr lang="en-US" sz="1800" b="0" dirty="0">
                  <a:latin typeface="Tahoma" pitchFamily="34" charset="0"/>
                  <a:ea typeface="Tahoma" pitchFamily="34" charset="0"/>
                  <a:cs typeface="Tahoma" pitchFamily="34" charset="0"/>
                </a:endParaRPr>
              </a:p>
            </c:rich>
          </c:tx>
          <c:layout>
            <c:manualLayout>
              <c:xMode val="edge"/>
              <c:yMode val="edge"/>
              <c:x val="0.50031545656614884"/>
              <c:y val="0.91845382035431444"/>
            </c:manualLayout>
          </c:layout>
          <c:overlay val="0"/>
        </c:title>
        <c:numFmt formatCode="0" sourceLinked="0"/>
        <c:majorTickMark val="out"/>
        <c:minorTickMark val="out"/>
        <c:tickLblPos val="nextTo"/>
        <c:txPr>
          <a:bodyPr/>
          <a:lstStyle/>
          <a:p>
            <a:pPr>
              <a:defRPr sz="1600">
                <a:latin typeface="Tahoma" pitchFamily="34" charset="0"/>
                <a:ea typeface="Tahoma" pitchFamily="34" charset="0"/>
                <a:cs typeface="Tahoma" pitchFamily="34" charset="0"/>
              </a:defRPr>
            </a:pPr>
            <a:endParaRPr lang="en-US"/>
          </a:p>
        </c:txPr>
        <c:crossAx val="99498240"/>
        <c:crosses val="autoZero"/>
        <c:crossBetween val="between"/>
        <c:majorUnit val="5"/>
        <c:minorUnit val="1"/>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94466180160795"/>
          <c:y val="5.9824695420535118E-2"/>
          <c:w val="0.77855845694220638"/>
          <c:h val="0.74021780859482122"/>
        </c:manualLayout>
      </c:layout>
      <c:barChart>
        <c:barDir val="bar"/>
        <c:grouping val="clustered"/>
        <c:varyColors val="0"/>
        <c:ser>
          <c:idx val="0"/>
          <c:order val="0"/>
          <c:tx>
            <c:strRef>
              <c:f>Sheet1!$B$1</c:f>
              <c:strCache>
                <c:ptCount val="1"/>
                <c:pt idx="0">
                  <c:v>Series 1</c:v>
                </c:pt>
              </c:strCache>
            </c:strRef>
          </c:tx>
          <c:spPr>
            <a:solidFill>
              <a:srgbClr val="49B6B7"/>
            </a:solidFill>
            <a:ln>
              <a:solidFill>
                <a:schemeClr val="tx1"/>
              </a:solidFill>
              <a:prstDash val="solid"/>
            </a:ln>
            <a:effectLst/>
          </c:spPr>
          <c:invertIfNegative val="0"/>
          <c:dPt>
            <c:idx val="0"/>
            <c:invertIfNegative val="0"/>
            <c:bubble3D val="0"/>
            <c:spPr>
              <a:solidFill>
                <a:schemeClr val="accent5"/>
              </a:solidFill>
              <a:ln>
                <a:solidFill>
                  <a:schemeClr val="tx1"/>
                </a:solidFill>
                <a:prstDash val="solid"/>
              </a:ln>
              <a:effectLst/>
            </c:spPr>
          </c:dPt>
          <c:dPt>
            <c:idx val="1"/>
            <c:invertIfNegative val="0"/>
            <c:bubble3D val="0"/>
          </c:dPt>
          <c:errBars>
            <c:errBarType val="both"/>
            <c:errValType val="cust"/>
            <c:noEndCap val="0"/>
            <c:plus>
              <c:numRef>
                <c:f>Sheet1!$B$23:$B$25</c:f>
                <c:numCache>
                  <c:formatCode>General</c:formatCode>
                  <c:ptCount val="3"/>
                  <c:pt idx="0">
                    <c:v>1.8717999999999999</c:v>
                  </c:pt>
                  <c:pt idx="1">
                    <c:v>0</c:v>
                  </c:pt>
                  <c:pt idx="2">
                    <c:v>0</c:v>
                  </c:pt>
                </c:numCache>
              </c:numRef>
            </c:plus>
            <c:minus>
              <c:numRef>
                <c:f>Sheet1!$B$23:$B$25</c:f>
                <c:numCache>
                  <c:formatCode>General</c:formatCode>
                  <c:ptCount val="3"/>
                  <c:pt idx="0">
                    <c:v>1.8717999999999999</c:v>
                  </c:pt>
                  <c:pt idx="1">
                    <c:v>0</c:v>
                  </c:pt>
                  <c:pt idx="2">
                    <c:v>0</c:v>
                  </c:pt>
                </c:numCache>
              </c:numRef>
            </c:minus>
          </c:errBars>
          <c:cat>
            <c:strRef>
              <c:f>Sheet1!$A$2:$A$4</c:f>
              <c:strCache>
                <c:ptCount val="3"/>
                <c:pt idx="0">
                  <c:v>Grade</c:v>
                </c:pt>
                <c:pt idx="1">
                  <c:v>Sex</c:v>
                </c:pt>
                <c:pt idx="2">
                  <c:v>Total</c:v>
                </c:pt>
              </c:strCache>
            </c:strRef>
          </c:cat>
          <c:val>
            <c:numRef>
              <c:f>Sheet1!$B$2:$B$4</c:f>
              <c:numCache>
                <c:formatCode>General</c:formatCode>
                <c:ptCount val="3"/>
                <c:pt idx="0">
                  <c:v>26.9</c:v>
                </c:pt>
              </c:numCache>
            </c:numRef>
          </c:val>
        </c:ser>
        <c:ser>
          <c:idx val="1"/>
          <c:order val="1"/>
          <c:tx>
            <c:strRef>
              <c:f>Sheet1!$C$1</c:f>
              <c:strCache>
                <c:ptCount val="1"/>
                <c:pt idx="0">
                  <c:v>Series 2</c:v>
                </c:pt>
              </c:strCache>
            </c:strRef>
          </c:tx>
          <c:spPr>
            <a:solidFill>
              <a:srgbClr val="80B23D"/>
            </a:solidFill>
            <a:ln>
              <a:solidFill>
                <a:schemeClr val="tx1"/>
              </a:solidFill>
              <a:prstDash val="solid"/>
            </a:ln>
            <a:effectLst/>
          </c:spPr>
          <c:invertIfNegative val="0"/>
          <c:dPt>
            <c:idx val="0"/>
            <c:invertIfNegative val="0"/>
            <c:bubble3D val="0"/>
            <c:spPr>
              <a:solidFill>
                <a:schemeClr val="accent3"/>
              </a:solidFill>
              <a:ln>
                <a:solidFill>
                  <a:schemeClr val="tx1"/>
                </a:solidFill>
                <a:prstDash val="solid"/>
              </a:ln>
              <a:effectLst/>
            </c:spPr>
          </c:dPt>
          <c:dPt>
            <c:idx val="1"/>
            <c:invertIfNegative val="0"/>
            <c:bubble3D val="0"/>
            <c:spPr>
              <a:solidFill>
                <a:srgbClr val="F79646"/>
              </a:solidFill>
              <a:ln>
                <a:solidFill>
                  <a:schemeClr val="tx1"/>
                </a:solidFill>
                <a:prstDash val="solid"/>
              </a:ln>
              <a:effectLst/>
            </c:spPr>
          </c:dPt>
          <c:dPt>
            <c:idx val="2"/>
            <c:invertIfNegative val="0"/>
            <c:bubble3D val="0"/>
            <c:spPr>
              <a:solidFill>
                <a:schemeClr val="bg1">
                  <a:lumMod val="65000"/>
                </a:schemeClr>
              </a:solidFill>
              <a:ln>
                <a:solidFill>
                  <a:schemeClr val="tx1"/>
                </a:solidFill>
                <a:prstDash val="solid"/>
              </a:ln>
              <a:effectLst/>
            </c:spPr>
          </c:dPt>
          <c:errBars>
            <c:errBarType val="both"/>
            <c:errValType val="cust"/>
            <c:noEndCap val="0"/>
            <c:plus>
              <c:numRef>
                <c:f>Sheet1!$C$23:$C$25</c:f>
                <c:numCache>
                  <c:formatCode>General</c:formatCode>
                  <c:ptCount val="3"/>
                  <c:pt idx="0">
                    <c:v>2.2402799999999998</c:v>
                  </c:pt>
                  <c:pt idx="1">
                    <c:v>1.79928</c:v>
                  </c:pt>
                  <c:pt idx="2">
                    <c:v>1.26616</c:v>
                  </c:pt>
                </c:numCache>
              </c:numRef>
            </c:plus>
            <c:minus>
              <c:numRef>
                <c:f>Sheet1!$C$23:$C$25</c:f>
                <c:numCache>
                  <c:formatCode>General</c:formatCode>
                  <c:ptCount val="3"/>
                  <c:pt idx="0">
                    <c:v>2.2402799999999998</c:v>
                  </c:pt>
                  <c:pt idx="1">
                    <c:v>1.79928</c:v>
                  </c:pt>
                  <c:pt idx="2">
                    <c:v>1.26616</c:v>
                  </c:pt>
                </c:numCache>
              </c:numRef>
            </c:minus>
          </c:errBars>
          <c:cat>
            <c:strRef>
              <c:f>Sheet1!$A$2:$A$4</c:f>
              <c:strCache>
                <c:ptCount val="3"/>
                <c:pt idx="0">
                  <c:v>Grade</c:v>
                </c:pt>
                <c:pt idx="1">
                  <c:v>Sex</c:v>
                </c:pt>
                <c:pt idx="2">
                  <c:v>Total</c:v>
                </c:pt>
              </c:strCache>
            </c:strRef>
          </c:cat>
          <c:val>
            <c:numRef>
              <c:f>Sheet1!$C$2:$C$4</c:f>
              <c:numCache>
                <c:formatCode>General</c:formatCode>
                <c:ptCount val="3"/>
                <c:pt idx="0">
                  <c:v>29.7</c:v>
                </c:pt>
                <c:pt idx="1">
                  <c:v>24.4</c:v>
                </c:pt>
                <c:pt idx="2">
                  <c:v>32.799999999999997</c:v>
                </c:pt>
              </c:numCache>
            </c:numRef>
          </c:val>
        </c:ser>
        <c:ser>
          <c:idx val="2"/>
          <c:order val="2"/>
          <c:tx>
            <c:strRef>
              <c:f>Sheet1!$D$1</c:f>
              <c:strCache>
                <c:ptCount val="1"/>
                <c:pt idx="0">
                  <c:v>Series 3</c:v>
                </c:pt>
              </c:strCache>
            </c:strRef>
          </c:tx>
          <c:spPr>
            <a:solidFill>
              <a:srgbClr val="C00000"/>
            </a:solidFill>
            <a:ln>
              <a:solidFill>
                <a:schemeClr val="tx1"/>
              </a:solidFill>
              <a:prstDash val="solid"/>
            </a:ln>
            <a:effectLst/>
          </c:spPr>
          <c:invertIfNegative val="0"/>
          <c:dPt>
            <c:idx val="0"/>
            <c:invertIfNegative val="0"/>
            <c:bubble3D val="0"/>
            <c:spPr>
              <a:solidFill>
                <a:schemeClr val="accent2"/>
              </a:solidFill>
              <a:ln>
                <a:solidFill>
                  <a:schemeClr val="tx1"/>
                </a:solidFill>
                <a:prstDash val="solid"/>
              </a:ln>
              <a:effectLst/>
            </c:spPr>
          </c:dPt>
          <c:dPt>
            <c:idx val="1"/>
            <c:invertIfNegative val="0"/>
            <c:bubble3D val="0"/>
            <c:spPr>
              <a:solidFill>
                <a:srgbClr val="7030A0"/>
              </a:solidFill>
              <a:ln>
                <a:solidFill>
                  <a:schemeClr val="tx1"/>
                </a:solidFill>
                <a:prstDash val="solid"/>
              </a:ln>
              <a:effectLst/>
            </c:spPr>
          </c:dPt>
          <c:dPt>
            <c:idx val="2"/>
            <c:invertIfNegative val="0"/>
            <c:bubble3D val="0"/>
          </c:dPt>
          <c:dPt>
            <c:idx val="3"/>
            <c:invertIfNegative val="0"/>
            <c:bubble3D val="0"/>
          </c:dPt>
          <c:dPt>
            <c:idx val="4"/>
            <c:invertIfNegative val="0"/>
            <c:bubble3D val="0"/>
          </c:dPt>
          <c:errBars>
            <c:errBarType val="both"/>
            <c:errValType val="cust"/>
            <c:noEndCap val="0"/>
            <c:plus>
              <c:numRef>
                <c:f>Sheet1!$D$23:$D$25</c:f>
                <c:numCache>
                  <c:formatCode>General</c:formatCode>
                  <c:ptCount val="3"/>
                  <c:pt idx="0">
                    <c:v>2.6440399999999999</c:v>
                  </c:pt>
                  <c:pt idx="1">
                    <c:v>1.44452</c:v>
                  </c:pt>
                  <c:pt idx="2">
                    <c:v>0</c:v>
                  </c:pt>
                </c:numCache>
              </c:numRef>
            </c:plus>
            <c:minus>
              <c:numRef>
                <c:f>Sheet1!$D$23:$D$25</c:f>
                <c:numCache>
                  <c:formatCode>General</c:formatCode>
                  <c:ptCount val="3"/>
                  <c:pt idx="0">
                    <c:v>2.6440399999999999</c:v>
                  </c:pt>
                  <c:pt idx="1">
                    <c:v>1.44452</c:v>
                  </c:pt>
                  <c:pt idx="2">
                    <c:v>0</c:v>
                  </c:pt>
                </c:numCache>
              </c:numRef>
            </c:minus>
          </c:errBars>
          <c:cat>
            <c:strRef>
              <c:f>Sheet1!$A$2:$A$4</c:f>
              <c:strCache>
                <c:ptCount val="3"/>
                <c:pt idx="0">
                  <c:v>Grade</c:v>
                </c:pt>
                <c:pt idx="1">
                  <c:v>Sex</c:v>
                </c:pt>
                <c:pt idx="2">
                  <c:v>Total</c:v>
                </c:pt>
              </c:strCache>
            </c:strRef>
          </c:cat>
          <c:val>
            <c:numRef>
              <c:f>Sheet1!$D$2:$D$4</c:f>
              <c:numCache>
                <c:formatCode>General</c:formatCode>
                <c:ptCount val="3"/>
                <c:pt idx="0">
                  <c:v>35.299999999999997</c:v>
                </c:pt>
                <c:pt idx="1">
                  <c:v>40.700000000000003</c:v>
                </c:pt>
              </c:numCache>
            </c:numRef>
          </c:val>
        </c:ser>
        <c:ser>
          <c:idx val="3"/>
          <c:order val="3"/>
          <c:tx>
            <c:strRef>
              <c:f>Sheet1!$E$1</c:f>
              <c:strCache>
                <c:ptCount val="1"/>
                <c:pt idx="0">
                  <c:v>Series 4</c:v>
                </c:pt>
              </c:strCache>
            </c:strRef>
          </c:tx>
          <c:spPr>
            <a:solidFill>
              <a:srgbClr val="0070C0"/>
            </a:solidFill>
            <a:ln>
              <a:solidFill>
                <a:schemeClr val="tx1"/>
              </a:solidFill>
              <a:prstDash val="solid"/>
            </a:ln>
            <a:effectLst/>
          </c:spPr>
          <c:invertIfNegative val="0"/>
          <c:dPt>
            <c:idx val="0"/>
            <c:invertIfNegative val="0"/>
            <c:bubble3D val="0"/>
          </c:dPt>
          <c:dPt>
            <c:idx val="1"/>
            <c:invertIfNegative val="0"/>
            <c:bubble3D val="0"/>
          </c:dPt>
          <c:dPt>
            <c:idx val="2"/>
            <c:invertIfNegative val="0"/>
            <c:bubble3D val="0"/>
          </c:dPt>
          <c:dPt>
            <c:idx val="3"/>
            <c:invertIfNegative val="0"/>
            <c:bubble3D val="0"/>
          </c:dPt>
          <c:errBars>
            <c:errBarType val="both"/>
            <c:errValType val="cust"/>
            <c:noEndCap val="0"/>
            <c:plus>
              <c:numRef>
                <c:f>Sheet1!$E$23:$E$25</c:f>
                <c:numCache>
                  <c:formatCode>General</c:formatCode>
                  <c:ptCount val="3"/>
                  <c:pt idx="0">
                    <c:v>2.18344</c:v>
                  </c:pt>
                  <c:pt idx="1">
                    <c:v>0</c:v>
                  </c:pt>
                  <c:pt idx="2">
                    <c:v>0</c:v>
                  </c:pt>
                </c:numCache>
              </c:numRef>
            </c:plus>
            <c:minus>
              <c:numRef>
                <c:f>Sheet1!$E$23:$E$25</c:f>
                <c:numCache>
                  <c:formatCode>General</c:formatCode>
                  <c:ptCount val="3"/>
                  <c:pt idx="0">
                    <c:v>2.18344</c:v>
                  </c:pt>
                  <c:pt idx="1">
                    <c:v>0</c:v>
                  </c:pt>
                  <c:pt idx="2">
                    <c:v>0</c:v>
                  </c:pt>
                </c:numCache>
              </c:numRef>
            </c:minus>
          </c:errBars>
          <c:cat>
            <c:strRef>
              <c:f>Sheet1!$A$2:$A$4</c:f>
              <c:strCache>
                <c:ptCount val="3"/>
                <c:pt idx="0">
                  <c:v>Grade</c:v>
                </c:pt>
                <c:pt idx="1">
                  <c:v>Sex</c:v>
                </c:pt>
                <c:pt idx="2">
                  <c:v>Total</c:v>
                </c:pt>
              </c:strCache>
            </c:strRef>
          </c:cat>
          <c:val>
            <c:numRef>
              <c:f>Sheet1!$E$2:$E$4</c:f>
              <c:numCache>
                <c:formatCode>General</c:formatCode>
                <c:ptCount val="3"/>
                <c:pt idx="0">
                  <c:v>37.700000000000003</c:v>
                </c:pt>
              </c:numCache>
            </c:numRef>
          </c:val>
        </c:ser>
        <c:ser>
          <c:idx val="4"/>
          <c:order val="4"/>
          <c:tx>
            <c:strRef>
              <c:f>Sheet1!$F$1</c:f>
              <c:strCache>
                <c:ptCount val="1"/>
                <c:pt idx="0">
                  <c:v>Series 5</c:v>
                </c:pt>
              </c:strCache>
            </c:strRef>
          </c:tx>
          <c:spPr>
            <a:noFill/>
            <a:ln>
              <a:no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trendline>
            <c:spPr>
              <a:ln w="38100">
                <a:prstDash val="dash"/>
              </a:ln>
            </c:spPr>
            <c:trendlineType val="linear"/>
            <c:forward val="0.5"/>
            <c:backward val="0.5"/>
            <c:dispRSqr val="0"/>
            <c:dispEq val="0"/>
          </c:trendline>
          <c:errBars>
            <c:errBarType val="both"/>
            <c:errValType val="cust"/>
            <c:noEndCap val="0"/>
            <c:plus>
              <c:numRef>
                <c:f>Sheet1!$F$23:$F$25</c:f>
                <c:numCache>
                  <c:formatCode>General</c:formatCode>
                  <c:ptCount val="3"/>
                  <c:pt idx="0">
                    <c:v>0</c:v>
                  </c:pt>
                  <c:pt idx="1">
                    <c:v>0</c:v>
                  </c:pt>
                  <c:pt idx="2">
                    <c:v>0</c:v>
                  </c:pt>
                </c:numCache>
              </c:numRef>
            </c:plus>
            <c:minus>
              <c:numRef>
                <c:f>Sheet1!$F$23:$F$25</c:f>
                <c:numCache>
                  <c:formatCode>General</c:formatCode>
                  <c:ptCount val="3"/>
                  <c:pt idx="0">
                    <c:v>0</c:v>
                  </c:pt>
                  <c:pt idx="1">
                    <c:v>0</c:v>
                  </c:pt>
                  <c:pt idx="2">
                    <c:v>0</c:v>
                  </c:pt>
                </c:numCache>
              </c:numRef>
            </c:minus>
          </c:errBars>
          <c:cat>
            <c:strRef>
              <c:f>Sheet1!$A$2:$A$4</c:f>
              <c:strCache>
                <c:ptCount val="3"/>
                <c:pt idx="0">
                  <c:v>Grade</c:v>
                </c:pt>
                <c:pt idx="1">
                  <c:v>Sex</c:v>
                </c:pt>
                <c:pt idx="2">
                  <c:v>Total</c:v>
                </c:pt>
              </c:strCache>
            </c:strRef>
          </c:cat>
          <c:val>
            <c:numRef>
              <c:f>Sheet1!$F$2:$F$4</c:f>
              <c:numCache>
                <c:formatCode>General</c:formatCode>
                <c:ptCount val="3"/>
                <c:pt idx="0">
                  <c:v>28.4</c:v>
                </c:pt>
                <c:pt idx="1">
                  <c:v>28.4</c:v>
                </c:pt>
                <c:pt idx="2">
                  <c:v>28.4</c:v>
                </c:pt>
              </c:numCache>
            </c:numRef>
          </c:val>
        </c:ser>
        <c:dLbls>
          <c:showLegendKey val="0"/>
          <c:showVal val="0"/>
          <c:showCatName val="0"/>
          <c:showSerName val="0"/>
          <c:showPercent val="0"/>
          <c:showBubbleSize val="0"/>
        </c:dLbls>
        <c:gapWidth val="26"/>
        <c:overlap val="1"/>
        <c:axId val="98438528"/>
        <c:axId val="98444416"/>
      </c:barChart>
      <c:catAx>
        <c:axId val="98438528"/>
        <c:scaling>
          <c:orientation val="minMax"/>
        </c:scaling>
        <c:delete val="0"/>
        <c:axPos val="l"/>
        <c:majorTickMark val="none"/>
        <c:minorTickMark val="none"/>
        <c:tickLblPos val="none"/>
        <c:txPr>
          <a:bodyPr anchor="b"/>
          <a:lstStyle/>
          <a:p>
            <a:pPr>
              <a:defRPr sz="1600"/>
            </a:pPr>
            <a:endParaRPr lang="en-US"/>
          </a:p>
        </c:txPr>
        <c:crossAx val="98444416"/>
        <c:crosses val="autoZero"/>
        <c:auto val="1"/>
        <c:lblAlgn val="ctr"/>
        <c:lblOffset val="100"/>
        <c:noMultiLvlLbl val="0"/>
      </c:catAx>
      <c:valAx>
        <c:axId val="98444416"/>
        <c:scaling>
          <c:orientation val="minMax"/>
          <c:max val="50"/>
          <c:min val="0"/>
        </c:scaling>
        <c:delete val="0"/>
        <c:axPos val="b"/>
        <c:majorGridlines>
          <c:spPr>
            <a:ln>
              <a:prstDash val="sysDash"/>
            </a:ln>
          </c:spPr>
        </c:majorGridlines>
        <c:title>
          <c:tx>
            <c:rich>
              <a:bodyPr/>
              <a:lstStyle/>
              <a:p>
                <a:pPr>
                  <a:defRPr sz="1400"/>
                </a:pPr>
                <a:r>
                  <a:rPr lang="en-US" sz="1800" b="0" dirty="0" smtClean="0">
                    <a:latin typeface="Tahoma" pitchFamily="34" charset="0"/>
                    <a:ea typeface="Tahoma" pitchFamily="34" charset="0"/>
                    <a:cs typeface="Tahoma" pitchFamily="34" charset="0"/>
                  </a:rPr>
                  <a:t>Percent</a:t>
                </a:r>
                <a:endParaRPr lang="en-US" sz="1800" b="0" dirty="0">
                  <a:latin typeface="Tahoma" pitchFamily="34" charset="0"/>
                  <a:ea typeface="Tahoma" pitchFamily="34" charset="0"/>
                  <a:cs typeface="Tahoma" pitchFamily="34" charset="0"/>
                </a:endParaRPr>
              </a:p>
            </c:rich>
          </c:tx>
          <c:layout>
            <c:manualLayout>
              <c:xMode val="edge"/>
              <c:yMode val="edge"/>
              <c:x val="0.44857674353145716"/>
              <c:y val="0.9072010902483344"/>
            </c:manualLayout>
          </c:layout>
          <c:overlay val="0"/>
        </c:title>
        <c:numFmt formatCode="General" sourceLinked="1"/>
        <c:majorTickMark val="out"/>
        <c:minorTickMark val="out"/>
        <c:tickLblPos val="nextTo"/>
        <c:txPr>
          <a:bodyPr/>
          <a:lstStyle/>
          <a:p>
            <a:pPr>
              <a:defRPr sz="1600">
                <a:latin typeface="Tahoma" pitchFamily="34" charset="0"/>
                <a:ea typeface="Tahoma" pitchFamily="34" charset="0"/>
                <a:cs typeface="Tahoma" pitchFamily="34" charset="0"/>
              </a:defRPr>
            </a:pPr>
            <a:endParaRPr lang="en-US"/>
          </a:p>
        </c:txPr>
        <c:crossAx val="98438528"/>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99550613693595"/>
          <c:y val="4.5465994610296323E-2"/>
          <c:w val="0.80821945948776397"/>
          <c:h val="0.76950194938660299"/>
        </c:manualLayout>
      </c:layout>
      <c:barChart>
        <c:barDir val="bar"/>
        <c:grouping val="clustered"/>
        <c:varyColors val="0"/>
        <c:ser>
          <c:idx val="0"/>
          <c:order val="0"/>
          <c:tx>
            <c:strRef>
              <c:f>Sheet1!$B$1</c:f>
              <c:strCache>
                <c:ptCount val="1"/>
                <c:pt idx="0">
                  <c:v>Series 1</c:v>
                </c:pt>
              </c:strCache>
            </c:strRef>
          </c:tx>
          <c:spPr>
            <a:solidFill>
              <a:srgbClr val="FFFF99"/>
            </a:solidFill>
            <a:ln>
              <a:solidFill>
                <a:schemeClr val="tx1"/>
              </a:solidFill>
            </a:ln>
            <a:effectLst/>
          </c:spPr>
          <c:invertIfNegative val="0"/>
          <c:dPt>
            <c:idx val="1"/>
            <c:invertIfNegative val="0"/>
            <c:bubble3D val="0"/>
          </c:dPt>
          <c:errBars>
            <c:errBarType val="both"/>
            <c:errValType val="cust"/>
            <c:noEndCap val="0"/>
            <c:plus>
              <c:numRef>
                <c:f>Sheet1!$B$20:$B$21</c:f>
                <c:numCache>
                  <c:formatCode>General</c:formatCode>
                  <c:ptCount val="2"/>
                  <c:pt idx="0">
                    <c:v>3.6652</c:v>
                  </c:pt>
                  <c:pt idx="1">
                    <c:v>0</c:v>
                  </c:pt>
                </c:numCache>
              </c:numRef>
            </c:plus>
            <c:minus>
              <c:numRef>
                <c:f>Sheet1!$B$20:$B$21</c:f>
                <c:numCache>
                  <c:formatCode>General</c:formatCode>
                  <c:ptCount val="2"/>
                  <c:pt idx="0">
                    <c:v>3.6652</c:v>
                  </c:pt>
                  <c:pt idx="1">
                    <c:v>0</c:v>
                  </c:pt>
                </c:numCache>
              </c:numRef>
            </c:minus>
          </c:errBars>
          <c:cat>
            <c:strRef>
              <c:f>Sheet1!$A$2:$A$3</c:f>
              <c:strCache>
                <c:ptCount val="2"/>
                <c:pt idx="0">
                  <c:v>Race/Ethnicity</c:v>
                </c:pt>
                <c:pt idx="1">
                  <c:v>Total</c:v>
                </c:pt>
              </c:strCache>
            </c:strRef>
          </c:cat>
          <c:val>
            <c:numRef>
              <c:f>Sheet1!$B$2:$B$3</c:f>
              <c:numCache>
                <c:formatCode>General</c:formatCode>
                <c:ptCount val="2"/>
                <c:pt idx="0">
                  <c:v>18.37</c:v>
                </c:pt>
              </c:numCache>
            </c:numRef>
          </c:val>
        </c:ser>
        <c:ser>
          <c:idx val="1"/>
          <c:order val="1"/>
          <c:tx>
            <c:strRef>
              <c:f>Sheet1!$C$1</c:f>
              <c:strCache>
                <c:ptCount val="1"/>
                <c:pt idx="0">
                  <c:v>Series 2</c:v>
                </c:pt>
              </c:strCache>
            </c:strRef>
          </c:tx>
          <c:spPr>
            <a:solidFill>
              <a:schemeClr val="accent6">
                <a:lumMod val="60000"/>
                <a:lumOff val="40000"/>
              </a:schemeClr>
            </a:solidFill>
            <a:ln>
              <a:solidFill>
                <a:schemeClr val="tx1"/>
              </a:solidFill>
            </a:ln>
            <a:effectLst/>
          </c:spPr>
          <c:invertIfNegative val="0"/>
          <c:dPt>
            <c:idx val="1"/>
            <c:invertIfNegative val="0"/>
            <c:bubble3D val="0"/>
          </c:dPt>
          <c:errBars>
            <c:errBarType val="both"/>
            <c:errValType val="cust"/>
            <c:noEndCap val="0"/>
            <c:plus>
              <c:numRef>
                <c:f>Sheet1!$C$20:$C$21</c:f>
                <c:numCache>
                  <c:formatCode>General</c:formatCode>
                  <c:ptCount val="2"/>
                  <c:pt idx="0">
                    <c:v>1.45628</c:v>
                  </c:pt>
                  <c:pt idx="1">
                    <c:v>0</c:v>
                  </c:pt>
                </c:numCache>
              </c:numRef>
            </c:plus>
            <c:minus>
              <c:numRef>
                <c:f>Sheet1!$C$20:$C$21</c:f>
                <c:numCache>
                  <c:formatCode>General</c:formatCode>
                  <c:ptCount val="2"/>
                  <c:pt idx="0">
                    <c:v>1.45628</c:v>
                  </c:pt>
                  <c:pt idx="1">
                    <c:v>0</c:v>
                  </c:pt>
                </c:numCache>
              </c:numRef>
            </c:minus>
          </c:errBars>
          <c:cat>
            <c:strRef>
              <c:f>Sheet1!$A$2:$A$3</c:f>
              <c:strCache>
                <c:ptCount val="2"/>
                <c:pt idx="0">
                  <c:v>Race/Ethnicity</c:v>
                </c:pt>
                <c:pt idx="1">
                  <c:v>Total</c:v>
                </c:pt>
              </c:strCache>
            </c:strRef>
          </c:cat>
          <c:val>
            <c:numRef>
              <c:f>Sheet1!$C$2:$C$3</c:f>
              <c:numCache>
                <c:formatCode>General</c:formatCode>
                <c:ptCount val="2"/>
                <c:pt idx="0">
                  <c:v>29.373999999999999</c:v>
                </c:pt>
              </c:numCache>
            </c:numRef>
          </c:val>
        </c:ser>
        <c:ser>
          <c:idx val="2"/>
          <c:order val="2"/>
          <c:tx>
            <c:strRef>
              <c:f>Sheet1!$D$1</c:f>
              <c:strCache>
                <c:ptCount val="1"/>
                <c:pt idx="0">
                  <c:v>Series 3</c:v>
                </c:pt>
              </c:strCache>
            </c:strRef>
          </c:tx>
          <c:spPr>
            <a:solidFill>
              <a:schemeClr val="bg1">
                <a:lumMod val="65000"/>
              </a:schemeClr>
            </a:solidFill>
            <a:ln>
              <a:solidFill>
                <a:schemeClr val="tx1"/>
              </a:solidFill>
            </a:ln>
            <a:effectLst/>
          </c:spPr>
          <c:invertIfNegative val="0"/>
          <c:dPt>
            <c:idx val="0"/>
            <c:invertIfNegative val="0"/>
            <c:bubble3D val="0"/>
            <c:spPr>
              <a:solidFill>
                <a:schemeClr val="accent5">
                  <a:lumMod val="40000"/>
                  <a:lumOff val="60000"/>
                </a:schemeClr>
              </a:solidFill>
              <a:ln>
                <a:solidFill>
                  <a:schemeClr val="tx1"/>
                </a:solidFill>
              </a:ln>
              <a:effectLst/>
            </c:spPr>
          </c:dPt>
          <c:dPt>
            <c:idx val="1"/>
            <c:invertIfNegative val="0"/>
            <c:bubble3D val="0"/>
          </c:dPt>
          <c:dPt>
            <c:idx val="2"/>
            <c:invertIfNegative val="0"/>
            <c:bubble3D val="0"/>
          </c:dPt>
          <c:dPt>
            <c:idx val="3"/>
            <c:invertIfNegative val="0"/>
            <c:bubble3D val="0"/>
          </c:dPt>
          <c:dPt>
            <c:idx val="4"/>
            <c:invertIfNegative val="0"/>
            <c:bubble3D val="0"/>
          </c:dPt>
          <c:errBars>
            <c:errBarType val="both"/>
            <c:errValType val="cust"/>
            <c:noEndCap val="0"/>
            <c:plus>
              <c:numRef>
                <c:f>Sheet1!$D$20:$D$21</c:f>
                <c:numCache>
                  <c:formatCode>General</c:formatCode>
                  <c:ptCount val="2"/>
                  <c:pt idx="0">
                    <c:v>2.8224</c:v>
                  </c:pt>
                  <c:pt idx="1">
                    <c:v>1.26616</c:v>
                  </c:pt>
                </c:numCache>
              </c:numRef>
            </c:plus>
            <c:minus>
              <c:numRef>
                <c:f>Sheet1!$D$20:$D$21</c:f>
                <c:numCache>
                  <c:formatCode>General</c:formatCode>
                  <c:ptCount val="2"/>
                  <c:pt idx="0">
                    <c:v>2.8224</c:v>
                  </c:pt>
                  <c:pt idx="1">
                    <c:v>1.26616</c:v>
                  </c:pt>
                </c:numCache>
              </c:numRef>
            </c:minus>
          </c:errBars>
          <c:cat>
            <c:strRef>
              <c:f>Sheet1!$A$2:$A$3</c:f>
              <c:strCache>
                <c:ptCount val="2"/>
                <c:pt idx="0">
                  <c:v>Race/Ethnicity</c:v>
                </c:pt>
                <c:pt idx="1">
                  <c:v>Total</c:v>
                </c:pt>
              </c:strCache>
            </c:strRef>
          </c:cat>
          <c:val>
            <c:numRef>
              <c:f>Sheet1!$D$2:$D$3</c:f>
              <c:numCache>
                <c:formatCode>General</c:formatCode>
                <c:ptCount val="2"/>
                <c:pt idx="0">
                  <c:v>36.83</c:v>
                </c:pt>
                <c:pt idx="1">
                  <c:v>32.799999999999997</c:v>
                </c:pt>
              </c:numCache>
            </c:numRef>
          </c:val>
        </c:ser>
        <c:ser>
          <c:idx val="3"/>
          <c:order val="3"/>
          <c:tx>
            <c:strRef>
              <c:f>Sheet1!$E$1</c:f>
              <c:strCache>
                <c:ptCount val="1"/>
                <c:pt idx="0">
                  <c:v>Series 4</c:v>
                </c:pt>
              </c:strCache>
            </c:strRef>
          </c:tx>
          <c:spPr>
            <a:solidFill>
              <a:schemeClr val="accent4">
                <a:lumMod val="60000"/>
                <a:lumOff val="40000"/>
              </a:schemeClr>
            </a:solidFill>
            <a:ln>
              <a:solidFill>
                <a:schemeClr val="tx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errBars>
            <c:errBarType val="both"/>
            <c:errValType val="cust"/>
            <c:noEndCap val="0"/>
            <c:plus>
              <c:numRef>
                <c:f>Sheet1!$E$20:$E$21</c:f>
                <c:numCache>
                  <c:formatCode>General</c:formatCode>
                  <c:ptCount val="2"/>
                  <c:pt idx="0">
                    <c:v>2.9713599999999998</c:v>
                  </c:pt>
                  <c:pt idx="1">
                    <c:v>0</c:v>
                  </c:pt>
                </c:numCache>
              </c:numRef>
            </c:plus>
            <c:minus>
              <c:numRef>
                <c:f>Sheet1!$E$20:$E$21</c:f>
                <c:numCache>
                  <c:formatCode>General</c:formatCode>
                  <c:ptCount val="2"/>
                  <c:pt idx="0">
                    <c:v>2.9713599999999998</c:v>
                  </c:pt>
                  <c:pt idx="1">
                    <c:v>0</c:v>
                  </c:pt>
                </c:numCache>
              </c:numRef>
            </c:minus>
          </c:errBars>
          <c:cat>
            <c:strRef>
              <c:f>Sheet1!$A$2:$A$3</c:f>
              <c:strCache>
                <c:ptCount val="2"/>
                <c:pt idx="0">
                  <c:v>Race/Ethnicity</c:v>
                </c:pt>
                <c:pt idx="1">
                  <c:v>Total</c:v>
                </c:pt>
              </c:strCache>
            </c:strRef>
          </c:cat>
          <c:val>
            <c:numRef>
              <c:f>Sheet1!$E$2:$E$3</c:f>
              <c:numCache>
                <c:formatCode>General</c:formatCode>
                <c:ptCount val="2"/>
                <c:pt idx="0">
                  <c:v>39.052</c:v>
                </c:pt>
              </c:numCache>
            </c:numRef>
          </c:val>
        </c:ser>
        <c:ser>
          <c:idx val="5"/>
          <c:order val="4"/>
          <c:tx>
            <c:strRef>
              <c:f>Sheet1!$F$1</c:f>
              <c:strCache>
                <c:ptCount val="1"/>
                <c:pt idx="0">
                  <c:v>Series 5</c:v>
                </c:pt>
              </c:strCache>
            </c:strRef>
          </c:tx>
          <c:spPr>
            <a:solidFill>
              <a:schemeClr val="accent3">
                <a:lumMod val="60000"/>
                <a:lumOff val="40000"/>
              </a:schemeClr>
            </a:solidFill>
            <a:ln>
              <a:solidFill>
                <a:schemeClr val="tx1"/>
              </a:solidFill>
            </a:ln>
            <a:effectLst/>
          </c:spPr>
          <c:invertIfNegative val="0"/>
          <c:dPt>
            <c:idx val="0"/>
            <c:invertIfNegative val="0"/>
            <c:bubble3D val="0"/>
          </c:dPt>
          <c:dPt>
            <c:idx val="2"/>
            <c:invertIfNegative val="0"/>
            <c:bubble3D val="0"/>
          </c:dPt>
          <c:dPt>
            <c:idx val="3"/>
            <c:invertIfNegative val="0"/>
            <c:bubble3D val="0"/>
          </c:dPt>
          <c:errBars>
            <c:errBarType val="both"/>
            <c:errValType val="cust"/>
            <c:noEndCap val="0"/>
            <c:plus>
              <c:numRef>
                <c:f>Sheet1!$G$20:$G$21</c:f>
                <c:numCache>
                  <c:formatCode>General</c:formatCode>
                  <c:ptCount val="2"/>
                  <c:pt idx="0">
                    <c:v>10.074399999999999</c:v>
                  </c:pt>
                  <c:pt idx="1">
                    <c:v>0</c:v>
                  </c:pt>
                </c:numCache>
              </c:numRef>
            </c:plus>
            <c:minus>
              <c:numRef>
                <c:f>Sheet1!$G$20:$G$21</c:f>
                <c:numCache>
                  <c:formatCode>General</c:formatCode>
                  <c:ptCount val="2"/>
                  <c:pt idx="0">
                    <c:v>10.074399999999999</c:v>
                  </c:pt>
                  <c:pt idx="1">
                    <c:v>0</c:v>
                  </c:pt>
                </c:numCache>
              </c:numRef>
            </c:minus>
          </c:errBars>
          <c:cat>
            <c:strRef>
              <c:f>Sheet1!$A$2:$A$3</c:f>
              <c:strCache>
                <c:ptCount val="2"/>
                <c:pt idx="0">
                  <c:v>Race/Ethnicity</c:v>
                </c:pt>
                <c:pt idx="1">
                  <c:v>Total</c:v>
                </c:pt>
              </c:strCache>
            </c:strRef>
          </c:cat>
          <c:val>
            <c:numRef>
              <c:f>Sheet1!$F$2:$F$3</c:f>
              <c:numCache>
                <c:formatCode>General</c:formatCode>
                <c:ptCount val="2"/>
                <c:pt idx="0">
                  <c:v>42.35</c:v>
                </c:pt>
              </c:numCache>
            </c:numRef>
          </c:val>
        </c:ser>
        <c:ser>
          <c:idx val="4"/>
          <c:order val="5"/>
          <c:tx>
            <c:strRef>
              <c:f>Sheet1!$G$1</c:f>
              <c:strCache>
                <c:ptCount val="1"/>
                <c:pt idx="0">
                  <c:v>Series 6</c:v>
                </c:pt>
              </c:strCache>
            </c:strRef>
          </c:tx>
          <c:spPr>
            <a:solidFill>
              <a:schemeClr val="accent1">
                <a:lumMod val="60000"/>
                <a:lumOff val="40000"/>
              </a:schemeClr>
            </a:solidFill>
            <a:ln>
              <a:solidFill>
                <a:schemeClr val="tx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errBars>
            <c:errBarType val="both"/>
            <c:errValType val="cust"/>
            <c:noEndCap val="0"/>
            <c:plus>
              <c:numRef>
                <c:f>Sheet1!$F$20:$F$21</c:f>
                <c:numCache>
                  <c:formatCode>General</c:formatCode>
                  <c:ptCount val="2"/>
                  <c:pt idx="0">
                    <c:v>4.1551999999999998</c:v>
                  </c:pt>
                  <c:pt idx="1">
                    <c:v>0</c:v>
                  </c:pt>
                </c:numCache>
              </c:numRef>
            </c:plus>
            <c:minus>
              <c:numRef>
                <c:f>Sheet1!$F$20:$F$21</c:f>
                <c:numCache>
                  <c:formatCode>General</c:formatCode>
                  <c:ptCount val="2"/>
                  <c:pt idx="0">
                    <c:v>4.1551999999999998</c:v>
                  </c:pt>
                  <c:pt idx="1">
                    <c:v>0</c:v>
                  </c:pt>
                </c:numCache>
              </c:numRef>
            </c:minus>
          </c:errBars>
          <c:cat>
            <c:strRef>
              <c:f>Sheet1!$A$2:$A$3</c:f>
              <c:strCache>
                <c:ptCount val="2"/>
                <c:pt idx="0">
                  <c:v>Race/Ethnicity</c:v>
                </c:pt>
                <c:pt idx="1">
                  <c:v>Total</c:v>
                </c:pt>
              </c:strCache>
            </c:strRef>
          </c:cat>
          <c:val>
            <c:numRef>
              <c:f>Sheet1!$G$2:$G$3</c:f>
              <c:numCache>
                <c:formatCode>General</c:formatCode>
                <c:ptCount val="2"/>
                <c:pt idx="0">
                  <c:v>43</c:v>
                </c:pt>
              </c:numCache>
            </c:numRef>
          </c:val>
        </c:ser>
        <c:ser>
          <c:idx val="7"/>
          <c:order val="6"/>
          <c:tx>
            <c:strRef>
              <c:f>Sheet1!$H$1</c:f>
              <c:strCache>
                <c:ptCount val="1"/>
                <c:pt idx="0">
                  <c:v>Series 7</c:v>
                </c:pt>
              </c:strCache>
            </c:strRef>
          </c:tx>
          <c:spPr>
            <a:solidFill>
              <a:schemeClr val="accent2">
                <a:lumMod val="60000"/>
                <a:lumOff val="40000"/>
              </a:schemeClr>
            </a:solidFill>
            <a:ln>
              <a:solidFill>
                <a:schemeClr val="tx1"/>
              </a:solidFill>
            </a:ln>
            <a:effectLst/>
          </c:spPr>
          <c:invertIfNegative val="0"/>
          <c:trendline>
            <c:name>HP2020 Target</c:name>
            <c:spPr>
              <a:ln w="38100">
                <a:prstDash val="dash"/>
              </a:ln>
            </c:spPr>
            <c:trendlineType val="linear"/>
            <c:forward val="0.5"/>
            <c:backward val="0.5"/>
            <c:dispRSqr val="0"/>
            <c:dispEq val="0"/>
          </c:trendline>
          <c:errBars>
            <c:errBarType val="both"/>
            <c:errValType val="cust"/>
            <c:noEndCap val="0"/>
            <c:plus>
              <c:numRef>
                <c:f>Sheet1!$H$20</c:f>
                <c:numCache>
                  <c:formatCode>General</c:formatCode>
                  <c:ptCount val="1"/>
                  <c:pt idx="0">
                    <c:v>5.0960000000000001</c:v>
                  </c:pt>
                </c:numCache>
              </c:numRef>
            </c:plus>
            <c:minus>
              <c:numRef>
                <c:f>Sheet1!$H$20</c:f>
                <c:numCache>
                  <c:formatCode>General</c:formatCode>
                  <c:ptCount val="1"/>
                  <c:pt idx="0">
                    <c:v>5.0960000000000001</c:v>
                  </c:pt>
                </c:numCache>
              </c:numRef>
            </c:minus>
          </c:errBars>
          <c:cat>
            <c:strRef>
              <c:f>Sheet1!$A$2:$A$3</c:f>
              <c:strCache>
                <c:ptCount val="2"/>
                <c:pt idx="0">
                  <c:v>Race/Ethnicity</c:v>
                </c:pt>
                <c:pt idx="1">
                  <c:v>Total</c:v>
                </c:pt>
              </c:strCache>
            </c:strRef>
          </c:cat>
          <c:val>
            <c:numRef>
              <c:f>Sheet1!$H$2:$H$3</c:f>
              <c:numCache>
                <c:formatCode>General</c:formatCode>
                <c:ptCount val="2"/>
                <c:pt idx="0" formatCode="0.0">
                  <c:v>45.01</c:v>
                </c:pt>
              </c:numCache>
            </c:numRef>
          </c:val>
        </c:ser>
        <c:ser>
          <c:idx val="8"/>
          <c:order val="7"/>
          <c:tx>
            <c:strRef>
              <c:f>Sheet1!$I$1</c:f>
              <c:strCache>
                <c:ptCount val="1"/>
                <c:pt idx="0">
                  <c:v>Series 8</c:v>
                </c:pt>
              </c:strCache>
            </c:strRef>
          </c:tx>
          <c:spPr>
            <a:noFill/>
          </c:spPr>
          <c:invertIfNegative val="0"/>
          <c:trendline>
            <c:name>2020 Target</c:name>
            <c:spPr>
              <a:ln w="38100">
                <a:prstDash val="dash"/>
              </a:ln>
            </c:spPr>
            <c:trendlineType val="linear"/>
            <c:forward val="0.5"/>
            <c:backward val="0.5"/>
            <c:dispRSqr val="0"/>
            <c:dispEq val="0"/>
          </c:trendline>
          <c:cat>
            <c:strRef>
              <c:f>Sheet1!$A$2:$A$3</c:f>
              <c:strCache>
                <c:ptCount val="2"/>
                <c:pt idx="0">
                  <c:v>Race/Ethnicity</c:v>
                </c:pt>
                <c:pt idx="1">
                  <c:v>Total</c:v>
                </c:pt>
              </c:strCache>
            </c:strRef>
          </c:cat>
          <c:val>
            <c:numRef>
              <c:f>Sheet1!$I$2:$I$3</c:f>
              <c:numCache>
                <c:formatCode>0.0</c:formatCode>
                <c:ptCount val="2"/>
                <c:pt idx="0">
                  <c:v>28.4</c:v>
                </c:pt>
                <c:pt idx="1">
                  <c:v>28.4</c:v>
                </c:pt>
              </c:numCache>
            </c:numRef>
          </c:val>
        </c:ser>
        <c:dLbls>
          <c:showLegendKey val="0"/>
          <c:showVal val="0"/>
          <c:showCatName val="0"/>
          <c:showSerName val="0"/>
          <c:showPercent val="0"/>
          <c:showBubbleSize val="0"/>
        </c:dLbls>
        <c:gapWidth val="0"/>
        <c:axId val="98601600"/>
        <c:axId val="98611584"/>
      </c:barChart>
      <c:catAx>
        <c:axId val="98601600"/>
        <c:scaling>
          <c:orientation val="minMax"/>
        </c:scaling>
        <c:delete val="0"/>
        <c:axPos val="l"/>
        <c:majorTickMark val="none"/>
        <c:minorTickMark val="none"/>
        <c:tickLblPos val="none"/>
        <c:txPr>
          <a:bodyPr anchor="b"/>
          <a:lstStyle/>
          <a:p>
            <a:pPr>
              <a:defRPr sz="1600"/>
            </a:pPr>
            <a:endParaRPr lang="en-US"/>
          </a:p>
        </c:txPr>
        <c:crossAx val="98611584"/>
        <c:crosses val="autoZero"/>
        <c:auto val="1"/>
        <c:lblAlgn val="ctr"/>
        <c:lblOffset val="100"/>
        <c:noMultiLvlLbl val="0"/>
      </c:catAx>
      <c:valAx>
        <c:axId val="98611584"/>
        <c:scaling>
          <c:orientation val="minMax"/>
          <c:max val="55"/>
          <c:min val="0"/>
        </c:scaling>
        <c:delete val="0"/>
        <c:axPos val="b"/>
        <c:majorGridlines>
          <c:spPr>
            <a:ln>
              <a:prstDash val="sysDash"/>
            </a:ln>
          </c:spPr>
        </c:majorGridlines>
        <c:title>
          <c:tx>
            <c:rich>
              <a:bodyPr/>
              <a:lstStyle/>
              <a:p>
                <a:pPr>
                  <a:defRPr sz="1800" b="0">
                    <a:latin typeface="Tahoma" pitchFamily="34" charset="0"/>
                    <a:ea typeface="Tahoma" pitchFamily="34" charset="0"/>
                    <a:cs typeface="Tahoma" pitchFamily="34" charset="0"/>
                  </a:defRPr>
                </a:pPr>
                <a:r>
                  <a:rPr lang="en-US" sz="1800" b="0" dirty="0" smtClean="0">
                    <a:latin typeface="Tahoma" pitchFamily="34" charset="0"/>
                    <a:ea typeface="Tahoma" pitchFamily="34" charset="0"/>
                    <a:cs typeface="Tahoma" pitchFamily="34" charset="0"/>
                  </a:rPr>
                  <a:t>Percent</a:t>
                </a:r>
                <a:endParaRPr lang="en-US" sz="1800" b="0" dirty="0">
                  <a:latin typeface="Tahoma" pitchFamily="34" charset="0"/>
                  <a:ea typeface="Tahoma" pitchFamily="34" charset="0"/>
                  <a:cs typeface="Tahoma" pitchFamily="34" charset="0"/>
                </a:endParaRPr>
              </a:p>
            </c:rich>
          </c:tx>
          <c:layout>
            <c:manualLayout>
              <c:xMode val="edge"/>
              <c:yMode val="edge"/>
              <c:x val="0.47994648404056162"/>
              <c:y val="0.89653401576833613"/>
            </c:manualLayout>
          </c:layout>
          <c:overlay val="0"/>
        </c:title>
        <c:numFmt formatCode="General" sourceLinked="1"/>
        <c:majorTickMark val="out"/>
        <c:minorTickMark val="out"/>
        <c:tickLblPos val="nextTo"/>
        <c:txPr>
          <a:bodyPr/>
          <a:lstStyle/>
          <a:p>
            <a:pPr>
              <a:defRPr sz="1400"/>
            </a:pPr>
            <a:endParaRPr lang="en-US"/>
          </a:p>
        </c:txPr>
        <c:crossAx val="98601600"/>
        <c:crosses val="autoZero"/>
        <c:crossBetween val="between"/>
        <c:majorUnit val="5"/>
        <c:minorUnit val="2.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smtClean="0">
                <a:latin typeface="Tahoma" pitchFamily="34" charset="0"/>
                <a:ea typeface="Tahoma" pitchFamily="34" charset="0"/>
                <a:cs typeface="Tahoma" pitchFamily="34" charset="0"/>
              </a:rPr>
              <a:t>1.9</a:t>
            </a:r>
            <a:r>
              <a:rPr lang="en-US" sz="1500" baseline="0" dirty="0" smtClean="0">
                <a:latin typeface="Tahoma" pitchFamily="34" charset="0"/>
                <a:ea typeface="Tahoma" pitchFamily="34" charset="0"/>
                <a:cs typeface="Tahoma" pitchFamily="34" charset="0"/>
              </a:rPr>
              <a:t> million hospital </a:t>
            </a:r>
          </a:p>
          <a:p>
            <a:pPr>
              <a:defRPr/>
            </a:pPr>
            <a:r>
              <a:rPr lang="en-US" sz="1500" baseline="0" dirty="0" smtClean="0">
                <a:latin typeface="Tahoma" pitchFamily="34" charset="0"/>
                <a:ea typeface="Tahoma" pitchFamily="34" charset="0"/>
                <a:cs typeface="Tahoma" pitchFamily="34" charset="0"/>
              </a:rPr>
              <a:t>discharges for </a:t>
            </a:r>
          </a:p>
          <a:p>
            <a:pPr>
              <a:defRPr/>
            </a:pPr>
            <a:r>
              <a:rPr lang="en-US" sz="1500" baseline="0" dirty="0" smtClean="0">
                <a:latin typeface="Tahoma" pitchFamily="34" charset="0"/>
                <a:ea typeface="Tahoma" pitchFamily="34" charset="0"/>
                <a:cs typeface="Tahoma" pitchFamily="34" charset="0"/>
              </a:rPr>
              <a:t>injury (5%)</a:t>
            </a:r>
            <a:endParaRPr lang="en-US" sz="1500" dirty="0">
              <a:latin typeface="Tahoma" pitchFamily="34" charset="0"/>
              <a:ea typeface="Tahoma" pitchFamily="34" charset="0"/>
              <a:cs typeface="Tahoma" pitchFamily="34" charset="0"/>
            </a:endParaRPr>
          </a:p>
        </c:rich>
      </c:tx>
      <c:layout>
        <c:manualLayout>
          <c:xMode val="edge"/>
          <c:yMode val="edge"/>
          <c:x val="0.42636911457496385"/>
          <c:y val="2.6315789473684209E-2"/>
        </c:manualLayout>
      </c:layout>
      <c:overlay val="0"/>
    </c:title>
    <c:autoTitleDeleted val="0"/>
    <c:plotArea>
      <c:layout/>
      <c:pieChart>
        <c:varyColors val="1"/>
        <c:ser>
          <c:idx val="0"/>
          <c:order val="0"/>
          <c:tx>
            <c:strRef>
              <c:f>Sheet1!$B$1</c:f>
              <c:strCache>
                <c:ptCount val="1"/>
                <c:pt idx="0">
                  <c:v>hospital discharges</c:v>
                </c:pt>
              </c:strCache>
            </c:strRef>
          </c:tx>
          <c:spPr>
            <a:solidFill>
              <a:srgbClr val="F0666F"/>
            </a:solidFill>
          </c:spPr>
          <c:explosion val="25"/>
          <c:dPt>
            <c:idx val="0"/>
            <c:bubble3D val="0"/>
            <c:explosion val="0"/>
          </c:dPt>
          <c:dPt>
            <c:idx val="1"/>
            <c:bubble3D val="0"/>
            <c:explosion val="37"/>
          </c:dPt>
          <c:cat>
            <c:strRef>
              <c:f>Sheet1!$A$2:$A$3</c:f>
              <c:strCache>
                <c:ptCount val="2"/>
                <c:pt idx="0">
                  <c:v>non-injury</c:v>
                </c:pt>
                <c:pt idx="1">
                  <c:v>injury</c:v>
                </c:pt>
              </c:strCache>
            </c:str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2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4508332443846"/>
          <c:y val="0.1240317761683673"/>
          <c:w val="0.87745491667556141"/>
          <c:h val="0.69963158959813365"/>
        </c:manualLayout>
      </c:layout>
      <c:barChart>
        <c:barDir val="col"/>
        <c:grouping val="clustered"/>
        <c:varyColors val="0"/>
        <c:ser>
          <c:idx val="0"/>
          <c:order val="0"/>
          <c:tx>
            <c:strRef>
              <c:f>Sheet1!$A$2</c:f>
              <c:strCache>
                <c:ptCount val="1"/>
                <c:pt idx="0">
                  <c:v>2007</c:v>
                </c:pt>
              </c:strCache>
            </c:strRef>
          </c:tx>
          <c:spPr>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dPt>
          <c:dPt>
            <c:idx val="8"/>
            <c:invertIfNegative val="0"/>
            <c:bubble3D val="0"/>
            <c:spPr>
              <a:solidFill>
                <a:schemeClr val="accent1"/>
              </a:solidFill>
              <a:ln>
                <a:solidFill>
                  <a:schemeClr val="tx1"/>
                </a:solidFill>
              </a:ln>
              <a:effectLst/>
            </c:spPr>
          </c:dPt>
          <c:errBars>
            <c:errBarType val="both"/>
            <c:errValType val="cust"/>
            <c:noEndCap val="0"/>
            <c:plus>
              <c:numRef>
                <c:f>Sheet1!$B$10:$J$10</c:f>
                <c:numCache>
                  <c:formatCode>General</c:formatCode>
                  <c:ptCount val="9"/>
                  <c:pt idx="0">
                    <c:v>1.1499999999999999</c:v>
                  </c:pt>
                  <c:pt idx="1">
                    <c:v>0.3</c:v>
                  </c:pt>
                  <c:pt idx="2">
                    <c:v>0.8</c:v>
                  </c:pt>
                  <c:pt idx="3">
                    <c:v>1.35</c:v>
                  </c:pt>
                  <c:pt idx="4">
                    <c:v>0.7</c:v>
                  </c:pt>
                  <c:pt idx="5">
                    <c:v>1.55</c:v>
                  </c:pt>
                  <c:pt idx="6">
                    <c:v>3.7</c:v>
                  </c:pt>
                  <c:pt idx="7">
                    <c:v>4.0999999999999996</c:v>
                  </c:pt>
                  <c:pt idx="8">
                    <c:v>6.5</c:v>
                  </c:pt>
                </c:numCache>
              </c:numRef>
            </c:plus>
            <c:minus>
              <c:numRef>
                <c:f>Sheet1!$B$10:$J$10</c:f>
                <c:numCache>
                  <c:formatCode>General</c:formatCode>
                  <c:ptCount val="9"/>
                  <c:pt idx="0">
                    <c:v>1.1499999999999999</c:v>
                  </c:pt>
                  <c:pt idx="1">
                    <c:v>0.3</c:v>
                  </c:pt>
                  <c:pt idx="2">
                    <c:v>0.8</c:v>
                  </c:pt>
                  <c:pt idx="3">
                    <c:v>1.35</c:v>
                  </c:pt>
                  <c:pt idx="4">
                    <c:v>0.7</c:v>
                  </c:pt>
                  <c:pt idx="5">
                    <c:v>1.55</c:v>
                  </c:pt>
                  <c:pt idx="6">
                    <c:v>3.7</c:v>
                  </c:pt>
                  <c:pt idx="7">
                    <c:v>4.0999999999999996</c:v>
                  </c:pt>
                  <c:pt idx="8">
                    <c:v>6.5</c:v>
                  </c:pt>
                </c:numCache>
              </c:numRef>
            </c:minus>
          </c:errBars>
          <c:cat>
            <c:strRef>
              <c:f>Sheet1!$B$1:$J$1</c:f>
              <c:strCache>
                <c:ptCount val="9"/>
                <c:pt idx="0">
                  <c:v>Total</c:v>
                </c:pt>
                <c:pt idx="1">
                  <c:v>Construction</c:v>
                </c:pt>
                <c:pt idx="2">
                  <c:v>Waste services</c:v>
                </c:pt>
                <c:pt idx="3">
                  <c:v>Trans./Wrhse.</c:v>
                </c:pt>
                <c:pt idx="4">
                  <c:v>Retail</c:v>
                </c:pt>
                <c:pt idx="5">
                  <c:v>Hospitality</c:v>
                </c:pt>
                <c:pt idx="6">
                  <c:v>Education</c:v>
                </c:pt>
                <c:pt idx="7">
                  <c:v>Public Admin</c:v>
                </c:pt>
                <c:pt idx="8">
                  <c:v>Health Care</c:v>
                </c:pt>
              </c:strCache>
            </c:strRef>
          </c:cat>
          <c:val>
            <c:numRef>
              <c:f>Sheet1!$B$2:$J$2</c:f>
              <c:numCache>
                <c:formatCode>General</c:formatCode>
                <c:ptCount val="9"/>
                <c:pt idx="0">
                  <c:v>8.6</c:v>
                </c:pt>
                <c:pt idx="1">
                  <c:v>1.3</c:v>
                </c:pt>
                <c:pt idx="2">
                  <c:v>3.1</c:v>
                </c:pt>
                <c:pt idx="3">
                  <c:v>5.0999999999999996</c:v>
                </c:pt>
                <c:pt idx="4">
                  <c:v>3.7</c:v>
                </c:pt>
                <c:pt idx="5">
                  <c:v>8.3000000000000007</c:v>
                </c:pt>
                <c:pt idx="6">
                  <c:v>12</c:v>
                </c:pt>
                <c:pt idx="7">
                  <c:v>32</c:v>
                </c:pt>
                <c:pt idx="8">
                  <c:v>32</c:v>
                </c:pt>
              </c:numCache>
            </c:numRef>
          </c:val>
        </c:ser>
        <c:dLbls>
          <c:showLegendKey val="0"/>
          <c:showVal val="0"/>
          <c:showCatName val="0"/>
          <c:showSerName val="0"/>
          <c:showPercent val="0"/>
          <c:showBubbleSize val="0"/>
        </c:dLbls>
        <c:gapWidth val="59"/>
        <c:overlap val="-1"/>
        <c:axId val="98693504"/>
        <c:axId val="98695040"/>
      </c:barChart>
      <c:catAx>
        <c:axId val="98693504"/>
        <c:scaling>
          <c:orientation val="minMax"/>
        </c:scaling>
        <c:delete val="0"/>
        <c:axPos val="b"/>
        <c:majorTickMark val="none"/>
        <c:minorTickMark val="none"/>
        <c:tickLblPos val="nextTo"/>
        <c:spPr>
          <a:ln w="9525">
            <a:solidFill>
              <a:schemeClr val="tx1"/>
            </a:solidFill>
            <a:miter lim="800000"/>
          </a:ln>
        </c:spPr>
        <c:txPr>
          <a:bodyPr rot="0" vert="horz" anchor="t" anchorCtr="0"/>
          <a:lstStyle/>
          <a:p>
            <a:pPr>
              <a:defRPr sz="1000" baseline="0">
                <a:solidFill>
                  <a:schemeClr val="tx1"/>
                </a:solidFill>
                <a:latin typeface="Tahoma" pitchFamily="34" charset="0"/>
                <a:cs typeface="Tahoma" pitchFamily="34" charset="0"/>
              </a:defRPr>
            </a:pPr>
            <a:endParaRPr lang="en-US"/>
          </a:p>
        </c:txPr>
        <c:crossAx val="98695040"/>
        <c:crosses val="autoZero"/>
        <c:auto val="1"/>
        <c:lblAlgn val="ctr"/>
        <c:lblOffset val="10"/>
        <c:noMultiLvlLbl val="0"/>
      </c:catAx>
      <c:valAx>
        <c:axId val="98695040"/>
        <c:scaling>
          <c:orientation val="minMax"/>
          <c:max val="40"/>
        </c:scaling>
        <c:delete val="0"/>
        <c:axPos val="l"/>
        <c:majorGridlines>
          <c:spPr>
            <a:ln>
              <a:prstDash val="sysDash"/>
            </a:ln>
          </c:spPr>
        </c:majorGridlines>
        <c:numFmt formatCode="#,##0" sourceLinked="0"/>
        <c:majorTickMark val="none"/>
        <c:minorTickMark val="in"/>
        <c:tickLblPos val="nextTo"/>
        <c:txPr>
          <a:bodyPr/>
          <a:lstStyle/>
          <a:p>
            <a:pPr>
              <a:defRPr sz="1600">
                <a:solidFill>
                  <a:schemeClr val="tx1"/>
                </a:solidFill>
                <a:latin typeface="Tahoma" pitchFamily="34" charset="0"/>
                <a:cs typeface="Tahoma" pitchFamily="34" charset="0"/>
              </a:defRPr>
            </a:pPr>
            <a:endParaRPr lang="en-US"/>
          </a:p>
        </c:txPr>
        <c:crossAx val="98693504"/>
        <c:crosses val="autoZero"/>
        <c:crossBetween val="between"/>
        <c:minorUnit val="5"/>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7008</c:v>
                </c:pt>
              </c:strCache>
            </c:strRef>
          </c:tx>
          <c:spPr>
            <a:ln w="12700">
              <a:solidFill>
                <a:schemeClr val="tx1"/>
              </a:solidFill>
            </a:ln>
            <a:effectLst/>
          </c:spPr>
          <c:dPt>
            <c:idx val="0"/>
            <c:bubble3D val="0"/>
            <c:spPr>
              <a:solidFill>
                <a:schemeClr val="accent1"/>
              </a:solidFill>
              <a:ln w="12700">
                <a:solidFill>
                  <a:schemeClr val="tx1"/>
                </a:solidFill>
              </a:ln>
              <a:effectLst/>
            </c:spPr>
          </c:dPt>
          <c:dPt>
            <c:idx val="1"/>
            <c:bubble3D val="0"/>
            <c:spPr>
              <a:solidFill>
                <a:srgbClr val="B359A6"/>
              </a:solidFill>
              <a:ln w="12700">
                <a:solidFill>
                  <a:schemeClr val="tx1"/>
                </a:solidFill>
              </a:ln>
              <a:effectLst/>
            </c:spPr>
          </c:dPt>
          <c:dPt>
            <c:idx val="3"/>
            <c:bubble3D val="0"/>
            <c:spPr>
              <a:solidFill>
                <a:srgbClr val="F0666F"/>
              </a:solidFill>
              <a:ln w="12700">
                <a:solidFill>
                  <a:schemeClr val="tx1"/>
                </a:solidFill>
              </a:ln>
              <a:effectLst/>
            </c:spPr>
          </c:dPt>
          <c:dLbls>
            <c:dLbl>
              <c:idx val="0"/>
              <c:layout>
                <c:manualLayout>
                  <c:x val="7.4335301837270343E-2"/>
                  <c:y val="-9.2379881878682901E-2"/>
                </c:manualLayout>
              </c:layout>
              <c:showLegendKey val="0"/>
              <c:showVal val="0"/>
              <c:showCatName val="0"/>
              <c:showSerName val="0"/>
              <c:showPercent val="1"/>
              <c:showBubbleSize val="0"/>
            </c:dLbl>
            <c:dLbl>
              <c:idx val="1"/>
              <c:layout>
                <c:manualLayout>
                  <c:x val="1.6806430446194225E-2"/>
                  <c:y val="1.9901593908415931E-2"/>
                </c:manualLayout>
              </c:layout>
              <c:showLegendKey val="0"/>
              <c:showVal val="0"/>
              <c:showCatName val="0"/>
              <c:showSerName val="0"/>
              <c:showPercent val="1"/>
              <c:showBubbleSize val="0"/>
            </c:dLbl>
            <c:dLbl>
              <c:idx val="2"/>
              <c:layout>
                <c:manualLayout>
                  <c:x val="4.2869641294838142E-3"/>
                  <c:y val="2.0817103472716605E-2"/>
                </c:manualLayout>
              </c:layout>
              <c:showLegendKey val="0"/>
              <c:showVal val="0"/>
              <c:showCatName val="0"/>
              <c:showSerName val="0"/>
              <c:showPercent val="1"/>
              <c:showBubbleSize val="0"/>
            </c:dLbl>
            <c:dLbl>
              <c:idx val="3"/>
              <c:layout>
                <c:manualLayout>
                  <c:x val="5.7195975503062119E-3"/>
                  <c:y val="2.4155625886815992E-2"/>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Sheet1!$A$2:$A$5</c:f>
              <c:strCache>
                <c:ptCount val="4"/>
                <c:pt idx="0">
                  <c:v>Robbers etc.</c:v>
                </c:pt>
                <c:pt idx="1">
                  <c:v>Co-workers</c:v>
                </c:pt>
                <c:pt idx="2">
                  <c:v>Customer/Client</c:v>
                </c:pt>
                <c:pt idx="3">
                  <c:v>Relatives/Acquaintances</c:v>
                </c:pt>
              </c:strCache>
            </c:strRef>
          </c:cat>
          <c:val>
            <c:numRef>
              <c:f>Sheet1!$B$2:$B$5</c:f>
              <c:numCache>
                <c:formatCode>General</c:formatCode>
                <c:ptCount val="4"/>
                <c:pt idx="0">
                  <c:v>5581</c:v>
                </c:pt>
                <c:pt idx="1">
                  <c:v>708</c:v>
                </c:pt>
                <c:pt idx="2">
                  <c:v>503</c:v>
                </c:pt>
                <c:pt idx="3">
                  <c:v>216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1658</c:v>
                </c:pt>
              </c:strCache>
            </c:strRef>
          </c:tx>
          <c:spPr>
            <a:ln w="12700">
              <a:solidFill>
                <a:schemeClr val="tx1"/>
              </a:solidFill>
            </a:ln>
            <a:effectLst/>
          </c:spPr>
          <c:dPt>
            <c:idx val="0"/>
            <c:bubble3D val="0"/>
            <c:spPr>
              <a:solidFill>
                <a:schemeClr val="accent1"/>
              </a:solidFill>
              <a:ln w="12700">
                <a:solidFill>
                  <a:schemeClr val="tx1"/>
                </a:solidFill>
              </a:ln>
              <a:effectLst/>
            </c:spPr>
          </c:dPt>
          <c:dPt>
            <c:idx val="1"/>
            <c:bubble3D val="0"/>
            <c:spPr>
              <a:solidFill>
                <a:srgbClr val="B359A6"/>
              </a:solidFill>
              <a:ln w="12700">
                <a:solidFill>
                  <a:schemeClr val="tx1"/>
                </a:solidFill>
              </a:ln>
              <a:effectLst/>
            </c:spPr>
          </c:dPt>
          <c:dPt>
            <c:idx val="2"/>
            <c:bubble3D val="0"/>
            <c:spPr>
              <a:solidFill>
                <a:srgbClr val="80B23D"/>
              </a:solidFill>
              <a:ln w="12700">
                <a:solidFill>
                  <a:schemeClr val="tx1"/>
                </a:solidFill>
              </a:ln>
              <a:effectLst/>
            </c:spPr>
          </c:dPt>
          <c:dPt>
            <c:idx val="3"/>
            <c:bubble3D val="0"/>
            <c:spPr>
              <a:solidFill>
                <a:srgbClr val="F0666F"/>
              </a:solidFill>
              <a:ln w="12700">
                <a:solidFill>
                  <a:schemeClr val="tx1"/>
                </a:solidFill>
              </a:ln>
              <a:effectLst/>
            </c:spPr>
          </c:dPt>
          <c:dLbls>
            <c:dLbl>
              <c:idx val="0"/>
              <c:layout>
                <c:manualLayout>
                  <c:x val="0.3414790026246719"/>
                  <c:y val="-0.16642736790596588"/>
                </c:manualLayout>
              </c:layout>
              <c:showLegendKey val="0"/>
              <c:showVal val="0"/>
              <c:showCatName val="0"/>
              <c:showSerName val="0"/>
              <c:showPercent val="1"/>
              <c:showBubbleSize val="0"/>
            </c:dLbl>
            <c:dLbl>
              <c:idx val="1"/>
              <c:layout>
                <c:manualLayout>
                  <c:x val="2.703193350831146E-2"/>
                  <c:y val="-2.5294773580880101E-2"/>
                </c:manualLayout>
              </c:layout>
              <c:showLegendKey val="0"/>
              <c:showVal val="0"/>
              <c:showCatName val="0"/>
              <c:showSerName val="0"/>
              <c:showPercent val="1"/>
              <c:showBubbleSize val="0"/>
            </c:dLbl>
            <c:dLbl>
              <c:idx val="2"/>
              <c:layout>
                <c:manualLayout>
                  <c:x val="3.667235345581802E-2"/>
                  <c:y val="1.6834779637151513E-2"/>
                </c:manualLayout>
              </c:layout>
              <c:showLegendKey val="0"/>
              <c:showVal val="0"/>
              <c:showCatName val="0"/>
              <c:showSerName val="0"/>
              <c:showPercent val="1"/>
              <c:showBubbleSize val="0"/>
            </c:dLbl>
            <c:dLbl>
              <c:idx val="3"/>
              <c:layout>
                <c:manualLayout>
                  <c:x val="-4.5043525809273843E-2"/>
                  <c:y val="5.702243459428125E-3"/>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Sheet1!$A$2:$A$5</c:f>
              <c:strCache>
                <c:ptCount val="4"/>
                <c:pt idx="0">
                  <c:v>Robbers etc.</c:v>
                </c:pt>
                <c:pt idx="1">
                  <c:v>Co-workers</c:v>
                </c:pt>
                <c:pt idx="2">
                  <c:v>Customer/Client</c:v>
                </c:pt>
                <c:pt idx="3">
                  <c:v>Relatives/Acquaintances</c:v>
                </c:pt>
              </c:strCache>
            </c:strRef>
          </c:cat>
          <c:val>
            <c:numRef>
              <c:f>Sheet1!$B$2:$B$5</c:f>
              <c:numCache>
                <c:formatCode>General</c:formatCode>
                <c:ptCount val="4"/>
                <c:pt idx="0">
                  <c:v>939</c:v>
                </c:pt>
                <c:pt idx="1">
                  <c:v>186</c:v>
                </c:pt>
                <c:pt idx="2">
                  <c:v>115</c:v>
                </c:pt>
                <c:pt idx="3">
                  <c:v>418</c:v>
                </c:pt>
              </c:numCache>
            </c:numRef>
          </c:val>
        </c:ser>
        <c:dLbls>
          <c:showLegendKey val="0"/>
          <c:showVal val="0"/>
          <c:showCatName val="0"/>
          <c:showSerName val="0"/>
          <c:showPercent val="0"/>
          <c:showBubbleSize val="0"/>
          <c:showLeaderLines val="0"/>
        </c:dLbls>
        <c:firstSliceAng val="76"/>
      </c:pie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21945973826281E-2"/>
          <c:y val="0.1240317761683673"/>
          <c:w val="0.88981431696036484"/>
          <c:h val="0.69963158959813365"/>
        </c:manualLayout>
      </c:layout>
      <c:barChart>
        <c:barDir val="col"/>
        <c:grouping val="clustered"/>
        <c:varyColors val="0"/>
        <c:ser>
          <c:idx val="0"/>
          <c:order val="0"/>
          <c:tx>
            <c:strRef>
              <c:f>Sheet1!$A$2</c:f>
              <c:strCache>
                <c:ptCount val="1"/>
                <c:pt idx="0">
                  <c:v>2007</c:v>
                </c:pt>
              </c:strCache>
            </c:strRef>
          </c:tx>
          <c:spPr>
            <a:ln>
              <a:solidFill>
                <a:schemeClr val="tx1"/>
              </a:solidFill>
            </a:ln>
            <a:effectLst/>
          </c:spPr>
          <c:invertIfNegative val="0"/>
          <c:errBars>
            <c:errBarType val="both"/>
            <c:errValType val="cust"/>
            <c:noEndCap val="0"/>
            <c:plus>
              <c:numRef>
                <c:f>Sheet1!$B$12:$H$12</c:f>
                <c:numCache>
                  <c:formatCode>General</c:formatCode>
                  <c:ptCount val="7"/>
                </c:numCache>
              </c:numRef>
            </c:plus>
            <c:minus>
              <c:numRef>
                <c:f>Sheet1!$B$12:$H$12</c:f>
                <c:numCache>
                  <c:formatCode>General</c:formatCode>
                  <c:ptCount val="7"/>
                </c:numCache>
              </c:numRef>
            </c:minus>
          </c:errBars>
          <c:cat>
            <c:strRef>
              <c:f>Sheet1!$B$1:$H$1</c:f>
              <c:strCache>
                <c:ptCount val="7"/>
                <c:pt idx="0">
                  <c:v>Supermarkets</c:v>
                </c:pt>
                <c:pt idx="1">
                  <c:v>Bars</c:v>
                </c:pt>
                <c:pt idx="2">
                  <c:v>Gasoline stations</c:v>
                </c:pt>
                <c:pt idx="3">
                  <c:v>Taxi services</c:v>
                </c:pt>
                <c:pt idx="4">
                  <c:v>Convenience stores</c:v>
                </c:pt>
                <c:pt idx="5">
                  <c:v>Police</c:v>
                </c:pt>
                <c:pt idx="6">
                  <c:v>Restaurants</c:v>
                </c:pt>
              </c:strCache>
            </c:strRef>
          </c:cat>
          <c:val>
            <c:numRef>
              <c:f>Sheet1!$B$2:$H$2</c:f>
              <c:numCache>
                <c:formatCode>General</c:formatCode>
                <c:ptCount val="7"/>
                <c:pt idx="0">
                  <c:v>129</c:v>
                </c:pt>
                <c:pt idx="1">
                  <c:v>203</c:v>
                </c:pt>
                <c:pt idx="2">
                  <c:v>237</c:v>
                </c:pt>
                <c:pt idx="3">
                  <c:v>258</c:v>
                </c:pt>
                <c:pt idx="4">
                  <c:v>271</c:v>
                </c:pt>
                <c:pt idx="5">
                  <c:v>360</c:v>
                </c:pt>
                <c:pt idx="6">
                  <c:v>402</c:v>
                </c:pt>
              </c:numCache>
            </c:numRef>
          </c:val>
        </c:ser>
        <c:dLbls>
          <c:showLegendKey val="0"/>
          <c:showVal val="0"/>
          <c:showCatName val="0"/>
          <c:showSerName val="0"/>
          <c:showPercent val="0"/>
          <c:showBubbleSize val="0"/>
        </c:dLbls>
        <c:gapWidth val="59"/>
        <c:overlap val="-1"/>
        <c:axId val="100254080"/>
        <c:axId val="100255616"/>
      </c:barChart>
      <c:catAx>
        <c:axId val="100254080"/>
        <c:scaling>
          <c:orientation val="minMax"/>
        </c:scaling>
        <c:delete val="0"/>
        <c:axPos val="b"/>
        <c:majorTickMark val="none"/>
        <c:minorTickMark val="none"/>
        <c:tickLblPos val="nextTo"/>
        <c:txPr>
          <a:bodyPr rot="0" vert="horz" anchor="t" anchorCtr="0"/>
          <a:lstStyle/>
          <a:p>
            <a:pPr>
              <a:defRPr sz="1400" baseline="0">
                <a:solidFill>
                  <a:schemeClr val="tx1"/>
                </a:solidFill>
                <a:latin typeface="Tahoma" pitchFamily="34" charset="0"/>
                <a:cs typeface="Tahoma" pitchFamily="34" charset="0"/>
              </a:defRPr>
            </a:pPr>
            <a:endParaRPr lang="en-US"/>
          </a:p>
        </c:txPr>
        <c:crossAx val="100255616"/>
        <c:crosses val="autoZero"/>
        <c:auto val="1"/>
        <c:lblAlgn val="ctr"/>
        <c:lblOffset val="10"/>
        <c:tickLblSkip val="1"/>
        <c:noMultiLvlLbl val="0"/>
      </c:catAx>
      <c:valAx>
        <c:axId val="100255616"/>
        <c:scaling>
          <c:orientation val="minMax"/>
        </c:scaling>
        <c:delete val="0"/>
        <c:axPos val="l"/>
        <c:majorGridlines>
          <c:spPr>
            <a:ln>
              <a:prstDash val="sysDash"/>
            </a:ln>
          </c:spPr>
        </c:majorGridlines>
        <c:numFmt formatCode="#,##0" sourceLinked="0"/>
        <c:majorTickMark val="none"/>
        <c:minorTickMark val="none"/>
        <c:tickLblPos val="nextTo"/>
        <c:txPr>
          <a:bodyPr/>
          <a:lstStyle/>
          <a:p>
            <a:pPr>
              <a:defRPr sz="1600">
                <a:solidFill>
                  <a:schemeClr val="tx1"/>
                </a:solidFill>
                <a:latin typeface="Tahoma" pitchFamily="34" charset="0"/>
                <a:cs typeface="Tahoma" pitchFamily="34" charset="0"/>
              </a:defRPr>
            </a:pPr>
            <a:endParaRPr lang="en-US"/>
          </a:p>
        </c:txPr>
        <c:crossAx val="100254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5290172061828E-2"/>
          <c:y val="8.6605260356210897E-2"/>
          <c:w val="0.582235467094391"/>
          <c:h val="0.82678947928757818"/>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Lbls>
            <c:dLbl>
              <c:idx val="0"/>
              <c:layout>
                <c:manualLayout>
                  <c:x val="-1.1326959130108736E-2"/>
                  <c:y val="1.1061036712993355E-2"/>
                </c:manualLayout>
              </c:layout>
              <c:tx>
                <c:rich>
                  <a:bodyPr/>
                  <a:lstStyle/>
                  <a:p>
                    <a:r>
                      <a:rPr lang="en-US" b="0" dirty="0" smtClean="0">
                        <a:latin typeface="Tahoma" pitchFamily="34" charset="0"/>
                        <a:ea typeface="Tahoma" pitchFamily="34" charset="0"/>
                        <a:cs typeface="Tahoma" pitchFamily="34" charset="0"/>
                      </a:rPr>
                      <a:t>14% (n=9)</a:t>
                    </a:r>
                    <a:endParaRPr lang="en-US" dirty="0"/>
                  </a:p>
                </c:rich>
              </c:tx>
              <c:showLegendKey val="0"/>
              <c:showVal val="1"/>
              <c:showCatName val="0"/>
              <c:showSerName val="0"/>
              <c:showPercent val="1"/>
              <c:showBubbleSize val="0"/>
            </c:dLbl>
            <c:dLbl>
              <c:idx val="1"/>
              <c:layout>
                <c:manualLayout>
                  <c:x val="-1.3714660667416573E-2"/>
                  <c:y val="3.3944652314322806E-3"/>
                </c:manualLayout>
              </c:layout>
              <c:tx>
                <c:rich>
                  <a:bodyPr/>
                  <a:lstStyle/>
                  <a:p>
                    <a:r>
                      <a:rPr lang="en-US" b="0" dirty="0" smtClean="0">
                        <a:latin typeface="Tahoma" pitchFamily="34" charset="0"/>
                        <a:ea typeface="Tahoma" pitchFamily="34" charset="0"/>
                        <a:cs typeface="Tahoma" pitchFamily="34" charset="0"/>
                      </a:rPr>
                      <a:t>26% </a:t>
                    </a:r>
                  </a:p>
                  <a:p>
                    <a:r>
                      <a:rPr lang="en-US" b="0" dirty="0" smtClean="0">
                        <a:latin typeface="Tahoma" pitchFamily="34" charset="0"/>
                        <a:ea typeface="Tahoma" pitchFamily="34" charset="0"/>
                        <a:cs typeface="Tahoma" pitchFamily="34" charset="0"/>
                      </a:rPr>
                      <a:t>(n=17)</a:t>
                    </a:r>
                    <a:endParaRPr lang="en-US" baseline="30000" dirty="0">
                      <a:solidFill>
                        <a:srgbClr val="FF0000"/>
                      </a:solidFill>
                    </a:endParaRPr>
                  </a:p>
                </c:rich>
              </c:tx>
              <c:showLegendKey val="0"/>
              <c:showVal val="1"/>
              <c:showCatName val="0"/>
              <c:showSerName val="0"/>
              <c:showPercent val="1"/>
              <c:showBubbleSize val="0"/>
            </c:dLbl>
            <c:dLbl>
              <c:idx val="2"/>
              <c:layout>
                <c:manualLayout>
                  <c:x val="-8.3097987751531058E-2"/>
                  <c:y val="-7.0102726317307889E-3"/>
                </c:manualLayout>
              </c:layout>
              <c:tx>
                <c:rich>
                  <a:bodyPr/>
                  <a:lstStyle/>
                  <a:p>
                    <a:r>
                      <a:rPr lang="en-US" b="0" dirty="0" smtClean="0">
                        <a:latin typeface="Tahoma" pitchFamily="34" charset="0"/>
                        <a:ea typeface="Tahoma" pitchFamily="34" charset="0"/>
                        <a:cs typeface="Tahoma" pitchFamily="34" charset="0"/>
                      </a:rPr>
                      <a:t>23% </a:t>
                    </a:r>
                  </a:p>
                  <a:p>
                    <a:r>
                      <a:rPr lang="en-US" b="0" dirty="0" smtClean="0">
                        <a:latin typeface="Tahoma" pitchFamily="34" charset="0"/>
                        <a:ea typeface="Tahoma" pitchFamily="34" charset="0"/>
                        <a:cs typeface="Tahoma" pitchFamily="34" charset="0"/>
                      </a:rPr>
                      <a:t>(n=15)</a:t>
                    </a:r>
                    <a:endParaRPr lang="en-US" dirty="0">
                      <a:solidFill>
                        <a:srgbClr val="FF0000"/>
                      </a:solidFill>
                    </a:endParaRPr>
                  </a:p>
                </c:rich>
              </c:tx>
              <c:showLegendKey val="0"/>
              <c:showVal val="1"/>
              <c:showCatName val="0"/>
              <c:showSerName val="0"/>
              <c:showPercent val="1"/>
              <c:showBubbleSize val="0"/>
            </c:dLbl>
            <c:dLbl>
              <c:idx val="3"/>
              <c:layout>
                <c:manualLayout>
                  <c:x val="5.6492938382702164E-4"/>
                  <c:y val="0.15549296562443882"/>
                </c:manualLayout>
              </c:layout>
              <c:tx>
                <c:rich>
                  <a:bodyPr/>
                  <a:lstStyle/>
                  <a:p>
                    <a:r>
                      <a:rPr lang="en-US" b="0" dirty="0" smtClean="0">
                        <a:latin typeface="Tahoma" pitchFamily="34" charset="0"/>
                        <a:ea typeface="Tahoma" pitchFamily="34" charset="0"/>
                        <a:cs typeface="Tahoma" pitchFamily="34" charset="0"/>
                      </a:rPr>
                      <a:t>20% </a:t>
                    </a:r>
                  </a:p>
                  <a:p>
                    <a:r>
                      <a:rPr lang="en-US" b="0" dirty="0" smtClean="0">
                        <a:latin typeface="Tahoma" pitchFamily="34" charset="0"/>
                        <a:ea typeface="Tahoma" pitchFamily="34" charset="0"/>
                        <a:cs typeface="Tahoma" pitchFamily="34" charset="0"/>
                      </a:rPr>
                      <a:t>(n=13)</a:t>
                    </a:r>
                    <a:endParaRPr lang="en-US" baseline="30000" dirty="0">
                      <a:solidFill>
                        <a:srgbClr val="FF0000"/>
                      </a:solidFill>
                    </a:endParaRPr>
                  </a:p>
                </c:rich>
              </c:tx>
              <c:showLegendKey val="0"/>
              <c:showVal val="1"/>
              <c:showCatName val="0"/>
              <c:showSerName val="0"/>
              <c:showPercent val="1"/>
              <c:showBubbleSize val="0"/>
            </c:dLbl>
            <c:dLbl>
              <c:idx val="4"/>
              <c:layout>
                <c:manualLayout>
                  <c:x val="1.9103112110986132E-2"/>
                  <c:y val="1.318485438150779E-3"/>
                </c:manualLayout>
              </c:layout>
              <c:tx>
                <c:rich>
                  <a:bodyPr/>
                  <a:lstStyle/>
                  <a:p>
                    <a:r>
                      <a:rPr lang="en-US" b="0" dirty="0" smtClean="0">
                        <a:latin typeface="Tahoma" pitchFamily="34" charset="0"/>
                        <a:ea typeface="Tahoma" pitchFamily="34" charset="0"/>
                        <a:cs typeface="Tahoma" pitchFamily="34" charset="0"/>
                      </a:rPr>
                      <a:t>3% </a:t>
                    </a:r>
                  </a:p>
                  <a:p>
                    <a:r>
                      <a:rPr lang="en-US" b="0" dirty="0" smtClean="0">
                        <a:latin typeface="Tahoma" pitchFamily="34" charset="0"/>
                        <a:ea typeface="Tahoma" pitchFamily="34" charset="0"/>
                        <a:cs typeface="Tahoma" pitchFamily="34" charset="0"/>
                      </a:rPr>
                      <a:t>(n=2)</a:t>
                    </a:r>
                    <a:endParaRPr lang="en-US" dirty="0"/>
                  </a:p>
                </c:rich>
              </c:tx>
              <c:showLegendKey val="0"/>
              <c:showVal val="1"/>
              <c:showCatName val="0"/>
              <c:showSerName val="0"/>
              <c:showPercent val="1"/>
              <c:showBubbleSize val="0"/>
            </c:dLbl>
            <c:dLbl>
              <c:idx val="5"/>
              <c:layout>
                <c:manualLayout>
                  <c:x val="-4.6431696037995251E-3"/>
                  <c:y val="2.5472748602398069E-2"/>
                </c:manualLayout>
              </c:layout>
              <c:tx>
                <c:rich>
                  <a:bodyPr/>
                  <a:lstStyle/>
                  <a:p>
                    <a:r>
                      <a:rPr lang="en-US" b="0" dirty="0" smtClean="0">
                        <a:latin typeface="Tahoma" pitchFamily="34" charset="0"/>
                        <a:ea typeface="Tahoma" pitchFamily="34" charset="0"/>
                        <a:cs typeface="Tahoma" pitchFamily="34" charset="0"/>
                      </a:rPr>
                      <a:t>14% </a:t>
                    </a:r>
                  </a:p>
                  <a:p>
                    <a:r>
                      <a:rPr lang="en-US" b="0" dirty="0" smtClean="0">
                        <a:latin typeface="Tahoma" pitchFamily="34" charset="0"/>
                        <a:ea typeface="Tahoma" pitchFamily="34" charset="0"/>
                        <a:cs typeface="Tahoma" pitchFamily="34" charset="0"/>
                      </a:rPr>
                      <a:t>(n=9)</a:t>
                    </a:r>
                    <a:endParaRPr lang="en-US" dirty="0"/>
                  </a:p>
                </c:rich>
              </c:tx>
              <c:showLegendKey val="0"/>
              <c:showVal val="1"/>
              <c:showCatName val="0"/>
              <c:showSerName val="0"/>
              <c:showPercent val="1"/>
              <c:showBubbleSize val="0"/>
            </c:dLbl>
            <c:txPr>
              <a:bodyPr/>
              <a:lstStyle/>
              <a:p>
                <a:pPr>
                  <a:defRPr b="0">
                    <a:latin typeface="Tahoma" pitchFamily="34" charset="0"/>
                    <a:ea typeface="Tahoma" pitchFamily="34" charset="0"/>
                    <a:cs typeface="Tahoma" pitchFamily="34" charset="0"/>
                  </a:defRPr>
                </a:pPr>
                <a:endParaRPr lang="en-US"/>
              </a:p>
            </c:txPr>
            <c:showLegendKey val="0"/>
            <c:showVal val="1"/>
            <c:showCatName val="0"/>
            <c:showSerName val="0"/>
            <c:showPercent val="1"/>
            <c:showBubbleSize val="0"/>
            <c:showLeaderLines val="0"/>
          </c:dLbls>
          <c:cat>
            <c:strRef>
              <c:f>Sheet1!$A$2:$A$7</c:f>
              <c:strCache>
                <c:ptCount val="6"/>
                <c:pt idx="0">
                  <c:v>Target met</c:v>
                </c:pt>
                <c:pt idx="1">
                  <c:v>Improving</c:v>
                </c:pt>
                <c:pt idx="2">
                  <c:v>No change</c:v>
                </c:pt>
                <c:pt idx="3">
                  <c:v>Getting worse</c:v>
                </c:pt>
                <c:pt idx="4">
                  <c:v>Baseline only</c:v>
                </c:pt>
                <c:pt idx="5">
                  <c:v>Developmental</c:v>
                </c:pt>
              </c:strCache>
            </c:strRef>
          </c:cat>
          <c:val>
            <c:numRef>
              <c:f>Sheet1!$B$2:$B$7</c:f>
              <c:numCache>
                <c:formatCode>General</c:formatCode>
                <c:ptCount val="6"/>
                <c:pt idx="0">
                  <c:v>9</c:v>
                </c:pt>
                <c:pt idx="1">
                  <c:v>17</c:v>
                </c:pt>
                <c:pt idx="2">
                  <c:v>15</c:v>
                </c:pt>
                <c:pt idx="3">
                  <c:v>13</c:v>
                </c:pt>
                <c:pt idx="4">
                  <c:v>2</c:v>
                </c:pt>
                <c:pt idx="5">
                  <c:v>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71510842698056E-2"/>
          <c:y val="8.4268625124746463E-2"/>
          <c:w val="0.57415602782661879"/>
          <c:h val="0.82912623752903392"/>
        </c:manualLayout>
      </c:layout>
      <c:pieChart>
        <c:varyColors val="1"/>
        <c:ser>
          <c:idx val="0"/>
          <c:order val="0"/>
          <c:tx>
            <c:strRef>
              <c:f>Sheet1!$B$1</c:f>
              <c:strCache>
                <c:ptCount val="1"/>
                <c:pt idx="0">
                  <c:v>Objective status</c:v>
                </c:pt>
              </c:strCache>
            </c:strRef>
          </c:tx>
          <c:spPr>
            <a:ln w="12700">
              <a:solidFill>
                <a:schemeClr val="tx1"/>
              </a:solidFill>
            </a:ln>
          </c:spPr>
          <c:dPt>
            <c:idx val="0"/>
            <c:bubble3D val="0"/>
            <c:spPr>
              <a:solidFill>
                <a:srgbClr val="007033"/>
              </a:solidFill>
              <a:ln w="12700">
                <a:solidFill>
                  <a:schemeClr val="tx1"/>
                </a:solidFill>
              </a:ln>
            </c:spPr>
          </c:dPt>
          <c:dPt>
            <c:idx val="1"/>
            <c:bubble3D val="0"/>
            <c:spPr>
              <a:solidFill>
                <a:srgbClr val="92D050"/>
              </a:solidFill>
              <a:ln w="12700">
                <a:solidFill>
                  <a:schemeClr val="tx1"/>
                </a:solidFill>
              </a:ln>
            </c:spPr>
          </c:dPt>
          <c:dPt>
            <c:idx val="2"/>
            <c:bubble3D val="0"/>
            <c:spPr>
              <a:solidFill>
                <a:srgbClr val="FFCC00"/>
              </a:solidFill>
              <a:ln w="12700">
                <a:solidFill>
                  <a:schemeClr val="tx1"/>
                </a:solidFill>
              </a:ln>
            </c:spPr>
          </c:dPt>
          <c:dPt>
            <c:idx val="3"/>
            <c:bubble3D val="0"/>
            <c:spPr>
              <a:solidFill>
                <a:srgbClr val="C00000"/>
              </a:solidFill>
              <a:ln w="12700">
                <a:solidFill>
                  <a:schemeClr val="tx1"/>
                </a:solidFill>
              </a:ln>
            </c:spPr>
          </c:dPt>
          <c:dPt>
            <c:idx val="4"/>
            <c:bubble3D val="0"/>
            <c:spPr>
              <a:solidFill>
                <a:schemeClr val="bg1">
                  <a:lumMod val="75000"/>
                </a:schemeClr>
              </a:solidFill>
              <a:ln w="12700">
                <a:solidFill>
                  <a:schemeClr val="tx1"/>
                </a:solidFill>
              </a:ln>
            </c:spPr>
          </c:dPt>
          <c:dPt>
            <c:idx val="5"/>
            <c:bubble3D val="0"/>
            <c:spPr>
              <a:solidFill>
                <a:schemeClr val="bg1"/>
              </a:solidFill>
              <a:ln w="12700">
                <a:solidFill>
                  <a:schemeClr val="tx1"/>
                </a:solidFill>
              </a:ln>
            </c:spPr>
          </c:dPt>
          <c:dLbls>
            <c:dLbl>
              <c:idx val="0"/>
              <c:layout>
                <c:manualLayout>
                  <c:x val="-7.9627194658920056E-2"/>
                  <c:y val="0.4107812587396118"/>
                </c:manualLayout>
              </c:layout>
              <c:tx>
                <c:rich>
                  <a:bodyPr/>
                  <a:lstStyle/>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44% </a:t>
                    </a:r>
                  </a:p>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(n=7)</a:t>
                    </a:r>
                    <a:endParaRPr lang="en-US" b="0" baseline="30000" dirty="0">
                      <a:solidFill>
                        <a:srgbClr val="FF0000"/>
                      </a:solidFill>
                      <a:latin typeface="Tahoma" pitchFamily="34" charset="0"/>
                      <a:ea typeface="Tahoma" pitchFamily="34" charset="0"/>
                      <a:cs typeface="Tahoma" pitchFamily="34" charset="0"/>
                    </a:endParaRPr>
                  </a:p>
                </c:rich>
              </c:tx>
              <c:spPr/>
              <c:showLegendKey val="0"/>
              <c:showVal val="1"/>
              <c:showCatName val="0"/>
              <c:showSerName val="0"/>
              <c:showPercent val="0"/>
              <c:showBubbleSize val="0"/>
            </c:dLbl>
            <c:dLbl>
              <c:idx val="1"/>
              <c:layout>
                <c:manualLayout>
                  <c:x val="-8.1429299492903187E-2"/>
                  <c:y val="-1.2787432033418804E-3"/>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19% </a:t>
                    </a:r>
                  </a:p>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(n=3)</a:t>
                    </a:r>
                    <a:endParaRPr lang="en-US" dirty="0" smtClean="0">
                      <a:solidFill>
                        <a:srgbClr val="FF0000"/>
                      </a:solidFill>
                      <a:effectLst/>
                    </a:endParaRPr>
                  </a:p>
                </c:rich>
              </c:tx>
              <c:spPr/>
              <c:showLegendKey val="0"/>
              <c:showVal val="1"/>
              <c:showCatName val="0"/>
              <c:showSerName val="0"/>
              <c:showPercent val="1"/>
              <c:showBubbleSize val="0"/>
            </c:dLbl>
            <c:dLbl>
              <c:idx val="2"/>
              <c:layout>
                <c:manualLayout>
                  <c:x val="5.0477792217720361E-3"/>
                  <c:y val="-2.3653621400751779E-2"/>
                </c:manualLayout>
              </c:layout>
              <c:tx>
                <c:rich>
                  <a:bodyPr/>
                  <a:lstStyle/>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6% </a:t>
                    </a:r>
                  </a:p>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(n=1)</a:t>
                    </a:r>
                    <a:endParaRPr lang="en-US" b="0" dirty="0">
                      <a:latin typeface="Tahoma" pitchFamily="34" charset="0"/>
                      <a:ea typeface="Tahoma" pitchFamily="34" charset="0"/>
                      <a:cs typeface="Tahoma" pitchFamily="34" charset="0"/>
                    </a:endParaRPr>
                  </a:p>
                </c:rich>
              </c:tx>
              <c:spPr/>
              <c:showLegendKey val="0"/>
              <c:showVal val="1"/>
              <c:showCatName val="0"/>
              <c:showSerName val="0"/>
              <c:showPercent val="1"/>
              <c:showBubbleSize val="0"/>
            </c:dLbl>
            <c:dLbl>
              <c:idx val="3"/>
              <c:layout>
                <c:manualLayout>
                  <c:x val="0"/>
                  <c:y val="-1.7422370168006619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6% </a:t>
                    </a:r>
                  </a:p>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(n=1)</a:t>
                    </a:r>
                    <a:endParaRPr lang="en-US" baseline="30000" dirty="0" smtClean="0">
                      <a:solidFill>
                        <a:srgbClr val="FF0000"/>
                      </a:solidFill>
                      <a:effectLst/>
                    </a:endParaRPr>
                  </a:p>
                </c:rich>
              </c:tx>
              <c:spPr/>
              <c:showLegendKey val="0"/>
              <c:showVal val="1"/>
              <c:showCatName val="0"/>
              <c:showSerName val="0"/>
              <c:showPercent val="1"/>
              <c:showBubbleSize val="0"/>
            </c:dLbl>
            <c:dLbl>
              <c:idx val="4"/>
              <c:layout>
                <c:manualLayout>
                  <c:x val="7.8602553321611493E-3"/>
                  <c:y val="-1.0412649511759286E-2"/>
                </c:manualLayout>
              </c:layout>
              <c:tx>
                <c:rich>
                  <a:bodyPr/>
                  <a:lstStyle/>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19% </a:t>
                    </a:r>
                  </a:p>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(n=3)</a:t>
                    </a:r>
                    <a:endParaRPr lang="en-US" b="0" dirty="0">
                      <a:latin typeface="Tahoma" pitchFamily="34" charset="0"/>
                      <a:ea typeface="Tahoma" pitchFamily="34" charset="0"/>
                      <a:cs typeface="Tahoma" pitchFamily="34" charset="0"/>
                    </a:endParaRPr>
                  </a:p>
                </c:rich>
              </c:tx>
              <c:spPr/>
              <c:showLegendKey val="0"/>
              <c:showVal val="1"/>
              <c:showCatName val="0"/>
              <c:showSerName val="0"/>
              <c:showPercent val="1"/>
              <c:showBubbleSize val="0"/>
            </c:dLbl>
            <c:dLbl>
              <c:idx val="5"/>
              <c:layout>
                <c:manualLayout>
                  <c:x val="-3.0188313839410851E-2"/>
                  <c:y val="0"/>
                </c:manualLayout>
              </c:layout>
              <c:tx>
                <c:rich>
                  <a:bodyPr/>
                  <a:lstStyle/>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6% </a:t>
                    </a:r>
                  </a:p>
                  <a:p>
                    <a:pPr>
                      <a:defRPr b="0">
                        <a:latin typeface="Tahoma" pitchFamily="34" charset="0"/>
                        <a:ea typeface="Tahoma" pitchFamily="34" charset="0"/>
                        <a:cs typeface="Tahoma" pitchFamily="34" charset="0"/>
                      </a:defRPr>
                    </a:pPr>
                    <a:r>
                      <a:rPr lang="en-US" b="0" dirty="0" smtClean="0">
                        <a:latin typeface="Tahoma" pitchFamily="34" charset="0"/>
                        <a:ea typeface="Tahoma" pitchFamily="34" charset="0"/>
                        <a:cs typeface="Tahoma" pitchFamily="34" charset="0"/>
                      </a:rPr>
                      <a:t>(n=1)</a:t>
                    </a:r>
                    <a:endParaRPr lang="en-US" b="0" dirty="0">
                      <a:latin typeface="Tahoma" pitchFamily="34" charset="0"/>
                      <a:ea typeface="Tahoma" pitchFamily="34" charset="0"/>
                      <a:cs typeface="Tahoma" pitchFamily="34" charset="0"/>
                    </a:endParaRPr>
                  </a:p>
                </c:rich>
              </c:tx>
              <c:spPr/>
              <c:showLegendKey val="0"/>
              <c:showVal val="1"/>
              <c:showCatName val="0"/>
              <c:showSerName val="0"/>
              <c:showPercent val="1"/>
              <c:showBubbleSize val="0"/>
            </c:dLbl>
            <c:txPr>
              <a:bodyPr/>
              <a:lstStyle/>
              <a:p>
                <a:pPr>
                  <a:defRPr b="1"/>
                </a:pPr>
                <a:endParaRPr lang="en-US"/>
              </a:p>
            </c:txPr>
            <c:showLegendKey val="0"/>
            <c:showVal val="1"/>
            <c:showCatName val="0"/>
            <c:showSerName val="0"/>
            <c:showPercent val="1"/>
            <c:showBubbleSize val="0"/>
            <c:showLeaderLines val="0"/>
          </c:dLbls>
          <c:cat>
            <c:strRef>
              <c:f>Sheet1!$A$2:$A$7</c:f>
              <c:strCache>
                <c:ptCount val="6"/>
                <c:pt idx="0">
                  <c:v>Target met</c:v>
                </c:pt>
                <c:pt idx="1">
                  <c:v>Improving</c:v>
                </c:pt>
                <c:pt idx="2">
                  <c:v>No change</c:v>
                </c:pt>
                <c:pt idx="3">
                  <c:v>Getting worse</c:v>
                </c:pt>
                <c:pt idx="4">
                  <c:v>Baseline only</c:v>
                </c:pt>
                <c:pt idx="5">
                  <c:v>Developmental</c:v>
                </c:pt>
              </c:strCache>
            </c:strRef>
          </c:cat>
          <c:val>
            <c:numRef>
              <c:f>Sheet1!$B$2:$B$7</c:f>
              <c:numCache>
                <c:formatCode>General</c:formatCode>
                <c:ptCount val="6"/>
                <c:pt idx="0">
                  <c:v>7</c:v>
                </c:pt>
                <c:pt idx="1">
                  <c:v>3</c:v>
                </c:pt>
                <c:pt idx="2">
                  <c:v>1</c:v>
                </c:pt>
                <c:pt idx="3">
                  <c:v>1</c:v>
                </c:pt>
                <c:pt idx="4">
                  <c:v>3</c:v>
                </c:pt>
                <c:pt idx="5">
                  <c:v>1</c:v>
                </c:pt>
              </c:numCache>
            </c:numRef>
          </c:val>
        </c:ser>
        <c:ser>
          <c:idx val="1"/>
          <c:order val="1"/>
          <c:tx>
            <c:strRef>
              <c:f>Sheet1!$C$1</c:f>
              <c:strCache>
                <c:ptCount val="1"/>
                <c:pt idx="0">
                  <c:v>Column1</c:v>
                </c:pt>
              </c:strCache>
            </c:strRef>
          </c:tx>
          <c:cat>
            <c:strRef>
              <c:f>Sheet1!$A$2:$A$7</c:f>
              <c:strCache>
                <c:ptCount val="6"/>
                <c:pt idx="0">
                  <c:v>Target met</c:v>
                </c:pt>
                <c:pt idx="1">
                  <c:v>Improving</c:v>
                </c:pt>
                <c:pt idx="2">
                  <c:v>No change</c:v>
                </c:pt>
                <c:pt idx="3">
                  <c:v>Getting worse</c:v>
                </c:pt>
                <c:pt idx="4">
                  <c:v>Baseline only</c:v>
                </c:pt>
                <c:pt idx="5">
                  <c:v>Developmental</c:v>
                </c:pt>
              </c:strCache>
            </c:strRef>
          </c:cat>
          <c:val>
            <c:numRef>
              <c:f>Sheet1!$C$2:$C$7</c:f>
              <c:numCache>
                <c:formatCode>0.0</c:formatCode>
                <c:ptCount val="6"/>
                <c:pt idx="0">
                  <c:v>43.75</c:v>
                </c:pt>
                <c:pt idx="1">
                  <c:v>18.75</c:v>
                </c:pt>
                <c:pt idx="2">
                  <c:v>6.25</c:v>
                </c:pt>
                <c:pt idx="3">
                  <c:v>6.25</c:v>
                </c:pt>
                <c:pt idx="4">
                  <c:v>18.75</c:v>
                </c:pt>
                <c:pt idx="5">
                  <c:v>6.25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School Associated Homicides of </a:t>
            </a:r>
            <a:r>
              <a:rPr lang="en-US" sz="2000" dirty="0" smtClean="0"/>
              <a:t>Youth </a:t>
            </a:r>
            <a:r>
              <a:rPr lang="en-US" sz="2000" dirty="0"/>
              <a:t>ages </a:t>
            </a:r>
            <a:r>
              <a:rPr lang="en-US" sz="2000" dirty="0" smtClean="0"/>
              <a:t>5-18, </a:t>
            </a:r>
          </a:p>
          <a:p>
            <a:pPr>
              <a:defRPr/>
            </a:pPr>
            <a:r>
              <a:rPr lang="en-US" sz="2000" dirty="0" smtClean="0"/>
              <a:t>by School</a:t>
            </a:r>
            <a:r>
              <a:rPr lang="en-US" sz="2000" baseline="0" dirty="0" smtClean="0"/>
              <a:t> Year, 1992-2010</a:t>
            </a:r>
            <a:endParaRPr lang="en-US" sz="2000" dirty="0"/>
          </a:p>
        </c:rich>
      </c:tx>
      <c:layout>
        <c:manualLayout>
          <c:xMode val="edge"/>
          <c:yMode val="edge"/>
          <c:x val="0.14653948284225002"/>
          <c:y val="3.3873540141701859E-2"/>
        </c:manualLayout>
      </c:layout>
      <c:overlay val="0"/>
    </c:title>
    <c:autoTitleDeleted val="0"/>
    <c:plotArea>
      <c:layout>
        <c:manualLayout>
          <c:layoutTarget val="inner"/>
          <c:xMode val="edge"/>
          <c:yMode val="edge"/>
          <c:x val="3.8742508917686005E-2"/>
          <c:y val="0.20688297583491722"/>
          <c:w val="0.92423420149404401"/>
          <c:h val="0.73449429812652733"/>
        </c:manualLayout>
      </c:layout>
      <c:lineChart>
        <c:grouping val="standard"/>
        <c:varyColors val="0"/>
        <c:ser>
          <c:idx val="0"/>
          <c:order val="0"/>
          <c:tx>
            <c:strRef>
              <c:f>Sheet1!$A$5</c:f>
              <c:strCache>
                <c:ptCount val="1"/>
                <c:pt idx="0">
                  <c:v>School Associated Homicides of youth ages 5-18</c:v>
                </c:pt>
              </c:strCache>
            </c:strRef>
          </c:tx>
          <c:marker>
            <c:symbol val="none"/>
          </c:marker>
          <c:cat>
            <c:strRef>
              <c:f>Sheet1!$B$4:$S$4</c:f>
              <c:strCache>
                <c:ptCount val="18"/>
                <c:pt idx="0">
                  <c:v>1992-93</c:v>
                </c:pt>
                <c:pt idx="1">
                  <c:v>1993-94</c:v>
                </c:pt>
                <c:pt idx="2">
                  <c:v>1994-95</c:v>
                </c:pt>
                <c:pt idx="3">
                  <c:v>1995-96</c:v>
                </c:pt>
                <c:pt idx="4">
                  <c:v>1996-97</c:v>
                </c:pt>
                <c:pt idx="5">
                  <c:v>1997-98</c:v>
                </c:pt>
                <c:pt idx="6">
                  <c:v>1998-99</c:v>
                </c:pt>
                <c:pt idx="7">
                  <c:v>1999-00</c:v>
                </c:pt>
                <c:pt idx="8">
                  <c:v>2000-01</c:v>
                </c:pt>
                <c:pt idx="9">
                  <c:v>2001-02</c:v>
                </c:pt>
                <c:pt idx="10">
                  <c:v>2002-03</c:v>
                </c:pt>
                <c:pt idx="11">
                  <c:v>2003-04</c:v>
                </c:pt>
                <c:pt idx="12">
                  <c:v>2004-05</c:v>
                </c:pt>
                <c:pt idx="13">
                  <c:v>2005-06</c:v>
                </c:pt>
                <c:pt idx="14">
                  <c:v>2006-07</c:v>
                </c:pt>
                <c:pt idx="15">
                  <c:v>2007-08</c:v>
                </c:pt>
                <c:pt idx="16">
                  <c:v>2008-09</c:v>
                </c:pt>
                <c:pt idx="17">
                  <c:v>2009-10</c:v>
                </c:pt>
              </c:strCache>
            </c:strRef>
          </c:cat>
          <c:val>
            <c:numRef>
              <c:f>Sheet1!$B$5:$S$5</c:f>
              <c:numCache>
                <c:formatCode>General</c:formatCode>
                <c:ptCount val="18"/>
                <c:pt idx="0">
                  <c:v>34</c:v>
                </c:pt>
                <c:pt idx="1">
                  <c:v>29</c:v>
                </c:pt>
                <c:pt idx="2">
                  <c:v>28</c:v>
                </c:pt>
                <c:pt idx="3">
                  <c:v>32</c:v>
                </c:pt>
                <c:pt idx="4">
                  <c:v>28</c:v>
                </c:pt>
                <c:pt idx="5">
                  <c:v>34</c:v>
                </c:pt>
                <c:pt idx="6">
                  <c:v>33</c:v>
                </c:pt>
                <c:pt idx="7">
                  <c:v>14</c:v>
                </c:pt>
                <c:pt idx="8">
                  <c:v>14</c:v>
                </c:pt>
                <c:pt idx="9">
                  <c:v>16</c:v>
                </c:pt>
                <c:pt idx="10">
                  <c:v>18</c:v>
                </c:pt>
                <c:pt idx="11">
                  <c:v>23</c:v>
                </c:pt>
                <c:pt idx="12">
                  <c:v>22</c:v>
                </c:pt>
                <c:pt idx="13">
                  <c:v>21</c:v>
                </c:pt>
                <c:pt idx="14">
                  <c:v>32</c:v>
                </c:pt>
                <c:pt idx="15">
                  <c:v>21</c:v>
                </c:pt>
                <c:pt idx="16">
                  <c:v>17</c:v>
                </c:pt>
                <c:pt idx="17">
                  <c:v>17</c:v>
                </c:pt>
              </c:numCache>
            </c:numRef>
          </c:val>
          <c:smooth val="0"/>
        </c:ser>
        <c:dLbls>
          <c:showLegendKey val="0"/>
          <c:showVal val="0"/>
          <c:showCatName val="0"/>
          <c:showSerName val="0"/>
          <c:showPercent val="0"/>
          <c:showBubbleSize val="0"/>
        </c:dLbls>
        <c:marker val="1"/>
        <c:smooth val="0"/>
        <c:axId val="101980032"/>
        <c:axId val="101981568"/>
      </c:lineChart>
      <c:catAx>
        <c:axId val="101980032"/>
        <c:scaling>
          <c:orientation val="minMax"/>
        </c:scaling>
        <c:delete val="0"/>
        <c:axPos val="b"/>
        <c:majorTickMark val="out"/>
        <c:minorTickMark val="none"/>
        <c:tickLblPos val="nextTo"/>
        <c:txPr>
          <a:bodyPr rot="60000" anchor="t" anchorCtr="1"/>
          <a:lstStyle/>
          <a:p>
            <a:pPr>
              <a:defRPr/>
            </a:pPr>
            <a:endParaRPr lang="en-US"/>
          </a:p>
        </c:txPr>
        <c:crossAx val="101981568"/>
        <c:crosses val="autoZero"/>
        <c:auto val="1"/>
        <c:lblAlgn val="ctr"/>
        <c:lblOffset val="100"/>
        <c:tickLblSkip val="2"/>
        <c:noMultiLvlLbl val="0"/>
      </c:catAx>
      <c:valAx>
        <c:axId val="101981568"/>
        <c:scaling>
          <c:orientation val="minMax"/>
          <c:max val="40"/>
        </c:scaling>
        <c:delete val="0"/>
        <c:axPos val="l"/>
        <c:majorGridlines>
          <c:spPr>
            <a:ln>
              <a:prstDash val="dash"/>
            </a:ln>
          </c:spPr>
        </c:majorGridlines>
        <c:numFmt formatCode="General" sourceLinked="1"/>
        <c:majorTickMark val="none"/>
        <c:minorTickMark val="none"/>
        <c:tickLblPos val="low"/>
        <c:spPr>
          <a:ln w="9525">
            <a:solidFill>
              <a:schemeClr val="accent1"/>
            </a:solidFill>
          </a:ln>
        </c:spPr>
        <c:crossAx val="10198003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smtClean="0">
                <a:latin typeface="Tahoma" pitchFamily="34" charset="0"/>
                <a:ea typeface="Tahoma" pitchFamily="34" charset="0"/>
                <a:cs typeface="Tahoma" pitchFamily="34" charset="0"/>
              </a:rPr>
              <a:t>32 million initial </a:t>
            </a:r>
          </a:p>
          <a:p>
            <a:pPr>
              <a:defRPr/>
            </a:pPr>
            <a:r>
              <a:rPr lang="en-US" sz="1500" dirty="0" smtClean="0">
                <a:latin typeface="Tahoma" pitchFamily="34" charset="0"/>
                <a:ea typeface="Tahoma" pitchFamily="34" charset="0"/>
                <a:cs typeface="Tahoma" pitchFamily="34" charset="0"/>
              </a:rPr>
              <a:t>emergency</a:t>
            </a:r>
            <a:r>
              <a:rPr lang="en-US" sz="1500" baseline="0" dirty="0" smtClean="0">
                <a:latin typeface="Tahoma" pitchFamily="34" charset="0"/>
                <a:ea typeface="Tahoma" pitchFamily="34" charset="0"/>
                <a:cs typeface="Tahoma" pitchFamily="34" charset="0"/>
              </a:rPr>
              <a:t> </a:t>
            </a:r>
          </a:p>
          <a:p>
            <a:pPr>
              <a:defRPr/>
            </a:pPr>
            <a:r>
              <a:rPr lang="en-US" sz="1500" baseline="0" dirty="0" smtClean="0">
                <a:latin typeface="Tahoma" pitchFamily="34" charset="0"/>
                <a:ea typeface="Tahoma" pitchFamily="34" charset="0"/>
                <a:cs typeface="Tahoma" pitchFamily="34" charset="0"/>
              </a:rPr>
              <a:t>department </a:t>
            </a:r>
          </a:p>
          <a:p>
            <a:pPr>
              <a:defRPr/>
            </a:pPr>
            <a:r>
              <a:rPr lang="en-US" sz="1500" baseline="0" dirty="0" smtClean="0">
                <a:latin typeface="Tahoma" pitchFamily="34" charset="0"/>
                <a:ea typeface="Tahoma" pitchFamily="34" charset="0"/>
                <a:cs typeface="Tahoma" pitchFamily="34" charset="0"/>
              </a:rPr>
              <a:t>visits for injury </a:t>
            </a:r>
          </a:p>
          <a:p>
            <a:pPr>
              <a:defRPr/>
            </a:pPr>
            <a:r>
              <a:rPr lang="en-US" sz="1500" baseline="0" dirty="0" smtClean="0">
                <a:latin typeface="Tahoma" pitchFamily="34" charset="0"/>
                <a:ea typeface="Tahoma" pitchFamily="34" charset="0"/>
                <a:cs typeface="Tahoma" pitchFamily="34" charset="0"/>
              </a:rPr>
              <a:t>(29%)</a:t>
            </a:r>
            <a:endParaRPr lang="en-US" sz="1500" dirty="0">
              <a:latin typeface="Tahoma" pitchFamily="34" charset="0"/>
              <a:ea typeface="Tahoma" pitchFamily="34" charset="0"/>
              <a:cs typeface="Tahoma" pitchFamily="34" charset="0"/>
            </a:endParaRPr>
          </a:p>
        </c:rich>
      </c:tx>
      <c:layout>
        <c:manualLayout>
          <c:xMode val="edge"/>
          <c:yMode val="edge"/>
          <c:x val="0.63688346456692913"/>
          <c:y val="0"/>
        </c:manualLayout>
      </c:layout>
      <c:overlay val="0"/>
    </c:title>
    <c:autoTitleDeleted val="0"/>
    <c:plotArea>
      <c:layout>
        <c:manualLayout>
          <c:layoutTarget val="inner"/>
          <c:xMode val="edge"/>
          <c:yMode val="edge"/>
          <c:x val="2.1633070866141729E-2"/>
          <c:y val="0.22215835520559929"/>
          <c:w val="0.64858667123131353"/>
          <c:h val="0.83503185602384811"/>
        </c:manualLayout>
      </c:layout>
      <c:pieChart>
        <c:varyColors val="1"/>
        <c:ser>
          <c:idx val="0"/>
          <c:order val="0"/>
          <c:tx>
            <c:strRef>
              <c:f>Sheet1!$B$1</c:f>
              <c:strCache>
                <c:ptCount val="1"/>
                <c:pt idx="0">
                  <c:v>initial ED visits</c:v>
                </c:pt>
              </c:strCache>
            </c:strRef>
          </c:tx>
          <c:spPr>
            <a:solidFill>
              <a:srgbClr val="49B6B7"/>
            </a:solidFill>
          </c:spPr>
          <c:dPt>
            <c:idx val="0"/>
            <c:bubble3D val="0"/>
          </c:dPt>
          <c:dPt>
            <c:idx val="1"/>
            <c:bubble3D val="0"/>
            <c:explosion val="10"/>
          </c:dPt>
          <c:cat>
            <c:strRef>
              <c:f>Sheet1!$A$2:$A$3</c:f>
              <c:strCache>
                <c:ptCount val="2"/>
                <c:pt idx="0">
                  <c:v>non-injury</c:v>
                </c:pt>
                <c:pt idx="1">
                  <c:v>injury</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104"/>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23078298008449E-2"/>
          <c:y val="8.8540829986613195E-2"/>
          <c:w val="0.92007729538394856"/>
          <c:h val="0.80472540932383452"/>
        </c:manualLayout>
      </c:layout>
      <c:lineChart>
        <c:grouping val="standard"/>
        <c:varyColors val="0"/>
        <c:ser>
          <c:idx val="1"/>
          <c:order val="0"/>
          <c:tx>
            <c:strRef>
              <c:f>Sheet1!$B$1</c:f>
              <c:strCache>
                <c:ptCount val="1"/>
                <c:pt idx="0">
                  <c:v>MV Traffic</c:v>
                </c:pt>
              </c:strCache>
            </c:strRef>
          </c:tx>
          <c:spPr>
            <a:ln w="50800" cap="flat">
              <a:solidFill>
                <a:schemeClr val="accent5"/>
              </a:solidFill>
              <a:miter lim="800000"/>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Sheet1!$B$2:$B$13</c:f>
              <c:numCache>
                <c:formatCode>General</c:formatCode>
                <c:ptCount val="12"/>
                <c:pt idx="0">
                  <c:v>14.7</c:v>
                </c:pt>
                <c:pt idx="1">
                  <c:v>14.9</c:v>
                </c:pt>
                <c:pt idx="2">
                  <c:v>14.8</c:v>
                </c:pt>
                <c:pt idx="3">
                  <c:v>15.2</c:v>
                </c:pt>
                <c:pt idx="4">
                  <c:v>14.9</c:v>
                </c:pt>
                <c:pt idx="5">
                  <c:v>14.7</c:v>
                </c:pt>
                <c:pt idx="6">
                  <c:v>14.6</c:v>
                </c:pt>
                <c:pt idx="7">
                  <c:v>14.5</c:v>
                </c:pt>
                <c:pt idx="8">
                  <c:v>13.8</c:v>
                </c:pt>
                <c:pt idx="9">
                  <c:v>12.3</c:v>
                </c:pt>
                <c:pt idx="10">
                  <c:v>11.1</c:v>
                </c:pt>
                <c:pt idx="11">
                  <c:v>10.7</c:v>
                </c:pt>
              </c:numCache>
            </c:numRef>
          </c:val>
          <c:smooth val="0"/>
        </c:ser>
        <c:ser>
          <c:idx val="2"/>
          <c:order val="1"/>
          <c:tx>
            <c:strRef>
              <c:f>Sheet1!$D$1</c:f>
              <c:strCache>
                <c:ptCount val="1"/>
                <c:pt idx="0">
                  <c:v>Poisoning</c:v>
                </c:pt>
              </c:strCache>
            </c:strRef>
          </c:tx>
          <c:spPr>
            <a:ln w="50800" cap="flat">
              <a:solidFill>
                <a:schemeClr val="accent4"/>
              </a:solidFill>
              <a:miter lim="800000"/>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Sheet1!$D$2:$D$13</c:f>
              <c:numCache>
                <c:formatCode>0.0</c:formatCode>
                <c:ptCount val="12"/>
                <c:pt idx="0">
                  <c:v>7.1</c:v>
                </c:pt>
                <c:pt idx="1">
                  <c:v>7.2</c:v>
                </c:pt>
                <c:pt idx="2">
                  <c:v>7.8</c:v>
                </c:pt>
                <c:pt idx="3">
                  <c:v>9.1999999999999993</c:v>
                </c:pt>
                <c:pt idx="4">
                  <c:v>9.9</c:v>
                </c:pt>
                <c:pt idx="5">
                  <c:v>10.3</c:v>
                </c:pt>
                <c:pt idx="6">
                  <c:v>11</c:v>
                </c:pt>
                <c:pt idx="7">
                  <c:v>12.4</c:v>
                </c:pt>
                <c:pt idx="8">
                  <c:v>13.2</c:v>
                </c:pt>
                <c:pt idx="9">
                  <c:v>13.4</c:v>
                </c:pt>
                <c:pt idx="10">
                  <c:v>13.4</c:v>
                </c:pt>
                <c:pt idx="11">
                  <c:v>13.7</c:v>
                </c:pt>
              </c:numCache>
            </c:numRef>
          </c:val>
          <c:smooth val="0"/>
        </c:ser>
        <c:ser>
          <c:idx val="3"/>
          <c:order val="2"/>
          <c:tx>
            <c:strRef>
              <c:f>Sheet1!$F$1</c:f>
              <c:strCache>
                <c:ptCount val="1"/>
                <c:pt idx="0">
                  <c:v>Firearms</c:v>
                </c:pt>
              </c:strCache>
            </c:strRef>
          </c:tx>
          <c:spPr>
            <a:ln w="50800" cap="flat">
              <a:solidFill>
                <a:srgbClr val="C00000"/>
              </a:solidFill>
              <a:miter lim="800000"/>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Sheet1!$F$2:$F$13</c:f>
              <c:numCache>
                <c:formatCode>General</c:formatCode>
                <c:ptCount val="12"/>
                <c:pt idx="0">
                  <c:v>10.3</c:v>
                </c:pt>
                <c:pt idx="1">
                  <c:v>10.199999999999999</c:v>
                </c:pt>
                <c:pt idx="2">
                  <c:v>10.3</c:v>
                </c:pt>
                <c:pt idx="3">
                  <c:v>10.5</c:v>
                </c:pt>
                <c:pt idx="4">
                  <c:v>10.3</c:v>
                </c:pt>
                <c:pt idx="5">
                  <c:v>10</c:v>
                </c:pt>
                <c:pt idx="6">
                  <c:v>10.3</c:v>
                </c:pt>
                <c:pt idx="7">
                  <c:v>10.3</c:v>
                </c:pt>
                <c:pt idx="8">
                  <c:v>10.3</c:v>
                </c:pt>
                <c:pt idx="9">
                  <c:v>10.3</c:v>
                </c:pt>
                <c:pt idx="10">
                  <c:v>10.1</c:v>
                </c:pt>
                <c:pt idx="11">
                  <c:v>10.1</c:v>
                </c:pt>
              </c:numCache>
            </c:numRef>
          </c:val>
          <c:smooth val="0"/>
        </c:ser>
        <c:ser>
          <c:idx val="4"/>
          <c:order val="3"/>
          <c:tx>
            <c:strRef>
              <c:f>Sheet1!$H$1</c:f>
              <c:strCache>
                <c:ptCount val="1"/>
                <c:pt idx="0">
                  <c:v>Falls</c:v>
                </c:pt>
              </c:strCache>
            </c:strRef>
          </c:tx>
          <c:spPr>
            <a:ln w="50800" cap="flat">
              <a:solidFill>
                <a:schemeClr val="accent6"/>
              </a:solidFill>
              <a:miter lim="800000"/>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Sheet1!$H$2:$H$13</c:f>
              <c:numCache>
                <c:formatCode>General</c:formatCode>
                <c:ptCount val="12"/>
                <c:pt idx="0">
                  <c:v>5.0999999999999996</c:v>
                </c:pt>
                <c:pt idx="1">
                  <c:v>5.0999999999999996</c:v>
                </c:pt>
                <c:pt idx="2">
                  <c:v>5.6</c:v>
                </c:pt>
                <c:pt idx="3">
                  <c:v>6</c:v>
                </c:pt>
                <c:pt idx="4">
                  <c:v>6.2</c:v>
                </c:pt>
                <c:pt idx="5">
                  <c:v>6.7</c:v>
                </c:pt>
                <c:pt idx="6">
                  <c:v>6.8</c:v>
                </c:pt>
                <c:pt idx="7">
                  <c:v>7.1</c:v>
                </c:pt>
                <c:pt idx="8">
                  <c:v>7.5</c:v>
                </c:pt>
                <c:pt idx="9">
                  <c:v>7.8</c:v>
                </c:pt>
                <c:pt idx="10">
                  <c:v>7.9</c:v>
                </c:pt>
                <c:pt idx="11">
                  <c:v>8.1</c:v>
                </c:pt>
              </c:numCache>
            </c:numRef>
          </c:val>
          <c:smooth val="0"/>
        </c:ser>
        <c:ser>
          <c:idx val="5"/>
          <c:order val="4"/>
          <c:tx>
            <c:strRef>
              <c:f>Sheet1!$C$1</c:f>
              <c:strCache>
                <c:ptCount val="1"/>
                <c:pt idx="0">
                  <c:v>MV Traffic Target</c:v>
                </c:pt>
              </c:strCache>
            </c:strRef>
          </c:tx>
          <c:spPr>
            <a:ln w="25400" cap="flat">
              <a:solidFill>
                <a:schemeClr val="accent5"/>
              </a:solidFill>
              <a:prstDash val="dash"/>
              <a:miter lim="800000"/>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Sheet1!$C$2:$C$13</c:f>
              <c:numCache>
                <c:formatCode>General</c:formatCode>
                <c:ptCount val="12"/>
                <c:pt idx="8" formatCode="0.0">
                  <c:v>12.4</c:v>
                </c:pt>
                <c:pt idx="9" formatCode="0.0">
                  <c:v>12.4</c:v>
                </c:pt>
                <c:pt idx="10" formatCode="0.0">
                  <c:v>12.4</c:v>
                </c:pt>
                <c:pt idx="11" formatCode="0.0">
                  <c:v>12.4</c:v>
                </c:pt>
              </c:numCache>
            </c:numRef>
          </c:val>
          <c:smooth val="0"/>
        </c:ser>
        <c:ser>
          <c:idx val="0"/>
          <c:order val="5"/>
          <c:tx>
            <c:strRef>
              <c:f>Sheet1!$E$1</c:f>
              <c:strCache>
                <c:ptCount val="1"/>
                <c:pt idx="0">
                  <c:v>Poisoning Target</c:v>
                </c:pt>
              </c:strCache>
            </c:strRef>
          </c:tx>
          <c:spPr>
            <a:ln w="25400">
              <a:solidFill>
                <a:schemeClr val="accent4"/>
              </a:solidFill>
              <a:prstDash val="dash"/>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Sheet1!$E$2:$E$13</c:f>
              <c:numCache>
                <c:formatCode>General</c:formatCode>
                <c:ptCount val="12"/>
                <c:pt idx="8" formatCode="0.0">
                  <c:v>13.1</c:v>
                </c:pt>
                <c:pt idx="9" formatCode="0.0">
                  <c:v>13.1</c:v>
                </c:pt>
                <c:pt idx="10" formatCode="0.0">
                  <c:v>13.1</c:v>
                </c:pt>
                <c:pt idx="11" formatCode="0.0">
                  <c:v>13.1</c:v>
                </c:pt>
              </c:numCache>
            </c:numRef>
          </c:val>
          <c:smooth val="0"/>
        </c:ser>
        <c:ser>
          <c:idx val="6"/>
          <c:order val="6"/>
          <c:tx>
            <c:strRef>
              <c:f>Sheet1!$G$1</c:f>
              <c:strCache>
                <c:ptCount val="1"/>
                <c:pt idx="0">
                  <c:v>FirearmsTarget</c:v>
                </c:pt>
              </c:strCache>
            </c:strRef>
          </c:tx>
          <c:spPr>
            <a:ln w="25400">
              <a:solidFill>
                <a:srgbClr val="C00000"/>
              </a:solidFill>
              <a:prstDash val="dash"/>
            </a:ln>
            <a:effectLst/>
          </c:spPr>
          <c:marker>
            <c:symbol val="none"/>
          </c:marker>
          <c:cat>
            <c:numRef>
              <c:f>Sheet1!$A$2:$A$13</c:f>
              <c:numCache>
                <c:formatCode>General</c:formatCode>
                <c:ptCount val="12"/>
                <c:pt idx="1">
                  <c:v>2000</c:v>
                </c:pt>
                <c:pt idx="3">
                  <c:v>2002</c:v>
                </c:pt>
                <c:pt idx="5">
                  <c:v>2004</c:v>
                </c:pt>
                <c:pt idx="7">
                  <c:v>2006</c:v>
                </c:pt>
                <c:pt idx="9">
                  <c:v>2008</c:v>
                </c:pt>
                <c:pt idx="11">
                  <c:v>2010</c:v>
                </c:pt>
              </c:numCache>
            </c:numRef>
          </c:cat>
          <c:val>
            <c:numRef>
              <c:f>Sheet1!$G$2:$G$13</c:f>
              <c:numCache>
                <c:formatCode>General</c:formatCode>
                <c:ptCount val="12"/>
                <c:pt idx="8" formatCode="0.0">
                  <c:v>9.1999999999999993</c:v>
                </c:pt>
                <c:pt idx="9" formatCode="0.0">
                  <c:v>9.1999999999999993</c:v>
                </c:pt>
                <c:pt idx="10" formatCode="0.0">
                  <c:v>9.1999999999999993</c:v>
                </c:pt>
                <c:pt idx="11" formatCode="0.0">
                  <c:v>9.1999999999999993</c:v>
                </c:pt>
              </c:numCache>
            </c:numRef>
          </c:val>
          <c:smooth val="0"/>
        </c:ser>
        <c:dLbls>
          <c:showLegendKey val="0"/>
          <c:showVal val="0"/>
          <c:showCatName val="0"/>
          <c:showSerName val="0"/>
          <c:showPercent val="0"/>
          <c:showBubbleSize val="0"/>
        </c:dLbls>
        <c:marker val="1"/>
        <c:smooth val="0"/>
        <c:axId val="97049600"/>
        <c:axId val="97059584"/>
      </c:lineChart>
      <c:catAx>
        <c:axId val="97049600"/>
        <c:scaling>
          <c:orientation val="minMax"/>
        </c:scaling>
        <c:delete val="0"/>
        <c:axPos val="b"/>
        <c:numFmt formatCode="General" sourceLinked="1"/>
        <c:majorTickMark val="none"/>
        <c:minorTickMark val="in"/>
        <c:tickLblPos val="nextTo"/>
        <c:txPr>
          <a:bodyPr anchor="t" anchorCtr="0"/>
          <a:lstStyle/>
          <a:p>
            <a:pPr>
              <a:defRPr sz="1600">
                <a:solidFill>
                  <a:schemeClr val="tx1"/>
                </a:solidFill>
                <a:latin typeface="Tahoma" pitchFamily="34" charset="0"/>
                <a:cs typeface="Tahoma" pitchFamily="34" charset="0"/>
              </a:defRPr>
            </a:pPr>
            <a:endParaRPr lang="en-US"/>
          </a:p>
        </c:txPr>
        <c:crossAx val="97059584"/>
        <c:crosses val="autoZero"/>
        <c:auto val="1"/>
        <c:lblAlgn val="ctr"/>
        <c:lblOffset val="0"/>
        <c:noMultiLvlLbl val="0"/>
      </c:catAx>
      <c:valAx>
        <c:axId val="97059584"/>
        <c:scaling>
          <c:orientation val="minMax"/>
        </c:scaling>
        <c:delete val="0"/>
        <c:axPos val="l"/>
        <c:majorGridlines>
          <c:spPr>
            <a:ln>
              <a:prstDash val="sysDash"/>
            </a:ln>
          </c:spPr>
        </c:majorGridlines>
        <c:numFmt formatCode="0" sourceLinked="0"/>
        <c:majorTickMark val="in"/>
        <c:minorTickMark val="none"/>
        <c:tickLblPos val="nextTo"/>
        <c:txPr>
          <a:bodyPr/>
          <a:lstStyle/>
          <a:p>
            <a:pPr>
              <a:defRPr sz="1600">
                <a:solidFill>
                  <a:schemeClr val="tx1"/>
                </a:solidFill>
                <a:latin typeface="Tahoma" pitchFamily="34" charset="0"/>
                <a:cs typeface="Tahoma" pitchFamily="34" charset="0"/>
              </a:defRPr>
            </a:pPr>
            <a:endParaRPr lang="en-US"/>
          </a:p>
        </c:txPr>
        <c:crossAx val="97049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705E-2"/>
          <c:y val="4.5621331424481E-2"/>
          <c:w val="0.88887831729367195"/>
          <c:h val="0.77112598425196799"/>
        </c:manualLayout>
      </c:layout>
      <c:lineChart>
        <c:grouping val="standard"/>
        <c:varyColors val="0"/>
        <c:ser>
          <c:idx val="0"/>
          <c:order val="0"/>
          <c:tx>
            <c:strRef>
              <c:f>Sheet1!$B$1</c:f>
              <c:strCache>
                <c:ptCount val="1"/>
                <c:pt idx="0">
                  <c:v>MV Traffic</c:v>
                </c:pt>
              </c:strCache>
            </c:strRef>
          </c:tx>
          <c:spPr>
            <a:ln w="53975">
              <a:solidFill>
                <a:schemeClr val="accent5"/>
              </a:solidFill>
            </a:ln>
            <a:effectLst/>
          </c:spPr>
          <c:marker>
            <c:symbol val="none"/>
          </c:marker>
          <c:cat>
            <c:strRef>
              <c:f>Sheet1!$A$2:$A$87</c:f>
              <c:strCache>
                <c:ptCount val="86"/>
                <c:pt idx="0">
                  <c:v>&lt;1</c:v>
                </c:pt>
                <c:pt idx="10">
                  <c:v>10</c:v>
                </c:pt>
                <c:pt idx="20">
                  <c:v>20</c:v>
                </c:pt>
                <c:pt idx="30">
                  <c:v>30</c:v>
                </c:pt>
                <c:pt idx="40">
                  <c:v>40</c:v>
                </c:pt>
                <c:pt idx="50">
                  <c:v>50</c:v>
                </c:pt>
                <c:pt idx="60">
                  <c:v>60</c:v>
                </c:pt>
                <c:pt idx="70">
                  <c:v>70</c:v>
                </c:pt>
                <c:pt idx="80">
                  <c:v>80</c:v>
                </c:pt>
                <c:pt idx="85">
                  <c:v>85+</c:v>
                </c:pt>
              </c:strCache>
            </c:strRef>
          </c:cat>
          <c:val>
            <c:numRef>
              <c:f>Sheet1!$B$2:$B$87</c:f>
              <c:numCache>
                <c:formatCode>General</c:formatCode>
                <c:ptCount val="86"/>
                <c:pt idx="0">
                  <c:v>2.1</c:v>
                </c:pt>
                <c:pt idx="1">
                  <c:v>2.2000000000000002</c:v>
                </c:pt>
                <c:pt idx="2">
                  <c:v>2.2999999999999998</c:v>
                </c:pt>
                <c:pt idx="3">
                  <c:v>2.1</c:v>
                </c:pt>
                <c:pt idx="4">
                  <c:v>2.1</c:v>
                </c:pt>
                <c:pt idx="5">
                  <c:v>2.1</c:v>
                </c:pt>
                <c:pt idx="6">
                  <c:v>1.9</c:v>
                </c:pt>
                <c:pt idx="7">
                  <c:v>1.7</c:v>
                </c:pt>
                <c:pt idx="8">
                  <c:v>1.7</c:v>
                </c:pt>
                <c:pt idx="9">
                  <c:v>1.7</c:v>
                </c:pt>
                <c:pt idx="10">
                  <c:v>1.5</c:v>
                </c:pt>
                <c:pt idx="11">
                  <c:v>1.9</c:v>
                </c:pt>
                <c:pt idx="12">
                  <c:v>2</c:v>
                </c:pt>
                <c:pt idx="13">
                  <c:v>2.5</c:v>
                </c:pt>
                <c:pt idx="14">
                  <c:v>3.5</c:v>
                </c:pt>
                <c:pt idx="15">
                  <c:v>5.0999999999999996</c:v>
                </c:pt>
                <c:pt idx="16">
                  <c:v>10.4</c:v>
                </c:pt>
                <c:pt idx="17">
                  <c:v>13.5</c:v>
                </c:pt>
                <c:pt idx="18">
                  <c:v>19.899999999999999</c:v>
                </c:pt>
                <c:pt idx="19">
                  <c:v>19.600000000000001</c:v>
                </c:pt>
                <c:pt idx="20">
                  <c:v>19.5</c:v>
                </c:pt>
                <c:pt idx="21">
                  <c:v>22.1</c:v>
                </c:pt>
                <c:pt idx="22">
                  <c:v>19.100000000000001</c:v>
                </c:pt>
                <c:pt idx="23">
                  <c:v>18.8</c:v>
                </c:pt>
                <c:pt idx="24">
                  <c:v>17.600000000000001</c:v>
                </c:pt>
                <c:pt idx="25">
                  <c:v>16.899999999999999</c:v>
                </c:pt>
                <c:pt idx="26">
                  <c:v>16.100000000000001</c:v>
                </c:pt>
                <c:pt idx="27">
                  <c:v>15.2</c:v>
                </c:pt>
                <c:pt idx="28">
                  <c:v>13.9</c:v>
                </c:pt>
                <c:pt idx="29">
                  <c:v>13.3</c:v>
                </c:pt>
                <c:pt idx="30">
                  <c:v>12.6</c:v>
                </c:pt>
                <c:pt idx="31">
                  <c:v>12.9</c:v>
                </c:pt>
                <c:pt idx="32">
                  <c:v>12.6</c:v>
                </c:pt>
                <c:pt idx="33">
                  <c:v>12.2</c:v>
                </c:pt>
                <c:pt idx="34">
                  <c:v>10.9</c:v>
                </c:pt>
                <c:pt idx="35">
                  <c:v>12.1</c:v>
                </c:pt>
                <c:pt idx="36">
                  <c:v>12</c:v>
                </c:pt>
                <c:pt idx="37">
                  <c:v>11</c:v>
                </c:pt>
                <c:pt idx="38">
                  <c:v>11.3</c:v>
                </c:pt>
                <c:pt idx="39">
                  <c:v>10.1</c:v>
                </c:pt>
                <c:pt idx="40">
                  <c:v>11</c:v>
                </c:pt>
                <c:pt idx="41">
                  <c:v>11.8</c:v>
                </c:pt>
                <c:pt idx="42">
                  <c:v>11.7</c:v>
                </c:pt>
                <c:pt idx="43">
                  <c:v>11.4</c:v>
                </c:pt>
                <c:pt idx="44">
                  <c:v>11.7</c:v>
                </c:pt>
                <c:pt idx="45">
                  <c:v>11.1</c:v>
                </c:pt>
                <c:pt idx="46">
                  <c:v>12.1</c:v>
                </c:pt>
                <c:pt idx="47">
                  <c:v>12.4</c:v>
                </c:pt>
                <c:pt idx="48">
                  <c:v>11.9</c:v>
                </c:pt>
                <c:pt idx="49">
                  <c:v>12.4</c:v>
                </c:pt>
                <c:pt idx="50">
                  <c:v>11.7</c:v>
                </c:pt>
                <c:pt idx="51">
                  <c:v>11.5</c:v>
                </c:pt>
                <c:pt idx="52">
                  <c:v>11.6</c:v>
                </c:pt>
                <c:pt idx="53">
                  <c:v>12.2</c:v>
                </c:pt>
                <c:pt idx="54">
                  <c:v>11</c:v>
                </c:pt>
                <c:pt idx="55">
                  <c:v>11.2</c:v>
                </c:pt>
                <c:pt idx="56">
                  <c:v>11.3</c:v>
                </c:pt>
                <c:pt idx="57">
                  <c:v>11.6</c:v>
                </c:pt>
                <c:pt idx="58">
                  <c:v>11.7</c:v>
                </c:pt>
                <c:pt idx="59">
                  <c:v>11</c:v>
                </c:pt>
                <c:pt idx="60">
                  <c:v>10.7</c:v>
                </c:pt>
                <c:pt idx="61">
                  <c:v>11.2</c:v>
                </c:pt>
                <c:pt idx="62">
                  <c:v>10.6</c:v>
                </c:pt>
                <c:pt idx="63">
                  <c:v>11.4</c:v>
                </c:pt>
                <c:pt idx="64">
                  <c:v>10.9</c:v>
                </c:pt>
                <c:pt idx="65">
                  <c:v>10.9</c:v>
                </c:pt>
                <c:pt idx="66">
                  <c:v>10.8</c:v>
                </c:pt>
                <c:pt idx="67">
                  <c:v>11.2</c:v>
                </c:pt>
                <c:pt idx="68">
                  <c:v>12.8</c:v>
                </c:pt>
                <c:pt idx="69">
                  <c:v>11.1</c:v>
                </c:pt>
                <c:pt idx="70">
                  <c:v>11.9</c:v>
                </c:pt>
                <c:pt idx="71">
                  <c:v>12.6</c:v>
                </c:pt>
                <c:pt idx="72">
                  <c:v>11.7</c:v>
                </c:pt>
                <c:pt idx="73">
                  <c:v>12.8</c:v>
                </c:pt>
                <c:pt idx="74">
                  <c:v>12.7</c:v>
                </c:pt>
                <c:pt idx="75">
                  <c:v>13.6</c:v>
                </c:pt>
                <c:pt idx="76">
                  <c:v>15.3</c:v>
                </c:pt>
                <c:pt idx="77">
                  <c:v>15.6</c:v>
                </c:pt>
                <c:pt idx="78">
                  <c:v>17.600000000000001</c:v>
                </c:pt>
                <c:pt idx="79">
                  <c:v>17.3</c:v>
                </c:pt>
                <c:pt idx="80">
                  <c:v>18.8</c:v>
                </c:pt>
                <c:pt idx="81">
                  <c:v>18.7</c:v>
                </c:pt>
                <c:pt idx="82">
                  <c:v>19.399999999999999</c:v>
                </c:pt>
                <c:pt idx="83">
                  <c:v>20.100000000000001</c:v>
                </c:pt>
                <c:pt idx="84">
                  <c:v>22.5</c:v>
                </c:pt>
                <c:pt idx="85">
                  <c:v>20.7</c:v>
                </c:pt>
              </c:numCache>
            </c:numRef>
          </c:val>
          <c:smooth val="0"/>
        </c:ser>
        <c:ser>
          <c:idx val="1"/>
          <c:order val="1"/>
          <c:tx>
            <c:strRef>
              <c:f>Sheet1!$C$1</c:f>
              <c:strCache>
                <c:ptCount val="1"/>
                <c:pt idx="0">
                  <c:v>Poisoning</c:v>
                </c:pt>
              </c:strCache>
            </c:strRef>
          </c:tx>
          <c:spPr>
            <a:ln w="53975">
              <a:solidFill>
                <a:schemeClr val="accent4"/>
              </a:solidFill>
            </a:ln>
            <a:effectLst/>
          </c:spPr>
          <c:marker>
            <c:symbol val="none"/>
          </c:marker>
          <c:cat>
            <c:strRef>
              <c:f>Sheet1!$A$2:$A$87</c:f>
              <c:strCache>
                <c:ptCount val="86"/>
                <c:pt idx="0">
                  <c:v>&lt;1</c:v>
                </c:pt>
                <c:pt idx="10">
                  <c:v>10</c:v>
                </c:pt>
                <c:pt idx="20">
                  <c:v>20</c:v>
                </c:pt>
                <c:pt idx="30">
                  <c:v>30</c:v>
                </c:pt>
                <c:pt idx="40">
                  <c:v>40</c:v>
                </c:pt>
                <c:pt idx="50">
                  <c:v>50</c:v>
                </c:pt>
                <c:pt idx="60">
                  <c:v>60</c:v>
                </c:pt>
                <c:pt idx="70">
                  <c:v>70</c:v>
                </c:pt>
                <c:pt idx="80">
                  <c:v>80</c:v>
                </c:pt>
                <c:pt idx="85">
                  <c:v>85+</c:v>
                </c:pt>
              </c:strCache>
            </c:strRef>
          </c:cat>
          <c:val>
            <c:numRef>
              <c:f>Sheet1!$C$2:$C$87</c:f>
              <c:numCache>
                <c:formatCode>General</c:formatCode>
                <c:ptCount val="86"/>
                <c:pt idx="13">
                  <c:v>0.4</c:v>
                </c:pt>
                <c:pt idx="14">
                  <c:v>0.6</c:v>
                </c:pt>
                <c:pt idx="15">
                  <c:v>1.2</c:v>
                </c:pt>
                <c:pt idx="16">
                  <c:v>2.2999999999999998</c:v>
                </c:pt>
                <c:pt idx="17">
                  <c:v>3.3</c:v>
                </c:pt>
                <c:pt idx="18">
                  <c:v>6</c:v>
                </c:pt>
                <c:pt idx="19">
                  <c:v>7.7</c:v>
                </c:pt>
                <c:pt idx="20">
                  <c:v>10.1</c:v>
                </c:pt>
                <c:pt idx="21">
                  <c:v>12.3</c:v>
                </c:pt>
                <c:pt idx="22">
                  <c:v>13.2</c:v>
                </c:pt>
                <c:pt idx="23">
                  <c:v>14.7</c:v>
                </c:pt>
                <c:pt idx="24">
                  <c:v>16.3</c:v>
                </c:pt>
                <c:pt idx="25">
                  <c:v>15.9</c:v>
                </c:pt>
                <c:pt idx="26">
                  <c:v>18.600000000000001</c:v>
                </c:pt>
                <c:pt idx="27">
                  <c:v>17.899999999999999</c:v>
                </c:pt>
                <c:pt idx="28">
                  <c:v>19.2</c:v>
                </c:pt>
                <c:pt idx="29">
                  <c:v>20.6</c:v>
                </c:pt>
                <c:pt idx="30">
                  <c:v>20</c:v>
                </c:pt>
                <c:pt idx="31">
                  <c:v>20</c:v>
                </c:pt>
                <c:pt idx="32">
                  <c:v>20.100000000000001</c:v>
                </c:pt>
                <c:pt idx="33">
                  <c:v>20.100000000000001</c:v>
                </c:pt>
                <c:pt idx="34">
                  <c:v>19.399999999999999</c:v>
                </c:pt>
                <c:pt idx="35">
                  <c:v>19.7</c:v>
                </c:pt>
                <c:pt idx="36">
                  <c:v>20.8</c:v>
                </c:pt>
                <c:pt idx="37">
                  <c:v>21.1</c:v>
                </c:pt>
                <c:pt idx="38">
                  <c:v>22</c:v>
                </c:pt>
                <c:pt idx="39">
                  <c:v>22.3</c:v>
                </c:pt>
                <c:pt idx="40">
                  <c:v>23.2</c:v>
                </c:pt>
                <c:pt idx="41">
                  <c:v>24.2</c:v>
                </c:pt>
                <c:pt idx="42">
                  <c:v>25</c:v>
                </c:pt>
                <c:pt idx="43">
                  <c:v>24.8</c:v>
                </c:pt>
                <c:pt idx="44">
                  <c:v>26.6</c:v>
                </c:pt>
                <c:pt idx="45">
                  <c:v>27.6</c:v>
                </c:pt>
                <c:pt idx="46">
                  <c:v>30.2</c:v>
                </c:pt>
                <c:pt idx="47">
                  <c:v>30.3</c:v>
                </c:pt>
                <c:pt idx="48">
                  <c:v>30.4</c:v>
                </c:pt>
                <c:pt idx="49">
                  <c:v>28.7</c:v>
                </c:pt>
                <c:pt idx="50">
                  <c:v>27.9</c:v>
                </c:pt>
                <c:pt idx="51">
                  <c:v>28.7</c:v>
                </c:pt>
                <c:pt idx="52">
                  <c:v>27.2</c:v>
                </c:pt>
                <c:pt idx="53">
                  <c:v>27</c:v>
                </c:pt>
                <c:pt idx="54">
                  <c:v>25</c:v>
                </c:pt>
                <c:pt idx="55">
                  <c:v>24.5</c:v>
                </c:pt>
                <c:pt idx="56">
                  <c:v>22.7</c:v>
                </c:pt>
                <c:pt idx="57">
                  <c:v>20.399999999999999</c:v>
                </c:pt>
                <c:pt idx="58">
                  <c:v>18.5</c:v>
                </c:pt>
                <c:pt idx="59">
                  <c:v>16.3</c:v>
                </c:pt>
                <c:pt idx="60">
                  <c:v>15.8</c:v>
                </c:pt>
                <c:pt idx="61">
                  <c:v>12.6</c:v>
                </c:pt>
                <c:pt idx="62">
                  <c:v>11</c:v>
                </c:pt>
                <c:pt idx="63">
                  <c:v>10.199999999999999</c:v>
                </c:pt>
                <c:pt idx="64">
                  <c:v>9.1</c:v>
                </c:pt>
                <c:pt idx="65">
                  <c:v>7.9</c:v>
                </c:pt>
                <c:pt idx="66">
                  <c:v>7</c:v>
                </c:pt>
                <c:pt idx="67">
                  <c:v>7.1</c:v>
                </c:pt>
                <c:pt idx="68">
                  <c:v>6.5</c:v>
                </c:pt>
                <c:pt idx="69">
                  <c:v>5.4</c:v>
                </c:pt>
                <c:pt idx="70">
                  <c:v>5.3</c:v>
                </c:pt>
                <c:pt idx="71">
                  <c:v>5.2</c:v>
                </c:pt>
                <c:pt idx="72">
                  <c:v>5</c:v>
                </c:pt>
                <c:pt idx="73">
                  <c:v>4.7</c:v>
                </c:pt>
                <c:pt idx="74">
                  <c:v>4.5999999999999996</c:v>
                </c:pt>
                <c:pt idx="75">
                  <c:v>4.5999999999999996</c:v>
                </c:pt>
                <c:pt idx="76">
                  <c:v>5.0999999999999996</c:v>
                </c:pt>
                <c:pt idx="77">
                  <c:v>4.5</c:v>
                </c:pt>
                <c:pt idx="78">
                  <c:v>4.4000000000000004</c:v>
                </c:pt>
                <c:pt idx="79">
                  <c:v>4.8</c:v>
                </c:pt>
                <c:pt idx="80">
                  <c:v>4.9000000000000004</c:v>
                </c:pt>
                <c:pt idx="81">
                  <c:v>4.5</c:v>
                </c:pt>
                <c:pt idx="82">
                  <c:v>4.3</c:v>
                </c:pt>
                <c:pt idx="83">
                  <c:v>4.7</c:v>
                </c:pt>
                <c:pt idx="84">
                  <c:v>5.8</c:v>
                </c:pt>
                <c:pt idx="85">
                  <c:v>6.3</c:v>
                </c:pt>
              </c:numCache>
            </c:numRef>
          </c:val>
          <c:smooth val="0"/>
        </c:ser>
        <c:ser>
          <c:idx val="2"/>
          <c:order val="2"/>
          <c:tx>
            <c:strRef>
              <c:f>Sheet1!$D$1</c:f>
              <c:strCache>
                <c:ptCount val="1"/>
                <c:pt idx="0">
                  <c:v>Firearm</c:v>
                </c:pt>
              </c:strCache>
            </c:strRef>
          </c:tx>
          <c:spPr>
            <a:ln w="53975">
              <a:solidFill>
                <a:srgbClr val="C00000"/>
              </a:solidFill>
            </a:ln>
            <a:effectLst/>
          </c:spPr>
          <c:marker>
            <c:symbol val="none"/>
          </c:marker>
          <c:cat>
            <c:strRef>
              <c:f>Sheet1!$A$2:$A$87</c:f>
              <c:strCache>
                <c:ptCount val="86"/>
                <c:pt idx="0">
                  <c:v>&lt;1</c:v>
                </c:pt>
                <c:pt idx="10">
                  <c:v>10</c:v>
                </c:pt>
                <c:pt idx="20">
                  <c:v>20</c:v>
                </c:pt>
                <c:pt idx="30">
                  <c:v>30</c:v>
                </c:pt>
                <c:pt idx="40">
                  <c:v>40</c:v>
                </c:pt>
                <c:pt idx="50">
                  <c:v>50</c:v>
                </c:pt>
                <c:pt idx="60">
                  <c:v>60</c:v>
                </c:pt>
                <c:pt idx="70">
                  <c:v>70</c:v>
                </c:pt>
                <c:pt idx="80">
                  <c:v>80</c:v>
                </c:pt>
                <c:pt idx="85">
                  <c:v>85+</c:v>
                </c:pt>
              </c:strCache>
            </c:strRef>
          </c:cat>
          <c:val>
            <c:numRef>
              <c:f>Sheet1!$D$2:$D$87</c:f>
              <c:numCache>
                <c:formatCode>General</c:formatCode>
                <c:ptCount val="86"/>
                <c:pt idx="0">
                  <c:v>0.3</c:v>
                </c:pt>
                <c:pt idx="1">
                  <c:v>0.3</c:v>
                </c:pt>
                <c:pt idx="2">
                  <c:v>0.5</c:v>
                </c:pt>
                <c:pt idx="3">
                  <c:v>0.5</c:v>
                </c:pt>
                <c:pt idx="4">
                  <c:v>0.4</c:v>
                </c:pt>
                <c:pt idx="5">
                  <c:v>0.4</c:v>
                </c:pt>
                <c:pt idx="6">
                  <c:v>0.3</c:v>
                </c:pt>
                <c:pt idx="7">
                  <c:v>0.3</c:v>
                </c:pt>
                <c:pt idx="8">
                  <c:v>0.3</c:v>
                </c:pt>
                <c:pt idx="9">
                  <c:v>0.4</c:v>
                </c:pt>
                <c:pt idx="10">
                  <c:v>0.2</c:v>
                </c:pt>
                <c:pt idx="11">
                  <c:v>0.4</c:v>
                </c:pt>
                <c:pt idx="12">
                  <c:v>0.7</c:v>
                </c:pt>
                <c:pt idx="13">
                  <c:v>1.4</c:v>
                </c:pt>
                <c:pt idx="14">
                  <c:v>2.4</c:v>
                </c:pt>
                <c:pt idx="15">
                  <c:v>4.5</c:v>
                </c:pt>
                <c:pt idx="16">
                  <c:v>7.6</c:v>
                </c:pt>
                <c:pt idx="17">
                  <c:v>10.8</c:v>
                </c:pt>
                <c:pt idx="18">
                  <c:v>14.6</c:v>
                </c:pt>
                <c:pt idx="19">
                  <c:v>16</c:v>
                </c:pt>
                <c:pt idx="20">
                  <c:v>16.600000000000001</c:v>
                </c:pt>
                <c:pt idx="21">
                  <c:v>19.2</c:v>
                </c:pt>
                <c:pt idx="22">
                  <c:v>18</c:v>
                </c:pt>
                <c:pt idx="23">
                  <c:v>18.7</c:v>
                </c:pt>
                <c:pt idx="24">
                  <c:v>17.3</c:v>
                </c:pt>
                <c:pt idx="25">
                  <c:v>16.8</c:v>
                </c:pt>
                <c:pt idx="26">
                  <c:v>16.3</c:v>
                </c:pt>
                <c:pt idx="27">
                  <c:v>14.8</c:v>
                </c:pt>
                <c:pt idx="28">
                  <c:v>15.3</c:v>
                </c:pt>
                <c:pt idx="29">
                  <c:v>16.399999999999999</c:v>
                </c:pt>
                <c:pt idx="30">
                  <c:v>14.9</c:v>
                </c:pt>
                <c:pt idx="31">
                  <c:v>13.9</c:v>
                </c:pt>
                <c:pt idx="32">
                  <c:v>13</c:v>
                </c:pt>
                <c:pt idx="33">
                  <c:v>13.4</c:v>
                </c:pt>
                <c:pt idx="34">
                  <c:v>12.6</c:v>
                </c:pt>
                <c:pt idx="35">
                  <c:v>12.5</c:v>
                </c:pt>
                <c:pt idx="36">
                  <c:v>12.2</c:v>
                </c:pt>
                <c:pt idx="37">
                  <c:v>12.5</c:v>
                </c:pt>
                <c:pt idx="38">
                  <c:v>12.2</c:v>
                </c:pt>
                <c:pt idx="39">
                  <c:v>11.1</c:v>
                </c:pt>
                <c:pt idx="40">
                  <c:v>11.3</c:v>
                </c:pt>
                <c:pt idx="41">
                  <c:v>11.8</c:v>
                </c:pt>
                <c:pt idx="42">
                  <c:v>11.1</c:v>
                </c:pt>
                <c:pt idx="43">
                  <c:v>11.3</c:v>
                </c:pt>
                <c:pt idx="44">
                  <c:v>11.7</c:v>
                </c:pt>
                <c:pt idx="45">
                  <c:v>11.6</c:v>
                </c:pt>
                <c:pt idx="46">
                  <c:v>12.1</c:v>
                </c:pt>
                <c:pt idx="47">
                  <c:v>11.7</c:v>
                </c:pt>
                <c:pt idx="48">
                  <c:v>11.9</c:v>
                </c:pt>
                <c:pt idx="49">
                  <c:v>11.2</c:v>
                </c:pt>
                <c:pt idx="50">
                  <c:v>12.3</c:v>
                </c:pt>
                <c:pt idx="51">
                  <c:v>11.8</c:v>
                </c:pt>
                <c:pt idx="52">
                  <c:v>12.2</c:v>
                </c:pt>
                <c:pt idx="53">
                  <c:v>12.5</c:v>
                </c:pt>
                <c:pt idx="54">
                  <c:v>11.4</c:v>
                </c:pt>
                <c:pt idx="55">
                  <c:v>11.6</c:v>
                </c:pt>
                <c:pt idx="56">
                  <c:v>11.7</c:v>
                </c:pt>
                <c:pt idx="57">
                  <c:v>11.8</c:v>
                </c:pt>
                <c:pt idx="58">
                  <c:v>11.6</c:v>
                </c:pt>
                <c:pt idx="59">
                  <c:v>11.2</c:v>
                </c:pt>
                <c:pt idx="60">
                  <c:v>10.7</c:v>
                </c:pt>
                <c:pt idx="61">
                  <c:v>10.3</c:v>
                </c:pt>
                <c:pt idx="62">
                  <c:v>9.3000000000000007</c:v>
                </c:pt>
                <c:pt idx="63">
                  <c:v>10.3</c:v>
                </c:pt>
                <c:pt idx="64">
                  <c:v>10.5</c:v>
                </c:pt>
                <c:pt idx="65">
                  <c:v>10.4</c:v>
                </c:pt>
                <c:pt idx="66">
                  <c:v>10.9</c:v>
                </c:pt>
                <c:pt idx="67">
                  <c:v>9.9</c:v>
                </c:pt>
                <c:pt idx="68">
                  <c:v>10.4</c:v>
                </c:pt>
                <c:pt idx="69">
                  <c:v>10.9</c:v>
                </c:pt>
                <c:pt idx="70">
                  <c:v>10.8</c:v>
                </c:pt>
                <c:pt idx="71">
                  <c:v>11.3</c:v>
                </c:pt>
                <c:pt idx="72">
                  <c:v>11.3</c:v>
                </c:pt>
                <c:pt idx="73">
                  <c:v>11.4</c:v>
                </c:pt>
                <c:pt idx="74">
                  <c:v>11.5</c:v>
                </c:pt>
                <c:pt idx="75">
                  <c:v>11.3</c:v>
                </c:pt>
                <c:pt idx="76">
                  <c:v>13.6</c:v>
                </c:pt>
                <c:pt idx="77">
                  <c:v>12.4</c:v>
                </c:pt>
                <c:pt idx="78">
                  <c:v>12.1</c:v>
                </c:pt>
                <c:pt idx="79">
                  <c:v>13.1</c:v>
                </c:pt>
                <c:pt idx="80">
                  <c:v>12.8</c:v>
                </c:pt>
                <c:pt idx="81">
                  <c:v>14.2</c:v>
                </c:pt>
                <c:pt idx="82">
                  <c:v>14</c:v>
                </c:pt>
                <c:pt idx="83">
                  <c:v>14</c:v>
                </c:pt>
                <c:pt idx="84">
                  <c:v>13.6</c:v>
                </c:pt>
                <c:pt idx="85">
                  <c:v>12.8</c:v>
                </c:pt>
              </c:numCache>
            </c:numRef>
          </c:val>
          <c:smooth val="0"/>
        </c:ser>
        <c:ser>
          <c:idx val="3"/>
          <c:order val="3"/>
          <c:tx>
            <c:strRef>
              <c:f>Sheet1!$E$1</c:f>
              <c:strCache>
                <c:ptCount val="1"/>
                <c:pt idx="0">
                  <c:v>Fall</c:v>
                </c:pt>
              </c:strCache>
            </c:strRef>
          </c:tx>
          <c:spPr>
            <a:ln w="53975">
              <a:solidFill>
                <a:schemeClr val="accent6"/>
              </a:solidFill>
            </a:ln>
            <a:effectLst/>
          </c:spPr>
          <c:marker>
            <c:symbol val="none"/>
          </c:marker>
          <c:cat>
            <c:strRef>
              <c:f>Sheet1!$A$2:$A$87</c:f>
              <c:strCache>
                <c:ptCount val="86"/>
                <c:pt idx="0">
                  <c:v>&lt;1</c:v>
                </c:pt>
                <c:pt idx="10">
                  <c:v>10</c:v>
                </c:pt>
                <c:pt idx="20">
                  <c:v>20</c:v>
                </c:pt>
                <c:pt idx="30">
                  <c:v>30</c:v>
                </c:pt>
                <c:pt idx="40">
                  <c:v>40</c:v>
                </c:pt>
                <c:pt idx="50">
                  <c:v>50</c:v>
                </c:pt>
                <c:pt idx="60">
                  <c:v>60</c:v>
                </c:pt>
                <c:pt idx="70">
                  <c:v>70</c:v>
                </c:pt>
                <c:pt idx="80">
                  <c:v>80</c:v>
                </c:pt>
                <c:pt idx="85">
                  <c:v>85+</c:v>
                </c:pt>
              </c:strCache>
            </c:strRef>
          </c:cat>
          <c:val>
            <c:numRef>
              <c:f>Sheet1!$E$2:$E$87</c:f>
              <c:numCache>
                <c:formatCode>General</c:formatCode>
                <c:ptCount val="86"/>
                <c:pt idx="16">
                  <c:v>0.2</c:v>
                </c:pt>
                <c:pt idx="17">
                  <c:v>0.4</c:v>
                </c:pt>
                <c:pt idx="18">
                  <c:v>0.6</c:v>
                </c:pt>
                <c:pt idx="19">
                  <c:v>0.8</c:v>
                </c:pt>
                <c:pt idx="20">
                  <c:v>1</c:v>
                </c:pt>
                <c:pt idx="21">
                  <c:v>1.2</c:v>
                </c:pt>
                <c:pt idx="22">
                  <c:v>0.9</c:v>
                </c:pt>
                <c:pt idx="23">
                  <c:v>1</c:v>
                </c:pt>
                <c:pt idx="24">
                  <c:v>1.1000000000000001</c:v>
                </c:pt>
                <c:pt idx="25">
                  <c:v>1</c:v>
                </c:pt>
                <c:pt idx="26">
                  <c:v>1.2</c:v>
                </c:pt>
                <c:pt idx="27">
                  <c:v>0.9</c:v>
                </c:pt>
                <c:pt idx="28">
                  <c:v>1</c:v>
                </c:pt>
                <c:pt idx="29">
                  <c:v>1.4</c:v>
                </c:pt>
                <c:pt idx="30">
                  <c:v>1.3</c:v>
                </c:pt>
                <c:pt idx="31">
                  <c:v>1.3</c:v>
                </c:pt>
                <c:pt idx="32">
                  <c:v>0.9</c:v>
                </c:pt>
                <c:pt idx="33">
                  <c:v>0.9</c:v>
                </c:pt>
                <c:pt idx="34">
                  <c:v>1.1000000000000001</c:v>
                </c:pt>
                <c:pt idx="35">
                  <c:v>1.2</c:v>
                </c:pt>
                <c:pt idx="36">
                  <c:v>1.2</c:v>
                </c:pt>
                <c:pt idx="37">
                  <c:v>1.4</c:v>
                </c:pt>
                <c:pt idx="38">
                  <c:v>1.2</c:v>
                </c:pt>
                <c:pt idx="39">
                  <c:v>1.4</c:v>
                </c:pt>
                <c:pt idx="40">
                  <c:v>1.5</c:v>
                </c:pt>
                <c:pt idx="41">
                  <c:v>1.6</c:v>
                </c:pt>
                <c:pt idx="42">
                  <c:v>1.9</c:v>
                </c:pt>
                <c:pt idx="43">
                  <c:v>2.1</c:v>
                </c:pt>
                <c:pt idx="44">
                  <c:v>2.4</c:v>
                </c:pt>
                <c:pt idx="45">
                  <c:v>2.1</c:v>
                </c:pt>
                <c:pt idx="46">
                  <c:v>2.4</c:v>
                </c:pt>
                <c:pt idx="47">
                  <c:v>2.7</c:v>
                </c:pt>
                <c:pt idx="48">
                  <c:v>3.3</c:v>
                </c:pt>
                <c:pt idx="49">
                  <c:v>3.2</c:v>
                </c:pt>
                <c:pt idx="50">
                  <c:v>3.7</c:v>
                </c:pt>
                <c:pt idx="51">
                  <c:v>3.6</c:v>
                </c:pt>
                <c:pt idx="52">
                  <c:v>4</c:v>
                </c:pt>
                <c:pt idx="53">
                  <c:v>4</c:v>
                </c:pt>
                <c:pt idx="54">
                  <c:v>4.2</c:v>
                </c:pt>
                <c:pt idx="55">
                  <c:v>4.5999999999999996</c:v>
                </c:pt>
                <c:pt idx="56">
                  <c:v>5</c:v>
                </c:pt>
                <c:pt idx="57">
                  <c:v>5.2</c:v>
                </c:pt>
                <c:pt idx="58">
                  <c:v>4.9000000000000004</c:v>
                </c:pt>
                <c:pt idx="59">
                  <c:v>5.4</c:v>
                </c:pt>
                <c:pt idx="60">
                  <c:v>5.9</c:v>
                </c:pt>
                <c:pt idx="61">
                  <c:v>6.4</c:v>
                </c:pt>
                <c:pt idx="62">
                  <c:v>5.9</c:v>
                </c:pt>
                <c:pt idx="63">
                  <c:v>7.2</c:v>
                </c:pt>
                <c:pt idx="64">
                  <c:v>8.3000000000000007</c:v>
                </c:pt>
                <c:pt idx="65">
                  <c:v>8.1</c:v>
                </c:pt>
                <c:pt idx="66">
                  <c:v>8.8000000000000007</c:v>
                </c:pt>
                <c:pt idx="67">
                  <c:v>10.199999999999999</c:v>
                </c:pt>
                <c:pt idx="68">
                  <c:v>11.7</c:v>
                </c:pt>
                <c:pt idx="69">
                  <c:v>12</c:v>
                </c:pt>
                <c:pt idx="70">
                  <c:v>15</c:v>
                </c:pt>
                <c:pt idx="71">
                  <c:v>16.7</c:v>
                </c:pt>
                <c:pt idx="72">
                  <c:v>18.899999999999999</c:v>
                </c:pt>
                <c:pt idx="73">
                  <c:v>21.5</c:v>
                </c:pt>
                <c:pt idx="74">
                  <c:v>23.2</c:v>
                </c:pt>
                <c:pt idx="75">
                  <c:v>29.9</c:v>
                </c:pt>
                <c:pt idx="76">
                  <c:v>32.6</c:v>
                </c:pt>
                <c:pt idx="77">
                  <c:v>37.9</c:v>
                </c:pt>
                <c:pt idx="78">
                  <c:v>43.2</c:v>
                </c:pt>
                <c:pt idx="79">
                  <c:v>49.1</c:v>
                </c:pt>
                <c:pt idx="80">
                  <c:v>58.4</c:v>
                </c:pt>
                <c:pt idx="81">
                  <c:v>66.5</c:v>
                </c:pt>
                <c:pt idx="82">
                  <c:v>73.7</c:v>
                </c:pt>
                <c:pt idx="83">
                  <c:v>85.5</c:v>
                </c:pt>
                <c:pt idx="84">
                  <c:v>102.2</c:v>
                </c:pt>
                <c:pt idx="85">
                  <c:v>203</c:v>
                </c:pt>
              </c:numCache>
            </c:numRef>
          </c:val>
          <c:smooth val="0"/>
        </c:ser>
        <c:dLbls>
          <c:showLegendKey val="0"/>
          <c:showVal val="0"/>
          <c:showCatName val="0"/>
          <c:showSerName val="0"/>
          <c:showPercent val="0"/>
          <c:showBubbleSize val="0"/>
        </c:dLbls>
        <c:marker val="1"/>
        <c:smooth val="0"/>
        <c:axId val="97238400"/>
        <c:axId val="97240576"/>
      </c:lineChart>
      <c:catAx>
        <c:axId val="97238400"/>
        <c:scaling>
          <c:orientation val="minMax"/>
        </c:scaling>
        <c:delete val="0"/>
        <c:axPos val="b"/>
        <c:title>
          <c:tx>
            <c:rich>
              <a:bodyPr/>
              <a:lstStyle/>
              <a:p>
                <a:pPr>
                  <a:defRPr/>
                </a:pPr>
                <a:r>
                  <a:rPr lang="en-US" b="0" dirty="0" smtClean="0">
                    <a:latin typeface="Tahoma" pitchFamily="34" charset="0"/>
                    <a:ea typeface="Tahoma" pitchFamily="34" charset="0"/>
                    <a:cs typeface="Tahoma" pitchFamily="34" charset="0"/>
                  </a:rPr>
                  <a:t>Age (years)</a:t>
                </a:r>
                <a:endParaRPr lang="en-US" b="0" dirty="0">
                  <a:latin typeface="Tahoma" pitchFamily="34" charset="0"/>
                  <a:ea typeface="Tahoma" pitchFamily="34" charset="0"/>
                  <a:cs typeface="Tahoma" pitchFamily="34" charset="0"/>
                </a:endParaRPr>
              </a:p>
            </c:rich>
          </c:tx>
          <c:overlay val="0"/>
        </c:title>
        <c:numFmt formatCode="General" sourceLinked="1"/>
        <c:majorTickMark val="out"/>
        <c:minorTickMark val="none"/>
        <c:tickLblPos val="nextTo"/>
        <c:txPr>
          <a:bodyPr/>
          <a:lstStyle/>
          <a:p>
            <a:pPr>
              <a:defRPr sz="1600">
                <a:latin typeface="Tahoma" pitchFamily="34" charset="0"/>
                <a:ea typeface="Tahoma" pitchFamily="34" charset="0"/>
                <a:cs typeface="Tahoma" pitchFamily="34" charset="0"/>
              </a:defRPr>
            </a:pPr>
            <a:endParaRPr lang="en-US"/>
          </a:p>
        </c:txPr>
        <c:crossAx val="97240576"/>
        <c:crosses val="autoZero"/>
        <c:auto val="1"/>
        <c:lblAlgn val="ctr"/>
        <c:lblOffset val="100"/>
        <c:noMultiLvlLbl val="0"/>
      </c:catAx>
      <c:valAx>
        <c:axId val="97240576"/>
        <c:scaling>
          <c:orientation val="minMax"/>
          <c:max val="60"/>
        </c:scaling>
        <c:delete val="0"/>
        <c:axPos val="l"/>
        <c:majorGridlines>
          <c:spPr>
            <a:ln w="9525">
              <a:prstDash val="sysDash"/>
            </a:ln>
          </c:spPr>
        </c:majorGridlines>
        <c:numFmt formatCode="General" sourceLinked="1"/>
        <c:majorTickMark val="none"/>
        <c:minorTickMark val="none"/>
        <c:tickLblPos val="nextTo"/>
        <c:txPr>
          <a:bodyPr/>
          <a:lstStyle/>
          <a:p>
            <a:pPr>
              <a:defRPr sz="1600">
                <a:latin typeface="Tahoma" pitchFamily="34" charset="0"/>
                <a:ea typeface="Tahoma" pitchFamily="34" charset="0"/>
                <a:cs typeface="Tahoma" pitchFamily="34" charset="0"/>
              </a:defRPr>
            </a:pPr>
            <a:endParaRPr lang="en-US"/>
          </a:p>
        </c:txPr>
        <c:crossAx val="972384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7981814773155E-2"/>
          <c:y val="5.641237464707452E-2"/>
          <c:w val="0.86518583614548195"/>
          <c:h val="0.68354235611852865"/>
        </c:manualLayout>
      </c:layout>
      <c:lineChart>
        <c:grouping val="standard"/>
        <c:varyColors val="0"/>
        <c:ser>
          <c:idx val="1"/>
          <c:order val="0"/>
          <c:tx>
            <c:strRef>
              <c:f>Sheet1!$A$2</c:f>
              <c:strCache>
                <c:ptCount val="1"/>
                <c:pt idx="0">
                  <c:v>fall</c:v>
                </c:pt>
              </c:strCache>
            </c:strRef>
          </c:tx>
          <c:spPr>
            <a:ln w="53975">
              <a:solidFill>
                <a:schemeClr val="accent6"/>
              </a:solidFill>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Sheet1!$B$2:$S$2</c:f>
              <c:numCache>
                <c:formatCode>General</c:formatCode>
                <c:ptCount val="18"/>
                <c:pt idx="0">
                  <c:v>5598.87</c:v>
                </c:pt>
                <c:pt idx="1">
                  <c:v>3243.3</c:v>
                </c:pt>
                <c:pt idx="2">
                  <c:v>3017.95</c:v>
                </c:pt>
                <c:pt idx="3">
                  <c:v>2162.7800000000002</c:v>
                </c:pt>
                <c:pt idx="4">
                  <c:v>2073.5500000000002</c:v>
                </c:pt>
                <c:pt idx="5">
                  <c:v>2001.89</c:v>
                </c:pt>
                <c:pt idx="6">
                  <c:v>1994.16</c:v>
                </c:pt>
                <c:pt idx="7">
                  <c:v>1930.69</c:v>
                </c:pt>
                <c:pt idx="8">
                  <c:v>1994.23</c:v>
                </c:pt>
                <c:pt idx="9">
                  <c:v>2113.4299999999998</c:v>
                </c:pt>
                <c:pt idx="10">
                  <c:v>2300.69</c:v>
                </c:pt>
                <c:pt idx="11">
                  <c:v>2324.85</c:v>
                </c:pt>
                <c:pt idx="12">
                  <c:v>2466</c:v>
                </c:pt>
                <c:pt idx="13">
                  <c:v>2873.57</c:v>
                </c:pt>
                <c:pt idx="14">
                  <c:v>3809.76</c:v>
                </c:pt>
                <c:pt idx="15">
                  <c:v>5219.47</c:v>
                </c:pt>
                <c:pt idx="16">
                  <c:v>8117.04</c:v>
                </c:pt>
                <c:pt idx="17">
                  <c:v>14158.77</c:v>
                </c:pt>
              </c:numCache>
            </c:numRef>
          </c:val>
          <c:smooth val="0"/>
        </c:ser>
        <c:ser>
          <c:idx val="0"/>
          <c:order val="1"/>
          <c:tx>
            <c:strRef>
              <c:f>Sheet1!$A$3</c:f>
              <c:strCache>
                <c:ptCount val="1"/>
                <c:pt idx="0">
                  <c:v>Struck by/ Against </c:v>
                </c:pt>
              </c:strCache>
            </c:strRef>
          </c:tx>
          <c:spPr>
            <a:ln w="53975">
              <a:solidFill>
                <a:schemeClr val="accent4"/>
              </a:solidFill>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Sheet1!$B$3:$S$3</c:f>
              <c:numCache>
                <c:formatCode>General</c:formatCode>
                <c:ptCount val="18"/>
                <c:pt idx="0">
                  <c:v>2195.5300000000002</c:v>
                </c:pt>
                <c:pt idx="1">
                  <c:v>2236.69</c:v>
                </c:pt>
                <c:pt idx="2">
                  <c:v>3416.01</c:v>
                </c:pt>
                <c:pt idx="3">
                  <c:v>3967.89</c:v>
                </c:pt>
                <c:pt idx="4">
                  <c:v>3243.21</c:v>
                </c:pt>
                <c:pt idx="5">
                  <c:v>2706.77</c:v>
                </c:pt>
                <c:pt idx="6">
                  <c:v>2267.6999999999998</c:v>
                </c:pt>
                <c:pt idx="7">
                  <c:v>1875.3</c:v>
                </c:pt>
                <c:pt idx="8">
                  <c:v>1734.29</c:v>
                </c:pt>
                <c:pt idx="9">
                  <c:v>1539.1</c:v>
                </c:pt>
                <c:pt idx="10">
                  <c:v>1265.8599999999999</c:v>
                </c:pt>
                <c:pt idx="11">
                  <c:v>985.57</c:v>
                </c:pt>
                <c:pt idx="12">
                  <c:v>689.58</c:v>
                </c:pt>
                <c:pt idx="13">
                  <c:v>682.87</c:v>
                </c:pt>
                <c:pt idx="14">
                  <c:v>596.07000000000005</c:v>
                </c:pt>
                <c:pt idx="15">
                  <c:v>699.31</c:v>
                </c:pt>
                <c:pt idx="16">
                  <c:v>701.72</c:v>
                </c:pt>
                <c:pt idx="17">
                  <c:v>969.12</c:v>
                </c:pt>
              </c:numCache>
            </c:numRef>
          </c:val>
          <c:smooth val="0"/>
        </c:ser>
        <c:ser>
          <c:idx val="2"/>
          <c:order val="2"/>
          <c:tx>
            <c:strRef>
              <c:f>Sheet1!$A$4</c:f>
              <c:strCache>
                <c:ptCount val="1"/>
                <c:pt idx="0">
                  <c:v>mv traffic</c:v>
                </c:pt>
              </c:strCache>
            </c:strRef>
          </c:tx>
          <c:spPr>
            <a:ln w="53975">
              <a:solidFill>
                <a:schemeClr val="accent5"/>
              </a:solidFill>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Sheet1!$B$4:$S$4</c:f>
              <c:numCache>
                <c:formatCode>General</c:formatCode>
                <c:ptCount val="18"/>
                <c:pt idx="0">
                  <c:v>524.39</c:v>
                </c:pt>
                <c:pt idx="1">
                  <c:v>995.63</c:v>
                </c:pt>
                <c:pt idx="2">
                  <c:v>1291.07</c:v>
                </c:pt>
                <c:pt idx="3">
                  <c:v>2184.75</c:v>
                </c:pt>
                <c:pt idx="4">
                  <c:v>2584.75</c:v>
                </c:pt>
                <c:pt idx="5">
                  <c:v>2103.2800000000002</c:v>
                </c:pt>
                <c:pt idx="6">
                  <c:v>1748.87</c:v>
                </c:pt>
                <c:pt idx="7">
                  <c:v>1548.25</c:v>
                </c:pt>
                <c:pt idx="8">
                  <c:v>1420.05</c:v>
                </c:pt>
                <c:pt idx="9">
                  <c:v>1362.36</c:v>
                </c:pt>
                <c:pt idx="10">
                  <c:v>1236.8800000000001</c:v>
                </c:pt>
                <c:pt idx="11">
                  <c:v>1003.3</c:v>
                </c:pt>
                <c:pt idx="12">
                  <c:v>888.42</c:v>
                </c:pt>
                <c:pt idx="13">
                  <c:v>783.92</c:v>
                </c:pt>
                <c:pt idx="14">
                  <c:v>769.18</c:v>
                </c:pt>
                <c:pt idx="15">
                  <c:v>724.88</c:v>
                </c:pt>
                <c:pt idx="16">
                  <c:v>696.86</c:v>
                </c:pt>
                <c:pt idx="17">
                  <c:v>647.79</c:v>
                </c:pt>
              </c:numCache>
            </c:numRef>
          </c:val>
          <c:smooth val="0"/>
        </c:ser>
        <c:ser>
          <c:idx val="3"/>
          <c:order val="3"/>
          <c:tx>
            <c:strRef>
              <c:f>Sheet1!$A$5</c:f>
              <c:strCache>
                <c:ptCount val="1"/>
                <c:pt idx="0">
                  <c:v>Overexertion </c:v>
                </c:pt>
              </c:strCache>
            </c:strRef>
          </c:tx>
          <c:spPr>
            <a:ln w="53975">
              <a:solidFill>
                <a:schemeClr val="accent3">
                  <a:lumMod val="75000"/>
                </a:schemeClr>
              </a:solidFill>
            </a:ln>
            <a:effectLst/>
          </c:spPr>
          <c:marker>
            <c:symbol val="none"/>
          </c:marker>
          <c:cat>
            <c:strRef>
              <c:f>Sheet1!$B$1:$S$1</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Sheet1!$B$5:$S$5</c:f>
              <c:numCache>
                <c:formatCode>General</c:formatCode>
                <c:ptCount val="18"/>
                <c:pt idx="0">
                  <c:v>498.75</c:v>
                </c:pt>
                <c:pt idx="1">
                  <c:v>425.41</c:v>
                </c:pt>
                <c:pt idx="2">
                  <c:v>1482.28</c:v>
                </c:pt>
                <c:pt idx="3">
                  <c:v>1781.8</c:v>
                </c:pt>
                <c:pt idx="4">
                  <c:v>1542.33</c:v>
                </c:pt>
                <c:pt idx="5">
                  <c:v>1649.83</c:v>
                </c:pt>
                <c:pt idx="6">
                  <c:v>1599.79</c:v>
                </c:pt>
                <c:pt idx="7">
                  <c:v>1532.39</c:v>
                </c:pt>
                <c:pt idx="8">
                  <c:v>1387.97</c:v>
                </c:pt>
                <c:pt idx="9">
                  <c:v>1244.19</c:v>
                </c:pt>
                <c:pt idx="10">
                  <c:v>994.52</c:v>
                </c:pt>
                <c:pt idx="11">
                  <c:v>779.75</c:v>
                </c:pt>
                <c:pt idx="12">
                  <c:v>558.01</c:v>
                </c:pt>
                <c:pt idx="13">
                  <c:v>542.45000000000005</c:v>
                </c:pt>
                <c:pt idx="14">
                  <c:v>492.33</c:v>
                </c:pt>
                <c:pt idx="15">
                  <c:v>444.71</c:v>
                </c:pt>
                <c:pt idx="16">
                  <c:v>462.98</c:v>
                </c:pt>
                <c:pt idx="17">
                  <c:v>459.32</c:v>
                </c:pt>
              </c:numCache>
            </c:numRef>
          </c:val>
          <c:smooth val="0"/>
        </c:ser>
        <c:dLbls>
          <c:showLegendKey val="0"/>
          <c:showVal val="0"/>
          <c:showCatName val="0"/>
          <c:showSerName val="0"/>
          <c:showPercent val="0"/>
          <c:showBubbleSize val="0"/>
        </c:dLbls>
        <c:marker val="1"/>
        <c:smooth val="0"/>
        <c:axId val="97186560"/>
        <c:axId val="97188480"/>
      </c:lineChart>
      <c:catAx>
        <c:axId val="97186560"/>
        <c:scaling>
          <c:orientation val="minMax"/>
        </c:scaling>
        <c:delete val="0"/>
        <c:axPos val="b"/>
        <c:title>
          <c:tx>
            <c:rich>
              <a:bodyPr/>
              <a:lstStyle/>
              <a:p>
                <a:pPr>
                  <a:defRPr sz="1600" b="0"/>
                </a:pPr>
                <a:r>
                  <a:rPr lang="en-US" sz="1800" b="0" dirty="0" smtClean="0">
                    <a:latin typeface="Tahoma" pitchFamily="34" charset="0"/>
                    <a:ea typeface="Tahoma" pitchFamily="34" charset="0"/>
                    <a:cs typeface="Tahoma" pitchFamily="34" charset="0"/>
                  </a:rPr>
                  <a:t>Age</a:t>
                </a:r>
                <a:r>
                  <a:rPr lang="en-US" sz="1800" b="0" baseline="0" dirty="0" smtClean="0">
                    <a:latin typeface="Tahoma" pitchFamily="34" charset="0"/>
                    <a:ea typeface="Tahoma" pitchFamily="34" charset="0"/>
                    <a:cs typeface="Tahoma" pitchFamily="34" charset="0"/>
                  </a:rPr>
                  <a:t> (years)</a:t>
                </a:r>
                <a:endParaRPr lang="en-US" sz="1800" b="0" dirty="0">
                  <a:latin typeface="Tahoma" pitchFamily="34" charset="0"/>
                  <a:ea typeface="Tahoma" pitchFamily="34" charset="0"/>
                  <a:cs typeface="Tahoma" pitchFamily="34" charset="0"/>
                </a:endParaRPr>
              </a:p>
            </c:rich>
          </c:tx>
          <c:layout>
            <c:manualLayout>
              <c:xMode val="edge"/>
              <c:yMode val="edge"/>
              <c:x val="0.40321885545556807"/>
              <c:y val="0.86440678313198982"/>
            </c:manualLayout>
          </c:layout>
          <c:overlay val="0"/>
        </c:title>
        <c:majorTickMark val="none"/>
        <c:minorTickMark val="in"/>
        <c:tickLblPos val="nextTo"/>
        <c:txPr>
          <a:bodyPr rot="0" vert="horz" anchor="t" anchorCtr="0"/>
          <a:lstStyle/>
          <a:p>
            <a:pPr>
              <a:defRPr sz="1600">
                <a:solidFill>
                  <a:schemeClr val="tx1"/>
                </a:solidFill>
                <a:latin typeface="Tahoma" pitchFamily="34" charset="0"/>
                <a:cs typeface="Tahoma" pitchFamily="34" charset="0"/>
              </a:defRPr>
            </a:pPr>
            <a:endParaRPr lang="en-US"/>
          </a:p>
        </c:txPr>
        <c:crossAx val="97188480"/>
        <c:crosses val="autoZero"/>
        <c:auto val="1"/>
        <c:lblAlgn val="ctr"/>
        <c:lblOffset val="0"/>
        <c:noMultiLvlLbl val="0"/>
      </c:catAx>
      <c:valAx>
        <c:axId val="97188480"/>
        <c:scaling>
          <c:orientation val="minMax"/>
          <c:max val="7000"/>
          <c:min val="0"/>
        </c:scaling>
        <c:delete val="0"/>
        <c:axPos val="l"/>
        <c:majorGridlines>
          <c:spPr>
            <a:ln>
              <a:prstDash val="sysDash"/>
            </a:ln>
          </c:spPr>
        </c:majorGridlines>
        <c:numFmt formatCode="#,##0" sourceLinked="0"/>
        <c:majorTickMark val="none"/>
        <c:minorTickMark val="none"/>
        <c:tickLblPos val="nextTo"/>
        <c:txPr>
          <a:bodyPr anchor="ctr" anchorCtr="0"/>
          <a:lstStyle/>
          <a:p>
            <a:pPr>
              <a:defRPr sz="1600">
                <a:solidFill>
                  <a:schemeClr val="tx1"/>
                </a:solidFill>
                <a:latin typeface="Tahoma" pitchFamily="34" charset="0"/>
                <a:cs typeface="Tahoma" pitchFamily="34" charset="0"/>
              </a:defRPr>
            </a:pPr>
            <a:endParaRPr lang="en-US"/>
          </a:p>
        </c:txPr>
        <c:crossAx val="97186560"/>
        <c:crosses val="autoZero"/>
        <c:crossBetween val="between"/>
        <c:majorUnit val="1000"/>
        <c:minorUnit val="1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9738437867684E-2"/>
          <c:y val="7.5487274616988662E-2"/>
          <c:w val="0.87890120642814384"/>
          <c:h val="0.7236283270337005"/>
        </c:manualLayout>
      </c:layout>
      <c:lineChart>
        <c:grouping val="standard"/>
        <c:varyColors val="0"/>
        <c:ser>
          <c:idx val="1"/>
          <c:order val="0"/>
          <c:tx>
            <c:strRef>
              <c:f>Sheet1!$B$1</c:f>
              <c:strCache>
                <c:ptCount val="1"/>
                <c:pt idx="0">
                  <c:v>All Industry</c:v>
                </c:pt>
              </c:strCache>
            </c:strRef>
          </c:tx>
          <c:spPr>
            <a:ln w="76200" cap="rnd">
              <a:solidFill>
                <a:schemeClr val="accent2"/>
              </a:solidFill>
              <a:miter lim="800000"/>
            </a:ln>
            <a:effectLst/>
          </c:spPr>
          <c:marker>
            <c:symbol val="none"/>
          </c:marke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0.0</c:formatCode>
                <c:ptCount val="7"/>
                <c:pt idx="0">
                  <c:v>4.5</c:v>
                </c:pt>
                <c:pt idx="1">
                  <c:v>4.4000000000000004</c:v>
                </c:pt>
                <c:pt idx="2">
                  <c:v>4.2</c:v>
                </c:pt>
                <c:pt idx="3">
                  <c:v>4.2</c:v>
                </c:pt>
                <c:pt idx="4">
                  <c:v>3.9</c:v>
                </c:pt>
                <c:pt idx="5">
                  <c:v>3.6</c:v>
                </c:pt>
                <c:pt idx="6">
                  <c:v>3.5</c:v>
                </c:pt>
              </c:numCache>
            </c:numRef>
          </c:val>
          <c:smooth val="0"/>
        </c:ser>
        <c:dLbls>
          <c:showLegendKey val="0"/>
          <c:showVal val="0"/>
          <c:showCatName val="0"/>
          <c:showSerName val="0"/>
          <c:showPercent val="0"/>
          <c:showBubbleSize val="0"/>
        </c:dLbls>
        <c:marker val="1"/>
        <c:smooth val="0"/>
        <c:axId val="97489664"/>
        <c:axId val="97491200"/>
      </c:lineChart>
      <c:catAx>
        <c:axId val="97489664"/>
        <c:scaling>
          <c:orientation val="minMax"/>
        </c:scaling>
        <c:delete val="0"/>
        <c:axPos val="b"/>
        <c:numFmt formatCode="General" sourceLinked="1"/>
        <c:majorTickMark val="none"/>
        <c:minorTickMark val="in"/>
        <c:tickLblPos val="nextTo"/>
        <c:txPr>
          <a:bodyPr anchor="t" anchorCtr="0"/>
          <a:lstStyle/>
          <a:p>
            <a:pPr>
              <a:defRPr sz="1600">
                <a:solidFill>
                  <a:schemeClr val="tx1"/>
                </a:solidFill>
                <a:latin typeface="Tahoma" pitchFamily="34" charset="0"/>
                <a:cs typeface="Tahoma" pitchFamily="34" charset="0"/>
              </a:defRPr>
            </a:pPr>
            <a:endParaRPr lang="en-US"/>
          </a:p>
        </c:txPr>
        <c:crossAx val="97491200"/>
        <c:crosses val="autoZero"/>
        <c:auto val="1"/>
        <c:lblAlgn val="ctr"/>
        <c:lblOffset val="0"/>
        <c:noMultiLvlLbl val="0"/>
      </c:catAx>
      <c:valAx>
        <c:axId val="97491200"/>
        <c:scaling>
          <c:orientation val="minMax"/>
        </c:scaling>
        <c:delete val="0"/>
        <c:axPos val="l"/>
        <c:majorGridlines>
          <c:spPr>
            <a:ln>
              <a:prstDash val="sysDash"/>
            </a:ln>
          </c:spPr>
        </c:majorGridlines>
        <c:numFmt formatCode="0" sourceLinked="0"/>
        <c:majorTickMark val="none"/>
        <c:minorTickMark val="none"/>
        <c:tickLblPos val="nextTo"/>
        <c:txPr>
          <a:bodyPr/>
          <a:lstStyle/>
          <a:p>
            <a:pPr>
              <a:defRPr sz="1600">
                <a:solidFill>
                  <a:schemeClr val="tx1"/>
                </a:solidFill>
                <a:latin typeface="Tahoma" pitchFamily="34" charset="0"/>
                <a:cs typeface="Tahoma" pitchFamily="34" charset="0"/>
              </a:defRPr>
            </a:pPr>
            <a:endParaRPr lang="en-US"/>
          </a:p>
        </c:txPr>
        <c:crossAx val="97489664"/>
        <c:crosses val="autoZero"/>
        <c:crossBetween val="between"/>
        <c:majorUnit val="1"/>
        <c:min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4187544738735E-2"/>
          <c:y val="6.9434111684315319E-2"/>
          <c:w val="0.93654581245526125"/>
          <c:h val="0.7542293420219025"/>
        </c:manualLayout>
      </c:layout>
      <c:barChart>
        <c:barDir val="col"/>
        <c:grouping val="clustered"/>
        <c:varyColors val="0"/>
        <c:ser>
          <c:idx val="0"/>
          <c:order val="0"/>
          <c:tx>
            <c:strRef>
              <c:f>Sheet1!$A$2</c:f>
              <c:strCache>
                <c:ptCount val="1"/>
                <c:pt idx="0">
                  <c:v>2009</c:v>
                </c:pt>
              </c:strCache>
            </c:strRef>
          </c:tx>
          <c:spPr>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dPt>
          <c:dPt>
            <c:idx val="1"/>
            <c:invertIfNegative val="0"/>
            <c:bubble3D val="0"/>
            <c:spPr>
              <a:solidFill>
                <a:schemeClr val="accent6"/>
              </a:solidFill>
              <a:ln>
                <a:solidFill>
                  <a:schemeClr val="tx1"/>
                </a:solidFill>
              </a:ln>
              <a:effectLst/>
            </c:spPr>
          </c:dPt>
          <c:dPt>
            <c:idx val="2"/>
            <c:invertIfNegative val="0"/>
            <c:bubble3D val="0"/>
            <c:spPr>
              <a:solidFill>
                <a:srgbClr val="7030A0"/>
              </a:solidFill>
              <a:ln>
                <a:solidFill>
                  <a:schemeClr val="tx1"/>
                </a:solidFill>
              </a:ln>
              <a:effectLst/>
            </c:spPr>
          </c:dPt>
          <c:errBars>
            <c:errBarType val="both"/>
            <c:errValType val="cust"/>
            <c:noEndCap val="0"/>
            <c:plus>
              <c:numRef>
                <c:f>Sheet1!$B$12:$L$12</c:f>
                <c:numCache>
                  <c:formatCode>General</c:formatCode>
                  <c:ptCount val="11"/>
                  <c:pt idx="0">
                    <c:v>0.45080000000000003</c:v>
                  </c:pt>
                  <c:pt idx="1">
                    <c:v>0.37240000000000001</c:v>
                  </c:pt>
                  <c:pt idx="2">
                    <c:v>0.5292</c:v>
                  </c:pt>
                  <c:pt idx="3">
                    <c:v>0.82319999999999993</c:v>
                  </c:pt>
                  <c:pt idx="4">
                    <c:v>0.90160000000000007</c:v>
                  </c:pt>
                  <c:pt idx="5">
                    <c:v>0.50960000000000005</c:v>
                  </c:pt>
                  <c:pt idx="6">
                    <c:v>0.3332</c:v>
                  </c:pt>
                  <c:pt idx="7">
                    <c:v>0.31359999999999999</c:v>
                  </c:pt>
                  <c:pt idx="8">
                    <c:v>0.31359999999999999</c:v>
                  </c:pt>
                  <c:pt idx="9">
                    <c:v>0.43119999999999997</c:v>
                  </c:pt>
                  <c:pt idx="10">
                    <c:v>1.2152000000000001</c:v>
                  </c:pt>
                </c:numCache>
              </c:numRef>
            </c:plus>
            <c:minus>
              <c:numRef>
                <c:f>Sheet1!$B$12:$L$12</c:f>
                <c:numCache>
                  <c:formatCode>General</c:formatCode>
                  <c:ptCount val="11"/>
                  <c:pt idx="0">
                    <c:v>0.45080000000000003</c:v>
                  </c:pt>
                  <c:pt idx="1">
                    <c:v>0.37240000000000001</c:v>
                  </c:pt>
                  <c:pt idx="2">
                    <c:v>0.5292</c:v>
                  </c:pt>
                  <c:pt idx="3">
                    <c:v>0.82319999999999993</c:v>
                  </c:pt>
                  <c:pt idx="4">
                    <c:v>0.90160000000000007</c:v>
                  </c:pt>
                  <c:pt idx="5">
                    <c:v>0.50960000000000005</c:v>
                  </c:pt>
                  <c:pt idx="6">
                    <c:v>0.3332</c:v>
                  </c:pt>
                  <c:pt idx="7">
                    <c:v>0.31359999999999999</c:v>
                  </c:pt>
                  <c:pt idx="8">
                    <c:v>0.31359999999999999</c:v>
                  </c:pt>
                  <c:pt idx="9">
                    <c:v>0.43119999999999997</c:v>
                  </c:pt>
                  <c:pt idx="10">
                    <c:v>1.2152000000000001</c:v>
                  </c:pt>
                </c:numCache>
              </c:numRef>
            </c:minus>
          </c:errBars>
          <c:cat>
            <c:strRef>
              <c:f>Sheet1!$B$1:$L$1</c:f>
              <c:strCache>
                <c:ptCount val="11"/>
                <c:pt idx="0">
                  <c:v>Total</c:v>
                </c:pt>
                <c:pt idx="1">
                  <c:v>Female</c:v>
                </c:pt>
                <c:pt idx="2">
                  <c:v>Male</c:v>
                </c:pt>
                <c:pt idx="3">
                  <c:v>15-17</c:v>
                </c:pt>
                <c:pt idx="4">
                  <c:v>18-24</c:v>
                </c:pt>
                <c:pt idx="5">
                  <c:v>25-44</c:v>
                </c:pt>
                <c:pt idx="6">
                  <c:v>45-54</c:v>
                </c:pt>
                <c:pt idx="7">
                  <c:v>55-64</c:v>
                </c:pt>
                <c:pt idx="8">
                  <c:v>65-74</c:v>
                </c:pt>
                <c:pt idx="9">
                  <c:v>75-84</c:v>
                </c:pt>
                <c:pt idx="10">
                  <c:v>85+</c:v>
                </c:pt>
              </c:strCache>
            </c:strRef>
          </c:cat>
          <c:val>
            <c:numRef>
              <c:f>Sheet1!$B$2:$L$2</c:f>
              <c:numCache>
                <c:formatCode>General</c:formatCode>
                <c:ptCount val="11"/>
                <c:pt idx="0">
                  <c:v>1.99</c:v>
                </c:pt>
                <c:pt idx="1">
                  <c:v>1.67</c:v>
                </c:pt>
                <c:pt idx="2">
                  <c:v>2.2400000000000002</c:v>
                </c:pt>
                <c:pt idx="3">
                  <c:v>3.34</c:v>
                </c:pt>
                <c:pt idx="4">
                  <c:v>3.53</c:v>
                </c:pt>
                <c:pt idx="5">
                  <c:v>2.15</c:v>
                </c:pt>
                <c:pt idx="6">
                  <c:v>1.56</c:v>
                </c:pt>
                <c:pt idx="7">
                  <c:v>1.3</c:v>
                </c:pt>
                <c:pt idx="8">
                  <c:v>1.39</c:v>
                </c:pt>
                <c:pt idx="9">
                  <c:v>1.44</c:v>
                </c:pt>
                <c:pt idx="10">
                  <c:v>2.17</c:v>
                </c:pt>
              </c:numCache>
            </c:numRef>
          </c:val>
        </c:ser>
        <c:ser>
          <c:idx val="1"/>
          <c:order val="1"/>
          <c:tx>
            <c:strRef>
              <c:f>Sheet1!$A$3</c:f>
              <c:strCache>
                <c:ptCount val="1"/>
                <c:pt idx="0">
                  <c:v>Target</c:v>
                </c:pt>
              </c:strCache>
            </c:strRef>
          </c:tx>
          <c:spPr>
            <a:noFill/>
            <a:ln>
              <a:noFill/>
            </a:ln>
          </c:spPr>
          <c:invertIfNegative val="0"/>
          <c:trendline>
            <c:spPr>
              <a:ln w="38100">
                <a:solidFill>
                  <a:schemeClr val="tx1"/>
                </a:solidFill>
                <a:prstDash val="sysDash"/>
              </a:ln>
            </c:spPr>
            <c:trendlineType val="linear"/>
            <c:forward val="0.5"/>
            <c:backward val="0.5"/>
            <c:dispRSqr val="0"/>
            <c:dispEq val="0"/>
          </c:trendline>
          <c:cat>
            <c:strRef>
              <c:f>Sheet1!$B$1:$L$1</c:f>
              <c:strCache>
                <c:ptCount val="11"/>
                <c:pt idx="0">
                  <c:v>Total</c:v>
                </c:pt>
                <c:pt idx="1">
                  <c:v>Female</c:v>
                </c:pt>
                <c:pt idx="2">
                  <c:v>Male</c:v>
                </c:pt>
                <c:pt idx="3">
                  <c:v>15-17</c:v>
                </c:pt>
                <c:pt idx="4">
                  <c:v>18-24</c:v>
                </c:pt>
                <c:pt idx="5">
                  <c:v>25-44</c:v>
                </c:pt>
                <c:pt idx="6">
                  <c:v>45-54</c:v>
                </c:pt>
                <c:pt idx="7">
                  <c:v>55-64</c:v>
                </c:pt>
                <c:pt idx="8">
                  <c:v>65-74</c:v>
                </c:pt>
                <c:pt idx="9">
                  <c:v>75-84</c:v>
                </c:pt>
                <c:pt idx="10">
                  <c:v>85+</c:v>
                </c:pt>
              </c:strCache>
            </c:strRef>
          </c:cat>
          <c:val>
            <c:numRef>
              <c:f>Sheet1!$B$3:$L$3</c:f>
              <c:numCache>
                <c:formatCode>General</c:formatCode>
                <c:ptCount val="11"/>
                <c:pt idx="0">
                  <c:v>2.2000000000000002</c:v>
                </c:pt>
                <c:pt idx="1">
                  <c:v>2.2000000000000002</c:v>
                </c:pt>
                <c:pt idx="2">
                  <c:v>2.2000000000000002</c:v>
                </c:pt>
                <c:pt idx="3">
                  <c:v>2.2000000000000002</c:v>
                </c:pt>
                <c:pt idx="4">
                  <c:v>2.2000000000000002</c:v>
                </c:pt>
                <c:pt idx="5">
                  <c:v>2.2000000000000002</c:v>
                </c:pt>
                <c:pt idx="6">
                  <c:v>2.2000000000000002</c:v>
                </c:pt>
                <c:pt idx="7">
                  <c:v>2.2000000000000002</c:v>
                </c:pt>
                <c:pt idx="8">
                  <c:v>2.2000000000000002</c:v>
                </c:pt>
                <c:pt idx="9">
                  <c:v>2.2000000000000002</c:v>
                </c:pt>
                <c:pt idx="10">
                  <c:v>2.2000000000000002</c:v>
                </c:pt>
              </c:numCache>
            </c:numRef>
          </c:val>
        </c:ser>
        <c:dLbls>
          <c:showLegendKey val="0"/>
          <c:showVal val="0"/>
          <c:showCatName val="0"/>
          <c:showSerName val="0"/>
          <c:showPercent val="0"/>
          <c:showBubbleSize val="0"/>
        </c:dLbls>
        <c:gapWidth val="59"/>
        <c:overlap val="100"/>
        <c:axId val="98251904"/>
        <c:axId val="98253440"/>
      </c:barChart>
      <c:catAx>
        <c:axId val="98251904"/>
        <c:scaling>
          <c:orientation val="minMax"/>
        </c:scaling>
        <c:delete val="0"/>
        <c:axPos val="b"/>
        <c:majorTickMark val="none"/>
        <c:minorTickMark val="none"/>
        <c:tickLblPos val="nextTo"/>
        <c:spPr>
          <a:ln w="9525">
            <a:solidFill>
              <a:schemeClr val="tx1"/>
            </a:solidFill>
            <a:miter lim="800000"/>
          </a:ln>
        </c:spPr>
        <c:txPr>
          <a:bodyPr rot="0" vert="horz" anchor="t" anchorCtr="0"/>
          <a:lstStyle/>
          <a:p>
            <a:pPr>
              <a:defRPr sz="1400" baseline="0">
                <a:solidFill>
                  <a:schemeClr val="tx1"/>
                </a:solidFill>
                <a:latin typeface="Tahoma" pitchFamily="34" charset="0"/>
                <a:ea typeface="Tahoma" pitchFamily="34" charset="0"/>
                <a:cs typeface="Tahoma" pitchFamily="34" charset="0"/>
              </a:defRPr>
            </a:pPr>
            <a:endParaRPr lang="en-US"/>
          </a:p>
        </c:txPr>
        <c:crossAx val="98253440"/>
        <c:crosses val="autoZero"/>
        <c:auto val="1"/>
        <c:lblAlgn val="ctr"/>
        <c:lblOffset val="10"/>
        <c:noMultiLvlLbl val="0"/>
      </c:catAx>
      <c:valAx>
        <c:axId val="98253440"/>
        <c:scaling>
          <c:orientation val="minMax"/>
        </c:scaling>
        <c:delete val="0"/>
        <c:axPos val="l"/>
        <c:majorGridlines>
          <c:spPr>
            <a:ln>
              <a:prstDash val="sysDash"/>
            </a:ln>
          </c:spPr>
        </c:majorGridlines>
        <c:numFmt formatCode="#,##0" sourceLinked="0"/>
        <c:majorTickMark val="none"/>
        <c:minorTickMark val="none"/>
        <c:tickLblPos val="nextTo"/>
        <c:txPr>
          <a:bodyPr/>
          <a:lstStyle/>
          <a:p>
            <a:pPr>
              <a:defRPr sz="1600">
                <a:solidFill>
                  <a:schemeClr val="tx1"/>
                </a:solidFill>
                <a:latin typeface="Tahoma" pitchFamily="34" charset="0"/>
                <a:cs typeface="Tahoma" pitchFamily="34" charset="0"/>
              </a:defRPr>
            </a:pPr>
            <a:endParaRPr lang="en-US"/>
          </a:p>
        </c:txPr>
        <c:crossAx val="98251904"/>
        <c:crosses val="autoZero"/>
        <c:crossBetween val="between"/>
        <c:majorUnit val="1"/>
        <c:minorUnit val="0.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51982232870143E-2"/>
          <c:y val="0.1240317761683673"/>
          <c:w val="0.90896004008415676"/>
          <c:h val="0.69963158959813365"/>
        </c:manualLayout>
      </c:layout>
      <c:barChart>
        <c:barDir val="col"/>
        <c:grouping val="clustered"/>
        <c:varyColors val="0"/>
        <c:ser>
          <c:idx val="0"/>
          <c:order val="0"/>
          <c:tx>
            <c:strRef>
              <c:f>Sheet1!$A$2</c:f>
              <c:strCache>
                <c:ptCount val="1"/>
                <c:pt idx="0">
                  <c:v>2010</c:v>
                </c:pt>
              </c:strCache>
            </c:strRef>
          </c:tx>
          <c:spPr>
            <a:ln>
              <a:solidFill>
                <a:schemeClr val="tx1"/>
              </a:solidFill>
            </a:ln>
            <a:effectLst/>
          </c:spPr>
          <c:invertIfNegative val="0"/>
          <c:dPt>
            <c:idx val="0"/>
            <c:invertIfNegative val="0"/>
            <c:bubble3D val="0"/>
            <c:spPr>
              <a:solidFill>
                <a:schemeClr val="bg1">
                  <a:lumMod val="50000"/>
                </a:schemeClr>
              </a:solidFill>
              <a:ln>
                <a:solidFill>
                  <a:schemeClr val="tx1"/>
                </a:solidFill>
              </a:ln>
              <a:effectLst/>
            </c:spPr>
          </c:dPt>
          <c:dPt>
            <c:idx val="1"/>
            <c:invertIfNegative val="0"/>
            <c:bubble3D val="0"/>
            <c:spPr>
              <a:solidFill>
                <a:schemeClr val="accent6"/>
              </a:solidFill>
              <a:ln>
                <a:solidFill>
                  <a:schemeClr val="tx1"/>
                </a:solidFill>
              </a:ln>
              <a:effectLst/>
            </c:spPr>
          </c:dPt>
          <c:dPt>
            <c:idx val="2"/>
            <c:invertIfNegative val="0"/>
            <c:bubble3D val="0"/>
            <c:spPr>
              <a:solidFill>
                <a:srgbClr val="7030A0"/>
              </a:solidFill>
              <a:ln>
                <a:solidFill>
                  <a:schemeClr val="tx1"/>
                </a:solidFill>
              </a:ln>
              <a:effectLst/>
            </c:spPr>
          </c:dPt>
          <c:errBars>
            <c:errBarType val="both"/>
            <c:errValType val="cust"/>
            <c:noEndCap val="0"/>
            <c:plus>
              <c:numRef>
                <c:f>Sheet1!$B$12:$I$12</c:f>
                <c:numCache>
                  <c:formatCode>General</c:formatCode>
                  <c:ptCount val="7"/>
                  <c:pt idx="0">
                    <c:v>1.1492230197606545E-2</c:v>
                  </c:pt>
                  <c:pt idx="1">
                    <c:v>4.6082875703481862E-3</c:v>
                  </c:pt>
                  <c:pt idx="2">
                    <c:v>3.4393361449822558E-2</c:v>
                  </c:pt>
                  <c:pt idx="3">
                    <c:v>1.8374897119632458E-2</c:v>
                  </c:pt>
                  <c:pt idx="4">
                    <c:v>5.1609450760767304E-2</c:v>
                  </c:pt>
                  <c:pt idx="5">
                    <c:v>5.4276367743618048E-2</c:v>
                  </c:pt>
                  <c:pt idx="6">
                    <c:v>5.4992102797458149E-2</c:v>
                  </c:pt>
                </c:numCache>
              </c:numRef>
            </c:plus>
            <c:minus>
              <c:numRef>
                <c:f>Sheet1!$B$12:$I$12</c:f>
                <c:numCache>
                  <c:formatCode>General</c:formatCode>
                  <c:ptCount val="7"/>
                  <c:pt idx="0">
                    <c:v>1.1492230197606545E-2</c:v>
                  </c:pt>
                  <c:pt idx="1">
                    <c:v>4.6082875703481862E-3</c:v>
                  </c:pt>
                  <c:pt idx="2">
                    <c:v>3.4393361449822558E-2</c:v>
                  </c:pt>
                  <c:pt idx="3">
                    <c:v>1.8374897119632458E-2</c:v>
                  </c:pt>
                  <c:pt idx="4">
                    <c:v>5.1609450760767304E-2</c:v>
                  </c:pt>
                  <c:pt idx="5">
                    <c:v>5.4276367743618048E-2</c:v>
                  </c:pt>
                  <c:pt idx="6">
                    <c:v>5.4992102797458149E-2</c:v>
                  </c:pt>
                </c:numCache>
              </c:numRef>
            </c:minus>
          </c:errBars>
          <c:cat>
            <c:strRef>
              <c:f>Sheet1!$B$1:$I$1</c:f>
              <c:strCache>
                <c:ptCount val="7"/>
                <c:pt idx="0">
                  <c:v>Total</c:v>
                </c:pt>
                <c:pt idx="1">
                  <c:v>Female</c:v>
                </c:pt>
                <c:pt idx="2">
                  <c:v>Male</c:v>
                </c:pt>
                <c:pt idx="3">
                  <c:v>White</c:v>
                </c:pt>
                <c:pt idx="4">
                  <c:v>Black</c:v>
                </c:pt>
                <c:pt idx="5">
                  <c:v>Hispanic</c:v>
                </c:pt>
                <c:pt idx="6">
                  <c:v>Asian</c:v>
                </c:pt>
              </c:strCache>
            </c:strRef>
          </c:cat>
          <c:val>
            <c:numRef>
              <c:f>Sheet1!$B$2:$I$2</c:f>
              <c:numCache>
                <c:formatCode>0.00000</c:formatCode>
                <c:ptCount val="7"/>
                <c:pt idx="0" formatCode="General">
                  <c:v>3.5608795536593401</c:v>
                </c:pt>
                <c:pt idx="1">
                  <c:v>0.64656215610206647</c:v>
                </c:pt>
                <c:pt idx="2">
                  <c:v>5.8718282600279776</c:v>
                </c:pt>
                <c:pt idx="3" formatCode="General">
                  <c:v>3.7413191217051445</c:v>
                </c:pt>
                <c:pt idx="4" formatCode="General">
                  <c:v>3.0562850499146244</c:v>
                </c:pt>
                <c:pt idx="5" formatCode="General">
                  <c:v>3.8208942059787319</c:v>
                </c:pt>
                <c:pt idx="6" formatCode="General">
                  <c:v>2.2428382711901556</c:v>
                </c:pt>
              </c:numCache>
            </c:numRef>
          </c:val>
        </c:ser>
        <c:ser>
          <c:idx val="1"/>
          <c:order val="1"/>
          <c:tx>
            <c:strRef>
              <c:f>Sheet1!$A$3</c:f>
              <c:strCache>
                <c:ptCount val="1"/>
                <c:pt idx="0">
                  <c:v>Target</c:v>
                </c:pt>
              </c:strCache>
            </c:strRef>
          </c:tx>
          <c:spPr>
            <a:noFill/>
            <a:effectLst/>
          </c:spPr>
          <c:invertIfNegative val="0"/>
          <c:trendline>
            <c:spPr>
              <a:ln w="38100">
                <a:solidFill>
                  <a:schemeClr val="tx1"/>
                </a:solidFill>
                <a:prstDash val="sysDash"/>
              </a:ln>
            </c:spPr>
            <c:trendlineType val="linear"/>
            <c:forward val="0.5"/>
            <c:backward val="0.5"/>
            <c:dispRSqr val="0"/>
            <c:dispEq val="0"/>
          </c:trendline>
          <c:cat>
            <c:strRef>
              <c:f>Sheet1!$B$1:$I$1</c:f>
              <c:strCache>
                <c:ptCount val="7"/>
                <c:pt idx="0">
                  <c:v>Total</c:v>
                </c:pt>
                <c:pt idx="1">
                  <c:v>Female</c:v>
                </c:pt>
                <c:pt idx="2">
                  <c:v>Male</c:v>
                </c:pt>
                <c:pt idx="3">
                  <c:v>White</c:v>
                </c:pt>
                <c:pt idx="4">
                  <c:v>Black</c:v>
                </c:pt>
                <c:pt idx="5">
                  <c:v>Hispanic</c:v>
                </c:pt>
                <c:pt idx="6">
                  <c:v>Asian</c:v>
                </c:pt>
              </c:strCache>
            </c:strRef>
          </c:cat>
          <c:val>
            <c:numRef>
              <c:f>Sheet1!$B$3:$I$3</c:f>
              <c:numCache>
                <c:formatCode>General</c:formatCode>
                <c:ptCount val="7"/>
                <c:pt idx="0">
                  <c:v>3.6</c:v>
                </c:pt>
                <c:pt idx="1">
                  <c:v>3.6</c:v>
                </c:pt>
                <c:pt idx="2">
                  <c:v>3.6</c:v>
                </c:pt>
                <c:pt idx="3">
                  <c:v>3.6</c:v>
                </c:pt>
                <c:pt idx="4">
                  <c:v>3.6</c:v>
                </c:pt>
                <c:pt idx="5">
                  <c:v>3.6</c:v>
                </c:pt>
                <c:pt idx="6">
                  <c:v>3.6</c:v>
                </c:pt>
              </c:numCache>
            </c:numRef>
          </c:val>
        </c:ser>
        <c:dLbls>
          <c:showLegendKey val="0"/>
          <c:showVal val="0"/>
          <c:showCatName val="0"/>
          <c:showSerName val="0"/>
          <c:showPercent val="0"/>
          <c:showBubbleSize val="0"/>
        </c:dLbls>
        <c:gapWidth val="59"/>
        <c:overlap val="100"/>
        <c:axId val="97680768"/>
        <c:axId val="97690752"/>
      </c:barChart>
      <c:catAx>
        <c:axId val="97680768"/>
        <c:scaling>
          <c:orientation val="minMax"/>
        </c:scaling>
        <c:delete val="0"/>
        <c:axPos val="b"/>
        <c:majorTickMark val="none"/>
        <c:minorTickMark val="none"/>
        <c:tickLblPos val="nextTo"/>
        <c:spPr>
          <a:ln w="9525">
            <a:solidFill>
              <a:schemeClr val="tx1"/>
            </a:solidFill>
            <a:miter lim="800000"/>
          </a:ln>
        </c:spPr>
        <c:txPr>
          <a:bodyPr rot="0" vert="horz" anchor="t" anchorCtr="0"/>
          <a:lstStyle/>
          <a:p>
            <a:pPr>
              <a:defRPr sz="1600">
                <a:solidFill>
                  <a:schemeClr val="tx1"/>
                </a:solidFill>
                <a:latin typeface="Tahoma" pitchFamily="34" charset="0"/>
                <a:cs typeface="Tahoma" pitchFamily="34" charset="0"/>
              </a:defRPr>
            </a:pPr>
            <a:endParaRPr lang="en-US"/>
          </a:p>
        </c:txPr>
        <c:crossAx val="97690752"/>
        <c:crosses val="autoZero"/>
        <c:auto val="1"/>
        <c:lblAlgn val="ctr"/>
        <c:lblOffset val="10"/>
        <c:noMultiLvlLbl val="0"/>
      </c:catAx>
      <c:valAx>
        <c:axId val="97690752"/>
        <c:scaling>
          <c:orientation val="minMax"/>
        </c:scaling>
        <c:delete val="0"/>
        <c:axPos val="l"/>
        <c:majorGridlines>
          <c:spPr>
            <a:ln>
              <a:prstDash val="sysDash"/>
            </a:ln>
          </c:spPr>
        </c:majorGridlines>
        <c:numFmt formatCode="#,##0" sourceLinked="0"/>
        <c:majorTickMark val="none"/>
        <c:minorTickMark val="in"/>
        <c:tickLblPos val="nextTo"/>
        <c:txPr>
          <a:bodyPr/>
          <a:lstStyle/>
          <a:p>
            <a:pPr>
              <a:defRPr sz="1600">
                <a:solidFill>
                  <a:schemeClr val="tx1"/>
                </a:solidFill>
                <a:latin typeface="Tahoma" pitchFamily="34" charset="0"/>
                <a:cs typeface="Tahoma" pitchFamily="34" charset="0"/>
              </a:defRPr>
            </a:pPr>
            <a:endParaRPr lang="en-US"/>
          </a:p>
        </c:txPr>
        <c:crossAx val="97680768"/>
        <c:crosses val="autoZero"/>
        <c:crossBetween val="between"/>
        <c:minorUnit val="1"/>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0.07273</cdr:x>
      <cdr:y>0.2931</cdr:y>
    </cdr:from>
    <cdr:to>
      <cdr:x>0.3</cdr:x>
      <cdr:y>0.37931</cdr:y>
    </cdr:to>
    <cdr:sp macro="" textlink="">
      <cdr:nvSpPr>
        <cdr:cNvPr id="4" name="TextBox 3"/>
        <cdr:cNvSpPr txBox="1"/>
      </cdr:nvSpPr>
      <cdr:spPr>
        <a:xfrm xmlns:a="http://schemas.openxmlformats.org/drawingml/2006/main">
          <a:off x="609600" y="1295400"/>
          <a:ext cx="1904978" cy="3810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 </a:t>
          </a:r>
          <a:r>
            <a:rPr lang="en-US" sz="1800" dirty="0" smtClean="0">
              <a:latin typeface="Tahoma" pitchFamily="34" charset="0"/>
              <a:ea typeface="Tahoma" pitchFamily="34" charset="0"/>
              <a:cs typeface="Tahoma" pitchFamily="34" charset="0"/>
            </a:rPr>
            <a:t>2020 Target = 2.2</a:t>
          </a:r>
          <a:endParaRPr lang="en-US" sz="1800" dirty="0">
            <a:latin typeface="Tahoma" pitchFamily="34" charset="0"/>
            <a:ea typeface="Tahoma" pitchFamily="34" charset="0"/>
            <a:cs typeface="Tahoma" pitchFamily="34" charset="0"/>
          </a:endParaRPr>
        </a:p>
      </cdr:txBody>
    </cdr:sp>
  </cdr:relSizeAnchor>
  <cdr:relSizeAnchor xmlns:cdr="http://schemas.openxmlformats.org/drawingml/2006/chartDrawing">
    <cdr:from>
      <cdr:x>0.18296</cdr:x>
      <cdr:y>0.38147</cdr:y>
    </cdr:from>
    <cdr:to>
      <cdr:x>0.18296</cdr:x>
      <cdr:y>0.48491</cdr:y>
    </cdr:to>
    <cdr:cxnSp macro="">
      <cdr:nvCxnSpPr>
        <cdr:cNvPr id="5" name="Straight Arrow Connector 4"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cdr:cNvCxnSpPr/>
      </cdr:nvCxnSpPr>
      <cdr:spPr>
        <a:xfrm xmlns:a="http://schemas.openxmlformats.org/drawingml/2006/main">
          <a:off x="1533540" y="1685943"/>
          <a:ext cx="0" cy="457164"/>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0.13117</cdr:y>
    </cdr:from>
    <cdr:to>
      <cdr:x>0.1948</cdr:x>
      <cdr:y>0.18202</cdr:y>
    </cdr:to>
    <cdr:sp macro="" textlink="">
      <cdr:nvSpPr>
        <cdr:cNvPr id="2" name="TextBox 1"/>
        <cdr:cNvSpPr txBox="1"/>
      </cdr:nvSpPr>
      <cdr:spPr>
        <a:xfrm xmlns:a="http://schemas.openxmlformats.org/drawingml/2006/main">
          <a:off x="-1559298" y="589722"/>
          <a:ext cx="1447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Number of deaths</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3" y="2"/>
            <a:ext cx="3037523" cy="464662"/>
          </a:xfrm>
          <a:prstGeom prst="rect">
            <a:avLst/>
          </a:prstGeom>
        </p:spPr>
        <p:txBody>
          <a:bodyPr vert="horz" lIns="91330" tIns="45665" rIns="91330" bIns="45665" rtlCol="0"/>
          <a:lstStyle>
            <a:lvl1pPr algn="r">
              <a:defRPr sz="1200"/>
            </a:lvl1pPr>
          </a:lstStyle>
          <a:p>
            <a:fld id="{ECD10EAC-DB9E-40D7-A573-D913662CFEAA}" type="datetimeFigureOut">
              <a:rPr lang="en-US" smtClean="0"/>
              <a:pPr/>
              <a:t>7/15/2013</a:t>
            </a:fld>
            <a:endParaRPr lang="en-US" dirty="0"/>
          </a:p>
        </p:txBody>
      </p:sp>
      <p:sp>
        <p:nvSpPr>
          <p:cNvPr id="4" name="Footer Placeholder 3"/>
          <p:cNvSpPr>
            <a:spLocks noGrp="1"/>
          </p:cNvSpPr>
          <p:nvPr>
            <p:ph type="ftr" sz="quarter" idx="2"/>
          </p:nvPr>
        </p:nvSpPr>
        <p:spPr>
          <a:xfrm>
            <a:off x="0" y="8830155"/>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5"/>
            <a:ext cx="3037523" cy="464662"/>
          </a:xfrm>
          <a:prstGeom prst="rect">
            <a:avLst/>
          </a:prstGeom>
        </p:spPr>
        <p:txBody>
          <a:bodyPr vert="horz" lIns="91330" tIns="45665" rIns="91330" bIns="45665" rtlCol="0" anchor="b"/>
          <a:lstStyle>
            <a:lvl1pPr algn="r">
              <a:defRPr sz="1200"/>
            </a:lvl1pPr>
          </a:lstStyle>
          <a:p>
            <a:fld id="{D8725424-288F-4529-B7F3-0BC2CA7E5022}" type="slidenum">
              <a:rPr lang="en-US" smtClean="0"/>
              <a:pPr/>
              <a:t>‹#›</a:t>
            </a:fld>
            <a:endParaRPr lang="en-US" dirty="0"/>
          </a:p>
        </p:txBody>
      </p:sp>
    </p:spTree>
    <p:extLst>
      <p:ext uri="{BB962C8B-B14F-4D97-AF65-F5344CB8AC3E}">
        <p14:creationId xmlns:p14="http://schemas.microsoft.com/office/powerpoint/2010/main" val="358477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3E9D2DD8-C521-4505-924B-8CA20FD78ED1}" type="datetimeFigureOut">
              <a:rPr lang="en-US" smtClean="0"/>
              <a:pPr/>
              <a:t>7/15/2013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505CBE22-21B7-4090-A7D8-E04915029615}" type="slidenum">
              <a:rPr lang="en-US" smtClean="0"/>
              <a:pPr/>
              <a:t>‹#›</a:t>
            </a:fld>
            <a:endParaRPr lang="en-US" dirty="0"/>
          </a:p>
        </p:txBody>
      </p:sp>
    </p:spTree>
    <p:extLst>
      <p:ext uri="{BB962C8B-B14F-4D97-AF65-F5344CB8AC3E}">
        <p14:creationId xmlns:p14="http://schemas.microsoft.com/office/powerpoint/2010/main" val="149545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mmwr/preview/mmwrhtml/mm6116a1.htm?s_cid=mm6116a1_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healthypeople.gov/"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
        <p:nvSpPr>
          <p:cNvPr id="1741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prstClr val="black"/>
              </a:solidFill>
            </a:endParaRPr>
          </a:p>
        </p:txBody>
      </p:sp>
      <p:sp>
        <p:nvSpPr>
          <p:cNvPr id="174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1AD5A7-4F17-4AB0-875B-3F4C677A364E}"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10</a:t>
            </a:fld>
            <a:endParaRPr lang="en-US" dirty="0"/>
          </a:p>
        </p:txBody>
      </p:sp>
    </p:spTree>
    <p:extLst>
      <p:ext uri="{BB962C8B-B14F-4D97-AF65-F5344CB8AC3E}">
        <p14:creationId xmlns:p14="http://schemas.microsoft.com/office/powerpoint/2010/main" val="106146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11</a:t>
            </a:fld>
            <a:endParaRPr lang="en-US" dirty="0"/>
          </a:p>
        </p:txBody>
      </p:sp>
    </p:spTree>
    <p:extLst>
      <p:ext uri="{BB962C8B-B14F-4D97-AF65-F5344CB8AC3E}">
        <p14:creationId xmlns:p14="http://schemas.microsoft.com/office/powerpoint/2010/main" val="310633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schemeClr val="tx1"/>
                </a:solidFill>
                <a:latin typeface="Arial" charset="0"/>
              </a:rPr>
              <a:pPr eaLnBrk="1" hangingPunct="1"/>
              <a:t>12</a:t>
            </a:fld>
            <a:endParaRPr lang="en-US" sz="1200" b="0" dirty="0">
              <a:solidFill>
                <a:schemeClr val="tx1"/>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9"/>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13</a:t>
            </a:fld>
            <a:endParaRPr lang="en-US" dirty="0"/>
          </a:p>
        </p:txBody>
      </p:sp>
    </p:spTree>
    <p:extLst>
      <p:ext uri="{BB962C8B-B14F-4D97-AF65-F5344CB8AC3E}">
        <p14:creationId xmlns:p14="http://schemas.microsoft.com/office/powerpoint/2010/main" val="3624202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14</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15</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schemeClr val="tx1"/>
                </a:solidFill>
                <a:latin typeface="Arial" charset="0"/>
              </a:rPr>
              <a:pPr eaLnBrk="1" hangingPunct="1"/>
              <a:t>16</a:t>
            </a:fld>
            <a:endParaRPr lang="en-US" sz="1200" b="0" dirty="0">
              <a:solidFill>
                <a:schemeClr val="tx1"/>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7"/>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17</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fld id="{204D6BC0-8627-4E71-B64E-C73F647CBA16}"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19</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843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184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71D5C-0670-41C8-B435-462087EB516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1600" b="1">
                <a:solidFill>
                  <a:srgbClr val="777777"/>
                </a:solidFill>
                <a:latin typeface="Tahoma" charset="0"/>
              </a:defRPr>
            </a:lvl1pPr>
            <a:lvl2pPr marL="742841" indent="-285708" defTabSz="930138" eaLnBrk="0" hangingPunct="0">
              <a:defRPr sz="1600" b="1">
                <a:solidFill>
                  <a:srgbClr val="777777"/>
                </a:solidFill>
                <a:latin typeface="Tahoma" charset="0"/>
              </a:defRPr>
            </a:lvl2pPr>
            <a:lvl3pPr marL="1142833" indent="-228567" defTabSz="930138" eaLnBrk="0" hangingPunct="0">
              <a:defRPr sz="1600" b="1">
                <a:solidFill>
                  <a:srgbClr val="777777"/>
                </a:solidFill>
                <a:latin typeface="Tahoma" charset="0"/>
              </a:defRPr>
            </a:lvl3pPr>
            <a:lvl4pPr marL="1599965" indent="-228567" defTabSz="930138" eaLnBrk="0" hangingPunct="0">
              <a:defRPr sz="1600" b="1">
                <a:solidFill>
                  <a:srgbClr val="777777"/>
                </a:solidFill>
                <a:latin typeface="Tahoma" charset="0"/>
              </a:defRPr>
            </a:lvl4pPr>
            <a:lvl5pPr marL="2057099" indent="-228567" defTabSz="930138" eaLnBrk="0" hangingPunct="0">
              <a:defRPr sz="1600" b="1">
                <a:solidFill>
                  <a:srgbClr val="777777"/>
                </a:solidFill>
                <a:latin typeface="Tahoma" charset="0"/>
              </a:defRPr>
            </a:lvl5pPr>
            <a:lvl6pPr marL="2514232" indent="-228567" algn="r" defTabSz="930138" eaLnBrk="0" fontAlgn="base" hangingPunct="0">
              <a:spcBef>
                <a:spcPct val="0"/>
              </a:spcBef>
              <a:spcAft>
                <a:spcPct val="0"/>
              </a:spcAft>
              <a:defRPr sz="1600" b="1">
                <a:solidFill>
                  <a:srgbClr val="777777"/>
                </a:solidFill>
                <a:latin typeface="Tahoma" charset="0"/>
              </a:defRPr>
            </a:lvl6pPr>
            <a:lvl7pPr marL="2971364" indent="-228567" algn="r" defTabSz="930138" eaLnBrk="0" fontAlgn="base" hangingPunct="0">
              <a:spcBef>
                <a:spcPct val="0"/>
              </a:spcBef>
              <a:spcAft>
                <a:spcPct val="0"/>
              </a:spcAft>
              <a:defRPr sz="1600" b="1">
                <a:solidFill>
                  <a:srgbClr val="777777"/>
                </a:solidFill>
                <a:latin typeface="Tahoma" charset="0"/>
              </a:defRPr>
            </a:lvl7pPr>
            <a:lvl8pPr marL="3428498" indent="-228567" algn="r" defTabSz="930138" eaLnBrk="0" fontAlgn="base" hangingPunct="0">
              <a:spcBef>
                <a:spcPct val="0"/>
              </a:spcBef>
              <a:spcAft>
                <a:spcPct val="0"/>
              </a:spcAft>
              <a:defRPr sz="1600" b="1">
                <a:solidFill>
                  <a:srgbClr val="777777"/>
                </a:solidFill>
                <a:latin typeface="Tahoma" charset="0"/>
              </a:defRPr>
            </a:lvl8pPr>
            <a:lvl9pPr marL="3885630" indent="-228567" algn="r" defTabSz="930138" eaLnBrk="0" fontAlgn="base" hangingPunct="0">
              <a:spcBef>
                <a:spcPct val="0"/>
              </a:spcBef>
              <a:spcAft>
                <a:spcPct val="0"/>
              </a:spcAft>
              <a:defRPr sz="1600" b="1">
                <a:solidFill>
                  <a:srgbClr val="777777"/>
                </a:solidFill>
                <a:latin typeface="Tahoma" charset="0"/>
              </a:defRPr>
            </a:lvl9pPr>
          </a:lstStyle>
          <a:p>
            <a:pPr eaLnBrk="1" hangingPunct="1"/>
            <a:fld id="{9237B040-0FA8-48BA-B9CD-25B5AC920112}" type="slidenum">
              <a:rPr lang="en-US" sz="1200" b="0">
                <a:solidFill>
                  <a:schemeClr val="tx1"/>
                </a:solidFill>
                <a:latin typeface="Arial" charset="0"/>
              </a:rPr>
              <a:pPr eaLnBrk="1" hangingPunct="1"/>
              <a:t>20</a:t>
            </a:fld>
            <a:endParaRPr lang="en-US" sz="1200" b="0" dirty="0">
              <a:solidFill>
                <a:schemeClr val="tx1"/>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3450" y="4416429"/>
            <a:ext cx="51435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390">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22</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23</a:t>
            </a:fld>
            <a:endParaRPr lang="en-US" dirty="0"/>
          </a:p>
        </p:txBody>
      </p:sp>
      <p:sp>
        <p:nvSpPr>
          <p:cNvPr id="5" name="Date Placeholder 4"/>
          <p:cNvSpPr>
            <a:spLocks noGrp="1"/>
          </p:cNvSpPr>
          <p:nvPr>
            <p:ph type="dt" idx="11"/>
          </p:nvPr>
        </p:nvSpPr>
        <p:spPr/>
        <p:txBody>
          <a:bodyPr/>
          <a:lstStyle/>
          <a:p>
            <a:fld id="{4072A926-F8DF-4D83-A808-0852E4AF2984}"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2657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24</a:t>
            </a:fld>
            <a:endParaRPr lang="en-US" dirty="0"/>
          </a:p>
        </p:txBody>
      </p:sp>
    </p:spTree>
    <p:extLst>
      <p:ext uri="{BB962C8B-B14F-4D97-AF65-F5344CB8AC3E}">
        <p14:creationId xmlns:p14="http://schemas.microsoft.com/office/powerpoint/2010/main" val="162924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25</a:t>
            </a:fld>
            <a:endParaRPr lang="en-US" dirty="0"/>
          </a:p>
        </p:txBody>
      </p:sp>
    </p:spTree>
    <p:extLst>
      <p:ext uri="{BB962C8B-B14F-4D97-AF65-F5344CB8AC3E}">
        <p14:creationId xmlns:p14="http://schemas.microsoft.com/office/powerpoint/2010/main" val="223143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26</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idx="11"/>
          </p:nvPr>
        </p:nvSpPr>
        <p:spPr/>
        <p:txBody>
          <a:bodyPr/>
          <a:lstStyle/>
          <a:p>
            <a:fld id="{204D6BC0-8627-4E71-B64E-C73F647CBA16}"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28</a:t>
            </a:fld>
            <a:endParaRPr lang="en-US" dirty="0">
              <a:solidFill>
                <a:prstClr val="black"/>
              </a:solidFill>
            </a:endParaRPr>
          </a:p>
        </p:txBody>
      </p:sp>
      <p:sp>
        <p:nvSpPr>
          <p:cNvPr id="5" name="Date Placeholder 4"/>
          <p:cNvSpPr>
            <a:spLocks noGrp="1"/>
          </p:cNvSpPr>
          <p:nvPr>
            <p:ph type="dt" idx="11"/>
          </p:nvPr>
        </p:nvSpPr>
        <p:spPr/>
        <p:txBody>
          <a:bodyPr/>
          <a:lstStyle/>
          <a:p>
            <a:fld id="{3BFDB7D3-193A-4058-8D22-612264475929}"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8825" y="484188"/>
            <a:ext cx="5500688" cy="4125912"/>
          </a:xfrm>
        </p:spPr>
      </p:sp>
    </p:spTree>
    <p:extLst>
      <p:ext uri="{BB962C8B-B14F-4D97-AF65-F5344CB8AC3E}">
        <p14:creationId xmlns:p14="http://schemas.microsoft.com/office/powerpoint/2010/main" val="341701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4555" y="4632282"/>
            <a:ext cx="6413218" cy="4183380"/>
          </a:xfrm>
        </p:spPr>
        <p:txBody>
          <a:bodyPr/>
          <a:lstStyle/>
          <a:p>
            <a:pPr marL="0" lvl="0" indent="-16505" defTabSz="881390">
              <a:buNone/>
              <a:defRPr/>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idx="11"/>
          </p:nvPr>
        </p:nvSpPr>
        <p:spPr/>
        <p:txBody>
          <a:bodyPr/>
          <a:lstStyle/>
          <a:p>
            <a:fld id="{3E6E6B5C-39C3-4F09-BA99-8AC264DE8B10}"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fld id="{3BFDB7D3-193A-4058-8D22-612264475929}"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t>Dr. Koh:</a:t>
            </a:r>
          </a:p>
          <a:p>
            <a:pPr eaLnBrk="1" hangingPunct="1">
              <a:spcBef>
                <a:spcPct val="0"/>
              </a:spcBef>
            </a:pPr>
            <a:endParaRPr lang="en-US" b="1" smtClean="0"/>
          </a:p>
          <a:p>
            <a:pPr eaLnBrk="1" hangingPunct="1">
              <a:spcBef>
                <a:spcPct val="0"/>
              </a:spcBef>
            </a:pPr>
            <a:r>
              <a:rPr lang="en-US" smtClean="0"/>
              <a:t>Today’s presentation will focus on violence across the lifespan</a:t>
            </a:r>
            <a:r>
              <a:rPr lang="en-US" b="1" smtClean="0"/>
              <a:t>.  </a:t>
            </a:r>
          </a:p>
          <a:p>
            <a:pPr eaLnBrk="1" hangingPunct="1">
              <a:spcBef>
                <a:spcPct val="0"/>
              </a:spcBef>
            </a:pPr>
            <a:endParaRPr lang="en-US" b="1" smtClean="0"/>
          </a:p>
          <a:p>
            <a:pPr eaLnBrk="1" hangingPunct="1">
              <a:spcBef>
                <a:spcPct val="0"/>
              </a:spcBef>
            </a:pPr>
            <a:r>
              <a:rPr lang="en-US" smtClean="0"/>
              <a:t>You will learn more about the public health impact of violence in all age group and progress of where we are as a nation </a:t>
            </a:r>
            <a:r>
              <a:rPr lang="en-US" b="1" smtClean="0"/>
              <a:t>in </a:t>
            </a:r>
            <a:r>
              <a:rPr lang="en-US" smtClean="0"/>
              <a:t>meeting important Healthy People objectives. These objectives can be found in the Injury and Violence Prevention and Occupational Safety and Health topic areas.</a:t>
            </a:r>
            <a:endParaRPr lang="en-US" b="1" smtClean="0"/>
          </a:p>
          <a:p>
            <a:pPr eaLnBrk="1" hangingPunct="1">
              <a:spcBef>
                <a:spcPct val="0"/>
              </a:spcBef>
            </a:pPr>
            <a:endParaRPr lang="en-US" smtClean="0"/>
          </a:p>
          <a:p>
            <a:pPr eaLnBrk="1" hangingPunct="1">
              <a:spcBef>
                <a:spcPct val="0"/>
              </a:spcBef>
            </a:pPr>
            <a:r>
              <a:rPr lang="en-US" smtClean="0"/>
              <a:t>You will also hear from HHS officials who will talk about how their research and programs are moving the nation toward achieving the Healthy People 2020 targets.   </a:t>
            </a:r>
          </a:p>
          <a:p>
            <a:pPr eaLnBrk="1" hangingPunct="1">
              <a:spcBef>
                <a:spcPct val="0"/>
              </a:spcBef>
            </a:pPr>
            <a:endParaRPr lang="en-US" smtClean="0"/>
          </a:p>
          <a:p>
            <a:pPr eaLnBrk="1" hangingPunct="1">
              <a:spcBef>
                <a:spcPct val="0"/>
              </a:spcBef>
            </a:pPr>
            <a:r>
              <a:rPr lang="en-US" smtClean="0"/>
              <a:t>We will also hear from a community-based organization who has played a major role in workplace violence. </a:t>
            </a:r>
            <a:endParaRPr lang="en-US" b="1" smtClean="0"/>
          </a:p>
          <a:p>
            <a:pPr eaLnBrk="1" hangingPunct="1">
              <a:spcBef>
                <a:spcPct val="0"/>
              </a:spcBef>
            </a:pPr>
            <a:endParaRPr lang="en-US" smtClean="0"/>
          </a:p>
          <a:p>
            <a:pPr eaLnBrk="1" hangingPunct="1">
              <a:spcBef>
                <a:spcPct val="0"/>
              </a:spcBef>
            </a:pPr>
            <a:r>
              <a:rPr lang="en-US" smtClean="0"/>
              <a:t>And we are also joined by a number of our colleagues from the Department of Justice, the Department of Labor and the Department of Education who will join us to field questions from the audience.  </a:t>
            </a:r>
          </a:p>
          <a:p>
            <a:pPr eaLnBrk="1" hangingPunct="1">
              <a:spcBef>
                <a:spcPct val="0"/>
              </a:spcBef>
            </a:pPr>
            <a:endParaRPr lang="en-US" smtClean="0"/>
          </a:p>
          <a:p>
            <a:pPr eaLnBrk="1" hangingPunct="1">
              <a:spcBef>
                <a:spcPct val="0"/>
              </a:spcBef>
            </a:pPr>
            <a:endParaRPr lang="en-US" smtClean="0"/>
          </a:p>
        </p:txBody>
      </p:sp>
      <p:sp>
        <p:nvSpPr>
          <p:cNvPr id="194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a:solidFill>
                  <a:prstClr val="black"/>
                </a:solidFill>
              </a:rPr>
              <a:t>Healthy People 2020 Progress Review</a:t>
            </a:r>
          </a:p>
        </p:txBody>
      </p:sp>
      <p:sp>
        <p:nvSpPr>
          <p:cNvPr id="1946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1EC403-4D4F-489C-B3B0-B1268FFCDDC0}" type="slidenum">
              <a:rPr lang="en-US">
                <a:solidFill>
                  <a:prstClr val="black"/>
                </a:solidFill>
              </a:rPr>
              <a:pPr>
                <a:defRPr/>
              </a:pPr>
              <a:t>3</a:t>
            </a:fld>
            <a:endParaRPr lang="en-US">
              <a:solidFill>
                <a:prstClr val="black"/>
              </a:solidFill>
            </a:endParaRPr>
          </a:p>
        </p:txBody>
      </p:sp>
      <p:sp>
        <p:nvSpPr>
          <p:cNvPr id="19462"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7B927931-415F-489D-90D3-4B2EA52D6124}" type="datetime1">
              <a:rPr lang="en-US">
                <a:solidFill>
                  <a:prstClr val="black"/>
                </a:solidFill>
              </a:rPr>
              <a:pPr>
                <a:defRPr/>
              </a:pPr>
              <a:t>7/15/2013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idx="11"/>
          </p:nvPr>
        </p:nvSpPr>
        <p:spPr/>
        <p:txBody>
          <a:bodyPr/>
          <a:lstStyle/>
          <a:p>
            <a:fld id="{3BFDB7D3-193A-4058-8D22-612264475929}"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32</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solidFill>
                  <a:prstClr val="black"/>
                </a:solidFill>
              </a:rPr>
              <a:pPr/>
              <a:t>33</a:t>
            </a:fld>
            <a:endParaRPr lang="en-US" dirty="0">
              <a:solidFill>
                <a:prstClr val="black"/>
              </a:solidFill>
            </a:endParaRPr>
          </a:p>
        </p:txBody>
      </p:sp>
      <p:sp>
        <p:nvSpPr>
          <p:cNvPr id="5" name="Date Placeholder 4"/>
          <p:cNvSpPr>
            <a:spLocks noGrp="1"/>
          </p:cNvSpPr>
          <p:nvPr>
            <p:ph type="dt" idx="11"/>
          </p:nvPr>
        </p:nvSpPr>
        <p:spPr/>
        <p:txBody>
          <a:bodyPr/>
          <a:lstStyle/>
          <a:p>
            <a:fld id="{204D6BC0-8627-4E71-B64E-C73F647CBA16}" type="datetime1">
              <a:rPr lang="en-US" smtClean="0">
                <a:solidFill>
                  <a:prstClr val="black"/>
                </a:solidFill>
              </a:rPr>
              <a:pPr/>
              <a:t>7/15/2013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Compiled by: Health Promotion Statistics Branch, Office of Analysis and Epidemiology, National Center for Health Statistics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Healthy People 2010 Final Review: Overview and Selected Findings</a:t>
            </a:r>
            <a:endParaRPr lang="en-US" dirty="0">
              <a:solidFill>
                <a:prstClr val="black"/>
              </a:solidFill>
            </a:endParaRPr>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34</a:t>
            </a:fld>
            <a:endParaRPr lang="en-US" dirty="0"/>
          </a:p>
        </p:txBody>
      </p:sp>
    </p:spTree>
    <p:extLst>
      <p:ext uri="{BB962C8B-B14F-4D97-AF65-F5344CB8AC3E}">
        <p14:creationId xmlns:p14="http://schemas.microsoft.com/office/powerpoint/2010/main" val="2741574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CDB01C0-5827-423D-B17A-92830EC4C2F4}" type="slidenum">
              <a:rPr lang="en-US" smtClean="0"/>
              <a:pPr/>
              <a:t>35</a:t>
            </a:fld>
            <a:endParaRPr lang="en-US" dirty="0"/>
          </a:p>
        </p:txBody>
      </p:sp>
      <p:sp>
        <p:nvSpPr>
          <p:cNvPr id="5" name="Date Placeholder 4"/>
          <p:cNvSpPr>
            <a:spLocks noGrp="1"/>
          </p:cNvSpPr>
          <p:nvPr>
            <p:ph type="dt" idx="11"/>
          </p:nvPr>
        </p:nvSpPr>
        <p:spPr/>
        <p:txBody>
          <a:bodyPr/>
          <a:lstStyle/>
          <a:p>
            <a:fld id="{204D6BC0-8627-4E71-B64E-C73F647CBA16}"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3" name="Slide Image Placeholder 12"/>
          <p:cNvSpPr>
            <a:spLocks noGrp="1" noRot="1" noChangeAspect="1"/>
          </p:cNvSpPr>
          <p:nvPr>
            <p:ph type="sldImg"/>
          </p:nvPr>
        </p:nvSpPr>
        <p:spPr>
          <a:xfrm>
            <a:off x="757238" y="484188"/>
            <a:ext cx="5500687" cy="4125912"/>
          </a:xfrm>
        </p:spPr>
      </p:sp>
    </p:spTree>
    <p:extLst>
      <p:ext uri="{BB962C8B-B14F-4D97-AF65-F5344CB8AC3E}">
        <p14:creationId xmlns:p14="http://schemas.microsoft.com/office/powerpoint/2010/main" val="3417011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Healthy People 2020 Progress Review</a:t>
            </a:r>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pPr/>
              <a:t>36</a:t>
            </a:fld>
            <a:endParaRPr lang="en-US" dirty="0"/>
          </a:p>
        </p:txBody>
      </p:sp>
      <p:sp>
        <p:nvSpPr>
          <p:cNvPr id="6" name="Date Placeholder 5"/>
          <p:cNvSpPr>
            <a:spLocks noGrp="1"/>
          </p:cNvSpPr>
          <p:nvPr>
            <p:ph type="dt" idx="12"/>
          </p:nvPr>
        </p:nvSpPr>
        <p:spPr/>
        <p:txBody>
          <a:bodyPr/>
          <a:lstStyle/>
          <a:p>
            <a:fld id="{3D1313C3-4E32-4343-ACFA-5E8EB9880DA5}" type="datetimeFigureOut">
              <a:rPr lang="en-US" smtClean="0"/>
              <a:pPr/>
              <a:t>7/15/2013</a:t>
            </a:fld>
            <a:endParaRPr lang="en-US" dirty="0"/>
          </a:p>
        </p:txBody>
      </p:sp>
    </p:spTree>
    <p:extLst>
      <p:ext uri="{BB962C8B-B14F-4D97-AF65-F5344CB8AC3E}">
        <p14:creationId xmlns:p14="http://schemas.microsoft.com/office/powerpoint/2010/main" val="479518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DB01C0-5827-423D-B17A-92830EC4C2F4}" type="slidenum">
              <a:rPr lang="en-US" smtClean="0"/>
              <a:pPr/>
              <a:t>37</a:t>
            </a:fld>
            <a:endParaRPr lang="en-US" dirty="0"/>
          </a:p>
        </p:txBody>
      </p:sp>
      <p:sp>
        <p:nvSpPr>
          <p:cNvPr id="5" name="Date Placeholder 4"/>
          <p:cNvSpPr>
            <a:spLocks noGrp="1"/>
          </p:cNvSpPr>
          <p:nvPr>
            <p:ph type="dt" idx="11"/>
          </p:nvPr>
        </p:nvSpPr>
        <p:spPr/>
        <p:txBody>
          <a:bodyPr/>
          <a:lstStyle/>
          <a:p>
            <a:fld id="{E597640D-AB5B-4981-ACF3-00B2C557B552}" type="datetime1">
              <a:rPr lang="en-US" smtClean="0"/>
              <a:pPr/>
              <a:t>7/15/2013</a:t>
            </a:fld>
            <a:endParaRPr lang="en-US" dirty="0"/>
          </a:p>
        </p:txBody>
      </p:sp>
      <p:sp>
        <p:nvSpPr>
          <p:cNvPr id="6" name="Footer Placeholder 5"/>
          <p:cNvSpPr>
            <a:spLocks noGrp="1"/>
          </p:cNvSpPr>
          <p:nvPr>
            <p:ph type="ftr" sz="quarter" idx="12"/>
          </p:nvPr>
        </p:nvSpPr>
        <p:spPr/>
        <p:txBody>
          <a:bodyPr/>
          <a:lstStyle/>
          <a:p>
            <a:r>
              <a:rPr lang="en-US" dirty="0" smtClean="0"/>
              <a:t>Compiled by: Health Promotion Statistics Branch, Office of Analysis and Epidemiology, National Center for Health Statistics</a:t>
            </a:r>
            <a:endParaRPr lang="en-US" dirty="0"/>
          </a:p>
        </p:txBody>
      </p:sp>
      <p:sp>
        <p:nvSpPr>
          <p:cNvPr id="7" name="Header Placeholder 6"/>
          <p:cNvSpPr>
            <a:spLocks noGrp="1"/>
          </p:cNvSpPr>
          <p:nvPr>
            <p:ph type="hdr" sz="quarter" idx="13"/>
          </p:nvPr>
        </p:nvSpPr>
        <p:spPr/>
        <p:txBody>
          <a:bodyPr/>
          <a:lstStyle/>
          <a:p>
            <a:r>
              <a:rPr lang="en-US" dirty="0" smtClean="0"/>
              <a:t>Healthy People 2010 Final Review: Overview and Selected Findings</a:t>
            </a:r>
            <a:endParaRPr lang="en-US" dirty="0"/>
          </a:p>
        </p:txBody>
      </p:sp>
      <p:sp>
        <p:nvSpPr>
          <p:cNvPr id="12" name="Slide Image Placeholder 11"/>
          <p:cNvSpPr>
            <a:spLocks noGrp="1" noRot="1" noChangeAspect="1"/>
          </p:cNvSpPr>
          <p:nvPr>
            <p:ph type="sldImg"/>
          </p:nvPr>
        </p:nvSpPr>
        <p:spPr>
          <a:xfrm>
            <a:off x="758825" y="484188"/>
            <a:ext cx="5499100" cy="4125912"/>
          </a:xfrm>
        </p:spPr>
      </p:sp>
      <p:sp>
        <p:nvSpPr>
          <p:cNvPr id="13" name="Notes Placeholder 1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375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t>Healthy People 2020 Progress Review</a:t>
            </a:r>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pPr/>
              <a:t>38</a:t>
            </a:fld>
            <a:endParaRPr lang="en-US" dirty="0"/>
          </a:p>
        </p:txBody>
      </p:sp>
      <p:sp>
        <p:nvSpPr>
          <p:cNvPr id="6" name="Date Placeholder 5"/>
          <p:cNvSpPr>
            <a:spLocks noGrp="1"/>
          </p:cNvSpPr>
          <p:nvPr>
            <p:ph type="dt" idx="12"/>
          </p:nvPr>
        </p:nvSpPr>
        <p:spPr/>
        <p:txBody>
          <a:bodyPr/>
          <a:lstStyle/>
          <a:p>
            <a:fld id="{8B473FBA-2BCB-44B7-9356-B773189F8671}" type="datetime1">
              <a:rPr lang="en-US" smtClean="0"/>
              <a:t>7/15/2013</a:t>
            </a:fld>
            <a:endParaRPr lang="en-US" dirty="0"/>
          </a:p>
        </p:txBody>
      </p:sp>
    </p:spTree>
    <p:extLst>
      <p:ext uri="{BB962C8B-B14F-4D97-AF65-F5344CB8AC3E}">
        <p14:creationId xmlns:p14="http://schemas.microsoft.com/office/powerpoint/2010/main" val="725410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t>Healthy People 2020 Progress Review</a:t>
            </a:r>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pPr/>
              <a:t>39</a:t>
            </a:fld>
            <a:endParaRPr lang="en-US" dirty="0"/>
          </a:p>
        </p:txBody>
      </p:sp>
      <p:sp>
        <p:nvSpPr>
          <p:cNvPr id="6" name="Date Placeholder 5"/>
          <p:cNvSpPr>
            <a:spLocks noGrp="1"/>
          </p:cNvSpPr>
          <p:nvPr>
            <p:ph type="dt" idx="12"/>
          </p:nvPr>
        </p:nvSpPr>
        <p:spPr/>
        <p:txBody>
          <a:bodyPr/>
          <a:lstStyle/>
          <a:p>
            <a:fld id="{8B473FBA-2BCB-44B7-9356-B773189F8671}" type="datetime1">
              <a:rPr lang="en-US" smtClean="0"/>
              <a:t>7/15/2013</a:t>
            </a:fld>
            <a:endParaRPr lang="en-US" dirty="0"/>
          </a:p>
        </p:txBody>
      </p:sp>
    </p:spTree>
    <p:extLst>
      <p:ext uri="{BB962C8B-B14F-4D97-AF65-F5344CB8AC3E}">
        <p14:creationId xmlns:p14="http://schemas.microsoft.com/office/powerpoint/2010/main" val="725410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t>Healthy People 2020 Progress Review</a:t>
            </a:r>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pPr/>
              <a:t>40</a:t>
            </a:fld>
            <a:endParaRPr lang="en-US" dirty="0"/>
          </a:p>
        </p:txBody>
      </p:sp>
      <p:sp>
        <p:nvSpPr>
          <p:cNvPr id="6" name="Date Placeholder 5"/>
          <p:cNvSpPr>
            <a:spLocks noGrp="1"/>
          </p:cNvSpPr>
          <p:nvPr>
            <p:ph type="dt" idx="12"/>
          </p:nvPr>
        </p:nvSpPr>
        <p:spPr/>
        <p:txBody>
          <a:bodyPr/>
          <a:lstStyle/>
          <a:p>
            <a:fld id="{8B473FBA-2BCB-44B7-9356-B773189F8671}" type="datetime1">
              <a:rPr lang="en-US" smtClean="0"/>
              <a:t>7/15/2013</a:t>
            </a:fld>
            <a:endParaRPr lang="en-US" dirty="0"/>
          </a:p>
        </p:txBody>
      </p:sp>
    </p:spTree>
    <p:extLst>
      <p:ext uri="{BB962C8B-B14F-4D97-AF65-F5344CB8AC3E}">
        <p14:creationId xmlns:p14="http://schemas.microsoft.com/office/powerpoint/2010/main" val="72541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1438275" y="698500"/>
            <a:ext cx="4135438" cy="3101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175">
              <a:spcBef>
                <a:spcPct val="0"/>
              </a:spcBef>
            </a:pPr>
            <a:r>
              <a:rPr lang="en-US" u="sng" smtClean="0"/>
              <a:t>Dr. Koh:</a:t>
            </a:r>
          </a:p>
          <a:p>
            <a:pPr defTabSz="921175">
              <a:spcBef>
                <a:spcPct val="0"/>
              </a:spcBef>
            </a:pPr>
            <a:endParaRPr lang="en-US" smtClean="0"/>
          </a:p>
          <a:p>
            <a:pPr defTabSz="921175">
              <a:spcBef>
                <a:spcPct val="0"/>
              </a:spcBef>
            </a:pPr>
            <a:r>
              <a:rPr lang="en-US" smtClean="0"/>
              <a:t>Entering into its fourth decade, Healthy People continues to be at the forefront of public health, health promotion and disease prevention.  It has evolved over time to include the most current topics and issues and has grown in strength and stature in so doing.   Healthy People has extended its reach and concern for the health and well-being of our citizens.  From the 15 areas covered by Healthy People 1990, the initiative expanded to 22 areas in Healthy People 2000, then to 28 in Healthy People 2010.  Now, with the launch of HP2020, we have 42 Topic Areas, including such newcomers as Preparedness, Sleep Health, Global Health, LGBT Health, and Social Determinants of Health.  </a:t>
            </a:r>
          </a:p>
          <a:p>
            <a:pPr defTabSz="921175">
              <a:spcBef>
                <a:spcPct val="0"/>
              </a:spcBef>
            </a:pPr>
            <a:endParaRPr lang="en-US" smtClean="0"/>
          </a:p>
          <a:p>
            <a:pPr defTabSz="921175">
              <a:spcBef>
                <a:spcPct val="0"/>
              </a:spcBef>
            </a:pPr>
            <a:r>
              <a:rPr lang="en-US" smtClean="0"/>
              <a:t>The growth of Healthy People topic areas presents a challenge in updating all of the data. More data on all of the objectives can be found on www dot healthy people dot gov </a:t>
            </a:r>
          </a:p>
          <a:p>
            <a:pPr defTabSz="921175">
              <a:spcBef>
                <a:spcPct val="0"/>
              </a:spcBef>
            </a:pPr>
            <a:endParaRPr lang="en-US" smtClean="0"/>
          </a:p>
          <a:p>
            <a:pPr defTabSz="921175">
              <a:spcBef>
                <a:spcPct val="0"/>
              </a:spcBef>
            </a:pPr>
            <a:r>
              <a:rPr lang="en-US" smtClean="0"/>
              <a:t>    </a:t>
            </a:r>
          </a:p>
          <a:p>
            <a:pPr defTabSz="921175">
              <a:spcBef>
                <a:spcPct val="0"/>
              </a:spcBef>
            </a:pPr>
            <a:endParaRPr lang="en-US" smtClean="0">
              <a:ea typeface="ＭＳ Ｐゴシック" pitchFamily="34" charset="-128"/>
            </a:endParaRPr>
          </a:p>
          <a:p>
            <a:pPr defTabSz="921175">
              <a:spcBef>
                <a:spcPct val="0"/>
              </a:spcBef>
            </a:pPr>
            <a:endParaRPr lang="en-US" smtClean="0">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B381A2-A996-4142-AF11-367A782F9799}"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41</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7/15/2013</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t>Healthy People 2020 Progress Review</a:t>
            </a:r>
            <a:endParaRPr lang="en-US" dirty="0"/>
          </a:p>
        </p:txBody>
      </p:sp>
      <p:sp>
        <p:nvSpPr>
          <p:cNvPr id="5" name="Slide Number Placeholder 4"/>
          <p:cNvSpPr>
            <a:spLocks noGrp="1"/>
          </p:cNvSpPr>
          <p:nvPr>
            <p:ph type="sldNum" sz="quarter" idx="11"/>
          </p:nvPr>
        </p:nvSpPr>
        <p:spPr/>
        <p:txBody>
          <a:bodyPr/>
          <a:lstStyle/>
          <a:p>
            <a:fld id="{204E41A6-F38B-475C-BE79-E8C9DB061704}" type="slidenum">
              <a:rPr lang="en-US" smtClean="0"/>
              <a:pPr/>
              <a:t>42</a:t>
            </a:fld>
            <a:endParaRPr lang="en-US" dirty="0"/>
          </a:p>
        </p:txBody>
      </p:sp>
      <p:sp>
        <p:nvSpPr>
          <p:cNvPr id="6" name="Date Placeholder 5"/>
          <p:cNvSpPr>
            <a:spLocks noGrp="1"/>
          </p:cNvSpPr>
          <p:nvPr>
            <p:ph type="dt" idx="12"/>
          </p:nvPr>
        </p:nvSpPr>
        <p:spPr/>
        <p:txBody>
          <a:bodyPr/>
          <a:lstStyle/>
          <a:p>
            <a:fld id="{8B473FBA-2BCB-44B7-9356-B773189F8671}" type="datetime1">
              <a:rPr lang="en-US" smtClean="0"/>
              <a:t>7/15/2013</a:t>
            </a:fld>
            <a:endParaRPr lang="en-US" dirty="0"/>
          </a:p>
        </p:txBody>
      </p:sp>
    </p:spTree>
    <p:extLst>
      <p:ext uri="{BB962C8B-B14F-4D97-AF65-F5344CB8AC3E}">
        <p14:creationId xmlns:p14="http://schemas.microsoft.com/office/powerpoint/2010/main" val="725410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Definitions</a:t>
            </a:r>
          </a:p>
          <a:p>
            <a:pPr marL="628650" lvl="1" indent="-171450">
              <a:buFont typeface="Arial" pitchFamily="34" charset="0"/>
              <a:buChar char="•"/>
            </a:pPr>
            <a:r>
              <a:rPr lang="en-US" baseline="0" dirty="0" smtClean="0"/>
              <a:t>Target met: Target met or exceeded</a:t>
            </a:r>
          </a:p>
          <a:p>
            <a:pPr marL="628650" lvl="1" indent="-171450">
              <a:buFont typeface="Arial" pitchFamily="34" charset="0"/>
              <a:buChar char="•"/>
            </a:pPr>
            <a:r>
              <a:rPr lang="en-US" baseline="0" dirty="0" smtClean="0"/>
              <a:t>Improving - </a:t>
            </a:r>
            <a:r>
              <a:rPr lang="en-US" sz="1200" kern="1200" dirty="0" smtClean="0">
                <a:solidFill>
                  <a:schemeClr val="tx1"/>
                </a:solidFill>
                <a:effectLst/>
                <a:latin typeface="+mn-lt"/>
                <a:ea typeface="+mn-ea"/>
                <a:cs typeface="+mn-cs"/>
              </a:rPr>
              <a:t>Movement is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dirty="0" smtClean="0">
                <a:effectLst/>
              </a:rPr>
              <a:t>Objective has achieved 10% or more of the targeted change</a:t>
            </a:r>
          </a:p>
          <a:p>
            <a:pPr marL="628650" lvl="1" indent="-171450">
              <a:buFont typeface="Arial" pitchFamily="34" charset="0"/>
              <a:buChar char="•"/>
            </a:pPr>
            <a:r>
              <a:rPr lang="en-US" baseline="0" dirty="0" smtClean="0"/>
              <a:t>Little/No change:</a:t>
            </a:r>
          </a:p>
          <a:p>
            <a:pPr marL="1085850" lvl="2" indent="-171450">
              <a:buFont typeface="Arial" pitchFamily="34" charset="0"/>
              <a:buChar char="•"/>
            </a:pPr>
            <a:r>
              <a:rPr lang="en-US" dirty="0" smtClean="0">
                <a:effectLst/>
              </a:rPr>
              <a:t>Objective has achieved less than 10% of the targeted change (and is not statistically significant*)</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less than 10% relative to its baseline which it needs to regain before starting to move toward the target (and is not statistically significant*)</a:t>
            </a:r>
            <a:endParaRPr lang="en-US" baseline="0" dirty="0" smtClean="0"/>
          </a:p>
          <a:p>
            <a:pPr marL="628650" lvl="1" indent="-171450">
              <a:buFont typeface="Arial" pitchFamily="34" charset="0"/>
              <a:buChar char="•"/>
            </a:pPr>
            <a:r>
              <a:rPr lang="en-US" baseline="0" dirty="0" smtClean="0"/>
              <a:t>Getting worse - </a:t>
            </a:r>
            <a:r>
              <a:rPr lang="en-US" sz="1200" kern="1200" dirty="0" smtClean="0">
                <a:solidFill>
                  <a:schemeClr val="tx1"/>
                </a:solidFill>
                <a:effectLst/>
                <a:latin typeface="+mn-lt"/>
                <a:ea typeface="+mn-ea"/>
                <a:cs typeface="+mn-cs"/>
              </a:rPr>
              <a:t>Movement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in the desired direction:</a:t>
            </a:r>
          </a:p>
          <a:p>
            <a:pPr marL="1085850" lvl="2" indent="-171450">
              <a:buFont typeface="Arial" pitchFamily="34" charset="0"/>
              <a:buChar char="•"/>
            </a:pPr>
            <a:r>
              <a:rPr lang="en-US" dirty="0" smtClean="0">
                <a:effectLst/>
              </a:rPr>
              <a:t>Change in objective is statistically significant*, OR</a:t>
            </a:r>
          </a:p>
          <a:p>
            <a:pPr marL="1085850" lvl="2" indent="-171450">
              <a:buFont typeface="Arial" pitchFamily="34" charset="0"/>
              <a:buChar char="•"/>
            </a:pPr>
            <a:r>
              <a:rPr lang="en-US" sz="1200" kern="1200" dirty="0" smtClean="0">
                <a:solidFill>
                  <a:schemeClr val="tx1"/>
                </a:solidFill>
                <a:effectLst/>
                <a:latin typeface="+mn-lt"/>
                <a:ea typeface="+mn-ea"/>
                <a:cs typeface="+mn-cs"/>
              </a:rPr>
              <a:t>Objective has a deficit of 10% or more (relative to its baseline), which it needs to regain before starting to move toward the target</a:t>
            </a:r>
          </a:p>
          <a:p>
            <a:pPr marL="628650" lvl="1" indent="-171450">
              <a:buFont typeface="Arial" pitchFamily="34" charset="0"/>
              <a:buChar char="•"/>
            </a:pPr>
            <a:r>
              <a:rPr lang="en-US" baseline="0" dirty="0" smtClean="0"/>
              <a:t>Baseline only: </a:t>
            </a:r>
            <a:r>
              <a:rPr lang="en-US" sz="1200" kern="1200" dirty="0" smtClean="0">
                <a:solidFill>
                  <a:schemeClr val="tx1"/>
                </a:solidFill>
                <a:effectLst/>
                <a:latin typeface="+mn-lt"/>
                <a:ea typeface="+mn-ea"/>
                <a:cs typeface="+mn-cs"/>
              </a:rPr>
              <a:t>Baseline data only; progress cannot be assessed</a:t>
            </a:r>
            <a:endParaRPr lang="en-US" baseline="0" dirty="0" smtClean="0"/>
          </a:p>
          <a:p>
            <a:pPr marL="628650" lvl="1" indent="-171450">
              <a:buFont typeface="Arial" pitchFamily="34" charset="0"/>
              <a:buChar char="•"/>
            </a:pPr>
            <a:r>
              <a:rPr lang="en-US" baseline="0" dirty="0" smtClean="0"/>
              <a:t>Developmental: </a:t>
            </a:r>
            <a:r>
              <a:rPr lang="en-US" sz="1200" kern="1200" dirty="0" smtClean="0">
                <a:solidFill>
                  <a:schemeClr val="tx1"/>
                </a:solidFill>
                <a:effectLst/>
                <a:latin typeface="+mn-lt"/>
                <a:ea typeface="+mn-ea"/>
                <a:cs typeface="+mn-cs"/>
              </a:rPr>
              <a:t>Objective is developmental (does not have baseline data)</a:t>
            </a:r>
          </a:p>
          <a:p>
            <a:pPr marL="628650" lvl="1" indent="-171450">
              <a:buFont typeface="Arial" pitchFamily="34" charset="0"/>
              <a:buChar char="•"/>
            </a:pPr>
            <a:r>
              <a:rPr lang="en-US" kern="1200" baseline="0" dirty="0" smtClean="0">
                <a:solidFill>
                  <a:schemeClr val="tx1"/>
                </a:solidFill>
                <a:effectLst/>
                <a:latin typeface="+mn-lt"/>
                <a:ea typeface="+mn-ea"/>
                <a:cs typeface="+mn-cs"/>
              </a:rPr>
              <a:t>Informational: </a:t>
            </a:r>
            <a:r>
              <a:rPr lang="en-US" sz="1200" kern="1200" dirty="0" smtClean="0">
                <a:solidFill>
                  <a:schemeClr val="tx1"/>
                </a:solidFill>
                <a:effectLst/>
                <a:latin typeface="+mn-lt"/>
                <a:ea typeface="+mn-ea"/>
                <a:cs typeface="+mn-cs"/>
              </a:rPr>
              <a:t>Objective is informational (does not have a target) </a:t>
            </a:r>
            <a:endParaRPr lang="en-US" baseline="0"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Notes</a:t>
            </a:r>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*Statistical significance is only assessed when estimates of variability are available</a:t>
            </a:r>
            <a:endParaRPr lang="en-US" baseline="0" dirty="0" smtClean="0"/>
          </a:p>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Percent of targeted change achieved = 100 × (Most recent value – Baseline value) / (HP2020 target – Baseline value)</a:t>
            </a:r>
          </a:p>
          <a:p>
            <a:pPr marL="628650" lvl="1" indent="-171450">
              <a:buFont typeface="Arial" pitchFamily="34" charset="0"/>
              <a:buChar char="•"/>
            </a:pPr>
            <a:r>
              <a:rPr lang="en-US" baseline="0" dirty="0" smtClean="0"/>
              <a:t>Percent in deficit = 100 × |Most recent value – Baseline value| / (Baseline value)</a:t>
            </a:r>
          </a:p>
        </p:txBody>
      </p:sp>
      <p:sp>
        <p:nvSpPr>
          <p:cNvPr id="4" name="Header Placeholder 3"/>
          <p:cNvSpPr>
            <a:spLocks noGrp="1"/>
          </p:cNvSpPr>
          <p:nvPr>
            <p:ph type="hdr" sz="quarter" idx="10"/>
          </p:nvPr>
        </p:nvSpPr>
        <p:spPr/>
        <p:txBody>
          <a:bodyPr/>
          <a:lstStyle/>
          <a:p>
            <a:r>
              <a:rPr lang="en-US" dirty="0" smtClean="0">
                <a:solidFill>
                  <a:prstClr val="black"/>
                </a:solidFill>
              </a:rPr>
              <a:t>Healthy People 2020 Progress Review</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04E41A6-F38B-475C-BE79-E8C9DB061704}" type="slidenum">
              <a:rPr lang="en-US" smtClean="0">
                <a:solidFill>
                  <a:prstClr val="black"/>
                </a:solidFill>
              </a:rPr>
              <a:pPr/>
              <a:t>43</a:t>
            </a:fld>
            <a:endParaRPr lang="en-US" dirty="0">
              <a:solidFill>
                <a:prstClr val="black"/>
              </a:solidFill>
            </a:endParaRPr>
          </a:p>
        </p:txBody>
      </p:sp>
      <p:sp>
        <p:nvSpPr>
          <p:cNvPr id="6" name="Date Placeholder 5"/>
          <p:cNvSpPr>
            <a:spLocks noGrp="1"/>
          </p:cNvSpPr>
          <p:nvPr>
            <p:ph type="dt" idx="12"/>
          </p:nvPr>
        </p:nvSpPr>
        <p:spPr/>
        <p:txBody>
          <a:bodyPr/>
          <a:lstStyle/>
          <a:p>
            <a:fld id="{8B473FBA-2BCB-44B7-9356-B773189F8671}" type="datetime1">
              <a:rPr lang="en-US" smtClean="0">
                <a:solidFill>
                  <a:prstClr val="black"/>
                </a:solidFill>
              </a:rPr>
              <a:pPr/>
              <a:t>7/15/2013</a:t>
            </a:fld>
            <a:endParaRPr lang="en-US" dirty="0">
              <a:solidFill>
                <a:prstClr val="black"/>
              </a:solidFill>
            </a:endParaRPr>
          </a:p>
        </p:txBody>
      </p:sp>
    </p:spTree>
    <p:extLst>
      <p:ext uri="{BB962C8B-B14F-4D97-AF65-F5344CB8AC3E}">
        <p14:creationId xmlns:p14="http://schemas.microsoft.com/office/powerpoint/2010/main" val="725410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p:spPr>
      </p:sp>
      <p:sp>
        <p:nvSpPr>
          <p:cNvPr id="18435" name="Placeholder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latin typeface="Arial" pitchFamily="34" charset="0"/>
              <a:ea typeface="ＭＳ Ｐゴシック"/>
              <a:cs typeface="ＭＳ Ｐゴシック"/>
            </a:endParaRPr>
          </a:p>
        </p:txBody>
      </p:sp>
      <p:sp>
        <p:nvSpPr>
          <p:cNvPr id="1843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endParaRPr>
          </a:p>
        </p:txBody>
      </p:sp>
      <p:sp>
        <p:nvSpPr>
          <p:cNvPr id="184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9868C-FE11-45E1-9687-840B4BB12357}" type="slidenum">
              <a:rPr lang="en-US" smtClean="0">
                <a:solidFill>
                  <a:prstClr val="black"/>
                </a:solidFill>
              </a:rPr>
              <a:pPr fontAlgn="base">
                <a:spcBef>
                  <a:spcPct val="0"/>
                </a:spcBef>
                <a:spcAft>
                  <a:spcPct val="0"/>
                </a:spcAft>
                <a:defRPr/>
              </a:pPr>
              <a:t>46</a:t>
            </a:fld>
            <a:endParaRPr lang="en-US"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5" indent="-171425">
              <a:buFont typeface="Arial" pitchFamily="34" charset="0"/>
              <a:buChar char="•"/>
            </a:pPr>
            <a:r>
              <a:rPr lang="en-US" dirty="0" smtClean="0"/>
              <a:t>Committed to saving lives, preventing violence and injuries; lowering health and societal costs of violence and injuries. </a:t>
            </a:r>
          </a:p>
          <a:p>
            <a:pPr marL="171425" indent="-171425">
              <a:buFont typeface="Arial" pitchFamily="34" charset="0"/>
              <a:buChar char="•"/>
            </a:pPr>
            <a:endParaRPr lang="en-US" dirty="0" smtClean="0"/>
          </a:p>
          <a:p>
            <a:pPr marL="171425" indent="-171425">
              <a:buFont typeface="Arial" pitchFamily="34" charset="0"/>
              <a:buChar char="•"/>
            </a:pPr>
            <a:r>
              <a:rPr lang="en-US" dirty="0" smtClean="0"/>
              <a:t>Leading cause of death among children,</a:t>
            </a:r>
            <a:r>
              <a:rPr lang="en-US" baseline="0" dirty="0" smtClean="0"/>
              <a:t> youth, and adults ages 1-44; 180,000 deaths/year.</a:t>
            </a:r>
          </a:p>
          <a:p>
            <a:pPr marL="171425" indent="-171425">
              <a:buFont typeface="Arial" pitchFamily="34" charset="0"/>
              <a:buChar char="•"/>
            </a:pPr>
            <a:endParaRPr lang="en-US" dirty="0" smtClean="0"/>
          </a:p>
          <a:p>
            <a:pPr marL="171425" indent="-171425">
              <a:buFont typeface="Arial" pitchFamily="34" charset="0"/>
              <a:buChar char="•"/>
            </a:pPr>
            <a:r>
              <a:rPr lang="en-US" dirty="0" smtClean="0"/>
              <a:t>&gt;</a:t>
            </a:r>
            <a:r>
              <a:rPr lang="en-US" baseline="0" dirty="0" smtClean="0"/>
              <a:t> 20 years, Injury Center uses science to create real-world solutions</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Work across sectors; many diverse federal and non-federal partners </a:t>
            </a:r>
            <a:r>
              <a:rPr lang="en-US" dirty="0" smtClean="0"/>
              <a:t>— to make people safer (all environments) </a:t>
            </a:r>
          </a:p>
          <a:p>
            <a:pPr marL="171425" indent="-171425">
              <a:buFont typeface="Arial" pitchFamily="34" charset="0"/>
              <a:buChar char="•"/>
            </a:pPr>
            <a:endParaRPr lang="en-US" dirty="0" smtClean="0"/>
          </a:p>
          <a:p>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itchFamily="34" charset="0"/>
              <a:buChar char="•"/>
            </a:pPr>
            <a:r>
              <a:rPr lang="en-US" dirty="0" smtClean="0"/>
              <a:t>4 focus areas:</a:t>
            </a:r>
          </a:p>
          <a:p>
            <a:pPr marL="171425" indent="-171425">
              <a:buFont typeface="Arial" pitchFamily="34" charset="0"/>
              <a:buChar char="•"/>
            </a:pPr>
            <a:endParaRPr lang="en-US" dirty="0" smtClean="0"/>
          </a:p>
          <a:p>
            <a:pPr marL="628558" lvl="1" indent="-171425">
              <a:buFont typeface="Wingdings" pitchFamily="2" charset="2"/>
              <a:buChar char="Ø"/>
            </a:pPr>
            <a:r>
              <a:rPr lang="en-US" dirty="0" smtClean="0"/>
              <a:t>Motor Vehicle-Related Injury Prevention</a:t>
            </a:r>
          </a:p>
          <a:p>
            <a:pPr marL="628558" lvl="1" indent="-171425">
              <a:buFont typeface="Wingdings" pitchFamily="2" charset="2"/>
              <a:buChar char="Ø"/>
            </a:pPr>
            <a:r>
              <a:rPr lang="en-US" dirty="0" smtClean="0"/>
              <a:t>Prevention of Prescription Painkiller Overdose</a:t>
            </a:r>
          </a:p>
          <a:p>
            <a:pPr marL="628558" lvl="1" indent="-171425">
              <a:buFont typeface="Wingdings" pitchFamily="2" charset="2"/>
              <a:buChar char="Ø"/>
            </a:pPr>
            <a:r>
              <a:rPr lang="en-US" dirty="0" smtClean="0"/>
              <a:t>Prevention of Traumatic Brain Injury</a:t>
            </a:r>
          </a:p>
          <a:p>
            <a:pPr marL="628558" lvl="1" indent="-171425">
              <a:buFont typeface="Wingdings" pitchFamily="2" charset="2"/>
              <a:buChar char="Ø"/>
            </a:pPr>
            <a:r>
              <a:rPr lang="en-US" dirty="0" smtClean="0"/>
              <a:t>Prevention of Violence Against Children and Youth </a:t>
            </a:r>
          </a:p>
          <a:p>
            <a:pPr marL="171425" indent="-171425">
              <a:buFont typeface="Arial" pitchFamily="34" charset="0"/>
              <a:buChar char="•"/>
            </a:pPr>
            <a:endParaRPr lang="en-US" dirty="0" smtClean="0"/>
          </a:p>
          <a:p>
            <a:pPr marL="171425" indent="-171425">
              <a:buFont typeface="Arial" pitchFamily="34" charset="0"/>
              <a:buChar char="•"/>
            </a:pPr>
            <a:r>
              <a:rPr lang="en-US" dirty="0" smtClean="0"/>
              <a:t>Intent:  address</a:t>
            </a:r>
            <a:r>
              <a:rPr lang="en-US" baseline="0" dirty="0" smtClean="0"/>
              <a:t> high burden issues where promising and proven practices are available; be </a:t>
            </a:r>
            <a:r>
              <a:rPr lang="en-US" dirty="0" smtClean="0"/>
              <a:t>more flexible and nimble in responding to emerging issues. </a:t>
            </a:r>
          </a:p>
          <a:p>
            <a:pPr marL="171425" indent="-171425">
              <a:buFont typeface="Arial" pitchFamily="34" charset="0"/>
              <a:buChar char="•"/>
            </a:pPr>
            <a:endParaRPr lang="en-US" dirty="0" smtClean="0"/>
          </a:p>
          <a:p>
            <a:pPr marL="171425" indent="-171425">
              <a:buFont typeface="Arial" pitchFamily="34" charset="0"/>
              <a:buChar char="•"/>
            </a:pPr>
            <a:r>
              <a:rPr lang="en-US" dirty="0" smtClean="0"/>
              <a:t>All are critical priorities associated with HP2020 objectives. </a:t>
            </a:r>
          </a:p>
          <a:p>
            <a:pPr marL="171425" indent="-171425">
              <a:buFont typeface="Arial" pitchFamily="34" charset="0"/>
              <a:buChar char="•"/>
            </a:pPr>
            <a:endParaRPr lang="en-US" dirty="0" smtClean="0"/>
          </a:p>
          <a:p>
            <a:pPr marL="171425" indent="-171425">
              <a:buFont typeface="Arial" pitchFamily="34" charset="0"/>
              <a:buChar char="•"/>
            </a:pPr>
            <a:r>
              <a:rPr lang="en-US" dirty="0" smtClean="0"/>
              <a:t>Today - talk about violence prevention work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844232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5" indent="-171425">
              <a:buFont typeface="Arial" pitchFamily="34" charset="0"/>
              <a:buChar char="•"/>
            </a:pPr>
            <a:r>
              <a:rPr lang="en-US" dirty="0" smtClean="0"/>
              <a:t>Risk</a:t>
            </a:r>
            <a:r>
              <a:rPr lang="en-US" baseline="0" dirty="0" smtClean="0"/>
              <a:t> for violence starts at birth and continues across the lifespan. Supporting work in each area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Recently released Essentials for childhood</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National Intimate Partner and Sexual Violence Survey – first ongoing survey of its kind in over 10 years.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Data from 2010:  1 in 5 women and 1 in 71 men raped in their lifetime.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RPE Program provide funding to strengthen sexual violence prevention efforts in all 50 states, the District of Columbia, Puerto Rico, and six U.S. territories. </a:t>
            </a:r>
          </a:p>
          <a:p>
            <a:pPr marL="171425" indent="-171425">
              <a:buFont typeface="Arial" pitchFamily="34" charset="0"/>
              <a:buChar char="•"/>
            </a:pPr>
            <a:endParaRPr lang="en-US" baseline="0" dirty="0" smtClean="0"/>
          </a:p>
          <a:p>
            <a:pPr marL="171425" indent="-17142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49</a:t>
            </a:fld>
            <a:endParaRPr lang="en-US" dirty="0"/>
          </a:p>
        </p:txBody>
      </p:sp>
    </p:spTree>
    <p:extLst>
      <p:ext uri="{BB962C8B-B14F-4D97-AF65-F5344CB8AC3E}">
        <p14:creationId xmlns:p14="http://schemas.microsoft.com/office/powerpoint/2010/main" val="2844232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5842000" cy="4183380"/>
          </a:xfrm>
        </p:spPr>
        <p:txBody>
          <a:bodyPr>
            <a:normAutofit/>
          </a:bodyPr>
          <a:lstStyle/>
          <a:p>
            <a:pPr marL="171425" indent="-171425">
              <a:buFont typeface="Arial" pitchFamily="34" charset="0"/>
              <a:buChar char="•"/>
            </a:pPr>
            <a:r>
              <a:rPr lang="en-US" dirty="0" smtClean="0"/>
              <a:t>HP2020: &gt; a</a:t>
            </a:r>
            <a:r>
              <a:rPr lang="en-US" baseline="0" dirty="0" smtClean="0"/>
              <a:t> dozen </a:t>
            </a:r>
            <a:r>
              <a:rPr lang="en-US" dirty="0" smtClean="0"/>
              <a:t>objectives that relate</a:t>
            </a:r>
            <a:r>
              <a:rPr lang="en-US" baseline="0" dirty="0" smtClean="0"/>
              <a:t> to </a:t>
            </a:r>
            <a:r>
              <a:rPr lang="en-US" dirty="0" smtClean="0"/>
              <a:t>reducing violence experienced by children and youth.</a:t>
            </a:r>
          </a:p>
          <a:p>
            <a:pPr marL="171425" indent="-171425">
              <a:buFont typeface="Arial" pitchFamily="34" charset="0"/>
              <a:buChar char="•"/>
            </a:pPr>
            <a:endParaRPr lang="en-US" dirty="0" smtClean="0"/>
          </a:p>
          <a:p>
            <a:pPr marL="171425" indent="-171425">
              <a:buFont typeface="Arial" pitchFamily="34" charset="0"/>
              <a:buChar char="•"/>
            </a:pPr>
            <a:r>
              <a:rPr lang="en-US" dirty="0" smtClean="0"/>
              <a:t>Progress on these objectives is critical</a:t>
            </a:r>
            <a:r>
              <a:rPr lang="en-US" baseline="0" dirty="0" smtClean="0"/>
              <a:t> - as we saw in Dr. Sondik’s presentation, violence contributes to substantial public health burden for young people.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Youth who are victims of violence at greater risk for subsequent violence, including later perpetration and victimization.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Young victims of violence at increased risk for a range of life-long health consequences, including obesity, chronic diseases, depression, alcohol and drug abuse, and eating disorders. </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Substantial financial burden - for child maltreatment alone, total lifetime costs—health care, child welfare, criminal justice, and the value of lost future productivity and earnings—are $124 billion each year.</a:t>
            </a:r>
          </a:p>
          <a:p>
            <a:pPr marL="171425" indent="-171425">
              <a:buFont typeface="Arial" pitchFamily="34" charset="0"/>
              <a:buChar char="•"/>
            </a:pPr>
            <a:endParaRPr lang="en-US" baseline="0" dirty="0" smtClean="0"/>
          </a:p>
          <a:p>
            <a:pPr marL="171425" indent="-171425">
              <a:buFont typeface="Arial" pitchFamily="34" charset="0"/>
              <a:buChar char="•"/>
            </a:pPr>
            <a:r>
              <a:rPr lang="en-US" dirty="0" smtClean="0"/>
              <a:t>Focused on putting science into action prevent violence. </a:t>
            </a:r>
          </a:p>
          <a:p>
            <a:pPr marL="171425" indent="-171425">
              <a:buFont typeface="Arial" pitchFamily="34" charset="0"/>
              <a:buChar char="•"/>
            </a:pPr>
            <a:endParaRPr lang="en-US" dirty="0" smtClean="0"/>
          </a:p>
          <a:p>
            <a:pPr marL="171425" indent="-171425">
              <a:buFont typeface="Arial" pitchFamily="34" charset="0"/>
              <a:buChar char="•"/>
            </a:pPr>
            <a:r>
              <a:rPr lang="en-US" dirty="0" smtClean="0"/>
              <a:t>Share a few examples</a:t>
            </a:r>
            <a:r>
              <a:rPr lang="en-US" baseline="0" dirty="0" smtClean="0"/>
              <a:t> of current programmatic, research and surveillance activities moving us toward the HP2020 objectives.</a:t>
            </a:r>
            <a:endParaRPr lang="en-US" dirty="0" smtClean="0"/>
          </a:p>
          <a:p>
            <a:pPr marL="171425" indent="-17142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pPr/>
              <a:t>50</a:t>
            </a:fld>
            <a:endParaRPr lang="en-US" dirty="0"/>
          </a:p>
        </p:txBody>
      </p:sp>
    </p:spTree>
    <p:extLst>
      <p:ext uri="{BB962C8B-B14F-4D97-AF65-F5344CB8AC3E}">
        <p14:creationId xmlns:p14="http://schemas.microsoft.com/office/powerpoint/2010/main" val="284423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t>Dr. Koh:</a:t>
            </a:r>
          </a:p>
          <a:p>
            <a:pPr eaLnBrk="1" hangingPunct="1">
              <a:spcBef>
                <a:spcPct val="0"/>
              </a:spcBef>
            </a:pPr>
            <a:endParaRPr lang="en-US" smtClean="0"/>
          </a:p>
          <a:p>
            <a:pPr eaLnBrk="1" hangingPunct="1">
              <a:spcBef>
                <a:spcPct val="0"/>
              </a:spcBef>
            </a:pPr>
            <a:r>
              <a:rPr lang="en-US" smtClean="0"/>
              <a:t>To access these objectives and view the Topic Areas, simply go to healthy people dot gov</a:t>
            </a:r>
            <a:endParaRPr lang="en-US" b="1" smtClean="0"/>
          </a:p>
          <a:p>
            <a:pPr eaLnBrk="1" hangingPunct="1">
              <a:spcBef>
                <a:spcPct val="0"/>
              </a:spcBef>
            </a:pPr>
            <a:endParaRPr lang="en-US" smtClean="0"/>
          </a:p>
          <a:p>
            <a:pPr eaLnBrk="1" hangingPunct="1">
              <a:spcBef>
                <a:spcPct val="0"/>
              </a:spcBef>
            </a:pPr>
            <a:r>
              <a:rPr lang="en-US" smtClean="0"/>
              <a:t>Healthy People is still a source of reliable, science-based, public health measures because it has adapted over time to address changing health needs.  Furthermore, Healthy People is an exceptional initiative in that it demonstrates the importance of collaboration across the Department of Health and Human Services and stakeholder input. </a:t>
            </a:r>
          </a:p>
          <a:p>
            <a:pPr eaLnBrk="1" hangingPunct="1">
              <a:spcBef>
                <a:spcPct val="0"/>
              </a:spcBef>
            </a:pPr>
            <a:endParaRPr lang="en-US" smtClean="0"/>
          </a:p>
          <a:p>
            <a:pPr eaLnBrk="1" hangingPunct="1">
              <a:spcBef>
                <a:spcPct val="0"/>
              </a:spcBef>
            </a:pPr>
            <a:r>
              <a:rPr lang="en-US" smtClean="0"/>
              <a:t>Included here is a screen capture of both the Healthy People landing page and the topic area page where you can access all of the Injury and Violence Prevention and Occupational Safety and Health objectives and data updates.  The two topic areas circled on this slide are the focus of today’s progress review.</a:t>
            </a:r>
          </a:p>
          <a:p>
            <a:pPr eaLnBrk="1" hangingPunct="1">
              <a:spcBef>
                <a:spcPct val="0"/>
              </a:spcBef>
            </a:pPr>
            <a:endParaRPr lang="en-US" smtClean="0">
              <a:ea typeface="ＭＳ Ｐゴシック" pitchFamily="34" charset="-128"/>
              <a:cs typeface="Arial" pitchFamily="34" charset="0"/>
            </a:endParaRPr>
          </a:p>
          <a:p>
            <a:pPr eaLnBrk="1" hangingPunct="1">
              <a:spcBef>
                <a:spcPct val="0"/>
              </a:spcBef>
            </a:pPr>
            <a:endParaRPr lang="en-US" smtClean="0"/>
          </a:p>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04E8CF-DD99-4EF7-A05B-30EA126DC931}"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5" indent="-171425">
              <a:buFont typeface="Arial" pitchFamily="34" charset="0"/>
              <a:buChar char="•"/>
            </a:pPr>
            <a:r>
              <a:rPr lang="en-US" dirty="0" smtClean="0"/>
              <a:t>Have learned a great deal about what works. For example, the Blueprints for Violence Prevention program at the University of CO has identified over 30 programs that have been rigorously evaluated and shown to be effective.</a:t>
            </a:r>
          </a:p>
          <a:p>
            <a:pPr marL="171425" indent="-171425">
              <a:buFont typeface="Arial" pitchFamily="34" charset="0"/>
              <a:buChar char="•"/>
            </a:pPr>
            <a:endParaRPr lang="en-US" dirty="0" smtClean="0"/>
          </a:p>
          <a:p>
            <a:pPr marL="171425" indent="-171425">
              <a:buFont typeface="Arial" pitchFamily="34" charset="0"/>
              <a:buChar char="•"/>
            </a:pPr>
            <a:r>
              <a:rPr lang="en-US" dirty="0" smtClean="0"/>
              <a:t>Challenge - many communities are either not aware of these strategies or lack the capacity to implement them. </a:t>
            </a:r>
          </a:p>
          <a:p>
            <a:pPr marL="171425" indent="-171425">
              <a:buFont typeface="Arial" pitchFamily="34" charset="0"/>
              <a:buChar char="•"/>
            </a:pPr>
            <a:endParaRPr lang="en-US" dirty="0" smtClean="0"/>
          </a:p>
          <a:p>
            <a:pPr marL="171425" indent="-171425">
              <a:buFont typeface="Arial" pitchFamily="34" charset="0"/>
              <a:buChar char="•"/>
            </a:pPr>
            <a:r>
              <a:rPr lang="en-US" dirty="0" smtClean="0"/>
              <a:t>Our youth violence prevention initiative STRYVE is working to provide the help that communities are seeking. </a:t>
            </a:r>
          </a:p>
          <a:p>
            <a:pPr marL="171425" indent="-171425">
              <a:buFont typeface="Arial" pitchFamily="34" charset="0"/>
              <a:buChar char="•"/>
            </a:pPr>
            <a:endParaRPr lang="en-US" dirty="0" smtClean="0"/>
          </a:p>
          <a:p>
            <a:pPr marL="171425" indent="-171425">
              <a:buFont typeface="Arial" pitchFamily="34" charset="0"/>
              <a:buChar char="•"/>
            </a:pPr>
            <a:r>
              <a:rPr lang="en-US" dirty="0" smtClean="0"/>
              <a:t>T</a:t>
            </a:r>
            <a:r>
              <a:rPr lang="en-US" baseline="0" dirty="0" smtClean="0"/>
              <a:t>wo prongs to the STRYVE initiative:</a:t>
            </a:r>
          </a:p>
          <a:p>
            <a:pPr marL="457133" lvl="1"/>
            <a:r>
              <a:rPr lang="en-US" dirty="0" smtClean="0"/>
              <a:t>Funding four local health departments to implement STRYVE.</a:t>
            </a:r>
            <a:r>
              <a:rPr lang="en-US" baseline="0" dirty="0" smtClean="0"/>
              <a:t> Sites are working with a coalition of folks from across sectors, including education, law enforcement, and public policy, to </a:t>
            </a:r>
          </a:p>
          <a:p>
            <a:pPr marL="1085691" lvl="2" indent="-171425">
              <a:buFontTx/>
              <a:buChar char="-"/>
            </a:pPr>
            <a:r>
              <a:rPr lang="en-US" baseline="0" dirty="0" smtClean="0"/>
              <a:t>Create a comprehensive plan</a:t>
            </a:r>
          </a:p>
          <a:p>
            <a:pPr marL="1085691" lvl="2" indent="-171425">
              <a:buFontTx/>
              <a:buChar char="-"/>
            </a:pPr>
            <a:r>
              <a:rPr lang="en-US" baseline="0" dirty="0" smtClean="0"/>
              <a:t>implement based on best available evidence</a:t>
            </a:r>
          </a:p>
          <a:p>
            <a:pPr marL="1085691" lvl="2" indent="-171425">
              <a:buFontTx/>
              <a:buChar char="-"/>
            </a:pPr>
            <a:r>
              <a:rPr lang="en-US" baseline="0" dirty="0" smtClean="0"/>
              <a:t>track and measure improvement.</a:t>
            </a:r>
          </a:p>
          <a:p>
            <a:pPr marL="1085691" lvl="2" indent="-171425">
              <a:buFontTx/>
              <a:buChar char="-"/>
            </a:pPr>
            <a:endParaRPr lang="en-US" baseline="0" dirty="0" smtClean="0"/>
          </a:p>
          <a:p>
            <a:pPr marL="457133" lvl="1"/>
            <a:r>
              <a:rPr lang="en-US" dirty="0" smtClean="0"/>
              <a:t>Providing virtual training and technical assistance through STRYVE online to help communities nationwide. </a:t>
            </a:r>
            <a:r>
              <a:rPr lang="en-US" baseline="0" dirty="0" smtClean="0"/>
              <a:t> I</a:t>
            </a:r>
            <a:r>
              <a:rPr lang="en-US" dirty="0" smtClean="0"/>
              <a:t>ncludes information on what has worked and guidance on how to select, implement, and sustain an</a:t>
            </a:r>
            <a:r>
              <a:rPr lang="en-US" baseline="0" dirty="0" smtClean="0"/>
              <a:t> </a:t>
            </a:r>
            <a:r>
              <a:rPr lang="en-US" dirty="0" smtClean="0"/>
              <a:t>integrated approach. </a:t>
            </a:r>
          </a:p>
          <a:p>
            <a:pPr marL="628558" lvl="1" indent="-171425">
              <a:buFont typeface="Arial" pitchFamily="34" charset="0"/>
              <a:buChar char="•"/>
            </a:pPr>
            <a:endParaRPr lang="en-US" dirty="0" smtClean="0">
              <a:solidFill>
                <a:srgbClr val="FF0000"/>
              </a:solidFill>
            </a:endParaRPr>
          </a:p>
          <a:p>
            <a:pPr marL="628558" lvl="1" indent="-171425">
              <a:buFont typeface="Arial" pitchFamily="34" charset="0"/>
              <a:buChar char="•"/>
            </a:pPr>
            <a:r>
              <a:rPr lang="en-US" dirty="0" smtClean="0">
                <a:solidFill>
                  <a:srgbClr val="FF0000"/>
                </a:solidFill>
              </a:rPr>
              <a:t>Note: funds totaling $4.5 million over a five-year project period.</a:t>
            </a:r>
          </a:p>
          <a:p>
            <a:pPr marL="628558" lvl="1" indent="-171425">
              <a:buFont typeface="Arial" pitchFamily="34" charset="0"/>
              <a:buChar char="•"/>
            </a:pPr>
            <a:r>
              <a:rPr lang="en-US" dirty="0" smtClean="0">
                <a:solidFill>
                  <a:srgbClr val="FF0000"/>
                </a:solidFill>
              </a:rPr>
              <a:t>Sites are</a:t>
            </a:r>
            <a:r>
              <a:rPr lang="en-US" baseline="0" dirty="0" smtClean="0">
                <a:solidFill>
                  <a:srgbClr val="FF0000"/>
                </a:solidFill>
              </a:rPr>
              <a:t>: Boston, Salinas, Portland, Houston</a:t>
            </a:r>
            <a:endParaRPr lang="en-US" dirty="0" smtClean="0">
              <a:solidFill>
                <a:srgbClr val="FF0000"/>
              </a:solidFill>
            </a:endParaRPr>
          </a:p>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505CBE22-21B7-4090-A7D8-E04915029615}" type="slidenum">
              <a:rPr lang="en-US" smtClean="0"/>
              <a:pPr/>
              <a:t>51</a:t>
            </a:fld>
            <a:endParaRPr lang="en-US" dirty="0"/>
          </a:p>
        </p:txBody>
      </p:sp>
    </p:spTree>
    <p:extLst>
      <p:ext uri="{BB962C8B-B14F-4D97-AF65-F5344CB8AC3E}">
        <p14:creationId xmlns:p14="http://schemas.microsoft.com/office/powerpoint/2010/main" val="2844232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85708" indent="-285708">
              <a:buFont typeface="Arial" pitchFamily="34" charset="0"/>
              <a:buChar char="•"/>
            </a:pPr>
            <a:r>
              <a:rPr lang="en-US" sz="1300" dirty="0"/>
              <a:t>Learned a great deal but research is still needed. Need to understand how to help high risk communities.</a:t>
            </a:r>
          </a:p>
          <a:p>
            <a:pPr marL="285708" indent="-285708">
              <a:buFont typeface="Arial" pitchFamily="34" charset="0"/>
              <a:buChar char="•"/>
            </a:pPr>
            <a:endParaRPr lang="en-US" sz="1300" dirty="0"/>
          </a:p>
          <a:p>
            <a:pPr marL="285708" indent="-285708">
              <a:buFont typeface="Arial" pitchFamily="34" charset="0"/>
              <a:buChar char="•"/>
            </a:pPr>
            <a:r>
              <a:rPr lang="en-US" sz="1300" dirty="0"/>
              <a:t>Research activity - Academic Centers of Excellence or ACES. </a:t>
            </a:r>
          </a:p>
          <a:p>
            <a:pPr marL="285708" indent="-285708">
              <a:buFont typeface="Arial" pitchFamily="34" charset="0"/>
              <a:buChar char="•"/>
            </a:pPr>
            <a:r>
              <a:rPr lang="en-US" sz="1300" dirty="0"/>
              <a:t>Purpose: reduce youth violence in defined high–risk communities by connecting academic and community resources to implement and evaluate prevention strategies.</a:t>
            </a:r>
          </a:p>
          <a:p>
            <a:pPr marL="285708" indent="-285708">
              <a:buFont typeface="Arial" pitchFamily="34" charset="0"/>
              <a:buChar char="•"/>
            </a:pPr>
            <a:r>
              <a:rPr lang="en-US" sz="1300" dirty="0"/>
              <a:t>Centers take best available research evidence (peer, family, and community), implement strategies as part of a comprehensive approach in neighborhoods, and assess impact on a range of youth violence outcomes.</a:t>
            </a:r>
          </a:p>
          <a:p>
            <a:pPr marL="285708" indent="-285708">
              <a:buFont typeface="Arial" pitchFamily="34" charset="0"/>
              <a:buChar char="•"/>
            </a:pPr>
            <a:endParaRPr lang="en-US" sz="1300" dirty="0"/>
          </a:p>
          <a:p>
            <a:pPr marL="285708" indent="-285708">
              <a:buFont typeface="Arial" pitchFamily="34" charset="0"/>
              <a:buChar char="•"/>
            </a:pPr>
            <a:r>
              <a:rPr lang="en-US" sz="1300" dirty="0"/>
              <a:t>Photo was taken at a community celebration with the ACE site in Colorado. The ACE team was explaining the importance of having good data to drive decisions. The young woman in the photo is holding up a sign that says “without data, you are just another person with an opinion."</a:t>
            </a:r>
          </a:p>
          <a:p>
            <a:pPr marL="285708" indent="-285708">
              <a:buFont typeface="Arial" pitchFamily="34" charset="0"/>
              <a:buChar char="•"/>
            </a:pPr>
            <a:endParaRPr lang="en-US" sz="1300" dirty="0"/>
          </a:p>
          <a:p>
            <a:pPr marL="285708" indent="-285708">
              <a:buFont typeface="Arial" pitchFamily="34" charset="0"/>
              <a:buChar char="•"/>
            </a:pPr>
            <a:r>
              <a:rPr lang="en-US" sz="1300" dirty="0"/>
              <a:t>Nationwide and in the STRYVE and ACEs communities, young people of color are disproportionately affected by youth violence. All of the STRYVE and ACE grantees are working in communities with a high proportion of minority youth. </a:t>
            </a:r>
            <a:r>
              <a:rPr lang="en-US" sz="1300" dirty="0">
                <a:solidFill>
                  <a:srgbClr val="FF0000"/>
                </a:solidFill>
              </a:rPr>
              <a:t> For example, ACE communities are 85-95% minority; rates of poverty and unemployment range from 40% to 80%. The lessons that we learn from working with these communities will allow us to better understand the partnerships and capacity required for successful implementation and the effects of comprehensive prevention strategies - in the communities where these efforts are needed most.</a:t>
            </a:r>
          </a:p>
          <a:p>
            <a:pPr marL="285708" indent="-285708">
              <a:buFont typeface="Arial" pitchFamily="34" charset="0"/>
              <a:buChar char="•"/>
            </a:pPr>
            <a:endParaRPr lang="en-US" sz="1300" dirty="0">
              <a:solidFill>
                <a:srgbClr val="FF0000"/>
              </a:solidFill>
            </a:endParaRPr>
          </a:p>
          <a:p>
            <a:r>
              <a:rPr lang="en-US" dirty="0" smtClean="0">
                <a:solidFill>
                  <a:srgbClr val="FF0000"/>
                </a:solidFill>
              </a:rPr>
              <a:t>Notes: </a:t>
            </a:r>
          </a:p>
          <a:p>
            <a:pPr marL="171425" indent="-171425">
              <a:buFont typeface="Arial" pitchFamily="34" charset="0"/>
              <a:buChar char="•"/>
            </a:pPr>
            <a:r>
              <a:rPr lang="en-US" dirty="0" smtClean="0">
                <a:solidFill>
                  <a:srgbClr val="FF0000"/>
                </a:solidFill>
              </a:rPr>
              <a:t>Currently-funded ACEs</a:t>
            </a:r>
          </a:p>
          <a:p>
            <a:pPr marL="171425" indent="-171425">
              <a:buFont typeface="Arial" pitchFamily="34" charset="0"/>
              <a:buChar char="•"/>
            </a:pPr>
            <a:r>
              <a:rPr lang="en-US" dirty="0" smtClean="0">
                <a:solidFill>
                  <a:srgbClr val="FF0000"/>
                </a:solidFill>
              </a:rPr>
              <a:t>University of Chicago (Humboldt Park, Chicago)</a:t>
            </a:r>
          </a:p>
          <a:p>
            <a:pPr marL="171425" indent="-171425">
              <a:buFont typeface="Arial" pitchFamily="34" charset="0"/>
              <a:buChar char="•"/>
            </a:pPr>
            <a:r>
              <a:rPr lang="en-US" dirty="0" smtClean="0">
                <a:solidFill>
                  <a:srgbClr val="FF0000"/>
                </a:solidFill>
              </a:rPr>
              <a:t>Virginia Commonwealth University (Richmond, VA)</a:t>
            </a:r>
          </a:p>
          <a:p>
            <a:pPr marL="171425" indent="-171425">
              <a:buFont typeface="Arial" pitchFamily="34" charset="0"/>
              <a:buChar char="•"/>
            </a:pPr>
            <a:r>
              <a:rPr lang="en-US" dirty="0" smtClean="0">
                <a:solidFill>
                  <a:srgbClr val="FF0000"/>
                </a:solidFill>
              </a:rPr>
              <a:t>University of North Carolina, Chapel Hill (Robeson County, NC)</a:t>
            </a:r>
          </a:p>
          <a:p>
            <a:pPr marL="171425" indent="-171425">
              <a:buFont typeface="Arial" pitchFamily="34" charset="0"/>
              <a:buChar char="•"/>
            </a:pPr>
            <a:r>
              <a:rPr lang="en-US" dirty="0" smtClean="0">
                <a:solidFill>
                  <a:srgbClr val="FF0000"/>
                </a:solidFill>
              </a:rPr>
              <a:t>University of Michigan (Flint, MI)</a:t>
            </a:r>
          </a:p>
          <a:p>
            <a:pPr marL="171425" indent="-171425">
              <a:buFont typeface="Arial" pitchFamily="34" charset="0"/>
              <a:buChar char="•"/>
            </a:pPr>
            <a:r>
              <a:rPr lang="en-US" dirty="0" smtClean="0">
                <a:solidFill>
                  <a:srgbClr val="FF0000"/>
                </a:solidFill>
              </a:rPr>
              <a:t>University of Colorado, Boulder (Denver, CO)</a:t>
            </a:r>
          </a:p>
          <a:p>
            <a:pPr marL="171425" indent="-171425">
              <a:buFont typeface="Arial" pitchFamily="34" charset="0"/>
              <a:buChar char="•"/>
            </a:pPr>
            <a:r>
              <a:rPr lang="en-US" dirty="0" smtClean="0">
                <a:solidFill>
                  <a:srgbClr val="FF0000"/>
                </a:solidFill>
              </a:rPr>
              <a:t>Johns Hopkins University (Baltimore, MD)</a:t>
            </a:r>
          </a:p>
          <a:p>
            <a:pPr marL="171425" indent="-171425">
              <a:buFont typeface="Arial" pitchFamily="34" charset="0"/>
              <a:buChar cha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8442324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25" indent="-171425" defTabSz="914266">
              <a:buFont typeface="Arial" pitchFamily="34" charset="0"/>
              <a:buChar char="•"/>
              <a:defRPr/>
            </a:pPr>
            <a:r>
              <a:rPr lang="en-US" dirty="0" smtClean="0"/>
              <a:t>Past CDC funded research in North Carolina showed that school-based TDV prevention programming can result in significant and sustained reductions in physical and sexual teen dating violence. This program is currently being widely disseminated around the country. </a:t>
            </a:r>
          </a:p>
          <a:p>
            <a:pPr marL="171425" indent="-171425" defTabSz="914266">
              <a:buFont typeface="Arial" pitchFamily="34" charset="0"/>
              <a:buChar char="•"/>
              <a:defRPr/>
            </a:pPr>
            <a:endParaRPr lang="en-US" dirty="0" smtClean="0"/>
          </a:p>
          <a:p>
            <a:pPr marL="171425" indent="-171425" defTabSz="914266">
              <a:buFont typeface="Arial" pitchFamily="34" charset="0"/>
              <a:buChar char="•"/>
              <a:defRPr/>
            </a:pPr>
            <a:r>
              <a:rPr lang="en-US" dirty="0" smtClean="0"/>
              <a:t>Challenge  - we do not know what works to prevent TDV in high risk urban communities. </a:t>
            </a:r>
          </a:p>
          <a:p>
            <a:pPr marL="171425" indent="-171425" defTabSz="914266">
              <a:buFont typeface="Arial" pitchFamily="34" charset="0"/>
              <a:buChar char="•"/>
              <a:defRPr/>
            </a:pPr>
            <a:endParaRPr lang="en-US" dirty="0" smtClean="0"/>
          </a:p>
          <a:p>
            <a:pPr marL="171425" indent="-171425" defTabSz="914266">
              <a:buFont typeface="Arial" pitchFamily="34" charset="0"/>
              <a:buChar char="•"/>
              <a:defRPr/>
            </a:pPr>
            <a:r>
              <a:rPr lang="en-US" dirty="0" smtClean="0"/>
              <a:t>Dating Matters™: program designed specifically for youth in high risk urban communities to promote healthy, nonviolent relationships. Includes: </a:t>
            </a:r>
          </a:p>
          <a:p>
            <a:pPr marL="628558" lvl="1" indent="-171425" defTabSz="914266">
              <a:buFont typeface="Wingdings" pitchFamily="2" charset="2"/>
              <a:buChar char="Ø"/>
              <a:defRPr/>
            </a:pPr>
            <a:r>
              <a:rPr lang="en-US" dirty="0" smtClean="0"/>
              <a:t>school-based strategies aimed at building youths’ skills that support healthy relationships</a:t>
            </a:r>
          </a:p>
          <a:p>
            <a:pPr marL="628558" lvl="1" indent="-171425" defTabSz="914266">
              <a:buFont typeface="Wingdings" pitchFamily="2" charset="2"/>
              <a:buChar char="Ø"/>
              <a:defRPr/>
            </a:pPr>
            <a:r>
              <a:rPr lang="en-US" dirty="0" smtClean="0"/>
              <a:t>programs to enhance parenting skills and communication; </a:t>
            </a:r>
          </a:p>
          <a:p>
            <a:pPr marL="628558" lvl="1" indent="-171425" defTabSz="914266">
              <a:buFont typeface="Wingdings" pitchFamily="2" charset="2"/>
              <a:buChar char="Ø"/>
              <a:defRPr/>
            </a:pPr>
            <a:r>
              <a:rPr lang="en-US" dirty="0" smtClean="0"/>
              <a:t>training to enable teachers to recognize and respond to the risk factors of dating violence</a:t>
            </a:r>
          </a:p>
          <a:p>
            <a:pPr marL="628558" lvl="1" indent="-171425" defTabSz="914266">
              <a:buFont typeface="Wingdings" pitchFamily="2" charset="2"/>
              <a:buChar char="Ø"/>
              <a:defRPr/>
            </a:pPr>
            <a:r>
              <a:rPr lang="en-US" dirty="0" smtClean="0"/>
              <a:t>tools for working with organizations and neighborhoods to keep youth safe. </a:t>
            </a:r>
          </a:p>
          <a:p>
            <a:pPr marL="171425" indent="-171425" defTabSz="914266">
              <a:buFont typeface="Arial" pitchFamily="34" charset="0"/>
              <a:buChar char="•"/>
              <a:defRPr/>
            </a:pPr>
            <a:endParaRPr lang="en-US" dirty="0" smtClean="0"/>
          </a:p>
          <a:p>
            <a:pPr marL="171425" indent="-171425" defTabSz="914266">
              <a:buFont typeface="Arial" pitchFamily="34" charset="0"/>
              <a:buChar char="•"/>
              <a:defRPr/>
            </a:pPr>
            <a:r>
              <a:rPr lang="en-US" dirty="0" smtClean="0"/>
              <a:t>Conducting a rigorous cross-site evaluation comparing Dating Matters approach to standard school-based practice (Safe Dates implemented in 8th grade). Over 5 years, programming will be delivered to tens of thousands of youth, parents, educators, and community members. </a:t>
            </a:r>
          </a:p>
          <a:p>
            <a:pPr marL="171425" indent="-171425" defTabSz="914266">
              <a:buFont typeface="Arial" pitchFamily="34" charset="0"/>
              <a:buChar char="•"/>
              <a:defRPr/>
            </a:pPr>
            <a:endParaRPr lang="en-US" dirty="0" smtClean="0"/>
          </a:p>
          <a:p>
            <a:pPr marL="171425" indent="-171425" defTabSz="914266">
              <a:buFont typeface="Arial" pitchFamily="34" charset="0"/>
              <a:buChar char="•"/>
              <a:defRPr/>
            </a:pPr>
            <a:r>
              <a:rPr lang="en-US" dirty="0" smtClean="0"/>
              <a:t>Lessons learned will guide future TDV prevention work in high risk communities.</a:t>
            </a:r>
          </a:p>
          <a:p>
            <a:pPr marL="171425" indent="-171425" defTabSz="914266">
              <a:buFont typeface="Arial" pitchFamily="34" charset="0"/>
              <a:buChar char="•"/>
              <a:defRPr/>
            </a:pPr>
            <a:endParaRPr lang="en-US" dirty="0" smtClean="0"/>
          </a:p>
          <a:p>
            <a:pPr marL="171425" indent="-171425" defTabSz="914266">
              <a:buFont typeface="Arial" pitchFamily="34" charset="0"/>
              <a:buChar char="•"/>
              <a:defRPr/>
            </a:pPr>
            <a:r>
              <a:rPr lang="en-US" dirty="0" smtClean="0">
                <a:solidFill>
                  <a:srgbClr val="FF0000"/>
                </a:solidFill>
              </a:rPr>
              <a:t>Note: Funded</a:t>
            </a:r>
            <a:r>
              <a:rPr lang="en-US" baseline="0" dirty="0" smtClean="0">
                <a:solidFill>
                  <a:srgbClr val="FF0000"/>
                </a:solidFill>
              </a:rPr>
              <a:t> sites:</a:t>
            </a:r>
          </a:p>
          <a:p>
            <a:pPr marL="628558" lvl="1" indent="-171425" defTabSz="914266">
              <a:buFont typeface="Arial" pitchFamily="34" charset="0"/>
              <a:buChar char="•"/>
              <a:defRPr/>
            </a:pPr>
            <a:r>
              <a:rPr lang="en-US" dirty="0" smtClean="0">
                <a:solidFill>
                  <a:srgbClr val="FF0000"/>
                </a:solidFill>
              </a:rPr>
              <a:t>Alameda County, CA</a:t>
            </a:r>
          </a:p>
          <a:p>
            <a:pPr marL="628558" lvl="1" indent="-171425" defTabSz="914266">
              <a:buFont typeface="Arial" pitchFamily="34" charset="0"/>
              <a:buChar char="•"/>
              <a:defRPr/>
            </a:pPr>
            <a:r>
              <a:rPr lang="en-US" dirty="0" smtClean="0">
                <a:solidFill>
                  <a:srgbClr val="FF0000"/>
                </a:solidFill>
              </a:rPr>
              <a:t>Baltimore, MD</a:t>
            </a:r>
          </a:p>
          <a:p>
            <a:pPr marL="628558" lvl="1" indent="-171425" defTabSz="914266">
              <a:buFont typeface="Arial" pitchFamily="34" charset="0"/>
              <a:buChar char="•"/>
              <a:defRPr/>
            </a:pPr>
            <a:r>
              <a:rPr lang="en-US" dirty="0" smtClean="0">
                <a:solidFill>
                  <a:srgbClr val="FF0000"/>
                </a:solidFill>
              </a:rPr>
              <a:t>Fort Lauderdale, FL</a:t>
            </a:r>
          </a:p>
          <a:p>
            <a:pPr marL="628558" lvl="1" indent="-171425" defTabSz="914266">
              <a:buFont typeface="Arial" pitchFamily="34" charset="0"/>
              <a:buChar char="•"/>
              <a:defRPr/>
            </a:pPr>
            <a:r>
              <a:rPr lang="en-US" dirty="0" smtClean="0">
                <a:solidFill>
                  <a:srgbClr val="FF0000"/>
                </a:solidFill>
              </a:rPr>
              <a:t>Chicago, IL</a:t>
            </a:r>
          </a:p>
          <a:p>
            <a:pPr marL="171425" indent="-171425" defTabSz="914266">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650110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25" indent="-171425">
              <a:buFont typeface="Arial" pitchFamily="34" charset="0"/>
              <a:buChar char="•"/>
            </a:pPr>
            <a:r>
              <a:rPr lang="en-US" baseline="0" dirty="0" smtClean="0"/>
              <a:t>Surveillance data essential for guiding prevention and monitoring results.</a:t>
            </a:r>
          </a:p>
          <a:p>
            <a:pPr marL="171425" indent="-171425">
              <a:buFont typeface="Arial" pitchFamily="34" charset="0"/>
              <a:buChar char="•"/>
            </a:pPr>
            <a:endParaRPr lang="en-US" baseline="0" dirty="0" smtClean="0"/>
          </a:p>
          <a:p>
            <a:pPr marL="171425" indent="-171425">
              <a:buFont typeface="Arial" pitchFamily="34" charset="0"/>
              <a:buChar char="•"/>
            </a:pPr>
            <a:r>
              <a:rPr lang="en-US" baseline="0" dirty="0" smtClean="0"/>
              <a:t>CDC’s School Associated Violence Death Surveillance System (SAVD) - partnership with </a:t>
            </a:r>
            <a:r>
              <a:rPr lang="en-US" dirty="0" smtClean="0"/>
              <a:t>the Departments of Education and Justice (if appropriate, can</a:t>
            </a:r>
            <a:r>
              <a:rPr lang="en-US" baseline="0" dirty="0" smtClean="0"/>
              <a:t> indicate that two of our partners, Thomas Feucht from NIJ and Paul </a:t>
            </a:r>
            <a:r>
              <a:rPr lang="en-US" baseline="0" dirty="0" err="1" smtClean="0"/>
              <a:t>Kesner</a:t>
            </a:r>
            <a:r>
              <a:rPr lang="en-US" baseline="0" dirty="0" smtClean="0"/>
              <a:t> from Department of Education are on the webinar – we have collaborated with both agencies on SAVD and multiple other projects over the years).</a:t>
            </a:r>
            <a:endParaRPr lang="en-US" dirty="0" smtClean="0"/>
          </a:p>
          <a:p>
            <a:pPr marL="171425" indent="-171425">
              <a:buFont typeface="Arial" pitchFamily="34" charset="0"/>
              <a:buChar char="•"/>
            </a:pPr>
            <a:endParaRPr lang="en-US" dirty="0" smtClean="0"/>
          </a:p>
          <a:p>
            <a:pPr marL="171425" indent="-171425">
              <a:buFont typeface="Arial" pitchFamily="34" charset="0"/>
              <a:buChar char="•"/>
            </a:pPr>
            <a:r>
              <a:rPr lang="en-US" dirty="0" smtClean="0"/>
              <a:t>Information collected each year from media databases, police, and school officials about</a:t>
            </a:r>
            <a:r>
              <a:rPr lang="en-US" baseline="0" dirty="0" smtClean="0"/>
              <a:t> </a:t>
            </a:r>
            <a:r>
              <a:rPr lang="en-US" dirty="0" smtClean="0"/>
              <a:t>all school-associated violent deaths in public and private elementary, middle and senior high schools throughout the U.S. </a:t>
            </a:r>
            <a:br>
              <a:rPr lang="en-US" dirty="0" smtClean="0"/>
            </a:br>
            <a:endParaRPr lang="en-US" dirty="0" smtClean="0"/>
          </a:p>
          <a:p>
            <a:pPr marL="171425" indent="-171425">
              <a:buFont typeface="Arial" pitchFamily="34" charset="0"/>
              <a:buChar char="•"/>
            </a:pPr>
            <a:r>
              <a:rPr lang="en-US" dirty="0" smtClean="0"/>
              <a:t>SAVD data:</a:t>
            </a:r>
          </a:p>
          <a:p>
            <a:pPr marL="628558" lvl="1" indent="-171425">
              <a:buFont typeface="Wingdings" pitchFamily="2" charset="2"/>
              <a:buChar char="Ø"/>
            </a:pPr>
            <a:r>
              <a:rPr lang="en-US" dirty="0" smtClean="0"/>
              <a:t>Between 14 and 34 school-age children are victims of homicide on school grounds or on their way to and from school—each and every year.</a:t>
            </a:r>
          </a:p>
          <a:p>
            <a:pPr marL="628558" lvl="1" indent="-171425">
              <a:buFont typeface="Wingdings" pitchFamily="2" charset="2"/>
              <a:buChar char="Ø"/>
            </a:pPr>
            <a:r>
              <a:rPr lang="en-US" dirty="0" smtClean="0"/>
              <a:t>Most </a:t>
            </a:r>
            <a:r>
              <a:rPr lang="en-US" dirty="0"/>
              <a:t>school-associated violent deaths occur during transition times – immediately before and after the school day and during lunch. </a:t>
            </a:r>
            <a:endParaRPr lang="en-US" dirty="0" smtClean="0"/>
          </a:p>
          <a:p>
            <a:pPr marL="628558" lvl="1" indent="-171425">
              <a:buFont typeface="Wingdings" pitchFamily="2" charset="2"/>
              <a:buChar char="Ø"/>
            </a:pPr>
            <a:r>
              <a:rPr lang="en-US" dirty="0" smtClean="0"/>
              <a:t>Homicide </a:t>
            </a:r>
            <a:r>
              <a:rPr lang="en-US" dirty="0"/>
              <a:t>is the second leading cause of death among youth aged 5-18. Data from this study indicate that between 1% and 2% of these deaths happen on school grounds or on the way to or from school. </a:t>
            </a:r>
          </a:p>
          <a:p>
            <a:pPr marL="628558" lvl="1" indent="-171425">
              <a:buFont typeface="Arial" pitchFamily="34" charset="0"/>
              <a:buChar char="•"/>
            </a:pPr>
            <a:endParaRPr lang="en-US" dirty="0" smtClean="0"/>
          </a:p>
          <a:p>
            <a:pPr marL="171425" indent="-171425">
              <a:buFont typeface="Arial" pitchFamily="34" charset="0"/>
              <a:buChar char="•"/>
            </a:pPr>
            <a:r>
              <a:rPr lang="en-US" baseline="0" dirty="0" smtClean="0"/>
              <a:t>Summarize </a:t>
            </a:r>
            <a:r>
              <a:rPr lang="en-US" dirty="0" smtClean="0"/>
              <a:t>SAVD results each year in the Department of Education’s Indicators</a:t>
            </a:r>
            <a:r>
              <a:rPr lang="en-US" baseline="0" dirty="0" smtClean="0"/>
              <a:t> of School Crime and Safety Document. </a:t>
            </a:r>
          </a:p>
          <a:p>
            <a:pPr marL="171425" indent="-171425">
              <a:buFont typeface="Arial" pitchFamily="34" charset="0"/>
              <a:buChar char="•"/>
            </a:pPr>
            <a:endParaRPr lang="en-US" baseline="0" dirty="0" smtClean="0"/>
          </a:p>
          <a:p>
            <a:pPr marL="171425" indent="-171425">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844232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itchFamily="34" charset="0"/>
              <a:buChar char="•"/>
            </a:pPr>
            <a:r>
              <a:rPr lang="en-US" dirty="0" smtClean="0"/>
              <a:t>Last activity -</a:t>
            </a:r>
            <a:r>
              <a:rPr lang="en-US" baseline="0" dirty="0" smtClean="0"/>
              <a:t> NVDRS</a:t>
            </a:r>
            <a:endParaRPr lang="en-US" dirty="0" smtClean="0"/>
          </a:p>
          <a:p>
            <a:pPr marL="171425" indent="-171425">
              <a:buFont typeface="Arial" pitchFamily="34" charset="0"/>
              <a:buChar char="•"/>
            </a:pPr>
            <a:endParaRPr lang="en-US" dirty="0" smtClean="0"/>
          </a:p>
          <a:p>
            <a:pPr marL="171425" indent="-171425">
              <a:buFont typeface="Arial" pitchFamily="34" charset="0"/>
              <a:buChar char="•"/>
            </a:pPr>
            <a:r>
              <a:rPr lang="en-US" dirty="0" smtClean="0"/>
              <a:t>Although we have extensive data on violent deaths, the information is not integrated. </a:t>
            </a:r>
          </a:p>
          <a:p>
            <a:pPr marL="171425" indent="-171425">
              <a:buFont typeface="Arial" pitchFamily="34" charset="0"/>
              <a:buChar char="•"/>
            </a:pPr>
            <a:r>
              <a:rPr lang="en-US" dirty="0" smtClean="0"/>
              <a:t>Since 2003,</a:t>
            </a:r>
            <a:r>
              <a:rPr lang="en-US" baseline="0" dirty="0" smtClean="0"/>
              <a:t> </a:t>
            </a:r>
            <a:r>
              <a:rPr lang="en-US" dirty="0" smtClean="0"/>
              <a:t>NVDRS has linked data from death certificates, coroner/medical examiner reports, law enforcement reports and laboratory reports at incident level. For all violent deaths in participating</a:t>
            </a:r>
            <a:r>
              <a:rPr lang="en-US" baseline="0" dirty="0" smtClean="0"/>
              <a:t> states.</a:t>
            </a:r>
            <a:endParaRPr lang="en-US" dirty="0" smtClean="0"/>
          </a:p>
          <a:p>
            <a:pPr marL="171425" indent="-171425">
              <a:buFont typeface="Arial" pitchFamily="34" charset="0"/>
              <a:buChar char="•"/>
            </a:pPr>
            <a:r>
              <a:rPr lang="en-US" dirty="0" smtClean="0"/>
              <a:t>NVDRS states have more complete information on local deaths, including </a:t>
            </a:r>
          </a:p>
          <a:p>
            <a:pPr marL="628558" lvl="1" indent="-171425">
              <a:buFont typeface="Wingdings" pitchFamily="2" charset="2"/>
              <a:buChar char="Ø"/>
            </a:pPr>
            <a:r>
              <a:rPr lang="en-US" dirty="0" smtClean="0"/>
              <a:t>circumstances that contributed to a violent death</a:t>
            </a:r>
          </a:p>
          <a:p>
            <a:pPr marL="628558" lvl="1" indent="-171425">
              <a:buFont typeface="Wingdings" pitchFamily="2" charset="2"/>
              <a:buChar char="Ø"/>
            </a:pPr>
            <a:r>
              <a:rPr lang="en-US" dirty="0" smtClean="0"/>
              <a:t>relationship of the victim to the suspect</a:t>
            </a:r>
          </a:p>
          <a:p>
            <a:pPr marL="628558" lvl="1" indent="-171425">
              <a:buFont typeface="Wingdings" pitchFamily="2" charset="2"/>
              <a:buChar char="Ø"/>
            </a:pPr>
            <a:r>
              <a:rPr lang="en-US" dirty="0" smtClean="0"/>
              <a:t>link deaths within an incident to examine multiple victim homicides and homicides followed by suicide. </a:t>
            </a:r>
          </a:p>
          <a:p>
            <a:pPr marL="171425" indent="-171425">
              <a:buFont typeface="Arial" pitchFamily="34" charset="0"/>
              <a:buChar char="•"/>
            </a:pPr>
            <a:r>
              <a:rPr lang="en-US" dirty="0" smtClean="0"/>
              <a:t>NVDRS provides comprehensive data and functionality that no other system offers in a fast, efficient manner that can be used to inform decision-making on violence prevention strategies at the state and local levels. </a:t>
            </a:r>
          </a:p>
          <a:p>
            <a:pPr marL="628558" lvl="1" indent="-171425">
              <a:buFont typeface="Wingdings" pitchFamily="2" charset="2"/>
              <a:buChar char="Ø"/>
            </a:pPr>
            <a:endParaRPr lang="en-US" dirty="0" smtClean="0"/>
          </a:p>
          <a:p>
            <a:pPr marL="171425" indent="-171425">
              <a:buFont typeface="Arial" pitchFamily="34" charset="0"/>
              <a:buChar char="•"/>
            </a:pPr>
            <a:r>
              <a:rPr lang="en-US" dirty="0" smtClean="0"/>
              <a:t>NVDRS is currently in the 18</a:t>
            </a:r>
            <a:r>
              <a:rPr lang="en-US" baseline="0" dirty="0" smtClean="0"/>
              <a:t> states shown in purple. </a:t>
            </a:r>
          </a:p>
          <a:p>
            <a:pPr marL="171425" indent="-171425">
              <a:buFont typeface="Arial" pitchFamily="34" charset="0"/>
              <a:buChar char="•"/>
            </a:pPr>
            <a:r>
              <a:rPr lang="en-US" baseline="0" dirty="0" smtClean="0">
                <a:solidFill>
                  <a:srgbClr val="FF0000"/>
                </a:solidFill>
              </a:rPr>
              <a:t>These states are actively using NVDRS data to inform their violence prevention activities, for example:</a:t>
            </a:r>
          </a:p>
          <a:p>
            <a:pPr marL="171425" indent="-171425">
              <a:buFont typeface="Arial" pitchFamily="34" charset="0"/>
              <a:buChar char="•"/>
            </a:pPr>
            <a:r>
              <a:rPr lang="en-US" baseline="0" dirty="0" smtClean="0">
                <a:solidFill>
                  <a:srgbClr val="FF0000"/>
                </a:solidFill>
              </a:rPr>
              <a:t>Former New Jersey Governor Jon Corzine’s office used NVDRS data to help standardize how gang-related activity was defined and measured. This was used as part of the Governor’s anti-crime strategy to plan interventions to reduce gang violence, such as providing alternative programs for youth to reduce gang membership and helping convicts adjust as they leave prison. </a:t>
            </a:r>
          </a:p>
          <a:p>
            <a:pPr marL="171425" indent="-171425">
              <a:buFont typeface="Arial" pitchFamily="34" charset="0"/>
              <a:buChar char="•"/>
            </a:pPr>
            <a:endParaRPr lang="en-US" baseline="0" dirty="0" smtClean="0">
              <a:solidFill>
                <a:srgbClr val="FF0000"/>
              </a:solidFill>
            </a:endParaRPr>
          </a:p>
          <a:p>
            <a:pPr marL="171425" indent="-171425">
              <a:buFont typeface="Arial" pitchFamily="34" charset="0"/>
              <a:buChar char="•"/>
            </a:pPr>
            <a:r>
              <a:rPr lang="en-US" baseline="0" dirty="0" smtClean="0"/>
              <a:t>Recently issued President’s Plan to Protect our Children and our Communities by Reducing Gun Violence calls for expansion of NVDRS to all 50 states to help inform future research and prevention strategies. </a:t>
            </a:r>
            <a:endParaRPr lang="en-US" dirty="0"/>
          </a:p>
          <a:p>
            <a:pPr marL="171425" indent="-171425">
              <a:buFont typeface="Arial" pitchFamily="34" charset="0"/>
              <a:buChar char="•"/>
            </a:pPr>
            <a:r>
              <a:rPr lang="en-US" baseline="0" dirty="0" smtClean="0"/>
              <a:t>Goal is consistent with the HP2020 objective and we are taking steps to prepare for expansion. </a:t>
            </a:r>
          </a:p>
          <a:p>
            <a:pPr marL="171425" indent="-171425">
              <a:buFont typeface="Arial" pitchFamily="34" charset="0"/>
              <a:buChar cha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8442324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a:t>
            </a:r>
          </a:p>
          <a:p>
            <a:pPr marL="171425" indent="-171425">
              <a:buFont typeface="Arial" pitchFamily="34" charset="0"/>
              <a:buChar char="•"/>
            </a:pPr>
            <a:r>
              <a:rPr lang="en-US" baseline="0" dirty="0" smtClean="0"/>
              <a:t>Injury Center is committed to preventing violence across the lifespan, including child maltreatment, youth violence, IPV, SV, elder maltreatment, and suicide. </a:t>
            </a:r>
          </a:p>
          <a:p>
            <a:pPr marL="171425" indent="-171425">
              <a:buFont typeface="Arial" pitchFamily="34" charset="0"/>
              <a:buChar char="•"/>
            </a:pPr>
            <a:r>
              <a:rPr lang="en-US" baseline="0" dirty="0" smtClean="0"/>
              <a:t>have shared just a few activities of the work being done to reduce violence against children and youth, and to reach our HP objectives for 2020. </a:t>
            </a:r>
          </a:p>
          <a:p>
            <a:pPr marL="171425" indent="-171425">
              <a:buFont typeface="Arial" pitchFamily="34" charset="0"/>
              <a:buChar char="•"/>
            </a:pPr>
            <a:r>
              <a:rPr lang="en-US" baseline="0" dirty="0" smtClean="0"/>
              <a:t>Activities can have life-long benefits for children by reducing burden from violence and by changing their trajectory for subsequent violence and related health consequences</a:t>
            </a:r>
            <a:r>
              <a:rPr lang="en-US" baseline="0" smtClean="0"/>
              <a:t>. </a:t>
            </a:r>
          </a:p>
          <a:p>
            <a:pPr marL="171425" indent="-171425">
              <a:buFont typeface="Arial" pitchFamily="34" charset="0"/>
              <a:buChar char="•"/>
            </a:pPr>
            <a:r>
              <a:rPr lang="en-US" baseline="0" smtClean="0"/>
              <a:t>More </a:t>
            </a:r>
            <a:r>
              <a:rPr lang="en-US" baseline="0" dirty="0" smtClean="0"/>
              <a:t>details about these and other activities are available on our website. </a:t>
            </a:r>
            <a:endParaRPr lang="en-US" dirty="0" smtClean="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844232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ceholder 2"/>
          <p:cNvSpPr>
            <a:spLocks noGrp="1" noRot="1" noChangeAspect="1" noChangeArrowheads="1" noTextEdit="1"/>
          </p:cNvSpPr>
          <p:nvPr>
            <p:ph type="sldImg"/>
          </p:nvPr>
        </p:nvSpPr>
        <p:spPr bwMode="auto">
          <a:noFill/>
          <a:ln>
            <a:solidFill>
              <a:srgbClr val="000000"/>
            </a:solidFill>
            <a:miter lim="800000"/>
            <a:headEnd/>
            <a:tailEnd/>
          </a:ln>
        </p:spPr>
      </p:sp>
      <p:sp>
        <p:nvSpPr>
          <p:cNvPr id="18435" name="Placeholder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endParaRPr>
          </a:p>
        </p:txBody>
      </p:sp>
      <p:sp>
        <p:nvSpPr>
          <p:cNvPr id="184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9868C-FE11-45E1-9687-840B4BB12357}" type="slidenum">
              <a:rPr lang="en-US" smtClean="0">
                <a:solidFill>
                  <a:prstClr val="black"/>
                </a:solidFill>
              </a:rPr>
              <a:pPr fontAlgn="base">
                <a:spcBef>
                  <a:spcPct val="0"/>
                </a:spcBef>
                <a:spcAft>
                  <a:spcPct val="0"/>
                </a:spcAft>
                <a:defRPr/>
              </a:pPr>
              <a:t>57</a:t>
            </a:fld>
            <a:endParaRPr lang="en-US"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303918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59</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09444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u="sng"/>
              <a:t>Dr. Koh: </a:t>
            </a:r>
          </a:p>
          <a:p>
            <a:endParaRPr lang="en-US" sz="1100"/>
          </a:p>
          <a:p>
            <a:r>
              <a:rPr lang="en-US" sz="1100"/>
              <a:t>Let’s take a look at public health impact of injury and violence.  Unintentional injuries, suicides, and homicides are the leading causes of death for ages 1-44 (2010 data). </a:t>
            </a:r>
          </a:p>
          <a:p>
            <a:endParaRPr lang="en-US" sz="1100"/>
          </a:p>
          <a:p>
            <a:r>
              <a:rPr lang="en-US" sz="1100"/>
              <a:t>As you can see by the slide, this affects all ages. And results in: </a:t>
            </a:r>
          </a:p>
          <a:p>
            <a:endParaRPr lang="en-US" sz="1100"/>
          </a:p>
          <a:p>
            <a:r>
              <a:rPr lang="en-US" sz="1100"/>
              <a:t>30,024,936 emergency department visits for nonfatal unintentional injuries for all ages (IVP-29) </a:t>
            </a:r>
          </a:p>
          <a:p>
            <a:r>
              <a:rPr lang="en-US" sz="1100"/>
              <a:t>1,693,551 emergency department visits for nonfatal physical assault injuries for all ages (IVP-32) </a:t>
            </a:r>
          </a:p>
          <a:p>
            <a:endParaRPr lang="en-US" sz="1100"/>
          </a:p>
          <a:p>
            <a:r>
              <a:rPr lang="en-US" sz="1100"/>
              <a:t>The cost is more than $500 billion annually in medical care and lost of productivity. </a:t>
            </a:r>
          </a:p>
          <a:p>
            <a:endParaRPr lang="en-US" sz="1100"/>
          </a:p>
          <a:p>
            <a:r>
              <a:rPr lang="en-US" sz="1100"/>
              <a:t>[Data source: The most recent nonfatal injury data in NEISS-AIP (WISQARS http://webappa.cdc.gov/sasweb/ncipc/nfirates2001.html) are from 2011]</a:t>
            </a:r>
          </a:p>
          <a:p>
            <a:endParaRPr lang="en-US" sz="1100"/>
          </a:p>
          <a:p>
            <a:endParaRPr lang="en-US" sz="1100"/>
          </a:p>
          <a:p>
            <a:endParaRPr lang="en-US" sz="1000"/>
          </a:p>
        </p:txBody>
      </p:sp>
      <p:sp>
        <p:nvSpPr>
          <p:cNvPr id="4" name="Slide Number Placeholder 3"/>
          <p:cNvSpPr>
            <a:spLocks noGrp="1"/>
          </p:cNvSpPr>
          <p:nvPr>
            <p:ph type="sldNum" sz="quarter" idx="5"/>
          </p:nvPr>
        </p:nvSpPr>
        <p:spPr/>
        <p:txBody>
          <a:bodyPr/>
          <a:lstStyle/>
          <a:p>
            <a:pPr>
              <a:defRPr/>
            </a:pPr>
            <a:fld id="{035DA5D1-46A7-4283-94E2-5A9AC93DCA9D}" type="slidenum">
              <a:rPr lang="en-US">
                <a:solidFill>
                  <a:prstClr val="black"/>
                </a:solidFill>
              </a:rPr>
              <a:pPr>
                <a:defRPr/>
              </a:pPr>
              <a:t>6</a:t>
            </a:fld>
            <a:endParaRPr lang="en-US"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4829507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506865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64885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761258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CBE22-21B7-4090-A7D8-E0491502961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1675030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B5860-21E0-4D97-9359-21D7300D04E6}" type="slidenum">
              <a:rPr lang="en-US">
                <a:solidFill>
                  <a:srgbClr val="C0504D"/>
                </a:solidFill>
              </a:rPr>
              <a:pPr/>
              <a:t>67</a:t>
            </a:fld>
            <a:endParaRPr lang="en-US">
              <a:solidFill>
                <a:srgbClr val="C0504D"/>
              </a:solidFill>
            </a:endParaRP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bwMode="auto">
          <a:xfrm>
            <a:off x="701675" y="4416426"/>
            <a:ext cx="5607050" cy="4183063"/>
          </a:xfrm>
          <a:prstGeom prst="rect">
            <a:avLst/>
          </a:prstGeom>
          <a:noFill/>
          <a:ln>
            <a:miter lim="800000"/>
            <a:headEnd/>
            <a:tailEnd/>
          </a:ln>
        </p:spPr>
        <p:txBody>
          <a:bodyPr/>
          <a:lstStyle/>
          <a:p>
            <a:r>
              <a:rPr lang="en-US" sz="1800" dirty="0" smtClean="0">
                <a:latin typeface="Times New Roman" pitchFamily="18" charset="0"/>
                <a:cs typeface="Times New Roman" pitchFamily="18" charset="0"/>
              </a:rPr>
              <a:t>Thank you</a:t>
            </a:r>
            <a:r>
              <a:rPr lang="en-US" sz="1800" baseline="0" dirty="0" smtClean="0">
                <a:latin typeface="Times New Roman" pitchFamily="18" charset="0"/>
                <a:cs typeface="Times New Roman" pitchFamily="18" charset="0"/>
              </a:rPr>
              <a:t> for the opportunity to briefly describe the importance of violence in the workplace, and some of the things that our union has been able to do.</a:t>
            </a:r>
          </a:p>
          <a:p>
            <a:endParaRPr lang="en-US" sz="1800" baseline="0" dirty="0" smtClean="0">
              <a:latin typeface="Times New Roman" pitchFamily="18" charset="0"/>
              <a:cs typeface="Times New Roman" pitchFamily="18" charset="0"/>
            </a:endParaRPr>
          </a:p>
          <a:p>
            <a:r>
              <a:rPr lang="en-US" sz="1800" dirty="0" smtClean="0"/>
              <a:t>Suggested alt-text for graphic:</a:t>
            </a:r>
            <a:r>
              <a:rPr lang="en-US" sz="1800" baseline="0" dirty="0" smtClean="0"/>
              <a:t> picture of poster urging “Stop Workplace Violence”, with the image of an assaulted worker within an octagonal stop sign.</a:t>
            </a:r>
            <a:endParaRPr lang="en-US" sz="1800" dirty="0">
              <a:latin typeface="Times New Roman" pitchFamily="18" charset="0"/>
              <a:cs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I work for PEF, a public sector union that represents many professionals who work for New</a:t>
            </a:r>
            <a:r>
              <a:rPr lang="en-US" sz="1800" baseline="0" dirty="0" smtClean="0">
                <a:latin typeface="Times New Roman" pitchFamily="18" charset="0"/>
                <a:cs typeface="Times New Roman" pitchFamily="18" charset="0"/>
              </a:rPr>
              <a:t> York State government agencies.  Our members provide vital services to the community, including to citizens who may pose a significant risk of violence.  Ms. Castillo described many of these work settings.</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The union’s role is to, not only bargain over salaries and other aspects of compensation, but also over working conditions, including workplace health and safety.</a:t>
            </a:r>
          </a:p>
          <a:p>
            <a:endParaRPr lang="en-US" sz="1800" baseline="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68</a:t>
            </a:fld>
            <a:endParaRPr lang="en-US">
              <a:solidFill>
                <a:srgbClr val="C0504D"/>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This table describes</a:t>
            </a:r>
            <a:r>
              <a:rPr lang="en-US" sz="1800" baseline="0" dirty="0" smtClean="0">
                <a:latin typeface="Times New Roman" pitchFamily="18" charset="0"/>
                <a:cs typeface="Times New Roman" pitchFamily="18" charset="0"/>
              </a:rPr>
              <a:t> the high annual incidence rates for direct care workers in the state’s Office of Mental Health.  The aides have virtually full-time contact with patients.  Secure aides work in forensic hospitals.</a:t>
            </a: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69</a:t>
            </a:fld>
            <a:endParaRPr lang="en-US">
              <a:solidFill>
                <a:srgbClr val="C0504D"/>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Jill</a:t>
            </a:r>
            <a:r>
              <a:rPr lang="en-US" sz="1800" baseline="0" dirty="0" smtClean="0">
                <a:latin typeface="Times New Roman" pitchFamily="18" charset="0"/>
                <a:cs typeface="Times New Roman" pitchFamily="18" charset="0"/>
              </a:rPr>
              <a:t> is a psychiatric nurse who was working at a state-run psychiatric center.  She was brutally assaulted by a patient who had a long history of violence.  </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Jill was working alone, and it wasn’t until another patient heard Jill’s head being bashed against a wall that a call for assistance was made.  Jill’s boss callously told her that the patient had nowhere else to go, and would remain there.  The local police informed her “You knew that it was risky when you took the job.”  </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Jill missed two months’ work, but the trauma remains to this day.</a:t>
            </a:r>
          </a:p>
          <a:p>
            <a:endParaRPr lang="en-US" sz="1800" baseline="0" dirty="0" smtClean="0">
              <a:latin typeface="Times New Roman" pitchFamily="18" charset="0"/>
              <a:cs typeface="Times New Roman" pitchFamily="18" charset="0"/>
            </a:endParaRPr>
          </a:p>
          <a:p>
            <a:r>
              <a:rPr lang="en-US" sz="1800" dirty="0" smtClean="0"/>
              <a:t>Suggested alt-text for graphic:</a:t>
            </a:r>
            <a:r>
              <a:rPr lang="en-US" sz="1800" baseline="0" dirty="0" smtClean="0"/>
              <a:t> Picture of a psychiatric nurse who was assaulted in 1996.</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70</a:t>
            </a:fld>
            <a:endParaRPr lang="en-US">
              <a:solidFill>
                <a:srgbClr val="C0504D"/>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B049D-1952-4D7F-A2DF-237D952F4D99}" type="slidenum">
              <a:rPr lang="en-US">
                <a:solidFill>
                  <a:srgbClr val="C0504D"/>
                </a:solidFill>
              </a:rPr>
              <a:pPr/>
              <a:t>71</a:t>
            </a:fld>
            <a:endParaRPr lang="en-US">
              <a:solidFill>
                <a:srgbClr val="C0504D"/>
              </a:solidFill>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bwMode="auto">
          <a:xfrm>
            <a:off x="701675" y="4416426"/>
            <a:ext cx="5607050" cy="4183063"/>
          </a:xfrm>
          <a:prstGeom prst="rect">
            <a:avLst/>
          </a:prstGeom>
          <a:noFill/>
          <a:ln>
            <a:miter lim="800000"/>
            <a:headEnd/>
            <a:tailEnd/>
          </a:ln>
        </p:spPr>
        <p:txBody>
          <a:bodyPr/>
          <a:lstStyle/>
          <a:p>
            <a:r>
              <a:rPr lang="en-US" sz="1800" dirty="0" smtClean="0">
                <a:latin typeface="Times New Roman" pitchFamily="18" charset="0"/>
                <a:cs typeface="Times New Roman" pitchFamily="18" charset="0"/>
              </a:rPr>
              <a:t>It was two</a:t>
            </a:r>
            <a:r>
              <a:rPr lang="en-US" sz="1800" baseline="0" dirty="0" smtClean="0">
                <a:latin typeface="Times New Roman" pitchFamily="18" charset="0"/>
                <a:cs typeface="Times New Roman" pitchFamily="18" charset="0"/>
              </a:rPr>
              <a:t> years later that another PEF psychiatric nurse was murdered.  Judi was working alone, conducting a home visit to a patient.  She had not been informed of this patient’s relevant history, and was brutally murdered with a hammer.</a:t>
            </a:r>
          </a:p>
          <a:p>
            <a:endParaRPr lang="en-US" sz="1800" baseline="0" dirty="0" smtClean="0">
              <a:latin typeface="Times New Roman" pitchFamily="18" charset="0"/>
              <a:cs typeface="Times New Roman" pitchFamily="18" charset="0"/>
            </a:endParaRPr>
          </a:p>
          <a:p>
            <a:r>
              <a:rPr lang="en-US" sz="1800" dirty="0" smtClean="0"/>
              <a:t>Suggested alt-text for graphic:</a:t>
            </a:r>
            <a:r>
              <a:rPr lang="en-US" sz="1800" baseline="0" dirty="0" smtClean="0"/>
              <a:t> Picture of a button that was created as part of the union’s workplace violence campaign.  It includes the image of a psychiatric nurse who was murdered by one of her patients.  The button includes the slogans “Your job shouldn’t kill you!” and “Remember Judi Scanlon”</a:t>
            </a:r>
            <a:endParaRPr lang="en-US" sz="1800" baseline="0" dirty="0" smtClean="0">
              <a:latin typeface="Times New Roman" pitchFamily="18"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Dr. Koh:</a:t>
            </a:r>
          </a:p>
          <a:p>
            <a:endParaRPr lang="en-US" smtClean="0"/>
          </a:p>
          <a:p>
            <a:r>
              <a:rPr lang="en-US" smtClean="0"/>
              <a:t>154 million civilian workers spend 40% of their waking hours at work (2012).</a:t>
            </a:r>
          </a:p>
          <a:p>
            <a:endParaRPr lang="en-US" smtClean="0"/>
          </a:p>
          <a:p>
            <a:r>
              <a:rPr lang="en-US" smtClean="0"/>
              <a:t>In 2010, there were 49,000 deaths from work-related illnesses (e.g. respiratory disease, cancer)</a:t>
            </a:r>
          </a:p>
          <a:p>
            <a:endParaRPr lang="en-US" smtClean="0"/>
          </a:p>
          <a:p>
            <a:r>
              <a:rPr lang="en-US" smtClean="0"/>
              <a:t>Also in 2010, there were 2.9 million workers injured, you can see the figures for those that were hospitalized and those that resulted in deaths. </a:t>
            </a:r>
          </a:p>
          <a:p>
            <a:endParaRPr lang="en-US" smtClean="0"/>
          </a:p>
          <a:p>
            <a:r>
              <a:rPr lang="en-US" smtClean="0"/>
              <a:t>In 2009, there were 137,000 work-related assaults seen in emergency departments.   </a:t>
            </a:r>
          </a:p>
          <a:p>
            <a:endParaRPr lang="en-US" smtClean="0">
              <a:solidFill>
                <a:srgbClr val="000000"/>
              </a:solidFill>
              <a:latin typeface="Arial" pitchFamily="34" charset="0"/>
            </a:endParaRPr>
          </a:p>
          <a:p>
            <a:r>
              <a:rPr lang="en-US" smtClean="0">
                <a:solidFill>
                  <a:srgbClr val="000000"/>
                </a:solidFill>
                <a:latin typeface="Arial" pitchFamily="34" charset="0"/>
              </a:rPr>
              <a:t>Each year, work-related deaths, injuries, and illnesses cost $250 billion dollars.  </a:t>
            </a:r>
          </a:p>
          <a:p>
            <a:endParaRPr lang="en-US" smtClean="0">
              <a:solidFill>
                <a:srgbClr val="000000"/>
              </a:solidFill>
              <a:latin typeface="Arial" pitchFamily="34" charset="0"/>
            </a:endParaRPr>
          </a:p>
          <a:p>
            <a:r>
              <a:rPr lang="en-US" smtClean="0">
                <a:solidFill>
                  <a:srgbClr val="000000"/>
                </a:solidFill>
                <a:latin typeface="Arial" pitchFamily="34" charset="0"/>
              </a:rPr>
              <a:t>[Source: Bureau of Labor Statistics and  Steenland K, Burnett C, Lalich N, Ward E, Hurrell J. Dying for work: the magnitude of </a:t>
            </a:r>
          </a:p>
          <a:p>
            <a:r>
              <a:rPr lang="en-US" smtClean="0">
                <a:solidFill>
                  <a:srgbClr val="000000"/>
                </a:solidFill>
                <a:latin typeface="Arial" pitchFamily="34" charset="0"/>
              </a:rPr>
              <a:t>US mortality from selected causes of death associated with occupation. Am J Ind Med 2003;43:461–82.</a:t>
            </a:r>
          </a:p>
          <a:p>
            <a:r>
              <a:rPr lang="en-US" smtClean="0">
                <a:solidFill>
                  <a:srgbClr val="000000"/>
                </a:solidFill>
                <a:latin typeface="Arial" pitchFamily="34" charset="0"/>
                <a:hlinkClick r:id="rId3"/>
              </a:rPr>
              <a:t>http://www.cdc.gov/mmwr/preview/mmwrhtml/mm6116a1.htm?s_cid=mm6116a1_w</a:t>
            </a:r>
            <a:r>
              <a:rPr lang="en-US" smtClean="0">
                <a:solidFill>
                  <a:srgbClr val="000000"/>
                </a:solidFill>
                <a:latin typeface="Arial" pitchFamily="34" charset="0"/>
              </a:rPr>
              <a:t> ]</a:t>
            </a:r>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F196E55-29C9-439C-9481-7FB59CEEC49E}"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As a result of the statistical toll, as well as the human impact personified by Jill and Judi, PEF began to focus on workplace violence prevention in </a:t>
            </a:r>
            <a:r>
              <a:rPr lang="en-US" sz="1800" dirty="0" smtClean="0">
                <a:latin typeface="Times New Roman" pitchFamily="18" charset="0"/>
                <a:cs typeface="Times New Roman" pitchFamily="18" charset="0"/>
              </a:rPr>
              <a:t>the late</a:t>
            </a:r>
            <a:r>
              <a:rPr lang="en-US" sz="1800" baseline="0" dirty="0" smtClean="0">
                <a:latin typeface="Times New Roman" pitchFamily="18" charset="0"/>
                <a:cs typeface="Times New Roman" pitchFamily="18" charset="0"/>
              </a:rPr>
              <a:t> 1990s.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Our first priorities were to provide support to our injured members and to learn more about the problem.  We joined with the </a:t>
            </a:r>
            <a:r>
              <a:rPr lang="en-US" sz="1800" baseline="0" dirty="0" err="1" smtClean="0">
                <a:latin typeface="Times New Roman" pitchFamily="18" charset="0"/>
                <a:cs typeface="Times New Roman" pitchFamily="18" charset="0"/>
              </a:rPr>
              <a:t>Univ</a:t>
            </a:r>
            <a:r>
              <a:rPr lang="en-US" sz="1800" baseline="0" dirty="0" smtClean="0">
                <a:latin typeface="Times New Roman" pitchFamily="18" charset="0"/>
                <a:cs typeface="Times New Roman" pitchFamily="18" charset="0"/>
              </a:rPr>
              <a:t> of Maryland School of Nursing to obtain a NIOSH research grant looking at workplace violence in psychiatric settings.  We were later able to parlay that into a similar grant studying the problem in social service settings.  The goals were to document the problem of WV in those settings, identify risk factors, and to begin to develop prevention strategies.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Our first step was to partner with our sister unions and management in those agencies.  We used Participatory Action Research methods, believing that the frontline workers themselves had valuable information to provide.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72</a:t>
            </a:fld>
            <a:endParaRPr lang="en-US">
              <a:solidFill>
                <a:srgbClr val="C0504D"/>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After getting increasingly immersed in this work for 6-7 years, we decided that we needed to launch a public health-style campaign to</a:t>
            </a:r>
            <a:r>
              <a:rPr lang="en-US" sz="1800" baseline="0" dirty="0" smtClean="0">
                <a:latin typeface="Times New Roman" pitchFamily="18" charset="0"/>
                <a:cs typeface="Times New Roman" pitchFamily="18" charset="0"/>
              </a:rPr>
              <a:t> tackle the problem of workplace violence.</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Using the knowledge that we had obtained, we convened a series of day-long sessions around the state.  We targeted our members who worked in high-risk settings, as well as those who were already on a union H&amp;S committee or in a leadership position.  The goals were to educate them on the issue, and to mobilize them into taking action.  </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We worked with legislators to draft legislation, and launched a campaign.  This included telling our story to the press, testifying at hearings, and </a:t>
            </a:r>
            <a:r>
              <a:rPr lang="en-US" sz="1800" baseline="0" smtClean="0">
                <a:latin typeface="Times New Roman" pitchFamily="18" charset="0"/>
                <a:cs typeface="Times New Roman" pitchFamily="18" charset="0"/>
              </a:rPr>
              <a:t>holding rallies.   </a:t>
            </a:r>
            <a:endParaRPr lang="en-US" sz="1800" baseline="0" dirty="0" smtClean="0">
              <a:latin typeface="Times New Roman" pitchFamily="18" charset="0"/>
              <a:cs typeface="Times New Roman" pitchFamily="18" charset="0"/>
            </a:endParaRPr>
          </a:p>
          <a:p>
            <a:endParaRPr lang="en-US" sz="18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73</a:t>
            </a:fld>
            <a:endParaRPr lang="en-US">
              <a:solidFill>
                <a:srgbClr val="C0504D"/>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3"/>
            <a:ext cx="5607362" cy="4182960"/>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While we utilized injury and cost statistics, we also wanted to put a human face on this problem.  We developed a booklet that included photos of ten of our members, post-assault, as well as the victims telling the story of what happened and the impact of their assault.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Many of these brave members participated in the trainings and the lobbying.  Their personal testimony was very powerful.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Suggested alt-text for graphic:</a:t>
            </a:r>
            <a:r>
              <a:rPr lang="en-US" sz="1800" baseline="0" dirty="0" smtClean="0"/>
              <a:t> Picture of the cover of a booklet created as part of the union’s campaign to gain workplace violence prevention legislation.  The partial faces of three assault victims are included.  The title is “The human face of workplace violence:  the pain and suffering caused by workplace violence in state facilities, and how we can stop it.”</a:t>
            </a:r>
            <a:endParaRPr lang="en-US" sz="1800" baseline="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74</a:t>
            </a:fld>
            <a:endParaRPr lang="en-US">
              <a:solidFill>
                <a:srgbClr val="C0504D"/>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The daylong trainings were very successful.  Virtually all of the attendees became engaged</a:t>
            </a:r>
            <a:r>
              <a:rPr lang="en-US" sz="1800" baseline="0" dirty="0" smtClean="0">
                <a:latin typeface="Times New Roman" pitchFamily="18" charset="0"/>
                <a:cs typeface="Times New Roman" pitchFamily="18" charset="0"/>
              </a:rPr>
              <a:t> in this issue, both raising the topic in their workplace and also participating in the legislative campaign.</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75</a:t>
            </a:fld>
            <a:endParaRPr lang="en-US">
              <a:solidFill>
                <a:srgbClr val="C0504D"/>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688781A4-F1AC-4301-8008-B6840F02DC91}" type="slidenum">
              <a:rPr lang="en-US" smtClean="0">
                <a:solidFill>
                  <a:srgbClr val="C0504D"/>
                </a:solidFill>
              </a:rPr>
              <a:pPr defTabSz="930156"/>
              <a:t>76</a:t>
            </a:fld>
            <a:endParaRPr lang="en-US" dirty="0" smtClean="0">
              <a:solidFill>
                <a:srgbClr val="C0504D"/>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a:xfrm>
            <a:off x="701675" y="4416426"/>
            <a:ext cx="5607050" cy="4183063"/>
          </a:xfrm>
          <a:prstGeom prst="rect">
            <a:avLst/>
          </a:prstGeom>
        </p:spPr>
        <p:txBody>
          <a:bodyPr>
            <a:normAutofit/>
          </a:bodyPr>
          <a:lstStyle/>
          <a:p>
            <a:r>
              <a:rPr lang="en-US" sz="1600" dirty="0" smtClean="0">
                <a:latin typeface="Times New Roman" pitchFamily="18" charset="0"/>
                <a:cs typeface="Times New Roman" pitchFamily="18" charset="0"/>
              </a:rPr>
              <a:t>With the assistance of our members and our partners, our law was passed in 2006.  This comprehensive statute covers virtually all public employers in NYS</a:t>
            </a:r>
            <a:r>
              <a:rPr lang="en-US" sz="1600" baseline="0" dirty="0" smtClean="0">
                <a:latin typeface="Times New Roman" pitchFamily="18" charset="0"/>
                <a:cs typeface="Times New Roman" pitchFamily="18" charset="0"/>
              </a:rPr>
              <a:t>.  It is administered by the state OSHA plan thru the NYS Department of Labor.  </a:t>
            </a:r>
          </a:p>
          <a:p>
            <a:endParaRPr lang="en-US" sz="1600" baseline="0" dirty="0" smtClean="0">
              <a:latin typeface="Times New Roman" pitchFamily="18" charset="0"/>
              <a:cs typeface="Times New Roman" pitchFamily="18" charset="0"/>
            </a:endParaRPr>
          </a:p>
          <a:p>
            <a:r>
              <a:rPr lang="en-US" sz="1600" baseline="0" dirty="0" smtClean="0">
                <a:latin typeface="Times New Roman" pitchFamily="18" charset="0"/>
                <a:cs typeface="Times New Roman" pitchFamily="18" charset="0"/>
              </a:rPr>
              <a:t>Employers are required to assess the risk of workplace violence, and identify and implement risk reduction strategies.  It requires that a system be utilized for recording all workplace violence incidents.  And it requires that all employees be trained in the various elements of their employer’s program.</a:t>
            </a:r>
          </a:p>
          <a:p>
            <a:endParaRPr lang="en-US" sz="1600" baseline="0" dirty="0" smtClean="0">
              <a:latin typeface="Times New Roman" pitchFamily="18" charset="0"/>
              <a:cs typeface="Times New Roman" pitchFamily="18" charset="0"/>
            </a:endParaRPr>
          </a:p>
          <a:p>
            <a:r>
              <a:rPr lang="en-US" sz="1600" baseline="0" dirty="0" smtClean="0">
                <a:latin typeface="Times New Roman" pitchFamily="18" charset="0"/>
                <a:cs typeface="Times New Roman" pitchFamily="18" charset="0"/>
              </a:rPr>
              <a:t>Unlike all other workplace H&amp;S regulations, the concept of workers as experts is recognized, and union representatives and frontline employees must be included in the development and implementation of the program.  The regulations took effect in 2009.</a:t>
            </a:r>
            <a:endParaRPr lang="en-US" sz="1600" dirty="0">
              <a:latin typeface="Times New Roman" pitchFamily="18" charset="0"/>
              <a:cs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4F8AA0B9-1443-4095-92E7-AB3D97727AE9}" type="slidenum">
              <a:rPr lang="en-US" smtClean="0">
                <a:solidFill>
                  <a:srgbClr val="C0504D"/>
                </a:solidFill>
              </a:rPr>
              <a:pPr defTabSz="930156"/>
              <a:t>77</a:t>
            </a:fld>
            <a:endParaRPr lang="en-US" dirty="0" smtClean="0">
              <a:solidFill>
                <a:srgbClr val="C0504D"/>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The regulations draw heavily on NIOSH and OSHA’s research and guidance documents.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They state that successful workplace violence prevention </a:t>
            </a:r>
            <a:r>
              <a:rPr lang="en-US" sz="1800" baseline="0" dirty="0" smtClean="0">
                <a:latin typeface="Times New Roman" pitchFamily="18" charset="0"/>
                <a:cs typeface="Times New Roman" pitchFamily="18" charset="0"/>
              </a:rPr>
              <a:t>programs start with the commitment of top management and with extensive employee involvement.  </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The risk evaluation is critical to ensure that prevention efforts are effective and appropriate for that particular workplace.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At this time, we have little reliable data demonstrating a specific reduction in workplace assaults.  This is due to the </a:t>
            </a:r>
            <a:r>
              <a:rPr lang="en-US" sz="1800" baseline="0" dirty="0" err="1" smtClean="0">
                <a:latin typeface="Times New Roman" pitchFamily="18" charset="0"/>
                <a:cs typeface="Times New Roman" pitchFamily="18" charset="0"/>
              </a:rPr>
              <a:t>recency</a:t>
            </a:r>
            <a:r>
              <a:rPr lang="en-US" sz="1800" baseline="0" dirty="0" smtClean="0">
                <a:latin typeface="Times New Roman" pitchFamily="18" charset="0"/>
                <a:cs typeface="Times New Roman" pitchFamily="18" charset="0"/>
              </a:rPr>
              <a:t> of the law, non-uniformity in data collection methods and formats, and a presumed increase in reporting due to the requirements of the law itself and to increased awareness.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However, we know that there has been a dramatic increase in workplace violence prevention efforts.  Our advocacy and education, and the power of the Law, have resulted in most public employers focusing on this issue, many for the first time. </a:t>
            </a: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78</a:t>
            </a:fld>
            <a:endParaRPr lang="en-US">
              <a:solidFill>
                <a:srgbClr val="C0504D"/>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09767"/>
            <a:fld id="{CF40A84F-E11D-4625-9FD3-82D57014E46E}" type="slidenum">
              <a:rPr lang="en-US" smtClean="0">
                <a:solidFill>
                  <a:srgbClr val="C0504D"/>
                </a:solidFill>
              </a:rPr>
              <a:pPr defTabSz="909767"/>
              <a:t>79</a:t>
            </a:fld>
            <a:endParaRPr lang="en-US" dirty="0" smtClean="0">
              <a:solidFill>
                <a:srgbClr val="C0504D"/>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0407" y="4415157"/>
            <a:ext cx="5609588" cy="4183697"/>
          </a:xfrm>
          <a:prstGeom prst="rect">
            <a:avLst/>
          </a:prstGeom>
          <a:noFill/>
          <a:ln/>
        </p:spPr>
        <p:txBody>
          <a:bodyPr lIns="91294" tIns="45647" rIns="91294" bIns="45647"/>
          <a:lstStyle/>
          <a:p>
            <a:pPr eaLnBrk="1" hangingPunct="1"/>
            <a:r>
              <a:rPr lang="en-US" sz="1800" dirty="0" smtClean="0">
                <a:latin typeface="Times New Roman" pitchFamily="18" charset="0"/>
                <a:cs typeface="Times New Roman" pitchFamily="18" charset="0"/>
              </a:rPr>
              <a:t>NIOSH has described</a:t>
            </a:r>
            <a:r>
              <a:rPr lang="en-US" sz="1800" baseline="0" dirty="0" smtClean="0">
                <a:latin typeface="Times New Roman" pitchFamily="18" charset="0"/>
                <a:cs typeface="Times New Roman" pitchFamily="18" charset="0"/>
              </a:rPr>
              <a:t> the various sources of workplace violence.  In addition to patient/client perpetrated incidents, we have also begun focusing on coworker conflict and workplace bullying.</a:t>
            </a:r>
          </a:p>
          <a:p>
            <a:pPr eaLnBrk="1" hangingPunct="1"/>
            <a:endParaRPr lang="en-US" sz="1800" baseline="0" dirty="0" smtClean="0">
              <a:latin typeface="Times New Roman" pitchFamily="18"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baseline="0" dirty="0" smtClean="0">
                <a:latin typeface="Times New Roman" pitchFamily="18" charset="0"/>
                <a:cs typeface="Times New Roman" pitchFamily="18" charset="0"/>
              </a:rPr>
              <a:t>Partnering again with the UMB School of Nursing, we obtained a NIOSH research grant focusing on coworker conflict and bullying.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800" baseline="0" dirty="0" smtClean="0">
              <a:latin typeface="Times New Roman" pitchFamily="18" charset="0"/>
              <a:cs typeface="Times New Roman" pitchFamily="18" charset="0"/>
            </a:endParaRPr>
          </a:p>
          <a:p>
            <a:pPr eaLnBrk="1" hangingPunct="1"/>
            <a:r>
              <a:rPr lang="en-US" sz="1800" baseline="0" dirty="0" smtClean="0">
                <a:latin typeface="Times New Roman" pitchFamily="18" charset="0"/>
                <a:cs typeface="Times New Roman" pitchFamily="18" charset="0"/>
              </a:rPr>
              <a:t>As with our other work, we’ve partnered with our sister unions and employers.</a:t>
            </a:r>
          </a:p>
          <a:p>
            <a:pPr eaLnBrk="1" hangingPunct="1"/>
            <a:endParaRPr lang="en-US" sz="1800" baseline="0" dirty="0" smtClean="0">
              <a:latin typeface="Times New Roman" pitchFamily="18" charset="0"/>
              <a:cs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09767"/>
            <a:fld id="{B2A2DF57-8EE3-42ED-8566-48808F1A7931}" type="slidenum">
              <a:rPr lang="en-US" smtClean="0">
                <a:solidFill>
                  <a:srgbClr val="C0504D"/>
                </a:solidFill>
              </a:rPr>
              <a:pPr defTabSz="909767"/>
              <a:t>80</a:t>
            </a:fld>
            <a:endParaRPr lang="en-US" dirty="0" smtClean="0">
              <a:solidFill>
                <a:srgbClr val="C0504D"/>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00407" y="4415157"/>
            <a:ext cx="5609588" cy="4183697"/>
          </a:xfrm>
          <a:prstGeom prst="rect">
            <a:avLst/>
          </a:prstGeom>
          <a:noFill/>
          <a:ln/>
        </p:spPr>
        <p:txBody>
          <a:bodyPr lIns="91294" tIns="45647" rIns="91294" bIns="45647"/>
          <a:lstStyle/>
          <a:p>
            <a:pPr eaLnBrk="1" hangingPunct="1"/>
            <a:r>
              <a:rPr lang="en-US" sz="1800" dirty="0" smtClean="0">
                <a:latin typeface="Times New Roman" pitchFamily="18" charset="0"/>
                <a:cs typeface="Times New Roman" pitchFamily="18" charset="0"/>
              </a:rPr>
              <a:t>Working with five state</a:t>
            </a:r>
            <a:r>
              <a:rPr lang="en-US" sz="1800" baseline="0" dirty="0" smtClean="0">
                <a:latin typeface="Times New Roman" pitchFamily="18" charset="0"/>
                <a:cs typeface="Times New Roman" pitchFamily="18" charset="0"/>
              </a:rPr>
              <a:t> agencies, we offered a survey to all of their employees.  We obtained almost 13,000 completed surveys, with an overall response rate of 72%.</a:t>
            </a:r>
            <a:endParaRPr lang="en-US" sz="1800" dirty="0" smtClean="0">
              <a:latin typeface="Times New Roman" pitchFamily="18" charset="0"/>
              <a:cs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9767"/>
            <a:fld id="{F5B269CC-E467-46E6-BFE1-A54F3C88DB5A}" type="slidenum">
              <a:rPr lang="en-US" smtClean="0">
                <a:solidFill>
                  <a:srgbClr val="C0504D"/>
                </a:solidFill>
              </a:rPr>
              <a:pPr defTabSz="909767"/>
              <a:t>81</a:t>
            </a:fld>
            <a:endParaRPr lang="en-US" dirty="0" smtClean="0">
              <a:solidFill>
                <a:srgbClr val="C0504D"/>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0407" y="4415157"/>
            <a:ext cx="5609588" cy="4183697"/>
          </a:xfrm>
          <a:prstGeom prst="rect">
            <a:avLst/>
          </a:prstGeom>
          <a:noFill/>
          <a:ln/>
        </p:spPr>
        <p:txBody>
          <a:bodyPr lIns="91294" tIns="45647" rIns="91294" bIns="45647"/>
          <a:lstStyle/>
          <a:p>
            <a:pPr eaLnBrk="1" hangingPunct="1"/>
            <a:r>
              <a:rPr lang="en-US" sz="1800" dirty="0" smtClean="0">
                <a:latin typeface="Times New Roman" pitchFamily="18" charset="0"/>
                <a:cs typeface="Times New Roman" pitchFamily="18" charset="0"/>
              </a:rPr>
              <a:t>Using a</a:t>
            </a:r>
            <a:r>
              <a:rPr lang="en-US" sz="1800" baseline="0" dirty="0" smtClean="0">
                <a:latin typeface="Times New Roman" pitchFamily="18" charset="0"/>
                <a:cs typeface="Times New Roman" pitchFamily="18" charset="0"/>
              </a:rPr>
              <a:t> battery of questions derived from the work of other leading researchers, just under half of all respondents reported experiencing at least one of these six negative acts at work during the prior six months.  </a:t>
            </a:r>
          </a:p>
          <a:p>
            <a:pPr eaLnBrk="1" hangingPunct="1"/>
            <a:endParaRPr lang="en-US" sz="1800" baseline="0" dirty="0" smtClean="0">
              <a:latin typeface="Times New Roman" pitchFamily="18" charset="0"/>
              <a:cs typeface="Times New Roman" pitchFamily="18" charset="0"/>
            </a:endParaRPr>
          </a:p>
          <a:p>
            <a:pPr eaLnBrk="1" hangingPunct="1"/>
            <a:r>
              <a:rPr lang="en-US" sz="1800" baseline="0" dirty="0" smtClean="0">
                <a:latin typeface="Times New Roman" pitchFamily="18" charset="0"/>
                <a:cs typeface="Times New Roman" pitchFamily="18" charset="0"/>
              </a:rPr>
              <a:t>Using a standard definition, 10% indicated that they had been bullied during that peri</a:t>
            </a:r>
            <a:r>
              <a:rPr lang="en-US" baseline="0" dirty="0" smtClean="0"/>
              <a:t>od.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US" sz="1100" u="sng" dirty="0"/>
              <a:t>Dr. Koh: </a:t>
            </a:r>
          </a:p>
          <a:p>
            <a:pPr eaLnBrk="1" hangingPunct="1">
              <a:spcBef>
                <a:spcPct val="0"/>
              </a:spcBef>
              <a:defRPr/>
            </a:pPr>
            <a:endParaRPr lang="en-US" sz="1100" dirty="0"/>
          </a:p>
          <a:p>
            <a:pPr>
              <a:defRPr/>
            </a:pPr>
            <a:r>
              <a:rPr lang="en-US" sz="1100" dirty="0"/>
              <a:t>Each Healthy People 2020 Topic Area is led by team of subject matter experts from across the Federal Government.  For the Injury and Violence topic area, I’d like to welcome Dr. Linda Degutis, the Director of the National Center for Injury Prevention and Control, CDC.  From the Occupational Safety and Health Topic Area I would like to welcome Dawn Castillo the Director of the Division of Safety Research of CDC’s National Institute for Occupational Safety and Health.  </a:t>
            </a:r>
          </a:p>
          <a:p>
            <a:pPr>
              <a:defRPr/>
            </a:pPr>
            <a:endParaRPr lang="en-US" sz="1100" dirty="0"/>
          </a:p>
          <a:p>
            <a:pPr>
              <a:defRPr/>
            </a:pPr>
            <a:r>
              <a:rPr lang="en-US" sz="1100" dirty="0"/>
              <a:t>We are also joined by Matt London a Health and Safety Specialist at the New York State Public Employees-Federation, who will share their experience in reducing workplace violence.  </a:t>
            </a:r>
          </a:p>
          <a:p>
            <a:pPr>
              <a:defRPr/>
            </a:pPr>
            <a:endParaRPr lang="en-US" sz="1100" dirty="0"/>
          </a:p>
          <a:p>
            <a:pPr eaLnBrk="1" hangingPunct="1">
              <a:spcBef>
                <a:spcPct val="0"/>
              </a:spcBef>
              <a:defRPr/>
            </a:pPr>
            <a:r>
              <a:rPr lang="en-US" sz="1100" dirty="0"/>
              <a:t>As I mentioned earlier, we have a number of federal partners joining us.  They will be on hand to answer your questions during the Q and A portion of the webinar.  I’d like to welcome:</a:t>
            </a:r>
          </a:p>
          <a:p>
            <a:pPr eaLnBrk="1" hangingPunct="1">
              <a:spcBef>
                <a:spcPct val="0"/>
              </a:spcBef>
              <a:buFontTx/>
              <a:buChar char="-"/>
              <a:defRPr/>
            </a:pPr>
            <a:r>
              <a:rPr lang="en-US" sz="1100" dirty="0"/>
              <a:t>Paul </a:t>
            </a:r>
            <a:r>
              <a:rPr lang="en-US" sz="1100" dirty="0" err="1"/>
              <a:t>Kesner</a:t>
            </a:r>
            <a:r>
              <a:rPr lang="en-US" sz="1100" dirty="0"/>
              <a:t>, Director of the Safe Supportive Schools Program at the U.S. Department of Education </a:t>
            </a:r>
          </a:p>
          <a:p>
            <a:pPr eaLnBrk="1" hangingPunct="1">
              <a:spcBef>
                <a:spcPct val="0"/>
              </a:spcBef>
              <a:buFontTx/>
              <a:buChar char="-"/>
              <a:defRPr/>
            </a:pPr>
            <a:r>
              <a:rPr lang="en-US" sz="1100" dirty="0"/>
              <a:t>Thomas </a:t>
            </a:r>
            <a:r>
              <a:rPr lang="en-US" sz="1100" dirty="0" err="1"/>
              <a:t>Feucht</a:t>
            </a:r>
            <a:r>
              <a:rPr lang="en-US" sz="1100" dirty="0"/>
              <a:t>, Executive Senior Science Advisor at the National Institute of Justice, at the U.S. Department of Justice, and  </a:t>
            </a:r>
          </a:p>
          <a:p>
            <a:pPr eaLnBrk="1" hangingPunct="1">
              <a:spcBef>
                <a:spcPct val="0"/>
              </a:spcBef>
              <a:buFontTx/>
              <a:buChar char="-"/>
              <a:defRPr/>
            </a:pPr>
            <a:r>
              <a:rPr lang="en-US" sz="1100" dirty="0"/>
              <a:t>William </a:t>
            </a:r>
            <a:r>
              <a:rPr lang="en-US" sz="1100" dirty="0" err="1"/>
              <a:t>Wiatrowski</a:t>
            </a:r>
            <a:r>
              <a:rPr lang="en-US" sz="1100" dirty="0"/>
              <a:t>, Associate Commissioner for Compensation and Working Conditions, Bureau of Labor Statistics, U.S. Department of Labor</a:t>
            </a:r>
          </a:p>
          <a:p>
            <a:pPr eaLnBrk="1" hangingPunct="1">
              <a:spcBef>
                <a:spcPct val="0"/>
              </a:spcBef>
              <a:defRPr/>
            </a:pPr>
            <a:endParaRPr lang="en-US" sz="1100" dirty="0"/>
          </a:p>
          <a:p>
            <a:pPr eaLnBrk="1" hangingPunct="1">
              <a:spcBef>
                <a:spcPct val="0"/>
              </a:spcBef>
              <a:defRPr/>
            </a:pPr>
            <a:r>
              <a:rPr lang="en-US" sz="1100" dirty="0"/>
              <a:t>Before we come to those presentations and the Q and A, we will hear from the CDC’s National Center for Health Statistics (NCHS) about the state of the data that are the underpinning of the whole Healthy People enterprise.  Without supporting data for the 2020 objectives, we would not be able to assess the progress towards achievement of the targets for any of those objectives.  NCHS is the compiler, oftentimes the collector, and the official analyst of data associated with and essential for Healthy People. </a:t>
            </a:r>
          </a:p>
          <a:p>
            <a:pPr eaLnBrk="1" hangingPunct="1">
              <a:spcBef>
                <a:spcPct val="0"/>
              </a:spcBef>
              <a:defRPr/>
            </a:pPr>
            <a:endParaRPr lang="en-US" sz="1100" dirty="0"/>
          </a:p>
          <a:p>
            <a:pPr eaLnBrk="1" hangingPunct="1">
              <a:spcBef>
                <a:spcPct val="0"/>
              </a:spcBef>
              <a:defRPr/>
            </a:pPr>
            <a:r>
              <a:rPr lang="en-US" sz="1100" i="1" dirty="0"/>
              <a:t>[Special remarks about Dr. </a:t>
            </a:r>
            <a:r>
              <a:rPr lang="en-US" sz="1100" i="1" dirty="0" err="1"/>
              <a:t>Sondik’s</a:t>
            </a:r>
            <a:r>
              <a:rPr lang="en-US" sz="1100" i="1" dirty="0"/>
              <a:t> retirement.]</a:t>
            </a:r>
          </a:p>
          <a:p>
            <a:pPr eaLnBrk="1" hangingPunct="1">
              <a:spcBef>
                <a:spcPct val="0"/>
              </a:spcBef>
              <a:defRPr/>
            </a:pPr>
            <a:endParaRPr lang="en-US" sz="1100" dirty="0"/>
          </a:p>
          <a:p>
            <a:pPr eaLnBrk="1" hangingPunct="1">
              <a:spcBef>
                <a:spcPct val="0"/>
              </a:spcBef>
              <a:defRPr/>
            </a:pPr>
            <a:r>
              <a:rPr lang="en-US" sz="1100" dirty="0"/>
              <a:t>At this time, I’d like to turn the rest of the meeting over to the very capable hand of Don Wright the Director of the Office of Disease Prevention and Health Promotion.  </a:t>
            </a:r>
          </a:p>
          <a:p>
            <a:pPr eaLnBrk="1" hangingPunct="1">
              <a:spcBef>
                <a:spcPct val="0"/>
              </a:spcBef>
              <a:defRPr/>
            </a:pPr>
            <a:endParaRPr lang="en-US" sz="1100" dirty="0"/>
          </a:p>
          <a:p>
            <a:pPr eaLnBrk="1" hangingPunct="1">
              <a:spcBef>
                <a:spcPct val="0"/>
              </a:spcBef>
              <a:defRPr/>
            </a:pPr>
            <a:r>
              <a:rPr lang="en-US" sz="1100" i="1" dirty="0"/>
              <a:t>[Transitions to Dr. Wright]</a:t>
            </a:r>
          </a:p>
          <a:p>
            <a:pPr eaLnBrk="1" hangingPunct="1">
              <a:spcBef>
                <a:spcPct val="0"/>
              </a:spcBef>
              <a:defRPr/>
            </a:pPr>
            <a:endParaRPr lang="en-US" sz="1100" dirty="0"/>
          </a:p>
          <a:p>
            <a:pPr eaLnBrk="1" hangingPunct="1">
              <a:spcBef>
                <a:spcPct val="0"/>
              </a:spcBef>
              <a:defRPr/>
            </a:pPr>
            <a:r>
              <a:rPr lang="en-US" sz="1100" u="sng" dirty="0"/>
              <a:t>Dr. Wright: </a:t>
            </a:r>
          </a:p>
          <a:p>
            <a:pPr eaLnBrk="1" hangingPunct="1">
              <a:spcBef>
                <a:spcPct val="0"/>
              </a:spcBef>
              <a:defRPr/>
            </a:pPr>
            <a:endParaRPr lang="en-US" sz="1100" dirty="0"/>
          </a:p>
          <a:p>
            <a:pPr eaLnBrk="1" hangingPunct="1">
              <a:spcBef>
                <a:spcPct val="0"/>
              </a:spcBef>
              <a:defRPr/>
            </a:pPr>
            <a:r>
              <a:rPr lang="en-US" sz="1100" dirty="0"/>
              <a:t>Thank you so much Dr. Koh. Here to bring us up to date on the progress of key Healthy People 2020 objectives is a wonderful colleague and long time supporter of Healthy People, Dr. Edward Sondik.  Over to you, Ed.</a:t>
            </a:r>
          </a:p>
          <a:p>
            <a:pPr eaLnBrk="1" hangingPunct="1">
              <a:spcBef>
                <a:spcPct val="0"/>
              </a:spcBef>
              <a:defRPr/>
            </a:pPr>
            <a:endParaRPr lang="en-US" dirty="0" smtClean="0"/>
          </a:p>
          <a:p>
            <a:pPr eaLnBrk="1" hangingPunct="1">
              <a:spcBef>
                <a:spcPct val="0"/>
              </a:spcBef>
              <a:defRPr/>
            </a:pPr>
            <a:endParaRPr lang="en-US" dirty="0" smtClean="0"/>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a:solidFill>
                  <a:prstClr val="black"/>
                </a:solidFill>
              </a:rPr>
              <a:t>Healthy People 2020 Progress Review</a:t>
            </a:r>
          </a:p>
        </p:txBody>
      </p:sp>
      <p:sp>
        <p:nvSpPr>
          <p:cNvPr id="235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F6DC285-B527-499A-A74F-FAD372EEBC39}" type="slidenum">
              <a:rPr lang="en-US">
                <a:solidFill>
                  <a:prstClr val="black"/>
                </a:solidFill>
              </a:rPr>
              <a:pPr>
                <a:defRPr/>
              </a:pPr>
              <a:t>8</a:t>
            </a:fld>
            <a:endParaRPr lang="en-US">
              <a:solidFill>
                <a:prstClr val="black"/>
              </a:solidFill>
            </a:endParaRPr>
          </a:p>
        </p:txBody>
      </p:sp>
      <p:sp>
        <p:nvSpPr>
          <p:cNvPr id="2355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512DD61F-439A-43EE-BEB8-4025473422C9}" type="datetime1">
              <a:rPr lang="en-US">
                <a:solidFill>
                  <a:prstClr val="black"/>
                </a:solidFill>
              </a:rPr>
              <a:pPr>
                <a:defRPr/>
              </a:pPr>
              <a:t>7/15/2013</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09767"/>
            <a:fld id="{E579F4B3-9676-4C7C-A690-3A10689081CD}" type="slidenum">
              <a:rPr lang="en-US" smtClean="0">
                <a:solidFill>
                  <a:srgbClr val="C0504D"/>
                </a:solidFill>
              </a:rPr>
              <a:pPr defTabSz="909767"/>
              <a:t>82</a:t>
            </a:fld>
            <a:endParaRPr lang="en-US" dirty="0" smtClean="0">
              <a:solidFill>
                <a:srgbClr val="C0504D"/>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00407" y="4415157"/>
            <a:ext cx="5609588" cy="4183697"/>
          </a:xfrm>
          <a:prstGeom prst="rect">
            <a:avLst/>
          </a:prstGeom>
          <a:noFill/>
          <a:ln/>
        </p:spPr>
        <p:txBody>
          <a:bodyPr lIns="91294" tIns="45647" rIns="91294" bIns="45647"/>
          <a:lstStyle/>
          <a:p>
            <a:pPr eaLnBrk="1" hangingPunct="1"/>
            <a:r>
              <a:rPr lang="en-US" sz="1800" dirty="0" smtClean="0">
                <a:latin typeface="Times New Roman" pitchFamily="18" charset="0"/>
                <a:cs typeface="Times New Roman" pitchFamily="18" charset="0"/>
              </a:rPr>
              <a:t>Those who had been bullied were severely</a:t>
            </a:r>
            <a:r>
              <a:rPr lang="en-US" sz="1800" baseline="0" dirty="0" smtClean="0">
                <a:latin typeface="Times New Roman" pitchFamily="18" charset="0"/>
                <a:cs typeface="Times New Roman" pitchFamily="18" charset="0"/>
              </a:rPr>
              <a:t> impacted, both at work and at home.  The more frequent the bullying, the more serious the impact.</a:t>
            </a:r>
            <a:endParaRPr lang="en-US" sz="1800" dirty="0" smtClean="0">
              <a:latin typeface="Times New Roman" pitchFamily="18" charset="0"/>
              <a:cs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09767"/>
            <a:fld id="{6A6E3646-1F2D-4B00-BB17-A23406CE37DC}" type="slidenum">
              <a:rPr lang="en-US" smtClean="0">
                <a:solidFill>
                  <a:srgbClr val="C0504D"/>
                </a:solidFill>
              </a:rPr>
              <a:pPr defTabSz="909767"/>
              <a:t>83</a:t>
            </a:fld>
            <a:endParaRPr lang="en-US" dirty="0" smtClean="0">
              <a:solidFill>
                <a:srgbClr val="C0504D"/>
              </a:solidFill>
            </a:endParaRPr>
          </a:p>
        </p:txBody>
      </p:sp>
      <p:sp>
        <p:nvSpPr>
          <p:cNvPr id="4608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How do we reduce</a:t>
            </a:r>
            <a:r>
              <a:rPr lang="en-US" sz="1800" baseline="0" dirty="0" smtClean="0">
                <a:latin typeface="Times New Roman" pitchFamily="18" charset="0"/>
                <a:cs typeface="Times New Roman" pitchFamily="18" charset="0"/>
              </a:rPr>
              <a:t> coworker conflict and bullying?  While there are measures that individuals should take, we are also trying to identify organizational causes and responses.  </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We recommend that employers develop policies with clear norms of behavior.  An explicit system for reporting and investigating complaints should </a:t>
            </a:r>
            <a:r>
              <a:rPr lang="en-US" baseline="0" dirty="0" smtClean="0"/>
              <a:t>be created.  Some elements of that system are described here.</a:t>
            </a:r>
          </a:p>
          <a:p>
            <a:endParaRPr lang="en-US" baseline="0" dirty="0" smtClean="0"/>
          </a:p>
          <a:p>
            <a:r>
              <a:rPr lang="en-US" baseline="0" dirty="0" smtClean="0"/>
              <a:t>Additionally, the organization should reduce stressors, to the extent feasible.  These include job insecurity, mandatory overtime, etc.  </a:t>
            </a:r>
          </a:p>
          <a:p>
            <a:endParaRPr lang="en-US" baseline="0" dirty="0" smtClean="0"/>
          </a:p>
          <a:p>
            <a:r>
              <a:rPr lang="en-US" baseline="0" dirty="0" smtClean="0"/>
              <a:t>Finally, supervisors play an important role.  In most organizations, supervisors are NOT selected for their abilities to manage people.  Nor are they trained, or evaluated on that ability.  </a:t>
            </a:r>
          </a:p>
          <a:p>
            <a:endParaRPr lang="en-US" baseline="0" dirty="0" smtClean="0"/>
          </a:p>
          <a:p>
            <a:r>
              <a:rPr lang="en-US" baseline="0" dirty="0" smtClean="0"/>
              <a:t>This, we believe, contributes to many of the problems, both from bullying bosses, but also from managers who are incapable of managing.</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So what have we learned?</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 have been able to accomplish what we have by working in coalition.  The enactment of strong regulations</a:t>
            </a:r>
            <a:r>
              <a:rPr lang="en-US" sz="1800" baseline="0" dirty="0" smtClean="0">
                <a:latin typeface="Times New Roman" pitchFamily="18" charset="0"/>
                <a:cs typeface="Times New Roman" pitchFamily="18" charset="0"/>
              </a:rPr>
              <a:t> has resulted in a significant increase in worksite-based violence prevention activities.</a:t>
            </a:r>
          </a:p>
          <a:p>
            <a:endParaRPr lang="en-US" sz="1800" baseline="0" dirty="0" smtClean="0">
              <a:solidFill>
                <a:srgbClr val="C00000"/>
              </a:solidFill>
              <a:latin typeface="Times New Roman" pitchFamily="18" charset="0"/>
              <a:cs typeface="Times New Roman" pitchFamily="18" charset="0"/>
            </a:endParaRPr>
          </a:p>
          <a:p>
            <a:r>
              <a:rPr lang="en-US" sz="1800" baseline="0" dirty="0" smtClean="0">
                <a:solidFill>
                  <a:srgbClr val="C00000"/>
                </a:solidFill>
                <a:latin typeface="Times New Roman" pitchFamily="18" charset="0"/>
                <a:cs typeface="Times New Roman" pitchFamily="18" charset="0"/>
              </a:rPr>
              <a:t>This problem will likely never be fully solved – the programs need to be evaluated and updated on a regular basis.</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No matter where you work, workplace violence should never be accepted as “part of the job”.</a:t>
            </a:r>
          </a:p>
          <a:p>
            <a:endParaRPr lang="en-US" sz="1800" baseline="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84</a:t>
            </a:fld>
            <a:endParaRPr lang="en-US">
              <a:solidFill>
                <a:srgbClr val="C0504D"/>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16633"/>
            <a:ext cx="5607362" cy="4182960"/>
          </a:xfrm>
          <a:prstGeom prst="rect">
            <a:avLst/>
          </a:prstGeom>
        </p:spPr>
        <p:txBody>
          <a:bodyPr>
            <a:normAutofit/>
          </a:bodyPr>
          <a:lstStyle/>
          <a:p>
            <a:r>
              <a:rPr lang="en-US" sz="1800" dirty="0" smtClean="0">
                <a:latin typeface="Times New Roman" pitchFamily="18" charset="0"/>
                <a:cs typeface="Times New Roman" pitchFamily="18" charset="0"/>
              </a:rPr>
              <a:t>Unfortunately, the problem continues.</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Not long ago, Mark, a teacher in a youth detention facility for girls, was assaulted by one of his students.</a:t>
            </a:r>
          </a:p>
          <a:p>
            <a:endParaRPr lang="en-US" sz="1800" dirty="0" smtClean="0">
              <a:latin typeface="Times New Roman" pitchFamily="18" charset="0"/>
              <a:cs typeface="Times New Roman" pitchFamily="18" charset="0"/>
            </a:endParaRPr>
          </a:p>
          <a:p>
            <a:r>
              <a:rPr lang="en-US" sz="1800" dirty="0" smtClean="0"/>
              <a:t>Suggested alt-text for graphic:</a:t>
            </a:r>
            <a:r>
              <a:rPr lang="en-US" sz="1800" baseline="0" dirty="0" smtClean="0"/>
              <a:t> Picture of a male assault victim, a teacher in a youth detention facility for girls who was assaulted by one of his students.</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85</a:t>
            </a:fld>
            <a:endParaRPr lang="en-US">
              <a:solidFill>
                <a:srgbClr val="C0504D"/>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a:normAutofit/>
          </a:bodyPr>
          <a:lstStyle/>
          <a:p>
            <a:r>
              <a:rPr lang="en-US" sz="1800" dirty="0" smtClean="0">
                <a:latin typeface="Times New Roman" pitchFamily="18" charset="0"/>
                <a:cs typeface="Times New Roman" pitchFamily="18" charset="0"/>
              </a:rPr>
              <a:t>Where do we go from here?</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Only</a:t>
            </a:r>
            <a:r>
              <a:rPr lang="en-US" sz="1800" baseline="0" dirty="0" smtClean="0">
                <a:latin typeface="Times New Roman" pitchFamily="18" charset="0"/>
                <a:cs typeface="Times New Roman" pitchFamily="18" charset="0"/>
              </a:rPr>
              <a:t> with ongoing attention to the problem will significant improvements occur.</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Though difficult to do rigorously because of myriad confounders, evaluation studies are critical.</a:t>
            </a:r>
          </a:p>
          <a:p>
            <a:endParaRPr lang="en-US" sz="1800" baseline="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Worker safety is inextricably linked</a:t>
            </a:r>
            <a:r>
              <a:rPr lang="en-US" sz="1800" baseline="0" dirty="0" smtClean="0">
                <a:latin typeface="Times New Roman" pitchFamily="18" charset="0"/>
                <a:cs typeface="Times New Roman" pitchFamily="18" charset="0"/>
              </a:rPr>
              <a:t> to the safety of the individuals being served by our members, and of the public at large.</a:t>
            </a:r>
          </a:p>
          <a:p>
            <a:endParaRPr lang="en-US" sz="1800" baseline="0" dirty="0" smtClean="0">
              <a:latin typeface="Times New Roman" pitchFamily="18" charset="0"/>
              <a:cs typeface="Times New Roman" pitchFamily="18" charset="0"/>
            </a:endParaRPr>
          </a:p>
          <a:p>
            <a:r>
              <a:rPr lang="en-US" sz="1800" baseline="0" dirty="0" smtClean="0">
                <a:latin typeface="Times New Roman" pitchFamily="18" charset="0"/>
                <a:cs typeface="Times New Roman" pitchFamily="18" charset="0"/>
              </a:rPr>
              <a:t>Thank you</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B334A77-48AE-4A05-A57B-38B7EC1C93BE}" type="slidenum">
              <a:rPr lang="en-US" smtClean="0">
                <a:solidFill>
                  <a:srgbClr val="C0504D"/>
                </a:solidFill>
              </a:rPr>
              <a:pPr/>
              <a:t>86</a:t>
            </a:fld>
            <a:endParaRPr lang="en-US">
              <a:solidFill>
                <a:srgbClr val="C0504D"/>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FC378E-1432-4897-8456-6C68B898B182}" type="slidenum">
              <a:rPr lang="en-US">
                <a:solidFill>
                  <a:prstClr val="black"/>
                </a:solidFill>
              </a:rPr>
              <a:pPr>
                <a:defRPr/>
              </a:pPr>
              <a:t>87</a:t>
            </a:fld>
            <a:endParaRPr lang="en-US" dirty="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t>Dr. Wright: </a:t>
            </a:r>
          </a:p>
          <a:p>
            <a:pPr eaLnBrk="1" hangingPunct="1">
              <a:spcBef>
                <a:spcPct val="0"/>
              </a:spcBef>
            </a:pPr>
            <a:endParaRPr lang="en-US" smtClean="0"/>
          </a:p>
          <a:p>
            <a:pPr eaLnBrk="1" hangingPunct="1">
              <a:spcBef>
                <a:spcPct val="0"/>
              </a:spcBef>
            </a:pPr>
            <a:r>
              <a:rPr lang="en-US" smtClean="0"/>
              <a:t>Thank you to all of our presenters today for sharing their expertise and knowledge. For our webinar audience, especially, I hope this has been a rewarding experience and that you will join us again in June for our next Progress Review, in which we will focus on the Topic Area Immunization and Infectious Diseases paired with the Global Health Topic Area.  I hope that joining us for Progress Reviews will become a habit.  </a:t>
            </a:r>
          </a:p>
          <a:p>
            <a:pPr eaLnBrk="1" hangingPunct="1">
              <a:spcBef>
                <a:spcPct val="0"/>
              </a:spcBef>
            </a:pPr>
            <a:endParaRPr lang="en-US" smtClean="0"/>
          </a:p>
          <a:p>
            <a:pPr eaLnBrk="1" hangingPunct="1">
              <a:spcBef>
                <a:spcPct val="0"/>
              </a:spcBef>
            </a:pPr>
            <a:r>
              <a:rPr lang="en-US" smtClean="0"/>
              <a:t>I would be remiss if I did not mention the workgroup members from the Injury and Violence Prevention and Occupational Safety and Health of Healthy People, as well as the team from ODPHP and NCHS who have worked tirelessly to update the data and pull this information together.  </a:t>
            </a:r>
            <a:endParaRPr lang="en-US" b="1" smtClean="0"/>
          </a:p>
          <a:p>
            <a:pPr eaLnBrk="1" hangingPunct="1">
              <a:spcBef>
                <a:spcPct val="0"/>
              </a:spcBef>
            </a:pPr>
            <a:endParaRPr lang="en-US" smtClean="0"/>
          </a:p>
          <a:p>
            <a:pPr eaLnBrk="1" hangingPunct="1">
              <a:spcBef>
                <a:spcPct val="0"/>
              </a:spcBef>
            </a:pPr>
            <a:r>
              <a:rPr lang="en-US" smtClean="0"/>
              <a:t>Together, we CAN make Healthy People come alive for all Americans. Thank you for all that you do.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8B95C-319A-4A29-B3ED-F5B575F62BF5}" type="slidenum">
              <a:rPr lang="en-US">
                <a:solidFill>
                  <a:prstClr val="black"/>
                </a:solidFill>
              </a:rPr>
              <a:pPr>
                <a:defRPr/>
              </a:pPr>
              <a:t>88</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3EB66B-28C6-437E-AC71-D747B805EB22}" type="slidenum">
              <a:rPr lang="en-US">
                <a:solidFill>
                  <a:srgbClr val="000000"/>
                </a:solidFill>
              </a:rPr>
              <a:pPr>
                <a:defRPr/>
              </a:pPr>
              <a:t>89</a:t>
            </a:fld>
            <a:endParaRPr lang="en-US">
              <a:solidFill>
                <a:srgbClr val="000000"/>
              </a:solidFill>
            </a:endParaRPr>
          </a:p>
        </p:txBody>
      </p:sp>
      <p:sp>
        <p:nvSpPr>
          <p:cNvPr id="2969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t>Dr. Wright:</a:t>
            </a:r>
          </a:p>
          <a:p>
            <a:pPr eaLnBrk="1" hangingPunct="1">
              <a:spcBef>
                <a:spcPct val="0"/>
              </a:spcBef>
            </a:pPr>
            <a:endParaRPr lang="en-US" smtClean="0"/>
          </a:p>
          <a:p>
            <a:pPr eaLnBrk="1" hangingPunct="1">
              <a:spcBef>
                <a:spcPct val="0"/>
              </a:spcBef>
            </a:pPr>
            <a:r>
              <a:rPr lang="en-US" smtClean="0"/>
              <a:t>For more information about Healthy People or the upcoming Progress Reviews and a complete listing of all the data updates for the Occupational Safety and Health and Injury and Violence Prevention Topic Areas, please visit, </a:t>
            </a:r>
            <a:r>
              <a:rPr lang="en-US" u="sng" smtClean="0">
                <a:hlinkClick r:id="rId3"/>
              </a:rPr>
              <a:t>www.healthypeople.gov</a:t>
            </a:r>
            <a:r>
              <a:rPr lang="en-US" smtClean="0"/>
              <a:t>.  </a:t>
            </a:r>
          </a:p>
          <a:p>
            <a:pPr eaLnBrk="1" hangingPunct="1">
              <a:spcBef>
                <a:spcPct val="0"/>
              </a:spcBef>
            </a:pPr>
            <a:endParaRPr lang="en-US" smtClean="0">
              <a:ea typeface="ＭＳ Ｐゴシック" pitchFamily="34" charset="-128"/>
            </a:endParaRPr>
          </a:p>
          <a:p>
            <a:pPr eaLnBrk="1" hangingPunct="1">
              <a:spcBef>
                <a:spcPct val="0"/>
              </a:spcBef>
            </a:pPr>
            <a:r>
              <a:rPr lang="en-US" i="1" smtClean="0">
                <a:ea typeface="ＭＳ Ｐゴシック" pitchFamily="34" charset="-128"/>
              </a:rPr>
              <a:t>[Transition to close session]</a:t>
            </a:r>
          </a:p>
          <a:p>
            <a:pPr eaLnBrk="1" hangingPunct="1">
              <a:spcBef>
                <a:spcPct val="0"/>
              </a:spcBef>
            </a:pPr>
            <a:r>
              <a:rPr lang="en-US" i="1" smtClean="0">
                <a:ea typeface="ＭＳ Ｐゴシック" pitchFamily="34" charset="-128"/>
              </a:rPr>
              <a:t>[Break until 2 PM]</a:t>
            </a:r>
          </a:p>
        </p:txBody>
      </p:sp>
      <p:sp>
        <p:nvSpPr>
          <p:cNvPr id="29701" name="Slide Number Placeholder 3"/>
          <p:cNvSpPr txBox="1">
            <a:spLocks noGrp="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7" tIns="46380" rIns="92757" bIns="4638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87F3019C-02BB-44C5-A039-E8311A0CFF15}" type="slidenum">
              <a:rPr lang="en-US" sz="1200" b="1">
                <a:solidFill>
                  <a:srgbClr val="000000"/>
                </a:solidFill>
                <a:latin typeface="Times New Roman" pitchFamily="18" charset="0"/>
              </a:rPr>
              <a:pPr algn="r" eaLnBrk="1" fontAlgn="base" hangingPunct="1">
                <a:spcBef>
                  <a:spcPct val="0"/>
                </a:spcBef>
                <a:spcAft>
                  <a:spcPct val="0"/>
                </a:spcAft>
              </a:pPr>
              <a:t>89</a:t>
            </a:fld>
            <a:endParaRPr lang="en-US" sz="1200" b="1">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ceholder 2"/>
          <p:cNvSpPr>
            <a:spLocks noGrp="1" noRot="1" noChangeAspect="1" noChangeArrowheads="1" noTextEdit="1"/>
          </p:cNvSpPr>
          <p:nvPr>
            <p:ph type="sldImg"/>
          </p:nvPr>
        </p:nvSpPr>
        <p:spPr>
          <a:ln/>
        </p:spPr>
      </p:sp>
      <p:sp>
        <p:nvSpPr>
          <p:cNvPr id="22531" name="Placeholder 3"/>
          <p:cNvSpPr>
            <a:spLocks noGrp="1" noChangeArrowheads="1"/>
          </p:cNvSpPr>
          <p:nvPr>
            <p:ph type="body" idx="1"/>
          </p:nvPr>
        </p:nvSpPr>
        <p:spPr>
          <a:noFill/>
          <a:ln/>
        </p:spPr>
        <p:txBody>
          <a:bodyPr/>
          <a:lstStyle/>
          <a:p>
            <a:endParaRPr lang="en-US" b="0" dirty="0" smtClean="0">
              <a:latin typeface="Arial" pitchFamily="34" charset="0"/>
              <a:ea typeface="ＭＳ Ｐゴシック" pitchFamily="-107" charset="-128"/>
            </a:endParaRPr>
          </a:p>
        </p:txBody>
      </p:sp>
      <p:sp>
        <p:nvSpPr>
          <p:cNvPr id="4" name="Footer Placeholder 3"/>
          <p:cNvSpPr>
            <a:spLocks noGrp="1"/>
          </p:cNvSpPr>
          <p:nvPr>
            <p:ph type="ftr" sz="quarter" idx="4"/>
          </p:nvPr>
        </p:nvSpPr>
        <p:spPr/>
        <p:txBody>
          <a:bodyPr/>
          <a:lstStyle/>
          <a:p>
            <a:pPr>
              <a:defRPr/>
            </a:pPr>
            <a:endParaRPr lang="en-US" dirty="0"/>
          </a:p>
        </p:txBody>
      </p:sp>
      <p:sp>
        <p:nvSpPr>
          <p:cNvPr id="22533" name="Slide Number Placeholder 4"/>
          <p:cNvSpPr>
            <a:spLocks noGrp="1"/>
          </p:cNvSpPr>
          <p:nvPr>
            <p:ph type="sldNum" sz="quarter" idx="5"/>
          </p:nvPr>
        </p:nvSpPr>
        <p:spPr>
          <a:noFill/>
        </p:spPr>
        <p:txBody>
          <a:bodyPr/>
          <a:lstStyle/>
          <a:p>
            <a:fld id="{9F8648A1-516E-474F-A172-5638897DB8D1}"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5178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737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8148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67513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55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107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092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58795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1679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08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5358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013239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99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35175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25229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9182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467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65514" y="1676400"/>
            <a:ext cx="7239000" cy="4897438"/>
          </a:xfrm>
        </p:spPr>
        <p:txBody>
          <a:bodyPr/>
          <a:lstStyle/>
          <a:p>
            <a:pPr lvl="0"/>
            <a:endParaRPr lang="en-US" noProof="0" dirty="0"/>
          </a:p>
        </p:txBody>
      </p:sp>
    </p:spTree>
    <p:extLst>
      <p:ext uri="{BB962C8B-B14F-4D97-AF65-F5344CB8AC3E}">
        <p14:creationId xmlns:p14="http://schemas.microsoft.com/office/powerpoint/2010/main" val="3015727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15616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342606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ea typeface="+mn-ea"/>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7339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71770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8621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0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8034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5060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72062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6863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977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313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438449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82883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4967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82159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2413" cy="6856413"/>
            <a:chOff x="0" y="0"/>
            <a:chExt cx="5759" cy="4319"/>
          </a:xfrm>
        </p:grpSpPr>
        <p:sp>
          <p:nvSpPr>
            <p:cNvPr id="4099" name="Rectangle 3"/>
            <p:cNvSpPr>
              <a:spLocks noChangeArrowheads="1"/>
            </p:cNvSpPr>
            <p:nvPr/>
          </p:nvSpPr>
          <p:spPr bwMode="auto">
            <a:xfrm>
              <a:off x="0" y="0"/>
              <a:ext cx="5759" cy="4319"/>
            </a:xfrm>
            <a:prstGeom prst="rect">
              <a:avLst/>
            </a:prstGeom>
            <a:solidFill>
              <a:srgbClr val="CC0000"/>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sp>
          <p:nvSpPr>
            <p:cNvPr id="4100" name="Rectangle 4"/>
            <p:cNvSpPr>
              <a:spLocks noChangeArrowheads="1"/>
            </p:cNvSpPr>
            <p:nvPr/>
          </p:nvSpPr>
          <p:spPr bwMode="auto">
            <a:xfrm>
              <a:off x="96" y="288"/>
              <a:ext cx="5280" cy="3984"/>
            </a:xfrm>
            <a:prstGeom prst="rect">
              <a:avLst/>
            </a:prstGeom>
            <a:solidFill>
              <a:srgbClr val="CC0000">
                <a:alpha val="50000"/>
              </a:srgbClr>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sp>
          <p:nvSpPr>
            <p:cNvPr id="4101" name="Rectangle 5"/>
            <p:cNvSpPr>
              <a:spLocks noChangeArrowheads="1"/>
            </p:cNvSpPr>
            <p:nvPr/>
          </p:nvSpPr>
          <p:spPr bwMode="auto">
            <a:xfrm>
              <a:off x="240" y="96"/>
              <a:ext cx="5328" cy="4080"/>
            </a:xfrm>
            <a:prstGeom prst="rect">
              <a:avLst/>
            </a:prstGeom>
            <a:solidFill>
              <a:srgbClr val="CC0000"/>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grpSp>
      <p:sp>
        <p:nvSpPr>
          <p:cNvPr id="4102" name="Rectangle 6"/>
          <p:cNvSpPr>
            <a:spLocks noGrp="1" noChangeArrowheads="1"/>
          </p:cNvSpPr>
          <p:nvPr>
            <p:ph type="ctrTitle" sz="quarter"/>
          </p:nvPr>
        </p:nvSpPr>
        <p:spPr>
          <a:xfrm>
            <a:off x="685800" y="304800"/>
            <a:ext cx="7772400" cy="1447800"/>
          </a:xfrm>
          <a:effectLst/>
        </p:spPr>
        <p:txBody>
          <a:bodyPr/>
          <a:lstStyle>
            <a:lvl1pPr>
              <a:defRPr>
                <a:solidFill>
                  <a:schemeClr val="bg1"/>
                </a:solidFill>
              </a:defRPr>
            </a:lvl1pPr>
          </a:lstStyle>
          <a:p>
            <a:r>
              <a:rPr lang="en-US"/>
              <a:t>Click to edit Master title style</a:t>
            </a:r>
          </a:p>
        </p:txBody>
      </p:sp>
      <p:sp>
        <p:nvSpPr>
          <p:cNvPr id="4103" name="Rectangle 7"/>
          <p:cNvSpPr>
            <a:spLocks noGrp="1" noChangeArrowheads="1"/>
          </p:cNvSpPr>
          <p:nvPr>
            <p:ph type="subTitle" sz="quarter" idx="1"/>
          </p:nvPr>
        </p:nvSpPr>
        <p:spPr>
          <a:xfrm>
            <a:off x="685800" y="1905000"/>
            <a:ext cx="7772400" cy="40386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4104" name="Rectangle 8"/>
          <p:cNvSpPr>
            <a:spLocks noGrp="1" noChangeArrowheads="1"/>
          </p:cNvSpPr>
          <p:nvPr>
            <p:ph type="dt" sz="quarter" idx="2"/>
          </p:nvPr>
        </p:nvSpPr>
        <p:spPr>
          <a:xfrm>
            <a:off x="685800" y="6019800"/>
            <a:ext cx="1905000" cy="457200"/>
          </a:xfrm>
        </p:spPr>
        <p:txBody>
          <a:bodyPr/>
          <a:lstStyle>
            <a:lvl1pPr>
              <a:defRPr sz="1400">
                <a:latin typeface="Impact" pitchFamily="34" charset="0"/>
              </a:defRPr>
            </a:lvl1pPr>
          </a:lstStyle>
          <a:p>
            <a:fld id="{950B59BB-D24C-42DC-8220-935BE1F6DDCB}" type="datetime6">
              <a:rPr lang="en-US" smtClean="0">
                <a:solidFill>
                  <a:srgbClr val="000000"/>
                </a:solidFill>
              </a:rPr>
              <a:pPr/>
              <a:t>July 13</a:t>
            </a:fld>
            <a:endParaRPr lang="en-US">
              <a:solidFill>
                <a:srgbClr val="000000"/>
              </a:solidFill>
            </a:endParaRPr>
          </a:p>
        </p:txBody>
      </p:sp>
      <p:sp>
        <p:nvSpPr>
          <p:cNvPr id="4105" name="Rectangle 9"/>
          <p:cNvSpPr>
            <a:spLocks noGrp="1" noChangeArrowheads="1"/>
          </p:cNvSpPr>
          <p:nvPr>
            <p:ph type="ftr" sz="quarter" idx="3"/>
          </p:nvPr>
        </p:nvSpPr>
        <p:spPr>
          <a:xfrm>
            <a:off x="3124200" y="6019800"/>
            <a:ext cx="2895600" cy="457200"/>
          </a:xfrm>
        </p:spPr>
        <p:txBody>
          <a:bodyPr/>
          <a:lstStyle>
            <a:lvl1pPr>
              <a:defRPr/>
            </a:lvl1pPr>
          </a:lstStyle>
          <a:p>
            <a:endParaRPr lang="en-US">
              <a:solidFill>
                <a:srgbClr val="000000"/>
              </a:solidFill>
            </a:endParaRPr>
          </a:p>
        </p:txBody>
      </p:sp>
      <p:sp>
        <p:nvSpPr>
          <p:cNvPr id="4106" name="Rectangle 10"/>
          <p:cNvSpPr>
            <a:spLocks noGrp="1" noChangeArrowheads="1"/>
          </p:cNvSpPr>
          <p:nvPr>
            <p:ph type="sldNum" sz="quarter" idx="4"/>
          </p:nvPr>
        </p:nvSpPr>
        <p:spPr>
          <a:xfrm>
            <a:off x="6553200" y="6019800"/>
            <a:ext cx="1905000" cy="457200"/>
          </a:xfrm>
        </p:spPr>
        <p:txBody>
          <a:bodyPr/>
          <a:lstStyle>
            <a:lvl1pPr>
              <a:defRPr/>
            </a:lvl1pPr>
          </a:lstStyle>
          <a:p>
            <a:fld id="{67494277-C62C-4BC4-A8C6-6B9153CF9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0551352"/>
      </p:ext>
    </p:extLst>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B41946-36CC-416E-A66A-7FB8EE04718B}"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62EEA5-C681-4F17-85F3-46F178C75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58886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C03642-FB3A-4858-9349-C4DCF923BB97}"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4BDFDE-96AA-42E3-8768-FBECF6D2E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995055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2BF4EC5-89FD-44E7-ACDF-6DC70AD2D511}"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BF8D9B-4D3A-42D3-BAAF-7B2EE36CDB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446578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E081555-A925-435D-9589-8440C0EFAD0B}"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4D2A9E5-6925-4D7E-B552-901303D646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415892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C5B5D3F-5A6C-4E2D-A625-713ECD68421C}"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3325A0D-6C7E-4CFB-AC8D-E4C9F3E90D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278747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4C301D-B57A-4187-A32E-D78194FBCD86}"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282ACF-55E4-4726-8187-7B50072111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21004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931937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B36A9AD-16EB-4A98-9D28-9C968E5407DB}"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3F48A5-21BF-4323-87AB-B9EB4E28F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48030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A5585C-4B2A-4B3B-87F2-A7F9072FBBF4}"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35AE7C-E200-440B-B331-54074CAAE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145677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057842-7051-4EA3-8DFD-9F73235CE5FA}"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0B6683-50CC-423E-8358-7D4A53B1B5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058732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29CC43-B453-4AE9-8E7C-E47AEA97BD4B}" type="datetime6">
              <a:rPr lang="en-US" smtClean="0">
                <a:solidFill>
                  <a:srgbClr val="000000"/>
                </a:solidFill>
              </a:rPr>
              <a:pPr/>
              <a:t>July 13</a:t>
            </a:fld>
            <a:endParaRPr lang="en-US">
              <a:solidFill>
                <a:srgbClr val="000000"/>
              </a:solidFill>
            </a:endParaRPr>
          </a:p>
          <a:p>
            <a:endParaRPr lang="en-US">
              <a:solidFill>
                <a:srgbClr val="000000"/>
              </a:solidFill>
            </a:endParaRPr>
          </a:p>
          <a:p>
            <a:r>
              <a:rPr lang="en-US">
                <a:solidFill>
                  <a:srgbClr val="000000"/>
                </a:solidFill>
              </a:rPr>
              <a:t>June 2002</a:t>
            </a: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F4CBDD-051B-46C7-ABA6-8BFBA48EF7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25178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717073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954566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538753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1465156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095413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8FAF9D-AF5A-496A-B0B6-E10018E45057}" type="slidenum">
              <a:rPr lang="en-US" smtClean="0"/>
              <a:pPr/>
              <a:t>‹#›</a:t>
            </a:fld>
            <a:endParaRPr lang="en-US" dirty="0"/>
          </a:p>
        </p:txBody>
      </p:sp>
    </p:spTree>
    <p:extLst>
      <p:ext uri="{BB962C8B-B14F-4D97-AF65-F5344CB8AC3E}">
        <p14:creationId xmlns:p14="http://schemas.microsoft.com/office/powerpoint/2010/main" val="375181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1485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900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287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87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55695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2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77488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951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3464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556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76456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2421694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2694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548673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3716878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8FAF9D-AF5A-496A-B0B6-E10018E4505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54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9853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9202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005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49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923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08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134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191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28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14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5083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cstate="print"/>
          <a:srcRect/>
          <a:stretch>
            <a:fillRect/>
          </a:stretch>
        </p:blipFill>
        <p:spPr bwMode="auto">
          <a:xfrm>
            <a:off x="1535113" y="2160588"/>
            <a:ext cx="6069012" cy="3859212"/>
          </a:xfrm>
          <a:prstGeom prst="rect">
            <a:avLst/>
          </a:prstGeom>
          <a:noFill/>
          <a:ln w="9525">
            <a:noFill/>
            <a:miter lim="800000"/>
            <a:headEnd/>
            <a:tailEnd/>
          </a:ln>
        </p:spPr>
      </p:pic>
      <p:pic>
        <p:nvPicPr>
          <p:cNvPr id="5" name="Picture 33" descr="HP2020_logo.png"/>
          <p:cNvPicPr>
            <a:picLocks noChangeAspect="1"/>
          </p:cNvPicPr>
          <p:nvPr userDrawn="1"/>
        </p:nvPicPr>
        <p:blipFill>
          <a:blip r:embed="rId3" cstate="print"/>
          <a:srcRect/>
          <a:stretch>
            <a:fillRect/>
          </a:stretch>
        </p:blipFill>
        <p:spPr bwMode="auto">
          <a:xfrm>
            <a:off x="123825" y="6229350"/>
            <a:ext cx="1019175" cy="476250"/>
          </a:xfrm>
          <a:prstGeom prst="rect">
            <a:avLst/>
          </a:prstGeom>
          <a:noFill/>
          <a:ln w="9525">
            <a:noFill/>
            <a:miter lim="800000"/>
            <a:headEnd/>
            <a:tailEnd/>
          </a:ln>
        </p:spPr>
      </p:pic>
      <p:pic>
        <p:nvPicPr>
          <p:cNvPr id="6" name="Picture 12" descr="Document Logos"/>
          <p:cNvPicPr>
            <a:picLocks noChangeAspect="1" noChangeArrowheads="1"/>
          </p:cNvPicPr>
          <p:nvPr userDrawn="1"/>
        </p:nvPicPr>
        <p:blipFill>
          <a:blip r:embed="rId4" cstate="print"/>
          <a:srcRect/>
          <a:stretch>
            <a:fillRect/>
          </a:stretch>
        </p:blipFill>
        <p:spPr bwMode="auto">
          <a:xfrm>
            <a:off x="7543800" y="6019800"/>
            <a:ext cx="1477963" cy="744538"/>
          </a:xfrm>
          <a:prstGeom prst="rect">
            <a:avLst/>
          </a:prstGeom>
          <a:noFill/>
          <a:ln w="9525">
            <a:noFill/>
            <a:miter lim="800000"/>
            <a:headEnd/>
            <a:tailEnd/>
          </a:ln>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0671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ata chart with floating legend items">
    <p:spTree>
      <p:nvGrpSpPr>
        <p:cNvPr id="1" name=""/>
        <p:cNvGrpSpPr/>
        <p:nvPr/>
      </p:nvGrpSpPr>
      <p:grpSpPr>
        <a:xfrm>
          <a:off x="0" y="0"/>
          <a:ext cx="0" cy="0"/>
          <a:chOff x="0" y="0"/>
          <a:chExt cx="0" cy="0"/>
        </a:xfrm>
      </p:grpSpPr>
      <p:sp>
        <p:nvSpPr>
          <p:cNvPr id="9" name="Chart Placeholder 8"/>
          <p:cNvSpPr>
            <a:spLocks noGrp="1"/>
          </p:cNvSpPr>
          <p:nvPr>
            <p:ph type="chart" sz="quarter" idx="14"/>
          </p:nvPr>
        </p:nvSpPr>
        <p:spPr>
          <a:xfrm>
            <a:off x="-1" y="570368"/>
            <a:ext cx="9134945" cy="4861711"/>
          </a:xfrm>
        </p:spPr>
        <p:txBody>
          <a:bodyPr/>
          <a:lstStyle/>
          <a:p>
            <a:endParaRPr lang="en-US" dirty="0"/>
          </a:p>
        </p:txBody>
      </p:sp>
      <p:sp>
        <p:nvSpPr>
          <p:cNvPr id="10" name="Title 9"/>
          <p:cNvSpPr>
            <a:spLocks noGrp="1"/>
          </p:cNvSpPr>
          <p:nvPr>
            <p:ph type="title"/>
          </p:nvPr>
        </p:nvSpPr>
        <p:spPr>
          <a:xfrm>
            <a:off x="457200" y="3048"/>
            <a:ext cx="8229600" cy="567320"/>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79398" y="686567"/>
            <a:ext cx="1964603"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3" name="Text Placeholder 2"/>
          <p:cNvSpPr>
            <a:spLocks noGrp="1"/>
          </p:cNvSpPr>
          <p:nvPr>
            <p:ph type="body" sz="quarter" idx="17" hasCustomPrompt="1"/>
          </p:nvPr>
        </p:nvSpPr>
        <p:spPr>
          <a:xfrm>
            <a:off x="8142051" y="2552699"/>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4"/>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0"/>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8"/>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5"/>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1"/>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3"/>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2"/>
            <a:ext cx="100584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7" name="Text Placeholder 6"/>
          <p:cNvSpPr>
            <a:spLocks noGrp="1"/>
          </p:cNvSpPr>
          <p:nvPr>
            <p:ph type="body" sz="quarter" idx="13" hasCustomPrompt="1"/>
          </p:nvPr>
        </p:nvSpPr>
        <p:spPr>
          <a:xfrm>
            <a:off x="0" y="6301211"/>
            <a:ext cx="729709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4" name="Text Placeholder 6"/>
          <p:cNvSpPr>
            <a:spLocks noGrp="1"/>
          </p:cNvSpPr>
          <p:nvPr>
            <p:ph type="body" sz="quarter" idx="16" hasCustomPrompt="1"/>
          </p:nvPr>
        </p:nvSpPr>
        <p:spPr>
          <a:xfrm>
            <a:off x="7306147" y="6310264"/>
            <a:ext cx="1122629" cy="547735"/>
          </a:xfrm>
          <a:ln w="12700">
            <a:noFill/>
          </a:ln>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3786" y="6295869"/>
            <a:ext cx="706169" cy="562131"/>
          </a:xfrm>
          <a:prstGeom prst="rect">
            <a:avLst/>
          </a:prstGeom>
        </p:spPr>
      </p:pic>
    </p:spTree>
    <p:extLst>
      <p:ext uri="{BB962C8B-B14F-4D97-AF65-F5344CB8AC3E}">
        <p14:creationId xmlns:p14="http://schemas.microsoft.com/office/powerpoint/2010/main" val="3533732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atin typeface="Arial Black" pitchFamily="34" charset="0"/>
              </a:defRPr>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635089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206770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2919597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1562864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Data chart with two sets of floating legend items">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
            <a:ext cx="8229600" cy="558267"/>
          </a:xfrm>
        </p:spPr>
        <p:txBody>
          <a:bodyPr>
            <a:noAutofit/>
          </a:bodyPr>
          <a:lstStyle>
            <a:lvl1pPr>
              <a:defRPr sz="3200"/>
            </a:lvl1pPr>
          </a:lstStyle>
          <a:p>
            <a:r>
              <a:rPr lang="en-US" dirty="0" smtClean="0"/>
              <a:t>Click to edit Master title style</a:t>
            </a:r>
            <a:endParaRPr lang="en-US" dirty="0"/>
          </a:p>
        </p:txBody>
      </p:sp>
      <p:sp>
        <p:nvSpPr>
          <p:cNvPr id="22" name="Text Placeholder 6"/>
          <p:cNvSpPr>
            <a:spLocks noGrp="1"/>
          </p:cNvSpPr>
          <p:nvPr>
            <p:ph type="body" sz="quarter" idx="25" hasCustomPrompt="1"/>
          </p:nvPr>
        </p:nvSpPr>
        <p:spPr>
          <a:xfrm>
            <a:off x="7188451" y="686567"/>
            <a:ext cx="1955549" cy="336486"/>
          </a:xfrm>
        </p:spPr>
        <p:txBody>
          <a:bodyPr>
            <a:noAutofit/>
          </a:bodyPr>
          <a:lstStyle>
            <a:lvl1pPr marL="0">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Direction desired</a:t>
            </a:r>
            <a:endParaRPr lang="en-US" dirty="0"/>
          </a:p>
        </p:txBody>
      </p:sp>
      <p:sp>
        <p:nvSpPr>
          <p:cNvPr id="9" name="Chart Placeholder 8"/>
          <p:cNvSpPr>
            <a:spLocks noGrp="1"/>
          </p:cNvSpPr>
          <p:nvPr>
            <p:ph type="chart" sz="quarter" idx="14"/>
          </p:nvPr>
        </p:nvSpPr>
        <p:spPr>
          <a:xfrm>
            <a:off x="-1" y="579422"/>
            <a:ext cx="9134945" cy="4852657"/>
          </a:xfrm>
        </p:spPr>
        <p:txBody>
          <a:bodyPr/>
          <a:lstStyle/>
          <a:p>
            <a:endParaRPr lang="en-US" dirty="0"/>
          </a:p>
        </p:txBody>
      </p:sp>
      <p:sp>
        <p:nvSpPr>
          <p:cNvPr id="3" name="Text Placeholder 2"/>
          <p:cNvSpPr>
            <a:spLocks noGrp="1"/>
          </p:cNvSpPr>
          <p:nvPr>
            <p:ph type="body" sz="quarter" idx="17" hasCustomPrompt="1"/>
          </p:nvPr>
        </p:nvSpPr>
        <p:spPr>
          <a:xfrm>
            <a:off x="8142051" y="2552700"/>
            <a:ext cx="96572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Legend1</a:t>
            </a:r>
            <a:endParaRPr lang="en-US" dirty="0"/>
          </a:p>
        </p:txBody>
      </p:sp>
      <p:sp>
        <p:nvSpPr>
          <p:cNvPr id="15" name="Text Placeholder 2"/>
          <p:cNvSpPr>
            <a:spLocks noGrp="1"/>
          </p:cNvSpPr>
          <p:nvPr>
            <p:ph type="body" sz="quarter" idx="18" hasCustomPrompt="1"/>
          </p:nvPr>
        </p:nvSpPr>
        <p:spPr>
          <a:xfrm>
            <a:off x="8142052" y="2849955"/>
            <a:ext cx="955160"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Legend2</a:t>
            </a:r>
            <a:endParaRPr lang="en-US" dirty="0"/>
          </a:p>
        </p:txBody>
      </p:sp>
      <p:sp>
        <p:nvSpPr>
          <p:cNvPr id="16" name="Text Placeholder 2"/>
          <p:cNvSpPr>
            <a:spLocks noGrp="1"/>
          </p:cNvSpPr>
          <p:nvPr>
            <p:ph type="body" sz="quarter" idx="19" hasCustomPrompt="1"/>
          </p:nvPr>
        </p:nvSpPr>
        <p:spPr>
          <a:xfrm>
            <a:off x="8142051" y="3174371"/>
            <a:ext cx="953651"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Legend3</a:t>
            </a:r>
            <a:endParaRPr lang="en-US" dirty="0"/>
          </a:p>
        </p:txBody>
      </p:sp>
      <p:sp>
        <p:nvSpPr>
          <p:cNvPr id="17" name="Text Placeholder 2"/>
          <p:cNvSpPr>
            <a:spLocks noGrp="1"/>
          </p:cNvSpPr>
          <p:nvPr>
            <p:ph type="body" sz="quarter" idx="20" hasCustomPrompt="1"/>
          </p:nvPr>
        </p:nvSpPr>
        <p:spPr>
          <a:xfrm>
            <a:off x="8103140" y="3509349"/>
            <a:ext cx="98350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Legend4</a:t>
            </a:r>
            <a:endParaRPr lang="en-US" dirty="0"/>
          </a:p>
        </p:txBody>
      </p:sp>
      <p:sp>
        <p:nvSpPr>
          <p:cNvPr id="18" name="Text Placeholder 2"/>
          <p:cNvSpPr>
            <a:spLocks noGrp="1"/>
          </p:cNvSpPr>
          <p:nvPr>
            <p:ph type="body" sz="quarter" idx="21" hasCustomPrompt="1"/>
          </p:nvPr>
        </p:nvSpPr>
        <p:spPr>
          <a:xfrm>
            <a:off x="8122597" y="3888086"/>
            <a:ext cx="962544"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Legend5</a:t>
            </a:r>
            <a:endParaRPr lang="en-US" dirty="0"/>
          </a:p>
        </p:txBody>
      </p:sp>
      <p:sp>
        <p:nvSpPr>
          <p:cNvPr id="19" name="Text Placeholder 2"/>
          <p:cNvSpPr>
            <a:spLocks noGrp="1"/>
          </p:cNvSpPr>
          <p:nvPr>
            <p:ph type="body" sz="quarter" idx="22" hasCustomPrompt="1"/>
          </p:nvPr>
        </p:nvSpPr>
        <p:spPr>
          <a:xfrm>
            <a:off x="8132324" y="4239662"/>
            <a:ext cx="960362"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Legend6</a:t>
            </a:r>
            <a:endParaRPr lang="en-US" dirty="0"/>
          </a:p>
        </p:txBody>
      </p:sp>
      <p:sp>
        <p:nvSpPr>
          <p:cNvPr id="20" name="Text Placeholder 2"/>
          <p:cNvSpPr>
            <a:spLocks noGrp="1"/>
          </p:cNvSpPr>
          <p:nvPr>
            <p:ph type="body" sz="quarter" idx="23" hasCustomPrompt="1"/>
          </p:nvPr>
        </p:nvSpPr>
        <p:spPr>
          <a:xfrm>
            <a:off x="8142051" y="4610854"/>
            <a:ext cx="950633"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Legend7</a:t>
            </a:r>
            <a:endParaRPr lang="en-US" dirty="0"/>
          </a:p>
        </p:txBody>
      </p:sp>
      <p:sp>
        <p:nvSpPr>
          <p:cNvPr id="21" name="Text Placeholder 2"/>
          <p:cNvSpPr>
            <a:spLocks noGrp="1"/>
          </p:cNvSpPr>
          <p:nvPr>
            <p:ph type="body" sz="quarter" idx="24" hasCustomPrompt="1"/>
          </p:nvPr>
        </p:nvSpPr>
        <p:spPr>
          <a:xfrm>
            <a:off x="8151779" y="4945833"/>
            <a:ext cx="949959" cy="263525"/>
          </a:xfrm>
        </p:spPr>
        <p:txBody>
          <a:bodyPr anchor="ctr">
            <a:noAutofit/>
          </a:bodyPr>
          <a:lstStyle>
            <a:lvl1pPr marL="0" indent="0">
              <a:buNone/>
              <a:defRPr sz="1400" b="1"/>
            </a:lvl1pPr>
            <a:lvl2pPr>
              <a:defRPr sz="1400"/>
            </a:lvl2pPr>
            <a:lvl3pPr>
              <a:defRPr sz="1400"/>
            </a:lvl3pPr>
            <a:lvl4pPr>
              <a:defRPr sz="1400"/>
            </a:lvl4pPr>
            <a:lvl5pPr>
              <a:defRPr sz="1400"/>
            </a:lvl5pPr>
          </a:lstStyle>
          <a:p>
            <a:pPr lvl="0"/>
            <a:r>
              <a:rPr lang="en-US" dirty="0" smtClean="0"/>
              <a:t>Legend8</a:t>
            </a:r>
            <a:endParaRPr lang="en-US" dirty="0"/>
          </a:p>
        </p:txBody>
      </p:sp>
      <p:sp>
        <p:nvSpPr>
          <p:cNvPr id="23" name="Text Placeholder 2"/>
          <p:cNvSpPr>
            <a:spLocks noGrp="1"/>
          </p:cNvSpPr>
          <p:nvPr>
            <p:ph type="body" sz="quarter" idx="26" hasCustomPrompt="1"/>
          </p:nvPr>
        </p:nvSpPr>
        <p:spPr>
          <a:xfrm>
            <a:off x="0" y="2587112"/>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Legend9</a:t>
            </a:r>
            <a:endParaRPr lang="en-US" dirty="0"/>
          </a:p>
        </p:txBody>
      </p:sp>
      <p:sp>
        <p:nvSpPr>
          <p:cNvPr id="24" name="Text Placeholder 2"/>
          <p:cNvSpPr>
            <a:spLocks noGrp="1"/>
          </p:cNvSpPr>
          <p:nvPr>
            <p:ph type="body" sz="quarter" idx="27" hasCustomPrompt="1"/>
          </p:nvPr>
        </p:nvSpPr>
        <p:spPr>
          <a:xfrm>
            <a:off x="0" y="2884367"/>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Legend10</a:t>
            </a:r>
            <a:endParaRPr lang="en-US" dirty="0"/>
          </a:p>
        </p:txBody>
      </p:sp>
      <p:sp>
        <p:nvSpPr>
          <p:cNvPr id="25" name="Text Placeholder 2"/>
          <p:cNvSpPr>
            <a:spLocks noGrp="1"/>
          </p:cNvSpPr>
          <p:nvPr>
            <p:ph type="body" sz="quarter" idx="28" hasCustomPrompt="1"/>
          </p:nvPr>
        </p:nvSpPr>
        <p:spPr>
          <a:xfrm>
            <a:off x="0" y="3208783"/>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Legend11</a:t>
            </a:r>
            <a:endParaRPr lang="en-US" dirty="0"/>
          </a:p>
        </p:txBody>
      </p:sp>
      <p:sp>
        <p:nvSpPr>
          <p:cNvPr id="26" name="Text Placeholder 2"/>
          <p:cNvSpPr>
            <a:spLocks noGrp="1"/>
          </p:cNvSpPr>
          <p:nvPr>
            <p:ph type="body" sz="quarter" idx="29" hasCustomPrompt="1"/>
          </p:nvPr>
        </p:nvSpPr>
        <p:spPr>
          <a:xfrm>
            <a:off x="0" y="3543761"/>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Legend12</a:t>
            </a:r>
            <a:endParaRPr lang="en-US" dirty="0"/>
          </a:p>
        </p:txBody>
      </p:sp>
      <p:sp>
        <p:nvSpPr>
          <p:cNvPr id="27" name="Text Placeholder 2"/>
          <p:cNvSpPr>
            <a:spLocks noGrp="1"/>
          </p:cNvSpPr>
          <p:nvPr>
            <p:ph type="body" sz="quarter" idx="30" hasCustomPrompt="1"/>
          </p:nvPr>
        </p:nvSpPr>
        <p:spPr>
          <a:xfrm>
            <a:off x="0" y="3922498"/>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Legend13</a:t>
            </a:r>
            <a:endParaRPr lang="en-US" dirty="0"/>
          </a:p>
        </p:txBody>
      </p:sp>
      <p:sp>
        <p:nvSpPr>
          <p:cNvPr id="28" name="Text Placeholder 2"/>
          <p:cNvSpPr>
            <a:spLocks noGrp="1"/>
          </p:cNvSpPr>
          <p:nvPr>
            <p:ph type="body" sz="quarter" idx="31" hasCustomPrompt="1"/>
          </p:nvPr>
        </p:nvSpPr>
        <p:spPr>
          <a:xfrm>
            <a:off x="0" y="4274074"/>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Legend14</a:t>
            </a:r>
            <a:endParaRPr lang="en-US" dirty="0"/>
          </a:p>
        </p:txBody>
      </p:sp>
      <p:sp>
        <p:nvSpPr>
          <p:cNvPr id="29" name="Text Placeholder 2"/>
          <p:cNvSpPr>
            <a:spLocks noGrp="1"/>
          </p:cNvSpPr>
          <p:nvPr>
            <p:ph type="body" sz="quarter" idx="32" hasCustomPrompt="1"/>
          </p:nvPr>
        </p:nvSpPr>
        <p:spPr>
          <a:xfrm>
            <a:off x="0" y="4645266"/>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Legend15</a:t>
            </a:r>
            <a:endParaRPr lang="en-US" dirty="0"/>
          </a:p>
        </p:txBody>
      </p:sp>
      <p:sp>
        <p:nvSpPr>
          <p:cNvPr id="30" name="Text Placeholder 2"/>
          <p:cNvSpPr>
            <a:spLocks noGrp="1"/>
          </p:cNvSpPr>
          <p:nvPr>
            <p:ph type="body" sz="quarter" idx="33" hasCustomPrompt="1"/>
          </p:nvPr>
        </p:nvSpPr>
        <p:spPr>
          <a:xfrm>
            <a:off x="0" y="4980245"/>
            <a:ext cx="1097280" cy="274320"/>
          </a:xfrm>
        </p:spPr>
        <p:txBody>
          <a:bodyPr anchor="ctr">
            <a:noAutofit/>
          </a:bodyPr>
          <a:lstStyle>
            <a:lvl1pPr marL="0" indent="0" algn="r">
              <a:buNone/>
              <a:defRPr sz="1400" b="1"/>
            </a:lvl1pPr>
            <a:lvl2pPr>
              <a:defRPr sz="1400"/>
            </a:lvl2pPr>
            <a:lvl3pPr>
              <a:defRPr sz="1400"/>
            </a:lvl3pPr>
            <a:lvl4pPr>
              <a:defRPr sz="1400"/>
            </a:lvl4pPr>
            <a:lvl5pPr>
              <a:defRPr sz="1400"/>
            </a:lvl5pPr>
          </a:lstStyle>
          <a:p>
            <a:pPr lvl="0"/>
            <a:r>
              <a:rPr lang="en-US" dirty="0" smtClean="0"/>
              <a:t>Legend16</a:t>
            </a:r>
            <a:endParaRPr lang="en-US" dirty="0"/>
          </a:p>
        </p:txBody>
      </p:sp>
      <p:sp>
        <p:nvSpPr>
          <p:cNvPr id="8"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34" name="Text Placeholder 6"/>
          <p:cNvSpPr>
            <a:spLocks noGrp="1"/>
          </p:cNvSpPr>
          <p:nvPr>
            <p:ph type="body" sz="quarter" idx="13" hasCustomPrompt="1"/>
          </p:nvPr>
        </p:nvSpPr>
        <p:spPr>
          <a:xfrm>
            <a:off x="1" y="6301211"/>
            <a:ext cx="6618513"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35" name="Text Placeholder 6"/>
          <p:cNvSpPr>
            <a:spLocks noGrp="1"/>
          </p:cNvSpPr>
          <p:nvPr>
            <p:ph type="body" sz="quarter" idx="16" hasCustomPrompt="1"/>
          </p:nvPr>
        </p:nvSpPr>
        <p:spPr>
          <a:xfrm>
            <a:off x="6627223" y="6295869"/>
            <a:ext cx="1436915"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Tree>
    <p:extLst>
      <p:ext uri="{BB962C8B-B14F-4D97-AF65-F5344CB8AC3E}">
        <p14:creationId xmlns:p14="http://schemas.microsoft.com/office/powerpoint/2010/main" val="379010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171"/>
            <a:ext cx="8229600" cy="47078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138" y="6295869"/>
            <a:ext cx="1055818" cy="562131"/>
          </a:xfrm>
          <a:prstGeom prst="rect">
            <a:avLst/>
          </a:prstGeom>
        </p:spPr>
      </p:pic>
      <p:sp>
        <p:nvSpPr>
          <p:cNvPr id="9" name="Text Placeholder 6"/>
          <p:cNvSpPr>
            <a:spLocks noGrp="1"/>
          </p:cNvSpPr>
          <p:nvPr>
            <p:ph type="body" sz="quarter" idx="15" hasCustomPrompt="1"/>
          </p:nvPr>
        </p:nvSpPr>
        <p:spPr>
          <a:xfrm>
            <a:off x="0" y="5423026"/>
            <a:ext cx="9144000" cy="84197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NOTES:</a:t>
            </a:r>
            <a:endParaRPr lang="en-US" dirty="0"/>
          </a:p>
        </p:txBody>
      </p:sp>
      <p:sp>
        <p:nvSpPr>
          <p:cNvPr id="11" name="Title 10"/>
          <p:cNvSpPr>
            <a:spLocks noGrp="1"/>
          </p:cNvSpPr>
          <p:nvPr>
            <p:ph type="title"/>
          </p:nvPr>
        </p:nvSpPr>
        <p:spPr>
          <a:xfrm>
            <a:off x="457200" y="0"/>
            <a:ext cx="8229600" cy="558140"/>
          </a:xfrm>
        </p:spPr>
        <p:txBody>
          <a:bodyPr>
            <a:normAutofit/>
          </a:bodyPr>
          <a:lstStyle>
            <a:lvl1pPr>
              <a:defRPr sz="3200"/>
            </a:lvl1pPr>
          </a:lstStyle>
          <a:p>
            <a:r>
              <a:rPr lang="en-US" dirty="0" smtClean="0"/>
              <a:t>Click to edit Master title style</a:t>
            </a:r>
            <a:endParaRPr lang="en-US" dirty="0"/>
          </a:p>
        </p:txBody>
      </p:sp>
      <p:sp>
        <p:nvSpPr>
          <p:cNvPr id="8" name="Text Placeholder 6"/>
          <p:cNvSpPr>
            <a:spLocks noGrp="1"/>
          </p:cNvSpPr>
          <p:nvPr>
            <p:ph type="body" sz="quarter" idx="13" hasCustomPrompt="1"/>
          </p:nvPr>
        </p:nvSpPr>
        <p:spPr>
          <a:xfrm>
            <a:off x="1" y="6301211"/>
            <a:ext cx="6365965" cy="565841"/>
          </a:xfrm>
        </p:spPr>
        <p:txBody>
          <a:bodyPr>
            <a:noAutofit/>
          </a:bodyPr>
          <a:lstStyle>
            <a:lvl1pPr marL="0">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SOURCES:</a:t>
            </a:r>
            <a:endParaRPr lang="en-US" dirty="0"/>
          </a:p>
        </p:txBody>
      </p:sp>
      <p:sp>
        <p:nvSpPr>
          <p:cNvPr id="13" name="Text Placeholder 6"/>
          <p:cNvSpPr>
            <a:spLocks noGrp="1"/>
          </p:cNvSpPr>
          <p:nvPr>
            <p:ph type="body" sz="quarter" idx="16" hasCustomPrompt="1"/>
          </p:nvPr>
        </p:nvSpPr>
        <p:spPr>
          <a:xfrm>
            <a:off x="6374674" y="6295869"/>
            <a:ext cx="1689464" cy="556788"/>
          </a:xfrm>
          <a:ln w="12700">
            <a:noFill/>
          </a:ln>
        </p:spPr>
        <p:txBody>
          <a:bodyPr>
            <a:noAutofit/>
          </a:bodyPr>
          <a:lstStyle>
            <a:lvl1pPr marL="0" algn="r">
              <a:buFont typeface="Arial" pitchFamily="34" charset="0"/>
              <a:buNone/>
              <a:defRPr sz="1600" b="1"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Obj.</a:t>
            </a:r>
            <a:endParaRPr lang="en-US" dirty="0"/>
          </a:p>
        </p:txBody>
      </p:sp>
    </p:spTree>
    <p:extLst>
      <p:ext uri="{BB962C8B-B14F-4D97-AF65-F5344CB8AC3E}">
        <p14:creationId xmlns:p14="http://schemas.microsoft.com/office/powerpoint/2010/main" val="4053428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5AAAD9-5E3E-49B6-93A3-EE41522E9F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79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0E1855-20CA-4463-BF91-E7CAB60571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52404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B0C87-9CEE-4CD6-ACE3-00A94AED24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5652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713A05-8A65-4166-B967-ACAB3C14A4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0549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E5F4468-DA5D-4846-A8A3-CF0F50FD01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1030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BDF3CCD-041C-4AC6-852D-BEE164AB17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4047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7655B33-AB0E-4970-B7E3-3E7A833220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7165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8C6063-ABC4-45E5-A43C-BCF040F8BF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4729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E3F3F3-2650-4EE0-9944-C14C41A40B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1198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CFD67B-0DE7-48C6-AC9C-CBB35CA7EB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96239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A187F-B4FC-4495-B50B-0B578CB04F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53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a:buClr>
                <a:srgbClr val="97233F"/>
              </a:buClr>
              <a:buFont typeface="Arial" charset="0"/>
              <a:buNone/>
              <a:defRPr/>
            </a:pPr>
            <a:endParaRPr lang="en-US" dirty="0">
              <a:solidFill>
                <a:prstClr val="black"/>
              </a:solidFill>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7058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648" cy="1066800"/>
          </a:xfrm>
        </p:spPr>
        <p:txBody>
          <a:bodyPr/>
          <a:lstStyle>
            <a:lvl1pPr>
              <a:defRPr sz="3200" b="0">
                <a:solidFill>
                  <a:srgbClr val="003F72"/>
                </a:solidFill>
                <a:latin typeface="Arial Black"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8327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9481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97152"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6400" y="1600200"/>
            <a:ext cx="3584448" cy="4953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1548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1576" y="1687514"/>
            <a:ext cx="35800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1576" y="2327275"/>
            <a:ext cx="3580024"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86400" y="1687514"/>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327275"/>
            <a:ext cx="3581400" cy="430212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94749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6960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922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3687" y="152400"/>
            <a:ext cx="7275513" cy="106680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724400" y="1676400"/>
            <a:ext cx="4114800" cy="444976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563687" y="1676400"/>
            <a:ext cx="3008313" cy="44497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03151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970712" cy="566738"/>
          </a:xfrm>
        </p:spPr>
        <p:txBody>
          <a:bodyPr anchor="b"/>
          <a:lstStyle>
            <a:lvl1pPr algn="l">
              <a:defRPr sz="2400" b="0">
                <a:solidFill>
                  <a:srgbClr val="003F7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69707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69707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8236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064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FAF9D-AF5A-496A-B0B6-E10018E45057}"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55762"/>
            <a:ext cx="2057400" cy="5049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655762"/>
            <a:ext cx="5105400" cy="5049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025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67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65514" y="1676400"/>
            <a:ext cx="7239000" cy="4897438"/>
          </a:xfrm>
        </p:spPr>
        <p:txBody>
          <a:bodyPr/>
          <a:lstStyle/>
          <a:p>
            <a:pPr lvl="0"/>
            <a:endParaRPr lang="en-US" noProof="0" dirty="0"/>
          </a:p>
        </p:txBody>
      </p:sp>
    </p:spTree>
    <p:extLst>
      <p:ext uri="{BB962C8B-B14F-4D97-AF65-F5344CB8AC3E}">
        <p14:creationId xmlns:p14="http://schemas.microsoft.com/office/powerpoint/2010/main" val="34486084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19024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4707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73225"/>
            <a:ext cx="7315200" cy="4879975"/>
          </a:xfrm>
        </p:spPr>
        <p:txBody>
          <a:bodyPr/>
          <a:lstStyle/>
          <a:p>
            <a:pPr lvl="0"/>
            <a:endParaRPr lang="en-US" noProof="0" dirty="0"/>
          </a:p>
        </p:txBody>
      </p:sp>
    </p:spTree>
    <p:extLst>
      <p:ext uri="{BB962C8B-B14F-4D97-AF65-F5344CB8AC3E}">
        <p14:creationId xmlns:p14="http://schemas.microsoft.com/office/powerpoint/2010/main" val="8396011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Rectangle 2"/>
          <p:cNvSpPr/>
          <p:nvPr userDrawn="1"/>
        </p:nvSpPr>
        <p:spPr bwMode="auto">
          <a:xfrm>
            <a:off x="0" y="0"/>
            <a:ext cx="9144000" cy="6019800"/>
          </a:xfrm>
          <a:prstGeom prst="rect">
            <a:avLst/>
          </a:prstGeom>
          <a:gradFill flip="none" rotWithShape="1">
            <a:gsLst>
              <a:gs pos="0">
                <a:srgbClr val="003F72"/>
              </a:gs>
              <a:gs pos="100000">
                <a:schemeClr val="bg1"/>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a:lstStyle/>
          <a:p>
            <a:pPr algn="ctr" fontAlgn="base">
              <a:spcBef>
                <a:spcPct val="0"/>
              </a:spcBef>
              <a:spcAft>
                <a:spcPct val="0"/>
              </a:spcAft>
              <a:buClr>
                <a:srgbClr val="97233F"/>
              </a:buClr>
              <a:buFont typeface="Arial" charset="0"/>
              <a:buNone/>
              <a:defRPr/>
            </a:pPr>
            <a:endParaRPr lang="en-US" b="1" dirty="0">
              <a:solidFill>
                <a:srgbClr val="000000"/>
              </a:solidFill>
              <a:latin typeface="Calibri" pitchFamily="34" charset="0"/>
              <a:ea typeface="ＭＳ Ｐゴシック" pitchFamily="-107" charset="-128"/>
            </a:endParaRPr>
          </a:p>
        </p:txBody>
      </p:sp>
      <p:pic>
        <p:nvPicPr>
          <p:cNvPr id="4" name="Picture 21" descr="HP2020 Map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5113" y="2160588"/>
            <a:ext cx="6069012"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HP2020_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Document Logo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6019800"/>
            <a:ext cx="14779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56616"/>
            <a:ext cx="8229600" cy="1161288"/>
          </a:xfrm>
        </p:spPr>
        <p:txBody>
          <a:bodyPr anchor="b"/>
          <a:lstStyle>
            <a:lvl1pPr algn="ctr">
              <a:defRPr sz="3200" b="1" cap="none">
                <a:solidFill>
                  <a:srgbClr val="FADA63"/>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8629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5584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14871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33195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2068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93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0.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2.png"/><Relationship Id="rId2" Type="http://schemas.openxmlformats.org/officeDocument/2006/relationships/slideLayout" Target="../slideLayouts/slideLayout82.xml"/><Relationship Id="rId16" Type="http://schemas.openxmlformats.org/officeDocument/2006/relationships/image" Target="../media/image5.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6.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image" Target="../media/image5.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8.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9.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4" r:id="rId13"/>
    <p:sldLayoutId id="2147483702" r:id="rId14"/>
    <p:sldLayoutId id="2147483703" r:id="rId15"/>
    <p:sldLayoutId id="2147483704" r:id="rId16"/>
    <p:sldLayoutId id="2147483709" r:id="rId1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2413" cy="6856413"/>
          </a:xfrm>
          <a:prstGeom prst="rect">
            <a:avLst/>
          </a:prstGeom>
          <a:solidFill>
            <a:srgbClr val="CC0000"/>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grpSp>
        <p:nvGrpSpPr>
          <p:cNvPr id="3075" name="Group 3"/>
          <p:cNvGrpSpPr>
            <a:grpSpLocks/>
          </p:cNvGrpSpPr>
          <p:nvPr/>
        </p:nvGrpSpPr>
        <p:grpSpPr bwMode="auto">
          <a:xfrm>
            <a:off x="76200" y="152400"/>
            <a:ext cx="8839200" cy="6629400"/>
            <a:chOff x="48" y="96"/>
            <a:chExt cx="5568" cy="4176"/>
          </a:xfrm>
        </p:grpSpPr>
        <p:sp>
          <p:nvSpPr>
            <p:cNvPr id="3076" name="Rectangle 4"/>
            <p:cNvSpPr>
              <a:spLocks noChangeArrowheads="1"/>
            </p:cNvSpPr>
            <p:nvPr/>
          </p:nvSpPr>
          <p:spPr bwMode="auto">
            <a:xfrm>
              <a:off x="48" y="242"/>
              <a:ext cx="5373" cy="4030"/>
            </a:xfrm>
            <a:prstGeom prst="rect">
              <a:avLst/>
            </a:prstGeom>
            <a:solidFill>
              <a:schemeClr val="tx2">
                <a:alpha val="50000"/>
              </a:schemeClr>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sp>
          <p:nvSpPr>
            <p:cNvPr id="3077" name="Rectangle 5"/>
            <p:cNvSpPr>
              <a:spLocks noChangeArrowheads="1"/>
            </p:cNvSpPr>
            <p:nvPr/>
          </p:nvSpPr>
          <p:spPr bwMode="auto">
            <a:xfrm>
              <a:off x="243" y="96"/>
              <a:ext cx="5373" cy="4030"/>
            </a:xfrm>
            <a:prstGeom prst="rect">
              <a:avLst/>
            </a:prstGeom>
            <a:solidFill>
              <a:srgbClr val="DEDACD"/>
            </a:solidFill>
            <a:ln w="9525">
              <a:noFill/>
              <a:miter lim="800000"/>
              <a:headEnd/>
              <a:tailEnd/>
            </a:ln>
            <a:effectLst/>
          </p:spPr>
          <p:txBody>
            <a:bodyP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grpSp>
      <p:sp>
        <p:nvSpPr>
          <p:cNvPr id="3078" name="Rectangle 6"/>
          <p:cNvSpPr>
            <a:spLocks noGrp="1" noChangeArrowheads="1"/>
          </p:cNvSpPr>
          <p:nvPr>
            <p:ph type="title"/>
          </p:nvPr>
        </p:nvSpPr>
        <p:spPr bwMode="auto">
          <a:xfrm>
            <a:off x="533400" y="381000"/>
            <a:ext cx="8229600" cy="1143000"/>
          </a:xfrm>
          <a:prstGeom prst="rect">
            <a:avLst/>
          </a:prstGeom>
          <a:noFill/>
          <a:ln w="9525">
            <a:noFill/>
            <a:miter lim="800000"/>
            <a:headEnd/>
            <a:tailEnd/>
          </a:ln>
          <a:effectLst>
            <a:outerShdw dist="35921" dir="2700000" algn="ctr" rotWithShape="0">
              <a:srgbClr val="80808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533400" y="1600200"/>
            <a:ext cx="8229600" cy="426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533400" y="5926138"/>
            <a:ext cx="2286000" cy="4746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SzTx/>
              <a:buFontTx/>
              <a:buNone/>
              <a:defRPr kumimoji="0" sz="900">
                <a:solidFill>
                  <a:schemeClr val="tx1"/>
                </a:solidFill>
              </a:defRPr>
            </a:lvl1pPr>
          </a:lstStyle>
          <a:p>
            <a:pPr eaLnBrk="0" fontAlgn="base" hangingPunct="0">
              <a:spcAft>
                <a:spcPct val="0"/>
              </a:spcAft>
            </a:pPr>
            <a:fld id="{A645217F-11CA-4DFA-87C5-2CF1F418122C}" type="datetime6">
              <a:rPr lang="en-US" smtClean="0">
                <a:solidFill>
                  <a:srgbClr val="000000"/>
                </a:solidFill>
              </a:rPr>
              <a:pPr eaLnBrk="0" fontAlgn="base" hangingPunct="0">
                <a:spcAft>
                  <a:spcPct val="0"/>
                </a:spcAft>
              </a:pPr>
              <a:t>July 13</a:t>
            </a:fld>
            <a:endParaRPr lang="en-US">
              <a:solidFill>
                <a:srgbClr val="000000"/>
              </a:solidFill>
            </a:endParaRPr>
          </a:p>
          <a:p>
            <a:pPr eaLnBrk="0" fontAlgn="base" hangingPunct="0">
              <a:spcAft>
                <a:spcPct val="0"/>
              </a:spcAft>
            </a:pPr>
            <a:endParaRPr lang="en-US">
              <a:solidFill>
                <a:srgbClr val="000000"/>
              </a:solidFill>
            </a:endParaRPr>
          </a:p>
          <a:p>
            <a:pPr eaLnBrk="0" fontAlgn="base" hangingPunct="0">
              <a:spcAft>
                <a:spcPct val="0"/>
              </a:spcAft>
            </a:pPr>
            <a:r>
              <a:rPr lang="en-US">
                <a:solidFill>
                  <a:srgbClr val="000000"/>
                </a:solidFill>
              </a:rPr>
              <a:t>June 2002</a:t>
            </a:r>
          </a:p>
        </p:txBody>
      </p:sp>
      <p:sp>
        <p:nvSpPr>
          <p:cNvPr id="3081" name="Rectangle 9"/>
          <p:cNvSpPr>
            <a:spLocks noGrp="1" noChangeArrowheads="1"/>
          </p:cNvSpPr>
          <p:nvPr>
            <p:ph type="ftr" sz="quarter" idx="3"/>
          </p:nvPr>
        </p:nvSpPr>
        <p:spPr bwMode="auto">
          <a:xfrm>
            <a:off x="2895600" y="5926138"/>
            <a:ext cx="3581400" cy="4746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100000"/>
              </a:lnSpc>
              <a:spcBef>
                <a:spcPct val="0"/>
              </a:spcBef>
              <a:buSzTx/>
              <a:buFontTx/>
              <a:buNone/>
              <a:defRPr kumimoji="0" sz="1400">
                <a:solidFill>
                  <a:schemeClr val="tx1"/>
                </a:solidFill>
                <a:latin typeface="Impact" pitchFamily="34" charset="0"/>
              </a:defRPr>
            </a:lvl1pPr>
          </a:lstStyle>
          <a:p>
            <a:pPr eaLnBrk="0" fontAlgn="base" hangingPunct="0">
              <a:spcAft>
                <a:spcPct val="0"/>
              </a:spcAft>
            </a:pPr>
            <a:endParaRPr lang="en-US">
              <a:solidFill>
                <a:srgbClr val="000000"/>
              </a:solidFill>
            </a:endParaRPr>
          </a:p>
        </p:txBody>
      </p:sp>
      <p:sp>
        <p:nvSpPr>
          <p:cNvPr id="3082" name="Rectangle 10"/>
          <p:cNvSpPr>
            <a:spLocks noGrp="1" noChangeArrowheads="1"/>
          </p:cNvSpPr>
          <p:nvPr>
            <p:ph type="sldNum" sz="quarter" idx="4"/>
          </p:nvPr>
        </p:nvSpPr>
        <p:spPr bwMode="auto">
          <a:xfrm>
            <a:off x="6553200" y="5926138"/>
            <a:ext cx="2209800" cy="4746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SzTx/>
              <a:buFontTx/>
              <a:buNone/>
              <a:defRPr kumimoji="0" sz="1400">
                <a:solidFill>
                  <a:schemeClr val="tx1"/>
                </a:solidFill>
                <a:latin typeface="Impact" pitchFamily="34" charset="0"/>
              </a:defRPr>
            </a:lvl1pPr>
          </a:lstStyle>
          <a:p>
            <a:pPr eaLnBrk="0" fontAlgn="base" hangingPunct="0">
              <a:spcAft>
                <a:spcPct val="0"/>
              </a:spcAft>
            </a:pPr>
            <a:fld id="{6334B397-77F5-49EE-9B56-1AD9C8F79159}" type="slidenum">
              <a:rPr lang="en-US">
                <a:solidFill>
                  <a:srgbClr val="000000"/>
                </a:solidFill>
              </a:rPr>
              <a:pPr eaLnBrk="0" fontAlgn="base" hangingPunct="0">
                <a:spcAft>
                  <a:spcPct val="0"/>
                </a:spcAft>
              </a:pPr>
              <a:t>‹#›</a:t>
            </a:fld>
            <a:endParaRPr lang="en-US">
              <a:solidFill>
                <a:srgbClr val="000000"/>
              </a:solidFill>
            </a:endParaRPr>
          </a:p>
        </p:txBody>
      </p:sp>
      <p:sp>
        <p:nvSpPr>
          <p:cNvPr id="3083" name="Rectangle 11"/>
          <p:cNvSpPr>
            <a:spLocks noChangeArrowheads="1"/>
          </p:cNvSpPr>
          <p:nvPr/>
        </p:nvSpPr>
        <p:spPr bwMode="auto">
          <a:xfrm>
            <a:off x="385763" y="152400"/>
            <a:ext cx="0" cy="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eaLnBrk="0" fontAlgn="base" hangingPunct="0">
              <a:lnSpc>
                <a:spcPct val="150000"/>
              </a:lnSpc>
              <a:spcBef>
                <a:spcPct val="20000"/>
              </a:spcBef>
              <a:spcAft>
                <a:spcPct val="0"/>
              </a:spcAft>
              <a:buSzPct val="60000"/>
              <a:buFont typeface="Wingdings" pitchFamily="2" charset="2"/>
              <a:buChar char="l"/>
            </a:pPr>
            <a:endParaRPr kumimoji="1" lang="en-US" sz="2400">
              <a:solidFill>
                <a:srgbClr val="0000FF"/>
              </a:solidFill>
            </a:endParaRPr>
          </a:p>
        </p:txBody>
      </p:sp>
    </p:spTree>
    <p:extLst>
      <p:ext uri="{BB962C8B-B14F-4D97-AF65-F5344CB8AC3E}">
        <p14:creationId xmlns:p14="http://schemas.microsoft.com/office/powerpoint/2010/main" val="11831564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Franklin Gothic Heavy" pitchFamily="34" charset="0"/>
        </a:defRPr>
      </a:lvl2pPr>
      <a:lvl3pPr algn="ctr" rtl="0" eaLnBrk="0" fontAlgn="base" hangingPunct="0">
        <a:spcBef>
          <a:spcPct val="0"/>
        </a:spcBef>
        <a:spcAft>
          <a:spcPct val="0"/>
        </a:spcAft>
        <a:defRPr kumimoji="1" sz="4400">
          <a:solidFill>
            <a:schemeClr val="tx2"/>
          </a:solidFill>
          <a:latin typeface="Franklin Gothic Heavy" pitchFamily="34" charset="0"/>
        </a:defRPr>
      </a:lvl3pPr>
      <a:lvl4pPr algn="ctr" rtl="0" eaLnBrk="0" fontAlgn="base" hangingPunct="0">
        <a:spcBef>
          <a:spcPct val="0"/>
        </a:spcBef>
        <a:spcAft>
          <a:spcPct val="0"/>
        </a:spcAft>
        <a:defRPr kumimoji="1" sz="4400">
          <a:solidFill>
            <a:schemeClr val="tx2"/>
          </a:solidFill>
          <a:latin typeface="Franklin Gothic Heavy" pitchFamily="34" charset="0"/>
        </a:defRPr>
      </a:lvl4pPr>
      <a:lvl5pPr algn="ctr" rtl="0" eaLnBrk="0" fontAlgn="base" hangingPunct="0">
        <a:spcBef>
          <a:spcPct val="0"/>
        </a:spcBef>
        <a:spcAft>
          <a:spcPct val="0"/>
        </a:spcAft>
        <a:defRPr kumimoji="1" sz="4400">
          <a:solidFill>
            <a:schemeClr val="tx2"/>
          </a:solidFill>
          <a:latin typeface="Franklin Gothic Heavy" pitchFamily="34" charset="0"/>
        </a:defRPr>
      </a:lvl5pPr>
      <a:lvl6pPr marL="457200" algn="ctr" rtl="0" eaLnBrk="0" fontAlgn="base" hangingPunct="0">
        <a:spcBef>
          <a:spcPct val="0"/>
        </a:spcBef>
        <a:spcAft>
          <a:spcPct val="0"/>
        </a:spcAft>
        <a:defRPr kumimoji="1" sz="4400">
          <a:solidFill>
            <a:schemeClr val="tx2"/>
          </a:solidFill>
          <a:latin typeface="Franklin Gothic Heavy" pitchFamily="34" charset="0"/>
        </a:defRPr>
      </a:lvl6pPr>
      <a:lvl7pPr marL="914400" algn="ctr" rtl="0" eaLnBrk="0" fontAlgn="base" hangingPunct="0">
        <a:spcBef>
          <a:spcPct val="0"/>
        </a:spcBef>
        <a:spcAft>
          <a:spcPct val="0"/>
        </a:spcAft>
        <a:defRPr kumimoji="1" sz="4400">
          <a:solidFill>
            <a:schemeClr val="tx2"/>
          </a:solidFill>
          <a:latin typeface="Franklin Gothic Heavy" pitchFamily="34" charset="0"/>
        </a:defRPr>
      </a:lvl7pPr>
      <a:lvl8pPr marL="1371600" algn="ctr" rtl="0" eaLnBrk="0" fontAlgn="base" hangingPunct="0">
        <a:spcBef>
          <a:spcPct val="0"/>
        </a:spcBef>
        <a:spcAft>
          <a:spcPct val="0"/>
        </a:spcAft>
        <a:defRPr kumimoji="1" sz="4400">
          <a:solidFill>
            <a:schemeClr val="tx2"/>
          </a:solidFill>
          <a:latin typeface="Franklin Gothic Heavy" pitchFamily="34" charset="0"/>
        </a:defRPr>
      </a:lvl8pPr>
      <a:lvl9pPr marL="1828800" algn="ctr" rtl="0" eaLnBrk="0" fontAlgn="base" hangingPunct="0">
        <a:spcBef>
          <a:spcPct val="0"/>
        </a:spcBef>
        <a:spcAft>
          <a:spcPct val="0"/>
        </a:spcAft>
        <a:defRPr kumimoji="1" sz="4400">
          <a:solidFill>
            <a:schemeClr val="tx2"/>
          </a:solidFill>
          <a:latin typeface="Franklin Gothic Heavy" pitchFamily="34" charset="0"/>
        </a:defRPr>
      </a:lvl9pPr>
    </p:titleStyle>
    <p:bodyStyle>
      <a:lvl1pPr marL="342900" indent="-342900" algn="l" rtl="0" eaLnBrk="0" fontAlgn="base" hangingPunct="0">
        <a:spcBef>
          <a:spcPct val="20000"/>
        </a:spcBef>
        <a:spcAft>
          <a:spcPct val="0"/>
        </a:spcAft>
        <a:buSzPct val="6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60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SzPct val="60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2055" name="Picture 15" descr="map.png"/>
          <p:cNvPicPr>
            <a:picLocks noChangeAspect="1"/>
          </p:cNvPicPr>
          <p:nvPr/>
        </p:nvPicPr>
        <p:blipFill>
          <a:blip r:embed="rId18"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19" cstate="print"/>
          <a:srcRect/>
          <a:stretch>
            <a:fillRect/>
          </a:stretch>
        </p:blipFill>
        <p:spPr bwMode="auto">
          <a:xfrm>
            <a:off x="123825" y="6229350"/>
            <a:ext cx="1019175" cy="476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4" r:id="rId12"/>
    <p:sldLayoutId id="2147483675" r:id="rId13"/>
    <p:sldLayoutId id="2147483681" r:id="rId14"/>
    <p:sldLayoutId id="2147483684" r:id="rId15"/>
    <p:sldLayoutId id="2147483708" r:id="rId16"/>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2055" name="Picture 15" descr="map.png"/>
          <p:cNvPicPr>
            <a:picLocks noChangeAspect="1"/>
          </p:cNvPicPr>
          <p:nvPr/>
        </p:nvPicPr>
        <p:blipFill>
          <a:blip r:embed="rId18"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19"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42784574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8936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0C3E9B1-4792-4D2F-86B4-83E09302F8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58611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1600200" y="152400"/>
            <a:ext cx="747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12"/>
          <p:cNvSpPr>
            <a:spLocks noGrp="1"/>
          </p:cNvSpPr>
          <p:nvPr>
            <p:ph type="body" idx="1"/>
          </p:nvPr>
        </p:nvSpPr>
        <p:spPr bwMode="auto">
          <a:xfrm>
            <a:off x="1600200" y="1673225"/>
            <a:ext cx="7315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3079" name="Picture 15" descr="map.png"/>
          <p:cNvPicPr>
            <a:picLocks noChangeAspect="1"/>
          </p:cNvPicPr>
          <p:nvPr/>
        </p:nvPicPr>
        <p:blipFill>
          <a:blip r:embed="rId16">
            <a:extLst>
              <a:ext uri="{28A0092B-C50C-407E-A947-70E740481C1C}">
                <a14:useLocalDpi xmlns:a14="http://schemas.microsoft.com/office/drawing/2010/main" val="0"/>
              </a:ext>
            </a:extLst>
          </a:blip>
          <a:srcRect b="32175"/>
          <a:stretch>
            <a:fillRect/>
          </a:stretch>
        </p:blipFill>
        <p:spPr bwMode="auto">
          <a:xfrm>
            <a:off x="152400" y="304800"/>
            <a:ext cx="111125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3081" name="Picture 33" descr="HP2020_logo.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3825" y="6229350"/>
            <a:ext cx="101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90827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9974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1600200" y="152400"/>
            <a:ext cx="74707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1600200" y="1673225"/>
            <a:ext cx="7315200" cy="487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p:nvSpPr>
        <p:spPr bwMode="auto">
          <a:xfrm>
            <a:off x="0" y="76200"/>
            <a:ext cx="1371600" cy="1447800"/>
          </a:xfrm>
          <a:prstGeom prst="rect">
            <a:avLst/>
          </a:prstGeom>
          <a:gradFill>
            <a:gsLst>
              <a:gs pos="0">
                <a:srgbClr val="003F72"/>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3F72"/>
              </a:solidFill>
              <a:latin typeface="Arial" charset="0"/>
              <a:ea typeface="ＭＳ Ｐゴシック" pitchFamily="-107" charset="-128"/>
            </a:endParaRPr>
          </a:p>
        </p:txBody>
      </p:sp>
      <p:sp>
        <p:nvSpPr>
          <p:cNvPr id="13" name="Rectangle 12"/>
          <p:cNvSpPr/>
          <p:nvPr/>
        </p:nvSpPr>
        <p:spPr bwMode="auto">
          <a:xfrm>
            <a:off x="457200" y="1295400"/>
            <a:ext cx="8686800" cy="228600"/>
          </a:xfrm>
          <a:prstGeom prst="rect">
            <a:avLst/>
          </a:prstGeom>
          <a:gradFill>
            <a:gsLst>
              <a:gs pos="0">
                <a:srgbClr val="FADA63"/>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sp>
        <p:nvSpPr>
          <p:cNvPr id="1030" name="Rectangle 19"/>
          <p:cNvSpPr>
            <a:spLocks noChangeArrowheads="1"/>
          </p:cNvSpPr>
          <p:nvPr/>
        </p:nvSpPr>
        <p:spPr bwMode="auto">
          <a:xfrm>
            <a:off x="0" y="0"/>
            <a:ext cx="9144000" cy="76200"/>
          </a:xfrm>
          <a:prstGeom prst="rect">
            <a:avLst/>
          </a:prstGeom>
          <a:solidFill>
            <a:srgbClr val="003F72"/>
          </a:solidFill>
          <a:ln w="9525">
            <a:noFill/>
            <a:round/>
            <a:headEnd/>
            <a:tailEnd/>
          </a:ln>
        </p:spPr>
        <p:txBody>
          <a:bodyPr/>
          <a:lstStyle/>
          <a:p>
            <a:pPr algn="ctr" fontAlgn="base">
              <a:spcBef>
                <a:spcPct val="0"/>
              </a:spcBef>
              <a:spcAft>
                <a:spcPct val="0"/>
              </a:spcAft>
              <a:defRPr/>
            </a:pPr>
            <a:endParaRPr lang="en-US" dirty="0">
              <a:solidFill>
                <a:srgbClr val="003F72"/>
              </a:solidFill>
              <a:latin typeface="Arial" pitchFamily="34" charset="0"/>
              <a:ea typeface="ＭＳ Ｐゴシック" charset="-128"/>
            </a:endParaRPr>
          </a:p>
        </p:txBody>
      </p:sp>
      <p:pic>
        <p:nvPicPr>
          <p:cNvPr id="2055" name="Picture 15" descr="map.png"/>
          <p:cNvPicPr>
            <a:picLocks noChangeAspect="1"/>
          </p:cNvPicPr>
          <p:nvPr/>
        </p:nvPicPr>
        <p:blipFill>
          <a:blip r:embed="rId16" cstate="print"/>
          <a:srcRect b="32175"/>
          <a:stretch>
            <a:fillRect/>
          </a:stretch>
        </p:blipFill>
        <p:spPr bwMode="auto">
          <a:xfrm>
            <a:off x="152400" y="304800"/>
            <a:ext cx="1111250" cy="725488"/>
          </a:xfrm>
          <a:prstGeom prst="rect">
            <a:avLst/>
          </a:prstGeom>
          <a:noFill/>
          <a:ln w="9525">
            <a:noFill/>
            <a:miter lim="800000"/>
            <a:headEnd/>
            <a:tailEnd/>
          </a:ln>
        </p:spPr>
      </p:pic>
      <p:sp>
        <p:nvSpPr>
          <p:cNvPr id="16" name="Rectangle 15"/>
          <p:cNvSpPr/>
          <p:nvPr/>
        </p:nvSpPr>
        <p:spPr bwMode="auto">
          <a:xfrm>
            <a:off x="0" y="1295400"/>
            <a:ext cx="1371600" cy="4800600"/>
          </a:xfrm>
          <a:prstGeom prst="rect">
            <a:avLst/>
          </a:prstGeom>
          <a:gradFill>
            <a:gsLst>
              <a:gs pos="0">
                <a:srgbClr val="4FA98D"/>
              </a:gs>
              <a:gs pos="100000">
                <a:schemeClr val="bg1"/>
              </a:gs>
              <a:gs pos="100000">
                <a:srgbClr val="003F72">
                  <a:shade val="100000"/>
                  <a:satMod val="115000"/>
                </a:srgbClr>
              </a:gs>
            </a:gsLst>
            <a:lin ang="5400000" scaled="1"/>
          </a:gra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dirty="0">
              <a:solidFill>
                <a:srgbClr val="000000"/>
              </a:solidFill>
              <a:latin typeface="Arial" charset="0"/>
              <a:ea typeface="ＭＳ Ｐゴシック" pitchFamily="-107" charset="-128"/>
            </a:endParaRPr>
          </a:p>
        </p:txBody>
      </p:sp>
      <p:pic>
        <p:nvPicPr>
          <p:cNvPr id="2057" name="Picture 33" descr="HP2020_logo.png"/>
          <p:cNvPicPr>
            <a:picLocks noChangeAspect="1"/>
          </p:cNvPicPr>
          <p:nvPr/>
        </p:nvPicPr>
        <p:blipFill>
          <a:blip r:embed="rId17" cstate="print"/>
          <a:srcRect/>
          <a:stretch>
            <a:fillRect/>
          </a:stretch>
        </p:blipFill>
        <p:spPr bwMode="auto">
          <a:xfrm>
            <a:off x="123825" y="6229350"/>
            <a:ext cx="1019175" cy="476250"/>
          </a:xfrm>
          <a:prstGeom prst="rect">
            <a:avLst/>
          </a:prstGeom>
          <a:noFill/>
          <a:ln w="9525">
            <a:noFill/>
            <a:miter lim="800000"/>
            <a:headEnd/>
            <a:tailEnd/>
          </a:ln>
        </p:spPr>
      </p:pic>
    </p:spTree>
    <p:extLst>
      <p:ext uri="{BB962C8B-B14F-4D97-AF65-F5344CB8AC3E}">
        <p14:creationId xmlns:p14="http://schemas.microsoft.com/office/powerpoint/2010/main" val="205259621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hf hdr="0" dt="0"/>
  <p:txStyles>
    <p:titleStyle>
      <a:lvl1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rgbClr val="003F72"/>
          </a:solidFill>
          <a:latin typeface="Arial Black" pitchFamily="34" charset="0"/>
          <a:ea typeface="ＭＳ Ｐゴシック" pitchFamily="84" charset="-128"/>
          <a:cs typeface="ＭＳ Ｐゴシック" pitchFamily="84" charset="-128"/>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AF9D-AF5A-496A-B0B6-E10018E450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119859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3.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6.xml"/><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10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5.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0.xml"/><Relationship Id="rId1" Type="http://schemas.openxmlformats.org/officeDocument/2006/relationships/slideLayout" Target="../slideLayouts/slideLayout108.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3.xml"/><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4.xml"/><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cdc.gov/injury" TargetMode="External"/><Relationship Id="rId7"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1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1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8.xml"/><Relationship Id="rId1" Type="http://schemas.openxmlformats.org/officeDocument/2006/relationships/slideLayout" Target="../slideLayouts/slideLayout138.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1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8.xml"/><Relationship Id="rId1" Type="http://schemas.openxmlformats.org/officeDocument/2006/relationships/vmlDrawing" Target="../drawings/vmlDrawing1.vml"/><Relationship Id="rId5" Type="http://schemas.openxmlformats.org/officeDocument/2006/relationships/image" Target="../media/image48.emf"/><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4.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1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4.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87.xml"/><Relationship Id="rId1" Type="http://schemas.openxmlformats.org/officeDocument/2006/relationships/slideLayout" Target="../slideLayouts/slideLayout1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457200"/>
            <a:ext cx="9144000" cy="2057400"/>
          </a:xfrm>
        </p:spPr>
        <p:txBody>
          <a:bodyPr>
            <a:normAutofit/>
          </a:bodyPr>
          <a:lstStyle/>
          <a:p>
            <a:pPr eaLnBrk="1" hangingPunct="1"/>
            <a:r>
              <a:rPr lang="en-US" sz="3600" dirty="0"/>
              <a:t>Healthy People 2020 Progress Review: Violence Across the Lifespan </a:t>
            </a:r>
            <a:br>
              <a:rPr lang="en-US" sz="3600" dirty="0"/>
            </a:br>
            <a:r>
              <a:rPr lang="en-US" sz="2000" dirty="0"/>
              <a:t>April 18, 2013</a:t>
            </a:r>
            <a:br>
              <a:rPr lang="en-US" sz="2000" dirty="0"/>
            </a:br>
            <a:endParaRPr lang="en-US" sz="3600" dirty="0"/>
          </a:p>
        </p:txBody>
      </p:sp>
    </p:spTree>
    <p:extLst>
      <p:ext uri="{BB962C8B-B14F-4D97-AF65-F5344CB8AC3E}">
        <p14:creationId xmlns:p14="http://schemas.microsoft.com/office/powerpoint/2010/main" val="87578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558140"/>
          </a:xfrm>
        </p:spPr>
        <p:txBody>
          <a:bodyPr>
            <a:normAutofit/>
          </a:bodyPr>
          <a:lstStyle/>
          <a:p>
            <a:r>
              <a:rPr lang="en-US" sz="2600" b="1" dirty="0">
                <a:solidFill>
                  <a:srgbClr val="003F72"/>
                </a:solidFill>
                <a:latin typeface="Tahoma" pitchFamily="34" charset="0"/>
                <a:ea typeface="Tahoma" pitchFamily="34" charset="0"/>
                <a:cs typeface="Tahoma" pitchFamily="34" charset="0"/>
              </a:rPr>
              <a:t>Leading Causes </a:t>
            </a:r>
            <a:r>
              <a:rPr lang="en-US" sz="2600" b="1" dirty="0" smtClean="0">
                <a:solidFill>
                  <a:srgbClr val="003F72"/>
                </a:solidFill>
                <a:latin typeface="Tahoma" pitchFamily="34" charset="0"/>
                <a:ea typeface="Tahoma" pitchFamily="34" charset="0"/>
                <a:cs typeface="Tahoma" pitchFamily="34" charset="0"/>
              </a:rPr>
              <a:t>of Death, </a:t>
            </a:r>
            <a:r>
              <a:rPr lang="en-US" sz="2600" b="1" dirty="0">
                <a:solidFill>
                  <a:srgbClr val="003F72"/>
                </a:solidFill>
                <a:latin typeface="Tahoma" pitchFamily="34" charset="0"/>
                <a:ea typeface="Tahoma" pitchFamily="34" charset="0"/>
                <a:cs typeface="Tahoma" pitchFamily="34" charset="0"/>
              </a:rPr>
              <a:t>2010</a:t>
            </a:r>
            <a:endParaRPr lang="en-US" sz="2600" dirty="0">
              <a:latin typeface="Tahoma" pitchFamily="34" charset="0"/>
              <a:ea typeface="Tahoma" pitchFamily="34" charset="0"/>
              <a:cs typeface="Tahoma" pitchFamily="34" charset="0"/>
            </a:endParaRPr>
          </a:p>
        </p:txBody>
      </p:sp>
      <p:pic>
        <p:nvPicPr>
          <p:cNvPr id="2" name="Picture 1" descr="Leading Causes of Death by Age,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868680"/>
            <a:ext cx="8473440" cy="5120640"/>
          </a:xfrm>
          <a:prstGeom prst="rect">
            <a:avLst/>
          </a:prstGeom>
        </p:spPr>
      </p:pic>
      <p:sp>
        <p:nvSpPr>
          <p:cNvPr id="5" name="Text Placeholder 4"/>
          <p:cNvSpPr>
            <a:spLocks noGrp="1"/>
          </p:cNvSpPr>
          <p:nvPr>
            <p:ph type="body" sz="quarter" idx="13"/>
          </p:nvPr>
        </p:nvSpPr>
        <p:spPr>
          <a:xfrm>
            <a:off x="152401" y="6553200"/>
            <a:ext cx="4724400" cy="228600"/>
          </a:xfrm>
        </p:spPr>
        <p:txBody>
          <a:bodyPr/>
          <a:lstStyle/>
          <a:p>
            <a:r>
              <a:rPr lang="en-US" sz="1050" dirty="0" smtClean="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National </a:t>
            </a:r>
            <a:r>
              <a:rPr lang="en-US" sz="1050" dirty="0" smtClean="0">
                <a:solidFill>
                  <a:srgbClr val="000000"/>
                </a:solidFill>
                <a:latin typeface="Tahoma" pitchFamily="34" charset="0"/>
                <a:ea typeface="Tahoma" pitchFamily="34" charset="0"/>
                <a:cs typeface="Tahoma" pitchFamily="34" charset="0"/>
              </a:rPr>
              <a:t>Vital Statistics System</a:t>
            </a:r>
            <a:r>
              <a:rPr lang="en-US" sz="1050" dirty="0">
                <a:latin typeface="Tahoma" pitchFamily="34" charset="0"/>
                <a:ea typeface="Tahoma" pitchFamily="34" charset="0"/>
                <a:cs typeface="Tahoma" pitchFamily="34" charset="0"/>
              </a:rPr>
              <a:t>–</a:t>
            </a:r>
            <a:r>
              <a:rPr lang="en-US" sz="1050" dirty="0" smtClean="0">
                <a:solidFill>
                  <a:srgbClr val="000000"/>
                </a:solidFill>
                <a:latin typeface="Tahoma" pitchFamily="34" charset="0"/>
                <a:ea typeface="Tahoma" pitchFamily="34" charset="0"/>
                <a:cs typeface="Tahoma" pitchFamily="34" charset="0"/>
              </a:rPr>
              <a:t>Mortality </a:t>
            </a:r>
            <a:r>
              <a:rPr lang="en-US" sz="1050" dirty="0">
                <a:solidFill>
                  <a:srgbClr val="000000"/>
                </a:solidFill>
                <a:latin typeface="Tahoma" pitchFamily="34" charset="0"/>
                <a:ea typeface="Tahoma" pitchFamily="34" charset="0"/>
                <a:cs typeface="Tahoma" pitchFamily="34" charset="0"/>
              </a:rPr>
              <a:t>(NVSS-M), </a:t>
            </a:r>
            <a:r>
              <a:rPr lang="en-US" sz="1050" dirty="0" smtClean="0">
                <a:solidFill>
                  <a:srgbClr val="000000"/>
                </a:solidFill>
                <a:latin typeface="Tahoma" pitchFamily="34" charset="0"/>
                <a:ea typeface="Tahoma" pitchFamily="34" charset="0"/>
                <a:cs typeface="Tahoma" pitchFamily="34" charset="0"/>
              </a:rPr>
              <a:t>CDC/NCHS.</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55895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28600" y="304800"/>
            <a:ext cx="8686800" cy="60960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Injury </a:t>
            </a:r>
            <a:r>
              <a:rPr lang="en-US" sz="2600" b="1" dirty="0">
                <a:solidFill>
                  <a:srgbClr val="003F72"/>
                </a:solidFill>
                <a:latin typeface="Tahoma" pitchFamily="34" charset="0"/>
                <a:ea typeface="Tahoma" pitchFamily="34" charset="0"/>
                <a:cs typeface="Tahoma" pitchFamily="34" charset="0"/>
              </a:rPr>
              <a:t>in the United States, 2010</a:t>
            </a:r>
          </a:p>
        </p:txBody>
      </p:sp>
      <p:graphicFrame>
        <p:nvGraphicFramePr>
          <p:cNvPr id="7" name="Content Placeholder 6" descr="Injury deaths"/>
          <p:cNvGraphicFramePr>
            <a:graphicFrameLocks noGrp="1"/>
          </p:cNvGraphicFramePr>
          <p:nvPr>
            <p:ph idx="1"/>
            <p:extLst>
              <p:ext uri="{D42A27DB-BD31-4B8C-83A1-F6EECF244321}">
                <p14:modId xmlns:p14="http://schemas.microsoft.com/office/powerpoint/2010/main" val="1194935396"/>
              </p:ext>
            </p:extLst>
          </p:nvPr>
        </p:nvGraphicFramePr>
        <p:xfrm>
          <a:off x="571500" y="1050942"/>
          <a:ext cx="2514600" cy="19605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3"/>
          </p:nvPr>
        </p:nvSpPr>
        <p:spPr>
          <a:xfrm>
            <a:off x="92243" y="6400800"/>
            <a:ext cx="7908758" cy="413441"/>
          </a:xfrm>
        </p:spPr>
        <p:txBody>
          <a:bodyPr/>
          <a:lstStyle/>
          <a:p>
            <a:r>
              <a:rPr lang="en-US" sz="1050" dirty="0" smtClean="0">
                <a:latin typeface="Tahoma" pitchFamily="34" charset="0"/>
                <a:ea typeface="Tahoma" pitchFamily="34" charset="0"/>
                <a:cs typeface="Tahoma" pitchFamily="34" charset="0"/>
              </a:rPr>
              <a:t>SOURCES: </a:t>
            </a:r>
            <a:r>
              <a:rPr lang="en-US" sz="1050" dirty="0">
                <a:solidFill>
                  <a:srgbClr val="000000"/>
                </a:solidFill>
                <a:latin typeface="Tahoma" pitchFamily="34" charset="0"/>
                <a:ea typeface="Tahoma" pitchFamily="34" charset="0"/>
                <a:cs typeface="Tahoma" pitchFamily="34" charset="0"/>
              </a:rPr>
              <a:t>National Vital Statistics System</a:t>
            </a:r>
            <a:r>
              <a:rPr lang="en-US" sz="1050" dirty="0">
                <a:latin typeface="Tahoma" pitchFamily="34" charset="0"/>
                <a:ea typeface="Tahoma" pitchFamily="34" charset="0"/>
                <a:cs typeface="Tahoma" pitchFamily="34" charset="0"/>
              </a:rPr>
              <a:t>–</a:t>
            </a:r>
            <a:r>
              <a:rPr lang="en-US" sz="1050" dirty="0">
                <a:solidFill>
                  <a:srgbClr val="000000"/>
                </a:solidFill>
                <a:latin typeface="Tahoma" pitchFamily="34" charset="0"/>
                <a:ea typeface="Tahoma" pitchFamily="34" charset="0"/>
                <a:cs typeface="Tahoma" pitchFamily="34" charset="0"/>
              </a:rPr>
              <a:t>Mortality (NVSS-M), </a:t>
            </a:r>
            <a:r>
              <a:rPr lang="en-US" sz="1050" dirty="0" smtClean="0">
                <a:solidFill>
                  <a:srgbClr val="000000"/>
                </a:solidFill>
                <a:latin typeface="Tahoma" pitchFamily="34" charset="0"/>
                <a:ea typeface="Tahoma" pitchFamily="34" charset="0"/>
                <a:cs typeface="Tahoma" pitchFamily="34" charset="0"/>
              </a:rPr>
              <a:t>National </a:t>
            </a:r>
            <a:r>
              <a:rPr lang="en-US" sz="1050" dirty="0">
                <a:solidFill>
                  <a:srgbClr val="000000"/>
                </a:solidFill>
                <a:latin typeface="Tahoma" pitchFamily="34" charset="0"/>
                <a:ea typeface="Tahoma" pitchFamily="34" charset="0"/>
                <a:cs typeface="Tahoma" pitchFamily="34" charset="0"/>
              </a:rPr>
              <a:t>Hospital Discharge Survey (NHDS), National Hospital Ambulatory Medical Care Survey (NHAMCS), and National Health Interview Survey (NHIS), CDC/NCHS.</a:t>
            </a:r>
          </a:p>
          <a:p>
            <a:endParaRPr lang="en-US" dirty="0">
              <a:latin typeface="Tahoma" pitchFamily="34" charset="0"/>
              <a:ea typeface="Tahoma" pitchFamily="34" charset="0"/>
              <a:cs typeface="Tahoma" pitchFamily="34" charset="0"/>
            </a:endParaRPr>
          </a:p>
        </p:txBody>
      </p:sp>
      <p:sp>
        <p:nvSpPr>
          <p:cNvPr id="2" name="TextBox 1"/>
          <p:cNvSpPr txBox="1"/>
          <p:nvPr/>
        </p:nvSpPr>
        <p:spPr>
          <a:xfrm>
            <a:off x="1371600" y="2286000"/>
            <a:ext cx="914400" cy="307777"/>
          </a:xfrm>
          <a:prstGeom prst="rect">
            <a:avLst/>
          </a:prstGeom>
          <a:noFill/>
        </p:spPr>
        <p:txBody>
          <a:bodyPr wrap="square" rtlCol="0">
            <a:spAutoFit/>
          </a:bodyPr>
          <a:lstStyle/>
          <a:p>
            <a:pPr algn="ctr"/>
            <a:r>
              <a:rPr lang="en-US" sz="1400" b="1" dirty="0" smtClean="0">
                <a:solidFill>
                  <a:schemeClr val="bg1"/>
                </a:solidFill>
                <a:latin typeface="Tahoma" pitchFamily="34" charset="0"/>
                <a:ea typeface="Tahoma" pitchFamily="34" charset="0"/>
                <a:cs typeface="Tahoma" pitchFamily="34" charset="0"/>
              </a:rPr>
              <a:t>Deaths</a:t>
            </a:r>
            <a:endParaRPr lang="en-US" sz="1400" b="1" dirty="0">
              <a:solidFill>
                <a:schemeClr val="bg1"/>
              </a:solidFill>
              <a:latin typeface="Tahoma" pitchFamily="34" charset="0"/>
              <a:ea typeface="Tahoma" pitchFamily="34" charset="0"/>
              <a:cs typeface="Tahoma" pitchFamily="34" charset="0"/>
            </a:endParaRPr>
          </a:p>
        </p:txBody>
      </p:sp>
      <p:grpSp>
        <p:nvGrpSpPr>
          <p:cNvPr id="21" name="Group 20" descr="Hospital discharges"/>
          <p:cNvGrpSpPr/>
          <p:nvPr/>
        </p:nvGrpSpPr>
        <p:grpSpPr>
          <a:xfrm>
            <a:off x="1752600" y="1145977"/>
            <a:ext cx="3733800" cy="2895600"/>
            <a:chOff x="1799012" y="815742"/>
            <a:chExt cx="3733800" cy="2895600"/>
          </a:xfrm>
        </p:grpSpPr>
        <p:graphicFrame>
          <p:nvGraphicFramePr>
            <p:cNvPr id="8" name="Content Placeholder 6" descr="Hospital discharges"/>
            <p:cNvGraphicFramePr>
              <a:graphicFrameLocks/>
            </p:cNvGraphicFramePr>
            <p:nvPr>
              <p:extLst>
                <p:ext uri="{D42A27DB-BD31-4B8C-83A1-F6EECF244321}">
                  <p14:modId xmlns:p14="http://schemas.microsoft.com/office/powerpoint/2010/main" val="1653775187"/>
                </p:ext>
              </p:extLst>
            </p:nvPr>
          </p:nvGraphicFramePr>
          <p:xfrm>
            <a:off x="1799012" y="815742"/>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015806" y="2615829"/>
              <a:ext cx="1219200" cy="523220"/>
            </a:xfrm>
            <a:prstGeom prst="rect">
              <a:avLst/>
            </a:prstGeom>
            <a:noFill/>
          </p:spPr>
          <p:txBody>
            <a:bodyPr wrap="square" rtlCol="0">
              <a:spAutoFit/>
            </a:bodyPr>
            <a:lstStyle/>
            <a:p>
              <a:pPr algn="ctr"/>
              <a:r>
                <a:rPr lang="en-US" sz="1400" b="1" dirty="0" smtClean="0">
                  <a:solidFill>
                    <a:schemeClr val="bg1"/>
                  </a:solidFill>
                  <a:latin typeface="Tahoma" pitchFamily="34" charset="0"/>
                  <a:ea typeface="Tahoma" pitchFamily="34" charset="0"/>
                  <a:cs typeface="Tahoma" pitchFamily="34" charset="0"/>
                </a:rPr>
                <a:t>Hospital discharges</a:t>
              </a:r>
              <a:endParaRPr lang="en-US" sz="1400" b="1" dirty="0">
                <a:solidFill>
                  <a:schemeClr val="bg1"/>
                </a:solidFill>
                <a:latin typeface="Tahoma" pitchFamily="34" charset="0"/>
                <a:ea typeface="Tahoma" pitchFamily="34" charset="0"/>
                <a:cs typeface="Tahoma" pitchFamily="34" charset="0"/>
              </a:endParaRPr>
            </a:p>
          </p:txBody>
        </p:sp>
      </p:grpSp>
      <p:graphicFrame>
        <p:nvGraphicFramePr>
          <p:cNvPr id="9" name="Content Placeholder 6" descr="Initial ED visits"/>
          <p:cNvGraphicFramePr>
            <a:graphicFrameLocks/>
          </p:cNvGraphicFramePr>
          <p:nvPr>
            <p:extLst>
              <p:ext uri="{D42A27DB-BD31-4B8C-83A1-F6EECF244321}">
                <p14:modId xmlns:p14="http://schemas.microsoft.com/office/powerpoint/2010/main" val="221683516"/>
              </p:ext>
            </p:extLst>
          </p:nvPr>
        </p:nvGraphicFramePr>
        <p:xfrm>
          <a:off x="4572000" y="2118750"/>
          <a:ext cx="38100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800600" y="3833250"/>
            <a:ext cx="1371600" cy="954107"/>
          </a:xfrm>
          <a:prstGeom prst="rect">
            <a:avLst/>
          </a:prstGeom>
          <a:noFill/>
        </p:spPr>
        <p:txBody>
          <a:bodyPr wrap="square" rtlCol="0">
            <a:spAutoFit/>
          </a:bodyPr>
          <a:lstStyle/>
          <a:p>
            <a:pPr algn="ctr"/>
            <a:r>
              <a:rPr lang="en-US" sz="1400" b="1" dirty="0" smtClean="0">
                <a:solidFill>
                  <a:schemeClr val="bg1"/>
                </a:solidFill>
                <a:latin typeface="Tahoma" pitchFamily="34" charset="0"/>
                <a:ea typeface="Tahoma" pitchFamily="34" charset="0"/>
                <a:cs typeface="Tahoma" pitchFamily="34" charset="0"/>
              </a:rPr>
              <a:t>Initial </a:t>
            </a:r>
          </a:p>
          <a:p>
            <a:pPr algn="ctr"/>
            <a:r>
              <a:rPr lang="en-US" sz="1400" b="1" dirty="0" smtClean="0">
                <a:solidFill>
                  <a:schemeClr val="bg1"/>
                </a:solidFill>
                <a:latin typeface="Tahoma" pitchFamily="34" charset="0"/>
                <a:ea typeface="Tahoma" pitchFamily="34" charset="0"/>
                <a:cs typeface="Tahoma" pitchFamily="34" charset="0"/>
              </a:rPr>
              <a:t>emergency department</a:t>
            </a:r>
          </a:p>
          <a:p>
            <a:pPr algn="ctr"/>
            <a:r>
              <a:rPr lang="en-US" sz="1400" b="1" dirty="0" smtClean="0">
                <a:solidFill>
                  <a:schemeClr val="bg1"/>
                </a:solidFill>
                <a:latin typeface="Tahoma" pitchFamily="34" charset="0"/>
                <a:ea typeface="Tahoma" pitchFamily="34" charset="0"/>
                <a:cs typeface="Tahoma" pitchFamily="34" charset="0"/>
              </a:rPr>
              <a:t> visits</a:t>
            </a:r>
            <a:endParaRPr lang="en-US" sz="1400" b="1" dirty="0">
              <a:solidFill>
                <a:schemeClr val="bg1"/>
              </a:solidFill>
              <a:latin typeface="Tahoma" pitchFamily="34" charset="0"/>
              <a:ea typeface="Tahoma" pitchFamily="34" charset="0"/>
              <a:cs typeface="Tahoma" pitchFamily="34" charset="0"/>
            </a:endParaRPr>
          </a:p>
        </p:txBody>
      </p:sp>
      <p:grpSp>
        <p:nvGrpSpPr>
          <p:cNvPr id="19" name="Group 18" descr="Medically consulted injuries"/>
          <p:cNvGrpSpPr/>
          <p:nvPr/>
        </p:nvGrpSpPr>
        <p:grpSpPr>
          <a:xfrm>
            <a:off x="1524000" y="3833250"/>
            <a:ext cx="2209800" cy="2057400"/>
            <a:chOff x="1524000" y="3429000"/>
            <a:chExt cx="2209800" cy="2057400"/>
          </a:xfrm>
        </p:grpSpPr>
        <p:grpSp>
          <p:nvGrpSpPr>
            <p:cNvPr id="17" name="Group 16"/>
            <p:cNvGrpSpPr/>
            <p:nvPr/>
          </p:nvGrpSpPr>
          <p:grpSpPr>
            <a:xfrm>
              <a:off x="1530928" y="3429000"/>
              <a:ext cx="2202872" cy="2057400"/>
              <a:chOff x="997528" y="3048000"/>
              <a:chExt cx="2202872" cy="2057400"/>
            </a:xfrm>
          </p:grpSpPr>
          <p:sp>
            <p:nvSpPr>
              <p:cNvPr id="13" name="Rectangle 12"/>
              <p:cNvSpPr/>
              <p:nvPr/>
            </p:nvSpPr>
            <p:spPr>
              <a:xfrm>
                <a:off x="997528" y="3733800"/>
                <a:ext cx="2202872" cy="1371600"/>
              </a:xfrm>
              <a:prstGeom prst="rect">
                <a:avLst/>
              </a:prstGeom>
              <a:solidFill>
                <a:srgbClr val="80B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997528" y="3048000"/>
                <a:ext cx="2202872" cy="685800"/>
              </a:xfrm>
              <a:prstGeom prst="triangle">
                <a:avLst/>
              </a:prstGeom>
              <a:solidFill>
                <a:srgbClr val="80B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66800" y="3276600"/>
                <a:ext cx="457200" cy="457200"/>
              </a:xfrm>
              <a:prstGeom prst="rect">
                <a:avLst/>
              </a:prstGeom>
              <a:solidFill>
                <a:srgbClr val="80B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1524000" y="4164449"/>
              <a:ext cx="2209800" cy="1092607"/>
            </a:xfrm>
            <a:prstGeom prst="rect">
              <a:avLst/>
            </a:prstGeom>
            <a:noFill/>
          </p:spPr>
          <p:txBody>
            <a:bodyPr wrap="square" rtlCol="0">
              <a:spAutoFit/>
            </a:bodyPr>
            <a:lstStyle/>
            <a:p>
              <a:pPr algn="ctr"/>
              <a:r>
                <a:rPr lang="en-US" sz="1300" b="1" dirty="0" smtClean="0">
                  <a:solidFill>
                    <a:schemeClr val="bg1"/>
                  </a:solidFill>
                  <a:latin typeface="Tahoma" pitchFamily="34" charset="0"/>
                  <a:ea typeface="Tahoma" pitchFamily="34" charset="0"/>
                  <a:cs typeface="Tahoma" pitchFamily="34" charset="0"/>
                </a:rPr>
                <a:t>35 million </a:t>
              </a:r>
            </a:p>
            <a:p>
              <a:pPr algn="ctr"/>
              <a:r>
                <a:rPr lang="en-US" sz="1300" b="1" dirty="0" smtClean="0">
                  <a:solidFill>
                    <a:schemeClr val="bg1"/>
                  </a:solidFill>
                  <a:latin typeface="Tahoma" pitchFamily="34" charset="0"/>
                  <a:ea typeface="Tahoma" pitchFamily="34" charset="0"/>
                  <a:cs typeface="Tahoma" pitchFamily="34" charset="0"/>
                </a:rPr>
                <a:t>episodes of medically consulted injuries were reported in a national household survey</a:t>
              </a:r>
              <a:endParaRPr lang="en-US" sz="13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963146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73485" y="228600"/>
            <a:ext cx="8382000" cy="60960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Injury Deaths by Cause, </a:t>
            </a:r>
            <a:r>
              <a:rPr lang="en-US" sz="2600" b="1" dirty="0">
                <a:solidFill>
                  <a:srgbClr val="003F72"/>
                </a:solidFill>
                <a:latin typeface="Tahoma" pitchFamily="34" charset="0"/>
                <a:ea typeface="Tahoma" pitchFamily="34" charset="0"/>
                <a:cs typeface="Tahoma" pitchFamily="34" charset="0"/>
              </a:rPr>
              <a:t>1999-2010</a:t>
            </a:r>
          </a:p>
        </p:txBody>
      </p:sp>
      <p:graphicFrame>
        <p:nvGraphicFramePr>
          <p:cNvPr id="33" name="Content Placeholder 3" descr="Injury Deaths by Cause, 1999-2010"/>
          <p:cNvGraphicFramePr>
            <a:graphicFrameLocks/>
          </p:cNvGraphicFramePr>
          <p:nvPr>
            <p:extLst>
              <p:ext uri="{D42A27DB-BD31-4B8C-83A1-F6EECF244321}">
                <p14:modId xmlns:p14="http://schemas.microsoft.com/office/powerpoint/2010/main" val="3827618522"/>
              </p:ext>
            </p:extLst>
          </p:nvPr>
        </p:nvGraphicFramePr>
        <p:xfrm>
          <a:off x="266700" y="1019175"/>
          <a:ext cx="8305800" cy="469582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66700" y="940712"/>
            <a:ext cx="3505200" cy="338554"/>
          </a:xfrm>
          <a:prstGeom prst="rect">
            <a:avLst/>
          </a:prstGeom>
          <a:noFill/>
        </p:spPr>
        <p:txBody>
          <a:bodyPr vert="horz" wrap="square" rtlCol="0">
            <a:spAutoFit/>
          </a:bodyPr>
          <a:lstStyle/>
          <a:p>
            <a:r>
              <a:rPr lang="en-US" sz="1600" dirty="0" smtClean="0">
                <a:latin typeface="Tahoma" pitchFamily="34" charset="0"/>
                <a:ea typeface="Tahoma" pitchFamily="34" charset="0"/>
                <a:cs typeface="Tahoma" pitchFamily="34" charset="0"/>
              </a:rPr>
              <a:t>Rate </a:t>
            </a:r>
            <a:r>
              <a:rPr lang="en-US" sz="1600" dirty="0">
                <a:latin typeface="Tahoma" pitchFamily="34" charset="0"/>
                <a:ea typeface="Tahoma" pitchFamily="34" charset="0"/>
                <a:cs typeface="Tahoma" pitchFamily="34" charset="0"/>
              </a:rPr>
              <a:t>per 100,000 </a:t>
            </a:r>
            <a:r>
              <a:rPr lang="en-US" sz="1600" dirty="0" smtClean="0">
                <a:latin typeface="Tahoma" pitchFamily="34" charset="0"/>
                <a:ea typeface="Tahoma" pitchFamily="34" charset="0"/>
                <a:cs typeface="Tahoma" pitchFamily="34" charset="0"/>
              </a:rPr>
              <a:t>(age-adjusted)</a:t>
            </a:r>
            <a:endParaRPr lang="en-US" sz="1600" dirty="0">
              <a:latin typeface="Tahoma" pitchFamily="34" charset="0"/>
              <a:ea typeface="Tahoma" pitchFamily="34" charset="0"/>
              <a:cs typeface="Tahoma" pitchFamily="34" charset="0"/>
            </a:endParaRPr>
          </a:p>
        </p:txBody>
      </p:sp>
      <p:sp>
        <p:nvSpPr>
          <p:cNvPr id="19" name="TextBox 18"/>
          <p:cNvSpPr txBox="1"/>
          <p:nvPr/>
        </p:nvSpPr>
        <p:spPr>
          <a:xfrm>
            <a:off x="4007260" y="1371600"/>
            <a:ext cx="1314450" cy="338554"/>
          </a:xfrm>
          <a:prstGeom prst="rect">
            <a:avLst/>
          </a:prstGeom>
          <a:noFill/>
        </p:spPr>
        <p:txBody>
          <a:bodyPr wrap="square" rtlCol="0">
            <a:spAutoFit/>
          </a:bodyPr>
          <a:lstStyle/>
          <a:p>
            <a:r>
              <a:rPr lang="en-US" sz="1600" b="1" dirty="0" smtClean="0">
                <a:solidFill>
                  <a:schemeClr val="accent5"/>
                </a:solidFill>
                <a:latin typeface="Tahoma" pitchFamily="34" charset="0"/>
                <a:ea typeface="Tahoma" pitchFamily="34" charset="0"/>
                <a:cs typeface="Tahoma" pitchFamily="34" charset="0"/>
              </a:rPr>
              <a:t>MV Traffic</a:t>
            </a:r>
            <a:endParaRPr lang="en-US" sz="1600" b="1" dirty="0">
              <a:solidFill>
                <a:schemeClr val="accent5"/>
              </a:solidFill>
              <a:latin typeface="Tahoma" pitchFamily="34" charset="0"/>
              <a:ea typeface="Tahoma" pitchFamily="34" charset="0"/>
              <a:cs typeface="Tahoma" pitchFamily="34" charset="0"/>
            </a:endParaRPr>
          </a:p>
        </p:txBody>
      </p:sp>
      <p:sp>
        <p:nvSpPr>
          <p:cNvPr id="20" name="TextBox 19"/>
          <p:cNvSpPr txBox="1"/>
          <p:nvPr/>
        </p:nvSpPr>
        <p:spPr>
          <a:xfrm>
            <a:off x="4705351" y="1871246"/>
            <a:ext cx="1314449" cy="338554"/>
          </a:xfrm>
          <a:prstGeom prst="rect">
            <a:avLst/>
          </a:prstGeom>
          <a:noFill/>
        </p:spPr>
        <p:txBody>
          <a:bodyPr wrap="square" rtlCol="0">
            <a:spAutoFit/>
          </a:bodyPr>
          <a:lstStyle/>
          <a:p>
            <a:r>
              <a:rPr lang="en-US" sz="1600" b="1" dirty="0" smtClean="0">
                <a:solidFill>
                  <a:schemeClr val="accent4"/>
                </a:solidFill>
                <a:latin typeface="Tahoma" pitchFamily="34" charset="0"/>
                <a:ea typeface="Tahoma" pitchFamily="34" charset="0"/>
                <a:cs typeface="Tahoma" pitchFamily="34" charset="0"/>
              </a:rPr>
              <a:t>Poisoning</a:t>
            </a:r>
            <a:endParaRPr lang="en-US" sz="1600" b="1" dirty="0">
              <a:solidFill>
                <a:schemeClr val="accent4"/>
              </a:solidFill>
              <a:latin typeface="Tahoma" pitchFamily="34" charset="0"/>
              <a:ea typeface="Tahoma" pitchFamily="34" charset="0"/>
              <a:cs typeface="Tahoma" pitchFamily="34" charset="0"/>
            </a:endParaRPr>
          </a:p>
        </p:txBody>
      </p:sp>
      <p:sp>
        <p:nvSpPr>
          <p:cNvPr id="21" name="TextBox 20"/>
          <p:cNvSpPr txBox="1"/>
          <p:nvPr/>
        </p:nvSpPr>
        <p:spPr>
          <a:xfrm>
            <a:off x="1905000" y="2362200"/>
            <a:ext cx="1143000" cy="338554"/>
          </a:xfrm>
          <a:prstGeom prst="rect">
            <a:avLst/>
          </a:prstGeom>
          <a:noFill/>
        </p:spPr>
        <p:txBody>
          <a:bodyPr wrap="square" rtlCol="0">
            <a:spAutoFit/>
          </a:bodyPr>
          <a:lstStyle/>
          <a:p>
            <a:r>
              <a:rPr lang="en-US" sz="1600" b="1" dirty="0" smtClean="0">
                <a:solidFill>
                  <a:schemeClr val="accent2"/>
                </a:solidFill>
                <a:latin typeface="Tahoma" pitchFamily="34" charset="0"/>
                <a:ea typeface="Tahoma" pitchFamily="34" charset="0"/>
                <a:cs typeface="Tahoma" pitchFamily="34" charset="0"/>
              </a:rPr>
              <a:t>Firearm</a:t>
            </a:r>
            <a:endParaRPr lang="en-US" sz="1600" b="1" dirty="0">
              <a:solidFill>
                <a:schemeClr val="accent2"/>
              </a:solidFill>
              <a:latin typeface="Tahoma" pitchFamily="34" charset="0"/>
              <a:ea typeface="Tahoma" pitchFamily="34" charset="0"/>
              <a:cs typeface="Tahoma" pitchFamily="34" charset="0"/>
            </a:endParaRPr>
          </a:p>
        </p:txBody>
      </p:sp>
      <p:sp>
        <p:nvSpPr>
          <p:cNvPr id="22" name="TextBox 21"/>
          <p:cNvSpPr txBox="1"/>
          <p:nvPr/>
        </p:nvSpPr>
        <p:spPr>
          <a:xfrm>
            <a:off x="3467100" y="3733800"/>
            <a:ext cx="723900" cy="338554"/>
          </a:xfrm>
          <a:prstGeom prst="rect">
            <a:avLst/>
          </a:prstGeom>
          <a:noFill/>
        </p:spPr>
        <p:txBody>
          <a:bodyPr wrap="square" rtlCol="0">
            <a:spAutoFit/>
          </a:bodyPr>
          <a:lstStyle/>
          <a:p>
            <a:r>
              <a:rPr lang="en-US" sz="1600" b="1" dirty="0" smtClean="0">
                <a:solidFill>
                  <a:schemeClr val="accent6"/>
                </a:solidFill>
                <a:latin typeface="Tahoma" pitchFamily="34" charset="0"/>
                <a:ea typeface="Tahoma" pitchFamily="34" charset="0"/>
                <a:cs typeface="Tahoma" pitchFamily="34" charset="0"/>
              </a:rPr>
              <a:t>Fall</a:t>
            </a:r>
            <a:endParaRPr lang="en-US" sz="1600" b="1" dirty="0">
              <a:solidFill>
                <a:schemeClr val="accent6"/>
              </a:solidFill>
              <a:latin typeface="Tahoma" pitchFamily="34" charset="0"/>
              <a:ea typeface="Tahoma" pitchFamily="34" charset="0"/>
              <a:cs typeface="Tahoma" pitchFamily="34" charset="0"/>
            </a:endParaRPr>
          </a:p>
        </p:txBody>
      </p:sp>
      <p:sp>
        <p:nvSpPr>
          <p:cNvPr id="25" name="TextBox 24"/>
          <p:cNvSpPr txBox="1"/>
          <p:nvPr/>
        </p:nvSpPr>
        <p:spPr>
          <a:xfrm>
            <a:off x="7248525" y="1665550"/>
            <a:ext cx="1819275" cy="292388"/>
          </a:xfrm>
          <a:prstGeom prst="rect">
            <a:avLst/>
          </a:prstGeom>
          <a:noFill/>
        </p:spPr>
        <p:txBody>
          <a:bodyPr wrap="square" rtlCol="0">
            <a:spAutoFit/>
          </a:bodyPr>
          <a:lstStyle/>
          <a:p>
            <a:r>
              <a:rPr lang="en-US" sz="1300" b="1" dirty="0" smtClean="0">
                <a:solidFill>
                  <a:schemeClr val="accent4"/>
                </a:solidFill>
                <a:latin typeface="Tahoma" pitchFamily="34" charset="0"/>
                <a:ea typeface="Tahoma" pitchFamily="34" charset="0"/>
                <a:cs typeface="Tahoma" pitchFamily="34" charset="0"/>
              </a:rPr>
              <a:t>2020 Target = 13.1</a:t>
            </a:r>
            <a:endParaRPr lang="en-US" sz="1300" b="1" dirty="0">
              <a:solidFill>
                <a:schemeClr val="accent4"/>
              </a:solidFill>
              <a:latin typeface="Tahoma" pitchFamily="34" charset="0"/>
              <a:ea typeface="Tahoma" pitchFamily="34" charset="0"/>
              <a:cs typeface="Tahoma" pitchFamily="34" charset="0"/>
            </a:endParaRPr>
          </a:p>
        </p:txBody>
      </p:sp>
      <p:sp>
        <p:nvSpPr>
          <p:cNvPr id="24" name="TextBox 23"/>
          <p:cNvSpPr txBox="1"/>
          <p:nvPr/>
        </p:nvSpPr>
        <p:spPr>
          <a:xfrm>
            <a:off x="7315200" y="2331720"/>
            <a:ext cx="2209800" cy="292388"/>
          </a:xfrm>
          <a:prstGeom prst="rect">
            <a:avLst/>
          </a:prstGeom>
          <a:noFill/>
        </p:spPr>
        <p:txBody>
          <a:bodyPr wrap="square" rtlCol="0">
            <a:spAutoFit/>
          </a:bodyPr>
          <a:lstStyle/>
          <a:p>
            <a:r>
              <a:rPr lang="en-US" sz="1300" b="1" dirty="0" smtClean="0">
                <a:solidFill>
                  <a:schemeClr val="accent5"/>
                </a:solidFill>
                <a:latin typeface="Tahoma" pitchFamily="34" charset="0"/>
                <a:ea typeface="Tahoma" pitchFamily="34" charset="0"/>
                <a:cs typeface="Tahoma" pitchFamily="34" charset="0"/>
              </a:rPr>
              <a:t>2020 Target = 12.4</a:t>
            </a:r>
            <a:endParaRPr lang="en-US" sz="1300" b="1" dirty="0">
              <a:solidFill>
                <a:schemeClr val="accent5"/>
              </a:solidFill>
              <a:latin typeface="Tahoma" pitchFamily="34" charset="0"/>
              <a:ea typeface="Tahoma" pitchFamily="34" charset="0"/>
              <a:cs typeface="Tahoma" pitchFamily="34" charset="0"/>
            </a:endParaRPr>
          </a:p>
        </p:txBody>
      </p:sp>
      <p:sp>
        <p:nvSpPr>
          <p:cNvPr id="17" name="TextBox 16"/>
          <p:cNvSpPr txBox="1"/>
          <p:nvPr/>
        </p:nvSpPr>
        <p:spPr>
          <a:xfrm>
            <a:off x="7315200" y="3036849"/>
            <a:ext cx="1800225" cy="292388"/>
          </a:xfrm>
          <a:prstGeom prst="rect">
            <a:avLst/>
          </a:prstGeom>
          <a:noFill/>
        </p:spPr>
        <p:txBody>
          <a:bodyPr wrap="square" rtlCol="0">
            <a:spAutoFit/>
          </a:bodyPr>
          <a:lstStyle/>
          <a:p>
            <a:r>
              <a:rPr lang="en-US" sz="1300" b="1" dirty="0" smtClean="0">
                <a:solidFill>
                  <a:srgbClr val="C00000"/>
                </a:solidFill>
                <a:latin typeface="Tahoma" pitchFamily="34" charset="0"/>
                <a:ea typeface="Tahoma" pitchFamily="34" charset="0"/>
                <a:cs typeface="Tahoma" pitchFamily="34" charset="0"/>
              </a:rPr>
              <a:t>2020 Target = 9.2</a:t>
            </a:r>
            <a:endParaRPr lang="en-US" sz="1300" b="1" dirty="0">
              <a:solidFill>
                <a:srgbClr val="C00000"/>
              </a:solidFill>
              <a:latin typeface="Tahoma" pitchFamily="34" charset="0"/>
              <a:ea typeface="Tahoma" pitchFamily="34" charset="0"/>
              <a:cs typeface="Tahoma" pitchFamily="34" charset="0"/>
            </a:endParaRPr>
          </a:p>
        </p:txBody>
      </p:sp>
      <p:sp>
        <p:nvSpPr>
          <p:cNvPr id="16" name="Text Placeholder 8"/>
          <p:cNvSpPr txBox="1">
            <a:spLocks/>
          </p:cNvSpPr>
          <p:nvPr/>
        </p:nvSpPr>
        <p:spPr>
          <a:xfrm>
            <a:off x="6553201" y="5638800"/>
            <a:ext cx="2447924" cy="457200"/>
          </a:xfrm>
          <a:prstGeom prst="rect">
            <a:avLst/>
          </a:prstGeom>
          <a:ln w="15875">
            <a:solidFill>
              <a:schemeClr val="accent2"/>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IVP-9.1, 13.1, 23.1*, 30</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
        <p:nvSpPr>
          <p:cNvPr id="18" name="Text Placeholder 4"/>
          <p:cNvSpPr>
            <a:spLocks noGrp="1"/>
          </p:cNvSpPr>
          <p:nvPr>
            <p:ph type="body" sz="quarter" idx="13"/>
          </p:nvPr>
        </p:nvSpPr>
        <p:spPr>
          <a:xfrm>
            <a:off x="0" y="6096000"/>
            <a:ext cx="8153400" cy="685800"/>
          </a:xfrm>
        </p:spPr>
        <p:txBody>
          <a:bodyPr/>
          <a:lstStyle/>
          <a:p>
            <a:pPr marL="0" lvl="1" indent="-342900"/>
            <a:r>
              <a:rPr lang="en-US" sz="1050" dirty="0" smtClean="0">
                <a:latin typeface="Tahoma" pitchFamily="34" charset="0"/>
                <a:ea typeface="Tahoma" pitchFamily="34" charset="0"/>
                <a:cs typeface="Tahoma" pitchFamily="34" charset="0"/>
              </a:rPr>
              <a:t>*IVP-23.1 tracks only unintentional fall deaths, which constitute the majority of fall deaths.  IVP-23.1 does not include fall deaths that are of intentional or of undetermined intentso the HP2020 target is not shown. Data for all fall deaths are shown here. </a:t>
            </a:r>
          </a:p>
          <a:p>
            <a:pPr marL="0" lvl="1" indent="-342900"/>
            <a:r>
              <a:rPr lang="en-US" sz="1050" dirty="0">
                <a:latin typeface="Tahoma" pitchFamily="34" charset="0"/>
                <a:ea typeface="Tahoma" pitchFamily="34" charset="0"/>
                <a:cs typeface="Tahoma" pitchFamily="34" charset="0"/>
              </a:rPr>
              <a:t>Data </a:t>
            </a:r>
            <a:r>
              <a:rPr lang="en-US" sz="1050" dirty="0" smtClean="0">
                <a:latin typeface="Tahoma" pitchFamily="34" charset="0"/>
                <a:ea typeface="Tahoma" pitchFamily="34" charset="0"/>
                <a:cs typeface="Tahoma" pitchFamily="34" charset="0"/>
              </a:rPr>
              <a:t>are </a:t>
            </a:r>
            <a:r>
              <a:rPr lang="en-US" sz="1050" dirty="0">
                <a:latin typeface="Tahoma" pitchFamily="34" charset="0"/>
                <a:ea typeface="Tahoma" pitchFamily="34" charset="0"/>
                <a:cs typeface="Tahoma" pitchFamily="34" charset="0"/>
              </a:rPr>
              <a:t>age adjusted to the 2000 standard population.</a:t>
            </a:r>
          </a:p>
          <a:p>
            <a:r>
              <a:rPr lang="en-US" sz="1050" dirty="0" smtClean="0">
                <a:latin typeface="Tahoma" pitchFamily="34" charset="0"/>
                <a:ea typeface="Tahoma" pitchFamily="34" charset="0"/>
                <a:cs typeface="Tahoma" pitchFamily="34" charset="0"/>
              </a:rPr>
              <a:t>SOURCE: </a:t>
            </a:r>
            <a:r>
              <a:rPr lang="en-US" sz="1050" dirty="0" smtClean="0">
                <a:solidFill>
                  <a:srgbClr val="000000"/>
                </a:solidFill>
                <a:latin typeface="Tahoma" pitchFamily="34" charset="0"/>
                <a:ea typeface="Tahoma" pitchFamily="34" charset="0"/>
                <a:cs typeface="Tahoma" pitchFamily="34" charset="0"/>
              </a:rPr>
              <a:t>National Vital Statistics System</a:t>
            </a:r>
            <a:r>
              <a:rPr lang="en-US" sz="1050" dirty="0" smtClean="0">
                <a:latin typeface="Tahoma" pitchFamily="34" charset="0"/>
                <a:ea typeface="Tahoma" pitchFamily="34" charset="0"/>
                <a:cs typeface="Tahoma" pitchFamily="34" charset="0"/>
              </a:rPr>
              <a:t>–</a:t>
            </a:r>
            <a:r>
              <a:rPr lang="en-US" sz="1050" dirty="0" smtClean="0">
                <a:solidFill>
                  <a:srgbClr val="000000"/>
                </a:solidFill>
                <a:latin typeface="Tahoma" pitchFamily="34" charset="0"/>
                <a:ea typeface="Tahoma" pitchFamily="34" charset="0"/>
                <a:cs typeface="Tahoma" pitchFamily="34" charset="0"/>
              </a:rPr>
              <a:t>Mortality (NVSS-M), CDC/NCHS.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566495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458200" cy="558140"/>
          </a:xfrm>
        </p:spPr>
        <p:txBody>
          <a:bodyPr>
            <a:noAutofit/>
          </a:bodyPr>
          <a:lstStyle/>
          <a:p>
            <a:r>
              <a:rPr lang="en-US" sz="2600" b="1" dirty="0">
                <a:solidFill>
                  <a:srgbClr val="003F72"/>
                </a:solidFill>
                <a:latin typeface="Tahoma" pitchFamily="34" charset="0"/>
                <a:ea typeface="Tahoma" pitchFamily="34" charset="0"/>
                <a:cs typeface="Tahoma" pitchFamily="34" charset="0"/>
              </a:rPr>
              <a:t>Injury </a:t>
            </a:r>
            <a:r>
              <a:rPr lang="en-US" sz="2600" b="1" dirty="0" smtClean="0">
                <a:solidFill>
                  <a:srgbClr val="003F72"/>
                </a:solidFill>
                <a:latin typeface="Tahoma" pitchFamily="34" charset="0"/>
                <a:ea typeface="Tahoma" pitchFamily="34" charset="0"/>
                <a:cs typeface="Tahoma" pitchFamily="34" charset="0"/>
              </a:rPr>
              <a:t>Deaths </a:t>
            </a:r>
            <a:r>
              <a:rPr lang="en-US" sz="2600" b="1" dirty="0">
                <a:solidFill>
                  <a:srgbClr val="003F72"/>
                </a:solidFill>
                <a:latin typeface="Tahoma" pitchFamily="34" charset="0"/>
                <a:ea typeface="Tahoma" pitchFamily="34" charset="0"/>
                <a:cs typeface="Tahoma" pitchFamily="34" charset="0"/>
              </a:rPr>
              <a:t>by </a:t>
            </a:r>
            <a:r>
              <a:rPr lang="en-US" sz="2600" b="1" dirty="0" smtClean="0">
                <a:solidFill>
                  <a:srgbClr val="003F72"/>
                </a:solidFill>
                <a:latin typeface="Tahoma" pitchFamily="34" charset="0"/>
                <a:ea typeface="Tahoma" pitchFamily="34" charset="0"/>
                <a:cs typeface="Tahoma" pitchFamily="34" charset="0"/>
              </a:rPr>
              <a:t>Cause and Age, </a:t>
            </a:r>
            <a:r>
              <a:rPr lang="en-US" sz="2600" b="1" dirty="0">
                <a:solidFill>
                  <a:srgbClr val="003F72"/>
                </a:solidFill>
                <a:latin typeface="Tahoma" pitchFamily="34" charset="0"/>
                <a:ea typeface="Tahoma" pitchFamily="34" charset="0"/>
                <a:cs typeface="Tahoma" pitchFamily="34" charset="0"/>
              </a:rPr>
              <a:t>2009-2010</a:t>
            </a:r>
          </a:p>
        </p:txBody>
      </p:sp>
      <p:graphicFrame>
        <p:nvGraphicFramePr>
          <p:cNvPr id="5" name="Content Placeholder 4" descr="Injury deaths by cause and age, 2009-2010"/>
          <p:cNvGraphicFramePr>
            <a:graphicFrameLocks noGrp="1"/>
          </p:cNvGraphicFramePr>
          <p:nvPr>
            <p:ph idx="1"/>
            <p:extLst>
              <p:ext uri="{D42A27DB-BD31-4B8C-83A1-F6EECF244321}">
                <p14:modId xmlns:p14="http://schemas.microsoft.com/office/powerpoint/2010/main" val="1102180405"/>
              </p:ext>
            </p:extLst>
          </p:nvPr>
        </p:nvGraphicFramePr>
        <p:xfrm>
          <a:off x="457200" y="1471305"/>
          <a:ext cx="8229600" cy="44722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3072" y="1109375"/>
            <a:ext cx="2095328" cy="338554"/>
          </a:xfrm>
          <a:prstGeom prst="rect">
            <a:avLst/>
          </a:prstGeom>
          <a:noFill/>
        </p:spPr>
        <p:txBody>
          <a:bodyPr vert="horz" wrap="square" rtlCol="0">
            <a:spAutoFit/>
          </a:bodyPr>
          <a:lstStyle/>
          <a:p>
            <a:r>
              <a:rPr lang="en-US" sz="1600" dirty="0" smtClean="0">
                <a:latin typeface="Tahoma" pitchFamily="34" charset="0"/>
                <a:ea typeface="Tahoma" pitchFamily="34" charset="0"/>
                <a:cs typeface="Tahoma" pitchFamily="34" charset="0"/>
              </a:rPr>
              <a:t>Rate per 100,000</a:t>
            </a:r>
            <a:endParaRPr lang="en-US" sz="1600" dirty="0">
              <a:latin typeface="Tahoma" pitchFamily="34" charset="0"/>
              <a:ea typeface="Tahoma" pitchFamily="34" charset="0"/>
              <a:cs typeface="Tahoma" pitchFamily="34" charset="0"/>
            </a:endParaRPr>
          </a:p>
        </p:txBody>
      </p:sp>
      <p:sp>
        <p:nvSpPr>
          <p:cNvPr id="3" name="TextBox 2"/>
          <p:cNvSpPr txBox="1"/>
          <p:nvPr/>
        </p:nvSpPr>
        <p:spPr>
          <a:xfrm>
            <a:off x="6924675" y="2404646"/>
            <a:ext cx="628650" cy="338554"/>
          </a:xfrm>
          <a:prstGeom prst="rect">
            <a:avLst/>
          </a:prstGeom>
          <a:noFill/>
        </p:spPr>
        <p:txBody>
          <a:bodyPr wrap="square" rtlCol="0">
            <a:spAutoFit/>
          </a:bodyPr>
          <a:lstStyle/>
          <a:p>
            <a:r>
              <a:rPr lang="en-US" sz="1600" b="1" dirty="0" smtClean="0">
                <a:solidFill>
                  <a:schemeClr val="accent6"/>
                </a:solidFill>
                <a:latin typeface="Tahoma" pitchFamily="34" charset="0"/>
                <a:ea typeface="Tahoma" pitchFamily="34" charset="0"/>
                <a:cs typeface="Tahoma" pitchFamily="34" charset="0"/>
              </a:rPr>
              <a:t>Fall</a:t>
            </a:r>
            <a:endParaRPr lang="en-US" sz="1600" b="1" dirty="0">
              <a:solidFill>
                <a:schemeClr val="accent6"/>
              </a:solidFill>
              <a:latin typeface="Tahoma" pitchFamily="34" charset="0"/>
              <a:ea typeface="Tahoma" pitchFamily="34" charset="0"/>
              <a:cs typeface="Tahoma" pitchFamily="34" charset="0"/>
            </a:endParaRPr>
          </a:p>
        </p:txBody>
      </p:sp>
      <p:sp>
        <p:nvSpPr>
          <p:cNvPr id="12" name="TextBox 11"/>
          <p:cNvSpPr txBox="1"/>
          <p:nvPr/>
        </p:nvSpPr>
        <p:spPr>
          <a:xfrm>
            <a:off x="4495800" y="3048000"/>
            <a:ext cx="1219200" cy="338554"/>
          </a:xfrm>
          <a:prstGeom prst="rect">
            <a:avLst/>
          </a:prstGeom>
          <a:noFill/>
        </p:spPr>
        <p:txBody>
          <a:bodyPr wrap="square" rtlCol="0">
            <a:spAutoFit/>
          </a:bodyPr>
          <a:lstStyle/>
          <a:p>
            <a:r>
              <a:rPr lang="en-US" sz="1600" b="1" dirty="0" smtClean="0">
                <a:solidFill>
                  <a:schemeClr val="accent4"/>
                </a:solidFill>
                <a:latin typeface="Tahoma" pitchFamily="34" charset="0"/>
                <a:ea typeface="Tahoma" pitchFamily="34" charset="0"/>
                <a:cs typeface="Tahoma" pitchFamily="34" charset="0"/>
              </a:rPr>
              <a:t>Poisoning</a:t>
            </a:r>
            <a:endParaRPr lang="en-US" sz="1600" b="1" dirty="0">
              <a:solidFill>
                <a:schemeClr val="accent4"/>
              </a:solidFill>
              <a:latin typeface="Tahoma" pitchFamily="34" charset="0"/>
              <a:ea typeface="Tahoma" pitchFamily="34" charset="0"/>
              <a:cs typeface="Tahoma" pitchFamily="34" charset="0"/>
            </a:endParaRPr>
          </a:p>
        </p:txBody>
      </p:sp>
      <p:sp>
        <p:nvSpPr>
          <p:cNvPr id="14" name="TextBox 13"/>
          <p:cNvSpPr txBox="1"/>
          <p:nvPr/>
        </p:nvSpPr>
        <p:spPr>
          <a:xfrm>
            <a:off x="3200400" y="3516379"/>
            <a:ext cx="1066800" cy="338554"/>
          </a:xfrm>
          <a:prstGeom prst="rect">
            <a:avLst/>
          </a:prstGeom>
          <a:noFill/>
        </p:spPr>
        <p:txBody>
          <a:bodyPr wrap="square" rtlCol="0">
            <a:spAutoFit/>
          </a:bodyPr>
          <a:lstStyle/>
          <a:p>
            <a:r>
              <a:rPr lang="en-US" sz="1600" b="1" dirty="0" smtClean="0">
                <a:solidFill>
                  <a:srgbClr val="C00000"/>
                </a:solidFill>
                <a:latin typeface="Tahoma" pitchFamily="34" charset="0"/>
                <a:ea typeface="Tahoma" pitchFamily="34" charset="0"/>
                <a:cs typeface="Tahoma" pitchFamily="34" charset="0"/>
              </a:rPr>
              <a:t>Firearm</a:t>
            </a:r>
            <a:endParaRPr lang="en-US" sz="1600" b="1" dirty="0">
              <a:solidFill>
                <a:srgbClr val="C00000"/>
              </a:solidFill>
              <a:latin typeface="Tahoma" pitchFamily="34" charset="0"/>
              <a:ea typeface="Tahoma" pitchFamily="34" charset="0"/>
              <a:cs typeface="Tahoma" pitchFamily="34" charset="0"/>
            </a:endParaRPr>
          </a:p>
        </p:txBody>
      </p:sp>
      <p:sp>
        <p:nvSpPr>
          <p:cNvPr id="13" name="TextBox 12"/>
          <p:cNvSpPr txBox="1"/>
          <p:nvPr/>
        </p:nvSpPr>
        <p:spPr>
          <a:xfrm>
            <a:off x="1504950" y="3657600"/>
            <a:ext cx="1466850" cy="338554"/>
          </a:xfrm>
          <a:prstGeom prst="rect">
            <a:avLst/>
          </a:prstGeom>
          <a:noFill/>
        </p:spPr>
        <p:txBody>
          <a:bodyPr wrap="square" rtlCol="0">
            <a:spAutoFit/>
          </a:bodyPr>
          <a:lstStyle/>
          <a:p>
            <a:r>
              <a:rPr lang="en-US" sz="1600" b="1" dirty="0" smtClean="0">
                <a:solidFill>
                  <a:schemeClr val="accent5"/>
                </a:solidFill>
                <a:latin typeface="Tahoma" pitchFamily="34" charset="0"/>
                <a:ea typeface="Tahoma" pitchFamily="34" charset="0"/>
                <a:cs typeface="Tahoma" pitchFamily="34" charset="0"/>
              </a:rPr>
              <a:t>MV Traffic</a:t>
            </a:r>
            <a:endParaRPr lang="en-US" sz="1600" b="1" dirty="0">
              <a:solidFill>
                <a:schemeClr val="accent5"/>
              </a:solidFill>
              <a:latin typeface="Tahoma" pitchFamily="34" charset="0"/>
              <a:ea typeface="Tahoma" pitchFamily="34" charset="0"/>
              <a:cs typeface="Tahoma" pitchFamily="34" charset="0"/>
            </a:endParaRPr>
          </a:p>
        </p:txBody>
      </p:sp>
      <p:sp>
        <p:nvSpPr>
          <p:cNvPr id="25" name="TextBox 24"/>
          <p:cNvSpPr txBox="1"/>
          <p:nvPr/>
        </p:nvSpPr>
        <p:spPr>
          <a:xfrm>
            <a:off x="8229600" y="1295400"/>
            <a:ext cx="762000" cy="338554"/>
          </a:xfrm>
          <a:prstGeom prst="rect">
            <a:avLst/>
          </a:prstGeom>
          <a:noFill/>
        </p:spPr>
        <p:txBody>
          <a:bodyPr wrap="square" rtlCol="0">
            <a:spAutoFit/>
          </a:bodyPr>
          <a:lstStyle/>
          <a:p>
            <a:r>
              <a:rPr lang="en-US" sz="1600" dirty="0" smtClean="0">
                <a:solidFill>
                  <a:srgbClr val="000000"/>
                </a:solidFill>
              </a:rPr>
              <a:t> </a:t>
            </a:r>
            <a:r>
              <a:rPr lang="en-US" sz="1600" dirty="0" smtClean="0">
                <a:solidFill>
                  <a:srgbClr val="000000"/>
                </a:solidFill>
                <a:latin typeface="Tahoma" pitchFamily="34" charset="0"/>
                <a:ea typeface="Tahoma" pitchFamily="34" charset="0"/>
                <a:cs typeface="Tahoma" pitchFamily="34" charset="0"/>
              </a:rPr>
              <a:t>203.0</a:t>
            </a:r>
            <a:endParaRPr lang="en-US" sz="1600" dirty="0">
              <a:solidFill>
                <a:srgbClr val="000000"/>
              </a:solidFill>
              <a:latin typeface="Tahoma" pitchFamily="34" charset="0"/>
              <a:ea typeface="Tahoma" pitchFamily="34" charset="0"/>
              <a:cs typeface="Tahoma" pitchFamily="34" charset="0"/>
            </a:endParaRPr>
          </a:p>
        </p:txBody>
      </p:sp>
      <p:cxnSp>
        <p:nvCxnSpPr>
          <p:cNvPr id="28" name="Straight Arrow Connector 27" descr="data point for 85+"/>
          <p:cNvCxnSpPr/>
          <p:nvPr/>
        </p:nvCxnSpPr>
        <p:spPr>
          <a:xfrm flipV="1">
            <a:off x="8229600" y="1295400"/>
            <a:ext cx="0" cy="33205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Placeholder 8"/>
          <p:cNvSpPr txBox="1">
            <a:spLocks/>
          </p:cNvSpPr>
          <p:nvPr/>
        </p:nvSpPr>
        <p:spPr>
          <a:xfrm>
            <a:off x="6400800" y="5715000"/>
            <a:ext cx="2609849" cy="457200"/>
          </a:xfrm>
          <a:prstGeom prst="rect">
            <a:avLst/>
          </a:prstGeom>
          <a:ln w="15875">
            <a:solidFill>
              <a:schemeClr val="accent2"/>
            </a:solidFill>
          </a:ln>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IVP-9.1, 13.1, 23.1*, 30</a:t>
            </a:r>
          </a:p>
          <a:p>
            <a:pPr algn="ctr">
              <a:spcBef>
                <a:spcPts val="0"/>
              </a:spcBef>
            </a:pPr>
            <a:r>
              <a:rPr lang="en-US" sz="1200" b="0" dirty="0">
                <a:latin typeface="Tahoma" pitchFamily="34" charset="0"/>
                <a:ea typeface="Tahoma" pitchFamily="34" charset="0"/>
                <a:cs typeface="Tahoma" pitchFamily="34" charset="0"/>
              </a:rPr>
              <a:t>Decrease desired</a:t>
            </a:r>
          </a:p>
          <a:p>
            <a:pPr algn="l">
              <a:spcBef>
                <a:spcPts val="0"/>
              </a:spcBef>
            </a:pPr>
            <a:endParaRPr lang="en-US" sz="1400" dirty="0" smtClean="0">
              <a:latin typeface="Arial" pitchFamily="34" charset="0"/>
              <a:cs typeface="Arial" pitchFamily="34" charset="0"/>
            </a:endParaRPr>
          </a:p>
          <a:p>
            <a:pPr algn="l">
              <a:spcBef>
                <a:spcPts val="0"/>
              </a:spcBef>
            </a:pPr>
            <a:endParaRPr lang="en-US" sz="1400" b="0" dirty="0" smtClean="0">
              <a:latin typeface="Arial" pitchFamily="34" charset="0"/>
              <a:cs typeface="Arial" pitchFamily="34" charset="0"/>
            </a:endParaRPr>
          </a:p>
        </p:txBody>
      </p:sp>
      <p:sp>
        <p:nvSpPr>
          <p:cNvPr id="19" name="Text Placeholder 4"/>
          <p:cNvSpPr>
            <a:spLocks noGrp="1"/>
          </p:cNvSpPr>
          <p:nvPr>
            <p:ph type="body" sz="quarter" idx="13"/>
          </p:nvPr>
        </p:nvSpPr>
        <p:spPr>
          <a:xfrm>
            <a:off x="0" y="6248400"/>
            <a:ext cx="8305799" cy="609600"/>
          </a:xfrm>
        </p:spPr>
        <p:txBody>
          <a:bodyPr/>
          <a:lstStyle/>
          <a:p>
            <a:r>
              <a:rPr lang="en-US" sz="1050" dirty="0" smtClean="0">
                <a:latin typeface="Tahoma" pitchFamily="34" charset="0"/>
                <a:ea typeface="Tahoma" pitchFamily="34" charset="0"/>
                <a:cs typeface="Tahoma" pitchFamily="34" charset="0"/>
              </a:rPr>
              <a:t>*</a:t>
            </a:r>
            <a:r>
              <a:rPr lang="en-US" sz="1050" dirty="0">
                <a:latin typeface="Tahoma" pitchFamily="34" charset="0"/>
                <a:ea typeface="Tahoma" pitchFamily="34" charset="0"/>
                <a:cs typeface="Tahoma" pitchFamily="34" charset="0"/>
              </a:rPr>
              <a:t>IVP-23.1 tracks only unintentional fall deaths, which constitute the majority of fall deaths.  IVP-23.1 does not include fall deaths that are of intentional or of </a:t>
            </a:r>
            <a:r>
              <a:rPr lang="en-US" sz="1050" dirty="0" smtClean="0">
                <a:latin typeface="Tahoma" pitchFamily="34" charset="0"/>
                <a:ea typeface="Tahoma" pitchFamily="34" charset="0"/>
                <a:cs typeface="Tahoma" pitchFamily="34" charset="0"/>
              </a:rPr>
              <a:t>undetermined </a:t>
            </a:r>
            <a:r>
              <a:rPr lang="en-US" sz="1050" dirty="0">
                <a:latin typeface="Tahoma" pitchFamily="34" charset="0"/>
                <a:ea typeface="Tahoma" pitchFamily="34" charset="0"/>
                <a:cs typeface="Tahoma" pitchFamily="34" charset="0"/>
              </a:rPr>
              <a:t>intent. </a:t>
            </a:r>
            <a:r>
              <a:rPr lang="en-US" sz="1050" dirty="0" smtClean="0">
                <a:latin typeface="Tahoma" pitchFamily="34" charset="0"/>
                <a:ea typeface="Tahoma" pitchFamily="34" charset="0"/>
                <a:cs typeface="Tahoma" pitchFamily="34" charset="0"/>
              </a:rPr>
              <a:t>Data </a:t>
            </a:r>
            <a:r>
              <a:rPr lang="en-US" sz="1050" dirty="0">
                <a:latin typeface="Tahoma" pitchFamily="34" charset="0"/>
                <a:ea typeface="Tahoma" pitchFamily="34" charset="0"/>
                <a:cs typeface="Tahoma" pitchFamily="34" charset="0"/>
              </a:rPr>
              <a:t>for all fall deaths are shown here. </a:t>
            </a:r>
          </a:p>
          <a:p>
            <a:r>
              <a:rPr lang="en-US" sz="1050" dirty="0" smtClean="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National Vital Statistics System</a:t>
            </a:r>
            <a:r>
              <a:rPr lang="en-US" sz="1050" dirty="0">
                <a:latin typeface="Tahoma" pitchFamily="34" charset="0"/>
                <a:ea typeface="Tahoma" pitchFamily="34" charset="0"/>
                <a:cs typeface="Tahoma" pitchFamily="34" charset="0"/>
              </a:rPr>
              <a:t>–</a:t>
            </a:r>
            <a:r>
              <a:rPr lang="en-US" sz="1050" dirty="0">
                <a:solidFill>
                  <a:srgbClr val="000000"/>
                </a:solidFill>
                <a:latin typeface="Tahoma" pitchFamily="34" charset="0"/>
                <a:ea typeface="Tahoma" pitchFamily="34" charset="0"/>
                <a:cs typeface="Tahoma" pitchFamily="34" charset="0"/>
              </a:rPr>
              <a:t>Mortality (NVSS-M), CDC/NCHS.</a:t>
            </a:r>
            <a:endParaRPr lang="en-US" sz="1050" dirty="0">
              <a:latin typeface="Tahoma" pitchFamily="34" charset="0"/>
              <a:ea typeface="Tahoma" pitchFamily="34" charset="0"/>
              <a:cs typeface="Tahoma" pitchFamily="34" charset="0"/>
            </a:endParaRP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1797080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1" dirty="0">
                <a:solidFill>
                  <a:srgbClr val="003F72"/>
                </a:solidFill>
                <a:latin typeface="Tahoma" pitchFamily="34" charset="0"/>
                <a:ea typeface="Tahoma" pitchFamily="34" charset="0"/>
                <a:cs typeface="Tahoma" pitchFamily="34" charset="0"/>
              </a:rPr>
              <a:t>Nonfatal </a:t>
            </a:r>
            <a:r>
              <a:rPr lang="en-US" sz="2600" b="1" dirty="0" smtClean="0">
                <a:solidFill>
                  <a:srgbClr val="003F72"/>
                </a:solidFill>
                <a:latin typeface="Tahoma" pitchFamily="34" charset="0"/>
                <a:ea typeface="Tahoma" pitchFamily="34" charset="0"/>
                <a:cs typeface="Tahoma" pitchFamily="34" charset="0"/>
              </a:rPr>
              <a:t>Injuries </a:t>
            </a:r>
            <a:r>
              <a:rPr lang="en-US" sz="2600" b="1" dirty="0">
                <a:solidFill>
                  <a:srgbClr val="003F72"/>
                </a:solidFill>
                <a:latin typeface="Tahoma" pitchFamily="34" charset="0"/>
                <a:ea typeface="Tahoma" pitchFamily="34" charset="0"/>
                <a:cs typeface="Tahoma" pitchFamily="34" charset="0"/>
              </a:rPr>
              <a:t>by </a:t>
            </a:r>
            <a:r>
              <a:rPr lang="en-US" sz="2600" b="1" dirty="0" smtClean="0">
                <a:solidFill>
                  <a:srgbClr val="003F72"/>
                </a:solidFill>
                <a:latin typeface="Tahoma" pitchFamily="34" charset="0"/>
                <a:ea typeface="Tahoma" pitchFamily="34" charset="0"/>
                <a:cs typeface="Tahoma" pitchFamily="34" charset="0"/>
              </a:rPr>
              <a:t>Cause </a:t>
            </a:r>
            <a:r>
              <a:rPr lang="en-US" sz="2600" b="1" dirty="0">
                <a:solidFill>
                  <a:srgbClr val="003F72"/>
                </a:solidFill>
                <a:latin typeface="Tahoma" pitchFamily="34" charset="0"/>
                <a:ea typeface="Tahoma" pitchFamily="34" charset="0"/>
                <a:cs typeface="Tahoma" pitchFamily="34" charset="0"/>
              </a:rPr>
              <a:t>and Age, 2011</a:t>
            </a:r>
          </a:p>
        </p:txBody>
      </p:sp>
      <p:graphicFrame>
        <p:nvGraphicFramePr>
          <p:cNvPr id="4" name="Content Placeholder 3" descr="Nonfatal injuries by cause and age, 2011&#10;"/>
          <p:cNvGraphicFramePr>
            <a:graphicFrameLocks noGrp="1"/>
          </p:cNvGraphicFramePr>
          <p:nvPr>
            <p:ph idx="1"/>
            <p:extLst>
              <p:ext uri="{D42A27DB-BD31-4B8C-83A1-F6EECF244321}">
                <p14:modId xmlns:p14="http://schemas.microsoft.com/office/powerpoint/2010/main" val="999233998"/>
              </p:ext>
            </p:extLst>
          </p:nvPr>
        </p:nvGraphicFramePr>
        <p:xfrm>
          <a:off x="381000" y="1312277"/>
          <a:ext cx="8458200" cy="49954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1066800"/>
            <a:ext cx="2333625"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100,000</a:t>
            </a:r>
            <a:endParaRPr lang="en-US" sz="1600" dirty="0">
              <a:latin typeface="Tahoma" pitchFamily="34" charset="0"/>
              <a:ea typeface="Tahoma" pitchFamily="34" charset="0"/>
              <a:cs typeface="Tahoma" pitchFamily="34" charset="0"/>
            </a:endParaRPr>
          </a:p>
        </p:txBody>
      </p:sp>
      <p:sp>
        <p:nvSpPr>
          <p:cNvPr id="13" name="TextBox 12"/>
          <p:cNvSpPr txBox="1"/>
          <p:nvPr/>
        </p:nvSpPr>
        <p:spPr>
          <a:xfrm>
            <a:off x="1930066" y="2476500"/>
            <a:ext cx="1466850" cy="584775"/>
          </a:xfrm>
          <a:prstGeom prst="rect">
            <a:avLst/>
          </a:prstGeom>
          <a:noFill/>
        </p:spPr>
        <p:txBody>
          <a:bodyPr wrap="square" rtlCol="0">
            <a:spAutoFit/>
          </a:bodyPr>
          <a:lstStyle/>
          <a:p>
            <a:pPr algn="ctr"/>
            <a:r>
              <a:rPr lang="en-US" sz="1600" b="1" dirty="0" smtClean="0">
                <a:solidFill>
                  <a:schemeClr val="accent4"/>
                </a:solidFill>
                <a:latin typeface="Tahoma" pitchFamily="34" charset="0"/>
                <a:ea typeface="Tahoma" pitchFamily="34" charset="0"/>
                <a:cs typeface="Tahoma" pitchFamily="34" charset="0"/>
              </a:rPr>
              <a:t>Struck by/Against</a:t>
            </a:r>
            <a:endParaRPr lang="en-US" sz="1600" b="1" dirty="0">
              <a:solidFill>
                <a:schemeClr val="accent4"/>
              </a:solidFill>
              <a:latin typeface="Tahoma" pitchFamily="34" charset="0"/>
              <a:ea typeface="Tahoma" pitchFamily="34" charset="0"/>
              <a:cs typeface="Tahoma" pitchFamily="34" charset="0"/>
            </a:endParaRPr>
          </a:p>
        </p:txBody>
      </p:sp>
      <p:cxnSp>
        <p:nvCxnSpPr>
          <p:cNvPr id="21" name="Straight Connector 20" descr="mv traffic"/>
          <p:cNvCxnSpPr/>
          <p:nvPr/>
        </p:nvCxnSpPr>
        <p:spPr>
          <a:xfrm flipV="1">
            <a:off x="3009898" y="3276600"/>
            <a:ext cx="425118" cy="533400"/>
          </a:xfrm>
          <a:prstGeom prst="line">
            <a:avLst/>
          </a:prstGeom>
          <a:ln w="15875">
            <a:solidFill>
              <a:srgbClr val="4BACC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3750" y="3014246"/>
            <a:ext cx="1466850" cy="338554"/>
          </a:xfrm>
          <a:prstGeom prst="rect">
            <a:avLst/>
          </a:prstGeom>
          <a:noFill/>
        </p:spPr>
        <p:txBody>
          <a:bodyPr wrap="square" rtlCol="0">
            <a:spAutoFit/>
          </a:bodyPr>
          <a:lstStyle/>
          <a:p>
            <a:r>
              <a:rPr lang="en-US" sz="1600" b="1" dirty="0" smtClean="0">
                <a:solidFill>
                  <a:schemeClr val="accent5"/>
                </a:solidFill>
                <a:latin typeface="Tahoma" pitchFamily="34" charset="0"/>
                <a:ea typeface="Tahoma" pitchFamily="34" charset="0"/>
                <a:cs typeface="Tahoma" pitchFamily="34" charset="0"/>
              </a:rPr>
              <a:t>MV Traffic</a:t>
            </a:r>
            <a:endParaRPr lang="en-US" sz="1600" b="1" dirty="0">
              <a:solidFill>
                <a:schemeClr val="accent5"/>
              </a:solidFill>
              <a:latin typeface="Tahoma" pitchFamily="34" charset="0"/>
              <a:ea typeface="Tahoma" pitchFamily="34" charset="0"/>
              <a:cs typeface="Tahoma" pitchFamily="34" charset="0"/>
            </a:endParaRPr>
          </a:p>
        </p:txBody>
      </p:sp>
      <p:cxnSp>
        <p:nvCxnSpPr>
          <p:cNvPr id="15" name="Straight Arrow Connector 14" descr="overexertion"/>
          <p:cNvCxnSpPr/>
          <p:nvPr/>
        </p:nvCxnSpPr>
        <p:spPr>
          <a:xfrm flipH="1">
            <a:off x="3061032" y="3657600"/>
            <a:ext cx="1129968" cy="609600"/>
          </a:xfrm>
          <a:prstGeom prst="straightConnector1">
            <a:avLst/>
          </a:prstGeom>
          <a:ln w="15875">
            <a:solidFill>
              <a:srgbClr val="77933C"/>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3429000"/>
            <a:ext cx="1695450" cy="338554"/>
          </a:xfrm>
          <a:prstGeom prst="rect">
            <a:avLst/>
          </a:prstGeom>
          <a:noFill/>
        </p:spPr>
        <p:txBody>
          <a:bodyPr wrap="square" rtlCol="0">
            <a:spAutoFit/>
          </a:bodyPr>
          <a:lstStyle/>
          <a:p>
            <a:r>
              <a:rPr lang="en-US" sz="1600" b="1" dirty="0" smtClean="0">
                <a:solidFill>
                  <a:schemeClr val="accent3">
                    <a:lumMod val="75000"/>
                  </a:schemeClr>
                </a:solidFill>
                <a:latin typeface="Tahoma" pitchFamily="34" charset="0"/>
                <a:ea typeface="Tahoma" pitchFamily="34" charset="0"/>
                <a:cs typeface="Tahoma" pitchFamily="34" charset="0"/>
              </a:rPr>
              <a:t>Overexertion</a:t>
            </a:r>
          </a:p>
        </p:txBody>
      </p:sp>
      <p:sp>
        <p:nvSpPr>
          <p:cNvPr id="10" name="TextBox 9"/>
          <p:cNvSpPr txBox="1"/>
          <p:nvPr/>
        </p:nvSpPr>
        <p:spPr>
          <a:xfrm>
            <a:off x="6553200" y="2293948"/>
            <a:ext cx="628650" cy="338554"/>
          </a:xfrm>
          <a:prstGeom prst="rect">
            <a:avLst/>
          </a:prstGeom>
          <a:noFill/>
        </p:spPr>
        <p:txBody>
          <a:bodyPr wrap="square" rtlCol="0">
            <a:spAutoFit/>
          </a:bodyPr>
          <a:lstStyle/>
          <a:p>
            <a:r>
              <a:rPr lang="en-US" sz="1600" b="1" dirty="0" smtClean="0">
                <a:solidFill>
                  <a:schemeClr val="accent6"/>
                </a:solidFill>
                <a:latin typeface="Tahoma" pitchFamily="34" charset="0"/>
                <a:ea typeface="Tahoma" pitchFamily="34" charset="0"/>
                <a:cs typeface="Tahoma" pitchFamily="34" charset="0"/>
              </a:rPr>
              <a:t>Fall</a:t>
            </a:r>
            <a:endParaRPr lang="en-US" sz="1600" b="1" dirty="0">
              <a:solidFill>
                <a:schemeClr val="accent6"/>
              </a:solidFill>
              <a:latin typeface="Tahoma" pitchFamily="34" charset="0"/>
              <a:ea typeface="Tahoma" pitchFamily="34" charset="0"/>
              <a:cs typeface="Tahoma" pitchFamily="34" charset="0"/>
            </a:endParaRPr>
          </a:p>
        </p:txBody>
      </p:sp>
      <p:cxnSp>
        <p:nvCxnSpPr>
          <p:cNvPr id="6" name="Straight Arrow Connector 5" descr="data point for 85+"/>
          <p:cNvCxnSpPr/>
          <p:nvPr/>
        </p:nvCxnSpPr>
        <p:spPr>
          <a:xfrm flipV="1">
            <a:off x="8321040" y="1219200"/>
            <a:ext cx="0" cy="3385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1387" y="1219200"/>
            <a:ext cx="948813" cy="338554"/>
          </a:xfrm>
          <a:prstGeom prst="rect">
            <a:avLst/>
          </a:prstGeom>
          <a:noFill/>
        </p:spPr>
        <p:txBody>
          <a:bodyPr wrap="square" rtlCol="0">
            <a:spAutoFit/>
          </a:bodyPr>
          <a:lstStyle/>
          <a:p>
            <a:r>
              <a:rPr lang="en-US" sz="1600" dirty="0" smtClean="0">
                <a:solidFill>
                  <a:srgbClr val="000000"/>
                </a:solidFill>
              </a:rPr>
              <a:t> </a:t>
            </a:r>
            <a:r>
              <a:rPr lang="en-US" sz="1600" dirty="0" smtClean="0">
                <a:latin typeface="Tahoma" pitchFamily="34" charset="0"/>
                <a:ea typeface="Tahoma" pitchFamily="34" charset="0"/>
                <a:cs typeface="Tahoma" pitchFamily="34" charset="0"/>
              </a:rPr>
              <a:t>14,159</a:t>
            </a:r>
            <a:endParaRPr lang="en-US" sz="1600" dirty="0">
              <a:solidFill>
                <a:srgbClr val="000000"/>
              </a:solidFill>
              <a:latin typeface="Tahoma" pitchFamily="34" charset="0"/>
              <a:ea typeface="Tahoma" pitchFamily="34" charset="0"/>
              <a:cs typeface="Tahoma" pitchFamily="34" charset="0"/>
            </a:endParaRPr>
          </a:p>
        </p:txBody>
      </p:sp>
      <p:sp>
        <p:nvSpPr>
          <p:cNvPr id="3" name="TextBox 2"/>
          <p:cNvSpPr txBox="1"/>
          <p:nvPr/>
        </p:nvSpPr>
        <p:spPr>
          <a:xfrm>
            <a:off x="8136194" y="5038344"/>
            <a:ext cx="626806"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85+</a:t>
            </a:r>
            <a:endParaRPr lang="en-US" sz="1600" dirty="0">
              <a:latin typeface="Tahoma" pitchFamily="34" charset="0"/>
              <a:ea typeface="Tahoma" pitchFamily="34" charset="0"/>
              <a:cs typeface="Tahoma" pitchFamily="34" charset="0"/>
            </a:endParaRPr>
          </a:p>
        </p:txBody>
      </p:sp>
      <p:sp>
        <p:nvSpPr>
          <p:cNvPr id="16" name="Text Placeholder 4"/>
          <p:cNvSpPr>
            <a:spLocks noGrp="1"/>
          </p:cNvSpPr>
          <p:nvPr>
            <p:ph type="body" sz="quarter" idx="13"/>
          </p:nvPr>
        </p:nvSpPr>
        <p:spPr>
          <a:xfrm>
            <a:off x="-36846" y="6553200"/>
            <a:ext cx="6867524" cy="381000"/>
          </a:xfrm>
        </p:spPr>
        <p:txBody>
          <a:bodyPr/>
          <a:lstStyle/>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National Electronic Injury Surveillance System–All Injury Program (</a:t>
            </a:r>
            <a:r>
              <a:rPr lang="en-US" sz="1050" dirty="0" smtClean="0">
                <a:latin typeface="Tahoma" pitchFamily="34" charset="0"/>
                <a:ea typeface="Tahoma" pitchFamily="34" charset="0"/>
                <a:cs typeface="Tahoma" pitchFamily="34" charset="0"/>
              </a:rPr>
              <a:t>NEISS</a:t>
            </a:r>
            <a:r>
              <a:rPr lang="en-US" sz="1050" dirty="0">
                <a:solidFill>
                  <a:srgbClr val="000000"/>
                </a:solidFill>
                <a:latin typeface="Tahoma" pitchFamily="34" charset="0"/>
                <a:ea typeface="Tahoma" pitchFamily="34" charset="0"/>
                <a:cs typeface="Tahoma" pitchFamily="34" charset="0"/>
              </a:rPr>
              <a:t>-</a:t>
            </a:r>
            <a:r>
              <a:rPr lang="en-US" sz="1050" dirty="0" smtClean="0">
                <a:latin typeface="Tahoma" pitchFamily="34" charset="0"/>
                <a:ea typeface="Tahoma" pitchFamily="34" charset="0"/>
                <a:cs typeface="Tahoma" pitchFamily="34" charset="0"/>
              </a:rPr>
              <a:t>AIP</a:t>
            </a:r>
            <a:r>
              <a:rPr lang="en-US" sz="1050" dirty="0">
                <a:latin typeface="Tahoma" pitchFamily="34" charset="0"/>
                <a:ea typeface="Tahoma" pitchFamily="34" charset="0"/>
                <a:cs typeface="Tahoma" pitchFamily="34" charset="0"/>
              </a:rPr>
              <a:t>), CDC/NCIPC and </a:t>
            </a:r>
            <a:r>
              <a:rPr lang="en-US" sz="1050" dirty="0" smtClean="0">
                <a:latin typeface="Tahoma" pitchFamily="34" charset="0"/>
                <a:ea typeface="Tahoma" pitchFamily="34" charset="0"/>
                <a:cs typeface="Tahoma" pitchFamily="34" charset="0"/>
              </a:rPr>
              <a:t>CPSC.</a:t>
            </a:r>
          </a:p>
        </p:txBody>
      </p:sp>
    </p:spTree>
    <p:extLst>
      <p:ext uri="{BB962C8B-B14F-4D97-AF65-F5344CB8AC3E}">
        <p14:creationId xmlns:p14="http://schemas.microsoft.com/office/powerpoint/2010/main" val="4032124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600200" y="4419601"/>
            <a:ext cx="6019800" cy="762000"/>
          </a:xfrm>
        </p:spPr>
        <p:txBody>
          <a:bodyPr>
            <a:normAutofit/>
          </a:bodyPr>
          <a:lstStyle/>
          <a:p>
            <a:r>
              <a:rPr lang="en-US" cap="none" dirty="0" smtClean="0">
                <a:latin typeface="Tahoma" pitchFamily="34" charset="0"/>
                <a:ea typeface="Tahoma" pitchFamily="34" charset="0"/>
                <a:cs typeface="Tahoma" pitchFamily="34" charset="0"/>
              </a:rPr>
              <a:t>Work-related </a:t>
            </a:r>
            <a:r>
              <a:rPr lang="en-US" cap="none" dirty="0">
                <a:latin typeface="Tahoma" pitchFamily="34" charset="0"/>
                <a:ea typeface="Tahoma" pitchFamily="34" charset="0"/>
                <a:cs typeface="Tahoma" pitchFamily="34" charset="0"/>
              </a:rPr>
              <a:t>I</a:t>
            </a:r>
            <a:r>
              <a:rPr lang="en-US" cap="none" dirty="0" smtClean="0">
                <a:latin typeface="Tahoma" pitchFamily="34" charset="0"/>
                <a:ea typeface="Tahoma" pitchFamily="34" charset="0"/>
                <a:cs typeface="Tahoma" pitchFamily="34" charset="0"/>
              </a:rPr>
              <a:t>njuries</a:t>
            </a:r>
            <a:endParaRPr lang="en-US" cap="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0504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10" y="228600"/>
            <a:ext cx="8077200" cy="83820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Work-related Injuries</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Ages 16+, 2004–2010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33" name="Content Placeholder 3" descr="Work-related injuries: Ages 16+, 2004-2010"/>
          <p:cNvGraphicFramePr>
            <a:graphicFrameLocks/>
          </p:cNvGraphicFramePr>
          <p:nvPr>
            <p:extLst>
              <p:ext uri="{D42A27DB-BD31-4B8C-83A1-F6EECF244321}">
                <p14:modId xmlns:p14="http://schemas.microsoft.com/office/powerpoint/2010/main" val="3332521915"/>
              </p:ext>
            </p:extLst>
          </p:nvPr>
        </p:nvGraphicFramePr>
        <p:xfrm>
          <a:off x="228600" y="1557754"/>
          <a:ext cx="8686800" cy="42835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1000" y="1388477"/>
            <a:ext cx="4038600"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100 full-time equivalent workers</a:t>
            </a:r>
            <a:endParaRPr lang="en-US" sz="1600" dirty="0">
              <a:latin typeface="Tahoma" pitchFamily="34" charset="0"/>
              <a:ea typeface="Tahoma" pitchFamily="34" charset="0"/>
              <a:cs typeface="Tahoma" pitchFamily="34" charset="0"/>
            </a:endParaRPr>
          </a:p>
        </p:txBody>
      </p:sp>
      <p:sp>
        <p:nvSpPr>
          <p:cNvPr id="10" name="Text Placeholder 8"/>
          <p:cNvSpPr txBox="1">
            <a:spLocks/>
          </p:cNvSpPr>
          <p:nvPr/>
        </p:nvSpPr>
        <p:spPr>
          <a:xfrm>
            <a:off x="7558028" y="5715000"/>
            <a:ext cx="1425453" cy="457200"/>
          </a:xfrm>
          <a:prstGeom prst="rect">
            <a:avLst/>
          </a:prstGeom>
          <a:ln w="15875">
            <a:solidFill>
              <a:schemeClr val="accent2"/>
            </a:solidFill>
          </a:ln>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OSH-2.1</a:t>
            </a:r>
          </a:p>
          <a:p>
            <a:pPr algn="ctr">
              <a:spcBef>
                <a:spcPts val="0"/>
              </a:spcBef>
            </a:pPr>
            <a:r>
              <a:rPr lang="en-US" sz="1200" b="0" dirty="0" smtClean="0">
                <a:latin typeface="Tahoma" pitchFamily="34" charset="0"/>
                <a:ea typeface="Tahoma" pitchFamily="34" charset="0"/>
                <a:cs typeface="Tahoma" pitchFamily="34" charset="0"/>
              </a:rPr>
              <a:t>Decrease desired</a:t>
            </a:r>
          </a:p>
        </p:txBody>
      </p:sp>
      <p:cxnSp>
        <p:nvCxnSpPr>
          <p:cNvPr id="8" name="Straight Connector 7" descr="target"/>
          <p:cNvCxnSpPr/>
          <p:nvPr/>
        </p:nvCxnSpPr>
        <p:spPr>
          <a:xfrm>
            <a:off x="4689535" y="2667000"/>
            <a:ext cx="377513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6397626" y="1924044"/>
            <a:ext cx="2349260" cy="369320"/>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800" dirty="0" smtClean="0">
                <a:latin typeface="Tahoma" pitchFamily="34" charset="0"/>
                <a:ea typeface="Tahoma" pitchFamily="34" charset="0"/>
                <a:cs typeface="Tahoma" pitchFamily="34" charset="0"/>
              </a:rPr>
              <a:t>2020 Target = 3.8</a:t>
            </a:r>
            <a:endParaRPr lang="en-US" sz="1800" dirty="0">
              <a:latin typeface="Tahoma" pitchFamily="34" charset="0"/>
              <a:ea typeface="Tahoma" pitchFamily="34" charset="0"/>
              <a:cs typeface="Tahoma" pitchFamily="34" charset="0"/>
            </a:endParaRPr>
          </a:p>
        </p:txBody>
      </p:sp>
      <p:cxnSp>
        <p:nvCxnSpPr>
          <p:cNvPr id="20" name="Straight Arrow Connector 19" descr="Target"/>
          <p:cNvCxnSpPr/>
          <p:nvPr/>
        </p:nvCxnSpPr>
        <p:spPr>
          <a:xfrm>
            <a:off x="7572256" y="2314134"/>
            <a:ext cx="0" cy="352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04801" y="6496050"/>
            <a:ext cx="4191000" cy="305154"/>
          </a:xfrm>
        </p:spPr>
        <p:txBody>
          <a:bodyPr/>
          <a:lstStyle/>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Survey of Occupational Injuries and Illnesses (SOII</a:t>
            </a:r>
            <a:r>
              <a:rPr lang="en-US" sz="1050" dirty="0" smtClean="0">
                <a:latin typeface="Tahoma" pitchFamily="34" charset="0"/>
                <a:ea typeface="Tahoma" pitchFamily="34" charset="0"/>
                <a:cs typeface="Tahoma" pitchFamily="34" charset="0"/>
              </a:rPr>
              <a:t>), BLS.</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07220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4"/>
            <a:ext cx="8229600" cy="914396"/>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Work-related Injuries </a:t>
            </a:r>
            <a:r>
              <a:rPr lang="en-US" sz="2600" b="1" dirty="0">
                <a:solidFill>
                  <a:srgbClr val="003F72"/>
                </a:solidFill>
                <a:latin typeface="Tahoma" pitchFamily="34" charset="0"/>
                <a:ea typeface="Tahoma" pitchFamily="34" charset="0"/>
                <a:cs typeface="Tahoma" pitchFamily="34" charset="0"/>
              </a:rPr>
              <a:t>Treated in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Emergency Departments, 2009</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5" name="Chart Placeholder 4" descr="Work-related injuries treated in emergency departments, 2009"/>
          <p:cNvGraphicFramePr>
            <a:graphicFrameLocks noGrp="1"/>
          </p:cNvGraphicFramePr>
          <p:nvPr>
            <p:ph idx="1"/>
            <p:extLst>
              <p:ext uri="{D42A27DB-BD31-4B8C-83A1-F6EECF244321}">
                <p14:modId xmlns:p14="http://schemas.microsoft.com/office/powerpoint/2010/main" val="1811596280"/>
              </p:ext>
            </p:extLst>
          </p:nvPr>
        </p:nvGraphicFramePr>
        <p:xfrm>
          <a:off x="304800" y="1371600"/>
          <a:ext cx="83820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CxnSpPr/>
          <p:nvPr/>
        </p:nvCxnSpPr>
        <p:spPr>
          <a:xfrm>
            <a:off x="3124200" y="53340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1186934"/>
            <a:ext cx="4191000"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100 full-time equivalent workers</a:t>
            </a:r>
            <a:endParaRPr lang="en-US" sz="1600" dirty="0">
              <a:latin typeface="Tahoma" pitchFamily="34" charset="0"/>
              <a:ea typeface="Tahoma" pitchFamily="34" charset="0"/>
              <a:cs typeface="Tahoma" pitchFamily="34" charset="0"/>
            </a:endParaRPr>
          </a:p>
        </p:txBody>
      </p:sp>
      <p:sp>
        <p:nvSpPr>
          <p:cNvPr id="8" name="TextBox 7"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SpPr txBox="1"/>
          <p:nvPr/>
        </p:nvSpPr>
        <p:spPr>
          <a:xfrm>
            <a:off x="5257800" y="5410200"/>
            <a:ext cx="1447800" cy="381000"/>
          </a:xfrm>
          <a:prstGeom prst="rect">
            <a:avLst/>
          </a:prstGeom>
          <a:noFill/>
        </p:spPr>
        <p:txBody>
          <a:bodyPr wrap="square" rtlCol="0">
            <a:spAutoFit/>
          </a:bodyPr>
          <a:lstStyle/>
          <a:p>
            <a:pPr algn="ctr"/>
            <a:r>
              <a:rPr lang="en-US" dirty="0" smtClean="0">
                <a:latin typeface="Tahoma" pitchFamily="34" charset="0"/>
                <a:ea typeface="Tahoma" pitchFamily="34" charset="0"/>
                <a:cs typeface="Tahoma" pitchFamily="34" charset="0"/>
              </a:rPr>
              <a:t>Age (years)</a:t>
            </a:r>
            <a:endParaRPr lang="en-US" dirty="0">
              <a:latin typeface="Tahoma" pitchFamily="34" charset="0"/>
              <a:ea typeface="Tahoma" pitchFamily="34" charset="0"/>
              <a:cs typeface="Tahoma" pitchFamily="34" charset="0"/>
            </a:endParaRPr>
          </a:p>
        </p:txBody>
      </p:sp>
      <p:sp>
        <p:nvSpPr>
          <p:cNvPr id="9" name="Text Placeholder 8"/>
          <p:cNvSpPr>
            <a:spLocks noGrp="1"/>
          </p:cNvSpPr>
          <p:nvPr>
            <p:ph type="body" sz="quarter" idx="15"/>
          </p:nvPr>
        </p:nvSpPr>
        <p:spPr>
          <a:xfrm>
            <a:off x="7467600" y="5715000"/>
            <a:ext cx="1447799" cy="457200"/>
          </a:xfrm>
          <a:ln w="15875">
            <a:solidFill>
              <a:schemeClr val="accent2"/>
            </a:solidFill>
          </a:ln>
        </p:spPr>
        <p:txBody>
          <a:bodyPr anchor="t"/>
          <a:lstStyle/>
          <a:p>
            <a:pPr algn="ctr">
              <a:spcBef>
                <a:spcPts val="0"/>
              </a:spcBef>
            </a:pPr>
            <a:r>
              <a:rPr lang="en-US" sz="1200" b="1" dirty="0" smtClean="0">
                <a:latin typeface="Tahoma" pitchFamily="34" charset="0"/>
                <a:ea typeface="Tahoma" pitchFamily="34" charset="0"/>
                <a:cs typeface="Tahoma" pitchFamily="34" charset="0"/>
              </a:rPr>
              <a:t>Obj. OSH-2.2</a:t>
            </a:r>
          </a:p>
          <a:p>
            <a:pPr algn="ctr">
              <a:spcBef>
                <a:spcPts val="0"/>
              </a:spcBef>
            </a:pPr>
            <a:r>
              <a:rPr lang="en-US" sz="1200" dirty="0">
                <a:latin typeface="Tahoma" pitchFamily="34" charset="0"/>
                <a:ea typeface="Tahoma" pitchFamily="34" charset="0"/>
                <a:cs typeface="Tahoma" pitchFamily="34" charset="0"/>
              </a:rPr>
              <a:t>Decrease desired</a:t>
            </a:r>
          </a:p>
          <a:p>
            <a:endParaRPr lang="en-US" dirty="0" smtClean="0"/>
          </a:p>
        </p:txBody>
      </p:sp>
      <p:sp>
        <p:nvSpPr>
          <p:cNvPr id="3" name="Text Placeholder 2"/>
          <p:cNvSpPr>
            <a:spLocks noGrp="1"/>
          </p:cNvSpPr>
          <p:nvPr>
            <p:ph type="body" sz="quarter" idx="13"/>
          </p:nvPr>
        </p:nvSpPr>
        <p:spPr>
          <a:xfrm>
            <a:off x="152400" y="6172200"/>
            <a:ext cx="7391399" cy="685800"/>
          </a:xfrm>
        </p:spPr>
        <p:txBody>
          <a:bodyPr anchor="t"/>
          <a:lstStyle/>
          <a:p>
            <a:r>
              <a:rPr lang="en-US" sz="1050" dirty="0" smtClean="0">
                <a:latin typeface="Tahoma" pitchFamily="34" charset="0"/>
                <a:ea typeface="Tahoma" pitchFamily="34" charset="0"/>
                <a:cs typeface="Tahoma" pitchFamily="34" charset="0"/>
              </a:rPr>
              <a:t>I = 95% confidence interval.</a:t>
            </a:r>
          </a:p>
          <a:p>
            <a:r>
              <a:rPr lang="en-US" sz="1050" dirty="0" smtClean="0">
                <a:latin typeface="Tahoma" pitchFamily="34" charset="0"/>
                <a:ea typeface="Tahoma" pitchFamily="34" charset="0"/>
                <a:cs typeface="Tahoma" pitchFamily="34" charset="0"/>
              </a:rPr>
              <a:t>Total and sex-specific rates include ages 16+. </a:t>
            </a:r>
          </a:p>
          <a:p>
            <a:r>
              <a:rPr lang="en-US" sz="1050" dirty="0" smtClean="0">
                <a:latin typeface="Tahoma" pitchFamily="34" charset="0"/>
                <a:ea typeface="Tahoma" pitchFamily="34" charset="0"/>
                <a:cs typeface="Tahoma" pitchFamily="34" charset="0"/>
              </a:rPr>
              <a:t>SOURCE: National </a:t>
            </a:r>
            <a:r>
              <a:rPr lang="en-US" sz="1050" dirty="0">
                <a:latin typeface="Tahoma" pitchFamily="34" charset="0"/>
                <a:ea typeface="Tahoma" pitchFamily="34" charset="0"/>
                <a:cs typeface="Tahoma" pitchFamily="34" charset="0"/>
              </a:rPr>
              <a:t>Electronic Injury Surveillance System–Work Supplement (NEISS-Work), </a:t>
            </a:r>
            <a:r>
              <a:rPr lang="en-US" sz="1050" dirty="0" smtClean="0">
                <a:latin typeface="Tahoma" pitchFamily="34" charset="0"/>
                <a:ea typeface="Tahoma" pitchFamily="34" charset="0"/>
                <a:cs typeface="Tahoma" pitchFamily="34" charset="0"/>
              </a:rPr>
              <a:t>CDC/NIOSH </a:t>
            </a:r>
            <a:r>
              <a:rPr lang="en-US" sz="1050" dirty="0">
                <a:latin typeface="Tahoma" pitchFamily="34" charset="0"/>
                <a:ea typeface="Tahoma" pitchFamily="34" charset="0"/>
                <a:cs typeface="Tahoma" pitchFamily="34" charset="0"/>
              </a:rPr>
              <a:t>and CPSC.</a:t>
            </a:r>
          </a:p>
        </p:txBody>
      </p:sp>
    </p:spTree>
    <p:extLst>
      <p:ext uri="{BB962C8B-B14F-4D97-AF65-F5344CB8AC3E}">
        <p14:creationId xmlns:p14="http://schemas.microsoft.com/office/powerpoint/2010/main" val="3854928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60"/>
            <a:ext cx="8229600" cy="7867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Work-related Injury Deaths</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Ages 16+, 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5" name="Chart Placeholder 4" descr="Work-related injury deaths: Ages 16+, 2010"/>
          <p:cNvGraphicFramePr>
            <a:graphicFrameLocks noGrp="1"/>
          </p:cNvGraphicFramePr>
          <p:nvPr>
            <p:ph idx="1"/>
            <p:extLst>
              <p:ext uri="{D42A27DB-BD31-4B8C-83A1-F6EECF244321}">
                <p14:modId xmlns:p14="http://schemas.microsoft.com/office/powerpoint/2010/main" val="2449636162"/>
              </p:ext>
            </p:extLst>
          </p:nvPr>
        </p:nvGraphicFramePr>
        <p:xfrm>
          <a:off x="152400" y="1073539"/>
          <a:ext cx="8805474"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SpPr>
            <a:spLocks noChangeArrowheads="1"/>
          </p:cNvSpPr>
          <p:nvPr/>
        </p:nvSpPr>
        <p:spPr bwMode="auto">
          <a:xfrm>
            <a:off x="6756124" y="2661025"/>
            <a:ext cx="2140601" cy="369320"/>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800" dirty="0" smtClean="0">
                <a:solidFill>
                  <a:prstClr val="black"/>
                </a:solidFill>
                <a:latin typeface="Tahoma" pitchFamily="34" charset="0"/>
                <a:ea typeface="Tahoma" pitchFamily="34" charset="0"/>
                <a:cs typeface="Tahoma" pitchFamily="34" charset="0"/>
              </a:rPr>
              <a:t>2020 Target = 3.6</a:t>
            </a:r>
            <a:endParaRPr lang="en-US" sz="1800" dirty="0">
              <a:solidFill>
                <a:prstClr val="black"/>
              </a:solidFill>
              <a:latin typeface="Tahoma" pitchFamily="34" charset="0"/>
              <a:ea typeface="Tahoma" pitchFamily="34" charset="0"/>
              <a:cs typeface="Tahoma" pitchFamily="34" charset="0"/>
            </a:endParaRPr>
          </a:p>
        </p:txBody>
      </p:sp>
      <p:cxnSp>
        <p:nvCxnSpPr>
          <p:cNvPr id="14" name="Straight Arrow Connector 13"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CxnSpPr/>
          <p:nvPr/>
        </p:nvCxnSpPr>
        <p:spPr>
          <a:xfrm>
            <a:off x="7822720" y="302895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SpPr txBox="1"/>
          <p:nvPr/>
        </p:nvSpPr>
        <p:spPr>
          <a:xfrm>
            <a:off x="6774799" y="1147337"/>
            <a:ext cx="2153025" cy="369332"/>
          </a:xfrm>
          <a:prstGeom prst="rect">
            <a:avLst/>
          </a:prstGeom>
          <a:noFill/>
          <a:ln w="19050">
            <a:noFill/>
          </a:ln>
        </p:spPr>
        <p:txBody>
          <a:bodyPr wrap="none" rtlCol="0">
            <a:spAutoFit/>
          </a:bodyPr>
          <a:lstStyle/>
          <a:p>
            <a:r>
              <a:rPr lang="en-US" dirty="0" smtClean="0">
                <a:solidFill>
                  <a:prstClr val="black"/>
                </a:solidFill>
                <a:latin typeface="Tahoma" pitchFamily="34" charset="0"/>
                <a:ea typeface="Tahoma" pitchFamily="34" charset="0"/>
                <a:cs typeface="Tahoma" pitchFamily="34" charset="0"/>
              </a:rPr>
              <a:t>Total deaths: 4,690</a:t>
            </a:r>
            <a:endParaRPr lang="en-US" dirty="0">
              <a:solidFill>
                <a:prstClr val="black"/>
              </a:solidFill>
              <a:latin typeface="Tahoma" pitchFamily="34" charset="0"/>
              <a:ea typeface="Tahoma" pitchFamily="34" charset="0"/>
              <a:cs typeface="Tahoma" pitchFamily="34" charset="0"/>
            </a:endParaRPr>
          </a:p>
        </p:txBody>
      </p:sp>
      <p:sp>
        <p:nvSpPr>
          <p:cNvPr id="4" name="TextBox 3" descr="This figure is a grouped vertical bar chart comparing healthy life expectancy at age 65 for the overall population between the 2000-01 time period and the 2006-07 time period, using various measures of healthy life expectancy.&#10;&#10;Over the past decade, total healthy life expectancy has increased for Americans aged 65, from 17.7 years in 2000–01 to 18.6 years in 2006–07. This gain of just under 1 year in healthy life expectancy beyond age 65 is reflected in two of the three other measures presented here: expected years in good or better health, and expected years free of activity limitations. This continues a trend started in the last century. Even though the data indicate that, in 2006–07, Americans over 65 are expected to have less than 3 years (2.7 years) free of chronic disease, with improved disease management, they experience close to 14 years (13.7 years) in good or better health and close to 12 years (11.8 years) free of activity limitation."/>
          <p:cNvSpPr txBox="1"/>
          <p:nvPr/>
        </p:nvSpPr>
        <p:spPr>
          <a:xfrm>
            <a:off x="295275" y="1156216"/>
            <a:ext cx="4400738" cy="338554"/>
          </a:xfrm>
          <a:prstGeom prst="rect">
            <a:avLst/>
          </a:prstGeom>
          <a:noFill/>
        </p:spPr>
        <p:txBody>
          <a:bodyPr wrap="square" rtlCol="0">
            <a:spAutoFit/>
          </a:bodyPr>
          <a:lstStyle/>
          <a:p>
            <a:r>
              <a:rPr lang="en-US" sz="1600" dirty="0" smtClean="0">
                <a:solidFill>
                  <a:prstClr val="black"/>
                </a:solidFill>
                <a:latin typeface="Tahoma" pitchFamily="34" charset="0"/>
                <a:ea typeface="Tahoma" pitchFamily="34" charset="0"/>
                <a:cs typeface="Tahoma" pitchFamily="34" charset="0"/>
              </a:rPr>
              <a:t>Rate per 100,000 full-time equivalent workers</a:t>
            </a:r>
            <a:endParaRPr lang="en-US" sz="1600" dirty="0">
              <a:solidFill>
                <a:prstClr val="black"/>
              </a:solidFill>
              <a:latin typeface="Tahoma" pitchFamily="34" charset="0"/>
              <a:ea typeface="Tahoma" pitchFamily="34" charset="0"/>
              <a:cs typeface="Tahoma" pitchFamily="34" charset="0"/>
            </a:endParaRPr>
          </a:p>
        </p:txBody>
      </p:sp>
      <p:sp>
        <p:nvSpPr>
          <p:cNvPr id="9" name="Text Placeholder 8"/>
          <p:cNvSpPr>
            <a:spLocks noGrp="1"/>
          </p:cNvSpPr>
          <p:nvPr>
            <p:ph type="body" sz="quarter" idx="15"/>
          </p:nvPr>
        </p:nvSpPr>
        <p:spPr>
          <a:xfrm>
            <a:off x="7535221" y="5787733"/>
            <a:ext cx="1419586" cy="457200"/>
          </a:xfrm>
          <a:ln w="15875">
            <a:solidFill>
              <a:schemeClr val="accent2"/>
            </a:solidFill>
          </a:ln>
        </p:spPr>
        <p:txBody>
          <a:bodyPr anchor="t"/>
          <a:lstStyle/>
          <a:p>
            <a:pPr algn="ctr">
              <a:spcBef>
                <a:spcPts val="0"/>
              </a:spcBef>
            </a:pPr>
            <a:r>
              <a:rPr lang="en-US" sz="1200" b="1" dirty="0" smtClean="0">
                <a:latin typeface="Tahoma" pitchFamily="34" charset="0"/>
                <a:ea typeface="Tahoma" pitchFamily="34" charset="0"/>
                <a:cs typeface="Tahoma" pitchFamily="34" charset="0"/>
              </a:rPr>
              <a:t>Obj. OSH-1.1</a:t>
            </a:r>
          </a:p>
          <a:p>
            <a:pPr algn="ctr">
              <a:spcBef>
                <a:spcPts val="0"/>
              </a:spcBef>
            </a:pPr>
            <a:r>
              <a:rPr lang="en-US" sz="1200" dirty="0" smtClean="0">
                <a:latin typeface="Tahoma" pitchFamily="34" charset="0"/>
                <a:ea typeface="Tahoma" pitchFamily="34" charset="0"/>
                <a:cs typeface="Tahoma" pitchFamily="34" charset="0"/>
              </a:rPr>
              <a:t>Decrease desired</a:t>
            </a:r>
          </a:p>
        </p:txBody>
      </p:sp>
      <p:sp>
        <p:nvSpPr>
          <p:cNvPr id="10" name="Text Placeholder 2"/>
          <p:cNvSpPr>
            <a:spLocks noGrp="1"/>
          </p:cNvSpPr>
          <p:nvPr>
            <p:ph type="body" sz="quarter" idx="13"/>
          </p:nvPr>
        </p:nvSpPr>
        <p:spPr>
          <a:xfrm>
            <a:off x="0" y="6248400"/>
            <a:ext cx="8229600" cy="533400"/>
          </a:xfrm>
        </p:spPr>
        <p:txBody>
          <a:bodyPr anchor="t"/>
          <a:lstStyle/>
          <a:p>
            <a:r>
              <a:rPr lang="en-US" sz="1050" dirty="0">
                <a:latin typeface="Tahoma" pitchFamily="34" charset="0"/>
                <a:ea typeface="Tahoma" pitchFamily="34" charset="0"/>
                <a:cs typeface="Tahoma" pitchFamily="34" charset="0"/>
              </a:rPr>
              <a:t>Race groups exclude persons of Hispanic or Latino </a:t>
            </a:r>
            <a:r>
              <a:rPr lang="en-US" sz="1050" dirty="0" smtClean="0">
                <a:latin typeface="Tahoma" pitchFamily="34" charset="0"/>
                <a:ea typeface="Tahoma" pitchFamily="34" charset="0"/>
                <a:cs typeface="Tahoma" pitchFamily="34" charset="0"/>
              </a:rPr>
              <a:t>origin. Persons </a:t>
            </a:r>
            <a:r>
              <a:rPr lang="en-US" sz="1050" dirty="0">
                <a:latin typeface="Tahoma" pitchFamily="34" charset="0"/>
                <a:ea typeface="Tahoma" pitchFamily="34" charset="0"/>
                <a:cs typeface="Tahoma" pitchFamily="34" charset="0"/>
              </a:rPr>
              <a:t>identified as Hispanic or Latino may be of any race. </a:t>
            </a:r>
            <a:endParaRPr lang="en-US" sz="1050" dirty="0" smtClean="0">
              <a:latin typeface="Tahoma" pitchFamily="34" charset="0"/>
              <a:ea typeface="Tahoma" pitchFamily="34" charset="0"/>
              <a:cs typeface="Tahoma" pitchFamily="34" charset="0"/>
            </a:endParaRPr>
          </a:p>
          <a:p>
            <a:r>
              <a:rPr lang="en-US" sz="1050" dirty="0" smtClean="0">
                <a:latin typeface="Tahoma" pitchFamily="34" charset="0"/>
                <a:ea typeface="Tahoma" pitchFamily="34" charset="0"/>
                <a:cs typeface="Tahoma" pitchFamily="34" charset="0"/>
              </a:rPr>
              <a:t>I </a:t>
            </a:r>
            <a:r>
              <a:rPr lang="en-US" sz="1050" dirty="0">
                <a:latin typeface="Tahoma" pitchFamily="34" charset="0"/>
                <a:ea typeface="Tahoma" pitchFamily="34" charset="0"/>
                <a:cs typeface="Tahoma" pitchFamily="34" charset="0"/>
              </a:rPr>
              <a:t>= 95% confidence interval.</a:t>
            </a:r>
          </a:p>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Census of Fatal Occupational Injuries (CFOI), BLS</a:t>
            </a:r>
            <a:r>
              <a:rPr lang="en-US" sz="1050" dirty="0" smtClean="0">
                <a:latin typeface="Tahoma" pitchFamily="34" charset="0"/>
                <a:ea typeface="Tahoma" pitchFamily="34" charset="0"/>
                <a:cs typeface="Tahoma" pitchFamily="34" charset="0"/>
              </a:rPr>
              <a:t>.</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849349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702" y="228600"/>
            <a:ext cx="8229600" cy="558140"/>
          </a:xfrm>
        </p:spPr>
        <p:txBody>
          <a:bodyPr/>
          <a:lstStyle/>
          <a:p>
            <a:r>
              <a:rPr lang="en-US" sz="2600" b="1" dirty="0" smtClean="0">
                <a:solidFill>
                  <a:srgbClr val="003F72"/>
                </a:solidFill>
                <a:latin typeface="Tahoma" pitchFamily="34" charset="0"/>
                <a:ea typeface="Tahoma" pitchFamily="34" charset="0"/>
                <a:cs typeface="Tahoma" pitchFamily="34" charset="0"/>
              </a:rPr>
              <a:t>Work-related Injury Deaths by Age, 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5" name="Chart Placeholder 4" descr="Work-related injury deaths by age, 2010"/>
          <p:cNvGraphicFramePr>
            <a:graphicFrameLocks noGrp="1"/>
          </p:cNvGraphicFramePr>
          <p:nvPr>
            <p:ph idx="1"/>
            <p:extLst>
              <p:ext uri="{D42A27DB-BD31-4B8C-83A1-F6EECF244321}">
                <p14:modId xmlns:p14="http://schemas.microsoft.com/office/powerpoint/2010/main" val="3093700908"/>
              </p:ext>
            </p:extLst>
          </p:nvPr>
        </p:nvGraphicFramePr>
        <p:xfrm>
          <a:off x="152400" y="847725"/>
          <a:ext cx="8686800" cy="47037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95275" y="914400"/>
            <a:ext cx="4810125" cy="338554"/>
          </a:xfrm>
          <a:prstGeom prst="rect">
            <a:avLst/>
          </a:prstGeom>
          <a:noFill/>
        </p:spPr>
        <p:txBody>
          <a:bodyPr wrap="square" rtlCol="0">
            <a:spAutoFit/>
          </a:bodyPr>
          <a:lstStyle/>
          <a:p>
            <a:r>
              <a:rPr lang="en-US" sz="1600" dirty="0" smtClean="0">
                <a:solidFill>
                  <a:prstClr val="black"/>
                </a:solidFill>
                <a:latin typeface="Tahoma" pitchFamily="34" charset="0"/>
                <a:ea typeface="Tahoma" pitchFamily="34" charset="0"/>
                <a:cs typeface="Tahoma" pitchFamily="34" charset="0"/>
              </a:rPr>
              <a:t>Rate per 100,000 full-time equivalent workers</a:t>
            </a:r>
            <a:endParaRPr lang="en-US" sz="1600" dirty="0">
              <a:solidFill>
                <a:prstClr val="black"/>
              </a:solidFill>
              <a:latin typeface="Tahoma" pitchFamily="34" charset="0"/>
              <a:ea typeface="Tahoma" pitchFamily="34" charset="0"/>
              <a:cs typeface="Tahoma" pitchFamily="34" charset="0"/>
            </a:endParaRPr>
          </a:p>
        </p:txBody>
      </p:sp>
      <p:sp>
        <p:nvSpPr>
          <p:cNvPr id="18" name="Rectangle 17"/>
          <p:cNvSpPr>
            <a:spLocks noChangeArrowheads="1"/>
          </p:cNvSpPr>
          <p:nvPr/>
        </p:nvSpPr>
        <p:spPr bwMode="auto">
          <a:xfrm>
            <a:off x="3827348" y="3209655"/>
            <a:ext cx="2140601" cy="369320"/>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800" dirty="0" smtClean="0">
                <a:solidFill>
                  <a:prstClr val="black"/>
                </a:solidFill>
                <a:latin typeface="Tahoma" pitchFamily="34" charset="0"/>
                <a:ea typeface="Tahoma" pitchFamily="34" charset="0"/>
                <a:cs typeface="Tahoma" pitchFamily="34" charset="0"/>
              </a:rPr>
              <a:t>2020 Target = 3.6</a:t>
            </a:r>
            <a:endParaRPr lang="en-US" sz="1800" dirty="0">
              <a:solidFill>
                <a:prstClr val="black"/>
              </a:solidFill>
              <a:latin typeface="Tahoma" pitchFamily="34" charset="0"/>
              <a:ea typeface="Tahoma" pitchFamily="34" charset="0"/>
              <a:cs typeface="Tahoma" pitchFamily="34" charset="0"/>
            </a:endParaRPr>
          </a:p>
        </p:txBody>
      </p:sp>
      <p:cxnSp>
        <p:nvCxnSpPr>
          <p:cNvPr id="19" name="Straight Arrow Connector 18" descr="Target"/>
          <p:cNvCxnSpPr/>
          <p:nvPr/>
        </p:nvCxnSpPr>
        <p:spPr>
          <a:xfrm>
            <a:off x="4897649" y="358140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5"/>
          </p:nvPr>
        </p:nvSpPr>
        <p:spPr>
          <a:xfrm>
            <a:off x="7535221" y="5787733"/>
            <a:ext cx="1419586" cy="457200"/>
          </a:xfrm>
          <a:ln w="15875">
            <a:solidFill>
              <a:schemeClr val="accent2"/>
            </a:solidFill>
          </a:ln>
        </p:spPr>
        <p:txBody>
          <a:bodyPr anchor="t"/>
          <a:lstStyle/>
          <a:p>
            <a:pPr algn="ctr">
              <a:spcBef>
                <a:spcPts val="0"/>
              </a:spcBef>
            </a:pPr>
            <a:r>
              <a:rPr lang="en-US" sz="1200" b="1" dirty="0" smtClean="0">
                <a:latin typeface="Tahoma" pitchFamily="34" charset="0"/>
                <a:ea typeface="Tahoma" pitchFamily="34" charset="0"/>
                <a:cs typeface="Tahoma" pitchFamily="34" charset="0"/>
              </a:rPr>
              <a:t>Obj. OSH-1.1</a:t>
            </a:r>
          </a:p>
          <a:p>
            <a:pPr algn="ctr">
              <a:spcBef>
                <a:spcPts val="0"/>
              </a:spcBef>
            </a:pPr>
            <a:r>
              <a:rPr lang="en-US" sz="1200" dirty="0" smtClean="0">
                <a:latin typeface="Tahoma" pitchFamily="34" charset="0"/>
                <a:ea typeface="Tahoma" pitchFamily="34" charset="0"/>
                <a:cs typeface="Tahoma" pitchFamily="34" charset="0"/>
              </a:rPr>
              <a:t>Decrease desired</a:t>
            </a:r>
          </a:p>
        </p:txBody>
      </p:sp>
      <p:sp>
        <p:nvSpPr>
          <p:cNvPr id="10" name="Text Placeholder 2"/>
          <p:cNvSpPr>
            <a:spLocks noGrp="1"/>
          </p:cNvSpPr>
          <p:nvPr>
            <p:ph type="body" sz="quarter" idx="13"/>
          </p:nvPr>
        </p:nvSpPr>
        <p:spPr>
          <a:xfrm>
            <a:off x="76201" y="6172201"/>
            <a:ext cx="4343400" cy="457200"/>
          </a:xfrm>
        </p:spPr>
        <p:txBody>
          <a:bodyPr anchor="t"/>
          <a:lstStyle/>
          <a:p>
            <a:r>
              <a:rPr lang="en-US" sz="1050" dirty="0" smtClean="0">
                <a:latin typeface="Tahoma" pitchFamily="34" charset="0"/>
                <a:ea typeface="Tahoma" pitchFamily="34" charset="0"/>
                <a:cs typeface="Tahoma" pitchFamily="34" charset="0"/>
              </a:rPr>
              <a:t>I </a:t>
            </a:r>
            <a:r>
              <a:rPr lang="en-US" sz="1050" dirty="0">
                <a:latin typeface="Tahoma" pitchFamily="34" charset="0"/>
                <a:ea typeface="Tahoma" pitchFamily="34" charset="0"/>
                <a:cs typeface="Tahoma" pitchFamily="34" charset="0"/>
              </a:rPr>
              <a:t>= 95% confidence interval.</a:t>
            </a:r>
          </a:p>
          <a:p>
            <a:r>
              <a:rPr lang="en-US" sz="1050" dirty="0" smtClean="0">
                <a:latin typeface="Tahoma" pitchFamily="34" charset="0"/>
                <a:ea typeface="Tahoma" pitchFamily="34" charset="0"/>
                <a:cs typeface="Tahoma" pitchFamily="34" charset="0"/>
              </a:rPr>
              <a:t>SOURCE:  </a:t>
            </a:r>
            <a:r>
              <a:rPr lang="en-US" sz="1050" dirty="0">
                <a:latin typeface="Tahoma" pitchFamily="34" charset="0"/>
                <a:ea typeface="Tahoma" pitchFamily="34" charset="0"/>
                <a:cs typeface="Tahoma" pitchFamily="34" charset="0"/>
              </a:rPr>
              <a:t>Census of Fatal Occupational Injuries (CFOI), BLS.</a:t>
            </a:r>
          </a:p>
          <a:p>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46804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1828800"/>
          </a:xfrm>
        </p:spPr>
        <p:txBody>
          <a:bodyPr>
            <a:normAutofit/>
          </a:bodyPr>
          <a:lstStyle/>
          <a:p>
            <a:pPr eaLnBrk="1" hangingPunct="1"/>
            <a:r>
              <a:rPr lang="en-US" sz="4000" dirty="0"/>
              <a:t>Howard K. </a:t>
            </a:r>
            <a:r>
              <a:rPr lang="en-US" sz="4000" dirty="0" err="1"/>
              <a:t>Koh</a:t>
            </a:r>
            <a:r>
              <a:rPr lang="en-US" sz="4000" dirty="0"/>
              <a:t>, MD, MPH</a:t>
            </a:r>
            <a:br>
              <a:rPr lang="en-US" sz="4000" dirty="0"/>
            </a:br>
            <a:r>
              <a:rPr lang="en-US" sz="3600" dirty="0"/>
              <a:t>Assistant Secretary for Health  </a:t>
            </a:r>
            <a:br>
              <a:rPr lang="en-US" sz="3600" dirty="0"/>
            </a:br>
            <a:r>
              <a:rPr lang="en-US" sz="3100" dirty="0"/>
              <a:t>U.S. Department of Health and Human Services </a:t>
            </a:r>
            <a:endParaRPr lang="en-US" sz="3600" dirty="0"/>
          </a:p>
        </p:txBody>
      </p:sp>
    </p:spTree>
    <p:extLst>
      <p:ext uri="{BB962C8B-B14F-4D97-AF65-F5344CB8AC3E}">
        <p14:creationId xmlns:p14="http://schemas.microsoft.com/office/powerpoint/2010/main" val="1248744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5581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Work-related </a:t>
            </a:r>
            <a:r>
              <a:rPr lang="en-US" sz="2600" b="1" dirty="0">
                <a:solidFill>
                  <a:srgbClr val="003F72"/>
                </a:solidFill>
                <a:latin typeface="Tahoma" pitchFamily="34" charset="0"/>
                <a:ea typeface="Tahoma" pitchFamily="34" charset="0"/>
                <a:cs typeface="Tahoma" pitchFamily="34" charset="0"/>
              </a:rPr>
              <a:t>Injury </a:t>
            </a:r>
            <a:r>
              <a:rPr lang="en-US" sz="2600" b="1" dirty="0" smtClean="0">
                <a:solidFill>
                  <a:srgbClr val="003F72"/>
                </a:solidFill>
                <a:latin typeface="Tahoma" pitchFamily="34" charset="0"/>
                <a:ea typeface="Tahoma" pitchFamily="34" charset="0"/>
                <a:cs typeface="Tahoma" pitchFamily="34" charset="0"/>
              </a:rPr>
              <a:t>Deaths by Industry</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 Ages 16+, 2004–2010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33" name="Content Placeholder 3" descr="Work-related injury deaths by industry: ages 16+, 2004-2010"/>
          <p:cNvGraphicFramePr>
            <a:graphicFrameLocks/>
          </p:cNvGraphicFramePr>
          <p:nvPr>
            <p:extLst>
              <p:ext uri="{D42A27DB-BD31-4B8C-83A1-F6EECF244321}">
                <p14:modId xmlns:p14="http://schemas.microsoft.com/office/powerpoint/2010/main" val="878304310"/>
              </p:ext>
            </p:extLst>
          </p:nvPr>
        </p:nvGraphicFramePr>
        <p:xfrm>
          <a:off x="457200" y="1171575"/>
          <a:ext cx="8305800" cy="46958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7174" y="1066800"/>
            <a:ext cx="5381625"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100,000 full-time equivalent workers</a:t>
            </a:r>
            <a:endParaRPr lang="en-US" sz="1600" dirty="0">
              <a:latin typeface="Tahoma" pitchFamily="34" charset="0"/>
              <a:ea typeface="Tahoma" pitchFamily="34" charset="0"/>
              <a:cs typeface="Tahoma" pitchFamily="34" charset="0"/>
            </a:endParaRPr>
          </a:p>
        </p:txBody>
      </p:sp>
      <p:sp>
        <p:nvSpPr>
          <p:cNvPr id="10" name="TextBox 9"/>
          <p:cNvSpPr txBox="1"/>
          <p:nvPr/>
        </p:nvSpPr>
        <p:spPr>
          <a:xfrm>
            <a:off x="4314824" y="1702802"/>
            <a:ext cx="3381375" cy="338554"/>
          </a:xfrm>
          <a:prstGeom prst="rect">
            <a:avLst/>
          </a:prstGeom>
          <a:noFill/>
        </p:spPr>
        <p:txBody>
          <a:bodyPr wrap="square" rtlCol="0">
            <a:spAutoFit/>
          </a:bodyPr>
          <a:lstStyle/>
          <a:p>
            <a:r>
              <a:rPr lang="en-US" sz="1600" b="1" dirty="0" smtClean="0">
                <a:solidFill>
                  <a:schemeClr val="accent6">
                    <a:lumMod val="75000"/>
                  </a:schemeClr>
                </a:solidFill>
                <a:latin typeface="Tahoma" pitchFamily="34" charset="0"/>
                <a:ea typeface="Tahoma" pitchFamily="34" charset="0"/>
                <a:cs typeface="Tahoma" pitchFamily="34" charset="0"/>
              </a:rPr>
              <a:t>Agriculture/Forestry/Fishing</a:t>
            </a:r>
            <a:endParaRPr lang="en-US" sz="1600" b="1" dirty="0">
              <a:solidFill>
                <a:schemeClr val="accent6">
                  <a:lumMod val="75000"/>
                </a:schemeClr>
              </a:solidFill>
              <a:latin typeface="Tahoma" pitchFamily="34" charset="0"/>
              <a:ea typeface="Tahoma" pitchFamily="34" charset="0"/>
              <a:cs typeface="Tahoma" pitchFamily="34" charset="0"/>
            </a:endParaRPr>
          </a:p>
        </p:txBody>
      </p:sp>
      <p:sp>
        <p:nvSpPr>
          <p:cNvPr id="8" name="TextBox 7"/>
          <p:cNvSpPr txBox="1"/>
          <p:nvPr/>
        </p:nvSpPr>
        <p:spPr>
          <a:xfrm>
            <a:off x="5276850" y="2895600"/>
            <a:ext cx="1066800" cy="338554"/>
          </a:xfrm>
          <a:prstGeom prst="rect">
            <a:avLst/>
          </a:prstGeom>
          <a:noFill/>
        </p:spPr>
        <p:txBody>
          <a:bodyPr wrap="square" rtlCol="0">
            <a:spAutoFit/>
          </a:bodyPr>
          <a:lstStyle/>
          <a:p>
            <a:r>
              <a:rPr lang="en-US" sz="1600" b="1" dirty="0" smtClean="0">
                <a:solidFill>
                  <a:schemeClr val="accent3">
                    <a:lumMod val="75000"/>
                  </a:schemeClr>
                </a:solidFill>
                <a:latin typeface="Tahoma" pitchFamily="34" charset="0"/>
                <a:ea typeface="Tahoma" pitchFamily="34" charset="0"/>
                <a:cs typeface="Tahoma" pitchFamily="34" charset="0"/>
              </a:rPr>
              <a:t>Mining</a:t>
            </a:r>
            <a:endParaRPr lang="en-US" sz="1600" b="1" dirty="0">
              <a:solidFill>
                <a:schemeClr val="accent3">
                  <a:lumMod val="75000"/>
                </a:schemeClr>
              </a:solidFill>
              <a:latin typeface="Tahoma" pitchFamily="34" charset="0"/>
              <a:ea typeface="Tahoma" pitchFamily="34" charset="0"/>
              <a:cs typeface="Tahoma" pitchFamily="34" charset="0"/>
            </a:endParaRPr>
          </a:p>
        </p:txBody>
      </p:sp>
      <p:sp>
        <p:nvSpPr>
          <p:cNvPr id="7" name="TextBox 6"/>
          <p:cNvSpPr txBox="1"/>
          <p:nvPr/>
        </p:nvSpPr>
        <p:spPr>
          <a:xfrm>
            <a:off x="3276601" y="3226802"/>
            <a:ext cx="1800224" cy="338554"/>
          </a:xfrm>
          <a:prstGeom prst="rect">
            <a:avLst/>
          </a:prstGeom>
          <a:noFill/>
        </p:spPr>
        <p:txBody>
          <a:bodyPr wrap="square" rtlCol="0">
            <a:spAutoFit/>
          </a:bodyPr>
          <a:lstStyle/>
          <a:p>
            <a:r>
              <a:rPr lang="en-US" sz="1600" b="1" dirty="0" smtClean="0">
                <a:solidFill>
                  <a:schemeClr val="accent2"/>
                </a:solidFill>
                <a:latin typeface="Tahoma" pitchFamily="34" charset="0"/>
                <a:ea typeface="Tahoma" pitchFamily="34" charset="0"/>
                <a:cs typeface="Tahoma" pitchFamily="34" charset="0"/>
              </a:rPr>
              <a:t>Transportation</a:t>
            </a:r>
            <a:endParaRPr lang="en-US" sz="1600" b="1" dirty="0">
              <a:solidFill>
                <a:schemeClr val="accent2"/>
              </a:solidFill>
              <a:latin typeface="Tahoma" pitchFamily="34" charset="0"/>
              <a:ea typeface="Tahoma" pitchFamily="34" charset="0"/>
              <a:cs typeface="Tahoma" pitchFamily="34" charset="0"/>
            </a:endParaRPr>
          </a:p>
        </p:txBody>
      </p:sp>
      <p:sp>
        <p:nvSpPr>
          <p:cNvPr id="6" name="TextBox 5"/>
          <p:cNvSpPr txBox="1"/>
          <p:nvPr/>
        </p:nvSpPr>
        <p:spPr>
          <a:xfrm>
            <a:off x="2219325" y="3831193"/>
            <a:ext cx="1666875" cy="338554"/>
          </a:xfrm>
          <a:prstGeom prst="rect">
            <a:avLst/>
          </a:prstGeom>
          <a:noFill/>
        </p:spPr>
        <p:txBody>
          <a:bodyPr wrap="square" rtlCol="0">
            <a:spAutoFit/>
          </a:bodyPr>
          <a:lstStyle/>
          <a:p>
            <a:r>
              <a:rPr lang="en-US" sz="1600" b="1" dirty="0" smtClean="0">
                <a:solidFill>
                  <a:schemeClr val="accent5">
                    <a:lumMod val="75000"/>
                  </a:schemeClr>
                </a:solidFill>
                <a:latin typeface="Tahoma" pitchFamily="34" charset="0"/>
                <a:ea typeface="Tahoma" pitchFamily="34" charset="0"/>
                <a:cs typeface="Tahoma" pitchFamily="34" charset="0"/>
              </a:rPr>
              <a:t>Construction</a:t>
            </a:r>
            <a:endParaRPr lang="en-US" sz="1600" b="1" dirty="0">
              <a:solidFill>
                <a:schemeClr val="accent5">
                  <a:lumMod val="75000"/>
                </a:schemeClr>
              </a:solidFill>
              <a:latin typeface="Tahoma" pitchFamily="34" charset="0"/>
              <a:ea typeface="Tahoma" pitchFamily="34" charset="0"/>
              <a:cs typeface="Tahoma" pitchFamily="34" charset="0"/>
            </a:endParaRPr>
          </a:p>
        </p:txBody>
      </p:sp>
      <p:sp>
        <p:nvSpPr>
          <p:cNvPr id="5" name="TextBox 4"/>
          <p:cNvSpPr txBox="1"/>
          <p:nvPr/>
        </p:nvSpPr>
        <p:spPr>
          <a:xfrm>
            <a:off x="1412081" y="4545598"/>
            <a:ext cx="1614487" cy="338554"/>
          </a:xfrm>
          <a:prstGeom prst="rect">
            <a:avLst/>
          </a:prstGeom>
          <a:noFill/>
        </p:spPr>
        <p:txBody>
          <a:bodyPr wrap="square" rtlCol="0">
            <a:spAutoFit/>
          </a:bodyPr>
          <a:lstStyle/>
          <a:p>
            <a:r>
              <a:rPr lang="en-US" sz="1600" b="1" dirty="0" smtClean="0">
                <a:solidFill>
                  <a:srgbClr val="7030A0"/>
                </a:solidFill>
                <a:latin typeface="Tahoma" pitchFamily="34" charset="0"/>
                <a:ea typeface="Tahoma" pitchFamily="34" charset="0"/>
                <a:cs typeface="Tahoma" pitchFamily="34" charset="0"/>
              </a:rPr>
              <a:t>All Industry</a:t>
            </a:r>
            <a:endParaRPr lang="en-US" sz="1600" b="1" dirty="0">
              <a:solidFill>
                <a:srgbClr val="7030A0"/>
              </a:solidFill>
              <a:latin typeface="Tahoma" pitchFamily="34" charset="0"/>
              <a:ea typeface="Tahoma" pitchFamily="34" charset="0"/>
              <a:cs typeface="Tahoma" pitchFamily="34" charset="0"/>
            </a:endParaRPr>
          </a:p>
        </p:txBody>
      </p:sp>
      <p:sp>
        <p:nvSpPr>
          <p:cNvPr id="11" name="Text Placeholder 10"/>
          <p:cNvSpPr>
            <a:spLocks noGrp="1"/>
          </p:cNvSpPr>
          <p:nvPr>
            <p:ph type="body" sz="quarter" idx="15"/>
          </p:nvPr>
        </p:nvSpPr>
        <p:spPr>
          <a:xfrm>
            <a:off x="6858000" y="5791200"/>
            <a:ext cx="2133600" cy="481419"/>
          </a:xfrm>
          <a:ln w="15875">
            <a:solidFill>
              <a:schemeClr val="accent2"/>
            </a:solidFill>
          </a:ln>
        </p:spPr>
        <p:txBody>
          <a:bodyPr>
            <a:noAutofit/>
          </a:bodyPr>
          <a:lstStyle/>
          <a:p>
            <a:pPr marL="0" indent="0" algn="ctr">
              <a:spcBef>
                <a:spcPts val="0"/>
              </a:spcBef>
              <a:buNone/>
            </a:pPr>
            <a:r>
              <a:rPr lang="en-US" sz="1200" b="1" dirty="0" smtClean="0">
                <a:latin typeface="Tahoma" pitchFamily="34" charset="0"/>
                <a:ea typeface="Tahoma" pitchFamily="34" charset="0"/>
                <a:cs typeface="Tahoma" pitchFamily="34" charset="0"/>
              </a:rPr>
              <a:t>Obj. OSH-1.1 to OSH-1.5</a:t>
            </a:r>
          </a:p>
          <a:p>
            <a:pPr indent="0" algn="ctr">
              <a:spcBef>
                <a:spcPts val="0"/>
              </a:spcBef>
            </a:pPr>
            <a:r>
              <a:rPr lang="en-US" sz="1200" dirty="0" smtClean="0">
                <a:latin typeface="Tahoma" pitchFamily="34" charset="0"/>
                <a:ea typeface="Tahoma" pitchFamily="34" charset="0"/>
                <a:cs typeface="Tahoma" pitchFamily="34" charset="0"/>
              </a:rPr>
              <a:t>Decrease desired</a:t>
            </a:r>
            <a:endParaRPr lang="en-US" sz="1200" b="1" dirty="0">
              <a:latin typeface="Tahoma" pitchFamily="34" charset="0"/>
              <a:ea typeface="Tahoma" pitchFamily="34" charset="0"/>
              <a:cs typeface="Tahoma" pitchFamily="34" charset="0"/>
            </a:endParaRPr>
          </a:p>
        </p:txBody>
      </p:sp>
      <p:sp>
        <p:nvSpPr>
          <p:cNvPr id="9" name="Text Placeholder 8"/>
          <p:cNvSpPr>
            <a:spLocks noGrp="1"/>
          </p:cNvSpPr>
          <p:nvPr>
            <p:ph type="body" sz="quarter" idx="13"/>
          </p:nvPr>
        </p:nvSpPr>
        <p:spPr>
          <a:xfrm>
            <a:off x="76200" y="6477000"/>
            <a:ext cx="3948111" cy="251989"/>
          </a:xfrm>
        </p:spPr>
        <p:txBody>
          <a:bodyPr>
            <a:normAutofit/>
          </a:bodyPr>
          <a:lstStyle/>
          <a:p>
            <a:pPr marL="0" indent="0">
              <a:buNone/>
            </a:pPr>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a:t>
            </a:r>
            <a:r>
              <a:rPr lang="en-US" sz="1050" dirty="0" smtClean="0">
                <a:latin typeface="Tahoma" pitchFamily="34" charset="0"/>
                <a:ea typeface="Tahoma" pitchFamily="34" charset="0"/>
                <a:cs typeface="Tahoma" pitchFamily="34" charset="0"/>
              </a:rPr>
              <a:t>Census </a:t>
            </a:r>
            <a:r>
              <a:rPr lang="en-US" sz="1050" dirty="0">
                <a:latin typeface="Tahoma" pitchFamily="34" charset="0"/>
                <a:ea typeface="Tahoma" pitchFamily="34" charset="0"/>
                <a:cs typeface="Tahoma" pitchFamily="34" charset="0"/>
              </a:rPr>
              <a:t>of Fatal Occupational Injuries (CFOI</a:t>
            </a:r>
            <a:r>
              <a:rPr lang="en-US" sz="1050" dirty="0" smtClean="0">
                <a:latin typeface="Tahoma" pitchFamily="34" charset="0"/>
                <a:ea typeface="Tahoma" pitchFamily="34" charset="0"/>
                <a:cs typeface="Tahoma" pitchFamily="34" charset="0"/>
              </a:rPr>
              <a:t>), BLS.</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197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2600" b="1" dirty="0">
                <a:solidFill>
                  <a:srgbClr val="003F72"/>
                </a:solidFill>
                <a:latin typeface="Tahoma" pitchFamily="34" charset="0"/>
                <a:ea typeface="Tahoma" pitchFamily="34" charset="0"/>
                <a:cs typeface="Tahoma" pitchFamily="34" charset="0"/>
              </a:rPr>
              <a:t>Work-related Injury Deaths, </a:t>
            </a:r>
            <a:r>
              <a:rPr lang="en-US" sz="2600" b="1" dirty="0" smtClean="0">
                <a:solidFill>
                  <a:srgbClr val="003F72"/>
                </a:solidFill>
                <a:latin typeface="Tahoma" pitchFamily="34" charset="0"/>
                <a:ea typeface="Tahoma" pitchFamily="34" charset="0"/>
                <a:cs typeface="Tahoma" pitchFamily="34" charset="0"/>
              </a:rPr>
              <a:t>2010</a:t>
            </a:r>
            <a:endParaRPr lang="en-US" sz="2600" dirty="0"/>
          </a:p>
        </p:txBody>
      </p:sp>
      <p:pic>
        <p:nvPicPr>
          <p:cNvPr id="16" name="Picture 15" descr="Work-related injury deaths, 2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914399"/>
            <a:ext cx="6640886" cy="4075993"/>
          </a:xfrm>
          <a:prstGeom prst="rect">
            <a:avLst/>
          </a:prstGeom>
        </p:spPr>
      </p:pic>
      <p:sp>
        <p:nvSpPr>
          <p:cNvPr id="4" name="TextBox 3"/>
          <p:cNvSpPr txBox="1"/>
          <p:nvPr/>
        </p:nvSpPr>
        <p:spPr>
          <a:xfrm>
            <a:off x="6465570" y="1066800"/>
            <a:ext cx="2724150" cy="3754874"/>
          </a:xfrm>
          <a:prstGeom prst="rect">
            <a:avLst/>
          </a:prstGeom>
          <a:noFill/>
        </p:spPr>
        <p:txBody>
          <a:bodyPr wrap="square" rtlCol="0">
            <a:spAutoFit/>
          </a:bodyPr>
          <a:lstStyle/>
          <a:p>
            <a:pPr marL="285750" indent="-285750">
              <a:spcBef>
                <a:spcPts val="2400"/>
              </a:spcBef>
              <a:buClr>
                <a:schemeClr val="accent2"/>
              </a:buClr>
              <a:buFont typeface="Wingdings" pitchFamily="2" charset="2"/>
              <a:buChar char="§"/>
            </a:pPr>
            <a:r>
              <a:rPr lang="en-US" sz="2400" dirty="0">
                <a:latin typeface="Tahoma" pitchFamily="34" charset="0"/>
                <a:ea typeface="Tahoma" pitchFamily="34" charset="0"/>
                <a:cs typeface="Tahoma" pitchFamily="34" charset="0"/>
              </a:rPr>
              <a:t>Highest rates</a:t>
            </a:r>
          </a:p>
          <a:p>
            <a:pPr lvl="1">
              <a:spcBef>
                <a:spcPts val="600"/>
              </a:spcBef>
              <a:buClr>
                <a:schemeClr val="accent2"/>
              </a:buClr>
            </a:pPr>
            <a:r>
              <a:rPr lang="en-US" dirty="0" smtClean="0">
                <a:latin typeface="Tahoma" pitchFamily="34" charset="0"/>
                <a:ea typeface="Tahoma" pitchFamily="34" charset="0"/>
                <a:cs typeface="Tahoma" pitchFamily="34" charset="0"/>
              </a:rPr>
              <a:t>West Virginia</a:t>
            </a:r>
            <a:endParaRPr lang="en-US" dirty="0">
              <a:latin typeface="Tahoma" pitchFamily="34" charset="0"/>
              <a:ea typeface="Tahoma" pitchFamily="34" charset="0"/>
              <a:cs typeface="Tahoma" pitchFamily="34" charset="0"/>
            </a:endParaRPr>
          </a:p>
          <a:p>
            <a:pPr lvl="1">
              <a:spcBef>
                <a:spcPts val="600"/>
              </a:spcBef>
              <a:buClr>
                <a:schemeClr val="accent2"/>
              </a:buClr>
            </a:pPr>
            <a:r>
              <a:rPr lang="en-US" dirty="0" smtClean="0">
                <a:latin typeface="Tahoma" pitchFamily="34" charset="0"/>
                <a:ea typeface="Tahoma" pitchFamily="34" charset="0"/>
                <a:cs typeface="Tahoma" pitchFamily="34" charset="0"/>
              </a:rPr>
              <a:t>Wyoming</a:t>
            </a:r>
            <a:endParaRPr lang="en-US" dirty="0">
              <a:latin typeface="Tahoma" pitchFamily="34" charset="0"/>
              <a:ea typeface="Tahoma" pitchFamily="34" charset="0"/>
              <a:cs typeface="Tahoma" pitchFamily="34" charset="0"/>
            </a:endParaRPr>
          </a:p>
          <a:p>
            <a:pPr lvl="1">
              <a:spcBef>
                <a:spcPts val="600"/>
              </a:spcBef>
              <a:buClr>
                <a:schemeClr val="accent2"/>
              </a:buClr>
            </a:pPr>
            <a:r>
              <a:rPr lang="en-US" dirty="0" smtClean="0">
                <a:latin typeface="Tahoma" pitchFamily="34" charset="0"/>
                <a:ea typeface="Tahoma" pitchFamily="34" charset="0"/>
                <a:cs typeface="Tahoma" pitchFamily="34" charset="0"/>
              </a:rPr>
              <a:t>Alaska</a:t>
            </a:r>
          </a:p>
          <a:p>
            <a:pPr lvl="1">
              <a:spcBef>
                <a:spcPts val="600"/>
              </a:spcBef>
              <a:buClr>
                <a:schemeClr val="accent2"/>
              </a:buClr>
            </a:pPr>
            <a:endParaRPr lang="en-US" sz="2400" dirty="0" smtClean="0">
              <a:latin typeface="Tahoma" pitchFamily="34" charset="0"/>
              <a:ea typeface="Tahoma" pitchFamily="34" charset="0"/>
              <a:cs typeface="Tahoma" pitchFamily="34" charset="0"/>
            </a:endParaRPr>
          </a:p>
          <a:p>
            <a:pPr marL="285750" indent="-285750">
              <a:buClr>
                <a:schemeClr val="accent2"/>
              </a:buClr>
              <a:buFont typeface="Wingdings" pitchFamily="2" charset="2"/>
              <a:buChar char="§"/>
            </a:pPr>
            <a:r>
              <a:rPr lang="en-US" sz="2400" dirty="0" smtClean="0">
                <a:latin typeface="Tahoma" pitchFamily="34" charset="0"/>
                <a:ea typeface="Tahoma" pitchFamily="34" charset="0"/>
                <a:cs typeface="Tahoma" pitchFamily="34" charset="0"/>
              </a:rPr>
              <a:t>Lowest rates</a:t>
            </a:r>
          </a:p>
          <a:p>
            <a:pPr lvl="1">
              <a:spcBef>
                <a:spcPts val="600"/>
              </a:spcBef>
              <a:buClr>
                <a:schemeClr val="accent2"/>
              </a:buClr>
            </a:pPr>
            <a:r>
              <a:rPr lang="en-US" dirty="0" smtClean="0">
                <a:latin typeface="Tahoma" pitchFamily="34" charset="0"/>
                <a:ea typeface="Tahoma" pitchFamily="34" charset="0"/>
                <a:cs typeface="Tahoma" pitchFamily="34" charset="0"/>
              </a:rPr>
              <a:t>Massachusetts</a:t>
            </a:r>
          </a:p>
          <a:p>
            <a:pPr lvl="1">
              <a:spcBef>
                <a:spcPts val="600"/>
              </a:spcBef>
              <a:buClr>
                <a:schemeClr val="accent2"/>
              </a:buClr>
            </a:pPr>
            <a:r>
              <a:rPr lang="en-US" dirty="0" smtClean="0">
                <a:latin typeface="Tahoma" pitchFamily="34" charset="0"/>
                <a:ea typeface="Tahoma" pitchFamily="34" charset="0"/>
                <a:cs typeface="Tahoma" pitchFamily="34" charset="0"/>
              </a:rPr>
              <a:t>California</a:t>
            </a:r>
          </a:p>
          <a:p>
            <a:pPr lvl="1">
              <a:spcBef>
                <a:spcPts val="600"/>
              </a:spcBef>
              <a:buClr>
                <a:schemeClr val="accent2"/>
              </a:buClr>
            </a:pPr>
            <a:r>
              <a:rPr lang="en-US" dirty="0" smtClean="0">
                <a:latin typeface="Tahoma" pitchFamily="34" charset="0"/>
                <a:ea typeface="Tahoma" pitchFamily="34" charset="0"/>
                <a:cs typeface="Tahoma" pitchFamily="34" charset="0"/>
              </a:rPr>
              <a:t>New York</a:t>
            </a:r>
          </a:p>
          <a:p>
            <a:pPr lvl="1">
              <a:spcBef>
                <a:spcPts val="600"/>
              </a:spcBef>
              <a:buClr>
                <a:schemeClr val="accent2"/>
              </a:buClr>
            </a:pPr>
            <a:r>
              <a:rPr lang="en-US" dirty="0" smtClean="0">
                <a:latin typeface="Tahoma" pitchFamily="34" charset="0"/>
                <a:ea typeface="Tahoma" pitchFamily="34" charset="0"/>
                <a:cs typeface="Tahoma" pitchFamily="34" charset="0"/>
              </a:rPr>
              <a:t>New Jersey</a:t>
            </a:r>
          </a:p>
        </p:txBody>
      </p:sp>
      <p:grpSp>
        <p:nvGrpSpPr>
          <p:cNvPr id="12" name="Group 11" descr="Legend"/>
          <p:cNvGrpSpPr>
            <a:grpSpLocks noChangeAspect="1"/>
          </p:cNvGrpSpPr>
          <p:nvPr/>
        </p:nvGrpSpPr>
        <p:grpSpPr>
          <a:xfrm>
            <a:off x="5929857" y="4907595"/>
            <a:ext cx="1763876" cy="1376675"/>
            <a:chOff x="3652615" y="4487237"/>
            <a:chExt cx="1180203" cy="921129"/>
          </a:xfrm>
        </p:grpSpPr>
        <p:sp>
          <p:nvSpPr>
            <p:cNvPr id="438" name="Rectangle 151"/>
            <p:cNvSpPr>
              <a:spLocks noChangeArrowheads="1"/>
            </p:cNvSpPr>
            <p:nvPr/>
          </p:nvSpPr>
          <p:spPr bwMode="auto">
            <a:xfrm>
              <a:off x="3932599" y="4713308"/>
              <a:ext cx="65" cy="33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grpSp>
          <p:nvGrpSpPr>
            <p:cNvPr id="6" name="Group 5"/>
            <p:cNvGrpSpPr/>
            <p:nvPr/>
          </p:nvGrpSpPr>
          <p:grpSpPr>
            <a:xfrm>
              <a:off x="3659439" y="5097045"/>
              <a:ext cx="705601" cy="109323"/>
              <a:chOff x="3932599" y="4883059"/>
              <a:chExt cx="705601" cy="109323"/>
            </a:xfrm>
          </p:grpSpPr>
          <p:sp>
            <p:nvSpPr>
              <p:cNvPr id="439" name="Rectangle 152"/>
              <p:cNvSpPr>
                <a:spLocks noChangeArrowheads="1"/>
              </p:cNvSpPr>
              <p:nvPr/>
            </p:nvSpPr>
            <p:spPr bwMode="auto">
              <a:xfrm>
                <a:off x="3932599" y="4885521"/>
                <a:ext cx="188523" cy="106861"/>
              </a:xfrm>
              <a:prstGeom prst="rect">
                <a:avLst/>
              </a:prstGeom>
              <a:solidFill>
                <a:srgbClr val="4C7300"/>
              </a:solidFill>
              <a:ln w="3">
                <a:solidFill>
                  <a:srgbClr val="4E4E4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Rectangle 153"/>
              <p:cNvSpPr>
                <a:spLocks noChangeArrowheads="1"/>
              </p:cNvSpPr>
              <p:nvPr/>
            </p:nvSpPr>
            <p:spPr bwMode="auto">
              <a:xfrm>
                <a:off x="4160508" y="4883059"/>
                <a:ext cx="477692" cy="1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rgbClr val="000000"/>
                    </a:solidFill>
                    <a:effectLst/>
                    <a:latin typeface="Arial" pitchFamily="34" charset="0"/>
                    <a:cs typeface="Arial" pitchFamily="34" charset="0"/>
                  </a:rPr>
                  <a:t>0.9 –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3652757" y="4947089"/>
              <a:ext cx="708322" cy="112214"/>
              <a:chOff x="3932599" y="5025338"/>
              <a:chExt cx="708322" cy="112214"/>
            </a:xfrm>
          </p:grpSpPr>
          <p:sp>
            <p:nvSpPr>
              <p:cNvPr id="441" name="Rectangle 154"/>
              <p:cNvSpPr>
                <a:spLocks noChangeArrowheads="1"/>
              </p:cNvSpPr>
              <p:nvPr/>
            </p:nvSpPr>
            <p:spPr bwMode="auto">
              <a:xfrm>
                <a:off x="3932599" y="5030691"/>
                <a:ext cx="188523" cy="106861"/>
              </a:xfrm>
              <a:prstGeom prst="rect">
                <a:avLst/>
              </a:prstGeom>
              <a:solidFill>
                <a:srgbClr val="70A8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Rectangle 155"/>
              <p:cNvSpPr>
                <a:spLocks noChangeArrowheads="1"/>
              </p:cNvSpPr>
              <p:nvPr/>
            </p:nvSpPr>
            <p:spPr bwMode="auto">
              <a:xfrm>
                <a:off x="4163229" y="5025338"/>
                <a:ext cx="477692" cy="1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rgbClr val="000000"/>
                    </a:solidFill>
                    <a:effectLst/>
                    <a:latin typeface="Arial" pitchFamily="34" charset="0"/>
                    <a:cs typeface="Arial" pitchFamily="34" charset="0"/>
                  </a:rPr>
                  <a:t>2.3 – 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7"/>
            <p:cNvGrpSpPr/>
            <p:nvPr/>
          </p:nvGrpSpPr>
          <p:grpSpPr>
            <a:xfrm>
              <a:off x="3652615" y="4803087"/>
              <a:ext cx="735181" cy="155788"/>
              <a:chOff x="3932599" y="5175861"/>
              <a:chExt cx="735181" cy="155788"/>
            </a:xfrm>
          </p:grpSpPr>
          <p:sp>
            <p:nvSpPr>
              <p:cNvPr id="443" name="Rectangle 156"/>
              <p:cNvSpPr>
                <a:spLocks noChangeArrowheads="1"/>
              </p:cNvSpPr>
              <p:nvPr/>
            </p:nvSpPr>
            <p:spPr bwMode="auto">
              <a:xfrm>
                <a:off x="3932599" y="5175861"/>
                <a:ext cx="188523" cy="106861"/>
              </a:xfrm>
              <a:prstGeom prst="rect">
                <a:avLst/>
              </a:prstGeom>
              <a:solidFill>
                <a:srgbClr val="F5F5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Rectangle 157"/>
              <p:cNvSpPr>
                <a:spLocks noChangeArrowheads="1"/>
              </p:cNvSpPr>
              <p:nvPr/>
            </p:nvSpPr>
            <p:spPr bwMode="auto">
              <a:xfrm>
                <a:off x="4158379" y="5177761"/>
                <a:ext cx="5094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3.7 – 5.6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3653759" y="4487237"/>
              <a:ext cx="846416" cy="106883"/>
              <a:chOff x="3932599" y="5465193"/>
              <a:chExt cx="846416" cy="106883"/>
            </a:xfrm>
          </p:grpSpPr>
          <p:sp>
            <p:nvSpPr>
              <p:cNvPr id="447" name="Rectangle 160"/>
              <p:cNvSpPr>
                <a:spLocks noChangeArrowheads="1"/>
              </p:cNvSpPr>
              <p:nvPr/>
            </p:nvSpPr>
            <p:spPr bwMode="auto">
              <a:xfrm>
                <a:off x="3932599" y="5465193"/>
                <a:ext cx="188523" cy="106861"/>
              </a:xfrm>
              <a:prstGeom prst="rect">
                <a:avLst/>
              </a:prstGeom>
              <a:solidFill>
                <a:srgbClr val="F500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Rectangle 161"/>
              <p:cNvSpPr>
                <a:spLocks noChangeArrowheads="1"/>
              </p:cNvSpPr>
              <p:nvPr/>
            </p:nvSpPr>
            <p:spPr bwMode="auto">
              <a:xfrm>
                <a:off x="4160896" y="5469110"/>
                <a:ext cx="618119" cy="1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rgbClr val="000000"/>
                    </a:solidFill>
                    <a:effectLst/>
                    <a:latin typeface="Arial" pitchFamily="34" charset="0"/>
                    <a:cs typeface="Arial" pitchFamily="34" charset="0"/>
                  </a:rPr>
                  <a:t>8.9 – 13.7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0"/>
            <p:cNvGrpSpPr/>
            <p:nvPr/>
          </p:nvGrpSpPr>
          <p:grpSpPr>
            <a:xfrm>
              <a:off x="3654384" y="5248691"/>
              <a:ext cx="1178434" cy="159675"/>
              <a:chOff x="3937773" y="5618846"/>
              <a:chExt cx="1178434" cy="159675"/>
            </a:xfrm>
          </p:grpSpPr>
          <p:sp>
            <p:nvSpPr>
              <p:cNvPr id="437" name="Rectangle 148"/>
              <p:cNvSpPr>
                <a:spLocks noChangeArrowheads="1"/>
              </p:cNvSpPr>
              <p:nvPr/>
            </p:nvSpPr>
            <p:spPr bwMode="auto">
              <a:xfrm>
                <a:off x="3937773" y="5618846"/>
                <a:ext cx="188523" cy="105854"/>
              </a:xfrm>
              <a:prstGeom prst="rect">
                <a:avLst/>
              </a:prstGeom>
              <a:solidFill>
                <a:srgbClr val="FFEBBE"/>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Rectangle 161"/>
              <p:cNvSpPr>
                <a:spLocks noChangeArrowheads="1"/>
              </p:cNvSpPr>
              <p:nvPr/>
            </p:nvSpPr>
            <p:spPr bwMode="auto">
              <a:xfrm>
                <a:off x="4161784" y="5618846"/>
                <a:ext cx="954423" cy="1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Rate not reliable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01" name="Group 400"/>
            <p:cNvGrpSpPr/>
            <p:nvPr/>
          </p:nvGrpSpPr>
          <p:grpSpPr>
            <a:xfrm>
              <a:off x="3653759" y="4643771"/>
              <a:ext cx="737698" cy="153888"/>
              <a:chOff x="3932599" y="5320527"/>
              <a:chExt cx="737698" cy="153888"/>
            </a:xfrm>
          </p:grpSpPr>
          <p:sp>
            <p:nvSpPr>
              <p:cNvPr id="404" name="Rectangle 158"/>
              <p:cNvSpPr>
                <a:spLocks noChangeArrowheads="1"/>
              </p:cNvSpPr>
              <p:nvPr/>
            </p:nvSpPr>
            <p:spPr bwMode="auto">
              <a:xfrm>
                <a:off x="3932599" y="5320527"/>
                <a:ext cx="188523" cy="106861"/>
              </a:xfrm>
              <a:prstGeom prst="rect">
                <a:avLst/>
              </a:prstGeom>
              <a:solidFill>
                <a:srgbClr val="FC8B00"/>
              </a:solidFill>
              <a:ln w="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Rectangle 159"/>
              <p:cNvSpPr>
                <a:spLocks noChangeArrowheads="1"/>
              </p:cNvSpPr>
              <p:nvPr/>
            </p:nvSpPr>
            <p:spPr bwMode="auto">
              <a:xfrm>
                <a:off x="4160896" y="5320527"/>
                <a:ext cx="5094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5.7 – 8.8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5" name="TextBox 4"/>
          <p:cNvSpPr txBox="1"/>
          <p:nvPr/>
        </p:nvSpPr>
        <p:spPr>
          <a:xfrm>
            <a:off x="418746" y="5751611"/>
            <a:ext cx="3879769" cy="492443"/>
          </a:xfrm>
          <a:prstGeom prst="rect">
            <a:avLst/>
          </a:prstGeom>
          <a:noFill/>
        </p:spPr>
        <p:txBody>
          <a:bodyPr wrap="square" rtlCol="0">
            <a:spAutoFit/>
          </a:bodyPr>
          <a:lstStyle/>
          <a:p>
            <a:r>
              <a:rPr lang="en-US" sz="1400" dirty="0" smtClean="0">
                <a:latin typeface="Tahoma" pitchFamily="34" charset="0"/>
                <a:ea typeface="Tahoma" pitchFamily="34" charset="0"/>
                <a:cs typeface="Tahoma" pitchFamily="34" charset="0"/>
              </a:rPr>
              <a:t>2020 Target = 3.6 per </a:t>
            </a:r>
            <a:r>
              <a:rPr lang="en-US" sz="1400" dirty="0">
                <a:latin typeface="Tahoma" pitchFamily="34" charset="0"/>
                <a:ea typeface="Tahoma" pitchFamily="34" charset="0"/>
                <a:cs typeface="Tahoma" pitchFamily="34" charset="0"/>
              </a:rPr>
              <a:t>100,000, ages 16</a:t>
            </a:r>
            <a:r>
              <a:rPr lang="en-US" sz="1400" dirty="0" smtClean="0">
                <a:latin typeface="Tahoma" pitchFamily="34" charset="0"/>
                <a:ea typeface="Tahoma" pitchFamily="34" charset="0"/>
                <a:cs typeface="Tahoma" pitchFamily="34" charset="0"/>
              </a:rPr>
              <a:t>+</a:t>
            </a:r>
          </a:p>
          <a:p>
            <a:r>
              <a:rPr lang="en-US" sz="1200" dirty="0" smtClean="0">
                <a:latin typeface="Tahoma" pitchFamily="34" charset="0"/>
                <a:ea typeface="Tahoma" pitchFamily="34" charset="0"/>
                <a:cs typeface="Tahoma" pitchFamily="34" charset="0"/>
              </a:rPr>
              <a:t>States in green have met the target.</a:t>
            </a:r>
            <a:endParaRPr lang="en-US" sz="1200" dirty="0">
              <a:latin typeface="Tahoma" pitchFamily="34" charset="0"/>
              <a:ea typeface="Tahoma" pitchFamily="34" charset="0"/>
              <a:cs typeface="Tahoma" pitchFamily="34" charset="0"/>
            </a:endParaRPr>
          </a:p>
        </p:txBody>
      </p:sp>
      <p:sp>
        <p:nvSpPr>
          <p:cNvPr id="3" name="TextBox 2"/>
          <p:cNvSpPr txBox="1"/>
          <p:nvPr/>
        </p:nvSpPr>
        <p:spPr>
          <a:xfrm>
            <a:off x="7543800" y="5751611"/>
            <a:ext cx="1381125" cy="461665"/>
          </a:xfrm>
          <a:prstGeom prst="rect">
            <a:avLst/>
          </a:prstGeom>
          <a:noFill/>
          <a:ln w="15875">
            <a:solidFill>
              <a:schemeClr val="accent2"/>
            </a:solidFill>
          </a:ln>
        </p:spPr>
        <p:txBody>
          <a:bodyPr wrap="square" rtlCol="0">
            <a:spAutoFit/>
          </a:bodyPr>
          <a:lstStyle/>
          <a:p>
            <a:pPr algn="ctr"/>
            <a:r>
              <a:rPr lang="en-US" sz="1200" b="1" dirty="0" smtClean="0">
                <a:latin typeface="Tahoma" pitchFamily="34" charset="0"/>
                <a:ea typeface="Tahoma" pitchFamily="34" charset="0"/>
                <a:cs typeface="Tahoma" pitchFamily="34" charset="0"/>
              </a:rPr>
              <a:t>Obj. OSH-1.1</a:t>
            </a:r>
          </a:p>
          <a:p>
            <a:pPr algn="ctr"/>
            <a:r>
              <a:rPr lang="en-US" sz="120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
        <p:nvSpPr>
          <p:cNvPr id="420" name="Rectangle 419"/>
          <p:cNvSpPr/>
          <p:nvPr/>
        </p:nvSpPr>
        <p:spPr>
          <a:xfrm>
            <a:off x="156941" y="6285745"/>
            <a:ext cx="7704668" cy="415498"/>
          </a:xfrm>
          <a:prstGeom prst="rect">
            <a:avLst/>
          </a:prstGeom>
        </p:spPr>
        <p:txBody>
          <a:bodyPr wrap="square">
            <a:spAutoFit/>
          </a:bodyPr>
          <a:lstStyle/>
          <a:p>
            <a:r>
              <a:rPr lang="en-US" sz="1050" dirty="0" smtClean="0">
                <a:latin typeface="Tahoma" pitchFamily="34" charset="0"/>
                <a:ea typeface="Tahoma" pitchFamily="34" charset="0"/>
                <a:cs typeface="Tahoma" pitchFamily="34" charset="0"/>
              </a:rPr>
              <a:t>Rates are displayed by a modified Jenks classification for U.S. states, for full-time equivalent workers. </a:t>
            </a:r>
          </a:p>
          <a:p>
            <a:r>
              <a:rPr lang="en-US" sz="1050" dirty="0" smtClean="0">
                <a:latin typeface="Tahoma" pitchFamily="34" charset="0"/>
                <a:ea typeface="Tahoma" pitchFamily="34" charset="0"/>
                <a:cs typeface="Tahoma" pitchFamily="34" charset="0"/>
              </a:rPr>
              <a:t>SOURCE: Census of Fatal Occupational Injuries (CFOI), BLS.</a:t>
            </a:r>
          </a:p>
        </p:txBody>
      </p:sp>
      <p:pic>
        <p:nvPicPr>
          <p:cNvPr id="418" name="Picture 417" descr="Healthy People 2020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839" y="6285745"/>
            <a:ext cx="1045029" cy="548640"/>
          </a:xfrm>
          <a:prstGeom prst="rect">
            <a:avLst/>
          </a:prstGeom>
        </p:spPr>
      </p:pic>
    </p:spTree>
    <p:extLst>
      <p:ext uri="{BB962C8B-B14F-4D97-AF65-F5344CB8AC3E}">
        <p14:creationId xmlns:p14="http://schemas.microsoft.com/office/powerpoint/2010/main" val="1259787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447800" y="4038600"/>
            <a:ext cx="7051964" cy="1371600"/>
          </a:xfrm>
        </p:spPr>
        <p:txBody>
          <a:bodyPr>
            <a:normAutofit/>
          </a:bodyPr>
          <a:lstStyle/>
          <a:p>
            <a:r>
              <a:rPr lang="en-US" cap="none" dirty="0" smtClean="0">
                <a:latin typeface="Tahoma" pitchFamily="34" charset="0"/>
                <a:ea typeface="Tahoma" pitchFamily="34" charset="0"/>
                <a:cs typeface="Tahoma" pitchFamily="34" charset="0"/>
              </a:rPr>
              <a:t>Violence-related Injuries:</a:t>
            </a:r>
            <a:br>
              <a:rPr lang="en-US" cap="none" dirty="0" smtClean="0">
                <a:latin typeface="Tahoma" pitchFamily="34" charset="0"/>
                <a:ea typeface="Tahoma" pitchFamily="34" charset="0"/>
                <a:cs typeface="Tahoma" pitchFamily="34" charset="0"/>
              </a:rPr>
            </a:br>
            <a:r>
              <a:rPr lang="en-US" cap="none" dirty="0" smtClean="0">
                <a:latin typeface="Tahoma" pitchFamily="34" charset="0"/>
                <a:ea typeface="Tahoma" pitchFamily="34" charset="0"/>
                <a:cs typeface="Tahoma" pitchFamily="34" charset="0"/>
              </a:rPr>
              <a:t>Assaults and </a:t>
            </a:r>
            <a:r>
              <a:rPr lang="en-US" cap="none" dirty="0">
                <a:latin typeface="Tahoma" pitchFamily="34" charset="0"/>
                <a:ea typeface="Tahoma" pitchFamily="34" charset="0"/>
                <a:cs typeface="Tahoma" pitchFamily="34" charset="0"/>
              </a:rPr>
              <a:t>Homicides</a:t>
            </a:r>
          </a:p>
        </p:txBody>
      </p:sp>
    </p:spTree>
    <p:extLst>
      <p:ext uri="{BB962C8B-B14F-4D97-AF65-F5344CB8AC3E}">
        <p14:creationId xmlns:p14="http://schemas.microsoft.com/office/powerpoint/2010/main" val="393437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21" y="228600"/>
            <a:ext cx="8229600" cy="5581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Homicides by Sex and Age, 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4" name="Content Placeholder 3" descr="Homicides by sex and age, 2010&#10;"/>
          <p:cNvGraphicFramePr>
            <a:graphicFrameLocks noGrp="1"/>
          </p:cNvGraphicFramePr>
          <p:nvPr>
            <p:ph idx="1"/>
            <p:extLst>
              <p:ext uri="{D42A27DB-BD31-4B8C-83A1-F6EECF244321}">
                <p14:modId xmlns:p14="http://schemas.microsoft.com/office/powerpoint/2010/main" val="3132113284"/>
              </p:ext>
            </p:extLst>
          </p:nvPr>
        </p:nvGraphicFramePr>
        <p:xfrm>
          <a:off x="182880" y="1177171"/>
          <a:ext cx="8503920"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1026527"/>
            <a:ext cx="1828800"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100,000</a:t>
            </a:r>
            <a:endParaRPr lang="en-US" sz="1600" dirty="0">
              <a:latin typeface="Tahoma" pitchFamily="34" charset="0"/>
              <a:ea typeface="Tahoma" pitchFamily="34" charset="0"/>
              <a:cs typeface="Tahoma" pitchFamily="34" charset="0"/>
            </a:endParaRPr>
          </a:p>
        </p:txBody>
      </p:sp>
      <p:sp>
        <p:nvSpPr>
          <p:cNvPr id="77" name="Text Placeholder 76"/>
          <p:cNvSpPr>
            <a:spLocks noGrp="1"/>
          </p:cNvSpPr>
          <p:nvPr>
            <p:ph type="body" sz="quarter" idx="15"/>
          </p:nvPr>
        </p:nvSpPr>
        <p:spPr>
          <a:xfrm>
            <a:off x="1676400" y="2362200"/>
            <a:ext cx="914400" cy="304800"/>
          </a:xfrm>
        </p:spPr>
        <p:txBody>
          <a:bodyPr/>
          <a:lstStyle/>
          <a:p>
            <a:pPr algn="ctr"/>
            <a:r>
              <a:rPr lang="en-US" sz="1600" b="1" dirty="0" smtClean="0">
                <a:solidFill>
                  <a:srgbClr val="7030A0"/>
                </a:solidFill>
                <a:latin typeface="Tahoma" pitchFamily="34" charset="0"/>
                <a:ea typeface="Tahoma" pitchFamily="34" charset="0"/>
                <a:cs typeface="Tahoma" pitchFamily="34" charset="0"/>
              </a:rPr>
              <a:t>Male</a:t>
            </a:r>
            <a:endParaRPr lang="en-US" sz="1600" b="1" dirty="0">
              <a:solidFill>
                <a:srgbClr val="7030A0"/>
              </a:solidFill>
              <a:latin typeface="Tahoma" pitchFamily="34" charset="0"/>
              <a:ea typeface="Tahoma" pitchFamily="34" charset="0"/>
              <a:cs typeface="Tahoma" pitchFamily="34" charset="0"/>
            </a:endParaRPr>
          </a:p>
        </p:txBody>
      </p:sp>
      <p:sp>
        <p:nvSpPr>
          <p:cNvPr id="14" name="Text Placeholder 81"/>
          <p:cNvSpPr>
            <a:spLocks noGrp="1"/>
          </p:cNvSpPr>
          <p:nvPr>
            <p:ph type="body" sz="quarter" idx="16"/>
          </p:nvPr>
        </p:nvSpPr>
        <p:spPr>
          <a:xfrm>
            <a:off x="2895600" y="3886200"/>
            <a:ext cx="927464" cy="328188"/>
          </a:xfrm>
        </p:spPr>
        <p:txBody>
          <a:bodyPr/>
          <a:lstStyle/>
          <a:p>
            <a:pPr algn="ctr"/>
            <a:r>
              <a:rPr lang="en-US" dirty="0" smtClean="0">
                <a:solidFill>
                  <a:schemeClr val="accent6">
                    <a:lumMod val="75000"/>
                  </a:schemeClr>
                </a:solidFill>
                <a:latin typeface="Tahoma" pitchFamily="34" charset="0"/>
                <a:ea typeface="Tahoma" pitchFamily="34" charset="0"/>
                <a:cs typeface="Tahoma" pitchFamily="34" charset="0"/>
              </a:rPr>
              <a:t>Female</a:t>
            </a:r>
            <a:endParaRPr lang="en-US" dirty="0">
              <a:solidFill>
                <a:schemeClr val="accent6">
                  <a:lumMod val="75000"/>
                </a:schemeClr>
              </a:solidFill>
              <a:latin typeface="Tahoma" pitchFamily="34" charset="0"/>
              <a:ea typeface="Tahoma" pitchFamily="34" charset="0"/>
              <a:cs typeface="Tahoma" pitchFamily="34" charset="0"/>
            </a:endParaRPr>
          </a:p>
        </p:txBody>
      </p:sp>
      <p:sp>
        <p:nvSpPr>
          <p:cNvPr id="10" name="TextBox 9"/>
          <p:cNvSpPr txBox="1"/>
          <p:nvPr/>
        </p:nvSpPr>
        <p:spPr>
          <a:xfrm>
            <a:off x="8143875" y="4951003"/>
            <a:ext cx="619125" cy="307777"/>
          </a:xfrm>
          <a:prstGeom prst="rect">
            <a:avLst/>
          </a:prstGeom>
          <a:noFill/>
        </p:spPr>
        <p:txBody>
          <a:bodyPr wrap="square" rtlCol="0">
            <a:spAutoFit/>
          </a:bodyPr>
          <a:lstStyle/>
          <a:p>
            <a:r>
              <a:rPr lang="en-US" sz="1400" dirty="0" smtClean="0">
                <a:latin typeface="Tahoma" pitchFamily="34" charset="0"/>
                <a:ea typeface="Tahoma" pitchFamily="34" charset="0"/>
                <a:cs typeface="Tahoma" pitchFamily="34" charset="0"/>
              </a:rPr>
              <a:t>85+</a:t>
            </a:r>
            <a:endParaRPr lang="en-US" sz="1400" dirty="0">
              <a:latin typeface="Tahoma" pitchFamily="34" charset="0"/>
              <a:ea typeface="Tahoma" pitchFamily="34" charset="0"/>
              <a:cs typeface="Tahoma" pitchFamily="34" charset="0"/>
            </a:endParaRPr>
          </a:p>
        </p:txBody>
      </p:sp>
      <p:pic>
        <p:nvPicPr>
          <p:cNvPr id="7" name="Picture 6" descr="Homicides, males age 20-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829" y="1365081"/>
            <a:ext cx="2822448" cy="1889760"/>
          </a:xfrm>
          <a:prstGeom prst="rect">
            <a:avLst/>
          </a:prstGeom>
        </p:spPr>
      </p:pic>
      <p:sp>
        <p:nvSpPr>
          <p:cNvPr id="16" name="Text Placeholder 3"/>
          <p:cNvSpPr txBox="1">
            <a:spLocks/>
          </p:cNvSpPr>
          <p:nvPr/>
        </p:nvSpPr>
        <p:spPr>
          <a:xfrm>
            <a:off x="7553325" y="5715000"/>
            <a:ext cx="1371600" cy="457200"/>
          </a:xfrm>
          <a:prstGeom prst="rect">
            <a:avLst/>
          </a:prstGeom>
          <a:ln w="15875">
            <a:solidFill>
              <a:schemeClr val="accent2"/>
            </a:solidFill>
          </a:ln>
        </p:spPr>
        <p:txBody>
          <a:bodyPr vert="horz" lIns="91440" tIns="45720" rIns="91440" bIns="45720" rtlCol="0">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1200" dirty="0" smtClean="0">
                <a:latin typeface="Tahoma" pitchFamily="34" charset="0"/>
                <a:ea typeface="Tahoma" pitchFamily="34" charset="0"/>
                <a:cs typeface="Tahoma" pitchFamily="34" charset="0"/>
              </a:rPr>
              <a:t>Obj. IVP-29</a:t>
            </a:r>
          </a:p>
          <a:p>
            <a:pPr algn="ctr">
              <a:spcBef>
                <a:spcPts val="0"/>
              </a:spcBef>
            </a:pPr>
            <a:r>
              <a:rPr lang="en-US" sz="1200" b="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
        <p:nvSpPr>
          <p:cNvPr id="13" name="Text Placeholder 16"/>
          <p:cNvSpPr txBox="1">
            <a:spLocks/>
          </p:cNvSpPr>
          <p:nvPr/>
        </p:nvSpPr>
        <p:spPr>
          <a:xfrm>
            <a:off x="133349" y="6172200"/>
            <a:ext cx="8105776"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latin typeface="Tahoma" pitchFamily="34" charset="0"/>
                <a:ea typeface="Tahoma" pitchFamily="34" charset="0"/>
                <a:cs typeface="Tahoma" pitchFamily="34" charset="0"/>
              </a:rPr>
              <a:t>Data </a:t>
            </a:r>
            <a:r>
              <a:rPr lang="en-US" sz="1050" dirty="0">
                <a:latin typeface="Tahoma" pitchFamily="34" charset="0"/>
                <a:ea typeface="Tahoma" pitchFamily="34" charset="0"/>
                <a:cs typeface="Tahoma" pitchFamily="34" charset="0"/>
              </a:rPr>
              <a:t>are for ICD-10 codes *U01-*U02, X85-Y09, Y87.1 reported as underlying cause of death</a:t>
            </a:r>
            <a:r>
              <a:rPr lang="en-US" sz="1050" dirty="0" smtClean="0">
                <a:latin typeface="Tahoma" pitchFamily="34" charset="0"/>
                <a:ea typeface="Tahoma" pitchFamily="34" charset="0"/>
                <a:cs typeface="Tahoma" pitchFamily="34" charset="0"/>
              </a:rPr>
              <a:t>. </a:t>
            </a:r>
          </a:p>
          <a:p>
            <a:pPr marL="0" indent="0">
              <a:buNone/>
            </a:pPr>
            <a:r>
              <a:rPr lang="en-US" sz="1050" dirty="0" smtClean="0">
                <a:latin typeface="Tahoma" pitchFamily="34" charset="0"/>
                <a:ea typeface="Tahoma" pitchFamily="34" charset="0"/>
                <a:cs typeface="Tahoma" pitchFamily="34" charset="0"/>
              </a:rPr>
              <a:t>Race groups exclude persons of Hispanic or Latino origin</a:t>
            </a:r>
            <a:r>
              <a:rPr lang="en-US" sz="1050" dirty="0">
                <a:latin typeface="Tahoma" pitchFamily="34" charset="0"/>
                <a:ea typeface="Tahoma" pitchFamily="34" charset="0"/>
                <a:cs typeface="Tahoma" pitchFamily="34" charset="0"/>
              </a:rPr>
              <a:t>. Persons of </a:t>
            </a:r>
            <a:r>
              <a:rPr lang="en-US" sz="1050" dirty="0" smtClean="0">
                <a:latin typeface="Tahoma" pitchFamily="34" charset="0"/>
                <a:ea typeface="Tahoma" pitchFamily="34" charset="0"/>
                <a:cs typeface="Tahoma" pitchFamily="34" charset="0"/>
              </a:rPr>
              <a:t>Hispanic or Latino </a:t>
            </a:r>
            <a:r>
              <a:rPr lang="en-US" sz="1050" dirty="0">
                <a:latin typeface="Tahoma" pitchFamily="34" charset="0"/>
                <a:ea typeface="Tahoma" pitchFamily="34" charset="0"/>
                <a:cs typeface="Tahoma" pitchFamily="34" charset="0"/>
              </a:rPr>
              <a:t>origin may be of any race.</a:t>
            </a:r>
            <a:endParaRPr lang="en-US" sz="1050" dirty="0" smtClean="0">
              <a:latin typeface="Tahoma" pitchFamily="34" charset="0"/>
              <a:ea typeface="Tahoma" pitchFamily="34" charset="0"/>
              <a:cs typeface="Tahoma" pitchFamily="34" charset="0"/>
            </a:endParaRPr>
          </a:p>
          <a:p>
            <a:pPr marL="0" indent="0">
              <a:buNone/>
            </a:pPr>
            <a:r>
              <a:rPr lang="en-US" sz="1050" dirty="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National Vital Statistics System</a:t>
            </a:r>
            <a:r>
              <a:rPr lang="en-US" sz="1050" dirty="0">
                <a:latin typeface="Tahoma" pitchFamily="34" charset="0"/>
                <a:ea typeface="Tahoma" pitchFamily="34" charset="0"/>
                <a:cs typeface="Tahoma" pitchFamily="34" charset="0"/>
              </a:rPr>
              <a:t>–</a:t>
            </a:r>
            <a:r>
              <a:rPr lang="en-US" sz="1050" dirty="0">
                <a:solidFill>
                  <a:srgbClr val="000000"/>
                </a:solidFill>
                <a:latin typeface="Tahoma" pitchFamily="34" charset="0"/>
                <a:ea typeface="Tahoma" pitchFamily="34" charset="0"/>
                <a:cs typeface="Tahoma" pitchFamily="34" charset="0"/>
              </a:rPr>
              <a:t>Mortality (NVSS-M), </a:t>
            </a:r>
            <a:r>
              <a:rPr lang="en-US" sz="1050" dirty="0" smtClean="0">
                <a:solidFill>
                  <a:srgbClr val="000000"/>
                </a:solidFill>
                <a:latin typeface="Tahoma" pitchFamily="34" charset="0"/>
                <a:ea typeface="Tahoma" pitchFamily="34" charset="0"/>
                <a:cs typeface="Tahoma" pitchFamily="34" charset="0"/>
              </a:rPr>
              <a:t>CDC/NCHS.</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26280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228600"/>
            <a:ext cx="8229600" cy="99060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Percent Distribution of </a:t>
            </a:r>
            <a:r>
              <a:rPr lang="en-US" sz="2600" b="1" dirty="0">
                <a:solidFill>
                  <a:srgbClr val="003F72"/>
                </a:solidFill>
                <a:latin typeface="Tahoma" pitchFamily="34" charset="0"/>
                <a:ea typeface="Tahoma" pitchFamily="34" charset="0"/>
                <a:cs typeface="Tahoma" pitchFamily="34" charset="0"/>
              </a:rPr>
              <a:t>Homicides by Method</a:t>
            </a:r>
            <a:br>
              <a:rPr lang="en-US" sz="2600" b="1" dirty="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Ages 15-24, 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12" name="Chart 11" descr="Males"/>
          <p:cNvGraphicFramePr/>
          <p:nvPr>
            <p:extLst>
              <p:ext uri="{D42A27DB-BD31-4B8C-83A1-F6EECF244321}">
                <p14:modId xmlns:p14="http://schemas.microsoft.com/office/powerpoint/2010/main" val="2530774630"/>
              </p:ext>
            </p:extLst>
          </p:nvPr>
        </p:nvGraphicFramePr>
        <p:xfrm>
          <a:off x="50544" y="1674498"/>
          <a:ext cx="4572000" cy="4471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Females"/>
          <p:cNvGraphicFramePr/>
          <p:nvPr>
            <p:extLst>
              <p:ext uri="{D42A27DB-BD31-4B8C-83A1-F6EECF244321}">
                <p14:modId xmlns:p14="http://schemas.microsoft.com/office/powerpoint/2010/main" val="2694608344"/>
              </p:ext>
            </p:extLst>
          </p:nvPr>
        </p:nvGraphicFramePr>
        <p:xfrm>
          <a:off x="4191000" y="1664771"/>
          <a:ext cx="4572000" cy="447141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262062" y="5762655"/>
            <a:ext cx="2124075" cy="400110"/>
          </a:xfrm>
          <a:prstGeom prst="rect">
            <a:avLst/>
          </a:prstGeom>
          <a:noFill/>
        </p:spPr>
        <p:txBody>
          <a:bodyPr wrap="square" rtlCol="0">
            <a:spAutoFit/>
          </a:bodyPr>
          <a:lstStyle/>
          <a:p>
            <a:pPr algn="ctr"/>
            <a:r>
              <a:rPr lang="en-US" sz="2000" dirty="0" smtClean="0">
                <a:latin typeface="+mj-lt"/>
                <a:ea typeface="Tahoma" pitchFamily="34" charset="0"/>
                <a:cs typeface="Tahoma" pitchFamily="34" charset="0"/>
              </a:rPr>
              <a:t>Males, N=4,067</a:t>
            </a:r>
            <a:endParaRPr lang="en-US" sz="2000" dirty="0">
              <a:latin typeface="+mj-lt"/>
              <a:ea typeface="Tahoma" pitchFamily="34" charset="0"/>
              <a:cs typeface="Tahoma" pitchFamily="34" charset="0"/>
            </a:endParaRPr>
          </a:p>
        </p:txBody>
      </p:sp>
      <p:sp>
        <p:nvSpPr>
          <p:cNvPr id="3" name="TextBox 2"/>
          <p:cNvSpPr txBox="1"/>
          <p:nvPr/>
        </p:nvSpPr>
        <p:spPr>
          <a:xfrm>
            <a:off x="5513151" y="5760720"/>
            <a:ext cx="2133600" cy="400110"/>
          </a:xfrm>
          <a:prstGeom prst="rect">
            <a:avLst/>
          </a:prstGeom>
          <a:noFill/>
        </p:spPr>
        <p:txBody>
          <a:bodyPr wrap="square" rtlCol="0">
            <a:spAutoFit/>
          </a:bodyPr>
          <a:lstStyle/>
          <a:p>
            <a:pPr algn="ctr"/>
            <a:r>
              <a:rPr lang="en-US" sz="2000" dirty="0" smtClean="0">
                <a:latin typeface="+mj-lt"/>
                <a:ea typeface="Tahoma" pitchFamily="34" charset="0"/>
                <a:cs typeface="Tahoma" pitchFamily="34" charset="0"/>
              </a:rPr>
              <a:t>Females, N=611</a:t>
            </a:r>
            <a:endParaRPr lang="en-US" sz="2000" dirty="0">
              <a:latin typeface="+mj-lt"/>
              <a:ea typeface="Tahoma" pitchFamily="34" charset="0"/>
              <a:cs typeface="Tahoma" pitchFamily="34" charset="0"/>
            </a:endParaRPr>
          </a:p>
        </p:txBody>
      </p:sp>
      <p:sp>
        <p:nvSpPr>
          <p:cNvPr id="8" name="Rectangle 7" descr="Firearm"/>
          <p:cNvSpPr/>
          <p:nvPr/>
        </p:nvSpPr>
        <p:spPr>
          <a:xfrm>
            <a:off x="2209800" y="1363700"/>
            <a:ext cx="228600" cy="228600"/>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438400" y="1324112"/>
            <a:ext cx="786497"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Firearm</a:t>
            </a:r>
            <a:endParaRPr lang="en-US" sz="1400" dirty="0">
              <a:latin typeface="Tahoma" pitchFamily="34" charset="0"/>
              <a:ea typeface="Tahoma" pitchFamily="34" charset="0"/>
              <a:cs typeface="Tahoma" pitchFamily="34" charset="0"/>
            </a:endParaRPr>
          </a:p>
        </p:txBody>
      </p:sp>
      <p:sp>
        <p:nvSpPr>
          <p:cNvPr id="14" name="Rectangle 13" descr="Cut/pierce"/>
          <p:cNvSpPr/>
          <p:nvPr/>
        </p:nvSpPr>
        <p:spPr>
          <a:xfrm>
            <a:off x="3200400" y="1362330"/>
            <a:ext cx="228600" cy="2286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429000" y="1322742"/>
            <a:ext cx="996491"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Cut/pierce</a:t>
            </a:r>
            <a:endParaRPr lang="en-US" sz="1400" dirty="0">
              <a:latin typeface="Tahoma" pitchFamily="34" charset="0"/>
              <a:ea typeface="Tahoma" pitchFamily="34" charset="0"/>
              <a:cs typeface="Tahoma" pitchFamily="34" charset="0"/>
            </a:endParaRPr>
          </a:p>
        </p:txBody>
      </p:sp>
      <p:sp>
        <p:nvSpPr>
          <p:cNvPr id="16" name="Rectangle 15" descr="Suffocation"/>
          <p:cNvSpPr/>
          <p:nvPr/>
        </p:nvSpPr>
        <p:spPr>
          <a:xfrm>
            <a:off x="4419600" y="1363574"/>
            <a:ext cx="228600" cy="228600"/>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645220" y="1323986"/>
            <a:ext cx="1069780"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Suffocation</a:t>
            </a:r>
            <a:endParaRPr lang="en-US" sz="1400" dirty="0">
              <a:latin typeface="Tahoma" pitchFamily="34" charset="0"/>
              <a:ea typeface="Tahoma" pitchFamily="34" charset="0"/>
              <a:cs typeface="Tahoma" pitchFamily="34" charset="0"/>
            </a:endParaRPr>
          </a:p>
        </p:txBody>
      </p:sp>
      <p:sp>
        <p:nvSpPr>
          <p:cNvPr id="10" name="Rectangle 9" descr="Other/unspecified"/>
          <p:cNvSpPr/>
          <p:nvPr/>
        </p:nvSpPr>
        <p:spPr>
          <a:xfrm>
            <a:off x="5696712" y="1368268"/>
            <a:ext cx="228600" cy="228600"/>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925312" y="1328680"/>
            <a:ext cx="1589218"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Other/unspecified</a:t>
            </a:r>
            <a:endParaRPr lang="en-US" sz="1400" dirty="0">
              <a:latin typeface="Tahoma" pitchFamily="34" charset="0"/>
              <a:ea typeface="Tahoma" pitchFamily="34" charset="0"/>
              <a:cs typeface="Tahoma" pitchFamily="34" charset="0"/>
            </a:endParaRPr>
          </a:p>
        </p:txBody>
      </p:sp>
      <p:sp>
        <p:nvSpPr>
          <p:cNvPr id="7175" name="Text Box 10"/>
          <p:cNvSpPr txBox="1">
            <a:spLocks noChangeArrowheads="1"/>
          </p:cNvSpPr>
          <p:nvPr/>
        </p:nvSpPr>
        <p:spPr bwMode="auto">
          <a:xfrm>
            <a:off x="228600" y="6426585"/>
            <a:ext cx="4608954" cy="253916"/>
          </a:xfrm>
          <a:prstGeom prst="rect">
            <a:avLst/>
          </a:prstGeom>
          <a:noFill/>
          <a:ln w="9525">
            <a:noFill/>
            <a:miter lim="800000"/>
            <a:headEnd/>
            <a:tailEnd/>
          </a:ln>
        </p:spPr>
        <p:txBody>
          <a:bodyPr wrap="none">
            <a:spAutoFit/>
          </a:bodyPr>
          <a:lstStyle/>
          <a:p>
            <a:r>
              <a:rPr lang="en-US" sz="1050" dirty="0" smtClean="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National Vital Statistics System</a:t>
            </a:r>
            <a:r>
              <a:rPr lang="en-US" sz="1050" dirty="0">
                <a:latin typeface="Tahoma" pitchFamily="34" charset="0"/>
                <a:ea typeface="Tahoma" pitchFamily="34" charset="0"/>
                <a:cs typeface="Tahoma" pitchFamily="34" charset="0"/>
              </a:rPr>
              <a:t>–</a:t>
            </a:r>
            <a:r>
              <a:rPr lang="en-US" sz="1050" dirty="0">
                <a:solidFill>
                  <a:srgbClr val="000000"/>
                </a:solidFill>
                <a:latin typeface="Tahoma" pitchFamily="34" charset="0"/>
                <a:ea typeface="Tahoma" pitchFamily="34" charset="0"/>
                <a:cs typeface="Tahoma" pitchFamily="34" charset="0"/>
              </a:rPr>
              <a:t>Mortality (NVSS-M), CDC/NCHS.</a:t>
            </a:r>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70501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584860"/>
            <a:ext cx="8229600" cy="5581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The Burden </a:t>
            </a:r>
            <a:r>
              <a:rPr lang="en-US" sz="2600" b="1" dirty="0">
                <a:solidFill>
                  <a:srgbClr val="003F72"/>
                </a:solidFill>
                <a:latin typeface="Tahoma" pitchFamily="34" charset="0"/>
                <a:ea typeface="Tahoma" pitchFamily="34" charset="0"/>
                <a:cs typeface="Tahoma" pitchFamily="34" charset="0"/>
              </a:rPr>
              <a:t>of </a:t>
            </a:r>
            <a:r>
              <a:rPr lang="en-US" sz="2600" b="1" dirty="0" smtClean="0">
                <a:solidFill>
                  <a:srgbClr val="003F72"/>
                </a:solidFill>
                <a:latin typeface="Tahoma" pitchFamily="34" charset="0"/>
                <a:ea typeface="Tahoma" pitchFamily="34" charset="0"/>
                <a:cs typeface="Tahoma" pitchFamily="34" charset="0"/>
              </a:rPr>
              <a:t>Violence</a:t>
            </a:r>
            <a:br>
              <a:rPr lang="en-US" sz="2600" b="1" dirty="0" smtClean="0">
                <a:solidFill>
                  <a:srgbClr val="003F72"/>
                </a:solidFill>
                <a:latin typeface="Tahoma" pitchFamily="34" charset="0"/>
                <a:ea typeface="Tahoma" pitchFamily="34" charset="0"/>
                <a:cs typeface="Tahoma" pitchFamily="34" charset="0"/>
              </a:rPr>
            </a:br>
            <a:r>
              <a:rPr lang="en-US" sz="2600" b="1" dirty="0">
                <a:solidFill>
                  <a:srgbClr val="003F72"/>
                </a:solidFill>
                <a:latin typeface="Tahoma" pitchFamily="34" charset="0"/>
                <a:ea typeface="Tahoma" pitchFamily="34" charset="0"/>
                <a:cs typeface="Tahoma" pitchFamily="34" charset="0"/>
              </a:rPr>
              <a:t>Ages </a:t>
            </a:r>
            <a:r>
              <a:rPr lang="en-US" sz="2600" b="1" dirty="0" smtClean="0">
                <a:solidFill>
                  <a:srgbClr val="003F72"/>
                </a:solidFill>
                <a:latin typeface="Tahoma" pitchFamily="34" charset="0"/>
                <a:ea typeface="Tahoma" pitchFamily="34" charset="0"/>
                <a:cs typeface="Tahoma" pitchFamily="34" charset="0"/>
              </a:rPr>
              <a:t>15-24, </a:t>
            </a:r>
            <a:r>
              <a:rPr lang="en-US" sz="2600" b="1" dirty="0">
                <a:solidFill>
                  <a:srgbClr val="003F72"/>
                </a:solidFill>
                <a:latin typeface="Tahoma" pitchFamily="34" charset="0"/>
                <a:ea typeface="Tahoma" pitchFamily="34" charset="0"/>
                <a:cs typeface="Tahoma" pitchFamily="34" charset="0"/>
              </a:rPr>
              <a:t>2010 </a:t>
            </a:r>
          </a:p>
        </p:txBody>
      </p:sp>
      <p:pic>
        <p:nvPicPr>
          <p:cNvPr id="3" name="Picture 2" descr="Burden of viol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162800" cy="1920240"/>
          </a:xfrm>
          <a:prstGeom prst="rect">
            <a:avLst/>
          </a:prstGeom>
        </p:spPr>
      </p:pic>
      <p:sp>
        <p:nvSpPr>
          <p:cNvPr id="8" name="Text Placeholder 3"/>
          <p:cNvSpPr txBox="1">
            <a:spLocks/>
          </p:cNvSpPr>
          <p:nvPr/>
        </p:nvSpPr>
        <p:spPr>
          <a:xfrm>
            <a:off x="6899796" y="5410200"/>
            <a:ext cx="1761315" cy="533400"/>
          </a:xfrm>
          <a:prstGeom prst="rect">
            <a:avLst/>
          </a:prstGeom>
          <a:ln w="15875">
            <a:solidFill>
              <a:schemeClr val="accent2"/>
            </a:solidFill>
          </a:ln>
        </p:spPr>
        <p:txBody>
          <a:bodyPr vert="horz" lIns="91440" tIns="45720" rIns="91440" bIns="45720" rtlCol="0">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smtClean="0">
                <a:latin typeface="Tahoma" pitchFamily="34" charset="0"/>
                <a:ea typeface="Tahoma" pitchFamily="34" charset="0"/>
                <a:cs typeface="Tahoma" pitchFamily="34" charset="0"/>
              </a:rPr>
              <a:t>Obj. IVP-29 and 32</a:t>
            </a:r>
          </a:p>
          <a:p>
            <a:pPr algn="ctr"/>
            <a:r>
              <a:rPr lang="en-US" sz="1200" b="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
        <p:nvSpPr>
          <p:cNvPr id="14" name="Text Box 13"/>
          <p:cNvSpPr txBox="1">
            <a:spLocks noChangeArrowheads="1"/>
          </p:cNvSpPr>
          <p:nvPr/>
        </p:nvSpPr>
        <p:spPr bwMode="auto">
          <a:xfrm>
            <a:off x="23844" y="6119336"/>
            <a:ext cx="7977156" cy="900246"/>
          </a:xfrm>
          <a:prstGeom prst="rect">
            <a:avLst/>
          </a:prstGeom>
          <a:noFill/>
          <a:ln w="9525">
            <a:noFill/>
            <a:miter lim="800000"/>
            <a:headEnd/>
            <a:tailEnd/>
          </a:ln>
        </p:spPr>
        <p:txBody>
          <a:bodyPr wrap="square">
            <a:spAutoFit/>
          </a:bodyPr>
          <a:lstStyle/>
          <a:p>
            <a:r>
              <a:rPr lang="en-US" sz="1050" dirty="0" smtClean="0">
                <a:solidFill>
                  <a:prstClr val="black"/>
                </a:solidFill>
                <a:latin typeface="Tahoma" pitchFamily="34" charset="0"/>
                <a:ea typeface="Tahoma" pitchFamily="34" charset="0"/>
                <a:cs typeface="Tahoma" pitchFamily="34" charset="0"/>
              </a:rPr>
              <a:t>*Physical assaults </a:t>
            </a:r>
            <a:r>
              <a:rPr lang="en-US" sz="1050" dirty="0">
                <a:solidFill>
                  <a:prstClr val="black"/>
                </a:solidFill>
                <a:latin typeface="Tahoma" pitchFamily="34" charset="0"/>
                <a:ea typeface="Tahoma" pitchFamily="34" charset="0"/>
                <a:cs typeface="Tahoma" pitchFamily="34" charset="0"/>
              </a:rPr>
              <a:t>include all confirmed or suspected cases of injuries and poisonings intentionally or purposefully inflicted by one person on another person with the aim of injuring or killing, with the exception of sexual assault</a:t>
            </a:r>
            <a:r>
              <a:rPr lang="en-US" sz="1050" dirty="0" smtClean="0">
                <a:solidFill>
                  <a:prstClr val="black"/>
                </a:solidFill>
                <a:latin typeface="Tahoma" pitchFamily="34" charset="0"/>
                <a:ea typeface="Tahoma" pitchFamily="34" charset="0"/>
                <a:cs typeface="Tahoma" pitchFamily="34" charset="0"/>
              </a:rPr>
              <a:t>.</a:t>
            </a:r>
          </a:p>
          <a:p>
            <a:r>
              <a:rPr lang="en-US" sz="1050" dirty="0" smtClean="0">
                <a:latin typeface="Arial" pitchFamily="34" charset="0"/>
                <a:cs typeface="Arial" pitchFamily="34" charset="0"/>
              </a:rPr>
              <a:t>SOURCES: </a:t>
            </a:r>
            <a:r>
              <a:rPr lang="en-US" sz="1050" dirty="0">
                <a:latin typeface="Tahoma" pitchFamily="34" charset="0"/>
                <a:ea typeface="Tahoma" pitchFamily="34" charset="0"/>
                <a:cs typeface="Tahoma" pitchFamily="34" charset="0"/>
              </a:rPr>
              <a:t>National Electronic Injury Surveillance System–All Injury Program (NEISS</a:t>
            </a:r>
            <a:r>
              <a:rPr lang="en-US" sz="1050" dirty="0">
                <a:solidFill>
                  <a:srgbClr val="000000"/>
                </a:solidFill>
                <a:latin typeface="Tahoma" pitchFamily="34" charset="0"/>
                <a:ea typeface="Tahoma" pitchFamily="34" charset="0"/>
                <a:cs typeface="Tahoma" pitchFamily="34" charset="0"/>
              </a:rPr>
              <a:t>-</a:t>
            </a:r>
            <a:r>
              <a:rPr lang="en-US" sz="1050" dirty="0">
                <a:latin typeface="Tahoma" pitchFamily="34" charset="0"/>
                <a:ea typeface="Tahoma" pitchFamily="34" charset="0"/>
                <a:cs typeface="Tahoma" pitchFamily="34" charset="0"/>
              </a:rPr>
              <a:t>AIP), CDC/NCIPC and </a:t>
            </a:r>
            <a:r>
              <a:rPr lang="en-US" sz="1050" dirty="0" smtClean="0">
                <a:latin typeface="Tahoma" pitchFamily="34" charset="0"/>
                <a:ea typeface="Tahoma" pitchFamily="34" charset="0"/>
                <a:cs typeface="Tahoma" pitchFamily="34" charset="0"/>
              </a:rPr>
              <a:t>CPSC</a:t>
            </a:r>
            <a:r>
              <a:rPr lang="en-US" sz="1050" dirty="0" smtClean="0">
                <a:latin typeface="Arial" pitchFamily="34" charset="0"/>
                <a:cs typeface="Arial" pitchFamily="34" charset="0"/>
              </a:rPr>
              <a:t>; </a:t>
            </a:r>
            <a:r>
              <a:rPr lang="en-US" sz="1050" dirty="0">
                <a:solidFill>
                  <a:srgbClr val="000000"/>
                </a:solidFill>
                <a:latin typeface="Tahoma" pitchFamily="34" charset="0"/>
                <a:ea typeface="Tahoma" pitchFamily="34" charset="0"/>
                <a:cs typeface="Tahoma" pitchFamily="34" charset="0"/>
              </a:rPr>
              <a:t>National Vital Statistics System</a:t>
            </a:r>
            <a:r>
              <a:rPr lang="en-US" sz="1050" dirty="0">
                <a:latin typeface="Tahoma" pitchFamily="34" charset="0"/>
                <a:ea typeface="Tahoma" pitchFamily="34" charset="0"/>
                <a:cs typeface="Tahoma" pitchFamily="34" charset="0"/>
              </a:rPr>
              <a:t>–</a:t>
            </a:r>
            <a:r>
              <a:rPr lang="en-US" sz="1050" dirty="0">
                <a:solidFill>
                  <a:srgbClr val="000000"/>
                </a:solidFill>
                <a:latin typeface="Tahoma" pitchFamily="34" charset="0"/>
                <a:ea typeface="Tahoma" pitchFamily="34" charset="0"/>
                <a:cs typeface="Tahoma" pitchFamily="34" charset="0"/>
              </a:rPr>
              <a:t>Mortality (NVSS-M), CDC/NCHS.</a:t>
            </a:r>
            <a:endParaRPr lang="en-US" sz="1050" dirty="0">
              <a:latin typeface="Tahoma" pitchFamily="34" charset="0"/>
              <a:ea typeface="Tahoma" pitchFamily="34" charset="0"/>
              <a:cs typeface="Tahoma" pitchFamily="34" charset="0"/>
            </a:endParaRPr>
          </a:p>
          <a:p>
            <a:endParaRPr lang="en-US" sz="105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4902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6612"/>
          </a:xfrm>
        </p:spPr>
        <p:txBody>
          <a:bodyPr>
            <a:normAutofit/>
          </a:bodyPr>
          <a:lstStyle/>
          <a:p>
            <a:r>
              <a:rPr lang="en-US" sz="2600" b="1" dirty="0" smtClean="0">
                <a:solidFill>
                  <a:srgbClr val="003F72"/>
                </a:solidFill>
                <a:latin typeface="Tahoma" pitchFamily="34" charset="0"/>
                <a:ea typeface="Tahoma" pitchFamily="34" charset="0"/>
                <a:cs typeface="Tahoma" pitchFamily="34" charset="0"/>
              </a:rPr>
              <a:t>Physical </a:t>
            </a:r>
            <a:r>
              <a:rPr lang="en-US" sz="2600" b="1" dirty="0">
                <a:solidFill>
                  <a:srgbClr val="003F72"/>
                </a:solidFill>
                <a:latin typeface="Tahoma" pitchFamily="34" charset="0"/>
                <a:ea typeface="Tahoma" pitchFamily="34" charset="0"/>
                <a:cs typeface="Tahoma" pitchFamily="34" charset="0"/>
              </a:rPr>
              <a:t>Assault </a:t>
            </a:r>
            <a:r>
              <a:rPr lang="en-US" sz="2600" b="1" dirty="0" smtClean="0">
                <a:solidFill>
                  <a:srgbClr val="003F72"/>
                </a:solidFill>
                <a:latin typeface="Tahoma" pitchFamily="34" charset="0"/>
                <a:ea typeface="Tahoma" pitchFamily="34" charset="0"/>
                <a:cs typeface="Tahoma" pitchFamily="34" charset="0"/>
              </a:rPr>
              <a:t>Injuries Treated </a:t>
            </a:r>
            <a:r>
              <a:rPr lang="en-US" sz="2600" b="1" dirty="0">
                <a:solidFill>
                  <a:srgbClr val="003F72"/>
                </a:solidFill>
                <a:latin typeface="Tahoma" pitchFamily="34" charset="0"/>
                <a:ea typeface="Tahoma" pitchFamily="34" charset="0"/>
                <a:cs typeface="Tahoma" pitchFamily="34" charset="0"/>
              </a:rPr>
              <a:t>in </a:t>
            </a:r>
            <a:br>
              <a:rPr lang="en-US" sz="2600" b="1" dirty="0">
                <a:solidFill>
                  <a:srgbClr val="003F72"/>
                </a:solidFill>
                <a:latin typeface="Tahoma" pitchFamily="34" charset="0"/>
                <a:ea typeface="Tahoma" pitchFamily="34" charset="0"/>
                <a:cs typeface="Tahoma" pitchFamily="34" charset="0"/>
              </a:rPr>
            </a:br>
            <a:r>
              <a:rPr lang="en-US" sz="2600" b="1" dirty="0">
                <a:solidFill>
                  <a:srgbClr val="003F72"/>
                </a:solidFill>
                <a:latin typeface="Tahoma" pitchFamily="34" charset="0"/>
                <a:ea typeface="Tahoma" pitchFamily="34" charset="0"/>
                <a:cs typeface="Tahoma" pitchFamily="34" charset="0"/>
              </a:rPr>
              <a:t>Emergency </a:t>
            </a:r>
            <a:r>
              <a:rPr lang="en-US" sz="2600" b="1" dirty="0" smtClean="0">
                <a:solidFill>
                  <a:srgbClr val="003F72"/>
                </a:solidFill>
                <a:latin typeface="Tahoma" pitchFamily="34" charset="0"/>
                <a:ea typeface="Tahoma" pitchFamily="34" charset="0"/>
                <a:cs typeface="Tahoma" pitchFamily="34" charset="0"/>
              </a:rPr>
              <a:t>Departments, </a:t>
            </a:r>
            <a:r>
              <a:rPr lang="en-US" sz="2600" b="1" dirty="0">
                <a:solidFill>
                  <a:srgbClr val="003F72"/>
                </a:solidFill>
                <a:latin typeface="Tahoma" pitchFamily="34" charset="0"/>
                <a:ea typeface="Tahoma" pitchFamily="34" charset="0"/>
                <a:cs typeface="Tahoma" pitchFamily="34" charset="0"/>
              </a:rPr>
              <a:t>2011</a:t>
            </a:r>
          </a:p>
        </p:txBody>
      </p:sp>
      <p:graphicFrame>
        <p:nvGraphicFramePr>
          <p:cNvPr id="5" name="Chart Placeholder 4" descr="Physical assault injuries treated in emergency departments, 2011"/>
          <p:cNvGraphicFramePr>
            <a:graphicFrameLocks noGrp="1"/>
          </p:cNvGraphicFramePr>
          <p:nvPr>
            <p:ph idx="1"/>
            <p:extLst>
              <p:ext uri="{D42A27DB-BD31-4B8C-83A1-F6EECF244321}">
                <p14:modId xmlns:p14="http://schemas.microsoft.com/office/powerpoint/2010/main" val="2798218922"/>
              </p:ext>
            </p:extLst>
          </p:nvPr>
        </p:nvGraphicFramePr>
        <p:xfrm>
          <a:off x="304800" y="1381958"/>
          <a:ext cx="8251373" cy="4479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000" y="1377612"/>
            <a:ext cx="3581400" cy="584775"/>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Rate per </a:t>
            </a:r>
            <a:r>
              <a:rPr lang="en-US" sz="1600" dirty="0">
                <a:latin typeface="Tahoma" pitchFamily="34" charset="0"/>
                <a:ea typeface="Tahoma" pitchFamily="34" charset="0"/>
                <a:cs typeface="Tahoma" pitchFamily="34" charset="0"/>
              </a:rPr>
              <a:t>100,000 </a:t>
            </a:r>
          </a:p>
          <a:p>
            <a:endParaRPr lang="en-US" sz="1600" dirty="0">
              <a:latin typeface="Tahoma" pitchFamily="34" charset="0"/>
              <a:ea typeface="Tahoma" pitchFamily="34" charset="0"/>
              <a:cs typeface="Tahoma" pitchFamily="34" charset="0"/>
            </a:endParaRPr>
          </a:p>
        </p:txBody>
      </p:sp>
      <p:sp>
        <p:nvSpPr>
          <p:cNvPr id="7" name="TextBox 6"/>
          <p:cNvSpPr txBox="1"/>
          <p:nvPr/>
        </p:nvSpPr>
        <p:spPr>
          <a:xfrm>
            <a:off x="5715000" y="5562600"/>
            <a:ext cx="1447800" cy="381000"/>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Age (years)</a:t>
            </a:r>
            <a:endParaRPr lang="en-US" dirty="0">
              <a:latin typeface="Tahoma" pitchFamily="34" charset="0"/>
              <a:ea typeface="Tahoma" pitchFamily="34" charset="0"/>
              <a:cs typeface="Tahoma" pitchFamily="34" charset="0"/>
            </a:endParaRPr>
          </a:p>
        </p:txBody>
      </p:sp>
      <p:sp>
        <p:nvSpPr>
          <p:cNvPr id="8" name="TextBox 7"/>
          <p:cNvSpPr txBox="1"/>
          <p:nvPr/>
        </p:nvSpPr>
        <p:spPr>
          <a:xfrm>
            <a:off x="1828800" y="3537466"/>
            <a:ext cx="2133600" cy="369332"/>
          </a:xfrm>
          <a:prstGeom prst="rect">
            <a:avLst/>
          </a:prstGeom>
          <a:noFill/>
        </p:spPr>
        <p:txBody>
          <a:bodyPr wrap="square" rtlCol="0">
            <a:spAutoFit/>
          </a:bodyPr>
          <a:lstStyle/>
          <a:p>
            <a:r>
              <a:rPr lang="en-US" dirty="0" smtClean="0"/>
              <a:t>2020 Target = 461.2</a:t>
            </a:r>
            <a:endParaRPr lang="en-US" dirty="0"/>
          </a:p>
        </p:txBody>
      </p:sp>
      <p:cxnSp>
        <p:nvCxnSpPr>
          <p:cNvPr id="10" name="Straight Arrow Connector 9" descr="Target"/>
          <p:cNvCxnSpPr/>
          <p:nvPr/>
        </p:nvCxnSpPr>
        <p:spPr>
          <a:xfrm>
            <a:off x="2133600" y="3906798"/>
            <a:ext cx="0" cy="3604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p:nvPr>
        </p:nvSpPr>
        <p:spPr>
          <a:xfrm>
            <a:off x="7467600" y="5715000"/>
            <a:ext cx="1371600" cy="457200"/>
          </a:xfrm>
          <a:ln w="15875">
            <a:solidFill>
              <a:schemeClr val="accent2"/>
            </a:solidFill>
          </a:ln>
        </p:spPr>
        <p:txBody>
          <a:bodyPr/>
          <a:lstStyle/>
          <a:p>
            <a:pPr algn="ctr">
              <a:spcBef>
                <a:spcPts val="0"/>
              </a:spcBef>
            </a:pPr>
            <a:r>
              <a:rPr lang="en-US" sz="1200" dirty="0" smtClean="0">
                <a:latin typeface="Tahoma" pitchFamily="34" charset="0"/>
                <a:ea typeface="Tahoma" pitchFamily="34" charset="0"/>
                <a:cs typeface="Tahoma" pitchFamily="34" charset="0"/>
              </a:rPr>
              <a:t>Obj. IVP-32</a:t>
            </a:r>
          </a:p>
          <a:p>
            <a:pPr algn="ctr">
              <a:spcBef>
                <a:spcPts val="0"/>
              </a:spcBef>
            </a:pPr>
            <a:r>
              <a:rPr lang="en-US" sz="1200" b="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152401" y="6248400"/>
            <a:ext cx="7315200" cy="762000"/>
          </a:xfrm>
        </p:spPr>
        <p:txBody>
          <a:bodyPr anchor="t"/>
          <a:lstStyle/>
          <a:p>
            <a:r>
              <a:rPr lang="en-US" sz="1050" dirty="0">
                <a:latin typeface="Tahoma" pitchFamily="34" charset="0"/>
                <a:ea typeface="Tahoma" pitchFamily="34" charset="0"/>
                <a:cs typeface="Tahoma" pitchFamily="34" charset="0"/>
              </a:rPr>
              <a:t>I = 95% confidence interval.</a:t>
            </a:r>
          </a:p>
          <a:p>
            <a:r>
              <a:rPr lang="en-US" sz="1050" dirty="0">
                <a:latin typeface="Tahoma" pitchFamily="34" charset="0"/>
                <a:ea typeface="Tahoma" pitchFamily="34" charset="0"/>
                <a:cs typeface="Tahoma" pitchFamily="34" charset="0"/>
              </a:rPr>
              <a:t>Data for the total population are age adjusted to the 2000 standard </a:t>
            </a:r>
            <a:r>
              <a:rPr lang="en-US" sz="1050" dirty="0" smtClean="0">
                <a:latin typeface="Tahoma" pitchFamily="34" charset="0"/>
                <a:ea typeface="Tahoma" pitchFamily="34" charset="0"/>
                <a:cs typeface="Tahoma" pitchFamily="34" charset="0"/>
              </a:rPr>
              <a:t>population.</a:t>
            </a:r>
            <a:endParaRPr lang="en-US" sz="1050" dirty="0">
              <a:latin typeface="Tahoma" pitchFamily="34" charset="0"/>
              <a:ea typeface="Tahoma" pitchFamily="34" charset="0"/>
              <a:cs typeface="Tahoma" pitchFamily="34" charset="0"/>
            </a:endParaRPr>
          </a:p>
          <a:p>
            <a:r>
              <a:rPr lang="en-US" sz="1050" dirty="0" smtClean="0">
                <a:latin typeface="Tahoma" pitchFamily="34" charset="0"/>
                <a:ea typeface="Tahoma" pitchFamily="34" charset="0"/>
                <a:cs typeface="Tahoma" pitchFamily="34" charset="0"/>
              </a:rPr>
              <a:t>SOURCE: </a:t>
            </a:r>
            <a:r>
              <a:rPr lang="en-US" sz="1050" dirty="0">
                <a:latin typeface="Tahoma" pitchFamily="34" charset="0"/>
                <a:ea typeface="Tahoma" pitchFamily="34" charset="0"/>
                <a:cs typeface="Tahoma" pitchFamily="34" charset="0"/>
              </a:rPr>
              <a:t>National Electronic Injury Surveillance System–All Injury Program (NEISS</a:t>
            </a:r>
            <a:r>
              <a:rPr lang="en-US" sz="1050" dirty="0">
                <a:solidFill>
                  <a:srgbClr val="000000"/>
                </a:solidFill>
                <a:latin typeface="Tahoma" pitchFamily="34" charset="0"/>
                <a:ea typeface="Tahoma" pitchFamily="34" charset="0"/>
                <a:cs typeface="Tahoma" pitchFamily="34" charset="0"/>
              </a:rPr>
              <a:t>-</a:t>
            </a:r>
            <a:r>
              <a:rPr lang="en-US" sz="1050" dirty="0">
                <a:latin typeface="Tahoma" pitchFamily="34" charset="0"/>
                <a:ea typeface="Tahoma" pitchFamily="34" charset="0"/>
                <a:cs typeface="Tahoma" pitchFamily="34" charset="0"/>
              </a:rPr>
              <a:t>AIP), CDC/NCIPC and CPSC.</a:t>
            </a:r>
          </a:p>
        </p:txBody>
      </p:sp>
    </p:spTree>
    <p:extLst>
      <p:ext uri="{BB962C8B-B14F-4D97-AF65-F5344CB8AC3E}">
        <p14:creationId xmlns:p14="http://schemas.microsoft.com/office/powerpoint/2010/main" val="518267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524000" y="4191000"/>
            <a:ext cx="6857999" cy="1295399"/>
          </a:xfrm>
        </p:spPr>
        <p:txBody>
          <a:bodyPr>
            <a:normAutofit fontScale="90000"/>
          </a:bodyPr>
          <a:lstStyle/>
          <a:p>
            <a:r>
              <a:rPr lang="en-US" cap="none" dirty="0" smtClean="0">
                <a:latin typeface="Tahoma" pitchFamily="34" charset="0"/>
                <a:ea typeface="Tahoma" pitchFamily="34" charset="0"/>
                <a:cs typeface="Tahoma" pitchFamily="34" charset="0"/>
              </a:rPr>
              <a:t>Violence Against Children and Adolescents</a:t>
            </a:r>
            <a:endParaRPr lang="en-US" cap="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894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76200" y="5867400"/>
            <a:ext cx="7620000" cy="990600"/>
          </a:xfrm>
        </p:spPr>
        <p:txBody>
          <a:bodyPr anchor="b"/>
          <a:lstStyle/>
          <a:p>
            <a:r>
              <a:rPr lang="en-US" sz="1050" dirty="0" smtClean="0">
                <a:latin typeface="Tahoma" pitchFamily="34" charset="0"/>
                <a:ea typeface="Tahoma" pitchFamily="34" charset="0"/>
                <a:cs typeface="Tahoma" pitchFamily="34" charset="0"/>
              </a:rPr>
              <a:t>Proportion </a:t>
            </a:r>
            <a:r>
              <a:rPr lang="en-US" sz="1050" dirty="0">
                <a:latin typeface="Tahoma" pitchFamily="34" charset="0"/>
                <a:ea typeface="Tahoma" pitchFamily="34" charset="0"/>
                <a:cs typeface="Tahoma" pitchFamily="34" charset="0"/>
              </a:rPr>
              <a:t>of children aged 17 years and under who have been exposed in the past year to any of </a:t>
            </a:r>
            <a:r>
              <a:rPr lang="en-US" sz="1050" dirty="0" smtClean="0">
                <a:latin typeface="Tahoma" pitchFamily="34" charset="0"/>
                <a:ea typeface="Tahoma" pitchFamily="34" charset="0"/>
                <a:cs typeface="Tahoma" pitchFamily="34" charset="0"/>
              </a:rPr>
              <a:t>44 </a:t>
            </a:r>
            <a:r>
              <a:rPr lang="en-US" sz="1050" dirty="0">
                <a:latin typeface="Tahoma" pitchFamily="34" charset="0"/>
                <a:ea typeface="Tahoma" pitchFamily="34" charset="0"/>
                <a:cs typeface="Tahoma" pitchFamily="34" charset="0"/>
              </a:rPr>
              <a:t>types of violence </a:t>
            </a:r>
            <a:r>
              <a:rPr lang="en-US" sz="1050" dirty="0" smtClean="0">
                <a:latin typeface="Tahoma" pitchFamily="34" charset="0"/>
                <a:ea typeface="Tahoma" pitchFamily="34" charset="0"/>
                <a:cs typeface="Tahoma" pitchFamily="34" charset="0"/>
              </a:rPr>
              <a:t>such as: conventional </a:t>
            </a:r>
            <a:r>
              <a:rPr lang="en-US" sz="1050" dirty="0">
                <a:latin typeface="Tahoma" pitchFamily="34" charset="0"/>
                <a:ea typeface="Tahoma" pitchFamily="34" charset="0"/>
                <a:cs typeface="Tahoma" pitchFamily="34" charset="0"/>
              </a:rPr>
              <a:t>crime, c</a:t>
            </a:r>
            <a:r>
              <a:rPr lang="en-US" sz="1050" dirty="0" smtClean="0">
                <a:latin typeface="Tahoma" pitchFamily="34" charset="0"/>
                <a:ea typeface="Tahoma" pitchFamily="34" charset="0"/>
                <a:cs typeface="Tahoma" pitchFamily="34" charset="0"/>
              </a:rPr>
              <a:t>hild </a:t>
            </a:r>
            <a:r>
              <a:rPr lang="en-US" sz="1050" dirty="0">
                <a:latin typeface="Tahoma" pitchFamily="34" charset="0"/>
                <a:ea typeface="Tahoma" pitchFamily="34" charset="0"/>
                <a:cs typeface="Tahoma" pitchFamily="34" charset="0"/>
              </a:rPr>
              <a:t>maltreatment, p</a:t>
            </a:r>
            <a:r>
              <a:rPr lang="en-US" sz="1050" dirty="0" smtClean="0">
                <a:latin typeface="Tahoma" pitchFamily="34" charset="0"/>
                <a:ea typeface="Tahoma" pitchFamily="34" charset="0"/>
                <a:cs typeface="Tahoma" pitchFamily="34" charset="0"/>
              </a:rPr>
              <a:t>eer </a:t>
            </a:r>
            <a:r>
              <a:rPr lang="en-US" sz="1050" dirty="0">
                <a:latin typeface="Tahoma" pitchFamily="34" charset="0"/>
                <a:ea typeface="Tahoma" pitchFamily="34" charset="0"/>
                <a:cs typeface="Tahoma" pitchFamily="34" charset="0"/>
              </a:rPr>
              <a:t>and sibling victimization, s</a:t>
            </a:r>
            <a:r>
              <a:rPr lang="en-US" sz="1050" dirty="0" smtClean="0">
                <a:latin typeface="Tahoma" pitchFamily="34" charset="0"/>
                <a:ea typeface="Tahoma" pitchFamily="34" charset="0"/>
                <a:cs typeface="Tahoma" pitchFamily="34" charset="0"/>
              </a:rPr>
              <a:t>exual </a:t>
            </a:r>
            <a:r>
              <a:rPr lang="en-US" sz="1050" dirty="0">
                <a:latin typeface="Tahoma" pitchFamily="34" charset="0"/>
                <a:ea typeface="Tahoma" pitchFamily="34" charset="0"/>
                <a:cs typeface="Tahoma" pitchFamily="34" charset="0"/>
              </a:rPr>
              <a:t>victimization, w</a:t>
            </a:r>
            <a:r>
              <a:rPr lang="en-US" sz="1050" dirty="0" smtClean="0">
                <a:latin typeface="Tahoma" pitchFamily="34" charset="0"/>
                <a:ea typeface="Tahoma" pitchFamily="34" charset="0"/>
                <a:cs typeface="Tahoma" pitchFamily="34" charset="0"/>
              </a:rPr>
              <a:t>itnessing </a:t>
            </a:r>
            <a:r>
              <a:rPr lang="en-US" sz="1050" dirty="0">
                <a:latin typeface="Tahoma" pitchFamily="34" charset="0"/>
                <a:ea typeface="Tahoma" pitchFamily="34" charset="0"/>
                <a:cs typeface="Tahoma" pitchFamily="34" charset="0"/>
              </a:rPr>
              <a:t>and indirect victimization, s</a:t>
            </a:r>
            <a:r>
              <a:rPr lang="en-US" sz="1050" dirty="0" smtClean="0">
                <a:latin typeface="Tahoma" pitchFamily="34" charset="0"/>
                <a:ea typeface="Tahoma" pitchFamily="34" charset="0"/>
                <a:cs typeface="Tahoma" pitchFamily="34" charset="0"/>
              </a:rPr>
              <a:t>chool </a:t>
            </a:r>
            <a:r>
              <a:rPr lang="en-US" sz="1050" dirty="0">
                <a:latin typeface="Tahoma" pitchFamily="34" charset="0"/>
                <a:ea typeface="Tahoma" pitchFamily="34" charset="0"/>
                <a:cs typeface="Tahoma" pitchFamily="34" charset="0"/>
              </a:rPr>
              <a:t>violence and threat, i</a:t>
            </a:r>
            <a:r>
              <a:rPr lang="en-US" sz="1050" dirty="0" smtClean="0">
                <a:latin typeface="Tahoma" pitchFamily="34" charset="0"/>
                <a:ea typeface="Tahoma" pitchFamily="34" charset="0"/>
                <a:cs typeface="Tahoma" pitchFamily="34" charset="0"/>
              </a:rPr>
              <a:t>nternet harassment and threats</a:t>
            </a:r>
            <a:r>
              <a:rPr lang="en-US" sz="1050" dirty="0">
                <a:latin typeface="Tahoma" pitchFamily="34" charset="0"/>
                <a:ea typeface="Tahoma" pitchFamily="34" charset="0"/>
                <a:cs typeface="Tahoma" pitchFamily="34" charset="0"/>
              </a:rPr>
              <a:t>. </a:t>
            </a:r>
            <a:endParaRPr lang="en-US" sz="1050" dirty="0" smtClean="0">
              <a:latin typeface="Tahoma" pitchFamily="34" charset="0"/>
              <a:ea typeface="Tahoma" pitchFamily="34" charset="0"/>
              <a:cs typeface="Tahoma" pitchFamily="34" charset="0"/>
            </a:endParaRPr>
          </a:p>
          <a:p>
            <a:r>
              <a:rPr lang="en-US" sz="1050" dirty="0" smtClean="0">
                <a:latin typeface="Tahoma" pitchFamily="34" charset="0"/>
                <a:ea typeface="Tahoma" pitchFamily="34" charset="0"/>
                <a:cs typeface="Tahoma" pitchFamily="34" charset="0"/>
              </a:rPr>
              <a:t>Race </a:t>
            </a:r>
            <a:r>
              <a:rPr lang="en-US" sz="1050" dirty="0">
                <a:latin typeface="Tahoma" pitchFamily="34" charset="0"/>
                <a:ea typeface="Tahoma" pitchFamily="34" charset="0"/>
                <a:cs typeface="Tahoma" pitchFamily="34" charset="0"/>
              </a:rPr>
              <a:t>groups exclude persons of </a:t>
            </a:r>
            <a:r>
              <a:rPr lang="en-US" sz="1050" dirty="0" smtClean="0">
                <a:latin typeface="Tahoma" pitchFamily="34" charset="0"/>
                <a:ea typeface="Tahoma" pitchFamily="34" charset="0"/>
                <a:cs typeface="Tahoma" pitchFamily="34" charset="0"/>
              </a:rPr>
              <a:t>Hispanic or Latino </a:t>
            </a:r>
            <a:r>
              <a:rPr lang="en-US" sz="1050" dirty="0">
                <a:latin typeface="Tahoma" pitchFamily="34" charset="0"/>
                <a:ea typeface="Tahoma" pitchFamily="34" charset="0"/>
                <a:cs typeface="Tahoma" pitchFamily="34" charset="0"/>
              </a:rPr>
              <a:t>origin. </a:t>
            </a:r>
            <a:r>
              <a:rPr lang="en-US" sz="1050" dirty="0" smtClean="0">
                <a:latin typeface="Tahoma" pitchFamily="34" charset="0"/>
                <a:ea typeface="Tahoma" pitchFamily="34" charset="0"/>
                <a:cs typeface="Tahoma" pitchFamily="34" charset="0"/>
              </a:rPr>
              <a:t>Persons </a:t>
            </a:r>
            <a:r>
              <a:rPr lang="en-US" sz="1050" dirty="0">
                <a:latin typeface="Tahoma" pitchFamily="34" charset="0"/>
                <a:ea typeface="Tahoma" pitchFamily="34" charset="0"/>
                <a:cs typeface="Tahoma" pitchFamily="34" charset="0"/>
              </a:rPr>
              <a:t>of </a:t>
            </a:r>
            <a:r>
              <a:rPr lang="en-US" sz="1050" dirty="0" smtClean="0">
                <a:latin typeface="Tahoma" pitchFamily="34" charset="0"/>
                <a:ea typeface="Tahoma" pitchFamily="34" charset="0"/>
                <a:cs typeface="Tahoma" pitchFamily="34" charset="0"/>
              </a:rPr>
              <a:t>Hispanic or Latino </a:t>
            </a:r>
            <a:r>
              <a:rPr lang="en-US" sz="1050" dirty="0">
                <a:latin typeface="Tahoma" pitchFamily="34" charset="0"/>
                <a:ea typeface="Tahoma" pitchFamily="34" charset="0"/>
                <a:cs typeface="Tahoma" pitchFamily="34" charset="0"/>
              </a:rPr>
              <a:t>origin may be of any race.</a:t>
            </a:r>
          </a:p>
          <a:p>
            <a:r>
              <a:rPr lang="en-US" sz="1050" dirty="0" smtClean="0">
                <a:latin typeface="Tahoma" pitchFamily="34" charset="0"/>
                <a:ea typeface="Tahoma" pitchFamily="34" charset="0"/>
                <a:cs typeface="Tahoma" pitchFamily="34" charset="0"/>
              </a:rPr>
              <a:t>I </a:t>
            </a:r>
            <a:r>
              <a:rPr lang="en-US" sz="1050" dirty="0">
                <a:latin typeface="Tahoma" pitchFamily="34" charset="0"/>
                <a:ea typeface="Tahoma" pitchFamily="34" charset="0"/>
                <a:cs typeface="Tahoma" pitchFamily="34" charset="0"/>
              </a:rPr>
              <a:t>= 95% confidence interval. </a:t>
            </a:r>
          </a:p>
          <a:p>
            <a:r>
              <a:rPr lang="en-US" sz="1050" dirty="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National Survey of Children’s Exposure to Violence (NatSCEV), </a:t>
            </a:r>
            <a:r>
              <a:rPr lang="en-US" sz="1050" dirty="0" smtClean="0">
                <a:solidFill>
                  <a:srgbClr val="000000"/>
                </a:solidFill>
                <a:latin typeface="Tahoma" pitchFamily="34" charset="0"/>
                <a:ea typeface="Tahoma" pitchFamily="34" charset="0"/>
                <a:cs typeface="Tahoma" pitchFamily="34" charset="0"/>
              </a:rPr>
              <a:t>DOJ/OJJDP.</a:t>
            </a:r>
            <a:endParaRPr lang="en-US" sz="1200" dirty="0">
              <a:latin typeface="Arial" pitchFamily="34" charset="0"/>
              <a:ea typeface="Tahoma" pitchFamily="34" charset="0"/>
              <a:cs typeface="Arial" pitchFamily="34" charset="0"/>
            </a:endParaRPr>
          </a:p>
        </p:txBody>
      </p:sp>
      <p:graphicFrame>
        <p:nvGraphicFramePr>
          <p:cNvPr id="6" name="Chart Placeholder 5" descr="Children's exposure to violence, 2011"/>
          <p:cNvGraphicFramePr>
            <a:graphicFrameLocks noGrp="1"/>
          </p:cNvGraphicFramePr>
          <p:nvPr>
            <p:ph type="chart" sz="quarter" idx="14"/>
            <p:extLst>
              <p:ext uri="{D42A27DB-BD31-4B8C-83A1-F6EECF244321}">
                <p14:modId xmlns:p14="http://schemas.microsoft.com/office/powerpoint/2010/main" val="1237855076"/>
              </p:ext>
            </p:extLst>
          </p:nvPr>
        </p:nvGraphicFramePr>
        <p:xfrm>
          <a:off x="533400" y="838200"/>
          <a:ext cx="8458200" cy="51626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228600"/>
            <a:ext cx="7924800" cy="560832"/>
          </a:xfrm>
        </p:spPr>
        <p:txBody>
          <a:bodyPr>
            <a:noAutofit/>
          </a:bodyPr>
          <a:lstStyle/>
          <a:p>
            <a:r>
              <a:rPr lang="en-US" sz="2600" b="1" dirty="0">
                <a:solidFill>
                  <a:srgbClr val="003F72"/>
                </a:solidFill>
                <a:latin typeface="Tahoma" pitchFamily="34" charset="0"/>
                <a:ea typeface="Tahoma" pitchFamily="34" charset="0"/>
                <a:cs typeface="Tahoma" pitchFamily="34" charset="0"/>
              </a:rPr>
              <a:t>Children’s Exposure to Violence, 2011</a:t>
            </a:r>
          </a:p>
        </p:txBody>
      </p:sp>
      <p:sp>
        <p:nvSpPr>
          <p:cNvPr id="36" name="Text Placeholder 35"/>
          <p:cNvSpPr>
            <a:spLocks noGrp="1"/>
          </p:cNvSpPr>
          <p:nvPr>
            <p:ph type="body" sz="quarter" idx="33"/>
          </p:nvPr>
        </p:nvSpPr>
        <p:spPr>
          <a:xfrm>
            <a:off x="5372099" y="933450"/>
            <a:ext cx="2257425" cy="314505"/>
          </a:xfrm>
          <a:solidFill>
            <a:schemeClr val="bg1"/>
          </a:solidFill>
        </p:spPr>
        <p:txBody>
          <a:bodyPr/>
          <a:lstStyle/>
          <a:p>
            <a:pPr algn="ctr"/>
            <a:r>
              <a:rPr lang="en-US" sz="1800" b="0" dirty="0" smtClean="0">
                <a:latin typeface="Tahoma" pitchFamily="34" charset="0"/>
                <a:ea typeface="Tahoma" pitchFamily="34" charset="0"/>
                <a:cs typeface="Tahoma" pitchFamily="34" charset="0"/>
              </a:rPr>
              <a:t>2020 Target: 52.9</a:t>
            </a:r>
            <a:endParaRPr lang="en-US" sz="1800" b="0" dirty="0">
              <a:latin typeface="Tahoma" pitchFamily="34" charset="0"/>
              <a:ea typeface="Tahoma" pitchFamily="34" charset="0"/>
              <a:cs typeface="Tahoma" pitchFamily="34" charset="0"/>
            </a:endParaRPr>
          </a:p>
        </p:txBody>
      </p:sp>
      <p:sp>
        <p:nvSpPr>
          <p:cNvPr id="15" name="Text Placeholder 14"/>
          <p:cNvSpPr>
            <a:spLocks noGrp="1"/>
          </p:cNvSpPr>
          <p:nvPr>
            <p:ph type="body" sz="quarter" idx="17"/>
          </p:nvPr>
        </p:nvSpPr>
        <p:spPr>
          <a:xfrm>
            <a:off x="1371600" y="1371600"/>
            <a:ext cx="701040" cy="274320"/>
          </a:xfrm>
        </p:spPr>
        <p:txBody>
          <a:bodyPr/>
          <a:lstStyle/>
          <a:p>
            <a:pPr algn="r"/>
            <a:r>
              <a:rPr lang="en-US" sz="1600" b="0" dirty="0" smtClean="0">
                <a:latin typeface="Tahoma" pitchFamily="34" charset="0"/>
                <a:ea typeface="Tahoma" pitchFamily="34" charset="0"/>
                <a:cs typeface="Tahoma" pitchFamily="34" charset="0"/>
              </a:rPr>
              <a:t>Total</a:t>
            </a:r>
            <a:endParaRPr lang="en-US" sz="1600" b="0" dirty="0">
              <a:latin typeface="Tahoma" pitchFamily="34" charset="0"/>
              <a:ea typeface="Tahoma" pitchFamily="34" charset="0"/>
              <a:cs typeface="Tahoma" pitchFamily="34" charset="0"/>
            </a:endParaRPr>
          </a:p>
        </p:txBody>
      </p:sp>
      <p:sp>
        <p:nvSpPr>
          <p:cNvPr id="26" name="Text Placeholder 25"/>
          <p:cNvSpPr>
            <a:spLocks noGrp="1"/>
          </p:cNvSpPr>
          <p:nvPr>
            <p:ph type="body" sz="quarter" idx="23"/>
          </p:nvPr>
        </p:nvSpPr>
        <p:spPr>
          <a:xfrm>
            <a:off x="76200" y="4495800"/>
            <a:ext cx="2050076" cy="274320"/>
          </a:xfrm>
        </p:spPr>
        <p:txBody>
          <a:bodyPr/>
          <a:lstStyle/>
          <a:p>
            <a:pPr algn="r"/>
            <a:r>
              <a:rPr lang="en-US" sz="1600" b="0" dirty="0" smtClean="0">
                <a:latin typeface="Tahoma" pitchFamily="34" charset="0"/>
                <a:ea typeface="Tahoma" pitchFamily="34" charset="0"/>
                <a:cs typeface="Tahoma" pitchFamily="34" charset="0"/>
              </a:rPr>
              <a:t>White</a:t>
            </a:r>
            <a:endParaRPr lang="en-US" sz="1600" b="0" dirty="0">
              <a:latin typeface="Tahoma" pitchFamily="34" charset="0"/>
              <a:ea typeface="Tahoma" pitchFamily="34" charset="0"/>
              <a:cs typeface="Tahoma" pitchFamily="34" charset="0"/>
            </a:endParaRPr>
          </a:p>
        </p:txBody>
      </p:sp>
      <p:sp>
        <p:nvSpPr>
          <p:cNvPr id="27" name="Text Placeholder 26"/>
          <p:cNvSpPr>
            <a:spLocks noGrp="1"/>
          </p:cNvSpPr>
          <p:nvPr>
            <p:ph type="body" sz="quarter" idx="24"/>
          </p:nvPr>
        </p:nvSpPr>
        <p:spPr>
          <a:xfrm>
            <a:off x="76201" y="4219575"/>
            <a:ext cx="2069592" cy="274320"/>
          </a:xfrm>
        </p:spPr>
        <p:txBody>
          <a:bodyPr/>
          <a:lstStyle/>
          <a:p>
            <a:pPr algn="r"/>
            <a:r>
              <a:rPr lang="en-US" sz="1600" b="0" dirty="0" smtClean="0">
                <a:latin typeface="Tahoma" pitchFamily="34" charset="0"/>
                <a:ea typeface="Tahoma" pitchFamily="34" charset="0"/>
                <a:cs typeface="Tahoma" pitchFamily="34" charset="0"/>
              </a:rPr>
              <a:t>Black</a:t>
            </a:r>
            <a:endParaRPr lang="en-US" sz="1600" b="0" dirty="0">
              <a:latin typeface="Tahoma" pitchFamily="34" charset="0"/>
              <a:ea typeface="Tahoma" pitchFamily="34" charset="0"/>
              <a:cs typeface="Tahoma" pitchFamily="34" charset="0"/>
            </a:endParaRPr>
          </a:p>
        </p:txBody>
      </p:sp>
      <p:sp>
        <p:nvSpPr>
          <p:cNvPr id="29" name="Text Placeholder 28"/>
          <p:cNvSpPr>
            <a:spLocks noGrp="1"/>
          </p:cNvSpPr>
          <p:nvPr>
            <p:ph type="body" sz="quarter" idx="26"/>
          </p:nvPr>
        </p:nvSpPr>
        <p:spPr>
          <a:xfrm>
            <a:off x="209550" y="4754880"/>
            <a:ext cx="1920240" cy="274320"/>
          </a:xfrm>
        </p:spPr>
        <p:txBody>
          <a:bodyPr/>
          <a:lstStyle/>
          <a:p>
            <a:pPr algn="r"/>
            <a:r>
              <a:rPr lang="en-US" sz="1600" b="0" dirty="0" smtClean="0">
                <a:latin typeface="Tahoma" pitchFamily="34" charset="0"/>
                <a:ea typeface="Tahoma" pitchFamily="34" charset="0"/>
                <a:cs typeface="Tahoma" pitchFamily="34" charset="0"/>
              </a:rPr>
              <a:t>Hispanic or Latino</a:t>
            </a:r>
            <a:endParaRPr lang="en-US" sz="1600" b="0" dirty="0">
              <a:latin typeface="Tahoma" pitchFamily="34" charset="0"/>
              <a:ea typeface="Tahoma" pitchFamily="34" charset="0"/>
              <a:cs typeface="Tahoma" pitchFamily="34" charset="0"/>
            </a:endParaRPr>
          </a:p>
        </p:txBody>
      </p:sp>
      <p:sp>
        <p:nvSpPr>
          <p:cNvPr id="31" name="Text Placeholder 30"/>
          <p:cNvSpPr>
            <a:spLocks noGrp="1"/>
          </p:cNvSpPr>
          <p:nvPr>
            <p:ph type="body" sz="quarter" idx="28"/>
          </p:nvPr>
        </p:nvSpPr>
        <p:spPr>
          <a:xfrm>
            <a:off x="762000" y="3206088"/>
            <a:ext cx="1366711" cy="222912"/>
          </a:xfrm>
        </p:spPr>
        <p:txBody>
          <a:bodyPr/>
          <a:lstStyle/>
          <a:p>
            <a:pPr algn="r"/>
            <a:r>
              <a:rPr lang="en-US" sz="1600" b="0" dirty="0" smtClean="0">
                <a:latin typeface="Tahoma" pitchFamily="34" charset="0"/>
                <a:ea typeface="Tahoma" pitchFamily="34" charset="0"/>
                <a:cs typeface="Tahoma" pitchFamily="34" charset="0"/>
              </a:rPr>
              <a:t>0-4 years</a:t>
            </a:r>
            <a:endParaRPr lang="en-US" sz="1600" b="0" dirty="0">
              <a:latin typeface="Tahoma" pitchFamily="34" charset="0"/>
              <a:ea typeface="Tahoma" pitchFamily="34" charset="0"/>
              <a:cs typeface="Tahoma" pitchFamily="34" charset="0"/>
            </a:endParaRPr>
          </a:p>
        </p:txBody>
      </p:sp>
      <p:sp>
        <p:nvSpPr>
          <p:cNvPr id="32" name="Text Placeholder 31"/>
          <p:cNvSpPr>
            <a:spLocks noGrp="1"/>
          </p:cNvSpPr>
          <p:nvPr>
            <p:ph type="body" sz="quarter" idx="29"/>
          </p:nvPr>
        </p:nvSpPr>
        <p:spPr>
          <a:xfrm>
            <a:off x="828675" y="3476625"/>
            <a:ext cx="1291803" cy="238513"/>
          </a:xfrm>
        </p:spPr>
        <p:txBody>
          <a:bodyPr/>
          <a:lstStyle/>
          <a:p>
            <a:pPr algn="r"/>
            <a:r>
              <a:rPr lang="en-US" sz="1600" b="0" dirty="0" smtClean="0">
                <a:latin typeface="Tahoma" pitchFamily="34" charset="0"/>
                <a:ea typeface="Tahoma" pitchFamily="34" charset="0"/>
                <a:cs typeface="Tahoma" pitchFamily="34" charset="0"/>
              </a:rPr>
              <a:t>5-11 years </a:t>
            </a:r>
            <a:endParaRPr lang="en-US" sz="1600" b="0" dirty="0">
              <a:latin typeface="Tahoma" pitchFamily="34" charset="0"/>
              <a:ea typeface="Tahoma" pitchFamily="34" charset="0"/>
              <a:cs typeface="Tahoma" pitchFamily="34" charset="0"/>
            </a:endParaRPr>
          </a:p>
        </p:txBody>
      </p:sp>
      <p:sp>
        <p:nvSpPr>
          <p:cNvPr id="21" name="Text Placeholder 30"/>
          <p:cNvSpPr>
            <a:spLocks noGrp="1"/>
          </p:cNvSpPr>
          <p:nvPr>
            <p:ph type="body" sz="quarter" idx="28"/>
          </p:nvPr>
        </p:nvSpPr>
        <p:spPr>
          <a:xfrm>
            <a:off x="1123950" y="2438400"/>
            <a:ext cx="1005840" cy="274320"/>
          </a:xfrm>
        </p:spPr>
        <p:txBody>
          <a:bodyPr/>
          <a:lstStyle/>
          <a:p>
            <a:pPr algn="r"/>
            <a:r>
              <a:rPr lang="en-US" sz="1600" b="0" dirty="0" smtClean="0">
                <a:latin typeface="Tahoma" pitchFamily="34" charset="0"/>
                <a:ea typeface="Tahoma" pitchFamily="34" charset="0"/>
                <a:cs typeface="Tahoma" pitchFamily="34" charset="0"/>
              </a:rPr>
              <a:t>Female</a:t>
            </a:r>
            <a:endParaRPr lang="en-US" sz="1600" b="0" dirty="0">
              <a:latin typeface="Tahoma" pitchFamily="34" charset="0"/>
              <a:ea typeface="Tahoma" pitchFamily="34" charset="0"/>
              <a:cs typeface="Tahoma" pitchFamily="34" charset="0"/>
            </a:endParaRPr>
          </a:p>
        </p:txBody>
      </p:sp>
      <p:sp>
        <p:nvSpPr>
          <p:cNvPr id="22" name="Text Placeholder 31"/>
          <p:cNvSpPr>
            <a:spLocks noGrp="1"/>
          </p:cNvSpPr>
          <p:nvPr>
            <p:ph type="body" sz="quarter" idx="29"/>
          </p:nvPr>
        </p:nvSpPr>
        <p:spPr>
          <a:xfrm>
            <a:off x="1352550" y="2143125"/>
            <a:ext cx="783690" cy="274320"/>
          </a:xfrm>
        </p:spPr>
        <p:txBody>
          <a:bodyPr/>
          <a:lstStyle/>
          <a:p>
            <a:pPr algn="r"/>
            <a:r>
              <a:rPr lang="en-US" sz="1600" b="0" dirty="0" smtClean="0">
                <a:latin typeface="Tahoma" pitchFamily="34" charset="0"/>
                <a:ea typeface="Tahoma" pitchFamily="34" charset="0"/>
                <a:cs typeface="Tahoma" pitchFamily="34" charset="0"/>
              </a:rPr>
              <a:t>Male</a:t>
            </a:r>
            <a:endParaRPr lang="en-US" sz="1600" b="0" dirty="0">
              <a:latin typeface="Tahoma" pitchFamily="34" charset="0"/>
              <a:ea typeface="Tahoma" pitchFamily="34" charset="0"/>
              <a:cs typeface="Tahoma" pitchFamily="34" charset="0"/>
            </a:endParaRPr>
          </a:p>
        </p:txBody>
      </p:sp>
      <p:sp>
        <p:nvSpPr>
          <p:cNvPr id="37" name="Text Placeholder 31"/>
          <p:cNvSpPr>
            <a:spLocks noGrp="1"/>
          </p:cNvSpPr>
          <p:nvPr>
            <p:ph type="body" sz="quarter" idx="29"/>
          </p:nvPr>
        </p:nvSpPr>
        <p:spPr>
          <a:xfrm>
            <a:off x="762000" y="3723887"/>
            <a:ext cx="1368003" cy="238513"/>
          </a:xfrm>
        </p:spPr>
        <p:txBody>
          <a:bodyPr/>
          <a:lstStyle/>
          <a:p>
            <a:pPr algn="r"/>
            <a:r>
              <a:rPr lang="en-US" sz="1600" b="0" dirty="0" smtClean="0">
                <a:latin typeface="Tahoma" pitchFamily="34" charset="0"/>
                <a:ea typeface="Tahoma" pitchFamily="34" charset="0"/>
                <a:cs typeface="Tahoma" pitchFamily="34" charset="0"/>
              </a:rPr>
              <a:t>12-17 years </a:t>
            </a:r>
            <a:endParaRPr lang="en-US" sz="1600" b="0" dirty="0">
              <a:latin typeface="Tahoma" pitchFamily="34" charset="0"/>
              <a:ea typeface="Tahoma" pitchFamily="34" charset="0"/>
              <a:cs typeface="Tahoma" pitchFamily="34" charset="0"/>
            </a:endParaRPr>
          </a:p>
        </p:txBody>
      </p:sp>
      <p:sp>
        <p:nvSpPr>
          <p:cNvPr id="23" name="Text Placeholder 8"/>
          <p:cNvSpPr>
            <a:spLocks noGrp="1"/>
          </p:cNvSpPr>
          <p:nvPr>
            <p:ph type="body" sz="quarter" idx="15"/>
          </p:nvPr>
        </p:nvSpPr>
        <p:spPr>
          <a:xfrm>
            <a:off x="7620000" y="5638800"/>
            <a:ext cx="1337659" cy="533400"/>
          </a:xfrm>
          <a:ln w="15875">
            <a:solidFill>
              <a:schemeClr val="accent2"/>
            </a:solidFill>
          </a:ln>
        </p:spPr>
        <p:txBody>
          <a:bodyPr anchor="t"/>
          <a:lstStyle/>
          <a:p>
            <a:pPr algn="ctr"/>
            <a:r>
              <a:rPr lang="en-US" sz="1200" b="1" dirty="0" smtClean="0">
                <a:latin typeface="Tahoma" pitchFamily="34" charset="0"/>
                <a:ea typeface="Tahoma" pitchFamily="34" charset="0"/>
                <a:cs typeface="Tahoma" pitchFamily="34" charset="0"/>
              </a:rPr>
              <a:t>Obj. IVP-42</a:t>
            </a:r>
          </a:p>
          <a:p>
            <a:pPr algn="ctr"/>
            <a:r>
              <a:rPr lang="en-US" sz="1200" dirty="0" smtClean="0">
                <a:latin typeface="Tahoma" pitchFamily="34" charset="0"/>
                <a:ea typeface="Tahoma" pitchFamily="34" charset="0"/>
                <a:cs typeface="Tahoma" pitchFamily="34" charset="0"/>
              </a:rPr>
              <a:t>Decrease desired</a:t>
            </a:r>
          </a:p>
        </p:txBody>
      </p:sp>
    </p:spTree>
    <p:extLst>
      <p:ext uri="{BB962C8B-B14F-4D97-AF65-F5344CB8AC3E}">
        <p14:creationId xmlns:p14="http://schemas.microsoft.com/office/powerpoint/2010/main" val="207324474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descr="Bullying on school property, grades 9-12, 2011"/>
          <p:cNvGraphicFramePr>
            <a:graphicFrameLocks noGrp="1"/>
          </p:cNvGraphicFramePr>
          <p:nvPr>
            <p:ph type="chart" sz="quarter" idx="14"/>
            <p:extLst>
              <p:ext uri="{D42A27DB-BD31-4B8C-83A1-F6EECF244321}">
                <p14:modId xmlns:p14="http://schemas.microsoft.com/office/powerpoint/2010/main" val="3869689427"/>
              </p:ext>
            </p:extLst>
          </p:nvPr>
        </p:nvGraphicFramePr>
        <p:xfrm>
          <a:off x="185738" y="978730"/>
          <a:ext cx="8729662" cy="4886793"/>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34"/>
          <p:cNvSpPr>
            <a:spLocks noGrp="1"/>
          </p:cNvSpPr>
          <p:nvPr>
            <p:ph type="body" sz="quarter" idx="32"/>
          </p:nvPr>
        </p:nvSpPr>
        <p:spPr>
          <a:xfrm>
            <a:off x="152400" y="3962400"/>
            <a:ext cx="1161144" cy="289022"/>
          </a:xfrm>
        </p:spPr>
        <p:txBody>
          <a:bodyPr/>
          <a:lstStyle/>
          <a:p>
            <a:pPr algn="r"/>
            <a:r>
              <a:rPr lang="en-US" sz="1600" b="0" dirty="0">
                <a:latin typeface="Tahoma" pitchFamily="34" charset="0"/>
                <a:ea typeface="Tahoma" pitchFamily="34" charset="0"/>
                <a:cs typeface="Tahoma" pitchFamily="34" charset="0"/>
              </a:rPr>
              <a:t>9</a:t>
            </a:r>
            <a:r>
              <a:rPr lang="en-US" sz="1600" b="0" baseline="30000" dirty="0" smtClean="0">
                <a:latin typeface="Tahoma" pitchFamily="34" charset="0"/>
                <a:ea typeface="Tahoma" pitchFamily="34" charset="0"/>
                <a:cs typeface="Tahoma" pitchFamily="34" charset="0"/>
              </a:rPr>
              <a:t>th</a:t>
            </a:r>
            <a:r>
              <a:rPr lang="en-US" sz="1600" b="0" dirty="0" smtClean="0">
                <a:latin typeface="Tahoma" pitchFamily="34" charset="0"/>
                <a:ea typeface="Tahoma" pitchFamily="34" charset="0"/>
                <a:cs typeface="Tahoma" pitchFamily="34" charset="0"/>
              </a:rPr>
              <a:t> grade</a:t>
            </a:r>
            <a:endParaRPr lang="en-US" sz="1600" b="0" dirty="0">
              <a:latin typeface="Tahoma" pitchFamily="34" charset="0"/>
              <a:ea typeface="Tahoma" pitchFamily="34" charset="0"/>
              <a:cs typeface="Tahoma" pitchFamily="34" charset="0"/>
            </a:endParaRPr>
          </a:p>
        </p:txBody>
      </p:sp>
      <p:sp>
        <p:nvSpPr>
          <p:cNvPr id="2" name="Title 1"/>
          <p:cNvSpPr>
            <a:spLocks noGrp="1"/>
          </p:cNvSpPr>
          <p:nvPr>
            <p:ph type="title"/>
          </p:nvPr>
        </p:nvSpPr>
        <p:spPr>
          <a:xfrm>
            <a:off x="304800" y="221364"/>
            <a:ext cx="8534400" cy="554166"/>
          </a:xfrm>
        </p:spPr>
        <p:txBody>
          <a:bodyPr>
            <a:noAutofit/>
          </a:bodyPr>
          <a:lstStyle/>
          <a:p>
            <a:r>
              <a:rPr lang="en-US" sz="2600" b="1" dirty="0">
                <a:solidFill>
                  <a:srgbClr val="003F72"/>
                </a:solidFill>
                <a:latin typeface="Tahoma" pitchFamily="34" charset="0"/>
                <a:ea typeface="Tahoma" pitchFamily="34" charset="0"/>
                <a:cs typeface="Tahoma" pitchFamily="34" charset="0"/>
              </a:rPr>
              <a:t>Bullying </a:t>
            </a:r>
            <a:r>
              <a:rPr lang="en-US" sz="2600" b="1" dirty="0" smtClean="0">
                <a:solidFill>
                  <a:srgbClr val="003F72"/>
                </a:solidFill>
                <a:latin typeface="Tahoma" pitchFamily="34" charset="0"/>
                <a:ea typeface="Tahoma" pitchFamily="34" charset="0"/>
                <a:cs typeface="Tahoma" pitchFamily="34" charset="0"/>
              </a:rPr>
              <a:t>On School Property, Grades 9-12, </a:t>
            </a:r>
            <a:r>
              <a:rPr lang="en-US" sz="2600" b="1" dirty="0">
                <a:solidFill>
                  <a:srgbClr val="003F72"/>
                </a:solidFill>
                <a:latin typeface="Tahoma" pitchFamily="34" charset="0"/>
                <a:ea typeface="Tahoma" pitchFamily="34" charset="0"/>
                <a:cs typeface="Tahoma" pitchFamily="34" charset="0"/>
              </a:rPr>
              <a:t>2011</a:t>
            </a:r>
          </a:p>
        </p:txBody>
      </p:sp>
      <p:sp>
        <p:nvSpPr>
          <p:cNvPr id="36" name="Text Placeholder 35"/>
          <p:cNvSpPr>
            <a:spLocks noGrp="1"/>
          </p:cNvSpPr>
          <p:nvPr>
            <p:ph type="body" sz="quarter" idx="33"/>
          </p:nvPr>
        </p:nvSpPr>
        <p:spPr>
          <a:xfrm>
            <a:off x="4562475" y="990600"/>
            <a:ext cx="2190750" cy="359764"/>
          </a:xfrm>
          <a:solidFill>
            <a:schemeClr val="bg1"/>
          </a:solidFill>
        </p:spPr>
        <p:txBody>
          <a:bodyPr/>
          <a:lstStyle/>
          <a:p>
            <a:pPr algn="l"/>
            <a:r>
              <a:rPr lang="en-US" sz="1800" b="0" dirty="0" smtClean="0">
                <a:latin typeface="Tahoma" pitchFamily="34" charset="0"/>
                <a:ea typeface="Tahoma" pitchFamily="34" charset="0"/>
                <a:cs typeface="Tahoma" pitchFamily="34" charset="0"/>
              </a:rPr>
              <a:t>2020 Target: 17.9</a:t>
            </a:r>
            <a:endParaRPr lang="en-US" sz="1800" b="0" dirty="0">
              <a:latin typeface="Tahoma" pitchFamily="34" charset="0"/>
              <a:ea typeface="Tahoma" pitchFamily="34" charset="0"/>
              <a:cs typeface="Tahoma" pitchFamily="34" charset="0"/>
            </a:endParaRPr>
          </a:p>
        </p:txBody>
      </p:sp>
      <p:sp>
        <p:nvSpPr>
          <p:cNvPr id="15" name="Text Placeholder 14"/>
          <p:cNvSpPr>
            <a:spLocks noGrp="1"/>
          </p:cNvSpPr>
          <p:nvPr>
            <p:ph type="body" sz="quarter" idx="17"/>
          </p:nvPr>
        </p:nvSpPr>
        <p:spPr>
          <a:xfrm>
            <a:off x="381000" y="1524000"/>
            <a:ext cx="929976" cy="263897"/>
          </a:xfrm>
        </p:spPr>
        <p:txBody>
          <a:bodyPr/>
          <a:lstStyle/>
          <a:p>
            <a:pPr algn="r"/>
            <a:r>
              <a:rPr lang="en-US" sz="1600" b="0" dirty="0" smtClean="0">
                <a:latin typeface="Tahoma" pitchFamily="34" charset="0"/>
                <a:ea typeface="Tahoma" pitchFamily="34" charset="0"/>
                <a:cs typeface="Tahoma" pitchFamily="34" charset="0"/>
              </a:rPr>
              <a:t>Total</a:t>
            </a:r>
            <a:endParaRPr lang="en-US" sz="1600" b="0" dirty="0">
              <a:latin typeface="Tahoma" pitchFamily="34" charset="0"/>
              <a:ea typeface="Tahoma" pitchFamily="34" charset="0"/>
              <a:cs typeface="Tahoma" pitchFamily="34" charset="0"/>
            </a:endParaRPr>
          </a:p>
        </p:txBody>
      </p:sp>
      <p:sp>
        <p:nvSpPr>
          <p:cNvPr id="16" name="Text Placeholder 15"/>
          <p:cNvSpPr>
            <a:spLocks noGrp="1"/>
          </p:cNvSpPr>
          <p:nvPr>
            <p:ph type="body" sz="quarter" idx="18"/>
          </p:nvPr>
        </p:nvSpPr>
        <p:spPr>
          <a:xfrm>
            <a:off x="152400" y="2895600"/>
            <a:ext cx="1177626" cy="266215"/>
          </a:xfrm>
        </p:spPr>
        <p:txBody>
          <a:bodyPr/>
          <a:lstStyle/>
          <a:p>
            <a:pPr algn="r"/>
            <a:r>
              <a:rPr lang="en-US" sz="1600" b="0" dirty="0" smtClean="0">
                <a:latin typeface="Tahoma" pitchFamily="34" charset="0"/>
                <a:ea typeface="Tahoma" pitchFamily="34" charset="0"/>
                <a:cs typeface="Tahoma" pitchFamily="34" charset="0"/>
              </a:rPr>
              <a:t>Male</a:t>
            </a:r>
            <a:endParaRPr lang="en-US" sz="1600" b="0" dirty="0">
              <a:latin typeface="Tahoma" pitchFamily="34" charset="0"/>
              <a:ea typeface="Tahoma" pitchFamily="34" charset="0"/>
              <a:cs typeface="Tahoma" pitchFamily="34" charset="0"/>
            </a:endParaRPr>
          </a:p>
        </p:txBody>
      </p:sp>
      <p:sp>
        <p:nvSpPr>
          <p:cNvPr id="17" name="Text Placeholder 16"/>
          <p:cNvSpPr>
            <a:spLocks noGrp="1"/>
          </p:cNvSpPr>
          <p:nvPr>
            <p:ph type="body" sz="quarter" idx="19"/>
          </p:nvPr>
        </p:nvSpPr>
        <p:spPr>
          <a:xfrm>
            <a:off x="152400" y="2590800"/>
            <a:ext cx="1158576" cy="232079"/>
          </a:xfrm>
        </p:spPr>
        <p:txBody>
          <a:bodyPr/>
          <a:lstStyle/>
          <a:p>
            <a:pPr algn="r"/>
            <a:r>
              <a:rPr lang="en-US" sz="1600" b="0" dirty="0" smtClean="0">
                <a:latin typeface="Tahoma" pitchFamily="34" charset="0"/>
                <a:ea typeface="Tahoma" pitchFamily="34" charset="0"/>
                <a:cs typeface="Tahoma" pitchFamily="34" charset="0"/>
              </a:rPr>
              <a:t>Female</a:t>
            </a:r>
            <a:endParaRPr lang="en-US" sz="1600" b="0" dirty="0">
              <a:latin typeface="Tahoma" pitchFamily="34" charset="0"/>
              <a:ea typeface="Tahoma" pitchFamily="34" charset="0"/>
              <a:cs typeface="Tahoma" pitchFamily="34" charset="0"/>
            </a:endParaRPr>
          </a:p>
        </p:txBody>
      </p:sp>
      <p:sp>
        <p:nvSpPr>
          <p:cNvPr id="30" name="Text Placeholder 29"/>
          <p:cNvSpPr>
            <a:spLocks noGrp="1"/>
          </p:cNvSpPr>
          <p:nvPr>
            <p:ph type="body" sz="quarter" idx="27"/>
          </p:nvPr>
        </p:nvSpPr>
        <p:spPr>
          <a:xfrm>
            <a:off x="0" y="4267200"/>
            <a:ext cx="1294495" cy="240306"/>
          </a:xfrm>
        </p:spPr>
        <p:txBody>
          <a:bodyPr/>
          <a:lstStyle/>
          <a:p>
            <a:r>
              <a:rPr lang="en-US" sz="1600" b="0" dirty="0" smtClean="0">
                <a:latin typeface="Tahoma" pitchFamily="34" charset="0"/>
                <a:ea typeface="Tahoma" pitchFamily="34" charset="0"/>
                <a:cs typeface="Tahoma" pitchFamily="34" charset="0"/>
              </a:rPr>
              <a:t>10</a:t>
            </a:r>
            <a:r>
              <a:rPr lang="en-US" sz="1600" b="0" baseline="30000" dirty="0" smtClean="0">
                <a:latin typeface="Tahoma" pitchFamily="34" charset="0"/>
                <a:ea typeface="Tahoma" pitchFamily="34" charset="0"/>
                <a:cs typeface="Tahoma" pitchFamily="34" charset="0"/>
              </a:rPr>
              <a:t>th</a:t>
            </a:r>
            <a:r>
              <a:rPr lang="en-US" sz="1600" b="0" dirty="0" smtClean="0">
                <a:latin typeface="Tahoma" pitchFamily="34" charset="0"/>
                <a:ea typeface="Tahoma" pitchFamily="34" charset="0"/>
                <a:cs typeface="Tahoma" pitchFamily="34" charset="0"/>
              </a:rPr>
              <a:t> grade</a:t>
            </a:r>
            <a:endParaRPr lang="en-US" sz="1600" b="0" dirty="0">
              <a:latin typeface="Tahoma" pitchFamily="34" charset="0"/>
              <a:ea typeface="Tahoma" pitchFamily="34" charset="0"/>
              <a:cs typeface="Tahoma" pitchFamily="34" charset="0"/>
            </a:endParaRPr>
          </a:p>
        </p:txBody>
      </p:sp>
      <p:sp>
        <p:nvSpPr>
          <p:cNvPr id="31" name="Text Placeholder 30"/>
          <p:cNvSpPr>
            <a:spLocks noGrp="1"/>
          </p:cNvSpPr>
          <p:nvPr>
            <p:ph type="body" sz="quarter" idx="28"/>
          </p:nvPr>
        </p:nvSpPr>
        <p:spPr>
          <a:xfrm>
            <a:off x="-9525" y="4533900"/>
            <a:ext cx="1309485" cy="223677"/>
          </a:xfrm>
        </p:spPr>
        <p:txBody>
          <a:bodyPr/>
          <a:lstStyle/>
          <a:p>
            <a:r>
              <a:rPr lang="en-US" sz="1600" b="0" dirty="0" smtClean="0">
                <a:latin typeface="Tahoma" pitchFamily="34" charset="0"/>
                <a:ea typeface="Tahoma" pitchFamily="34" charset="0"/>
                <a:cs typeface="Tahoma" pitchFamily="34" charset="0"/>
              </a:rPr>
              <a:t>11</a:t>
            </a:r>
            <a:r>
              <a:rPr lang="en-US" sz="1600" b="0" baseline="30000" dirty="0" smtClean="0">
                <a:latin typeface="Tahoma" pitchFamily="34" charset="0"/>
                <a:ea typeface="Tahoma" pitchFamily="34" charset="0"/>
                <a:cs typeface="Tahoma" pitchFamily="34" charset="0"/>
              </a:rPr>
              <a:t>th</a:t>
            </a:r>
            <a:r>
              <a:rPr lang="en-US" sz="1600" b="0" dirty="0" smtClean="0">
                <a:latin typeface="Tahoma" pitchFamily="34" charset="0"/>
                <a:ea typeface="Tahoma" pitchFamily="34" charset="0"/>
                <a:cs typeface="Tahoma" pitchFamily="34" charset="0"/>
              </a:rPr>
              <a:t> grade</a:t>
            </a:r>
            <a:endParaRPr lang="en-US" sz="1600" b="0" dirty="0">
              <a:latin typeface="Tahoma"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38100" y="6169479"/>
            <a:ext cx="7914482" cy="669471"/>
          </a:xfrm>
        </p:spPr>
        <p:txBody>
          <a:bodyPr/>
          <a:lstStyle/>
          <a:p>
            <a:r>
              <a:rPr lang="en-US" sz="1050" dirty="0" smtClean="0">
                <a:latin typeface="Tahoma" pitchFamily="34" charset="0"/>
                <a:ea typeface="Tahoma" pitchFamily="34" charset="0"/>
                <a:cs typeface="Tahoma" pitchFamily="34" charset="0"/>
              </a:rPr>
              <a:t>Proportion </a:t>
            </a:r>
            <a:r>
              <a:rPr lang="en-US" sz="1050" dirty="0">
                <a:latin typeface="Tahoma" pitchFamily="34" charset="0"/>
                <a:ea typeface="Tahoma" pitchFamily="34" charset="0"/>
                <a:cs typeface="Tahoma" pitchFamily="34" charset="0"/>
              </a:rPr>
              <a:t>of students in grades 9–12 who report being bullied </a:t>
            </a:r>
            <a:r>
              <a:rPr lang="en-US" sz="1050" dirty="0" smtClean="0">
                <a:latin typeface="Tahoma" pitchFamily="34" charset="0"/>
                <a:ea typeface="Tahoma" pitchFamily="34" charset="0"/>
                <a:cs typeface="Tahoma" pitchFamily="34" charset="0"/>
              </a:rPr>
              <a:t>on school </a:t>
            </a:r>
            <a:r>
              <a:rPr lang="en-US" sz="1050" dirty="0">
                <a:latin typeface="Tahoma" pitchFamily="34" charset="0"/>
                <a:ea typeface="Tahoma" pitchFamily="34" charset="0"/>
                <a:cs typeface="Tahoma" pitchFamily="34" charset="0"/>
              </a:rPr>
              <a:t>property in the past 12 months</a:t>
            </a:r>
            <a:r>
              <a:rPr lang="en-US" sz="1050" dirty="0" smtClean="0">
                <a:latin typeface="Tahoma" pitchFamily="34" charset="0"/>
                <a:ea typeface="Tahoma" pitchFamily="34" charset="0"/>
                <a:cs typeface="Tahoma" pitchFamily="34" charset="0"/>
              </a:rPr>
              <a:t>.</a:t>
            </a:r>
          </a:p>
          <a:p>
            <a:r>
              <a:rPr lang="en-US" sz="1050" dirty="0" smtClean="0">
                <a:latin typeface="Tahoma" pitchFamily="34" charset="0"/>
                <a:ea typeface="Tahoma" pitchFamily="34" charset="0"/>
                <a:cs typeface="Tahoma" pitchFamily="34" charset="0"/>
              </a:rPr>
              <a:t>I </a:t>
            </a:r>
            <a:r>
              <a:rPr lang="en-US" sz="1050" dirty="0">
                <a:latin typeface="Tahoma" pitchFamily="34" charset="0"/>
                <a:ea typeface="Tahoma" pitchFamily="34" charset="0"/>
                <a:cs typeface="Tahoma" pitchFamily="34" charset="0"/>
              </a:rPr>
              <a:t>= 95% confidence interval</a:t>
            </a:r>
            <a:r>
              <a:rPr lang="en-US" sz="1050" dirty="0" smtClean="0">
                <a:latin typeface="Tahoma" pitchFamily="34" charset="0"/>
                <a:ea typeface="Tahoma" pitchFamily="34" charset="0"/>
                <a:cs typeface="Tahoma" pitchFamily="34" charset="0"/>
              </a:rPr>
              <a:t>.</a:t>
            </a:r>
            <a:endParaRPr lang="en-US" sz="1050" dirty="0">
              <a:latin typeface="Tahoma" pitchFamily="34" charset="0"/>
              <a:ea typeface="Tahoma" pitchFamily="34" charset="0"/>
              <a:cs typeface="Tahoma" pitchFamily="34" charset="0"/>
            </a:endParaRPr>
          </a:p>
          <a:p>
            <a:r>
              <a:rPr lang="en-US" sz="1050" dirty="0">
                <a:latin typeface="Tahoma" pitchFamily="34" charset="0"/>
                <a:ea typeface="Tahoma" pitchFamily="34" charset="0"/>
                <a:cs typeface="Tahoma" pitchFamily="34" charset="0"/>
              </a:rPr>
              <a:t>SOURCE: Youth Risk Behavior Surveillance System (YRBSS</a:t>
            </a:r>
            <a:r>
              <a:rPr lang="en-US" sz="1050" dirty="0" smtClean="0">
                <a:latin typeface="Tahoma" pitchFamily="34" charset="0"/>
                <a:ea typeface="Tahoma" pitchFamily="34" charset="0"/>
                <a:cs typeface="Tahoma" pitchFamily="34" charset="0"/>
              </a:rPr>
              <a:t>), CDC/NCCDPHP</a:t>
            </a:r>
            <a:r>
              <a:rPr lang="en-US" sz="1050" dirty="0">
                <a:latin typeface="Tahoma" pitchFamily="34" charset="0"/>
                <a:ea typeface="Tahoma" pitchFamily="34" charset="0"/>
                <a:cs typeface="Tahoma" pitchFamily="34" charset="0"/>
              </a:rPr>
              <a:t>.</a:t>
            </a:r>
          </a:p>
        </p:txBody>
      </p:sp>
      <p:sp>
        <p:nvSpPr>
          <p:cNvPr id="9" name="Text Placeholder 8"/>
          <p:cNvSpPr>
            <a:spLocks noGrp="1"/>
          </p:cNvSpPr>
          <p:nvPr>
            <p:ph type="body" sz="quarter" idx="16"/>
          </p:nvPr>
        </p:nvSpPr>
        <p:spPr>
          <a:xfrm>
            <a:off x="7543800" y="5638800"/>
            <a:ext cx="1374251" cy="457200"/>
          </a:xfrm>
          <a:ln w="15875">
            <a:solidFill>
              <a:schemeClr val="accent2"/>
            </a:solidFill>
          </a:ln>
        </p:spPr>
        <p:txBody>
          <a:bodyPr/>
          <a:lstStyle/>
          <a:p>
            <a:pPr algn="ctr">
              <a:spcBef>
                <a:spcPts val="0"/>
              </a:spcBef>
            </a:pPr>
            <a:r>
              <a:rPr lang="en-US" sz="1200" dirty="0" smtClean="0">
                <a:latin typeface="Tahoma" pitchFamily="34" charset="0"/>
                <a:ea typeface="Tahoma" pitchFamily="34" charset="0"/>
                <a:cs typeface="Tahoma" pitchFamily="34" charset="0"/>
              </a:rPr>
              <a:t>Obj. IVP-35</a:t>
            </a:r>
          </a:p>
          <a:p>
            <a:pPr algn="ctr">
              <a:spcBef>
                <a:spcPts val="0"/>
              </a:spcBef>
            </a:pPr>
            <a:r>
              <a:rPr lang="en-US" sz="1200" b="0" dirty="0" smtClean="0">
                <a:latin typeface="Tahoma" pitchFamily="34" charset="0"/>
                <a:ea typeface="Tahoma" pitchFamily="34" charset="0"/>
                <a:cs typeface="Tahoma" pitchFamily="34" charset="0"/>
              </a:rPr>
              <a:t>Decrease desired</a:t>
            </a:r>
          </a:p>
        </p:txBody>
      </p:sp>
      <p:sp>
        <p:nvSpPr>
          <p:cNvPr id="20" name="Text Placeholder 34"/>
          <p:cNvSpPr>
            <a:spLocks noGrp="1"/>
          </p:cNvSpPr>
          <p:nvPr>
            <p:ph type="body" sz="quarter" idx="32"/>
          </p:nvPr>
        </p:nvSpPr>
        <p:spPr>
          <a:xfrm>
            <a:off x="152400" y="4800600"/>
            <a:ext cx="1157086" cy="223832"/>
          </a:xfrm>
        </p:spPr>
        <p:txBody>
          <a:bodyPr/>
          <a:lstStyle/>
          <a:p>
            <a:pPr algn="r"/>
            <a:r>
              <a:rPr lang="en-US" sz="1600" b="0" dirty="0" smtClean="0">
                <a:latin typeface="Tahoma" pitchFamily="34" charset="0"/>
                <a:ea typeface="Tahoma" pitchFamily="34" charset="0"/>
                <a:cs typeface="Tahoma" pitchFamily="34" charset="0"/>
              </a:rPr>
              <a:t>12</a:t>
            </a:r>
            <a:r>
              <a:rPr lang="en-US" sz="1600" b="0" baseline="30000" dirty="0" smtClean="0">
                <a:latin typeface="Tahoma" pitchFamily="34" charset="0"/>
                <a:ea typeface="Tahoma" pitchFamily="34" charset="0"/>
                <a:cs typeface="Tahoma" pitchFamily="34" charset="0"/>
              </a:rPr>
              <a:t>th</a:t>
            </a:r>
            <a:r>
              <a:rPr lang="en-US" sz="1600" b="0" dirty="0" smtClean="0">
                <a:latin typeface="Tahoma" pitchFamily="34" charset="0"/>
                <a:ea typeface="Tahoma" pitchFamily="34" charset="0"/>
                <a:cs typeface="Tahoma" pitchFamily="34" charset="0"/>
              </a:rPr>
              <a:t> grade</a:t>
            </a:r>
            <a:endParaRPr lang="en-US" sz="1600" b="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46482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600200" y="152400"/>
            <a:ext cx="7470775" cy="1066800"/>
          </a:xfrm>
        </p:spPr>
        <p:txBody>
          <a:bodyPr/>
          <a:lstStyle/>
          <a:p>
            <a:r>
              <a:rPr lang="en-US" smtClean="0">
                <a:ea typeface="ＭＳ Ｐゴシック" pitchFamily="34" charset="-128"/>
              </a:rPr>
              <a:t>Progress Review Overview</a:t>
            </a:r>
          </a:p>
        </p:txBody>
      </p:sp>
      <p:sp>
        <p:nvSpPr>
          <p:cNvPr id="8195" name="Content Placeholder 1"/>
          <p:cNvSpPr>
            <a:spLocks noGrp="1"/>
          </p:cNvSpPr>
          <p:nvPr>
            <p:ph idx="1"/>
          </p:nvPr>
        </p:nvSpPr>
        <p:spPr>
          <a:xfrm>
            <a:off x="1600200" y="1676400"/>
            <a:ext cx="7315200" cy="4672013"/>
          </a:xfrm>
        </p:spPr>
        <p:txBody>
          <a:bodyPr/>
          <a:lstStyle/>
          <a:p>
            <a:r>
              <a:rPr lang="en-US" smtClean="0">
                <a:ea typeface="ＭＳ Ｐゴシック" pitchFamily="34" charset="-128"/>
              </a:rPr>
              <a:t>Summarize the impact of violence across the lifespan, including the in effects on health and workplace  </a:t>
            </a:r>
          </a:p>
          <a:p>
            <a:endParaRPr lang="en-US" smtClean="0">
              <a:ea typeface="ＭＳ Ｐゴシック" pitchFamily="34" charset="-128"/>
            </a:endParaRPr>
          </a:p>
          <a:p>
            <a:r>
              <a:rPr lang="en-US" smtClean="0">
                <a:ea typeface="ＭＳ Ｐゴシック" pitchFamily="34" charset="-128"/>
              </a:rPr>
              <a:t>Provide an update on the progress of Healthy People 2020 objectives</a:t>
            </a:r>
          </a:p>
          <a:p>
            <a:endParaRPr lang="en-US" smtClean="0">
              <a:ea typeface="ＭＳ Ｐゴシック" pitchFamily="34" charset="-128"/>
            </a:endParaRPr>
          </a:p>
          <a:p>
            <a:r>
              <a:rPr lang="en-US" smtClean="0">
                <a:ea typeface="ＭＳ Ｐゴシック" pitchFamily="34" charset="-128"/>
              </a:rPr>
              <a:t>Examine what is being done to achieve the Healthy People 2020 objectives </a:t>
            </a:r>
          </a:p>
          <a:p>
            <a:endParaRPr lang="en-US" smtClean="0">
              <a:ea typeface="ＭＳ Ｐゴシック" pitchFamily="34" charset="-128"/>
            </a:endParaRPr>
          </a:p>
        </p:txBody>
      </p:sp>
    </p:spTree>
    <p:extLst>
      <p:ext uri="{BB962C8B-B14F-4D97-AF65-F5344CB8AC3E}">
        <p14:creationId xmlns:p14="http://schemas.microsoft.com/office/powerpoint/2010/main" val="93126755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descr="Physical fighting, grades 9-12, 2011"/>
          <p:cNvGraphicFramePr>
            <a:graphicFrameLocks noGrp="1"/>
          </p:cNvGraphicFramePr>
          <p:nvPr>
            <p:ph type="chart" sz="quarter" idx="14"/>
            <p:extLst>
              <p:ext uri="{D42A27DB-BD31-4B8C-83A1-F6EECF244321}">
                <p14:modId xmlns:p14="http://schemas.microsoft.com/office/powerpoint/2010/main" val="3746498047"/>
              </p:ext>
            </p:extLst>
          </p:nvPr>
        </p:nvGraphicFramePr>
        <p:xfrm>
          <a:off x="152400" y="1066800"/>
          <a:ext cx="8839201"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28600"/>
            <a:ext cx="8077200" cy="844194"/>
          </a:xfrm>
        </p:spPr>
        <p:txBody>
          <a:bodyPr>
            <a:noAutofit/>
          </a:bodyPr>
          <a:lstStyle/>
          <a:p>
            <a:r>
              <a:rPr lang="en-US" sz="2600" b="1" dirty="0">
                <a:solidFill>
                  <a:srgbClr val="003F72"/>
                </a:solidFill>
                <a:latin typeface="Tahoma" pitchFamily="34" charset="0"/>
                <a:ea typeface="Tahoma" pitchFamily="34" charset="0"/>
                <a:cs typeface="Tahoma" pitchFamily="34" charset="0"/>
              </a:rPr>
              <a:t>Physical Fighting, Grades </a:t>
            </a:r>
            <a:r>
              <a:rPr lang="en-US" sz="2600" b="1" dirty="0" smtClean="0">
                <a:solidFill>
                  <a:srgbClr val="003F72"/>
                </a:solidFill>
                <a:latin typeface="Tahoma" pitchFamily="34" charset="0"/>
                <a:ea typeface="Tahoma" pitchFamily="34" charset="0"/>
                <a:cs typeface="Tahoma" pitchFamily="34" charset="0"/>
              </a:rPr>
              <a:t>9-12, </a:t>
            </a:r>
            <a:r>
              <a:rPr lang="en-US" sz="2600" b="1" dirty="0">
                <a:solidFill>
                  <a:srgbClr val="003F72"/>
                </a:solidFill>
                <a:latin typeface="Tahoma" pitchFamily="34" charset="0"/>
                <a:ea typeface="Tahoma" pitchFamily="34" charset="0"/>
                <a:cs typeface="Tahoma" pitchFamily="34" charset="0"/>
              </a:rPr>
              <a:t>2011</a:t>
            </a:r>
          </a:p>
        </p:txBody>
      </p:sp>
      <p:sp>
        <p:nvSpPr>
          <p:cNvPr id="36" name="Text Placeholder 35"/>
          <p:cNvSpPr>
            <a:spLocks noGrp="1"/>
          </p:cNvSpPr>
          <p:nvPr>
            <p:ph type="body" sz="quarter" idx="33"/>
          </p:nvPr>
        </p:nvSpPr>
        <p:spPr>
          <a:xfrm>
            <a:off x="4572000" y="1371600"/>
            <a:ext cx="2098963" cy="314505"/>
          </a:xfrm>
          <a:solidFill>
            <a:schemeClr val="bg1"/>
          </a:solidFill>
        </p:spPr>
        <p:txBody>
          <a:bodyPr/>
          <a:lstStyle/>
          <a:p>
            <a:pPr algn="l"/>
            <a:r>
              <a:rPr lang="en-US" sz="1800" b="0" dirty="0" smtClean="0">
                <a:latin typeface="Tahoma" pitchFamily="34" charset="0"/>
                <a:ea typeface="Tahoma" pitchFamily="34" charset="0"/>
                <a:cs typeface="Tahoma" pitchFamily="34" charset="0"/>
              </a:rPr>
              <a:t>2020 Target: 28.4</a:t>
            </a:r>
            <a:endParaRPr lang="en-US" sz="1800" b="0" dirty="0">
              <a:latin typeface="Tahoma" pitchFamily="34" charset="0"/>
              <a:ea typeface="Tahoma" pitchFamily="34" charset="0"/>
              <a:cs typeface="Tahoma" pitchFamily="34" charset="0"/>
            </a:endParaRPr>
          </a:p>
        </p:txBody>
      </p:sp>
      <p:sp>
        <p:nvSpPr>
          <p:cNvPr id="15" name="Text Placeholder 14"/>
          <p:cNvSpPr>
            <a:spLocks noGrp="1"/>
          </p:cNvSpPr>
          <p:nvPr>
            <p:ph type="body" sz="quarter" idx="17"/>
          </p:nvPr>
        </p:nvSpPr>
        <p:spPr>
          <a:xfrm>
            <a:off x="962025" y="2076450"/>
            <a:ext cx="777240" cy="274320"/>
          </a:xfrm>
        </p:spPr>
        <p:txBody>
          <a:bodyPr/>
          <a:lstStyle/>
          <a:p>
            <a:pPr algn="r"/>
            <a:r>
              <a:rPr lang="en-US" sz="1600" b="0" dirty="0" smtClean="0">
                <a:latin typeface="Tahoma" pitchFamily="34" charset="0"/>
                <a:ea typeface="Tahoma" pitchFamily="34" charset="0"/>
                <a:cs typeface="Tahoma" pitchFamily="34" charset="0"/>
              </a:rPr>
              <a:t>Total</a:t>
            </a:r>
            <a:endParaRPr lang="en-US" sz="1600" b="0" dirty="0">
              <a:latin typeface="Tahoma" pitchFamily="34" charset="0"/>
              <a:ea typeface="Tahoma" pitchFamily="34" charset="0"/>
              <a:cs typeface="Tahoma" pitchFamily="34" charset="0"/>
            </a:endParaRPr>
          </a:p>
        </p:txBody>
      </p:sp>
      <p:sp>
        <p:nvSpPr>
          <p:cNvPr id="31" name="Text Placeholder 30"/>
          <p:cNvSpPr>
            <a:spLocks noGrp="1"/>
          </p:cNvSpPr>
          <p:nvPr>
            <p:ph type="body" sz="quarter" idx="28"/>
          </p:nvPr>
        </p:nvSpPr>
        <p:spPr>
          <a:xfrm>
            <a:off x="285750" y="4038600"/>
            <a:ext cx="1447800" cy="228600"/>
          </a:xfrm>
        </p:spPr>
        <p:txBody>
          <a:bodyPr/>
          <a:lstStyle/>
          <a:p>
            <a:r>
              <a:rPr lang="en-US" sz="1600" b="0" dirty="0">
                <a:latin typeface="Tahoma" pitchFamily="34" charset="0"/>
                <a:ea typeface="Tahoma" pitchFamily="34" charset="0"/>
                <a:cs typeface="Tahoma" pitchFamily="34" charset="0"/>
              </a:rPr>
              <a:t>9th grade</a:t>
            </a:r>
          </a:p>
        </p:txBody>
      </p:sp>
      <p:sp>
        <p:nvSpPr>
          <p:cNvPr id="32" name="Text Placeholder 31"/>
          <p:cNvSpPr>
            <a:spLocks noGrp="1"/>
          </p:cNvSpPr>
          <p:nvPr>
            <p:ph type="body" sz="quarter" idx="29"/>
          </p:nvPr>
        </p:nvSpPr>
        <p:spPr>
          <a:xfrm>
            <a:off x="457200" y="4267200"/>
            <a:ext cx="1279902" cy="254013"/>
          </a:xfrm>
        </p:spPr>
        <p:txBody>
          <a:bodyPr/>
          <a:lstStyle/>
          <a:p>
            <a:pPr algn="r"/>
            <a:r>
              <a:rPr lang="en-US" sz="1600" b="0" dirty="0">
                <a:latin typeface="Tahoma" pitchFamily="34" charset="0"/>
                <a:ea typeface="Tahoma" pitchFamily="34" charset="0"/>
                <a:cs typeface="Tahoma" pitchFamily="34" charset="0"/>
              </a:rPr>
              <a:t>10th</a:t>
            </a:r>
            <a:r>
              <a:rPr lang="en-US" sz="1600" b="0" dirty="0" smtClean="0">
                <a:latin typeface="Tahoma" pitchFamily="34" charset="0"/>
                <a:ea typeface="Tahoma" pitchFamily="34" charset="0"/>
                <a:cs typeface="Tahoma" pitchFamily="34" charset="0"/>
              </a:rPr>
              <a:t> </a:t>
            </a:r>
            <a:r>
              <a:rPr lang="en-US" sz="1600" b="0" dirty="0">
                <a:latin typeface="Tahoma" pitchFamily="34" charset="0"/>
                <a:ea typeface="Tahoma" pitchFamily="34" charset="0"/>
                <a:cs typeface="Tahoma" pitchFamily="34" charset="0"/>
              </a:rPr>
              <a:t>grade</a:t>
            </a:r>
          </a:p>
        </p:txBody>
      </p:sp>
      <p:sp>
        <p:nvSpPr>
          <p:cNvPr id="3" name="Text Placeholder 2"/>
          <p:cNvSpPr>
            <a:spLocks noGrp="1"/>
          </p:cNvSpPr>
          <p:nvPr>
            <p:ph type="body" sz="quarter" idx="13"/>
          </p:nvPr>
        </p:nvSpPr>
        <p:spPr>
          <a:xfrm>
            <a:off x="76200" y="6162675"/>
            <a:ext cx="7620000" cy="685800"/>
          </a:xfrm>
        </p:spPr>
        <p:txBody>
          <a:bodyPr/>
          <a:lstStyle/>
          <a:p>
            <a:r>
              <a:rPr lang="en-US" sz="1050" dirty="0" smtClean="0">
                <a:latin typeface="Tahoma" pitchFamily="34" charset="0"/>
                <a:ea typeface="Tahoma" pitchFamily="34" charset="0"/>
                <a:cs typeface="Tahoma" pitchFamily="34" charset="0"/>
              </a:rPr>
              <a:t>Proportion </a:t>
            </a:r>
            <a:r>
              <a:rPr lang="en-US" sz="1050" dirty="0">
                <a:latin typeface="Tahoma" pitchFamily="34" charset="0"/>
                <a:ea typeface="Tahoma" pitchFamily="34" charset="0"/>
                <a:cs typeface="Tahoma" pitchFamily="34" charset="0"/>
              </a:rPr>
              <a:t>of students in grades 9–12 who report that they engaged in physical fighting in the previous 12 months.  </a:t>
            </a:r>
            <a:endParaRPr lang="en-US" sz="1050" dirty="0" smtClean="0">
              <a:latin typeface="Tahoma" pitchFamily="34" charset="0"/>
              <a:ea typeface="Tahoma" pitchFamily="34" charset="0"/>
              <a:cs typeface="Tahoma" pitchFamily="34" charset="0"/>
            </a:endParaRPr>
          </a:p>
          <a:p>
            <a:r>
              <a:rPr lang="en-US" sz="1050" dirty="0" smtClean="0">
                <a:latin typeface="Tahoma" pitchFamily="34" charset="0"/>
                <a:ea typeface="Tahoma" pitchFamily="34" charset="0"/>
                <a:cs typeface="Tahoma" pitchFamily="34" charset="0"/>
              </a:rPr>
              <a:t>I = 95% confidence interval. </a:t>
            </a:r>
          </a:p>
          <a:p>
            <a:r>
              <a:rPr lang="en-US" sz="1050" dirty="0" smtClean="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Youth Risk Behavior Surveillance System (YRBSS</a:t>
            </a:r>
            <a:r>
              <a:rPr lang="en-US" sz="1050" dirty="0" smtClean="0">
                <a:solidFill>
                  <a:srgbClr val="000000"/>
                </a:solidFill>
                <a:latin typeface="Tahoma" pitchFamily="34" charset="0"/>
                <a:ea typeface="Tahoma" pitchFamily="34" charset="0"/>
                <a:cs typeface="Tahoma" pitchFamily="34" charset="0"/>
              </a:rPr>
              <a:t>), </a:t>
            </a:r>
            <a:r>
              <a:rPr lang="en-US" sz="1050" dirty="0" smtClean="0">
                <a:latin typeface="Tahoma" pitchFamily="34" charset="0"/>
                <a:ea typeface="Tahoma" pitchFamily="34" charset="0"/>
                <a:cs typeface="Tahoma" pitchFamily="34" charset="0"/>
              </a:rPr>
              <a:t>CDC/</a:t>
            </a:r>
            <a:r>
              <a:rPr lang="en-US" sz="1050" dirty="0" smtClean="0">
                <a:solidFill>
                  <a:srgbClr val="000000"/>
                </a:solidFill>
                <a:latin typeface="Tahoma" pitchFamily="34" charset="0"/>
                <a:ea typeface="Tahoma" pitchFamily="34" charset="0"/>
                <a:cs typeface="Tahoma" pitchFamily="34" charset="0"/>
              </a:rPr>
              <a:t>NCCDPHP</a:t>
            </a:r>
            <a:r>
              <a:rPr lang="en-US" sz="1050" dirty="0" smtClean="0">
                <a:latin typeface="Tahoma" pitchFamily="34" charset="0"/>
                <a:ea typeface="Tahoma" pitchFamily="34" charset="0"/>
                <a:cs typeface="Tahoma" pitchFamily="34" charset="0"/>
              </a:rPr>
              <a:t>.</a:t>
            </a:r>
          </a:p>
        </p:txBody>
      </p:sp>
      <p:sp>
        <p:nvSpPr>
          <p:cNvPr id="21" name="Text Placeholder 30"/>
          <p:cNvSpPr>
            <a:spLocks noGrp="1"/>
          </p:cNvSpPr>
          <p:nvPr>
            <p:ph type="body" sz="quarter" idx="28"/>
          </p:nvPr>
        </p:nvSpPr>
        <p:spPr>
          <a:xfrm>
            <a:off x="742950" y="3286125"/>
            <a:ext cx="991162" cy="274320"/>
          </a:xfrm>
        </p:spPr>
        <p:txBody>
          <a:bodyPr/>
          <a:lstStyle/>
          <a:p>
            <a:pPr algn="r"/>
            <a:r>
              <a:rPr lang="en-US" sz="1600" b="0" dirty="0" smtClean="0">
                <a:latin typeface="Tahoma" pitchFamily="34" charset="0"/>
                <a:ea typeface="Tahoma" pitchFamily="34" charset="0"/>
                <a:cs typeface="Tahoma" pitchFamily="34" charset="0"/>
              </a:rPr>
              <a:t>Female</a:t>
            </a:r>
            <a:endParaRPr lang="en-US" sz="1600" b="0" dirty="0">
              <a:latin typeface="Tahoma" pitchFamily="34" charset="0"/>
              <a:ea typeface="Tahoma" pitchFamily="34" charset="0"/>
              <a:cs typeface="Tahoma" pitchFamily="34" charset="0"/>
            </a:endParaRPr>
          </a:p>
        </p:txBody>
      </p:sp>
      <p:sp>
        <p:nvSpPr>
          <p:cNvPr id="22" name="Text Placeholder 31"/>
          <p:cNvSpPr>
            <a:spLocks noGrp="1"/>
          </p:cNvSpPr>
          <p:nvPr>
            <p:ph type="body" sz="quarter" idx="29"/>
          </p:nvPr>
        </p:nvSpPr>
        <p:spPr>
          <a:xfrm>
            <a:off x="971550" y="3048000"/>
            <a:ext cx="762000" cy="274320"/>
          </a:xfrm>
        </p:spPr>
        <p:txBody>
          <a:bodyPr/>
          <a:lstStyle/>
          <a:p>
            <a:pPr algn="r"/>
            <a:r>
              <a:rPr lang="en-US" sz="1600" b="0" dirty="0" smtClean="0">
                <a:latin typeface="Tahoma" pitchFamily="34" charset="0"/>
                <a:ea typeface="Tahoma" pitchFamily="34" charset="0"/>
                <a:cs typeface="Tahoma" pitchFamily="34" charset="0"/>
              </a:rPr>
              <a:t>Male</a:t>
            </a:r>
            <a:endParaRPr lang="en-US" sz="1600" b="0" dirty="0">
              <a:latin typeface="Tahoma" pitchFamily="34" charset="0"/>
              <a:ea typeface="Tahoma" pitchFamily="34" charset="0"/>
              <a:cs typeface="Tahoma" pitchFamily="34" charset="0"/>
            </a:endParaRPr>
          </a:p>
        </p:txBody>
      </p:sp>
      <p:sp>
        <p:nvSpPr>
          <p:cNvPr id="23" name="Text Placeholder 28"/>
          <p:cNvSpPr>
            <a:spLocks noGrp="1"/>
          </p:cNvSpPr>
          <p:nvPr>
            <p:ph type="body" sz="quarter" idx="26"/>
          </p:nvPr>
        </p:nvSpPr>
        <p:spPr>
          <a:xfrm>
            <a:off x="304800" y="4495800"/>
            <a:ext cx="1421434" cy="228600"/>
          </a:xfrm>
        </p:spPr>
        <p:txBody>
          <a:bodyPr/>
          <a:lstStyle/>
          <a:p>
            <a:r>
              <a:rPr lang="en-US" sz="1600" b="0" dirty="0">
                <a:latin typeface="Tahoma" pitchFamily="34" charset="0"/>
                <a:ea typeface="Tahoma" pitchFamily="34" charset="0"/>
                <a:cs typeface="Tahoma" pitchFamily="34" charset="0"/>
              </a:rPr>
              <a:t>11th grade</a:t>
            </a:r>
          </a:p>
        </p:txBody>
      </p:sp>
      <p:sp>
        <p:nvSpPr>
          <p:cNvPr id="30" name="Text Placeholder 24"/>
          <p:cNvSpPr>
            <a:spLocks noGrp="1"/>
          </p:cNvSpPr>
          <p:nvPr>
            <p:ph type="body" sz="quarter" idx="22"/>
          </p:nvPr>
        </p:nvSpPr>
        <p:spPr>
          <a:xfrm>
            <a:off x="457200" y="4724400"/>
            <a:ext cx="1269034" cy="274320"/>
          </a:xfrm>
        </p:spPr>
        <p:txBody>
          <a:bodyPr/>
          <a:lstStyle/>
          <a:p>
            <a:pPr algn="r"/>
            <a:r>
              <a:rPr lang="en-US" sz="1600" b="0" dirty="0">
                <a:latin typeface="Tahoma" pitchFamily="34" charset="0"/>
                <a:ea typeface="Tahoma" pitchFamily="34" charset="0"/>
                <a:cs typeface="Tahoma" pitchFamily="34" charset="0"/>
              </a:rPr>
              <a:t>12th grade</a:t>
            </a:r>
          </a:p>
        </p:txBody>
      </p:sp>
      <p:sp>
        <p:nvSpPr>
          <p:cNvPr id="28" name="Text Placeholder 8"/>
          <p:cNvSpPr>
            <a:spLocks noGrp="1"/>
          </p:cNvSpPr>
          <p:nvPr>
            <p:ph type="body" sz="quarter" idx="16"/>
          </p:nvPr>
        </p:nvSpPr>
        <p:spPr>
          <a:xfrm>
            <a:off x="7543800" y="5562600"/>
            <a:ext cx="1371600" cy="533400"/>
          </a:xfrm>
          <a:ln w="15875">
            <a:solidFill>
              <a:schemeClr val="accent2"/>
            </a:solidFill>
          </a:ln>
        </p:spPr>
        <p:txBody>
          <a:bodyPr/>
          <a:lstStyle/>
          <a:p>
            <a:pPr algn="ctr">
              <a:spcBef>
                <a:spcPts val="0"/>
              </a:spcBef>
            </a:pPr>
            <a:r>
              <a:rPr lang="en-US" sz="1200" dirty="0" smtClean="0">
                <a:latin typeface="Tahoma" pitchFamily="34" charset="0"/>
                <a:ea typeface="Tahoma" pitchFamily="34" charset="0"/>
                <a:cs typeface="Tahoma" pitchFamily="34" charset="0"/>
              </a:rPr>
              <a:t>Obj. IVP-34</a:t>
            </a:r>
          </a:p>
          <a:p>
            <a:pPr algn="ctr">
              <a:spcBef>
                <a:spcPts val="0"/>
              </a:spcBef>
            </a:pPr>
            <a:r>
              <a:rPr lang="en-US" sz="1200" b="0" dirty="0" smtClean="0">
                <a:latin typeface="Tahoma" pitchFamily="34" charset="0"/>
                <a:ea typeface="Tahoma" pitchFamily="34" charset="0"/>
                <a:cs typeface="Tahoma" pitchFamily="34" charset="0"/>
              </a:rPr>
              <a:t>Decrease desired</a:t>
            </a:r>
          </a:p>
        </p:txBody>
      </p:sp>
    </p:spTree>
    <p:extLst>
      <p:ext uri="{BB962C8B-B14F-4D97-AF65-F5344CB8AC3E}">
        <p14:creationId xmlns:p14="http://schemas.microsoft.com/office/powerpoint/2010/main" val="382915308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descr="Physical fighting by race and ethnicity, grades 9-12, 2011"/>
          <p:cNvGraphicFramePr>
            <a:graphicFrameLocks noGrp="1"/>
          </p:cNvGraphicFramePr>
          <p:nvPr>
            <p:ph type="chart" sz="quarter" idx="14"/>
            <p:extLst>
              <p:ext uri="{D42A27DB-BD31-4B8C-83A1-F6EECF244321}">
                <p14:modId xmlns:p14="http://schemas.microsoft.com/office/powerpoint/2010/main" val="1417311416"/>
              </p:ext>
            </p:extLst>
          </p:nvPr>
        </p:nvGraphicFramePr>
        <p:xfrm>
          <a:off x="1524000" y="914400"/>
          <a:ext cx="7315201" cy="50102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46406"/>
            <a:ext cx="8381999" cy="767994"/>
          </a:xfrm>
        </p:spPr>
        <p:txBody>
          <a:bodyPr>
            <a:noAutofit/>
          </a:bodyPr>
          <a:lstStyle/>
          <a:p>
            <a:r>
              <a:rPr lang="en-US" sz="2600" b="1" dirty="0">
                <a:solidFill>
                  <a:schemeClr val="tx2"/>
                </a:solidFill>
                <a:latin typeface="Tahoma" pitchFamily="34" charset="0"/>
                <a:ea typeface="Tahoma" pitchFamily="34" charset="0"/>
                <a:cs typeface="Tahoma" pitchFamily="34" charset="0"/>
              </a:rPr>
              <a:t>Physical </a:t>
            </a:r>
            <a:r>
              <a:rPr lang="en-US" sz="2600" b="1" dirty="0" smtClean="0">
                <a:solidFill>
                  <a:schemeClr val="tx2"/>
                </a:solidFill>
                <a:latin typeface="Tahoma" pitchFamily="34" charset="0"/>
                <a:ea typeface="Tahoma" pitchFamily="34" charset="0"/>
                <a:cs typeface="Tahoma" pitchFamily="34" charset="0"/>
              </a:rPr>
              <a:t>Fighting by Race and Ethnicity, </a:t>
            </a:r>
            <a:br>
              <a:rPr lang="en-US" sz="2600" b="1" dirty="0" smtClean="0">
                <a:solidFill>
                  <a:schemeClr val="tx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Grades 9-12</a:t>
            </a:r>
            <a:r>
              <a:rPr lang="en-US" sz="2600" b="1" dirty="0" smtClean="0">
                <a:solidFill>
                  <a:schemeClr val="tx2"/>
                </a:solidFill>
                <a:latin typeface="Tahoma" pitchFamily="34" charset="0"/>
                <a:ea typeface="Tahoma" pitchFamily="34" charset="0"/>
                <a:cs typeface="Tahoma" pitchFamily="34" charset="0"/>
              </a:rPr>
              <a:t>, </a:t>
            </a:r>
            <a:r>
              <a:rPr lang="en-US" sz="2600" b="1" dirty="0">
                <a:solidFill>
                  <a:schemeClr val="tx2"/>
                </a:solidFill>
                <a:latin typeface="Tahoma" pitchFamily="34" charset="0"/>
                <a:ea typeface="Tahoma" pitchFamily="34" charset="0"/>
                <a:cs typeface="Tahoma" pitchFamily="34" charset="0"/>
              </a:rPr>
              <a:t>2011</a:t>
            </a:r>
          </a:p>
        </p:txBody>
      </p:sp>
      <p:sp>
        <p:nvSpPr>
          <p:cNvPr id="36" name="Text Placeholder 35"/>
          <p:cNvSpPr>
            <a:spLocks noGrp="1"/>
          </p:cNvSpPr>
          <p:nvPr>
            <p:ph type="body" sz="quarter" idx="33"/>
          </p:nvPr>
        </p:nvSpPr>
        <p:spPr>
          <a:xfrm>
            <a:off x="4953000" y="1056774"/>
            <a:ext cx="2209800" cy="609600"/>
          </a:xfrm>
          <a:solidFill>
            <a:schemeClr val="bg1"/>
          </a:solidFill>
        </p:spPr>
        <p:txBody>
          <a:bodyPr/>
          <a:lstStyle/>
          <a:p>
            <a:pPr algn="l"/>
            <a:r>
              <a:rPr lang="en-US" sz="1800" b="0" dirty="0" smtClean="0">
                <a:latin typeface="Tahoma" pitchFamily="34" charset="0"/>
                <a:ea typeface="Tahoma" pitchFamily="34" charset="0"/>
                <a:cs typeface="Tahoma" pitchFamily="34" charset="0"/>
              </a:rPr>
              <a:t>2020 Target: 28.4</a:t>
            </a:r>
            <a:endParaRPr lang="en-US" sz="1800" b="0" dirty="0">
              <a:latin typeface="Tahoma" pitchFamily="34" charset="0"/>
              <a:ea typeface="Tahoma" pitchFamily="34" charset="0"/>
              <a:cs typeface="Tahoma" pitchFamily="34" charset="0"/>
            </a:endParaRPr>
          </a:p>
        </p:txBody>
      </p:sp>
      <p:sp>
        <p:nvSpPr>
          <p:cNvPr id="15" name="Text Placeholder 14"/>
          <p:cNvSpPr>
            <a:spLocks noGrp="1"/>
          </p:cNvSpPr>
          <p:nvPr>
            <p:ph type="body" sz="quarter" idx="17"/>
          </p:nvPr>
        </p:nvSpPr>
        <p:spPr>
          <a:xfrm>
            <a:off x="1812094" y="2343150"/>
            <a:ext cx="946346" cy="274320"/>
          </a:xfrm>
        </p:spPr>
        <p:txBody>
          <a:bodyPr/>
          <a:lstStyle/>
          <a:p>
            <a:pPr algn="r"/>
            <a:r>
              <a:rPr lang="en-US" sz="1600" b="0" dirty="0" smtClean="0">
                <a:latin typeface="Tahoma" pitchFamily="34" charset="0"/>
                <a:ea typeface="Tahoma" pitchFamily="34" charset="0"/>
                <a:cs typeface="Tahoma" pitchFamily="34" charset="0"/>
              </a:rPr>
              <a:t>Total</a:t>
            </a:r>
            <a:endParaRPr lang="en-US" sz="1600" b="0" dirty="0">
              <a:latin typeface="Tahoma" pitchFamily="34" charset="0"/>
              <a:ea typeface="Tahoma" pitchFamily="34" charset="0"/>
              <a:cs typeface="Tahoma" pitchFamily="34" charset="0"/>
            </a:endParaRPr>
          </a:p>
        </p:txBody>
      </p:sp>
      <p:sp>
        <p:nvSpPr>
          <p:cNvPr id="24" name="Text Placeholder 23"/>
          <p:cNvSpPr>
            <a:spLocks noGrp="1"/>
          </p:cNvSpPr>
          <p:nvPr>
            <p:ph type="body" sz="quarter" idx="20"/>
          </p:nvPr>
        </p:nvSpPr>
        <p:spPr>
          <a:xfrm>
            <a:off x="243840" y="3733800"/>
            <a:ext cx="2514600" cy="274320"/>
          </a:xfrm>
        </p:spPr>
        <p:txBody>
          <a:bodyPr/>
          <a:lstStyle/>
          <a:p>
            <a:pPr algn="r">
              <a:spcBef>
                <a:spcPts val="0"/>
              </a:spcBef>
            </a:pPr>
            <a:r>
              <a:rPr lang="en-US" sz="1600" b="0" dirty="0" smtClean="0">
                <a:latin typeface="Tahoma" pitchFamily="34" charset="0"/>
                <a:ea typeface="Tahoma" pitchFamily="34" charset="0"/>
                <a:cs typeface="Tahoma" pitchFamily="34" charset="0"/>
              </a:rPr>
              <a:t>Am. Indian/AK Native</a:t>
            </a:r>
            <a:endParaRPr lang="en-US" sz="1600" b="0" dirty="0">
              <a:latin typeface="Tahoma" pitchFamily="34" charset="0"/>
              <a:ea typeface="Tahoma" pitchFamily="34" charset="0"/>
              <a:cs typeface="Tahoma" pitchFamily="34" charset="0"/>
            </a:endParaRPr>
          </a:p>
        </p:txBody>
      </p:sp>
      <p:sp>
        <p:nvSpPr>
          <p:cNvPr id="25" name="Text Placeholder 24"/>
          <p:cNvSpPr>
            <a:spLocks noGrp="1"/>
          </p:cNvSpPr>
          <p:nvPr>
            <p:ph type="body" sz="quarter" idx="22"/>
          </p:nvPr>
        </p:nvSpPr>
        <p:spPr>
          <a:xfrm>
            <a:off x="838200" y="4724400"/>
            <a:ext cx="1920240" cy="274320"/>
          </a:xfrm>
        </p:spPr>
        <p:txBody>
          <a:bodyPr/>
          <a:lstStyle/>
          <a:p>
            <a:pPr algn="r">
              <a:spcBef>
                <a:spcPts val="0"/>
              </a:spcBef>
            </a:pPr>
            <a:r>
              <a:rPr lang="en-US" sz="1600" b="0" dirty="0">
                <a:latin typeface="Tahoma" pitchFamily="34" charset="0"/>
                <a:ea typeface="Tahoma" pitchFamily="34" charset="0"/>
                <a:cs typeface="Tahoma" pitchFamily="34" charset="0"/>
              </a:rPr>
              <a:t>Asian</a:t>
            </a:r>
          </a:p>
        </p:txBody>
      </p:sp>
      <p:sp>
        <p:nvSpPr>
          <p:cNvPr id="26" name="Text Placeholder 25"/>
          <p:cNvSpPr>
            <a:spLocks noGrp="1"/>
          </p:cNvSpPr>
          <p:nvPr>
            <p:ph type="body" sz="quarter" idx="23"/>
          </p:nvPr>
        </p:nvSpPr>
        <p:spPr>
          <a:xfrm>
            <a:off x="838200" y="4495800"/>
            <a:ext cx="1920240" cy="274320"/>
          </a:xfrm>
        </p:spPr>
        <p:txBody>
          <a:bodyPr/>
          <a:lstStyle/>
          <a:p>
            <a:pPr algn="r"/>
            <a:r>
              <a:rPr lang="en-US" sz="1600" b="0" dirty="0" smtClean="0">
                <a:latin typeface="Tahoma" pitchFamily="34" charset="0"/>
                <a:ea typeface="Tahoma" pitchFamily="34" charset="0"/>
                <a:cs typeface="Tahoma" pitchFamily="34" charset="0"/>
              </a:rPr>
              <a:t>White</a:t>
            </a:r>
            <a:endParaRPr lang="en-US" sz="1600" b="0" dirty="0">
              <a:latin typeface="Tahoma" pitchFamily="34" charset="0"/>
              <a:ea typeface="Tahoma" pitchFamily="34" charset="0"/>
              <a:cs typeface="Tahoma" pitchFamily="34" charset="0"/>
            </a:endParaRPr>
          </a:p>
        </p:txBody>
      </p:sp>
      <p:sp>
        <p:nvSpPr>
          <p:cNvPr id="27" name="Text Placeholder 26"/>
          <p:cNvSpPr>
            <a:spLocks noGrp="1"/>
          </p:cNvSpPr>
          <p:nvPr>
            <p:ph type="body" sz="quarter" idx="24"/>
          </p:nvPr>
        </p:nvSpPr>
        <p:spPr>
          <a:xfrm>
            <a:off x="838200" y="3992880"/>
            <a:ext cx="1920240" cy="274320"/>
          </a:xfrm>
        </p:spPr>
        <p:txBody>
          <a:bodyPr/>
          <a:lstStyle/>
          <a:p>
            <a:pPr algn="r"/>
            <a:r>
              <a:rPr lang="en-US" sz="1600" b="0" dirty="0" smtClean="0">
                <a:latin typeface="Tahoma" pitchFamily="34" charset="0"/>
                <a:ea typeface="Tahoma" pitchFamily="34" charset="0"/>
                <a:cs typeface="Tahoma" pitchFamily="34" charset="0"/>
              </a:rPr>
              <a:t>Black</a:t>
            </a:r>
            <a:endParaRPr lang="en-US" sz="1600" b="0" dirty="0">
              <a:latin typeface="Tahoma" pitchFamily="34" charset="0"/>
              <a:ea typeface="Tahoma" pitchFamily="34" charset="0"/>
              <a:cs typeface="Tahoma" pitchFamily="34" charset="0"/>
            </a:endParaRPr>
          </a:p>
        </p:txBody>
      </p:sp>
      <p:sp>
        <p:nvSpPr>
          <p:cNvPr id="29" name="Text Placeholder 28"/>
          <p:cNvSpPr>
            <a:spLocks noGrp="1"/>
          </p:cNvSpPr>
          <p:nvPr>
            <p:ph type="body" sz="quarter" idx="26"/>
          </p:nvPr>
        </p:nvSpPr>
        <p:spPr>
          <a:xfrm>
            <a:off x="838200" y="4221480"/>
            <a:ext cx="1920240" cy="274320"/>
          </a:xfrm>
        </p:spPr>
        <p:txBody>
          <a:bodyPr/>
          <a:lstStyle/>
          <a:p>
            <a:pPr algn="r"/>
            <a:r>
              <a:rPr lang="en-US" sz="1600" b="0" dirty="0" smtClean="0">
                <a:latin typeface="Tahoma" pitchFamily="34" charset="0"/>
                <a:ea typeface="Tahoma" pitchFamily="34" charset="0"/>
                <a:cs typeface="Tahoma" pitchFamily="34" charset="0"/>
              </a:rPr>
              <a:t>Hispanic or Latino</a:t>
            </a:r>
            <a:endParaRPr lang="en-US" sz="1600" b="0" dirty="0">
              <a:latin typeface="Tahoma" pitchFamily="34" charset="0"/>
              <a:ea typeface="Tahoma" pitchFamily="34" charset="0"/>
              <a:cs typeface="Tahoma" pitchFamily="34" charset="0"/>
            </a:endParaRPr>
          </a:p>
        </p:txBody>
      </p:sp>
      <p:sp>
        <p:nvSpPr>
          <p:cNvPr id="3" name="Text Placeholder 2"/>
          <p:cNvSpPr>
            <a:spLocks noGrp="1"/>
          </p:cNvSpPr>
          <p:nvPr>
            <p:ph type="body" sz="quarter" idx="13"/>
          </p:nvPr>
        </p:nvSpPr>
        <p:spPr>
          <a:xfrm>
            <a:off x="76200" y="5791200"/>
            <a:ext cx="7543800" cy="1066800"/>
          </a:xfrm>
        </p:spPr>
        <p:txBody>
          <a:bodyPr/>
          <a:lstStyle/>
          <a:p>
            <a:r>
              <a:rPr lang="en-US" sz="1050" dirty="0" smtClean="0">
                <a:latin typeface="Tahoma" pitchFamily="34" charset="0"/>
                <a:ea typeface="Tahoma" pitchFamily="34" charset="0"/>
                <a:cs typeface="Tahoma" pitchFamily="34" charset="0"/>
              </a:rPr>
              <a:t>Proportion </a:t>
            </a:r>
            <a:r>
              <a:rPr lang="en-US" sz="1050" dirty="0">
                <a:latin typeface="Tahoma" pitchFamily="34" charset="0"/>
                <a:ea typeface="Tahoma" pitchFamily="34" charset="0"/>
                <a:cs typeface="Tahoma" pitchFamily="34" charset="0"/>
              </a:rPr>
              <a:t>of students in grades 9–12 who report that they engaged in physical fighting in the previous 12 months.  Respondents were asked to select one or more races. The single race categories listed include persons who reported only one racial group. </a:t>
            </a:r>
            <a:r>
              <a:rPr lang="en-US" sz="1050" dirty="0" smtClean="0">
                <a:latin typeface="Tahoma" pitchFamily="34" charset="0"/>
                <a:ea typeface="Tahoma" pitchFamily="34" charset="0"/>
                <a:cs typeface="Tahoma" pitchFamily="34" charset="0"/>
              </a:rPr>
              <a:t>Race groups exclude persons of Hispanic or Latino origin.  Persons </a:t>
            </a:r>
            <a:r>
              <a:rPr lang="en-US" sz="1050" dirty="0">
                <a:latin typeface="Tahoma" pitchFamily="34" charset="0"/>
                <a:ea typeface="Tahoma" pitchFamily="34" charset="0"/>
                <a:cs typeface="Tahoma" pitchFamily="34" charset="0"/>
              </a:rPr>
              <a:t>of </a:t>
            </a:r>
            <a:r>
              <a:rPr lang="en-US" sz="1050" dirty="0" smtClean="0">
                <a:latin typeface="Tahoma" pitchFamily="34" charset="0"/>
                <a:ea typeface="Tahoma" pitchFamily="34" charset="0"/>
                <a:cs typeface="Tahoma" pitchFamily="34" charset="0"/>
              </a:rPr>
              <a:t>Hispanic or Latino </a:t>
            </a:r>
            <a:r>
              <a:rPr lang="en-US" sz="1050" dirty="0">
                <a:latin typeface="Tahoma" pitchFamily="34" charset="0"/>
                <a:ea typeface="Tahoma" pitchFamily="34" charset="0"/>
                <a:cs typeface="Tahoma" pitchFamily="34" charset="0"/>
              </a:rPr>
              <a:t>origin may be of any race.</a:t>
            </a:r>
          </a:p>
          <a:p>
            <a:r>
              <a:rPr lang="en-US" sz="1050" dirty="0" smtClean="0">
                <a:latin typeface="Tahoma" pitchFamily="34" charset="0"/>
                <a:ea typeface="Tahoma" pitchFamily="34" charset="0"/>
                <a:cs typeface="Tahoma" pitchFamily="34" charset="0"/>
              </a:rPr>
              <a:t>I = 95% confidence interval. </a:t>
            </a:r>
          </a:p>
          <a:p>
            <a:r>
              <a:rPr lang="en-US" sz="1050" dirty="0" smtClean="0">
                <a:latin typeface="Tahoma" pitchFamily="34" charset="0"/>
                <a:ea typeface="Tahoma" pitchFamily="34" charset="0"/>
                <a:cs typeface="Tahoma" pitchFamily="34" charset="0"/>
              </a:rPr>
              <a:t>SOURCE: </a:t>
            </a:r>
            <a:r>
              <a:rPr lang="en-US" sz="1050" dirty="0">
                <a:solidFill>
                  <a:srgbClr val="000000"/>
                </a:solidFill>
                <a:latin typeface="Tahoma" pitchFamily="34" charset="0"/>
                <a:ea typeface="Tahoma" pitchFamily="34" charset="0"/>
                <a:cs typeface="Tahoma" pitchFamily="34" charset="0"/>
              </a:rPr>
              <a:t>Youth Risk Behavior Surveillance System (YRBSS</a:t>
            </a:r>
            <a:r>
              <a:rPr lang="en-US" sz="1050" dirty="0" smtClean="0">
                <a:solidFill>
                  <a:srgbClr val="000000"/>
                </a:solidFill>
                <a:latin typeface="Tahoma" pitchFamily="34" charset="0"/>
                <a:ea typeface="Tahoma" pitchFamily="34" charset="0"/>
                <a:cs typeface="Tahoma" pitchFamily="34" charset="0"/>
              </a:rPr>
              <a:t>), </a:t>
            </a:r>
            <a:r>
              <a:rPr lang="en-US" sz="1050" dirty="0" smtClean="0">
                <a:latin typeface="Tahoma" pitchFamily="34" charset="0"/>
                <a:ea typeface="Tahoma" pitchFamily="34" charset="0"/>
                <a:cs typeface="Tahoma" pitchFamily="34" charset="0"/>
              </a:rPr>
              <a:t>CDC/</a:t>
            </a:r>
            <a:r>
              <a:rPr lang="en-US" sz="1050" dirty="0" smtClean="0">
                <a:solidFill>
                  <a:srgbClr val="000000"/>
                </a:solidFill>
                <a:latin typeface="Tahoma" pitchFamily="34" charset="0"/>
                <a:ea typeface="Tahoma" pitchFamily="34" charset="0"/>
                <a:cs typeface="Tahoma" pitchFamily="34" charset="0"/>
              </a:rPr>
              <a:t>NCCDPHP</a:t>
            </a:r>
            <a:r>
              <a:rPr lang="en-US" sz="1050" dirty="0" smtClean="0">
                <a:latin typeface="Tahoma" pitchFamily="34" charset="0"/>
                <a:ea typeface="Tahoma" pitchFamily="34" charset="0"/>
                <a:cs typeface="Tahoma" pitchFamily="34" charset="0"/>
              </a:rPr>
              <a:t>.</a:t>
            </a:r>
          </a:p>
        </p:txBody>
      </p:sp>
      <p:sp>
        <p:nvSpPr>
          <p:cNvPr id="9" name="Text Placeholder 8"/>
          <p:cNvSpPr>
            <a:spLocks noGrp="1"/>
          </p:cNvSpPr>
          <p:nvPr>
            <p:ph type="body" sz="quarter" idx="16"/>
          </p:nvPr>
        </p:nvSpPr>
        <p:spPr>
          <a:xfrm>
            <a:off x="7543800" y="5638800"/>
            <a:ext cx="1447799" cy="457200"/>
          </a:xfrm>
          <a:ln w="15875">
            <a:solidFill>
              <a:schemeClr val="accent2"/>
            </a:solidFill>
          </a:ln>
        </p:spPr>
        <p:txBody>
          <a:bodyPr/>
          <a:lstStyle/>
          <a:p>
            <a:pPr algn="ctr">
              <a:spcBef>
                <a:spcPts val="0"/>
              </a:spcBef>
            </a:pPr>
            <a:r>
              <a:rPr lang="en-US" sz="1200" dirty="0">
                <a:latin typeface="Tahoma" pitchFamily="34" charset="0"/>
                <a:ea typeface="Tahoma" pitchFamily="34" charset="0"/>
                <a:cs typeface="Tahoma" pitchFamily="34" charset="0"/>
              </a:rPr>
              <a:t>Obj. </a:t>
            </a:r>
            <a:r>
              <a:rPr lang="en-US" sz="1200" dirty="0" smtClean="0">
                <a:latin typeface="Tahoma" pitchFamily="34" charset="0"/>
                <a:ea typeface="Tahoma" pitchFamily="34" charset="0"/>
                <a:cs typeface="Tahoma" pitchFamily="34" charset="0"/>
              </a:rPr>
              <a:t>IVP-34</a:t>
            </a:r>
          </a:p>
          <a:p>
            <a:pPr algn="ctr">
              <a:spcBef>
                <a:spcPts val="0"/>
              </a:spcBef>
            </a:pPr>
            <a:r>
              <a:rPr lang="en-US" sz="1200" b="0" dirty="0" smtClean="0">
                <a:latin typeface="Tahoma" pitchFamily="34" charset="0"/>
                <a:ea typeface="Tahoma" pitchFamily="34" charset="0"/>
                <a:cs typeface="Tahoma" pitchFamily="34" charset="0"/>
              </a:rPr>
              <a:t>Decrease desired</a:t>
            </a:r>
            <a:endParaRPr lang="en-US" sz="1200" b="0" dirty="0">
              <a:latin typeface="Tahoma" pitchFamily="34" charset="0"/>
              <a:ea typeface="Tahoma" pitchFamily="34" charset="0"/>
              <a:cs typeface="Tahoma" pitchFamily="34" charset="0"/>
            </a:endParaRPr>
          </a:p>
        </p:txBody>
      </p:sp>
      <p:sp>
        <p:nvSpPr>
          <p:cNvPr id="37" name="Text Placeholder 24"/>
          <p:cNvSpPr>
            <a:spLocks noGrp="1"/>
          </p:cNvSpPr>
          <p:nvPr>
            <p:ph type="body" sz="quarter" idx="22"/>
          </p:nvPr>
        </p:nvSpPr>
        <p:spPr>
          <a:xfrm>
            <a:off x="43654" y="3505200"/>
            <a:ext cx="2714786" cy="236101"/>
          </a:xfrm>
        </p:spPr>
        <p:txBody>
          <a:bodyPr/>
          <a:lstStyle/>
          <a:p>
            <a:pPr algn="r"/>
            <a:r>
              <a:rPr lang="en-US" sz="1600" b="0" dirty="0" smtClean="0">
                <a:latin typeface="Tahoma" pitchFamily="34" charset="0"/>
                <a:ea typeface="Tahoma" pitchFamily="34" charset="0"/>
                <a:cs typeface="Tahoma" pitchFamily="34" charset="0"/>
              </a:rPr>
              <a:t>Nat. Hawaiian or Pacific Isl.</a:t>
            </a:r>
            <a:endParaRPr lang="en-US" sz="1600" b="0" dirty="0">
              <a:latin typeface="Tahoma" pitchFamily="34" charset="0"/>
              <a:ea typeface="Tahoma" pitchFamily="34" charset="0"/>
              <a:cs typeface="Tahoma" pitchFamily="34" charset="0"/>
            </a:endParaRPr>
          </a:p>
        </p:txBody>
      </p:sp>
      <p:sp>
        <p:nvSpPr>
          <p:cNvPr id="33" name="Text Placeholder 24"/>
          <p:cNvSpPr>
            <a:spLocks noGrp="1"/>
          </p:cNvSpPr>
          <p:nvPr>
            <p:ph type="body" sz="quarter" idx="22"/>
          </p:nvPr>
        </p:nvSpPr>
        <p:spPr>
          <a:xfrm>
            <a:off x="805686" y="3276600"/>
            <a:ext cx="1952754" cy="243607"/>
          </a:xfrm>
        </p:spPr>
        <p:txBody>
          <a:bodyPr/>
          <a:lstStyle/>
          <a:p>
            <a:pPr algn="r"/>
            <a:r>
              <a:rPr lang="en-US" sz="1600" b="0" dirty="0" smtClean="0">
                <a:latin typeface="Tahoma" pitchFamily="34" charset="0"/>
                <a:ea typeface="Tahoma" pitchFamily="34" charset="0"/>
                <a:cs typeface="Tahoma" pitchFamily="34" charset="0"/>
              </a:rPr>
              <a:t>Two or more races</a:t>
            </a:r>
            <a:endParaRPr lang="en-US" sz="1600" b="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32556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371600" y="4191000"/>
            <a:ext cx="6705600" cy="1362075"/>
          </a:xfrm>
        </p:spPr>
        <p:txBody>
          <a:bodyPr>
            <a:normAutofit/>
          </a:bodyPr>
          <a:lstStyle/>
          <a:p>
            <a:r>
              <a:rPr lang="en-US" cap="none" dirty="0" smtClean="0">
                <a:latin typeface="Tahoma" pitchFamily="34" charset="0"/>
                <a:ea typeface="Tahoma" pitchFamily="34" charset="0"/>
                <a:cs typeface="Tahoma" pitchFamily="34" charset="0"/>
              </a:rPr>
              <a:t>Work-related Violence: </a:t>
            </a:r>
            <a:br>
              <a:rPr lang="en-US" cap="none" dirty="0" smtClean="0">
                <a:latin typeface="Tahoma" pitchFamily="34" charset="0"/>
                <a:ea typeface="Tahoma" pitchFamily="34" charset="0"/>
                <a:cs typeface="Tahoma" pitchFamily="34" charset="0"/>
              </a:rPr>
            </a:br>
            <a:r>
              <a:rPr lang="en-US" cap="none" dirty="0" smtClean="0">
                <a:latin typeface="Tahoma" pitchFamily="34" charset="0"/>
                <a:ea typeface="Tahoma" pitchFamily="34" charset="0"/>
                <a:cs typeface="Tahoma" pitchFamily="34" charset="0"/>
              </a:rPr>
              <a:t>Assaults and Homicides</a:t>
            </a:r>
            <a:endParaRPr lang="en-US" cap="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8037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60"/>
            <a:ext cx="8229600" cy="558140"/>
          </a:xfrm>
        </p:spPr>
        <p:txBody>
          <a:bodyPr>
            <a:noAutofit/>
          </a:bodyPr>
          <a:lstStyle/>
          <a:p>
            <a:r>
              <a:rPr lang="en-US" sz="2600" b="1" dirty="0">
                <a:solidFill>
                  <a:srgbClr val="003F72"/>
                </a:solidFill>
                <a:latin typeface="Tahoma" pitchFamily="34" charset="0"/>
                <a:ea typeface="Tahoma" pitchFamily="34" charset="0"/>
                <a:cs typeface="Tahoma" pitchFamily="34" charset="0"/>
              </a:rPr>
              <a:t>Work-related </a:t>
            </a:r>
            <a:r>
              <a:rPr lang="en-US" sz="2600" b="1" dirty="0" smtClean="0">
                <a:solidFill>
                  <a:srgbClr val="003F72"/>
                </a:solidFill>
                <a:latin typeface="Tahoma" pitchFamily="34" charset="0"/>
                <a:ea typeface="Tahoma" pitchFamily="34" charset="0"/>
                <a:cs typeface="Tahoma" pitchFamily="34" charset="0"/>
              </a:rPr>
              <a:t>Assault Injuries Treated </a:t>
            </a:r>
            <a:r>
              <a:rPr lang="en-US" sz="2600" b="1" dirty="0">
                <a:solidFill>
                  <a:srgbClr val="003F72"/>
                </a:solidFill>
                <a:latin typeface="Tahoma" pitchFamily="34" charset="0"/>
                <a:ea typeface="Tahoma" pitchFamily="34" charset="0"/>
                <a:cs typeface="Tahoma" pitchFamily="34" charset="0"/>
              </a:rPr>
              <a:t>in Emergency </a:t>
            </a:r>
            <a:r>
              <a:rPr lang="en-US" sz="2600" b="1" dirty="0" smtClean="0">
                <a:solidFill>
                  <a:srgbClr val="003F72"/>
                </a:solidFill>
                <a:latin typeface="Tahoma" pitchFamily="34" charset="0"/>
                <a:ea typeface="Tahoma" pitchFamily="34" charset="0"/>
                <a:cs typeface="Tahoma" pitchFamily="34" charset="0"/>
              </a:rPr>
              <a:t>Departments by </a:t>
            </a:r>
            <a:r>
              <a:rPr lang="en-US" sz="2600" b="1" dirty="0">
                <a:solidFill>
                  <a:srgbClr val="003F72"/>
                </a:solidFill>
                <a:latin typeface="Tahoma" pitchFamily="34" charset="0"/>
                <a:ea typeface="Tahoma" pitchFamily="34" charset="0"/>
                <a:cs typeface="Tahoma" pitchFamily="34" charset="0"/>
              </a:rPr>
              <a:t>Industry , 2007</a:t>
            </a:r>
          </a:p>
        </p:txBody>
      </p:sp>
      <p:graphicFrame>
        <p:nvGraphicFramePr>
          <p:cNvPr id="5" name="Chart Placeholder 4" descr="Work-related assault injuries treated in emergency departments by industry, 2007"/>
          <p:cNvGraphicFramePr>
            <a:graphicFrameLocks noGrp="1" noChangeAspect="1"/>
          </p:cNvGraphicFramePr>
          <p:nvPr>
            <p:ph idx="1"/>
            <p:extLst>
              <p:ext uri="{D42A27DB-BD31-4B8C-83A1-F6EECF244321}">
                <p14:modId xmlns:p14="http://schemas.microsoft.com/office/powerpoint/2010/main" val="3387199456"/>
              </p:ext>
            </p:extLst>
          </p:nvPr>
        </p:nvGraphicFramePr>
        <p:xfrm>
          <a:off x="152400" y="970837"/>
          <a:ext cx="8595695" cy="49163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62400" y="5486400"/>
            <a:ext cx="1746888" cy="369332"/>
          </a:xfrm>
          <a:prstGeom prst="rect">
            <a:avLst/>
          </a:prstGeom>
          <a:noFill/>
        </p:spPr>
        <p:txBody>
          <a:bodyPr wrap="none" rtlCol="0">
            <a:spAutoFit/>
          </a:bodyPr>
          <a:lstStyle/>
          <a:p>
            <a:r>
              <a:rPr lang="en-US" dirty="0" smtClean="0">
                <a:solidFill>
                  <a:prstClr val="black"/>
                </a:solidFill>
                <a:latin typeface="Tahoma" pitchFamily="34" charset="0"/>
                <a:ea typeface="Tahoma" pitchFamily="34" charset="0"/>
                <a:cs typeface="Tahoma" pitchFamily="34" charset="0"/>
              </a:rPr>
              <a:t>Industry Sector</a:t>
            </a:r>
            <a:endParaRPr lang="en-US" dirty="0">
              <a:solidFill>
                <a:prstClr val="black"/>
              </a:solidFill>
              <a:latin typeface="Tahoma" pitchFamily="34" charset="0"/>
              <a:ea typeface="Tahoma" pitchFamily="34" charset="0"/>
              <a:cs typeface="Tahoma" pitchFamily="34" charset="0"/>
            </a:endParaRPr>
          </a:p>
        </p:txBody>
      </p:sp>
      <p:sp>
        <p:nvSpPr>
          <p:cNvPr id="17" name="TextBox 16"/>
          <p:cNvSpPr txBox="1"/>
          <p:nvPr/>
        </p:nvSpPr>
        <p:spPr>
          <a:xfrm>
            <a:off x="304800" y="1023849"/>
            <a:ext cx="6781800" cy="338554"/>
          </a:xfrm>
          <a:prstGeom prst="rect">
            <a:avLst/>
          </a:prstGeom>
          <a:noFill/>
        </p:spPr>
        <p:txBody>
          <a:bodyPr wrap="square" rtlCol="0">
            <a:spAutoFit/>
          </a:bodyPr>
          <a:lstStyle/>
          <a:p>
            <a:r>
              <a:rPr lang="en-US" sz="1600" dirty="0" smtClean="0">
                <a:solidFill>
                  <a:prstClr val="black"/>
                </a:solidFill>
                <a:latin typeface="Tahoma" pitchFamily="34" charset="0"/>
                <a:ea typeface="Tahoma" pitchFamily="34" charset="0"/>
                <a:cs typeface="Tahoma" pitchFamily="34" charset="0"/>
              </a:rPr>
              <a:t>Rate per 10,000 full-time </a:t>
            </a:r>
            <a:r>
              <a:rPr lang="en-US" sz="1600" dirty="0">
                <a:latin typeface="Tahoma" pitchFamily="34" charset="0"/>
                <a:ea typeface="Tahoma" pitchFamily="34" charset="0"/>
                <a:cs typeface="Tahoma" pitchFamily="34" charset="0"/>
              </a:rPr>
              <a:t>equivalent </a:t>
            </a:r>
            <a:r>
              <a:rPr lang="en-US" sz="1600" dirty="0" smtClean="0">
                <a:solidFill>
                  <a:prstClr val="black"/>
                </a:solidFill>
                <a:latin typeface="Tahoma" pitchFamily="34" charset="0"/>
                <a:ea typeface="Tahoma" pitchFamily="34" charset="0"/>
                <a:cs typeface="Tahoma" pitchFamily="34" charset="0"/>
              </a:rPr>
              <a:t>workers</a:t>
            </a:r>
            <a:endParaRPr lang="en-US" sz="1600" dirty="0">
              <a:solidFill>
                <a:prstClr val="black"/>
              </a:solidFill>
              <a:latin typeface="Tahoma" pitchFamily="34" charset="0"/>
              <a:ea typeface="Tahoma" pitchFamily="34" charset="0"/>
              <a:cs typeface="Tahoma" pitchFamily="34" charset="0"/>
            </a:endParaRPr>
          </a:p>
        </p:txBody>
      </p:sp>
      <p:cxnSp>
        <p:nvCxnSpPr>
          <p:cNvPr id="9" name="Straight Connector 8" descr="Target"/>
          <p:cNvCxnSpPr/>
          <p:nvPr/>
        </p:nvCxnSpPr>
        <p:spPr>
          <a:xfrm flipH="1">
            <a:off x="1219200" y="4343400"/>
            <a:ext cx="75438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433151" y="3652385"/>
            <a:ext cx="2219325" cy="369320"/>
          </a:xfrm>
          <a:prstGeom prst="rect">
            <a:avLst/>
          </a:prstGeom>
          <a:noFill/>
          <a:ln w="9525">
            <a:noFill/>
            <a:miter lim="800000"/>
            <a:headEnd/>
            <a:tailEnd/>
          </a:ln>
        </p:spPr>
        <p:txBody>
          <a:bodyPr wrap="square" lIns="91429" tIns="45714" rIns="91429" bIns="4571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ct val="50000"/>
              </a:spcAft>
            </a:pPr>
            <a:r>
              <a:rPr lang="en-US" altLang="ko-KR" sz="1800" dirty="0" smtClean="0">
                <a:solidFill>
                  <a:prstClr val="black"/>
                </a:solidFill>
                <a:latin typeface="Tahoma" pitchFamily="34" charset="0"/>
                <a:ea typeface="Tahoma" pitchFamily="34" charset="0"/>
                <a:cs typeface="Tahoma" pitchFamily="34" charset="0"/>
              </a:rPr>
              <a:t>2020 Target = 7.6</a:t>
            </a:r>
            <a:endParaRPr lang="en-US" sz="1800" dirty="0">
              <a:solidFill>
                <a:prstClr val="black"/>
              </a:solidFill>
              <a:latin typeface="Tahoma" pitchFamily="34" charset="0"/>
              <a:ea typeface="Tahoma" pitchFamily="34" charset="0"/>
              <a:cs typeface="Tahoma" pitchFamily="34" charset="0"/>
            </a:endParaRPr>
          </a:p>
        </p:txBody>
      </p:sp>
      <p:cxnSp>
        <p:nvCxnSpPr>
          <p:cNvPr id="11" name="Straight Arrow Connector 10" descr="Target"/>
          <p:cNvCxnSpPr/>
          <p:nvPr/>
        </p:nvCxnSpPr>
        <p:spPr>
          <a:xfrm>
            <a:off x="2542814" y="403860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6"/>
          </p:nvPr>
        </p:nvSpPr>
        <p:spPr>
          <a:xfrm>
            <a:off x="7510074" y="5715000"/>
            <a:ext cx="1371600" cy="457200"/>
          </a:xfrm>
          <a:ln w="15875">
            <a:solidFill>
              <a:schemeClr val="accent2"/>
            </a:solidFill>
          </a:ln>
        </p:spPr>
        <p:txBody>
          <a:bodyPr/>
          <a:lstStyle/>
          <a:p>
            <a:pPr algn="ctr">
              <a:spcBef>
                <a:spcPts val="0"/>
              </a:spcBef>
            </a:pPr>
            <a:r>
              <a:rPr lang="en-US" sz="1200" dirty="0">
                <a:latin typeface="Tahoma" pitchFamily="34" charset="0"/>
                <a:ea typeface="Tahoma" pitchFamily="34" charset="0"/>
                <a:cs typeface="Tahoma" pitchFamily="34" charset="0"/>
              </a:rPr>
              <a:t>Obj. </a:t>
            </a:r>
            <a:r>
              <a:rPr lang="en-US" sz="1200" dirty="0" smtClean="0">
                <a:latin typeface="Tahoma" pitchFamily="34" charset="0"/>
                <a:ea typeface="Tahoma" pitchFamily="34" charset="0"/>
                <a:cs typeface="Tahoma" pitchFamily="34" charset="0"/>
              </a:rPr>
              <a:t>OSH-6</a:t>
            </a:r>
            <a:endParaRPr lang="en-US" sz="1200" b="0" dirty="0" smtClean="0">
              <a:latin typeface="Tahoma" pitchFamily="34" charset="0"/>
              <a:ea typeface="Tahoma" pitchFamily="34" charset="0"/>
              <a:cs typeface="Tahoma" pitchFamily="34" charset="0"/>
            </a:endParaRPr>
          </a:p>
          <a:p>
            <a:pPr algn="ctr">
              <a:spcBef>
                <a:spcPts val="0"/>
              </a:spcBef>
            </a:pPr>
            <a:r>
              <a:rPr lang="en-US" sz="1200" b="0" dirty="0" smtClean="0">
                <a:latin typeface="Tahoma" pitchFamily="34" charset="0"/>
                <a:ea typeface="Tahoma" pitchFamily="34" charset="0"/>
                <a:cs typeface="Tahoma" pitchFamily="34" charset="0"/>
              </a:rPr>
              <a:t>Decrease desired</a:t>
            </a:r>
            <a:endParaRPr lang="en-US" sz="1200" dirty="0">
              <a:latin typeface="Tahoma" pitchFamily="34" charset="0"/>
              <a:ea typeface="Tahoma" pitchFamily="34" charset="0"/>
              <a:cs typeface="Tahoma" pitchFamily="34" charset="0"/>
            </a:endParaRPr>
          </a:p>
          <a:p>
            <a:pPr algn="l">
              <a:spcBef>
                <a:spcPts val="0"/>
              </a:spcBef>
            </a:pPr>
            <a:endParaRPr lang="en-US" sz="1400" dirty="0">
              <a:latin typeface="Arial" pitchFamily="34" charset="0"/>
              <a:cs typeface="Arial" pitchFamily="34" charset="0"/>
            </a:endParaRPr>
          </a:p>
        </p:txBody>
      </p:sp>
      <p:sp>
        <p:nvSpPr>
          <p:cNvPr id="3" name="Text Placeholder 2"/>
          <p:cNvSpPr>
            <a:spLocks noGrp="1"/>
          </p:cNvSpPr>
          <p:nvPr>
            <p:ph type="body" sz="quarter" idx="13"/>
          </p:nvPr>
        </p:nvSpPr>
        <p:spPr>
          <a:xfrm>
            <a:off x="228600" y="6248400"/>
            <a:ext cx="7086600" cy="457200"/>
          </a:xfrm>
        </p:spPr>
        <p:txBody>
          <a:bodyPr anchor="t"/>
          <a:lstStyle/>
          <a:p>
            <a:r>
              <a:rPr lang="en-US" sz="1050" dirty="0" smtClean="0">
                <a:latin typeface="Tahoma" pitchFamily="34" charset="0"/>
                <a:ea typeface="Tahoma" pitchFamily="34" charset="0"/>
                <a:cs typeface="Tahoma" pitchFamily="34" charset="0"/>
              </a:rPr>
              <a:t>I = 95% confidence interval. </a:t>
            </a:r>
          </a:p>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National Electronic Injury Surveillance </a:t>
            </a:r>
            <a:r>
              <a:rPr lang="en-US" sz="1050" dirty="0" smtClean="0">
                <a:latin typeface="Tahoma" pitchFamily="34" charset="0"/>
                <a:ea typeface="Tahoma" pitchFamily="34" charset="0"/>
                <a:cs typeface="Tahoma" pitchFamily="34" charset="0"/>
              </a:rPr>
              <a:t>System–Work </a:t>
            </a:r>
            <a:r>
              <a:rPr lang="en-US" sz="1050" dirty="0">
                <a:latin typeface="Tahoma" pitchFamily="34" charset="0"/>
                <a:ea typeface="Tahoma" pitchFamily="34" charset="0"/>
                <a:cs typeface="Tahoma" pitchFamily="34" charset="0"/>
              </a:rPr>
              <a:t>Supplement (NEISS-Work), CDC, </a:t>
            </a:r>
            <a:r>
              <a:rPr lang="en-US" sz="1050" dirty="0" smtClean="0">
                <a:latin typeface="Tahoma" pitchFamily="34" charset="0"/>
                <a:ea typeface="Tahoma" pitchFamily="34" charset="0"/>
                <a:cs typeface="Tahoma" pitchFamily="34" charset="0"/>
              </a:rPr>
              <a:t>NIOSH </a:t>
            </a:r>
            <a:r>
              <a:rPr lang="en-US" sz="1050" dirty="0">
                <a:latin typeface="Tahoma" pitchFamily="34" charset="0"/>
                <a:ea typeface="Tahoma" pitchFamily="34" charset="0"/>
                <a:cs typeface="Tahoma" pitchFamily="34" charset="0"/>
              </a:rPr>
              <a:t>and CPSC.</a:t>
            </a:r>
          </a:p>
        </p:txBody>
      </p:sp>
    </p:spTree>
    <p:extLst>
      <p:ext uri="{BB962C8B-B14F-4D97-AF65-F5344CB8AC3E}">
        <p14:creationId xmlns:p14="http://schemas.microsoft.com/office/powerpoint/2010/main" val="695833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600" b="1" dirty="0" smtClean="0">
                <a:solidFill>
                  <a:srgbClr val="003F72"/>
                </a:solidFill>
                <a:latin typeface="Tahoma" pitchFamily="34" charset="0"/>
                <a:ea typeface="Tahoma" pitchFamily="34" charset="0"/>
                <a:cs typeface="Tahoma" pitchFamily="34" charset="0"/>
              </a:rPr>
              <a:t>Percent Distribution of Work-related Homicides by Perpetrator Type, 1997-2010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10" name="Content Placeholder 9" descr="Male"/>
          <p:cNvGraphicFramePr>
            <a:graphicFrameLocks noGrp="1" noChangeAspect="1"/>
          </p:cNvGraphicFramePr>
          <p:nvPr>
            <p:ph sz="quarter" idx="4"/>
            <p:extLst>
              <p:ext uri="{D42A27DB-BD31-4B8C-83A1-F6EECF244321}">
                <p14:modId xmlns:p14="http://schemas.microsoft.com/office/powerpoint/2010/main" val="2889219000"/>
              </p:ext>
            </p:extLst>
          </p:nvPr>
        </p:nvGraphicFramePr>
        <p:xfrm>
          <a:off x="145702" y="1538960"/>
          <a:ext cx="4572000" cy="4469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descr="Female"/>
          <p:cNvGraphicFramePr>
            <a:graphicFrameLocks noGrp="1" noChangeAspect="1"/>
          </p:cNvGraphicFramePr>
          <p:nvPr>
            <p:ph sz="half" idx="2"/>
            <p:extLst>
              <p:ext uri="{D42A27DB-BD31-4B8C-83A1-F6EECF244321}">
                <p14:modId xmlns:p14="http://schemas.microsoft.com/office/powerpoint/2010/main" val="1639280408"/>
              </p:ext>
            </p:extLst>
          </p:nvPr>
        </p:nvGraphicFramePr>
        <p:xfrm>
          <a:off x="4211349" y="1506759"/>
          <a:ext cx="4572000" cy="447139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670543" y="5619690"/>
            <a:ext cx="1542410" cy="400110"/>
          </a:xfrm>
          <a:prstGeom prst="rect">
            <a:avLst/>
          </a:prstGeom>
          <a:noFill/>
        </p:spPr>
        <p:txBody>
          <a:bodyPr wrap="none" rtlCol="0">
            <a:spAutoFit/>
          </a:bodyPr>
          <a:lstStyle/>
          <a:p>
            <a:r>
              <a:rPr lang="en-US" sz="2000" dirty="0" smtClean="0"/>
              <a:t>Male = 7,008</a:t>
            </a:r>
            <a:endParaRPr lang="en-US" sz="2000" dirty="0"/>
          </a:p>
        </p:txBody>
      </p:sp>
      <p:sp>
        <p:nvSpPr>
          <p:cNvPr id="11" name="TextBox 10"/>
          <p:cNvSpPr txBox="1"/>
          <p:nvPr/>
        </p:nvSpPr>
        <p:spPr>
          <a:xfrm>
            <a:off x="5726719" y="5619690"/>
            <a:ext cx="1771062" cy="400110"/>
          </a:xfrm>
          <a:prstGeom prst="rect">
            <a:avLst/>
          </a:prstGeom>
          <a:noFill/>
        </p:spPr>
        <p:txBody>
          <a:bodyPr wrap="none" rtlCol="0">
            <a:spAutoFit/>
          </a:bodyPr>
          <a:lstStyle/>
          <a:p>
            <a:r>
              <a:rPr lang="en-US" sz="2000" dirty="0" smtClean="0"/>
              <a:t>Female = 1,658</a:t>
            </a:r>
            <a:endParaRPr lang="en-US" sz="2000" dirty="0"/>
          </a:p>
        </p:txBody>
      </p:sp>
      <p:grpSp>
        <p:nvGrpSpPr>
          <p:cNvPr id="25" name="Group 24" descr="Legend"/>
          <p:cNvGrpSpPr/>
          <p:nvPr/>
        </p:nvGrpSpPr>
        <p:grpSpPr>
          <a:xfrm>
            <a:off x="2276591" y="1322742"/>
            <a:ext cx="4590819" cy="313715"/>
            <a:chOff x="1475704" y="1322742"/>
            <a:chExt cx="4590819" cy="313715"/>
          </a:xfrm>
        </p:grpSpPr>
        <p:grpSp>
          <p:nvGrpSpPr>
            <p:cNvPr id="8" name="Group 7"/>
            <p:cNvGrpSpPr/>
            <p:nvPr/>
          </p:nvGrpSpPr>
          <p:grpSpPr>
            <a:xfrm>
              <a:off x="1475704" y="1324112"/>
              <a:ext cx="1041770" cy="307777"/>
              <a:chOff x="1820108" y="1335988"/>
              <a:chExt cx="1041770" cy="307777"/>
            </a:xfrm>
          </p:grpSpPr>
          <p:sp>
            <p:nvSpPr>
              <p:cNvPr id="17" name="Rectangle 16"/>
              <p:cNvSpPr/>
              <p:nvPr/>
            </p:nvSpPr>
            <p:spPr>
              <a:xfrm>
                <a:off x="1820108" y="1375576"/>
                <a:ext cx="228600" cy="2286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032868" y="1335988"/>
                <a:ext cx="829010"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Robbers</a:t>
                </a:r>
                <a:endParaRPr lang="en-US" sz="1400" dirty="0">
                  <a:latin typeface="Tahoma" pitchFamily="34" charset="0"/>
                  <a:ea typeface="Tahoma" pitchFamily="34" charset="0"/>
                  <a:cs typeface="Tahoma" pitchFamily="34" charset="0"/>
                </a:endParaRPr>
              </a:p>
            </p:txBody>
          </p:sp>
        </p:grpSp>
        <p:grpSp>
          <p:nvGrpSpPr>
            <p:cNvPr id="24" name="Group 23"/>
            <p:cNvGrpSpPr/>
            <p:nvPr/>
          </p:nvGrpSpPr>
          <p:grpSpPr>
            <a:xfrm>
              <a:off x="4789710" y="1328680"/>
              <a:ext cx="1276813" cy="307777"/>
              <a:chOff x="4564066" y="1328680"/>
              <a:chExt cx="1276813" cy="307777"/>
            </a:xfrm>
          </p:grpSpPr>
          <p:sp>
            <p:nvSpPr>
              <p:cNvPr id="14" name="Rectangle 13"/>
              <p:cNvSpPr/>
              <p:nvPr/>
            </p:nvSpPr>
            <p:spPr>
              <a:xfrm>
                <a:off x="4564066" y="1368268"/>
                <a:ext cx="228600" cy="228600"/>
              </a:xfrm>
              <a:prstGeom prst="rect">
                <a:avLst/>
              </a:prstGeom>
              <a:solidFill>
                <a:srgbClr val="B359A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764943" y="1328680"/>
                <a:ext cx="1075936"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Co-workers</a:t>
                </a:r>
                <a:endParaRPr lang="en-US" sz="1400" dirty="0">
                  <a:latin typeface="Tahoma" pitchFamily="34" charset="0"/>
                  <a:ea typeface="Tahoma" pitchFamily="34" charset="0"/>
                  <a:cs typeface="Tahoma" pitchFamily="34" charset="0"/>
                </a:endParaRPr>
              </a:p>
            </p:txBody>
          </p:sp>
        </p:grpSp>
        <p:grpSp>
          <p:nvGrpSpPr>
            <p:cNvPr id="20" name="Group 19"/>
            <p:cNvGrpSpPr/>
            <p:nvPr/>
          </p:nvGrpSpPr>
          <p:grpSpPr>
            <a:xfrm>
              <a:off x="2526423" y="1322742"/>
              <a:ext cx="1081650" cy="307777"/>
              <a:chOff x="2752067" y="1322742"/>
              <a:chExt cx="1081650" cy="307777"/>
            </a:xfrm>
          </p:grpSpPr>
          <p:sp>
            <p:nvSpPr>
              <p:cNvPr id="18" name="Rectangle 17"/>
              <p:cNvSpPr/>
              <p:nvPr/>
            </p:nvSpPr>
            <p:spPr>
              <a:xfrm>
                <a:off x="2752067" y="1362330"/>
                <a:ext cx="228600" cy="228600"/>
              </a:xfrm>
              <a:prstGeom prst="rect">
                <a:avLst/>
              </a:prstGeom>
              <a:solidFill>
                <a:srgbClr val="F0666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945204" y="1322742"/>
                <a:ext cx="888513"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Relatives</a:t>
                </a:r>
                <a:endParaRPr lang="en-US" sz="1400" dirty="0">
                  <a:latin typeface="Tahoma" pitchFamily="34" charset="0"/>
                  <a:ea typeface="Tahoma" pitchFamily="34" charset="0"/>
                  <a:cs typeface="Tahoma" pitchFamily="34" charset="0"/>
                </a:endParaRPr>
              </a:p>
            </p:txBody>
          </p:sp>
        </p:grpSp>
        <p:grpSp>
          <p:nvGrpSpPr>
            <p:cNvPr id="23" name="Group 22"/>
            <p:cNvGrpSpPr/>
            <p:nvPr/>
          </p:nvGrpSpPr>
          <p:grpSpPr>
            <a:xfrm>
              <a:off x="3580087" y="1323986"/>
              <a:ext cx="1228772" cy="307777"/>
              <a:chOff x="3651343" y="1323986"/>
              <a:chExt cx="1228772" cy="307777"/>
            </a:xfrm>
          </p:grpSpPr>
          <p:sp>
            <p:nvSpPr>
              <p:cNvPr id="13" name="Rectangle 12"/>
              <p:cNvSpPr/>
              <p:nvPr/>
            </p:nvSpPr>
            <p:spPr>
              <a:xfrm>
                <a:off x="3651343" y="1363574"/>
                <a:ext cx="228600" cy="228600"/>
              </a:xfrm>
              <a:prstGeom prst="rect">
                <a:avLst/>
              </a:prstGeom>
              <a:solidFill>
                <a:srgbClr val="80B2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861888" y="1323986"/>
                <a:ext cx="1018227" cy="307777"/>
              </a:xfrm>
              <a:prstGeom prst="rect">
                <a:avLst/>
              </a:prstGeom>
              <a:noFill/>
            </p:spPr>
            <p:txBody>
              <a:bodyPr wrap="none" rtlCol="0">
                <a:spAutoFit/>
              </a:bodyPr>
              <a:lstStyle/>
              <a:p>
                <a:r>
                  <a:rPr lang="en-US" sz="1400" dirty="0" smtClean="0">
                    <a:latin typeface="Tahoma" pitchFamily="34" charset="0"/>
                    <a:ea typeface="Tahoma" pitchFamily="34" charset="0"/>
                    <a:cs typeface="Tahoma" pitchFamily="34" charset="0"/>
                  </a:rPr>
                  <a:t>Customers</a:t>
                </a:r>
                <a:endParaRPr lang="en-US" sz="1400" dirty="0">
                  <a:latin typeface="Tahoma" pitchFamily="34" charset="0"/>
                  <a:ea typeface="Tahoma" pitchFamily="34" charset="0"/>
                  <a:cs typeface="Tahoma" pitchFamily="34" charset="0"/>
                </a:endParaRPr>
              </a:p>
            </p:txBody>
          </p:sp>
        </p:grpSp>
      </p:grpSp>
      <p:pic>
        <p:nvPicPr>
          <p:cNvPr id="22" name="Picture 21" descr="HP2020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262" y="6302630"/>
            <a:ext cx="1045029" cy="548640"/>
          </a:xfrm>
          <a:prstGeom prst="rect">
            <a:avLst/>
          </a:prstGeom>
        </p:spPr>
      </p:pic>
      <p:sp>
        <p:nvSpPr>
          <p:cNvPr id="21" name="Text Placeholder 2"/>
          <p:cNvSpPr>
            <a:spLocks noGrp="1"/>
          </p:cNvSpPr>
          <p:nvPr>
            <p:ph type="body" sz="quarter" idx="4294967295"/>
          </p:nvPr>
        </p:nvSpPr>
        <p:spPr>
          <a:xfrm>
            <a:off x="228600" y="6172201"/>
            <a:ext cx="8001000" cy="609599"/>
          </a:xfrm>
          <a:prstGeom prst="rect">
            <a:avLst/>
          </a:prstGeom>
        </p:spPr>
        <p:txBody>
          <a:bodyPr anchor="t">
            <a:noAutofit/>
          </a:bodyPr>
          <a:lstStyle/>
          <a:p>
            <a:pPr marL="0" indent="0">
              <a:buNone/>
            </a:pPr>
            <a:r>
              <a:rPr lang="en-US" sz="1050" dirty="0" smtClean="0">
                <a:latin typeface="Tahoma" pitchFamily="34" charset="0"/>
                <a:ea typeface="Tahoma" pitchFamily="34" charset="0"/>
                <a:cs typeface="Tahoma" pitchFamily="34" charset="0"/>
              </a:rPr>
              <a:t>Robbers </a:t>
            </a:r>
            <a:r>
              <a:rPr lang="en-US" sz="1050" dirty="0">
                <a:latin typeface="Tahoma" pitchFamily="34" charset="0"/>
                <a:ea typeface="Tahoma" pitchFamily="34" charset="0"/>
                <a:cs typeface="Tahoma" pitchFamily="34" charset="0"/>
              </a:rPr>
              <a:t>includes “other assailants”, R</a:t>
            </a:r>
            <a:r>
              <a:rPr lang="en-US" sz="1050" dirty="0" smtClean="0">
                <a:latin typeface="Tahoma" pitchFamily="34" charset="0"/>
                <a:ea typeface="Tahoma" pitchFamily="34" charset="0"/>
                <a:cs typeface="Tahoma" pitchFamily="34" charset="0"/>
              </a:rPr>
              <a:t>elatives </a:t>
            </a:r>
            <a:r>
              <a:rPr lang="en-US" sz="1050" dirty="0">
                <a:latin typeface="Tahoma" pitchFamily="34" charset="0"/>
                <a:ea typeface="Tahoma" pitchFamily="34" charset="0"/>
                <a:cs typeface="Tahoma" pitchFamily="34" charset="0"/>
              </a:rPr>
              <a:t>includes </a:t>
            </a:r>
            <a:r>
              <a:rPr lang="en-US" sz="1050" dirty="0" smtClean="0">
                <a:latin typeface="Tahoma" pitchFamily="34" charset="0"/>
                <a:ea typeface="Tahoma" pitchFamily="34" charset="0"/>
                <a:cs typeface="Tahoma" pitchFamily="34" charset="0"/>
              </a:rPr>
              <a:t>“other </a:t>
            </a:r>
            <a:r>
              <a:rPr lang="en-US" sz="1050" dirty="0">
                <a:latin typeface="Tahoma" pitchFamily="34" charset="0"/>
                <a:ea typeface="Tahoma" pitchFamily="34" charset="0"/>
                <a:cs typeface="Tahoma" pitchFamily="34" charset="0"/>
              </a:rPr>
              <a:t>personal </a:t>
            </a:r>
            <a:r>
              <a:rPr lang="en-US" sz="1050" dirty="0" smtClean="0">
                <a:latin typeface="Tahoma" pitchFamily="34" charset="0"/>
                <a:ea typeface="Tahoma" pitchFamily="34" charset="0"/>
                <a:cs typeface="Tahoma" pitchFamily="34" charset="0"/>
              </a:rPr>
              <a:t>acquaintances”, Customers </a:t>
            </a:r>
            <a:r>
              <a:rPr lang="en-US" sz="1050" dirty="0">
                <a:latin typeface="Tahoma" pitchFamily="34" charset="0"/>
                <a:ea typeface="Tahoma" pitchFamily="34" charset="0"/>
                <a:cs typeface="Tahoma" pitchFamily="34" charset="0"/>
              </a:rPr>
              <a:t>includes “client”, </a:t>
            </a:r>
            <a:r>
              <a:rPr lang="en-US" sz="1050" dirty="0" smtClean="0">
                <a:latin typeface="Tahoma" pitchFamily="34" charset="0"/>
                <a:ea typeface="Tahoma" pitchFamily="34" charset="0"/>
                <a:cs typeface="Tahoma" pitchFamily="34" charset="0"/>
              </a:rPr>
              <a:t>Co-workers </a:t>
            </a:r>
            <a:r>
              <a:rPr lang="en-US" sz="1050" dirty="0">
                <a:latin typeface="Tahoma" pitchFamily="34" charset="0"/>
                <a:ea typeface="Tahoma" pitchFamily="34" charset="0"/>
                <a:cs typeface="Tahoma" pitchFamily="34" charset="0"/>
              </a:rPr>
              <a:t>includes “former co-workers</a:t>
            </a:r>
            <a:r>
              <a:rPr lang="en-US" sz="1050" dirty="0" smtClean="0">
                <a:latin typeface="Tahoma" pitchFamily="34" charset="0"/>
                <a:ea typeface="Tahoma" pitchFamily="34" charset="0"/>
                <a:cs typeface="Tahoma" pitchFamily="34" charset="0"/>
              </a:rPr>
              <a:t>”.</a:t>
            </a:r>
          </a:p>
          <a:p>
            <a:pPr marL="0" indent="0">
              <a:buNone/>
            </a:pPr>
            <a:r>
              <a:rPr lang="en-US" sz="1050" dirty="0">
                <a:latin typeface="Tahoma" pitchFamily="34" charset="0"/>
                <a:ea typeface="Tahoma" pitchFamily="34" charset="0"/>
                <a:cs typeface="Tahoma" pitchFamily="34" charset="0"/>
              </a:rPr>
              <a:t>SOURCE: Census of Fatal Occupational Injuries (CFOI), BLS.</a:t>
            </a:r>
          </a:p>
          <a:p>
            <a:pPr marL="0" indent="0">
              <a:buNone/>
            </a:pPr>
            <a:endParaRPr lang="en-US" sz="1050" dirty="0">
              <a:latin typeface="Tahoma" pitchFamily="34" charset="0"/>
              <a:ea typeface="Tahoma" pitchFamily="34" charset="0"/>
              <a:cs typeface="Tahoma" pitchFamily="34" charset="0"/>
            </a:endParaRPr>
          </a:p>
          <a:p>
            <a:pPr marL="0" indent="0">
              <a:buNone/>
            </a:pPr>
            <a:endParaRPr lang="en-US" sz="1050" dirty="0" smtClean="0">
              <a:latin typeface="Tahoma" pitchFamily="34" charset="0"/>
              <a:ea typeface="Tahoma" pitchFamily="34" charset="0"/>
              <a:cs typeface="Tahoma" pitchFamily="34" charset="0"/>
            </a:endParaRPr>
          </a:p>
          <a:p>
            <a:endParaRPr lang="en-US" sz="10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95869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558140"/>
          </a:xfrm>
        </p:spPr>
        <p:txBody>
          <a:bodyPr/>
          <a:lstStyle/>
          <a:p>
            <a:r>
              <a:rPr lang="en-US" sz="2600" b="1" dirty="0" smtClean="0">
                <a:solidFill>
                  <a:srgbClr val="003F72"/>
                </a:solidFill>
                <a:latin typeface="Tahoma" pitchFamily="34" charset="0"/>
                <a:ea typeface="Tahoma" pitchFamily="34" charset="0"/>
                <a:cs typeface="Tahoma" pitchFamily="34" charset="0"/>
              </a:rPr>
              <a:t>Work-related Homicides, 2003-2010</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5" name="Chart Placeholder 4" descr="Work-related homicides, 2003-2010"/>
          <p:cNvGraphicFramePr>
            <a:graphicFrameLocks noGrp="1"/>
          </p:cNvGraphicFramePr>
          <p:nvPr>
            <p:ph idx="1"/>
            <p:extLst>
              <p:ext uri="{D42A27DB-BD31-4B8C-83A1-F6EECF244321}">
                <p14:modId xmlns:p14="http://schemas.microsoft.com/office/powerpoint/2010/main" val="2762284874"/>
              </p:ext>
            </p:extLst>
          </p:nvPr>
        </p:nvGraphicFramePr>
        <p:xfrm>
          <a:off x="228600" y="1295400"/>
          <a:ext cx="8753860" cy="44518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 y="1295400"/>
            <a:ext cx="1752600" cy="338554"/>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Total (Number)</a:t>
            </a:r>
            <a:endParaRPr lang="en-US" sz="1600" dirty="0">
              <a:latin typeface="Tahoma" pitchFamily="34" charset="0"/>
              <a:ea typeface="Tahoma" pitchFamily="34" charset="0"/>
              <a:cs typeface="Tahoma" pitchFamily="34" charset="0"/>
            </a:endParaRPr>
          </a:p>
        </p:txBody>
      </p:sp>
      <p:sp>
        <p:nvSpPr>
          <p:cNvPr id="6" name="TextBox 5"/>
          <p:cNvSpPr txBox="1"/>
          <p:nvPr/>
        </p:nvSpPr>
        <p:spPr>
          <a:xfrm>
            <a:off x="3886200" y="5562600"/>
            <a:ext cx="1492396"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Work Setting</a:t>
            </a:r>
            <a:endParaRPr lang="en-US" dirty="0">
              <a:latin typeface="Tahoma" pitchFamily="34" charset="0"/>
              <a:ea typeface="Tahoma" pitchFamily="34" charset="0"/>
              <a:cs typeface="Tahoma" pitchFamily="34" charset="0"/>
            </a:endParaRPr>
          </a:p>
        </p:txBody>
      </p:sp>
      <p:sp>
        <p:nvSpPr>
          <p:cNvPr id="4" name="Text Placeholder 3"/>
          <p:cNvSpPr>
            <a:spLocks noGrp="1"/>
          </p:cNvSpPr>
          <p:nvPr>
            <p:ph type="body" sz="quarter" idx="16"/>
          </p:nvPr>
        </p:nvSpPr>
        <p:spPr>
          <a:xfrm>
            <a:off x="7543800" y="5639927"/>
            <a:ext cx="1371600" cy="511624"/>
          </a:xfrm>
          <a:ln w="15875">
            <a:solidFill>
              <a:schemeClr val="accent2"/>
            </a:solidFill>
          </a:ln>
        </p:spPr>
        <p:txBody>
          <a:bodyPr/>
          <a:lstStyle/>
          <a:p>
            <a:pPr algn="ctr"/>
            <a:r>
              <a:rPr lang="en-US" sz="1200" dirty="0">
                <a:latin typeface="Tahoma" pitchFamily="34" charset="0"/>
                <a:ea typeface="Tahoma" pitchFamily="34" charset="0"/>
                <a:cs typeface="Tahoma" pitchFamily="34" charset="0"/>
              </a:rPr>
              <a:t>Obj. </a:t>
            </a:r>
            <a:r>
              <a:rPr lang="en-US" sz="1200" dirty="0" smtClean="0">
                <a:latin typeface="Tahoma" pitchFamily="34" charset="0"/>
                <a:ea typeface="Tahoma" pitchFamily="34" charset="0"/>
                <a:cs typeface="Tahoma" pitchFamily="34" charset="0"/>
              </a:rPr>
              <a:t>OSH-5</a:t>
            </a:r>
          </a:p>
          <a:p>
            <a:pPr algn="ctr">
              <a:spcBef>
                <a:spcPts val="0"/>
              </a:spcBef>
            </a:pPr>
            <a:r>
              <a:rPr lang="en-US" sz="1200" b="0" dirty="0" smtClean="0">
                <a:latin typeface="Tahoma" pitchFamily="34" charset="0"/>
                <a:ea typeface="Tahoma" pitchFamily="34" charset="0"/>
                <a:cs typeface="Tahoma" pitchFamily="34" charset="0"/>
              </a:rPr>
              <a:t>Decrease desired</a:t>
            </a:r>
            <a:endParaRPr lang="en-US" sz="1200" b="0" dirty="0">
              <a:latin typeface="Tahoma" pitchFamily="34" charset="0"/>
              <a:ea typeface="Tahoma" pitchFamily="34" charset="0"/>
              <a:cs typeface="Tahoma" pitchFamily="34" charset="0"/>
            </a:endParaRPr>
          </a:p>
          <a:p>
            <a:endParaRPr lang="en-US" sz="1400" dirty="0">
              <a:latin typeface="Arial" pitchFamily="34" charset="0"/>
              <a:cs typeface="Arial" pitchFamily="34" charset="0"/>
            </a:endParaRPr>
          </a:p>
        </p:txBody>
      </p:sp>
      <p:sp>
        <p:nvSpPr>
          <p:cNvPr id="10" name="Text Placeholder 2"/>
          <p:cNvSpPr>
            <a:spLocks noGrp="1"/>
          </p:cNvSpPr>
          <p:nvPr>
            <p:ph type="body" sz="quarter" idx="13"/>
          </p:nvPr>
        </p:nvSpPr>
        <p:spPr>
          <a:xfrm>
            <a:off x="228600" y="6477000"/>
            <a:ext cx="4038599" cy="251989"/>
          </a:xfrm>
        </p:spPr>
        <p:txBody>
          <a:bodyPr anchor="t"/>
          <a:lstStyle/>
          <a:p>
            <a:r>
              <a:rPr lang="en-US" sz="1050" dirty="0" smtClean="0">
                <a:latin typeface="Tahoma" pitchFamily="34" charset="0"/>
                <a:ea typeface="Tahoma" pitchFamily="34" charset="0"/>
                <a:cs typeface="Tahoma" pitchFamily="34" charset="0"/>
              </a:rPr>
              <a:t>SOURCE</a:t>
            </a:r>
            <a:r>
              <a:rPr lang="en-US" sz="1050" dirty="0">
                <a:latin typeface="Tahoma" pitchFamily="34" charset="0"/>
                <a:ea typeface="Tahoma" pitchFamily="34" charset="0"/>
                <a:cs typeface="Tahoma" pitchFamily="34" charset="0"/>
              </a:rPr>
              <a:t>: Census of Fatal Occupational Injuries (CFOI), BLS.</a:t>
            </a: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1447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6019800" cy="1066800"/>
          </a:xfrm>
        </p:spPr>
        <p:txBody>
          <a:bodyPr>
            <a:noAutofit/>
          </a:bodyPr>
          <a:lstStyle/>
          <a:p>
            <a:r>
              <a:rPr lang="en-US" b="1" dirty="0" smtClean="0">
                <a:latin typeface="Tahoma" pitchFamily="34" charset="0"/>
                <a:ea typeface="Tahoma" pitchFamily="34" charset="0"/>
                <a:cs typeface="Tahoma" pitchFamily="34" charset="0"/>
              </a:rPr>
              <a:t>Key Points</a:t>
            </a:r>
            <a:endParaRPr lang="en-US" b="1" dirty="0">
              <a:latin typeface="Tahoma" pitchFamily="34" charset="0"/>
              <a:ea typeface="Tahoma" pitchFamily="34" charset="0"/>
              <a:cs typeface="Tahoma" pitchFamily="34" charset="0"/>
            </a:endParaRPr>
          </a:p>
        </p:txBody>
      </p:sp>
      <p:sp>
        <p:nvSpPr>
          <p:cNvPr id="2" name="Content Placeholder 1"/>
          <p:cNvSpPr>
            <a:spLocks noGrp="1"/>
          </p:cNvSpPr>
          <p:nvPr>
            <p:ph idx="1"/>
          </p:nvPr>
        </p:nvSpPr>
        <p:spPr>
          <a:xfrm>
            <a:off x="1447800" y="1600200"/>
            <a:ext cx="7467600" cy="4953000"/>
          </a:xfrm>
        </p:spPr>
        <p:txBody>
          <a:bodyPr>
            <a:normAutofit fontScale="92500"/>
          </a:bodyPr>
          <a:lstStyle/>
          <a:p>
            <a:pPr>
              <a:spcBef>
                <a:spcPts val="1800"/>
              </a:spcBef>
            </a:pPr>
            <a:r>
              <a:rPr lang="en-US" sz="2800" dirty="0" smtClean="0">
                <a:ea typeface="Tahoma" pitchFamily="34" charset="0"/>
                <a:cs typeface="Tahoma" pitchFamily="34" charset="0"/>
              </a:rPr>
              <a:t>Younger </a:t>
            </a:r>
            <a:r>
              <a:rPr lang="en-US" sz="2800" dirty="0">
                <a:ea typeface="Tahoma" pitchFamily="34" charset="0"/>
                <a:cs typeface="Tahoma" pitchFamily="34" charset="0"/>
              </a:rPr>
              <a:t>age </a:t>
            </a:r>
            <a:r>
              <a:rPr lang="en-US" sz="2800" dirty="0" smtClean="0">
                <a:ea typeface="Tahoma" pitchFamily="34" charset="0"/>
                <a:cs typeface="Tahoma" pitchFamily="34" charset="0"/>
              </a:rPr>
              <a:t>groups are disproportionately impacted by non-fatal injuries in both work and non-work environments</a:t>
            </a:r>
          </a:p>
          <a:p>
            <a:pPr>
              <a:spcBef>
                <a:spcPts val="1800"/>
              </a:spcBef>
            </a:pPr>
            <a:r>
              <a:rPr lang="en-US" sz="2800" dirty="0" smtClean="0">
                <a:ea typeface="Tahoma" pitchFamily="34" charset="0"/>
                <a:cs typeface="Tahoma" pitchFamily="34" charset="0"/>
              </a:rPr>
              <a:t>Over half of all children and adolescents have been exposed to violence</a:t>
            </a:r>
          </a:p>
          <a:p>
            <a:pPr>
              <a:spcBef>
                <a:spcPts val="1800"/>
              </a:spcBef>
            </a:pPr>
            <a:r>
              <a:rPr lang="en-US" sz="2800" dirty="0" smtClean="0">
                <a:ea typeface="Tahoma" pitchFamily="34" charset="0"/>
                <a:cs typeface="Tahoma" pitchFamily="34" charset="0"/>
              </a:rPr>
              <a:t>The burden of violence extends beyond homicides </a:t>
            </a:r>
            <a:r>
              <a:rPr lang="en-US" sz="2800" dirty="0">
                <a:ea typeface="Tahoma" pitchFamily="34" charset="0"/>
                <a:cs typeface="Tahoma" pitchFamily="34" charset="0"/>
              </a:rPr>
              <a:t>to </a:t>
            </a:r>
            <a:r>
              <a:rPr lang="en-US" sz="2800" dirty="0" smtClean="0">
                <a:ea typeface="Tahoma" pitchFamily="34" charset="0"/>
                <a:cs typeface="Tahoma" pitchFamily="34" charset="0"/>
              </a:rPr>
              <a:t>include nonfatal </a:t>
            </a:r>
            <a:r>
              <a:rPr lang="en-US" sz="2800" dirty="0">
                <a:ea typeface="Tahoma" pitchFamily="34" charset="0"/>
                <a:cs typeface="Tahoma" pitchFamily="34" charset="0"/>
              </a:rPr>
              <a:t>physical assaults and bullying</a:t>
            </a:r>
          </a:p>
          <a:p>
            <a:pPr>
              <a:spcBef>
                <a:spcPts val="1800"/>
              </a:spcBef>
            </a:pPr>
            <a:r>
              <a:rPr lang="en-US" sz="2800" dirty="0" smtClean="0">
                <a:ea typeface="Tahoma" pitchFamily="34" charset="0"/>
                <a:cs typeface="Tahoma" pitchFamily="34" charset="0"/>
              </a:rPr>
              <a:t>Patterns of violence differ by age, settings, and race suggesting the need for targeted prevention strategies</a:t>
            </a:r>
          </a:p>
        </p:txBody>
      </p:sp>
    </p:spTree>
    <p:extLst>
      <p:ext uri="{BB962C8B-B14F-4D97-AF65-F5344CB8AC3E}">
        <p14:creationId xmlns:p14="http://schemas.microsoft.com/office/powerpoint/2010/main" val="366807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191000"/>
            <a:ext cx="6135687" cy="1362075"/>
          </a:xfrm>
        </p:spPr>
        <p:txBody>
          <a:bodyPr/>
          <a:lstStyle/>
          <a:p>
            <a:r>
              <a:rPr lang="en-US" dirty="0" smtClean="0">
                <a:latin typeface="Tahoma" pitchFamily="34" charset="0"/>
                <a:ea typeface="Tahoma" pitchFamily="34" charset="0"/>
                <a:cs typeface="Tahoma" pitchFamily="34" charset="0"/>
              </a:rPr>
              <a:t>Appendix</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14255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508" y="904775"/>
            <a:ext cx="8614611" cy="4810225"/>
          </a:xfrm>
        </p:spPr>
        <p:txBody>
          <a:bodyPr numCol="2">
            <a:normAutofit/>
          </a:bodyPr>
          <a:lstStyle/>
          <a:p>
            <a:pPr marL="457200" lvl="1" indent="0">
              <a:buNone/>
            </a:pPr>
            <a:r>
              <a:rPr lang="en-US" sz="1700" dirty="0" smtClean="0"/>
              <a:t>IVP-1.1 </a:t>
            </a:r>
            <a:r>
              <a:rPr lang="en-US" sz="1700" dirty="0"/>
              <a:t>Injury </a:t>
            </a:r>
            <a:r>
              <a:rPr lang="en-US" sz="1700" dirty="0" smtClean="0"/>
              <a:t>deaths </a:t>
            </a:r>
          </a:p>
          <a:p>
            <a:pPr marL="457200" lvl="1" indent="0">
              <a:buNone/>
            </a:pPr>
            <a:r>
              <a:rPr lang="en-US" sz="1700" dirty="0" smtClean="0"/>
              <a:t>IVP-1.2 Nonfatal injury hospitalizations</a:t>
            </a:r>
            <a:r>
              <a:rPr lang="en-US" sz="1000" dirty="0" smtClean="0">
                <a:solidFill>
                  <a:srgbClr val="FF0000"/>
                </a:solidFill>
              </a:rPr>
              <a:t> </a:t>
            </a:r>
          </a:p>
          <a:p>
            <a:pPr marL="457200" lvl="1" indent="0">
              <a:buNone/>
            </a:pPr>
            <a:r>
              <a:rPr lang="en-US" sz="1700" dirty="0" smtClean="0"/>
              <a:t>IVP-1.3 </a:t>
            </a:r>
            <a:r>
              <a:rPr lang="en-US" sz="1700" dirty="0"/>
              <a:t>Emergency department visits for nonfatal </a:t>
            </a:r>
            <a:r>
              <a:rPr lang="en-US" sz="1700" dirty="0" smtClean="0"/>
              <a:t>injuries</a:t>
            </a:r>
          </a:p>
          <a:p>
            <a:pPr marL="457200" lvl="1" indent="0">
              <a:buNone/>
            </a:pPr>
            <a:r>
              <a:rPr lang="en-US" sz="1700" dirty="0" smtClean="0"/>
              <a:t>IVP–2.1 </a:t>
            </a:r>
            <a:r>
              <a:rPr lang="en-US" sz="1700" dirty="0"/>
              <a:t>Traumatic brain injury deaths </a:t>
            </a:r>
            <a:endParaRPr lang="en-US" sz="1700" dirty="0" smtClean="0"/>
          </a:p>
          <a:p>
            <a:pPr marL="457200" lvl="1" indent="0">
              <a:buNone/>
            </a:pPr>
            <a:r>
              <a:rPr lang="en-US" sz="1700" dirty="0" smtClean="0"/>
              <a:t>IVP-2.2 Nonfatal traumatic brain injury hospitalizations </a:t>
            </a:r>
            <a:endParaRPr lang="en-US" sz="1000" dirty="0" smtClean="0">
              <a:solidFill>
                <a:srgbClr val="FF0000"/>
              </a:solidFill>
            </a:endParaRPr>
          </a:p>
          <a:p>
            <a:pPr marL="457200" lvl="1" indent="0">
              <a:buNone/>
            </a:pPr>
            <a:r>
              <a:rPr lang="en-US" sz="1700" dirty="0" smtClean="0"/>
              <a:t>IVP-2.3 </a:t>
            </a:r>
            <a:r>
              <a:rPr lang="en-US" sz="1700" dirty="0"/>
              <a:t>Emergency department visits for nonfatal traumatic brain injuries </a:t>
            </a:r>
            <a:endParaRPr lang="en-US" sz="1700" dirty="0" smtClean="0"/>
          </a:p>
          <a:p>
            <a:pPr marL="457200" lvl="1" indent="0">
              <a:buNone/>
            </a:pPr>
            <a:r>
              <a:rPr lang="en-US" sz="1700" dirty="0" smtClean="0"/>
              <a:t>IVP-3.1 </a:t>
            </a:r>
            <a:r>
              <a:rPr lang="en-US" sz="1700" dirty="0"/>
              <a:t>Spinal cord injury deaths </a:t>
            </a:r>
            <a:endParaRPr lang="en-US" sz="1700" dirty="0" smtClean="0"/>
          </a:p>
          <a:p>
            <a:pPr marL="457200" lvl="1" indent="0">
              <a:buNone/>
            </a:pPr>
            <a:r>
              <a:rPr lang="en-US" sz="1700" dirty="0" smtClean="0"/>
              <a:t>IVP-3.2 Nonfatal spinal cord injury hospitalizations</a:t>
            </a:r>
            <a:r>
              <a:rPr lang="en-US" sz="1000" dirty="0" smtClean="0">
                <a:solidFill>
                  <a:srgbClr val="FF0000"/>
                </a:solidFill>
              </a:rPr>
              <a:t> </a:t>
            </a:r>
          </a:p>
          <a:p>
            <a:pPr marL="457200" lvl="1" indent="0">
              <a:buNone/>
            </a:pPr>
            <a:r>
              <a:rPr lang="en-US" sz="1700" dirty="0" smtClean="0"/>
              <a:t>IVP-4 </a:t>
            </a:r>
            <a:r>
              <a:rPr lang="en-US" sz="1700" dirty="0"/>
              <a:t>State-level child fatality review</a:t>
            </a:r>
            <a:endParaRPr lang="en-US" sz="1700" dirty="0" smtClean="0"/>
          </a:p>
          <a:p>
            <a:pPr marL="457200" lvl="1" indent="0">
              <a:buNone/>
            </a:pPr>
            <a:r>
              <a:rPr lang="en-US" sz="1700" dirty="0" smtClean="0"/>
              <a:t>IVP-5 </a:t>
            </a:r>
            <a:r>
              <a:rPr lang="en-US" sz="1700" dirty="0"/>
              <a:t>State-level SIDS review </a:t>
            </a:r>
            <a:endParaRPr lang="en-US" sz="1700" dirty="0" smtClean="0"/>
          </a:p>
          <a:p>
            <a:pPr marL="457200" lvl="1" indent="0">
              <a:buNone/>
            </a:pPr>
            <a:r>
              <a:rPr lang="en-US" sz="1700" dirty="0" smtClean="0"/>
              <a:t>IVP-6 </a:t>
            </a:r>
            <a:r>
              <a:rPr lang="en-US" sz="1700" dirty="0"/>
              <a:t>Emergency department surveillance of external causes </a:t>
            </a:r>
            <a:r>
              <a:rPr lang="en-US" sz="1700" dirty="0" smtClean="0"/>
              <a:t>of injury </a:t>
            </a:r>
          </a:p>
          <a:p>
            <a:pPr marL="457200" lvl="1" indent="0">
              <a:buNone/>
            </a:pPr>
            <a:r>
              <a:rPr lang="en-US" sz="1700" dirty="0" smtClean="0"/>
              <a:t>IVP-7 </a:t>
            </a:r>
            <a:r>
              <a:rPr lang="en-US" sz="1700" dirty="0"/>
              <a:t>Hospital discharge surveillance of external causes of injury </a:t>
            </a:r>
          </a:p>
          <a:p>
            <a:pPr marL="457200" lvl="1" indent="0">
              <a:buNone/>
            </a:pPr>
            <a:r>
              <a:rPr lang="en-US" sz="1700" dirty="0"/>
              <a:t>IVP-8.1 Trauma center access, by </a:t>
            </a:r>
            <a:r>
              <a:rPr lang="en-US" sz="1700" dirty="0" smtClean="0"/>
              <a:t>population</a:t>
            </a:r>
          </a:p>
          <a:p>
            <a:pPr marL="457200" lvl="1" indent="0">
              <a:buNone/>
            </a:pPr>
            <a:r>
              <a:rPr lang="en-US" sz="1700" dirty="0"/>
              <a:t>IVP-8.2 Trauma center access, by land mass</a:t>
            </a:r>
            <a:endParaRPr lang="en-US" sz="1700" dirty="0" smtClean="0"/>
          </a:p>
          <a:p>
            <a:pPr marL="457200" lvl="1" indent="0">
              <a:buNone/>
            </a:pPr>
            <a:r>
              <a:rPr lang="en-US" sz="1700" dirty="0" smtClean="0"/>
              <a:t>IVP-9.1 </a:t>
            </a:r>
            <a:r>
              <a:rPr lang="en-US" sz="1700" dirty="0"/>
              <a:t>Poisoning </a:t>
            </a:r>
            <a:r>
              <a:rPr lang="en-US" sz="1700" dirty="0" smtClean="0"/>
              <a:t>deaths</a:t>
            </a:r>
          </a:p>
          <a:p>
            <a:pPr marL="457200" lvl="1" indent="0">
              <a:buNone/>
            </a:pPr>
            <a:r>
              <a:rPr lang="en-US" sz="1700" dirty="0" smtClean="0"/>
              <a:t>IVP-9.2 </a:t>
            </a:r>
            <a:r>
              <a:rPr lang="en-US" sz="1700" dirty="0"/>
              <a:t>Poisoning deaths: adults 35–54 </a:t>
            </a:r>
            <a:r>
              <a:rPr lang="en-US" sz="1700" dirty="0" smtClean="0"/>
              <a:t>years </a:t>
            </a:r>
            <a:endParaRPr lang="en-US" sz="1000" dirty="0" smtClean="0">
              <a:solidFill>
                <a:srgbClr val="FF0000"/>
              </a:solidFill>
            </a:endParaRPr>
          </a:p>
          <a:p>
            <a:pPr marL="457200" lvl="1" indent="0">
              <a:buNone/>
            </a:pPr>
            <a:r>
              <a:rPr lang="en-US" sz="1700" dirty="0"/>
              <a:t>IVP-9.3 Poisoning deaths, unintentional or </a:t>
            </a:r>
            <a:r>
              <a:rPr lang="en-US" sz="1700" dirty="0" smtClean="0"/>
              <a:t>undetermined</a:t>
            </a:r>
          </a:p>
          <a:p>
            <a:pPr marL="457200" lvl="1" indent="0">
              <a:buNone/>
            </a:pPr>
            <a:r>
              <a:rPr lang="en-US" sz="1700" dirty="0" smtClean="0"/>
              <a:t>IVP-9.4 </a:t>
            </a:r>
            <a:r>
              <a:rPr lang="en-US" sz="1700" dirty="0"/>
              <a:t>Poisoning deaths, unintentional or undetermined: 35–54 </a:t>
            </a:r>
            <a:r>
              <a:rPr lang="en-US" sz="1700" dirty="0" smtClean="0"/>
              <a:t>years</a:t>
            </a:r>
            <a:endParaRPr lang="en-US" sz="1000" dirty="0" smtClean="0">
              <a:solidFill>
                <a:srgbClr val="FF0000"/>
              </a:solidFill>
            </a:endParaRPr>
          </a:p>
          <a:p>
            <a:pPr marL="457200" lvl="1" indent="0">
              <a:buNone/>
            </a:pPr>
            <a:r>
              <a:rPr lang="en-US" sz="1700" dirty="0" smtClean="0"/>
              <a:t>IVP-10 </a:t>
            </a:r>
            <a:r>
              <a:rPr lang="en-US" sz="1700" dirty="0"/>
              <a:t>Emergency department visits for nonfatal </a:t>
            </a:r>
            <a:r>
              <a:rPr lang="en-US" sz="1700" dirty="0" smtClean="0"/>
              <a:t>poisonings</a:t>
            </a:r>
            <a:endParaRPr lang="en-US" sz="1000" dirty="0" smtClean="0">
              <a:solidFill>
                <a:srgbClr val="FF0000"/>
              </a:solidFill>
            </a:endParaRPr>
          </a:p>
          <a:p>
            <a:pPr marL="457200" lvl="1" indent="0">
              <a:buNone/>
            </a:pPr>
            <a:endParaRPr lang="en-US" sz="1700" dirty="0"/>
          </a:p>
        </p:txBody>
      </p:sp>
      <p:sp>
        <p:nvSpPr>
          <p:cNvPr id="4" name="Title 3"/>
          <p:cNvSpPr>
            <a:spLocks noGrp="1"/>
          </p:cNvSpPr>
          <p:nvPr>
            <p:ph type="title"/>
          </p:nvPr>
        </p:nvSpPr>
        <p:spPr>
          <a:xfrm>
            <a:off x="-133609" y="152400"/>
            <a:ext cx="9326880" cy="558140"/>
          </a:xfrm>
        </p:spPr>
        <p:txBody>
          <a:bodyPr>
            <a:normAutofit/>
          </a:bodyPr>
          <a:lstStyle/>
          <a:p>
            <a:r>
              <a:rPr lang="en-US" sz="2600" b="1" dirty="0" smtClean="0">
                <a:solidFill>
                  <a:srgbClr val="003F72"/>
                </a:solidFill>
                <a:latin typeface="Tahoma" pitchFamily="34" charset="0"/>
                <a:ea typeface="Tahoma" pitchFamily="34" charset="0"/>
                <a:cs typeface="Tahoma" pitchFamily="34" charset="0"/>
              </a:rPr>
              <a:t>Objective </a:t>
            </a:r>
            <a:r>
              <a:rPr lang="en-US" sz="2600" b="1" dirty="0">
                <a:solidFill>
                  <a:srgbClr val="003F72"/>
                </a:solidFill>
                <a:latin typeface="Tahoma" pitchFamily="34" charset="0"/>
                <a:ea typeface="Tahoma" pitchFamily="34" charset="0"/>
                <a:cs typeface="Tahoma" pitchFamily="34" charset="0"/>
              </a:rPr>
              <a:t>Status: Injury Prevention</a:t>
            </a:r>
          </a:p>
        </p:txBody>
      </p:sp>
      <p:sp>
        <p:nvSpPr>
          <p:cNvPr id="43" name="Oval 18" descr="Developmental"/>
          <p:cNvSpPr>
            <a:spLocks noChangeArrowheads="1"/>
          </p:cNvSpPr>
          <p:nvPr/>
        </p:nvSpPr>
        <p:spPr bwMode="auto">
          <a:xfrm>
            <a:off x="655794" y="44958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44" name="Oval 18" descr="Developmental"/>
          <p:cNvSpPr>
            <a:spLocks noChangeArrowheads="1"/>
          </p:cNvSpPr>
          <p:nvPr/>
        </p:nvSpPr>
        <p:spPr bwMode="auto">
          <a:xfrm>
            <a:off x="655794" y="480060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24" name="Oval 23" descr="Improving"/>
          <p:cNvSpPr>
            <a:spLocks noChangeArrowheads="1"/>
          </p:cNvSpPr>
          <p:nvPr/>
        </p:nvSpPr>
        <p:spPr bwMode="auto">
          <a:xfrm>
            <a:off x="655793" y="9906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5" name="Oval 24" descr="Improving"/>
          <p:cNvSpPr>
            <a:spLocks noChangeArrowheads="1"/>
          </p:cNvSpPr>
          <p:nvPr/>
        </p:nvSpPr>
        <p:spPr bwMode="auto">
          <a:xfrm>
            <a:off x="655793" y="22098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6" name="Oval 25" descr="Improving"/>
          <p:cNvSpPr>
            <a:spLocks noChangeArrowheads="1"/>
          </p:cNvSpPr>
          <p:nvPr/>
        </p:nvSpPr>
        <p:spPr bwMode="auto">
          <a:xfrm>
            <a:off x="4915296" y="160019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7" name="Oval 26" descr="Improving"/>
          <p:cNvSpPr>
            <a:spLocks noChangeArrowheads="1"/>
          </p:cNvSpPr>
          <p:nvPr/>
        </p:nvSpPr>
        <p:spPr bwMode="auto">
          <a:xfrm>
            <a:off x="655793" y="51816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0" name="Oval 29" descr="Getting worse"/>
          <p:cNvSpPr>
            <a:spLocks noChangeArrowheads="1"/>
          </p:cNvSpPr>
          <p:nvPr/>
        </p:nvSpPr>
        <p:spPr bwMode="auto">
          <a:xfrm>
            <a:off x="655794" y="164592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1" name="Oval 30" descr="Little/no change"/>
          <p:cNvSpPr>
            <a:spLocks noChangeArrowheads="1"/>
          </p:cNvSpPr>
          <p:nvPr/>
        </p:nvSpPr>
        <p:spPr bwMode="auto">
          <a:xfrm>
            <a:off x="4915297" y="303816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2" name="Oval 31" descr="Getting worse"/>
          <p:cNvSpPr>
            <a:spLocks noChangeArrowheads="1"/>
          </p:cNvSpPr>
          <p:nvPr/>
        </p:nvSpPr>
        <p:spPr bwMode="auto">
          <a:xfrm>
            <a:off x="4915297" y="271409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3" name="Oval 32" descr="Getting worse"/>
          <p:cNvSpPr>
            <a:spLocks noChangeArrowheads="1"/>
          </p:cNvSpPr>
          <p:nvPr/>
        </p:nvSpPr>
        <p:spPr bwMode="auto">
          <a:xfrm>
            <a:off x="655794" y="304800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4" name="Oval 33" descr="Getting worse"/>
          <p:cNvSpPr>
            <a:spLocks noChangeArrowheads="1"/>
          </p:cNvSpPr>
          <p:nvPr/>
        </p:nvSpPr>
        <p:spPr bwMode="auto">
          <a:xfrm>
            <a:off x="4915297" y="4759713"/>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5" name="Oval 34" descr="Getting worse"/>
          <p:cNvSpPr>
            <a:spLocks noChangeArrowheads="1"/>
          </p:cNvSpPr>
          <p:nvPr/>
        </p:nvSpPr>
        <p:spPr bwMode="auto">
          <a:xfrm>
            <a:off x="4915297" y="359860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6" name="Oval 35" descr="Little/No change"/>
          <p:cNvSpPr>
            <a:spLocks noChangeArrowheads="1"/>
          </p:cNvSpPr>
          <p:nvPr/>
        </p:nvSpPr>
        <p:spPr bwMode="auto">
          <a:xfrm>
            <a:off x="4915297" y="418116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8" name="Oval 37" descr="Target met"/>
          <p:cNvSpPr>
            <a:spLocks noChangeArrowheads="1"/>
          </p:cNvSpPr>
          <p:nvPr/>
        </p:nvSpPr>
        <p:spPr bwMode="auto">
          <a:xfrm>
            <a:off x="655793" y="358140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9" name="Oval 38" descr="Target met"/>
          <p:cNvSpPr>
            <a:spLocks noChangeArrowheads="1"/>
          </p:cNvSpPr>
          <p:nvPr/>
        </p:nvSpPr>
        <p:spPr bwMode="auto">
          <a:xfrm>
            <a:off x="4915296" y="216063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0" name="Oval 39" descr="Little/No change"/>
          <p:cNvSpPr>
            <a:spLocks noChangeArrowheads="1"/>
          </p:cNvSpPr>
          <p:nvPr/>
        </p:nvSpPr>
        <p:spPr bwMode="auto">
          <a:xfrm>
            <a:off x="4915296" y="102009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1" name="Oval 40" descr="Getting worse"/>
          <p:cNvSpPr>
            <a:spLocks noChangeArrowheads="1"/>
          </p:cNvSpPr>
          <p:nvPr/>
        </p:nvSpPr>
        <p:spPr bwMode="auto">
          <a:xfrm>
            <a:off x="655794" y="254133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2" name="Oval 41" descr="Getting worse"/>
          <p:cNvSpPr>
            <a:spLocks noChangeArrowheads="1"/>
          </p:cNvSpPr>
          <p:nvPr/>
        </p:nvSpPr>
        <p:spPr bwMode="auto">
          <a:xfrm>
            <a:off x="655793" y="3970277"/>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5" name="Oval 44" descr="Improving"/>
          <p:cNvSpPr>
            <a:spLocks noChangeArrowheads="1"/>
          </p:cNvSpPr>
          <p:nvPr/>
        </p:nvSpPr>
        <p:spPr bwMode="auto">
          <a:xfrm>
            <a:off x="658368" y="12954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6"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7"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49" name="Oval 19" descr="Improving"/>
          <p:cNvSpPr>
            <a:spLocks noChangeArrowheads="1"/>
          </p:cNvSpPr>
          <p:nvPr/>
        </p:nvSpPr>
        <p:spPr bwMode="auto">
          <a:xfrm>
            <a:off x="1692726"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50"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51"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52"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3"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231630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
            <a:ext cx="10104120" cy="5581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Objective </a:t>
            </a:r>
            <a:r>
              <a:rPr lang="en-US" sz="2600" b="1" dirty="0">
                <a:solidFill>
                  <a:srgbClr val="003F72"/>
                </a:solidFill>
                <a:latin typeface="Tahoma" pitchFamily="34" charset="0"/>
                <a:ea typeface="Tahoma" pitchFamily="34" charset="0"/>
                <a:cs typeface="Tahoma" pitchFamily="34" charset="0"/>
              </a:rPr>
              <a:t>Status: Unintentional Injury Prevention</a:t>
            </a:r>
          </a:p>
        </p:txBody>
      </p:sp>
      <p:sp>
        <p:nvSpPr>
          <p:cNvPr id="2" name="Content Placeholder 1" descr="Target met"/>
          <p:cNvSpPr>
            <a:spLocks noGrp="1"/>
          </p:cNvSpPr>
          <p:nvPr>
            <p:ph idx="1"/>
          </p:nvPr>
        </p:nvSpPr>
        <p:spPr>
          <a:xfrm>
            <a:off x="117125" y="609600"/>
            <a:ext cx="8950676" cy="5191226"/>
          </a:xfrm>
        </p:spPr>
        <p:txBody>
          <a:bodyPr numCol="2">
            <a:noAutofit/>
          </a:bodyPr>
          <a:lstStyle/>
          <a:p>
            <a:pPr marL="457200" lvl="1" indent="0">
              <a:buNone/>
            </a:pPr>
            <a:r>
              <a:rPr lang="en-US" sz="1600" dirty="0"/>
              <a:t>IVP-11 Unintentional injury </a:t>
            </a:r>
            <a:r>
              <a:rPr lang="en-US" sz="1600" dirty="0" smtClean="0"/>
              <a:t>deaths</a:t>
            </a:r>
          </a:p>
          <a:p>
            <a:pPr marL="457200" lvl="1" indent="0">
              <a:buNone/>
            </a:pPr>
            <a:r>
              <a:rPr lang="en-US" sz="1600" dirty="0" smtClean="0"/>
              <a:t>IVP-12 </a:t>
            </a:r>
            <a:r>
              <a:rPr lang="en-US" sz="1600" dirty="0"/>
              <a:t>Emergency department visits for nonfatal unintentional </a:t>
            </a:r>
            <a:r>
              <a:rPr lang="en-US" sz="1600" dirty="0" smtClean="0"/>
              <a:t>injuries</a:t>
            </a:r>
            <a:endParaRPr lang="en-US" sz="1600" dirty="0" smtClean="0">
              <a:solidFill>
                <a:srgbClr val="FF0000"/>
              </a:solidFill>
            </a:endParaRPr>
          </a:p>
          <a:p>
            <a:pPr marL="457200" lvl="1" indent="0">
              <a:buNone/>
            </a:pPr>
            <a:r>
              <a:rPr lang="en-US" sz="1600" dirty="0" smtClean="0"/>
              <a:t>IVP-13.1 Motor vehicle crash deaths (per 100,000 population)</a:t>
            </a:r>
          </a:p>
          <a:p>
            <a:pPr marL="457200" lvl="1" indent="0">
              <a:buNone/>
            </a:pPr>
            <a:r>
              <a:rPr lang="en-US" sz="1600" dirty="0" smtClean="0"/>
              <a:t>IVP-13.2 </a:t>
            </a:r>
            <a:r>
              <a:rPr lang="en-US" sz="1600" dirty="0"/>
              <a:t>Motor vehicle crash deaths (per 100 million vehicle miles)</a:t>
            </a:r>
            <a:endParaRPr lang="en-US" sz="1600" dirty="0" smtClean="0"/>
          </a:p>
          <a:p>
            <a:pPr marL="457200" lvl="1" indent="0">
              <a:buNone/>
            </a:pPr>
            <a:r>
              <a:rPr lang="en-US" sz="1600" dirty="0" smtClean="0"/>
              <a:t>IVP–14</a:t>
            </a:r>
            <a:r>
              <a:rPr lang="en-US" sz="1600" dirty="0" smtClean="0">
                <a:solidFill>
                  <a:srgbClr val="FF0000"/>
                </a:solidFill>
              </a:rPr>
              <a:t> </a:t>
            </a:r>
            <a:r>
              <a:rPr lang="en-US" sz="1600" dirty="0" smtClean="0"/>
              <a:t>Nonfatal motor vehicle crash injuries      </a:t>
            </a:r>
          </a:p>
          <a:p>
            <a:pPr marL="457200" lvl="1" indent="0">
              <a:buNone/>
            </a:pPr>
            <a:r>
              <a:rPr lang="en-US" sz="1600" dirty="0" smtClean="0"/>
              <a:t>IVP–15 </a:t>
            </a:r>
            <a:r>
              <a:rPr lang="en-US" sz="1600" dirty="0"/>
              <a:t>Safety belt use </a:t>
            </a:r>
            <a:endParaRPr lang="en-US" sz="1600" dirty="0" smtClean="0"/>
          </a:p>
          <a:p>
            <a:pPr marL="457200" lvl="1" indent="0">
              <a:buNone/>
            </a:pPr>
            <a:r>
              <a:rPr lang="en-US" sz="1600" dirty="0" smtClean="0"/>
              <a:t>IVP–16.1 Age-appropriate child restraint use (0-12 months) </a:t>
            </a:r>
            <a:endParaRPr lang="en-US" sz="1600" dirty="0" smtClean="0">
              <a:solidFill>
                <a:srgbClr val="FF0000"/>
              </a:solidFill>
            </a:endParaRPr>
          </a:p>
          <a:p>
            <a:pPr marL="457200" lvl="1" indent="0">
              <a:buNone/>
            </a:pPr>
            <a:r>
              <a:rPr lang="en-US" sz="1600" dirty="0" smtClean="0"/>
              <a:t>IVP–16.2 Age-appropriate </a:t>
            </a:r>
            <a:r>
              <a:rPr lang="en-US" sz="1600" dirty="0"/>
              <a:t>child restraint use (1-3 years</a:t>
            </a:r>
            <a:r>
              <a:rPr lang="en-US" sz="1600" dirty="0" smtClean="0"/>
              <a:t>) </a:t>
            </a:r>
            <a:endParaRPr lang="en-US" sz="1600" dirty="0" smtClean="0">
              <a:solidFill>
                <a:srgbClr val="FF0000"/>
              </a:solidFill>
            </a:endParaRPr>
          </a:p>
          <a:p>
            <a:pPr marL="457200" lvl="1" indent="0">
              <a:buNone/>
            </a:pPr>
            <a:r>
              <a:rPr lang="en-US" sz="1600" dirty="0" smtClean="0"/>
              <a:t>IVP-16.3 </a:t>
            </a:r>
            <a:r>
              <a:rPr lang="en-US" sz="1600" dirty="0"/>
              <a:t>Age-appropriate child restraint use (4-7 years</a:t>
            </a:r>
            <a:r>
              <a:rPr lang="en-US" sz="1600" dirty="0" smtClean="0"/>
              <a:t>) </a:t>
            </a:r>
            <a:endParaRPr lang="en-US" sz="1600" dirty="0" smtClean="0">
              <a:solidFill>
                <a:srgbClr val="FF0000"/>
              </a:solidFill>
            </a:endParaRPr>
          </a:p>
          <a:p>
            <a:pPr marL="457200" lvl="1" indent="0">
              <a:buNone/>
            </a:pPr>
            <a:r>
              <a:rPr lang="en-US" sz="1600" dirty="0" smtClean="0"/>
              <a:t>IVP-16.4 </a:t>
            </a:r>
            <a:r>
              <a:rPr lang="en-US" sz="1600" dirty="0"/>
              <a:t>Age-appropriate child restraint use (8-12 </a:t>
            </a:r>
            <a:r>
              <a:rPr lang="en-US" sz="1600" dirty="0" smtClean="0"/>
              <a:t>years)</a:t>
            </a:r>
            <a:endParaRPr lang="en-US" sz="1600" dirty="0" smtClean="0">
              <a:solidFill>
                <a:srgbClr val="FF0000"/>
              </a:solidFill>
            </a:endParaRPr>
          </a:p>
          <a:p>
            <a:pPr marL="457200" lvl="1" indent="0">
              <a:buNone/>
            </a:pPr>
            <a:r>
              <a:rPr lang="en-US" sz="1600" dirty="0"/>
              <a:t>IVP-17 "Good" graduated driver licensing laws </a:t>
            </a:r>
            <a:endParaRPr lang="en-US" sz="1600" dirty="0" smtClean="0"/>
          </a:p>
          <a:p>
            <a:pPr marL="457200" lvl="1" indent="0">
              <a:buNone/>
            </a:pPr>
            <a:r>
              <a:rPr lang="en-US" sz="1600" dirty="0"/>
              <a:t>IVP-18 Pedestrian deaths </a:t>
            </a:r>
            <a:endParaRPr lang="en-US" sz="1600" dirty="0" smtClean="0"/>
          </a:p>
          <a:p>
            <a:pPr marL="457200" lvl="1" indent="0">
              <a:buNone/>
            </a:pPr>
            <a:r>
              <a:rPr lang="en-US" sz="1600" dirty="0" smtClean="0"/>
              <a:t>IVP-19 </a:t>
            </a:r>
            <a:r>
              <a:rPr lang="en-US" sz="1600" dirty="0"/>
              <a:t>Nonfatal pedestrian </a:t>
            </a:r>
            <a:r>
              <a:rPr lang="en-US" sz="1600" dirty="0" smtClean="0"/>
              <a:t>injuries </a:t>
            </a:r>
            <a:endParaRPr lang="en-US" sz="1600" dirty="0" smtClean="0">
              <a:solidFill>
                <a:srgbClr val="FF0000"/>
              </a:solidFill>
            </a:endParaRPr>
          </a:p>
          <a:p>
            <a:pPr marL="457200" lvl="1" indent="0">
              <a:buNone/>
            </a:pPr>
            <a:r>
              <a:rPr lang="en-US" sz="1600" dirty="0"/>
              <a:t>IVP-20 Pedalcyclist deaths </a:t>
            </a:r>
            <a:endParaRPr lang="en-US" sz="1600" dirty="0" smtClean="0"/>
          </a:p>
          <a:p>
            <a:pPr marL="457200" lvl="1" indent="0">
              <a:buNone/>
            </a:pPr>
            <a:r>
              <a:rPr lang="en-US" sz="1600" dirty="0"/>
              <a:t>IVP-21 Bicycle helmet laws </a:t>
            </a:r>
            <a:r>
              <a:rPr lang="en-US" sz="1600" dirty="0" smtClean="0"/>
              <a:t> </a:t>
            </a:r>
          </a:p>
          <a:p>
            <a:pPr marL="457200" lvl="1" indent="0">
              <a:buNone/>
            </a:pPr>
            <a:r>
              <a:rPr lang="en-US" sz="1600" dirty="0" smtClean="0"/>
              <a:t>IVP-22 </a:t>
            </a:r>
            <a:r>
              <a:rPr lang="en-US" sz="1600" dirty="0"/>
              <a:t>Motorcycle helmet </a:t>
            </a:r>
            <a:r>
              <a:rPr lang="en-US" sz="1600" dirty="0" smtClean="0"/>
              <a:t>use </a:t>
            </a:r>
            <a:endParaRPr lang="en-US" sz="1600" dirty="0" smtClean="0">
              <a:solidFill>
                <a:srgbClr val="FF0000"/>
              </a:solidFill>
            </a:endParaRPr>
          </a:p>
          <a:p>
            <a:pPr marL="457200" lvl="1" indent="0">
              <a:buNone/>
            </a:pPr>
            <a:r>
              <a:rPr lang="en-US" sz="1600" dirty="0" smtClean="0"/>
              <a:t>IVP-23.1</a:t>
            </a:r>
            <a:r>
              <a:rPr lang="en-US" sz="1600" dirty="0"/>
              <a:t> Deaths from unintentional falls </a:t>
            </a:r>
            <a:endParaRPr lang="en-US" sz="1600" dirty="0" smtClean="0"/>
          </a:p>
          <a:p>
            <a:pPr marL="457200" lvl="1" indent="0">
              <a:buNone/>
            </a:pPr>
            <a:r>
              <a:rPr lang="en-US" sz="1600" dirty="0"/>
              <a:t>IVP-23.2 Deaths from unintentional falls (≥65 years</a:t>
            </a:r>
            <a:r>
              <a:rPr lang="en-US" sz="1600" dirty="0" smtClean="0"/>
              <a:t>)</a:t>
            </a:r>
          </a:p>
          <a:p>
            <a:pPr marL="457200" lvl="1" indent="0">
              <a:buNone/>
            </a:pPr>
            <a:r>
              <a:rPr lang="en-US" sz="1600" dirty="0" smtClean="0"/>
              <a:t>IVP-24.1 </a:t>
            </a:r>
            <a:r>
              <a:rPr lang="en-US" sz="1600" dirty="0"/>
              <a:t>Unintentional suffocation </a:t>
            </a:r>
            <a:r>
              <a:rPr lang="en-US" sz="1600" dirty="0" smtClean="0"/>
              <a:t>deaths</a:t>
            </a:r>
          </a:p>
          <a:p>
            <a:pPr marL="457200" lvl="1" indent="0">
              <a:buNone/>
            </a:pPr>
            <a:r>
              <a:rPr lang="en-US" sz="1600" dirty="0" smtClean="0"/>
              <a:t>IVP-24.2 </a:t>
            </a:r>
            <a:r>
              <a:rPr lang="en-US" sz="1600" dirty="0"/>
              <a:t>Unintentional suffocation deaths (0-12 months</a:t>
            </a:r>
            <a:r>
              <a:rPr lang="en-US" sz="1600" dirty="0" smtClean="0"/>
              <a:t>)</a:t>
            </a:r>
            <a:endParaRPr lang="en-US" sz="1600" dirty="0" smtClean="0">
              <a:solidFill>
                <a:srgbClr val="FF0000"/>
              </a:solidFill>
            </a:endParaRPr>
          </a:p>
          <a:p>
            <a:pPr marL="457200" lvl="1" indent="0">
              <a:buNone/>
            </a:pPr>
            <a:r>
              <a:rPr lang="en-US" sz="1600" dirty="0"/>
              <a:t>IVP-24.3 Unintentional suffocation deaths (≥65 years)</a:t>
            </a:r>
            <a:endParaRPr lang="en-US" sz="1600" dirty="0" smtClean="0"/>
          </a:p>
          <a:p>
            <a:pPr marL="457200" lvl="1" indent="0">
              <a:buNone/>
            </a:pPr>
            <a:r>
              <a:rPr lang="en-US" sz="1600" dirty="0"/>
              <a:t>IVP-25 Drowning </a:t>
            </a:r>
            <a:r>
              <a:rPr lang="en-US" sz="1600" dirty="0" smtClean="0"/>
              <a:t>deaths</a:t>
            </a:r>
          </a:p>
          <a:p>
            <a:pPr marL="457200" lvl="1" indent="0">
              <a:buNone/>
            </a:pPr>
            <a:r>
              <a:rPr lang="en-US" sz="1600" dirty="0" smtClean="0"/>
              <a:t>IVP-26 </a:t>
            </a:r>
            <a:r>
              <a:rPr lang="en-US" sz="1600" dirty="0"/>
              <a:t>Medically consulted sports and recreation </a:t>
            </a:r>
            <a:r>
              <a:rPr lang="en-US" sz="1600" dirty="0" smtClean="0"/>
              <a:t>injuries </a:t>
            </a:r>
            <a:endParaRPr lang="en-US" sz="1600" dirty="0" smtClean="0">
              <a:solidFill>
                <a:srgbClr val="FF0000"/>
              </a:solidFill>
            </a:endParaRPr>
          </a:p>
          <a:p>
            <a:pPr marL="457200" lvl="1" indent="0">
              <a:buNone/>
            </a:pPr>
            <a:r>
              <a:rPr lang="en-US" sz="1600" dirty="0"/>
              <a:t>IVP-27.1 Protective gear in physical </a:t>
            </a:r>
            <a:r>
              <a:rPr lang="en-US" sz="1600" dirty="0" smtClean="0"/>
              <a:t>education</a:t>
            </a:r>
          </a:p>
          <a:p>
            <a:pPr marL="457200" lvl="1" indent="0">
              <a:buNone/>
            </a:pPr>
            <a:r>
              <a:rPr lang="en-US" sz="1600" dirty="0"/>
              <a:t>IVP-27.2 Protective gear in intramural activities and physical activity clubs </a:t>
            </a:r>
            <a:endParaRPr lang="en-US" sz="1600" dirty="0" smtClean="0"/>
          </a:p>
          <a:p>
            <a:pPr marL="457200" lvl="1" indent="0">
              <a:buNone/>
            </a:pPr>
            <a:r>
              <a:rPr lang="en-US" sz="1600" dirty="0" smtClean="0"/>
              <a:t>IVP-28 Residentail fire deaths</a:t>
            </a:r>
            <a:endParaRPr lang="en-US" sz="1600" dirty="0"/>
          </a:p>
          <a:p>
            <a:pPr marL="457200" lvl="1" indent="0">
              <a:buNone/>
            </a:pPr>
            <a:endParaRPr lang="en-US" sz="1600" dirty="0" smtClean="0"/>
          </a:p>
          <a:p>
            <a:pPr marL="457200" lvl="1" indent="0">
              <a:buNone/>
            </a:pPr>
            <a:endParaRPr lang="en-US" sz="1600" dirty="0" smtClean="0"/>
          </a:p>
        </p:txBody>
      </p:sp>
      <p:sp>
        <p:nvSpPr>
          <p:cNvPr id="24" name="Oval 23" descr="Improving"/>
          <p:cNvSpPr>
            <a:spLocks noChangeArrowheads="1"/>
          </p:cNvSpPr>
          <p:nvPr/>
        </p:nvSpPr>
        <p:spPr bwMode="auto">
          <a:xfrm>
            <a:off x="470303" y="697707"/>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5" name="Oval 24" descr="Improving"/>
          <p:cNvSpPr>
            <a:spLocks noChangeArrowheads="1"/>
          </p:cNvSpPr>
          <p:nvPr/>
        </p:nvSpPr>
        <p:spPr bwMode="auto">
          <a:xfrm>
            <a:off x="470303" y="25908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6" name="Oval 25" descr="Improving"/>
          <p:cNvSpPr>
            <a:spLocks noChangeArrowheads="1"/>
          </p:cNvSpPr>
          <p:nvPr/>
        </p:nvSpPr>
        <p:spPr bwMode="auto">
          <a:xfrm>
            <a:off x="470303" y="370757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7" name="Oval 26" descr="Improving"/>
          <p:cNvSpPr>
            <a:spLocks noChangeArrowheads="1"/>
          </p:cNvSpPr>
          <p:nvPr/>
        </p:nvSpPr>
        <p:spPr bwMode="auto">
          <a:xfrm>
            <a:off x="470303" y="5323414"/>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8" name="Oval 27" descr="Improving"/>
          <p:cNvSpPr>
            <a:spLocks noChangeArrowheads="1"/>
          </p:cNvSpPr>
          <p:nvPr/>
        </p:nvSpPr>
        <p:spPr bwMode="auto">
          <a:xfrm>
            <a:off x="470303" y="48006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9" name="Oval 28" descr="Improving"/>
          <p:cNvSpPr>
            <a:spLocks noChangeArrowheads="1"/>
          </p:cNvSpPr>
          <p:nvPr/>
        </p:nvSpPr>
        <p:spPr bwMode="auto">
          <a:xfrm>
            <a:off x="4864608" y="406695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1" name="Oval 30" descr="Target met"/>
          <p:cNvSpPr>
            <a:spLocks noChangeArrowheads="1"/>
          </p:cNvSpPr>
          <p:nvPr/>
        </p:nvSpPr>
        <p:spPr bwMode="auto">
          <a:xfrm>
            <a:off x="4864608" y="68580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2" name="Oval 31" descr="Target met"/>
          <p:cNvSpPr>
            <a:spLocks noChangeArrowheads="1"/>
          </p:cNvSpPr>
          <p:nvPr/>
        </p:nvSpPr>
        <p:spPr bwMode="auto">
          <a:xfrm>
            <a:off x="470303" y="206285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3" name="Oval 32" descr="Target met"/>
          <p:cNvSpPr>
            <a:spLocks noChangeArrowheads="1"/>
          </p:cNvSpPr>
          <p:nvPr/>
        </p:nvSpPr>
        <p:spPr bwMode="auto">
          <a:xfrm>
            <a:off x="470303" y="1527969"/>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4" name="Oval 33" descr="Target met"/>
          <p:cNvSpPr>
            <a:spLocks noChangeArrowheads="1"/>
          </p:cNvSpPr>
          <p:nvPr/>
        </p:nvSpPr>
        <p:spPr bwMode="auto">
          <a:xfrm>
            <a:off x="4864608" y="541020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5" name="Oval 13" descr="Little/No change"/>
          <p:cNvSpPr>
            <a:spLocks noChangeArrowheads="1"/>
          </p:cNvSpPr>
          <p:nvPr/>
        </p:nvSpPr>
        <p:spPr bwMode="auto">
          <a:xfrm>
            <a:off x="470304" y="2891549"/>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6" name="Oval 13" descr="Little/No change"/>
          <p:cNvSpPr>
            <a:spLocks noChangeArrowheads="1"/>
          </p:cNvSpPr>
          <p:nvPr/>
        </p:nvSpPr>
        <p:spPr bwMode="auto">
          <a:xfrm>
            <a:off x="4864608" y="9906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37" name="Oval 36" descr="Little/No change"/>
          <p:cNvSpPr>
            <a:spLocks noChangeArrowheads="1"/>
          </p:cNvSpPr>
          <p:nvPr/>
        </p:nvSpPr>
        <p:spPr bwMode="auto">
          <a:xfrm>
            <a:off x="470304" y="1008546"/>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8" name="Oval 37" descr="Little/No change"/>
          <p:cNvSpPr>
            <a:spLocks noChangeArrowheads="1"/>
          </p:cNvSpPr>
          <p:nvPr/>
        </p:nvSpPr>
        <p:spPr bwMode="auto">
          <a:xfrm>
            <a:off x="470304" y="3183436"/>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9" name="Oval 38" descr="Little/No change"/>
          <p:cNvSpPr>
            <a:spLocks noChangeArrowheads="1"/>
          </p:cNvSpPr>
          <p:nvPr/>
        </p:nvSpPr>
        <p:spPr bwMode="auto">
          <a:xfrm>
            <a:off x="470304" y="4241741"/>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0" name="Oval 39" descr="Baseline only"/>
          <p:cNvSpPr>
            <a:spLocks noChangeArrowheads="1"/>
          </p:cNvSpPr>
          <p:nvPr/>
        </p:nvSpPr>
        <p:spPr bwMode="auto">
          <a:xfrm>
            <a:off x="4864608" y="4607358"/>
            <a:ext cx="153987" cy="144463"/>
          </a:xfrm>
          <a:prstGeom prst="ellipse">
            <a:avLst/>
          </a:prstGeom>
          <a:solidFill>
            <a:schemeClr val="bg1">
              <a:lumMod val="6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41" name="Oval 40" descr="Baseline only"/>
          <p:cNvSpPr>
            <a:spLocks noChangeArrowheads="1"/>
          </p:cNvSpPr>
          <p:nvPr/>
        </p:nvSpPr>
        <p:spPr bwMode="auto">
          <a:xfrm>
            <a:off x="4864608" y="4907825"/>
            <a:ext cx="153987" cy="144463"/>
          </a:xfrm>
          <a:prstGeom prst="ellipse">
            <a:avLst/>
          </a:prstGeom>
          <a:solidFill>
            <a:schemeClr val="bg1">
              <a:lumMod val="6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42" name="Oval 41" descr="Little/No change"/>
          <p:cNvSpPr>
            <a:spLocks noChangeArrowheads="1"/>
          </p:cNvSpPr>
          <p:nvPr/>
        </p:nvSpPr>
        <p:spPr bwMode="auto">
          <a:xfrm>
            <a:off x="4864608" y="12954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3" name="Oval 42" descr="Little/No change"/>
          <p:cNvSpPr>
            <a:spLocks noChangeArrowheads="1"/>
          </p:cNvSpPr>
          <p:nvPr/>
        </p:nvSpPr>
        <p:spPr bwMode="auto">
          <a:xfrm>
            <a:off x="4864608" y="2678905"/>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4" name="Oval 43" descr="Getting worse"/>
          <p:cNvSpPr>
            <a:spLocks noChangeArrowheads="1"/>
          </p:cNvSpPr>
          <p:nvPr/>
        </p:nvSpPr>
        <p:spPr bwMode="auto">
          <a:xfrm>
            <a:off x="4864608" y="3255668"/>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5" name="Oval 44" descr="Getting worse"/>
          <p:cNvSpPr>
            <a:spLocks noChangeArrowheads="1"/>
          </p:cNvSpPr>
          <p:nvPr/>
        </p:nvSpPr>
        <p:spPr bwMode="auto">
          <a:xfrm>
            <a:off x="4864608" y="3779801"/>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6" name="Oval 45" descr="Getting worse"/>
          <p:cNvSpPr>
            <a:spLocks noChangeArrowheads="1"/>
          </p:cNvSpPr>
          <p:nvPr/>
        </p:nvSpPr>
        <p:spPr bwMode="auto">
          <a:xfrm>
            <a:off x="4864608" y="1875504"/>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7" name="Oval 46" descr="Getting worse"/>
          <p:cNvSpPr>
            <a:spLocks noChangeArrowheads="1"/>
          </p:cNvSpPr>
          <p:nvPr/>
        </p:nvSpPr>
        <p:spPr bwMode="auto">
          <a:xfrm>
            <a:off x="4864608" y="160020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0" name="Oval 13" descr="Little/No change"/>
          <p:cNvSpPr>
            <a:spLocks noChangeArrowheads="1"/>
          </p:cNvSpPr>
          <p:nvPr/>
        </p:nvSpPr>
        <p:spPr bwMode="auto">
          <a:xfrm>
            <a:off x="4864608" y="2413433"/>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48" name="Oval 47" descr="Improving"/>
          <p:cNvSpPr>
            <a:spLocks noChangeArrowheads="1"/>
          </p:cNvSpPr>
          <p:nvPr/>
        </p:nvSpPr>
        <p:spPr bwMode="auto">
          <a:xfrm>
            <a:off x="470303" y="5924391"/>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9" name="Oval 48" descr="Target met"/>
          <p:cNvSpPr>
            <a:spLocks noChangeArrowheads="1"/>
          </p:cNvSpPr>
          <p:nvPr/>
        </p:nvSpPr>
        <p:spPr bwMode="auto">
          <a:xfrm>
            <a:off x="455612" y="563880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53"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54"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5"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56" name="Oval 19" descr="Improving"/>
          <p:cNvSpPr>
            <a:spLocks noChangeArrowheads="1"/>
          </p:cNvSpPr>
          <p:nvPr/>
        </p:nvSpPr>
        <p:spPr bwMode="auto">
          <a:xfrm>
            <a:off x="1692726" y="6495388"/>
            <a:ext cx="153988" cy="144462"/>
          </a:xfrm>
          <a:prstGeom prst="ellipse">
            <a:avLst/>
          </a:prstGeom>
          <a:solidFill>
            <a:srgbClr val="ABDB77"/>
          </a:solidFill>
          <a:ln w="9525">
            <a:solidFill>
              <a:schemeClr val="tx1"/>
            </a:solidFill>
            <a:round/>
            <a:headEnd/>
            <a:tailEnd/>
          </a:ln>
          <a:effectLst/>
        </p:spPr>
        <p:txBody>
          <a:bodyPr wrap="none" anchor="ctr"/>
          <a:lstStyle/>
          <a:p>
            <a:endParaRPr lang="en-US">
              <a:solidFill>
                <a:prstClr val="black"/>
              </a:solidFill>
            </a:endParaRPr>
          </a:p>
        </p:txBody>
      </p:sp>
      <p:sp>
        <p:nvSpPr>
          <p:cNvPr id="57"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58"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59"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60"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2102929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en-US" dirty="0" smtClean="0">
                <a:ea typeface="ＭＳ Ｐゴシック" pitchFamily="34" charset="-128"/>
                <a:cs typeface="Arial" pitchFamily="34" charset="0"/>
              </a:rPr>
              <a:t>Evolution of Healthy People</a:t>
            </a:r>
          </a:p>
        </p:txBody>
      </p:sp>
      <p:pic>
        <p:nvPicPr>
          <p:cNvPr id="1063" name="Picture 5" descr="odphplogo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91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5" descr="Evolution of Healthy Peopl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88834" y="1524000"/>
            <a:ext cx="761009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574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899" y="152400"/>
            <a:ext cx="8769701" cy="558140"/>
          </a:xfrm>
        </p:spPr>
        <p:txBody>
          <a:bodyPr>
            <a:normAutofit/>
          </a:bodyPr>
          <a:lstStyle/>
          <a:p>
            <a:r>
              <a:rPr lang="en-US" sz="2600" b="1" dirty="0" smtClean="0">
                <a:solidFill>
                  <a:srgbClr val="003F72"/>
                </a:solidFill>
                <a:latin typeface="Tahoma" pitchFamily="34" charset="0"/>
                <a:ea typeface="Tahoma" pitchFamily="34" charset="0"/>
                <a:cs typeface="Tahoma" pitchFamily="34" charset="0"/>
              </a:rPr>
              <a:t>Objective </a:t>
            </a:r>
            <a:r>
              <a:rPr lang="en-US" sz="2600" b="1" dirty="0">
                <a:solidFill>
                  <a:srgbClr val="003F72"/>
                </a:solidFill>
                <a:latin typeface="Tahoma" pitchFamily="34" charset="0"/>
                <a:ea typeface="Tahoma" pitchFamily="34" charset="0"/>
                <a:cs typeface="Tahoma" pitchFamily="34" charset="0"/>
              </a:rPr>
              <a:t>Status: Violence Prevention</a:t>
            </a:r>
          </a:p>
        </p:txBody>
      </p:sp>
      <p:sp>
        <p:nvSpPr>
          <p:cNvPr id="2" name="Content Placeholder 1"/>
          <p:cNvSpPr>
            <a:spLocks noGrp="1"/>
          </p:cNvSpPr>
          <p:nvPr>
            <p:ph idx="1"/>
          </p:nvPr>
        </p:nvSpPr>
        <p:spPr>
          <a:xfrm>
            <a:off x="346509" y="904774"/>
            <a:ext cx="8450982" cy="5303519"/>
          </a:xfrm>
        </p:spPr>
        <p:txBody>
          <a:bodyPr numCol="2">
            <a:normAutofit/>
          </a:bodyPr>
          <a:lstStyle/>
          <a:p>
            <a:pPr marL="457200" lvl="1" indent="0">
              <a:buNone/>
            </a:pPr>
            <a:r>
              <a:rPr lang="en-US" sz="1800" dirty="0"/>
              <a:t>IVP-29 Homicides </a:t>
            </a:r>
            <a:endParaRPr lang="en-US" sz="1800" dirty="0" smtClean="0"/>
          </a:p>
          <a:p>
            <a:pPr marL="457200" lvl="1" indent="0">
              <a:buNone/>
            </a:pPr>
            <a:r>
              <a:rPr lang="en-US" sz="1800" dirty="0" smtClean="0"/>
              <a:t>IVP-30 </a:t>
            </a:r>
            <a:r>
              <a:rPr lang="en-US" sz="1800" dirty="0"/>
              <a:t>Firearm-related </a:t>
            </a:r>
            <a:r>
              <a:rPr lang="en-US" sz="1800" dirty="0" smtClean="0"/>
              <a:t>deaths </a:t>
            </a:r>
            <a:endParaRPr lang="en-US" sz="1000" dirty="0" smtClean="0">
              <a:solidFill>
                <a:srgbClr val="FF0000"/>
              </a:solidFill>
            </a:endParaRPr>
          </a:p>
          <a:p>
            <a:pPr marL="457200" lvl="1" indent="0">
              <a:buNone/>
            </a:pPr>
            <a:r>
              <a:rPr lang="en-US" sz="1800" dirty="0" smtClean="0"/>
              <a:t>IVP-31 </a:t>
            </a:r>
            <a:r>
              <a:rPr lang="en-US" sz="1800" dirty="0"/>
              <a:t>Emergency department visits for nonfatal firearm-related injuries </a:t>
            </a:r>
            <a:endParaRPr lang="en-US" sz="1000" dirty="0" smtClean="0">
              <a:solidFill>
                <a:srgbClr val="FF0000"/>
              </a:solidFill>
            </a:endParaRPr>
          </a:p>
          <a:p>
            <a:pPr marL="457200" lvl="1" indent="0">
              <a:buNone/>
            </a:pPr>
            <a:r>
              <a:rPr lang="en-US" sz="1800" dirty="0" smtClean="0"/>
              <a:t>IVP-32 </a:t>
            </a:r>
            <a:r>
              <a:rPr lang="en-US" sz="1800" dirty="0"/>
              <a:t>Emergency department visits for nonfatal physical assault injuries </a:t>
            </a:r>
            <a:endParaRPr lang="en-US" sz="1000" dirty="0" smtClean="0">
              <a:solidFill>
                <a:srgbClr val="FF0000"/>
              </a:solidFill>
            </a:endParaRPr>
          </a:p>
          <a:p>
            <a:pPr marL="457200" lvl="1" indent="0">
              <a:buNone/>
            </a:pPr>
            <a:r>
              <a:rPr lang="en-US" sz="1800" dirty="0" smtClean="0"/>
              <a:t>IVP-33 </a:t>
            </a:r>
            <a:r>
              <a:rPr lang="en-US" sz="1800" dirty="0"/>
              <a:t>Physical assaults </a:t>
            </a:r>
            <a:endParaRPr lang="en-US" sz="1800" dirty="0" smtClean="0"/>
          </a:p>
          <a:p>
            <a:pPr marL="457200" lvl="1" indent="0">
              <a:buNone/>
            </a:pPr>
            <a:r>
              <a:rPr lang="en-US" sz="1800" dirty="0" smtClean="0"/>
              <a:t>IVP-34 </a:t>
            </a:r>
            <a:r>
              <a:rPr lang="en-US" sz="1800" dirty="0"/>
              <a:t>Physical fighting among adolescents </a:t>
            </a:r>
            <a:endParaRPr lang="en-US" sz="1000" dirty="0" smtClean="0">
              <a:solidFill>
                <a:srgbClr val="FF0000"/>
              </a:solidFill>
            </a:endParaRPr>
          </a:p>
          <a:p>
            <a:pPr marL="457200" lvl="1" indent="0">
              <a:buNone/>
            </a:pPr>
            <a:r>
              <a:rPr lang="en-US" sz="1800" dirty="0" smtClean="0"/>
              <a:t>IVP-35 </a:t>
            </a:r>
            <a:r>
              <a:rPr lang="en-US" sz="1800" dirty="0"/>
              <a:t>Bullying among </a:t>
            </a:r>
            <a:r>
              <a:rPr lang="en-US" sz="1800" dirty="0" smtClean="0"/>
              <a:t>adolescents </a:t>
            </a:r>
            <a:endParaRPr lang="en-US" sz="1000" dirty="0" smtClean="0">
              <a:solidFill>
                <a:srgbClr val="FF0000"/>
              </a:solidFill>
            </a:endParaRPr>
          </a:p>
          <a:p>
            <a:pPr marL="457200" lvl="1" indent="0">
              <a:buNone/>
            </a:pPr>
            <a:r>
              <a:rPr lang="en-US" sz="1800" dirty="0" smtClean="0"/>
              <a:t>IVP-36 </a:t>
            </a:r>
            <a:r>
              <a:rPr lang="en-US" sz="1800" dirty="0"/>
              <a:t>Weapon carrying by adolescents on school property </a:t>
            </a:r>
            <a:endParaRPr lang="en-US" sz="1000" dirty="0" smtClean="0">
              <a:solidFill>
                <a:srgbClr val="FF0000"/>
              </a:solidFill>
            </a:endParaRPr>
          </a:p>
          <a:p>
            <a:pPr marL="457200" lvl="1" indent="0">
              <a:buNone/>
            </a:pPr>
            <a:r>
              <a:rPr lang="en-US" sz="1800" dirty="0"/>
              <a:t>IVP-37 Child maltreatment deaths</a:t>
            </a:r>
            <a:endParaRPr lang="en-US" sz="1800" dirty="0" smtClean="0"/>
          </a:p>
          <a:p>
            <a:pPr marL="457200" lvl="1" indent="0">
              <a:buNone/>
            </a:pPr>
            <a:r>
              <a:rPr lang="en-US" sz="1800" dirty="0"/>
              <a:t>IVP-38 Nonfatal child maltreatment</a:t>
            </a:r>
            <a:endParaRPr lang="en-US" sz="1800" dirty="0" smtClean="0"/>
          </a:p>
          <a:p>
            <a:pPr marL="457200" lvl="1" indent="0">
              <a:buNone/>
            </a:pPr>
            <a:r>
              <a:rPr lang="en-US" sz="1800" dirty="0" smtClean="0"/>
              <a:t>IVP-39.1 Physical </a:t>
            </a:r>
            <a:r>
              <a:rPr lang="en-US" sz="1800" dirty="0"/>
              <a:t>violence by intimate </a:t>
            </a:r>
            <a:r>
              <a:rPr lang="en-US" sz="1800" dirty="0" smtClean="0"/>
              <a:t>partners</a:t>
            </a:r>
          </a:p>
          <a:p>
            <a:pPr marL="457200" lvl="1" indent="0">
              <a:buNone/>
            </a:pPr>
            <a:r>
              <a:rPr lang="en-US" sz="1800" dirty="0"/>
              <a:t>IVP-39.2 Sexual violence by intimate partners</a:t>
            </a:r>
            <a:endParaRPr lang="en-US" sz="1800" dirty="0" smtClean="0"/>
          </a:p>
          <a:p>
            <a:pPr marL="457200" lvl="1" indent="0">
              <a:buNone/>
            </a:pPr>
            <a:r>
              <a:rPr lang="en-US" sz="1800" dirty="0"/>
              <a:t>IVP-39.3 Psychological abuse by intimate partners</a:t>
            </a:r>
            <a:endParaRPr lang="en-US" sz="1800" dirty="0" smtClean="0"/>
          </a:p>
          <a:p>
            <a:pPr marL="457200" lvl="1" indent="0">
              <a:buNone/>
            </a:pPr>
            <a:r>
              <a:rPr lang="en-US" sz="1800" dirty="0"/>
              <a:t>IVP-39.4 Stalking by intimate partners</a:t>
            </a:r>
            <a:endParaRPr lang="en-US" sz="1800" dirty="0" smtClean="0"/>
          </a:p>
          <a:p>
            <a:pPr marL="457200" lvl="1" indent="0">
              <a:buNone/>
            </a:pPr>
            <a:r>
              <a:rPr lang="en-US" sz="1800" dirty="0"/>
              <a:t>IVP-40.1 Rape or attempted rape </a:t>
            </a:r>
            <a:endParaRPr lang="en-US" sz="1800" dirty="0" smtClean="0"/>
          </a:p>
          <a:p>
            <a:pPr marL="457200" lvl="1" indent="0">
              <a:buNone/>
            </a:pPr>
            <a:r>
              <a:rPr lang="en-US" sz="1800" dirty="0"/>
              <a:t>IVP-40.2 Abusive sexual contact other than rape</a:t>
            </a:r>
          </a:p>
          <a:p>
            <a:pPr marL="457200" lvl="1" indent="0">
              <a:buNone/>
            </a:pPr>
            <a:r>
              <a:rPr lang="en-US" sz="1800" dirty="0"/>
              <a:t>IVP-40.3 Non-contact sexual abuse</a:t>
            </a:r>
            <a:endParaRPr lang="en-US" sz="1800" dirty="0" smtClean="0"/>
          </a:p>
          <a:p>
            <a:pPr marL="457200" lvl="1" indent="0">
              <a:buNone/>
            </a:pPr>
            <a:r>
              <a:rPr lang="en-US" sz="1800" dirty="0" smtClean="0"/>
              <a:t>IVP-41 </a:t>
            </a:r>
            <a:r>
              <a:rPr lang="en-US" sz="1800" dirty="0"/>
              <a:t>Emergency department visits for nonfatal intentional self-harm </a:t>
            </a:r>
            <a:r>
              <a:rPr lang="en-US" sz="1800" dirty="0" smtClean="0"/>
              <a:t>injuries </a:t>
            </a:r>
            <a:endParaRPr lang="en-US" sz="1000" dirty="0" smtClean="0">
              <a:solidFill>
                <a:srgbClr val="FF0000"/>
              </a:solidFill>
            </a:endParaRPr>
          </a:p>
          <a:p>
            <a:pPr marL="457200" lvl="1" indent="0">
              <a:buNone/>
            </a:pPr>
            <a:r>
              <a:rPr lang="en-US" sz="1800" dirty="0" smtClean="0"/>
              <a:t>IVP-42 </a:t>
            </a:r>
            <a:r>
              <a:rPr lang="en-US" sz="1800" dirty="0"/>
              <a:t>Children exposed to violence </a:t>
            </a:r>
            <a:endParaRPr lang="en-US" sz="1000" dirty="0" smtClean="0">
              <a:solidFill>
                <a:srgbClr val="FF0000"/>
              </a:solidFill>
            </a:endParaRPr>
          </a:p>
          <a:p>
            <a:pPr marL="457200" lvl="1" indent="0">
              <a:buNone/>
            </a:pPr>
            <a:r>
              <a:rPr lang="en-US" sz="1800" dirty="0"/>
              <a:t>IVP-43 State linkage of violent death data </a:t>
            </a:r>
            <a:endParaRPr lang="en-US" sz="1800" dirty="0" smtClean="0"/>
          </a:p>
          <a:p>
            <a:pPr marL="457200" lvl="1" indent="0">
              <a:buNone/>
            </a:pPr>
            <a:endParaRPr lang="en-US" sz="1800" dirty="0"/>
          </a:p>
        </p:txBody>
      </p:sp>
      <p:sp>
        <p:nvSpPr>
          <p:cNvPr id="17" name="Oval 18" descr="Developmental"/>
          <p:cNvSpPr>
            <a:spLocks noChangeArrowheads="1"/>
          </p:cNvSpPr>
          <p:nvPr/>
        </p:nvSpPr>
        <p:spPr bwMode="auto">
          <a:xfrm>
            <a:off x="4843213" y="222339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18" name="Oval 18" descr="Developmental"/>
          <p:cNvSpPr>
            <a:spLocks noChangeArrowheads="1"/>
          </p:cNvSpPr>
          <p:nvPr/>
        </p:nvSpPr>
        <p:spPr bwMode="auto">
          <a:xfrm>
            <a:off x="4843213" y="1599357"/>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19" name="Oval 18" descr="Developmental"/>
          <p:cNvSpPr>
            <a:spLocks noChangeArrowheads="1"/>
          </p:cNvSpPr>
          <p:nvPr/>
        </p:nvSpPr>
        <p:spPr bwMode="auto">
          <a:xfrm>
            <a:off x="685800" y="5412569"/>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38" name="Oval 37" descr="Developmental"/>
          <p:cNvSpPr>
            <a:spLocks noChangeArrowheads="1"/>
          </p:cNvSpPr>
          <p:nvPr/>
        </p:nvSpPr>
        <p:spPr bwMode="auto">
          <a:xfrm>
            <a:off x="4843213" y="255843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43" name="Oval 42" descr="Developmental"/>
          <p:cNvSpPr>
            <a:spLocks noChangeArrowheads="1"/>
          </p:cNvSpPr>
          <p:nvPr/>
        </p:nvSpPr>
        <p:spPr bwMode="auto">
          <a:xfrm>
            <a:off x="4843213" y="102264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44" name="Oval 43" descr="Developmental"/>
          <p:cNvSpPr>
            <a:spLocks noChangeArrowheads="1"/>
          </p:cNvSpPr>
          <p:nvPr/>
        </p:nvSpPr>
        <p:spPr bwMode="auto">
          <a:xfrm>
            <a:off x="4843213" y="2872855"/>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45" name="Oval 44" descr="Developmental"/>
          <p:cNvSpPr>
            <a:spLocks noChangeArrowheads="1"/>
          </p:cNvSpPr>
          <p:nvPr/>
        </p:nvSpPr>
        <p:spPr bwMode="auto">
          <a:xfrm>
            <a:off x="4843213" y="3492880"/>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p>
        </p:txBody>
      </p:sp>
      <p:sp>
        <p:nvSpPr>
          <p:cNvPr id="28" name="Oval 27" descr="Improving"/>
          <p:cNvSpPr>
            <a:spLocks noChangeArrowheads="1"/>
          </p:cNvSpPr>
          <p:nvPr/>
        </p:nvSpPr>
        <p:spPr bwMode="auto">
          <a:xfrm>
            <a:off x="685800" y="1343525"/>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0" name="Oval 29" descr="Improving"/>
          <p:cNvSpPr>
            <a:spLocks noChangeArrowheads="1"/>
          </p:cNvSpPr>
          <p:nvPr/>
        </p:nvSpPr>
        <p:spPr bwMode="auto">
          <a:xfrm>
            <a:off x="685800" y="4143675"/>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1" name="Oval 30" descr="Improving"/>
          <p:cNvSpPr>
            <a:spLocks noChangeArrowheads="1"/>
          </p:cNvSpPr>
          <p:nvPr/>
        </p:nvSpPr>
        <p:spPr bwMode="auto">
          <a:xfrm>
            <a:off x="4843212" y="4696325"/>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2" name="Oval 31" descr="Little/No change"/>
          <p:cNvSpPr>
            <a:spLocks noChangeArrowheads="1"/>
          </p:cNvSpPr>
          <p:nvPr/>
        </p:nvSpPr>
        <p:spPr bwMode="auto">
          <a:xfrm>
            <a:off x="4843212" y="5009950"/>
            <a:ext cx="153988" cy="144462"/>
          </a:xfrm>
          <a:prstGeom prst="ellipse">
            <a:avLst/>
          </a:prstGeom>
          <a:solidFill>
            <a:srgbClr val="FFCC00"/>
          </a:solidFill>
          <a:ln w="9525">
            <a:solidFill>
              <a:schemeClr val="tx1"/>
            </a:solidFill>
            <a:round/>
            <a:headEnd/>
            <a:tailEnd/>
          </a:ln>
          <a:effectLst/>
        </p:spPr>
        <p:txBody>
          <a:bodyPr wrap="none" anchor="ctr"/>
          <a:lstStyle/>
          <a:p>
            <a:endParaRPr lang="en-US" dirty="0">
              <a:solidFill>
                <a:prstClr val="black"/>
              </a:solidFill>
            </a:endParaRPr>
          </a:p>
        </p:txBody>
      </p:sp>
      <p:sp>
        <p:nvSpPr>
          <p:cNvPr id="33" name="Oval 32" descr="Improving"/>
          <p:cNvSpPr>
            <a:spLocks noChangeArrowheads="1"/>
          </p:cNvSpPr>
          <p:nvPr/>
        </p:nvSpPr>
        <p:spPr bwMode="auto">
          <a:xfrm>
            <a:off x="685800" y="5089111"/>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34" name="Oval 33" descr="Target met"/>
          <p:cNvSpPr>
            <a:spLocks noChangeArrowheads="1"/>
          </p:cNvSpPr>
          <p:nvPr/>
        </p:nvSpPr>
        <p:spPr bwMode="auto">
          <a:xfrm>
            <a:off x="685800" y="993770"/>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36" name="Oval 21" descr="Little/No change"/>
          <p:cNvSpPr>
            <a:spLocks noChangeArrowheads="1"/>
          </p:cNvSpPr>
          <p:nvPr/>
        </p:nvSpPr>
        <p:spPr bwMode="auto">
          <a:xfrm>
            <a:off x="685800" y="16764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7" name="Oval 21" descr="Getting worse"/>
          <p:cNvSpPr>
            <a:spLocks noChangeArrowheads="1"/>
          </p:cNvSpPr>
          <p:nvPr/>
        </p:nvSpPr>
        <p:spPr bwMode="auto">
          <a:xfrm>
            <a:off x="685800" y="2257125"/>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39" name="Oval 21" descr="Little/No change"/>
          <p:cNvSpPr>
            <a:spLocks noChangeArrowheads="1"/>
          </p:cNvSpPr>
          <p:nvPr/>
        </p:nvSpPr>
        <p:spPr bwMode="auto">
          <a:xfrm>
            <a:off x="685800" y="38100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0" name="Oval 21" descr="Getting worse"/>
          <p:cNvSpPr>
            <a:spLocks noChangeArrowheads="1"/>
          </p:cNvSpPr>
          <p:nvPr/>
        </p:nvSpPr>
        <p:spPr bwMode="auto">
          <a:xfrm>
            <a:off x="4843213" y="3822088"/>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41" name="Oval 21" descr="Little/No change"/>
          <p:cNvSpPr>
            <a:spLocks noChangeArrowheads="1"/>
          </p:cNvSpPr>
          <p:nvPr/>
        </p:nvSpPr>
        <p:spPr bwMode="auto">
          <a:xfrm>
            <a:off x="685800" y="32004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35" name="Oval 34" descr="Improving"/>
          <p:cNvSpPr>
            <a:spLocks noChangeArrowheads="1"/>
          </p:cNvSpPr>
          <p:nvPr/>
        </p:nvSpPr>
        <p:spPr bwMode="auto">
          <a:xfrm>
            <a:off x="685800" y="2903538"/>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46" name="Oval 45" descr="Target met"/>
          <p:cNvSpPr>
            <a:spLocks noChangeArrowheads="1"/>
          </p:cNvSpPr>
          <p:nvPr/>
        </p:nvSpPr>
        <p:spPr bwMode="auto">
          <a:xfrm>
            <a:off x="685800" y="4732338"/>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48"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49"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0"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51" name="Oval 19" descr="Improving"/>
          <p:cNvSpPr>
            <a:spLocks noChangeArrowheads="1"/>
          </p:cNvSpPr>
          <p:nvPr/>
        </p:nvSpPr>
        <p:spPr bwMode="auto">
          <a:xfrm>
            <a:off x="1692726"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52"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53"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54"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55"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1618431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382000" cy="790832"/>
          </a:xfrm>
        </p:spPr>
        <p:txBody>
          <a:bodyPr>
            <a:noAutofit/>
          </a:bodyPr>
          <a:lstStyle/>
          <a:p>
            <a:r>
              <a:rPr lang="en-US" sz="2600" b="1" dirty="0">
                <a:solidFill>
                  <a:srgbClr val="003F72"/>
                </a:solidFill>
                <a:latin typeface="Tahoma" pitchFamily="34" charset="0"/>
                <a:ea typeface="Tahoma" pitchFamily="34" charset="0"/>
                <a:cs typeface="Tahoma" pitchFamily="34" charset="0"/>
              </a:rPr>
              <a:t>Current HP2020 Objective Status: </a:t>
            </a:r>
            <a:r>
              <a:rPr lang="en-US" sz="2600" b="1" dirty="0" smtClean="0">
                <a:solidFill>
                  <a:srgbClr val="003F72"/>
                </a:solidFill>
                <a:latin typeface="Tahoma" pitchFamily="34" charset="0"/>
                <a:ea typeface="Tahoma" pitchFamily="34" charset="0"/>
                <a:cs typeface="Tahoma" pitchFamily="34" charset="0"/>
              </a:rPr>
              <a:t/>
            </a:r>
            <a:br>
              <a:rPr lang="en-US" sz="2600" b="1" dirty="0" smtClean="0">
                <a:solidFill>
                  <a:srgbClr val="003F72"/>
                </a:solidFill>
                <a:latin typeface="Tahoma" pitchFamily="34" charset="0"/>
                <a:ea typeface="Tahoma" pitchFamily="34" charset="0"/>
                <a:cs typeface="Tahoma" pitchFamily="34" charset="0"/>
              </a:rPr>
            </a:br>
            <a:r>
              <a:rPr lang="en-US" sz="2600" b="1" dirty="0" smtClean="0">
                <a:solidFill>
                  <a:srgbClr val="003F72"/>
                </a:solidFill>
                <a:latin typeface="Tahoma" pitchFamily="34" charset="0"/>
                <a:ea typeface="Tahoma" pitchFamily="34" charset="0"/>
                <a:cs typeface="Tahoma" pitchFamily="34" charset="0"/>
              </a:rPr>
              <a:t>Injury </a:t>
            </a:r>
            <a:r>
              <a:rPr lang="en-US" sz="2600" b="1" dirty="0">
                <a:solidFill>
                  <a:srgbClr val="003F72"/>
                </a:solidFill>
                <a:latin typeface="Tahoma" pitchFamily="34" charset="0"/>
                <a:ea typeface="Tahoma" pitchFamily="34" charset="0"/>
                <a:cs typeface="Tahoma" pitchFamily="34" charset="0"/>
              </a:rPr>
              <a:t>and Violence Prevention</a:t>
            </a:r>
          </a:p>
        </p:txBody>
      </p:sp>
      <p:graphicFrame>
        <p:nvGraphicFramePr>
          <p:cNvPr id="5" name="Content Placeholder 4" descr="IVP Objective Status"/>
          <p:cNvGraphicFramePr>
            <a:graphicFrameLocks noGrp="1"/>
          </p:cNvGraphicFramePr>
          <p:nvPr>
            <p:ph idx="1"/>
            <p:extLst>
              <p:ext uri="{D42A27DB-BD31-4B8C-83A1-F6EECF244321}">
                <p14:modId xmlns:p14="http://schemas.microsoft.com/office/powerpoint/2010/main" val="3329292280"/>
              </p:ext>
            </p:extLst>
          </p:nvPr>
        </p:nvGraphicFramePr>
        <p:xfrm>
          <a:off x="457200" y="1066800"/>
          <a:ext cx="80010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6553200" y="3257996"/>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endParaRPr lang="en-US" sz="1400" dirty="0">
              <a:solidFill>
                <a:prstClr val="black"/>
              </a:solidFill>
              <a:latin typeface="Tahoma" pitchFamily="34" charset="0"/>
            </a:endParaRP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2" name="TextBox 1"/>
          <p:cNvSpPr txBox="1"/>
          <p:nvPr/>
        </p:nvSpPr>
        <p:spPr>
          <a:xfrm>
            <a:off x="6324600" y="1792069"/>
            <a:ext cx="2133600" cy="646331"/>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Total number of objectives: 65</a:t>
            </a:r>
            <a:endParaRPr lang="en-US"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30735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7660"/>
            <a:ext cx="9372600" cy="558140"/>
          </a:xfrm>
        </p:spPr>
        <p:txBody>
          <a:bodyPr>
            <a:noAutofit/>
          </a:bodyPr>
          <a:lstStyle/>
          <a:p>
            <a:r>
              <a:rPr lang="en-US" sz="2600" b="1" dirty="0" smtClean="0">
                <a:solidFill>
                  <a:srgbClr val="003F72"/>
                </a:solidFill>
                <a:latin typeface="Tahoma" pitchFamily="34" charset="0"/>
                <a:ea typeface="Tahoma" pitchFamily="34" charset="0"/>
                <a:cs typeface="Tahoma" pitchFamily="34" charset="0"/>
              </a:rPr>
              <a:t>Objective </a:t>
            </a:r>
            <a:r>
              <a:rPr lang="en-US" sz="2600" b="1" dirty="0">
                <a:solidFill>
                  <a:srgbClr val="003F72"/>
                </a:solidFill>
                <a:latin typeface="Tahoma" pitchFamily="34" charset="0"/>
                <a:ea typeface="Tahoma" pitchFamily="34" charset="0"/>
                <a:cs typeface="Tahoma" pitchFamily="34" charset="0"/>
              </a:rPr>
              <a:t>Status: </a:t>
            </a:r>
            <a:r>
              <a:rPr lang="en-US" sz="2600" b="1" dirty="0" smtClean="0">
                <a:solidFill>
                  <a:srgbClr val="003F72"/>
                </a:solidFill>
                <a:latin typeface="Tahoma" pitchFamily="34" charset="0"/>
                <a:ea typeface="Tahoma" pitchFamily="34" charset="0"/>
                <a:cs typeface="Tahoma" pitchFamily="34" charset="0"/>
              </a:rPr>
              <a:t>Occupational Safety and Health</a:t>
            </a:r>
            <a:endParaRPr lang="en-US" sz="2600" b="1" dirty="0">
              <a:solidFill>
                <a:srgbClr val="003F72"/>
              </a:solidFill>
              <a:latin typeface="Tahoma" pitchFamily="34" charset="0"/>
              <a:ea typeface="Tahoma" pitchFamily="34" charset="0"/>
              <a:cs typeface="Tahoma" pitchFamily="34" charset="0"/>
            </a:endParaRPr>
          </a:p>
        </p:txBody>
      </p:sp>
      <p:sp>
        <p:nvSpPr>
          <p:cNvPr id="2" name="Content Placeholder 1"/>
          <p:cNvSpPr>
            <a:spLocks noGrp="1"/>
          </p:cNvSpPr>
          <p:nvPr>
            <p:ph idx="1"/>
          </p:nvPr>
        </p:nvSpPr>
        <p:spPr>
          <a:xfrm>
            <a:off x="492868" y="838199"/>
            <a:ext cx="8229600" cy="5254823"/>
          </a:xfrm>
        </p:spPr>
        <p:txBody>
          <a:bodyPr numCol="2">
            <a:noAutofit/>
          </a:bodyPr>
          <a:lstStyle/>
          <a:p>
            <a:pPr marL="457200" lvl="1" indent="0" defTabSz="1084263">
              <a:spcBef>
                <a:spcPts val="0"/>
              </a:spcBef>
              <a:spcAft>
                <a:spcPts val="600"/>
              </a:spcAft>
              <a:buNone/>
            </a:pPr>
            <a:r>
              <a:rPr lang="en-US" sz="1600" dirty="0" smtClean="0"/>
              <a:t>OSH-1.1 </a:t>
            </a:r>
            <a:r>
              <a:rPr lang="en-US" sz="1600" dirty="0"/>
              <a:t>Reduce deaths from </a:t>
            </a:r>
            <a:r>
              <a:rPr lang="en-US" sz="1600" dirty="0" smtClean="0"/>
              <a:t>work-related injuries (</a:t>
            </a:r>
            <a:r>
              <a:rPr lang="en-US" sz="1600" dirty="0"/>
              <a:t>All </a:t>
            </a:r>
            <a:r>
              <a:rPr lang="en-US" sz="1600" dirty="0" smtClean="0"/>
              <a:t>industry).</a:t>
            </a:r>
          </a:p>
          <a:p>
            <a:pPr marL="457200" lvl="1" indent="0" defTabSz="1084263">
              <a:spcBef>
                <a:spcPts val="0"/>
              </a:spcBef>
              <a:spcAft>
                <a:spcPts val="600"/>
              </a:spcAft>
              <a:buNone/>
            </a:pPr>
            <a:r>
              <a:rPr lang="en-US" sz="1600" dirty="0" smtClean="0"/>
              <a:t>OSH-1.2 </a:t>
            </a:r>
            <a:r>
              <a:rPr lang="en-US" sz="1600" dirty="0"/>
              <a:t>Reduce deaths from work-related </a:t>
            </a:r>
            <a:r>
              <a:rPr lang="en-US" sz="1600" dirty="0" smtClean="0"/>
              <a:t>injuries (Mining).</a:t>
            </a:r>
          </a:p>
          <a:p>
            <a:pPr marL="457200" lvl="1" indent="0" defTabSz="1084263">
              <a:spcBef>
                <a:spcPts val="0"/>
              </a:spcBef>
              <a:spcAft>
                <a:spcPts val="600"/>
              </a:spcAft>
              <a:buNone/>
            </a:pPr>
            <a:r>
              <a:rPr lang="en-US" sz="1600" dirty="0" smtClean="0"/>
              <a:t>OSH-1.3 </a:t>
            </a:r>
            <a:r>
              <a:rPr lang="en-US" sz="1600" dirty="0"/>
              <a:t>Reduce deaths from work-related </a:t>
            </a:r>
            <a:r>
              <a:rPr lang="en-US" sz="1600" dirty="0" smtClean="0"/>
              <a:t>injuries (Construction).</a:t>
            </a:r>
          </a:p>
          <a:p>
            <a:pPr marL="457200" lvl="1" indent="0" defTabSz="1084263">
              <a:spcBef>
                <a:spcPts val="0"/>
              </a:spcBef>
              <a:spcAft>
                <a:spcPts val="600"/>
              </a:spcAft>
              <a:buNone/>
            </a:pPr>
            <a:r>
              <a:rPr lang="en-US" sz="1600" dirty="0" smtClean="0"/>
              <a:t>OSH-1.4 </a:t>
            </a:r>
            <a:r>
              <a:rPr lang="en-US" sz="1600" dirty="0"/>
              <a:t>Reduce deaths from work-related </a:t>
            </a:r>
            <a:r>
              <a:rPr lang="en-US" sz="1600" dirty="0" smtClean="0"/>
              <a:t>injuries (Transportation </a:t>
            </a:r>
            <a:r>
              <a:rPr lang="en-US" sz="1600" dirty="0"/>
              <a:t>and </a:t>
            </a:r>
            <a:r>
              <a:rPr lang="en-US" sz="1600" dirty="0" smtClean="0"/>
              <a:t>warehousing).</a:t>
            </a:r>
          </a:p>
          <a:p>
            <a:pPr marL="457200" lvl="1" indent="0" defTabSz="1084263">
              <a:spcBef>
                <a:spcPts val="0"/>
              </a:spcBef>
              <a:spcAft>
                <a:spcPts val="600"/>
              </a:spcAft>
              <a:buNone/>
            </a:pPr>
            <a:r>
              <a:rPr lang="en-US" sz="1600" dirty="0" smtClean="0"/>
              <a:t>OSH-1.5 </a:t>
            </a:r>
            <a:r>
              <a:rPr lang="en-US" sz="1600" dirty="0"/>
              <a:t>Reduce deaths from work-related </a:t>
            </a:r>
            <a:r>
              <a:rPr lang="en-US" sz="1600" dirty="0" smtClean="0"/>
              <a:t>injuries (Agriculture</a:t>
            </a:r>
            <a:r>
              <a:rPr lang="en-US" sz="1600" dirty="0"/>
              <a:t>, forestry, fishing, and </a:t>
            </a:r>
            <a:r>
              <a:rPr lang="en-US" sz="1600" dirty="0" smtClean="0"/>
              <a:t>hunting).</a:t>
            </a:r>
          </a:p>
          <a:p>
            <a:pPr marL="457200" lvl="1" indent="0" defTabSz="1084263">
              <a:spcBef>
                <a:spcPts val="0"/>
              </a:spcBef>
              <a:spcAft>
                <a:spcPts val="600"/>
              </a:spcAft>
              <a:buNone/>
            </a:pPr>
            <a:r>
              <a:rPr lang="en-US" sz="1600" dirty="0" smtClean="0"/>
              <a:t>OSH-2.1 </a:t>
            </a:r>
            <a:r>
              <a:rPr lang="en-US" sz="1600" dirty="0"/>
              <a:t>Injuries </a:t>
            </a:r>
            <a:r>
              <a:rPr lang="en-US" sz="1600" dirty="0" smtClean="0"/>
              <a:t>resulting </a:t>
            </a:r>
            <a:r>
              <a:rPr lang="en-US" sz="1600" dirty="0"/>
              <a:t>in medical treatment, lost </a:t>
            </a:r>
            <a:r>
              <a:rPr lang="en-US" sz="1600" dirty="0" smtClean="0"/>
              <a:t>time </a:t>
            </a:r>
            <a:r>
              <a:rPr lang="en-US" sz="1600" dirty="0"/>
              <a:t>from work, or restricted work activity</a:t>
            </a:r>
            <a:endParaRPr lang="en-US" sz="1600" dirty="0" smtClean="0"/>
          </a:p>
          <a:p>
            <a:pPr marL="457200" lvl="1" indent="0" defTabSz="1084263">
              <a:spcBef>
                <a:spcPts val="0"/>
              </a:spcBef>
              <a:spcAft>
                <a:spcPts val="600"/>
              </a:spcAft>
              <a:buNone/>
            </a:pPr>
            <a:r>
              <a:rPr lang="en-US" sz="1600" dirty="0" smtClean="0"/>
              <a:t>OSH-2.2 </a:t>
            </a:r>
            <a:r>
              <a:rPr lang="en-US" sz="1600" dirty="0"/>
              <a:t>Injuries treated in emergency </a:t>
            </a:r>
            <a:r>
              <a:rPr lang="en-US" sz="1600" dirty="0" smtClean="0"/>
              <a:t> departments</a:t>
            </a:r>
            <a:r>
              <a:rPr lang="en-US" sz="1600" dirty="0"/>
              <a:t>.</a:t>
            </a:r>
            <a:endParaRPr lang="en-US" sz="1600" dirty="0" smtClean="0"/>
          </a:p>
          <a:p>
            <a:pPr marL="457200" lvl="1" indent="0" defTabSz="1084263">
              <a:spcBef>
                <a:spcPts val="0"/>
              </a:spcBef>
              <a:spcAft>
                <a:spcPts val="600"/>
              </a:spcAft>
              <a:buNone/>
            </a:pPr>
            <a:r>
              <a:rPr lang="en-US" sz="1600" dirty="0" smtClean="0"/>
              <a:t>OSH-2.3 </a:t>
            </a:r>
            <a:r>
              <a:rPr lang="en-US" sz="1600" dirty="0"/>
              <a:t>Reduce nonfatal work-related </a:t>
            </a:r>
            <a:r>
              <a:rPr lang="en-US" sz="1600" dirty="0" smtClean="0"/>
              <a:t>injuries among adolescent (15-19 years) workers.</a:t>
            </a:r>
          </a:p>
          <a:p>
            <a:pPr marL="457200" lvl="1" indent="0" defTabSz="1084263">
              <a:spcBef>
                <a:spcPts val="0"/>
              </a:spcBef>
              <a:spcAft>
                <a:spcPts val="600"/>
              </a:spcAft>
              <a:buNone/>
            </a:pPr>
            <a:endParaRPr lang="en-US" sz="1600" dirty="0" smtClean="0"/>
          </a:p>
          <a:p>
            <a:pPr marL="457200" lvl="1" indent="0" defTabSz="1084263">
              <a:spcBef>
                <a:spcPts val="0"/>
              </a:spcBef>
              <a:spcAft>
                <a:spcPts val="600"/>
              </a:spcAft>
              <a:buNone/>
            </a:pPr>
            <a:r>
              <a:rPr lang="en-US" sz="1600" dirty="0" smtClean="0"/>
              <a:t>OSH-3 	Reduce injury </a:t>
            </a:r>
            <a:r>
              <a:rPr lang="en-US" sz="1600" dirty="0"/>
              <a:t>and illness </a:t>
            </a:r>
            <a:r>
              <a:rPr lang="en-US" sz="1600" dirty="0" smtClean="0"/>
              <a:t>due </a:t>
            </a:r>
            <a:r>
              <a:rPr lang="en-US" sz="1600" dirty="0"/>
              <a:t>to overexertion </a:t>
            </a:r>
            <a:r>
              <a:rPr lang="en-US" sz="1600" dirty="0" smtClean="0"/>
              <a:t>or </a:t>
            </a:r>
            <a:r>
              <a:rPr lang="en-US" sz="1600" dirty="0"/>
              <a:t>repetitive motion.</a:t>
            </a:r>
            <a:endParaRPr lang="en-US" sz="1600" dirty="0" smtClean="0"/>
          </a:p>
          <a:p>
            <a:pPr marL="457200" lvl="1" indent="0" defTabSz="1084263">
              <a:spcBef>
                <a:spcPts val="0"/>
              </a:spcBef>
              <a:spcAft>
                <a:spcPts val="600"/>
              </a:spcAft>
              <a:buNone/>
            </a:pPr>
            <a:r>
              <a:rPr lang="en-US" sz="1600" dirty="0" smtClean="0"/>
              <a:t>OSH-4 </a:t>
            </a:r>
            <a:r>
              <a:rPr lang="en-US" sz="1600" dirty="0"/>
              <a:t>Reduce pneumoconiosis deaths. </a:t>
            </a:r>
            <a:endParaRPr lang="en-US" sz="1600" dirty="0" smtClean="0"/>
          </a:p>
          <a:p>
            <a:pPr marL="457200" lvl="1" indent="0" defTabSz="1084263">
              <a:spcBef>
                <a:spcPts val="0"/>
              </a:spcBef>
              <a:spcAft>
                <a:spcPts val="600"/>
              </a:spcAft>
              <a:buNone/>
            </a:pPr>
            <a:r>
              <a:rPr lang="en-US" sz="1600" dirty="0" smtClean="0"/>
              <a:t>OSH-5 </a:t>
            </a:r>
            <a:r>
              <a:rPr lang="en-US" sz="1600" dirty="0"/>
              <a:t>Reduce deaths from work-related </a:t>
            </a:r>
            <a:r>
              <a:rPr lang="en-US" sz="1600" dirty="0" smtClean="0"/>
              <a:t>homicides.</a:t>
            </a:r>
          </a:p>
          <a:p>
            <a:pPr marL="457200" lvl="1" indent="0" defTabSz="1084263">
              <a:spcBef>
                <a:spcPts val="0"/>
              </a:spcBef>
              <a:spcAft>
                <a:spcPts val="600"/>
              </a:spcAft>
              <a:buNone/>
            </a:pPr>
            <a:r>
              <a:rPr lang="en-US" sz="1600" dirty="0" smtClean="0"/>
              <a:t>OSH-6 </a:t>
            </a:r>
            <a:r>
              <a:rPr lang="en-US" sz="1600" dirty="0"/>
              <a:t>Reduce work-related assaults </a:t>
            </a:r>
            <a:r>
              <a:rPr lang="en-US" sz="1600" dirty="0" smtClean="0"/>
              <a:t>.</a:t>
            </a:r>
          </a:p>
          <a:p>
            <a:pPr marL="457200" lvl="1" indent="0" defTabSz="966788">
              <a:spcBef>
                <a:spcPts val="0"/>
              </a:spcBef>
              <a:spcAft>
                <a:spcPts val="600"/>
              </a:spcAft>
              <a:buNone/>
            </a:pPr>
            <a:r>
              <a:rPr lang="en-US" sz="1600" dirty="0" smtClean="0"/>
              <a:t>OSH-7 </a:t>
            </a:r>
            <a:r>
              <a:rPr lang="en-US" sz="1600" dirty="0"/>
              <a:t>Reduce the proportion of persons who have </a:t>
            </a:r>
            <a:r>
              <a:rPr lang="en-US" sz="1600" dirty="0" smtClean="0"/>
              <a:t>elevated </a:t>
            </a:r>
            <a:r>
              <a:rPr lang="en-US" sz="1600" dirty="0"/>
              <a:t>blood </a:t>
            </a:r>
            <a:r>
              <a:rPr lang="en-US" sz="1600" dirty="0" smtClean="0"/>
              <a:t>lead concentrations </a:t>
            </a:r>
            <a:r>
              <a:rPr lang="en-US" sz="1600" dirty="0"/>
              <a:t>from work </a:t>
            </a:r>
            <a:r>
              <a:rPr lang="en-US" sz="1600" dirty="0" smtClean="0"/>
              <a:t>exposures injuries</a:t>
            </a:r>
          </a:p>
          <a:p>
            <a:pPr marL="457200" lvl="1" indent="0" defTabSz="966788">
              <a:spcBef>
                <a:spcPts val="0"/>
              </a:spcBef>
              <a:spcAft>
                <a:spcPts val="600"/>
              </a:spcAft>
              <a:buNone/>
            </a:pPr>
            <a:r>
              <a:rPr lang="en-US" sz="1600" dirty="0" smtClean="0"/>
              <a:t>OSH-8 </a:t>
            </a:r>
            <a:r>
              <a:rPr lang="en-US" sz="1600" dirty="0"/>
              <a:t>Reduce occupational skin diseases or </a:t>
            </a:r>
            <a:r>
              <a:rPr lang="en-US" sz="1600" dirty="0" smtClean="0"/>
              <a:t>disorders.</a:t>
            </a:r>
          </a:p>
          <a:p>
            <a:pPr marL="457200" lvl="1" indent="0" defTabSz="966788">
              <a:spcBef>
                <a:spcPts val="0"/>
              </a:spcBef>
              <a:spcAft>
                <a:spcPts val="600"/>
              </a:spcAft>
              <a:buNone/>
            </a:pPr>
            <a:r>
              <a:rPr lang="en-US" sz="1600" dirty="0" smtClean="0"/>
              <a:t>OSH-9 </a:t>
            </a:r>
            <a:r>
              <a:rPr lang="en-US" sz="1600" dirty="0"/>
              <a:t>Increase the proportion of employees who </a:t>
            </a:r>
            <a:r>
              <a:rPr lang="en-US" sz="1600" dirty="0" smtClean="0"/>
              <a:t>	have </a:t>
            </a:r>
            <a:r>
              <a:rPr lang="en-US" sz="1600" dirty="0"/>
              <a:t>access to workplace programs that </a:t>
            </a:r>
            <a:r>
              <a:rPr lang="en-US" sz="1600" dirty="0" smtClean="0"/>
              <a:t>prevent </a:t>
            </a:r>
            <a:r>
              <a:rPr lang="en-US" sz="1600" dirty="0"/>
              <a:t>or reduce employee stress.</a:t>
            </a:r>
            <a:r>
              <a:rPr lang="en-US" sz="1600" dirty="0" smtClean="0"/>
              <a:t> </a:t>
            </a:r>
          </a:p>
          <a:p>
            <a:pPr marL="457200" lvl="1" indent="0" defTabSz="966788">
              <a:spcBef>
                <a:spcPts val="0"/>
              </a:spcBef>
              <a:spcAft>
                <a:spcPts val="600"/>
              </a:spcAft>
              <a:buNone/>
            </a:pPr>
            <a:r>
              <a:rPr lang="en-US" sz="1600" dirty="0" smtClean="0"/>
              <a:t>OSH-10 </a:t>
            </a:r>
            <a:r>
              <a:rPr lang="en-US" sz="1600" dirty="0"/>
              <a:t>Reduce new cases of work-related, </a:t>
            </a:r>
            <a:r>
              <a:rPr lang="en-US" sz="1600" dirty="0" smtClean="0"/>
              <a:t>noise-	induced </a:t>
            </a:r>
            <a:r>
              <a:rPr lang="en-US" sz="1600" dirty="0"/>
              <a:t>hearing loss </a:t>
            </a:r>
          </a:p>
          <a:p>
            <a:pPr marL="457200" lvl="1" indent="0">
              <a:buNone/>
            </a:pPr>
            <a:endParaRPr lang="en-US" sz="1600" dirty="0" smtClean="0"/>
          </a:p>
          <a:p>
            <a:pPr marL="457200" lvl="1" indent="0">
              <a:buNone/>
            </a:pPr>
            <a:endParaRPr lang="en-US" sz="1600" dirty="0" smtClean="0"/>
          </a:p>
        </p:txBody>
      </p:sp>
      <p:sp>
        <p:nvSpPr>
          <p:cNvPr id="25" name="Oval 24" descr="Improving"/>
          <p:cNvSpPr>
            <a:spLocks noChangeArrowheads="1"/>
          </p:cNvSpPr>
          <p:nvPr/>
        </p:nvSpPr>
        <p:spPr bwMode="auto">
          <a:xfrm>
            <a:off x="823487" y="150876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27" name="Oval 26" descr="Target met"/>
          <p:cNvSpPr>
            <a:spLocks noChangeArrowheads="1"/>
          </p:cNvSpPr>
          <p:nvPr/>
        </p:nvSpPr>
        <p:spPr bwMode="auto">
          <a:xfrm>
            <a:off x="823487" y="5349240"/>
            <a:ext cx="153988"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28" name="Oval 27" descr="Target met"/>
          <p:cNvSpPr>
            <a:spLocks noChangeArrowheads="1"/>
          </p:cNvSpPr>
          <p:nvPr/>
        </p:nvSpPr>
        <p:spPr bwMode="auto">
          <a:xfrm>
            <a:off x="826827" y="4808538"/>
            <a:ext cx="153988"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38" name="Oval 37" descr="Little/No change"/>
          <p:cNvSpPr>
            <a:spLocks noChangeArrowheads="1"/>
          </p:cNvSpPr>
          <p:nvPr/>
        </p:nvSpPr>
        <p:spPr bwMode="auto">
          <a:xfrm>
            <a:off x="826828" y="32004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C00000"/>
              </a:solidFill>
            </a:endParaRPr>
          </a:p>
        </p:txBody>
      </p:sp>
      <p:sp>
        <p:nvSpPr>
          <p:cNvPr id="43" name="Oval 42" descr="Target met"/>
          <p:cNvSpPr>
            <a:spLocks noChangeArrowheads="1"/>
          </p:cNvSpPr>
          <p:nvPr/>
        </p:nvSpPr>
        <p:spPr bwMode="auto">
          <a:xfrm>
            <a:off x="4873752" y="3741737"/>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46" name="Oval 45" descr="Getting worse"/>
          <p:cNvSpPr>
            <a:spLocks noChangeArrowheads="1"/>
          </p:cNvSpPr>
          <p:nvPr/>
        </p:nvSpPr>
        <p:spPr bwMode="auto">
          <a:xfrm>
            <a:off x="4873752" y="236220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50" name="Oval 49" descr="Target met"/>
          <p:cNvSpPr>
            <a:spLocks noChangeArrowheads="1"/>
          </p:cNvSpPr>
          <p:nvPr/>
        </p:nvSpPr>
        <p:spPr bwMode="auto">
          <a:xfrm>
            <a:off x="826573" y="932688"/>
            <a:ext cx="153988"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51" name="Oval 50" descr="Improving"/>
          <p:cNvSpPr>
            <a:spLocks noChangeArrowheads="1"/>
          </p:cNvSpPr>
          <p:nvPr/>
        </p:nvSpPr>
        <p:spPr bwMode="auto">
          <a:xfrm>
            <a:off x="826828" y="205740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2" name="Oval 51" descr="Improving"/>
          <p:cNvSpPr>
            <a:spLocks noChangeArrowheads="1"/>
          </p:cNvSpPr>
          <p:nvPr/>
        </p:nvSpPr>
        <p:spPr bwMode="auto">
          <a:xfrm>
            <a:off x="4873752" y="5349240"/>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53" name="Oval 52" descr="Target met"/>
          <p:cNvSpPr>
            <a:spLocks noChangeArrowheads="1"/>
          </p:cNvSpPr>
          <p:nvPr/>
        </p:nvSpPr>
        <p:spPr bwMode="auto">
          <a:xfrm>
            <a:off x="826828" y="2608172"/>
            <a:ext cx="153988"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54" name="Oval 53" descr="Baseline only"/>
          <p:cNvSpPr>
            <a:spLocks noChangeArrowheads="1"/>
          </p:cNvSpPr>
          <p:nvPr/>
        </p:nvSpPr>
        <p:spPr bwMode="auto">
          <a:xfrm>
            <a:off x="4873752" y="93268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5" name="Oval 54" descr="Baseline only"/>
          <p:cNvSpPr>
            <a:spLocks noChangeArrowheads="1"/>
          </p:cNvSpPr>
          <p:nvPr/>
        </p:nvSpPr>
        <p:spPr bwMode="auto">
          <a:xfrm>
            <a:off x="4873752" y="150876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6" name="Oval 55" descr="Target met"/>
          <p:cNvSpPr>
            <a:spLocks noChangeArrowheads="1"/>
          </p:cNvSpPr>
          <p:nvPr/>
        </p:nvSpPr>
        <p:spPr bwMode="auto">
          <a:xfrm>
            <a:off x="4873752" y="1828800"/>
            <a:ext cx="153987" cy="144463"/>
          </a:xfrm>
          <a:prstGeom prst="ellipse">
            <a:avLst/>
          </a:prstGeom>
          <a:solidFill>
            <a:srgbClr val="006600"/>
          </a:solidFill>
          <a:ln w="9525">
            <a:solidFill>
              <a:schemeClr val="tx1"/>
            </a:solidFill>
            <a:round/>
            <a:headEnd/>
            <a:tailEnd/>
          </a:ln>
          <a:effectLst/>
        </p:spPr>
        <p:txBody>
          <a:bodyPr wrap="none" anchor="ctr"/>
          <a:lstStyle/>
          <a:p>
            <a:endParaRPr lang="en-US" dirty="0">
              <a:solidFill>
                <a:srgbClr val="C00000"/>
              </a:solidFill>
            </a:endParaRPr>
          </a:p>
        </p:txBody>
      </p:sp>
      <p:sp>
        <p:nvSpPr>
          <p:cNvPr id="57" name="Oval 56" descr="Baseline only"/>
          <p:cNvSpPr>
            <a:spLocks noChangeArrowheads="1"/>
          </p:cNvSpPr>
          <p:nvPr/>
        </p:nvSpPr>
        <p:spPr bwMode="auto">
          <a:xfrm>
            <a:off x="4873752" y="2706624"/>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58" name="Oval 18" descr="Developmental"/>
          <p:cNvSpPr>
            <a:spLocks noChangeArrowheads="1"/>
          </p:cNvSpPr>
          <p:nvPr/>
        </p:nvSpPr>
        <p:spPr bwMode="auto">
          <a:xfrm>
            <a:off x="4873752" y="430682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
        <p:nvSpPr>
          <p:cNvPr id="30" name="Oval 29" descr="Target met"/>
          <p:cNvSpPr>
            <a:spLocks noChangeArrowheads="1"/>
          </p:cNvSpPr>
          <p:nvPr/>
        </p:nvSpPr>
        <p:spPr bwMode="auto">
          <a:xfrm>
            <a:off x="836612" y="4005072"/>
            <a:ext cx="153988" cy="144462"/>
          </a:xfrm>
          <a:prstGeom prst="ellipse">
            <a:avLst/>
          </a:prstGeom>
          <a:solidFill>
            <a:srgbClr val="006600"/>
          </a:solidFill>
          <a:ln w="9525">
            <a:solidFill>
              <a:schemeClr val="tx1"/>
            </a:solidFill>
            <a:round/>
            <a:headEnd/>
            <a:tailEnd/>
          </a:ln>
          <a:effectLst/>
        </p:spPr>
        <p:txBody>
          <a:bodyPr wrap="none" anchor="ctr"/>
          <a:lstStyle/>
          <a:p>
            <a:endParaRPr lang="en-US" dirty="0">
              <a:solidFill>
                <a:prstClr val="black"/>
              </a:solidFill>
            </a:endParaRPr>
          </a:p>
        </p:txBody>
      </p:sp>
      <p:sp>
        <p:nvSpPr>
          <p:cNvPr id="33" name="Text Box 14"/>
          <p:cNvSpPr txBox="1">
            <a:spLocks noChangeArrowheads="1"/>
          </p:cNvSpPr>
          <p:nvPr/>
        </p:nvSpPr>
        <p:spPr bwMode="auto">
          <a:xfrm>
            <a:off x="702126" y="6423660"/>
            <a:ext cx="7222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solidFill>
                  <a:prstClr val="black"/>
                </a:solidFill>
                <a:latin typeface="Tahoma" pitchFamily="34" charset="0"/>
              </a:rPr>
              <a:t>Target </a:t>
            </a:r>
            <a:r>
              <a:rPr lang="en-US" sz="1200" dirty="0" smtClean="0">
                <a:solidFill>
                  <a:prstClr val="black"/>
                </a:solidFill>
                <a:latin typeface="Tahoma" pitchFamily="34" charset="0"/>
              </a:rPr>
              <a:t>met        Improving        Little/No change       Getting worse      Baseline only     Developmental</a:t>
            </a:r>
            <a:endParaRPr lang="en-US" sz="1200" dirty="0">
              <a:solidFill>
                <a:prstClr val="black"/>
              </a:solidFill>
              <a:latin typeface="Tahoma" pitchFamily="34" charset="0"/>
            </a:endParaRPr>
          </a:p>
        </p:txBody>
      </p:sp>
      <p:sp>
        <p:nvSpPr>
          <p:cNvPr id="34" name="Rectangle 15" descr="Legend"/>
          <p:cNvSpPr>
            <a:spLocks noChangeArrowheads="1"/>
          </p:cNvSpPr>
          <p:nvPr/>
        </p:nvSpPr>
        <p:spPr bwMode="auto">
          <a:xfrm>
            <a:off x="514451" y="6414425"/>
            <a:ext cx="72742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 name="Oval 20" descr="Target met"/>
          <p:cNvSpPr>
            <a:spLocks noChangeArrowheads="1"/>
          </p:cNvSpPr>
          <p:nvPr/>
        </p:nvSpPr>
        <p:spPr bwMode="auto">
          <a:xfrm>
            <a:off x="619226" y="6495388"/>
            <a:ext cx="153988" cy="144462"/>
          </a:xfrm>
          <a:prstGeom prst="ellipse">
            <a:avLst/>
          </a:prstGeom>
          <a:solidFill>
            <a:srgbClr val="007033"/>
          </a:solidFill>
          <a:ln w="9525">
            <a:solidFill>
              <a:schemeClr val="tx1"/>
            </a:solidFill>
            <a:round/>
            <a:headEnd/>
            <a:tailEnd/>
          </a:ln>
          <a:effectLst/>
        </p:spPr>
        <p:txBody>
          <a:bodyPr wrap="none" anchor="ctr"/>
          <a:lstStyle/>
          <a:p>
            <a:endParaRPr lang="en-US">
              <a:solidFill>
                <a:prstClr val="black"/>
              </a:solidFill>
            </a:endParaRPr>
          </a:p>
        </p:txBody>
      </p:sp>
      <p:sp>
        <p:nvSpPr>
          <p:cNvPr id="36" name="Oval 19" descr="Improving"/>
          <p:cNvSpPr>
            <a:spLocks noChangeArrowheads="1"/>
          </p:cNvSpPr>
          <p:nvPr/>
        </p:nvSpPr>
        <p:spPr bwMode="auto">
          <a:xfrm>
            <a:off x="1692726" y="6495388"/>
            <a:ext cx="153988" cy="144462"/>
          </a:xfrm>
          <a:prstGeom prst="ellipse">
            <a:avLst/>
          </a:prstGeom>
          <a:solidFill>
            <a:srgbClr val="92D050"/>
          </a:solidFill>
          <a:ln w="9525">
            <a:solidFill>
              <a:schemeClr val="tx1"/>
            </a:solidFill>
            <a:round/>
            <a:headEnd/>
            <a:tailEnd/>
          </a:ln>
          <a:effectLst/>
        </p:spPr>
        <p:txBody>
          <a:bodyPr wrap="none" anchor="ctr"/>
          <a:lstStyle/>
          <a:p>
            <a:endParaRPr lang="en-US">
              <a:solidFill>
                <a:prstClr val="black"/>
              </a:solidFill>
            </a:endParaRPr>
          </a:p>
        </p:txBody>
      </p:sp>
      <p:sp>
        <p:nvSpPr>
          <p:cNvPr id="37" name="Oval 13" descr="No change"/>
          <p:cNvSpPr>
            <a:spLocks noChangeArrowheads="1"/>
          </p:cNvSpPr>
          <p:nvPr/>
        </p:nvSpPr>
        <p:spPr bwMode="auto">
          <a:xfrm>
            <a:off x="2770956" y="6493800"/>
            <a:ext cx="153987" cy="144463"/>
          </a:xfrm>
          <a:prstGeom prst="ellipse">
            <a:avLst/>
          </a:prstGeom>
          <a:solidFill>
            <a:srgbClr val="FFCC00"/>
          </a:solidFill>
          <a:ln w="9525">
            <a:solidFill>
              <a:schemeClr val="tx1"/>
            </a:solidFill>
            <a:round/>
            <a:headEnd/>
            <a:tailEnd/>
          </a:ln>
          <a:effectLst/>
        </p:spPr>
        <p:txBody>
          <a:bodyPr wrap="none" anchor="ctr"/>
          <a:lstStyle/>
          <a:p>
            <a:endParaRPr lang="en-US">
              <a:solidFill>
                <a:srgbClr val="FFFF00"/>
              </a:solidFill>
            </a:endParaRPr>
          </a:p>
        </p:txBody>
      </p:sp>
      <p:sp>
        <p:nvSpPr>
          <p:cNvPr id="39" name="Oval 21" descr="Getting worse"/>
          <p:cNvSpPr>
            <a:spLocks noChangeArrowheads="1"/>
          </p:cNvSpPr>
          <p:nvPr/>
        </p:nvSpPr>
        <p:spPr bwMode="auto">
          <a:xfrm>
            <a:off x="4217169" y="6493800"/>
            <a:ext cx="153987" cy="144463"/>
          </a:xfrm>
          <a:prstGeom prst="ellipse">
            <a:avLst/>
          </a:prstGeom>
          <a:solidFill>
            <a:srgbClr val="C00000"/>
          </a:solidFill>
          <a:ln w="9525">
            <a:solidFill>
              <a:schemeClr val="tx1"/>
            </a:solidFill>
            <a:round/>
            <a:headEnd/>
            <a:tailEnd/>
          </a:ln>
          <a:effectLst/>
        </p:spPr>
        <p:txBody>
          <a:bodyPr wrap="none" anchor="ctr"/>
          <a:lstStyle/>
          <a:p>
            <a:endParaRPr lang="en-US">
              <a:solidFill>
                <a:srgbClr val="C00000"/>
              </a:solidFill>
            </a:endParaRPr>
          </a:p>
        </p:txBody>
      </p:sp>
      <p:sp>
        <p:nvSpPr>
          <p:cNvPr id="40" name="Oval 18" descr="Baseline only"/>
          <p:cNvSpPr>
            <a:spLocks noChangeArrowheads="1"/>
          </p:cNvSpPr>
          <p:nvPr/>
        </p:nvSpPr>
        <p:spPr bwMode="auto">
          <a:xfrm>
            <a:off x="5430336" y="6493800"/>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a:solidFill>
                <a:prstClr val="black"/>
              </a:solidFill>
            </a:endParaRPr>
          </a:p>
        </p:txBody>
      </p:sp>
      <p:sp>
        <p:nvSpPr>
          <p:cNvPr id="41" name="Oval 18" descr="Developmental"/>
          <p:cNvSpPr>
            <a:spLocks noChangeArrowheads="1"/>
          </p:cNvSpPr>
          <p:nvPr/>
        </p:nvSpPr>
        <p:spPr bwMode="auto">
          <a:xfrm>
            <a:off x="6569526" y="6501825"/>
            <a:ext cx="153987" cy="144463"/>
          </a:xfrm>
          <a:prstGeom prst="ellipse">
            <a:avLst/>
          </a:prstGeom>
          <a:solidFill>
            <a:schemeClr val="bg1"/>
          </a:solidFill>
          <a:ln w="9525">
            <a:solidFill>
              <a:schemeClr val="tx1"/>
            </a:solidFill>
            <a:round/>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258951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458200" cy="790832"/>
          </a:xfrm>
        </p:spPr>
        <p:txBody>
          <a:bodyPr>
            <a:noAutofit/>
          </a:bodyPr>
          <a:lstStyle/>
          <a:p>
            <a:r>
              <a:rPr lang="en-US" sz="2600" b="1" smtClean="0">
                <a:solidFill>
                  <a:srgbClr val="003F72"/>
                </a:solidFill>
                <a:latin typeface="Tahoma" pitchFamily="34" charset="0"/>
                <a:ea typeface="Tahoma" pitchFamily="34" charset="0"/>
                <a:cs typeface="Tahoma" pitchFamily="34" charset="0"/>
              </a:rPr>
              <a:t>Current HP2020 Objective Status: </a:t>
            </a:r>
            <a:br>
              <a:rPr lang="en-US" sz="2600" b="1" smtClean="0">
                <a:solidFill>
                  <a:srgbClr val="003F72"/>
                </a:solidFill>
                <a:latin typeface="Tahoma" pitchFamily="34" charset="0"/>
                <a:ea typeface="Tahoma" pitchFamily="34" charset="0"/>
                <a:cs typeface="Tahoma" pitchFamily="34" charset="0"/>
              </a:rPr>
            </a:br>
            <a:r>
              <a:rPr lang="en-US" sz="2600" b="1" smtClean="0">
                <a:solidFill>
                  <a:srgbClr val="003F72"/>
                </a:solidFill>
                <a:latin typeface="Tahoma" pitchFamily="34" charset="0"/>
                <a:ea typeface="Tahoma" pitchFamily="34" charset="0"/>
                <a:cs typeface="Tahoma" pitchFamily="34" charset="0"/>
              </a:rPr>
              <a:t>Occupational Safety and Health</a:t>
            </a:r>
            <a:endParaRPr lang="en-US" sz="2600" b="1" dirty="0">
              <a:solidFill>
                <a:srgbClr val="003F72"/>
              </a:solidFill>
              <a:latin typeface="Tahoma" pitchFamily="34" charset="0"/>
              <a:ea typeface="Tahoma" pitchFamily="34" charset="0"/>
              <a:cs typeface="Tahoma" pitchFamily="34" charset="0"/>
            </a:endParaRPr>
          </a:p>
        </p:txBody>
      </p:sp>
      <p:graphicFrame>
        <p:nvGraphicFramePr>
          <p:cNvPr id="5" name="Content Placeholder 4" descr="OSH Objective status"/>
          <p:cNvGraphicFramePr>
            <a:graphicFrameLocks noGrp="1"/>
          </p:cNvGraphicFramePr>
          <p:nvPr>
            <p:ph idx="1"/>
            <p:extLst>
              <p:ext uri="{D42A27DB-BD31-4B8C-83A1-F6EECF244321}">
                <p14:modId xmlns:p14="http://schemas.microsoft.com/office/powerpoint/2010/main" val="2008976303"/>
              </p:ext>
            </p:extLst>
          </p:nvPr>
        </p:nvGraphicFramePr>
        <p:xfrm>
          <a:off x="685800" y="1093462"/>
          <a:ext cx="7848600" cy="54350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52134" y="1792069"/>
            <a:ext cx="1828800" cy="923330"/>
          </a:xfrm>
          <a:prstGeom prst="rect">
            <a:avLst/>
          </a:prstGeom>
          <a:noFill/>
        </p:spPr>
        <p:txBody>
          <a:bodyPr wrap="square" rtlCol="0">
            <a:spAutoFit/>
          </a:bodyPr>
          <a:lstStyle/>
          <a:p>
            <a:pPr algn="ctr"/>
            <a:r>
              <a:rPr lang="en-US" b="1" dirty="0" smtClean="0">
                <a:latin typeface="Tahoma" pitchFamily="34" charset="0"/>
                <a:ea typeface="Tahoma" pitchFamily="34" charset="0"/>
                <a:cs typeface="Tahoma" pitchFamily="34" charset="0"/>
              </a:rPr>
              <a:t>Total number of objectives: 16</a:t>
            </a:r>
            <a:endParaRPr lang="en-US" b="1" dirty="0">
              <a:latin typeface="Tahoma" pitchFamily="34" charset="0"/>
              <a:ea typeface="Tahoma" pitchFamily="34" charset="0"/>
              <a:cs typeface="Tahoma" pitchFamily="34" charset="0"/>
            </a:endParaRPr>
          </a:p>
        </p:txBody>
      </p:sp>
      <p:sp>
        <p:nvSpPr>
          <p:cNvPr id="9" name="Text Box 14"/>
          <p:cNvSpPr txBox="1">
            <a:spLocks noChangeArrowheads="1"/>
          </p:cNvSpPr>
          <p:nvPr/>
        </p:nvSpPr>
        <p:spPr bwMode="auto">
          <a:xfrm>
            <a:off x="6553200" y="3257996"/>
            <a:ext cx="1752600"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prstClr val="black"/>
                </a:solidFill>
                <a:latin typeface="Tahoma" pitchFamily="34" charset="0"/>
              </a:rPr>
              <a:t>     Target met        </a:t>
            </a:r>
          </a:p>
          <a:p>
            <a:pPr>
              <a:spcBef>
                <a:spcPct val="50000"/>
              </a:spcBef>
            </a:pPr>
            <a:r>
              <a:rPr lang="en-US" sz="1400" dirty="0" smtClean="0">
                <a:solidFill>
                  <a:prstClr val="black"/>
                </a:solidFill>
                <a:latin typeface="Tahoma" pitchFamily="34" charset="0"/>
              </a:rPr>
              <a:t>     Improving       </a:t>
            </a:r>
          </a:p>
          <a:p>
            <a:pPr>
              <a:spcBef>
                <a:spcPct val="50000"/>
              </a:spcBef>
            </a:pPr>
            <a:r>
              <a:rPr lang="en-US" sz="1400" dirty="0" smtClean="0">
                <a:solidFill>
                  <a:prstClr val="black"/>
                </a:solidFill>
                <a:latin typeface="Tahoma" pitchFamily="34" charset="0"/>
              </a:rPr>
              <a:t>     Little/No change      </a:t>
            </a:r>
          </a:p>
          <a:p>
            <a:pPr>
              <a:spcBef>
                <a:spcPct val="50000"/>
              </a:spcBef>
            </a:pPr>
            <a:r>
              <a:rPr lang="en-US" sz="1400" dirty="0" smtClean="0">
                <a:solidFill>
                  <a:prstClr val="black"/>
                </a:solidFill>
                <a:latin typeface="Tahoma" pitchFamily="34" charset="0"/>
              </a:rPr>
              <a:t>     Getting worse      </a:t>
            </a:r>
          </a:p>
          <a:p>
            <a:pPr>
              <a:spcBef>
                <a:spcPct val="50000"/>
              </a:spcBef>
            </a:pPr>
            <a:r>
              <a:rPr lang="en-US" sz="1400" dirty="0" smtClean="0">
                <a:solidFill>
                  <a:prstClr val="black"/>
                </a:solidFill>
                <a:latin typeface="Tahoma" pitchFamily="34" charset="0"/>
              </a:rPr>
              <a:t>     Baseline only     </a:t>
            </a:r>
          </a:p>
          <a:p>
            <a:pPr>
              <a:spcBef>
                <a:spcPct val="50000"/>
              </a:spcBef>
            </a:pPr>
            <a:r>
              <a:rPr lang="en-US" sz="1400" dirty="0" smtClean="0">
                <a:solidFill>
                  <a:prstClr val="black"/>
                </a:solidFill>
                <a:latin typeface="Tahoma" pitchFamily="34" charset="0"/>
              </a:rPr>
              <a:t>     Developmental</a:t>
            </a:r>
            <a:endParaRPr lang="en-US" sz="1400" dirty="0">
              <a:solidFill>
                <a:prstClr val="black"/>
              </a:solidFill>
              <a:latin typeface="Tahoma" pitchFamily="34" charset="0"/>
            </a:endParaRPr>
          </a:p>
        </p:txBody>
      </p:sp>
      <p:sp>
        <p:nvSpPr>
          <p:cNvPr id="8" name="Oval 13" descr="Little/No change"/>
          <p:cNvSpPr>
            <a:spLocks noChangeArrowheads="1"/>
          </p:cNvSpPr>
          <p:nvPr/>
        </p:nvSpPr>
        <p:spPr bwMode="auto">
          <a:xfrm>
            <a:off x="6677187" y="3986100"/>
            <a:ext cx="153987" cy="144463"/>
          </a:xfrm>
          <a:prstGeom prst="ellipse">
            <a:avLst/>
          </a:prstGeom>
          <a:solidFill>
            <a:srgbClr val="FFCC00"/>
          </a:solidFill>
          <a:ln w="9525">
            <a:solidFill>
              <a:schemeClr val="tx1"/>
            </a:solidFill>
            <a:round/>
            <a:headEnd/>
            <a:tailEnd/>
          </a:ln>
          <a:effectLst/>
        </p:spPr>
        <p:txBody>
          <a:bodyPr wrap="none" anchor="ctr"/>
          <a:lstStyle/>
          <a:p>
            <a:endParaRPr lang="en-US" dirty="0">
              <a:solidFill>
                <a:srgbClr val="FFFF00"/>
              </a:solidFill>
            </a:endParaRPr>
          </a:p>
        </p:txBody>
      </p:sp>
      <p:sp>
        <p:nvSpPr>
          <p:cNvPr id="11" name="Oval 18" descr="Baseline only"/>
          <p:cNvSpPr>
            <a:spLocks noChangeArrowheads="1"/>
          </p:cNvSpPr>
          <p:nvPr/>
        </p:nvSpPr>
        <p:spPr bwMode="auto">
          <a:xfrm>
            <a:off x="6677185" y="4609048"/>
            <a:ext cx="153987" cy="144463"/>
          </a:xfrm>
          <a:prstGeom prst="ellipse">
            <a:avLst/>
          </a:prstGeom>
          <a:solidFill>
            <a:schemeClr val="bg1">
              <a:lumMod val="75000"/>
            </a:schemeClr>
          </a:solidFill>
          <a:ln w="9525">
            <a:solidFill>
              <a:schemeClr val="tx1"/>
            </a:solidFill>
            <a:round/>
            <a:headEnd/>
            <a:tailEnd/>
          </a:ln>
          <a:effectLst/>
        </p:spPr>
        <p:txBody>
          <a:bodyPr wrap="none" anchor="ctr"/>
          <a:lstStyle/>
          <a:p>
            <a:endParaRPr lang="en-US" dirty="0">
              <a:solidFill>
                <a:prstClr val="black"/>
              </a:solidFill>
            </a:endParaRPr>
          </a:p>
        </p:txBody>
      </p:sp>
      <p:sp>
        <p:nvSpPr>
          <p:cNvPr id="12" name="Oval 19" descr="Improving"/>
          <p:cNvSpPr>
            <a:spLocks noChangeArrowheads="1"/>
          </p:cNvSpPr>
          <p:nvPr/>
        </p:nvSpPr>
        <p:spPr bwMode="auto">
          <a:xfrm>
            <a:off x="6681999" y="3666512"/>
            <a:ext cx="153988" cy="144462"/>
          </a:xfrm>
          <a:prstGeom prst="ellipse">
            <a:avLst/>
          </a:prstGeom>
          <a:solidFill>
            <a:srgbClr val="92D050"/>
          </a:solidFill>
          <a:ln w="9525">
            <a:solidFill>
              <a:schemeClr val="tx1"/>
            </a:solidFill>
            <a:round/>
            <a:headEnd/>
            <a:tailEnd/>
          </a:ln>
          <a:effectLst/>
        </p:spPr>
        <p:txBody>
          <a:bodyPr wrap="none" anchor="ctr"/>
          <a:lstStyle/>
          <a:p>
            <a:endParaRPr lang="en-US" dirty="0">
              <a:solidFill>
                <a:prstClr val="black"/>
              </a:solidFill>
            </a:endParaRPr>
          </a:p>
        </p:txBody>
      </p:sp>
      <p:sp>
        <p:nvSpPr>
          <p:cNvPr id="13" name="Oval 20" descr="Target met"/>
          <p:cNvSpPr>
            <a:spLocks noChangeArrowheads="1"/>
          </p:cNvSpPr>
          <p:nvPr/>
        </p:nvSpPr>
        <p:spPr bwMode="auto">
          <a:xfrm>
            <a:off x="6677794" y="3361712"/>
            <a:ext cx="153988" cy="144462"/>
          </a:xfrm>
          <a:prstGeom prst="ellipse">
            <a:avLst/>
          </a:prstGeom>
          <a:solidFill>
            <a:srgbClr val="007033"/>
          </a:solidFill>
          <a:ln w="9525">
            <a:solidFill>
              <a:schemeClr val="tx1"/>
            </a:solidFill>
            <a:round/>
            <a:headEnd/>
            <a:tailEnd/>
          </a:ln>
          <a:effectLst/>
        </p:spPr>
        <p:txBody>
          <a:bodyPr wrap="none" anchor="ctr"/>
          <a:lstStyle/>
          <a:p>
            <a:endParaRPr lang="en-US" dirty="0">
              <a:solidFill>
                <a:prstClr val="black"/>
              </a:solidFill>
            </a:endParaRPr>
          </a:p>
        </p:txBody>
      </p:sp>
      <p:sp>
        <p:nvSpPr>
          <p:cNvPr id="14" name="Oval 21" descr="Getting worse"/>
          <p:cNvSpPr>
            <a:spLocks noChangeArrowheads="1"/>
          </p:cNvSpPr>
          <p:nvPr/>
        </p:nvSpPr>
        <p:spPr bwMode="auto">
          <a:xfrm>
            <a:off x="6677186" y="4296040"/>
            <a:ext cx="153987" cy="144463"/>
          </a:xfrm>
          <a:prstGeom prst="ellipse">
            <a:avLst/>
          </a:prstGeom>
          <a:solidFill>
            <a:srgbClr val="C00000"/>
          </a:solidFill>
          <a:ln w="9525">
            <a:solidFill>
              <a:schemeClr val="tx1"/>
            </a:solidFill>
            <a:round/>
            <a:headEnd/>
            <a:tailEnd/>
          </a:ln>
          <a:effectLst/>
        </p:spPr>
        <p:txBody>
          <a:bodyPr wrap="none" anchor="ctr"/>
          <a:lstStyle/>
          <a:p>
            <a:endParaRPr lang="en-US" dirty="0">
              <a:solidFill>
                <a:srgbClr val="C00000"/>
              </a:solidFill>
            </a:endParaRPr>
          </a:p>
        </p:txBody>
      </p:sp>
      <p:sp>
        <p:nvSpPr>
          <p:cNvPr id="15" name="Oval 18" descr="Developmental"/>
          <p:cNvSpPr>
            <a:spLocks noChangeArrowheads="1"/>
          </p:cNvSpPr>
          <p:nvPr/>
        </p:nvSpPr>
        <p:spPr bwMode="auto">
          <a:xfrm>
            <a:off x="6677184" y="4941984"/>
            <a:ext cx="153987" cy="144463"/>
          </a:xfrm>
          <a:prstGeom prst="ellipse">
            <a:avLst/>
          </a:prstGeom>
          <a:solidFill>
            <a:schemeClr val="bg1"/>
          </a:solidFill>
          <a:ln w="9525">
            <a:solidFill>
              <a:schemeClr val="tx1"/>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451835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000" b="1" dirty="0">
                <a:latin typeface="Tahoma" pitchFamily="34" charset="0"/>
                <a:ea typeface="Tahoma" pitchFamily="34" charset="0"/>
                <a:cs typeface="Tahoma" pitchFamily="34" charset="0"/>
              </a:rPr>
              <a:t>Public Health Impact:</a:t>
            </a:r>
            <a:br>
              <a:rPr lang="en-US" sz="3000" b="1" dirty="0">
                <a:latin typeface="Tahoma" pitchFamily="34" charset="0"/>
                <a:ea typeface="Tahoma" pitchFamily="34" charset="0"/>
                <a:cs typeface="Tahoma" pitchFamily="34" charset="0"/>
              </a:rPr>
            </a:br>
            <a:r>
              <a:rPr lang="en-US" sz="3000" b="1" dirty="0">
                <a:latin typeface="Tahoma" pitchFamily="34" charset="0"/>
                <a:ea typeface="Tahoma" pitchFamily="34" charset="0"/>
                <a:cs typeface="Tahoma" pitchFamily="34" charset="0"/>
              </a:rPr>
              <a:t>Injury </a:t>
            </a:r>
            <a:r>
              <a:rPr lang="en-US" sz="3000" b="1">
                <a:latin typeface="Tahoma" pitchFamily="34" charset="0"/>
                <a:ea typeface="Tahoma" pitchFamily="34" charset="0"/>
                <a:cs typeface="Tahoma" pitchFamily="34" charset="0"/>
              </a:rPr>
              <a:t>and </a:t>
            </a:r>
            <a:r>
              <a:rPr lang="en-US" sz="3000" b="1" smtClean="0">
                <a:latin typeface="Tahoma" pitchFamily="34" charset="0"/>
                <a:ea typeface="Tahoma" pitchFamily="34" charset="0"/>
                <a:cs typeface="Tahoma" pitchFamily="34" charset="0"/>
              </a:rPr>
              <a:t>Violence  </a:t>
            </a:r>
            <a:endParaRPr lang="en-US" sz="3000" dirty="0"/>
          </a:p>
        </p:txBody>
      </p:sp>
      <p:sp>
        <p:nvSpPr>
          <p:cNvPr id="5" name="Content Placeholder 1"/>
          <p:cNvSpPr txBox="1">
            <a:spLocks/>
          </p:cNvSpPr>
          <p:nvPr/>
        </p:nvSpPr>
        <p:spPr>
          <a:xfrm>
            <a:off x="1358900" y="1524000"/>
            <a:ext cx="7620000" cy="5181600"/>
          </a:xfrm>
          <a:prstGeom prst="rect">
            <a:avLst/>
          </a:prstGeom>
        </p:spPr>
        <p:txBody>
          <a:bodyPr>
            <a:noAutofit/>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a:spcAft>
                <a:spcPts val="0"/>
              </a:spcAft>
              <a:buClr>
                <a:srgbClr val="C00000"/>
              </a:buClr>
              <a:buFont typeface="Wingdings" pitchFamily="2" charset="2"/>
              <a:buChar char="§"/>
            </a:pPr>
            <a:r>
              <a:rPr lang="en-US" sz="2800" b="1" dirty="0" smtClean="0">
                <a:solidFill>
                  <a:srgbClr val="000000"/>
                </a:solidFill>
                <a:ea typeface="Tahoma" pitchFamily="34" charset="0"/>
                <a:cs typeface="Tahoma" pitchFamily="34" charset="0"/>
              </a:rPr>
              <a:t>Leading causes of death for ages 1-44 </a:t>
            </a:r>
            <a:endParaRPr lang="en-US" sz="2800" dirty="0" smtClean="0">
              <a:solidFill>
                <a:srgbClr val="000000"/>
              </a:solidFill>
              <a:ea typeface="Tahoma" pitchFamily="34" charset="0"/>
              <a:cs typeface="Tahoma" pitchFamily="34" charset="0"/>
            </a:endParaRPr>
          </a:p>
          <a:p>
            <a:pPr>
              <a:spcBef>
                <a:spcPts val="2400"/>
              </a:spcBef>
              <a:spcAft>
                <a:spcPts val="0"/>
              </a:spcAft>
              <a:buClr>
                <a:srgbClr val="C00000"/>
              </a:buClr>
              <a:buFont typeface="Wingdings" pitchFamily="2" charset="2"/>
              <a:buChar char="§"/>
            </a:pPr>
            <a:r>
              <a:rPr lang="en-US" sz="2800" b="1" dirty="0" smtClean="0">
                <a:solidFill>
                  <a:srgbClr val="000000"/>
                </a:solidFill>
                <a:ea typeface="Tahoma" pitchFamily="34" charset="0"/>
                <a:cs typeface="Tahoma" pitchFamily="34" charset="0"/>
              </a:rPr>
              <a:t>Affects all ages</a:t>
            </a:r>
          </a:p>
          <a:p>
            <a:pPr lvl="1">
              <a:spcAft>
                <a:spcPts val="0"/>
              </a:spcAft>
              <a:buClrTx/>
              <a:buSzPct val="100000"/>
              <a:buFont typeface="Wingdings" pitchFamily="2" charset="2"/>
              <a:buChar char="§"/>
            </a:pPr>
            <a:r>
              <a:rPr lang="en-US" dirty="0">
                <a:solidFill>
                  <a:srgbClr val="000000"/>
                </a:solidFill>
                <a:ea typeface="Tahoma" pitchFamily="34" charset="0"/>
                <a:cs typeface="Tahoma" pitchFamily="34" charset="0"/>
              </a:rPr>
              <a:t>181,000 deaths in 2010 – one death every 3 </a:t>
            </a:r>
            <a:r>
              <a:rPr lang="en-US" dirty="0" smtClean="0">
                <a:solidFill>
                  <a:srgbClr val="000000"/>
                </a:solidFill>
                <a:ea typeface="Tahoma" pitchFamily="34" charset="0"/>
                <a:cs typeface="Tahoma" pitchFamily="34" charset="0"/>
              </a:rPr>
              <a:t>minutes</a:t>
            </a:r>
          </a:p>
          <a:p>
            <a:pPr lvl="1">
              <a:spcAft>
                <a:spcPts val="0"/>
              </a:spcAft>
              <a:buClrTx/>
              <a:buSzPct val="100000"/>
              <a:buFont typeface="Wingdings" pitchFamily="2" charset="2"/>
              <a:buChar char="§"/>
            </a:pPr>
            <a:r>
              <a:rPr lang="en-US" dirty="0" smtClean="0">
                <a:solidFill>
                  <a:srgbClr val="000000"/>
                </a:solidFill>
                <a:ea typeface="Tahoma" pitchFamily="34" charset="0"/>
                <a:cs typeface="Tahoma" pitchFamily="34" charset="0"/>
              </a:rPr>
              <a:t>5,600 </a:t>
            </a:r>
            <a:r>
              <a:rPr lang="en-US" dirty="0">
                <a:solidFill>
                  <a:srgbClr val="000000"/>
                </a:solidFill>
                <a:ea typeface="Tahoma" pitchFamily="34" charset="0"/>
                <a:cs typeface="Tahoma" pitchFamily="34" charset="0"/>
              </a:rPr>
              <a:t>homicide deaths </a:t>
            </a:r>
            <a:r>
              <a:rPr lang="en-US" dirty="0" smtClean="0">
                <a:solidFill>
                  <a:srgbClr val="000000"/>
                </a:solidFill>
                <a:ea typeface="Tahoma" pitchFamily="34" charset="0"/>
                <a:cs typeface="Tahoma" pitchFamily="34" charset="0"/>
              </a:rPr>
              <a:t>for ages </a:t>
            </a:r>
            <a:r>
              <a:rPr lang="en-US" dirty="0">
                <a:solidFill>
                  <a:srgbClr val="000000"/>
                </a:solidFill>
                <a:ea typeface="Tahoma" pitchFamily="34" charset="0"/>
                <a:cs typeface="Tahoma" pitchFamily="34" charset="0"/>
              </a:rPr>
              <a:t>0-24, including 1,500 </a:t>
            </a:r>
            <a:r>
              <a:rPr lang="en-US" dirty="0" smtClean="0">
                <a:solidFill>
                  <a:srgbClr val="000000"/>
                </a:solidFill>
                <a:ea typeface="Tahoma" pitchFamily="34" charset="0"/>
                <a:cs typeface="Tahoma" pitchFamily="34" charset="0"/>
              </a:rPr>
              <a:t>deaths from child </a:t>
            </a:r>
            <a:r>
              <a:rPr lang="en-US" dirty="0">
                <a:solidFill>
                  <a:srgbClr val="000000"/>
                </a:solidFill>
                <a:ea typeface="Tahoma" pitchFamily="34" charset="0"/>
                <a:cs typeface="Tahoma" pitchFamily="34" charset="0"/>
              </a:rPr>
              <a:t>abuse and neglect</a:t>
            </a:r>
            <a:endParaRPr lang="en-US" dirty="0" smtClean="0">
              <a:solidFill>
                <a:srgbClr val="000000"/>
              </a:solidFill>
              <a:ea typeface="Tahoma" pitchFamily="34" charset="0"/>
              <a:cs typeface="Tahoma" pitchFamily="34" charset="0"/>
            </a:endParaRPr>
          </a:p>
          <a:p>
            <a:pPr lvl="1">
              <a:spcAft>
                <a:spcPts val="0"/>
              </a:spcAft>
              <a:buClrTx/>
              <a:buSzPct val="100000"/>
              <a:buFont typeface="Wingdings" pitchFamily="2" charset="2"/>
              <a:buChar char="§"/>
            </a:pPr>
            <a:r>
              <a:rPr lang="en-US" dirty="0" smtClean="0">
                <a:solidFill>
                  <a:srgbClr val="000000"/>
                </a:solidFill>
                <a:ea typeface="Tahoma" pitchFamily="34" charset="0"/>
                <a:cs typeface="Tahoma" pitchFamily="34" charset="0"/>
              </a:rPr>
              <a:t>36,600 poisoning deaths for ages 25-64</a:t>
            </a:r>
          </a:p>
          <a:p>
            <a:pPr lvl="1">
              <a:spcAft>
                <a:spcPts val="0"/>
              </a:spcAft>
              <a:buClrTx/>
              <a:buSzPct val="100000"/>
              <a:buFont typeface="Wingdings" pitchFamily="2" charset="2"/>
              <a:buChar char="§"/>
            </a:pPr>
            <a:r>
              <a:rPr lang="en-US" dirty="0" smtClean="0">
                <a:solidFill>
                  <a:srgbClr val="000000"/>
                </a:solidFill>
                <a:ea typeface="Tahoma" pitchFamily="34" charset="0"/>
                <a:cs typeface="Tahoma" pitchFamily="34" charset="0"/>
              </a:rPr>
              <a:t>22,000 fall deaths for ages 65 and older</a:t>
            </a:r>
          </a:p>
          <a:p>
            <a:pPr lvl="1">
              <a:spcAft>
                <a:spcPts val="0"/>
              </a:spcAft>
              <a:buClrTx/>
              <a:buSzPct val="100000"/>
              <a:buFont typeface="Wingdings" pitchFamily="2" charset="2"/>
              <a:buChar char="§"/>
            </a:pPr>
            <a:r>
              <a:rPr lang="en-US" dirty="0" smtClean="0">
                <a:solidFill>
                  <a:srgbClr val="000000"/>
                </a:solidFill>
                <a:ea typeface="Tahoma" pitchFamily="34" charset="0"/>
                <a:cs typeface="Tahoma" pitchFamily="34" charset="0"/>
              </a:rPr>
              <a:t>33,700 motor vehicle traffic deaths for all ages</a:t>
            </a:r>
            <a:endParaRPr lang="en-US" dirty="0">
              <a:solidFill>
                <a:srgbClr val="000000"/>
              </a:solidFill>
              <a:ea typeface="Tahoma" pitchFamily="34" charset="0"/>
              <a:cs typeface="Tahoma" pitchFamily="34" charset="0"/>
            </a:endParaRPr>
          </a:p>
          <a:p>
            <a:pPr>
              <a:spcBef>
                <a:spcPts val="2400"/>
              </a:spcBef>
              <a:spcAft>
                <a:spcPts val="0"/>
              </a:spcAft>
              <a:buClr>
                <a:srgbClr val="C00000"/>
              </a:buClr>
              <a:buFont typeface="Wingdings" pitchFamily="2" charset="2"/>
              <a:buChar char="§"/>
            </a:pPr>
            <a:r>
              <a:rPr lang="en-US" sz="2800" b="1" dirty="0" smtClean="0">
                <a:solidFill>
                  <a:srgbClr val="000000"/>
                </a:solidFill>
                <a:ea typeface="Tahoma" pitchFamily="34" charset="0"/>
                <a:cs typeface="Tahoma" pitchFamily="34" charset="0"/>
              </a:rPr>
              <a:t>Costs more than $500 billion annually in medical care and lost productivity</a:t>
            </a:r>
          </a:p>
        </p:txBody>
      </p:sp>
    </p:spTree>
    <p:extLst>
      <p:ext uri="{BB962C8B-B14F-4D97-AF65-F5344CB8AC3E}">
        <p14:creationId xmlns:p14="http://schemas.microsoft.com/office/powerpoint/2010/main" val="56553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000" b="1" dirty="0">
                <a:latin typeface="Tahoma" pitchFamily="34" charset="0"/>
                <a:ea typeface="Tahoma" pitchFamily="34" charset="0"/>
                <a:cs typeface="Tahoma" pitchFamily="34" charset="0"/>
              </a:rPr>
              <a:t>Public Health Impact:</a:t>
            </a:r>
            <a:br>
              <a:rPr lang="en-US" sz="3000" b="1" dirty="0">
                <a:latin typeface="Tahoma" pitchFamily="34" charset="0"/>
                <a:ea typeface="Tahoma" pitchFamily="34" charset="0"/>
                <a:cs typeface="Tahoma" pitchFamily="34" charset="0"/>
              </a:rPr>
            </a:br>
            <a:r>
              <a:rPr lang="en-US" sz="3000" b="1" dirty="0">
                <a:latin typeface="Tahoma" pitchFamily="34" charset="0"/>
                <a:ea typeface="Tahoma" pitchFamily="34" charset="0"/>
                <a:cs typeface="Tahoma" pitchFamily="34" charset="0"/>
              </a:rPr>
              <a:t>Occupational Safety and </a:t>
            </a:r>
            <a:r>
              <a:rPr lang="en-US" sz="3000" b="1" dirty="0" smtClean="0">
                <a:latin typeface="Tahoma" pitchFamily="34" charset="0"/>
                <a:ea typeface="Tahoma" pitchFamily="34" charset="0"/>
                <a:cs typeface="Tahoma" pitchFamily="34" charset="0"/>
              </a:rPr>
              <a:t>Health </a:t>
            </a:r>
            <a:endParaRPr lang="en-US" sz="3000" dirty="0"/>
          </a:p>
        </p:txBody>
      </p:sp>
      <p:sp>
        <p:nvSpPr>
          <p:cNvPr id="5" name="Content Placeholder 1"/>
          <p:cNvSpPr txBox="1">
            <a:spLocks/>
          </p:cNvSpPr>
          <p:nvPr/>
        </p:nvSpPr>
        <p:spPr>
          <a:xfrm>
            <a:off x="1524000" y="1524000"/>
            <a:ext cx="7315200" cy="5105400"/>
          </a:xfrm>
          <a:prstGeom prst="rect">
            <a:avLst/>
          </a:prstGeom>
        </p:spPr>
        <p:txBody>
          <a:bodyPr>
            <a:normAutofit fontScale="92500" lnSpcReduction="20000"/>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a:buSzPct val="100000"/>
              <a:buFont typeface="Wingdings" pitchFamily="2" charset="2"/>
              <a:buChar char="§"/>
            </a:pPr>
            <a:r>
              <a:rPr lang="en-US" sz="3000" dirty="0" smtClean="0">
                <a:solidFill>
                  <a:srgbClr val="000000"/>
                </a:solidFill>
                <a:ea typeface="Tahoma" pitchFamily="34" charset="0"/>
                <a:cs typeface="Tahoma" pitchFamily="34" charset="0"/>
              </a:rPr>
              <a:t>49,000 deaths from </a:t>
            </a:r>
            <a:r>
              <a:rPr lang="en-US" sz="3000" dirty="0">
                <a:solidFill>
                  <a:srgbClr val="000000"/>
                </a:solidFill>
                <a:ea typeface="Tahoma" pitchFamily="34" charset="0"/>
                <a:cs typeface="Tahoma" pitchFamily="34" charset="0"/>
              </a:rPr>
              <a:t>work-related illnesses (e.g</a:t>
            </a:r>
            <a:r>
              <a:rPr lang="en-US" sz="3000" dirty="0" smtClean="0">
                <a:solidFill>
                  <a:srgbClr val="000000"/>
                </a:solidFill>
                <a:ea typeface="Tahoma" pitchFamily="34" charset="0"/>
                <a:cs typeface="Tahoma" pitchFamily="34" charset="0"/>
              </a:rPr>
              <a:t>., </a:t>
            </a:r>
            <a:r>
              <a:rPr lang="en-US" sz="3000" dirty="0">
                <a:solidFill>
                  <a:srgbClr val="000000"/>
                </a:solidFill>
                <a:ea typeface="Tahoma" pitchFamily="34" charset="0"/>
                <a:cs typeface="Tahoma" pitchFamily="34" charset="0"/>
              </a:rPr>
              <a:t>respiratory disease, cancer</a:t>
            </a:r>
            <a:r>
              <a:rPr lang="en-US" sz="3000" dirty="0" smtClean="0">
                <a:solidFill>
                  <a:srgbClr val="000000"/>
                </a:solidFill>
                <a:ea typeface="Tahoma" pitchFamily="34" charset="0"/>
                <a:cs typeface="Tahoma" pitchFamily="34" charset="0"/>
              </a:rPr>
              <a:t>) in 2010</a:t>
            </a:r>
          </a:p>
          <a:p>
            <a:pPr>
              <a:spcBef>
                <a:spcPts val="2400"/>
              </a:spcBef>
              <a:buSzPct val="100000"/>
              <a:buFont typeface="Wingdings" pitchFamily="2" charset="2"/>
              <a:buChar char="§"/>
            </a:pPr>
            <a:r>
              <a:rPr lang="en-US" sz="3000" dirty="0" smtClean="0">
                <a:solidFill>
                  <a:srgbClr val="000000"/>
                </a:solidFill>
                <a:ea typeface="Tahoma" pitchFamily="34" charset="0"/>
                <a:cs typeface="Tahoma" pitchFamily="34" charset="0"/>
              </a:rPr>
              <a:t>2.9 </a:t>
            </a:r>
            <a:r>
              <a:rPr lang="en-US" sz="3000" dirty="0">
                <a:solidFill>
                  <a:srgbClr val="000000"/>
                </a:solidFill>
                <a:ea typeface="Tahoma" pitchFamily="34" charset="0"/>
                <a:cs typeface="Tahoma" pitchFamily="34" charset="0"/>
              </a:rPr>
              <a:t>million workers </a:t>
            </a:r>
            <a:r>
              <a:rPr lang="en-US" sz="3000" dirty="0" smtClean="0">
                <a:solidFill>
                  <a:srgbClr val="000000"/>
                </a:solidFill>
                <a:ea typeface="Tahoma" pitchFamily="34" charset="0"/>
                <a:cs typeface="Tahoma" pitchFamily="34" charset="0"/>
              </a:rPr>
              <a:t>injured in 2010 </a:t>
            </a:r>
          </a:p>
          <a:p>
            <a:pPr lvl="2">
              <a:buClr>
                <a:srgbClr val="000000"/>
              </a:buClr>
              <a:buSzPct val="100000"/>
              <a:buFont typeface="Wingdings" pitchFamily="2" charset="2"/>
              <a:buChar char="§"/>
            </a:pPr>
            <a:r>
              <a:rPr lang="en-US" sz="2600" dirty="0" smtClean="0">
                <a:solidFill>
                  <a:srgbClr val="000000"/>
                </a:solidFill>
                <a:ea typeface="Tahoma" pitchFamily="34" charset="0"/>
                <a:cs typeface="Tahoma" pitchFamily="34" charset="0"/>
              </a:rPr>
              <a:t>110,000 hospitalized </a:t>
            </a:r>
          </a:p>
          <a:p>
            <a:pPr lvl="2">
              <a:buClr>
                <a:srgbClr val="000000"/>
              </a:buClr>
              <a:buSzPct val="100000"/>
              <a:buFont typeface="Wingdings" pitchFamily="2" charset="2"/>
              <a:buChar char="§"/>
            </a:pPr>
            <a:r>
              <a:rPr lang="en-US" sz="2600" dirty="0" smtClean="0">
                <a:solidFill>
                  <a:srgbClr val="000000"/>
                </a:solidFill>
                <a:ea typeface="Tahoma" pitchFamily="34" charset="0"/>
                <a:cs typeface="Tahoma" pitchFamily="34" charset="0"/>
              </a:rPr>
              <a:t>4,690 died </a:t>
            </a:r>
            <a:endParaRPr lang="en-US" sz="2600" dirty="0">
              <a:solidFill>
                <a:srgbClr val="000000"/>
              </a:solidFill>
              <a:ea typeface="Tahoma" pitchFamily="34" charset="0"/>
              <a:cs typeface="Tahoma" pitchFamily="34" charset="0"/>
            </a:endParaRPr>
          </a:p>
          <a:p>
            <a:pPr>
              <a:spcBef>
                <a:spcPts val="2400"/>
              </a:spcBef>
              <a:buSzPct val="100000"/>
              <a:buFont typeface="Wingdings" pitchFamily="2" charset="2"/>
              <a:buChar char="§"/>
            </a:pPr>
            <a:r>
              <a:rPr lang="en-US" sz="3000" dirty="0" smtClean="0">
                <a:solidFill>
                  <a:srgbClr val="000000"/>
                </a:solidFill>
                <a:ea typeface="Tahoma" pitchFamily="34" charset="0"/>
                <a:cs typeface="Tahoma" pitchFamily="34" charset="0"/>
              </a:rPr>
              <a:t>137,400 work-related assaults seen in emergency departments in 2009</a:t>
            </a:r>
          </a:p>
          <a:p>
            <a:pPr>
              <a:spcBef>
                <a:spcPts val="1800"/>
              </a:spcBef>
              <a:buSzPct val="100000"/>
              <a:buFont typeface="Wingdings" pitchFamily="2" charset="2"/>
              <a:buChar char="§"/>
            </a:pPr>
            <a:r>
              <a:rPr lang="en-US" sz="3000" b="1" dirty="0" smtClean="0">
                <a:solidFill>
                  <a:srgbClr val="000000"/>
                </a:solidFill>
                <a:ea typeface="Tahoma" pitchFamily="34" charset="0"/>
                <a:cs typeface="Tahoma" pitchFamily="34" charset="0"/>
              </a:rPr>
              <a:t>Each year, work-related </a:t>
            </a:r>
            <a:r>
              <a:rPr lang="en-US" sz="3000" b="1" dirty="0">
                <a:solidFill>
                  <a:srgbClr val="000000"/>
                </a:solidFill>
                <a:ea typeface="Tahoma" pitchFamily="34" charset="0"/>
                <a:cs typeface="Tahoma" pitchFamily="34" charset="0"/>
              </a:rPr>
              <a:t>deaths, injuries, and illnesses cost </a:t>
            </a:r>
            <a:r>
              <a:rPr lang="en-US" sz="3000" b="1" dirty="0" smtClean="0">
                <a:solidFill>
                  <a:srgbClr val="000000"/>
                </a:solidFill>
                <a:ea typeface="Tahoma" pitchFamily="34" charset="0"/>
                <a:cs typeface="Tahoma" pitchFamily="34" charset="0"/>
              </a:rPr>
              <a:t>$250 </a:t>
            </a:r>
            <a:r>
              <a:rPr lang="en-US" sz="3000" b="1" dirty="0">
                <a:solidFill>
                  <a:srgbClr val="000000"/>
                </a:solidFill>
                <a:ea typeface="Tahoma" pitchFamily="34" charset="0"/>
                <a:cs typeface="Tahoma" pitchFamily="34" charset="0"/>
              </a:rPr>
              <a:t>billion </a:t>
            </a:r>
            <a:endParaRPr lang="en-US" sz="3000" b="1" dirty="0" smtClean="0">
              <a:solidFill>
                <a:srgbClr val="000000"/>
              </a:solidFill>
              <a:ea typeface="Tahoma" pitchFamily="34" charset="0"/>
              <a:cs typeface="Tahoma" pitchFamily="34" charset="0"/>
            </a:endParaRPr>
          </a:p>
          <a:p>
            <a:pPr lvl="1">
              <a:buClr>
                <a:srgbClr val="000000"/>
              </a:buClr>
              <a:buSzPct val="100000"/>
              <a:buFont typeface="Wingdings" pitchFamily="2" charset="2"/>
              <a:buChar char="§"/>
            </a:pPr>
            <a:r>
              <a:rPr lang="en-US" sz="2600" dirty="0" smtClean="0">
                <a:solidFill>
                  <a:srgbClr val="000000"/>
                </a:solidFill>
                <a:ea typeface="Tahoma" pitchFamily="34" charset="0"/>
                <a:cs typeface="Tahoma" pitchFamily="34" charset="0"/>
              </a:rPr>
              <a:t>Work-related homicides cost nearly $3 billion in </a:t>
            </a:r>
          </a:p>
          <a:p>
            <a:pPr marL="346075" lvl="1" indent="0">
              <a:buClr>
                <a:srgbClr val="000000"/>
              </a:buClr>
              <a:buSzPct val="125000"/>
              <a:buNone/>
            </a:pPr>
            <a:r>
              <a:rPr lang="en-US" sz="2600" dirty="0" smtClean="0">
                <a:solidFill>
                  <a:srgbClr val="000000"/>
                </a:solidFill>
                <a:ea typeface="Tahoma" pitchFamily="34" charset="0"/>
                <a:cs typeface="Tahoma" pitchFamily="34" charset="0"/>
              </a:rPr>
              <a:t>	2003-2006</a:t>
            </a:r>
          </a:p>
        </p:txBody>
      </p:sp>
    </p:spTree>
    <p:extLst>
      <p:ext uri="{BB962C8B-B14F-4D97-AF65-F5344CB8AC3E}">
        <p14:creationId xmlns:p14="http://schemas.microsoft.com/office/powerpoint/2010/main" val="1456512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143000"/>
            <a:ext cx="8839200" cy="1161288"/>
          </a:xfrm>
        </p:spPr>
        <p:txBody>
          <a:bodyPr>
            <a:noAutofit/>
          </a:bodyPr>
          <a:lstStyle/>
          <a:p>
            <a:pPr marL="0" algn="ctr" rtl="0" eaLnBrk="1" latinLnBrk="0" hangingPunct="1">
              <a:spcBef>
                <a:spcPts val="0"/>
              </a:spcBef>
              <a:spcAft>
                <a:spcPts val="0"/>
              </a:spcAft>
            </a:pPr>
            <a:r>
              <a:rPr lang="en-US" b="1" kern="1200" dirty="0" smtClean="0">
                <a:solidFill>
                  <a:srgbClr val="FADA63"/>
                </a:solidFill>
                <a:effectLst/>
                <a:ea typeface="+mn-ea"/>
              </a:rPr>
              <a:t>Linda C. Degutis, DrPH, MSN</a:t>
            </a:r>
            <a:endParaRPr lang="en-US" dirty="0" smtClean="0">
              <a:effectLst/>
            </a:endParaRPr>
          </a:p>
          <a:p>
            <a:pPr marL="0" algn="ctr" rtl="0" eaLnBrk="1" latinLnBrk="0" hangingPunct="1">
              <a:spcBef>
                <a:spcPts val="0"/>
              </a:spcBef>
              <a:spcAft>
                <a:spcPts val="0"/>
              </a:spcAft>
            </a:pPr>
            <a:r>
              <a:rPr lang="en-US" sz="2400" b="1" kern="1200" dirty="0" smtClean="0">
                <a:solidFill>
                  <a:srgbClr val="FADA63"/>
                </a:solidFill>
                <a:effectLst/>
                <a:ea typeface="+mn-ea"/>
              </a:rPr>
              <a:t>Director, National Center for Injury Prevention and Control</a:t>
            </a:r>
            <a:endParaRPr lang="en-US" sz="2400" dirty="0" smtClean="0">
              <a:effectLst/>
            </a:endParaRPr>
          </a:p>
          <a:p>
            <a:pPr marL="0" algn="ctr" rtl="0" eaLnBrk="1" latinLnBrk="0" hangingPunct="1">
              <a:spcBef>
                <a:spcPts val="0"/>
              </a:spcBef>
              <a:spcAft>
                <a:spcPts val="0"/>
              </a:spcAft>
            </a:pPr>
            <a:r>
              <a:rPr lang="en-US" sz="2400" b="1" kern="1200" dirty="0" smtClean="0">
                <a:solidFill>
                  <a:srgbClr val="FADA63"/>
                </a:solidFill>
                <a:effectLst/>
                <a:ea typeface="+mn-ea"/>
              </a:rPr>
              <a:t>Centers for Disease Control and Prevention</a:t>
            </a:r>
            <a:endParaRPr lang="en-US" sz="2400" dirty="0" smtClean="0">
              <a:effectLst/>
            </a:endParaRPr>
          </a:p>
          <a:p>
            <a:endParaRPr lang="en-US" sz="2800" dirty="0"/>
          </a:p>
        </p:txBody>
      </p:sp>
    </p:spTree>
    <p:extLst>
      <p:ext uri="{BB962C8B-B14F-4D97-AF65-F5344CB8AC3E}">
        <p14:creationId xmlns:p14="http://schemas.microsoft.com/office/powerpoint/2010/main" val="158504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81000"/>
            <a:ext cx="7470648" cy="1066800"/>
          </a:xfrm>
        </p:spPr>
        <p:txBody>
          <a:bodyPr/>
          <a:lstStyle/>
          <a:p>
            <a:pPr lvl="0"/>
            <a:r>
              <a:rPr lang="en-US" dirty="0">
                <a:ea typeface="ＭＳ Ｐゴシック" pitchFamily="-107" charset="-128"/>
                <a:cs typeface="ＭＳ Ｐゴシック" pitchFamily="84" charset="-128"/>
              </a:rPr>
              <a:t>National Center for Injury Prevention and Control (NCIPC)</a:t>
            </a:r>
            <a:br>
              <a:rPr lang="en-US" dirty="0">
                <a:ea typeface="ＭＳ Ｐゴシック" pitchFamily="-107" charset="-128"/>
                <a:cs typeface="ＭＳ Ｐゴシック" pitchFamily="84" charset="-128"/>
              </a:rPr>
            </a:br>
            <a:endParaRPr lang="en-US" dirty="0"/>
          </a:p>
        </p:txBody>
      </p:sp>
      <p:sp>
        <p:nvSpPr>
          <p:cNvPr id="6" name="Content Placeholder 5"/>
          <p:cNvSpPr>
            <a:spLocks noGrp="1"/>
          </p:cNvSpPr>
          <p:nvPr>
            <p:ph idx="1"/>
          </p:nvPr>
        </p:nvSpPr>
        <p:spPr>
          <a:xfrm>
            <a:off x="1676400" y="1558471"/>
            <a:ext cx="7086600" cy="5510784"/>
          </a:xfrm>
        </p:spPr>
        <p:txBody>
          <a:bodyPr/>
          <a:lstStyle/>
          <a:p>
            <a:pPr marL="0" indent="0">
              <a:buNone/>
            </a:pPr>
            <a:r>
              <a:rPr lang="en-US" dirty="0"/>
              <a:t>Mission: To  prevent violence and injuries, and reduce their consequences</a:t>
            </a:r>
          </a:p>
          <a:p>
            <a:pPr marL="0" indent="0">
              <a:buNone/>
            </a:pPr>
            <a:r>
              <a:rPr lang="en-US" dirty="0"/>
              <a:t>Injury: Leading cause of death, ages 1-44</a:t>
            </a:r>
          </a:p>
          <a:p>
            <a:endParaRPr lang="en-US" dirty="0"/>
          </a:p>
        </p:txBody>
      </p:sp>
      <p:pic>
        <p:nvPicPr>
          <p:cNvPr id="5" name="Picture 4" descr="Image showing that injury outranks non-communicable diseases and infectious diseases as a leading cause of dea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3034284"/>
            <a:ext cx="5867401" cy="3671316"/>
          </a:xfrm>
          <a:prstGeom prst="rect">
            <a:avLst/>
          </a:prstGeom>
        </p:spPr>
      </p:pic>
    </p:spTree>
    <p:extLst>
      <p:ext uri="{BB962C8B-B14F-4D97-AF65-F5344CB8AC3E}">
        <p14:creationId xmlns:p14="http://schemas.microsoft.com/office/powerpoint/2010/main" val="937737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76" y="609600"/>
            <a:ext cx="7470648" cy="609600"/>
          </a:xfrm>
        </p:spPr>
        <p:txBody>
          <a:bodyPr/>
          <a:lstStyle/>
          <a:p>
            <a:pPr lvl="0"/>
            <a:r>
              <a:rPr lang="en-US" dirty="0">
                <a:ea typeface="ＭＳ Ｐゴシック" pitchFamily="-107" charset="-128"/>
                <a:cs typeface="ＭＳ Ｐゴシック" pitchFamily="84" charset="-128"/>
              </a:rPr>
              <a:t>NCIPC Focus Areas</a:t>
            </a:r>
            <a:br>
              <a:rPr lang="en-US" dirty="0">
                <a:ea typeface="ＭＳ Ｐゴシック" pitchFamily="-107" charset="-128"/>
                <a:cs typeface="ＭＳ Ｐゴシック" pitchFamily="84" charset="-128"/>
              </a:rPr>
            </a:br>
            <a:endParaRPr lang="en-US" dirty="0"/>
          </a:p>
        </p:txBody>
      </p:sp>
      <p:pic>
        <p:nvPicPr>
          <p:cNvPr id="8" name="Picture 7" descr="Image of cars sitting in traffic"/>
          <p:cNvPicPr>
            <a:picLocks noChangeAspect="1"/>
          </p:cNvPicPr>
          <p:nvPr/>
        </p:nvPicPr>
        <p:blipFill rotWithShape="1">
          <a:blip r:embed="rId3" cstate="print">
            <a:extLst>
              <a:ext uri="{28A0092B-C50C-407E-A947-70E740481C1C}">
                <a14:useLocalDpi xmlns:a14="http://schemas.microsoft.com/office/drawing/2010/main" val="0"/>
              </a:ext>
            </a:extLst>
          </a:blip>
          <a:srcRect r="31250"/>
          <a:stretch/>
        </p:blipFill>
        <p:spPr>
          <a:xfrm>
            <a:off x="1708466" y="1676400"/>
            <a:ext cx="1034734" cy="1004072"/>
          </a:xfrm>
          <a:prstGeom prst="roundRect">
            <a:avLst>
              <a:gd name="adj" fmla="val 16667"/>
            </a:avLst>
          </a:prstGeom>
          <a:ln w="38100">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Image of prescription pill bott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466" y="2930264"/>
            <a:ext cx="1009080" cy="1009080"/>
          </a:xfrm>
          <a:prstGeom prst="roundRect">
            <a:avLst>
              <a:gd name="adj" fmla="val 16667"/>
            </a:avLst>
          </a:prstGeom>
          <a:ln w="38100">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Image of older adult in a wheelchair"/>
          <p:cNvPicPr>
            <a:picLocks noChangeAspect="1"/>
          </p:cNvPicPr>
          <p:nvPr/>
        </p:nvPicPr>
        <p:blipFill rotWithShape="1">
          <a:blip r:embed="rId5" cstate="print">
            <a:extLst>
              <a:ext uri="{28A0092B-C50C-407E-A947-70E740481C1C}">
                <a14:useLocalDpi xmlns:a14="http://schemas.microsoft.com/office/drawing/2010/main" val="0"/>
              </a:ext>
            </a:extLst>
          </a:blip>
          <a:srcRect b="27223"/>
          <a:stretch/>
        </p:blipFill>
        <p:spPr>
          <a:xfrm>
            <a:off x="1708466" y="4189136"/>
            <a:ext cx="1034734" cy="1004072"/>
          </a:xfrm>
          <a:prstGeom prst="roundRect">
            <a:avLst>
              <a:gd name="adj" fmla="val 16667"/>
            </a:avLst>
          </a:prstGeom>
          <a:ln w="38100">
            <a:solidFill>
              <a:srgbClr val="00B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Image of young child"/>
          <p:cNvPicPr>
            <a:picLocks noChangeAspect="1"/>
          </p:cNvPicPr>
          <p:nvPr/>
        </p:nvPicPr>
        <p:blipFill rotWithShape="1">
          <a:blip r:embed="rId6" cstate="print">
            <a:extLst>
              <a:ext uri="{28A0092B-C50C-407E-A947-70E740481C1C}">
                <a14:useLocalDpi xmlns:a14="http://schemas.microsoft.com/office/drawing/2010/main" val="0"/>
              </a:ext>
            </a:extLst>
          </a:blip>
          <a:srcRect r="28551"/>
          <a:stretch/>
        </p:blipFill>
        <p:spPr>
          <a:xfrm>
            <a:off x="1708466" y="5443000"/>
            <a:ext cx="1025498" cy="957519"/>
          </a:xfrm>
          <a:prstGeom prst="roundRect">
            <a:avLst>
              <a:gd name="adj" fmla="val 16667"/>
            </a:avLst>
          </a:prstGeom>
          <a:ln w="381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idx="1"/>
          </p:nvPr>
        </p:nvSpPr>
        <p:spPr>
          <a:xfrm>
            <a:off x="2590800" y="1524000"/>
            <a:ext cx="6248400" cy="4672584"/>
          </a:xfrm>
        </p:spPr>
        <p:txBody>
          <a:bodyPr/>
          <a:lstStyle/>
          <a:p>
            <a:pPr marL="457200" lvl="2" indent="0" eaLnBrk="1" hangingPunct="1">
              <a:lnSpc>
                <a:spcPct val="250000"/>
              </a:lnSpc>
              <a:spcBef>
                <a:spcPts val="2400"/>
              </a:spcBef>
              <a:spcAft>
                <a:spcPts val="600"/>
              </a:spcAft>
              <a:buClr>
                <a:srgbClr val="97233F"/>
              </a:buClr>
              <a:buSzTx/>
              <a:buNone/>
            </a:pPr>
            <a:r>
              <a:rPr lang="en-US" dirty="0">
                <a:solidFill>
                  <a:srgbClr val="000000"/>
                </a:solidFill>
                <a:ea typeface="ＭＳ Ｐゴシック" pitchFamily="-107" charset="-128"/>
                <a:cs typeface="ＭＳ Ｐゴシック"/>
              </a:rPr>
              <a:t>Motor Vehicle-Related </a:t>
            </a:r>
            <a:r>
              <a:rPr lang="en-US" dirty="0" smtClean="0">
                <a:solidFill>
                  <a:srgbClr val="000000"/>
                </a:solidFill>
                <a:ea typeface="ＭＳ Ｐゴシック" pitchFamily="-107" charset="-128"/>
                <a:cs typeface="ＭＳ Ｐゴシック"/>
              </a:rPr>
              <a:t>Injury</a:t>
            </a:r>
          </a:p>
          <a:p>
            <a:pPr marL="457200" lvl="2" indent="0" eaLnBrk="1" hangingPunct="1">
              <a:lnSpc>
                <a:spcPct val="250000"/>
              </a:lnSpc>
              <a:spcBef>
                <a:spcPts val="2400"/>
              </a:spcBef>
              <a:spcAft>
                <a:spcPts val="600"/>
              </a:spcAft>
              <a:buClr>
                <a:srgbClr val="97233F"/>
              </a:buClr>
              <a:buSzTx/>
              <a:buNone/>
            </a:pPr>
            <a:r>
              <a:rPr lang="en-US" dirty="0" smtClean="0">
                <a:solidFill>
                  <a:srgbClr val="000000"/>
                </a:solidFill>
                <a:ea typeface="ＭＳ Ｐゴシック" pitchFamily="-107" charset="-128"/>
                <a:cs typeface="ＭＳ Ｐゴシック"/>
              </a:rPr>
              <a:t>Prescription </a:t>
            </a:r>
            <a:r>
              <a:rPr lang="en-US" dirty="0">
                <a:solidFill>
                  <a:srgbClr val="000000"/>
                </a:solidFill>
                <a:ea typeface="ＭＳ Ｐゴシック" pitchFamily="-107" charset="-128"/>
                <a:cs typeface="ＭＳ Ｐゴシック"/>
              </a:rPr>
              <a:t>Painkiller </a:t>
            </a:r>
            <a:r>
              <a:rPr lang="en-US" dirty="0" smtClean="0">
                <a:solidFill>
                  <a:srgbClr val="000000"/>
                </a:solidFill>
                <a:ea typeface="ＭＳ Ｐゴシック" pitchFamily="-107" charset="-128"/>
                <a:cs typeface="ＭＳ Ｐゴシック"/>
              </a:rPr>
              <a:t>Overdose</a:t>
            </a:r>
          </a:p>
          <a:p>
            <a:pPr marL="457200" lvl="2" indent="0" eaLnBrk="1" hangingPunct="1">
              <a:lnSpc>
                <a:spcPct val="250000"/>
              </a:lnSpc>
              <a:spcBef>
                <a:spcPts val="2400"/>
              </a:spcBef>
              <a:spcAft>
                <a:spcPts val="600"/>
              </a:spcAft>
              <a:buClr>
                <a:srgbClr val="97233F"/>
              </a:buClr>
              <a:buSzTx/>
              <a:buNone/>
            </a:pPr>
            <a:r>
              <a:rPr lang="en-US" dirty="0" smtClean="0">
                <a:solidFill>
                  <a:srgbClr val="000000"/>
                </a:solidFill>
                <a:ea typeface="ＭＳ Ｐゴシック" pitchFamily="-107" charset="-128"/>
                <a:cs typeface="ＭＳ Ｐゴシック"/>
              </a:rPr>
              <a:t>Traumatic </a:t>
            </a:r>
            <a:r>
              <a:rPr lang="en-US" dirty="0">
                <a:solidFill>
                  <a:srgbClr val="000000"/>
                </a:solidFill>
                <a:ea typeface="ＭＳ Ｐゴシック" pitchFamily="-107" charset="-128"/>
                <a:cs typeface="ＭＳ Ｐゴシック"/>
              </a:rPr>
              <a:t>Brain </a:t>
            </a:r>
            <a:r>
              <a:rPr lang="en-US" dirty="0" smtClean="0">
                <a:solidFill>
                  <a:srgbClr val="000000"/>
                </a:solidFill>
                <a:ea typeface="ＭＳ Ｐゴシック" pitchFamily="-107" charset="-128"/>
                <a:cs typeface="ＭＳ Ｐゴシック"/>
              </a:rPr>
              <a:t>Injury</a:t>
            </a:r>
          </a:p>
          <a:p>
            <a:pPr marL="457200" lvl="2" indent="0" eaLnBrk="1" hangingPunct="1">
              <a:lnSpc>
                <a:spcPct val="250000"/>
              </a:lnSpc>
              <a:spcBef>
                <a:spcPts val="1800"/>
              </a:spcBef>
              <a:spcAft>
                <a:spcPts val="600"/>
              </a:spcAft>
              <a:buClr>
                <a:srgbClr val="97233F"/>
              </a:buClr>
              <a:buSzTx/>
              <a:buNone/>
            </a:pPr>
            <a:r>
              <a:rPr lang="en-US" dirty="0" smtClean="0">
                <a:solidFill>
                  <a:srgbClr val="000000"/>
                </a:solidFill>
                <a:ea typeface="ＭＳ Ｐゴシック" pitchFamily="-107" charset="-128"/>
                <a:cs typeface="ＭＳ Ｐゴシック"/>
              </a:rPr>
              <a:t>Violence </a:t>
            </a:r>
            <a:r>
              <a:rPr lang="en-US" dirty="0">
                <a:solidFill>
                  <a:srgbClr val="000000"/>
                </a:solidFill>
                <a:ea typeface="ＭＳ Ｐゴシック" pitchFamily="-107" charset="-128"/>
                <a:cs typeface="ＭＳ Ｐゴシック"/>
              </a:rPr>
              <a:t>Against Children and Youth </a:t>
            </a:r>
          </a:p>
          <a:p>
            <a:endParaRPr lang="en-US" dirty="0"/>
          </a:p>
        </p:txBody>
      </p:sp>
    </p:spTree>
    <p:extLst>
      <p:ext uri="{BB962C8B-B14F-4D97-AF65-F5344CB8AC3E}">
        <p14:creationId xmlns:p14="http://schemas.microsoft.com/office/powerpoint/2010/main" val="3709922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ea typeface="ＭＳ Ｐゴシック" pitchFamily="-107" charset="-128"/>
              </a:rPr>
              <a:t>Violence Across the </a:t>
            </a:r>
            <a:r>
              <a:rPr lang="en-US" dirty="0" smtClean="0">
                <a:ea typeface="ＭＳ Ｐゴシック" pitchFamily="-107" charset="-128"/>
              </a:rPr>
              <a:t>Lifespan</a:t>
            </a:r>
            <a:endParaRPr lang="en-US" dirty="0"/>
          </a:p>
        </p:txBody>
      </p:sp>
      <p:pic>
        <p:nvPicPr>
          <p:cNvPr id="4" name="Picture 3" descr="Illustration showing violence across the lifespan from childhood through adolescence to adulth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46" y="1454344"/>
            <a:ext cx="7777854" cy="5418896"/>
          </a:xfrm>
          <a:prstGeom prst="rect">
            <a:avLst/>
          </a:prstGeom>
        </p:spPr>
      </p:pic>
    </p:spTree>
    <p:extLst>
      <p:ext uri="{BB962C8B-B14F-4D97-AF65-F5344CB8AC3E}">
        <p14:creationId xmlns:p14="http://schemas.microsoft.com/office/powerpoint/2010/main" val="3311816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107" charset="-128"/>
              </a:rPr>
              <a:t>Healthy People 2020 </a:t>
            </a:r>
            <a:endParaRPr lang="en-US" dirty="0"/>
          </a:p>
        </p:txBody>
      </p:sp>
      <p:sp>
        <p:nvSpPr>
          <p:cNvPr id="4" name="Content Placeholder 2"/>
          <p:cNvSpPr txBox="1">
            <a:spLocks/>
          </p:cNvSpPr>
          <p:nvPr/>
        </p:nvSpPr>
        <p:spPr bwMode="auto">
          <a:xfrm>
            <a:off x="1447800" y="1524000"/>
            <a:ext cx="3505200" cy="4648200"/>
          </a:xfrm>
          <a:prstGeom prst="rect">
            <a:avLst/>
          </a:prstGeom>
          <a:noFill/>
          <a:ln w="9525">
            <a:noFill/>
            <a:miter lim="800000"/>
            <a:headEnd/>
            <a:tailEnd/>
          </a:ln>
        </p:spPr>
        <p:txBody>
          <a:bodyPr/>
          <a:lstStyle/>
          <a:p>
            <a:pPr marL="346075" lvl="1" indent="-346075" fontAlgn="base">
              <a:spcBef>
                <a:spcPts val="1200"/>
              </a:spcBef>
              <a:spcAft>
                <a:spcPts val="600"/>
              </a:spcAft>
              <a:buClr>
                <a:srgbClr val="97233F"/>
              </a:buClr>
              <a:buFont typeface="Arial" pitchFamily="34" charset="0"/>
              <a:buChar char="■"/>
              <a:defRPr/>
            </a:pPr>
            <a:r>
              <a:rPr lang="en-US" kern="0" dirty="0">
                <a:solidFill>
                  <a:srgbClr val="000000"/>
                </a:solidFill>
                <a:latin typeface="Calibri" pitchFamily="34" charset="0"/>
                <a:ea typeface="ＭＳ Ｐゴシック" pitchFamily="-107" charset="-128"/>
                <a:cs typeface="ＭＳ Ｐゴシック"/>
              </a:rPr>
              <a:t>42 topic areas and 1200 objectives </a:t>
            </a:r>
          </a:p>
          <a:p>
            <a:pPr marL="346075" lvl="1" indent="-346075" fontAlgn="base">
              <a:spcBef>
                <a:spcPts val="1200"/>
              </a:spcBef>
              <a:spcAft>
                <a:spcPts val="600"/>
              </a:spcAft>
              <a:buClr>
                <a:srgbClr val="97233F"/>
              </a:buClr>
              <a:buFont typeface="Arial" pitchFamily="34" charset="0"/>
              <a:buChar char="■"/>
              <a:defRPr/>
            </a:pPr>
            <a:r>
              <a:rPr lang="en-US" kern="0" dirty="0">
                <a:solidFill>
                  <a:srgbClr val="000000"/>
                </a:solidFill>
                <a:latin typeface="Calibri" pitchFamily="34" charset="0"/>
                <a:ea typeface="ＭＳ Ｐゴシック" pitchFamily="-107" charset="-128"/>
                <a:cs typeface="ＭＳ Ｐゴシック"/>
              </a:rPr>
              <a:t>Source for reliable, science-based, public health measures</a:t>
            </a:r>
          </a:p>
          <a:p>
            <a:pPr marL="346075" lvl="1" indent="-346075" fontAlgn="base">
              <a:spcBef>
                <a:spcPts val="1200"/>
              </a:spcBef>
              <a:spcAft>
                <a:spcPts val="600"/>
              </a:spcAft>
              <a:buClr>
                <a:srgbClr val="97233F"/>
              </a:buClr>
              <a:buFont typeface="Arial" pitchFamily="34" charset="0"/>
              <a:buChar char="■"/>
              <a:defRPr/>
            </a:pPr>
            <a:r>
              <a:rPr lang="en-US" kern="0" dirty="0">
                <a:solidFill>
                  <a:srgbClr val="000000"/>
                </a:solidFill>
                <a:latin typeface="Calibri" pitchFamily="34" charset="0"/>
                <a:ea typeface="ＭＳ Ｐゴシック" pitchFamily="-107" charset="-128"/>
                <a:cs typeface="ＭＳ Ｐゴシック"/>
              </a:rPr>
              <a:t>Can be customized to meet needs of diverse users </a:t>
            </a:r>
          </a:p>
          <a:p>
            <a:pPr marL="346075" lvl="1" indent="-346075" fontAlgn="base">
              <a:spcBef>
                <a:spcPts val="1200"/>
              </a:spcBef>
              <a:spcAft>
                <a:spcPts val="600"/>
              </a:spcAft>
              <a:buClr>
                <a:srgbClr val="97233F"/>
              </a:buClr>
              <a:buFont typeface="Arial" pitchFamily="34" charset="0"/>
              <a:buChar char="■"/>
              <a:defRPr/>
            </a:pPr>
            <a:r>
              <a:rPr lang="en-US" kern="0" dirty="0">
                <a:solidFill>
                  <a:srgbClr val="000000"/>
                </a:solidFill>
                <a:latin typeface="Calibri" pitchFamily="34" charset="0"/>
                <a:ea typeface="ＭＳ Ｐゴシック" pitchFamily="-107" charset="-128"/>
                <a:cs typeface="ＭＳ Ｐゴシック"/>
              </a:rPr>
              <a:t>Guided by collaborative stakeholder-driven process </a:t>
            </a:r>
          </a:p>
          <a:p>
            <a:pPr marL="346075" lvl="1" indent="-346075" fontAlgn="base">
              <a:spcBef>
                <a:spcPts val="1200"/>
              </a:spcBef>
              <a:spcAft>
                <a:spcPts val="600"/>
              </a:spcAft>
              <a:buClr>
                <a:srgbClr val="97233F"/>
              </a:buClr>
              <a:buFont typeface="Arial" pitchFamily="34" charset="0"/>
              <a:buChar char="■"/>
              <a:defRPr/>
            </a:pPr>
            <a:endParaRPr lang="en-US" kern="0" dirty="0">
              <a:solidFill>
                <a:srgbClr val="000000"/>
              </a:solidFill>
              <a:latin typeface="Calibri" pitchFamily="34" charset="0"/>
              <a:ea typeface="ＭＳ Ｐゴシック" pitchFamily="-107" charset="-128"/>
              <a:cs typeface="ＭＳ Ｐゴシック"/>
            </a:endParaRPr>
          </a:p>
        </p:txBody>
      </p:sp>
      <p:pic>
        <p:nvPicPr>
          <p:cNvPr id="8193" name="Picture 1" descr="HealthyPeople.gov"/>
          <p:cNvPicPr>
            <a:picLocks noChangeAspect="1" noChangeArrowheads="1"/>
          </p:cNvPicPr>
          <p:nvPr/>
        </p:nvPicPr>
        <p:blipFill>
          <a:blip r:embed="rId3"/>
          <a:srcRect/>
          <a:stretch>
            <a:fillRect/>
          </a:stretch>
        </p:blipFill>
        <p:spPr bwMode="auto">
          <a:xfrm>
            <a:off x="5943600" y="1447800"/>
            <a:ext cx="3014663" cy="1905000"/>
          </a:xfrm>
          <a:prstGeom prst="rect">
            <a:avLst/>
          </a:prstGeom>
          <a:ln>
            <a:noFill/>
          </a:ln>
          <a:effectLst>
            <a:outerShdw blurRad="292100" dist="139700" dir="2700000" algn="tl" rotWithShape="0">
              <a:srgbClr val="333333">
                <a:alpha val="65000"/>
              </a:srgbClr>
            </a:outerShdw>
          </a:effectLst>
        </p:spPr>
      </p:pic>
      <p:pic>
        <p:nvPicPr>
          <p:cNvPr id="8198" name="Picture 6" descr="HealthyPeople.gov - Topics &amp; Objectives"/>
          <p:cNvPicPr>
            <a:picLocks noChangeAspect="1" noChangeArrowheads="1"/>
          </p:cNvPicPr>
          <p:nvPr/>
        </p:nvPicPr>
        <p:blipFill>
          <a:blip r:embed="rId4"/>
          <a:srcRect/>
          <a:stretch>
            <a:fillRect/>
          </a:stretch>
        </p:blipFill>
        <p:spPr bwMode="auto">
          <a:xfrm>
            <a:off x="4953000" y="3048000"/>
            <a:ext cx="3581400" cy="3041650"/>
          </a:xfrm>
          <a:prstGeom prst="rect">
            <a:avLst/>
          </a:prstGeom>
          <a:ln>
            <a:noFill/>
          </a:ln>
          <a:effectLst>
            <a:outerShdw blurRad="292100" dist="139700" dir="2700000" algn="tl" rotWithShape="0">
              <a:srgbClr val="333333">
                <a:alpha val="65000"/>
              </a:srgbClr>
            </a:outerShdw>
          </a:effectLst>
        </p:spPr>
      </p:pic>
      <p:pic>
        <p:nvPicPr>
          <p:cNvPr id="9222" name="Picture 9" descr="Topics and Objectiv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276600"/>
            <a:ext cx="3581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14" descr="Oval"/>
          <p:cNvSpPr>
            <a:spLocks noChangeArrowheads="1"/>
          </p:cNvSpPr>
          <p:nvPr/>
        </p:nvSpPr>
        <p:spPr bwMode="auto">
          <a:xfrm>
            <a:off x="7239000" y="5181600"/>
            <a:ext cx="990600" cy="228600"/>
          </a:xfrm>
          <a:prstGeom prst="ellipse">
            <a:avLst/>
          </a:prstGeom>
          <a:solidFill>
            <a:schemeClr val="bg1">
              <a:alpha val="0"/>
            </a:schemeClr>
          </a:solidFill>
          <a:ln w="6350" algn="ctr">
            <a:solidFill>
              <a:srgbClr val="FF0000"/>
            </a:solidFill>
            <a:round/>
            <a:headEnd/>
            <a:tailEnd/>
          </a:ln>
        </p:spPr>
        <p:txBody>
          <a:bodyPr/>
          <a:lstStyle/>
          <a:p>
            <a:pPr algn="ctr" fontAlgn="base">
              <a:spcBef>
                <a:spcPct val="0"/>
              </a:spcBef>
              <a:spcAft>
                <a:spcPct val="0"/>
              </a:spcAft>
            </a:pPr>
            <a:endParaRPr lang="en-US" smtClean="0">
              <a:solidFill>
                <a:srgbClr val="000000"/>
              </a:solidFill>
              <a:latin typeface="Arial" pitchFamily="34" charset="0"/>
            </a:endParaRPr>
          </a:p>
        </p:txBody>
      </p:sp>
      <p:sp>
        <p:nvSpPr>
          <p:cNvPr id="9224" name="Oval 14" descr="Oval"/>
          <p:cNvSpPr>
            <a:spLocks noChangeArrowheads="1"/>
          </p:cNvSpPr>
          <p:nvPr/>
        </p:nvSpPr>
        <p:spPr bwMode="auto">
          <a:xfrm>
            <a:off x="6096000" y="6248400"/>
            <a:ext cx="990600" cy="228600"/>
          </a:xfrm>
          <a:prstGeom prst="ellipse">
            <a:avLst/>
          </a:prstGeom>
          <a:solidFill>
            <a:schemeClr val="bg1">
              <a:alpha val="0"/>
            </a:schemeClr>
          </a:solidFill>
          <a:ln w="6350" algn="ctr">
            <a:solidFill>
              <a:srgbClr val="FF0000"/>
            </a:solidFill>
            <a:round/>
            <a:headEnd/>
            <a:tailEnd/>
          </a:ln>
        </p:spPr>
        <p:txBody>
          <a:bodyPr/>
          <a:lstStyle/>
          <a:p>
            <a:pPr algn="ctr" fontAlgn="base">
              <a:spcBef>
                <a:spcPct val="0"/>
              </a:spcBef>
              <a:spcAft>
                <a:spcPct val="0"/>
              </a:spcAft>
            </a:pPr>
            <a:endParaRPr lang="en-US" smtClean="0">
              <a:solidFill>
                <a:srgbClr val="000000"/>
              </a:solidFill>
              <a:latin typeface="Arial" pitchFamily="34" charset="0"/>
            </a:endParaRPr>
          </a:p>
        </p:txBody>
      </p:sp>
    </p:spTree>
    <p:extLst>
      <p:ext uri="{BB962C8B-B14F-4D97-AF65-F5344CB8AC3E}">
        <p14:creationId xmlns:p14="http://schemas.microsoft.com/office/powerpoint/2010/main" val="698249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ea typeface="ＭＳ Ｐゴシック" pitchFamily="-107" charset="-128"/>
              </a:rPr>
              <a:t>Violence Against Children </a:t>
            </a:r>
            <a:r>
              <a:rPr lang="en-US" dirty="0" smtClean="0">
                <a:ea typeface="ＭＳ Ｐゴシック" pitchFamily="-107" charset="-128"/>
              </a:rPr>
              <a:t/>
            </a:r>
            <a:br>
              <a:rPr lang="en-US" dirty="0" smtClean="0">
                <a:ea typeface="ＭＳ Ｐゴシック" pitchFamily="-107" charset="-128"/>
              </a:rPr>
            </a:br>
            <a:r>
              <a:rPr lang="en-US" dirty="0" smtClean="0">
                <a:ea typeface="ＭＳ Ｐゴシック" pitchFamily="-107" charset="-128"/>
              </a:rPr>
              <a:t>and Youth</a:t>
            </a:r>
            <a:endParaRPr lang="en-US" dirty="0"/>
          </a:p>
        </p:txBody>
      </p:sp>
      <p:pic>
        <p:nvPicPr>
          <p:cNvPr id="6" name="Picture 43" descr="Image of a brick wall with graffitti"/>
          <p:cNvPicPr>
            <a:picLocks noChangeAspect="1" noChangeArrowheads="1"/>
          </p:cNvPicPr>
          <p:nvPr/>
        </p:nvPicPr>
        <p:blipFill rotWithShape="1">
          <a:blip r:embed="rId3" cstate="print"/>
          <a:srcRect b="2739"/>
          <a:stretch/>
        </p:blipFill>
        <p:spPr bwMode="auto">
          <a:xfrm>
            <a:off x="1371601" y="1447800"/>
            <a:ext cx="7772400" cy="5410200"/>
          </a:xfrm>
          <a:prstGeom prst="rect">
            <a:avLst/>
          </a:prstGeom>
          <a:noFill/>
          <a:ln w="9525">
            <a:noFill/>
            <a:miter lim="800000"/>
            <a:headEnd/>
            <a:tailEnd/>
          </a:ln>
        </p:spPr>
      </p:pic>
      <p:grpSp>
        <p:nvGrpSpPr>
          <p:cNvPr id="3" name="Group 2" descr="Youth who are victims of violence are at greater risk for subsequent violence and have an increased risk for a range of life-long health consequences, including obesity, chronic disease, depression, alcohol and drug abuse, and eating disorders."/>
          <p:cNvGrpSpPr/>
          <p:nvPr/>
        </p:nvGrpSpPr>
        <p:grpSpPr>
          <a:xfrm>
            <a:off x="1850970" y="1891864"/>
            <a:ext cx="6921470" cy="4889936"/>
            <a:chOff x="1850970" y="1891864"/>
            <a:chExt cx="6921470" cy="4889936"/>
          </a:xfrm>
        </p:grpSpPr>
        <p:sp>
          <p:nvSpPr>
            <p:cNvPr id="7" name="Rectangle 49"/>
            <p:cNvSpPr>
              <a:spLocks noChangeArrowheads="1"/>
            </p:cNvSpPr>
            <p:nvPr/>
          </p:nvSpPr>
          <p:spPr bwMode="auto">
            <a:xfrm>
              <a:off x="2135783" y="1891864"/>
              <a:ext cx="2406300" cy="523220"/>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800" b="1" dirty="0" smtClean="0">
                  <a:solidFill>
                    <a:srgbClr val="FFFFFF"/>
                  </a:solidFill>
                  <a:latin typeface="Calibri" pitchFamily="34" charset="0"/>
                </a:rPr>
                <a:t>Injury or death</a:t>
              </a:r>
              <a:endParaRPr lang="en-US" sz="2800" b="1" dirty="0">
                <a:solidFill>
                  <a:srgbClr val="FFFFFF"/>
                </a:solidFill>
                <a:latin typeface="Calibri" pitchFamily="34" charset="0"/>
              </a:endParaRPr>
            </a:p>
          </p:txBody>
        </p:sp>
        <p:sp>
          <p:nvSpPr>
            <p:cNvPr id="8" name="Rectangle 50"/>
            <p:cNvSpPr>
              <a:spLocks noChangeArrowheads="1"/>
            </p:cNvSpPr>
            <p:nvPr/>
          </p:nvSpPr>
          <p:spPr bwMode="auto">
            <a:xfrm>
              <a:off x="5943600" y="6091535"/>
              <a:ext cx="2026389" cy="461665"/>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400" b="1" dirty="0" smtClean="0">
                  <a:solidFill>
                    <a:srgbClr val="FFFFFF"/>
                  </a:solidFill>
                  <a:latin typeface="Calibri" pitchFamily="34" charset="0"/>
                </a:rPr>
                <a:t>Financial costs</a:t>
              </a:r>
              <a:endParaRPr lang="en-US" sz="2400" b="1" dirty="0">
                <a:solidFill>
                  <a:srgbClr val="FFFFFF"/>
                </a:solidFill>
                <a:latin typeface="Calibri" pitchFamily="34" charset="0"/>
              </a:endParaRPr>
            </a:p>
          </p:txBody>
        </p:sp>
        <p:sp>
          <p:nvSpPr>
            <p:cNvPr id="9" name="Rectangle 51"/>
            <p:cNvSpPr>
              <a:spLocks noChangeArrowheads="1"/>
            </p:cNvSpPr>
            <p:nvPr/>
          </p:nvSpPr>
          <p:spPr bwMode="auto">
            <a:xfrm>
              <a:off x="5566860" y="3195935"/>
              <a:ext cx="2828467" cy="461665"/>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400" b="1" dirty="0" smtClean="0">
                  <a:solidFill>
                    <a:srgbClr val="FFFFFF"/>
                  </a:solidFill>
                  <a:latin typeface="Calibri" pitchFamily="34" charset="0"/>
                </a:rPr>
                <a:t>Subsequent violence</a:t>
              </a:r>
              <a:endParaRPr lang="en-US" sz="2400" b="1" dirty="0">
                <a:solidFill>
                  <a:srgbClr val="FFFFFF"/>
                </a:solidFill>
                <a:latin typeface="Calibri" pitchFamily="34" charset="0"/>
              </a:endParaRPr>
            </a:p>
          </p:txBody>
        </p:sp>
        <p:sp>
          <p:nvSpPr>
            <p:cNvPr id="10" name="Rectangle 52"/>
            <p:cNvSpPr>
              <a:spLocks noChangeArrowheads="1"/>
            </p:cNvSpPr>
            <p:nvPr/>
          </p:nvSpPr>
          <p:spPr bwMode="auto">
            <a:xfrm>
              <a:off x="1850970" y="5684313"/>
              <a:ext cx="1376018" cy="400110"/>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000" b="1" dirty="0" smtClean="0">
                  <a:solidFill>
                    <a:srgbClr val="FFFFFF"/>
                  </a:solidFill>
                  <a:latin typeface="Calibri" pitchFamily="34" charset="0"/>
                </a:rPr>
                <a:t>Depression</a:t>
              </a:r>
              <a:endParaRPr lang="en-US" sz="2000" b="1" dirty="0">
                <a:solidFill>
                  <a:srgbClr val="FFFFFF"/>
                </a:solidFill>
                <a:latin typeface="Calibri" pitchFamily="34" charset="0"/>
              </a:endParaRPr>
            </a:p>
          </p:txBody>
        </p:sp>
        <p:sp>
          <p:nvSpPr>
            <p:cNvPr id="11" name="Rectangle 53"/>
            <p:cNvSpPr>
              <a:spLocks noChangeArrowheads="1"/>
            </p:cNvSpPr>
            <p:nvPr/>
          </p:nvSpPr>
          <p:spPr bwMode="auto">
            <a:xfrm>
              <a:off x="2371232" y="6381690"/>
              <a:ext cx="1886222" cy="400110"/>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000" b="1" dirty="0" smtClean="0">
                  <a:solidFill>
                    <a:srgbClr val="FFFFFF"/>
                  </a:solidFill>
                  <a:latin typeface="Calibri" pitchFamily="34" charset="0"/>
                </a:rPr>
                <a:t>Eating disorders</a:t>
              </a:r>
              <a:endParaRPr lang="en-US" sz="2000" b="1" dirty="0">
                <a:solidFill>
                  <a:srgbClr val="FFFFFF"/>
                </a:solidFill>
                <a:latin typeface="Calibri" pitchFamily="34" charset="0"/>
              </a:endParaRPr>
            </a:p>
          </p:txBody>
        </p:sp>
        <p:sp>
          <p:nvSpPr>
            <p:cNvPr id="12" name="Rectangle 54"/>
            <p:cNvSpPr>
              <a:spLocks noChangeArrowheads="1"/>
            </p:cNvSpPr>
            <p:nvPr/>
          </p:nvSpPr>
          <p:spPr bwMode="auto">
            <a:xfrm>
              <a:off x="3804756" y="5668426"/>
              <a:ext cx="1000915" cy="400110"/>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000" b="1" dirty="0" smtClean="0">
                  <a:solidFill>
                    <a:srgbClr val="FFFFFF"/>
                  </a:solidFill>
                  <a:latin typeface="Calibri" pitchFamily="34" charset="0"/>
                </a:rPr>
                <a:t>Asthma</a:t>
              </a:r>
              <a:endParaRPr lang="en-US" sz="2000" b="1" dirty="0">
                <a:solidFill>
                  <a:srgbClr val="FFFFFF"/>
                </a:solidFill>
                <a:latin typeface="Calibri" pitchFamily="34" charset="0"/>
              </a:endParaRPr>
            </a:p>
          </p:txBody>
        </p:sp>
        <p:sp>
          <p:nvSpPr>
            <p:cNvPr id="13" name="Rectangle 55"/>
            <p:cNvSpPr>
              <a:spLocks noChangeArrowheads="1"/>
            </p:cNvSpPr>
            <p:nvPr/>
          </p:nvSpPr>
          <p:spPr bwMode="auto">
            <a:xfrm>
              <a:off x="5369828" y="2281535"/>
              <a:ext cx="3146567" cy="461665"/>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400" b="1" dirty="0" smtClean="0">
                  <a:solidFill>
                    <a:srgbClr val="FFFFFF"/>
                  </a:solidFill>
                  <a:latin typeface="Calibri" pitchFamily="34" charset="0"/>
                </a:rPr>
                <a:t>Life-long consequences</a:t>
              </a:r>
              <a:endParaRPr lang="en-US" sz="2400" b="1" dirty="0">
                <a:solidFill>
                  <a:srgbClr val="FFFFFF"/>
                </a:solidFill>
                <a:latin typeface="Calibri" pitchFamily="34" charset="0"/>
              </a:endParaRPr>
            </a:p>
          </p:txBody>
        </p:sp>
        <p:sp>
          <p:nvSpPr>
            <p:cNvPr id="14" name="Rectangle 56"/>
            <p:cNvSpPr>
              <a:spLocks noChangeArrowheads="1"/>
            </p:cNvSpPr>
            <p:nvPr/>
          </p:nvSpPr>
          <p:spPr bwMode="auto">
            <a:xfrm>
              <a:off x="5280984" y="5245267"/>
              <a:ext cx="1005403" cy="400110"/>
            </a:xfrm>
            <a:prstGeom prst="rect">
              <a:avLst/>
            </a:prstGeom>
            <a:solidFill>
              <a:srgbClr val="000000"/>
            </a:solidFill>
            <a:ln w="9525">
              <a:noFill/>
              <a:miter lim="800000"/>
              <a:headEnd/>
              <a:tailEnd/>
            </a:ln>
          </p:spPr>
          <p:txBody>
            <a:bodyPr wrap="none">
              <a:spAutoFit/>
            </a:bodyPr>
            <a:lstStyle/>
            <a:p>
              <a:pPr algn="ctr" eaLnBrk="0" fontAlgn="base" hangingPunct="0">
                <a:spcBef>
                  <a:spcPct val="0"/>
                </a:spcBef>
                <a:spcAft>
                  <a:spcPct val="0"/>
                </a:spcAft>
              </a:pPr>
              <a:r>
                <a:rPr lang="en-US" sz="2000" b="1" dirty="0" smtClean="0">
                  <a:solidFill>
                    <a:srgbClr val="FFFFFF"/>
                  </a:solidFill>
                  <a:latin typeface="Calibri" pitchFamily="34" charset="0"/>
                </a:rPr>
                <a:t>HIV risk</a:t>
              </a:r>
              <a:endParaRPr lang="en-US" sz="2000" b="1" dirty="0">
                <a:solidFill>
                  <a:srgbClr val="FFFFFF"/>
                </a:solidFill>
                <a:latin typeface="Calibri" pitchFamily="34" charset="0"/>
              </a:endParaRPr>
            </a:p>
          </p:txBody>
        </p:sp>
        <p:sp>
          <p:nvSpPr>
            <p:cNvPr id="15" name="Rectangle 57"/>
            <p:cNvSpPr>
              <a:spLocks noChangeArrowheads="1"/>
            </p:cNvSpPr>
            <p:nvPr/>
          </p:nvSpPr>
          <p:spPr bwMode="auto">
            <a:xfrm>
              <a:off x="6471489" y="4877133"/>
              <a:ext cx="2300951" cy="400110"/>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000" b="1" dirty="0" smtClean="0">
                  <a:solidFill>
                    <a:srgbClr val="FFFFFF"/>
                  </a:solidFill>
                  <a:latin typeface="Calibri" pitchFamily="34" charset="0"/>
                </a:rPr>
                <a:t>Alcohol/Drug abuse</a:t>
              </a:r>
              <a:endParaRPr lang="en-US" sz="2000" b="1" dirty="0">
                <a:solidFill>
                  <a:srgbClr val="FFFFFF"/>
                </a:solidFill>
                <a:latin typeface="Calibri" pitchFamily="34" charset="0"/>
              </a:endParaRPr>
            </a:p>
          </p:txBody>
        </p:sp>
        <p:sp>
          <p:nvSpPr>
            <p:cNvPr id="16" name="Rectangle 58"/>
            <p:cNvSpPr>
              <a:spLocks noChangeArrowheads="1"/>
            </p:cNvSpPr>
            <p:nvPr/>
          </p:nvSpPr>
          <p:spPr bwMode="auto">
            <a:xfrm>
              <a:off x="2140488" y="4362842"/>
              <a:ext cx="3497304" cy="461665"/>
            </a:xfrm>
            <a:prstGeom prst="rect">
              <a:avLst/>
            </a:prstGeom>
            <a:solidFill>
              <a:srgbClr val="000000"/>
            </a:solidFill>
            <a:ln w="9525">
              <a:noFill/>
              <a:miter lim="800000"/>
              <a:headEnd/>
              <a:tailEnd/>
            </a:ln>
          </p:spPr>
          <p:txBody>
            <a:bodyPr wrap="none">
              <a:spAutoFit/>
            </a:bodyPr>
            <a:lstStyle/>
            <a:p>
              <a:pPr eaLnBrk="0" fontAlgn="base" hangingPunct="0">
                <a:spcBef>
                  <a:spcPct val="0"/>
                </a:spcBef>
                <a:spcAft>
                  <a:spcPct val="0"/>
                </a:spcAft>
              </a:pPr>
              <a:r>
                <a:rPr lang="en-US" sz="2400" b="1" dirty="0" smtClean="0">
                  <a:solidFill>
                    <a:srgbClr val="FFFFFF"/>
                  </a:solidFill>
                  <a:latin typeface="Calibri" pitchFamily="34" charset="0"/>
                </a:rPr>
                <a:t>Linked to chronic diseases</a:t>
              </a:r>
              <a:endParaRPr lang="en-US" sz="2400" b="1" dirty="0">
                <a:solidFill>
                  <a:srgbClr val="FFFFFF"/>
                </a:solidFill>
                <a:latin typeface="Calibri" pitchFamily="34" charset="0"/>
              </a:endParaRPr>
            </a:p>
          </p:txBody>
        </p:sp>
        <p:sp>
          <p:nvSpPr>
            <p:cNvPr id="17" name="Rectangle 56"/>
            <p:cNvSpPr>
              <a:spLocks noChangeArrowheads="1"/>
            </p:cNvSpPr>
            <p:nvPr/>
          </p:nvSpPr>
          <p:spPr bwMode="auto">
            <a:xfrm>
              <a:off x="3057851" y="5045212"/>
              <a:ext cx="1000594" cy="400110"/>
            </a:xfrm>
            <a:prstGeom prst="rect">
              <a:avLst/>
            </a:prstGeom>
            <a:solidFill>
              <a:srgbClr val="000000"/>
            </a:solidFill>
            <a:ln w="9525">
              <a:noFill/>
              <a:miter lim="800000"/>
              <a:headEnd/>
              <a:tailEnd/>
            </a:ln>
          </p:spPr>
          <p:txBody>
            <a:bodyPr wrap="none">
              <a:spAutoFit/>
            </a:bodyPr>
            <a:lstStyle/>
            <a:p>
              <a:pPr algn="ctr" eaLnBrk="0" fontAlgn="base" hangingPunct="0">
                <a:spcBef>
                  <a:spcPct val="0"/>
                </a:spcBef>
                <a:spcAft>
                  <a:spcPct val="0"/>
                </a:spcAft>
              </a:pPr>
              <a:r>
                <a:rPr lang="en-US" sz="2000" b="1" dirty="0" smtClean="0">
                  <a:solidFill>
                    <a:srgbClr val="FFFFFF"/>
                  </a:solidFill>
                  <a:latin typeface="Calibri" pitchFamily="34" charset="0"/>
                </a:rPr>
                <a:t>Obesity</a:t>
              </a:r>
              <a:endParaRPr lang="en-US" sz="2000" b="1" dirty="0">
                <a:solidFill>
                  <a:srgbClr val="FFFFFF"/>
                </a:solidFill>
                <a:latin typeface="Calibri" pitchFamily="34" charset="0"/>
              </a:endParaRPr>
            </a:p>
          </p:txBody>
        </p:sp>
      </p:grpSp>
    </p:spTree>
    <p:extLst>
      <p:ext uri="{BB962C8B-B14F-4D97-AF65-F5344CB8AC3E}">
        <p14:creationId xmlns:p14="http://schemas.microsoft.com/office/powerpoint/2010/main" val="3764604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ea typeface="ＭＳ Ｐゴシック" pitchFamily="-107" charset="-128"/>
              </a:rPr>
              <a:t>Striving to Reduce Youth Violence Everywhere (STRYVE</a:t>
            </a:r>
            <a:r>
              <a:rPr lang="en-US" dirty="0" smtClean="0">
                <a:ea typeface="ＭＳ Ｐゴシック" pitchFamily="-107" charset="-128"/>
              </a:rPr>
              <a:t>)</a:t>
            </a:r>
            <a:endParaRPr lang="en-US" dirty="0"/>
          </a:p>
        </p:txBody>
      </p:sp>
      <p:pic>
        <p:nvPicPr>
          <p:cNvPr id="4" name="Picture 3" descr="STRYVE (Striving to Reduce Youth Violence Everywhere) is designed to build capacity of local health departments, convene multi-sector coalitions, and encourage evidence-based preven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7357872" cy="4632960"/>
          </a:xfrm>
          <a:prstGeom prst="rect">
            <a:avLst/>
          </a:prstGeom>
        </p:spPr>
      </p:pic>
      <p:pic>
        <p:nvPicPr>
          <p:cNvPr id="3074" name="Picture 2" descr="STRYVE aims to decrease risk factors and increase protective fa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468" y="3267075"/>
            <a:ext cx="54022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Striving to Reduce Youth Violence Everywhere (STRYV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881" y="4953000"/>
            <a:ext cx="1371600" cy="109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STRYVE Online's url is www.vetoviolence.org/STRYVE"/>
          <p:cNvSpPr/>
          <p:nvPr/>
        </p:nvSpPr>
        <p:spPr bwMode="auto">
          <a:xfrm>
            <a:off x="2666999" y="5347811"/>
            <a:ext cx="5029200" cy="457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a:xfrm>
            <a:off x="2743200" y="5376981"/>
            <a:ext cx="5585012" cy="369332"/>
          </a:xfrm>
          <a:prstGeom prst="rect">
            <a:avLst/>
          </a:prstGeom>
        </p:spPr>
        <p:txBody>
          <a:bodyPr wrap="square">
            <a:spAutoFit/>
          </a:bodyPr>
          <a:lstStyle/>
          <a:p>
            <a:r>
              <a:rPr lang="en-US" dirty="0" smtClean="0">
                <a:solidFill>
                  <a:schemeClr val="bg1"/>
                </a:solidFill>
                <a:latin typeface="Calibri" pitchFamily="34" charset="0"/>
              </a:rPr>
              <a:t>  STRYVE Online:  www.VetoViolence.org/STRYVE </a:t>
            </a:r>
            <a:endParaRPr lang="en-US" dirty="0">
              <a:solidFill>
                <a:schemeClr val="bg1"/>
              </a:solidFill>
              <a:latin typeface="Calibri" pitchFamily="34" charset="0"/>
            </a:endParaRPr>
          </a:p>
        </p:txBody>
      </p:sp>
      <p:sp>
        <p:nvSpPr>
          <p:cNvPr id="9" name="TextBox 8"/>
          <p:cNvSpPr txBox="1"/>
          <p:nvPr/>
        </p:nvSpPr>
        <p:spPr>
          <a:xfrm>
            <a:off x="3124200" y="6172199"/>
            <a:ext cx="5715000" cy="584775"/>
          </a:xfrm>
          <a:prstGeom prst="rect">
            <a:avLst/>
          </a:prstGeom>
          <a:noFill/>
          <a:ln>
            <a:solidFill>
              <a:srgbClr val="0070C0"/>
            </a:solidFill>
          </a:ln>
        </p:spPr>
        <p:txBody>
          <a:bodyPr wrap="square" rtlCol="0">
            <a:spAutoFit/>
          </a:bodyPr>
          <a:lstStyle/>
          <a:p>
            <a:r>
              <a:rPr lang="en-US" sz="1600" dirty="0" smtClean="0">
                <a:solidFill>
                  <a:srgbClr val="0070C0"/>
                </a:solidFill>
                <a:latin typeface="Calibri" pitchFamily="34" charset="0"/>
              </a:rPr>
              <a:t>Objectives: IVP-33 reduce physical assaults, IVP- 34 reduce physical fighting among adolescents, IVP-29 reduce homicides</a:t>
            </a:r>
            <a:endParaRPr lang="en-US" sz="1600" dirty="0">
              <a:solidFill>
                <a:srgbClr val="0070C0"/>
              </a:solidFill>
              <a:latin typeface="Calibri" pitchFamily="34" charset="0"/>
            </a:endParaRPr>
          </a:p>
        </p:txBody>
      </p:sp>
    </p:spTree>
    <p:extLst>
      <p:ext uri="{BB962C8B-B14F-4D97-AF65-F5344CB8AC3E}">
        <p14:creationId xmlns:p14="http://schemas.microsoft.com/office/powerpoint/2010/main" val="4092772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952" y="152400"/>
            <a:ext cx="7470648" cy="1066800"/>
          </a:xfrm>
        </p:spPr>
        <p:txBody>
          <a:bodyPr/>
          <a:lstStyle/>
          <a:p>
            <a:pPr lvl="0"/>
            <a:r>
              <a:rPr lang="en-US" dirty="0">
                <a:ea typeface="ＭＳ Ｐゴシック" pitchFamily="-107" charset="-128"/>
                <a:cs typeface="ＭＳ Ｐゴシック" pitchFamily="84" charset="-128"/>
              </a:rPr>
              <a:t>Academic Centers of Excellence in Youth Violence Prevention </a:t>
            </a:r>
            <a:endParaRPr lang="en-US" dirty="0"/>
          </a:p>
        </p:txBody>
      </p:sp>
      <p:sp>
        <p:nvSpPr>
          <p:cNvPr id="3" name="Content Placeholder 2"/>
          <p:cNvSpPr>
            <a:spLocks noGrp="1"/>
          </p:cNvSpPr>
          <p:nvPr>
            <p:ph idx="1"/>
          </p:nvPr>
        </p:nvSpPr>
        <p:spPr>
          <a:xfrm>
            <a:off x="1600200" y="1524000"/>
            <a:ext cx="7086600" cy="4748784"/>
          </a:xfrm>
        </p:spPr>
        <p:txBody>
          <a:bodyPr/>
          <a:lstStyle/>
          <a:p>
            <a:pPr marL="0" lvl="1" indent="0" eaLnBrk="1" hangingPunct="1">
              <a:spcAft>
                <a:spcPts val="600"/>
              </a:spcAft>
              <a:buClr>
                <a:srgbClr val="97233F"/>
              </a:buClr>
              <a:buNone/>
            </a:pPr>
            <a:r>
              <a:rPr lang="en-US" dirty="0">
                <a:solidFill>
                  <a:srgbClr val="000000"/>
                </a:solidFill>
                <a:ea typeface="ＭＳ Ｐゴシック" pitchFamily="-107" charset="-128"/>
                <a:cs typeface="ＭＳ Ｐゴシック"/>
              </a:rPr>
              <a:t>Assessing community-wide impact of data-driven approaches to prevention</a:t>
            </a:r>
          </a:p>
          <a:p>
            <a:endParaRPr lang="en-US" dirty="0"/>
          </a:p>
        </p:txBody>
      </p:sp>
      <p:pic>
        <p:nvPicPr>
          <p:cNvPr id="5122" name="Picture 2" descr="Image of a young girl holding a sign saying, &quot;Without data, you are just another person with an opin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l="5471" r="6445" b="8022"/>
          <a:stretch/>
        </p:blipFill>
        <p:spPr bwMode="auto">
          <a:xfrm>
            <a:off x="2545081" y="2438400"/>
            <a:ext cx="4373880" cy="3428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35395" y="6033700"/>
            <a:ext cx="7077739" cy="646331"/>
          </a:xfrm>
          <a:prstGeom prst="rect">
            <a:avLst/>
          </a:prstGeom>
          <a:noFill/>
          <a:ln>
            <a:solidFill>
              <a:srgbClr val="0070C0"/>
            </a:solidFill>
          </a:ln>
        </p:spPr>
        <p:txBody>
          <a:bodyPr wrap="square" rtlCol="0">
            <a:spAutoFit/>
          </a:bodyPr>
          <a:lstStyle/>
          <a:p>
            <a:r>
              <a:rPr lang="en-US" dirty="0" smtClean="0">
                <a:solidFill>
                  <a:srgbClr val="0070C0"/>
                </a:solidFill>
                <a:latin typeface="Calibri" pitchFamily="34" charset="0"/>
              </a:rPr>
              <a:t>Objectives: IVP-33 reduce physical assaults, IVP- 34 reduce physical fighting among adolescents, IVP-29 reduce homicides</a:t>
            </a:r>
            <a:endParaRPr lang="en-US" dirty="0">
              <a:solidFill>
                <a:srgbClr val="0070C0"/>
              </a:solidFill>
              <a:latin typeface="Calibri" pitchFamily="34" charset="0"/>
            </a:endParaRPr>
          </a:p>
        </p:txBody>
      </p:sp>
    </p:spTree>
    <p:extLst>
      <p:ext uri="{BB962C8B-B14F-4D97-AF65-F5344CB8AC3E}">
        <p14:creationId xmlns:p14="http://schemas.microsoft.com/office/powerpoint/2010/main" val="4066355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eaLnBrk="1" hangingPunct="1">
              <a:defRPr/>
            </a:pPr>
            <a:r>
              <a:rPr lang="en-US" dirty="0">
                <a:ea typeface="ＭＳ Ｐゴシック" pitchFamily="-107" charset="-128"/>
              </a:rPr>
              <a:t>Dating Matters™ to Promote Healthy Teen </a:t>
            </a:r>
            <a:r>
              <a:rPr lang="en-US" dirty="0" smtClean="0">
                <a:ea typeface="ＭＳ Ｐゴシック" pitchFamily="-107" charset="-128"/>
              </a:rPr>
              <a:t>Relationships</a:t>
            </a:r>
            <a:endParaRPr lang="en-US" dirty="0"/>
          </a:p>
        </p:txBody>
      </p:sp>
      <p:pic>
        <p:nvPicPr>
          <p:cNvPr id="8" name="Picture 7" descr="Image of an urban neighborhood with illustration showing dating violence can be addressed in nighborhoods, schools, families, and you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708" y="1481328"/>
            <a:ext cx="7784592" cy="5376672"/>
          </a:xfrm>
          <a:prstGeom prst="rect">
            <a:avLst/>
          </a:prstGeom>
        </p:spPr>
      </p:pic>
      <p:sp>
        <p:nvSpPr>
          <p:cNvPr id="16" name="TextBox 15"/>
          <p:cNvSpPr txBox="1"/>
          <p:nvPr/>
        </p:nvSpPr>
        <p:spPr>
          <a:xfrm>
            <a:off x="1676400" y="6351791"/>
            <a:ext cx="7162800" cy="369332"/>
          </a:xfrm>
          <a:prstGeom prst="rect">
            <a:avLst/>
          </a:prstGeom>
          <a:solidFill>
            <a:schemeClr val="bg1"/>
          </a:solidFill>
          <a:ln>
            <a:solidFill>
              <a:srgbClr val="0070C0"/>
            </a:solidFill>
          </a:ln>
        </p:spPr>
        <p:txBody>
          <a:bodyPr wrap="square" rtlCol="0">
            <a:spAutoFit/>
          </a:bodyPr>
          <a:lstStyle/>
          <a:p>
            <a:r>
              <a:rPr lang="en-US" dirty="0" smtClean="0">
                <a:solidFill>
                  <a:srgbClr val="0070C0"/>
                </a:solidFill>
                <a:latin typeface="Calibri" pitchFamily="34" charset="0"/>
              </a:rPr>
              <a:t>Objective: IVP-39 reduce violence by current or former intimate partners</a:t>
            </a:r>
            <a:endParaRPr lang="en-US" dirty="0">
              <a:solidFill>
                <a:srgbClr val="0070C0"/>
              </a:solidFill>
              <a:latin typeface="Calibri" pitchFamily="34" charset="0"/>
            </a:endParaRPr>
          </a:p>
        </p:txBody>
      </p:sp>
    </p:spTree>
    <p:extLst>
      <p:ext uri="{BB962C8B-B14F-4D97-AF65-F5344CB8AC3E}">
        <p14:creationId xmlns:p14="http://schemas.microsoft.com/office/powerpoint/2010/main" val="664506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197" y="152400"/>
            <a:ext cx="7628651" cy="1066800"/>
          </a:xfrm>
        </p:spPr>
        <p:txBody>
          <a:bodyPr/>
          <a:lstStyle/>
          <a:p>
            <a:pPr lvl="0" eaLnBrk="1" hangingPunct="1">
              <a:defRPr/>
            </a:pPr>
            <a:r>
              <a:rPr lang="en-US" dirty="0">
                <a:ea typeface="ＭＳ Ｐゴシック" pitchFamily="-107" charset="-128"/>
                <a:cs typeface="ＭＳ Ｐゴシック" pitchFamily="84" charset="-128"/>
              </a:rPr>
              <a:t>School Associated Violent Death Surveillance System (SAVD</a:t>
            </a:r>
            <a:r>
              <a:rPr lang="en-US" dirty="0" smtClean="0">
                <a:ea typeface="ＭＳ Ｐゴシック" pitchFamily="-107" charset="-128"/>
                <a:cs typeface="ＭＳ Ｐゴシック" pitchFamily="84" charset="-128"/>
              </a:rPr>
              <a:t>)</a:t>
            </a:r>
            <a:endParaRPr lang="en-US" dirty="0"/>
          </a:p>
        </p:txBody>
      </p:sp>
      <p:graphicFrame>
        <p:nvGraphicFramePr>
          <p:cNvPr id="11" name="Chart 10" descr="Graph showing School Associated Homicides of Youth ages 5-18, &#10;by School Year, 1992-2010&#10;"/>
          <p:cNvGraphicFramePr>
            <a:graphicFrameLocks noGrp="1"/>
          </p:cNvGraphicFramePr>
          <p:nvPr>
            <p:extLst>
              <p:ext uri="{D42A27DB-BD31-4B8C-83A1-F6EECF244321}">
                <p14:modId xmlns:p14="http://schemas.microsoft.com/office/powerpoint/2010/main" val="2236355229"/>
              </p:ext>
            </p:extLst>
          </p:nvPr>
        </p:nvGraphicFramePr>
        <p:xfrm>
          <a:off x="1559298" y="1295400"/>
          <a:ext cx="7508502" cy="45156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2197" y="5943600"/>
            <a:ext cx="7478806" cy="646331"/>
          </a:xfrm>
          <a:prstGeom prst="rect">
            <a:avLst/>
          </a:prstGeom>
          <a:noFill/>
          <a:ln>
            <a:solidFill>
              <a:srgbClr val="0070C0"/>
            </a:solidFill>
          </a:ln>
        </p:spPr>
        <p:txBody>
          <a:bodyPr wrap="square" rtlCol="0">
            <a:spAutoFit/>
          </a:bodyPr>
          <a:lstStyle/>
          <a:p>
            <a:r>
              <a:rPr lang="en-US" dirty="0" smtClean="0">
                <a:solidFill>
                  <a:srgbClr val="0070C0"/>
                </a:solidFill>
                <a:latin typeface="Calibri" pitchFamily="34" charset="0"/>
              </a:rPr>
              <a:t>Objectives: IVP-29 reduce homicides, IVP- 42 reduce children’s exposure to violence</a:t>
            </a:r>
            <a:endParaRPr lang="en-US" dirty="0">
              <a:solidFill>
                <a:srgbClr val="0070C0"/>
              </a:solidFill>
              <a:latin typeface="Calibri" pitchFamily="34" charset="0"/>
            </a:endParaRPr>
          </a:p>
        </p:txBody>
      </p:sp>
    </p:spTree>
    <p:extLst>
      <p:ext uri="{BB962C8B-B14F-4D97-AF65-F5344CB8AC3E}">
        <p14:creationId xmlns:p14="http://schemas.microsoft.com/office/powerpoint/2010/main" val="1772598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eaLnBrk="1" hangingPunct="1">
              <a:defRPr/>
            </a:pPr>
            <a:r>
              <a:rPr lang="en-US" dirty="0">
                <a:ea typeface="ＭＳ Ｐゴシック" pitchFamily="-107" charset="-128"/>
              </a:rPr>
              <a:t>National Violent Death </a:t>
            </a:r>
            <a:br>
              <a:rPr lang="en-US" dirty="0">
                <a:ea typeface="ＭＳ Ｐゴシック" pitchFamily="-107" charset="-128"/>
              </a:rPr>
            </a:br>
            <a:r>
              <a:rPr lang="en-US" dirty="0">
                <a:ea typeface="ＭＳ Ｐゴシック" pitchFamily="-107" charset="-128"/>
              </a:rPr>
              <a:t>Reporting System (NVDRS</a:t>
            </a:r>
            <a:r>
              <a:rPr lang="en-US" dirty="0" smtClean="0">
                <a:ea typeface="ＭＳ Ｐゴシック" pitchFamily="-107" charset="-128"/>
              </a:rPr>
              <a:t>)</a:t>
            </a:r>
            <a:endParaRPr lang="en-US" dirty="0"/>
          </a:p>
        </p:txBody>
      </p:sp>
      <p:pic>
        <p:nvPicPr>
          <p:cNvPr id="2" name="Picture 1" descr="Map of the US showing states that are funded for the National Violent Death Reporting System (NVD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71062"/>
            <a:ext cx="7478170" cy="3767738"/>
          </a:xfrm>
          <a:prstGeom prst="rect">
            <a:avLst/>
          </a:prstGeom>
        </p:spPr>
      </p:pic>
      <p:sp>
        <p:nvSpPr>
          <p:cNvPr id="6" name="TextBox 5"/>
          <p:cNvSpPr txBox="1"/>
          <p:nvPr/>
        </p:nvSpPr>
        <p:spPr>
          <a:xfrm>
            <a:off x="1476935" y="6167718"/>
            <a:ext cx="7409330" cy="369332"/>
          </a:xfrm>
          <a:prstGeom prst="rect">
            <a:avLst/>
          </a:prstGeom>
          <a:noFill/>
          <a:ln>
            <a:solidFill>
              <a:srgbClr val="0070C0"/>
            </a:solidFill>
          </a:ln>
        </p:spPr>
        <p:txBody>
          <a:bodyPr wrap="square" rtlCol="0">
            <a:spAutoFit/>
          </a:bodyPr>
          <a:lstStyle/>
          <a:p>
            <a:r>
              <a:rPr lang="en-US" dirty="0" smtClean="0">
                <a:solidFill>
                  <a:srgbClr val="0070C0"/>
                </a:solidFill>
                <a:latin typeface="Calibri" pitchFamily="34" charset="0"/>
              </a:rPr>
              <a:t>Objective: IVP-43 increase number of states that link data on violent deaths</a:t>
            </a:r>
            <a:endParaRPr lang="en-US" dirty="0">
              <a:solidFill>
                <a:srgbClr val="0070C0"/>
              </a:solidFill>
              <a:latin typeface="Calibri" pitchFamily="34" charset="0"/>
            </a:endParaRPr>
          </a:p>
        </p:txBody>
      </p:sp>
    </p:spTree>
    <p:extLst>
      <p:ext uri="{BB962C8B-B14F-4D97-AF65-F5344CB8AC3E}">
        <p14:creationId xmlns:p14="http://schemas.microsoft.com/office/powerpoint/2010/main" val="409096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ea typeface="ＭＳ Ｐゴシック" pitchFamily="-107" charset="-128"/>
              </a:rPr>
              <a:t>NCIPC Resources for Preventing Violence Across the </a:t>
            </a:r>
            <a:r>
              <a:rPr lang="en-US" dirty="0" smtClean="0">
                <a:ea typeface="ＭＳ Ｐゴシック" pitchFamily="-107" charset="-128"/>
              </a:rPr>
              <a:t>Lifespan</a:t>
            </a:r>
            <a:endParaRPr lang="en-US" dirty="0"/>
          </a:p>
        </p:txBody>
      </p:sp>
      <p:sp>
        <p:nvSpPr>
          <p:cNvPr id="8" name="Rectangle 7"/>
          <p:cNvSpPr/>
          <p:nvPr/>
        </p:nvSpPr>
        <p:spPr>
          <a:xfrm>
            <a:off x="3393489" y="3439180"/>
            <a:ext cx="3104376" cy="523220"/>
          </a:xfrm>
          <a:prstGeom prst="rect">
            <a:avLst/>
          </a:prstGeom>
        </p:spPr>
        <p:txBody>
          <a:bodyPr wrap="none">
            <a:spAutoFit/>
          </a:bodyPr>
          <a:lstStyle/>
          <a:p>
            <a:r>
              <a:rPr lang="en-US" sz="2800" dirty="0" smtClean="0">
                <a:solidFill>
                  <a:srgbClr val="000000"/>
                </a:solidFill>
                <a:latin typeface="Calibri" pitchFamily="34" charset="0"/>
                <a:hlinkClick r:id="rId3" tooltip="Link to the website for CDC's Injury Center"/>
              </a:rPr>
              <a:t>www.cdc.gov/injury</a:t>
            </a:r>
            <a:endParaRPr lang="en-US" sz="2800" dirty="0">
              <a:solidFill>
                <a:srgbClr val="000000"/>
              </a:solidFill>
            </a:endParaRPr>
          </a:p>
        </p:txBody>
      </p:sp>
      <p:pic>
        <p:nvPicPr>
          <p:cNvPr id="1026" name="Picture 2" descr="The National Intimate Partner and Sexual Violence Survey 2010 Summary Report publ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89" y="1531657"/>
            <a:ext cx="1696223" cy="220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njury Center Fact She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587" y="3991909"/>
            <a:ext cx="1450725" cy="182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DC fact she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355" y="1489532"/>
            <a:ext cx="2191077" cy="199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Essentials for Childhood publ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622" y="2342870"/>
            <a:ext cx="1706277"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Elder Maltreatment Prevention Resour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1518" y="6118998"/>
            <a:ext cx="4019956" cy="54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VetoViolenc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355" y="4572000"/>
            <a:ext cx="1959888" cy="195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njury Center publicati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4766" y="3991909"/>
            <a:ext cx="2285252" cy="208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Web-based Injury Statistics Query and Reporting System (WISQARS)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0729" y="1675208"/>
            <a:ext cx="1850767" cy="160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5606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0"/>
            <a:ext cx="8839200" cy="1161288"/>
          </a:xfrm>
        </p:spPr>
        <p:txBody>
          <a:bodyPr>
            <a:noAutofit/>
          </a:bodyPr>
          <a:lstStyle/>
          <a:p>
            <a:r>
              <a:rPr lang="en-US" dirty="0"/>
              <a:t>Dawn N. Castillo, MPH</a:t>
            </a:r>
            <a:br>
              <a:rPr lang="en-US" dirty="0"/>
            </a:br>
            <a:r>
              <a:rPr lang="en-US" sz="2400" dirty="0"/>
              <a:t>Director, Division of Safety Research</a:t>
            </a:r>
            <a:br>
              <a:rPr lang="en-US" sz="2400" dirty="0"/>
            </a:br>
            <a:r>
              <a:rPr lang="en-US" sz="2400" dirty="0"/>
              <a:t>National Institute for Occupational Safety &amp; Health</a:t>
            </a:r>
          </a:p>
        </p:txBody>
      </p:sp>
    </p:spTree>
    <p:extLst>
      <p:ext uri="{BB962C8B-B14F-4D97-AF65-F5344CB8AC3E}">
        <p14:creationId xmlns:p14="http://schemas.microsoft.com/office/powerpoint/2010/main" val="4131814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Work, Injuries, Violence and Prevention</a:t>
            </a:r>
            <a:endParaRPr lang="en-US" dirty="0"/>
          </a:p>
        </p:txBody>
      </p:sp>
      <p:pic>
        <p:nvPicPr>
          <p:cNvPr id="12" name="Content Placeholder 11" descr="Six pictures showing variation in workers and occupations. The graphic includes a picture of an older male worker wearing a hat for sun protection, a young male construction worker wearing a hard hat and high visibility vest, a male miner wearing a hard hat, a black female health care professional in uniform, a male firefighter wearing a self-contained breathing apparatus, and a female law enforcement officer in uniform."/>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52600" y="1676400"/>
            <a:ext cx="6789420" cy="1371600"/>
          </a:xfrm>
        </p:spPr>
      </p:pic>
      <p:sp>
        <p:nvSpPr>
          <p:cNvPr id="14" name="Content Placeholder 13"/>
          <p:cNvSpPr>
            <a:spLocks noGrp="1"/>
          </p:cNvSpPr>
          <p:nvPr>
            <p:ph sz="half" idx="2"/>
          </p:nvPr>
        </p:nvSpPr>
        <p:spPr>
          <a:xfrm>
            <a:off x="1566672" y="3429000"/>
            <a:ext cx="7546848" cy="2667000"/>
          </a:xfrm>
        </p:spPr>
        <p:txBody>
          <a:bodyPr/>
          <a:lstStyle/>
          <a:p>
            <a:r>
              <a:rPr lang="en-US" sz="2400" dirty="0" smtClean="0"/>
              <a:t>&gt; 154M workers typically spend 40% of waking hours at work</a:t>
            </a:r>
          </a:p>
          <a:p>
            <a:r>
              <a:rPr lang="en-US" sz="2400" dirty="0" smtClean="0"/>
              <a:t>Workplace injuries, violence and illness impact workers, employers and </a:t>
            </a:r>
            <a:r>
              <a:rPr lang="en-US" sz="2400" smtClean="0"/>
              <a:t>society </a:t>
            </a:r>
          </a:p>
          <a:p>
            <a:r>
              <a:rPr lang="en-US" sz="2400" smtClean="0"/>
              <a:t>Employers</a:t>
            </a:r>
            <a:r>
              <a:rPr lang="en-US" sz="2400" dirty="0"/>
              <a:t>, workers and governments can take steps to improve the safety and health of workers</a:t>
            </a:r>
            <a:endParaRPr lang="en-US" sz="2400" dirty="0" smtClean="0"/>
          </a:p>
          <a:p>
            <a:endParaRPr lang="en-US" dirty="0"/>
          </a:p>
        </p:txBody>
      </p:sp>
    </p:spTree>
    <p:extLst>
      <p:ext uri="{BB962C8B-B14F-4D97-AF65-F5344CB8AC3E}">
        <p14:creationId xmlns:p14="http://schemas.microsoft.com/office/powerpoint/2010/main" val="2668761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National Institute for Occupational Safety and Health (NIOSH)</a:t>
            </a:r>
            <a:endParaRPr lang="en-US" sz="2800" dirty="0"/>
          </a:p>
        </p:txBody>
      </p:sp>
      <p:sp>
        <p:nvSpPr>
          <p:cNvPr id="5" name="Content Placeholder 4"/>
          <p:cNvSpPr>
            <a:spLocks noGrp="1"/>
          </p:cNvSpPr>
          <p:nvPr>
            <p:ph idx="1"/>
          </p:nvPr>
        </p:nvSpPr>
        <p:spPr/>
        <p:txBody>
          <a:bodyPr/>
          <a:lstStyle/>
          <a:p>
            <a:r>
              <a:rPr lang="en-US" dirty="0" smtClean="0"/>
              <a:t>Mission: Improve worker safety and well-being by</a:t>
            </a:r>
          </a:p>
          <a:p>
            <a:pPr lvl="1"/>
            <a:r>
              <a:rPr lang="en-US" dirty="0" smtClean="0"/>
              <a:t>Generating new knowledge</a:t>
            </a:r>
          </a:p>
          <a:p>
            <a:pPr lvl="1"/>
            <a:r>
              <a:rPr lang="en-US" dirty="0" smtClean="0"/>
              <a:t>Transferring that knowledge into practice</a:t>
            </a:r>
          </a:p>
          <a:p>
            <a:pPr lvl="1"/>
            <a:endParaRPr lang="en-US" dirty="0"/>
          </a:p>
          <a:p>
            <a:r>
              <a:rPr lang="en-US" dirty="0" smtClean="0"/>
              <a:t>Approach</a:t>
            </a:r>
          </a:p>
          <a:p>
            <a:pPr lvl="1"/>
            <a:r>
              <a:rPr lang="en-US" dirty="0" smtClean="0"/>
              <a:t>Conducting scientific research</a:t>
            </a:r>
          </a:p>
          <a:p>
            <a:pPr lvl="1"/>
            <a:r>
              <a:rPr lang="en-US" dirty="0" smtClean="0"/>
              <a:t>Developing guidance and authoritative recommendations</a:t>
            </a:r>
          </a:p>
          <a:p>
            <a:pPr lvl="1"/>
            <a:r>
              <a:rPr lang="en-US" dirty="0" smtClean="0"/>
              <a:t>Conducting outreach</a:t>
            </a:r>
          </a:p>
          <a:p>
            <a:pPr lvl="1"/>
            <a:r>
              <a:rPr lang="en-US" dirty="0" smtClean="0"/>
              <a:t>Responding to requests for technical assistance and evaluations of work hazards</a:t>
            </a:r>
            <a:endParaRPr lang="en-US" dirty="0"/>
          </a:p>
        </p:txBody>
      </p:sp>
    </p:spTree>
    <p:extLst>
      <p:ext uri="{BB962C8B-B14F-4D97-AF65-F5344CB8AC3E}">
        <p14:creationId xmlns:p14="http://schemas.microsoft.com/office/powerpoint/2010/main" val="842272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1" dirty="0">
                <a:latin typeface="Tahoma" pitchFamily="34" charset="0"/>
                <a:ea typeface="Tahoma" pitchFamily="34" charset="0"/>
                <a:cs typeface="Tahoma" pitchFamily="34" charset="0"/>
              </a:rPr>
              <a:t>Public Health Impact:</a:t>
            </a:r>
            <a:br>
              <a:rPr lang="en-US" b="1"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Injury and Violence </a:t>
            </a:r>
            <a:endParaRPr lang="en-US" dirty="0"/>
          </a:p>
        </p:txBody>
      </p:sp>
      <p:sp>
        <p:nvSpPr>
          <p:cNvPr id="10243" name="Content Placeholder 1"/>
          <p:cNvSpPr txBox="1">
            <a:spLocks/>
          </p:cNvSpPr>
          <p:nvPr/>
        </p:nvSpPr>
        <p:spPr bwMode="auto">
          <a:xfrm>
            <a:off x="1358900" y="15240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itchFamily="34" charset="0"/>
              </a:defRPr>
            </a:lvl1pPr>
            <a:lvl2pPr marL="623888" indent="-27781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ts val="1200"/>
              </a:spcBef>
              <a:spcAft>
                <a:spcPct val="0"/>
              </a:spcAft>
              <a:buClr>
                <a:srgbClr val="C00000"/>
              </a:buClr>
              <a:buFont typeface="Wingdings" pitchFamily="2" charset="2"/>
              <a:buChar char="§"/>
            </a:pPr>
            <a:r>
              <a:rPr lang="en-US" sz="2800" b="1" smtClean="0">
                <a:solidFill>
                  <a:srgbClr val="000000"/>
                </a:solidFill>
                <a:latin typeface="Calibri" pitchFamily="34" charset="0"/>
                <a:cs typeface="Tahoma" pitchFamily="34" charset="0"/>
              </a:rPr>
              <a:t>Leading causes of death for ages 1-44 </a:t>
            </a:r>
            <a:endParaRPr lang="en-US" sz="2800" smtClean="0">
              <a:solidFill>
                <a:srgbClr val="000000"/>
              </a:solidFill>
              <a:latin typeface="Calibri" pitchFamily="34" charset="0"/>
              <a:cs typeface="Tahoma" pitchFamily="34" charset="0"/>
            </a:endParaRPr>
          </a:p>
          <a:p>
            <a:pPr fontAlgn="base">
              <a:spcBef>
                <a:spcPts val="2400"/>
              </a:spcBef>
              <a:spcAft>
                <a:spcPct val="0"/>
              </a:spcAft>
              <a:buClr>
                <a:srgbClr val="C00000"/>
              </a:buClr>
              <a:buFont typeface="Wingdings" pitchFamily="2" charset="2"/>
              <a:buChar char="§"/>
            </a:pPr>
            <a:r>
              <a:rPr lang="en-US" sz="2800" b="1" smtClean="0">
                <a:solidFill>
                  <a:srgbClr val="000000"/>
                </a:solidFill>
                <a:latin typeface="Calibri" pitchFamily="34" charset="0"/>
                <a:cs typeface="Tahoma" pitchFamily="34" charset="0"/>
              </a:rPr>
              <a:t>Affects all ages</a:t>
            </a:r>
          </a:p>
          <a:p>
            <a:pPr lvl="1" fontAlgn="base">
              <a:spcBef>
                <a:spcPts val="600"/>
              </a:spcBef>
              <a:spcAft>
                <a:spcPct val="0"/>
              </a:spcAft>
              <a:buSzPct val="100000"/>
              <a:buFont typeface="Wingdings" pitchFamily="2" charset="2"/>
              <a:buChar char="§"/>
            </a:pPr>
            <a:r>
              <a:rPr lang="en-US" sz="2400" smtClean="0">
                <a:solidFill>
                  <a:srgbClr val="000000"/>
                </a:solidFill>
                <a:latin typeface="Calibri" pitchFamily="34" charset="0"/>
                <a:cs typeface="Tahoma" pitchFamily="34" charset="0"/>
              </a:rPr>
              <a:t>181,000 deaths in 2010 – one death every 3 minutes</a:t>
            </a:r>
          </a:p>
          <a:p>
            <a:pPr lvl="1" fontAlgn="base">
              <a:spcBef>
                <a:spcPts val="600"/>
              </a:spcBef>
              <a:spcAft>
                <a:spcPct val="0"/>
              </a:spcAft>
              <a:buSzPct val="100000"/>
              <a:buFont typeface="Wingdings" pitchFamily="2" charset="2"/>
              <a:buChar char="§"/>
            </a:pPr>
            <a:r>
              <a:rPr lang="en-US" sz="2400" smtClean="0">
                <a:solidFill>
                  <a:srgbClr val="000000"/>
                </a:solidFill>
                <a:latin typeface="Calibri" pitchFamily="34" charset="0"/>
                <a:cs typeface="Tahoma" pitchFamily="34" charset="0"/>
              </a:rPr>
              <a:t>5,600 homicide deaths for ages 0-24, including 1,500 deaths from child abuse and neglect</a:t>
            </a:r>
          </a:p>
          <a:p>
            <a:pPr lvl="1" fontAlgn="base">
              <a:spcBef>
                <a:spcPts val="600"/>
              </a:spcBef>
              <a:spcAft>
                <a:spcPct val="0"/>
              </a:spcAft>
              <a:buSzPct val="100000"/>
              <a:buFont typeface="Wingdings" pitchFamily="2" charset="2"/>
              <a:buChar char="§"/>
            </a:pPr>
            <a:r>
              <a:rPr lang="en-US" sz="2400" smtClean="0">
                <a:solidFill>
                  <a:srgbClr val="000000"/>
                </a:solidFill>
                <a:latin typeface="Calibri" pitchFamily="34" charset="0"/>
                <a:cs typeface="Tahoma" pitchFamily="34" charset="0"/>
              </a:rPr>
              <a:t>36,600 poisoning deaths for ages 25-64</a:t>
            </a:r>
          </a:p>
          <a:p>
            <a:pPr lvl="1" fontAlgn="base">
              <a:spcBef>
                <a:spcPts val="600"/>
              </a:spcBef>
              <a:spcAft>
                <a:spcPct val="0"/>
              </a:spcAft>
              <a:buSzPct val="100000"/>
              <a:buFont typeface="Wingdings" pitchFamily="2" charset="2"/>
              <a:buChar char="§"/>
            </a:pPr>
            <a:r>
              <a:rPr lang="en-US" sz="2400" smtClean="0">
                <a:solidFill>
                  <a:srgbClr val="000000"/>
                </a:solidFill>
                <a:latin typeface="Calibri" pitchFamily="34" charset="0"/>
                <a:cs typeface="Tahoma" pitchFamily="34" charset="0"/>
              </a:rPr>
              <a:t>22,000 fall deaths for ages 65 and older</a:t>
            </a:r>
          </a:p>
          <a:p>
            <a:pPr lvl="1" fontAlgn="base">
              <a:spcBef>
                <a:spcPts val="600"/>
              </a:spcBef>
              <a:spcAft>
                <a:spcPct val="0"/>
              </a:spcAft>
              <a:buSzPct val="100000"/>
              <a:buFont typeface="Wingdings" pitchFamily="2" charset="2"/>
              <a:buChar char="§"/>
            </a:pPr>
            <a:r>
              <a:rPr lang="en-US" sz="2400" smtClean="0">
                <a:solidFill>
                  <a:srgbClr val="000000"/>
                </a:solidFill>
                <a:latin typeface="Calibri" pitchFamily="34" charset="0"/>
                <a:cs typeface="Tahoma" pitchFamily="34" charset="0"/>
              </a:rPr>
              <a:t>33,700 motor vehicle traffic deaths for all ages</a:t>
            </a:r>
          </a:p>
          <a:p>
            <a:pPr fontAlgn="base">
              <a:spcBef>
                <a:spcPts val="2400"/>
              </a:spcBef>
              <a:spcAft>
                <a:spcPct val="0"/>
              </a:spcAft>
              <a:buClr>
                <a:srgbClr val="C00000"/>
              </a:buClr>
              <a:buFont typeface="Wingdings" pitchFamily="2" charset="2"/>
              <a:buChar char="§"/>
            </a:pPr>
            <a:r>
              <a:rPr lang="en-US" sz="2800" b="1" smtClean="0">
                <a:solidFill>
                  <a:srgbClr val="000000"/>
                </a:solidFill>
                <a:latin typeface="Calibri" pitchFamily="34" charset="0"/>
                <a:cs typeface="Tahoma" pitchFamily="34" charset="0"/>
              </a:rPr>
              <a:t>Costs more than $500 billion annually in medical care and lost productivity</a:t>
            </a:r>
          </a:p>
        </p:txBody>
      </p:sp>
    </p:spTree>
    <p:extLst>
      <p:ext uri="{BB962C8B-B14F-4D97-AF65-F5344CB8AC3E}">
        <p14:creationId xmlns:p14="http://schemas.microsoft.com/office/powerpoint/2010/main" val="2236290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Advancing Occupational Safety and Health HP 2020 Objectives</a:t>
            </a:r>
            <a:endParaRPr lang="en-US" dirty="0"/>
          </a:p>
        </p:txBody>
      </p:sp>
      <p:sp>
        <p:nvSpPr>
          <p:cNvPr id="3" name="Content Placeholder 2"/>
          <p:cNvSpPr>
            <a:spLocks noGrp="1"/>
          </p:cNvSpPr>
          <p:nvPr>
            <p:ph idx="1"/>
          </p:nvPr>
        </p:nvSpPr>
        <p:spPr/>
        <p:txBody>
          <a:bodyPr/>
          <a:lstStyle/>
          <a:p>
            <a:r>
              <a:rPr lang="en-US" dirty="0" smtClean="0"/>
              <a:t>16 Objectives</a:t>
            </a:r>
          </a:p>
          <a:p>
            <a:pPr lvl="1"/>
            <a:r>
              <a:rPr lang="en-US" dirty="0" smtClean="0"/>
              <a:t>Reducing injuries generally and by industry sector </a:t>
            </a:r>
          </a:p>
          <a:p>
            <a:pPr lvl="2"/>
            <a:r>
              <a:rPr lang="en-US" dirty="0" smtClean="0"/>
              <a:t>2 workplace </a:t>
            </a:r>
            <a:r>
              <a:rPr lang="en-US" dirty="0"/>
              <a:t>v</a:t>
            </a:r>
            <a:r>
              <a:rPr lang="en-US" dirty="0" smtClean="0"/>
              <a:t>iolence </a:t>
            </a:r>
            <a:r>
              <a:rPr lang="en-US" dirty="0"/>
              <a:t>o</a:t>
            </a:r>
            <a:r>
              <a:rPr lang="en-US" dirty="0" smtClean="0"/>
              <a:t>bjectives</a:t>
            </a:r>
          </a:p>
          <a:p>
            <a:pPr lvl="1">
              <a:spcAft>
                <a:spcPts val="600"/>
              </a:spcAft>
            </a:pPr>
            <a:r>
              <a:rPr lang="en-US" dirty="0" smtClean="0"/>
              <a:t>Health related outcomes </a:t>
            </a:r>
            <a:endParaRPr lang="en-US" dirty="0"/>
          </a:p>
          <a:p>
            <a:pPr>
              <a:spcAft>
                <a:spcPts val="600"/>
              </a:spcAft>
            </a:pPr>
            <a:r>
              <a:rPr lang="en-US" dirty="0" smtClean="0"/>
              <a:t>Engage Partners in Research-to-Practice </a:t>
            </a:r>
            <a:endParaRPr lang="en-US" dirty="0"/>
          </a:p>
          <a:p>
            <a:pPr lvl="1"/>
            <a:r>
              <a:rPr lang="en-US" dirty="0" smtClean="0"/>
              <a:t>Employers and trade organizations</a:t>
            </a:r>
          </a:p>
          <a:p>
            <a:pPr lvl="1"/>
            <a:r>
              <a:rPr lang="en-US" dirty="0" smtClean="0"/>
              <a:t>Unions and worker organizations</a:t>
            </a:r>
          </a:p>
          <a:p>
            <a:pPr lvl="1"/>
            <a:r>
              <a:rPr lang="en-US" dirty="0" smtClean="0"/>
              <a:t>Government agencies</a:t>
            </a:r>
          </a:p>
          <a:p>
            <a:pPr lvl="1"/>
            <a:r>
              <a:rPr lang="en-US" dirty="0" smtClean="0"/>
              <a:t>Manufacturers</a:t>
            </a:r>
            <a:endParaRPr lang="en-US" dirty="0"/>
          </a:p>
        </p:txBody>
      </p:sp>
    </p:spTree>
    <p:extLst>
      <p:ext uri="{BB962C8B-B14F-4D97-AF65-F5344CB8AC3E}">
        <p14:creationId xmlns:p14="http://schemas.microsoft.com/office/powerpoint/2010/main" val="27228836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 is Pervasive</a:t>
            </a:r>
            <a:endParaRPr lang="en-US" dirty="0"/>
          </a:p>
        </p:txBody>
      </p:sp>
      <p:sp>
        <p:nvSpPr>
          <p:cNvPr id="3" name="Content Placeholder 2"/>
          <p:cNvSpPr>
            <a:spLocks noGrp="1"/>
          </p:cNvSpPr>
          <p:nvPr>
            <p:ph sz="half" idx="1"/>
          </p:nvPr>
        </p:nvSpPr>
        <p:spPr>
          <a:xfrm>
            <a:off x="1371600" y="1600200"/>
            <a:ext cx="4346448" cy="4953000"/>
          </a:xfrm>
        </p:spPr>
        <p:txBody>
          <a:bodyPr/>
          <a:lstStyle/>
          <a:p>
            <a:pPr indent="0">
              <a:spcBef>
                <a:spcPts val="800"/>
              </a:spcBef>
              <a:spcAft>
                <a:spcPts val="800"/>
              </a:spcAft>
            </a:pPr>
            <a:r>
              <a:rPr lang="en-US" sz="2400" dirty="0" smtClean="0"/>
              <a:t> Average of 619 homicides  (1997-2010)</a:t>
            </a:r>
          </a:p>
          <a:p>
            <a:pPr indent="0">
              <a:spcBef>
                <a:spcPts val="800"/>
              </a:spcBef>
              <a:spcAft>
                <a:spcPts val="800"/>
              </a:spcAft>
            </a:pPr>
            <a:r>
              <a:rPr lang="en-US" sz="2400" dirty="0" smtClean="0"/>
              <a:t> &gt;137,000 emergency-department treated assaults (2009)</a:t>
            </a:r>
          </a:p>
          <a:p>
            <a:pPr indent="0">
              <a:spcBef>
                <a:spcPts val="800"/>
              </a:spcBef>
              <a:spcAft>
                <a:spcPts val="800"/>
              </a:spcAft>
            </a:pPr>
            <a:r>
              <a:rPr lang="en-US" sz="2400" dirty="0" smtClean="0"/>
              <a:t> 41,000 workers missed </a:t>
            </a:r>
            <a:r>
              <a:rPr lang="en-US" sz="2400" u="sng" dirty="0" smtClean="0"/>
              <a:t>&gt;</a:t>
            </a:r>
            <a:r>
              <a:rPr lang="en-US" sz="2400" dirty="0" smtClean="0"/>
              <a:t> 1 day of work (2009)</a:t>
            </a:r>
          </a:p>
          <a:p>
            <a:pPr indent="0">
              <a:spcBef>
                <a:spcPts val="800"/>
              </a:spcBef>
              <a:spcAft>
                <a:spcPts val="800"/>
              </a:spcAft>
            </a:pPr>
            <a:r>
              <a:rPr lang="en-US" sz="2400" dirty="0" smtClean="0"/>
              <a:t>Many injuries and assaults not counted</a:t>
            </a:r>
          </a:p>
          <a:p>
            <a:pPr indent="0">
              <a:spcBef>
                <a:spcPts val="800"/>
              </a:spcBef>
              <a:spcAft>
                <a:spcPts val="800"/>
              </a:spcAft>
            </a:pPr>
            <a:r>
              <a:rPr lang="en-US" sz="2400" dirty="0" smtClean="0"/>
              <a:t>Psychological impacts</a:t>
            </a:r>
            <a:r>
              <a:rPr lang="en-US" sz="2400" dirty="0"/>
              <a:t> </a:t>
            </a:r>
            <a:r>
              <a:rPr lang="en-US" sz="2400" dirty="0" smtClean="0"/>
              <a:t>unmeasured</a:t>
            </a:r>
          </a:p>
          <a:p>
            <a:pPr indent="0">
              <a:spcBef>
                <a:spcPts val="0"/>
              </a:spcBef>
              <a:spcAft>
                <a:spcPts val="0"/>
              </a:spcAft>
            </a:pPr>
            <a:endParaRPr lang="en-US" sz="2400" dirty="0" smtClean="0"/>
          </a:p>
          <a:p>
            <a:pPr indent="0">
              <a:spcBef>
                <a:spcPts val="0"/>
              </a:spcBef>
              <a:spcAft>
                <a:spcPts val="0"/>
              </a:spcAft>
              <a:buNone/>
            </a:pPr>
            <a:endParaRPr lang="en-US" sz="2400" dirty="0" smtClean="0"/>
          </a:p>
          <a:p>
            <a:pPr marL="0" indent="0">
              <a:spcBef>
                <a:spcPts val="0"/>
              </a:spcBef>
              <a:spcAft>
                <a:spcPts val="600"/>
              </a:spcAft>
              <a:buNone/>
            </a:pPr>
            <a:endParaRPr lang="en-US" sz="2400" dirty="0" smtClean="0"/>
          </a:p>
          <a:p>
            <a:pPr marL="0" indent="0">
              <a:buNone/>
            </a:pPr>
            <a:endParaRPr lang="en-US" sz="2400" dirty="0"/>
          </a:p>
        </p:txBody>
      </p:sp>
      <p:pic>
        <p:nvPicPr>
          <p:cNvPr id="1026" name="Picture 2" descr="Picture showing a workplace violence scene.  The picture is of a hallway with materials strewn on the floor, yellow crime scene tape, and numerous individuals in the hallway including a young women crying out in gr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325326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6754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 is Complex</a:t>
            </a:r>
            <a:endParaRPr lang="en-US" dirty="0"/>
          </a:p>
        </p:txBody>
      </p:sp>
      <p:pic>
        <p:nvPicPr>
          <p:cNvPr id="1026" name="Picture 2" descr="The graphic has 4 pictures. The first is a masked burglar pointing a gun. The second is of a seated employee holding his head in his hands. The third shows two health care providers, one standing and one-seated. The fourth shows a women shielding herself from violence by putting one hand over her face with her other arm outstretched in a blocking motion."/>
          <p:cNvPicPr>
            <a:picLocks noChangeAspect="1" noChangeArrowheads="1"/>
          </p:cNvPicPr>
          <p:nvPr/>
        </p:nvPicPr>
        <p:blipFill rotWithShape="1">
          <a:blip r:embed="rId3">
            <a:extLst>
              <a:ext uri="{28A0092B-C50C-407E-A947-70E740481C1C}">
                <a14:useLocalDpi xmlns:a14="http://schemas.microsoft.com/office/drawing/2010/main" val="0"/>
              </a:ext>
            </a:extLst>
          </a:blip>
          <a:srcRect l="40751" t="42374" r="41315" b="27587"/>
          <a:stretch/>
        </p:blipFill>
        <p:spPr bwMode="auto">
          <a:xfrm>
            <a:off x="2743200" y="1524000"/>
            <a:ext cx="4105407"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47800" y="5821680"/>
            <a:ext cx="7086600" cy="762000"/>
          </a:xfrm>
        </p:spPr>
        <p:txBody>
          <a:bodyPr/>
          <a:lstStyle/>
          <a:p>
            <a:pPr indent="0" algn="ctr">
              <a:spcBef>
                <a:spcPts val="0"/>
              </a:spcBef>
              <a:spcAft>
                <a:spcPts val="0"/>
              </a:spcAft>
              <a:buNone/>
            </a:pPr>
            <a:r>
              <a:rPr lang="en-US" sz="2400" b="1" dirty="0" smtClean="0"/>
              <a:t>Risks and Prevention </a:t>
            </a:r>
            <a:r>
              <a:rPr lang="en-US" b="1" dirty="0" smtClean="0"/>
              <a:t>S</a:t>
            </a:r>
            <a:r>
              <a:rPr lang="en-US" sz="2400" b="1" dirty="0" smtClean="0"/>
              <a:t>trategies </a:t>
            </a:r>
            <a:r>
              <a:rPr lang="en-US" b="1" dirty="0"/>
              <a:t>V</a:t>
            </a:r>
            <a:r>
              <a:rPr lang="en-US" sz="2400" b="1" dirty="0" smtClean="0"/>
              <a:t>ary by </a:t>
            </a:r>
          </a:p>
          <a:p>
            <a:pPr indent="0" algn="ctr">
              <a:spcBef>
                <a:spcPts val="0"/>
              </a:spcBef>
              <a:spcAft>
                <a:spcPts val="0"/>
              </a:spcAft>
              <a:buNone/>
            </a:pPr>
            <a:r>
              <a:rPr lang="en-US" sz="2400" b="1" dirty="0" smtClean="0"/>
              <a:t>Violence </a:t>
            </a:r>
            <a:r>
              <a:rPr lang="en-US" b="1" dirty="0"/>
              <a:t>T</a:t>
            </a:r>
            <a:r>
              <a:rPr lang="en-US" sz="2400" b="1" dirty="0" smtClean="0"/>
              <a:t>ype and Industry</a:t>
            </a:r>
          </a:p>
          <a:p>
            <a:pPr marL="0" indent="0" algn="ctr">
              <a:spcBef>
                <a:spcPts val="0"/>
              </a:spcBef>
              <a:spcAft>
                <a:spcPts val="600"/>
              </a:spcAft>
              <a:buNone/>
            </a:pPr>
            <a:endParaRPr lang="en-US" sz="2400" dirty="0" smtClean="0"/>
          </a:p>
          <a:p>
            <a:pPr marL="0" indent="0" algn="ctr">
              <a:buNone/>
            </a:pPr>
            <a:endParaRPr lang="en-US" sz="2400" dirty="0"/>
          </a:p>
        </p:txBody>
      </p:sp>
    </p:spTree>
    <p:extLst>
      <p:ext uri="{BB962C8B-B14F-4D97-AF65-F5344CB8AC3E}">
        <p14:creationId xmlns:p14="http://schemas.microsoft.com/office/powerpoint/2010/main" val="35151562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Realizing HP 2020 Objectives: Research to Practice</a:t>
            </a:r>
            <a:endParaRPr lang="en-US" dirty="0"/>
          </a:p>
        </p:txBody>
      </p:sp>
      <p:sp>
        <p:nvSpPr>
          <p:cNvPr id="9" name="Content Placeholder 8"/>
          <p:cNvSpPr>
            <a:spLocks noGrp="1"/>
          </p:cNvSpPr>
          <p:nvPr>
            <p:ph sz="half" idx="1"/>
          </p:nvPr>
        </p:nvSpPr>
        <p:spPr/>
        <p:txBody>
          <a:bodyPr/>
          <a:lstStyle/>
          <a:p>
            <a:r>
              <a:rPr lang="en-US" sz="2400" dirty="0" smtClean="0"/>
              <a:t>Approx. 150 scientific articles and publications supported by NIOSH</a:t>
            </a:r>
          </a:p>
          <a:p>
            <a:pPr marL="0" indent="0">
              <a:buNone/>
            </a:pPr>
            <a:endParaRPr lang="en-US" sz="2400" dirty="0" smtClean="0"/>
          </a:p>
          <a:p>
            <a:r>
              <a:rPr lang="en-US" sz="2400" dirty="0" smtClean="0"/>
              <a:t>Research has influenced:</a:t>
            </a:r>
          </a:p>
          <a:p>
            <a:pPr lvl="1"/>
            <a:r>
              <a:rPr lang="en-US" sz="2400" dirty="0" smtClean="0"/>
              <a:t>Employer practices</a:t>
            </a:r>
          </a:p>
          <a:p>
            <a:pPr lvl="1"/>
            <a:r>
              <a:rPr lang="en-US" sz="2400" dirty="0" smtClean="0"/>
              <a:t>State and municipal regulations</a:t>
            </a:r>
          </a:p>
          <a:p>
            <a:pPr lvl="1"/>
            <a:r>
              <a:rPr lang="en-US" sz="2400" dirty="0" smtClean="0"/>
              <a:t>OSHA guidelines</a:t>
            </a:r>
          </a:p>
          <a:p>
            <a:pPr marL="346075" lvl="1" indent="0">
              <a:buNone/>
            </a:pPr>
            <a:endParaRPr lang="en-US" sz="2400" dirty="0"/>
          </a:p>
        </p:txBody>
      </p:sp>
      <p:pic>
        <p:nvPicPr>
          <p:cNvPr id="12" name="Picture 2" descr="This graphic shows a document produced by the Occupational Safety and Health Administration, or OSHA titled, “Recommendations for Workplace Violence Prevention Programs in Late-Night Retail Establishments.”&#10;"/>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6404" t="16874" r="2990" b="7188"/>
          <a:stretch/>
        </p:blipFill>
        <p:spPr bwMode="auto">
          <a:xfrm>
            <a:off x="5263861" y="1447800"/>
            <a:ext cx="3075214"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descr="This graphic shows a document produced by the Occupational Safety and Health Administration, or OSHA titled, “Guidelines for Preventing Workplace Violence for Health Care &amp; Social Service Workers.”&#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75" t="22038" r="11217" b="3351"/>
          <a:stretch/>
        </p:blipFill>
        <p:spPr bwMode="auto">
          <a:xfrm>
            <a:off x="5769437" y="4347074"/>
            <a:ext cx="318843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descr="This graphic shows a document produced by the Occupational Safety and Health Administration or OSHA titled, “Preventing Violence against Taxi and For-Hire Drivers.”&#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531" r="5577" b="20312"/>
          <a:stretch/>
        </p:blipFill>
        <p:spPr bwMode="auto">
          <a:xfrm>
            <a:off x="5410200" y="3076575"/>
            <a:ext cx="3333537" cy="128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364672" y="6200231"/>
            <a:ext cx="7588433" cy="646331"/>
          </a:xfrm>
          <a:prstGeom prst="rect">
            <a:avLst/>
          </a:prstGeom>
          <a:ln>
            <a:solidFill>
              <a:schemeClr val="accent1"/>
            </a:solidFill>
          </a:ln>
        </p:spPr>
        <p:txBody>
          <a:bodyPr wrap="square">
            <a:spAutoFit/>
          </a:bodyPr>
          <a:lstStyle/>
          <a:p>
            <a:r>
              <a:rPr lang="en-US" dirty="0">
                <a:solidFill>
                  <a:srgbClr val="002060"/>
                </a:solidFill>
              </a:rPr>
              <a:t>Objectives OSH-5 and OSH-6: Reduce work-related homicides and assaults</a:t>
            </a:r>
          </a:p>
        </p:txBody>
      </p:sp>
    </p:spTree>
    <p:extLst>
      <p:ext uri="{BB962C8B-B14F-4D97-AF65-F5344CB8AC3E}">
        <p14:creationId xmlns:p14="http://schemas.microsoft.com/office/powerpoint/2010/main" val="13617788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Workplace Violence in the Taxicab Industry</a:t>
            </a:r>
            <a:endParaRPr lang="en-US" dirty="0"/>
          </a:p>
        </p:txBody>
      </p:sp>
      <p:sp>
        <p:nvSpPr>
          <p:cNvPr id="3" name="Content Placeholder 2"/>
          <p:cNvSpPr>
            <a:spLocks noGrp="1"/>
          </p:cNvSpPr>
          <p:nvPr>
            <p:ph sz="half" idx="1"/>
          </p:nvPr>
        </p:nvSpPr>
        <p:spPr>
          <a:xfrm>
            <a:off x="1371600" y="1636931"/>
            <a:ext cx="3924300" cy="4306669"/>
          </a:xfrm>
        </p:spPr>
        <p:txBody>
          <a:bodyPr/>
          <a:lstStyle/>
          <a:p>
            <a:endParaRPr lang="en-US" sz="2400" dirty="0" smtClean="0"/>
          </a:p>
          <a:p>
            <a:endParaRPr lang="en-US" sz="2400" dirty="0"/>
          </a:p>
          <a:p>
            <a:endParaRPr lang="en-US" sz="2400" dirty="0" smtClean="0"/>
          </a:p>
          <a:p>
            <a:endParaRPr lang="en-US" sz="2400" dirty="0" smtClean="0"/>
          </a:p>
          <a:p>
            <a:pPr>
              <a:spcBef>
                <a:spcPts val="600"/>
              </a:spcBef>
              <a:spcAft>
                <a:spcPts val="600"/>
              </a:spcAft>
            </a:pPr>
            <a:r>
              <a:rPr lang="en-US" sz="2400" dirty="0" smtClean="0"/>
              <a:t>Example </a:t>
            </a:r>
            <a:r>
              <a:rPr lang="en-US" sz="2400" dirty="0"/>
              <a:t>of current research project:</a:t>
            </a:r>
          </a:p>
          <a:p>
            <a:pPr lvl="1">
              <a:spcAft>
                <a:spcPts val="600"/>
              </a:spcAft>
            </a:pPr>
            <a:r>
              <a:rPr lang="en-US" sz="2400" dirty="0"/>
              <a:t>Multi-city evaluation of security cameras and </a:t>
            </a:r>
            <a:r>
              <a:rPr lang="en-US" sz="2400" dirty="0" smtClean="0"/>
              <a:t>driver/passenger partitions</a:t>
            </a:r>
            <a:endParaRPr lang="en-US" sz="2400" dirty="0"/>
          </a:p>
          <a:p>
            <a:endParaRPr lang="en-US" sz="2400" dirty="0" smtClean="0"/>
          </a:p>
          <a:p>
            <a:endParaRPr lang="en-US" sz="2400" dirty="0"/>
          </a:p>
        </p:txBody>
      </p:sp>
      <p:sp>
        <p:nvSpPr>
          <p:cNvPr id="7" name="Content Placeholder 6"/>
          <p:cNvSpPr>
            <a:spLocks noGrp="1"/>
          </p:cNvSpPr>
          <p:nvPr>
            <p:ph sz="half" idx="2"/>
          </p:nvPr>
        </p:nvSpPr>
        <p:spPr>
          <a:xfrm>
            <a:off x="4949952" y="1630680"/>
            <a:ext cx="3965448" cy="4572000"/>
          </a:xfrm>
        </p:spPr>
        <p:txBody>
          <a:bodyPr/>
          <a:lstStyle/>
          <a:p>
            <a:pPr>
              <a:spcBef>
                <a:spcPts val="600"/>
              </a:spcBef>
              <a:spcAft>
                <a:spcPts val="600"/>
              </a:spcAft>
            </a:pPr>
            <a:r>
              <a:rPr lang="en-US" sz="2400" dirty="0" smtClean="0"/>
              <a:t>Partners:</a:t>
            </a:r>
            <a:endParaRPr lang="en-US" sz="2400" dirty="0"/>
          </a:p>
          <a:p>
            <a:pPr lvl="1">
              <a:spcAft>
                <a:spcPts val="600"/>
              </a:spcAft>
            </a:pPr>
            <a:r>
              <a:rPr lang="en-US" sz="2400" dirty="0" smtClean="0"/>
              <a:t>International Association of Transportation Regulators </a:t>
            </a:r>
          </a:p>
          <a:p>
            <a:pPr lvl="1">
              <a:spcAft>
                <a:spcPts val="600"/>
              </a:spcAft>
            </a:pPr>
            <a:r>
              <a:rPr lang="en-US" sz="2400" dirty="0" smtClean="0"/>
              <a:t>Taxicab, Limousine and </a:t>
            </a:r>
            <a:r>
              <a:rPr lang="en-US" sz="2400" dirty="0" err="1" smtClean="0"/>
              <a:t>Paratransit</a:t>
            </a:r>
            <a:r>
              <a:rPr lang="en-US" sz="2400" dirty="0" smtClean="0"/>
              <a:t> Association</a:t>
            </a:r>
          </a:p>
        </p:txBody>
      </p:sp>
      <p:pic>
        <p:nvPicPr>
          <p:cNvPr id="10" name="Picture 2" descr="This a picture showing a hooded taxicab passenger leaning forward in the rear-seat of the cab with one hand holding the driver’s head and covering the driver’s face,  and his second hand pointing a gun to the driver’s head.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2399618"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676400" y="6096000"/>
            <a:ext cx="7239000" cy="646331"/>
          </a:xfrm>
          <a:prstGeom prst="rect">
            <a:avLst/>
          </a:prstGeom>
          <a:ln>
            <a:solidFill>
              <a:srgbClr val="002060"/>
            </a:solidFill>
          </a:ln>
        </p:spPr>
        <p:txBody>
          <a:bodyPr wrap="square">
            <a:spAutoFit/>
          </a:bodyPr>
          <a:lstStyle/>
          <a:p>
            <a:r>
              <a:rPr lang="en-US" dirty="0">
                <a:solidFill>
                  <a:srgbClr val="002060"/>
                </a:solidFill>
              </a:rPr>
              <a:t>Objectives OSH-5 and OSH-6: Reduce work-related homicides and assaults</a:t>
            </a:r>
          </a:p>
        </p:txBody>
      </p:sp>
    </p:spTree>
    <p:extLst>
      <p:ext uri="{BB962C8B-B14F-4D97-AF65-F5344CB8AC3E}">
        <p14:creationId xmlns:p14="http://schemas.microsoft.com/office/powerpoint/2010/main" val="109259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Workplace Violence in Healthcare</a:t>
            </a:r>
            <a:endParaRPr lang="en-US" dirty="0"/>
          </a:p>
        </p:txBody>
      </p:sp>
      <p:sp>
        <p:nvSpPr>
          <p:cNvPr id="3" name="Content Placeholder 2"/>
          <p:cNvSpPr>
            <a:spLocks noGrp="1"/>
          </p:cNvSpPr>
          <p:nvPr>
            <p:ph sz="half" idx="1"/>
          </p:nvPr>
        </p:nvSpPr>
        <p:spPr>
          <a:xfrm>
            <a:off x="1330452" y="1603593"/>
            <a:ext cx="3965448" cy="4953000"/>
          </a:xfrm>
        </p:spPr>
        <p:txBody>
          <a:bodyPr/>
          <a:lstStyle/>
          <a:p>
            <a:pPr>
              <a:spcBef>
                <a:spcPts val="600"/>
              </a:spcBef>
              <a:spcAft>
                <a:spcPts val="600"/>
              </a:spcAft>
            </a:pPr>
            <a:r>
              <a:rPr lang="en-US" sz="2400" dirty="0" smtClean="0"/>
              <a:t>Examples </a:t>
            </a:r>
            <a:r>
              <a:rPr lang="en-US" sz="2400" dirty="0"/>
              <a:t>of current research projects:</a:t>
            </a:r>
          </a:p>
          <a:p>
            <a:pPr lvl="1">
              <a:spcAft>
                <a:spcPts val="600"/>
              </a:spcAft>
            </a:pPr>
            <a:r>
              <a:rPr lang="en-US" sz="2400" dirty="0"/>
              <a:t>Evaluation of </a:t>
            </a:r>
            <a:r>
              <a:rPr lang="en-US" sz="2400" dirty="0" smtClean="0"/>
              <a:t>psychiatric facilities intervention</a:t>
            </a:r>
            <a:endParaRPr lang="en-US" sz="2400" dirty="0"/>
          </a:p>
          <a:p>
            <a:pPr lvl="1">
              <a:spcAft>
                <a:spcPts val="600"/>
              </a:spcAft>
            </a:pPr>
            <a:r>
              <a:rPr lang="en-US" sz="2400" dirty="0"/>
              <a:t>Evaluation of </a:t>
            </a:r>
            <a:r>
              <a:rPr lang="en-US" sz="2400" dirty="0" smtClean="0"/>
              <a:t>state legislation</a:t>
            </a:r>
          </a:p>
          <a:p>
            <a:pPr lvl="1">
              <a:spcAft>
                <a:spcPts val="600"/>
              </a:spcAft>
            </a:pPr>
            <a:r>
              <a:rPr lang="en-US" sz="2400" dirty="0" smtClean="0"/>
              <a:t>Development and evaluation of an online course for healthcare personnel</a:t>
            </a:r>
            <a:endParaRPr lang="en-US" sz="2400" dirty="0"/>
          </a:p>
        </p:txBody>
      </p:sp>
      <p:sp>
        <p:nvSpPr>
          <p:cNvPr id="4" name="Content Placeholder 3"/>
          <p:cNvSpPr>
            <a:spLocks noGrp="1"/>
          </p:cNvSpPr>
          <p:nvPr>
            <p:ph sz="half" idx="2"/>
          </p:nvPr>
        </p:nvSpPr>
        <p:spPr>
          <a:xfrm>
            <a:off x="5334605" y="1447800"/>
            <a:ext cx="3774948" cy="4953000"/>
          </a:xfrm>
        </p:spPr>
        <p:txBody>
          <a:bodyPr/>
          <a:lstStyle/>
          <a:p>
            <a:pPr marL="0" indent="0">
              <a:buNone/>
            </a:pPr>
            <a:endParaRPr lang="en-US" sz="2400" dirty="0" smtClean="0"/>
          </a:p>
          <a:p>
            <a:pPr marL="346075" lvl="1" indent="0">
              <a:buNone/>
            </a:pPr>
            <a:endParaRPr lang="en-US" dirty="0" smtClean="0"/>
          </a:p>
          <a:p>
            <a:pPr marL="346075" lvl="1" indent="0">
              <a:buNone/>
            </a:pPr>
            <a:endParaRPr lang="en-US" dirty="0" smtClean="0"/>
          </a:p>
          <a:p>
            <a:pPr>
              <a:spcBef>
                <a:spcPts val="600"/>
              </a:spcBef>
              <a:spcAft>
                <a:spcPts val="600"/>
              </a:spcAft>
            </a:pPr>
            <a:r>
              <a:rPr lang="en-US" sz="2400" dirty="0" smtClean="0"/>
              <a:t>Partners:</a:t>
            </a:r>
          </a:p>
          <a:p>
            <a:pPr lvl="1">
              <a:spcAft>
                <a:spcPts val="600"/>
              </a:spcAft>
            </a:pPr>
            <a:r>
              <a:rPr lang="en-US" sz="2400" dirty="0" smtClean="0"/>
              <a:t>Veteran’s Health Administration</a:t>
            </a:r>
          </a:p>
          <a:p>
            <a:pPr lvl="1">
              <a:spcAft>
                <a:spcPts val="600"/>
              </a:spcAft>
            </a:pPr>
            <a:r>
              <a:rPr lang="en-US" sz="2400" dirty="0" smtClean="0"/>
              <a:t>Extramural scientists</a:t>
            </a:r>
          </a:p>
          <a:p>
            <a:pPr lvl="1">
              <a:spcAft>
                <a:spcPts val="600"/>
              </a:spcAft>
            </a:pPr>
            <a:r>
              <a:rPr lang="en-US" sz="2400" dirty="0" smtClean="0"/>
              <a:t>Associations</a:t>
            </a:r>
          </a:p>
          <a:p>
            <a:pPr lvl="1">
              <a:spcAft>
                <a:spcPts val="600"/>
              </a:spcAft>
            </a:pPr>
            <a:r>
              <a:rPr lang="en-US" sz="2400" dirty="0" smtClean="0"/>
              <a:t>Vida Health Communications</a:t>
            </a:r>
          </a:p>
          <a:p>
            <a:pPr lvl="1"/>
            <a:endParaRPr lang="en-US" dirty="0"/>
          </a:p>
        </p:txBody>
      </p:sp>
      <p:pic>
        <p:nvPicPr>
          <p:cNvPr id="5" name="Picture 4" descr="The graphic is a healthcare image. It shows a table strewn with pills, empty pill vials, and syring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524000"/>
            <a:ext cx="1656270" cy="1097280"/>
          </a:xfrm>
          <a:prstGeom prst="rect">
            <a:avLst/>
          </a:prstGeom>
          <a:ln>
            <a:solidFill>
              <a:srgbClr val="002060"/>
            </a:solidFill>
          </a:ln>
        </p:spPr>
      </p:pic>
      <p:sp>
        <p:nvSpPr>
          <p:cNvPr id="8" name="Rectangle 7"/>
          <p:cNvSpPr/>
          <p:nvPr/>
        </p:nvSpPr>
        <p:spPr>
          <a:xfrm>
            <a:off x="1676400" y="5943600"/>
            <a:ext cx="7239000" cy="646331"/>
          </a:xfrm>
          <a:prstGeom prst="rect">
            <a:avLst/>
          </a:prstGeom>
          <a:ln>
            <a:solidFill>
              <a:srgbClr val="002060"/>
            </a:solidFill>
          </a:ln>
        </p:spPr>
        <p:txBody>
          <a:bodyPr wrap="square">
            <a:spAutoFit/>
          </a:bodyPr>
          <a:lstStyle/>
          <a:p>
            <a:r>
              <a:rPr lang="en-US" dirty="0">
                <a:solidFill>
                  <a:srgbClr val="002060"/>
                </a:solidFill>
              </a:rPr>
              <a:t>Objectives </a:t>
            </a:r>
            <a:r>
              <a:rPr lang="en-US" dirty="0" smtClean="0">
                <a:solidFill>
                  <a:srgbClr val="002060"/>
                </a:solidFill>
              </a:rPr>
              <a:t>OSH-6 and OSH-5: </a:t>
            </a:r>
            <a:r>
              <a:rPr lang="en-US" dirty="0">
                <a:solidFill>
                  <a:srgbClr val="002060"/>
                </a:solidFill>
              </a:rPr>
              <a:t>Reduce work-related </a:t>
            </a:r>
            <a:r>
              <a:rPr lang="en-US" dirty="0" smtClean="0">
                <a:solidFill>
                  <a:srgbClr val="002060"/>
                </a:solidFill>
              </a:rPr>
              <a:t>assaults and homicides</a:t>
            </a:r>
            <a:endParaRPr lang="en-US" dirty="0">
              <a:solidFill>
                <a:srgbClr val="002060"/>
              </a:solidFill>
            </a:endParaRPr>
          </a:p>
        </p:txBody>
      </p:sp>
    </p:spTree>
    <p:extLst>
      <p:ext uri="{BB962C8B-B14F-4D97-AF65-F5344CB8AC3E}">
        <p14:creationId xmlns:p14="http://schemas.microsoft.com/office/powerpoint/2010/main" val="38800469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 Resources for HP 2020 Workplace Violence Objectives</a:t>
            </a:r>
            <a:endParaRPr lang="en-US" dirty="0"/>
          </a:p>
        </p:txBody>
      </p:sp>
      <p:sp>
        <p:nvSpPr>
          <p:cNvPr id="10" name="TextBox 9"/>
          <p:cNvSpPr txBox="1"/>
          <p:nvPr/>
        </p:nvSpPr>
        <p:spPr>
          <a:xfrm>
            <a:off x="2971800" y="5544621"/>
            <a:ext cx="5105400" cy="369332"/>
          </a:xfrm>
          <a:prstGeom prst="rect">
            <a:avLst/>
          </a:prstGeom>
          <a:noFill/>
        </p:spPr>
        <p:txBody>
          <a:bodyPr wrap="square" rtlCol="0">
            <a:spAutoFit/>
          </a:bodyPr>
          <a:lstStyle/>
          <a:p>
            <a:r>
              <a:rPr lang="en-US" dirty="0" smtClean="0">
                <a:solidFill>
                  <a:srgbClr val="002060"/>
                </a:solidFill>
              </a:rPr>
              <a:t>www.cdc.gov/niosh/topics/violence/</a:t>
            </a:r>
            <a:endParaRPr lang="en-US" dirty="0">
              <a:solidFill>
                <a:srgbClr val="002060"/>
              </a:solidFill>
            </a:endParaRPr>
          </a:p>
        </p:txBody>
      </p:sp>
      <p:pic>
        <p:nvPicPr>
          <p:cNvPr id="1026" name="Picture 2" descr="The graphic is a screen shot of the NIOSH webpage titled “Occupational Violence.”  On the left hand side of the webpage there is a navigation bar with links to publications, US government links, other links, and research on occupational violence and homicide.  The webpage includes text with statistics on occupational violence and a picture of a document titled, “Violence on the Job.”  The webpage screenshot also includes a link to a podcast titled, “Workplace Safety and Women” that includes a section on workplace violence. &#10;"/>
          <p:cNvPicPr>
            <a:picLocks noChangeAspect="1" noChangeArrowheads="1"/>
          </p:cNvPicPr>
          <p:nvPr/>
        </p:nvPicPr>
        <p:blipFill rotWithShape="1">
          <a:blip r:embed="rId3">
            <a:extLst>
              <a:ext uri="{28A0092B-C50C-407E-A947-70E740481C1C}">
                <a14:useLocalDpi xmlns:a14="http://schemas.microsoft.com/office/drawing/2010/main" val="0"/>
              </a:ext>
            </a:extLst>
          </a:blip>
          <a:srcRect l="14801" t="17036" r="16262" b="3809"/>
          <a:stretch/>
        </p:blipFill>
        <p:spPr bwMode="auto">
          <a:xfrm>
            <a:off x="2189408" y="1751526"/>
            <a:ext cx="5548879"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85925" y="6096000"/>
            <a:ext cx="7239000" cy="646331"/>
          </a:xfrm>
          <a:prstGeom prst="rect">
            <a:avLst/>
          </a:prstGeom>
          <a:ln>
            <a:solidFill>
              <a:srgbClr val="002060"/>
            </a:solidFill>
          </a:ln>
        </p:spPr>
        <p:txBody>
          <a:bodyPr wrap="square">
            <a:spAutoFit/>
          </a:bodyPr>
          <a:lstStyle/>
          <a:p>
            <a:r>
              <a:rPr lang="en-US" dirty="0">
                <a:solidFill>
                  <a:srgbClr val="002060"/>
                </a:solidFill>
              </a:rPr>
              <a:t>Objectives </a:t>
            </a:r>
            <a:r>
              <a:rPr lang="en-US" dirty="0" smtClean="0">
                <a:solidFill>
                  <a:srgbClr val="002060"/>
                </a:solidFill>
              </a:rPr>
              <a:t>OSH-5 and OSH-6: </a:t>
            </a:r>
            <a:r>
              <a:rPr lang="en-US" dirty="0">
                <a:solidFill>
                  <a:srgbClr val="002060"/>
                </a:solidFill>
              </a:rPr>
              <a:t>Reduce work-related </a:t>
            </a:r>
            <a:r>
              <a:rPr lang="en-US" dirty="0" smtClean="0">
                <a:solidFill>
                  <a:srgbClr val="002060"/>
                </a:solidFill>
              </a:rPr>
              <a:t>homicides and  assaults</a:t>
            </a:r>
            <a:endParaRPr lang="en-US" dirty="0">
              <a:solidFill>
                <a:srgbClr val="002060"/>
              </a:solidFill>
            </a:endParaRPr>
          </a:p>
        </p:txBody>
      </p:sp>
    </p:spTree>
    <p:extLst>
      <p:ext uri="{BB962C8B-B14F-4D97-AF65-F5344CB8AC3E}">
        <p14:creationId xmlns:p14="http://schemas.microsoft.com/office/powerpoint/2010/main" val="39316291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685800"/>
            <a:ext cx="5108575" cy="1828800"/>
          </a:xfrm>
        </p:spPr>
        <p:txBody>
          <a:bodyPr/>
          <a:lstStyle/>
          <a:p>
            <a:pPr marL="342900" lvl="0" indent="-342900">
              <a:lnSpc>
                <a:spcPct val="150000"/>
              </a:lnSpc>
              <a:spcBef>
                <a:spcPct val="50000"/>
              </a:spcBef>
            </a:pPr>
            <a:r>
              <a:rPr lang="en-US" sz="2800" b="1" kern="1200" dirty="0">
                <a:solidFill>
                  <a:srgbClr val="C00000"/>
                </a:solidFill>
                <a:latin typeface="Franklin Gothic Medium"/>
                <a:ea typeface="+mn-ea"/>
                <a:cs typeface="+mn-cs"/>
              </a:rPr>
              <a:t>Violence Across the Lifespan:  </a:t>
            </a:r>
            <a:r>
              <a:rPr lang="en-US" b="1" kern="1200" dirty="0">
                <a:solidFill>
                  <a:srgbClr val="C00000"/>
                </a:solidFill>
                <a:latin typeface="Franklin Gothic Medium"/>
                <a:ea typeface="+mn-ea"/>
                <a:cs typeface="+mn-cs"/>
              </a:rPr>
              <a:t>The Workplace</a:t>
            </a:r>
            <a:endParaRPr lang="en-US" sz="2400" kern="1200" dirty="0">
              <a:solidFill>
                <a:srgbClr val="C00000"/>
              </a:solidFill>
              <a:latin typeface="Franklin Gothic Medium"/>
              <a:ea typeface="+mn-ea"/>
              <a:cs typeface="+mn-cs"/>
            </a:endParaRPr>
          </a:p>
        </p:txBody>
      </p:sp>
      <p:pic>
        <p:nvPicPr>
          <p:cNvPr id="292867" name="Picture 3" descr="Poster urging “Stop Workplace Violence”, with the image of an assaulted worker within an octagonal stop sign" title="Figure"/>
          <p:cNvPicPr>
            <a:picLocks noChangeAspect="1" noChangeArrowheads="1"/>
          </p:cNvPicPr>
          <p:nvPr/>
        </p:nvPicPr>
        <p:blipFill>
          <a:blip r:embed="rId3" cstate="print"/>
          <a:srcRect/>
          <a:stretch>
            <a:fillRect/>
          </a:stretch>
        </p:blipFill>
        <p:spPr bwMode="auto">
          <a:xfrm>
            <a:off x="533400" y="914400"/>
            <a:ext cx="3121025" cy="3886200"/>
          </a:xfrm>
          <a:prstGeom prst="rect">
            <a:avLst/>
          </a:prstGeom>
          <a:noFill/>
        </p:spPr>
      </p:pic>
      <p:sp>
        <p:nvSpPr>
          <p:cNvPr id="292868" name="Text Box 4"/>
          <p:cNvSpPr txBox="1">
            <a:spLocks noChangeArrowheads="1"/>
          </p:cNvSpPr>
          <p:nvPr/>
        </p:nvSpPr>
        <p:spPr bwMode="auto">
          <a:xfrm>
            <a:off x="4114800" y="4343400"/>
            <a:ext cx="4191000" cy="1508747"/>
          </a:xfrm>
          <a:prstGeom prst="rect">
            <a:avLst/>
          </a:prstGeom>
          <a:noFill/>
          <a:ln w="9525" algn="ctr">
            <a:noFill/>
            <a:miter lim="800000"/>
            <a:headEnd/>
            <a:tailEnd/>
          </a:ln>
          <a:effectLst/>
        </p:spPr>
        <p:txBody>
          <a:bodyPr wrap="square" lIns="92075" tIns="46038" rIns="92075" bIns="46038">
            <a:spAutoFit/>
          </a:bodyPr>
          <a:lstStyle/>
          <a:p>
            <a:pPr marL="342900" indent="-342900" algn="ctr" eaLnBrk="0" fontAlgn="base" hangingPunct="0">
              <a:spcBef>
                <a:spcPct val="20000"/>
              </a:spcBef>
              <a:spcAft>
                <a:spcPct val="0"/>
              </a:spcAft>
              <a:buSzPct val="60000"/>
              <a:buFont typeface="Wingdings" pitchFamily="2" charset="2"/>
              <a:buNone/>
            </a:pPr>
            <a:r>
              <a:rPr kumimoji="1" lang="en-US" sz="2000" b="1" dirty="0" smtClean="0">
                <a:solidFill>
                  <a:srgbClr val="000000"/>
                </a:solidFill>
              </a:rPr>
              <a:t>Matt London</a:t>
            </a:r>
          </a:p>
          <a:p>
            <a:pPr marL="342900" indent="-342900" algn="ctr" eaLnBrk="0" fontAlgn="base" hangingPunct="0">
              <a:spcBef>
                <a:spcPct val="20000"/>
              </a:spcBef>
              <a:spcAft>
                <a:spcPct val="0"/>
              </a:spcAft>
              <a:buSzPct val="60000"/>
              <a:buFont typeface="Wingdings" pitchFamily="2" charset="2"/>
              <a:buNone/>
            </a:pPr>
            <a:r>
              <a:rPr kumimoji="1" lang="en-US" sz="2000" b="1" dirty="0" smtClean="0">
                <a:solidFill>
                  <a:srgbClr val="000000"/>
                </a:solidFill>
              </a:rPr>
              <a:t>New York State </a:t>
            </a:r>
          </a:p>
          <a:p>
            <a:pPr marL="342900" indent="-342900" algn="ctr" eaLnBrk="0" fontAlgn="base" hangingPunct="0">
              <a:spcBef>
                <a:spcPct val="20000"/>
              </a:spcBef>
              <a:spcAft>
                <a:spcPct val="0"/>
              </a:spcAft>
              <a:buSzPct val="60000"/>
              <a:buFont typeface="Wingdings" pitchFamily="2" charset="2"/>
              <a:buNone/>
            </a:pPr>
            <a:r>
              <a:rPr kumimoji="1" lang="en-US" sz="2000" b="1" dirty="0" smtClean="0">
                <a:solidFill>
                  <a:srgbClr val="000000"/>
                </a:solidFill>
              </a:rPr>
              <a:t>Public Employees Federation</a:t>
            </a:r>
            <a:endParaRPr kumimoji="1" lang="en-US" sz="2000" b="1" dirty="0">
              <a:solidFill>
                <a:srgbClr val="000000"/>
              </a:solidFill>
            </a:endParaRPr>
          </a:p>
          <a:p>
            <a:pPr marL="342900" indent="-342900" algn="ctr" eaLnBrk="0" fontAlgn="base" hangingPunct="0">
              <a:spcBef>
                <a:spcPct val="20000"/>
              </a:spcBef>
              <a:spcAft>
                <a:spcPct val="0"/>
              </a:spcAft>
              <a:buSzPct val="60000"/>
              <a:buFont typeface="Wingdings" pitchFamily="2" charset="2"/>
              <a:buNone/>
            </a:pPr>
            <a:r>
              <a:rPr kumimoji="1" lang="en-US" sz="2000" dirty="0" smtClean="0">
                <a:solidFill>
                  <a:srgbClr val="000000"/>
                </a:solidFill>
              </a:rPr>
              <a:t>April 18, 2013</a:t>
            </a:r>
            <a:endParaRPr kumimoji="1" lang="en-US" sz="2000" dirty="0">
              <a:solidFill>
                <a:srgbClr val="000000"/>
              </a:solidFill>
            </a:endParaRPr>
          </a:p>
        </p:txBody>
      </p:sp>
    </p:spTree>
    <p:extLst>
      <p:ext uri="{BB962C8B-B14F-4D97-AF65-F5344CB8AC3E}">
        <p14:creationId xmlns:p14="http://schemas.microsoft.com/office/powerpoint/2010/main" val="150818417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143000"/>
          </a:xfrm>
          <a:effectLst/>
        </p:spPr>
        <p:txBody>
          <a:bodyPr>
            <a:noAutofit/>
          </a:bodyPr>
          <a:lstStyle/>
          <a:p>
            <a:r>
              <a:rPr lang="en-US" sz="3600" dirty="0" smtClean="0">
                <a:solidFill>
                  <a:srgbClr val="C00000"/>
                </a:solidFill>
              </a:rPr>
              <a:t>NYS Public Employees Federation </a:t>
            </a:r>
            <a:r>
              <a:rPr lang="en-US" sz="3200" dirty="0" smtClean="0">
                <a:solidFill>
                  <a:srgbClr val="C00000"/>
                </a:solidFill>
              </a:rPr>
              <a:t>(PEF)</a:t>
            </a:r>
            <a:endParaRPr lang="en-US" sz="36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Union representing 55,000 NYS government employees</a:t>
            </a:r>
          </a:p>
          <a:p>
            <a:r>
              <a:rPr lang="en-US" dirty="0" smtClean="0"/>
              <a:t>Professional, scientific, and technical jobs</a:t>
            </a:r>
          </a:p>
          <a:p>
            <a:r>
              <a:rPr lang="en-US" dirty="0" smtClean="0"/>
              <a:t>Nurses, counselors, teachers, social workers, engineers, researchers</a:t>
            </a:r>
          </a:p>
          <a:p>
            <a:r>
              <a:rPr lang="en-US" dirty="0" smtClean="0"/>
              <a:t>High-risk settings</a:t>
            </a:r>
          </a:p>
          <a:p>
            <a:r>
              <a:rPr lang="en-US" dirty="0" smtClean="0"/>
              <a:t>Extensive exposure to vulnerable sectors of the public</a:t>
            </a:r>
            <a:endParaRPr lang="en-US" dirty="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val="419866453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600200"/>
          </a:xfrm>
          <a:effectLst/>
        </p:spPr>
        <p:txBody>
          <a:bodyPr>
            <a:normAutofit/>
          </a:bodyPr>
          <a:lstStyle/>
          <a:p>
            <a:r>
              <a:rPr lang="en-US" dirty="0" smtClean="0">
                <a:solidFill>
                  <a:srgbClr val="C00000"/>
                </a:solidFill>
              </a:rPr>
              <a:t>Patient-related Injuries</a:t>
            </a:r>
            <a:br>
              <a:rPr lang="en-US" dirty="0" smtClean="0">
                <a:solidFill>
                  <a:srgbClr val="C00000"/>
                </a:solidFill>
              </a:rPr>
            </a:br>
            <a:r>
              <a:rPr lang="en-US" sz="2700" dirty="0" smtClean="0">
                <a:solidFill>
                  <a:srgbClr val="C00000"/>
                </a:solidFill>
              </a:rPr>
              <a:t>NYS Office of Mental Health - FY 2006</a:t>
            </a:r>
            <a:endParaRPr lang="en-US" dirty="0">
              <a:solidFill>
                <a:srgbClr val="C00000"/>
              </a:solidFill>
            </a:endParaRPr>
          </a:p>
        </p:txBody>
      </p:sp>
      <p:sp>
        <p:nvSpPr>
          <p:cNvPr id="3" name="Content Placeholder 2"/>
          <p:cNvSpPr>
            <a:spLocks noGrp="1"/>
          </p:cNvSpPr>
          <p:nvPr>
            <p:ph idx="1"/>
          </p:nvPr>
        </p:nvSpPr>
        <p:spPr>
          <a:xfrm>
            <a:off x="533400" y="2286000"/>
            <a:ext cx="8229600" cy="3200400"/>
          </a:xfrm>
        </p:spPr>
        <p:txBody>
          <a:bodyPr/>
          <a:lstStyle/>
          <a:p>
            <a:pPr>
              <a:buNone/>
            </a:pPr>
            <a:r>
              <a:rPr lang="en-US" sz="2800" u="sng" dirty="0" err="1" smtClean="0">
                <a:solidFill>
                  <a:schemeClr val="accent6"/>
                </a:solidFill>
              </a:rPr>
              <a:t>Occ</a:t>
            </a:r>
            <a:r>
              <a:rPr lang="en-US" sz="2800" u="sng" dirty="0" smtClean="0">
                <a:solidFill>
                  <a:schemeClr val="accent6"/>
                </a:solidFill>
              </a:rPr>
              <a:t> Group</a:t>
            </a:r>
            <a:r>
              <a:rPr lang="en-US" sz="2800" dirty="0" smtClean="0">
                <a:solidFill>
                  <a:schemeClr val="accent6"/>
                </a:solidFill>
              </a:rPr>
              <a:t>	 	</a:t>
            </a:r>
            <a:r>
              <a:rPr lang="en-US" sz="2800" u="sng" dirty="0" smtClean="0">
                <a:solidFill>
                  <a:schemeClr val="accent6"/>
                </a:solidFill>
              </a:rPr>
              <a:t>FTEs</a:t>
            </a:r>
            <a:r>
              <a:rPr lang="en-US" sz="2800" dirty="0" smtClean="0">
                <a:solidFill>
                  <a:schemeClr val="accent6"/>
                </a:solidFill>
              </a:rPr>
              <a:t> 		</a:t>
            </a:r>
            <a:r>
              <a:rPr lang="en-US" sz="2800" u="sng" dirty="0" smtClean="0">
                <a:solidFill>
                  <a:schemeClr val="accent6"/>
                </a:solidFill>
              </a:rPr>
              <a:t># </a:t>
            </a:r>
            <a:r>
              <a:rPr lang="en-US" sz="2800" u="sng" dirty="0" err="1" smtClean="0">
                <a:solidFill>
                  <a:schemeClr val="accent6"/>
                </a:solidFill>
              </a:rPr>
              <a:t>Incid</a:t>
            </a:r>
            <a:r>
              <a:rPr lang="en-US" sz="2800" u="sng" dirty="0" smtClean="0">
                <a:solidFill>
                  <a:schemeClr val="accent6"/>
                </a:solidFill>
              </a:rPr>
              <a:t>. </a:t>
            </a:r>
            <a:r>
              <a:rPr lang="en-US" sz="2800" dirty="0" smtClean="0">
                <a:solidFill>
                  <a:schemeClr val="accent6"/>
                </a:solidFill>
              </a:rPr>
              <a:t>	</a:t>
            </a:r>
            <a:r>
              <a:rPr lang="en-US" sz="2800" u="sng" dirty="0" smtClean="0">
                <a:solidFill>
                  <a:schemeClr val="accent6"/>
                </a:solidFill>
              </a:rPr>
              <a:t>Rate</a:t>
            </a:r>
            <a:r>
              <a:rPr lang="en-US" sz="2800" dirty="0" smtClean="0">
                <a:solidFill>
                  <a:schemeClr val="accent6"/>
                </a:solidFill>
              </a:rPr>
              <a:t> </a:t>
            </a:r>
          </a:p>
          <a:p>
            <a:pPr>
              <a:buNone/>
            </a:pPr>
            <a:endParaRPr lang="en-US" sz="700" dirty="0" smtClean="0"/>
          </a:p>
          <a:p>
            <a:pPr>
              <a:buNone/>
            </a:pPr>
            <a:r>
              <a:rPr lang="en-US" sz="2800" dirty="0" smtClean="0"/>
              <a:t>Therapy Aides 	2890 	1052 	36.4%</a:t>
            </a:r>
          </a:p>
          <a:p>
            <a:pPr>
              <a:buNone/>
            </a:pPr>
            <a:r>
              <a:rPr lang="en-US" sz="2800" dirty="0" smtClean="0"/>
              <a:t>Secure Aides 	  939 	   	  778 		82.9%</a:t>
            </a:r>
          </a:p>
          <a:p>
            <a:pPr>
              <a:buNone/>
            </a:pPr>
            <a:r>
              <a:rPr lang="en-US" sz="2800" dirty="0" smtClean="0"/>
              <a:t>Nurses 		1616 	  379 		23.5% </a:t>
            </a:r>
          </a:p>
          <a:p>
            <a:pPr>
              <a:buNone/>
            </a:pPr>
            <a:endParaRPr lang="en-US" sz="2800" dirty="0" smtClean="0"/>
          </a:p>
          <a:p>
            <a:pPr>
              <a:buNone/>
            </a:pPr>
            <a:r>
              <a:rPr lang="en-US" sz="2800" dirty="0" smtClean="0">
                <a:solidFill>
                  <a:schemeClr val="accent6"/>
                </a:solidFill>
              </a:rPr>
              <a:t>Overall		5445		2209		40.6%</a:t>
            </a:r>
            <a:endParaRPr lang="en-US" sz="2800" dirty="0">
              <a:solidFill>
                <a:schemeClr val="accent6"/>
              </a:solidFill>
            </a:endParaRPr>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69</a:t>
            </a:fld>
            <a:endParaRPr lang="en-US">
              <a:solidFill>
                <a:srgbClr val="000000"/>
              </a:solidFill>
            </a:endParaRPr>
          </a:p>
        </p:txBody>
      </p:sp>
    </p:spTree>
    <p:extLst>
      <p:ext uri="{BB962C8B-B14F-4D97-AF65-F5344CB8AC3E}">
        <p14:creationId xmlns:p14="http://schemas.microsoft.com/office/powerpoint/2010/main" val="18150610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1" dirty="0">
                <a:latin typeface="Tahoma" pitchFamily="34" charset="0"/>
                <a:ea typeface="Tahoma" pitchFamily="34" charset="0"/>
                <a:cs typeface="Tahoma" pitchFamily="34" charset="0"/>
              </a:rPr>
              <a:t>Public Health Impact:</a:t>
            </a:r>
            <a:br>
              <a:rPr lang="en-US" b="1" dirty="0">
                <a:latin typeface="Tahoma" pitchFamily="34" charset="0"/>
                <a:ea typeface="Tahoma" pitchFamily="34" charset="0"/>
                <a:cs typeface="Tahoma" pitchFamily="34" charset="0"/>
              </a:rPr>
            </a:br>
            <a:r>
              <a:rPr lang="en-US" b="1" dirty="0">
                <a:latin typeface="Tahoma" pitchFamily="34" charset="0"/>
                <a:ea typeface="Tahoma" pitchFamily="34" charset="0"/>
                <a:cs typeface="Tahoma" pitchFamily="34" charset="0"/>
              </a:rPr>
              <a:t>Occupational Safety and </a:t>
            </a:r>
            <a:r>
              <a:rPr lang="en-US" b="1" dirty="0" smtClean="0">
                <a:latin typeface="Tahoma" pitchFamily="34" charset="0"/>
                <a:ea typeface="Tahoma" pitchFamily="34" charset="0"/>
                <a:cs typeface="Tahoma" pitchFamily="34" charset="0"/>
              </a:rPr>
              <a:t>Health</a:t>
            </a:r>
            <a:endParaRPr lang="en-US" dirty="0"/>
          </a:p>
        </p:txBody>
      </p:sp>
      <p:sp>
        <p:nvSpPr>
          <p:cNvPr id="5" name="Content Placeholder 1"/>
          <p:cNvSpPr txBox="1">
            <a:spLocks/>
          </p:cNvSpPr>
          <p:nvPr/>
        </p:nvSpPr>
        <p:spPr>
          <a:xfrm>
            <a:off x="1524000" y="1524000"/>
            <a:ext cx="7315200" cy="5105400"/>
          </a:xfrm>
          <a:prstGeom prst="rect">
            <a:avLst/>
          </a:prstGeom>
        </p:spPr>
        <p:txBody>
          <a:bodyPr>
            <a:normAutofit fontScale="92500" lnSpcReduction="20000"/>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a:buSzPct val="100000"/>
              <a:buFont typeface="Wingdings" pitchFamily="2" charset="2"/>
              <a:buChar char="§"/>
              <a:defRPr/>
            </a:pPr>
            <a:r>
              <a:rPr lang="en-US" sz="3000" dirty="0" smtClean="0">
                <a:solidFill>
                  <a:srgbClr val="000000"/>
                </a:solidFill>
                <a:ea typeface="Tahoma" pitchFamily="34" charset="0"/>
                <a:cs typeface="Tahoma" pitchFamily="34" charset="0"/>
              </a:rPr>
              <a:t>49,000 deaths from </a:t>
            </a:r>
            <a:r>
              <a:rPr lang="en-US" sz="3000" dirty="0">
                <a:solidFill>
                  <a:srgbClr val="000000"/>
                </a:solidFill>
                <a:ea typeface="Tahoma" pitchFamily="34" charset="0"/>
                <a:cs typeface="Tahoma" pitchFamily="34" charset="0"/>
              </a:rPr>
              <a:t>work-related illnesses (e.g</a:t>
            </a:r>
            <a:r>
              <a:rPr lang="en-US" sz="3000" dirty="0" smtClean="0">
                <a:solidFill>
                  <a:srgbClr val="000000"/>
                </a:solidFill>
                <a:ea typeface="Tahoma" pitchFamily="34" charset="0"/>
                <a:cs typeface="Tahoma" pitchFamily="34" charset="0"/>
              </a:rPr>
              <a:t>., </a:t>
            </a:r>
            <a:r>
              <a:rPr lang="en-US" sz="3000" dirty="0">
                <a:solidFill>
                  <a:srgbClr val="000000"/>
                </a:solidFill>
                <a:ea typeface="Tahoma" pitchFamily="34" charset="0"/>
                <a:cs typeface="Tahoma" pitchFamily="34" charset="0"/>
              </a:rPr>
              <a:t>respiratory disease, cancer</a:t>
            </a:r>
            <a:r>
              <a:rPr lang="en-US" sz="3000" dirty="0" smtClean="0">
                <a:solidFill>
                  <a:srgbClr val="000000"/>
                </a:solidFill>
                <a:ea typeface="Tahoma" pitchFamily="34" charset="0"/>
                <a:cs typeface="Tahoma" pitchFamily="34" charset="0"/>
              </a:rPr>
              <a:t>) in 2010</a:t>
            </a:r>
          </a:p>
          <a:p>
            <a:pPr>
              <a:spcBef>
                <a:spcPts val="2400"/>
              </a:spcBef>
              <a:buSzPct val="100000"/>
              <a:buFont typeface="Wingdings" pitchFamily="2" charset="2"/>
              <a:buChar char="§"/>
              <a:defRPr/>
            </a:pPr>
            <a:r>
              <a:rPr lang="en-US" sz="3000" dirty="0" smtClean="0">
                <a:solidFill>
                  <a:srgbClr val="000000"/>
                </a:solidFill>
                <a:ea typeface="Tahoma" pitchFamily="34" charset="0"/>
                <a:cs typeface="Tahoma" pitchFamily="34" charset="0"/>
              </a:rPr>
              <a:t>2.9 </a:t>
            </a:r>
            <a:r>
              <a:rPr lang="en-US" sz="3000" dirty="0">
                <a:solidFill>
                  <a:srgbClr val="000000"/>
                </a:solidFill>
                <a:ea typeface="Tahoma" pitchFamily="34" charset="0"/>
                <a:cs typeface="Tahoma" pitchFamily="34" charset="0"/>
              </a:rPr>
              <a:t>million workers </a:t>
            </a:r>
            <a:r>
              <a:rPr lang="en-US" sz="3000" dirty="0" smtClean="0">
                <a:solidFill>
                  <a:srgbClr val="000000"/>
                </a:solidFill>
                <a:ea typeface="Tahoma" pitchFamily="34" charset="0"/>
                <a:cs typeface="Tahoma" pitchFamily="34" charset="0"/>
              </a:rPr>
              <a:t>injured in 2010 </a:t>
            </a:r>
          </a:p>
          <a:p>
            <a:pPr lvl="2">
              <a:buClr>
                <a:srgbClr val="000000"/>
              </a:buClr>
              <a:buSzPct val="100000"/>
              <a:buFont typeface="Wingdings" pitchFamily="2" charset="2"/>
              <a:buChar char="§"/>
              <a:defRPr/>
            </a:pPr>
            <a:r>
              <a:rPr lang="en-US" sz="2600" dirty="0" smtClean="0">
                <a:solidFill>
                  <a:srgbClr val="000000"/>
                </a:solidFill>
                <a:ea typeface="Tahoma" pitchFamily="34" charset="0"/>
                <a:cs typeface="Tahoma" pitchFamily="34" charset="0"/>
              </a:rPr>
              <a:t>110,000 hospitalized </a:t>
            </a:r>
          </a:p>
          <a:p>
            <a:pPr lvl="2">
              <a:buClr>
                <a:srgbClr val="000000"/>
              </a:buClr>
              <a:buSzPct val="100000"/>
              <a:buFont typeface="Wingdings" pitchFamily="2" charset="2"/>
              <a:buChar char="§"/>
              <a:defRPr/>
            </a:pPr>
            <a:r>
              <a:rPr lang="en-US" sz="2600" dirty="0" smtClean="0">
                <a:solidFill>
                  <a:srgbClr val="000000"/>
                </a:solidFill>
                <a:ea typeface="Tahoma" pitchFamily="34" charset="0"/>
                <a:cs typeface="Tahoma" pitchFamily="34" charset="0"/>
              </a:rPr>
              <a:t>4,690 died </a:t>
            </a:r>
            <a:endParaRPr lang="en-US" sz="2600" dirty="0">
              <a:solidFill>
                <a:srgbClr val="000000"/>
              </a:solidFill>
              <a:ea typeface="Tahoma" pitchFamily="34" charset="0"/>
              <a:cs typeface="Tahoma" pitchFamily="34" charset="0"/>
            </a:endParaRPr>
          </a:p>
          <a:p>
            <a:pPr>
              <a:spcBef>
                <a:spcPts val="2400"/>
              </a:spcBef>
              <a:buSzPct val="100000"/>
              <a:buFont typeface="Wingdings" pitchFamily="2" charset="2"/>
              <a:buChar char="§"/>
              <a:defRPr/>
            </a:pPr>
            <a:r>
              <a:rPr lang="en-US" sz="3000" dirty="0" smtClean="0">
                <a:solidFill>
                  <a:srgbClr val="000000"/>
                </a:solidFill>
                <a:ea typeface="Tahoma" pitchFamily="34" charset="0"/>
                <a:cs typeface="Tahoma" pitchFamily="34" charset="0"/>
              </a:rPr>
              <a:t>137,400 work-related assaults seen in emergency departments in 2009</a:t>
            </a:r>
          </a:p>
          <a:p>
            <a:pPr>
              <a:spcBef>
                <a:spcPts val="1800"/>
              </a:spcBef>
              <a:buSzPct val="100000"/>
              <a:buFont typeface="Wingdings" pitchFamily="2" charset="2"/>
              <a:buChar char="§"/>
              <a:defRPr/>
            </a:pPr>
            <a:r>
              <a:rPr lang="en-US" sz="3000" b="1" dirty="0" smtClean="0">
                <a:solidFill>
                  <a:srgbClr val="000000"/>
                </a:solidFill>
                <a:ea typeface="Tahoma" pitchFamily="34" charset="0"/>
                <a:cs typeface="Tahoma" pitchFamily="34" charset="0"/>
              </a:rPr>
              <a:t>Each year, work-related </a:t>
            </a:r>
            <a:r>
              <a:rPr lang="en-US" sz="3000" b="1" dirty="0">
                <a:solidFill>
                  <a:srgbClr val="000000"/>
                </a:solidFill>
                <a:ea typeface="Tahoma" pitchFamily="34" charset="0"/>
                <a:cs typeface="Tahoma" pitchFamily="34" charset="0"/>
              </a:rPr>
              <a:t>deaths, injuries, and illnesses cost </a:t>
            </a:r>
            <a:r>
              <a:rPr lang="en-US" sz="3000" b="1" dirty="0" smtClean="0">
                <a:solidFill>
                  <a:srgbClr val="000000"/>
                </a:solidFill>
                <a:ea typeface="Tahoma" pitchFamily="34" charset="0"/>
                <a:cs typeface="Tahoma" pitchFamily="34" charset="0"/>
              </a:rPr>
              <a:t>$250 </a:t>
            </a:r>
            <a:r>
              <a:rPr lang="en-US" sz="3000" b="1" dirty="0">
                <a:solidFill>
                  <a:srgbClr val="000000"/>
                </a:solidFill>
                <a:ea typeface="Tahoma" pitchFamily="34" charset="0"/>
                <a:cs typeface="Tahoma" pitchFamily="34" charset="0"/>
              </a:rPr>
              <a:t>billion </a:t>
            </a:r>
            <a:endParaRPr lang="en-US" sz="3000" b="1" dirty="0" smtClean="0">
              <a:solidFill>
                <a:srgbClr val="000000"/>
              </a:solidFill>
              <a:ea typeface="Tahoma" pitchFamily="34" charset="0"/>
              <a:cs typeface="Tahoma" pitchFamily="34" charset="0"/>
            </a:endParaRPr>
          </a:p>
          <a:p>
            <a:pPr lvl="1">
              <a:buClr>
                <a:srgbClr val="000000"/>
              </a:buClr>
              <a:buSzPct val="100000"/>
              <a:buFont typeface="Wingdings" pitchFamily="2" charset="2"/>
              <a:buChar char="§"/>
              <a:defRPr/>
            </a:pPr>
            <a:r>
              <a:rPr lang="en-US" sz="2600" dirty="0" smtClean="0">
                <a:solidFill>
                  <a:srgbClr val="000000"/>
                </a:solidFill>
                <a:ea typeface="Tahoma" pitchFamily="34" charset="0"/>
                <a:cs typeface="Tahoma" pitchFamily="34" charset="0"/>
              </a:rPr>
              <a:t>Work-related homicides cost nearly $3 billion in </a:t>
            </a:r>
          </a:p>
          <a:p>
            <a:pPr marL="346075" lvl="1" indent="0">
              <a:buClr>
                <a:srgbClr val="000000"/>
              </a:buClr>
              <a:buSzPct val="125000"/>
              <a:buFont typeface="Calibri" pitchFamily="34" charset="0"/>
              <a:buNone/>
              <a:defRPr/>
            </a:pPr>
            <a:r>
              <a:rPr lang="en-US" sz="2600" dirty="0" smtClean="0">
                <a:solidFill>
                  <a:srgbClr val="000000"/>
                </a:solidFill>
                <a:ea typeface="Tahoma" pitchFamily="34" charset="0"/>
                <a:cs typeface="Tahoma" pitchFamily="34" charset="0"/>
              </a:rPr>
              <a:t>	2003-2006</a:t>
            </a:r>
          </a:p>
        </p:txBody>
      </p:sp>
    </p:spTree>
    <p:extLst>
      <p:ext uri="{BB962C8B-B14F-4D97-AF65-F5344CB8AC3E}">
        <p14:creationId xmlns:p14="http://schemas.microsoft.com/office/powerpoint/2010/main" val="38484499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1" descr="Woman with bruised eyes" title="Figure"/>
          <p:cNvPicPr>
            <a:picLocks noChangeAspect="1" noChangeArrowheads="1"/>
          </p:cNvPicPr>
          <p:nvPr/>
        </p:nvPicPr>
        <p:blipFill>
          <a:blip r:embed="rId3"/>
          <a:srcRect/>
          <a:stretch>
            <a:fillRect/>
          </a:stretch>
        </p:blipFill>
        <p:spPr bwMode="auto">
          <a:xfrm>
            <a:off x="1828800" y="457200"/>
            <a:ext cx="5715000" cy="4794250"/>
          </a:xfrm>
          <a:prstGeom prst="rect">
            <a:avLst/>
          </a:prstGeom>
          <a:noFill/>
        </p:spPr>
      </p:pic>
      <p:sp>
        <p:nvSpPr>
          <p:cNvPr id="4" name="Title 3"/>
          <p:cNvSpPr>
            <a:spLocks noGrp="1"/>
          </p:cNvSpPr>
          <p:nvPr>
            <p:ph type="title"/>
          </p:nvPr>
        </p:nvSpPr>
        <p:spPr>
          <a:xfrm>
            <a:off x="673100" y="5041900"/>
            <a:ext cx="8229600" cy="1143000"/>
          </a:xfrm>
        </p:spPr>
        <p:txBody>
          <a:bodyPr/>
          <a:lstStyle/>
          <a:p>
            <a:pPr lvl="0">
              <a:lnSpc>
                <a:spcPct val="150000"/>
              </a:lnSpc>
              <a:spcBef>
                <a:spcPct val="50000"/>
              </a:spcBef>
            </a:pPr>
            <a:r>
              <a:rPr lang="en-US" sz="2400" b="1" kern="1200" dirty="0">
                <a:solidFill>
                  <a:srgbClr val="000000"/>
                </a:solidFill>
                <a:latin typeface="Book Antiqua" pitchFamily="18" charset="0"/>
                <a:ea typeface="+mn-ea"/>
                <a:cs typeface="+mn-cs"/>
              </a:rPr>
              <a:t>Jill D., RN – Psychiatric </a:t>
            </a:r>
            <a:r>
              <a:rPr lang="en-US" sz="2400" b="1" kern="1200" dirty="0" smtClean="0">
                <a:solidFill>
                  <a:srgbClr val="000000"/>
                </a:solidFill>
                <a:latin typeface="Book Antiqua" pitchFamily="18" charset="0"/>
                <a:ea typeface="+mn-ea"/>
                <a:cs typeface="+mn-cs"/>
              </a:rPr>
              <a:t>Nurse</a:t>
            </a:r>
            <a:endParaRPr lang="en-US" dirty="0"/>
          </a:p>
        </p:txBody>
      </p:sp>
      <p:sp>
        <p:nvSpPr>
          <p:cNvPr id="29700" name="TextBox 4"/>
          <p:cNvSpPr txBox="1">
            <a:spLocks noChangeArrowheads="1"/>
          </p:cNvSpPr>
          <p:nvPr/>
        </p:nvSpPr>
        <p:spPr bwMode="auto">
          <a:xfrm>
            <a:off x="3733800" y="5867400"/>
            <a:ext cx="2133600" cy="553998"/>
          </a:xfrm>
          <a:prstGeom prst="rect">
            <a:avLst/>
          </a:prstGeom>
          <a:noFill/>
          <a:ln w="9525">
            <a:noFill/>
            <a:miter lim="800000"/>
            <a:headEnd/>
            <a:tailEnd/>
          </a:ln>
        </p:spPr>
        <p:txBody>
          <a:bodyPr wrap="square">
            <a:spAutoFit/>
          </a:bodyPr>
          <a:lstStyle/>
          <a:p>
            <a:pPr eaLnBrk="0" fontAlgn="base" hangingPunct="0">
              <a:lnSpc>
                <a:spcPct val="150000"/>
              </a:lnSpc>
              <a:spcBef>
                <a:spcPct val="20000"/>
              </a:spcBef>
              <a:spcAft>
                <a:spcPct val="0"/>
              </a:spcAft>
              <a:buSzPct val="60000"/>
              <a:buFont typeface="Wingdings" pitchFamily="2" charset="2"/>
              <a:buNone/>
            </a:pPr>
            <a:r>
              <a:rPr kumimoji="1" lang="en-US" sz="2000" dirty="0" smtClean="0">
                <a:solidFill>
                  <a:srgbClr val="000000"/>
                </a:solidFill>
              </a:rPr>
              <a:t>November 1996</a:t>
            </a:r>
            <a:endParaRPr kumimoji="1" lang="en-US" sz="2000" dirty="0">
              <a:solidFill>
                <a:srgbClr val="000000"/>
              </a:solidFill>
            </a:endParaRPr>
          </a:p>
        </p:txBody>
      </p:sp>
      <p:sp>
        <p:nvSpPr>
          <p:cNvPr id="7" name="Slide Number Placeholder 6"/>
          <p:cNvSpPr>
            <a:spLocks noGrp="1"/>
          </p:cNvSpPr>
          <p:nvPr>
            <p:ph type="sldNum" sz="quarter" idx="12"/>
          </p:nvPr>
        </p:nvSpPr>
        <p:spPr/>
        <p:txBody>
          <a:bodyPr/>
          <a:lstStyle/>
          <a:p>
            <a:fld id="{5F282ACF-55E4-4726-8187-7B50072111E0}" type="slidenum">
              <a:rPr lang="en-US" smtClean="0">
                <a:solidFill>
                  <a:srgbClr val="000000"/>
                </a:solidFill>
              </a:rPr>
              <a:pPr/>
              <a:t>70</a:t>
            </a:fld>
            <a:endParaRPr lang="en-US">
              <a:solidFill>
                <a:srgbClr val="000000"/>
              </a:solidFill>
            </a:endParaRPr>
          </a:p>
        </p:txBody>
      </p:sp>
    </p:spTree>
    <p:extLst>
      <p:ext uri="{BB962C8B-B14F-4D97-AF65-F5344CB8AC3E}">
        <p14:creationId xmlns:p14="http://schemas.microsoft.com/office/powerpoint/2010/main" val="3199218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r>
              <a:rPr lang="en-US" dirty="0" smtClean="0"/>
              <a:t> Job Shouldn’t</a:t>
            </a:r>
            <a:br>
              <a:rPr lang="en-US" dirty="0" smtClean="0"/>
            </a:br>
            <a:r>
              <a:rPr lang="en-US" dirty="0" smtClean="0"/>
              <a:t>Kill You</a:t>
            </a:r>
            <a:endParaRPr lang="en-US" dirty="0"/>
          </a:p>
        </p:txBody>
      </p:sp>
      <p:sp>
        <p:nvSpPr>
          <p:cNvPr id="3" name="Slide Number Placeholder 2"/>
          <p:cNvSpPr>
            <a:spLocks noGrp="1"/>
          </p:cNvSpPr>
          <p:nvPr>
            <p:ph type="sldNum" sz="quarter" idx="12"/>
          </p:nvPr>
        </p:nvSpPr>
        <p:spPr/>
        <p:txBody>
          <a:bodyPr/>
          <a:lstStyle/>
          <a:p>
            <a:fld id="{5F282ACF-55E4-4726-8187-7B50072111E0}" type="slidenum">
              <a:rPr lang="en-US" smtClean="0">
                <a:solidFill>
                  <a:srgbClr val="000000"/>
                </a:solidFill>
              </a:rPr>
              <a:pPr/>
              <a:t>71</a:t>
            </a:fld>
            <a:endParaRPr lang="en-US">
              <a:solidFill>
                <a:srgbClr val="000000"/>
              </a:solidFill>
            </a:endParaRPr>
          </a:p>
        </p:txBody>
      </p:sp>
      <p:pic>
        <p:nvPicPr>
          <p:cNvPr id="209922" name="Picture 2" descr=" Button with a slogan that reads “Your job shouldn’t kill you!” and “Remember Judi Scanlon”" title="Figure"/>
          <p:cNvPicPr>
            <a:picLocks noChangeAspect="1" noChangeArrowheads="1"/>
          </p:cNvPicPr>
          <p:nvPr/>
        </p:nvPicPr>
        <p:blipFill>
          <a:blip r:embed="rId3"/>
          <a:srcRect/>
          <a:stretch>
            <a:fillRect/>
          </a:stretch>
        </p:blipFill>
        <p:spPr bwMode="auto">
          <a:xfrm>
            <a:off x="1676400" y="457200"/>
            <a:ext cx="5943600" cy="5792788"/>
          </a:xfrm>
          <a:prstGeom prst="rect">
            <a:avLst/>
          </a:prstGeom>
          <a:noFill/>
        </p:spPr>
      </p:pic>
    </p:spTree>
    <p:extLst>
      <p:ext uri="{BB962C8B-B14F-4D97-AF65-F5344CB8AC3E}">
        <p14:creationId xmlns:p14="http://schemas.microsoft.com/office/powerpoint/2010/main" val="12204104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solidFill>
                  <a:srgbClr val="C00000"/>
                </a:solidFill>
              </a:rPr>
              <a:t>PEF’s Workplace Violence Partnership</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Educate and mobilize our members</a:t>
            </a:r>
          </a:p>
          <a:p>
            <a:r>
              <a:rPr lang="en-US" dirty="0" smtClean="0"/>
              <a:t>NIOSH/</a:t>
            </a:r>
            <a:r>
              <a:rPr lang="en-US" dirty="0" err="1" smtClean="0"/>
              <a:t>Univ</a:t>
            </a:r>
            <a:r>
              <a:rPr lang="en-US" dirty="0" smtClean="0"/>
              <a:t> of MD School of Nursing grants</a:t>
            </a:r>
          </a:p>
          <a:p>
            <a:pPr lvl="1"/>
            <a:r>
              <a:rPr lang="en-US" dirty="0" smtClean="0"/>
              <a:t>Mental Health</a:t>
            </a:r>
          </a:p>
          <a:p>
            <a:pPr lvl="1"/>
            <a:r>
              <a:rPr lang="en-US" dirty="0" smtClean="0"/>
              <a:t>Social Service</a:t>
            </a:r>
          </a:p>
          <a:p>
            <a:r>
              <a:rPr lang="en-US" dirty="0" smtClean="0"/>
              <a:t>Partner with other unions</a:t>
            </a:r>
          </a:p>
          <a:p>
            <a:r>
              <a:rPr lang="en-US" dirty="0" smtClean="0"/>
              <a:t>Work with employers</a:t>
            </a:r>
          </a:p>
          <a:p>
            <a:r>
              <a:rPr lang="en-US" dirty="0" smtClean="0"/>
              <a:t>Develop and assess best practices</a:t>
            </a:r>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117066518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533400" y="685800"/>
            <a:ext cx="8229600" cy="1143000"/>
          </a:xfrm>
          <a:effectLst/>
        </p:spPr>
        <p:txBody>
          <a:bodyPr/>
          <a:lstStyle/>
          <a:p>
            <a:r>
              <a:rPr lang="en-US" dirty="0">
                <a:solidFill>
                  <a:srgbClr val="CC0000"/>
                </a:solidFill>
              </a:rPr>
              <a:t>PEF’s Stop Workplace Violence </a:t>
            </a:r>
            <a:r>
              <a:rPr lang="en-US" dirty="0" smtClean="0">
                <a:solidFill>
                  <a:srgbClr val="CC0000"/>
                </a:solidFill>
              </a:rPr>
              <a:t>Campaign </a:t>
            </a:r>
            <a:r>
              <a:rPr lang="en-US" sz="4000" dirty="0" smtClean="0">
                <a:solidFill>
                  <a:srgbClr val="CC0000"/>
                </a:solidFill>
              </a:rPr>
              <a:t>(2005-06)</a:t>
            </a:r>
            <a:endParaRPr lang="en-US" dirty="0">
              <a:solidFill>
                <a:srgbClr val="CC0000"/>
              </a:solidFill>
            </a:endParaRPr>
          </a:p>
        </p:txBody>
      </p:sp>
      <p:sp>
        <p:nvSpPr>
          <p:cNvPr id="301059" name="Rectangle 3"/>
          <p:cNvSpPr>
            <a:spLocks noGrp="1" noChangeArrowheads="1"/>
          </p:cNvSpPr>
          <p:nvPr>
            <p:ph type="body" idx="1"/>
          </p:nvPr>
        </p:nvSpPr>
        <p:spPr>
          <a:xfrm>
            <a:off x="762000" y="2590800"/>
            <a:ext cx="7772400" cy="3200400"/>
          </a:xfrm>
        </p:spPr>
        <p:txBody>
          <a:bodyPr/>
          <a:lstStyle/>
          <a:p>
            <a:pPr>
              <a:spcAft>
                <a:spcPts val="1200"/>
              </a:spcAft>
            </a:pPr>
            <a:r>
              <a:rPr lang="en-US" dirty="0" smtClean="0"/>
              <a:t>10 </a:t>
            </a:r>
            <a:r>
              <a:rPr lang="en-US" dirty="0"/>
              <a:t>regionally-based day-long </a:t>
            </a:r>
            <a:r>
              <a:rPr lang="en-US" dirty="0" smtClean="0"/>
              <a:t>mobilization/trainings of &gt;300 members</a:t>
            </a:r>
            <a:endParaRPr lang="en-US" dirty="0"/>
          </a:p>
          <a:p>
            <a:pPr>
              <a:spcAft>
                <a:spcPts val="1200"/>
              </a:spcAft>
            </a:pPr>
            <a:r>
              <a:rPr lang="en-US" dirty="0"/>
              <a:t>Development of booklet and </a:t>
            </a:r>
            <a:r>
              <a:rPr lang="en-US" dirty="0" smtClean="0"/>
              <a:t>DVD</a:t>
            </a:r>
          </a:p>
          <a:p>
            <a:pPr>
              <a:spcAft>
                <a:spcPts val="1200"/>
              </a:spcAft>
            </a:pPr>
            <a:r>
              <a:rPr lang="en-US" dirty="0" smtClean="0"/>
              <a:t>Successful </a:t>
            </a:r>
            <a:r>
              <a:rPr lang="en-US" dirty="0"/>
              <a:t>legislative </a:t>
            </a:r>
            <a:r>
              <a:rPr lang="en-US" dirty="0" smtClean="0"/>
              <a:t>campaign</a:t>
            </a:r>
            <a:endParaRPr lang="en-US" dirty="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val="354867928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229600" cy="1143000"/>
          </a:xfrm>
        </p:spPr>
        <p:txBody>
          <a:bodyPr/>
          <a:lstStyle/>
          <a:p>
            <a:r>
              <a:rPr lang="en-US" dirty="0" smtClean="0"/>
              <a:t>  Human </a:t>
            </a:r>
            <a:br>
              <a:rPr lang="en-US" dirty="0" smtClean="0"/>
            </a:br>
            <a:r>
              <a:rPr lang="en-US" dirty="0" smtClean="0"/>
              <a:t>face</a:t>
            </a:r>
            <a:endParaRPr lang="en-US" dirty="0"/>
          </a:p>
        </p:txBody>
      </p:sp>
      <p:sp>
        <p:nvSpPr>
          <p:cNvPr id="2" name="Slide Number Placeholder 1"/>
          <p:cNvSpPr>
            <a:spLocks noGrp="1"/>
          </p:cNvSpPr>
          <p:nvPr>
            <p:ph type="sldNum" sz="quarter" idx="12"/>
          </p:nvPr>
        </p:nvSpPr>
        <p:spPr/>
        <p:txBody>
          <a:bodyPr/>
          <a:lstStyle/>
          <a:p>
            <a:fld id="{5F282ACF-55E4-4726-8187-7B50072111E0}" type="slidenum">
              <a:rPr lang="en-US" smtClean="0">
                <a:solidFill>
                  <a:srgbClr val="000000"/>
                </a:solidFill>
              </a:rPr>
              <a:pPr/>
              <a:t>74</a:t>
            </a:fld>
            <a:endParaRPr lang="en-US">
              <a:solidFill>
                <a:srgbClr val="000000"/>
              </a:solidFill>
            </a:endParaRPr>
          </a:p>
        </p:txBody>
      </p:sp>
      <p:graphicFrame>
        <p:nvGraphicFramePr>
          <p:cNvPr id="3074" name="Object 2" descr="The Human Face of Workplace Violence"/>
          <p:cNvGraphicFramePr>
            <a:graphicFrameLocks noChangeAspect="1"/>
          </p:cNvGraphicFramePr>
          <p:nvPr>
            <p:extLst>
              <p:ext uri="{D42A27DB-BD31-4B8C-83A1-F6EECF244321}">
                <p14:modId xmlns:p14="http://schemas.microsoft.com/office/powerpoint/2010/main" val="2844174522"/>
              </p:ext>
            </p:extLst>
          </p:nvPr>
        </p:nvGraphicFramePr>
        <p:xfrm>
          <a:off x="2600325" y="428625"/>
          <a:ext cx="3943350" cy="6000750"/>
        </p:xfrm>
        <a:graphic>
          <a:graphicData uri="http://schemas.openxmlformats.org/presentationml/2006/ole">
            <mc:AlternateContent xmlns:mc="http://schemas.openxmlformats.org/markup-compatibility/2006">
              <mc:Choice xmlns:v="urn:schemas-microsoft-com:vml" Requires="v">
                <p:oleObj spid="_x0000_s2087" name="Acrobat Document" r:id="rId4" imgW="3943350" imgH="6000750" progId="AcroExch.Document.7">
                  <p:embed/>
                </p:oleObj>
              </mc:Choice>
              <mc:Fallback>
                <p:oleObj name="Acrobat Document" r:id="rId4" imgW="3943350" imgH="600075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428625"/>
                        <a:ext cx="394335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5689434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533400" y="381000"/>
            <a:ext cx="8229600" cy="1371600"/>
          </a:xfrm>
          <a:effectLst/>
        </p:spPr>
        <p:txBody>
          <a:bodyPr/>
          <a:lstStyle/>
          <a:p>
            <a:r>
              <a:rPr lang="en-US" sz="3200" dirty="0" smtClean="0">
                <a:solidFill>
                  <a:srgbClr val="CC0000"/>
                </a:solidFill>
              </a:rPr>
              <a:t>Campaign </a:t>
            </a:r>
            <a:r>
              <a:rPr lang="en-US" sz="3200" dirty="0">
                <a:solidFill>
                  <a:srgbClr val="CC0000"/>
                </a:solidFill>
              </a:rPr>
              <a:t>Follow-up</a:t>
            </a:r>
            <a:r>
              <a:rPr lang="en-US" dirty="0">
                <a:solidFill>
                  <a:srgbClr val="CC0000"/>
                </a:solidFill>
              </a:rPr>
              <a:t/>
            </a:r>
            <a:br>
              <a:rPr lang="en-US" dirty="0">
                <a:solidFill>
                  <a:srgbClr val="CC0000"/>
                </a:solidFill>
              </a:rPr>
            </a:br>
            <a:r>
              <a:rPr lang="en-US" dirty="0">
                <a:solidFill>
                  <a:srgbClr val="CC0000"/>
                </a:solidFill>
              </a:rPr>
              <a:t>Post-training Actions</a:t>
            </a:r>
          </a:p>
        </p:txBody>
      </p:sp>
      <p:sp>
        <p:nvSpPr>
          <p:cNvPr id="308227" name="Rectangle 3"/>
          <p:cNvSpPr>
            <a:spLocks noGrp="1" noChangeArrowheads="1"/>
          </p:cNvSpPr>
          <p:nvPr>
            <p:ph type="body" idx="1"/>
          </p:nvPr>
        </p:nvSpPr>
        <p:spPr>
          <a:xfrm>
            <a:off x="838200" y="1905000"/>
            <a:ext cx="7696200" cy="3810000"/>
          </a:xfrm>
        </p:spPr>
        <p:txBody>
          <a:bodyPr/>
          <a:lstStyle/>
          <a:p>
            <a:pPr>
              <a:buFont typeface="Wingdings" pitchFamily="2" charset="2"/>
              <a:buNone/>
            </a:pPr>
            <a:r>
              <a:rPr lang="en-US" sz="3600"/>
              <a:t>Spoke with co-workers 		– 91.3%</a:t>
            </a:r>
          </a:p>
          <a:p>
            <a:pPr>
              <a:buFont typeface="Wingdings" pitchFamily="2" charset="2"/>
              <a:buNone/>
            </a:pPr>
            <a:r>
              <a:rPr lang="en-US" sz="3600"/>
              <a:t>Spoke with management 	– 75.7%</a:t>
            </a:r>
          </a:p>
          <a:p>
            <a:pPr>
              <a:buFont typeface="Wingdings" pitchFamily="2" charset="2"/>
              <a:buNone/>
            </a:pPr>
            <a:r>
              <a:rPr lang="en-US" sz="3600"/>
              <a:t>Committee deal w/ issue 	– 68.7%</a:t>
            </a:r>
          </a:p>
          <a:p>
            <a:pPr>
              <a:buFont typeface="Wingdings" pitchFamily="2" charset="2"/>
              <a:buNone/>
            </a:pPr>
            <a:r>
              <a:rPr lang="en-US" sz="3600"/>
              <a:t>Formed new committee	– 16.5%</a:t>
            </a:r>
          </a:p>
          <a:p>
            <a:pPr>
              <a:buFont typeface="Wingdings" pitchFamily="2" charset="2"/>
              <a:buNone/>
            </a:pPr>
            <a:r>
              <a:rPr lang="en-US" sz="3600"/>
              <a:t>Participate in legisl. camp.	– 80.9%	</a:t>
            </a:r>
          </a:p>
        </p:txBody>
      </p:sp>
      <p:sp>
        <p:nvSpPr>
          <p:cNvPr id="308228" name="Text Box 4"/>
          <p:cNvSpPr txBox="1">
            <a:spLocks noChangeArrowheads="1"/>
          </p:cNvSpPr>
          <p:nvPr/>
        </p:nvSpPr>
        <p:spPr bwMode="auto">
          <a:xfrm>
            <a:off x="1371600" y="5715000"/>
            <a:ext cx="6858000" cy="549275"/>
          </a:xfrm>
          <a:prstGeom prst="rect">
            <a:avLst/>
          </a:prstGeom>
          <a:noFill/>
          <a:ln w="9525" algn="ctr">
            <a:noFill/>
            <a:miter lim="800000"/>
            <a:headEnd/>
            <a:tailEnd/>
          </a:ln>
          <a:effectLst/>
        </p:spPr>
        <p:txBody>
          <a:bodyPr lIns="92075" tIns="46038" rIns="92075" bIns="46038">
            <a:spAutoFit/>
          </a:bodyPr>
          <a:lstStyle/>
          <a:p>
            <a:pPr marL="342900" indent="-342900" eaLnBrk="0" fontAlgn="base" hangingPunct="0">
              <a:lnSpc>
                <a:spcPct val="150000"/>
              </a:lnSpc>
              <a:spcBef>
                <a:spcPct val="20000"/>
              </a:spcBef>
              <a:spcAft>
                <a:spcPct val="0"/>
              </a:spcAft>
              <a:buSzPct val="60000"/>
              <a:buFont typeface="Wingdings" pitchFamily="2" charset="2"/>
              <a:buNone/>
            </a:pPr>
            <a:r>
              <a:rPr kumimoji="1" lang="en-US" sz="2000">
                <a:solidFill>
                  <a:srgbClr val="000000"/>
                </a:solidFill>
              </a:rPr>
              <a:t>data from followup questionnaire survey – 115 respondents</a:t>
            </a:r>
          </a:p>
        </p:txBody>
      </p:sp>
      <p:sp>
        <p:nvSpPr>
          <p:cNvPr id="5" name="Slide Number Placeholder 4"/>
          <p:cNvSpPr>
            <a:spLocks noGrp="1"/>
          </p:cNvSpPr>
          <p:nvPr>
            <p:ph type="sldNum" sz="quarter" idx="12"/>
          </p:nvPr>
        </p:nvSpPr>
        <p:spPr/>
        <p:txBody>
          <a:bodyPr/>
          <a:lstStyle/>
          <a:p>
            <a:fld id="{FC62EEA5-C681-4F17-85F3-46F178C75027}"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192086069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685800"/>
            <a:ext cx="8153400" cy="914400"/>
          </a:xfrm>
          <a:effectLst/>
        </p:spPr>
        <p:txBody>
          <a:bodyPr>
            <a:normAutofit fontScale="90000"/>
          </a:bodyPr>
          <a:lstStyle/>
          <a:p>
            <a:pPr algn="ctr" eaLnBrk="1" fontAlgn="auto" hangingPunct="1">
              <a:spcAft>
                <a:spcPts val="0"/>
              </a:spcAft>
              <a:defRPr/>
            </a:pPr>
            <a:r>
              <a:rPr lang="en-US" sz="3600" dirty="0" smtClean="0">
                <a:solidFill>
                  <a:srgbClr val="C00000"/>
                </a:solidFill>
              </a:rPr>
              <a:t>NYS Workplace Violence Regulations</a:t>
            </a:r>
            <a:br>
              <a:rPr lang="en-US" sz="3600" dirty="0" smtClean="0">
                <a:solidFill>
                  <a:srgbClr val="C00000"/>
                </a:solidFill>
              </a:rPr>
            </a:br>
            <a:r>
              <a:rPr lang="en-US" sz="3200" dirty="0" smtClean="0">
                <a:solidFill>
                  <a:srgbClr val="C00000"/>
                </a:solidFill>
              </a:rPr>
              <a:t>12 NYCRR Part 800.6</a:t>
            </a:r>
            <a:endParaRPr lang="en-US" sz="3600" dirty="0" smtClean="0">
              <a:solidFill>
                <a:srgbClr val="C00000"/>
              </a:solidFill>
            </a:endParaRPr>
          </a:p>
        </p:txBody>
      </p:sp>
      <p:sp>
        <p:nvSpPr>
          <p:cNvPr id="20483" name="Rectangle 3"/>
          <p:cNvSpPr>
            <a:spLocks noGrp="1" noChangeArrowheads="1"/>
          </p:cNvSpPr>
          <p:nvPr>
            <p:ph idx="1"/>
          </p:nvPr>
        </p:nvSpPr>
        <p:spPr>
          <a:xfrm>
            <a:off x="762000" y="1981200"/>
            <a:ext cx="7696200" cy="4267200"/>
          </a:xfrm>
        </p:spPr>
        <p:txBody>
          <a:bodyPr rtlCol="0">
            <a:normAutofit/>
          </a:bodyPr>
          <a:lstStyle/>
          <a:p>
            <a:pPr marL="438912" indent="-320040" eaLnBrk="1" fontAlgn="auto" hangingPunct="1">
              <a:spcBef>
                <a:spcPts val="0"/>
              </a:spcBef>
              <a:spcAft>
                <a:spcPts val="600"/>
              </a:spcAft>
              <a:buFont typeface="Wingdings 2"/>
              <a:buChar char=""/>
              <a:defRPr/>
            </a:pPr>
            <a:r>
              <a:rPr lang="en-US" sz="2400" dirty="0" smtClean="0"/>
              <a:t>Ensure the risk of WV is evaluated by affected public employers and their employees</a:t>
            </a:r>
          </a:p>
          <a:p>
            <a:pPr marL="438912" indent="-320040" eaLnBrk="1" fontAlgn="auto" hangingPunct="1">
              <a:spcBef>
                <a:spcPts val="0"/>
              </a:spcBef>
              <a:spcAft>
                <a:spcPts val="600"/>
              </a:spcAft>
              <a:buFont typeface="Wingdings 2"/>
              <a:buChar char=""/>
              <a:defRPr/>
            </a:pPr>
            <a:r>
              <a:rPr lang="en-US" sz="2400" dirty="0" smtClean="0"/>
              <a:t>Design and implement protective programs to minimize the hazard of WV to employees</a:t>
            </a:r>
          </a:p>
          <a:p>
            <a:pPr marL="731520" lvl="1" indent="-274320" eaLnBrk="1" fontAlgn="auto" hangingPunct="1">
              <a:spcAft>
                <a:spcPts val="600"/>
              </a:spcAft>
              <a:buFont typeface="Wingdings"/>
              <a:buChar char=""/>
              <a:defRPr/>
            </a:pPr>
            <a:r>
              <a:rPr lang="en-US" sz="2000" dirty="0" smtClean="0"/>
              <a:t>Incident reporting and recordkeeping</a:t>
            </a:r>
          </a:p>
          <a:p>
            <a:pPr marL="731520" lvl="1" indent="-274320" eaLnBrk="1" fontAlgn="auto" hangingPunct="1">
              <a:spcAft>
                <a:spcPts val="600"/>
              </a:spcAft>
              <a:buFont typeface="Wingdings"/>
              <a:buChar char=""/>
              <a:defRPr/>
            </a:pPr>
            <a:r>
              <a:rPr lang="en-US" sz="2000" dirty="0" smtClean="0"/>
              <a:t>Identify and evaluate risk factors – ALL types of WV</a:t>
            </a:r>
          </a:p>
          <a:p>
            <a:pPr marL="731520" lvl="1" indent="-274320" eaLnBrk="1" fontAlgn="auto" hangingPunct="1">
              <a:spcAft>
                <a:spcPts val="600"/>
              </a:spcAft>
              <a:buFont typeface="Wingdings"/>
              <a:buChar char=""/>
              <a:defRPr/>
            </a:pPr>
            <a:r>
              <a:rPr lang="en-US" sz="2000" dirty="0" smtClean="0"/>
              <a:t>Risk-reduction measures</a:t>
            </a:r>
          </a:p>
          <a:p>
            <a:pPr marL="438912" indent="-320040" eaLnBrk="1" fontAlgn="auto" hangingPunct="1">
              <a:lnSpc>
                <a:spcPct val="150000"/>
              </a:lnSpc>
              <a:spcBef>
                <a:spcPts val="0"/>
              </a:spcBef>
              <a:spcAft>
                <a:spcPts val="600"/>
              </a:spcAft>
              <a:buFont typeface="Wingdings 2"/>
              <a:buChar char=""/>
              <a:defRPr/>
            </a:pPr>
            <a:r>
              <a:rPr lang="en-US" sz="2400" dirty="0" smtClean="0"/>
              <a:t>Union reps and employees must be included</a:t>
            </a:r>
          </a:p>
          <a:p>
            <a:pPr marL="438912" indent="-320040" eaLnBrk="1" fontAlgn="auto" hangingPunct="1">
              <a:lnSpc>
                <a:spcPct val="150000"/>
              </a:lnSpc>
              <a:spcBef>
                <a:spcPts val="0"/>
              </a:spcBef>
              <a:spcAft>
                <a:spcPts val="600"/>
              </a:spcAft>
              <a:buFont typeface="Wingdings 2"/>
              <a:buChar char=""/>
              <a:defRPr/>
            </a:pPr>
            <a:r>
              <a:rPr lang="en-US" sz="2400" dirty="0" smtClean="0"/>
              <a:t>Regulations took effect 2009</a:t>
            </a:r>
          </a:p>
        </p:txBody>
      </p:sp>
      <p:sp>
        <p:nvSpPr>
          <p:cNvPr id="6" name="Slide Number Placeholder 5"/>
          <p:cNvSpPr>
            <a:spLocks noGrp="1"/>
          </p:cNvSpPr>
          <p:nvPr>
            <p:ph type="sldNum" sz="quarter" idx="12"/>
          </p:nvPr>
        </p:nvSpPr>
        <p:spPr/>
        <p:txBody>
          <a:bodyPr/>
          <a:lstStyle/>
          <a:p>
            <a:fld id="{FC62EEA5-C681-4F17-85F3-46F178C75027}"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val="87540111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838200" y="1295400"/>
            <a:ext cx="7391400" cy="4648200"/>
          </a:xfrm>
          <a:prstGeom prst="rect">
            <a:avLst/>
          </a:prstGeom>
          <a:noFill/>
          <a:ln w="9525">
            <a:noFill/>
            <a:miter lim="800000"/>
            <a:headEnd/>
            <a:tailEnd/>
          </a:ln>
        </p:spPr>
        <p:txBody>
          <a:bodyPr lIns="0" tIns="46038" rIns="0" bIns="46038"/>
          <a:lstStyle/>
          <a:p>
            <a:pPr algn="ctr" eaLnBrk="0" fontAlgn="base" hangingPunct="0">
              <a:spcBef>
                <a:spcPct val="20000"/>
              </a:spcBef>
              <a:spcAft>
                <a:spcPts val="1200"/>
              </a:spcAft>
              <a:buSzPct val="96000"/>
            </a:pPr>
            <a:r>
              <a:rPr kumimoji="1" lang="en-US" sz="3200" b="1" dirty="0" smtClean="0">
                <a:solidFill>
                  <a:srgbClr val="00279F"/>
                </a:solidFill>
              </a:rPr>
              <a:t>Core Elements</a:t>
            </a:r>
          </a:p>
          <a:p>
            <a:pPr marL="342900" indent="-342900" eaLnBrk="0" fontAlgn="base" hangingPunct="0">
              <a:spcBef>
                <a:spcPct val="20000"/>
              </a:spcBef>
              <a:spcAft>
                <a:spcPts val="1200"/>
              </a:spcAft>
              <a:buSzPct val="96000"/>
              <a:buFont typeface="Wingdings" pitchFamily="2" charset="2"/>
              <a:buChar char="§"/>
            </a:pPr>
            <a:r>
              <a:rPr kumimoji="1" lang="en-US" sz="2800" dirty="0" smtClean="0">
                <a:solidFill>
                  <a:srgbClr val="000000"/>
                </a:solidFill>
              </a:rPr>
              <a:t>Management </a:t>
            </a:r>
            <a:r>
              <a:rPr kumimoji="1" lang="en-US" sz="2800" dirty="0">
                <a:solidFill>
                  <a:srgbClr val="000000"/>
                </a:solidFill>
              </a:rPr>
              <a:t>Commitment and Employee Involvement</a:t>
            </a:r>
          </a:p>
          <a:p>
            <a:pPr marL="342900" indent="-342900" eaLnBrk="0" fontAlgn="base" hangingPunct="0">
              <a:spcBef>
                <a:spcPct val="20000"/>
              </a:spcBef>
              <a:spcAft>
                <a:spcPts val="1200"/>
              </a:spcAft>
              <a:buSzPct val="96000"/>
              <a:buFont typeface="Wingdings" pitchFamily="2" charset="2"/>
              <a:buChar char="§"/>
            </a:pPr>
            <a:r>
              <a:rPr kumimoji="1" lang="en-US" sz="2800" dirty="0">
                <a:solidFill>
                  <a:srgbClr val="000000"/>
                </a:solidFill>
              </a:rPr>
              <a:t>Worksite Risk Evaluation &amp; Determination</a:t>
            </a:r>
          </a:p>
          <a:p>
            <a:pPr marL="342900" indent="-342900" eaLnBrk="0" fontAlgn="base" hangingPunct="0">
              <a:spcBef>
                <a:spcPct val="20000"/>
              </a:spcBef>
              <a:spcAft>
                <a:spcPts val="1200"/>
              </a:spcAft>
              <a:buSzPct val="96000"/>
              <a:buFont typeface="Wingdings" pitchFamily="2" charset="2"/>
              <a:buChar char="§"/>
            </a:pPr>
            <a:r>
              <a:rPr kumimoji="1" lang="en-US" sz="2800" dirty="0">
                <a:solidFill>
                  <a:srgbClr val="000000"/>
                </a:solidFill>
              </a:rPr>
              <a:t>Hazard Prevention and Control</a:t>
            </a:r>
          </a:p>
          <a:p>
            <a:pPr marL="342900" indent="-342900" eaLnBrk="0" fontAlgn="base" hangingPunct="0">
              <a:spcBef>
                <a:spcPct val="20000"/>
              </a:spcBef>
              <a:spcAft>
                <a:spcPts val="1200"/>
              </a:spcAft>
              <a:buSzPct val="96000"/>
              <a:buFont typeface="Wingdings" pitchFamily="2" charset="2"/>
              <a:buChar char="§"/>
            </a:pPr>
            <a:r>
              <a:rPr kumimoji="1" lang="en-US" sz="2800" dirty="0">
                <a:solidFill>
                  <a:srgbClr val="000000"/>
                </a:solidFill>
              </a:rPr>
              <a:t>Safety and Health Training</a:t>
            </a:r>
          </a:p>
          <a:p>
            <a:pPr marL="342900" indent="-342900" eaLnBrk="0" fontAlgn="base" hangingPunct="0">
              <a:spcBef>
                <a:spcPct val="20000"/>
              </a:spcBef>
              <a:spcAft>
                <a:spcPts val="1200"/>
              </a:spcAft>
              <a:buSzPct val="96000"/>
              <a:buFont typeface="Wingdings" pitchFamily="2" charset="2"/>
              <a:buChar char="§"/>
            </a:pPr>
            <a:r>
              <a:rPr kumimoji="1" lang="en-US" sz="2800" dirty="0">
                <a:solidFill>
                  <a:srgbClr val="000000"/>
                </a:solidFill>
              </a:rPr>
              <a:t>Recordkeeping and Program Evaluation</a:t>
            </a:r>
          </a:p>
        </p:txBody>
      </p:sp>
      <p:sp>
        <p:nvSpPr>
          <p:cNvPr id="93186" name="Rectangle 2" descr="Violence Prevention Programs"/>
          <p:cNvSpPr>
            <a:spLocks noGrp="1" noChangeArrowheads="1"/>
          </p:cNvSpPr>
          <p:nvPr>
            <p:ph type="title"/>
          </p:nvPr>
        </p:nvSpPr>
        <p:spPr>
          <a:xfrm>
            <a:off x="381000" y="381000"/>
            <a:ext cx="8458200" cy="914400"/>
          </a:xfrm>
          <a:effectLst/>
        </p:spPr>
        <p:txBody>
          <a:bodyPr/>
          <a:lstStyle/>
          <a:p>
            <a:pPr algn="ctr" eaLnBrk="1" fontAlgn="auto" hangingPunct="1">
              <a:spcAft>
                <a:spcPts val="0"/>
              </a:spcAft>
              <a:defRPr/>
            </a:pPr>
            <a:r>
              <a:rPr lang="en-US" sz="4000" dirty="0" smtClean="0">
                <a:solidFill>
                  <a:srgbClr val="C00000"/>
                </a:solidFill>
              </a:rPr>
              <a:t>Violence Prevention Programs</a:t>
            </a:r>
          </a:p>
        </p:txBody>
      </p:sp>
      <p:sp>
        <p:nvSpPr>
          <p:cNvPr id="6" name="Slide Number Placeholder 5"/>
          <p:cNvSpPr>
            <a:spLocks noGrp="1"/>
          </p:cNvSpPr>
          <p:nvPr>
            <p:ph type="sldNum" sz="quarter" idx="12"/>
          </p:nvPr>
        </p:nvSpPr>
        <p:spPr/>
        <p:txBody>
          <a:bodyPr/>
          <a:lstStyle/>
          <a:p>
            <a:fld id="{FC62EEA5-C681-4F17-85F3-46F178C75027}"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29745176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solidFill>
                  <a:srgbClr val="C00000"/>
                </a:solidFill>
              </a:rPr>
              <a:t>Impact of the NYS Law</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Little reliable data</a:t>
            </a:r>
          </a:p>
          <a:p>
            <a:pPr lvl="1"/>
            <a:r>
              <a:rPr lang="en-US" dirty="0" err="1" smtClean="0"/>
              <a:t>Recency</a:t>
            </a:r>
            <a:r>
              <a:rPr lang="en-US" dirty="0" smtClean="0"/>
              <a:t> of law</a:t>
            </a:r>
          </a:p>
          <a:p>
            <a:pPr lvl="1"/>
            <a:r>
              <a:rPr lang="en-US" dirty="0" smtClean="0"/>
              <a:t>No single database</a:t>
            </a:r>
          </a:p>
          <a:p>
            <a:pPr lvl="1"/>
            <a:r>
              <a:rPr lang="en-US" dirty="0" smtClean="0"/>
              <a:t>Presumed increase in reporting due to law</a:t>
            </a:r>
          </a:p>
          <a:p>
            <a:endParaRPr lang="en-US" dirty="0" smtClean="0"/>
          </a:p>
          <a:p>
            <a:r>
              <a:rPr lang="en-US" dirty="0" smtClean="0"/>
              <a:t>Dramatic increase in program development and prevention efforts</a:t>
            </a:r>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32455508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12725"/>
            <a:ext cx="8686800" cy="1127125"/>
          </a:xfrm>
          <a:effectLst/>
        </p:spPr>
        <p:txBody>
          <a:bodyPr>
            <a:noAutofit/>
          </a:bodyPr>
          <a:lstStyle/>
          <a:p>
            <a:pPr algn="ctr" eaLnBrk="1" hangingPunct="1">
              <a:defRPr/>
            </a:pPr>
            <a:r>
              <a:rPr lang="en-US" sz="4000" dirty="0" smtClean="0">
                <a:solidFill>
                  <a:srgbClr val="C00000"/>
                </a:solidFill>
                <a:effectLst/>
              </a:rPr>
              <a:t>Co-Worker Conflict/Bullying</a:t>
            </a:r>
            <a:endParaRPr lang="en-US" sz="4000" b="1" dirty="0" smtClean="0">
              <a:solidFill>
                <a:srgbClr val="C00000"/>
              </a:solidFill>
              <a:effectLst/>
              <a:latin typeface="Calibri" pitchFamily="34" charset="0"/>
            </a:endParaRPr>
          </a:p>
        </p:txBody>
      </p:sp>
      <p:sp>
        <p:nvSpPr>
          <p:cNvPr id="20483" name="Rectangle 3"/>
          <p:cNvSpPr>
            <a:spLocks noGrp="1" noChangeArrowheads="1"/>
          </p:cNvSpPr>
          <p:nvPr>
            <p:ph idx="1"/>
          </p:nvPr>
        </p:nvSpPr>
        <p:spPr>
          <a:xfrm>
            <a:off x="228600" y="1554163"/>
            <a:ext cx="8610600" cy="4525962"/>
          </a:xfrm>
        </p:spPr>
        <p:txBody>
          <a:bodyPr>
            <a:normAutofit/>
          </a:bodyPr>
          <a:lstStyle/>
          <a:p>
            <a:pPr algn="ctr" eaLnBrk="1" hangingPunct="1">
              <a:lnSpc>
                <a:spcPct val="80000"/>
              </a:lnSpc>
              <a:buClrTx/>
              <a:buSzPct val="99000"/>
              <a:buFont typeface="Wingdings 2" pitchFamily="18" charset="2"/>
              <a:buNone/>
              <a:defRPr/>
            </a:pPr>
            <a:r>
              <a:rPr lang="en-US" sz="3600" b="1" u="sng" dirty="0" smtClean="0">
                <a:solidFill>
                  <a:srgbClr val="00279F"/>
                </a:solidFill>
                <a:latin typeface="Tahoma" pitchFamily="34" charset="0"/>
                <a:cs typeface="Tahoma" pitchFamily="34" charset="0"/>
              </a:rPr>
              <a:t>Goals</a:t>
            </a:r>
          </a:p>
          <a:p>
            <a:pPr algn="ctr" eaLnBrk="1" hangingPunct="1">
              <a:lnSpc>
                <a:spcPct val="80000"/>
              </a:lnSpc>
              <a:buClrTx/>
              <a:buSzPct val="99000"/>
              <a:buFont typeface="Arial" pitchFamily="34" charset="0"/>
              <a:buChar char="•"/>
              <a:defRPr/>
            </a:pPr>
            <a:endParaRPr lang="en-US" sz="1800" b="1" u="sng" dirty="0" smtClean="0">
              <a:latin typeface="Tahoma" pitchFamily="34" charset="0"/>
              <a:cs typeface="Tahoma" pitchFamily="34" charset="0"/>
            </a:endParaRPr>
          </a:p>
          <a:p>
            <a:pPr lvl="1" eaLnBrk="1" hangingPunct="1">
              <a:spcBef>
                <a:spcPct val="0"/>
              </a:spcBef>
              <a:spcAft>
                <a:spcPts val="1200"/>
              </a:spcAft>
              <a:buClr>
                <a:srgbClr val="C00000"/>
              </a:buClr>
              <a:buSzPct val="99000"/>
              <a:buFont typeface="Arial" pitchFamily="34" charset="0"/>
              <a:buChar char="•"/>
              <a:defRPr/>
            </a:pPr>
            <a:r>
              <a:rPr lang="en-US" sz="3200" dirty="0" smtClean="0">
                <a:cs typeface="Tahoma" pitchFamily="34" charset="0"/>
              </a:rPr>
              <a:t>NIOSH grant obtained to study the prevalence, severity, and impact of co-worker conflict and bullying in NYS agencies</a:t>
            </a:r>
          </a:p>
          <a:p>
            <a:pPr lvl="1" eaLnBrk="1" hangingPunct="1">
              <a:spcBef>
                <a:spcPct val="0"/>
              </a:spcBef>
              <a:spcAft>
                <a:spcPts val="1200"/>
              </a:spcAft>
              <a:buClr>
                <a:srgbClr val="C00000"/>
              </a:buClr>
              <a:buSzPct val="99000"/>
              <a:buNone/>
              <a:defRPr/>
            </a:pPr>
            <a:endParaRPr lang="en-US" sz="3200" dirty="0" smtClean="0">
              <a:cs typeface="Tahoma" pitchFamily="34" charset="0"/>
            </a:endParaRPr>
          </a:p>
          <a:p>
            <a:pPr lvl="1" eaLnBrk="1" hangingPunct="1">
              <a:spcBef>
                <a:spcPct val="0"/>
              </a:spcBef>
              <a:spcAft>
                <a:spcPts val="1200"/>
              </a:spcAft>
              <a:buClr>
                <a:srgbClr val="C00000"/>
              </a:buClr>
              <a:buSzPct val="99000"/>
              <a:buFont typeface="Arial" pitchFamily="34" charset="0"/>
              <a:buChar char="•"/>
              <a:defRPr/>
            </a:pPr>
            <a:r>
              <a:rPr lang="en-US" sz="3200" dirty="0" smtClean="0">
                <a:cs typeface="Tahoma" pitchFamily="34" charset="0"/>
              </a:rPr>
              <a:t>Next step is to develop “state-of-the-art” prevention and response programs</a:t>
            </a:r>
          </a:p>
          <a:p>
            <a:pPr eaLnBrk="1" hangingPunct="1">
              <a:defRPr/>
            </a:pPr>
            <a:endParaRPr lang="en-US" sz="2000" dirty="0" smtClean="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79</a:t>
            </a:fld>
            <a:endParaRPr lang="en-US">
              <a:solidFill>
                <a:srgbClr val="000000"/>
              </a:solidFill>
            </a:endParaRPr>
          </a:p>
        </p:txBody>
      </p:sp>
    </p:spTree>
    <p:extLst>
      <p:ext uri="{BB962C8B-B14F-4D97-AF65-F5344CB8AC3E}">
        <p14:creationId xmlns:p14="http://schemas.microsoft.com/office/powerpoint/2010/main" val="28613446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600200" y="152400"/>
            <a:ext cx="7470775" cy="1066800"/>
          </a:xfrm>
        </p:spPr>
        <p:txBody>
          <a:bodyPr/>
          <a:lstStyle/>
          <a:p>
            <a:r>
              <a:rPr lang="en-US" dirty="0" smtClean="0">
                <a:ea typeface="ＭＳ Ｐゴシック" pitchFamily="34" charset="-128"/>
              </a:rPr>
              <a:t>Presenters </a:t>
            </a:r>
          </a:p>
        </p:txBody>
      </p:sp>
      <p:sp>
        <p:nvSpPr>
          <p:cNvPr id="2" name="Content Placeholder 1"/>
          <p:cNvSpPr>
            <a:spLocks noGrp="1"/>
          </p:cNvSpPr>
          <p:nvPr>
            <p:ph idx="1"/>
          </p:nvPr>
        </p:nvSpPr>
        <p:spPr>
          <a:xfrm>
            <a:off x="1600200" y="1676400"/>
            <a:ext cx="7315200" cy="4953000"/>
          </a:xfrm>
        </p:spPr>
        <p:txBody>
          <a:bodyPr>
            <a:normAutofit fontScale="70000" lnSpcReduction="20000"/>
          </a:bodyPr>
          <a:lstStyle/>
          <a:p>
            <a:pPr>
              <a:spcBef>
                <a:spcPts val="0"/>
              </a:spcBef>
              <a:buFont typeface="Arial" pitchFamily="34" charset="0"/>
              <a:buNone/>
              <a:defRPr/>
            </a:pPr>
            <a:r>
              <a:rPr lang="en-US" sz="2700" b="1" dirty="0" smtClean="0"/>
              <a:t>Chair  </a:t>
            </a:r>
          </a:p>
          <a:p>
            <a:pPr>
              <a:spcBef>
                <a:spcPts val="0"/>
              </a:spcBef>
              <a:defRPr/>
            </a:pPr>
            <a:r>
              <a:rPr lang="en-US" sz="2700" dirty="0" smtClean="0"/>
              <a:t>Howard K </a:t>
            </a:r>
            <a:r>
              <a:rPr lang="en-US" sz="2700" dirty="0" err="1" smtClean="0"/>
              <a:t>Koh</a:t>
            </a:r>
            <a:r>
              <a:rPr lang="en-US" sz="2700" dirty="0" smtClean="0"/>
              <a:t>, MD, MPH </a:t>
            </a:r>
          </a:p>
          <a:p>
            <a:pPr>
              <a:spcBef>
                <a:spcPts val="0"/>
              </a:spcBef>
              <a:buFont typeface="Arial" pitchFamily="34" charset="0"/>
              <a:buNone/>
              <a:defRPr/>
            </a:pPr>
            <a:r>
              <a:rPr lang="en-US" sz="2700" dirty="0" smtClean="0"/>
              <a:t>	Assistant Secretary for Health, HHS</a:t>
            </a:r>
          </a:p>
          <a:p>
            <a:pPr>
              <a:spcBef>
                <a:spcPts val="0"/>
              </a:spcBef>
              <a:buFont typeface="Arial" pitchFamily="34" charset="0"/>
              <a:buNone/>
              <a:defRPr/>
            </a:pPr>
            <a:endParaRPr lang="en-US" sz="1600" b="1" dirty="0" smtClean="0"/>
          </a:p>
          <a:p>
            <a:pPr>
              <a:spcBef>
                <a:spcPts val="0"/>
              </a:spcBef>
              <a:buFont typeface="Arial" pitchFamily="34" charset="0"/>
              <a:buNone/>
              <a:defRPr/>
            </a:pPr>
            <a:r>
              <a:rPr lang="en-US" sz="2700" b="1" dirty="0" smtClean="0"/>
              <a:t>Data Presentation </a:t>
            </a:r>
          </a:p>
          <a:p>
            <a:pPr>
              <a:spcBef>
                <a:spcPts val="0"/>
              </a:spcBef>
              <a:defRPr/>
            </a:pPr>
            <a:r>
              <a:rPr lang="en-US" sz="2700" dirty="0" smtClean="0"/>
              <a:t>Edward Sondik, PhD                                                                                                                                        Director, National Center for Health Statistics, CDC</a:t>
            </a:r>
          </a:p>
          <a:p>
            <a:pPr>
              <a:spcBef>
                <a:spcPts val="0"/>
              </a:spcBef>
              <a:buFont typeface="Arial" pitchFamily="34" charset="0"/>
              <a:buNone/>
              <a:defRPr/>
            </a:pPr>
            <a:endParaRPr lang="en-US" sz="1600" dirty="0" smtClean="0"/>
          </a:p>
          <a:p>
            <a:pPr marL="0">
              <a:spcBef>
                <a:spcPts val="0"/>
              </a:spcBef>
              <a:buFont typeface="Arial" pitchFamily="34" charset="0"/>
              <a:buNone/>
              <a:defRPr/>
            </a:pPr>
            <a:r>
              <a:rPr lang="en-US" sz="2700" b="1" dirty="0" smtClean="0"/>
              <a:t>Injury and Violence Prevention Topic Area </a:t>
            </a:r>
          </a:p>
          <a:p>
            <a:pPr marL="0">
              <a:spcBef>
                <a:spcPts val="0"/>
              </a:spcBef>
              <a:defRPr/>
            </a:pPr>
            <a:r>
              <a:rPr lang="en-US" sz="2700" dirty="0" smtClean="0"/>
              <a:t>Linda </a:t>
            </a:r>
            <a:r>
              <a:rPr lang="en-US" sz="2700" dirty="0" err="1" smtClean="0"/>
              <a:t>Degutis</a:t>
            </a:r>
            <a:r>
              <a:rPr lang="en-US" sz="2700" dirty="0" smtClean="0"/>
              <a:t>, </a:t>
            </a:r>
            <a:r>
              <a:rPr lang="en-US" sz="2700" dirty="0" err="1" smtClean="0"/>
              <a:t>DrPH</a:t>
            </a:r>
            <a:r>
              <a:rPr lang="en-US" sz="2700" dirty="0" smtClean="0"/>
              <a:t>, MSN     </a:t>
            </a:r>
          </a:p>
          <a:p>
            <a:pPr marL="0">
              <a:spcBef>
                <a:spcPts val="0"/>
              </a:spcBef>
              <a:buFont typeface="Arial" pitchFamily="34" charset="0"/>
              <a:buNone/>
              <a:defRPr/>
            </a:pPr>
            <a:r>
              <a:rPr lang="en-US" sz="2700" dirty="0" smtClean="0"/>
              <a:t>       Director, National Center for Injury Prevention and Control, CDC</a:t>
            </a:r>
          </a:p>
          <a:p>
            <a:pPr>
              <a:spcBef>
                <a:spcPts val="0"/>
              </a:spcBef>
              <a:defRPr/>
            </a:pPr>
            <a:endParaRPr lang="en-US" sz="1600" dirty="0" smtClean="0"/>
          </a:p>
          <a:p>
            <a:pPr>
              <a:spcBef>
                <a:spcPts val="0"/>
              </a:spcBef>
              <a:buFont typeface="Arial" pitchFamily="34" charset="0"/>
              <a:buNone/>
              <a:defRPr/>
            </a:pPr>
            <a:endParaRPr lang="en-US" sz="1600" dirty="0" smtClean="0"/>
          </a:p>
          <a:p>
            <a:pPr marL="0">
              <a:spcBef>
                <a:spcPts val="0"/>
              </a:spcBef>
              <a:buFont typeface="Arial" pitchFamily="34" charset="0"/>
              <a:buNone/>
              <a:defRPr/>
            </a:pPr>
            <a:r>
              <a:rPr lang="en-US" sz="2700" b="1" dirty="0" smtClean="0"/>
              <a:t>Occupational Safety and Health Topic Area</a:t>
            </a:r>
          </a:p>
          <a:p>
            <a:pPr marL="0">
              <a:spcBef>
                <a:spcPts val="0"/>
              </a:spcBef>
              <a:defRPr/>
            </a:pPr>
            <a:r>
              <a:rPr lang="en-US" sz="2700" dirty="0" smtClean="0"/>
              <a:t>Dawn Castillo, MPH</a:t>
            </a:r>
          </a:p>
          <a:p>
            <a:pPr marL="0">
              <a:spcBef>
                <a:spcPts val="0"/>
              </a:spcBef>
              <a:buFont typeface="Arial" pitchFamily="34" charset="0"/>
              <a:buNone/>
              <a:defRPr/>
            </a:pPr>
            <a:r>
              <a:rPr lang="en-US" sz="2700" dirty="0" smtClean="0"/>
              <a:t>       Director of the Division of Safety Research                                                    </a:t>
            </a:r>
          </a:p>
          <a:p>
            <a:pPr marL="0">
              <a:spcBef>
                <a:spcPts val="0"/>
              </a:spcBef>
              <a:buFont typeface="Arial" pitchFamily="34" charset="0"/>
              <a:buNone/>
              <a:defRPr/>
            </a:pPr>
            <a:r>
              <a:rPr lang="en-US" sz="2700" dirty="0" smtClean="0"/>
              <a:t>       National Institute for Occupational Safety and Health</a:t>
            </a:r>
          </a:p>
          <a:p>
            <a:pPr>
              <a:spcBef>
                <a:spcPts val="0"/>
              </a:spcBef>
              <a:defRPr/>
            </a:pPr>
            <a:endParaRPr lang="en-US" sz="1600" dirty="0" smtClean="0"/>
          </a:p>
          <a:p>
            <a:pPr>
              <a:spcBef>
                <a:spcPts val="0"/>
              </a:spcBef>
              <a:buFont typeface="Arial" pitchFamily="34" charset="0"/>
              <a:buNone/>
              <a:defRPr/>
            </a:pPr>
            <a:r>
              <a:rPr lang="en-US" sz="2700" b="1" dirty="0" smtClean="0"/>
              <a:t>Community Highlight </a:t>
            </a:r>
          </a:p>
          <a:p>
            <a:pPr>
              <a:spcBef>
                <a:spcPts val="0"/>
              </a:spcBef>
              <a:defRPr/>
            </a:pPr>
            <a:r>
              <a:rPr lang="en-US" sz="2700" dirty="0" smtClean="0"/>
              <a:t>Matt London, MS</a:t>
            </a:r>
          </a:p>
          <a:p>
            <a:pPr>
              <a:spcBef>
                <a:spcPts val="0"/>
              </a:spcBef>
              <a:buFont typeface="Arial" pitchFamily="34" charset="0"/>
              <a:buNone/>
              <a:defRPr/>
            </a:pPr>
            <a:r>
              <a:rPr lang="en-US" sz="2700" dirty="0" smtClean="0"/>
              <a:t>        Health and Safety Specialist</a:t>
            </a:r>
          </a:p>
          <a:p>
            <a:pPr>
              <a:spcBef>
                <a:spcPts val="0"/>
              </a:spcBef>
              <a:buFont typeface="Arial" pitchFamily="34" charset="0"/>
              <a:buNone/>
              <a:defRPr/>
            </a:pPr>
            <a:r>
              <a:rPr lang="en-US" sz="2700" dirty="0" smtClean="0"/>
              <a:t>        New York State Public Employees Federation</a:t>
            </a:r>
          </a:p>
        </p:txBody>
      </p:sp>
    </p:spTree>
    <p:extLst>
      <p:ext uri="{BB962C8B-B14F-4D97-AF65-F5344CB8AC3E}">
        <p14:creationId xmlns:p14="http://schemas.microsoft.com/office/powerpoint/2010/main" val="4082031528"/>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12725"/>
            <a:ext cx="8686800" cy="1127125"/>
          </a:xfrm>
          <a:effectLst/>
        </p:spPr>
        <p:txBody>
          <a:bodyPr>
            <a:normAutofit fontScale="90000"/>
          </a:bodyPr>
          <a:lstStyle/>
          <a:p>
            <a:pPr algn="ctr" eaLnBrk="1" hangingPunct="1">
              <a:defRPr/>
            </a:pPr>
            <a:r>
              <a:rPr lang="en-US" sz="4400" dirty="0" smtClean="0">
                <a:solidFill>
                  <a:srgbClr val="C00000"/>
                </a:solidFill>
                <a:effectLst/>
              </a:rPr>
              <a:t>Co-Worker Conflict/Bullying Study</a:t>
            </a:r>
            <a:endParaRPr lang="en-US" sz="4400" b="1" dirty="0" smtClean="0">
              <a:solidFill>
                <a:srgbClr val="C00000"/>
              </a:solidFill>
              <a:effectLst/>
              <a:latin typeface="Calibri" pitchFamily="34" charset="0"/>
            </a:endParaRPr>
          </a:p>
        </p:txBody>
      </p:sp>
      <p:sp>
        <p:nvSpPr>
          <p:cNvPr id="17411" name="Rectangle 3"/>
          <p:cNvSpPr>
            <a:spLocks noGrp="1" noChangeArrowheads="1"/>
          </p:cNvSpPr>
          <p:nvPr>
            <p:ph idx="1"/>
          </p:nvPr>
        </p:nvSpPr>
        <p:spPr>
          <a:xfrm>
            <a:off x="685800" y="1554163"/>
            <a:ext cx="8001000" cy="4525962"/>
          </a:xfrm>
        </p:spPr>
        <p:txBody>
          <a:bodyPr/>
          <a:lstStyle/>
          <a:p>
            <a:pPr algn="ctr" eaLnBrk="1" hangingPunct="1">
              <a:lnSpc>
                <a:spcPct val="80000"/>
              </a:lnSpc>
              <a:buClr>
                <a:srgbClr val="C00000"/>
              </a:buClr>
              <a:buSzPct val="71000"/>
              <a:buFont typeface="Wingdings 2" pitchFamily="18" charset="2"/>
              <a:buNone/>
            </a:pPr>
            <a:r>
              <a:rPr lang="en-US" sz="3600" b="1" u="sng" dirty="0" smtClean="0">
                <a:solidFill>
                  <a:srgbClr val="00279F"/>
                </a:solidFill>
                <a:latin typeface="Tahoma" pitchFamily="34" charset="0"/>
                <a:cs typeface="Tahoma" pitchFamily="34" charset="0"/>
              </a:rPr>
              <a:t>Survey Response:</a:t>
            </a:r>
          </a:p>
          <a:p>
            <a:pPr algn="ctr" eaLnBrk="1" hangingPunct="1">
              <a:lnSpc>
                <a:spcPct val="80000"/>
              </a:lnSpc>
              <a:buClr>
                <a:srgbClr val="C00000"/>
              </a:buClr>
              <a:buSzPct val="71000"/>
              <a:buFont typeface="Wingdings 2" pitchFamily="18" charset="2"/>
              <a:buNone/>
            </a:pPr>
            <a:endParaRPr lang="en-US" sz="1800" b="1" u="sng" dirty="0" smtClean="0">
              <a:latin typeface="Tahoma" pitchFamily="34" charset="0"/>
              <a:cs typeface="Tahoma" pitchFamily="34" charset="0"/>
            </a:endParaRPr>
          </a:p>
          <a:p>
            <a:pPr lvl="1" eaLnBrk="1" hangingPunct="1">
              <a:lnSpc>
                <a:spcPct val="150000"/>
              </a:lnSpc>
              <a:spcBef>
                <a:spcPct val="0"/>
              </a:spcBef>
              <a:buClr>
                <a:srgbClr val="C00000"/>
              </a:buClr>
              <a:buSzPct val="71000"/>
              <a:buFont typeface="Wingdings" pitchFamily="2" charset="2"/>
              <a:buChar char="§"/>
            </a:pPr>
            <a:r>
              <a:rPr lang="en-US" sz="3200" dirty="0" smtClean="0">
                <a:cs typeface="Tahoma" pitchFamily="34" charset="0"/>
              </a:rPr>
              <a:t>Most surveys completed electronically</a:t>
            </a:r>
          </a:p>
          <a:p>
            <a:pPr lvl="1" eaLnBrk="1" hangingPunct="1">
              <a:lnSpc>
                <a:spcPct val="150000"/>
              </a:lnSpc>
              <a:spcBef>
                <a:spcPct val="0"/>
              </a:spcBef>
              <a:buClr>
                <a:srgbClr val="C00000"/>
              </a:buClr>
              <a:buSzPct val="71000"/>
              <a:buFont typeface="Wingdings" pitchFamily="2" charset="2"/>
              <a:buChar char="§"/>
            </a:pPr>
            <a:r>
              <a:rPr lang="en-US" sz="3200" dirty="0" smtClean="0">
                <a:cs typeface="Tahoma" pitchFamily="34" charset="0"/>
              </a:rPr>
              <a:t>Anonymous and confidential</a:t>
            </a:r>
          </a:p>
          <a:p>
            <a:pPr lvl="1" eaLnBrk="1" hangingPunct="1">
              <a:lnSpc>
                <a:spcPct val="150000"/>
              </a:lnSpc>
              <a:spcBef>
                <a:spcPct val="0"/>
              </a:spcBef>
              <a:buClr>
                <a:srgbClr val="C00000"/>
              </a:buClr>
              <a:buSzPct val="71000"/>
              <a:buFont typeface="Wingdings" pitchFamily="2" charset="2"/>
              <a:buChar char="§"/>
            </a:pPr>
            <a:r>
              <a:rPr lang="en-US" sz="3200" dirty="0" smtClean="0">
                <a:cs typeface="Tahoma" pitchFamily="34" charset="0"/>
              </a:rPr>
              <a:t>Secure website</a:t>
            </a:r>
          </a:p>
          <a:p>
            <a:pPr lvl="1" eaLnBrk="1" hangingPunct="1">
              <a:lnSpc>
                <a:spcPct val="150000"/>
              </a:lnSpc>
              <a:spcBef>
                <a:spcPct val="0"/>
              </a:spcBef>
              <a:buClr>
                <a:srgbClr val="C00000"/>
              </a:buClr>
              <a:buSzPct val="71000"/>
              <a:buFont typeface="Wingdings" pitchFamily="2" charset="2"/>
              <a:buChar char="§"/>
            </a:pPr>
            <a:r>
              <a:rPr lang="en-US" sz="3200" dirty="0" smtClean="0">
                <a:cs typeface="Tahoma" pitchFamily="34" charset="0"/>
              </a:rPr>
              <a:t>12,966 completed overall</a:t>
            </a:r>
          </a:p>
          <a:p>
            <a:pPr lvl="1" eaLnBrk="1" hangingPunct="1">
              <a:lnSpc>
                <a:spcPct val="150000"/>
              </a:lnSpc>
              <a:spcBef>
                <a:spcPct val="0"/>
              </a:spcBef>
              <a:buClr>
                <a:srgbClr val="C00000"/>
              </a:buClr>
              <a:buSzPct val="71000"/>
              <a:buFont typeface="Wingdings" pitchFamily="2" charset="2"/>
              <a:buChar char="§"/>
            </a:pPr>
            <a:r>
              <a:rPr lang="en-US" sz="3200" dirty="0" smtClean="0">
                <a:cs typeface="Tahoma" pitchFamily="34" charset="0"/>
              </a:rPr>
              <a:t>72% response rate</a:t>
            </a:r>
          </a:p>
          <a:p>
            <a:pPr lvl="1" eaLnBrk="1" hangingPunct="1">
              <a:spcBef>
                <a:spcPct val="0"/>
              </a:spcBef>
              <a:buClr>
                <a:srgbClr val="C00000"/>
              </a:buClr>
              <a:buSzPct val="71000"/>
              <a:buFont typeface="Wingdings" pitchFamily="2" charset="2"/>
              <a:buChar char="§"/>
            </a:pPr>
            <a:endParaRPr lang="en-US" dirty="0" smtClean="0"/>
          </a:p>
          <a:p>
            <a:pPr eaLnBrk="1" hangingPunct="1"/>
            <a:endParaRPr lang="en-US" sz="2000" dirty="0" smtClean="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80</a:t>
            </a:fld>
            <a:endParaRPr lang="en-US">
              <a:solidFill>
                <a:srgbClr val="000000"/>
              </a:solidFill>
            </a:endParaRPr>
          </a:p>
        </p:txBody>
      </p:sp>
    </p:spTree>
    <p:extLst>
      <p:ext uri="{BB962C8B-B14F-4D97-AF65-F5344CB8AC3E}">
        <p14:creationId xmlns:p14="http://schemas.microsoft.com/office/powerpoint/2010/main" val="49831064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12725"/>
            <a:ext cx="8686800" cy="1127125"/>
          </a:xfrm>
          <a:effectLst/>
        </p:spPr>
        <p:txBody>
          <a:bodyPr>
            <a:normAutofit/>
          </a:bodyPr>
          <a:lstStyle/>
          <a:p>
            <a:pPr algn="ctr" eaLnBrk="1" hangingPunct="1">
              <a:defRPr/>
            </a:pPr>
            <a:r>
              <a:rPr lang="en-US" sz="3600" dirty="0" smtClean="0">
                <a:solidFill>
                  <a:srgbClr val="C00000"/>
                </a:solidFill>
                <a:effectLst/>
              </a:rPr>
              <a:t>Co-Worker Conflict/Bullying Study </a:t>
            </a:r>
            <a:endParaRPr lang="en-US" sz="3600" b="1" dirty="0" smtClean="0">
              <a:solidFill>
                <a:srgbClr val="C00000"/>
              </a:solidFill>
              <a:effectLst/>
              <a:latin typeface="Calibri" pitchFamily="34" charset="0"/>
            </a:endParaRPr>
          </a:p>
        </p:txBody>
      </p:sp>
      <p:sp>
        <p:nvSpPr>
          <p:cNvPr id="23555" name="Rectangle 3"/>
          <p:cNvSpPr>
            <a:spLocks noGrp="1" noChangeArrowheads="1"/>
          </p:cNvSpPr>
          <p:nvPr>
            <p:ph idx="1"/>
          </p:nvPr>
        </p:nvSpPr>
        <p:spPr>
          <a:xfrm>
            <a:off x="457200" y="1600200"/>
            <a:ext cx="8382000" cy="4495800"/>
          </a:xfrm>
        </p:spPr>
        <p:txBody>
          <a:bodyPr>
            <a:normAutofit/>
          </a:bodyPr>
          <a:lstStyle/>
          <a:p>
            <a:pPr algn="ctr" eaLnBrk="1" hangingPunct="1">
              <a:lnSpc>
                <a:spcPct val="80000"/>
              </a:lnSpc>
              <a:buClr>
                <a:srgbClr val="C00000"/>
              </a:buClr>
              <a:buSzPct val="71000"/>
              <a:buFont typeface="Wingdings 2" pitchFamily="18" charset="2"/>
              <a:buNone/>
              <a:defRPr/>
            </a:pPr>
            <a:r>
              <a:rPr lang="en-US" b="1" u="sng" dirty="0" smtClean="0">
                <a:solidFill>
                  <a:srgbClr val="00279F"/>
                </a:solidFill>
                <a:latin typeface="Tahoma" pitchFamily="34" charset="0"/>
                <a:cs typeface="Tahoma" pitchFamily="34" charset="0"/>
              </a:rPr>
              <a:t>Negative Acts/Bullying in Prior 6 Mos.</a:t>
            </a:r>
          </a:p>
          <a:p>
            <a:pPr algn="ctr" eaLnBrk="1" hangingPunct="1">
              <a:lnSpc>
                <a:spcPct val="80000"/>
              </a:lnSpc>
              <a:buClr>
                <a:srgbClr val="C00000"/>
              </a:buClr>
              <a:buSzPct val="71000"/>
              <a:buFont typeface="Wingdings 2" pitchFamily="18" charset="2"/>
              <a:buNone/>
              <a:defRPr/>
            </a:pPr>
            <a:endParaRPr lang="en-US" sz="2000" b="1" u="sng" dirty="0" smtClean="0">
              <a:latin typeface="Tahoma" pitchFamily="34" charset="0"/>
              <a:cs typeface="Tahoma" pitchFamily="34" charset="0"/>
            </a:endParaRPr>
          </a:p>
          <a:p>
            <a:pPr lvl="1" eaLnBrk="1" hangingPunct="1">
              <a:spcBef>
                <a:spcPct val="0"/>
              </a:spcBef>
              <a:buClr>
                <a:srgbClr val="C00000"/>
              </a:buClr>
              <a:buSzPct val="71000"/>
              <a:buFont typeface="Wingdings" pitchFamily="2" charset="2"/>
              <a:buChar char="§"/>
              <a:defRPr/>
            </a:pPr>
            <a:r>
              <a:rPr lang="en-US" sz="2400" b="1" i="1" dirty="0" smtClean="0">
                <a:solidFill>
                  <a:srgbClr val="C00000"/>
                </a:solidFill>
                <a:latin typeface="Tahoma" pitchFamily="34" charset="0"/>
                <a:cs typeface="Tahoma" pitchFamily="34" charset="0"/>
              </a:rPr>
              <a:t>Reported at least one negative act	- 44%</a:t>
            </a:r>
          </a:p>
          <a:p>
            <a:pPr lvl="1" eaLnBrk="1" hangingPunct="1">
              <a:spcBef>
                <a:spcPct val="0"/>
              </a:spcBef>
              <a:buClr>
                <a:srgbClr val="C00000"/>
              </a:buClr>
              <a:buSzPct val="71000"/>
              <a:buFont typeface="Wingdings" pitchFamily="2" charset="2"/>
              <a:buChar char="§"/>
              <a:defRPr/>
            </a:pPr>
            <a:endParaRPr lang="en-US" sz="1400" b="1" dirty="0" smtClean="0">
              <a:latin typeface="Tahoma" pitchFamily="34" charset="0"/>
              <a:cs typeface="Tahoma" pitchFamily="34" charset="0"/>
            </a:endParaRPr>
          </a:p>
          <a:p>
            <a:pPr lvl="4" eaLnBrk="1" hangingPunct="1">
              <a:spcBef>
                <a:spcPct val="0"/>
              </a:spcBef>
              <a:buClr>
                <a:srgbClr val="C00000"/>
              </a:buClr>
              <a:buSzPct val="71000"/>
              <a:defRPr/>
            </a:pPr>
            <a:r>
              <a:rPr lang="en-US" sz="1800" b="1" dirty="0" smtClean="0">
                <a:latin typeface="Tahoma" pitchFamily="34" charset="0"/>
                <a:cs typeface="Tahoma" pitchFamily="34" charset="0"/>
              </a:rPr>
              <a:t>ignored or shunned</a:t>
            </a:r>
          </a:p>
          <a:p>
            <a:pPr lvl="4" eaLnBrk="1" hangingPunct="1">
              <a:spcBef>
                <a:spcPct val="0"/>
              </a:spcBef>
              <a:buClr>
                <a:srgbClr val="C00000"/>
              </a:buClr>
              <a:buSzPct val="71000"/>
              <a:defRPr/>
            </a:pPr>
            <a:r>
              <a:rPr lang="en-US" sz="1800" b="1" dirty="0" smtClean="0">
                <a:latin typeface="Tahoma" pitchFamily="34" charset="0"/>
                <a:cs typeface="Tahoma" pitchFamily="34" charset="0"/>
              </a:rPr>
              <a:t>insulting/offensive remarks made</a:t>
            </a:r>
          </a:p>
          <a:p>
            <a:pPr lvl="4" eaLnBrk="1" hangingPunct="1">
              <a:spcBef>
                <a:spcPct val="0"/>
              </a:spcBef>
              <a:buClr>
                <a:srgbClr val="C00000"/>
              </a:buClr>
              <a:buSzPct val="71000"/>
              <a:defRPr/>
            </a:pPr>
            <a:r>
              <a:rPr lang="en-US" sz="1800" b="1" dirty="0" smtClean="0">
                <a:latin typeface="Tahoma" pitchFamily="34" charset="0"/>
                <a:cs typeface="Tahoma" pitchFamily="34" charset="0"/>
              </a:rPr>
              <a:t>humiliated or ridiculed</a:t>
            </a:r>
          </a:p>
          <a:p>
            <a:pPr lvl="4" eaLnBrk="1" hangingPunct="1">
              <a:spcBef>
                <a:spcPct val="0"/>
              </a:spcBef>
              <a:buClr>
                <a:srgbClr val="C00000"/>
              </a:buClr>
              <a:buSzPct val="71000"/>
              <a:defRPr/>
            </a:pPr>
            <a:r>
              <a:rPr lang="en-US" sz="1800" b="1" dirty="0" smtClean="0">
                <a:latin typeface="Tahoma" pitchFamily="34" charset="0"/>
                <a:cs typeface="Tahoma" pitchFamily="34" charset="0"/>
              </a:rPr>
              <a:t>shouted or raged at</a:t>
            </a:r>
          </a:p>
          <a:p>
            <a:pPr lvl="4" eaLnBrk="1" hangingPunct="1">
              <a:spcBef>
                <a:spcPct val="0"/>
              </a:spcBef>
              <a:buClr>
                <a:srgbClr val="C00000"/>
              </a:buClr>
              <a:buSzPct val="71000"/>
              <a:defRPr/>
            </a:pPr>
            <a:r>
              <a:rPr lang="en-US" sz="1800" b="1" dirty="0" smtClean="0">
                <a:latin typeface="Tahoma" pitchFamily="34" charset="0"/>
                <a:cs typeface="Tahoma" pitchFamily="34" charset="0"/>
              </a:rPr>
              <a:t>excessive teasing/sarcasm</a:t>
            </a:r>
          </a:p>
          <a:p>
            <a:pPr lvl="4" eaLnBrk="1" hangingPunct="1">
              <a:spcBef>
                <a:spcPct val="0"/>
              </a:spcBef>
              <a:buClr>
                <a:srgbClr val="C00000"/>
              </a:buClr>
              <a:buSzPct val="71000"/>
              <a:defRPr/>
            </a:pPr>
            <a:r>
              <a:rPr lang="en-US" sz="1800" b="1" dirty="0" smtClean="0">
                <a:latin typeface="Tahoma" pitchFamily="34" charset="0"/>
                <a:cs typeface="Tahoma" pitchFamily="34" charset="0"/>
              </a:rPr>
              <a:t>intimidated/threatening behavior </a:t>
            </a:r>
          </a:p>
          <a:p>
            <a:pPr lvl="1" eaLnBrk="1" hangingPunct="1">
              <a:spcBef>
                <a:spcPct val="0"/>
              </a:spcBef>
              <a:buClr>
                <a:srgbClr val="C00000"/>
              </a:buClr>
              <a:buSzPct val="71000"/>
              <a:buNone/>
              <a:defRPr/>
            </a:pPr>
            <a:endParaRPr lang="en-US" sz="2400" b="1" dirty="0" smtClean="0">
              <a:latin typeface="Tahoma" pitchFamily="34" charset="0"/>
              <a:cs typeface="Tahoma" pitchFamily="34" charset="0"/>
            </a:endParaRPr>
          </a:p>
          <a:p>
            <a:pPr lvl="1" eaLnBrk="1" hangingPunct="1">
              <a:spcBef>
                <a:spcPct val="0"/>
              </a:spcBef>
              <a:buClr>
                <a:srgbClr val="C00000"/>
              </a:buClr>
              <a:buSzPct val="71000"/>
              <a:buFont typeface="Wingdings" pitchFamily="2" charset="2"/>
              <a:buChar char="§"/>
              <a:defRPr/>
            </a:pPr>
            <a:r>
              <a:rPr lang="en-US" sz="2400" b="1" i="1" dirty="0" smtClean="0">
                <a:solidFill>
                  <a:srgbClr val="C00000"/>
                </a:solidFill>
                <a:latin typeface="Tahoma" pitchFamily="34" charset="0"/>
                <a:cs typeface="Tahoma" pitchFamily="34" charset="0"/>
              </a:rPr>
              <a:t>Bullying  					- 10</a:t>
            </a:r>
            <a:r>
              <a:rPr lang="en-US" sz="3200" b="1" i="1" dirty="0" smtClean="0">
                <a:solidFill>
                  <a:srgbClr val="C00000"/>
                </a:solidFill>
                <a:latin typeface="Tahoma" pitchFamily="34" charset="0"/>
                <a:cs typeface="Tahoma" pitchFamily="34" charset="0"/>
              </a:rPr>
              <a:t>%</a:t>
            </a:r>
          </a:p>
          <a:p>
            <a:pPr lvl="1" eaLnBrk="1" hangingPunct="1">
              <a:spcBef>
                <a:spcPct val="0"/>
              </a:spcBef>
              <a:buClr>
                <a:srgbClr val="C00000"/>
              </a:buClr>
              <a:buSzPct val="71000"/>
              <a:buNone/>
              <a:defRPr/>
            </a:pPr>
            <a:r>
              <a:rPr lang="en-US" sz="2000" i="1" dirty="0" smtClean="0">
                <a:solidFill>
                  <a:srgbClr val="C00000"/>
                </a:solidFill>
                <a:latin typeface="Tahoma" pitchFamily="34" charset="0"/>
                <a:cs typeface="Tahoma" pitchFamily="34" charset="0"/>
              </a:rPr>
              <a:t>	(repeated abuse w/ difficulty defending self)</a:t>
            </a:r>
            <a:endParaRPr lang="en-US" sz="2000" b="1" i="1" dirty="0" smtClean="0">
              <a:solidFill>
                <a:srgbClr val="C00000"/>
              </a:solidFill>
              <a:latin typeface="Tahoma" pitchFamily="34" charset="0"/>
              <a:cs typeface="Tahoma" pitchFamily="34" charset="0"/>
            </a:endParaRPr>
          </a:p>
          <a:p>
            <a:pPr lvl="1" eaLnBrk="1" hangingPunct="1">
              <a:spcBef>
                <a:spcPct val="0"/>
              </a:spcBef>
              <a:buClr>
                <a:srgbClr val="C00000"/>
              </a:buClr>
              <a:buSzPct val="71000"/>
              <a:buFont typeface="Wingdings 2" pitchFamily="18" charset="2"/>
              <a:buNone/>
              <a:defRPr/>
            </a:pPr>
            <a:endParaRPr lang="en-US" dirty="0" smtClean="0"/>
          </a:p>
          <a:p>
            <a:pPr eaLnBrk="1" hangingPunct="1">
              <a:defRPr/>
            </a:pPr>
            <a:endParaRPr lang="en-US" sz="2000" dirty="0" smtClean="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81</a:t>
            </a:fld>
            <a:endParaRPr lang="en-US">
              <a:solidFill>
                <a:srgbClr val="000000"/>
              </a:solidFill>
            </a:endParaRPr>
          </a:p>
        </p:txBody>
      </p:sp>
    </p:spTree>
    <p:extLst>
      <p:ext uri="{BB962C8B-B14F-4D97-AF65-F5344CB8AC3E}">
        <p14:creationId xmlns:p14="http://schemas.microsoft.com/office/powerpoint/2010/main" val="234855337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457200"/>
            <a:ext cx="8001000" cy="838199"/>
          </a:xfrm>
          <a:effectLst/>
        </p:spPr>
        <p:txBody>
          <a:bodyPr>
            <a:noAutofit/>
          </a:bodyPr>
          <a:lstStyle/>
          <a:p>
            <a:pPr eaLnBrk="1" hangingPunct="1">
              <a:defRPr/>
            </a:pPr>
            <a:r>
              <a:rPr lang="en-US" sz="3600" dirty="0" smtClean="0">
                <a:solidFill>
                  <a:srgbClr val="C00000"/>
                </a:solidFill>
              </a:rPr>
              <a:t>Co-Worker </a:t>
            </a:r>
            <a:r>
              <a:rPr lang="en-US" sz="3600" dirty="0">
                <a:solidFill>
                  <a:srgbClr val="C00000"/>
                </a:solidFill>
              </a:rPr>
              <a:t>Conflict/Bullying </a:t>
            </a:r>
            <a:r>
              <a:rPr lang="en-US" sz="3600" dirty="0" smtClean="0">
                <a:solidFill>
                  <a:srgbClr val="C00000"/>
                </a:solidFill>
              </a:rPr>
              <a:t>Study  </a:t>
            </a:r>
            <a:endParaRPr lang="en-US" sz="3600" b="1" dirty="0" smtClean="0">
              <a:solidFill>
                <a:srgbClr val="C00000"/>
              </a:solidFill>
              <a:effectLst/>
              <a:latin typeface="Calibri" pitchFamily="34" charset="0"/>
            </a:endParaRPr>
          </a:p>
        </p:txBody>
      </p:sp>
      <p:sp>
        <p:nvSpPr>
          <p:cNvPr id="22531" name="Rectangle 3"/>
          <p:cNvSpPr>
            <a:spLocks noGrp="1" noChangeArrowheads="1"/>
          </p:cNvSpPr>
          <p:nvPr>
            <p:ph idx="1"/>
          </p:nvPr>
        </p:nvSpPr>
        <p:spPr>
          <a:xfrm>
            <a:off x="457200" y="1554163"/>
            <a:ext cx="8153400" cy="4525962"/>
          </a:xfrm>
        </p:spPr>
        <p:txBody>
          <a:bodyPr>
            <a:normAutofit/>
          </a:bodyPr>
          <a:lstStyle/>
          <a:p>
            <a:pPr algn="ctr" eaLnBrk="1" hangingPunct="1">
              <a:lnSpc>
                <a:spcPct val="80000"/>
              </a:lnSpc>
              <a:buClr>
                <a:srgbClr val="C00000"/>
              </a:buClr>
              <a:buSzPct val="71000"/>
              <a:buFont typeface="Wingdings 2" pitchFamily="18" charset="2"/>
              <a:buNone/>
            </a:pPr>
            <a:r>
              <a:rPr lang="en-US" u="sng" dirty="0" smtClean="0">
                <a:solidFill>
                  <a:srgbClr val="00279F"/>
                </a:solidFill>
                <a:cs typeface="Tahoma" pitchFamily="34" charset="0"/>
              </a:rPr>
              <a:t>Impact on individuals who were bullied</a:t>
            </a:r>
            <a:endParaRPr lang="en-US" dirty="0" smtClean="0">
              <a:solidFill>
                <a:srgbClr val="00279F"/>
              </a:solidFill>
              <a:cs typeface="Tahoma" pitchFamily="34" charset="0"/>
            </a:endParaRPr>
          </a:p>
          <a:p>
            <a:pPr algn="ctr" eaLnBrk="1" hangingPunct="1">
              <a:lnSpc>
                <a:spcPct val="80000"/>
              </a:lnSpc>
              <a:buClr>
                <a:srgbClr val="C00000"/>
              </a:buClr>
              <a:buSzPct val="71000"/>
              <a:buFont typeface="Wingdings 2" pitchFamily="18" charset="2"/>
              <a:buNone/>
            </a:pPr>
            <a:endParaRPr lang="en-US" sz="1800" u="sng" dirty="0" smtClean="0">
              <a:cs typeface="Tahoma" pitchFamily="34" charset="0"/>
            </a:endParaRPr>
          </a:p>
          <a:p>
            <a:pPr eaLnBrk="1" hangingPunct="1">
              <a:lnSpc>
                <a:spcPct val="150000"/>
              </a:lnSpc>
              <a:spcBef>
                <a:spcPct val="0"/>
              </a:spcBef>
              <a:buClr>
                <a:srgbClr val="C00000"/>
              </a:buClr>
              <a:buSzPct val="71000"/>
              <a:buFont typeface="Wingdings" pitchFamily="2" charset="2"/>
              <a:buChar char="§"/>
            </a:pPr>
            <a:r>
              <a:rPr lang="en-US" sz="2800" dirty="0" smtClean="0">
                <a:cs typeface="Tahoma" pitchFamily="34" charset="0"/>
              </a:rPr>
              <a:t>Negatively affected you personally 	 - 52%</a:t>
            </a:r>
          </a:p>
          <a:p>
            <a:pPr eaLnBrk="1" hangingPunct="1">
              <a:lnSpc>
                <a:spcPct val="150000"/>
              </a:lnSpc>
              <a:spcBef>
                <a:spcPct val="0"/>
              </a:spcBef>
              <a:buClr>
                <a:srgbClr val="C00000"/>
              </a:buClr>
              <a:buSzPct val="71000"/>
              <a:buFont typeface="Wingdings" pitchFamily="2" charset="2"/>
              <a:buChar char="§"/>
            </a:pPr>
            <a:r>
              <a:rPr lang="en-US" sz="2800" dirty="0" smtClean="0">
                <a:cs typeface="Tahoma" pitchFamily="34" charset="0"/>
              </a:rPr>
              <a:t>Negatively affected your work 		 - 48%</a:t>
            </a:r>
          </a:p>
          <a:p>
            <a:pPr eaLnBrk="1" hangingPunct="1">
              <a:lnSpc>
                <a:spcPct val="150000"/>
              </a:lnSpc>
              <a:spcBef>
                <a:spcPct val="0"/>
              </a:spcBef>
              <a:buClr>
                <a:srgbClr val="C00000"/>
              </a:buClr>
              <a:buSzPct val="71000"/>
              <a:buFont typeface="Wingdings" pitchFamily="2" charset="2"/>
              <a:buChar char="§"/>
            </a:pPr>
            <a:r>
              <a:rPr lang="en-US" sz="2800" dirty="0" smtClean="0">
                <a:cs typeface="Tahoma" pitchFamily="34" charset="0"/>
              </a:rPr>
              <a:t>Influenced intention to remain in job 	 - 45%</a:t>
            </a:r>
          </a:p>
          <a:p>
            <a:pPr eaLnBrk="1" hangingPunct="1">
              <a:spcBef>
                <a:spcPct val="0"/>
              </a:spcBef>
              <a:buClr>
                <a:srgbClr val="C00000"/>
              </a:buClr>
              <a:buSzPct val="71000"/>
              <a:buFont typeface="Wingdings 2" pitchFamily="18" charset="2"/>
              <a:buNone/>
            </a:pPr>
            <a:endParaRPr lang="en-US" sz="2800" dirty="0" smtClean="0">
              <a:cs typeface="Tahoma" pitchFamily="34" charset="0"/>
            </a:endParaRPr>
          </a:p>
          <a:p>
            <a:pPr eaLnBrk="1" hangingPunct="1">
              <a:spcBef>
                <a:spcPct val="0"/>
              </a:spcBef>
              <a:buClr>
                <a:srgbClr val="C00000"/>
              </a:buClr>
              <a:buSzPct val="71000"/>
              <a:buFont typeface="Wingdings" pitchFamily="2" charset="2"/>
              <a:buChar char="§"/>
            </a:pPr>
            <a:r>
              <a:rPr lang="en-US" sz="2800" i="1" dirty="0" smtClean="0">
                <a:solidFill>
                  <a:schemeClr val="accent6">
                    <a:lumMod val="75000"/>
                  </a:schemeClr>
                </a:solidFill>
                <a:cs typeface="Tahoma" pitchFamily="34" charset="0"/>
              </a:rPr>
              <a:t>Impact is related to the frequency of the behaviors experienced</a:t>
            </a:r>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82</a:t>
            </a:fld>
            <a:endParaRPr lang="en-US">
              <a:solidFill>
                <a:srgbClr val="000000"/>
              </a:solidFill>
            </a:endParaRPr>
          </a:p>
        </p:txBody>
      </p:sp>
    </p:spTree>
    <p:extLst>
      <p:ext uri="{BB962C8B-B14F-4D97-AF65-F5344CB8AC3E}">
        <p14:creationId xmlns:p14="http://schemas.microsoft.com/office/powerpoint/2010/main" val="177471057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304800"/>
            <a:ext cx="7620000" cy="990600"/>
          </a:xfrm>
          <a:effectLst/>
        </p:spPr>
        <p:txBody>
          <a:bodyPr>
            <a:noAutofit/>
          </a:bodyPr>
          <a:lstStyle/>
          <a:p>
            <a:pPr algn="ctr" eaLnBrk="1" fontAlgn="auto" hangingPunct="1">
              <a:spcAft>
                <a:spcPts val="0"/>
              </a:spcAft>
              <a:defRPr/>
            </a:pPr>
            <a:r>
              <a:rPr lang="en-US" sz="3200" b="1" dirty="0" smtClean="0">
                <a:solidFill>
                  <a:srgbClr val="CC0000"/>
                </a:solidFill>
                <a:effectLst/>
                <a:latin typeface="+mn-lt"/>
              </a:rPr>
              <a:t>Co-worker Conflict and Bullying</a:t>
            </a:r>
            <a:r>
              <a:rPr lang="en-US" b="1" dirty="0" smtClean="0">
                <a:solidFill>
                  <a:srgbClr val="CC0000"/>
                </a:solidFill>
                <a:effectLst/>
                <a:latin typeface="+mn-lt"/>
              </a:rPr>
              <a:t/>
            </a:r>
            <a:br>
              <a:rPr lang="en-US" b="1" dirty="0" smtClean="0">
                <a:solidFill>
                  <a:srgbClr val="CC0000"/>
                </a:solidFill>
                <a:effectLst/>
                <a:latin typeface="+mn-lt"/>
              </a:rPr>
            </a:br>
            <a:r>
              <a:rPr lang="en-US" b="1" dirty="0" smtClean="0">
                <a:solidFill>
                  <a:srgbClr val="CC0000"/>
                </a:solidFill>
                <a:effectLst/>
                <a:latin typeface="+mn-lt"/>
              </a:rPr>
              <a:t>Prevention &amp; Response </a:t>
            </a:r>
            <a:endParaRPr lang="en-US" b="1" dirty="0" smtClean="0">
              <a:solidFill>
                <a:schemeClr val="tx1"/>
              </a:solidFill>
              <a:effectLst/>
              <a:latin typeface="+mn-lt"/>
            </a:endParaRPr>
          </a:p>
        </p:txBody>
      </p:sp>
      <p:sp>
        <p:nvSpPr>
          <p:cNvPr id="27652" name="Rectangle 4"/>
          <p:cNvSpPr>
            <a:spLocks noChangeArrowheads="1"/>
          </p:cNvSpPr>
          <p:nvPr/>
        </p:nvSpPr>
        <p:spPr bwMode="auto">
          <a:xfrm>
            <a:off x="990600" y="1828800"/>
            <a:ext cx="7315200" cy="4343400"/>
          </a:xfrm>
          <a:prstGeom prst="rect">
            <a:avLst/>
          </a:prstGeom>
          <a:noFill/>
          <a:ln w="9525">
            <a:noFill/>
            <a:miter lim="800000"/>
            <a:headEnd/>
            <a:tailEnd/>
          </a:ln>
        </p:spPr>
        <p:txBody>
          <a:bodyPr lIns="0" tIns="46038" rIns="0" bIns="46038"/>
          <a:lstStyle/>
          <a:p>
            <a:pPr marL="342900"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Clear norms of </a:t>
            </a:r>
            <a:r>
              <a:rPr kumimoji="1" lang="en-US" sz="2400" dirty="0" smtClean="0">
                <a:solidFill>
                  <a:srgbClr val="000000"/>
                </a:solidFill>
                <a:cs typeface="Tahoma" pitchFamily="34" charset="0"/>
              </a:rPr>
              <a:t>behavior</a:t>
            </a:r>
          </a:p>
          <a:p>
            <a:pPr marL="342900" indent="-342900" eaLnBrk="0" fontAlgn="base" hangingPunct="0">
              <a:spcBef>
                <a:spcPct val="20000"/>
              </a:spcBef>
              <a:spcAft>
                <a:spcPct val="0"/>
              </a:spcAft>
              <a:buClr>
                <a:srgbClr val="C00000"/>
              </a:buClr>
              <a:buSzPct val="100000"/>
              <a:buFont typeface="Wingdings" pitchFamily="2" charset="2"/>
              <a:buChar char="§"/>
            </a:pPr>
            <a:r>
              <a:rPr kumimoji="1" lang="en-US" sz="2400" dirty="0" smtClean="0">
                <a:solidFill>
                  <a:srgbClr val="000000"/>
                </a:solidFill>
                <a:cs typeface="Tahoma" pitchFamily="34" charset="0"/>
              </a:rPr>
              <a:t>System </a:t>
            </a:r>
            <a:r>
              <a:rPr kumimoji="1" lang="en-US" sz="2400" dirty="0">
                <a:solidFill>
                  <a:srgbClr val="000000"/>
                </a:solidFill>
                <a:cs typeface="Tahoma" pitchFamily="34" charset="0"/>
              </a:rPr>
              <a:t>for reporting and </a:t>
            </a:r>
            <a:r>
              <a:rPr kumimoji="1" lang="en-US" sz="2400" dirty="0" smtClean="0">
                <a:solidFill>
                  <a:srgbClr val="000000"/>
                </a:solidFill>
                <a:cs typeface="Tahoma" pitchFamily="34" charset="0"/>
              </a:rPr>
              <a:t>investigating complaints</a:t>
            </a:r>
            <a:endParaRPr kumimoji="1" lang="en-US" sz="2400" dirty="0">
              <a:solidFill>
                <a:srgbClr val="000000"/>
              </a:solidFill>
              <a:cs typeface="Tahoma" pitchFamily="34" charset="0"/>
            </a:endParaRPr>
          </a:p>
          <a:p>
            <a:pPr marL="800100" lvl="1"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No retaliation for reporting</a:t>
            </a:r>
          </a:p>
          <a:p>
            <a:pPr marL="800100" lvl="1"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Prompt, fair investigation</a:t>
            </a:r>
          </a:p>
          <a:p>
            <a:pPr marL="800100" lvl="1"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Threat assessment, </a:t>
            </a:r>
            <a:r>
              <a:rPr kumimoji="1" lang="en-US" sz="2400" dirty="0" smtClean="0">
                <a:solidFill>
                  <a:srgbClr val="000000"/>
                </a:solidFill>
                <a:cs typeface="Tahoma" pitchFamily="34" charset="0"/>
              </a:rPr>
              <a:t>conflict </a:t>
            </a:r>
            <a:r>
              <a:rPr kumimoji="1" lang="en-US" sz="2400" dirty="0">
                <a:solidFill>
                  <a:srgbClr val="000000"/>
                </a:solidFill>
                <a:cs typeface="Tahoma" pitchFamily="34" charset="0"/>
              </a:rPr>
              <a:t>resolution, peer mediation, </a:t>
            </a:r>
            <a:r>
              <a:rPr kumimoji="1" lang="en-US" sz="2400" dirty="0" smtClean="0">
                <a:solidFill>
                  <a:srgbClr val="000000"/>
                </a:solidFill>
                <a:cs typeface="Tahoma" pitchFamily="34" charset="0"/>
              </a:rPr>
              <a:t>etc.</a:t>
            </a:r>
            <a:endParaRPr kumimoji="1" lang="en-US" sz="2400" dirty="0">
              <a:solidFill>
                <a:srgbClr val="000000"/>
              </a:solidFill>
              <a:cs typeface="Tahoma" pitchFamily="34" charset="0"/>
            </a:endParaRPr>
          </a:p>
          <a:p>
            <a:pPr marL="800100" lvl="1" indent="-342900" eaLnBrk="0" fontAlgn="base" hangingPunct="0">
              <a:spcBef>
                <a:spcPct val="20000"/>
              </a:spcBef>
              <a:spcAft>
                <a:spcPct val="0"/>
              </a:spcAft>
              <a:buClr>
                <a:srgbClr val="C00000"/>
              </a:buClr>
              <a:buSzPct val="100000"/>
              <a:buFont typeface="Wingdings" pitchFamily="2" charset="2"/>
              <a:buChar char="§"/>
            </a:pPr>
            <a:endParaRPr kumimoji="1" lang="en-US" sz="1200" dirty="0">
              <a:solidFill>
                <a:srgbClr val="0000FF"/>
              </a:solidFill>
              <a:cs typeface="Tahoma" pitchFamily="34" charset="0"/>
            </a:endParaRPr>
          </a:p>
          <a:p>
            <a:pPr marL="342900"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Reduce organizational stressors</a:t>
            </a:r>
          </a:p>
          <a:p>
            <a:pPr marL="342900" indent="-342900" eaLnBrk="0" fontAlgn="base" hangingPunct="0">
              <a:spcBef>
                <a:spcPct val="20000"/>
              </a:spcBef>
              <a:spcAft>
                <a:spcPct val="0"/>
              </a:spcAft>
              <a:buClr>
                <a:srgbClr val="C00000"/>
              </a:buClr>
              <a:buSzPct val="100000"/>
              <a:buFont typeface="Wingdings" pitchFamily="2" charset="2"/>
              <a:buChar char="§"/>
            </a:pPr>
            <a:endParaRPr kumimoji="1" lang="en-US" sz="1100" dirty="0">
              <a:solidFill>
                <a:srgbClr val="0000FF"/>
              </a:solidFill>
              <a:cs typeface="Tahoma" pitchFamily="34" charset="0"/>
            </a:endParaRPr>
          </a:p>
          <a:p>
            <a:pPr marL="342900" indent="-342900" eaLnBrk="0" fontAlgn="base" hangingPunct="0">
              <a:spcBef>
                <a:spcPct val="20000"/>
              </a:spcBef>
              <a:spcAft>
                <a:spcPct val="0"/>
              </a:spcAft>
              <a:buClr>
                <a:srgbClr val="C00000"/>
              </a:buClr>
              <a:buSzPct val="100000"/>
              <a:buFont typeface="Wingdings" pitchFamily="2" charset="2"/>
              <a:buChar char="§"/>
            </a:pPr>
            <a:r>
              <a:rPr kumimoji="1" lang="en-US" sz="2400" dirty="0">
                <a:solidFill>
                  <a:srgbClr val="000000"/>
                </a:solidFill>
                <a:cs typeface="Tahoma" pitchFamily="34" charset="0"/>
              </a:rPr>
              <a:t>Select, train, and evaluate </a:t>
            </a:r>
            <a:r>
              <a:rPr kumimoji="1" lang="en-US" sz="2400" dirty="0" smtClean="0">
                <a:solidFill>
                  <a:srgbClr val="000000"/>
                </a:solidFill>
                <a:cs typeface="Tahoma" pitchFamily="34" charset="0"/>
              </a:rPr>
              <a:t>supervisors</a:t>
            </a:r>
            <a:endParaRPr kumimoji="1" lang="en-US" sz="2400" dirty="0">
              <a:solidFill>
                <a:srgbClr val="000000"/>
              </a:solidFill>
              <a:cs typeface="Tahoma" pitchFamily="34" charset="0"/>
            </a:endParaRPr>
          </a:p>
        </p:txBody>
      </p:sp>
      <p:sp>
        <p:nvSpPr>
          <p:cNvPr id="5" name="Slide Number Placeholder 4"/>
          <p:cNvSpPr>
            <a:spLocks noGrp="1"/>
          </p:cNvSpPr>
          <p:nvPr>
            <p:ph type="sldNum" sz="quarter" idx="12"/>
          </p:nvPr>
        </p:nvSpPr>
        <p:spPr/>
        <p:txBody>
          <a:bodyPr/>
          <a:lstStyle/>
          <a:p>
            <a:fld id="{FC62EEA5-C681-4F17-85F3-46F178C75027}" type="slidenum">
              <a:rPr lang="en-US" smtClean="0">
                <a:solidFill>
                  <a:srgbClr val="000000"/>
                </a:solidFill>
              </a:rPr>
              <a:pPr/>
              <a:t>83</a:t>
            </a:fld>
            <a:endParaRPr lang="en-US">
              <a:solidFill>
                <a:srgbClr val="000000"/>
              </a:solidFill>
            </a:endParaRPr>
          </a:p>
        </p:txBody>
      </p:sp>
    </p:spTree>
    <p:extLst>
      <p:ext uri="{BB962C8B-B14F-4D97-AF65-F5344CB8AC3E}">
        <p14:creationId xmlns:p14="http://schemas.microsoft.com/office/powerpoint/2010/main" val="132343756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solidFill>
                  <a:srgbClr val="C00000"/>
                </a:solidFill>
              </a:rPr>
              <a:t>Lessons Learned</a:t>
            </a:r>
            <a:endParaRPr lang="en-US" dirty="0">
              <a:solidFill>
                <a:srgbClr val="C00000"/>
              </a:solidFill>
            </a:endParaRPr>
          </a:p>
        </p:txBody>
      </p:sp>
      <p:sp>
        <p:nvSpPr>
          <p:cNvPr id="3" name="Content Placeholder 2"/>
          <p:cNvSpPr>
            <a:spLocks noGrp="1"/>
          </p:cNvSpPr>
          <p:nvPr>
            <p:ph idx="1"/>
          </p:nvPr>
        </p:nvSpPr>
        <p:spPr>
          <a:xfrm>
            <a:off x="533400" y="2057400"/>
            <a:ext cx="8229600" cy="3352800"/>
          </a:xfrm>
        </p:spPr>
        <p:txBody>
          <a:bodyPr/>
          <a:lstStyle/>
          <a:p>
            <a:pPr>
              <a:spcAft>
                <a:spcPts val="1200"/>
              </a:spcAft>
            </a:pPr>
            <a:r>
              <a:rPr lang="en-US" sz="2800" dirty="0" smtClean="0"/>
              <a:t>Working in partnership gets results</a:t>
            </a:r>
          </a:p>
          <a:p>
            <a:pPr>
              <a:spcAft>
                <a:spcPts val="1200"/>
              </a:spcAft>
            </a:pPr>
            <a:r>
              <a:rPr lang="en-US" sz="2800" dirty="0" smtClean="0"/>
              <a:t>Regulations result in action</a:t>
            </a:r>
          </a:p>
          <a:p>
            <a:pPr>
              <a:spcAft>
                <a:spcPts val="1200"/>
              </a:spcAft>
            </a:pPr>
            <a:r>
              <a:rPr lang="en-US" sz="2800" dirty="0" smtClean="0"/>
              <a:t>Workplace violence programs need to be dynamic and regularly updated</a:t>
            </a:r>
          </a:p>
          <a:p>
            <a:pPr>
              <a:spcAft>
                <a:spcPts val="1200"/>
              </a:spcAft>
            </a:pPr>
            <a:r>
              <a:rPr lang="en-US" sz="2800" dirty="0" smtClean="0"/>
              <a:t>Workplace violence is not “part of the job”</a:t>
            </a:r>
          </a:p>
          <a:p>
            <a:pPr>
              <a:spcAft>
                <a:spcPts val="1200"/>
              </a:spcAft>
            </a:pPr>
            <a:endParaRPr lang="en-US" sz="2800" dirty="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84</a:t>
            </a:fld>
            <a:endParaRPr lang="en-US">
              <a:solidFill>
                <a:srgbClr val="000000"/>
              </a:solidFill>
            </a:endParaRPr>
          </a:p>
        </p:txBody>
      </p:sp>
    </p:spTree>
    <p:extLst>
      <p:ext uri="{BB962C8B-B14F-4D97-AF65-F5344CB8AC3E}">
        <p14:creationId xmlns:p14="http://schemas.microsoft.com/office/powerpoint/2010/main" val="7300728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an with a brused eye"/>
          <p:cNvPicPr>
            <a:picLocks noGrp="1" noChangeAspect="1" noChangeArrowheads="1"/>
          </p:cNvPicPr>
          <p:nvPr>
            <p:ph type="pic" idx="4294967295"/>
          </p:nvPr>
        </p:nvPicPr>
        <p:blipFill>
          <a:blip r:embed="rId3"/>
          <a:srcRect/>
          <a:stretch>
            <a:fillRect/>
          </a:stretch>
        </p:blipFill>
        <p:spPr bwMode="auto">
          <a:xfrm>
            <a:off x="1790700" y="612775"/>
            <a:ext cx="5486400" cy="4114800"/>
          </a:xfrm>
          <a:prstGeom prst="rect">
            <a:avLst/>
          </a:prstGeom>
          <a:noFill/>
        </p:spPr>
      </p:pic>
      <p:sp>
        <p:nvSpPr>
          <p:cNvPr id="2" name="Title 1"/>
          <p:cNvSpPr>
            <a:spLocks noGrp="1"/>
          </p:cNvSpPr>
          <p:nvPr>
            <p:ph type="title"/>
          </p:nvPr>
        </p:nvSpPr>
        <p:spPr>
          <a:xfrm>
            <a:off x="266700" y="5054600"/>
            <a:ext cx="8229600" cy="1143000"/>
          </a:xfrm>
        </p:spPr>
        <p:txBody>
          <a:bodyPr/>
          <a:lstStyle/>
          <a:p>
            <a:pPr marL="342900" lvl="0" indent="-342900">
              <a:spcBef>
                <a:spcPct val="20000"/>
              </a:spcBef>
            </a:pPr>
            <a:r>
              <a:rPr lang="en-US" sz="2800" dirty="0">
                <a:solidFill>
                  <a:srgbClr val="000000"/>
                </a:solidFill>
                <a:latin typeface="Franklin Gothic Medium"/>
                <a:ea typeface="+mn-ea"/>
                <a:cs typeface="+mn-cs"/>
              </a:rPr>
              <a:t>Mark G - </a:t>
            </a:r>
            <a:r>
              <a:rPr lang="en-US" sz="2800" dirty="0" smtClean="0">
                <a:solidFill>
                  <a:srgbClr val="000000"/>
                </a:solidFill>
                <a:latin typeface="Franklin Gothic Medium"/>
                <a:ea typeface="+mn-ea"/>
                <a:cs typeface="+mn-cs"/>
              </a:rPr>
              <a:t>teacher</a:t>
            </a:r>
            <a:endParaRPr lang="en-US" dirty="0"/>
          </a:p>
        </p:txBody>
      </p:sp>
      <p:sp>
        <p:nvSpPr>
          <p:cNvPr id="5" name="Slide Number Placeholder 4"/>
          <p:cNvSpPr>
            <a:spLocks noGrp="1"/>
          </p:cNvSpPr>
          <p:nvPr>
            <p:ph type="sldNum" sz="quarter" idx="12"/>
          </p:nvPr>
        </p:nvSpPr>
        <p:spPr/>
        <p:txBody>
          <a:bodyPr/>
          <a:lstStyle/>
          <a:p>
            <a:fld id="{6335AE7C-E200-440B-B331-54074CAAE74B}" type="slidenum">
              <a:rPr lang="en-US" smtClean="0">
                <a:solidFill>
                  <a:srgbClr val="000000"/>
                </a:solidFill>
              </a:rPr>
              <a:pPr/>
              <a:t>85</a:t>
            </a:fld>
            <a:endParaRPr lang="en-US">
              <a:solidFill>
                <a:srgbClr val="000000"/>
              </a:solidFill>
            </a:endParaRPr>
          </a:p>
        </p:txBody>
      </p:sp>
    </p:spTree>
    <p:extLst>
      <p:ext uri="{BB962C8B-B14F-4D97-AF65-F5344CB8AC3E}">
        <p14:creationId xmlns:p14="http://schemas.microsoft.com/office/powerpoint/2010/main" val="37341268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solidFill>
                  <a:srgbClr val="C00000"/>
                </a:solidFill>
              </a:rPr>
              <a:t>Next Steps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Continue to assist our members and their employers in having a robust program.</a:t>
            </a:r>
          </a:p>
          <a:p>
            <a:pPr>
              <a:spcAft>
                <a:spcPts val="600"/>
              </a:spcAft>
            </a:pPr>
            <a:r>
              <a:rPr lang="en-US" dirty="0" smtClean="0"/>
              <a:t>Increase efforts to evaluate the impact of the law, and of various prevention strategies.</a:t>
            </a:r>
          </a:p>
          <a:p>
            <a:pPr>
              <a:spcAft>
                <a:spcPts val="600"/>
              </a:spcAft>
            </a:pPr>
            <a:r>
              <a:rPr lang="en-US" dirty="0" smtClean="0"/>
              <a:t>Increase public awareness of the problem, and partner with more community stakeholders. </a:t>
            </a:r>
            <a:endParaRPr lang="en-US" dirty="0"/>
          </a:p>
        </p:txBody>
      </p:sp>
      <p:sp>
        <p:nvSpPr>
          <p:cNvPr id="4" name="Slide Number Placeholder 3"/>
          <p:cNvSpPr>
            <a:spLocks noGrp="1"/>
          </p:cNvSpPr>
          <p:nvPr>
            <p:ph type="sldNum" sz="quarter" idx="12"/>
          </p:nvPr>
        </p:nvSpPr>
        <p:spPr/>
        <p:txBody>
          <a:bodyPr/>
          <a:lstStyle/>
          <a:p>
            <a:fld id="{FC62EEA5-C681-4F17-85F3-46F178C75027}" type="slidenum">
              <a:rPr lang="en-US" smtClean="0">
                <a:solidFill>
                  <a:srgbClr val="000000"/>
                </a:solidFill>
              </a:rPr>
              <a:pPr/>
              <a:t>86</a:t>
            </a:fld>
            <a:endParaRPr lang="en-US">
              <a:solidFill>
                <a:srgbClr val="000000"/>
              </a:solidFill>
            </a:endParaRPr>
          </a:p>
        </p:txBody>
      </p:sp>
    </p:spTree>
    <p:extLst>
      <p:ext uri="{BB962C8B-B14F-4D97-AF65-F5344CB8AC3E}">
        <p14:creationId xmlns:p14="http://schemas.microsoft.com/office/powerpoint/2010/main" val="89964881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9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title"/>
          </p:nvPr>
        </p:nvSpPr>
        <p:spPr>
          <a:xfrm>
            <a:off x="1447800" y="152400"/>
            <a:ext cx="7470775" cy="1066800"/>
          </a:xfrm>
        </p:spPr>
        <p:txBody>
          <a:bodyPr/>
          <a:lstStyle/>
          <a:p>
            <a:r>
              <a:rPr lang="en-US" smtClean="0">
                <a:ea typeface="ＭＳ Ｐゴシック" pitchFamily="34" charset="-128"/>
              </a:rPr>
              <a:t>Please submit your questions through the chat function.  </a:t>
            </a:r>
          </a:p>
        </p:txBody>
      </p:sp>
    </p:spTree>
    <p:extLst>
      <p:ext uri="{BB962C8B-B14F-4D97-AF65-F5344CB8AC3E}">
        <p14:creationId xmlns:p14="http://schemas.microsoft.com/office/powerpoint/2010/main" val="26136907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107" charset="-128"/>
              </a:rPr>
              <a:t>Healthy People </a:t>
            </a:r>
            <a:r>
              <a:rPr lang="en-US" dirty="0" smtClean="0">
                <a:ea typeface="ＭＳ Ｐゴシック" pitchFamily="-107" charset="-128"/>
              </a:rPr>
              <a:t>2020  </a:t>
            </a:r>
            <a:endParaRPr lang="en-US" dirty="0"/>
          </a:p>
        </p:txBody>
      </p:sp>
      <p:sp>
        <p:nvSpPr>
          <p:cNvPr id="15363" name="Content Placeholder 2"/>
          <p:cNvSpPr txBox="1">
            <a:spLocks/>
          </p:cNvSpPr>
          <p:nvPr/>
        </p:nvSpPr>
        <p:spPr bwMode="auto">
          <a:xfrm>
            <a:off x="1447800" y="1524000"/>
            <a:ext cx="7391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indent="-3460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2000" b="1" smtClean="0">
                <a:solidFill>
                  <a:srgbClr val="000000"/>
                </a:solidFill>
                <a:latin typeface="Calibri" pitchFamily="34" charset="0"/>
              </a:rPr>
              <a:t>HEALTHY PEOPLE 2020  Progress Review</a:t>
            </a:r>
            <a:endParaRPr lang="en-US" sz="2000" smtClean="0">
              <a:solidFill>
                <a:srgbClr val="000000"/>
              </a:solidFill>
              <a:latin typeface="Calibri" pitchFamily="34" charset="0"/>
            </a:endParaRPr>
          </a:p>
          <a:p>
            <a:pPr eaLnBrk="1" fontAlgn="base" hangingPunct="1">
              <a:spcBef>
                <a:spcPct val="0"/>
              </a:spcBef>
              <a:spcAft>
                <a:spcPct val="0"/>
              </a:spcAft>
            </a:pPr>
            <a:r>
              <a:rPr lang="en-US" sz="2000" b="1" smtClean="0">
                <a:solidFill>
                  <a:srgbClr val="000000"/>
                </a:solidFill>
                <a:latin typeface="Calibri" pitchFamily="34" charset="0"/>
              </a:rPr>
              <a:t>Federal Core Planning Group  </a:t>
            </a:r>
            <a:endParaRPr lang="en-US" sz="2000" smtClean="0">
              <a:solidFill>
                <a:srgbClr val="000000"/>
              </a:solidFill>
              <a:latin typeface="Calibri" pitchFamily="34" charset="0"/>
            </a:endParaRPr>
          </a:p>
          <a:p>
            <a:pPr marL="0" lvl="1" eaLnBrk="1" fontAlgn="base" hangingPunct="1">
              <a:spcBef>
                <a:spcPct val="0"/>
              </a:spcBef>
              <a:spcAft>
                <a:spcPct val="0"/>
              </a:spcAft>
              <a:buClr>
                <a:srgbClr val="97233F"/>
              </a:buClr>
            </a:pPr>
            <a:endParaRPr lang="en-US" sz="1700" smtClean="0">
              <a:solidFill>
                <a:srgbClr val="000000"/>
              </a:solidFill>
              <a:latin typeface="Calibri" pitchFamily="34" charset="0"/>
            </a:endParaRP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Annie Archbold (CDC)</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Tom Simon  (NCIPC)</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Gwen Cattledge (NCIPC)</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Jane Bigham (NIOSH)</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DeKeely Hartsfield (NIOSH)</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John R. Myers (NIOSH)</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Rebecca Hines (NCHS)</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Holly Hedegaard (NCHS)</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Leda Gurley (NCHS) </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Jeff Pearcy (NCHS) </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Kimberly Hurvitz (NCHS)</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Deepthi Kandi (NCHS)</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Timothy McManus (NCHS)</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Yen Luong (ODPHP)</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Ellis Davis (ODPHP)</a:t>
            </a:r>
          </a:p>
          <a:p>
            <a:pPr marL="0" lvl="1" eaLnBrk="1" fontAlgn="base" hangingPunct="1">
              <a:spcBef>
                <a:spcPct val="0"/>
              </a:spcBef>
              <a:spcAft>
                <a:spcPct val="0"/>
              </a:spcAft>
              <a:buClr>
                <a:srgbClr val="97233F"/>
              </a:buClr>
              <a:buFont typeface="Arial" pitchFamily="34" charset="0"/>
              <a:buChar char="■"/>
            </a:pPr>
            <a:r>
              <a:rPr lang="en-US" sz="1500" smtClean="0">
                <a:solidFill>
                  <a:srgbClr val="000000"/>
                </a:solidFill>
                <a:latin typeface="Calibri" pitchFamily="34" charset="0"/>
              </a:rPr>
              <a:t>Debbie Hoyer (ODPHP)</a:t>
            </a:r>
          </a:p>
          <a:p>
            <a:pPr marL="0" lvl="1" eaLnBrk="1" fontAlgn="base" hangingPunct="1">
              <a:spcBef>
                <a:spcPct val="0"/>
              </a:spcBef>
              <a:spcAft>
                <a:spcPct val="0"/>
              </a:spcAft>
              <a:buClr>
                <a:srgbClr val="97233F"/>
              </a:buClr>
              <a:buFont typeface="Arial" pitchFamily="34" charset="0"/>
              <a:buChar char="■"/>
            </a:pPr>
            <a:endParaRPr lang="en-US" sz="1500" i="1" smtClean="0">
              <a:solidFill>
                <a:srgbClr val="FF0000"/>
              </a:solidFill>
              <a:latin typeface="Calibri" pitchFamily="34" charset="0"/>
            </a:endParaRPr>
          </a:p>
          <a:p>
            <a:pPr marL="0" lvl="1" eaLnBrk="1" fontAlgn="base" hangingPunct="1">
              <a:spcBef>
                <a:spcPct val="0"/>
              </a:spcBef>
              <a:spcAft>
                <a:spcPct val="0"/>
              </a:spcAft>
              <a:buClr>
                <a:srgbClr val="97233F"/>
              </a:buClr>
              <a:buFont typeface="Arial" pitchFamily="34" charset="0"/>
              <a:buChar char="■"/>
            </a:pPr>
            <a:endParaRPr lang="en-US" i="1" smtClean="0">
              <a:solidFill>
                <a:srgbClr val="FF0000"/>
              </a:solidFill>
              <a:latin typeface="Calibri" pitchFamily="34" charset="0"/>
            </a:endParaRPr>
          </a:p>
        </p:txBody>
      </p:sp>
    </p:spTree>
    <p:extLst>
      <p:ext uri="{BB962C8B-B14F-4D97-AF65-F5344CB8AC3E}">
        <p14:creationId xmlns:p14="http://schemas.microsoft.com/office/powerpoint/2010/main" val="34230182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00200" y="152400"/>
            <a:ext cx="7470775" cy="1066800"/>
          </a:xfrm>
        </p:spPr>
        <p:txBody>
          <a:bodyPr/>
          <a:lstStyle/>
          <a:p>
            <a:pPr eaLnBrk="1" hangingPunct="1"/>
            <a:r>
              <a:rPr lang="en-US" smtClean="0">
                <a:ea typeface="ＭＳ Ｐゴシック" pitchFamily="34" charset="-128"/>
              </a:rPr>
              <a:t>Stay Connected</a:t>
            </a:r>
          </a:p>
        </p:txBody>
      </p:sp>
      <p:sp>
        <p:nvSpPr>
          <p:cNvPr id="34819" name="Content Placeholder 2"/>
          <p:cNvSpPr>
            <a:spLocks noGrp="1"/>
          </p:cNvSpPr>
          <p:nvPr>
            <p:ph type="body" idx="1"/>
          </p:nvPr>
        </p:nvSpPr>
        <p:spPr>
          <a:xfrm>
            <a:off x="1524000" y="1444625"/>
            <a:ext cx="7467600" cy="4879975"/>
          </a:xfrm>
        </p:spPr>
        <p:txBody>
          <a:bodyPr/>
          <a:lstStyle/>
          <a:p>
            <a:pPr marL="0" indent="0" algn="ctr" eaLnBrk="1" hangingPunct="1">
              <a:spcBef>
                <a:spcPts val="0"/>
              </a:spcBef>
              <a:buFont typeface="Arial" charset="0"/>
              <a:buNone/>
              <a:defRPr/>
            </a:pPr>
            <a:endParaRPr lang="en-US" b="1" cap="small" dirty="0" smtClean="0">
              <a:ea typeface="ＭＳ Ｐゴシック"/>
              <a:cs typeface="Arial" charset="0"/>
            </a:endParaRPr>
          </a:p>
          <a:p>
            <a:pPr marL="0" indent="0" algn="ctr" eaLnBrk="1" hangingPunct="1">
              <a:spcBef>
                <a:spcPts val="0"/>
              </a:spcBef>
              <a:buFont typeface="Arial" charset="0"/>
              <a:buNone/>
              <a:defRPr/>
            </a:pPr>
            <a:endParaRPr lang="en-US" b="1" cap="small" dirty="0" smtClean="0">
              <a:ea typeface="ＭＳ Ｐゴシック"/>
              <a:cs typeface="Arial" charset="0"/>
            </a:endParaRP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Web</a:t>
            </a:r>
            <a:r>
              <a:rPr lang="en-US" dirty="0" smtClean="0">
                <a:ea typeface="ＭＳ Ｐゴシック"/>
              </a:rPr>
              <a:t>	       healthypeople.gov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Email</a:t>
            </a:r>
            <a:r>
              <a:rPr lang="en-US" dirty="0" smtClean="0">
                <a:ea typeface="ＭＳ Ｐゴシック"/>
              </a:rPr>
              <a:t>	       hp2020@hhs.gov</a:t>
            </a:r>
          </a:p>
          <a:p>
            <a:pPr eaLnBrk="1" hangingPunct="1">
              <a:spcBef>
                <a:spcPts val="3000"/>
              </a:spcBef>
              <a:buFont typeface="Arial" charset="0"/>
              <a:buNone/>
              <a:defRPr/>
            </a:pPr>
            <a:r>
              <a:rPr lang="en-US" dirty="0" smtClean="0">
                <a:ea typeface="ＭＳ Ｐゴシック"/>
              </a:rPr>
              <a:t>			</a:t>
            </a:r>
            <a:r>
              <a:rPr lang="en-US" cap="small" dirty="0" smtClean="0">
                <a:ea typeface="ＭＳ Ｐゴシック"/>
              </a:rPr>
              <a:t>Twitter       </a:t>
            </a:r>
            <a:r>
              <a:rPr lang="en-US" dirty="0" smtClean="0">
                <a:ea typeface="ＭＳ Ｐゴシック"/>
              </a:rPr>
              <a:t>@</a:t>
            </a:r>
            <a:r>
              <a:rPr lang="en-US" dirty="0" err="1" smtClean="0">
                <a:ea typeface="ＭＳ Ｐゴシック"/>
              </a:rPr>
              <a:t>gohealthypeople</a:t>
            </a:r>
            <a:endParaRPr lang="en-US" dirty="0" smtClean="0">
              <a:ea typeface="ＭＳ Ｐゴシック"/>
            </a:endParaRP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LinkedIn</a:t>
            </a:r>
            <a:r>
              <a:rPr lang="en-US" dirty="0" smtClean="0">
                <a:ea typeface="ＭＳ Ｐゴシック"/>
              </a:rPr>
              <a:t>      Healthy People 2020</a:t>
            </a:r>
          </a:p>
          <a:p>
            <a:pPr eaLnBrk="1" hangingPunct="1">
              <a:spcBef>
                <a:spcPts val="3000"/>
              </a:spcBef>
              <a:buFont typeface="Arial" pitchFamily="34" charset="0"/>
              <a:buNone/>
              <a:defRPr/>
            </a:pPr>
            <a:r>
              <a:rPr lang="en-US" dirty="0" smtClean="0">
                <a:ea typeface="ＭＳ Ｐゴシック"/>
              </a:rPr>
              <a:t>			</a:t>
            </a:r>
            <a:r>
              <a:rPr lang="en-US" cap="small" dirty="0" smtClean="0">
                <a:ea typeface="ＭＳ Ｐゴシック"/>
              </a:rPr>
              <a:t>YouTube</a:t>
            </a:r>
            <a:r>
              <a:rPr lang="en-US" dirty="0" smtClean="0">
                <a:ea typeface="ＭＳ Ｐゴシック"/>
              </a:rPr>
              <a:t>     ODPHP(search “healthy people”)</a:t>
            </a:r>
          </a:p>
        </p:txBody>
      </p:sp>
      <p:sp>
        <p:nvSpPr>
          <p:cNvPr id="18" name="Content Placeholder 2"/>
          <p:cNvSpPr txBox="1">
            <a:spLocks/>
          </p:cNvSpPr>
          <p:nvPr/>
        </p:nvSpPr>
        <p:spPr bwMode="auto">
          <a:xfrm>
            <a:off x="1371600" y="1752600"/>
            <a:ext cx="7772400" cy="838200"/>
          </a:xfrm>
          <a:prstGeom prst="rect">
            <a:avLst/>
          </a:prstGeom>
          <a:noFill/>
          <a:ln w="9525">
            <a:noFill/>
            <a:miter lim="800000"/>
            <a:headEnd/>
            <a:tailEnd/>
          </a:ln>
        </p:spPr>
        <p:txBody>
          <a:bodyPr/>
          <a:lstStyle/>
          <a:p>
            <a:pPr algn="ctr">
              <a:buClr>
                <a:srgbClr val="97233F"/>
              </a:buClr>
              <a:buFont typeface="Arial" charset="0"/>
              <a:buNone/>
              <a:defRPr/>
            </a:pPr>
            <a:r>
              <a:rPr lang="en-US" sz="2800" b="1" kern="0" cap="small" dirty="0">
                <a:solidFill>
                  <a:srgbClr val="000000"/>
                </a:solidFill>
                <a:latin typeface="Calibri" pitchFamily="34" charset="0"/>
                <a:ea typeface="ＭＳ Ｐゴシック" pitchFamily="84" charset="-128"/>
                <a:cs typeface="Arial" charset="0"/>
              </a:rPr>
              <a:t>Join the Healthy People Listserv &amp; Consortium</a:t>
            </a:r>
            <a:endParaRPr lang="en-US" sz="2800" kern="0" dirty="0">
              <a:solidFill>
                <a:srgbClr val="000000"/>
              </a:solidFill>
              <a:latin typeface="Calibri" pitchFamily="34" charset="0"/>
              <a:ea typeface="ＭＳ Ｐゴシック" pitchFamily="84" charset="-128"/>
              <a:cs typeface="Arial" pitchFamily="34" charset="0"/>
            </a:endParaRPr>
          </a:p>
        </p:txBody>
      </p:sp>
      <p:pic>
        <p:nvPicPr>
          <p:cNvPr id="16395" name="Picture 3" descr="We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438400"/>
            <a:ext cx="630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 descr="Emai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0040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3" name="Group 26" descr="Twitter, LinkedIn, YouTube logos"/>
          <p:cNvGrpSpPr>
            <a:grpSpLocks/>
          </p:cNvGrpSpPr>
          <p:nvPr/>
        </p:nvGrpSpPr>
        <p:grpSpPr bwMode="auto">
          <a:xfrm>
            <a:off x="2603500" y="3975100"/>
            <a:ext cx="749300" cy="2212975"/>
            <a:chOff x="2602992" y="3825240"/>
            <a:chExt cx="749808" cy="2212848"/>
          </a:xfrm>
        </p:grpSpPr>
        <p:pic>
          <p:nvPicPr>
            <p:cNvPr id="16396" name="Picture 18" descr="http://t1.gstatic.com/images?q=tbn:ANd9GcQU_9eftmpX66ho9tL_MqLx_6L1UVoDo4nJw86sZbIEfyNMniQ61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712" y="3825240"/>
              <a:ext cx="667512"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0" descr="http://t2.gstatic.com/images?q=tbn:ANd9GcRVhucX_-o_YjbljqIrXWbbWrutzNdqSmtbU-F4yMFUHTAbR8aF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4432" y="4602480"/>
              <a:ext cx="585216"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2" descr="http://t1.gstatic.com/images?q=tbn:ANd9GcQakjSjBKxeVF8fm-eEF9UJu0wNORKJOM94md18f2ydZWWCEZ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2992" y="5288280"/>
              <a:ext cx="749808" cy="74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1119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0"/>
            <a:ext cx="9144000" cy="1828800"/>
          </a:xfrm>
        </p:spPr>
        <p:txBody>
          <a:bodyPr>
            <a:normAutofit/>
          </a:bodyPr>
          <a:lstStyle/>
          <a:p>
            <a:r>
              <a:rPr lang="en-US" sz="3600" dirty="0"/>
              <a:t>Edward J. Sondik, PhD</a:t>
            </a:r>
            <a:r>
              <a:rPr lang="en-US" sz="4000" dirty="0"/>
              <a:t/>
            </a:r>
            <a:br>
              <a:rPr lang="en-US" sz="4000" dirty="0"/>
            </a:br>
            <a:r>
              <a:rPr lang="en-US" sz="2000" dirty="0"/>
              <a:t>Director,  National Center for Health Statistics</a:t>
            </a:r>
            <a:br>
              <a:rPr lang="en-US" sz="2000" dirty="0"/>
            </a:br>
            <a:r>
              <a:rPr lang="en-US" sz="2000" dirty="0"/>
              <a:t>Centers for Disease Control and Prevention</a:t>
            </a:r>
          </a:p>
        </p:txBody>
      </p:sp>
    </p:spTree>
    <p:extLst>
      <p:ext uri="{BB962C8B-B14F-4D97-AF65-F5344CB8AC3E}">
        <p14:creationId xmlns:p14="http://schemas.microsoft.com/office/powerpoint/2010/main" val="104444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ABLET">
  <a:themeElements>
    <a:clrScheme name="TABLET.POT 1">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TABLET.POT">
      <a:majorFont>
        <a:latin typeface="Franklin Gothic Heavy"/>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50000"/>
          </a:lnSpc>
          <a:spcBef>
            <a:spcPct val="20000"/>
          </a:spcBef>
          <a:spcAft>
            <a:spcPct val="0"/>
          </a:spcAft>
          <a:buClrTx/>
          <a:buSzPct val="60000"/>
          <a:buFont typeface="Wingdings" pitchFamily="2" charset="2"/>
          <a:buChar char="l"/>
          <a:tabLst/>
          <a:defRPr kumimoji="1" lang="en-US" sz="2400" b="0" i="0" u="none" strike="noStrike" cap="none" normalizeH="0" baseline="0" smtClean="0">
            <a:ln>
              <a:noFill/>
            </a:ln>
            <a:solidFill>
              <a:schemeClr val="accent2"/>
            </a:solidFill>
            <a:effectLst/>
            <a:latin typeface="Franklin Gothic Medium"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50000"/>
          </a:lnSpc>
          <a:spcBef>
            <a:spcPct val="20000"/>
          </a:spcBef>
          <a:spcAft>
            <a:spcPct val="0"/>
          </a:spcAft>
          <a:buClrTx/>
          <a:buSzPct val="60000"/>
          <a:buFont typeface="Wingdings" pitchFamily="2" charset="2"/>
          <a:buChar char="l"/>
          <a:tabLst/>
          <a:defRPr kumimoji="1" lang="en-US" sz="2400" b="0" i="0" u="none" strike="noStrike" cap="none" normalizeH="0" baseline="0" smtClean="0">
            <a:ln>
              <a:noFill/>
            </a:ln>
            <a:solidFill>
              <a:schemeClr val="accent2"/>
            </a:solidFill>
            <a:effectLst/>
            <a:latin typeface="Franklin Gothic Medium" pitchFamily="34" charset="0"/>
          </a:defRPr>
        </a:defPPr>
      </a:lstStyle>
    </a:lnDef>
  </a:objectDefaults>
  <a:extraClrSchemeLst>
    <a:extraClrScheme>
      <a:clrScheme name="TABLET.POT 1">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BLET.POT 2">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ABLET.POT 3">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Urban">
  <a:themeElements>
    <a:clrScheme name="HP2020">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97233F"/>
      </a:hlink>
      <a:folHlink>
        <a:srgbClr val="CDD7E5"/>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200" b="0" i="0" u="none" strike="noStrike" kern="0" cap="none" spc="0" normalizeH="0" baseline="0" noProof="0" dirty="0" smtClean="0">
            <a:ln>
              <a:noFill/>
            </a:ln>
            <a:solidFill>
              <a:srgbClr val="003F72"/>
            </a:solidFill>
            <a:effectLst/>
            <a:uLnTx/>
            <a:uFillTx/>
            <a:latin typeface="Arial Black" pitchFamily="34" charset="0"/>
            <a:ea typeface="ＭＳ Ｐゴシック" pitchFamily="-107" charset="-128"/>
            <a:cs typeface="ＭＳ Ｐゴシック" pitchFamily="84" charset="-128"/>
          </a:defRPr>
        </a:defPPr>
      </a:lstStyle>
    </a:txDef>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17234</TotalTime>
  <Words>10294</Words>
  <Application>Microsoft Office PowerPoint</Application>
  <PresentationFormat>On-screen Show (4:3)</PresentationFormat>
  <Paragraphs>1321</Paragraphs>
  <Slides>89</Slides>
  <Notes>87</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89</vt:i4>
      </vt:variant>
    </vt:vector>
  </HeadingPairs>
  <TitlesOfParts>
    <vt:vector size="100" baseType="lpstr">
      <vt:lpstr>Office Theme</vt:lpstr>
      <vt:lpstr>Urban</vt:lpstr>
      <vt:lpstr>1_Urban</vt:lpstr>
      <vt:lpstr>1_Office Theme</vt:lpstr>
      <vt:lpstr>2_Office Theme</vt:lpstr>
      <vt:lpstr>2_Urban</vt:lpstr>
      <vt:lpstr>3_Office Theme</vt:lpstr>
      <vt:lpstr>3_Urban</vt:lpstr>
      <vt:lpstr>4_Office Theme</vt:lpstr>
      <vt:lpstr>TABLET</vt:lpstr>
      <vt:lpstr>Acrobat Document</vt:lpstr>
      <vt:lpstr>Healthy People 2020 Progress Review: Violence Across the Lifespan  April 18, 2013 </vt:lpstr>
      <vt:lpstr>Howard K. Koh, MD, MPH Assistant Secretary for Health   U.S. Department of Health and Human Services </vt:lpstr>
      <vt:lpstr>Progress Review Overview</vt:lpstr>
      <vt:lpstr>Evolution of Healthy People</vt:lpstr>
      <vt:lpstr>Healthy People 2020 </vt:lpstr>
      <vt:lpstr>Public Health Impact: Injury and Violence </vt:lpstr>
      <vt:lpstr>Public Health Impact: Occupational Safety and Health</vt:lpstr>
      <vt:lpstr>Presenters </vt:lpstr>
      <vt:lpstr>Edward J. Sondik, PhD Director,  National Center for Health Statistics Centers for Disease Control and Prevention</vt:lpstr>
      <vt:lpstr>Leading Causes of Death, 2010</vt:lpstr>
      <vt:lpstr>Injury in the United States, 2010</vt:lpstr>
      <vt:lpstr>Injury Deaths by Cause, 1999-2010</vt:lpstr>
      <vt:lpstr>Injury Deaths by Cause and Age, 2009-2010</vt:lpstr>
      <vt:lpstr>Nonfatal Injuries by Cause and Age, 2011</vt:lpstr>
      <vt:lpstr>Work-related Injuries</vt:lpstr>
      <vt:lpstr>Work-related Injuries Ages 16+, 2004–2010</vt:lpstr>
      <vt:lpstr>Work-related Injuries Treated in  Emergency Departments, 2009</vt:lpstr>
      <vt:lpstr>Work-related Injury Deaths Ages 16+, 2010</vt:lpstr>
      <vt:lpstr>Work-related Injury Deaths by Age, 2010</vt:lpstr>
      <vt:lpstr>Work-related Injury Deaths by Industry  Ages 16+, 2004–2010</vt:lpstr>
      <vt:lpstr>Work-related Injury Deaths, 2010</vt:lpstr>
      <vt:lpstr>Violence-related Injuries: Assaults and Homicides</vt:lpstr>
      <vt:lpstr>Homicides by Sex and Age, 2010</vt:lpstr>
      <vt:lpstr>Percent Distribution of Homicides by Method Ages 15-24, 2010</vt:lpstr>
      <vt:lpstr>The Burden of Violence Ages 15-24, 2010 </vt:lpstr>
      <vt:lpstr>Physical Assault Injuries Treated in  Emergency Departments, 2011</vt:lpstr>
      <vt:lpstr>Violence Against Children and Adolescents</vt:lpstr>
      <vt:lpstr>Children’s Exposure to Violence, 2011</vt:lpstr>
      <vt:lpstr>Bullying On School Property, Grades 9-12, 2011</vt:lpstr>
      <vt:lpstr>Physical Fighting, Grades 9-12, 2011</vt:lpstr>
      <vt:lpstr>Physical Fighting by Race and Ethnicity,  Grades 9-12, 2011</vt:lpstr>
      <vt:lpstr>Work-related Violence:  Assaults and Homicides</vt:lpstr>
      <vt:lpstr>Work-related Assault Injuries Treated in Emergency Departments by Industry , 2007</vt:lpstr>
      <vt:lpstr>Percent Distribution of Work-related Homicides by Perpetrator Type, 1997-2010</vt:lpstr>
      <vt:lpstr>Work-related Homicides, 2003-2010</vt:lpstr>
      <vt:lpstr>Key Points</vt:lpstr>
      <vt:lpstr>Appendix</vt:lpstr>
      <vt:lpstr>Objective Status: Injury Prevention</vt:lpstr>
      <vt:lpstr>Objective Status: Unintentional Injury Prevention</vt:lpstr>
      <vt:lpstr>Objective Status: Violence Prevention</vt:lpstr>
      <vt:lpstr>Current HP2020 Objective Status:  Injury and Violence Prevention</vt:lpstr>
      <vt:lpstr>Objective Status: Occupational Safety and Health</vt:lpstr>
      <vt:lpstr>Current HP2020 Objective Status:  Occupational Safety and Health</vt:lpstr>
      <vt:lpstr>Public Health Impact: Injury and Violence  </vt:lpstr>
      <vt:lpstr>Public Health Impact: Occupational Safety and Health </vt:lpstr>
      <vt:lpstr>Linda C. Degutis, DrPH, MSN Director, National Center for Injury Prevention and Control Centers for Disease Control and Prevention </vt:lpstr>
      <vt:lpstr>National Center for Injury Prevention and Control (NCIPC) </vt:lpstr>
      <vt:lpstr>NCIPC Focus Areas </vt:lpstr>
      <vt:lpstr>Violence Across the Lifespan</vt:lpstr>
      <vt:lpstr>Violence Against Children  and Youth</vt:lpstr>
      <vt:lpstr>Striving to Reduce Youth Violence Everywhere (STRYVE)</vt:lpstr>
      <vt:lpstr>Academic Centers of Excellence in Youth Violence Prevention </vt:lpstr>
      <vt:lpstr>Dating Matters™ to Promote Healthy Teen Relationships</vt:lpstr>
      <vt:lpstr>School Associated Violent Death Surveillance System (SAVD)</vt:lpstr>
      <vt:lpstr>National Violent Death  Reporting System (NVDRS)</vt:lpstr>
      <vt:lpstr>NCIPC Resources for Preventing Violence Across the Lifespan</vt:lpstr>
      <vt:lpstr>Dawn N. Castillo, MPH Director, Division of Safety Research National Institute for Occupational Safety &amp; Health</vt:lpstr>
      <vt:lpstr>Work, Injuries, Violence and Prevention</vt:lpstr>
      <vt:lpstr>National Institute for Occupational Safety and Health (NIOSH)</vt:lpstr>
      <vt:lpstr>Advancing Occupational Safety and Health HP 2020 Objectives</vt:lpstr>
      <vt:lpstr>Workplace Violence is Pervasive</vt:lpstr>
      <vt:lpstr>Workplace Violence is Complex</vt:lpstr>
      <vt:lpstr>Realizing HP 2020 Objectives: Research to Practice</vt:lpstr>
      <vt:lpstr>Preventing Workplace Violence in the Taxicab Industry</vt:lpstr>
      <vt:lpstr>Preventing Workplace Violence in Healthcare</vt:lpstr>
      <vt:lpstr>NIOSH Resources for HP 2020 Workplace Violence Objectives</vt:lpstr>
      <vt:lpstr>Violence Across the Lifespan:  The Workplace</vt:lpstr>
      <vt:lpstr>NYS Public Employees Federation (PEF)</vt:lpstr>
      <vt:lpstr>Patient-related Injuries NYS Office of Mental Health - FY 2006</vt:lpstr>
      <vt:lpstr>Jill D., RN – Psychiatric Nurse</vt:lpstr>
      <vt:lpstr> Job Shouldn’t Kill You</vt:lpstr>
      <vt:lpstr>PEF’s Workplace Violence Partnership</vt:lpstr>
      <vt:lpstr>PEF’s Stop Workplace Violence Campaign (2005-06)</vt:lpstr>
      <vt:lpstr>  Human  face</vt:lpstr>
      <vt:lpstr>Campaign Follow-up Post-training Actions</vt:lpstr>
      <vt:lpstr>NYS Workplace Violence Regulations 12 NYCRR Part 800.6</vt:lpstr>
      <vt:lpstr>Violence Prevention Programs</vt:lpstr>
      <vt:lpstr>Impact of the NYS Law</vt:lpstr>
      <vt:lpstr>Co-Worker Conflict/Bullying</vt:lpstr>
      <vt:lpstr>Co-Worker Conflict/Bullying Study</vt:lpstr>
      <vt:lpstr>Co-Worker Conflict/Bullying Study </vt:lpstr>
      <vt:lpstr>Co-Worker Conflict/Bullying Study  </vt:lpstr>
      <vt:lpstr>Co-worker Conflict and Bullying Prevention &amp; Response </vt:lpstr>
      <vt:lpstr>Lessons Learned</vt:lpstr>
      <vt:lpstr>Mark G - teacher</vt:lpstr>
      <vt:lpstr>Next Steps</vt:lpstr>
      <vt:lpstr>Please submit your questions through the chat function.  </vt:lpstr>
      <vt:lpstr>Healthy People 2020  </vt:lpstr>
      <vt:lpstr>Stay Connected</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CDC User</cp:lastModifiedBy>
  <cp:revision>736</cp:revision>
  <cp:lastPrinted>2013-04-01T15:48:51Z</cp:lastPrinted>
  <dcterms:created xsi:type="dcterms:W3CDTF">2012-06-04T17:32:29Z</dcterms:created>
  <dcterms:modified xsi:type="dcterms:W3CDTF">2013-07-15T18:00:02Z</dcterms:modified>
</cp:coreProperties>
</file>