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00" r:id="rId5"/>
    <p:sldId id="2145706837" r:id="rId6"/>
    <p:sldId id="2145706832" r:id="rId7"/>
    <p:sldId id="2145706990" r:id="rId8"/>
    <p:sldId id="2145706991" r:id="rId9"/>
    <p:sldId id="2145706992" r:id="rId10"/>
    <p:sldId id="2145706993" r:id="rId11"/>
    <p:sldId id="2147474129" r:id="rId12"/>
    <p:sldId id="2145706945" r:id="rId13"/>
    <p:sldId id="2145706888" r:id="rId14"/>
    <p:sldId id="2147474119" r:id="rId15"/>
    <p:sldId id="2145706950" r:id="rId16"/>
    <p:sldId id="2145706902" r:id="rId17"/>
    <p:sldId id="2145706905" r:id="rId18"/>
    <p:sldId id="2145706908" r:id="rId19"/>
    <p:sldId id="2147474121" r:id="rId20"/>
    <p:sldId id="2147474128" r:id="rId21"/>
    <p:sldId id="2145706948" r:id="rId22"/>
    <p:sldId id="2145706960" r:id="rId23"/>
    <p:sldId id="2147474122" r:id="rId24"/>
    <p:sldId id="2147474123" r:id="rId25"/>
    <p:sldId id="2147474125" r:id="rId26"/>
    <p:sldId id="2147474127" r:id="rId27"/>
    <p:sldId id="21474741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511B5E-E44F-DD66-4B5B-CF0EA347B1AE}" name="Cibelli, Kristen (CDC/DDPHSS/NCHS/DRM)" initials="CK(" userId="S::pwf8@cdc.gov::c7f755bf-f1b8-4450-9522-c5eabf6edb35" providerId="AD"/>
  <p188:author id="{79CED85F-0BC5-D146-0409-22A779ECE4FC}" name="Jennifer Parker" initials="JP" userId="S::jdp3@cdc.gov::1347d997-f921-4ef0-8b4b-b67bed08b578" providerId="AD"/>
  <p188:author id="{90F4CB86-CAE9-2800-6392-3D32A2D6FFB1}" name="Travis Hoppe" initials="TH" userId="S::qrd5@cdc.gov::3c0115e3-8c49-4a51-867b-40ea155d42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F19"/>
    <a:srgbClr val="006859"/>
    <a:srgbClr val="695E4A"/>
    <a:srgbClr val="018BB0"/>
    <a:srgbClr val="FFD302"/>
    <a:srgbClr val="B50938"/>
    <a:srgbClr val="5E9732"/>
    <a:srgbClr val="532E63"/>
    <a:srgbClr val="D59F0F"/>
    <a:srgbClr val="B9A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C692C-E1FE-4DB8-AF93-7701F429627C}" v="486" dt="2023-09-12T13:54:28.604"/>
    <p1510:client id="{E59DF5CB-EEDF-4CB1-BC34-A5C70721878A}" v="1" dt="2023-09-12T15:31:18.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108" d="100"/>
          <a:sy n="108"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DDBA6-30F2-421D-BEBF-A578FF45302B}"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C1295-D82D-4BF0-ACFA-8C9C56C14192}" type="slidenum">
              <a:rPr lang="en-US" smtClean="0"/>
              <a:t>‹#›</a:t>
            </a:fld>
            <a:endParaRPr lang="en-US"/>
          </a:p>
        </p:txBody>
      </p:sp>
    </p:spTree>
    <p:extLst>
      <p:ext uri="{BB962C8B-B14F-4D97-AF65-F5344CB8AC3E}">
        <p14:creationId xmlns:p14="http://schemas.microsoft.com/office/powerpoint/2010/main" val="310097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20025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98719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C3CE22E-8CFD-4566-8022-8B8930B48526}" type="slidenum">
              <a:t>3</a:t>
            </a:fld>
            <a:endParaRPr lang="en-US"/>
          </a:p>
        </p:txBody>
      </p:sp>
    </p:spTree>
    <p:extLst>
      <p:ext uri="{BB962C8B-B14F-4D97-AF65-F5344CB8AC3E}">
        <p14:creationId xmlns:p14="http://schemas.microsoft.com/office/powerpoint/2010/main" val="343175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93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83016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C1295-D82D-4BF0-ACFA-8C9C56C14192}" type="slidenum">
              <a:rPr lang="en-US" smtClean="0"/>
              <a:t>11</a:t>
            </a:fld>
            <a:endParaRPr lang="en-US"/>
          </a:p>
        </p:txBody>
      </p:sp>
    </p:spTree>
    <p:extLst>
      <p:ext uri="{BB962C8B-B14F-4D97-AF65-F5344CB8AC3E}">
        <p14:creationId xmlns:p14="http://schemas.microsoft.com/office/powerpoint/2010/main" val="370965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C1295-D82D-4BF0-ACFA-8C9C56C14192}" type="slidenum">
              <a:rPr lang="en-US" smtClean="0"/>
              <a:t>16</a:t>
            </a:fld>
            <a:endParaRPr lang="en-US"/>
          </a:p>
        </p:txBody>
      </p:sp>
    </p:spTree>
    <p:extLst>
      <p:ext uri="{BB962C8B-B14F-4D97-AF65-F5344CB8AC3E}">
        <p14:creationId xmlns:p14="http://schemas.microsoft.com/office/powerpoint/2010/main" val="112517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C1295-D82D-4BF0-ACFA-8C9C56C14192}" type="slidenum">
              <a:rPr lang="en-US" smtClean="0"/>
              <a:t>23</a:t>
            </a:fld>
            <a:endParaRPr lang="en-US"/>
          </a:p>
        </p:txBody>
      </p:sp>
    </p:spTree>
    <p:extLst>
      <p:ext uri="{BB962C8B-B14F-4D97-AF65-F5344CB8AC3E}">
        <p14:creationId xmlns:p14="http://schemas.microsoft.com/office/powerpoint/2010/main" val="1511683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Text Placeholder 2">
            <a:extLst>
              <a:ext uri="{FF2B5EF4-FFF2-40B4-BE49-F238E27FC236}">
                <a16:creationId xmlns:a16="http://schemas.microsoft.com/office/drawing/2014/main" id="{83883BE7-1488-45BD-8A9E-256699B13004}"/>
              </a:ext>
            </a:extLst>
          </p:cNvPr>
          <p:cNvSpPr>
            <a:spLocks noGrp="1"/>
          </p:cNvSpPr>
          <p:nvPr>
            <p:ph type="body" sz="quarter" idx="11" hasCustomPrompt="1"/>
          </p:nvPr>
        </p:nvSpPr>
        <p:spPr>
          <a:xfrm>
            <a:off x="457199" y="183074"/>
            <a:ext cx="8799453" cy="762458"/>
          </a:xfrm>
        </p:spPr>
        <p:txBody>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chemeClr val="bg1"/>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269937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13790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
        <p:nvSpPr>
          <p:cNvPr id="15" name="Content Placeholder 18">
            <a:extLst>
              <a:ext uri="{FF2B5EF4-FFF2-40B4-BE49-F238E27FC236}">
                <a16:creationId xmlns:a16="http://schemas.microsoft.com/office/drawing/2014/main" id="{49BB227E-A61F-447C-AED4-2594B2FFFD37}"/>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Final slide for content requiring disclaimer</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596387"/>
            <a:ext cx="6639341" cy="1015663"/>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endParaRPr lang="en-US" sz="1200">
              <a:solidFill>
                <a:srgbClr val="695E4A"/>
              </a:solidFill>
              <a:latin typeface="Calibri" panose="020F0502020204030204" pitchFamily="34" charset="0"/>
            </a:endParaRP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
        <p:nvSpPr>
          <p:cNvPr id="15" name="Content Placeholder 18">
            <a:extLst>
              <a:ext uri="{FF2B5EF4-FFF2-40B4-BE49-F238E27FC236}">
                <a16:creationId xmlns:a16="http://schemas.microsoft.com/office/drawing/2014/main" id="{1D6BD294-4E48-4145-9147-F72D2CB1B2F0}"/>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Alternate final slide for CDC-cleared content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5349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_NCHS">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C8CAF6-FB19-46DB-8DC2-619ADF7557C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4215514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5734312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9/18/2023</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qrd5@cdc.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irc.nist.gov/AI_RMF_Knowledge_Base/Glossar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urworldindata.org/moores-law"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grapher/supercomputer-power-flops"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ourworldindata.org/grapher/historical-cost-of-computer-memory-and-storage"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arxiv.org/abs/1910.10683v3" TargetMode="External"/><Relationship Id="rId4" Type="http://schemas.openxmlformats.org/officeDocument/2006/relationships/hyperlink" Target="https://www.washingtonpost.com/technology/interactive/2023/ai-chatbot-learning/"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rxiv.org/abs/2307.09288"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nchs/data-science/SANDS-model-context.ht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hyperlink" Target="https://www.cdc.gov/nchs/nvss/medcoder.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ubmed.ncbi.nlm.nih.gov/33355678/"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scotthlee/hamlet"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dn.openai.com/papers/whisper.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nchs/data-science/SANDS-model-context.htm" TargetMode="External"/><Relationship Id="rId2" Type="http://schemas.openxmlformats.org/officeDocument/2006/relationships/hyperlink" Target="https://huggingface.co/NCHS/SANDS"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www.hhs.gov/about/agencies/asa/ocio/ai/use-cases/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whitehouse.gov/briefing-room/statements-releases/2023/05/04/fact-sheet-biden-harris-administration-announces-new-actions-to-promote-responsible-ai-innovation-that-protects-americans-rights-and-safety/" TargetMode="External"/><Relationship Id="rId5" Type="http://schemas.openxmlformats.org/officeDocument/2006/relationships/hyperlink" Target="https://www.hhs.gov/sites/default/files/hhs-trustworthy-ai-playbook.pdf" TargetMode="External"/><Relationship Id="rId4" Type="http://schemas.openxmlformats.org/officeDocument/2006/relationships/hyperlink" Target="https://www.nist.gov/itl/ai-risk-management-framewor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qtw4@cdc.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normAutofit/>
          </a:bodyPr>
          <a:lstStyle/>
          <a:p>
            <a:pPr>
              <a:defRPr/>
            </a:pPr>
            <a:r>
              <a:rPr lang="en-US" sz="3600" dirty="0">
                <a:solidFill>
                  <a:srgbClr val="002060"/>
                </a:solidFill>
              </a:rPr>
              <a:t>Role of Artificial Intelligence (AI) and </a:t>
            </a:r>
            <a:br>
              <a:rPr lang="en-US" sz="3600" dirty="0">
                <a:solidFill>
                  <a:srgbClr val="002060"/>
                </a:solidFill>
              </a:rPr>
            </a:br>
            <a:r>
              <a:rPr lang="en-US" sz="3600" dirty="0">
                <a:solidFill>
                  <a:srgbClr val="002060"/>
                </a:solidFill>
              </a:rPr>
              <a:t>Machine Learning (ML) in NCHS Programs</a:t>
            </a:r>
            <a:endParaRPr lang="en-US" altLang="en-US" sz="3600" dirty="0">
              <a:solidFill>
                <a:srgbClr val="002060"/>
              </a:solidFill>
            </a:endParaRP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a:extLst>
              <a:ext uri="{FF2B5EF4-FFF2-40B4-BE49-F238E27FC236}">
                <a16:creationId xmlns:a16="http://schemas.microsoft.com/office/drawing/2014/main" id="{339A1959-C69C-4051-8D0A-284511CE9AE2}"/>
              </a:ext>
            </a:extLst>
          </p:cNvPr>
          <p:cNvSpPr txBox="1">
            <a:spLocks/>
          </p:cNvSpPr>
          <p:nvPr/>
        </p:nvSpPr>
        <p:spPr>
          <a:xfrm>
            <a:off x="609600" y="3668450"/>
            <a:ext cx="8534400" cy="2846651"/>
          </a:xfrm>
          <a:prstGeom prst="rect">
            <a:avLst/>
          </a:prstGeom>
        </p:spPr>
        <p:txBody>
          <a:bodyPr vert="horz" lIns="91440" tIns="45720" rIns="91440" bIns="45720" rtlCol="0">
            <a:normAutofit/>
          </a:bodyPr>
          <a:lstStyle>
            <a:lvl1pPr marL="0" indent="0" algn="l" defTabSz="914400" rtl="0" eaLnBrk="1" latinLnBrk="0" hangingPunct="1">
              <a:lnSpc>
                <a:spcPts val="2667"/>
              </a:lnSpc>
              <a:spcBef>
                <a:spcPts val="1000"/>
              </a:spcBef>
              <a:buFont typeface="Arial" panose="020B0604020202020204" pitchFamily="34" charset="0"/>
              <a:buNone/>
              <a:defRPr sz="2400" kern="1200" baseline="0">
                <a:solidFill>
                  <a:srgbClr val="006858"/>
                </a:solidFill>
                <a:latin typeface="Calibri"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D11AED78-2979-8BA4-17AB-B8A7ECE62A81}"/>
              </a:ext>
            </a:extLst>
          </p:cNvPr>
          <p:cNvSpPr txBox="1"/>
          <p:nvPr/>
        </p:nvSpPr>
        <p:spPr>
          <a:xfrm>
            <a:off x="609596" y="3715256"/>
            <a:ext cx="10794278" cy="2539157"/>
          </a:xfrm>
          <a:prstGeom prst="rect">
            <a:avLst/>
          </a:prstGeom>
          <a:noFill/>
        </p:spPr>
        <p:txBody>
          <a:bodyPr wrap="square">
            <a:spAutoFit/>
          </a:bodyPr>
          <a:lstStyle/>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lang="en-US" sz="2400" dirty="0">
                <a:latin typeface="Calibri" pitchFamily="34" charset="0"/>
              </a:rPr>
              <a:t>Travis Hoppe, PhD, </a:t>
            </a:r>
            <a:r>
              <a:rPr lang="en-US" sz="2400" dirty="0">
                <a:latin typeface="Calibri" pitchFamily="34" charset="0"/>
                <a:hlinkClick r:id="rId4"/>
              </a:rPr>
              <a:t>qrd5@cdc.gov</a:t>
            </a:r>
            <a:endParaRPr kumimoji="0" lang="en-US" sz="2400" b="0" i="0" u="none" strike="noStrike" kern="1200" cap="none" spc="0" normalizeH="0" baseline="0" noProof="0" dirty="0">
              <a:ln>
                <a:noFill/>
              </a:ln>
              <a:effectLst/>
              <a:uLnTx/>
              <a:uFillTx/>
              <a:latin typeface="Calibri" pitchFamily="34" charset="0"/>
              <a:ea typeface="+mn-ea"/>
              <a:cs typeface="+mn-cs"/>
            </a:endParaRP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	Associate Director of Data Science and Analytics, Office of the Director</a:t>
            </a: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effectLst/>
              <a:uLnTx/>
              <a:uFillTx/>
              <a:latin typeface="Calibri" pitchFamily="34" charset="0"/>
              <a:ea typeface="+mn-ea"/>
              <a:cs typeface="+mn-cs"/>
            </a:endParaRP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National Center for Health Statistics,</a:t>
            </a: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Centers for Disease Control,</a:t>
            </a: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Health and Human Services (HHS/CDC/NCHS)</a:t>
            </a:r>
          </a:p>
        </p:txBody>
      </p:sp>
      <p:sp>
        <p:nvSpPr>
          <p:cNvPr id="11" name="Subtitle 1">
            <a:extLst>
              <a:ext uri="{FF2B5EF4-FFF2-40B4-BE49-F238E27FC236}">
                <a16:creationId xmlns:a16="http://schemas.microsoft.com/office/drawing/2014/main" id="{1B797BDA-F7EB-FE1C-5AD8-9453D88A86D1}"/>
              </a:ext>
            </a:extLst>
          </p:cNvPr>
          <p:cNvSpPr>
            <a:spLocks noGrp="1"/>
          </p:cNvSpPr>
          <p:nvPr>
            <p:ph type="subTitle" idx="1"/>
          </p:nvPr>
        </p:nvSpPr>
        <p:spPr>
          <a:xfrm>
            <a:off x="609596" y="2484879"/>
            <a:ext cx="10899913" cy="1591337"/>
          </a:xfrm>
        </p:spPr>
        <p:txBody>
          <a:bodyPr>
            <a:normAutofit/>
          </a:bodyPr>
          <a:lstStyle/>
          <a:p>
            <a:pPr>
              <a:lnSpc>
                <a:spcPts val="4000"/>
              </a:lnSpc>
              <a:spcBef>
                <a:spcPct val="0"/>
              </a:spcBef>
              <a:defRPr/>
            </a:pPr>
            <a:r>
              <a:rPr lang="en-US" sz="2800" dirty="0">
                <a:solidFill>
                  <a:srgbClr val="002060"/>
                </a:solidFill>
                <a:ea typeface="+mj-ea"/>
                <a:cs typeface="+mj-cs"/>
              </a:rPr>
              <a:t>Board of Scientific Counselors</a:t>
            </a:r>
          </a:p>
          <a:p>
            <a:pPr>
              <a:lnSpc>
                <a:spcPts val="4000"/>
              </a:lnSpc>
              <a:spcBef>
                <a:spcPct val="0"/>
              </a:spcBef>
              <a:defRPr/>
            </a:pPr>
            <a:r>
              <a:rPr lang="en-US" sz="2800" dirty="0">
                <a:solidFill>
                  <a:srgbClr val="002060"/>
                </a:solidFill>
                <a:ea typeface="+mj-ea"/>
                <a:cs typeface="+mj-cs"/>
              </a:rPr>
              <a:t>09/14/2023</a:t>
            </a:r>
          </a:p>
        </p:txBody>
      </p:sp>
      <p:sp>
        <p:nvSpPr>
          <p:cNvPr id="2" name="TextBox 1">
            <a:extLst>
              <a:ext uri="{FF2B5EF4-FFF2-40B4-BE49-F238E27FC236}">
                <a16:creationId xmlns:a16="http://schemas.microsoft.com/office/drawing/2014/main" id="{E6CD36BF-A834-497B-DD34-B813ED63A207}"/>
              </a:ext>
            </a:extLst>
          </p:cNvPr>
          <p:cNvSpPr txBox="1"/>
          <p:nvPr/>
        </p:nvSpPr>
        <p:spPr>
          <a:xfrm>
            <a:off x="609598" y="6287185"/>
            <a:ext cx="10684042" cy="646331"/>
          </a:xfrm>
          <a:prstGeom prst="rect">
            <a:avLst/>
          </a:prstGeom>
          <a:noFill/>
        </p:spPr>
        <p:txBody>
          <a:bodyPr wrap="square" rtlCol="0">
            <a:spAutoFit/>
          </a:bodyPr>
          <a:lstStyle/>
          <a:p>
            <a:r>
              <a:rPr lang="en-US" dirty="0"/>
              <a:t>The findings and conclusions in this report are those of the author and do not necessarily represent the official position of the National Center for Health Statistics, Centers for Disease Control and Prevention</a:t>
            </a:r>
          </a:p>
        </p:txBody>
      </p:sp>
    </p:spTree>
    <p:extLst>
      <p:ext uri="{BB962C8B-B14F-4D97-AF65-F5344CB8AC3E}">
        <p14:creationId xmlns:p14="http://schemas.microsoft.com/office/powerpoint/2010/main" val="1165064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6" y="970839"/>
            <a:ext cx="10501248"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State of AI key take aways:</a:t>
            </a:r>
          </a:p>
          <a:p>
            <a:pPr lvl="1"/>
            <a:r>
              <a:rPr lang="en-US"/>
              <a:t>Recent innovations in technology and data have spurred massive growth in the capabilities of AI</a:t>
            </a:r>
          </a:p>
          <a:p>
            <a:pPr lvl="1"/>
            <a:r>
              <a:rPr lang="en-US"/>
              <a:t>Existing text/audio/images workflows can be augmented with AI</a:t>
            </a:r>
          </a:p>
          <a:p>
            <a:pPr lvl="1"/>
            <a:r>
              <a:rPr lang="en-US"/>
              <a:t>Advances in AI/Machine Learning are not slowing down</a:t>
            </a:r>
          </a:p>
          <a:p>
            <a:pPr lvl="2"/>
            <a:r>
              <a:rPr lang="en-US"/>
              <a:t>Emergent capabilities in larger models not present in smaller models</a:t>
            </a:r>
          </a:p>
          <a:p>
            <a:pPr lvl="1"/>
            <a:r>
              <a:rPr lang="en-US"/>
              <a:t>Open source models and data help AI adoption and innovation</a:t>
            </a:r>
          </a:p>
        </p:txBody>
      </p:sp>
    </p:spTree>
    <p:extLst>
      <p:ext uri="{BB962C8B-B14F-4D97-AF65-F5344CB8AC3E}">
        <p14:creationId xmlns:p14="http://schemas.microsoft.com/office/powerpoint/2010/main" val="265842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76080-A8AD-2639-6398-8AB9ACF4ADA2}"/>
              </a:ext>
            </a:extLst>
          </p:cNvPr>
          <p:cNvSpPr>
            <a:spLocks noGrp="1"/>
          </p:cNvSpPr>
          <p:nvPr>
            <p:ph sz="quarter" idx="10"/>
          </p:nvPr>
        </p:nvSpPr>
        <p:spPr/>
        <p:txBody>
          <a:bodyPr/>
          <a:lstStyle/>
          <a:p>
            <a:r>
              <a:rPr lang="en-US" dirty="0"/>
              <a:t>Using definitions of AI and Machine Learning from NIST:</a:t>
            </a:r>
            <a:endParaRPr lang="en-US" b="0" i="0" dirty="0">
              <a:solidFill>
                <a:srgbClr val="000000"/>
              </a:solidFill>
              <a:effectLst/>
              <a:latin typeface="docs-Lora"/>
            </a:endParaRPr>
          </a:p>
          <a:p>
            <a:pPr marL="0" lvl="1" indent="0">
              <a:buNone/>
            </a:pPr>
            <a:r>
              <a:rPr lang="en-US" b="0" i="0" dirty="0">
                <a:solidFill>
                  <a:srgbClr val="000000"/>
                </a:solidFill>
                <a:effectLst/>
                <a:latin typeface="docs-Lora"/>
              </a:rPr>
              <a:t>AI: Interdisciplinary field, usually regarded as a branch of computer science, dealing with models and systems for the performance of functions generally associated with human intelligence, such as reasoning and learning.</a:t>
            </a:r>
            <a:r>
              <a:rPr lang="en-US" dirty="0"/>
              <a:t> *</a:t>
            </a:r>
          </a:p>
          <a:p>
            <a:pPr marL="0" lvl="1" indent="0">
              <a:buNone/>
            </a:pPr>
            <a:endParaRPr lang="en-US" dirty="0"/>
          </a:p>
          <a:p>
            <a:pPr marL="0" lvl="1" indent="0">
              <a:buNone/>
            </a:pPr>
            <a:r>
              <a:rPr lang="en-US" dirty="0"/>
              <a:t>Machine Learning: The study of computer algorithms that improve automatically through experience.*</a:t>
            </a:r>
          </a:p>
        </p:txBody>
      </p:sp>
      <p:sp>
        <p:nvSpPr>
          <p:cNvPr id="5" name="TextBox 4">
            <a:extLst>
              <a:ext uri="{FF2B5EF4-FFF2-40B4-BE49-F238E27FC236}">
                <a16:creationId xmlns:a16="http://schemas.microsoft.com/office/drawing/2014/main" id="{17118ED1-B132-19E8-6436-76249EEBD6AC}"/>
              </a:ext>
            </a:extLst>
          </p:cNvPr>
          <p:cNvSpPr txBox="1"/>
          <p:nvPr/>
        </p:nvSpPr>
        <p:spPr>
          <a:xfrm>
            <a:off x="576262" y="6248462"/>
            <a:ext cx="10082503" cy="369332"/>
          </a:xfrm>
          <a:prstGeom prst="rect">
            <a:avLst/>
          </a:prstGeom>
          <a:noFill/>
        </p:spPr>
        <p:txBody>
          <a:bodyPr wrap="square">
            <a:spAutoFit/>
          </a:bodyPr>
          <a:lstStyle/>
          <a:p>
            <a:r>
              <a:rPr lang="en-US"/>
              <a:t>* </a:t>
            </a:r>
            <a:r>
              <a:rPr lang="en-US">
                <a:hlinkClick r:id="rId3"/>
              </a:rPr>
              <a:t>National Institute of Standards and Technology Language of Trustworthy AI: In-Depth Glossary of Terms</a:t>
            </a:r>
            <a:endParaRPr lang="en-US"/>
          </a:p>
        </p:txBody>
      </p:sp>
    </p:spTree>
    <p:extLst>
      <p:ext uri="{BB962C8B-B14F-4D97-AF65-F5344CB8AC3E}">
        <p14:creationId xmlns:p14="http://schemas.microsoft.com/office/powerpoint/2010/main" val="296482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8B57B8-746F-3AA1-FA09-DF99EE082543}"/>
              </a:ext>
            </a:extLst>
          </p:cNvPr>
          <p:cNvSpPr>
            <a:spLocks noGrp="1"/>
          </p:cNvSpPr>
          <p:nvPr>
            <p:ph sz="quarter" idx="10"/>
          </p:nvPr>
        </p:nvSpPr>
        <p:spPr>
          <a:xfrm>
            <a:off x="729006" y="4306528"/>
            <a:ext cx="10886732" cy="892391"/>
          </a:xfrm>
        </p:spPr>
        <p:txBody>
          <a:bodyPr>
            <a:normAutofit/>
          </a:bodyPr>
          <a:lstStyle/>
          <a:p>
            <a:r>
              <a:rPr lang="en-US"/>
              <a:t>AI, How did we get here?</a:t>
            </a:r>
          </a:p>
        </p:txBody>
      </p:sp>
    </p:spTree>
    <p:extLst>
      <p:ext uri="{BB962C8B-B14F-4D97-AF65-F5344CB8AC3E}">
        <p14:creationId xmlns:p14="http://schemas.microsoft.com/office/powerpoint/2010/main" val="264057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410EE-DE75-26F4-E40D-2B0B3E7D0CFA}"/>
              </a:ext>
            </a:extLst>
          </p:cNvPr>
          <p:cNvSpPr>
            <a:spLocks noGrp="1"/>
          </p:cNvSpPr>
          <p:nvPr>
            <p:ph sz="quarter" idx="10"/>
          </p:nvPr>
        </p:nvSpPr>
        <p:spPr>
          <a:xfrm>
            <a:off x="439150" y="291770"/>
            <a:ext cx="11313698" cy="4529796"/>
          </a:xfrm>
        </p:spPr>
        <p:txBody>
          <a:bodyPr/>
          <a:lstStyle/>
          <a:p>
            <a:pPr algn="ctr"/>
            <a:r>
              <a:rPr lang="en-US" dirty="0"/>
              <a:t>It starts with Moore’s Law</a:t>
            </a:r>
          </a:p>
        </p:txBody>
      </p:sp>
      <p:pic>
        <p:nvPicPr>
          <p:cNvPr id="3" name="Picture 2" descr="Transistor count over time with a logarithmic  scale from 1970 to 2020 showing the growth in computing power.">
            <a:extLst>
              <a:ext uri="{FF2B5EF4-FFF2-40B4-BE49-F238E27FC236}">
                <a16:creationId xmlns:a16="http://schemas.microsoft.com/office/drawing/2014/main" id="{A94092DF-CB44-A38F-57DE-642E7BAA08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72" b="3773"/>
          <a:stretch/>
        </p:blipFill>
        <p:spPr bwMode="auto">
          <a:xfrm>
            <a:off x="1817692" y="982197"/>
            <a:ext cx="8556615" cy="56315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6D090B6-10AA-1208-AF7C-6A128D0DA0C4}"/>
              </a:ext>
            </a:extLst>
          </p:cNvPr>
          <p:cNvSpPr txBox="1">
            <a:spLocks/>
          </p:cNvSpPr>
          <p:nvPr/>
        </p:nvSpPr>
        <p:spPr>
          <a:xfrm>
            <a:off x="9902599" y="5467897"/>
            <a:ext cx="2289401" cy="14146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t>Graphic created by Hannah Ritchie and Max </a:t>
            </a:r>
            <a:r>
              <a:rPr lang="en-US" sz="1800" err="1"/>
              <a:t>Roser</a:t>
            </a:r>
            <a:r>
              <a:rPr lang="en-US" sz="1800"/>
              <a:t> available on Our World in Data.</a:t>
            </a:r>
          </a:p>
        </p:txBody>
      </p:sp>
      <p:sp>
        <p:nvSpPr>
          <p:cNvPr id="6" name="TextBox 5">
            <a:extLst>
              <a:ext uri="{FF2B5EF4-FFF2-40B4-BE49-F238E27FC236}">
                <a16:creationId xmlns:a16="http://schemas.microsoft.com/office/drawing/2014/main" id="{3A968604-3EA6-F4E8-2ED2-364A6B86D38B}"/>
              </a:ext>
            </a:extLst>
          </p:cNvPr>
          <p:cNvSpPr txBox="1"/>
          <p:nvPr/>
        </p:nvSpPr>
        <p:spPr>
          <a:xfrm>
            <a:off x="9877228" y="4821566"/>
            <a:ext cx="2564892" cy="646331"/>
          </a:xfrm>
          <a:prstGeom prst="rect">
            <a:avLst/>
          </a:prstGeom>
          <a:noFill/>
        </p:spPr>
        <p:txBody>
          <a:bodyPr wrap="square">
            <a:spAutoFit/>
          </a:bodyPr>
          <a:lstStyle/>
          <a:p>
            <a:r>
              <a:rPr lang="en-US">
                <a:hlinkClick r:id="rId3"/>
              </a:rPr>
              <a:t>What is Moore’s Law? - Our World in Data</a:t>
            </a:r>
            <a:endParaRPr lang="en-US"/>
          </a:p>
        </p:txBody>
      </p:sp>
    </p:spTree>
    <p:extLst>
      <p:ext uri="{BB962C8B-B14F-4D97-AF65-F5344CB8AC3E}">
        <p14:creationId xmlns:p14="http://schemas.microsoft.com/office/powerpoint/2010/main" val="236051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259F5-05B5-1D57-E425-D53D3AAE760B}"/>
              </a:ext>
            </a:extLst>
          </p:cNvPr>
          <p:cNvSpPr>
            <a:spLocks noGrp="1"/>
          </p:cNvSpPr>
          <p:nvPr>
            <p:ph sz="quarter" idx="10"/>
          </p:nvPr>
        </p:nvSpPr>
        <p:spPr>
          <a:xfrm>
            <a:off x="592931" y="595285"/>
            <a:ext cx="11006137" cy="4529796"/>
          </a:xfrm>
        </p:spPr>
        <p:txBody>
          <a:bodyPr/>
          <a:lstStyle/>
          <a:p>
            <a:r>
              <a:rPr lang="en-US" dirty="0"/>
              <a:t>Implication: Exponential growth in computing power</a:t>
            </a:r>
          </a:p>
        </p:txBody>
      </p:sp>
      <p:pic>
        <p:nvPicPr>
          <p:cNvPr id="5" name="Picture 4" descr="Line graph showing computational power over time of the top known super computer in the world from 1993 to 2022 with a logarithmic scale to show growth.">
            <a:extLst>
              <a:ext uri="{FF2B5EF4-FFF2-40B4-BE49-F238E27FC236}">
                <a16:creationId xmlns:a16="http://schemas.microsoft.com/office/drawing/2014/main" id="{E2DE2EC6-9C8A-3C2A-D2E3-1345E84A8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759" y="1182143"/>
            <a:ext cx="6615835" cy="5080572"/>
          </a:xfrm>
          <a:prstGeom prst="rect">
            <a:avLst/>
          </a:prstGeom>
        </p:spPr>
      </p:pic>
      <p:sp>
        <p:nvSpPr>
          <p:cNvPr id="7" name="TextBox 6">
            <a:extLst>
              <a:ext uri="{FF2B5EF4-FFF2-40B4-BE49-F238E27FC236}">
                <a16:creationId xmlns:a16="http://schemas.microsoft.com/office/drawing/2014/main" id="{DBF88E01-F4F0-A1EE-D269-B75941668B1B}"/>
              </a:ext>
            </a:extLst>
          </p:cNvPr>
          <p:cNvSpPr txBox="1"/>
          <p:nvPr/>
        </p:nvSpPr>
        <p:spPr>
          <a:xfrm>
            <a:off x="2291255" y="6262715"/>
            <a:ext cx="7277986" cy="369332"/>
          </a:xfrm>
          <a:prstGeom prst="rect">
            <a:avLst/>
          </a:prstGeom>
          <a:noFill/>
        </p:spPr>
        <p:txBody>
          <a:bodyPr wrap="square">
            <a:spAutoFit/>
          </a:bodyPr>
          <a:lstStyle/>
          <a:p>
            <a:r>
              <a:rPr lang="en-US">
                <a:hlinkClick r:id="rId3"/>
              </a:rPr>
              <a:t>Computational capacity of the fastest supercomputers (ourworldindata.org)</a:t>
            </a:r>
            <a:endParaRPr lang="en-US"/>
          </a:p>
        </p:txBody>
      </p:sp>
    </p:spTree>
    <p:extLst>
      <p:ext uri="{BB962C8B-B14F-4D97-AF65-F5344CB8AC3E}">
        <p14:creationId xmlns:p14="http://schemas.microsoft.com/office/powerpoint/2010/main" val="7724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47E08-8772-53E4-D36D-55E3E1F60A25}"/>
              </a:ext>
            </a:extLst>
          </p:cNvPr>
          <p:cNvSpPr>
            <a:spLocks noGrp="1"/>
          </p:cNvSpPr>
          <p:nvPr>
            <p:ph sz="quarter" idx="10"/>
          </p:nvPr>
        </p:nvSpPr>
        <p:spPr>
          <a:xfrm>
            <a:off x="576262" y="579244"/>
            <a:ext cx="11006137" cy="4529796"/>
          </a:xfrm>
        </p:spPr>
        <p:txBody>
          <a:bodyPr/>
          <a:lstStyle/>
          <a:p>
            <a:r>
              <a:rPr lang="en-US"/>
              <a:t>Implication: Large availability of affordable data storage</a:t>
            </a:r>
          </a:p>
        </p:txBody>
      </p:sp>
      <p:pic>
        <p:nvPicPr>
          <p:cNvPr id="3" name="Content Placeholder 5" descr="Cost of computer memory and storare over time with a logarithmic scale from 1956 to 2022 showing the drastic increase in affordable data storage.">
            <a:extLst>
              <a:ext uri="{FF2B5EF4-FFF2-40B4-BE49-F238E27FC236}">
                <a16:creationId xmlns:a16="http://schemas.microsoft.com/office/drawing/2014/main" id="{A3B343E8-58A3-D518-0BA8-1C73DE9B7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421" y="1126411"/>
            <a:ext cx="7299157" cy="5152345"/>
          </a:xfrm>
          <a:prstGeom prst="rect">
            <a:avLst/>
          </a:prstGeom>
        </p:spPr>
      </p:pic>
      <p:sp>
        <p:nvSpPr>
          <p:cNvPr id="5" name="TextBox 4">
            <a:extLst>
              <a:ext uri="{FF2B5EF4-FFF2-40B4-BE49-F238E27FC236}">
                <a16:creationId xmlns:a16="http://schemas.microsoft.com/office/drawing/2014/main" id="{F0DD85B4-03C3-7BEF-E1D9-2CF9CE329B50}"/>
              </a:ext>
            </a:extLst>
          </p:cNvPr>
          <p:cNvSpPr txBox="1"/>
          <p:nvPr/>
        </p:nvSpPr>
        <p:spPr>
          <a:xfrm>
            <a:off x="2711670" y="6278756"/>
            <a:ext cx="6735319" cy="369332"/>
          </a:xfrm>
          <a:prstGeom prst="rect">
            <a:avLst/>
          </a:prstGeom>
          <a:noFill/>
        </p:spPr>
        <p:txBody>
          <a:bodyPr wrap="square">
            <a:spAutoFit/>
          </a:bodyPr>
          <a:lstStyle/>
          <a:p>
            <a:r>
              <a:rPr lang="en-US">
                <a:hlinkClick r:id="rId3"/>
              </a:rPr>
              <a:t>Historical cost of computer memory and storage (ourworldindata.org)</a:t>
            </a:r>
            <a:endParaRPr lang="en-US"/>
          </a:p>
        </p:txBody>
      </p:sp>
    </p:spTree>
    <p:extLst>
      <p:ext uri="{BB962C8B-B14F-4D97-AF65-F5344CB8AC3E}">
        <p14:creationId xmlns:p14="http://schemas.microsoft.com/office/powerpoint/2010/main" val="148305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5" y="767639"/>
            <a:ext cx="10875569"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Implication: Increased data availability</a:t>
            </a:r>
          </a:p>
          <a:p>
            <a:pPr lvl="1"/>
            <a:r>
              <a:rPr lang="en-US" dirty="0"/>
              <a:t>Data are available through web-scraping, research article platforms, etc.</a:t>
            </a:r>
          </a:p>
          <a:p>
            <a:pPr lvl="1"/>
            <a:r>
              <a:rPr lang="en-US" dirty="0"/>
              <a:t>This includes any text, image, audio, video in the public domain </a:t>
            </a:r>
          </a:p>
          <a:p>
            <a:pPr lvl="2"/>
            <a:r>
              <a:rPr lang="en-US" dirty="0"/>
              <a:t>Anything available on CDC.gov, NCHS’s discontinued blog nchstats.com, etc.</a:t>
            </a:r>
          </a:p>
        </p:txBody>
      </p:sp>
      <p:pic>
        <p:nvPicPr>
          <p:cNvPr id="2" name="Picture 1" descr="Screenshot from Washington Post article showing popularity of NCHStats.com, NCHS's discontinued blog site, within a popular AI training data set.">
            <a:extLst>
              <a:ext uri="{FF2B5EF4-FFF2-40B4-BE49-F238E27FC236}">
                <a16:creationId xmlns:a16="http://schemas.microsoft.com/office/drawing/2014/main" id="{05C2D439-EA34-29CB-5B1C-D897D5A6871D}"/>
              </a:ext>
            </a:extLst>
          </p:cNvPr>
          <p:cNvPicPr>
            <a:picLocks noChangeAspect="1"/>
          </p:cNvPicPr>
          <p:nvPr/>
        </p:nvPicPr>
        <p:blipFill>
          <a:blip r:embed="rId3"/>
          <a:stretch>
            <a:fillRect/>
          </a:stretch>
        </p:blipFill>
        <p:spPr>
          <a:xfrm>
            <a:off x="2372899" y="3225799"/>
            <a:ext cx="7421169" cy="2559340"/>
          </a:xfrm>
          <a:prstGeom prst="rect">
            <a:avLst/>
          </a:prstGeom>
        </p:spPr>
      </p:pic>
      <p:sp>
        <p:nvSpPr>
          <p:cNvPr id="4" name="TextBox 3">
            <a:extLst>
              <a:ext uri="{FF2B5EF4-FFF2-40B4-BE49-F238E27FC236}">
                <a16:creationId xmlns:a16="http://schemas.microsoft.com/office/drawing/2014/main" id="{B5125F39-9854-E0C4-BE94-0AEE19580D15}"/>
              </a:ext>
            </a:extLst>
          </p:cNvPr>
          <p:cNvSpPr txBox="1"/>
          <p:nvPr/>
        </p:nvSpPr>
        <p:spPr>
          <a:xfrm>
            <a:off x="1935264" y="6344748"/>
            <a:ext cx="9035346" cy="369332"/>
          </a:xfrm>
          <a:prstGeom prst="rect">
            <a:avLst/>
          </a:prstGeom>
          <a:noFill/>
        </p:spPr>
        <p:txBody>
          <a:bodyPr wrap="square">
            <a:spAutoFit/>
          </a:bodyPr>
          <a:lstStyle/>
          <a:p>
            <a:r>
              <a:rPr lang="en-US">
                <a:hlinkClick r:id="rId4"/>
              </a:rPr>
              <a:t>https://www.washingtonpost.com/technology/interactive/2023/ai-chatbot-learning/</a:t>
            </a:r>
            <a:endParaRPr lang="en-US"/>
          </a:p>
        </p:txBody>
      </p:sp>
      <p:sp>
        <p:nvSpPr>
          <p:cNvPr id="9" name="TextBox 8">
            <a:extLst>
              <a:ext uri="{FF2B5EF4-FFF2-40B4-BE49-F238E27FC236}">
                <a16:creationId xmlns:a16="http://schemas.microsoft.com/office/drawing/2014/main" id="{AE268330-664B-F519-E574-1D88E2FA8879}"/>
              </a:ext>
            </a:extLst>
          </p:cNvPr>
          <p:cNvSpPr txBox="1"/>
          <p:nvPr/>
        </p:nvSpPr>
        <p:spPr>
          <a:xfrm>
            <a:off x="1715781" y="5975416"/>
            <a:ext cx="10476219" cy="369332"/>
          </a:xfrm>
          <a:prstGeom prst="rect">
            <a:avLst/>
          </a:prstGeom>
          <a:noFill/>
        </p:spPr>
        <p:txBody>
          <a:bodyPr wrap="square">
            <a:spAutoFit/>
          </a:bodyPr>
          <a:lstStyle/>
          <a:p>
            <a:r>
              <a:rPr lang="en-US">
                <a:hlinkClick r:id="rId5"/>
              </a:rPr>
              <a:t>Google’s Colossal Clean Crawled Corpus introduced in https://arxiv.org/abs/1910.10683v3</a:t>
            </a:r>
            <a:endParaRPr lang="en-US"/>
          </a:p>
        </p:txBody>
      </p:sp>
    </p:spTree>
    <p:extLst>
      <p:ext uri="{BB962C8B-B14F-4D97-AF65-F5344CB8AC3E}">
        <p14:creationId xmlns:p14="http://schemas.microsoft.com/office/powerpoint/2010/main" val="179349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6" y="970839"/>
            <a:ext cx="10267364"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Application: Foundational AI models</a:t>
            </a:r>
          </a:p>
          <a:p>
            <a:pPr lvl="1"/>
            <a:r>
              <a:rPr lang="en-US"/>
              <a:t>Example: </a:t>
            </a:r>
            <a:r>
              <a:rPr lang="en-US" err="1"/>
              <a:t>LLaMa</a:t>
            </a:r>
            <a:r>
              <a:rPr lang="en-US"/>
              <a:t> 2 family of Large Language Models</a:t>
            </a:r>
          </a:p>
          <a:p>
            <a:pPr lvl="2"/>
            <a:r>
              <a:rPr lang="en-US"/>
              <a:t>Trained on Meta’s Research </a:t>
            </a:r>
            <a:r>
              <a:rPr lang="en-US" err="1"/>
              <a:t>SuperCluster</a:t>
            </a:r>
            <a:endParaRPr lang="en-US"/>
          </a:p>
          <a:p>
            <a:pPr lvl="2"/>
            <a:r>
              <a:rPr lang="en-US"/>
              <a:t>Estimated cost of computing with Microsoft Azure ~$4.5 Million**</a:t>
            </a:r>
          </a:p>
          <a:p>
            <a:pPr lvl="2"/>
            <a:r>
              <a:rPr lang="en-US"/>
              <a:t>Chat GPT and other famous Conversational AI models assumed to be on the same magnitude of computational cost </a:t>
            </a:r>
          </a:p>
          <a:p>
            <a:pPr lvl="1"/>
            <a:r>
              <a:rPr lang="en-US"/>
              <a:t>Training foundational AI models at this scale requires thousands of data-center grade GPUs which are rare and in high demand internationally</a:t>
            </a:r>
          </a:p>
          <a:p>
            <a:pPr marL="0" lvl="1" indent="0">
              <a:buNone/>
            </a:pPr>
            <a:endParaRPr lang="en-US"/>
          </a:p>
          <a:p>
            <a:pPr marL="0" lvl="1" indent="0">
              <a:buNone/>
            </a:pPr>
            <a:endParaRPr lang="en-US"/>
          </a:p>
        </p:txBody>
      </p:sp>
      <p:sp>
        <p:nvSpPr>
          <p:cNvPr id="2" name="TextBox 1">
            <a:extLst>
              <a:ext uri="{FF2B5EF4-FFF2-40B4-BE49-F238E27FC236}">
                <a16:creationId xmlns:a16="http://schemas.microsoft.com/office/drawing/2014/main" id="{B1D44178-D985-C6C4-B82F-63CF15B71EB7}"/>
              </a:ext>
            </a:extLst>
          </p:cNvPr>
          <p:cNvSpPr txBox="1"/>
          <p:nvPr/>
        </p:nvSpPr>
        <p:spPr>
          <a:xfrm>
            <a:off x="779387" y="6126857"/>
            <a:ext cx="10267363" cy="369332"/>
          </a:xfrm>
          <a:prstGeom prst="rect">
            <a:avLst/>
          </a:prstGeom>
          <a:noFill/>
        </p:spPr>
        <p:txBody>
          <a:bodyPr wrap="none" rtlCol="0">
            <a:spAutoFit/>
          </a:bodyPr>
          <a:lstStyle/>
          <a:p>
            <a:r>
              <a:rPr lang="en-US"/>
              <a:t>**Using cost of $1.3631 per hour of A100 GPU on Azure platform where LLaMa2 used 3,311,616 GPU hours</a:t>
            </a:r>
          </a:p>
        </p:txBody>
      </p:sp>
      <p:sp>
        <p:nvSpPr>
          <p:cNvPr id="4" name="TextBox 3">
            <a:extLst>
              <a:ext uri="{FF2B5EF4-FFF2-40B4-BE49-F238E27FC236}">
                <a16:creationId xmlns:a16="http://schemas.microsoft.com/office/drawing/2014/main" id="{34CDB0F5-7E80-29A0-4452-3335D6C65D5B}"/>
              </a:ext>
            </a:extLst>
          </p:cNvPr>
          <p:cNvSpPr txBox="1"/>
          <p:nvPr/>
        </p:nvSpPr>
        <p:spPr>
          <a:xfrm>
            <a:off x="779387" y="5702494"/>
            <a:ext cx="9662158" cy="369332"/>
          </a:xfrm>
          <a:prstGeom prst="rect">
            <a:avLst/>
          </a:prstGeom>
          <a:noFill/>
        </p:spPr>
        <p:txBody>
          <a:bodyPr wrap="square">
            <a:spAutoFit/>
          </a:bodyPr>
          <a:lstStyle/>
          <a:p>
            <a:r>
              <a:rPr lang="en-US">
                <a:hlinkClick r:id="rId2"/>
              </a:rPr>
              <a:t>*[2307.09288] Llama 2: Open Foundation and Fine-Tuned Chat Models (arxiv.org)</a:t>
            </a:r>
            <a:endParaRPr lang="en-US"/>
          </a:p>
        </p:txBody>
      </p:sp>
    </p:spTree>
    <p:extLst>
      <p:ext uri="{BB962C8B-B14F-4D97-AF65-F5344CB8AC3E}">
        <p14:creationId xmlns:p14="http://schemas.microsoft.com/office/powerpoint/2010/main" val="186396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6" y="970839"/>
            <a:ext cx="10267364"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Application: open source foundational models available for data scientists</a:t>
            </a:r>
          </a:p>
          <a:p>
            <a:pPr lvl="1"/>
            <a:r>
              <a:rPr lang="en-US"/>
              <a:t>Foundational models are available to fine tune either through open-source (LLaMa2*) or paid access (Chat GPT**)</a:t>
            </a:r>
          </a:p>
          <a:p>
            <a:pPr lvl="2"/>
            <a:r>
              <a:rPr lang="en-US"/>
              <a:t>Vastly cheaper to fine tune these pre-trained models</a:t>
            </a:r>
          </a:p>
          <a:p>
            <a:pPr lvl="2"/>
            <a:r>
              <a:rPr lang="en-US" err="1"/>
              <a:t>OpenAI</a:t>
            </a:r>
            <a:r>
              <a:rPr lang="en-US"/>
              <a:t> FedRAMP authorized through Microsoft Azure***</a:t>
            </a:r>
          </a:p>
          <a:p>
            <a:pPr lvl="1"/>
            <a:r>
              <a:rPr lang="en-US"/>
              <a:t>Zero-shot/Few-shot classification from transfer learning enable high-performance on classification tasks with off-the-shelf models</a:t>
            </a:r>
          </a:p>
          <a:p>
            <a:pPr lvl="1"/>
            <a:endParaRPr lang="en-US"/>
          </a:p>
          <a:p>
            <a:pPr marL="0" lvl="1" indent="0">
              <a:buNone/>
            </a:pPr>
            <a:endParaRPr lang="en-US"/>
          </a:p>
        </p:txBody>
      </p:sp>
      <p:sp>
        <p:nvSpPr>
          <p:cNvPr id="6" name="TextBox 5">
            <a:extLst>
              <a:ext uri="{FF2B5EF4-FFF2-40B4-BE49-F238E27FC236}">
                <a16:creationId xmlns:a16="http://schemas.microsoft.com/office/drawing/2014/main" id="{E414BE2B-519D-833F-6F14-BD15F84C9523}"/>
              </a:ext>
            </a:extLst>
          </p:cNvPr>
          <p:cNvSpPr txBox="1"/>
          <p:nvPr/>
        </p:nvSpPr>
        <p:spPr>
          <a:xfrm>
            <a:off x="1838036" y="6301652"/>
            <a:ext cx="4433455" cy="276999"/>
          </a:xfrm>
          <a:prstGeom prst="rect">
            <a:avLst/>
          </a:prstGeom>
          <a:noFill/>
        </p:spPr>
        <p:txBody>
          <a:bodyPr wrap="square">
            <a:spAutoFit/>
          </a:bodyPr>
          <a:lstStyle/>
          <a:p>
            <a:r>
              <a:rPr lang="en-US" sz="1200"/>
              <a:t>**https://platform.openai.com/docs/guides/fine-tuning</a:t>
            </a:r>
          </a:p>
        </p:txBody>
      </p:sp>
      <p:sp>
        <p:nvSpPr>
          <p:cNvPr id="8" name="TextBox 7">
            <a:extLst>
              <a:ext uri="{FF2B5EF4-FFF2-40B4-BE49-F238E27FC236}">
                <a16:creationId xmlns:a16="http://schemas.microsoft.com/office/drawing/2014/main" id="{A678BF29-7782-773E-2E62-EB24DE370010}"/>
              </a:ext>
            </a:extLst>
          </p:cNvPr>
          <p:cNvSpPr txBox="1"/>
          <p:nvPr/>
        </p:nvSpPr>
        <p:spPr>
          <a:xfrm>
            <a:off x="0" y="6295855"/>
            <a:ext cx="2876878" cy="276999"/>
          </a:xfrm>
          <a:prstGeom prst="rect">
            <a:avLst/>
          </a:prstGeom>
          <a:noFill/>
        </p:spPr>
        <p:txBody>
          <a:bodyPr wrap="square">
            <a:spAutoFit/>
          </a:bodyPr>
          <a:lstStyle/>
          <a:p>
            <a:r>
              <a:rPr lang="en-US" sz="1200"/>
              <a:t>*https://ai.meta.com/llama/</a:t>
            </a:r>
          </a:p>
        </p:txBody>
      </p:sp>
      <p:sp>
        <p:nvSpPr>
          <p:cNvPr id="14" name="TextBox 13">
            <a:extLst>
              <a:ext uri="{FF2B5EF4-FFF2-40B4-BE49-F238E27FC236}">
                <a16:creationId xmlns:a16="http://schemas.microsoft.com/office/drawing/2014/main" id="{60627700-6A8A-0841-7539-E0FC86B29534}"/>
              </a:ext>
            </a:extLst>
          </p:cNvPr>
          <p:cNvSpPr txBox="1"/>
          <p:nvPr/>
        </p:nvSpPr>
        <p:spPr>
          <a:xfrm>
            <a:off x="5421745" y="6295854"/>
            <a:ext cx="6770255" cy="276999"/>
          </a:xfrm>
          <a:prstGeom prst="rect">
            <a:avLst/>
          </a:prstGeom>
          <a:noFill/>
        </p:spPr>
        <p:txBody>
          <a:bodyPr wrap="square">
            <a:spAutoFit/>
          </a:bodyPr>
          <a:lstStyle/>
          <a:p>
            <a:r>
              <a:rPr lang="en-US" sz="1200"/>
              <a:t>***https://devblogs.microsoft.com/azuregov/azure-openai-service-achieves-fedramp-high-authorization/</a:t>
            </a:r>
          </a:p>
        </p:txBody>
      </p:sp>
    </p:spTree>
    <p:extLst>
      <p:ext uri="{BB962C8B-B14F-4D97-AF65-F5344CB8AC3E}">
        <p14:creationId xmlns:p14="http://schemas.microsoft.com/office/powerpoint/2010/main" val="200168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6" y="970839"/>
            <a:ext cx="10501248"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Potential AI tasks considered by NCHS staff</a:t>
            </a:r>
          </a:p>
          <a:p>
            <a:pPr lvl="1"/>
            <a:r>
              <a:rPr lang="en-US" dirty="0"/>
              <a:t>Text:</a:t>
            </a:r>
          </a:p>
          <a:p>
            <a:pPr lvl="2"/>
            <a:r>
              <a:rPr lang="en-US" dirty="0"/>
              <a:t>Translation, code generation, summarization, conversational text generation, classification, named entity recognition, PII detection, topic modeling</a:t>
            </a:r>
          </a:p>
          <a:p>
            <a:pPr lvl="1"/>
            <a:r>
              <a:rPr lang="en-US" dirty="0"/>
              <a:t>Vision:</a:t>
            </a:r>
          </a:p>
          <a:p>
            <a:pPr lvl="2"/>
            <a:r>
              <a:rPr lang="en-US" dirty="0"/>
              <a:t>Classification, generation, segmentation</a:t>
            </a:r>
          </a:p>
          <a:p>
            <a:pPr lvl="1"/>
            <a:r>
              <a:rPr lang="en-US" dirty="0"/>
              <a:t>Audio:</a:t>
            </a:r>
          </a:p>
          <a:p>
            <a:pPr lvl="2"/>
            <a:r>
              <a:rPr lang="en-US" dirty="0"/>
              <a:t>Transcription, translation, generation, speaker identification</a:t>
            </a:r>
          </a:p>
        </p:txBody>
      </p:sp>
    </p:spTree>
    <p:extLst>
      <p:ext uri="{BB962C8B-B14F-4D97-AF65-F5344CB8AC3E}">
        <p14:creationId xmlns:p14="http://schemas.microsoft.com/office/powerpoint/2010/main" val="189874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825424" cy="1143000"/>
          </a:xfrm>
        </p:spPr>
        <p:txBody>
          <a:bodyPr>
            <a:normAutofit/>
          </a:bodyPr>
          <a:lstStyle/>
          <a:p>
            <a:r>
              <a:rPr lang="en-US" sz="3700">
                <a:solidFill>
                  <a:srgbClr val="00606B"/>
                </a:solidFill>
                <a:latin typeface="+mn-lt"/>
                <a:ea typeface="+mn-ea"/>
                <a:cs typeface="+mn-cs"/>
              </a:rPr>
              <a:t>NCHS AI activities, per EO 13960 (Trustworthy AI)</a:t>
            </a:r>
          </a:p>
        </p:txBody>
      </p:sp>
      <p:sp>
        <p:nvSpPr>
          <p:cNvPr id="11" name="Content Placeholder 2">
            <a:extLst>
              <a:ext uri="{FF2B5EF4-FFF2-40B4-BE49-F238E27FC236}">
                <a16:creationId xmlns:a16="http://schemas.microsoft.com/office/drawing/2014/main" id="{306E2CA4-103F-49EF-A59C-4E10FA990046}"/>
              </a:ext>
            </a:extLst>
          </p:cNvPr>
          <p:cNvSpPr txBox="1">
            <a:spLocks/>
          </p:cNvSpPr>
          <p:nvPr/>
        </p:nvSpPr>
        <p:spPr>
          <a:xfrm>
            <a:off x="609599" y="1590457"/>
            <a:ext cx="11367911" cy="52673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Developed </a:t>
            </a:r>
            <a:r>
              <a:rPr lang="en-US" sz="2400" b="1">
                <a:solidFill>
                  <a:prstClr val="black"/>
                </a:solidFill>
                <a:latin typeface="Calibri" panose="020F0502020204030204"/>
              </a:rPr>
              <a:t>in house</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3"/>
              </a:rPr>
              <a:t>SANDS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Semi-automated non-response detection, live model release</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hlinkClick r:id="rId4"/>
            </a:endParaRPr>
          </a:p>
          <a:p>
            <a:pPr>
              <a:spcBef>
                <a:spcPts val="500"/>
              </a:spcBef>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hlinkClick r:id="rId4"/>
              </a:rPr>
              <a:t>MedCoder</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Coding cause of death information to ICD-10</a:t>
            </a:r>
          </a:p>
          <a:p>
            <a:pPr>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Detecting Stimulant and Opioid Misuse and Illicit Use in EHRs</a:t>
            </a:r>
            <a:b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b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indent="0">
              <a:spcBef>
                <a:spcPts val="500"/>
              </a:spcBef>
              <a:buNone/>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Commercial-off-the-shelf or open-source implementation</a:t>
            </a:r>
          </a:p>
          <a:p>
            <a:pPr>
              <a:spcBef>
                <a:spcPts val="500"/>
              </a:spcBef>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Whisper: Speech to text (CCQDER) improvement, 20x improvement</a:t>
            </a:r>
          </a:p>
          <a:p>
            <a:pP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Private AI: PII detection model used for FOIA requests</a:t>
            </a:r>
          </a:p>
          <a:p>
            <a:pPr marL="0" indent="0">
              <a:spcBef>
                <a:spcPts val="500"/>
              </a:spcBef>
              <a:buNone/>
              <a:defRPr/>
            </a:pPr>
            <a:b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Governance, policy, and strategic planning</a:t>
            </a:r>
          </a:p>
          <a:p>
            <a:pP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Utility and Risks to CDC of Conversational Artificial Intelligence</a:t>
            </a:r>
          </a:p>
          <a:p>
            <a:pPr marL="0" indent="0">
              <a:buNone/>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a:spcBef>
                <a:spcPts val="500"/>
              </a:spcBef>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1" descr="Standard NCHS logo">
            <a:extLst>
              <a:ext uri="{FF2B5EF4-FFF2-40B4-BE49-F238E27FC236}">
                <a16:creationId xmlns:a16="http://schemas.microsoft.com/office/drawing/2014/main" id="{21075A6A-7269-4F22-6A71-B9D288A7B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0783" y="274639"/>
            <a:ext cx="1315818" cy="131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115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831308E-ED32-52D4-4B2F-FC19B08640FE}"/>
              </a:ext>
            </a:extLst>
          </p:cNvPr>
          <p:cNvSpPr>
            <a:spLocks noGrp="1"/>
          </p:cNvSpPr>
          <p:nvPr>
            <p:ph sz="quarter" idx="10"/>
          </p:nvPr>
        </p:nvSpPr>
        <p:spPr/>
        <p:txBody>
          <a:bodyPr/>
          <a:lstStyle/>
          <a:p>
            <a:r>
              <a:rPr lang="en-US"/>
              <a:t>Current CDC/NCHS projects leveraging AI</a:t>
            </a:r>
          </a:p>
        </p:txBody>
      </p:sp>
      <p:sp>
        <p:nvSpPr>
          <p:cNvPr id="5" name="Text Placeholder 4">
            <a:extLst>
              <a:ext uri="{FF2B5EF4-FFF2-40B4-BE49-F238E27FC236}">
                <a16:creationId xmlns:a16="http://schemas.microsoft.com/office/drawing/2014/main" id="{18BE148F-0D91-AE1F-9FAF-F751460C5C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33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6" y="601384"/>
            <a:ext cx="10501248"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of machine learning for “nowcasting” suicide fatalities in the U.S.</a:t>
            </a:r>
          </a:p>
          <a:p>
            <a:pPr lvl="1"/>
            <a:r>
              <a:rPr lang="en-US" sz="2400" dirty="0"/>
              <a:t>CDC’s National Center for Injury Prevention and Control has leveraged machine learning and artificial neural networks to integrate several streams of information to estimate weekly suicide fatalities in the U.S. in near real time.</a:t>
            </a:r>
          </a:p>
          <a:p>
            <a:pPr lvl="1"/>
            <a:r>
              <a:rPr lang="en-US" sz="2400" dirty="0"/>
              <a:t>The ensemble machine learning framework reduces the error for suicide rate estimation, establishes a novel approach for tracking suicide fatalities in near real time, and provides the potential for an effective public health response and interventions to prevent suicides in the U.S.</a:t>
            </a:r>
          </a:p>
        </p:txBody>
      </p:sp>
      <p:sp>
        <p:nvSpPr>
          <p:cNvPr id="4" name="TextBox 3">
            <a:extLst>
              <a:ext uri="{FF2B5EF4-FFF2-40B4-BE49-F238E27FC236}">
                <a16:creationId xmlns:a16="http://schemas.microsoft.com/office/drawing/2014/main" id="{EC869CFA-0CDD-DFC3-0316-DFB78752017D}"/>
              </a:ext>
            </a:extLst>
          </p:cNvPr>
          <p:cNvSpPr txBox="1"/>
          <p:nvPr/>
        </p:nvSpPr>
        <p:spPr>
          <a:xfrm>
            <a:off x="845376" y="5842154"/>
            <a:ext cx="10589241" cy="646331"/>
          </a:xfrm>
          <a:prstGeom prst="rect">
            <a:avLst/>
          </a:prstGeom>
          <a:noFill/>
        </p:spPr>
        <p:txBody>
          <a:bodyPr wrap="square">
            <a:spAutoFit/>
          </a:bodyPr>
          <a:lstStyle/>
          <a:p>
            <a:r>
              <a:rPr lang="en-US">
                <a:hlinkClick r:id="rId2"/>
              </a:rPr>
              <a:t>Development of a Machine Learning Model Using Multiple, Heterogeneous Data Sources to Estimate Weekly US Suicide Fatalities - PubMed (nih.gov)</a:t>
            </a:r>
            <a:endParaRPr lang="en-US"/>
          </a:p>
        </p:txBody>
      </p:sp>
    </p:spTree>
    <p:extLst>
      <p:ext uri="{BB962C8B-B14F-4D97-AF65-F5344CB8AC3E}">
        <p14:creationId xmlns:p14="http://schemas.microsoft.com/office/powerpoint/2010/main" val="271556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757383" y="601384"/>
            <a:ext cx="10589241"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HaMLET</a:t>
            </a:r>
            <a:r>
              <a:rPr lang="en-US" dirty="0"/>
              <a:t>: Harnessing Machine Learning to Eliminate Tuberculosis</a:t>
            </a:r>
          </a:p>
          <a:p>
            <a:pPr lvl="1"/>
            <a:r>
              <a:rPr lang="en-US" sz="2400" dirty="0"/>
              <a:t>At CDC, data scientists are exploring ways to use machine learning to leverage chest x-ray and tuberculosis data from overseas immigration visa screening examinations of immigrants and refugees to enhance programs to detect and treat tuberculosis (TB) to prevent TB importation.</a:t>
            </a:r>
          </a:p>
          <a:p>
            <a:pPr lvl="1"/>
            <a:r>
              <a:rPr lang="en-US" sz="2400" dirty="0"/>
              <a:t>The computer vision model detects abnormal findings suggestive of TB in chest x-rays and can identify results that are discordant with the radiologist’s findings</a:t>
            </a:r>
          </a:p>
        </p:txBody>
      </p:sp>
      <p:pic>
        <p:nvPicPr>
          <p:cNvPr id="2" name="Picture 1" descr="A close-up of an x-ray highlighting potential TB cases.&#10;">
            <a:extLst>
              <a:ext uri="{FF2B5EF4-FFF2-40B4-BE49-F238E27FC236}">
                <a16:creationId xmlns:a16="http://schemas.microsoft.com/office/drawing/2014/main" id="{52C54CF2-A5DD-198B-C3D3-E4B1DE30A8A2}"/>
              </a:ext>
            </a:extLst>
          </p:cNvPr>
          <p:cNvPicPr>
            <a:picLocks noChangeAspect="1"/>
          </p:cNvPicPr>
          <p:nvPr/>
        </p:nvPicPr>
        <p:blipFill>
          <a:blip r:embed="rId2"/>
          <a:stretch>
            <a:fillRect/>
          </a:stretch>
        </p:blipFill>
        <p:spPr>
          <a:xfrm>
            <a:off x="2720571" y="4094734"/>
            <a:ext cx="6750857" cy="2161882"/>
          </a:xfrm>
          <a:prstGeom prst="rect">
            <a:avLst/>
          </a:prstGeom>
        </p:spPr>
      </p:pic>
      <p:sp>
        <p:nvSpPr>
          <p:cNvPr id="3" name="TextBox 2">
            <a:extLst>
              <a:ext uri="{FF2B5EF4-FFF2-40B4-BE49-F238E27FC236}">
                <a16:creationId xmlns:a16="http://schemas.microsoft.com/office/drawing/2014/main" id="{85AAC781-8E89-E21E-90AC-E60DD1904BBC}"/>
              </a:ext>
            </a:extLst>
          </p:cNvPr>
          <p:cNvSpPr txBox="1"/>
          <p:nvPr/>
        </p:nvSpPr>
        <p:spPr>
          <a:xfrm>
            <a:off x="3916216" y="6256616"/>
            <a:ext cx="3786909" cy="369332"/>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776"/>
                </a:solidFill>
                <a:effectLst/>
                <a:uLnTx/>
                <a:uFillTx/>
                <a:latin typeface="Calibri" panose="020F0502020204030204" pitchFamily="34" charset="0"/>
                <a:ea typeface="MS Mincho" panose="02020609040205080304" pitchFamily="49" charset="-128"/>
                <a:cs typeface="Angsana New" panose="02020603050405020304" pitchFamily="18" charset="-34"/>
                <a:hlinkClick r:id="rId3"/>
              </a:rPr>
              <a:t>https://github.com/scotthlee/hamlet</a:t>
            </a:r>
            <a:endParaRPr kumimoji="0" lang="en-US" sz="1800" b="0" i="0" u="none" strike="noStrike" kern="1200" cap="none" spc="0" normalizeH="0" baseline="0" noProof="0">
              <a:ln>
                <a:noFill/>
              </a:ln>
              <a:solidFill>
                <a:srgbClr val="002776"/>
              </a:solidFill>
              <a:effectLst/>
              <a:uLnTx/>
              <a:uFillTx/>
              <a:latin typeface="Calibri" panose="020F0502020204030204" pitchFamily="34" charset="0"/>
              <a:ea typeface="MS Mincho" panose="02020609040205080304" pitchFamily="49" charset="-128"/>
              <a:cs typeface="Angsana New" panose="02020603050405020304" pitchFamily="18" charset="-34"/>
            </a:endParaRPr>
          </a:p>
        </p:txBody>
      </p:sp>
    </p:spTree>
    <p:extLst>
      <p:ext uri="{BB962C8B-B14F-4D97-AF65-F5344CB8AC3E}">
        <p14:creationId xmlns:p14="http://schemas.microsoft.com/office/powerpoint/2010/main" val="89642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6" y="970839"/>
            <a:ext cx="10501248" cy="49163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Transcribing cognitive interviews</a:t>
            </a:r>
          </a:p>
          <a:p>
            <a:pPr lvl="1"/>
            <a:r>
              <a:rPr lang="en-US" dirty="0"/>
              <a:t>Transcriptions have had a 69.8% decrease in errors in 2 years</a:t>
            </a:r>
          </a:p>
          <a:p>
            <a:pPr lvl="2"/>
            <a:r>
              <a:rPr lang="en-US" dirty="0"/>
              <a:t>Previous CCQDER Transcription software has a word error rate of 68.4 on Cognitive interviews</a:t>
            </a:r>
          </a:p>
          <a:p>
            <a:pPr lvl="2"/>
            <a:r>
              <a:rPr lang="en-US" dirty="0"/>
              <a:t>*2020 state-of-the-art transcription model Wav2Vec2-large-960h had a word error rate on </a:t>
            </a:r>
            <a:r>
              <a:rPr lang="en-US" dirty="0" err="1"/>
              <a:t>FLEURS.en_us</a:t>
            </a:r>
            <a:r>
              <a:rPr lang="en-US" dirty="0"/>
              <a:t> is 14.6</a:t>
            </a:r>
          </a:p>
          <a:p>
            <a:pPr lvl="2"/>
            <a:r>
              <a:rPr lang="en-US" dirty="0"/>
              <a:t>*2022 state-of-the-art transcription model Whisper word error rate on </a:t>
            </a:r>
            <a:r>
              <a:rPr lang="en-US" dirty="0" err="1"/>
              <a:t>FLEURS.en_us</a:t>
            </a:r>
            <a:r>
              <a:rPr lang="en-US" dirty="0"/>
              <a:t> is 4.4</a:t>
            </a:r>
          </a:p>
          <a:p>
            <a:pPr marL="290513" lvl="2" indent="0">
              <a:buNone/>
            </a:pPr>
            <a:endParaRPr lang="en-US" dirty="0"/>
          </a:p>
          <a:p>
            <a:pPr marL="0" lvl="1" indent="-42862">
              <a:buNone/>
            </a:pPr>
            <a:r>
              <a:rPr lang="en-US" dirty="0"/>
              <a:t>Transcription errors dropped from 1 in 2 words to 1 in 25 when applied to cognitive interviews conducted by NCHS staff</a:t>
            </a:r>
          </a:p>
          <a:p>
            <a:pPr marL="0" lvl="1" indent="0">
              <a:buNone/>
            </a:pPr>
            <a:endParaRPr lang="en-US" dirty="0"/>
          </a:p>
        </p:txBody>
      </p:sp>
      <p:sp>
        <p:nvSpPr>
          <p:cNvPr id="3" name="TextBox 2">
            <a:extLst>
              <a:ext uri="{FF2B5EF4-FFF2-40B4-BE49-F238E27FC236}">
                <a16:creationId xmlns:a16="http://schemas.microsoft.com/office/drawing/2014/main" id="{AA122447-FF0B-1472-BD44-DA31A4AB2AEB}"/>
              </a:ext>
            </a:extLst>
          </p:cNvPr>
          <p:cNvSpPr txBox="1"/>
          <p:nvPr/>
        </p:nvSpPr>
        <p:spPr>
          <a:xfrm>
            <a:off x="845376" y="6208639"/>
            <a:ext cx="6093500" cy="369332"/>
          </a:xfrm>
          <a:prstGeom prst="rect">
            <a:avLst/>
          </a:prstGeom>
          <a:noFill/>
        </p:spPr>
        <p:txBody>
          <a:bodyPr wrap="square">
            <a:spAutoFit/>
          </a:bodyPr>
          <a:lstStyle/>
          <a:p>
            <a:r>
              <a:rPr lang="en-US"/>
              <a:t>* </a:t>
            </a:r>
            <a:r>
              <a:rPr lang="en-US">
                <a:hlinkClick r:id="rId3"/>
              </a:rPr>
              <a:t>Robust Speech Recognition via Large-Scale Weak Supervision</a:t>
            </a:r>
            <a:endParaRPr lang="en-US"/>
          </a:p>
        </p:txBody>
      </p:sp>
    </p:spTree>
    <p:extLst>
      <p:ext uri="{BB962C8B-B14F-4D97-AF65-F5344CB8AC3E}">
        <p14:creationId xmlns:p14="http://schemas.microsoft.com/office/powerpoint/2010/main" val="46865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01379" y="841529"/>
            <a:ext cx="10589241" cy="491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Semi-Automated Non-response Detection for Surveys </a:t>
            </a:r>
          </a:p>
          <a:p>
            <a:pPr lvl="1"/>
            <a:r>
              <a:rPr lang="en-US" sz="2400" dirty="0"/>
              <a:t>SANDS is a non-response detection AI model designed to be used for data cleaning for open-ended survey text in conjunction with human reviewers.</a:t>
            </a:r>
          </a:p>
        </p:txBody>
      </p:sp>
      <p:sp>
        <p:nvSpPr>
          <p:cNvPr id="6" name="TextBox 5">
            <a:extLst>
              <a:ext uri="{FF2B5EF4-FFF2-40B4-BE49-F238E27FC236}">
                <a16:creationId xmlns:a16="http://schemas.microsoft.com/office/drawing/2014/main" id="{7D33076A-F924-B06F-34EF-CC8738BEF59F}"/>
              </a:ext>
            </a:extLst>
          </p:cNvPr>
          <p:cNvSpPr txBox="1"/>
          <p:nvPr/>
        </p:nvSpPr>
        <p:spPr>
          <a:xfrm>
            <a:off x="801379" y="6277194"/>
            <a:ext cx="6096000" cy="369332"/>
          </a:xfrm>
          <a:prstGeom prst="rect">
            <a:avLst/>
          </a:prstGeom>
          <a:noFill/>
        </p:spPr>
        <p:txBody>
          <a:bodyPr wrap="square">
            <a:spAutoFit/>
          </a:bodyPr>
          <a:lstStyle/>
          <a:p>
            <a:r>
              <a:rPr lang="en-US">
                <a:hlinkClick r:id="rId2"/>
              </a:rPr>
              <a:t>NCHS/SANDS · Hugging Face</a:t>
            </a:r>
            <a:endParaRPr lang="en-US"/>
          </a:p>
        </p:txBody>
      </p:sp>
      <p:sp>
        <p:nvSpPr>
          <p:cNvPr id="8" name="TextBox 7">
            <a:extLst>
              <a:ext uri="{FF2B5EF4-FFF2-40B4-BE49-F238E27FC236}">
                <a16:creationId xmlns:a16="http://schemas.microsoft.com/office/drawing/2014/main" id="{5B00950C-CE5E-7E1A-E9A5-0D5B1CF6CDF2}"/>
              </a:ext>
            </a:extLst>
          </p:cNvPr>
          <p:cNvSpPr txBox="1"/>
          <p:nvPr/>
        </p:nvSpPr>
        <p:spPr>
          <a:xfrm>
            <a:off x="5294620" y="6277194"/>
            <a:ext cx="6096000" cy="369332"/>
          </a:xfrm>
          <a:prstGeom prst="rect">
            <a:avLst/>
          </a:prstGeom>
          <a:noFill/>
        </p:spPr>
        <p:txBody>
          <a:bodyPr wrap="square">
            <a:spAutoFit/>
          </a:bodyPr>
          <a:lstStyle/>
          <a:p>
            <a:r>
              <a:rPr lang="en-US">
                <a:hlinkClick r:id="rId3"/>
              </a:rPr>
              <a:t>Semi-Automated Non-response Detection for Surveys (cdc.gov)</a:t>
            </a:r>
            <a:endParaRPr lang="en-US"/>
          </a:p>
        </p:txBody>
      </p:sp>
      <p:pic>
        <p:nvPicPr>
          <p:cNvPr id="12" name="Picture 11" descr="Table demonstrating output of SANDS model, with rows of potential responses and scores in the 5 different columns.">
            <a:extLst>
              <a:ext uri="{FF2B5EF4-FFF2-40B4-BE49-F238E27FC236}">
                <a16:creationId xmlns:a16="http://schemas.microsoft.com/office/drawing/2014/main" id="{9FC5C5A9-81DF-E743-8B8C-27297C1951B2}"/>
              </a:ext>
            </a:extLst>
          </p:cNvPr>
          <p:cNvPicPr>
            <a:picLocks noChangeAspect="1"/>
          </p:cNvPicPr>
          <p:nvPr/>
        </p:nvPicPr>
        <p:blipFill>
          <a:blip r:embed="rId4"/>
          <a:stretch>
            <a:fillRect/>
          </a:stretch>
        </p:blipFill>
        <p:spPr>
          <a:xfrm>
            <a:off x="1932516" y="2357821"/>
            <a:ext cx="7650833" cy="3851955"/>
          </a:xfrm>
          <a:prstGeom prst="rect">
            <a:avLst/>
          </a:prstGeom>
        </p:spPr>
      </p:pic>
    </p:spTree>
    <p:extLst>
      <p:ext uri="{BB962C8B-B14F-4D97-AF65-F5344CB8AC3E}">
        <p14:creationId xmlns:p14="http://schemas.microsoft.com/office/powerpoint/2010/main" val="384082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2" y="787400"/>
            <a:ext cx="11038747" cy="5848178"/>
          </a:xfrm>
        </p:spPr>
        <p:txBody>
          <a:bodyPr vert="horz" lIns="91440" tIns="45720" rIns="91440" bIns="45720" rtlCol="0" anchor="t">
            <a:normAutofit/>
          </a:bodyPr>
          <a:lstStyle/>
          <a:p>
            <a:r>
              <a:rPr lang="en-US" sz="3700">
                <a:solidFill>
                  <a:srgbClr val="00606B"/>
                </a:solidFill>
              </a:rPr>
              <a:t>(Generative) AI at across the Federal government </a:t>
            </a:r>
            <a:br>
              <a:rPr lang="en-US" sz="3700">
                <a:solidFill>
                  <a:srgbClr val="00606B"/>
                </a:solidFill>
              </a:rPr>
            </a:br>
            <a:r>
              <a:rPr lang="en-US" sz="3700">
                <a:solidFill>
                  <a:srgbClr val="00606B"/>
                </a:solidFill>
              </a:rPr>
              <a:t>NCHS → CDC → HHS → USG</a:t>
            </a:r>
          </a:p>
          <a:p>
            <a:pPr lvl="1">
              <a:buFont typeface="Arial" panose="020B0604020202020204" pitchFamily="34" charset="0"/>
              <a:buChar char="•"/>
            </a:pPr>
            <a:endParaRPr lang="en-US" sz="3000">
              <a:cs typeface="Calibri"/>
            </a:endParaRPr>
          </a:p>
          <a:p>
            <a:pPr lvl="1">
              <a:buFont typeface="Arial" panose="020B0604020202020204" pitchFamily="34" charset="0"/>
              <a:buChar char="•"/>
            </a:pPr>
            <a:r>
              <a:rPr lang="en-US" sz="2600">
                <a:cs typeface="Calibri"/>
              </a:rPr>
              <a:t>NCHS led the development of a generative AI whitepaper</a:t>
            </a:r>
          </a:p>
          <a:p>
            <a:pPr lvl="1">
              <a:buFont typeface="Arial" panose="020B0604020202020204" pitchFamily="34" charset="0"/>
              <a:buChar char="•"/>
            </a:pPr>
            <a:r>
              <a:rPr lang="en-US" sz="2600">
                <a:cs typeface="Calibri"/>
              </a:rPr>
              <a:t>NCHS is helping lead a new CDC AI Community of Practice</a:t>
            </a:r>
          </a:p>
          <a:p>
            <a:pPr lvl="1">
              <a:buFont typeface="Arial" panose="020B0604020202020204" pitchFamily="34" charset="0"/>
              <a:buChar char="•"/>
            </a:pPr>
            <a:r>
              <a:rPr lang="en-US" sz="2600">
                <a:cs typeface="Calibri"/>
              </a:rPr>
              <a:t>OPHDST is developing a FedRamp approved ChatGPT interface</a:t>
            </a:r>
          </a:p>
          <a:p>
            <a:pPr lvl="1">
              <a:buFont typeface="Arial" panose="020B0604020202020204" pitchFamily="34" charset="0"/>
              <a:buChar char="•"/>
            </a:pPr>
            <a:r>
              <a:rPr lang="en-US" sz="2600">
                <a:cs typeface="Calibri"/>
              </a:rPr>
              <a:t>CDC is drafting an AI strategy, including generative AI</a:t>
            </a:r>
          </a:p>
          <a:p>
            <a:pPr lvl="1">
              <a:buFont typeface="Arial" panose="020B0604020202020204" pitchFamily="34" charset="0"/>
              <a:buChar char="•"/>
            </a:pPr>
            <a:r>
              <a:rPr lang="en-US" sz="2600">
                <a:cs typeface="Calibri"/>
              </a:rPr>
              <a:t>HHS published the </a:t>
            </a:r>
            <a:r>
              <a:rPr lang="en-US" sz="2600">
                <a:cs typeface="Calibri"/>
                <a:hlinkClick r:id="rId3"/>
              </a:rPr>
              <a:t>2023 AI inventory</a:t>
            </a:r>
            <a:endParaRPr lang="en-US" sz="2600">
              <a:cs typeface="Calibri"/>
            </a:endParaRPr>
          </a:p>
          <a:p>
            <a:pPr lvl="1">
              <a:buFont typeface="Arial" panose="020B0604020202020204" pitchFamily="34" charset="0"/>
              <a:buChar char="•"/>
            </a:pPr>
            <a:endParaRPr lang="en-US" sz="2600">
              <a:cs typeface="Calibri"/>
            </a:endParaRPr>
          </a:p>
          <a:p>
            <a:pPr lvl="1">
              <a:buFont typeface="Arial" panose="020B0604020202020204" pitchFamily="34" charset="0"/>
              <a:buChar char="•"/>
            </a:pPr>
            <a:r>
              <a:rPr lang="en-US" sz="2600">
                <a:cs typeface="Calibri"/>
              </a:rPr>
              <a:t>Guiding Frameworks: NIST </a:t>
            </a:r>
            <a:r>
              <a:rPr lang="en-US" sz="2600">
                <a:cs typeface="Calibri"/>
                <a:hlinkClick r:id="rId4"/>
              </a:rPr>
              <a:t>AI RMF</a:t>
            </a:r>
            <a:r>
              <a:rPr lang="en-US" sz="2600">
                <a:cs typeface="Calibri"/>
              </a:rPr>
              <a:t>, HHS </a:t>
            </a:r>
            <a:r>
              <a:rPr lang="en-US" sz="2600">
                <a:cs typeface="Calibri"/>
                <a:hlinkClick r:id="rId5"/>
              </a:rPr>
              <a:t>Trustworthy AI Playbook</a:t>
            </a:r>
            <a:r>
              <a:rPr lang="en-US" sz="2600">
                <a:cs typeface="Calibri"/>
              </a:rPr>
              <a:t>, and upcoming </a:t>
            </a:r>
            <a:r>
              <a:rPr lang="en-US" sz="2600">
                <a:cs typeface="Calibri"/>
                <a:hlinkClick r:id="rId6"/>
              </a:rPr>
              <a:t>OMB guidance on generative AI</a:t>
            </a:r>
            <a:endParaRPr lang="en-US" sz="2600">
              <a:cs typeface="Calibri"/>
            </a:endParaRPr>
          </a:p>
          <a:p>
            <a:pPr lvl="1">
              <a:buFont typeface="Arial" panose="020B0604020202020204" pitchFamily="34" charset="0"/>
              <a:buChar char="•"/>
            </a:pPr>
            <a:endParaRPr lang="en-US">
              <a:cs typeface="Calibri"/>
            </a:endParaRPr>
          </a:p>
        </p:txBody>
      </p:sp>
    </p:spTree>
    <p:extLst>
      <p:ext uri="{BB962C8B-B14F-4D97-AF65-F5344CB8AC3E}">
        <p14:creationId xmlns:p14="http://schemas.microsoft.com/office/powerpoint/2010/main" val="88659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1AEDCE-CD23-A3C6-50A9-1CCB7986B31A}"/>
              </a:ext>
            </a:extLst>
          </p:cNvPr>
          <p:cNvSpPr txBox="1"/>
          <p:nvPr/>
        </p:nvSpPr>
        <p:spPr>
          <a:xfrm>
            <a:off x="3049030" y="3244334"/>
            <a:ext cx="6098058" cy="369332"/>
          </a:xfrm>
          <a:prstGeom prst="rect">
            <a:avLst/>
          </a:prstGeom>
          <a:noFill/>
        </p:spPr>
        <p:txBody>
          <a:bodyPr wrap="square">
            <a:spAutoFit/>
          </a:bodyPr>
          <a:lstStyle/>
          <a:p>
            <a:r>
              <a:rPr lang="en-US"/>
              <a:t> </a:t>
            </a:r>
          </a:p>
        </p:txBody>
      </p:sp>
      <p:sp>
        <p:nvSpPr>
          <p:cNvPr id="8" name="Title 15">
            <a:extLst>
              <a:ext uri="{FF2B5EF4-FFF2-40B4-BE49-F238E27FC236}">
                <a16:creationId xmlns:a16="http://schemas.microsoft.com/office/drawing/2014/main" id="{4BA9ADEF-FC65-C05E-F87B-4AA9EA72718A}"/>
              </a:ext>
            </a:extLst>
          </p:cNvPr>
          <p:cNvSpPr txBox="1">
            <a:spLocks/>
          </p:cNvSpPr>
          <p:nvPr/>
        </p:nvSpPr>
        <p:spPr>
          <a:xfrm>
            <a:off x="609600" y="-155287"/>
            <a:ext cx="10825424" cy="1143000"/>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lang="en-US" sz="3700">
                <a:solidFill>
                  <a:srgbClr val="00606B"/>
                </a:solidFill>
                <a:latin typeface="+mn-lt"/>
                <a:ea typeface="+mn-ea"/>
                <a:cs typeface="+mn-cs"/>
              </a:rPr>
              <a:t>Trustworthy AI initiatives in the federal government</a:t>
            </a:r>
          </a:p>
        </p:txBody>
      </p:sp>
      <p:cxnSp>
        <p:nvCxnSpPr>
          <p:cNvPr id="17" name="Straight Arrow Connector 16">
            <a:extLst>
              <a:ext uri="{FF2B5EF4-FFF2-40B4-BE49-F238E27FC236}">
                <a16:creationId xmlns:a16="http://schemas.microsoft.com/office/drawing/2014/main" id="{C077D89E-0EF2-4533-6CBD-6EC7A47C8FF1}"/>
              </a:ext>
            </a:extLst>
          </p:cNvPr>
          <p:cNvCxnSpPr/>
          <p:nvPr/>
        </p:nvCxnSpPr>
        <p:spPr>
          <a:xfrm flipV="1">
            <a:off x="153899" y="3060867"/>
            <a:ext cx="11862255" cy="11389"/>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B14B44B-B570-7D74-230E-4F4081F575C9}"/>
              </a:ext>
            </a:extLst>
          </p:cNvPr>
          <p:cNvCxnSpPr/>
          <p:nvPr/>
        </p:nvCxnSpPr>
        <p:spPr>
          <a:xfrm>
            <a:off x="1369339" y="3058743"/>
            <a:ext cx="3595" cy="712116"/>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C828D6D-F793-CA9C-56AD-AC643C6113C6}"/>
              </a:ext>
            </a:extLst>
          </p:cNvPr>
          <p:cNvSpPr/>
          <p:nvPr/>
        </p:nvSpPr>
        <p:spPr>
          <a:xfrm>
            <a:off x="1338188" y="3735950"/>
            <a:ext cx="70337"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86C131A8-1D90-2D51-33A8-380018C8BB39}"/>
              </a:ext>
            </a:extLst>
          </p:cNvPr>
          <p:cNvSpPr/>
          <p:nvPr/>
        </p:nvSpPr>
        <p:spPr>
          <a:xfrm>
            <a:off x="3932869" y="5217358"/>
            <a:ext cx="70337"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sp>
        <p:nvSpPr>
          <p:cNvPr id="21" name="Oval 20">
            <a:extLst>
              <a:ext uri="{FF2B5EF4-FFF2-40B4-BE49-F238E27FC236}">
                <a16:creationId xmlns:a16="http://schemas.microsoft.com/office/drawing/2014/main" id="{69F5665D-E24A-B3E7-7EA3-BAD930958F32}"/>
              </a:ext>
            </a:extLst>
          </p:cNvPr>
          <p:cNvSpPr/>
          <p:nvPr/>
        </p:nvSpPr>
        <p:spPr>
          <a:xfrm>
            <a:off x="4946456" y="2079894"/>
            <a:ext cx="66744"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2" name="Straight Arrow Connector 21">
            <a:extLst>
              <a:ext uri="{FF2B5EF4-FFF2-40B4-BE49-F238E27FC236}">
                <a16:creationId xmlns:a16="http://schemas.microsoft.com/office/drawing/2014/main" id="{ADCA9F90-14BC-7F77-0962-36BAD32382E9}"/>
              </a:ext>
            </a:extLst>
          </p:cNvPr>
          <p:cNvCxnSpPr/>
          <p:nvPr/>
        </p:nvCxnSpPr>
        <p:spPr>
          <a:xfrm>
            <a:off x="4975333" y="2103573"/>
            <a:ext cx="8468" cy="964876"/>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2EC1948-F61D-F78C-F2CE-17C555BB70EB}"/>
              </a:ext>
            </a:extLst>
          </p:cNvPr>
          <p:cNvSpPr/>
          <p:nvPr/>
        </p:nvSpPr>
        <p:spPr>
          <a:xfrm>
            <a:off x="10272898" y="2310089"/>
            <a:ext cx="70337"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a:extLst>
              <a:ext uri="{FF2B5EF4-FFF2-40B4-BE49-F238E27FC236}">
                <a16:creationId xmlns:a16="http://schemas.microsoft.com/office/drawing/2014/main" id="{EEF06481-DBC9-D45F-F99E-006D973B578E}"/>
              </a:ext>
            </a:extLst>
          </p:cNvPr>
          <p:cNvSpPr/>
          <p:nvPr/>
        </p:nvSpPr>
        <p:spPr>
          <a:xfrm>
            <a:off x="8641467" y="2254257"/>
            <a:ext cx="63149"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id="{D16F1108-968D-7351-2E2D-80BB3116B67F}"/>
              </a:ext>
            </a:extLst>
          </p:cNvPr>
          <p:cNvSpPr/>
          <p:nvPr/>
        </p:nvSpPr>
        <p:spPr>
          <a:xfrm>
            <a:off x="8960964" y="5214317"/>
            <a:ext cx="70337"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a:extLst>
              <a:ext uri="{FF2B5EF4-FFF2-40B4-BE49-F238E27FC236}">
                <a16:creationId xmlns:a16="http://schemas.microsoft.com/office/drawing/2014/main" id="{BEDB0725-C9C7-6B8F-B837-679B02A9CA59}"/>
              </a:ext>
            </a:extLst>
          </p:cNvPr>
          <p:cNvSpPr/>
          <p:nvPr/>
        </p:nvSpPr>
        <p:spPr>
          <a:xfrm>
            <a:off x="7683061" y="3700424"/>
            <a:ext cx="70337"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7" name="Straight Arrow Connector 26">
            <a:extLst>
              <a:ext uri="{FF2B5EF4-FFF2-40B4-BE49-F238E27FC236}">
                <a16:creationId xmlns:a16="http://schemas.microsoft.com/office/drawing/2014/main" id="{00ABC5C3-3384-82E4-53D7-14D9E53493E8}"/>
              </a:ext>
            </a:extLst>
          </p:cNvPr>
          <p:cNvCxnSpPr>
            <a:cxnSpLocks/>
          </p:cNvCxnSpPr>
          <p:nvPr/>
        </p:nvCxnSpPr>
        <p:spPr>
          <a:xfrm>
            <a:off x="8671092" y="2263920"/>
            <a:ext cx="1" cy="816709"/>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02F594-5C95-F1F8-8CC3-935D127AD957}"/>
              </a:ext>
            </a:extLst>
          </p:cNvPr>
          <p:cNvCxnSpPr>
            <a:cxnSpLocks/>
          </p:cNvCxnSpPr>
          <p:nvPr/>
        </p:nvCxnSpPr>
        <p:spPr>
          <a:xfrm flipH="1">
            <a:off x="7718336" y="3049896"/>
            <a:ext cx="941" cy="639232"/>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01A4AC8-E076-232B-D18E-11BA05980872}"/>
              </a:ext>
            </a:extLst>
          </p:cNvPr>
          <p:cNvCxnSpPr>
            <a:cxnSpLocks/>
          </p:cNvCxnSpPr>
          <p:nvPr/>
        </p:nvCxnSpPr>
        <p:spPr>
          <a:xfrm>
            <a:off x="8998125" y="3063960"/>
            <a:ext cx="1" cy="2191984"/>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3725B1A-1FBE-9A1C-2B9A-7FB30591D7A0}"/>
              </a:ext>
            </a:extLst>
          </p:cNvPr>
          <p:cNvCxnSpPr>
            <a:cxnSpLocks/>
          </p:cNvCxnSpPr>
          <p:nvPr/>
        </p:nvCxnSpPr>
        <p:spPr>
          <a:xfrm>
            <a:off x="3962916" y="3071290"/>
            <a:ext cx="7189" cy="2183036"/>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9872311-42F3-8E2D-E200-F5E2866069E6}"/>
              </a:ext>
            </a:extLst>
          </p:cNvPr>
          <p:cNvCxnSpPr>
            <a:cxnSpLocks/>
          </p:cNvCxnSpPr>
          <p:nvPr/>
        </p:nvCxnSpPr>
        <p:spPr>
          <a:xfrm flipH="1">
            <a:off x="10298688" y="2355772"/>
            <a:ext cx="7187" cy="714712"/>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D06105-42D9-0D5B-9274-9CE1B0E237CC}"/>
              </a:ext>
            </a:extLst>
          </p:cNvPr>
          <p:cNvCxnSpPr>
            <a:cxnSpLocks/>
          </p:cNvCxnSpPr>
          <p:nvPr/>
        </p:nvCxnSpPr>
        <p:spPr>
          <a:xfrm>
            <a:off x="10804548" y="3071887"/>
            <a:ext cx="1" cy="578127"/>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E0078D2A-C3C6-55FF-2ABF-32E4533A5561}"/>
              </a:ext>
            </a:extLst>
          </p:cNvPr>
          <p:cNvSpPr/>
          <p:nvPr/>
        </p:nvSpPr>
        <p:spPr>
          <a:xfrm>
            <a:off x="10772270" y="3624580"/>
            <a:ext cx="63149"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a:extLst>
              <a:ext uri="{FF2B5EF4-FFF2-40B4-BE49-F238E27FC236}">
                <a16:creationId xmlns:a16="http://schemas.microsoft.com/office/drawing/2014/main" id="{E5079285-A7E3-F34E-A885-420CE9EEABEA}"/>
              </a:ext>
            </a:extLst>
          </p:cNvPr>
          <p:cNvSpPr txBox="1"/>
          <p:nvPr/>
        </p:nvSpPr>
        <p:spPr>
          <a:xfrm>
            <a:off x="443673" y="3031343"/>
            <a:ext cx="738553" cy="369332"/>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b="1">
                <a:solidFill>
                  <a:schemeClr val="tx1">
                    <a:lumMod val="50000"/>
                  </a:schemeClr>
                </a:solidFill>
                <a:latin typeface="Calibri"/>
                <a:cs typeface="Calibri"/>
              </a:rPr>
              <a:t>2019</a:t>
            </a:r>
            <a:endParaRPr lang="en-US" sz="1600" b="1">
              <a:solidFill>
                <a:schemeClr val="tx1">
                  <a:lumMod val="50000"/>
                </a:schemeClr>
              </a:solidFill>
            </a:endParaRPr>
          </a:p>
        </p:txBody>
      </p:sp>
      <p:sp>
        <p:nvSpPr>
          <p:cNvPr id="35" name="TextBox 34">
            <a:extLst>
              <a:ext uri="{FF2B5EF4-FFF2-40B4-BE49-F238E27FC236}">
                <a16:creationId xmlns:a16="http://schemas.microsoft.com/office/drawing/2014/main" id="{C696EAAB-E66F-0136-5531-F36E00984712}"/>
              </a:ext>
            </a:extLst>
          </p:cNvPr>
          <p:cNvSpPr txBox="1"/>
          <p:nvPr/>
        </p:nvSpPr>
        <p:spPr>
          <a:xfrm>
            <a:off x="2431940" y="3051909"/>
            <a:ext cx="738553" cy="369332"/>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b="1">
                <a:solidFill>
                  <a:schemeClr val="tx1">
                    <a:lumMod val="50000"/>
                  </a:schemeClr>
                </a:solidFill>
                <a:latin typeface="Calibri"/>
                <a:cs typeface="Calibri"/>
              </a:rPr>
              <a:t>2020</a:t>
            </a:r>
            <a:endParaRPr lang="en-US" sz="1600" b="1">
              <a:solidFill>
                <a:schemeClr val="tx1">
                  <a:lumMod val="50000"/>
                </a:schemeClr>
              </a:solidFill>
            </a:endParaRPr>
          </a:p>
        </p:txBody>
      </p:sp>
      <p:sp>
        <p:nvSpPr>
          <p:cNvPr id="36" name="TextBox 35">
            <a:extLst>
              <a:ext uri="{FF2B5EF4-FFF2-40B4-BE49-F238E27FC236}">
                <a16:creationId xmlns:a16="http://schemas.microsoft.com/office/drawing/2014/main" id="{41407DDE-F8D3-7EB7-298F-DBAB241FCD84}"/>
              </a:ext>
            </a:extLst>
          </p:cNvPr>
          <p:cNvSpPr txBox="1"/>
          <p:nvPr/>
        </p:nvSpPr>
        <p:spPr>
          <a:xfrm>
            <a:off x="4610110" y="3059643"/>
            <a:ext cx="738553" cy="369332"/>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b="1">
                <a:solidFill>
                  <a:schemeClr val="tx1">
                    <a:lumMod val="50000"/>
                  </a:schemeClr>
                </a:solidFill>
                <a:latin typeface="Calibri"/>
                <a:cs typeface="Calibri"/>
              </a:rPr>
              <a:t>2021</a:t>
            </a:r>
            <a:endParaRPr lang="en-US" sz="1600" b="1">
              <a:solidFill>
                <a:schemeClr val="tx1">
                  <a:lumMod val="50000"/>
                </a:schemeClr>
              </a:solidFill>
            </a:endParaRPr>
          </a:p>
        </p:txBody>
      </p:sp>
      <p:sp>
        <p:nvSpPr>
          <p:cNvPr id="37" name="TextBox 36">
            <a:extLst>
              <a:ext uri="{FF2B5EF4-FFF2-40B4-BE49-F238E27FC236}">
                <a16:creationId xmlns:a16="http://schemas.microsoft.com/office/drawing/2014/main" id="{55BC7FFE-5AC9-69B8-583A-E46A19B733FF}"/>
              </a:ext>
            </a:extLst>
          </p:cNvPr>
          <p:cNvSpPr txBox="1"/>
          <p:nvPr/>
        </p:nvSpPr>
        <p:spPr>
          <a:xfrm>
            <a:off x="6472550" y="3064043"/>
            <a:ext cx="738553" cy="369332"/>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b="1">
                <a:solidFill>
                  <a:schemeClr val="tx1">
                    <a:lumMod val="50000"/>
                  </a:schemeClr>
                </a:solidFill>
                <a:latin typeface="Calibri"/>
                <a:cs typeface="Calibri"/>
              </a:rPr>
              <a:t>2022</a:t>
            </a:r>
            <a:endParaRPr lang="en-US" sz="1600" b="1">
              <a:solidFill>
                <a:schemeClr val="tx1">
                  <a:lumMod val="50000"/>
                </a:schemeClr>
              </a:solidFill>
            </a:endParaRPr>
          </a:p>
        </p:txBody>
      </p:sp>
      <p:sp>
        <p:nvSpPr>
          <p:cNvPr id="38" name="TextBox 37">
            <a:extLst>
              <a:ext uri="{FF2B5EF4-FFF2-40B4-BE49-F238E27FC236}">
                <a16:creationId xmlns:a16="http://schemas.microsoft.com/office/drawing/2014/main" id="{02FF13D8-54AB-0FCD-C100-41CF916E373F}"/>
              </a:ext>
            </a:extLst>
          </p:cNvPr>
          <p:cNvSpPr txBox="1"/>
          <p:nvPr/>
        </p:nvSpPr>
        <p:spPr>
          <a:xfrm>
            <a:off x="9282534" y="3103555"/>
            <a:ext cx="738553" cy="369332"/>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b="1">
                <a:solidFill>
                  <a:schemeClr val="tx1">
                    <a:lumMod val="50000"/>
                  </a:schemeClr>
                </a:solidFill>
                <a:latin typeface="Calibri"/>
                <a:cs typeface="Calibri"/>
              </a:rPr>
              <a:t>2023</a:t>
            </a:r>
            <a:endParaRPr lang="en-US" sz="1600" b="1">
              <a:solidFill>
                <a:schemeClr val="tx1">
                  <a:lumMod val="50000"/>
                </a:schemeClr>
              </a:solidFill>
            </a:endParaRPr>
          </a:p>
        </p:txBody>
      </p:sp>
      <p:grpSp>
        <p:nvGrpSpPr>
          <p:cNvPr id="2" name="Group 1" descr="Timeline of different trustworthy AI initiatives from 2019 to present from multiple federal agencies.">
            <a:extLst>
              <a:ext uri="{FF2B5EF4-FFF2-40B4-BE49-F238E27FC236}">
                <a16:creationId xmlns:a16="http://schemas.microsoft.com/office/drawing/2014/main" id="{A1500334-5799-9685-D2DC-49483223444A}"/>
              </a:ext>
            </a:extLst>
          </p:cNvPr>
          <p:cNvGrpSpPr/>
          <p:nvPr/>
        </p:nvGrpSpPr>
        <p:grpSpPr>
          <a:xfrm>
            <a:off x="154513" y="1146866"/>
            <a:ext cx="11698543" cy="5392494"/>
            <a:chOff x="154513" y="1146866"/>
            <a:chExt cx="11698543" cy="5392494"/>
          </a:xfrm>
        </p:grpSpPr>
        <p:pic>
          <p:nvPicPr>
            <p:cNvPr id="9" name="Picture 5">
              <a:extLst>
                <a:ext uri="{FF2B5EF4-FFF2-40B4-BE49-F238E27FC236}">
                  <a16:creationId xmlns:a16="http://schemas.microsoft.com/office/drawing/2014/main" id="{CECC2362-A391-344D-CC79-4A86C7DC9EDB}"/>
                </a:ext>
              </a:extLst>
            </p:cNvPr>
            <p:cNvPicPr>
              <a:picLocks noChangeAspect="1"/>
            </p:cNvPicPr>
            <p:nvPr/>
          </p:nvPicPr>
          <p:blipFill>
            <a:blip r:embed="rId3"/>
            <a:stretch>
              <a:fillRect/>
            </a:stretch>
          </p:blipFill>
          <p:spPr>
            <a:xfrm>
              <a:off x="6344652" y="1254139"/>
              <a:ext cx="3088153" cy="1064205"/>
            </a:xfrm>
            <a:prstGeom prst="roundRect">
              <a:avLst/>
            </a:prstGeom>
            <a:ln>
              <a:noFill/>
            </a:ln>
          </p:spPr>
        </p:pic>
        <p:pic>
          <p:nvPicPr>
            <p:cNvPr id="10" name="Picture 8">
              <a:extLst>
                <a:ext uri="{FF2B5EF4-FFF2-40B4-BE49-F238E27FC236}">
                  <a16:creationId xmlns:a16="http://schemas.microsoft.com/office/drawing/2014/main" id="{27167685-8554-E1E8-5E61-A603BB4DB194}"/>
                </a:ext>
              </a:extLst>
            </p:cNvPr>
            <p:cNvPicPr>
              <a:picLocks noChangeAspect="1"/>
            </p:cNvPicPr>
            <p:nvPr/>
          </p:nvPicPr>
          <p:blipFill>
            <a:blip r:embed="rId4"/>
            <a:stretch>
              <a:fillRect/>
            </a:stretch>
          </p:blipFill>
          <p:spPr>
            <a:xfrm>
              <a:off x="154513" y="3787435"/>
              <a:ext cx="3657600" cy="1257540"/>
            </a:xfrm>
            <a:prstGeom prst="roundRect">
              <a:avLst/>
            </a:prstGeom>
            <a:ln>
              <a:solidFill>
                <a:schemeClr val="tx1">
                  <a:lumMod val="50000"/>
                </a:schemeClr>
              </a:solidFill>
            </a:ln>
          </p:spPr>
        </p:pic>
        <p:pic>
          <p:nvPicPr>
            <p:cNvPr id="11" name="Picture 9">
              <a:extLst>
                <a:ext uri="{FF2B5EF4-FFF2-40B4-BE49-F238E27FC236}">
                  <a16:creationId xmlns:a16="http://schemas.microsoft.com/office/drawing/2014/main" id="{A3567A99-D7C5-BDCD-4520-A0D4F6810323}"/>
                </a:ext>
              </a:extLst>
            </p:cNvPr>
            <p:cNvPicPr>
              <a:picLocks noChangeAspect="1"/>
            </p:cNvPicPr>
            <p:nvPr/>
          </p:nvPicPr>
          <p:blipFill>
            <a:blip r:embed="rId5"/>
            <a:stretch>
              <a:fillRect/>
            </a:stretch>
          </p:blipFill>
          <p:spPr>
            <a:xfrm>
              <a:off x="2254609" y="5257745"/>
              <a:ext cx="3657600" cy="1280528"/>
            </a:xfrm>
            <a:prstGeom prst="roundRect">
              <a:avLst/>
            </a:prstGeom>
            <a:ln>
              <a:solidFill>
                <a:schemeClr val="tx1">
                  <a:lumMod val="50000"/>
                </a:schemeClr>
              </a:solidFill>
            </a:ln>
          </p:spPr>
        </p:pic>
        <p:pic>
          <p:nvPicPr>
            <p:cNvPr id="12" name="Picture 10">
              <a:extLst>
                <a:ext uri="{FF2B5EF4-FFF2-40B4-BE49-F238E27FC236}">
                  <a16:creationId xmlns:a16="http://schemas.microsoft.com/office/drawing/2014/main" id="{8304EFAE-61D3-EB3F-1001-3F5C6A2314DF}"/>
                </a:ext>
              </a:extLst>
            </p:cNvPr>
            <p:cNvPicPr>
              <a:picLocks noChangeAspect="1"/>
            </p:cNvPicPr>
            <p:nvPr/>
          </p:nvPicPr>
          <p:blipFill>
            <a:blip r:embed="rId6"/>
            <a:stretch>
              <a:fillRect/>
            </a:stretch>
          </p:blipFill>
          <p:spPr>
            <a:xfrm>
              <a:off x="4102918" y="3747567"/>
              <a:ext cx="4744900" cy="1304351"/>
            </a:xfrm>
            <a:prstGeom prst="roundRect">
              <a:avLst/>
            </a:prstGeom>
            <a:ln>
              <a:solidFill>
                <a:schemeClr val="tx1">
                  <a:lumMod val="50000"/>
                </a:schemeClr>
              </a:solidFill>
            </a:ln>
          </p:spPr>
        </p:pic>
        <p:pic>
          <p:nvPicPr>
            <p:cNvPr id="13" name="Picture 11">
              <a:extLst>
                <a:ext uri="{FF2B5EF4-FFF2-40B4-BE49-F238E27FC236}">
                  <a16:creationId xmlns:a16="http://schemas.microsoft.com/office/drawing/2014/main" id="{3851DE43-1287-EA85-3230-35A3D1D30137}"/>
                </a:ext>
              </a:extLst>
            </p:cNvPr>
            <p:cNvPicPr>
              <a:picLocks noChangeAspect="1"/>
            </p:cNvPicPr>
            <p:nvPr/>
          </p:nvPicPr>
          <p:blipFill>
            <a:blip r:embed="rId7"/>
            <a:stretch>
              <a:fillRect/>
            </a:stretch>
          </p:blipFill>
          <p:spPr>
            <a:xfrm>
              <a:off x="9650129" y="1146866"/>
              <a:ext cx="2202927" cy="1199612"/>
            </a:xfrm>
            <a:prstGeom prst="roundRect">
              <a:avLst/>
            </a:prstGeom>
            <a:ln>
              <a:solidFill>
                <a:schemeClr val="tx1">
                  <a:lumMod val="50000"/>
                </a:schemeClr>
              </a:solidFill>
            </a:ln>
          </p:spPr>
        </p:pic>
        <p:pic>
          <p:nvPicPr>
            <p:cNvPr id="14" name="Picture 12" title="https://www.hhs.gov/sites/default/files/hhs-trustworthy-ai-playbook.pdf">
              <a:extLst>
                <a:ext uri="{FF2B5EF4-FFF2-40B4-BE49-F238E27FC236}">
                  <a16:creationId xmlns:a16="http://schemas.microsoft.com/office/drawing/2014/main" id="{55614B8C-A0AE-44F2-4341-B92508898CE5}"/>
                </a:ext>
              </a:extLst>
            </p:cNvPr>
            <p:cNvPicPr>
              <a:picLocks noChangeAspect="1"/>
            </p:cNvPicPr>
            <p:nvPr/>
          </p:nvPicPr>
          <p:blipFill>
            <a:blip r:embed="rId8"/>
            <a:stretch>
              <a:fillRect/>
            </a:stretch>
          </p:blipFill>
          <p:spPr>
            <a:xfrm>
              <a:off x="3099712" y="1420643"/>
              <a:ext cx="3035787" cy="686459"/>
            </a:xfrm>
            <a:prstGeom prst="roundRect">
              <a:avLst/>
            </a:prstGeom>
            <a:ln>
              <a:solidFill>
                <a:schemeClr val="tx1">
                  <a:lumMod val="50000"/>
                </a:schemeClr>
              </a:solidFill>
            </a:ln>
          </p:spPr>
        </p:pic>
        <p:pic>
          <p:nvPicPr>
            <p:cNvPr id="15" name="Picture 13">
              <a:extLst>
                <a:ext uri="{FF2B5EF4-FFF2-40B4-BE49-F238E27FC236}">
                  <a16:creationId xmlns:a16="http://schemas.microsoft.com/office/drawing/2014/main" id="{2DA90BF3-9A87-8E2C-E734-F091AF654519}"/>
                </a:ext>
              </a:extLst>
            </p:cNvPr>
            <p:cNvPicPr>
              <a:picLocks noChangeAspect="1"/>
            </p:cNvPicPr>
            <p:nvPr/>
          </p:nvPicPr>
          <p:blipFill>
            <a:blip r:embed="rId9"/>
            <a:stretch>
              <a:fillRect/>
            </a:stretch>
          </p:blipFill>
          <p:spPr>
            <a:xfrm>
              <a:off x="9179261" y="3673090"/>
              <a:ext cx="2673600" cy="1367468"/>
            </a:xfrm>
            <a:prstGeom prst="roundRect">
              <a:avLst/>
            </a:prstGeom>
            <a:ln>
              <a:solidFill>
                <a:schemeClr val="tx1">
                  <a:lumMod val="50000"/>
                </a:schemeClr>
              </a:solidFill>
            </a:ln>
          </p:spPr>
        </p:pic>
        <p:pic>
          <p:nvPicPr>
            <p:cNvPr id="16" name="Picture 14">
              <a:extLst>
                <a:ext uri="{FF2B5EF4-FFF2-40B4-BE49-F238E27FC236}">
                  <a16:creationId xmlns:a16="http://schemas.microsoft.com/office/drawing/2014/main" id="{6F9A9381-70DF-3B16-48BB-5EED524B4CD2}"/>
                </a:ext>
              </a:extLst>
            </p:cNvPr>
            <p:cNvPicPr>
              <a:picLocks noChangeAspect="1"/>
            </p:cNvPicPr>
            <p:nvPr/>
          </p:nvPicPr>
          <p:blipFill>
            <a:blip r:embed="rId10"/>
            <a:stretch>
              <a:fillRect/>
            </a:stretch>
          </p:blipFill>
          <p:spPr>
            <a:xfrm>
              <a:off x="6863067" y="5256251"/>
              <a:ext cx="3657600" cy="1283109"/>
            </a:xfrm>
            <a:prstGeom prst="roundRect">
              <a:avLst/>
            </a:prstGeom>
            <a:ln>
              <a:solidFill>
                <a:schemeClr val="tx1">
                  <a:lumMod val="50000"/>
                </a:schemeClr>
              </a:solidFill>
            </a:ln>
          </p:spPr>
        </p:pic>
        <p:pic>
          <p:nvPicPr>
            <p:cNvPr id="39" name="Picture 54" descr="Screen Shot 2023-06-08 at 9.35.49 PM.png">
              <a:extLst>
                <a:ext uri="{FF2B5EF4-FFF2-40B4-BE49-F238E27FC236}">
                  <a16:creationId xmlns:a16="http://schemas.microsoft.com/office/drawing/2014/main" id="{592F5F6F-1BCD-564F-03CB-15C7366CF786}"/>
                </a:ext>
              </a:extLst>
            </p:cNvPr>
            <p:cNvPicPr>
              <a:picLocks noChangeAspect="1"/>
            </p:cNvPicPr>
            <p:nvPr/>
          </p:nvPicPr>
          <p:blipFill>
            <a:blip r:embed="rId11"/>
            <a:stretch>
              <a:fillRect/>
            </a:stretch>
          </p:blipFill>
          <p:spPr>
            <a:xfrm>
              <a:off x="397819" y="1382066"/>
              <a:ext cx="2470151" cy="810921"/>
            </a:xfrm>
            <a:prstGeom prst="roundRect">
              <a:avLst/>
            </a:prstGeom>
            <a:ln>
              <a:solidFill>
                <a:schemeClr val="tx1">
                  <a:lumMod val="50000"/>
                </a:schemeClr>
              </a:solidFill>
            </a:ln>
          </p:spPr>
        </p:pic>
      </p:grpSp>
      <p:cxnSp>
        <p:nvCxnSpPr>
          <p:cNvPr id="40" name="Straight Arrow Connector 39">
            <a:extLst>
              <a:ext uri="{FF2B5EF4-FFF2-40B4-BE49-F238E27FC236}">
                <a16:creationId xmlns:a16="http://schemas.microsoft.com/office/drawing/2014/main" id="{3E483FBB-1C90-D782-B39C-28C72BDAB02C}"/>
              </a:ext>
            </a:extLst>
          </p:cNvPr>
          <p:cNvCxnSpPr>
            <a:cxnSpLocks/>
          </p:cNvCxnSpPr>
          <p:nvPr/>
        </p:nvCxnSpPr>
        <p:spPr>
          <a:xfrm>
            <a:off x="2504504" y="2199500"/>
            <a:ext cx="1" cy="867509"/>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931D1305-25B8-9DD6-21EA-89D443E979C3}"/>
              </a:ext>
            </a:extLst>
          </p:cNvPr>
          <p:cNvSpPr/>
          <p:nvPr/>
        </p:nvSpPr>
        <p:spPr>
          <a:xfrm>
            <a:off x="2468008" y="2165222"/>
            <a:ext cx="70337" cy="70337"/>
          </a:xfrm>
          <a:prstGeom prst="ellipse">
            <a:avLst/>
          </a:prstGeom>
          <a:solidFill>
            <a:schemeClr val="tx1">
              <a:lumMod val="5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385700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2" y="787400"/>
            <a:ext cx="11364466" cy="5777523"/>
          </a:xfrm>
        </p:spPr>
        <p:txBody>
          <a:bodyPr vert="horz" lIns="91440" tIns="45720" rIns="91440" bIns="45720" rtlCol="0" anchor="t">
            <a:normAutofit/>
          </a:bodyPr>
          <a:lstStyle/>
          <a:p>
            <a:pPr marL="0" indent="0">
              <a:spcBef>
                <a:spcPct val="0"/>
              </a:spcBef>
            </a:pPr>
            <a:r>
              <a:rPr lang="en-US" sz="3900">
                <a:solidFill>
                  <a:srgbClr val="00606B"/>
                </a:solidFill>
              </a:rPr>
              <a:t>Potential benefits of generative AI for CDC </a:t>
            </a:r>
          </a:p>
        </p:txBody>
      </p:sp>
      <p:graphicFrame>
        <p:nvGraphicFramePr>
          <p:cNvPr id="3" name="Table 2">
            <a:extLst>
              <a:ext uri="{FF2B5EF4-FFF2-40B4-BE49-F238E27FC236}">
                <a16:creationId xmlns:a16="http://schemas.microsoft.com/office/drawing/2014/main" id="{184D01CA-34E3-6B60-17F6-15B1A0DE1783}"/>
              </a:ext>
            </a:extLst>
          </p:cNvPr>
          <p:cNvGraphicFramePr>
            <a:graphicFrameLocks noGrp="1"/>
          </p:cNvGraphicFramePr>
          <p:nvPr/>
        </p:nvGraphicFramePr>
        <p:xfrm>
          <a:off x="674914" y="1567542"/>
          <a:ext cx="11017723" cy="4754880"/>
        </p:xfrm>
        <a:graphic>
          <a:graphicData uri="http://schemas.openxmlformats.org/drawingml/2006/table">
            <a:tbl>
              <a:tblPr firstRow="1" bandRow="1">
                <a:tableStyleId>{93296810-A885-4BE3-A3E7-6D5BEEA58F35}</a:tableStyleId>
              </a:tblPr>
              <a:tblGrid>
                <a:gridCol w="3690257">
                  <a:extLst>
                    <a:ext uri="{9D8B030D-6E8A-4147-A177-3AD203B41FA5}">
                      <a16:colId xmlns:a16="http://schemas.microsoft.com/office/drawing/2014/main" val="3861529654"/>
                    </a:ext>
                  </a:extLst>
                </a:gridCol>
                <a:gridCol w="7327466">
                  <a:extLst>
                    <a:ext uri="{9D8B030D-6E8A-4147-A177-3AD203B41FA5}">
                      <a16:colId xmlns:a16="http://schemas.microsoft.com/office/drawing/2014/main" val="1226709178"/>
                    </a:ext>
                  </a:extLst>
                </a:gridCol>
              </a:tblGrid>
              <a:tr h="289198">
                <a:tc>
                  <a:txBody>
                    <a:bodyPr/>
                    <a:lstStyle/>
                    <a:p>
                      <a:pPr algn="ctr"/>
                      <a:r>
                        <a:rPr lang="en-US" sz="2400">
                          <a:effectLst/>
                        </a:rPr>
                        <a:t>Potential benefit to CDC</a:t>
                      </a:r>
                    </a:p>
                  </a:txBody>
                  <a:tcPr marL="68580" marR="68580" marT="0" marB="0"/>
                </a:tc>
                <a:tc>
                  <a:txBody>
                    <a:bodyPr/>
                    <a:lstStyle/>
                    <a:p>
                      <a:pPr algn="ctr"/>
                      <a:r>
                        <a:rPr lang="en-US" sz="2400">
                          <a:effectLst/>
                        </a:rPr>
                        <a:t>Examples</a:t>
                      </a:r>
                    </a:p>
                  </a:txBody>
                  <a:tcPr marL="68580" marR="68580" marT="0" marB="0"/>
                </a:tc>
                <a:extLst>
                  <a:ext uri="{0D108BD9-81ED-4DB2-BD59-A6C34878D82A}">
                    <a16:rowId xmlns:a16="http://schemas.microsoft.com/office/drawing/2014/main" val="2556400952"/>
                  </a:ext>
                </a:extLst>
              </a:tr>
              <a:tr h="190500">
                <a:tc>
                  <a:txBody>
                    <a:bodyPr/>
                    <a:lstStyle/>
                    <a:p>
                      <a:r>
                        <a:rPr lang="en-US" b="1">
                          <a:effectLst/>
                        </a:rPr>
                        <a:t>Save resources</a:t>
                      </a:r>
                      <a:r>
                        <a:rPr lang="en-US" b="0">
                          <a:effectLst/>
                        </a:rPr>
                        <a:t>: Automate or accelerate certain tasks and processes</a:t>
                      </a:r>
                    </a:p>
                  </a:txBody>
                  <a:tcPr marL="68580" marR="68580" marT="0" marB="0"/>
                </a:tc>
                <a:tc>
                  <a:txBody>
                    <a:bodyPr/>
                    <a:lstStyle/>
                    <a:p>
                      <a:pPr marL="342900" lvl="0" indent="-342900">
                        <a:buFont typeface="Arial"/>
                        <a:buChar char="•"/>
                      </a:pPr>
                      <a:r>
                        <a:rPr lang="en-US" b="0">
                          <a:solidFill>
                            <a:schemeClr val="tx2">
                              <a:lumMod val="60000"/>
                              <a:lumOff val="40000"/>
                            </a:schemeClr>
                          </a:solidFill>
                          <a:effectLst/>
                        </a:rPr>
                        <a:t>Draft an executive summary of a written report from talking points </a:t>
                      </a:r>
                    </a:p>
                    <a:p>
                      <a:pPr marL="342900" lvl="0" indent="-342900">
                        <a:buFont typeface="Arial"/>
                        <a:buChar char="•"/>
                      </a:pPr>
                      <a:r>
                        <a:rPr lang="en-US" b="0">
                          <a:solidFill>
                            <a:schemeClr val="tx2">
                              <a:lumMod val="60000"/>
                              <a:lumOff val="40000"/>
                            </a:schemeClr>
                          </a:solidFill>
                          <a:effectLst/>
                        </a:rPr>
                        <a:t>Draft a chart abstraction questionnaire</a:t>
                      </a:r>
                    </a:p>
                    <a:p>
                      <a:pPr marL="342900" lvl="0" indent="-342900">
                        <a:buFont typeface="Arial"/>
                        <a:buChar char="•"/>
                      </a:pPr>
                      <a:r>
                        <a:rPr lang="en-US" b="0">
                          <a:solidFill>
                            <a:schemeClr val="tx2">
                              <a:lumMod val="50000"/>
                            </a:schemeClr>
                          </a:solidFill>
                          <a:effectLst/>
                        </a:rPr>
                        <a:t>Draft a scope of work for a contract </a:t>
                      </a:r>
                    </a:p>
                    <a:p>
                      <a:pPr marL="342900" lvl="0" indent="-342900">
                        <a:buFont typeface="Arial"/>
                        <a:buChar char="•"/>
                      </a:pPr>
                      <a:r>
                        <a:rPr lang="en-US" b="0">
                          <a:solidFill>
                            <a:schemeClr val="tx2">
                              <a:lumMod val="60000"/>
                              <a:lumOff val="40000"/>
                            </a:schemeClr>
                          </a:solidFill>
                          <a:effectLst/>
                        </a:rPr>
                        <a:t>Draft a position description for a vacant job</a:t>
                      </a:r>
                    </a:p>
                  </a:txBody>
                  <a:tcPr marL="68580" marR="68580" marT="0" marB="0"/>
                </a:tc>
                <a:extLst>
                  <a:ext uri="{0D108BD9-81ED-4DB2-BD59-A6C34878D82A}">
                    <a16:rowId xmlns:a16="http://schemas.microsoft.com/office/drawing/2014/main" val="539896594"/>
                  </a:ext>
                </a:extLst>
              </a:tr>
              <a:tr h="190500">
                <a:tc>
                  <a:txBody>
                    <a:bodyPr/>
                    <a:lstStyle/>
                    <a:p>
                      <a:r>
                        <a:rPr lang="en-US" b="1">
                          <a:effectLst/>
                        </a:rPr>
                        <a:t>Increase efficiency</a:t>
                      </a:r>
                      <a:r>
                        <a:rPr lang="en-US" b="0">
                          <a:effectLst/>
                        </a:rPr>
                        <a:t>: Accelerate manual or repetitive tasks that do not require a high level of expertise or using structured formats</a:t>
                      </a:r>
                    </a:p>
                  </a:txBody>
                  <a:tcPr marL="68580" marR="68580" marT="0" marB="0"/>
                </a:tc>
                <a:tc>
                  <a:txBody>
                    <a:bodyPr/>
                    <a:lstStyle/>
                    <a:p>
                      <a:pPr marL="342900" lvl="0" indent="-342900">
                        <a:buFont typeface="Arial"/>
                        <a:buChar char="•"/>
                      </a:pPr>
                      <a:r>
                        <a:rPr lang="en-US" b="0">
                          <a:solidFill>
                            <a:schemeClr val="tx2">
                              <a:lumMod val="60000"/>
                              <a:lumOff val="40000"/>
                            </a:schemeClr>
                          </a:solidFill>
                          <a:effectLst/>
                        </a:rPr>
                        <a:t>Draft or edit scientific products including abstracts and manuscripts </a:t>
                      </a:r>
                    </a:p>
                    <a:p>
                      <a:pPr marL="342900" lvl="0" indent="-342900">
                        <a:buFont typeface="Arial"/>
                        <a:buChar char="•"/>
                      </a:pPr>
                      <a:r>
                        <a:rPr lang="en-US" b="0">
                          <a:solidFill>
                            <a:schemeClr val="tx2">
                              <a:lumMod val="60000"/>
                              <a:lumOff val="40000"/>
                            </a:schemeClr>
                          </a:solidFill>
                          <a:effectLst/>
                        </a:rPr>
                        <a:t>Create resumes or other structured documents</a:t>
                      </a:r>
                    </a:p>
                    <a:p>
                      <a:pPr marL="342900" lvl="0" indent="-342900">
                        <a:buFont typeface="Arial"/>
                        <a:buChar char="•"/>
                      </a:pPr>
                      <a:r>
                        <a:rPr lang="en-US" b="0">
                          <a:solidFill>
                            <a:schemeClr val="tx2">
                              <a:lumMod val="50000"/>
                            </a:schemeClr>
                          </a:solidFill>
                          <a:effectLst/>
                        </a:rPr>
                        <a:t>Create or edit code and documentation</a:t>
                      </a:r>
                    </a:p>
                    <a:p>
                      <a:pPr marL="342900" lvl="0" indent="-342900">
                        <a:buFont typeface="Arial"/>
                        <a:buChar char="•"/>
                      </a:pPr>
                      <a:r>
                        <a:rPr lang="en-US" b="0">
                          <a:solidFill>
                            <a:schemeClr val="tx2">
                              <a:lumMod val="50000"/>
                            </a:schemeClr>
                          </a:solidFill>
                          <a:effectLst/>
                        </a:rPr>
                        <a:t>Translate code between programming languages</a:t>
                      </a:r>
                    </a:p>
                  </a:txBody>
                  <a:tcPr marL="68580" marR="68580" marT="0" marB="0"/>
                </a:tc>
                <a:extLst>
                  <a:ext uri="{0D108BD9-81ED-4DB2-BD59-A6C34878D82A}">
                    <a16:rowId xmlns:a16="http://schemas.microsoft.com/office/drawing/2014/main" val="2211447487"/>
                  </a:ext>
                </a:extLst>
              </a:tr>
              <a:tr h="190500">
                <a:tc>
                  <a:txBody>
                    <a:bodyPr/>
                    <a:lstStyle/>
                    <a:p>
                      <a:pPr lvl="0">
                        <a:buNone/>
                      </a:pPr>
                      <a:r>
                        <a:rPr lang="en-US" b="1">
                          <a:effectLst/>
                        </a:rPr>
                        <a:t>Synthesize and summarize information</a:t>
                      </a:r>
                      <a:endParaRPr lang="en-US" b="1"/>
                    </a:p>
                  </a:txBody>
                  <a:tcPr marL="68580" marR="68580" marT="0" marB="0"/>
                </a:tc>
                <a:tc>
                  <a:txBody>
                    <a:bodyPr/>
                    <a:lstStyle/>
                    <a:p>
                      <a:pPr marL="342900" lvl="0" indent="-342900">
                        <a:buFont typeface="Arial"/>
                        <a:buChar char="•"/>
                      </a:pPr>
                      <a:r>
                        <a:rPr lang="en-US">
                          <a:solidFill>
                            <a:schemeClr val="tx2">
                              <a:lumMod val="50000"/>
                            </a:schemeClr>
                          </a:solidFill>
                          <a:effectLst/>
                        </a:rPr>
                        <a:t>Summarize written material </a:t>
                      </a:r>
                    </a:p>
                    <a:p>
                      <a:pPr marL="342900" lvl="0" indent="-342900">
                        <a:buFont typeface="Arial"/>
                        <a:buChar char="•"/>
                      </a:pPr>
                      <a:r>
                        <a:rPr lang="en-US">
                          <a:solidFill>
                            <a:schemeClr val="tx2">
                              <a:lumMod val="60000"/>
                              <a:lumOff val="40000"/>
                            </a:schemeClr>
                          </a:solidFill>
                          <a:effectLst/>
                        </a:rPr>
                        <a:t>Describe methodological options, with references, for conducting multiple imputation at scale </a:t>
                      </a:r>
                      <a:endParaRPr lang="en-US">
                        <a:solidFill>
                          <a:schemeClr val="tx2">
                            <a:lumMod val="60000"/>
                            <a:lumOff val="40000"/>
                          </a:schemeClr>
                        </a:solidFill>
                      </a:endParaRPr>
                    </a:p>
                  </a:txBody>
                  <a:tcPr marL="68580" marR="68580" marT="0" marB="0"/>
                </a:tc>
                <a:extLst>
                  <a:ext uri="{0D108BD9-81ED-4DB2-BD59-A6C34878D82A}">
                    <a16:rowId xmlns:a16="http://schemas.microsoft.com/office/drawing/2014/main" val="4210487781"/>
                  </a:ext>
                </a:extLst>
              </a:tr>
              <a:tr h="190500">
                <a:tc>
                  <a:txBody>
                    <a:bodyPr/>
                    <a:lstStyle/>
                    <a:p>
                      <a:pPr lvl="0">
                        <a:buNone/>
                      </a:pPr>
                      <a:r>
                        <a:rPr lang="en-US" b="1">
                          <a:effectLst/>
                        </a:rPr>
                        <a:t>Communicate</a:t>
                      </a:r>
                      <a:r>
                        <a:rPr lang="en-US" b="0">
                          <a:effectLst/>
                        </a:rPr>
                        <a:t>: Adapting text to various reading levels, platforms, audiences</a:t>
                      </a:r>
                      <a:endParaRPr lang="en-US" b="0"/>
                    </a:p>
                  </a:txBody>
                  <a:tcPr marL="68580" marR="68580" marT="0" marB="0"/>
                </a:tc>
                <a:tc>
                  <a:txBody>
                    <a:bodyPr/>
                    <a:lstStyle/>
                    <a:p>
                      <a:pPr marL="342900" lvl="0" indent="-342900">
                        <a:buFont typeface="Arial"/>
                        <a:buChar char="•"/>
                      </a:pPr>
                      <a:r>
                        <a:rPr lang="en-US">
                          <a:solidFill>
                            <a:schemeClr val="tx2">
                              <a:lumMod val="60000"/>
                              <a:lumOff val="40000"/>
                            </a:schemeClr>
                          </a:solidFill>
                          <a:effectLst/>
                        </a:rPr>
                        <a:t>Draft communications messages </a:t>
                      </a:r>
                    </a:p>
                    <a:p>
                      <a:pPr marL="342900" lvl="0" indent="-342900">
                        <a:buFont typeface="Arial"/>
                        <a:buChar char="•"/>
                      </a:pPr>
                      <a:r>
                        <a:rPr lang="en-US">
                          <a:solidFill>
                            <a:schemeClr val="tx2">
                              <a:lumMod val="50000"/>
                            </a:schemeClr>
                          </a:solidFill>
                          <a:effectLst/>
                        </a:rPr>
                        <a:t>Translate websites or other written materials between spoken languages </a:t>
                      </a:r>
                      <a:endParaRPr lang="en-US">
                        <a:solidFill>
                          <a:schemeClr val="tx2">
                            <a:lumMod val="50000"/>
                          </a:schemeClr>
                        </a:solidFill>
                      </a:endParaRPr>
                    </a:p>
                    <a:p>
                      <a:pPr marL="342900" lvl="0" indent="-342900">
                        <a:buFont typeface="Arial"/>
                        <a:buChar char="•"/>
                      </a:pPr>
                      <a:r>
                        <a:rPr lang="en-US">
                          <a:solidFill>
                            <a:schemeClr val="tx2">
                              <a:lumMod val="50000"/>
                            </a:schemeClr>
                          </a:solidFill>
                          <a:effectLst/>
                        </a:rPr>
                        <a:t>Draft tweets from a list of talking points.</a:t>
                      </a:r>
                      <a:endParaRPr lang="en-US">
                        <a:solidFill>
                          <a:schemeClr val="tx2">
                            <a:lumMod val="50000"/>
                          </a:schemeClr>
                        </a:solidFill>
                      </a:endParaRPr>
                    </a:p>
                  </a:txBody>
                  <a:tcPr marL="68580" marR="68580" marT="0" marB="0"/>
                </a:tc>
                <a:extLst>
                  <a:ext uri="{0D108BD9-81ED-4DB2-BD59-A6C34878D82A}">
                    <a16:rowId xmlns:a16="http://schemas.microsoft.com/office/drawing/2014/main" val="1173262643"/>
                  </a:ext>
                </a:extLst>
              </a:tr>
              <a:tr h="190500">
                <a:tc>
                  <a:txBody>
                    <a:bodyPr/>
                    <a:lstStyle/>
                    <a:p>
                      <a:r>
                        <a:rPr lang="en-US" b="1">
                          <a:effectLst/>
                        </a:rPr>
                        <a:t>Personalize responses </a:t>
                      </a:r>
                    </a:p>
                  </a:txBody>
                  <a:tcPr marL="68580" marR="68580" marT="0" marB="0"/>
                </a:tc>
                <a:tc>
                  <a:txBody>
                    <a:bodyPr/>
                    <a:lstStyle/>
                    <a:p>
                      <a:pPr marL="342900" lvl="0" indent="-342900">
                        <a:buFont typeface="Arial"/>
                        <a:buChar char="•"/>
                      </a:pPr>
                      <a:r>
                        <a:rPr lang="en-US">
                          <a:solidFill>
                            <a:schemeClr val="tx2">
                              <a:lumMod val="60000"/>
                              <a:lumOff val="40000"/>
                            </a:schemeClr>
                          </a:solidFill>
                          <a:effectLst/>
                        </a:rPr>
                        <a:t>Draft responses to public inquiries with references to relevant CDC guidance</a:t>
                      </a:r>
                    </a:p>
                  </a:txBody>
                  <a:tcPr marL="68580" marR="68580" marT="0" marB="0"/>
                </a:tc>
                <a:extLst>
                  <a:ext uri="{0D108BD9-81ED-4DB2-BD59-A6C34878D82A}">
                    <a16:rowId xmlns:a16="http://schemas.microsoft.com/office/drawing/2014/main" val="4053348841"/>
                  </a:ext>
                </a:extLst>
              </a:tr>
            </a:tbl>
          </a:graphicData>
        </a:graphic>
      </p:graphicFrame>
      <p:sp>
        <p:nvSpPr>
          <p:cNvPr id="7" name="TextBox 6">
            <a:extLst>
              <a:ext uri="{FF2B5EF4-FFF2-40B4-BE49-F238E27FC236}">
                <a16:creationId xmlns:a16="http://schemas.microsoft.com/office/drawing/2014/main" id="{BD4471EB-ECDD-8838-2316-CEDE9462CF63}"/>
              </a:ext>
            </a:extLst>
          </p:cNvPr>
          <p:cNvSpPr txBox="1"/>
          <p:nvPr/>
        </p:nvSpPr>
        <p:spPr>
          <a:xfrm>
            <a:off x="576262" y="6330462"/>
            <a:ext cx="11038747"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CDC Tiger Team, "Utility and Risks to CDC of Conversational Artificial Intelligence (AI) Technologies Like </a:t>
            </a:r>
            <a:r>
              <a:rPr kumimoji="0" lang="en-US" sz="1400" b="0" i="0" u="none" strike="noStrike" kern="1200" cap="none" spc="0" normalizeH="0" baseline="0" noProof="0" err="1">
                <a:ln>
                  <a:noFill/>
                </a:ln>
                <a:solidFill>
                  <a:prstClr val="black"/>
                </a:solidFill>
                <a:effectLst/>
                <a:uLnTx/>
                <a:uFillTx/>
                <a:latin typeface="Calibri" panose="020F0502020204030204"/>
                <a:ea typeface="+mn-lt"/>
                <a:cs typeface="Calibri" panose="020F0502020204030204"/>
              </a:rPr>
              <a:t>ChatGPT</a:t>
            </a:r>
            <a:r>
              <a:rPr kumimoji="0" lang="en-US" sz="1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16565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2" y="787400"/>
            <a:ext cx="11364466" cy="5777523"/>
          </a:xfrm>
        </p:spPr>
        <p:txBody>
          <a:bodyPr vert="horz" lIns="91440" tIns="45720" rIns="91440" bIns="45720" rtlCol="0" anchor="t">
            <a:normAutofit/>
          </a:bodyPr>
          <a:lstStyle/>
          <a:p>
            <a:pPr marL="0" indent="0">
              <a:spcBef>
                <a:spcPct val="0"/>
              </a:spcBef>
            </a:pPr>
            <a:r>
              <a:rPr lang="en-US" sz="3900">
                <a:solidFill>
                  <a:srgbClr val="00606B"/>
                </a:solidFill>
              </a:rPr>
              <a:t>Potential risks of generative AI for CDC</a:t>
            </a:r>
          </a:p>
        </p:txBody>
      </p:sp>
      <p:graphicFrame>
        <p:nvGraphicFramePr>
          <p:cNvPr id="3" name="Table 2">
            <a:extLst>
              <a:ext uri="{FF2B5EF4-FFF2-40B4-BE49-F238E27FC236}">
                <a16:creationId xmlns:a16="http://schemas.microsoft.com/office/drawing/2014/main" id="{184D01CA-34E3-6B60-17F6-15B1A0DE1783}"/>
              </a:ext>
            </a:extLst>
          </p:cNvPr>
          <p:cNvGraphicFramePr>
            <a:graphicFrameLocks noGrp="1"/>
          </p:cNvGraphicFramePr>
          <p:nvPr/>
        </p:nvGraphicFramePr>
        <p:xfrm>
          <a:off x="674914" y="1567542"/>
          <a:ext cx="11017723" cy="4754880"/>
        </p:xfrm>
        <a:graphic>
          <a:graphicData uri="http://schemas.openxmlformats.org/drawingml/2006/table">
            <a:tbl>
              <a:tblPr firstRow="1" bandRow="1">
                <a:tableStyleId>{21E4AEA4-8DFA-4A89-87EB-49C32662AFE0}</a:tableStyleId>
              </a:tblPr>
              <a:tblGrid>
                <a:gridCol w="3690257">
                  <a:extLst>
                    <a:ext uri="{9D8B030D-6E8A-4147-A177-3AD203B41FA5}">
                      <a16:colId xmlns:a16="http://schemas.microsoft.com/office/drawing/2014/main" val="3861529654"/>
                    </a:ext>
                  </a:extLst>
                </a:gridCol>
                <a:gridCol w="7327466">
                  <a:extLst>
                    <a:ext uri="{9D8B030D-6E8A-4147-A177-3AD203B41FA5}">
                      <a16:colId xmlns:a16="http://schemas.microsoft.com/office/drawing/2014/main" val="1226709178"/>
                    </a:ext>
                  </a:extLst>
                </a:gridCol>
              </a:tblGrid>
              <a:tr h="190500">
                <a:tc>
                  <a:txBody>
                    <a:bodyPr/>
                    <a:lstStyle/>
                    <a:p>
                      <a:pPr algn="ctr"/>
                      <a:r>
                        <a:rPr lang="en-US" sz="2400">
                          <a:effectLst/>
                        </a:rPr>
                        <a:t>Potential harm to CDC</a:t>
                      </a:r>
                    </a:p>
                  </a:txBody>
                  <a:tcPr marL="68580" marR="68580" marT="0" marB="0"/>
                </a:tc>
                <a:tc>
                  <a:txBody>
                    <a:bodyPr/>
                    <a:lstStyle/>
                    <a:p>
                      <a:pPr algn="ctr"/>
                      <a:r>
                        <a:rPr lang="en-US" sz="2400">
                          <a:effectLst/>
                        </a:rPr>
                        <a:t>Examples</a:t>
                      </a:r>
                    </a:p>
                  </a:txBody>
                  <a:tcPr marL="68580" marR="68580" marT="0" marB="0"/>
                </a:tc>
                <a:extLst>
                  <a:ext uri="{0D108BD9-81ED-4DB2-BD59-A6C34878D82A}">
                    <a16:rowId xmlns:a16="http://schemas.microsoft.com/office/drawing/2014/main" val="2556400952"/>
                  </a:ext>
                </a:extLst>
              </a:tr>
              <a:tr h="190500">
                <a:tc>
                  <a:txBody>
                    <a:bodyPr/>
                    <a:lstStyle/>
                    <a:p>
                      <a:r>
                        <a:rPr lang="en-US" b="1">
                          <a:effectLst/>
                        </a:rPr>
                        <a:t>Failure to meet ethical or regulatory standards </a:t>
                      </a:r>
                    </a:p>
                  </a:txBody>
                  <a:tcPr marL="68580" marR="68580" marT="0" marB="0"/>
                </a:tc>
                <a:tc>
                  <a:txBody>
                    <a:bodyPr/>
                    <a:lstStyle/>
                    <a:p>
                      <a:pPr marL="342900" lvl="0" indent="-342900">
                        <a:buFont typeface="Arial"/>
                        <a:buChar char="•"/>
                      </a:pPr>
                      <a:r>
                        <a:rPr lang="en-US" sz="1800" b="0" kern="1200" noProof="0">
                          <a:solidFill>
                            <a:schemeClr val="tx2">
                              <a:lumMod val="60000"/>
                              <a:lumOff val="40000"/>
                            </a:schemeClr>
                          </a:solidFill>
                          <a:effectLst/>
                          <a:latin typeface="+mn-lt"/>
                          <a:ea typeface="+mn-ea"/>
                          <a:cs typeface="+mn-cs"/>
                        </a:rPr>
                        <a:t>Relevant regulations and policies that could be threatened by AI use include those addressing data accuracy, data security and privacy/confidentiality, intellectual property, health equity, discrimination, and scientific integrity.</a:t>
                      </a:r>
                      <a:endParaRPr lang="en-US" sz="1800" b="0" kern="1200">
                        <a:solidFill>
                          <a:schemeClr val="tx2">
                            <a:lumMod val="60000"/>
                            <a:lumOff val="40000"/>
                          </a:schemeClr>
                        </a:solidFill>
                        <a:effectLst/>
                        <a:latin typeface="+mn-lt"/>
                        <a:ea typeface="+mn-ea"/>
                        <a:cs typeface="+mn-cs"/>
                      </a:endParaRPr>
                    </a:p>
                  </a:txBody>
                  <a:tcPr marL="68580" marR="68580" marT="0" marB="0"/>
                </a:tc>
                <a:extLst>
                  <a:ext uri="{0D108BD9-81ED-4DB2-BD59-A6C34878D82A}">
                    <a16:rowId xmlns:a16="http://schemas.microsoft.com/office/drawing/2014/main" val="539896594"/>
                  </a:ext>
                </a:extLst>
              </a:tr>
              <a:tr h="190500">
                <a:tc>
                  <a:txBody>
                    <a:bodyPr/>
                    <a:lstStyle/>
                    <a:p>
                      <a:r>
                        <a:rPr lang="en-US" b="1">
                          <a:effectLst/>
                        </a:rPr>
                        <a:t>Fabrication</a:t>
                      </a:r>
                    </a:p>
                  </a:txBody>
                  <a:tcPr marL="68580" marR="68580" marT="0" marB="0"/>
                </a:tc>
                <a:tc>
                  <a:txBody>
                    <a:bodyPr/>
                    <a:lstStyle/>
                    <a:p>
                      <a:pPr marL="285750" lvl="0" indent="-285750" algn="l">
                        <a:lnSpc>
                          <a:spcPct val="100000"/>
                        </a:lnSpc>
                        <a:spcBef>
                          <a:spcPts val="0"/>
                        </a:spcBef>
                        <a:spcAft>
                          <a:spcPts val="0"/>
                        </a:spcAft>
                        <a:buFont typeface="Arial"/>
                        <a:buChar char="•"/>
                      </a:pPr>
                      <a:r>
                        <a:rPr lang="en-US" sz="1800" b="0" kern="1200" noProof="0">
                          <a:solidFill>
                            <a:schemeClr val="tx2">
                              <a:lumMod val="50000"/>
                            </a:schemeClr>
                          </a:solidFill>
                          <a:effectLst/>
                          <a:latin typeface="+mn-lt"/>
                          <a:ea typeface="+mn-ea"/>
                          <a:cs typeface="+mn-cs"/>
                        </a:rPr>
                        <a:t>Conversational AI may “hallucinate” or fabricate information </a:t>
                      </a:r>
                      <a:r>
                        <a:rPr lang="en-US" sz="1800" b="0" kern="1200" noProof="0">
                          <a:solidFill>
                            <a:schemeClr val="tx2">
                              <a:lumMod val="60000"/>
                              <a:lumOff val="40000"/>
                            </a:schemeClr>
                          </a:solidFill>
                          <a:effectLst/>
                          <a:latin typeface="+mn-lt"/>
                          <a:ea typeface="+mn-ea"/>
                          <a:cs typeface="+mn-cs"/>
                        </a:rPr>
                        <a:t>including data and references has been reported widely. Fabrication, falsification, and plagiarism are included in the federal definition of reportable research misconduct. </a:t>
                      </a:r>
                      <a:endParaRPr lang="en-US" sz="1800" b="0" kern="1200">
                        <a:solidFill>
                          <a:schemeClr val="tx2">
                            <a:lumMod val="60000"/>
                            <a:lumOff val="40000"/>
                          </a:schemeClr>
                        </a:solidFill>
                        <a:effectLst/>
                        <a:latin typeface="+mn-lt"/>
                        <a:ea typeface="+mn-ea"/>
                        <a:cs typeface="+mn-cs"/>
                      </a:endParaRPr>
                    </a:p>
                  </a:txBody>
                  <a:tcPr marL="68580" marR="68580" marT="0" marB="0"/>
                </a:tc>
                <a:extLst>
                  <a:ext uri="{0D108BD9-81ED-4DB2-BD59-A6C34878D82A}">
                    <a16:rowId xmlns:a16="http://schemas.microsoft.com/office/drawing/2014/main" val="2211447487"/>
                  </a:ext>
                </a:extLst>
              </a:tr>
              <a:tr h="190500">
                <a:tc>
                  <a:txBody>
                    <a:bodyPr/>
                    <a:lstStyle/>
                    <a:p>
                      <a:r>
                        <a:rPr lang="en-US" b="1">
                          <a:effectLst/>
                        </a:rPr>
                        <a:t>Bias and discrimination </a:t>
                      </a:r>
                    </a:p>
                  </a:txBody>
                  <a:tcPr marL="68580" marR="68580" marT="0" marB="0"/>
                </a:tc>
                <a:tc>
                  <a:txBody>
                    <a:bodyPr/>
                    <a:lstStyle/>
                    <a:p>
                      <a:pPr marL="342900" lvl="0" indent="-342900">
                        <a:buFont typeface="Arial"/>
                        <a:buChar char="•"/>
                      </a:pPr>
                      <a:r>
                        <a:rPr lang="en-US" sz="1800" b="0" kern="1200" noProof="0">
                          <a:solidFill>
                            <a:schemeClr val="tx2">
                              <a:lumMod val="60000"/>
                              <a:lumOff val="40000"/>
                            </a:schemeClr>
                          </a:solidFill>
                          <a:effectLst/>
                          <a:latin typeface="+mn-lt"/>
                          <a:ea typeface="+mn-ea"/>
                          <a:cs typeface="+mn-cs"/>
                        </a:rPr>
                        <a:t>Conversational AI technology is trained on vast amounts of data from undisclosed sources, and tone and </a:t>
                      </a:r>
                      <a:r>
                        <a:rPr lang="en-US" sz="1800" b="0" kern="1200" noProof="0">
                          <a:solidFill>
                            <a:schemeClr val="tx2">
                              <a:lumMod val="50000"/>
                            </a:schemeClr>
                          </a:solidFill>
                          <a:effectLst/>
                          <a:latin typeface="+mn-lt"/>
                          <a:ea typeface="+mn-ea"/>
                          <a:cs typeface="+mn-cs"/>
                        </a:rPr>
                        <a:t>content may include biases, misconceptions, or outdated information regarding specific populations</a:t>
                      </a:r>
                      <a:endParaRPr lang="en-US" sz="1800" b="0" kern="1200">
                        <a:solidFill>
                          <a:schemeClr val="tx2">
                            <a:lumMod val="50000"/>
                          </a:schemeClr>
                        </a:solidFill>
                        <a:effectLst/>
                        <a:latin typeface="+mn-lt"/>
                        <a:ea typeface="+mn-ea"/>
                        <a:cs typeface="+mn-cs"/>
                      </a:endParaRPr>
                    </a:p>
                  </a:txBody>
                  <a:tcPr marL="68580" marR="68580" marT="0" marB="0"/>
                </a:tc>
                <a:extLst>
                  <a:ext uri="{0D108BD9-81ED-4DB2-BD59-A6C34878D82A}">
                    <a16:rowId xmlns:a16="http://schemas.microsoft.com/office/drawing/2014/main" val="4210487781"/>
                  </a:ext>
                </a:extLst>
              </a:tr>
              <a:tr h="190500">
                <a:tc>
                  <a:txBody>
                    <a:bodyPr/>
                    <a:lstStyle/>
                    <a:p>
                      <a:pPr lvl="0">
                        <a:buNone/>
                      </a:pPr>
                      <a:r>
                        <a:rPr lang="en-US" sz="1800" b="1" u="none" strike="noStrike" noProof="0">
                          <a:effectLst/>
                        </a:rPr>
                        <a:t>Lack of privacy and data security </a:t>
                      </a:r>
                      <a:endParaRPr lang="en-US" b="1"/>
                    </a:p>
                  </a:txBody>
                  <a:tcPr marL="68580" marR="68580" marT="0" marB="0"/>
                </a:tc>
                <a:tc>
                  <a:txBody>
                    <a:bodyPr/>
                    <a:lstStyle/>
                    <a:p>
                      <a:pPr marL="342900" lvl="0" indent="-342900">
                        <a:buFont typeface="Arial"/>
                        <a:buChar char="•"/>
                      </a:pPr>
                      <a:r>
                        <a:rPr lang="en-US" sz="1800" b="0" kern="1200" noProof="0">
                          <a:solidFill>
                            <a:schemeClr val="tx2">
                              <a:lumMod val="60000"/>
                              <a:lumOff val="40000"/>
                            </a:schemeClr>
                          </a:solidFill>
                          <a:effectLst/>
                          <a:latin typeface="+mn-lt"/>
                          <a:ea typeface="+mn-ea"/>
                          <a:cs typeface="+mn-cs"/>
                        </a:rPr>
                        <a:t>Cloud-based models rely on external infrastructure, which may not always be compliant with the strict security standards required in the healthcare sector or by federal assurances. </a:t>
                      </a:r>
                      <a:endParaRPr lang="en-US" sz="1800" b="0" kern="1200">
                        <a:solidFill>
                          <a:schemeClr val="tx2">
                            <a:lumMod val="60000"/>
                            <a:lumOff val="40000"/>
                          </a:schemeClr>
                        </a:solidFill>
                        <a:effectLst/>
                        <a:latin typeface="+mn-lt"/>
                        <a:ea typeface="+mn-ea"/>
                        <a:cs typeface="+mn-cs"/>
                      </a:endParaRPr>
                    </a:p>
                  </a:txBody>
                  <a:tcPr marL="68580" marR="68580" marT="0" marB="0"/>
                </a:tc>
                <a:extLst>
                  <a:ext uri="{0D108BD9-81ED-4DB2-BD59-A6C34878D82A}">
                    <a16:rowId xmlns:a16="http://schemas.microsoft.com/office/drawing/2014/main" val="1173262643"/>
                  </a:ext>
                </a:extLst>
              </a:tr>
              <a:tr h="190500">
                <a:tc>
                  <a:txBody>
                    <a:bodyPr/>
                    <a:lstStyle/>
                    <a:p>
                      <a:pPr marL="0" lvl="0" indent="0" algn="l">
                        <a:lnSpc>
                          <a:spcPct val="100000"/>
                        </a:lnSpc>
                        <a:spcBef>
                          <a:spcPts val="0"/>
                        </a:spcBef>
                        <a:spcAft>
                          <a:spcPts val="0"/>
                        </a:spcAft>
                        <a:buNone/>
                      </a:pPr>
                      <a:r>
                        <a:rPr lang="en-US" sz="1800" b="1" u="none" strike="noStrike" noProof="0">
                          <a:effectLst/>
                        </a:rPr>
                        <a:t>Other legal or ethical risks, including risks to agency credibility </a:t>
                      </a:r>
                      <a:endParaRPr lang="en-US" sz="1800" b="1" i="0" u="none" strike="noStrike" noProof="0">
                        <a:effectLst/>
                        <a:latin typeface="Calibri"/>
                      </a:endParaRPr>
                    </a:p>
                  </a:txBody>
                  <a:tcPr marL="68580" marR="68580" marT="0" marB="0"/>
                </a:tc>
                <a:tc>
                  <a:txBody>
                    <a:bodyPr/>
                    <a:lstStyle/>
                    <a:p>
                      <a:pPr marL="342900" lvl="0" indent="-342900">
                        <a:buFont typeface="Arial"/>
                        <a:buChar char="•"/>
                      </a:pPr>
                      <a:r>
                        <a:rPr lang="en-US" sz="1800" b="0" kern="1200" noProof="0">
                          <a:solidFill>
                            <a:schemeClr val="tx2">
                              <a:lumMod val="60000"/>
                              <a:lumOff val="40000"/>
                            </a:schemeClr>
                          </a:solidFill>
                          <a:effectLst/>
                          <a:latin typeface="+mn-lt"/>
                          <a:ea typeface="+mn-ea"/>
                          <a:cs typeface="+mn-cs"/>
                        </a:rPr>
                        <a:t>Transparency, oversight, and accountability for AI-generated material can be unclear.</a:t>
                      </a:r>
                    </a:p>
                  </a:txBody>
                  <a:tcPr marL="68580" marR="68580" marT="0" marB="0"/>
                </a:tc>
                <a:extLst>
                  <a:ext uri="{0D108BD9-81ED-4DB2-BD59-A6C34878D82A}">
                    <a16:rowId xmlns:a16="http://schemas.microsoft.com/office/drawing/2014/main" val="4053348841"/>
                  </a:ext>
                </a:extLst>
              </a:tr>
            </a:tbl>
          </a:graphicData>
        </a:graphic>
      </p:graphicFrame>
      <p:sp>
        <p:nvSpPr>
          <p:cNvPr id="4" name="TextBox 3">
            <a:extLst>
              <a:ext uri="{FF2B5EF4-FFF2-40B4-BE49-F238E27FC236}">
                <a16:creationId xmlns:a16="http://schemas.microsoft.com/office/drawing/2014/main" id="{04F4BCFE-C798-EDCC-89C1-A1ACDFD6E294}"/>
              </a:ext>
            </a:extLst>
          </p:cNvPr>
          <p:cNvSpPr txBox="1"/>
          <p:nvPr/>
        </p:nvSpPr>
        <p:spPr>
          <a:xfrm>
            <a:off x="576262" y="6330462"/>
            <a:ext cx="11038747"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CDC Tiger Team, "Utility and Risks to CDC of Conversational Artificial Intelligence (AI) Technologies Like ChatGPT"</a:t>
            </a:r>
          </a:p>
        </p:txBody>
      </p:sp>
    </p:spTree>
    <p:extLst>
      <p:ext uri="{BB962C8B-B14F-4D97-AF65-F5344CB8AC3E}">
        <p14:creationId xmlns:p14="http://schemas.microsoft.com/office/powerpoint/2010/main" val="245594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2" y="787400"/>
            <a:ext cx="11420119" cy="5944741"/>
          </a:xfrm>
        </p:spPr>
        <p:txBody>
          <a:bodyPr vert="horz" lIns="91440" tIns="45720" rIns="91440" bIns="45720" numCol="1" rtlCol="0" anchor="t">
            <a:normAutofit/>
          </a:bodyPr>
          <a:lstStyle/>
          <a:p>
            <a:pPr marL="0" indent="0">
              <a:spcBef>
                <a:spcPct val="0"/>
              </a:spcBef>
            </a:pPr>
            <a:r>
              <a:rPr lang="en-US" sz="3700">
                <a:solidFill>
                  <a:srgbClr val="00606B"/>
                </a:solidFill>
              </a:rPr>
              <a:t>CDC should anticipate malicious use by external actors </a:t>
            </a:r>
          </a:p>
          <a:p>
            <a:pPr marL="290195" lvl="2" indent="0">
              <a:spcBef>
                <a:spcPct val="0"/>
              </a:spcBef>
              <a:buNone/>
            </a:pPr>
            <a:endParaRPr lang="en-US" sz="3700" b="1">
              <a:solidFill>
                <a:srgbClr val="00606B"/>
              </a:solidFill>
            </a:endParaRPr>
          </a:p>
          <a:p>
            <a:pPr marL="290195" lvl="2" indent="0">
              <a:spcBef>
                <a:spcPct val="0"/>
              </a:spcBef>
              <a:buNone/>
            </a:pPr>
            <a:r>
              <a:rPr lang="en-US" sz="3700" b="1">
                <a:solidFill>
                  <a:srgbClr val="00606B"/>
                </a:solidFill>
              </a:rPr>
              <a:t>…</a:t>
            </a:r>
          </a:p>
          <a:p>
            <a:pPr marL="290195" lvl="2" indent="0">
              <a:spcBef>
                <a:spcPct val="0"/>
              </a:spcBef>
              <a:buNone/>
            </a:pPr>
            <a:endParaRPr lang="en-US" sz="3700" b="1">
              <a:solidFill>
                <a:srgbClr val="00606B"/>
              </a:solidFill>
            </a:endParaRPr>
          </a:p>
          <a:p>
            <a:pPr marL="290195" lvl="2" indent="0">
              <a:spcBef>
                <a:spcPct val="0"/>
              </a:spcBef>
              <a:buNone/>
            </a:pPr>
            <a:endParaRPr lang="en-US" sz="3700" b="1">
              <a:solidFill>
                <a:srgbClr val="00606B"/>
              </a:solidFill>
            </a:endParaRPr>
          </a:p>
          <a:p>
            <a:pPr marL="290513" lvl="2" indent="0">
              <a:spcBef>
                <a:spcPct val="0"/>
              </a:spcBef>
              <a:buNone/>
            </a:pPr>
            <a:endParaRPr lang="en-US" sz="3700" b="1">
              <a:solidFill>
                <a:srgbClr val="00606B"/>
              </a:solidFill>
            </a:endParaRPr>
          </a:p>
        </p:txBody>
      </p:sp>
      <p:graphicFrame>
        <p:nvGraphicFramePr>
          <p:cNvPr id="10" name="Table 9">
            <a:extLst>
              <a:ext uri="{FF2B5EF4-FFF2-40B4-BE49-F238E27FC236}">
                <a16:creationId xmlns:a16="http://schemas.microsoft.com/office/drawing/2014/main" id="{B7234262-5415-3202-972E-3F6AFBF98803}"/>
              </a:ext>
            </a:extLst>
          </p:cNvPr>
          <p:cNvGraphicFramePr>
            <a:graphicFrameLocks noGrp="1"/>
          </p:cNvGraphicFramePr>
          <p:nvPr/>
        </p:nvGraphicFramePr>
        <p:xfrm>
          <a:off x="738552" y="1579812"/>
          <a:ext cx="11038747" cy="4480560"/>
        </p:xfrm>
        <a:graphic>
          <a:graphicData uri="http://schemas.openxmlformats.org/drawingml/2006/table">
            <a:tbl>
              <a:tblPr firstRow="1" bandRow="1">
                <a:tableStyleId>{5C22544A-7EE6-4342-B048-85BDC9FD1C3A}</a:tableStyleId>
              </a:tblPr>
              <a:tblGrid>
                <a:gridCol w="2701476">
                  <a:extLst>
                    <a:ext uri="{9D8B030D-6E8A-4147-A177-3AD203B41FA5}">
                      <a16:colId xmlns:a16="http://schemas.microsoft.com/office/drawing/2014/main" val="3861529654"/>
                    </a:ext>
                  </a:extLst>
                </a:gridCol>
                <a:gridCol w="8337271">
                  <a:extLst>
                    <a:ext uri="{9D8B030D-6E8A-4147-A177-3AD203B41FA5}">
                      <a16:colId xmlns:a16="http://schemas.microsoft.com/office/drawing/2014/main" val="1226709178"/>
                    </a:ext>
                  </a:extLst>
                </a:gridCol>
              </a:tblGrid>
              <a:tr h="190500">
                <a:tc>
                  <a:txBody>
                    <a:bodyPr/>
                    <a:lstStyle/>
                    <a:p>
                      <a:pPr algn="ctr"/>
                      <a:r>
                        <a:rPr lang="en-US" sz="2400">
                          <a:effectLst/>
                        </a:rPr>
                        <a:t>Potential action</a:t>
                      </a:r>
                    </a:p>
                  </a:txBody>
                  <a:tcPr marL="68580" marR="68580" marT="0" marB="0"/>
                </a:tc>
                <a:tc>
                  <a:txBody>
                    <a:bodyPr/>
                    <a:lstStyle/>
                    <a:p>
                      <a:pPr algn="ctr"/>
                      <a:r>
                        <a:rPr lang="en-US" sz="2400">
                          <a:effectLst/>
                        </a:rPr>
                        <a:t>Examples</a:t>
                      </a:r>
                    </a:p>
                  </a:txBody>
                  <a:tcPr marL="68580" marR="68580" marT="0" marB="0"/>
                </a:tc>
                <a:extLst>
                  <a:ext uri="{0D108BD9-81ED-4DB2-BD59-A6C34878D82A}">
                    <a16:rowId xmlns:a16="http://schemas.microsoft.com/office/drawing/2014/main" val="2556400952"/>
                  </a:ext>
                </a:extLst>
              </a:tr>
              <a:tr h="190500">
                <a:tc>
                  <a:txBody>
                    <a:bodyPr/>
                    <a:lstStyle/>
                    <a:p>
                      <a:r>
                        <a:rPr lang="en-US" sz="1800" b="1">
                          <a:solidFill>
                            <a:srgbClr val="000000"/>
                          </a:solidFill>
                          <a:effectLst/>
                          <a:latin typeface="Calibri" panose="020F0502020204030204" pitchFamily="34" charset="0"/>
                          <a:ea typeface="Calibri" panose="020F0502020204030204" pitchFamily="34" charset="0"/>
                        </a:rPr>
                        <a:t>Generating misinformation</a:t>
                      </a:r>
                      <a:endParaRPr lang="en-US" b="1">
                        <a:effectLst/>
                      </a:endParaRPr>
                    </a:p>
                  </a:txBody>
                  <a:tcPr marL="68580" marR="68580" marT="0" marB="0"/>
                </a:tc>
                <a:tc>
                  <a:txBody>
                    <a:bodyPr/>
                    <a:lstStyle/>
                    <a:p>
                      <a:pPr marL="342900" lvl="0" indent="-342900">
                        <a:buFont typeface="Arial"/>
                        <a:buChar char="•"/>
                      </a:pPr>
                      <a:r>
                        <a:rPr lang="en-US" sz="1800" b="0" kern="1200">
                          <a:solidFill>
                            <a:schemeClr val="tx2">
                              <a:lumMod val="60000"/>
                              <a:lumOff val="40000"/>
                            </a:schemeClr>
                          </a:solidFill>
                          <a:effectLst/>
                          <a:latin typeface="+mn-lt"/>
                          <a:ea typeface="+mn-ea"/>
                          <a:cs typeface="+mn-cs"/>
                        </a:rPr>
                        <a:t>External actors might generate large volumes of text-based communications that include unintentional errors or propagate misinformation. </a:t>
                      </a:r>
                    </a:p>
                    <a:p>
                      <a:pPr marL="342900" lvl="0" indent="-342900">
                        <a:buFont typeface="Arial"/>
                        <a:buChar char="•"/>
                      </a:pPr>
                      <a:r>
                        <a:rPr lang="en-US" sz="1800" b="0" kern="1200">
                          <a:solidFill>
                            <a:schemeClr val="tx2">
                              <a:lumMod val="50000"/>
                            </a:schemeClr>
                          </a:solidFill>
                          <a:effectLst/>
                          <a:latin typeface="+mn-lt"/>
                          <a:ea typeface="+mn-ea"/>
                          <a:cs typeface="+mn-cs"/>
                        </a:rPr>
                        <a:t>Misinformation may use various strategies to appear credible, such as using scientific language or citing references</a:t>
                      </a:r>
                      <a:r>
                        <a:rPr lang="en-US" sz="1800" b="0" kern="1200">
                          <a:solidFill>
                            <a:schemeClr val="tx2">
                              <a:lumMod val="60000"/>
                              <a:lumOff val="40000"/>
                            </a:schemeClr>
                          </a:solidFill>
                          <a:effectLst/>
                          <a:latin typeface="+mn-lt"/>
                          <a:ea typeface="+mn-ea"/>
                          <a:cs typeface="+mn-cs"/>
                        </a:rPr>
                        <a:t>. </a:t>
                      </a:r>
                    </a:p>
                  </a:txBody>
                  <a:tcPr marL="68580" marR="68580" marT="0" marB="0"/>
                </a:tc>
                <a:extLst>
                  <a:ext uri="{0D108BD9-81ED-4DB2-BD59-A6C34878D82A}">
                    <a16:rowId xmlns:a16="http://schemas.microsoft.com/office/drawing/2014/main" val="539896594"/>
                  </a:ext>
                </a:extLst>
              </a:tr>
              <a:tr h="190500">
                <a:tc>
                  <a:txBody>
                    <a:bodyPr/>
                    <a:lstStyle/>
                    <a:p>
                      <a:r>
                        <a:rPr lang="en-US" sz="1800" b="1">
                          <a:solidFill>
                            <a:srgbClr val="000000"/>
                          </a:solidFill>
                          <a:effectLst/>
                          <a:latin typeface="Calibri" panose="020F0502020204030204" pitchFamily="34" charset="0"/>
                          <a:ea typeface="Calibri" panose="020F0502020204030204" pitchFamily="34" charset="0"/>
                        </a:rPr>
                        <a:t>Impersonating CDC</a:t>
                      </a:r>
                      <a:endParaRPr lang="en-US" b="1">
                        <a:effectLst/>
                      </a:endParaRP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b="0" kern="1200">
                          <a:solidFill>
                            <a:schemeClr val="tx2">
                              <a:lumMod val="50000"/>
                            </a:schemeClr>
                          </a:solidFill>
                          <a:effectLst/>
                          <a:latin typeface="+mn-lt"/>
                          <a:ea typeface="+mn-ea"/>
                          <a:cs typeface="+mn-cs"/>
                        </a:rPr>
                        <a:t>External actors might use ChatGPT to imitate CDC or other public health authorities </a:t>
                      </a:r>
                      <a:r>
                        <a:rPr lang="en-US" sz="1800" b="0" kern="1200">
                          <a:solidFill>
                            <a:schemeClr val="tx2">
                              <a:lumMod val="60000"/>
                              <a:lumOff val="40000"/>
                            </a:schemeClr>
                          </a:solidFill>
                          <a:effectLst/>
                          <a:latin typeface="+mn-lt"/>
                          <a:ea typeface="+mn-ea"/>
                          <a:cs typeface="+mn-cs"/>
                        </a:rPr>
                        <a:t>(“deepfakes”) or hallucinated written material falsely attributed to CDC.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b="0" kern="1200">
                          <a:solidFill>
                            <a:schemeClr val="tx2">
                              <a:lumMod val="60000"/>
                              <a:lumOff val="40000"/>
                            </a:schemeClr>
                          </a:solidFill>
                          <a:effectLst/>
                          <a:latin typeface="+mn-lt"/>
                          <a:ea typeface="+mn-ea"/>
                          <a:cs typeface="+mn-cs"/>
                        </a:rPr>
                        <a:t>CDC may need to expend resources explaining or debunking information falsely attributed to CDC, including requests to verify statements, publications, or guidance.</a:t>
                      </a:r>
                    </a:p>
                  </a:txBody>
                  <a:tcPr marL="68580" marR="68580" marT="0" marB="0"/>
                </a:tc>
                <a:extLst>
                  <a:ext uri="{0D108BD9-81ED-4DB2-BD59-A6C34878D82A}">
                    <a16:rowId xmlns:a16="http://schemas.microsoft.com/office/drawing/2014/main" val="2211447487"/>
                  </a:ext>
                </a:extLst>
              </a:tr>
              <a:tr h="0">
                <a:tc>
                  <a:txBody>
                    <a:bodyPr/>
                    <a:lstStyle/>
                    <a:p>
                      <a:r>
                        <a:rPr lang="en-US" sz="1800" b="1">
                          <a:solidFill>
                            <a:srgbClr val="000000"/>
                          </a:solidFill>
                          <a:effectLst/>
                          <a:latin typeface="Calibri" panose="020F0502020204030204" pitchFamily="34" charset="0"/>
                          <a:ea typeface="Calibri" panose="020F0502020204030204" pitchFamily="34" charset="0"/>
                        </a:rPr>
                        <a:t>Spamming CDC</a:t>
                      </a:r>
                      <a:endParaRPr lang="en-US" b="1">
                        <a:effectLst/>
                      </a:endParaRPr>
                    </a:p>
                  </a:txBody>
                  <a:tcPr marL="68580" marR="68580" marT="0" marB="0"/>
                </a:tc>
                <a:tc>
                  <a:txBody>
                    <a:bodyPr/>
                    <a:lstStyle/>
                    <a:p>
                      <a:pPr marL="285750" marR="0" lvl="0" indent="-285750">
                        <a:spcBef>
                          <a:spcPts val="0"/>
                        </a:spcBef>
                        <a:spcAft>
                          <a:spcPts val="0"/>
                        </a:spcAft>
                        <a:buFont typeface="Arial" panose="020B0604020202020204" pitchFamily="34" charset="0"/>
                        <a:buChar char="•"/>
                      </a:pPr>
                      <a:r>
                        <a:rPr lang="en-US" sz="1800" b="0" kern="1200">
                          <a:solidFill>
                            <a:schemeClr val="tx2">
                              <a:lumMod val="60000"/>
                              <a:lumOff val="40000"/>
                            </a:schemeClr>
                          </a:solidFill>
                          <a:effectLst/>
                          <a:latin typeface="+mn-lt"/>
                          <a:ea typeface="+mn-ea"/>
                          <a:cs typeface="+mn-cs"/>
                        </a:rPr>
                        <a:t>In platforms for public communication where CDC is required or obligated to respond, external actors might spam CDC with large volumes of credible inquiries. </a:t>
                      </a:r>
                    </a:p>
                    <a:p>
                      <a:pPr marL="285750" marR="0" lvl="0" indent="-285750">
                        <a:spcBef>
                          <a:spcPts val="0"/>
                        </a:spcBef>
                        <a:spcAft>
                          <a:spcPts val="0"/>
                        </a:spcAft>
                        <a:buFont typeface="Arial" panose="020B0604020202020204" pitchFamily="34" charset="0"/>
                        <a:buChar char="•"/>
                      </a:pPr>
                      <a:r>
                        <a:rPr lang="en-US" sz="1800" b="0" kern="1200">
                          <a:solidFill>
                            <a:schemeClr val="tx2">
                              <a:lumMod val="60000"/>
                              <a:lumOff val="40000"/>
                            </a:schemeClr>
                          </a:solidFill>
                          <a:effectLst/>
                          <a:latin typeface="+mn-lt"/>
                          <a:ea typeface="+mn-ea"/>
                          <a:cs typeface="+mn-cs"/>
                        </a:rPr>
                        <a:t>This includes public comments (including on government documents or at open government meetings), public inquiries to CDC (including CDC-Info and NIP-Info), social media comments and inquiries, and media or other requests for CDC response. </a:t>
                      </a:r>
                    </a:p>
                    <a:p>
                      <a:pPr marL="285750" marR="0" lvl="0" indent="-285750">
                        <a:spcBef>
                          <a:spcPts val="0"/>
                        </a:spcBef>
                        <a:spcAft>
                          <a:spcPts val="0"/>
                        </a:spcAft>
                        <a:buFont typeface="Arial" panose="020B0604020202020204" pitchFamily="34" charset="0"/>
                        <a:buChar char="•"/>
                      </a:pPr>
                      <a:r>
                        <a:rPr lang="en-US" sz="1800" b="0" kern="1200">
                          <a:solidFill>
                            <a:schemeClr val="tx2">
                              <a:lumMod val="50000"/>
                            </a:schemeClr>
                          </a:solidFill>
                          <a:effectLst/>
                          <a:latin typeface="+mn-lt"/>
                          <a:ea typeface="+mn-ea"/>
                          <a:cs typeface="+mn-cs"/>
                        </a:rPr>
                        <a:t>Recently, volume of public comments at a CDC ACIP in late 2022 increased from an anticipated 600 comments to 127,000 comments (unknown proportion AI).</a:t>
                      </a:r>
                    </a:p>
                  </a:txBody>
                  <a:tcPr marL="68580" marR="68580" marT="0" marB="0"/>
                </a:tc>
                <a:extLst>
                  <a:ext uri="{0D108BD9-81ED-4DB2-BD59-A6C34878D82A}">
                    <a16:rowId xmlns:a16="http://schemas.microsoft.com/office/drawing/2014/main" val="4210487781"/>
                  </a:ext>
                </a:extLst>
              </a:tr>
            </a:tbl>
          </a:graphicData>
        </a:graphic>
      </p:graphicFrame>
      <p:sp>
        <p:nvSpPr>
          <p:cNvPr id="11" name="TextBox 10">
            <a:extLst>
              <a:ext uri="{FF2B5EF4-FFF2-40B4-BE49-F238E27FC236}">
                <a16:creationId xmlns:a16="http://schemas.microsoft.com/office/drawing/2014/main" id="{A88DAAF8-55DB-E4E4-63F6-6331002F3906}"/>
              </a:ext>
            </a:extLst>
          </p:cNvPr>
          <p:cNvSpPr txBox="1"/>
          <p:nvPr/>
        </p:nvSpPr>
        <p:spPr>
          <a:xfrm>
            <a:off x="576262" y="6330462"/>
            <a:ext cx="11038747"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CDC Tiger Team, "Utility and Risks to CDC of Conversational Artificial Intelligence (AI) Technologies Like </a:t>
            </a:r>
            <a:r>
              <a:rPr kumimoji="0" lang="en-US" sz="1400" b="0" i="0" u="none" strike="noStrike" kern="1200" cap="none" spc="0" normalizeH="0" baseline="0" noProof="0" err="1">
                <a:ln>
                  <a:noFill/>
                </a:ln>
                <a:solidFill>
                  <a:prstClr val="black"/>
                </a:solidFill>
                <a:effectLst/>
                <a:uLnTx/>
                <a:uFillTx/>
                <a:latin typeface="Calibri" panose="020F0502020204030204"/>
                <a:ea typeface="+mn-lt"/>
                <a:cs typeface="Calibri" panose="020F0502020204030204"/>
              </a:rPr>
              <a:t>ChatGPT</a:t>
            </a:r>
            <a:r>
              <a:rPr kumimoji="0" lang="en-US" sz="1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290273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normAutofit/>
          </a:bodyPr>
          <a:lstStyle/>
          <a:p>
            <a:pPr>
              <a:defRPr/>
            </a:pPr>
            <a:r>
              <a:rPr lang="en-US" sz="3600">
                <a:solidFill>
                  <a:srgbClr val="002060"/>
                </a:solidFill>
              </a:rPr>
              <a:t>State of AI: How we got here and current capabilities</a:t>
            </a:r>
            <a:endParaRPr lang="en-US" altLang="en-US" sz="3600">
              <a:solidFill>
                <a:srgbClr val="002060"/>
              </a:solidFill>
            </a:endParaRP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a:extLst>
              <a:ext uri="{FF2B5EF4-FFF2-40B4-BE49-F238E27FC236}">
                <a16:creationId xmlns:a16="http://schemas.microsoft.com/office/drawing/2014/main" id="{339A1959-C69C-4051-8D0A-284511CE9AE2}"/>
              </a:ext>
            </a:extLst>
          </p:cNvPr>
          <p:cNvSpPr txBox="1">
            <a:spLocks/>
          </p:cNvSpPr>
          <p:nvPr/>
        </p:nvSpPr>
        <p:spPr>
          <a:xfrm>
            <a:off x="609600" y="3668450"/>
            <a:ext cx="8534400" cy="2846651"/>
          </a:xfrm>
          <a:prstGeom prst="rect">
            <a:avLst/>
          </a:prstGeom>
        </p:spPr>
        <p:txBody>
          <a:bodyPr vert="horz" lIns="91440" tIns="45720" rIns="91440" bIns="45720" rtlCol="0">
            <a:normAutofit/>
          </a:bodyPr>
          <a:lstStyle>
            <a:lvl1pPr marL="0" indent="0" algn="l" defTabSz="914400" rtl="0" eaLnBrk="1" latinLnBrk="0" hangingPunct="1">
              <a:lnSpc>
                <a:spcPts val="2667"/>
              </a:lnSpc>
              <a:spcBef>
                <a:spcPts val="1000"/>
              </a:spcBef>
              <a:buFont typeface="Arial" panose="020B0604020202020204" pitchFamily="34" charset="0"/>
              <a:buNone/>
              <a:defRPr sz="2400" kern="1200" baseline="0">
                <a:solidFill>
                  <a:srgbClr val="006858"/>
                </a:solidFill>
                <a:latin typeface="Calibri"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D11AED78-2979-8BA4-17AB-B8A7ECE62A81}"/>
              </a:ext>
            </a:extLst>
          </p:cNvPr>
          <p:cNvSpPr txBox="1"/>
          <p:nvPr/>
        </p:nvSpPr>
        <p:spPr>
          <a:xfrm>
            <a:off x="609596" y="3715256"/>
            <a:ext cx="8805333" cy="2539157"/>
          </a:xfrm>
          <a:prstGeom prst="rect">
            <a:avLst/>
          </a:prstGeom>
          <a:noFill/>
        </p:spPr>
        <p:txBody>
          <a:bodyPr wrap="square">
            <a:spAutoFit/>
          </a:bodyPr>
          <a:lstStyle/>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lang="en-US" sz="2400" dirty="0">
                <a:latin typeface="Calibri" pitchFamily="34" charset="0"/>
              </a:rPr>
              <a:t>Ben Rogers</a:t>
            </a:r>
            <a:r>
              <a:rPr kumimoji="0" lang="en-US" sz="2400" b="0" i="0" u="none" strike="noStrike" kern="1200" cap="none" spc="0" normalizeH="0" baseline="0" noProof="0" dirty="0">
                <a:ln>
                  <a:noFill/>
                </a:ln>
                <a:effectLst/>
                <a:uLnTx/>
                <a:uFillTx/>
                <a:latin typeface="Calibri" pitchFamily="34" charset="0"/>
                <a:ea typeface="+mn-ea"/>
                <a:cs typeface="+mn-cs"/>
              </a:rPr>
              <a:t>, MS, </a:t>
            </a:r>
            <a:r>
              <a:rPr kumimoji="0" lang="en-US" sz="2400" b="0" i="0" u="none" strike="noStrike" kern="1200" cap="none" spc="0" normalizeH="0" baseline="0" noProof="0" dirty="0">
                <a:ln>
                  <a:noFill/>
                </a:ln>
                <a:effectLst/>
                <a:uLnTx/>
                <a:uFillTx/>
                <a:latin typeface="Calibri" pitchFamily="34" charset="0"/>
                <a:ea typeface="+mn-ea"/>
                <a:cs typeface="+mn-cs"/>
                <a:hlinkClick r:id="rId4">
                  <a:extLst>
                    <a:ext uri="{A12FA001-AC4F-418D-AE19-62706E023703}">
                      <ahyp:hlinkClr xmlns:ahyp="http://schemas.microsoft.com/office/drawing/2018/hyperlinkcolor" val="tx"/>
                    </a:ext>
                  </a:extLst>
                </a:hlinkClick>
              </a:rPr>
              <a:t>qtw4@cdc.gov</a:t>
            </a:r>
            <a:endParaRPr kumimoji="0" lang="en-US" sz="2400" b="0" i="0" u="none" strike="noStrike" kern="1200" cap="none" spc="0" normalizeH="0" baseline="0" noProof="0" dirty="0">
              <a:ln>
                <a:noFill/>
              </a:ln>
              <a:effectLst/>
              <a:uLnTx/>
              <a:uFillTx/>
              <a:latin typeface="Calibri" pitchFamily="34" charset="0"/>
              <a:ea typeface="+mn-ea"/>
              <a:cs typeface="+mn-cs"/>
            </a:endParaRP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	Data Scientist, Division of Research and Methodology</a:t>
            </a: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effectLst/>
              <a:uLnTx/>
              <a:uFillTx/>
              <a:latin typeface="Calibri" pitchFamily="34" charset="0"/>
              <a:ea typeface="+mn-ea"/>
              <a:cs typeface="+mn-cs"/>
            </a:endParaRP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National Center for Health Statistics,</a:t>
            </a: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Centers for Disease Control,</a:t>
            </a:r>
          </a:p>
          <a:p>
            <a:pPr marL="0" marR="0" lvl="0" indent="0" algn="l" defTabSz="914400" rtl="0" eaLnBrk="0" fontAlgn="base" latinLnBrk="0" hangingPunct="0">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itchFamily="34" charset="0"/>
                <a:ea typeface="+mn-ea"/>
                <a:cs typeface="+mn-cs"/>
              </a:rPr>
              <a:t>Health and Human Services (HHS/CDC/NCHS)</a:t>
            </a:r>
          </a:p>
        </p:txBody>
      </p:sp>
      <p:sp>
        <p:nvSpPr>
          <p:cNvPr id="11" name="Subtitle 1">
            <a:extLst>
              <a:ext uri="{FF2B5EF4-FFF2-40B4-BE49-F238E27FC236}">
                <a16:creationId xmlns:a16="http://schemas.microsoft.com/office/drawing/2014/main" id="{1B797BDA-F7EB-FE1C-5AD8-9453D88A86D1}"/>
              </a:ext>
            </a:extLst>
          </p:cNvPr>
          <p:cNvSpPr>
            <a:spLocks noGrp="1"/>
          </p:cNvSpPr>
          <p:nvPr>
            <p:ph type="subTitle" idx="1"/>
          </p:nvPr>
        </p:nvSpPr>
        <p:spPr>
          <a:xfrm>
            <a:off x="609596" y="2484879"/>
            <a:ext cx="10899913" cy="1591337"/>
          </a:xfrm>
        </p:spPr>
        <p:txBody>
          <a:bodyPr>
            <a:normAutofit/>
          </a:bodyPr>
          <a:lstStyle/>
          <a:p>
            <a:pPr>
              <a:lnSpc>
                <a:spcPts val="4000"/>
              </a:lnSpc>
              <a:spcBef>
                <a:spcPct val="0"/>
              </a:spcBef>
              <a:defRPr/>
            </a:pPr>
            <a:r>
              <a:rPr lang="en-US" sz="2800" dirty="0">
                <a:solidFill>
                  <a:srgbClr val="002060"/>
                </a:solidFill>
                <a:ea typeface="+mj-ea"/>
                <a:cs typeface="+mj-cs"/>
              </a:rPr>
              <a:t>Board of Scientific Counselors</a:t>
            </a:r>
          </a:p>
          <a:p>
            <a:pPr>
              <a:lnSpc>
                <a:spcPts val="4000"/>
              </a:lnSpc>
              <a:spcBef>
                <a:spcPct val="0"/>
              </a:spcBef>
              <a:defRPr/>
            </a:pPr>
            <a:r>
              <a:rPr lang="en-US" sz="2800" dirty="0">
                <a:solidFill>
                  <a:srgbClr val="002060"/>
                </a:solidFill>
                <a:ea typeface="+mj-ea"/>
                <a:cs typeface="+mj-cs"/>
              </a:rPr>
              <a:t>09/14/2023</a:t>
            </a:r>
          </a:p>
        </p:txBody>
      </p:sp>
      <p:sp>
        <p:nvSpPr>
          <p:cNvPr id="2" name="TextBox 1">
            <a:extLst>
              <a:ext uri="{FF2B5EF4-FFF2-40B4-BE49-F238E27FC236}">
                <a16:creationId xmlns:a16="http://schemas.microsoft.com/office/drawing/2014/main" id="{E6CD36BF-A834-497B-DD34-B813ED63A207}"/>
              </a:ext>
            </a:extLst>
          </p:cNvPr>
          <p:cNvSpPr txBox="1"/>
          <p:nvPr/>
        </p:nvSpPr>
        <p:spPr>
          <a:xfrm>
            <a:off x="609598" y="6287185"/>
            <a:ext cx="10684042" cy="646331"/>
          </a:xfrm>
          <a:prstGeom prst="rect">
            <a:avLst/>
          </a:prstGeom>
          <a:noFill/>
        </p:spPr>
        <p:txBody>
          <a:bodyPr wrap="square" rtlCol="0">
            <a:spAutoFit/>
          </a:bodyPr>
          <a:lstStyle/>
          <a:p>
            <a:r>
              <a:rPr lang="en-US" dirty="0"/>
              <a:t>The findings and conclusions in this report are those of the author and do not necessarily represent the official position of the National Center for Health Statistics, Centers for Disease Control and Prevention</a:t>
            </a:r>
          </a:p>
        </p:txBody>
      </p:sp>
    </p:spTree>
    <p:extLst>
      <p:ext uri="{BB962C8B-B14F-4D97-AF65-F5344CB8AC3E}">
        <p14:creationId xmlns:p14="http://schemas.microsoft.com/office/powerpoint/2010/main" val="28495721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9F4D0D-8CE5-702E-FBA0-520844DB7BEA}"/>
              </a:ext>
            </a:extLst>
          </p:cNvPr>
          <p:cNvSpPr txBox="1">
            <a:spLocks/>
          </p:cNvSpPr>
          <p:nvPr/>
        </p:nvSpPr>
        <p:spPr>
          <a:xfrm>
            <a:off x="845376" y="970839"/>
            <a:ext cx="10501248" cy="56866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Considerations for the BSC:</a:t>
            </a:r>
          </a:p>
          <a:p>
            <a:pPr marL="514350" lvl="1" indent="-514350">
              <a:buFont typeface="+mj-lt"/>
              <a:buAutoNum type="arabicPeriod"/>
            </a:pPr>
            <a:endParaRPr lang="en-US" dirty="0"/>
          </a:p>
          <a:p>
            <a:pPr marL="514350" lvl="1" indent="-514350">
              <a:buFont typeface="+mj-lt"/>
              <a:buAutoNum type="arabicPeriod"/>
            </a:pPr>
            <a:r>
              <a:rPr lang="en-US" dirty="0"/>
              <a:t>How can NCHS and other statistical agencies benefit from AI/ML?</a:t>
            </a:r>
            <a:endParaRPr lang="en-US" dirty="0">
              <a:cs typeface="Calibri"/>
            </a:endParaRPr>
          </a:p>
          <a:p>
            <a:pPr marL="514350" lvl="1" indent="-514350">
              <a:buFont typeface="+mj-lt"/>
              <a:buAutoNum type="arabicPeriod"/>
            </a:pPr>
            <a:r>
              <a:rPr lang="en-US" dirty="0"/>
              <a:t>What role should federal agencies take in the AI/ML research space given the rapid innovation?</a:t>
            </a:r>
          </a:p>
        </p:txBody>
      </p:sp>
    </p:spTree>
    <p:extLst>
      <p:ext uri="{BB962C8B-B14F-4D97-AF65-F5344CB8AC3E}">
        <p14:creationId xmlns:p14="http://schemas.microsoft.com/office/powerpoint/2010/main" val="2378717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6346C03930E445878B481DF27C393B" ma:contentTypeVersion="4" ma:contentTypeDescription="Create a new document." ma:contentTypeScope="" ma:versionID="fbe7d2c2718cb3126a35fef88887527e">
  <xsd:schema xmlns:xsd="http://www.w3.org/2001/XMLSchema" xmlns:xs="http://www.w3.org/2001/XMLSchema" xmlns:p="http://schemas.microsoft.com/office/2006/metadata/properties" xmlns:ns2="673c50c6-0330-4d31-b9cf-7f0ea8ee8b05" xmlns:ns3="acc393a6-d567-4cab-a6f0-bbd01b6e8f71" targetNamespace="http://schemas.microsoft.com/office/2006/metadata/properties" ma:root="true" ma:fieldsID="ce6419a505ed77f9bdee3f062938df7c" ns2:_="" ns3:_="">
    <xsd:import namespace="673c50c6-0330-4d31-b9cf-7f0ea8ee8b05"/>
    <xsd:import namespace="acc393a6-d567-4cab-a6f0-bbd01b6e8f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c50c6-0330-4d31-b9cf-7f0ea8ee8b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c393a6-d567-4cab-a6f0-bbd01b6e8f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DB8CB-892D-48AD-9583-CFFEF5EAB1B8}">
  <ds:schemaRefs>
    <ds:schemaRef ds:uri="http://schemas.microsoft.com/sharepoint/v3/contenttype/forms"/>
  </ds:schemaRefs>
</ds:datastoreItem>
</file>

<file path=customXml/itemProps2.xml><?xml version="1.0" encoding="utf-8"?>
<ds:datastoreItem xmlns:ds="http://schemas.openxmlformats.org/officeDocument/2006/customXml" ds:itemID="{6330F959-39B7-493D-824A-5F83D4ABDB31}">
  <ds:schemaRefs>
    <ds:schemaRef ds:uri="673c50c6-0330-4d31-b9cf-7f0ea8ee8b05"/>
    <ds:schemaRef ds:uri="acc393a6-d567-4cab-a6f0-bbd01b6e8f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C915E9-0ADF-43CA-BF27-635A34866A6C}">
  <ds:schemaRefs>
    <ds:schemaRef ds:uri="673c50c6-0330-4d31-b9cf-7f0ea8ee8b05"/>
    <ds:schemaRef ds:uri="acc393a6-d567-4cab-a6f0-bbd01b6e8f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64</TotalTime>
  <Words>1930</Words>
  <Application>Microsoft Office PowerPoint</Application>
  <PresentationFormat>Widescreen</PresentationFormat>
  <Paragraphs>181</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docs-Lora</vt:lpstr>
      <vt:lpstr>Wingdings</vt:lpstr>
      <vt:lpstr>Office Theme</vt:lpstr>
      <vt:lpstr>Role of Artificial Intelligence (AI) and  Machine Learning (ML) in NCHS Programs</vt:lpstr>
      <vt:lpstr>NCHS AI activities, per EO 13960 (Trustworthy AI)</vt:lpstr>
      <vt:lpstr>PowerPoint Presentation</vt:lpstr>
      <vt:lpstr>PowerPoint Presentation</vt:lpstr>
      <vt:lpstr>PowerPoint Presentation</vt:lpstr>
      <vt:lpstr>PowerPoint Presentation</vt:lpstr>
      <vt:lpstr>PowerPoint Presentation</vt:lpstr>
      <vt:lpstr>State of AI: How we got here and current capabilities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Rogers, Benjamin (CDC/DDPHSS/NCHS/DRM)</cp:lastModifiedBy>
  <cp:revision>3</cp:revision>
  <dcterms:created xsi:type="dcterms:W3CDTF">2021-04-27T17:41:47Z</dcterms:created>
  <dcterms:modified xsi:type="dcterms:W3CDTF">2023-09-18T21:04:30Z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2021-09-20T15:14:33Z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8c5b74f7-d9bf-4827-a047-da68bdef8458</vt:lpwstr>
  </property>
  <property fmtid="{D5CDD505-2E9C-101B-9397-08002B2CF9AE}" pid="8" name="MSIP_Label_8af03ff0-41c5-4c41-b55e-fabb8fae94be_ContentBits">
    <vt:lpwstr>0</vt:lpwstr>
  </property>
  <property fmtid="{D5CDD505-2E9C-101B-9397-08002B2CF9AE}" pid="9" name="ContentTypeId">
    <vt:lpwstr>0x010100116346C03930E445878B481DF27C393B</vt:lpwstr>
  </property>
</Properties>
</file>