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2"/>
  </p:notesMasterIdLst>
  <p:handoutMasterIdLst>
    <p:handoutMasterId r:id="rId13"/>
  </p:handoutMasterIdLst>
  <p:sldIdLst>
    <p:sldId id="1078" r:id="rId2"/>
    <p:sldId id="1087" r:id="rId3"/>
    <p:sldId id="1088" r:id="rId4"/>
    <p:sldId id="1089" r:id="rId5"/>
    <p:sldId id="1090" r:id="rId6"/>
    <p:sldId id="1091" r:id="rId7"/>
    <p:sldId id="1092" r:id="rId8"/>
    <p:sldId id="1093" r:id="rId9"/>
    <p:sldId id="1095" r:id="rId10"/>
    <p:sldId id="1096" r:id="rId11"/>
  </p:sldIdLst>
  <p:sldSz cx="9144000" cy="5143500" type="screen16x9"/>
  <p:notesSz cx="7010400" cy="9296400"/>
  <p:embeddedFontLst>
    <p:embeddedFont>
      <p:font typeface="Calibri" panose="020F0502020204030204" pitchFamily="34" charset="0"/>
      <p:regular r:id="rId14"/>
      <p:bold r:id="rId15"/>
      <p:italic r:id="rId16"/>
      <p:boldItalic r:id="rId17"/>
    </p:embeddedFont>
    <p:embeddedFont>
      <p:font typeface="Myriad Web Pro" panose="020B0604020202020204" charset="0"/>
      <p:regular r:id="rId18"/>
      <p:bold r:id="rId19"/>
      <p:italic r:id="rId20"/>
      <p:boldItalic r:id="rId21"/>
    </p:embeddedFont>
  </p:embeddedFontLst>
  <p:custDataLst>
    <p:tags r:id="rId22"/>
  </p:custData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sem, Sarah (CDC/OPHSS/NCHS)" initials="LS(" lastIdx="47" clrIdx="0">
    <p:extLst>
      <p:ext uri="{19B8F6BF-5375-455C-9EA6-DF929625EA0E}">
        <p15:presenceInfo xmlns:p15="http://schemas.microsoft.com/office/powerpoint/2012/main" userId="S-1-5-21-1207783550-2075000910-922709458-441847" providerId="AD"/>
      </p:ext>
    </p:extLst>
  </p:cmAuthor>
  <p:cmAuthor id="2" name="Cynamon, Marcie L. (CDC/OPHSS/NCHS)" initials="CML(" lastIdx="19" clrIdx="1">
    <p:extLst>
      <p:ext uri="{19B8F6BF-5375-455C-9EA6-DF929625EA0E}">
        <p15:presenceInfo xmlns:p15="http://schemas.microsoft.com/office/powerpoint/2012/main" userId="S-1-5-21-1207783550-2075000910-922709458-185178" providerId="AD"/>
      </p:ext>
    </p:extLst>
  </p:cmAuthor>
  <p:cmAuthor id="3" name="Renee Gindi" initials="RMG" lastIdx="14" clrIdx="2">
    <p:extLst>
      <p:ext uri="{19B8F6BF-5375-455C-9EA6-DF929625EA0E}">
        <p15:presenceInfo xmlns:p15="http://schemas.microsoft.com/office/powerpoint/2012/main" userId="Renee Gindi" providerId="None"/>
      </p:ext>
    </p:extLst>
  </p:cmAuthor>
  <p:cmAuthor id="4" name="Gindi, Renee (CDC/OPHSS/NCHS)" initials="GR(" lastIdx="20" clrIdx="3">
    <p:extLst>
      <p:ext uri="{19B8F6BF-5375-455C-9EA6-DF929625EA0E}">
        <p15:presenceInfo xmlns:p15="http://schemas.microsoft.com/office/powerpoint/2012/main" userId="S-1-5-21-1207783550-2075000910-922709458-271729" providerId="AD"/>
      </p:ext>
    </p:extLst>
  </p:cmAuthor>
  <p:cmAuthor id="5" name="Zablotsky, Benjamin (CDC/OPHSS/NCHS)" initials="ZB(" lastIdx="23" clrIdx="4">
    <p:extLst>
      <p:ext uri="{19B8F6BF-5375-455C-9EA6-DF929625EA0E}">
        <p15:presenceInfo xmlns:p15="http://schemas.microsoft.com/office/powerpoint/2012/main" userId="S-1-5-21-1207783550-2075000910-922709458-399978" providerId="AD"/>
      </p:ext>
    </p:extLst>
  </p:cmAuthor>
  <p:cmAuthor id="6" name="Madans, Jennifer H. (CDC/OPHSS/NCHS)" initials="MJH(" lastIdx="5" clrIdx="5">
    <p:extLst>
      <p:ext uri="{19B8F6BF-5375-455C-9EA6-DF929625EA0E}">
        <p15:presenceInfo xmlns:p15="http://schemas.microsoft.com/office/powerpoint/2012/main" userId="S-1-5-21-1207783550-2075000910-922709458-185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858"/>
    <a:srgbClr val="006166"/>
    <a:srgbClr val="618E7C"/>
    <a:srgbClr val="008BB0"/>
    <a:srgbClr val="695E4A"/>
    <a:srgbClr val="0088B7"/>
    <a:srgbClr val="B45340"/>
    <a:srgbClr val="9A4E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10" autoAdjust="0"/>
  </p:normalViewPr>
  <p:slideViewPr>
    <p:cSldViewPr snapToGrid="0">
      <p:cViewPr varScale="1">
        <p:scale>
          <a:sx n="122" d="100"/>
          <a:sy n="122" d="100"/>
        </p:scale>
        <p:origin x="114" y="15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2/11/2022</a:t>
            </a:fld>
            <a:endParaRPr lang="en-US" dirty="0"/>
          </a:p>
        </p:txBody>
      </p:sp>
      <p:sp>
        <p:nvSpPr>
          <p:cNvPr id="4" name="Footer Placeholder 3"/>
          <p:cNvSpPr>
            <a:spLocks noGrp="1"/>
          </p:cNvSpPr>
          <p:nvPr>
            <p:ph type="ftr" sz="quarter" idx="2"/>
          </p:nvPr>
        </p:nvSpPr>
        <p:spPr>
          <a:xfrm>
            <a:off x="1" y="8830659"/>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2/11/2022</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8189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53827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374323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2685968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860"/>
          <a:stretch/>
        </p:blipFill>
        <p:spPr>
          <a:xfrm>
            <a:off x="0" y="0"/>
            <a:ext cx="9144000" cy="920839"/>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baseline="0">
                <a:solidFill>
                  <a:srgbClr val="000000"/>
                </a:solidFill>
              </a:defRPr>
            </a:lvl1pPr>
            <a:lvl2pPr>
              <a:buClr>
                <a:srgbClr val="006858"/>
              </a:buClr>
              <a:defRPr sz="2000" baseline="0">
                <a:solidFill>
                  <a:srgbClr val="000000"/>
                </a:solidFill>
              </a:defRPr>
            </a:lvl2pPr>
            <a:lvl3pPr>
              <a:buClr>
                <a:srgbClr val="695E4A"/>
              </a:buClr>
              <a:defRPr sz="2000" baseline="0">
                <a:solidFill>
                  <a:srgbClr val="000000"/>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9144000"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464252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61" r:id="rId5"/>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9710BC-5E40-4102-AB80-27B8C5815A2F}"/>
              </a:ext>
            </a:extLst>
          </p:cNvPr>
          <p:cNvSpPr>
            <a:spLocks noGrp="1"/>
          </p:cNvSpPr>
          <p:nvPr>
            <p:ph type="body" sz="quarter" idx="10"/>
          </p:nvPr>
        </p:nvSpPr>
        <p:spPr>
          <a:xfrm>
            <a:off x="457200" y="4104501"/>
            <a:ext cx="6400800" cy="971550"/>
          </a:xfrm>
        </p:spPr>
        <p:txBody>
          <a:bodyPr/>
          <a:lstStyle/>
          <a:p>
            <a:r>
              <a:rPr lang="en-US" sz="2000" b="1" dirty="0">
                <a:solidFill>
                  <a:srgbClr val="006166"/>
                </a:solidFill>
              </a:rPr>
              <a:t>Meeting of the NCHS Board of Scientific Counselors</a:t>
            </a:r>
          </a:p>
          <a:p>
            <a:r>
              <a:rPr lang="en-US" sz="2000" b="1" dirty="0">
                <a:solidFill>
                  <a:srgbClr val="006166"/>
                </a:solidFill>
              </a:rPr>
              <a:t>February 10, 2022</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C5DCBB48-D3CF-49FB-8587-CCA53548DFEF}"/>
              </a:ext>
            </a:extLst>
          </p:cNvPr>
          <p:cNvSpPr>
            <a:spLocks noGrp="1"/>
          </p:cNvSpPr>
          <p:nvPr>
            <p:ph type="title"/>
          </p:nvPr>
        </p:nvSpPr>
        <p:spPr/>
        <p:txBody>
          <a:bodyPr/>
          <a:lstStyle/>
          <a:p>
            <a:r>
              <a:rPr lang="en-US" dirty="0">
                <a:solidFill>
                  <a:srgbClr val="006166"/>
                </a:solidFill>
              </a:rPr>
              <a:t>Measuring Discrimination in NCHS Surveys</a:t>
            </a:r>
            <a:endParaRPr lang="en-US" dirty="0"/>
          </a:p>
        </p:txBody>
      </p:sp>
      <p:sp>
        <p:nvSpPr>
          <p:cNvPr id="4" name="Subtitle 3">
            <a:extLst>
              <a:ext uri="{FF2B5EF4-FFF2-40B4-BE49-F238E27FC236}">
                <a16:creationId xmlns:a16="http://schemas.microsoft.com/office/drawing/2014/main" id="{D0EA3CDE-3298-4205-9637-C849427185FF}"/>
              </a:ext>
            </a:extLst>
          </p:cNvPr>
          <p:cNvSpPr>
            <a:spLocks noGrp="1"/>
          </p:cNvSpPr>
          <p:nvPr>
            <p:ph type="subTitle" idx="1"/>
          </p:nvPr>
        </p:nvSpPr>
        <p:spPr/>
        <p:txBody>
          <a:bodyPr/>
          <a:lstStyle/>
          <a:p>
            <a:r>
              <a:rPr lang="en-US" dirty="0">
                <a:solidFill>
                  <a:srgbClr val="006166"/>
                </a:solidFill>
              </a:rPr>
              <a:t>Stephen Blumberg</a:t>
            </a:r>
          </a:p>
          <a:p>
            <a:r>
              <a:rPr lang="en-US" b="0" i="1" dirty="0">
                <a:solidFill>
                  <a:srgbClr val="006166"/>
                </a:solidFill>
              </a:rPr>
              <a:t>Director, Division of Health Interview Statistics</a:t>
            </a:r>
          </a:p>
          <a:p>
            <a:endParaRPr lang="en-US" dirty="0"/>
          </a:p>
        </p:txBody>
      </p:sp>
    </p:spTree>
    <p:extLst>
      <p:ext uri="{BB962C8B-B14F-4D97-AF65-F5344CB8AC3E}">
        <p14:creationId xmlns:p14="http://schemas.microsoft.com/office/powerpoint/2010/main" val="353636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9729-9FEF-4F38-9C7F-DE24F3DE10F1}"/>
              </a:ext>
            </a:extLst>
          </p:cNvPr>
          <p:cNvSpPr>
            <a:spLocks noGrp="1"/>
          </p:cNvSpPr>
          <p:nvPr>
            <p:ph type="title"/>
          </p:nvPr>
        </p:nvSpPr>
        <p:spPr/>
        <p:txBody>
          <a:bodyPr/>
          <a:lstStyle/>
          <a:p>
            <a:r>
              <a:rPr lang="en-US" dirty="0"/>
              <a:t>Proposed Membership and Schedule</a:t>
            </a:r>
          </a:p>
        </p:txBody>
      </p:sp>
      <p:sp>
        <p:nvSpPr>
          <p:cNvPr id="3" name="Text Placeholder 2">
            <a:extLst>
              <a:ext uri="{FF2B5EF4-FFF2-40B4-BE49-F238E27FC236}">
                <a16:creationId xmlns:a16="http://schemas.microsoft.com/office/drawing/2014/main" id="{C1E544FB-DF3C-45E4-83B6-0F173A6E4C30}"/>
              </a:ext>
            </a:extLst>
          </p:cNvPr>
          <p:cNvSpPr>
            <a:spLocks noGrp="1"/>
          </p:cNvSpPr>
          <p:nvPr>
            <p:ph type="body" sz="quarter" idx="10"/>
          </p:nvPr>
        </p:nvSpPr>
        <p:spPr/>
        <p:txBody>
          <a:bodyPr/>
          <a:lstStyle/>
          <a:p>
            <a:r>
              <a:rPr lang="en-US" dirty="0"/>
              <a:t>At least two BSC members (one of whom will serve as chair)</a:t>
            </a:r>
          </a:p>
          <a:p>
            <a:r>
              <a:rPr lang="en-US" dirty="0"/>
              <a:t>Other non-governmental expert consultants (as determined appropriate)</a:t>
            </a:r>
          </a:p>
          <a:p>
            <a:r>
              <a:rPr lang="en-US" dirty="0"/>
              <a:t>Will meet 2-3 times between now and the next BSC meeting in May/June</a:t>
            </a:r>
          </a:p>
          <a:p>
            <a:r>
              <a:rPr lang="en-US" dirty="0"/>
              <a:t>Report findings at the next BSC meeting</a:t>
            </a:r>
          </a:p>
        </p:txBody>
      </p:sp>
    </p:spTree>
    <p:extLst>
      <p:ext uri="{BB962C8B-B14F-4D97-AF65-F5344CB8AC3E}">
        <p14:creationId xmlns:p14="http://schemas.microsoft.com/office/powerpoint/2010/main" val="1965664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A3BB-7920-478E-A1A9-13978875D29B}"/>
              </a:ext>
            </a:extLst>
          </p:cNvPr>
          <p:cNvSpPr>
            <a:spLocks noGrp="1"/>
          </p:cNvSpPr>
          <p:nvPr>
            <p:ph type="title"/>
          </p:nvPr>
        </p:nvSpPr>
        <p:spPr/>
        <p:txBody>
          <a:bodyPr/>
          <a:lstStyle/>
          <a:p>
            <a:r>
              <a:rPr lang="en-US" dirty="0"/>
              <a:t>CDC Recognizes Racism as a</a:t>
            </a:r>
            <a:br>
              <a:rPr lang="en-US" dirty="0"/>
            </a:br>
            <a:r>
              <a:rPr lang="en-US" dirty="0"/>
              <a:t>“Serious Threat to the Public’s Health”</a:t>
            </a:r>
          </a:p>
        </p:txBody>
      </p:sp>
      <p:sp>
        <p:nvSpPr>
          <p:cNvPr id="3" name="Text Placeholder 2">
            <a:extLst>
              <a:ext uri="{FF2B5EF4-FFF2-40B4-BE49-F238E27FC236}">
                <a16:creationId xmlns:a16="http://schemas.microsoft.com/office/drawing/2014/main" id="{9B20FC68-B517-42AA-83EF-AD598E15FF09}"/>
              </a:ext>
            </a:extLst>
          </p:cNvPr>
          <p:cNvSpPr>
            <a:spLocks noGrp="1"/>
          </p:cNvSpPr>
          <p:nvPr>
            <p:ph type="body" sz="quarter" idx="10"/>
          </p:nvPr>
        </p:nvSpPr>
        <p:spPr/>
        <p:txBody>
          <a:bodyPr/>
          <a:lstStyle/>
          <a:p>
            <a:r>
              <a:rPr lang="en-US" b="1" dirty="0"/>
              <a:t>Centers for Disease Control and Prevention (CDC):</a:t>
            </a:r>
          </a:p>
          <a:p>
            <a:pPr lvl="1"/>
            <a:r>
              <a:rPr lang="en-US" dirty="0"/>
              <a:t>“Racism—both interpersonal and structural—negatively affects the mental and physical health of millions of people, preventing them from attaining their highest level of health, and consequently, affecting the health of our nation.”</a:t>
            </a:r>
          </a:p>
          <a:p>
            <a:r>
              <a:rPr lang="en-US" b="1" dirty="0"/>
              <a:t>American Public Health Association (APHA):</a:t>
            </a:r>
          </a:p>
          <a:p>
            <a:pPr lvl="1"/>
            <a:r>
              <a:rPr lang="en-US" dirty="0"/>
              <a:t>“Racism is a driving force of the social determinants of health (like housing, education and employment) and is a barrier to health equity.”</a:t>
            </a:r>
          </a:p>
        </p:txBody>
      </p:sp>
    </p:spTree>
    <p:extLst>
      <p:ext uri="{BB962C8B-B14F-4D97-AF65-F5344CB8AC3E}">
        <p14:creationId xmlns:p14="http://schemas.microsoft.com/office/powerpoint/2010/main" val="160271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45F83-CD0E-41A9-B338-469647D02177}"/>
              </a:ext>
            </a:extLst>
          </p:cNvPr>
          <p:cNvSpPr>
            <a:spLocks noGrp="1"/>
          </p:cNvSpPr>
          <p:nvPr>
            <p:ph type="title"/>
          </p:nvPr>
        </p:nvSpPr>
        <p:spPr/>
        <p:txBody>
          <a:bodyPr/>
          <a:lstStyle/>
          <a:p>
            <a:r>
              <a:rPr lang="en-US" dirty="0"/>
              <a:t>Adding Measures of Discrimination to NCHS Surveys</a:t>
            </a:r>
          </a:p>
        </p:txBody>
      </p:sp>
      <p:sp>
        <p:nvSpPr>
          <p:cNvPr id="3" name="Text Placeholder 2">
            <a:extLst>
              <a:ext uri="{FF2B5EF4-FFF2-40B4-BE49-F238E27FC236}">
                <a16:creationId xmlns:a16="http://schemas.microsoft.com/office/drawing/2014/main" id="{F94E5DC3-E464-4812-82D8-69A85C08DD6A}"/>
              </a:ext>
            </a:extLst>
          </p:cNvPr>
          <p:cNvSpPr>
            <a:spLocks noGrp="1"/>
          </p:cNvSpPr>
          <p:nvPr>
            <p:ph type="body" sz="quarter" idx="10"/>
          </p:nvPr>
        </p:nvSpPr>
        <p:spPr/>
        <p:txBody>
          <a:bodyPr/>
          <a:lstStyle/>
          <a:p>
            <a:r>
              <a:rPr lang="en-US" b="1" dirty="0"/>
              <a:t>Surveys considering adding content</a:t>
            </a:r>
          </a:p>
          <a:p>
            <a:pPr lvl="1"/>
            <a:r>
              <a:rPr lang="en-US" dirty="0"/>
              <a:t>National Health Interview Survey</a:t>
            </a:r>
          </a:p>
          <a:p>
            <a:pPr lvl="1"/>
            <a:r>
              <a:rPr lang="en-US" dirty="0"/>
              <a:t>National Health and Nutrition Examination Survey</a:t>
            </a:r>
          </a:p>
          <a:p>
            <a:pPr lvl="1"/>
            <a:r>
              <a:rPr lang="en-US" dirty="0"/>
              <a:t>National Survey of Family Growth</a:t>
            </a:r>
          </a:p>
          <a:p>
            <a:r>
              <a:rPr lang="en-US" b="1" dirty="0"/>
              <a:t>Why?</a:t>
            </a:r>
          </a:p>
          <a:p>
            <a:pPr lvl="1"/>
            <a:r>
              <a:rPr lang="en-US" dirty="0"/>
              <a:t>Quantify and track prevalence of discrimination</a:t>
            </a:r>
          </a:p>
          <a:p>
            <a:pPr lvl="1"/>
            <a:r>
              <a:rPr lang="en-US" dirty="0"/>
              <a:t>Track relationships between discrimination and key health indicators</a:t>
            </a:r>
          </a:p>
          <a:p>
            <a:pPr lvl="1"/>
            <a:r>
              <a:rPr lang="en-US" dirty="0"/>
              <a:t>Nationally representative samples</a:t>
            </a:r>
          </a:p>
        </p:txBody>
      </p:sp>
    </p:spTree>
    <p:extLst>
      <p:ext uri="{BB962C8B-B14F-4D97-AF65-F5344CB8AC3E}">
        <p14:creationId xmlns:p14="http://schemas.microsoft.com/office/powerpoint/2010/main" val="3172048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9733-3A3F-4FD8-8C66-E8B22C79BE65}"/>
              </a:ext>
            </a:extLst>
          </p:cNvPr>
          <p:cNvSpPr>
            <a:spLocks noGrp="1"/>
          </p:cNvSpPr>
          <p:nvPr>
            <p:ph type="title"/>
          </p:nvPr>
        </p:nvSpPr>
        <p:spPr/>
        <p:txBody>
          <a:bodyPr/>
          <a:lstStyle/>
          <a:p>
            <a:r>
              <a:rPr lang="en-US" dirty="0"/>
              <a:t>2022 NSFG and 2021-2022 NHIS-Teen</a:t>
            </a:r>
          </a:p>
        </p:txBody>
      </p:sp>
      <p:sp>
        <p:nvSpPr>
          <p:cNvPr id="3" name="Text Placeholder 2">
            <a:extLst>
              <a:ext uri="{FF2B5EF4-FFF2-40B4-BE49-F238E27FC236}">
                <a16:creationId xmlns:a16="http://schemas.microsoft.com/office/drawing/2014/main" id="{52CA408C-8BEA-4AFD-9F23-DE7DCD2011F5}"/>
              </a:ext>
            </a:extLst>
          </p:cNvPr>
          <p:cNvSpPr>
            <a:spLocks noGrp="1"/>
          </p:cNvSpPr>
          <p:nvPr>
            <p:ph type="body" sz="quarter" idx="10"/>
          </p:nvPr>
        </p:nvSpPr>
        <p:spPr>
          <a:xfrm>
            <a:off x="457200" y="1158874"/>
            <a:ext cx="8229600" cy="3659615"/>
          </a:xfrm>
        </p:spPr>
        <p:txBody>
          <a:bodyPr/>
          <a:lstStyle/>
          <a:p>
            <a:r>
              <a:rPr lang="en-US" b="1" dirty="0"/>
              <a:t>Racial and ethnic discrimination during childhood</a:t>
            </a:r>
          </a:p>
          <a:p>
            <a:pPr lvl="1"/>
            <a:r>
              <a:rPr lang="en-US" sz="1600" b="1" dirty="0"/>
              <a:t>NSFG:</a:t>
            </a:r>
            <a:r>
              <a:rPr lang="en-US" sz="1600" dirty="0"/>
              <a:t> Before you were 18, how often did you feel that you were treated badly or unfairly because of your race or ethnicity?</a:t>
            </a:r>
          </a:p>
          <a:p>
            <a:pPr lvl="2"/>
            <a:r>
              <a:rPr lang="en-US" sz="1600" i="1" dirty="0"/>
              <a:t>Never, rarely, sometimes, often, or always</a:t>
            </a:r>
          </a:p>
          <a:p>
            <a:pPr lvl="1"/>
            <a:r>
              <a:rPr lang="en-US" sz="1600" b="1" dirty="0"/>
              <a:t>NHIS-Teen:</a:t>
            </a:r>
            <a:r>
              <a:rPr lang="en-US" sz="1600" dirty="0"/>
              <a:t> Has anyone ever treated or judged you unfairly because of your race or ethnic group? </a:t>
            </a:r>
            <a:r>
              <a:rPr lang="en-US" sz="1600" i="1" dirty="0"/>
              <a:t>(yes/no)</a:t>
            </a:r>
          </a:p>
          <a:p>
            <a:r>
              <a:rPr lang="en-US" b="1" dirty="0"/>
              <a:t>Sexual orientation and gender identity discrimination during childhood</a:t>
            </a:r>
          </a:p>
          <a:p>
            <a:pPr lvl="1"/>
            <a:r>
              <a:rPr lang="en-US" sz="1600" b="1" dirty="0"/>
              <a:t>NSFG:</a:t>
            </a:r>
            <a:r>
              <a:rPr lang="en-US" sz="1600" dirty="0"/>
              <a:t> Before you were 18, how often did you feel that you were treated badly or unfairly because of your gender identity or sexual orientation?</a:t>
            </a:r>
          </a:p>
          <a:p>
            <a:pPr lvl="2"/>
            <a:r>
              <a:rPr lang="en-US" sz="1600" i="1" dirty="0"/>
              <a:t>Never, rarely, sometimes, often, or always</a:t>
            </a:r>
          </a:p>
          <a:p>
            <a:pPr lvl="1"/>
            <a:r>
              <a:rPr lang="en-US" sz="1600" b="1" dirty="0"/>
              <a:t>NHIS-Teen:</a:t>
            </a:r>
            <a:r>
              <a:rPr lang="en-US" sz="1600" dirty="0"/>
              <a:t> Has anyone ever treated or judged you unfairly because of your sexual orientation or gender identity? </a:t>
            </a:r>
            <a:r>
              <a:rPr lang="en-US" sz="1600" i="1" dirty="0"/>
              <a:t>(yes/no)</a:t>
            </a:r>
          </a:p>
        </p:txBody>
      </p:sp>
    </p:spTree>
    <p:extLst>
      <p:ext uri="{BB962C8B-B14F-4D97-AF65-F5344CB8AC3E}">
        <p14:creationId xmlns:p14="http://schemas.microsoft.com/office/powerpoint/2010/main" val="1824154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1AA9-C209-494C-9D9A-88C7D8C4FEB3}"/>
              </a:ext>
            </a:extLst>
          </p:cNvPr>
          <p:cNvSpPr>
            <a:spLocks noGrp="1"/>
          </p:cNvSpPr>
          <p:nvPr>
            <p:ph type="title"/>
          </p:nvPr>
        </p:nvSpPr>
        <p:spPr/>
        <p:txBody>
          <a:bodyPr/>
          <a:lstStyle/>
          <a:p>
            <a:r>
              <a:rPr lang="en-US" dirty="0"/>
              <a:t>2021-2022 NHIS-Teen</a:t>
            </a:r>
          </a:p>
        </p:txBody>
      </p:sp>
      <p:sp>
        <p:nvSpPr>
          <p:cNvPr id="3" name="Text Placeholder 2">
            <a:extLst>
              <a:ext uri="{FF2B5EF4-FFF2-40B4-BE49-F238E27FC236}">
                <a16:creationId xmlns:a16="http://schemas.microsoft.com/office/drawing/2014/main" id="{945FB8E5-D90D-4EA8-BF62-49AAE92C92E4}"/>
              </a:ext>
            </a:extLst>
          </p:cNvPr>
          <p:cNvSpPr>
            <a:spLocks noGrp="1"/>
          </p:cNvSpPr>
          <p:nvPr>
            <p:ph type="body" sz="quarter" idx="10"/>
          </p:nvPr>
        </p:nvSpPr>
        <p:spPr/>
        <p:txBody>
          <a:bodyPr/>
          <a:lstStyle/>
          <a:p>
            <a:r>
              <a:rPr lang="en-US" b="1" dirty="0"/>
              <a:t>Three items from Everyday Discrimination Scale </a:t>
            </a:r>
            <a:r>
              <a:rPr lang="en-US" sz="1600" dirty="0"/>
              <a:t>(Williams et al., 1997)</a:t>
            </a:r>
          </a:p>
          <a:p>
            <a:pPr lvl="1"/>
            <a:r>
              <a:rPr lang="en-US" dirty="0"/>
              <a:t>In your day-to-day life, how often do any of the following things happen to you?</a:t>
            </a:r>
          </a:p>
          <a:p>
            <a:pPr lvl="3"/>
            <a:r>
              <a:rPr lang="en-US" sz="1600" i="1" dirty="0">
                <a:solidFill>
                  <a:srgbClr val="000000"/>
                </a:solidFill>
              </a:rPr>
              <a:t>Almost everyday, at least once a week, a few times a month, a few times a year, less than once a year, never</a:t>
            </a:r>
          </a:p>
          <a:p>
            <a:pPr lvl="2"/>
            <a:r>
              <a:rPr lang="en-US" dirty="0"/>
              <a:t>You are treated with less courtesy or respect than other people your age.</a:t>
            </a:r>
          </a:p>
          <a:p>
            <a:pPr lvl="2"/>
            <a:r>
              <a:rPr lang="en-US" dirty="0"/>
              <a:t>You receive poorer service than other people your age at restaurants or stores. </a:t>
            </a:r>
          </a:p>
          <a:p>
            <a:pPr lvl="2"/>
            <a:r>
              <a:rPr lang="en-US" dirty="0"/>
              <a:t>People act as if they think you are not smart.</a:t>
            </a:r>
          </a:p>
        </p:txBody>
      </p:sp>
    </p:spTree>
    <p:extLst>
      <p:ext uri="{BB962C8B-B14F-4D97-AF65-F5344CB8AC3E}">
        <p14:creationId xmlns:p14="http://schemas.microsoft.com/office/powerpoint/2010/main" val="2545561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363A-8651-459F-B92E-8057E3F2A179}"/>
              </a:ext>
            </a:extLst>
          </p:cNvPr>
          <p:cNvSpPr>
            <a:spLocks noGrp="1"/>
          </p:cNvSpPr>
          <p:nvPr>
            <p:ph type="title"/>
          </p:nvPr>
        </p:nvSpPr>
        <p:spPr/>
        <p:txBody>
          <a:bodyPr/>
          <a:lstStyle/>
          <a:p>
            <a:r>
              <a:rPr lang="en-US" dirty="0"/>
              <a:t>Measures of Discrimination</a:t>
            </a:r>
          </a:p>
        </p:txBody>
      </p:sp>
      <p:sp>
        <p:nvSpPr>
          <p:cNvPr id="3" name="Text Placeholder 2">
            <a:extLst>
              <a:ext uri="{FF2B5EF4-FFF2-40B4-BE49-F238E27FC236}">
                <a16:creationId xmlns:a16="http://schemas.microsoft.com/office/drawing/2014/main" id="{554C5466-CD9C-4625-BAF0-DF9D79C8C8D6}"/>
              </a:ext>
            </a:extLst>
          </p:cNvPr>
          <p:cNvSpPr>
            <a:spLocks noGrp="1"/>
          </p:cNvSpPr>
          <p:nvPr>
            <p:ph type="body" sz="quarter" idx="10"/>
          </p:nvPr>
        </p:nvSpPr>
        <p:spPr/>
        <p:txBody>
          <a:bodyPr/>
          <a:lstStyle/>
          <a:p>
            <a:r>
              <a:rPr lang="en-US" sz="1800" dirty="0">
                <a:effectLst/>
                <a:ea typeface="Calibri" panose="020F0502020204030204" pitchFamily="34" charset="0"/>
                <a:cs typeface="Calibri" panose="020F0502020204030204" pitchFamily="34" charset="0"/>
              </a:rPr>
              <a:t>Intersectional discrimination index (</a:t>
            </a:r>
            <a:r>
              <a:rPr lang="en-US" sz="1800" dirty="0" err="1">
                <a:effectLst/>
                <a:ea typeface="Calibri" panose="020F0502020204030204" pitchFamily="34" charset="0"/>
                <a:cs typeface="Calibri" panose="020F0502020204030204" pitchFamily="34" charset="0"/>
              </a:rPr>
              <a:t>Scheim</a:t>
            </a:r>
            <a:r>
              <a:rPr lang="en-US" sz="1800" dirty="0">
                <a:effectLst/>
                <a:ea typeface="Calibri" panose="020F0502020204030204" pitchFamily="34" charset="0"/>
                <a:cs typeface="Calibri" panose="020F0502020204030204" pitchFamily="34" charset="0"/>
              </a:rPr>
              <a:t> and Bauer, 2019)</a:t>
            </a:r>
          </a:p>
          <a:p>
            <a:r>
              <a:rPr lang="en-US" sz="1800" dirty="0">
                <a:ea typeface="Calibri" panose="020F0502020204030204" pitchFamily="34" charset="0"/>
                <a:cs typeface="Calibri" panose="020F0502020204030204" pitchFamily="34" charset="0"/>
              </a:rPr>
              <a:t>P</a:t>
            </a:r>
            <a:r>
              <a:rPr lang="en-US" sz="1800" dirty="0">
                <a:effectLst/>
                <a:ea typeface="Calibri" panose="020F0502020204030204" pitchFamily="34" charset="0"/>
                <a:cs typeface="Calibri" panose="020F0502020204030204" pitchFamily="34" charset="0"/>
              </a:rPr>
              <a:t>erceived racism scale (</a:t>
            </a:r>
            <a:r>
              <a:rPr lang="en-US" sz="1800" dirty="0" err="1">
                <a:effectLst/>
                <a:ea typeface="Calibri" panose="020F0502020204030204" pitchFamily="34" charset="0"/>
                <a:cs typeface="Calibri" panose="020F0502020204030204" pitchFamily="34" charset="0"/>
              </a:rPr>
              <a:t>McNeily</a:t>
            </a:r>
            <a:r>
              <a:rPr lang="en-US" sz="1800" dirty="0">
                <a:effectLst/>
                <a:ea typeface="Calibri" panose="020F0502020204030204" pitchFamily="34" charset="0"/>
                <a:cs typeface="Calibri" panose="020F0502020204030204" pitchFamily="34" charset="0"/>
              </a:rPr>
              <a:t>, 2006)</a:t>
            </a:r>
          </a:p>
          <a:p>
            <a:r>
              <a:rPr lang="en-US" sz="1800" dirty="0">
                <a:ea typeface="Calibri" panose="020F0502020204030204" pitchFamily="34" charset="0"/>
                <a:cs typeface="Calibri" panose="020F0502020204030204" pitchFamily="34" charset="0"/>
              </a:rPr>
              <a:t>E</a:t>
            </a:r>
            <a:r>
              <a:rPr lang="en-US" sz="1800" dirty="0">
                <a:effectLst/>
                <a:ea typeface="Calibri" panose="020F0502020204030204" pitchFamily="34" charset="0"/>
                <a:cs typeface="Calibri" panose="020F0502020204030204" pitchFamily="34" charset="0"/>
              </a:rPr>
              <a:t>veryday discrimination scale (Williams et al., 1997)</a:t>
            </a:r>
          </a:p>
          <a:p>
            <a:r>
              <a:rPr lang="en-US" sz="1800" dirty="0">
                <a:ea typeface="Calibri" panose="020F0502020204030204" pitchFamily="34" charset="0"/>
                <a:cs typeface="Calibri" panose="020F0502020204030204" pitchFamily="34" charset="0"/>
              </a:rPr>
              <a:t>E</a:t>
            </a:r>
            <a:r>
              <a:rPr lang="en-US" sz="1800" dirty="0">
                <a:effectLst/>
                <a:ea typeface="Calibri" panose="020F0502020204030204" pitchFamily="34" charset="0"/>
                <a:cs typeface="Calibri" panose="020F0502020204030204" pitchFamily="34" charset="0"/>
              </a:rPr>
              <a:t>xperiences of discrimination scale (Krieger et al., 2005)</a:t>
            </a:r>
          </a:p>
          <a:p>
            <a:r>
              <a:rPr lang="en-US" sz="1800" dirty="0">
                <a:ea typeface="Calibri" panose="020F0502020204030204" pitchFamily="34" charset="0"/>
                <a:cs typeface="Calibri" panose="020F0502020204030204" pitchFamily="34" charset="0"/>
              </a:rPr>
              <a:t>I</a:t>
            </a:r>
            <a:r>
              <a:rPr lang="en-US" sz="1800" dirty="0">
                <a:effectLst/>
                <a:ea typeface="Calibri" panose="020F0502020204030204" pitchFamily="34" charset="0"/>
                <a:cs typeface="Calibri" panose="020F0502020204030204" pitchFamily="34" charset="0"/>
              </a:rPr>
              <a:t>ndex of race-related stress (</a:t>
            </a:r>
            <a:r>
              <a:rPr lang="en-US" sz="1800" dirty="0" err="1">
                <a:effectLst/>
                <a:ea typeface="Calibri" panose="020F0502020204030204" pitchFamily="34" charset="0"/>
                <a:cs typeface="Calibri" panose="020F0502020204030204" pitchFamily="34" charset="0"/>
              </a:rPr>
              <a:t>Utsey</a:t>
            </a:r>
            <a:r>
              <a:rPr lang="en-US" sz="1800" dirty="0">
                <a:effectLst/>
                <a:ea typeface="Calibri" panose="020F0502020204030204" pitchFamily="34" charset="0"/>
                <a:cs typeface="Calibri" panose="020F0502020204030204" pitchFamily="34" charset="0"/>
              </a:rPr>
              <a:t> et al., 1996)</a:t>
            </a:r>
          </a:p>
          <a:p>
            <a:r>
              <a:rPr lang="en-US" sz="1800" dirty="0">
                <a:ea typeface="Calibri" panose="020F0502020204030204" pitchFamily="34" charset="0"/>
                <a:cs typeface="Calibri" panose="020F0502020204030204" pitchFamily="34" charset="0"/>
              </a:rPr>
              <a:t>P</a:t>
            </a:r>
            <a:r>
              <a:rPr lang="en-US" sz="1800" dirty="0">
                <a:effectLst/>
                <a:ea typeface="Calibri" panose="020F0502020204030204" pitchFamily="34" charset="0"/>
                <a:cs typeface="Calibri" panose="020F0502020204030204" pitchFamily="34" charset="0"/>
              </a:rPr>
              <a:t>erceived ethnic discrimination questionnaire (</a:t>
            </a:r>
            <a:r>
              <a:rPr lang="en-US" sz="1800" dirty="0" err="1">
                <a:effectLst/>
                <a:ea typeface="Calibri" panose="020F0502020204030204" pitchFamily="34" charset="0"/>
                <a:cs typeface="Calibri" panose="020F0502020204030204" pitchFamily="34" charset="0"/>
              </a:rPr>
              <a:t>Contrada</a:t>
            </a:r>
            <a:r>
              <a:rPr lang="en-US" sz="1800" dirty="0">
                <a:effectLst/>
                <a:ea typeface="Calibri" panose="020F0502020204030204" pitchFamily="34" charset="0"/>
                <a:cs typeface="Calibri" panose="020F0502020204030204" pitchFamily="34" charset="0"/>
              </a:rPr>
              <a:t> et al., 2001)</a:t>
            </a:r>
          </a:p>
          <a:p>
            <a:r>
              <a:rPr lang="en-US" sz="1800" dirty="0">
                <a:ea typeface="Calibri" panose="020F0502020204030204" pitchFamily="34" charset="0"/>
                <a:cs typeface="Calibri" panose="020F0502020204030204" pitchFamily="34" charset="0"/>
              </a:rPr>
              <a:t>W</a:t>
            </a:r>
            <a:r>
              <a:rPr lang="en-US" sz="1800" dirty="0">
                <a:effectLst/>
                <a:ea typeface="Calibri" panose="020F0502020204030204" pitchFamily="34" charset="0"/>
                <a:cs typeface="Calibri" panose="020F0502020204030204" pitchFamily="34" charset="0"/>
              </a:rPr>
              <a:t>orkplace prejudice/discrimination inventory (Hughes et al., 1997)</a:t>
            </a:r>
          </a:p>
          <a:p>
            <a:r>
              <a:rPr lang="en-US" sz="1800" dirty="0">
                <a:ea typeface="Calibri" panose="020F0502020204030204" pitchFamily="34" charset="0"/>
                <a:cs typeface="Calibri" panose="020F0502020204030204" pitchFamily="34" charset="0"/>
              </a:rPr>
              <a:t>A</a:t>
            </a:r>
            <a:r>
              <a:rPr lang="en-US" sz="1800" dirty="0">
                <a:effectLst/>
                <a:ea typeface="Calibri" panose="020F0502020204030204" pitchFamily="34" charset="0"/>
                <a:cs typeface="Calibri" panose="020F0502020204030204" pitchFamily="34" charset="0"/>
              </a:rPr>
              <a:t>dolescent discrimination distress index (Fisher et al., 2000)</a:t>
            </a:r>
          </a:p>
          <a:p>
            <a:endParaRPr lang="en-US" sz="1800" dirty="0">
              <a:cs typeface="Calibri" panose="020F0502020204030204" pitchFamily="34" charset="0"/>
            </a:endParaRPr>
          </a:p>
          <a:p>
            <a:r>
              <a:rPr lang="en-US" sz="1800" i="1" dirty="0">
                <a:cs typeface="Calibri" panose="020F0502020204030204" pitchFamily="34" charset="0"/>
              </a:rPr>
              <a:t>Not an exhaustive list!!</a:t>
            </a:r>
            <a:endParaRPr lang="en-US" i="1" dirty="0">
              <a:cs typeface="Calibri" panose="020F0502020204030204" pitchFamily="34" charset="0"/>
            </a:endParaRPr>
          </a:p>
        </p:txBody>
      </p:sp>
    </p:spTree>
    <p:extLst>
      <p:ext uri="{BB962C8B-B14F-4D97-AF65-F5344CB8AC3E}">
        <p14:creationId xmlns:p14="http://schemas.microsoft.com/office/powerpoint/2010/main" val="304700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51C7-D00D-432B-B1EF-C8F7527AD67E}"/>
              </a:ext>
            </a:extLst>
          </p:cNvPr>
          <p:cNvSpPr>
            <a:spLocks noGrp="1"/>
          </p:cNvSpPr>
          <p:nvPr>
            <p:ph type="title"/>
          </p:nvPr>
        </p:nvSpPr>
        <p:spPr/>
        <p:txBody>
          <a:bodyPr/>
          <a:lstStyle/>
          <a:p>
            <a:r>
              <a:rPr lang="en-US" dirty="0"/>
              <a:t>Proposal</a:t>
            </a:r>
          </a:p>
        </p:txBody>
      </p:sp>
      <p:sp>
        <p:nvSpPr>
          <p:cNvPr id="3" name="Text Placeholder 2">
            <a:extLst>
              <a:ext uri="{FF2B5EF4-FFF2-40B4-BE49-F238E27FC236}">
                <a16:creationId xmlns:a16="http://schemas.microsoft.com/office/drawing/2014/main" id="{587AB268-3ECF-42C4-8EAF-611A166C575C}"/>
              </a:ext>
            </a:extLst>
          </p:cNvPr>
          <p:cNvSpPr>
            <a:spLocks noGrp="1"/>
          </p:cNvSpPr>
          <p:nvPr>
            <p:ph type="body" sz="quarter" idx="10"/>
          </p:nvPr>
        </p:nvSpPr>
        <p:spPr/>
        <p:txBody>
          <a:bodyPr/>
          <a:lstStyle/>
          <a:p>
            <a:r>
              <a:rPr lang="en-US" b="1" dirty="0"/>
              <a:t>A new BSC Workgroup</a:t>
            </a:r>
          </a:p>
          <a:p>
            <a:pPr lvl="1"/>
            <a:r>
              <a:rPr lang="en-US" dirty="0"/>
              <a:t>To consider and assess measures of discrimination for use in NCHS surveys</a:t>
            </a:r>
          </a:p>
          <a:p>
            <a:r>
              <a:rPr lang="en-US" b="1" dirty="0"/>
              <a:t>Two goals</a:t>
            </a:r>
          </a:p>
          <a:p>
            <a:pPr lvl="1"/>
            <a:r>
              <a:rPr lang="en-US" dirty="0"/>
              <a:t>Provide advice on the feasibility and practicality of including measures of discrimination on NCHS surveys</a:t>
            </a:r>
          </a:p>
          <a:p>
            <a:pPr lvl="1"/>
            <a:r>
              <a:rPr lang="en-US" dirty="0"/>
              <a:t>Provide advice on the selection of the best discrimination measure(s) to use</a:t>
            </a:r>
          </a:p>
          <a:p>
            <a:endParaRPr lang="en-US" dirty="0"/>
          </a:p>
        </p:txBody>
      </p:sp>
    </p:spTree>
    <p:extLst>
      <p:ext uri="{BB962C8B-B14F-4D97-AF65-F5344CB8AC3E}">
        <p14:creationId xmlns:p14="http://schemas.microsoft.com/office/powerpoint/2010/main" val="260452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0270-4B24-4955-8FFB-9C76546F7D52}"/>
              </a:ext>
            </a:extLst>
          </p:cNvPr>
          <p:cNvSpPr>
            <a:spLocks noGrp="1"/>
          </p:cNvSpPr>
          <p:nvPr>
            <p:ph type="title"/>
          </p:nvPr>
        </p:nvSpPr>
        <p:spPr/>
        <p:txBody>
          <a:bodyPr/>
          <a:lstStyle/>
          <a:p>
            <a:r>
              <a:rPr lang="en-US" dirty="0"/>
              <a:t>Part A: Feasibility and Practicality</a:t>
            </a:r>
          </a:p>
        </p:txBody>
      </p:sp>
      <p:sp>
        <p:nvSpPr>
          <p:cNvPr id="3" name="Text Placeholder 2">
            <a:extLst>
              <a:ext uri="{FF2B5EF4-FFF2-40B4-BE49-F238E27FC236}">
                <a16:creationId xmlns:a16="http://schemas.microsoft.com/office/drawing/2014/main" id="{1551F0FF-E19A-4ED0-8EE1-52ADC75FD324}"/>
              </a:ext>
            </a:extLst>
          </p:cNvPr>
          <p:cNvSpPr>
            <a:spLocks noGrp="1"/>
          </p:cNvSpPr>
          <p:nvPr>
            <p:ph type="body" sz="quarter" idx="10"/>
          </p:nvPr>
        </p:nvSpPr>
        <p:spPr/>
        <p:txBody>
          <a:bodyPr/>
          <a:lstStyle/>
          <a:p>
            <a:pPr>
              <a:lnSpc>
                <a:spcPct val="90000"/>
              </a:lnSpc>
              <a:spcBef>
                <a:spcPts val="0"/>
              </a:spcBef>
              <a:spcAft>
                <a:spcPts val="1800"/>
              </a:spcAft>
            </a:pPr>
            <a:r>
              <a:rPr lang="en-US" dirty="0"/>
              <a:t>Given the limited space available on the NHIS, NSFG and NHANES, does the BSC consider the inclusion of discrimination measures to be an achievable goal for NCHS?</a:t>
            </a:r>
          </a:p>
          <a:p>
            <a:pPr>
              <a:lnSpc>
                <a:spcPct val="90000"/>
              </a:lnSpc>
              <a:spcBef>
                <a:spcPts val="0"/>
              </a:spcBef>
              <a:spcAft>
                <a:spcPts val="1800"/>
              </a:spcAft>
            </a:pPr>
            <a:r>
              <a:rPr lang="en-US" dirty="0"/>
              <a:t>What are the most important contributions NCHS can make </a:t>
            </a:r>
            <a:r>
              <a:rPr lang="en-US" sz="2000" dirty="0">
                <a:effectLst/>
                <a:latin typeface="Calibri" panose="020F0502020204030204" pitchFamily="34" charset="0"/>
                <a:ea typeface="Calibri" panose="020F0502020204030204" pitchFamily="34" charset="0"/>
              </a:rPr>
              <a:t>to research or surveillance efforts related to discrimination?</a:t>
            </a:r>
            <a:endParaRPr lang="en-US" dirty="0"/>
          </a:p>
          <a:p>
            <a:pPr>
              <a:lnSpc>
                <a:spcPct val="90000"/>
              </a:lnSpc>
              <a:spcBef>
                <a:spcPts val="0"/>
              </a:spcBef>
              <a:spcAft>
                <a:spcPts val="1800"/>
              </a:spcAft>
            </a:pPr>
            <a:r>
              <a:rPr lang="en-US" dirty="0"/>
              <a:t>Should NCHS surveys have a focus on discrimination in health care settings or consider experiences of discrimination more generally?</a:t>
            </a:r>
          </a:p>
          <a:p>
            <a:pPr>
              <a:lnSpc>
                <a:spcPct val="90000"/>
              </a:lnSpc>
              <a:spcBef>
                <a:spcPts val="0"/>
              </a:spcBef>
              <a:spcAft>
                <a:spcPts val="1800"/>
              </a:spcAft>
            </a:pPr>
            <a:r>
              <a:rPr lang="en-US" dirty="0"/>
              <a:t>Should discrimination content be similar or different across NCHS surveys?</a:t>
            </a:r>
          </a:p>
          <a:p>
            <a:pPr>
              <a:lnSpc>
                <a:spcPct val="90000"/>
              </a:lnSpc>
              <a:spcBef>
                <a:spcPts val="0"/>
              </a:spcBef>
              <a:spcAft>
                <a:spcPts val="1800"/>
              </a:spcAft>
            </a:pPr>
            <a:endParaRPr lang="en-US" dirty="0"/>
          </a:p>
        </p:txBody>
      </p:sp>
    </p:spTree>
    <p:extLst>
      <p:ext uri="{BB962C8B-B14F-4D97-AF65-F5344CB8AC3E}">
        <p14:creationId xmlns:p14="http://schemas.microsoft.com/office/powerpoint/2010/main" val="3598449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AA87-4C30-4320-80E0-171833F3ABBE}"/>
              </a:ext>
            </a:extLst>
          </p:cNvPr>
          <p:cNvSpPr>
            <a:spLocks noGrp="1"/>
          </p:cNvSpPr>
          <p:nvPr>
            <p:ph type="title"/>
          </p:nvPr>
        </p:nvSpPr>
        <p:spPr/>
        <p:txBody>
          <a:bodyPr/>
          <a:lstStyle/>
          <a:p>
            <a:r>
              <a:rPr lang="en-US" dirty="0"/>
              <a:t>Part B: Selecting Discrimination Measures</a:t>
            </a:r>
          </a:p>
        </p:txBody>
      </p:sp>
      <p:sp>
        <p:nvSpPr>
          <p:cNvPr id="3" name="Text Placeholder 2">
            <a:extLst>
              <a:ext uri="{FF2B5EF4-FFF2-40B4-BE49-F238E27FC236}">
                <a16:creationId xmlns:a16="http://schemas.microsoft.com/office/drawing/2014/main" id="{12644DE5-C8A1-41D6-AB01-D9D2BC4C0856}"/>
              </a:ext>
            </a:extLst>
          </p:cNvPr>
          <p:cNvSpPr>
            <a:spLocks noGrp="1"/>
          </p:cNvSpPr>
          <p:nvPr>
            <p:ph type="body" sz="quarter" idx="10"/>
          </p:nvPr>
        </p:nvSpPr>
        <p:spPr/>
        <p:txBody>
          <a:bodyPr/>
          <a:lstStyle/>
          <a:p>
            <a:r>
              <a:rPr lang="en-US" dirty="0"/>
              <a:t>Minimum </a:t>
            </a:r>
            <a:r>
              <a:rPr lang="en-US" b="1" dirty="0"/>
              <a:t>number of survey items </a:t>
            </a:r>
            <a:r>
              <a:rPr lang="en-US" dirty="0"/>
              <a:t>to measure the concept?</a:t>
            </a:r>
          </a:p>
          <a:p>
            <a:r>
              <a:rPr lang="en-US" b="1" dirty="0"/>
              <a:t>Reference period</a:t>
            </a:r>
            <a:r>
              <a:rPr lang="en-US" dirty="0"/>
              <a:t> / recall period?</a:t>
            </a:r>
          </a:p>
          <a:p>
            <a:r>
              <a:rPr lang="en-US" dirty="0"/>
              <a:t>Assess the </a:t>
            </a:r>
            <a:r>
              <a:rPr lang="en-US" b="1" dirty="0"/>
              <a:t>perceived reason </a:t>
            </a:r>
            <a:r>
              <a:rPr lang="en-US" dirty="0"/>
              <a:t>(attribution) for discrimination?  How?</a:t>
            </a:r>
          </a:p>
          <a:p>
            <a:pPr lvl="1"/>
            <a:r>
              <a:rPr lang="en-US" sz="1800" dirty="0"/>
              <a:t>Adopt an intersectional approach?</a:t>
            </a:r>
          </a:p>
          <a:p>
            <a:r>
              <a:rPr lang="en-US" b="1" dirty="0"/>
              <a:t>Mode</a:t>
            </a:r>
            <a:r>
              <a:rPr lang="en-US" dirty="0"/>
              <a:t> of administration?</a:t>
            </a:r>
          </a:p>
          <a:p>
            <a:pPr lvl="1"/>
            <a:r>
              <a:rPr lang="en-US" sz="1800" dirty="0"/>
              <a:t>Is the best measure for face-to-face surveys different from the best measure if computer-assisted self-interviewing is available?</a:t>
            </a:r>
          </a:p>
          <a:p>
            <a:r>
              <a:rPr lang="en-US" dirty="0"/>
              <a:t>Is additional </a:t>
            </a:r>
            <a:r>
              <a:rPr lang="en-US" b="1" dirty="0"/>
              <a:t>developmental research </a:t>
            </a:r>
            <a:r>
              <a:rPr lang="en-US" dirty="0"/>
              <a:t>needed?</a:t>
            </a:r>
          </a:p>
          <a:p>
            <a:pPr lvl="1"/>
            <a:r>
              <a:rPr lang="en-US" sz="1800" dirty="0"/>
              <a:t>How can NCHS contribute to this development? </a:t>
            </a:r>
          </a:p>
          <a:p>
            <a:endParaRPr lang="en-US" dirty="0"/>
          </a:p>
        </p:txBody>
      </p:sp>
    </p:spTree>
    <p:extLst>
      <p:ext uri="{BB962C8B-B14F-4D97-AF65-F5344CB8AC3E}">
        <p14:creationId xmlns:p14="http://schemas.microsoft.com/office/powerpoint/2010/main" val="362958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e14a58ad-53fe-4e55-a27f-5179e1c8598e"/>
</p:tagLst>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14072</TotalTime>
  <Words>762</Words>
  <Application>Microsoft Office PowerPoint</Application>
  <PresentationFormat>On-screen Show (16:9)</PresentationFormat>
  <Paragraphs>75</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Courier New</vt:lpstr>
      <vt:lpstr>Wingdings</vt:lpstr>
      <vt:lpstr>Calibri</vt:lpstr>
      <vt:lpstr>Myriad Web Pro</vt:lpstr>
      <vt:lpstr>NCEH_ATSDR_combined</vt:lpstr>
      <vt:lpstr>Measuring Discrimination in NCHS Surveys</vt:lpstr>
      <vt:lpstr>CDC Recognizes Racism as a “Serious Threat to the Public’s Health”</vt:lpstr>
      <vt:lpstr>Adding Measures of Discrimination to NCHS Surveys</vt:lpstr>
      <vt:lpstr>2022 NSFG and 2021-2022 NHIS-Teen</vt:lpstr>
      <vt:lpstr>2021-2022 NHIS-Teen</vt:lpstr>
      <vt:lpstr>Measures of Discrimination</vt:lpstr>
      <vt:lpstr>Proposal</vt:lpstr>
      <vt:lpstr>Part A: Feasibility and Practicality</vt:lpstr>
      <vt:lpstr>Part B: Selecting Discrimination Measures</vt:lpstr>
      <vt:lpstr>Proposed Membership and Schedule</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Discrimination in NCHS Surveys</dc:title>
  <dc:creator>Centers for Disease Control and Prevention</dc:creator>
  <cp:lastModifiedBy>Blumberg, Stephen J. (CDC/DDPHSS/NCHS/DHIS)</cp:lastModifiedBy>
  <cp:revision>880</cp:revision>
  <cp:lastPrinted>2019-04-16T20:21:09Z</cp:lastPrinted>
  <dcterms:created xsi:type="dcterms:W3CDTF">2011-03-17T17:43:16Z</dcterms:created>
  <dcterms:modified xsi:type="dcterms:W3CDTF">2022-02-11T22:42:01Z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2021-04-23T15:54:51Z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a454541c-6993-4eaf-b24d-39679bcff42d</vt:lpwstr>
  </property>
  <property fmtid="{D5CDD505-2E9C-101B-9397-08002B2CF9AE}" pid="9" name="MSIP_Label_8af03ff0-41c5-4c41-b55e-fabb8fae94be_ContentBits">
    <vt:lpwstr>0</vt:lpwstr>
  </property>
</Properties>
</file>