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7" r:id="rId5"/>
    <p:sldId id="467" r:id="rId6"/>
    <p:sldId id="465" r:id="rId7"/>
    <p:sldId id="306" r:id="rId8"/>
    <p:sldId id="1489" r:id="rId9"/>
    <p:sldId id="288" r:id="rId10"/>
    <p:sldId id="1492" r:id="rId11"/>
    <p:sldId id="290" r:id="rId12"/>
    <p:sldId id="256" r:id="rId13"/>
    <p:sldId id="1493" r:id="rId14"/>
    <p:sldId id="1495" r:id="rId15"/>
    <p:sldId id="1494" r:id="rId16"/>
    <p:sldId id="1486" r:id="rId17"/>
    <p:sldId id="259" r:id="rId18"/>
    <p:sldId id="1496" r:id="rId19"/>
    <p:sldId id="281" r:id="rId20"/>
    <p:sldId id="261" r:id="rId21"/>
    <p:sldId id="1473" r:id="rId22"/>
    <p:sldId id="146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yla Mohadjer" initials="LM" lastIdx="7" clrIdx="0">
    <p:extLst>
      <p:ext uri="{19B8F6BF-5375-455C-9EA6-DF929625EA0E}">
        <p15:presenceInfo xmlns:p15="http://schemas.microsoft.com/office/powerpoint/2012/main" userId="S-1-5-21-2083667071-1112689225-1550850067-3620" providerId="AD"/>
      </p:ext>
    </p:extLst>
  </p:cmAuthor>
  <p:cmAuthor id="2" name="Jay Clark" initials="JC" lastIdx="5" clrIdx="1">
    <p:extLst>
      <p:ext uri="{19B8F6BF-5375-455C-9EA6-DF929625EA0E}">
        <p15:presenceInfo xmlns:p15="http://schemas.microsoft.com/office/powerpoint/2012/main" userId="S-1-5-21-2083667071-1112689225-1550850067-3586" providerId="AD"/>
      </p:ext>
    </p:extLst>
  </p:cmAuthor>
  <p:cmAuthor id="3" name="Paulose, Ryne (CDC/DDPHSS/NCHS/DHNES)" initials="RP" lastIdx="7" clrIdx="2">
    <p:extLst>
      <p:ext uri="{19B8F6BF-5375-455C-9EA6-DF929625EA0E}">
        <p15:presenceInfo xmlns:p15="http://schemas.microsoft.com/office/powerpoint/2012/main" userId="Paulose, Ryne (CDC/DDPHSS/NCHS/DHNES)" providerId="None"/>
      </p:ext>
    </p:extLst>
  </p:cmAuthor>
  <p:cmAuthor id="4" name="Graber, Jessica (CDC/DDPHSS/NCHS/DHNES)" initials="GJ(" lastIdx="9" clrIdx="3">
    <p:extLst>
      <p:ext uri="{19B8F6BF-5375-455C-9EA6-DF929625EA0E}">
        <p15:presenceInfo xmlns:p15="http://schemas.microsoft.com/office/powerpoint/2012/main" userId="S::qcs1@cdc.gov::8dbd9461-76a9-48ed-81f0-72892614d627" providerId="AD"/>
      </p:ext>
    </p:extLst>
  </p:cmAuthor>
  <p:cmAuthor id="5" name="Wang, Chia-Yih (CDC/DDPHSS/NCHS/DHNES)" initials="WCY(" lastIdx="6" clrIdx="4">
    <p:extLst>
      <p:ext uri="{19B8F6BF-5375-455C-9EA6-DF929625EA0E}">
        <p15:presenceInfo xmlns:p15="http://schemas.microsoft.com/office/powerpoint/2012/main" userId="S::ctw9@cdc.gov::abf86205-aeb8-4dcc-b749-88c6406f20ac" providerId="AD"/>
      </p:ext>
    </p:extLst>
  </p:cmAuthor>
  <p:cmAuthor id="6" name="Akinbami, Lara (CDC/DDPHSS/NCHS/DHNES)" initials="AL(" lastIdx="24" clrIdx="5">
    <p:extLst>
      <p:ext uri="{19B8F6BF-5375-455C-9EA6-DF929625EA0E}">
        <p15:presenceInfo xmlns:p15="http://schemas.microsoft.com/office/powerpoint/2012/main" userId="S::lea8@cdc.gov::3089a1cc-aa8a-42d7-8ad1-1d41c44bd7f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FAFC"/>
    <a:srgbClr val="FF9900"/>
    <a:srgbClr val="9F51CF"/>
    <a:srgbClr val="B54AD6"/>
    <a:srgbClr val="BD5F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06FF4A-4C0F-47E1-AD84-1F34539FFF6E}" v="406" dt="2022-02-19T17:27:47.94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1" autoAdjust="0"/>
    <p:restoredTop sz="86387" autoAdjust="0"/>
  </p:normalViewPr>
  <p:slideViewPr>
    <p:cSldViewPr snapToGrid="0">
      <p:cViewPr varScale="1">
        <p:scale>
          <a:sx n="59" d="100"/>
          <a:sy n="59" d="100"/>
        </p:scale>
        <p:origin x="108" y="180"/>
      </p:cViewPr>
      <p:guideLst/>
    </p:cSldViewPr>
  </p:slideViewPr>
  <p:outlineViewPr>
    <p:cViewPr>
      <p:scale>
        <a:sx n="33" d="100"/>
        <a:sy n="33" d="100"/>
      </p:scale>
      <p:origin x="0" y="-2208"/>
    </p:cViewPr>
    <p:sldLst>
      <p:sld r:id="rId1" collapse="1"/>
    </p:sldLst>
  </p:outlineViewPr>
  <p:notesTextViewPr>
    <p:cViewPr>
      <p:scale>
        <a:sx n="125" d="100"/>
        <a:sy n="125" d="100"/>
      </p:scale>
      <p:origin x="0" y="0"/>
    </p:cViewPr>
  </p:notesTextViewPr>
  <p:sorterViewPr>
    <p:cViewPr>
      <p:scale>
        <a:sx n="66" d="100"/>
        <a:sy n="66" d="100"/>
      </p:scale>
      <p:origin x="0" y="-41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1"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ose, Ryne (CDC/DDPHSS/NCHS/DHNES)" userId="c8b42532-f7ca-4f02-b54c-d876418d194f" providerId="ADAL" clId="{7206FF4A-4C0F-47E1-AD84-1F34539FFF6E}"/>
    <pc:docChg chg="modSld">
      <pc:chgData name="Paulose, Ryne (CDC/DDPHSS/NCHS/DHNES)" userId="c8b42532-f7ca-4f02-b54c-d876418d194f" providerId="ADAL" clId="{7206FF4A-4C0F-47E1-AD84-1F34539FFF6E}" dt="2022-02-19T17:32:08.727" v="407" actId="166"/>
      <pc:docMkLst>
        <pc:docMk/>
      </pc:docMkLst>
      <pc:sldChg chg="modSp">
        <pc:chgData name="Paulose, Ryne (CDC/DDPHSS/NCHS/DHNES)" userId="c8b42532-f7ca-4f02-b54c-d876418d194f" providerId="ADAL" clId="{7206FF4A-4C0F-47E1-AD84-1F34539FFF6E}" dt="2022-02-19T17:19:47.182" v="196" actId="962"/>
        <pc:sldMkLst>
          <pc:docMk/>
          <pc:sldMk cId="4172556514" sldId="256"/>
        </pc:sldMkLst>
        <pc:graphicFrameChg chg="mod">
          <ac:chgData name="Paulose, Ryne (CDC/DDPHSS/NCHS/DHNES)" userId="c8b42532-f7ca-4f02-b54c-d876418d194f" providerId="ADAL" clId="{7206FF4A-4C0F-47E1-AD84-1F34539FFF6E}" dt="2022-02-19T17:19:47.182" v="196" actId="962"/>
          <ac:graphicFrameMkLst>
            <pc:docMk/>
            <pc:sldMk cId="4172556514" sldId="256"/>
            <ac:graphicFrameMk id="7" creationId="{2A7EBD0C-B44C-4BDD-8C45-A5153BBC5177}"/>
          </ac:graphicFrameMkLst>
        </pc:graphicFrameChg>
      </pc:sldChg>
      <pc:sldChg chg="modSp">
        <pc:chgData name="Paulose, Ryne (CDC/DDPHSS/NCHS/DHNES)" userId="c8b42532-f7ca-4f02-b54c-d876418d194f" providerId="ADAL" clId="{7206FF4A-4C0F-47E1-AD84-1F34539FFF6E}" dt="2022-02-19T17:16:50.120" v="125" actId="962"/>
        <pc:sldMkLst>
          <pc:docMk/>
          <pc:sldMk cId="2058417294" sldId="288"/>
        </pc:sldMkLst>
        <pc:graphicFrameChg chg="mod">
          <ac:chgData name="Paulose, Ryne (CDC/DDPHSS/NCHS/DHNES)" userId="c8b42532-f7ca-4f02-b54c-d876418d194f" providerId="ADAL" clId="{7206FF4A-4C0F-47E1-AD84-1F34539FFF6E}" dt="2022-02-19T17:16:50.120" v="125" actId="962"/>
          <ac:graphicFrameMkLst>
            <pc:docMk/>
            <pc:sldMk cId="2058417294" sldId="288"/>
            <ac:graphicFrameMk id="6" creationId="{F1FBA26F-FCEE-489B-84F5-7AA6BC6764C6}"/>
          </ac:graphicFrameMkLst>
        </pc:graphicFrameChg>
      </pc:sldChg>
      <pc:sldChg chg="modSp">
        <pc:chgData name="Paulose, Ryne (CDC/DDPHSS/NCHS/DHNES)" userId="c8b42532-f7ca-4f02-b54c-d876418d194f" providerId="ADAL" clId="{7206FF4A-4C0F-47E1-AD84-1F34539FFF6E}" dt="2022-02-19T17:27:47.945" v="404" actId="20577"/>
        <pc:sldMkLst>
          <pc:docMk/>
          <pc:sldMk cId="2633150596" sldId="290"/>
        </pc:sldMkLst>
        <pc:spChg chg="mod">
          <ac:chgData name="Paulose, Ryne (CDC/DDPHSS/NCHS/DHNES)" userId="c8b42532-f7ca-4f02-b54c-d876418d194f" providerId="ADAL" clId="{7206FF4A-4C0F-47E1-AD84-1F34539FFF6E}" dt="2022-02-19T17:27:47.945" v="404" actId="20577"/>
          <ac:spMkLst>
            <pc:docMk/>
            <pc:sldMk cId="2633150596" sldId="290"/>
            <ac:spMk id="4" creationId="{2B2C269C-7669-4569-B87B-B78231961ADC}"/>
          </ac:spMkLst>
        </pc:spChg>
        <pc:graphicFrameChg chg="mod">
          <ac:chgData name="Paulose, Ryne (CDC/DDPHSS/NCHS/DHNES)" userId="c8b42532-f7ca-4f02-b54c-d876418d194f" providerId="ADAL" clId="{7206FF4A-4C0F-47E1-AD84-1F34539FFF6E}" dt="2022-02-19T17:18:27.952" v="156" actId="962"/>
          <ac:graphicFrameMkLst>
            <pc:docMk/>
            <pc:sldMk cId="2633150596" sldId="290"/>
            <ac:graphicFrameMk id="6" creationId="{F1FBA26F-FCEE-489B-84F5-7AA6BC6764C6}"/>
          </ac:graphicFrameMkLst>
        </pc:graphicFrameChg>
      </pc:sldChg>
      <pc:sldChg chg="modSp mod">
        <pc:chgData name="Paulose, Ryne (CDC/DDPHSS/NCHS/DHNES)" userId="c8b42532-f7ca-4f02-b54c-d876418d194f" providerId="ADAL" clId="{7206FF4A-4C0F-47E1-AD84-1F34539FFF6E}" dt="2022-02-19T17:32:08.727" v="407" actId="166"/>
        <pc:sldMkLst>
          <pc:docMk/>
          <pc:sldMk cId="3773031053" sldId="306"/>
        </pc:sldMkLst>
        <pc:spChg chg="ord">
          <ac:chgData name="Paulose, Ryne (CDC/DDPHSS/NCHS/DHNES)" userId="c8b42532-f7ca-4f02-b54c-d876418d194f" providerId="ADAL" clId="{7206FF4A-4C0F-47E1-AD84-1F34539FFF6E}" dt="2022-02-19T17:31:54.608" v="405" actId="166"/>
          <ac:spMkLst>
            <pc:docMk/>
            <pc:sldMk cId="3773031053" sldId="306"/>
            <ac:spMk id="3" creationId="{55E5A539-D1D4-43E4-8CBC-F892410D7A09}"/>
          </ac:spMkLst>
        </pc:spChg>
        <pc:spChg chg="ord">
          <ac:chgData name="Paulose, Ryne (CDC/DDPHSS/NCHS/DHNES)" userId="c8b42532-f7ca-4f02-b54c-d876418d194f" providerId="ADAL" clId="{7206FF4A-4C0F-47E1-AD84-1F34539FFF6E}" dt="2022-02-19T17:31:58.716" v="406" actId="166"/>
          <ac:spMkLst>
            <pc:docMk/>
            <pc:sldMk cId="3773031053" sldId="306"/>
            <ac:spMk id="9" creationId="{3DE7AB91-E0CF-4090-A65E-8F4E4D5CC8DD}"/>
          </ac:spMkLst>
        </pc:spChg>
        <pc:spChg chg="ord">
          <ac:chgData name="Paulose, Ryne (CDC/DDPHSS/NCHS/DHNES)" userId="c8b42532-f7ca-4f02-b54c-d876418d194f" providerId="ADAL" clId="{7206FF4A-4C0F-47E1-AD84-1F34539FFF6E}" dt="2022-02-19T17:32:08.727" v="407" actId="166"/>
          <ac:spMkLst>
            <pc:docMk/>
            <pc:sldMk cId="3773031053" sldId="306"/>
            <ac:spMk id="11" creationId="{292DA748-6577-4C4C-9F1F-DF11001D487C}"/>
          </ac:spMkLst>
        </pc:spChg>
        <pc:picChg chg="mod">
          <ac:chgData name="Paulose, Ryne (CDC/DDPHSS/NCHS/DHNES)" userId="c8b42532-f7ca-4f02-b54c-d876418d194f" providerId="ADAL" clId="{7206FF4A-4C0F-47E1-AD84-1F34539FFF6E}" dt="2022-02-19T17:27:17.896" v="398"/>
          <ac:picMkLst>
            <pc:docMk/>
            <pc:sldMk cId="3773031053" sldId="306"/>
            <ac:picMk id="14" creationId="{091EC0E3-1469-403B-BA9E-6B3A6FC54804}"/>
          </ac:picMkLst>
        </pc:picChg>
      </pc:sldChg>
      <pc:sldChg chg="modSp">
        <pc:chgData name="Paulose, Ryne (CDC/DDPHSS/NCHS/DHNES)" userId="c8b42532-f7ca-4f02-b54c-d876418d194f" providerId="ADAL" clId="{7206FF4A-4C0F-47E1-AD84-1F34539FFF6E}" dt="2022-02-19T17:15:23.990" v="83" actId="962"/>
        <pc:sldMkLst>
          <pc:docMk/>
          <pc:sldMk cId="1091337808" sldId="465"/>
        </pc:sldMkLst>
        <pc:graphicFrameChg chg="mod">
          <ac:chgData name="Paulose, Ryne (CDC/DDPHSS/NCHS/DHNES)" userId="c8b42532-f7ca-4f02-b54c-d876418d194f" providerId="ADAL" clId="{7206FF4A-4C0F-47E1-AD84-1F34539FFF6E}" dt="2022-02-19T17:15:23.990" v="83" actId="962"/>
          <ac:graphicFrameMkLst>
            <pc:docMk/>
            <pc:sldMk cId="1091337808" sldId="465"/>
            <ac:graphicFrameMk id="7" creationId="{00000000-0000-0000-0000-000000000000}"/>
          </ac:graphicFrameMkLst>
        </pc:graphicFrameChg>
      </pc:sldChg>
      <pc:sldChg chg="modSp">
        <pc:chgData name="Paulose, Ryne (CDC/DDPHSS/NCHS/DHNES)" userId="c8b42532-f7ca-4f02-b54c-d876418d194f" providerId="ADAL" clId="{7206FF4A-4C0F-47E1-AD84-1F34539FFF6E}" dt="2022-02-19T17:14:32.520" v="5" actId="962"/>
        <pc:sldMkLst>
          <pc:docMk/>
          <pc:sldMk cId="2268388702" sldId="467"/>
        </pc:sldMkLst>
        <pc:grpChg chg="mod">
          <ac:chgData name="Paulose, Ryne (CDC/DDPHSS/NCHS/DHNES)" userId="c8b42532-f7ca-4f02-b54c-d876418d194f" providerId="ADAL" clId="{7206FF4A-4C0F-47E1-AD84-1F34539FFF6E}" dt="2022-02-19T17:13:57.105" v="1" actId="962"/>
          <ac:grpSpMkLst>
            <pc:docMk/>
            <pc:sldMk cId="2268388702" sldId="467"/>
            <ac:grpSpMk id="19" creationId="{730A30A5-6D30-439B-97B2-018DA8132E1F}"/>
          </ac:grpSpMkLst>
        </pc:grpChg>
        <pc:grpChg chg="mod">
          <ac:chgData name="Paulose, Ryne (CDC/DDPHSS/NCHS/DHNES)" userId="c8b42532-f7ca-4f02-b54c-d876418d194f" providerId="ADAL" clId="{7206FF4A-4C0F-47E1-AD84-1F34539FFF6E}" dt="2022-02-19T17:14:20.416" v="3" actId="962"/>
          <ac:grpSpMkLst>
            <pc:docMk/>
            <pc:sldMk cId="2268388702" sldId="467"/>
            <ac:grpSpMk id="24" creationId="{A280CDE5-03F6-41CE-8431-37D02CAB3842}"/>
          </ac:grpSpMkLst>
        </pc:grpChg>
        <pc:grpChg chg="mod">
          <ac:chgData name="Paulose, Ryne (CDC/DDPHSS/NCHS/DHNES)" userId="c8b42532-f7ca-4f02-b54c-d876418d194f" providerId="ADAL" clId="{7206FF4A-4C0F-47E1-AD84-1F34539FFF6E}" dt="2022-02-19T17:14:32.520" v="5" actId="962"/>
          <ac:grpSpMkLst>
            <pc:docMk/>
            <pc:sldMk cId="2268388702" sldId="467"/>
            <ac:grpSpMk id="38" creationId="{E90F32C4-2F7F-415F-818E-3E2E1BC104AF}"/>
          </ac:grpSpMkLst>
        </pc:grpChg>
      </pc:sldChg>
      <pc:sldChg chg="modSp">
        <pc:chgData name="Paulose, Ryne (CDC/DDPHSS/NCHS/DHNES)" userId="c8b42532-f7ca-4f02-b54c-d876418d194f" providerId="ADAL" clId="{7206FF4A-4C0F-47E1-AD84-1F34539FFF6E}" dt="2022-02-19T17:17:47.990" v="148" actId="962"/>
        <pc:sldMkLst>
          <pc:docMk/>
          <pc:sldMk cId="3163625651" sldId="1492"/>
        </pc:sldMkLst>
        <pc:spChg chg="mod">
          <ac:chgData name="Paulose, Ryne (CDC/DDPHSS/NCHS/DHNES)" userId="c8b42532-f7ca-4f02-b54c-d876418d194f" providerId="ADAL" clId="{7206FF4A-4C0F-47E1-AD84-1F34539FFF6E}" dt="2022-02-19T17:17:47.990" v="148" actId="962"/>
          <ac:spMkLst>
            <pc:docMk/>
            <pc:sldMk cId="3163625651" sldId="1492"/>
            <ac:spMk id="3" creationId="{A94175A9-F048-48F4-98B3-B7033A982BE6}"/>
          </ac:spMkLst>
        </pc:spChg>
        <pc:graphicFrameChg chg="mod">
          <ac:chgData name="Paulose, Ryne (CDC/DDPHSS/NCHS/DHNES)" userId="c8b42532-f7ca-4f02-b54c-d876418d194f" providerId="ADAL" clId="{7206FF4A-4C0F-47E1-AD84-1F34539FFF6E}" dt="2022-02-19T17:17:39.005" v="147" actId="962"/>
          <ac:graphicFrameMkLst>
            <pc:docMk/>
            <pc:sldMk cId="3163625651" sldId="1492"/>
            <ac:graphicFrameMk id="6" creationId="{F1FBA26F-FCEE-489B-84F5-7AA6BC6764C6}"/>
          </ac:graphicFrameMkLst>
        </pc:graphicFrameChg>
      </pc:sldChg>
      <pc:sldChg chg="modSp">
        <pc:chgData name="Paulose, Ryne (CDC/DDPHSS/NCHS/DHNES)" userId="c8b42532-f7ca-4f02-b54c-d876418d194f" providerId="ADAL" clId="{7206FF4A-4C0F-47E1-AD84-1F34539FFF6E}" dt="2022-02-19T17:21:06.358" v="268" actId="962"/>
        <pc:sldMkLst>
          <pc:docMk/>
          <pc:sldMk cId="1711878992" sldId="1493"/>
        </pc:sldMkLst>
        <pc:spChg chg="mod">
          <ac:chgData name="Paulose, Ryne (CDC/DDPHSS/NCHS/DHNES)" userId="c8b42532-f7ca-4f02-b54c-d876418d194f" providerId="ADAL" clId="{7206FF4A-4C0F-47E1-AD84-1F34539FFF6E}" dt="2022-02-19T17:21:06.358" v="268" actId="962"/>
          <ac:spMkLst>
            <pc:docMk/>
            <pc:sldMk cId="1711878992" sldId="1493"/>
            <ac:spMk id="11" creationId="{2D63AA1A-27C6-40CE-946E-748B6B4B8A8A}"/>
          </ac:spMkLst>
        </pc:spChg>
        <pc:graphicFrameChg chg="mod">
          <ac:chgData name="Paulose, Ryne (CDC/DDPHSS/NCHS/DHNES)" userId="c8b42532-f7ca-4f02-b54c-d876418d194f" providerId="ADAL" clId="{7206FF4A-4C0F-47E1-AD84-1F34539FFF6E}" dt="2022-02-19T17:20:51.515" v="266" actId="962"/>
          <ac:graphicFrameMkLst>
            <pc:docMk/>
            <pc:sldMk cId="1711878992" sldId="1493"/>
            <ac:graphicFrameMk id="7" creationId="{2A7EBD0C-B44C-4BDD-8C45-A5153BBC5177}"/>
          </ac:graphicFrameMkLst>
        </pc:graphicFrameChg>
        <pc:picChg chg="mod">
          <ac:chgData name="Paulose, Ryne (CDC/DDPHSS/NCHS/DHNES)" userId="c8b42532-f7ca-4f02-b54c-d876418d194f" providerId="ADAL" clId="{7206FF4A-4C0F-47E1-AD84-1F34539FFF6E}" dt="2022-02-19T17:21:02.899" v="267" actId="962"/>
          <ac:picMkLst>
            <pc:docMk/>
            <pc:sldMk cId="1711878992" sldId="1493"/>
            <ac:picMk id="10" creationId="{86DE5DA7-3DF6-41AE-9831-BAC6C5E5CA35}"/>
          </ac:picMkLst>
        </pc:picChg>
      </pc:sldChg>
      <pc:sldChg chg="modSp">
        <pc:chgData name="Paulose, Ryne (CDC/DDPHSS/NCHS/DHNES)" userId="c8b42532-f7ca-4f02-b54c-d876418d194f" providerId="ADAL" clId="{7206FF4A-4C0F-47E1-AD84-1F34539FFF6E}" dt="2022-02-19T17:25:04.192" v="298" actId="962"/>
        <pc:sldMkLst>
          <pc:docMk/>
          <pc:sldMk cId="350883124" sldId="1494"/>
        </pc:sldMkLst>
        <pc:spChg chg="mod">
          <ac:chgData name="Paulose, Ryne (CDC/DDPHSS/NCHS/DHNES)" userId="c8b42532-f7ca-4f02-b54c-d876418d194f" providerId="ADAL" clId="{7206FF4A-4C0F-47E1-AD84-1F34539FFF6E}" dt="2022-02-19T17:25:04.192" v="298" actId="962"/>
          <ac:spMkLst>
            <pc:docMk/>
            <pc:sldMk cId="350883124" sldId="1494"/>
            <ac:spMk id="9" creationId="{18CBF154-3187-43A9-A589-FB070693105E}"/>
          </ac:spMkLst>
        </pc:spChg>
        <pc:spChg chg="mod">
          <ac:chgData name="Paulose, Ryne (CDC/DDPHSS/NCHS/DHNES)" userId="c8b42532-f7ca-4f02-b54c-d876418d194f" providerId="ADAL" clId="{7206FF4A-4C0F-47E1-AD84-1F34539FFF6E}" dt="2022-02-19T17:24:03.939" v="297" actId="962"/>
          <ac:spMkLst>
            <pc:docMk/>
            <pc:sldMk cId="350883124" sldId="1494"/>
            <ac:spMk id="10" creationId="{4E3E2258-AC3F-4FDC-887F-AA8598F6520B}"/>
          </ac:spMkLst>
        </pc:spChg>
        <pc:graphicFrameChg chg="mod">
          <ac:chgData name="Paulose, Ryne (CDC/DDPHSS/NCHS/DHNES)" userId="c8b42532-f7ca-4f02-b54c-d876418d194f" providerId="ADAL" clId="{7206FF4A-4C0F-47E1-AD84-1F34539FFF6E}" dt="2022-02-19T17:23:48.131" v="295" actId="962"/>
          <ac:graphicFrameMkLst>
            <pc:docMk/>
            <pc:sldMk cId="350883124" sldId="1494"/>
            <ac:graphicFrameMk id="7" creationId="{2A7EBD0C-B44C-4BDD-8C45-A5153BBC5177}"/>
          </ac:graphicFrameMkLst>
        </pc:graphicFrameChg>
      </pc:sldChg>
      <pc:sldChg chg="modSp">
        <pc:chgData name="Paulose, Ryne (CDC/DDPHSS/NCHS/DHNES)" userId="c8b42532-f7ca-4f02-b54c-d876418d194f" providerId="ADAL" clId="{7206FF4A-4C0F-47E1-AD84-1F34539FFF6E}" dt="2022-02-19T17:23:13.618" v="273" actId="962"/>
        <pc:sldMkLst>
          <pc:docMk/>
          <pc:sldMk cId="3449313206" sldId="1495"/>
        </pc:sldMkLst>
        <pc:spChg chg="mod">
          <ac:chgData name="Paulose, Ryne (CDC/DDPHSS/NCHS/DHNES)" userId="c8b42532-f7ca-4f02-b54c-d876418d194f" providerId="ADAL" clId="{7206FF4A-4C0F-47E1-AD84-1F34539FFF6E}" dt="2022-02-19T17:23:01.866" v="271" actId="962"/>
          <ac:spMkLst>
            <pc:docMk/>
            <pc:sldMk cId="3449313206" sldId="1495"/>
            <ac:spMk id="8" creationId="{781E9BF4-8B78-4244-8C38-0C5CC8C5AA18}"/>
          </ac:spMkLst>
        </pc:spChg>
        <pc:spChg chg="mod">
          <ac:chgData name="Paulose, Ryne (CDC/DDPHSS/NCHS/DHNES)" userId="c8b42532-f7ca-4f02-b54c-d876418d194f" providerId="ADAL" clId="{7206FF4A-4C0F-47E1-AD84-1F34539FFF6E}" dt="2022-02-19T17:23:13.618" v="273" actId="962"/>
          <ac:spMkLst>
            <pc:docMk/>
            <pc:sldMk cId="3449313206" sldId="1495"/>
            <ac:spMk id="9" creationId="{ACA6C01D-517B-4152-B6A5-49A66CA20AB1}"/>
          </ac:spMkLst>
        </pc:spChg>
        <pc:graphicFrameChg chg="mod">
          <ac:chgData name="Paulose, Ryne (CDC/DDPHSS/NCHS/DHNES)" userId="c8b42532-f7ca-4f02-b54c-d876418d194f" providerId="ADAL" clId="{7206FF4A-4C0F-47E1-AD84-1F34539FFF6E}" dt="2022-02-19T17:22:44.619" v="269" actId="962"/>
          <ac:graphicFrameMkLst>
            <pc:docMk/>
            <pc:sldMk cId="3449313206" sldId="1495"/>
            <ac:graphicFrameMk id="7" creationId="{2A7EBD0C-B44C-4BDD-8C45-A5153BBC5177}"/>
          </ac:graphicFrameMkLst>
        </pc:graphicFrameChg>
      </pc:sldChg>
      <pc:sldChg chg="modSp">
        <pc:chgData name="Paulose, Ryne (CDC/DDPHSS/NCHS/DHNES)" userId="c8b42532-f7ca-4f02-b54c-d876418d194f" providerId="ADAL" clId="{7206FF4A-4C0F-47E1-AD84-1F34539FFF6E}" dt="2022-02-19T17:26:40.836" v="394" actId="962"/>
        <pc:sldMkLst>
          <pc:docMk/>
          <pc:sldMk cId="1408000847" sldId="1496"/>
        </pc:sldMkLst>
        <pc:picChg chg="mod">
          <ac:chgData name="Paulose, Ryne (CDC/DDPHSS/NCHS/DHNES)" userId="c8b42532-f7ca-4f02-b54c-d876418d194f" providerId="ADAL" clId="{7206FF4A-4C0F-47E1-AD84-1F34539FFF6E}" dt="2022-02-19T17:26:24.925" v="392" actId="962"/>
          <ac:picMkLst>
            <pc:docMk/>
            <pc:sldMk cId="1408000847" sldId="1496"/>
            <ac:picMk id="6" creationId="{5462DEB7-D38C-477C-8D5A-F1963A631CBE}"/>
          </ac:picMkLst>
        </pc:picChg>
        <pc:picChg chg="mod">
          <ac:chgData name="Paulose, Ryne (CDC/DDPHSS/NCHS/DHNES)" userId="c8b42532-f7ca-4f02-b54c-d876418d194f" providerId="ADAL" clId="{7206FF4A-4C0F-47E1-AD84-1F34539FFF6E}" dt="2022-02-19T17:26:40.836" v="394" actId="962"/>
          <ac:picMkLst>
            <pc:docMk/>
            <pc:sldMk cId="1408000847" sldId="1496"/>
            <ac:picMk id="10" creationId="{2007359B-9EF7-4925-88BD-40593CCCF50A}"/>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areaChart>
        <c:grouping val="standard"/>
        <c:varyColors val="0"/>
        <c:dLbls>
          <c:showLegendKey val="0"/>
          <c:showVal val="0"/>
          <c:showCatName val="0"/>
          <c:showSerName val="0"/>
          <c:showPercent val="0"/>
          <c:showBubbleSize val="0"/>
        </c:dLbls>
        <c:axId val="420717072"/>
        <c:axId val="420719040"/>
        <c:extLst>
          <c:ext xmlns:c15="http://schemas.microsoft.com/office/drawing/2012/chart" uri="{02D57815-91ED-43cb-92C2-25804820EDAC}">
            <c15:filteredAreaSeries>
              <c15:ser>
                <c:idx val="0"/>
                <c:order val="0"/>
                <c:tx>
                  <c:strRef>
                    <c:extLst>
                      <c:ext uri="{02D57815-91ED-43cb-92C2-25804820EDAC}">
                        <c15:formulaRef>
                          <c15:sqref>Sheet1!$B$1</c15:sqref>
                        </c15:formulaRef>
                      </c:ext>
                    </c:extLst>
                    <c:strCache>
                      <c:ptCount val="1"/>
                      <c:pt idx="0">
                        <c:v>HH Screened (n)</c:v>
                      </c:pt>
                    </c:strCache>
                  </c:strRef>
                </c:tx>
                <c:spPr>
                  <a:solidFill>
                    <a:schemeClr val="bg1">
                      <a:lumMod val="85000"/>
                    </a:schemeClr>
                  </a:solidFill>
                  <a:ln>
                    <a:noFill/>
                  </a:ln>
                  <a:effectLst/>
                </c:spPr>
                <c:cat>
                  <c:strRef>
                    <c:extLst>
                      <c:ext uri="{02D57815-91ED-43cb-92C2-25804820EDAC}">
                        <c15:formulaRef>
                          <c15:sqref>Sheet1!$A$2:$A$11</c15:sqref>
                        </c15:formulaRef>
                      </c:ext>
                    </c:extLst>
                    <c:strCache>
                      <c:ptCount val="10"/>
                      <c:pt idx="0">
                        <c:v>1999-2000</c:v>
                      </c:pt>
                      <c:pt idx="1">
                        <c:v>2001-02</c:v>
                      </c:pt>
                      <c:pt idx="2">
                        <c:v>2003-04</c:v>
                      </c:pt>
                      <c:pt idx="3">
                        <c:v>2005-06</c:v>
                      </c:pt>
                      <c:pt idx="4">
                        <c:v>2007-08</c:v>
                      </c:pt>
                      <c:pt idx="5">
                        <c:v>2009-10</c:v>
                      </c:pt>
                      <c:pt idx="6">
                        <c:v>2011-12</c:v>
                      </c:pt>
                      <c:pt idx="7">
                        <c:v>2013-14</c:v>
                      </c:pt>
                      <c:pt idx="8">
                        <c:v>2015-16</c:v>
                      </c:pt>
                      <c:pt idx="9">
                        <c:v>2017-18</c:v>
                      </c:pt>
                    </c:strCache>
                  </c:strRef>
                </c:cat>
                <c:val>
                  <c:numRef>
                    <c:extLst>
                      <c:ext uri="{02D57815-91ED-43cb-92C2-25804820EDAC}">
                        <c15:formulaRef>
                          <c15:sqref>Sheet1!$B$2:$B$11</c15:sqref>
                        </c15:formulaRef>
                      </c:ext>
                    </c:extLst>
                    <c:numCache>
                      <c:formatCode>0</c:formatCode>
                      <c:ptCount val="10"/>
                      <c:pt idx="0">
                        <c:v>27426</c:v>
                      </c:pt>
                      <c:pt idx="1">
                        <c:v>27010</c:v>
                      </c:pt>
                      <c:pt idx="2">
                        <c:v>27758</c:v>
                      </c:pt>
                      <c:pt idx="3">
                        <c:v>26529</c:v>
                      </c:pt>
                      <c:pt idx="4">
                        <c:v>28817</c:v>
                      </c:pt>
                      <c:pt idx="5">
                        <c:v>29798</c:v>
                      </c:pt>
                      <c:pt idx="6">
                        <c:v>26967</c:v>
                      </c:pt>
                      <c:pt idx="7">
                        <c:v>21297</c:v>
                      </c:pt>
                      <c:pt idx="8">
                        <c:v>25547</c:v>
                      </c:pt>
                      <c:pt idx="9">
                        <c:v>28249</c:v>
                      </c:pt>
                    </c:numCache>
                  </c:numRef>
                </c:val>
                <c:extLst>
                  <c:ext xmlns:c16="http://schemas.microsoft.com/office/drawing/2014/chart" uri="{C3380CC4-5D6E-409C-BE32-E72D297353CC}">
                    <c16:uniqueId val="{00000000-ABC8-42F7-B0B1-AC70B403F433}"/>
                  </c:ext>
                </c:extLst>
              </c15:ser>
            </c15:filteredAreaSeries>
          </c:ext>
        </c:extLst>
      </c:areaChart>
      <c:lineChart>
        <c:grouping val="standard"/>
        <c:varyColors val="0"/>
        <c:ser>
          <c:idx val="1"/>
          <c:order val="1"/>
          <c:tx>
            <c:strRef>
              <c:f>Sheet1!$C$1</c:f>
              <c:strCache>
                <c:ptCount val="1"/>
                <c:pt idx="0">
                  <c:v>Screened (%)</c:v>
                </c:pt>
              </c:strCache>
            </c:strRef>
          </c:tx>
          <c:spPr>
            <a:ln w="28575" cap="rnd">
              <a:solidFill>
                <a:srgbClr val="FF0000"/>
              </a:solidFill>
              <a:round/>
            </a:ln>
            <a:effectLst/>
          </c:spPr>
          <c:marker>
            <c:symbol val="circle"/>
            <c:size val="6"/>
            <c:spPr>
              <a:solidFill>
                <a:schemeClr val="bg1"/>
              </a:solidFill>
              <a:ln w="19050">
                <a:solidFill>
                  <a:srgbClr val="FF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C53A-4773-920B-5E7598845C82}"/>
                </c:ext>
              </c:extLst>
            </c:dLbl>
            <c:dLbl>
              <c:idx val="1"/>
              <c:delete val="1"/>
              <c:extLst>
                <c:ext xmlns:c15="http://schemas.microsoft.com/office/drawing/2012/chart" uri="{CE6537A1-D6FC-4f65-9D91-7224C49458BB}"/>
                <c:ext xmlns:c16="http://schemas.microsoft.com/office/drawing/2014/chart" uri="{C3380CC4-5D6E-409C-BE32-E72D297353CC}">
                  <c16:uniqueId val="{00000001-C53A-4773-920B-5E7598845C82}"/>
                </c:ext>
              </c:extLst>
            </c:dLbl>
            <c:dLbl>
              <c:idx val="2"/>
              <c:delete val="1"/>
              <c:extLst>
                <c:ext xmlns:c15="http://schemas.microsoft.com/office/drawing/2012/chart" uri="{CE6537A1-D6FC-4f65-9D91-7224C49458BB}"/>
                <c:ext xmlns:c16="http://schemas.microsoft.com/office/drawing/2014/chart" uri="{C3380CC4-5D6E-409C-BE32-E72D297353CC}">
                  <c16:uniqueId val="{00000002-C53A-4773-920B-5E7598845C82}"/>
                </c:ext>
              </c:extLst>
            </c:dLbl>
            <c:dLbl>
              <c:idx val="3"/>
              <c:delete val="1"/>
              <c:extLst>
                <c:ext xmlns:c15="http://schemas.microsoft.com/office/drawing/2012/chart" uri="{CE6537A1-D6FC-4f65-9D91-7224C49458BB}"/>
                <c:ext xmlns:c16="http://schemas.microsoft.com/office/drawing/2014/chart" uri="{C3380CC4-5D6E-409C-BE32-E72D297353CC}">
                  <c16:uniqueId val="{00000003-C53A-4773-920B-5E7598845C82}"/>
                </c:ext>
              </c:extLst>
            </c:dLbl>
            <c:dLbl>
              <c:idx val="4"/>
              <c:delete val="1"/>
              <c:extLst>
                <c:ext xmlns:c15="http://schemas.microsoft.com/office/drawing/2012/chart" uri="{CE6537A1-D6FC-4f65-9D91-7224C49458BB}"/>
                <c:ext xmlns:c16="http://schemas.microsoft.com/office/drawing/2014/chart" uri="{C3380CC4-5D6E-409C-BE32-E72D297353CC}">
                  <c16:uniqueId val="{00000004-C53A-4773-920B-5E7598845C82}"/>
                </c:ext>
              </c:extLst>
            </c:dLbl>
            <c:dLbl>
              <c:idx val="5"/>
              <c:delete val="1"/>
              <c:extLst>
                <c:ext xmlns:c15="http://schemas.microsoft.com/office/drawing/2012/chart" uri="{CE6537A1-D6FC-4f65-9D91-7224C49458BB}"/>
                <c:ext xmlns:c16="http://schemas.microsoft.com/office/drawing/2014/chart" uri="{C3380CC4-5D6E-409C-BE32-E72D297353CC}">
                  <c16:uniqueId val="{00000005-C53A-4773-920B-5E7598845C8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1999-2000</c:v>
                </c:pt>
                <c:pt idx="1">
                  <c:v>2001-02</c:v>
                </c:pt>
                <c:pt idx="2">
                  <c:v>2003-04</c:v>
                </c:pt>
                <c:pt idx="3">
                  <c:v>2005-06</c:v>
                </c:pt>
                <c:pt idx="4">
                  <c:v>2007-08</c:v>
                </c:pt>
                <c:pt idx="5">
                  <c:v>2009-10</c:v>
                </c:pt>
                <c:pt idx="6">
                  <c:v>2011-12</c:v>
                </c:pt>
                <c:pt idx="7">
                  <c:v>2013-14</c:v>
                </c:pt>
                <c:pt idx="8">
                  <c:v>2015-16</c:v>
                </c:pt>
                <c:pt idx="9">
                  <c:v>2017-18</c:v>
                </c:pt>
              </c:strCache>
            </c:strRef>
          </c:cat>
          <c:val>
            <c:numRef>
              <c:f>Sheet1!$C$2:$C$11</c:f>
              <c:numCache>
                <c:formatCode>0</c:formatCode>
                <c:ptCount val="10"/>
                <c:pt idx="0">
                  <c:v>100</c:v>
                </c:pt>
                <c:pt idx="1">
                  <c:v>100</c:v>
                </c:pt>
                <c:pt idx="2">
                  <c:v>100</c:v>
                </c:pt>
                <c:pt idx="3">
                  <c:v>100</c:v>
                </c:pt>
                <c:pt idx="4" formatCode="0.0">
                  <c:v>99.8</c:v>
                </c:pt>
                <c:pt idx="5" formatCode="0.0">
                  <c:v>99.9</c:v>
                </c:pt>
                <c:pt idx="6" formatCode="0.0">
                  <c:v>98.3</c:v>
                </c:pt>
                <c:pt idx="7" formatCode="0.0">
                  <c:v>98.2</c:v>
                </c:pt>
                <c:pt idx="8" formatCode="0.0">
                  <c:v>94.3</c:v>
                </c:pt>
                <c:pt idx="9" formatCode="0.0">
                  <c:v>90.9</c:v>
                </c:pt>
              </c:numCache>
            </c:numRef>
          </c:val>
          <c:smooth val="0"/>
          <c:extLst>
            <c:ext xmlns:c16="http://schemas.microsoft.com/office/drawing/2014/chart" uri="{C3380CC4-5D6E-409C-BE32-E72D297353CC}">
              <c16:uniqueId val="{00000001-ABC8-42F7-B0B1-AC70B403F433}"/>
            </c:ext>
          </c:extLst>
        </c:ser>
        <c:ser>
          <c:idx val="2"/>
          <c:order val="2"/>
          <c:tx>
            <c:strRef>
              <c:f>Sheet1!$E$1</c:f>
              <c:strCache>
                <c:ptCount val="1"/>
                <c:pt idx="0">
                  <c:v>Interviewed (%)</c:v>
                </c:pt>
              </c:strCache>
            </c:strRef>
          </c:tx>
          <c:spPr>
            <a:ln w="28575" cap="rnd">
              <a:solidFill>
                <a:srgbClr val="00B050"/>
              </a:solidFill>
              <a:round/>
            </a:ln>
            <a:effectLst/>
          </c:spPr>
          <c:marker>
            <c:symbol val="circle"/>
            <c:size val="6"/>
            <c:spPr>
              <a:solidFill>
                <a:schemeClr val="bg1"/>
              </a:solidFill>
              <a:ln w="19050">
                <a:solidFill>
                  <a:srgbClr val="00B05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F-C53A-4773-920B-5E7598845C82}"/>
                </c:ext>
              </c:extLst>
            </c:dLbl>
            <c:dLbl>
              <c:idx val="1"/>
              <c:delete val="1"/>
              <c:extLst>
                <c:ext xmlns:c15="http://schemas.microsoft.com/office/drawing/2012/chart" uri="{CE6537A1-D6FC-4f65-9D91-7224C49458BB}"/>
                <c:ext xmlns:c16="http://schemas.microsoft.com/office/drawing/2014/chart" uri="{C3380CC4-5D6E-409C-BE32-E72D297353CC}">
                  <c16:uniqueId val="{0000000E-C53A-4773-920B-5E7598845C82}"/>
                </c:ext>
              </c:extLst>
            </c:dLbl>
            <c:dLbl>
              <c:idx val="2"/>
              <c:delete val="1"/>
              <c:extLst>
                <c:ext xmlns:c15="http://schemas.microsoft.com/office/drawing/2012/chart" uri="{CE6537A1-D6FC-4f65-9D91-7224C49458BB}"/>
                <c:ext xmlns:c16="http://schemas.microsoft.com/office/drawing/2014/chart" uri="{C3380CC4-5D6E-409C-BE32-E72D297353CC}">
                  <c16:uniqueId val="{0000000D-C53A-4773-920B-5E7598845C82}"/>
                </c:ext>
              </c:extLst>
            </c:dLbl>
            <c:dLbl>
              <c:idx val="3"/>
              <c:delete val="1"/>
              <c:extLst>
                <c:ext xmlns:c15="http://schemas.microsoft.com/office/drawing/2012/chart" uri="{CE6537A1-D6FC-4f65-9D91-7224C49458BB}"/>
                <c:ext xmlns:c16="http://schemas.microsoft.com/office/drawing/2014/chart" uri="{C3380CC4-5D6E-409C-BE32-E72D297353CC}">
                  <c16:uniqueId val="{0000000C-C53A-4773-920B-5E7598845C82}"/>
                </c:ext>
              </c:extLst>
            </c:dLbl>
            <c:dLbl>
              <c:idx val="4"/>
              <c:delete val="1"/>
              <c:extLst>
                <c:ext xmlns:c15="http://schemas.microsoft.com/office/drawing/2012/chart" uri="{CE6537A1-D6FC-4f65-9D91-7224C49458BB}"/>
                <c:ext xmlns:c16="http://schemas.microsoft.com/office/drawing/2014/chart" uri="{C3380CC4-5D6E-409C-BE32-E72D297353CC}">
                  <c16:uniqueId val="{0000000B-C53A-4773-920B-5E7598845C82}"/>
                </c:ext>
              </c:extLst>
            </c:dLbl>
            <c:dLbl>
              <c:idx val="5"/>
              <c:delete val="1"/>
              <c:extLst>
                <c:ext xmlns:c15="http://schemas.microsoft.com/office/drawing/2012/chart" uri="{CE6537A1-D6FC-4f65-9D91-7224C49458BB}"/>
                <c:ext xmlns:c16="http://schemas.microsoft.com/office/drawing/2014/chart" uri="{C3380CC4-5D6E-409C-BE32-E72D297353CC}">
                  <c16:uniqueId val="{00000010-C53A-4773-920B-5E7598845C8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1999-2000</c:v>
                </c:pt>
                <c:pt idx="1">
                  <c:v>2001-02</c:v>
                </c:pt>
                <c:pt idx="2">
                  <c:v>2003-04</c:v>
                </c:pt>
                <c:pt idx="3">
                  <c:v>2005-06</c:v>
                </c:pt>
                <c:pt idx="4">
                  <c:v>2007-08</c:v>
                </c:pt>
                <c:pt idx="5">
                  <c:v>2009-10</c:v>
                </c:pt>
                <c:pt idx="6">
                  <c:v>2011-12</c:v>
                </c:pt>
                <c:pt idx="7">
                  <c:v>2013-14</c:v>
                </c:pt>
                <c:pt idx="8">
                  <c:v>2015-16</c:v>
                </c:pt>
                <c:pt idx="9">
                  <c:v>2017-18</c:v>
                </c:pt>
              </c:strCache>
            </c:strRef>
          </c:cat>
          <c:val>
            <c:numRef>
              <c:f>Sheet1!$E$2:$E$11</c:f>
              <c:numCache>
                <c:formatCode>General</c:formatCode>
                <c:ptCount val="10"/>
                <c:pt idx="0">
                  <c:v>82</c:v>
                </c:pt>
                <c:pt idx="1">
                  <c:v>84</c:v>
                </c:pt>
                <c:pt idx="2">
                  <c:v>79</c:v>
                </c:pt>
                <c:pt idx="3">
                  <c:v>80.5</c:v>
                </c:pt>
                <c:pt idx="4">
                  <c:v>78.400000000000006</c:v>
                </c:pt>
                <c:pt idx="5">
                  <c:v>79.400000000000006</c:v>
                </c:pt>
                <c:pt idx="6">
                  <c:v>72.599999999999994</c:v>
                </c:pt>
                <c:pt idx="7">
                  <c:v>71</c:v>
                </c:pt>
                <c:pt idx="8">
                  <c:v>61.3</c:v>
                </c:pt>
                <c:pt idx="9">
                  <c:v>51.9</c:v>
                </c:pt>
              </c:numCache>
            </c:numRef>
          </c:val>
          <c:smooth val="0"/>
          <c:extLst>
            <c:ext xmlns:c16="http://schemas.microsoft.com/office/drawing/2014/chart" uri="{C3380CC4-5D6E-409C-BE32-E72D297353CC}">
              <c16:uniqueId val="{00000002-ABC8-42F7-B0B1-AC70B403F433}"/>
            </c:ext>
          </c:extLst>
        </c:ser>
        <c:ser>
          <c:idx val="3"/>
          <c:order val="3"/>
          <c:tx>
            <c:strRef>
              <c:f>Sheet1!$G$1</c:f>
              <c:strCache>
                <c:ptCount val="1"/>
                <c:pt idx="0">
                  <c:v>MEC Examined (%)</c:v>
                </c:pt>
              </c:strCache>
            </c:strRef>
          </c:tx>
          <c:spPr>
            <a:ln w="28575" cap="rnd">
              <a:solidFill>
                <a:srgbClr val="0070C0"/>
              </a:solidFill>
              <a:round/>
            </a:ln>
            <a:effectLst/>
          </c:spPr>
          <c:marker>
            <c:symbol val="circle"/>
            <c:size val="6"/>
            <c:spPr>
              <a:solidFill>
                <a:schemeClr val="bg1"/>
              </a:solidFill>
              <a:ln w="19050">
                <a:solidFill>
                  <a:srgbClr val="0070C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6-C53A-4773-920B-5E7598845C82}"/>
                </c:ext>
              </c:extLst>
            </c:dLbl>
            <c:dLbl>
              <c:idx val="1"/>
              <c:delete val="1"/>
              <c:extLst>
                <c:ext xmlns:c15="http://schemas.microsoft.com/office/drawing/2012/chart" uri="{CE6537A1-D6FC-4f65-9D91-7224C49458BB}"/>
                <c:ext xmlns:c16="http://schemas.microsoft.com/office/drawing/2014/chart" uri="{C3380CC4-5D6E-409C-BE32-E72D297353CC}">
                  <c16:uniqueId val="{00000007-C53A-4773-920B-5E7598845C82}"/>
                </c:ext>
              </c:extLst>
            </c:dLbl>
            <c:dLbl>
              <c:idx val="2"/>
              <c:delete val="1"/>
              <c:extLst>
                <c:ext xmlns:c15="http://schemas.microsoft.com/office/drawing/2012/chart" uri="{CE6537A1-D6FC-4f65-9D91-7224C49458BB}"/>
                <c:ext xmlns:c16="http://schemas.microsoft.com/office/drawing/2014/chart" uri="{C3380CC4-5D6E-409C-BE32-E72D297353CC}">
                  <c16:uniqueId val="{00000008-C53A-4773-920B-5E7598845C82}"/>
                </c:ext>
              </c:extLst>
            </c:dLbl>
            <c:dLbl>
              <c:idx val="3"/>
              <c:delete val="1"/>
              <c:extLst>
                <c:ext xmlns:c15="http://schemas.microsoft.com/office/drawing/2012/chart" uri="{CE6537A1-D6FC-4f65-9D91-7224C49458BB}"/>
                <c:ext xmlns:c16="http://schemas.microsoft.com/office/drawing/2014/chart" uri="{C3380CC4-5D6E-409C-BE32-E72D297353CC}">
                  <c16:uniqueId val="{00000009-C53A-4773-920B-5E7598845C82}"/>
                </c:ext>
              </c:extLst>
            </c:dLbl>
            <c:dLbl>
              <c:idx val="4"/>
              <c:delete val="1"/>
              <c:extLst>
                <c:ext xmlns:c15="http://schemas.microsoft.com/office/drawing/2012/chart" uri="{CE6537A1-D6FC-4f65-9D91-7224C49458BB}"/>
                <c:ext xmlns:c16="http://schemas.microsoft.com/office/drawing/2014/chart" uri="{C3380CC4-5D6E-409C-BE32-E72D297353CC}">
                  <c16:uniqueId val="{0000000A-C53A-4773-920B-5E7598845C82}"/>
                </c:ext>
              </c:extLst>
            </c:dLbl>
            <c:dLbl>
              <c:idx val="5"/>
              <c:delete val="1"/>
              <c:extLst>
                <c:ext xmlns:c15="http://schemas.microsoft.com/office/drawing/2012/chart" uri="{CE6537A1-D6FC-4f65-9D91-7224C49458BB}"/>
                <c:ext xmlns:c16="http://schemas.microsoft.com/office/drawing/2014/chart" uri="{C3380CC4-5D6E-409C-BE32-E72D297353CC}">
                  <c16:uniqueId val="{00000011-C53A-4773-920B-5E7598845C8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1999-2000</c:v>
                </c:pt>
                <c:pt idx="1">
                  <c:v>2001-02</c:v>
                </c:pt>
                <c:pt idx="2">
                  <c:v>2003-04</c:v>
                </c:pt>
                <c:pt idx="3">
                  <c:v>2005-06</c:v>
                </c:pt>
                <c:pt idx="4">
                  <c:v>2007-08</c:v>
                </c:pt>
                <c:pt idx="5">
                  <c:v>2009-10</c:v>
                </c:pt>
                <c:pt idx="6">
                  <c:v>2011-12</c:v>
                </c:pt>
                <c:pt idx="7">
                  <c:v>2013-14</c:v>
                </c:pt>
                <c:pt idx="8">
                  <c:v>2015-16</c:v>
                </c:pt>
                <c:pt idx="9">
                  <c:v>2017-18</c:v>
                </c:pt>
              </c:strCache>
            </c:strRef>
          </c:cat>
          <c:val>
            <c:numRef>
              <c:f>Sheet1!$G$2:$G$11</c:f>
              <c:numCache>
                <c:formatCode>General</c:formatCode>
                <c:ptCount val="10"/>
                <c:pt idx="0">
                  <c:v>76</c:v>
                </c:pt>
                <c:pt idx="1">
                  <c:v>80</c:v>
                </c:pt>
                <c:pt idx="2">
                  <c:v>76</c:v>
                </c:pt>
                <c:pt idx="3">
                  <c:v>77.36</c:v>
                </c:pt>
                <c:pt idx="4">
                  <c:v>75.400000000000006</c:v>
                </c:pt>
                <c:pt idx="5">
                  <c:v>77.3</c:v>
                </c:pt>
                <c:pt idx="6">
                  <c:v>69.5</c:v>
                </c:pt>
                <c:pt idx="7">
                  <c:v>68.5</c:v>
                </c:pt>
                <c:pt idx="8">
                  <c:v>58.7</c:v>
                </c:pt>
                <c:pt idx="9">
                  <c:v>48.8</c:v>
                </c:pt>
              </c:numCache>
            </c:numRef>
          </c:val>
          <c:smooth val="0"/>
          <c:extLst>
            <c:ext xmlns:c16="http://schemas.microsoft.com/office/drawing/2014/chart" uri="{C3380CC4-5D6E-409C-BE32-E72D297353CC}">
              <c16:uniqueId val="{00000003-ABC8-42F7-B0B1-AC70B403F433}"/>
            </c:ext>
          </c:extLst>
        </c:ser>
        <c:dLbls>
          <c:showLegendKey val="0"/>
          <c:showVal val="0"/>
          <c:showCatName val="0"/>
          <c:showSerName val="0"/>
          <c:showPercent val="0"/>
          <c:showBubbleSize val="0"/>
        </c:dLbls>
        <c:marker val="1"/>
        <c:smooth val="0"/>
        <c:axId val="417215416"/>
        <c:axId val="417214104"/>
      </c:lineChart>
      <c:catAx>
        <c:axId val="417215416"/>
        <c:scaling>
          <c:orientation val="minMax"/>
        </c:scaling>
        <c:delete val="0"/>
        <c:axPos val="b"/>
        <c:numFmt formatCode="General" sourceLinked="1"/>
        <c:majorTickMark val="in"/>
        <c:minorTickMark val="none"/>
        <c:tickLblPos val="nextTo"/>
        <c:spPr>
          <a:noFill/>
          <a:ln w="12700" cap="flat" cmpd="sng" algn="ctr">
            <a:solidFill>
              <a:srgbClr val="000000"/>
            </a:solidFill>
            <a:round/>
          </a:ln>
          <a:effectLst/>
        </c:spPr>
        <c:txPr>
          <a:bodyPr rot="-2700000" spcFirstLastPara="1" vertOverflow="ellipsis" wrap="square" anchor="ctr" anchorCtr="1"/>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crossAx val="417214104"/>
        <c:crosses val="autoZero"/>
        <c:auto val="1"/>
        <c:lblAlgn val="ctr"/>
        <c:lblOffset val="100"/>
        <c:tickMarkSkip val="4"/>
        <c:noMultiLvlLbl val="0"/>
      </c:catAx>
      <c:valAx>
        <c:axId val="417214104"/>
        <c:scaling>
          <c:orientation val="minMax"/>
          <c:max val="105"/>
          <c:min val="0"/>
        </c:scaling>
        <c:delete val="0"/>
        <c:axPos val="l"/>
        <c:title>
          <c:tx>
            <c:rich>
              <a:bodyPr rot="-5400000" spcFirstLastPara="1" vertOverflow="ellipsis" vert="horz" wrap="square" anchor="ctr" anchorCtr="1"/>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en-US" dirty="0"/>
                  <a:t>Response Rate (%) </a:t>
                </a:r>
              </a:p>
            </c:rich>
          </c:tx>
          <c:overlay val="0"/>
          <c:spPr>
            <a:noFill/>
            <a:ln>
              <a:noFill/>
            </a:ln>
            <a:effectLst/>
          </c:spPr>
          <c:txPr>
            <a:bodyPr rot="-5400000" spcFirstLastPara="1" vertOverflow="ellipsis" vert="horz" wrap="square" anchor="ctr" anchorCtr="1"/>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title>
        <c:numFmt formatCode="0" sourceLinked="0"/>
        <c:majorTickMark val="in"/>
        <c:minorTickMark val="none"/>
        <c:tickLblPos val="nextTo"/>
        <c:spPr>
          <a:noFill/>
          <a:ln w="12700">
            <a:solidFill>
              <a:srgbClr val="000000"/>
            </a:solid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crossAx val="417215416"/>
        <c:crosses val="autoZero"/>
        <c:crossBetween val="between"/>
        <c:majorUnit val="20"/>
        <c:minorUnit val="20"/>
      </c:valAx>
      <c:valAx>
        <c:axId val="420719040"/>
        <c:scaling>
          <c:orientation val="minMax"/>
          <c:max val="30000"/>
          <c:min val="10000"/>
        </c:scaling>
        <c:delete val="1"/>
        <c:axPos val="r"/>
        <c:numFmt formatCode="#,##0" sourceLinked="0"/>
        <c:majorTickMark val="in"/>
        <c:minorTickMark val="none"/>
        <c:tickLblPos val="nextTo"/>
        <c:crossAx val="420717072"/>
        <c:crosses val="max"/>
        <c:crossBetween val="between"/>
        <c:majorUnit val="5000"/>
        <c:minorUnit val="1000"/>
      </c:valAx>
      <c:catAx>
        <c:axId val="420717072"/>
        <c:scaling>
          <c:orientation val="minMax"/>
        </c:scaling>
        <c:delete val="1"/>
        <c:axPos val="b"/>
        <c:numFmt formatCode="General" sourceLinked="1"/>
        <c:majorTickMark val="out"/>
        <c:minorTickMark val="none"/>
        <c:tickLblPos val="nextTo"/>
        <c:crossAx val="42071904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sz="1050">
          <a:solidFill>
            <a:sysClr val="windowText" lastClr="000000"/>
          </a:solidFill>
          <a:latin typeface="Calibri" panose="020F0502020204030204" pitchFamily="34" charset="0"/>
          <a:cs typeface="Calibri" panose="020F050202020403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569780222385382E-2"/>
          <c:y val="8.5440084318670201E-2"/>
          <c:w val="0.96943021977761457"/>
          <c:h val="0.70257936969247381"/>
        </c:manualLayout>
      </c:layout>
      <c:lineChart>
        <c:grouping val="standard"/>
        <c:varyColors val="0"/>
        <c:ser>
          <c:idx val="0"/>
          <c:order val="0"/>
          <c:tx>
            <c:strRef>
              <c:f>Sheet1!$B$1</c:f>
              <c:strCache>
                <c:ptCount val="1"/>
                <c:pt idx="0">
                  <c:v>Interview</c:v>
                </c:pt>
              </c:strCache>
            </c:strRef>
          </c:tx>
          <c:spPr>
            <a:ln w="38100" cap="rnd">
              <a:solidFill>
                <a:srgbClr val="00B050"/>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Sheet1!$B$2:$B$24</c:f>
              <c:numCache>
                <c:formatCode>General</c:formatCode>
                <c:ptCount val="23"/>
                <c:pt idx="0">
                  <c:v>0.53900000000000003</c:v>
                </c:pt>
                <c:pt idx="1">
                  <c:v>0.59099999999999997</c:v>
                </c:pt>
                <c:pt idx="2">
                  <c:v>0.53700000000000003</c:v>
                </c:pt>
                <c:pt idx="3">
                  <c:v>0.72699999999999998</c:v>
                </c:pt>
                <c:pt idx="4">
                  <c:v>0.64400000000000002</c:v>
                </c:pt>
                <c:pt idx="5">
                  <c:v>0.59</c:v>
                </c:pt>
                <c:pt idx="6">
                  <c:v>0.54800000000000004</c:v>
                </c:pt>
                <c:pt idx="7">
                  <c:v>0.63900000000000001</c:v>
                </c:pt>
                <c:pt idx="8">
                  <c:v>0.67700000000000005</c:v>
                </c:pt>
                <c:pt idx="9">
                  <c:v>0.51200000000000001</c:v>
                </c:pt>
                <c:pt idx="10">
                  <c:v>0.56000000000000005</c:v>
                </c:pt>
                <c:pt idx="11">
                  <c:v>0.54900000000000004</c:v>
                </c:pt>
                <c:pt idx="12">
                  <c:v>0.59</c:v>
                </c:pt>
                <c:pt idx="13">
                  <c:v>0.56100000000000005</c:v>
                </c:pt>
                <c:pt idx="14">
                  <c:v>0.59499999999999997</c:v>
                </c:pt>
                <c:pt idx="15">
                  <c:v>0.51</c:v>
                </c:pt>
                <c:pt idx="16">
                  <c:v>0.61</c:v>
                </c:pt>
                <c:pt idx="18">
                  <c:v>0.54200000000000004</c:v>
                </c:pt>
                <c:pt idx="19">
                  <c:v>0.54500000000000004</c:v>
                </c:pt>
                <c:pt idx="20">
                  <c:v>0.61199999999999999</c:v>
                </c:pt>
                <c:pt idx="21">
                  <c:v>0.55200000000000005</c:v>
                </c:pt>
                <c:pt idx="22">
                  <c:v>0.53600000000000003</c:v>
                </c:pt>
              </c:numCache>
            </c:numRef>
          </c:val>
          <c:smooth val="0"/>
          <c:extLst>
            <c:ext xmlns:c16="http://schemas.microsoft.com/office/drawing/2014/chart" uri="{C3380CC4-5D6E-409C-BE32-E72D297353CC}">
              <c16:uniqueId val="{00000000-6A14-4C05-BF1A-49F36C601D89}"/>
            </c:ext>
          </c:extLst>
        </c:ser>
        <c:ser>
          <c:idx val="1"/>
          <c:order val="1"/>
          <c:tx>
            <c:strRef>
              <c:f>Sheet1!$C$1</c:f>
              <c:strCache>
                <c:ptCount val="1"/>
                <c:pt idx="0">
                  <c:v>Exam 2019-20</c:v>
                </c:pt>
              </c:strCache>
            </c:strRef>
          </c:tx>
          <c:spPr>
            <a:ln w="38100" cap="rnd">
              <a:solidFill>
                <a:srgbClr val="0070C0"/>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Sheet1!$C$2:$C$24</c:f>
              <c:numCache>
                <c:formatCode>General</c:formatCode>
                <c:ptCount val="23"/>
                <c:pt idx="0">
                  <c:v>0.94769230769230772</c:v>
                </c:pt>
                <c:pt idx="1">
                  <c:v>0.83661971830985915</c:v>
                </c:pt>
                <c:pt idx="2">
                  <c:v>0.87926509186351709</c:v>
                </c:pt>
                <c:pt idx="3">
                  <c:v>0.92873051224944325</c:v>
                </c:pt>
                <c:pt idx="4">
                  <c:v>0.91979949874686717</c:v>
                </c:pt>
                <c:pt idx="5">
                  <c:v>0.90833333333333333</c:v>
                </c:pt>
                <c:pt idx="6">
                  <c:v>0.85358255451713394</c:v>
                </c:pt>
                <c:pt idx="7">
                  <c:v>0.91148325358851678</c:v>
                </c:pt>
                <c:pt idx="8">
                  <c:v>0.89600000000000002</c:v>
                </c:pt>
                <c:pt idx="9">
                  <c:v>0.91588785046728971</c:v>
                </c:pt>
                <c:pt idx="10">
                  <c:v>0.82499999999999996</c:v>
                </c:pt>
                <c:pt idx="11">
                  <c:v>0.92013888888888884</c:v>
                </c:pt>
                <c:pt idx="12">
                  <c:v>0.87131367292225204</c:v>
                </c:pt>
                <c:pt idx="13">
                  <c:v>0.93950177935943058</c:v>
                </c:pt>
                <c:pt idx="14">
                  <c:v>0.88544152744630067</c:v>
                </c:pt>
                <c:pt idx="15">
                  <c:v>0.88</c:v>
                </c:pt>
                <c:pt idx="16">
                  <c:v>0.92</c:v>
                </c:pt>
              </c:numCache>
            </c:numRef>
          </c:val>
          <c:smooth val="0"/>
          <c:extLst>
            <c:ext xmlns:c16="http://schemas.microsoft.com/office/drawing/2014/chart" uri="{C3380CC4-5D6E-409C-BE32-E72D297353CC}">
              <c16:uniqueId val="{00000001-6A14-4C05-BF1A-49F36C601D89}"/>
            </c:ext>
          </c:extLst>
        </c:ser>
        <c:ser>
          <c:idx val="2"/>
          <c:order val="2"/>
          <c:tx>
            <c:strRef>
              <c:f>Sheet1!$D$1</c:f>
              <c:strCache>
                <c:ptCount val="1"/>
                <c:pt idx="0">
                  <c:v>Exam 2020</c:v>
                </c:pt>
              </c:strCache>
            </c:strRef>
          </c:tx>
          <c:spPr>
            <a:ln w="28575" cap="rnd">
              <a:solidFill>
                <a:schemeClr val="accent1"/>
              </a:solidFill>
              <a:round/>
            </a:ln>
            <a:effectLst/>
          </c:spPr>
          <c:marker>
            <c:symbol val="none"/>
          </c:marker>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Sheet1!$D$2:$D$24</c:f>
              <c:numCache>
                <c:formatCode>General</c:formatCode>
                <c:ptCount val="23"/>
              </c:numCache>
            </c:numRef>
          </c:val>
          <c:smooth val="0"/>
          <c:extLst>
            <c:ext xmlns:c16="http://schemas.microsoft.com/office/drawing/2014/chart" uri="{C3380CC4-5D6E-409C-BE32-E72D297353CC}">
              <c16:uniqueId val="{00000001-B72D-43F2-860C-A2D84A2F24F5}"/>
            </c:ext>
          </c:extLst>
        </c:ser>
        <c:dLbls>
          <c:showLegendKey val="0"/>
          <c:showVal val="0"/>
          <c:showCatName val="0"/>
          <c:showSerName val="0"/>
          <c:showPercent val="0"/>
          <c:showBubbleSize val="0"/>
        </c:dLbls>
        <c:smooth val="0"/>
        <c:axId val="1316710719"/>
        <c:axId val="1529872383"/>
      </c:lineChart>
      <c:catAx>
        <c:axId val="1316710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29872383"/>
        <c:crosses val="autoZero"/>
        <c:auto val="1"/>
        <c:lblAlgn val="ctr"/>
        <c:lblOffset val="100"/>
        <c:noMultiLvlLbl val="0"/>
      </c:catAx>
      <c:valAx>
        <c:axId val="1529872383"/>
        <c:scaling>
          <c:orientation val="minMax"/>
          <c:max val="1"/>
          <c:min val="0"/>
        </c:scaling>
        <c:delete val="1"/>
        <c:axPos val="l"/>
        <c:numFmt formatCode="0%" sourceLinked="0"/>
        <c:majorTickMark val="none"/>
        <c:minorTickMark val="none"/>
        <c:tickLblPos val="nextTo"/>
        <c:crossAx val="1316710719"/>
        <c:crosses val="autoZero"/>
        <c:crossBetween val="between"/>
        <c:majorUnit val="0.2"/>
      </c:valAx>
      <c:spPr>
        <a:noFill/>
        <a:ln>
          <a:noFill/>
        </a:ln>
        <a:effectLst/>
      </c:spPr>
    </c:plotArea>
    <c:legend>
      <c:legendPos val="t"/>
      <c:legendEntry>
        <c:idx val="2"/>
        <c:delete val="1"/>
      </c:legendEntry>
      <c:layout>
        <c:manualLayout>
          <c:xMode val="edge"/>
          <c:yMode val="edge"/>
          <c:x val="0.27772365306248503"/>
          <c:y val="0.66851831358389568"/>
          <c:w val="0.49931549003377873"/>
          <c:h val="8.277203321648896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569780222385382E-2"/>
          <c:y val="8.5440084318670201E-2"/>
          <c:w val="0.96943021977761457"/>
          <c:h val="0.70257936969247381"/>
        </c:manualLayout>
      </c:layout>
      <c:lineChart>
        <c:grouping val="standard"/>
        <c:varyColors val="0"/>
        <c:ser>
          <c:idx val="0"/>
          <c:order val="0"/>
          <c:tx>
            <c:strRef>
              <c:f>Sheet1!$B$1</c:f>
              <c:strCache>
                <c:ptCount val="1"/>
                <c:pt idx="0">
                  <c:v>Interview</c:v>
                </c:pt>
              </c:strCache>
            </c:strRef>
          </c:tx>
          <c:spPr>
            <a:ln w="38100" cap="rnd">
              <a:solidFill>
                <a:srgbClr val="00B050"/>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Sheet1!$B$2:$B$24</c:f>
              <c:numCache>
                <c:formatCode>General</c:formatCode>
                <c:ptCount val="23"/>
                <c:pt idx="0">
                  <c:v>0.53900000000000003</c:v>
                </c:pt>
                <c:pt idx="1">
                  <c:v>0.59099999999999997</c:v>
                </c:pt>
                <c:pt idx="2">
                  <c:v>0.53700000000000003</c:v>
                </c:pt>
                <c:pt idx="3">
                  <c:v>0.72699999999999998</c:v>
                </c:pt>
                <c:pt idx="4">
                  <c:v>0.64400000000000002</c:v>
                </c:pt>
                <c:pt idx="5">
                  <c:v>0.59</c:v>
                </c:pt>
                <c:pt idx="6">
                  <c:v>0.54800000000000004</c:v>
                </c:pt>
                <c:pt idx="7">
                  <c:v>0.63900000000000001</c:v>
                </c:pt>
                <c:pt idx="8">
                  <c:v>0.67700000000000005</c:v>
                </c:pt>
                <c:pt idx="9">
                  <c:v>0.51200000000000001</c:v>
                </c:pt>
                <c:pt idx="10">
                  <c:v>0.56000000000000005</c:v>
                </c:pt>
                <c:pt idx="11">
                  <c:v>0.54900000000000004</c:v>
                </c:pt>
                <c:pt idx="12">
                  <c:v>0.59</c:v>
                </c:pt>
                <c:pt idx="13">
                  <c:v>0.56100000000000005</c:v>
                </c:pt>
                <c:pt idx="14">
                  <c:v>0.59499999999999997</c:v>
                </c:pt>
                <c:pt idx="15">
                  <c:v>0.51</c:v>
                </c:pt>
                <c:pt idx="16">
                  <c:v>0.61</c:v>
                </c:pt>
                <c:pt idx="18">
                  <c:v>0.54200000000000004</c:v>
                </c:pt>
                <c:pt idx="19">
                  <c:v>0.54500000000000004</c:v>
                </c:pt>
                <c:pt idx="20">
                  <c:v>0.61199999999999999</c:v>
                </c:pt>
                <c:pt idx="21">
                  <c:v>0.55200000000000005</c:v>
                </c:pt>
                <c:pt idx="22">
                  <c:v>0.53600000000000003</c:v>
                </c:pt>
              </c:numCache>
            </c:numRef>
          </c:val>
          <c:smooth val="0"/>
          <c:extLst>
            <c:ext xmlns:c16="http://schemas.microsoft.com/office/drawing/2014/chart" uri="{C3380CC4-5D6E-409C-BE32-E72D297353CC}">
              <c16:uniqueId val="{00000000-6A14-4C05-BF1A-49F36C601D89}"/>
            </c:ext>
          </c:extLst>
        </c:ser>
        <c:ser>
          <c:idx val="1"/>
          <c:order val="1"/>
          <c:tx>
            <c:strRef>
              <c:f>Sheet1!$C$1</c:f>
              <c:strCache>
                <c:ptCount val="1"/>
                <c:pt idx="0">
                  <c:v>Exam 2019-20</c:v>
                </c:pt>
              </c:strCache>
            </c:strRef>
          </c:tx>
          <c:spPr>
            <a:ln w="38100" cap="rnd">
              <a:solidFill>
                <a:srgbClr val="0070C0"/>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Sheet1!$C$2:$C$24</c:f>
              <c:numCache>
                <c:formatCode>General</c:formatCode>
                <c:ptCount val="23"/>
                <c:pt idx="0">
                  <c:v>0.94769230769230772</c:v>
                </c:pt>
                <c:pt idx="1">
                  <c:v>0.83661971830985915</c:v>
                </c:pt>
                <c:pt idx="2">
                  <c:v>0.87926509186351709</c:v>
                </c:pt>
                <c:pt idx="3">
                  <c:v>0.92873051224944325</c:v>
                </c:pt>
                <c:pt idx="4">
                  <c:v>0.91979949874686717</c:v>
                </c:pt>
                <c:pt idx="5">
                  <c:v>0.90833333333333333</c:v>
                </c:pt>
                <c:pt idx="6">
                  <c:v>0.85358255451713394</c:v>
                </c:pt>
                <c:pt idx="7">
                  <c:v>0.91148325358851678</c:v>
                </c:pt>
                <c:pt idx="8">
                  <c:v>0.89600000000000002</c:v>
                </c:pt>
                <c:pt idx="9">
                  <c:v>0.91588785046728971</c:v>
                </c:pt>
                <c:pt idx="10">
                  <c:v>0.82499999999999996</c:v>
                </c:pt>
                <c:pt idx="11">
                  <c:v>0.92013888888888884</c:v>
                </c:pt>
                <c:pt idx="12">
                  <c:v>0.87131367292225204</c:v>
                </c:pt>
                <c:pt idx="13">
                  <c:v>0.93950177935943058</c:v>
                </c:pt>
                <c:pt idx="14">
                  <c:v>0.88544152744630067</c:v>
                </c:pt>
                <c:pt idx="15">
                  <c:v>0.88</c:v>
                </c:pt>
                <c:pt idx="16">
                  <c:v>0.92</c:v>
                </c:pt>
              </c:numCache>
            </c:numRef>
          </c:val>
          <c:smooth val="0"/>
          <c:extLst>
            <c:ext xmlns:c16="http://schemas.microsoft.com/office/drawing/2014/chart" uri="{C3380CC4-5D6E-409C-BE32-E72D297353CC}">
              <c16:uniqueId val="{00000001-6A14-4C05-BF1A-49F36C601D89}"/>
            </c:ext>
          </c:extLst>
        </c:ser>
        <c:ser>
          <c:idx val="2"/>
          <c:order val="2"/>
          <c:tx>
            <c:strRef>
              <c:f>Sheet1!$D$1</c:f>
              <c:strCache>
                <c:ptCount val="1"/>
                <c:pt idx="0">
                  <c:v>Exam 2020</c:v>
                </c:pt>
              </c:strCache>
            </c:strRef>
          </c:tx>
          <c:spPr>
            <a:ln w="28575" cap="rnd">
              <a:solidFill>
                <a:schemeClr val="accent1"/>
              </a:solidFill>
              <a:round/>
            </a:ln>
            <a:effectLst/>
          </c:spPr>
          <c:marker>
            <c:symbol val="none"/>
          </c:marker>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Sheet1!$D$2:$D$24</c:f>
              <c:numCache>
                <c:formatCode>General</c:formatCode>
                <c:ptCount val="23"/>
              </c:numCache>
            </c:numRef>
          </c:val>
          <c:smooth val="0"/>
          <c:extLst>
            <c:ext xmlns:c16="http://schemas.microsoft.com/office/drawing/2014/chart" uri="{C3380CC4-5D6E-409C-BE32-E72D297353CC}">
              <c16:uniqueId val="{00000001-B72D-43F2-860C-A2D84A2F24F5}"/>
            </c:ext>
          </c:extLst>
        </c:ser>
        <c:dLbls>
          <c:showLegendKey val="0"/>
          <c:showVal val="0"/>
          <c:showCatName val="0"/>
          <c:showSerName val="0"/>
          <c:showPercent val="0"/>
          <c:showBubbleSize val="0"/>
        </c:dLbls>
        <c:smooth val="0"/>
        <c:axId val="1316710719"/>
        <c:axId val="1529872383"/>
      </c:lineChart>
      <c:catAx>
        <c:axId val="1316710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29872383"/>
        <c:crosses val="autoZero"/>
        <c:auto val="1"/>
        <c:lblAlgn val="ctr"/>
        <c:lblOffset val="100"/>
        <c:noMultiLvlLbl val="0"/>
      </c:catAx>
      <c:valAx>
        <c:axId val="1529872383"/>
        <c:scaling>
          <c:orientation val="minMax"/>
          <c:max val="1"/>
          <c:min val="0"/>
        </c:scaling>
        <c:delete val="1"/>
        <c:axPos val="l"/>
        <c:numFmt formatCode="0%" sourceLinked="0"/>
        <c:majorTickMark val="none"/>
        <c:minorTickMark val="none"/>
        <c:tickLblPos val="nextTo"/>
        <c:crossAx val="1316710719"/>
        <c:crosses val="autoZero"/>
        <c:crossBetween val="between"/>
        <c:majorUnit val="0.2"/>
      </c:valAx>
      <c:spPr>
        <a:noFill/>
        <a:ln>
          <a:noFill/>
        </a:ln>
        <a:effectLst/>
      </c:spPr>
    </c:plotArea>
    <c:legend>
      <c:legendPos val="t"/>
      <c:legendEntry>
        <c:idx val="2"/>
        <c:delete val="1"/>
      </c:legendEntry>
      <c:layout>
        <c:manualLayout>
          <c:xMode val="edge"/>
          <c:yMode val="edge"/>
          <c:x val="0.27772365306248503"/>
          <c:y val="0.66851831358389568"/>
          <c:w val="0.49931549003377873"/>
          <c:h val="8.277203321648896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569780222385382E-2"/>
          <c:y val="8.5440084318670201E-2"/>
          <c:w val="0.96943021977761457"/>
          <c:h val="0.70257936969247381"/>
        </c:manualLayout>
      </c:layout>
      <c:lineChart>
        <c:grouping val="standard"/>
        <c:varyColors val="0"/>
        <c:ser>
          <c:idx val="0"/>
          <c:order val="0"/>
          <c:tx>
            <c:strRef>
              <c:f>Sheet1!$B$1</c:f>
              <c:strCache>
                <c:ptCount val="1"/>
                <c:pt idx="0">
                  <c:v>Interview</c:v>
                </c:pt>
              </c:strCache>
            </c:strRef>
          </c:tx>
          <c:spPr>
            <a:ln w="38100" cap="rnd">
              <a:solidFill>
                <a:srgbClr val="00B050"/>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Sheet1!$B$2:$B$24</c:f>
              <c:numCache>
                <c:formatCode>General</c:formatCode>
                <c:ptCount val="23"/>
                <c:pt idx="0">
                  <c:v>0.53900000000000003</c:v>
                </c:pt>
                <c:pt idx="1">
                  <c:v>0.59099999999999997</c:v>
                </c:pt>
                <c:pt idx="2">
                  <c:v>0.53700000000000003</c:v>
                </c:pt>
                <c:pt idx="3">
                  <c:v>0.72699999999999998</c:v>
                </c:pt>
                <c:pt idx="4">
                  <c:v>0.64400000000000002</c:v>
                </c:pt>
                <c:pt idx="5">
                  <c:v>0.59</c:v>
                </c:pt>
                <c:pt idx="6">
                  <c:v>0.54800000000000004</c:v>
                </c:pt>
                <c:pt idx="7">
                  <c:v>0.63900000000000001</c:v>
                </c:pt>
                <c:pt idx="8">
                  <c:v>0.67700000000000005</c:v>
                </c:pt>
                <c:pt idx="9">
                  <c:v>0.51200000000000001</c:v>
                </c:pt>
                <c:pt idx="10">
                  <c:v>0.56000000000000005</c:v>
                </c:pt>
                <c:pt idx="11">
                  <c:v>0.54900000000000004</c:v>
                </c:pt>
                <c:pt idx="12">
                  <c:v>0.59</c:v>
                </c:pt>
                <c:pt idx="13">
                  <c:v>0.56100000000000005</c:v>
                </c:pt>
                <c:pt idx="14">
                  <c:v>0.59499999999999997</c:v>
                </c:pt>
                <c:pt idx="15">
                  <c:v>0.51</c:v>
                </c:pt>
                <c:pt idx="16">
                  <c:v>0.61</c:v>
                </c:pt>
                <c:pt idx="18">
                  <c:v>0.54200000000000004</c:v>
                </c:pt>
                <c:pt idx="19">
                  <c:v>0.54500000000000004</c:v>
                </c:pt>
                <c:pt idx="20">
                  <c:v>0.61199999999999999</c:v>
                </c:pt>
                <c:pt idx="21">
                  <c:v>0.55200000000000005</c:v>
                </c:pt>
                <c:pt idx="22">
                  <c:v>0.53600000000000003</c:v>
                </c:pt>
              </c:numCache>
            </c:numRef>
          </c:val>
          <c:smooth val="0"/>
          <c:extLst>
            <c:ext xmlns:c16="http://schemas.microsoft.com/office/drawing/2014/chart" uri="{C3380CC4-5D6E-409C-BE32-E72D297353CC}">
              <c16:uniqueId val="{00000000-6A14-4C05-BF1A-49F36C601D89}"/>
            </c:ext>
          </c:extLst>
        </c:ser>
        <c:ser>
          <c:idx val="1"/>
          <c:order val="1"/>
          <c:tx>
            <c:strRef>
              <c:f>Sheet1!$C$1</c:f>
              <c:strCache>
                <c:ptCount val="1"/>
                <c:pt idx="0">
                  <c:v>Exam</c:v>
                </c:pt>
              </c:strCache>
            </c:strRef>
          </c:tx>
          <c:spPr>
            <a:ln w="38100" cap="rnd">
              <a:solidFill>
                <a:srgbClr val="0070C0"/>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Sheet1!$C$2:$C$24</c:f>
              <c:numCache>
                <c:formatCode>General</c:formatCode>
                <c:ptCount val="23"/>
                <c:pt idx="0">
                  <c:v>0.94769230769230772</c:v>
                </c:pt>
                <c:pt idx="1">
                  <c:v>0.83661971830985915</c:v>
                </c:pt>
                <c:pt idx="2">
                  <c:v>0.87926509186351709</c:v>
                </c:pt>
                <c:pt idx="3">
                  <c:v>0.92873051224944325</c:v>
                </c:pt>
                <c:pt idx="4">
                  <c:v>0.91979949874686717</c:v>
                </c:pt>
                <c:pt idx="5">
                  <c:v>0.90833333333333333</c:v>
                </c:pt>
                <c:pt idx="6">
                  <c:v>0.85358255451713394</c:v>
                </c:pt>
                <c:pt idx="7">
                  <c:v>0.91148325358851678</c:v>
                </c:pt>
                <c:pt idx="8">
                  <c:v>0.89600000000000002</c:v>
                </c:pt>
                <c:pt idx="9">
                  <c:v>0.91588785046728971</c:v>
                </c:pt>
                <c:pt idx="10">
                  <c:v>0.82499999999999996</c:v>
                </c:pt>
                <c:pt idx="11">
                  <c:v>0.92013888888888884</c:v>
                </c:pt>
                <c:pt idx="12">
                  <c:v>0.87131367292225204</c:v>
                </c:pt>
                <c:pt idx="13">
                  <c:v>0.93950177935943058</c:v>
                </c:pt>
                <c:pt idx="14">
                  <c:v>0.88544152744630067</c:v>
                </c:pt>
                <c:pt idx="15">
                  <c:v>0.88</c:v>
                </c:pt>
                <c:pt idx="16">
                  <c:v>0.92</c:v>
                </c:pt>
              </c:numCache>
            </c:numRef>
          </c:val>
          <c:smooth val="0"/>
          <c:extLst>
            <c:ext xmlns:c16="http://schemas.microsoft.com/office/drawing/2014/chart" uri="{C3380CC4-5D6E-409C-BE32-E72D297353CC}">
              <c16:uniqueId val="{00000001-6A14-4C05-BF1A-49F36C601D89}"/>
            </c:ext>
          </c:extLst>
        </c:ser>
        <c:ser>
          <c:idx val="2"/>
          <c:order val="2"/>
          <c:tx>
            <c:strRef>
              <c:f>Sheet1!$D$1</c:f>
              <c:strCache>
                <c:ptCount val="1"/>
                <c:pt idx="0">
                  <c:v>Column1</c:v>
                </c:pt>
              </c:strCache>
            </c:strRef>
          </c:tx>
          <c:spPr>
            <a:ln w="28575" cap="rnd">
              <a:solidFill>
                <a:schemeClr val="accent1"/>
              </a:solidFill>
              <a:round/>
            </a:ln>
            <a:effectLst/>
          </c:spPr>
          <c:marker>
            <c:symbol val="none"/>
          </c:marker>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Sheet1!$D$2:$D$24</c:f>
              <c:numCache>
                <c:formatCode>General</c:formatCode>
                <c:ptCount val="23"/>
              </c:numCache>
            </c:numRef>
          </c:val>
          <c:smooth val="0"/>
          <c:extLst>
            <c:ext xmlns:c16="http://schemas.microsoft.com/office/drawing/2014/chart" uri="{C3380CC4-5D6E-409C-BE32-E72D297353CC}">
              <c16:uniqueId val="{00000001-B72D-43F2-860C-A2D84A2F24F5}"/>
            </c:ext>
          </c:extLst>
        </c:ser>
        <c:ser>
          <c:idx val="3"/>
          <c:order val="3"/>
          <c:tx>
            <c:strRef>
              <c:f>Sheet1!$E$1</c:f>
              <c:strCache>
                <c:ptCount val="1"/>
                <c:pt idx="0">
                  <c:v>Column2</c:v>
                </c:pt>
              </c:strCache>
            </c:strRef>
          </c:tx>
          <c:spPr>
            <a:ln w="38100" cap="rnd">
              <a:solidFill>
                <a:srgbClr val="0070C0"/>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Stand 398</c:v>
                </c:pt>
                <c:pt idx="1">
                  <c:v>Stand 399</c:v>
                </c:pt>
                <c:pt idx="2">
                  <c:v>Stand 400</c:v>
                </c:pt>
                <c:pt idx="3">
                  <c:v>Stand 401</c:v>
                </c:pt>
                <c:pt idx="4">
                  <c:v>Stand 402</c:v>
                </c:pt>
                <c:pt idx="5">
                  <c:v>Stand 403</c:v>
                </c:pt>
                <c:pt idx="6">
                  <c:v>Stand 404</c:v>
                </c:pt>
                <c:pt idx="7">
                  <c:v>Stand 405</c:v>
                </c:pt>
                <c:pt idx="8">
                  <c:v>Stand 406</c:v>
                </c:pt>
                <c:pt idx="9">
                  <c:v>Stand 407</c:v>
                </c:pt>
                <c:pt idx="10">
                  <c:v>Stand 408</c:v>
                </c:pt>
                <c:pt idx="11">
                  <c:v>Stand 409</c:v>
                </c:pt>
                <c:pt idx="12">
                  <c:v>Stand 410</c:v>
                </c:pt>
                <c:pt idx="13">
                  <c:v>Stand 411</c:v>
                </c:pt>
                <c:pt idx="14">
                  <c:v>Stand 412</c:v>
                </c:pt>
                <c:pt idx="15">
                  <c:v>Stand 413</c:v>
                </c:pt>
                <c:pt idx="16">
                  <c:v>Stand 414</c:v>
                </c:pt>
                <c:pt idx="18">
                  <c:v>Stand 428</c:v>
                </c:pt>
                <c:pt idx="19">
                  <c:v>Stand 429</c:v>
                </c:pt>
                <c:pt idx="20">
                  <c:v>Stand 430</c:v>
                </c:pt>
                <c:pt idx="21">
                  <c:v>Stand 431</c:v>
                </c:pt>
                <c:pt idx="22">
                  <c:v>Stand 432</c:v>
                </c:pt>
              </c:strCache>
            </c:strRef>
          </c:cat>
          <c:val>
            <c:numRef>
              <c:f>Sheet1!$E$2:$E$24</c:f>
              <c:numCache>
                <c:formatCode>General</c:formatCode>
                <c:ptCount val="23"/>
                <c:pt idx="18">
                  <c:v>0.7637540453074434</c:v>
                </c:pt>
                <c:pt idx="19">
                  <c:v>0.73404255319148937</c:v>
                </c:pt>
                <c:pt idx="20">
                  <c:v>0.73067915690866514</c:v>
                </c:pt>
                <c:pt idx="21">
                  <c:v>0.67378048780487809</c:v>
                </c:pt>
                <c:pt idx="22">
                  <c:v>0.61199999999999999</c:v>
                </c:pt>
              </c:numCache>
            </c:numRef>
          </c:val>
          <c:smooth val="0"/>
          <c:extLst>
            <c:ext xmlns:c16="http://schemas.microsoft.com/office/drawing/2014/chart" uri="{C3380CC4-5D6E-409C-BE32-E72D297353CC}">
              <c16:uniqueId val="{00000002-B72D-43F2-860C-A2D84A2F24F5}"/>
            </c:ext>
          </c:extLst>
        </c:ser>
        <c:dLbls>
          <c:showLegendKey val="0"/>
          <c:showVal val="0"/>
          <c:showCatName val="0"/>
          <c:showSerName val="0"/>
          <c:showPercent val="0"/>
          <c:showBubbleSize val="0"/>
        </c:dLbls>
        <c:smooth val="0"/>
        <c:axId val="1316710719"/>
        <c:axId val="1529872383"/>
      </c:lineChart>
      <c:catAx>
        <c:axId val="1316710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29872383"/>
        <c:crosses val="autoZero"/>
        <c:auto val="1"/>
        <c:lblAlgn val="ctr"/>
        <c:lblOffset val="100"/>
        <c:noMultiLvlLbl val="0"/>
      </c:catAx>
      <c:valAx>
        <c:axId val="1529872383"/>
        <c:scaling>
          <c:orientation val="minMax"/>
          <c:max val="1"/>
          <c:min val="0"/>
        </c:scaling>
        <c:delete val="1"/>
        <c:axPos val="l"/>
        <c:numFmt formatCode="0%" sourceLinked="0"/>
        <c:majorTickMark val="none"/>
        <c:minorTickMark val="none"/>
        <c:tickLblPos val="nextTo"/>
        <c:crossAx val="1316710719"/>
        <c:crosses val="autoZero"/>
        <c:crossBetween val="between"/>
        <c:majorUnit val="0.2"/>
      </c:valAx>
      <c:spPr>
        <a:noFill/>
        <a:ln>
          <a:noFill/>
        </a:ln>
        <a:effectLst/>
      </c:spPr>
    </c:plotArea>
    <c:legend>
      <c:legendPos val="t"/>
      <c:legendEntry>
        <c:idx val="2"/>
        <c:delete val="1"/>
      </c:legendEntry>
      <c:legendEntry>
        <c:idx val="3"/>
        <c:delete val="1"/>
      </c:legendEntry>
      <c:layout>
        <c:manualLayout>
          <c:xMode val="edge"/>
          <c:yMode val="edge"/>
          <c:x val="0.27772365306248503"/>
          <c:y val="0.66851831358389568"/>
          <c:w val="0.49931549003377873"/>
          <c:h val="8.277203321648896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34170380515283E-2"/>
          <c:y val="5.4086389751159404E-2"/>
          <c:w val="0.75220223973788924"/>
          <c:h val="0.8685148867190613"/>
        </c:manualLayout>
      </c:layout>
      <c:barChart>
        <c:barDir val="col"/>
        <c:grouping val="clustered"/>
        <c:varyColors val="0"/>
        <c:ser>
          <c:idx val="0"/>
          <c:order val="0"/>
          <c:tx>
            <c:strRef>
              <c:f>Sheet1!$B$1</c:f>
              <c:strCache>
                <c:ptCount val="1"/>
                <c:pt idx="0">
                  <c:v>Not MEC Appointed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2017 - 2018</c:v>
                </c:pt>
                <c:pt idx="1">
                  <c:v>2019 - Mar 2020</c:v>
                </c:pt>
                <c:pt idx="2">
                  <c:v>2021 (5 PSUs)</c:v>
                </c:pt>
              </c:strCache>
            </c:strRef>
          </c:cat>
          <c:val>
            <c:numRef>
              <c:f>Sheet1!$B$2:$B$4</c:f>
              <c:numCache>
                <c:formatCode>General</c:formatCode>
                <c:ptCount val="3"/>
                <c:pt idx="0">
                  <c:v>1.3</c:v>
                </c:pt>
                <c:pt idx="1">
                  <c:v>3</c:v>
                </c:pt>
                <c:pt idx="2">
                  <c:v>11.9</c:v>
                </c:pt>
              </c:numCache>
            </c:numRef>
          </c:val>
          <c:extLst>
            <c:ext xmlns:c16="http://schemas.microsoft.com/office/drawing/2014/chart" uri="{C3380CC4-5D6E-409C-BE32-E72D297353CC}">
              <c16:uniqueId val="{00000000-E53D-4407-B299-B9AB431A5322}"/>
            </c:ext>
          </c:extLst>
        </c:ser>
        <c:ser>
          <c:idx val="1"/>
          <c:order val="1"/>
          <c:tx>
            <c:strRef>
              <c:f>Sheet1!$C$1</c:f>
              <c:strCache>
                <c:ptCount val="1"/>
                <c:pt idx="0">
                  <c:v>MEC Appointed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2017 - 2018</c:v>
                </c:pt>
                <c:pt idx="1">
                  <c:v>2019 - Mar 2020</c:v>
                </c:pt>
                <c:pt idx="2">
                  <c:v>2021 (5 PSUs)</c:v>
                </c:pt>
              </c:strCache>
            </c:strRef>
          </c:cat>
          <c:val>
            <c:numRef>
              <c:f>Sheet1!$C$2:$C$4</c:f>
              <c:numCache>
                <c:formatCode>General</c:formatCode>
                <c:ptCount val="3"/>
                <c:pt idx="0">
                  <c:v>98.7</c:v>
                </c:pt>
                <c:pt idx="1">
                  <c:v>96.9</c:v>
                </c:pt>
                <c:pt idx="2">
                  <c:v>88.1</c:v>
                </c:pt>
              </c:numCache>
            </c:numRef>
          </c:val>
          <c:extLst>
            <c:ext xmlns:c16="http://schemas.microsoft.com/office/drawing/2014/chart" uri="{C3380CC4-5D6E-409C-BE32-E72D297353CC}">
              <c16:uniqueId val="{00000001-E53D-4407-B299-B9AB431A5322}"/>
            </c:ext>
          </c:extLst>
        </c:ser>
        <c:dLbls>
          <c:dLblPos val="outEnd"/>
          <c:showLegendKey val="0"/>
          <c:showVal val="1"/>
          <c:showCatName val="0"/>
          <c:showSerName val="0"/>
          <c:showPercent val="0"/>
          <c:showBubbleSize val="0"/>
        </c:dLbls>
        <c:gapWidth val="182"/>
        <c:axId val="1949989327"/>
        <c:axId val="1949988079"/>
      </c:barChart>
      <c:catAx>
        <c:axId val="1949989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49988079"/>
        <c:crosses val="autoZero"/>
        <c:auto val="1"/>
        <c:lblAlgn val="ctr"/>
        <c:lblOffset val="100"/>
        <c:noMultiLvlLbl val="0"/>
      </c:catAx>
      <c:valAx>
        <c:axId val="19499880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9989327"/>
        <c:crosses val="autoZero"/>
        <c:crossBetween val="between"/>
      </c:valAx>
      <c:spPr>
        <a:noFill/>
        <a:ln>
          <a:noFill/>
        </a:ln>
        <a:effectLst/>
      </c:spPr>
    </c:plotArea>
    <c:legend>
      <c:legendPos val="r"/>
      <c:layout>
        <c:manualLayout>
          <c:xMode val="edge"/>
          <c:yMode val="edge"/>
          <c:x val="0.81565199965345936"/>
          <c:y val="0.32460991179105142"/>
          <c:w val="0.17476186267363131"/>
          <c:h val="0.25251823795419109"/>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839675451620619E-2"/>
          <c:y val="8.6510728705104276E-2"/>
          <c:w val="0.76602719258838969"/>
          <c:h val="0.82860800800651391"/>
        </c:manualLayout>
      </c:layout>
      <c:barChart>
        <c:barDir val="col"/>
        <c:grouping val="clustered"/>
        <c:varyColors val="0"/>
        <c:ser>
          <c:idx val="0"/>
          <c:order val="0"/>
          <c:tx>
            <c:strRef>
              <c:f>Sheet1!$B$1</c:f>
              <c:strCache>
                <c:ptCount val="1"/>
                <c:pt idx="0">
                  <c:v>Cancelled</c:v>
                </c:pt>
              </c:strCache>
            </c:strRef>
          </c:tx>
          <c:spPr>
            <a:solidFill>
              <a:schemeClr val="accent1"/>
            </a:solidFill>
            <a:ln>
              <a:noFill/>
            </a:ln>
            <a:effectLst/>
          </c:spPr>
          <c:invertIfNegative val="0"/>
          <c:cat>
            <c:strRef>
              <c:f>Sheet1!$A$2:$A$4</c:f>
              <c:strCache>
                <c:ptCount val="3"/>
                <c:pt idx="0">
                  <c:v>2017-2018</c:v>
                </c:pt>
                <c:pt idx="1">
                  <c:v>2019- Mar 2020</c:v>
                </c:pt>
                <c:pt idx="2">
                  <c:v>2021 (5 PSUs)</c:v>
                </c:pt>
              </c:strCache>
            </c:strRef>
          </c:cat>
          <c:val>
            <c:numRef>
              <c:f>Sheet1!$B$2:$B$4</c:f>
              <c:numCache>
                <c:formatCode>General</c:formatCode>
                <c:ptCount val="3"/>
                <c:pt idx="0">
                  <c:v>1</c:v>
                </c:pt>
                <c:pt idx="1">
                  <c:v>2</c:v>
                </c:pt>
                <c:pt idx="2">
                  <c:v>7</c:v>
                </c:pt>
              </c:numCache>
            </c:numRef>
          </c:val>
          <c:extLst>
            <c:ext xmlns:c16="http://schemas.microsoft.com/office/drawing/2014/chart" uri="{C3380CC4-5D6E-409C-BE32-E72D297353CC}">
              <c16:uniqueId val="{00000000-E53D-4407-B299-B9AB431A5322}"/>
            </c:ext>
          </c:extLst>
        </c:ser>
        <c:ser>
          <c:idx val="1"/>
          <c:order val="1"/>
          <c:tx>
            <c:strRef>
              <c:f>Sheet1!$C$1</c:f>
              <c:strCache>
                <c:ptCount val="1"/>
                <c:pt idx="0">
                  <c:v>No show</c:v>
                </c:pt>
              </c:strCache>
            </c:strRef>
          </c:tx>
          <c:spPr>
            <a:solidFill>
              <a:schemeClr val="accent2"/>
            </a:solidFill>
            <a:ln>
              <a:noFill/>
            </a:ln>
            <a:effectLst/>
          </c:spPr>
          <c:invertIfNegative val="0"/>
          <c:cat>
            <c:strRef>
              <c:f>Sheet1!$A$2:$A$4</c:f>
              <c:strCache>
                <c:ptCount val="3"/>
                <c:pt idx="0">
                  <c:v>2017-2018</c:v>
                </c:pt>
                <c:pt idx="1">
                  <c:v>2019- Mar 2020</c:v>
                </c:pt>
                <c:pt idx="2">
                  <c:v>2021 (5 PSUs)</c:v>
                </c:pt>
              </c:strCache>
            </c:strRef>
          </c:cat>
          <c:val>
            <c:numRef>
              <c:f>Sheet1!$C$2:$C$4</c:f>
              <c:numCache>
                <c:formatCode>General</c:formatCode>
                <c:ptCount val="3"/>
                <c:pt idx="0">
                  <c:v>4</c:v>
                </c:pt>
                <c:pt idx="1">
                  <c:v>6</c:v>
                </c:pt>
                <c:pt idx="2">
                  <c:v>13</c:v>
                </c:pt>
              </c:numCache>
            </c:numRef>
          </c:val>
          <c:extLst>
            <c:ext xmlns:c16="http://schemas.microsoft.com/office/drawing/2014/chart" uri="{C3380CC4-5D6E-409C-BE32-E72D297353CC}">
              <c16:uniqueId val="{00000001-E53D-4407-B299-B9AB431A5322}"/>
            </c:ext>
          </c:extLst>
        </c:ser>
        <c:ser>
          <c:idx val="2"/>
          <c:order val="2"/>
          <c:tx>
            <c:strRef>
              <c:f>Sheet1!$D$1</c:f>
              <c:strCache>
                <c:ptCount val="1"/>
                <c:pt idx="0">
                  <c:v>Examined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accent6"/>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2017-2018</c:v>
                </c:pt>
                <c:pt idx="1">
                  <c:v>2019- Mar 2020</c:v>
                </c:pt>
                <c:pt idx="2">
                  <c:v>2021 (5 PSUs)</c:v>
                </c:pt>
              </c:strCache>
            </c:strRef>
          </c:cat>
          <c:val>
            <c:numRef>
              <c:f>Sheet1!$D$2:$D$4</c:f>
              <c:numCache>
                <c:formatCode>0</c:formatCode>
                <c:ptCount val="3"/>
                <c:pt idx="0" formatCode="General">
                  <c:v>95</c:v>
                </c:pt>
                <c:pt idx="1">
                  <c:v>92</c:v>
                </c:pt>
                <c:pt idx="2" formatCode="General">
                  <c:v>80</c:v>
                </c:pt>
              </c:numCache>
            </c:numRef>
          </c:val>
          <c:extLst>
            <c:ext xmlns:c16="http://schemas.microsoft.com/office/drawing/2014/chart" uri="{C3380CC4-5D6E-409C-BE32-E72D297353CC}">
              <c16:uniqueId val="{00000002-E53D-4407-B299-B9AB431A5322}"/>
            </c:ext>
          </c:extLst>
        </c:ser>
        <c:dLbls>
          <c:showLegendKey val="0"/>
          <c:showVal val="0"/>
          <c:showCatName val="0"/>
          <c:showSerName val="0"/>
          <c:showPercent val="0"/>
          <c:showBubbleSize val="0"/>
        </c:dLbls>
        <c:gapWidth val="182"/>
        <c:axId val="1949989327"/>
        <c:axId val="1949988079"/>
      </c:barChart>
      <c:catAx>
        <c:axId val="1949989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49988079"/>
        <c:crosses val="autoZero"/>
        <c:auto val="1"/>
        <c:lblAlgn val="ctr"/>
        <c:lblOffset val="100"/>
        <c:noMultiLvlLbl val="0"/>
      </c:catAx>
      <c:valAx>
        <c:axId val="19499880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998932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Cancelled</c:v>
                </c:pt>
              </c:strCache>
            </c:strRef>
          </c:tx>
          <c:spPr>
            <a:solidFill>
              <a:schemeClr val="accent1"/>
            </a:solidFill>
            <a:ln>
              <a:noFill/>
            </a:ln>
            <a:effectLst/>
          </c:spPr>
          <c:invertIfNegative val="0"/>
          <c:cat>
            <c:strRef>
              <c:f>Sheet1!$A$2:$A$4</c:f>
              <c:strCache>
                <c:ptCount val="3"/>
                <c:pt idx="0">
                  <c:v>2017-2018</c:v>
                </c:pt>
                <c:pt idx="1">
                  <c:v>2019- Mar 2020</c:v>
                </c:pt>
                <c:pt idx="2">
                  <c:v>2021 (5 PSUs)</c:v>
                </c:pt>
              </c:strCache>
            </c:strRef>
          </c:cat>
          <c:val>
            <c:numRef>
              <c:f>Sheet1!$B$2:$B$4</c:f>
              <c:numCache>
                <c:formatCode>General</c:formatCode>
                <c:ptCount val="3"/>
                <c:pt idx="0">
                  <c:v>1</c:v>
                </c:pt>
                <c:pt idx="1">
                  <c:v>2</c:v>
                </c:pt>
                <c:pt idx="2">
                  <c:v>7</c:v>
                </c:pt>
              </c:numCache>
            </c:numRef>
          </c:val>
          <c:extLst>
            <c:ext xmlns:c16="http://schemas.microsoft.com/office/drawing/2014/chart" uri="{C3380CC4-5D6E-409C-BE32-E72D297353CC}">
              <c16:uniqueId val="{00000000-E53D-4407-B299-B9AB431A5322}"/>
            </c:ext>
          </c:extLst>
        </c:ser>
        <c:ser>
          <c:idx val="1"/>
          <c:order val="1"/>
          <c:tx>
            <c:strRef>
              <c:f>Sheet1!$C$1</c:f>
              <c:strCache>
                <c:ptCount val="1"/>
                <c:pt idx="0">
                  <c:v>No show</c:v>
                </c:pt>
              </c:strCache>
            </c:strRef>
          </c:tx>
          <c:spPr>
            <a:solidFill>
              <a:schemeClr val="accent2"/>
            </a:solidFill>
            <a:ln>
              <a:noFill/>
            </a:ln>
            <a:effectLst/>
          </c:spPr>
          <c:invertIfNegative val="0"/>
          <c:cat>
            <c:strRef>
              <c:f>Sheet1!$A$2:$A$4</c:f>
              <c:strCache>
                <c:ptCount val="3"/>
                <c:pt idx="0">
                  <c:v>2017-2018</c:v>
                </c:pt>
                <c:pt idx="1">
                  <c:v>2019- Mar 2020</c:v>
                </c:pt>
                <c:pt idx="2">
                  <c:v>2021 (5 PSUs)</c:v>
                </c:pt>
              </c:strCache>
            </c:strRef>
          </c:cat>
          <c:val>
            <c:numRef>
              <c:f>Sheet1!$C$2:$C$4</c:f>
              <c:numCache>
                <c:formatCode>General</c:formatCode>
                <c:ptCount val="3"/>
                <c:pt idx="0">
                  <c:v>4</c:v>
                </c:pt>
                <c:pt idx="1">
                  <c:v>6</c:v>
                </c:pt>
                <c:pt idx="2">
                  <c:v>13</c:v>
                </c:pt>
              </c:numCache>
            </c:numRef>
          </c:val>
          <c:extLst>
            <c:ext xmlns:c16="http://schemas.microsoft.com/office/drawing/2014/chart" uri="{C3380CC4-5D6E-409C-BE32-E72D297353CC}">
              <c16:uniqueId val="{00000001-E53D-4407-B299-B9AB431A5322}"/>
            </c:ext>
          </c:extLst>
        </c:ser>
        <c:ser>
          <c:idx val="2"/>
          <c:order val="2"/>
          <c:tx>
            <c:strRef>
              <c:f>Sheet1!$D$1</c:f>
              <c:strCache>
                <c:ptCount val="1"/>
                <c:pt idx="0">
                  <c:v>Examined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accent6"/>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2017-2018</c:v>
                </c:pt>
                <c:pt idx="1">
                  <c:v>2019- Mar 2020</c:v>
                </c:pt>
                <c:pt idx="2">
                  <c:v>2021 (5 PSUs)</c:v>
                </c:pt>
              </c:strCache>
            </c:strRef>
          </c:cat>
          <c:val>
            <c:numRef>
              <c:f>Sheet1!$D$2:$D$4</c:f>
              <c:numCache>
                <c:formatCode>0</c:formatCode>
                <c:ptCount val="3"/>
                <c:pt idx="0" formatCode="General">
                  <c:v>95</c:v>
                </c:pt>
                <c:pt idx="1">
                  <c:v>92</c:v>
                </c:pt>
                <c:pt idx="2" formatCode="General">
                  <c:v>80</c:v>
                </c:pt>
              </c:numCache>
            </c:numRef>
          </c:val>
          <c:extLst>
            <c:ext xmlns:c16="http://schemas.microsoft.com/office/drawing/2014/chart" uri="{C3380CC4-5D6E-409C-BE32-E72D297353CC}">
              <c16:uniqueId val="{00000002-E53D-4407-B299-B9AB431A5322}"/>
            </c:ext>
          </c:extLst>
        </c:ser>
        <c:dLbls>
          <c:showLegendKey val="0"/>
          <c:showVal val="0"/>
          <c:showCatName val="0"/>
          <c:showSerName val="0"/>
          <c:showPercent val="0"/>
          <c:showBubbleSize val="0"/>
        </c:dLbls>
        <c:gapWidth val="182"/>
        <c:axId val="1949989327"/>
        <c:axId val="1949988079"/>
      </c:barChart>
      <c:catAx>
        <c:axId val="1949989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49988079"/>
        <c:crosses val="autoZero"/>
        <c:auto val="1"/>
        <c:lblAlgn val="ctr"/>
        <c:lblOffset val="100"/>
        <c:noMultiLvlLbl val="0"/>
      </c:catAx>
      <c:valAx>
        <c:axId val="19499880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998932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Sheet1!$B$1</c:f>
              <c:strCache>
                <c:ptCount val="1"/>
                <c:pt idx="0">
                  <c:v>Cancelled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2017-2018</c:v>
                </c:pt>
                <c:pt idx="1">
                  <c:v>2019-Mar 2020</c:v>
                </c:pt>
                <c:pt idx="2">
                  <c:v>2021 (5 PSUs)</c:v>
                </c:pt>
              </c:strCache>
            </c:strRef>
          </c:cat>
          <c:val>
            <c:numRef>
              <c:f>Sheet1!$B$2:$B$4</c:f>
              <c:numCache>
                <c:formatCode>General</c:formatCode>
                <c:ptCount val="3"/>
                <c:pt idx="0">
                  <c:v>1</c:v>
                </c:pt>
                <c:pt idx="1">
                  <c:v>2</c:v>
                </c:pt>
                <c:pt idx="2">
                  <c:v>7</c:v>
                </c:pt>
              </c:numCache>
            </c:numRef>
          </c:val>
          <c:extLst>
            <c:ext xmlns:c16="http://schemas.microsoft.com/office/drawing/2014/chart" uri="{C3380CC4-5D6E-409C-BE32-E72D297353CC}">
              <c16:uniqueId val="{00000001-E53D-4407-B299-B9AB431A5322}"/>
            </c:ext>
          </c:extLst>
        </c:ser>
        <c:ser>
          <c:idx val="2"/>
          <c:order val="1"/>
          <c:tx>
            <c:strRef>
              <c:f>Sheet1!$C$1</c:f>
              <c:strCache>
                <c:ptCount val="1"/>
                <c:pt idx="0">
                  <c:v>No show</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2017-2018</c:v>
                </c:pt>
                <c:pt idx="1">
                  <c:v>2019-Mar 2020</c:v>
                </c:pt>
                <c:pt idx="2">
                  <c:v>2021 (5 PSUs)</c:v>
                </c:pt>
              </c:strCache>
            </c:strRef>
          </c:cat>
          <c:val>
            <c:numRef>
              <c:f>Sheet1!$C$2:$C$4</c:f>
              <c:numCache>
                <c:formatCode>General</c:formatCode>
                <c:ptCount val="3"/>
                <c:pt idx="0">
                  <c:v>4</c:v>
                </c:pt>
                <c:pt idx="1">
                  <c:v>6</c:v>
                </c:pt>
                <c:pt idx="2">
                  <c:v>13</c:v>
                </c:pt>
              </c:numCache>
            </c:numRef>
          </c:val>
          <c:extLst>
            <c:ext xmlns:c16="http://schemas.microsoft.com/office/drawing/2014/chart" uri="{C3380CC4-5D6E-409C-BE32-E72D297353CC}">
              <c16:uniqueId val="{00000002-E53D-4407-B299-B9AB431A5322}"/>
            </c:ext>
          </c:extLst>
        </c:ser>
        <c:dLbls>
          <c:showLegendKey val="0"/>
          <c:showVal val="0"/>
          <c:showCatName val="0"/>
          <c:showSerName val="0"/>
          <c:showPercent val="0"/>
          <c:showBubbleSize val="0"/>
        </c:dLbls>
        <c:gapWidth val="182"/>
        <c:axId val="1949989327"/>
        <c:axId val="1949988079"/>
      </c:barChart>
      <c:catAx>
        <c:axId val="1949989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49988079"/>
        <c:crosses val="autoZero"/>
        <c:auto val="1"/>
        <c:lblAlgn val="ctr"/>
        <c:lblOffset val="100"/>
        <c:noMultiLvlLbl val="0"/>
      </c:catAx>
      <c:valAx>
        <c:axId val="19499880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9989327"/>
        <c:crosses val="autoZero"/>
        <c:crossBetween val="between"/>
      </c:valAx>
      <c:spPr>
        <a:noFill/>
        <a:ln>
          <a:noFill/>
        </a:ln>
        <a:effectLst/>
      </c:spPr>
    </c:plotArea>
    <c:legend>
      <c:legendPos val="r"/>
      <c:layout>
        <c:manualLayout>
          <c:xMode val="edge"/>
          <c:yMode val="edge"/>
          <c:x val="0.85208709231482926"/>
          <c:y val="0.28011221545557963"/>
          <c:w val="0.14629788708826663"/>
          <c:h val="0.13960946501534796"/>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0.68836</cdr:x>
      <cdr:y>0.90677</cdr:y>
    </cdr:from>
    <cdr:to>
      <cdr:x>0.76033</cdr:x>
      <cdr:y>0.95357</cdr:y>
    </cdr:to>
    <cdr:sp macro="" textlink="">
      <cdr:nvSpPr>
        <cdr:cNvPr id="3" name="TextBox 1">
          <a:extLst xmlns:a="http://schemas.openxmlformats.org/drawingml/2006/main">
            <a:ext uri="{FF2B5EF4-FFF2-40B4-BE49-F238E27FC236}">
              <a16:creationId xmlns:a16="http://schemas.microsoft.com/office/drawing/2014/main" id="{FF8A5AEF-C5FD-454E-B2DC-BBDD458CEBDE}"/>
            </a:ext>
          </a:extLst>
        </cdr:cNvPr>
        <cdr:cNvSpPr txBox="1"/>
      </cdr:nvSpPr>
      <cdr:spPr>
        <a:xfrm xmlns:a="http://schemas.openxmlformats.org/drawingml/2006/main">
          <a:off x="7666554" y="5031098"/>
          <a:ext cx="801511" cy="259646"/>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100" dirty="0"/>
            <a:t>2020</a:t>
          </a:r>
        </a:p>
      </cdr:txBody>
    </cdr:sp>
  </cdr:relSizeAnchor>
</c:userShapes>
</file>

<file path=ppt/drawings/drawing2.xml><?xml version="1.0" encoding="utf-8"?>
<c:userShapes xmlns:c="http://schemas.openxmlformats.org/drawingml/2006/chart">
  <cdr:relSizeAnchor xmlns:cdr="http://schemas.openxmlformats.org/drawingml/2006/chartDrawing">
    <cdr:from>
      <cdr:x>0.68836</cdr:x>
      <cdr:y>0.90677</cdr:y>
    </cdr:from>
    <cdr:to>
      <cdr:x>0.76033</cdr:x>
      <cdr:y>0.95357</cdr:y>
    </cdr:to>
    <cdr:sp macro="" textlink="">
      <cdr:nvSpPr>
        <cdr:cNvPr id="3" name="TextBox 1">
          <a:extLst xmlns:a="http://schemas.openxmlformats.org/drawingml/2006/main">
            <a:ext uri="{FF2B5EF4-FFF2-40B4-BE49-F238E27FC236}">
              <a16:creationId xmlns:a16="http://schemas.microsoft.com/office/drawing/2014/main" id="{FF8A5AEF-C5FD-454E-B2DC-BBDD458CEBDE}"/>
            </a:ext>
          </a:extLst>
        </cdr:cNvPr>
        <cdr:cNvSpPr txBox="1"/>
      </cdr:nvSpPr>
      <cdr:spPr>
        <a:xfrm xmlns:a="http://schemas.openxmlformats.org/drawingml/2006/main">
          <a:off x="7666554" y="5031098"/>
          <a:ext cx="801511" cy="259646"/>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100" dirty="0"/>
            <a:t>2020</a:t>
          </a:r>
        </a:p>
      </cdr:txBody>
    </cdr:sp>
  </cdr:relSizeAnchor>
</c:userShapes>
</file>

<file path=ppt/drawings/drawing3.xml><?xml version="1.0" encoding="utf-8"?>
<c:userShapes xmlns:c="http://schemas.openxmlformats.org/drawingml/2006/chart">
  <cdr:relSizeAnchor xmlns:cdr="http://schemas.openxmlformats.org/drawingml/2006/chartDrawing">
    <cdr:from>
      <cdr:x>0.34132</cdr:x>
      <cdr:y>0.91172</cdr:y>
    </cdr:from>
    <cdr:to>
      <cdr:x>0.41329</cdr:x>
      <cdr:y>0.95851</cdr:y>
    </cdr:to>
    <cdr:sp macro="" textlink="">
      <cdr:nvSpPr>
        <cdr:cNvPr id="2" name="TextBox 1">
          <a:extLst xmlns:a="http://schemas.openxmlformats.org/drawingml/2006/main">
            <a:ext uri="{FF2B5EF4-FFF2-40B4-BE49-F238E27FC236}">
              <a16:creationId xmlns:a16="http://schemas.microsoft.com/office/drawing/2014/main" id="{BAB05CE4-51C2-4015-836E-3DF8C3380E70}"/>
            </a:ext>
          </a:extLst>
        </cdr:cNvPr>
        <cdr:cNvSpPr txBox="1"/>
      </cdr:nvSpPr>
      <cdr:spPr>
        <a:xfrm xmlns:a="http://schemas.openxmlformats.org/drawingml/2006/main">
          <a:off x="3801426" y="5058545"/>
          <a:ext cx="801511" cy="2596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2019</a:t>
          </a:r>
        </a:p>
      </cdr:txBody>
    </cdr:sp>
  </cdr:relSizeAnchor>
  <cdr:relSizeAnchor xmlns:cdr="http://schemas.openxmlformats.org/drawingml/2006/chartDrawing">
    <cdr:from>
      <cdr:x>0.68454</cdr:x>
      <cdr:y>0.91491</cdr:y>
    </cdr:from>
    <cdr:to>
      <cdr:x>0.7565</cdr:x>
      <cdr:y>0.96171</cdr:y>
    </cdr:to>
    <cdr:sp macro="" textlink="">
      <cdr:nvSpPr>
        <cdr:cNvPr id="3" name="TextBox 1">
          <a:extLst xmlns:a="http://schemas.openxmlformats.org/drawingml/2006/main">
            <a:ext uri="{FF2B5EF4-FFF2-40B4-BE49-F238E27FC236}">
              <a16:creationId xmlns:a16="http://schemas.microsoft.com/office/drawing/2014/main" id="{FF8A5AEF-C5FD-454E-B2DC-BBDD458CEBDE}"/>
            </a:ext>
          </a:extLst>
        </cdr:cNvPr>
        <cdr:cNvSpPr txBox="1"/>
      </cdr:nvSpPr>
      <cdr:spPr>
        <a:xfrm xmlns:a="http://schemas.openxmlformats.org/drawingml/2006/main">
          <a:off x="7623984" y="5076253"/>
          <a:ext cx="801511" cy="259646"/>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100" dirty="0"/>
            <a:t>2020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775F0A-A97F-4A67-8D4D-C23AEC1FD0F7}" type="datetimeFigureOut">
              <a:rPr lang="en-US" smtClean="0"/>
              <a:t>2/19/2022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EE9022-D117-40FB-A7EE-4E766AF780D0}" type="slidenum">
              <a:rPr lang="en-US" smtClean="0"/>
              <a:t>‹#›</a:t>
            </a:fld>
            <a:endParaRPr lang="en-US"/>
          </a:p>
        </p:txBody>
      </p:sp>
    </p:spTree>
    <p:extLst>
      <p:ext uri="{BB962C8B-B14F-4D97-AF65-F5344CB8AC3E}">
        <p14:creationId xmlns:p14="http://schemas.microsoft.com/office/powerpoint/2010/main" val="95994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B9C88A-263A-5D4B-A762-91744054908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5033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10</a:t>
            </a:fld>
            <a:endParaRPr lang="en-US"/>
          </a:p>
        </p:txBody>
      </p:sp>
    </p:spTree>
    <p:extLst>
      <p:ext uri="{BB962C8B-B14F-4D97-AF65-F5344CB8AC3E}">
        <p14:creationId xmlns:p14="http://schemas.microsoft.com/office/powerpoint/2010/main" val="767052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11</a:t>
            </a:fld>
            <a:endParaRPr lang="en-US"/>
          </a:p>
        </p:txBody>
      </p:sp>
    </p:spTree>
    <p:extLst>
      <p:ext uri="{BB962C8B-B14F-4D97-AF65-F5344CB8AC3E}">
        <p14:creationId xmlns:p14="http://schemas.microsoft.com/office/powerpoint/2010/main" val="1408317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8EE9022-D117-40FB-A7EE-4E766AF780D0}" type="slidenum">
              <a:rPr lang="en-US" smtClean="0"/>
              <a:t>12</a:t>
            </a:fld>
            <a:endParaRPr lang="en-US"/>
          </a:p>
        </p:txBody>
      </p:sp>
    </p:spTree>
    <p:extLst>
      <p:ext uri="{BB962C8B-B14F-4D97-AF65-F5344CB8AC3E}">
        <p14:creationId xmlns:p14="http://schemas.microsoft.com/office/powerpoint/2010/main" val="2761662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13</a:t>
            </a:fld>
            <a:endParaRPr lang="en-US"/>
          </a:p>
        </p:txBody>
      </p:sp>
    </p:spTree>
    <p:extLst>
      <p:ext uri="{BB962C8B-B14F-4D97-AF65-F5344CB8AC3E}">
        <p14:creationId xmlns:p14="http://schemas.microsoft.com/office/powerpoint/2010/main" val="3198280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48002C03-B6E1-46C2-8836-9495672DDDBD}" type="slidenum">
              <a:rPr lang="en-US" smtClean="0"/>
              <a:t>14</a:t>
            </a:fld>
            <a:endParaRPr lang="en-US" dirty="0"/>
          </a:p>
        </p:txBody>
      </p:sp>
    </p:spTree>
    <p:extLst>
      <p:ext uri="{BB962C8B-B14F-4D97-AF65-F5344CB8AC3E}">
        <p14:creationId xmlns:p14="http://schemas.microsoft.com/office/powerpoint/2010/main" val="3382974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15</a:t>
            </a:fld>
            <a:endParaRPr lang="en-US"/>
          </a:p>
        </p:txBody>
      </p:sp>
    </p:spTree>
    <p:extLst>
      <p:ext uri="{BB962C8B-B14F-4D97-AF65-F5344CB8AC3E}">
        <p14:creationId xmlns:p14="http://schemas.microsoft.com/office/powerpoint/2010/main" val="11669235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3A2207-9570-4F78-B627-F49DD5A8212A}" type="slidenum">
              <a:rPr lang="en-US" smtClean="0"/>
              <a:t>16</a:t>
            </a:fld>
            <a:endParaRPr lang="en-US"/>
          </a:p>
        </p:txBody>
      </p:sp>
    </p:spTree>
    <p:extLst>
      <p:ext uri="{BB962C8B-B14F-4D97-AF65-F5344CB8AC3E}">
        <p14:creationId xmlns:p14="http://schemas.microsoft.com/office/powerpoint/2010/main" val="2917812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17</a:t>
            </a:fld>
            <a:endParaRPr lang="en-US"/>
          </a:p>
        </p:txBody>
      </p:sp>
    </p:spTree>
    <p:extLst>
      <p:ext uri="{BB962C8B-B14F-4D97-AF65-F5344CB8AC3E}">
        <p14:creationId xmlns:p14="http://schemas.microsoft.com/office/powerpoint/2010/main" val="224337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18</a:t>
            </a:fld>
            <a:endParaRPr lang="en-US"/>
          </a:p>
        </p:txBody>
      </p:sp>
    </p:spTree>
    <p:extLst>
      <p:ext uri="{BB962C8B-B14F-4D97-AF65-F5344CB8AC3E}">
        <p14:creationId xmlns:p14="http://schemas.microsoft.com/office/powerpoint/2010/main" val="2897145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19</a:t>
            </a:fld>
            <a:endParaRPr lang="en-US"/>
          </a:p>
        </p:txBody>
      </p:sp>
    </p:spTree>
    <p:extLst>
      <p:ext uri="{BB962C8B-B14F-4D97-AF65-F5344CB8AC3E}">
        <p14:creationId xmlns:p14="http://schemas.microsoft.com/office/powerpoint/2010/main" val="7497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2</a:t>
            </a:fld>
            <a:endParaRPr lang="en-US"/>
          </a:p>
        </p:txBody>
      </p:sp>
    </p:spTree>
    <p:extLst>
      <p:ext uri="{BB962C8B-B14F-4D97-AF65-F5344CB8AC3E}">
        <p14:creationId xmlns:p14="http://schemas.microsoft.com/office/powerpoint/2010/main" val="365553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3</a:t>
            </a:fld>
            <a:endParaRPr lang="en-US" dirty="0"/>
          </a:p>
        </p:txBody>
      </p:sp>
    </p:spTree>
    <p:extLst>
      <p:ext uri="{BB962C8B-B14F-4D97-AF65-F5344CB8AC3E}">
        <p14:creationId xmlns:p14="http://schemas.microsoft.com/office/powerpoint/2010/main" val="2815812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2848389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5</a:t>
            </a:fld>
            <a:endParaRPr lang="en-US"/>
          </a:p>
        </p:txBody>
      </p:sp>
    </p:spTree>
    <p:extLst>
      <p:ext uri="{BB962C8B-B14F-4D97-AF65-F5344CB8AC3E}">
        <p14:creationId xmlns:p14="http://schemas.microsoft.com/office/powerpoint/2010/main" val="1240183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3B85BE-EF7A-43C6-924B-93CCB55CD40E}" type="slidenum">
              <a:rPr lang="en-US" smtClean="0"/>
              <a:t>6</a:t>
            </a:fld>
            <a:endParaRPr lang="en-US"/>
          </a:p>
        </p:txBody>
      </p:sp>
    </p:spTree>
    <p:extLst>
      <p:ext uri="{BB962C8B-B14F-4D97-AF65-F5344CB8AC3E}">
        <p14:creationId xmlns:p14="http://schemas.microsoft.com/office/powerpoint/2010/main" val="2055193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3B85BE-EF7A-43C6-924B-93CCB55CD40E}" type="slidenum">
              <a:rPr lang="en-US" smtClean="0"/>
              <a:t>7</a:t>
            </a:fld>
            <a:endParaRPr lang="en-US"/>
          </a:p>
        </p:txBody>
      </p:sp>
    </p:spTree>
    <p:extLst>
      <p:ext uri="{BB962C8B-B14F-4D97-AF65-F5344CB8AC3E}">
        <p14:creationId xmlns:p14="http://schemas.microsoft.com/office/powerpoint/2010/main" val="3597611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3B85BE-EF7A-43C6-924B-93CCB55CD40E}" type="slidenum">
              <a:rPr lang="en-US" smtClean="0"/>
              <a:t>8</a:t>
            </a:fld>
            <a:endParaRPr lang="en-US"/>
          </a:p>
        </p:txBody>
      </p:sp>
    </p:spTree>
    <p:extLst>
      <p:ext uri="{BB962C8B-B14F-4D97-AF65-F5344CB8AC3E}">
        <p14:creationId xmlns:p14="http://schemas.microsoft.com/office/powerpoint/2010/main" val="1787442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E9022-D117-40FB-A7EE-4E766AF780D0}" type="slidenum">
              <a:rPr lang="en-US" smtClean="0"/>
              <a:t>9</a:t>
            </a:fld>
            <a:endParaRPr lang="en-US"/>
          </a:p>
        </p:txBody>
      </p:sp>
    </p:spTree>
    <p:extLst>
      <p:ext uri="{BB962C8B-B14F-4D97-AF65-F5344CB8AC3E}">
        <p14:creationId xmlns:p14="http://schemas.microsoft.com/office/powerpoint/2010/main" val="3238196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Mai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B5120E-07E6-F14E-9DE3-B95CAA272552}"/>
              </a:ext>
            </a:extLst>
          </p:cNvPr>
          <p:cNvSpPr/>
          <p:nvPr userDrawn="1"/>
        </p:nvSpPr>
        <p:spPr>
          <a:xfrm>
            <a:off x="0" y="1809946"/>
            <a:ext cx="12188954" cy="5048054"/>
          </a:xfrm>
          <a:prstGeom prst="rect">
            <a:avLst/>
          </a:prstGeom>
          <a:solidFill>
            <a:srgbClr val="0073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09699" y="2973455"/>
            <a:ext cx="10079007" cy="1518715"/>
          </a:xfrm>
          <a:prstGeom prst="rect">
            <a:avLst/>
          </a:prstGeom>
        </p:spPr>
        <p:txBody>
          <a:bodyPr anchor="t"/>
          <a:lstStyle>
            <a:lvl1pPr algn="l">
              <a:defRPr sz="4400" b="1" cap="none">
                <a:solidFill>
                  <a:schemeClr val="bg1"/>
                </a:solidFill>
                <a:latin typeface="Arial"/>
              </a:defRPr>
            </a:lvl1pPr>
          </a:lstStyle>
          <a:p>
            <a:r>
              <a:rPr lang="en-US" dirty="0"/>
              <a:t>Click to edit Master title style</a:t>
            </a:r>
          </a:p>
        </p:txBody>
      </p:sp>
      <p:sp>
        <p:nvSpPr>
          <p:cNvPr id="3" name="Text Placeholder 2"/>
          <p:cNvSpPr>
            <a:spLocks noGrp="1"/>
          </p:cNvSpPr>
          <p:nvPr>
            <p:ph type="body" idx="1"/>
          </p:nvPr>
        </p:nvSpPr>
        <p:spPr>
          <a:xfrm>
            <a:off x="1409699" y="4775202"/>
            <a:ext cx="10079008" cy="1277049"/>
          </a:xfrm>
          <a:prstGeom prst="rect">
            <a:avLst/>
          </a:prstGeom>
        </p:spPr>
        <p:txBody>
          <a:bodyPr lIns="108000" tIns="0" bIns="0" anchor="b" anchorCtr="0"/>
          <a:lstStyle>
            <a:lvl1pPr marL="0" indent="0">
              <a:lnSpc>
                <a:spcPct val="100000"/>
              </a:lnSpc>
              <a:spcBef>
                <a:spcPts val="0"/>
              </a:spcBef>
              <a:spcAft>
                <a:spcPts val="300"/>
              </a:spcAft>
              <a:buNone/>
              <a:defRPr sz="1600">
                <a:solidFill>
                  <a:schemeClr val="bg1"/>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6" name="Picture 5">
            <a:extLst>
              <a:ext uri="{FF2B5EF4-FFF2-40B4-BE49-F238E27FC236}">
                <a16:creationId xmlns:a16="http://schemas.microsoft.com/office/drawing/2014/main" id="{66E2A767-F8DA-5543-B172-2A87B1CC2E76}"/>
              </a:ext>
            </a:extLst>
          </p:cNvPr>
          <p:cNvPicPr>
            <a:picLocks noChangeAspect="1"/>
          </p:cNvPicPr>
          <p:nvPr userDrawn="1"/>
        </p:nvPicPr>
        <p:blipFill>
          <a:blip r:embed="rId2"/>
          <a:stretch>
            <a:fillRect/>
          </a:stretch>
        </p:blipFill>
        <p:spPr>
          <a:xfrm>
            <a:off x="1409699" y="243282"/>
            <a:ext cx="2290215" cy="1321567"/>
          </a:xfrm>
          <a:prstGeom prst="rect">
            <a:avLst/>
          </a:prstGeom>
        </p:spPr>
      </p:pic>
      <p:sp>
        <p:nvSpPr>
          <p:cNvPr id="8" name="Rectangle 7">
            <a:extLst>
              <a:ext uri="{FF2B5EF4-FFF2-40B4-BE49-F238E27FC236}">
                <a16:creationId xmlns:a16="http://schemas.microsoft.com/office/drawing/2014/main" id="{F86511BA-24C0-034F-A58E-AAA9CE6E13B5}"/>
              </a:ext>
            </a:extLst>
          </p:cNvPr>
          <p:cNvSpPr/>
          <p:nvPr userDrawn="1"/>
        </p:nvSpPr>
        <p:spPr>
          <a:xfrm>
            <a:off x="0" y="1789278"/>
            <a:ext cx="12188954" cy="58603"/>
          </a:xfrm>
          <a:prstGeom prst="rect">
            <a:avLst/>
          </a:prstGeom>
          <a:solidFill>
            <a:srgbClr val="D9484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2812177"/>
      </p:ext>
    </p:extLst>
  </p:cSld>
  <p:clrMapOvr>
    <a:masterClrMapping/>
  </p:clrMapOvr>
  <p:extLst>
    <p:ext uri="{DCECCB84-F9BA-43D5-87BE-67443E8EF086}">
      <p15:sldGuideLst xmlns:p15="http://schemas.microsoft.com/office/powerpoint/2012/main">
        <p15:guide id="1" orient="horz" pos="3936">
          <p15:clr>
            <a:srgbClr val="FBAE40"/>
          </p15:clr>
        </p15:guide>
        <p15:guide id="2" pos="724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CB9BD40-7CEA-404E-8135-32A5606E8487}"/>
              </a:ext>
            </a:extLst>
          </p:cNvPr>
          <p:cNvSpPr>
            <a:spLocks noGrp="1"/>
          </p:cNvSpPr>
          <p:nvPr>
            <p:ph type="ctrTitle"/>
          </p:nvPr>
        </p:nvSpPr>
        <p:spPr>
          <a:xfrm>
            <a:off x="756375" y="245751"/>
            <a:ext cx="10470425" cy="804862"/>
          </a:xfrm>
          <a:prstGeom prst="rect">
            <a:avLst/>
          </a:prstGeom>
        </p:spPr>
        <p:txBody>
          <a:bodyPr/>
          <a:lstStyle>
            <a:lvl1pPr algn="l">
              <a:defRPr sz="3000" b="1">
                <a:solidFill>
                  <a:schemeClr val="tx2"/>
                </a:solidFill>
                <a:latin typeface="Arial"/>
                <a:cs typeface="Arial"/>
              </a:defRPr>
            </a:lvl1pPr>
          </a:lstStyle>
          <a:p>
            <a:r>
              <a:rPr lang="en-US" dirty="0"/>
              <a:t>Click to edit Master title style</a:t>
            </a:r>
          </a:p>
        </p:txBody>
      </p:sp>
      <p:sp>
        <p:nvSpPr>
          <p:cNvPr id="8" name="Slide Number Placeholder 7">
            <a:extLst>
              <a:ext uri="{FF2B5EF4-FFF2-40B4-BE49-F238E27FC236}">
                <a16:creationId xmlns:a16="http://schemas.microsoft.com/office/drawing/2014/main" id="{0752D782-E7F9-2348-B59A-4C871F91734A}"/>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53314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opic Divi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AC22BDD-7476-EA4C-A6EF-355C8D8CA744}"/>
              </a:ext>
            </a:extLst>
          </p:cNvPr>
          <p:cNvSpPr/>
          <p:nvPr userDrawn="1"/>
        </p:nvSpPr>
        <p:spPr>
          <a:xfrm>
            <a:off x="0" y="0"/>
            <a:ext cx="12188954" cy="6843667"/>
          </a:xfrm>
          <a:prstGeom prst="rect">
            <a:avLst/>
          </a:prstGeom>
          <a:solidFill>
            <a:srgbClr val="017B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42E2DD7-435F-9844-ADB4-BAB0B12D8E06}"/>
              </a:ext>
            </a:extLst>
          </p:cNvPr>
          <p:cNvPicPr>
            <a:picLocks noChangeAspect="1"/>
          </p:cNvPicPr>
          <p:nvPr userDrawn="1"/>
        </p:nvPicPr>
        <p:blipFill>
          <a:blip r:embed="rId2" cstate="screen">
            <a:alphaModFix amt="11000"/>
            <a:extLst>
              <a:ext uri="{28A0092B-C50C-407E-A947-70E740481C1C}">
                <a14:useLocalDpi xmlns:a14="http://schemas.microsoft.com/office/drawing/2010/main"/>
              </a:ext>
            </a:extLst>
          </a:blip>
          <a:stretch>
            <a:fillRect/>
          </a:stretch>
        </p:blipFill>
        <p:spPr>
          <a:xfrm>
            <a:off x="8217243" y="221615"/>
            <a:ext cx="4442551" cy="6315916"/>
          </a:xfrm>
          <a:prstGeom prst="rect">
            <a:avLst/>
          </a:prstGeom>
        </p:spPr>
      </p:pic>
      <p:sp>
        <p:nvSpPr>
          <p:cNvPr id="5" name="Title 1"/>
          <p:cNvSpPr>
            <a:spLocks noGrp="1"/>
          </p:cNvSpPr>
          <p:nvPr>
            <p:ph type="title"/>
          </p:nvPr>
        </p:nvSpPr>
        <p:spPr>
          <a:xfrm>
            <a:off x="1409699" y="2900885"/>
            <a:ext cx="10079007" cy="1518715"/>
          </a:xfrm>
          <a:prstGeom prst="rect">
            <a:avLst/>
          </a:prstGeom>
        </p:spPr>
        <p:txBody>
          <a:bodyPr anchor="t"/>
          <a:lstStyle>
            <a:lvl1pPr algn="l">
              <a:defRPr sz="4400" b="0" i="0" cap="none" baseline="0">
                <a:solidFill>
                  <a:schemeClr val="bg1"/>
                </a:solidFill>
                <a:latin typeface="Arial"/>
              </a:defRPr>
            </a:lvl1pPr>
          </a:lstStyle>
          <a:p>
            <a:r>
              <a:rPr lang="en-US" dirty="0"/>
              <a:t>Click to edit Master title style</a:t>
            </a:r>
          </a:p>
        </p:txBody>
      </p:sp>
      <p:sp>
        <p:nvSpPr>
          <p:cNvPr id="9" name="Slide Number Placeholder 7">
            <a:extLst>
              <a:ext uri="{FF2B5EF4-FFF2-40B4-BE49-F238E27FC236}">
                <a16:creationId xmlns:a16="http://schemas.microsoft.com/office/drawing/2014/main" id="{E49C931A-2805-FE43-B77E-5D5AB5180D2C}"/>
              </a:ext>
            </a:extLst>
          </p:cNvPr>
          <p:cNvSpPr>
            <a:spLocks noGrp="1"/>
          </p:cNvSpPr>
          <p:nvPr>
            <p:ph type="sldNum" sz="quarter" idx="4"/>
          </p:nvPr>
        </p:nvSpPr>
        <p:spPr>
          <a:xfrm>
            <a:off x="11226800" y="6434051"/>
            <a:ext cx="965200" cy="423948"/>
          </a:xfrm>
          <a:prstGeom prst="rect">
            <a:avLst/>
          </a:prstGeom>
        </p:spPr>
        <p:txBody>
          <a:bodyPr vert="horz" lIns="91440" tIns="45720" rIns="91440" bIns="45720" rtlCol="0" anchor="ctr"/>
          <a:lstStyle>
            <a:lvl1pPr algn="ctr">
              <a:defRPr sz="1200" b="0" i="0">
                <a:solidFill>
                  <a:srgbClr val="FFFFFF"/>
                </a:solidFill>
                <a:latin typeface="Arial"/>
                <a:cs typeface="Arial"/>
              </a:defRPr>
            </a:lvl1pPr>
          </a:lstStyle>
          <a:p>
            <a:fld id="{EAB13C80-551E-B145-B184-7D9427B50C15}" type="slidenum">
              <a:rPr lang="en-US" smtClean="0"/>
              <a:pPr/>
              <a:t>‹#›</a:t>
            </a:fld>
            <a:endParaRPr lang="en-US" dirty="0"/>
          </a:p>
        </p:txBody>
      </p:sp>
      <p:sp>
        <p:nvSpPr>
          <p:cNvPr id="10" name="Rectangle 9">
            <a:extLst>
              <a:ext uri="{FF2B5EF4-FFF2-40B4-BE49-F238E27FC236}">
                <a16:creationId xmlns:a16="http://schemas.microsoft.com/office/drawing/2014/main" id="{0687F002-E876-D845-97A5-8FCBEA7B9C3A}"/>
              </a:ext>
            </a:extLst>
          </p:cNvPr>
          <p:cNvSpPr/>
          <p:nvPr userDrawn="1"/>
        </p:nvSpPr>
        <p:spPr>
          <a:xfrm>
            <a:off x="0" y="6759146"/>
            <a:ext cx="12192000" cy="988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0955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47650"/>
            <a:ext cx="10363200" cy="590551"/>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244600" y="1695451"/>
            <a:ext cx="97028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3559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67512" y="205118"/>
            <a:ext cx="10856976" cy="590550"/>
          </a:xfrm>
          <a:prstGeom prst="rect">
            <a:avLst/>
          </a:prstGeom>
        </p:spPr>
        <p:txBody>
          <a:bodyPr tIns="0" bIns="0" anchor="t" anchorCtr="0"/>
          <a:lstStyle>
            <a:lvl1pPr>
              <a:lnSpc>
                <a:spcPts val="4000"/>
              </a:lnSpc>
              <a:defRPr lang="en-US" sz="3600" b="1" baseline="0" dirty="0">
                <a:solidFill>
                  <a:schemeClr val="tx1">
                    <a:lumMod val="75000"/>
                  </a:schemeClr>
                </a:solidFill>
                <a:effectLst/>
                <a:latin typeface="Calibri" pitchFamily="34" charset="0"/>
              </a:defRPr>
            </a:lvl1pPr>
          </a:lstStyle>
          <a:p>
            <a:pPr lvl="0">
              <a:lnSpc>
                <a:spcPts val="3000"/>
              </a:lnSpc>
            </a:pPr>
            <a:r>
              <a:rPr lang="en-US" dirty="0"/>
              <a:t>Click to edit Master title style</a:t>
            </a:r>
          </a:p>
        </p:txBody>
      </p:sp>
      <p:sp>
        <p:nvSpPr>
          <p:cNvPr id="3" name="Content Placeholder 2"/>
          <p:cNvSpPr>
            <a:spLocks noGrp="1"/>
          </p:cNvSpPr>
          <p:nvPr>
            <p:ph idx="1"/>
          </p:nvPr>
        </p:nvSpPr>
        <p:spPr>
          <a:xfrm>
            <a:off x="694944" y="1197864"/>
            <a:ext cx="10802112" cy="4928616"/>
          </a:xfrm>
          <a:prstGeom prst="rect">
            <a:avLst/>
          </a:prstGeom>
        </p:spPr>
        <p:txBody>
          <a:bodyPr/>
          <a:lstStyle>
            <a:lvl1pPr>
              <a:lnSpc>
                <a:spcPct val="90000"/>
              </a:lnSpc>
              <a:spcBef>
                <a:spcPts val="1200"/>
              </a:spcBef>
              <a:buClr>
                <a:schemeClr val="tx1">
                  <a:lumMod val="75000"/>
                </a:schemeClr>
              </a:buClr>
              <a:defRPr>
                <a:solidFill>
                  <a:srgbClr val="000000"/>
                </a:solidFill>
                <a:latin typeface="Calibri" panose="020F0502020204030204" pitchFamily="34" charset="0"/>
              </a:defRPr>
            </a:lvl1pPr>
            <a:lvl2pPr>
              <a:lnSpc>
                <a:spcPct val="90000"/>
              </a:lnSpc>
              <a:spcBef>
                <a:spcPts val="1200"/>
              </a:spcBef>
              <a:buClr>
                <a:schemeClr val="tx1">
                  <a:lumMod val="75000"/>
                </a:schemeClr>
              </a:buClr>
              <a:defRPr>
                <a:solidFill>
                  <a:srgbClr val="000000"/>
                </a:solidFill>
                <a:latin typeface="Calibri" panose="020F0502020204030204" pitchFamily="34" charset="0"/>
              </a:defRPr>
            </a:lvl2pPr>
            <a:lvl3pPr>
              <a:lnSpc>
                <a:spcPct val="90000"/>
              </a:lnSpc>
              <a:spcBef>
                <a:spcPts val="1200"/>
              </a:spcBef>
              <a:buClr>
                <a:schemeClr val="tx1">
                  <a:lumMod val="75000"/>
                </a:schemeClr>
              </a:buClr>
              <a:defRPr>
                <a:solidFill>
                  <a:srgbClr val="000000"/>
                </a:solidFill>
                <a:latin typeface="Calibri" panose="020F0502020204030204" pitchFamily="34" charset="0"/>
              </a:defRPr>
            </a:lvl3pPr>
            <a:lvl4pPr>
              <a:lnSpc>
                <a:spcPct val="90000"/>
              </a:lnSpc>
              <a:spcBef>
                <a:spcPts val="1200"/>
              </a:spcBef>
              <a:buClr>
                <a:schemeClr val="tx1">
                  <a:lumMod val="75000"/>
                </a:schemeClr>
              </a:buClr>
              <a:defRPr>
                <a:solidFill>
                  <a:srgbClr val="000000"/>
                </a:solidFill>
                <a:latin typeface="Calibri" panose="020F0502020204030204" pitchFamily="34" charset="0"/>
              </a:defRPr>
            </a:lvl4pPr>
            <a:lvl5pPr>
              <a:lnSpc>
                <a:spcPct val="90000"/>
              </a:lnSpc>
              <a:spcBef>
                <a:spcPts val="1200"/>
              </a:spcBef>
              <a:buClr>
                <a:schemeClr val="tx1">
                  <a:lumMod val="75000"/>
                </a:schemeClr>
              </a:buClr>
              <a:defRPr>
                <a:solidFill>
                  <a:srgbClr val="000000"/>
                </a:solidFill>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8"/>
          <p:cNvSpPr>
            <a:spLocks noGrp="1"/>
          </p:cNvSpPr>
          <p:nvPr>
            <p:ph type="body" sz="quarter" idx="10" hasCustomPrompt="1"/>
          </p:nvPr>
        </p:nvSpPr>
        <p:spPr>
          <a:xfrm>
            <a:off x="161544" y="6156960"/>
            <a:ext cx="10972800" cy="609600"/>
          </a:xfrm>
          <a:prstGeom prst="rect">
            <a:avLst/>
          </a:prstGeom>
        </p:spPr>
        <p:txBody>
          <a:bodyPr anchor="b" anchorCtr="0"/>
          <a:lstStyle>
            <a:lvl1pPr algn="l">
              <a:lnSpc>
                <a:spcPts val="1100"/>
              </a:lnSpc>
              <a:buNone/>
              <a:defRPr sz="1400" baseline="0">
                <a:solidFill>
                  <a:srgbClr val="000000"/>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a:t>*Citations and references</a:t>
            </a:r>
          </a:p>
        </p:txBody>
      </p:sp>
    </p:spTree>
    <p:extLst>
      <p:ext uri="{BB962C8B-B14F-4D97-AF65-F5344CB8AC3E}">
        <p14:creationId xmlns:p14="http://schemas.microsoft.com/office/powerpoint/2010/main" val="47006471"/>
      </p:ext>
    </p:extLst>
  </p:cSld>
  <p:clrMapOvr>
    <a:masterClrMapping/>
  </p:clrMapOvr>
  <mc:AlternateContent xmlns:mc="http://schemas.openxmlformats.org/markup-compatibility/2006" xmlns:p14="http://schemas.microsoft.com/office/powerpoint/2010/main">
    <mc:Choice Requires="p14">
      <p:transition spd="slow" p14:dur="6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olor_background">
    <p:bg>
      <p:bgPr>
        <a:solidFill>
          <a:srgbClr val="00685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2206424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DATA SLIDE">
    <p:bg>
      <p:bgPr>
        <a:solidFill>
          <a:schemeClr val="bg2"/>
        </a:solidFill>
        <a:effectLst/>
      </p:bgPr>
    </p:bg>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8110222" y="6727353"/>
            <a:ext cx="804111" cy="121584"/>
          </a:xfrm>
          <a:prstGeom prst="rect">
            <a:avLst/>
          </a:prstGeom>
          <a:solidFill>
            <a:srgbClr val="B01519"/>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9" name="Rectangle 8"/>
          <p:cNvSpPr>
            <a:spLocks noChangeArrowheads="1"/>
          </p:cNvSpPr>
          <p:nvPr userDrawn="1"/>
        </p:nvSpPr>
        <p:spPr bwMode="auto">
          <a:xfrm>
            <a:off x="8903846" y="6727353"/>
            <a:ext cx="804111" cy="121584"/>
          </a:xfrm>
          <a:prstGeom prst="rect">
            <a:avLst/>
          </a:prstGeom>
          <a:solidFill>
            <a:srgbClr val="FBAB18"/>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0" name="Rectangle 9"/>
          <p:cNvSpPr>
            <a:spLocks noChangeArrowheads="1"/>
          </p:cNvSpPr>
          <p:nvPr userDrawn="1"/>
        </p:nvSpPr>
        <p:spPr bwMode="auto">
          <a:xfrm>
            <a:off x="9707955" y="6727353"/>
            <a:ext cx="804765" cy="121584"/>
          </a:xfrm>
          <a:prstGeom prst="rect">
            <a:avLst/>
          </a:prstGeom>
          <a:solidFill>
            <a:srgbClr val="292B6E"/>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1" name="Rectangle 10"/>
          <p:cNvSpPr>
            <a:spLocks noChangeArrowheads="1"/>
          </p:cNvSpPr>
          <p:nvPr userDrawn="1"/>
        </p:nvSpPr>
        <p:spPr bwMode="auto">
          <a:xfrm>
            <a:off x="10494264" y="6727353"/>
            <a:ext cx="1697737" cy="121584"/>
          </a:xfrm>
          <a:prstGeom prst="rect">
            <a:avLst/>
          </a:prstGeom>
          <a:solidFill>
            <a:srgbClr val="4656A6"/>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2" name="Rectangle 20"/>
          <p:cNvSpPr>
            <a:spLocks noChangeArrowheads="1"/>
          </p:cNvSpPr>
          <p:nvPr userDrawn="1"/>
        </p:nvSpPr>
        <p:spPr bwMode="auto">
          <a:xfrm>
            <a:off x="1" y="6727353"/>
            <a:ext cx="7572332" cy="121584"/>
          </a:xfrm>
          <a:prstGeom prst="rect">
            <a:avLst/>
          </a:prstGeom>
          <a:solidFill>
            <a:srgbClr val="17468F"/>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3" name="Rectangle 12"/>
          <p:cNvSpPr>
            <a:spLocks noChangeArrowheads="1"/>
          </p:cNvSpPr>
          <p:nvPr userDrawn="1"/>
        </p:nvSpPr>
        <p:spPr bwMode="auto">
          <a:xfrm>
            <a:off x="7308078" y="6727353"/>
            <a:ext cx="804111" cy="121584"/>
          </a:xfrm>
          <a:prstGeom prst="rect">
            <a:avLst/>
          </a:prstGeom>
          <a:solidFill>
            <a:srgbClr val="55BF8B"/>
          </a:solidFill>
          <a:ln>
            <a:noFill/>
          </a:ln>
        </p:spPr>
        <p:txBody>
          <a:bodyPr vert="horz" wrap="square" lIns="81280" tIns="40640" rIns="81280" bIns="40640" numCol="1" anchor="t" anchorCtr="0" compatLnSpc="1">
            <a:prstTxWarp prst="textNoShape">
              <a:avLst/>
            </a:prstTxWarp>
          </a:bodyPr>
          <a:lstStyle/>
          <a:p>
            <a:endParaRPr lang="en-US" sz="2223" dirty="0"/>
          </a:p>
        </p:txBody>
      </p:sp>
      <p:sp>
        <p:nvSpPr>
          <p:cNvPr id="2" name="Title 1"/>
          <p:cNvSpPr>
            <a:spLocks noGrp="1"/>
          </p:cNvSpPr>
          <p:nvPr userDrawn="1">
            <p:ph type="title" hasCustomPrompt="1"/>
          </p:nvPr>
        </p:nvSpPr>
        <p:spPr>
          <a:xfrm>
            <a:off x="609600" y="274639"/>
            <a:ext cx="10972800" cy="919455"/>
          </a:xfrm>
          <a:prstGeom prst="rect">
            <a:avLst/>
          </a:prstGeom>
        </p:spPr>
        <p:txBody>
          <a:bodyPr anchor="b" anchorCtr="0"/>
          <a:lstStyle>
            <a:lvl1pPr algn="l">
              <a:lnSpc>
                <a:spcPts val="4000"/>
              </a:lnSpc>
              <a:defRPr sz="3733" b="1" baseline="0">
                <a:solidFill>
                  <a:srgbClr val="006A71"/>
                </a:solidFill>
                <a:effectLst/>
                <a:latin typeface="Calibri" pitchFamily="34" charset="0"/>
              </a:defRPr>
            </a:lvl1pPr>
          </a:lstStyle>
          <a:p>
            <a:r>
              <a:rPr lang="en-US" dirty="0"/>
              <a:t>Heading</a:t>
            </a:r>
          </a:p>
        </p:txBody>
      </p:sp>
      <p:sp>
        <p:nvSpPr>
          <p:cNvPr id="5" name="Text Placeholder 7"/>
          <p:cNvSpPr>
            <a:spLocks noGrp="1"/>
          </p:cNvSpPr>
          <p:nvPr userDrawn="1">
            <p:ph type="body" sz="quarter" idx="10"/>
          </p:nvPr>
        </p:nvSpPr>
        <p:spPr>
          <a:xfrm>
            <a:off x="609600" y="1545167"/>
            <a:ext cx="10972800" cy="4455584"/>
          </a:xfrm>
        </p:spPr>
        <p:txBody>
          <a:bodyPr/>
          <a:lstStyle>
            <a:lvl1pPr marL="306910" indent="-306910">
              <a:buClr>
                <a:srgbClr val="005DAA"/>
              </a:buClr>
              <a:buFont typeface="Wingdings" panose="05000000000000000000" pitchFamily="2" charset="2"/>
              <a:buChar char="§"/>
              <a:defRPr sz="2667">
                <a:solidFill>
                  <a:srgbClr val="2D2D2D"/>
                </a:solidFill>
              </a:defRPr>
            </a:lvl1pPr>
            <a:lvl2pPr>
              <a:buClr>
                <a:srgbClr val="532E63"/>
              </a:buClr>
              <a:defRPr sz="2667">
                <a:solidFill>
                  <a:srgbClr val="2D2D2D"/>
                </a:solidFill>
              </a:defRPr>
            </a:lvl2pPr>
            <a:lvl3pPr>
              <a:buClr>
                <a:srgbClr val="9A3B26"/>
              </a:buClr>
              <a:defRPr sz="2667">
                <a:solidFill>
                  <a:srgbClr val="2D2D2D"/>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pic>
        <p:nvPicPr>
          <p:cNvPr id="21" name="Picture 20" descr="Logos of the U.S. Department of Health and Human Services and Centers for Disease Control and Prevention" title="LOGOS">
            <a:extLst>
              <a:ext uri="{FF2B5EF4-FFF2-40B4-BE49-F238E27FC236}">
                <a16:creationId xmlns:a16="http://schemas.microsoft.com/office/drawing/2014/main" id="{5EB3B0CC-979E-4460-961A-7E5D5213A07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919" y="6001464"/>
            <a:ext cx="1158819" cy="664349"/>
          </a:xfrm>
          <a:prstGeom prst="rect">
            <a:avLst/>
          </a:prstGeom>
        </p:spPr>
      </p:pic>
      <p:grpSp>
        <p:nvGrpSpPr>
          <p:cNvPr id="20" name="Group 19">
            <a:extLst>
              <a:ext uri="{FF2B5EF4-FFF2-40B4-BE49-F238E27FC236}">
                <a16:creationId xmlns:a16="http://schemas.microsoft.com/office/drawing/2014/main" id="{9256BCB5-3FA6-46A4-BD0C-A091D9F1922D}"/>
              </a:ext>
            </a:extLst>
          </p:cNvPr>
          <p:cNvGrpSpPr/>
          <p:nvPr userDrawn="1"/>
        </p:nvGrpSpPr>
        <p:grpSpPr>
          <a:xfrm>
            <a:off x="1" y="2"/>
            <a:ext cx="356209" cy="1194093"/>
            <a:chOff x="2721769" y="2050256"/>
            <a:chExt cx="442912" cy="1469660"/>
          </a:xfrm>
        </p:grpSpPr>
        <p:sp>
          <p:nvSpPr>
            <p:cNvPr id="22" name="Rectangle 21">
              <a:extLst>
                <a:ext uri="{FF2B5EF4-FFF2-40B4-BE49-F238E27FC236}">
                  <a16:creationId xmlns:a16="http://schemas.microsoft.com/office/drawing/2014/main" id="{B5B91796-8B0E-4339-853E-86194B92F336}"/>
                </a:ext>
              </a:extLst>
            </p:cNvPr>
            <p:cNvSpPr/>
            <p:nvPr userDrawn="1"/>
          </p:nvSpPr>
          <p:spPr>
            <a:xfrm>
              <a:off x="2721769" y="2050256"/>
              <a:ext cx="442912" cy="1335882"/>
            </a:xfrm>
            <a:prstGeom prst="rect">
              <a:avLst/>
            </a:prstGeom>
            <a:solidFill>
              <a:srgbClr val="2D2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n>
                  <a:noFill/>
                </a:ln>
              </a:endParaRPr>
            </a:p>
          </p:txBody>
        </p:sp>
        <p:sp>
          <p:nvSpPr>
            <p:cNvPr id="23" name="Rectangle 22">
              <a:extLst>
                <a:ext uri="{FF2B5EF4-FFF2-40B4-BE49-F238E27FC236}">
                  <a16:creationId xmlns:a16="http://schemas.microsoft.com/office/drawing/2014/main" id="{FB4E0A8E-0F30-4F8C-A535-BEEA20A4E70F}"/>
                </a:ext>
              </a:extLst>
            </p:cNvPr>
            <p:cNvSpPr/>
            <p:nvPr userDrawn="1"/>
          </p:nvSpPr>
          <p:spPr>
            <a:xfrm>
              <a:off x="2721769" y="3386138"/>
              <a:ext cx="442912" cy="133778"/>
            </a:xfrm>
            <a:prstGeom prst="rect">
              <a:avLst/>
            </a:prstGeom>
            <a:solidFill>
              <a:srgbClr val="F0A8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n>
                  <a:noFill/>
                </a:ln>
              </a:endParaRPr>
            </a:p>
          </p:txBody>
        </p:sp>
      </p:grpSp>
    </p:spTree>
    <p:extLst>
      <p:ext uri="{BB962C8B-B14F-4D97-AF65-F5344CB8AC3E}">
        <p14:creationId xmlns:p14="http://schemas.microsoft.com/office/powerpoint/2010/main" val="17465112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6858"/>
                </a:solidFill>
                <a:effectLst/>
                <a:latin typeface="Calibri" pitchFamily="34" charset="0"/>
              </a:defRPr>
            </a:lvl1pPr>
          </a:lstStyle>
          <a:p>
            <a:r>
              <a:rPr lang="en-US" dirty="0"/>
              <a:t>Bottom band: NCHS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7122"/>
          <a:stretch/>
        </p:blipFill>
        <p:spPr>
          <a:xfrm>
            <a:off x="0" y="6674440"/>
            <a:ext cx="12192000" cy="183560"/>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6A71"/>
              </a:buClr>
              <a:buFont typeface="Wingdings" panose="05000000000000000000" pitchFamily="2" charset="2"/>
              <a:buChar char="§"/>
              <a:defRPr sz="2667">
                <a:solidFill>
                  <a:schemeClr val="accent4">
                    <a:lumMod val="75000"/>
                  </a:schemeClr>
                </a:solidFill>
              </a:defRPr>
            </a:lvl1pPr>
            <a:lvl2pPr>
              <a:buClr>
                <a:srgbClr val="008BB0"/>
              </a:buClr>
              <a:defRPr sz="2667">
                <a:solidFill>
                  <a:schemeClr val="accent4">
                    <a:lumMod val="75000"/>
                  </a:schemeClr>
                </a:solidFill>
              </a:defRPr>
            </a:lvl2pPr>
            <a:lvl3pPr>
              <a:buClr>
                <a:srgbClr val="695E4A"/>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4073114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0D645-8FC3-4B14-B0B7-EC6E055C91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82D5DE-1DA4-48F9-A168-0EFF02C008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6D4155-7B8C-4072-8DB5-19E06433B544}"/>
              </a:ext>
            </a:extLst>
          </p:cNvPr>
          <p:cNvSpPr>
            <a:spLocks noGrp="1"/>
          </p:cNvSpPr>
          <p:nvPr>
            <p:ph type="dt" sz="half" idx="10"/>
          </p:nvPr>
        </p:nvSpPr>
        <p:spPr/>
        <p:txBody>
          <a:bodyPr/>
          <a:lstStyle/>
          <a:p>
            <a:fld id="{339C8665-3746-48FD-A211-41BCEE11E3C3}" type="datetimeFigureOut">
              <a:rPr lang="en-US" smtClean="0"/>
              <a:t>2/19/2022</a:t>
            </a:fld>
            <a:endParaRPr lang="en-US"/>
          </a:p>
        </p:txBody>
      </p:sp>
      <p:sp>
        <p:nvSpPr>
          <p:cNvPr id="5" name="Footer Placeholder 4">
            <a:extLst>
              <a:ext uri="{FF2B5EF4-FFF2-40B4-BE49-F238E27FC236}">
                <a16:creationId xmlns:a16="http://schemas.microsoft.com/office/drawing/2014/main" id="{E314B82F-F45E-4FCC-9DD7-98A5881837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85E42E-542A-4D46-9BEC-3F1CDB13DA42}"/>
              </a:ext>
            </a:extLst>
          </p:cNvPr>
          <p:cNvSpPr>
            <a:spLocks noGrp="1"/>
          </p:cNvSpPr>
          <p:nvPr>
            <p:ph type="sldNum" sz="quarter" idx="12"/>
          </p:nvPr>
        </p:nvSpPr>
        <p:spPr/>
        <p:txBody>
          <a:bodyPr/>
          <a:lstStyle/>
          <a:p>
            <a:fld id="{59C35925-D5C7-49CA-A08A-20B622EB609A}" type="slidenum">
              <a:rPr lang="en-US" smtClean="0"/>
              <a:t>‹#›</a:t>
            </a:fld>
            <a:endParaRPr lang="en-US"/>
          </a:p>
        </p:txBody>
      </p:sp>
    </p:spTree>
    <p:extLst>
      <p:ext uri="{BB962C8B-B14F-4D97-AF65-F5344CB8AC3E}">
        <p14:creationId xmlns:p14="http://schemas.microsoft.com/office/powerpoint/2010/main" val="40542972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Section Header">
    <p:bg>
      <p:bgPr>
        <a:solidFill>
          <a:schemeClr val="bg1"/>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userDrawn="1">
            <p:ph sz="quarter" idx="10"/>
          </p:nvPr>
        </p:nvSpPr>
        <p:spPr>
          <a:xfrm>
            <a:off x="576262" y="787791"/>
            <a:ext cx="11006137" cy="4529796"/>
          </a:xfrm>
        </p:spPr>
        <p:txBody>
          <a:bodyPr/>
          <a:lstStyle>
            <a:lvl1pPr>
              <a:spcAft>
                <a:spcPts val="1200"/>
              </a:spcAft>
              <a:buNone/>
              <a:defRPr sz="3600" b="1">
                <a:solidFill>
                  <a:srgbClr val="CF6F19"/>
                </a:solidFill>
              </a:defRPr>
            </a:lvl1pPr>
            <a:lvl2pPr marL="290513" indent="-290513">
              <a:spcBef>
                <a:spcPts val="600"/>
              </a:spcBef>
              <a:spcAft>
                <a:spcPts val="600"/>
              </a:spcAft>
              <a:buClr>
                <a:srgbClr val="018BB0"/>
              </a:buClr>
              <a:buFont typeface="Wingdings" panose="05000000000000000000" pitchFamily="2" charset="2"/>
              <a:buChar char="§"/>
              <a:defRPr sz="2800"/>
            </a:lvl2pPr>
            <a:lvl3pPr marL="623888" indent="-333375">
              <a:spcBef>
                <a:spcPts val="600"/>
              </a:spcBef>
              <a:spcAft>
                <a:spcPts val="600"/>
              </a:spcAft>
              <a:buClr>
                <a:srgbClr val="008641"/>
              </a:buClr>
              <a:defRPr sz="2400"/>
            </a:lvl3pPr>
            <a:lvl4pPr marL="914400" indent="-231775">
              <a:spcBef>
                <a:spcPts val="600"/>
              </a:spcBef>
              <a:spcAft>
                <a:spcPts val="600"/>
              </a:spcAft>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grpSp>
        <p:nvGrpSpPr>
          <p:cNvPr id="2" name="Group 1">
            <a:extLst>
              <a:ext uri="{FF2B5EF4-FFF2-40B4-BE49-F238E27FC236}">
                <a16:creationId xmlns:a16="http://schemas.microsoft.com/office/drawing/2014/main" id="{231462CD-0A3F-4770-B86B-792F761AF34C}"/>
              </a:ext>
            </a:extLst>
          </p:cNvPr>
          <p:cNvGrpSpPr/>
          <p:nvPr userDrawn="1"/>
        </p:nvGrpSpPr>
        <p:grpSpPr>
          <a:xfrm>
            <a:off x="0" y="6710290"/>
            <a:ext cx="12192000" cy="147710"/>
            <a:chOff x="0" y="6710290"/>
            <a:chExt cx="12192000" cy="147710"/>
          </a:xfrm>
        </p:grpSpPr>
        <p:sp>
          <p:nvSpPr>
            <p:cNvPr id="27" name="Rectangle 26">
              <a:extLst>
                <a:ext uri="{FF2B5EF4-FFF2-40B4-BE49-F238E27FC236}">
                  <a16:creationId xmlns:a16="http://schemas.microsoft.com/office/drawing/2014/main" id="{5E8DEADA-D26F-425D-96A4-8A0235A9D750}"/>
                </a:ext>
              </a:extLst>
            </p:cNvPr>
            <p:cNvSpPr>
              <a:spLocks noChangeArrowheads="1"/>
            </p:cNvSpPr>
            <p:nvPr userDrawn="1"/>
          </p:nvSpPr>
          <p:spPr bwMode="auto">
            <a:xfrm>
              <a:off x="8110221" y="6710290"/>
              <a:ext cx="804110" cy="147710"/>
            </a:xfrm>
            <a:prstGeom prst="rect">
              <a:avLst/>
            </a:prstGeom>
            <a:solidFill>
              <a:srgbClr val="018BB0"/>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28" name="Rectangle 27">
              <a:extLst>
                <a:ext uri="{FF2B5EF4-FFF2-40B4-BE49-F238E27FC236}">
                  <a16:creationId xmlns:a16="http://schemas.microsoft.com/office/drawing/2014/main" id="{94778224-688A-46DC-A288-0220AE5AEC22}"/>
                </a:ext>
              </a:extLst>
            </p:cNvPr>
            <p:cNvSpPr>
              <a:spLocks noChangeArrowheads="1"/>
            </p:cNvSpPr>
            <p:nvPr userDrawn="1"/>
          </p:nvSpPr>
          <p:spPr bwMode="auto">
            <a:xfrm>
              <a:off x="8903845" y="6710290"/>
              <a:ext cx="804110" cy="147710"/>
            </a:xfrm>
            <a:prstGeom prst="rect">
              <a:avLst/>
            </a:prstGeom>
            <a:solidFill>
              <a:srgbClr val="CF6F19"/>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29" name="Rectangle 28">
              <a:extLst>
                <a:ext uri="{FF2B5EF4-FFF2-40B4-BE49-F238E27FC236}">
                  <a16:creationId xmlns:a16="http://schemas.microsoft.com/office/drawing/2014/main" id="{60A45C29-57BD-486B-8A7A-8FB6EF6B3A67}"/>
                </a:ext>
              </a:extLst>
            </p:cNvPr>
            <p:cNvSpPr>
              <a:spLocks noChangeArrowheads="1"/>
            </p:cNvSpPr>
            <p:nvPr userDrawn="1"/>
          </p:nvSpPr>
          <p:spPr bwMode="auto">
            <a:xfrm>
              <a:off x="9707954" y="6710290"/>
              <a:ext cx="804765" cy="147710"/>
            </a:xfrm>
            <a:prstGeom prst="rect">
              <a:avLst/>
            </a:prstGeom>
            <a:solidFill>
              <a:srgbClr val="FFD30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0" name="Rectangle 29">
              <a:extLst>
                <a:ext uri="{FF2B5EF4-FFF2-40B4-BE49-F238E27FC236}">
                  <a16:creationId xmlns:a16="http://schemas.microsoft.com/office/drawing/2014/main" id="{75AD6A99-32F4-42B1-8FA2-05001EC9405E}"/>
                </a:ext>
              </a:extLst>
            </p:cNvPr>
            <p:cNvSpPr>
              <a:spLocks noChangeArrowheads="1"/>
            </p:cNvSpPr>
            <p:nvPr userDrawn="1"/>
          </p:nvSpPr>
          <p:spPr bwMode="auto">
            <a:xfrm>
              <a:off x="10494263" y="6710290"/>
              <a:ext cx="1697737" cy="147710"/>
            </a:xfrm>
            <a:prstGeom prst="rect">
              <a:avLst/>
            </a:prstGeom>
            <a:solidFill>
              <a:srgbClr val="17468F"/>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1" name="Rectangle 20">
              <a:extLst>
                <a:ext uri="{FF2B5EF4-FFF2-40B4-BE49-F238E27FC236}">
                  <a16:creationId xmlns:a16="http://schemas.microsoft.com/office/drawing/2014/main" id="{FFFF1207-94F4-48F2-B98A-B8DB8D240FF4}"/>
                </a:ext>
              </a:extLst>
            </p:cNvPr>
            <p:cNvSpPr>
              <a:spLocks noChangeArrowheads="1"/>
            </p:cNvSpPr>
            <p:nvPr userDrawn="1"/>
          </p:nvSpPr>
          <p:spPr bwMode="auto">
            <a:xfrm>
              <a:off x="0" y="6710290"/>
              <a:ext cx="7316597" cy="147710"/>
            </a:xfrm>
            <a:prstGeom prst="rect">
              <a:avLst/>
            </a:prstGeom>
            <a:solidFill>
              <a:srgbClr val="006859"/>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Rectangle 31">
              <a:extLst>
                <a:ext uri="{FF2B5EF4-FFF2-40B4-BE49-F238E27FC236}">
                  <a16:creationId xmlns:a16="http://schemas.microsoft.com/office/drawing/2014/main" id="{79BFAADE-472A-422A-AF17-43CAA1A069FB}"/>
                </a:ext>
              </a:extLst>
            </p:cNvPr>
            <p:cNvSpPr>
              <a:spLocks noChangeArrowheads="1"/>
            </p:cNvSpPr>
            <p:nvPr userDrawn="1"/>
          </p:nvSpPr>
          <p:spPr bwMode="auto">
            <a:xfrm>
              <a:off x="7306111" y="6710290"/>
              <a:ext cx="804110" cy="147710"/>
            </a:xfrm>
            <a:prstGeom prst="rect">
              <a:avLst/>
            </a:prstGeom>
            <a:solidFill>
              <a:srgbClr val="695E4A"/>
            </a:solidFill>
            <a:ln>
              <a:noFill/>
            </a:ln>
          </p:spPr>
          <p:txBody>
            <a:bodyPr vert="horz" wrap="square" lIns="60960" tIns="30480" rIns="60960" bIns="30480" numCol="1" anchor="t" anchorCtr="0" compatLnSpc="1">
              <a:prstTxWarp prst="textNoShape">
                <a:avLst/>
              </a:prstTxWarp>
            </a:bodyPr>
            <a:lstStyle/>
            <a:p>
              <a:endParaRPr lang="en-US" sz="1667"/>
            </a:p>
          </p:txBody>
        </p:sp>
      </p:grpSp>
    </p:spTree>
    <p:extLst>
      <p:ext uri="{BB962C8B-B14F-4D97-AF65-F5344CB8AC3E}">
        <p14:creationId xmlns:p14="http://schemas.microsoft.com/office/powerpoint/2010/main" val="24288090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238180-EA32-4FF7-99A9-5AB477E8001D}"/>
              </a:ext>
            </a:extLst>
          </p:cNvPr>
          <p:cNvSpPr>
            <a:spLocks noGrp="1"/>
          </p:cNvSpPr>
          <p:nvPr>
            <p:ph type="dt" sz="half" idx="10"/>
          </p:nvPr>
        </p:nvSpPr>
        <p:spPr/>
        <p:txBody>
          <a:bodyPr/>
          <a:lstStyle/>
          <a:p>
            <a:fld id="{C1E4B092-E328-415C-B53B-EE40FCA87B42}" type="datetimeFigureOut">
              <a:rPr lang="en-US" smtClean="0"/>
              <a:t>2/19/2022</a:t>
            </a:fld>
            <a:endParaRPr lang="en-US"/>
          </a:p>
        </p:txBody>
      </p:sp>
      <p:sp>
        <p:nvSpPr>
          <p:cNvPr id="3" name="Footer Placeholder 2">
            <a:extLst>
              <a:ext uri="{FF2B5EF4-FFF2-40B4-BE49-F238E27FC236}">
                <a16:creationId xmlns:a16="http://schemas.microsoft.com/office/drawing/2014/main" id="{1D4FEA16-E076-42C6-B505-A8D6F5EBCA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FF0DDA-2C15-4E05-95C3-A6AF21BC3293}"/>
              </a:ext>
            </a:extLst>
          </p:cNvPr>
          <p:cNvSpPr>
            <a:spLocks noGrp="1"/>
          </p:cNvSpPr>
          <p:nvPr>
            <p:ph type="sldNum" sz="quarter" idx="12"/>
          </p:nvPr>
        </p:nvSpPr>
        <p:spPr/>
        <p:txBody>
          <a:bodyPr/>
          <a:lstStyle/>
          <a:p>
            <a:fld id="{A09B2F41-2FFF-4FA9-94A5-9AF818371D95}" type="slidenum">
              <a:rPr lang="en-US" smtClean="0"/>
              <a:t>‹#›</a:t>
            </a:fld>
            <a:endParaRPr lang="en-US"/>
          </a:p>
        </p:txBody>
      </p:sp>
    </p:spTree>
    <p:extLst>
      <p:ext uri="{BB962C8B-B14F-4D97-AF65-F5344CB8AC3E}">
        <p14:creationId xmlns:p14="http://schemas.microsoft.com/office/powerpoint/2010/main" val="2160342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FEB5595-0500-A145-9919-12FE40A55813}"/>
              </a:ext>
            </a:extLst>
          </p:cNvPr>
          <p:cNvSpPr>
            <a:spLocks noGrp="1"/>
          </p:cNvSpPr>
          <p:nvPr>
            <p:ph sz="quarter" idx="12"/>
          </p:nvPr>
        </p:nvSpPr>
        <p:spPr>
          <a:xfrm>
            <a:off x="756375" y="1392037"/>
            <a:ext cx="10515600" cy="414337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1B870574-659B-FC40-8ED7-E878C5925FEC}"/>
              </a:ext>
            </a:extLst>
          </p:cNvPr>
          <p:cNvSpPr>
            <a:spLocks noGrp="1"/>
          </p:cNvSpPr>
          <p:nvPr>
            <p:ph type="title"/>
          </p:nvPr>
        </p:nvSpPr>
        <p:spPr/>
        <p:txBody>
          <a:bodyPr/>
          <a:lstStyle/>
          <a:p>
            <a:r>
              <a:rPr lang="en-US"/>
              <a:t>Click to edit Master title style</a:t>
            </a:r>
          </a:p>
        </p:txBody>
      </p:sp>
      <p:sp>
        <p:nvSpPr>
          <p:cNvPr id="7" name="Slide Number Placeholder 7">
            <a:extLst>
              <a:ext uri="{FF2B5EF4-FFF2-40B4-BE49-F238E27FC236}">
                <a16:creationId xmlns:a16="http://schemas.microsoft.com/office/drawing/2014/main" id="{301905D9-8FCB-814A-BBA8-268ECEFD0612}"/>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26479257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A543C4-1D67-47C5-B171-091C37AE5185}" type="datetimeFigureOut">
              <a:rPr lang="en-US" smtClean="0"/>
              <a:t>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38C2CA-5537-4074-B05D-0EDE860C0BEF}" type="slidenum">
              <a:rPr lang="en-US" smtClean="0"/>
              <a:t>‹#›</a:t>
            </a:fld>
            <a:endParaRPr lang="en-US" dirty="0"/>
          </a:p>
        </p:txBody>
      </p:sp>
    </p:spTree>
    <p:extLst>
      <p:ext uri="{BB962C8B-B14F-4D97-AF65-F5344CB8AC3E}">
        <p14:creationId xmlns:p14="http://schemas.microsoft.com/office/powerpoint/2010/main" val="1152389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wo-column">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FEB5595-0500-A145-9919-12FE40A55813}"/>
              </a:ext>
            </a:extLst>
          </p:cNvPr>
          <p:cNvSpPr>
            <a:spLocks noGrp="1"/>
          </p:cNvSpPr>
          <p:nvPr>
            <p:ph sz="quarter" idx="12"/>
          </p:nvPr>
        </p:nvSpPr>
        <p:spPr>
          <a:xfrm>
            <a:off x="756375" y="1392037"/>
            <a:ext cx="4926795" cy="414337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1B870574-659B-FC40-8ED7-E878C5925FEC}"/>
              </a:ext>
            </a:extLst>
          </p:cNvPr>
          <p:cNvSpPr>
            <a:spLocks noGrp="1"/>
          </p:cNvSpPr>
          <p:nvPr>
            <p:ph type="title"/>
          </p:nvPr>
        </p:nvSpPr>
        <p:spPr/>
        <p:txBody>
          <a:bodyPr/>
          <a:lstStyle/>
          <a:p>
            <a:r>
              <a:rPr lang="en-US"/>
              <a:t>Click to edit Master title style</a:t>
            </a:r>
          </a:p>
        </p:txBody>
      </p:sp>
      <p:sp>
        <p:nvSpPr>
          <p:cNvPr id="5" name="Content Placeholder 7">
            <a:extLst>
              <a:ext uri="{FF2B5EF4-FFF2-40B4-BE49-F238E27FC236}">
                <a16:creationId xmlns:a16="http://schemas.microsoft.com/office/drawing/2014/main" id="{BC4DE196-483E-EA42-B675-FE2009F69F11}"/>
              </a:ext>
            </a:extLst>
          </p:cNvPr>
          <p:cNvSpPr>
            <a:spLocks noGrp="1"/>
          </p:cNvSpPr>
          <p:nvPr>
            <p:ph sz="quarter" idx="13"/>
          </p:nvPr>
        </p:nvSpPr>
        <p:spPr>
          <a:xfrm>
            <a:off x="6497418" y="1392037"/>
            <a:ext cx="4926795" cy="414337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7">
            <a:extLst>
              <a:ext uri="{FF2B5EF4-FFF2-40B4-BE49-F238E27FC236}">
                <a16:creationId xmlns:a16="http://schemas.microsoft.com/office/drawing/2014/main" id="{5F57699C-B5C7-D046-B17E-2AF74C97C9F2}"/>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3196357933"/>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wo-column">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FEB5595-0500-A145-9919-12FE40A55813}"/>
              </a:ext>
            </a:extLst>
          </p:cNvPr>
          <p:cNvSpPr>
            <a:spLocks noGrp="1"/>
          </p:cNvSpPr>
          <p:nvPr>
            <p:ph sz="quarter" idx="12"/>
          </p:nvPr>
        </p:nvSpPr>
        <p:spPr>
          <a:xfrm>
            <a:off x="756375" y="2029977"/>
            <a:ext cx="4926795" cy="357463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1B870574-659B-FC40-8ED7-E878C5925FEC}"/>
              </a:ext>
            </a:extLst>
          </p:cNvPr>
          <p:cNvSpPr>
            <a:spLocks noGrp="1"/>
          </p:cNvSpPr>
          <p:nvPr>
            <p:ph type="title"/>
          </p:nvPr>
        </p:nvSpPr>
        <p:spPr/>
        <p:txBody>
          <a:bodyPr/>
          <a:lstStyle/>
          <a:p>
            <a:r>
              <a:rPr lang="en-US"/>
              <a:t>Click to edit Master title style</a:t>
            </a:r>
          </a:p>
        </p:txBody>
      </p:sp>
      <p:sp>
        <p:nvSpPr>
          <p:cNvPr id="5" name="Content Placeholder 7">
            <a:extLst>
              <a:ext uri="{FF2B5EF4-FFF2-40B4-BE49-F238E27FC236}">
                <a16:creationId xmlns:a16="http://schemas.microsoft.com/office/drawing/2014/main" id="{BC4DE196-483E-EA42-B675-FE2009F69F11}"/>
              </a:ext>
            </a:extLst>
          </p:cNvPr>
          <p:cNvSpPr>
            <a:spLocks noGrp="1"/>
          </p:cNvSpPr>
          <p:nvPr>
            <p:ph sz="quarter" idx="13"/>
          </p:nvPr>
        </p:nvSpPr>
        <p:spPr>
          <a:xfrm>
            <a:off x="6497418" y="2029977"/>
            <a:ext cx="4926795" cy="357463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7BAE4C29-A83F-7745-BF1B-4259C9CB92C2}"/>
              </a:ext>
            </a:extLst>
          </p:cNvPr>
          <p:cNvSpPr>
            <a:spLocks noGrp="1"/>
          </p:cNvSpPr>
          <p:nvPr>
            <p:ph type="body" sz="quarter" idx="14"/>
          </p:nvPr>
        </p:nvSpPr>
        <p:spPr>
          <a:xfrm>
            <a:off x="755650" y="1376056"/>
            <a:ext cx="4927600" cy="406400"/>
          </a:xfrm>
        </p:spPr>
        <p:txBody>
          <a:bodyPr/>
          <a:lstStyle>
            <a:lvl1pPr marL="0" indent="0">
              <a:buNone/>
              <a:defRPr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0" name="Text Placeholder 8">
            <a:extLst>
              <a:ext uri="{FF2B5EF4-FFF2-40B4-BE49-F238E27FC236}">
                <a16:creationId xmlns:a16="http://schemas.microsoft.com/office/drawing/2014/main" id="{6718CA15-4F49-B84C-B44D-1CEC98E2C84C}"/>
              </a:ext>
            </a:extLst>
          </p:cNvPr>
          <p:cNvSpPr>
            <a:spLocks noGrp="1"/>
          </p:cNvSpPr>
          <p:nvPr>
            <p:ph type="body" sz="quarter" idx="15"/>
          </p:nvPr>
        </p:nvSpPr>
        <p:spPr>
          <a:xfrm>
            <a:off x="6506000" y="1376056"/>
            <a:ext cx="4927600" cy="406400"/>
          </a:xfrm>
        </p:spPr>
        <p:txBody>
          <a:bodyPr/>
          <a:lstStyle>
            <a:lvl1pPr marL="0" indent="0">
              <a:buNone/>
              <a:defRPr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2" name="Slide Number Placeholder 7">
            <a:extLst>
              <a:ext uri="{FF2B5EF4-FFF2-40B4-BE49-F238E27FC236}">
                <a16:creationId xmlns:a16="http://schemas.microsoft.com/office/drawing/2014/main" id="{AD8793EA-7528-644E-A73C-081F2EE98A31}"/>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3701572812"/>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FEB5595-0500-A145-9919-12FE40A55813}"/>
              </a:ext>
            </a:extLst>
          </p:cNvPr>
          <p:cNvSpPr>
            <a:spLocks noGrp="1"/>
          </p:cNvSpPr>
          <p:nvPr>
            <p:ph sz="quarter" idx="12"/>
          </p:nvPr>
        </p:nvSpPr>
        <p:spPr>
          <a:xfrm>
            <a:off x="756375" y="1392037"/>
            <a:ext cx="10515600" cy="29831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1B870574-659B-FC40-8ED7-E878C5925FEC}"/>
              </a:ext>
            </a:extLst>
          </p:cNvPr>
          <p:cNvSpPr>
            <a:spLocks noGrp="1"/>
          </p:cNvSpPr>
          <p:nvPr>
            <p:ph type="title"/>
          </p:nvPr>
        </p:nvSpPr>
        <p:spPr/>
        <p:txBody>
          <a:bodyPr/>
          <a:lstStyle/>
          <a:p>
            <a:r>
              <a:rPr lang="en-US"/>
              <a:t>Click to edit Master title style</a:t>
            </a:r>
          </a:p>
        </p:txBody>
      </p:sp>
      <p:sp>
        <p:nvSpPr>
          <p:cNvPr id="6" name="Picture Placeholder 5">
            <a:extLst>
              <a:ext uri="{FF2B5EF4-FFF2-40B4-BE49-F238E27FC236}">
                <a16:creationId xmlns:a16="http://schemas.microsoft.com/office/drawing/2014/main" id="{62A97EA1-E1C0-5F4C-A0EF-CF7D7DC2377F}"/>
              </a:ext>
            </a:extLst>
          </p:cNvPr>
          <p:cNvSpPr>
            <a:spLocks noGrp="1"/>
          </p:cNvSpPr>
          <p:nvPr>
            <p:ph type="pic" sz="quarter" idx="13"/>
          </p:nvPr>
        </p:nvSpPr>
        <p:spPr>
          <a:xfrm>
            <a:off x="876300" y="4582928"/>
            <a:ext cx="10394950" cy="1157288"/>
          </a:xfrm>
        </p:spPr>
        <p:txBody>
          <a:bodyPr anchor="ctr"/>
          <a:lstStyle>
            <a:lvl1pPr marL="0" indent="0" algn="ctr">
              <a:buNone/>
              <a:defRPr/>
            </a:lvl1pPr>
          </a:lstStyle>
          <a:p>
            <a:endParaRPr lang="en-US"/>
          </a:p>
        </p:txBody>
      </p:sp>
      <p:sp>
        <p:nvSpPr>
          <p:cNvPr id="9" name="Slide Number Placeholder 7">
            <a:extLst>
              <a:ext uri="{FF2B5EF4-FFF2-40B4-BE49-F238E27FC236}">
                <a16:creationId xmlns:a16="http://schemas.microsoft.com/office/drawing/2014/main" id="{E2111852-53C7-914B-A11C-2BD89BC4293D}"/>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2542797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ontent">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FEB5595-0500-A145-9919-12FE40A55813}"/>
              </a:ext>
            </a:extLst>
          </p:cNvPr>
          <p:cNvSpPr>
            <a:spLocks noGrp="1"/>
          </p:cNvSpPr>
          <p:nvPr>
            <p:ph sz="quarter" idx="12"/>
          </p:nvPr>
        </p:nvSpPr>
        <p:spPr>
          <a:xfrm>
            <a:off x="756375" y="2943044"/>
            <a:ext cx="10515600" cy="29831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1B870574-659B-FC40-8ED7-E878C5925FEC}"/>
              </a:ext>
            </a:extLst>
          </p:cNvPr>
          <p:cNvSpPr>
            <a:spLocks noGrp="1"/>
          </p:cNvSpPr>
          <p:nvPr>
            <p:ph type="title"/>
          </p:nvPr>
        </p:nvSpPr>
        <p:spPr/>
        <p:txBody>
          <a:bodyPr/>
          <a:lstStyle/>
          <a:p>
            <a:r>
              <a:rPr lang="en-US"/>
              <a:t>Click to edit Master title style</a:t>
            </a:r>
          </a:p>
        </p:txBody>
      </p:sp>
      <p:sp>
        <p:nvSpPr>
          <p:cNvPr id="6" name="Picture Placeholder 5">
            <a:extLst>
              <a:ext uri="{FF2B5EF4-FFF2-40B4-BE49-F238E27FC236}">
                <a16:creationId xmlns:a16="http://schemas.microsoft.com/office/drawing/2014/main" id="{62A97EA1-E1C0-5F4C-A0EF-CF7D7DC2377F}"/>
              </a:ext>
            </a:extLst>
          </p:cNvPr>
          <p:cNvSpPr>
            <a:spLocks noGrp="1"/>
          </p:cNvSpPr>
          <p:nvPr>
            <p:ph type="pic" sz="quarter" idx="13"/>
          </p:nvPr>
        </p:nvSpPr>
        <p:spPr>
          <a:xfrm>
            <a:off x="876300" y="1491662"/>
            <a:ext cx="10394950" cy="1157288"/>
          </a:xfrm>
        </p:spPr>
        <p:txBody>
          <a:bodyPr anchor="ctr"/>
          <a:lstStyle>
            <a:lvl1pPr marL="0" indent="0" algn="ctr">
              <a:buNone/>
              <a:defRPr/>
            </a:lvl1pPr>
          </a:lstStyle>
          <a:p>
            <a:endParaRPr lang="en-US"/>
          </a:p>
        </p:txBody>
      </p:sp>
      <p:sp>
        <p:nvSpPr>
          <p:cNvPr id="9" name="Slide Number Placeholder 7">
            <a:extLst>
              <a:ext uri="{FF2B5EF4-FFF2-40B4-BE49-F238E27FC236}">
                <a16:creationId xmlns:a16="http://schemas.microsoft.com/office/drawing/2014/main" id="{80B24796-917B-A84A-BD3F-8EFEDEFBEC1F}"/>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236326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Line with Picture Box">
    <p:spTree>
      <p:nvGrpSpPr>
        <p:cNvPr id="1" name=""/>
        <p:cNvGrpSpPr/>
        <p:nvPr/>
      </p:nvGrpSpPr>
      <p:grpSpPr>
        <a:xfrm>
          <a:off x="0" y="0"/>
          <a:ext cx="0" cy="0"/>
          <a:chOff x="0" y="0"/>
          <a:chExt cx="0" cy="0"/>
        </a:xfrm>
      </p:grpSpPr>
      <p:sp>
        <p:nvSpPr>
          <p:cNvPr id="2" name="Title 1"/>
          <p:cNvSpPr>
            <a:spLocks noGrp="1"/>
          </p:cNvSpPr>
          <p:nvPr>
            <p:ph type="ctrTitle"/>
          </p:nvPr>
        </p:nvSpPr>
        <p:spPr>
          <a:xfrm>
            <a:off x="756375" y="245751"/>
            <a:ext cx="10470425" cy="804862"/>
          </a:xfrm>
          <a:prstGeom prst="rect">
            <a:avLst/>
          </a:prstGeom>
        </p:spPr>
        <p:txBody>
          <a:bodyPr/>
          <a:lstStyle>
            <a:lvl1pPr algn="l">
              <a:defRPr sz="3000" b="1">
                <a:solidFill>
                  <a:schemeClr val="tx2"/>
                </a:solidFill>
                <a:latin typeface="Arial"/>
                <a:cs typeface="Arial"/>
              </a:defRPr>
            </a:lvl1pPr>
          </a:lstStyle>
          <a:p>
            <a:r>
              <a:rPr lang="en-US" dirty="0"/>
              <a:t>Click to edit Master title style</a:t>
            </a:r>
          </a:p>
        </p:txBody>
      </p:sp>
      <p:sp>
        <p:nvSpPr>
          <p:cNvPr id="4" name="Picture Placeholder 3"/>
          <p:cNvSpPr>
            <a:spLocks noGrp="1"/>
          </p:cNvSpPr>
          <p:nvPr>
            <p:ph type="pic" sz="quarter" idx="10"/>
          </p:nvPr>
        </p:nvSpPr>
        <p:spPr>
          <a:xfrm>
            <a:off x="2463798" y="1849424"/>
            <a:ext cx="7264404" cy="3458413"/>
          </a:xfrm>
          <a:prstGeom prst="rect">
            <a:avLst/>
          </a:prstGeom>
        </p:spPr>
        <p:txBody>
          <a:bodyPr anchor="ctr" anchorCtr="1"/>
          <a:lstStyle>
            <a:lvl1pPr marL="0" indent="0">
              <a:buNone/>
              <a:defRPr/>
            </a:lvl1pPr>
          </a:lstStyle>
          <a:p>
            <a:endParaRPr lang="en-US"/>
          </a:p>
        </p:txBody>
      </p:sp>
      <p:sp>
        <p:nvSpPr>
          <p:cNvPr id="9" name="Slide Number Placeholder 7">
            <a:extLst>
              <a:ext uri="{FF2B5EF4-FFF2-40B4-BE49-F238E27FC236}">
                <a16:creationId xmlns:a16="http://schemas.microsoft.com/office/drawing/2014/main" id="{870870AB-908C-5040-80CE-11BC1AF5975C}"/>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1179463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Line with Picture Box">
    <p:spTree>
      <p:nvGrpSpPr>
        <p:cNvPr id="1" name=""/>
        <p:cNvGrpSpPr/>
        <p:nvPr/>
      </p:nvGrpSpPr>
      <p:grpSpPr>
        <a:xfrm>
          <a:off x="0" y="0"/>
          <a:ext cx="0" cy="0"/>
          <a:chOff x="0" y="0"/>
          <a:chExt cx="0" cy="0"/>
        </a:xfrm>
      </p:grpSpPr>
      <p:sp>
        <p:nvSpPr>
          <p:cNvPr id="6" name="Title 1"/>
          <p:cNvSpPr>
            <a:spLocks noGrp="1"/>
          </p:cNvSpPr>
          <p:nvPr>
            <p:ph type="ctrTitle"/>
          </p:nvPr>
        </p:nvSpPr>
        <p:spPr>
          <a:xfrm>
            <a:off x="756375" y="152882"/>
            <a:ext cx="10355321" cy="990599"/>
          </a:xfrm>
          <a:prstGeom prst="rect">
            <a:avLst/>
          </a:prstGeom>
        </p:spPr>
        <p:txBody>
          <a:bodyPr/>
          <a:lstStyle>
            <a:lvl1pPr algn="l">
              <a:defRPr sz="3000" b="1">
                <a:solidFill>
                  <a:schemeClr val="tx2"/>
                </a:solidFill>
                <a:latin typeface="Arial"/>
                <a:cs typeface="Arial"/>
              </a:defRPr>
            </a:lvl1pPr>
          </a:lstStyle>
          <a:p>
            <a:r>
              <a:rPr lang="en-US" dirty="0"/>
              <a:t>Click to edit Master title style</a:t>
            </a:r>
          </a:p>
        </p:txBody>
      </p:sp>
      <p:sp>
        <p:nvSpPr>
          <p:cNvPr id="3" name="Picture Placeholder 2"/>
          <p:cNvSpPr>
            <a:spLocks noGrp="1"/>
          </p:cNvSpPr>
          <p:nvPr>
            <p:ph type="pic" sz="quarter" idx="10"/>
          </p:nvPr>
        </p:nvSpPr>
        <p:spPr>
          <a:xfrm>
            <a:off x="0" y="1230284"/>
            <a:ext cx="12192000" cy="5627716"/>
          </a:xfrm>
          <a:prstGeom prst="rect">
            <a:avLst/>
          </a:prstGeom>
        </p:spPr>
        <p:txBody>
          <a:bodyPr anchor="ctr" anchorCtr="1"/>
          <a:lstStyle>
            <a:lvl1pPr marL="0" indent="0">
              <a:buNone/>
              <a:defRPr/>
            </a:lvl1pPr>
          </a:lstStyle>
          <a:p>
            <a:endParaRPr lang="en-US" dirty="0"/>
          </a:p>
        </p:txBody>
      </p:sp>
      <p:sp>
        <p:nvSpPr>
          <p:cNvPr id="10" name="Slide Number Placeholder 7">
            <a:extLst>
              <a:ext uri="{FF2B5EF4-FFF2-40B4-BE49-F238E27FC236}">
                <a16:creationId xmlns:a16="http://schemas.microsoft.com/office/drawing/2014/main" id="{598B9C5D-7180-7140-81FD-03AE4FE4D404}"/>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314038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Blank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5688A52-435F-D949-8619-2CE9B3188F9C}"/>
              </a:ext>
            </a:extLst>
          </p:cNvPr>
          <p:cNvSpPr txBox="1">
            <a:spLocks/>
          </p:cNvSpPr>
          <p:nvPr userDrawn="1"/>
        </p:nvSpPr>
        <p:spPr>
          <a:xfrm>
            <a:off x="756375" y="245751"/>
            <a:ext cx="10470425" cy="804862"/>
          </a:xfrm>
          <a:prstGeom prst="rect">
            <a:avLst/>
          </a:prstGeom>
        </p:spPr>
        <p:txBody>
          <a:bodyPr vert="horz" lIns="91440" tIns="45720" rIns="91440" bIns="45720" rtlCol="0" anchor="ctr">
            <a:normAutofit/>
          </a:bodyPr>
          <a:lstStyle>
            <a:lvl1pPr algn="l" defTabSz="457200" rtl="0" eaLnBrk="1" latinLnBrk="0" hangingPunct="1">
              <a:spcBef>
                <a:spcPct val="0"/>
              </a:spcBef>
              <a:buNone/>
              <a:defRPr lang="en-US" sz="3000" b="1" kern="1200">
                <a:solidFill>
                  <a:schemeClr val="tx2"/>
                </a:solidFill>
                <a:latin typeface="Arial"/>
                <a:ea typeface="+mj-ea"/>
                <a:cs typeface="Arial"/>
              </a:defRPr>
            </a:lvl1pPr>
          </a:lstStyle>
          <a:p>
            <a:r>
              <a:rPr lang="en-US" dirty="0"/>
              <a:t>Click to edit Master title style</a:t>
            </a:r>
          </a:p>
        </p:txBody>
      </p:sp>
      <p:sp>
        <p:nvSpPr>
          <p:cNvPr id="9" name="Slide Number Placeholder 7">
            <a:extLst>
              <a:ext uri="{FF2B5EF4-FFF2-40B4-BE49-F238E27FC236}">
                <a16:creationId xmlns:a16="http://schemas.microsoft.com/office/drawing/2014/main" id="{182437AC-B2AD-5C4F-9E4A-A94C18B83699}"/>
              </a:ext>
            </a:extLst>
          </p:cNvPr>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Tree>
    <p:extLst>
      <p:ext uri="{BB962C8B-B14F-4D97-AF65-F5344CB8AC3E}">
        <p14:creationId xmlns:p14="http://schemas.microsoft.com/office/powerpoint/2010/main" val="136708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A86586-5256-9347-B17A-85790410DDD6}"/>
              </a:ext>
            </a:extLst>
          </p:cNvPr>
          <p:cNvSpPr>
            <a:spLocks noGrp="1"/>
          </p:cNvSpPr>
          <p:nvPr>
            <p:ph type="title"/>
          </p:nvPr>
        </p:nvSpPr>
        <p:spPr>
          <a:xfrm>
            <a:off x="756375" y="312516"/>
            <a:ext cx="10515600" cy="67133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C6BE024-0F4F-ED4B-A35B-841A0BDD6A53}"/>
              </a:ext>
            </a:extLst>
          </p:cNvPr>
          <p:cNvSpPr>
            <a:spLocks noGrp="1"/>
          </p:cNvSpPr>
          <p:nvPr>
            <p:ph type="body" idx="1"/>
          </p:nvPr>
        </p:nvSpPr>
        <p:spPr>
          <a:xfrm>
            <a:off x="769075" y="1386967"/>
            <a:ext cx="10515600" cy="4351338"/>
          </a:xfrm>
          <a:prstGeom prst="rect">
            <a:avLst/>
          </a:prstGeom>
        </p:spPr>
        <p:txBody>
          <a:bodyPr vert="horz" lIns="91440" tIns="45720" rIns="91440" bIns="45720" rtlCol="0">
            <a:normAutofit/>
          </a:bodyPr>
          <a:lstStyle/>
          <a:p>
            <a:pPr lvl="0"/>
            <a:r>
              <a:rPr lang="en-US" dirty="0"/>
              <a:t>Edit Master text styles</a:t>
            </a:r>
          </a:p>
          <a:p>
            <a:pPr marL="687388" lvl="1" indent="-230188" algn="l" defTabSz="457200" rtl="0" eaLnBrk="1" latinLnBrk="0" hangingPunct="1">
              <a:lnSpc>
                <a:spcPct val="100000"/>
              </a:lnSpc>
              <a:spcBef>
                <a:spcPts val="480"/>
              </a:spcBef>
              <a:spcAft>
                <a:spcPts val="600"/>
              </a:spcAft>
              <a:buClr>
                <a:srgbClr val="00737F"/>
              </a:buClr>
              <a:buSzPct val="120000"/>
              <a:buFont typeface="Helvetica" charset="0"/>
              <a:buChar char="⁃"/>
              <a:tabLst/>
            </a:pPr>
            <a:r>
              <a:rPr lang="en-US" dirty="0"/>
              <a:t>Second level</a:t>
            </a:r>
          </a:p>
          <a:p>
            <a:pPr lvl="2"/>
            <a:r>
              <a:rPr lang="en-US" dirty="0"/>
              <a:t>Third level</a:t>
            </a:r>
          </a:p>
          <a:p>
            <a:pPr marL="1600200" lvl="3" indent="-228600" algn="l" defTabSz="457200" rtl="0" eaLnBrk="1" latinLnBrk="0" hangingPunct="1">
              <a:spcBef>
                <a:spcPct val="20000"/>
              </a:spcBef>
              <a:spcAft>
                <a:spcPts val="600"/>
              </a:spcAft>
              <a:buClr>
                <a:srgbClr val="00737F"/>
              </a:buClr>
              <a:buFont typeface="Arial"/>
              <a:buChar char="–"/>
            </a:pPr>
            <a:r>
              <a:rPr lang="en-US" dirty="0"/>
              <a:t>Fourth level</a:t>
            </a:r>
          </a:p>
          <a:p>
            <a:pPr marL="2057400" lvl="4" indent="-228600" algn="l" defTabSz="457200" rtl="0" eaLnBrk="1" latinLnBrk="0" hangingPunct="1">
              <a:spcBef>
                <a:spcPct val="20000"/>
              </a:spcBef>
              <a:buClr>
                <a:srgbClr val="00737F"/>
              </a:buClr>
              <a:buFont typeface="Arial"/>
              <a:buChar char="»"/>
            </a:pPr>
            <a:r>
              <a:rPr lang="en-US" dirty="0"/>
              <a:t>Fifth level</a:t>
            </a:r>
          </a:p>
        </p:txBody>
      </p:sp>
      <p:sp>
        <p:nvSpPr>
          <p:cNvPr id="8" name="Slide Number Placeholder 7"/>
          <p:cNvSpPr>
            <a:spLocks noGrp="1"/>
          </p:cNvSpPr>
          <p:nvPr>
            <p:ph type="sldNum" sz="quarter" idx="4"/>
          </p:nvPr>
        </p:nvSpPr>
        <p:spPr>
          <a:xfrm>
            <a:off x="406057" y="6324310"/>
            <a:ext cx="965200" cy="423948"/>
          </a:xfrm>
          <a:prstGeom prst="rect">
            <a:avLst/>
          </a:prstGeom>
        </p:spPr>
        <p:txBody>
          <a:bodyPr vert="horz" lIns="91440" tIns="45720" rIns="91440" bIns="45720" rtlCol="0" anchor="b"/>
          <a:lstStyle>
            <a:lvl1pPr algn="ctr">
              <a:defRPr sz="1200" b="0" i="0">
                <a:solidFill>
                  <a:schemeClr val="accent2"/>
                </a:solidFill>
                <a:latin typeface="Arial"/>
                <a:cs typeface="Arial"/>
              </a:defRPr>
            </a:lvl1pPr>
          </a:lstStyle>
          <a:p>
            <a:fld id="{EAB13C80-551E-B145-B184-7D9427B50C15}" type="slidenum">
              <a:rPr lang="en-US" smtClean="0"/>
              <a:pPr/>
              <a:t>‹#›</a:t>
            </a:fld>
            <a:endParaRPr lang="en-US" dirty="0"/>
          </a:p>
        </p:txBody>
      </p:sp>
      <p:sp>
        <p:nvSpPr>
          <p:cNvPr id="9" name="Rectangle 8">
            <a:extLst>
              <a:ext uri="{FF2B5EF4-FFF2-40B4-BE49-F238E27FC236}">
                <a16:creationId xmlns:a16="http://schemas.microsoft.com/office/drawing/2014/main" id="{D98A55D2-2B29-6743-B7A0-7BF51AC90AFD}"/>
              </a:ext>
            </a:extLst>
          </p:cNvPr>
          <p:cNvSpPr/>
          <p:nvPr userDrawn="1"/>
        </p:nvSpPr>
        <p:spPr>
          <a:xfrm>
            <a:off x="0" y="6759146"/>
            <a:ext cx="12192000" cy="988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BE1C30D-E0BE-7941-BA92-C9AD958FEA71}"/>
              </a:ext>
            </a:extLst>
          </p:cNvPr>
          <p:cNvPicPr>
            <a:picLocks noChangeAspect="1"/>
          </p:cNvPicPr>
          <p:nvPr userDrawn="1"/>
        </p:nvPicPr>
        <p:blipFill>
          <a:blip r:embed="rId22" cstate="screen">
            <a:extLst>
              <a:ext uri="{28A0092B-C50C-407E-A947-70E740481C1C}">
                <a14:useLocalDpi xmlns:a14="http://schemas.microsoft.com/office/drawing/2010/main"/>
              </a:ext>
            </a:extLst>
          </a:blip>
          <a:stretch>
            <a:fillRect/>
          </a:stretch>
        </p:blipFill>
        <p:spPr>
          <a:xfrm>
            <a:off x="10738022" y="5912798"/>
            <a:ext cx="1339773" cy="773115"/>
          </a:xfrm>
          <a:prstGeom prst="rect">
            <a:avLst/>
          </a:prstGeom>
        </p:spPr>
      </p:pic>
    </p:spTree>
    <p:extLst>
      <p:ext uri="{BB962C8B-B14F-4D97-AF65-F5344CB8AC3E}">
        <p14:creationId xmlns:p14="http://schemas.microsoft.com/office/powerpoint/2010/main" val="3061114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720" r:id="rId14"/>
    <p:sldLayoutId id="2147483721" r:id="rId15"/>
    <p:sldLayoutId id="2147483722" r:id="rId16"/>
    <p:sldLayoutId id="2147483724" r:id="rId17"/>
    <p:sldLayoutId id="2147483726" r:id="rId18"/>
    <p:sldLayoutId id="2147483728" r:id="rId19"/>
    <p:sldLayoutId id="2147483729" r:id="rId20"/>
  </p:sldLayoutIdLst>
  <p:hf sldNum="0" hdr="0" ftr="0" dt="0"/>
  <p:txStyles>
    <p:titleStyle>
      <a:lvl1pPr algn="l" defTabSz="457200" rtl="0" eaLnBrk="1" latinLnBrk="0" hangingPunct="1">
        <a:spcBef>
          <a:spcPct val="0"/>
        </a:spcBef>
        <a:buNone/>
        <a:defRPr lang="en-US" sz="3000" b="1" kern="1200" dirty="0">
          <a:solidFill>
            <a:srgbClr val="00737F"/>
          </a:solidFill>
          <a:latin typeface="Arial"/>
          <a:ea typeface="+mj-ea"/>
          <a:cs typeface="Arial"/>
        </a:defRPr>
      </a:lvl1pPr>
    </p:titleStyle>
    <p:bodyStyle>
      <a:lvl1pPr marL="230188" indent="-230188" algn="l" defTabSz="457200" rtl="0" eaLnBrk="1" latinLnBrk="0" hangingPunct="1">
        <a:spcBef>
          <a:spcPts val="600"/>
        </a:spcBef>
        <a:spcAft>
          <a:spcPts val="600"/>
        </a:spcAft>
        <a:buClr>
          <a:srgbClr val="017B89"/>
        </a:buClr>
        <a:buFont typeface="Arial"/>
        <a:buChar char="•"/>
        <a:tabLst/>
        <a:defRPr lang="en-US" sz="2400" kern="1200" dirty="0" smtClean="0">
          <a:solidFill>
            <a:srgbClr val="575C5D"/>
          </a:solidFill>
          <a:latin typeface="Arial"/>
          <a:ea typeface="+mn-ea"/>
          <a:cs typeface="Arial"/>
        </a:defRPr>
      </a:lvl1pPr>
      <a:lvl2pPr marL="742950" indent="-285750" algn="l" defTabSz="457200" rtl="0" eaLnBrk="1" latinLnBrk="0" hangingPunct="1">
        <a:spcBef>
          <a:spcPts val="600"/>
        </a:spcBef>
        <a:spcAft>
          <a:spcPts val="600"/>
        </a:spcAft>
        <a:buFont typeface="Arial"/>
        <a:buChar char="–"/>
        <a:defRPr lang="en-US" sz="2200" b="0" i="0" kern="1200" dirty="0" smtClean="0">
          <a:solidFill>
            <a:srgbClr val="575C5D"/>
          </a:solidFill>
          <a:latin typeface="ITC Franklin Gothic Std Book"/>
          <a:ea typeface="+mn-ea"/>
          <a:cs typeface="+mn-cs"/>
        </a:defRPr>
      </a:lvl2pPr>
      <a:lvl3pPr marL="1143000" indent="-228600" algn="l" defTabSz="457200" rtl="0" eaLnBrk="1" latinLnBrk="0" hangingPunct="1">
        <a:spcBef>
          <a:spcPts val="600"/>
        </a:spcBef>
        <a:spcAft>
          <a:spcPts val="600"/>
        </a:spcAft>
        <a:buClr>
          <a:srgbClr val="575C5D"/>
        </a:buClr>
        <a:buFont typeface="Arial"/>
        <a:buChar char="•"/>
        <a:defRPr lang="en-US" sz="2000" b="0" i="0" kern="1200" dirty="0" smtClean="0">
          <a:solidFill>
            <a:srgbClr val="575C5D"/>
          </a:solidFill>
          <a:latin typeface="ITC Franklin Gothic Std Book"/>
          <a:ea typeface="+mn-ea"/>
          <a:cs typeface="+mn-cs"/>
        </a:defRPr>
      </a:lvl3pPr>
      <a:lvl4pPr marL="1600200" indent="-228600" algn="l" defTabSz="457200" rtl="0" eaLnBrk="1" latinLnBrk="0" hangingPunct="1">
        <a:spcBef>
          <a:spcPct val="20000"/>
        </a:spcBef>
        <a:buFont typeface="Arial"/>
        <a:buChar char="–"/>
        <a:defRPr lang="en-US" sz="1800" kern="1200" dirty="0" smtClean="0">
          <a:solidFill>
            <a:srgbClr val="575C5D"/>
          </a:solidFill>
          <a:latin typeface=""/>
          <a:ea typeface="+mn-ea"/>
          <a:cs typeface="+mn-cs"/>
        </a:defRPr>
      </a:lvl4pPr>
      <a:lvl5pPr marL="2057400" indent="-228600" algn="l" defTabSz="457200" rtl="0" eaLnBrk="1" latinLnBrk="0" hangingPunct="1">
        <a:spcBef>
          <a:spcPct val="20000"/>
        </a:spcBef>
        <a:buFont typeface="Arial"/>
        <a:buChar char="»"/>
        <a:defRPr lang="en-US" sz="1600" kern="1200" baseline="0" dirty="0">
          <a:solidFill>
            <a:srgbClr val="575C5D"/>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00">
          <p15:clr>
            <a:srgbClr val="F26B43"/>
          </p15:clr>
        </p15:guide>
        <p15:guide id="3" pos="55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1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0.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7.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1">
            <a:extLst>
              <a:ext uri="{FF2B5EF4-FFF2-40B4-BE49-F238E27FC236}">
                <a16:creationId xmlns:a16="http://schemas.microsoft.com/office/drawing/2014/main" id="{4AC0A18C-5285-4ECE-A063-62B5358FA13F}"/>
              </a:ext>
            </a:extLst>
          </p:cNvPr>
          <p:cNvSpPr txBox="1">
            <a:spLocks noGrp="1"/>
          </p:cNvSpPr>
          <p:nvPr>
            <p:ph type="title" idx="4294967295"/>
          </p:nvPr>
        </p:nvSpPr>
        <p:spPr>
          <a:xfrm>
            <a:off x="455657" y="2452936"/>
            <a:ext cx="11491504" cy="22063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7500"/>
          </a:bodyPr>
          <a:lstStyle>
            <a:lvl1pPr algn="l" defTabSz="457200" rtl="0" eaLnBrk="1" latinLnBrk="0" hangingPunct="1">
              <a:spcBef>
                <a:spcPct val="0"/>
              </a:spcBef>
              <a:buNone/>
              <a:defRPr lang="en-US" sz="4400" b="1" kern="1200" cap="none">
                <a:solidFill>
                  <a:schemeClr val="bg1"/>
                </a:solidFill>
                <a:latin typeface="Arial"/>
                <a:ea typeface="+mj-ea"/>
                <a:cs typeface="Aria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C000"/>
                </a:solidFill>
                <a:effectLst/>
                <a:uLnTx/>
                <a:uFillTx/>
                <a:latin typeface="Arial"/>
                <a:ea typeface="+mj-ea"/>
                <a:cs typeface="Arial"/>
              </a:rPr>
              <a:t>Understanding NHANES Response Rates During Data Collection in a Pandemic </a:t>
            </a:r>
          </a:p>
        </p:txBody>
      </p:sp>
      <p:sp>
        <p:nvSpPr>
          <p:cNvPr id="7" name="TextBox 6">
            <a:extLst>
              <a:ext uri="{FF2B5EF4-FFF2-40B4-BE49-F238E27FC236}">
                <a16:creationId xmlns:a16="http://schemas.microsoft.com/office/drawing/2014/main" id="{21027B03-3EEE-43D5-A1B1-184053E30212}"/>
              </a:ext>
            </a:extLst>
          </p:cNvPr>
          <p:cNvSpPr txBox="1"/>
          <p:nvPr/>
        </p:nvSpPr>
        <p:spPr>
          <a:xfrm>
            <a:off x="2729343" y="4405063"/>
            <a:ext cx="6733314" cy="1938992"/>
          </a:xfrm>
          <a:prstGeom prst="rect">
            <a:avLst/>
          </a:prstGeom>
          <a:noFill/>
        </p:spPr>
        <p:txBody>
          <a:bodyPr wrap="square" rtlCol="0">
            <a:spAutoFit/>
          </a:bodyPr>
          <a:lstStyle/>
          <a:p>
            <a:pPr algn="ctr"/>
            <a:endParaRPr lang="en-US" sz="2400" dirty="0">
              <a:solidFill>
                <a:schemeClr val="bg1"/>
              </a:solidFill>
            </a:endParaRPr>
          </a:p>
          <a:p>
            <a:pPr algn="ctr"/>
            <a:r>
              <a:rPr lang="en-US" sz="2400" dirty="0">
                <a:solidFill>
                  <a:schemeClr val="bg1"/>
                </a:solidFill>
              </a:rPr>
              <a:t>Ryne Paulose, Ph.D., Acting Director, NHANES</a:t>
            </a:r>
          </a:p>
          <a:p>
            <a:pPr algn="ctr"/>
            <a:endParaRPr lang="en-US" sz="2400" dirty="0">
              <a:solidFill>
                <a:schemeClr val="bg1"/>
              </a:solidFill>
            </a:endParaRPr>
          </a:p>
          <a:p>
            <a:pPr algn="ctr"/>
            <a:r>
              <a:rPr lang="en-US" sz="2400" dirty="0">
                <a:solidFill>
                  <a:schemeClr val="bg1"/>
                </a:solidFill>
              </a:rPr>
              <a:t>Board of Scientific Counselors Meeting</a:t>
            </a:r>
          </a:p>
          <a:p>
            <a:pPr algn="ctr"/>
            <a:r>
              <a:rPr lang="en-US" sz="2400" dirty="0">
                <a:solidFill>
                  <a:schemeClr val="bg1"/>
                </a:solidFill>
              </a:rPr>
              <a:t>February 10, 2022</a:t>
            </a:r>
          </a:p>
        </p:txBody>
      </p:sp>
    </p:spTree>
    <p:extLst>
      <p:ext uri="{BB962C8B-B14F-4D97-AF65-F5344CB8AC3E}">
        <p14:creationId xmlns:p14="http://schemas.microsoft.com/office/powerpoint/2010/main" val="161740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5">
            <a:extLst>
              <a:ext uri="{FF2B5EF4-FFF2-40B4-BE49-F238E27FC236}">
                <a16:creationId xmlns:a16="http://schemas.microsoft.com/office/drawing/2014/main" id="{59CA773D-4D72-4AFD-82C2-92D45D15F549}"/>
              </a:ext>
            </a:extLst>
          </p:cNvPr>
          <p:cNvSpPr txBox="1">
            <a:spLocks noGrp="1"/>
          </p:cNvSpPr>
          <p:nvPr>
            <p:ph type="title" idx="4294967295"/>
          </p:nvPr>
        </p:nvSpPr>
        <p:spPr>
          <a:xfrm>
            <a:off x="609600" y="210065"/>
            <a:ext cx="11582400" cy="7043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defTabSz="457200" rtl="0" eaLnBrk="1" latinLnBrk="0" hangingPunct="1">
              <a:spcBef>
                <a:spcPct val="0"/>
              </a:spcBef>
              <a:buNone/>
              <a:defRPr lang="en-US" sz="6000" b="1" kern="1200">
                <a:solidFill>
                  <a:srgbClr val="00737F"/>
                </a:solidFill>
                <a:latin typeface="Arial"/>
                <a:ea typeface="+mj-ea"/>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chemeClr val="accent2">
                    <a:lumMod val="75000"/>
                  </a:schemeClr>
                </a:solidFill>
                <a:effectLst/>
                <a:uLnTx/>
                <a:uFillTx/>
                <a:latin typeface="Arial"/>
                <a:ea typeface="+mj-ea"/>
                <a:cs typeface="Calibri" panose="020F0502020204030204" pitchFamily="34" charset="0"/>
              </a:rPr>
              <a:t>Exam Participation among those Interviewed and MEC Appointed</a:t>
            </a:r>
          </a:p>
        </p:txBody>
      </p:sp>
      <p:graphicFrame>
        <p:nvGraphicFramePr>
          <p:cNvPr id="7" name="Chart 6" descr="In 2017-18, 95% of interviewed participants went on to be examined. &#10;However, In 2021, 80% of persons appointed to the MEC were examined.&#10;">
            <a:extLst>
              <a:ext uri="{FF2B5EF4-FFF2-40B4-BE49-F238E27FC236}">
                <a16:creationId xmlns:a16="http://schemas.microsoft.com/office/drawing/2014/main" id="{2A7EBD0C-B44C-4BDD-8C45-A5153BBC5177}"/>
              </a:ext>
            </a:extLst>
          </p:cNvPr>
          <p:cNvGraphicFramePr/>
          <p:nvPr>
            <p:extLst>
              <p:ext uri="{D42A27DB-BD31-4B8C-83A1-F6EECF244321}">
                <p14:modId xmlns:p14="http://schemas.microsoft.com/office/powerpoint/2010/main" val="4215688582"/>
              </p:ext>
            </p:extLst>
          </p:nvPr>
        </p:nvGraphicFramePr>
        <p:xfrm>
          <a:off x="1274668" y="1239520"/>
          <a:ext cx="10157253" cy="5091854"/>
        </p:xfrm>
        <a:graphic>
          <a:graphicData uri="http://schemas.openxmlformats.org/drawingml/2006/chart">
            <c:chart xmlns:c="http://schemas.openxmlformats.org/drawingml/2006/chart" xmlns:r="http://schemas.openxmlformats.org/officeDocument/2006/relationships" r:id="rId3"/>
          </a:graphicData>
        </a:graphic>
      </p:graphicFrame>
      <p:pic>
        <p:nvPicPr>
          <p:cNvPr id="10" name="Picture 9">
            <a:extLst>
              <a:ext uri="{FF2B5EF4-FFF2-40B4-BE49-F238E27FC236}">
                <a16:creationId xmlns:a16="http://schemas.microsoft.com/office/drawing/2014/main" id="{86DE5DA7-3DF6-41AE-9831-BAC6C5E5CA35}"/>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3187523" y="1221571"/>
            <a:ext cx="1177891" cy="1428811"/>
          </a:xfrm>
          <a:prstGeom prst="rect">
            <a:avLst/>
          </a:prstGeom>
        </p:spPr>
      </p:pic>
      <p:sp>
        <p:nvSpPr>
          <p:cNvPr id="11" name="Oval 10">
            <a:extLst>
              <a:ext uri="{FF2B5EF4-FFF2-40B4-BE49-F238E27FC236}">
                <a16:creationId xmlns:a16="http://schemas.microsoft.com/office/drawing/2014/main" id="{2D63AA1A-27C6-40CE-946E-748B6B4B8A8A}"/>
              </a:ext>
              <a:ext uri="{C183D7F6-B498-43B3-948B-1728B52AA6E4}">
                <adec:decorative xmlns:adec="http://schemas.microsoft.com/office/drawing/2017/decorative" val="1"/>
              </a:ext>
            </a:extLst>
          </p:cNvPr>
          <p:cNvSpPr/>
          <p:nvPr/>
        </p:nvSpPr>
        <p:spPr>
          <a:xfrm>
            <a:off x="8465409" y="1891451"/>
            <a:ext cx="1027726" cy="1268438"/>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187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5">
            <a:extLst>
              <a:ext uri="{FF2B5EF4-FFF2-40B4-BE49-F238E27FC236}">
                <a16:creationId xmlns:a16="http://schemas.microsoft.com/office/drawing/2014/main" id="{59CA773D-4D72-4AFD-82C2-92D45D15F549}"/>
              </a:ext>
            </a:extLst>
          </p:cNvPr>
          <p:cNvSpPr txBox="1">
            <a:spLocks noGrp="1"/>
          </p:cNvSpPr>
          <p:nvPr>
            <p:ph type="title" idx="4294967295"/>
          </p:nvPr>
        </p:nvSpPr>
        <p:spPr>
          <a:xfrm>
            <a:off x="178130" y="210065"/>
            <a:ext cx="12013870" cy="7043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fontScale="90000"/>
          </a:bodyPr>
          <a:lstStyle>
            <a:lvl1pPr algn="ctr" defTabSz="457200" rtl="0" eaLnBrk="1" latinLnBrk="0" hangingPunct="1">
              <a:spcBef>
                <a:spcPct val="0"/>
              </a:spcBef>
              <a:buNone/>
              <a:defRPr lang="en-US" sz="6000" b="1" kern="1200">
                <a:solidFill>
                  <a:srgbClr val="00737F"/>
                </a:solidFill>
                <a:latin typeface="Arial"/>
                <a:ea typeface="+mj-ea"/>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chemeClr val="accent2">
                    <a:lumMod val="75000"/>
                  </a:schemeClr>
                </a:solidFill>
                <a:effectLst/>
                <a:uLnTx/>
                <a:uFillTx/>
                <a:latin typeface="Arial"/>
                <a:ea typeface="+mj-ea"/>
                <a:cs typeface="Calibri" panose="020F0502020204030204" pitchFamily="34" charset="0"/>
              </a:rPr>
              <a:t>Exam Participation among those Interviewed and MEC Appointed -</a:t>
            </a:r>
            <a:r>
              <a:rPr kumimoji="0" lang="en-US" sz="2800" b="1" i="0" u="none" strike="noStrike" kern="1200" cap="none" spc="0" normalizeH="0" noProof="0" dirty="0">
                <a:ln>
                  <a:noFill/>
                </a:ln>
                <a:solidFill>
                  <a:schemeClr val="accent2">
                    <a:lumMod val="75000"/>
                  </a:schemeClr>
                </a:solidFill>
                <a:effectLst/>
                <a:uLnTx/>
                <a:uFillTx/>
                <a:latin typeface="Arial"/>
                <a:ea typeface="+mj-ea"/>
                <a:cs typeface="Calibri" panose="020F0502020204030204" pitchFamily="34" charset="0"/>
              </a:rPr>
              <a:t> continued</a:t>
            </a:r>
            <a:r>
              <a:rPr kumimoji="0" lang="en-US" sz="2800" b="1" i="0" u="none" strike="noStrike" kern="1200" cap="none" spc="0" normalizeH="0" baseline="0" noProof="0" dirty="0">
                <a:ln>
                  <a:noFill/>
                </a:ln>
                <a:solidFill>
                  <a:schemeClr val="accent2">
                    <a:lumMod val="75000"/>
                  </a:schemeClr>
                </a:solidFill>
                <a:effectLst/>
                <a:uLnTx/>
                <a:uFillTx/>
                <a:latin typeface="Arial"/>
                <a:ea typeface="+mj-ea"/>
                <a:cs typeface="Calibri" panose="020F0502020204030204" pitchFamily="34" charset="0"/>
              </a:rPr>
              <a:t> </a:t>
            </a:r>
          </a:p>
        </p:txBody>
      </p:sp>
      <p:graphicFrame>
        <p:nvGraphicFramePr>
          <p:cNvPr id="7" name="Chart 6">
            <a:extLst>
              <a:ext uri="{FF2B5EF4-FFF2-40B4-BE49-F238E27FC236}">
                <a16:creationId xmlns:a16="http://schemas.microsoft.com/office/drawing/2014/main" id="{2A7EBD0C-B44C-4BDD-8C45-A5153BBC5177}"/>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134718446"/>
              </p:ext>
            </p:extLst>
          </p:nvPr>
        </p:nvGraphicFramePr>
        <p:xfrm>
          <a:off x="1274668" y="1239520"/>
          <a:ext cx="10248068" cy="50947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a:extLst>
              <a:ext uri="{FF2B5EF4-FFF2-40B4-BE49-F238E27FC236}">
                <a16:creationId xmlns:a16="http://schemas.microsoft.com/office/drawing/2014/main" id="{F7C1ACFE-7CE1-466D-BF30-12463E56BD1D}"/>
              </a:ext>
            </a:extLst>
          </p:cNvPr>
          <p:cNvGraphicFramePr>
            <a:graphicFrameLocks noGrp="1"/>
          </p:cNvGraphicFramePr>
          <p:nvPr>
            <p:extLst>
              <p:ext uri="{D42A27DB-BD31-4B8C-83A1-F6EECF244321}">
                <p14:modId xmlns:p14="http://schemas.microsoft.com/office/powerpoint/2010/main" val="81538711"/>
              </p:ext>
            </p:extLst>
          </p:nvPr>
        </p:nvGraphicFramePr>
        <p:xfrm>
          <a:off x="669264" y="3429000"/>
          <a:ext cx="6116856" cy="3076043"/>
        </p:xfrm>
        <a:graphic>
          <a:graphicData uri="http://schemas.openxmlformats.org/drawingml/2006/table">
            <a:tbl>
              <a:tblPr firstRow="1">
                <a:tableStyleId>{5C22544A-7EE6-4342-B048-85BDC9FD1C3A}</a:tableStyleId>
              </a:tblPr>
              <a:tblGrid>
                <a:gridCol w="2036510">
                  <a:extLst>
                    <a:ext uri="{9D8B030D-6E8A-4147-A177-3AD203B41FA5}">
                      <a16:colId xmlns:a16="http://schemas.microsoft.com/office/drawing/2014/main" val="1319180413"/>
                    </a:ext>
                  </a:extLst>
                </a:gridCol>
                <a:gridCol w="2133596">
                  <a:extLst>
                    <a:ext uri="{9D8B030D-6E8A-4147-A177-3AD203B41FA5}">
                      <a16:colId xmlns:a16="http://schemas.microsoft.com/office/drawing/2014/main" val="3242104381"/>
                    </a:ext>
                  </a:extLst>
                </a:gridCol>
                <a:gridCol w="1946750">
                  <a:extLst>
                    <a:ext uri="{9D8B030D-6E8A-4147-A177-3AD203B41FA5}">
                      <a16:colId xmlns:a16="http://schemas.microsoft.com/office/drawing/2014/main" val="1024623166"/>
                    </a:ext>
                  </a:extLst>
                </a:gridCol>
              </a:tblGrid>
              <a:tr h="1277257">
                <a:tc>
                  <a:txBody>
                    <a:bodyPr/>
                    <a:lstStyle/>
                    <a:p>
                      <a:pPr algn="r" fontAlgn="t"/>
                      <a:endParaRPr lang="en-US" sz="2000" b="0" i="0" u="none" strike="noStrike" dirty="0">
                        <a:solidFill>
                          <a:srgbClr val="000000"/>
                        </a:solidFill>
                        <a:effectLst/>
                        <a:latin typeface="Times New Roman" panose="02020603050405020304" pitchFamily="18" charset="0"/>
                      </a:endParaRPr>
                    </a:p>
                  </a:txBody>
                  <a:tcPr marL="9525" marR="9525" marT="9525" marB="0"/>
                </a:tc>
                <a:tc>
                  <a:txBody>
                    <a:bodyPr/>
                    <a:lstStyle/>
                    <a:p>
                      <a:pPr algn="ctr" fontAlgn="t"/>
                      <a:r>
                        <a:rPr lang="en-US" sz="2000" u="none" strike="noStrike" dirty="0">
                          <a:effectLst/>
                        </a:rPr>
                        <a:t>% Exams Rescheduled</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 Exams Rescheduled 2 times </a:t>
                      </a:r>
                      <a:r>
                        <a:rPr lang="en-US" sz="2000" u="none" strike="noStrike">
                          <a:effectLst/>
                        </a:rPr>
                        <a:t>or more</a:t>
                      </a:r>
                      <a:endParaRPr lang="en-US" sz="2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9937639"/>
                  </a:ext>
                </a:extLst>
              </a:tr>
              <a:tr h="573556">
                <a:tc>
                  <a:txBody>
                    <a:bodyPr/>
                    <a:lstStyle/>
                    <a:p>
                      <a:pPr algn="l" fontAlgn="t"/>
                      <a:r>
                        <a:rPr lang="en-US" sz="2000" u="none" strike="noStrike" dirty="0">
                          <a:effectLst/>
                        </a:rPr>
                        <a:t>2017-2018</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15.2%</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4.2%</a:t>
                      </a:r>
                      <a:endParaRPr lang="en-US" sz="2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6736096"/>
                  </a:ext>
                </a:extLst>
              </a:tr>
              <a:tr h="612615">
                <a:tc>
                  <a:txBody>
                    <a:bodyPr/>
                    <a:lstStyle/>
                    <a:p>
                      <a:pPr algn="l" fontAlgn="t"/>
                      <a:r>
                        <a:rPr lang="en-US" sz="2000" u="none" strike="noStrike" dirty="0">
                          <a:effectLst/>
                        </a:rPr>
                        <a:t>2019-Mar 2022</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18.7%</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5.2%</a:t>
                      </a:r>
                      <a:endParaRPr lang="en-US" sz="2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33222281"/>
                  </a:ext>
                </a:extLst>
              </a:tr>
              <a:tr h="612615">
                <a:tc>
                  <a:txBody>
                    <a:bodyPr/>
                    <a:lstStyle/>
                    <a:p>
                      <a:pPr algn="l" fontAlgn="t"/>
                      <a:r>
                        <a:rPr lang="en-US" sz="2000" u="none" strike="noStrike" dirty="0">
                          <a:effectLst/>
                        </a:rPr>
                        <a:t>2021 (5 PSUs)</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27.9%</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7.0%</a:t>
                      </a:r>
                      <a:endParaRPr lang="en-US" sz="2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04196354"/>
                  </a:ext>
                </a:extLst>
              </a:tr>
            </a:tbl>
          </a:graphicData>
        </a:graphic>
      </p:graphicFrame>
      <p:sp>
        <p:nvSpPr>
          <p:cNvPr id="8" name="Oval 7" descr="In 2021, we saw that there was a greater percent of examined participants who had to be rescheduled, 27.9% compared to 15.2% in 17-18. &#10;">
            <a:extLst>
              <a:ext uri="{FF2B5EF4-FFF2-40B4-BE49-F238E27FC236}">
                <a16:creationId xmlns:a16="http://schemas.microsoft.com/office/drawing/2014/main" id="{781E9BF4-8B78-4244-8C38-0C5CC8C5AA18}"/>
              </a:ext>
            </a:extLst>
          </p:cNvPr>
          <p:cNvSpPr/>
          <p:nvPr/>
        </p:nvSpPr>
        <p:spPr>
          <a:xfrm>
            <a:off x="2481942" y="3323771"/>
            <a:ext cx="2409371" cy="3332723"/>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descr="There was also a greater percent of examined participants needing to be rescheduled 2 times or more (2-6 reschedules) -- 7% compared to 4.2% in 2017-18. &#10;&#10;">
            <a:extLst>
              <a:ext uri="{FF2B5EF4-FFF2-40B4-BE49-F238E27FC236}">
                <a16:creationId xmlns:a16="http://schemas.microsoft.com/office/drawing/2014/main" id="{ACA6C01D-517B-4152-B6A5-49A66CA20AB1}"/>
              </a:ext>
            </a:extLst>
          </p:cNvPr>
          <p:cNvSpPr/>
          <p:nvPr/>
        </p:nvSpPr>
        <p:spPr>
          <a:xfrm>
            <a:off x="4634031" y="3300659"/>
            <a:ext cx="2409371" cy="3332723"/>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931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5">
            <a:extLst>
              <a:ext uri="{FF2B5EF4-FFF2-40B4-BE49-F238E27FC236}">
                <a16:creationId xmlns:a16="http://schemas.microsoft.com/office/drawing/2014/main" id="{328FA1CE-74CD-42D9-9A41-58A0614CBB76}"/>
              </a:ext>
            </a:extLst>
          </p:cNvPr>
          <p:cNvSpPr txBox="1">
            <a:spLocks noGrp="1"/>
          </p:cNvSpPr>
          <p:nvPr>
            <p:ph type="title" idx="4294967295"/>
          </p:nvPr>
        </p:nvSpPr>
        <p:spPr>
          <a:xfrm>
            <a:off x="609600" y="210065"/>
            <a:ext cx="11419840" cy="7043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fontScale="92500"/>
          </a:bodyPr>
          <a:lstStyle>
            <a:lvl1pPr algn="ctr" defTabSz="457200" rtl="0" eaLnBrk="1" latinLnBrk="0" hangingPunct="1">
              <a:spcBef>
                <a:spcPct val="0"/>
              </a:spcBef>
              <a:buNone/>
              <a:defRPr lang="en-US" sz="6000" b="1" kern="1200">
                <a:solidFill>
                  <a:srgbClr val="00737F"/>
                </a:solidFill>
                <a:latin typeface="Arial"/>
                <a:ea typeface="+mj-ea"/>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accent2">
                    <a:lumMod val="75000"/>
                  </a:schemeClr>
                </a:solidFill>
                <a:effectLst/>
                <a:uLnTx/>
                <a:uFillTx/>
                <a:latin typeface="Arial"/>
                <a:ea typeface="+mj-ea"/>
                <a:cs typeface="Calibri" panose="020F0502020204030204" pitchFamily="34" charset="0"/>
              </a:rPr>
              <a:t>Exam Non-Response Among Interviewed and MEC appointed</a:t>
            </a:r>
          </a:p>
        </p:txBody>
      </p:sp>
      <p:graphicFrame>
        <p:nvGraphicFramePr>
          <p:cNvPr id="7" name="Chart 6" descr="In 2021, there was a significant increase in the percent of exam appointments that were cancelled or where there was a no show, that is a participant agreed to an appointment, but never came to the MEC&#10;">
            <a:extLst>
              <a:ext uri="{FF2B5EF4-FFF2-40B4-BE49-F238E27FC236}">
                <a16:creationId xmlns:a16="http://schemas.microsoft.com/office/drawing/2014/main" id="{2A7EBD0C-B44C-4BDD-8C45-A5153BBC5177}"/>
              </a:ext>
            </a:extLst>
          </p:cNvPr>
          <p:cNvGraphicFramePr/>
          <p:nvPr>
            <p:extLst>
              <p:ext uri="{D42A27DB-BD31-4B8C-83A1-F6EECF244321}">
                <p14:modId xmlns:p14="http://schemas.microsoft.com/office/powerpoint/2010/main" val="1824961123"/>
              </p:ext>
            </p:extLst>
          </p:nvPr>
        </p:nvGraphicFramePr>
        <p:xfrm>
          <a:off x="1101399" y="1211580"/>
          <a:ext cx="10713230" cy="5039591"/>
        </p:xfrm>
        <a:graphic>
          <a:graphicData uri="http://schemas.openxmlformats.org/drawingml/2006/chart">
            <c:chart xmlns:c="http://schemas.openxmlformats.org/drawingml/2006/chart" xmlns:r="http://schemas.openxmlformats.org/officeDocument/2006/relationships" r:id="rId3"/>
          </a:graphicData>
        </a:graphic>
      </p:graphicFrame>
      <p:sp>
        <p:nvSpPr>
          <p:cNvPr id="10" name="Oval 9" descr="This was 5% in 17-18 compared to 20% in 2021. &#10;">
            <a:extLst>
              <a:ext uri="{FF2B5EF4-FFF2-40B4-BE49-F238E27FC236}">
                <a16:creationId xmlns:a16="http://schemas.microsoft.com/office/drawing/2014/main" id="{4E3E2258-AC3F-4FDC-887F-AA8598F6520B}"/>
              </a:ext>
            </a:extLst>
          </p:cNvPr>
          <p:cNvSpPr/>
          <p:nvPr/>
        </p:nvSpPr>
        <p:spPr>
          <a:xfrm>
            <a:off x="2427890" y="3909848"/>
            <a:ext cx="1481957" cy="2017986"/>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8CBF154-3187-43A9-A589-FB070693105E}"/>
              </a:ext>
              <a:ext uri="{C183D7F6-B498-43B3-948B-1728B52AA6E4}">
                <adec:decorative xmlns:adec="http://schemas.microsoft.com/office/drawing/2017/decorative" val="1"/>
              </a:ext>
            </a:extLst>
          </p:cNvPr>
          <p:cNvSpPr/>
          <p:nvPr/>
        </p:nvSpPr>
        <p:spPr>
          <a:xfrm>
            <a:off x="7993630" y="1030514"/>
            <a:ext cx="1770480" cy="3302751"/>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p>
        </p:txBody>
      </p:sp>
      <p:graphicFrame>
        <p:nvGraphicFramePr>
          <p:cNvPr id="8" name="Table 7">
            <a:extLst>
              <a:ext uri="{FF2B5EF4-FFF2-40B4-BE49-F238E27FC236}">
                <a16:creationId xmlns:a16="http://schemas.microsoft.com/office/drawing/2014/main" id="{4F5A7E48-BA82-434C-A8E8-6C6643D7B05C}"/>
              </a:ext>
            </a:extLst>
          </p:cNvPr>
          <p:cNvGraphicFramePr>
            <a:graphicFrameLocks noGrp="1"/>
          </p:cNvGraphicFramePr>
          <p:nvPr>
            <p:extLst>
              <p:ext uri="{D42A27DB-BD31-4B8C-83A1-F6EECF244321}">
                <p14:modId xmlns:p14="http://schemas.microsoft.com/office/powerpoint/2010/main" val="2071120565"/>
              </p:ext>
            </p:extLst>
          </p:nvPr>
        </p:nvGraphicFramePr>
        <p:xfrm>
          <a:off x="377371" y="1095466"/>
          <a:ext cx="4076684" cy="3076043"/>
        </p:xfrm>
        <a:graphic>
          <a:graphicData uri="http://schemas.openxmlformats.org/drawingml/2006/table">
            <a:tbl>
              <a:tblPr firstRow="1">
                <a:tableStyleId>{5C22544A-7EE6-4342-B048-85BDC9FD1C3A}</a:tableStyleId>
              </a:tblPr>
              <a:tblGrid>
                <a:gridCol w="2036510">
                  <a:extLst>
                    <a:ext uri="{9D8B030D-6E8A-4147-A177-3AD203B41FA5}">
                      <a16:colId xmlns:a16="http://schemas.microsoft.com/office/drawing/2014/main" val="1319180413"/>
                    </a:ext>
                  </a:extLst>
                </a:gridCol>
                <a:gridCol w="2040174">
                  <a:extLst>
                    <a:ext uri="{9D8B030D-6E8A-4147-A177-3AD203B41FA5}">
                      <a16:colId xmlns:a16="http://schemas.microsoft.com/office/drawing/2014/main" val="2571262271"/>
                    </a:ext>
                  </a:extLst>
                </a:gridCol>
              </a:tblGrid>
              <a:tr h="1277257">
                <a:tc>
                  <a:txBody>
                    <a:bodyPr/>
                    <a:lstStyle/>
                    <a:p>
                      <a:pPr algn="r" fontAlgn="t"/>
                      <a:endParaRPr lang="en-US" sz="2000" b="0" i="0" u="none" strike="noStrike" dirty="0">
                        <a:solidFill>
                          <a:srgbClr val="000000"/>
                        </a:solidFill>
                        <a:effectLst/>
                        <a:latin typeface="Times New Roman" panose="02020603050405020304" pitchFamily="18" charset="0"/>
                      </a:endParaRPr>
                    </a:p>
                  </a:txBody>
                  <a:tcPr marL="9525" marR="9525" marT="9525" marB="0"/>
                </a:tc>
                <a:tc>
                  <a:txBody>
                    <a:bodyPr/>
                    <a:lstStyle/>
                    <a:p>
                      <a:pPr algn="ctr" fontAlgn="t"/>
                      <a:r>
                        <a:rPr lang="en-US" sz="2000" u="none" strike="noStrike" dirty="0">
                          <a:effectLst/>
                        </a:rPr>
                        <a:t>Cancelled / </a:t>
                      </a:r>
                    </a:p>
                    <a:p>
                      <a:pPr algn="ctr" fontAlgn="t"/>
                      <a:r>
                        <a:rPr lang="en-US" sz="2000" u="none" strike="noStrike" dirty="0">
                          <a:effectLst/>
                        </a:rPr>
                        <a:t>No Show </a:t>
                      </a:r>
                    </a:p>
                    <a:p>
                      <a:pPr algn="ctr" fontAlgn="t"/>
                      <a:r>
                        <a:rPr lang="en-US" sz="2000" u="none" strike="noStrike" dirty="0">
                          <a:effectLst/>
                        </a:rPr>
                        <a:t>Later Examined</a:t>
                      </a:r>
                      <a:endParaRPr lang="en-US" sz="2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9937639"/>
                  </a:ext>
                </a:extLst>
              </a:tr>
              <a:tr h="573556">
                <a:tc>
                  <a:txBody>
                    <a:bodyPr/>
                    <a:lstStyle/>
                    <a:p>
                      <a:pPr algn="l" fontAlgn="t"/>
                      <a:r>
                        <a:rPr lang="en-US" sz="2000" u="none" strike="noStrike" dirty="0">
                          <a:effectLst/>
                        </a:rPr>
                        <a:t>2017-2018</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2000" u="none" strike="noStrike" dirty="0">
                          <a:effectLst/>
                        </a:rPr>
                        <a:t>71%</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96736096"/>
                  </a:ext>
                </a:extLst>
              </a:tr>
              <a:tr h="612615">
                <a:tc>
                  <a:txBody>
                    <a:bodyPr/>
                    <a:lstStyle/>
                    <a:p>
                      <a:pPr algn="l" fontAlgn="t"/>
                      <a:r>
                        <a:rPr lang="en-US" sz="2000" u="none" strike="noStrike" dirty="0">
                          <a:effectLst/>
                        </a:rPr>
                        <a:t>2019-Mar 2022</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2000" u="none" strike="noStrike" dirty="0">
                          <a:effectLst/>
                        </a:rPr>
                        <a:t>66%</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33222281"/>
                  </a:ext>
                </a:extLst>
              </a:tr>
              <a:tr h="612615">
                <a:tc>
                  <a:txBody>
                    <a:bodyPr/>
                    <a:lstStyle/>
                    <a:p>
                      <a:pPr algn="l" fontAlgn="t"/>
                      <a:r>
                        <a:rPr lang="en-US" sz="2000" u="none" strike="noStrike" dirty="0">
                          <a:effectLst/>
                        </a:rPr>
                        <a:t>2021 (5 PSUs)</a:t>
                      </a:r>
                      <a:endParaRPr lang="en-US" sz="2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r>
                        <a:rPr lang="en-US" sz="2000" u="none" strike="noStrike" dirty="0">
                          <a:effectLst/>
                        </a:rPr>
                        <a:t>32%</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04196354"/>
                  </a:ext>
                </a:extLst>
              </a:tr>
            </a:tbl>
          </a:graphicData>
        </a:graphic>
      </p:graphicFrame>
    </p:spTree>
    <p:extLst>
      <p:ext uri="{BB962C8B-B14F-4D97-AF65-F5344CB8AC3E}">
        <p14:creationId xmlns:p14="http://schemas.microsoft.com/office/powerpoint/2010/main" val="35088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B2C4062-EA2B-4CE0-ADFC-E320A1852756}"/>
              </a:ext>
            </a:extLst>
          </p:cNvPr>
          <p:cNvSpPr txBox="1">
            <a:spLocks noGrp="1"/>
          </p:cNvSpPr>
          <p:nvPr>
            <p:ph type="title" idx="4294967295"/>
          </p:nvPr>
        </p:nvSpPr>
        <p:spPr>
          <a:xfrm>
            <a:off x="838199" y="291090"/>
            <a:ext cx="10515599" cy="9326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800" b="1" i="0" u="none" strike="noStrike" kern="1200" cap="none" spc="0" normalizeH="0" baseline="0" noProof="0" dirty="0">
                <a:ln>
                  <a:noFill/>
                </a:ln>
                <a:solidFill>
                  <a:srgbClr val="1D8894">
                    <a:lumMod val="75000"/>
                  </a:srgbClr>
                </a:solidFill>
                <a:effectLst/>
                <a:uLnTx/>
                <a:uFillTx/>
                <a:latin typeface="Arial" panose="020B0604020202020204"/>
                <a:ea typeface="+mn-ea"/>
                <a:cs typeface="Arial"/>
              </a:rPr>
              <a:t>Characteristics associated with exam nonresponse among interviewed participants</a:t>
            </a:r>
            <a:endParaRPr kumimoji="0" lang="en-US" sz="5400" b="0" i="0" u="none" strike="noStrike" kern="1200" cap="none" spc="0" normalizeH="0" baseline="0" noProof="0" dirty="0">
              <a:ln>
                <a:noFill/>
              </a:ln>
              <a:solidFill>
                <a:srgbClr val="575B5D"/>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9D665752-941C-4BB4-AFF9-53FF357B692C}"/>
              </a:ext>
            </a:extLst>
          </p:cNvPr>
          <p:cNvSpPr txBox="1"/>
          <p:nvPr/>
        </p:nvSpPr>
        <p:spPr>
          <a:xfrm>
            <a:off x="838199" y="1361060"/>
            <a:ext cx="11353801" cy="187743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400" dirty="0"/>
              <a:t>Examined differences by sociodemographic characteristics (age, race/ethnicity, education, income) and other factors (# SPs in HH, interview mode)</a:t>
            </a:r>
          </a:p>
          <a:p>
            <a:pPr marL="285750" indent="-285750">
              <a:spcAft>
                <a:spcPts val="1200"/>
              </a:spcAft>
              <a:buFont typeface="Arial" panose="020B0604020202020204" pitchFamily="34" charset="0"/>
              <a:buChar char="•"/>
            </a:pPr>
            <a:r>
              <a:rPr lang="en-US" sz="2400" dirty="0"/>
              <a:t>Patterns by age were noted but not others</a:t>
            </a:r>
          </a:p>
          <a:p>
            <a:pPr marL="285750" indent="-285750">
              <a:buFont typeface="Arial" panose="020B0604020202020204" pitchFamily="34" charset="0"/>
              <a:buChar char="•"/>
            </a:pPr>
            <a:r>
              <a:rPr lang="en-US" sz="2400" dirty="0"/>
              <a:t>The greatest difference from pre-pandemic rates is for children 0-5 years</a:t>
            </a:r>
          </a:p>
        </p:txBody>
      </p:sp>
      <p:graphicFrame>
        <p:nvGraphicFramePr>
          <p:cNvPr id="10" name="Table 9">
            <a:extLst>
              <a:ext uri="{FF2B5EF4-FFF2-40B4-BE49-F238E27FC236}">
                <a16:creationId xmlns:a16="http://schemas.microsoft.com/office/drawing/2014/main" id="{5DE9CF7B-E85E-4C7E-A792-E8083F708A54}"/>
              </a:ext>
            </a:extLst>
          </p:cNvPr>
          <p:cNvGraphicFramePr>
            <a:graphicFrameLocks noGrp="1"/>
          </p:cNvGraphicFramePr>
          <p:nvPr>
            <p:extLst>
              <p:ext uri="{D42A27DB-BD31-4B8C-83A1-F6EECF244321}">
                <p14:modId xmlns:p14="http://schemas.microsoft.com/office/powerpoint/2010/main" val="1689617572"/>
              </p:ext>
            </p:extLst>
          </p:nvPr>
        </p:nvGraphicFramePr>
        <p:xfrm>
          <a:off x="3054202" y="3333744"/>
          <a:ext cx="4504839" cy="3356617"/>
        </p:xfrm>
        <a:graphic>
          <a:graphicData uri="http://schemas.openxmlformats.org/drawingml/2006/table">
            <a:tbl>
              <a:tblPr firstRow="1" bandRow="1">
                <a:tableStyleId>{21E4AEA4-8DFA-4A89-87EB-49C32662AFE0}</a:tableStyleId>
              </a:tblPr>
              <a:tblGrid>
                <a:gridCol w="1723171">
                  <a:extLst>
                    <a:ext uri="{9D8B030D-6E8A-4147-A177-3AD203B41FA5}">
                      <a16:colId xmlns:a16="http://schemas.microsoft.com/office/drawing/2014/main" val="1844232246"/>
                    </a:ext>
                  </a:extLst>
                </a:gridCol>
                <a:gridCol w="1390834">
                  <a:extLst>
                    <a:ext uri="{9D8B030D-6E8A-4147-A177-3AD203B41FA5}">
                      <a16:colId xmlns:a16="http://schemas.microsoft.com/office/drawing/2014/main" val="3612100062"/>
                    </a:ext>
                  </a:extLst>
                </a:gridCol>
                <a:gridCol w="1390834">
                  <a:extLst>
                    <a:ext uri="{9D8B030D-6E8A-4147-A177-3AD203B41FA5}">
                      <a16:colId xmlns:a16="http://schemas.microsoft.com/office/drawing/2014/main" val="1528471585"/>
                    </a:ext>
                  </a:extLst>
                </a:gridCol>
              </a:tblGrid>
              <a:tr h="53241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Age Categories</a:t>
                      </a:r>
                      <a:endParaRPr lang="en-US" sz="1600" b="0" i="0" u="none" strike="noStrike" dirty="0">
                        <a:solidFill>
                          <a:srgbClr val="000000"/>
                        </a:solidFill>
                        <a:effectLst/>
                        <a:latin typeface="Calibri" panose="020F0502020204030204" pitchFamily="34" charset="0"/>
                      </a:endParaRPr>
                    </a:p>
                  </a:txBody>
                  <a:tcPr marL="10052" marR="10052" marT="10052"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600" u="none" strike="noStrike" dirty="0">
                          <a:effectLst/>
                        </a:rPr>
                        <a:t>Exam RR 2017-2018</a:t>
                      </a:r>
                      <a:endParaRPr lang="en-US" sz="16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600" u="none" strike="noStrike" dirty="0">
                          <a:effectLst/>
                        </a:rPr>
                        <a:t>Exam RR 2021</a:t>
                      </a:r>
                      <a:endParaRPr lang="en-US" sz="16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834360361"/>
                  </a:ext>
                </a:extLst>
              </a:tr>
              <a:tr h="403457">
                <a:tc>
                  <a:txBody>
                    <a:bodyPr/>
                    <a:lstStyle/>
                    <a:p>
                      <a:pPr algn="l" fontAlgn="b"/>
                      <a:r>
                        <a:rPr lang="en-US" sz="1800" u="none" strike="noStrike" dirty="0">
                          <a:effectLst/>
                        </a:rPr>
                        <a:t>0-5 years</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93%</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62%</a:t>
                      </a:r>
                      <a:endParaRPr lang="en-US" sz="18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2755726575"/>
                  </a:ext>
                </a:extLst>
              </a:tr>
              <a:tr h="403457">
                <a:tc>
                  <a:txBody>
                    <a:bodyPr/>
                    <a:lstStyle/>
                    <a:p>
                      <a:pPr algn="l" fontAlgn="b"/>
                      <a:r>
                        <a:rPr lang="en-US" sz="1800" u="none" strike="noStrike" dirty="0">
                          <a:effectLst/>
                        </a:rPr>
                        <a:t>6-11 years</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93%</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66%</a:t>
                      </a:r>
                      <a:endParaRPr lang="en-US" sz="18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4213106519"/>
                  </a:ext>
                </a:extLst>
              </a:tr>
              <a:tr h="403457">
                <a:tc>
                  <a:txBody>
                    <a:bodyPr/>
                    <a:lstStyle/>
                    <a:p>
                      <a:pPr algn="l" fontAlgn="b"/>
                      <a:r>
                        <a:rPr lang="en-US" sz="1800" u="none" strike="noStrike" dirty="0">
                          <a:effectLst/>
                        </a:rPr>
                        <a:t>12-19 years</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95%</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70%</a:t>
                      </a:r>
                      <a:endParaRPr lang="en-US" sz="18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3164104479"/>
                  </a:ext>
                </a:extLst>
              </a:tr>
              <a:tr h="403457">
                <a:tc>
                  <a:txBody>
                    <a:bodyPr/>
                    <a:lstStyle/>
                    <a:p>
                      <a:pPr algn="l" fontAlgn="b"/>
                      <a:r>
                        <a:rPr lang="en-US" sz="1800" u="none" strike="noStrike" dirty="0">
                          <a:effectLst/>
                        </a:rPr>
                        <a:t>20-39 years</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94%</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68%</a:t>
                      </a:r>
                      <a:endParaRPr lang="en-US" sz="18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2052138792"/>
                  </a:ext>
                </a:extLst>
              </a:tr>
              <a:tr h="403457">
                <a:tc>
                  <a:txBody>
                    <a:bodyPr/>
                    <a:lstStyle/>
                    <a:p>
                      <a:pPr algn="l" fontAlgn="b"/>
                      <a:r>
                        <a:rPr lang="en-US" sz="1800" u="none" strike="noStrike" dirty="0">
                          <a:effectLst/>
                        </a:rPr>
                        <a:t>40-59 years</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96%</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75%</a:t>
                      </a:r>
                      <a:endParaRPr lang="en-US" sz="18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1391791396"/>
                  </a:ext>
                </a:extLst>
              </a:tr>
              <a:tr h="403457">
                <a:tc>
                  <a:txBody>
                    <a:bodyPr/>
                    <a:lstStyle/>
                    <a:p>
                      <a:pPr algn="l" fontAlgn="b"/>
                      <a:r>
                        <a:rPr lang="en-US" sz="1800" u="none" strike="noStrike" dirty="0">
                          <a:effectLst/>
                        </a:rPr>
                        <a:t>60-79 years</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95%</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77%</a:t>
                      </a:r>
                      <a:endParaRPr lang="en-US" sz="18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3187554884"/>
                  </a:ext>
                </a:extLst>
              </a:tr>
              <a:tr h="403457">
                <a:tc>
                  <a:txBody>
                    <a:bodyPr/>
                    <a:lstStyle/>
                    <a:p>
                      <a:pPr algn="l" fontAlgn="b"/>
                      <a:r>
                        <a:rPr lang="en-US" sz="1800" u="none" strike="noStrike" dirty="0">
                          <a:effectLst/>
                        </a:rPr>
                        <a:t>80+ years</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90%</a:t>
                      </a:r>
                      <a:endParaRPr lang="en-US" sz="18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1800" u="none" strike="noStrike" dirty="0">
                          <a:effectLst/>
                        </a:rPr>
                        <a:t>65%</a:t>
                      </a:r>
                      <a:endParaRPr lang="en-US" sz="18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4107883469"/>
                  </a:ext>
                </a:extLst>
              </a:tr>
            </a:tbl>
          </a:graphicData>
        </a:graphic>
      </p:graphicFrame>
    </p:spTree>
    <p:extLst>
      <p:ext uri="{BB962C8B-B14F-4D97-AF65-F5344CB8AC3E}">
        <p14:creationId xmlns:p14="http://schemas.microsoft.com/office/powerpoint/2010/main" val="2724290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323AA32-D1BB-48B6-AF9A-7B3C687C63AC}"/>
              </a:ext>
            </a:extLst>
          </p:cNvPr>
          <p:cNvSpPr txBox="1">
            <a:spLocks noGrp="1"/>
          </p:cNvSpPr>
          <p:nvPr>
            <p:ph type="title" idx="4294967295"/>
          </p:nvPr>
        </p:nvSpPr>
        <p:spPr>
          <a:xfrm>
            <a:off x="838200" y="209727"/>
            <a:ext cx="10515599" cy="9326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800" b="1" i="0" u="none" strike="noStrike" kern="1200" cap="none" spc="0" normalizeH="0" baseline="0" noProof="0" dirty="0">
                <a:ln>
                  <a:noFill/>
                </a:ln>
                <a:solidFill>
                  <a:srgbClr val="1D8894">
                    <a:lumMod val="75000"/>
                  </a:srgbClr>
                </a:solidFill>
                <a:effectLst/>
                <a:uLnTx/>
                <a:uFillTx/>
                <a:latin typeface="Arial" panose="020B0604020202020204"/>
                <a:ea typeface="+mn-ea"/>
                <a:cs typeface="Arial"/>
              </a:rPr>
              <a:t>Characteristics associated with exam nonresponse among interviewed participants - continued</a:t>
            </a:r>
            <a:endParaRPr kumimoji="0" lang="en-US" sz="5400" b="0" i="0" u="none" strike="noStrike" kern="1200" cap="none" spc="0" normalizeH="0" baseline="0" noProof="0" dirty="0">
              <a:ln>
                <a:noFill/>
              </a:ln>
              <a:solidFill>
                <a:srgbClr val="575B5D"/>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C144CA8E-B3B1-43CC-A25B-05CE77085510}"/>
              </a:ext>
            </a:extLst>
          </p:cNvPr>
          <p:cNvSpPr txBox="1"/>
          <p:nvPr/>
        </p:nvSpPr>
        <p:spPr>
          <a:xfrm>
            <a:off x="797014" y="1462883"/>
            <a:ext cx="10731132" cy="1169551"/>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000" dirty="0"/>
              <a:t>COVID-19 vaccination status, a new variable collected in the home interview, was the only other notable predictor of nonresponse (no difference by COVID-19 illness history)</a:t>
            </a:r>
          </a:p>
          <a:p>
            <a:pPr marL="285750" indent="-285750">
              <a:spcAft>
                <a:spcPts val="1200"/>
              </a:spcAft>
              <a:buFont typeface="Arial" panose="020B0604020202020204" pitchFamily="34" charset="0"/>
              <a:buChar char="•"/>
            </a:pPr>
            <a:r>
              <a:rPr lang="en-US" sz="2000" dirty="0"/>
              <a:t>Lower MEC examination rate among adults not vaccinated for COVID-19.</a:t>
            </a:r>
          </a:p>
        </p:txBody>
      </p:sp>
      <p:graphicFrame>
        <p:nvGraphicFramePr>
          <p:cNvPr id="7" name="Table 6">
            <a:extLst>
              <a:ext uri="{FF2B5EF4-FFF2-40B4-BE49-F238E27FC236}">
                <a16:creationId xmlns:a16="http://schemas.microsoft.com/office/drawing/2014/main" id="{ECEBDE4E-10A6-43D0-92EA-B750FC34285E}"/>
              </a:ext>
            </a:extLst>
          </p:cNvPr>
          <p:cNvGraphicFramePr>
            <a:graphicFrameLocks noGrp="1"/>
          </p:cNvGraphicFramePr>
          <p:nvPr>
            <p:extLst>
              <p:ext uri="{D42A27DB-BD31-4B8C-83A1-F6EECF244321}">
                <p14:modId xmlns:p14="http://schemas.microsoft.com/office/powerpoint/2010/main" val="3877093307"/>
              </p:ext>
            </p:extLst>
          </p:nvPr>
        </p:nvGraphicFramePr>
        <p:xfrm>
          <a:off x="797014" y="2952902"/>
          <a:ext cx="5578339" cy="2119160"/>
        </p:xfrm>
        <a:graphic>
          <a:graphicData uri="http://schemas.openxmlformats.org/drawingml/2006/table">
            <a:tbl>
              <a:tblPr firstRow="1" bandRow="1">
                <a:tableStyleId>{21E4AEA4-8DFA-4A89-87EB-49C32662AFE0}</a:tableStyleId>
              </a:tblPr>
              <a:tblGrid>
                <a:gridCol w="2137685">
                  <a:extLst>
                    <a:ext uri="{9D8B030D-6E8A-4147-A177-3AD203B41FA5}">
                      <a16:colId xmlns:a16="http://schemas.microsoft.com/office/drawing/2014/main" val="1844232246"/>
                    </a:ext>
                  </a:extLst>
                </a:gridCol>
                <a:gridCol w="1720327">
                  <a:extLst>
                    <a:ext uri="{9D8B030D-6E8A-4147-A177-3AD203B41FA5}">
                      <a16:colId xmlns:a16="http://schemas.microsoft.com/office/drawing/2014/main" val="2239651291"/>
                    </a:ext>
                  </a:extLst>
                </a:gridCol>
                <a:gridCol w="1720327">
                  <a:extLst>
                    <a:ext uri="{9D8B030D-6E8A-4147-A177-3AD203B41FA5}">
                      <a16:colId xmlns:a16="http://schemas.microsoft.com/office/drawing/2014/main" val="1528471585"/>
                    </a:ext>
                  </a:extLst>
                </a:gridCol>
              </a:tblGrid>
              <a:tr h="824593">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u="none" strike="noStrike" dirty="0">
                          <a:effectLst/>
                        </a:rPr>
                        <a:t>COVID-19 Vaccine Status, Age 20+</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Proportion Interviewed</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Exam RR among Interviewed</a:t>
                      </a:r>
                      <a:endParaRPr lang="en-US" sz="20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834360361"/>
                  </a:ext>
                </a:extLst>
              </a:tr>
              <a:tr h="597354">
                <a:tc>
                  <a:txBody>
                    <a:bodyPr/>
                    <a:lstStyle/>
                    <a:p>
                      <a:pPr algn="ctr" fontAlgn="b"/>
                      <a:r>
                        <a:rPr lang="en-US" sz="2000" u="none" strike="noStrike" dirty="0">
                          <a:effectLst/>
                        </a:rPr>
                        <a:t>Vaccinated</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75%</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76%</a:t>
                      </a:r>
                      <a:endParaRPr lang="en-US" sz="20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2755726575"/>
                  </a:ext>
                </a:extLst>
              </a:tr>
              <a:tr h="597354">
                <a:tc>
                  <a:txBody>
                    <a:bodyPr/>
                    <a:lstStyle/>
                    <a:p>
                      <a:pPr algn="ctr" fontAlgn="b"/>
                      <a:r>
                        <a:rPr lang="en-US" sz="2000" u="none" strike="noStrike" dirty="0">
                          <a:effectLst/>
                        </a:rPr>
                        <a:t>Unvaccinated</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25%</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65%</a:t>
                      </a:r>
                      <a:endParaRPr lang="en-US" sz="20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4213106519"/>
                  </a:ext>
                </a:extLst>
              </a:tr>
            </a:tbl>
          </a:graphicData>
        </a:graphic>
      </p:graphicFrame>
      <p:graphicFrame>
        <p:nvGraphicFramePr>
          <p:cNvPr id="8" name="Table 7">
            <a:extLst>
              <a:ext uri="{FF2B5EF4-FFF2-40B4-BE49-F238E27FC236}">
                <a16:creationId xmlns:a16="http://schemas.microsoft.com/office/drawing/2014/main" id="{4C997CDF-9769-443A-B6E2-42609B28396A}"/>
              </a:ext>
            </a:extLst>
          </p:cNvPr>
          <p:cNvGraphicFramePr>
            <a:graphicFrameLocks noGrp="1"/>
          </p:cNvGraphicFramePr>
          <p:nvPr>
            <p:extLst>
              <p:ext uri="{D42A27DB-BD31-4B8C-83A1-F6EECF244321}">
                <p14:modId xmlns:p14="http://schemas.microsoft.com/office/powerpoint/2010/main" val="3692299948"/>
              </p:ext>
            </p:extLst>
          </p:nvPr>
        </p:nvGraphicFramePr>
        <p:xfrm>
          <a:off x="5897879" y="4091675"/>
          <a:ext cx="6141720" cy="1960774"/>
        </p:xfrm>
        <a:graphic>
          <a:graphicData uri="http://schemas.openxmlformats.org/drawingml/2006/table">
            <a:tbl>
              <a:tblPr firstRow="1" bandRow="1">
                <a:tableStyleId>{21E4AEA4-8DFA-4A89-87EB-49C32662AFE0}</a:tableStyleId>
              </a:tblPr>
              <a:tblGrid>
                <a:gridCol w="2606628">
                  <a:extLst>
                    <a:ext uri="{9D8B030D-6E8A-4147-A177-3AD203B41FA5}">
                      <a16:colId xmlns:a16="http://schemas.microsoft.com/office/drawing/2014/main" val="1844232246"/>
                    </a:ext>
                  </a:extLst>
                </a:gridCol>
                <a:gridCol w="1873932">
                  <a:extLst>
                    <a:ext uri="{9D8B030D-6E8A-4147-A177-3AD203B41FA5}">
                      <a16:colId xmlns:a16="http://schemas.microsoft.com/office/drawing/2014/main" val="1651949119"/>
                    </a:ext>
                  </a:extLst>
                </a:gridCol>
                <a:gridCol w="1661160">
                  <a:extLst>
                    <a:ext uri="{9D8B030D-6E8A-4147-A177-3AD203B41FA5}">
                      <a16:colId xmlns:a16="http://schemas.microsoft.com/office/drawing/2014/main" val="1528471585"/>
                    </a:ext>
                  </a:extLst>
                </a:gridCol>
              </a:tblGrid>
              <a:tr h="7808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u="none" strike="noStrike" dirty="0">
                          <a:effectLst/>
                        </a:rPr>
                        <a:t>Ever had COVID-19</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Proportion Interviewed</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Exam RR among Interviewed</a:t>
                      </a:r>
                      <a:endParaRPr lang="en-US" sz="20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834360361"/>
                  </a:ext>
                </a:extLst>
              </a:tr>
              <a:tr h="518161">
                <a:tc>
                  <a:txBody>
                    <a:bodyPr/>
                    <a:lstStyle/>
                    <a:p>
                      <a:pPr algn="ctr" fontAlgn="b"/>
                      <a:r>
                        <a:rPr lang="en-US" sz="2000" u="none" strike="noStrike" dirty="0">
                          <a:effectLst/>
                        </a:rPr>
                        <a:t>Yes, tested positive</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17%</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70%</a:t>
                      </a:r>
                      <a:endParaRPr lang="en-US" sz="20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2755726575"/>
                  </a:ext>
                </a:extLst>
              </a:tr>
              <a:tr h="518161">
                <a:tc>
                  <a:txBody>
                    <a:bodyPr/>
                    <a:lstStyle/>
                    <a:p>
                      <a:pPr algn="ctr" fontAlgn="b"/>
                      <a:r>
                        <a:rPr lang="en-US" sz="2000" b="0" u="none" strike="noStrike" dirty="0">
                          <a:solidFill>
                            <a:srgbClr val="000000"/>
                          </a:solidFill>
                          <a:effectLst/>
                        </a:rPr>
                        <a:t>No</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81%</a:t>
                      </a:r>
                      <a:endParaRPr lang="en-US" sz="2000" b="0" i="0" u="none" strike="noStrike" dirty="0">
                        <a:solidFill>
                          <a:srgbClr val="000000"/>
                        </a:solidFill>
                        <a:effectLst/>
                        <a:latin typeface="Calibri" panose="020F0502020204030204" pitchFamily="34" charset="0"/>
                      </a:endParaRPr>
                    </a:p>
                  </a:txBody>
                  <a:tcPr marL="10052" marR="10052" marT="10052" marB="0" anchor="b"/>
                </a:tc>
                <a:tc>
                  <a:txBody>
                    <a:bodyPr/>
                    <a:lstStyle/>
                    <a:p>
                      <a:pPr algn="ctr" fontAlgn="b"/>
                      <a:r>
                        <a:rPr lang="en-US" sz="2000" u="none" strike="noStrike" dirty="0">
                          <a:effectLst/>
                        </a:rPr>
                        <a:t>70%</a:t>
                      </a:r>
                      <a:endParaRPr lang="en-US" sz="2000" b="0" i="0" u="none" strike="noStrike" dirty="0">
                        <a:solidFill>
                          <a:srgbClr val="000000"/>
                        </a:solidFill>
                        <a:effectLst/>
                        <a:latin typeface="Calibri" panose="020F0502020204030204" pitchFamily="34" charset="0"/>
                      </a:endParaRPr>
                    </a:p>
                  </a:txBody>
                  <a:tcPr marL="10052" marR="10052" marT="10052" marB="0" anchor="b"/>
                </a:tc>
                <a:extLst>
                  <a:ext uri="{0D108BD9-81ED-4DB2-BD59-A6C34878D82A}">
                    <a16:rowId xmlns:a16="http://schemas.microsoft.com/office/drawing/2014/main" val="4213106519"/>
                  </a:ext>
                </a:extLst>
              </a:tr>
            </a:tbl>
          </a:graphicData>
        </a:graphic>
      </p:graphicFrame>
    </p:spTree>
    <p:extLst>
      <p:ext uri="{BB962C8B-B14F-4D97-AF65-F5344CB8AC3E}">
        <p14:creationId xmlns:p14="http://schemas.microsoft.com/office/powerpoint/2010/main" val="303305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2A76C-3C68-4D1D-8360-9131C31032F5}"/>
              </a:ext>
            </a:extLst>
          </p:cNvPr>
          <p:cNvSpPr>
            <a:spLocks noGrp="1"/>
          </p:cNvSpPr>
          <p:nvPr>
            <p:ph type="title"/>
          </p:nvPr>
        </p:nvSpPr>
        <p:spPr/>
        <p:txBody>
          <a:bodyPr>
            <a:normAutofit fontScale="90000"/>
          </a:bodyPr>
          <a:lstStyle/>
          <a:p>
            <a:r>
              <a:rPr lang="en-US" dirty="0"/>
              <a:t>Correlation between Vaccination and COVID Case Rates with Response Rates</a:t>
            </a:r>
          </a:p>
        </p:txBody>
      </p:sp>
      <p:pic>
        <p:nvPicPr>
          <p:cNvPr id="6" name="Picture 5" descr="This is very preliminary results, but there does seem to be some positive correlation between vaccination rates and response rates – that is the stand with higher average vaccination rate have higher response rates. This is observed for interview and examination rates.&#10;">
            <a:extLst>
              <a:ext uri="{FF2B5EF4-FFF2-40B4-BE49-F238E27FC236}">
                <a16:creationId xmlns:a16="http://schemas.microsoft.com/office/drawing/2014/main" id="{5462DEB7-D38C-477C-8D5A-F1963A631CBE}"/>
              </a:ext>
            </a:extLst>
          </p:cNvPr>
          <p:cNvPicPr>
            <a:picLocks noChangeAspect="1"/>
          </p:cNvPicPr>
          <p:nvPr/>
        </p:nvPicPr>
        <p:blipFill>
          <a:blip r:embed="rId3"/>
          <a:stretch>
            <a:fillRect/>
          </a:stretch>
        </p:blipFill>
        <p:spPr>
          <a:xfrm>
            <a:off x="756375" y="1296194"/>
            <a:ext cx="5438775" cy="5029200"/>
          </a:xfrm>
          <a:prstGeom prst="rect">
            <a:avLst/>
          </a:prstGeom>
          <a:ln>
            <a:solidFill>
              <a:schemeClr val="tx1"/>
            </a:solidFill>
          </a:ln>
        </p:spPr>
      </p:pic>
      <p:pic>
        <p:nvPicPr>
          <p:cNvPr id="10" name="Picture 9" descr="There is also a strong negative correlation between COVID case rates and response rates.  - that is stands with higher average total COVID-19 cases per 100k have lower response rates.  This seems most notable for exam rates.&#10;">
            <a:extLst>
              <a:ext uri="{FF2B5EF4-FFF2-40B4-BE49-F238E27FC236}">
                <a16:creationId xmlns:a16="http://schemas.microsoft.com/office/drawing/2014/main" id="{2007359B-9EF7-4925-88BD-40593CCCF50A}"/>
              </a:ext>
            </a:extLst>
          </p:cNvPr>
          <p:cNvPicPr>
            <a:picLocks noChangeAspect="1"/>
          </p:cNvPicPr>
          <p:nvPr/>
        </p:nvPicPr>
        <p:blipFill>
          <a:blip r:embed="rId4"/>
          <a:stretch>
            <a:fillRect/>
          </a:stretch>
        </p:blipFill>
        <p:spPr>
          <a:xfrm>
            <a:off x="6381750" y="1296194"/>
            <a:ext cx="5372100" cy="4991100"/>
          </a:xfrm>
          <a:prstGeom prst="rect">
            <a:avLst/>
          </a:prstGeom>
          <a:ln>
            <a:solidFill>
              <a:schemeClr val="tx1"/>
            </a:solidFill>
          </a:ln>
        </p:spPr>
      </p:pic>
    </p:spTree>
    <p:extLst>
      <p:ext uri="{BB962C8B-B14F-4D97-AF65-F5344CB8AC3E}">
        <p14:creationId xmlns:p14="http://schemas.microsoft.com/office/powerpoint/2010/main" val="1408000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B216AA-D88F-4AED-AE18-E4E9E58E9E76}"/>
              </a:ext>
            </a:extLst>
          </p:cNvPr>
          <p:cNvSpPr>
            <a:spLocks noGrp="1"/>
          </p:cNvSpPr>
          <p:nvPr>
            <p:ph type="title"/>
          </p:nvPr>
        </p:nvSpPr>
        <p:spPr>
          <a:xfrm>
            <a:off x="317136" y="174625"/>
            <a:ext cx="11874864" cy="739775"/>
          </a:xfrm>
        </p:spPr>
        <p:txBody>
          <a:bodyPr>
            <a:noAutofit/>
          </a:bodyPr>
          <a:lstStyle/>
          <a:p>
            <a:r>
              <a:rPr lang="en-US" sz="3200" b="1" dirty="0">
                <a:solidFill>
                  <a:schemeClr val="accent2">
                    <a:lumMod val="75000"/>
                  </a:schemeClr>
                </a:solidFill>
                <a:latin typeface="+mn-lt"/>
              </a:rPr>
              <a:t>Approaches to Address MEC Participation</a:t>
            </a:r>
            <a:endParaRPr lang="en-US" sz="2400" b="1" dirty="0">
              <a:solidFill>
                <a:schemeClr val="accent2">
                  <a:lumMod val="75000"/>
                </a:schemeClr>
              </a:solidFill>
            </a:endParaRPr>
          </a:p>
        </p:txBody>
      </p:sp>
      <p:sp>
        <p:nvSpPr>
          <p:cNvPr id="2" name="Content Placeholder 1">
            <a:extLst>
              <a:ext uri="{FF2B5EF4-FFF2-40B4-BE49-F238E27FC236}">
                <a16:creationId xmlns:a16="http://schemas.microsoft.com/office/drawing/2014/main" id="{9A4A87E0-F706-4885-9248-96E2A4BB32F1}"/>
              </a:ext>
            </a:extLst>
          </p:cNvPr>
          <p:cNvSpPr>
            <a:spLocks noGrp="1"/>
          </p:cNvSpPr>
          <p:nvPr>
            <p:ph idx="1"/>
          </p:nvPr>
        </p:nvSpPr>
        <p:spPr>
          <a:xfrm>
            <a:off x="984793" y="914400"/>
            <a:ext cx="10539550" cy="5457371"/>
          </a:xfrm>
        </p:spPr>
        <p:txBody>
          <a:bodyPr anchor="t" anchorCtr="0">
            <a:noAutofit/>
          </a:bodyPr>
          <a:lstStyle/>
          <a:p>
            <a:r>
              <a:rPr lang="en-US" sz="2000" dirty="0">
                <a:solidFill>
                  <a:schemeClr val="tx1"/>
                </a:solidFill>
              </a:rPr>
              <a:t>MEC incentive increase for adults from $85 to $125 (experiment for 5 PSUs)</a:t>
            </a:r>
          </a:p>
          <a:p>
            <a:r>
              <a:rPr lang="en-US" sz="2000" dirty="0">
                <a:solidFill>
                  <a:schemeClr val="tx1"/>
                </a:solidFill>
              </a:rPr>
              <a:t>Offering options to participant for receipt of transportation incentive</a:t>
            </a:r>
          </a:p>
          <a:p>
            <a:r>
              <a:rPr lang="en-US" sz="2000" dirty="0">
                <a:solidFill>
                  <a:schemeClr val="tx1"/>
                </a:solidFill>
              </a:rPr>
              <a:t>MEC clinician contact: </a:t>
            </a:r>
          </a:p>
          <a:p>
            <a:pPr marL="798512" lvl="1">
              <a:spcBef>
                <a:spcPts val="0"/>
              </a:spcBef>
            </a:pPr>
            <a:r>
              <a:rPr lang="en-US" sz="1600" dirty="0">
                <a:solidFill>
                  <a:schemeClr val="tx1"/>
                </a:solidFill>
              </a:rPr>
              <a:t>Clinician address participant concerns for those who missed exam or are reluctant to make appointments</a:t>
            </a:r>
          </a:p>
          <a:p>
            <a:r>
              <a:rPr lang="en-US" sz="2000" dirty="0">
                <a:solidFill>
                  <a:schemeClr val="tx1"/>
                </a:solidFill>
              </a:rPr>
              <a:t>Study ambassadors: </a:t>
            </a:r>
          </a:p>
          <a:p>
            <a:pPr lvl="1">
              <a:spcBef>
                <a:spcPts val="0"/>
              </a:spcBef>
            </a:pPr>
            <a:r>
              <a:rPr lang="en-US" sz="1600" dirty="0">
                <a:solidFill>
                  <a:schemeClr val="tx1"/>
                </a:solidFill>
              </a:rPr>
              <a:t>Enthusiastic exam participants are used to help convert reluctant potential participant</a:t>
            </a:r>
          </a:p>
          <a:p>
            <a:r>
              <a:rPr lang="en-US" sz="2000" dirty="0" err="1">
                <a:solidFill>
                  <a:schemeClr val="tx1"/>
                </a:solidFill>
              </a:rPr>
              <a:t>Paradata</a:t>
            </a:r>
            <a:r>
              <a:rPr lang="en-US" sz="2000" dirty="0">
                <a:solidFill>
                  <a:schemeClr val="tx1"/>
                </a:solidFill>
              </a:rPr>
              <a:t>: </a:t>
            </a:r>
          </a:p>
          <a:p>
            <a:pPr lvl="1">
              <a:spcBef>
                <a:spcPts val="0"/>
              </a:spcBef>
            </a:pPr>
            <a:r>
              <a:rPr lang="en-US" sz="1600" dirty="0"/>
              <a:t>Identify </a:t>
            </a:r>
            <a:r>
              <a:rPr lang="en-US" sz="1600" dirty="0">
                <a:solidFill>
                  <a:schemeClr val="tx1"/>
                </a:solidFill>
              </a:rPr>
              <a:t>characteristics of exam participation &amp; cancel/no show; Develop targeted recontact strategies &amp; messaging</a:t>
            </a:r>
          </a:p>
          <a:p>
            <a:pPr marL="0" indent="0">
              <a:spcBef>
                <a:spcPts val="1200"/>
              </a:spcBef>
              <a:buNone/>
            </a:pPr>
            <a:r>
              <a:rPr lang="en-US" sz="2200" dirty="0">
                <a:solidFill>
                  <a:schemeClr val="tx1"/>
                </a:solidFill>
              </a:rPr>
              <a:t>Implementing shortly: </a:t>
            </a:r>
          </a:p>
          <a:p>
            <a:r>
              <a:rPr lang="en-US" sz="2000" dirty="0">
                <a:solidFill>
                  <a:schemeClr val="tx1"/>
                </a:solidFill>
              </a:rPr>
              <a:t>Conduct Survey of MEC Nonrespondents: </a:t>
            </a:r>
          </a:p>
          <a:p>
            <a:pPr marL="798512" lvl="1">
              <a:spcBef>
                <a:spcPts val="0"/>
              </a:spcBef>
            </a:pPr>
            <a:r>
              <a:rPr lang="en-US" sz="1600" dirty="0">
                <a:solidFill>
                  <a:schemeClr val="tx1"/>
                </a:solidFill>
              </a:rPr>
              <a:t>Follow up questionnaires mailed (with telephone follow-up) to participants who refused exam to better understand reasons for declining.  </a:t>
            </a:r>
            <a:endParaRPr lang="en-US" sz="1800" dirty="0">
              <a:solidFill>
                <a:schemeClr val="tx1"/>
              </a:solidFill>
            </a:endParaRPr>
          </a:p>
          <a:p>
            <a:r>
              <a:rPr lang="en-US" sz="2000" dirty="0">
                <a:solidFill>
                  <a:schemeClr val="tx1"/>
                </a:solidFill>
              </a:rPr>
              <a:t>Overbooking MEC appointment slots</a:t>
            </a:r>
          </a:p>
          <a:p>
            <a:pPr marL="798512" lvl="1">
              <a:spcBef>
                <a:spcPts val="0"/>
              </a:spcBef>
            </a:pPr>
            <a:r>
              <a:rPr lang="en-US" sz="1600" dirty="0">
                <a:solidFill>
                  <a:schemeClr val="tx1"/>
                </a:solidFill>
              </a:rPr>
              <a:t>Within COVID safety protocols, book extra SP in session with other appointed SPs who have characteristics associated with cancellation/no show</a:t>
            </a:r>
            <a:endParaRPr lang="en-US" sz="1800" b="0" dirty="0">
              <a:solidFill>
                <a:srgbClr val="FF0000"/>
              </a:solidFill>
            </a:endParaRPr>
          </a:p>
        </p:txBody>
      </p:sp>
    </p:spTree>
    <p:extLst>
      <p:ext uri="{BB962C8B-B14F-4D97-AF65-F5344CB8AC3E}">
        <p14:creationId xmlns:p14="http://schemas.microsoft.com/office/powerpoint/2010/main" val="1359815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01B003-F5D0-4FEC-90C7-2B35D8DACD3F}"/>
              </a:ext>
            </a:extLst>
          </p:cNvPr>
          <p:cNvSpPr txBox="1"/>
          <p:nvPr/>
        </p:nvSpPr>
        <p:spPr>
          <a:xfrm>
            <a:off x="1284174" y="1003299"/>
            <a:ext cx="9073484" cy="4862870"/>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dirty="0"/>
              <a:t>Willingness of persons to be interviewed by phone but not examined in person</a:t>
            </a:r>
          </a:p>
          <a:p>
            <a:pPr marL="285750" indent="-285750">
              <a:spcAft>
                <a:spcPts val="600"/>
              </a:spcAft>
              <a:buFont typeface="Arial" panose="020B0604020202020204" pitchFamily="34" charset="0"/>
              <a:buChar char="•"/>
            </a:pPr>
            <a:r>
              <a:rPr lang="en-US" sz="2400" dirty="0"/>
              <a:t>Examination rates much lower since returning to the field</a:t>
            </a:r>
          </a:p>
          <a:p>
            <a:pPr marL="285750" indent="-285750">
              <a:spcAft>
                <a:spcPts val="600"/>
              </a:spcAft>
              <a:buFont typeface="Arial" panose="020B0604020202020204" pitchFamily="34" charset="0"/>
              <a:buChar char="•"/>
            </a:pPr>
            <a:r>
              <a:rPr lang="en-US" sz="2400" dirty="0"/>
              <a:t>Fewer people willing to visit a medical center during a pandemic</a:t>
            </a:r>
            <a:endParaRPr lang="en-US" sz="2000" strike="sngStrike" dirty="0"/>
          </a:p>
          <a:p>
            <a:pPr marL="1257300" lvl="2" indent="-342900">
              <a:spcAft>
                <a:spcPts val="600"/>
              </a:spcAft>
              <a:buFont typeface="Arial" panose="020B0604020202020204" pitchFamily="34" charset="0"/>
              <a:buChar char="•"/>
            </a:pPr>
            <a:r>
              <a:rPr lang="en-US" dirty="0"/>
              <a:t>Greater percentage not even scheduling an appointment</a:t>
            </a:r>
          </a:p>
          <a:p>
            <a:pPr marL="1257300" lvl="2" indent="-342900">
              <a:spcAft>
                <a:spcPts val="600"/>
              </a:spcAft>
              <a:buFont typeface="Arial" panose="020B0604020202020204" pitchFamily="34" charset="0"/>
              <a:buChar char="•"/>
            </a:pPr>
            <a:r>
              <a:rPr lang="en-US" dirty="0"/>
              <a:t>More cancellations and no shows</a:t>
            </a:r>
          </a:p>
          <a:p>
            <a:pPr marL="1257300" lvl="2" indent="-342900">
              <a:spcAft>
                <a:spcPts val="600"/>
              </a:spcAft>
              <a:buFont typeface="Arial" panose="020B0604020202020204" pitchFamily="34" charset="0"/>
              <a:buChar char="•"/>
            </a:pPr>
            <a:r>
              <a:rPr lang="en-US" dirty="0"/>
              <a:t>Greater level of effort per completed exam</a:t>
            </a:r>
          </a:p>
          <a:p>
            <a:pPr marL="285750" indent="-285750">
              <a:spcAft>
                <a:spcPts val="1200"/>
              </a:spcAft>
              <a:buFont typeface="Arial" panose="020B0604020202020204" pitchFamily="34" charset="0"/>
              <a:buChar char="•"/>
            </a:pPr>
            <a:r>
              <a:rPr lang="en-US" sz="2400" dirty="0"/>
              <a:t>New non-random patterns of nonresponse have likely emerged during pandemic</a:t>
            </a:r>
          </a:p>
          <a:p>
            <a:pPr marL="285750" indent="-285750">
              <a:spcAft>
                <a:spcPts val="1200"/>
              </a:spcAft>
              <a:buFont typeface="Arial" panose="020B0604020202020204" pitchFamily="34" charset="0"/>
              <a:buChar char="•"/>
            </a:pPr>
            <a:r>
              <a:rPr lang="en-US" sz="2400" dirty="0"/>
              <a:t>Vaccination status most significant factor related to exam response</a:t>
            </a:r>
          </a:p>
        </p:txBody>
      </p:sp>
      <p:sp>
        <p:nvSpPr>
          <p:cNvPr id="5" name="Title 15">
            <a:extLst>
              <a:ext uri="{FF2B5EF4-FFF2-40B4-BE49-F238E27FC236}">
                <a16:creationId xmlns:a16="http://schemas.microsoft.com/office/drawing/2014/main" id="{7053EB44-46D6-4AA3-8274-8D03604293C9}"/>
              </a:ext>
            </a:extLst>
          </p:cNvPr>
          <p:cNvSpPr txBox="1">
            <a:spLocks noGrp="1"/>
          </p:cNvSpPr>
          <p:nvPr>
            <p:ph type="title" idx="4294967295"/>
          </p:nvPr>
        </p:nvSpPr>
        <p:spPr>
          <a:xfrm>
            <a:off x="609600" y="279400"/>
            <a:ext cx="10972800" cy="7239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457200" rtl="0" eaLnBrk="1" latinLnBrk="0" hangingPunct="1">
              <a:spcBef>
                <a:spcPct val="0"/>
              </a:spcBef>
              <a:buNone/>
              <a:defRPr lang="en-US" sz="3000" b="1" kern="1200" dirty="0">
                <a:solidFill>
                  <a:srgbClr val="00737F"/>
                </a:solidFill>
                <a:latin typeface="Arial"/>
                <a:ea typeface="+mj-ea"/>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737F"/>
                </a:solidFill>
                <a:effectLst/>
                <a:uLnTx/>
                <a:uFillTx/>
                <a:latin typeface="+mj-lt"/>
                <a:ea typeface="+mj-ea"/>
                <a:cs typeface="+mj-cs"/>
              </a:rPr>
              <a:t>Examination </a:t>
            </a:r>
            <a:r>
              <a:rPr kumimoji="0" lang="en-US" sz="3200" b="1" i="0" u="none" strike="noStrike" kern="1200" cap="none" spc="0" normalizeH="0" baseline="0" noProof="0" dirty="0">
                <a:ln>
                  <a:noFill/>
                </a:ln>
                <a:solidFill>
                  <a:schemeClr val="accent2">
                    <a:lumMod val="75000"/>
                  </a:schemeClr>
                </a:solidFill>
                <a:effectLst/>
                <a:uLnTx/>
                <a:uFillTx/>
                <a:latin typeface="+mj-lt"/>
                <a:ea typeface="+mj-ea"/>
                <a:cs typeface="+mj-cs"/>
              </a:rPr>
              <a:t>Response Rates - Summary</a:t>
            </a:r>
            <a:endParaRPr kumimoji="0" lang="en-US" sz="2800" b="1" i="0" u="none" strike="noStrike" kern="1200" cap="none" spc="0" normalizeH="0" baseline="0" noProof="0" dirty="0">
              <a:ln>
                <a:noFill/>
              </a:ln>
              <a:solidFill>
                <a:srgbClr val="00737F"/>
              </a:solidFill>
              <a:effectLst/>
              <a:uLnTx/>
              <a:uFillTx/>
              <a:latin typeface="Arial"/>
              <a:ea typeface="+mj-ea"/>
              <a:cs typeface="Calibri" panose="020F0502020204030204" pitchFamily="34" charset="0"/>
            </a:endParaRPr>
          </a:p>
        </p:txBody>
      </p:sp>
    </p:spTree>
    <p:extLst>
      <p:ext uri="{BB962C8B-B14F-4D97-AF65-F5344CB8AC3E}">
        <p14:creationId xmlns:p14="http://schemas.microsoft.com/office/powerpoint/2010/main" val="2657599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F2DB-6B41-4A59-8233-E08C6E9A513F}"/>
              </a:ext>
            </a:extLst>
          </p:cNvPr>
          <p:cNvSpPr>
            <a:spLocks noGrp="1"/>
          </p:cNvSpPr>
          <p:nvPr>
            <p:ph type="title"/>
          </p:nvPr>
        </p:nvSpPr>
        <p:spPr>
          <a:xfrm>
            <a:off x="914400" y="442913"/>
            <a:ext cx="10363200" cy="590551"/>
          </a:xfrm>
        </p:spPr>
        <p:txBody>
          <a:bodyPr/>
          <a:lstStyle/>
          <a:p>
            <a:r>
              <a:rPr lang="en-US" dirty="0"/>
              <a:t>Questions to the BSC</a:t>
            </a:r>
          </a:p>
        </p:txBody>
      </p:sp>
      <p:sp>
        <p:nvSpPr>
          <p:cNvPr id="3" name="Content Placeholder 2">
            <a:extLst>
              <a:ext uri="{FF2B5EF4-FFF2-40B4-BE49-F238E27FC236}">
                <a16:creationId xmlns:a16="http://schemas.microsoft.com/office/drawing/2014/main" id="{6FE32001-BD74-4D42-8ECC-5BC193DF97CB}"/>
              </a:ext>
            </a:extLst>
          </p:cNvPr>
          <p:cNvSpPr>
            <a:spLocks noGrp="1"/>
          </p:cNvSpPr>
          <p:nvPr>
            <p:ph idx="1"/>
          </p:nvPr>
        </p:nvSpPr>
        <p:spPr>
          <a:xfrm>
            <a:off x="1244600" y="1260388"/>
            <a:ext cx="8756650" cy="5154699"/>
          </a:xfrm>
        </p:spPr>
        <p:txBody>
          <a:bodyPr>
            <a:normAutofit/>
          </a:bodyPr>
          <a:lstStyle/>
          <a:p>
            <a:pPr marL="457200" indent="-457200">
              <a:buAutoNum type="arabicPeriod"/>
            </a:pPr>
            <a:r>
              <a:rPr lang="en-US" dirty="0"/>
              <a:t>In addition to the strategies already implemented, are there interventions that could be implemented in real time to address exam nonresponse? </a:t>
            </a:r>
          </a:p>
          <a:p>
            <a:pPr marL="457200" indent="-457200">
              <a:buAutoNum type="arabicPeriod"/>
            </a:pPr>
            <a:r>
              <a:rPr lang="en-US" dirty="0"/>
              <a:t>Are there specific steps to take that could mitigate potential nonresponse bias while data are still being collected? </a:t>
            </a:r>
          </a:p>
          <a:p>
            <a:pPr marL="512762" lvl="1" indent="0">
              <a:buNone/>
            </a:pPr>
            <a:r>
              <a:rPr lang="en-US" dirty="0"/>
              <a:t>	(e.g., are there examples of more effective messaging that could be 	used or important </a:t>
            </a:r>
            <a:r>
              <a:rPr lang="en-US" dirty="0" err="1"/>
              <a:t>paradata</a:t>
            </a:r>
            <a:r>
              <a:rPr lang="en-US" dirty="0"/>
              <a:t> to consider?)</a:t>
            </a:r>
          </a:p>
          <a:p>
            <a:pPr marL="457200" indent="-457200">
              <a:buAutoNum type="arabicPeriod"/>
            </a:pPr>
            <a:r>
              <a:rPr lang="en-US" dirty="0"/>
              <a:t>NHANES is a unique survey with an extra survey stage (exam) not included in other national surveys. Are there any other examples to compare the recent NHANES exam response rate experience?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6021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35C17A-B215-4E23-8E32-8B419998DC5C}"/>
              </a:ext>
            </a:extLst>
          </p:cNvPr>
          <p:cNvSpPr>
            <a:spLocks noGrp="1"/>
          </p:cNvSpPr>
          <p:nvPr>
            <p:ph type="title"/>
          </p:nvPr>
        </p:nvSpPr>
        <p:spPr>
          <a:xfrm>
            <a:off x="600075" y="2900885"/>
            <a:ext cx="10888631" cy="1518715"/>
          </a:xfrm>
        </p:spPr>
        <p:txBody>
          <a:bodyPr/>
          <a:lstStyle/>
          <a:p>
            <a:pPr algn="ctr"/>
            <a:r>
              <a:rPr lang="en-US" dirty="0"/>
              <a:t>Questions?</a:t>
            </a:r>
          </a:p>
        </p:txBody>
      </p:sp>
    </p:spTree>
    <p:extLst>
      <p:ext uri="{BB962C8B-B14F-4D97-AF65-F5344CB8AC3E}">
        <p14:creationId xmlns:p14="http://schemas.microsoft.com/office/powerpoint/2010/main" val="1879070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itle 1">
            <a:extLst>
              <a:ext uri="{FF2B5EF4-FFF2-40B4-BE49-F238E27FC236}">
                <a16:creationId xmlns:a16="http://schemas.microsoft.com/office/drawing/2014/main" id="{6ECA53A8-07AD-4A24-B963-EC2C4804D879}"/>
              </a:ext>
            </a:extLst>
          </p:cNvPr>
          <p:cNvSpPr txBox="1">
            <a:spLocks noGrp="1"/>
          </p:cNvSpPr>
          <p:nvPr>
            <p:ph type="title" idx="4294967295"/>
          </p:nvPr>
        </p:nvSpPr>
        <p:spPr>
          <a:xfrm>
            <a:off x="654162" y="-215700"/>
            <a:ext cx="9460806" cy="11185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rtl="0" eaLnBrk="0" fontAlgn="base" hangingPunct="0">
              <a:lnSpc>
                <a:spcPts val="2250"/>
              </a:lnSpc>
              <a:spcBef>
                <a:spcPct val="0"/>
              </a:spcBef>
              <a:spcAft>
                <a:spcPct val="0"/>
              </a:spcAft>
              <a:defRPr sz="2100" b="1" kern="1200" baseline="0">
                <a:solidFill>
                  <a:srgbClr val="006858"/>
                </a:solidFill>
                <a:effectLst/>
                <a:latin typeface="Calibri" pitchFamily="34" charset="0"/>
                <a:ea typeface="+mj-ea"/>
                <a:cs typeface="+mj-cs"/>
              </a:defRPr>
            </a:lvl1pPr>
            <a:lvl2pPr algn="ctr" rtl="0" eaLnBrk="0" fontAlgn="base" hangingPunct="0">
              <a:spcBef>
                <a:spcPct val="0"/>
              </a:spcBef>
              <a:spcAft>
                <a:spcPct val="0"/>
              </a:spcAft>
              <a:defRPr sz="3300">
                <a:solidFill>
                  <a:schemeClr val="tx1"/>
                </a:solidFill>
                <a:latin typeface="Myriad Web Pro" panose="020B0503030403020204" pitchFamily="34" charset="0"/>
              </a:defRPr>
            </a:lvl2pPr>
            <a:lvl3pPr algn="ctr" rtl="0" eaLnBrk="0" fontAlgn="base" hangingPunct="0">
              <a:spcBef>
                <a:spcPct val="0"/>
              </a:spcBef>
              <a:spcAft>
                <a:spcPct val="0"/>
              </a:spcAft>
              <a:defRPr sz="3300">
                <a:solidFill>
                  <a:schemeClr val="tx1"/>
                </a:solidFill>
                <a:latin typeface="Myriad Web Pro" panose="020B0503030403020204" pitchFamily="34" charset="0"/>
              </a:defRPr>
            </a:lvl3pPr>
            <a:lvl4pPr algn="ctr" rtl="0" eaLnBrk="0" fontAlgn="base" hangingPunct="0">
              <a:spcBef>
                <a:spcPct val="0"/>
              </a:spcBef>
              <a:spcAft>
                <a:spcPct val="0"/>
              </a:spcAft>
              <a:defRPr sz="3300">
                <a:solidFill>
                  <a:schemeClr val="tx1"/>
                </a:solidFill>
                <a:latin typeface="Myriad Web Pro" panose="020B0503030403020204" pitchFamily="34" charset="0"/>
              </a:defRPr>
            </a:lvl4pPr>
            <a:lvl5pPr algn="ctr" rtl="0" eaLnBrk="0" fontAlgn="base" hangingPunct="0">
              <a:spcBef>
                <a:spcPct val="0"/>
              </a:spcBef>
              <a:spcAft>
                <a:spcPct val="0"/>
              </a:spcAft>
              <a:defRPr sz="3300">
                <a:solidFill>
                  <a:schemeClr val="tx1"/>
                </a:solidFill>
                <a:latin typeface="Myriad Web Pro" panose="020B0503030403020204" pitchFamily="34" charset="0"/>
              </a:defRPr>
            </a:lvl5pPr>
            <a:lvl6pPr marL="342900" algn="ctr" rtl="0" fontAlgn="base">
              <a:spcBef>
                <a:spcPct val="0"/>
              </a:spcBef>
              <a:spcAft>
                <a:spcPct val="0"/>
              </a:spcAft>
              <a:defRPr sz="3300">
                <a:solidFill>
                  <a:schemeClr val="tx1"/>
                </a:solidFill>
                <a:latin typeface="Myriad Web Pro" panose="020B0503030403020204" pitchFamily="34" charset="0"/>
              </a:defRPr>
            </a:lvl6pPr>
            <a:lvl7pPr marL="685800" algn="ctr" rtl="0" fontAlgn="base">
              <a:spcBef>
                <a:spcPct val="0"/>
              </a:spcBef>
              <a:spcAft>
                <a:spcPct val="0"/>
              </a:spcAft>
              <a:defRPr sz="3300">
                <a:solidFill>
                  <a:schemeClr val="tx1"/>
                </a:solidFill>
                <a:latin typeface="Myriad Web Pro" panose="020B0503030403020204" pitchFamily="34" charset="0"/>
              </a:defRPr>
            </a:lvl7pPr>
            <a:lvl8pPr marL="1028700" algn="ctr" rtl="0" fontAlgn="base">
              <a:spcBef>
                <a:spcPct val="0"/>
              </a:spcBef>
              <a:spcAft>
                <a:spcPct val="0"/>
              </a:spcAft>
              <a:defRPr sz="3300">
                <a:solidFill>
                  <a:schemeClr val="tx1"/>
                </a:solidFill>
                <a:latin typeface="Myriad Web Pro" panose="020B0503030403020204" pitchFamily="34" charset="0"/>
              </a:defRPr>
            </a:lvl8pPr>
            <a:lvl9pPr marL="1371600" algn="ctr" rtl="0" fontAlgn="base">
              <a:spcBef>
                <a:spcPct val="0"/>
              </a:spcBef>
              <a:spcAft>
                <a:spcPct val="0"/>
              </a:spcAft>
              <a:defRPr sz="3300">
                <a:solidFill>
                  <a:schemeClr val="tx1"/>
                </a:solidFill>
                <a:latin typeface="Myriad Web Pro" panose="020B0503030403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sz="3733" b="1" i="0" u="none" strike="noStrike" kern="1200" cap="none" spc="0" normalizeH="0" baseline="0" noProof="0" dirty="0">
                <a:ln>
                  <a:noFill/>
                </a:ln>
                <a:solidFill>
                  <a:srgbClr val="006858"/>
                </a:solidFill>
                <a:effectLst/>
                <a:uLnTx/>
                <a:uFillTx/>
                <a:latin typeface="Calibri" pitchFamily="34" charset="0"/>
                <a:ea typeface="+mj-ea"/>
                <a:cs typeface="+mj-cs"/>
              </a:rPr>
            </a:br>
            <a:r>
              <a:rPr kumimoji="0" lang="en-US" sz="3733" b="1" i="0" u="none" strike="noStrike" kern="1200" cap="none" spc="0" normalizeH="0" baseline="0" noProof="0" dirty="0">
                <a:ln>
                  <a:noFill/>
                </a:ln>
                <a:solidFill>
                  <a:srgbClr val="006858"/>
                </a:solidFill>
                <a:effectLst/>
                <a:uLnTx/>
                <a:uFillTx/>
                <a:latin typeface="Calibri" pitchFamily="34" charset="0"/>
                <a:ea typeface="+mj-ea"/>
                <a:cs typeface="+mj-cs"/>
              </a:rPr>
              <a:t>NHANES Data Collection Stages</a:t>
            </a:r>
          </a:p>
        </p:txBody>
      </p:sp>
      <p:grpSp>
        <p:nvGrpSpPr>
          <p:cNvPr id="19" name="Group 18" descr="There are three main stages of data collection in NHANES&#10;Before the home interview, there is screening of selected households to determine eligibility of all persons in the HH to participate&#10;">
            <a:extLst>
              <a:ext uri="{FF2B5EF4-FFF2-40B4-BE49-F238E27FC236}">
                <a16:creationId xmlns:a16="http://schemas.microsoft.com/office/drawing/2014/main" id="{730A30A5-6D30-439B-97B2-018DA8132E1F}"/>
              </a:ext>
            </a:extLst>
          </p:cNvPr>
          <p:cNvGrpSpPr/>
          <p:nvPr/>
        </p:nvGrpSpPr>
        <p:grpSpPr>
          <a:xfrm>
            <a:off x="409434" y="1974786"/>
            <a:ext cx="3452882" cy="3482357"/>
            <a:chOff x="1789526" y="1032409"/>
            <a:chExt cx="1284483" cy="1347598"/>
          </a:xfrm>
        </p:grpSpPr>
        <p:grpSp>
          <p:nvGrpSpPr>
            <p:cNvPr id="20" name="Group 19">
              <a:extLst>
                <a:ext uri="{FF2B5EF4-FFF2-40B4-BE49-F238E27FC236}">
                  <a16:creationId xmlns:a16="http://schemas.microsoft.com/office/drawing/2014/main" id="{92B9C739-D41D-4FCB-8985-472FD3CE8F1D}"/>
                </a:ext>
              </a:extLst>
            </p:cNvPr>
            <p:cNvGrpSpPr/>
            <p:nvPr/>
          </p:nvGrpSpPr>
          <p:grpSpPr>
            <a:xfrm>
              <a:off x="1838253" y="1137907"/>
              <a:ext cx="1202520" cy="1127140"/>
              <a:chOff x="1551587" y="1202979"/>
              <a:chExt cx="1202520" cy="1127140"/>
            </a:xfrm>
          </p:grpSpPr>
          <p:sp>
            <p:nvSpPr>
              <p:cNvPr id="22" name="TextBox 21">
                <a:extLst>
                  <a:ext uri="{FF2B5EF4-FFF2-40B4-BE49-F238E27FC236}">
                    <a16:creationId xmlns:a16="http://schemas.microsoft.com/office/drawing/2014/main" id="{8CED01A0-4A78-468E-9F7B-5BF7517751AC}"/>
                  </a:ext>
                </a:extLst>
              </p:cNvPr>
              <p:cNvSpPr txBox="1"/>
              <p:nvPr/>
            </p:nvSpPr>
            <p:spPr>
              <a:xfrm>
                <a:off x="1601637" y="2127644"/>
                <a:ext cx="1086929" cy="202475"/>
              </a:xfrm>
              <a:prstGeom prst="rect">
                <a:avLst/>
              </a:prstGeom>
              <a:noFill/>
            </p:spPr>
            <p:txBody>
              <a:bodyPr wrap="square" rtlCol="0">
                <a:spAutoFit/>
              </a:bodyPr>
              <a:lstStyle/>
              <a:p>
                <a:pPr algn="ctr"/>
                <a:r>
                  <a:rPr lang="en-US" sz="2800" dirty="0">
                    <a:solidFill>
                      <a:srgbClr val="000000"/>
                    </a:solidFill>
                    <a:latin typeface="Calibri" panose="020F0502020204030204" pitchFamily="34" charset="0"/>
                  </a:rPr>
                  <a:t>Screening</a:t>
                </a:r>
              </a:p>
            </p:txBody>
          </p:sp>
          <p:pic>
            <p:nvPicPr>
              <p:cNvPr id="23" name="Picture 3" descr="C:\Users\kzs4\AppData\Local\Microsoft\Windows\Temporary Internet Files\Content.Outlook\SMXT3JVD\DSC04168.jpg">
                <a:extLst>
                  <a:ext uri="{FF2B5EF4-FFF2-40B4-BE49-F238E27FC236}">
                    <a16:creationId xmlns:a16="http://schemas.microsoft.com/office/drawing/2014/main" id="{6069A6A2-55FD-4A73-BEFE-A0E6F570BE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1587" y="1202979"/>
                <a:ext cx="1202520" cy="859363"/>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Rectangle 20">
              <a:extLst>
                <a:ext uri="{FF2B5EF4-FFF2-40B4-BE49-F238E27FC236}">
                  <a16:creationId xmlns:a16="http://schemas.microsoft.com/office/drawing/2014/main" id="{28C9EB47-DF4E-41DA-96EE-D23E02395492}"/>
                </a:ext>
              </a:extLst>
            </p:cNvPr>
            <p:cNvSpPr/>
            <p:nvPr/>
          </p:nvSpPr>
          <p:spPr>
            <a:xfrm>
              <a:off x="1789526" y="1032409"/>
              <a:ext cx="1284483" cy="134759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4" name="Group 23" descr="Interviewing those persons who are selected&#10;">
            <a:extLst>
              <a:ext uri="{FF2B5EF4-FFF2-40B4-BE49-F238E27FC236}">
                <a16:creationId xmlns:a16="http://schemas.microsoft.com/office/drawing/2014/main" id="{A280CDE5-03F6-41CE-8431-37D02CAB3842}"/>
              </a:ext>
            </a:extLst>
          </p:cNvPr>
          <p:cNvGrpSpPr/>
          <p:nvPr/>
        </p:nvGrpSpPr>
        <p:grpSpPr>
          <a:xfrm>
            <a:off x="4284120" y="1974786"/>
            <a:ext cx="3423930" cy="3482359"/>
            <a:chOff x="3428845" y="1073129"/>
            <a:chExt cx="1284483" cy="1273714"/>
          </a:xfrm>
        </p:grpSpPr>
        <p:grpSp>
          <p:nvGrpSpPr>
            <p:cNvPr id="25" name="Group 24">
              <a:extLst>
                <a:ext uri="{FF2B5EF4-FFF2-40B4-BE49-F238E27FC236}">
                  <a16:creationId xmlns:a16="http://schemas.microsoft.com/office/drawing/2014/main" id="{CB8B6EE0-065B-4E13-9711-28BA6D3AC7BE}"/>
                </a:ext>
              </a:extLst>
            </p:cNvPr>
            <p:cNvGrpSpPr/>
            <p:nvPr/>
          </p:nvGrpSpPr>
          <p:grpSpPr>
            <a:xfrm>
              <a:off x="3504274" y="1187217"/>
              <a:ext cx="1149636" cy="1052263"/>
              <a:chOff x="2857873" y="1252288"/>
              <a:chExt cx="1149636" cy="1052263"/>
            </a:xfrm>
          </p:grpSpPr>
          <p:pic>
            <p:nvPicPr>
              <p:cNvPr id="28" name="Picture 2" descr="C:\Users\kzs4\AppData\Local\Microsoft\Windows\Temporary Internet Files\Content.Outlook\SMXT3JVD\DSC04193.jpg">
                <a:extLst>
                  <a:ext uri="{FF2B5EF4-FFF2-40B4-BE49-F238E27FC236}">
                    <a16:creationId xmlns:a16="http://schemas.microsoft.com/office/drawing/2014/main" id="{C0D07000-B4CE-4BF0-A04D-CADBE7ACA0A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7873" y="1252288"/>
                <a:ext cx="1146880" cy="706085"/>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19CFFE63-0940-484E-AED6-D8980CE30DA1}"/>
                  </a:ext>
                </a:extLst>
              </p:cNvPr>
              <p:cNvSpPr txBox="1"/>
              <p:nvPr/>
            </p:nvSpPr>
            <p:spPr>
              <a:xfrm>
                <a:off x="2860629" y="2113177"/>
                <a:ext cx="1146880" cy="191374"/>
              </a:xfrm>
              <a:prstGeom prst="rect">
                <a:avLst/>
              </a:prstGeom>
              <a:noFill/>
            </p:spPr>
            <p:txBody>
              <a:bodyPr wrap="square" rtlCol="0">
                <a:spAutoFit/>
              </a:bodyPr>
              <a:lstStyle/>
              <a:p>
                <a:pPr algn="ctr"/>
                <a:r>
                  <a:rPr lang="en-US" sz="2800" dirty="0">
                    <a:solidFill>
                      <a:srgbClr val="000000"/>
                    </a:solidFill>
                    <a:latin typeface="Calibri" panose="020F0502020204030204" pitchFamily="34" charset="0"/>
                  </a:rPr>
                  <a:t>In-home interview</a:t>
                </a:r>
              </a:p>
            </p:txBody>
          </p:sp>
        </p:grpSp>
        <p:sp>
          <p:nvSpPr>
            <p:cNvPr id="26" name="Rectangle 25">
              <a:extLst>
                <a:ext uri="{FF2B5EF4-FFF2-40B4-BE49-F238E27FC236}">
                  <a16:creationId xmlns:a16="http://schemas.microsoft.com/office/drawing/2014/main" id="{5FF47D01-8A9D-4F44-B895-FEF567CAE353}"/>
                </a:ext>
              </a:extLst>
            </p:cNvPr>
            <p:cNvSpPr/>
            <p:nvPr/>
          </p:nvSpPr>
          <p:spPr>
            <a:xfrm>
              <a:off x="3428845" y="1073129"/>
              <a:ext cx="1284483" cy="127371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cxnSp>
        <p:nvCxnSpPr>
          <p:cNvPr id="30" name="Straight Arrow Connector 29">
            <a:extLst>
              <a:ext uri="{FF2B5EF4-FFF2-40B4-BE49-F238E27FC236}">
                <a16:creationId xmlns:a16="http://schemas.microsoft.com/office/drawing/2014/main" id="{F6686ADD-7882-443C-B8DE-A1838AFE9776}"/>
              </a:ext>
              <a:ext uri="{C183D7F6-B498-43B3-948B-1728B52AA6E4}">
                <adec:decorative xmlns:adec="http://schemas.microsoft.com/office/drawing/2017/decorative" val="1"/>
              </a:ext>
            </a:extLst>
          </p:cNvPr>
          <p:cNvCxnSpPr>
            <a:cxnSpLocks/>
          </p:cNvCxnSpPr>
          <p:nvPr/>
        </p:nvCxnSpPr>
        <p:spPr>
          <a:xfrm>
            <a:off x="3881787" y="3760857"/>
            <a:ext cx="41725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grpSp>
        <p:nvGrpSpPr>
          <p:cNvPr id="38" name="Group 37" descr="And then conducting in-person health examinations in our mobile exam center (MEC) &#10;">
            <a:extLst>
              <a:ext uri="{FF2B5EF4-FFF2-40B4-BE49-F238E27FC236}">
                <a16:creationId xmlns:a16="http://schemas.microsoft.com/office/drawing/2014/main" id="{E90F32C4-2F7F-415F-818E-3E2E1BC104AF}"/>
              </a:ext>
            </a:extLst>
          </p:cNvPr>
          <p:cNvGrpSpPr/>
          <p:nvPr/>
        </p:nvGrpSpPr>
        <p:grpSpPr>
          <a:xfrm>
            <a:off x="8183770" y="2286707"/>
            <a:ext cx="3730726" cy="3042644"/>
            <a:chOff x="2976646" y="1386958"/>
            <a:chExt cx="3730726" cy="3042644"/>
          </a:xfrm>
        </p:grpSpPr>
        <p:sp>
          <p:nvSpPr>
            <p:cNvPr id="39" name="TextBox 38">
              <a:extLst>
                <a:ext uri="{FF2B5EF4-FFF2-40B4-BE49-F238E27FC236}">
                  <a16:creationId xmlns:a16="http://schemas.microsoft.com/office/drawing/2014/main" id="{19E87189-F01D-4A81-9B11-839647C26080}"/>
                </a:ext>
              </a:extLst>
            </p:cNvPr>
            <p:cNvSpPr txBox="1"/>
            <p:nvPr/>
          </p:nvSpPr>
          <p:spPr>
            <a:xfrm>
              <a:off x="3122712" y="3044607"/>
              <a:ext cx="3365208" cy="1384995"/>
            </a:xfrm>
            <a:prstGeom prst="rect">
              <a:avLst/>
            </a:prstGeom>
            <a:noFill/>
          </p:spPr>
          <p:txBody>
            <a:bodyPr wrap="square" rtlCol="0">
              <a:spAutoFit/>
            </a:bodyPr>
            <a:lstStyle/>
            <a:p>
              <a:pPr algn="ctr"/>
              <a:r>
                <a:rPr lang="en-US" sz="2800" dirty="0">
                  <a:solidFill>
                    <a:srgbClr val="000000"/>
                  </a:solidFill>
                  <a:latin typeface="Calibri" panose="020F0502020204030204" pitchFamily="34" charset="0"/>
                </a:rPr>
                <a:t>Examination at Mobile Examination Center (MEC)</a:t>
              </a:r>
            </a:p>
          </p:txBody>
        </p:sp>
        <p:pic>
          <p:nvPicPr>
            <p:cNvPr id="40" name="Picture 6" descr="C:\Users\kzs4\AppData\Local\Microsoft\Windows\Temporary Internet Files\Content.Outlook\SMXT3JVD\DSC_0742.jpg">
              <a:extLst>
                <a:ext uri="{FF2B5EF4-FFF2-40B4-BE49-F238E27FC236}">
                  <a16:creationId xmlns:a16="http://schemas.microsoft.com/office/drawing/2014/main" id="{6484EE41-47D8-4C78-A252-F68F9787C443}"/>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33057" b="15692"/>
            <a:stretch/>
          </p:blipFill>
          <p:spPr bwMode="auto">
            <a:xfrm>
              <a:off x="2976646" y="1386958"/>
              <a:ext cx="3730726" cy="1452071"/>
            </a:xfrm>
            <a:prstGeom prst="rect">
              <a:avLst/>
            </a:prstGeom>
            <a:noFill/>
            <a:ln w="28575">
              <a:noFill/>
              <a:miter lim="800000"/>
              <a:headEnd/>
              <a:tailEnd/>
            </a:ln>
            <a:effectLst/>
            <a:extLst>
              <a:ext uri="{909E8E84-426E-40DD-AFC4-6F175D3DCCD1}">
                <a14:hiddenFill xmlns:a14="http://schemas.microsoft.com/office/drawing/2010/main">
                  <a:solidFill>
                    <a:srgbClr val="FFFFFF"/>
                  </a:solidFill>
                </a14:hiddenFill>
              </a:ext>
            </a:extLst>
          </p:spPr>
        </p:pic>
      </p:grpSp>
      <p:sp>
        <p:nvSpPr>
          <p:cNvPr id="41" name="Rectangle 40">
            <a:extLst>
              <a:ext uri="{FF2B5EF4-FFF2-40B4-BE49-F238E27FC236}">
                <a16:creationId xmlns:a16="http://schemas.microsoft.com/office/drawing/2014/main" id="{9AFF8017-EAE2-412B-96BB-B96393ABF8DE}"/>
              </a:ext>
              <a:ext uri="{C183D7F6-B498-43B3-948B-1728B52AA6E4}">
                <adec:decorative xmlns:adec="http://schemas.microsoft.com/office/drawing/2017/decorative" val="1"/>
              </a:ext>
            </a:extLst>
          </p:cNvPr>
          <p:cNvSpPr/>
          <p:nvPr/>
        </p:nvSpPr>
        <p:spPr>
          <a:xfrm>
            <a:off x="8110384" y="1974786"/>
            <a:ext cx="3804112" cy="34691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33" name="Straight Arrow Connector 32">
            <a:extLst>
              <a:ext uri="{FF2B5EF4-FFF2-40B4-BE49-F238E27FC236}">
                <a16:creationId xmlns:a16="http://schemas.microsoft.com/office/drawing/2014/main" id="{405A4FA2-C3B2-4807-B5A6-3E3F31B0D617}"/>
              </a:ext>
              <a:ext uri="{C183D7F6-B498-43B3-948B-1728B52AA6E4}">
                <adec:decorative xmlns:adec="http://schemas.microsoft.com/office/drawing/2017/decorative" val="1"/>
              </a:ext>
            </a:extLst>
          </p:cNvPr>
          <p:cNvCxnSpPr>
            <a:cxnSpLocks/>
          </p:cNvCxnSpPr>
          <p:nvPr/>
        </p:nvCxnSpPr>
        <p:spPr>
          <a:xfrm>
            <a:off x="7730458" y="3760857"/>
            <a:ext cx="41725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26838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18505"/>
            <a:ext cx="10972800" cy="1022893"/>
          </a:xfrm>
        </p:spPr>
        <p:txBody>
          <a:bodyPr>
            <a:normAutofit/>
          </a:bodyPr>
          <a:lstStyle/>
          <a:p>
            <a:r>
              <a:rPr lang="en-US" sz="3200" dirty="0">
                <a:cs typeface="Calibri" panose="020F0502020204030204" pitchFamily="34" charset="0"/>
              </a:rPr>
              <a:t>Trends in Response Rates: NHANES 1999‒2018</a:t>
            </a:r>
          </a:p>
        </p:txBody>
      </p:sp>
      <p:graphicFrame>
        <p:nvGraphicFramePr>
          <p:cNvPr id="7" name="Chart 6" descr="Here are trends in response rates for the three main stages of NHANES from 1999 to 2018. Screening is the top line in red, home interviewing is in green, and examination is in blue. &#10;The response rate for the interview and the examination are cumulative. Over the past two decades, we’ve observed a steady decline in response rates with steeper declines observed in recent years. &#10;"/>
          <p:cNvGraphicFramePr>
            <a:graphicFrameLocks/>
          </p:cNvGraphicFramePr>
          <p:nvPr>
            <p:extLst>
              <p:ext uri="{D42A27DB-BD31-4B8C-83A1-F6EECF244321}">
                <p14:modId xmlns:p14="http://schemas.microsoft.com/office/powerpoint/2010/main" val="446488221"/>
              </p:ext>
            </p:extLst>
          </p:nvPr>
        </p:nvGraphicFramePr>
        <p:xfrm>
          <a:off x="391487" y="1513841"/>
          <a:ext cx="11420212" cy="48058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133780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noGrp="1"/>
          </p:cNvSpPr>
          <p:nvPr>
            <p:ph type="title" idx="4294967295"/>
          </p:nvPr>
        </p:nvSpPr>
        <p:spPr>
          <a:xfrm>
            <a:off x="522514" y="183013"/>
            <a:ext cx="9688286" cy="705987"/>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rtl="0" eaLnBrk="0" fontAlgn="base" hangingPunct="0">
              <a:lnSpc>
                <a:spcPts val="2250"/>
              </a:lnSpc>
              <a:spcBef>
                <a:spcPct val="0"/>
              </a:spcBef>
              <a:spcAft>
                <a:spcPct val="0"/>
              </a:spcAft>
              <a:defRPr sz="2100" b="1" kern="1200" baseline="0">
                <a:solidFill>
                  <a:srgbClr val="006858"/>
                </a:solidFill>
                <a:effectLst/>
                <a:latin typeface="Calibri" pitchFamily="34" charset="0"/>
                <a:ea typeface="+mj-ea"/>
                <a:cs typeface="+mj-cs"/>
              </a:defRPr>
            </a:lvl1pPr>
            <a:lvl2pPr algn="ctr" rtl="0" eaLnBrk="0" fontAlgn="base" hangingPunct="0">
              <a:spcBef>
                <a:spcPct val="0"/>
              </a:spcBef>
              <a:spcAft>
                <a:spcPct val="0"/>
              </a:spcAft>
              <a:defRPr sz="3300">
                <a:solidFill>
                  <a:schemeClr val="tx1"/>
                </a:solidFill>
                <a:latin typeface="Myriad Web Pro" panose="020B0503030403020204" pitchFamily="34" charset="0"/>
              </a:defRPr>
            </a:lvl2pPr>
            <a:lvl3pPr algn="ctr" rtl="0" eaLnBrk="0" fontAlgn="base" hangingPunct="0">
              <a:spcBef>
                <a:spcPct val="0"/>
              </a:spcBef>
              <a:spcAft>
                <a:spcPct val="0"/>
              </a:spcAft>
              <a:defRPr sz="3300">
                <a:solidFill>
                  <a:schemeClr val="tx1"/>
                </a:solidFill>
                <a:latin typeface="Myriad Web Pro" panose="020B0503030403020204" pitchFamily="34" charset="0"/>
              </a:defRPr>
            </a:lvl3pPr>
            <a:lvl4pPr algn="ctr" rtl="0" eaLnBrk="0" fontAlgn="base" hangingPunct="0">
              <a:spcBef>
                <a:spcPct val="0"/>
              </a:spcBef>
              <a:spcAft>
                <a:spcPct val="0"/>
              </a:spcAft>
              <a:defRPr sz="3300">
                <a:solidFill>
                  <a:schemeClr val="tx1"/>
                </a:solidFill>
                <a:latin typeface="Myriad Web Pro" panose="020B0503030403020204" pitchFamily="34" charset="0"/>
              </a:defRPr>
            </a:lvl4pPr>
            <a:lvl5pPr algn="ctr" rtl="0" eaLnBrk="0" fontAlgn="base" hangingPunct="0">
              <a:spcBef>
                <a:spcPct val="0"/>
              </a:spcBef>
              <a:spcAft>
                <a:spcPct val="0"/>
              </a:spcAft>
              <a:defRPr sz="3300">
                <a:solidFill>
                  <a:schemeClr val="tx1"/>
                </a:solidFill>
                <a:latin typeface="Myriad Web Pro" panose="020B0503030403020204" pitchFamily="34" charset="0"/>
              </a:defRPr>
            </a:lvl5pPr>
            <a:lvl6pPr marL="342900" algn="ctr" rtl="0" fontAlgn="base">
              <a:spcBef>
                <a:spcPct val="0"/>
              </a:spcBef>
              <a:spcAft>
                <a:spcPct val="0"/>
              </a:spcAft>
              <a:defRPr sz="3300">
                <a:solidFill>
                  <a:schemeClr val="tx1"/>
                </a:solidFill>
                <a:latin typeface="Myriad Web Pro" panose="020B0503030403020204" pitchFamily="34" charset="0"/>
              </a:defRPr>
            </a:lvl6pPr>
            <a:lvl7pPr marL="685800" algn="ctr" rtl="0" fontAlgn="base">
              <a:spcBef>
                <a:spcPct val="0"/>
              </a:spcBef>
              <a:spcAft>
                <a:spcPct val="0"/>
              </a:spcAft>
              <a:defRPr sz="3300">
                <a:solidFill>
                  <a:schemeClr val="tx1"/>
                </a:solidFill>
                <a:latin typeface="Myriad Web Pro" panose="020B0503030403020204" pitchFamily="34" charset="0"/>
              </a:defRPr>
            </a:lvl7pPr>
            <a:lvl8pPr marL="1028700" algn="ctr" rtl="0" fontAlgn="base">
              <a:spcBef>
                <a:spcPct val="0"/>
              </a:spcBef>
              <a:spcAft>
                <a:spcPct val="0"/>
              </a:spcAft>
              <a:defRPr sz="3300">
                <a:solidFill>
                  <a:schemeClr val="tx1"/>
                </a:solidFill>
                <a:latin typeface="Myriad Web Pro" panose="020B0503030403020204" pitchFamily="34" charset="0"/>
              </a:defRPr>
            </a:lvl8pPr>
            <a:lvl9pPr marL="1371600" algn="ctr" rtl="0" fontAlgn="base">
              <a:spcBef>
                <a:spcPct val="0"/>
              </a:spcBef>
              <a:spcAft>
                <a:spcPct val="0"/>
              </a:spcAft>
              <a:defRPr sz="3300">
                <a:solidFill>
                  <a:schemeClr val="tx1"/>
                </a:solidFill>
                <a:latin typeface="Myriad Web Pro" panose="020B0503030403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6858"/>
                </a:solidFill>
                <a:effectLst/>
                <a:uLnTx/>
                <a:uFillTx/>
                <a:latin typeface="Calibri" pitchFamily="34" charset="0"/>
                <a:ea typeface="+mj-ea"/>
                <a:cs typeface="+mj-cs"/>
              </a:rPr>
              <a:t>Multistage Probability Sampling Design</a:t>
            </a:r>
          </a:p>
        </p:txBody>
      </p:sp>
      <p:sp>
        <p:nvSpPr>
          <p:cNvPr id="2" name="TextBox 1">
            <a:extLst>
              <a:ext uri="{FF2B5EF4-FFF2-40B4-BE49-F238E27FC236}">
                <a16:creationId xmlns:a16="http://schemas.microsoft.com/office/drawing/2014/main" id="{B7EB42A0-2D69-4BB1-A27F-36039A8A52DC}"/>
              </a:ext>
            </a:extLst>
          </p:cNvPr>
          <p:cNvSpPr txBox="1"/>
          <p:nvPr/>
        </p:nvSpPr>
        <p:spPr>
          <a:xfrm>
            <a:off x="184931" y="1478161"/>
            <a:ext cx="2653519" cy="1815882"/>
          </a:xfrm>
          <a:prstGeom prst="rect">
            <a:avLst/>
          </a:prstGeom>
          <a:noFill/>
        </p:spPr>
        <p:txBody>
          <a:bodyPr wrap="square" rtlCol="0">
            <a:spAutoFit/>
          </a:bodyPr>
          <a:lstStyle/>
          <a:p>
            <a:r>
              <a:rPr lang="en-US" sz="1600" dirty="0"/>
              <a:t>15 PSUs selected across US each year (Single counties, multiple counties, or parts of counties; Stratified by state-level healthiness, region, urbanicity)</a:t>
            </a:r>
          </a:p>
        </p:txBody>
      </p:sp>
      <p:pic>
        <p:nvPicPr>
          <p:cNvPr id="14" name="Picture 13" descr="NHANES uses a complex multistage probability sampling design to select a nationally representative sample of the civilian, non-institutionalized US population. We have two active Mobile Examination Centers (MEC) that travel to 15 locations per year. We target 333 examined persons per location. For a total of about 5,000 examined persons per year.&#10;">
            <a:extLst>
              <a:ext uri="{FF2B5EF4-FFF2-40B4-BE49-F238E27FC236}">
                <a16:creationId xmlns:a16="http://schemas.microsoft.com/office/drawing/2014/main" id="{091EC0E3-1469-403B-BA9E-6B3A6FC54804}"/>
              </a:ext>
            </a:extLst>
          </p:cNvPr>
          <p:cNvPicPr>
            <a:picLocks noChangeAspect="1"/>
          </p:cNvPicPr>
          <p:nvPr/>
        </p:nvPicPr>
        <p:blipFill>
          <a:blip r:embed="rId3"/>
          <a:stretch>
            <a:fillRect/>
          </a:stretch>
        </p:blipFill>
        <p:spPr>
          <a:xfrm>
            <a:off x="2189886" y="1019841"/>
            <a:ext cx="8020914" cy="5570768"/>
          </a:xfrm>
          <a:prstGeom prst="rect">
            <a:avLst/>
          </a:prstGeom>
        </p:spPr>
      </p:pic>
      <p:sp>
        <p:nvSpPr>
          <p:cNvPr id="3" name="TextBox 2">
            <a:extLst>
              <a:ext uri="{FF2B5EF4-FFF2-40B4-BE49-F238E27FC236}">
                <a16:creationId xmlns:a16="http://schemas.microsoft.com/office/drawing/2014/main" id="{55E5A539-D1D4-43E4-8CBC-F892410D7A09}"/>
              </a:ext>
            </a:extLst>
          </p:cNvPr>
          <p:cNvSpPr txBox="1"/>
          <p:nvPr/>
        </p:nvSpPr>
        <p:spPr>
          <a:xfrm>
            <a:off x="8141539" y="1308884"/>
            <a:ext cx="2511446" cy="1077218"/>
          </a:xfrm>
          <a:prstGeom prst="rect">
            <a:avLst/>
          </a:prstGeom>
          <a:noFill/>
        </p:spPr>
        <p:txBody>
          <a:bodyPr wrap="square" rtlCol="0">
            <a:spAutoFit/>
          </a:bodyPr>
          <a:lstStyle/>
          <a:p>
            <a:r>
              <a:rPr lang="en-US" sz="1600" dirty="0"/>
              <a:t>24 segments selected within each PSU (Census blocks or groups of census blocks)</a:t>
            </a:r>
          </a:p>
        </p:txBody>
      </p:sp>
      <p:sp>
        <p:nvSpPr>
          <p:cNvPr id="9" name="TextBox 8">
            <a:extLst>
              <a:ext uri="{FF2B5EF4-FFF2-40B4-BE49-F238E27FC236}">
                <a16:creationId xmlns:a16="http://schemas.microsoft.com/office/drawing/2014/main" id="{3DE7AB91-E0CF-4090-A65E-8F4E4D5CC8DD}"/>
              </a:ext>
            </a:extLst>
          </p:cNvPr>
          <p:cNvSpPr txBox="1"/>
          <p:nvPr/>
        </p:nvSpPr>
        <p:spPr>
          <a:xfrm>
            <a:off x="9397262" y="3087115"/>
            <a:ext cx="2084439" cy="738664"/>
          </a:xfrm>
          <a:prstGeom prst="rect">
            <a:avLst/>
          </a:prstGeom>
          <a:noFill/>
        </p:spPr>
        <p:txBody>
          <a:bodyPr wrap="square" rtlCol="0">
            <a:spAutoFit/>
          </a:bodyPr>
          <a:lstStyle/>
          <a:p>
            <a:r>
              <a:rPr lang="en-US" sz="1400" b="1" dirty="0"/>
              <a:t>Dwelling units (DUs) </a:t>
            </a:r>
            <a:r>
              <a:rPr lang="en-US" sz="1400" dirty="0"/>
              <a:t>selected within each segment </a:t>
            </a:r>
          </a:p>
        </p:txBody>
      </p:sp>
      <p:sp>
        <p:nvSpPr>
          <p:cNvPr id="11" name="TextBox 10">
            <a:extLst>
              <a:ext uri="{FF2B5EF4-FFF2-40B4-BE49-F238E27FC236}">
                <a16:creationId xmlns:a16="http://schemas.microsoft.com/office/drawing/2014/main" id="{292DA748-6577-4C4C-9F1F-DF11001D487C}"/>
              </a:ext>
            </a:extLst>
          </p:cNvPr>
          <p:cNvSpPr txBox="1"/>
          <p:nvPr/>
        </p:nvSpPr>
        <p:spPr>
          <a:xfrm>
            <a:off x="1511690" y="6005834"/>
            <a:ext cx="2153264" cy="584775"/>
          </a:xfrm>
          <a:prstGeom prst="rect">
            <a:avLst/>
          </a:prstGeom>
          <a:noFill/>
        </p:spPr>
        <p:txBody>
          <a:bodyPr wrap="square" rtlCol="0">
            <a:spAutoFit/>
          </a:bodyPr>
          <a:lstStyle/>
          <a:p>
            <a:r>
              <a:rPr lang="en-US" sz="1600" dirty="0"/>
              <a:t>Select participant(s)  per occupied DU</a:t>
            </a:r>
          </a:p>
        </p:txBody>
      </p:sp>
    </p:spTree>
    <p:extLst>
      <p:ext uri="{BB962C8B-B14F-4D97-AF65-F5344CB8AC3E}">
        <p14:creationId xmlns:p14="http://schemas.microsoft.com/office/powerpoint/2010/main" val="377303105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628" y="247651"/>
            <a:ext cx="10363200" cy="816215"/>
          </a:xfrm>
        </p:spPr>
        <p:txBody>
          <a:bodyPr>
            <a:normAutofit/>
          </a:bodyPr>
          <a:lstStyle/>
          <a:p>
            <a:r>
              <a:rPr lang="en-US" sz="3200" dirty="0"/>
              <a:t>NHANES August 2021 – August 2023 Sample Design</a:t>
            </a:r>
          </a:p>
        </p:txBody>
      </p:sp>
      <p:sp>
        <p:nvSpPr>
          <p:cNvPr id="3" name="Content Placeholder 2"/>
          <p:cNvSpPr>
            <a:spLocks noGrp="1"/>
          </p:cNvSpPr>
          <p:nvPr>
            <p:ph idx="1"/>
          </p:nvPr>
        </p:nvSpPr>
        <p:spPr>
          <a:xfrm>
            <a:off x="1760220" y="1219143"/>
            <a:ext cx="8143435" cy="4681326"/>
          </a:xfrm>
        </p:spPr>
        <p:txBody>
          <a:bodyPr>
            <a:normAutofit/>
          </a:bodyPr>
          <a:lstStyle/>
          <a:p>
            <a:pPr marL="342900" indent="-342900">
              <a:buFont typeface="Arial" panose="020B0604020202020204" pitchFamily="34" charset="0"/>
              <a:buChar char="•"/>
            </a:pPr>
            <a:r>
              <a:rPr lang="en-US" dirty="0">
                <a:solidFill>
                  <a:schemeClr val="tx1"/>
                </a:solidFill>
              </a:rPr>
              <a:t>Sampling change: no oversampling by race/ethnicity, income</a:t>
            </a: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Select at least one person per occupied DU</a:t>
            </a:r>
          </a:p>
          <a:p>
            <a:pPr marL="855662" lvl="1" indent="-342900">
              <a:buFont typeface="Arial" panose="020B0604020202020204" pitchFamily="34" charset="0"/>
              <a:buChar char="•"/>
            </a:pPr>
            <a:r>
              <a:rPr lang="en-US" dirty="0">
                <a:solidFill>
                  <a:schemeClr val="tx1"/>
                </a:solidFill>
                <a:latin typeface="+mn-lt"/>
              </a:rPr>
              <a:t>All children (0-19 years) and older adults (60+) are selected</a:t>
            </a:r>
          </a:p>
          <a:p>
            <a:pPr marL="855662" lvl="1" indent="-342900">
              <a:buFont typeface="Arial" panose="020B0604020202020204" pitchFamily="34" charset="0"/>
              <a:buChar char="•"/>
            </a:pPr>
            <a:r>
              <a:rPr lang="en-US" dirty="0">
                <a:solidFill>
                  <a:schemeClr val="tx1"/>
                </a:solidFill>
                <a:latin typeface="+mn-lt"/>
              </a:rPr>
              <a:t>1-2 persons 20-59 years, depending on number of persons in HH 20-59</a:t>
            </a:r>
          </a:p>
          <a:p>
            <a:endParaRPr lang="en-US" dirty="0">
              <a:solidFill>
                <a:schemeClr val="accent2">
                  <a:lumMod val="75000"/>
                </a:schemeClr>
              </a:solidFill>
            </a:endParaRPr>
          </a:p>
        </p:txBody>
      </p:sp>
    </p:spTree>
    <p:extLst>
      <p:ext uri="{BB962C8B-B14F-4D97-AF65-F5344CB8AC3E}">
        <p14:creationId xmlns:p14="http://schemas.microsoft.com/office/powerpoint/2010/main" val="170862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C269C-7669-4569-B87B-B78231961ADC}"/>
              </a:ext>
            </a:extLst>
          </p:cNvPr>
          <p:cNvSpPr txBox="1">
            <a:spLocks noGrp="1"/>
          </p:cNvSpPr>
          <p:nvPr>
            <p:ph type="title" idx="4294967295"/>
          </p:nvPr>
        </p:nvSpPr>
        <p:spPr>
          <a:xfrm>
            <a:off x="355357" y="188751"/>
            <a:ext cx="11418954"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accent2">
                    <a:lumMod val="75000"/>
                  </a:schemeClr>
                </a:solidFill>
                <a:effectLst/>
                <a:uLnTx/>
                <a:uFillTx/>
                <a:latin typeface="+mn-lt"/>
                <a:ea typeface="+mn-ea"/>
                <a:cs typeface="+mn-cs"/>
              </a:rPr>
              <a:t>Interview Response Rate (among those identified) and Examined Response Rate (among Interviewed)</a:t>
            </a:r>
          </a:p>
        </p:txBody>
      </p:sp>
      <p:graphicFrame>
        <p:nvGraphicFramePr>
          <p:cNvPr id="6" name="Chart 5" descr="Here are stand-level interview and examination response rates for the 15 PSUs from 2019 and 2 additional PSUs from 2020. These stands were all completed before the pandemic&#10;the interview response rate was 58.1%, represented by the green line. Among those interviewed, about 89% went on to complete the exam, shown by the blue line.  ">
            <a:extLst>
              <a:ext uri="{FF2B5EF4-FFF2-40B4-BE49-F238E27FC236}">
                <a16:creationId xmlns:a16="http://schemas.microsoft.com/office/drawing/2014/main" id="{F1FBA26F-FCEE-489B-84F5-7AA6BC6764C6}"/>
              </a:ext>
            </a:extLst>
          </p:cNvPr>
          <p:cNvGraphicFramePr/>
          <p:nvPr>
            <p:extLst>
              <p:ext uri="{D42A27DB-BD31-4B8C-83A1-F6EECF244321}">
                <p14:modId xmlns:p14="http://schemas.microsoft.com/office/powerpoint/2010/main" val="65898552"/>
              </p:ext>
            </p:extLst>
          </p:nvPr>
        </p:nvGraphicFramePr>
        <p:xfrm>
          <a:off x="235669" y="1120878"/>
          <a:ext cx="11137395" cy="554837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A20D1A0-A7DE-41E3-A85C-98FCB5A10E82}"/>
              </a:ext>
              <a:ext uri="{C183D7F6-B498-43B3-948B-1728B52AA6E4}">
                <adec:decorative xmlns:adec="http://schemas.microsoft.com/office/drawing/2017/decorative" val="1"/>
              </a:ext>
            </a:extLst>
          </p:cNvPr>
          <p:cNvSpPr txBox="1"/>
          <p:nvPr/>
        </p:nvSpPr>
        <p:spPr>
          <a:xfrm>
            <a:off x="10790141" y="2067654"/>
            <a:ext cx="1589801" cy="461665"/>
          </a:xfrm>
          <a:prstGeom prst="rect">
            <a:avLst/>
          </a:prstGeom>
          <a:noFill/>
        </p:spPr>
        <p:txBody>
          <a:bodyPr wrap="square" rtlCol="0">
            <a:spAutoFit/>
          </a:bodyPr>
          <a:lstStyle/>
          <a:p>
            <a:pPr algn="ctr"/>
            <a:r>
              <a:rPr lang="en-US" sz="1200" dirty="0">
                <a:solidFill>
                  <a:schemeClr val="accent2">
                    <a:lumMod val="75000"/>
                  </a:schemeClr>
                </a:solidFill>
              </a:rPr>
              <a:t>Cumulative </a:t>
            </a:r>
          </a:p>
          <a:p>
            <a:pPr algn="ctr"/>
            <a:r>
              <a:rPr lang="en-US" sz="1200" dirty="0">
                <a:solidFill>
                  <a:schemeClr val="accent2">
                    <a:lumMod val="75000"/>
                  </a:schemeClr>
                </a:solidFill>
              </a:rPr>
              <a:t>Exam RR = 73%</a:t>
            </a:r>
          </a:p>
        </p:txBody>
      </p:sp>
      <p:sp>
        <p:nvSpPr>
          <p:cNvPr id="8" name="TextBox 7">
            <a:extLst>
              <a:ext uri="{FF2B5EF4-FFF2-40B4-BE49-F238E27FC236}">
                <a16:creationId xmlns:a16="http://schemas.microsoft.com/office/drawing/2014/main" id="{1898821F-29B1-43D4-A52E-E9D9959BABDD}"/>
              </a:ext>
              <a:ext uri="{C183D7F6-B498-43B3-948B-1728B52AA6E4}">
                <adec:decorative xmlns:adec="http://schemas.microsoft.com/office/drawing/2017/decorative" val="1"/>
              </a:ext>
            </a:extLst>
          </p:cNvPr>
          <p:cNvSpPr txBox="1"/>
          <p:nvPr/>
        </p:nvSpPr>
        <p:spPr>
          <a:xfrm>
            <a:off x="10551825" y="3817852"/>
            <a:ext cx="1805046" cy="276999"/>
          </a:xfrm>
          <a:prstGeom prst="rect">
            <a:avLst/>
          </a:prstGeom>
          <a:noFill/>
        </p:spPr>
        <p:txBody>
          <a:bodyPr wrap="square" rtlCol="0">
            <a:spAutoFit/>
          </a:bodyPr>
          <a:lstStyle/>
          <a:p>
            <a:pPr algn="ctr"/>
            <a:r>
              <a:rPr lang="en-US" sz="1200" dirty="0">
                <a:solidFill>
                  <a:srgbClr val="00B050"/>
                </a:solidFill>
              </a:rPr>
              <a:t>Interview RR = 56%</a:t>
            </a:r>
          </a:p>
        </p:txBody>
      </p:sp>
      <p:sp>
        <p:nvSpPr>
          <p:cNvPr id="9" name="TextBox 8">
            <a:extLst>
              <a:ext uri="{FF2B5EF4-FFF2-40B4-BE49-F238E27FC236}">
                <a16:creationId xmlns:a16="http://schemas.microsoft.com/office/drawing/2014/main" id="{782049BB-6FF9-4BCF-B890-740F60C0769B}"/>
              </a:ext>
            </a:extLst>
          </p:cNvPr>
          <p:cNvSpPr txBox="1"/>
          <p:nvPr/>
        </p:nvSpPr>
        <p:spPr>
          <a:xfrm>
            <a:off x="7354018" y="2159824"/>
            <a:ext cx="1589801" cy="461665"/>
          </a:xfrm>
          <a:prstGeom prst="rect">
            <a:avLst/>
          </a:prstGeom>
          <a:noFill/>
        </p:spPr>
        <p:txBody>
          <a:bodyPr wrap="square" rtlCol="0">
            <a:spAutoFit/>
          </a:bodyPr>
          <a:lstStyle/>
          <a:p>
            <a:pPr algn="ctr"/>
            <a:r>
              <a:rPr lang="en-US" sz="1200" dirty="0">
                <a:solidFill>
                  <a:srgbClr val="0070C0"/>
                </a:solidFill>
              </a:rPr>
              <a:t>Conditional</a:t>
            </a:r>
          </a:p>
          <a:p>
            <a:pPr algn="ctr"/>
            <a:r>
              <a:rPr lang="en-US" sz="1200" dirty="0">
                <a:solidFill>
                  <a:srgbClr val="0070C0"/>
                </a:solidFill>
              </a:rPr>
              <a:t>Exam RR = 89.0%</a:t>
            </a:r>
          </a:p>
        </p:txBody>
      </p:sp>
      <p:sp>
        <p:nvSpPr>
          <p:cNvPr id="10" name="TextBox 9">
            <a:extLst>
              <a:ext uri="{FF2B5EF4-FFF2-40B4-BE49-F238E27FC236}">
                <a16:creationId xmlns:a16="http://schemas.microsoft.com/office/drawing/2014/main" id="{2C1D4486-1CFF-44A6-804E-F18E9718C651}"/>
              </a:ext>
            </a:extLst>
          </p:cNvPr>
          <p:cNvSpPr txBox="1"/>
          <p:nvPr/>
        </p:nvSpPr>
        <p:spPr>
          <a:xfrm>
            <a:off x="7278839" y="3841737"/>
            <a:ext cx="1805047" cy="276999"/>
          </a:xfrm>
          <a:prstGeom prst="rect">
            <a:avLst/>
          </a:prstGeom>
          <a:noFill/>
        </p:spPr>
        <p:txBody>
          <a:bodyPr wrap="square" rtlCol="0">
            <a:spAutoFit/>
          </a:bodyPr>
          <a:lstStyle/>
          <a:p>
            <a:pPr algn="ctr"/>
            <a:r>
              <a:rPr lang="en-US" sz="1200" dirty="0">
                <a:solidFill>
                  <a:srgbClr val="00B050"/>
                </a:solidFill>
              </a:rPr>
              <a:t>Interview RR = 58.1%</a:t>
            </a:r>
          </a:p>
        </p:txBody>
      </p:sp>
      <p:sp>
        <p:nvSpPr>
          <p:cNvPr id="2" name="Rectangle 1">
            <a:extLst>
              <a:ext uri="{FF2B5EF4-FFF2-40B4-BE49-F238E27FC236}">
                <a16:creationId xmlns:a16="http://schemas.microsoft.com/office/drawing/2014/main" id="{EBFDF895-44D9-4424-B674-80A3DE1FD4E1}"/>
              </a:ext>
              <a:ext uri="{C183D7F6-B498-43B3-948B-1728B52AA6E4}">
                <adec:decorative xmlns:adec="http://schemas.microsoft.com/office/drawing/2017/decorative" val="1"/>
              </a:ext>
            </a:extLst>
          </p:cNvPr>
          <p:cNvSpPr/>
          <p:nvPr/>
        </p:nvSpPr>
        <p:spPr>
          <a:xfrm>
            <a:off x="8911651" y="1727199"/>
            <a:ext cx="3280349" cy="46557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6D42CA3-F176-44AC-AD25-A85DB41F6CD6}"/>
              </a:ext>
              <a:ext uri="{C183D7F6-B498-43B3-948B-1728B52AA6E4}">
                <adec:decorative xmlns:adec="http://schemas.microsoft.com/office/drawing/2017/decorative" val="1"/>
              </a:ext>
            </a:extLst>
          </p:cNvPr>
          <p:cNvSpPr/>
          <p:nvPr/>
        </p:nvSpPr>
        <p:spPr>
          <a:xfrm>
            <a:off x="7174090" y="4886475"/>
            <a:ext cx="1456266" cy="443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D47FC80-BA07-4D33-9E39-C0B325D99DA0}"/>
              </a:ext>
              <a:ext uri="{C183D7F6-B498-43B3-948B-1728B52AA6E4}">
                <adec:decorative xmlns:adec="http://schemas.microsoft.com/office/drawing/2017/decorative" val="1"/>
              </a:ext>
            </a:extLst>
          </p:cNvPr>
          <p:cNvCxnSpPr/>
          <p:nvPr/>
        </p:nvCxnSpPr>
        <p:spPr>
          <a:xfrm>
            <a:off x="643467" y="6107289"/>
            <a:ext cx="703297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897D2F11-D1B8-4048-BFE6-252E14FD642E}"/>
              </a:ext>
              <a:ext uri="{C183D7F6-B498-43B3-948B-1728B52AA6E4}">
                <adec:decorative xmlns:adec="http://schemas.microsoft.com/office/drawing/2017/decorative" val="1"/>
              </a:ext>
            </a:extLst>
          </p:cNvPr>
          <p:cNvCxnSpPr>
            <a:cxnSpLocks/>
          </p:cNvCxnSpPr>
          <p:nvPr/>
        </p:nvCxnSpPr>
        <p:spPr>
          <a:xfrm>
            <a:off x="7789334" y="6107289"/>
            <a:ext cx="63782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TextBox 1">
            <a:extLst>
              <a:ext uri="{FF2B5EF4-FFF2-40B4-BE49-F238E27FC236}">
                <a16:creationId xmlns:a16="http://schemas.microsoft.com/office/drawing/2014/main" id="{BAB05CE4-51C2-4015-836E-3DF8C3380E70}"/>
              </a:ext>
              <a:ext uri="{C183D7F6-B498-43B3-948B-1728B52AA6E4}">
                <adec:decorative xmlns:adec="http://schemas.microsoft.com/office/drawing/2017/decorative" val="1"/>
              </a:ext>
            </a:extLst>
          </p:cNvPr>
          <p:cNvSpPr txBox="1"/>
          <p:nvPr/>
        </p:nvSpPr>
        <p:spPr>
          <a:xfrm>
            <a:off x="4069644" y="6151976"/>
            <a:ext cx="801511" cy="25964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a:t>2019</a:t>
            </a:r>
          </a:p>
        </p:txBody>
      </p:sp>
    </p:spTree>
    <p:extLst>
      <p:ext uri="{BB962C8B-B14F-4D97-AF65-F5344CB8AC3E}">
        <p14:creationId xmlns:p14="http://schemas.microsoft.com/office/powerpoint/2010/main" val="205841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A20D1A0-A7DE-41E3-A85C-98FCB5A10E82}"/>
              </a:ext>
              <a:ext uri="{C183D7F6-B498-43B3-948B-1728B52AA6E4}">
                <adec:decorative xmlns:adec="http://schemas.microsoft.com/office/drawing/2017/decorative" val="1"/>
              </a:ext>
            </a:extLst>
          </p:cNvPr>
          <p:cNvSpPr txBox="1"/>
          <p:nvPr/>
        </p:nvSpPr>
        <p:spPr>
          <a:xfrm>
            <a:off x="10790141" y="2067654"/>
            <a:ext cx="1589801" cy="461665"/>
          </a:xfrm>
          <a:prstGeom prst="rect">
            <a:avLst/>
          </a:prstGeom>
          <a:noFill/>
        </p:spPr>
        <p:txBody>
          <a:bodyPr wrap="square" rtlCol="0">
            <a:spAutoFit/>
          </a:bodyPr>
          <a:lstStyle/>
          <a:p>
            <a:pPr algn="ctr"/>
            <a:r>
              <a:rPr lang="en-US" sz="1200" dirty="0">
                <a:solidFill>
                  <a:schemeClr val="accent2">
                    <a:lumMod val="75000"/>
                  </a:schemeClr>
                </a:solidFill>
              </a:rPr>
              <a:t>Cumulative </a:t>
            </a:r>
          </a:p>
          <a:p>
            <a:pPr algn="ctr"/>
            <a:r>
              <a:rPr lang="en-US" sz="1200" dirty="0">
                <a:solidFill>
                  <a:schemeClr val="accent2">
                    <a:lumMod val="75000"/>
                  </a:schemeClr>
                </a:solidFill>
              </a:rPr>
              <a:t>Exam RR = 73%</a:t>
            </a:r>
          </a:p>
        </p:txBody>
      </p:sp>
      <p:sp>
        <p:nvSpPr>
          <p:cNvPr id="2" name="Rectangle 1">
            <a:extLst>
              <a:ext uri="{FF2B5EF4-FFF2-40B4-BE49-F238E27FC236}">
                <a16:creationId xmlns:a16="http://schemas.microsoft.com/office/drawing/2014/main" id="{EBFDF895-44D9-4424-B674-80A3DE1FD4E1}"/>
              </a:ext>
              <a:ext uri="{C183D7F6-B498-43B3-948B-1728B52AA6E4}">
                <adec:decorative xmlns:adec="http://schemas.microsoft.com/office/drawing/2017/decorative" val="1"/>
              </a:ext>
            </a:extLst>
          </p:cNvPr>
          <p:cNvSpPr/>
          <p:nvPr/>
        </p:nvSpPr>
        <p:spPr>
          <a:xfrm>
            <a:off x="8911651" y="1727200"/>
            <a:ext cx="3280349" cy="1286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B2C269C-7669-4569-B87B-B78231961ADC}"/>
              </a:ext>
            </a:extLst>
          </p:cNvPr>
          <p:cNvSpPr txBox="1">
            <a:spLocks noGrp="1"/>
          </p:cNvSpPr>
          <p:nvPr>
            <p:ph type="title" idx="4294967295"/>
          </p:nvPr>
        </p:nvSpPr>
        <p:spPr>
          <a:xfrm>
            <a:off x="355357" y="188751"/>
            <a:ext cx="11418954"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accent2">
                    <a:lumMod val="75000"/>
                  </a:schemeClr>
                </a:solidFill>
                <a:effectLst/>
                <a:uLnTx/>
                <a:uFillTx/>
                <a:latin typeface="+mn-lt"/>
                <a:ea typeface="+mn-ea"/>
                <a:cs typeface="+mn-cs"/>
              </a:rPr>
              <a:t>Interview Response Rate (among those identified) and Examined Response Rate (among Interviewed) - continued</a:t>
            </a:r>
          </a:p>
        </p:txBody>
      </p:sp>
      <p:graphicFrame>
        <p:nvGraphicFramePr>
          <p:cNvPr id="6" name="Chart 5" descr="In the current pandemic environment, &#10;using data from the first 5 completed stands of 2021, the interview RR has stayed about the same as in 2019, at 55.8%. Rates are remarkably consistent and similar to rates pre-pandemic&#10;">
            <a:extLst>
              <a:ext uri="{FF2B5EF4-FFF2-40B4-BE49-F238E27FC236}">
                <a16:creationId xmlns:a16="http://schemas.microsoft.com/office/drawing/2014/main" id="{F1FBA26F-FCEE-489B-84F5-7AA6BC6764C6}"/>
              </a:ext>
            </a:extLst>
          </p:cNvPr>
          <p:cNvGraphicFramePr/>
          <p:nvPr>
            <p:extLst>
              <p:ext uri="{D42A27DB-BD31-4B8C-83A1-F6EECF244321}">
                <p14:modId xmlns:p14="http://schemas.microsoft.com/office/powerpoint/2010/main" val="1168106429"/>
              </p:ext>
            </p:extLst>
          </p:nvPr>
        </p:nvGraphicFramePr>
        <p:xfrm>
          <a:off x="235669" y="1120878"/>
          <a:ext cx="11137395" cy="5548371"/>
        </p:xfrm>
        <a:graphic>
          <a:graphicData uri="http://schemas.openxmlformats.org/drawingml/2006/chart">
            <c:chart xmlns:c="http://schemas.openxmlformats.org/drawingml/2006/chart" xmlns:r="http://schemas.openxmlformats.org/officeDocument/2006/relationships" r:id="rId3"/>
          </a:graphicData>
        </a:graphic>
      </p:graphicFrame>
      <p:sp>
        <p:nvSpPr>
          <p:cNvPr id="3" name="Oval 2">
            <a:extLst>
              <a:ext uri="{FF2B5EF4-FFF2-40B4-BE49-F238E27FC236}">
                <a16:creationId xmlns:a16="http://schemas.microsoft.com/office/drawing/2014/main" id="{A94175A9-F048-48F4-98B3-B7033A982BE6}"/>
              </a:ext>
              <a:ext uri="{C183D7F6-B498-43B3-948B-1728B52AA6E4}">
                <adec:decorative xmlns:adec="http://schemas.microsoft.com/office/drawing/2017/decorative" val="1"/>
              </a:ext>
            </a:extLst>
          </p:cNvPr>
          <p:cNvSpPr/>
          <p:nvPr/>
        </p:nvSpPr>
        <p:spPr>
          <a:xfrm>
            <a:off x="8911651" y="2722619"/>
            <a:ext cx="3412741" cy="1980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898821F-29B1-43D4-A52E-E9D9959BABDD}"/>
              </a:ext>
              <a:ext uri="{C183D7F6-B498-43B3-948B-1728B52AA6E4}">
                <adec:decorative xmlns:adec="http://schemas.microsoft.com/office/drawing/2017/decorative" val="0"/>
              </a:ext>
            </a:extLst>
          </p:cNvPr>
          <p:cNvSpPr txBox="1"/>
          <p:nvPr/>
        </p:nvSpPr>
        <p:spPr>
          <a:xfrm>
            <a:off x="10308407" y="3852453"/>
            <a:ext cx="1805046" cy="276999"/>
          </a:xfrm>
          <a:prstGeom prst="rect">
            <a:avLst/>
          </a:prstGeom>
          <a:noFill/>
        </p:spPr>
        <p:txBody>
          <a:bodyPr wrap="square" rtlCol="0">
            <a:spAutoFit/>
          </a:bodyPr>
          <a:lstStyle/>
          <a:p>
            <a:pPr algn="ctr"/>
            <a:r>
              <a:rPr lang="en-US" sz="1200" dirty="0">
                <a:solidFill>
                  <a:srgbClr val="00B050"/>
                </a:solidFill>
              </a:rPr>
              <a:t>Interview RR = 55.8%</a:t>
            </a:r>
          </a:p>
        </p:txBody>
      </p:sp>
      <p:sp>
        <p:nvSpPr>
          <p:cNvPr id="9" name="TextBox 8">
            <a:extLst>
              <a:ext uri="{FF2B5EF4-FFF2-40B4-BE49-F238E27FC236}">
                <a16:creationId xmlns:a16="http://schemas.microsoft.com/office/drawing/2014/main" id="{782049BB-6FF9-4BCF-B890-740F60C0769B}"/>
              </a:ext>
              <a:ext uri="{C183D7F6-B498-43B3-948B-1728B52AA6E4}">
                <adec:decorative xmlns:adec="http://schemas.microsoft.com/office/drawing/2017/decorative" val="1"/>
              </a:ext>
            </a:extLst>
          </p:cNvPr>
          <p:cNvSpPr txBox="1"/>
          <p:nvPr/>
        </p:nvSpPr>
        <p:spPr>
          <a:xfrm>
            <a:off x="7354018" y="2159824"/>
            <a:ext cx="1589801" cy="461665"/>
          </a:xfrm>
          <a:prstGeom prst="rect">
            <a:avLst/>
          </a:prstGeom>
          <a:noFill/>
        </p:spPr>
        <p:txBody>
          <a:bodyPr wrap="square" rtlCol="0">
            <a:spAutoFit/>
          </a:bodyPr>
          <a:lstStyle/>
          <a:p>
            <a:pPr algn="ctr"/>
            <a:r>
              <a:rPr lang="en-US" sz="1200" dirty="0">
                <a:solidFill>
                  <a:srgbClr val="0070C0"/>
                </a:solidFill>
              </a:rPr>
              <a:t>Conditional</a:t>
            </a:r>
          </a:p>
          <a:p>
            <a:pPr algn="ctr"/>
            <a:r>
              <a:rPr lang="en-US" sz="1200" dirty="0">
                <a:solidFill>
                  <a:srgbClr val="0070C0"/>
                </a:solidFill>
              </a:rPr>
              <a:t>Exam RR = 89.0%</a:t>
            </a:r>
          </a:p>
        </p:txBody>
      </p:sp>
      <p:sp>
        <p:nvSpPr>
          <p:cNvPr id="10" name="TextBox 9">
            <a:extLst>
              <a:ext uri="{FF2B5EF4-FFF2-40B4-BE49-F238E27FC236}">
                <a16:creationId xmlns:a16="http://schemas.microsoft.com/office/drawing/2014/main" id="{2C1D4486-1CFF-44A6-804E-F18E9718C651}"/>
              </a:ext>
              <a:ext uri="{C183D7F6-B498-43B3-948B-1728B52AA6E4}">
                <adec:decorative xmlns:adec="http://schemas.microsoft.com/office/drawing/2017/decorative" val="1"/>
              </a:ext>
            </a:extLst>
          </p:cNvPr>
          <p:cNvSpPr txBox="1"/>
          <p:nvPr/>
        </p:nvSpPr>
        <p:spPr>
          <a:xfrm>
            <a:off x="7278839" y="3841737"/>
            <a:ext cx="1805047" cy="276999"/>
          </a:xfrm>
          <a:prstGeom prst="rect">
            <a:avLst/>
          </a:prstGeom>
          <a:noFill/>
        </p:spPr>
        <p:txBody>
          <a:bodyPr wrap="square" rtlCol="0">
            <a:spAutoFit/>
          </a:bodyPr>
          <a:lstStyle/>
          <a:p>
            <a:pPr algn="ctr"/>
            <a:r>
              <a:rPr lang="en-US" sz="1200" dirty="0">
                <a:solidFill>
                  <a:srgbClr val="00B050"/>
                </a:solidFill>
              </a:rPr>
              <a:t>Interview RR = 58.1%</a:t>
            </a:r>
          </a:p>
        </p:txBody>
      </p:sp>
      <p:sp>
        <p:nvSpPr>
          <p:cNvPr id="5" name="Rectangle 4">
            <a:extLst>
              <a:ext uri="{FF2B5EF4-FFF2-40B4-BE49-F238E27FC236}">
                <a16:creationId xmlns:a16="http://schemas.microsoft.com/office/drawing/2014/main" id="{36D42CA3-F176-44AC-AD25-A85DB41F6CD6}"/>
              </a:ext>
              <a:ext uri="{C183D7F6-B498-43B3-948B-1728B52AA6E4}">
                <adec:decorative xmlns:adec="http://schemas.microsoft.com/office/drawing/2017/decorative" val="1"/>
              </a:ext>
            </a:extLst>
          </p:cNvPr>
          <p:cNvSpPr/>
          <p:nvPr/>
        </p:nvSpPr>
        <p:spPr>
          <a:xfrm>
            <a:off x="7174090" y="4886475"/>
            <a:ext cx="1456266" cy="443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D47FC80-BA07-4D33-9E39-C0B325D99DA0}"/>
              </a:ext>
              <a:ext uri="{C183D7F6-B498-43B3-948B-1728B52AA6E4}">
                <adec:decorative xmlns:adec="http://schemas.microsoft.com/office/drawing/2017/decorative" val="1"/>
              </a:ext>
            </a:extLst>
          </p:cNvPr>
          <p:cNvCxnSpPr/>
          <p:nvPr/>
        </p:nvCxnSpPr>
        <p:spPr>
          <a:xfrm>
            <a:off x="643467" y="6107289"/>
            <a:ext cx="703297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897D2F11-D1B8-4048-BFE6-252E14FD642E}"/>
              </a:ext>
              <a:ext uri="{C183D7F6-B498-43B3-948B-1728B52AA6E4}">
                <adec:decorative xmlns:adec="http://schemas.microsoft.com/office/drawing/2017/decorative" val="1"/>
              </a:ext>
            </a:extLst>
          </p:cNvPr>
          <p:cNvCxnSpPr>
            <a:cxnSpLocks/>
          </p:cNvCxnSpPr>
          <p:nvPr/>
        </p:nvCxnSpPr>
        <p:spPr>
          <a:xfrm>
            <a:off x="7789334" y="6107289"/>
            <a:ext cx="63782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TextBox 1">
            <a:extLst>
              <a:ext uri="{FF2B5EF4-FFF2-40B4-BE49-F238E27FC236}">
                <a16:creationId xmlns:a16="http://schemas.microsoft.com/office/drawing/2014/main" id="{BAB05CE4-51C2-4015-836E-3DF8C3380E70}"/>
              </a:ext>
              <a:ext uri="{C183D7F6-B498-43B3-948B-1728B52AA6E4}">
                <adec:decorative xmlns:adec="http://schemas.microsoft.com/office/drawing/2017/decorative" val="1"/>
              </a:ext>
            </a:extLst>
          </p:cNvPr>
          <p:cNvSpPr txBox="1"/>
          <p:nvPr/>
        </p:nvSpPr>
        <p:spPr>
          <a:xfrm>
            <a:off x="4069644" y="6151976"/>
            <a:ext cx="801511" cy="25964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a:t>2019</a:t>
            </a:r>
          </a:p>
        </p:txBody>
      </p:sp>
      <p:cxnSp>
        <p:nvCxnSpPr>
          <p:cNvPr id="14" name="Straight Connector 13">
            <a:extLst>
              <a:ext uri="{FF2B5EF4-FFF2-40B4-BE49-F238E27FC236}">
                <a16:creationId xmlns:a16="http://schemas.microsoft.com/office/drawing/2014/main" id="{C9546630-022C-46E8-A46C-D5F9D4D34A4E}"/>
              </a:ext>
              <a:ext uri="{C183D7F6-B498-43B3-948B-1728B52AA6E4}">
                <adec:decorative xmlns:adec="http://schemas.microsoft.com/office/drawing/2017/decorative" val="1"/>
              </a:ext>
            </a:extLst>
          </p:cNvPr>
          <p:cNvCxnSpPr>
            <a:cxnSpLocks/>
          </p:cNvCxnSpPr>
          <p:nvPr/>
        </p:nvCxnSpPr>
        <p:spPr>
          <a:xfrm>
            <a:off x="9083886" y="6107289"/>
            <a:ext cx="212704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
            <a:extLst>
              <a:ext uri="{FF2B5EF4-FFF2-40B4-BE49-F238E27FC236}">
                <a16:creationId xmlns:a16="http://schemas.microsoft.com/office/drawing/2014/main" id="{1D4B9CCA-09A9-4B00-B42E-3A89A76101A4}"/>
              </a:ext>
              <a:ext uri="{C183D7F6-B498-43B3-948B-1728B52AA6E4}">
                <adec:decorative xmlns:adec="http://schemas.microsoft.com/office/drawing/2017/decorative" val="1"/>
              </a:ext>
            </a:extLst>
          </p:cNvPr>
          <p:cNvSpPr txBox="1"/>
          <p:nvPr/>
        </p:nvSpPr>
        <p:spPr>
          <a:xfrm>
            <a:off x="9988630" y="6180666"/>
            <a:ext cx="801511" cy="20226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a:t>2021</a:t>
            </a:r>
          </a:p>
        </p:txBody>
      </p:sp>
    </p:spTree>
    <p:extLst>
      <p:ext uri="{BB962C8B-B14F-4D97-AF65-F5344CB8AC3E}">
        <p14:creationId xmlns:p14="http://schemas.microsoft.com/office/powerpoint/2010/main" val="3163625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C269C-7669-4569-B87B-B78231961ADC}"/>
              </a:ext>
            </a:extLst>
          </p:cNvPr>
          <p:cNvSpPr txBox="1">
            <a:spLocks noGrp="1"/>
          </p:cNvSpPr>
          <p:nvPr>
            <p:ph type="title" idx="4294967295"/>
          </p:nvPr>
        </p:nvSpPr>
        <p:spPr>
          <a:xfrm>
            <a:off x="355356" y="188751"/>
            <a:ext cx="11436593"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accent2">
                    <a:lumMod val="75000"/>
                  </a:schemeClr>
                </a:solidFill>
                <a:effectLst/>
                <a:uLnTx/>
                <a:uFillTx/>
                <a:latin typeface="+mn-lt"/>
                <a:ea typeface="+mn-ea"/>
                <a:cs typeface="+mn-cs"/>
              </a:rPr>
              <a:t>Interview Response Rate (among those identified) and Examined Response Rate (among Interviewed) – continued 2</a:t>
            </a:r>
          </a:p>
        </p:txBody>
      </p:sp>
      <p:graphicFrame>
        <p:nvGraphicFramePr>
          <p:cNvPr id="6" name="Chart 5" descr="However, in the first 5 stands of 2021, only 70.5% of the interviewed respondents went on to be examined.  &#10;">
            <a:extLst>
              <a:ext uri="{FF2B5EF4-FFF2-40B4-BE49-F238E27FC236}">
                <a16:creationId xmlns:a16="http://schemas.microsoft.com/office/drawing/2014/main" id="{F1FBA26F-FCEE-489B-84F5-7AA6BC6764C6}"/>
              </a:ext>
            </a:extLst>
          </p:cNvPr>
          <p:cNvGraphicFramePr/>
          <p:nvPr>
            <p:extLst>
              <p:ext uri="{D42A27DB-BD31-4B8C-83A1-F6EECF244321}">
                <p14:modId xmlns:p14="http://schemas.microsoft.com/office/powerpoint/2010/main" val="2460182542"/>
              </p:ext>
            </p:extLst>
          </p:nvPr>
        </p:nvGraphicFramePr>
        <p:xfrm>
          <a:off x="235669" y="1120878"/>
          <a:ext cx="11137395" cy="554837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A20D1A0-A7DE-41E3-A85C-98FCB5A10E82}"/>
              </a:ext>
            </a:extLst>
          </p:cNvPr>
          <p:cNvSpPr txBox="1"/>
          <p:nvPr/>
        </p:nvSpPr>
        <p:spPr>
          <a:xfrm>
            <a:off x="10724415" y="2250475"/>
            <a:ext cx="1589801" cy="461665"/>
          </a:xfrm>
          <a:prstGeom prst="rect">
            <a:avLst/>
          </a:prstGeom>
          <a:noFill/>
        </p:spPr>
        <p:txBody>
          <a:bodyPr wrap="square" rtlCol="0">
            <a:spAutoFit/>
          </a:bodyPr>
          <a:lstStyle/>
          <a:p>
            <a:pPr algn="ctr"/>
            <a:r>
              <a:rPr lang="en-US" sz="1200" dirty="0">
                <a:solidFill>
                  <a:srgbClr val="0070C0"/>
                </a:solidFill>
              </a:rPr>
              <a:t>Conditional </a:t>
            </a:r>
          </a:p>
          <a:p>
            <a:pPr algn="ctr"/>
            <a:r>
              <a:rPr lang="en-US" sz="1200" dirty="0">
                <a:solidFill>
                  <a:srgbClr val="0070C0"/>
                </a:solidFill>
              </a:rPr>
              <a:t>Exam RR = 70.5%</a:t>
            </a:r>
          </a:p>
        </p:txBody>
      </p:sp>
      <p:sp>
        <p:nvSpPr>
          <p:cNvPr id="8" name="TextBox 7">
            <a:extLst>
              <a:ext uri="{FF2B5EF4-FFF2-40B4-BE49-F238E27FC236}">
                <a16:creationId xmlns:a16="http://schemas.microsoft.com/office/drawing/2014/main" id="{1898821F-29B1-43D4-A52E-E9D9959BABDD}"/>
              </a:ext>
              <a:ext uri="{C183D7F6-B498-43B3-948B-1728B52AA6E4}">
                <adec:decorative xmlns:adec="http://schemas.microsoft.com/office/drawing/2017/decorative" val="1"/>
              </a:ext>
            </a:extLst>
          </p:cNvPr>
          <p:cNvSpPr txBox="1"/>
          <p:nvPr/>
        </p:nvSpPr>
        <p:spPr>
          <a:xfrm>
            <a:off x="10308407" y="3841737"/>
            <a:ext cx="1805046" cy="276999"/>
          </a:xfrm>
          <a:prstGeom prst="rect">
            <a:avLst/>
          </a:prstGeom>
          <a:noFill/>
        </p:spPr>
        <p:txBody>
          <a:bodyPr wrap="square" rtlCol="0">
            <a:spAutoFit/>
          </a:bodyPr>
          <a:lstStyle/>
          <a:p>
            <a:pPr algn="ctr"/>
            <a:r>
              <a:rPr lang="en-US" sz="1200" dirty="0">
                <a:solidFill>
                  <a:srgbClr val="00B050"/>
                </a:solidFill>
              </a:rPr>
              <a:t>Interview RR = 55.8%</a:t>
            </a:r>
          </a:p>
        </p:txBody>
      </p:sp>
      <p:sp>
        <p:nvSpPr>
          <p:cNvPr id="9" name="TextBox 8">
            <a:extLst>
              <a:ext uri="{FF2B5EF4-FFF2-40B4-BE49-F238E27FC236}">
                <a16:creationId xmlns:a16="http://schemas.microsoft.com/office/drawing/2014/main" id="{782049BB-6FF9-4BCF-B890-740F60C0769B}"/>
              </a:ext>
              <a:ext uri="{C183D7F6-B498-43B3-948B-1728B52AA6E4}">
                <adec:decorative xmlns:adec="http://schemas.microsoft.com/office/drawing/2017/decorative" val="1"/>
              </a:ext>
            </a:extLst>
          </p:cNvPr>
          <p:cNvSpPr txBox="1"/>
          <p:nvPr/>
        </p:nvSpPr>
        <p:spPr>
          <a:xfrm>
            <a:off x="7354018" y="2159824"/>
            <a:ext cx="1589801" cy="461665"/>
          </a:xfrm>
          <a:prstGeom prst="rect">
            <a:avLst/>
          </a:prstGeom>
          <a:noFill/>
        </p:spPr>
        <p:txBody>
          <a:bodyPr wrap="square" rtlCol="0">
            <a:spAutoFit/>
          </a:bodyPr>
          <a:lstStyle/>
          <a:p>
            <a:pPr algn="ctr"/>
            <a:r>
              <a:rPr lang="en-US" sz="1200" dirty="0">
                <a:solidFill>
                  <a:srgbClr val="0070C0"/>
                </a:solidFill>
              </a:rPr>
              <a:t>Conditional</a:t>
            </a:r>
          </a:p>
          <a:p>
            <a:pPr algn="ctr"/>
            <a:r>
              <a:rPr lang="en-US" sz="1200" dirty="0">
                <a:solidFill>
                  <a:srgbClr val="0070C0"/>
                </a:solidFill>
              </a:rPr>
              <a:t>Exam RR = 89.0%</a:t>
            </a:r>
          </a:p>
        </p:txBody>
      </p:sp>
      <p:sp>
        <p:nvSpPr>
          <p:cNvPr id="10" name="TextBox 9">
            <a:extLst>
              <a:ext uri="{FF2B5EF4-FFF2-40B4-BE49-F238E27FC236}">
                <a16:creationId xmlns:a16="http://schemas.microsoft.com/office/drawing/2014/main" id="{2C1D4486-1CFF-44A6-804E-F18E9718C651}"/>
              </a:ext>
              <a:ext uri="{C183D7F6-B498-43B3-948B-1728B52AA6E4}">
                <adec:decorative xmlns:adec="http://schemas.microsoft.com/office/drawing/2017/decorative" val="1"/>
              </a:ext>
            </a:extLst>
          </p:cNvPr>
          <p:cNvSpPr txBox="1"/>
          <p:nvPr/>
        </p:nvSpPr>
        <p:spPr>
          <a:xfrm>
            <a:off x="7278839" y="3841737"/>
            <a:ext cx="1805047" cy="276999"/>
          </a:xfrm>
          <a:prstGeom prst="rect">
            <a:avLst/>
          </a:prstGeom>
          <a:noFill/>
        </p:spPr>
        <p:txBody>
          <a:bodyPr wrap="square" rtlCol="0">
            <a:spAutoFit/>
          </a:bodyPr>
          <a:lstStyle/>
          <a:p>
            <a:pPr algn="ctr"/>
            <a:r>
              <a:rPr lang="en-US" sz="1200" dirty="0">
                <a:solidFill>
                  <a:srgbClr val="00B050"/>
                </a:solidFill>
              </a:rPr>
              <a:t>Interview RR = 58.1%</a:t>
            </a:r>
          </a:p>
        </p:txBody>
      </p:sp>
      <p:cxnSp>
        <p:nvCxnSpPr>
          <p:cNvPr id="11" name="Straight Connector 10">
            <a:extLst>
              <a:ext uri="{FF2B5EF4-FFF2-40B4-BE49-F238E27FC236}">
                <a16:creationId xmlns:a16="http://schemas.microsoft.com/office/drawing/2014/main" id="{12C7B6A5-B9DB-4075-8FEF-7F1E7F0DB02C}"/>
              </a:ext>
              <a:ext uri="{C183D7F6-B498-43B3-948B-1728B52AA6E4}">
                <adec:decorative xmlns:adec="http://schemas.microsoft.com/office/drawing/2017/decorative" val="1"/>
              </a:ext>
            </a:extLst>
          </p:cNvPr>
          <p:cNvCxnSpPr/>
          <p:nvPr/>
        </p:nvCxnSpPr>
        <p:spPr>
          <a:xfrm>
            <a:off x="643467" y="6107289"/>
            <a:ext cx="703297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6A19194-48E9-44FC-B7C9-03E226824B4E}"/>
              </a:ext>
              <a:ext uri="{C183D7F6-B498-43B3-948B-1728B52AA6E4}">
                <adec:decorative xmlns:adec="http://schemas.microsoft.com/office/drawing/2017/decorative" val="1"/>
              </a:ext>
            </a:extLst>
          </p:cNvPr>
          <p:cNvCxnSpPr>
            <a:cxnSpLocks/>
          </p:cNvCxnSpPr>
          <p:nvPr/>
        </p:nvCxnSpPr>
        <p:spPr>
          <a:xfrm>
            <a:off x="7755467" y="6107289"/>
            <a:ext cx="63782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F910C2DD-3057-486B-B483-400DEE1456BB}"/>
              </a:ext>
              <a:ext uri="{C183D7F6-B498-43B3-948B-1728B52AA6E4}">
                <adec:decorative xmlns:adec="http://schemas.microsoft.com/office/drawing/2017/decorative" val="1"/>
              </a:ext>
            </a:extLst>
          </p:cNvPr>
          <p:cNvCxnSpPr>
            <a:cxnSpLocks/>
          </p:cNvCxnSpPr>
          <p:nvPr/>
        </p:nvCxnSpPr>
        <p:spPr>
          <a:xfrm>
            <a:off x="9083886" y="6107289"/>
            <a:ext cx="212704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extBox 1">
            <a:extLst>
              <a:ext uri="{FF2B5EF4-FFF2-40B4-BE49-F238E27FC236}">
                <a16:creationId xmlns:a16="http://schemas.microsoft.com/office/drawing/2014/main" id="{2E1A88EA-C176-4BCD-A683-8CF9F83E5AF4}"/>
              </a:ext>
              <a:ext uri="{C183D7F6-B498-43B3-948B-1728B52AA6E4}">
                <adec:decorative xmlns:adec="http://schemas.microsoft.com/office/drawing/2017/decorative" val="1"/>
              </a:ext>
            </a:extLst>
          </p:cNvPr>
          <p:cNvSpPr txBox="1"/>
          <p:nvPr/>
        </p:nvSpPr>
        <p:spPr>
          <a:xfrm>
            <a:off x="10018889" y="6212823"/>
            <a:ext cx="801511" cy="2096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a:t>2021</a:t>
            </a:r>
          </a:p>
        </p:txBody>
      </p:sp>
      <p:sp>
        <p:nvSpPr>
          <p:cNvPr id="15" name="Oval 14">
            <a:extLst>
              <a:ext uri="{FF2B5EF4-FFF2-40B4-BE49-F238E27FC236}">
                <a16:creationId xmlns:a16="http://schemas.microsoft.com/office/drawing/2014/main" id="{2B8DEDB0-FA9C-4DE5-97E3-ACF9B1E5735C}"/>
              </a:ext>
              <a:ext uri="{C183D7F6-B498-43B3-948B-1728B52AA6E4}">
                <adec:decorative xmlns:adec="http://schemas.microsoft.com/office/drawing/2017/decorative" val="1"/>
              </a:ext>
            </a:extLst>
          </p:cNvPr>
          <p:cNvSpPr/>
          <p:nvPr/>
        </p:nvSpPr>
        <p:spPr>
          <a:xfrm>
            <a:off x="8812924" y="1853184"/>
            <a:ext cx="3379076" cy="142659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3150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5">
            <a:extLst>
              <a:ext uri="{FF2B5EF4-FFF2-40B4-BE49-F238E27FC236}">
                <a16:creationId xmlns:a16="http://schemas.microsoft.com/office/drawing/2014/main" id="{59CA773D-4D72-4AFD-82C2-92D45D15F549}"/>
              </a:ext>
            </a:extLst>
          </p:cNvPr>
          <p:cNvSpPr txBox="1">
            <a:spLocks noGrp="1"/>
          </p:cNvSpPr>
          <p:nvPr>
            <p:ph type="title" idx="4294967295"/>
          </p:nvPr>
        </p:nvSpPr>
        <p:spPr>
          <a:xfrm>
            <a:off x="609600" y="210065"/>
            <a:ext cx="11582400" cy="7043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defTabSz="457200" rtl="0" eaLnBrk="1" latinLnBrk="0" hangingPunct="1">
              <a:spcBef>
                <a:spcPct val="0"/>
              </a:spcBef>
              <a:buNone/>
              <a:defRPr lang="en-US" sz="6000" b="1" kern="1200">
                <a:solidFill>
                  <a:srgbClr val="00737F"/>
                </a:solidFill>
                <a:latin typeface="Arial"/>
                <a:ea typeface="+mj-ea"/>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accent2">
                    <a:lumMod val="75000"/>
                  </a:schemeClr>
                </a:solidFill>
                <a:effectLst/>
                <a:uLnTx/>
                <a:uFillTx/>
                <a:latin typeface="Arial"/>
                <a:ea typeface="+mj-ea"/>
                <a:cs typeface="Calibri" panose="020F0502020204030204" pitchFamily="34" charset="0"/>
              </a:rPr>
              <a:t>Interviewed Participants who are Appointed to the MEC</a:t>
            </a:r>
          </a:p>
        </p:txBody>
      </p:sp>
      <p:graphicFrame>
        <p:nvGraphicFramePr>
          <p:cNvPr id="7" name="Chart 6" descr="Prior to being examined, an NHANES participant who has completed the home interview is asked to make an appointment for a specific day and time at our mobile exam center. &#10;&#10;In 2021, we see that among those interviewed only 88% agreed to be appointed to the MEC. Whereas in 2019-20 over 96% and in 2017-18 nearly 99% of interviewed participants were appointed to the MEC.&#10;&#10;The not appointed group, increased sig, from 1% in 17-18 to 12% in 2021. &#10;&#10;&#10;">
            <a:extLst>
              <a:ext uri="{FF2B5EF4-FFF2-40B4-BE49-F238E27FC236}">
                <a16:creationId xmlns:a16="http://schemas.microsoft.com/office/drawing/2014/main" id="{2A7EBD0C-B44C-4BDD-8C45-A5153BBC5177}"/>
              </a:ext>
            </a:extLst>
          </p:cNvPr>
          <p:cNvGraphicFramePr/>
          <p:nvPr>
            <p:extLst>
              <p:ext uri="{D42A27DB-BD31-4B8C-83A1-F6EECF244321}">
                <p14:modId xmlns:p14="http://schemas.microsoft.com/office/powerpoint/2010/main" val="948628801"/>
              </p:ext>
            </p:extLst>
          </p:nvPr>
        </p:nvGraphicFramePr>
        <p:xfrm>
          <a:off x="687185" y="1030778"/>
          <a:ext cx="11427230" cy="53005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2556514"/>
      </p:ext>
    </p:extLst>
  </p:cSld>
  <p:clrMapOvr>
    <a:masterClrMapping/>
  </p:clrMapOvr>
</p:sld>
</file>

<file path=ppt/theme/theme1.xml><?xml version="1.0" encoding="utf-8"?>
<a:theme xmlns:a="http://schemas.openxmlformats.org/drawingml/2006/main" name="Inside Slide Master">
  <a:themeElements>
    <a:clrScheme name="NHANES">
      <a:dk1>
        <a:srgbClr val="575B5D"/>
      </a:dk1>
      <a:lt1>
        <a:srgbClr val="FFFFFF"/>
      </a:lt1>
      <a:dk2>
        <a:srgbClr val="027A89"/>
      </a:dk2>
      <a:lt2>
        <a:srgbClr val="EEECE1"/>
      </a:lt2>
      <a:accent1>
        <a:srgbClr val="F0515A"/>
      </a:accent1>
      <a:accent2>
        <a:srgbClr val="1D8894"/>
      </a:accent2>
      <a:accent3>
        <a:srgbClr val="91D14F"/>
      </a:accent3>
      <a:accent4>
        <a:srgbClr val="23C8DA"/>
      </a:accent4>
      <a:accent5>
        <a:srgbClr val="CACACA"/>
      </a:accent5>
      <a:accent6>
        <a:srgbClr val="575B84"/>
      </a:accent6>
      <a:hlink>
        <a:srgbClr val="027A89"/>
      </a:hlink>
      <a:folHlink>
        <a:srgbClr val="1D889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E11798AB5217849912631DAF75A3B79" ma:contentTypeVersion="8" ma:contentTypeDescription="Create a new document." ma:contentTypeScope="" ma:versionID="a55955095308a30385f6f3894f6e8b15">
  <xsd:schema xmlns:xsd="http://www.w3.org/2001/XMLSchema" xmlns:xs="http://www.w3.org/2001/XMLSchema" xmlns:p="http://schemas.microsoft.com/office/2006/metadata/properties" xmlns:ns3="a0d95979-b78d-4456-a83d-a4e89158df7f" targetNamespace="http://schemas.microsoft.com/office/2006/metadata/properties" ma:root="true" ma:fieldsID="a125534f11a2be7a873770fb2b803a75" ns3:_="">
    <xsd:import namespace="a0d95979-b78d-4456-a83d-a4e89158df7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d95979-b78d-4456-a83d-a4e89158df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5E8082-741E-4079-ADB6-DFC554C5D5A3}">
  <ds:schemaRefs>
    <ds:schemaRef ds:uri="http://schemas.microsoft.com/sharepoint/v3/contenttype/forms"/>
  </ds:schemaRefs>
</ds:datastoreItem>
</file>

<file path=customXml/itemProps2.xml><?xml version="1.0" encoding="utf-8"?>
<ds:datastoreItem xmlns:ds="http://schemas.openxmlformats.org/officeDocument/2006/customXml" ds:itemID="{B2158143-5DD4-4752-9145-EA4C6BF522E4}">
  <ds:schemaRefs>
    <ds:schemaRef ds:uri="http://schemas.microsoft.com/office/2006/documentManagement/types"/>
    <ds:schemaRef ds:uri="http://www.w3.org/XML/1998/namespace"/>
    <ds:schemaRef ds:uri="http://schemas.microsoft.com/office/2006/metadata/properties"/>
    <ds:schemaRef ds:uri="http://purl.org/dc/terms/"/>
    <ds:schemaRef ds:uri="http://purl.org/dc/dcmitype/"/>
    <ds:schemaRef ds:uri="http://schemas.microsoft.com/office/infopath/2007/PartnerControls"/>
    <ds:schemaRef ds:uri="http://schemas.openxmlformats.org/package/2006/metadata/core-properties"/>
    <ds:schemaRef ds:uri="a0d95979-b78d-4456-a83d-a4e89158df7f"/>
    <ds:schemaRef ds:uri="http://purl.org/dc/elements/1.1/"/>
  </ds:schemaRefs>
</ds:datastoreItem>
</file>

<file path=customXml/itemProps3.xml><?xml version="1.0" encoding="utf-8"?>
<ds:datastoreItem xmlns:ds="http://schemas.openxmlformats.org/officeDocument/2006/customXml" ds:itemID="{0A1FA045-1B12-4564-9DEF-827967EA4A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d95979-b78d-4456-a83d-a4e89158df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27685</TotalTime>
  <Words>940</Words>
  <Application>Microsoft Office PowerPoint</Application>
  <PresentationFormat>Widescreen</PresentationFormat>
  <Paragraphs>177</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Helvetica</vt:lpstr>
      <vt:lpstr>ITC Franklin Gothic Std Book</vt:lpstr>
      <vt:lpstr>Times New Roman</vt:lpstr>
      <vt:lpstr>Wingdings</vt:lpstr>
      <vt:lpstr>Inside Slide Master</vt:lpstr>
      <vt:lpstr>Understanding NHANES Response Rates During Data Collection in a Pandemic </vt:lpstr>
      <vt:lpstr> NHANES Data Collection Stages</vt:lpstr>
      <vt:lpstr>Trends in Response Rates: NHANES 1999‒2018</vt:lpstr>
      <vt:lpstr>Multistage Probability Sampling Design</vt:lpstr>
      <vt:lpstr>NHANES August 2021 – August 2023 Sample Design</vt:lpstr>
      <vt:lpstr>Interview Response Rate (among those identified) and Examined Response Rate (among Interviewed)</vt:lpstr>
      <vt:lpstr>Interview Response Rate (among those identified) and Examined Response Rate (among Interviewed) - continued</vt:lpstr>
      <vt:lpstr>Interview Response Rate (among those identified) and Examined Response Rate (among Interviewed) – continued 2</vt:lpstr>
      <vt:lpstr>Interviewed Participants who are Appointed to the MEC</vt:lpstr>
      <vt:lpstr>Exam Participation among those Interviewed and MEC Appointed</vt:lpstr>
      <vt:lpstr>Exam Participation among those Interviewed and MEC Appointed - continued </vt:lpstr>
      <vt:lpstr>Exam Non-Response Among Interviewed and MEC appointed</vt:lpstr>
      <vt:lpstr>Characteristics associated with exam nonresponse among interviewed participants</vt:lpstr>
      <vt:lpstr>Characteristics associated with exam nonresponse among interviewed participants - continued</vt:lpstr>
      <vt:lpstr>Correlation between Vaccination and COVID Case Rates with Response Rates</vt:lpstr>
      <vt:lpstr>Approaches to Address MEC Participation</vt:lpstr>
      <vt:lpstr>Examination Response Rates - Summary</vt:lpstr>
      <vt:lpstr>Questions to the BSC</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Ahluwalia, Namanjeet (CDC/DDPHSS/NCHS/DHNES)</dc:creator>
  <cp:lastModifiedBy>Paulose, Ryne (CDC/DDPHSS/NCHS/DHNES)</cp:lastModifiedBy>
  <cp:revision>404</cp:revision>
  <dcterms:created xsi:type="dcterms:W3CDTF">2020-04-06T22:50:46Z</dcterms:created>
  <dcterms:modified xsi:type="dcterms:W3CDTF">2022-02-19T17:32:12Z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0x010100EE11798AB5217849912631DAF75A3B79</vt:lpwstr>
  </property>
  <property fmtid="{D5CDD505-2E9C-101B-9397-08002B2CF9AE}" pid="3" name="MSIP_Label_7b94a7b8-f06c-4dfe-bdcc-9b548fd58c31_Enabled">
    <vt:lpwstr>true</vt:lpwstr>
  </property>
  <property fmtid="{D5CDD505-2E9C-101B-9397-08002B2CF9AE}" pid="4" name="MSIP_Label_7b94a7b8-f06c-4dfe-bdcc-9b548fd58c31_SetDate">
    <vt:lpwstr>2020-11-02T03:11:46Z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5a8b21f9-3b34-44bf-a20c-1eac37bff78c</vt:lpwstr>
  </property>
  <property fmtid="{D5CDD505-2E9C-101B-9397-08002B2CF9AE}" pid="9" name="MSIP_Label_7b94a7b8-f06c-4dfe-bdcc-9b548fd58c31_ContentBits">
    <vt:lpwstr>0</vt:lpwstr>
  </property>
</Properties>
</file>