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4"/>
    <p:sldMasterId id="2147483887" r:id="rId5"/>
  </p:sldMasterIdLst>
  <p:notesMasterIdLst>
    <p:notesMasterId r:id="rId30"/>
  </p:notesMasterIdLst>
  <p:handoutMasterIdLst>
    <p:handoutMasterId r:id="rId31"/>
  </p:handoutMasterIdLst>
  <p:sldIdLst>
    <p:sldId id="257" r:id="rId6"/>
    <p:sldId id="1554" r:id="rId7"/>
    <p:sldId id="1535" r:id="rId8"/>
    <p:sldId id="361" r:id="rId9"/>
    <p:sldId id="256" r:id="rId10"/>
    <p:sldId id="1420" r:id="rId11"/>
    <p:sldId id="1437" r:id="rId12"/>
    <p:sldId id="1537" r:id="rId13"/>
    <p:sldId id="1438" r:id="rId14"/>
    <p:sldId id="2145706675" r:id="rId15"/>
    <p:sldId id="432" r:id="rId16"/>
    <p:sldId id="1556" r:id="rId17"/>
    <p:sldId id="1539" r:id="rId18"/>
    <p:sldId id="2145706683" r:id="rId19"/>
    <p:sldId id="2145706679" r:id="rId20"/>
    <p:sldId id="1530" r:id="rId21"/>
    <p:sldId id="2145706677" r:id="rId22"/>
    <p:sldId id="1550" r:id="rId23"/>
    <p:sldId id="1432" r:id="rId24"/>
    <p:sldId id="2145706678" r:id="rId25"/>
    <p:sldId id="1439" r:id="rId26"/>
    <p:sldId id="1534" r:id="rId27"/>
    <p:sldId id="367" r:id="rId28"/>
    <p:sldId id="2145706680" r:id="rId29"/>
  </p:sldIdLst>
  <p:sldSz cx="9144000" cy="5143500" type="screen16x9"/>
  <p:notesSz cx="7023100" cy="93091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yriad Web Pro" panose="020B060402020202020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binar Information" id="{6710AE58-1806-40F4-B783-51C985A41EC8}">
          <p14:sldIdLst>
            <p14:sldId id="257"/>
            <p14:sldId id="1554"/>
          </p14:sldIdLst>
        </p14:section>
        <p14:section name="Introduction" id="{6EF1EB94-050B-45B7-B1D7-B10B375A8511}">
          <p14:sldIdLst>
            <p14:sldId id="1535"/>
            <p14:sldId id="361"/>
          </p14:sldIdLst>
        </p14:section>
        <p14:section name="HUS Redesign Orientation" id="{E2CEC6D7-72B0-4B7C-B312-949182552A67}">
          <p14:sldIdLst>
            <p14:sldId id="256"/>
            <p14:sldId id="1420"/>
            <p14:sldId id="1437"/>
            <p14:sldId id="1537"/>
            <p14:sldId id="1438"/>
            <p14:sldId id="2145706675"/>
            <p14:sldId id="432"/>
            <p14:sldId id="1556"/>
          </p14:sldIdLst>
        </p14:section>
        <p14:section name="Annual Perspective 2020-2021" id="{C06940C7-A7C5-479D-BEDB-F2F0734F6D9B}">
          <p14:sldIdLst>
            <p14:sldId id="1539"/>
            <p14:sldId id="2145706683"/>
            <p14:sldId id="2145706679"/>
            <p14:sldId id="1530"/>
            <p14:sldId id="2145706677"/>
            <p14:sldId id="1550"/>
            <p14:sldId id="1432"/>
          </p14:sldIdLst>
        </p14:section>
        <p14:section name="Close" id="{3D2710F4-E852-42D1-B709-B47DD8B31F78}">
          <p14:sldIdLst>
            <p14:sldId id="2145706678"/>
            <p14:sldId id="1439"/>
            <p14:sldId id="1534"/>
            <p14:sldId id="367"/>
            <p14:sldId id="21457066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116730-B9EB-F9CB-6855-83BBA49E99C1}" name="Branum, Amy M. (CDC/DDPHSS/NCHS/OD)" initials="BAM(" userId="S::zvl5@cdc.gov::78b4c916-b1b9-446d-995b-c4b674d8a268" providerId="AD"/>
  <p188:author id="{3F0AB642-1DFE-58D2-DAED-706541858043}" name="Olivares, Dagny (CDC/DDPHSS/NCHS/OD)" initials="OD(" userId="S::Dvp2@cdc.gov::c03be914-6901-4d61-bc16-e1545cc304eb" providerId="AD"/>
  <p188:author id="{71ECB05A-E5C3-8160-2847-6C028B41D52A}" name="Heitz, Elizabeth (CDC/DDPHSS/NCHS/DAE)" initials="HE(" userId="S::qok2@cdc.gov::1f9dc736-e976-4d8c-b951-6b6546f59f2c" providerId="AD"/>
  <p188:author id="{9D614773-2AA6-4B0C-EA8A-38B4DF85F284}" name="Lee, Florence (CDC/DDPHSS/NCHS/DAE)" initials="LF(" userId="S::kwn5@cdc.gov::4d92aca4-1957-4545-afe3-78394abd931d" providerId="AD"/>
  <p188:author id="{03BCDD97-1734-D916-AC8A-A94CD37588CF}" name="Franco, Sheila (CDC/DDPHSS/NCHS/DAE)" initials="FS(" userId="S::boe5@cdc.gov::3717841e-3567-42ca-a09a-47578dbf4d09" providerId="AD"/>
  <p188:author id="{6EE1F3FE-A9DB-AFA2-5A8A-DFC952DCD9D3}" name="Gindi, Renee (CDC/DDPHSS/NCHS/DAE)" initials="GR(" userId="S::iuz2@cdc.gov::15e706c5-1fdb-4d1b-9e9e-d8505d20f10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sem, Sarah (CDC/OPHSS/NCHS)" initials="LS(" lastIdx="47" clrIdx="0">
    <p:extLst>
      <p:ext uri="{19B8F6BF-5375-455C-9EA6-DF929625EA0E}">
        <p15:presenceInfo xmlns:p15="http://schemas.microsoft.com/office/powerpoint/2012/main" userId="S-1-5-21-1207783550-2075000910-922709458-441847" providerId="AD"/>
      </p:ext>
    </p:extLst>
  </p:cmAuthor>
  <p:cmAuthor id="2" name="Cynamon, Marcie L. (CDC/OPHSS/NCHS)" initials="CML(" lastIdx="19" clrIdx="1">
    <p:extLst>
      <p:ext uri="{19B8F6BF-5375-455C-9EA6-DF929625EA0E}">
        <p15:presenceInfo xmlns:p15="http://schemas.microsoft.com/office/powerpoint/2012/main" userId="S-1-5-21-1207783550-2075000910-922709458-185178" providerId="AD"/>
      </p:ext>
    </p:extLst>
  </p:cmAuthor>
  <p:cmAuthor id="3" name="Renee Gindi" initials="RMG" lastIdx="14" clrIdx="2">
    <p:extLst>
      <p:ext uri="{19B8F6BF-5375-455C-9EA6-DF929625EA0E}">
        <p15:presenceInfo xmlns:p15="http://schemas.microsoft.com/office/powerpoint/2012/main" userId="Renee Gindi" providerId="None"/>
      </p:ext>
    </p:extLst>
  </p:cmAuthor>
  <p:cmAuthor id="4" name="Gindi, Renee (CDC/OPHSS/NCHS)" initials="GR(" lastIdx="63" clrIdx="3">
    <p:extLst>
      <p:ext uri="{19B8F6BF-5375-455C-9EA6-DF929625EA0E}">
        <p15:presenceInfo xmlns:p15="http://schemas.microsoft.com/office/powerpoint/2012/main" userId="S-1-5-21-1207783550-2075000910-922709458-271729" providerId="AD"/>
      </p:ext>
    </p:extLst>
  </p:cmAuthor>
  <p:cmAuthor id="5" name="Zablotsky, Benjamin (CDC/OPHSS/NCHS)" initials="ZB(" lastIdx="23" clrIdx="4">
    <p:extLst>
      <p:ext uri="{19B8F6BF-5375-455C-9EA6-DF929625EA0E}">
        <p15:presenceInfo xmlns:p15="http://schemas.microsoft.com/office/powerpoint/2012/main" userId="S-1-5-21-1207783550-2075000910-922709458-399978" providerId="AD"/>
      </p:ext>
    </p:extLst>
  </p:cmAuthor>
  <p:cmAuthor id="6" name="Madans, Jennifer H. (CDC/OPHSS/NCHS)" initials="MJH(" lastIdx="5" clrIdx="5">
    <p:extLst>
      <p:ext uri="{19B8F6BF-5375-455C-9EA6-DF929625EA0E}">
        <p15:presenceInfo xmlns:p15="http://schemas.microsoft.com/office/powerpoint/2012/main" userId="S-1-5-21-1207783550-2075000910-922709458-185260" providerId="AD"/>
      </p:ext>
    </p:extLst>
  </p:cmAuthor>
  <p:cmAuthor id="7" name="Arispe, Irma E. (CDC/OPHSS/NCHS)" initials="iaa9" lastIdx="3" clrIdx="6">
    <p:extLst>
      <p:ext uri="{19B8F6BF-5375-455C-9EA6-DF929625EA0E}">
        <p15:presenceInfo xmlns:p15="http://schemas.microsoft.com/office/powerpoint/2012/main" userId="Arispe, Irma E. (CDC/OPHSS/NCHS)" providerId="None"/>
      </p:ext>
    </p:extLst>
  </p:cmAuthor>
  <p:cmAuthor id="8" name="Wagner, Lisa (CDC/DDPHSS/NCHS/OD)" initials="WL(" lastIdx="23" clrIdx="7">
    <p:extLst>
      <p:ext uri="{19B8F6BF-5375-455C-9EA6-DF929625EA0E}">
        <p15:presenceInfo xmlns:p15="http://schemas.microsoft.com/office/powerpoint/2012/main" userId="S::plu6@cdc.gov::754df43b-6e15-433b-816a-22f4515c6240" providerId="AD"/>
      </p:ext>
    </p:extLst>
  </p:cmAuthor>
  <p:cmAuthor id="9" name="Gindi, Renee (CDC/DDPHSS/NCHS/DAE)" initials="GR(" lastIdx="48" clrIdx="8">
    <p:extLst>
      <p:ext uri="{19B8F6BF-5375-455C-9EA6-DF929625EA0E}">
        <p15:presenceInfo xmlns:p15="http://schemas.microsoft.com/office/powerpoint/2012/main" userId="S::iuz2@cdc.gov::15e706c5-1fdb-4d1b-9e9e-d8505d20f107" providerId="AD"/>
      </p:ext>
    </p:extLst>
  </p:cmAuthor>
  <p:cmAuthor id="10" name="Nelson, Zakia (CDC/DDPHSS/NCHS/DAE)" initials="ZCN" lastIdx="8" clrIdx="9">
    <p:extLst>
      <p:ext uri="{19B8F6BF-5375-455C-9EA6-DF929625EA0E}">
        <p15:presenceInfo xmlns:p15="http://schemas.microsoft.com/office/powerpoint/2012/main" userId="Nelson, Zakia (CDC/DDPHSS/NCHS/DAE)" providerId="None"/>
      </p:ext>
    </p:extLst>
  </p:cmAuthor>
  <p:cmAuthor id="11" name="Nelson, Zakia (CDC/DDPHSS/NCHS/DAE) (CTR)" initials="NZ((" lastIdx="75" clrIdx="10">
    <p:extLst>
      <p:ext uri="{19B8F6BF-5375-455C-9EA6-DF929625EA0E}">
        <p15:presenceInfo xmlns:p15="http://schemas.microsoft.com/office/powerpoint/2012/main" userId="S::bzn3@cdc.gov::6f8662ab-0ae6-42fb-a0b9-aa11cf591d4b" providerId="AD"/>
      </p:ext>
    </p:extLst>
  </p:cmAuthor>
  <p:cmAuthor id="12" name="Woodall, Ashley (CDC/DDPHSS/NCHS/DAE)" initials="WA(" lastIdx="51" clrIdx="11">
    <p:extLst>
      <p:ext uri="{19B8F6BF-5375-455C-9EA6-DF929625EA0E}">
        <p15:presenceInfo xmlns:p15="http://schemas.microsoft.com/office/powerpoint/2012/main" userId="S::KWN6@cdc.gov::ef523742-5551-4c0c-8db9-e0380113520b" providerId="AD"/>
      </p:ext>
    </p:extLst>
  </p:cmAuthor>
  <p:cmAuthor id="13" name="Kim, Ji-Eun (CDC/DDPHSS/NCHS/DAE)" initials="KJ(" lastIdx="11" clrIdx="12">
    <p:extLst>
      <p:ext uri="{19B8F6BF-5375-455C-9EA6-DF929625EA0E}">
        <p15:presenceInfo xmlns:p15="http://schemas.microsoft.com/office/powerpoint/2012/main" userId="S::nzl9@cdc.gov::387d44b2-9959-4b5f-b6cf-d2fcc7bf374f" providerId="AD"/>
      </p:ext>
    </p:extLst>
  </p:cmAuthor>
  <p:cmAuthor id="14" name="Arispe, Irma E. (CDC/DDPHSS/NCHS/DAE)" initials="AIE(" lastIdx="6" clrIdx="13">
    <p:extLst>
      <p:ext uri="{19B8F6BF-5375-455C-9EA6-DF929625EA0E}">
        <p15:presenceInfo xmlns:p15="http://schemas.microsoft.com/office/powerpoint/2012/main" userId="S::iaa9@cdc.gov::982e7b11-ce1e-434c-9c8f-d6de7e18db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858"/>
    <a:srgbClr val="A1CE98"/>
    <a:srgbClr val="C1DFBB"/>
    <a:srgbClr val="0F56DC"/>
    <a:srgbClr val="D06F1A"/>
    <a:srgbClr val="9DD7C8"/>
    <a:srgbClr val="5DAEFF"/>
    <a:srgbClr val="C1B1FD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76028" autoAdjust="0"/>
  </p:normalViewPr>
  <p:slideViewPr>
    <p:cSldViewPr snapToGrid="0">
      <p:cViewPr varScale="1">
        <p:scale>
          <a:sx n="114" d="100"/>
          <a:sy n="114" d="100"/>
        </p:scale>
        <p:origin x="1524" y="114"/>
      </p:cViewPr>
      <p:guideLst>
        <p:guide orient="horz" pos="2748"/>
        <p:guide pos="2880"/>
      </p:guideLst>
    </p:cSldViewPr>
  </p:slideViewPr>
  <p:outlineViewPr>
    <p:cViewPr>
      <p:scale>
        <a:sx n="33" d="100"/>
        <a:sy n="33" d="100"/>
      </p:scale>
      <p:origin x="0" y="-397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8.fntdata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649" cy="466379"/>
          </a:xfrm>
          <a:prstGeom prst="rect">
            <a:avLst/>
          </a:prstGeom>
        </p:spPr>
        <p:txBody>
          <a:bodyPr vert="horz" lIns="88273" tIns="44137" rIns="88273" bIns="44137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7" y="0"/>
            <a:ext cx="3043649" cy="466379"/>
          </a:xfrm>
          <a:prstGeom prst="rect">
            <a:avLst/>
          </a:prstGeom>
        </p:spPr>
        <p:txBody>
          <a:bodyPr vert="horz" lIns="88273" tIns="44137" rIns="88273" bIns="44137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>
                <a:latin typeface="Calibri" panose="020F0502020204030204" pitchFamily="34" charset="0"/>
              </a:rPr>
              <a:t>9/12/2023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723"/>
            <a:ext cx="3043649" cy="466378"/>
          </a:xfrm>
          <a:prstGeom prst="rect">
            <a:avLst/>
          </a:prstGeom>
        </p:spPr>
        <p:txBody>
          <a:bodyPr vert="horz" lIns="88273" tIns="44137" rIns="88273" bIns="44137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7" y="8842723"/>
            <a:ext cx="3043649" cy="466378"/>
          </a:xfrm>
          <a:prstGeom prst="rect">
            <a:avLst/>
          </a:prstGeom>
        </p:spPr>
        <p:txBody>
          <a:bodyPr vert="horz" lIns="88273" tIns="44137" rIns="88273" bIns="44137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43649" cy="464839"/>
          </a:xfrm>
          <a:prstGeom prst="rect">
            <a:avLst/>
          </a:prstGeom>
        </p:spPr>
        <p:txBody>
          <a:bodyPr vert="horz" lIns="88273" tIns="44137" rIns="88273" bIns="441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27" y="3"/>
            <a:ext cx="3043649" cy="464839"/>
          </a:xfrm>
          <a:prstGeom prst="rect">
            <a:avLst/>
          </a:prstGeom>
        </p:spPr>
        <p:txBody>
          <a:bodyPr vert="horz" lIns="88273" tIns="44137" rIns="88273" bIns="441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9/12/2023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00088"/>
            <a:ext cx="6207125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73" tIns="44137" rIns="88273" bIns="4413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16" y="4422132"/>
            <a:ext cx="5617870" cy="4188171"/>
          </a:xfrm>
          <a:prstGeom prst="rect">
            <a:avLst/>
          </a:prstGeom>
        </p:spPr>
        <p:txBody>
          <a:bodyPr vert="horz" lIns="88273" tIns="44137" rIns="88273" bIns="4413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725"/>
            <a:ext cx="3043649" cy="464839"/>
          </a:xfrm>
          <a:prstGeom prst="rect">
            <a:avLst/>
          </a:prstGeom>
        </p:spPr>
        <p:txBody>
          <a:bodyPr vert="horz" lIns="88273" tIns="44137" rIns="88273" bIns="441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27" y="8842725"/>
            <a:ext cx="3043649" cy="464839"/>
          </a:xfrm>
          <a:prstGeom prst="rect">
            <a:avLst/>
          </a:prstGeom>
        </p:spPr>
        <p:txBody>
          <a:bodyPr vert="horz" lIns="88273" tIns="44137" rIns="88273" bIns="441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17214" indent="-27585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03406" indent="-22068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44770" indent="-22068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86133" indent="-22068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27495" indent="-2206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68858" indent="-2206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310220" indent="-2206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751583" indent="-2206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61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0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19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50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942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95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35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33237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05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36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b="0" baseline="0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4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15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93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52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3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47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8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9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1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A86A6-0F0E-426D-ACFA-AFD1894449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45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32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75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8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/>
        </p:blipFill>
        <p:spPr>
          <a:xfrm>
            <a:off x="0" y="0"/>
            <a:ext cx="9144000" cy="9208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71067" y="475410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4093-6569-4583-BBAF-934D396EF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Bottom band: NCHS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5005830"/>
            <a:ext cx="9144000" cy="13767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 baseline="0">
                <a:solidFill>
                  <a:srgbClr val="000000"/>
                </a:solidFill>
              </a:defRPr>
            </a:lvl1pPr>
            <a:lvl2pPr>
              <a:buClr>
                <a:srgbClr val="006858"/>
              </a:buClr>
              <a:defRPr sz="2000" baseline="0">
                <a:solidFill>
                  <a:srgbClr val="000000"/>
                </a:solidFill>
              </a:defRPr>
            </a:lvl2pPr>
            <a:lvl3pPr>
              <a:buClr>
                <a:srgbClr val="695E4A"/>
              </a:buClr>
              <a:defRPr sz="2000" baseline="0">
                <a:solidFill>
                  <a:srgbClr val="000000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03958" y="47311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4093-6569-4583-BBAF-934D396EF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3"/>
          <a:stretch/>
        </p:blipFill>
        <p:spPr>
          <a:xfrm>
            <a:off x="0" y="4998203"/>
            <a:ext cx="9144000" cy="153046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36850" y="472356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4093-6569-4583-BBAF-934D396EF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7115" y="478113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4093-6569-4583-BBAF-934D396EF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0"/>
          <a:stretch/>
        </p:blipFill>
        <p:spPr>
          <a:xfrm>
            <a:off x="0" y="0"/>
            <a:ext cx="9144000" cy="9208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71067" y="475410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4093-6569-4583-BBAF-934D396EF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Bottom band: NCHS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2"/>
          <a:stretch/>
        </p:blipFill>
        <p:spPr>
          <a:xfrm>
            <a:off x="0" y="5005830"/>
            <a:ext cx="9144000" cy="13767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 baseline="0">
                <a:solidFill>
                  <a:srgbClr val="000000"/>
                </a:solidFill>
              </a:defRPr>
            </a:lvl1pPr>
            <a:lvl2pPr>
              <a:buClr>
                <a:srgbClr val="006858"/>
              </a:buClr>
              <a:defRPr sz="2000" baseline="0">
                <a:solidFill>
                  <a:srgbClr val="000000"/>
                </a:solidFill>
              </a:defRPr>
            </a:lvl2pPr>
            <a:lvl3pPr>
              <a:buClr>
                <a:srgbClr val="695E4A"/>
              </a:buClr>
              <a:defRPr sz="2000" baseline="0">
                <a:solidFill>
                  <a:srgbClr val="000000"/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03958" y="47311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4093-6569-4583-BBAF-934D396EF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7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/>
          </a:p>
          <a:p>
            <a:pPr lvl="0"/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3"/>
          <a:stretch/>
        </p:blipFill>
        <p:spPr>
          <a:xfrm>
            <a:off x="0" y="4998203"/>
            <a:ext cx="9144000" cy="153046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36850" y="472356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4093-6569-4583-BBAF-934D396EF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9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7115" y="478113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4093-6569-4583-BBAF-934D396EF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8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CB4093-6569-4583-BBAF-934D396EF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CB4093-6569-4583-BBAF-934D396EF2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1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dev.cdc.gov/nchs/data/hus/2020-2021/HDPrv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dev.cdc.gov/nchs/data/hus/2020-2021/McrNutr.pdf" TargetMode="External"/><Relationship Id="rId5" Type="http://schemas.openxmlformats.org/officeDocument/2006/relationships/hyperlink" Target="https://wwwdev.cdc.gov/nchs/data/hus/2020-2021/SubUse.pdf" TargetMode="External"/><Relationship Id="rId4" Type="http://schemas.openxmlformats.org/officeDocument/2006/relationships/hyperlink" Target="https://wwwdev.cdc.gov/nchs/data/hus/2020-2021/Smok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us@cdc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cdc.gov/nchs/hus/index.ht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7200" y="1261653"/>
            <a:ext cx="8229600" cy="8668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/>
              <a:t>Reporting on the Nation’s Health in </a:t>
            </a:r>
            <a:br>
              <a:rPr lang="en-US" altLang="en-US" dirty="0"/>
            </a:br>
            <a:r>
              <a:rPr lang="en-US" altLang="en-US" i="1" dirty="0"/>
              <a:t>Health, United States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120395"/>
            <a:ext cx="8097253" cy="220508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Renee Gindi, PhD, </a:t>
            </a:r>
            <a:r>
              <a:rPr lang="en-US" b="0" dirty="0"/>
              <a:t>Chief</a:t>
            </a:r>
          </a:p>
          <a:p>
            <a:r>
              <a:rPr lang="en-US" dirty="0"/>
              <a:t>Sheila Franco, MS,</a:t>
            </a:r>
            <a:r>
              <a:rPr lang="en-US" b="0" dirty="0"/>
              <a:t> Health Statistician</a:t>
            </a:r>
          </a:p>
          <a:p>
            <a:r>
              <a:rPr lang="en-US" dirty="0"/>
              <a:t>Population Health Research and Dissemination Branch</a:t>
            </a:r>
            <a:br>
              <a:rPr lang="en-US" dirty="0"/>
            </a:br>
            <a:r>
              <a:rPr lang="en-US" dirty="0"/>
              <a:t>Division of Analysis and Epidemiology</a:t>
            </a:r>
            <a:br>
              <a:rPr lang="en-US" dirty="0"/>
            </a:br>
            <a:endParaRPr lang="en-US" dirty="0"/>
          </a:p>
          <a:p>
            <a:r>
              <a:rPr lang="en-US" dirty="0"/>
              <a:t>Board of Scientific Counselors Meeting</a:t>
            </a:r>
            <a:br>
              <a:rPr lang="en-US" dirty="0"/>
            </a:br>
            <a:r>
              <a:rPr lang="en-US" dirty="0"/>
              <a:t>September 14, 2023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50237"/>
          </a:xfrm>
        </p:spPr>
        <p:txBody>
          <a:bodyPr/>
          <a:lstStyle/>
          <a:p>
            <a:pPr marL="119063" indent="-119063"/>
            <a:r>
              <a:rPr lang="en-US" dirty="0"/>
              <a:t>New: </a:t>
            </a:r>
            <a:r>
              <a:rPr lang="en-US" b="0" dirty="0"/>
              <a:t>Browse </a:t>
            </a:r>
            <a:r>
              <a:rPr lang="en-US" b="0" i="1" dirty="0"/>
              <a:t>Health, United States</a:t>
            </a:r>
            <a:r>
              <a:rPr lang="en-US" b="0" dirty="0"/>
              <a:t> Tables</a:t>
            </a:r>
          </a:p>
        </p:txBody>
      </p:sp>
      <p:pic>
        <p:nvPicPr>
          <p:cNvPr id="11" name="Picture 10" descr="This image is a screenshot from the website https://www.cdc.gov/nchs/hus/data-finder.htm">
            <a:extLst>
              <a:ext uri="{FF2B5EF4-FFF2-40B4-BE49-F238E27FC236}">
                <a16:creationId xmlns:a16="http://schemas.microsoft.com/office/drawing/2014/main" id="{D55DC69D-E4F9-588C-6CAC-B6B787A46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56216"/>
            <a:ext cx="5875439" cy="36763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48C6B-4ECA-ABE2-AC4A-64FB1D8928E1}"/>
              </a:ext>
            </a:extLst>
          </p:cNvPr>
          <p:cNvSpPr txBox="1">
            <a:spLocks/>
          </p:cNvSpPr>
          <p:nvPr/>
        </p:nvSpPr>
        <p:spPr bwMode="auto">
          <a:xfrm>
            <a:off x="6458465" y="972065"/>
            <a:ext cx="2293978" cy="359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858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5E4A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Browse 90+ health topics and 20+ population subgroups</a:t>
            </a:r>
          </a:p>
          <a:p>
            <a:endParaRPr lang="en-US" sz="1800" dirty="0"/>
          </a:p>
          <a:p>
            <a:r>
              <a:rPr lang="en-US" sz="1800" dirty="0"/>
              <a:t>Trend tables available in Excel and PDF formats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A1E39-290A-6617-D968-55319D608345}"/>
              </a:ext>
            </a:extLst>
          </p:cNvPr>
          <p:cNvSpPr txBox="1"/>
          <p:nvPr/>
        </p:nvSpPr>
        <p:spPr>
          <a:xfrm>
            <a:off x="376517" y="4682664"/>
            <a:ext cx="5875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https://www.cdc.gov/nchs/hus/data-finder.htm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7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55074"/>
          </a:xfrm>
        </p:spPr>
        <p:txBody>
          <a:bodyPr/>
          <a:lstStyle/>
          <a:p>
            <a:r>
              <a:rPr lang="en-US" i="1" dirty="0"/>
              <a:t>Health, United States, 2020–2021</a:t>
            </a:r>
            <a:r>
              <a:rPr lang="en-US" dirty="0"/>
              <a:t>: </a:t>
            </a:r>
            <a:r>
              <a:rPr lang="en-US" b="0" i="1" dirty="0"/>
              <a:t>Annual Perspective</a:t>
            </a:r>
          </a:p>
        </p:txBody>
      </p:sp>
      <p:pic>
        <p:nvPicPr>
          <p:cNvPr id="5" name="Picture 4" descr="Image of the cover of the Health, United States, 2020-2021: Annual Perspective">
            <a:extLst>
              <a:ext uri="{FF2B5EF4-FFF2-40B4-BE49-F238E27FC236}">
                <a16:creationId xmlns:a16="http://schemas.microsoft.com/office/drawing/2014/main" id="{D74F3168-FB31-412E-812A-A47965296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56" y="942003"/>
            <a:ext cx="3063904" cy="396449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96081" y="1161288"/>
            <a:ext cx="4689502" cy="3415495"/>
          </a:xfrm>
        </p:spPr>
        <p:txBody>
          <a:bodyPr/>
          <a:lstStyle/>
          <a:p>
            <a:pPr marL="342900" lvl="1" indent="-342900">
              <a:spcBef>
                <a:spcPts val="480"/>
              </a:spcBef>
              <a:buClr>
                <a:srgbClr val="006A7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5F5F"/>
                </a:solidFill>
              </a:rPr>
              <a:t>Integrates selected analyses from the </a:t>
            </a:r>
            <a:r>
              <a:rPr lang="en-US" i="1" dirty="0">
                <a:solidFill>
                  <a:srgbClr val="5F5F5F"/>
                </a:solidFill>
              </a:rPr>
              <a:t>Health, United States</a:t>
            </a:r>
            <a:r>
              <a:rPr lang="en-US" dirty="0">
                <a:solidFill>
                  <a:srgbClr val="5F5F5F"/>
                </a:solidFill>
              </a:rPr>
              <a:t> topics presented in the online topic pages</a:t>
            </a:r>
          </a:p>
          <a:p>
            <a:pPr marL="342900" lvl="1" indent="-342900">
              <a:spcBef>
                <a:spcPts val="480"/>
              </a:spcBef>
              <a:buClr>
                <a:srgbClr val="006A7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5F5F"/>
                </a:solidFill>
              </a:rPr>
              <a:t>Explores one theme across multiple health topics and data sources</a:t>
            </a:r>
          </a:p>
          <a:p>
            <a:pPr marL="342900" lvl="1" indent="-342900">
              <a:spcBef>
                <a:spcPts val="480"/>
              </a:spcBef>
              <a:buClr>
                <a:srgbClr val="006A7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5F5F"/>
                </a:solidFill>
              </a:rPr>
              <a:t>The theme of the 2020–2021 edition is </a:t>
            </a:r>
            <a:r>
              <a:rPr lang="en-US" b="1" dirty="0">
                <a:solidFill>
                  <a:srgbClr val="5F5F5F"/>
                </a:solidFill>
              </a:rPr>
              <a:t>health disparities</a:t>
            </a:r>
          </a:p>
          <a:p>
            <a:pPr marL="742950" lvl="2" indent="-342900">
              <a:spcBef>
                <a:spcPts val="480"/>
              </a:spcBef>
              <a:buClr>
                <a:srgbClr val="006A7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5F5F5F"/>
                </a:solidFill>
              </a:rPr>
              <a:t>Released January 2023</a:t>
            </a:r>
          </a:p>
          <a:p>
            <a:pPr marL="0" lvl="1" indent="0">
              <a:spcBef>
                <a:spcPts val="480"/>
              </a:spcBef>
              <a:buClr>
                <a:srgbClr val="006A71"/>
              </a:buClr>
              <a:buNone/>
            </a:pPr>
            <a:endParaRPr lang="en-US" sz="1200" dirty="0">
              <a:solidFill>
                <a:srgbClr val="5F5F5F"/>
              </a:solidFill>
              <a:highlight>
                <a:srgbClr val="00FFFF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8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BF99-C905-5EE0-DBA5-3ADEAF5E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58952"/>
          </a:xfrm>
        </p:spPr>
        <p:txBody>
          <a:bodyPr/>
          <a:lstStyle/>
          <a:p>
            <a:r>
              <a:rPr lang="en-US" i="1" dirty="0"/>
              <a:t>Health, United States</a:t>
            </a:r>
            <a:r>
              <a:rPr lang="en-US" dirty="0"/>
              <a:t>: </a:t>
            </a:r>
            <a:r>
              <a:rPr lang="en-US" b="0" dirty="0"/>
              <a:t>Dissemination Activities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15B2E-5CD0-61FA-E49F-E78A94F6B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/>
          <a:p>
            <a:pPr marL="571500" indent="0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5F5F5F"/>
                </a:solidFill>
              </a:rPr>
              <a:t>Adobe Campaign </a:t>
            </a:r>
            <a:r>
              <a:rPr lang="en-US" sz="2000" dirty="0">
                <a:solidFill>
                  <a:srgbClr val="5F5F5F"/>
                </a:solidFill>
              </a:rPr>
              <a:t>email went to 29,000 listserv addresses</a:t>
            </a:r>
          </a:p>
          <a:p>
            <a:pPr marL="571500" indent="0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5F5F5F"/>
                </a:solidFill>
              </a:rPr>
              <a:t>Hill Alert</a:t>
            </a:r>
            <a:r>
              <a:rPr lang="en-US" sz="2000" dirty="0">
                <a:solidFill>
                  <a:srgbClr val="5F5F5F"/>
                </a:solidFill>
              </a:rPr>
              <a:t> email to legislative staffers</a:t>
            </a:r>
          </a:p>
          <a:p>
            <a:pPr marL="571500" indent="0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5F5F5F"/>
                </a:solidFill>
              </a:rPr>
              <a:t>Social media</a:t>
            </a:r>
            <a:r>
              <a:rPr lang="en-US" sz="2000" dirty="0">
                <a:solidFill>
                  <a:srgbClr val="5F5F5F"/>
                </a:solidFill>
              </a:rPr>
              <a:t> blog posts and Twitter campaign</a:t>
            </a:r>
            <a:endParaRPr lang="en-US" sz="2000" b="1" dirty="0">
              <a:solidFill>
                <a:srgbClr val="5F5F5F"/>
              </a:solidFill>
            </a:endParaRPr>
          </a:p>
          <a:p>
            <a:pPr marL="571500" indent="0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5F5F5F"/>
                </a:solidFill>
              </a:rPr>
              <a:t>Webinar</a:t>
            </a:r>
            <a:r>
              <a:rPr lang="en-US" dirty="0">
                <a:solidFill>
                  <a:srgbClr val="5F5F5F"/>
                </a:solidFill>
              </a:rPr>
              <a:t> with 280 attendees</a:t>
            </a:r>
          </a:p>
          <a:p>
            <a:pPr marL="571500" indent="0">
              <a:lnSpc>
                <a:spcPct val="150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5F5F5F"/>
                </a:solidFill>
              </a:rPr>
              <a:t>National Library of Medicine</a:t>
            </a:r>
            <a:r>
              <a:rPr lang="en-US" sz="2000" dirty="0">
                <a:solidFill>
                  <a:srgbClr val="5F5F5F"/>
                </a:solidFill>
              </a:rPr>
              <a:t> cross-posting of report on the Bookshelf</a:t>
            </a:r>
            <a:endParaRPr lang="en-US" dirty="0">
              <a:solidFill>
                <a:srgbClr val="5F5F5F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3784798-E53D-D9B4-4EBA-2AC9F12C6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822" y="2606547"/>
            <a:ext cx="493395" cy="4933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E8EC3-7484-BA2E-BD0F-16FB98B4D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2D510DF-5D84-E86A-7902-68DFBAF18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099" y="3987842"/>
            <a:ext cx="548640" cy="54864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980FE49-57AF-1C78-3F67-9386A38AB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200" y="1826404"/>
            <a:ext cx="548640" cy="5486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73215EB-0EF3-26A9-1EB5-B552CD8BF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248" y="3331445"/>
            <a:ext cx="548640" cy="54864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FD5B2F2-02BB-2320-8076-393BE83B9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6068" y="1169660"/>
            <a:ext cx="559772" cy="55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12"/>
            <a:ext cx="8229600" cy="758952"/>
          </a:xfrm>
        </p:spPr>
        <p:txBody>
          <a:bodyPr/>
          <a:lstStyle/>
          <a:p>
            <a:pPr marL="119063" indent="-119063"/>
            <a:r>
              <a:rPr lang="en-US" i="1" dirty="0"/>
              <a:t>Health, United States, 2020–2021: </a:t>
            </a:r>
            <a:r>
              <a:rPr lang="en-US" b="0" i="1" dirty="0"/>
              <a:t>Annual Perspective</a:t>
            </a:r>
            <a:br>
              <a:rPr lang="en-US" b="0" i="1" dirty="0"/>
            </a:br>
            <a:r>
              <a:rPr lang="en-US" b="0" dirty="0"/>
              <a:t>health areas covered</a:t>
            </a:r>
          </a:p>
        </p:txBody>
      </p:sp>
      <p:grpSp>
        <p:nvGrpSpPr>
          <p:cNvPr id="32" name="Group 31" descr="Tiles showing 8 health areas covered in the annual perspective.">
            <a:extLst>
              <a:ext uri="{FF2B5EF4-FFF2-40B4-BE49-F238E27FC236}">
                <a16:creationId xmlns:a16="http://schemas.microsoft.com/office/drawing/2014/main" id="{3EBDA398-FA6A-4BF0-AA3A-EDD53EFF4172}"/>
              </a:ext>
            </a:extLst>
          </p:cNvPr>
          <p:cNvGrpSpPr/>
          <p:nvPr/>
        </p:nvGrpSpPr>
        <p:grpSpPr>
          <a:xfrm>
            <a:off x="2021127" y="1309603"/>
            <a:ext cx="5093047" cy="3391597"/>
            <a:chOff x="3930868" y="1354318"/>
            <a:chExt cx="4755931" cy="305043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E61C25-5A6E-48B7-AF57-B53227B3A0F9}"/>
                </a:ext>
              </a:extLst>
            </p:cNvPr>
            <p:cNvSpPr/>
            <p:nvPr/>
          </p:nvSpPr>
          <p:spPr>
            <a:xfrm rot="5400000">
              <a:off x="7433667" y="1893193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19911" tIns="243095" rIns="219911" bIns="243092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Substance use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9462C97-8FF5-4FE9-B265-446944C13F1F}"/>
                </a:ext>
              </a:extLst>
            </p:cNvPr>
            <p:cNvSpPr/>
            <p:nvPr/>
          </p:nvSpPr>
          <p:spPr>
            <a:xfrm rot="5400000">
              <a:off x="7433667" y="3151616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55141" tIns="178325" rIns="155141" bIns="178322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Risk factors and mortality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F2BC1C-AB23-4AF9-8366-7AF9F4F88AD3}"/>
                </a:ext>
              </a:extLst>
            </p:cNvPr>
            <p:cNvSpPr/>
            <p:nvPr/>
          </p:nvSpPr>
          <p:spPr>
            <a:xfrm rot="5400000">
              <a:off x="6295377" y="2524815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19911" tIns="243095" rIns="219911" bIns="243092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Oral health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BAF7AEC-C84A-4913-BFEE-5FE79574647A}"/>
                </a:ext>
              </a:extLst>
            </p:cNvPr>
            <p:cNvSpPr/>
            <p:nvPr/>
          </p:nvSpPr>
          <p:spPr>
            <a:xfrm rot="5400000">
              <a:off x="6295377" y="1266392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55141" tIns="178325" rIns="155141" bIns="178322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Hospital utilization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95B562-1560-4A68-9734-5C5808EE50DC}"/>
                </a:ext>
              </a:extLst>
            </p:cNvPr>
            <p:cNvSpPr/>
            <p:nvPr/>
          </p:nvSpPr>
          <p:spPr>
            <a:xfrm rot="5400000">
              <a:off x="5157086" y="1893193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19911" tIns="243095" rIns="219911" bIns="243092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HIV and sexually transmitted diseases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3F08D76-AD66-4FF1-BB24-7C0A04138E79}"/>
                </a:ext>
              </a:extLst>
            </p:cNvPr>
            <p:cNvSpPr/>
            <p:nvPr/>
          </p:nvSpPr>
          <p:spPr>
            <a:xfrm rot="5400000">
              <a:off x="5157086" y="3151616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55141" tIns="178325" rIns="155141" bIns="178322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Health insurance and access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A1BF74-07A7-456A-A0C1-8B72786693F8}"/>
                </a:ext>
              </a:extLst>
            </p:cNvPr>
            <p:cNvSpPr/>
            <p:nvPr/>
          </p:nvSpPr>
          <p:spPr>
            <a:xfrm rot="5400000">
              <a:off x="4018794" y="2524815"/>
              <a:ext cx="1165208" cy="1341059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solidFill>
              <a:schemeClr val="accent6">
                <a:lumMod val="10000"/>
                <a:lumOff val="90000"/>
              </a:schemeClr>
            </a:solidFill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99921" tIns="323105" rIns="299922" bIns="323103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Cancer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B108266-84FB-4AE9-A21E-82E7413831D6}"/>
                </a:ext>
              </a:extLst>
            </p:cNvPr>
            <p:cNvSpPr/>
            <p:nvPr/>
          </p:nvSpPr>
          <p:spPr>
            <a:xfrm rot="5400000">
              <a:off x="4018795" y="1266391"/>
              <a:ext cx="1165206" cy="1341059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55141" tIns="178325" rIns="155141" bIns="178323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Heart disease</a:t>
              </a: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7970822-1613-4DF2-A71B-830211E79FA7}"/>
              </a:ext>
            </a:extLst>
          </p:cNvPr>
          <p:cNvSpPr/>
          <p:nvPr/>
        </p:nvSpPr>
        <p:spPr>
          <a:xfrm rot="5400000">
            <a:off x="2091422" y="1239308"/>
            <a:ext cx="1295525" cy="1436116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5141" tIns="178325" rIns="155141" bIns="17832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Heart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12"/>
            <a:ext cx="8229600" cy="758952"/>
          </a:xfrm>
        </p:spPr>
        <p:txBody>
          <a:bodyPr/>
          <a:lstStyle/>
          <a:p>
            <a:pPr marL="119060" indent="-119060"/>
            <a:r>
              <a:rPr lang="en-US" i="1" dirty="0"/>
              <a:t>Health, United States, 2020–2021: </a:t>
            </a:r>
            <a:r>
              <a:rPr lang="en-US" b="0" i="1" dirty="0"/>
              <a:t>Annual Perspective</a:t>
            </a:r>
            <a:br>
              <a:rPr lang="en-US" b="0" i="1" dirty="0"/>
            </a:br>
            <a:r>
              <a:rPr lang="en-US" b="0" dirty="0"/>
              <a:t>health disparities covered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5EEDA-1B4B-582C-44B1-1CDE857F7C82}"/>
              </a:ext>
            </a:extLst>
          </p:cNvPr>
          <p:cNvSpPr txBox="1"/>
          <p:nvPr/>
        </p:nvSpPr>
        <p:spPr>
          <a:xfrm>
            <a:off x="321592" y="4389561"/>
            <a:ext cx="259639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160">
              <a:lnSpc>
                <a:spcPct val="90000"/>
              </a:lnSpc>
              <a:spcAft>
                <a:spcPct val="35000"/>
              </a:spcAft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Race and Hispanic origin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285CD-A67B-E56F-B051-6097CE9F938E}"/>
              </a:ext>
            </a:extLst>
          </p:cNvPr>
          <p:cNvSpPr txBox="1"/>
          <p:nvPr/>
        </p:nvSpPr>
        <p:spPr>
          <a:xfrm>
            <a:off x="5238924" y="1320002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160">
              <a:lnSpc>
                <a:spcPct val="90000"/>
              </a:lnSpc>
              <a:spcAft>
                <a:spcPct val="35000"/>
              </a:spcAft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Socioeconomic characteristics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1AD33-CBC7-687E-DE4E-1B24FE576D39}"/>
              </a:ext>
            </a:extLst>
          </p:cNvPr>
          <p:cNvSpPr txBox="1"/>
          <p:nvPr/>
        </p:nvSpPr>
        <p:spPr>
          <a:xfrm>
            <a:off x="7003958" y="4333073"/>
            <a:ext cx="131427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00160">
              <a:lnSpc>
                <a:spcPct val="90000"/>
              </a:lnSpc>
              <a:spcAft>
                <a:spcPct val="35000"/>
              </a:spcAft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</a:t>
            </a:r>
          </a:p>
        </p:txBody>
      </p:sp>
      <p:grpSp>
        <p:nvGrpSpPr>
          <p:cNvPr id="32" name="Group 31" descr="Tiles showing 8 health areas covered in the annual perspective.">
            <a:extLst>
              <a:ext uri="{FF2B5EF4-FFF2-40B4-BE49-F238E27FC236}">
                <a16:creationId xmlns:a16="http://schemas.microsoft.com/office/drawing/2014/main" id="{3EBDA398-FA6A-4BF0-AA3A-EDD53EFF4172}"/>
              </a:ext>
            </a:extLst>
          </p:cNvPr>
          <p:cNvGrpSpPr/>
          <p:nvPr/>
        </p:nvGrpSpPr>
        <p:grpSpPr>
          <a:xfrm>
            <a:off x="2021128" y="1309604"/>
            <a:ext cx="5093047" cy="3391597"/>
            <a:chOff x="3930868" y="1354318"/>
            <a:chExt cx="4755931" cy="305043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E61C25-5A6E-48B7-AF57-B53227B3A0F9}"/>
                </a:ext>
              </a:extLst>
            </p:cNvPr>
            <p:cNvSpPr/>
            <p:nvPr/>
          </p:nvSpPr>
          <p:spPr>
            <a:xfrm rot="5400000">
              <a:off x="7433667" y="1893193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19911" tIns="243095" rIns="219911" bIns="243092" numCol="1" spcCol="1270" anchor="ctr" anchorCtr="0">
              <a:noAutofit/>
            </a:bodyPr>
            <a:lstStyle/>
            <a:p>
              <a:pPr algn="ctr" defTabSz="755631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Substance use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9462C97-8FF5-4FE9-B265-446944C13F1F}"/>
                </a:ext>
              </a:extLst>
            </p:cNvPr>
            <p:cNvSpPr/>
            <p:nvPr/>
          </p:nvSpPr>
          <p:spPr>
            <a:xfrm rot="5400000">
              <a:off x="7433667" y="3151616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55141" tIns="178325" rIns="155141" bIns="178322" numCol="1" spcCol="1270" anchor="ctr" anchorCtr="0">
              <a:noAutofit/>
            </a:bodyPr>
            <a:lstStyle/>
            <a:p>
              <a:pPr algn="ctr" defTabSz="160016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Risk factors and mortality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F2BC1C-AB23-4AF9-8366-7AF9F4F88AD3}"/>
                </a:ext>
              </a:extLst>
            </p:cNvPr>
            <p:cNvSpPr/>
            <p:nvPr/>
          </p:nvSpPr>
          <p:spPr>
            <a:xfrm rot="5400000">
              <a:off x="6295377" y="2524815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19911" tIns="243095" rIns="219911" bIns="243092" numCol="1" spcCol="1270" anchor="ctr" anchorCtr="0">
              <a:noAutofit/>
            </a:bodyPr>
            <a:lstStyle/>
            <a:p>
              <a:pPr algn="ctr" defTabSz="755631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Oral health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BAF7AEC-C84A-4913-BFEE-5FE79574647A}"/>
                </a:ext>
              </a:extLst>
            </p:cNvPr>
            <p:cNvSpPr/>
            <p:nvPr/>
          </p:nvSpPr>
          <p:spPr>
            <a:xfrm rot="5400000">
              <a:off x="6295377" y="1266392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55141" tIns="178325" rIns="155141" bIns="178322" numCol="1" spcCol="1270" anchor="ctr" anchorCtr="0">
              <a:noAutofit/>
            </a:bodyPr>
            <a:lstStyle/>
            <a:p>
              <a:pPr algn="ctr" defTabSz="160016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Hospital utilization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95B562-1560-4A68-9734-5C5808EE50DC}"/>
                </a:ext>
              </a:extLst>
            </p:cNvPr>
            <p:cNvSpPr/>
            <p:nvPr/>
          </p:nvSpPr>
          <p:spPr>
            <a:xfrm rot="5400000">
              <a:off x="5157086" y="1893193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19911" tIns="243095" rIns="219911" bIns="243092" numCol="1" spcCol="1270" anchor="ctr" anchorCtr="0">
              <a:noAutofit/>
            </a:bodyPr>
            <a:lstStyle/>
            <a:p>
              <a:pPr algn="ctr" defTabSz="160016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HIV </a:t>
              </a: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sexually transmitted diseases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3F08D76-AD66-4FF1-BB24-7C0A04138E79}"/>
                </a:ext>
              </a:extLst>
            </p:cNvPr>
            <p:cNvSpPr/>
            <p:nvPr/>
          </p:nvSpPr>
          <p:spPr>
            <a:xfrm rot="5400000">
              <a:off x="5157086" y="3151616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55141" tIns="178325" rIns="155141" bIns="178322" numCol="1" spcCol="1270" anchor="ctr" anchorCtr="0">
              <a:noAutofit/>
            </a:bodyPr>
            <a:lstStyle/>
            <a:p>
              <a:pPr algn="ctr" defTabSz="160016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Health insurance and access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A1BF74-07A7-456A-A0C1-8B72786693F8}"/>
                </a:ext>
              </a:extLst>
            </p:cNvPr>
            <p:cNvSpPr/>
            <p:nvPr/>
          </p:nvSpPr>
          <p:spPr>
            <a:xfrm rot="5400000">
              <a:off x="4029082" y="2524816"/>
              <a:ext cx="1165208" cy="1341059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99921" tIns="323105" rIns="299922" bIns="323103" numCol="1" spcCol="1270" anchor="ctr" anchorCtr="0">
              <a:noAutofit/>
            </a:bodyPr>
            <a:lstStyle/>
            <a:p>
              <a:pPr algn="ctr" defTabSz="1689058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Cancer</a:t>
              </a:r>
              <a:endParaRPr lang="en-US" sz="11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B108266-84FB-4AE9-A21E-82E7413831D6}"/>
                </a:ext>
              </a:extLst>
            </p:cNvPr>
            <p:cNvSpPr/>
            <p:nvPr/>
          </p:nvSpPr>
          <p:spPr>
            <a:xfrm rot="5400000">
              <a:off x="4018795" y="1266391"/>
              <a:ext cx="1165206" cy="1341059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55141" tIns="178325" rIns="155141" bIns="178323" numCol="1" spcCol="1270" anchor="ctr" anchorCtr="0">
              <a:noAutofit/>
            </a:bodyPr>
            <a:lstStyle/>
            <a:p>
              <a:pPr algn="ctr" defTabSz="160016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Heart disease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8"/>
            <a:fld id="{44CB4093-6569-4583-BBAF-934D396EF243}" type="slidenum">
              <a:rPr lang="en-US">
                <a:solidFill>
                  <a:srgbClr val="0F56DC">
                    <a:tint val="75000"/>
                  </a:srgbClr>
                </a:solidFill>
              </a:rPr>
              <a:pPr defTabSz="914378"/>
              <a:t>14</a:t>
            </a:fld>
            <a:endParaRPr lang="en-US" dirty="0">
              <a:solidFill>
                <a:srgbClr val="0F56D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03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12"/>
            <a:ext cx="8229600" cy="758952"/>
          </a:xfrm>
        </p:spPr>
        <p:txBody>
          <a:bodyPr/>
          <a:lstStyle/>
          <a:p>
            <a:pPr marL="119063" indent="-119063"/>
            <a:r>
              <a:rPr lang="en-US" i="1" dirty="0"/>
              <a:t>Health, United States, 2020–2021: </a:t>
            </a:r>
            <a:r>
              <a:rPr lang="en-US" b="0" i="1" dirty="0"/>
              <a:t>Annual Perspective</a:t>
            </a:r>
            <a:br>
              <a:rPr lang="en-US" b="0" i="1" dirty="0"/>
            </a:br>
            <a:r>
              <a:rPr lang="en-US" b="0" dirty="0"/>
              <a:t>health areas covered (2)</a:t>
            </a:r>
          </a:p>
        </p:txBody>
      </p:sp>
      <p:grpSp>
        <p:nvGrpSpPr>
          <p:cNvPr id="32" name="Group 31" descr="Tiles showing 8 health areas covered in the annual perspective.">
            <a:extLst>
              <a:ext uri="{FF2B5EF4-FFF2-40B4-BE49-F238E27FC236}">
                <a16:creationId xmlns:a16="http://schemas.microsoft.com/office/drawing/2014/main" id="{3EBDA398-FA6A-4BF0-AA3A-EDD53EFF4172}"/>
              </a:ext>
            </a:extLst>
          </p:cNvPr>
          <p:cNvGrpSpPr/>
          <p:nvPr/>
        </p:nvGrpSpPr>
        <p:grpSpPr>
          <a:xfrm>
            <a:off x="2021127" y="1309603"/>
            <a:ext cx="5093047" cy="3391597"/>
            <a:chOff x="3930868" y="1354318"/>
            <a:chExt cx="4755931" cy="305043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4E61C25-5A6E-48B7-AF57-B53227B3A0F9}"/>
                </a:ext>
              </a:extLst>
            </p:cNvPr>
            <p:cNvSpPr/>
            <p:nvPr/>
          </p:nvSpPr>
          <p:spPr>
            <a:xfrm rot="5400000">
              <a:off x="7433667" y="1893193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19911" tIns="243095" rIns="219911" bIns="243092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Substance use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9462C97-8FF5-4FE9-B265-446944C13F1F}"/>
                </a:ext>
              </a:extLst>
            </p:cNvPr>
            <p:cNvSpPr/>
            <p:nvPr/>
          </p:nvSpPr>
          <p:spPr>
            <a:xfrm rot="5400000">
              <a:off x="7433667" y="3151616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55141" tIns="178325" rIns="155141" bIns="178322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Risk factors and mortality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F2BC1C-AB23-4AF9-8366-7AF9F4F88AD3}"/>
                </a:ext>
              </a:extLst>
            </p:cNvPr>
            <p:cNvSpPr/>
            <p:nvPr/>
          </p:nvSpPr>
          <p:spPr>
            <a:xfrm rot="5400000">
              <a:off x="6295377" y="2524815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19911" tIns="243095" rIns="219911" bIns="243092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Oral health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BAF7AEC-C84A-4913-BFEE-5FE79574647A}"/>
                </a:ext>
              </a:extLst>
            </p:cNvPr>
            <p:cNvSpPr/>
            <p:nvPr/>
          </p:nvSpPr>
          <p:spPr>
            <a:xfrm rot="5400000">
              <a:off x="6295377" y="1266392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55141" tIns="178325" rIns="155141" bIns="178322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Hospital utilization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95B562-1560-4A68-9734-5C5808EE50DC}"/>
                </a:ext>
              </a:extLst>
            </p:cNvPr>
            <p:cNvSpPr/>
            <p:nvPr/>
          </p:nvSpPr>
          <p:spPr>
            <a:xfrm rot="5400000">
              <a:off x="5157086" y="1893193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19911" tIns="243095" rIns="219911" bIns="243092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HIV and sexually transmitted diseases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3F08D76-AD66-4FF1-BB24-7C0A04138E79}"/>
                </a:ext>
              </a:extLst>
            </p:cNvPr>
            <p:cNvSpPr/>
            <p:nvPr/>
          </p:nvSpPr>
          <p:spPr>
            <a:xfrm rot="5400000">
              <a:off x="5157086" y="3151616"/>
              <a:ext cx="1165206" cy="1341058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55141" tIns="178325" rIns="155141" bIns="178322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Health insurance and access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A1BF74-07A7-456A-A0C1-8B72786693F8}"/>
                </a:ext>
              </a:extLst>
            </p:cNvPr>
            <p:cNvSpPr/>
            <p:nvPr/>
          </p:nvSpPr>
          <p:spPr>
            <a:xfrm rot="5400000">
              <a:off x="4018794" y="2524815"/>
              <a:ext cx="1165208" cy="1341059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99921" tIns="323105" rIns="299922" bIns="323103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Cancer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B108266-84FB-4AE9-A21E-82E7413831D6}"/>
                </a:ext>
              </a:extLst>
            </p:cNvPr>
            <p:cNvSpPr/>
            <p:nvPr/>
          </p:nvSpPr>
          <p:spPr>
            <a:xfrm rot="5400000">
              <a:off x="4018795" y="1266391"/>
              <a:ext cx="1165206" cy="1341059"/>
            </a:xfrm>
            <a:custGeom>
              <a:avLst/>
              <a:gdLst>
                <a:gd name="connsiteX0" fmla="*/ 0 w 1144322"/>
                <a:gd name="connsiteY0" fmla="*/ 497780 h 995560"/>
                <a:gd name="connsiteX1" fmla="*/ 248890 w 1144322"/>
                <a:gd name="connsiteY1" fmla="*/ 0 h 995560"/>
                <a:gd name="connsiteX2" fmla="*/ 895432 w 1144322"/>
                <a:gd name="connsiteY2" fmla="*/ 0 h 995560"/>
                <a:gd name="connsiteX3" fmla="*/ 1144322 w 1144322"/>
                <a:gd name="connsiteY3" fmla="*/ 497780 h 995560"/>
                <a:gd name="connsiteX4" fmla="*/ 895432 w 1144322"/>
                <a:gd name="connsiteY4" fmla="*/ 995560 h 995560"/>
                <a:gd name="connsiteX5" fmla="*/ 248890 w 1144322"/>
                <a:gd name="connsiteY5" fmla="*/ 995560 h 995560"/>
                <a:gd name="connsiteX6" fmla="*/ 0 w 1144322"/>
                <a:gd name="connsiteY6" fmla="*/ 497780 h 99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4322" h="995560">
                  <a:moveTo>
                    <a:pt x="572161" y="0"/>
                  </a:moveTo>
                  <a:lnTo>
                    <a:pt x="1144322" y="216534"/>
                  </a:lnTo>
                  <a:lnTo>
                    <a:pt x="1144322" y="779026"/>
                  </a:lnTo>
                  <a:lnTo>
                    <a:pt x="572161" y="995560"/>
                  </a:lnTo>
                  <a:lnTo>
                    <a:pt x="0" y="779026"/>
                  </a:lnTo>
                  <a:lnTo>
                    <a:pt x="0" y="216534"/>
                  </a:lnTo>
                  <a:lnTo>
                    <a:pt x="572161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55141" tIns="178325" rIns="155141" bIns="178323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Heart disease</a:t>
              </a: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7970822-1613-4DF2-A71B-830211E79FA7}"/>
              </a:ext>
            </a:extLst>
          </p:cNvPr>
          <p:cNvSpPr/>
          <p:nvPr/>
        </p:nvSpPr>
        <p:spPr>
          <a:xfrm rot="5400000">
            <a:off x="2091422" y="1239308"/>
            <a:ext cx="1295525" cy="1436116"/>
          </a:xfrm>
          <a:custGeom>
            <a:avLst/>
            <a:gdLst>
              <a:gd name="connsiteX0" fmla="*/ 0 w 1144322"/>
              <a:gd name="connsiteY0" fmla="*/ 497780 h 995560"/>
              <a:gd name="connsiteX1" fmla="*/ 248890 w 1144322"/>
              <a:gd name="connsiteY1" fmla="*/ 0 h 995560"/>
              <a:gd name="connsiteX2" fmla="*/ 895432 w 1144322"/>
              <a:gd name="connsiteY2" fmla="*/ 0 h 995560"/>
              <a:gd name="connsiteX3" fmla="*/ 1144322 w 1144322"/>
              <a:gd name="connsiteY3" fmla="*/ 497780 h 995560"/>
              <a:gd name="connsiteX4" fmla="*/ 895432 w 1144322"/>
              <a:gd name="connsiteY4" fmla="*/ 995560 h 995560"/>
              <a:gd name="connsiteX5" fmla="*/ 248890 w 1144322"/>
              <a:gd name="connsiteY5" fmla="*/ 995560 h 995560"/>
              <a:gd name="connsiteX6" fmla="*/ 0 w 1144322"/>
              <a:gd name="connsiteY6" fmla="*/ 497780 h 99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4322" h="995560">
                <a:moveTo>
                  <a:pt x="572161" y="0"/>
                </a:moveTo>
                <a:lnTo>
                  <a:pt x="1144322" y="216534"/>
                </a:lnTo>
                <a:lnTo>
                  <a:pt x="1144322" y="779026"/>
                </a:lnTo>
                <a:lnTo>
                  <a:pt x="572161" y="995560"/>
                </a:lnTo>
                <a:lnTo>
                  <a:pt x="0" y="779026"/>
                </a:lnTo>
                <a:lnTo>
                  <a:pt x="0" y="216534"/>
                </a:lnTo>
                <a:lnTo>
                  <a:pt x="572161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155141" tIns="178325" rIns="155141" bIns="17832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Heart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2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8861D32-3F67-C8E4-F510-8547E96BF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788" y="1334076"/>
            <a:ext cx="3600751" cy="3085759"/>
          </a:xfrm>
          <a:prstGeom prst="hexag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/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</a:rPr>
              <a:t>Heart disease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48F3AE7-17E0-4367-BB77-969F30F88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789" y="1334077"/>
            <a:ext cx="3600751" cy="3085759"/>
          </a:xfrm>
          <a:prstGeom prst="hexag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/>
          <a:lstStyle/>
          <a:p>
            <a:pPr algn="ctr"/>
            <a:endParaRPr lang="en-US" sz="28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6BEDF-4F01-4DC0-AA20-CADB3497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Disease: </a:t>
            </a:r>
            <a:r>
              <a:rPr lang="en-US" b="0" dirty="0"/>
              <a:t>Disparities by race and </a:t>
            </a:r>
            <a:r>
              <a:rPr lang="en-US" b="0" baseline="0" dirty="0"/>
              <a:t>Hispanic origin</a:t>
            </a:r>
            <a:endParaRPr lang="en-US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94099-8D69-4C10-948A-81D4A1950D98}"/>
              </a:ext>
            </a:extLst>
          </p:cNvPr>
          <p:cNvSpPr txBox="1"/>
          <p:nvPr/>
        </p:nvSpPr>
        <p:spPr>
          <a:xfrm>
            <a:off x="1086180" y="1546916"/>
            <a:ext cx="2029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Calibri" panose="020F0502020204030204" pitchFamily="34" charset="0"/>
              </a:rPr>
              <a:t>Mortality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F1DA58-5A3F-49D8-ABAE-FCCBDB9A1111}"/>
              </a:ext>
            </a:extLst>
          </p:cNvPr>
          <p:cNvSpPr txBox="1"/>
          <p:nvPr/>
        </p:nvSpPr>
        <p:spPr>
          <a:xfrm>
            <a:off x="1086180" y="2262775"/>
            <a:ext cx="2029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Calibri" panose="020F0502020204030204" pitchFamily="34" charset="0"/>
              </a:rPr>
              <a:t>Prevalence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DE237-632E-462D-9C53-A00FF36FD74D}"/>
              </a:ext>
            </a:extLst>
          </p:cNvPr>
          <p:cNvSpPr txBox="1"/>
          <p:nvPr/>
        </p:nvSpPr>
        <p:spPr>
          <a:xfrm>
            <a:off x="1086180" y="3483792"/>
            <a:ext cx="2029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Calibri" panose="020F0502020204030204" pitchFamily="34" charset="0"/>
              </a:rPr>
              <a:t>Risk factors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42C9FB-859B-49A0-859E-E08179D0420A}"/>
              </a:ext>
            </a:extLst>
          </p:cNvPr>
          <p:cNvSpPr txBox="1"/>
          <p:nvPr/>
        </p:nvSpPr>
        <p:spPr>
          <a:xfrm>
            <a:off x="3364992" y="1546916"/>
            <a:ext cx="5321808" cy="43088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tIns="91440" bIns="9144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National Vital Statistics System (NVSS)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DA9811-7C9E-410D-B1FA-F8DB3C6C5963}"/>
              </a:ext>
            </a:extLst>
          </p:cNvPr>
          <p:cNvSpPr txBox="1"/>
          <p:nvPr/>
        </p:nvSpPr>
        <p:spPr>
          <a:xfrm>
            <a:off x="3364992" y="2262775"/>
            <a:ext cx="5321808" cy="43088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lIns="91440" tIns="91440" bIns="9144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National Health Interview Survey (NHIS)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6741B-07E9-484B-6927-EFD581C7DE3D}"/>
              </a:ext>
            </a:extLst>
          </p:cNvPr>
          <p:cNvSpPr txBox="1"/>
          <p:nvPr/>
        </p:nvSpPr>
        <p:spPr>
          <a:xfrm>
            <a:off x="3364992" y="2978635"/>
            <a:ext cx="5321808" cy="43088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lIns="91440" tIns="91440" bIns="9144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National Health Interview Survey (NHIS)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D1151-A953-4595-B315-40CA32147303}"/>
              </a:ext>
            </a:extLst>
          </p:cNvPr>
          <p:cNvSpPr txBox="1"/>
          <p:nvPr/>
        </p:nvSpPr>
        <p:spPr>
          <a:xfrm>
            <a:off x="3364992" y="3483792"/>
            <a:ext cx="5321808" cy="430887"/>
          </a:xfrm>
          <a:prstGeom prst="rect">
            <a:avLst/>
          </a:prstGeom>
          <a:solidFill>
            <a:schemeClr val="bg2"/>
          </a:solidFill>
          <a:ln w="28575">
            <a:solidFill>
              <a:srgbClr val="D06F1A"/>
            </a:solidFill>
          </a:ln>
        </p:spPr>
        <p:txBody>
          <a:bodyPr wrap="square" lIns="91440" tIns="91440" bIns="9144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National Survey on Drug Use and Health (NSDUH)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A511E-BB6B-2656-A766-842DD9E9A6EB}"/>
              </a:ext>
            </a:extLst>
          </p:cNvPr>
          <p:cNvSpPr txBox="1"/>
          <p:nvPr/>
        </p:nvSpPr>
        <p:spPr>
          <a:xfrm>
            <a:off x="3364992" y="3988949"/>
            <a:ext cx="5321808" cy="43088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 lIns="91440" tIns="91440" bIns="9144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National Health and Nutrition Examination Survey (NHANES)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7E513-6731-440D-8B60-F197727C9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6" grpId="0"/>
      <p:bldP spid="15" grpId="0"/>
      <p:bldP spid="9" grpId="0" animBg="1"/>
      <p:bldP spid="11" grpId="0" animBg="1"/>
      <p:bldP spid="6" grpId="0" animBg="1"/>
      <p:bldP spid="1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811B0-3805-CE77-C753-9D44F059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/>
              <a:t>Non-Hispanic Black people are more likely than people in other racial and ethnic groups to die of heart disease.</a:t>
            </a:r>
            <a:endParaRPr lang="en-US" i="1" dirty="0"/>
          </a:p>
        </p:txBody>
      </p:sp>
      <p:pic>
        <p:nvPicPr>
          <p:cNvPr id="9" name="Picture 8" descr="Line graph showing heart disease death rates (deaths per 100,000 population) by race and Hispanic origin for 2009 through 2019. ">
            <a:extLst>
              <a:ext uri="{FF2B5EF4-FFF2-40B4-BE49-F238E27FC236}">
                <a16:creationId xmlns:a16="http://schemas.microsoft.com/office/drawing/2014/main" id="{E7296BBE-A411-BB08-5A27-EBBC9AE0F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497" y="1011947"/>
            <a:ext cx="6541005" cy="36722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0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FA6C-C130-CBC1-7BD3-A908066F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Disease:</a:t>
            </a:r>
            <a:r>
              <a:rPr lang="en-US" b="0" dirty="0"/>
              <a:t> </a:t>
            </a:r>
            <a:r>
              <a:rPr lang="en-US" b="0"/>
              <a:t>Findings on prevalence and risk factors by </a:t>
            </a:r>
            <a:r>
              <a:rPr lang="en-US" b="0" dirty="0"/>
              <a:t>race and </a:t>
            </a:r>
            <a:r>
              <a:rPr lang="en-US" b="0"/>
              <a:t>Hispanic origin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9CBC9-EDC6-DF71-A214-BD50567186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Non-Hispanic Black, non-Hispanic White, and Hispanic adults had similar heart disease prevalence in 2019. </a:t>
            </a:r>
            <a:r>
              <a:rPr lang="en-US" sz="1400" u="sng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400" u="sng" dirty="0">
                <a:solidFill>
                  <a:schemeClr val="accent6">
                    <a:lumMod val="75000"/>
                    <a:lumOff val="25000"/>
                  </a:schemeClr>
                </a:solidFill>
                <a:hlinkClick r:id="rId3"/>
              </a:rPr>
              <a:t>Table HDPrev</a:t>
            </a:r>
            <a:r>
              <a:rPr lang="en-US" sz="1400" u="sng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dirty="0"/>
              <a:t>Non-Hispanic White and non-Hispanic Black adults are more likely to be current smokers than Hispanic adults. </a:t>
            </a:r>
            <a:r>
              <a:rPr lang="en-US" sz="1400" u="sng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400" u="sng" dirty="0">
                <a:solidFill>
                  <a:schemeClr val="accent6">
                    <a:lumMod val="75000"/>
                    <a:lumOff val="25000"/>
                  </a:schemeClr>
                </a:solidFill>
                <a:hlinkClick r:id="rId4"/>
              </a:rPr>
              <a:t>Table Smok</a:t>
            </a:r>
            <a:r>
              <a:rPr lang="en-US" sz="1400" u="sng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)</a:t>
            </a:r>
            <a:endParaRPr lang="en-US" sz="1400" dirty="0"/>
          </a:p>
          <a:p>
            <a:r>
              <a:rPr lang="en-US" dirty="0"/>
              <a:t>Non-Hispanic Asian people are less likely to report binge drinking than people in other racial and ethnic groups. </a:t>
            </a:r>
            <a:r>
              <a:rPr lang="en-US" sz="1400" u="sng" dirty="0">
                <a:solidFill>
                  <a:srgbClr val="0F56DC"/>
                </a:solidFill>
              </a:rPr>
              <a:t>(</a:t>
            </a:r>
            <a:r>
              <a:rPr lang="en-US" sz="1400" u="sng" dirty="0">
                <a:solidFill>
                  <a:srgbClr val="0F56D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 Subuse</a:t>
            </a:r>
            <a:r>
              <a:rPr lang="en-US" sz="1400" u="sng" dirty="0">
                <a:solidFill>
                  <a:srgbClr val="0F56DC"/>
                </a:solidFill>
              </a:rPr>
              <a:t>)</a:t>
            </a:r>
            <a:endParaRPr lang="en-US" sz="1400" dirty="0">
              <a:solidFill>
                <a:srgbClr val="0F56DC"/>
              </a:solidFill>
            </a:endParaRPr>
          </a:p>
          <a:p>
            <a:r>
              <a:rPr lang="en-US" dirty="0"/>
              <a:t>Saturated fat consumption has increased over the last two decades. </a:t>
            </a:r>
            <a:r>
              <a:rPr lang="en-US" sz="1400" u="sng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400" u="sng" dirty="0">
                <a:solidFill>
                  <a:schemeClr val="accent6">
                    <a:lumMod val="75000"/>
                    <a:lumOff val="25000"/>
                  </a:schemeClr>
                </a:solidFill>
                <a:hlinkClick r:id="rId6"/>
              </a:rPr>
              <a:t>Table McrNutr</a:t>
            </a:r>
            <a:r>
              <a:rPr lang="en-US" sz="1400" u="sng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)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3F8B7-0783-D711-52DF-384F944D9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9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EEC5DB1-6653-4BC1-BAD6-D716C89485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10312"/>
            <a:ext cx="8229600" cy="7550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6858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Health, United States, 2020–2021</a:t>
            </a:r>
            <a:r>
              <a:rPr lang="en-US" dirty="0"/>
              <a:t>: </a:t>
            </a:r>
            <a:r>
              <a:rPr lang="en-US" b="0" dirty="0"/>
              <a:t>Infographics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6858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Picture 5" descr="Pictures of beer, a cigarette, and pills. Text says more males than females use heavy alcohol and illicit drugs and smoke.">
            <a:extLst>
              <a:ext uri="{FF2B5EF4-FFF2-40B4-BE49-F238E27FC236}">
                <a16:creationId xmlns:a16="http://schemas.microsoft.com/office/drawing/2014/main" id="{9B6D58E1-1ABB-4F8B-8034-64CCA348E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13" y="1099619"/>
            <a:ext cx="7775773" cy="34747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0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8345-6D49-1E38-DD5C-6E78F152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issue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AD716-532E-8E4B-1426-A6D3E5A73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87499"/>
            <a:ext cx="8229600" cy="1600201"/>
          </a:xfrm>
          <a:solidFill>
            <a:srgbClr val="006858"/>
          </a:solidFill>
        </p:spPr>
        <p:txBody>
          <a:bodyPr/>
          <a:lstStyle/>
          <a:p>
            <a:pPr marL="457200" indent="-457200">
              <a:spcBef>
                <a:spcPts val="480"/>
              </a:spcBef>
              <a:buClr>
                <a:srgbClr val="006858"/>
              </a:buClr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Feedback is requested on (1) the new HUS products and </a:t>
            </a:r>
          </a:p>
          <a:p>
            <a:pPr marL="457200" indent="-457200">
              <a:spcBef>
                <a:spcPts val="480"/>
              </a:spcBef>
              <a:buClr>
                <a:srgbClr val="006858"/>
              </a:buClr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(2) next steps for the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3EF1-0A54-D5C2-37F2-FB280A1A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7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27F0-5695-D7DF-5695-0E0627A4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58952"/>
          </a:xfrm>
        </p:spPr>
        <p:txBody>
          <a:bodyPr/>
          <a:lstStyle/>
          <a:p>
            <a:r>
              <a:rPr lang="en-US" dirty="0"/>
              <a:t>Takeaways: </a:t>
            </a:r>
            <a:r>
              <a:rPr lang="en-US" b="0" dirty="0"/>
              <a:t>The redesigned </a:t>
            </a:r>
            <a:r>
              <a:rPr lang="en-US" b="0" i="1" dirty="0"/>
              <a:t>Health, United States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9EB28-5603-0277-9825-2B737648A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/>
          <a:p>
            <a:r>
              <a:rPr lang="en-US" dirty="0">
                <a:solidFill>
                  <a:srgbClr val="5F5F5F"/>
                </a:solidFill>
              </a:rPr>
              <a:t>Presents trend tables and analyses in a suite of products designed to meet the needs of a variety of users</a:t>
            </a:r>
          </a:p>
          <a:p>
            <a:r>
              <a:rPr lang="en-US" dirty="0">
                <a:solidFill>
                  <a:srgbClr val="5F5F5F"/>
                </a:solidFill>
              </a:rPr>
              <a:t>Integrates multiple topics and data sources in the </a:t>
            </a:r>
            <a:r>
              <a:rPr lang="en-US" i="1" dirty="0">
                <a:solidFill>
                  <a:srgbClr val="5F5F5F"/>
                </a:solidFill>
              </a:rPr>
              <a:t>Annual Perspective </a:t>
            </a:r>
            <a:r>
              <a:rPr lang="en-US" dirty="0">
                <a:solidFill>
                  <a:srgbClr val="5F5F5F"/>
                </a:solidFill>
              </a:rPr>
              <a:t>and other </a:t>
            </a:r>
            <a:r>
              <a:rPr lang="en-US" i="1" dirty="0">
                <a:solidFill>
                  <a:srgbClr val="5F5F5F"/>
                </a:solidFill>
              </a:rPr>
              <a:t>Health, United States </a:t>
            </a:r>
            <a:r>
              <a:rPr lang="en-US" dirty="0">
                <a:solidFill>
                  <a:srgbClr val="5F5F5F"/>
                </a:solidFill>
              </a:rPr>
              <a:t>products to offer users more context for health trends</a:t>
            </a:r>
          </a:p>
          <a:p>
            <a:r>
              <a:rPr lang="en-US" dirty="0">
                <a:solidFill>
                  <a:srgbClr val="5F5F5F"/>
                </a:solidFill>
              </a:rPr>
              <a:t>Continues to focus on trend analysis, while developing innovative ways to communicate findings</a:t>
            </a:r>
          </a:p>
          <a:p>
            <a:endParaRPr lang="en-US" i="1" dirty="0">
              <a:solidFill>
                <a:srgbClr val="5F5F5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61B71-2DF8-2CDB-85F6-F03C2B710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64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886DC-0E53-4DA8-BAD0-05AC784065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2772" y="137670"/>
            <a:ext cx="8229600" cy="7589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6858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6858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Health, United States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858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858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What’s next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858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C7C3B7D-3419-44C8-921A-60CE35B34493}"/>
              </a:ext>
            </a:extLst>
          </p:cNvPr>
          <p:cNvSpPr txBox="1">
            <a:spLocks/>
          </p:cNvSpPr>
          <p:nvPr/>
        </p:nvSpPr>
        <p:spPr bwMode="auto">
          <a:xfrm>
            <a:off x="457200" y="1161288"/>
            <a:ext cx="8229600" cy="316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858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5E4A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005DAA"/>
              </a:solidFill>
            </a:endParaRPr>
          </a:p>
          <a:p>
            <a:r>
              <a:rPr lang="en-US" dirty="0">
                <a:solidFill>
                  <a:srgbClr val="5F5F5F"/>
                </a:solidFill>
              </a:rPr>
              <a:t>Updating more trend tables</a:t>
            </a:r>
          </a:p>
          <a:p>
            <a:r>
              <a:rPr lang="en-US" dirty="0">
                <a:solidFill>
                  <a:srgbClr val="5F5F5F"/>
                </a:solidFill>
              </a:rPr>
              <a:t>Adding more topic pages</a:t>
            </a:r>
          </a:p>
          <a:p>
            <a:r>
              <a:rPr lang="en-US" dirty="0">
                <a:solidFill>
                  <a:srgbClr val="5F5F5F"/>
                </a:solidFill>
              </a:rPr>
              <a:t>Publishing topic pages and trend tables throughout the year</a:t>
            </a:r>
          </a:p>
          <a:p>
            <a:r>
              <a:rPr lang="en-US" dirty="0">
                <a:solidFill>
                  <a:srgbClr val="5F5F5F"/>
                </a:solidFill>
              </a:rPr>
              <a:t>Developing machine-readable files will allow users to create customized visualizations</a:t>
            </a:r>
          </a:p>
          <a:p>
            <a:endParaRPr lang="en-US" sz="2000" dirty="0">
              <a:solidFill>
                <a:srgbClr val="5F5F5F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07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FCD2D-8AD7-9658-D829-8F8C1802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15B04BA-ED67-3430-D50E-187964A269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720347"/>
              </p:ext>
            </p:extLst>
          </p:nvPr>
        </p:nvGraphicFramePr>
        <p:xfrm>
          <a:off x="457200" y="1200148"/>
          <a:ext cx="8229600" cy="353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342">
                  <a:extLst>
                    <a:ext uri="{9D8B030D-6E8A-4147-A177-3AD203B41FA5}">
                      <a16:colId xmlns:a16="http://schemas.microsoft.com/office/drawing/2014/main" val="1879972945"/>
                    </a:ext>
                  </a:extLst>
                </a:gridCol>
                <a:gridCol w="2787268">
                  <a:extLst>
                    <a:ext uri="{9D8B030D-6E8A-4147-A177-3AD203B41FA5}">
                      <a16:colId xmlns:a16="http://schemas.microsoft.com/office/drawing/2014/main" val="229376042"/>
                    </a:ext>
                  </a:extLst>
                </a:gridCol>
                <a:gridCol w="3585990">
                  <a:extLst>
                    <a:ext uri="{9D8B030D-6E8A-4147-A177-3AD203B41FA5}">
                      <a16:colId xmlns:a16="http://schemas.microsoft.com/office/drawing/2014/main" val="1554938930"/>
                    </a:ext>
                  </a:extLst>
                </a:gridCol>
              </a:tblGrid>
              <a:tr h="62865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6858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PHRDB Staff and Contractors</a:t>
                      </a:r>
                    </a:p>
                  </a:txBody>
                  <a:tcPr marL="96712" marR="96712" marT="48356" marB="483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85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NCHS</a:t>
                      </a:r>
                    </a:p>
                  </a:txBody>
                  <a:tcPr marL="96712" marR="96712" marT="48356" marB="483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6858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Partners</a:t>
                      </a:r>
                    </a:p>
                  </a:txBody>
                  <a:tcPr marL="96712" marR="96712" marT="48356" marB="483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837973"/>
                  </a:ext>
                </a:extLst>
              </a:tr>
              <a:tr h="2185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Shilpa Bengeri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La-Tonya Curl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Barnali Das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Sheila Franco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Renee Gindi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Nancy Han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Liz Heitz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Ji-Eun Kim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Florence Lee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Fen Li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Michelle Liu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Zakia Nelson (CTR)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100" dirty="0">
                          <a:solidFill>
                            <a:srgbClr val="5F5F5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Ashley Woodall</a:t>
                      </a:r>
                    </a:p>
                  </a:txBody>
                  <a:tcPr marL="96712" marR="96712" marT="48356" marB="483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Division of Analysis and Epidemiology 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Division of Health Care Statistics </a:t>
                      </a:r>
                    </a:p>
                    <a:p>
                      <a:pPr marL="119063" marR="0" lvl="0" indent="-119063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Division of Health Examination and Nutrition    Examination Statistics</a:t>
                      </a:r>
                    </a:p>
                    <a:p>
                      <a:pPr marL="119063" marR="0" lvl="0" indent="-119063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Division of Health Interview Statistics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Division of Vital Statistics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Office of the Director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Office of Information Services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Office of Planning Budget and Legislation</a:t>
                      </a:r>
                    </a:p>
                  </a:txBody>
                  <a:tcPr marL="96712" marR="96712" marT="48356" marB="483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American Dental Association</a:t>
                      </a:r>
                    </a:p>
                    <a:p>
                      <a:pPr marL="119063" marR="0" lvl="0" indent="-119063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American Hospital Association</a:t>
                      </a:r>
                    </a:p>
                    <a:p>
                      <a:pPr marL="119063" marR="0" lvl="0" indent="-119063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Bureau of Economic Analysis</a:t>
                      </a:r>
                    </a:p>
                    <a:p>
                      <a:pPr marL="119063" marR="0" lvl="0" indent="-119063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Bureau of Labor Statistics</a:t>
                      </a:r>
                    </a:p>
                    <a:p>
                      <a:pPr marL="119063" marR="0" lvl="0" indent="-119063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CDC, Division of Health Informatics and Surveillance</a:t>
                      </a:r>
                    </a:p>
                    <a:p>
                      <a:pPr marL="119063" marR="0" lvl="0" indent="-119063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CDC, National Center for HIV/AIDS, Viral Hepatitis, STD, and TB Prevention</a:t>
                      </a:r>
                    </a:p>
                    <a:p>
                      <a:pPr marL="119063" marR="0" lvl="0" indent="-119063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Centers for Medicare &amp; Medicaid Services</a:t>
                      </a:r>
                    </a:p>
                    <a:p>
                      <a:pPr marL="119063" marR="0" lvl="0" indent="-119063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Health Resources and Services Administration</a:t>
                      </a:r>
                    </a:p>
                    <a:p>
                      <a:pPr marL="119063" marR="0" lvl="0" indent="-119063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National Center for Immunization and Respiratory Diseases</a:t>
                      </a:r>
                    </a:p>
                    <a:p>
                      <a:pPr marL="119063" marR="0" lvl="0" indent="-119063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National Institutes of Health</a:t>
                      </a:r>
                    </a:p>
                    <a:p>
                      <a:pPr marL="119063" marR="0" lvl="0" indent="-119063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Substance Abuse and Mental Health Services Administration</a:t>
                      </a:r>
                    </a:p>
                  </a:txBody>
                  <a:tcPr marL="96712" marR="96712" marT="48356" marB="4835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4231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A93B1-9BE7-4C60-6993-C22EAD7C8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9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58952"/>
          </a:xfrm>
        </p:spPr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61288"/>
            <a:ext cx="8229600" cy="160773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5F5F5F"/>
                </a:solidFill>
                <a:latin typeface="Calibri"/>
                <a:cs typeface="Calibri"/>
              </a:rPr>
              <a:t>Renee Gindi</a:t>
            </a:r>
            <a:endParaRPr lang="en-US" dirty="0"/>
          </a:p>
          <a:p>
            <a:pPr marL="0" indent="0">
              <a:buNone/>
            </a:pPr>
            <a:r>
              <a:rPr lang="en-US" sz="1600" dirty="0">
                <a:solidFill>
                  <a:srgbClr val="5F5F5F"/>
                </a:solidFill>
                <a:latin typeface="Calibri"/>
                <a:cs typeface="Calibri"/>
              </a:rPr>
              <a:t>Sheila Franco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5F5F5F"/>
                </a:solidFill>
                <a:latin typeface="Calibri"/>
                <a:cs typeface="Calibri"/>
              </a:rPr>
              <a:t>Population Health Reporting and Dissemination Branch</a:t>
            </a:r>
          </a:p>
          <a:p>
            <a:pPr marL="0" lvl="0" indent="0">
              <a:buNone/>
            </a:pPr>
            <a:r>
              <a:rPr lang="en-US" sz="1600" dirty="0">
                <a:hlinkClick r:id="rId3"/>
              </a:rPr>
              <a:t>healthus@cdc.gov</a:t>
            </a:r>
            <a:r>
              <a:rPr lang="en-US" sz="1600" dirty="0"/>
              <a:t> </a:t>
            </a:r>
          </a:p>
          <a:p>
            <a:pPr marL="0" lvl="0" indent="0">
              <a:buNone/>
            </a:pPr>
            <a:r>
              <a:rPr lang="en-US" sz="1600" dirty="0">
                <a:hlinkClick r:id="rId4"/>
              </a:rPr>
              <a:t>www.cdc.gov/nchs/hus</a:t>
            </a:r>
            <a:endParaRPr lang="en-US" sz="1600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Image of the cover of the Health, United States, 2020-2021: Annual Perspective">
            <a:extLst>
              <a:ext uri="{FF2B5EF4-FFF2-40B4-BE49-F238E27FC236}">
                <a16:creationId xmlns:a16="http://schemas.microsoft.com/office/drawing/2014/main" id="{FA821ABA-6143-4C56-AB13-5ED178EF6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142" y="634604"/>
            <a:ext cx="2698658" cy="34918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28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8345-6D49-1E38-DD5C-6E78F152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to the motivating issue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AD716-532E-8E4B-1426-A6D3E5A73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87499"/>
            <a:ext cx="8229600" cy="1600201"/>
          </a:xfrm>
          <a:solidFill>
            <a:srgbClr val="006858"/>
          </a:solidFill>
        </p:spPr>
        <p:txBody>
          <a:bodyPr/>
          <a:lstStyle/>
          <a:p>
            <a:pPr marL="457200" indent="-457200">
              <a:spcBef>
                <a:spcPts val="480"/>
              </a:spcBef>
              <a:buClr>
                <a:srgbClr val="006858"/>
              </a:buClr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Feedback is requested on (1) the new HUS products and </a:t>
            </a:r>
          </a:p>
          <a:p>
            <a:pPr marL="457200" indent="-457200">
              <a:spcBef>
                <a:spcPts val="480"/>
              </a:spcBef>
              <a:buClr>
                <a:srgbClr val="006858"/>
              </a:buClr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(2) next steps for the program.</a:t>
            </a:r>
          </a:p>
          <a:p>
            <a:pPr marL="0" indent="0">
              <a:buNone/>
            </a:pP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3EF1-0A54-D5C2-37F2-FB280A1A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2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8345-6D49-1E38-DD5C-6E78F152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AD716-532E-8E4B-1426-A6D3E5A73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480"/>
              </a:spcBef>
              <a:buClr>
                <a:srgbClr val="006858"/>
              </a:buClr>
            </a:pPr>
            <a:r>
              <a:rPr lang="en-US" dirty="0">
                <a:solidFill>
                  <a:srgbClr val="5F5F5F"/>
                </a:solidFill>
              </a:rPr>
              <a:t>What is </a:t>
            </a:r>
            <a:r>
              <a:rPr lang="en-US" i="1" dirty="0">
                <a:solidFill>
                  <a:srgbClr val="5F5F5F"/>
                </a:solidFill>
              </a:rPr>
              <a:t>Health, United States</a:t>
            </a:r>
            <a:r>
              <a:rPr lang="en-US" dirty="0">
                <a:solidFill>
                  <a:srgbClr val="5F5F5F"/>
                </a:solidFill>
              </a:rPr>
              <a:t>?</a:t>
            </a:r>
            <a:endParaRPr lang="en-US" sz="1400" i="1" dirty="0">
              <a:solidFill>
                <a:srgbClr val="5F5F5F"/>
              </a:solidFill>
            </a:endParaRPr>
          </a:p>
          <a:p>
            <a:pPr>
              <a:spcBef>
                <a:spcPts val="480"/>
              </a:spcBef>
            </a:pPr>
            <a:r>
              <a:rPr lang="en-US" dirty="0">
                <a:solidFill>
                  <a:srgbClr val="5F5F5F"/>
                </a:solidFill>
              </a:rPr>
              <a:t>New design for </a:t>
            </a:r>
            <a:r>
              <a:rPr lang="en-US" i="1" dirty="0">
                <a:solidFill>
                  <a:srgbClr val="5F5F5F"/>
                </a:solidFill>
              </a:rPr>
              <a:t>Health, United States</a:t>
            </a:r>
            <a:r>
              <a:rPr lang="en-US" dirty="0">
                <a:solidFill>
                  <a:srgbClr val="5F5F5F"/>
                </a:solidFill>
              </a:rPr>
              <a:t> products</a:t>
            </a:r>
            <a:endParaRPr lang="en-US" sz="1400" dirty="0">
              <a:solidFill>
                <a:srgbClr val="5F5F5F"/>
              </a:solidFill>
            </a:endParaRPr>
          </a:p>
          <a:p>
            <a:pPr>
              <a:spcBef>
                <a:spcPts val="480"/>
              </a:spcBef>
            </a:pPr>
            <a:r>
              <a:rPr lang="en-US" dirty="0">
                <a:solidFill>
                  <a:srgbClr val="5F5F5F"/>
                </a:solidFill>
              </a:rPr>
              <a:t>Examining health disparities with the new </a:t>
            </a:r>
            <a:r>
              <a:rPr lang="en-US" i="1" dirty="0">
                <a:solidFill>
                  <a:srgbClr val="5F5F5F"/>
                </a:solidFill>
              </a:rPr>
              <a:t>Health, United States, 2020–2021: Annual Perspective</a:t>
            </a:r>
            <a:endParaRPr lang="en-US" sz="1400" dirty="0">
              <a:solidFill>
                <a:srgbClr val="5F5F5F"/>
              </a:solidFill>
            </a:endParaRPr>
          </a:p>
          <a:p>
            <a:pPr>
              <a:spcBef>
                <a:spcPts val="480"/>
              </a:spcBef>
            </a:pPr>
            <a:r>
              <a:rPr lang="en-US" dirty="0">
                <a:solidFill>
                  <a:srgbClr val="5F5F5F"/>
                </a:solidFill>
              </a:rPr>
              <a:t>What’s next for </a:t>
            </a:r>
            <a:r>
              <a:rPr lang="en-US" i="1" dirty="0">
                <a:solidFill>
                  <a:srgbClr val="5F5F5F"/>
                </a:solidFill>
              </a:rPr>
              <a:t>Health, United States</a:t>
            </a:r>
            <a:r>
              <a:rPr lang="en-US" dirty="0">
                <a:solidFill>
                  <a:srgbClr val="5F5F5F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3EF1-0A54-D5C2-37F2-FB280A1A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6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58952"/>
          </a:xfrm>
        </p:spPr>
        <p:txBody>
          <a:bodyPr/>
          <a:lstStyle/>
          <a:p>
            <a:r>
              <a:rPr lang="en-US" i="1" dirty="0"/>
              <a:t>Health, United States: </a:t>
            </a:r>
            <a:r>
              <a:rPr lang="en-US" b="0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1556"/>
            <a:ext cx="8229600" cy="3479007"/>
          </a:xfrm>
        </p:spPr>
        <p:txBody>
          <a:bodyPr/>
          <a:lstStyle/>
          <a:p>
            <a:r>
              <a:rPr lang="en-US" dirty="0">
                <a:solidFill>
                  <a:srgbClr val="5F5F5F"/>
                </a:solidFill>
              </a:rPr>
              <a:t>Published by the National Center for Health Statistics since 1975</a:t>
            </a:r>
          </a:p>
          <a:p>
            <a:pPr marL="0" indent="0">
              <a:buNone/>
            </a:pPr>
            <a:endParaRPr lang="en-US" sz="1200" dirty="0">
              <a:solidFill>
                <a:srgbClr val="5F5F5F"/>
              </a:solidFill>
            </a:endParaRPr>
          </a:p>
          <a:p>
            <a:r>
              <a:rPr lang="en-US" dirty="0">
                <a:solidFill>
                  <a:srgbClr val="5F5F5F"/>
                </a:solidFill>
              </a:rPr>
              <a:t>Congressionally mandated report from the Secretary of Health and Human Services to the President and Congress </a:t>
            </a:r>
            <a:br>
              <a:rPr lang="en-US" dirty="0">
                <a:solidFill>
                  <a:srgbClr val="5F5F5F"/>
                </a:solidFill>
              </a:rPr>
            </a:br>
            <a:endParaRPr lang="en-US" dirty="0">
              <a:solidFill>
                <a:srgbClr val="5F5F5F"/>
              </a:solidFill>
            </a:endParaRPr>
          </a:p>
          <a:p>
            <a:r>
              <a:rPr lang="en-US" dirty="0">
                <a:solidFill>
                  <a:srgbClr val="5F5F5F"/>
                </a:solidFill>
              </a:rPr>
              <a:t>Educate and inform policymakers and the public about key health topics</a:t>
            </a:r>
          </a:p>
          <a:p>
            <a:pPr lvl="1">
              <a:buClr>
                <a:srgbClr val="008BB0"/>
              </a:buClr>
            </a:pPr>
            <a:r>
              <a:rPr lang="en-US" sz="1800" dirty="0">
                <a:solidFill>
                  <a:srgbClr val="5F5F5F"/>
                </a:solidFill>
              </a:rPr>
              <a:t>Health status and determinants</a:t>
            </a:r>
          </a:p>
          <a:p>
            <a:pPr lvl="1">
              <a:buClr>
                <a:srgbClr val="008BB0"/>
              </a:buClr>
            </a:pPr>
            <a:r>
              <a:rPr lang="en-US" sz="1800" dirty="0">
                <a:solidFill>
                  <a:srgbClr val="5F5F5F"/>
                </a:solidFill>
              </a:rPr>
              <a:t>Healthcare utilization </a:t>
            </a:r>
          </a:p>
          <a:p>
            <a:pPr lvl="1">
              <a:buClr>
                <a:srgbClr val="008BB0"/>
              </a:buClr>
            </a:pPr>
            <a:r>
              <a:rPr lang="en-US" sz="1800" dirty="0">
                <a:solidFill>
                  <a:srgbClr val="5F5F5F"/>
                </a:solidFill>
              </a:rPr>
              <a:t>Healthcare resources </a:t>
            </a:r>
          </a:p>
          <a:p>
            <a:pPr lvl="1">
              <a:buClr>
                <a:srgbClr val="008BB0"/>
              </a:buClr>
            </a:pPr>
            <a:r>
              <a:rPr lang="en-US" sz="1800" dirty="0">
                <a:solidFill>
                  <a:srgbClr val="5F5F5F"/>
                </a:solidFill>
              </a:rPr>
              <a:t>Health expenditures and payers</a:t>
            </a:r>
            <a:br>
              <a:rPr lang="en-US" sz="1800" dirty="0">
                <a:solidFill>
                  <a:srgbClr val="5F5F5F"/>
                </a:solidFill>
              </a:rPr>
            </a:br>
            <a:endParaRPr lang="en-US" sz="1800" dirty="0">
              <a:solidFill>
                <a:srgbClr val="5F5F5F"/>
              </a:solidFill>
            </a:endParaRPr>
          </a:p>
          <a:p>
            <a:pPr>
              <a:buClr>
                <a:srgbClr val="008BB0"/>
              </a:buClr>
            </a:pPr>
            <a:r>
              <a:rPr lang="en-US" dirty="0">
                <a:solidFill>
                  <a:srgbClr val="5F5F5F"/>
                </a:solidFill>
              </a:rPr>
              <a:t>Draws from NCHS, CDC, HHS, other federal, and non-government sources</a:t>
            </a:r>
          </a:p>
          <a:p>
            <a:pPr marL="0" indent="0">
              <a:buNone/>
            </a:pPr>
            <a:endParaRPr lang="en-US" b="1" dirty="0">
              <a:solidFill>
                <a:srgbClr val="5F5F5F"/>
              </a:solidFill>
            </a:endParaRPr>
          </a:p>
          <a:p>
            <a:pPr marL="685792" lvl="2" indent="-342892">
              <a:spcBef>
                <a:spcPts val="750"/>
              </a:spcBef>
              <a:buClr>
                <a:srgbClr val="006A7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8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7F3867-557E-4391-88E1-A11FBF98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759671"/>
          </a:xfrm>
        </p:spPr>
        <p:txBody>
          <a:bodyPr>
            <a:noAutofit/>
          </a:bodyPr>
          <a:lstStyle/>
          <a:p>
            <a:pPr algn="l"/>
            <a:r>
              <a:rPr lang="en-US" i="1" dirty="0"/>
              <a:t>Health, United States: </a:t>
            </a:r>
            <a:r>
              <a:rPr lang="en-US" b="0" dirty="0"/>
              <a:t>Redesign Process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E4D8DC-5A14-44A8-943F-D34475FB7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61288"/>
            <a:ext cx="8229600" cy="3156395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5F5F5F"/>
              </a:solidFill>
            </a:endParaRPr>
          </a:p>
        </p:txBody>
      </p:sp>
      <p:grpSp>
        <p:nvGrpSpPr>
          <p:cNvPr id="3" name="Group 2" descr="Text box with decorative icons listing the activities undertaken as part of the Health, United States redesign: Web analytics; Web user survey; Literature review; Audience research;  Stakeholder interviews">
            <a:extLst>
              <a:ext uri="{FF2B5EF4-FFF2-40B4-BE49-F238E27FC236}">
                <a16:creationId xmlns:a16="http://schemas.microsoft.com/office/drawing/2014/main" id="{FF49DFAF-1C37-4EE0-A062-5FF42B96CDA3}"/>
              </a:ext>
            </a:extLst>
          </p:cNvPr>
          <p:cNvGrpSpPr/>
          <p:nvPr/>
        </p:nvGrpSpPr>
        <p:grpSpPr>
          <a:xfrm>
            <a:off x="457200" y="1805880"/>
            <a:ext cx="8215151" cy="1669087"/>
            <a:chOff x="501169" y="2617982"/>
            <a:chExt cx="8215151" cy="166908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4A4C13E-AE12-4721-94AC-3CC22E660AB1}"/>
                </a:ext>
              </a:extLst>
            </p:cNvPr>
            <p:cNvSpPr/>
            <p:nvPr/>
          </p:nvSpPr>
          <p:spPr>
            <a:xfrm>
              <a:off x="501169" y="2814255"/>
              <a:ext cx="8215151" cy="147281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600" dirty="0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FCEEDA8-DB85-4C22-B88D-EFB18B382C6C}"/>
                </a:ext>
              </a:extLst>
            </p:cNvPr>
            <p:cNvGrpSpPr/>
            <p:nvPr/>
          </p:nvGrpSpPr>
          <p:grpSpPr>
            <a:xfrm>
              <a:off x="729139" y="2860523"/>
              <a:ext cx="1463040" cy="1219768"/>
              <a:chOff x="729139" y="2851906"/>
              <a:chExt cx="1463040" cy="121976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F3333C4-4A48-4A1D-9897-A5BD476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655" y="2851906"/>
                <a:ext cx="976008" cy="976006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876BA9-9951-4A54-96F0-092157C2BC56}"/>
                  </a:ext>
                </a:extLst>
              </p:cNvPr>
              <p:cNvSpPr txBox="1"/>
              <p:nvPr/>
            </p:nvSpPr>
            <p:spPr>
              <a:xfrm>
                <a:off x="729139" y="3777106"/>
                <a:ext cx="1463040" cy="29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8"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0F56DC"/>
                    </a:solidFill>
                    <a:latin typeface="Calibri" panose="020F0502020204030204" pitchFamily="34" charset="0"/>
                  </a:rPr>
                  <a:t>Web analytics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78F16AF-FDAD-4A74-ABCC-E94319A696C1}"/>
                </a:ext>
              </a:extLst>
            </p:cNvPr>
            <p:cNvGrpSpPr/>
            <p:nvPr/>
          </p:nvGrpSpPr>
          <p:grpSpPr>
            <a:xfrm>
              <a:off x="2313684" y="2860523"/>
              <a:ext cx="1463040" cy="1391730"/>
              <a:chOff x="5536663" y="1038035"/>
              <a:chExt cx="2092347" cy="201250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B8922D4-250F-432A-98E6-A9F10B8242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79" t="15705" r="24871" b="17510"/>
              <a:stretch/>
            </p:blipFill>
            <p:spPr>
              <a:xfrm>
                <a:off x="6120907" y="1038035"/>
                <a:ext cx="923860" cy="116087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A6CC96-B8B6-431B-9B1D-323A45B9A926}"/>
                  </a:ext>
                </a:extLst>
              </p:cNvPr>
              <p:cNvSpPr txBox="1"/>
              <p:nvPr/>
            </p:nvSpPr>
            <p:spPr>
              <a:xfrm>
                <a:off x="5536663" y="2204928"/>
                <a:ext cx="2092347" cy="845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8"/>
                <a:r>
                  <a:rPr lang="en-US" sz="1600" dirty="0">
                    <a:solidFill>
                      <a:srgbClr val="0F56DC"/>
                    </a:solidFill>
                    <a:latin typeface="Calibri" panose="020F0502020204030204" pitchFamily="34" charset="0"/>
                  </a:rPr>
                  <a:t>Web user survey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458810-458E-4A65-9903-0D5DF52F077F}"/>
                </a:ext>
              </a:extLst>
            </p:cNvPr>
            <p:cNvGrpSpPr/>
            <p:nvPr/>
          </p:nvGrpSpPr>
          <p:grpSpPr>
            <a:xfrm>
              <a:off x="3898229" y="2860523"/>
              <a:ext cx="1463040" cy="1396251"/>
              <a:chOff x="8075884" y="1109749"/>
              <a:chExt cx="1950719" cy="18616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A078AAF-2125-45C3-8337-0E0D2456C0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94" t="20287" r="21003" b="25368"/>
              <a:stretch/>
            </p:blipFill>
            <p:spPr>
              <a:xfrm>
                <a:off x="8444408" y="1109749"/>
                <a:ext cx="1213677" cy="1097398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80E789-A898-4FCC-92C9-B22E4B745066}"/>
                  </a:ext>
                </a:extLst>
              </p:cNvPr>
              <p:cNvSpPr txBox="1"/>
              <p:nvPr/>
            </p:nvSpPr>
            <p:spPr>
              <a:xfrm>
                <a:off x="8075884" y="2191719"/>
                <a:ext cx="1950719" cy="779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8"/>
                <a:r>
                  <a:rPr lang="en-US" sz="1600" dirty="0">
                    <a:solidFill>
                      <a:srgbClr val="0F56DC"/>
                    </a:solidFill>
                    <a:latin typeface="Calibri" panose="020F0502020204030204" pitchFamily="34" charset="0"/>
                  </a:rPr>
                  <a:t>Literature review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B829FE7-03E2-4BEC-9419-88EAFD7CF828}"/>
                </a:ext>
              </a:extLst>
            </p:cNvPr>
            <p:cNvGrpSpPr/>
            <p:nvPr/>
          </p:nvGrpSpPr>
          <p:grpSpPr>
            <a:xfrm>
              <a:off x="5482774" y="2860523"/>
              <a:ext cx="1463040" cy="1405444"/>
              <a:chOff x="8043622" y="3308331"/>
              <a:chExt cx="1950720" cy="18739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3567D0E-F22D-47DE-B8B5-514C983DAC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6487" y="3308331"/>
                <a:ext cx="1204991" cy="1204989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69D3DD-FD26-4679-8E02-4265AE470E4D}"/>
                  </a:ext>
                </a:extLst>
              </p:cNvPr>
              <p:cNvSpPr txBox="1"/>
              <p:nvPr/>
            </p:nvSpPr>
            <p:spPr>
              <a:xfrm>
                <a:off x="8043622" y="4402554"/>
                <a:ext cx="1950720" cy="779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8"/>
                <a:r>
                  <a:rPr lang="en-US" sz="1600" dirty="0">
                    <a:solidFill>
                      <a:srgbClr val="0F56DC"/>
                    </a:solidFill>
                    <a:latin typeface="Calibri" panose="020F0502020204030204" pitchFamily="34" charset="0"/>
                  </a:rPr>
                  <a:t>Audience research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59D94B-7823-4717-BE53-69B10727AA0C}"/>
                </a:ext>
              </a:extLst>
            </p:cNvPr>
            <p:cNvGrpSpPr/>
            <p:nvPr/>
          </p:nvGrpSpPr>
          <p:grpSpPr>
            <a:xfrm>
              <a:off x="7067320" y="2617982"/>
              <a:ext cx="1463040" cy="1647985"/>
              <a:chOff x="3523542" y="883751"/>
              <a:chExt cx="1950719" cy="219731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DE2DC53-3B1F-4D08-891C-ECCAAEA86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7451" y="883751"/>
                <a:ext cx="1622901" cy="182599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832BB7-CD0B-4731-98DC-3FDA0555BAB4}"/>
                  </a:ext>
                </a:extLst>
              </p:cNvPr>
              <p:cNvSpPr txBox="1"/>
              <p:nvPr/>
            </p:nvSpPr>
            <p:spPr>
              <a:xfrm>
                <a:off x="3523542" y="2301367"/>
                <a:ext cx="1950719" cy="779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8"/>
                <a:r>
                  <a:rPr lang="en-US" sz="1600" dirty="0">
                    <a:solidFill>
                      <a:srgbClr val="0F56DC"/>
                    </a:solidFill>
                    <a:latin typeface="Calibri" panose="020F0502020204030204" pitchFamily="34" charset="0"/>
                  </a:rPr>
                  <a:t>Stakeholder interviews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057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0CFF7FA-F17A-4D98-A0BE-1F3EA3C807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98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6858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858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Introducing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858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Redesigned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6858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Health, United States</a:t>
            </a:r>
          </a:p>
        </p:txBody>
      </p:sp>
      <p:pic>
        <p:nvPicPr>
          <p:cNvPr id="8" name="Picture 7" descr="Screenshot of the new Health, United States website home page">
            <a:extLst>
              <a:ext uri="{FF2B5EF4-FFF2-40B4-BE49-F238E27FC236}">
                <a16:creationId xmlns:a16="http://schemas.microsoft.com/office/drawing/2014/main" id="{DEDB3B49-A2C8-4DDD-A6B2-2BEB3AD5E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25" y="712781"/>
            <a:ext cx="4285680" cy="401841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12953-F736-1121-9001-35B1F7FF2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4160" y="1310639"/>
            <a:ext cx="3342640" cy="3189923"/>
          </a:xfrm>
        </p:spPr>
        <p:txBody>
          <a:bodyPr/>
          <a:lstStyle/>
          <a:p>
            <a:r>
              <a:rPr lang="en-US" dirty="0"/>
              <a:t>New website:</a:t>
            </a:r>
          </a:p>
          <a:p>
            <a:pPr lvl="1"/>
            <a:r>
              <a:rPr lang="en-US" dirty="0"/>
              <a:t>23 topic pages</a:t>
            </a:r>
          </a:p>
          <a:p>
            <a:pPr lvl="1"/>
            <a:r>
              <a:rPr lang="en-US" dirty="0"/>
              <a:t>Released August 2022</a:t>
            </a:r>
          </a:p>
          <a:p>
            <a:endParaRPr lang="en-US" dirty="0"/>
          </a:p>
          <a:p>
            <a:r>
              <a:rPr lang="en-US" dirty="0"/>
              <a:t>Highlight program focus on </a:t>
            </a:r>
          </a:p>
          <a:p>
            <a:pPr lvl="1"/>
            <a:r>
              <a:rPr lang="en-US" dirty="0"/>
              <a:t>Trends</a:t>
            </a:r>
          </a:p>
          <a:p>
            <a:pPr lvl="1"/>
            <a:r>
              <a:rPr lang="en-US" dirty="0"/>
              <a:t>Health disparities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FFF88-D830-77BD-2F86-2AB6274910E7}"/>
              </a:ext>
            </a:extLst>
          </p:cNvPr>
          <p:cNvSpPr txBox="1"/>
          <p:nvPr/>
        </p:nvSpPr>
        <p:spPr>
          <a:xfrm>
            <a:off x="481452" y="473119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https://www.cdc.gov/nchs/hus/index.htm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F823C-697A-471C-954D-AA2870AFA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8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8"/>
            <a:ext cx="8229600" cy="758952"/>
          </a:xfrm>
        </p:spPr>
        <p:txBody>
          <a:bodyPr/>
          <a:lstStyle/>
          <a:p>
            <a:r>
              <a:rPr lang="en-US" dirty="0"/>
              <a:t>New: </a:t>
            </a:r>
            <a:r>
              <a:rPr lang="en-US" b="0" dirty="0"/>
              <a:t>National trends and trends by selected groups</a:t>
            </a:r>
          </a:p>
        </p:txBody>
      </p:sp>
      <p:grpSp>
        <p:nvGrpSpPr>
          <p:cNvPr id="7" name="Group 6" descr="Partially transparent screenshots of the cancer deaths topic page.">
            <a:extLst>
              <a:ext uri="{FF2B5EF4-FFF2-40B4-BE49-F238E27FC236}">
                <a16:creationId xmlns:a16="http://schemas.microsoft.com/office/drawing/2014/main" id="{F62A2484-668A-35C5-EA27-BF46B2ADDD9E}"/>
              </a:ext>
            </a:extLst>
          </p:cNvPr>
          <p:cNvGrpSpPr/>
          <p:nvPr/>
        </p:nvGrpSpPr>
        <p:grpSpPr>
          <a:xfrm>
            <a:off x="777908" y="1094159"/>
            <a:ext cx="7588183" cy="3911671"/>
            <a:chOff x="777908" y="1094159"/>
            <a:chExt cx="7588183" cy="391167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78EB1B-9B7B-3896-9C6B-F0DDEC631138}"/>
                </a:ext>
              </a:extLst>
            </p:cNvPr>
            <p:cNvGrpSpPr/>
            <p:nvPr/>
          </p:nvGrpSpPr>
          <p:grpSpPr>
            <a:xfrm>
              <a:off x="777908" y="1149781"/>
              <a:ext cx="3731401" cy="3856049"/>
              <a:chOff x="777908" y="1149781"/>
              <a:chExt cx="3731401" cy="385604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FE8C58D-9FBA-4C86-8130-C6B08E70E1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506"/>
              <a:stretch/>
            </p:blipFill>
            <p:spPr>
              <a:xfrm>
                <a:off x="993631" y="1162806"/>
                <a:ext cx="3425812" cy="3830381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18E291-A782-4D02-8679-B0E0B6536F88}"/>
                  </a:ext>
                </a:extLst>
              </p:cNvPr>
              <p:cNvSpPr/>
              <p:nvPr/>
            </p:nvSpPr>
            <p:spPr>
              <a:xfrm>
                <a:off x="777908" y="1149781"/>
                <a:ext cx="3731401" cy="3856049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DD8DA3E-BBF0-D5E1-67E4-AA76ECC8616F}"/>
                </a:ext>
              </a:extLst>
            </p:cNvPr>
            <p:cNvGrpSpPr/>
            <p:nvPr/>
          </p:nvGrpSpPr>
          <p:grpSpPr>
            <a:xfrm>
              <a:off x="4634690" y="1094159"/>
              <a:ext cx="3731401" cy="3856049"/>
              <a:chOff x="4634690" y="1094159"/>
              <a:chExt cx="3731401" cy="385604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0BBE67A-7977-4C56-A838-F176AC3193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8929"/>
              <a:stretch/>
            </p:blipFill>
            <p:spPr>
              <a:xfrm>
                <a:off x="4735512" y="1114811"/>
                <a:ext cx="3496283" cy="3830381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FC22D64-E45B-480D-8937-BE9D3C247E84}"/>
                  </a:ext>
                </a:extLst>
              </p:cNvPr>
              <p:cNvSpPr/>
              <p:nvPr/>
            </p:nvSpPr>
            <p:spPr>
              <a:xfrm>
                <a:off x="4634690" y="1094159"/>
                <a:ext cx="3731401" cy="3856049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5" name="Picture 4" descr="Image shows estimates of cancer death rates (deaths per 100,000 population) in 2009 and 2019 and a line graph showing cancer death rates for 2009 through 2019.">
            <a:extLst>
              <a:ext uri="{FF2B5EF4-FFF2-40B4-BE49-F238E27FC236}">
                <a16:creationId xmlns:a16="http://schemas.microsoft.com/office/drawing/2014/main" id="{CD3D83D7-B964-4BCB-BBFC-94D16D6A6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08" y="2723824"/>
            <a:ext cx="3856782" cy="1455314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Line graph showing cancer death rates (deaths per 100,000 population) by sex for 2009 through 2019. Visual trend summary shows the trend statistics for each group.">
            <a:extLst>
              <a:ext uri="{FF2B5EF4-FFF2-40B4-BE49-F238E27FC236}">
                <a16:creationId xmlns:a16="http://schemas.microsoft.com/office/drawing/2014/main" id="{29B4A787-DD84-4475-B16E-72D31F06B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413" y="1625223"/>
            <a:ext cx="3123203" cy="295608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07CA73-3BDF-1299-020A-1248A64588DF}"/>
              </a:ext>
            </a:extLst>
          </p:cNvPr>
          <p:cNvSpPr txBox="1"/>
          <p:nvPr/>
        </p:nvSpPr>
        <p:spPr>
          <a:xfrm>
            <a:off x="768991" y="4683845"/>
            <a:ext cx="6472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https://www.cdc.gov/nchs/hus/topics/cancer-deaths.htm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5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5CBB-01C1-3441-C4E3-E7281CC7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7121"/>
          </a:xfrm>
        </p:spPr>
        <p:txBody>
          <a:bodyPr/>
          <a:lstStyle/>
          <a:p>
            <a:r>
              <a:rPr lang="en-US" dirty="0"/>
              <a:t>New: </a:t>
            </a:r>
            <a:r>
              <a:rPr lang="en-US" b="0" dirty="0"/>
              <a:t>Visual Trend Summary</a:t>
            </a:r>
          </a:p>
        </p:txBody>
      </p:sp>
      <p:pic>
        <p:nvPicPr>
          <p:cNvPr id="1026" name="Picture 2" descr="Line graph showing cancer death rates (deaths per 100,000 population) by sex for 2009 through 2019. Visual trend summary shows the trend statistics for each group.">
            <a:extLst>
              <a:ext uri="{FF2B5EF4-FFF2-40B4-BE49-F238E27FC236}">
                <a16:creationId xmlns:a16="http://schemas.microsoft.com/office/drawing/2014/main" id="{77A7437A-ADBA-9738-7A85-6078E218F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0" y="742110"/>
            <a:ext cx="5608125" cy="419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is images provides a larger view of the visual trend summary related to the featured graphic. ">
            <a:extLst>
              <a:ext uri="{FF2B5EF4-FFF2-40B4-BE49-F238E27FC236}">
                <a16:creationId xmlns:a16="http://schemas.microsoft.com/office/drawing/2014/main" id="{1D574B5A-B4CB-1862-DA37-8F5F58EE0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30026"/>
            <a:ext cx="9144000" cy="14834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86A6D-266D-DD1C-3652-AADF7F3C2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1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8"/>
            <a:ext cx="8229600" cy="758952"/>
          </a:xfrm>
        </p:spPr>
        <p:txBody>
          <a:bodyPr/>
          <a:lstStyle/>
          <a:p>
            <a:r>
              <a:rPr lang="en-US" dirty="0"/>
              <a:t>New: </a:t>
            </a:r>
            <a:r>
              <a:rPr lang="en-US" b="0" dirty="0"/>
              <a:t>Links to trend tables and definitions</a:t>
            </a:r>
          </a:p>
        </p:txBody>
      </p:sp>
      <p:pic>
        <p:nvPicPr>
          <p:cNvPr id="6" name="Picture 5" descr="The is an image of the trend table SlctMort which can be downloaded from https://www.cdc.gov/nchs/hus/data-finder.htm">
            <a:extLst>
              <a:ext uri="{FF2B5EF4-FFF2-40B4-BE49-F238E27FC236}">
                <a16:creationId xmlns:a16="http://schemas.microsoft.com/office/drawing/2014/main" id="{2ACF95E5-46F3-5EAB-6815-E1AD59DB4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27" y="1585710"/>
            <a:ext cx="4202617" cy="259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B4093-6569-4583-BBAF-934D396EF243}" type="slidenum">
              <a:rPr lang="en-US" smtClean="0"/>
              <a:t>9</a:t>
            </a:fld>
            <a:endParaRPr lang="en-US" dirty="0"/>
          </a:p>
        </p:txBody>
      </p:sp>
      <p:pic>
        <p:nvPicPr>
          <p:cNvPr id="19" name="Picture 18" descr="Line graph showing cancer death rates (deaths per 100,000 population) by sex for 2009 through 2019. Visual trend summary shows the trend statistics for each group.">
            <a:extLst>
              <a:ext uri="{FF2B5EF4-FFF2-40B4-BE49-F238E27FC236}">
                <a16:creationId xmlns:a16="http://schemas.microsoft.com/office/drawing/2014/main" id="{F035466F-F6EB-4E4E-AA1D-C5A54254B3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29"/>
          <a:stretch/>
        </p:blipFill>
        <p:spPr>
          <a:xfrm>
            <a:off x="4617975" y="964930"/>
            <a:ext cx="3557228" cy="390745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CA99315-A572-475F-8473-2272BAE12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3947" y="4178570"/>
            <a:ext cx="642027" cy="3125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5B737F-A5B4-419E-B12F-E2BBF9F9F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4171934" y="2972736"/>
            <a:ext cx="2422013" cy="13620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953079"/>
      </p:ext>
    </p:extLst>
  </p:cSld>
  <p:clrMapOvr>
    <a:masterClrMapping/>
  </p:clrMapOvr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2E38DBAF5D84CA7A555C8A7ECBFD6" ma:contentTypeVersion="3" ma:contentTypeDescription="Create a new document." ma:contentTypeScope="" ma:versionID="c82dbb73be810b7c11523076b7740f29">
  <xsd:schema xmlns:xsd="http://www.w3.org/2001/XMLSchema" xmlns:xs="http://www.w3.org/2001/XMLSchema" xmlns:p="http://schemas.microsoft.com/office/2006/metadata/properties" xmlns:ns2="a374ca5a-697a-42b7-882f-769ec1d1741d" targetNamespace="http://schemas.microsoft.com/office/2006/metadata/properties" ma:root="true" ma:fieldsID="f6a60b3680f7e178de82a2baac3b6ea0" ns2:_="">
    <xsd:import namespace="a374ca5a-697a-42b7-882f-769ec1d174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74ca5a-697a-42b7-882f-769ec1d174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416EB2-372D-47F8-A745-CC91F0A83B93}">
  <ds:schemaRefs>
    <ds:schemaRef ds:uri="a374ca5a-697a-42b7-882f-769ec1d1741d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DED42E-6F26-4CFE-AAA7-5B4E83F12C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9F7A1B-A81D-4B9B-968B-413FF3F580B0}">
  <ds:schemaRefs>
    <ds:schemaRef ds:uri="a374ca5a-697a-42b7-882f-769ec1d174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1048</Words>
  <Application>Microsoft Office PowerPoint</Application>
  <PresentationFormat>On-screen Show (16:9)</PresentationFormat>
  <Paragraphs>236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Wingdings</vt:lpstr>
      <vt:lpstr>Calibri</vt:lpstr>
      <vt:lpstr>Courier New</vt:lpstr>
      <vt:lpstr>Myriad Web Pro</vt:lpstr>
      <vt:lpstr>Times New Roman</vt:lpstr>
      <vt:lpstr>NCEH_ATSDR_combined</vt:lpstr>
      <vt:lpstr>1_NCEH_ATSDR_combined</vt:lpstr>
      <vt:lpstr>Reporting on the Nation’s Health in  Health, United States </vt:lpstr>
      <vt:lpstr>Motivating issue</vt:lpstr>
      <vt:lpstr>Outline</vt:lpstr>
      <vt:lpstr>Health, United States: Background</vt:lpstr>
      <vt:lpstr>Health, United States: Redesign Process</vt:lpstr>
      <vt:lpstr>Introducing the Redesigned Health, United States</vt:lpstr>
      <vt:lpstr>New: National trends and trends by selected groups</vt:lpstr>
      <vt:lpstr>New: Visual Trend Summary</vt:lpstr>
      <vt:lpstr>New: Links to trend tables and definitions</vt:lpstr>
      <vt:lpstr>New: Browse Health, United States Tables</vt:lpstr>
      <vt:lpstr>Health, United States, 2020–2021: Annual Perspective</vt:lpstr>
      <vt:lpstr>Health, United States: Dissemination Activities</vt:lpstr>
      <vt:lpstr>Health, United States, 2020–2021: Annual Perspective health areas covered</vt:lpstr>
      <vt:lpstr>Health, United States, 2020–2021: Annual Perspective health disparities covered</vt:lpstr>
      <vt:lpstr>Health, United States, 2020–2021: Annual Perspective health areas covered (2)</vt:lpstr>
      <vt:lpstr>Heart Disease: Disparities by race and Hispanic origin</vt:lpstr>
      <vt:lpstr>Non-Hispanic Black people are more likely than people in other racial and ethnic groups to die of heart disease.</vt:lpstr>
      <vt:lpstr>Heart Disease: Findings on prevalence and risk factors by race and Hispanic origin</vt:lpstr>
      <vt:lpstr>Health, United States, 2020–2021: Infographics</vt:lpstr>
      <vt:lpstr>Takeaways: The redesigned Health, United States</vt:lpstr>
      <vt:lpstr>Health, United States: What’s next</vt:lpstr>
      <vt:lpstr>Thank you!</vt:lpstr>
      <vt:lpstr>Contacts</vt:lpstr>
      <vt:lpstr>Returning to the motivating issue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Gindi, Renee (CDC/DDPHSS/NCHS/DAE)</cp:lastModifiedBy>
  <cp:revision>14</cp:revision>
  <cp:lastPrinted>2022-12-21T21:31:52Z</cp:lastPrinted>
  <dcterms:created xsi:type="dcterms:W3CDTF">2011-03-17T17:43:16Z</dcterms:created>
  <dcterms:modified xsi:type="dcterms:W3CDTF">2023-09-12T17:15:04Z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2020-10-26T16:02:11Z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15bbc24d-31e2-4934-ae29-ad7a388173d0</vt:lpwstr>
  </property>
  <property fmtid="{D5CDD505-2E9C-101B-9397-08002B2CF9AE}" pid="9" name="MSIP_Label_7b94a7b8-f06c-4dfe-bdcc-9b548fd58c31_ContentBits">
    <vt:lpwstr>0</vt:lpwstr>
  </property>
  <property fmtid="{D5CDD505-2E9C-101B-9397-08002B2CF9AE}" pid="10" name="ContentTypeId">
    <vt:lpwstr>0x01010033A2E38DBAF5D84CA7A555C8A7ECBFD6</vt:lpwstr>
  </property>
</Properties>
</file>