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0"/>
  </p:notesMasterIdLst>
  <p:handoutMasterIdLst>
    <p:handoutMasterId r:id="rId21"/>
  </p:handoutMasterIdLst>
  <p:sldIdLst>
    <p:sldId id="257" r:id="rId2"/>
    <p:sldId id="2145706649" r:id="rId3"/>
    <p:sldId id="1479" r:id="rId4"/>
    <p:sldId id="558" r:id="rId5"/>
    <p:sldId id="584" r:id="rId6"/>
    <p:sldId id="1485" r:id="rId7"/>
    <p:sldId id="568" r:id="rId8"/>
    <p:sldId id="548" r:id="rId9"/>
    <p:sldId id="319" r:id="rId10"/>
    <p:sldId id="324" r:id="rId11"/>
    <p:sldId id="1483" r:id="rId12"/>
    <p:sldId id="583" r:id="rId13"/>
    <p:sldId id="569" r:id="rId14"/>
    <p:sldId id="2145706648" r:id="rId15"/>
    <p:sldId id="617" r:id="rId16"/>
    <p:sldId id="622" r:id="rId17"/>
    <p:sldId id="2145706646" r:id="rId18"/>
    <p:sldId id="2145706650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Slides" id="{A53F9CEB-F656-4ECC-95E8-7BA5B57B3FA3}">
          <p14:sldIdLst>
            <p14:sldId id="257"/>
            <p14:sldId id="2145706649"/>
            <p14:sldId id="1479"/>
            <p14:sldId id="558"/>
            <p14:sldId id="584"/>
            <p14:sldId id="1485"/>
            <p14:sldId id="568"/>
            <p14:sldId id="548"/>
            <p14:sldId id="319"/>
            <p14:sldId id="324"/>
            <p14:sldId id="1483"/>
            <p14:sldId id="583"/>
            <p14:sldId id="569"/>
            <p14:sldId id="2145706648"/>
            <p14:sldId id="617"/>
            <p14:sldId id="622"/>
            <p14:sldId id="2145706646"/>
            <p14:sldId id="21457066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6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, Florence (CDC/DDPHSS/NCHS/DAE)" initials="LF(" lastIdx="58" clrIdx="0">
    <p:extLst>
      <p:ext uri="{19B8F6BF-5375-455C-9EA6-DF929625EA0E}">
        <p15:presenceInfo xmlns:p15="http://schemas.microsoft.com/office/powerpoint/2012/main" userId="S::kwn5@cdc.gov::4d92aca4-1957-4545-afe3-78394abd931d" providerId="AD"/>
      </p:ext>
    </p:extLst>
  </p:cmAuthor>
  <p:cmAuthor id="2" name="Gindi, Renee (CDC/DDPHSS/NCHS/DAE)" initials="GR(" lastIdx="69" clrIdx="1">
    <p:extLst>
      <p:ext uri="{19B8F6BF-5375-455C-9EA6-DF929625EA0E}">
        <p15:presenceInfo xmlns:p15="http://schemas.microsoft.com/office/powerpoint/2012/main" userId="S::iuz2@cdc.gov::15e706c5-1fdb-4d1b-9e9e-d8505d20f107" providerId="AD"/>
      </p:ext>
    </p:extLst>
  </p:cmAuthor>
  <p:cmAuthor id="3" name="Das, Barnali (CDC/DDPHSS/NCHS/DAE)" initials="DB(" lastIdx="5" clrIdx="2">
    <p:extLst>
      <p:ext uri="{19B8F6BF-5375-455C-9EA6-DF929625EA0E}">
        <p15:presenceInfo xmlns:p15="http://schemas.microsoft.com/office/powerpoint/2012/main" userId="S::oll6@cdc.gov::fc803288-8c80-4972-9349-8c3a8f0555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4D"/>
    <a:srgbClr val="FFFFFF"/>
    <a:srgbClr val="094780"/>
    <a:srgbClr val="7E4878"/>
    <a:srgbClr val="604A7B"/>
    <a:srgbClr val="9942F8"/>
    <a:srgbClr val="9F89FB"/>
    <a:srgbClr val="222222"/>
    <a:srgbClr val="008BB0"/>
    <a:srgbClr val="006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75" autoAdjust="0"/>
  </p:normalViewPr>
  <p:slideViewPr>
    <p:cSldViewPr snapToGrid="0">
      <p:cViewPr varScale="1">
        <p:scale>
          <a:sx n="95" d="100"/>
          <a:sy n="95" d="100"/>
        </p:scale>
        <p:origin x="396" y="78"/>
      </p:cViewPr>
      <p:guideLst>
        <p:guide orient="horz" pos="1080"/>
        <p:guide pos="6312"/>
      </p:guideLst>
    </p:cSldViewPr>
  </p:slideViewPr>
  <p:outlineViewPr>
    <p:cViewPr>
      <p:scale>
        <a:sx n="33" d="100"/>
        <a:sy n="33" d="100"/>
      </p:scale>
      <p:origin x="0" y="-69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1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444B4-8449-40D6-B687-C5C83DAE2CC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F294C-7393-47D7-9A20-794BDB3AFA49}">
      <dgm:prSet phldrT="[Text]"/>
      <dgm:spPr/>
      <dgm:t>
        <a:bodyPr/>
        <a:lstStyle/>
        <a:p>
          <a:r>
            <a:rPr lang="en-US" dirty="0"/>
            <a:t>Multiple (NCHS, CDC) data systems</a:t>
          </a:r>
        </a:p>
      </dgm:t>
    </dgm:pt>
    <dgm:pt modelId="{3F796031-5379-4D38-9058-2AE0B9A58B4A}" type="parTrans" cxnId="{58EB54F7-CE94-4025-876E-516EF8AAEB64}">
      <dgm:prSet/>
      <dgm:spPr/>
      <dgm:t>
        <a:bodyPr/>
        <a:lstStyle/>
        <a:p>
          <a:endParaRPr lang="en-US"/>
        </a:p>
      </dgm:t>
    </dgm:pt>
    <dgm:pt modelId="{42B8A5AB-E0F2-4AF7-A61C-A7E739786951}" type="sibTrans" cxnId="{58EB54F7-CE94-4025-876E-516EF8AAEB64}">
      <dgm:prSet/>
      <dgm:spPr/>
      <dgm:t>
        <a:bodyPr/>
        <a:lstStyle/>
        <a:p>
          <a:endParaRPr lang="en-US"/>
        </a:p>
      </dgm:t>
    </dgm:pt>
    <dgm:pt modelId="{BA6DF41E-2636-4EDA-8886-E8B4556896BB}">
      <dgm:prSet phldrT="[Text]"/>
      <dgm:spPr/>
      <dgm:t>
        <a:bodyPr/>
        <a:lstStyle/>
        <a:p>
          <a:r>
            <a:rPr lang="en-US" dirty="0"/>
            <a:t>Harmonized approach to indicators</a:t>
          </a:r>
        </a:p>
      </dgm:t>
    </dgm:pt>
    <dgm:pt modelId="{9278813C-55EA-4BEF-9E88-3A9FF9F161D1}" type="parTrans" cxnId="{2BE86DE0-5908-4868-84D7-D9E502B4D731}">
      <dgm:prSet/>
      <dgm:spPr/>
      <dgm:t>
        <a:bodyPr/>
        <a:lstStyle/>
        <a:p>
          <a:endParaRPr lang="en-US"/>
        </a:p>
      </dgm:t>
    </dgm:pt>
    <dgm:pt modelId="{4BBD8A00-2CC9-409B-82C4-43EF9BDCB40F}" type="sibTrans" cxnId="{2BE86DE0-5908-4868-84D7-D9E502B4D731}">
      <dgm:prSet/>
      <dgm:spPr/>
      <dgm:t>
        <a:bodyPr/>
        <a:lstStyle/>
        <a:p>
          <a:endParaRPr lang="en-US"/>
        </a:p>
      </dgm:t>
    </dgm:pt>
    <dgm:pt modelId="{11F40ECA-91CD-4387-BC99-9325653A357C}">
      <dgm:prSet phldrT="[Text]"/>
      <dgm:spPr/>
      <dgm:t>
        <a:bodyPr/>
        <a:lstStyle/>
        <a:p>
          <a:r>
            <a:rPr lang="en-US" dirty="0"/>
            <a:t>Wide variety of health topics</a:t>
          </a:r>
        </a:p>
      </dgm:t>
    </dgm:pt>
    <dgm:pt modelId="{3DEF7997-5E5D-4DBF-ACD6-93F8871AA760}" type="parTrans" cxnId="{F5A1B41A-F42C-41C0-A482-18A44E00A8D3}">
      <dgm:prSet/>
      <dgm:spPr/>
      <dgm:t>
        <a:bodyPr/>
        <a:lstStyle/>
        <a:p>
          <a:endParaRPr lang="en-US"/>
        </a:p>
      </dgm:t>
    </dgm:pt>
    <dgm:pt modelId="{B7520B1D-1237-457F-8BCB-6D680DE9F42C}" type="sibTrans" cxnId="{F5A1B41A-F42C-41C0-A482-18A44E00A8D3}">
      <dgm:prSet/>
      <dgm:spPr/>
      <dgm:t>
        <a:bodyPr/>
        <a:lstStyle/>
        <a:p>
          <a:endParaRPr lang="en-US"/>
        </a:p>
      </dgm:t>
    </dgm:pt>
    <dgm:pt modelId="{48D77151-0ED3-41A3-837C-ED28C27BC3B4}">
      <dgm:prSet phldrT="[Text]"/>
      <dgm:spPr/>
      <dgm:t>
        <a:bodyPr/>
        <a:lstStyle/>
        <a:p>
          <a:r>
            <a:rPr lang="en-US" dirty="0"/>
            <a:t>Existing staff resources</a:t>
          </a:r>
        </a:p>
      </dgm:t>
    </dgm:pt>
    <dgm:pt modelId="{AC3224E1-D6DD-4F0B-83F3-63A6999C58AC}" type="parTrans" cxnId="{5B5F0F0E-9A96-4147-B038-5829A689BCA7}">
      <dgm:prSet/>
      <dgm:spPr/>
      <dgm:t>
        <a:bodyPr/>
        <a:lstStyle/>
        <a:p>
          <a:endParaRPr lang="en-US"/>
        </a:p>
      </dgm:t>
    </dgm:pt>
    <dgm:pt modelId="{ED27DEF5-7BF6-4B22-B706-D95F2687F77F}" type="sibTrans" cxnId="{5B5F0F0E-9A96-4147-B038-5829A689BCA7}">
      <dgm:prSet/>
      <dgm:spPr/>
      <dgm:t>
        <a:bodyPr/>
        <a:lstStyle/>
        <a:p>
          <a:endParaRPr lang="en-US"/>
        </a:p>
      </dgm:t>
    </dgm:pt>
    <dgm:pt modelId="{E19C4755-3524-47BD-88E5-1387B415EFC5}">
      <dgm:prSet phldrT="[Text]"/>
      <dgm:spPr/>
      <dgm:t>
        <a:bodyPr/>
        <a:lstStyle/>
        <a:p>
          <a:r>
            <a:rPr lang="en-US"/>
            <a:t>   </a:t>
          </a:r>
          <a:endParaRPr lang="en-US" dirty="0"/>
        </a:p>
      </dgm:t>
    </dgm:pt>
    <dgm:pt modelId="{2FBB5B4B-FCFC-40DC-B446-2C9F011ECB06}" type="sibTrans" cxnId="{D1F1E778-8E8E-4C83-AA42-946EF3D281F6}">
      <dgm:prSet/>
      <dgm:spPr/>
      <dgm:t>
        <a:bodyPr/>
        <a:lstStyle/>
        <a:p>
          <a:endParaRPr lang="en-US"/>
        </a:p>
      </dgm:t>
    </dgm:pt>
    <dgm:pt modelId="{DD45038A-DCC0-4058-8B10-BA1D8F859187}" type="parTrans" cxnId="{D1F1E778-8E8E-4C83-AA42-946EF3D281F6}">
      <dgm:prSet/>
      <dgm:spPr/>
      <dgm:t>
        <a:bodyPr/>
        <a:lstStyle/>
        <a:p>
          <a:endParaRPr lang="en-US"/>
        </a:p>
      </dgm:t>
    </dgm:pt>
    <dgm:pt modelId="{9B491D92-43B6-4705-B79B-C87556D9F1FB}" type="pres">
      <dgm:prSet presAssocID="{532444B4-8449-40D6-B687-C5C83DAE2CC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C8A0C6B-2FD2-4431-A861-548E05B02B38}" type="pres">
      <dgm:prSet presAssocID="{532444B4-8449-40D6-B687-C5C83DAE2CC5}" presName="matrix" presStyleCnt="0"/>
      <dgm:spPr/>
    </dgm:pt>
    <dgm:pt modelId="{AF96B3C9-73FC-406E-A93B-00CD3623DB1D}" type="pres">
      <dgm:prSet presAssocID="{532444B4-8449-40D6-B687-C5C83DAE2CC5}" presName="tile1" presStyleLbl="node1" presStyleIdx="0" presStyleCnt="4"/>
      <dgm:spPr/>
    </dgm:pt>
    <dgm:pt modelId="{88F05794-ABAE-495D-ABFF-C17FCAD828CC}" type="pres">
      <dgm:prSet presAssocID="{532444B4-8449-40D6-B687-C5C83DAE2CC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53F8C09-2A99-4E1F-A7D1-0D106F56CA48}" type="pres">
      <dgm:prSet presAssocID="{532444B4-8449-40D6-B687-C5C83DAE2CC5}" presName="tile2" presStyleLbl="node1" presStyleIdx="1" presStyleCnt="4"/>
      <dgm:spPr/>
    </dgm:pt>
    <dgm:pt modelId="{B8C2B231-92B5-4CCA-879C-892A065E478E}" type="pres">
      <dgm:prSet presAssocID="{532444B4-8449-40D6-B687-C5C83DAE2CC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45A0B8D-C112-4578-B415-A6C859EF0E2E}" type="pres">
      <dgm:prSet presAssocID="{532444B4-8449-40D6-B687-C5C83DAE2CC5}" presName="tile3" presStyleLbl="node1" presStyleIdx="2" presStyleCnt="4"/>
      <dgm:spPr/>
    </dgm:pt>
    <dgm:pt modelId="{EEA76090-3C5B-480A-B909-D8FC431C1669}" type="pres">
      <dgm:prSet presAssocID="{532444B4-8449-40D6-B687-C5C83DAE2CC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6E149D5-FC24-40BB-8D7D-4CE2F02792FA}" type="pres">
      <dgm:prSet presAssocID="{532444B4-8449-40D6-B687-C5C83DAE2CC5}" presName="tile4" presStyleLbl="node1" presStyleIdx="3" presStyleCnt="4"/>
      <dgm:spPr/>
    </dgm:pt>
    <dgm:pt modelId="{DD5557DA-6A49-46E6-9B24-445F37BAC484}" type="pres">
      <dgm:prSet presAssocID="{532444B4-8449-40D6-B687-C5C83DAE2CC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BB4F4D4-67AC-47F8-B36F-463826E3CE41}" type="pres">
      <dgm:prSet presAssocID="{532444B4-8449-40D6-B687-C5C83DAE2CC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B5F0F0E-9A96-4147-B038-5829A689BCA7}" srcId="{E19C4755-3524-47BD-88E5-1387B415EFC5}" destId="{48D77151-0ED3-41A3-837C-ED28C27BC3B4}" srcOrd="3" destOrd="0" parTransId="{AC3224E1-D6DD-4F0B-83F3-63A6999C58AC}" sibTransId="{ED27DEF5-7BF6-4B22-B706-D95F2687F77F}"/>
    <dgm:cxn modelId="{F5A1B41A-F42C-41C0-A482-18A44E00A8D3}" srcId="{E19C4755-3524-47BD-88E5-1387B415EFC5}" destId="{11F40ECA-91CD-4387-BC99-9325653A357C}" srcOrd="1" destOrd="0" parTransId="{3DEF7997-5E5D-4DBF-ACD6-93F8871AA760}" sibTransId="{B7520B1D-1237-457F-8BCB-6D680DE9F42C}"/>
    <dgm:cxn modelId="{E7987324-0198-4188-8347-5DC974869CB6}" type="presOf" srcId="{E19C4755-3524-47BD-88E5-1387B415EFC5}" destId="{BBB4F4D4-67AC-47F8-B36F-463826E3CE41}" srcOrd="0" destOrd="0" presId="urn:microsoft.com/office/officeart/2005/8/layout/matrix1"/>
    <dgm:cxn modelId="{3731AF2B-A79C-4579-A0DD-3AA1468A866D}" type="presOf" srcId="{C89F294C-7393-47D7-9A20-794BDB3AFA49}" destId="{AF96B3C9-73FC-406E-A93B-00CD3623DB1D}" srcOrd="0" destOrd="0" presId="urn:microsoft.com/office/officeart/2005/8/layout/matrix1"/>
    <dgm:cxn modelId="{3974C73F-FAC0-4FE4-87BA-B59DD2C87045}" type="presOf" srcId="{11F40ECA-91CD-4387-BC99-9325653A357C}" destId="{B8C2B231-92B5-4CCA-879C-892A065E478E}" srcOrd="1" destOrd="0" presId="urn:microsoft.com/office/officeart/2005/8/layout/matrix1"/>
    <dgm:cxn modelId="{CA0E9C5C-FDA2-4A7E-BCC2-75FC3C66CF8F}" type="presOf" srcId="{BA6DF41E-2636-4EDA-8886-E8B4556896BB}" destId="{EEA76090-3C5B-480A-B909-D8FC431C1669}" srcOrd="1" destOrd="0" presId="urn:microsoft.com/office/officeart/2005/8/layout/matrix1"/>
    <dgm:cxn modelId="{56151D44-5499-4DBB-922D-4D2361AA3287}" type="presOf" srcId="{BA6DF41E-2636-4EDA-8886-E8B4556896BB}" destId="{A45A0B8D-C112-4578-B415-A6C859EF0E2E}" srcOrd="0" destOrd="0" presId="urn:microsoft.com/office/officeart/2005/8/layout/matrix1"/>
    <dgm:cxn modelId="{65C63F50-C2F9-4600-A90C-04F55EF3033D}" type="presOf" srcId="{48D77151-0ED3-41A3-837C-ED28C27BC3B4}" destId="{DD5557DA-6A49-46E6-9B24-445F37BAC484}" srcOrd="1" destOrd="0" presId="urn:microsoft.com/office/officeart/2005/8/layout/matrix1"/>
    <dgm:cxn modelId="{1FFFC575-6D99-4BA2-AEBE-EEBD3DAE0C25}" type="presOf" srcId="{11F40ECA-91CD-4387-BC99-9325653A357C}" destId="{053F8C09-2A99-4E1F-A7D1-0D106F56CA48}" srcOrd="0" destOrd="0" presId="urn:microsoft.com/office/officeart/2005/8/layout/matrix1"/>
    <dgm:cxn modelId="{D1F1E778-8E8E-4C83-AA42-946EF3D281F6}" srcId="{532444B4-8449-40D6-B687-C5C83DAE2CC5}" destId="{E19C4755-3524-47BD-88E5-1387B415EFC5}" srcOrd="0" destOrd="0" parTransId="{DD45038A-DCC0-4058-8B10-BA1D8F859187}" sibTransId="{2FBB5B4B-FCFC-40DC-B446-2C9F011ECB06}"/>
    <dgm:cxn modelId="{FBFA8E92-DAB8-4774-9ED4-541470A68934}" type="presOf" srcId="{48D77151-0ED3-41A3-837C-ED28C27BC3B4}" destId="{06E149D5-FC24-40BB-8D7D-4CE2F02792FA}" srcOrd="0" destOrd="0" presId="urn:microsoft.com/office/officeart/2005/8/layout/matrix1"/>
    <dgm:cxn modelId="{16DAF895-087A-4C23-967B-A9C9D2AB6305}" type="presOf" srcId="{C89F294C-7393-47D7-9A20-794BDB3AFA49}" destId="{88F05794-ABAE-495D-ABFF-C17FCAD828CC}" srcOrd="1" destOrd="0" presId="urn:microsoft.com/office/officeart/2005/8/layout/matrix1"/>
    <dgm:cxn modelId="{2BE86DE0-5908-4868-84D7-D9E502B4D731}" srcId="{E19C4755-3524-47BD-88E5-1387B415EFC5}" destId="{BA6DF41E-2636-4EDA-8886-E8B4556896BB}" srcOrd="2" destOrd="0" parTransId="{9278813C-55EA-4BEF-9E88-3A9FF9F161D1}" sibTransId="{4BBD8A00-2CC9-409B-82C4-43EF9BDCB40F}"/>
    <dgm:cxn modelId="{73EBF8F6-E619-4E1C-AB59-1502FD2DA4D6}" type="presOf" srcId="{532444B4-8449-40D6-B687-C5C83DAE2CC5}" destId="{9B491D92-43B6-4705-B79B-C87556D9F1FB}" srcOrd="0" destOrd="0" presId="urn:microsoft.com/office/officeart/2005/8/layout/matrix1"/>
    <dgm:cxn modelId="{58EB54F7-CE94-4025-876E-516EF8AAEB64}" srcId="{E19C4755-3524-47BD-88E5-1387B415EFC5}" destId="{C89F294C-7393-47D7-9A20-794BDB3AFA49}" srcOrd="0" destOrd="0" parTransId="{3F796031-5379-4D38-9058-2AE0B9A58B4A}" sibTransId="{42B8A5AB-E0F2-4AF7-A61C-A7E739786951}"/>
    <dgm:cxn modelId="{36B9E06F-2E61-4B2F-B795-090E06FAE1FD}" type="presParOf" srcId="{9B491D92-43B6-4705-B79B-C87556D9F1FB}" destId="{BC8A0C6B-2FD2-4431-A861-548E05B02B38}" srcOrd="0" destOrd="0" presId="urn:microsoft.com/office/officeart/2005/8/layout/matrix1"/>
    <dgm:cxn modelId="{7200A4B0-71D3-4DB1-9598-74F53F3A9CAA}" type="presParOf" srcId="{BC8A0C6B-2FD2-4431-A861-548E05B02B38}" destId="{AF96B3C9-73FC-406E-A93B-00CD3623DB1D}" srcOrd="0" destOrd="0" presId="urn:microsoft.com/office/officeart/2005/8/layout/matrix1"/>
    <dgm:cxn modelId="{393F4E73-5F07-4D80-B4CA-0E4CF6C7939B}" type="presParOf" srcId="{BC8A0C6B-2FD2-4431-A861-548E05B02B38}" destId="{88F05794-ABAE-495D-ABFF-C17FCAD828CC}" srcOrd="1" destOrd="0" presId="urn:microsoft.com/office/officeart/2005/8/layout/matrix1"/>
    <dgm:cxn modelId="{5F8A8B5A-294E-419F-9729-D33BC1329BC1}" type="presParOf" srcId="{BC8A0C6B-2FD2-4431-A861-548E05B02B38}" destId="{053F8C09-2A99-4E1F-A7D1-0D106F56CA48}" srcOrd="2" destOrd="0" presId="urn:microsoft.com/office/officeart/2005/8/layout/matrix1"/>
    <dgm:cxn modelId="{F52C924C-1583-41A8-BF90-901CC6448B9C}" type="presParOf" srcId="{BC8A0C6B-2FD2-4431-A861-548E05B02B38}" destId="{B8C2B231-92B5-4CCA-879C-892A065E478E}" srcOrd="3" destOrd="0" presId="urn:microsoft.com/office/officeart/2005/8/layout/matrix1"/>
    <dgm:cxn modelId="{7861D15E-8AEE-43E5-A376-B6E5A0CE913B}" type="presParOf" srcId="{BC8A0C6B-2FD2-4431-A861-548E05B02B38}" destId="{A45A0B8D-C112-4578-B415-A6C859EF0E2E}" srcOrd="4" destOrd="0" presId="urn:microsoft.com/office/officeart/2005/8/layout/matrix1"/>
    <dgm:cxn modelId="{B3A06AA8-F237-4F7B-A8C1-004EE112CBB1}" type="presParOf" srcId="{BC8A0C6B-2FD2-4431-A861-548E05B02B38}" destId="{EEA76090-3C5B-480A-B909-D8FC431C1669}" srcOrd="5" destOrd="0" presId="urn:microsoft.com/office/officeart/2005/8/layout/matrix1"/>
    <dgm:cxn modelId="{DF5B631C-AA73-413E-BBCA-9325E010C15A}" type="presParOf" srcId="{BC8A0C6B-2FD2-4431-A861-548E05B02B38}" destId="{06E149D5-FC24-40BB-8D7D-4CE2F02792FA}" srcOrd="6" destOrd="0" presId="urn:microsoft.com/office/officeart/2005/8/layout/matrix1"/>
    <dgm:cxn modelId="{2A64AE52-E6B1-4443-B3D8-B98D0A3A007E}" type="presParOf" srcId="{BC8A0C6B-2FD2-4431-A861-548E05B02B38}" destId="{DD5557DA-6A49-46E6-9B24-445F37BAC484}" srcOrd="7" destOrd="0" presId="urn:microsoft.com/office/officeart/2005/8/layout/matrix1"/>
    <dgm:cxn modelId="{91FD63C4-678E-4775-822B-1B6D1BF9DF7D}" type="presParOf" srcId="{9B491D92-43B6-4705-B79B-C87556D9F1FB}" destId="{BBB4F4D4-67AC-47F8-B36F-463826E3CE4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444B4-8449-40D6-B687-C5C83DAE2CC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9C4755-3524-47BD-88E5-1387B415EFC5}">
      <dgm:prSet phldrT="[Text]"/>
      <dgm:spPr/>
      <dgm:t>
        <a:bodyPr/>
        <a:lstStyle/>
        <a:p>
          <a:r>
            <a:rPr lang="en-US" i="1"/>
            <a:t>Health, </a:t>
          </a:r>
          <a:br>
            <a:rPr lang="en-US" i="1"/>
          </a:br>
          <a:r>
            <a:rPr lang="en-US" i="1"/>
            <a:t>United States</a:t>
          </a:r>
          <a:endParaRPr lang="en-US" dirty="0"/>
        </a:p>
      </dgm:t>
    </dgm:pt>
    <dgm:pt modelId="{DD45038A-DCC0-4058-8B10-BA1D8F859187}" type="parTrans" cxnId="{D1F1E778-8E8E-4C83-AA42-946EF3D281F6}">
      <dgm:prSet/>
      <dgm:spPr/>
      <dgm:t>
        <a:bodyPr/>
        <a:lstStyle/>
        <a:p>
          <a:endParaRPr lang="en-US"/>
        </a:p>
      </dgm:t>
    </dgm:pt>
    <dgm:pt modelId="{2FBB5B4B-FCFC-40DC-B446-2C9F011ECB06}" type="sibTrans" cxnId="{D1F1E778-8E8E-4C83-AA42-946EF3D281F6}">
      <dgm:prSet/>
      <dgm:spPr/>
      <dgm:t>
        <a:bodyPr/>
        <a:lstStyle/>
        <a:p>
          <a:endParaRPr lang="en-US"/>
        </a:p>
      </dgm:t>
    </dgm:pt>
    <dgm:pt modelId="{C89F294C-7393-47D7-9A20-794BDB3AFA49}">
      <dgm:prSet phldrT="[Text]" custT="1"/>
      <dgm:spPr/>
      <dgm:t>
        <a:bodyPr/>
        <a:lstStyle/>
        <a:p>
          <a:r>
            <a:rPr lang="en-US" sz="3800" dirty="0"/>
            <a:t>Multiple (NCHS, CDC) data systems</a:t>
          </a:r>
        </a:p>
      </dgm:t>
    </dgm:pt>
    <dgm:pt modelId="{3F796031-5379-4D38-9058-2AE0B9A58B4A}" type="parTrans" cxnId="{58EB54F7-CE94-4025-876E-516EF8AAEB64}">
      <dgm:prSet/>
      <dgm:spPr/>
      <dgm:t>
        <a:bodyPr/>
        <a:lstStyle/>
        <a:p>
          <a:endParaRPr lang="en-US"/>
        </a:p>
      </dgm:t>
    </dgm:pt>
    <dgm:pt modelId="{42B8A5AB-E0F2-4AF7-A61C-A7E739786951}" type="sibTrans" cxnId="{58EB54F7-CE94-4025-876E-516EF8AAEB64}">
      <dgm:prSet/>
      <dgm:spPr/>
      <dgm:t>
        <a:bodyPr/>
        <a:lstStyle/>
        <a:p>
          <a:endParaRPr lang="en-US"/>
        </a:p>
      </dgm:t>
    </dgm:pt>
    <dgm:pt modelId="{BA6DF41E-2636-4EDA-8886-E8B4556896BB}">
      <dgm:prSet phldrT="[Text]" custT="1"/>
      <dgm:spPr/>
      <dgm:t>
        <a:bodyPr/>
        <a:lstStyle/>
        <a:p>
          <a:r>
            <a:rPr lang="en-US" sz="3800" dirty="0"/>
            <a:t>Harmonized approach to indicators</a:t>
          </a:r>
        </a:p>
      </dgm:t>
    </dgm:pt>
    <dgm:pt modelId="{9278813C-55EA-4BEF-9E88-3A9FF9F161D1}" type="parTrans" cxnId="{2BE86DE0-5908-4868-84D7-D9E502B4D731}">
      <dgm:prSet/>
      <dgm:spPr/>
      <dgm:t>
        <a:bodyPr/>
        <a:lstStyle/>
        <a:p>
          <a:endParaRPr lang="en-US"/>
        </a:p>
      </dgm:t>
    </dgm:pt>
    <dgm:pt modelId="{4BBD8A00-2CC9-409B-82C4-43EF9BDCB40F}" type="sibTrans" cxnId="{2BE86DE0-5908-4868-84D7-D9E502B4D731}">
      <dgm:prSet/>
      <dgm:spPr/>
      <dgm:t>
        <a:bodyPr/>
        <a:lstStyle/>
        <a:p>
          <a:endParaRPr lang="en-US"/>
        </a:p>
      </dgm:t>
    </dgm:pt>
    <dgm:pt modelId="{11F40ECA-91CD-4387-BC99-9325653A357C}">
      <dgm:prSet phldrT="[Text]" custT="1"/>
      <dgm:spPr/>
      <dgm:t>
        <a:bodyPr/>
        <a:lstStyle/>
        <a:p>
          <a:r>
            <a:rPr lang="en-US" sz="3800" dirty="0"/>
            <a:t>Wide variety of health topics</a:t>
          </a:r>
        </a:p>
      </dgm:t>
    </dgm:pt>
    <dgm:pt modelId="{3DEF7997-5E5D-4DBF-ACD6-93F8871AA760}" type="parTrans" cxnId="{F5A1B41A-F42C-41C0-A482-18A44E00A8D3}">
      <dgm:prSet/>
      <dgm:spPr/>
      <dgm:t>
        <a:bodyPr/>
        <a:lstStyle/>
        <a:p>
          <a:endParaRPr lang="en-US"/>
        </a:p>
      </dgm:t>
    </dgm:pt>
    <dgm:pt modelId="{B7520B1D-1237-457F-8BCB-6D680DE9F42C}" type="sibTrans" cxnId="{F5A1B41A-F42C-41C0-A482-18A44E00A8D3}">
      <dgm:prSet/>
      <dgm:spPr/>
      <dgm:t>
        <a:bodyPr/>
        <a:lstStyle/>
        <a:p>
          <a:endParaRPr lang="en-US"/>
        </a:p>
      </dgm:t>
    </dgm:pt>
    <dgm:pt modelId="{48D77151-0ED3-41A3-837C-ED28C27BC3B4}">
      <dgm:prSet phldrT="[Text]" custT="1"/>
      <dgm:spPr/>
      <dgm:t>
        <a:bodyPr/>
        <a:lstStyle/>
        <a:p>
          <a:r>
            <a:rPr lang="en-US" sz="3800" dirty="0"/>
            <a:t>Existing staff resources</a:t>
          </a:r>
        </a:p>
      </dgm:t>
    </dgm:pt>
    <dgm:pt modelId="{AC3224E1-D6DD-4F0B-83F3-63A6999C58AC}" type="parTrans" cxnId="{5B5F0F0E-9A96-4147-B038-5829A689BCA7}">
      <dgm:prSet/>
      <dgm:spPr/>
      <dgm:t>
        <a:bodyPr/>
        <a:lstStyle/>
        <a:p>
          <a:endParaRPr lang="en-US"/>
        </a:p>
      </dgm:t>
    </dgm:pt>
    <dgm:pt modelId="{ED27DEF5-7BF6-4B22-B706-D95F2687F77F}" type="sibTrans" cxnId="{5B5F0F0E-9A96-4147-B038-5829A689BCA7}">
      <dgm:prSet/>
      <dgm:spPr/>
      <dgm:t>
        <a:bodyPr/>
        <a:lstStyle/>
        <a:p>
          <a:endParaRPr lang="en-US"/>
        </a:p>
      </dgm:t>
    </dgm:pt>
    <dgm:pt modelId="{9B491D92-43B6-4705-B79B-C87556D9F1FB}" type="pres">
      <dgm:prSet presAssocID="{532444B4-8449-40D6-B687-C5C83DAE2CC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C8A0C6B-2FD2-4431-A861-548E05B02B38}" type="pres">
      <dgm:prSet presAssocID="{532444B4-8449-40D6-B687-C5C83DAE2CC5}" presName="matrix" presStyleCnt="0"/>
      <dgm:spPr/>
    </dgm:pt>
    <dgm:pt modelId="{AF96B3C9-73FC-406E-A93B-00CD3623DB1D}" type="pres">
      <dgm:prSet presAssocID="{532444B4-8449-40D6-B687-C5C83DAE2CC5}" presName="tile1" presStyleLbl="node1" presStyleIdx="0" presStyleCnt="4"/>
      <dgm:spPr/>
    </dgm:pt>
    <dgm:pt modelId="{88F05794-ABAE-495D-ABFF-C17FCAD828CC}" type="pres">
      <dgm:prSet presAssocID="{532444B4-8449-40D6-B687-C5C83DAE2CC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53F8C09-2A99-4E1F-A7D1-0D106F56CA48}" type="pres">
      <dgm:prSet presAssocID="{532444B4-8449-40D6-B687-C5C83DAE2CC5}" presName="tile2" presStyleLbl="node1" presStyleIdx="1" presStyleCnt="4"/>
      <dgm:spPr/>
    </dgm:pt>
    <dgm:pt modelId="{B8C2B231-92B5-4CCA-879C-892A065E478E}" type="pres">
      <dgm:prSet presAssocID="{532444B4-8449-40D6-B687-C5C83DAE2CC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45A0B8D-C112-4578-B415-A6C859EF0E2E}" type="pres">
      <dgm:prSet presAssocID="{532444B4-8449-40D6-B687-C5C83DAE2CC5}" presName="tile3" presStyleLbl="node1" presStyleIdx="2" presStyleCnt="4"/>
      <dgm:spPr/>
    </dgm:pt>
    <dgm:pt modelId="{EEA76090-3C5B-480A-B909-D8FC431C1669}" type="pres">
      <dgm:prSet presAssocID="{532444B4-8449-40D6-B687-C5C83DAE2CC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6E149D5-FC24-40BB-8D7D-4CE2F02792FA}" type="pres">
      <dgm:prSet presAssocID="{532444B4-8449-40D6-B687-C5C83DAE2CC5}" presName="tile4" presStyleLbl="node1" presStyleIdx="3" presStyleCnt="4"/>
      <dgm:spPr/>
    </dgm:pt>
    <dgm:pt modelId="{DD5557DA-6A49-46E6-9B24-445F37BAC484}" type="pres">
      <dgm:prSet presAssocID="{532444B4-8449-40D6-B687-C5C83DAE2CC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BB4F4D4-67AC-47F8-B36F-463826E3CE41}" type="pres">
      <dgm:prSet presAssocID="{532444B4-8449-40D6-B687-C5C83DAE2CC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B5F0F0E-9A96-4147-B038-5829A689BCA7}" srcId="{E19C4755-3524-47BD-88E5-1387B415EFC5}" destId="{48D77151-0ED3-41A3-837C-ED28C27BC3B4}" srcOrd="3" destOrd="0" parTransId="{AC3224E1-D6DD-4F0B-83F3-63A6999C58AC}" sibTransId="{ED27DEF5-7BF6-4B22-B706-D95F2687F77F}"/>
    <dgm:cxn modelId="{F5A1B41A-F42C-41C0-A482-18A44E00A8D3}" srcId="{E19C4755-3524-47BD-88E5-1387B415EFC5}" destId="{11F40ECA-91CD-4387-BC99-9325653A357C}" srcOrd="1" destOrd="0" parTransId="{3DEF7997-5E5D-4DBF-ACD6-93F8871AA760}" sibTransId="{B7520B1D-1237-457F-8BCB-6D680DE9F42C}"/>
    <dgm:cxn modelId="{E7987324-0198-4188-8347-5DC974869CB6}" type="presOf" srcId="{E19C4755-3524-47BD-88E5-1387B415EFC5}" destId="{BBB4F4D4-67AC-47F8-B36F-463826E3CE41}" srcOrd="0" destOrd="0" presId="urn:microsoft.com/office/officeart/2005/8/layout/matrix1"/>
    <dgm:cxn modelId="{3731AF2B-A79C-4579-A0DD-3AA1468A866D}" type="presOf" srcId="{C89F294C-7393-47D7-9A20-794BDB3AFA49}" destId="{AF96B3C9-73FC-406E-A93B-00CD3623DB1D}" srcOrd="0" destOrd="0" presId="urn:microsoft.com/office/officeart/2005/8/layout/matrix1"/>
    <dgm:cxn modelId="{3974C73F-FAC0-4FE4-87BA-B59DD2C87045}" type="presOf" srcId="{11F40ECA-91CD-4387-BC99-9325653A357C}" destId="{B8C2B231-92B5-4CCA-879C-892A065E478E}" srcOrd="1" destOrd="0" presId="urn:microsoft.com/office/officeart/2005/8/layout/matrix1"/>
    <dgm:cxn modelId="{CA0E9C5C-FDA2-4A7E-BCC2-75FC3C66CF8F}" type="presOf" srcId="{BA6DF41E-2636-4EDA-8886-E8B4556896BB}" destId="{EEA76090-3C5B-480A-B909-D8FC431C1669}" srcOrd="1" destOrd="0" presId="urn:microsoft.com/office/officeart/2005/8/layout/matrix1"/>
    <dgm:cxn modelId="{56151D44-5499-4DBB-922D-4D2361AA3287}" type="presOf" srcId="{BA6DF41E-2636-4EDA-8886-E8B4556896BB}" destId="{A45A0B8D-C112-4578-B415-A6C859EF0E2E}" srcOrd="0" destOrd="0" presId="urn:microsoft.com/office/officeart/2005/8/layout/matrix1"/>
    <dgm:cxn modelId="{65C63F50-C2F9-4600-A90C-04F55EF3033D}" type="presOf" srcId="{48D77151-0ED3-41A3-837C-ED28C27BC3B4}" destId="{DD5557DA-6A49-46E6-9B24-445F37BAC484}" srcOrd="1" destOrd="0" presId="urn:microsoft.com/office/officeart/2005/8/layout/matrix1"/>
    <dgm:cxn modelId="{1FFFC575-6D99-4BA2-AEBE-EEBD3DAE0C25}" type="presOf" srcId="{11F40ECA-91CD-4387-BC99-9325653A357C}" destId="{053F8C09-2A99-4E1F-A7D1-0D106F56CA48}" srcOrd="0" destOrd="0" presId="urn:microsoft.com/office/officeart/2005/8/layout/matrix1"/>
    <dgm:cxn modelId="{D1F1E778-8E8E-4C83-AA42-946EF3D281F6}" srcId="{532444B4-8449-40D6-B687-C5C83DAE2CC5}" destId="{E19C4755-3524-47BD-88E5-1387B415EFC5}" srcOrd="0" destOrd="0" parTransId="{DD45038A-DCC0-4058-8B10-BA1D8F859187}" sibTransId="{2FBB5B4B-FCFC-40DC-B446-2C9F011ECB06}"/>
    <dgm:cxn modelId="{FBFA8E92-DAB8-4774-9ED4-541470A68934}" type="presOf" srcId="{48D77151-0ED3-41A3-837C-ED28C27BC3B4}" destId="{06E149D5-FC24-40BB-8D7D-4CE2F02792FA}" srcOrd="0" destOrd="0" presId="urn:microsoft.com/office/officeart/2005/8/layout/matrix1"/>
    <dgm:cxn modelId="{16DAF895-087A-4C23-967B-A9C9D2AB6305}" type="presOf" srcId="{C89F294C-7393-47D7-9A20-794BDB3AFA49}" destId="{88F05794-ABAE-495D-ABFF-C17FCAD828CC}" srcOrd="1" destOrd="0" presId="urn:microsoft.com/office/officeart/2005/8/layout/matrix1"/>
    <dgm:cxn modelId="{2BE86DE0-5908-4868-84D7-D9E502B4D731}" srcId="{E19C4755-3524-47BD-88E5-1387B415EFC5}" destId="{BA6DF41E-2636-4EDA-8886-E8B4556896BB}" srcOrd="2" destOrd="0" parTransId="{9278813C-55EA-4BEF-9E88-3A9FF9F161D1}" sibTransId="{4BBD8A00-2CC9-409B-82C4-43EF9BDCB40F}"/>
    <dgm:cxn modelId="{73EBF8F6-E619-4E1C-AB59-1502FD2DA4D6}" type="presOf" srcId="{532444B4-8449-40D6-B687-C5C83DAE2CC5}" destId="{9B491D92-43B6-4705-B79B-C87556D9F1FB}" srcOrd="0" destOrd="0" presId="urn:microsoft.com/office/officeart/2005/8/layout/matrix1"/>
    <dgm:cxn modelId="{58EB54F7-CE94-4025-876E-516EF8AAEB64}" srcId="{E19C4755-3524-47BD-88E5-1387B415EFC5}" destId="{C89F294C-7393-47D7-9A20-794BDB3AFA49}" srcOrd="0" destOrd="0" parTransId="{3F796031-5379-4D38-9058-2AE0B9A58B4A}" sibTransId="{42B8A5AB-E0F2-4AF7-A61C-A7E739786951}"/>
    <dgm:cxn modelId="{36B9E06F-2E61-4B2F-B795-090E06FAE1FD}" type="presParOf" srcId="{9B491D92-43B6-4705-B79B-C87556D9F1FB}" destId="{BC8A0C6B-2FD2-4431-A861-548E05B02B38}" srcOrd="0" destOrd="0" presId="urn:microsoft.com/office/officeart/2005/8/layout/matrix1"/>
    <dgm:cxn modelId="{7200A4B0-71D3-4DB1-9598-74F53F3A9CAA}" type="presParOf" srcId="{BC8A0C6B-2FD2-4431-A861-548E05B02B38}" destId="{AF96B3C9-73FC-406E-A93B-00CD3623DB1D}" srcOrd="0" destOrd="0" presId="urn:microsoft.com/office/officeart/2005/8/layout/matrix1"/>
    <dgm:cxn modelId="{393F4E73-5F07-4D80-B4CA-0E4CF6C7939B}" type="presParOf" srcId="{BC8A0C6B-2FD2-4431-A861-548E05B02B38}" destId="{88F05794-ABAE-495D-ABFF-C17FCAD828CC}" srcOrd="1" destOrd="0" presId="urn:microsoft.com/office/officeart/2005/8/layout/matrix1"/>
    <dgm:cxn modelId="{5F8A8B5A-294E-419F-9729-D33BC1329BC1}" type="presParOf" srcId="{BC8A0C6B-2FD2-4431-A861-548E05B02B38}" destId="{053F8C09-2A99-4E1F-A7D1-0D106F56CA48}" srcOrd="2" destOrd="0" presId="urn:microsoft.com/office/officeart/2005/8/layout/matrix1"/>
    <dgm:cxn modelId="{F52C924C-1583-41A8-BF90-901CC6448B9C}" type="presParOf" srcId="{BC8A0C6B-2FD2-4431-A861-548E05B02B38}" destId="{B8C2B231-92B5-4CCA-879C-892A065E478E}" srcOrd="3" destOrd="0" presId="urn:microsoft.com/office/officeart/2005/8/layout/matrix1"/>
    <dgm:cxn modelId="{7861D15E-8AEE-43E5-A376-B6E5A0CE913B}" type="presParOf" srcId="{BC8A0C6B-2FD2-4431-A861-548E05B02B38}" destId="{A45A0B8D-C112-4578-B415-A6C859EF0E2E}" srcOrd="4" destOrd="0" presId="urn:microsoft.com/office/officeart/2005/8/layout/matrix1"/>
    <dgm:cxn modelId="{B3A06AA8-F237-4F7B-A8C1-004EE112CBB1}" type="presParOf" srcId="{BC8A0C6B-2FD2-4431-A861-548E05B02B38}" destId="{EEA76090-3C5B-480A-B909-D8FC431C1669}" srcOrd="5" destOrd="0" presId="urn:microsoft.com/office/officeart/2005/8/layout/matrix1"/>
    <dgm:cxn modelId="{DF5B631C-AA73-413E-BBCA-9325E010C15A}" type="presParOf" srcId="{BC8A0C6B-2FD2-4431-A861-548E05B02B38}" destId="{06E149D5-FC24-40BB-8D7D-4CE2F02792FA}" srcOrd="6" destOrd="0" presId="urn:microsoft.com/office/officeart/2005/8/layout/matrix1"/>
    <dgm:cxn modelId="{2A64AE52-E6B1-4443-B3D8-B98D0A3A007E}" type="presParOf" srcId="{BC8A0C6B-2FD2-4431-A861-548E05B02B38}" destId="{DD5557DA-6A49-46E6-9B24-445F37BAC484}" srcOrd="7" destOrd="0" presId="urn:microsoft.com/office/officeart/2005/8/layout/matrix1"/>
    <dgm:cxn modelId="{91FD63C4-678E-4775-822B-1B6D1BF9DF7D}" type="presParOf" srcId="{9B491D92-43B6-4705-B79B-C87556D9F1FB}" destId="{BBB4F4D4-67AC-47F8-B36F-463826E3CE4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2CDD9D-307F-44E4-9C9D-F484651A78DE}" type="doc">
      <dgm:prSet loTypeId="urn:microsoft.com/office/officeart/2005/8/layout/hProcess9" loCatId="process" qsTypeId="urn:microsoft.com/office/officeart/2005/8/quickstyle/simple1" qsCatId="simple" csTypeId="urn:microsoft.com/office/officeart/2005/8/colors/accent6_1" csCatId="accent6" phldr="1"/>
      <dgm:spPr/>
    </dgm:pt>
    <dgm:pt modelId="{80D12190-CDAA-4B80-8C33-3E2FB3E0E799}">
      <dgm:prSet phldrT="[Text]"/>
      <dgm:spPr/>
      <dgm:t>
        <a:bodyPr/>
        <a:lstStyle/>
        <a:p>
          <a:r>
            <a:rPr lang="en-US" dirty="0"/>
            <a:t>Proof of Concept</a:t>
          </a:r>
        </a:p>
      </dgm:t>
    </dgm:pt>
    <dgm:pt modelId="{D506E28B-C140-4247-B992-0D77F3ADE438}" type="parTrans" cxnId="{C4B75123-519C-4226-A99D-FE671697D63D}">
      <dgm:prSet/>
      <dgm:spPr/>
      <dgm:t>
        <a:bodyPr/>
        <a:lstStyle/>
        <a:p>
          <a:endParaRPr lang="en-US"/>
        </a:p>
      </dgm:t>
    </dgm:pt>
    <dgm:pt modelId="{EFCBA632-D842-4975-B1EF-98F1676FCA3A}" type="sibTrans" cxnId="{C4B75123-519C-4226-A99D-FE671697D63D}">
      <dgm:prSet/>
      <dgm:spPr/>
      <dgm:t>
        <a:bodyPr/>
        <a:lstStyle/>
        <a:p>
          <a:endParaRPr lang="en-US"/>
        </a:p>
      </dgm:t>
    </dgm:pt>
    <dgm:pt modelId="{6DBE3E1C-9920-48A7-9DAB-7453843ADDC8}">
      <dgm:prSet phldrT="[Text]"/>
      <dgm:spPr/>
      <dgm:t>
        <a:bodyPr/>
        <a:lstStyle/>
        <a:p>
          <a:r>
            <a:rPr lang="en-US" dirty="0"/>
            <a:t>DQS (Pilot) with Health US content</a:t>
          </a:r>
        </a:p>
      </dgm:t>
    </dgm:pt>
    <dgm:pt modelId="{FCF55768-027F-4679-85FE-77FD7626F250}" type="parTrans" cxnId="{26684220-95AE-49E6-BA8D-18F41294AA9B}">
      <dgm:prSet/>
      <dgm:spPr/>
      <dgm:t>
        <a:bodyPr/>
        <a:lstStyle/>
        <a:p>
          <a:endParaRPr lang="en-US"/>
        </a:p>
      </dgm:t>
    </dgm:pt>
    <dgm:pt modelId="{D8FB99BF-56EB-4B38-97F0-A664E6FD8F13}" type="sibTrans" cxnId="{26684220-95AE-49E6-BA8D-18F41294AA9B}">
      <dgm:prSet/>
      <dgm:spPr/>
      <dgm:t>
        <a:bodyPr/>
        <a:lstStyle/>
        <a:p>
          <a:endParaRPr lang="en-US"/>
        </a:p>
      </dgm:t>
    </dgm:pt>
    <dgm:pt modelId="{C6CEE7DA-B654-46C9-9AFA-1CECAD8C2BD7}">
      <dgm:prSet phldrT="[Text]"/>
      <dgm:spPr/>
      <dgm:t>
        <a:bodyPr/>
        <a:lstStyle/>
        <a:p>
          <a:r>
            <a:rPr lang="en-US" dirty="0"/>
            <a:t>NCHS content development and harmonization</a:t>
          </a:r>
        </a:p>
      </dgm:t>
    </dgm:pt>
    <dgm:pt modelId="{E91C3DED-3470-4980-A45B-C16F765A0280}" type="parTrans" cxnId="{BB28EDB6-89F6-4C77-B329-4D3F01C79D28}">
      <dgm:prSet/>
      <dgm:spPr/>
      <dgm:t>
        <a:bodyPr/>
        <a:lstStyle/>
        <a:p>
          <a:endParaRPr lang="en-US"/>
        </a:p>
      </dgm:t>
    </dgm:pt>
    <dgm:pt modelId="{D73141F6-62E7-4DCD-B20F-E43F4E5D907E}" type="sibTrans" cxnId="{BB28EDB6-89F6-4C77-B329-4D3F01C79D28}">
      <dgm:prSet/>
      <dgm:spPr/>
      <dgm:t>
        <a:bodyPr/>
        <a:lstStyle/>
        <a:p>
          <a:endParaRPr lang="en-US"/>
        </a:p>
      </dgm:t>
    </dgm:pt>
    <dgm:pt modelId="{30F60134-31F3-43EE-A081-E787BECF4342}">
      <dgm:prSet phldrT="[Text]"/>
      <dgm:spPr/>
      <dgm:t>
        <a:bodyPr/>
        <a:lstStyle/>
        <a:p>
          <a:r>
            <a:rPr lang="en-US" dirty="0"/>
            <a:t>NCHS DQS Releases</a:t>
          </a:r>
        </a:p>
      </dgm:t>
    </dgm:pt>
    <dgm:pt modelId="{03264369-FD16-44CD-ADAB-781676D71422}" type="parTrans" cxnId="{2931F65A-0493-4808-B88A-7412EB3578DB}">
      <dgm:prSet/>
      <dgm:spPr/>
      <dgm:t>
        <a:bodyPr/>
        <a:lstStyle/>
        <a:p>
          <a:endParaRPr lang="en-US"/>
        </a:p>
      </dgm:t>
    </dgm:pt>
    <dgm:pt modelId="{32BF4FEE-21F6-4131-834B-438BF02F059E}" type="sibTrans" cxnId="{2931F65A-0493-4808-B88A-7412EB3578DB}">
      <dgm:prSet/>
      <dgm:spPr/>
      <dgm:t>
        <a:bodyPr/>
        <a:lstStyle/>
        <a:p>
          <a:endParaRPr lang="en-US"/>
        </a:p>
      </dgm:t>
    </dgm:pt>
    <dgm:pt modelId="{5E2E82FD-B542-492E-9D63-A044C0E11CAA}" type="pres">
      <dgm:prSet presAssocID="{862CDD9D-307F-44E4-9C9D-F484651A78DE}" presName="CompostProcess" presStyleCnt="0">
        <dgm:presLayoutVars>
          <dgm:dir/>
          <dgm:resizeHandles val="exact"/>
        </dgm:presLayoutVars>
      </dgm:prSet>
      <dgm:spPr/>
    </dgm:pt>
    <dgm:pt modelId="{2B5C5C5F-7FDF-410A-8DD0-E5EAC40A9D47}" type="pres">
      <dgm:prSet presAssocID="{862CDD9D-307F-44E4-9C9D-F484651A78DE}" presName="arrow" presStyleLbl="bgShp" presStyleIdx="0" presStyleCnt="1"/>
      <dgm:spPr/>
    </dgm:pt>
    <dgm:pt modelId="{BAEF5914-9AC0-41D7-BEA0-B8AA5D6A0FE5}" type="pres">
      <dgm:prSet presAssocID="{862CDD9D-307F-44E4-9C9D-F484651A78DE}" presName="linearProcess" presStyleCnt="0"/>
      <dgm:spPr/>
    </dgm:pt>
    <dgm:pt modelId="{2B48AF12-DF62-4D89-BF73-2680C12DBBE2}" type="pres">
      <dgm:prSet presAssocID="{80D12190-CDAA-4B80-8C33-3E2FB3E0E799}" presName="textNode" presStyleLbl="node1" presStyleIdx="0" presStyleCnt="4" custLinFactX="55285" custLinFactNeighborX="100000" custLinFactNeighborY="3989">
        <dgm:presLayoutVars>
          <dgm:bulletEnabled val="1"/>
        </dgm:presLayoutVars>
      </dgm:prSet>
      <dgm:spPr/>
    </dgm:pt>
    <dgm:pt modelId="{E4332129-9B02-4AF2-9FA6-A3B7DBAC0AF3}" type="pres">
      <dgm:prSet presAssocID="{EFCBA632-D842-4975-B1EF-98F1676FCA3A}" presName="sibTrans" presStyleCnt="0"/>
      <dgm:spPr/>
    </dgm:pt>
    <dgm:pt modelId="{EBD024F2-795B-4EDC-AC0A-68C5B7FAA631}" type="pres">
      <dgm:prSet presAssocID="{6DBE3E1C-9920-48A7-9DAB-7453843ADDC8}" presName="textNode" presStyleLbl="node1" presStyleIdx="1" presStyleCnt="4" custScaleX="174796" custLinFactX="62286" custLinFactNeighborX="100000" custLinFactNeighborY="1096">
        <dgm:presLayoutVars>
          <dgm:bulletEnabled val="1"/>
        </dgm:presLayoutVars>
      </dgm:prSet>
      <dgm:spPr/>
    </dgm:pt>
    <dgm:pt modelId="{71812064-4141-4F9C-8C61-4B22B559FB83}" type="pres">
      <dgm:prSet presAssocID="{D8FB99BF-56EB-4B38-97F0-A664E6FD8F13}" presName="sibTrans" presStyleCnt="0"/>
      <dgm:spPr/>
    </dgm:pt>
    <dgm:pt modelId="{09BD3776-3336-4A1B-9F2D-B97944DA6782}" type="pres">
      <dgm:prSet presAssocID="{C6CEE7DA-B654-46C9-9AFA-1CECAD8C2BD7}" presName="textNode" presStyleLbl="node1" presStyleIdx="2" presStyleCnt="4" custScaleX="264312" custScaleY="45201" custLinFactX="75468" custLinFactNeighborX="100000" custLinFactNeighborY="-29024">
        <dgm:presLayoutVars>
          <dgm:bulletEnabled val="1"/>
        </dgm:presLayoutVars>
      </dgm:prSet>
      <dgm:spPr/>
    </dgm:pt>
    <dgm:pt modelId="{018CCB16-7E27-4540-A7C0-52B94FF349D8}" type="pres">
      <dgm:prSet presAssocID="{D73141F6-62E7-4DCD-B20F-E43F4E5D907E}" presName="sibTrans" presStyleCnt="0"/>
      <dgm:spPr/>
    </dgm:pt>
    <dgm:pt modelId="{ADE1D922-2998-45DC-AF8F-DFB1F3D0E38F}" type="pres">
      <dgm:prSet presAssocID="{30F60134-31F3-43EE-A081-E787BECF4342}" presName="textNode" presStyleLbl="node1" presStyleIdx="3" presStyleCnt="4" custScaleX="274292" custScaleY="44106" custLinFactX="-114908" custLinFactNeighborX="-200000" custLinFactNeighborY="18628">
        <dgm:presLayoutVars>
          <dgm:bulletEnabled val="1"/>
        </dgm:presLayoutVars>
      </dgm:prSet>
      <dgm:spPr/>
    </dgm:pt>
  </dgm:ptLst>
  <dgm:cxnLst>
    <dgm:cxn modelId="{41379513-55D1-46D4-A915-D4018238864C}" type="presOf" srcId="{30F60134-31F3-43EE-A081-E787BECF4342}" destId="{ADE1D922-2998-45DC-AF8F-DFB1F3D0E38F}" srcOrd="0" destOrd="0" presId="urn:microsoft.com/office/officeart/2005/8/layout/hProcess9"/>
    <dgm:cxn modelId="{26684220-95AE-49E6-BA8D-18F41294AA9B}" srcId="{862CDD9D-307F-44E4-9C9D-F484651A78DE}" destId="{6DBE3E1C-9920-48A7-9DAB-7453843ADDC8}" srcOrd="1" destOrd="0" parTransId="{FCF55768-027F-4679-85FE-77FD7626F250}" sibTransId="{D8FB99BF-56EB-4B38-97F0-A664E6FD8F13}"/>
    <dgm:cxn modelId="{C4B75123-519C-4226-A99D-FE671697D63D}" srcId="{862CDD9D-307F-44E4-9C9D-F484651A78DE}" destId="{80D12190-CDAA-4B80-8C33-3E2FB3E0E799}" srcOrd="0" destOrd="0" parTransId="{D506E28B-C140-4247-B992-0D77F3ADE438}" sibTransId="{EFCBA632-D842-4975-B1EF-98F1676FCA3A}"/>
    <dgm:cxn modelId="{2931F65A-0493-4808-B88A-7412EB3578DB}" srcId="{862CDD9D-307F-44E4-9C9D-F484651A78DE}" destId="{30F60134-31F3-43EE-A081-E787BECF4342}" srcOrd="3" destOrd="0" parTransId="{03264369-FD16-44CD-ADAB-781676D71422}" sibTransId="{32BF4FEE-21F6-4131-834B-438BF02F059E}"/>
    <dgm:cxn modelId="{D507FB81-A11B-46D0-9296-64C981AA7542}" type="presOf" srcId="{80D12190-CDAA-4B80-8C33-3E2FB3E0E799}" destId="{2B48AF12-DF62-4D89-BF73-2680C12DBBE2}" srcOrd="0" destOrd="0" presId="urn:microsoft.com/office/officeart/2005/8/layout/hProcess9"/>
    <dgm:cxn modelId="{BB28EDB6-89F6-4C77-B329-4D3F01C79D28}" srcId="{862CDD9D-307F-44E4-9C9D-F484651A78DE}" destId="{C6CEE7DA-B654-46C9-9AFA-1CECAD8C2BD7}" srcOrd="2" destOrd="0" parTransId="{E91C3DED-3470-4980-A45B-C16F765A0280}" sibTransId="{D73141F6-62E7-4DCD-B20F-E43F4E5D907E}"/>
    <dgm:cxn modelId="{7CB372BA-AE86-4C35-A844-2208C50C204E}" type="presOf" srcId="{6DBE3E1C-9920-48A7-9DAB-7453843ADDC8}" destId="{EBD024F2-795B-4EDC-AC0A-68C5B7FAA631}" srcOrd="0" destOrd="0" presId="urn:microsoft.com/office/officeart/2005/8/layout/hProcess9"/>
    <dgm:cxn modelId="{44C404FD-7FAE-4DF7-A81A-924D47E805F7}" type="presOf" srcId="{862CDD9D-307F-44E4-9C9D-F484651A78DE}" destId="{5E2E82FD-B542-492E-9D63-A044C0E11CAA}" srcOrd="0" destOrd="0" presId="urn:microsoft.com/office/officeart/2005/8/layout/hProcess9"/>
    <dgm:cxn modelId="{890B1DFD-7DE9-4925-9792-3D0D0CC776ED}" type="presOf" srcId="{C6CEE7DA-B654-46C9-9AFA-1CECAD8C2BD7}" destId="{09BD3776-3336-4A1B-9F2D-B97944DA6782}" srcOrd="0" destOrd="0" presId="urn:microsoft.com/office/officeart/2005/8/layout/hProcess9"/>
    <dgm:cxn modelId="{CB28D4E8-5514-4996-A330-B20987EA3DD0}" type="presParOf" srcId="{5E2E82FD-B542-492E-9D63-A044C0E11CAA}" destId="{2B5C5C5F-7FDF-410A-8DD0-E5EAC40A9D47}" srcOrd="0" destOrd="0" presId="urn:microsoft.com/office/officeart/2005/8/layout/hProcess9"/>
    <dgm:cxn modelId="{E8D16B1E-04FC-4ABB-8C07-D51E270A39D0}" type="presParOf" srcId="{5E2E82FD-B542-492E-9D63-A044C0E11CAA}" destId="{BAEF5914-9AC0-41D7-BEA0-B8AA5D6A0FE5}" srcOrd="1" destOrd="0" presId="urn:microsoft.com/office/officeart/2005/8/layout/hProcess9"/>
    <dgm:cxn modelId="{AECCFA33-DF4E-4CFA-BA67-011524BA364F}" type="presParOf" srcId="{BAEF5914-9AC0-41D7-BEA0-B8AA5D6A0FE5}" destId="{2B48AF12-DF62-4D89-BF73-2680C12DBBE2}" srcOrd="0" destOrd="0" presId="urn:microsoft.com/office/officeart/2005/8/layout/hProcess9"/>
    <dgm:cxn modelId="{186B89EE-0C61-431D-A644-4D0860F47D35}" type="presParOf" srcId="{BAEF5914-9AC0-41D7-BEA0-B8AA5D6A0FE5}" destId="{E4332129-9B02-4AF2-9FA6-A3B7DBAC0AF3}" srcOrd="1" destOrd="0" presId="urn:microsoft.com/office/officeart/2005/8/layout/hProcess9"/>
    <dgm:cxn modelId="{4A101A7E-9206-406D-8043-14F140C7FDE3}" type="presParOf" srcId="{BAEF5914-9AC0-41D7-BEA0-B8AA5D6A0FE5}" destId="{EBD024F2-795B-4EDC-AC0A-68C5B7FAA631}" srcOrd="2" destOrd="0" presId="urn:microsoft.com/office/officeart/2005/8/layout/hProcess9"/>
    <dgm:cxn modelId="{0B00800C-8C65-4A64-9F2B-D9FA9A8D102A}" type="presParOf" srcId="{BAEF5914-9AC0-41D7-BEA0-B8AA5D6A0FE5}" destId="{71812064-4141-4F9C-8C61-4B22B559FB83}" srcOrd="3" destOrd="0" presId="urn:microsoft.com/office/officeart/2005/8/layout/hProcess9"/>
    <dgm:cxn modelId="{DC11E6BF-73BB-4C90-8539-745BC7DEEC85}" type="presParOf" srcId="{BAEF5914-9AC0-41D7-BEA0-B8AA5D6A0FE5}" destId="{09BD3776-3336-4A1B-9F2D-B97944DA6782}" srcOrd="4" destOrd="0" presId="urn:microsoft.com/office/officeart/2005/8/layout/hProcess9"/>
    <dgm:cxn modelId="{62DF4026-D364-48A5-A6AE-E9D269EBD8AC}" type="presParOf" srcId="{BAEF5914-9AC0-41D7-BEA0-B8AA5D6A0FE5}" destId="{018CCB16-7E27-4540-A7C0-52B94FF349D8}" srcOrd="5" destOrd="0" presId="urn:microsoft.com/office/officeart/2005/8/layout/hProcess9"/>
    <dgm:cxn modelId="{4BACC843-5F0D-4461-88F1-F3209D7FA189}" type="presParOf" srcId="{BAEF5914-9AC0-41D7-BEA0-B8AA5D6A0FE5}" destId="{ADE1D922-2998-45DC-AF8F-DFB1F3D0E38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6B3C9-73FC-406E-A93B-00CD3623DB1D}">
      <dsp:nvSpPr>
        <dsp:cNvPr id="0" name=""/>
        <dsp:cNvSpPr/>
      </dsp:nvSpPr>
      <dsp:spPr>
        <a:xfrm rot="16200000">
          <a:off x="1538684" y="-1538684"/>
          <a:ext cx="2180431" cy="5257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Multiple (NCHS, CDC) data systems</a:t>
          </a:r>
        </a:p>
      </dsp:txBody>
      <dsp:txXfrm rot="5400000">
        <a:off x="0" y="0"/>
        <a:ext cx="5257800" cy="1635323"/>
      </dsp:txXfrm>
    </dsp:sp>
    <dsp:sp modelId="{053F8C09-2A99-4E1F-A7D1-0D106F56CA48}">
      <dsp:nvSpPr>
        <dsp:cNvPr id="0" name=""/>
        <dsp:cNvSpPr/>
      </dsp:nvSpPr>
      <dsp:spPr>
        <a:xfrm>
          <a:off x="5257800" y="0"/>
          <a:ext cx="5257800" cy="218043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Wide variety of health topics</a:t>
          </a:r>
        </a:p>
      </dsp:txBody>
      <dsp:txXfrm>
        <a:off x="5257800" y="0"/>
        <a:ext cx="5257800" cy="1635323"/>
      </dsp:txXfrm>
    </dsp:sp>
    <dsp:sp modelId="{A45A0B8D-C112-4578-B415-A6C859EF0E2E}">
      <dsp:nvSpPr>
        <dsp:cNvPr id="0" name=""/>
        <dsp:cNvSpPr/>
      </dsp:nvSpPr>
      <dsp:spPr>
        <a:xfrm rot="10800000">
          <a:off x="0" y="2180431"/>
          <a:ext cx="5257800" cy="218043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Harmonized approach to indicators</a:t>
          </a:r>
        </a:p>
      </dsp:txBody>
      <dsp:txXfrm rot="10800000">
        <a:off x="0" y="2725539"/>
        <a:ext cx="5257800" cy="1635323"/>
      </dsp:txXfrm>
    </dsp:sp>
    <dsp:sp modelId="{06E149D5-FC24-40BB-8D7D-4CE2F02792FA}">
      <dsp:nvSpPr>
        <dsp:cNvPr id="0" name=""/>
        <dsp:cNvSpPr/>
      </dsp:nvSpPr>
      <dsp:spPr>
        <a:xfrm rot="5400000">
          <a:off x="6796484" y="641747"/>
          <a:ext cx="2180431" cy="5257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Existing staff resources</a:t>
          </a:r>
        </a:p>
      </dsp:txBody>
      <dsp:txXfrm rot="-5400000">
        <a:off x="5257800" y="2725539"/>
        <a:ext cx="5257800" cy="1635323"/>
      </dsp:txXfrm>
    </dsp:sp>
    <dsp:sp modelId="{BBB4F4D4-67AC-47F8-B36F-463826E3CE41}">
      <dsp:nvSpPr>
        <dsp:cNvPr id="0" name=""/>
        <dsp:cNvSpPr/>
      </dsp:nvSpPr>
      <dsp:spPr>
        <a:xfrm>
          <a:off x="3680460" y="1635323"/>
          <a:ext cx="3154680" cy="109021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   </a:t>
          </a:r>
          <a:endParaRPr lang="en-US" sz="3800" kern="1200" dirty="0"/>
        </a:p>
      </dsp:txBody>
      <dsp:txXfrm>
        <a:off x="3733680" y="1688543"/>
        <a:ext cx="3048240" cy="983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6B3C9-73FC-406E-A93B-00CD3623DB1D}">
      <dsp:nvSpPr>
        <dsp:cNvPr id="0" name=""/>
        <dsp:cNvSpPr/>
      </dsp:nvSpPr>
      <dsp:spPr>
        <a:xfrm rot="16200000">
          <a:off x="1538684" y="-1538684"/>
          <a:ext cx="2180431" cy="5257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Multiple (NCHS, CDC) data systems</a:t>
          </a:r>
        </a:p>
      </dsp:txBody>
      <dsp:txXfrm rot="5400000">
        <a:off x="0" y="0"/>
        <a:ext cx="5257800" cy="1635323"/>
      </dsp:txXfrm>
    </dsp:sp>
    <dsp:sp modelId="{053F8C09-2A99-4E1F-A7D1-0D106F56CA48}">
      <dsp:nvSpPr>
        <dsp:cNvPr id="0" name=""/>
        <dsp:cNvSpPr/>
      </dsp:nvSpPr>
      <dsp:spPr>
        <a:xfrm>
          <a:off x="5257800" y="0"/>
          <a:ext cx="5257800" cy="218043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Wide variety of health topics</a:t>
          </a:r>
        </a:p>
      </dsp:txBody>
      <dsp:txXfrm>
        <a:off x="5257800" y="0"/>
        <a:ext cx="5257800" cy="1635323"/>
      </dsp:txXfrm>
    </dsp:sp>
    <dsp:sp modelId="{A45A0B8D-C112-4578-B415-A6C859EF0E2E}">
      <dsp:nvSpPr>
        <dsp:cNvPr id="0" name=""/>
        <dsp:cNvSpPr/>
      </dsp:nvSpPr>
      <dsp:spPr>
        <a:xfrm rot="10800000">
          <a:off x="0" y="2180431"/>
          <a:ext cx="5257800" cy="218043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Harmonized approach to indicators</a:t>
          </a:r>
        </a:p>
      </dsp:txBody>
      <dsp:txXfrm rot="10800000">
        <a:off x="0" y="2725539"/>
        <a:ext cx="5257800" cy="1635323"/>
      </dsp:txXfrm>
    </dsp:sp>
    <dsp:sp modelId="{06E149D5-FC24-40BB-8D7D-4CE2F02792FA}">
      <dsp:nvSpPr>
        <dsp:cNvPr id="0" name=""/>
        <dsp:cNvSpPr/>
      </dsp:nvSpPr>
      <dsp:spPr>
        <a:xfrm rot="5400000">
          <a:off x="6796484" y="641747"/>
          <a:ext cx="2180431" cy="5257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Existing staff resources</a:t>
          </a:r>
        </a:p>
      </dsp:txBody>
      <dsp:txXfrm rot="-5400000">
        <a:off x="5257800" y="2725539"/>
        <a:ext cx="5257800" cy="1635323"/>
      </dsp:txXfrm>
    </dsp:sp>
    <dsp:sp modelId="{BBB4F4D4-67AC-47F8-B36F-463826E3CE41}">
      <dsp:nvSpPr>
        <dsp:cNvPr id="0" name=""/>
        <dsp:cNvSpPr/>
      </dsp:nvSpPr>
      <dsp:spPr>
        <a:xfrm>
          <a:off x="3680460" y="1635323"/>
          <a:ext cx="3154680" cy="1090215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i="1" kern="1200"/>
            <a:t>Health, </a:t>
          </a:r>
          <a:br>
            <a:rPr lang="en-US" sz="2700" i="1" kern="1200"/>
          </a:br>
          <a:r>
            <a:rPr lang="en-US" sz="2700" i="1" kern="1200"/>
            <a:t>United States</a:t>
          </a:r>
          <a:endParaRPr lang="en-US" sz="2700" kern="1200" dirty="0"/>
        </a:p>
      </dsp:txBody>
      <dsp:txXfrm>
        <a:off x="3733680" y="1688543"/>
        <a:ext cx="3048240" cy="983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C5C5F-7FDF-410A-8DD0-E5EAC40A9D47}">
      <dsp:nvSpPr>
        <dsp:cNvPr id="0" name=""/>
        <dsp:cNvSpPr/>
      </dsp:nvSpPr>
      <dsp:spPr>
        <a:xfrm>
          <a:off x="850832" y="0"/>
          <a:ext cx="9642765" cy="5418667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8AF12-DF62-4D89-BF73-2680C12DBBE2}">
      <dsp:nvSpPr>
        <dsp:cNvPr id="0" name=""/>
        <dsp:cNvSpPr/>
      </dsp:nvSpPr>
      <dsp:spPr>
        <a:xfrm>
          <a:off x="829948" y="1712060"/>
          <a:ext cx="1368200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Proof of Concept</a:t>
          </a:r>
        </a:p>
      </dsp:txBody>
      <dsp:txXfrm>
        <a:off x="896738" y="1778850"/>
        <a:ext cx="1234620" cy="2033886"/>
      </dsp:txXfrm>
    </dsp:sp>
    <dsp:sp modelId="{EBD024F2-795B-4EDC-AC0A-68C5B7FAA631}">
      <dsp:nvSpPr>
        <dsp:cNvPr id="0" name=""/>
        <dsp:cNvSpPr/>
      </dsp:nvSpPr>
      <dsp:spPr>
        <a:xfrm>
          <a:off x="2362346" y="1649355"/>
          <a:ext cx="2391559" cy="21674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DQS (Pilot) with Health US content</a:t>
          </a:r>
        </a:p>
      </dsp:txBody>
      <dsp:txXfrm>
        <a:off x="2468153" y="1755162"/>
        <a:ext cx="2179945" cy="1955852"/>
      </dsp:txXfrm>
    </dsp:sp>
    <dsp:sp modelId="{09BD3776-3336-4A1B-9F2D-B97944DA6782}">
      <dsp:nvSpPr>
        <dsp:cNvPr id="0" name=""/>
        <dsp:cNvSpPr/>
      </dsp:nvSpPr>
      <dsp:spPr>
        <a:xfrm>
          <a:off x="5002672" y="1590389"/>
          <a:ext cx="3616317" cy="9797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NCHS content development and harmonization</a:t>
          </a:r>
        </a:p>
      </dsp:txBody>
      <dsp:txXfrm>
        <a:off x="5050498" y="1638215"/>
        <a:ext cx="3520665" cy="884064"/>
      </dsp:txXfrm>
    </dsp:sp>
    <dsp:sp modelId="{ADE1D922-2998-45DC-AF8F-DFB1F3D0E38F}">
      <dsp:nvSpPr>
        <dsp:cNvPr id="0" name=""/>
        <dsp:cNvSpPr/>
      </dsp:nvSpPr>
      <dsp:spPr>
        <a:xfrm>
          <a:off x="5877445" y="2635097"/>
          <a:ext cx="3752863" cy="95598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NCHS DQS Releases</a:t>
          </a:r>
        </a:p>
      </dsp:txBody>
      <dsp:txXfrm>
        <a:off x="5924112" y="2681764"/>
        <a:ext cx="3659529" cy="862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729762-F784-4EB4-95E4-EAC8EA57FAFE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4927B2-7B53-4135-845D-2D88C867E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6AD466-77B4-4CE8-94CB-2FE90D6106F9}" type="datetimeFigureOut">
              <a:rPr lang="en-US" smtClean="0"/>
              <a:t>6/13/2022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0300C7-B6E0-45AD-ADBC-61FB57D41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8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00C7-B6E0-45AD-ADBC-61FB57D419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33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DAC3F-454C-4A8E-AF45-B04EBCFF0D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20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00C7-B6E0-45AD-ADBC-61FB57D419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8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00C7-B6E0-45AD-ADBC-61FB57D419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19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00C7-B6E0-45AD-ADBC-61FB57D419D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36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00C7-B6E0-45AD-ADBC-61FB57D419D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68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00C7-B6E0-45AD-ADBC-61FB57D419D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07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6FD80-DA51-B643-81A2-5F5953A93C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708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00C7-B6E0-45AD-ADBC-61FB57D419D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2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00C7-B6E0-45AD-ADBC-61FB57D419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2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4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00C7-B6E0-45AD-ADBC-61FB57D419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9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00C7-B6E0-45AD-ADBC-61FB57D419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30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00C7-B6E0-45AD-ADBC-61FB57D419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10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9D271-A395-4734-936A-F79F893724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10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300C7-B6E0-45AD-ADBC-61FB57D419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41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DAC3F-454C-4A8E-AF45-B04EBCFF0D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9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65E8-732C-40E7-AC56-1F81402E3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B1A3E-A175-4C82-B7DB-7B344D95B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E04ED-E794-4520-874D-70898901C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38CD-5202-4B17-85EE-AE3ED1AE6D98}" type="datetime1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2A46F-CD4D-4FC5-9032-0009776C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0B576-82E4-47BB-AF85-875CB1A4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3D66-4C22-4B3E-AB0B-5D72BE521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329D0C-7F02-40E0-A47F-C8CEE7DE4BF1}"/>
              </a:ext>
            </a:extLst>
          </p:cNvPr>
          <p:cNvSpPr/>
          <p:nvPr userDrawn="1"/>
        </p:nvSpPr>
        <p:spPr>
          <a:xfrm>
            <a:off x="416560" y="316715"/>
            <a:ext cx="11247120" cy="61976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726708-A7AA-4B88-8A0C-50452298FD4E}"/>
              </a:ext>
            </a:extLst>
          </p:cNvPr>
          <p:cNvGrpSpPr/>
          <p:nvPr userDrawn="1"/>
        </p:nvGrpSpPr>
        <p:grpSpPr>
          <a:xfrm>
            <a:off x="223520" y="162560"/>
            <a:ext cx="2733040" cy="312119"/>
            <a:chOff x="223520" y="162560"/>
            <a:chExt cx="3469640" cy="396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E884A6-CD73-4099-8AEF-E6613E2F418C}"/>
                </a:ext>
              </a:extLst>
            </p:cNvPr>
            <p:cNvSpPr/>
            <p:nvPr userDrawn="1"/>
          </p:nvSpPr>
          <p:spPr>
            <a:xfrm>
              <a:off x="223520" y="162560"/>
              <a:ext cx="396240" cy="396240"/>
            </a:xfrm>
            <a:prstGeom prst="rect">
              <a:avLst/>
            </a:prstGeom>
            <a:solidFill>
              <a:srgbClr val="006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390474-EA8B-449F-8BF8-0E9E71C18AFA}"/>
                </a:ext>
              </a:extLst>
            </p:cNvPr>
            <p:cNvSpPr/>
            <p:nvPr userDrawn="1"/>
          </p:nvSpPr>
          <p:spPr>
            <a:xfrm>
              <a:off x="838200" y="162560"/>
              <a:ext cx="396240" cy="396240"/>
            </a:xfrm>
            <a:prstGeom prst="rect">
              <a:avLst/>
            </a:prstGeom>
            <a:solidFill>
              <a:srgbClr val="675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45601C-6921-49BB-B4E7-EC020653B72C}"/>
                </a:ext>
              </a:extLst>
            </p:cNvPr>
            <p:cNvSpPr/>
            <p:nvPr userDrawn="1"/>
          </p:nvSpPr>
          <p:spPr>
            <a:xfrm>
              <a:off x="1452880" y="162560"/>
              <a:ext cx="396240" cy="396240"/>
            </a:xfrm>
            <a:prstGeom prst="rect">
              <a:avLst/>
            </a:prstGeom>
            <a:solidFill>
              <a:srgbClr val="008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CA69D5-79AE-4E7A-9B60-2E35CB2F2025}"/>
                </a:ext>
              </a:extLst>
            </p:cNvPr>
            <p:cNvSpPr/>
            <p:nvPr userDrawn="1"/>
          </p:nvSpPr>
          <p:spPr>
            <a:xfrm>
              <a:off x="2067560" y="162560"/>
              <a:ext cx="396240" cy="396240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42476E-B553-4976-B583-2BE19E26D574}"/>
                </a:ext>
              </a:extLst>
            </p:cNvPr>
            <p:cNvSpPr/>
            <p:nvPr userDrawn="1"/>
          </p:nvSpPr>
          <p:spPr>
            <a:xfrm>
              <a:off x="2682240" y="162560"/>
              <a:ext cx="396240" cy="396240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D8DD82C-0ED1-41F5-B900-844EFF61F5CD}"/>
                </a:ext>
              </a:extLst>
            </p:cNvPr>
            <p:cNvSpPr/>
            <p:nvPr userDrawn="1"/>
          </p:nvSpPr>
          <p:spPr>
            <a:xfrm>
              <a:off x="3296920" y="162560"/>
              <a:ext cx="396240" cy="39624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677429-30B2-41BB-84B5-5D1C6F710A92}"/>
              </a:ext>
            </a:extLst>
          </p:cNvPr>
          <p:cNvGrpSpPr/>
          <p:nvPr userDrawn="1"/>
        </p:nvGrpSpPr>
        <p:grpSpPr>
          <a:xfrm rot="10800000">
            <a:off x="9077960" y="6356350"/>
            <a:ext cx="2733040" cy="312119"/>
            <a:chOff x="223520" y="162560"/>
            <a:chExt cx="3469640" cy="3962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42461B-E480-4A72-992A-2D65E6D26386}"/>
                </a:ext>
              </a:extLst>
            </p:cNvPr>
            <p:cNvSpPr/>
            <p:nvPr userDrawn="1"/>
          </p:nvSpPr>
          <p:spPr>
            <a:xfrm>
              <a:off x="223520" y="162560"/>
              <a:ext cx="396240" cy="396240"/>
            </a:xfrm>
            <a:prstGeom prst="rect">
              <a:avLst/>
            </a:prstGeom>
            <a:solidFill>
              <a:srgbClr val="006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EC46DC3-D2FC-4930-971E-0F8EC62213FC}"/>
                </a:ext>
              </a:extLst>
            </p:cNvPr>
            <p:cNvSpPr/>
            <p:nvPr userDrawn="1"/>
          </p:nvSpPr>
          <p:spPr>
            <a:xfrm>
              <a:off x="838200" y="162560"/>
              <a:ext cx="396240" cy="396240"/>
            </a:xfrm>
            <a:prstGeom prst="rect">
              <a:avLst/>
            </a:prstGeom>
            <a:solidFill>
              <a:srgbClr val="675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7227FA-239E-4792-94A7-CFA8E5AF4699}"/>
                </a:ext>
              </a:extLst>
            </p:cNvPr>
            <p:cNvSpPr/>
            <p:nvPr userDrawn="1"/>
          </p:nvSpPr>
          <p:spPr>
            <a:xfrm>
              <a:off x="1452880" y="162560"/>
              <a:ext cx="396240" cy="396240"/>
            </a:xfrm>
            <a:prstGeom prst="rect">
              <a:avLst/>
            </a:prstGeom>
            <a:solidFill>
              <a:srgbClr val="008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56490C2-85B8-4F1E-841A-413D251B4D1C}"/>
                </a:ext>
              </a:extLst>
            </p:cNvPr>
            <p:cNvSpPr/>
            <p:nvPr userDrawn="1"/>
          </p:nvSpPr>
          <p:spPr>
            <a:xfrm>
              <a:off x="2067560" y="162560"/>
              <a:ext cx="396240" cy="396240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81178E-F159-464D-A804-101017144407}"/>
                </a:ext>
              </a:extLst>
            </p:cNvPr>
            <p:cNvSpPr/>
            <p:nvPr userDrawn="1"/>
          </p:nvSpPr>
          <p:spPr>
            <a:xfrm>
              <a:off x="2682240" y="162560"/>
              <a:ext cx="396240" cy="396240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4562F4-14F9-4EBB-A146-DAB641D0084F}"/>
                </a:ext>
              </a:extLst>
            </p:cNvPr>
            <p:cNvSpPr/>
            <p:nvPr userDrawn="1"/>
          </p:nvSpPr>
          <p:spPr>
            <a:xfrm>
              <a:off x="3296920" y="162560"/>
              <a:ext cx="396240" cy="39624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52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59A0A-1CF0-480F-98A9-3E7BD452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5181B-5E08-456A-A0DD-831CAC3C9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8DCE1-A9A7-4FDF-A31C-05044290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B842-802C-4A69-BC8D-16A6A1852699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BB321-76BF-4E9B-A380-D8854123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2CD8E-C6FA-4B3B-B286-7FD1F101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3D66-4C22-4B3E-AB0B-5D72BE52192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47BC8C-46EE-48F1-AA06-9A0100438029}"/>
              </a:ext>
            </a:extLst>
          </p:cNvPr>
          <p:cNvGrpSpPr/>
          <p:nvPr userDrawn="1"/>
        </p:nvGrpSpPr>
        <p:grpSpPr>
          <a:xfrm rot="16200000">
            <a:off x="-534702" y="1133503"/>
            <a:ext cx="1734884" cy="198128"/>
            <a:chOff x="223520" y="162560"/>
            <a:chExt cx="3469640" cy="3962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41B064-CB6B-488F-9325-A4B56ED016F7}"/>
                </a:ext>
              </a:extLst>
            </p:cNvPr>
            <p:cNvSpPr/>
            <p:nvPr userDrawn="1"/>
          </p:nvSpPr>
          <p:spPr>
            <a:xfrm>
              <a:off x="223520" y="162560"/>
              <a:ext cx="396240" cy="396240"/>
            </a:xfrm>
            <a:prstGeom prst="rect">
              <a:avLst/>
            </a:prstGeom>
            <a:solidFill>
              <a:srgbClr val="006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118B31-122D-43C4-B145-9B8A5D0E6B4B}"/>
                </a:ext>
              </a:extLst>
            </p:cNvPr>
            <p:cNvSpPr/>
            <p:nvPr userDrawn="1"/>
          </p:nvSpPr>
          <p:spPr>
            <a:xfrm>
              <a:off x="838200" y="162560"/>
              <a:ext cx="396240" cy="396240"/>
            </a:xfrm>
            <a:prstGeom prst="rect">
              <a:avLst/>
            </a:prstGeom>
            <a:solidFill>
              <a:srgbClr val="675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5026CF-B4F5-44D9-8C2F-6BADCDBE8916}"/>
                </a:ext>
              </a:extLst>
            </p:cNvPr>
            <p:cNvSpPr/>
            <p:nvPr userDrawn="1"/>
          </p:nvSpPr>
          <p:spPr>
            <a:xfrm>
              <a:off x="1452880" y="162560"/>
              <a:ext cx="396240" cy="396240"/>
            </a:xfrm>
            <a:prstGeom prst="rect">
              <a:avLst/>
            </a:prstGeom>
            <a:solidFill>
              <a:srgbClr val="008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5552BA-269E-4322-9233-D928F2407919}"/>
                </a:ext>
              </a:extLst>
            </p:cNvPr>
            <p:cNvSpPr/>
            <p:nvPr userDrawn="1"/>
          </p:nvSpPr>
          <p:spPr>
            <a:xfrm>
              <a:off x="2067560" y="162560"/>
              <a:ext cx="396240" cy="396240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DA61F-F6ED-45FE-B6B7-992D487ED21D}"/>
                </a:ext>
              </a:extLst>
            </p:cNvPr>
            <p:cNvSpPr/>
            <p:nvPr userDrawn="1"/>
          </p:nvSpPr>
          <p:spPr>
            <a:xfrm>
              <a:off x="2682240" y="162560"/>
              <a:ext cx="396240" cy="396240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7DEA94-48FE-4796-A534-570CCD996E3D}"/>
                </a:ext>
              </a:extLst>
            </p:cNvPr>
            <p:cNvSpPr/>
            <p:nvPr userDrawn="1"/>
          </p:nvSpPr>
          <p:spPr>
            <a:xfrm>
              <a:off x="3296920" y="162560"/>
              <a:ext cx="396240" cy="39624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196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EA375D-71AB-4FA7-A50C-EA00EA046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00B51-5C76-4A82-B32A-5809E6C05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A4600-B03F-42FC-A12E-89EC56F68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F31B-4C6F-4101-9470-DC920E29FD63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20822-E425-42CD-8C9A-1E125503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A2432-B4EC-411B-A762-5FF97A5F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3D66-4C22-4B3E-AB0B-5D72BE52192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1AD3C9-0EAF-439D-B7D2-2040895486A1}"/>
              </a:ext>
            </a:extLst>
          </p:cNvPr>
          <p:cNvGrpSpPr/>
          <p:nvPr userDrawn="1"/>
        </p:nvGrpSpPr>
        <p:grpSpPr>
          <a:xfrm rot="16200000">
            <a:off x="11060398" y="1133503"/>
            <a:ext cx="1734884" cy="198128"/>
            <a:chOff x="223520" y="162560"/>
            <a:chExt cx="3469640" cy="3962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B47E07-9C31-4E04-97C6-C37A590CA2FE}"/>
                </a:ext>
              </a:extLst>
            </p:cNvPr>
            <p:cNvSpPr/>
            <p:nvPr userDrawn="1"/>
          </p:nvSpPr>
          <p:spPr>
            <a:xfrm>
              <a:off x="223520" y="162560"/>
              <a:ext cx="396240" cy="396240"/>
            </a:xfrm>
            <a:prstGeom prst="rect">
              <a:avLst/>
            </a:prstGeom>
            <a:solidFill>
              <a:srgbClr val="006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66DD34-A3CC-459D-8A4D-2EA099911F17}"/>
                </a:ext>
              </a:extLst>
            </p:cNvPr>
            <p:cNvSpPr/>
            <p:nvPr userDrawn="1"/>
          </p:nvSpPr>
          <p:spPr>
            <a:xfrm>
              <a:off x="838200" y="162560"/>
              <a:ext cx="396240" cy="396240"/>
            </a:xfrm>
            <a:prstGeom prst="rect">
              <a:avLst/>
            </a:prstGeom>
            <a:solidFill>
              <a:srgbClr val="675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C24EC4-7AA8-4270-ADF2-5A526D3D7DC1}"/>
                </a:ext>
              </a:extLst>
            </p:cNvPr>
            <p:cNvSpPr/>
            <p:nvPr userDrawn="1"/>
          </p:nvSpPr>
          <p:spPr>
            <a:xfrm>
              <a:off x="1452880" y="162560"/>
              <a:ext cx="396240" cy="396240"/>
            </a:xfrm>
            <a:prstGeom prst="rect">
              <a:avLst/>
            </a:prstGeom>
            <a:solidFill>
              <a:srgbClr val="008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34EDF42-3968-4CEF-95B7-846E539C1D07}"/>
                </a:ext>
              </a:extLst>
            </p:cNvPr>
            <p:cNvSpPr/>
            <p:nvPr userDrawn="1"/>
          </p:nvSpPr>
          <p:spPr>
            <a:xfrm>
              <a:off x="2067560" y="162560"/>
              <a:ext cx="396240" cy="396240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AF5C7B-A91D-47AD-9F51-F1983292992A}"/>
                </a:ext>
              </a:extLst>
            </p:cNvPr>
            <p:cNvSpPr/>
            <p:nvPr userDrawn="1"/>
          </p:nvSpPr>
          <p:spPr>
            <a:xfrm>
              <a:off x="2682240" y="162560"/>
              <a:ext cx="396240" cy="396240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E1400D8-DE2D-40FB-B8BB-83AB0B57CB78}"/>
                </a:ext>
              </a:extLst>
            </p:cNvPr>
            <p:cNvSpPr/>
            <p:nvPr userDrawn="1"/>
          </p:nvSpPr>
          <p:spPr>
            <a:xfrm>
              <a:off x="3296920" y="162560"/>
              <a:ext cx="396240" cy="39624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423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6A71"/>
              </a:buClr>
              <a:buFont typeface="Wingdings" panose="05000000000000000000" pitchFamily="2" charset="2"/>
              <a:buChar char="§"/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32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32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261"/>
            <a:ext cx="12192000" cy="1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024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7CFD-A434-4DE3-9098-E7F40C52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532E6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B0660-1DD0-4FD3-B390-5C412A352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8800"/>
            <a:ext cx="10515600" cy="4360863"/>
          </a:xfrm>
        </p:spPr>
        <p:txBody>
          <a:bodyPr>
            <a:normAutofit/>
          </a:bodyPr>
          <a:lstStyle>
            <a:lvl1pPr marL="228600" indent="-228600">
              <a:buClr>
                <a:srgbClr val="018BB0"/>
              </a:buClr>
              <a:buFont typeface="Wingdings" panose="05000000000000000000" pitchFamily="2" charset="2"/>
              <a:buChar char="§"/>
              <a:defRPr sz="28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buClr>
                <a:srgbClr val="006859"/>
              </a:buCl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5D4132-7FCD-45D5-84E9-E64F342021C3}"/>
              </a:ext>
            </a:extLst>
          </p:cNvPr>
          <p:cNvGrpSpPr/>
          <p:nvPr userDrawn="1"/>
        </p:nvGrpSpPr>
        <p:grpSpPr>
          <a:xfrm>
            <a:off x="0" y="6710290"/>
            <a:ext cx="12192000" cy="147710"/>
            <a:chOff x="0" y="6710290"/>
            <a:chExt cx="12192000" cy="14771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B4A403-0CDC-4187-98CE-6DF950A342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0221" y="6710290"/>
              <a:ext cx="804110" cy="147710"/>
            </a:xfrm>
            <a:prstGeom prst="rect">
              <a:avLst/>
            </a:prstGeom>
            <a:solidFill>
              <a:srgbClr val="018BB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BA21D3-41EA-4B19-BC88-FC72CCE20D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3845" y="6710290"/>
              <a:ext cx="804110" cy="147710"/>
            </a:xfrm>
            <a:prstGeom prst="rect">
              <a:avLst/>
            </a:prstGeom>
            <a:solidFill>
              <a:srgbClr val="CF6F1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B8D1F7-7CF1-4B11-A908-8759103396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07954" y="6710290"/>
              <a:ext cx="804765" cy="147710"/>
            </a:xfrm>
            <a:prstGeom prst="rect">
              <a:avLst/>
            </a:prstGeom>
            <a:solidFill>
              <a:srgbClr val="FFD30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939596-CCDC-4F65-995D-37863493EE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4263" y="6710290"/>
              <a:ext cx="1697737" cy="147710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A2B03AE7-1A19-46B5-BF8F-14138058DB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10290"/>
              <a:ext cx="7316597" cy="147710"/>
            </a:xfrm>
            <a:prstGeom prst="rect">
              <a:avLst/>
            </a:prstGeom>
            <a:solidFill>
              <a:srgbClr val="00685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881F47-0E1C-4427-9BB1-6B7FC1419D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06111" y="6710290"/>
              <a:ext cx="804110" cy="147710"/>
            </a:xfrm>
            <a:prstGeom prst="rect">
              <a:avLst/>
            </a:prstGeom>
            <a:solidFill>
              <a:srgbClr val="695E4A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</p:grpSp>
    </p:spTree>
    <p:extLst>
      <p:ext uri="{BB962C8B-B14F-4D97-AF65-F5344CB8AC3E}">
        <p14:creationId xmlns:p14="http://schemas.microsoft.com/office/powerpoint/2010/main" val="3125699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85120FC-1B2F-4132-95D7-ED8340727F60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576262" y="787791"/>
            <a:ext cx="11006137" cy="4529796"/>
          </a:xfrm>
        </p:spPr>
        <p:txBody>
          <a:bodyPr/>
          <a:lstStyle>
            <a:lvl1pPr>
              <a:spcAft>
                <a:spcPts val="1200"/>
              </a:spcAft>
              <a:buNone/>
              <a:defRPr sz="3600" b="1">
                <a:solidFill>
                  <a:srgbClr val="CF6F19"/>
                </a:solidFill>
              </a:defRPr>
            </a:lvl1pPr>
            <a:lvl2pPr marL="290513" indent="-290513">
              <a:spcBef>
                <a:spcPts val="600"/>
              </a:spcBef>
              <a:spcAft>
                <a:spcPts val="600"/>
              </a:spcAft>
              <a:buClr>
                <a:srgbClr val="018BB0"/>
              </a:buClr>
              <a:buFont typeface="Wingdings" panose="05000000000000000000" pitchFamily="2" charset="2"/>
              <a:buChar char="§"/>
              <a:defRPr sz="2800"/>
            </a:lvl2pPr>
            <a:lvl3pPr marL="623888" indent="-333375">
              <a:spcBef>
                <a:spcPts val="600"/>
              </a:spcBef>
              <a:spcAft>
                <a:spcPts val="600"/>
              </a:spcAft>
              <a:buClr>
                <a:srgbClr val="008641"/>
              </a:buClr>
              <a:defRPr sz="2400"/>
            </a:lvl3pPr>
            <a:lvl4pPr marL="914400" indent="-231775">
              <a:spcBef>
                <a:spcPts val="600"/>
              </a:spcBef>
              <a:spcAft>
                <a:spcPts val="600"/>
              </a:spcAft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1462CD-0A3F-4770-B86B-792F761AF34C}"/>
              </a:ext>
            </a:extLst>
          </p:cNvPr>
          <p:cNvGrpSpPr/>
          <p:nvPr userDrawn="1"/>
        </p:nvGrpSpPr>
        <p:grpSpPr>
          <a:xfrm>
            <a:off x="0" y="6710290"/>
            <a:ext cx="12192000" cy="147710"/>
            <a:chOff x="0" y="6710290"/>
            <a:chExt cx="12192000" cy="14771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8DEADA-D26F-425D-96A4-8A0235A9D7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110221" y="6710290"/>
              <a:ext cx="804110" cy="147710"/>
            </a:xfrm>
            <a:prstGeom prst="rect">
              <a:avLst/>
            </a:prstGeom>
            <a:solidFill>
              <a:srgbClr val="018BB0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4778224-688A-46DC-A288-0220AE5AEC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3845" y="6710290"/>
              <a:ext cx="804110" cy="147710"/>
            </a:xfrm>
            <a:prstGeom prst="rect">
              <a:avLst/>
            </a:prstGeom>
            <a:solidFill>
              <a:srgbClr val="CF6F1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A45C29-57BD-486B-8A7A-8FB6EF6B3A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707954" y="6710290"/>
              <a:ext cx="804765" cy="147710"/>
            </a:xfrm>
            <a:prstGeom prst="rect">
              <a:avLst/>
            </a:prstGeom>
            <a:solidFill>
              <a:srgbClr val="FFD30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5AD6A99-32F4-42B1-8FA2-05001EC940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94263" y="6710290"/>
              <a:ext cx="1697737" cy="147710"/>
            </a:xfrm>
            <a:prstGeom prst="rect">
              <a:avLst/>
            </a:prstGeom>
            <a:solidFill>
              <a:srgbClr val="17468F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FFFF1207-94F4-48F2-B98A-B8DB8D240F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710290"/>
              <a:ext cx="7316597" cy="147710"/>
            </a:xfrm>
            <a:prstGeom prst="rect">
              <a:avLst/>
            </a:prstGeom>
            <a:solidFill>
              <a:srgbClr val="006859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9BFAADE-472A-422A-AF17-43CAA1A069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306111" y="6710290"/>
              <a:ext cx="804110" cy="147710"/>
            </a:xfrm>
            <a:prstGeom prst="rect">
              <a:avLst/>
            </a:prstGeom>
            <a:solidFill>
              <a:srgbClr val="695E4A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667"/>
            </a:p>
          </p:txBody>
        </p:sp>
      </p:grpSp>
    </p:spTree>
    <p:extLst>
      <p:ext uri="{BB962C8B-B14F-4D97-AF65-F5344CB8AC3E}">
        <p14:creationId xmlns:p14="http://schemas.microsoft.com/office/powerpoint/2010/main" val="3261215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261"/>
            <a:ext cx="12192000" cy="1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9515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BFC025E-A984-463D-AC54-2320B6BE7B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58190"/>
            <a:ext cx="12192000" cy="945505"/>
          </a:xfrm>
          <a:prstGeom prst="rect">
            <a:avLst/>
          </a:prstGeom>
          <a:solidFill>
            <a:srgbClr val="17468F"/>
          </a:solidFill>
          <a:ln>
            <a:noFill/>
          </a:ln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667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90D8C45-BBE3-4722-BE9E-CEFAC1F135B3}"/>
              </a:ext>
            </a:extLst>
          </p:cNvPr>
          <p:cNvGrpSpPr/>
          <p:nvPr userDrawn="1"/>
        </p:nvGrpSpPr>
        <p:grpSpPr>
          <a:xfrm>
            <a:off x="0" y="-11828"/>
            <a:ext cx="12213136" cy="190343"/>
            <a:chOff x="0" y="-11828"/>
            <a:chExt cx="12213136" cy="369332"/>
          </a:xfrm>
        </p:grpSpPr>
        <p:sp>
          <p:nvSpPr>
            <p:cNvPr id="23" name="bk object 25">
              <a:extLst>
                <a:ext uri="{FF2B5EF4-FFF2-40B4-BE49-F238E27FC236}">
                  <a16:creationId xmlns:a16="http://schemas.microsoft.com/office/drawing/2014/main" id="{0479014B-D9FA-41D1-A261-573CC480F4E4}"/>
                </a:ext>
              </a:extLst>
            </p:cNvPr>
            <p:cNvSpPr/>
            <p:nvPr userDrawn="1"/>
          </p:nvSpPr>
          <p:spPr>
            <a:xfrm>
              <a:off x="0" y="-11828"/>
              <a:ext cx="790507" cy="369332"/>
            </a:xfrm>
            <a:custGeom>
              <a:avLst/>
              <a:gdLst/>
              <a:ahLst/>
              <a:cxnLst/>
              <a:rect l="l" t="t" r="r" b="b"/>
              <a:pathLst>
                <a:path w="1047115" h="1413510">
                  <a:moveTo>
                    <a:pt x="1046875" y="0"/>
                  </a:moveTo>
                  <a:lnTo>
                    <a:pt x="0" y="0"/>
                  </a:lnTo>
                  <a:lnTo>
                    <a:pt x="0" y="1412925"/>
                  </a:lnTo>
                  <a:lnTo>
                    <a:pt x="869393" y="1412925"/>
                  </a:lnTo>
                  <a:lnTo>
                    <a:pt x="1046875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bk object 26">
              <a:extLst>
                <a:ext uri="{FF2B5EF4-FFF2-40B4-BE49-F238E27FC236}">
                  <a16:creationId xmlns:a16="http://schemas.microsoft.com/office/drawing/2014/main" id="{937A1180-277E-4546-A510-B04E9AF42343}"/>
                </a:ext>
              </a:extLst>
            </p:cNvPr>
            <p:cNvSpPr/>
            <p:nvPr userDrawn="1"/>
          </p:nvSpPr>
          <p:spPr>
            <a:xfrm>
              <a:off x="390701" y="-11828"/>
              <a:ext cx="1306808" cy="369332"/>
            </a:xfrm>
            <a:custGeom>
              <a:avLst/>
              <a:gdLst/>
              <a:ahLst/>
              <a:cxnLst/>
              <a:rect l="l" t="t" r="r" b="b"/>
              <a:pathLst>
                <a:path w="1731010" h="1413510">
                  <a:moveTo>
                    <a:pt x="1730918" y="0"/>
                  </a:moveTo>
                  <a:lnTo>
                    <a:pt x="179633" y="0"/>
                  </a:lnTo>
                  <a:lnTo>
                    <a:pt x="0" y="1412925"/>
                  </a:lnTo>
                  <a:lnTo>
                    <a:pt x="1296345" y="1412925"/>
                  </a:lnTo>
                  <a:lnTo>
                    <a:pt x="1730918" y="0"/>
                  </a:lnTo>
                  <a:close/>
                </a:path>
              </a:pathLst>
            </a:custGeom>
            <a:solidFill>
              <a:srgbClr val="1D56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bk object 27">
              <a:extLst>
                <a:ext uri="{FF2B5EF4-FFF2-40B4-BE49-F238E27FC236}">
                  <a16:creationId xmlns:a16="http://schemas.microsoft.com/office/drawing/2014/main" id="{65781020-7583-45A2-B0DE-1E25E0F1ACCA}"/>
                </a:ext>
              </a:extLst>
            </p:cNvPr>
            <p:cNvSpPr/>
            <p:nvPr userDrawn="1"/>
          </p:nvSpPr>
          <p:spPr>
            <a:xfrm>
              <a:off x="1009093" y="-11828"/>
              <a:ext cx="2033078" cy="369332"/>
            </a:xfrm>
            <a:custGeom>
              <a:avLst/>
              <a:gdLst/>
              <a:ahLst/>
              <a:cxnLst/>
              <a:rect l="l" t="t" r="r" b="b"/>
              <a:pathLst>
                <a:path w="2693035" h="1413510">
                  <a:moveTo>
                    <a:pt x="2692774" y="0"/>
                  </a:moveTo>
                  <a:lnTo>
                    <a:pt x="435654" y="0"/>
                  </a:lnTo>
                  <a:lnTo>
                    <a:pt x="0" y="1412925"/>
                  </a:lnTo>
                  <a:lnTo>
                    <a:pt x="1878492" y="1412925"/>
                  </a:lnTo>
                  <a:lnTo>
                    <a:pt x="2692774" y="0"/>
                  </a:lnTo>
                  <a:close/>
                </a:path>
              </a:pathLst>
            </a:custGeom>
            <a:solidFill>
              <a:srgbClr val="1030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bk object 28">
              <a:extLst>
                <a:ext uri="{FF2B5EF4-FFF2-40B4-BE49-F238E27FC236}">
                  <a16:creationId xmlns:a16="http://schemas.microsoft.com/office/drawing/2014/main" id="{C7E5D72F-F12D-41E4-B628-780DFDFE5A1D}"/>
                </a:ext>
              </a:extLst>
            </p:cNvPr>
            <p:cNvSpPr/>
            <p:nvPr userDrawn="1"/>
          </p:nvSpPr>
          <p:spPr>
            <a:xfrm>
              <a:off x="1901050" y="-11828"/>
              <a:ext cx="2061841" cy="369332"/>
            </a:xfrm>
            <a:custGeom>
              <a:avLst/>
              <a:gdLst/>
              <a:ahLst/>
              <a:cxnLst/>
              <a:rect l="l" t="t" r="r" b="b"/>
              <a:pathLst>
                <a:path w="2731134" h="1413510">
                  <a:moveTo>
                    <a:pt x="2730969" y="0"/>
                  </a:moveTo>
                  <a:lnTo>
                    <a:pt x="816445" y="0"/>
                  </a:lnTo>
                  <a:lnTo>
                    <a:pt x="0" y="1412925"/>
                  </a:lnTo>
                  <a:lnTo>
                    <a:pt x="1593978" y="1412925"/>
                  </a:lnTo>
                  <a:lnTo>
                    <a:pt x="2730969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bk object 29">
              <a:extLst>
                <a:ext uri="{FF2B5EF4-FFF2-40B4-BE49-F238E27FC236}">
                  <a16:creationId xmlns:a16="http://schemas.microsoft.com/office/drawing/2014/main" id="{AD0F09A1-E084-4C54-82B8-DA58421B1792}"/>
                </a:ext>
              </a:extLst>
            </p:cNvPr>
            <p:cNvSpPr/>
            <p:nvPr userDrawn="1"/>
          </p:nvSpPr>
          <p:spPr>
            <a:xfrm>
              <a:off x="2648105" y="-11828"/>
              <a:ext cx="1418981" cy="369332"/>
            </a:xfrm>
            <a:custGeom>
              <a:avLst/>
              <a:gdLst/>
              <a:ahLst/>
              <a:cxnLst/>
              <a:rect l="l" t="t" r="r" b="b"/>
              <a:pathLst>
                <a:path w="1879600" h="1413510">
                  <a:moveTo>
                    <a:pt x="1879368" y="0"/>
                  </a:moveTo>
                  <a:lnTo>
                    <a:pt x="1140221" y="0"/>
                  </a:lnTo>
                  <a:lnTo>
                    <a:pt x="0" y="1412925"/>
                  </a:lnTo>
                  <a:lnTo>
                    <a:pt x="621900" y="1412925"/>
                  </a:lnTo>
                  <a:lnTo>
                    <a:pt x="1879368" y="0"/>
                  </a:lnTo>
                  <a:close/>
                </a:path>
              </a:pathLst>
            </a:custGeom>
            <a:solidFill>
              <a:srgbClr val="1746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bk object 30">
              <a:extLst>
                <a:ext uri="{FF2B5EF4-FFF2-40B4-BE49-F238E27FC236}">
                  <a16:creationId xmlns:a16="http://schemas.microsoft.com/office/drawing/2014/main" id="{6CC980B4-E7C4-4BB4-910D-2CCDAEC41F4D}"/>
                </a:ext>
              </a:extLst>
            </p:cNvPr>
            <p:cNvSpPr/>
            <p:nvPr userDrawn="1"/>
          </p:nvSpPr>
          <p:spPr>
            <a:xfrm>
              <a:off x="2935347" y="-11828"/>
              <a:ext cx="3758868" cy="369332"/>
            </a:xfrm>
            <a:custGeom>
              <a:avLst/>
              <a:gdLst/>
              <a:ahLst/>
              <a:cxnLst/>
              <a:rect l="l" t="t" r="r" b="b"/>
              <a:pathLst>
                <a:path w="4979034" h="1413510">
                  <a:moveTo>
                    <a:pt x="4978576" y="0"/>
                  </a:moveTo>
                  <a:lnTo>
                    <a:pt x="1262846" y="0"/>
                  </a:lnTo>
                  <a:lnTo>
                    <a:pt x="0" y="1412925"/>
                  </a:lnTo>
                  <a:lnTo>
                    <a:pt x="3093828" y="1412925"/>
                  </a:lnTo>
                  <a:lnTo>
                    <a:pt x="4978576" y="0"/>
                  </a:lnTo>
                  <a:close/>
                </a:path>
              </a:pathLst>
            </a:custGeom>
            <a:solidFill>
              <a:srgbClr val="1E5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bk object 31">
              <a:extLst>
                <a:ext uri="{FF2B5EF4-FFF2-40B4-BE49-F238E27FC236}">
                  <a16:creationId xmlns:a16="http://schemas.microsoft.com/office/drawing/2014/main" id="{C30CD1A4-65E7-4E5D-835E-574CA475E807}"/>
                </a:ext>
              </a:extLst>
            </p:cNvPr>
            <p:cNvSpPr/>
            <p:nvPr userDrawn="1"/>
          </p:nvSpPr>
          <p:spPr>
            <a:xfrm>
              <a:off x="4407193" y="-11828"/>
              <a:ext cx="2898370" cy="369332"/>
            </a:xfrm>
            <a:custGeom>
              <a:avLst/>
              <a:gdLst/>
              <a:ahLst/>
              <a:cxnLst/>
              <a:rect l="l" t="t" r="r" b="b"/>
              <a:pathLst>
                <a:path w="3839209" h="1413510">
                  <a:moveTo>
                    <a:pt x="3838727" y="0"/>
                  </a:moveTo>
                  <a:lnTo>
                    <a:pt x="1891189" y="0"/>
                  </a:lnTo>
                  <a:lnTo>
                    <a:pt x="0" y="1412925"/>
                  </a:lnTo>
                  <a:lnTo>
                    <a:pt x="1625414" y="1412925"/>
                  </a:lnTo>
                  <a:lnTo>
                    <a:pt x="3838727" y="0"/>
                  </a:lnTo>
                  <a:close/>
                </a:path>
              </a:pathLst>
            </a:custGeom>
            <a:solidFill>
              <a:srgbClr val="536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bk object 32">
              <a:extLst>
                <a:ext uri="{FF2B5EF4-FFF2-40B4-BE49-F238E27FC236}">
                  <a16:creationId xmlns:a16="http://schemas.microsoft.com/office/drawing/2014/main" id="{25872DC6-D455-4CFF-99BD-B4444761ADB2}"/>
                </a:ext>
              </a:extLst>
            </p:cNvPr>
            <p:cNvSpPr/>
            <p:nvPr userDrawn="1"/>
          </p:nvSpPr>
          <p:spPr>
            <a:xfrm>
              <a:off x="5123013" y="-11828"/>
              <a:ext cx="7090123" cy="369332"/>
            </a:xfrm>
            <a:custGeom>
              <a:avLst/>
              <a:gdLst/>
              <a:ahLst/>
              <a:cxnLst/>
              <a:rect l="l" t="t" r="r" b="b"/>
              <a:pathLst>
                <a:path w="9391650" h="1413510">
                  <a:moveTo>
                    <a:pt x="9391076" y="0"/>
                  </a:moveTo>
                  <a:lnTo>
                    <a:pt x="2213316" y="0"/>
                  </a:lnTo>
                  <a:lnTo>
                    <a:pt x="0" y="1412929"/>
                  </a:lnTo>
                  <a:lnTo>
                    <a:pt x="9391076" y="1412929"/>
                  </a:lnTo>
                  <a:lnTo>
                    <a:pt x="9391076" y="0"/>
                  </a:lnTo>
                  <a:close/>
                </a:path>
              </a:pathLst>
            </a:custGeom>
            <a:gradFill>
              <a:gsLst>
                <a:gs pos="0">
                  <a:srgbClr val="103064"/>
                </a:gs>
                <a:gs pos="100000">
                  <a:srgbClr val="17468F"/>
                </a:gs>
              </a:gsLst>
              <a:lin ang="0" scaled="0"/>
            </a:gra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9578D96-7E9E-4856-8FFA-4F2E167EC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38919"/>
              <a:ext cx="12213136" cy="0"/>
            </a:xfrm>
            <a:prstGeom prst="line">
              <a:avLst/>
            </a:prstGeom>
            <a:ln w="9525">
              <a:solidFill>
                <a:srgbClr val="536D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E03FE6B5-6022-4CFE-85B6-0AD1DA5E059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57200" y="956740"/>
            <a:ext cx="10839490" cy="1141737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532E63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Sample title of your presentation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FA82A376-37D6-4385-9A8E-5954F8ED847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199" y="2738307"/>
            <a:ext cx="8430707" cy="9455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5E973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Presenter’s Title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7440A12-BBFE-427B-9125-F1A28159BEC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" y="4119693"/>
            <a:ext cx="8430714" cy="12796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Event Title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36" name="Picture 35" descr="Logos of the U.S. Department of Health and Human Services and Centers for Disease Control and Prevention" title="LOGOS">
            <a:extLst>
              <a:ext uri="{FF2B5EF4-FFF2-40B4-BE49-F238E27FC236}">
                <a16:creationId xmlns:a16="http://schemas.microsoft.com/office/drawing/2014/main" id="{229C74C4-5ED8-4DF0-8819-21F31B9D39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00" y="85079"/>
            <a:ext cx="1652455" cy="947350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3883BE7-1488-45BD-8A9E-256699B130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83074"/>
            <a:ext cx="8799453" cy="76245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Centers for Disease Control and Prevention</a:t>
            </a:r>
          </a:p>
        </p:txBody>
      </p:sp>
    </p:spTree>
    <p:extLst>
      <p:ext uri="{BB962C8B-B14F-4D97-AF65-F5344CB8AC3E}">
        <p14:creationId xmlns:p14="http://schemas.microsoft.com/office/powerpoint/2010/main" val="404883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19A0-BCB6-4E30-A85C-9F98F1E6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C67A3-7A5D-4E65-941B-CC0B0828B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2DFB8-6BB3-48E8-8A52-D9D43E38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9C02-8DE3-4D7B-BE64-63F8B5BFE54E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9AAE2-64FC-4047-BCF4-691537EA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9B79C-1438-4841-9ACF-E78560D9F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3D66-4C22-4B3E-AB0B-5D72BE52192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A2FF28-E17C-4F7B-8BE6-C8D3634243D9}"/>
              </a:ext>
            </a:extLst>
          </p:cNvPr>
          <p:cNvGrpSpPr/>
          <p:nvPr userDrawn="1"/>
        </p:nvGrpSpPr>
        <p:grpSpPr>
          <a:xfrm rot="16200000">
            <a:off x="6027737" y="-6027738"/>
            <a:ext cx="136525" cy="12192000"/>
            <a:chOff x="233678" y="0"/>
            <a:chExt cx="45725" cy="38080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0B36C1-C6CB-4074-892F-BF7FA780A5CD}"/>
                </a:ext>
              </a:extLst>
            </p:cNvPr>
            <p:cNvSpPr/>
            <p:nvPr userDrawn="1"/>
          </p:nvSpPr>
          <p:spPr>
            <a:xfrm rot="16200000">
              <a:off x="-63446" y="3465183"/>
              <a:ext cx="639974" cy="45723"/>
            </a:xfrm>
            <a:prstGeom prst="rect">
              <a:avLst/>
            </a:prstGeom>
            <a:solidFill>
              <a:srgbClr val="00685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D02DA1-3D85-41E5-9547-5C4947E79D12}"/>
                </a:ext>
              </a:extLst>
            </p:cNvPr>
            <p:cNvSpPr/>
            <p:nvPr userDrawn="1"/>
          </p:nvSpPr>
          <p:spPr>
            <a:xfrm rot="16200000">
              <a:off x="-47539" y="2841116"/>
              <a:ext cx="608162" cy="45722"/>
            </a:xfrm>
            <a:prstGeom prst="rect">
              <a:avLst/>
            </a:prstGeom>
            <a:solidFill>
              <a:srgbClr val="675C4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A82076-428E-418A-8FE2-2B8BF2144D19}"/>
                </a:ext>
              </a:extLst>
            </p:cNvPr>
            <p:cNvSpPr/>
            <p:nvPr userDrawn="1"/>
          </p:nvSpPr>
          <p:spPr>
            <a:xfrm rot="16200000">
              <a:off x="-63446" y="2217048"/>
              <a:ext cx="639974" cy="45723"/>
            </a:xfrm>
            <a:prstGeom prst="rect">
              <a:avLst/>
            </a:prstGeom>
            <a:solidFill>
              <a:srgbClr val="008BB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9A72903-F1B0-4477-AEB5-993DC7382921}"/>
                </a:ext>
              </a:extLst>
            </p:cNvPr>
            <p:cNvSpPr/>
            <p:nvPr userDrawn="1"/>
          </p:nvSpPr>
          <p:spPr>
            <a:xfrm rot="16200000">
              <a:off x="-63446" y="1577074"/>
              <a:ext cx="639974" cy="45723"/>
            </a:xfrm>
            <a:prstGeom prst="rect">
              <a:avLst/>
            </a:prstGeom>
            <a:solidFill>
              <a:srgbClr val="D06F1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70D789-0BE5-437E-9ACD-54CA80124B5E}"/>
                </a:ext>
              </a:extLst>
            </p:cNvPr>
            <p:cNvSpPr/>
            <p:nvPr userDrawn="1"/>
          </p:nvSpPr>
          <p:spPr>
            <a:xfrm rot="16200000">
              <a:off x="-63445" y="937100"/>
              <a:ext cx="639974" cy="45723"/>
            </a:xfrm>
            <a:prstGeom prst="rect">
              <a:avLst/>
            </a:prstGeom>
            <a:solidFill>
              <a:srgbClr val="FFD2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201687-8CDD-48C7-AD01-7321C56C6124}"/>
                </a:ext>
              </a:extLst>
            </p:cNvPr>
            <p:cNvSpPr/>
            <p:nvPr userDrawn="1"/>
          </p:nvSpPr>
          <p:spPr>
            <a:xfrm rot="16200000">
              <a:off x="-63447" y="297125"/>
              <a:ext cx="639974" cy="45723"/>
            </a:xfrm>
            <a:prstGeom prst="rect">
              <a:avLst/>
            </a:prstGeom>
            <a:solidFill>
              <a:srgbClr val="005DA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944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7BB3C-F2FE-461C-94E1-B1C3918F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CB5EC-4B37-4D03-8147-3C41EC1A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13062-52C7-4346-B2E3-63C02AC9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5C196-13B6-4CB3-9159-C286F79F035C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2577B-2F6C-4C92-8CD9-338D771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E7DEE-8182-46A6-B740-E9F3432F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3D66-4C22-4B3E-AB0B-5D72BE5219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780651-9DB6-45C5-8836-6711DDDEEB46}"/>
              </a:ext>
            </a:extLst>
          </p:cNvPr>
          <p:cNvSpPr/>
          <p:nvPr userDrawn="1"/>
        </p:nvSpPr>
        <p:spPr>
          <a:xfrm>
            <a:off x="416560" y="316715"/>
            <a:ext cx="11247120" cy="61976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EA2525-5580-41D7-AD33-FCF7633A2EA7}"/>
              </a:ext>
            </a:extLst>
          </p:cNvPr>
          <p:cNvGrpSpPr/>
          <p:nvPr userDrawn="1"/>
        </p:nvGrpSpPr>
        <p:grpSpPr>
          <a:xfrm>
            <a:off x="223520" y="162560"/>
            <a:ext cx="2733040" cy="312119"/>
            <a:chOff x="223520" y="162560"/>
            <a:chExt cx="3469640" cy="396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E9A9CB-67A0-4C23-B8E6-C273BE646657}"/>
                </a:ext>
              </a:extLst>
            </p:cNvPr>
            <p:cNvSpPr/>
            <p:nvPr userDrawn="1"/>
          </p:nvSpPr>
          <p:spPr>
            <a:xfrm>
              <a:off x="223520" y="162560"/>
              <a:ext cx="396240" cy="396240"/>
            </a:xfrm>
            <a:prstGeom prst="rect">
              <a:avLst/>
            </a:prstGeom>
            <a:solidFill>
              <a:srgbClr val="006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046397-61E7-44A6-A0C1-FD6A855F57E2}"/>
                </a:ext>
              </a:extLst>
            </p:cNvPr>
            <p:cNvSpPr/>
            <p:nvPr userDrawn="1"/>
          </p:nvSpPr>
          <p:spPr>
            <a:xfrm>
              <a:off x="838200" y="162560"/>
              <a:ext cx="396240" cy="396240"/>
            </a:xfrm>
            <a:prstGeom prst="rect">
              <a:avLst/>
            </a:prstGeom>
            <a:solidFill>
              <a:srgbClr val="675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973F90-589F-4F93-9CE3-037800A0944B}"/>
                </a:ext>
              </a:extLst>
            </p:cNvPr>
            <p:cNvSpPr/>
            <p:nvPr userDrawn="1"/>
          </p:nvSpPr>
          <p:spPr>
            <a:xfrm>
              <a:off x="1452880" y="162560"/>
              <a:ext cx="396240" cy="396240"/>
            </a:xfrm>
            <a:prstGeom prst="rect">
              <a:avLst/>
            </a:prstGeom>
            <a:solidFill>
              <a:srgbClr val="008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653AC9-4B9A-40E2-A4BF-2535E604805E}"/>
                </a:ext>
              </a:extLst>
            </p:cNvPr>
            <p:cNvSpPr/>
            <p:nvPr userDrawn="1"/>
          </p:nvSpPr>
          <p:spPr>
            <a:xfrm>
              <a:off x="2067560" y="162560"/>
              <a:ext cx="396240" cy="396240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225950-47B6-4282-931F-1E1D6CADC5C7}"/>
                </a:ext>
              </a:extLst>
            </p:cNvPr>
            <p:cNvSpPr/>
            <p:nvPr userDrawn="1"/>
          </p:nvSpPr>
          <p:spPr>
            <a:xfrm>
              <a:off x="2682240" y="162560"/>
              <a:ext cx="396240" cy="396240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B9CE2D-21B9-46E9-A052-73859F259DE9}"/>
                </a:ext>
              </a:extLst>
            </p:cNvPr>
            <p:cNvSpPr/>
            <p:nvPr userDrawn="1"/>
          </p:nvSpPr>
          <p:spPr>
            <a:xfrm>
              <a:off x="3296920" y="162560"/>
              <a:ext cx="396240" cy="39624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FEFBE3-7618-453E-BEC4-02B04783B125}"/>
              </a:ext>
            </a:extLst>
          </p:cNvPr>
          <p:cNvGrpSpPr/>
          <p:nvPr userDrawn="1"/>
        </p:nvGrpSpPr>
        <p:grpSpPr>
          <a:xfrm rot="10800000">
            <a:off x="9077960" y="6356350"/>
            <a:ext cx="2733040" cy="312119"/>
            <a:chOff x="223520" y="162560"/>
            <a:chExt cx="3469640" cy="3962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A0FF2D-C658-4F21-93D1-5F93FB447843}"/>
                </a:ext>
              </a:extLst>
            </p:cNvPr>
            <p:cNvSpPr/>
            <p:nvPr userDrawn="1"/>
          </p:nvSpPr>
          <p:spPr>
            <a:xfrm>
              <a:off x="223520" y="162560"/>
              <a:ext cx="396240" cy="396240"/>
            </a:xfrm>
            <a:prstGeom prst="rect">
              <a:avLst/>
            </a:prstGeom>
            <a:solidFill>
              <a:srgbClr val="006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6E48734-75DE-4BE4-8C1C-6365D73CB97E}"/>
                </a:ext>
              </a:extLst>
            </p:cNvPr>
            <p:cNvSpPr/>
            <p:nvPr userDrawn="1"/>
          </p:nvSpPr>
          <p:spPr>
            <a:xfrm>
              <a:off x="838200" y="162560"/>
              <a:ext cx="396240" cy="396240"/>
            </a:xfrm>
            <a:prstGeom prst="rect">
              <a:avLst/>
            </a:prstGeom>
            <a:solidFill>
              <a:srgbClr val="675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9BE356-04BE-4A5F-8A92-55529C4D68EF}"/>
                </a:ext>
              </a:extLst>
            </p:cNvPr>
            <p:cNvSpPr/>
            <p:nvPr userDrawn="1"/>
          </p:nvSpPr>
          <p:spPr>
            <a:xfrm>
              <a:off x="1452880" y="162560"/>
              <a:ext cx="396240" cy="396240"/>
            </a:xfrm>
            <a:prstGeom prst="rect">
              <a:avLst/>
            </a:prstGeom>
            <a:solidFill>
              <a:srgbClr val="008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45CE7E-D103-4721-8BD8-89047CAFAB70}"/>
                </a:ext>
              </a:extLst>
            </p:cNvPr>
            <p:cNvSpPr/>
            <p:nvPr userDrawn="1"/>
          </p:nvSpPr>
          <p:spPr>
            <a:xfrm>
              <a:off x="2067560" y="162560"/>
              <a:ext cx="396240" cy="396240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F01961-A461-4B8A-83BB-AF4F86B780D4}"/>
                </a:ext>
              </a:extLst>
            </p:cNvPr>
            <p:cNvSpPr/>
            <p:nvPr userDrawn="1"/>
          </p:nvSpPr>
          <p:spPr>
            <a:xfrm>
              <a:off x="2682240" y="162560"/>
              <a:ext cx="396240" cy="396240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08E1E4D-C7B1-4493-8580-FDA29F2252F1}"/>
                </a:ext>
              </a:extLst>
            </p:cNvPr>
            <p:cNvSpPr/>
            <p:nvPr userDrawn="1"/>
          </p:nvSpPr>
          <p:spPr>
            <a:xfrm>
              <a:off x="3296920" y="162560"/>
              <a:ext cx="396240" cy="39624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357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D1665-F49E-4B7F-A273-F95F3B3A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0044E-89F5-471E-8907-46A3B283A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A9ABD-DD5F-4040-B457-70E739D84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AA9D4-3B42-42E9-8DD6-C6EE580DC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EC34-85C1-46EE-8A02-0EC7D8F13021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BA3C2-3B42-4BD0-A04E-038B96FD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F6610-37B9-4408-88CC-C75D08B7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3D66-4C22-4B3E-AB0B-5D72BE52192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D2AFF8-45CE-4EF2-A5BA-ECD6FF664658}"/>
              </a:ext>
            </a:extLst>
          </p:cNvPr>
          <p:cNvGrpSpPr/>
          <p:nvPr userDrawn="1"/>
        </p:nvGrpSpPr>
        <p:grpSpPr>
          <a:xfrm rot="16200000">
            <a:off x="6027737" y="-6027738"/>
            <a:ext cx="136525" cy="12192000"/>
            <a:chOff x="233678" y="0"/>
            <a:chExt cx="45725" cy="38080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4F98963-7F9C-4C22-9390-76C37A2D155A}"/>
                </a:ext>
              </a:extLst>
            </p:cNvPr>
            <p:cNvSpPr/>
            <p:nvPr userDrawn="1"/>
          </p:nvSpPr>
          <p:spPr>
            <a:xfrm rot="16200000">
              <a:off x="-63446" y="3465183"/>
              <a:ext cx="639974" cy="45723"/>
            </a:xfrm>
            <a:prstGeom prst="rect">
              <a:avLst/>
            </a:prstGeom>
            <a:solidFill>
              <a:srgbClr val="00685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43E465-D4CD-4827-B12D-0659FB26E3AA}"/>
                </a:ext>
              </a:extLst>
            </p:cNvPr>
            <p:cNvSpPr/>
            <p:nvPr userDrawn="1"/>
          </p:nvSpPr>
          <p:spPr>
            <a:xfrm rot="16200000">
              <a:off x="-47539" y="2841116"/>
              <a:ext cx="608162" cy="45722"/>
            </a:xfrm>
            <a:prstGeom prst="rect">
              <a:avLst/>
            </a:prstGeom>
            <a:solidFill>
              <a:srgbClr val="675C4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32A9DAF-EF65-4501-863C-14665D624F26}"/>
                </a:ext>
              </a:extLst>
            </p:cNvPr>
            <p:cNvSpPr/>
            <p:nvPr userDrawn="1"/>
          </p:nvSpPr>
          <p:spPr>
            <a:xfrm rot="16200000">
              <a:off x="-63446" y="2217048"/>
              <a:ext cx="639974" cy="45723"/>
            </a:xfrm>
            <a:prstGeom prst="rect">
              <a:avLst/>
            </a:prstGeom>
            <a:solidFill>
              <a:srgbClr val="008BB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8660C7-44E8-49F6-8980-13766A7CD4AD}"/>
                </a:ext>
              </a:extLst>
            </p:cNvPr>
            <p:cNvSpPr/>
            <p:nvPr userDrawn="1"/>
          </p:nvSpPr>
          <p:spPr>
            <a:xfrm rot="16200000">
              <a:off x="-63446" y="1577074"/>
              <a:ext cx="639974" cy="45723"/>
            </a:xfrm>
            <a:prstGeom prst="rect">
              <a:avLst/>
            </a:prstGeom>
            <a:solidFill>
              <a:srgbClr val="D06F1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B3BF05-9385-4AB6-8083-4EECA42DBE9A}"/>
                </a:ext>
              </a:extLst>
            </p:cNvPr>
            <p:cNvSpPr/>
            <p:nvPr userDrawn="1"/>
          </p:nvSpPr>
          <p:spPr>
            <a:xfrm rot="16200000">
              <a:off x="-63445" y="937100"/>
              <a:ext cx="639974" cy="45723"/>
            </a:xfrm>
            <a:prstGeom prst="rect">
              <a:avLst/>
            </a:prstGeom>
            <a:solidFill>
              <a:srgbClr val="FFD2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E21637-9C78-4315-97DB-83533FC2DCF3}"/>
                </a:ext>
              </a:extLst>
            </p:cNvPr>
            <p:cNvSpPr/>
            <p:nvPr userDrawn="1"/>
          </p:nvSpPr>
          <p:spPr>
            <a:xfrm rot="16200000">
              <a:off x="-63447" y="297125"/>
              <a:ext cx="639974" cy="45723"/>
            </a:xfrm>
            <a:prstGeom prst="rect">
              <a:avLst/>
            </a:prstGeom>
            <a:solidFill>
              <a:srgbClr val="005DA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454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198A-169C-4168-A9C1-2773E07C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0925D-2527-45A1-AF8D-EDEB2A10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EB0F8-FFA1-4DC7-B88F-EB9CC9860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0E359-8447-4F50-A9D3-73D4F3D29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18387-F475-4FA5-B88B-13FCE873F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C29EEF-1F9E-436C-8A07-F8C39078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090A-7E45-4ABA-BC20-7E757335B378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DB9CA9-1239-414D-A622-75394C09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EB4916-6DFD-4F8C-9285-BB998910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3D66-4C22-4B3E-AB0B-5D72BE52192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469738-5063-488C-9896-5FC3FFB124A0}"/>
              </a:ext>
            </a:extLst>
          </p:cNvPr>
          <p:cNvGrpSpPr/>
          <p:nvPr userDrawn="1"/>
        </p:nvGrpSpPr>
        <p:grpSpPr>
          <a:xfrm rot="16200000">
            <a:off x="6027737" y="-6027738"/>
            <a:ext cx="136525" cy="12192000"/>
            <a:chOff x="233678" y="0"/>
            <a:chExt cx="45725" cy="38080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CC82D81-A76A-4F1B-ABE1-288990782129}"/>
                </a:ext>
              </a:extLst>
            </p:cNvPr>
            <p:cNvSpPr/>
            <p:nvPr userDrawn="1"/>
          </p:nvSpPr>
          <p:spPr>
            <a:xfrm rot="16200000">
              <a:off x="-63446" y="3465183"/>
              <a:ext cx="639974" cy="45723"/>
            </a:xfrm>
            <a:prstGeom prst="rect">
              <a:avLst/>
            </a:prstGeom>
            <a:solidFill>
              <a:srgbClr val="00685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27CF03-CCD4-441D-BDAE-B35AA4821CE9}"/>
                </a:ext>
              </a:extLst>
            </p:cNvPr>
            <p:cNvSpPr/>
            <p:nvPr userDrawn="1"/>
          </p:nvSpPr>
          <p:spPr>
            <a:xfrm rot="16200000">
              <a:off x="-47539" y="2841116"/>
              <a:ext cx="608162" cy="45722"/>
            </a:xfrm>
            <a:prstGeom prst="rect">
              <a:avLst/>
            </a:prstGeom>
            <a:solidFill>
              <a:srgbClr val="675C4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764754-C860-4EF0-929D-577D56994A0E}"/>
                </a:ext>
              </a:extLst>
            </p:cNvPr>
            <p:cNvSpPr/>
            <p:nvPr userDrawn="1"/>
          </p:nvSpPr>
          <p:spPr>
            <a:xfrm rot="16200000">
              <a:off x="-63446" y="2217048"/>
              <a:ext cx="639974" cy="45723"/>
            </a:xfrm>
            <a:prstGeom prst="rect">
              <a:avLst/>
            </a:prstGeom>
            <a:solidFill>
              <a:srgbClr val="008BB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10CC751-415A-462F-862F-9D4F90ADBA17}"/>
                </a:ext>
              </a:extLst>
            </p:cNvPr>
            <p:cNvSpPr/>
            <p:nvPr userDrawn="1"/>
          </p:nvSpPr>
          <p:spPr>
            <a:xfrm rot="16200000">
              <a:off x="-63446" y="1577074"/>
              <a:ext cx="639974" cy="45723"/>
            </a:xfrm>
            <a:prstGeom prst="rect">
              <a:avLst/>
            </a:prstGeom>
            <a:solidFill>
              <a:srgbClr val="D06F1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8BC601-A220-44FB-BDE3-6950460649F6}"/>
                </a:ext>
              </a:extLst>
            </p:cNvPr>
            <p:cNvSpPr/>
            <p:nvPr userDrawn="1"/>
          </p:nvSpPr>
          <p:spPr>
            <a:xfrm rot="16200000">
              <a:off x="-63445" y="937100"/>
              <a:ext cx="639974" cy="45723"/>
            </a:xfrm>
            <a:prstGeom prst="rect">
              <a:avLst/>
            </a:prstGeom>
            <a:solidFill>
              <a:srgbClr val="FFD2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7A0E75-BC6F-496A-8F26-4B46A91A96D6}"/>
                </a:ext>
              </a:extLst>
            </p:cNvPr>
            <p:cNvSpPr/>
            <p:nvPr userDrawn="1"/>
          </p:nvSpPr>
          <p:spPr>
            <a:xfrm rot="16200000">
              <a:off x="-63447" y="297125"/>
              <a:ext cx="639974" cy="45723"/>
            </a:xfrm>
            <a:prstGeom prst="rect">
              <a:avLst/>
            </a:prstGeom>
            <a:solidFill>
              <a:srgbClr val="005DA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776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73BF2-B43B-4AFF-9458-EC578125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07869-6260-4A5F-B8A2-52D5ECCF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B329-74DF-483D-883F-42D904014343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7FE66-BB3E-4E88-920C-EE535646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6A6FA-9ED1-435D-8C40-2132541D2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3D66-4C22-4B3E-AB0B-5D72BE52192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1EE6C3-6126-46BF-8DF8-27327931342F}"/>
              </a:ext>
            </a:extLst>
          </p:cNvPr>
          <p:cNvGrpSpPr/>
          <p:nvPr userDrawn="1"/>
        </p:nvGrpSpPr>
        <p:grpSpPr>
          <a:xfrm rot="16200000">
            <a:off x="6027737" y="-6027738"/>
            <a:ext cx="136525" cy="12192000"/>
            <a:chOff x="233678" y="0"/>
            <a:chExt cx="45725" cy="38080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5AEF69-49FD-4806-AAE5-A6F635D680CE}"/>
                </a:ext>
              </a:extLst>
            </p:cNvPr>
            <p:cNvSpPr/>
            <p:nvPr userDrawn="1"/>
          </p:nvSpPr>
          <p:spPr>
            <a:xfrm rot="16200000">
              <a:off x="-63446" y="3465183"/>
              <a:ext cx="639974" cy="45723"/>
            </a:xfrm>
            <a:prstGeom prst="rect">
              <a:avLst/>
            </a:prstGeom>
            <a:solidFill>
              <a:srgbClr val="006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2645CF-9932-42F3-9FFA-88A3EC534096}"/>
                </a:ext>
              </a:extLst>
            </p:cNvPr>
            <p:cNvSpPr/>
            <p:nvPr userDrawn="1"/>
          </p:nvSpPr>
          <p:spPr>
            <a:xfrm rot="16200000">
              <a:off x="-63446" y="2825210"/>
              <a:ext cx="639974" cy="45723"/>
            </a:xfrm>
            <a:prstGeom prst="rect">
              <a:avLst/>
            </a:prstGeom>
            <a:solidFill>
              <a:srgbClr val="675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37A354-29BF-41CF-9494-D4984A8EAC80}"/>
                </a:ext>
              </a:extLst>
            </p:cNvPr>
            <p:cNvSpPr/>
            <p:nvPr userDrawn="1"/>
          </p:nvSpPr>
          <p:spPr>
            <a:xfrm rot="16200000">
              <a:off x="-63446" y="2217048"/>
              <a:ext cx="639974" cy="45723"/>
            </a:xfrm>
            <a:prstGeom prst="rect">
              <a:avLst/>
            </a:prstGeom>
            <a:solidFill>
              <a:srgbClr val="008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F5978F-954D-4687-A40D-A9622367FB1D}"/>
                </a:ext>
              </a:extLst>
            </p:cNvPr>
            <p:cNvSpPr/>
            <p:nvPr userDrawn="1"/>
          </p:nvSpPr>
          <p:spPr>
            <a:xfrm rot="16200000">
              <a:off x="-63446" y="1577074"/>
              <a:ext cx="639974" cy="45723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D4D6D2-EBF0-4D00-B6F8-03B6014B2C52}"/>
                </a:ext>
              </a:extLst>
            </p:cNvPr>
            <p:cNvSpPr/>
            <p:nvPr userDrawn="1"/>
          </p:nvSpPr>
          <p:spPr>
            <a:xfrm rot="16200000">
              <a:off x="-63445" y="937100"/>
              <a:ext cx="639974" cy="45723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41D622-01A5-4193-8E7F-CDAB0153C985}"/>
                </a:ext>
              </a:extLst>
            </p:cNvPr>
            <p:cNvSpPr/>
            <p:nvPr userDrawn="1"/>
          </p:nvSpPr>
          <p:spPr>
            <a:xfrm rot="16200000">
              <a:off x="-63447" y="297125"/>
              <a:ext cx="639974" cy="45723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503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F0EF81-E6C0-4019-98E6-B44D4879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40D4-C3FD-46BA-8BAF-5555E07F2EE1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1D718-6A50-4235-B7DD-BAEF48C4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EE4D4-800E-4463-8B75-6F1107F9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7B38-6D36-4DBF-8498-5F0040B7D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8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4A08-FDAA-4232-A6F7-11FA429D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12429-C80E-4349-9DBC-DDB082A6C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98915-CBE0-4287-B0D5-5F875D5F3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1F015-5FF0-4D45-BB80-68588500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86F4-2305-47B7-AE9A-F460508428CC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3688A-B374-4603-AA99-54AD7D4B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A44D1-408D-46F0-B23B-70099C69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3D66-4C22-4B3E-AB0B-5D72BE52192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F2F7A8-5598-4480-8271-D5243BC5E401}"/>
              </a:ext>
            </a:extLst>
          </p:cNvPr>
          <p:cNvGrpSpPr/>
          <p:nvPr userDrawn="1"/>
        </p:nvGrpSpPr>
        <p:grpSpPr>
          <a:xfrm rot="16200000">
            <a:off x="-534702" y="1133503"/>
            <a:ext cx="1734884" cy="198128"/>
            <a:chOff x="223520" y="162560"/>
            <a:chExt cx="3469640" cy="396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AC8196-9D3C-43AE-9D25-9B2A5A01692A}"/>
                </a:ext>
              </a:extLst>
            </p:cNvPr>
            <p:cNvSpPr/>
            <p:nvPr userDrawn="1"/>
          </p:nvSpPr>
          <p:spPr>
            <a:xfrm>
              <a:off x="223520" y="162560"/>
              <a:ext cx="396240" cy="396240"/>
            </a:xfrm>
            <a:prstGeom prst="rect">
              <a:avLst/>
            </a:prstGeom>
            <a:solidFill>
              <a:srgbClr val="006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8D1810-B112-43C6-A404-FCD6950017A6}"/>
                </a:ext>
              </a:extLst>
            </p:cNvPr>
            <p:cNvSpPr/>
            <p:nvPr userDrawn="1"/>
          </p:nvSpPr>
          <p:spPr>
            <a:xfrm>
              <a:off x="838200" y="162560"/>
              <a:ext cx="396240" cy="396240"/>
            </a:xfrm>
            <a:prstGeom prst="rect">
              <a:avLst/>
            </a:prstGeom>
            <a:solidFill>
              <a:srgbClr val="675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381628-C946-40E7-BEB5-C445592B0401}"/>
                </a:ext>
              </a:extLst>
            </p:cNvPr>
            <p:cNvSpPr/>
            <p:nvPr userDrawn="1"/>
          </p:nvSpPr>
          <p:spPr>
            <a:xfrm>
              <a:off x="1452880" y="162560"/>
              <a:ext cx="396240" cy="396240"/>
            </a:xfrm>
            <a:prstGeom prst="rect">
              <a:avLst/>
            </a:prstGeom>
            <a:solidFill>
              <a:srgbClr val="008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BFD2BD4-5DAD-47A3-AC9A-9F09A7E7996A}"/>
                </a:ext>
              </a:extLst>
            </p:cNvPr>
            <p:cNvSpPr/>
            <p:nvPr userDrawn="1"/>
          </p:nvSpPr>
          <p:spPr>
            <a:xfrm>
              <a:off x="2067560" y="162560"/>
              <a:ext cx="396240" cy="396240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A063ED-E5B8-4F56-B881-35275CF3A70B}"/>
                </a:ext>
              </a:extLst>
            </p:cNvPr>
            <p:cNvSpPr/>
            <p:nvPr userDrawn="1"/>
          </p:nvSpPr>
          <p:spPr>
            <a:xfrm>
              <a:off x="2682240" y="162560"/>
              <a:ext cx="396240" cy="396240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D58983-4ECF-49AE-8559-7CB5F1395B73}"/>
                </a:ext>
              </a:extLst>
            </p:cNvPr>
            <p:cNvSpPr/>
            <p:nvPr userDrawn="1"/>
          </p:nvSpPr>
          <p:spPr>
            <a:xfrm>
              <a:off x="3296920" y="162560"/>
              <a:ext cx="396240" cy="39624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6163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AF86-4AAC-4E93-95B0-03FE9A760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840866-574F-4E8B-9BE6-01FE5852F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FFA91-FF85-4DDA-ADB2-69EB766E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E92E7-150B-4AE7-A58A-7FF91C572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7D4-15AE-4DA8-BAF3-536740308CC2}" type="datetime1">
              <a:rPr lang="en-US" smtClean="0"/>
              <a:t>6/13/2022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FCF5C-18FB-4ED8-AB5B-4CD1E6A4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53492-1D43-4FBF-B436-362FD1AD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A3D66-4C22-4B3E-AB0B-5D72BE52192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53B80E-D9A0-428B-9299-53C7BDA30E39}"/>
              </a:ext>
            </a:extLst>
          </p:cNvPr>
          <p:cNvGrpSpPr/>
          <p:nvPr userDrawn="1"/>
        </p:nvGrpSpPr>
        <p:grpSpPr>
          <a:xfrm rot="16200000">
            <a:off x="-534702" y="1133503"/>
            <a:ext cx="1734884" cy="198128"/>
            <a:chOff x="223520" y="162560"/>
            <a:chExt cx="3469640" cy="396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FA13E72-536B-4E58-8C4C-6461A37016E4}"/>
                </a:ext>
              </a:extLst>
            </p:cNvPr>
            <p:cNvSpPr/>
            <p:nvPr userDrawn="1"/>
          </p:nvSpPr>
          <p:spPr>
            <a:xfrm>
              <a:off x="223520" y="162560"/>
              <a:ext cx="396240" cy="396240"/>
            </a:xfrm>
            <a:prstGeom prst="rect">
              <a:avLst/>
            </a:prstGeom>
            <a:solidFill>
              <a:srgbClr val="006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B53E01-5DE6-4444-A9BE-25B9B3CDD23F}"/>
                </a:ext>
              </a:extLst>
            </p:cNvPr>
            <p:cNvSpPr/>
            <p:nvPr userDrawn="1"/>
          </p:nvSpPr>
          <p:spPr>
            <a:xfrm>
              <a:off x="838200" y="162560"/>
              <a:ext cx="396240" cy="396240"/>
            </a:xfrm>
            <a:prstGeom prst="rect">
              <a:avLst/>
            </a:prstGeom>
            <a:solidFill>
              <a:srgbClr val="675C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D8491A-B222-4D2F-950E-F614F62F6A02}"/>
                </a:ext>
              </a:extLst>
            </p:cNvPr>
            <p:cNvSpPr/>
            <p:nvPr userDrawn="1"/>
          </p:nvSpPr>
          <p:spPr>
            <a:xfrm>
              <a:off x="1452880" y="162560"/>
              <a:ext cx="396240" cy="396240"/>
            </a:xfrm>
            <a:prstGeom prst="rect">
              <a:avLst/>
            </a:prstGeom>
            <a:solidFill>
              <a:srgbClr val="008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A1B0C5-6C5F-48F8-AED1-29034E553223}"/>
                </a:ext>
              </a:extLst>
            </p:cNvPr>
            <p:cNvSpPr/>
            <p:nvPr userDrawn="1"/>
          </p:nvSpPr>
          <p:spPr>
            <a:xfrm>
              <a:off x="2067560" y="162560"/>
              <a:ext cx="396240" cy="396240"/>
            </a:xfrm>
            <a:prstGeom prst="rect">
              <a:avLst/>
            </a:prstGeom>
            <a:solidFill>
              <a:srgbClr val="D06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36B475-9844-452A-BBE6-12DD2E302C0F}"/>
                </a:ext>
              </a:extLst>
            </p:cNvPr>
            <p:cNvSpPr/>
            <p:nvPr userDrawn="1"/>
          </p:nvSpPr>
          <p:spPr>
            <a:xfrm>
              <a:off x="2682240" y="162560"/>
              <a:ext cx="396240" cy="396240"/>
            </a:xfrm>
            <a:prstGeom prst="rect">
              <a:avLst/>
            </a:prstGeom>
            <a:solidFill>
              <a:srgbClr val="FFD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013B120-B2C6-4D04-979D-4512A503E188}"/>
                </a:ext>
              </a:extLst>
            </p:cNvPr>
            <p:cNvSpPr/>
            <p:nvPr userDrawn="1"/>
          </p:nvSpPr>
          <p:spPr>
            <a:xfrm>
              <a:off x="3296920" y="162560"/>
              <a:ext cx="396240" cy="396240"/>
            </a:xfrm>
            <a:prstGeom prst="rect">
              <a:avLst/>
            </a:prstGeom>
            <a:solidFill>
              <a:srgbClr val="005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545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DEF3C-37B2-4D26-ADC7-8B022AC2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2D11B-4BEC-4C82-8AF5-84F9BF40E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56AD5-34B8-47E8-B3A6-528A1970C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F926C-BDA8-46BF-AE55-309B06BD09C9}" type="datetime1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3781E-FFFB-4202-98E6-F56358B4C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1950E-8304-4390-93A2-EC8623DB5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3D66-4C22-4B3E-AB0B-5D72BE521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tableau.com/app/profile/lauren.russell/viz/shared/FDRKC7NH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sv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academyhealth.org/NCHSDat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479C46-03ED-40C4-A175-D751182D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61206"/>
            <a:ext cx="10839490" cy="1141737"/>
          </a:xfrm>
        </p:spPr>
        <p:txBody>
          <a:bodyPr/>
          <a:lstStyle/>
          <a:p>
            <a:r>
              <a:rPr lang="en-US" dirty="0"/>
              <a:t>The NCHS Data Query and Visualization System: </a:t>
            </a:r>
            <a:br>
              <a:rPr lang="en-US" dirty="0"/>
            </a:br>
            <a:r>
              <a:rPr lang="en-US" dirty="0"/>
              <a:t>Development and Next Steps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619A65-6F2E-4536-98ED-6BEEA4FD8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3864882"/>
            <a:ext cx="8430707" cy="945505"/>
          </a:xfrm>
        </p:spPr>
        <p:txBody>
          <a:bodyPr/>
          <a:lstStyle/>
          <a:p>
            <a:r>
              <a:rPr lang="en-US" dirty="0"/>
              <a:t>Renee Gindi, PhD </a:t>
            </a:r>
          </a:p>
          <a:p>
            <a:r>
              <a:rPr lang="en-US" dirty="0"/>
              <a:t>Chief, Population Health Reporting and Dissemination Branch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596C6D-5287-4960-9366-F755645F05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4992529"/>
            <a:ext cx="8430714" cy="1279662"/>
          </a:xfrm>
        </p:spPr>
        <p:txBody>
          <a:bodyPr/>
          <a:lstStyle/>
          <a:p>
            <a:r>
              <a:rPr lang="en-US" dirty="0"/>
              <a:t>BSC Meeting</a:t>
            </a:r>
          </a:p>
          <a:p>
            <a:r>
              <a:rPr lang="en-US" dirty="0"/>
              <a:t>May 26, 2022</a:t>
            </a:r>
          </a:p>
          <a:p>
            <a:r>
              <a:rPr lang="en-US" dirty="0"/>
              <a:t>Zoom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97DFC4-D336-4EA2-BCC1-D5BB2E5536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175886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59132-D04F-4489-86FA-1C8B826B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33" b="1" dirty="0">
                <a:solidFill>
                  <a:srgbClr val="006858"/>
                </a:solidFill>
                <a:latin typeface="Calibri" pitchFamily="34" charset="0"/>
              </a:rPr>
              <a:t>1</a:t>
            </a:r>
            <a:r>
              <a:rPr lang="en-US" sz="3733" b="1" baseline="30000" dirty="0">
                <a:solidFill>
                  <a:srgbClr val="006858"/>
                </a:solidFill>
                <a:latin typeface="Calibri" pitchFamily="34" charset="0"/>
              </a:rPr>
              <a:t>st</a:t>
            </a:r>
            <a:r>
              <a:rPr lang="en-US" sz="3733" b="1" dirty="0">
                <a:solidFill>
                  <a:srgbClr val="006858"/>
                </a:solidFill>
                <a:latin typeface="Calibri" pitchFamily="34" charset="0"/>
              </a:rPr>
              <a:t> Place Winner</a:t>
            </a:r>
            <a:br>
              <a:rPr lang="en-US" sz="3733" b="1" dirty="0">
                <a:solidFill>
                  <a:srgbClr val="006858"/>
                </a:solidFill>
                <a:latin typeface="Calibri" pitchFamily="34" charset="0"/>
              </a:rPr>
            </a:br>
            <a:r>
              <a:rPr lang="en-US" sz="3100" b="1" dirty="0">
                <a:solidFill>
                  <a:srgbClr val="006858"/>
                </a:solidFill>
                <a:latin typeface="Calibri" pitchFamily="34" charset="0"/>
              </a:rPr>
              <a:t>Sound the Alarm: Large Inequities in Rates of Gun Deaths Among Young People</a:t>
            </a:r>
          </a:p>
        </p:txBody>
      </p:sp>
      <p:pic>
        <p:nvPicPr>
          <p:cNvPr id="8" name="Picture 7" descr="The image shows a screen capture of the winning data visualization. The visualization can be accessed using the URL at the bottom of the slide. ">
            <a:extLst>
              <a:ext uri="{FF2B5EF4-FFF2-40B4-BE49-F238E27FC236}">
                <a16:creationId xmlns:a16="http://schemas.microsoft.com/office/drawing/2014/main" id="{9AA99685-2E90-410D-A52B-B34857AF5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792541"/>
            <a:ext cx="6677722" cy="4522992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B3C0D6E-214C-4E48-8C1D-7A9A35388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867" y="1690687"/>
            <a:ext cx="3897605" cy="442955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rgbClr val="008BB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Used DQS files for overarching trends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008BB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Drilled down using WONDER queries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008BB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Constructed a narrative using multiple visualizations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buClr>
                <a:srgbClr val="008BB0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Made methods information easy to find</a:t>
            </a: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6F5FEF-9DFC-4C9D-A17D-DD322FEC18E3}"/>
              </a:ext>
            </a:extLst>
          </p:cNvPr>
          <p:cNvSpPr txBox="1"/>
          <p:nvPr/>
        </p:nvSpPr>
        <p:spPr>
          <a:xfrm>
            <a:off x="838200" y="6345504"/>
            <a:ext cx="7775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https://public.tableau.com/app/profile/lauren.russell/viz/shared/FDRKC7NHC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7116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B1EA63-78B0-4C30-89BC-4B186C83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 dirty="0">
                <a:solidFill>
                  <a:srgbClr val="006858"/>
                </a:solidFill>
                <a:latin typeface="Calibri" pitchFamily="34" charset="0"/>
              </a:rPr>
              <a:t>What We Learned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8151CE-9237-4479-A7BA-548009D05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8800"/>
            <a:ext cx="10515600" cy="4360863"/>
          </a:xfrm>
        </p:spPr>
        <p:txBody>
          <a:bodyPr>
            <a:normAutofit/>
          </a:bodyPr>
          <a:lstStyle/>
          <a:p>
            <a:pPr>
              <a:buClr>
                <a:srgbClr val="008BB0"/>
              </a:buClr>
            </a:pPr>
            <a:r>
              <a:rPr lang="en-US" dirty="0"/>
              <a:t>Refined processes to transform legacy print-friendly tables into machine-readable data files</a:t>
            </a:r>
          </a:p>
          <a:p>
            <a:pPr lvl="1">
              <a:buClr>
                <a:srgbClr val="008BB0"/>
              </a:buClr>
              <a:buFont typeface="Symbol" panose="05050102010706020507" pitchFamily="18" charset="2"/>
              <a:buChar char="-"/>
            </a:pPr>
            <a:r>
              <a:rPr lang="en-US" dirty="0"/>
              <a:t> Developed distinct steps in processing and quality control</a:t>
            </a:r>
            <a:br>
              <a:rPr lang="en-US" dirty="0"/>
            </a:br>
            <a:endParaRPr lang="en-US" dirty="0"/>
          </a:p>
          <a:p>
            <a:r>
              <a:rPr lang="en-US" dirty="0"/>
              <a:t>Learning from users about file strengths and weaknesses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n-US" dirty="0"/>
              <a:t> More “cohesion” between data files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n-US" dirty="0"/>
              <a:t> More accessible methodological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2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A830-5512-4767-AD8A-E7342930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33" dirty="0">
                <a:solidFill>
                  <a:srgbClr val="006858"/>
                </a:solidFill>
                <a:latin typeface="Calibri" pitchFamily="34" charset="0"/>
              </a:rPr>
              <a:t>DQS Key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D6597-6759-4E18-ADC9-CD89DCA21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07524"/>
            <a:ext cx="5696936" cy="4682139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en-US" sz="2600" b="1" dirty="0"/>
              <a:t>Timely</a:t>
            </a:r>
          </a:p>
          <a:p>
            <a:pPr fontAlgn="t">
              <a:buClr>
                <a:srgbClr val="008BB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Roll out new tabulations through existing channels</a:t>
            </a:r>
          </a:p>
          <a:p>
            <a:pPr fontAlgn="t">
              <a:buClr>
                <a:srgbClr val="008BB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Provide tabulations in machine-readable formats to support modeling and forecasting</a:t>
            </a:r>
          </a:p>
          <a:p>
            <a:pPr marL="0" indent="0" fontAlgn="t">
              <a:buNone/>
            </a:pPr>
            <a:r>
              <a:rPr lang="en-US" sz="2600" b="1" dirty="0"/>
              <a:t>Leverages Enterprise Resources</a:t>
            </a:r>
          </a:p>
          <a:p>
            <a:pPr fontAlgn="t">
              <a:buClr>
                <a:srgbClr val="008BB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Providing users with a consistent experience across CDC and NCHS</a:t>
            </a:r>
          </a:p>
          <a:p>
            <a:pPr fontAlgn="t">
              <a:buClr>
                <a:srgbClr val="008BB0"/>
              </a:buClr>
            </a:pPr>
            <a:r>
              <a:rPr lang="en-US" sz="2600" dirty="0"/>
              <a:t>Encourage interoperability across NCHS (and non-NCHS) data sources</a:t>
            </a:r>
          </a:p>
          <a:p>
            <a:pPr marL="0" indent="0" fontAlgn="t">
              <a:buNone/>
            </a:pPr>
            <a:endParaRPr lang="en-US" sz="2600" b="1" dirty="0"/>
          </a:p>
          <a:p>
            <a:pPr marL="0" indent="0" fontAlgn="t">
              <a:buNone/>
            </a:pPr>
            <a:endParaRPr lang="en-US" sz="2600" b="1" dirty="0"/>
          </a:p>
          <a:p>
            <a:pPr fontAlgn="t"/>
            <a:endParaRPr lang="en-US" sz="2600" dirty="0"/>
          </a:p>
          <a:p>
            <a:endParaRPr lang="en-US" sz="2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E53A8-5104-4277-90F3-C9CB4E9D8B7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62116" y="1507524"/>
            <a:ext cx="5181600" cy="4351338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sz="2600" b="1" dirty="0"/>
              <a:t>Customizable</a:t>
            </a:r>
          </a:p>
          <a:p>
            <a:pPr fontAlgn="t">
              <a:buClr>
                <a:srgbClr val="008BB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Customized and interactive data visualization tools (tables, charts, maps)</a:t>
            </a:r>
          </a:p>
          <a:p>
            <a:pPr fontAlgn="t">
              <a:buClr>
                <a:srgbClr val="008BB0"/>
              </a:buClr>
              <a:buFont typeface="Wingdings" panose="05000000000000000000" pitchFamily="2" charset="2"/>
              <a:buChar char="§"/>
            </a:pPr>
            <a:r>
              <a:rPr lang="en-US" sz="2600" dirty="0"/>
              <a:t>Visualizing reliability of estimates; rotating content; redesign and standards changes; bringing together experimental, preliminary, and final data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4738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0DC9-7C3F-4EC3-8A5A-7F307BA5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44" y="109539"/>
            <a:ext cx="11184402" cy="643413"/>
          </a:xfrm>
        </p:spPr>
        <p:txBody>
          <a:bodyPr/>
          <a:lstStyle/>
          <a:p>
            <a:r>
              <a:rPr lang="en-US" dirty="0"/>
              <a:t>DQS Key Data Decisions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96911-378B-49A3-A0B2-C77D42D0C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8AA3D66-4C22-4B3E-AB0B-5D72BE521928}" type="slidenum">
              <a:rPr lang="en-US" smtClean="0"/>
              <a:t>13</a:t>
            </a:fld>
            <a:endParaRPr lang="en-US"/>
          </a:p>
        </p:txBody>
      </p:sp>
      <p:grpSp>
        <p:nvGrpSpPr>
          <p:cNvPr id="54" name="Group 53" descr="This is a data architecture diagram for the NCHS data query system, including data sets built by data creators, uploading to data.cdc.gov, flowing through an API to a custom application, which flows to desktop and mobile consumers.">
            <a:extLst>
              <a:ext uri="{FF2B5EF4-FFF2-40B4-BE49-F238E27FC236}">
                <a16:creationId xmlns:a16="http://schemas.microsoft.com/office/drawing/2014/main" id="{C1DB4B30-4415-4011-8552-08B49E3D6D0B}"/>
              </a:ext>
            </a:extLst>
          </p:cNvPr>
          <p:cNvGrpSpPr/>
          <p:nvPr/>
        </p:nvGrpSpPr>
        <p:grpSpPr>
          <a:xfrm>
            <a:off x="3923660" y="900475"/>
            <a:ext cx="4757205" cy="5682886"/>
            <a:chOff x="3923660" y="900475"/>
            <a:chExt cx="4757205" cy="5682886"/>
          </a:xfrm>
        </p:grpSpPr>
        <p:sp>
          <p:nvSpPr>
            <p:cNvPr id="26" name="Graphic 10" descr="Smart Phone with solid fill">
              <a:extLst>
                <a:ext uri="{FF2B5EF4-FFF2-40B4-BE49-F238E27FC236}">
                  <a16:creationId xmlns:a16="http://schemas.microsoft.com/office/drawing/2014/main" id="{4C466A49-D59E-42E5-8062-DDE6EC21CA67}"/>
                </a:ext>
              </a:extLst>
            </p:cNvPr>
            <p:cNvSpPr/>
            <p:nvPr/>
          </p:nvSpPr>
          <p:spPr>
            <a:xfrm>
              <a:off x="5400380" y="963860"/>
              <a:ext cx="312975" cy="573788"/>
            </a:xfrm>
            <a:custGeom>
              <a:avLst/>
              <a:gdLst>
                <a:gd name="connsiteX0" fmla="*/ 273854 w 312975"/>
                <a:gd name="connsiteY0" fmla="*/ 495545 h 573788"/>
                <a:gd name="connsiteX1" fmla="*/ 39122 w 312975"/>
                <a:gd name="connsiteY1" fmla="*/ 495545 h 573788"/>
                <a:gd name="connsiteX2" fmla="*/ 39122 w 312975"/>
                <a:gd name="connsiteY2" fmla="*/ 78244 h 573788"/>
                <a:gd name="connsiteX3" fmla="*/ 273854 w 312975"/>
                <a:gd name="connsiteY3" fmla="*/ 78244 h 573788"/>
                <a:gd name="connsiteX4" fmla="*/ 273854 w 312975"/>
                <a:gd name="connsiteY4" fmla="*/ 495545 h 573788"/>
                <a:gd name="connsiteX5" fmla="*/ 130406 w 312975"/>
                <a:gd name="connsiteY5" fmla="*/ 26081 h 573788"/>
                <a:gd name="connsiteX6" fmla="*/ 182569 w 312975"/>
                <a:gd name="connsiteY6" fmla="*/ 26081 h 573788"/>
                <a:gd name="connsiteX7" fmla="*/ 195610 w 312975"/>
                <a:gd name="connsiteY7" fmla="*/ 39122 h 573788"/>
                <a:gd name="connsiteX8" fmla="*/ 182569 w 312975"/>
                <a:gd name="connsiteY8" fmla="*/ 52163 h 573788"/>
                <a:gd name="connsiteX9" fmla="*/ 130406 w 312975"/>
                <a:gd name="connsiteY9" fmla="*/ 52163 h 573788"/>
                <a:gd name="connsiteX10" fmla="*/ 117366 w 312975"/>
                <a:gd name="connsiteY10" fmla="*/ 39122 h 573788"/>
                <a:gd name="connsiteX11" fmla="*/ 130406 w 312975"/>
                <a:gd name="connsiteY11" fmla="*/ 26081 h 573788"/>
                <a:gd name="connsiteX12" fmla="*/ 299935 w 312975"/>
                <a:gd name="connsiteY12" fmla="*/ 0 h 573788"/>
                <a:gd name="connsiteX13" fmla="*/ 13041 w 312975"/>
                <a:gd name="connsiteY13" fmla="*/ 0 h 573788"/>
                <a:gd name="connsiteX14" fmla="*/ 0 w 312975"/>
                <a:gd name="connsiteY14" fmla="*/ 13041 h 573788"/>
                <a:gd name="connsiteX15" fmla="*/ 0 w 312975"/>
                <a:gd name="connsiteY15" fmla="*/ 560748 h 573788"/>
                <a:gd name="connsiteX16" fmla="*/ 13041 w 312975"/>
                <a:gd name="connsiteY16" fmla="*/ 573788 h 573788"/>
                <a:gd name="connsiteX17" fmla="*/ 299935 w 312975"/>
                <a:gd name="connsiteY17" fmla="*/ 573788 h 573788"/>
                <a:gd name="connsiteX18" fmla="*/ 312976 w 312975"/>
                <a:gd name="connsiteY18" fmla="*/ 560748 h 573788"/>
                <a:gd name="connsiteX19" fmla="*/ 312976 w 312975"/>
                <a:gd name="connsiteY19" fmla="*/ 13041 h 573788"/>
                <a:gd name="connsiteX20" fmla="*/ 299935 w 312975"/>
                <a:gd name="connsiteY20" fmla="*/ 0 h 57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975" h="573788">
                  <a:moveTo>
                    <a:pt x="273854" y="495545"/>
                  </a:moveTo>
                  <a:lnTo>
                    <a:pt x="39122" y="495545"/>
                  </a:lnTo>
                  <a:lnTo>
                    <a:pt x="39122" y="78244"/>
                  </a:lnTo>
                  <a:lnTo>
                    <a:pt x="273854" y="78244"/>
                  </a:lnTo>
                  <a:lnTo>
                    <a:pt x="273854" y="495545"/>
                  </a:lnTo>
                  <a:close/>
                  <a:moveTo>
                    <a:pt x="130406" y="26081"/>
                  </a:moveTo>
                  <a:lnTo>
                    <a:pt x="182569" y="26081"/>
                  </a:lnTo>
                  <a:cubicBezTo>
                    <a:pt x="189741" y="26081"/>
                    <a:pt x="195610" y="31950"/>
                    <a:pt x="195610" y="39122"/>
                  </a:cubicBezTo>
                  <a:cubicBezTo>
                    <a:pt x="195610" y="46294"/>
                    <a:pt x="189741" y="52163"/>
                    <a:pt x="182569" y="52163"/>
                  </a:cubicBezTo>
                  <a:lnTo>
                    <a:pt x="130406" y="52163"/>
                  </a:lnTo>
                  <a:cubicBezTo>
                    <a:pt x="123234" y="52163"/>
                    <a:pt x="117366" y="46294"/>
                    <a:pt x="117366" y="39122"/>
                  </a:cubicBezTo>
                  <a:cubicBezTo>
                    <a:pt x="117366" y="31950"/>
                    <a:pt x="123234" y="26081"/>
                    <a:pt x="130406" y="26081"/>
                  </a:cubicBezTo>
                  <a:close/>
                  <a:moveTo>
                    <a:pt x="299935" y="0"/>
                  </a:moveTo>
                  <a:lnTo>
                    <a:pt x="13041" y="0"/>
                  </a:lnTo>
                  <a:cubicBezTo>
                    <a:pt x="5868" y="0"/>
                    <a:pt x="0" y="5868"/>
                    <a:pt x="0" y="13041"/>
                  </a:cubicBezTo>
                  <a:lnTo>
                    <a:pt x="0" y="560748"/>
                  </a:lnTo>
                  <a:cubicBezTo>
                    <a:pt x="0" y="567920"/>
                    <a:pt x="5868" y="573788"/>
                    <a:pt x="13041" y="573788"/>
                  </a:cubicBezTo>
                  <a:lnTo>
                    <a:pt x="299935" y="573788"/>
                  </a:lnTo>
                  <a:cubicBezTo>
                    <a:pt x="307107" y="573788"/>
                    <a:pt x="312976" y="567920"/>
                    <a:pt x="312976" y="560748"/>
                  </a:cubicBezTo>
                  <a:lnTo>
                    <a:pt x="312976" y="13041"/>
                  </a:lnTo>
                  <a:cubicBezTo>
                    <a:pt x="312976" y="5868"/>
                    <a:pt x="307107" y="0"/>
                    <a:pt x="299935" y="0"/>
                  </a:cubicBezTo>
                  <a:close/>
                </a:path>
              </a:pathLst>
            </a:custGeom>
            <a:solidFill>
              <a:srgbClr val="000000"/>
            </a:solidFill>
            <a:ln w="6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2" descr="Tablet with solid fill">
              <a:extLst>
                <a:ext uri="{FF2B5EF4-FFF2-40B4-BE49-F238E27FC236}">
                  <a16:creationId xmlns:a16="http://schemas.microsoft.com/office/drawing/2014/main" id="{C67AEDF7-4EAE-4554-AD10-7738806BAE29}"/>
                </a:ext>
              </a:extLst>
            </p:cNvPr>
            <p:cNvSpPr/>
            <p:nvPr/>
          </p:nvSpPr>
          <p:spPr>
            <a:xfrm>
              <a:off x="6378547" y="900475"/>
              <a:ext cx="838200" cy="586740"/>
            </a:xfrm>
            <a:custGeom>
              <a:avLst/>
              <a:gdLst>
                <a:gd name="connsiteX0" fmla="*/ 775335 w 838200"/>
                <a:gd name="connsiteY0" fmla="*/ 523875 h 586740"/>
                <a:gd name="connsiteX1" fmla="*/ 62865 w 838200"/>
                <a:gd name="connsiteY1" fmla="*/ 523875 h 586740"/>
                <a:gd name="connsiteX2" fmla="*/ 62865 w 838200"/>
                <a:gd name="connsiteY2" fmla="*/ 62865 h 586740"/>
                <a:gd name="connsiteX3" fmla="*/ 775335 w 838200"/>
                <a:gd name="connsiteY3" fmla="*/ 62865 h 586740"/>
                <a:gd name="connsiteX4" fmla="*/ 775335 w 838200"/>
                <a:gd name="connsiteY4" fmla="*/ 523875 h 586740"/>
                <a:gd name="connsiteX5" fmla="*/ 471488 w 838200"/>
                <a:gd name="connsiteY5" fmla="*/ 565785 h 586740"/>
                <a:gd name="connsiteX6" fmla="*/ 366713 w 838200"/>
                <a:gd name="connsiteY6" fmla="*/ 565785 h 586740"/>
                <a:gd name="connsiteX7" fmla="*/ 356235 w 838200"/>
                <a:gd name="connsiteY7" fmla="*/ 555308 h 586740"/>
                <a:gd name="connsiteX8" fmla="*/ 366713 w 838200"/>
                <a:gd name="connsiteY8" fmla="*/ 544830 h 586740"/>
                <a:gd name="connsiteX9" fmla="*/ 471488 w 838200"/>
                <a:gd name="connsiteY9" fmla="*/ 544830 h 586740"/>
                <a:gd name="connsiteX10" fmla="*/ 481965 w 838200"/>
                <a:gd name="connsiteY10" fmla="*/ 555308 h 586740"/>
                <a:gd name="connsiteX11" fmla="*/ 471488 w 838200"/>
                <a:gd name="connsiteY11" fmla="*/ 565785 h 586740"/>
                <a:gd name="connsiteX12" fmla="*/ 419100 w 838200"/>
                <a:gd name="connsiteY12" fmla="*/ 20955 h 586740"/>
                <a:gd name="connsiteX13" fmla="*/ 429578 w 838200"/>
                <a:gd name="connsiteY13" fmla="*/ 31433 h 586740"/>
                <a:gd name="connsiteX14" fmla="*/ 419100 w 838200"/>
                <a:gd name="connsiteY14" fmla="*/ 41910 h 586740"/>
                <a:gd name="connsiteX15" fmla="*/ 408623 w 838200"/>
                <a:gd name="connsiteY15" fmla="*/ 31433 h 586740"/>
                <a:gd name="connsiteX16" fmla="*/ 419100 w 838200"/>
                <a:gd name="connsiteY16" fmla="*/ 20955 h 586740"/>
                <a:gd name="connsiteX17" fmla="*/ 796290 w 838200"/>
                <a:gd name="connsiteY17" fmla="*/ 0 h 586740"/>
                <a:gd name="connsiteX18" fmla="*/ 41910 w 838200"/>
                <a:gd name="connsiteY18" fmla="*/ 0 h 586740"/>
                <a:gd name="connsiteX19" fmla="*/ 0 w 838200"/>
                <a:gd name="connsiteY19" fmla="*/ 41910 h 586740"/>
                <a:gd name="connsiteX20" fmla="*/ 0 w 838200"/>
                <a:gd name="connsiteY20" fmla="*/ 544830 h 586740"/>
                <a:gd name="connsiteX21" fmla="*/ 41910 w 838200"/>
                <a:gd name="connsiteY21" fmla="*/ 586740 h 586740"/>
                <a:gd name="connsiteX22" fmla="*/ 796290 w 838200"/>
                <a:gd name="connsiteY22" fmla="*/ 586740 h 586740"/>
                <a:gd name="connsiteX23" fmla="*/ 838200 w 838200"/>
                <a:gd name="connsiteY23" fmla="*/ 544830 h 586740"/>
                <a:gd name="connsiteX24" fmla="*/ 838200 w 838200"/>
                <a:gd name="connsiteY24" fmla="*/ 41910 h 586740"/>
                <a:gd name="connsiteX25" fmla="*/ 796290 w 838200"/>
                <a:gd name="connsiteY25" fmla="*/ 0 h 58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8200" h="586740">
                  <a:moveTo>
                    <a:pt x="775335" y="523875"/>
                  </a:moveTo>
                  <a:lnTo>
                    <a:pt x="62865" y="523875"/>
                  </a:lnTo>
                  <a:lnTo>
                    <a:pt x="62865" y="62865"/>
                  </a:lnTo>
                  <a:lnTo>
                    <a:pt x="775335" y="62865"/>
                  </a:lnTo>
                  <a:lnTo>
                    <a:pt x="775335" y="523875"/>
                  </a:lnTo>
                  <a:close/>
                  <a:moveTo>
                    <a:pt x="471488" y="565785"/>
                  </a:moveTo>
                  <a:lnTo>
                    <a:pt x="366713" y="565785"/>
                  </a:lnTo>
                  <a:cubicBezTo>
                    <a:pt x="360426" y="565785"/>
                    <a:pt x="356235" y="561594"/>
                    <a:pt x="356235" y="555308"/>
                  </a:cubicBezTo>
                  <a:cubicBezTo>
                    <a:pt x="356235" y="549021"/>
                    <a:pt x="360426" y="544830"/>
                    <a:pt x="366713" y="544830"/>
                  </a:cubicBezTo>
                  <a:lnTo>
                    <a:pt x="471488" y="544830"/>
                  </a:lnTo>
                  <a:cubicBezTo>
                    <a:pt x="477774" y="544830"/>
                    <a:pt x="481965" y="549021"/>
                    <a:pt x="481965" y="555308"/>
                  </a:cubicBezTo>
                  <a:cubicBezTo>
                    <a:pt x="481965" y="561594"/>
                    <a:pt x="477774" y="565785"/>
                    <a:pt x="471488" y="565785"/>
                  </a:cubicBezTo>
                  <a:close/>
                  <a:moveTo>
                    <a:pt x="419100" y="20955"/>
                  </a:moveTo>
                  <a:cubicBezTo>
                    <a:pt x="425386" y="20955"/>
                    <a:pt x="429578" y="25146"/>
                    <a:pt x="429578" y="31433"/>
                  </a:cubicBezTo>
                  <a:cubicBezTo>
                    <a:pt x="429578" y="37719"/>
                    <a:pt x="425386" y="41910"/>
                    <a:pt x="419100" y="41910"/>
                  </a:cubicBezTo>
                  <a:cubicBezTo>
                    <a:pt x="412814" y="41910"/>
                    <a:pt x="408623" y="37719"/>
                    <a:pt x="408623" y="31433"/>
                  </a:cubicBezTo>
                  <a:cubicBezTo>
                    <a:pt x="408623" y="25146"/>
                    <a:pt x="412814" y="20955"/>
                    <a:pt x="419100" y="20955"/>
                  </a:cubicBezTo>
                  <a:close/>
                  <a:moveTo>
                    <a:pt x="796290" y="0"/>
                  </a:moveTo>
                  <a:lnTo>
                    <a:pt x="41910" y="0"/>
                  </a:lnTo>
                  <a:cubicBezTo>
                    <a:pt x="18860" y="0"/>
                    <a:pt x="0" y="18859"/>
                    <a:pt x="0" y="41910"/>
                  </a:cubicBezTo>
                  <a:lnTo>
                    <a:pt x="0" y="544830"/>
                  </a:lnTo>
                  <a:cubicBezTo>
                    <a:pt x="0" y="567880"/>
                    <a:pt x="18860" y="586740"/>
                    <a:pt x="41910" y="586740"/>
                  </a:cubicBezTo>
                  <a:lnTo>
                    <a:pt x="796290" y="586740"/>
                  </a:lnTo>
                  <a:cubicBezTo>
                    <a:pt x="819340" y="586740"/>
                    <a:pt x="838200" y="567880"/>
                    <a:pt x="838200" y="544830"/>
                  </a:cubicBezTo>
                  <a:lnTo>
                    <a:pt x="838200" y="41910"/>
                  </a:lnTo>
                  <a:cubicBezTo>
                    <a:pt x="838200" y="18859"/>
                    <a:pt x="819340" y="0"/>
                    <a:pt x="796290" y="0"/>
                  </a:cubicBezTo>
                  <a:close/>
                </a:path>
              </a:pathLst>
            </a:custGeom>
            <a:solidFill>
              <a:srgbClr val="000000"/>
            </a:solidFill>
            <a:ln w="10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846CA11-8AC5-4DDC-897E-761D7C7F7370}"/>
                </a:ext>
              </a:extLst>
            </p:cNvPr>
            <p:cNvSpPr/>
            <p:nvPr/>
          </p:nvSpPr>
          <p:spPr>
            <a:xfrm>
              <a:off x="3923660" y="984054"/>
              <a:ext cx="571500" cy="533400"/>
            </a:xfrm>
            <a:custGeom>
              <a:avLst/>
              <a:gdLst>
                <a:gd name="connsiteX0" fmla="*/ 514350 w 571500"/>
                <a:gd name="connsiteY0" fmla="*/ 361950 h 533400"/>
                <a:gd name="connsiteX1" fmla="*/ 57150 w 571500"/>
                <a:gd name="connsiteY1" fmla="*/ 361950 h 533400"/>
                <a:gd name="connsiteX2" fmla="*/ 57150 w 571500"/>
                <a:gd name="connsiteY2" fmla="*/ 57150 h 533400"/>
                <a:gd name="connsiteX3" fmla="*/ 514350 w 571500"/>
                <a:gd name="connsiteY3" fmla="*/ 57150 h 533400"/>
                <a:gd name="connsiteX4" fmla="*/ 514350 w 571500"/>
                <a:gd name="connsiteY4" fmla="*/ 361950 h 533400"/>
                <a:gd name="connsiteX5" fmla="*/ 533400 w 571500"/>
                <a:gd name="connsiteY5" fmla="*/ 0 h 533400"/>
                <a:gd name="connsiteX6" fmla="*/ 38100 w 571500"/>
                <a:gd name="connsiteY6" fmla="*/ 0 h 533400"/>
                <a:gd name="connsiteX7" fmla="*/ 0 w 571500"/>
                <a:gd name="connsiteY7" fmla="*/ 38100 h 533400"/>
                <a:gd name="connsiteX8" fmla="*/ 0 w 571500"/>
                <a:gd name="connsiteY8" fmla="*/ 381000 h 533400"/>
                <a:gd name="connsiteX9" fmla="*/ 38100 w 571500"/>
                <a:gd name="connsiteY9" fmla="*/ 419100 h 533400"/>
                <a:gd name="connsiteX10" fmla="*/ 228600 w 571500"/>
                <a:gd name="connsiteY10" fmla="*/ 419100 h 533400"/>
                <a:gd name="connsiteX11" fmla="*/ 228600 w 571500"/>
                <a:gd name="connsiteY11" fmla="*/ 476250 h 533400"/>
                <a:gd name="connsiteX12" fmla="*/ 142875 w 571500"/>
                <a:gd name="connsiteY12" fmla="*/ 476250 h 533400"/>
                <a:gd name="connsiteX13" fmla="*/ 142875 w 571500"/>
                <a:gd name="connsiteY13" fmla="*/ 533400 h 533400"/>
                <a:gd name="connsiteX14" fmla="*/ 428625 w 571500"/>
                <a:gd name="connsiteY14" fmla="*/ 533400 h 533400"/>
                <a:gd name="connsiteX15" fmla="*/ 428625 w 571500"/>
                <a:gd name="connsiteY15" fmla="*/ 476250 h 533400"/>
                <a:gd name="connsiteX16" fmla="*/ 342900 w 571500"/>
                <a:gd name="connsiteY16" fmla="*/ 476250 h 533400"/>
                <a:gd name="connsiteX17" fmla="*/ 342900 w 571500"/>
                <a:gd name="connsiteY17" fmla="*/ 419100 h 533400"/>
                <a:gd name="connsiteX18" fmla="*/ 533400 w 571500"/>
                <a:gd name="connsiteY18" fmla="*/ 419100 h 533400"/>
                <a:gd name="connsiteX19" fmla="*/ 571500 w 571500"/>
                <a:gd name="connsiteY19" fmla="*/ 381000 h 533400"/>
                <a:gd name="connsiteX20" fmla="*/ 571500 w 571500"/>
                <a:gd name="connsiteY20" fmla="*/ 38100 h 533400"/>
                <a:gd name="connsiteX21" fmla="*/ 533400 w 571500"/>
                <a:gd name="connsiteY21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500" h="533400">
                  <a:moveTo>
                    <a:pt x="514350" y="361950"/>
                  </a:moveTo>
                  <a:lnTo>
                    <a:pt x="57150" y="361950"/>
                  </a:lnTo>
                  <a:lnTo>
                    <a:pt x="57150" y="57150"/>
                  </a:lnTo>
                  <a:lnTo>
                    <a:pt x="514350" y="57150"/>
                  </a:lnTo>
                  <a:lnTo>
                    <a:pt x="514350" y="361950"/>
                  </a:lnTo>
                  <a:close/>
                  <a:moveTo>
                    <a:pt x="53340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381000"/>
                  </a:lnTo>
                  <a:cubicBezTo>
                    <a:pt x="0" y="401955"/>
                    <a:pt x="17145" y="419100"/>
                    <a:pt x="38100" y="419100"/>
                  </a:cubicBezTo>
                  <a:lnTo>
                    <a:pt x="228600" y="419100"/>
                  </a:lnTo>
                  <a:lnTo>
                    <a:pt x="228600" y="476250"/>
                  </a:lnTo>
                  <a:lnTo>
                    <a:pt x="142875" y="476250"/>
                  </a:lnTo>
                  <a:lnTo>
                    <a:pt x="142875" y="533400"/>
                  </a:lnTo>
                  <a:lnTo>
                    <a:pt x="428625" y="533400"/>
                  </a:lnTo>
                  <a:lnTo>
                    <a:pt x="428625" y="476250"/>
                  </a:lnTo>
                  <a:lnTo>
                    <a:pt x="342900" y="476250"/>
                  </a:lnTo>
                  <a:lnTo>
                    <a:pt x="342900" y="419100"/>
                  </a:lnTo>
                  <a:lnTo>
                    <a:pt x="533400" y="419100"/>
                  </a:lnTo>
                  <a:cubicBezTo>
                    <a:pt x="554355" y="419100"/>
                    <a:pt x="571500" y="401955"/>
                    <a:pt x="571500" y="381000"/>
                  </a:cubicBezTo>
                  <a:lnTo>
                    <a:pt x="571500" y="38100"/>
                  </a:lnTo>
                  <a:cubicBezTo>
                    <a:pt x="571500" y="17145"/>
                    <a:pt x="554355" y="0"/>
                    <a:pt x="5334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55EA8B3-CDDB-49DB-9559-524F48C21221}"/>
                </a:ext>
              </a:extLst>
            </p:cNvPr>
            <p:cNvSpPr/>
            <p:nvPr/>
          </p:nvSpPr>
          <p:spPr>
            <a:xfrm>
              <a:off x="4533260" y="984054"/>
              <a:ext cx="266700" cy="533400"/>
            </a:xfrm>
            <a:custGeom>
              <a:avLst/>
              <a:gdLst>
                <a:gd name="connsiteX0" fmla="*/ 228600 w 266700"/>
                <a:gd name="connsiteY0" fmla="*/ 95250 h 533400"/>
                <a:gd name="connsiteX1" fmla="*/ 38100 w 266700"/>
                <a:gd name="connsiteY1" fmla="*/ 95250 h 533400"/>
                <a:gd name="connsiteX2" fmla="*/ 38100 w 266700"/>
                <a:gd name="connsiteY2" fmla="*/ 38100 h 533400"/>
                <a:gd name="connsiteX3" fmla="*/ 228600 w 266700"/>
                <a:gd name="connsiteY3" fmla="*/ 38100 h 533400"/>
                <a:gd name="connsiteX4" fmla="*/ 228600 w 266700"/>
                <a:gd name="connsiteY4" fmla="*/ 95250 h 533400"/>
                <a:gd name="connsiteX5" fmla="*/ 228600 w 266700"/>
                <a:gd name="connsiteY5" fmla="*/ 190500 h 533400"/>
                <a:gd name="connsiteX6" fmla="*/ 38100 w 266700"/>
                <a:gd name="connsiteY6" fmla="*/ 190500 h 533400"/>
                <a:gd name="connsiteX7" fmla="*/ 38100 w 266700"/>
                <a:gd name="connsiteY7" fmla="*/ 133350 h 533400"/>
                <a:gd name="connsiteX8" fmla="*/ 228600 w 266700"/>
                <a:gd name="connsiteY8" fmla="*/ 133350 h 533400"/>
                <a:gd name="connsiteX9" fmla="*/ 228600 w 266700"/>
                <a:gd name="connsiteY9" fmla="*/ 190500 h 533400"/>
                <a:gd name="connsiteX10" fmla="*/ 133350 w 266700"/>
                <a:gd name="connsiteY10" fmla="*/ 476250 h 533400"/>
                <a:gd name="connsiteX11" fmla="*/ 104775 w 266700"/>
                <a:gd name="connsiteY11" fmla="*/ 447675 h 533400"/>
                <a:gd name="connsiteX12" fmla="*/ 133350 w 266700"/>
                <a:gd name="connsiteY12" fmla="*/ 419100 h 533400"/>
                <a:gd name="connsiteX13" fmla="*/ 161925 w 266700"/>
                <a:gd name="connsiteY13" fmla="*/ 447675 h 533400"/>
                <a:gd name="connsiteX14" fmla="*/ 133350 w 266700"/>
                <a:gd name="connsiteY14" fmla="*/ 476250 h 533400"/>
                <a:gd name="connsiteX15" fmla="*/ 228600 w 266700"/>
                <a:gd name="connsiteY15" fmla="*/ 0 h 533400"/>
                <a:gd name="connsiteX16" fmla="*/ 38100 w 266700"/>
                <a:gd name="connsiteY16" fmla="*/ 0 h 533400"/>
                <a:gd name="connsiteX17" fmla="*/ 0 w 266700"/>
                <a:gd name="connsiteY17" fmla="*/ 38100 h 533400"/>
                <a:gd name="connsiteX18" fmla="*/ 0 w 266700"/>
                <a:gd name="connsiteY18" fmla="*/ 495300 h 533400"/>
                <a:gd name="connsiteX19" fmla="*/ 38100 w 266700"/>
                <a:gd name="connsiteY19" fmla="*/ 533400 h 533400"/>
                <a:gd name="connsiteX20" fmla="*/ 228600 w 266700"/>
                <a:gd name="connsiteY20" fmla="*/ 533400 h 533400"/>
                <a:gd name="connsiteX21" fmla="*/ 266700 w 266700"/>
                <a:gd name="connsiteY21" fmla="*/ 495300 h 533400"/>
                <a:gd name="connsiteX22" fmla="*/ 266700 w 266700"/>
                <a:gd name="connsiteY22" fmla="*/ 38100 h 533400"/>
                <a:gd name="connsiteX23" fmla="*/ 228600 w 266700"/>
                <a:gd name="connsiteY23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6700" h="533400">
                  <a:moveTo>
                    <a:pt x="228600" y="95250"/>
                  </a:moveTo>
                  <a:lnTo>
                    <a:pt x="38100" y="95250"/>
                  </a:lnTo>
                  <a:lnTo>
                    <a:pt x="38100" y="38100"/>
                  </a:lnTo>
                  <a:lnTo>
                    <a:pt x="228600" y="38100"/>
                  </a:lnTo>
                  <a:lnTo>
                    <a:pt x="228600" y="95250"/>
                  </a:lnTo>
                  <a:close/>
                  <a:moveTo>
                    <a:pt x="228600" y="190500"/>
                  </a:moveTo>
                  <a:lnTo>
                    <a:pt x="38100" y="190500"/>
                  </a:lnTo>
                  <a:lnTo>
                    <a:pt x="38100" y="133350"/>
                  </a:lnTo>
                  <a:lnTo>
                    <a:pt x="228600" y="133350"/>
                  </a:lnTo>
                  <a:lnTo>
                    <a:pt x="228600" y="190500"/>
                  </a:lnTo>
                  <a:close/>
                  <a:moveTo>
                    <a:pt x="133350" y="476250"/>
                  </a:moveTo>
                  <a:cubicBezTo>
                    <a:pt x="117158" y="476250"/>
                    <a:pt x="104775" y="463867"/>
                    <a:pt x="104775" y="447675"/>
                  </a:cubicBezTo>
                  <a:cubicBezTo>
                    <a:pt x="104775" y="431483"/>
                    <a:pt x="117158" y="419100"/>
                    <a:pt x="133350" y="419100"/>
                  </a:cubicBezTo>
                  <a:cubicBezTo>
                    <a:pt x="149542" y="419100"/>
                    <a:pt x="161925" y="431483"/>
                    <a:pt x="161925" y="447675"/>
                  </a:cubicBezTo>
                  <a:cubicBezTo>
                    <a:pt x="161925" y="463867"/>
                    <a:pt x="149542" y="476250"/>
                    <a:pt x="133350" y="476250"/>
                  </a:cubicBezTo>
                  <a:close/>
                  <a:moveTo>
                    <a:pt x="22860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495300"/>
                  </a:lnTo>
                  <a:cubicBezTo>
                    <a:pt x="0" y="516255"/>
                    <a:pt x="17145" y="533400"/>
                    <a:pt x="38100" y="533400"/>
                  </a:cubicBezTo>
                  <a:lnTo>
                    <a:pt x="228600" y="533400"/>
                  </a:lnTo>
                  <a:cubicBezTo>
                    <a:pt x="249555" y="533400"/>
                    <a:pt x="266700" y="516255"/>
                    <a:pt x="266700" y="495300"/>
                  </a:cubicBezTo>
                  <a:lnTo>
                    <a:pt x="266700" y="38100"/>
                  </a:lnTo>
                  <a:cubicBezTo>
                    <a:pt x="266700" y="17145"/>
                    <a:pt x="249555" y="0"/>
                    <a:pt x="2286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" name="Graphic 18" descr="Users with solid fill">
              <a:extLst>
                <a:ext uri="{FF2B5EF4-FFF2-40B4-BE49-F238E27FC236}">
                  <a16:creationId xmlns:a16="http://schemas.microsoft.com/office/drawing/2014/main" id="{F3DFE512-D7B9-4F10-9BF1-916F43025A5D}"/>
                </a:ext>
              </a:extLst>
            </p:cNvPr>
            <p:cNvGrpSpPr/>
            <p:nvPr/>
          </p:nvGrpSpPr>
          <p:grpSpPr>
            <a:xfrm>
              <a:off x="5614018" y="5834539"/>
              <a:ext cx="800100" cy="499109"/>
              <a:chOff x="5614018" y="5834539"/>
              <a:chExt cx="800100" cy="499109"/>
            </a:xfrm>
            <a:solidFill>
              <a:srgbClr val="000000"/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4D34CC9-EEF0-4863-828D-CEF719E5B3EE}"/>
                  </a:ext>
                </a:extLst>
              </p:cNvPr>
              <p:cNvSpPr/>
              <p:nvPr/>
            </p:nvSpPr>
            <p:spPr>
              <a:xfrm>
                <a:off x="5699743" y="5834539"/>
                <a:ext cx="171450" cy="171449"/>
              </a:xfrm>
              <a:custGeom>
                <a:avLst/>
                <a:gdLst>
                  <a:gd name="connsiteX0" fmla="*/ 171450 w 171450"/>
                  <a:gd name="connsiteY0" fmla="*/ 85725 h 171449"/>
                  <a:gd name="connsiteX1" fmla="*/ 85725 w 171450"/>
                  <a:gd name="connsiteY1" fmla="*/ 171450 h 171449"/>
                  <a:gd name="connsiteX2" fmla="*/ 0 w 171450"/>
                  <a:gd name="connsiteY2" fmla="*/ 85725 h 171449"/>
                  <a:gd name="connsiteX3" fmla="*/ 85725 w 171450"/>
                  <a:gd name="connsiteY3" fmla="*/ 0 h 171449"/>
                  <a:gd name="connsiteX4" fmla="*/ 171450 w 171450"/>
                  <a:gd name="connsiteY4" fmla="*/ 85725 h 17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49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3C39461-AB81-4FF4-ACFC-5D8ACBDA7C01}"/>
                  </a:ext>
                </a:extLst>
              </p:cNvPr>
              <p:cNvSpPr/>
              <p:nvPr/>
            </p:nvSpPr>
            <p:spPr>
              <a:xfrm>
                <a:off x="6156943" y="5834539"/>
                <a:ext cx="171450" cy="171449"/>
              </a:xfrm>
              <a:custGeom>
                <a:avLst/>
                <a:gdLst>
                  <a:gd name="connsiteX0" fmla="*/ 171450 w 171450"/>
                  <a:gd name="connsiteY0" fmla="*/ 85725 h 171449"/>
                  <a:gd name="connsiteX1" fmla="*/ 85725 w 171450"/>
                  <a:gd name="connsiteY1" fmla="*/ 171450 h 171449"/>
                  <a:gd name="connsiteX2" fmla="*/ 0 w 171450"/>
                  <a:gd name="connsiteY2" fmla="*/ 85725 h 171449"/>
                  <a:gd name="connsiteX3" fmla="*/ 85725 w 171450"/>
                  <a:gd name="connsiteY3" fmla="*/ 0 h 171449"/>
                  <a:gd name="connsiteX4" fmla="*/ 171450 w 171450"/>
                  <a:gd name="connsiteY4" fmla="*/ 85725 h 17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49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C7E7D64-4776-4B91-AD7A-44F543C902C1}"/>
                  </a:ext>
                </a:extLst>
              </p:cNvPr>
              <p:cNvSpPr/>
              <p:nvPr/>
            </p:nvSpPr>
            <p:spPr>
              <a:xfrm>
                <a:off x="5842618" y="6162199"/>
                <a:ext cx="342900" cy="171449"/>
              </a:xfrm>
              <a:custGeom>
                <a:avLst/>
                <a:gdLst>
                  <a:gd name="connsiteX0" fmla="*/ 342900 w 342900"/>
                  <a:gd name="connsiteY0" fmla="*/ 171450 h 171449"/>
                  <a:gd name="connsiteX1" fmla="*/ 342900 w 342900"/>
                  <a:gd name="connsiteY1" fmla="*/ 85725 h 171449"/>
                  <a:gd name="connsiteX2" fmla="*/ 325755 w 342900"/>
                  <a:gd name="connsiteY2" fmla="*/ 51435 h 171449"/>
                  <a:gd name="connsiteX3" fmla="*/ 241935 w 342900"/>
                  <a:gd name="connsiteY3" fmla="*/ 11430 h 171449"/>
                  <a:gd name="connsiteX4" fmla="*/ 171450 w 342900"/>
                  <a:gd name="connsiteY4" fmla="*/ 0 h 171449"/>
                  <a:gd name="connsiteX5" fmla="*/ 100965 w 342900"/>
                  <a:gd name="connsiteY5" fmla="*/ 11430 h 171449"/>
                  <a:gd name="connsiteX6" fmla="*/ 17145 w 342900"/>
                  <a:gd name="connsiteY6" fmla="*/ 51435 h 171449"/>
                  <a:gd name="connsiteX7" fmla="*/ 0 w 342900"/>
                  <a:gd name="connsiteY7" fmla="*/ 85725 h 171449"/>
                  <a:gd name="connsiteX8" fmla="*/ 0 w 342900"/>
                  <a:gd name="connsiteY8" fmla="*/ 171450 h 171449"/>
                  <a:gd name="connsiteX9" fmla="*/ 342900 w 342900"/>
                  <a:gd name="connsiteY9" fmla="*/ 171450 h 17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0" h="171449">
                    <a:moveTo>
                      <a:pt x="342900" y="171450"/>
                    </a:moveTo>
                    <a:lnTo>
                      <a:pt x="342900" y="85725"/>
                    </a:lnTo>
                    <a:cubicBezTo>
                      <a:pt x="342900" y="72390"/>
                      <a:pt x="337185" y="59055"/>
                      <a:pt x="325755" y="51435"/>
                    </a:cubicBezTo>
                    <a:cubicBezTo>
                      <a:pt x="302895" y="32385"/>
                      <a:pt x="272415" y="19050"/>
                      <a:pt x="241935" y="11430"/>
                    </a:cubicBezTo>
                    <a:cubicBezTo>
                      <a:pt x="220980" y="5715"/>
                      <a:pt x="196215" y="0"/>
                      <a:pt x="171450" y="0"/>
                    </a:cubicBezTo>
                    <a:cubicBezTo>
                      <a:pt x="148590" y="0"/>
                      <a:pt x="123825" y="3810"/>
                      <a:pt x="100965" y="11430"/>
                    </a:cubicBezTo>
                    <a:cubicBezTo>
                      <a:pt x="70485" y="19050"/>
                      <a:pt x="41910" y="34290"/>
                      <a:pt x="17145" y="51435"/>
                    </a:cubicBezTo>
                    <a:cubicBezTo>
                      <a:pt x="5715" y="60960"/>
                      <a:pt x="0" y="72390"/>
                      <a:pt x="0" y="85725"/>
                    </a:cubicBezTo>
                    <a:lnTo>
                      <a:pt x="0" y="171450"/>
                    </a:lnTo>
                    <a:lnTo>
                      <a:pt x="342900" y="1714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387268C-03EC-452A-BB1C-227FE5A01A24}"/>
                  </a:ext>
                </a:extLst>
              </p:cNvPr>
              <p:cNvSpPr/>
              <p:nvPr/>
            </p:nvSpPr>
            <p:spPr>
              <a:xfrm>
                <a:off x="5928343" y="5967889"/>
                <a:ext cx="171450" cy="171450"/>
              </a:xfrm>
              <a:custGeom>
                <a:avLst/>
                <a:gdLst>
                  <a:gd name="connsiteX0" fmla="*/ 171450 w 171450"/>
                  <a:gd name="connsiteY0" fmla="*/ 85725 h 171450"/>
                  <a:gd name="connsiteX1" fmla="*/ 85725 w 171450"/>
                  <a:gd name="connsiteY1" fmla="*/ 171450 h 171450"/>
                  <a:gd name="connsiteX2" fmla="*/ 0 w 171450"/>
                  <a:gd name="connsiteY2" fmla="*/ 85725 h 171450"/>
                  <a:gd name="connsiteX3" fmla="*/ 85725 w 171450"/>
                  <a:gd name="connsiteY3" fmla="*/ 0 h 171450"/>
                  <a:gd name="connsiteX4" fmla="*/ 171450 w 171450"/>
                  <a:gd name="connsiteY4" fmla="*/ 8572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1450" y="85725"/>
                    </a:moveTo>
                    <a:cubicBezTo>
                      <a:pt x="171450" y="133070"/>
                      <a:pt x="133070" y="171450"/>
                      <a:pt x="85725" y="171450"/>
                    </a:cubicBezTo>
                    <a:cubicBezTo>
                      <a:pt x="38380" y="171450"/>
                      <a:pt x="0" y="133070"/>
                      <a:pt x="0" y="85725"/>
                    </a:cubicBezTo>
                    <a:cubicBezTo>
                      <a:pt x="0" y="38380"/>
                      <a:pt x="38380" y="0"/>
                      <a:pt x="85725" y="0"/>
                    </a:cubicBezTo>
                    <a:cubicBezTo>
                      <a:pt x="133070" y="0"/>
                      <a:pt x="171450" y="38380"/>
                      <a:pt x="171450" y="8572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F923C01-5759-4CA7-AE81-B8D23361AB1B}"/>
                  </a:ext>
                </a:extLst>
              </p:cNvPr>
              <p:cNvSpPr/>
              <p:nvPr/>
            </p:nvSpPr>
            <p:spPr>
              <a:xfrm>
                <a:off x="6103603" y="6028849"/>
                <a:ext cx="310514" cy="171450"/>
              </a:xfrm>
              <a:custGeom>
                <a:avLst/>
                <a:gdLst>
                  <a:gd name="connsiteX0" fmla="*/ 293370 w 310514"/>
                  <a:gd name="connsiteY0" fmla="*/ 51435 h 171450"/>
                  <a:gd name="connsiteX1" fmla="*/ 209550 w 310514"/>
                  <a:gd name="connsiteY1" fmla="*/ 11430 h 171450"/>
                  <a:gd name="connsiteX2" fmla="*/ 139065 w 310514"/>
                  <a:gd name="connsiteY2" fmla="*/ 0 h 171450"/>
                  <a:gd name="connsiteX3" fmla="*/ 68580 w 310514"/>
                  <a:gd name="connsiteY3" fmla="*/ 11430 h 171450"/>
                  <a:gd name="connsiteX4" fmla="*/ 34290 w 310514"/>
                  <a:gd name="connsiteY4" fmla="*/ 24765 h 171450"/>
                  <a:gd name="connsiteX5" fmla="*/ 34290 w 310514"/>
                  <a:gd name="connsiteY5" fmla="*/ 26670 h 171450"/>
                  <a:gd name="connsiteX6" fmla="*/ 0 w 310514"/>
                  <a:gd name="connsiteY6" fmla="*/ 110490 h 171450"/>
                  <a:gd name="connsiteX7" fmla="*/ 87630 w 310514"/>
                  <a:gd name="connsiteY7" fmla="*/ 154305 h 171450"/>
                  <a:gd name="connsiteX8" fmla="*/ 102870 w 310514"/>
                  <a:gd name="connsiteY8" fmla="*/ 171450 h 171450"/>
                  <a:gd name="connsiteX9" fmla="*/ 310515 w 310514"/>
                  <a:gd name="connsiteY9" fmla="*/ 171450 h 171450"/>
                  <a:gd name="connsiteX10" fmla="*/ 310515 w 310514"/>
                  <a:gd name="connsiteY10" fmla="*/ 85725 h 171450"/>
                  <a:gd name="connsiteX11" fmla="*/ 293370 w 310514"/>
                  <a:gd name="connsiteY11" fmla="*/ 5143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0514" h="171450">
                    <a:moveTo>
                      <a:pt x="293370" y="51435"/>
                    </a:moveTo>
                    <a:cubicBezTo>
                      <a:pt x="270510" y="32385"/>
                      <a:pt x="240030" y="19050"/>
                      <a:pt x="209550" y="11430"/>
                    </a:cubicBezTo>
                    <a:cubicBezTo>
                      <a:pt x="188595" y="5715"/>
                      <a:pt x="163830" y="0"/>
                      <a:pt x="139065" y="0"/>
                    </a:cubicBezTo>
                    <a:cubicBezTo>
                      <a:pt x="116205" y="0"/>
                      <a:pt x="91440" y="3810"/>
                      <a:pt x="68580" y="11430"/>
                    </a:cubicBezTo>
                    <a:cubicBezTo>
                      <a:pt x="57150" y="15240"/>
                      <a:pt x="45720" y="19050"/>
                      <a:pt x="34290" y="24765"/>
                    </a:cubicBezTo>
                    <a:lnTo>
                      <a:pt x="34290" y="26670"/>
                    </a:lnTo>
                    <a:cubicBezTo>
                      <a:pt x="34290" y="59055"/>
                      <a:pt x="20955" y="89535"/>
                      <a:pt x="0" y="110490"/>
                    </a:cubicBezTo>
                    <a:cubicBezTo>
                      <a:pt x="36195" y="121920"/>
                      <a:pt x="64770" y="137160"/>
                      <a:pt x="87630" y="154305"/>
                    </a:cubicBezTo>
                    <a:cubicBezTo>
                      <a:pt x="93345" y="160020"/>
                      <a:pt x="99060" y="163830"/>
                      <a:pt x="102870" y="171450"/>
                    </a:cubicBezTo>
                    <a:lnTo>
                      <a:pt x="310515" y="171450"/>
                    </a:lnTo>
                    <a:lnTo>
                      <a:pt x="310515" y="85725"/>
                    </a:lnTo>
                    <a:cubicBezTo>
                      <a:pt x="310515" y="72390"/>
                      <a:pt x="304800" y="59055"/>
                      <a:pt x="293370" y="5143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4234D5B-C322-45F7-9680-4692CABAD050}"/>
                  </a:ext>
                </a:extLst>
              </p:cNvPr>
              <p:cNvSpPr/>
              <p:nvPr/>
            </p:nvSpPr>
            <p:spPr>
              <a:xfrm>
                <a:off x="5614018" y="6028849"/>
                <a:ext cx="310514" cy="171450"/>
              </a:xfrm>
              <a:custGeom>
                <a:avLst/>
                <a:gdLst>
                  <a:gd name="connsiteX0" fmla="*/ 222885 w 310514"/>
                  <a:gd name="connsiteY0" fmla="*/ 154305 h 171450"/>
                  <a:gd name="connsiteX1" fmla="*/ 222885 w 310514"/>
                  <a:gd name="connsiteY1" fmla="*/ 154305 h 171450"/>
                  <a:gd name="connsiteX2" fmla="*/ 310515 w 310514"/>
                  <a:gd name="connsiteY2" fmla="*/ 110490 h 171450"/>
                  <a:gd name="connsiteX3" fmla="*/ 276225 w 310514"/>
                  <a:gd name="connsiteY3" fmla="*/ 26670 h 171450"/>
                  <a:gd name="connsiteX4" fmla="*/ 276225 w 310514"/>
                  <a:gd name="connsiteY4" fmla="*/ 22860 h 171450"/>
                  <a:gd name="connsiteX5" fmla="*/ 241935 w 310514"/>
                  <a:gd name="connsiteY5" fmla="*/ 11430 h 171450"/>
                  <a:gd name="connsiteX6" fmla="*/ 171450 w 310514"/>
                  <a:gd name="connsiteY6" fmla="*/ 0 h 171450"/>
                  <a:gd name="connsiteX7" fmla="*/ 100965 w 310514"/>
                  <a:gd name="connsiteY7" fmla="*/ 11430 h 171450"/>
                  <a:gd name="connsiteX8" fmla="*/ 17145 w 310514"/>
                  <a:gd name="connsiteY8" fmla="*/ 51435 h 171450"/>
                  <a:gd name="connsiteX9" fmla="*/ 0 w 310514"/>
                  <a:gd name="connsiteY9" fmla="*/ 85725 h 171450"/>
                  <a:gd name="connsiteX10" fmla="*/ 0 w 310514"/>
                  <a:gd name="connsiteY10" fmla="*/ 171450 h 171450"/>
                  <a:gd name="connsiteX11" fmla="*/ 205740 w 310514"/>
                  <a:gd name="connsiteY11" fmla="*/ 171450 h 171450"/>
                  <a:gd name="connsiteX12" fmla="*/ 222885 w 310514"/>
                  <a:gd name="connsiteY12" fmla="*/ 15430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0514" h="171450">
                    <a:moveTo>
                      <a:pt x="222885" y="154305"/>
                    </a:moveTo>
                    <a:lnTo>
                      <a:pt x="222885" y="154305"/>
                    </a:lnTo>
                    <a:cubicBezTo>
                      <a:pt x="249555" y="135255"/>
                      <a:pt x="280035" y="120015"/>
                      <a:pt x="310515" y="110490"/>
                    </a:cubicBezTo>
                    <a:cubicBezTo>
                      <a:pt x="289560" y="87630"/>
                      <a:pt x="276225" y="59055"/>
                      <a:pt x="276225" y="26670"/>
                    </a:cubicBezTo>
                    <a:cubicBezTo>
                      <a:pt x="276225" y="24765"/>
                      <a:pt x="276225" y="24765"/>
                      <a:pt x="276225" y="22860"/>
                    </a:cubicBezTo>
                    <a:cubicBezTo>
                      <a:pt x="264795" y="19050"/>
                      <a:pt x="253365" y="13335"/>
                      <a:pt x="241935" y="11430"/>
                    </a:cubicBezTo>
                    <a:cubicBezTo>
                      <a:pt x="220980" y="5715"/>
                      <a:pt x="196215" y="0"/>
                      <a:pt x="171450" y="0"/>
                    </a:cubicBezTo>
                    <a:cubicBezTo>
                      <a:pt x="148590" y="0"/>
                      <a:pt x="123825" y="3810"/>
                      <a:pt x="100965" y="11430"/>
                    </a:cubicBezTo>
                    <a:cubicBezTo>
                      <a:pt x="70485" y="20955"/>
                      <a:pt x="41910" y="34290"/>
                      <a:pt x="17145" y="51435"/>
                    </a:cubicBezTo>
                    <a:cubicBezTo>
                      <a:pt x="5715" y="59055"/>
                      <a:pt x="0" y="72390"/>
                      <a:pt x="0" y="85725"/>
                    </a:cubicBezTo>
                    <a:lnTo>
                      <a:pt x="0" y="171450"/>
                    </a:lnTo>
                    <a:lnTo>
                      <a:pt x="205740" y="171450"/>
                    </a:lnTo>
                    <a:cubicBezTo>
                      <a:pt x="211455" y="163830"/>
                      <a:pt x="215265" y="160020"/>
                      <a:pt x="222885" y="1543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4490FA-D6AD-4A61-8F62-38DE0F3DE511}"/>
                </a:ext>
              </a:extLst>
            </p:cNvPr>
            <p:cNvSpPr/>
            <p:nvPr/>
          </p:nvSpPr>
          <p:spPr>
            <a:xfrm>
              <a:off x="3925873" y="3600659"/>
              <a:ext cx="1195058" cy="6175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6F505EB-4D9F-4BDF-8989-B8158D55BF2C}"/>
                </a:ext>
              </a:extLst>
            </p:cNvPr>
            <p:cNvSpPr/>
            <p:nvPr/>
          </p:nvSpPr>
          <p:spPr>
            <a:xfrm>
              <a:off x="4221480" y="2377011"/>
              <a:ext cx="2743199" cy="6175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EFE51B-9B18-4FE3-AFD1-1780F9FBCAFC}"/>
                </a:ext>
              </a:extLst>
            </p:cNvPr>
            <p:cNvSpPr/>
            <p:nvPr/>
          </p:nvSpPr>
          <p:spPr>
            <a:xfrm>
              <a:off x="6969034" y="5648486"/>
              <a:ext cx="1196969" cy="850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FA740B3-2D01-4724-908B-004067514730}"/>
                </a:ext>
              </a:extLst>
            </p:cNvPr>
            <p:cNvSpPr/>
            <p:nvPr/>
          </p:nvSpPr>
          <p:spPr>
            <a:xfrm>
              <a:off x="4048834" y="2224049"/>
              <a:ext cx="3151970" cy="9871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D4839EF-5CC8-4989-ADBE-C4EF49C48883}"/>
                </a:ext>
              </a:extLst>
            </p:cNvPr>
            <p:cNvCxnSpPr>
              <a:stCxn id="23" idx="0"/>
            </p:cNvCxnSpPr>
            <p:nvPr/>
          </p:nvCxnSpPr>
          <p:spPr>
            <a:xfrm flipH="1" flipV="1">
              <a:off x="4361810" y="1707954"/>
              <a:ext cx="1263009" cy="516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C894E08-C5DF-4306-9B66-A7979BC86BF9}"/>
                </a:ext>
              </a:extLst>
            </p:cNvPr>
            <p:cNvCxnSpPr>
              <a:stCxn id="23" idx="0"/>
            </p:cNvCxnSpPr>
            <p:nvPr/>
          </p:nvCxnSpPr>
          <p:spPr>
            <a:xfrm flipH="1" flipV="1">
              <a:off x="5556868" y="1696765"/>
              <a:ext cx="67951" cy="5272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189B0EA-DBBB-4F80-AA1A-E3DB55AE5410}"/>
                </a:ext>
              </a:extLst>
            </p:cNvPr>
            <p:cNvCxnSpPr>
              <a:stCxn id="23" idx="0"/>
            </p:cNvCxnSpPr>
            <p:nvPr/>
          </p:nvCxnSpPr>
          <p:spPr>
            <a:xfrm flipV="1">
              <a:off x="5624819" y="1696765"/>
              <a:ext cx="1172828" cy="5272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02B4ED6-0F79-45CF-9495-34BE72BB7D71}"/>
                </a:ext>
              </a:extLst>
            </p:cNvPr>
            <p:cNvCxnSpPr>
              <a:stCxn id="22" idx="1"/>
            </p:cNvCxnSpPr>
            <p:nvPr/>
          </p:nvCxnSpPr>
          <p:spPr>
            <a:xfrm flipH="1">
              <a:off x="6471268" y="6073936"/>
              <a:ext cx="497766" cy="101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EA62ED6-3F60-4136-995D-103BB0E2CFE8}"/>
                </a:ext>
              </a:extLst>
            </p:cNvPr>
            <p:cNvCxnSpPr/>
            <p:nvPr/>
          </p:nvCxnSpPr>
          <p:spPr>
            <a:xfrm flipV="1">
              <a:off x="6014068" y="5265261"/>
              <a:ext cx="0" cy="3616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A69D52D-71FE-4128-9F5E-30A767F922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50813" y="3949783"/>
              <a:ext cx="947607" cy="6787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2662FE4-8F6F-471F-B0E4-9F7537CFF2A1}"/>
                </a:ext>
              </a:extLst>
            </p:cNvPr>
            <p:cNvCxnSpPr>
              <a:endCxn id="20" idx="2"/>
            </p:cNvCxnSpPr>
            <p:nvPr/>
          </p:nvCxnSpPr>
          <p:spPr>
            <a:xfrm flipH="1" flipV="1">
              <a:off x="4523402" y="4218193"/>
              <a:ext cx="853920" cy="410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80772CE-7B00-4D6A-BD39-A566970A2249}"/>
                </a:ext>
              </a:extLst>
            </p:cNvPr>
            <p:cNvCxnSpPr>
              <a:stCxn id="20" idx="0"/>
              <a:endCxn id="23" idx="2"/>
            </p:cNvCxnSpPr>
            <p:nvPr/>
          </p:nvCxnSpPr>
          <p:spPr>
            <a:xfrm flipV="1">
              <a:off x="4523402" y="3211236"/>
              <a:ext cx="1101417" cy="3894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A3CC301-1063-444A-B35B-70A489A148D4}"/>
                </a:ext>
              </a:extLst>
            </p:cNvPr>
            <p:cNvSpPr txBox="1"/>
            <p:nvPr/>
          </p:nvSpPr>
          <p:spPr>
            <a:xfrm>
              <a:off x="5556868" y="457822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data.cdc.gov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E8C1CD-0C88-453E-B232-F0B967CC5E6D}"/>
                </a:ext>
              </a:extLst>
            </p:cNvPr>
            <p:cNvSpPr txBox="1"/>
            <p:nvPr/>
          </p:nvSpPr>
          <p:spPr>
            <a:xfrm>
              <a:off x="7421920" y="3516658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data.hhs.gov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818514B-47A2-419E-AA71-DCEC01C00C8A}"/>
                </a:ext>
              </a:extLst>
            </p:cNvPr>
            <p:cNvSpPr txBox="1"/>
            <p:nvPr/>
          </p:nvSpPr>
          <p:spPr>
            <a:xfrm>
              <a:off x="7103401" y="4472152"/>
              <a:ext cx="1577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Socrata Federation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5805E8-E564-43C3-9BFA-2AEB07067764}"/>
                </a:ext>
              </a:extLst>
            </p:cNvPr>
            <p:cNvSpPr txBox="1"/>
            <p:nvPr/>
          </p:nvSpPr>
          <p:spPr>
            <a:xfrm>
              <a:off x="5501048" y="6337140"/>
              <a:ext cx="15873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Data creator/steward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EC68BAD-878E-4359-ACB4-BA47D1D720B1}"/>
                </a:ext>
              </a:extLst>
            </p:cNvPr>
            <p:cNvSpPr txBox="1"/>
            <p:nvPr/>
          </p:nvSpPr>
          <p:spPr>
            <a:xfrm>
              <a:off x="6702197" y="5360278"/>
              <a:ext cx="17924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Dataset, metadata, footnotes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F2D9586-32BB-4E04-9CE7-858AB3459239}"/>
                </a:ext>
              </a:extLst>
            </p:cNvPr>
            <p:cNvSpPr txBox="1"/>
            <p:nvPr/>
          </p:nvSpPr>
          <p:spPr>
            <a:xfrm>
              <a:off x="4050194" y="3817699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Socrata API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8F08B1B-3C39-4D7B-A92B-41E07B429BD8}"/>
                </a:ext>
              </a:extLst>
            </p:cNvPr>
            <p:cNvSpPr txBox="1"/>
            <p:nvPr/>
          </p:nvSpPr>
          <p:spPr>
            <a:xfrm>
              <a:off x="5015912" y="2556396"/>
              <a:ext cx="11790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Custom application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856B7B-EEAB-4A19-9CD7-5D28A59A5CBB}"/>
                </a:ext>
              </a:extLst>
            </p:cNvPr>
            <p:cNvSpPr txBox="1"/>
            <p:nvPr/>
          </p:nvSpPr>
          <p:spPr>
            <a:xfrm>
              <a:off x="4704610" y="1503720"/>
              <a:ext cx="32350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Desktop and mobile consumers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899928-FA27-407E-90DE-9EB4D33933B2}"/>
                </a:ext>
              </a:extLst>
            </p:cNvPr>
            <p:cNvSpPr/>
            <p:nvPr/>
          </p:nvSpPr>
          <p:spPr>
            <a:xfrm>
              <a:off x="5400531" y="4283173"/>
              <a:ext cx="1196969" cy="850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FAA623-28CC-4C74-9FA4-10438F11A4CE}"/>
                </a:ext>
              </a:extLst>
            </p:cNvPr>
            <p:cNvSpPr/>
            <p:nvPr/>
          </p:nvSpPr>
          <p:spPr>
            <a:xfrm>
              <a:off x="5452714" y="4310267"/>
              <a:ext cx="1118509" cy="636620"/>
            </a:xfrm>
            <a:custGeom>
              <a:avLst/>
              <a:gdLst>
                <a:gd name="connsiteX0" fmla="*/ 189937 w 1118509"/>
                <a:gd name="connsiteY0" fmla="*/ 635559 h 636620"/>
                <a:gd name="connsiteX1" fmla="*/ 242483 w 1118509"/>
                <a:gd name="connsiteY1" fmla="*/ 636620 h 636620"/>
                <a:gd name="connsiteX2" fmla="*/ 959376 w 1118509"/>
                <a:gd name="connsiteY2" fmla="*/ 636620 h 636620"/>
                <a:gd name="connsiteX3" fmla="*/ 1118508 w 1118509"/>
                <a:gd name="connsiteY3" fmla="*/ 476223 h 636620"/>
                <a:gd name="connsiteX4" fmla="*/ 960703 w 1118509"/>
                <a:gd name="connsiteY4" fmla="*/ 317101 h 636620"/>
                <a:gd name="connsiteX5" fmla="*/ 947437 w 1118509"/>
                <a:gd name="connsiteY5" fmla="*/ 317101 h 636620"/>
                <a:gd name="connsiteX6" fmla="*/ 863864 w 1118509"/>
                <a:gd name="connsiteY6" fmla="*/ 155214 h 636620"/>
                <a:gd name="connsiteX7" fmla="*/ 682117 w 1118509"/>
                <a:gd name="connsiteY7" fmla="*/ 130010 h 636620"/>
                <a:gd name="connsiteX8" fmla="*/ 361022 w 1118509"/>
                <a:gd name="connsiteY8" fmla="*/ 26224 h 636620"/>
                <a:gd name="connsiteX9" fmla="*/ 231066 w 1118509"/>
                <a:gd name="connsiteY9" fmla="*/ 237487 h 636620"/>
                <a:gd name="connsiteX10" fmla="*/ 231066 w 1118509"/>
                <a:gd name="connsiteY10" fmla="*/ 240140 h 636620"/>
                <a:gd name="connsiteX11" fmla="*/ 199585 w 1118509"/>
                <a:gd name="connsiteY11" fmla="*/ 237576 h 636620"/>
                <a:gd name="connsiteX12" fmla="*/ 0 w 1118509"/>
                <a:gd name="connsiteY12" fmla="*/ 436697 h 636620"/>
                <a:gd name="connsiteX13" fmla="*/ 18803 w 1118509"/>
                <a:gd name="connsiteY13" fmla="*/ 521448 h 636620"/>
                <a:gd name="connsiteX14" fmla="*/ 189937 w 1118509"/>
                <a:gd name="connsiteY14" fmla="*/ 635559 h 636620"/>
                <a:gd name="connsiteX15" fmla="*/ 61231 w 1118509"/>
                <a:gd name="connsiteY15" fmla="*/ 333055 h 636620"/>
                <a:gd name="connsiteX16" fmla="*/ 199577 w 1118509"/>
                <a:gd name="connsiteY16" fmla="*/ 264104 h 636620"/>
                <a:gd name="connsiteX17" fmla="*/ 226771 w 1118509"/>
                <a:gd name="connsiteY17" fmla="*/ 266318 h 636620"/>
                <a:gd name="connsiteX18" fmla="*/ 257588 w 1118509"/>
                <a:gd name="connsiteY18" fmla="*/ 271359 h 636620"/>
                <a:gd name="connsiteX19" fmla="*/ 257588 w 1118509"/>
                <a:gd name="connsiteY19" fmla="*/ 237482 h 636620"/>
                <a:gd name="connsiteX20" fmla="*/ 471005 w 1118509"/>
                <a:gd name="connsiteY20" fmla="*/ 26675 h 636620"/>
                <a:gd name="connsiteX21" fmla="*/ 658510 w 1118509"/>
                <a:gd name="connsiteY21" fmla="*/ 142122 h 636620"/>
                <a:gd name="connsiteX22" fmla="*/ 669045 w 1118509"/>
                <a:gd name="connsiteY22" fmla="*/ 162643 h 636620"/>
                <a:gd name="connsiteX23" fmla="*/ 690830 w 1118509"/>
                <a:gd name="connsiteY23" fmla="*/ 155064 h 636620"/>
                <a:gd name="connsiteX24" fmla="*/ 910857 w 1118509"/>
                <a:gd name="connsiteY24" fmla="*/ 259196 h 636620"/>
                <a:gd name="connsiteX25" fmla="*/ 920905 w 1118509"/>
                <a:gd name="connsiteY25" fmla="*/ 317101 h 636620"/>
                <a:gd name="connsiteX26" fmla="*/ 920905 w 1118509"/>
                <a:gd name="connsiteY26" fmla="*/ 343633 h 636620"/>
                <a:gd name="connsiteX27" fmla="*/ 960701 w 1118509"/>
                <a:gd name="connsiteY27" fmla="*/ 343633 h 636620"/>
                <a:gd name="connsiteX28" fmla="*/ 1091964 w 1118509"/>
                <a:gd name="connsiteY28" fmla="*/ 478814 h 636620"/>
                <a:gd name="connsiteX29" fmla="*/ 959376 w 1118509"/>
                <a:gd name="connsiteY29" fmla="*/ 610089 h 636620"/>
                <a:gd name="connsiteX30" fmla="*/ 215019 w 1118509"/>
                <a:gd name="connsiteY30" fmla="*/ 610089 h 636620"/>
                <a:gd name="connsiteX31" fmla="*/ 191377 w 1118509"/>
                <a:gd name="connsiteY31" fmla="*/ 609067 h 636620"/>
                <a:gd name="connsiteX32" fmla="*/ 26609 w 1118509"/>
                <a:gd name="connsiteY32" fmla="*/ 429450 h 636620"/>
                <a:gd name="connsiteX33" fmla="*/ 61227 w 1118509"/>
                <a:gd name="connsiteY33" fmla="*/ 333055 h 63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18509" h="636620">
                  <a:moveTo>
                    <a:pt x="189937" y="635559"/>
                  </a:moveTo>
                  <a:cubicBezTo>
                    <a:pt x="203349" y="636290"/>
                    <a:pt x="242483" y="636620"/>
                    <a:pt x="242483" y="636620"/>
                  </a:cubicBezTo>
                  <a:lnTo>
                    <a:pt x="959376" y="636620"/>
                  </a:lnTo>
                  <a:cubicBezTo>
                    <a:pt x="1047612" y="636272"/>
                    <a:pt x="1118858" y="564459"/>
                    <a:pt x="1118508" y="476223"/>
                  </a:cubicBezTo>
                  <a:cubicBezTo>
                    <a:pt x="1118163" y="388998"/>
                    <a:pt x="1047922" y="318171"/>
                    <a:pt x="960703" y="317101"/>
                  </a:cubicBezTo>
                  <a:lnTo>
                    <a:pt x="947437" y="317101"/>
                  </a:lnTo>
                  <a:cubicBezTo>
                    <a:pt x="947314" y="252819"/>
                    <a:pt x="916197" y="192543"/>
                    <a:pt x="863864" y="155214"/>
                  </a:cubicBezTo>
                  <a:cubicBezTo>
                    <a:pt x="810843" y="118117"/>
                    <a:pt x="743233" y="108741"/>
                    <a:pt x="682117" y="130010"/>
                  </a:cubicBezTo>
                  <a:cubicBezTo>
                    <a:pt x="622109" y="12683"/>
                    <a:pt x="478349" y="-33784"/>
                    <a:pt x="361022" y="26224"/>
                  </a:cubicBezTo>
                  <a:cubicBezTo>
                    <a:pt x="281631" y="66830"/>
                    <a:pt x="231507" y="148315"/>
                    <a:pt x="231066" y="237487"/>
                  </a:cubicBezTo>
                  <a:lnTo>
                    <a:pt x="231066" y="240140"/>
                  </a:lnTo>
                  <a:cubicBezTo>
                    <a:pt x="220658" y="238437"/>
                    <a:pt x="210131" y="237580"/>
                    <a:pt x="199585" y="237576"/>
                  </a:cubicBezTo>
                  <a:cubicBezTo>
                    <a:pt x="89485" y="237449"/>
                    <a:pt x="128" y="326598"/>
                    <a:pt x="0" y="436697"/>
                  </a:cubicBezTo>
                  <a:cubicBezTo>
                    <a:pt x="-34" y="465986"/>
                    <a:pt x="6386" y="494922"/>
                    <a:pt x="18803" y="521448"/>
                  </a:cubicBezTo>
                  <a:cubicBezTo>
                    <a:pt x="51029" y="587620"/>
                    <a:pt x="116460" y="631250"/>
                    <a:pt x="189937" y="635559"/>
                  </a:cubicBezTo>
                  <a:close/>
                  <a:moveTo>
                    <a:pt x="61231" y="333055"/>
                  </a:moveTo>
                  <a:cubicBezTo>
                    <a:pt x="94328" y="290066"/>
                    <a:pt x="145326" y="264648"/>
                    <a:pt x="199577" y="264104"/>
                  </a:cubicBezTo>
                  <a:cubicBezTo>
                    <a:pt x="208686" y="264112"/>
                    <a:pt x="217780" y="264853"/>
                    <a:pt x="226771" y="266318"/>
                  </a:cubicBezTo>
                  <a:lnTo>
                    <a:pt x="257588" y="271359"/>
                  </a:lnTo>
                  <a:lnTo>
                    <a:pt x="257588" y="237482"/>
                  </a:lnTo>
                  <a:cubicBezTo>
                    <a:pt x="258309" y="120335"/>
                    <a:pt x="353859" y="25955"/>
                    <a:pt x="471005" y="26675"/>
                  </a:cubicBezTo>
                  <a:cubicBezTo>
                    <a:pt x="550150" y="27162"/>
                    <a:pt x="622441" y="71672"/>
                    <a:pt x="658510" y="142122"/>
                  </a:cubicBezTo>
                  <a:lnTo>
                    <a:pt x="669045" y="162643"/>
                  </a:lnTo>
                  <a:lnTo>
                    <a:pt x="690830" y="155064"/>
                  </a:lnTo>
                  <a:cubicBezTo>
                    <a:pt x="780344" y="123061"/>
                    <a:pt x="878853" y="169682"/>
                    <a:pt x="910857" y="259196"/>
                  </a:cubicBezTo>
                  <a:cubicBezTo>
                    <a:pt x="917501" y="277778"/>
                    <a:pt x="920899" y="297366"/>
                    <a:pt x="920905" y="317101"/>
                  </a:cubicBezTo>
                  <a:lnTo>
                    <a:pt x="920905" y="343633"/>
                  </a:lnTo>
                  <a:lnTo>
                    <a:pt x="960701" y="343633"/>
                  </a:lnTo>
                  <a:cubicBezTo>
                    <a:pt x="1034277" y="344715"/>
                    <a:pt x="1093046" y="405238"/>
                    <a:pt x="1091964" y="478814"/>
                  </a:cubicBezTo>
                  <a:cubicBezTo>
                    <a:pt x="1090896" y="551380"/>
                    <a:pt x="1031949" y="609744"/>
                    <a:pt x="959376" y="610089"/>
                  </a:cubicBezTo>
                  <a:lnTo>
                    <a:pt x="215019" y="610089"/>
                  </a:lnTo>
                  <a:lnTo>
                    <a:pt x="191377" y="609067"/>
                  </a:lnTo>
                  <a:cubicBezTo>
                    <a:pt x="96278" y="604966"/>
                    <a:pt x="22509" y="524549"/>
                    <a:pt x="26609" y="429450"/>
                  </a:cubicBezTo>
                  <a:cubicBezTo>
                    <a:pt x="28114" y="394552"/>
                    <a:pt x="40186" y="360936"/>
                    <a:pt x="61227" y="333055"/>
                  </a:cubicBezTo>
                  <a:close/>
                </a:path>
              </a:pathLst>
            </a:custGeom>
            <a:solidFill>
              <a:srgbClr val="000000"/>
            </a:solidFill>
            <a:ln w="131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1B34255-A0B6-4FBC-AD99-60E67C831F03}"/>
                </a:ext>
              </a:extLst>
            </p:cNvPr>
            <p:cNvSpPr/>
            <p:nvPr/>
          </p:nvSpPr>
          <p:spPr>
            <a:xfrm>
              <a:off x="7330054" y="3260043"/>
              <a:ext cx="1074455" cy="571388"/>
            </a:xfrm>
            <a:custGeom>
              <a:avLst/>
              <a:gdLst>
                <a:gd name="connsiteX0" fmla="*/ 182456 w 1074455"/>
                <a:gd name="connsiteY0" fmla="*/ 570436 h 571388"/>
                <a:gd name="connsiteX1" fmla="*/ 232932 w 1074455"/>
                <a:gd name="connsiteY1" fmla="*/ 571388 h 571388"/>
                <a:gd name="connsiteX2" fmla="*/ 921590 w 1074455"/>
                <a:gd name="connsiteY2" fmla="*/ 571388 h 571388"/>
                <a:gd name="connsiteX3" fmla="*/ 1074454 w 1074455"/>
                <a:gd name="connsiteY3" fmla="*/ 427426 h 571388"/>
                <a:gd name="connsiteX4" fmla="*/ 922864 w 1074455"/>
                <a:gd name="connsiteY4" fmla="*/ 284609 h 571388"/>
                <a:gd name="connsiteX5" fmla="*/ 910121 w 1074455"/>
                <a:gd name="connsiteY5" fmla="*/ 284609 h 571388"/>
                <a:gd name="connsiteX6" fmla="*/ 829840 w 1074455"/>
                <a:gd name="connsiteY6" fmla="*/ 139310 h 571388"/>
                <a:gd name="connsiteX7" fmla="*/ 655251 w 1074455"/>
                <a:gd name="connsiteY7" fmla="*/ 116688 h 571388"/>
                <a:gd name="connsiteX8" fmla="*/ 346803 w 1074455"/>
                <a:gd name="connsiteY8" fmla="*/ 23537 h 571388"/>
                <a:gd name="connsiteX9" fmla="*/ 221966 w 1074455"/>
                <a:gd name="connsiteY9" fmla="*/ 213153 h 571388"/>
                <a:gd name="connsiteX10" fmla="*/ 221966 w 1074455"/>
                <a:gd name="connsiteY10" fmla="*/ 215534 h 571388"/>
                <a:gd name="connsiteX11" fmla="*/ 191724 w 1074455"/>
                <a:gd name="connsiteY11" fmla="*/ 213232 h 571388"/>
                <a:gd name="connsiteX12" fmla="*/ 0 w 1074455"/>
                <a:gd name="connsiteY12" fmla="*/ 391950 h 571388"/>
                <a:gd name="connsiteX13" fmla="*/ 18063 w 1074455"/>
                <a:gd name="connsiteY13" fmla="*/ 468017 h 571388"/>
                <a:gd name="connsiteX14" fmla="*/ 182456 w 1074455"/>
                <a:gd name="connsiteY14" fmla="*/ 570436 h 571388"/>
                <a:gd name="connsiteX15" fmla="*/ 58819 w 1074455"/>
                <a:gd name="connsiteY15" fmla="*/ 298928 h 571388"/>
                <a:gd name="connsiteX16" fmla="*/ 191716 w 1074455"/>
                <a:gd name="connsiteY16" fmla="*/ 237043 h 571388"/>
                <a:gd name="connsiteX17" fmla="*/ 217839 w 1074455"/>
                <a:gd name="connsiteY17" fmla="*/ 239030 h 571388"/>
                <a:gd name="connsiteX18" fmla="*/ 247443 w 1074455"/>
                <a:gd name="connsiteY18" fmla="*/ 243554 h 571388"/>
                <a:gd name="connsiteX19" fmla="*/ 247443 w 1074455"/>
                <a:gd name="connsiteY19" fmla="*/ 213148 h 571388"/>
                <a:gd name="connsiteX20" fmla="*/ 452454 w 1074455"/>
                <a:gd name="connsiteY20" fmla="*/ 23942 h 571388"/>
                <a:gd name="connsiteX21" fmla="*/ 632574 w 1074455"/>
                <a:gd name="connsiteY21" fmla="*/ 127560 h 571388"/>
                <a:gd name="connsiteX22" fmla="*/ 642694 w 1074455"/>
                <a:gd name="connsiteY22" fmla="*/ 145977 h 571388"/>
                <a:gd name="connsiteX23" fmla="*/ 663621 w 1074455"/>
                <a:gd name="connsiteY23" fmla="*/ 139175 h 571388"/>
                <a:gd name="connsiteX24" fmla="*/ 874982 w 1074455"/>
                <a:gd name="connsiteY24" fmla="*/ 232637 h 571388"/>
                <a:gd name="connsiteX25" fmla="*/ 884634 w 1074455"/>
                <a:gd name="connsiteY25" fmla="*/ 284609 h 571388"/>
                <a:gd name="connsiteX26" fmla="*/ 884634 w 1074455"/>
                <a:gd name="connsiteY26" fmla="*/ 308422 h 571388"/>
                <a:gd name="connsiteX27" fmla="*/ 922863 w 1074455"/>
                <a:gd name="connsiteY27" fmla="*/ 308422 h 571388"/>
                <a:gd name="connsiteX28" fmla="*/ 1048955 w 1074455"/>
                <a:gd name="connsiteY28" fmla="*/ 429751 h 571388"/>
                <a:gd name="connsiteX29" fmla="*/ 921590 w 1074455"/>
                <a:gd name="connsiteY29" fmla="*/ 547576 h 571388"/>
                <a:gd name="connsiteX30" fmla="*/ 206550 w 1074455"/>
                <a:gd name="connsiteY30" fmla="*/ 547576 h 571388"/>
                <a:gd name="connsiteX31" fmla="*/ 183840 w 1074455"/>
                <a:gd name="connsiteY31" fmla="*/ 546658 h 571388"/>
                <a:gd name="connsiteX32" fmla="*/ 25561 w 1074455"/>
                <a:gd name="connsiteY32" fmla="*/ 385446 h 571388"/>
                <a:gd name="connsiteX33" fmla="*/ 58815 w 1074455"/>
                <a:gd name="connsiteY33" fmla="*/ 298928 h 57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74455" h="571388">
                  <a:moveTo>
                    <a:pt x="182456" y="570436"/>
                  </a:moveTo>
                  <a:cubicBezTo>
                    <a:pt x="195340" y="571092"/>
                    <a:pt x="232932" y="571388"/>
                    <a:pt x="232932" y="571388"/>
                  </a:cubicBezTo>
                  <a:lnTo>
                    <a:pt x="921590" y="571388"/>
                  </a:lnTo>
                  <a:cubicBezTo>
                    <a:pt x="1006350" y="571075"/>
                    <a:pt x="1074791" y="506621"/>
                    <a:pt x="1074454" y="427426"/>
                  </a:cubicBezTo>
                  <a:cubicBezTo>
                    <a:pt x="1074123" y="349139"/>
                    <a:pt x="1006648" y="285569"/>
                    <a:pt x="922864" y="284609"/>
                  </a:cubicBezTo>
                  <a:lnTo>
                    <a:pt x="910121" y="284609"/>
                  </a:lnTo>
                  <a:cubicBezTo>
                    <a:pt x="910003" y="226914"/>
                    <a:pt x="880111" y="172814"/>
                    <a:pt x="829840" y="139310"/>
                  </a:cubicBezTo>
                  <a:cubicBezTo>
                    <a:pt x="778907" y="106014"/>
                    <a:pt x="713960" y="97599"/>
                    <a:pt x="655251" y="116688"/>
                  </a:cubicBezTo>
                  <a:cubicBezTo>
                    <a:pt x="597607" y="11383"/>
                    <a:pt x="459509" y="-30322"/>
                    <a:pt x="346803" y="23537"/>
                  </a:cubicBezTo>
                  <a:cubicBezTo>
                    <a:pt x="270538" y="59982"/>
                    <a:pt x="222389" y="133118"/>
                    <a:pt x="221966" y="213153"/>
                  </a:cubicBezTo>
                  <a:lnTo>
                    <a:pt x="221966" y="215534"/>
                  </a:lnTo>
                  <a:cubicBezTo>
                    <a:pt x="211967" y="214005"/>
                    <a:pt x="201855" y="213236"/>
                    <a:pt x="191724" y="213232"/>
                  </a:cubicBezTo>
                  <a:cubicBezTo>
                    <a:pt x="85960" y="213118"/>
                    <a:pt x="123" y="293133"/>
                    <a:pt x="0" y="391950"/>
                  </a:cubicBezTo>
                  <a:cubicBezTo>
                    <a:pt x="-32" y="418238"/>
                    <a:pt x="6135" y="444209"/>
                    <a:pt x="18063" y="468017"/>
                  </a:cubicBezTo>
                  <a:cubicBezTo>
                    <a:pt x="49019" y="527409"/>
                    <a:pt x="111873" y="566569"/>
                    <a:pt x="182456" y="570436"/>
                  </a:cubicBezTo>
                  <a:close/>
                  <a:moveTo>
                    <a:pt x="58819" y="298928"/>
                  </a:moveTo>
                  <a:cubicBezTo>
                    <a:pt x="90613" y="260344"/>
                    <a:pt x="139602" y="237531"/>
                    <a:pt x="191716" y="237043"/>
                  </a:cubicBezTo>
                  <a:cubicBezTo>
                    <a:pt x="200467" y="237050"/>
                    <a:pt x="209202" y="237714"/>
                    <a:pt x="217839" y="239030"/>
                  </a:cubicBezTo>
                  <a:lnTo>
                    <a:pt x="247443" y="243554"/>
                  </a:lnTo>
                  <a:lnTo>
                    <a:pt x="247443" y="213148"/>
                  </a:lnTo>
                  <a:cubicBezTo>
                    <a:pt x="248135" y="108005"/>
                    <a:pt x="339922" y="23295"/>
                    <a:pt x="452454" y="23942"/>
                  </a:cubicBezTo>
                  <a:cubicBezTo>
                    <a:pt x="528482" y="24379"/>
                    <a:pt x="597925" y="64328"/>
                    <a:pt x="632574" y="127560"/>
                  </a:cubicBezTo>
                  <a:lnTo>
                    <a:pt x="642694" y="145977"/>
                  </a:lnTo>
                  <a:lnTo>
                    <a:pt x="663621" y="139175"/>
                  </a:lnTo>
                  <a:cubicBezTo>
                    <a:pt x="749610" y="110452"/>
                    <a:pt x="844238" y="152295"/>
                    <a:pt x="874982" y="232637"/>
                  </a:cubicBezTo>
                  <a:cubicBezTo>
                    <a:pt x="881364" y="249315"/>
                    <a:pt x="884629" y="266896"/>
                    <a:pt x="884634" y="284609"/>
                  </a:cubicBezTo>
                  <a:lnTo>
                    <a:pt x="884634" y="308422"/>
                  </a:lnTo>
                  <a:lnTo>
                    <a:pt x="922863" y="308422"/>
                  </a:lnTo>
                  <a:cubicBezTo>
                    <a:pt x="993541" y="309393"/>
                    <a:pt x="1049995" y="363714"/>
                    <a:pt x="1048955" y="429751"/>
                  </a:cubicBezTo>
                  <a:cubicBezTo>
                    <a:pt x="1047930" y="494882"/>
                    <a:pt x="991304" y="547266"/>
                    <a:pt x="921590" y="547576"/>
                  </a:cubicBezTo>
                  <a:lnTo>
                    <a:pt x="206550" y="547576"/>
                  </a:lnTo>
                  <a:lnTo>
                    <a:pt x="183840" y="546658"/>
                  </a:lnTo>
                  <a:cubicBezTo>
                    <a:pt x="92486" y="542977"/>
                    <a:pt x="21622" y="470801"/>
                    <a:pt x="25561" y="385446"/>
                  </a:cubicBezTo>
                  <a:cubicBezTo>
                    <a:pt x="27006" y="354124"/>
                    <a:pt x="38603" y="323952"/>
                    <a:pt x="58815" y="298928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BC37C0-7243-4B2B-B7A8-7905E5F9DADA}"/>
                </a:ext>
              </a:extLst>
            </p:cNvPr>
            <p:cNvSpPr/>
            <p:nvPr/>
          </p:nvSpPr>
          <p:spPr>
            <a:xfrm>
              <a:off x="7185564" y="5785646"/>
              <a:ext cx="762000" cy="533400"/>
            </a:xfrm>
            <a:custGeom>
              <a:avLst/>
              <a:gdLst>
                <a:gd name="connsiteX0" fmla="*/ 704850 w 762000"/>
                <a:gd name="connsiteY0" fmla="*/ 171450 h 533400"/>
                <a:gd name="connsiteX1" fmla="*/ 514350 w 762000"/>
                <a:gd name="connsiteY1" fmla="*/ 171450 h 533400"/>
                <a:gd name="connsiteX2" fmla="*/ 514350 w 762000"/>
                <a:gd name="connsiteY2" fmla="*/ 57150 h 533400"/>
                <a:gd name="connsiteX3" fmla="*/ 704850 w 762000"/>
                <a:gd name="connsiteY3" fmla="*/ 57150 h 533400"/>
                <a:gd name="connsiteX4" fmla="*/ 704850 w 762000"/>
                <a:gd name="connsiteY4" fmla="*/ 171450 h 533400"/>
                <a:gd name="connsiteX5" fmla="*/ 704850 w 762000"/>
                <a:gd name="connsiteY5" fmla="*/ 323850 h 533400"/>
                <a:gd name="connsiteX6" fmla="*/ 514350 w 762000"/>
                <a:gd name="connsiteY6" fmla="*/ 323850 h 533400"/>
                <a:gd name="connsiteX7" fmla="*/ 514350 w 762000"/>
                <a:gd name="connsiteY7" fmla="*/ 209550 h 533400"/>
                <a:gd name="connsiteX8" fmla="*/ 704850 w 762000"/>
                <a:gd name="connsiteY8" fmla="*/ 209550 h 533400"/>
                <a:gd name="connsiteX9" fmla="*/ 704850 w 762000"/>
                <a:gd name="connsiteY9" fmla="*/ 323850 h 533400"/>
                <a:gd name="connsiteX10" fmla="*/ 704850 w 762000"/>
                <a:gd name="connsiteY10" fmla="*/ 476250 h 533400"/>
                <a:gd name="connsiteX11" fmla="*/ 514350 w 762000"/>
                <a:gd name="connsiteY11" fmla="*/ 476250 h 533400"/>
                <a:gd name="connsiteX12" fmla="*/ 514350 w 762000"/>
                <a:gd name="connsiteY12" fmla="*/ 361950 h 533400"/>
                <a:gd name="connsiteX13" fmla="*/ 704850 w 762000"/>
                <a:gd name="connsiteY13" fmla="*/ 361950 h 533400"/>
                <a:gd name="connsiteX14" fmla="*/ 704850 w 762000"/>
                <a:gd name="connsiteY14" fmla="*/ 476250 h 533400"/>
                <a:gd name="connsiteX15" fmla="*/ 285750 w 762000"/>
                <a:gd name="connsiteY15" fmla="*/ 476250 h 533400"/>
                <a:gd name="connsiteX16" fmla="*/ 285750 w 762000"/>
                <a:gd name="connsiteY16" fmla="*/ 361950 h 533400"/>
                <a:gd name="connsiteX17" fmla="*/ 476250 w 762000"/>
                <a:gd name="connsiteY17" fmla="*/ 361950 h 533400"/>
                <a:gd name="connsiteX18" fmla="*/ 476250 w 762000"/>
                <a:gd name="connsiteY18" fmla="*/ 476250 h 533400"/>
                <a:gd name="connsiteX19" fmla="*/ 285750 w 762000"/>
                <a:gd name="connsiteY19" fmla="*/ 476250 h 533400"/>
                <a:gd name="connsiteX20" fmla="*/ 57150 w 762000"/>
                <a:gd name="connsiteY20" fmla="*/ 476250 h 533400"/>
                <a:gd name="connsiteX21" fmla="*/ 57150 w 762000"/>
                <a:gd name="connsiteY21" fmla="*/ 361950 h 533400"/>
                <a:gd name="connsiteX22" fmla="*/ 247650 w 762000"/>
                <a:gd name="connsiteY22" fmla="*/ 361950 h 533400"/>
                <a:gd name="connsiteX23" fmla="*/ 247650 w 762000"/>
                <a:gd name="connsiteY23" fmla="*/ 476250 h 533400"/>
                <a:gd name="connsiteX24" fmla="*/ 57150 w 762000"/>
                <a:gd name="connsiteY24" fmla="*/ 476250 h 533400"/>
                <a:gd name="connsiteX25" fmla="*/ 57150 w 762000"/>
                <a:gd name="connsiteY25" fmla="*/ 209550 h 533400"/>
                <a:gd name="connsiteX26" fmla="*/ 247650 w 762000"/>
                <a:gd name="connsiteY26" fmla="*/ 209550 h 533400"/>
                <a:gd name="connsiteX27" fmla="*/ 247650 w 762000"/>
                <a:gd name="connsiteY27" fmla="*/ 323850 h 533400"/>
                <a:gd name="connsiteX28" fmla="*/ 57150 w 762000"/>
                <a:gd name="connsiteY28" fmla="*/ 323850 h 533400"/>
                <a:gd name="connsiteX29" fmla="*/ 57150 w 762000"/>
                <a:gd name="connsiteY29" fmla="*/ 209550 h 533400"/>
                <a:gd name="connsiteX30" fmla="*/ 57150 w 762000"/>
                <a:gd name="connsiteY30" fmla="*/ 57150 h 533400"/>
                <a:gd name="connsiteX31" fmla="*/ 247650 w 762000"/>
                <a:gd name="connsiteY31" fmla="*/ 57150 h 533400"/>
                <a:gd name="connsiteX32" fmla="*/ 247650 w 762000"/>
                <a:gd name="connsiteY32" fmla="*/ 171450 h 533400"/>
                <a:gd name="connsiteX33" fmla="*/ 57150 w 762000"/>
                <a:gd name="connsiteY33" fmla="*/ 171450 h 533400"/>
                <a:gd name="connsiteX34" fmla="*/ 57150 w 762000"/>
                <a:gd name="connsiteY34" fmla="*/ 57150 h 533400"/>
                <a:gd name="connsiteX35" fmla="*/ 476250 w 762000"/>
                <a:gd name="connsiteY35" fmla="*/ 209550 h 533400"/>
                <a:gd name="connsiteX36" fmla="*/ 476250 w 762000"/>
                <a:gd name="connsiteY36" fmla="*/ 323850 h 533400"/>
                <a:gd name="connsiteX37" fmla="*/ 285750 w 762000"/>
                <a:gd name="connsiteY37" fmla="*/ 323850 h 533400"/>
                <a:gd name="connsiteX38" fmla="*/ 285750 w 762000"/>
                <a:gd name="connsiteY38" fmla="*/ 209550 h 533400"/>
                <a:gd name="connsiteX39" fmla="*/ 476250 w 762000"/>
                <a:gd name="connsiteY39" fmla="*/ 209550 h 533400"/>
                <a:gd name="connsiteX40" fmla="*/ 476250 w 762000"/>
                <a:gd name="connsiteY40" fmla="*/ 57150 h 533400"/>
                <a:gd name="connsiteX41" fmla="*/ 476250 w 762000"/>
                <a:gd name="connsiteY41" fmla="*/ 171450 h 533400"/>
                <a:gd name="connsiteX42" fmla="*/ 285750 w 762000"/>
                <a:gd name="connsiteY42" fmla="*/ 171450 h 533400"/>
                <a:gd name="connsiteX43" fmla="*/ 285750 w 762000"/>
                <a:gd name="connsiteY43" fmla="*/ 57150 h 533400"/>
                <a:gd name="connsiteX44" fmla="*/ 476250 w 762000"/>
                <a:gd name="connsiteY44" fmla="*/ 57150 h 533400"/>
                <a:gd name="connsiteX45" fmla="*/ 0 w 762000"/>
                <a:gd name="connsiteY45" fmla="*/ 0 h 533400"/>
                <a:gd name="connsiteX46" fmla="*/ 0 w 762000"/>
                <a:gd name="connsiteY46" fmla="*/ 533400 h 533400"/>
                <a:gd name="connsiteX47" fmla="*/ 762000 w 762000"/>
                <a:gd name="connsiteY47" fmla="*/ 533400 h 533400"/>
                <a:gd name="connsiteX48" fmla="*/ 762000 w 762000"/>
                <a:gd name="connsiteY48" fmla="*/ 0 h 533400"/>
                <a:gd name="connsiteX49" fmla="*/ 0 w 762000"/>
                <a:gd name="connsiteY49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2000" h="533400">
                  <a:moveTo>
                    <a:pt x="704850" y="171450"/>
                  </a:moveTo>
                  <a:lnTo>
                    <a:pt x="514350" y="171450"/>
                  </a:lnTo>
                  <a:lnTo>
                    <a:pt x="514350" y="57150"/>
                  </a:lnTo>
                  <a:lnTo>
                    <a:pt x="704850" y="57150"/>
                  </a:lnTo>
                  <a:lnTo>
                    <a:pt x="704850" y="171450"/>
                  </a:lnTo>
                  <a:close/>
                  <a:moveTo>
                    <a:pt x="704850" y="323850"/>
                  </a:moveTo>
                  <a:lnTo>
                    <a:pt x="514350" y="323850"/>
                  </a:lnTo>
                  <a:lnTo>
                    <a:pt x="514350" y="209550"/>
                  </a:lnTo>
                  <a:lnTo>
                    <a:pt x="704850" y="209550"/>
                  </a:lnTo>
                  <a:lnTo>
                    <a:pt x="704850" y="323850"/>
                  </a:lnTo>
                  <a:close/>
                  <a:moveTo>
                    <a:pt x="704850" y="476250"/>
                  </a:moveTo>
                  <a:lnTo>
                    <a:pt x="514350" y="476250"/>
                  </a:lnTo>
                  <a:lnTo>
                    <a:pt x="514350" y="361950"/>
                  </a:lnTo>
                  <a:lnTo>
                    <a:pt x="704850" y="361950"/>
                  </a:lnTo>
                  <a:lnTo>
                    <a:pt x="704850" y="476250"/>
                  </a:lnTo>
                  <a:close/>
                  <a:moveTo>
                    <a:pt x="285750" y="476250"/>
                  </a:moveTo>
                  <a:lnTo>
                    <a:pt x="285750" y="361950"/>
                  </a:lnTo>
                  <a:lnTo>
                    <a:pt x="476250" y="361950"/>
                  </a:lnTo>
                  <a:lnTo>
                    <a:pt x="476250" y="476250"/>
                  </a:lnTo>
                  <a:lnTo>
                    <a:pt x="285750" y="476250"/>
                  </a:lnTo>
                  <a:close/>
                  <a:moveTo>
                    <a:pt x="57150" y="476250"/>
                  </a:moveTo>
                  <a:lnTo>
                    <a:pt x="57150" y="361950"/>
                  </a:lnTo>
                  <a:lnTo>
                    <a:pt x="247650" y="361950"/>
                  </a:lnTo>
                  <a:lnTo>
                    <a:pt x="247650" y="476250"/>
                  </a:lnTo>
                  <a:lnTo>
                    <a:pt x="57150" y="476250"/>
                  </a:lnTo>
                  <a:close/>
                  <a:moveTo>
                    <a:pt x="57150" y="209550"/>
                  </a:moveTo>
                  <a:lnTo>
                    <a:pt x="247650" y="209550"/>
                  </a:lnTo>
                  <a:lnTo>
                    <a:pt x="247650" y="323850"/>
                  </a:lnTo>
                  <a:lnTo>
                    <a:pt x="57150" y="323850"/>
                  </a:lnTo>
                  <a:lnTo>
                    <a:pt x="57150" y="209550"/>
                  </a:lnTo>
                  <a:close/>
                  <a:moveTo>
                    <a:pt x="57150" y="57150"/>
                  </a:moveTo>
                  <a:lnTo>
                    <a:pt x="247650" y="57150"/>
                  </a:lnTo>
                  <a:lnTo>
                    <a:pt x="247650" y="171450"/>
                  </a:lnTo>
                  <a:lnTo>
                    <a:pt x="57150" y="171450"/>
                  </a:lnTo>
                  <a:lnTo>
                    <a:pt x="57150" y="57150"/>
                  </a:lnTo>
                  <a:close/>
                  <a:moveTo>
                    <a:pt x="476250" y="209550"/>
                  </a:moveTo>
                  <a:lnTo>
                    <a:pt x="476250" y="323850"/>
                  </a:lnTo>
                  <a:lnTo>
                    <a:pt x="285750" y="323850"/>
                  </a:lnTo>
                  <a:lnTo>
                    <a:pt x="285750" y="209550"/>
                  </a:lnTo>
                  <a:lnTo>
                    <a:pt x="476250" y="209550"/>
                  </a:lnTo>
                  <a:close/>
                  <a:moveTo>
                    <a:pt x="476250" y="57150"/>
                  </a:moveTo>
                  <a:lnTo>
                    <a:pt x="476250" y="171450"/>
                  </a:lnTo>
                  <a:lnTo>
                    <a:pt x="285750" y="171450"/>
                  </a:lnTo>
                  <a:lnTo>
                    <a:pt x="285750" y="57150"/>
                  </a:lnTo>
                  <a:lnTo>
                    <a:pt x="476250" y="57150"/>
                  </a:lnTo>
                  <a:close/>
                  <a:moveTo>
                    <a:pt x="0" y="0"/>
                  </a:moveTo>
                  <a:lnTo>
                    <a:pt x="0" y="533400"/>
                  </a:lnTo>
                  <a:lnTo>
                    <a:pt x="762000" y="533400"/>
                  </a:lnTo>
                  <a:lnTo>
                    <a:pt x="76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C5AC85E-F9A5-4295-A842-93E91A4B1A0B}"/>
              </a:ext>
            </a:extLst>
          </p:cNvPr>
          <p:cNvSpPr txBox="1"/>
          <p:nvPr/>
        </p:nvSpPr>
        <p:spPr>
          <a:xfrm>
            <a:off x="8654658" y="5446077"/>
            <a:ext cx="33879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ctr">
              <a:spcBef>
                <a:spcPts val="0"/>
              </a:spcBef>
              <a:spcAft>
                <a:spcPts val="0"/>
              </a:spcAft>
              <a:buClr>
                <a:srgbClr val="008BB0"/>
              </a:buClr>
              <a:buSzPct val="100000"/>
              <a:tabLst>
                <a:tab pos="457200" algn="l"/>
              </a:tabLst>
            </a:pPr>
            <a:r>
              <a:rPr lang="en-US" sz="2400" b="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Data file types</a:t>
            </a:r>
            <a:r>
              <a:rPr lang="en-US" sz="24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–aggregated,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pre-tabulated estimates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41CBB9-8F9A-4714-A200-DB88C6D1A3CF}"/>
              </a:ext>
            </a:extLst>
          </p:cNvPr>
          <p:cNvSpPr txBox="1"/>
          <p:nvPr/>
        </p:nvSpPr>
        <p:spPr>
          <a:xfrm>
            <a:off x="463139" y="4101165"/>
            <a:ext cx="35274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Data file location</a:t>
            </a:r>
            <a:r>
              <a:rPr lang="en-US" sz="24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–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Socrata (data.cdc.gov) to use enterprise services for federated data</a:t>
            </a:r>
            <a:endParaRPr lang="en-US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F276CF-9268-437C-8E93-B7F9C63FEE01}"/>
              </a:ext>
            </a:extLst>
          </p:cNvPr>
          <p:cNvSpPr txBox="1"/>
          <p:nvPr/>
        </p:nvSpPr>
        <p:spPr>
          <a:xfrm>
            <a:off x="8233175" y="1343643"/>
            <a:ext cx="36518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spcBef>
                <a:spcPts val="0"/>
              </a:spcBef>
              <a:buClr>
                <a:srgbClr val="008BB0"/>
              </a:buClr>
              <a:buSzPct val="100000"/>
              <a:tabLst>
                <a:tab pos="457200" algn="l"/>
              </a:tabLst>
            </a:pPr>
            <a:r>
              <a:rPr lang="en-US" sz="2400" b="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Software platform</a:t>
            </a:r>
            <a:r>
              <a:rPr lang="en-US" sz="24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–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custom application approach to solving existing NCHS statistical / display challenges</a:t>
            </a:r>
            <a:endParaRPr lang="en-US" sz="2400" b="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C1641-BF9A-431F-94DF-B12E152FCE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Mockup/Demo</a:t>
            </a:r>
          </a:p>
        </p:txBody>
      </p:sp>
      <p:pic>
        <p:nvPicPr>
          <p:cNvPr id="12" name="Picture 11" descr="This mockup images shows he new NCHS data query system. The application guides users to select a topic, refine to a subtopic, select a characteristic, choose from available years. ">
            <a:extLst>
              <a:ext uri="{FF2B5EF4-FFF2-40B4-BE49-F238E27FC236}">
                <a16:creationId xmlns:a16="http://schemas.microsoft.com/office/drawing/2014/main" id="{4D670775-6A39-42B7-B6DB-676C611D9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24" y="0"/>
            <a:ext cx="7581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10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C1641-BF9A-431F-94DF-B12E152FCE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Mockup/Demo (2) </a:t>
            </a:r>
          </a:p>
        </p:txBody>
      </p:sp>
      <p:grpSp>
        <p:nvGrpSpPr>
          <p:cNvPr id="14" name="Group 13" descr="This mockup illustrates two customized solutions for data reliability issues - one with an open circle and one where the data are not displayed at all. ">
            <a:extLst>
              <a:ext uri="{FF2B5EF4-FFF2-40B4-BE49-F238E27FC236}">
                <a16:creationId xmlns:a16="http://schemas.microsoft.com/office/drawing/2014/main" id="{68B37061-00F3-48A2-BA55-E4B5427972DC}"/>
              </a:ext>
            </a:extLst>
          </p:cNvPr>
          <p:cNvGrpSpPr/>
          <p:nvPr/>
        </p:nvGrpSpPr>
        <p:grpSpPr>
          <a:xfrm>
            <a:off x="2305223" y="-82303"/>
            <a:ext cx="7756991" cy="7054603"/>
            <a:chOff x="1779310" y="-31230"/>
            <a:chExt cx="7691017" cy="6994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84F494-C3D1-4232-9701-D164F4477A2A}"/>
                </a:ext>
              </a:extLst>
            </p:cNvPr>
            <p:cNvGrpSpPr/>
            <p:nvPr/>
          </p:nvGrpSpPr>
          <p:grpSpPr>
            <a:xfrm>
              <a:off x="1779310" y="-31230"/>
              <a:ext cx="7691017" cy="6994602"/>
              <a:chOff x="1985224" y="8906"/>
              <a:chExt cx="7691017" cy="6994602"/>
            </a:xfrm>
          </p:grpSpPr>
          <p:pic>
            <p:nvPicPr>
              <p:cNvPr id="17" name="Picture 16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0E2461B1-45C0-4457-AE2C-FA01C0A967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098" r="43591"/>
              <a:stretch/>
            </p:blipFill>
            <p:spPr>
              <a:xfrm>
                <a:off x="1995054" y="8906"/>
                <a:ext cx="7656473" cy="699460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9EC787D-37DB-4CCA-8340-269A1D6213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77674"/>
              <a:stretch/>
            </p:blipFill>
            <p:spPr>
              <a:xfrm>
                <a:off x="1985224" y="33922"/>
                <a:ext cx="7691017" cy="1568511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467A8F-6848-426D-BD61-389A0D22F0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941" t="61196" r="25065" b="31336"/>
            <a:stretch/>
          </p:blipFill>
          <p:spPr>
            <a:xfrm>
              <a:off x="7152005" y="4263934"/>
              <a:ext cx="382497" cy="522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786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 descr="The arrow indicates next steps for the data query system project: Proof of Concept&#10;DQS (Pilot) with Health US content&#10;NCHS content development and harmonization&#10;NCHS DQS Releases&#10;">
            <a:extLst>
              <a:ext uri="{FF2B5EF4-FFF2-40B4-BE49-F238E27FC236}">
                <a16:creationId xmlns:a16="http://schemas.microsoft.com/office/drawing/2014/main" id="{409FAE64-03EE-436F-9881-E8765FAA63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202656"/>
              </p:ext>
            </p:extLst>
          </p:nvPr>
        </p:nvGraphicFramePr>
        <p:xfrm>
          <a:off x="97925" y="600913"/>
          <a:ext cx="113444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B763D-9099-42C1-83D3-EEF4D40D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877" y="365125"/>
            <a:ext cx="985909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33" dirty="0">
                <a:solidFill>
                  <a:srgbClr val="006858"/>
                </a:solidFill>
                <a:latin typeface="Calibri" pitchFamily="34" charset="0"/>
              </a:rPr>
              <a:t>Future Thinking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FDFD-D431-4ABF-B0CD-BBFAE81035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AA3D66-4C22-4B3E-AB0B-5D72BE52192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11DEE-EC62-4BFD-8ED9-B9E28E99849C}"/>
              </a:ext>
            </a:extLst>
          </p:cNvPr>
          <p:cNvSpPr txBox="1"/>
          <p:nvPr/>
        </p:nvSpPr>
        <p:spPr>
          <a:xfrm>
            <a:off x="927877" y="5486400"/>
            <a:ext cx="1028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2022                                                                           2023                                                                2024</a:t>
            </a:r>
          </a:p>
        </p:txBody>
      </p:sp>
    </p:spTree>
    <p:extLst>
      <p:ext uri="{BB962C8B-B14F-4D97-AF65-F5344CB8AC3E}">
        <p14:creationId xmlns:p14="http://schemas.microsoft.com/office/powerpoint/2010/main" val="1002516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9C236-0249-48BB-9003-6B018C10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Acknowledgments</a:t>
            </a:r>
            <a:br>
              <a:rPr lang="en-US" sz="3600" dirty="0"/>
            </a:br>
            <a:endParaRPr lang="en-US" dirty="0"/>
          </a:p>
        </p:txBody>
      </p:sp>
      <p:graphicFrame>
        <p:nvGraphicFramePr>
          <p:cNvPr id="6" name="Table 5" descr="Acknowledgments to DAE project team, NCHS project assistance, external partners">
            <a:extLst>
              <a:ext uri="{FF2B5EF4-FFF2-40B4-BE49-F238E27FC236}">
                <a16:creationId xmlns:a16="http://schemas.microsoft.com/office/drawing/2014/main" id="{F3EB29E6-DBE8-4371-BAA1-FEB1244F8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289977"/>
              </p:ext>
            </p:extLst>
          </p:nvPr>
        </p:nvGraphicFramePr>
        <p:xfrm>
          <a:off x="609600" y="1024445"/>
          <a:ext cx="11067738" cy="563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0666">
                  <a:extLst>
                    <a:ext uri="{9D8B030D-6E8A-4147-A177-3AD203B41FA5}">
                      <a16:colId xmlns:a16="http://schemas.microsoft.com/office/drawing/2014/main" val="2572595532"/>
                    </a:ext>
                  </a:extLst>
                </a:gridCol>
                <a:gridCol w="3151741">
                  <a:extLst>
                    <a:ext uri="{9D8B030D-6E8A-4147-A177-3AD203B41FA5}">
                      <a16:colId xmlns:a16="http://schemas.microsoft.com/office/drawing/2014/main" val="2117012933"/>
                    </a:ext>
                  </a:extLst>
                </a:gridCol>
                <a:gridCol w="4055331">
                  <a:extLst>
                    <a:ext uri="{9D8B030D-6E8A-4147-A177-3AD203B41FA5}">
                      <a16:colId xmlns:a16="http://schemas.microsoft.com/office/drawing/2014/main" val="3639683325"/>
                    </a:ext>
                  </a:extLst>
                </a:gridCol>
              </a:tblGrid>
              <a:tr h="589897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6858"/>
                          </a:solidFill>
                        </a:rPr>
                        <a:t>Project Team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NCHS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6858"/>
                          </a:solidFill>
                        </a:rPr>
                        <a:t>Partners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91692290"/>
                  </a:ext>
                </a:extLst>
              </a:tr>
              <a:tr h="4951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85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DAE</a:t>
                      </a:r>
                    </a:p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Irma Arispe*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Shilpa Bengeri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Matt Branner (CTR)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Jim Brittain*</a:t>
                      </a:r>
                    </a:p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La-Tonya Curl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Barnali Das*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Sheila Franco</a:t>
                      </a:r>
                    </a:p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Renee Gindi*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Nancy Han</a:t>
                      </a:r>
                    </a:p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Liz Heitz</a:t>
                      </a:r>
                    </a:p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Ji-Eun Kim</a:t>
                      </a:r>
                    </a:p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Florence Lee*</a:t>
                      </a:r>
                    </a:p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Fen Li</a:t>
                      </a:r>
                    </a:p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Michelle Liu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Jessica Morgan (CTR)</a:t>
                      </a:r>
                      <a:endParaRPr lang="en-US" sz="17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Zakia Nelson (CTR)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Keith Toussant (CTR)</a:t>
                      </a:r>
                      <a:endParaRPr lang="en-US" sz="17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Ashley Woodall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85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NCHS OD</a:t>
                      </a: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Jim Craver</a:t>
                      </a: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6858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85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OIS/OIT</a:t>
                      </a: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Latria Dolberry</a:t>
                      </a: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Dolinka</a:t>
                      </a: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William Johnson*</a:t>
                      </a: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Anthony Lipphardt</a:t>
                      </a: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Dorothy Roper</a:t>
                      </a: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Sherry Brown-Scoggins</a:t>
                      </a: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85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DHCS</a:t>
                      </a:r>
                    </a:p>
                    <a:p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Kathy O’Connor</a:t>
                      </a:r>
                    </a:p>
                    <a:p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Carol DeFrances</a:t>
                      </a:r>
                    </a:p>
                    <a:p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85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NCHS DQS Advisory Group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12191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85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NCHS DataViz Group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AcademyHealth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CDC/ATSDR/GRASP</a:t>
                      </a:r>
                    </a:p>
                    <a:p>
                      <a:pPr marL="0" algn="l" defTabSz="914400" rtl="0" eaLnBrk="1" latinLnBrk="0" hangingPunct="1"/>
                      <a:endParaRPr lang="en-US" sz="180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TylerTechnologies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(Socrata)</a:t>
                      </a:r>
                    </a:p>
                    <a:p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  <a:p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  <a:p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  <a:p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  <a:p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  <a:p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  <a:p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  <a:p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  <a:p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  <a:p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  <a:p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* Project owners/stewards and core support</a:t>
                      </a:r>
                      <a:endParaRPr lang="en-US" sz="3200" b="1" kern="1200" dirty="0">
                        <a:solidFill>
                          <a:srgbClr val="00685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60636978"/>
                  </a:ext>
                </a:extLst>
              </a:tr>
            </a:tbl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76B81FC-8E70-4309-A31B-A805DA8F9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71624" y="6367213"/>
            <a:ext cx="863601" cy="4620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32">
              <a:defRPr/>
            </a:pPr>
            <a:fld id="{B6F15528-21DE-4FAA-801E-634DDDAF4B2B}" type="slidenum">
              <a:rPr lang="en-US" sz="1600">
                <a:solidFill>
                  <a:srgbClr val="FFFFFF">
                    <a:lumMod val="65000"/>
                  </a:srgbClr>
                </a:solidFill>
                <a:latin typeface="Calibri"/>
              </a:rPr>
              <a:pPr algn="r" defTabSz="914332">
                <a:defRPr/>
              </a:pPr>
              <a:t>17</a:t>
            </a:fld>
            <a:endParaRPr lang="en-US" sz="1600" dirty="0">
              <a:solidFill>
                <a:srgbClr val="FFFFFF">
                  <a:lumMod val="6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6717-50BD-4651-869E-93FA909C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and Questions </a:t>
            </a:r>
            <a:r>
              <a:rPr lang="en-US" dirty="0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FF7C1-BC09-4BC5-A92A-FA497544FA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2000"/>
              </a:spcBef>
              <a:buClr>
                <a:srgbClr val="008BB0"/>
              </a:buClr>
            </a:pPr>
            <a:r>
              <a:rPr lang="en-US" dirty="0"/>
              <a:t>What </a:t>
            </a:r>
            <a:r>
              <a:rPr lang="en-US" u="sng" dirty="0"/>
              <a:t>non-NCHS</a:t>
            </a:r>
            <a:r>
              <a:rPr lang="en-US" dirty="0"/>
              <a:t> tabulated data sources would you recommend prioritizing for inclusion in the DQS?</a:t>
            </a:r>
            <a:br>
              <a:rPr lang="en-US" dirty="0"/>
            </a:br>
            <a:endParaRPr lang="en-US" dirty="0"/>
          </a:p>
          <a:p>
            <a:pPr>
              <a:spcBef>
                <a:spcPts val="2000"/>
              </a:spcBef>
              <a:buClr>
                <a:srgbClr val="008BB0"/>
              </a:buClr>
            </a:pPr>
            <a:r>
              <a:rPr lang="en-US" dirty="0"/>
              <a:t>What query and visualization features would you recommend prioritizing for inclusion in the DQS?</a:t>
            </a:r>
            <a:br>
              <a:rPr lang="en-US" dirty="0"/>
            </a:br>
            <a:endParaRPr lang="en-US" dirty="0"/>
          </a:p>
          <a:p>
            <a:pPr>
              <a:spcBef>
                <a:spcPts val="2000"/>
              </a:spcBef>
              <a:buClr>
                <a:srgbClr val="008BB0"/>
              </a:buClr>
            </a:pPr>
            <a:r>
              <a:rPr lang="en-US" dirty="0"/>
              <a:t>What user groups can we work with to promote use/feedback of early DQS products?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64AB9-03DA-472E-93E8-6A3CB7A73A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8AA3D66-4C22-4B3E-AB0B-5D72BE52192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3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6717-50BD-4651-869E-93FA909CC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94D"/>
                </a:solidFill>
              </a:rPr>
              <a:t>Feedback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FF7C1-BC09-4BC5-A92A-FA497544FA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2000"/>
              </a:spcBef>
              <a:buClr>
                <a:srgbClr val="008BB0"/>
              </a:buClr>
            </a:pPr>
            <a:r>
              <a:rPr lang="en-US" dirty="0"/>
              <a:t>What </a:t>
            </a:r>
            <a:r>
              <a:rPr lang="en-US" u="sng" dirty="0"/>
              <a:t>non-NCHS</a:t>
            </a:r>
            <a:r>
              <a:rPr lang="en-US" dirty="0"/>
              <a:t> tabulated data sources would you recommend prioritizing for inclusion in the DQS?</a:t>
            </a:r>
            <a:br>
              <a:rPr lang="en-US" dirty="0"/>
            </a:br>
            <a:endParaRPr lang="en-US" dirty="0"/>
          </a:p>
          <a:p>
            <a:pPr>
              <a:spcBef>
                <a:spcPts val="2000"/>
              </a:spcBef>
              <a:buClr>
                <a:srgbClr val="008BB0"/>
              </a:buClr>
            </a:pPr>
            <a:r>
              <a:rPr lang="en-US" dirty="0"/>
              <a:t>What query and visualization features would you recommend prioritizing for inclusion in the DQS?</a:t>
            </a:r>
            <a:br>
              <a:rPr lang="en-US" dirty="0"/>
            </a:br>
            <a:endParaRPr lang="en-US" dirty="0"/>
          </a:p>
          <a:p>
            <a:pPr>
              <a:spcBef>
                <a:spcPts val="2000"/>
              </a:spcBef>
              <a:buClr>
                <a:srgbClr val="008BB0"/>
              </a:buClr>
            </a:pPr>
            <a:r>
              <a:rPr lang="en-US" dirty="0"/>
              <a:t>What user groups can we work with to promote use/feedback of early DQS products?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64AB9-03DA-472E-93E8-6A3CB7A73A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8AA3D66-4C22-4B3E-AB0B-5D72BE5219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8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ABD0A-788F-4DF9-A6B5-7BFFA584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071"/>
            <a:ext cx="10972800" cy="444252"/>
          </a:xfrm>
        </p:spPr>
        <p:txBody>
          <a:bodyPr>
            <a:noAutofit/>
          </a:bodyPr>
          <a:lstStyle/>
          <a:p>
            <a:r>
              <a:rPr lang="en-US" dirty="0"/>
              <a:t>NCHS DMI Goals: Data Query System</a:t>
            </a:r>
          </a:p>
        </p:txBody>
      </p:sp>
      <p:grpSp>
        <p:nvGrpSpPr>
          <p:cNvPr id="22" name="Group 21" descr="The data query system should allow users to seamlessly connect to data assets with the least amount of required prior knowledge about &#10;individual NCHS data collections or systems. &#10;">
            <a:extLst>
              <a:ext uri="{FF2B5EF4-FFF2-40B4-BE49-F238E27FC236}">
                <a16:creationId xmlns:a16="http://schemas.microsoft.com/office/drawing/2014/main" id="{28736D82-5999-45E9-8918-78AE8A495F46}"/>
              </a:ext>
            </a:extLst>
          </p:cNvPr>
          <p:cNvGrpSpPr/>
          <p:nvPr/>
        </p:nvGrpSpPr>
        <p:grpSpPr>
          <a:xfrm>
            <a:off x="140661" y="1021151"/>
            <a:ext cx="11711491" cy="5497999"/>
            <a:chOff x="140661" y="1021151"/>
            <a:chExt cx="11711491" cy="549799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A816520-C950-4887-8B44-F52035F60C23}"/>
                </a:ext>
              </a:extLst>
            </p:cNvPr>
            <p:cNvGrpSpPr/>
            <p:nvPr/>
          </p:nvGrpSpPr>
          <p:grpSpPr>
            <a:xfrm>
              <a:off x="140661" y="1021151"/>
              <a:ext cx="10429932" cy="5497999"/>
              <a:chOff x="132997" y="664794"/>
              <a:chExt cx="7822447" cy="405634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11EB02F-206D-4E50-8A66-D52E46DF3D51}"/>
                  </a:ext>
                </a:extLst>
              </p:cNvPr>
              <p:cNvGrpSpPr/>
              <p:nvPr/>
            </p:nvGrpSpPr>
            <p:grpSpPr>
              <a:xfrm>
                <a:off x="2684736" y="2672669"/>
                <a:ext cx="1288405" cy="2025240"/>
                <a:chOff x="245913" y="2938479"/>
                <a:chExt cx="1717870" cy="2700320"/>
              </a:xfrm>
            </p:grpSpPr>
            <p:sp>
              <p:nvSpPr>
                <p:cNvPr id="5" name="Rounded Rectangle 4">
                  <a:extLst>
                    <a:ext uri="{FF2B5EF4-FFF2-40B4-BE49-F238E27FC236}">
                      <a16:creationId xmlns:a16="http://schemas.microsoft.com/office/drawing/2014/main" id="{848A4199-1B8A-41FB-B042-2BEC64D61418}"/>
                    </a:ext>
                  </a:extLst>
                </p:cNvPr>
                <p:cNvSpPr/>
                <p:nvPr/>
              </p:nvSpPr>
              <p:spPr>
                <a:xfrm>
                  <a:off x="245913" y="2938479"/>
                  <a:ext cx="1717868" cy="2700320"/>
                </a:xfrm>
                <a:prstGeom prst="roundRect">
                  <a:avLst/>
                </a:prstGeom>
                <a:solidFill>
                  <a:srgbClr val="4BACC6">
                    <a:lumMod val="75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A6FECBD-1778-4668-9560-1BBEB7D01450}"/>
                    </a:ext>
                  </a:extLst>
                </p:cNvPr>
                <p:cNvSpPr txBox="1"/>
                <p:nvPr/>
              </p:nvSpPr>
              <p:spPr>
                <a:xfrm>
                  <a:off x="245915" y="3200400"/>
                  <a:ext cx="1717868" cy="11807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54">
                    <a:defRPr/>
                  </a:pPr>
                  <a:r>
                    <a:rPr lang="en-US" b="1" kern="0" dirty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National Health Interview Survey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5800309-FF8E-4E1A-BFAD-8E973B4C7CC1}"/>
                  </a:ext>
                </a:extLst>
              </p:cNvPr>
              <p:cNvGrpSpPr/>
              <p:nvPr/>
            </p:nvGrpSpPr>
            <p:grpSpPr>
              <a:xfrm>
                <a:off x="3977199" y="2663734"/>
                <a:ext cx="1261845" cy="2010953"/>
                <a:chOff x="2856574" y="2948003"/>
                <a:chExt cx="1682460" cy="2681270"/>
              </a:xfrm>
            </p:grpSpPr>
            <p:sp>
              <p:nvSpPr>
                <p:cNvPr id="8" name="Rounded Rectangle 8">
                  <a:extLst>
                    <a:ext uri="{FF2B5EF4-FFF2-40B4-BE49-F238E27FC236}">
                      <a16:creationId xmlns:a16="http://schemas.microsoft.com/office/drawing/2014/main" id="{A4A59587-0AC6-4904-8785-60FF96F151D4}"/>
                    </a:ext>
                  </a:extLst>
                </p:cNvPr>
                <p:cNvSpPr/>
                <p:nvPr/>
              </p:nvSpPr>
              <p:spPr>
                <a:xfrm>
                  <a:off x="2856578" y="2948003"/>
                  <a:ext cx="1682456" cy="2681270"/>
                </a:xfrm>
                <a:prstGeom prst="roundRect">
                  <a:avLst/>
                </a:prstGeom>
                <a:solidFill>
                  <a:srgbClr val="1F497D">
                    <a:lumMod val="60000"/>
                    <a:lumOff val="40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en-US" b="1" kern="0" dirty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0061C2E-2C38-48D8-860D-E047CE87F1C5}"/>
                    </a:ext>
                  </a:extLst>
                </p:cNvPr>
                <p:cNvSpPr txBox="1"/>
                <p:nvPr/>
              </p:nvSpPr>
              <p:spPr>
                <a:xfrm>
                  <a:off x="2856574" y="3190874"/>
                  <a:ext cx="1682456" cy="1453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54">
                    <a:defRPr/>
                  </a:pPr>
                  <a:r>
                    <a:rPr lang="en-US" b="1" kern="0" dirty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National Health and Nutrition Examination Survey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72399F3-9062-451B-8276-21D1DB70B056}"/>
                  </a:ext>
                </a:extLst>
              </p:cNvPr>
              <p:cNvGrpSpPr/>
              <p:nvPr/>
            </p:nvGrpSpPr>
            <p:grpSpPr>
              <a:xfrm>
                <a:off x="132997" y="2695893"/>
                <a:ext cx="1335738" cy="2025241"/>
                <a:chOff x="-1326198" y="2969440"/>
                <a:chExt cx="1780978" cy="2700321"/>
              </a:xfrm>
            </p:grpSpPr>
            <p:sp>
              <p:nvSpPr>
                <p:cNvPr id="11" name="Rounded Rectangle 12">
                  <a:extLst>
                    <a:ext uri="{FF2B5EF4-FFF2-40B4-BE49-F238E27FC236}">
                      <a16:creationId xmlns:a16="http://schemas.microsoft.com/office/drawing/2014/main" id="{EEEBCA5B-AB41-42D1-8EE9-75A49BBF9D67}"/>
                    </a:ext>
                  </a:extLst>
                </p:cNvPr>
                <p:cNvSpPr/>
                <p:nvPr/>
              </p:nvSpPr>
              <p:spPr>
                <a:xfrm>
                  <a:off x="-1191219" y="2969440"/>
                  <a:ext cx="1524879" cy="2700321"/>
                </a:xfrm>
                <a:prstGeom prst="roundRect">
                  <a:avLst/>
                </a:prstGeom>
                <a:solidFill>
                  <a:srgbClr val="8064A2">
                    <a:lumMod val="75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9CB86E0-54CC-444F-9DC3-7AD970DDBE1C}"/>
                    </a:ext>
                  </a:extLst>
                </p:cNvPr>
                <p:cNvSpPr txBox="1"/>
                <p:nvPr/>
              </p:nvSpPr>
              <p:spPr>
                <a:xfrm>
                  <a:off x="-1326198" y="3200401"/>
                  <a:ext cx="1780978" cy="11807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54">
                    <a:defRPr/>
                  </a:pPr>
                  <a:r>
                    <a:rPr lang="en-US" b="1" kern="0" dirty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National Vital Statistics System</a:t>
                  </a:r>
                </a:p>
                <a:p>
                  <a:pPr algn="ctr" defTabSz="914354">
                    <a:defRPr/>
                  </a:pPr>
                  <a:endParaRPr lang="en-US" b="1" kern="0" dirty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pic>
              <p:nvPicPr>
                <p:cNvPr id="13" name="Picture 2" descr="http://www.cdc.gov/nchs/images/launch/NVSS.jpg">
                  <a:extLst>
                    <a:ext uri="{FF2B5EF4-FFF2-40B4-BE49-F238E27FC236}">
                      <a16:creationId xmlns:a16="http://schemas.microsoft.com/office/drawing/2014/main" id="{7BC4C061-F52D-4C64-B6C2-B68536283E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191219" y="4644769"/>
                  <a:ext cx="1288594" cy="7302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4364BC0-5296-42A5-9F94-C69BE3CD5A6A}"/>
                  </a:ext>
                </a:extLst>
              </p:cNvPr>
              <p:cNvGrpSpPr/>
              <p:nvPr/>
            </p:nvGrpSpPr>
            <p:grpSpPr>
              <a:xfrm>
                <a:off x="5269667" y="2640512"/>
                <a:ext cx="1261235" cy="2057399"/>
                <a:chOff x="4894535" y="2895599"/>
                <a:chExt cx="1681646" cy="2743199"/>
              </a:xfrm>
            </p:grpSpPr>
            <p:sp>
              <p:nvSpPr>
                <p:cNvPr id="15" name="Rounded Rectangle 16">
                  <a:extLst>
                    <a:ext uri="{FF2B5EF4-FFF2-40B4-BE49-F238E27FC236}">
                      <a16:creationId xmlns:a16="http://schemas.microsoft.com/office/drawing/2014/main" id="{B8931CE1-4F87-43B1-ACF2-9A1A8D4486F0}"/>
                    </a:ext>
                  </a:extLst>
                </p:cNvPr>
                <p:cNvSpPr/>
                <p:nvPr/>
              </p:nvSpPr>
              <p:spPr>
                <a:xfrm>
                  <a:off x="4894535" y="2895599"/>
                  <a:ext cx="1681646" cy="2743199"/>
                </a:xfrm>
                <a:prstGeom prst="roundRect">
                  <a:avLst/>
                </a:prstGeom>
                <a:solidFill>
                  <a:srgbClr val="9BBB59">
                    <a:lumMod val="75000"/>
                  </a:srgbClr>
                </a:solidFill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5A50390-F0FF-4E16-90C8-7BEB1D95C23E}"/>
                    </a:ext>
                  </a:extLst>
                </p:cNvPr>
                <p:cNvSpPr txBox="1"/>
                <p:nvPr/>
              </p:nvSpPr>
              <p:spPr>
                <a:xfrm>
                  <a:off x="4894535" y="3200401"/>
                  <a:ext cx="1681646" cy="9082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54">
                    <a:defRPr/>
                  </a:pPr>
                  <a:r>
                    <a:rPr lang="en-US" b="1" kern="0" dirty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National Health Care Surveys</a:t>
                  </a:r>
                </a:p>
              </p:txBody>
            </p:sp>
            <p:pic>
              <p:nvPicPr>
                <p:cNvPr id="17" name="Picture 6" descr="National Health Care Surveys logo">
                  <a:extLst>
                    <a:ext uri="{FF2B5EF4-FFF2-40B4-BE49-F238E27FC236}">
                      <a16:creationId xmlns:a16="http://schemas.microsoft.com/office/drawing/2014/main" id="{9AB75021-2C54-4C73-84E9-6F8F12A07F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8522" y="4626760"/>
                  <a:ext cx="909621" cy="9096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EC1B728-B564-4379-B945-0341043E4F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5558" y="3964416"/>
                <a:ext cx="1002894" cy="58630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34AD8E4-1E4D-4F6B-A86D-EA719B7F5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4250" y="3915144"/>
                <a:ext cx="1116245" cy="609529"/>
              </a:xfrm>
              <a:prstGeom prst="rect">
                <a:avLst/>
              </a:prstGeom>
            </p:spPr>
          </p:pic>
          <p:sp>
            <p:nvSpPr>
              <p:cNvPr id="20" name="Rounded Rectangle 21">
                <a:extLst>
                  <a:ext uri="{FF2B5EF4-FFF2-40B4-BE49-F238E27FC236}">
                    <a16:creationId xmlns:a16="http://schemas.microsoft.com/office/drawing/2014/main" id="{634334D5-0CD4-4A81-8B94-1F07D75051CF}"/>
                  </a:ext>
                </a:extLst>
              </p:cNvPr>
              <p:cNvSpPr/>
              <p:nvPr/>
            </p:nvSpPr>
            <p:spPr>
              <a:xfrm>
                <a:off x="1241944" y="664794"/>
                <a:ext cx="6713500" cy="1332626"/>
              </a:xfrm>
              <a:prstGeom prst="roundRect">
                <a:avLst/>
              </a:prstGeom>
              <a:solidFill>
                <a:srgbClr val="339966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78">
                  <a:defRPr/>
                </a:pPr>
                <a:endParaRPr lang="en-US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A67CE5-9530-4C6F-88F0-102CC6B26CE6}"/>
                  </a:ext>
                </a:extLst>
              </p:cNvPr>
              <p:cNvGrpSpPr/>
              <p:nvPr/>
            </p:nvGrpSpPr>
            <p:grpSpPr>
              <a:xfrm>
                <a:off x="1407937" y="2663735"/>
                <a:ext cx="1226537" cy="2057399"/>
                <a:chOff x="5138226" y="2895599"/>
                <a:chExt cx="1635382" cy="2743199"/>
              </a:xfrm>
              <a:solidFill>
                <a:srgbClr val="372F99"/>
              </a:solidFill>
            </p:grpSpPr>
            <p:sp>
              <p:nvSpPr>
                <p:cNvPr id="26" name="Rounded Rectangle 16">
                  <a:extLst>
                    <a:ext uri="{FF2B5EF4-FFF2-40B4-BE49-F238E27FC236}">
                      <a16:creationId xmlns:a16="http://schemas.microsoft.com/office/drawing/2014/main" id="{29B8B10C-4831-4246-8544-5E2323EB6219}"/>
                    </a:ext>
                  </a:extLst>
                </p:cNvPr>
                <p:cNvSpPr/>
                <p:nvPr/>
              </p:nvSpPr>
              <p:spPr>
                <a:xfrm>
                  <a:off x="5138226" y="2895599"/>
                  <a:ext cx="1635382" cy="2743199"/>
                </a:xfrm>
                <a:prstGeom prst="roundRect">
                  <a:avLst/>
                </a:prstGeom>
                <a:grp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914354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C7577E0-A94A-4827-A303-24549BA06818}"/>
                    </a:ext>
                  </a:extLst>
                </p:cNvPr>
                <p:cNvSpPr txBox="1"/>
                <p:nvPr/>
              </p:nvSpPr>
              <p:spPr>
                <a:xfrm>
                  <a:off x="5179633" y="3200401"/>
                  <a:ext cx="1541417" cy="118077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 defTabSz="914354">
                    <a:defRPr/>
                  </a:pPr>
                  <a:r>
                    <a:rPr lang="en-US" b="1" kern="0" dirty="0">
                      <a:solidFill>
                        <a:prstClr val="white"/>
                      </a:solidFill>
                      <a:latin typeface="Arial" pitchFamily="34" charset="0"/>
                      <a:cs typeface="Arial" pitchFamily="34" charset="0"/>
                    </a:rPr>
                    <a:t>National Survey of Family Growth</a:t>
                  </a:r>
                </a:p>
              </p:txBody>
            </p:sp>
          </p:grpSp>
          <p:pic>
            <p:nvPicPr>
              <p:cNvPr id="28" name="Picture 2" descr="Data Compendium - National Research Center for Parents with ...">
                <a:extLst>
                  <a:ext uri="{FF2B5EF4-FFF2-40B4-BE49-F238E27FC236}">
                    <a16:creationId xmlns:a16="http://schemas.microsoft.com/office/drawing/2014/main" id="{5EFD6C19-158C-4803-AD64-A4C86921CF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1549" y="3919903"/>
                <a:ext cx="1051933" cy="6126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BB04C8-E0DF-411D-A5AF-AAB6ECB37F7A}"/>
                </a:ext>
              </a:extLst>
            </p:cNvPr>
            <p:cNvSpPr txBox="1"/>
            <p:nvPr/>
          </p:nvSpPr>
          <p:spPr>
            <a:xfrm>
              <a:off x="1828800" y="1090863"/>
              <a:ext cx="864669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</a:rPr>
                <a:t>Data users seamlessly connect to data assets with the </a:t>
              </a:r>
              <a:br>
                <a:rPr lang="en-US" sz="2600" dirty="0">
                  <a:solidFill>
                    <a:schemeClr val="bg1"/>
                  </a:solidFill>
                </a:rPr>
              </a:br>
              <a:r>
                <a:rPr lang="en-US" sz="2600" b="1" dirty="0">
                  <a:solidFill>
                    <a:schemeClr val="bg1"/>
                  </a:solidFill>
                </a:rPr>
                <a:t>least amount of required prior knowledge </a:t>
              </a:r>
              <a:r>
                <a:rPr lang="en-US" sz="2600" dirty="0">
                  <a:solidFill>
                    <a:schemeClr val="bg1"/>
                  </a:solidFill>
                </a:rPr>
                <a:t>about </a:t>
              </a:r>
              <a:br>
                <a:rPr lang="en-US" sz="2600" dirty="0">
                  <a:solidFill>
                    <a:schemeClr val="bg1"/>
                  </a:solidFill>
                </a:rPr>
              </a:br>
              <a:r>
                <a:rPr lang="en-US" sz="2600" dirty="0">
                  <a:solidFill>
                    <a:schemeClr val="bg1"/>
                  </a:solidFill>
                </a:rPr>
                <a:t>individual data systems. </a:t>
              </a:r>
            </a:p>
            <a:p>
              <a:endParaRPr lang="en-US" dirty="0"/>
            </a:p>
          </p:txBody>
        </p:sp>
        <p:sp>
          <p:nvSpPr>
            <p:cNvPr id="37" name="Rounded Rectangle 12">
              <a:extLst>
                <a:ext uri="{FF2B5EF4-FFF2-40B4-BE49-F238E27FC236}">
                  <a16:creationId xmlns:a16="http://schemas.microsoft.com/office/drawing/2014/main" id="{AF3F3421-3DF7-44B9-8DE8-4312D6436725}"/>
                </a:ext>
              </a:extLst>
            </p:cNvPr>
            <p:cNvSpPr/>
            <p:nvPr/>
          </p:nvSpPr>
          <p:spPr>
            <a:xfrm>
              <a:off x="10170505" y="3713651"/>
              <a:ext cx="1681647" cy="2745030"/>
            </a:xfrm>
            <a:prstGeom prst="roundRect">
              <a:avLst/>
            </a:prstGeom>
            <a:solidFill>
              <a:srgbClr val="7E4878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914354">
                <a:defRPr/>
              </a:pPr>
              <a:endParaRPr lang="en-US" kern="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91154D4-880D-4520-A4FD-36645AA5FAF6}"/>
                </a:ext>
              </a:extLst>
            </p:cNvPr>
            <p:cNvSpPr txBox="1"/>
            <p:nvPr/>
          </p:nvSpPr>
          <p:spPr>
            <a:xfrm>
              <a:off x="10351418" y="3991226"/>
              <a:ext cx="13801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54">
                <a:defRPr/>
              </a:pPr>
              <a:r>
                <a:rPr lang="en-US" b="1" kern="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Non-NCHS Data Sources</a:t>
              </a:r>
            </a:p>
            <a:p>
              <a:pPr algn="ctr" defTabSz="914354">
                <a:defRPr/>
              </a:pPr>
              <a:endParaRPr lang="en-US" b="1" kern="0" dirty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5148459-539B-4CE2-AD58-DE59D46C3A5E}"/>
                </a:ext>
              </a:extLst>
            </p:cNvPr>
            <p:cNvGrpSpPr/>
            <p:nvPr/>
          </p:nvGrpSpPr>
          <p:grpSpPr>
            <a:xfrm>
              <a:off x="8712034" y="3717564"/>
              <a:ext cx="1392276" cy="2745030"/>
              <a:chOff x="11495862" y="1389998"/>
              <a:chExt cx="1392276" cy="2745030"/>
            </a:xfrm>
          </p:grpSpPr>
          <p:sp>
            <p:nvSpPr>
              <p:cNvPr id="35" name="Rounded Rectangle 12">
                <a:extLst>
                  <a:ext uri="{FF2B5EF4-FFF2-40B4-BE49-F238E27FC236}">
                    <a16:creationId xmlns:a16="http://schemas.microsoft.com/office/drawing/2014/main" id="{AF0C9DCA-69FE-4273-AE17-922C48B7502C}"/>
                  </a:ext>
                </a:extLst>
              </p:cNvPr>
              <p:cNvSpPr/>
              <p:nvPr/>
            </p:nvSpPr>
            <p:spPr>
              <a:xfrm>
                <a:off x="11511712" y="1389998"/>
                <a:ext cx="1376426" cy="2745030"/>
              </a:xfrm>
              <a:prstGeom prst="roundRect">
                <a:avLst/>
              </a:prstGeom>
              <a:solidFill>
                <a:srgbClr val="008BB0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 defTabSz="914354">
                  <a:defRPr/>
                </a:pPr>
                <a:endParaRPr lang="en-US" kern="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2BAC4E-FA9E-4A90-9E8D-5253292FA4A3}"/>
                  </a:ext>
                </a:extLst>
              </p:cNvPr>
              <p:cNvSpPr txBox="1"/>
              <p:nvPr/>
            </p:nvSpPr>
            <p:spPr>
              <a:xfrm>
                <a:off x="11495862" y="1662122"/>
                <a:ext cx="13764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54">
                  <a:defRPr/>
                </a:pPr>
                <a:r>
                  <a:rPr lang="en-US" b="1" kern="0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Data Linkage</a:t>
                </a:r>
              </a:p>
              <a:p>
                <a:pPr algn="ctr" defTabSz="914354">
                  <a:defRPr/>
                </a:pPr>
                <a:endParaRPr lang="en-US" b="1" kern="0" dirty="0">
                  <a:solidFill>
                    <a:prstClr val="white"/>
                  </a:solidFill>
                  <a:latin typeface="Arial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A53EBBC-B647-49F3-8708-8649908DB34B}"/>
                  </a:ext>
                </a:extLst>
              </p:cNvPr>
              <p:cNvSpPr/>
              <p:nvPr/>
            </p:nvSpPr>
            <p:spPr>
              <a:xfrm>
                <a:off x="11529819" y="3226160"/>
                <a:ext cx="1322214" cy="6259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BDE04B1-ADC7-40F6-B621-6D84BE2374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60733" b="2008"/>
              <a:stretch/>
            </p:blipFill>
            <p:spPr>
              <a:xfrm>
                <a:off x="11594780" y="3260944"/>
                <a:ext cx="1144477" cy="581883"/>
              </a:xfrm>
              <a:prstGeom prst="rect">
                <a:avLst/>
              </a:prstGeom>
            </p:spPr>
          </p:pic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76E65D-CA87-4199-B101-B3971C05AFE0}"/>
                </a:ext>
              </a:extLst>
            </p:cNvPr>
            <p:cNvSpPr/>
            <p:nvPr/>
          </p:nvSpPr>
          <p:spPr>
            <a:xfrm>
              <a:off x="10301050" y="5440116"/>
              <a:ext cx="1331669" cy="8303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8" descr="Globe outline">
              <a:extLst>
                <a:ext uri="{FF2B5EF4-FFF2-40B4-BE49-F238E27FC236}">
                  <a16:creationId xmlns:a16="http://schemas.microsoft.com/office/drawing/2014/main" id="{B0E4BC20-406C-497F-BC96-4E037C541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525518" y="5437236"/>
              <a:ext cx="830341" cy="830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369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0B14-68D0-4D5D-B27A-9EE293CB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en-US" sz="3733" dirty="0">
                <a:solidFill>
                  <a:srgbClr val="006858"/>
                </a:solidFill>
                <a:latin typeface="Calibri" pitchFamily="34" charset="0"/>
              </a:rPr>
              <a:t>Building the NCHS Data Query System</a:t>
            </a:r>
          </a:p>
        </p:txBody>
      </p:sp>
      <p:graphicFrame>
        <p:nvGraphicFramePr>
          <p:cNvPr id="5" name="Content Placeholder 4" descr="The business need of the NCHS Data Query System includes a system that uses: multiple data systems, a wide variety of health topics, a harmonized approach to indicators, and existing staff resources.">
            <a:extLst>
              <a:ext uri="{FF2B5EF4-FFF2-40B4-BE49-F238E27FC236}">
                <a16:creationId xmlns:a16="http://schemas.microsoft.com/office/drawing/2014/main" id="{8B282080-5C8C-41BA-B392-FD14B91F43F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4921100"/>
              </p:ext>
            </p:extLst>
          </p:nvPr>
        </p:nvGraphicFramePr>
        <p:xfrm>
          <a:off x="839788" y="1828800"/>
          <a:ext cx="10515600" cy="436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81E70-E14F-41A3-A80B-0E0CE79792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8AA3D66-4C22-4B3E-AB0B-5D72BE5219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0DC9-7C3F-4EC3-8A5A-7F307BA5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918" y="296282"/>
            <a:ext cx="7526082" cy="8164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33" i="1" dirty="0">
                <a:solidFill>
                  <a:srgbClr val="006858"/>
                </a:solidFill>
                <a:latin typeface="Calibri" pitchFamily="34" charset="0"/>
              </a:rPr>
              <a:t>Health, United States</a:t>
            </a:r>
            <a:r>
              <a:rPr lang="en-US" sz="3733" dirty="0">
                <a:solidFill>
                  <a:srgbClr val="006858"/>
                </a:solidFill>
                <a:latin typeface="Calibri" pitchFamily="34" charset="0"/>
              </a:rPr>
              <a:t>: A Brief Detour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35E2E6-6A76-48EF-9162-FA3EFF19F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4" t="5758" r="6198"/>
          <a:stretch/>
        </p:blipFill>
        <p:spPr>
          <a:xfrm>
            <a:off x="116847" y="221677"/>
            <a:ext cx="4467512" cy="6228829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C00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96911-378B-49A3-A0B2-C77D42D0C1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67042" y="6356350"/>
            <a:ext cx="11867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8AA3D66-4C22-4B3E-AB0B-5D72BE5219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FE956B-095B-4315-A611-22E68412D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080934" y="1274857"/>
            <a:ext cx="630936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9343-A0E9-4B3F-A4B6-D5DB81E77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1436964"/>
            <a:ext cx="6586489" cy="4786855"/>
          </a:xfr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/>
          <a:p>
            <a:pPr marL="457200" indent="-342900" fontAlgn="ctr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A  Congressionally mandated report from the Secretary of Health and Human Services to the President and Congress and flagship publication from the National Center for Health Statistics since 1974</a:t>
            </a:r>
          </a:p>
          <a:p>
            <a:pPr marL="457200" indent="-342900" fontAlgn="ctr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2400" dirty="0">
              <a:solidFill>
                <a:schemeClr val="tx1"/>
              </a:solidFill>
            </a:endParaRPr>
          </a:p>
          <a:p>
            <a:pPr marL="457200" indent="-342900" fontAlgn="ctr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Uses NCHS and non-NCHS data sources to create national-level estimates for multiple population groups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457200" indent="-342900" fontAlgn="ctr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Digital first and interactive product redesign based on formative research with data users and other partners</a:t>
            </a:r>
          </a:p>
        </p:txBody>
      </p:sp>
    </p:spTree>
    <p:extLst>
      <p:ext uri="{BB962C8B-B14F-4D97-AF65-F5344CB8AC3E}">
        <p14:creationId xmlns:p14="http://schemas.microsoft.com/office/powerpoint/2010/main" val="607222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0B14-68D0-4D5D-B27A-9EE293CB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t"/>
            <a:r>
              <a:rPr lang="en-US" sz="3733" dirty="0">
                <a:solidFill>
                  <a:srgbClr val="006858"/>
                </a:solidFill>
                <a:latin typeface="Calibri" pitchFamily="34" charset="0"/>
              </a:rPr>
              <a:t>Building the NCHS Data Query System </a:t>
            </a:r>
            <a:r>
              <a:rPr lang="en-US" sz="3733" dirty="0">
                <a:solidFill>
                  <a:schemeClr val="bg1"/>
                </a:solidFill>
                <a:latin typeface="Calibri" pitchFamily="34" charset="0"/>
              </a:rPr>
              <a:t>(2)</a:t>
            </a:r>
          </a:p>
        </p:txBody>
      </p:sp>
      <p:graphicFrame>
        <p:nvGraphicFramePr>
          <p:cNvPr id="5" name="Content Placeholder 4" descr="Health, United States is the missing  piece of the puzzle. ">
            <a:extLst>
              <a:ext uri="{FF2B5EF4-FFF2-40B4-BE49-F238E27FC236}">
                <a16:creationId xmlns:a16="http://schemas.microsoft.com/office/drawing/2014/main" id="{8B282080-5C8C-41BA-B392-FD14B91F43F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8619823"/>
              </p:ext>
            </p:extLst>
          </p:nvPr>
        </p:nvGraphicFramePr>
        <p:xfrm>
          <a:off x="839788" y="1828800"/>
          <a:ext cx="10515600" cy="436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81E70-E14F-41A3-A80B-0E0CE79792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8AA3D66-4C22-4B3E-AB0B-5D72BE5219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5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130A-7573-44B2-81F5-ED49169B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54" y="365125"/>
            <a:ext cx="10799334" cy="1325563"/>
          </a:xfrm>
        </p:spPr>
        <p:txBody>
          <a:bodyPr>
            <a:normAutofit/>
          </a:bodyPr>
          <a:lstStyle/>
          <a:p>
            <a:pPr fontAlgn="t"/>
            <a:r>
              <a:rPr lang="en-US" sz="3733" dirty="0">
                <a:solidFill>
                  <a:srgbClr val="006858"/>
                </a:solidFill>
                <a:latin typeface="Calibri" pitchFamily="34" charset="0"/>
              </a:rPr>
              <a:t>NCHS Partnerships: NCHS DQS Advisory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053BE-154A-4E2B-A5D9-C1C50D0F3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921" y="1843087"/>
            <a:ext cx="10515600" cy="4360863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 dirty="0"/>
              <a:t>Goals and Activities: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Use the data query / data dashboard experiences from around NCHS to develop a set of critical features for inclusion in a single system.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Provide feedback on the pilot version of the DQS that uses </a:t>
            </a:r>
            <a:r>
              <a:rPr lang="en-US" sz="2200" i="1" dirty="0"/>
              <a:t>Health, United States</a:t>
            </a:r>
            <a:r>
              <a:rPr lang="en-US" sz="2200" dirty="0"/>
              <a:t> tables.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Develop a scope of work for the future NCHS DQS contract, including critical data needs and features.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Think ahead to further innovations that could be built with or on the NCHS DQS.</a:t>
            </a:r>
            <a:endParaRPr lang="en-US" sz="2200" dirty="0"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433AA-E6EF-4802-8D07-D541323EAE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513A5A2-F5CD-457F-95F4-DBF877EC427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B6DB2-C0C0-450C-9B41-B89AE2A6D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106" y="136525"/>
            <a:ext cx="1810003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A332-637C-4447-B1C0-A2CE708A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50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rgbClr val="006858"/>
                </a:solidFill>
                <a:latin typeface="Calibri" pitchFamily="34" charset="0"/>
              </a:rPr>
              <a:t>Enterprise Partnerships: GRASP and Socrata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3DD6-C676-4A33-83A6-EE494A125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828800"/>
            <a:ext cx="8609012" cy="4360863"/>
          </a:xfrm>
        </p:spPr>
        <p:txBody>
          <a:bodyPr>
            <a:normAutofit/>
          </a:bodyPr>
          <a:lstStyle/>
          <a:p>
            <a:r>
              <a:rPr lang="en-US" dirty="0"/>
              <a:t>Worked with CDC/ATSDR/GRASP to award a contract for system development</a:t>
            </a:r>
          </a:p>
          <a:p>
            <a:pPr lvl="1"/>
            <a:r>
              <a:rPr lang="en-US" sz="2200" dirty="0"/>
              <a:t>Geospatial Research, Analysis, and Services Program team with expertise in public health and geospatial science, technology, visualization, and analysis </a:t>
            </a:r>
          </a:p>
          <a:p>
            <a:pPr lvl="1"/>
            <a:endParaRPr lang="en-US" sz="2200" dirty="0"/>
          </a:p>
          <a:p>
            <a:r>
              <a:rPr lang="en-US" dirty="0"/>
              <a:t>Worked with existing agency license for Socrata (data.cdc.gov)</a:t>
            </a:r>
          </a:p>
          <a:p>
            <a:pPr lvl="1"/>
            <a:r>
              <a:rPr lang="en-US" sz="2200" dirty="0"/>
              <a:t>Manage and store machine readable files</a:t>
            </a:r>
          </a:p>
          <a:p>
            <a:pPr lvl="1"/>
            <a:r>
              <a:rPr lang="en-US" sz="2200" dirty="0"/>
              <a:t>Uses metadata to optimize search and organization</a:t>
            </a:r>
          </a:p>
          <a:p>
            <a:pPr lvl="1"/>
            <a:r>
              <a:rPr lang="en-US" sz="2200" dirty="0"/>
              <a:t>Provides multiple download formats and API endpoints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D29B3-78E5-4A33-A46F-1BAFF4EC5D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8AA3D66-4C22-4B3E-AB0B-5D72BE521928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AF3832-F148-4A0B-A9C9-F634FCFFA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709" y="1828800"/>
            <a:ext cx="2160562" cy="874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AB85C0-5A6D-4B21-B0C6-7C5A4C00C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593" y="3974044"/>
            <a:ext cx="1762795" cy="141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818DD9-AB26-4290-BC58-526B0912AE0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fontAlgn="auto">
              <a:spcAft>
                <a:spcPts val="1200"/>
              </a:spcAft>
              <a:buClr>
                <a:srgbClr val="008BB0"/>
              </a:buClr>
              <a:buSzTx/>
              <a:tabLst/>
              <a:defRPr/>
            </a:pPr>
            <a:r>
              <a:rPr lang="en-US" sz="3733" dirty="0">
                <a:solidFill>
                  <a:srgbClr val="006858"/>
                </a:solidFill>
                <a:latin typeface="Calibri" pitchFamily="34" charset="0"/>
              </a:rPr>
              <a:t>External Partnerships: </a:t>
            </a:r>
            <a:r>
              <a:rPr lang="en-US" sz="3733" dirty="0" err="1">
                <a:solidFill>
                  <a:srgbClr val="006858"/>
                </a:solidFill>
                <a:latin typeface="Calibri" pitchFamily="34" charset="0"/>
              </a:rPr>
              <a:t>AcademyHealth</a:t>
            </a:r>
            <a:endParaRPr lang="en-US" sz="3733" dirty="0">
              <a:solidFill>
                <a:srgbClr val="006858"/>
              </a:solidFill>
              <a:latin typeface="Calibri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4C0C4-0626-4292-9991-503F25B39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28801"/>
            <a:ext cx="5696675" cy="42100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8BB0"/>
              </a:buClr>
            </a:pPr>
            <a:endParaRPr lang="en-US" sz="24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rgbClr val="008BB0"/>
              </a:buClr>
            </a:pPr>
            <a:r>
              <a:rPr lang="en-US" sz="2400" b="0" dirty="0">
                <a:solidFill>
                  <a:schemeClr val="tx1"/>
                </a:solidFill>
              </a:rPr>
              <a:t>Expand NCHS’ relevance and external engagement through a data challenge</a:t>
            </a:r>
            <a:br>
              <a:rPr lang="en-US" sz="2400" b="0" dirty="0">
                <a:solidFill>
                  <a:schemeClr val="tx1"/>
                </a:solidFill>
              </a:rPr>
            </a:br>
            <a:endParaRPr lang="en-US" sz="24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rgbClr val="008BB0"/>
              </a:buClr>
            </a:pPr>
            <a:r>
              <a:rPr lang="en-US" sz="2400" dirty="0">
                <a:solidFill>
                  <a:schemeClr val="tx1"/>
                </a:solidFill>
              </a:rPr>
              <a:t>Test usability of new Data Query System data files for visualization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Clr>
                <a:srgbClr val="006858"/>
              </a:buClr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Clr>
                <a:srgbClr val="006858"/>
              </a:buClr>
              <a:buNone/>
            </a:pP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354E4D3-E84D-4DDB-BFB5-C866EC436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024" y="1549699"/>
            <a:ext cx="2373063" cy="14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BC0D24BA-4D21-4A5C-9F3E-BE69D1525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02" y="1393857"/>
            <a:ext cx="1764292" cy="176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8E4E2C8F-8F06-411A-A648-E480BC8C8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806" y="3499551"/>
            <a:ext cx="2713651" cy="15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5D2D958-5A3D-468B-AA63-67512262F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37758" y="3236930"/>
            <a:ext cx="1764291" cy="1764292"/>
            <a:chOff x="9441340" y="4141773"/>
            <a:chExt cx="1764291" cy="1764292"/>
          </a:xfrm>
        </p:grpSpPr>
        <p:pic>
          <p:nvPicPr>
            <p:cNvPr id="16" name="Picture 15" descr="This is an image of the NCHS Data Visualization Group logo.">
              <a:extLst>
                <a:ext uri="{FF2B5EF4-FFF2-40B4-BE49-F238E27FC236}">
                  <a16:creationId xmlns:a16="http://schemas.microsoft.com/office/drawing/2014/main" id="{91FD30E5-2E57-4C40-A2B1-5D1CF5EE6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1340" y="4141773"/>
              <a:ext cx="1764291" cy="176429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0D5AED-4C20-42AC-955D-DB5978E0C976}"/>
                </a:ext>
              </a:extLst>
            </p:cNvPr>
            <p:cNvSpPr txBox="1"/>
            <p:nvPr/>
          </p:nvSpPr>
          <p:spPr>
            <a:xfrm>
              <a:off x="10082214" y="4838004"/>
              <a:ext cx="9890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bg1"/>
                  </a:solidFill>
                  <a:latin typeface="Avenir Next LT Pro" panose="020B0504020202020204" pitchFamily="34" charset="0"/>
                </a:rPr>
                <a:t>Data Viz</a:t>
              </a:r>
            </a:p>
          </p:txBody>
        </p:sp>
      </p:grpSp>
      <p:grpSp>
        <p:nvGrpSpPr>
          <p:cNvPr id="8" name="Group 7" descr="The project took 10 months, beginning September 2021 and ending May 2022. ">
            <a:extLst>
              <a:ext uri="{FF2B5EF4-FFF2-40B4-BE49-F238E27FC236}">
                <a16:creationId xmlns:a16="http://schemas.microsoft.com/office/drawing/2014/main" id="{BCA7DC84-BD77-4D86-8E42-B457773E92A6}"/>
              </a:ext>
            </a:extLst>
          </p:cNvPr>
          <p:cNvGrpSpPr/>
          <p:nvPr/>
        </p:nvGrpSpPr>
        <p:grpSpPr>
          <a:xfrm>
            <a:off x="6824332" y="5232400"/>
            <a:ext cx="4629912" cy="966921"/>
            <a:chOff x="6824332" y="5232400"/>
            <a:chExt cx="4629912" cy="966921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A1323A03-97F0-4D5E-9DB0-2400FA370B6D}"/>
                </a:ext>
              </a:extLst>
            </p:cNvPr>
            <p:cNvSpPr/>
            <p:nvPr/>
          </p:nvSpPr>
          <p:spPr>
            <a:xfrm>
              <a:off x="6836689" y="5232400"/>
              <a:ext cx="4617555" cy="32059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B870E0-4D68-4A00-B459-2B542358B281}"/>
                </a:ext>
              </a:extLst>
            </p:cNvPr>
            <p:cNvSpPr txBox="1"/>
            <p:nvPr/>
          </p:nvSpPr>
          <p:spPr>
            <a:xfrm>
              <a:off x="6824332" y="5552990"/>
              <a:ext cx="46175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/>
                <a:t>SEP             NOV         DEC                FEB        MAY</a:t>
              </a:r>
              <a:br>
                <a:rPr lang="en-US" b="1" u="sng" dirty="0"/>
              </a:br>
              <a:r>
                <a:rPr lang="en-US" b="1" dirty="0"/>
                <a:t>                       2021                  |              2022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8C2BFF2-124E-4C9A-BB26-1CA2F96D59B3}"/>
              </a:ext>
            </a:extLst>
          </p:cNvPr>
          <p:cNvSpPr txBox="1"/>
          <p:nvPr/>
        </p:nvSpPr>
        <p:spPr>
          <a:xfrm>
            <a:off x="1080318" y="6207534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https://academyhealth.org/NCHSData</a:t>
            </a:r>
            <a:endParaRPr lang="en-US" sz="18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3294</TotalTime>
  <Words>978</Words>
  <Application>Microsoft Office PowerPoint</Application>
  <PresentationFormat>Widescreen</PresentationFormat>
  <Paragraphs>190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Avenir Next LT Pro</vt:lpstr>
      <vt:lpstr>Calibri</vt:lpstr>
      <vt:lpstr>Calibri Light</vt:lpstr>
      <vt:lpstr>Courier New</vt:lpstr>
      <vt:lpstr>Symbol</vt:lpstr>
      <vt:lpstr>Tahoma</vt:lpstr>
      <vt:lpstr>Wingdings</vt:lpstr>
      <vt:lpstr>Office Theme</vt:lpstr>
      <vt:lpstr>The NCHS Data Query and Visualization System:  Development and Next Steps</vt:lpstr>
      <vt:lpstr>Feedback and Questions</vt:lpstr>
      <vt:lpstr>NCHS DMI Goals: Data Query System</vt:lpstr>
      <vt:lpstr>Building the NCHS Data Query System</vt:lpstr>
      <vt:lpstr>Health, United States: A Brief Detour</vt:lpstr>
      <vt:lpstr>Building the NCHS Data Query System (2)</vt:lpstr>
      <vt:lpstr>NCHS Partnerships: NCHS DQS Advisory Group</vt:lpstr>
      <vt:lpstr>Enterprise Partnerships: GRASP and Socrata</vt:lpstr>
      <vt:lpstr>External Partnerships: AcademyHealth</vt:lpstr>
      <vt:lpstr>1st Place Winner Sound the Alarm: Large Inequities in Rates of Gun Deaths Among Young People</vt:lpstr>
      <vt:lpstr>What We Learned</vt:lpstr>
      <vt:lpstr>DQS Key Requirements</vt:lpstr>
      <vt:lpstr>DQS Key Data Decisions</vt:lpstr>
      <vt:lpstr>Mockup/Demo</vt:lpstr>
      <vt:lpstr>Mockup/Demo (2) </vt:lpstr>
      <vt:lpstr>Future Thinking </vt:lpstr>
      <vt:lpstr>Acknowledgments </vt:lpstr>
      <vt:lpstr>Feedback and Questions (2)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Florence (CDC/OPHSS/NCHS)</dc:creator>
  <cp:lastModifiedBy>Gindi, Renee (CDC/DDPHSS/NCHS/DAE)</cp:lastModifiedBy>
  <cp:revision>155</cp:revision>
  <cp:lastPrinted>2019-06-04T23:36:04Z</cp:lastPrinted>
  <dcterms:created xsi:type="dcterms:W3CDTF">2017-10-18T19:36:32Z</dcterms:created>
  <dcterms:modified xsi:type="dcterms:W3CDTF">2022-06-13T19:41:46Z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2021-03-08T18:33:52Z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8d4afc81-b2ce-4e2f-a450-f34bbc9123df</vt:lpwstr>
  </property>
  <property fmtid="{D5CDD505-2E9C-101B-9397-08002B2CF9AE}" pid="8" name="MSIP_Label_7b94a7b8-f06c-4dfe-bdcc-9b548fd58c31_ContentBits">
    <vt:lpwstr>0</vt:lpwstr>
  </property>
</Properties>
</file>