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9" r:id="rId5"/>
    <p:sldMasterId id="2147483666" r:id="rId6"/>
    <p:sldMasterId id="2147483677" r:id="rId7"/>
  </p:sldMasterIdLst>
  <p:notesMasterIdLst>
    <p:notesMasterId r:id="rId24"/>
  </p:notesMasterIdLst>
  <p:sldIdLst>
    <p:sldId id="257" r:id="rId8"/>
    <p:sldId id="1386" r:id="rId9"/>
    <p:sldId id="2145706854" r:id="rId10"/>
    <p:sldId id="2145706680" r:id="rId11"/>
    <p:sldId id="2145706846" r:id="rId12"/>
    <p:sldId id="2145706673" r:id="rId13"/>
    <p:sldId id="2145706853" r:id="rId14"/>
    <p:sldId id="2145706849" r:id="rId15"/>
    <p:sldId id="1369" r:id="rId16"/>
    <p:sldId id="2145706855" r:id="rId17"/>
    <p:sldId id="2145706852" r:id="rId18"/>
    <p:sldId id="2145706856" r:id="rId19"/>
    <p:sldId id="2145706850" r:id="rId20"/>
    <p:sldId id="2145706679" r:id="rId21"/>
    <p:sldId id="2090650113" r:id="rId22"/>
    <p:sldId id="1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rector's Update" id="{50E3D89D-7B01-4BE4-8F26-5191F909B2DE}">
          <p14:sldIdLst>
            <p14:sldId id="257"/>
            <p14:sldId id="1386"/>
            <p14:sldId id="2145706854"/>
            <p14:sldId id="2145706680"/>
            <p14:sldId id="2145706846"/>
            <p14:sldId id="2145706673"/>
            <p14:sldId id="2145706853"/>
            <p14:sldId id="2145706849"/>
            <p14:sldId id="1369"/>
            <p14:sldId id="2145706855"/>
            <p14:sldId id="2145706852"/>
            <p14:sldId id="2145706856"/>
            <p14:sldId id="2145706850"/>
            <p14:sldId id="2145706679"/>
            <p14:sldId id="2090650113"/>
            <p14:sldId id="1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048C20-21A1-EB9E-7C94-EFD3F94883F3}" name="Craver, James (CDC/DDPHSS/NCHS/OD)" initials="CJ(" userId="S::ewf6@cdc.gov::2e9f28c8-0e94-455c-b09a-622f23feba50" providerId="AD"/>
  <p188:author id="{501A3D6E-BF9D-78B1-A995-406706792B82}" name="Walters, Meagan (CDC/DDPHSS/NCHS/OD)" initials="WM(" userId="S::qhg7@cdc.gov::0f173902-5f0a-4f96-a7ba-a51e2720142f" providerId="AD"/>
  <p188:author id="{79034974-A2AD-EE53-B9B8-D967C522E037}" name="Michaelis, Naomi (CDC/DDPHSS/NCHS/OD)" initials="MN(" userId="S::kan0@cdc.gov::63af00aa-244c-4721-90cc-9a1676d6ddc7" providerId="AD"/>
  <p188:author id="{52C04577-1C53-8D4E-8EE9-C1D46F753544}" name="Castillo, Shirley (CDC/DDPHSS/NCHS/OD)" initials="CS(" userId="S::smx8@cdc.gov::44ad7944-50eb-44ef-b49f-62243268de53" providerId="AD"/>
  <p188:author id="{CD04A6D6-E98B-86C7-3639-A81B12EE0BFC}" name="Hanks, Mahogany (CDC/DDPHSS/NCHS/OD) (CTR)" initials="HM((" userId="S::pii6@cdc.gov::5ae2d813-5271-4c02-b127-b1aa5d27d9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02"/>
    <a:srgbClr val="D59F0F"/>
    <a:srgbClr val="006859"/>
    <a:srgbClr val="000000"/>
    <a:srgbClr val="FFFFFF"/>
    <a:srgbClr val="274EA5"/>
    <a:srgbClr val="003399"/>
    <a:srgbClr val="018BB0"/>
    <a:srgbClr val="CF6F19"/>
    <a:srgbClr val="B9A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42" autoAdjust="0"/>
    <p:restoredTop sz="69465" autoAdjust="0"/>
  </p:normalViewPr>
  <p:slideViewPr>
    <p:cSldViewPr snapToGrid="0">
      <p:cViewPr varScale="1">
        <p:scale>
          <a:sx n="46" d="100"/>
          <a:sy n="46" d="100"/>
        </p:scale>
        <p:origin x="1228"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6930980722537643"/>
        </c:manualLayout>
      </c:layout>
      <c:barChart>
        <c:barDir val="col"/>
        <c:grouping val="stacked"/>
        <c:varyColors val="0"/>
        <c:ser>
          <c:idx val="0"/>
          <c:order val="0"/>
          <c:tx>
            <c:strRef>
              <c:f>Sheet1!$B$1</c:f>
              <c:strCache>
                <c:ptCount val="1"/>
                <c:pt idx="0">
                  <c:v>Budget Authority</c:v>
                </c:pt>
              </c:strCache>
            </c:strRef>
          </c:tx>
          <c:spPr>
            <a:solidFill>
              <a:srgbClr val="006859"/>
            </a:solidFill>
            <a:ln>
              <a:noFill/>
            </a:ln>
            <a:effectLst/>
          </c:spPr>
          <c:invertIfNegative val="0"/>
          <c:dPt>
            <c:idx val="4"/>
            <c:invertIfNegative val="0"/>
            <c:bubble3D val="0"/>
            <c:spPr>
              <a:solidFill>
                <a:srgbClr val="006859">
                  <a:alpha val="47000"/>
                </a:srgbClr>
              </a:solidFill>
              <a:ln>
                <a:noFill/>
              </a:ln>
              <a:effectLst/>
            </c:spPr>
            <c:extLst>
              <c:ext xmlns:c16="http://schemas.microsoft.com/office/drawing/2014/chart" uri="{C3380CC4-5D6E-409C-BE32-E72D297353CC}">
                <c16:uniqueId val="{00000002-6EDB-46A1-901B-D7676AA09084}"/>
              </c:ext>
            </c:extLst>
          </c:dPt>
          <c:dLbls>
            <c:dLbl>
              <c:idx val="3"/>
              <c:tx>
                <c:rich>
                  <a:bodyPr/>
                  <a:lstStyle/>
                  <a:p>
                    <a:r>
                      <a:rPr lang="en-US"/>
                      <a:t>187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3C6-4768-A3C3-CE0C448B200E}"/>
                </c:ext>
              </c:extLst>
            </c:dLbl>
            <c:dLbl>
              <c:idx val="4"/>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r>
                      <a:rPr lang="en-US">
                        <a:solidFill>
                          <a:schemeClr val="tx1"/>
                        </a:solidFill>
                      </a:rPr>
                      <a:t>189</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EDB-46A1-901B-D7676AA090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FY20 Enacted</c:v>
                </c:pt>
                <c:pt idx="1">
                  <c:v>FY21 Enacted</c:v>
                </c:pt>
                <c:pt idx="2">
                  <c:v>FY22 Enacted</c:v>
                </c:pt>
                <c:pt idx="3">
                  <c:v>FY23 Enacted</c:v>
                </c:pt>
                <c:pt idx="4">
                  <c:v>FY24 President's Budget Request</c:v>
                </c:pt>
              </c:strCache>
            </c:strRef>
          </c:cat>
          <c:val>
            <c:numRef>
              <c:f>Sheet1!$B$2:$B$6</c:f>
              <c:numCache>
                <c:formatCode>#,##0</c:formatCode>
                <c:ptCount val="5"/>
                <c:pt idx="0">
                  <c:v>174</c:v>
                </c:pt>
                <c:pt idx="1">
                  <c:v>175</c:v>
                </c:pt>
                <c:pt idx="2">
                  <c:v>180</c:v>
                </c:pt>
                <c:pt idx="3">
                  <c:v>187</c:v>
                </c:pt>
                <c:pt idx="4">
                  <c:v>189</c:v>
                </c:pt>
              </c:numCache>
            </c:numRef>
          </c:val>
          <c:extLst>
            <c:ext xmlns:c16="http://schemas.microsoft.com/office/drawing/2014/chart" uri="{C3380CC4-5D6E-409C-BE32-E72D297353CC}">
              <c16:uniqueId val="{00000002-BE8D-49DF-AD73-B100B8967B07}"/>
            </c:ext>
          </c:extLst>
        </c:ser>
        <c:ser>
          <c:idx val="1"/>
          <c:order val="1"/>
          <c:tx>
            <c:strRef>
              <c:f>Sheet1!$C$1</c:f>
              <c:strCache>
                <c:ptCount val="1"/>
                <c:pt idx="0">
                  <c:v>Column1</c:v>
                </c:pt>
              </c:strCache>
            </c:strRef>
          </c:tx>
          <c:spPr>
            <a:solidFill>
              <a:srgbClr val="D59F0F"/>
            </a:solidFill>
            <a:ln>
              <a:solidFill>
                <a:srgbClr val="D59F0F"/>
              </a:solidFill>
            </a:ln>
            <a:effectLst/>
          </c:spPr>
          <c:invertIfNegative val="0"/>
          <c:cat>
            <c:strRef>
              <c:f>Sheet1!$A$2:$A$6</c:f>
              <c:strCache>
                <c:ptCount val="5"/>
                <c:pt idx="0">
                  <c:v>FY20 Enacted</c:v>
                </c:pt>
                <c:pt idx="1">
                  <c:v>FY21 Enacted</c:v>
                </c:pt>
                <c:pt idx="2">
                  <c:v>FY22 Enacted</c:v>
                </c:pt>
                <c:pt idx="3">
                  <c:v>FY23 Enacted</c:v>
                </c:pt>
                <c:pt idx="4">
                  <c:v>FY24 President's Budget Request</c:v>
                </c:pt>
              </c:strCache>
            </c:strRef>
          </c:cat>
          <c:val>
            <c:numRef>
              <c:f>Sheet1!$C$2:$C$6</c:f>
              <c:numCache>
                <c:formatCode>General</c:formatCode>
                <c:ptCount val="5"/>
              </c:numCache>
            </c:numRef>
          </c:val>
          <c:extLst>
            <c:ext xmlns:c16="http://schemas.microsoft.com/office/drawing/2014/chart" uri="{C3380CC4-5D6E-409C-BE32-E72D297353CC}">
              <c16:uniqueId val="{00000003-BE8D-49DF-AD73-B100B8967B07}"/>
            </c:ext>
          </c:extLst>
        </c:ser>
        <c:dLbls>
          <c:showLegendKey val="0"/>
          <c:showVal val="0"/>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250"/>
          <c:min val="0"/>
        </c:scaling>
        <c:delete val="0"/>
        <c:axPos val="l"/>
        <c:majorGridlines>
          <c:spPr>
            <a:ln w="6350"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majorUnit val="100"/>
      </c:valAx>
      <c:spPr>
        <a:noFill/>
        <a:ln>
          <a:noFill/>
        </a:ln>
        <a:effectLst/>
      </c:spPr>
    </c:plotArea>
    <c:legend>
      <c:legendPos val="b"/>
      <c:legendEntry>
        <c:idx val="1"/>
        <c:delete val="1"/>
      </c:legendEntry>
      <c:layout>
        <c:manualLayout>
          <c:xMode val="edge"/>
          <c:yMode val="edge"/>
          <c:x val="6.702403651369504E-2"/>
          <c:y val="0.88958978234714481"/>
          <c:w val="0.88505442469732631"/>
          <c:h val="7.270093111255658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400" b="1">
          <a:solidFill>
            <a:schemeClr val="bg2"/>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0.34875</cdr:x>
      <cdr:y>0.21711</cdr:y>
    </cdr:from>
    <cdr:to>
      <cdr:x>0.98459</cdr:x>
      <cdr:y>0.34136</cdr:y>
    </cdr:to>
    <cdr:grpSp>
      <cdr:nvGrpSpPr>
        <cdr:cNvPr id="9" name="Group 8">
          <a:extLst xmlns:a="http://schemas.openxmlformats.org/drawingml/2006/main">
            <a:ext uri="{FF2B5EF4-FFF2-40B4-BE49-F238E27FC236}">
              <a16:creationId xmlns:a16="http://schemas.microsoft.com/office/drawing/2014/main" id="{96C34278-965C-41DD-AC46-5B6D2B3D27C9}"/>
            </a:ext>
          </a:extLst>
        </cdr:cNvPr>
        <cdr:cNvGrpSpPr/>
      </cdr:nvGrpSpPr>
      <cdr:grpSpPr>
        <a:xfrm xmlns:a="http://schemas.openxmlformats.org/drawingml/2006/main">
          <a:off x="3893386" y="1301568"/>
          <a:ext cx="7098411" cy="744875"/>
          <a:chOff x="3893437" y="1301581"/>
          <a:chExt cx="7098369" cy="744846"/>
        </a:xfrm>
      </cdr:grpSpPr>
      <cdr:sp macro="" textlink="">
        <cdr:nvSpPr>
          <cdr:cNvPr id="2" name="Rectangle 1">
            <a:extLst xmlns:a="http://schemas.openxmlformats.org/drawingml/2006/main">
              <a:ext uri="{FF2B5EF4-FFF2-40B4-BE49-F238E27FC236}">
                <a16:creationId xmlns:a16="http://schemas.microsoft.com/office/drawing/2014/main" id="{093D9BCC-7AB2-F050-3101-760988BC0005}"/>
              </a:ext>
            </a:extLst>
          </cdr:cNvPr>
          <cdr:cNvSpPr/>
        </cdr:nvSpPr>
        <cdr:spPr>
          <a:xfrm xmlns:a="http://schemas.openxmlformats.org/drawingml/2006/main">
            <a:off x="3893437" y="1702043"/>
            <a:ext cx="1294411" cy="344384"/>
          </a:xfrm>
          <a:prstGeom xmlns:a="http://schemas.openxmlformats.org/drawingml/2006/main" prst="rect">
            <a:avLst/>
          </a:prstGeom>
          <a:solidFill xmlns:a="http://schemas.openxmlformats.org/drawingml/2006/main">
            <a:srgbClr val="FFD30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1400" b="1" dirty="0">
                <a:solidFill>
                  <a:schemeClr val="tx1"/>
                </a:solidFill>
              </a:rPr>
              <a:t>+ $ 1M</a:t>
            </a:r>
          </a:p>
        </cdr:txBody>
      </cdr:sp>
      <cdr:sp macro="" textlink="">
        <cdr:nvSpPr>
          <cdr:cNvPr id="6" name="Rectangle 5">
            <a:extLst xmlns:a="http://schemas.openxmlformats.org/drawingml/2006/main">
              <a:ext uri="{FF2B5EF4-FFF2-40B4-BE49-F238E27FC236}">
                <a16:creationId xmlns:a16="http://schemas.microsoft.com/office/drawing/2014/main" id="{2376336D-BAAE-28DF-1E5F-D2F03873A822}"/>
              </a:ext>
            </a:extLst>
          </cdr:cNvPr>
          <cdr:cNvSpPr/>
        </cdr:nvSpPr>
        <cdr:spPr>
          <a:xfrm xmlns:a="http://schemas.openxmlformats.org/drawingml/2006/main">
            <a:off x="5831746" y="1562838"/>
            <a:ext cx="1294411" cy="344384"/>
          </a:xfrm>
          <a:prstGeom xmlns:a="http://schemas.openxmlformats.org/drawingml/2006/main" prst="rect">
            <a:avLst/>
          </a:prstGeom>
          <a:solidFill xmlns:a="http://schemas.openxmlformats.org/drawingml/2006/main">
            <a:srgbClr val="FFD30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schemeClr val="tx1"/>
                </a:solidFill>
              </a:rPr>
              <a:t>+ $ 5M</a:t>
            </a:r>
          </a:p>
        </cdr:txBody>
      </cdr:sp>
      <cdr:sp macro="" textlink="">
        <cdr:nvSpPr>
          <cdr:cNvPr id="7" name="Rectangle 6">
            <a:extLst xmlns:a="http://schemas.openxmlformats.org/drawingml/2006/main">
              <a:ext uri="{FF2B5EF4-FFF2-40B4-BE49-F238E27FC236}">
                <a16:creationId xmlns:a16="http://schemas.microsoft.com/office/drawing/2014/main" id="{2376336D-BAAE-28DF-1E5F-D2F03873A822}"/>
              </a:ext>
            </a:extLst>
          </cdr:cNvPr>
          <cdr:cNvSpPr/>
        </cdr:nvSpPr>
        <cdr:spPr>
          <a:xfrm xmlns:a="http://schemas.openxmlformats.org/drawingml/2006/main">
            <a:off x="7791841" y="1408458"/>
            <a:ext cx="1294411" cy="344384"/>
          </a:xfrm>
          <a:prstGeom xmlns:a="http://schemas.openxmlformats.org/drawingml/2006/main" prst="rect">
            <a:avLst/>
          </a:prstGeom>
          <a:solidFill xmlns:a="http://schemas.openxmlformats.org/drawingml/2006/main">
            <a:srgbClr val="FFD30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schemeClr val="tx1"/>
                </a:solidFill>
              </a:rPr>
              <a:t>+ $ 7M</a:t>
            </a:r>
          </a:p>
        </cdr:txBody>
      </cdr:sp>
      <cdr:sp macro="" textlink="">
        <cdr:nvSpPr>
          <cdr:cNvPr id="8" name="Rectangle 7">
            <a:extLst xmlns:a="http://schemas.openxmlformats.org/drawingml/2006/main">
              <a:ext uri="{FF2B5EF4-FFF2-40B4-BE49-F238E27FC236}">
                <a16:creationId xmlns:a16="http://schemas.microsoft.com/office/drawing/2014/main" id="{2376336D-BAAE-28DF-1E5F-D2F03873A822}"/>
              </a:ext>
            </a:extLst>
          </cdr:cNvPr>
          <cdr:cNvSpPr/>
        </cdr:nvSpPr>
        <cdr:spPr>
          <a:xfrm xmlns:a="http://schemas.openxmlformats.org/drawingml/2006/main">
            <a:off x="9697395" y="1301581"/>
            <a:ext cx="1294411" cy="344384"/>
          </a:xfrm>
          <a:prstGeom xmlns:a="http://schemas.openxmlformats.org/drawingml/2006/main" prst="rect">
            <a:avLst/>
          </a:prstGeom>
          <a:solidFill xmlns:a="http://schemas.openxmlformats.org/drawingml/2006/main">
            <a:srgbClr val="FFD302">
              <a:alpha val="6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schemeClr val="tx1"/>
                </a:solidFill>
              </a:rPr>
              <a:t>+ $ 2M</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AE0D2-AE6E-4AAF-A254-2E1CC313C2C5}"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6E5B0-C137-475B-9C4E-B187E16ED2B1}" type="slidenum">
              <a:rPr lang="en-US" smtClean="0"/>
              <a:t>‹#›</a:t>
            </a:fld>
            <a:endParaRPr lang="en-US"/>
          </a:p>
        </p:txBody>
      </p:sp>
    </p:spTree>
    <p:extLst>
      <p:ext uri="{BB962C8B-B14F-4D97-AF65-F5344CB8AC3E}">
        <p14:creationId xmlns:p14="http://schemas.microsoft.com/office/powerpoint/2010/main" val="186013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2</a:t>
            </a:fld>
            <a:endParaRPr lang="en-US"/>
          </a:p>
        </p:txBody>
      </p:sp>
    </p:spTree>
    <p:extLst>
      <p:ext uri="{BB962C8B-B14F-4D97-AF65-F5344CB8AC3E}">
        <p14:creationId xmlns:p14="http://schemas.microsoft.com/office/powerpoint/2010/main" val="49294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Data Modernization Initiative Update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DMI Portfolio Review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recap, NCHS has received very generous funds from CDC’s annual DMI budgets, the CARES Act, and the American Rescue Plan.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We’ve allocated these funds to several high priority projects, including these few:</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Establishing the Rapid Surveys System, a quarterly web panel survey program.</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Creating a cloud-based data environment to receive and process EHR data, and to expand the use of these data supporting the National Health Care Surveys.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Implementing various efforts to modernize the National Vital Statistics System, including the creation of FHIR Implementation Guide and API resulting in substantially reduced lag time in data exchange with jurisdictions and increased data quality, among other improvements.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Creating the Virtual Data Enclave for accessing restricted data files at lower researcher cost and increased continuity of operations.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Exploring methodological advances with Model-Based Early Estimates, allowing for finer data granularity.</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Developing the Data Query System for improved access to pre-tabulated data and to support the transition to a digital first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Health, United States</a:t>
            </a:r>
            <a:r>
              <a:rPr lang="en-US" sz="1100" dirty="0">
                <a:effectLst/>
                <a:latin typeface="Calibri" panose="020F0502020204030204" pitchFamily="34" charset="0"/>
                <a:ea typeface="Calibri" panose="020F0502020204030204" pitchFamily="34" charset="0"/>
                <a:cs typeface="Times New Roman" panose="02020603050405020304" pitchFamily="18" charset="0"/>
              </a:rPr>
              <a:t>, along with extensive revisions to the NCHS website.</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Rescission of COVID Related Funding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past May, Congress passed, and the President signed the Fiscal Responsibility Act.</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Among other things, this law clawed back unobligated funding that had been intended for COVID-19 spending, including DMI projects established to address the infrastructure and other modernization needs that the pandemic had placed in high relief.</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of May 31, 2023, all acquisition items not yet full obligated were placed on pause while we awaited direction from CDC’s Office of Financial Resources, and they in turn awaited guidance from the Office of management and Budget.</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 created various working scenarios on how to best reallocate non-COVID-19 related dollars and preserve, and possibly continue to build on, the many successes of our DMI portfolio.</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late June, we received OMB guidance and approval of our revised spend plans for the COVID related funded projects.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available funds for DMI projects were reduced by about $10M, and these cuts are deep, careful management of funds has allowed us preserve improvements.</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Looking Ahead: Sustaining and Building on Progress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NCHS Data Modernization Initiative portfolio remains strong and committed to our goals, the CDC Moving Forward goals, and the Public Health Data Strategy goals.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include increasing the timeliness and relevance of data, and improving access to data, among other goals.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example, we were able to distribute an additional $1.3M to each NVSS jurisdiction for their continued modernization progress.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 will be able to complete the infrastructure developments needed to receive EHR data.</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the VDE is now up and running, with 10 CDC projects actively onboarding.</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COVID related funding provided a significant boost in these and other areas, and we’re proud of what we’ve accomplished.</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Looking ahead, we continue to prioritize internal efficiencies and data timeliness gains with the resources we do have.  </a:t>
            </a:r>
          </a:p>
          <a:p>
            <a:r>
              <a:rPr lang="en-US" sz="1100" dirty="0">
                <a:effectLst/>
                <a:latin typeface="Calibri" panose="020F0502020204030204" pitchFamily="34" charset="0"/>
                <a:ea typeface="Calibri" panose="020F0502020204030204" pitchFamily="34" charset="0"/>
                <a:cs typeface="Times New Roman" panose="02020603050405020304" pitchFamily="18" charset="0"/>
              </a:rPr>
              <a:t>Sustaining our progress, and building on it, remains important.  By evaluating existing programs and processes, we are engaging in the difficult task of prioritizing activities as the resources return to level or near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leve</a:t>
            </a:r>
            <a:endParaRPr lang="en-US" dirty="0"/>
          </a:p>
        </p:txBody>
      </p:sp>
      <p:sp>
        <p:nvSpPr>
          <p:cNvPr id="4" name="Slide Number Placeholder 3"/>
          <p:cNvSpPr>
            <a:spLocks noGrp="1"/>
          </p:cNvSpPr>
          <p:nvPr>
            <p:ph type="sldNum" sz="quarter" idx="5"/>
          </p:nvPr>
        </p:nvSpPr>
        <p:spPr/>
        <p:txBody>
          <a:bodyPr/>
          <a:lstStyle/>
          <a:p>
            <a:fld id="{8D96E5B0-C137-475B-9C4E-B187E16ED2B1}" type="slidenum">
              <a:rPr lang="en-US" smtClean="0"/>
              <a:t>14</a:t>
            </a:fld>
            <a:endParaRPr lang="en-US"/>
          </a:p>
        </p:txBody>
      </p:sp>
    </p:spTree>
    <p:extLst>
      <p:ext uri="{BB962C8B-B14F-4D97-AF65-F5344CB8AC3E}">
        <p14:creationId xmlns:p14="http://schemas.microsoft.com/office/powerpoint/2010/main" val="26302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2B58DC-D9BF-4938-AB27-94BAA4BB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69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02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48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52081-93BD-43A3-B68A-DF9377D5B3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62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6E5B0-C137-475B-9C4E-B187E16ED2B1}" type="slidenum">
              <a:rPr lang="en-US" smtClean="0"/>
              <a:t>6</a:t>
            </a:fld>
            <a:endParaRPr lang="en-US"/>
          </a:p>
        </p:txBody>
      </p:sp>
    </p:spTree>
    <p:extLst>
      <p:ext uri="{BB962C8B-B14F-4D97-AF65-F5344CB8AC3E}">
        <p14:creationId xmlns:p14="http://schemas.microsoft.com/office/powerpoint/2010/main" val="121475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6E5B0-C137-475B-9C4E-B187E16ED2B1}" type="slidenum">
              <a:rPr lang="en-US" smtClean="0"/>
              <a:t>9</a:t>
            </a:fld>
            <a:endParaRPr lang="en-US"/>
          </a:p>
        </p:txBody>
      </p:sp>
    </p:spTree>
    <p:extLst>
      <p:ext uri="{BB962C8B-B14F-4D97-AF65-F5344CB8AC3E}">
        <p14:creationId xmlns:p14="http://schemas.microsoft.com/office/powerpoint/2010/main" val="105160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6E5B0-C137-475B-9C4E-B187E16ED2B1}" type="slidenum">
              <a:rPr lang="en-US" smtClean="0"/>
              <a:t>10</a:t>
            </a:fld>
            <a:endParaRPr lang="en-US"/>
          </a:p>
        </p:txBody>
      </p:sp>
    </p:spTree>
    <p:extLst>
      <p:ext uri="{BB962C8B-B14F-4D97-AF65-F5344CB8AC3E}">
        <p14:creationId xmlns:p14="http://schemas.microsoft.com/office/powerpoint/2010/main" val="82967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74EA5"/>
                </a:solidFill>
                <a:latin typeface="Calibri" panose="020F0502020204030204" pitchFamily="34" charset="0"/>
                <a:ea typeface="Verdana" panose="020B0604030504040204" pitchFamily="34" charset="0"/>
                <a:cs typeface="Calibri" panose="020F0502020204030204" pitchFamily="34" charset="0"/>
              </a:rPr>
              <a:t>Released 66 </a:t>
            </a:r>
            <a:r>
              <a:rPr lang="en-US" dirty="0">
                <a:solidFill>
                  <a:srgbClr val="274EA5"/>
                </a:solidFill>
                <a:latin typeface="Calibri" panose="020F0502020204030204" pitchFamily="34" charset="0"/>
                <a:ea typeface="Verdana" panose="020B0604030504040204" pitchFamily="34" charset="0"/>
                <a:cs typeface="Calibri" panose="020F0502020204030204" pitchFamily="34" charset="0"/>
              </a:rPr>
              <a:t>experimental, preliminary, provisional, model-based, or early estimates </a:t>
            </a:r>
            <a:r>
              <a:rPr lang="en-US" b="1" dirty="0">
                <a:solidFill>
                  <a:srgbClr val="274EA5"/>
                </a:solidFill>
                <a:latin typeface="Calibri" panose="020F0502020204030204" pitchFamily="34" charset="0"/>
                <a:ea typeface="Verdana" panose="020B0604030504040204" pitchFamily="34" charset="0"/>
                <a:cs typeface="Calibri" panose="020F0502020204030204" pitchFamily="34" charset="0"/>
              </a:rPr>
              <a:t>FY23 </a:t>
            </a:r>
            <a:r>
              <a:rPr lang="en-US" dirty="0">
                <a:solidFill>
                  <a:srgbClr val="274EA5"/>
                </a:solidFill>
                <a:latin typeface="Calibri" panose="020F0502020204030204" pitchFamily="34" charset="0"/>
                <a:ea typeface="Verdana" panose="020B0604030504040204" pitchFamily="34" charset="0"/>
                <a:cs typeface="Calibri" panose="020F0502020204030204" pitchFamily="34" charset="0"/>
              </a:rPr>
              <a:t>as of Q3 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74EA5"/>
                </a:solidFill>
                <a:latin typeface="Calibri" panose="020F0502020204030204" pitchFamily="34" charset="0"/>
                <a:ea typeface="Verdana" panose="020B0604030504040204" pitchFamily="34" charset="0"/>
                <a:cs typeface="Calibri" panose="020F0502020204030204" pitchFamily="34" charset="0"/>
              </a:rPr>
              <a:t># of early estimates: </a:t>
            </a:r>
            <a:r>
              <a:rPr lang="en-US" b="1" dirty="0">
                <a:solidFill>
                  <a:srgbClr val="274EA5"/>
                </a:solidFill>
                <a:latin typeface="Calibri" panose="020F0502020204030204" pitchFamily="34" charset="0"/>
                <a:ea typeface="Verdana" panose="020B0604030504040204" pitchFamily="34" charset="0"/>
                <a:cs typeface="Calibri" panose="020F0502020204030204" pitchFamily="34" charset="0"/>
              </a:rPr>
              <a:t>in line with CDCMF objective of getting data out quickly for public health action.</a:t>
            </a:r>
          </a:p>
          <a:p>
            <a:endParaRPr lang="en-US" dirty="0"/>
          </a:p>
          <a:p>
            <a:r>
              <a:rPr lang="en-US" dirty="0"/>
              <a:t>Enterprise Data Analytics and Visualization (EDAV) is a critical part of CDC’s Data Modernization Initiative efforts</a:t>
            </a:r>
          </a:p>
          <a:p>
            <a:endParaRPr lang="en-US" dirty="0"/>
          </a:p>
          <a:p>
            <a:r>
              <a:rPr lang="en-US" dirty="0"/>
              <a:t>FIHR: Fast Healthcare Interoperability Resources is a next-generation interoperability standard created by the standards development organization Health Level 7 (HL7®). FHIR is designed to enable health data, including clinical and administrative data, to be quickly and efficiently exchanged.</a:t>
            </a:r>
          </a:p>
        </p:txBody>
      </p:sp>
      <p:sp>
        <p:nvSpPr>
          <p:cNvPr id="4" name="Slide Number Placeholder 3"/>
          <p:cNvSpPr>
            <a:spLocks noGrp="1"/>
          </p:cNvSpPr>
          <p:nvPr>
            <p:ph type="sldNum" sz="quarter" idx="5"/>
          </p:nvPr>
        </p:nvSpPr>
        <p:spPr/>
        <p:txBody>
          <a:bodyPr/>
          <a:lstStyle/>
          <a:p>
            <a:fld id="{8D96E5B0-C137-475B-9C4E-B187E16ED2B1}" type="slidenum">
              <a:rPr lang="en-US" smtClean="0"/>
              <a:t>11</a:t>
            </a:fld>
            <a:endParaRPr lang="en-US"/>
          </a:p>
        </p:txBody>
      </p:sp>
    </p:spTree>
    <p:extLst>
      <p:ext uri="{BB962C8B-B14F-4D97-AF65-F5344CB8AC3E}">
        <p14:creationId xmlns:p14="http://schemas.microsoft.com/office/powerpoint/2010/main" val="170505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6E5B0-C137-475B-9C4E-B187E16ED2B1}" type="slidenum">
              <a:rPr lang="en-US" smtClean="0"/>
              <a:t>12</a:t>
            </a:fld>
            <a:endParaRPr lang="en-US"/>
          </a:p>
        </p:txBody>
      </p:sp>
    </p:spTree>
    <p:extLst>
      <p:ext uri="{BB962C8B-B14F-4D97-AF65-F5344CB8AC3E}">
        <p14:creationId xmlns:p14="http://schemas.microsoft.com/office/powerpoint/2010/main" val="90459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Modernization Initiative at CDC has been a focused effort to identify the key areas of improvement in the public health data ecosystem that the COVID pandemic exposed and that have been long standing needs for the agency to better serve the Nation.</a:t>
            </a:r>
          </a:p>
          <a:p>
            <a:endParaRPr lang="en-US" dirty="0"/>
          </a:p>
          <a:p>
            <a:r>
              <a:rPr lang="en-US" dirty="0"/>
              <a:t>Key among many areas is the need to improve the timeliness of data access while preserving the high quality and accuracy of these data.</a:t>
            </a:r>
          </a:p>
          <a:p>
            <a:endParaRPr lang="en-US" dirty="0"/>
          </a:p>
          <a:p>
            <a:r>
              <a:rPr lang="en-US" dirty="0"/>
              <a:t>The vision of DMI is a public health data system that is well connected, resilient, adaptable, and sustainable to respond quickly to public health emergencies while conducting the day-to-day core operations of the CDC.</a:t>
            </a:r>
          </a:p>
        </p:txBody>
      </p:sp>
      <p:sp>
        <p:nvSpPr>
          <p:cNvPr id="4" name="Slide Number Placeholder 3"/>
          <p:cNvSpPr>
            <a:spLocks noGrp="1"/>
          </p:cNvSpPr>
          <p:nvPr>
            <p:ph type="sldNum" sz="quarter" idx="5"/>
          </p:nvPr>
        </p:nvSpPr>
        <p:spPr/>
        <p:txBody>
          <a:bodyPr/>
          <a:lstStyle/>
          <a:p>
            <a:fld id="{8D96E5B0-C137-475B-9C4E-B187E16ED2B1}" type="slidenum">
              <a:rPr lang="en-US" smtClean="0"/>
              <a:t>13</a:t>
            </a:fld>
            <a:endParaRPr lang="en-US"/>
          </a:p>
        </p:txBody>
      </p:sp>
    </p:spTree>
    <p:extLst>
      <p:ext uri="{BB962C8B-B14F-4D97-AF65-F5344CB8AC3E}">
        <p14:creationId xmlns:p14="http://schemas.microsoft.com/office/powerpoint/2010/main" val="4170257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Text Placeholder 2">
            <a:extLst>
              <a:ext uri="{FF2B5EF4-FFF2-40B4-BE49-F238E27FC236}">
                <a16:creationId xmlns:a16="http://schemas.microsoft.com/office/drawing/2014/main" id="{83883BE7-1488-45BD-8A9E-256699B13004}"/>
              </a:ext>
            </a:extLst>
          </p:cNvPr>
          <p:cNvSpPr>
            <a:spLocks noGrp="1"/>
          </p:cNvSpPr>
          <p:nvPr>
            <p:ph type="body" sz="quarter" idx="11" hasCustomPrompt="1"/>
          </p:nvPr>
        </p:nvSpPr>
        <p:spPr>
          <a:xfrm>
            <a:off x="457199" y="183074"/>
            <a:ext cx="8799453" cy="762458"/>
          </a:xfrm>
        </p:spPr>
        <p:txBody>
          <a:bodyPr/>
          <a:lstStyle>
            <a:lvl1pPr marL="0" indent="0">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978885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5573234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6566545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0182286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81955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8D00-AF2A-6723-F60D-E0DF4063DF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B788F1-54DA-A408-7B78-F52F77479139}"/>
              </a:ext>
            </a:extLst>
          </p:cNvPr>
          <p:cNvSpPr>
            <a:spLocks noGrp="1"/>
          </p:cNvSpPr>
          <p:nvPr>
            <p:ph type="dt" sz="half" idx="10"/>
          </p:nvPr>
        </p:nvSpPr>
        <p:spPr/>
        <p:txBody>
          <a:bodyPr/>
          <a:lstStyle/>
          <a:p>
            <a:fld id="{FDFCCBE6-9CCF-4EA6-89EE-F73C41B7A677}" type="datetimeFigureOut">
              <a:rPr lang="en-US" smtClean="0"/>
              <a:t>9/14/2023</a:t>
            </a:fld>
            <a:endParaRPr lang="en-US"/>
          </a:p>
        </p:txBody>
      </p:sp>
      <p:sp>
        <p:nvSpPr>
          <p:cNvPr id="4" name="Footer Placeholder 3">
            <a:extLst>
              <a:ext uri="{FF2B5EF4-FFF2-40B4-BE49-F238E27FC236}">
                <a16:creationId xmlns:a16="http://schemas.microsoft.com/office/drawing/2014/main" id="{CA716434-A84F-7C7F-05BA-10560E23FA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39FB4-0B5A-5E17-03DD-A51BB10A626C}"/>
              </a:ext>
            </a:extLst>
          </p:cNvPr>
          <p:cNvSpPr>
            <a:spLocks noGrp="1"/>
          </p:cNvSpPr>
          <p:nvPr>
            <p:ph type="sldNum" sz="quarter" idx="12"/>
          </p:nvPr>
        </p:nvSpPr>
        <p:spPr/>
        <p:txBody>
          <a:bodyPr/>
          <a:lstStyle/>
          <a:p>
            <a:fld id="{440CEA6A-6BBE-4655-908C-20A68D08C10F}" type="slidenum">
              <a:rPr lang="en-US" smtClean="0"/>
              <a:t>‹#›</a:t>
            </a:fld>
            <a:endParaRPr lang="en-US"/>
          </a:p>
        </p:txBody>
      </p:sp>
    </p:spTree>
    <p:extLst>
      <p:ext uri="{BB962C8B-B14F-4D97-AF65-F5344CB8AC3E}">
        <p14:creationId xmlns:p14="http://schemas.microsoft.com/office/powerpoint/2010/main" val="4143404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Text Placeholder 2">
            <a:extLst>
              <a:ext uri="{FF2B5EF4-FFF2-40B4-BE49-F238E27FC236}">
                <a16:creationId xmlns:a16="http://schemas.microsoft.com/office/drawing/2014/main" id="{83883BE7-1488-45BD-8A9E-256699B13004}"/>
              </a:ext>
            </a:extLst>
          </p:cNvPr>
          <p:cNvSpPr>
            <a:spLocks noGrp="1"/>
          </p:cNvSpPr>
          <p:nvPr>
            <p:ph type="body" sz="quarter" idx="11" hasCustomPrompt="1"/>
          </p:nvPr>
        </p:nvSpPr>
        <p:spPr>
          <a:xfrm>
            <a:off x="457199" y="183074"/>
            <a:ext cx="8799453" cy="762458"/>
          </a:xfrm>
        </p:spPr>
        <p:txBody>
          <a:bodyPr/>
          <a:lstStyle>
            <a:lvl1pPr marL="0" indent="0">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a:solidFill>
                  <a:schemeClr val="bg1"/>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52752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710102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593675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58851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1379047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220762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698562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2"/>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6"/>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1"/>
            <a:ext cx="10839491"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200" y="2738309"/>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4"/>
            <a:ext cx="8430715" cy="1279663"/>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201" y="190594"/>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2" y="85079"/>
            <a:ext cx="1652455" cy="947351"/>
          </a:xfrm>
          <a:prstGeom prst="rect">
            <a:avLst/>
          </a:prstGeom>
        </p:spPr>
      </p:pic>
    </p:spTree>
    <p:extLst>
      <p:ext uri="{BB962C8B-B14F-4D97-AF65-F5344CB8AC3E}">
        <p14:creationId xmlns:p14="http://schemas.microsoft.com/office/powerpoint/2010/main" val="287421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5473235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9"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55" indent="-457155">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722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330C-9A46-4DAD-B3C8-36DE2A14F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832F-7D0B-4BD7-B450-DE00F141E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35A17-E39F-4B6F-8909-B467657E0E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B6C7A8-534E-4792-BC67-11D035C3E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37B6F-A9D5-44CA-B52F-48486FF1C782}"/>
              </a:ext>
            </a:extLst>
          </p:cNvPr>
          <p:cNvSpPr>
            <a:spLocks noGrp="1"/>
          </p:cNvSpPr>
          <p:nvPr>
            <p:ph type="sldNum" sz="quarter" idx="12"/>
          </p:nvPr>
        </p:nvSpPr>
        <p:spPr/>
        <p:txBody>
          <a:bodyPr/>
          <a:lstStyle/>
          <a:p>
            <a:fld id="{6A722CA6-B8C4-4FB6-8D48-776B49565392}" type="slidenum">
              <a:rPr lang="en-US" smtClean="0"/>
              <a:t>‹#›</a:t>
            </a:fld>
            <a:endParaRPr lang="en-US"/>
          </a:p>
        </p:txBody>
      </p:sp>
    </p:spTree>
    <p:extLst>
      <p:ext uri="{BB962C8B-B14F-4D97-AF65-F5344CB8AC3E}">
        <p14:creationId xmlns:p14="http://schemas.microsoft.com/office/powerpoint/2010/main" val="1037958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FFFFD-1B71-AD7F-9BCD-C051F6720A53}"/>
              </a:ext>
            </a:extLst>
          </p:cNvPr>
          <p:cNvSpPr/>
          <p:nvPr userDrawn="1"/>
        </p:nvSpPr>
        <p:spPr>
          <a:xfrm>
            <a:off x="6096000" y="0"/>
            <a:ext cx="6096000" cy="6858000"/>
          </a:xfrm>
          <a:prstGeom prst="rect">
            <a:avLst/>
          </a:prstGeom>
          <a:gradFill>
            <a:gsLst>
              <a:gs pos="0">
                <a:srgbClr val="006858"/>
              </a:gs>
              <a:gs pos="100000">
                <a:srgbClr val="013B31"/>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4" name="Title 1">
            <a:extLst>
              <a:ext uri="{FF2B5EF4-FFF2-40B4-BE49-F238E27FC236}">
                <a16:creationId xmlns:a16="http://schemas.microsoft.com/office/drawing/2014/main" id="{6AFFD44E-7B8D-B5C2-2514-304E28801635}"/>
              </a:ext>
            </a:extLst>
          </p:cNvPr>
          <p:cNvSpPr>
            <a:spLocks noGrp="1"/>
          </p:cNvSpPr>
          <p:nvPr>
            <p:ph type="title"/>
          </p:nvPr>
        </p:nvSpPr>
        <p:spPr>
          <a:xfrm>
            <a:off x="844410" y="1074101"/>
            <a:ext cx="4781023" cy="1155779"/>
          </a:xfrm>
          <a:prstGeom prst="rect">
            <a:avLst/>
          </a:prstGeom>
        </p:spPr>
        <p:txBody>
          <a:bodyPr/>
          <a:lstStyle>
            <a:lvl1pPr algn="l">
              <a:lnSpc>
                <a:spcPts val="4000"/>
              </a:lnSpc>
              <a:defRPr sz="3733" b="1" baseline="0">
                <a:solidFill>
                  <a:srgbClr val="5F5F5F"/>
                </a:solidFill>
                <a:effectLst/>
                <a:latin typeface="Arial" panose="020B0604020202020204" pitchFamily="34" charset="0"/>
                <a:cs typeface="Arial" panose="020B0604020202020204" pitchFamily="34" charset="0"/>
              </a:defRPr>
            </a:lvl1pPr>
          </a:lstStyle>
          <a:p>
            <a:endParaRPr lang="en-US"/>
          </a:p>
        </p:txBody>
      </p:sp>
      <p:sp>
        <p:nvSpPr>
          <p:cNvPr id="9" name="Text Placeholder 8">
            <a:extLst>
              <a:ext uri="{FF2B5EF4-FFF2-40B4-BE49-F238E27FC236}">
                <a16:creationId xmlns:a16="http://schemas.microsoft.com/office/drawing/2014/main" id="{BE290BE4-A120-A120-303C-58299AFFA7FC}"/>
              </a:ext>
            </a:extLst>
          </p:cNvPr>
          <p:cNvSpPr>
            <a:spLocks noGrp="1"/>
          </p:cNvSpPr>
          <p:nvPr>
            <p:ph type="body" sz="quarter" idx="10"/>
          </p:nvPr>
        </p:nvSpPr>
        <p:spPr>
          <a:xfrm>
            <a:off x="844410" y="2541443"/>
            <a:ext cx="4374623" cy="2023545"/>
          </a:xfrm>
          <a:prstGeom prst="rect">
            <a:avLst/>
          </a:prstGeom>
        </p:spPr>
        <p:txBody>
          <a:bodyPr/>
          <a:lstStyle>
            <a:lvl1pPr marL="0" indent="0" algn="l">
              <a:lnSpc>
                <a:spcPts val="2667"/>
              </a:lnSpc>
              <a:buNone/>
              <a:defRPr sz="2133" baseline="0">
                <a:solidFill>
                  <a:srgbClr val="5F5F5F"/>
                </a:solidFill>
                <a:latin typeface="Arial" panose="020B0604020202020204" pitchFamily="34" charset="0"/>
                <a:cs typeface="Arial" panose="020B060402020202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1" name="Picture 10" descr="Shape, arrow&#10;&#10;Description automatically generated">
            <a:extLst>
              <a:ext uri="{FF2B5EF4-FFF2-40B4-BE49-F238E27FC236}">
                <a16:creationId xmlns:a16="http://schemas.microsoft.com/office/drawing/2014/main" id="{50B50152-5435-0120-5E7D-29796F465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4435" y="5969563"/>
            <a:ext cx="1001564" cy="888437"/>
          </a:xfrm>
          <a:prstGeom prst="rect">
            <a:avLst/>
          </a:prstGeom>
        </p:spPr>
      </p:pic>
    </p:spTree>
    <p:extLst>
      <p:ext uri="{BB962C8B-B14F-4D97-AF65-F5344CB8AC3E}">
        <p14:creationId xmlns:p14="http://schemas.microsoft.com/office/powerpoint/2010/main" val="3116595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lor_background">
    <p:bg>
      <p:bgPr>
        <a:gradFill flip="none" rotWithShape="1">
          <a:gsLst>
            <a:gs pos="0">
              <a:srgbClr val="006858"/>
            </a:gs>
            <a:gs pos="100000">
              <a:srgbClr val="013B31"/>
            </a:gs>
          </a:gsLst>
          <a:lin ang="108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ED652C-425C-E66D-3AF5-B40560FB6CA1}"/>
              </a:ext>
            </a:extLst>
          </p:cNvPr>
          <p:cNvSpPr/>
          <p:nvPr userDrawn="1"/>
        </p:nvSpPr>
        <p:spPr>
          <a:xfrm>
            <a:off x="0" y="3841835"/>
            <a:ext cx="12192000" cy="3016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1">
            <a:extLst>
              <a:ext uri="{FF2B5EF4-FFF2-40B4-BE49-F238E27FC236}">
                <a16:creationId xmlns:a16="http://schemas.microsoft.com/office/drawing/2014/main" id="{19F499D7-0084-4F1F-664C-7CB2DDAB0F76}"/>
              </a:ext>
            </a:extLst>
          </p:cNvPr>
          <p:cNvSpPr>
            <a:spLocks noGrp="1"/>
          </p:cNvSpPr>
          <p:nvPr>
            <p:ph type="title"/>
          </p:nvPr>
        </p:nvSpPr>
        <p:spPr>
          <a:xfrm>
            <a:off x="609602" y="2489284"/>
            <a:ext cx="11059884" cy="1162051"/>
          </a:xfrm>
          <a:prstGeom prst="rect">
            <a:avLst/>
          </a:prstGeom>
        </p:spPr>
        <p:txBody>
          <a:bodyPr anchor="t"/>
          <a:lstStyle>
            <a:lvl1pPr algn="l">
              <a:defRPr sz="4000" b="1" baseline="0">
                <a:solidFill>
                  <a:schemeClr val="bg2"/>
                </a:solidFill>
                <a:effectLst/>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B178E624-49F1-2644-7DD1-2B73773883E3}"/>
              </a:ext>
            </a:extLst>
          </p:cNvPr>
          <p:cNvSpPr>
            <a:spLocks noGrp="1"/>
          </p:cNvSpPr>
          <p:nvPr>
            <p:ph type="body" idx="1"/>
          </p:nvPr>
        </p:nvSpPr>
        <p:spPr>
          <a:xfrm>
            <a:off x="606037" y="4276754"/>
            <a:ext cx="10363200" cy="568325"/>
          </a:xfrm>
          <a:prstGeom prst="rect">
            <a:avLst/>
          </a:prstGeom>
        </p:spPr>
        <p:txBody>
          <a:bodyPr anchor="t"/>
          <a:lstStyle>
            <a:lvl1pPr marL="0" indent="0" algn="l">
              <a:lnSpc>
                <a:spcPts val="2933"/>
              </a:lnSpc>
              <a:buNone/>
              <a:defRPr sz="2133" baseline="0">
                <a:solidFill>
                  <a:srgbClr val="5F5F5F"/>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0" name="Picture 9" descr="Shape, arrow&#10;&#10;Description automatically generated">
            <a:extLst>
              <a:ext uri="{FF2B5EF4-FFF2-40B4-BE49-F238E27FC236}">
                <a16:creationId xmlns:a16="http://schemas.microsoft.com/office/drawing/2014/main" id="{EE588770-94FF-44A4-3AD4-6C61BE67E7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8808" y="627423"/>
            <a:ext cx="3623192" cy="3213951"/>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3312FA00-EF41-5E46-3855-9B27EE80B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226" y="5801890"/>
            <a:ext cx="2046260" cy="600105"/>
          </a:xfrm>
          <a:prstGeom prst="rect">
            <a:avLst/>
          </a:prstGeom>
        </p:spPr>
      </p:pic>
    </p:spTree>
    <p:extLst>
      <p:ext uri="{BB962C8B-B14F-4D97-AF65-F5344CB8AC3E}">
        <p14:creationId xmlns:p14="http://schemas.microsoft.com/office/powerpoint/2010/main" val="254152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lor_background">
    <p:bg>
      <p:bgPr>
        <a:gradFill flip="none" rotWithShape="1">
          <a:gsLst>
            <a:gs pos="0">
              <a:srgbClr val="006858"/>
            </a:gs>
            <a:gs pos="100000">
              <a:srgbClr val="013B31"/>
            </a:gs>
          </a:gsLst>
          <a:lin ang="108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ED652C-425C-E66D-3AF5-B40560FB6CA1}"/>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3" name="Title 1">
            <a:extLst>
              <a:ext uri="{FF2B5EF4-FFF2-40B4-BE49-F238E27FC236}">
                <a16:creationId xmlns:a16="http://schemas.microsoft.com/office/drawing/2014/main" id="{19F499D7-0084-4F1F-664C-7CB2DDAB0F76}"/>
              </a:ext>
            </a:extLst>
          </p:cNvPr>
          <p:cNvSpPr>
            <a:spLocks noGrp="1"/>
          </p:cNvSpPr>
          <p:nvPr>
            <p:ph type="title"/>
          </p:nvPr>
        </p:nvSpPr>
        <p:spPr>
          <a:xfrm>
            <a:off x="609602" y="2489284"/>
            <a:ext cx="11059884" cy="1162051"/>
          </a:xfrm>
          <a:prstGeom prst="rect">
            <a:avLst/>
          </a:prstGeom>
        </p:spPr>
        <p:txBody>
          <a:bodyPr anchor="t"/>
          <a:lstStyle>
            <a:lvl1pPr algn="l">
              <a:defRPr sz="4000" b="1" baseline="0">
                <a:solidFill>
                  <a:schemeClr val="bg2"/>
                </a:solidFill>
                <a:effectLst/>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B178E624-49F1-2644-7DD1-2B73773883E3}"/>
              </a:ext>
            </a:extLst>
          </p:cNvPr>
          <p:cNvSpPr>
            <a:spLocks noGrp="1"/>
          </p:cNvSpPr>
          <p:nvPr>
            <p:ph type="body" idx="1"/>
          </p:nvPr>
        </p:nvSpPr>
        <p:spPr>
          <a:xfrm>
            <a:off x="606037" y="4276754"/>
            <a:ext cx="10363200" cy="568325"/>
          </a:xfrm>
          <a:prstGeom prst="rect">
            <a:avLst/>
          </a:prstGeom>
        </p:spPr>
        <p:txBody>
          <a:bodyPr anchor="t"/>
          <a:lstStyle>
            <a:lvl1pPr marL="0" indent="0" algn="l">
              <a:lnSpc>
                <a:spcPts val="2933"/>
              </a:lnSpc>
              <a:buNone/>
              <a:defRPr sz="2133" baseline="0">
                <a:solidFill>
                  <a:srgbClr val="5F5F5F"/>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5A7DC9C2-CC90-A0E9-825A-7B0851E379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674440"/>
            <a:ext cx="12192000" cy="183560"/>
          </a:xfrm>
          <a:prstGeom prst="rect">
            <a:avLst/>
          </a:prstGeom>
        </p:spPr>
      </p:pic>
    </p:spTree>
    <p:extLst>
      <p:ext uri="{BB962C8B-B14F-4D97-AF65-F5344CB8AC3E}">
        <p14:creationId xmlns:p14="http://schemas.microsoft.com/office/powerpoint/2010/main" val="47538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
        <p:nvSpPr>
          <p:cNvPr id="15" name="Content Placeholder 18">
            <a:extLst>
              <a:ext uri="{FF2B5EF4-FFF2-40B4-BE49-F238E27FC236}">
                <a16:creationId xmlns:a16="http://schemas.microsoft.com/office/drawing/2014/main" id="{49BB227E-A61F-447C-AED4-2594B2FFFD37}"/>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Final slide for content requiring disclaimer</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596387"/>
            <a:ext cx="6639341" cy="1015663"/>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endParaRPr lang="en-US" sz="1200" dirty="0">
              <a:solidFill>
                <a:srgbClr val="695E4A"/>
              </a:solidFill>
              <a:latin typeface="Calibri" panose="020F0502020204030204" pitchFamily="34" charset="0"/>
            </a:endParaRP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
        <p:nvSpPr>
          <p:cNvPr id="15" name="Content Placeholder 18">
            <a:extLst>
              <a:ext uri="{FF2B5EF4-FFF2-40B4-BE49-F238E27FC236}">
                <a16:creationId xmlns:a16="http://schemas.microsoft.com/office/drawing/2014/main" id="{1D6BD294-4E48-4145-9147-F72D2CB1B2F0}"/>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Alternate final slide for CDC-cleared content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5349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8527450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28417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822391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57" r:id="rId6"/>
    <p:sldLayoutId id="2147483658" r:id="rId7"/>
    <p:sldLayoutId id="214748368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948398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82"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30742739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11024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3733" kern="1200">
          <a:solidFill>
            <a:srgbClr val="5F5F5F"/>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panose="020B0604020202020204" pitchFamily="34" charset="0"/>
        <a:buChar char="–"/>
        <a:defRPr sz="2133" kern="1200">
          <a:solidFill>
            <a:srgbClr val="5F5F5F"/>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panose="020B0604020202020204" pitchFamily="34" charset="0"/>
        <a:buChar char="•"/>
        <a:defRPr sz="2133" kern="1200">
          <a:solidFill>
            <a:srgbClr val="5F5F5F"/>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panose="020B0604020202020204" pitchFamily="34" charset="0"/>
        <a:buChar char="–"/>
        <a:defRPr sz="2133" kern="1200">
          <a:solidFill>
            <a:srgbClr val="5F5F5F"/>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panose="020B0604020202020204" pitchFamily="34" charset="0"/>
        <a:buChar char="»"/>
        <a:defRPr sz="2133" kern="1200">
          <a:solidFill>
            <a:srgbClr val="5F5F5F"/>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childstats.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jfif"/><Relationship Id="rId4" Type="http://schemas.openxmlformats.org/officeDocument/2006/relationships/image" Target="../media/image29.sv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www.cdc.gov/nch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peoplematters.in/article/talent-acquisition/the-power-of-thank-you-notes-16887"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609598" y="4317573"/>
            <a:ext cx="8430707" cy="945505"/>
          </a:xfrm>
        </p:spPr>
        <p:txBody>
          <a:bodyPr>
            <a:normAutofit/>
          </a:bodyPr>
          <a:lstStyle/>
          <a:p>
            <a:r>
              <a:rPr lang="fr-FR" sz="2800" b="0" dirty="0">
                <a:solidFill>
                  <a:schemeClr val="tx1"/>
                </a:solidFill>
              </a:rPr>
              <a:t>Brian C. Moyer, </a:t>
            </a:r>
            <a:r>
              <a:rPr lang="fr-FR" sz="2800" b="0" dirty="0" err="1">
                <a:solidFill>
                  <a:schemeClr val="tx1"/>
                </a:solidFill>
              </a:rPr>
              <a:t>Ph.D</a:t>
            </a:r>
            <a:r>
              <a:rPr lang="fr-FR" sz="2800" b="0" dirty="0">
                <a:solidFill>
                  <a:schemeClr val="tx1"/>
                </a:solidFill>
              </a:rPr>
              <a:t>., NCHS </a:t>
            </a:r>
            <a:r>
              <a:rPr lang="fr-FR" sz="2800" b="0" dirty="0" err="1">
                <a:solidFill>
                  <a:schemeClr val="tx1"/>
                </a:solidFill>
              </a:rPr>
              <a:t>Director</a:t>
            </a:r>
            <a:endParaRPr lang="fr-FR" sz="2800" b="0" dirty="0">
              <a:solidFill>
                <a:schemeClr val="tx1"/>
              </a:solidFill>
            </a:endParaRPr>
          </a:p>
        </p:txBody>
      </p:sp>
      <p:sp>
        <p:nvSpPr>
          <p:cNvPr id="8" name="Text Placeholder 7">
            <a:extLst>
              <a:ext uri="{FF2B5EF4-FFF2-40B4-BE49-F238E27FC236}">
                <a16:creationId xmlns:a16="http://schemas.microsoft.com/office/drawing/2014/main" id="{C697DFC4-D336-4EA2-BCC1-D5BB2E553617}"/>
              </a:ext>
            </a:extLst>
          </p:cNvPr>
          <p:cNvSpPr>
            <a:spLocks noGrp="1"/>
          </p:cNvSpPr>
          <p:nvPr>
            <p:ph type="body" sz="quarter" idx="11"/>
          </p:nvPr>
        </p:nvSpPr>
        <p:spPr>
          <a:xfrm>
            <a:off x="425226" y="284487"/>
            <a:ext cx="8799453" cy="762458"/>
          </a:xfrm>
        </p:spPr>
        <p:txBody>
          <a:bodyPr>
            <a:normAutofit fontScale="92500"/>
          </a:bodyPr>
          <a:lstStyle/>
          <a:p>
            <a:r>
              <a:rPr lang="en-US" sz="4000" b="1" dirty="0"/>
              <a:t>National Center for Health Statistics (NCHS)</a:t>
            </a:r>
          </a:p>
        </p:txBody>
      </p:sp>
      <p:sp>
        <p:nvSpPr>
          <p:cNvPr id="2" name="Title 5">
            <a:extLst>
              <a:ext uri="{FF2B5EF4-FFF2-40B4-BE49-F238E27FC236}">
                <a16:creationId xmlns:a16="http://schemas.microsoft.com/office/drawing/2014/main" id="{7846E71A-576F-6438-8D9C-F8533D2C0F48}"/>
              </a:ext>
            </a:extLst>
          </p:cNvPr>
          <p:cNvSpPr txBox="1">
            <a:spLocks/>
          </p:cNvSpPr>
          <p:nvPr/>
        </p:nvSpPr>
        <p:spPr>
          <a:xfrm>
            <a:off x="609600" y="2918978"/>
            <a:ext cx="10972800" cy="2181943"/>
          </a:xfrm>
          <a:prstGeom prst="rect">
            <a:avLst/>
          </a:prstGeom>
        </p:spPr>
        <p:txBody>
          <a:bodyPr vert="horz" lIns="91440" tIns="45720" rIns="91440" bIns="45720" rtlCol="0" anchor="ctr">
            <a:normAutofit/>
          </a:bodyPr>
          <a:lstStyle>
            <a:lvl1pPr algn="l" defTabSz="914400" rtl="0" eaLnBrk="1" latinLnBrk="0" hangingPunct="1">
              <a:lnSpc>
                <a:spcPts val="3000"/>
              </a:lnSpc>
              <a:spcBef>
                <a:spcPct val="0"/>
              </a:spcBef>
              <a:buNone/>
              <a:defRPr sz="2800" b="1" kern="1200" baseline="0">
                <a:solidFill>
                  <a:srgbClr val="532E63"/>
                </a:solidFill>
                <a:effectLst/>
                <a:latin typeface="Calibri" pitchFamily="34" charset="0"/>
                <a:ea typeface="+mj-ea"/>
                <a:cs typeface="+mj-cs"/>
              </a:defRPr>
            </a:lvl1pPr>
          </a:lstStyle>
          <a:p>
            <a:r>
              <a:rPr lang="en-US" sz="4800" dirty="0">
                <a:solidFill>
                  <a:srgbClr val="006859"/>
                </a:solidFill>
                <a:ea typeface="Times New Roman" panose="02020603050405020304" pitchFamily="18" charset="0"/>
              </a:rPr>
              <a:t>Director’s Update:</a:t>
            </a:r>
          </a:p>
          <a:p>
            <a:endParaRPr lang="en-US" sz="4800" dirty="0">
              <a:solidFill>
                <a:srgbClr val="006859"/>
              </a:solidFill>
              <a:ea typeface="Times New Roman" panose="02020603050405020304" pitchFamily="18" charset="0"/>
            </a:endParaRPr>
          </a:p>
          <a:p>
            <a:r>
              <a:rPr lang="en-US" sz="4800" dirty="0">
                <a:solidFill>
                  <a:srgbClr val="006859"/>
                </a:solidFill>
                <a:ea typeface="Times New Roman" panose="02020603050405020304" pitchFamily="18" charset="0"/>
              </a:rPr>
              <a:t>NCHS Board of Scientific Counselors</a:t>
            </a:r>
          </a:p>
          <a:p>
            <a:br>
              <a:rPr lang="en-US" sz="4800" dirty="0">
                <a:solidFill>
                  <a:srgbClr val="006859"/>
                </a:solidFill>
                <a:ea typeface="Times New Roman" panose="02020603050405020304" pitchFamily="18" charset="0"/>
              </a:rPr>
            </a:br>
            <a:r>
              <a:rPr lang="en-US" sz="4800" dirty="0">
                <a:solidFill>
                  <a:srgbClr val="006859"/>
                </a:solidFill>
                <a:ea typeface="Times New Roman" panose="02020603050405020304" pitchFamily="18" charset="0"/>
              </a:rPr>
              <a:t>	</a:t>
            </a:r>
            <a:endParaRPr lang="en-US" sz="4800" dirty="0">
              <a:solidFill>
                <a:srgbClr val="006859"/>
              </a:solidFill>
            </a:endParaRPr>
          </a:p>
        </p:txBody>
      </p:sp>
      <p:sp>
        <p:nvSpPr>
          <p:cNvPr id="11" name="TextBox 10">
            <a:extLst>
              <a:ext uri="{FF2B5EF4-FFF2-40B4-BE49-F238E27FC236}">
                <a16:creationId xmlns:a16="http://schemas.microsoft.com/office/drawing/2014/main" id="{B7DFDF31-ECEC-C867-DC3D-22EE0C29EE67}"/>
              </a:ext>
            </a:extLst>
          </p:cNvPr>
          <p:cNvSpPr txBox="1"/>
          <p:nvPr/>
        </p:nvSpPr>
        <p:spPr>
          <a:xfrm>
            <a:off x="609600" y="5872241"/>
            <a:ext cx="6403127" cy="420564"/>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133"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September 14, 2023</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person&#10;&#10;Description automatically generated with low confidence">
            <a:extLst>
              <a:ext uri="{FF2B5EF4-FFF2-40B4-BE49-F238E27FC236}">
                <a16:creationId xmlns:a16="http://schemas.microsoft.com/office/drawing/2014/main" id="{26B04CAA-8AF6-D69F-ABE5-78D54F54E490}"/>
              </a:ext>
            </a:extLst>
          </p:cNvPr>
          <p:cNvPicPr>
            <a:picLocks noChangeAspect="1"/>
          </p:cNvPicPr>
          <p:nvPr/>
        </p:nvPicPr>
        <p:blipFill rotWithShape="1">
          <a:blip r:embed="rId3">
            <a:extLst>
              <a:ext uri="{28A0092B-C50C-407E-A947-70E740481C1C}">
                <a14:useLocalDpi xmlns:a14="http://schemas.microsoft.com/office/drawing/2010/main" val="0"/>
              </a:ext>
            </a:extLst>
          </a:blip>
          <a:srcRect l="1373" r="1870" b="2118"/>
          <a:stretch/>
        </p:blipFill>
        <p:spPr>
          <a:xfrm>
            <a:off x="8094956" y="1305518"/>
            <a:ext cx="3940947" cy="5226219"/>
          </a:xfrm>
          <a:prstGeom prst="rect">
            <a:avLst/>
          </a:prstGeom>
        </p:spPr>
      </p:pic>
      <p:sp>
        <p:nvSpPr>
          <p:cNvPr id="3" name="Title 2">
            <a:extLst>
              <a:ext uri="{FF2B5EF4-FFF2-40B4-BE49-F238E27FC236}">
                <a16:creationId xmlns:a16="http://schemas.microsoft.com/office/drawing/2014/main" id="{D6AE64DE-842A-647B-E86D-BA08A3E3D488}"/>
              </a:ext>
            </a:extLst>
          </p:cNvPr>
          <p:cNvSpPr>
            <a:spLocks noGrp="1"/>
          </p:cNvSpPr>
          <p:nvPr>
            <p:ph type="title"/>
          </p:nvPr>
        </p:nvSpPr>
        <p:spPr>
          <a:xfrm>
            <a:off x="1133475" y="304319"/>
            <a:ext cx="9925050" cy="663575"/>
          </a:xfrm>
        </p:spPr>
        <p:txBody>
          <a:bodyPr>
            <a:normAutofit fontScale="90000"/>
          </a:bodyPr>
          <a:lstStyle/>
          <a:p>
            <a:pPr algn="ctr"/>
            <a:r>
              <a:rPr lang="en-US" b="1" dirty="0">
                <a:solidFill>
                  <a:srgbClr val="006859"/>
                </a:solidFill>
                <a:latin typeface="Calibri" panose="020F0502020204030204" pitchFamily="34" charset="0"/>
                <a:cs typeface="Calibri" panose="020F0502020204030204" pitchFamily="34" charset="0"/>
              </a:rPr>
              <a:t>New Report on America’s Children</a:t>
            </a:r>
          </a:p>
        </p:txBody>
      </p:sp>
      <p:sp>
        <p:nvSpPr>
          <p:cNvPr id="4" name="TextBox 3">
            <a:extLst>
              <a:ext uri="{FF2B5EF4-FFF2-40B4-BE49-F238E27FC236}">
                <a16:creationId xmlns:a16="http://schemas.microsoft.com/office/drawing/2014/main" id="{4FC6392B-445F-2A1D-E424-71D915C0D872}"/>
              </a:ext>
            </a:extLst>
          </p:cNvPr>
          <p:cNvSpPr txBox="1"/>
          <p:nvPr/>
        </p:nvSpPr>
        <p:spPr>
          <a:xfrm>
            <a:off x="381740" y="1305518"/>
            <a:ext cx="7359588" cy="4801314"/>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Purpose</a:t>
            </a:r>
          </a:p>
          <a:p>
            <a:pPr marL="742950" lvl="1"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To update well-being indicators and trends across economic, health, education, and other domains</a:t>
            </a:r>
          </a:p>
          <a:p>
            <a:pPr marL="742950" lvl="1"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r>
              <a:rPr lang="en-US" b="1" dirty="0">
                <a:solidFill>
                  <a:srgbClr val="000000"/>
                </a:solidFill>
                <a:latin typeface="Calibri" panose="020F0502020204030204" pitchFamily="34" charset="0"/>
                <a:cs typeface="Calibri" panose="020F0502020204030204" pitchFamily="34" charset="0"/>
              </a:rPr>
              <a:t>Upcoming report to be published</a:t>
            </a:r>
          </a:p>
          <a:p>
            <a:pPr marL="742950" lvl="1"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September 27, 2023</a:t>
            </a:r>
          </a:p>
          <a:p>
            <a:pPr marL="742950" lvl="1"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r>
              <a:rPr lang="en-US" b="1" dirty="0">
                <a:solidFill>
                  <a:srgbClr val="000000"/>
                </a:solidFill>
                <a:latin typeface="Calibri" panose="020F0502020204030204" pitchFamily="34" charset="0"/>
                <a:cs typeface="Calibri" panose="020F0502020204030204" pitchFamily="34" charset="0"/>
              </a:rPr>
              <a:t>2023 Report Highlights</a:t>
            </a:r>
          </a:p>
          <a:p>
            <a:pPr marL="742950" lvl="1"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Increase in the percentage of children ages 0–17 living with at least one parent employed year-round, full-time</a:t>
            </a:r>
          </a:p>
          <a:p>
            <a:pPr marL="742950" lvl="1"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Increase in the percentage of children ages 3–5 who were read to 3 or more times in the last week</a:t>
            </a:r>
          </a:p>
          <a:p>
            <a:pPr marL="742950" lvl="1"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Decrease in the percentage of children ages 5–17 with a dental visit in the past year</a:t>
            </a:r>
          </a:p>
          <a:p>
            <a:pPr marL="742950" lvl="1"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r>
              <a:rPr lang="en-US" b="1" dirty="0">
                <a:solidFill>
                  <a:srgbClr val="000000"/>
                </a:solidFill>
                <a:latin typeface="Calibri" panose="020F0502020204030204" pitchFamily="34" charset="0"/>
                <a:cs typeface="Calibri" panose="020F0502020204030204" pitchFamily="34" charset="0"/>
              </a:rPr>
              <a:t>Go to </a:t>
            </a:r>
            <a:r>
              <a:rPr lang="en-US" b="1" dirty="0">
                <a:solidFill>
                  <a:srgbClr val="000000"/>
                </a:solidFill>
                <a:latin typeface="Calibri" panose="020F0502020204030204" pitchFamily="34" charset="0"/>
                <a:cs typeface="Calibri" panose="020F0502020204030204" pitchFamily="34" charset="0"/>
                <a:hlinkClick r:id="rId4"/>
              </a:rPr>
              <a:t>childstats.gov </a:t>
            </a:r>
            <a:r>
              <a:rPr lang="en-US" b="1" dirty="0">
                <a:solidFill>
                  <a:srgbClr val="000000"/>
                </a:solidFill>
                <a:latin typeface="Calibri" panose="020F0502020204030204" pitchFamily="34" charset="0"/>
                <a:cs typeface="Calibri" panose="020F0502020204030204" pitchFamily="34" charset="0"/>
              </a:rPr>
              <a:t>to access the report when it is released later this month.</a:t>
            </a:r>
          </a:p>
        </p:txBody>
      </p:sp>
    </p:spTree>
    <p:extLst>
      <p:ext uri="{BB962C8B-B14F-4D97-AF65-F5344CB8AC3E}">
        <p14:creationId xmlns:p14="http://schemas.microsoft.com/office/powerpoint/2010/main" val="337399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17D942-11D7-C555-D3EC-8A8CDCE6FE7C}"/>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lang="en-US" sz="3600" b="1" dirty="0">
                <a:solidFill>
                  <a:schemeClr val="tx2"/>
                </a:solidFill>
                <a:latin typeface="Calibri" panose="020F0502020204030204" pitchFamily="34" charset="0"/>
                <a:cs typeface="Calibri" panose="020F0502020204030204" pitchFamily="34" charset="0"/>
              </a:rPr>
              <a:t>	NCHS Strategic Plan – Highlights and Accomplishments</a:t>
            </a:r>
            <a:endParaRPr kumimoji="0" lang="en-US" sz="36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BF65C43-F344-4F48-65A0-2E1172ED4CE5}"/>
              </a:ext>
            </a:extLst>
          </p:cNvPr>
          <p:cNvSpPr txBox="1"/>
          <p:nvPr/>
        </p:nvSpPr>
        <p:spPr>
          <a:xfrm>
            <a:off x="8682692" y="1032152"/>
            <a:ext cx="3453008" cy="1077218"/>
          </a:xfrm>
          <a:prstGeom prst="rect">
            <a:avLst/>
          </a:prstGeom>
          <a:solidFill>
            <a:srgbClr val="274EA5"/>
          </a:solidFill>
          <a:ln>
            <a:solidFill>
              <a:schemeClr val="bg2">
                <a:lumMod val="85000"/>
              </a:schemeClr>
            </a:solidFill>
          </a:ln>
          <a:effectLst>
            <a:glow rad="101600">
              <a:schemeClr val="tx2">
                <a:lumMod val="75000"/>
                <a:alpha val="60000"/>
              </a:schemeClr>
            </a:glow>
          </a:effectLst>
        </p:spPr>
        <p:txBody>
          <a:bodyPr wrap="square">
            <a:spAutoFit/>
          </a:bodyPr>
          <a:lstStyle/>
          <a:p>
            <a:pPr algn="ctr"/>
            <a:r>
              <a:rPr lang="en-US" sz="2400" b="1" dirty="0">
                <a:solidFill>
                  <a:srgbClr val="FFFFFF"/>
                </a:solidFill>
                <a:latin typeface="Calibri" panose="020F0502020204030204" pitchFamily="34" charset="0"/>
                <a:cs typeface="Calibri" panose="020F0502020204030204" pitchFamily="34" charset="0"/>
              </a:rPr>
              <a:t>Goal 3 </a:t>
            </a:r>
          </a:p>
          <a:p>
            <a:pPr algn="ctr"/>
            <a:r>
              <a:rPr lang="en-US" sz="2000" b="1" dirty="0">
                <a:solidFill>
                  <a:srgbClr val="FFFFFF"/>
                </a:solidFill>
                <a:latin typeface="Calibri" panose="020F0502020204030204" pitchFamily="34" charset="0"/>
                <a:cs typeface="Calibri" panose="020F0502020204030204" pitchFamily="34" charset="0"/>
              </a:rPr>
              <a:t>Build on NCHS’s workforce </a:t>
            </a:r>
          </a:p>
          <a:p>
            <a:pPr algn="ctr"/>
            <a:r>
              <a:rPr lang="en-US" sz="2000" b="1" dirty="0">
                <a:solidFill>
                  <a:srgbClr val="FFFFFF"/>
                </a:solidFill>
                <a:latin typeface="Calibri" panose="020F0502020204030204" pitchFamily="34" charset="0"/>
                <a:cs typeface="Calibri" panose="020F0502020204030204" pitchFamily="34" charset="0"/>
              </a:rPr>
              <a:t>and operational excellence</a:t>
            </a:r>
          </a:p>
        </p:txBody>
      </p:sp>
      <p:sp>
        <p:nvSpPr>
          <p:cNvPr id="28" name="TextBox 27">
            <a:extLst>
              <a:ext uri="{FF2B5EF4-FFF2-40B4-BE49-F238E27FC236}">
                <a16:creationId xmlns:a16="http://schemas.microsoft.com/office/drawing/2014/main" id="{9BBEB379-3280-1108-76ED-481B8A3D2DAF}"/>
              </a:ext>
            </a:extLst>
          </p:cNvPr>
          <p:cNvSpPr txBox="1"/>
          <p:nvPr/>
        </p:nvSpPr>
        <p:spPr>
          <a:xfrm>
            <a:off x="3835400" y="1032152"/>
            <a:ext cx="4737099" cy="1077218"/>
          </a:xfrm>
          <a:prstGeom prst="rect">
            <a:avLst/>
          </a:prstGeom>
          <a:solidFill>
            <a:srgbClr val="002060"/>
          </a:solidFill>
          <a:ln>
            <a:solidFill>
              <a:schemeClr val="bg2">
                <a:lumMod val="85000"/>
              </a:schemeClr>
            </a:solidFill>
          </a:ln>
          <a:effectLst>
            <a:glow rad="101600">
              <a:schemeClr val="bg2">
                <a:lumMod val="65000"/>
                <a:alpha val="40000"/>
              </a:schemeClr>
            </a:glow>
          </a:effectLst>
        </p:spPr>
        <p:txBody>
          <a:bodyPr wrap="square">
            <a:spAutoFit/>
          </a:bodyPr>
          <a:lstStyle/>
          <a:p>
            <a:pPr algn="ctr"/>
            <a:r>
              <a:rPr lang="en-US" sz="2400" b="1" dirty="0">
                <a:solidFill>
                  <a:srgbClr val="FFFFFF"/>
                </a:solidFill>
                <a:latin typeface="Calibri" panose="020F0502020204030204" pitchFamily="34" charset="0"/>
                <a:cs typeface="Calibri" panose="020F0502020204030204" pitchFamily="34" charset="0"/>
              </a:rPr>
              <a:t>Goal 2</a:t>
            </a:r>
          </a:p>
          <a:p>
            <a:pPr algn="ctr"/>
            <a:r>
              <a:rPr lang="en-US" sz="2000" b="1" dirty="0">
                <a:solidFill>
                  <a:srgbClr val="FFFFFF"/>
                </a:solidFill>
                <a:latin typeface="Calibri" panose="020F0502020204030204" pitchFamily="34" charset="0"/>
                <a:cs typeface="Calibri" panose="020F0502020204030204" pitchFamily="34" charset="0"/>
              </a:rPr>
              <a:t>Accelerate NCHS’s health </a:t>
            </a:r>
          </a:p>
          <a:p>
            <a:pPr algn="ctr"/>
            <a:r>
              <a:rPr lang="en-US" sz="2000" b="1" dirty="0">
                <a:solidFill>
                  <a:srgbClr val="FFFFFF"/>
                </a:solidFill>
                <a:latin typeface="Calibri" panose="020F0502020204030204" pitchFamily="34" charset="0"/>
                <a:cs typeface="Calibri" panose="020F0502020204030204" pitchFamily="34" charset="0"/>
              </a:rPr>
              <a:t>data capabilities</a:t>
            </a:r>
          </a:p>
        </p:txBody>
      </p:sp>
      <p:sp>
        <p:nvSpPr>
          <p:cNvPr id="29" name="TextBox 28">
            <a:extLst>
              <a:ext uri="{FF2B5EF4-FFF2-40B4-BE49-F238E27FC236}">
                <a16:creationId xmlns:a16="http://schemas.microsoft.com/office/drawing/2014/main" id="{DA49E922-D478-46BF-5963-E117FFFB9E9E}"/>
              </a:ext>
            </a:extLst>
          </p:cNvPr>
          <p:cNvSpPr txBox="1"/>
          <p:nvPr/>
        </p:nvSpPr>
        <p:spPr>
          <a:xfrm>
            <a:off x="56298" y="1026742"/>
            <a:ext cx="3679583" cy="1077218"/>
          </a:xfrm>
          <a:prstGeom prst="rect">
            <a:avLst/>
          </a:prstGeom>
          <a:solidFill>
            <a:srgbClr val="006859"/>
          </a:solidFill>
          <a:ln>
            <a:solidFill>
              <a:schemeClr val="bg2">
                <a:lumMod val="85000"/>
              </a:schemeClr>
            </a:solidFill>
          </a:ln>
          <a:effectLst>
            <a:glow rad="101600">
              <a:schemeClr val="bg2">
                <a:lumMod val="75000"/>
                <a:alpha val="60000"/>
              </a:schemeClr>
            </a:glow>
          </a:effectLst>
        </p:spPr>
        <p:txBody>
          <a:bodyPr wrap="square">
            <a:spAutoFit/>
          </a:bodyPr>
          <a:lstStyle/>
          <a:p>
            <a:pPr algn="ctr"/>
            <a:r>
              <a:rPr lang="en-US" sz="2400" b="1" dirty="0">
                <a:solidFill>
                  <a:srgbClr val="FFFFFF"/>
                </a:solidFill>
                <a:latin typeface="Calibri" panose="020F0502020204030204" pitchFamily="34" charset="0"/>
                <a:cs typeface="Calibri" panose="020F0502020204030204" pitchFamily="34" charset="0"/>
              </a:rPr>
              <a:t>Goal 1 </a:t>
            </a:r>
          </a:p>
          <a:p>
            <a:pPr algn="ctr"/>
            <a:r>
              <a:rPr lang="en-US" sz="2000" b="1" dirty="0">
                <a:solidFill>
                  <a:srgbClr val="FFFFFF"/>
                </a:solidFill>
                <a:latin typeface="Calibri" panose="020F0502020204030204" pitchFamily="34" charset="0"/>
                <a:cs typeface="Calibri" panose="020F0502020204030204" pitchFamily="34" charset="0"/>
              </a:rPr>
              <a:t>Expand NCHS’s relevance </a:t>
            </a:r>
          </a:p>
          <a:p>
            <a:pPr algn="ctr"/>
            <a:r>
              <a:rPr lang="en-US" sz="2000" b="1" dirty="0">
                <a:solidFill>
                  <a:srgbClr val="FFFFFF"/>
                </a:solidFill>
                <a:latin typeface="Calibri" panose="020F0502020204030204" pitchFamily="34" charset="0"/>
                <a:cs typeface="Calibri" panose="020F0502020204030204" pitchFamily="34" charset="0"/>
              </a:rPr>
              <a:t>and external engagement</a:t>
            </a:r>
          </a:p>
        </p:txBody>
      </p:sp>
      <p:sp>
        <p:nvSpPr>
          <p:cNvPr id="12" name="Rectangle 11">
            <a:extLst>
              <a:ext uri="{FF2B5EF4-FFF2-40B4-BE49-F238E27FC236}">
                <a16:creationId xmlns:a16="http://schemas.microsoft.com/office/drawing/2014/main" id="{C4F6A27D-341C-A42C-E7E5-74A0119D4FF2}"/>
              </a:ext>
            </a:extLst>
          </p:cNvPr>
          <p:cNvSpPr/>
          <p:nvPr/>
        </p:nvSpPr>
        <p:spPr>
          <a:xfrm>
            <a:off x="92574" y="2682016"/>
            <a:ext cx="3643307" cy="4048448"/>
          </a:xfrm>
          <a:prstGeom prst="rect">
            <a:avLst/>
          </a:prstGeom>
          <a:solidFill>
            <a:srgbClr val="006859">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Bef>
                <a:spcPts val="200"/>
              </a:spcBef>
              <a:buSzPct val="100000"/>
              <a:buFont typeface="Wingdings" panose="05000000000000000000" pitchFamily="2" charset="2"/>
              <a:buChar char="Ø"/>
              <a:defRPr/>
            </a:pPr>
            <a:r>
              <a:rPr lang="en-US" sz="1600" dirty="0">
                <a:solidFill>
                  <a:srgbClr val="274EA5"/>
                </a:solidFill>
                <a:latin typeface="Calibri" panose="020F0502020204030204" pitchFamily="34" charset="0"/>
                <a:ea typeface="Verdana" panose="020B0604030504040204" pitchFamily="34" charset="0"/>
                <a:cs typeface="Calibri" panose="020F0502020204030204" pitchFamily="34" charset="0"/>
              </a:rPr>
              <a:t>Conducted </a:t>
            </a:r>
            <a:r>
              <a:rPr lang="en-US" sz="1600" b="1" dirty="0">
                <a:solidFill>
                  <a:srgbClr val="274EA5"/>
                </a:solidFill>
                <a:latin typeface="Calibri" panose="020F0502020204030204" pitchFamily="34" charset="0"/>
                <a:ea typeface="Verdana" panose="020B0604030504040204" pitchFamily="34" charset="0"/>
                <a:cs typeface="Calibri" panose="020F0502020204030204" pitchFamily="34" charset="0"/>
              </a:rPr>
              <a:t>Health Data User Survey </a:t>
            </a:r>
            <a:r>
              <a:rPr lang="en-US" sz="1600" dirty="0">
                <a:solidFill>
                  <a:srgbClr val="274EA5"/>
                </a:solidFill>
                <a:latin typeface="Calibri" panose="020F0502020204030204" pitchFamily="34" charset="0"/>
                <a:ea typeface="Verdana" panose="020B0604030504040204" pitchFamily="34" charset="0"/>
                <a:cs typeface="Calibri" panose="020F0502020204030204" pitchFamily="34" charset="0"/>
              </a:rPr>
              <a:t>to understand user needs/ interests to inform strategy; June 2023 with </a:t>
            </a:r>
            <a:r>
              <a:rPr lang="en-US" sz="1600" b="1" dirty="0">
                <a:solidFill>
                  <a:srgbClr val="274EA5"/>
                </a:solidFill>
                <a:latin typeface="Calibri" panose="020F0502020204030204" pitchFamily="34" charset="0"/>
                <a:ea typeface="Verdana" panose="020B0604030504040204" pitchFamily="34" charset="0"/>
                <a:cs typeface="Calibri" panose="020F0502020204030204" pitchFamily="34" charset="0"/>
              </a:rPr>
              <a:t>N=2,600+ respondents</a:t>
            </a:r>
          </a:p>
          <a:p>
            <a:pPr marL="285750" indent="-285750">
              <a:spcBef>
                <a:spcPts val="200"/>
              </a:spcBef>
              <a:buSzPct val="100000"/>
              <a:buFont typeface="Wingdings" panose="05000000000000000000" pitchFamily="2" charset="2"/>
              <a:buChar char="Ø"/>
              <a:defRPr/>
            </a:pPr>
            <a:r>
              <a:rPr lang="en-US" sz="1600" dirty="0">
                <a:solidFill>
                  <a:srgbClr val="274EA5"/>
                </a:solidFill>
                <a:latin typeface="Calibri" panose="020F0502020204030204" pitchFamily="34" charset="0"/>
                <a:ea typeface="Verdana" panose="020B0604030504040204" pitchFamily="34" charset="0"/>
                <a:cs typeface="Calibri" panose="020F0502020204030204" pitchFamily="34" charset="0"/>
              </a:rPr>
              <a:t>Developed a </a:t>
            </a:r>
            <a:r>
              <a:rPr lang="en-US" sz="1600" b="1" dirty="0">
                <a:solidFill>
                  <a:srgbClr val="274EA5"/>
                </a:solidFill>
                <a:latin typeface="Calibri" panose="020F0502020204030204" pitchFamily="34" charset="0"/>
                <a:ea typeface="Verdana" panose="020B0604030504040204" pitchFamily="34" charset="0"/>
                <a:cs typeface="Calibri" panose="020F0502020204030204" pitchFamily="34" charset="0"/>
              </a:rPr>
              <a:t>Strategic Partnership Engagement Plan</a:t>
            </a:r>
            <a:r>
              <a:rPr lang="en-US" sz="1600" dirty="0">
                <a:solidFill>
                  <a:srgbClr val="274EA5"/>
                </a:solidFill>
                <a:latin typeface="Calibri" panose="020F0502020204030204" pitchFamily="34" charset="0"/>
                <a:ea typeface="Verdana" panose="020B0604030504040204" pitchFamily="34" charset="0"/>
                <a:cs typeface="Calibri" panose="020F0502020204030204" pitchFamily="34" charset="0"/>
              </a:rPr>
              <a:t> draft to engage new and existing NCHS Partners</a:t>
            </a:r>
            <a:r>
              <a:rPr lang="en-US" sz="1600" b="1" dirty="0">
                <a:solidFill>
                  <a:srgbClr val="274EA5"/>
                </a:solidFill>
                <a:latin typeface="Calibri" panose="020F0502020204030204" pitchFamily="34" charset="0"/>
                <a:ea typeface="Verdana" panose="020B0604030504040204" pitchFamily="34" charset="0"/>
                <a:cs typeface="Calibri" panose="020F0502020204030204" pitchFamily="34" charset="0"/>
              </a:rPr>
              <a:t> </a:t>
            </a:r>
          </a:p>
          <a:p>
            <a:pPr marL="285750" indent="-285750">
              <a:spcBef>
                <a:spcPts val="200"/>
              </a:spcBef>
              <a:buSzPct val="100000"/>
              <a:buFont typeface="Wingdings" panose="05000000000000000000" pitchFamily="2" charset="2"/>
              <a:buChar char="Ø"/>
              <a:defRPr/>
            </a:pPr>
            <a:r>
              <a:rPr lang="en-US" sz="1600" dirty="0">
                <a:solidFill>
                  <a:srgbClr val="274EA5"/>
                </a:solidFill>
                <a:latin typeface="Calibri" panose="020F0502020204030204" pitchFamily="34" charset="0"/>
                <a:ea typeface="Verdana" panose="020B0604030504040204" pitchFamily="34" charset="0"/>
                <a:cs typeface="Calibri" panose="020F0502020204030204" pitchFamily="34" charset="0"/>
              </a:rPr>
              <a:t>Evaluating ways to improve the timeliness and quality of </a:t>
            </a:r>
            <a:r>
              <a:rPr lang="en-US" sz="1600" b="1" dirty="0">
                <a:solidFill>
                  <a:srgbClr val="274EA5"/>
                </a:solidFill>
                <a:latin typeface="Calibri" panose="020F0502020204030204" pitchFamily="34" charset="0"/>
                <a:ea typeface="Verdana" panose="020B0604030504040204" pitchFamily="34" charset="0"/>
                <a:cs typeface="Calibri" panose="020F0502020204030204" pitchFamily="34" charset="0"/>
              </a:rPr>
              <a:t>pregnancy mortality data (Div. of Vital Stats and the Div. of Reproductive Health) </a:t>
            </a:r>
          </a:p>
          <a:p>
            <a:pPr marL="285750" indent="-285750">
              <a:spcBef>
                <a:spcPts val="200"/>
              </a:spcBef>
              <a:buSzPct val="100000"/>
              <a:buFont typeface="Wingdings" panose="05000000000000000000" pitchFamily="2" charset="2"/>
              <a:buChar char="Ø"/>
              <a:defRPr/>
            </a:pPr>
            <a:r>
              <a:rPr lang="en-US" sz="1600" dirty="0">
                <a:solidFill>
                  <a:srgbClr val="274EA5"/>
                </a:solidFill>
                <a:latin typeface="Calibri" panose="020F0502020204030204" pitchFamily="34" charset="0"/>
                <a:ea typeface="Verdana" panose="020B0604030504040204" pitchFamily="34" charset="0"/>
                <a:cs typeface="Calibri" panose="020F0502020204030204" pitchFamily="34" charset="0"/>
              </a:rPr>
              <a:t>Initiated plan for new </a:t>
            </a:r>
            <a:r>
              <a:rPr lang="en-US" sz="1600" b="1" dirty="0">
                <a:solidFill>
                  <a:srgbClr val="274EA5"/>
                </a:solidFill>
                <a:latin typeface="Calibri" panose="020F0502020204030204" pitchFamily="34" charset="0"/>
                <a:ea typeface="Verdana" panose="020B0604030504040204" pitchFamily="34" charset="0"/>
                <a:cs typeface="Calibri" panose="020F0502020204030204" pitchFamily="34" charset="0"/>
              </a:rPr>
              <a:t>Health Equity Data Webinar Series </a:t>
            </a:r>
            <a:r>
              <a:rPr lang="en-US" sz="1600" dirty="0">
                <a:solidFill>
                  <a:srgbClr val="274EA5"/>
                </a:solidFill>
                <a:latin typeface="Calibri" panose="020F0502020204030204" pitchFamily="34" charset="0"/>
                <a:ea typeface="Verdana" panose="020B0604030504040204" pitchFamily="34" charset="0"/>
                <a:cs typeface="Calibri" panose="020F0502020204030204" pitchFamily="34" charset="0"/>
              </a:rPr>
              <a:t>to launch Dec 2023</a:t>
            </a:r>
          </a:p>
        </p:txBody>
      </p:sp>
      <p:sp>
        <p:nvSpPr>
          <p:cNvPr id="13" name="Rectangle 12">
            <a:extLst>
              <a:ext uri="{FF2B5EF4-FFF2-40B4-BE49-F238E27FC236}">
                <a16:creationId xmlns:a16="http://schemas.microsoft.com/office/drawing/2014/main" id="{4B83C9B6-E73E-8CD2-38C3-18570771FF15}"/>
              </a:ext>
            </a:extLst>
          </p:cNvPr>
          <p:cNvSpPr/>
          <p:nvPr/>
        </p:nvSpPr>
        <p:spPr>
          <a:xfrm>
            <a:off x="3835400" y="2682552"/>
            <a:ext cx="4737099" cy="4048448"/>
          </a:xfrm>
          <a:prstGeom prst="rect">
            <a:avLst/>
          </a:prstGeom>
          <a:solidFill>
            <a:srgbClr val="00206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Ø"/>
              <a:defRPr/>
            </a:pP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Launched</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 Collaborating Office for Medical Examiners and Coroners (COMEC)</a:t>
            </a:r>
          </a:p>
          <a:p>
            <a:pPr marL="285750" indent="-285750">
              <a:buFont typeface="Wingdings" panose="05000000000000000000" pitchFamily="2" charset="2"/>
              <a:buChar char="Ø"/>
              <a:defRPr/>
            </a:pP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46 jurisdictions </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participated in quarterly testing events focused on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interoperability </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between jurisdictions’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electronic death reporting systems (EDRS) </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and NCHS</a:t>
            </a:r>
          </a:p>
          <a:p>
            <a:pPr marL="285750" indent="-285750">
              <a:buFont typeface="Wingdings" panose="05000000000000000000" pitchFamily="2" charset="2"/>
              <a:buChar char="Ø"/>
              <a:defRPr/>
            </a:pP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Released 66 </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experimental, preliminary, provisional, model-based, or early estimates in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FY23 </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as of Q3 end</a:t>
            </a:r>
          </a:p>
          <a:p>
            <a:pPr marL="285750" indent="-285750">
              <a:buFont typeface="Wingdings" panose="05000000000000000000" pitchFamily="2" charset="2"/>
              <a:buChar char="Ø"/>
              <a:defRPr/>
            </a:pP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Conducting IT systems assessment in preparation for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cloud based EHR data receipt and processing </a:t>
            </a:r>
            <a:endPar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Ø"/>
              <a:defRPr/>
            </a:pP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Led FYQ4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Cross-cutting program meeting </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on NCHS’s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data needs </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and potential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data linkages</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a:t>
            </a:r>
          </a:p>
          <a:p>
            <a:pPr marL="285750" indent="-285750">
              <a:buFont typeface="Wingdings" panose="05000000000000000000" pitchFamily="2" charset="2"/>
              <a:buChar char="Ø"/>
              <a:defRPr/>
            </a:pP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Finalizing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Enterprise Data Analytics and Visualization (EDAV) </a:t>
            </a:r>
            <a:r>
              <a:rPr lang="en-US" sz="1550" dirty="0">
                <a:solidFill>
                  <a:srgbClr val="274EA5"/>
                </a:solidFill>
                <a:latin typeface="Calibri" panose="020F0502020204030204" pitchFamily="34" charset="0"/>
                <a:ea typeface="Verdana" panose="020B0604030504040204" pitchFamily="34" charset="0"/>
                <a:cs typeface="Calibri" panose="020F0502020204030204" pitchFamily="34" charset="0"/>
              </a:rPr>
              <a:t>rules of behavior to process, store, and analyze data now that a </a:t>
            </a:r>
            <a:r>
              <a:rPr lang="en-US" sz="1550" b="1" dirty="0">
                <a:solidFill>
                  <a:srgbClr val="274EA5"/>
                </a:solidFill>
                <a:latin typeface="Calibri" panose="020F0502020204030204" pitchFamily="34" charset="0"/>
                <a:ea typeface="Verdana" panose="020B0604030504040204" pitchFamily="34" charset="0"/>
                <a:cs typeface="Calibri" panose="020F0502020204030204" pitchFamily="34" charset="0"/>
              </a:rPr>
              <a:t>EDAV CIPSEA zone has been created and tested</a:t>
            </a:r>
          </a:p>
        </p:txBody>
      </p:sp>
      <p:sp>
        <p:nvSpPr>
          <p:cNvPr id="14" name="Rectangle 13">
            <a:extLst>
              <a:ext uri="{FF2B5EF4-FFF2-40B4-BE49-F238E27FC236}">
                <a16:creationId xmlns:a16="http://schemas.microsoft.com/office/drawing/2014/main" id="{E979BDC1-583E-E346-6EA8-3FB9D2BE3EBC}"/>
              </a:ext>
            </a:extLst>
          </p:cNvPr>
          <p:cNvSpPr/>
          <p:nvPr/>
        </p:nvSpPr>
        <p:spPr>
          <a:xfrm>
            <a:off x="8682692" y="2692316"/>
            <a:ext cx="3393616" cy="4048447"/>
          </a:xfrm>
          <a:prstGeom prst="rect">
            <a:avLst/>
          </a:prstGeom>
          <a:solidFill>
            <a:srgbClr val="274EA5">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Ø"/>
            </a:pPr>
            <a:r>
              <a:rPr kumimoji="0" lang="en-US" sz="1600" b="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Completed review of </a:t>
            </a:r>
            <a:r>
              <a:rPr kumimoji="0" lang="en-US" sz="1600" b="1"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Disclosure Review Board assessment</a:t>
            </a:r>
            <a:r>
              <a:rPr kumimoji="0" lang="en-US" sz="160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 &amp; i</a:t>
            </a:r>
            <a:r>
              <a:rPr kumimoji="0" lang="en-US" sz="1600" b="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nitiating </a:t>
            </a:r>
            <a:r>
              <a:rPr kumimoji="0" lang="en-US" sz="1600" b="1"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pilot to expand the board and increase review frequency </a:t>
            </a:r>
            <a:r>
              <a:rPr kumimoji="0" lang="en-US" sz="160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by January 2024</a:t>
            </a:r>
          </a:p>
          <a:p>
            <a:pPr marL="285750" indent="-285750">
              <a:buFont typeface="Wingdings" panose="05000000000000000000" pitchFamily="2" charset="2"/>
              <a:buChar char="Ø"/>
            </a:pPr>
            <a:endParaRPr lang="en-US" sz="600" dirty="0">
              <a:solidFill>
                <a:srgbClr val="274EA5"/>
              </a:solidFill>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Ø"/>
            </a:pPr>
            <a:r>
              <a:rPr kumimoji="0" lang="en-US" sz="160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Developed </a:t>
            </a:r>
            <a:r>
              <a:rPr kumimoji="0" lang="en-US" sz="1600" b="1"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NCHS</a:t>
            </a:r>
            <a:r>
              <a:rPr kumimoji="0" lang="en-US" sz="160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sz="1600" b="1"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DEAIB plan</a:t>
            </a:r>
            <a:endParaRPr kumimoji="0" lang="en-US" sz="160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Ø"/>
            </a:pPr>
            <a:endParaRPr kumimoji="0" lang="en-US" sz="600" b="1"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endParaRPr>
          </a:p>
          <a:p>
            <a:pPr marL="285750" indent="-285750">
              <a:buFont typeface="Wingdings" panose="05000000000000000000" pitchFamily="2" charset="2"/>
              <a:buChar char="Ø"/>
            </a:pPr>
            <a:r>
              <a:rPr kumimoji="0" lang="en-US" sz="1600" b="1"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Revised </a:t>
            </a:r>
            <a:r>
              <a:rPr lang="en-US" sz="1600" b="1" dirty="0">
                <a:solidFill>
                  <a:srgbClr val="274EA5"/>
                </a:solidFill>
                <a:latin typeface="Calibri" panose="020F0502020204030204" pitchFamily="34" charset="0"/>
                <a:ea typeface="Verdana" panose="020B0604030504040204" pitchFamily="34" charset="0"/>
                <a:cs typeface="Calibri" panose="020F0502020204030204" pitchFamily="34" charset="0"/>
              </a:rPr>
              <a:t>Key Performance Indicators</a:t>
            </a:r>
            <a:r>
              <a:rPr lang="en-US" sz="1600" dirty="0">
                <a:solidFill>
                  <a:srgbClr val="274EA5"/>
                </a:solidFill>
                <a:latin typeface="Calibri" panose="020F0502020204030204" pitchFamily="34" charset="0"/>
                <a:ea typeface="Verdana" panose="020B0604030504040204" pitchFamily="34" charset="0"/>
                <a:cs typeface="Calibri" panose="020F0502020204030204" pitchFamily="34" charset="0"/>
              </a:rPr>
              <a:t> for </a:t>
            </a:r>
            <a:r>
              <a:rPr kumimoji="0" lang="en-US" sz="1600" b="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DEIAB, workforce planning, and professional development</a:t>
            </a:r>
          </a:p>
          <a:p>
            <a:pPr marL="285750" indent="-285750">
              <a:buFont typeface="Wingdings" panose="05000000000000000000" pitchFamily="2" charset="2"/>
              <a:buChar char="Ø"/>
            </a:pPr>
            <a:r>
              <a:rPr kumimoji="0" lang="en-US" sz="1600" b="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Delivered </a:t>
            </a:r>
            <a:r>
              <a:rPr kumimoji="0" lang="en-US" sz="1600" b="1"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41 trainings </a:t>
            </a:r>
            <a:r>
              <a:rPr kumimoji="0" lang="en-US" sz="1600" b="0" i="0" u="none" strike="noStrike" kern="1200" cap="none" spc="0" normalizeH="0" baseline="0" noProof="0" dirty="0">
                <a:ln>
                  <a:noFill/>
                </a:ln>
                <a:solidFill>
                  <a:srgbClr val="274EA5"/>
                </a:solidFill>
                <a:effectLst/>
                <a:uLnTx/>
                <a:uFillTx/>
                <a:latin typeface="Calibri" panose="020F0502020204030204" pitchFamily="34" charset="0"/>
                <a:ea typeface="Verdana" panose="020B0604030504040204" pitchFamily="34" charset="0"/>
                <a:cs typeface="Calibri" panose="020F0502020204030204" pitchFamily="34" charset="0"/>
              </a:rPr>
              <a:t>in CY2022 on leadership, technical, and DEIAB topics to NCHS staff</a:t>
            </a:r>
          </a:p>
          <a:p>
            <a:pPr marL="285750" indent="-285750">
              <a:buFont typeface="Wingdings" panose="05000000000000000000" pitchFamily="2" charset="2"/>
              <a:buChar char="Ø"/>
            </a:pPr>
            <a:endParaRPr lang="en-US" sz="1600" dirty="0">
              <a:solidFill>
                <a:srgbClr val="274EA5"/>
              </a:solidFill>
            </a:endParaRPr>
          </a:p>
        </p:txBody>
      </p:sp>
      <p:grpSp>
        <p:nvGrpSpPr>
          <p:cNvPr id="53" name="Group 52">
            <a:extLst>
              <a:ext uri="{FF2B5EF4-FFF2-40B4-BE49-F238E27FC236}">
                <a16:creationId xmlns:a16="http://schemas.microsoft.com/office/drawing/2014/main" id="{A4047C66-78AA-B4D7-836A-050E9347F795}"/>
              </a:ext>
            </a:extLst>
          </p:cNvPr>
          <p:cNvGrpSpPr/>
          <p:nvPr/>
        </p:nvGrpSpPr>
        <p:grpSpPr>
          <a:xfrm>
            <a:off x="86522" y="2225127"/>
            <a:ext cx="11989786" cy="367146"/>
            <a:chOff x="92574" y="2372508"/>
            <a:chExt cx="11989786" cy="367146"/>
          </a:xfrm>
        </p:grpSpPr>
        <p:grpSp>
          <p:nvGrpSpPr>
            <p:cNvPr id="42" name="Group 41">
              <a:extLst>
                <a:ext uri="{FF2B5EF4-FFF2-40B4-BE49-F238E27FC236}">
                  <a16:creationId xmlns:a16="http://schemas.microsoft.com/office/drawing/2014/main" id="{205847FB-6B15-3591-24DE-8D1179359D5D}"/>
                </a:ext>
              </a:extLst>
            </p:cNvPr>
            <p:cNvGrpSpPr/>
            <p:nvPr/>
          </p:nvGrpSpPr>
          <p:grpSpPr>
            <a:xfrm>
              <a:off x="92574" y="2372508"/>
              <a:ext cx="11989786" cy="365414"/>
              <a:chOff x="187610" y="2368644"/>
              <a:chExt cx="11807907" cy="550806"/>
            </a:xfrm>
          </p:grpSpPr>
          <p:sp>
            <p:nvSpPr>
              <p:cNvPr id="24" name="Arrow: Chevron 23">
                <a:extLst>
                  <a:ext uri="{FF2B5EF4-FFF2-40B4-BE49-F238E27FC236}">
                    <a16:creationId xmlns:a16="http://schemas.microsoft.com/office/drawing/2014/main" id="{303FAFAC-881F-3C43-7BC7-E335F5DDDFEF}"/>
                  </a:ext>
                </a:extLst>
              </p:cNvPr>
              <p:cNvSpPr/>
              <p:nvPr/>
            </p:nvSpPr>
            <p:spPr>
              <a:xfrm>
                <a:off x="8095395" y="2368644"/>
                <a:ext cx="3894162" cy="550806"/>
              </a:xfrm>
              <a:prstGeom prst="chevron">
                <a:avLst/>
              </a:prstGeom>
              <a:solidFill>
                <a:srgbClr val="274EA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Arrow: Chevron 22">
                <a:extLst>
                  <a:ext uri="{FF2B5EF4-FFF2-40B4-BE49-F238E27FC236}">
                    <a16:creationId xmlns:a16="http://schemas.microsoft.com/office/drawing/2014/main" id="{2CE63533-1045-D454-513B-C065B71B27AB}"/>
                  </a:ext>
                </a:extLst>
              </p:cNvPr>
              <p:cNvSpPr/>
              <p:nvPr/>
            </p:nvSpPr>
            <p:spPr>
              <a:xfrm>
                <a:off x="3781610" y="2369003"/>
                <a:ext cx="4332173" cy="550446"/>
              </a:xfrm>
              <a:prstGeom prst="chevron">
                <a:avLst/>
              </a:prstGeom>
              <a:solidFill>
                <a:srgbClr val="002060"/>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Arrow: Chevron 34">
                <a:extLst>
                  <a:ext uri="{FF2B5EF4-FFF2-40B4-BE49-F238E27FC236}">
                    <a16:creationId xmlns:a16="http://schemas.microsoft.com/office/drawing/2014/main" id="{811BEEEF-A189-8742-82C3-27C224C351CC}"/>
                  </a:ext>
                </a:extLst>
              </p:cNvPr>
              <p:cNvSpPr/>
              <p:nvPr/>
            </p:nvSpPr>
            <p:spPr>
              <a:xfrm>
                <a:off x="7721874" y="2371616"/>
                <a:ext cx="1285758" cy="541554"/>
              </a:xfrm>
              <a:prstGeom prst="chevron">
                <a:avLst/>
              </a:prstGeom>
              <a:solidFill>
                <a:srgbClr val="00206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859"/>
                  </a:solidFill>
                </a:endParaRPr>
              </a:p>
            </p:txBody>
          </p:sp>
          <p:grpSp>
            <p:nvGrpSpPr>
              <p:cNvPr id="37" name="Group 36">
                <a:extLst>
                  <a:ext uri="{FF2B5EF4-FFF2-40B4-BE49-F238E27FC236}">
                    <a16:creationId xmlns:a16="http://schemas.microsoft.com/office/drawing/2014/main" id="{1C693888-25B3-B4B2-5547-9FAD50E7AAA1}"/>
                  </a:ext>
                </a:extLst>
              </p:cNvPr>
              <p:cNvGrpSpPr/>
              <p:nvPr/>
            </p:nvGrpSpPr>
            <p:grpSpPr>
              <a:xfrm>
                <a:off x="187610" y="2369003"/>
                <a:ext cx="11807907" cy="550443"/>
                <a:chOff x="214904" y="2366698"/>
                <a:chExt cx="11807907" cy="550443"/>
              </a:xfrm>
            </p:grpSpPr>
            <p:sp>
              <p:nvSpPr>
                <p:cNvPr id="8" name="Arrow: Pentagon 7">
                  <a:extLst>
                    <a:ext uri="{FF2B5EF4-FFF2-40B4-BE49-F238E27FC236}">
                      <a16:creationId xmlns:a16="http://schemas.microsoft.com/office/drawing/2014/main" id="{EEB4B992-51E2-E171-9FA1-726E373D426F}"/>
                    </a:ext>
                  </a:extLst>
                </p:cNvPr>
                <p:cNvSpPr/>
                <p:nvPr/>
              </p:nvSpPr>
              <p:spPr>
                <a:xfrm>
                  <a:off x="214904" y="2369310"/>
                  <a:ext cx="3594000" cy="541555"/>
                </a:xfrm>
                <a:prstGeom prst="homePlate">
                  <a:avLst/>
                </a:prstGeom>
                <a:solidFill>
                  <a:srgbClr val="006859"/>
                </a:solidFill>
                <a:ln w="76200" cmpd="sng">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6" name="Rectangle 35">
                  <a:extLst>
                    <a:ext uri="{FF2B5EF4-FFF2-40B4-BE49-F238E27FC236}">
                      <a16:creationId xmlns:a16="http://schemas.microsoft.com/office/drawing/2014/main" id="{EFB365C3-0B7C-FEF0-D9F5-B7F70B14A6A2}"/>
                    </a:ext>
                  </a:extLst>
                </p:cNvPr>
                <p:cNvSpPr/>
                <p:nvPr/>
              </p:nvSpPr>
              <p:spPr>
                <a:xfrm>
                  <a:off x="11405545" y="2366698"/>
                  <a:ext cx="617266" cy="550443"/>
                </a:xfrm>
                <a:prstGeom prst="rect">
                  <a:avLst/>
                </a:prstGeom>
                <a:solidFill>
                  <a:srgbClr val="274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4" name="Arrow: Chevron 43">
              <a:extLst>
                <a:ext uri="{FF2B5EF4-FFF2-40B4-BE49-F238E27FC236}">
                  <a16:creationId xmlns:a16="http://schemas.microsoft.com/office/drawing/2014/main" id="{BF261A2E-3549-A223-4BE9-1118A97EDFDE}"/>
                </a:ext>
              </a:extLst>
            </p:cNvPr>
            <p:cNvSpPr/>
            <p:nvPr/>
          </p:nvSpPr>
          <p:spPr>
            <a:xfrm>
              <a:off x="3313447" y="2373287"/>
              <a:ext cx="1305563" cy="366367"/>
            </a:xfrm>
            <a:prstGeom prst="chevron">
              <a:avLst/>
            </a:prstGeom>
            <a:solidFill>
              <a:srgbClr val="00685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859"/>
                </a:solidFill>
              </a:endParaRPr>
            </a:p>
          </p:txBody>
        </p:sp>
      </p:grpSp>
    </p:spTree>
    <p:extLst>
      <p:ext uri="{BB962C8B-B14F-4D97-AF65-F5344CB8AC3E}">
        <p14:creationId xmlns:p14="http://schemas.microsoft.com/office/powerpoint/2010/main" val="14178500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330D82-47C1-4ACE-90E4-4F24FF00E755}"/>
              </a:ext>
            </a:extLst>
          </p:cNvPr>
          <p:cNvSpPr>
            <a:spLocks noGrp="1"/>
          </p:cNvSpPr>
          <p:nvPr>
            <p:ph type="body" sz="quarter" idx="10"/>
          </p:nvPr>
        </p:nvSpPr>
        <p:spPr>
          <a:xfrm>
            <a:off x="609599" y="1305878"/>
            <a:ext cx="11223171" cy="5084035"/>
          </a:xfrm>
        </p:spPr>
        <p:txBody>
          <a:bodyPr/>
          <a:lstStyle/>
          <a:p>
            <a:pPr marL="0" indent="0">
              <a:buNone/>
            </a:pPr>
            <a:r>
              <a:rPr lang="en-US" sz="2800" dirty="0">
                <a:solidFill>
                  <a:srgbClr val="000000"/>
                </a:solidFill>
              </a:rPr>
              <a:t>NCHS is …</a:t>
            </a:r>
          </a:p>
          <a:p>
            <a:pPr marL="1033463" lvl="1" indent="-425450">
              <a:buNone/>
            </a:pPr>
            <a:r>
              <a:rPr lang="en-US" sz="2800" dirty="0">
                <a:solidFill>
                  <a:srgbClr val="000000"/>
                </a:solidFill>
              </a:rPr>
              <a:t>	</a:t>
            </a:r>
            <a:r>
              <a:rPr lang="en-US" sz="1800" dirty="0">
                <a:solidFill>
                  <a:srgbClr val="000000"/>
                </a:solidFill>
              </a:rPr>
              <a:t>Releasing data faster—</a:t>
            </a:r>
            <a:r>
              <a:rPr lang="en-US" sz="1800" dirty="0">
                <a:solidFill>
                  <a:schemeClr val="accent2">
                    <a:lumMod val="75000"/>
                  </a:schemeClr>
                </a:solidFill>
              </a:rPr>
              <a:t>continuing aggressive early and provisional data release schedules and improving DRB capacity to review faster</a:t>
            </a:r>
          </a:p>
          <a:p>
            <a:pPr marL="609585" lvl="1" indent="0">
              <a:buNone/>
            </a:pPr>
            <a:r>
              <a:rPr lang="en-US" sz="1800" dirty="0">
                <a:solidFill>
                  <a:srgbClr val="000000"/>
                </a:solidFill>
              </a:rPr>
              <a:t> </a:t>
            </a:r>
          </a:p>
          <a:p>
            <a:pPr marL="1033463" lvl="1" indent="-425450">
              <a:buNone/>
            </a:pPr>
            <a:r>
              <a:rPr lang="en-US" sz="1800" dirty="0">
                <a:solidFill>
                  <a:srgbClr val="000000"/>
                </a:solidFill>
              </a:rPr>
              <a:t>	Leveraging emerging technology to improve the quality and timeliness of data—</a:t>
            </a:r>
            <a:r>
              <a:rPr lang="en-US" sz="1800" dirty="0">
                <a:solidFill>
                  <a:schemeClr val="tx1"/>
                </a:solidFill>
              </a:rPr>
              <a:t>increasing use of new analytic techniques to develop experimental and model-based estimates and ML/NLP uses</a:t>
            </a:r>
          </a:p>
          <a:p>
            <a:pPr marL="1033463" lvl="1" indent="-425450">
              <a:buNone/>
            </a:pPr>
            <a:endParaRPr lang="en-US" sz="1800" dirty="0">
              <a:solidFill>
                <a:srgbClr val="000000"/>
              </a:solidFill>
            </a:endParaRPr>
          </a:p>
          <a:p>
            <a:pPr marL="1033463" lvl="1" indent="-425450">
              <a:buNone/>
            </a:pPr>
            <a:r>
              <a:rPr lang="en-US" sz="1800" dirty="0">
                <a:solidFill>
                  <a:srgbClr val="000000"/>
                </a:solidFill>
              </a:rPr>
              <a:t>	Modernizing systems to enhance data </a:t>
            </a:r>
            <a:r>
              <a:rPr lang="en-US" sz="1800">
                <a:solidFill>
                  <a:srgbClr val="000000"/>
                </a:solidFill>
              </a:rPr>
              <a:t>access—</a:t>
            </a:r>
            <a:r>
              <a:rPr lang="en-US" sz="1800">
                <a:solidFill>
                  <a:srgbClr val="D59F0F"/>
                </a:solidFill>
                <a:effectLst/>
                <a:latin typeface="Calibri" panose="020F0502020204030204" pitchFamily="34" charset="0"/>
                <a:ea typeface="Calibri" panose="020F0502020204030204" pitchFamily="34" charset="0"/>
              </a:rPr>
              <a:t>migrating CIPSEA-protected data to the cloud, exploring a cross-agency National Secure Data Service, assessing IT systems in support of CDC’s Data Modernization Initiative, and advancing Web platforms and data query tools.</a:t>
            </a:r>
          </a:p>
          <a:p>
            <a:pPr marL="1033463" lvl="1" indent="-425450">
              <a:buNone/>
            </a:pPr>
            <a:endParaRPr lang="en-US" sz="1800" dirty="0">
              <a:solidFill>
                <a:srgbClr val="D59F0F"/>
              </a:solidFill>
            </a:endParaRPr>
          </a:p>
          <a:p>
            <a:pPr marL="1033463" lvl="1" indent="-425450">
              <a:buNone/>
            </a:pPr>
            <a:r>
              <a:rPr lang="en-US" sz="1800" dirty="0">
                <a:solidFill>
                  <a:srgbClr val="000000"/>
                </a:solidFill>
              </a:rPr>
              <a:t>	Maximizing partnerships and collaborations – </a:t>
            </a:r>
            <a:r>
              <a:rPr lang="en-US" sz="1800" dirty="0">
                <a:solidFill>
                  <a:srgbClr val="C00000"/>
                </a:solidFill>
              </a:rPr>
              <a:t>implementing results from Health User Survey to guide engagement with state/local gov and academia; developing a strategic partnership engagement plan </a:t>
            </a:r>
          </a:p>
          <a:p>
            <a:pPr marL="1033463" lvl="1" indent="-425450">
              <a:buNone/>
            </a:pPr>
            <a:endParaRPr lang="en-US" sz="1800" dirty="0">
              <a:solidFill>
                <a:srgbClr val="000000"/>
              </a:solidFill>
            </a:endParaRPr>
          </a:p>
          <a:p>
            <a:pPr marL="1033463" lvl="1" indent="-425450">
              <a:buNone/>
            </a:pPr>
            <a:r>
              <a:rPr lang="en-US" sz="1800" dirty="0">
                <a:solidFill>
                  <a:srgbClr val="000000"/>
                </a:solidFill>
              </a:rPr>
              <a:t>	Cultivating belonging in the workforce – </a:t>
            </a:r>
            <a:r>
              <a:rPr lang="en-US" sz="1800" dirty="0">
                <a:solidFill>
                  <a:srgbClr val="7030A0"/>
                </a:solidFill>
              </a:rPr>
              <a:t>developing a Workforce Development Strategy, leading CDC’s Data Science Happy Hour </a:t>
            </a:r>
          </a:p>
        </p:txBody>
      </p:sp>
      <p:pic>
        <p:nvPicPr>
          <p:cNvPr id="5" name="Graphic 4" descr="Hourglass Finished with solid fill">
            <a:extLst>
              <a:ext uri="{FF2B5EF4-FFF2-40B4-BE49-F238E27FC236}">
                <a16:creationId xmlns:a16="http://schemas.microsoft.com/office/drawing/2014/main" id="{CFAED936-D632-7058-9140-5CC1020C76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578" y="2040544"/>
            <a:ext cx="473821" cy="473821"/>
          </a:xfrm>
          <a:prstGeom prst="rect">
            <a:avLst/>
          </a:prstGeom>
        </p:spPr>
      </p:pic>
      <p:pic>
        <p:nvPicPr>
          <p:cNvPr id="7" name="Graphic 6" descr="Internet Of Things with solid fill">
            <a:extLst>
              <a:ext uri="{FF2B5EF4-FFF2-40B4-BE49-F238E27FC236}">
                <a16:creationId xmlns:a16="http://schemas.microsoft.com/office/drawing/2014/main" id="{8CFBCE95-54E8-F9F5-FEED-33448DF425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580" y="2957868"/>
            <a:ext cx="473820" cy="473820"/>
          </a:xfrm>
          <a:prstGeom prst="rect">
            <a:avLst/>
          </a:prstGeom>
        </p:spPr>
      </p:pic>
      <p:pic>
        <p:nvPicPr>
          <p:cNvPr id="9" name="Graphic 8" descr="Folder Search with solid fill">
            <a:extLst>
              <a:ext uri="{FF2B5EF4-FFF2-40B4-BE49-F238E27FC236}">
                <a16:creationId xmlns:a16="http://schemas.microsoft.com/office/drawing/2014/main" id="{0ECA7049-39EB-CCBE-8FE5-449F67396B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5579" y="3958949"/>
            <a:ext cx="473820" cy="473820"/>
          </a:xfrm>
          <a:prstGeom prst="rect">
            <a:avLst/>
          </a:prstGeom>
        </p:spPr>
      </p:pic>
      <p:sp>
        <p:nvSpPr>
          <p:cNvPr id="4" name="Rectangle 3">
            <a:extLst>
              <a:ext uri="{FF2B5EF4-FFF2-40B4-BE49-F238E27FC236}">
                <a16:creationId xmlns:a16="http://schemas.microsoft.com/office/drawing/2014/main" id="{BF3B2B9B-8028-0802-49AE-344A5C738F46}"/>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lang="en-US" sz="4800" b="1" dirty="0">
                <a:solidFill>
                  <a:schemeClr val="tx2"/>
                </a:solidFill>
                <a:latin typeface="Calibri" panose="020F0502020204030204" pitchFamily="34" charset="0"/>
                <a:cs typeface="Calibri" panose="020F0502020204030204" pitchFamily="34" charset="0"/>
              </a:rPr>
              <a:t>	NCHS FY 2023-FY2024 Priorities</a:t>
            </a:r>
            <a:endParaRPr kumimoji="0" lang="en-US" sz="48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p:txBody>
      </p:sp>
      <p:pic>
        <p:nvPicPr>
          <p:cNvPr id="6" name="Picture 5" descr="Icon&#10;&#10;Description automatically generated">
            <a:extLst>
              <a:ext uri="{FF2B5EF4-FFF2-40B4-BE49-F238E27FC236}">
                <a16:creationId xmlns:a16="http://schemas.microsoft.com/office/drawing/2014/main" id="{E2D96D79-4AA0-B425-CE43-D7A2A9A918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578" y="5078301"/>
            <a:ext cx="473821" cy="473821"/>
          </a:xfrm>
          <a:prstGeom prst="rect">
            <a:avLst/>
          </a:prstGeom>
        </p:spPr>
      </p:pic>
      <p:pic>
        <p:nvPicPr>
          <p:cNvPr id="10" name="Picture 9">
            <a:extLst>
              <a:ext uri="{FF2B5EF4-FFF2-40B4-BE49-F238E27FC236}">
                <a16:creationId xmlns:a16="http://schemas.microsoft.com/office/drawing/2014/main" id="{E0C76435-3EDB-E946-668E-CA2B55459E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569" y="5995625"/>
            <a:ext cx="688810" cy="563747"/>
          </a:xfrm>
          <a:prstGeom prst="rect">
            <a:avLst/>
          </a:prstGeom>
        </p:spPr>
      </p:pic>
    </p:spTree>
    <p:extLst>
      <p:ext uri="{BB962C8B-B14F-4D97-AF65-F5344CB8AC3E}">
        <p14:creationId xmlns:p14="http://schemas.microsoft.com/office/powerpoint/2010/main" val="9477970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43DA-F1D9-22FE-A5C1-49983EDC4F4F}"/>
              </a:ext>
            </a:extLst>
          </p:cNvPr>
          <p:cNvSpPr>
            <a:spLocks noGrp="1"/>
          </p:cNvSpPr>
          <p:nvPr>
            <p:ph type="title"/>
          </p:nvPr>
        </p:nvSpPr>
        <p:spPr>
          <a:xfrm>
            <a:off x="541362" y="204717"/>
            <a:ext cx="4112525" cy="777922"/>
          </a:xfrm>
        </p:spPr>
        <p:txBody>
          <a:bodyPr>
            <a:normAutofit/>
          </a:bodyPr>
          <a:lstStyle/>
          <a:p>
            <a:r>
              <a:rPr lang="en-US" dirty="0"/>
              <a:t>Modernizing Data</a:t>
            </a:r>
          </a:p>
        </p:txBody>
      </p:sp>
      <p:sp>
        <p:nvSpPr>
          <p:cNvPr id="6" name="TextBox 5">
            <a:extLst>
              <a:ext uri="{FF2B5EF4-FFF2-40B4-BE49-F238E27FC236}">
                <a16:creationId xmlns:a16="http://schemas.microsoft.com/office/drawing/2014/main" id="{64599169-1D9B-6312-8109-D89E0A00D97F}"/>
              </a:ext>
            </a:extLst>
          </p:cNvPr>
          <p:cNvSpPr txBox="1"/>
          <p:nvPr/>
        </p:nvSpPr>
        <p:spPr>
          <a:xfrm>
            <a:off x="541362" y="1513414"/>
            <a:ext cx="6746542" cy="5139869"/>
          </a:xfrm>
          <a:prstGeom prst="rect">
            <a:avLst/>
          </a:prstGeom>
          <a:noFill/>
        </p:spPr>
        <p:txBody>
          <a:bodyPr wrap="square" rtlCol="0">
            <a:spAutoFit/>
          </a:bodyPr>
          <a:lstStyle/>
          <a:p>
            <a:r>
              <a:rPr lang="en-US" sz="2400" b="1" dirty="0">
                <a:solidFill>
                  <a:srgbClr val="002060"/>
                </a:solidFill>
              </a:rPr>
              <a:t>Data modernization continues to be an implementation priority for CDC</a:t>
            </a:r>
            <a:r>
              <a:rPr lang="en-US" sz="2400" b="1" dirty="0">
                <a:solidFill>
                  <a:srgbClr val="006859"/>
                </a:solidFill>
              </a:rPr>
              <a:t>. </a:t>
            </a:r>
          </a:p>
          <a:p>
            <a:endParaRPr lang="en-US" sz="2400" b="1" dirty="0"/>
          </a:p>
          <a:p>
            <a:pPr marL="342900" indent="-342900" algn="l">
              <a:buFont typeface="Courier New" panose="02070309020205020404" pitchFamily="49" charset="0"/>
              <a:buChar char="o"/>
            </a:pPr>
            <a:r>
              <a:rPr lang="en-US" sz="2000" b="0" i="0" dirty="0">
                <a:solidFill>
                  <a:srgbClr val="000000"/>
                </a:solidFill>
                <a:effectLst/>
              </a:rPr>
              <a:t>To improve the timeliness and accuracy of its data reporting, </a:t>
            </a:r>
            <a:r>
              <a:rPr lang="en-US" sz="2000" b="1" i="0" dirty="0">
                <a:solidFill>
                  <a:srgbClr val="002060"/>
                </a:solidFill>
                <a:effectLst/>
              </a:rPr>
              <a:t>CDC is modernizing data</a:t>
            </a:r>
            <a:r>
              <a:rPr lang="en-US" sz="2000" b="0" i="0" dirty="0">
                <a:solidFill>
                  <a:srgbClr val="002060"/>
                </a:solidFill>
                <a:effectLst/>
              </a:rPr>
              <a:t> </a:t>
            </a:r>
            <a:r>
              <a:rPr lang="en-US" sz="2000" b="0" i="0" dirty="0">
                <a:solidFill>
                  <a:srgbClr val="000000"/>
                </a:solidFill>
                <a:effectLst/>
              </a:rPr>
              <a:t>by adopting innovative data systems that get information to CDC and the public quickly and accurately.</a:t>
            </a:r>
          </a:p>
          <a:p>
            <a:pPr algn="l"/>
            <a:endParaRPr lang="en-US" sz="2000" b="0" i="0" dirty="0">
              <a:solidFill>
                <a:srgbClr val="000000"/>
              </a:solidFill>
              <a:effectLst/>
            </a:endParaRPr>
          </a:p>
          <a:p>
            <a:pPr marL="342900" indent="-342900">
              <a:buFont typeface="Courier New" panose="02070309020205020404" pitchFamily="49" charset="0"/>
              <a:buChar char="o"/>
            </a:pPr>
            <a:r>
              <a:rPr lang="en-US" sz="2000" b="1" i="0" dirty="0">
                <a:solidFill>
                  <a:srgbClr val="002060"/>
                </a:solidFill>
                <a:effectLst/>
              </a:rPr>
              <a:t>Data Modernization Initiative</a:t>
            </a:r>
            <a:r>
              <a:rPr lang="en-US" sz="2000" i="0" dirty="0">
                <a:effectLst/>
              </a:rPr>
              <a:t> </a:t>
            </a:r>
            <a:r>
              <a:rPr lang="en-US" sz="2000" b="0" i="0" dirty="0">
                <a:solidFill>
                  <a:srgbClr val="000000"/>
                </a:solidFill>
                <a:effectLst/>
              </a:rPr>
              <a:t>modernizes core data and surveillance infrastructure across the federal and state public health landscape to shift from siloed and brittle public health data systems to connected, resilient, adaptable, and sustainable ‘response-ready’ systems inside and outside CDC </a:t>
            </a:r>
            <a:r>
              <a:rPr lang="en-US" sz="2000" b="0" i="1" dirty="0">
                <a:solidFill>
                  <a:srgbClr val="000000"/>
                </a:solidFill>
                <a:effectLst/>
              </a:rPr>
              <a:t>(OPHDST) </a:t>
            </a:r>
          </a:p>
          <a:p>
            <a:pPr marL="342900" indent="-342900">
              <a:buFont typeface="Courier New" panose="02070309020205020404" pitchFamily="49" charset="0"/>
              <a:buChar char="o"/>
            </a:pPr>
            <a:endParaRPr lang="en-US" sz="2000" b="0" i="1" dirty="0">
              <a:solidFill>
                <a:srgbClr val="000000"/>
              </a:solidFill>
              <a:effectLst/>
            </a:endParaRPr>
          </a:p>
          <a:p>
            <a:endParaRPr lang="en-US" sz="1600" dirty="0"/>
          </a:p>
        </p:txBody>
      </p:sp>
      <p:grpSp>
        <p:nvGrpSpPr>
          <p:cNvPr id="13" name="Group 12">
            <a:extLst>
              <a:ext uri="{FF2B5EF4-FFF2-40B4-BE49-F238E27FC236}">
                <a16:creationId xmlns:a16="http://schemas.microsoft.com/office/drawing/2014/main" id="{CCC7A1B8-90D3-9D64-718D-8570F0AB12DD}"/>
              </a:ext>
            </a:extLst>
          </p:cNvPr>
          <p:cNvGrpSpPr/>
          <p:nvPr/>
        </p:nvGrpSpPr>
        <p:grpSpPr>
          <a:xfrm>
            <a:off x="8631185" y="0"/>
            <a:ext cx="3575418" cy="6858000"/>
            <a:chOff x="9165388" y="286759"/>
            <a:chExt cx="3101181" cy="6454248"/>
          </a:xfrm>
        </p:grpSpPr>
        <p:pic>
          <p:nvPicPr>
            <p:cNvPr id="1028" name="Picture 4">
              <a:extLst>
                <a:ext uri="{FF2B5EF4-FFF2-40B4-BE49-F238E27FC236}">
                  <a16:creationId xmlns:a16="http://schemas.microsoft.com/office/drawing/2014/main" id="{1FEDA99A-459F-5415-F388-483490FD2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75" t="7975" b="2105"/>
            <a:stretch/>
          </p:blipFill>
          <p:spPr bwMode="auto">
            <a:xfrm>
              <a:off x="9207227" y="286759"/>
              <a:ext cx="3059342" cy="368551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C029D53-400C-5D6D-9B40-0B05D6AC7CDA}"/>
                </a:ext>
              </a:extLst>
            </p:cNvPr>
            <p:cNvGrpSpPr/>
            <p:nvPr/>
          </p:nvGrpSpPr>
          <p:grpSpPr>
            <a:xfrm>
              <a:off x="9165388" y="2227243"/>
              <a:ext cx="3098794" cy="4513764"/>
              <a:chOff x="9135750" y="2415082"/>
              <a:chExt cx="3098794" cy="4330672"/>
            </a:xfrm>
          </p:grpSpPr>
          <p:pic>
            <p:nvPicPr>
              <p:cNvPr id="1034" name="Picture 10">
                <a:extLst>
                  <a:ext uri="{FF2B5EF4-FFF2-40B4-BE49-F238E27FC236}">
                    <a16:creationId xmlns:a16="http://schemas.microsoft.com/office/drawing/2014/main" id="{A0963470-7690-D34B-6A46-B272696AEA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305" t="65391" b="1347"/>
              <a:stretch/>
            </p:blipFill>
            <p:spPr bwMode="auto">
              <a:xfrm>
                <a:off x="9174157" y="3565060"/>
                <a:ext cx="3059341" cy="31806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0361ADF-84DB-39AE-1F80-58DA86F4C5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96" t="68847" r="51542"/>
              <a:stretch/>
            </p:blipFill>
            <p:spPr bwMode="auto">
              <a:xfrm>
                <a:off x="9135750" y="4014824"/>
                <a:ext cx="3021897" cy="1465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061050B-8B7C-6569-1372-09799B867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3998" r="26784"/>
              <a:stretch/>
            </p:blipFill>
            <p:spPr bwMode="auto">
              <a:xfrm>
                <a:off x="9161403" y="5071392"/>
                <a:ext cx="3073141" cy="1674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F9CCEE0-8851-128F-51BF-2F00D44516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8" t="64241" r="73191" b="690"/>
              <a:stretch/>
            </p:blipFill>
            <p:spPr bwMode="auto">
              <a:xfrm>
                <a:off x="9166687" y="2415082"/>
                <a:ext cx="2805872" cy="1599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686110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1A1903-C535-D7B1-880E-49F6E11DCCB8}"/>
              </a:ext>
            </a:extLst>
          </p:cNvPr>
          <p:cNvSpPr>
            <a:spLocks noGrp="1"/>
          </p:cNvSpPr>
          <p:nvPr>
            <p:ph type="body" sz="quarter" idx="10"/>
          </p:nvPr>
        </p:nvSpPr>
        <p:spPr>
          <a:xfrm>
            <a:off x="609600" y="1545167"/>
            <a:ext cx="10972800" cy="4793988"/>
          </a:xfrm>
        </p:spPr>
        <p:txBody>
          <a:bodyPr>
            <a:normAutofit/>
          </a:bodyPr>
          <a:lstStyle/>
          <a:p>
            <a:r>
              <a:rPr lang="en-US" b="1" dirty="0">
                <a:solidFill>
                  <a:schemeClr val="tx1"/>
                </a:solidFill>
              </a:rPr>
              <a:t>DMI Portfolio Review</a:t>
            </a:r>
          </a:p>
          <a:p>
            <a:pPr lvl="1"/>
            <a:r>
              <a:rPr lang="en-US" sz="2400" dirty="0">
                <a:solidFill>
                  <a:schemeClr val="tx1"/>
                </a:solidFill>
              </a:rPr>
              <a:t>NCHS has a strong array of projects that increase the quality and timeliness of data and improve access to data.</a:t>
            </a:r>
          </a:p>
          <a:p>
            <a:pPr lvl="1"/>
            <a:r>
              <a:rPr lang="en-US" sz="2400" dirty="0">
                <a:solidFill>
                  <a:schemeClr val="tx1"/>
                </a:solidFill>
              </a:rPr>
              <a:t>These projects were greatly enhanced by COVID related funding: CDC’s DMI Budget, the CARES Act, and the American Rescue Plan.</a:t>
            </a:r>
          </a:p>
          <a:p>
            <a:r>
              <a:rPr lang="en-US" b="1" dirty="0">
                <a:solidFill>
                  <a:schemeClr val="tx1"/>
                </a:solidFill>
              </a:rPr>
              <a:t>Rescission of COVID Related Funding</a:t>
            </a:r>
          </a:p>
          <a:p>
            <a:pPr lvl="1"/>
            <a:r>
              <a:rPr lang="en-US" sz="2400" dirty="0">
                <a:solidFill>
                  <a:schemeClr val="tx1"/>
                </a:solidFill>
              </a:rPr>
              <a:t>All acquisitions not fully obligated by May 31, 2023 were put on pause.</a:t>
            </a:r>
          </a:p>
          <a:p>
            <a:r>
              <a:rPr lang="en-US" b="1" dirty="0">
                <a:solidFill>
                  <a:schemeClr val="tx1"/>
                </a:solidFill>
              </a:rPr>
              <a:t>Looking Ahead: Sustaining and Building on Progress</a:t>
            </a:r>
          </a:p>
          <a:p>
            <a:pPr lvl="1"/>
            <a:r>
              <a:rPr lang="en-US" sz="2400" dirty="0">
                <a:solidFill>
                  <a:schemeClr val="tx1"/>
                </a:solidFill>
              </a:rPr>
              <a:t>The deep cuts have impacted the DMI projects but we have worked to preserve many gains.</a:t>
            </a:r>
          </a:p>
          <a:p>
            <a:pPr lvl="1"/>
            <a:r>
              <a:rPr lang="en-US" sz="2400" dirty="0">
                <a:solidFill>
                  <a:schemeClr val="tx1"/>
                </a:solidFill>
              </a:rPr>
              <a:t>We are reviewing existing programs and prioritizing activities to build on our progress.</a:t>
            </a:r>
          </a:p>
          <a:p>
            <a:endParaRPr lang="en-US" dirty="0">
              <a:solidFill>
                <a:schemeClr val="tx1"/>
              </a:solidFill>
            </a:endParaRPr>
          </a:p>
        </p:txBody>
      </p:sp>
      <p:sp>
        <p:nvSpPr>
          <p:cNvPr id="4" name="Rectangle 3">
            <a:extLst>
              <a:ext uri="{FF2B5EF4-FFF2-40B4-BE49-F238E27FC236}">
                <a16:creationId xmlns:a16="http://schemas.microsoft.com/office/drawing/2014/main" id="{F5F1D27D-6706-8C28-0AF8-E2E444855C9E}"/>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lang="en-US" sz="4800" b="1" dirty="0">
                <a:solidFill>
                  <a:schemeClr val="tx2"/>
                </a:solidFill>
                <a:latin typeface="Calibri" panose="020F0502020204030204" pitchFamily="34" charset="0"/>
                <a:cs typeface="Calibri" panose="020F0502020204030204" pitchFamily="34" charset="0"/>
              </a:rPr>
              <a:t>	</a:t>
            </a:r>
            <a:r>
              <a:rPr lang="en-US" sz="4800" b="1" dirty="0">
                <a:solidFill>
                  <a:schemeClr val="bg1"/>
                </a:solidFill>
                <a:latin typeface="Calibri" panose="020F0502020204030204" pitchFamily="34" charset="0"/>
                <a:cs typeface="Calibri" panose="020F0502020204030204" pitchFamily="34" charset="0"/>
              </a:rPr>
              <a:t>Data Modernization at NCHS</a:t>
            </a:r>
            <a:endParaRPr kumimoji="0" lang="en-US" sz="48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133833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453FBED9-CF2B-4436-93B1-924857A9E12D}"/>
              </a:ext>
            </a:extLst>
          </p:cNvPr>
          <p:cNvSpPr>
            <a:spLocks noGrp="1"/>
          </p:cNvSpPr>
          <p:nvPr>
            <p:ph type="title"/>
          </p:nvPr>
        </p:nvSpPr>
        <p:spPr>
          <a:xfrm>
            <a:off x="109113" y="-205582"/>
            <a:ext cx="12636137" cy="1325563"/>
          </a:xfrm>
        </p:spPr>
        <p:txBody>
          <a:bodyPr/>
          <a:lstStyle/>
          <a:p>
            <a:pPr algn="ctr"/>
            <a:r>
              <a:rPr lang="en-US">
                <a:solidFill>
                  <a:schemeClr val="bg1"/>
                </a:solidFill>
              </a:rPr>
              <a:t>NCHS Budget Updates</a:t>
            </a:r>
          </a:p>
        </p:txBody>
      </p:sp>
      <p:graphicFrame>
        <p:nvGraphicFramePr>
          <p:cNvPr id="7"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a:extLst>
              <a:ext uri="{FF2B5EF4-FFF2-40B4-BE49-F238E27FC236}">
                <a16:creationId xmlns:a16="http://schemas.microsoft.com/office/drawing/2014/main" id="{68B254B0-5299-4558-834F-13E3D0B53B62}"/>
              </a:ext>
            </a:extLst>
          </p:cNvPr>
          <p:cNvGraphicFramePr>
            <a:graphicFrameLocks/>
          </p:cNvGraphicFramePr>
          <p:nvPr>
            <p:extLst>
              <p:ext uri="{D42A27DB-BD31-4B8C-83A1-F6EECF244321}">
                <p14:modId xmlns:p14="http://schemas.microsoft.com/office/powerpoint/2010/main" val="1133993477"/>
              </p:ext>
            </p:extLst>
          </p:nvPr>
        </p:nvGraphicFramePr>
        <p:xfrm>
          <a:off x="441056" y="863029"/>
          <a:ext cx="11163832" cy="599497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3356DFD-5CE0-60F3-ACCA-054FEEE2E742}"/>
              </a:ext>
            </a:extLst>
          </p:cNvPr>
          <p:cNvSpPr/>
          <p:nvPr/>
        </p:nvSpPr>
        <p:spPr>
          <a:xfrm>
            <a:off x="0" y="-1"/>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itchFamily="34" charset="0"/>
                <a:ea typeface="+mn-ea"/>
                <a:cs typeface="+mn-cs"/>
              </a:rPr>
              <a:t>	NCHS Budget Updates</a:t>
            </a:r>
            <a:endPar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97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6" y="5816061"/>
            <a:ext cx="1529849" cy="877060"/>
          </a:xfrm>
          <a:prstGeom prst="rect">
            <a:avLst/>
          </a:prstGeom>
        </p:spPr>
      </p:pic>
      <p:sp>
        <p:nvSpPr>
          <p:cNvPr id="5" name="Title 1">
            <a:extLst>
              <a:ext uri="{FF2B5EF4-FFF2-40B4-BE49-F238E27FC236}">
                <a16:creationId xmlns:a16="http://schemas.microsoft.com/office/drawing/2014/main" id="{AFC380F5-EC98-4E46-B024-2DC43A68BB2B}"/>
              </a:ext>
            </a:extLst>
          </p:cNvPr>
          <p:cNvSpPr txBox="1">
            <a:spLocks/>
          </p:cNvSpPr>
          <p:nvPr/>
        </p:nvSpPr>
        <p:spPr>
          <a:xfrm>
            <a:off x="609600" y="1137172"/>
            <a:ext cx="10972800" cy="9040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defRPr/>
            </a:pPr>
            <a:r>
              <a:rPr lang="en-US" sz="5400" b="1">
                <a:solidFill>
                  <a:srgbClr val="006858"/>
                </a:solidFill>
                <a:latin typeface="Calibri" panose="020F0502020204030204"/>
              </a:rPr>
              <a:t>Questions?</a:t>
            </a:r>
          </a:p>
        </p:txBody>
      </p:sp>
      <p:sp>
        <p:nvSpPr>
          <p:cNvPr id="2" name="TextBox 1">
            <a:extLst>
              <a:ext uri="{FF2B5EF4-FFF2-40B4-BE49-F238E27FC236}">
                <a16:creationId xmlns:a16="http://schemas.microsoft.com/office/drawing/2014/main" id="{A5B5E6CD-BD69-4E76-AF51-8DBC0F3DF851}"/>
              </a:ext>
            </a:extLst>
          </p:cNvPr>
          <p:cNvSpPr txBox="1"/>
          <p:nvPr/>
        </p:nvSpPr>
        <p:spPr>
          <a:xfrm>
            <a:off x="135082" y="3768621"/>
            <a:ext cx="7876309" cy="369332"/>
          </a:xfrm>
          <a:prstGeom prst="rect">
            <a:avLst/>
          </a:prstGeom>
          <a:noFill/>
        </p:spPr>
        <p:txBody>
          <a:bodyPr wrap="square" rtlCol="0">
            <a:spAutoFit/>
          </a:bodyPr>
          <a:lstStyle/>
          <a:p>
            <a:r>
              <a:rPr lang="en-US">
                <a:hlinkClick r:id="rId4"/>
              </a:rPr>
              <a:t>www.cdc.gov/nchs</a:t>
            </a:r>
            <a:r>
              <a:rPr lang="en-US"/>
              <a:t> </a:t>
            </a:r>
          </a:p>
        </p:txBody>
      </p:sp>
    </p:spTree>
    <p:extLst>
      <p:ext uri="{BB962C8B-B14F-4D97-AF65-F5344CB8AC3E}">
        <p14:creationId xmlns:p14="http://schemas.microsoft.com/office/powerpoint/2010/main" val="281876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a note taped to the screen with &quot;thank you&quot; and a smiley face icon.">
            <a:extLst>
              <a:ext uri="{FF2B5EF4-FFF2-40B4-BE49-F238E27FC236}">
                <a16:creationId xmlns:a16="http://schemas.microsoft.com/office/drawing/2014/main" id="{071003FF-C3A7-43A0-9C68-F54CD596715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54825" y="3535374"/>
            <a:ext cx="4282347" cy="2855558"/>
          </a:xfrm>
          <a:prstGeom prst="rect">
            <a:avLst/>
          </a:prstGeom>
        </p:spPr>
      </p:pic>
      <p:sp>
        <p:nvSpPr>
          <p:cNvPr id="9" name="Title 2">
            <a:extLst>
              <a:ext uri="{FF2B5EF4-FFF2-40B4-BE49-F238E27FC236}">
                <a16:creationId xmlns:a16="http://schemas.microsoft.com/office/drawing/2014/main" id="{79154A58-250C-4A70-AFC4-FB4D0C18E8D0}"/>
              </a:ext>
            </a:extLst>
          </p:cNvPr>
          <p:cNvSpPr>
            <a:spLocks noGrp="1"/>
          </p:cNvSpPr>
          <p:nvPr>
            <p:ph type="title"/>
          </p:nvPr>
        </p:nvSpPr>
        <p:spPr>
          <a:xfrm>
            <a:off x="-509452" y="-178554"/>
            <a:ext cx="12636137" cy="1325563"/>
          </a:xfrm>
        </p:spPr>
        <p:txBody>
          <a:bodyPr/>
          <a:lstStyle/>
          <a:p>
            <a:pPr algn="ctr"/>
            <a:r>
              <a:rPr lang="en-US">
                <a:solidFill>
                  <a:schemeClr val="bg1"/>
                </a:solidFill>
              </a:rPr>
              <a:t>Advancing Knowledge About Health Equity </a:t>
            </a:r>
          </a:p>
        </p:txBody>
      </p:sp>
      <p:sp>
        <p:nvSpPr>
          <p:cNvPr id="10" name="Rectangle 9">
            <a:extLst>
              <a:ext uri="{FF2B5EF4-FFF2-40B4-BE49-F238E27FC236}">
                <a16:creationId xmlns:a16="http://schemas.microsoft.com/office/drawing/2014/main" id="{049CF596-832B-4A4B-8854-E42CB222E34B}"/>
              </a:ext>
            </a:extLst>
          </p:cNvPr>
          <p:cNvSpPr/>
          <p:nvPr/>
        </p:nvSpPr>
        <p:spPr>
          <a:xfrm>
            <a:off x="0" y="-19275"/>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24CD081B-1930-4844-9B11-62D7B640BD78}"/>
              </a:ext>
            </a:extLst>
          </p:cNvPr>
          <p:cNvSpPr txBox="1">
            <a:spLocks/>
          </p:cNvSpPr>
          <p:nvPr/>
        </p:nvSpPr>
        <p:spPr>
          <a:xfrm>
            <a:off x="188259" y="-46169"/>
            <a:ext cx="12636137" cy="864569"/>
          </a:xfrm>
          <a:prstGeom prst="rect">
            <a:avLst/>
          </a:prstGeom>
        </p:spPr>
        <p:txBody>
          <a:bodyPr vert="horz" lIns="91440" tIns="45720" rIns="91440" bIns="45720" rtlCol="0" anchor="b" anchorCtr="0">
            <a:normAutofit/>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algn="ctr"/>
            <a:r>
              <a:rPr lang="en-US" sz="3700" dirty="0">
                <a:solidFill>
                  <a:schemeClr val="bg1"/>
                </a:solidFill>
                <a:latin typeface="Calibri"/>
                <a:cs typeface="Calibri"/>
              </a:rPr>
              <a:t>Welcome and Thank you to our Board Members!</a:t>
            </a:r>
          </a:p>
        </p:txBody>
      </p:sp>
      <p:pic>
        <p:nvPicPr>
          <p:cNvPr id="12" name="Picture 11" descr="Graphic &quot;welcome!&quot;">
            <a:extLst>
              <a:ext uri="{FF2B5EF4-FFF2-40B4-BE49-F238E27FC236}">
                <a16:creationId xmlns:a16="http://schemas.microsoft.com/office/drawing/2014/main" id="{5D6683E5-0AC0-44A4-AA83-15902C87F0A7}"/>
              </a:ext>
            </a:extLst>
          </p:cNvPr>
          <p:cNvPicPr>
            <a:picLocks noChangeAspect="1"/>
          </p:cNvPicPr>
          <p:nvPr/>
        </p:nvPicPr>
        <p:blipFill>
          <a:blip r:embed="rId5"/>
          <a:stretch>
            <a:fillRect/>
          </a:stretch>
        </p:blipFill>
        <p:spPr>
          <a:xfrm>
            <a:off x="2619374" y="1517314"/>
            <a:ext cx="6953251" cy="2018060"/>
          </a:xfrm>
          <a:prstGeom prst="rect">
            <a:avLst/>
          </a:prstGeom>
        </p:spPr>
      </p:pic>
    </p:spTree>
    <p:extLst>
      <p:ext uri="{BB962C8B-B14F-4D97-AF65-F5344CB8AC3E}">
        <p14:creationId xmlns:p14="http://schemas.microsoft.com/office/powerpoint/2010/main" val="1834256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7ACE73-F0BE-CEF6-9AB8-43350C7BDA98}"/>
              </a:ext>
            </a:extLst>
          </p:cNvPr>
          <p:cNvSpPr/>
          <p:nvPr/>
        </p:nvSpPr>
        <p:spPr>
          <a:xfrm>
            <a:off x="0" y="534813"/>
            <a:ext cx="12192000" cy="1290296"/>
          </a:xfrm>
          <a:prstGeom prst="rect">
            <a:avLst/>
          </a:prstGeom>
          <a:solidFill>
            <a:srgbClr val="006859"/>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Bunting with solid fill">
            <a:extLst>
              <a:ext uri="{FF2B5EF4-FFF2-40B4-BE49-F238E27FC236}">
                <a16:creationId xmlns:a16="http://schemas.microsoft.com/office/drawing/2014/main" id="{70A5AB14-BA4E-E016-704F-F6C01A97F27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9722"/>
          <a:stretch/>
        </p:blipFill>
        <p:spPr>
          <a:xfrm rot="1252276" flipH="1">
            <a:off x="9519983" y="306765"/>
            <a:ext cx="2890822" cy="1411037"/>
          </a:xfrm>
          <a:prstGeom prst="rect">
            <a:avLst/>
          </a:prstGeom>
        </p:spPr>
      </p:pic>
      <p:pic>
        <p:nvPicPr>
          <p:cNvPr id="9" name="Graphic 8" descr="Bunting with solid fill">
            <a:extLst>
              <a:ext uri="{FF2B5EF4-FFF2-40B4-BE49-F238E27FC236}">
                <a16:creationId xmlns:a16="http://schemas.microsoft.com/office/drawing/2014/main" id="{258DB998-1F68-8745-0A79-10A25094B22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9722"/>
          <a:stretch/>
        </p:blipFill>
        <p:spPr>
          <a:xfrm rot="20417935">
            <a:off x="-222508" y="274194"/>
            <a:ext cx="2754360" cy="1384837"/>
          </a:xfrm>
          <a:prstGeom prst="rect">
            <a:avLst/>
          </a:prstGeom>
        </p:spPr>
      </p:pic>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2828529" y="614071"/>
            <a:ext cx="6534942" cy="1290295"/>
          </a:xfrm>
        </p:spPr>
        <p:txBody>
          <a:bodyPr>
            <a:normAutofit/>
          </a:bodyPr>
          <a:lstStyle/>
          <a:p>
            <a:pPr algn="ctr"/>
            <a:r>
              <a:rPr lang="en-US" sz="4000" dirty="0">
                <a:solidFill>
                  <a:schemeClr val="bg1"/>
                </a:solidFill>
                <a:cs typeface="Calibri"/>
              </a:rPr>
              <a:t>Thank you for your service!</a:t>
            </a:r>
          </a:p>
        </p:txBody>
      </p:sp>
      <p:grpSp>
        <p:nvGrpSpPr>
          <p:cNvPr id="5" name="Group 4">
            <a:extLst>
              <a:ext uri="{FF2B5EF4-FFF2-40B4-BE49-F238E27FC236}">
                <a16:creationId xmlns:a16="http://schemas.microsoft.com/office/drawing/2014/main" id="{FED76463-3781-1C34-C70C-D8F789CAFE55}"/>
              </a:ext>
            </a:extLst>
          </p:cNvPr>
          <p:cNvGrpSpPr/>
          <p:nvPr/>
        </p:nvGrpSpPr>
        <p:grpSpPr>
          <a:xfrm>
            <a:off x="852618" y="3053487"/>
            <a:ext cx="10238602" cy="3063652"/>
            <a:chOff x="988272" y="2515214"/>
            <a:chExt cx="9870907" cy="2882055"/>
          </a:xfrm>
        </p:grpSpPr>
        <p:pic>
          <p:nvPicPr>
            <p:cNvPr id="7" name="Picture 2" descr="Kennon Copeland">
              <a:extLst>
                <a:ext uri="{FF2B5EF4-FFF2-40B4-BE49-F238E27FC236}">
                  <a16:creationId xmlns:a16="http://schemas.microsoft.com/office/drawing/2014/main" id="{555920B2-47B7-ACF5-49EE-3E74548B86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49" r="7575"/>
            <a:stretch/>
          </p:blipFill>
          <p:spPr bwMode="auto">
            <a:xfrm>
              <a:off x="1571819" y="2515214"/>
              <a:ext cx="1718555" cy="2036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9CC4FE7-19E8-1C97-B285-4E090CA8501D}"/>
                </a:ext>
              </a:extLst>
            </p:cNvPr>
            <p:cNvSpPr txBox="1"/>
            <p:nvPr/>
          </p:nvSpPr>
          <p:spPr>
            <a:xfrm>
              <a:off x="988272" y="4731343"/>
              <a:ext cx="3115487" cy="665926"/>
            </a:xfrm>
            <a:prstGeom prst="rect">
              <a:avLst/>
            </a:prstGeom>
            <a:noFill/>
          </p:spPr>
          <p:txBody>
            <a:bodyPr wrap="square" rtlCol="0">
              <a:spAutoFit/>
            </a:bodyPr>
            <a:lstStyle/>
            <a:p>
              <a:pPr marL="0" marR="0">
                <a:spcBef>
                  <a:spcPts val="0"/>
                </a:spcBef>
                <a:spcAft>
                  <a:spcPts val="0"/>
                </a:spcAft>
              </a:pPr>
              <a:r>
                <a:rPr lang="en-US" sz="2000" b="1" dirty="0">
                  <a:solidFill>
                    <a:srgbClr val="000000"/>
                  </a:solidFill>
                  <a:effectLst/>
                  <a:ea typeface="Calibri" panose="020F0502020204030204" pitchFamily="34" charset="0"/>
                </a:rPr>
                <a:t>Kennon R. Copeland, Ph.D. </a:t>
              </a:r>
            </a:p>
            <a:p>
              <a:endParaRPr lang="en-US" sz="2000" b="1" dirty="0">
                <a:solidFill>
                  <a:srgbClr val="000000"/>
                </a:solidFill>
              </a:endParaRPr>
            </a:p>
          </p:txBody>
        </p:sp>
        <p:sp>
          <p:nvSpPr>
            <p:cNvPr id="13" name="TextBox 12">
              <a:extLst>
                <a:ext uri="{FF2B5EF4-FFF2-40B4-BE49-F238E27FC236}">
                  <a16:creationId xmlns:a16="http://schemas.microsoft.com/office/drawing/2014/main" id="{5B126EF2-28B4-F56F-D4AA-A47F30A99A98}"/>
                </a:ext>
              </a:extLst>
            </p:cNvPr>
            <p:cNvSpPr txBox="1"/>
            <p:nvPr/>
          </p:nvSpPr>
          <p:spPr>
            <a:xfrm>
              <a:off x="5008683" y="4731343"/>
              <a:ext cx="2358333" cy="376394"/>
            </a:xfrm>
            <a:prstGeom prst="rect">
              <a:avLst/>
            </a:prstGeom>
            <a:noFill/>
          </p:spPr>
          <p:txBody>
            <a:bodyPr wrap="none" rtlCol="0">
              <a:spAutoFit/>
            </a:bodyPr>
            <a:lstStyle/>
            <a:p>
              <a:r>
                <a:rPr lang="en-US" sz="2000" b="1" dirty="0">
                  <a:solidFill>
                    <a:srgbClr val="000000"/>
                  </a:solidFill>
                  <a:effectLst/>
                  <a:ea typeface="Calibri" panose="020F0502020204030204" pitchFamily="34" charset="0"/>
                </a:rPr>
                <a:t>Scott H. </a:t>
              </a:r>
              <a:r>
                <a:rPr lang="en-US" sz="2000" b="1" dirty="0" err="1">
                  <a:solidFill>
                    <a:srgbClr val="000000"/>
                  </a:solidFill>
                  <a:effectLst/>
                  <a:ea typeface="Calibri" panose="020F0502020204030204" pitchFamily="34" charset="0"/>
                </a:rPr>
                <a:t>Holan</a:t>
              </a:r>
              <a:r>
                <a:rPr lang="en-US" sz="2000" b="1" dirty="0">
                  <a:solidFill>
                    <a:srgbClr val="000000"/>
                  </a:solidFill>
                  <a:effectLst/>
                  <a:ea typeface="Calibri" panose="020F0502020204030204" pitchFamily="34" charset="0"/>
                </a:rPr>
                <a:t>, Ph.D. </a:t>
              </a:r>
            </a:p>
          </p:txBody>
        </p:sp>
        <p:sp>
          <p:nvSpPr>
            <p:cNvPr id="14" name="TextBox 13">
              <a:extLst>
                <a:ext uri="{FF2B5EF4-FFF2-40B4-BE49-F238E27FC236}">
                  <a16:creationId xmlns:a16="http://schemas.microsoft.com/office/drawing/2014/main" id="{A2A23DF3-B3C7-0B50-D3E1-3CE330430D36}"/>
                </a:ext>
              </a:extLst>
            </p:cNvPr>
            <p:cNvSpPr txBox="1"/>
            <p:nvPr/>
          </p:nvSpPr>
          <p:spPr>
            <a:xfrm>
              <a:off x="8441933" y="4731503"/>
              <a:ext cx="2417246" cy="376394"/>
            </a:xfrm>
            <a:prstGeom prst="rect">
              <a:avLst/>
            </a:prstGeom>
            <a:noFill/>
          </p:spPr>
          <p:txBody>
            <a:bodyPr wrap="none" rtlCol="0">
              <a:spAutoFit/>
            </a:bodyPr>
            <a:lstStyle/>
            <a:p>
              <a:r>
                <a:rPr lang="en-US" sz="2000" b="1" dirty="0">
                  <a:solidFill>
                    <a:srgbClr val="000000"/>
                  </a:solidFill>
                  <a:effectLst/>
                  <a:ea typeface="Calibri" panose="020F0502020204030204" pitchFamily="34" charset="0"/>
                </a:rPr>
                <a:t>Sally C. Morton, Ph.D.</a:t>
              </a:r>
            </a:p>
          </p:txBody>
        </p:sp>
        <p:pic>
          <p:nvPicPr>
            <p:cNvPr id="15" name="Picture 4" descr="Scott Holan">
              <a:extLst>
                <a:ext uri="{FF2B5EF4-FFF2-40B4-BE49-F238E27FC236}">
                  <a16:creationId xmlns:a16="http://schemas.microsoft.com/office/drawing/2014/main" id="{09708ADE-26EB-BFE0-D32A-36F854B5E3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4903" y="2599872"/>
              <a:ext cx="1783465" cy="2036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6" descr="Sally Morton">
              <a:extLst>
                <a:ext uri="{FF2B5EF4-FFF2-40B4-BE49-F238E27FC236}">
                  <a16:creationId xmlns:a16="http://schemas.microsoft.com/office/drawing/2014/main" id="{B2058F9A-D858-6B2D-C5C7-42EEDC3732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3985" y="2612410"/>
              <a:ext cx="1783465" cy="2036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099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A480-5ABE-4094-90D0-81F7C2D59CA4}"/>
              </a:ext>
            </a:extLst>
          </p:cNvPr>
          <p:cNvSpPr>
            <a:spLocks noGrp="1"/>
          </p:cNvSpPr>
          <p:nvPr>
            <p:ph type="title"/>
          </p:nvPr>
        </p:nvSpPr>
        <p:spPr>
          <a:xfrm>
            <a:off x="237697" y="1004591"/>
            <a:ext cx="5268036" cy="1402470"/>
          </a:xfrm>
        </p:spPr>
        <p:txBody>
          <a:bodyPr vert="horz" lIns="91440" tIns="45720" rIns="91440" bIns="45720" rtlCol="0" anchor="t">
            <a:normAutofit fontScale="90000"/>
          </a:bodyPr>
          <a:lstStyle/>
          <a:p>
            <a:pPr>
              <a:lnSpc>
                <a:spcPct val="90000"/>
              </a:lnSpc>
            </a:pPr>
            <a:r>
              <a:rPr lang="en-US" sz="4000" dirty="0">
                <a:latin typeface="+mn-lt"/>
              </a:rPr>
              <a:t>New CDC Director, </a:t>
            </a:r>
            <a:br>
              <a:rPr lang="en-US" sz="4000" dirty="0">
                <a:latin typeface="+mn-lt"/>
              </a:rPr>
            </a:br>
            <a:r>
              <a:rPr lang="en-US" sz="4000" dirty="0">
                <a:latin typeface="+mn-lt"/>
              </a:rPr>
              <a:t>Mandy Cohen, MD, MPH</a:t>
            </a:r>
          </a:p>
        </p:txBody>
      </p:sp>
      <p:cxnSp>
        <p:nvCxnSpPr>
          <p:cNvPr id="14"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person smiling in front of a flag&#10;&#10;Description automatically generated with medium confidence">
            <a:extLst>
              <a:ext uri="{FF2B5EF4-FFF2-40B4-BE49-F238E27FC236}">
                <a16:creationId xmlns:a16="http://schemas.microsoft.com/office/drawing/2014/main" id="{C4E43410-A90D-197A-F01F-5C1BC11CF5C7}"/>
              </a:ext>
            </a:extLst>
          </p:cNvPr>
          <p:cNvPicPr>
            <a:picLocks noChangeAspect="1"/>
          </p:cNvPicPr>
          <p:nvPr/>
        </p:nvPicPr>
        <p:blipFill rotWithShape="1">
          <a:blip r:embed="rId3"/>
          <a:srcRect l="186" r="4436" b="1705"/>
          <a:stretch/>
        </p:blipFill>
        <p:spPr>
          <a:xfrm>
            <a:off x="5650985" y="0"/>
            <a:ext cx="6541015" cy="6741042"/>
          </a:xfrm>
          <a:prstGeom prst="rect">
            <a:avLst/>
          </a:prstGeom>
        </p:spPr>
      </p:pic>
      <p:sp>
        <p:nvSpPr>
          <p:cNvPr id="5" name="Text Placeholder 4">
            <a:extLst>
              <a:ext uri="{FF2B5EF4-FFF2-40B4-BE49-F238E27FC236}">
                <a16:creationId xmlns:a16="http://schemas.microsoft.com/office/drawing/2014/main" id="{21886819-DB7D-7795-BF77-1639EE89BDEE}"/>
              </a:ext>
            </a:extLst>
          </p:cNvPr>
          <p:cNvSpPr>
            <a:spLocks noGrp="1"/>
          </p:cNvSpPr>
          <p:nvPr>
            <p:ph type="body" sz="quarter" idx="10"/>
          </p:nvPr>
        </p:nvSpPr>
        <p:spPr>
          <a:xfrm>
            <a:off x="237697" y="2247634"/>
            <a:ext cx="5268036" cy="4493408"/>
          </a:xfrm>
        </p:spPr>
        <p:txBody>
          <a:bodyPr>
            <a:normAutofit/>
          </a:bodyPr>
          <a:lstStyle/>
          <a:p>
            <a:pPr>
              <a:lnSpc>
                <a:spcPct val="100000"/>
              </a:lnSpc>
            </a:pPr>
            <a:r>
              <a:rPr lang="en-US" sz="2400" dirty="0">
                <a:solidFill>
                  <a:schemeClr val="tx1"/>
                </a:solidFill>
              </a:rPr>
              <a:t>Strong focus on </a:t>
            </a:r>
            <a:r>
              <a:rPr lang="en-US" sz="2400" b="1" dirty="0">
                <a:solidFill>
                  <a:schemeClr val="tx1"/>
                </a:solidFill>
              </a:rPr>
              <a:t>equity, data accountability, </a:t>
            </a:r>
            <a:r>
              <a:rPr lang="en-US" sz="2400" dirty="0">
                <a:solidFill>
                  <a:schemeClr val="tx1"/>
                </a:solidFill>
              </a:rPr>
              <a:t>and </a:t>
            </a:r>
            <a:r>
              <a:rPr lang="en-US" sz="2400" b="1" dirty="0">
                <a:solidFill>
                  <a:schemeClr val="tx1"/>
                </a:solidFill>
              </a:rPr>
              <a:t>transparent communication.</a:t>
            </a:r>
          </a:p>
          <a:p>
            <a:pPr>
              <a:lnSpc>
                <a:spcPct val="100000"/>
              </a:lnSpc>
            </a:pPr>
            <a:r>
              <a:rPr lang="en-US" sz="2400" b="1" dirty="0">
                <a:solidFill>
                  <a:schemeClr val="tx1"/>
                </a:solidFill>
              </a:rPr>
              <a:t>Immediate priorities include:</a:t>
            </a:r>
          </a:p>
          <a:p>
            <a:pPr lvl="1">
              <a:lnSpc>
                <a:spcPct val="100000"/>
              </a:lnSpc>
            </a:pPr>
            <a:r>
              <a:rPr lang="en-US" sz="2400" dirty="0">
                <a:solidFill>
                  <a:schemeClr val="tx1"/>
                </a:solidFill>
              </a:rPr>
              <a:t>Readiness and Execution for Fall and Winter Respiratory Illnesses</a:t>
            </a:r>
          </a:p>
          <a:p>
            <a:pPr lvl="1">
              <a:lnSpc>
                <a:spcPct val="100000"/>
              </a:lnSpc>
            </a:pPr>
            <a:r>
              <a:rPr lang="en-US" sz="2400" dirty="0">
                <a:solidFill>
                  <a:schemeClr val="tx1"/>
                </a:solidFill>
              </a:rPr>
              <a:t>Improving Mental Health and Combatting Opioid Crises</a:t>
            </a:r>
          </a:p>
          <a:p>
            <a:pPr lvl="1">
              <a:lnSpc>
                <a:spcPct val="100000"/>
              </a:lnSpc>
            </a:pPr>
            <a:r>
              <a:rPr lang="en-US" sz="2400" dirty="0">
                <a:solidFill>
                  <a:schemeClr val="tx1"/>
                </a:solidFill>
              </a:rPr>
              <a:t>Supporting Young Families</a:t>
            </a:r>
          </a:p>
          <a:p>
            <a:endParaRPr lang="en-US" sz="2400" dirty="0">
              <a:solidFill>
                <a:schemeClr val="tx1"/>
              </a:solidFill>
            </a:endParaRPr>
          </a:p>
        </p:txBody>
      </p:sp>
    </p:spTree>
    <p:extLst>
      <p:ext uri="{BB962C8B-B14F-4D97-AF65-F5344CB8AC3E}">
        <p14:creationId xmlns:p14="http://schemas.microsoft.com/office/powerpoint/2010/main" val="35696666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467C-D105-5A52-3195-7EF7B81A7E90}"/>
              </a:ext>
            </a:extLst>
          </p:cNvPr>
          <p:cNvSpPr>
            <a:spLocks noGrp="1"/>
          </p:cNvSpPr>
          <p:nvPr>
            <p:ph type="title"/>
          </p:nvPr>
        </p:nvSpPr>
        <p:spPr>
          <a:xfrm>
            <a:off x="609600" y="286069"/>
            <a:ext cx="10972800" cy="1143000"/>
          </a:xfrm>
        </p:spPr>
        <p:txBody>
          <a:bodyPr/>
          <a:lstStyle/>
          <a:p>
            <a:r>
              <a:rPr lang="en-US" dirty="0"/>
              <a:t>CDC Moving Forward</a:t>
            </a:r>
          </a:p>
        </p:txBody>
      </p:sp>
      <p:pic>
        <p:nvPicPr>
          <p:cNvPr id="4" name="Picture 3">
            <a:extLst>
              <a:ext uri="{FF2B5EF4-FFF2-40B4-BE49-F238E27FC236}">
                <a16:creationId xmlns:a16="http://schemas.microsoft.com/office/drawing/2014/main" id="{59D47444-C686-3765-7619-226BC68086A5}"/>
              </a:ext>
            </a:extLst>
          </p:cNvPr>
          <p:cNvPicPr>
            <a:picLocks noChangeAspect="1"/>
          </p:cNvPicPr>
          <p:nvPr/>
        </p:nvPicPr>
        <p:blipFill>
          <a:blip r:embed="rId2"/>
          <a:stretch>
            <a:fillRect/>
          </a:stretch>
        </p:blipFill>
        <p:spPr>
          <a:xfrm>
            <a:off x="6583680" y="1795148"/>
            <a:ext cx="5255609" cy="3703319"/>
          </a:xfrm>
          <a:prstGeom prst="rect">
            <a:avLst/>
          </a:prstGeom>
        </p:spPr>
      </p:pic>
      <p:sp>
        <p:nvSpPr>
          <p:cNvPr id="3" name="Text Placeholder 2">
            <a:extLst>
              <a:ext uri="{FF2B5EF4-FFF2-40B4-BE49-F238E27FC236}">
                <a16:creationId xmlns:a16="http://schemas.microsoft.com/office/drawing/2014/main" id="{A7190AF9-7E70-6CD0-E1BD-63F76915EF3D}"/>
              </a:ext>
            </a:extLst>
          </p:cNvPr>
          <p:cNvSpPr>
            <a:spLocks noGrp="1"/>
          </p:cNvSpPr>
          <p:nvPr>
            <p:ph type="body" sz="quarter" idx="10"/>
          </p:nvPr>
        </p:nvSpPr>
        <p:spPr>
          <a:xfrm>
            <a:off x="609600" y="1669418"/>
            <a:ext cx="5814060" cy="5062852"/>
          </a:xfrm>
        </p:spPr>
        <p:txBody>
          <a:bodyPr/>
          <a:lstStyle/>
          <a:p>
            <a:pPr algn="l">
              <a:spcAft>
                <a:spcPts val="1200"/>
              </a:spcAft>
              <a:buFont typeface="+mj-lt"/>
              <a:buAutoNum type="arabicPeriod"/>
            </a:pPr>
            <a:r>
              <a:rPr lang="en-US" b="0" i="0" dirty="0">
                <a:solidFill>
                  <a:srgbClr val="000000"/>
                </a:solidFill>
                <a:effectLst/>
                <a:latin typeface="Open Sans" panose="020B0606030504020204" pitchFamily="34" charset="0"/>
              </a:rPr>
              <a:t>Share science and data faster</a:t>
            </a:r>
          </a:p>
          <a:p>
            <a:pPr algn="l">
              <a:spcAft>
                <a:spcPts val="1200"/>
              </a:spcAft>
              <a:buFont typeface="+mj-lt"/>
              <a:buAutoNum type="arabicPeriod"/>
            </a:pPr>
            <a:r>
              <a:rPr lang="en-US" b="0" i="0" dirty="0">
                <a:solidFill>
                  <a:srgbClr val="000000"/>
                </a:solidFill>
                <a:effectLst/>
                <a:latin typeface="Open Sans" panose="020B0606030504020204" pitchFamily="34" charset="0"/>
              </a:rPr>
              <a:t>Translate science into practical policy</a:t>
            </a:r>
          </a:p>
          <a:p>
            <a:pPr algn="l">
              <a:spcAft>
                <a:spcPts val="1200"/>
              </a:spcAft>
              <a:buFont typeface="+mj-lt"/>
              <a:buAutoNum type="arabicPeriod"/>
            </a:pPr>
            <a:r>
              <a:rPr lang="en-US" b="0" i="0" dirty="0">
                <a:solidFill>
                  <a:srgbClr val="000000"/>
                </a:solidFill>
                <a:effectLst/>
                <a:latin typeface="Open Sans" panose="020B0606030504020204" pitchFamily="34" charset="0"/>
              </a:rPr>
              <a:t>Prioritize public health communications, with a focus on the American public</a:t>
            </a:r>
          </a:p>
          <a:p>
            <a:pPr algn="l">
              <a:spcAft>
                <a:spcPts val="1200"/>
              </a:spcAft>
              <a:buFont typeface="+mj-lt"/>
              <a:buAutoNum type="arabicPeriod"/>
            </a:pPr>
            <a:r>
              <a:rPr lang="en-US" b="0" i="0" dirty="0">
                <a:solidFill>
                  <a:srgbClr val="000000"/>
                </a:solidFill>
                <a:effectLst/>
                <a:latin typeface="Open Sans" panose="020B0606030504020204" pitchFamily="34" charset="0"/>
              </a:rPr>
              <a:t>Develop a CDC workforce ready to respond to future threats</a:t>
            </a:r>
          </a:p>
          <a:p>
            <a:pPr algn="l">
              <a:spcAft>
                <a:spcPts val="1200"/>
              </a:spcAft>
              <a:buFont typeface="+mj-lt"/>
              <a:buAutoNum type="arabicPeriod"/>
            </a:pPr>
            <a:r>
              <a:rPr lang="en-US" b="0" i="0" dirty="0">
                <a:solidFill>
                  <a:srgbClr val="000000"/>
                </a:solidFill>
                <a:effectLst/>
                <a:latin typeface="Open Sans" panose="020B0606030504020204" pitchFamily="34" charset="0"/>
              </a:rPr>
              <a:t>Promote partnerships</a:t>
            </a:r>
          </a:p>
          <a:p>
            <a:pPr marL="0" indent="0">
              <a:buNone/>
            </a:pPr>
            <a:endParaRPr lang="en-US" dirty="0"/>
          </a:p>
        </p:txBody>
      </p:sp>
    </p:spTree>
    <p:extLst>
      <p:ext uri="{BB962C8B-B14F-4D97-AF65-F5344CB8AC3E}">
        <p14:creationId xmlns:p14="http://schemas.microsoft.com/office/powerpoint/2010/main" val="29167690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F0BE58-4745-951D-6A08-2C61E7A93E2F}"/>
              </a:ext>
            </a:extLst>
          </p:cNvPr>
          <p:cNvSpPr>
            <a:spLocks noGrp="1"/>
          </p:cNvSpPr>
          <p:nvPr>
            <p:ph type="body" sz="quarter" idx="10"/>
          </p:nvPr>
        </p:nvSpPr>
        <p:spPr>
          <a:xfrm>
            <a:off x="448961" y="1201208"/>
            <a:ext cx="9910890" cy="4455584"/>
          </a:xfrm>
        </p:spPr>
        <p:txBody>
          <a:bodyPr/>
          <a:lstStyle/>
          <a:p>
            <a:pPr marL="0" indent="0">
              <a:spcBef>
                <a:spcPts val="0"/>
              </a:spcBef>
              <a:buNone/>
            </a:pPr>
            <a:r>
              <a:rPr lang="en-US" sz="2800" b="1" dirty="0">
                <a:solidFill>
                  <a:schemeClr val="accent6"/>
                </a:solidFill>
              </a:rPr>
              <a:t>Goal</a:t>
            </a:r>
            <a:r>
              <a:rPr lang="en-US" dirty="0">
                <a:solidFill>
                  <a:schemeClr val="accent6"/>
                </a:solidFill>
              </a:rPr>
              <a:t>:  To position CDC to better respond to and tackle future public health threats, while we continue our important day-to-day work of disease control and prevention.</a:t>
            </a:r>
          </a:p>
          <a:p>
            <a:pPr marL="0" indent="0">
              <a:spcBef>
                <a:spcPts val="0"/>
              </a:spcBef>
              <a:buNone/>
            </a:pPr>
            <a:endParaRPr lang="en-US" sz="2800" b="1" dirty="0">
              <a:solidFill>
                <a:schemeClr val="accent6"/>
              </a:solidFill>
            </a:endParaRPr>
          </a:p>
          <a:p>
            <a:pPr marL="0" indent="0">
              <a:spcBef>
                <a:spcPts val="0"/>
              </a:spcBef>
              <a:buNone/>
            </a:pPr>
            <a:r>
              <a:rPr lang="en-US" sz="2800" b="1" dirty="0">
                <a:solidFill>
                  <a:schemeClr val="accent6"/>
                </a:solidFill>
              </a:rPr>
              <a:t>Establish: </a:t>
            </a:r>
            <a:r>
              <a:rPr lang="en-US" sz="2800" dirty="0">
                <a:solidFill>
                  <a:schemeClr val="accent6"/>
                </a:solidFill>
              </a:rPr>
              <a:t>The Office of Public Health Surveillance, Data, and Technology (OPHDST)</a:t>
            </a:r>
          </a:p>
          <a:p>
            <a:pPr marL="0" indent="0">
              <a:spcBef>
                <a:spcPts val="0"/>
              </a:spcBef>
              <a:buNone/>
            </a:pPr>
            <a:endParaRPr lang="en-US" sz="2800" dirty="0">
              <a:solidFill>
                <a:schemeClr val="accent6"/>
              </a:solidFill>
            </a:endParaRPr>
          </a:p>
          <a:p>
            <a:pPr marL="0" indent="0">
              <a:spcBef>
                <a:spcPts val="0"/>
              </a:spcBef>
              <a:buNone/>
            </a:pPr>
            <a:r>
              <a:rPr lang="en-US" sz="2800" b="1" dirty="0">
                <a:solidFill>
                  <a:schemeClr val="accent6"/>
                </a:solidFill>
              </a:rPr>
              <a:t>Key NCHS Changes</a:t>
            </a:r>
          </a:p>
          <a:p>
            <a:pPr lvl="1">
              <a:buClr>
                <a:srgbClr val="006859"/>
              </a:buClr>
              <a:buFont typeface="Wingdings" panose="05000000000000000000" pitchFamily="2" charset="2"/>
              <a:buChar char="§"/>
            </a:pPr>
            <a:r>
              <a:rPr lang="en-US" dirty="0">
                <a:solidFill>
                  <a:schemeClr val="accent6"/>
                </a:solidFill>
              </a:rPr>
              <a:t>Establish the Office of Deputy Director for Programs</a:t>
            </a:r>
          </a:p>
          <a:p>
            <a:pPr lvl="1">
              <a:buClr>
                <a:srgbClr val="006859"/>
              </a:buClr>
              <a:buFont typeface="Wingdings" panose="05000000000000000000" pitchFamily="2" charset="2"/>
              <a:buChar char="§"/>
            </a:pPr>
            <a:r>
              <a:rPr lang="en-US" dirty="0">
                <a:solidFill>
                  <a:schemeClr val="accent6"/>
                </a:solidFill>
              </a:rPr>
              <a:t>Establish the Office of Science</a:t>
            </a:r>
          </a:p>
          <a:p>
            <a:pPr lvl="1">
              <a:buClr>
                <a:srgbClr val="006859"/>
              </a:buClr>
              <a:buFont typeface="Wingdings" panose="05000000000000000000" pitchFamily="2" charset="2"/>
              <a:buChar char="§"/>
            </a:pPr>
            <a:r>
              <a:rPr lang="en-US" sz="2800" b="0" dirty="0">
                <a:solidFill>
                  <a:schemeClr val="accent6"/>
                </a:solidFill>
                <a:latin typeface="Calibri "/>
                <a:ea typeface="MS PGothic" panose="020B0600070205080204" pitchFamily="34" charset="-128"/>
              </a:rPr>
              <a:t>Establish</a:t>
            </a:r>
            <a:r>
              <a:rPr lang="en-US" sz="2800" dirty="0">
                <a:solidFill>
                  <a:schemeClr val="accent6"/>
                </a:solidFill>
                <a:latin typeface="Calibri "/>
                <a:ea typeface="MS PGothic" panose="020B0600070205080204" pitchFamily="34" charset="-128"/>
              </a:rPr>
              <a:t> the </a:t>
            </a:r>
            <a:r>
              <a:rPr lang="en-US" sz="2800" dirty="0">
                <a:solidFill>
                  <a:schemeClr val="accent6"/>
                </a:solidFill>
                <a:latin typeface="Calibri "/>
                <a:ea typeface="Times New Roman" panose="02020603050405020304" pitchFamily="18" charset="0"/>
              </a:rPr>
              <a:t>Collaborating Office of </a:t>
            </a:r>
            <a:r>
              <a:rPr lang="en-US" sz="2800" dirty="0">
                <a:solidFill>
                  <a:schemeClr val="accent6"/>
                </a:solidFill>
                <a:effectLst/>
                <a:latin typeface="Calibri "/>
                <a:ea typeface="Times New Roman" panose="02020603050405020304" pitchFamily="18" charset="0"/>
              </a:rPr>
              <a:t>Medical Examiners and Coroners (COMEC)</a:t>
            </a:r>
            <a:endParaRPr lang="en-US" dirty="0">
              <a:solidFill>
                <a:schemeClr val="accent6"/>
              </a:solidFill>
            </a:endParaRPr>
          </a:p>
        </p:txBody>
      </p:sp>
      <p:sp>
        <p:nvSpPr>
          <p:cNvPr id="15" name="Rectangle 14">
            <a:extLst>
              <a:ext uri="{FF2B5EF4-FFF2-40B4-BE49-F238E27FC236}">
                <a16:creationId xmlns:a16="http://schemas.microsoft.com/office/drawing/2014/main" id="{E334E05A-18F4-7DC1-1A38-9A1B1CB85855}"/>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lang="en-US" sz="4400" b="1" dirty="0">
                <a:solidFill>
                  <a:schemeClr val="tx2"/>
                </a:solidFill>
                <a:latin typeface="Calibri" panose="020F0502020204030204" pitchFamily="34" charset="0"/>
                <a:cs typeface="Calibri" panose="020F0502020204030204" pitchFamily="34" charset="0"/>
              </a:rPr>
              <a:t>	NCHS Re-Organization</a:t>
            </a:r>
            <a:endParaRPr kumimoji="0" lang="en-US" sz="44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95469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34E05A-18F4-7DC1-1A38-9A1B1CB85855}"/>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lang="en-US" sz="4400" b="1" dirty="0">
                <a:solidFill>
                  <a:schemeClr val="tx2"/>
                </a:solidFill>
                <a:latin typeface="Calibri" panose="020F0502020204030204" pitchFamily="34" charset="0"/>
                <a:cs typeface="Calibri" panose="020F0502020204030204" pitchFamily="34" charset="0"/>
              </a:rPr>
              <a:t>	Welcoming our Deputy Director for Programs</a:t>
            </a:r>
            <a:endParaRPr kumimoji="0" lang="en-US" sz="44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AD5B3EC2-9A56-5784-767A-14278824BDB6}"/>
              </a:ext>
            </a:extLst>
          </p:cNvPr>
          <p:cNvGrpSpPr/>
          <p:nvPr/>
        </p:nvGrpSpPr>
        <p:grpSpPr>
          <a:xfrm>
            <a:off x="4286338" y="1485690"/>
            <a:ext cx="3619323" cy="4729074"/>
            <a:chOff x="4286338" y="1485690"/>
            <a:chExt cx="3619323" cy="4729074"/>
          </a:xfrm>
        </p:grpSpPr>
        <p:pic>
          <p:nvPicPr>
            <p:cNvPr id="5" name="Picture 4">
              <a:extLst>
                <a:ext uri="{FF2B5EF4-FFF2-40B4-BE49-F238E27FC236}">
                  <a16:creationId xmlns:a16="http://schemas.microsoft.com/office/drawing/2014/main" id="{25CA107B-703F-3949-F7EC-CB3647F7CF4F}"/>
                </a:ext>
              </a:extLst>
            </p:cNvPr>
            <p:cNvPicPr>
              <a:picLocks noChangeAspect="1"/>
            </p:cNvPicPr>
            <p:nvPr/>
          </p:nvPicPr>
          <p:blipFill rotWithShape="1">
            <a:blip r:embed="rId2"/>
            <a:srcRect l="9183" t="8084" r="20546" b="18199"/>
            <a:stretch/>
          </p:blipFill>
          <p:spPr>
            <a:xfrm>
              <a:off x="4576866" y="1485690"/>
              <a:ext cx="3038266" cy="4021188"/>
            </a:xfrm>
            <a:prstGeom prst="rect">
              <a:avLst/>
            </a:prstGeom>
            <a:ln>
              <a:noFill/>
            </a:ln>
            <a:effectLst>
              <a:softEdge rad="112500"/>
            </a:effectLst>
          </p:spPr>
        </p:pic>
        <p:sp>
          <p:nvSpPr>
            <p:cNvPr id="6" name="TextBox 5">
              <a:extLst>
                <a:ext uri="{FF2B5EF4-FFF2-40B4-BE49-F238E27FC236}">
                  <a16:creationId xmlns:a16="http://schemas.microsoft.com/office/drawing/2014/main" id="{CF6ADF4B-9215-AE7E-C5FC-F5544EF1F7A8}"/>
                </a:ext>
              </a:extLst>
            </p:cNvPr>
            <p:cNvSpPr txBox="1"/>
            <p:nvPr/>
          </p:nvSpPr>
          <p:spPr>
            <a:xfrm>
              <a:off x="4286338" y="5506878"/>
              <a:ext cx="3619323"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mn-ea"/>
                  <a:cs typeface="+mn-cs"/>
                </a:rPr>
                <a:t>Carolyn Greene, M.D.</a:t>
              </a:r>
            </a:p>
            <a:p>
              <a:pPr algn="ctr" defTabSz="457200">
                <a:defRPr/>
              </a:pPr>
              <a:r>
                <a:rPr lang="en-US" sz="2000" dirty="0">
                  <a:solidFill>
                    <a:srgbClr val="000000"/>
                  </a:solidFill>
                </a:rPr>
                <a:t>Principal Deputy Director, NCHS</a:t>
              </a:r>
            </a:p>
          </p:txBody>
        </p:sp>
      </p:grpSp>
    </p:spTree>
    <p:extLst>
      <p:ext uri="{BB962C8B-B14F-4D97-AF65-F5344CB8AC3E}">
        <p14:creationId xmlns:p14="http://schemas.microsoft.com/office/powerpoint/2010/main" val="18470019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1880646" y="4265897"/>
            <a:ext cx="8430707" cy="945505"/>
          </a:xfrm>
        </p:spPr>
        <p:txBody>
          <a:bodyPr>
            <a:normAutofit/>
          </a:bodyPr>
          <a:lstStyle/>
          <a:p>
            <a:pPr algn="ctr" defTabSz="914377">
              <a:defRPr/>
            </a:pPr>
            <a:r>
              <a:rPr lang="en-US" sz="3600" b="0" dirty="0">
                <a:solidFill>
                  <a:schemeClr val="tx1"/>
                </a:solidFill>
                <a:latin typeface="Calibri" panose="020F0502020204030204"/>
              </a:rPr>
              <a:t>Jennifer Layden, MD, PhD, Director</a:t>
            </a:r>
          </a:p>
        </p:txBody>
      </p:sp>
      <p:sp>
        <p:nvSpPr>
          <p:cNvPr id="8" name="Text Placeholder 7">
            <a:extLst>
              <a:ext uri="{FF2B5EF4-FFF2-40B4-BE49-F238E27FC236}">
                <a16:creationId xmlns:a16="http://schemas.microsoft.com/office/drawing/2014/main" id="{C697DFC4-D336-4EA2-BCC1-D5BB2E553617}"/>
              </a:ext>
            </a:extLst>
          </p:cNvPr>
          <p:cNvSpPr>
            <a:spLocks noGrp="1"/>
          </p:cNvSpPr>
          <p:nvPr>
            <p:ph type="body" sz="quarter" idx="11"/>
          </p:nvPr>
        </p:nvSpPr>
        <p:spPr>
          <a:xfrm>
            <a:off x="425226" y="284487"/>
            <a:ext cx="8799453" cy="762458"/>
          </a:xfrm>
        </p:spPr>
        <p:txBody>
          <a:bodyPr>
            <a:normAutofit fontScale="92500"/>
          </a:bodyPr>
          <a:lstStyle/>
          <a:p>
            <a:r>
              <a:rPr lang="en-US" sz="4000" b="1" dirty="0"/>
              <a:t>National Center for Health Statistics (NCHS)</a:t>
            </a:r>
          </a:p>
        </p:txBody>
      </p:sp>
      <p:sp>
        <p:nvSpPr>
          <p:cNvPr id="2" name="Title 5">
            <a:extLst>
              <a:ext uri="{FF2B5EF4-FFF2-40B4-BE49-F238E27FC236}">
                <a16:creationId xmlns:a16="http://schemas.microsoft.com/office/drawing/2014/main" id="{7846E71A-576F-6438-8D9C-F8533D2C0F48}"/>
              </a:ext>
            </a:extLst>
          </p:cNvPr>
          <p:cNvSpPr txBox="1">
            <a:spLocks/>
          </p:cNvSpPr>
          <p:nvPr/>
        </p:nvSpPr>
        <p:spPr>
          <a:xfrm>
            <a:off x="425226" y="2368621"/>
            <a:ext cx="10972800" cy="2181943"/>
          </a:xfrm>
          <a:prstGeom prst="rect">
            <a:avLst/>
          </a:prstGeom>
        </p:spPr>
        <p:txBody>
          <a:bodyPr vert="horz" lIns="91440" tIns="45720" rIns="91440" bIns="45720" rtlCol="0" anchor="ctr">
            <a:normAutofit lnSpcReduction="10000"/>
          </a:bodyPr>
          <a:lstStyle>
            <a:lvl1pPr algn="l" defTabSz="914400" rtl="0" eaLnBrk="1" latinLnBrk="0" hangingPunct="1">
              <a:lnSpc>
                <a:spcPts val="3000"/>
              </a:lnSpc>
              <a:spcBef>
                <a:spcPct val="0"/>
              </a:spcBef>
              <a:buNone/>
              <a:defRPr sz="2800" b="1" kern="1200" baseline="0">
                <a:solidFill>
                  <a:srgbClr val="532E63"/>
                </a:solidFill>
                <a:effectLst/>
                <a:latin typeface="Calibri" pitchFamily="34" charset="0"/>
                <a:ea typeface="+mj-ea"/>
                <a:cs typeface="+mj-cs"/>
              </a:defRPr>
            </a:lvl1pPr>
          </a:lstStyle>
          <a:p>
            <a:pPr algn="ctr">
              <a:lnSpc>
                <a:spcPct val="100000"/>
              </a:lnSpc>
            </a:pPr>
            <a:endParaRPr lang="en-US" sz="4800" dirty="0">
              <a:solidFill>
                <a:srgbClr val="006859"/>
              </a:solidFill>
              <a:ea typeface="Times New Roman" panose="02020603050405020304" pitchFamily="18" charset="0"/>
            </a:endParaRPr>
          </a:p>
          <a:p>
            <a:pPr algn="ctr">
              <a:lnSpc>
                <a:spcPct val="100000"/>
              </a:lnSpc>
            </a:pPr>
            <a:r>
              <a:rPr lang="en-US" sz="4800" dirty="0">
                <a:solidFill>
                  <a:srgbClr val="006859"/>
                </a:solidFill>
                <a:ea typeface="Times New Roman" panose="02020603050405020304" pitchFamily="18" charset="0"/>
              </a:rPr>
              <a:t>Office of Public Health Surveillance, Data, and Technology </a:t>
            </a:r>
            <a:r>
              <a:rPr lang="en-US" sz="4800" b="1" dirty="0">
                <a:solidFill>
                  <a:srgbClr val="006858"/>
                </a:solidFill>
                <a:latin typeface="Calibri" panose="020F0502020204030204"/>
              </a:rPr>
              <a:t>(OPHDST)</a:t>
            </a:r>
          </a:p>
          <a:p>
            <a:endParaRPr lang="en-US" sz="4800" dirty="0">
              <a:solidFill>
                <a:srgbClr val="006859"/>
              </a:solidFill>
              <a:ea typeface="Times New Roman" panose="02020603050405020304" pitchFamily="18" charset="0"/>
            </a:endParaRPr>
          </a:p>
          <a:p>
            <a:endParaRPr lang="en-US" sz="4800" dirty="0">
              <a:solidFill>
                <a:srgbClr val="006859"/>
              </a:solidFill>
            </a:endParaRPr>
          </a:p>
        </p:txBody>
      </p:sp>
    </p:spTree>
    <p:extLst>
      <p:ext uri="{BB962C8B-B14F-4D97-AF65-F5344CB8AC3E}">
        <p14:creationId xmlns:p14="http://schemas.microsoft.com/office/powerpoint/2010/main" val="353214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FBC5A1-0BBD-350C-FA9F-2E396A13E54F}"/>
              </a:ext>
            </a:extLst>
          </p:cNvPr>
          <p:cNvPicPr>
            <a:picLocks noChangeAspect="1"/>
          </p:cNvPicPr>
          <p:nvPr/>
        </p:nvPicPr>
        <p:blipFill rotWithShape="1">
          <a:blip r:embed="rId3"/>
          <a:srcRect l="554" t="2221" r="1011" b="-1"/>
          <a:stretch/>
        </p:blipFill>
        <p:spPr>
          <a:xfrm>
            <a:off x="4409251" y="914394"/>
            <a:ext cx="7445409" cy="4157579"/>
          </a:xfrm>
          <a:prstGeom prst="rect">
            <a:avLst/>
          </a:prstGeom>
        </p:spPr>
      </p:pic>
      <p:sp>
        <p:nvSpPr>
          <p:cNvPr id="4" name="Rectangle 3">
            <a:extLst>
              <a:ext uri="{FF2B5EF4-FFF2-40B4-BE49-F238E27FC236}">
                <a16:creationId xmlns:a16="http://schemas.microsoft.com/office/drawing/2014/main" id="{BF3B2B9B-8028-0802-49AE-344A5C738F46}"/>
              </a:ext>
            </a:extLst>
          </p:cNvPr>
          <p:cNvSpPr/>
          <p:nvPr/>
        </p:nvSpPr>
        <p:spPr>
          <a:xfrm>
            <a:off x="0" y="0"/>
            <a:ext cx="12192000" cy="914400"/>
          </a:xfrm>
          <a:prstGeom prst="rect">
            <a:avLst/>
          </a:prstGeom>
          <a:solidFill>
            <a:srgbClr val="006859"/>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lang="en-US" sz="4800" b="1" dirty="0">
                <a:solidFill>
                  <a:schemeClr val="tx2"/>
                </a:solidFill>
                <a:latin typeface="Calibri" panose="020F0502020204030204" pitchFamily="34" charset="0"/>
                <a:cs typeface="Calibri" panose="020F0502020204030204" pitchFamily="34" charset="0"/>
              </a:rPr>
              <a:t>	Highlights from NCHS</a:t>
            </a:r>
            <a:endParaRPr kumimoji="0" lang="en-US" sz="48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39AEA94-D9C4-BABA-1A0A-872A2E56A861}"/>
              </a:ext>
            </a:extLst>
          </p:cNvPr>
          <p:cNvPicPr>
            <a:picLocks noChangeAspect="1"/>
          </p:cNvPicPr>
          <p:nvPr/>
        </p:nvPicPr>
        <p:blipFill rotWithShape="1">
          <a:blip r:embed="rId4"/>
          <a:srcRect l="471" r="5420" b="15700"/>
          <a:stretch/>
        </p:blipFill>
        <p:spPr>
          <a:xfrm>
            <a:off x="9375471" y="914382"/>
            <a:ext cx="2824976" cy="3678118"/>
          </a:xfrm>
          <a:prstGeom prst="rect">
            <a:avLst/>
          </a:prstGeom>
        </p:spPr>
      </p:pic>
      <p:pic>
        <p:nvPicPr>
          <p:cNvPr id="6" name="Picture 5">
            <a:extLst>
              <a:ext uri="{FF2B5EF4-FFF2-40B4-BE49-F238E27FC236}">
                <a16:creationId xmlns:a16="http://schemas.microsoft.com/office/drawing/2014/main" id="{03B44755-7412-47B3-2E9F-D82230F942DD}"/>
              </a:ext>
            </a:extLst>
          </p:cNvPr>
          <p:cNvPicPr>
            <a:picLocks noChangeAspect="1"/>
          </p:cNvPicPr>
          <p:nvPr/>
        </p:nvPicPr>
        <p:blipFill rotWithShape="1">
          <a:blip r:embed="rId5"/>
          <a:srcRect l="3483" t="11107" r="1847" b="5721"/>
          <a:stretch/>
        </p:blipFill>
        <p:spPr>
          <a:xfrm>
            <a:off x="-1" y="4592500"/>
            <a:ext cx="4400803" cy="2157425"/>
          </a:xfrm>
          <a:prstGeom prst="rect">
            <a:avLst/>
          </a:prstGeom>
        </p:spPr>
      </p:pic>
      <p:pic>
        <p:nvPicPr>
          <p:cNvPr id="1028" name="Picture 4" descr="Image of Collaborating Office for Medical Examiners and Coroners banner">
            <a:extLst>
              <a:ext uri="{FF2B5EF4-FFF2-40B4-BE49-F238E27FC236}">
                <a16:creationId xmlns:a16="http://schemas.microsoft.com/office/drawing/2014/main" id="{E0896887-761A-A398-2166-6EF9B335C87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64" r="33301"/>
          <a:stretch/>
        </p:blipFill>
        <p:spPr bwMode="auto">
          <a:xfrm>
            <a:off x="4409250" y="4592512"/>
            <a:ext cx="7782749" cy="21574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D8E7ED9-E283-858A-3056-4753579890D6}"/>
              </a:ext>
            </a:extLst>
          </p:cNvPr>
          <p:cNvPicPr>
            <a:picLocks noChangeAspect="1"/>
          </p:cNvPicPr>
          <p:nvPr/>
        </p:nvPicPr>
        <p:blipFill rotWithShape="1">
          <a:blip r:embed="rId7"/>
          <a:srcRect l="34848" t="13333" r="13750" b="14959"/>
          <a:stretch/>
        </p:blipFill>
        <p:spPr>
          <a:xfrm>
            <a:off x="-4561" y="1025010"/>
            <a:ext cx="4405364" cy="3456880"/>
          </a:xfrm>
          <a:prstGeom prst="rect">
            <a:avLst/>
          </a:prstGeom>
        </p:spPr>
      </p:pic>
    </p:spTree>
    <p:extLst>
      <p:ext uri="{BB962C8B-B14F-4D97-AF65-F5344CB8AC3E}">
        <p14:creationId xmlns:p14="http://schemas.microsoft.com/office/powerpoint/2010/main" val="419848558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0337a0-ec22-454d-beff-615e350729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B3372F6EDC64CB29C51C99A164270" ma:contentTypeVersion="14" ma:contentTypeDescription="Create a new document." ma:contentTypeScope="" ma:versionID="6fa110f06cdd723b9f2f6be4252e1afe">
  <xsd:schema xmlns:xsd="http://www.w3.org/2001/XMLSchema" xmlns:xs="http://www.w3.org/2001/XMLSchema" xmlns:p="http://schemas.microsoft.com/office/2006/metadata/properties" xmlns:ns3="420337a0-ec22-454d-beff-615e3507299b" xmlns:ns4="f16c998f-9cec-404d-9fa5-0dcdc2a99eb2" targetNamespace="http://schemas.microsoft.com/office/2006/metadata/properties" ma:root="true" ma:fieldsID="5abefdc3735ad984154e8bfb2c26c4ba" ns3:_="" ns4:_="">
    <xsd:import namespace="420337a0-ec22-454d-beff-615e3507299b"/>
    <xsd:import namespace="f16c998f-9cec-404d-9fa5-0dcdc2a99eb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337a0-ec22-454d-beff-615e35072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6c998f-9cec-404d-9fa5-0dcdc2a99e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C35F3-A706-49B6-A527-091EEB6D0993}">
  <ds:schemaRefs>
    <ds:schemaRef ds:uri="420337a0-ec22-454d-beff-615e3507299b"/>
    <ds:schemaRef ds:uri="http://purl.org/dc/dcmitype/"/>
    <ds:schemaRef ds:uri="http://schemas.microsoft.com/office/2006/documentManagement/types"/>
    <ds:schemaRef ds:uri="f16c998f-9cec-404d-9fa5-0dcdc2a99eb2"/>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6447B95A-7812-42DA-8954-ADCC9470C9B4}">
  <ds:schemaRefs>
    <ds:schemaRef ds:uri="http://schemas.microsoft.com/sharepoint/v3/contenttype/forms"/>
  </ds:schemaRefs>
</ds:datastoreItem>
</file>

<file path=customXml/itemProps3.xml><?xml version="1.0" encoding="utf-8"?>
<ds:datastoreItem xmlns:ds="http://schemas.openxmlformats.org/officeDocument/2006/customXml" ds:itemID="{3B4A2C1C-0809-4EFA-B815-B98A8C270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0337a0-ec22-454d-beff-615e3507299b"/>
    <ds:schemaRef ds:uri="f16c998f-9cec-404d-9fa5-0dcdc2a99e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2471</TotalTime>
  <Words>1850</Words>
  <Application>Microsoft Office PowerPoint</Application>
  <PresentationFormat>Widescreen</PresentationFormat>
  <Paragraphs>173</Paragraphs>
  <Slides>16</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Arial</vt:lpstr>
      <vt:lpstr>Calibri</vt:lpstr>
      <vt:lpstr>Calibri </vt:lpstr>
      <vt:lpstr>Calibri Light</vt:lpstr>
      <vt:lpstr>Courier New</vt:lpstr>
      <vt:lpstr>Myriad Web Pro</vt:lpstr>
      <vt:lpstr>Open Sans</vt:lpstr>
      <vt:lpstr>Symbol</vt:lpstr>
      <vt:lpstr>Wingdings</vt:lpstr>
      <vt:lpstr>Office Theme</vt:lpstr>
      <vt:lpstr>1_NCEH_ATSDR_combined</vt:lpstr>
      <vt:lpstr>2_Office Theme</vt:lpstr>
      <vt:lpstr>2_NCEH_ATSDR_combined</vt:lpstr>
      <vt:lpstr>PowerPoint Presentation</vt:lpstr>
      <vt:lpstr>Advancing Knowledge About Health Equity </vt:lpstr>
      <vt:lpstr>Thank you for your service!</vt:lpstr>
      <vt:lpstr>New CDC Director,  Mandy Cohen, MD, MPH</vt:lpstr>
      <vt:lpstr>CDC Moving Forward</vt:lpstr>
      <vt:lpstr>PowerPoint Presentation</vt:lpstr>
      <vt:lpstr>PowerPoint Presentation</vt:lpstr>
      <vt:lpstr>PowerPoint Presentation</vt:lpstr>
      <vt:lpstr>PowerPoint Presentation</vt:lpstr>
      <vt:lpstr>New Report on America’s Children</vt:lpstr>
      <vt:lpstr>PowerPoint Presentation</vt:lpstr>
      <vt:lpstr>PowerPoint Presentation</vt:lpstr>
      <vt:lpstr>Modernizing Data</vt:lpstr>
      <vt:lpstr>PowerPoint Presentation</vt:lpstr>
      <vt:lpstr>NCHS Budget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Castillo, Shirley (CDC/DDPHSS/NCHS/OD)</cp:lastModifiedBy>
  <cp:revision>147</cp:revision>
  <dcterms:created xsi:type="dcterms:W3CDTF">2021-04-27T17:41:47Z</dcterms:created>
  <dcterms:modified xsi:type="dcterms:W3CDTF">2023-09-14T17:59:30Z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2021-09-20T15:14:33Z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8c5b74f7-d9bf-4827-a047-da68bdef8458</vt:lpwstr>
  </property>
  <property fmtid="{D5CDD505-2E9C-101B-9397-08002B2CF9AE}" pid="8" name="MSIP_Label_8af03ff0-41c5-4c41-b55e-fabb8fae94be_ContentBits">
    <vt:lpwstr>0</vt:lpwstr>
  </property>
  <property fmtid="{D5CDD505-2E9C-101B-9397-08002B2CF9AE}" pid="9" name="ContentTypeId">
    <vt:lpwstr>0x010100802B3372F6EDC64CB29C51C99A164270</vt:lpwstr>
  </property>
</Properties>
</file>