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7"/>
  </p:notesMasterIdLst>
  <p:handoutMasterIdLst>
    <p:handoutMasterId r:id="rId18"/>
  </p:handoutMasterIdLst>
  <p:sldIdLst>
    <p:sldId id="257" r:id="rId2"/>
    <p:sldId id="1421" r:id="rId3"/>
    <p:sldId id="1423" r:id="rId4"/>
    <p:sldId id="1412" r:id="rId5"/>
    <p:sldId id="1411" r:id="rId6"/>
    <p:sldId id="1424" r:id="rId7"/>
    <p:sldId id="1415" r:id="rId8"/>
    <p:sldId id="1418" r:id="rId9"/>
    <p:sldId id="1420" r:id="rId10"/>
    <p:sldId id="1419" r:id="rId11"/>
    <p:sldId id="1422" r:id="rId12"/>
    <p:sldId id="258" r:id="rId13"/>
    <p:sldId id="259" r:id="rId14"/>
    <p:sldId id="298" r:id="rId15"/>
    <p:sldId id="1425" r:id="rId16"/>
  </p:sldIdLst>
  <p:sldSz cx="9144000" cy="5143500" type="screen16x9"/>
  <p:notesSz cx="7315200" cy="96012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Myriad Web Pro" panose="020B060402020202020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E2A"/>
    <a:srgbClr val="006858"/>
    <a:srgbClr val="008BB0"/>
    <a:srgbClr val="695E4A"/>
    <a:srgbClr val="0088B7"/>
    <a:srgbClr val="B45340"/>
    <a:srgbClr val="9A4E9E"/>
    <a:srgbClr val="FFFFFF"/>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86004" autoAdjust="0"/>
  </p:normalViewPr>
  <p:slideViewPr>
    <p:cSldViewPr snapToGrid="0">
      <p:cViewPr varScale="1">
        <p:scale>
          <a:sx n="71" d="100"/>
          <a:sy n="71" d="100"/>
        </p:scale>
        <p:origin x="1336"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0" d="100"/>
          <a:sy n="80"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10/27/2022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10/27/2022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14793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33723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37595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67692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40450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593432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419464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63106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0CA3-3349-CA4C-9C7F-0D597105E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A13AD-1880-7343-8DAE-54961CB2F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4F584-A939-0C40-AA4C-322DFDC6B34C}"/>
              </a:ext>
            </a:extLst>
          </p:cNvPr>
          <p:cNvSpPr>
            <a:spLocks noGrp="1"/>
          </p:cNvSpPr>
          <p:nvPr>
            <p:ph type="dt" sz="half" idx="10"/>
          </p:nvPr>
        </p:nvSpPr>
        <p:spPr/>
        <p:txBody>
          <a:bodyPr/>
          <a:lstStyle/>
          <a:p>
            <a:fld id="{DDC8EEFA-545F-9441-AC08-8C4E3F12E759}" type="datetimeFigureOut">
              <a:rPr lang="en-US" smtClean="0"/>
              <a:t>10/27/2022</a:t>
            </a:fld>
            <a:endParaRPr lang="en-US"/>
          </a:p>
        </p:txBody>
      </p:sp>
      <p:sp>
        <p:nvSpPr>
          <p:cNvPr id="5" name="Footer Placeholder 4">
            <a:extLst>
              <a:ext uri="{FF2B5EF4-FFF2-40B4-BE49-F238E27FC236}">
                <a16:creationId xmlns:a16="http://schemas.microsoft.com/office/drawing/2014/main" id="{572D300F-E85A-A347-83F7-E26077344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52068-CAAE-4C49-BE74-606C9E147384}"/>
              </a:ext>
            </a:extLst>
          </p:cNvPr>
          <p:cNvSpPr>
            <a:spLocks noGrp="1"/>
          </p:cNvSpPr>
          <p:nvPr>
            <p:ph type="sldNum" sz="quarter" idx="12"/>
          </p:nvPr>
        </p:nvSpPr>
        <p:spPr/>
        <p:txBody>
          <a:bodyPr/>
          <a:lstStyle/>
          <a:p>
            <a:fld id="{4C924FF5-F199-2949-BEBA-9A09B89FCCE9}" type="slidenum">
              <a:rPr lang="en-US" smtClean="0"/>
              <a:t>‹#›</a:t>
            </a:fld>
            <a:endParaRPr lang="en-US"/>
          </a:p>
        </p:txBody>
      </p:sp>
    </p:spTree>
    <p:extLst>
      <p:ext uri="{BB962C8B-B14F-4D97-AF65-F5344CB8AC3E}">
        <p14:creationId xmlns:p14="http://schemas.microsoft.com/office/powerpoint/2010/main" val="3233900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548640" y="1031966"/>
            <a:ext cx="7966710" cy="360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49" r:id="rId5"/>
    <p:sldLayoutId id="2147483861" r:id="rId6"/>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06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060"/>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060"/>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518746" y="1262518"/>
            <a:ext cx="8423031" cy="1515890"/>
          </a:xfrm>
        </p:spPr>
        <p:txBody>
          <a:bodyPr/>
          <a:lstStyle/>
          <a:p>
            <a:pPr marL="0" marR="0">
              <a:spcBef>
                <a:spcPts val="0"/>
              </a:spcBef>
              <a:spcAft>
                <a:spcPts val="1200"/>
              </a:spcAft>
            </a:pPr>
            <a:r>
              <a:rPr lang="en-US" b="1" dirty="0">
                <a:effectLst/>
                <a:ea typeface="Times New Roman" panose="02020603050405020304" pitchFamily="18" charset="0"/>
                <a:cs typeface="Calibri" panose="020F0502020204030204" pitchFamily="34" charset="0"/>
              </a:rPr>
              <a:t>Considerations and Assessment of Measures of Discrimination for Use in NCHS Surveys </a:t>
            </a:r>
            <a:br>
              <a:rPr lang="en-US" b="1" dirty="0">
                <a:effectLst/>
                <a:ea typeface="Times New Roman" panose="02020603050405020304" pitchFamily="18" charset="0"/>
                <a:cs typeface="Calibri" panose="020F0502020204030204" pitchFamily="34" charset="0"/>
              </a:rPr>
            </a:br>
            <a:r>
              <a:rPr lang="en-US" sz="2400" dirty="0">
                <a:effectLst/>
                <a:ea typeface="Calibri" panose="020F0502020204030204" pitchFamily="34" charset="0"/>
                <a:cs typeface="Calibri" panose="020F0502020204030204" pitchFamily="34" charset="0"/>
              </a:rPr>
              <a:t>NCHS BSC Workgroup to Consider and Assess Measures of Discrimination for Use in NCHS Surveys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br>
              <a:rPr lang="en-US" dirty="0"/>
            </a:br>
            <a:br>
              <a:rPr lang="en-US" altLang="en-US" dirty="0"/>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altLang="en-US" dirty="0"/>
          </a:p>
        </p:txBody>
      </p:sp>
      <p:sp>
        <p:nvSpPr>
          <p:cNvPr id="2" name="Subtitle 1"/>
          <p:cNvSpPr>
            <a:spLocks noGrp="1"/>
          </p:cNvSpPr>
          <p:nvPr>
            <p:ph type="subTitle" idx="1"/>
          </p:nvPr>
        </p:nvSpPr>
        <p:spPr>
          <a:xfrm>
            <a:off x="518746" y="3758495"/>
            <a:ext cx="8238392" cy="1127830"/>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NCHS Board of Scientific Counselors Meeting</a:t>
            </a:r>
          </a:p>
          <a:p>
            <a:r>
              <a:rPr lang="en-US" dirty="0">
                <a:cs typeface="Times New Roman" panose="02020603050405020304" pitchFamily="18" charset="0"/>
              </a:rPr>
              <a:t>October 24, 2022</a:t>
            </a:r>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1">
            <a:extLst>
              <a:ext uri="{FF2B5EF4-FFF2-40B4-BE49-F238E27FC236}">
                <a16:creationId xmlns:a16="http://schemas.microsoft.com/office/drawing/2014/main" id="{6E88DCD2-C79A-440E-960A-9740F0186041}"/>
              </a:ext>
            </a:extLst>
          </p:cNvPr>
          <p:cNvSpPr txBox="1">
            <a:spLocks/>
          </p:cNvSpPr>
          <p:nvPr/>
        </p:nvSpPr>
        <p:spPr bwMode="auto">
          <a:xfrm>
            <a:off x="518746" y="2847630"/>
            <a:ext cx="8238392" cy="87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6858"/>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cs typeface="Times New Roman" panose="02020603050405020304" pitchFamily="18" charset="0"/>
              </a:rPr>
              <a:t>Kristen Olson, Workgroup Chair</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3F82-3330-2248-B5DE-E23410150670}"/>
              </a:ext>
            </a:extLst>
          </p:cNvPr>
          <p:cNvSpPr>
            <a:spLocks noGrp="1"/>
          </p:cNvSpPr>
          <p:nvPr>
            <p:ph type="title"/>
          </p:nvPr>
        </p:nvSpPr>
        <p:spPr/>
        <p:txBody>
          <a:bodyPr/>
          <a:lstStyle/>
          <a:p>
            <a:r>
              <a:rPr lang="en-US" dirty="0"/>
              <a:t>Question 1: Feasible and Practical</a:t>
            </a:r>
          </a:p>
        </p:txBody>
      </p:sp>
      <p:sp>
        <p:nvSpPr>
          <p:cNvPr id="3" name="Content Placeholder 2">
            <a:extLst>
              <a:ext uri="{FF2B5EF4-FFF2-40B4-BE49-F238E27FC236}">
                <a16:creationId xmlns:a16="http://schemas.microsoft.com/office/drawing/2014/main" id="{52CCA086-344B-664B-AECE-8F5BE914AA14}"/>
              </a:ext>
            </a:extLst>
          </p:cNvPr>
          <p:cNvSpPr>
            <a:spLocks noGrp="1"/>
          </p:cNvSpPr>
          <p:nvPr>
            <p:ph type="body" sz="quarter" idx="10"/>
          </p:nvPr>
        </p:nvSpPr>
        <p:spPr>
          <a:xfrm>
            <a:off x="457200" y="1158874"/>
            <a:ext cx="8229600" cy="3656965"/>
          </a:xfrm>
        </p:spPr>
        <p:txBody>
          <a:bodyPr>
            <a:normAutofit fontScale="85000" lnSpcReduction="20000"/>
          </a:bodyPr>
          <a:lstStyle/>
          <a:p>
            <a:r>
              <a:rPr lang="en-US" b="1" dirty="0">
                <a:solidFill>
                  <a:srgbClr val="000E2A"/>
                </a:solidFill>
              </a:rPr>
              <a:t>Achievable goal? </a:t>
            </a:r>
          </a:p>
          <a:p>
            <a:pPr lvl="1"/>
            <a:r>
              <a:rPr lang="en-US" dirty="0">
                <a:solidFill>
                  <a:srgbClr val="000E2A"/>
                </a:solidFill>
              </a:rPr>
              <a:t>Yes, the inclusion of discrimination measures is an achievable goal for NCHS.</a:t>
            </a:r>
          </a:p>
          <a:p>
            <a:r>
              <a:rPr lang="en-US" b="1" dirty="0">
                <a:solidFill>
                  <a:srgbClr val="000E2A"/>
                </a:solidFill>
              </a:rPr>
              <a:t>Most important contributions?</a:t>
            </a:r>
          </a:p>
          <a:p>
            <a:pPr lvl="1"/>
            <a:r>
              <a:rPr lang="en-US" dirty="0">
                <a:solidFill>
                  <a:srgbClr val="000E2A"/>
                </a:solidFill>
              </a:rPr>
              <a:t>No nationally representative benchmark study collected on a regular time frame containing self-reported discrimination measures and their associations with health is currently available. </a:t>
            </a:r>
          </a:p>
          <a:p>
            <a:pPr lvl="1"/>
            <a:r>
              <a:rPr lang="en-US" dirty="0">
                <a:solidFill>
                  <a:srgbClr val="000E2A"/>
                </a:solidFill>
              </a:rPr>
              <a:t>States and localities need a national benchmark</a:t>
            </a:r>
          </a:p>
          <a:p>
            <a:r>
              <a:rPr lang="en-US" b="1" dirty="0">
                <a:solidFill>
                  <a:srgbClr val="000E2A"/>
                </a:solidFill>
              </a:rPr>
              <a:t>Contribution to Discrimination Research and/or Surveillance </a:t>
            </a:r>
          </a:p>
          <a:p>
            <a:pPr lvl="1"/>
            <a:r>
              <a:rPr lang="en-US" dirty="0">
                <a:solidFill>
                  <a:srgbClr val="000E2A"/>
                </a:solidFill>
              </a:rPr>
              <a:t>Inclusion of measures of discrimination will allow for evaluating associations with a broad range of health outcomes</a:t>
            </a:r>
          </a:p>
          <a:p>
            <a:pPr lvl="1"/>
            <a:r>
              <a:rPr lang="en-US" dirty="0">
                <a:solidFill>
                  <a:srgbClr val="000E2A"/>
                </a:solidFill>
              </a:rPr>
              <a:t>Regular data collection of discrimination questions on important subgroups will allow for detecting signals of changes in reports</a:t>
            </a:r>
          </a:p>
          <a:p>
            <a:pPr lvl="1"/>
            <a:r>
              <a:rPr lang="en-US" dirty="0">
                <a:solidFill>
                  <a:srgbClr val="000E2A"/>
                </a:solidFill>
              </a:rPr>
              <a:t>Expansion of novel measures beyond discrimination to those reflecting anticipatory stress and vigilance during social interactions may also be useful</a:t>
            </a:r>
          </a:p>
        </p:txBody>
      </p:sp>
    </p:spTree>
    <p:extLst>
      <p:ext uri="{BB962C8B-B14F-4D97-AF65-F5344CB8AC3E}">
        <p14:creationId xmlns:p14="http://schemas.microsoft.com/office/powerpoint/2010/main" val="31440962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3F82-3330-2248-B5DE-E23410150670}"/>
              </a:ext>
            </a:extLst>
          </p:cNvPr>
          <p:cNvSpPr>
            <a:spLocks noGrp="1"/>
          </p:cNvSpPr>
          <p:nvPr>
            <p:ph type="title"/>
          </p:nvPr>
        </p:nvSpPr>
        <p:spPr/>
        <p:txBody>
          <a:bodyPr/>
          <a:lstStyle/>
          <a:p>
            <a:r>
              <a:rPr lang="en-US" dirty="0"/>
              <a:t>Question 1: Feasible and Practical—continued</a:t>
            </a:r>
          </a:p>
        </p:txBody>
      </p:sp>
      <p:sp>
        <p:nvSpPr>
          <p:cNvPr id="3" name="Content Placeholder 2">
            <a:extLst>
              <a:ext uri="{FF2B5EF4-FFF2-40B4-BE49-F238E27FC236}">
                <a16:creationId xmlns:a16="http://schemas.microsoft.com/office/drawing/2014/main" id="{52CCA086-344B-664B-AECE-8F5BE914AA14}"/>
              </a:ext>
            </a:extLst>
          </p:cNvPr>
          <p:cNvSpPr>
            <a:spLocks noGrp="1"/>
          </p:cNvSpPr>
          <p:nvPr>
            <p:ph type="body" sz="quarter" idx="10"/>
          </p:nvPr>
        </p:nvSpPr>
        <p:spPr/>
        <p:txBody>
          <a:bodyPr>
            <a:normAutofit fontScale="92500" lnSpcReduction="10000"/>
          </a:bodyPr>
          <a:lstStyle/>
          <a:p>
            <a:r>
              <a:rPr lang="en-US" b="1" dirty="0">
                <a:solidFill>
                  <a:srgbClr val="000E2A"/>
                </a:solidFill>
              </a:rPr>
              <a:t>Health care or General Discrimination </a:t>
            </a:r>
          </a:p>
          <a:p>
            <a:pPr lvl="1"/>
            <a:r>
              <a:rPr lang="en-US" dirty="0">
                <a:solidFill>
                  <a:srgbClr val="000E2A"/>
                </a:solidFill>
              </a:rPr>
              <a:t>Global experiences and within healthcare context are likely to be important</a:t>
            </a:r>
          </a:p>
          <a:p>
            <a:pPr lvl="1"/>
            <a:r>
              <a:rPr lang="en-US" dirty="0">
                <a:solidFill>
                  <a:srgbClr val="000E2A"/>
                </a:solidFill>
              </a:rPr>
              <a:t>Need measures of experiences of discrimination across multiple domains, including but not limited to health care settings </a:t>
            </a:r>
          </a:p>
          <a:p>
            <a:r>
              <a:rPr lang="en-US" b="1" dirty="0">
                <a:solidFill>
                  <a:srgbClr val="000E2A"/>
                </a:solidFill>
              </a:rPr>
              <a:t>Similarity of Discrimination Content Across Surveys</a:t>
            </a:r>
          </a:p>
          <a:p>
            <a:pPr lvl="1"/>
            <a:r>
              <a:rPr lang="en-US" dirty="0">
                <a:solidFill>
                  <a:srgbClr val="000E2A"/>
                </a:solidFill>
              </a:rPr>
              <a:t>It would be valuable to have a small core set of identical questions asked on all surveys.</a:t>
            </a:r>
          </a:p>
          <a:p>
            <a:pPr lvl="1"/>
            <a:r>
              <a:rPr lang="en-US" dirty="0">
                <a:solidFill>
                  <a:srgbClr val="000E2A"/>
                </a:solidFill>
              </a:rPr>
              <a:t>How many items depends on (1) which constructs (discrimination, heightened vigilance), (2) how many items are needed to measure the breadth of these constructs, (3) survey real estate</a:t>
            </a:r>
          </a:p>
        </p:txBody>
      </p:sp>
    </p:spTree>
    <p:extLst>
      <p:ext uri="{BB962C8B-B14F-4D97-AF65-F5344CB8AC3E}">
        <p14:creationId xmlns:p14="http://schemas.microsoft.com/office/powerpoint/2010/main" val="5864837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3E36-D524-474D-BE81-D062BDF41C0E}"/>
              </a:ext>
            </a:extLst>
          </p:cNvPr>
          <p:cNvSpPr>
            <a:spLocks noGrp="1"/>
          </p:cNvSpPr>
          <p:nvPr>
            <p:ph type="title"/>
          </p:nvPr>
        </p:nvSpPr>
        <p:spPr/>
        <p:txBody>
          <a:bodyPr/>
          <a:lstStyle/>
          <a:p>
            <a:r>
              <a:rPr lang="en-US" dirty="0"/>
              <a:t>Question 2: Methodological Considerations</a:t>
            </a:r>
          </a:p>
        </p:txBody>
      </p:sp>
      <p:sp>
        <p:nvSpPr>
          <p:cNvPr id="3" name="Content Placeholder 2">
            <a:extLst>
              <a:ext uri="{FF2B5EF4-FFF2-40B4-BE49-F238E27FC236}">
                <a16:creationId xmlns:a16="http://schemas.microsoft.com/office/drawing/2014/main" id="{1FFE8E1B-211D-C044-B4DA-3A1B193B55B1}"/>
              </a:ext>
            </a:extLst>
          </p:cNvPr>
          <p:cNvSpPr>
            <a:spLocks noGrp="1"/>
          </p:cNvSpPr>
          <p:nvPr>
            <p:ph type="body" sz="quarter" idx="10"/>
          </p:nvPr>
        </p:nvSpPr>
        <p:spPr>
          <a:xfrm>
            <a:off x="457200" y="1181734"/>
            <a:ext cx="8229600" cy="3603625"/>
          </a:xfrm>
        </p:spPr>
        <p:txBody>
          <a:bodyPr>
            <a:normAutofit/>
          </a:bodyPr>
          <a:lstStyle/>
          <a:p>
            <a:r>
              <a:rPr lang="en-US" b="1" dirty="0">
                <a:solidFill>
                  <a:srgbClr val="000E2A"/>
                </a:solidFill>
              </a:rPr>
              <a:t>One-stage or two-stage approach</a:t>
            </a:r>
          </a:p>
          <a:p>
            <a:pPr lvl="1"/>
            <a:r>
              <a:rPr lang="en-US" dirty="0">
                <a:solidFill>
                  <a:srgbClr val="000E2A"/>
                </a:solidFill>
              </a:rPr>
              <a:t>This is a key methodological decision.</a:t>
            </a:r>
          </a:p>
          <a:p>
            <a:pPr lvl="1"/>
            <a:r>
              <a:rPr lang="en-US" dirty="0">
                <a:solidFill>
                  <a:srgbClr val="000E2A"/>
                </a:solidFill>
              </a:rPr>
              <a:t>Asking about experiences of discrimination even without attribution to the “main reason” for the discrimination is valuable.</a:t>
            </a:r>
          </a:p>
          <a:p>
            <a:r>
              <a:rPr lang="en-US" b="1" dirty="0">
                <a:solidFill>
                  <a:srgbClr val="000E2A"/>
                </a:solidFill>
              </a:rPr>
              <a:t>Check-all-that-apply attribution and intersectional approach</a:t>
            </a:r>
          </a:p>
          <a:p>
            <a:pPr lvl="1"/>
            <a:r>
              <a:rPr lang="en-US" dirty="0">
                <a:solidFill>
                  <a:srgbClr val="000E2A"/>
                </a:solidFill>
              </a:rPr>
              <a:t>If the “main reason” for experiencing discrimination is assessed, then allowing the respondent to identify multiple reasons is important. </a:t>
            </a:r>
          </a:p>
          <a:p>
            <a:pPr lvl="1"/>
            <a:r>
              <a:rPr lang="en-US" dirty="0">
                <a:solidFill>
                  <a:srgbClr val="000E2A"/>
                </a:solidFill>
              </a:rPr>
              <a:t>It may be worth evaluating existing scales through cognitive testing or other qualitative work to identify if items reflect experiences of individuals with varying social identities.</a:t>
            </a:r>
          </a:p>
          <a:p>
            <a:pPr lvl="1"/>
            <a:endParaRPr lang="en-US" dirty="0">
              <a:solidFill>
                <a:srgbClr val="000E2A"/>
              </a:solidFill>
            </a:endParaRPr>
          </a:p>
        </p:txBody>
      </p:sp>
    </p:spTree>
    <p:extLst>
      <p:ext uri="{BB962C8B-B14F-4D97-AF65-F5344CB8AC3E}">
        <p14:creationId xmlns:p14="http://schemas.microsoft.com/office/powerpoint/2010/main" val="2000625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3E36-D524-474D-BE81-D062BDF41C0E}"/>
              </a:ext>
            </a:extLst>
          </p:cNvPr>
          <p:cNvSpPr>
            <a:spLocks noGrp="1"/>
          </p:cNvSpPr>
          <p:nvPr>
            <p:ph type="title"/>
          </p:nvPr>
        </p:nvSpPr>
        <p:spPr>
          <a:xfrm>
            <a:off x="457200" y="205979"/>
            <a:ext cx="8427720" cy="857250"/>
          </a:xfrm>
        </p:spPr>
        <p:txBody>
          <a:bodyPr/>
          <a:lstStyle/>
          <a:p>
            <a:r>
              <a:rPr lang="en-US" dirty="0"/>
              <a:t>Question 2: Methodological Considerations – continued</a:t>
            </a:r>
          </a:p>
        </p:txBody>
      </p:sp>
      <p:sp>
        <p:nvSpPr>
          <p:cNvPr id="3" name="Content Placeholder 2">
            <a:extLst>
              <a:ext uri="{FF2B5EF4-FFF2-40B4-BE49-F238E27FC236}">
                <a16:creationId xmlns:a16="http://schemas.microsoft.com/office/drawing/2014/main" id="{1FFE8E1B-211D-C044-B4DA-3A1B193B55B1}"/>
              </a:ext>
            </a:extLst>
          </p:cNvPr>
          <p:cNvSpPr>
            <a:spLocks noGrp="1"/>
          </p:cNvSpPr>
          <p:nvPr>
            <p:ph type="body" sz="quarter" idx="10"/>
          </p:nvPr>
        </p:nvSpPr>
        <p:spPr>
          <a:xfrm>
            <a:off x="457200" y="1158875"/>
            <a:ext cx="8229600" cy="3778646"/>
          </a:xfrm>
        </p:spPr>
        <p:txBody>
          <a:bodyPr>
            <a:normAutofit fontScale="92500" lnSpcReduction="20000"/>
          </a:bodyPr>
          <a:lstStyle/>
          <a:p>
            <a:r>
              <a:rPr lang="en-US" b="1" dirty="0">
                <a:solidFill>
                  <a:srgbClr val="000E2A"/>
                </a:solidFill>
              </a:rPr>
              <a:t>Mode of Administration</a:t>
            </a:r>
          </a:p>
          <a:p>
            <a:pPr lvl="1"/>
            <a:r>
              <a:rPr lang="en-US" dirty="0">
                <a:solidFill>
                  <a:srgbClr val="000E2A"/>
                </a:solidFill>
              </a:rPr>
              <a:t>More experimental work is needed to evaluate effect of mode – especially face-to-face vs. ACASI on discrimination measures.</a:t>
            </a:r>
          </a:p>
          <a:p>
            <a:pPr lvl="1"/>
            <a:r>
              <a:rPr lang="en-US" dirty="0">
                <a:solidFill>
                  <a:srgbClr val="000E2A"/>
                </a:solidFill>
              </a:rPr>
              <a:t>Prior work suggests race-of-interviewer effects on racial discrimination questions. </a:t>
            </a:r>
          </a:p>
          <a:p>
            <a:r>
              <a:rPr lang="en-US" b="1" dirty="0">
                <a:solidFill>
                  <a:srgbClr val="000E2A"/>
                </a:solidFill>
              </a:rPr>
              <a:t>Reference/Recall Period</a:t>
            </a:r>
          </a:p>
          <a:p>
            <a:pPr lvl="1"/>
            <a:r>
              <a:rPr lang="en-US" dirty="0">
                <a:solidFill>
                  <a:srgbClr val="000E2A"/>
                </a:solidFill>
              </a:rPr>
              <a:t>Some scales don’t have an explicit reference period. </a:t>
            </a:r>
          </a:p>
          <a:p>
            <a:pPr lvl="1"/>
            <a:r>
              <a:rPr lang="en-US" dirty="0">
                <a:solidFill>
                  <a:srgbClr val="000E2A"/>
                </a:solidFill>
              </a:rPr>
              <a:t>Evidence suggests that respondents may forget distant experiences of discrimination, suggesting a more recent reference period may be more useful.</a:t>
            </a:r>
          </a:p>
          <a:p>
            <a:r>
              <a:rPr lang="en-US" b="1" dirty="0">
                <a:solidFill>
                  <a:srgbClr val="000E2A"/>
                </a:solidFill>
              </a:rPr>
              <a:t>Other aspects of measurement / additional developmental work</a:t>
            </a:r>
          </a:p>
          <a:p>
            <a:pPr lvl="1"/>
            <a:r>
              <a:rPr lang="en-US" dirty="0">
                <a:solidFill>
                  <a:srgbClr val="000E2A"/>
                </a:solidFill>
              </a:rPr>
              <a:t>There are numerous areas for future work, many of which are noted in the Workgroup’s Findings Report. </a:t>
            </a:r>
          </a:p>
          <a:p>
            <a:endParaRPr lang="en-US" dirty="0"/>
          </a:p>
        </p:txBody>
      </p:sp>
    </p:spTree>
    <p:extLst>
      <p:ext uri="{BB962C8B-B14F-4D97-AF65-F5344CB8AC3E}">
        <p14:creationId xmlns:p14="http://schemas.microsoft.com/office/powerpoint/2010/main" val="185107893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F0F0EA-9C26-4311-8C3A-0D2400B15654}"/>
              </a:ext>
            </a:extLst>
          </p:cNvPr>
          <p:cNvSpPr txBox="1"/>
          <p:nvPr/>
        </p:nvSpPr>
        <p:spPr>
          <a:xfrm>
            <a:off x="3169957" y="1921447"/>
            <a:ext cx="2226796" cy="353943"/>
          </a:xfrm>
          <a:prstGeom prst="rect">
            <a:avLst/>
          </a:prstGeom>
          <a:noFill/>
        </p:spPr>
        <p:txBody>
          <a:bodyPr wrap="square">
            <a:spAutoFit/>
          </a:bodyPr>
          <a:lstStyle/>
          <a:p>
            <a:pPr marL="0" marR="0" algn="ctr">
              <a:lnSpc>
                <a:spcPts val="1875"/>
              </a:lnSpc>
              <a:spcBef>
                <a:spcPts val="0"/>
              </a:spcBef>
              <a:spcAft>
                <a:spcPts val="0"/>
              </a:spcAft>
            </a:pPr>
            <a:r>
              <a:rPr lang="en-US" sz="2400" b="1" dirty="0">
                <a:latin typeface="Arial" panose="020B0604020202020204" pitchFamily="34" charset="0"/>
                <a:ea typeface="Calibri" panose="020F0502020204030204" pitchFamily="34" charset="0"/>
              </a:rPr>
              <a:t>Discussion</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41C6D7-C9D7-85D1-17AE-5F057B2AA205}"/>
              </a:ext>
            </a:extLst>
          </p:cNvPr>
          <p:cNvSpPr>
            <a:spLocks noGrp="1"/>
          </p:cNvSpPr>
          <p:nvPr>
            <p:ph type="title"/>
          </p:nvPr>
        </p:nvSpPr>
        <p:spPr/>
        <p:txBody>
          <a:bodyPr/>
          <a:lstStyle/>
          <a:p>
            <a:r>
              <a:rPr lang="en-US" dirty="0"/>
              <a:t>Proposed Language for Board Consideration </a:t>
            </a:r>
          </a:p>
        </p:txBody>
      </p:sp>
      <p:sp>
        <p:nvSpPr>
          <p:cNvPr id="6" name="Text Placeholder 5">
            <a:extLst>
              <a:ext uri="{FF2B5EF4-FFF2-40B4-BE49-F238E27FC236}">
                <a16:creationId xmlns:a16="http://schemas.microsoft.com/office/drawing/2014/main" id="{046CE2B7-85CC-02CF-B77A-2A476138D5E9}"/>
              </a:ext>
            </a:extLst>
          </p:cNvPr>
          <p:cNvSpPr>
            <a:spLocks noGrp="1"/>
          </p:cNvSpPr>
          <p:nvPr>
            <p:ph type="body" sz="quarter" idx="10"/>
          </p:nvPr>
        </p:nvSpPr>
        <p:spPr/>
        <p:txBody>
          <a:bodyPr/>
          <a:lstStyle/>
          <a:p>
            <a:r>
              <a:rPr lang="en-US" dirty="0">
                <a:solidFill>
                  <a:schemeClr val="accent6"/>
                </a:solidFill>
              </a:rPr>
              <a:t>The Board accepts the findings from the report from the NCHS BSC Workgroup to Consider and Assess Measures of Discrimination for Use in NCHS Surveys. </a:t>
            </a:r>
          </a:p>
          <a:p>
            <a:r>
              <a:rPr lang="en-US" dirty="0">
                <a:solidFill>
                  <a:schemeClr val="accent6"/>
                </a:solidFill>
              </a:rPr>
              <a:t>The Board recommends that NCHS include measures of discrimination in the NHIS, NHANES, and NSFG, based on question evaluation and testing, amount of time available in each survey, and review of the literature.</a:t>
            </a:r>
          </a:p>
          <a:p>
            <a:r>
              <a:rPr lang="en-US" dirty="0">
                <a:solidFill>
                  <a:schemeClr val="accent6"/>
                </a:solidFill>
              </a:rPr>
              <a:t>The Board recommends that NCHS include measures of heightened vigilance in the NHIS, NHANES, and NSFG, based on question evaluation and testing, amount of time available in each survey, and review of the literature.</a:t>
            </a:r>
          </a:p>
          <a:p>
            <a:endParaRPr lang="en-US" dirty="0"/>
          </a:p>
        </p:txBody>
      </p:sp>
    </p:spTree>
    <p:extLst>
      <p:ext uri="{BB962C8B-B14F-4D97-AF65-F5344CB8AC3E}">
        <p14:creationId xmlns:p14="http://schemas.microsoft.com/office/powerpoint/2010/main" val="20032097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A92858-EF74-964A-930C-6F4DD5EEFE2E}"/>
              </a:ext>
            </a:extLst>
          </p:cNvPr>
          <p:cNvSpPr>
            <a:spLocks noGrp="1"/>
          </p:cNvSpPr>
          <p:nvPr>
            <p:ph type="title"/>
          </p:nvPr>
        </p:nvSpPr>
        <p:spPr/>
        <p:txBody>
          <a:bodyPr/>
          <a:lstStyle/>
          <a:p>
            <a:r>
              <a:rPr lang="en-US" dirty="0"/>
              <a:t>Workgroup members</a:t>
            </a:r>
          </a:p>
        </p:txBody>
      </p:sp>
      <p:sp>
        <p:nvSpPr>
          <p:cNvPr id="5" name="Content Placeholder 4">
            <a:extLst>
              <a:ext uri="{FF2B5EF4-FFF2-40B4-BE49-F238E27FC236}">
                <a16:creationId xmlns:a16="http://schemas.microsoft.com/office/drawing/2014/main" id="{7A1675D1-C3C3-EE4D-A1D9-2AD8BCCD1E80}"/>
              </a:ext>
            </a:extLst>
          </p:cNvPr>
          <p:cNvSpPr>
            <a:spLocks noGrp="1"/>
          </p:cNvSpPr>
          <p:nvPr>
            <p:ph idx="1"/>
          </p:nvPr>
        </p:nvSpPr>
        <p:spPr/>
        <p:txBody>
          <a:bodyPr/>
          <a:lstStyle/>
          <a:p>
            <a:pPr marL="0" indent="0">
              <a:buNone/>
            </a:pPr>
            <a:r>
              <a:rPr lang="en-US" dirty="0"/>
              <a:t>BSC Members</a:t>
            </a:r>
          </a:p>
          <a:p>
            <a:pPr marL="0" marR="0">
              <a:spcBef>
                <a:spcPts val="0"/>
              </a:spcBef>
              <a:spcAft>
                <a:spcPts val="0"/>
              </a:spcAft>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Kristen Olson, Chair</a:t>
            </a:r>
            <a:endParaRPr lang="en-US" sz="1800" b="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Scott Holan</a:t>
            </a:r>
          </a:p>
          <a:p>
            <a:pPr marL="0" marR="0">
              <a:spcBef>
                <a:spcPts val="0"/>
              </a:spcBef>
              <a:spcAft>
                <a:spcPts val="0"/>
              </a:spcAft>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Helen Levy</a:t>
            </a:r>
          </a:p>
          <a:p>
            <a:pPr marL="0" marR="0">
              <a:spcBef>
                <a:spcPts val="0"/>
              </a:spcBef>
              <a:spcAft>
                <a:spcPts val="0"/>
              </a:spcAft>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Andy Peytchev</a:t>
            </a:r>
          </a:p>
          <a:p>
            <a:pPr marL="0" marR="0">
              <a:spcBef>
                <a:spcPts val="0"/>
              </a:spcBef>
              <a:spcAft>
                <a:spcPts val="0"/>
              </a:spcAft>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C. Matthew Snipp</a:t>
            </a:r>
          </a:p>
          <a:p>
            <a:pPr marL="0" marR="0">
              <a:spcBef>
                <a:spcPts val="0"/>
              </a:spcBef>
              <a:spcAft>
                <a:spcPts val="0"/>
              </a:spcAft>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David Williams</a:t>
            </a:r>
            <a:endParaRPr lang="en-US" sz="1800" b="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US" b="0" dirty="0"/>
          </a:p>
        </p:txBody>
      </p:sp>
      <p:sp>
        <p:nvSpPr>
          <p:cNvPr id="6" name="Content Placeholder 5">
            <a:extLst>
              <a:ext uri="{FF2B5EF4-FFF2-40B4-BE49-F238E27FC236}">
                <a16:creationId xmlns:a16="http://schemas.microsoft.com/office/drawing/2014/main" id="{B0D5EB12-80BF-E147-835B-9F7FA76EDAE0}"/>
              </a:ext>
            </a:extLst>
          </p:cNvPr>
          <p:cNvSpPr>
            <a:spLocks noGrp="1"/>
          </p:cNvSpPr>
          <p:nvPr>
            <p:ph idx="10"/>
          </p:nvPr>
        </p:nvSpPr>
        <p:spPr>
          <a:xfrm>
            <a:off x="5800164" y="1207996"/>
            <a:ext cx="2633575" cy="3143250"/>
          </a:xfrm>
        </p:spPr>
        <p:txBody>
          <a:bodyPr/>
          <a:lstStyle/>
          <a:p>
            <a:pPr marL="0" indent="0">
              <a:buNone/>
            </a:pPr>
            <a:r>
              <a:rPr lang="en-US" dirty="0"/>
              <a:t>NCHS Staff Support</a:t>
            </a:r>
          </a:p>
          <a:p>
            <a:pPr>
              <a:spcBef>
                <a:spcPts val="0"/>
              </a:spcBef>
            </a:pPr>
            <a:r>
              <a:rPr lang="en-US" sz="1800" b="0" dirty="0"/>
              <a:t>Jonaki Bose</a:t>
            </a:r>
          </a:p>
          <a:p>
            <a:pPr>
              <a:spcBef>
                <a:spcPts val="0"/>
              </a:spcBef>
            </a:pPr>
            <a:r>
              <a:rPr lang="en-US" sz="1800" b="0" dirty="0"/>
              <a:t>Cheryl Fryar</a:t>
            </a:r>
          </a:p>
          <a:p>
            <a:pPr>
              <a:spcBef>
                <a:spcPts val="0"/>
              </a:spcBef>
            </a:pPr>
            <a:r>
              <a:rPr lang="en-US" sz="1800" b="0" dirty="0"/>
              <a:t>Kristen Miller</a:t>
            </a:r>
          </a:p>
          <a:p>
            <a:pPr>
              <a:spcBef>
                <a:spcPts val="0"/>
              </a:spcBef>
            </a:pPr>
            <a:r>
              <a:rPr lang="en-US" sz="1800" b="0" dirty="0"/>
              <a:t>Tina Norris</a:t>
            </a:r>
          </a:p>
          <a:p>
            <a:pPr>
              <a:spcBef>
                <a:spcPts val="0"/>
              </a:spcBef>
            </a:pPr>
            <a:r>
              <a:rPr lang="en-US" sz="1800" b="0" dirty="0"/>
              <a:t>Jennifer Parker</a:t>
            </a:r>
          </a:p>
          <a:p>
            <a:pPr>
              <a:spcBef>
                <a:spcPts val="0"/>
              </a:spcBef>
            </a:pPr>
            <a:r>
              <a:rPr lang="en-US" sz="1800" b="0" dirty="0"/>
              <a:t>Paul Scanlon</a:t>
            </a:r>
          </a:p>
          <a:p>
            <a:pPr>
              <a:spcBef>
                <a:spcPts val="0"/>
              </a:spcBef>
            </a:pPr>
            <a:r>
              <a:rPr lang="en-US" sz="1800" b="0" dirty="0"/>
              <a:t>Anjel Vahratian</a:t>
            </a:r>
          </a:p>
          <a:p>
            <a:pPr marL="0" indent="0">
              <a:spcBef>
                <a:spcPts val="0"/>
              </a:spcBef>
              <a:buNone/>
            </a:pPr>
            <a:endParaRPr lang="en-US" sz="1800" b="0" dirty="0"/>
          </a:p>
        </p:txBody>
      </p:sp>
      <p:sp>
        <p:nvSpPr>
          <p:cNvPr id="7" name="Content Placeholder 5">
            <a:extLst>
              <a:ext uri="{FF2B5EF4-FFF2-40B4-BE49-F238E27FC236}">
                <a16:creationId xmlns:a16="http://schemas.microsoft.com/office/drawing/2014/main" id="{E6CAE64E-8F97-4C95-826E-8247A3BFDBFE}"/>
              </a:ext>
            </a:extLst>
          </p:cNvPr>
          <p:cNvSpPr txBox="1">
            <a:spLocks/>
          </p:cNvSpPr>
          <p:nvPr/>
        </p:nvSpPr>
        <p:spPr bwMode="auto">
          <a:xfrm>
            <a:off x="3020081" y="1197912"/>
            <a:ext cx="26335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41900"/>
              </a:buClr>
              <a:buSzPct val="70000"/>
              <a:buFont typeface="Wingdings" panose="05000000000000000000" pitchFamily="2" charset="2"/>
              <a:buChar char="§"/>
              <a:defRPr sz="2400" b="1" kern="1200" baseline="0">
                <a:solidFill>
                  <a:srgbClr val="000000"/>
                </a:solidFill>
                <a:latin typeface="Calibri" pitchFamily="34" charset="0"/>
                <a:ea typeface="+mn-ea"/>
                <a:cs typeface="+mn-cs"/>
              </a:defRPr>
            </a:lvl1pPr>
            <a:lvl2pPr marL="742950" indent="-285750" algn="l" rtl="0" eaLnBrk="0" fontAlgn="base" hangingPunct="0">
              <a:spcBef>
                <a:spcPct val="20000"/>
              </a:spcBef>
              <a:spcAft>
                <a:spcPct val="0"/>
              </a:spcAft>
              <a:buClr>
                <a:srgbClr val="005984"/>
              </a:buClr>
              <a:buSzPct val="100000"/>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Tx/>
              <a:buSzPct val="100000"/>
              <a:buFont typeface="Arial" pitchFamily="34" charset="0"/>
              <a:buChar char="•"/>
              <a:defRPr sz="18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chemeClr val="bg1"/>
              </a:buClr>
              <a:buSzPct val="70000"/>
              <a:buFont typeface="Courier New" pitchFamily="49" charset="0"/>
              <a:buChar char="o"/>
              <a:defRPr sz="1800" kern="1200" baseline="0">
                <a:solidFill>
                  <a:schemeClr val="bg2"/>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chemeClr val="bg1"/>
              </a:buClr>
              <a:buSzPct val="70000"/>
              <a:buFont typeface="Arial" pitchFamily="34" charset="0"/>
              <a:buChar char="•"/>
              <a:defRPr sz="1800" kern="1200">
                <a:solidFill>
                  <a:schemeClr val="bg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a:t>NCHS Members</a:t>
            </a:r>
          </a:p>
          <a:p>
            <a:pPr>
              <a:spcBef>
                <a:spcPts val="0"/>
              </a:spcBef>
            </a:pPr>
            <a:r>
              <a:rPr lang="en-US" sz="1800" b="0" dirty="0"/>
              <a:t>Stephen Blumberg</a:t>
            </a:r>
          </a:p>
          <a:p>
            <a:pPr>
              <a:spcBef>
                <a:spcPts val="0"/>
              </a:spcBef>
            </a:pPr>
            <a:r>
              <a:rPr lang="en-US" sz="1800" b="0"/>
              <a:t>Anjani Chandra</a:t>
            </a:r>
            <a:endParaRPr lang="en-US" sz="1800" b="0" dirty="0"/>
          </a:p>
          <a:p>
            <a:pPr>
              <a:spcBef>
                <a:spcPts val="0"/>
              </a:spcBef>
            </a:pPr>
            <a:r>
              <a:rPr lang="en-US" sz="1800" b="0" dirty="0"/>
              <a:t>Denys Lau</a:t>
            </a:r>
          </a:p>
        </p:txBody>
      </p:sp>
    </p:spTree>
    <p:extLst>
      <p:ext uri="{BB962C8B-B14F-4D97-AF65-F5344CB8AC3E}">
        <p14:creationId xmlns:p14="http://schemas.microsoft.com/office/powerpoint/2010/main" val="25445484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80E3A5-5567-FA79-C35C-90F6FDB07316}"/>
              </a:ext>
            </a:extLst>
          </p:cNvPr>
          <p:cNvSpPr>
            <a:spLocks noGrp="1"/>
          </p:cNvSpPr>
          <p:nvPr>
            <p:ph type="title"/>
          </p:nvPr>
        </p:nvSpPr>
        <p:spPr/>
        <p:txBody>
          <a:bodyPr/>
          <a:lstStyle/>
          <a:p>
            <a:r>
              <a:rPr lang="en-US" dirty="0"/>
              <a:t>Today’s Tasks</a:t>
            </a:r>
          </a:p>
        </p:txBody>
      </p:sp>
      <p:sp>
        <p:nvSpPr>
          <p:cNvPr id="6" name="Text Placeholder 5">
            <a:extLst>
              <a:ext uri="{FF2B5EF4-FFF2-40B4-BE49-F238E27FC236}">
                <a16:creationId xmlns:a16="http://schemas.microsoft.com/office/drawing/2014/main" id="{1FB78BF2-7F5B-781A-C24D-069EBEA4A087}"/>
              </a:ext>
            </a:extLst>
          </p:cNvPr>
          <p:cNvSpPr>
            <a:spLocks noGrp="1"/>
          </p:cNvSpPr>
          <p:nvPr>
            <p:ph type="body" sz="quarter" idx="10"/>
          </p:nvPr>
        </p:nvSpPr>
        <p:spPr/>
        <p:txBody>
          <a:bodyPr/>
          <a:lstStyle/>
          <a:p>
            <a:pPr>
              <a:spcBef>
                <a:spcPts val="800"/>
              </a:spcBef>
              <a:spcAft>
                <a:spcPts val="800"/>
              </a:spcAft>
            </a:pPr>
            <a:r>
              <a:rPr lang="en-US" dirty="0">
                <a:solidFill>
                  <a:srgbClr val="000000"/>
                </a:solidFill>
              </a:rPr>
              <a:t>Review of the Workgroup charge and summary of activities</a:t>
            </a:r>
          </a:p>
          <a:p>
            <a:pPr>
              <a:spcBef>
                <a:spcPts val="800"/>
              </a:spcBef>
              <a:spcAft>
                <a:spcPts val="800"/>
              </a:spcAft>
            </a:pPr>
            <a:r>
              <a:rPr lang="en-US" dirty="0">
                <a:solidFill>
                  <a:srgbClr val="000000"/>
                </a:solidFill>
              </a:rPr>
              <a:t>Provide the Workgroup findings under the two main areas</a:t>
            </a:r>
          </a:p>
          <a:p>
            <a:pPr>
              <a:spcBef>
                <a:spcPts val="800"/>
              </a:spcBef>
              <a:spcAft>
                <a:spcPts val="800"/>
              </a:spcAft>
            </a:pPr>
            <a:r>
              <a:rPr lang="en-US" dirty="0">
                <a:solidFill>
                  <a:srgbClr val="000000"/>
                </a:solidFill>
              </a:rPr>
              <a:t>Discuss</a:t>
            </a:r>
          </a:p>
          <a:p>
            <a:pPr lvl="1">
              <a:spcBef>
                <a:spcPts val="800"/>
              </a:spcBef>
              <a:spcAft>
                <a:spcPts val="800"/>
              </a:spcAft>
            </a:pPr>
            <a:r>
              <a:rPr lang="en-US" dirty="0">
                <a:solidFill>
                  <a:srgbClr val="000000"/>
                </a:solidFill>
              </a:rPr>
              <a:t>The findings</a:t>
            </a:r>
          </a:p>
          <a:p>
            <a:pPr lvl="1">
              <a:spcBef>
                <a:spcPts val="800"/>
              </a:spcBef>
              <a:spcAft>
                <a:spcPts val="800"/>
              </a:spcAft>
            </a:pPr>
            <a:r>
              <a:rPr lang="en-US" dirty="0">
                <a:solidFill>
                  <a:srgbClr val="000000"/>
                </a:solidFill>
              </a:rPr>
              <a:t>Anything that should be added</a:t>
            </a:r>
          </a:p>
          <a:p>
            <a:pPr>
              <a:spcBef>
                <a:spcPts val="800"/>
              </a:spcBef>
              <a:spcAft>
                <a:spcPts val="800"/>
              </a:spcAft>
            </a:pPr>
            <a:r>
              <a:rPr lang="en-US" dirty="0">
                <a:solidFill>
                  <a:srgbClr val="000000"/>
                </a:solidFill>
              </a:rPr>
              <a:t>Vote on Workgroup findings and make recommendations to NCHS</a:t>
            </a:r>
          </a:p>
        </p:txBody>
      </p:sp>
    </p:spTree>
    <p:extLst>
      <p:ext uri="{BB962C8B-B14F-4D97-AF65-F5344CB8AC3E}">
        <p14:creationId xmlns:p14="http://schemas.microsoft.com/office/powerpoint/2010/main" val="23024484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35A5-830C-4C3D-A306-B848BDE2A313}"/>
              </a:ext>
            </a:extLst>
          </p:cNvPr>
          <p:cNvSpPr>
            <a:spLocks noGrp="1"/>
          </p:cNvSpPr>
          <p:nvPr>
            <p:ph type="title"/>
          </p:nvPr>
        </p:nvSpPr>
        <p:spPr/>
        <p:txBody>
          <a:bodyPr/>
          <a:lstStyle/>
          <a:p>
            <a:r>
              <a:rPr lang="en-US" dirty="0"/>
              <a:t>NCHS’ Questions for the Workgroup’s Consideration</a:t>
            </a:r>
          </a:p>
        </p:txBody>
      </p:sp>
      <p:sp>
        <p:nvSpPr>
          <p:cNvPr id="3" name="Text Placeholder 2">
            <a:extLst>
              <a:ext uri="{FF2B5EF4-FFF2-40B4-BE49-F238E27FC236}">
                <a16:creationId xmlns:a16="http://schemas.microsoft.com/office/drawing/2014/main" id="{5A964B2E-F793-400D-A74C-BAD1CEFBF507}"/>
              </a:ext>
            </a:extLst>
          </p:cNvPr>
          <p:cNvSpPr>
            <a:spLocks noGrp="1"/>
          </p:cNvSpPr>
          <p:nvPr>
            <p:ph type="body" sz="quarter" idx="10"/>
          </p:nvPr>
        </p:nvSpPr>
        <p:spPr>
          <a:xfrm>
            <a:off x="457200" y="1158874"/>
            <a:ext cx="8305800" cy="3877945"/>
          </a:xfrm>
        </p:spPr>
        <p:txBody>
          <a:bodyPr/>
          <a:lstStyle/>
          <a:p>
            <a:pPr>
              <a:spcBef>
                <a:spcPts val="0"/>
              </a:spcBef>
              <a:spcAft>
                <a:spcPts val="600"/>
              </a:spcAft>
            </a:pPr>
            <a:r>
              <a:rPr lang="en-US" sz="1800" b="1" dirty="0">
                <a:solidFill>
                  <a:srgbClr val="000000"/>
                </a:solidFill>
                <a:effectLst/>
                <a:ea typeface="Times New Roman" panose="02020603050405020304" pitchFamily="18" charset="0"/>
                <a:cs typeface="Calibri" panose="020F0502020204030204" pitchFamily="34" charset="0"/>
              </a:rPr>
              <a:t>Part A. Feasible and practical.</a:t>
            </a:r>
          </a:p>
          <a:p>
            <a:pPr lvl="1">
              <a:spcBef>
                <a:spcPts val="0"/>
              </a:spcBef>
              <a:spcAft>
                <a:spcPts val="600"/>
              </a:spcAft>
            </a:pPr>
            <a:r>
              <a:rPr lang="en-US" sz="1800" dirty="0">
                <a:solidFill>
                  <a:srgbClr val="000000"/>
                </a:solidFill>
                <a:effectLst/>
                <a:ea typeface="Times New Roman" panose="02020603050405020304" pitchFamily="18" charset="0"/>
                <a:cs typeface="Calibri" panose="020F0502020204030204" pitchFamily="34" charset="0"/>
              </a:rPr>
              <a:t>Given the limited space available on the NHIS, NSFG and NHANES, does the BSC consider this an achievable goal for NCHS?  </a:t>
            </a:r>
          </a:p>
          <a:p>
            <a:pPr lvl="1">
              <a:spcBef>
                <a:spcPts val="0"/>
              </a:spcBef>
              <a:spcAft>
                <a:spcPts val="600"/>
              </a:spcAft>
            </a:pPr>
            <a:r>
              <a:rPr lang="en-US" sz="1800" dirty="0">
                <a:solidFill>
                  <a:srgbClr val="000000"/>
                </a:solidFill>
                <a:effectLst/>
                <a:ea typeface="Times New Roman" panose="02020603050405020304" pitchFamily="18" charset="0"/>
                <a:cs typeface="Calibri" panose="020F0502020204030204" pitchFamily="34" charset="0"/>
              </a:rPr>
              <a:t>If so, what are the most important contributions NCHS can make by including measures of discrimination on the NHIS, NSFG, and/or NHANES?  </a:t>
            </a:r>
          </a:p>
          <a:p>
            <a:pPr lvl="1">
              <a:spcBef>
                <a:spcPts val="0"/>
              </a:spcBef>
              <a:spcAft>
                <a:spcPts val="600"/>
              </a:spcAft>
            </a:pPr>
            <a:r>
              <a:rPr lang="en-US" sz="1800" dirty="0">
                <a:solidFill>
                  <a:srgbClr val="000000"/>
                </a:solidFill>
                <a:effectLst/>
                <a:ea typeface="Times New Roman" panose="02020603050405020304" pitchFamily="18" charset="0"/>
                <a:cs typeface="Calibri" panose="020F0502020204030204" pitchFamily="34" charset="0"/>
              </a:rPr>
              <a:t>How best can NHIS, NSFG, and NHANES data collection contribute to research and/or surveillance efforts related to racism and discrimination?</a:t>
            </a:r>
          </a:p>
          <a:p>
            <a:pPr lvl="1">
              <a:spcBef>
                <a:spcPts val="0"/>
              </a:spcBef>
              <a:spcAft>
                <a:spcPts val="600"/>
              </a:spcAft>
            </a:pPr>
            <a:r>
              <a:rPr lang="en-US" sz="1800" dirty="0">
                <a:solidFill>
                  <a:srgbClr val="000000"/>
                </a:solidFill>
                <a:effectLst/>
                <a:ea typeface="Times New Roman" panose="02020603050405020304" pitchFamily="18" charset="0"/>
                <a:cs typeface="Calibri" panose="020F0502020204030204" pitchFamily="34" charset="0"/>
              </a:rPr>
              <a:t>Should NCHS surveys have a focus on discrimination in health care settings or consider experiences of discrimination more generally?</a:t>
            </a:r>
          </a:p>
          <a:p>
            <a:pPr lvl="1">
              <a:spcBef>
                <a:spcPts val="0"/>
              </a:spcBef>
              <a:spcAft>
                <a:spcPts val="600"/>
              </a:spcAft>
            </a:pPr>
            <a:r>
              <a:rPr lang="en-US" sz="1800" dirty="0">
                <a:solidFill>
                  <a:srgbClr val="000000"/>
                </a:solidFill>
                <a:effectLst/>
                <a:ea typeface="Times New Roman" panose="02020603050405020304" pitchFamily="18" charset="0"/>
                <a:cs typeface="Calibri" panose="020F0502020204030204" pitchFamily="34" charset="0"/>
              </a:rPr>
              <a:t>Given similarities and differences in the purposes and core content of NHIS, NSFG, and NHANES, should discrimination content (if any) be similar or different across NCHS surveys?</a:t>
            </a:r>
          </a:p>
          <a:p>
            <a:pPr marL="0" indent="0">
              <a:buNone/>
            </a:pPr>
            <a:endParaRPr lang="en-US" sz="1600" dirty="0"/>
          </a:p>
        </p:txBody>
      </p:sp>
    </p:spTree>
    <p:extLst>
      <p:ext uri="{BB962C8B-B14F-4D97-AF65-F5344CB8AC3E}">
        <p14:creationId xmlns:p14="http://schemas.microsoft.com/office/powerpoint/2010/main" val="12112670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35A5-830C-4C3D-A306-B848BDE2A313}"/>
              </a:ext>
            </a:extLst>
          </p:cNvPr>
          <p:cNvSpPr>
            <a:spLocks noGrp="1"/>
          </p:cNvSpPr>
          <p:nvPr>
            <p:ph type="title"/>
          </p:nvPr>
        </p:nvSpPr>
        <p:spPr/>
        <p:txBody>
          <a:bodyPr/>
          <a:lstStyle/>
          <a:p>
            <a:r>
              <a:rPr lang="en-US" dirty="0"/>
              <a:t>Questions for the Workgroup’s Consideration (</a:t>
            </a:r>
            <a:r>
              <a:rPr lang="en-US" dirty="0" err="1"/>
              <a:t>cont</a:t>
            </a:r>
            <a:r>
              <a:rPr lang="en-US" dirty="0"/>
              <a:t>)</a:t>
            </a:r>
          </a:p>
        </p:txBody>
      </p:sp>
      <p:sp>
        <p:nvSpPr>
          <p:cNvPr id="3" name="Text Placeholder 2">
            <a:extLst>
              <a:ext uri="{FF2B5EF4-FFF2-40B4-BE49-F238E27FC236}">
                <a16:creationId xmlns:a16="http://schemas.microsoft.com/office/drawing/2014/main" id="{5A964B2E-F793-400D-A74C-BAD1CEFBF507}"/>
              </a:ext>
            </a:extLst>
          </p:cNvPr>
          <p:cNvSpPr>
            <a:spLocks noGrp="1"/>
          </p:cNvSpPr>
          <p:nvPr>
            <p:ph type="body" sz="quarter" idx="10"/>
          </p:nvPr>
        </p:nvSpPr>
        <p:spPr/>
        <p:txBody>
          <a:bodyPr/>
          <a:lstStyle/>
          <a:p>
            <a:pPr>
              <a:spcBef>
                <a:spcPts val="0"/>
              </a:spcBef>
              <a:spcAft>
                <a:spcPts val="600"/>
              </a:spcAft>
            </a:pPr>
            <a:r>
              <a:rPr lang="en-US" sz="1800" b="1" dirty="0">
                <a:solidFill>
                  <a:srgbClr val="000000"/>
                </a:solidFill>
                <a:ea typeface="Times New Roman" panose="02020603050405020304" pitchFamily="18" charset="0"/>
              </a:rPr>
              <a:t>Part B. Methodological Considerations.</a:t>
            </a:r>
          </a:p>
          <a:p>
            <a:pPr lvl="1">
              <a:spcBef>
                <a:spcPts val="0"/>
              </a:spcBef>
              <a:spcAft>
                <a:spcPts val="600"/>
              </a:spcAft>
            </a:pPr>
            <a:r>
              <a:rPr lang="en-US" sz="1800" dirty="0">
                <a:solidFill>
                  <a:srgbClr val="000000"/>
                </a:solidFill>
                <a:ea typeface="Times New Roman" panose="02020603050405020304" pitchFamily="18" charset="0"/>
              </a:rPr>
              <a:t>Should the surveys measure the perceived reason (attribution) for discrimination? If so, is a one or two stage approach recommended for measuring discrimination on NCHS surveys? A two-stage approach first solicits information about experience with discrimination and then asks questions about the reasons why respondents think such experiences occurred.</a:t>
            </a:r>
          </a:p>
          <a:p>
            <a:pPr lvl="1">
              <a:spcBef>
                <a:spcPts val="0"/>
              </a:spcBef>
              <a:spcAft>
                <a:spcPts val="600"/>
              </a:spcAft>
            </a:pPr>
            <a:r>
              <a:rPr lang="en-US" sz="1800" dirty="0">
                <a:solidFill>
                  <a:srgbClr val="000000"/>
                </a:solidFill>
                <a:ea typeface="Times New Roman" panose="02020603050405020304" pitchFamily="18" charset="0"/>
              </a:rPr>
              <a:t>If attribution is assessed, would it be beneficial to include “mark all that apply” options?</a:t>
            </a:r>
          </a:p>
          <a:p>
            <a:pPr lvl="1">
              <a:spcBef>
                <a:spcPts val="0"/>
              </a:spcBef>
              <a:spcAft>
                <a:spcPts val="600"/>
              </a:spcAft>
            </a:pPr>
            <a:r>
              <a:rPr lang="en-US" sz="1800" dirty="0">
                <a:solidFill>
                  <a:srgbClr val="000000"/>
                </a:solidFill>
                <a:ea typeface="Times New Roman" panose="02020603050405020304" pitchFamily="18" charset="0"/>
              </a:rPr>
              <a:t>Would it be beneficial to adopt an intersectional approach to measuring discrimination? If yes, what would be the best way to accomplish this based on the number and nature of questions/response options recommended?</a:t>
            </a:r>
          </a:p>
          <a:p>
            <a:pPr>
              <a:spcAft>
                <a:spcPts val="600"/>
              </a:spcAft>
            </a:pPr>
            <a:endParaRPr lang="en-US" sz="1600" dirty="0"/>
          </a:p>
        </p:txBody>
      </p:sp>
    </p:spTree>
    <p:extLst>
      <p:ext uri="{BB962C8B-B14F-4D97-AF65-F5344CB8AC3E}">
        <p14:creationId xmlns:p14="http://schemas.microsoft.com/office/powerpoint/2010/main" val="36662816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35A5-830C-4C3D-A306-B848BDE2A313}"/>
              </a:ext>
            </a:extLst>
          </p:cNvPr>
          <p:cNvSpPr>
            <a:spLocks noGrp="1"/>
          </p:cNvSpPr>
          <p:nvPr>
            <p:ph type="title"/>
          </p:nvPr>
        </p:nvSpPr>
        <p:spPr/>
        <p:txBody>
          <a:bodyPr/>
          <a:lstStyle/>
          <a:p>
            <a:r>
              <a:rPr lang="en-US" dirty="0"/>
              <a:t>Questions for the Workgroup’s Consideration (</a:t>
            </a:r>
            <a:r>
              <a:rPr lang="en-US" dirty="0" err="1"/>
              <a:t>cont</a:t>
            </a:r>
            <a:r>
              <a:rPr lang="en-US" dirty="0"/>
              <a:t>)</a:t>
            </a:r>
          </a:p>
        </p:txBody>
      </p:sp>
      <p:sp>
        <p:nvSpPr>
          <p:cNvPr id="3" name="Text Placeholder 2">
            <a:extLst>
              <a:ext uri="{FF2B5EF4-FFF2-40B4-BE49-F238E27FC236}">
                <a16:creationId xmlns:a16="http://schemas.microsoft.com/office/drawing/2014/main" id="{5A964B2E-F793-400D-A74C-BAD1CEFBF507}"/>
              </a:ext>
            </a:extLst>
          </p:cNvPr>
          <p:cNvSpPr>
            <a:spLocks noGrp="1"/>
          </p:cNvSpPr>
          <p:nvPr>
            <p:ph type="body" sz="quarter" idx="10"/>
          </p:nvPr>
        </p:nvSpPr>
        <p:spPr>
          <a:xfrm>
            <a:off x="457200" y="1069224"/>
            <a:ext cx="8564880" cy="3916045"/>
          </a:xfrm>
        </p:spPr>
        <p:txBody>
          <a:bodyPr/>
          <a:lstStyle/>
          <a:p>
            <a:pPr>
              <a:spcBef>
                <a:spcPts val="0"/>
              </a:spcBef>
              <a:spcAft>
                <a:spcPts val="600"/>
              </a:spcAft>
            </a:pPr>
            <a:r>
              <a:rPr lang="en-US" sz="1800" b="1" dirty="0">
                <a:solidFill>
                  <a:srgbClr val="000000"/>
                </a:solidFill>
                <a:ea typeface="Times New Roman" panose="02020603050405020304" pitchFamily="18" charset="0"/>
              </a:rPr>
              <a:t>Part B. Methodological Considerations.</a:t>
            </a:r>
          </a:p>
          <a:p>
            <a:pPr lvl="1">
              <a:spcBef>
                <a:spcPts val="0"/>
              </a:spcBef>
              <a:spcAft>
                <a:spcPts val="600"/>
              </a:spcAft>
            </a:pPr>
            <a:r>
              <a:rPr lang="en-US" sz="1800" dirty="0">
                <a:solidFill>
                  <a:srgbClr val="000000"/>
                </a:solidFill>
                <a:ea typeface="Times New Roman" panose="02020603050405020304" pitchFamily="18" charset="0"/>
              </a:rPr>
              <a:t>What would be the most appropriate scale to use for a face-to-face interviewer administered survey like the NHIS? Does the recommendation change if self-response is an option, as can be done using computer-assisted self-interviewing (CASI) within NHANES and NSFG?</a:t>
            </a:r>
          </a:p>
          <a:p>
            <a:pPr lvl="1">
              <a:spcBef>
                <a:spcPts val="0"/>
              </a:spcBef>
              <a:spcAft>
                <a:spcPts val="600"/>
              </a:spcAft>
            </a:pPr>
            <a:r>
              <a:rPr lang="en-US" sz="1800" dirty="0">
                <a:solidFill>
                  <a:srgbClr val="000000"/>
                </a:solidFill>
                <a:ea typeface="Times New Roman" panose="02020603050405020304" pitchFamily="18" charset="0"/>
              </a:rPr>
              <a:t>What is the most appropriate reference/recall period for cross-sectional surveys such as NHIS, NHANES, and NSFG? </a:t>
            </a:r>
          </a:p>
          <a:p>
            <a:pPr lvl="1">
              <a:spcBef>
                <a:spcPts val="0"/>
              </a:spcBef>
              <a:spcAft>
                <a:spcPts val="600"/>
              </a:spcAft>
            </a:pPr>
            <a:r>
              <a:rPr lang="en-US" sz="1800" dirty="0">
                <a:solidFill>
                  <a:srgbClr val="000000"/>
                </a:solidFill>
                <a:ea typeface="Times New Roman" panose="02020603050405020304" pitchFamily="18" charset="0"/>
              </a:rPr>
              <a:t>Are there other aspects of the measurement of discrimination that should be taken into consideration when being included on NCHS surveys (e.g., how to best handle comprehension, skipping/don’t know, etc.)? </a:t>
            </a:r>
          </a:p>
          <a:p>
            <a:pPr lvl="1">
              <a:spcBef>
                <a:spcPts val="0"/>
              </a:spcBef>
              <a:spcAft>
                <a:spcPts val="600"/>
              </a:spcAft>
            </a:pPr>
            <a:r>
              <a:rPr lang="en-US" sz="1800" dirty="0">
                <a:solidFill>
                  <a:srgbClr val="000000"/>
                </a:solidFill>
                <a:ea typeface="Times New Roman" panose="02020603050405020304" pitchFamily="18" charset="0"/>
              </a:rPr>
              <a:t>Is additional developmental research needed?  For example, would using open-ended question follow-ups and/or cognitive interviewing be beneficial to ascertain how respondents comprehend discrimination/unfair treatment?</a:t>
            </a:r>
          </a:p>
          <a:p>
            <a:pPr>
              <a:spcAft>
                <a:spcPts val="600"/>
              </a:spcAft>
            </a:pPr>
            <a:endParaRPr lang="en-US" sz="1600" dirty="0"/>
          </a:p>
        </p:txBody>
      </p:sp>
    </p:spTree>
    <p:extLst>
      <p:ext uri="{BB962C8B-B14F-4D97-AF65-F5344CB8AC3E}">
        <p14:creationId xmlns:p14="http://schemas.microsoft.com/office/powerpoint/2010/main" val="21036607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35A5-830C-4C3D-A306-B848BDE2A313}"/>
              </a:ext>
            </a:extLst>
          </p:cNvPr>
          <p:cNvSpPr>
            <a:spLocks noGrp="1"/>
          </p:cNvSpPr>
          <p:nvPr>
            <p:ph type="title"/>
          </p:nvPr>
        </p:nvSpPr>
        <p:spPr>
          <a:xfrm>
            <a:off x="457200" y="426315"/>
            <a:ext cx="8229600" cy="857250"/>
          </a:xfrm>
        </p:spPr>
        <p:txBody>
          <a:bodyPr/>
          <a:lstStyle/>
          <a:p>
            <a:pPr marR="0" lvl="0">
              <a:spcBef>
                <a:spcPts val="0"/>
              </a:spcBef>
              <a:spcAft>
                <a:spcPts val="0"/>
              </a:spcAft>
            </a:pPr>
            <a:r>
              <a:rPr lang="en-US" dirty="0">
                <a:effectLst/>
                <a:latin typeface="Calibri" panose="020F0502020204030204" pitchFamily="34" charset="0"/>
                <a:ea typeface="Times New Roman" panose="02020603050405020304" pitchFamily="18" charset="0"/>
              </a:rPr>
              <a:t>Parameters discussed by the Workgroup to aid relevance and discussion</a:t>
            </a:r>
            <a:endParaRPr lang="en-US" dirty="0">
              <a:effectLst/>
              <a:ea typeface="Times New Roman" panose="02020603050405020304" pitchFamily="18" charset="0"/>
              <a:cs typeface="Calibri" panose="020F0502020204030204" pitchFamily="34" charset="0"/>
            </a:endParaRPr>
          </a:p>
        </p:txBody>
      </p:sp>
      <p:sp>
        <p:nvSpPr>
          <p:cNvPr id="3" name="Text Placeholder 2">
            <a:extLst>
              <a:ext uri="{FF2B5EF4-FFF2-40B4-BE49-F238E27FC236}">
                <a16:creationId xmlns:a16="http://schemas.microsoft.com/office/drawing/2014/main" id="{5A964B2E-F793-400D-A74C-BAD1CEFBF507}"/>
              </a:ext>
            </a:extLst>
          </p:cNvPr>
          <p:cNvSpPr>
            <a:spLocks noGrp="1"/>
          </p:cNvSpPr>
          <p:nvPr>
            <p:ph type="body" sz="quarter" idx="10"/>
          </p:nvPr>
        </p:nvSpPr>
        <p:spPr>
          <a:xfrm>
            <a:off x="457200" y="1387215"/>
            <a:ext cx="8229600" cy="3341688"/>
          </a:xfrm>
        </p:spPr>
        <p:txBody>
          <a:bodyPr/>
          <a:lstStyle/>
          <a:p>
            <a:pPr>
              <a:spcBef>
                <a:spcPts val="0"/>
              </a:spcBef>
              <a:spcAft>
                <a:spcPts val="1200"/>
              </a:spcAft>
            </a:pPr>
            <a:r>
              <a:rPr lang="en-US" dirty="0">
                <a:solidFill>
                  <a:srgbClr val="000E2A"/>
                </a:solidFill>
                <a:effectLst/>
                <a:ea typeface="Times New Roman" panose="02020603050405020304" pitchFamily="18" charset="0"/>
                <a:cs typeface="Calibri" panose="020F0502020204030204" pitchFamily="34" charset="0"/>
              </a:rPr>
              <a:t>Discrimination is an important psychosocial stressor contributing to health disparities. There are many aspects of discrimination, racism, and ruminative or anticipatory stress that may be at play.</a:t>
            </a:r>
          </a:p>
          <a:p>
            <a:pPr>
              <a:spcBef>
                <a:spcPts val="0"/>
              </a:spcBef>
              <a:spcAft>
                <a:spcPts val="1200"/>
              </a:spcAft>
            </a:pPr>
            <a:r>
              <a:rPr lang="en-US" dirty="0">
                <a:solidFill>
                  <a:srgbClr val="000E2A"/>
                </a:solidFill>
                <a:ea typeface="Times New Roman" panose="02020603050405020304" pitchFamily="18" charset="0"/>
                <a:cs typeface="Calibri" panose="020F0502020204030204" pitchFamily="34" charset="0"/>
              </a:rPr>
              <a:t>Each survey may vary in the amount of “real estate” that can be devoted to the questions or scales that are under consideration.</a:t>
            </a:r>
          </a:p>
          <a:p>
            <a:pPr>
              <a:spcBef>
                <a:spcPts val="0"/>
              </a:spcBef>
              <a:spcAft>
                <a:spcPts val="1200"/>
              </a:spcAft>
            </a:pPr>
            <a:r>
              <a:rPr lang="en-US" dirty="0">
                <a:solidFill>
                  <a:srgbClr val="000E2A"/>
                </a:solidFill>
                <a:ea typeface="Times New Roman" panose="02020603050405020304" pitchFamily="18" charset="0"/>
                <a:cs typeface="Calibri" panose="020F0502020204030204" pitchFamily="34" charset="0"/>
              </a:rPr>
              <a:t>NCHS will evaluate questions under consideration using standard testing and evaluation methodologies to inform the design and administration of any items that may be used.</a:t>
            </a:r>
            <a:endParaRPr lang="en-US" dirty="0">
              <a:solidFill>
                <a:srgbClr val="000E2A"/>
              </a:solidFill>
              <a:effectLst/>
              <a:ea typeface="Times New Roman" panose="02020603050405020304" pitchFamily="18"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6337075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A1C8-CB8C-4E34-B119-E758AD18547E}"/>
              </a:ext>
            </a:extLst>
          </p:cNvPr>
          <p:cNvSpPr>
            <a:spLocks noGrp="1"/>
          </p:cNvSpPr>
          <p:nvPr>
            <p:ph type="title"/>
          </p:nvPr>
        </p:nvSpPr>
        <p:spPr>
          <a:xfrm>
            <a:off x="358588" y="-170329"/>
            <a:ext cx="8229600" cy="857250"/>
          </a:xfrm>
        </p:spPr>
        <p:txBody>
          <a:bodyPr/>
          <a:lstStyle/>
          <a:p>
            <a:r>
              <a:rPr lang="en-US" dirty="0"/>
              <a:t>Workgroup activities</a:t>
            </a:r>
          </a:p>
        </p:txBody>
      </p:sp>
      <p:sp>
        <p:nvSpPr>
          <p:cNvPr id="3" name="Text Placeholder 2">
            <a:extLst>
              <a:ext uri="{FF2B5EF4-FFF2-40B4-BE49-F238E27FC236}">
                <a16:creationId xmlns:a16="http://schemas.microsoft.com/office/drawing/2014/main" id="{F6B83FE9-2274-4ED5-8C38-DA1DBAEA0CD0}"/>
              </a:ext>
            </a:extLst>
          </p:cNvPr>
          <p:cNvSpPr>
            <a:spLocks noGrp="1"/>
          </p:cNvSpPr>
          <p:nvPr>
            <p:ph type="body" sz="quarter" idx="10"/>
          </p:nvPr>
        </p:nvSpPr>
        <p:spPr>
          <a:xfrm>
            <a:off x="457200" y="937935"/>
            <a:ext cx="8229600" cy="3341688"/>
          </a:xfrm>
        </p:spPr>
        <p:txBody>
          <a:bodyPr/>
          <a:lstStyle/>
          <a:p>
            <a:r>
              <a:rPr lang="en-US" dirty="0">
                <a:solidFill>
                  <a:srgbClr val="000E2A"/>
                </a:solidFill>
              </a:rPr>
              <a:t>Six internal workgroup meetings including two panel meetings</a:t>
            </a:r>
          </a:p>
          <a:p>
            <a:r>
              <a:rPr lang="en-US" dirty="0">
                <a:solidFill>
                  <a:srgbClr val="000E2A"/>
                </a:solidFill>
              </a:rPr>
              <a:t>Review of existing literature on discrimination measures</a:t>
            </a:r>
          </a:p>
          <a:p>
            <a:r>
              <a:rPr lang="en-US" dirty="0">
                <a:solidFill>
                  <a:srgbClr val="000E2A"/>
                </a:solidFill>
              </a:rPr>
              <a:t>Two panel meetings to gather information</a:t>
            </a:r>
          </a:p>
          <a:p>
            <a:pPr lvl="1"/>
            <a:r>
              <a:rPr lang="en-US" b="1" dirty="0">
                <a:solidFill>
                  <a:srgbClr val="000E2A"/>
                </a:solidFill>
              </a:rPr>
              <a:t>CDC Stakeholders</a:t>
            </a:r>
          </a:p>
          <a:p>
            <a:pPr lvl="2"/>
            <a:r>
              <a:rPr lang="en-US" dirty="0">
                <a:solidFill>
                  <a:srgbClr val="000E2A"/>
                </a:solidFill>
              </a:rPr>
              <a:t>LCDR </a:t>
            </a:r>
            <a:r>
              <a:rPr lang="en-US" b="1" dirty="0">
                <a:solidFill>
                  <a:srgbClr val="000E2A"/>
                </a:solidFill>
              </a:rPr>
              <a:t>Rashid </a:t>
            </a:r>
            <a:r>
              <a:rPr lang="en-US" b="1" dirty="0" err="1">
                <a:solidFill>
                  <a:srgbClr val="000E2A"/>
                </a:solidFill>
              </a:rPr>
              <a:t>Njai</a:t>
            </a:r>
            <a:r>
              <a:rPr lang="en-US" dirty="0">
                <a:solidFill>
                  <a:srgbClr val="000E2A"/>
                </a:solidFill>
              </a:rPr>
              <a:t>, PhD, Lead, Minority Health and Health Equity Science Team, CDC, with “Perspectives from CDC’s Office of Minority Health and Health Equity”</a:t>
            </a:r>
          </a:p>
          <a:p>
            <a:pPr lvl="2"/>
            <a:r>
              <a:rPr lang="en-US" b="1" dirty="0">
                <a:solidFill>
                  <a:srgbClr val="000E2A"/>
                </a:solidFill>
              </a:rPr>
              <a:t>Tina Norris</a:t>
            </a:r>
            <a:r>
              <a:rPr lang="en-US" dirty="0">
                <a:solidFill>
                  <a:srgbClr val="000E2A"/>
                </a:solidFill>
              </a:rPr>
              <a:t>, PhD, Data Scientist, Division of Health Interview Statistics, with an “Overview of Existing Discrimination Measures and Possible Applications for NCHS Surveys” </a:t>
            </a:r>
          </a:p>
          <a:p>
            <a:endParaRPr lang="en-US" dirty="0">
              <a:solidFill>
                <a:srgbClr val="000E2A"/>
              </a:solidFill>
            </a:endParaRPr>
          </a:p>
          <a:p>
            <a:pPr lvl="1"/>
            <a:endParaRPr lang="en-US" dirty="0"/>
          </a:p>
        </p:txBody>
      </p:sp>
    </p:spTree>
    <p:extLst>
      <p:ext uri="{BB962C8B-B14F-4D97-AF65-F5344CB8AC3E}">
        <p14:creationId xmlns:p14="http://schemas.microsoft.com/office/powerpoint/2010/main" val="3026234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4367-E7C0-8748-8407-EAE368562BBB}"/>
              </a:ext>
            </a:extLst>
          </p:cNvPr>
          <p:cNvSpPr>
            <a:spLocks noGrp="1"/>
          </p:cNvSpPr>
          <p:nvPr>
            <p:ph type="title"/>
          </p:nvPr>
        </p:nvSpPr>
        <p:spPr>
          <a:xfrm>
            <a:off x="457200" y="89438"/>
            <a:ext cx="8229600" cy="857250"/>
          </a:xfrm>
        </p:spPr>
        <p:txBody>
          <a:bodyPr/>
          <a:lstStyle/>
          <a:p>
            <a:r>
              <a:rPr lang="en-US" dirty="0"/>
              <a:t>Workgroup activities (continued)</a:t>
            </a:r>
          </a:p>
        </p:txBody>
      </p:sp>
      <p:sp>
        <p:nvSpPr>
          <p:cNvPr id="3" name="Text Placeholder 2">
            <a:extLst>
              <a:ext uri="{FF2B5EF4-FFF2-40B4-BE49-F238E27FC236}">
                <a16:creationId xmlns:a16="http://schemas.microsoft.com/office/drawing/2014/main" id="{C63DA41B-802F-6347-B825-F6E650CD430E}"/>
              </a:ext>
            </a:extLst>
          </p:cNvPr>
          <p:cNvSpPr>
            <a:spLocks noGrp="1"/>
          </p:cNvSpPr>
          <p:nvPr>
            <p:ph type="body" sz="quarter" idx="10"/>
          </p:nvPr>
        </p:nvSpPr>
        <p:spPr>
          <a:xfrm>
            <a:off x="457200" y="1063229"/>
            <a:ext cx="8229600" cy="3341688"/>
          </a:xfrm>
        </p:spPr>
        <p:txBody>
          <a:bodyPr/>
          <a:lstStyle/>
          <a:p>
            <a:r>
              <a:rPr lang="en-US" b="1" dirty="0">
                <a:solidFill>
                  <a:srgbClr val="000E2A"/>
                </a:solidFill>
              </a:rPr>
              <a:t>Subject Matter Experts </a:t>
            </a:r>
          </a:p>
          <a:p>
            <a:pPr lvl="1">
              <a:buFont typeface="Arial" panose="020B0604020202020204" pitchFamily="34" charset="0"/>
              <a:buChar char="•"/>
            </a:pPr>
            <a:r>
              <a:rPr lang="en-US" b="1" dirty="0">
                <a:solidFill>
                  <a:srgbClr val="000E2A"/>
                </a:solidFill>
              </a:rPr>
              <a:t>Margaret</a:t>
            </a:r>
            <a:r>
              <a:rPr lang="en-US" dirty="0">
                <a:solidFill>
                  <a:srgbClr val="000E2A"/>
                </a:solidFill>
              </a:rPr>
              <a:t> </a:t>
            </a:r>
            <a:r>
              <a:rPr lang="en-US" b="1" dirty="0">
                <a:solidFill>
                  <a:srgbClr val="000E2A"/>
                </a:solidFill>
              </a:rPr>
              <a:t>Hicken</a:t>
            </a:r>
            <a:r>
              <a:rPr lang="en-US" dirty="0">
                <a:solidFill>
                  <a:srgbClr val="000E2A"/>
                </a:solidFill>
              </a:rPr>
              <a:t>, MPH, PhD, Research Associate Professor, Survey Research Center and Division of Nephrology, Dept of Internal Medicine, Michigan Medicine; Faculty Associate, Population Studies Center, University of Michigan</a:t>
            </a:r>
          </a:p>
          <a:p>
            <a:pPr lvl="1">
              <a:buFont typeface="Arial" panose="020B0604020202020204" pitchFamily="34" charset="0"/>
              <a:buChar char="•"/>
            </a:pPr>
            <a:r>
              <a:rPr lang="en-US" b="1" dirty="0" err="1">
                <a:solidFill>
                  <a:srgbClr val="000E2A"/>
                </a:solidFill>
              </a:rPr>
              <a:t>Tené</a:t>
            </a:r>
            <a:r>
              <a:rPr lang="en-US" b="1" dirty="0">
                <a:solidFill>
                  <a:srgbClr val="000E2A"/>
                </a:solidFill>
              </a:rPr>
              <a:t> Lewis</a:t>
            </a:r>
            <a:r>
              <a:rPr lang="en-US" dirty="0">
                <a:solidFill>
                  <a:srgbClr val="000E2A"/>
                </a:solidFill>
              </a:rPr>
              <a:t>, PhD, FABMR, FAHA , Associate Professor, Department of Epidemiology, Emory University Rollins School of Public Health</a:t>
            </a:r>
          </a:p>
          <a:p>
            <a:pPr lvl="1">
              <a:buFont typeface="Arial" panose="020B0604020202020204" pitchFamily="34" charset="0"/>
              <a:buChar char="•"/>
            </a:pPr>
            <a:r>
              <a:rPr lang="en-US" b="1" dirty="0">
                <a:solidFill>
                  <a:srgbClr val="000E2A"/>
                </a:solidFill>
              </a:rPr>
              <a:t>Gilbert Gee</a:t>
            </a:r>
            <a:r>
              <a:rPr lang="en-US" dirty="0">
                <a:solidFill>
                  <a:srgbClr val="000E2A"/>
                </a:solidFill>
              </a:rPr>
              <a:t>, PhD, Professor, Department of Community Health Sciences, UCLA</a:t>
            </a:r>
          </a:p>
          <a:p>
            <a:pPr>
              <a:buFont typeface="Arial" panose="020B0604020202020204" pitchFamily="34" charset="0"/>
              <a:buChar char="•"/>
            </a:pPr>
            <a:r>
              <a:rPr lang="en-US" dirty="0">
                <a:solidFill>
                  <a:srgbClr val="000E2A"/>
                </a:solidFill>
              </a:rPr>
              <a:t>Drafted memo to track member discussions and Findings Report to convey the results of Workgroup discussions</a:t>
            </a:r>
          </a:p>
          <a:p>
            <a:pPr>
              <a:buFont typeface="Arial" panose="020B0604020202020204" pitchFamily="34" charset="0"/>
              <a:buChar char="•"/>
            </a:pPr>
            <a:endParaRPr lang="en-US" dirty="0">
              <a:solidFill>
                <a:srgbClr val="000E2A"/>
              </a:solidFill>
            </a:endParaRPr>
          </a:p>
        </p:txBody>
      </p:sp>
    </p:spTree>
    <p:extLst>
      <p:ext uri="{BB962C8B-B14F-4D97-AF65-F5344CB8AC3E}">
        <p14:creationId xmlns:p14="http://schemas.microsoft.com/office/powerpoint/2010/main" val="2378856001"/>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5188</TotalTime>
  <Words>1365</Words>
  <Application>Microsoft Office PowerPoint</Application>
  <PresentationFormat>On-screen Show (16:9)</PresentationFormat>
  <Paragraphs>113</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Arial</vt:lpstr>
      <vt:lpstr>Myriad Web Pro</vt:lpstr>
      <vt:lpstr>Calibri Light</vt:lpstr>
      <vt:lpstr>Wingdings</vt:lpstr>
      <vt:lpstr>Courier New</vt:lpstr>
      <vt:lpstr>NCEH_ATSDR_combined</vt:lpstr>
      <vt:lpstr>Considerations and Assessment of Measures of Discrimination for Use in NCHS Surveys  NCHS BSC Workgroup to Consider and Assess Measures of Discrimination for Use in NCHS Surveys       </vt:lpstr>
      <vt:lpstr>Workgroup members</vt:lpstr>
      <vt:lpstr>Today’s Tasks</vt:lpstr>
      <vt:lpstr>NCHS’ Questions for the Workgroup’s Consideration</vt:lpstr>
      <vt:lpstr>Questions for the Workgroup’s Consideration (cont)</vt:lpstr>
      <vt:lpstr>Questions for the Workgroup’s Consideration (cont)</vt:lpstr>
      <vt:lpstr>Parameters discussed by the Workgroup to aid relevance and discussion</vt:lpstr>
      <vt:lpstr>Workgroup activities</vt:lpstr>
      <vt:lpstr>Workgroup activities (continued)</vt:lpstr>
      <vt:lpstr>Question 1: Feasible and Practical</vt:lpstr>
      <vt:lpstr>Question 1: Feasible and Practical—continued</vt:lpstr>
      <vt:lpstr>Question 2: Methodological Considerations</vt:lpstr>
      <vt:lpstr>Question 2: Methodological Considerations – continued</vt:lpstr>
      <vt:lpstr>PowerPoint Presentation</vt:lpstr>
      <vt:lpstr>Proposed Language for Board Consideration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Hines, Rebecca (CDC/DDPHSS/NCHS/OD)</cp:lastModifiedBy>
  <cp:revision>239</cp:revision>
  <dcterms:created xsi:type="dcterms:W3CDTF">2011-03-17T17:43:16Z</dcterms:created>
  <dcterms:modified xsi:type="dcterms:W3CDTF">2022-10-27T12:14:25Z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2021-05-12T12:29:06Z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9aa6432d-a071-4320-86a6-eb34cd0d1133</vt:lpwstr>
  </property>
  <property fmtid="{D5CDD505-2E9C-101B-9397-08002B2CF9AE}" pid="9" name="MSIP_Label_7b94a7b8-f06c-4dfe-bdcc-9b548fd58c31_ContentBits">
    <vt:lpwstr>0</vt:lpwstr>
  </property>
</Properties>
</file>