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9"/>
  </p:notesMasterIdLst>
  <p:handoutMasterIdLst>
    <p:handoutMasterId r:id="rId20"/>
  </p:handoutMasterIdLst>
  <p:sldIdLst>
    <p:sldId id="257" r:id="rId2"/>
    <p:sldId id="1421" r:id="rId3"/>
    <p:sldId id="1423" r:id="rId4"/>
    <p:sldId id="1412" r:id="rId5"/>
    <p:sldId id="1411" r:id="rId6"/>
    <p:sldId id="1415" r:id="rId7"/>
    <p:sldId id="1418" r:id="rId8"/>
    <p:sldId id="1420" r:id="rId9"/>
    <p:sldId id="1419" r:id="rId10"/>
    <p:sldId id="1422" r:id="rId11"/>
    <p:sldId id="258" r:id="rId12"/>
    <p:sldId id="259" r:id="rId13"/>
    <p:sldId id="1424" r:id="rId14"/>
    <p:sldId id="1425" r:id="rId15"/>
    <p:sldId id="1427" r:id="rId16"/>
    <p:sldId id="298" r:id="rId17"/>
    <p:sldId id="1429" r:id="rId18"/>
  </p:sldIdLst>
  <p:sldSz cx="9144000" cy="5143500" type="screen16x9"/>
  <p:notesSz cx="7315200" cy="9601200"/>
  <p:embeddedFontLst>
    <p:embeddedFont>
      <p:font typeface="Calibri" panose="020F0502020204030204" pitchFamily="34" charset="0"/>
      <p:regular r:id="rId21"/>
      <p:bold r:id="rId22"/>
      <p:italic r:id="rId23"/>
      <p:boldItalic r:id="rId24"/>
    </p:embeddedFont>
    <p:embeddedFont>
      <p:font typeface="Myriad Web Pro" panose="020B0604020202020204" charset="0"/>
      <p:regular r:id="rId25"/>
      <p:bold r:id="rId26"/>
      <p:italic r:id="rId27"/>
      <p:boldItalic r:id="rId28"/>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E2A"/>
    <a:srgbClr val="006166"/>
    <a:srgbClr val="006858"/>
    <a:srgbClr val="008BB0"/>
    <a:srgbClr val="695E4A"/>
    <a:srgbClr val="0088B7"/>
    <a:srgbClr val="B45340"/>
    <a:srgbClr val="9A4E9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90" autoAdjust="0"/>
    <p:restoredTop sz="86016" autoAdjust="0"/>
  </p:normalViewPr>
  <p:slideViewPr>
    <p:cSldViewPr snapToGrid="0">
      <p:cViewPr varScale="1">
        <p:scale>
          <a:sx n="125" d="100"/>
          <a:sy n="125" d="100"/>
        </p:scale>
        <p:origin x="162" y="90"/>
      </p:cViewPr>
      <p:guideLst>
        <p:guide orient="horz" pos="1620"/>
        <p:guide pos="2880"/>
      </p:guideLst>
    </p:cSldViewPr>
  </p:slideViewPr>
  <p:outlineViewPr>
    <p:cViewPr>
      <p:scale>
        <a:sx n="33" d="100"/>
        <a:sy n="33" d="100"/>
      </p:scale>
      <p:origin x="0" y="-17694"/>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0" d="100"/>
          <a:sy n="80"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6/1/2022</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6/1/2022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3747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214793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33723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67692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404500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59343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419464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1769070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631064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548640" y="1031966"/>
            <a:ext cx="7966710" cy="360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49"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2060"/>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2060"/>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2060"/>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426426" y="1385005"/>
            <a:ext cx="8423031" cy="1127830"/>
          </a:xfrm>
        </p:spPr>
        <p:txBody>
          <a:bodyPr/>
          <a:lstStyle/>
          <a:p>
            <a:pPr marL="0" marR="0" algn="ctr">
              <a:spcBef>
                <a:spcPts val="0"/>
              </a:spcBef>
              <a:spcAft>
                <a:spcPts val="1200"/>
              </a:spcAft>
            </a:pPr>
            <a:r>
              <a:rPr lang="en-US" dirty="0">
                <a:effectLst/>
                <a:latin typeface="Calibri" panose="020F0502020204030204" pitchFamily="34" charset="0"/>
                <a:ea typeface="Calibri" panose="020F0502020204030204" pitchFamily="34" charset="0"/>
                <a:cs typeface="Times New Roman" panose="02020603050405020304" pitchFamily="18" charset="0"/>
              </a:rPr>
              <a:t>NCHS BSC Workgroup on Measures of Discrimination for Use in NCHS Surveys</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br>
              <a:rPr lang="en-US" sz="3200" dirty="0"/>
            </a:br>
            <a:br>
              <a:rPr lang="en-US" dirty="0"/>
            </a:br>
            <a:br>
              <a:rPr lang="en-US" altLang="en-US" dirty="0"/>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altLang="en-US" dirty="0"/>
          </a:p>
        </p:txBody>
      </p:sp>
      <p:sp>
        <p:nvSpPr>
          <p:cNvPr id="2" name="Subtitle 1"/>
          <p:cNvSpPr>
            <a:spLocks noGrp="1"/>
          </p:cNvSpPr>
          <p:nvPr>
            <p:ph type="subTitle" idx="1"/>
          </p:nvPr>
        </p:nvSpPr>
        <p:spPr>
          <a:xfrm>
            <a:off x="518746" y="3758495"/>
            <a:ext cx="8238392" cy="1127830"/>
          </a:xfrm>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NCHS Board of Scientific Counselors Meeting</a:t>
            </a:r>
          </a:p>
          <a:p>
            <a:r>
              <a:rPr lang="en-US" sz="2400" dirty="0">
                <a:cs typeface="Times New Roman" panose="02020603050405020304" pitchFamily="18" charset="0"/>
              </a:rPr>
              <a:t>May 26, 2022</a:t>
            </a:r>
            <a:endParaRPr lang="en-US" sz="2400" dirty="0"/>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1">
            <a:extLst>
              <a:ext uri="{FF2B5EF4-FFF2-40B4-BE49-F238E27FC236}">
                <a16:creationId xmlns:a16="http://schemas.microsoft.com/office/drawing/2014/main" id="{6E88DCD2-C79A-440E-960A-9740F0186041}"/>
              </a:ext>
            </a:extLst>
          </p:cNvPr>
          <p:cNvSpPr txBox="1">
            <a:spLocks/>
          </p:cNvSpPr>
          <p:nvPr/>
        </p:nvSpPr>
        <p:spPr bwMode="auto">
          <a:xfrm>
            <a:off x="518746" y="3130541"/>
            <a:ext cx="8238392" cy="87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6858"/>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cs typeface="Times New Roman" panose="02020603050405020304" pitchFamily="18" charset="0"/>
              </a:rPr>
              <a:t>Kristen Olson, Chair</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3F82-3330-2248-B5DE-E23410150670}"/>
              </a:ext>
            </a:extLst>
          </p:cNvPr>
          <p:cNvSpPr>
            <a:spLocks noGrp="1"/>
          </p:cNvSpPr>
          <p:nvPr>
            <p:ph type="title"/>
          </p:nvPr>
        </p:nvSpPr>
        <p:spPr/>
        <p:txBody>
          <a:bodyPr/>
          <a:lstStyle/>
          <a:p>
            <a:r>
              <a:rPr lang="en-US" dirty="0"/>
              <a:t>Preliminary Findings:  Selecting Discrimination Measures (1)</a:t>
            </a:r>
          </a:p>
        </p:txBody>
      </p:sp>
      <p:sp>
        <p:nvSpPr>
          <p:cNvPr id="3" name="Content Placeholder 2">
            <a:extLst>
              <a:ext uri="{FF2B5EF4-FFF2-40B4-BE49-F238E27FC236}">
                <a16:creationId xmlns:a16="http://schemas.microsoft.com/office/drawing/2014/main" id="{52CCA086-344B-664B-AECE-8F5BE914AA14}"/>
              </a:ext>
            </a:extLst>
          </p:cNvPr>
          <p:cNvSpPr>
            <a:spLocks noGrp="1"/>
          </p:cNvSpPr>
          <p:nvPr>
            <p:ph type="body" sz="quarter" idx="10"/>
          </p:nvPr>
        </p:nvSpPr>
        <p:spPr/>
        <p:txBody>
          <a:bodyPr>
            <a:normAutofit fontScale="92500" lnSpcReduction="20000"/>
          </a:bodyPr>
          <a:lstStyle/>
          <a:p>
            <a:pPr marL="0" indent="0">
              <a:spcBef>
                <a:spcPts val="0"/>
              </a:spcBef>
              <a:buNone/>
            </a:pPr>
            <a:r>
              <a:rPr lang="en-US" dirty="0">
                <a:solidFill>
                  <a:srgbClr val="000000"/>
                </a:solidFill>
                <a:effectLst/>
                <a:ea typeface="Calibri" panose="020F0502020204030204" pitchFamily="34" charset="0"/>
              </a:rPr>
              <a:t>Is additional developmental research needed? How can NCHS contribute to this development? </a:t>
            </a:r>
          </a:p>
          <a:p>
            <a:pPr marL="0" indent="0">
              <a:spcBef>
                <a:spcPts val="0"/>
              </a:spcBef>
              <a:buNone/>
            </a:pPr>
            <a:endParaRPr lang="en-US" dirty="0">
              <a:solidFill>
                <a:srgbClr val="000000"/>
              </a:solidFill>
              <a:effectLst/>
              <a:ea typeface="Calibri" panose="020F0502020204030204" pitchFamily="34" charset="0"/>
            </a:endParaRPr>
          </a:p>
          <a:p>
            <a:pPr marL="0" indent="0">
              <a:spcBef>
                <a:spcPts val="0"/>
              </a:spcBef>
              <a:buNone/>
            </a:pPr>
            <a:r>
              <a:rPr lang="en-US" i="1" dirty="0">
                <a:solidFill>
                  <a:srgbClr val="000000"/>
                </a:solidFill>
                <a:effectLst/>
                <a:ea typeface="Calibri" panose="020F0502020204030204" pitchFamily="34" charset="0"/>
              </a:rPr>
              <a:t>Preliminary feedback: Yes, additional developmental work is needed. We </a:t>
            </a:r>
            <a:r>
              <a:rPr lang="en-US" i="1" dirty="0">
                <a:solidFill>
                  <a:srgbClr val="000000"/>
                </a:solidFill>
                <a:ea typeface="Calibri" panose="020F0502020204030204" pitchFamily="34" charset="0"/>
              </a:rPr>
              <a:t>find that there are many areas where additional work by NCHS may be fruitful.</a:t>
            </a:r>
          </a:p>
          <a:p>
            <a:pPr>
              <a:spcBef>
                <a:spcPts val="0"/>
              </a:spcBef>
            </a:pPr>
            <a:r>
              <a:rPr lang="en-US" i="1" dirty="0">
                <a:solidFill>
                  <a:srgbClr val="000000"/>
                </a:solidFill>
                <a:effectLst/>
                <a:ea typeface="Calibri" panose="020F0502020204030204" pitchFamily="34" charset="0"/>
              </a:rPr>
              <a:t>There are multiple major scales for discrimination that are applicable for general population surveys and can be asked of adults of all racial/ethnic backgrounds. These scales have not been explicitly collected in the same survey, limiting our understanding of the relative contribution of each to health outcomes. </a:t>
            </a:r>
          </a:p>
          <a:p>
            <a:pPr>
              <a:spcBef>
                <a:spcPts val="0"/>
              </a:spcBef>
            </a:pPr>
            <a:r>
              <a:rPr lang="en-US" i="1" dirty="0">
                <a:solidFill>
                  <a:srgbClr val="000000"/>
                </a:solidFill>
                <a:ea typeface="Calibri" panose="020F0502020204030204" pitchFamily="34" charset="0"/>
              </a:rPr>
              <a:t>D</a:t>
            </a:r>
            <a:r>
              <a:rPr lang="en-US" i="1" dirty="0">
                <a:solidFill>
                  <a:srgbClr val="000000"/>
                </a:solidFill>
                <a:effectLst/>
                <a:ea typeface="Calibri" panose="020F0502020204030204" pitchFamily="34" charset="0"/>
              </a:rPr>
              <a:t>ifferent implementations of the same scales in large-scale probability surveys have used different question introductions and different instructions to the respondent. More work is needed to understand the effects of these question introductions.</a:t>
            </a:r>
            <a:endParaRPr lang="en-US"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5864837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3E36-D524-474D-BE81-D062BDF41C0E}"/>
              </a:ext>
            </a:extLst>
          </p:cNvPr>
          <p:cNvSpPr>
            <a:spLocks noGrp="1"/>
          </p:cNvSpPr>
          <p:nvPr>
            <p:ph type="title"/>
          </p:nvPr>
        </p:nvSpPr>
        <p:spPr/>
        <p:txBody>
          <a:bodyPr/>
          <a:lstStyle/>
          <a:p>
            <a:r>
              <a:rPr lang="en-US" dirty="0"/>
              <a:t>Preliminary Findings:  Selecting Discrimination Measures (2)</a:t>
            </a:r>
          </a:p>
        </p:txBody>
      </p:sp>
      <p:sp>
        <p:nvSpPr>
          <p:cNvPr id="3" name="Content Placeholder 2">
            <a:extLst>
              <a:ext uri="{FF2B5EF4-FFF2-40B4-BE49-F238E27FC236}">
                <a16:creationId xmlns:a16="http://schemas.microsoft.com/office/drawing/2014/main" id="{1FFE8E1B-211D-C044-B4DA-3A1B193B55B1}"/>
              </a:ext>
            </a:extLst>
          </p:cNvPr>
          <p:cNvSpPr>
            <a:spLocks noGrp="1"/>
          </p:cNvSpPr>
          <p:nvPr>
            <p:ph type="body" sz="quarter" idx="10"/>
          </p:nvPr>
        </p:nvSpPr>
        <p:spPr/>
        <p:txBody>
          <a:bodyPr>
            <a:normAutofit fontScale="92500" lnSpcReduction="10000"/>
          </a:bodyPr>
          <a:lstStyle/>
          <a:p>
            <a:pPr marL="0" indent="0">
              <a:spcBef>
                <a:spcPts val="0"/>
              </a:spcBef>
              <a:buNone/>
            </a:pPr>
            <a:r>
              <a:rPr lang="en-US" dirty="0">
                <a:solidFill>
                  <a:srgbClr val="000000"/>
                </a:solidFill>
                <a:effectLst/>
                <a:ea typeface="Calibri" panose="020F0502020204030204" pitchFamily="34" charset="0"/>
              </a:rPr>
              <a:t>Is additional developmental research needed? How can NCHS contribute to this development? (continued)</a:t>
            </a:r>
          </a:p>
          <a:p>
            <a:pPr marL="0" indent="0">
              <a:spcBef>
                <a:spcPts val="0"/>
              </a:spcBef>
              <a:buNone/>
            </a:pPr>
            <a:endParaRPr lang="en-US" dirty="0">
              <a:solidFill>
                <a:srgbClr val="000000"/>
              </a:solidFill>
              <a:effectLst/>
              <a:ea typeface="Calibri" panose="020F0502020204030204" pitchFamily="34" charset="0"/>
            </a:endParaRPr>
          </a:p>
          <a:p>
            <a:pPr marL="0" indent="0">
              <a:spcBef>
                <a:spcPts val="0"/>
              </a:spcBef>
              <a:buNone/>
            </a:pPr>
            <a:r>
              <a:rPr lang="en-US" i="1" dirty="0">
                <a:solidFill>
                  <a:srgbClr val="000000"/>
                </a:solidFill>
                <a:effectLst/>
                <a:ea typeface="Calibri" panose="020F0502020204030204" pitchFamily="34" charset="0"/>
              </a:rPr>
              <a:t>Preliminary feedback: </a:t>
            </a:r>
          </a:p>
          <a:p>
            <a:pPr>
              <a:spcBef>
                <a:spcPts val="0"/>
              </a:spcBef>
            </a:pPr>
            <a:r>
              <a:rPr lang="en-US" i="1" dirty="0">
                <a:solidFill>
                  <a:srgbClr val="000000"/>
                </a:solidFill>
                <a:effectLst/>
                <a:ea typeface="Calibri" panose="020F0502020204030204" pitchFamily="34" charset="0"/>
              </a:rPr>
              <a:t>We find </a:t>
            </a:r>
            <a:r>
              <a:rPr lang="en-US" i="1" dirty="0">
                <a:solidFill>
                  <a:srgbClr val="000000"/>
                </a:solidFill>
                <a:ea typeface="Calibri" panose="020F0502020204030204" pitchFamily="34" charset="0"/>
              </a:rPr>
              <a:t>few d</a:t>
            </a:r>
            <a:r>
              <a:rPr lang="en-US" i="1" dirty="0">
                <a:solidFill>
                  <a:srgbClr val="000000"/>
                </a:solidFill>
                <a:effectLst/>
                <a:ea typeface="Calibri" panose="020F0502020204030204" pitchFamily="34" charset="0"/>
              </a:rPr>
              <a:t>irect comparisons of responses to discrimination questions across interviewer-administered and self-administered modes. Work is needed here to evaluate the effect of mode on discrimination measures.</a:t>
            </a:r>
          </a:p>
          <a:p>
            <a:pPr>
              <a:spcBef>
                <a:spcPts val="0"/>
              </a:spcBef>
            </a:pPr>
            <a:r>
              <a:rPr lang="en-US" i="1" dirty="0">
                <a:solidFill>
                  <a:srgbClr val="000000"/>
                </a:solidFill>
                <a:ea typeface="Calibri" panose="020F0502020204030204" pitchFamily="34" charset="0"/>
              </a:rPr>
              <a:t>Research on race and gender-related attitudes shows race- and gender-of-interviewer effects (West and </a:t>
            </a:r>
            <a:r>
              <a:rPr lang="en-US" i="1" dirty="0" err="1">
                <a:solidFill>
                  <a:srgbClr val="000000"/>
                </a:solidFill>
                <a:ea typeface="Calibri" panose="020F0502020204030204" pitchFamily="34" charset="0"/>
              </a:rPr>
              <a:t>Blom</a:t>
            </a:r>
            <a:r>
              <a:rPr lang="en-US" i="1" dirty="0">
                <a:solidFill>
                  <a:srgbClr val="000000"/>
                </a:solidFill>
                <a:ea typeface="Calibri" panose="020F0502020204030204" pitchFamily="34" charset="0"/>
              </a:rPr>
              <a:t> 2018), and it seems likely that discrimination measures will see similar effects. More work is needed to evaluate whether interviewer-administration would yield similar interviewer-related biases and variance.</a:t>
            </a:r>
            <a:endParaRPr lang="en-US" i="1" dirty="0">
              <a:solidFill>
                <a:srgbClr val="000000"/>
              </a:solidFill>
              <a:effectLst/>
              <a:ea typeface="Calibri" panose="020F0502020204030204" pitchFamily="34" charset="0"/>
            </a:endParaRPr>
          </a:p>
          <a:p>
            <a:pPr marL="0" indent="0">
              <a:spcBef>
                <a:spcPts val="0"/>
              </a:spcBef>
              <a:buNone/>
            </a:pPr>
            <a:endParaRPr lang="en-US" dirty="0">
              <a:effectLst/>
              <a:ea typeface="Calibri" panose="020F0502020204030204" pitchFamily="34" charset="0"/>
            </a:endParaRPr>
          </a:p>
          <a:p>
            <a:pPr marL="0" indent="0">
              <a:buNone/>
            </a:pPr>
            <a:endParaRPr lang="en-US" dirty="0">
              <a:solidFill>
                <a:srgbClr val="000E2A"/>
              </a:solidFill>
            </a:endParaRPr>
          </a:p>
        </p:txBody>
      </p:sp>
    </p:spTree>
    <p:extLst>
      <p:ext uri="{BB962C8B-B14F-4D97-AF65-F5344CB8AC3E}">
        <p14:creationId xmlns:p14="http://schemas.microsoft.com/office/powerpoint/2010/main" val="2000625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3E36-D524-474D-BE81-D062BDF41C0E}"/>
              </a:ext>
            </a:extLst>
          </p:cNvPr>
          <p:cNvSpPr>
            <a:spLocks noGrp="1"/>
          </p:cNvSpPr>
          <p:nvPr>
            <p:ph type="title"/>
          </p:nvPr>
        </p:nvSpPr>
        <p:spPr/>
        <p:txBody>
          <a:bodyPr/>
          <a:lstStyle/>
          <a:p>
            <a:r>
              <a:rPr lang="en-US" dirty="0"/>
              <a:t>Preliminary Findings: Selecting Discrimination Measures (3)</a:t>
            </a:r>
          </a:p>
        </p:txBody>
      </p:sp>
      <p:sp>
        <p:nvSpPr>
          <p:cNvPr id="3" name="Content Placeholder 2">
            <a:extLst>
              <a:ext uri="{FF2B5EF4-FFF2-40B4-BE49-F238E27FC236}">
                <a16:creationId xmlns:a16="http://schemas.microsoft.com/office/drawing/2014/main" id="{1FFE8E1B-211D-C044-B4DA-3A1B193B55B1}"/>
              </a:ext>
            </a:extLst>
          </p:cNvPr>
          <p:cNvSpPr>
            <a:spLocks noGrp="1"/>
          </p:cNvSpPr>
          <p:nvPr>
            <p:ph type="body" sz="quarter" idx="10"/>
          </p:nvPr>
        </p:nvSpPr>
        <p:spPr>
          <a:xfrm>
            <a:off x="457200" y="1063229"/>
            <a:ext cx="8229600" cy="3951403"/>
          </a:xfrm>
        </p:spPr>
        <p:txBody>
          <a:bodyPr>
            <a:normAutofit/>
          </a:bodyPr>
          <a:lstStyle/>
          <a:p>
            <a:pPr marL="0" indent="0">
              <a:spcBef>
                <a:spcPts val="0"/>
              </a:spcBef>
              <a:buNone/>
            </a:pPr>
            <a:r>
              <a:rPr lang="en-US" dirty="0">
                <a:solidFill>
                  <a:srgbClr val="000000"/>
                </a:solidFill>
                <a:effectLst/>
                <a:ea typeface="Calibri" panose="020F0502020204030204" pitchFamily="34" charset="0"/>
              </a:rPr>
              <a:t> </a:t>
            </a:r>
            <a:r>
              <a:rPr lang="en-US" sz="2200" dirty="0">
                <a:solidFill>
                  <a:srgbClr val="000000"/>
                </a:solidFill>
                <a:effectLst/>
                <a:ea typeface="Calibri" panose="020F0502020204030204" pitchFamily="34" charset="0"/>
              </a:rPr>
              <a:t>Is additional developmental research needed? How can NCHS contribute to this development? (continued)</a:t>
            </a:r>
          </a:p>
          <a:p>
            <a:pPr marL="0" indent="0">
              <a:spcBef>
                <a:spcPts val="0"/>
              </a:spcBef>
              <a:buNone/>
            </a:pPr>
            <a:endParaRPr lang="en-US" sz="2200" dirty="0">
              <a:solidFill>
                <a:srgbClr val="000000"/>
              </a:solidFill>
              <a:effectLst/>
              <a:ea typeface="Calibri" panose="020F0502020204030204" pitchFamily="34" charset="0"/>
            </a:endParaRPr>
          </a:p>
          <a:p>
            <a:pPr marL="0" indent="0">
              <a:spcBef>
                <a:spcPts val="0"/>
              </a:spcBef>
              <a:buNone/>
            </a:pPr>
            <a:r>
              <a:rPr lang="en-US" sz="2200" i="1" dirty="0">
                <a:solidFill>
                  <a:srgbClr val="000000"/>
                </a:solidFill>
                <a:effectLst/>
                <a:ea typeface="Calibri" panose="020F0502020204030204" pitchFamily="34" charset="0"/>
              </a:rPr>
              <a:t>Preliminary feedback: </a:t>
            </a:r>
          </a:p>
          <a:p>
            <a:pPr>
              <a:spcBef>
                <a:spcPts val="0"/>
              </a:spcBef>
            </a:pPr>
            <a:r>
              <a:rPr lang="en-US" sz="2200" i="1" dirty="0">
                <a:solidFill>
                  <a:srgbClr val="000000"/>
                </a:solidFill>
                <a:effectLst/>
                <a:ea typeface="Calibri" panose="020F0502020204030204" pitchFamily="34" charset="0"/>
              </a:rPr>
              <a:t>More work is needed on question order effects when assessing discrimination, including placement in the survey and how the context of prior questions may affect answers to these questions. </a:t>
            </a:r>
          </a:p>
          <a:p>
            <a:pPr>
              <a:spcBef>
                <a:spcPts val="0"/>
              </a:spcBef>
            </a:pPr>
            <a:r>
              <a:rPr lang="en-US" sz="2200" i="1" dirty="0">
                <a:solidFill>
                  <a:srgbClr val="000000"/>
                </a:solidFill>
                <a:effectLst/>
                <a:ea typeface="Calibri" panose="020F0502020204030204" pitchFamily="34" charset="0"/>
              </a:rPr>
              <a:t>Current discrimination measures may not fully capture the </a:t>
            </a:r>
            <a:r>
              <a:rPr lang="en-US" sz="2200" i="1" dirty="0">
                <a:solidFill>
                  <a:srgbClr val="000000"/>
                </a:solidFill>
                <a:ea typeface="Calibri" panose="020F0502020204030204" pitchFamily="34" charset="0"/>
              </a:rPr>
              <a:t>severity of the </a:t>
            </a:r>
            <a:r>
              <a:rPr lang="en-US" sz="2200" i="1" dirty="0">
                <a:solidFill>
                  <a:srgbClr val="000000"/>
                </a:solidFill>
                <a:effectLst/>
                <a:ea typeface="Calibri" panose="020F0502020204030204" pitchFamily="34" charset="0"/>
              </a:rPr>
              <a:t>experience with discrimination (e.g., interaction with police). More work is needed on assessing discrimination experience severity.</a:t>
            </a:r>
            <a:endParaRPr lang="en-US" sz="2200" dirty="0">
              <a:solidFill>
                <a:srgbClr val="000000"/>
              </a:solidFill>
              <a:effectLs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85107893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3E36-D524-474D-BE81-D062BDF41C0E}"/>
              </a:ext>
            </a:extLst>
          </p:cNvPr>
          <p:cNvSpPr>
            <a:spLocks noGrp="1"/>
          </p:cNvSpPr>
          <p:nvPr>
            <p:ph type="title"/>
          </p:nvPr>
        </p:nvSpPr>
        <p:spPr/>
        <p:txBody>
          <a:bodyPr/>
          <a:lstStyle/>
          <a:p>
            <a:r>
              <a:rPr lang="en-US" dirty="0"/>
              <a:t>Preliminary Findings: Selecting Discrimination Measures (4)</a:t>
            </a:r>
          </a:p>
        </p:txBody>
      </p:sp>
      <p:sp>
        <p:nvSpPr>
          <p:cNvPr id="3" name="Content Placeholder 2">
            <a:extLst>
              <a:ext uri="{FF2B5EF4-FFF2-40B4-BE49-F238E27FC236}">
                <a16:creationId xmlns:a16="http://schemas.microsoft.com/office/drawing/2014/main" id="{1FFE8E1B-211D-C044-B4DA-3A1B193B55B1}"/>
              </a:ext>
            </a:extLst>
          </p:cNvPr>
          <p:cNvSpPr>
            <a:spLocks noGrp="1"/>
          </p:cNvSpPr>
          <p:nvPr>
            <p:ph type="body" sz="quarter" idx="10"/>
          </p:nvPr>
        </p:nvSpPr>
        <p:spPr>
          <a:xfrm>
            <a:off x="457200" y="977153"/>
            <a:ext cx="8229600" cy="3960368"/>
          </a:xfrm>
        </p:spPr>
        <p:txBody>
          <a:bodyPr>
            <a:normAutofit/>
          </a:bodyPr>
          <a:lstStyle/>
          <a:p>
            <a:pPr marL="0" indent="0">
              <a:spcBef>
                <a:spcPts val="0"/>
              </a:spcBef>
              <a:buNone/>
            </a:pPr>
            <a:r>
              <a:rPr lang="en-US" sz="2100" dirty="0">
                <a:solidFill>
                  <a:srgbClr val="000000"/>
                </a:solidFill>
                <a:effectLst/>
                <a:ea typeface="Calibri" panose="020F0502020204030204" pitchFamily="34" charset="0"/>
              </a:rPr>
              <a:t> Is additional developmental research needed? How can NCHS contribute to this development? (continued)</a:t>
            </a:r>
          </a:p>
          <a:p>
            <a:pPr marL="0" indent="0">
              <a:spcBef>
                <a:spcPts val="0"/>
              </a:spcBef>
              <a:buNone/>
            </a:pPr>
            <a:endParaRPr lang="en-US" sz="2100" dirty="0">
              <a:solidFill>
                <a:srgbClr val="000000"/>
              </a:solidFill>
              <a:effectLst/>
              <a:ea typeface="Calibri" panose="020F0502020204030204" pitchFamily="34" charset="0"/>
            </a:endParaRPr>
          </a:p>
          <a:p>
            <a:pPr marL="0" indent="0">
              <a:spcBef>
                <a:spcPts val="0"/>
              </a:spcBef>
              <a:buNone/>
            </a:pPr>
            <a:r>
              <a:rPr lang="en-US" sz="2100" i="1" dirty="0">
                <a:solidFill>
                  <a:srgbClr val="000000"/>
                </a:solidFill>
                <a:effectLst/>
                <a:ea typeface="Calibri" panose="020F0502020204030204" pitchFamily="34" charset="0"/>
              </a:rPr>
              <a:t>Preliminary feedback: </a:t>
            </a:r>
          </a:p>
          <a:p>
            <a:pPr>
              <a:spcBef>
                <a:spcPts val="0"/>
              </a:spcBef>
            </a:pPr>
            <a:r>
              <a:rPr lang="en-US" sz="2100" i="1" dirty="0">
                <a:solidFill>
                  <a:srgbClr val="000000"/>
                </a:solidFill>
                <a:effectLst/>
                <a:ea typeface="Calibri" panose="020F0502020204030204" pitchFamily="34" charset="0"/>
              </a:rPr>
              <a:t>Different items in existing discrimination scales may be understood differently across subgroups (e.g., older vs. younger respondents). We find that cognitive interviews or other qualitative work may be needed to evaluate the performance of these measures for respondents with a wide range of characteristics.</a:t>
            </a:r>
          </a:p>
          <a:p>
            <a:pPr>
              <a:spcBef>
                <a:spcPts val="0"/>
              </a:spcBef>
            </a:pPr>
            <a:r>
              <a:rPr lang="en-US" sz="2100" i="1" dirty="0">
                <a:solidFill>
                  <a:srgbClr val="000000"/>
                </a:solidFill>
                <a:effectLst/>
                <a:ea typeface="Calibri" panose="020F0502020204030204" pitchFamily="34" charset="0"/>
              </a:rPr>
              <a:t>Whether respondents (overall and across subgroups) consistently report experiences with discrimination over time needs additional exploration. We find that a reliability study would be useful. </a:t>
            </a:r>
          </a:p>
          <a:p>
            <a:pPr marL="0" indent="0">
              <a:buNone/>
            </a:pPr>
            <a:endParaRPr lang="en-US" dirty="0"/>
          </a:p>
        </p:txBody>
      </p:sp>
    </p:spTree>
    <p:extLst>
      <p:ext uri="{BB962C8B-B14F-4D97-AF65-F5344CB8AC3E}">
        <p14:creationId xmlns:p14="http://schemas.microsoft.com/office/powerpoint/2010/main" val="30796471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A204-AF2F-4B60-BB13-426082F597FE}"/>
              </a:ext>
            </a:extLst>
          </p:cNvPr>
          <p:cNvSpPr>
            <a:spLocks noGrp="1"/>
          </p:cNvSpPr>
          <p:nvPr>
            <p:ph type="title"/>
          </p:nvPr>
        </p:nvSpPr>
        <p:spPr>
          <a:xfrm>
            <a:off x="457200" y="205979"/>
            <a:ext cx="8229600" cy="436958"/>
          </a:xfrm>
        </p:spPr>
        <p:txBody>
          <a:bodyPr/>
          <a:lstStyle/>
          <a:p>
            <a:r>
              <a:rPr lang="en-US" dirty="0"/>
              <a:t>Future information gathering </a:t>
            </a:r>
          </a:p>
        </p:txBody>
      </p:sp>
      <p:sp>
        <p:nvSpPr>
          <p:cNvPr id="3" name="Text Placeholder 2">
            <a:extLst>
              <a:ext uri="{FF2B5EF4-FFF2-40B4-BE49-F238E27FC236}">
                <a16:creationId xmlns:a16="http://schemas.microsoft.com/office/drawing/2014/main" id="{B7744A42-D07C-411C-8F76-3A77075A5FC2}"/>
              </a:ext>
            </a:extLst>
          </p:cNvPr>
          <p:cNvSpPr>
            <a:spLocks noGrp="1"/>
          </p:cNvSpPr>
          <p:nvPr>
            <p:ph type="body" sz="quarter" idx="10"/>
          </p:nvPr>
        </p:nvSpPr>
        <p:spPr>
          <a:xfrm>
            <a:off x="457200" y="642937"/>
            <a:ext cx="8229600" cy="4171110"/>
          </a:xfrm>
        </p:spPr>
        <p:txBody>
          <a:bodyPr/>
          <a:lstStyle/>
          <a:p>
            <a:r>
              <a:rPr lang="en-US" sz="1900" dirty="0">
                <a:solidFill>
                  <a:srgbClr val="000000"/>
                </a:solidFill>
              </a:rPr>
              <a:t>Forthcoming meetings with subject matter experts</a:t>
            </a:r>
          </a:p>
          <a:p>
            <a:r>
              <a:rPr lang="en-US" sz="1900" dirty="0">
                <a:solidFill>
                  <a:srgbClr val="000000"/>
                </a:solidFill>
              </a:rPr>
              <a:t>Questions posed to the SMEs:</a:t>
            </a:r>
          </a:p>
          <a:p>
            <a:pPr lvl="1"/>
            <a:r>
              <a:rPr lang="en-US" sz="1900" dirty="0">
                <a:solidFill>
                  <a:srgbClr val="000000"/>
                </a:solidFill>
                <a:effectLst/>
                <a:ea typeface="Times New Roman" panose="02020603050405020304" pitchFamily="18" charset="0"/>
              </a:rPr>
              <a:t>What theoretical concepts related to discrimination or measures (actual scales or items) are the </a:t>
            </a:r>
            <a:r>
              <a:rPr lang="en-US" sz="1900" b="1" dirty="0">
                <a:solidFill>
                  <a:srgbClr val="000000"/>
                </a:solidFill>
                <a:effectLst/>
                <a:ea typeface="Times New Roman" panose="02020603050405020304" pitchFamily="18" charset="0"/>
              </a:rPr>
              <a:t>strongest</a:t>
            </a:r>
            <a:r>
              <a:rPr lang="en-US" sz="1900" dirty="0">
                <a:solidFill>
                  <a:srgbClr val="000000"/>
                </a:solidFill>
                <a:effectLst/>
                <a:ea typeface="Times New Roman" panose="02020603050405020304" pitchFamily="18" charset="0"/>
              </a:rPr>
              <a:t> predictors of health outcomes?</a:t>
            </a:r>
            <a:endParaRPr lang="en-US" sz="1900" dirty="0">
              <a:solidFill>
                <a:srgbClr val="000000"/>
              </a:solidFill>
              <a:effectLst/>
              <a:ea typeface="Calibri" panose="020F0502020204030204" pitchFamily="34" charset="0"/>
            </a:endParaRPr>
          </a:p>
          <a:p>
            <a:pPr lvl="1"/>
            <a:r>
              <a:rPr lang="en-US" sz="1900" dirty="0">
                <a:solidFill>
                  <a:srgbClr val="000000"/>
                </a:solidFill>
                <a:effectLst/>
                <a:ea typeface="Times New Roman" panose="02020603050405020304" pitchFamily="18" charset="0"/>
              </a:rPr>
              <a:t>What concepts or measures are the most </a:t>
            </a:r>
            <a:r>
              <a:rPr lang="en-US" sz="1900" b="1" dirty="0">
                <a:solidFill>
                  <a:srgbClr val="000000"/>
                </a:solidFill>
                <a:effectLst/>
                <a:ea typeface="Times New Roman" panose="02020603050405020304" pitchFamily="18" charset="0"/>
              </a:rPr>
              <a:t>consistent</a:t>
            </a:r>
            <a:r>
              <a:rPr lang="en-US" sz="1900" dirty="0">
                <a:solidFill>
                  <a:srgbClr val="000000"/>
                </a:solidFill>
                <a:effectLst/>
                <a:ea typeface="Times New Roman" panose="02020603050405020304" pitchFamily="18" charset="0"/>
              </a:rPr>
              <a:t> predictors of health across domains?</a:t>
            </a:r>
            <a:endParaRPr lang="en-US" sz="1900" dirty="0">
              <a:solidFill>
                <a:srgbClr val="000000"/>
              </a:solidFill>
              <a:effectLst/>
              <a:ea typeface="Calibri" panose="020F0502020204030204" pitchFamily="34" charset="0"/>
            </a:endParaRPr>
          </a:p>
          <a:p>
            <a:pPr lvl="1"/>
            <a:r>
              <a:rPr lang="en-US" sz="1900" dirty="0">
                <a:solidFill>
                  <a:srgbClr val="000000"/>
                </a:solidFill>
                <a:effectLst/>
                <a:ea typeface="Times New Roman" panose="02020603050405020304" pitchFamily="18" charset="0"/>
              </a:rPr>
              <a:t>Are some concepts or measures more </a:t>
            </a:r>
            <a:r>
              <a:rPr lang="en-US" sz="1900" b="1" dirty="0">
                <a:solidFill>
                  <a:srgbClr val="000000"/>
                </a:solidFill>
                <a:effectLst/>
                <a:ea typeface="Times New Roman" panose="02020603050405020304" pitchFamily="18" charset="0"/>
              </a:rPr>
              <a:t>useful</a:t>
            </a:r>
            <a:r>
              <a:rPr lang="en-US" sz="1900" dirty="0">
                <a:solidFill>
                  <a:srgbClr val="000000"/>
                </a:solidFill>
                <a:effectLst/>
                <a:ea typeface="Times New Roman" panose="02020603050405020304" pitchFamily="18" charset="0"/>
              </a:rPr>
              <a:t> at predicting </a:t>
            </a:r>
            <a:r>
              <a:rPr lang="en-US" sz="1900" b="1" dirty="0">
                <a:solidFill>
                  <a:srgbClr val="000000"/>
                </a:solidFill>
                <a:effectLst/>
                <a:ea typeface="Times New Roman" panose="02020603050405020304" pitchFamily="18" charset="0"/>
              </a:rPr>
              <a:t>certain</a:t>
            </a:r>
            <a:r>
              <a:rPr lang="en-US" sz="1900" dirty="0">
                <a:solidFill>
                  <a:srgbClr val="000000"/>
                </a:solidFill>
                <a:effectLst/>
                <a:ea typeface="Times New Roman" panose="02020603050405020304" pitchFamily="18" charset="0"/>
              </a:rPr>
              <a:t> health outcomes (general health; chronic conditions; medical care; health behaviors; biomarkers of stress; biomarkers of disease; fertility)?</a:t>
            </a:r>
            <a:endParaRPr lang="en-US" sz="1900" dirty="0">
              <a:solidFill>
                <a:srgbClr val="000000"/>
              </a:solidFill>
              <a:effectLst/>
              <a:ea typeface="Calibri" panose="020F0502020204030204" pitchFamily="34" charset="0"/>
            </a:endParaRPr>
          </a:p>
          <a:p>
            <a:pPr lvl="1"/>
            <a:r>
              <a:rPr lang="en-US" sz="1900" dirty="0">
                <a:solidFill>
                  <a:srgbClr val="000000"/>
                </a:solidFill>
                <a:effectLst/>
                <a:ea typeface="Times New Roman" panose="02020603050405020304" pitchFamily="18" charset="0"/>
              </a:rPr>
              <a:t>What concepts or measures </a:t>
            </a:r>
            <a:r>
              <a:rPr lang="en-US" sz="1900" b="1" dirty="0">
                <a:solidFill>
                  <a:srgbClr val="000000"/>
                </a:solidFill>
                <a:effectLst/>
                <a:ea typeface="Times New Roman" panose="02020603050405020304" pitchFamily="18" charset="0"/>
              </a:rPr>
              <a:t>explain variance above and beyond </a:t>
            </a:r>
            <a:r>
              <a:rPr lang="en-US" sz="1900" dirty="0">
                <a:solidFill>
                  <a:srgbClr val="000000"/>
                </a:solidFill>
                <a:effectLst/>
                <a:ea typeface="Times New Roman" panose="02020603050405020304" pitchFamily="18" charset="0"/>
              </a:rPr>
              <a:t>information traditionally collected in NCHS surveys?</a:t>
            </a:r>
            <a:endParaRPr lang="en-US" sz="1900" dirty="0">
              <a:solidFill>
                <a:srgbClr val="000000"/>
              </a:solidFill>
              <a:effectLst/>
              <a:ea typeface="Calibri" panose="020F0502020204030204" pitchFamily="34" charset="0"/>
            </a:endParaRPr>
          </a:p>
          <a:p>
            <a:pPr lvl="1"/>
            <a:r>
              <a:rPr lang="en-US" sz="1900" dirty="0">
                <a:solidFill>
                  <a:srgbClr val="000000"/>
                </a:solidFill>
                <a:effectLst/>
                <a:ea typeface="Times New Roman" panose="02020603050405020304" pitchFamily="18" charset="0"/>
              </a:rPr>
              <a:t>Are certain concepts or measures "better" (stronger, more reliable, more likely to be endorsed, easier to be answered) for </a:t>
            </a:r>
            <a:r>
              <a:rPr lang="en-US" sz="1900" b="1" dirty="0">
                <a:solidFill>
                  <a:srgbClr val="000000"/>
                </a:solidFill>
                <a:effectLst/>
                <a:ea typeface="Times New Roman" panose="02020603050405020304" pitchFamily="18" charset="0"/>
              </a:rPr>
              <a:t>certain subgroups</a:t>
            </a:r>
            <a:r>
              <a:rPr lang="en-US" sz="1900" dirty="0">
                <a:solidFill>
                  <a:srgbClr val="000000"/>
                </a:solidFill>
                <a:effectLst/>
                <a:ea typeface="Times New Roman" panose="02020603050405020304" pitchFamily="18" charset="0"/>
              </a:rPr>
              <a:t>?</a:t>
            </a:r>
            <a:endParaRPr lang="en-US" sz="1900" dirty="0">
              <a:solidFill>
                <a:srgbClr val="000000"/>
              </a:solidFill>
              <a:effectLs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6016167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A204-AF2F-4B60-BB13-426082F597FE}"/>
              </a:ext>
            </a:extLst>
          </p:cNvPr>
          <p:cNvSpPr>
            <a:spLocks noGrp="1"/>
          </p:cNvSpPr>
          <p:nvPr>
            <p:ph type="title"/>
          </p:nvPr>
        </p:nvSpPr>
        <p:spPr>
          <a:xfrm>
            <a:off x="457200" y="322521"/>
            <a:ext cx="8229600" cy="436958"/>
          </a:xfrm>
        </p:spPr>
        <p:txBody>
          <a:bodyPr/>
          <a:lstStyle/>
          <a:p>
            <a:r>
              <a:rPr lang="en-US" dirty="0"/>
              <a:t>Future information gathering (2)</a:t>
            </a:r>
          </a:p>
        </p:txBody>
      </p:sp>
      <p:sp>
        <p:nvSpPr>
          <p:cNvPr id="3" name="Text Placeholder 2">
            <a:extLst>
              <a:ext uri="{FF2B5EF4-FFF2-40B4-BE49-F238E27FC236}">
                <a16:creationId xmlns:a16="http://schemas.microsoft.com/office/drawing/2014/main" id="{B7744A42-D07C-411C-8F76-3A77075A5FC2}"/>
              </a:ext>
            </a:extLst>
          </p:cNvPr>
          <p:cNvSpPr>
            <a:spLocks noGrp="1"/>
          </p:cNvSpPr>
          <p:nvPr>
            <p:ph type="body" sz="quarter" idx="10"/>
          </p:nvPr>
        </p:nvSpPr>
        <p:spPr>
          <a:xfrm>
            <a:off x="457200" y="969868"/>
            <a:ext cx="8229600" cy="4198004"/>
          </a:xfrm>
        </p:spPr>
        <p:txBody>
          <a:bodyPr/>
          <a:lstStyle/>
          <a:p>
            <a:pPr>
              <a:spcBef>
                <a:spcPts val="0"/>
              </a:spcBef>
            </a:pPr>
            <a:r>
              <a:rPr lang="en-US" sz="2200" dirty="0">
                <a:solidFill>
                  <a:srgbClr val="000000"/>
                </a:solidFill>
                <a:effectLst/>
                <a:ea typeface="Times New Roman" panose="02020603050405020304" pitchFamily="18" charset="0"/>
              </a:rPr>
              <a:t>How best can NCHS surveys contribute to future research and/or surveillance efforts related to racism and discrimination?</a:t>
            </a:r>
            <a:endParaRPr lang="en-US" sz="2200" dirty="0">
              <a:solidFill>
                <a:srgbClr val="000000"/>
              </a:solidFill>
              <a:effectLst/>
              <a:ea typeface="Calibri" panose="020F0502020204030204" pitchFamily="34" charset="0"/>
            </a:endParaRPr>
          </a:p>
          <a:p>
            <a:pPr lvl="1">
              <a:spcBef>
                <a:spcPts val="0"/>
              </a:spcBef>
            </a:pPr>
            <a:r>
              <a:rPr lang="en-US" sz="2200" dirty="0">
                <a:solidFill>
                  <a:srgbClr val="000000"/>
                </a:solidFill>
                <a:effectLst/>
                <a:ea typeface="Times New Roman" panose="02020603050405020304" pitchFamily="18" charset="0"/>
              </a:rPr>
              <a:t>Where is the need the greatest?  Surveillance?  Exploratory research?  Identifying levels of a specific measure over time or by subgroups?  Identifying previously unknown relationships of a specific measure with certain health outcomes?  Tracking the strength of known relationships over time?</a:t>
            </a:r>
            <a:endParaRPr lang="en-US" sz="2200" dirty="0">
              <a:solidFill>
                <a:srgbClr val="000000"/>
              </a:solidFill>
              <a:effectLst/>
              <a:ea typeface="Calibri" panose="020F0502020204030204" pitchFamily="34" charset="0"/>
            </a:endParaRPr>
          </a:p>
          <a:p>
            <a:pPr lvl="1">
              <a:spcBef>
                <a:spcPts val="0"/>
              </a:spcBef>
            </a:pPr>
            <a:r>
              <a:rPr lang="en-US" sz="2200" dirty="0">
                <a:solidFill>
                  <a:srgbClr val="000000"/>
                </a:solidFill>
                <a:effectLst/>
                <a:ea typeface="Calibri" panose="020F0502020204030204" pitchFamily="34" charset="0"/>
              </a:rPr>
              <a:t>Can that need already be met with other surveys? </a:t>
            </a:r>
          </a:p>
          <a:p>
            <a:pPr lvl="1">
              <a:spcBef>
                <a:spcPts val="0"/>
              </a:spcBef>
            </a:pPr>
            <a:r>
              <a:rPr lang="en-US" sz="2200" dirty="0">
                <a:solidFill>
                  <a:srgbClr val="000000"/>
                </a:solidFill>
                <a:effectLst/>
                <a:ea typeface="Calibri" panose="020F0502020204030204" pitchFamily="34" charset="0"/>
              </a:rPr>
              <a:t>What are appropriate criteria for evaluating benefit to NCHS, CDC, public health, and data users?</a:t>
            </a:r>
          </a:p>
          <a:p>
            <a:pPr marL="0" indent="0">
              <a:buNone/>
            </a:pPr>
            <a:endParaRPr lang="en-US" dirty="0"/>
          </a:p>
        </p:txBody>
      </p:sp>
    </p:spTree>
    <p:extLst>
      <p:ext uri="{BB962C8B-B14F-4D97-AF65-F5344CB8AC3E}">
        <p14:creationId xmlns:p14="http://schemas.microsoft.com/office/powerpoint/2010/main" val="35304467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4C767-B8DB-8276-2E3A-B476F02525EF}"/>
              </a:ext>
            </a:extLst>
          </p:cNvPr>
          <p:cNvSpPr>
            <a:spLocks noGrp="1"/>
          </p:cNvSpPr>
          <p:nvPr>
            <p:ph type="title"/>
          </p:nvPr>
        </p:nvSpPr>
        <p:spPr/>
        <p:txBody>
          <a:bodyPr/>
          <a:lstStyle/>
          <a:p>
            <a:r>
              <a:rPr lang="en-US" dirty="0">
                <a:solidFill>
                  <a:schemeClr val="accent2"/>
                </a:solidFill>
                <a:latin typeface="Arial" panose="020B0604020202020204" pitchFamily="34" charset="0"/>
                <a:ea typeface="Calibri" panose="020F0502020204030204" pitchFamily="34" charset="0"/>
              </a:rPr>
              <a:t>Discussion questions </a:t>
            </a:r>
            <a:endParaRPr lang="en-US" dirty="0"/>
          </a:p>
        </p:txBody>
      </p:sp>
      <p:sp>
        <p:nvSpPr>
          <p:cNvPr id="4" name="Text Placeholder 3">
            <a:extLst>
              <a:ext uri="{FF2B5EF4-FFF2-40B4-BE49-F238E27FC236}">
                <a16:creationId xmlns:a16="http://schemas.microsoft.com/office/drawing/2014/main" id="{99E54B4E-9907-43DE-ABB1-B92E726A1E95}"/>
              </a:ext>
            </a:extLst>
          </p:cNvPr>
          <p:cNvSpPr>
            <a:spLocks noGrp="1"/>
          </p:cNvSpPr>
          <p:nvPr>
            <p:ph type="body" sz="quarter" idx="10"/>
          </p:nvPr>
        </p:nvSpPr>
        <p:spPr/>
        <p:txBody>
          <a:bodyPr/>
          <a:lstStyle/>
          <a:p>
            <a:r>
              <a:rPr lang="en-US" sz="2400" dirty="0">
                <a:solidFill>
                  <a:srgbClr val="000000"/>
                </a:solidFill>
              </a:rPr>
              <a:t>The Workgroup finds a need for additional research in many areas. In which domains should methodological work begin first?</a:t>
            </a:r>
          </a:p>
          <a:p>
            <a:pPr marL="0" indent="0">
              <a:buNone/>
            </a:pPr>
            <a:endParaRPr lang="en-US" sz="2400" dirty="0">
              <a:solidFill>
                <a:srgbClr val="000000"/>
              </a:solidFill>
            </a:endParaRPr>
          </a:p>
          <a:p>
            <a:r>
              <a:rPr lang="en-US" sz="2400" dirty="0">
                <a:solidFill>
                  <a:srgbClr val="000000"/>
                </a:solidFill>
              </a:rPr>
              <a:t>The Workgroup will be talking with additional subject matter experts. Are there additional criteria or questions for evaluation that we should explore with the SMEs?</a:t>
            </a:r>
          </a:p>
        </p:txBody>
      </p:sp>
    </p:spTree>
    <p:extLst>
      <p:ext uri="{BB962C8B-B14F-4D97-AF65-F5344CB8AC3E}">
        <p14:creationId xmlns:p14="http://schemas.microsoft.com/office/powerpoint/2010/main" val="32788728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9FD9831-CB57-4860-88B5-496B9D0C65D3}"/>
              </a:ext>
            </a:extLst>
          </p:cNvPr>
          <p:cNvSpPr>
            <a:spLocks noGrp="1"/>
          </p:cNvSpPr>
          <p:nvPr>
            <p:ph type="title"/>
          </p:nvPr>
        </p:nvSpPr>
        <p:spPr>
          <a:xfrm>
            <a:off x="366341" y="1739153"/>
            <a:ext cx="8423031" cy="1362635"/>
          </a:xfrm>
        </p:spPr>
        <p:txBody>
          <a:bodyPr>
            <a:normAutofit/>
          </a:bodyPr>
          <a:lstStyle/>
          <a:p>
            <a:pPr marL="0" marR="0" algn="ctr">
              <a:spcBef>
                <a:spcPts val="0"/>
              </a:spcBef>
              <a:spcAft>
                <a:spcPts val="12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Thank you!</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altLang="en-US" sz="3200" dirty="0"/>
          </a:p>
        </p:txBody>
      </p:sp>
    </p:spTree>
    <p:extLst>
      <p:ext uri="{BB962C8B-B14F-4D97-AF65-F5344CB8AC3E}">
        <p14:creationId xmlns:p14="http://schemas.microsoft.com/office/powerpoint/2010/main" val="345111335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A92858-EF74-964A-930C-6F4DD5EEFE2E}"/>
              </a:ext>
            </a:extLst>
          </p:cNvPr>
          <p:cNvSpPr>
            <a:spLocks noGrp="1"/>
          </p:cNvSpPr>
          <p:nvPr>
            <p:ph type="title"/>
          </p:nvPr>
        </p:nvSpPr>
        <p:spPr/>
        <p:txBody>
          <a:bodyPr/>
          <a:lstStyle/>
          <a:p>
            <a:r>
              <a:rPr lang="en-US" dirty="0"/>
              <a:t>Workgroup members</a:t>
            </a:r>
          </a:p>
        </p:txBody>
      </p:sp>
      <p:sp>
        <p:nvSpPr>
          <p:cNvPr id="5" name="Content Placeholder 4">
            <a:extLst>
              <a:ext uri="{FF2B5EF4-FFF2-40B4-BE49-F238E27FC236}">
                <a16:creationId xmlns:a16="http://schemas.microsoft.com/office/drawing/2014/main" id="{7A1675D1-C3C3-EE4D-A1D9-2AD8BCCD1E80}"/>
              </a:ext>
            </a:extLst>
          </p:cNvPr>
          <p:cNvSpPr>
            <a:spLocks noGrp="1"/>
          </p:cNvSpPr>
          <p:nvPr>
            <p:ph idx="1"/>
          </p:nvPr>
        </p:nvSpPr>
        <p:spPr/>
        <p:txBody>
          <a:bodyPr/>
          <a:lstStyle/>
          <a:p>
            <a:r>
              <a:rPr lang="en-US" b="0" dirty="0"/>
              <a:t>Kristen Olson, Chair</a:t>
            </a:r>
          </a:p>
          <a:p>
            <a:r>
              <a:rPr lang="en-US" b="0" dirty="0"/>
              <a:t>Scott Holan</a:t>
            </a:r>
          </a:p>
          <a:p>
            <a:r>
              <a:rPr lang="en-US" b="0" dirty="0"/>
              <a:t>Helen Levy</a:t>
            </a:r>
          </a:p>
          <a:p>
            <a:r>
              <a:rPr lang="en-US" b="0" dirty="0"/>
              <a:t>Andy Peytchev</a:t>
            </a:r>
          </a:p>
          <a:p>
            <a:r>
              <a:rPr lang="en-US" b="0" dirty="0"/>
              <a:t>Matthew Snipp</a:t>
            </a:r>
          </a:p>
          <a:p>
            <a:r>
              <a:rPr lang="en-US" b="0" dirty="0"/>
              <a:t>David Williams </a:t>
            </a:r>
          </a:p>
          <a:p>
            <a:endParaRPr lang="en-US" b="0" dirty="0"/>
          </a:p>
        </p:txBody>
      </p:sp>
    </p:spTree>
    <p:extLst>
      <p:ext uri="{BB962C8B-B14F-4D97-AF65-F5344CB8AC3E}">
        <p14:creationId xmlns:p14="http://schemas.microsoft.com/office/powerpoint/2010/main" val="25445484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80E3A5-5567-FA79-C35C-90F6FDB07316}"/>
              </a:ext>
            </a:extLst>
          </p:cNvPr>
          <p:cNvSpPr>
            <a:spLocks noGrp="1"/>
          </p:cNvSpPr>
          <p:nvPr>
            <p:ph type="title"/>
          </p:nvPr>
        </p:nvSpPr>
        <p:spPr/>
        <p:txBody>
          <a:bodyPr/>
          <a:lstStyle/>
          <a:p>
            <a:r>
              <a:rPr lang="en-US" dirty="0"/>
              <a:t>Charge to the Workgroup (1)</a:t>
            </a:r>
          </a:p>
        </p:txBody>
      </p:sp>
      <p:sp>
        <p:nvSpPr>
          <p:cNvPr id="6" name="Text Placeholder 5">
            <a:extLst>
              <a:ext uri="{FF2B5EF4-FFF2-40B4-BE49-F238E27FC236}">
                <a16:creationId xmlns:a16="http://schemas.microsoft.com/office/drawing/2014/main" id="{1FB78BF2-7F5B-781A-C24D-069EBEA4A087}"/>
              </a:ext>
            </a:extLst>
          </p:cNvPr>
          <p:cNvSpPr>
            <a:spLocks noGrp="1"/>
          </p:cNvSpPr>
          <p:nvPr>
            <p:ph type="body" sz="quarter" idx="10"/>
          </p:nvPr>
        </p:nvSpPr>
        <p:spPr>
          <a:xfrm>
            <a:off x="457200" y="1246093"/>
            <a:ext cx="8229600" cy="3532095"/>
          </a:xfrm>
        </p:spPr>
        <p:txBody>
          <a:bodyPr/>
          <a:lstStyle/>
          <a:p>
            <a:r>
              <a:rPr lang="en-US" sz="2200" dirty="0">
                <a:solidFill>
                  <a:schemeClr val="accent6"/>
                </a:solidFill>
                <a:effectLst/>
                <a:latin typeface="Calibri" panose="020F0502020204030204" pitchFamily="34" charset="0"/>
                <a:ea typeface="Calibri" panose="020F0502020204030204" pitchFamily="34" charset="0"/>
              </a:rPr>
              <a:t>NCHS is exploring how best to add discrimination measures to the National Health Interview Survey (NHIS), the National Health and Nutrition Examination Survey (NHANES), and/or the National Survey of Family Growth (NSFG).  </a:t>
            </a:r>
          </a:p>
          <a:p>
            <a:pPr marL="0" indent="0">
              <a:buNone/>
            </a:pPr>
            <a:endParaRPr lang="en-US" sz="2200" dirty="0">
              <a:solidFill>
                <a:schemeClr val="accent6"/>
              </a:solidFill>
              <a:effectLst/>
              <a:latin typeface="Calibri" panose="020F0502020204030204" pitchFamily="34" charset="0"/>
              <a:ea typeface="Calibri" panose="020F0502020204030204" pitchFamily="34" charset="0"/>
            </a:endParaRPr>
          </a:p>
          <a:p>
            <a:r>
              <a:rPr lang="en-US" sz="2200" dirty="0">
                <a:solidFill>
                  <a:schemeClr val="accent6"/>
                </a:solidFill>
                <a:effectLst/>
                <a:latin typeface="Calibri" panose="020F0502020204030204" pitchFamily="34" charset="0"/>
                <a:ea typeface="Calibri" panose="020F0502020204030204" pitchFamily="34" charset="0"/>
              </a:rPr>
              <a:t>Discrimination measures in this context are defined as measures that assess one aspect of racism, namely experiences of interpersonal racial discrimination, and other forms of discrimination due to non-dominant social identity or position</a:t>
            </a:r>
            <a:r>
              <a:rPr lang="en-US" sz="2200" dirty="0">
                <a:effectLst/>
                <a:latin typeface="Calibri" panose="020F0502020204030204" pitchFamily="34" charset="0"/>
                <a:ea typeface="Calibri" panose="020F0502020204030204" pitchFamily="34" charset="0"/>
              </a:rPr>
              <a:t>.</a:t>
            </a:r>
          </a:p>
          <a:p>
            <a:pPr marL="0" indent="0">
              <a:buNone/>
            </a:pPr>
            <a:endParaRPr lang="en-US" dirty="0">
              <a:solidFill>
                <a:srgbClr val="000000"/>
              </a:solidFill>
            </a:endParaRPr>
          </a:p>
        </p:txBody>
      </p:sp>
    </p:spTree>
    <p:extLst>
      <p:ext uri="{BB962C8B-B14F-4D97-AF65-F5344CB8AC3E}">
        <p14:creationId xmlns:p14="http://schemas.microsoft.com/office/powerpoint/2010/main" val="23024484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35A5-830C-4C3D-A306-B848BDE2A313}"/>
              </a:ext>
            </a:extLst>
          </p:cNvPr>
          <p:cNvSpPr>
            <a:spLocks noGrp="1"/>
          </p:cNvSpPr>
          <p:nvPr>
            <p:ph type="title"/>
          </p:nvPr>
        </p:nvSpPr>
        <p:spPr>
          <a:xfrm>
            <a:off x="457200" y="205979"/>
            <a:ext cx="8229600" cy="547056"/>
          </a:xfrm>
        </p:spPr>
        <p:txBody>
          <a:bodyPr/>
          <a:lstStyle/>
          <a:p>
            <a:r>
              <a:rPr lang="en-US" dirty="0"/>
              <a:t>Charge to the Workgroup (2)</a:t>
            </a:r>
          </a:p>
        </p:txBody>
      </p:sp>
      <p:sp>
        <p:nvSpPr>
          <p:cNvPr id="3" name="Text Placeholder 2">
            <a:extLst>
              <a:ext uri="{FF2B5EF4-FFF2-40B4-BE49-F238E27FC236}">
                <a16:creationId xmlns:a16="http://schemas.microsoft.com/office/drawing/2014/main" id="{5A964B2E-F793-400D-A74C-BAD1CEFBF507}"/>
              </a:ext>
            </a:extLst>
          </p:cNvPr>
          <p:cNvSpPr>
            <a:spLocks noGrp="1"/>
          </p:cNvSpPr>
          <p:nvPr>
            <p:ph type="body" sz="quarter" idx="10"/>
          </p:nvPr>
        </p:nvSpPr>
        <p:spPr>
          <a:xfrm>
            <a:off x="457200" y="643427"/>
            <a:ext cx="8229600" cy="4294094"/>
          </a:xfrm>
        </p:spPr>
        <p:txBody>
          <a:bodyPr/>
          <a:lstStyle/>
          <a:p>
            <a:pPr>
              <a:spcBef>
                <a:spcPts val="0"/>
              </a:spcBef>
            </a:pPr>
            <a:r>
              <a:rPr lang="en-US" dirty="0">
                <a:solidFill>
                  <a:schemeClr val="accent6"/>
                </a:solidFill>
                <a:effectLst/>
                <a:latin typeface="Calibri" panose="020F0502020204030204" pitchFamily="34" charset="0"/>
                <a:ea typeface="Calibri" panose="020F0502020204030204" pitchFamily="34" charset="0"/>
              </a:rPr>
              <a:t>Incorporating discrimination measures into NCHS surveys such as the NHIS, NSFG, and NHANES could give NCHS and survey data users the ability to </a:t>
            </a:r>
          </a:p>
          <a:p>
            <a:pPr marL="514350" lvl="1" indent="-285750">
              <a:spcBef>
                <a:spcPts val="0"/>
              </a:spcBef>
              <a:buFont typeface="Arial" panose="020B0604020202020204" pitchFamily="34" charset="0"/>
              <a:buChar char="•"/>
            </a:pPr>
            <a:r>
              <a:rPr lang="en-US" dirty="0">
                <a:solidFill>
                  <a:schemeClr val="accent6"/>
                </a:solidFill>
                <a:effectLst/>
                <a:latin typeface="Calibri" panose="020F0502020204030204" pitchFamily="34" charset="0"/>
                <a:ea typeface="Calibri" panose="020F0502020204030204" pitchFamily="34" charset="0"/>
              </a:rPr>
              <a:t>Quantify and track the prevalence of discrimination and </a:t>
            </a:r>
          </a:p>
          <a:p>
            <a:pPr marL="514350" lvl="1" indent="-285750">
              <a:spcBef>
                <a:spcPts val="0"/>
              </a:spcBef>
              <a:buFont typeface="Arial" panose="020B0604020202020204" pitchFamily="34" charset="0"/>
              <a:buChar char="•"/>
            </a:pPr>
            <a:r>
              <a:rPr lang="en-US" dirty="0">
                <a:solidFill>
                  <a:schemeClr val="accent6"/>
                </a:solidFill>
                <a:effectLst/>
                <a:latin typeface="Calibri" panose="020F0502020204030204" pitchFamily="34" charset="0"/>
                <a:ea typeface="Calibri" panose="020F0502020204030204" pitchFamily="34" charset="0"/>
              </a:rPr>
              <a:t>Understand the relationships between discrimination and key health indicators in nationally representative samples. </a:t>
            </a:r>
          </a:p>
          <a:p>
            <a:pPr marL="514350" lvl="1" indent="-285750">
              <a:spcBef>
                <a:spcPts val="0"/>
              </a:spcBef>
            </a:pPr>
            <a:endParaRPr lang="en-US" dirty="0">
              <a:solidFill>
                <a:schemeClr val="accent6"/>
              </a:solidFill>
              <a:latin typeface="Calibri" panose="020F0502020204030204" pitchFamily="34" charset="0"/>
              <a:ea typeface="Calibri" panose="020F0502020204030204" pitchFamily="34" charset="0"/>
            </a:endParaRPr>
          </a:p>
          <a:p>
            <a:pPr>
              <a:spcBef>
                <a:spcPts val="0"/>
              </a:spcBef>
            </a:pPr>
            <a:r>
              <a:rPr lang="en-US" dirty="0">
                <a:solidFill>
                  <a:schemeClr val="accent6"/>
                </a:solidFill>
                <a:effectLst/>
                <a:latin typeface="Calibri" panose="020F0502020204030204" pitchFamily="34" charset="0"/>
                <a:ea typeface="Calibri" panose="020F0502020204030204" pitchFamily="34" charset="0"/>
              </a:rPr>
              <a:t>NCHS needs advice on how to maximize such benefits and how to best understand, interpret, and evaluate the value of such benefits.</a:t>
            </a:r>
          </a:p>
          <a:p>
            <a:pPr>
              <a:spcBef>
                <a:spcPts val="0"/>
              </a:spcBef>
            </a:pPr>
            <a:endParaRPr lang="en-US" dirty="0">
              <a:solidFill>
                <a:schemeClr val="accent6"/>
              </a:solidFill>
              <a:effectLst/>
              <a:latin typeface="Calibri" panose="020F0502020204030204" pitchFamily="34" charset="0"/>
              <a:ea typeface="Calibri" panose="020F0502020204030204" pitchFamily="34" charset="0"/>
            </a:endParaRPr>
          </a:p>
          <a:p>
            <a:pPr>
              <a:spcBef>
                <a:spcPts val="0"/>
              </a:spcBef>
            </a:pPr>
            <a:r>
              <a:rPr lang="en-US" dirty="0">
                <a:solidFill>
                  <a:schemeClr val="accent6"/>
                </a:solidFill>
                <a:effectLst/>
                <a:latin typeface="Calibri" panose="020F0502020204030204" pitchFamily="34" charset="0"/>
                <a:ea typeface="Calibri" panose="020F0502020204030204" pitchFamily="34" charset="0"/>
              </a:rPr>
              <a:t>The Workgroup has been established to gather information, obtain individual input, exchange ideas, conduct research, analyze relevant issues and facts, and prepare findings that could be used to develop recommendations that the Board may </a:t>
            </a:r>
            <a:r>
              <a:rPr lang="en-US" dirty="0">
                <a:solidFill>
                  <a:schemeClr val="accent6"/>
                </a:solidFill>
                <a:latin typeface="Calibri" panose="020F0502020204030204" pitchFamily="34" charset="0"/>
                <a:ea typeface="Calibri" panose="020F0502020204030204" pitchFamily="34" charset="0"/>
              </a:rPr>
              <a:t>decide</a:t>
            </a:r>
            <a:r>
              <a:rPr lang="en-US" dirty="0">
                <a:solidFill>
                  <a:schemeClr val="accent6"/>
                </a:solidFill>
                <a:effectLst/>
                <a:latin typeface="Calibri" panose="020F0502020204030204" pitchFamily="34" charset="0"/>
                <a:ea typeface="Calibri" panose="020F0502020204030204" pitchFamily="34" charset="0"/>
              </a:rPr>
              <a:t> to deliver to NCHS.  </a:t>
            </a:r>
            <a:endParaRPr lang="en-US" dirty="0">
              <a:solidFill>
                <a:schemeClr val="accent6"/>
              </a:solidFill>
            </a:endParaRPr>
          </a:p>
          <a:p>
            <a:pPr marL="0" indent="0">
              <a:buNone/>
            </a:pPr>
            <a:endParaRPr lang="en-US" dirty="0"/>
          </a:p>
        </p:txBody>
      </p:sp>
    </p:spTree>
    <p:extLst>
      <p:ext uri="{BB962C8B-B14F-4D97-AF65-F5344CB8AC3E}">
        <p14:creationId xmlns:p14="http://schemas.microsoft.com/office/powerpoint/2010/main" val="121126700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35A5-830C-4C3D-A306-B848BDE2A313}"/>
              </a:ext>
            </a:extLst>
          </p:cNvPr>
          <p:cNvSpPr>
            <a:spLocks noGrp="1"/>
          </p:cNvSpPr>
          <p:nvPr>
            <p:ph type="title"/>
          </p:nvPr>
        </p:nvSpPr>
        <p:spPr>
          <a:xfrm>
            <a:off x="457200" y="205979"/>
            <a:ext cx="8229600" cy="529127"/>
          </a:xfrm>
        </p:spPr>
        <p:txBody>
          <a:bodyPr/>
          <a:lstStyle/>
          <a:p>
            <a:r>
              <a:rPr lang="en-US" dirty="0"/>
              <a:t>Process</a:t>
            </a:r>
          </a:p>
        </p:txBody>
      </p:sp>
      <p:sp>
        <p:nvSpPr>
          <p:cNvPr id="3" name="Text Placeholder 2">
            <a:extLst>
              <a:ext uri="{FF2B5EF4-FFF2-40B4-BE49-F238E27FC236}">
                <a16:creationId xmlns:a16="http://schemas.microsoft.com/office/drawing/2014/main" id="{5A964B2E-F793-400D-A74C-BAD1CEFBF507}"/>
              </a:ext>
            </a:extLst>
          </p:cNvPr>
          <p:cNvSpPr>
            <a:spLocks noGrp="1"/>
          </p:cNvSpPr>
          <p:nvPr>
            <p:ph type="body" sz="quarter" idx="10"/>
          </p:nvPr>
        </p:nvSpPr>
        <p:spPr>
          <a:xfrm>
            <a:off x="457200" y="735106"/>
            <a:ext cx="8229600" cy="4329953"/>
          </a:xfrm>
        </p:spPr>
        <p:txBody>
          <a:bodyPr/>
          <a:lstStyle/>
          <a:p>
            <a:r>
              <a:rPr lang="en-US" sz="1700" dirty="0">
                <a:solidFill>
                  <a:schemeClr val="accent6"/>
                </a:solidFill>
              </a:rPr>
              <a:t>Questions posed by NCHS to the BSC</a:t>
            </a:r>
          </a:p>
          <a:p>
            <a:pPr lvl="1">
              <a:buFont typeface="Arial" panose="020B0604020202020204" pitchFamily="34" charset="0"/>
              <a:buChar char="•"/>
            </a:pPr>
            <a:r>
              <a:rPr lang="en-US" sz="1700" dirty="0">
                <a:solidFill>
                  <a:schemeClr val="accent6"/>
                </a:solidFill>
              </a:rPr>
              <a:t>Feasibility and Practicality</a:t>
            </a:r>
          </a:p>
          <a:p>
            <a:pPr lvl="1">
              <a:buFont typeface="Arial" panose="020B0604020202020204" pitchFamily="34" charset="0"/>
              <a:buChar char="•"/>
            </a:pPr>
            <a:r>
              <a:rPr lang="en-US" sz="1700" dirty="0">
                <a:solidFill>
                  <a:schemeClr val="accent6"/>
                </a:solidFill>
              </a:rPr>
              <a:t>Selecting Discrimination Measures</a:t>
            </a:r>
          </a:p>
          <a:p>
            <a:r>
              <a:rPr lang="en-US" sz="1700" dirty="0">
                <a:solidFill>
                  <a:schemeClr val="accent6"/>
                </a:solidFill>
              </a:rPr>
              <a:t>Questions posed by the Workgroup to the speakers</a:t>
            </a:r>
          </a:p>
          <a:p>
            <a:pPr lvl="1">
              <a:buFont typeface="Arial" panose="020B0604020202020204" pitchFamily="34" charset="0"/>
              <a:buChar char="•"/>
            </a:pPr>
            <a:r>
              <a:rPr lang="en-US" sz="1700" dirty="0">
                <a:solidFill>
                  <a:schemeClr val="accent6"/>
                </a:solidFill>
              </a:rPr>
              <a:t>Considerations and Criteria for Selecting Discrimination Measures</a:t>
            </a:r>
          </a:p>
          <a:p>
            <a:r>
              <a:rPr lang="en-US" sz="1700" dirty="0">
                <a:solidFill>
                  <a:schemeClr val="accent6"/>
                </a:solidFill>
              </a:rPr>
              <a:t>Information Collection</a:t>
            </a:r>
          </a:p>
          <a:p>
            <a:pPr lvl="1">
              <a:buFont typeface="Arial" panose="020B0604020202020204" pitchFamily="34" charset="0"/>
              <a:buChar char="•"/>
            </a:pPr>
            <a:r>
              <a:rPr lang="en-US" sz="1700" dirty="0">
                <a:solidFill>
                  <a:schemeClr val="accent6"/>
                </a:solidFill>
              </a:rPr>
              <a:t>Review of existing literature</a:t>
            </a:r>
          </a:p>
          <a:p>
            <a:pPr lvl="1">
              <a:buFont typeface="Arial" panose="020B0604020202020204" pitchFamily="34" charset="0"/>
              <a:buChar char="•"/>
            </a:pPr>
            <a:r>
              <a:rPr lang="en-US" sz="1700" dirty="0">
                <a:solidFill>
                  <a:schemeClr val="accent6"/>
                </a:solidFill>
              </a:rPr>
              <a:t>CDC stakeholders and experts</a:t>
            </a:r>
          </a:p>
          <a:p>
            <a:pPr lvl="2">
              <a:spcBef>
                <a:spcPts val="0"/>
              </a:spcBef>
              <a:tabLst>
                <a:tab pos="1143000" algn="l"/>
              </a:tabLst>
            </a:pPr>
            <a:r>
              <a:rPr lang="en-US" sz="1700" dirty="0">
                <a:solidFill>
                  <a:schemeClr val="accent6"/>
                </a:solidFill>
                <a:effectLst/>
                <a:ea typeface="Times New Roman" panose="02020603050405020304" pitchFamily="18" charset="0"/>
              </a:rPr>
              <a:t>LCDR Rashid Njai, PhD, Lead, Minority Health and Health Equity Science Team, CDC </a:t>
            </a:r>
          </a:p>
          <a:p>
            <a:pPr lvl="2">
              <a:spcBef>
                <a:spcPts val="0"/>
              </a:spcBef>
              <a:tabLst>
                <a:tab pos="1143000" algn="l"/>
              </a:tabLst>
            </a:pPr>
            <a:r>
              <a:rPr lang="en-US" sz="1700" dirty="0">
                <a:solidFill>
                  <a:schemeClr val="accent6"/>
                </a:solidFill>
                <a:effectLst/>
                <a:ea typeface="Times New Roman" panose="02020603050405020304" pitchFamily="18" charset="0"/>
              </a:rPr>
              <a:t>Tina Norris, PhD, Data Scientist, Division of Health Interview Statistics, NCHS</a:t>
            </a:r>
          </a:p>
          <a:p>
            <a:pPr lvl="1">
              <a:buFont typeface="Arial" panose="020B0604020202020204" pitchFamily="34" charset="0"/>
              <a:buChar char="•"/>
            </a:pPr>
            <a:r>
              <a:rPr lang="en-US" sz="1700" dirty="0">
                <a:solidFill>
                  <a:schemeClr val="accent6"/>
                </a:solidFill>
              </a:rPr>
              <a:t>Subject matter experts</a:t>
            </a:r>
          </a:p>
          <a:p>
            <a:pPr lvl="2"/>
            <a:r>
              <a:rPr lang="en-US" sz="1700" dirty="0">
                <a:solidFill>
                  <a:schemeClr val="accent6"/>
                </a:solidFill>
              </a:rPr>
              <a:t>Forthcoming</a:t>
            </a:r>
          </a:p>
          <a:p>
            <a:pPr lvl="1">
              <a:buFont typeface="Arial" panose="020B0604020202020204" pitchFamily="34" charset="0"/>
              <a:buChar char="•"/>
            </a:pPr>
            <a:r>
              <a:rPr lang="en-US" sz="1700" dirty="0">
                <a:solidFill>
                  <a:schemeClr val="accent6"/>
                </a:solidFill>
              </a:rPr>
              <a:t>Three Workgroup meetings held thus far</a:t>
            </a:r>
          </a:p>
          <a:p>
            <a:pPr marL="0" indent="0">
              <a:buNone/>
            </a:pPr>
            <a:endParaRPr lang="en-US" dirty="0"/>
          </a:p>
        </p:txBody>
      </p:sp>
    </p:spTree>
    <p:extLst>
      <p:ext uri="{BB962C8B-B14F-4D97-AF65-F5344CB8AC3E}">
        <p14:creationId xmlns:p14="http://schemas.microsoft.com/office/powerpoint/2010/main" val="36662816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35A5-830C-4C3D-A306-B848BDE2A313}"/>
              </a:ext>
            </a:extLst>
          </p:cNvPr>
          <p:cNvSpPr>
            <a:spLocks noGrp="1"/>
          </p:cNvSpPr>
          <p:nvPr>
            <p:ph type="title"/>
          </p:nvPr>
        </p:nvSpPr>
        <p:spPr>
          <a:xfrm>
            <a:off x="457200" y="200722"/>
            <a:ext cx="8229600" cy="542693"/>
          </a:xfrm>
        </p:spPr>
        <p:txBody>
          <a:bodyPr/>
          <a:lstStyle/>
          <a:p>
            <a:pPr marR="0" lvl="0">
              <a:spcBef>
                <a:spcPts val="0"/>
              </a:spcBef>
              <a:spcAft>
                <a:spcPts val="0"/>
              </a:spcAft>
            </a:pPr>
            <a:r>
              <a:rPr lang="en-US" dirty="0">
                <a:effectLst/>
                <a:ea typeface="Times New Roman" panose="02020603050405020304" pitchFamily="18" charset="0"/>
                <a:cs typeface="Calibri" panose="020F0502020204030204" pitchFamily="34" charset="0"/>
              </a:rPr>
              <a:t>Preliminary Findings:  Feasibility and Practicality (1)</a:t>
            </a:r>
          </a:p>
        </p:txBody>
      </p:sp>
      <p:sp>
        <p:nvSpPr>
          <p:cNvPr id="3" name="Text Placeholder 2">
            <a:extLst>
              <a:ext uri="{FF2B5EF4-FFF2-40B4-BE49-F238E27FC236}">
                <a16:creationId xmlns:a16="http://schemas.microsoft.com/office/drawing/2014/main" id="{5A964B2E-F793-400D-A74C-BAD1CEFBF507}"/>
              </a:ext>
            </a:extLst>
          </p:cNvPr>
          <p:cNvSpPr>
            <a:spLocks noGrp="1"/>
          </p:cNvSpPr>
          <p:nvPr>
            <p:ph type="body" sz="quarter" idx="10"/>
          </p:nvPr>
        </p:nvSpPr>
        <p:spPr>
          <a:xfrm>
            <a:off x="457200" y="884663"/>
            <a:ext cx="8229600" cy="3844240"/>
          </a:xfrm>
        </p:spPr>
        <p:txBody>
          <a:bodyPr/>
          <a:lstStyle/>
          <a:p>
            <a:pPr marL="0" indent="0">
              <a:spcBef>
                <a:spcPts val="0"/>
              </a:spcBef>
              <a:buNone/>
            </a:pPr>
            <a:r>
              <a:rPr lang="en-US" sz="2800" dirty="0">
                <a:solidFill>
                  <a:srgbClr val="000000"/>
                </a:solidFill>
                <a:effectLst/>
                <a:ea typeface="Calibri" panose="020F0502020204030204" pitchFamily="34" charset="0"/>
              </a:rPr>
              <a:t>Given the limited space available on the NHIS, NSFG and NHANES, does the BSC consider the inclusion of discrimination measures to be an achievable goal for NCHS?</a:t>
            </a:r>
          </a:p>
          <a:p>
            <a:pPr>
              <a:spcBef>
                <a:spcPts val="0"/>
              </a:spcBef>
            </a:pPr>
            <a:endParaRPr lang="en-US" sz="2800" dirty="0">
              <a:solidFill>
                <a:srgbClr val="000000"/>
              </a:solidFill>
              <a:effectLst/>
              <a:ea typeface="Calibri" panose="020F0502020204030204" pitchFamily="34" charset="0"/>
            </a:endParaRPr>
          </a:p>
          <a:p>
            <a:pPr marL="0" indent="0">
              <a:spcBef>
                <a:spcPts val="0"/>
              </a:spcBef>
              <a:buNone/>
            </a:pPr>
            <a:r>
              <a:rPr lang="en-US" sz="2800" i="1" dirty="0">
                <a:solidFill>
                  <a:srgbClr val="000000"/>
                </a:solidFill>
                <a:effectLst/>
                <a:ea typeface="Calibri" panose="020F0502020204030204" pitchFamily="34" charset="0"/>
              </a:rPr>
              <a:t>Preliminary </a:t>
            </a:r>
            <a:r>
              <a:rPr lang="en-US" sz="2800" i="1" dirty="0">
                <a:solidFill>
                  <a:srgbClr val="000000"/>
                </a:solidFill>
                <a:effectLst/>
                <a:ea typeface="Times New Roman" panose="02020603050405020304" pitchFamily="18" charset="0"/>
              </a:rPr>
              <a:t>feedback</a:t>
            </a:r>
            <a:r>
              <a:rPr lang="en-US" sz="2800" i="1" dirty="0">
                <a:solidFill>
                  <a:srgbClr val="000000"/>
                </a:solidFill>
                <a:effectLst/>
                <a:ea typeface="Calibri" panose="020F0502020204030204" pitchFamily="34" charset="0"/>
              </a:rPr>
              <a:t>: Yes, we find that the inclusion of discrimination measures is an achievable goal for NCHS. </a:t>
            </a:r>
            <a:endParaRPr lang="en-US" sz="2800" dirty="0">
              <a:solidFill>
                <a:srgbClr val="000000"/>
              </a:solidFill>
              <a:effectLs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6337075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A1C8-CB8C-4E34-B119-E758AD18547E}"/>
              </a:ext>
            </a:extLst>
          </p:cNvPr>
          <p:cNvSpPr>
            <a:spLocks noGrp="1"/>
          </p:cNvSpPr>
          <p:nvPr>
            <p:ph type="title"/>
          </p:nvPr>
        </p:nvSpPr>
        <p:spPr>
          <a:xfrm>
            <a:off x="457200" y="205979"/>
            <a:ext cx="8229600" cy="529127"/>
          </a:xfrm>
        </p:spPr>
        <p:txBody>
          <a:bodyPr/>
          <a:lstStyle/>
          <a:p>
            <a:r>
              <a:rPr lang="en-US" dirty="0"/>
              <a:t>Preliminary Findings:  Feasibility and Practicality (2)</a:t>
            </a:r>
          </a:p>
        </p:txBody>
      </p:sp>
      <p:sp>
        <p:nvSpPr>
          <p:cNvPr id="3" name="Text Placeholder 2">
            <a:extLst>
              <a:ext uri="{FF2B5EF4-FFF2-40B4-BE49-F238E27FC236}">
                <a16:creationId xmlns:a16="http://schemas.microsoft.com/office/drawing/2014/main" id="{F6B83FE9-2274-4ED5-8C38-DA1DBAEA0CD0}"/>
              </a:ext>
            </a:extLst>
          </p:cNvPr>
          <p:cNvSpPr>
            <a:spLocks noGrp="1"/>
          </p:cNvSpPr>
          <p:nvPr>
            <p:ph type="body" sz="quarter" idx="10"/>
          </p:nvPr>
        </p:nvSpPr>
        <p:spPr>
          <a:xfrm>
            <a:off x="457200" y="735106"/>
            <a:ext cx="8229600" cy="4114800"/>
          </a:xfrm>
        </p:spPr>
        <p:txBody>
          <a:bodyPr/>
          <a:lstStyle/>
          <a:p>
            <a:pPr marL="0" indent="0">
              <a:spcBef>
                <a:spcPts val="0"/>
              </a:spcBef>
              <a:buNone/>
            </a:pPr>
            <a:r>
              <a:rPr lang="en-US" dirty="0">
                <a:solidFill>
                  <a:srgbClr val="000E2A"/>
                </a:solidFill>
                <a:effectLst/>
                <a:ea typeface="Calibri" panose="020F0502020204030204" pitchFamily="34" charset="0"/>
              </a:rPr>
              <a:t>What are the most important contributions NCHS can make to research or surveillance efforts related to discrimination?</a:t>
            </a:r>
          </a:p>
          <a:p>
            <a:pPr marL="0" indent="0">
              <a:spcBef>
                <a:spcPts val="0"/>
              </a:spcBef>
              <a:buNone/>
            </a:pPr>
            <a:endParaRPr lang="en-US" dirty="0">
              <a:solidFill>
                <a:srgbClr val="000E2A"/>
              </a:solidFill>
              <a:effectLst/>
              <a:ea typeface="Calibri" panose="020F0502020204030204" pitchFamily="34" charset="0"/>
            </a:endParaRPr>
          </a:p>
          <a:p>
            <a:pPr marL="0" indent="0">
              <a:spcBef>
                <a:spcPts val="0"/>
              </a:spcBef>
              <a:buNone/>
            </a:pPr>
            <a:r>
              <a:rPr lang="en-US" i="1" dirty="0">
                <a:solidFill>
                  <a:srgbClr val="000E2A"/>
                </a:solidFill>
                <a:effectLst/>
                <a:ea typeface="Calibri" panose="020F0502020204030204" pitchFamily="34" charset="0"/>
              </a:rPr>
              <a:t>Preliminary </a:t>
            </a:r>
            <a:r>
              <a:rPr lang="en-US" i="1" dirty="0">
                <a:solidFill>
                  <a:srgbClr val="000E2A"/>
                </a:solidFill>
                <a:effectLst/>
                <a:ea typeface="Times New Roman" panose="02020603050405020304" pitchFamily="18" charset="0"/>
              </a:rPr>
              <a:t>feedback</a:t>
            </a:r>
            <a:r>
              <a:rPr lang="en-US" i="1" dirty="0">
                <a:solidFill>
                  <a:srgbClr val="000E2A"/>
                </a:solidFill>
                <a:effectLst/>
                <a:ea typeface="Calibri" panose="020F0502020204030204" pitchFamily="34" charset="0"/>
              </a:rPr>
              <a:t>: The Workgroup finds that an important role for NCHS to play in research and surveillance related to discrimination is to collect nationally representative data regularly. This regular collection will permit local communities to have national benchmark data on discrimination for comparison in community studies. As an important psychosocial stressor, researchers and the public health community will be able to evaluate how discrimination is related to a wide variety of health outcomes across the NHIS, NHANES, and NSFG in national samples and for subgroups of interest with a broad range of health-related measures included in NCHS surveys. </a:t>
            </a:r>
            <a:endParaRPr lang="en-US" dirty="0">
              <a:solidFill>
                <a:srgbClr val="000E2A"/>
              </a:solidFill>
              <a:effectLst/>
              <a:ea typeface="Calibri" panose="020F0502020204030204" pitchFamily="34" charset="0"/>
            </a:endParaRPr>
          </a:p>
          <a:p>
            <a:pPr marL="457200" lvl="1" indent="0">
              <a:buNone/>
            </a:pPr>
            <a:endParaRPr lang="en-US" dirty="0"/>
          </a:p>
        </p:txBody>
      </p:sp>
    </p:spTree>
    <p:extLst>
      <p:ext uri="{BB962C8B-B14F-4D97-AF65-F5344CB8AC3E}">
        <p14:creationId xmlns:p14="http://schemas.microsoft.com/office/powerpoint/2010/main" val="3026234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4367-E7C0-8748-8407-EAE368562BBB}"/>
              </a:ext>
            </a:extLst>
          </p:cNvPr>
          <p:cNvSpPr>
            <a:spLocks noGrp="1"/>
          </p:cNvSpPr>
          <p:nvPr>
            <p:ph type="title"/>
          </p:nvPr>
        </p:nvSpPr>
        <p:spPr>
          <a:xfrm>
            <a:off x="457200" y="205979"/>
            <a:ext cx="8229600" cy="582915"/>
          </a:xfrm>
        </p:spPr>
        <p:txBody>
          <a:bodyPr/>
          <a:lstStyle/>
          <a:p>
            <a:r>
              <a:rPr lang="en-US" dirty="0"/>
              <a:t>Preliminary Findings:  Feasibility and Practicality (3) </a:t>
            </a:r>
          </a:p>
        </p:txBody>
      </p:sp>
      <p:sp>
        <p:nvSpPr>
          <p:cNvPr id="3" name="Text Placeholder 2">
            <a:extLst>
              <a:ext uri="{FF2B5EF4-FFF2-40B4-BE49-F238E27FC236}">
                <a16:creationId xmlns:a16="http://schemas.microsoft.com/office/drawing/2014/main" id="{C63DA41B-802F-6347-B825-F6E650CD430E}"/>
              </a:ext>
            </a:extLst>
          </p:cNvPr>
          <p:cNvSpPr>
            <a:spLocks noGrp="1"/>
          </p:cNvSpPr>
          <p:nvPr>
            <p:ph type="body" sz="quarter" idx="10"/>
          </p:nvPr>
        </p:nvSpPr>
        <p:spPr>
          <a:xfrm>
            <a:off x="457200" y="788894"/>
            <a:ext cx="8229600" cy="4148627"/>
          </a:xfrm>
        </p:spPr>
        <p:txBody>
          <a:bodyPr/>
          <a:lstStyle/>
          <a:p>
            <a:pPr marL="0" indent="0">
              <a:spcBef>
                <a:spcPts val="0"/>
              </a:spcBef>
              <a:buNone/>
            </a:pPr>
            <a:r>
              <a:rPr lang="en-US" sz="2100" dirty="0">
                <a:solidFill>
                  <a:srgbClr val="000000"/>
                </a:solidFill>
                <a:effectLst/>
                <a:ea typeface="Calibri" panose="020F0502020204030204" pitchFamily="34" charset="0"/>
              </a:rPr>
              <a:t>Should NCHS surveys have a focus on discrimination in health care settings or consider experiences of discrimination more generally?</a:t>
            </a:r>
          </a:p>
          <a:p>
            <a:pPr marL="0" indent="0">
              <a:spcBef>
                <a:spcPts val="0"/>
              </a:spcBef>
              <a:buNone/>
            </a:pPr>
            <a:endParaRPr lang="en-US" sz="2100" dirty="0">
              <a:solidFill>
                <a:srgbClr val="000000"/>
              </a:solidFill>
              <a:effectLst/>
              <a:ea typeface="Calibri" panose="020F0502020204030204" pitchFamily="34" charset="0"/>
            </a:endParaRPr>
          </a:p>
          <a:p>
            <a:pPr marL="0" indent="0">
              <a:spcBef>
                <a:spcPts val="0"/>
              </a:spcBef>
              <a:buNone/>
            </a:pPr>
            <a:r>
              <a:rPr lang="en-US" sz="2100" i="1" dirty="0">
                <a:solidFill>
                  <a:srgbClr val="000000"/>
                </a:solidFill>
                <a:effectLst/>
                <a:ea typeface="Calibri" panose="020F0502020204030204" pitchFamily="34" charset="0"/>
              </a:rPr>
              <a:t>Preliminary feedback: We find that both global experiences of discrimination and within the healthcare context are </a:t>
            </a:r>
            <a:r>
              <a:rPr lang="en-US" sz="2100" i="1" dirty="0">
                <a:solidFill>
                  <a:srgbClr val="000000"/>
                </a:solidFill>
                <a:ea typeface="Calibri" panose="020F0502020204030204" pitchFamily="34" charset="0"/>
              </a:rPr>
              <a:t>likely to be important contributors to health outcomes. </a:t>
            </a:r>
            <a:r>
              <a:rPr lang="en-US" sz="2100" i="1" dirty="0">
                <a:solidFill>
                  <a:srgbClr val="000000"/>
                </a:solidFill>
                <a:effectLst/>
                <a:ea typeface="Calibri" panose="020F0502020204030204" pitchFamily="34" charset="0"/>
              </a:rPr>
              <a:t>Because not all US adults regularly visit health care settings, asking </a:t>
            </a:r>
            <a:r>
              <a:rPr lang="en-US" sz="2100" b="1" i="1" dirty="0">
                <a:solidFill>
                  <a:srgbClr val="000000"/>
                </a:solidFill>
                <a:effectLst/>
                <a:ea typeface="Calibri" panose="020F0502020204030204" pitchFamily="34" charset="0"/>
              </a:rPr>
              <a:t>only</a:t>
            </a:r>
            <a:r>
              <a:rPr lang="en-US" sz="2100" i="1" dirty="0">
                <a:solidFill>
                  <a:srgbClr val="000000"/>
                </a:solidFill>
                <a:effectLst/>
                <a:ea typeface="Calibri" panose="020F0502020204030204" pitchFamily="34" charset="0"/>
              </a:rPr>
              <a:t> about discrimination in health care settings is likely to not be applicable to all respondents. As a result, we believe that a limited scope may miss ongoing experiences of discrimination that may affect health. Thus, experiences of discrimination across multiple domains, which needs to include but not be limited to health care settings, is important.</a:t>
            </a:r>
          </a:p>
          <a:p>
            <a:pPr marL="0" indent="0">
              <a:spcBef>
                <a:spcPts val="0"/>
              </a:spcBef>
              <a:buNone/>
            </a:pPr>
            <a:r>
              <a:rPr lang="en-US" dirty="0">
                <a:effectLst/>
                <a:ea typeface="Calibri" panose="020F0502020204030204" pitchFamily="34" charset="0"/>
              </a:rPr>
              <a:t> </a:t>
            </a:r>
            <a:endParaRPr lang="en-US" dirty="0">
              <a:solidFill>
                <a:srgbClr val="000000"/>
              </a:solidFill>
              <a:effectLst/>
              <a:ea typeface="Calibri" panose="020F0502020204030204" pitchFamily="34" charset="0"/>
            </a:endParaRPr>
          </a:p>
          <a:p>
            <a:pPr marL="457200" lvl="1" indent="0">
              <a:buNone/>
            </a:pPr>
            <a:endParaRPr lang="en-US" dirty="0">
              <a:solidFill>
                <a:srgbClr val="000E2A"/>
              </a:solidFill>
            </a:endParaRPr>
          </a:p>
        </p:txBody>
      </p:sp>
    </p:spTree>
    <p:extLst>
      <p:ext uri="{BB962C8B-B14F-4D97-AF65-F5344CB8AC3E}">
        <p14:creationId xmlns:p14="http://schemas.microsoft.com/office/powerpoint/2010/main" val="23788560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3F82-3330-2248-B5DE-E23410150670}"/>
              </a:ext>
            </a:extLst>
          </p:cNvPr>
          <p:cNvSpPr>
            <a:spLocks noGrp="1"/>
          </p:cNvSpPr>
          <p:nvPr>
            <p:ph type="title"/>
          </p:nvPr>
        </p:nvSpPr>
        <p:spPr/>
        <p:txBody>
          <a:bodyPr/>
          <a:lstStyle/>
          <a:p>
            <a:r>
              <a:rPr lang="en-US" dirty="0"/>
              <a:t>Preliminary Findings:  Feasibility and Practicality (4) </a:t>
            </a:r>
          </a:p>
        </p:txBody>
      </p:sp>
      <p:sp>
        <p:nvSpPr>
          <p:cNvPr id="3" name="Content Placeholder 2">
            <a:extLst>
              <a:ext uri="{FF2B5EF4-FFF2-40B4-BE49-F238E27FC236}">
                <a16:creationId xmlns:a16="http://schemas.microsoft.com/office/drawing/2014/main" id="{52CCA086-344B-664B-AECE-8F5BE914AA14}"/>
              </a:ext>
            </a:extLst>
          </p:cNvPr>
          <p:cNvSpPr>
            <a:spLocks noGrp="1"/>
          </p:cNvSpPr>
          <p:nvPr>
            <p:ph type="body" sz="quarter" idx="10"/>
          </p:nvPr>
        </p:nvSpPr>
        <p:spPr/>
        <p:txBody>
          <a:bodyPr>
            <a:normAutofit fontScale="92500" lnSpcReduction="20000"/>
          </a:bodyPr>
          <a:lstStyle/>
          <a:p>
            <a:pPr marL="0" indent="0">
              <a:spcBef>
                <a:spcPts val="0"/>
              </a:spcBef>
              <a:buNone/>
            </a:pPr>
            <a:r>
              <a:rPr lang="en-US" sz="2600" dirty="0">
                <a:solidFill>
                  <a:srgbClr val="000000"/>
                </a:solidFill>
                <a:effectLst/>
                <a:ea typeface="Calibri" panose="020F0502020204030204" pitchFamily="34" charset="0"/>
              </a:rPr>
              <a:t>Should discrimination content be similar or different across NCHS surveys?</a:t>
            </a:r>
          </a:p>
          <a:p>
            <a:pPr marL="0" indent="0">
              <a:spcBef>
                <a:spcPts val="0"/>
              </a:spcBef>
              <a:buNone/>
            </a:pPr>
            <a:endParaRPr lang="en-US" sz="2600" dirty="0">
              <a:solidFill>
                <a:srgbClr val="000000"/>
              </a:solidFill>
              <a:effectLst/>
              <a:ea typeface="Calibri" panose="020F0502020204030204" pitchFamily="34" charset="0"/>
            </a:endParaRPr>
          </a:p>
          <a:p>
            <a:pPr marL="0" indent="0">
              <a:spcBef>
                <a:spcPts val="0"/>
              </a:spcBef>
              <a:buNone/>
            </a:pPr>
            <a:r>
              <a:rPr lang="en-US" sz="2600" i="1" dirty="0">
                <a:solidFill>
                  <a:srgbClr val="000000"/>
                </a:solidFill>
                <a:effectLst/>
                <a:ea typeface="Calibri" panose="020F0502020204030204" pitchFamily="34" charset="0"/>
              </a:rPr>
              <a:t>Preliminary feedback: Because key survey variables differ across NCHS surveys, we find that having similar items on discrimination across surveys will be valuable. Specifically, it would be valuable to have a small core set of identical questions asked on all NCHS surveys. If space permits a longer evaluation with additional measures in one of the surveys, having common discrimination questions could permit scholars to use data integration techniques to combine information across surveys.</a:t>
            </a:r>
          </a:p>
          <a:p>
            <a:pPr marL="0" indent="0">
              <a:buNone/>
            </a:pPr>
            <a:endParaRPr lang="en-US" dirty="0">
              <a:solidFill>
                <a:srgbClr val="000E2A"/>
              </a:solidFill>
            </a:endParaRPr>
          </a:p>
        </p:txBody>
      </p:sp>
    </p:spTree>
    <p:extLst>
      <p:ext uri="{BB962C8B-B14F-4D97-AF65-F5344CB8AC3E}">
        <p14:creationId xmlns:p14="http://schemas.microsoft.com/office/powerpoint/2010/main" val="3144096228"/>
      </p:ext>
    </p:extLst>
  </p:cSld>
  <p:clrMapOvr>
    <a:masterClrMapping/>
  </p:clrMapOvr>
  <p:transition>
    <p:fade/>
  </p:transition>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5295</TotalTime>
  <Words>1499</Words>
  <Application>Microsoft Office PowerPoint</Application>
  <PresentationFormat>On-screen Show (16:9)</PresentationFormat>
  <Paragraphs>106</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Courier New</vt:lpstr>
      <vt:lpstr>Wingdings</vt:lpstr>
      <vt:lpstr>Myriad Web Pro</vt:lpstr>
      <vt:lpstr>Arial</vt:lpstr>
      <vt:lpstr>NCEH_ATSDR_combined</vt:lpstr>
      <vt:lpstr>NCHS BSC Workgroup on Measures of Discrimination for Use in NCHS Surveys      </vt:lpstr>
      <vt:lpstr>Workgroup members</vt:lpstr>
      <vt:lpstr>Charge to the Workgroup (1)</vt:lpstr>
      <vt:lpstr>Charge to the Workgroup (2)</vt:lpstr>
      <vt:lpstr>Process</vt:lpstr>
      <vt:lpstr>Preliminary Findings:  Feasibility and Practicality (1)</vt:lpstr>
      <vt:lpstr>Preliminary Findings:  Feasibility and Practicality (2)</vt:lpstr>
      <vt:lpstr>Preliminary Findings:  Feasibility and Practicality (3) </vt:lpstr>
      <vt:lpstr>Preliminary Findings:  Feasibility and Practicality (4) </vt:lpstr>
      <vt:lpstr>Preliminary Findings:  Selecting Discrimination Measures (1)</vt:lpstr>
      <vt:lpstr>Preliminary Findings:  Selecting Discrimination Measures (2)</vt:lpstr>
      <vt:lpstr>Preliminary Findings: Selecting Discrimination Measures (3)</vt:lpstr>
      <vt:lpstr>Preliminary Findings: Selecting Discrimination Measures (4)</vt:lpstr>
      <vt:lpstr>Future information gathering </vt:lpstr>
      <vt:lpstr>Future information gathering (2)</vt:lpstr>
      <vt:lpstr>Discussion questions </vt:lpstr>
      <vt:lpstr>Thank you!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Kristen Olson</cp:lastModifiedBy>
  <cp:revision>254</cp:revision>
  <dcterms:created xsi:type="dcterms:W3CDTF">2011-03-17T17:43:16Z</dcterms:created>
  <dcterms:modified xsi:type="dcterms:W3CDTF">2022-06-01T17:24:52Z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2021-05-12T12:29:06Z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9aa6432d-a071-4320-86a6-eb34cd0d1133</vt:lpwstr>
  </property>
  <property fmtid="{D5CDD505-2E9C-101B-9397-08002B2CF9AE}" pid="9" name="MSIP_Label_7b94a7b8-f06c-4dfe-bdcc-9b548fd58c31_ContentBits">
    <vt:lpwstr>0</vt:lpwstr>
  </property>
</Properties>
</file>