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819" r:id="rId2"/>
    <p:sldId id="822" r:id="rId3"/>
    <p:sldId id="824" r:id="rId4"/>
    <p:sldId id="825" r:id="rId5"/>
    <p:sldId id="826" r:id="rId6"/>
    <p:sldId id="258" r:id="rId7"/>
    <p:sldId id="259" r:id="rId8"/>
    <p:sldId id="817" r:id="rId9"/>
    <p:sldId id="809" r:id="rId10"/>
    <p:sldId id="299" r:id="rId11"/>
    <p:sldId id="311" r:id="rId12"/>
    <p:sldId id="315" r:id="rId13"/>
    <p:sldId id="810" r:id="rId14"/>
    <p:sldId id="811" r:id="rId15"/>
    <p:sldId id="812" r:id="rId16"/>
    <p:sldId id="813" r:id="rId17"/>
    <p:sldId id="814" r:id="rId18"/>
    <p:sldId id="815" r:id="rId19"/>
    <p:sldId id="816" r:id="rId20"/>
    <p:sldId id="81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slin, Kevin (CDC/DDPHSS/NCHS/DAE)" initials="HK(" lastIdx="1" clrIdx="0">
    <p:extLst>
      <p:ext uri="{19B8F6BF-5375-455C-9EA6-DF929625EA0E}">
        <p15:presenceInfo xmlns:p15="http://schemas.microsoft.com/office/powerpoint/2012/main" userId="S::nla4@cdc.gov::db776155-f5d8-4a1e-a434-f9748167a8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85096"/>
  </p:normalViewPr>
  <p:slideViewPr>
    <p:cSldViewPr snapToGrid="0">
      <p:cViewPr varScale="1">
        <p:scale>
          <a:sx n="63" d="100"/>
          <a:sy n="63" d="100"/>
        </p:scale>
        <p:origin x="52" y="1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D29BC7-D9F2-4FC4-99BB-BC997A0C0A83}" type="datetimeFigureOut">
              <a:rPr lang="en-US" smtClean="0"/>
              <a:t>2/11/2022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9FEBC-490F-45CA-8C20-E4AC2ACA2AF0}" type="slidenum">
              <a:rPr lang="en-US" smtClean="0"/>
              <a:t>‹#›</a:t>
            </a:fld>
            <a:endParaRPr lang="en-US"/>
          </a:p>
        </p:txBody>
      </p:sp>
    </p:spTree>
    <p:extLst>
      <p:ext uri="{BB962C8B-B14F-4D97-AF65-F5344CB8AC3E}">
        <p14:creationId xmlns:p14="http://schemas.microsoft.com/office/powerpoint/2010/main" val="3218966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F084AA2-EDF3-41B6-9BD5-4D1331E35CE7}"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814758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Goal is to collect data to understand disparities of gender minorities; but it is also about understanding how conceptualizations of gender and sex have changed over time, and understanding how we should ask it now--- given key variable</a:t>
            </a:r>
          </a:p>
        </p:txBody>
      </p:sp>
      <p:sp>
        <p:nvSpPr>
          <p:cNvPr id="4" name="Slide Number Placeholder 3"/>
          <p:cNvSpPr>
            <a:spLocks noGrp="1"/>
          </p:cNvSpPr>
          <p:nvPr>
            <p:ph type="sldNum" sz="quarter" idx="5"/>
          </p:nvPr>
        </p:nvSpPr>
        <p:spPr/>
        <p:txBody>
          <a:bodyPr/>
          <a:lstStyle/>
          <a:p>
            <a:fld id="{CC39FEBC-490F-45CA-8C20-E4AC2ACA2AF0}" type="slidenum">
              <a:rPr lang="en-US" smtClean="0"/>
              <a:t>13</a:t>
            </a:fld>
            <a:endParaRPr lang="en-US"/>
          </a:p>
        </p:txBody>
      </p:sp>
    </p:spTree>
    <p:extLst>
      <p:ext uri="{BB962C8B-B14F-4D97-AF65-F5344CB8AC3E}">
        <p14:creationId xmlns:p14="http://schemas.microsoft.com/office/powerpoint/2010/main" val="2253812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Question design features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C37B10-D93A-470C-9263-7E9DA46A4C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99661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CC37B10-D93A-470C-9263-7E9DA46A4C1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4829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39FEBC-490F-45CA-8C20-E4AC2ACA2AF0}" type="slidenum">
              <a:rPr lang="en-US" smtClean="0"/>
              <a:t>18</a:t>
            </a:fld>
            <a:endParaRPr lang="en-US"/>
          </a:p>
        </p:txBody>
      </p:sp>
    </p:spTree>
    <p:extLst>
      <p:ext uri="{BB962C8B-B14F-4D97-AF65-F5344CB8AC3E}">
        <p14:creationId xmlns:p14="http://schemas.microsoft.com/office/powerpoint/2010/main" val="3458180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66C874F-EFCC-4163-92C1-0A33EBAB10C1}" type="slidenum">
              <a:rPr lang="en-US" smtClean="0"/>
              <a:t>19</a:t>
            </a:fld>
            <a:endParaRPr lang="en-US"/>
          </a:p>
        </p:txBody>
      </p:sp>
    </p:spTree>
    <p:extLst>
      <p:ext uri="{BB962C8B-B14F-4D97-AF65-F5344CB8AC3E}">
        <p14:creationId xmlns:p14="http://schemas.microsoft.com/office/powerpoint/2010/main" val="879856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752081-93BD-43A3-B68A-DF9377D5B338}" type="slidenum">
              <a:rPr lang="en-US" smtClean="0"/>
              <a:t>2</a:t>
            </a:fld>
            <a:endParaRPr lang="en-US"/>
          </a:p>
        </p:txBody>
      </p:sp>
    </p:spTree>
    <p:extLst>
      <p:ext uri="{BB962C8B-B14F-4D97-AF65-F5344CB8AC3E}">
        <p14:creationId xmlns:p14="http://schemas.microsoft.com/office/powerpoint/2010/main" val="2778371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Myriad Web Pro" panose="020B0503030403020204" pitchFamily="34" charset="0"/>
              </a:defRPr>
            </a:lvl1pPr>
            <a:lvl2pPr marL="742950" indent="-285750">
              <a:defRPr>
                <a:solidFill>
                  <a:schemeClr val="tx1"/>
                </a:solidFill>
                <a:latin typeface="Myriad Web Pro" panose="020B0503030403020204" pitchFamily="34" charset="0"/>
              </a:defRPr>
            </a:lvl2pPr>
            <a:lvl3pPr marL="1143000" indent="-228600">
              <a:defRPr>
                <a:solidFill>
                  <a:schemeClr val="tx1"/>
                </a:solidFill>
                <a:latin typeface="Myriad Web Pro" panose="020B0503030403020204" pitchFamily="34" charset="0"/>
              </a:defRPr>
            </a:lvl3pPr>
            <a:lvl4pPr marL="1600200" indent="-228600">
              <a:defRPr>
                <a:solidFill>
                  <a:schemeClr val="tx1"/>
                </a:solidFill>
                <a:latin typeface="Myriad Web Pro" panose="020B0503030403020204" pitchFamily="34" charset="0"/>
              </a:defRPr>
            </a:lvl4pPr>
            <a:lvl5pPr marL="2057400" indent="-228600">
              <a:defRPr>
                <a:solidFill>
                  <a:schemeClr val="tx1"/>
                </a:solidFill>
                <a:latin typeface="Myriad Web Pro" panose="020B0503030403020204" pitchFamily="34" charset="0"/>
              </a:defRPr>
            </a:lvl5pPr>
            <a:lvl6pPr marL="2514600" indent="-228600" fontAlgn="base">
              <a:spcBef>
                <a:spcPct val="0"/>
              </a:spcBef>
              <a:spcAft>
                <a:spcPct val="0"/>
              </a:spcAft>
              <a:defRPr>
                <a:solidFill>
                  <a:schemeClr val="tx1"/>
                </a:solidFill>
                <a:latin typeface="Myriad Web Pro" panose="020B0503030403020204" pitchFamily="34" charset="0"/>
              </a:defRPr>
            </a:lvl6pPr>
            <a:lvl7pPr marL="2971800" indent="-228600" fontAlgn="base">
              <a:spcBef>
                <a:spcPct val="0"/>
              </a:spcBef>
              <a:spcAft>
                <a:spcPct val="0"/>
              </a:spcAft>
              <a:defRPr>
                <a:solidFill>
                  <a:schemeClr val="tx1"/>
                </a:solidFill>
                <a:latin typeface="Myriad Web Pro" panose="020B0503030403020204" pitchFamily="34" charset="0"/>
              </a:defRPr>
            </a:lvl7pPr>
            <a:lvl8pPr marL="3429000" indent="-228600" fontAlgn="base">
              <a:spcBef>
                <a:spcPct val="0"/>
              </a:spcBef>
              <a:spcAft>
                <a:spcPct val="0"/>
              </a:spcAft>
              <a:defRPr>
                <a:solidFill>
                  <a:schemeClr val="tx1"/>
                </a:solidFill>
                <a:latin typeface="Myriad Web Pro" panose="020B0503030403020204" pitchFamily="34" charset="0"/>
              </a:defRPr>
            </a:lvl8pPr>
            <a:lvl9pPr marL="3886200" indent="-228600" fontAlgn="base">
              <a:spcBef>
                <a:spcPct val="0"/>
              </a:spcBef>
              <a:spcAft>
                <a:spcPct val="0"/>
              </a:spcAft>
              <a:defRPr>
                <a:solidFill>
                  <a:schemeClr val="tx1"/>
                </a:solidFill>
                <a:latin typeface="Myriad Web Pro" panose="020B0503030403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F084AA2-EDF3-41B6-9BD5-4D1331E35CE7}"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554512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39FEBC-490F-45CA-8C20-E4AC2ACA2AF0}" type="slidenum">
              <a:rPr lang="en-US" smtClean="0"/>
              <a:t>7</a:t>
            </a:fld>
            <a:endParaRPr lang="en-US"/>
          </a:p>
        </p:txBody>
      </p:sp>
    </p:spTree>
    <p:extLst>
      <p:ext uri="{BB962C8B-B14F-4D97-AF65-F5344CB8AC3E}">
        <p14:creationId xmlns:p14="http://schemas.microsoft.com/office/powerpoint/2010/main" val="31995865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C39FEBC-490F-45CA-8C20-E4AC2ACA2AF0}" type="slidenum">
              <a:rPr lang="en-US" smtClean="0"/>
              <a:t>8</a:t>
            </a:fld>
            <a:endParaRPr lang="en-US"/>
          </a:p>
        </p:txBody>
      </p:sp>
    </p:spTree>
    <p:extLst>
      <p:ext uri="{BB962C8B-B14F-4D97-AF65-F5344CB8AC3E}">
        <p14:creationId xmlns:p14="http://schemas.microsoft.com/office/powerpoint/2010/main" val="9429378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752081-93BD-43A3-B68A-DF9377D5B338}" type="slidenum">
              <a:rPr lang="en-US" smtClean="0"/>
              <a:t>9</a:t>
            </a:fld>
            <a:endParaRPr lang="en-US"/>
          </a:p>
        </p:txBody>
      </p:sp>
    </p:spTree>
    <p:extLst>
      <p:ext uri="{BB962C8B-B14F-4D97-AF65-F5344CB8AC3E}">
        <p14:creationId xmlns:p14="http://schemas.microsoft.com/office/powerpoint/2010/main" val="5110304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752081-93BD-43A3-B68A-DF9377D5B338}" type="slidenum">
              <a:rPr lang="en-US" smtClean="0"/>
              <a:t>10</a:t>
            </a:fld>
            <a:endParaRPr lang="en-US"/>
          </a:p>
        </p:txBody>
      </p:sp>
    </p:spTree>
    <p:extLst>
      <p:ext uri="{BB962C8B-B14F-4D97-AF65-F5344CB8AC3E}">
        <p14:creationId xmlns:p14="http://schemas.microsoft.com/office/powerpoint/2010/main" val="2784942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752081-93BD-43A3-B68A-DF9377D5B338}" type="slidenum">
              <a:rPr lang="en-US" smtClean="0"/>
              <a:t>11</a:t>
            </a:fld>
            <a:endParaRPr lang="en-US"/>
          </a:p>
        </p:txBody>
      </p:sp>
    </p:spTree>
    <p:extLst>
      <p:ext uri="{BB962C8B-B14F-4D97-AF65-F5344CB8AC3E}">
        <p14:creationId xmlns:p14="http://schemas.microsoft.com/office/powerpoint/2010/main" val="3583526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752081-93BD-43A3-B68A-DF9377D5B338}" type="slidenum">
              <a:rPr lang="en-US" smtClean="0"/>
              <a:t>12</a:t>
            </a:fld>
            <a:endParaRPr lang="en-US"/>
          </a:p>
        </p:txBody>
      </p:sp>
    </p:spTree>
    <p:extLst>
      <p:ext uri="{BB962C8B-B14F-4D97-AF65-F5344CB8AC3E}">
        <p14:creationId xmlns:p14="http://schemas.microsoft.com/office/powerpoint/2010/main" val="17199220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NCHS">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print">
            <a:extLst>
              <a:ext uri="{28A0092B-C50C-407E-A947-70E740481C1C}">
                <a14:useLocalDpi xmlns:a14="http://schemas.microsoft.com/office/drawing/2010/main" val="0"/>
              </a:ext>
            </a:extLst>
          </a:blip>
          <a:srcRect b="13860"/>
          <a:stretch/>
        </p:blipFill>
        <p:spPr>
          <a:xfrm>
            <a:off x="0" y="3"/>
            <a:ext cx="12192000" cy="1227785"/>
          </a:xfrm>
          <a:prstGeom prst="rect">
            <a:avLst/>
          </a:prstGeom>
        </p:spPr>
      </p:pic>
      <p:sp>
        <p:nvSpPr>
          <p:cNvPr id="7" name="Title 1"/>
          <p:cNvSpPr>
            <a:spLocks noGrp="1"/>
          </p:cNvSpPr>
          <p:nvPr>
            <p:ph type="title"/>
          </p:nvPr>
        </p:nvSpPr>
        <p:spPr>
          <a:xfrm>
            <a:off x="609600" y="1386071"/>
            <a:ext cx="10972800" cy="1155779"/>
          </a:xfrm>
          <a:prstGeom prst="rect">
            <a:avLst/>
          </a:prstGeom>
        </p:spPr>
        <p:txBody>
          <a:bodyPr/>
          <a:lstStyle>
            <a:lvl1pPr algn="l">
              <a:lnSpc>
                <a:spcPts val="4000"/>
              </a:lnSpc>
              <a:defRPr sz="3733" b="1" baseline="0">
                <a:solidFill>
                  <a:srgbClr val="006858"/>
                </a:solidFill>
                <a:effectLst/>
                <a:latin typeface="Calibri" pitchFamily="34" charset="0"/>
              </a:defRPr>
            </a:lvl1pPr>
          </a:lstStyle>
          <a:p>
            <a:endParaRPr lang="en-US" dirty="0"/>
          </a:p>
        </p:txBody>
      </p:sp>
      <p:sp>
        <p:nvSpPr>
          <p:cNvPr id="8" name="Subtitle 2"/>
          <p:cNvSpPr>
            <a:spLocks noGrp="1"/>
          </p:cNvSpPr>
          <p:nvPr>
            <p:ph type="subTitle" idx="1"/>
          </p:nvPr>
        </p:nvSpPr>
        <p:spPr>
          <a:xfrm>
            <a:off x="609600" y="2859349"/>
            <a:ext cx="8534400" cy="457200"/>
          </a:xfrm>
          <a:prstGeom prst="rect">
            <a:avLst/>
          </a:prstGeom>
        </p:spPr>
        <p:txBody>
          <a:bodyPr/>
          <a:lstStyle>
            <a:lvl1pPr marL="0" indent="0" algn="l">
              <a:buNone/>
              <a:defRPr sz="2667" b="1" baseline="0">
                <a:solidFill>
                  <a:srgbClr val="006858"/>
                </a:solidFill>
                <a:effectLst/>
                <a:latin typeface="Calibri"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endParaRPr lang="en-US" dirty="0"/>
          </a:p>
        </p:txBody>
      </p:sp>
      <p:sp>
        <p:nvSpPr>
          <p:cNvPr id="10" name="Text Placeholder 8"/>
          <p:cNvSpPr>
            <a:spLocks noGrp="1"/>
          </p:cNvSpPr>
          <p:nvPr>
            <p:ph type="body" sz="quarter" idx="10"/>
          </p:nvPr>
        </p:nvSpPr>
        <p:spPr>
          <a:xfrm>
            <a:off x="609600" y="3946019"/>
            <a:ext cx="8534400" cy="1295400"/>
          </a:xfrm>
          <a:prstGeom prst="rect">
            <a:avLst/>
          </a:prstGeom>
        </p:spPr>
        <p:txBody>
          <a:bodyPr/>
          <a:lstStyle>
            <a:lvl1pPr marL="0" indent="0" algn="l">
              <a:lnSpc>
                <a:spcPts val="2667"/>
              </a:lnSpc>
              <a:buNone/>
              <a:defRPr sz="2400" baseline="0">
                <a:solidFill>
                  <a:srgbClr val="006858"/>
                </a:solidFill>
                <a:latin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endParaRPr lang="en-US" dirty="0"/>
          </a:p>
        </p:txBody>
      </p:sp>
      <p:sp>
        <p:nvSpPr>
          <p:cNvPr id="6" name="TextBox 5"/>
          <p:cNvSpPr txBox="1"/>
          <p:nvPr userDrawn="1"/>
        </p:nvSpPr>
        <p:spPr>
          <a:xfrm>
            <a:off x="609600" y="120206"/>
            <a:ext cx="9204101" cy="461665"/>
          </a:xfrm>
          <a:prstGeom prst="rect">
            <a:avLst/>
          </a:prstGeom>
          <a:noFill/>
        </p:spPr>
        <p:txBody>
          <a:bodyPr wrap="square" rtlCol="0">
            <a:spAutoFit/>
          </a:bodyPr>
          <a:lstStyle/>
          <a:p>
            <a:r>
              <a:rPr lang="en-US" sz="2400" b="1" dirty="0">
                <a:solidFill>
                  <a:schemeClr val="tx2">
                    <a:lumMod val="95000"/>
                  </a:schemeClr>
                </a:solidFill>
                <a:latin typeface="Calibri" panose="020F0502020204030204" pitchFamily="34" charset="0"/>
              </a:rPr>
              <a:t>National Center for Health Statistics</a:t>
            </a:r>
          </a:p>
        </p:txBody>
      </p:sp>
    </p:spTree>
    <p:extLst>
      <p:ext uri="{BB962C8B-B14F-4D97-AF65-F5344CB8AC3E}">
        <p14:creationId xmlns:p14="http://schemas.microsoft.com/office/powerpoint/2010/main" val="1595223068"/>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0_Data Slide (for content heavy tables and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nchor="b" anchorCtr="0"/>
          <a:lstStyle>
            <a:lvl1pPr algn="l">
              <a:lnSpc>
                <a:spcPts val="4000"/>
              </a:lnSpc>
              <a:defRPr sz="3733" b="1" baseline="0">
                <a:solidFill>
                  <a:srgbClr val="006858"/>
                </a:solidFill>
                <a:effectLst/>
                <a:latin typeface="Calibri" pitchFamily="34" charset="0"/>
              </a:defRPr>
            </a:lvl1pPr>
          </a:lstStyle>
          <a:p>
            <a:r>
              <a:rPr lang="en-US" dirty="0"/>
              <a:t>Bottom band: NCHS</a:t>
            </a:r>
          </a:p>
        </p:txBody>
      </p:sp>
      <p:pic>
        <p:nvPicPr>
          <p:cNvPr id="4" name="Picture 3"/>
          <p:cNvPicPr>
            <a:picLocks noChangeAspect="1"/>
          </p:cNvPicPr>
          <p:nvPr userDrawn="1"/>
        </p:nvPicPr>
        <p:blipFill rotWithShape="1">
          <a:blip r:embed="rId2" cstate="print">
            <a:extLst>
              <a:ext uri="{28A0092B-C50C-407E-A947-70E740481C1C}">
                <a14:useLocalDpi xmlns:a14="http://schemas.microsoft.com/office/drawing/2010/main" val="0"/>
              </a:ext>
            </a:extLst>
          </a:blip>
          <a:srcRect t="87122"/>
          <a:stretch/>
        </p:blipFill>
        <p:spPr>
          <a:xfrm>
            <a:off x="0" y="6674440"/>
            <a:ext cx="12192000" cy="183560"/>
          </a:xfrm>
          <a:prstGeom prst="rect">
            <a:avLst/>
          </a:prstGeom>
        </p:spPr>
      </p:pic>
      <p:sp>
        <p:nvSpPr>
          <p:cNvPr id="6" name="Text Placeholder 7"/>
          <p:cNvSpPr>
            <a:spLocks noGrp="1"/>
          </p:cNvSpPr>
          <p:nvPr>
            <p:ph type="body" sz="quarter" idx="10"/>
          </p:nvPr>
        </p:nvSpPr>
        <p:spPr>
          <a:xfrm>
            <a:off x="609600" y="1545167"/>
            <a:ext cx="10972800" cy="4455584"/>
          </a:xfrm>
        </p:spPr>
        <p:txBody>
          <a:bodyPr/>
          <a:lstStyle>
            <a:lvl1pPr marL="457189" indent="-457189">
              <a:buClr>
                <a:srgbClr val="006A71"/>
              </a:buClr>
              <a:buFont typeface="Wingdings" panose="05000000000000000000" pitchFamily="2" charset="2"/>
              <a:buChar char="§"/>
              <a:defRPr sz="2667">
                <a:solidFill>
                  <a:schemeClr val="accent4">
                    <a:lumMod val="75000"/>
                  </a:schemeClr>
                </a:solidFill>
              </a:defRPr>
            </a:lvl1pPr>
            <a:lvl2pPr>
              <a:buClr>
                <a:srgbClr val="008BB0"/>
              </a:buClr>
              <a:defRPr sz="2667">
                <a:solidFill>
                  <a:schemeClr val="accent4">
                    <a:lumMod val="75000"/>
                  </a:schemeClr>
                </a:solidFill>
              </a:defRPr>
            </a:lvl2pPr>
            <a:lvl3pPr>
              <a:buClr>
                <a:srgbClr val="695E4A"/>
              </a:buClr>
              <a:defRPr sz="2667">
                <a:solidFill>
                  <a:schemeClr val="accent4">
                    <a:lumMod val="75000"/>
                  </a:schemeClr>
                </a:solidFill>
              </a:defRPr>
            </a:lvl3pPr>
            <a:lvl4pPr>
              <a:defRPr sz="2667">
                <a:solidFill>
                  <a:schemeClr val="accent4">
                    <a:lumMod val="75000"/>
                  </a:schemeClr>
                </a:solidFill>
              </a:defRPr>
            </a:lvl4pPr>
            <a:lvl5pPr>
              <a:defRPr sz="2667">
                <a:solidFill>
                  <a:schemeClr val="accent4">
                    <a:lumMod val="75000"/>
                  </a:schemeClr>
                </a:solidFill>
              </a:defRPr>
            </a:lvl5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71880062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BULLETS/DATA_2side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nchor="b" anchorCtr="0"/>
          <a:lstStyle>
            <a:lvl1pPr algn="l">
              <a:lnSpc>
                <a:spcPts val="4000"/>
              </a:lnSpc>
              <a:defRPr sz="3733" b="1" baseline="0">
                <a:solidFill>
                  <a:srgbClr val="006858"/>
                </a:solidFill>
                <a:effectLst/>
                <a:latin typeface="Calibri" pitchFamily="34" charset="0"/>
              </a:defRPr>
            </a:lvl1pPr>
          </a:lstStyle>
          <a:p>
            <a:endParaRPr lang="en-US" dirty="0"/>
          </a:p>
        </p:txBody>
      </p:sp>
      <p:sp>
        <p:nvSpPr>
          <p:cNvPr id="3" name="Content Placeholder 2"/>
          <p:cNvSpPr>
            <a:spLocks noGrp="1"/>
          </p:cNvSpPr>
          <p:nvPr>
            <p:ph idx="1"/>
          </p:nvPr>
        </p:nvSpPr>
        <p:spPr>
          <a:xfrm>
            <a:off x="609602"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sp>
        <p:nvSpPr>
          <p:cNvPr id="13" name="Content Placeholder 2"/>
          <p:cNvSpPr>
            <a:spLocks noGrp="1"/>
          </p:cNvSpPr>
          <p:nvPr userDrawn="1">
            <p:ph idx="10"/>
          </p:nvPr>
        </p:nvSpPr>
        <p:spPr>
          <a:xfrm>
            <a:off x="6409510" y="1600201"/>
            <a:ext cx="5172892" cy="4191000"/>
          </a:xfrm>
          <a:prstGeom prst="rect">
            <a:avLst/>
          </a:prstGeom>
        </p:spPr>
        <p:txBody>
          <a:bodyPr/>
          <a:lstStyle>
            <a:lvl1pPr marL="457189" indent="-457189">
              <a:buClr>
                <a:srgbClr val="541900"/>
              </a:buClr>
              <a:buSzPct val="70000"/>
              <a:buFont typeface="Wingdings" panose="05000000000000000000" pitchFamily="2" charset="2"/>
              <a:buChar char="§"/>
              <a:defRPr sz="3200" b="1" baseline="0">
                <a:solidFill>
                  <a:srgbClr val="000000"/>
                </a:solidFill>
                <a:latin typeface="Calibri" pitchFamily="34" charset="0"/>
              </a:defRPr>
            </a:lvl1pPr>
            <a:lvl2pPr marL="990575" indent="-380990">
              <a:buClr>
                <a:srgbClr val="005984"/>
              </a:buClr>
              <a:buSzPct val="100000"/>
              <a:buFont typeface="Arial" panose="020B0604020202020204" pitchFamily="34" charset="0"/>
              <a:buChar char="•"/>
              <a:defRPr sz="2667">
                <a:solidFill>
                  <a:schemeClr val="accent4">
                    <a:lumMod val="75000"/>
                  </a:schemeClr>
                </a:solidFill>
              </a:defRPr>
            </a:lvl2pPr>
            <a:lvl3pPr>
              <a:buClrTx/>
              <a:buSzPct val="100000"/>
              <a:buFont typeface="Arial" pitchFamily="34" charset="0"/>
              <a:buChar char="•"/>
              <a:defRPr sz="2400">
                <a:solidFill>
                  <a:schemeClr val="accent4">
                    <a:lumMod val="75000"/>
                  </a:schemeClr>
                </a:solidFill>
              </a:defRPr>
            </a:lvl3pPr>
            <a:lvl4pPr>
              <a:buClr>
                <a:schemeClr val="bg1"/>
              </a:buClr>
              <a:buSzPct val="70000"/>
              <a:buFont typeface="Courier New" pitchFamily="49" charset="0"/>
              <a:buChar char="o"/>
              <a:defRPr sz="2400" baseline="0">
                <a:solidFill>
                  <a:schemeClr val="bg2"/>
                </a:solidFill>
              </a:defRPr>
            </a:lvl4pPr>
            <a:lvl5pPr>
              <a:buClr>
                <a:schemeClr val="bg1"/>
              </a:buClr>
              <a:buSzPct val="70000"/>
              <a:buFont typeface="Arial" pitchFamily="34" charset="0"/>
              <a:buChar char="•"/>
              <a:defRPr sz="2400">
                <a:solidFill>
                  <a:schemeClr val="bg2"/>
                </a:solidFill>
              </a:defRPr>
            </a:lvl5pPr>
          </a:lstStyle>
          <a:p>
            <a:pPr lvl="2"/>
            <a:endParaRPr lang="en-US" dirty="0"/>
          </a:p>
          <a:p>
            <a:pPr lvl="0"/>
            <a:endParaRPr lang="en-US" dirty="0"/>
          </a:p>
          <a:p>
            <a:pPr lvl="2"/>
            <a:endParaRPr lang="en-US" dirty="0"/>
          </a:p>
          <a:p>
            <a:pPr lvl="1"/>
            <a:endParaRPr lang="en-US" dirty="0"/>
          </a:p>
          <a:p>
            <a:pPr lvl="1"/>
            <a:endParaRPr lang="en-US" dirty="0"/>
          </a:p>
          <a:p>
            <a:pPr lvl="1"/>
            <a:endParaRPr lang="en-US" dirty="0"/>
          </a:p>
        </p:txBody>
      </p:sp>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5683"/>
          <a:stretch/>
        </p:blipFill>
        <p:spPr>
          <a:xfrm>
            <a:off x="0" y="6664273"/>
            <a:ext cx="12192000" cy="204061"/>
          </a:xfrm>
          <a:prstGeom prst="rect">
            <a:avLst/>
          </a:prstGeom>
        </p:spPr>
      </p:pic>
    </p:spTree>
    <p:extLst>
      <p:ext uri="{BB962C8B-B14F-4D97-AF65-F5344CB8AC3E}">
        <p14:creationId xmlns:p14="http://schemas.microsoft.com/office/powerpoint/2010/main" val="284891844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lor_background">
    <p:bg>
      <p:bgPr>
        <a:solidFill>
          <a:srgbClr val="006858"/>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3" y="4467099"/>
            <a:ext cx="11059884" cy="1162051"/>
          </a:xfrm>
          <a:prstGeom prst="rect">
            <a:avLst/>
          </a:prstGeom>
        </p:spPr>
        <p:txBody>
          <a:bodyPr anchor="b"/>
          <a:lstStyle>
            <a:lvl1pPr algn="l">
              <a:defRPr sz="4800" b="1" baseline="0">
                <a:solidFill>
                  <a:schemeClr val="bg2"/>
                </a:solidFill>
                <a:effectLst/>
                <a:latin typeface="Calibri" pitchFamily="34" charset="0"/>
              </a:defRPr>
            </a:lvl1pPr>
          </a:lstStyle>
          <a:p>
            <a:r>
              <a:rPr lang="en-US" dirty="0"/>
              <a:t>Click to edit Master title style</a:t>
            </a:r>
          </a:p>
        </p:txBody>
      </p:sp>
      <p:sp>
        <p:nvSpPr>
          <p:cNvPr id="5" name="Text Placeholder 2"/>
          <p:cNvSpPr>
            <a:spLocks noGrp="1"/>
          </p:cNvSpPr>
          <p:nvPr>
            <p:ph type="body" idx="1"/>
          </p:nvPr>
        </p:nvSpPr>
        <p:spPr>
          <a:xfrm>
            <a:off x="609601" y="5900930"/>
            <a:ext cx="10363200" cy="568325"/>
          </a:xfrm>
          <a:prstGeom prst="rect">
            <a:avLst/>
          </a:prstGeom>
        </p:spPr>
        <p:txBody>
          <a:bodyPr anchor="b"/>
          <a:lstStyle>
            <a:lvl1pPr marL="0" indent="0" algn="l">
              <a:lnSpc>
                <a:spcPts val="2933"/>
              </a:lnSpc>
              <a:buNone/>
              <a:defRPr sz="2667" baseline="0">
                <a:solidFill>
                  <a:schemeClr val="bg2"/>
                </a:solidFill>
                <a:latin typeface="Calibri" pitchFamily="34" charset="0"/>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540996154"/>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LOSING_OD">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b="18140"/>
          <a:stretch/>
        </p:blipFill>
        <p:spPr>
          <a:xfrm>
            <a:off x="1" y="5679810"/>
            <a:ext cx="12198571" cy="1178193"/>
          </a:xfrm>
          <a:prstGeom prst="rect">
            <a:avLst/>
          </a:prstGeom>
        </p:spPr>
      </p:pic>
      <p:sp>
        <p:nvSpPr>
          <p:cNvPr id="3" name="TextBox 2"/>
          <p:cNvSpPr txBox="1"/>
          <p:nvPr userDrawn="1"/>
        </p:nvSpPr>
        <p:spPr>
          <a:xfrm>
            <a:off x="169626" y="3662434"/>
            <a:ext cx="8852455" cy="1815882"/>
          </a:xfrm>
          <a:prstGeom prst="rect">
            <a:avLst/>
          </a:prstGeom>
          <a:noFill/>
        </p:spPr>
        <p:txBody>
          <a:bodyPr wrap="square" rtlCol="0">
            <a:spAutoFit/>
          </a:bodyPr>
          <a:lstStyle/>
          <a:p>
            <a:r>
              <a:rPr lang="en-US" sz="1600" dirty="0">
                <a:solidFill>
                  <a:srgbClr val="695E4A"/>
                </a:solidFill>
                <a:latin typeface="Calibri" panose="020F0502020204030204" pitchFamily="34" charset="0"/>
              </a:rPr>
              <a:t>For more information, contact CDC</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1-800-CDC-INFO (232-4636)</a:t>
            </a: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TTY:  1-888-232-6348    www.cdc.gov</a:t>
            </a: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br>
              <a:rPr lang="en-US" sz="1600" dirty="0">
                <a:solidFill>
                  <a:srgbClr val="695E4A"/>
                </a:solidFill>
                <a:latin typeface="Calibri" panose="020F0502020204030204" pitchFamily="34" charset="0"/>
              </a:rPr>
            </a:br>
            <a:r>
              <a:rPr lang="en-US" sz="1600" dirty="0">
                <a:solidFill>
                  <a:srgbClr val="695E4A"/>
                </a:solidFill>
                <a:latin typeface="Calibri" panose="020F0502020204030204" pitchFamily="34" charset="0"/>
              </a:rPr>
              <a:t>The findings and conclusions in this report are those of the authors and do not necessarily represent the official position of the Centers for Disease Control and Prevention.</a:t>
            </a:r>
          </a:p>
        </p:txBody>
      </p:sp>
    </p:spTree>
    <p:extLst>
      <p:ext uri="{BB962C8B-B14F-4D97-AF65-F5344CB8AC3E}">
        <p14:creationId xmlns:p14="http://schemas.microsoft.com/office/powerpoint/2010/main" val="162554448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0DE92-BF14-4E76-AF3A-9E1AC9BA8EBB}"/>
              </a:ext>
            </a:extLst>
          </p:cNvPr>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39BAE8-47E3-41FE-8269-23AEA4FA482C}"/>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F95938-E743-4A1D-8BCE-05E6245FFEEB}"/>
              </a:ext>
            </a:extLst>
          </p:cNvPr>
          <p:cNvSpPr>
            <a:spLocks noGrp="1"/>
          </p:cNvSpPr>
          <p:nvPr>
            <p:ph type="dt" sz="half" idx="10"/>
          </p:nvPr>
        </p:nvSpPr>
        <p:spPr/>
        <p:txBody>
          <a:bodyPr/>
          <a:lstStyle/>
          <a:p>
            <a:fld id="{5E3A02BE-A746-459A-9D18-BC32EB4D35DB}" type="datetimeFigureOut">
              <a:rPr lang="en-US" smtClean="0"/>
              <a:t>2/11/2022</a:t>
            </a:fld>
            <a:endParaRPr lang="en-US"/>
          </a:p>
        </p:txBody>
      </p:sp>
      <p:sp>
        <p:nvSpPr>
          <p:cNvPr id="5" name="Footer Placeholder 4">
            <a:extLst>
              <a:ext uri="{FF2B5EF4-FFF2-40B4-BE49-F238E27FC236}">
                <a16:creationId xmlns:a16="http://schemas.microsoft.com/office/drawing/2014/main" id="{BDCDFAB2-6157-49D3-85A7-C577D91ED5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D3D456-D7AE-4534-8208-3A870004229A}"/>
              </a:ext>
            </a:extLst>
          </p:cNvPr>
          <p:cNvSpPr>
            <a:spLocks noGrp="1"/>
          </p:cNvSpPr>
          <p:nvPr>
            <p:ph type="sldNum" sz="quarter" idx="12"/>
          </p:nvPr>
        </p:nvSpPr>
        <p:spPr/>
        <p:txBody>
          <a:bodyPr/>
          <a:lstStyle/>
          <a:p>
            <a:fld id="{0FA42D9B-6B43-4A04-957D-69B5BBF96D63}" type="slidenum">
              <a:rPr lang="en-US" smtClean="0"/>
              <a:t>‹#›</a:t>
            </a:fld>
            <a:endParaRPr lang="en-US"/>
          </a:p>
        </p:txBody>
      </p:sp>
    </p:spTree>
    <p:extLst>
      <p:ext uri="{BB962C8B-B14F-4D97-AF65-F5344CB8AC3E}">
        <p14:creationId xmlns:p14="http://schemas.microsoft.com/office/powerpoint/2010/main" val="42912560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F25B7-CBDA-418D-B7D3-45100BC625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6EE765-C46D-4DBB-A8E2-D18752F261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D24BC4-F68B-4413-B292-9FEC305962A8}"/>
              </a:ext>
            </a:extLst>
          </p:cNvPr>
          <p:cNvSpPr>
            <a:spLocks noGrp="1"/>
          </p:cNvSpPr>
          <p:nvPr>
            <p:ph type="dt" sz="half" idx="10"/>
          </p:nvPr>
        </p:nvSpPr>
        <p:spPr/>
        <p:txBody>
          <a:bodyPr/>
          <a:lstStyle/>
          <a:p>
            <a:fld id="{5E3A02BE-A746-459A-9D18-BC32EB4D35DB}" type="datetimeFigureOut">
              <a:rPr lang="en-US" smtClean="0"/>
              <a:t>2/11/2022</a:t>
            </a:fld>
            <a:endParaRPr lang="en-US"/>
          </a:p>
        </p:txBody>
      </p:sp>
      <p:sp>
        <p:nvSpPr>
          <p:cNvPr id="5" name="Footer Placeholder 4">
            <a:extLst>
              <a:ext uri="{FF2B5EF4-FFF2-40B4-BE49-F238E27FC236}">
                <a16:creationId xmlns:a16="http://schemas.microsoft.com/office/drawing/2014/main" id="{0F43B369-B361-46D4-991F-0977AF8E14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4F121-E876-40F6-8A65-9930BF62254C}"/>
              </a:ext>
            </a:extLst>
          </p:cNvPr>
          <p:cNvSpPr>
            <a:spLocks noGrp="1"/>
          </p:cNvSpPr>
          <p:nvPr>
            <p:ph type="sldNum" sz="quarter" idx="12"/>
          </p:nvPr>
        </p:nvSpPr>
        <p:spPr/>
        <p:txBody>
          <a:bodyPr/>
          <a:lstStyle/>
          <a:p>
            <a:fld id="{0FA42D9B-6B43-4A04-957D-69B5BBF96D63}" type="slidenum">
              <a:rPr lang="en-US" smtClean="0"/>
              <a:t>‹#›</a:t>
            </a:fld>
            <a:endParaRPr lang="en-US"/>
          </a:p>
        </p:txBody>
      </p:sp>
    </p:spTree>
    <p:extLst>
      <p:ext uri="{BB962C8B-B14F-4D97-AF65-F5344CB8AC3E}">
        <p14:creationId xmlns:p14="http://schemas.microsoft.com/office/powerpoint/2010/main" val="364669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49F02-22BE-4611-BC3C-9CE1426659A5}"/>
              </a:ext>
            </a:extLst>
          </p:cNvPr>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4AC5FF-5520-4635-9C4E-842F18E7CD0A}"/>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AE24C0-8D00-44F5-BAC4-EF9A2B03CA0D}"/>
              </a:ext>
            </a:extLst>
          </p:cNvPr>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5DBFCA-4666-43C7-819E-0FC80FE7E880}"/>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E6BB67-2582-4536-A822-36F79D4BABCA}"/>
              </a:ext>
            </a:extLst>
          </p:cNvPr>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9F2B37-06DC-49C0-B521-B6999AEDA36E}"/>
              </a:ext>
            </a:extLst>
          </p:cNvPr>
          <p:cNvSpPr>
            <a:spLocks noGrp="1"/>
          </p:cNvSpPr>
          <p:nvPr>
            <p:ph type="dt" sz="half" idx="10"/>
          </p:nvPr>
        </p:nvSpPr>
        <p:spPr/>
        <p:txBody>
          <a:bodyPr/>
          <a:lstStyle/>
          <a:p>
            <a:fld id="{5E3A02BE-A746-459A-9D18-BC32EB4D35DB}" type="datetimeFigureOut">
              <a:rPr lang="en-US" smtClean="0"/>
              <a:t>2/11/2022</a:t>
            </a:fld>
            <a:endParaRPr lang="en-US"/>
          </a:p>
        </p:txBody>
      </p:sp>
      <p:sp>
        <p:nvSpPr>
          <p:cNvPr id="8" name="Footer Placeholder 7">
            <a:extLst>
              <a:ext uri="{FF2B5EF4-FFF2-40B4-BE49-F238E27FC236}">
                <a16:creationId xmlns:a16="http://schemas.microsoft.com/office/drawing/2014/main" id="{8017194E-6C9C-4758-B5F8-CF793B70FF1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21862E9-BDA0-4F7C-A6FB-6F34A752D3E1}"/>
              </a:ext>
            </a:extLst>
          </p:cNvPr>
          <p:cNvSpPr>
            <a:spLocks noGrp="1"/>
          </p:cNvSpPr>
          <p:nvPr>
            <p:ph type="sldNum" sz="quarter" idx="12"/>
          </p:nvPr>
        </p:nvSpPr>
        <p:spPr/>
        <p:txBody>
          <a:bodyPr/>
          <a:lstStyle/>
          <a:p>
            <a:fld id="{0FA42D9B-6B43-4A04-957D-69B5BBF96D63}" type="slidenum">
              <a:rPr lang="en-US" smtClean="0"/>
              <a:t>‹#›</a:t>
            </a:fld>
            <a:endParaRPr lang="en-US"/>
          </a:p>
        </p:txBody>
      </p:sp>
    </p:spTree>
    <p:extLst>
      <p:ext uri="{BB962C8B-B14F-4D97-AF65-F5344CB8AC3E}">
        <p14:creationId xmlns:p14="http://schemas.microsoft.com/office/powerpoint/2010/main" val="3739809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3" y="2367096"/>
            <a:ext cx="10363827"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C04024-99D2-4112-9AF1-59348BAA32E0}" type="datetimeFigureOut">
              <a:rPr lang="en-US" smtClean="0"/>
              <a:t>2/11/2022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EC294F-BD13-4FD7-AECC-F1372DF5F071}" type="slidenum">
              <a:rPr lang="en-US" smtClean="0"/>
              <a:t>‹#›</a:t>
            </a:fld>
            <a:endParaRPr lang="en-US"/>
          </a:p>
        </p:txBody>
      </p:sp>
    </p:spTree>
    <p:extLst>
      <p:ext uri="{BB962C8B-B14F-4D97-AF65-F5344CB8AC3E}">
        <p14:creationId xmlns:p14="http://schemas.microsoft.com/office/powerpoint/2010/main" val="3438245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838200" y="1826685"/>
            <a:ext cx="10515600" cy="4349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extLst>
      <p:ext uri="{BB962C8B-B14F-4D97-AF65-F5344CB8AC3E}">
        <p14:creationId xmlns:p14="http://schemas.microsoft.com/office/powerpoint/2010/main" val="15354128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ransition>
    <p:fade/>
  </p:transition>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Myriad Web Pro" panose="020B0503030403020204" pitchFamily="34" charset="0"/>
        </a:defRPr>
      </a:lvl2pPr>
      <a:lvl3pPr algn="ctr" rtl="0" eaLnBrk="0" fontAlgn="base" hangingPunct="0">
        <a:spcBef>
          <a:spcPct val="0"/>
        </a:spcBef>
        <a:spcAft>
          <a:spcPct val="0"/>
        </a:spcAft>
        <a:defRPr sz="5867">
          <a:solidFill>
            <a:schemeClr val="tx1"/>
          </a:solidFill>
          <a:latin typeface="Myriad Web Pro" panose="020B0503030403020204" pitchFamily="34" charset="0"/>
        </a:defRPr>
      </a:lvl3pPr>
      <a:lvl4pPr algn="ctr" rtl="0" eaLnBrk="0" fontAlgn="base" hangingPunct="0">
        <a:spcBef>
          <a:spcPct val="0"/>
        </a:spcBef>
        <a:spcAft>
          <a:spcPct val="0"/>
        </a:spcAft>
        <a:defRPr sz="5867">
          <a:solidFill>
            <a:schemeClr val="tx1"/>
          </a:solidFill>
          <a:latin typeface="Myriad Web Pro" panose="020B0503030403020204" pitchFamily="34" charset="0"/>
        </a:defRPr>
      </a:lvl4pPr>
      <a:lvl5pPr algn="ctr" rtl="0" eaLnBrk="0" fontAlgn="base" hangingPunct="0">
        <a:spcBef>
          <a:spcPct val="0"/>
        </a:spcBef>
        <a:spcAft>
          <a:spcPct val="0"/>
        </a:spcAft>
        <a:defRPr sz="5867">
          <a:solidFill>
            <a:schemeClr val="tx1"/>
          </a:solidFill>
          <a:latin typeface="Myriad Web Pro" panose="020B0503030403020204" pitchFamily="34" charset="0"/>
        </a:defRPr>
      </a:lvl5pPr>
      <a:lvl6pPr marL="609585" algn="ctr" rtl="0" fontAlgn="base">
        <a:spcBef>
          <a:spcPct val="0"/>
        </a:spcBef>
        <a:spcAft>
          <a:spcPct val="0"/>
        </a:spcAft>
        <a:defRPr sz="5867">
          <a:solidFill>
            <a:schemeClr val="tx1"/>
          </a:solidFill>
          <a:latin typeface="Myriad Web Pro" panose="020B0503030403020204" pitchFamily="34" charset="0"/>
        </a:defRPr>
      </a:lvl6pPr>
      <a:lvl7pPr marL="1219170" algn="ctr" rtl="0" fontAlgn="base">
        <a:spcBef>
          <a:spcPct val="0"/>
        </a:spcBef>
        <a:spcAft>
          <a:spcPct val="0"/>
        </a:spcAft>
        <a:defRPr sz="5867">
          <a:solidFill>
            <a:schemeClr val="tx1"/>
          </a:solidFill>
          <a:latin typeface="Myriad Web Pro" panose="020B0503030403020204" pitchFamily="34" charset="0"/>
        </a:defRPr>
      </a:lvl7pPr>
      <a:lvl8pPr marL="1828754" algn="ctr" rtl="0" fontAlgn="base">
        <a:spcBef>
          <a:spcPct val="0"/>
        </a:spcBef>
        <a:spcAft>
          <a:spcPct val="0"/>
        </a:spcAft>
        <a:defRPr sz="5867">
          <a:solidFill>
            <a:schemeClr val="tx1"/>
          </a:solidFill>
          <a:latin typeface="Myriad Web Pro" panose="020B0503030403020204" pitchFamily="34" charset="0"/>
        </a:defRPr>
      </a:lvl8pPr>
      <a:lvl9pPr marL="2438339" algn="ctr" rtl="0" fontAlgn="base">
        <a:spcBef>
          <a:spcPct val="0"/>
        </a:spcBef>
        <a:spcAft>
          <a:spcPct val="0"/>
        </a:spcAft>
        <a:defRPr sz="5867">
          <a:solidFill>
            <a:schemeClr val="tx1"/>
          </a:solidFill>
          <a:latin typeface="Myriad Web Pro" panose="020B0503030403020204" pitchFamily="34" charset="0"/>
        </a:defRPr>
      </a:lvl9pPr>
    </p:titleStyle>
    <p:bodyStyle>
      <a:lvl1pPr marL="457189" indent="-457189" algn="l" rtl="0" eaLnBrk="0" fontAlgn="base" hangingPunct="0">
        <a:spcBef>
          <a:spcPct val="20000"/>
        </a:spcBef>
        <a:spcAft>
          <a:spcPct val="0"/>
        </a:spcAft>
        <a:buFont typeface="Arial" panose="020B0604020202020204" pitchFamily="34" charset="0"/>
        <a:buChar char="•"/>
        <a:defRPr sz="4267" kern="1200">
          <a:solidFill>
            <a:srgbClr val="7F7F7F"/>
          </a:solidFill>
          <a:latin typeface="Calibri" panose="020F0502020204030204" pitchFamily="34" charset="0"/>
          <a:ea typeface="+mn-ea"/>
          <a:cs typeface="+mn-cs"/>
        </a:defRPr>
      </a:lvl1pPr>
      <a:lvl2pPr marL="990575" indent="-380990" algn="l" rtl="0" eaLnBrk="0" fontAlgn="base" hangingPunct="0">
        <a:spcBef>
          <a:spcPct val="20000"/>
        </a:spcBef>
        <a:spcAft>
          <a:spcPct val="0"/>
        </a:spcAft>
        <a:buFont typeface="Arial" panose="020B0604020202020204" pitchFamily="34" charset="0"/>
        <a:buChar char="–"/>
        <a:defRPr sz="3733" kern="1200">
          <a:solidFill>
            <a:srgbClr val="7F7F7F"/>
          </a:solidFill>
          <a:latin typeface="Calibri" panose="020F0502020204030204" pitchFamily="34" charset="0"/>
          <a:ea typeface="+mn-ea"/>
          <a:cs typeface="+mn-cs"/>
        </a:defRPr>
      </a:lvl2pPr>
      <a:lvl3pPr marL="1523962" indent="-304792" algn="l" rtl="0" eaLnBrk="0" fontAlgn="base" hangingPunct="0">
        <a:spcBef>
          <a:spcPct val="20000"/>
        </a:spcBef>
        <a:spcAft>
          <a:spcPct val="0"/>
        </a:spcAft>
        <a:buFont typeface="Arial" panose="020B0604020202020204" pitchFamily="34" charset="0"/>
        <a:buChar char="•"/>
        <a:defRPr sz="3200" kern="1200">
          <a:solidFill>
            <a:srgbClr val="7F7F7F"/>
          </a:solidFill>
          <a:latin typeface="Calibri" panose="020F0502020204030204" pitchFamily="34" charset="0"/>
          <a:ea typeface="+mn-ea"/>
          <a:cs typeface="+mn-cs"/>
        </a:defRPr>
      </a:lvl3pPr>
      <a:lvl4pPr marL="2133547"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4pPr>
      <a:lvl5pPr marL="2743131" indent="-304792" algn="l" rtl="0" eaLnBrk="0" fontAlgn="base" hangingPunct="0">
        <a:spcBef>
          <a:spcPct val="20000"/>
        </a:spcBef>
        <a:spcAft>
          <a:spcPct val="0"/>
        </a:spcAft>
        <a:buFont typeface="Arial" panose="020B0604020202020204" pitchFamily="34" charset="0"/>
        <a:buChar char="»"/>
        <a:defRPr sz="2667" kern="1200">
          <a:solidFill>
            <a:srgbClr val="7F7F7F"/>
          </a:solidFill>
          <a:latin typeface="Calibri" panose="020F0502020204030204" pitchFamily="34"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rand.org/blog/2021/06/collect-data-on-sexual-orientation-and-gender-identity.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cdc.gov/nchs/rands" TargetMode="External"/><Relationship Id="rId2" Type="http://schemas.openxmlformats.org/officeDocument/2006/relationships/hyperlink" Target="https://www.cdc.gov/nchs/ccqder" TargetMode="External"/><Relationship Id="rId1" Type="http://schemas.openxmlformats.org/officeDocument/2006/relationships/slideLayout" Target="../slideLayouts/slideLayout4.xml"/><Relationship Id="rId4" Type="http://schemas.openxmlformats.org/officeDocument/2006/relationships/hyperlink" Target="https://wwwn.cdc.gov/qban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1895205"/>
            <a:ext cx="10972800" cy="2042929"/>
          </a:xfrm>
        </p:spPr>
        <p:txBody>
          <a:bodyPr/>
          <a:lstStyle/>
          <a:p>
            <a:r>
              <a:rPr lang="en-US" altLang="en-US" dirty="0"/>
              <a:t>NCHS and Gender Identity Data Collection</a:t>
            </a:r>
          </a:p>
        </p:txBody>
      </p:sp>
      <p:sp>
        <p:nvSpPr>
          <p:cNvPr id="2" name="Subtitle 1"/>
          <p:cNvSpPr>
            <a:spLocks noGrp="1"/>
          </p:cNvSpPr>
          <p:nvPr>
            <p:ph type="subTitle" idx="1"/>
          </p:nvPr>
        </p:nvSpPr>
        <p:spPr>
          <a:xfrm>
            <a:off x="609600" y="3938134"/>
            <a:ext cx="10116620" cy="1456803"/>
          </a:xfrm>
        </p:spPr>
        <p:txBody>
          <a:bodyPr/>
          <a:lstStyle/>
          <a:p>
            <a:r>
              <a:rPr lang="en-US" sz="2800" dirty="0">
                <a:solidFill>
                  <a:schemeClr val="tx1">
                    <a:lumMod val="50000"/>
                  </a:schemeClr>
                </a:solidFill>
              </a:rPr>
              <a:t>Amy Branum</a:t>
            </a:r>
          </a:p>
          <a:p>
            <a:r>
              <a:rPr lang="en-US" sz="2400" dirty="0">
                <a:solidFill>
                  <a:schemeClr val="tx1">
                    <a:lumMod val="50000"/>
                  </a:schemeClr>
                </a:solidFill>
              </a:rPr>
              <a:t>Associate Director for Science</a:t>
            </a:r>
          </a:p>
          <a:p>
            <a:r>
              <a:rPr lang="en-US" sz="2400" dirty="0">
                <a:solidFill>
                  <a:schemeClr val="tx1">
                    <a:lumMod val="50000"/>
                  </a:schemeClr>
                </a:solidFill>
              </a:rPr>
              <a:t>NCHS</a:t>
            </a:r>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42927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Cognitive Interviewing at NCHS</a:t>
            </a:r>
          </a:p>
        </p:txBody>
      </p:sp>
      <p:sp>
        <p:nvSpPr>
          <p:cNvPr id="3" name="Text Placeholder 2"/>
          <p:cNvSpPr>
            <a:spLocks noGrp="1"/>
          </p:cNvSpPr>
          <p:nvPr>
            <p:ph type="body" sz="quarter" idx="10"/>
          </p:nvPr>
        </p:nvSpPr>
        <p:spPr/>
        <p:txBody>
          <a:bodyPr/>
          <a:lstStyle/>
          <a:p>
            <a:r>
              <a:rPr lang="en-US" dirty="0"/>
              <a:t>First cognitive laboratory, 1980s</a:t>
            </a:r>
          </a:p>
          <a:p>
            <a:r>
              <a:rPr lang="en-US" dirty="0"/>
              <a:t>Scientific study</a:t>
            </a:r>
          </a:p>
          <a:p>
            <a:pPr lvl="1"/>
            <a:r>
              <a:rPr lang="en-US" dirty="0"/>
              <a:t>Systematic analysis</a:t>
            </a:r>
          </a:p>
          <a:p>
            <a:pPr lvl="1"/>
            <a:r>
              <a:rPr lang="en-US" dirty="0"/>
              <a:t>Data quality</a:t>
            </a:r>
          </a:p>
          <a:p>
            <a:pPr lvl="1"/>
            <a:r>
              <a:rPr lang="en-US" dirty="0"/>
              <a:t>Maintenance of data</a:t>
            </a:r>
          </a:p>
          <a:p>
            <a:pPr lvl="1"/>
            <a:r>
              <a:rPr lang="en-US" dirty="0"/>
              <a:t>Transparency</a:t>
            </a:r>
          </a:p>
          <a:p>
            <a:pPr lvl="1"/>
            <a:r>
              <a:rPr lang="en-US" dirty="0"/>
              <a:t>Documentation</a:t>
            </a:r>
          </a:p>
          <a:p>
            <a:r>
              <a:rPr lang="en-US" dirty="0"/>
              <a:t>Cognitive interviewing as validation</a:t>
            </a:r>
          </a:p>
          <a:p>
            <a:r>
              <a:rPr lang="en-US" dirty="0"/>
              <a:t>Ensuring Comparability and Measurement Equity  (AAPOR Webinar)</a:t>
            </a:r>
          </a:p>
          <a:p>
            <a:r>
              <a:rPr lang="en-US" dirty="0"/>
              <a:t>Research and Development Survey (RANDS):  Mixed Method</a:t>
            </a:r>
          </a:p>
          <a:p>
            <a:endParaRPr lang="en-US" dirty="0"/>
          </a:p>
        </p:txBody>
      </p:sp>
      <p:pic>
        <p:nvPicPr>
          <p:cNvPr id="4" name="Picture 3" descr="This is an image of a book cover titled &quot;Cognitive Interviewing Mythology.&quot;"/>
          <p:cNvPicPr>
            <a:picLocks noChangeAspect="1"/>
          </p:cNvPicPr>
          <p:nvPr/>
        </p:nvPicPr>
        <p:blipFill>
          <a:blip r:embed="rId3"/>
          <a:stretch>
            <a:fillRect/>
          </a:stretch>
        </p:blipFill>
        <p:spPr>
          <a:xfrm>
            <a:off x="8513575" y="1159221"/>
            <a:ext cx="2504322" cy="3764260"/>
          </a:xfrm>
          <a:prstGeom prst="rect">
            <a:avLst/>
          </a:prstGeom>
        </p:spPr>
      </p:pic>
    </p:spTree>
    <p:extLst>
      <p:ext uri="{BB962C8B-B14F-4D97-AF65-F5344CB8AC3E}">
        <p14:creationId xmlns:p14="http://schemas.microsoft.com/office/powerpoint/2010/main" val="334978450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Analytic Goals of Cognitive Interviewing Studies</a:t>
            </a:r>
          </a:p>
        </p:txBody>
      </p:sp>
      <p:sp>
        <p:nvSpPr>
          <p:cNvPr id="3" name="Text Placeholder 2"/>
          <p:cNvSpPr>
            <a:spLocks noGrp="1"/>
          </p:cNvSpPr>
          <p:nvPr>
            <p:ph type="body" sz="quarter" idx="10"/>
          </p:nvPr>
        </p:nvSpPr>
        <p:spPr>
          <a:xfrm>
            <a:off x="609600" y="1888067"/>
            <a:ext cx="10972800" cy="4455584"/>
          </a:xfrm>
        </p:spPr>
        <p:txBody>
          <a:bodyPr/>
          <a:lstStyle/>
          <a:p>
            <a:r>
              <a:rPr lang="en-US" sz="2800" dirty="0">
                <a:solidFill>
                  <a:srgbClr val="000000"/>
                </a:solidFill>
              </a:rPr>
              <a:t>Cognitive Testing:   Conducting interviews to “look for problems.”</a:t>
            </a:r>
          </a:p>
          <a:p>
            <a:endParaRPr lang="en-US" sz="2800" dirty="0"/>
          </a:p>
          <a:p>
            <a:r>
              <a:rPr lang="en-US" sz="2800" dirty="0">
                <a:solidFill>
                  <a:srgbClr val="000000"/>
                </a:solidFill>
              </a:rPr>
              <a:t>Construct Validity Study:  Identifying the constructs captured by individual questions by identifying the specific </a:t>
            </a:r>
            <a:r>
              <a:rPr lang="en-US" sz="2800" dirty="0">
                <a:solidFill>
                  <a:srgbClr val="FF0000"/>
                </a:solidFill>
              </a:rPr>
              <a:t>phenomena that account for respondents’ answers. </a:t>
            </a:r>
          </a:p>
          <a:p>
            <a:endParaRPr lang="en-US" sz="2800" dirty="0">
              <a:solidFill>
                <a:schemeClr val="accent1"/>
              </a:solidFill>
            </a:endParaRPr>
          </a:p>
          <a:p>
            <a:r>
              <a:rPr lang="en-US" sz="2800" dirty="0">
                <a:solidFill>
                  <a:srgbClr val="000000"/>
                </a:solidFill>
              </a:rPr>
              <a:t>Comparability Study:  Determining whether constructs are </a:t>
            </a:r>
            <a:r>
              <a:rPr lang="en-US" sz="2800" dirty="0">
                <a:solidFill>
                  <a:srgbClr val="FF0000"/>
                </a:solidFill>
              </a:rPr>
              <a:t>consistently captured across salient </a:t>
            </a:r>
            <a:r>
              <a:rPr lang="en-US" sz="2800" dirty="0">
                <a:solidFill>
                  <a:schemeClr val="tx1"/>
                </a:solidFill>
              </a:rPr>
              <a:t>respondent groups.</a:t>
            </a:r>
          </a:p>
          <a:p>
            <a:endParaRPr lang="en-US" dirty="0"/>
          </a:p>
        </p:txBody>
      </p:sp>
    </p:spTree>
    <p:extLst>
      <p:ext uri="{BB962C8B-B14F-4D97-AF65-F5344CB8AC3E}">
        <p14:creationId xmlns:p14="http://schemas.microsoft.com/office/powerpoint/2010/main" val="362058091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143000"/>
          </a:xfrm>
        </p:spPr>
        <p:txBody>
          <a:bodyPr/>
          <a:lstStyle/>
          <a:p>
            <a:r>
              <a:rPr lang="en-US" dirty="0"/>
              <a:t>Research and Development Survey (RANDS)</a:t>
            </a:r>
          </a:p>
        </p:txBody>
      </p:sp>
      <p:sp>
        <p:nvSpPr>
          <p:cNvPr id="3" name="Text Placeholder 2"/>
          <p:cNvSpPr>
            <a:spLocks noGrp="1"/>
          </p:cNvSpPr>
          <p:nvPr>
            <p:ph type="body" sz="quarter" idx="10"/>
          </p:nvPr>
        </p:nvSpPr>
        <p:spPr>
          <a:xfrm>
            <a:off x="609600" y="1485900"/>
            <a:ext cx="10972800" cy="4455584"/>
          </a:xfrm>
        </p:spPr>
        <p:txBody>
          <a:bodyPr/>
          <a:lstStyle/>
          <a:p>
            <a:r>
              <a:rPr lang="en-US" dirty="0"/>
              <a:t>Mixed Method:  </a:t>
            </a:r>
          </a:p>
          <a:p>
            <a:pPr lvl="1"/>
            <a:r>
              <a:rPr lang="en-US" dirty="0"/>
              <a:t>Cognitive Interviewing + Web Panel Survey Data</a:t>
            </a:r>
          </a:p>
          <a:p>
            <a:pPr lvl="1"/>
            <a:r>
              <a:rPr lang="en-US" dirty="0"/>
              <a:t>How much error?  In what demographic groups?</a:t>
            </a:r>
          </a:p>
          <a:p>
            <a:pPr lvl="1"/>
            <a:endParaRPr lang="en-US" dirty="0"/>
          </a:p>
          <a:p>
            <a:r>
              <a:rPr lang="en-US" dirty="0"/>
              <a:t>Embedded Construct and Error Probes</a:t>
            </a:r>
          </a:p>
          <a:p>
            <a:pPr lvl="1"/>
            <a:r>
              <a:rPr lang="en-US" dirty="0"/>
              <a:t>‘When answering the last question, were you thinking about X, Y or Z?’</a:t>
            </a:r>
          </a:p>
          <a:p>
            <a:pPr marL="609585" lvl="1" indent="0">
              <a:buNone/>
            </a:pPr>
            <a:endParaRPr lang="en-US" dirty="0"/>
          </a:p>
          <a:p>
            <a:pPr marL="533399" indent="-457200"/>
            <a:r>
              <a:rPr lang="en-US" dirty="0"/>
              <a:t>Experimental Design:</a:t>
            </a:r>
          </a:p>
          <a:p>
            <a:pPr marL="1066785" lvl="1" indent="-457200"/>
            <a:r>
              <a:rPr lang="en-US" dirty="0"/>
              <a:t>To test different versions of questions</a:t>
            </a:r>
          </a:p>
          <a:p>
            <a:pPr marL="609585" lvl="1" indent="0">
              <a:buNone/>
            </a:pPr>
            <a:endParaRPr lang="en-US" dirty="0"/>
          </a:p>
        </p:txBody>
      </p:sp>
    </p:spTree>
    <p:extLst>
      <p:ext uri="{BB962C8B-B14F-4D97-AF65-F5344CB8AC3E}">
        <p14:creationId xmlns:p14="http://schemas.microsoft.com/office/powerpoint/2010/main" val="39111330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E2616-CDF4-4317-BB71-C57D42029F7A}"/>
              </a:ext>
            </a:extLst>
          </p:cNvPr>
          <p:cNvSpPr>
            <a:spLocks noGrp="1"/>
          </p:cNvSpPr>
          <p:nvPr>
            <p:ph type="title"/>
          </p:nvPr>
        </p:nvSpPr>
        <p:spPr>
          <a:xfrm>
            <a:off x="649705" y="1830057"/>
            <a:ext cx="10720138" cy="901113"/>
          </a:xfrm>
        </p:spPr>
        <p:txBody>
          <a:bodyPr/>
          <a:lstStyle/>
          <a:p>
            <a:r>
              <a:rPr lang="en-US" dirty="0"/>
              <a:t>Gender Identity Measurement</a:t>
            </a:r>
          </a:p>
        </p:txBody>
      </p:sp>
    </p:spTree>
    <p:extLst>
      <p:ext uri="{BB962C8B-B14F-4D97-AF65-F5344CB8AC3E}">
        <p14:creationId xmlns:p14="http://schemas.microsoft.com/office/powerpoint/2010/main" val="1485313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CD20072-6662-4C25-B891-168173C47FA7}"/>
              </a:ext>
            </a:extLst>
          </p:cNvPr>
          <p:cNvSpPr>
            <a:spLocks noGrp="1"/>
          </p:cNvSpPr>
          <p:nvPr>
            <p:ph type="title"/>
          </p:nvPr>
        </p:nvSpPr>
        <p:spPr/>
        <p:txBody>
          <a:bodyPr/>
          <a:lstStyle/>
          <a:p>
            <a:r>
              <a:rPr lang="en-US" dirty="0"/>
              <a:t>External Collaborations</a:t>
            </a:r>
          </a:p>
        </p:txBody>
      </p:sp>
      <p:sp>
        <p:nvSpPr>
          <p:cNvPr id="8" name="Text Placeholder 7">
            <a:extLst>
              <a:ext uri="{FF2B5EF4-FFF2-40B4-BE49-F238E27FC236}">
                <a16:creationId xmlns:a16="http://schemas.microsoft.com/office/drawing/2014/main" id="{083D2310-3633-4586-91F0-ED02116955D4}"/>
              </a:ext>
            </a:extLst>
          </p:cNvPr>
          <p:cNvSpPr>
            <a:spLocks noGrp="1"/>
          </p:cNvSpPr>
          <p:nvPr>
            <p:ph type="body" sz="quarter" idx="10"/>
          </p:nvPr>
        </p:nvSpPr>
        <p:spPr>
          <a:xfrm>
            <a:off x="866274" y="1545167"/>
            <a:ext cx="10716126" cy="4455584"/>
          </a:xfrm>
        </p:spPr>
        <p:txBody>
          <a:bodyPr/>
          <a:lstStyle/>
          <a:p>
            <a:r>
              <a:rPr lang="en-US" sz="2400" dirty="0"/>
              <a:t>CDC coordination of data collection systems</a:t>
            </a:r>
          </a:p>
          <a:p>
            <a:endParaRPr lang="en-US" sz="800" dirty="0"/>
          </a:p>
          <a:p>
            <a:r>
              <a:rPr lang="en-US" sz="2400" dirty="0">
                <a:solidFill>
                  <a:schemeClr val="accent5"/>
                </a:solidFill>
                <a:effectLst/>
                <a:ea typeface="Calibri" panose="020F0502020204030204" pitchFamily="34" charset="0"/>
              </a:rPr>
              <a:t>NCVHS Workgroup on SOGI &amp; SDOH Data (</a:t>
            </a:r>
            <a:r>
              <a:rPr lang="en-US" sz="2400" dirty="0">
                <a:solidFill>
                  <a:schemeClr val="accent5"/>
                </a:solidFill>
              </a:rPr>
              <a:t>ASPE)</a:t>
            </a:r>
          </a:p>
          <a:p>
            <a:endParaRPr lang="en-US" sz="800" dirty="0">
              <a:solidFill>
                <a:schemeClr val="accent5"/>
              </a:solidFill>
            </a:endParaRPr>
          </a:p>
          <a:p>
            <a:r>
              <a:rPr lang="en-US" sz="2400" dirty="0"/>
              <a:t>NASEM Workgroup</a:t>
            </a:r>
          </a:p>
          <a:p>
            <a:endParaRPr lang="en-US" sz="800" dirty="0"/>
          </a:p>
          <a:p>
            <a:r>
              <a:rPr lang="en-US" sz="2400" dirty="0"/>
              <a:t>OMB, Domestic Policy Council, State Dept</a:t>
            </a:r>
          </a:p>
          <a:p>
            <a:endParaRPr lang="en-US" sz="800" dirty="0"/>
          </a:p>
          <a:p>
            <a:r>
              <a:rPr lang="en-US" sz="2400" dirty="0"/>
              <a:t>FCSM SOGI Workgroup</a:t>
            </a:r>
          </a:p>
          <a:p>
            <a:endParaRPr lang="en-US" sz="800" dirty="0"/>
          </a:p>
          <a:p>
            <a:r>
              <a:rPr lang="en-US" sz="2400" dirty="0"/>
              <a:t>Interagency Response Error Group</a:t>
            </a:r>
          </a:p>
          <a:p>
            <a:endParaRPr lang="en-US" sz="800" dirty="0"/>
          </a:p>
          <a:p>
            <a:r>
              <a:rPr lang="en-US" sz="2400" dirty="0"/>
              <a:t>Community Groups</a:t>
            </a:r>
          </a:p>
          <a:p>
            <a:endParaRPr lang="en-US" sz="2400" dirty="0"/>
          </a:p>
        </p:txBody>
      </p:sp>
    </p:spTree>
    <p:extLst>
      <p:ext uri="{BB962C8B-B14F-4D97-AF65-F5344CB8AC3E}">
        <p14:creationId xmlns:p14="http://schemas.microsoft.com/office/powerpoint/2010/main" val="50751753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6EEC2D-0D35-4B2F-9505-EA52FD02D400}"/>
              </a:ext>
            </a:extLst>
          </p:cNvPr>
          <p:cNvSpPr>
            <a:spLocks noGrp="1"/>
          </p:cNvSpPr>
          <p:nvPr>
            <p:ph type="body" sz="quarter" idx="10"/>
          </p:nvPr>
        </p:nvSpPr>
        <p:spPr>
          <a:xfrm>
            <a:off x="609600" y="1292606"/>
            <a:ext cx="10972800" cy="4857901"/>
          </a:xfrm>
        </p:spPr>
        <p:txBody>
          <a:bodyPr>
            <a:normAutofit lnSpcReduction="10000"/>
          </a:bodyPr>
          <a:lstStyle/>
          <a:p>
            <a:pPr marL="0" indent="0">
              <a:lnSpc>
                <a:spcPct val="107000"/>
              </a:lnSpc>
              <a:spcBef>
                <a:spcPts val="0"/>
              </a:spcBef>
              <a:spcAft>
                <a:spcPts val="800"/>
              </a:spcAft>
              <a:buNone/>
            </a:pPr>
            <a:r>
              <a:rPr lang="en-US" sz="1800" b="1" dirty="0">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a typeface="Calibri" panose="020F0502020204030204" pitchFamily="34" charset="0"/>
              <a:cs typeface="Times New Roman" panose="02020603050405020304" pitchFamily="18" charset="0"/>
            </a:endParaRPr>
          </a:p>
          <a:p>
            <a:pPr marL="0" indent="0">
              <a:spcBef>
                <a:spcPts val="0"/>
              </a:spcBef>
              <a:spcAft>
                <a:spcPts val="0"/>
              </a:spcAft>
              <a:buNone/>
            </a:pPr>
            <a:r>
              <a:rPr lang="en-US" sz="1800" dirty="0">
                <a:solidFill>
                  <a:srgbClr val="000000"/>
                </a:solidFill>
                <a:ea typeface="Calibri" panose="020F0502020204030204" pitchFamily="34" charset="0"/>
                <a:cs typeface="Calibri" panose="020F0502020204030204" pitchFamily="34" charset="0"/>
              </a:rPr>
              <a:t>SEX:  What sex were you assigned at birth, on your original birth certificate?  </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Male</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Female</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Refused</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Don’t know</a:t>
            </a:r>
            <a:endParaRPr lang="en-US" sz="1800" dirty="0">
              <a:ea typeface="Times New Roman" panose="02020603050405020304" pitchFamily="18" charset="0"/>
              <a:cs typeface="Calibri" panose="020F0502020204030204" pitchFamily="34" charset="0"/>
            </a:endParaRPr>
          </a:p>
          <a:p>
            <a:pPr marL="0" indent="0">
              <a:spcBef>
                <a:spcPts val="0"/>
              </a:spcBef>
              <a:spcAft>
                <a:spcPts val="0"/>
              </a:spcAft>
              <a:buNone/>
            </a:pPr>
            <a:r>
              <a:rPr lang="en-US" sz="1800" dirty="0">
                <a:solidFill>
                  <a:srgbClr val="000000"/>
                </a:solidFill>
                <a:ea typeface="Calibri" panose="020F0502020204030204" pitchFamily="34" charset="0"/>
                <a:cs typeface="Calibri" panose="020F0502020204030204" pitchFamily="34" charset="0"/>
              </a:rPr>
              <a:t> </a:t>
            </a:r>
            <a:endParaRPr lang="en-US" sz="1800" dirty="0">
              <a:ea typeface="Times New Roman" panose="02020603050405020304" pitchFamily="18" charset="0"/>
              <a:cs typeface="Calibri" panose="020F0502020204030204" pitchFamily="34" charset="0"/>
            </a:endParaRPr>
          </a:p>
          <a:p>
            <a:pPr marL="0" indent="0">
              <a:spcBef>
                <a:spcPts val="0"/>
              </a:spcBef>
              <a:spcAft>
                <a:spcPts val="0"/>
              </a:spcAft>
              <a:buNone/>
            </a:pPr>
            <a:r>
              <a:rPr lang="en-US" sz="1800" dirty="0">
                <a:solidFill>
                  <a:srgbClr val="000000"/>
                </a:solidFill>
                <a:ea typeface="Calibri" panose="020F0502020204030204" pitchFamily="34" charset="0"/>
                <a:cs typeface="Calibri" panose="020F0502020204030204" pitchFamily="34" charset="0"/>
              </a:rPr>
              <a:t>GENDER:  How do you describe yourself?</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Male</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Female</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Transgender</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None of these</a:t>
            </a:r>
            <a:endParaRPr lang="en-US" sz="1800" dirty="0">
              <a:ea typeface="Times New Roman" panose="02020603050405020304" pitchFamily="18" charset="0"/>
              <a:cs typeface="Calibri" panose="020F0502020204030204" pitchFamily="34" charset="0"/>
            </a:endParaRPr>
          </a:p>
          <a:p>
            <a:pPr marL="0" indent="0">
              <a:spcBef>
                <a:spcPts val="0"/>
              </a:spcBef>
              <a:spcAft>
                <a:spcPts val="0"/>
              </a:spcAft>
              <a:buNone/>
            </a:pPr>
            <a:r>
              <a:rPr lang="en-US" sz="1800" dirty="0">
                <a:solidFill>
                  <a:srgbClr val="000000"/>
                </a:solidFill>
                <a:ea typeface="Calibri" panose="020F0502020204030204" pitchFamily="34" charset="0"/>
                <a:cs typeface="Calibri" panose="020F0502020204030204" pitchFamily="34" charset="0"/>
              </a:rPr>
              <a:t> </a:t>
            </a:r>
            <a:endParaRPr lang="en-US" sz="1800" dirty="0">
              <a:ea typeface="Times New Roman" panose="02020603050405020304" pitchFamily="18" charset="0"/>
              <a:cs typeface="Calibri" panose="020F0502020204030204" pitchFamily="34" charset="0"/>
            </a:endParaRPr>
          </a:p>
          <a:p>
            <a:pPr marL="0" indent="0">
              <a:spcBef>
                <a:spcPts val="0"/>
              </a:spcBef>
              <a:spcAft>
                <a:spcPts val="0"/>
              </a:spcAft>
              <a:buNone/>
            </a:pPr>
            <a:r>
              <a:rPr lang="en-US" sz="1800" dirty="0">
                <a:solidFill>
                  <a:srgbClr val="000000"/>
                </a:solidFill>
                <a:ea typeface="Calibri" panose="020F0502020204030204" pitchFamily="34" charset="0"/>
                <a:cs typeface="Calibri" panose="020F0502020204030204" pitchFamily="34" charset="0"/>
              </a:rPr>
              <a:t>CONFIRM:  Just to confirm, you were assigned {FILL} at birth and now you describe yourself as {FILL}. Is that correct?</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Yes</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No</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Refused</a:t>
            </a:r>
            <a:endParaRPr lang="en-US" sz="1800" dirty="0">
              <a:ea typeface="Times New Roman" panose="02020603050405020304" pitchFamily="18" charset="0"/>
              <a:cs typeface="Calibri" panose="020F0502020204030204" pitchFamily="34" charset="0"/>
            </a:endParaRPr>
          </a:p>
          <a:p>
            <a:pPr marL="742950" lvl="1" indent="-285750">
              <a:spcBef>
                <a:spcPts val="0"/>
              </a:spcBef>
              <a:buFont typeface="Wingdings" panose="05000000000000000000" pitchFamily="2" charset="2"/>
              <a:buChar char="q"/>
              <a:tabLst>
                <a:tab pos="457200" algn="l"/>
              </a:tabLst>
            </a:pPr>
            <a:r>
              <a:rPr lang="en-US" sz="1800" dirty="0">
                <a:solidFill>
                  <a:srgbClr val="000000"/>
                </a:solidFill>
                <a:ea typeface="Times New Roman" panose="02020603050405020304" pitchFamily="18" charset="0"/>
                <a:cs typeface="Calibri" panose="020F0502020204030204" pitchFamily="34" charset="0"/>
              </a:rPr>
              <a:t>Don’t know</a:t>
            </a:r>
            <a:endParaRPr lang="en-US" sz="1800" dirty="0">
              <a:ea typeface="Times New Roman" panose="02020603050405020304" pitchFamily="18" charset="0"/>
              <a:cs typeface="Calibri" panose="020F0502020204030204" pitchFamily="34" charset="0"/>
            </a:endParaRPr>
          </a:p>
          <a:p>
            <a:pPr marL="0" indent="0">
              <a:buNone/>
            </a:pPr>
            <a:endParaRPr lang="en-US" dirty="0"/>
          </a:p>
        </p:txBody>
      </p:sp>
      <p:sp>
        <p:nvSpPr>
          <p:cNvPr id="5" name="TextBox 4">
            <a:extLst>
              <a:ext uri="{FF2B5EF4-FFF2-40B4-BE49-F238E27FC236}">
                <a16:creationId xmlns:a16="http://schemas.microsoft.com/office/drawing/2014/main" id="{00BF57FA-6237-4C76-8362-EB59181B8D93}"/>
              </a:ext>
            </a:extLst>
          </p:cNvPr>
          <p:cNvSpPr txBox="1"/>
          <p:nvPr/>
        </p:nvSpPr>
        <p:spPr>
          <a:xfrm>
            <a:off x="144379" y="606533"/>
            <a:ext cx="11802979" cy="523220"/>
          </a:xfrm>
          <a:prstGeom prst="rect">
            <a:avLst/>
          </a:prstGeom>
          <a:noFill/>
        </p:spPr>
        <p:txBody>
          <a:bodyPr wrap="square">
            <a:spAutoFit/>
          </a:bodyPr>
          <a:lstStyle/>
          <a:p>
            <a:pPr algn="ctr"/>
            <a:r>
              <a:rPr lang="en-US" sz="2800" b="1" dirty="0">
                <a:latin typeface="+mj-lt"/>
                <a:ea typeface="Calibri" panose="020F0502020204030204" pitchFamily="34" charset="0"/>
                <a:cs typeface="Times New Roman" panose="02020603050405020304" pitchFamily="18" charset="0"/>
              </a:rPr>
              <a:t>Gender Identity, Census PULSE, July 2021</a:t>
            </a:r>
            <a:endParaRPr lang="en-US" sz="2800" b="1" dirty="0">
              <a:latin typeface="+mj-lt"/>
            </a:endParaRPr>
          </a:p>
        </p:txBody>
      </p:sp>
    </p:spTree>
    <p:extLst>
      <p:ext uri="{BB962C8B-B14F-4D97-AF65-F5344CB8AC3E}">
        <p14:creationId xmlns:p14="http://schemas.microsoft.com/office/powerpoint/2010/main" val="3977658799"/>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D9BF37D-2CF4-448F-8DAF-8893F54A0D23}"/>
              </a:ext>
            </a:extLst>
          </p:cNvPr>
          <p:cNvSpPr>
            <a:spLocks noGrp="1"/>
          </p:cNvSpPr>
          <p:nvPr>
            <p:ph type="title"/>
          </p:nvPr>
        </p:nvSpPr>
        <p:spPr>
          <a:xfrm>
            <a:off x="838200" y="576492"/>
            <a:ext cx="10515600" cy="715556"/>
          </a:xfrm>
        </p:spPr>
        <p:txBody>
          <a:bodyPr>
            <a:normAutofit/>
          </a:bodyPr>
          <a:lstStyle/>
          <a:p>
            <a:pPr algn="ctr"/>
            <a:r>
              <a:rPr lang="en-US" sz="3200" b="1" dirty="0">
                <a:solidFill>
                  <a:srgbClr val="000000"/>
                </a:solidFill>
                <a:ea typeface="Calibri" panose="020F0502020204030204" pitchFamily="34" charset="0"/>
                <a:cs typeface="Times New Roman" panose="02020603050405020304" pitchFamily="18" charset="0"/>
              </a:rPr>
              <a:t>Gender Identity, Census PULSE, Week 34, 2021</a:t>
            </a:r>
            <a:endParaRPr lang="en-US" sz="3200" b="1" dirty="0">
              <a:solidFill>
                <a:srgbClr val="000000"/>
              </a:solidFill>
            </a:endParaRPr>
          </a:p>
        </p:txBody>
      </p:sp>
      <p:graphicFrame>
        <p:nvGraphicFramePr>
          <p:cNvPr id="4" name="Table 3">
            <a:extLst>
              <a:ext uri="{FF2B5EF4-FFF2-40B4-BE49-F238E27FC236}">
                <a16:creationId xmlns:a16="http://schemas.microsoft.com/office/drawing/2014/main" id="{AE60E68F-0316-413F-B0FF-569D56D3F38A}"/>
              </a:ext>
            </a:extLst>
          </p:cNvPr>
          <p:cNvGraphicFramePr>
            <a:graphicFrameLocks noGrp="1"/>
          </p:cNvGraphicFramePr>
          <p:nvPr>
            <p:extLst>
              <p:ext uri="{D42A27DB-BD31-4B8C-83A1-F6EECF244321}">
                <p14:modId xmlns:p14="http://schemas.microsoft.com/office/powerpoint/2010/main" val="3224746808"/>
              </p:ext>
            </p:extLst>
          </p:nvPr>
        </p:nvGraphicFramePr>
        <p:xfrm>
          <a:off x="484097" y="1797447"/>
          <a:ext cx="4387066" cy="3954666"/>
        </p:xfrm>
        <a:graphic>
          <a:graphicData uri="http://schemas.openxmlformats.org/drawingml/2006/table">
            <a:tbl>
              <a:tblPr firstRow="1" firstCol="1" bandRow="1">
                <a:tableStyleId>{9D7B26C5-4107-4FEC-AEDC-1716B250A1EF}</a:tableStyleId>
              </a:tblPr>
              <a:tblGrid>
                <a:gridCol w="3246634">
                  <a:extLst>
                    <a:ext uri="{9D8B030D-6E8A-4147-A177-3AD203B41FA5}">
                      <a16:colId xmlns:a16="http://schemas.microsoft.com/office/drawing/2014/main" val="2187361104"/>
                    </a:ext>
                  </a:extLst>
                </a:gridCol>
                <a:gridCol w="1140432">
                  <a:extLst>
                    <a:ext uri="{9D8B030D-6E8A-4147-A177-3AD203B41FA5}">
                      <a16:colId xmlns:a16="http://schemas.microsoft.com/office/drawing/2014/main" val="907861750"/>
                    </a:ext>
                  </a:extLst>
                </a:gridCol>
              </a:tblGrid>
              <a:tr h="659111">
                <a:tc>
                  <a:txBody>
                    <a:bodyPr/>
                    <a:lstStyle/>
                    <a:p>
                      <a:pPr marL="0" marR="0">
                        <a:lnSpc>
                          <a:spcPct val="107000"/>
                        </a:lnSpc>
                        <a:spcBef>
                          <a:spcPts val="0"/>
                        </a:spcBef>
                        <a:spcAft>
                          <a:spcPts val="0"/>
                        </a:spcAft>
                      </a:pPr>
                      <a:r>
                        <a:rPr lang="en-US" sz="2000" dirty="0">
                          <a:effectLst/>
                        </a:rPr>
                        <a:t>Total Sample </a:t>
                      </a:r>
                      <a:r>
                        <a:rPr lang="en-US" sz="1800" b="0" dirty="0">
                          <a:effectLst/>
                        </a:rPr>
                        <a:t>(unweighted) </a:t>
                      </a:r>
                      <a:endParaRPr lang="en-US"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2000" dirty="0">
                          <a:effectLst/>
                        </a:rPr>
                        <a:t>64,562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08558969"/>
                  </a:ext>
                </a:extLst>
              </a:tr>
              <a:tr h="659111">
                <a:tc>
                  <a:txBody>
                    <a:bodyPr/>
                    <a:lstStyle/>
                    <a:p>
                      <a:pPr marL="0" marR="0">
                        <a:lnSpc>
                          <a:spcPct val="107000"/>
                        </a:lnSpc>
                        <a:spcBef>
                          <a:spcPts val="0"/>
                        </a:spcBef>
                        <a:spcAft>
                          <a:spcPts val="0"/>
                        </a:spcAft>
                      </a:pPr>
                      <a:r>
                        <a:rPr lang="en-US" sz="2000" dirty="0">
                          <a:effectLst/>
                        </a:rPr>
                        <a:t>Cis-gender (M/M; F/F)</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2000" dirty="0">
                          <a:effectLst/>
                        </a:rPr>
                        <a:t>96.75%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6331698"/>
                  </a:ext>
                </a:extLst>
              </a:tr>
              <a:tr h="659111">
                <a:tc>
                  <a:txBody>
                    <a:bodyPr/>
                    <a:lstStyle/>
                    <a:p>
                      <a:pPr marL="0" marR="0">
                        <a:lnSpc>
                          <a:spcPct val="107000"/>
                        </a:lnSpc>
                        <a:spcBef>
                          <a:spcPts val="0"/>
                        </a:spcBef>
                        <a:spcAft>
                          <a:spcPts val="0"/>
                        </a:spcAft>
                      </a:pPr>
                      <a:r>
                        <a:rPr lang="en-US" sz="2000">
                          <a:effectLst/>
                        </a:rPr>
                        <a:t>Gender minority (M/F; F/M)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2000" dirty="0">
                          <a:effectLst/>
                        </a:rPr>
                        <a:t>.2%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8052583"/>
                  </a:ext>
                </a:extLst>
              </a:tr>
              <a:tr h="659111">
                <a:tc>
                  <a:txBody>
                    <a:bodyPr/>
                    <a:lstStyle/>
                    <a:p>
                      <a:pPr marL="0" marR="0">
                        <a:lnSpc>
                          <a:spcPct val="107000"/>
                        </a:lnSpc>
                        <a:spcBef>
                          <a:spcPts val="0"/>
                        </a:spcBef>
                        <a:spcAft>
                          <a:spcPts val="0"/>
                        </a:spcAft>
                      </a:pPr>
                      <a:r>
                        <a:rPr lang="en-US" sz="2000" dirty="0">
                          <a:effectLst/>
                        </a:rPr>
                        <a:t>Selected "transgender"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2000" dirty="0">
                          <a:effectLst/>
                        </a:rPr>
                        <a:t>.3%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59388142"/>
                  </a:ext>
                </a:extLst>
              </a:tr>
              <a:tr h="659111">
                <a:tc>
                  <a:txBody>
                    <a:bodyPr/>
                    <a:lstStyle/>
                    <a:p>
                      <a:pPr marL="0" marR="0">
                        <a:lnSpc>
                          <a:spcPct val="107000"/>
                        </a:lnSpc>
                        <a:spcBef>
                          <a:spcPts val="0"/>
                        </a:spcBef>
                        <a:spcAft>
                          <a:spcPts val="0"/>
                        </a:spcAft>
                      </a:pPr>
                      <a:r>
                        <a:rPr lang="en-US" sz="2000">
                          <a:effectLst/>
                        </a:rPr>
                        <a:t>Selected "none of these"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2000" dirty="0">
                          <a:effectLst/>
                        </a:rPr>
                        <a:t>1.16%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2958082"/>
                  </a:ext>
                </a:extLst>
              </a:tr>
              <a:tr h="659111">
                <a:tc>
                  <a:txBody>
                    <a:bodyPr/>
                    <a:lstStyle/>
                    <a:p>
                      <a:pPr marL="0" marR="0">
                        <a:lnSpc>
                          <a:spcPct val="107000"/>
                        </a:lnSpc>
                        <a:spcBef>
                          <a:spcPts val="0"/>
                        </a:spcBef>
                        <a:spcAft>
                          <a:spcPts val="0"/>
                        </a:spcAft>
                      </a:pPr>
                      <a:r>
                        <a:rPr lang="en-US" sz="2000" dirty="0">
                          <a:effectLst/>
                        </a:rPr>
                        <a:t>Missing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r">
                        <a:lnSpc>
                          <a:spcPct val="107000"/>
                        </a:lnSpc>
                        <a:spcBef>
                          <a:spcPts val="0"/>
                        </a:spcBef>
                        <a:spcAft>
                          <a:spcPts val="0"/>
                        </a:spcAft>
                      </a:pPr>
                      <a:r>
                        <a:rPr lang="en-US" sz="2000" dirty="0">
                          <a:effectLst/>
                        </a:rPr>
                        <a:t>1.57%</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2733010"/>
                  </a:ext>
                </a:extLst>
              </a:tr>
            </a:tbl>
          </a:graphicData>
        </a:graphic>
      </p:graphicFrame>
      <p:sp>
        <p:nvSpPr>
          <p:cNvPr id="13" name="TextBox 12">
            <a:extLst>
              <a:ext uri="{FF2B5EF4-FFF2-40B4-BE49-F238E27FC236}">
                <a16:creationId xmlns:a16="http://schemas.microsoft.com/office/drawing/2014/main" id="{D08E972D-C2A1-4E51-BA1F-72ECE6A3767E}"/>
              </a:ext>
            </a:extLst>
          </p:cNvPr>
          <p:cNvSpPr txBox="1"/>
          <p:nvPr/>
        </p:nvSpPr>
        <p:spPr>
          <a:xfrm>
            <a:off x="5185611" y="1701699"/>
            <a:ext cx="7006389" cy="4493538"/>
          </a:xfrm>
          <a:prstGeom prst="rect">
            <a:avLst/>
          </a:prstGeom>
          <a:noFill/>
        </p:spPr>
        <p:txBody>
          <a:bodyPr wrap="square" rtlCol="0">
            <a:spAutoFit/>
          </a:bodyPr>
          <a:lstStyle/>
          <a:p>
            <a:pPr marL="285750" indent="-285750">
              <a:buFont typeface="Arial" panose="020B0604020202020204" pitchFamily="34" charset="0"/>
              <a:buChar char="•"/>
              <a:defRPr/>
            </a:pPr>
            <a:r>
              <a:rPr lang="en-US" sz="2200" dirty="0">
                <a:solidFill>
                  <a:prstClr val="black"/>
                </a:solidFill>
                <a:latin typeface="Calibri" panose="020F0502020204030204"/>
              </a:rPr>
              <a:t>Very small transgender population; no room for error</a:t>
            </a:r>
          </a:p>
          <a:p>
            <a:pPr marL="285750" indent="-285750">
              <a:buFont typeface="Arial" panose="020B0604020202020204" pitchFamily="34" charset="0"/>
              <a:buChar char="•"/>
              <a:defRPr/>
            </a:pPr>
            <a:endParaRPr lang="en-US" sz="2200" dirty="0">
              <a:solidFill>
                <a:prstClr val="black"/>
              </a:solidFill>
              <a:latin typeface="Calibri" panose="020F0502020204030204"/>
            </a:endParaRPr>
          </a:p>
          <a:p>
            <a:pPr marL="285750" indent="-285750">
              <a:buFont typeface="Arial" panose="020B0604020202020204" pitchFamily="34" charset="0"/>
              <a:buChar char="•"/>
              <a:defRPr/>
            </a:pPr>
            <a:r>
              <a:rPr lang="en-US" sz="2200" dirty="0">
                <a:solidFill>
                  <a:prstClr val="black"/>
                </a:solidFill>
                <a:latin typeface="Calibri" panose="020F0502020204030204"/>
              </a:rPr>
              <a:t>Question design goal:  Get everyone in the right bucket</a:t>
            </a:r>
          </a:p>
          <a:p>
            <a:pPr>
              <a:defRPr/>
            </a:pPr>
            <a:endParaRPr lang="en-US" sz="2200" dirty="0">
              <a:solidFill>
                <a:prstClr val="black"/>
              </a:solidFill>
              <a:latin typeface="Calibri" panose="020F0502020204030204"/>
            </a:endParaRPr>
          </a:p>
          <a:p>
            <a:pPr marL="285750" indent="-285750">
              <a:buFont typeface="Arial" panose="020B0604020202020204" pitchFamily="34" charset="0"/>
              <a:buChar char="•"/>
              <a:defRPr/>
            </a:pPr>
            <a:r>
              <a:rPr lang="en-US" sz="2200" dirty="0">
                <a:solidFill>
                  <a:prstClr val="black"/>
                </a:solidFill>
                <a:latin typeface="Calibri" panose="020F0502020204030204"/>
              </a:rPr>
              <a:t>False positives = bad for understanding disparities</a:t>
            </a:r>
          </a:p>
          <a:p>
            <a:pPr>
              <a:defRPr/>
            </a:pPr>
            <a:endParaRPr lang="en-US" sz="2200" dirty="0">
              <a:solidFill>
                <a:prstClr val="black"/>
              </a:solidFill>
              <a:latin typeface="Calibri" panose="020F0502020204030204"/>
            </a:endParaRPr>
          </a:p>
          <a:p>
            <a:pPr marL="285750" indent="-285750">
              <a:buFont typeface="Arial" panose="020B0604020202020204" pitchFamily="34" charset="0"/>
              <a:buChar char="•"/>
              <a:defRPr/>
            </a:pPr>
            <a:r>
              <a:rPr lang="en-US" sz="2200" dirty="0">
                <a:solidFill>
                  <a:prstClr val="black"/>
                </a:solidFill>
                <a:latin typeface="Calibri" panose="020F0502020204030204"/>
              </a:rPr>
              <a:t>False negatives = bad for population estimates</a:t>
            </a:r>
          </a:p>
          <a:p>
            <a:pPr>
              <a:defRPr/>
            </a:pPr>
            <a:endParaRPr lang="en-US" sz="2200" dirty="0">
              <a:solidFill>
                <a:prstClr val="black"/>
              </a:solidFill>
              <a:latin typeface="Calibri" panose="020F0502020204030204"/>
            </a:endParaRPr>
          </a:p>
          <a:p>
            <a:pPr marL="285750" indent="-285750">
              <a:buFont typeface="Arial" panose="020B0604020202020204" pitchFamily="34" charset="0"/>
              <a:buChar char="•"/>
              <a:defRPr/>
            </a:pPr>
            <a:r>
              <a:rPr lang="en-US" sz="2200" dirty="0">
                <a:solidFill>
                  <a:prstClr val="black"/>
                </a:solidFill>
                <a:latin typeface="Calibri" panose="020F0502020204030204"/>
              </a:rPr>
              <a:t>For this data:</a:t>
            </a:r>
          </a:p>
          <a:p>
            <a:pPr marL="800100" lvl="1" indent="-342900">
              <a:buFont typeface="Wingdings" panose="05000000000000000000" pitchFamily="2" charset="2"/>
              <a:buChar char="§"/>
              <a:defRPr/>
            </a:pPr>
            <a:r>
              <a:rPr lang="en-US" sz="2200" dirty="0">
                <a:solidFill>
                  <a:prstClr val="black"/>
                </a:solidFill>
                <a:latin typeface="Calibri" panose="020F0502020204030204"/>
              </a:rPr>
              <a:t>Confirmation question false positives = 22% (corrected)</a:t>
            </a:r>
          </a:p>
          <a:p>
            <a:pPr marL="800100" lvl="1" indent="-342900">
              <a:buFont typeface="Wingdings" panose="05000000000000000000" pitchFamily="2" charset="2"/>
              <a:buChar char="§"/>
              <a:defRPr/>
            </a:pPr>
            <a:r>
              <a:rPr lang="en-US" sz="2200" dirty="0">
                <a:solidFill>
                  <a:prstClr val="black"/>
                </a:solidFill>
                <a:latin typeface="Calibri" panose="020F0502020204030204"/>
              </a:rPr>
              <a:t>Cases not corrected = ?</a:t>
            </a:r>
          </a:p>
          <a:p>
            <a:pPr marL="800100" lvl="1" indent="-342900">
              <a:buFont typeface="Wingdings" panose="05000000000000000000" pitchFamily="2" charset="2"/>
              <a:buChar char="§"/>
              <a:defRPr/>
            </a:pPr>
            <a:r>
              <a:rPr lang="en-US" sz="2200" dirty="0">
                <a:solidFill>
                  <a:prstClr val="black"/>
                </a:solidFill>
                <a:latin typeface="Calibri" panose="020F0502020204030204"/>
              </a:rPr>
              <a:t>“None of these” false positive/negative = ?</a:t>
            </a:r>
          </a:p>
        </p:txBody>
      </p:sp>
      <p:sp>
        <p:nvSpPr>
          <p:cNvPr id="2" name="TextBox 1">
            <a:extLst>
              <a:ext uri="{FF2B5EF4-FFF2-40B4-BE49-F238E27FC236}">
                <a16:creationId xmlns:a16="http://schemas.microsoft.com/office/drawing/2014/main" id="{D76016B4-EEA9-479F-BDDD-34D2CC5090DF}"/>
              </a:ext>
            </a:extLst>
          </p:cNvPr>
          <p:cNvSpPr txBox="1"/>
          <p:nvPr/>
        </p:nvSpPr>
        <p:spPr>
          <a:xfrm>
            <a:off x="413658" y="5752113"/>
            <a:ext cx="4152706" cy="369332"/>
          </a:xfrm>
          <a:prstGeom prst="rect">
            <a:avLst/>
          </a:prstGeom>
          <a:noFill/>
        </p:spPr>
        <p:txBody>
          <a:bodyPr wrap="square" rtlCol="0">
            <a:spAutoFit/>
          </a:bodyPr>
          <a:lstStyle/>
          <a:p>
            <a:r>
              <a:rPr lang="en-US" dirty="0">
                <a:solidFill>
                  <a:srgbClr val="000000"/>
                </a:solidFill>
                <a:latin typeface="Calibri" panose="020F0502020204030204" pitchFamily="34" charset="0"/>
              </a:rPr>
              <a:t>Percentages are weighted.</a:t>
            </a:r>
          </a:p>
        </p:txBody>
      </p:sp>
    </p:spTree>
    <p:extLst>
      <p:ext uri="{BB962C8B-B14F-4D97-AF65-F5344CB8AC3E}">
        <p14:creationId xmlns:p14="http://schemas.microsoft.com/office/powerpoint/2010/main" val="267530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144B1F-E3A9-4FAE-A0EE-73A5F5A46A5A}"/>
              </a:ext>
            </a:extLst>
          </p:cNvPr>
          <p:cNvSpPr>
            <a:spLocks noGrp="1"/>
          </p:cNvSpPr>
          <p:nvPr>
            <p:ph type="body" sz="quarter" idx="10"/>
          </p:nvPr>
        </p:nvSpPr>
        <p:spPr>
          <a:xfrm>
            <a:off x="517360" y="1359571"/>
            <a:ext cx="11245516" cy="4692316"/>
          </a:xfrm>
        </p:spPr>
        <p:txBody>
          <a:bodyPr>
            <a:normAutofit fontScale="85000" lnSpcReduction="20000"/>
          </a:bodyPr>
          <a:lstStyle/>
          <a:p>
            <a:r>
              <a:rPr lang="en-US" dirty="0">
                <a:solidFill>
                  <a:schemeClr val="tx1"/>
                </a:solidFill>
              </a:rPr>
              <a:t>Capture complexity and range of sex and gender identities</a:t>
            </a:r>
          </a:p>
          <a:p>
            <a:pPr lvl="1"/>
            <a:r>
              <a:rPr lang="en-US" dirty="0">
                <a:solidFill>
                  <a:schemeClr val="tx1"/>
                </a:solidFill>
              </a:rPr>
              <a:t>Asking both SAB and Gender</a:t>
            </a:r>
          </a:p>
          <a:p>
            <a:pPr lvl="1"/>
            <a:r>
              <a:rPr lang="en-US" dirty="0">
                <a:solidFill>
                  <a:schemeClr val="tx1"/>
                </a:solidFill>
              </a:rPr>
              <a:t>Mark all that apply</a:t>
            </a:r>
          </a:p>
          <a:p>
            <a:endParaRPr lang="en-US" dirty="0">
              <a:solidFill>
                <a:schemeClr val="tx1"/>
              </a:solidFill>
            </a:endParaRPr>
          </a:p>
          <a:p>
            <a:r>
              <a:rPr lang="en-US" dirty="0">
                <a:solidFill>
                  <a:schemeClr val="tx1"/>
                </a:solidFill>
              </a:rPr>
              <a:t>Reduce false positive and false negative error</a:t>
            </a:r>
          </a:p>
          <a:p>
            <a:pPr lvl="1"/>
            <a:r>
              <a:rPr lang="en-US" dirty="0">
                <a:solidFill>
                  <a:schemeClr val="tx1"/>
                </a:solidFill>
              </a:rPr>
              <a:t>Why is error occurring?  What is the reason?</a:t>
            </a:r>
          </a:p>
          <a:p>
            <a:pPr lvl="1"/>
            <a:r>
              <a:rPr lang="en-US" dirty="0">
                <a:solidFill>
                  <a:schemeClr val="tx1"/>
                </a:solidFill>
              </a:rPr>
              <a:t>Privacy = false negative; Misunderstanding = false positive</a:t>
            </a:r>
          </a:p>
          <a:p>
            <a:endParaRPr lang="en-US" dirty="0">
              <a:solidFill>
                <a:schemeClr val="tx1"/>
              </a:solidFill>
            </a:endParaRPr>
          </a:p>
          <a:p>
            <a:r>
              <a:rPr lang="en-US" dirty="0">
                <a:solidFill>
                  <a:schemeClr val="tx1"/>
                </a:solidFill>
              </a:rPr>
              <a:t>Research activities:  To understand the various question design features, </a:t>
            </a:r>
          </a:p>
          <a:p>
            <a:pPr lvl="1"/>
            <a:r>
              <a:rPr lang="en-US" dirty="0">
                <a:solidFill>
                  <a:schemeClr val="tx1"/>
                </a:solidFill>
              </a:rPr>
              <a:t>Response categories</a:t>
            </a:r>
          </a:p>
          <a:p>
            <a:pPr lvl="1"/>
            <a:r>
              <a:rPr lang="en-US" dirty="0">
                <a:solidFill>
                  <a:schemeClr val="tx1"/>
                </a:solidFill>
              </a:rPr>
              <a:t>Order</a:t>
            </a:r>
          </a:p>
          <a:p>
            <a:pPr lvl="1"/>
            <a:r>
              <a:rPr lang="en-US" dirty="0">
                <a:solidFill>
                  <a:schemeClr val="tx1"/>
                </a:solidFill>
              </a:rPr>
              <a:t>Wording and phrase choices</a:t>
            </a:r>
          </a:p>
          <a:p>
            <a:pPr marL="533386" lvl="1" indent="0">
              <a:buNone/>
            </a:pPr>
            <a:r>
              <a:rPr lang="en-US" dirty="0">
                <a:solidFill>
                  <a:schemeClr val="tx1"/>
                </a:solidFill>
              </a:rPr>
              <a:t>….  and how they relate to performance (in allowing for complexity and generating error)</a:t>
            </a:r>
          </a:p>
        </p:txBody>
      </p:sp>
      <p:sp>
        <p:nvSpPr>
          <p:cNvPr id="6" name="TextBox 5">
            <a:extLst>
              <a:ext uri="{FF2B5EF4-FFF2-40B4-BE49-F238E27FC236}">
                <a16:creationId xmlns:a16="http://schemas.microsoft.com/office/drawing/2014/main" id="{5C659E02-795D-4230-80A8-0816E2742DCF}"/>
              </a:ext>
            </a:extLst>
          </p:cNvPr>
          <p:cNvSpPr txBox="1"/>
          <p:nvPr/>
        </p:nvSpPr>
        <p:spPr>
          <a:xfrm>
            <a:off x="2989780" y="350443"/>
            <a:ext cx="6591542" cy="707886"/>
          </a:xfrm>
          <a:prstGeom prst="rect">
            <a:avLst/>
          </a:prstGeom>
          <a:noFill/>
        </p:spPr>
        <p:txBody>
          <a:bodyPr wrap="square" rtlCol="0">
            <a:spAutoFit/>
          </a:bodyPr>
          <a:lstStyle/>
          <a:p>
            <a:pPr algn="ctr"/>
            <a:r>
              <a:rPr lang="en-US" sz="4000" b="1" dirty="0"/>
              <a:t>Question Design Goals</a:t>
            </a:r>
            <a:endParaRPr lang="en-US" sz="4000" b="1"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172603953"/>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7D9BF37D-2CF4-448F-8DAF-8893F54A0D23}"/>
              </a:ext>
            </a:extLst>
          </p:cNvPr>
          <p:cNvSpPr>
            <a:spLocks noGrp="1"/>
          </p:cNvSpPr>
          <p:nvPr>
            <p:ph type="title"/>
          </p:nvPr>
        </p:nvSpPr>
        <p:spPr>
          <a:xfrm>
            <a:off x="228600" y="385011"/>
            <a:ext cx="11610474" cy="770021"/>
          </a:xfrm>
        </p:spPr>
        <p:txBody>
          <a:bodyPr>
            <a:normAutofit/>
          </a:bodyPr>
          <a:lstStyle/>
          <a:p>
            <a:pPr algn="ctr"/>
            <a:r>
              <a:rPr lang="en-US" sz="2800" b="1" dirty="0">
                <a:solidFill>
                  <a:srgbClr val="000000"/>
                </a:solidFill>
                <a:ea typeface="Times New Roman" panose="02020603050405020304" pitchFamily="18" charset="0"/>
                <a:cs typeface="Times New Roman" panose="02020603050405020304" pitchFamily="18" charset="0"/>
              </a:rPr>
              <a:t>2021 NCHS Gender Identity Question Design and Evaluation Studies</a:t>
            </a:r>
            <a:endParaRPr lang="en-US" sz="2800" dirty="0">
              <a:solidFill>
                <a:srgbClr val="000000"/>
              </a:solidFill>
            </a:endParaRPr>
          </a:p>
        </p:txBody>
      </p:sp>
      <p:sp>
        <p:nvSpPr>
          <p:cNvPr id="7" name="TextBox 6">
            <a:extLst>
              <a:ext uri="{FF2B5EF4-FFF2-40B4-BE49-F238E27FC236}">
                <a16:creationId xmlns:a16="http://schemas.microsoft.com/office/drawing/2014/main" id="{D99E652C-1EFB-4CCD-BE47-22C801B98283}"/>
              </a:ext>
            </a:extLst>
          </p:cNvPr>
          <p:cNvSpPr txBox="1"/>
          <p:nvPr/>
        </p:nvSpPr>
        <p:spPr>
          <a:xfrm>
            <a:off x="637676" y="1467852"/>
            <a:ext cx="11345779" cy="5375831"/>
          </a:xfrm>
          <a:prstGeom prst="rect">
            <a:avLst/>
          </a:prstGeom>
          <a:noFill/>
        </p:spPr>
        <p:txBody>
          <a:bodyPr wrap="square">
            <a:spAutoFit/>
          </a:bodyPr>
          <a:lstStyle/>
          <a:p>
            <a:pPr>
              <a:spcAft>
                <a:spcPts val="800"/>
              </a:spcAft>
              <a:defRPr/>
            </a:pPr>
            <a:r>
              <a:rPr lang="en-US" sz="2200" u="sng" dirty="0">
                <a:solidFill>
                  <a:srgbClr val="000000"/>
                </a:solidFill>
                <a:latin typeface="Calibri" panose="020F0502020204030204"/>
                <a:ea typeface="Times New Roman" panose="02020603050405020304" pitchFamily="18" charset="0"/>
                <a:cs typeface="Times New Roman" panose="02020603050405020304" pitchFamily="18" charset="0"/>
              </a:rPr>
              <a:t>Cognitive interviewing</a:t>
            </a: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   NIOSH/YRBSS, ACES, NAMCS, NSVIS, NSFG</a:t>
            </a:r>
            <a:endParaRPr lang="en-US" sz="2200" dirty="0">
              <a:solidFill>
                <a:prstClr val="black"/>
              </a:solidFill>
              <a:latin typeface="Calibri" panose="020F0502020204030204"/>
              <a:ea typeface="Calibri" panose="020F0502020204030204" pitchFamily="34" charset="0"/>
              <a:cs typeface="Times New Roman" panose="02020603050405020304" pitchFamily="18" charset="0"/>
            </a:endParaRPr>
          </a:p>
          <a:p>
            <a:pPr marL="800100" lvl="1" indent="-342900">
              <a:buAutoNum type="arabicPeriod"/>
              <a:defRPr/>
            </a:pP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Constructs captured:  Sex and Gender questions</a:t>
            </a:r>
          </a:p>
          <a:p>
            <a:pPr marL="800100" lvl="1" indent="-342900">
              <a:buAutoNum type="arabicPeriod"/>
              <a:defRPr/>
            </a:pP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Changing terms/understanding differences between gender minorities/non-minorities</a:t>
            </a:r>
          </a:p>
          <a:p>
            <a:pPr marL="800100" lvl="1" indent="-342900">
              <a:buAutoNum type="arabicPeriod"/>
              <a:defRPr/>
            </a:pP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Adults vs. Teens:  Different interpretive processes</a:t>
            </a:r>
          </a:p>
          <a:p>
            <a:pPr marL="800100" lvl="1" indent="-342900">
              <a:buAutoNum type="arabicPeriod"/>
              <a:defRPr/>
            </a:pP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Proxy:  What contexts are appropriate?</a:t>
            </a:r>
          </a:p>
          <a:p>
            <a:pPr>
              <a:defRPr/>
            </a:pPr>
            <a:endParaRPr lang="en-US" sz="2200" u="sng" dirty="0">
              <a:solidFill>
                <a:srgbClr val="000000"/>
              </a:solidFill>
              <a:latin typeface="Calibri" panose="020F0502020204030204"/>
              <a:ea typeface="Times New Roman" panose="02020603050405020304" pitchFamily="18" charset="0"/>
              <a:cs typeface="Times New Roman" panose="02020603050405020304" pitchFamily="18" charset="0"/>
            </a:endParaRPr>
          </a:p>
          <a:p>
            <a:pPr>
              <a:defRPr/>
            </a:pPr>
            <a:r>
              <a:rPr lang="en-US" sz="2200" u="sng" dirty="0">
                <a:solidFill>
                  <a:srgbClr val="000000"/>
                </a:solidFill>
                <a:latin typeface="Calibri" panose="020F0502020204030204"/>
                <a:ea typeface="Times New Roman" panose="02020603050405020304" pitchFamily="18" charset="0"/>
                <a:cs typeface="Times New Roman" panose="02020603050405020304" pitchFamily="18" charset="0"/>
              </a:rPr>
              <a:t>Usability testing</a:t>
            </a:r>
            <a:endParaRPr lang="en-US" sz="2200" u="sng" dirty="0">
              <a:solidFill>
                <a:prstClr val="black"/>
              </a:solidFill>
              <a:latin typeface="Calibri" panose="020F0502020204030204"/>
              <a:ea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defRPr/>
            </a:pPr>
            <a:r>
              <a:rPr lang="en-US" sz="2200" dirty="0">
                <a:solidFill>
                  <a:srgbClr val="000000"/>
                </a:solidFill>
                <a:latin typeface="Calibri" panose="020F0502020204030204"/>
                <a:ea typeface="Times New Roman" panose="02020603050405020304" pitchFamily="18" charset="0"/>
              </a:rPr>
              <a:t>Gender X marker passport application form (for US State Dept) – 100 </a:t>
            </a:r>
            <a:r>
              <a:rPr lang="en-US" sz="2200" dirty="0">
                <a:solidFill>
                  <a:srgbClr val="000000"/>
                </a:solidFill>
                <a:latin typeface="Calibri" panose="020F0502020204030204"/>
              </a:rPr>
              <a:t>in-depth interviews conducted</a:t>
            </a:r>
          </a:p>
          <a:p>
            <a:pPr>
              <a:defRPr/>
            </a:pPr>
            <a:endParaRPr lang="en-US" sz="2200" dirty="0">
              <a:solidFill>
                <a:srgbClr val="000000"/>
              </a:solidFill>
              <a:latin typeface="Calibri" panose="020F0502020204030204"/>
              <a:ea typeface="Calibri" panose="020F0502020204030204" pitchFamily="34" charset="0"/>
              <a:cs typeface="Times New Roman" panose="02020603050405020304" pitchFamily="18" charset="0"/>
            </a:endParaRPr>
          </a:p>
          <a:p>
            <a:pPr>
              <a:spcAft>
                <a:spcPts val="800"/>
              </a:spcAft>
              <a:defRPr/>
            </a:pPr>
            <a:r>
              <a:rPr lang="en-US" sz="2200" u="sng" dirty="0">
                <a:solidFill>
                  <a:srgbClr val="000000"/>
                </a:solidFill>
                <a:latin typeface="Calibri" panose="020F0502020204030204"/>
                <a:ea typeface="Times New Roman" panose="02020603050405020304" pitchFamily="18" charset="0"/>
                <a:cs typeface="Times New Roman" panose="02020603050405020304" pitchFamily="18" charset="0"/>
              </a:rPr>
              <a:t>Split sample with embedded probes</a:t>
            </a:r>
            <a:endParaRPr lang="en-US" sz="2200" dirty="0">
              <a:solidFill>
                <a:prstClr val="black"/>
              </a:solidFill>
              <a:latin typeface="Calibri" panose="020F0502020204030204"/>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defRPr/>
            </a:pP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RANDS with NISVS Questionnaire</a:t>
            </a:r>
            <a:endParaRPr lang="en-US" sz="2200" dirty="0">
              <a:solidFill>
                <a:prstClr val="black"/>
              </a:solidFill>
              <a:latin typeface="Calibri" panose="020F0502020204030204"/>
              <a:ea typeface="Calibri" panose="020F0502020204030204" pitchFamily="34" charset="0"/>
              <a:cs typeface="Times New Roman" panose="02020603050405020304" pitchFamily="18" charset="0"/>
            </a:endParaRPr>
          </a:p>
          <a:p>
            <a:pPr marL="342900" indent="-342900">
              <a:buFont typeface="Arial" panose="020B0604020202020204" pitchFamily="34" charset="0"/>
              <a:buChar char="•"/>
              <a:defRPr/>
            </a:pP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RANDS with NSFG Questionnaire</a:t>
            </a:r>
            <a:endParaRPr lang="en-US" sz="2200" dirty="0">
              <a:solidFill>
                <a:prstClr val="black"/>
              </a:solidFill>
              <a:latin typeface="Calibri" panose="020F0502020204030204"/>
              <a:ea typeface="Calibri" panose="020F0502020204030204" pitchFamily="34" charset="0"/>
              <a:cs typeface="Times New Roman" panose="02020603050405020304" pitchFamily="18" charset="0"/>
            </a:endParaRPr>
          </a:p>
          <a:p>
            <a:pPr>
              <a:defRPr/>
            </a:pPr>
            <a:r>
              <a:rPr lang="en-US" sz="2200" dirty="0">
                <a:solidFill>
                  <a:srgbClr val="000000"/>
                </a:solidFill>
                <a:latin typeface="Calibri" panose="020F0502020204030204"/>
                <a:ea typeface="Times New Roman" panose="02020603050405020304" pitchFamily="18" charset="0"/>
                <a:cs typeface="Times New Roman" panose="02020603050405020304" pitchFamily="18" charset="0"/>
              </a:rPr>
              <a:t> </a:t>
            </a:r>
            <a:endParaRPr lang="en-US" sz="2200" dirty="0">
              <a:solidFill>
                <a:prstClr val="black"/>
              </a:solidFill>
              <a:latin typeface="Calibri" panose="020F0502020204030204"/>
              <a:ea typeface="Calibri" panose="020F0502020204030204" pitchFamily="34" charset="0"/>
              <a:cs typeface="Times New Roman" panose="02020603050405020304" pitchFamily="18" charset="0"/>
            </a:endParaRPr>
          </a:p>
          <a:p>
            <a:pPr lvl="1">
              <a:defRPr/>
            </a:pPr>
            <a:endParaRPr lang="en-US" sz="2200" dirty="0">
              <a:solidFill>
                <a:prstClr val="black"/>
              </a:solidFill>
              <a:latin typeface="Calibri" panose="020F0502020204030204"/>
            </a:endParaRPr>
          </a:p>
        </p:txBody>
      </p:sp>
    </p:spTree>
    <p:extLst>
      <p:ext uri="{BB962C8B-B14F-4D97-AF65-F5344CB8AC3E}">
        <p14:creationId xmlns:p14="http://schemas.microsoft.com/office/powerpoint/2010/main" val="3502756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39DE6-B0DB-430B-AF8C-7D4B2BA26006}"/>
              </a:ext>
            </a:extLst>
          </p:cNvPr>
          <p:cNvSpPr>
            <a:spLocks noGrp="1"/>
          </p:cNvSpPr>
          <p:nvPr>
            <p:ph type="title"/>
          </p:nvPr>
        </p:nvSpPr>
        <p:spPr>
          <a:xfrm>
            <a:off x="839788" y="365127"/>
            <a:ext cx="10515600" cy="994441"/>
          </a:xfrm>
        </p:spPr>
        <p:txBody>
          <a:bodyPr>
            <a:normAutofit/>
          </a:bodyPr>
          <a:lstStyle/>
          <a:p>
            <a:pPr algn="ctr"/>
            <a:r>
              <a:rPr lang="en-US" sz="3200" b="1" dirty="0">
                <a:solidFill>
                  <a:srgbClr val="000000"/>
                </a:solidFill>
                <a:ea typeface="Times New Roman" panose="02020603050405020304" pitchFamily="18" charset="0"/>
                <a:cs typeface="Times New Roman" panose="02020603050405020304" pitchFamily="18" charset="0"/>
              </a:rPr>
              <a:t>RANDS Split Sample with Embedded Probes</a:t>
            </a:r>
            <a:br>
              <a:rPr lang="en-US" sz="3200" b="1" dirty="0">
                <a:solidFill>
                  <a:srgbClr val="000000"/>
                </a:solidFill>
                <a:ea typeface="Times New Roman" panose="02020603050405020304" pitchFamily="18" charset="0"/>
                <a:cs typeface="Times New Roman" panose="02020603050405020304" pitchFamily="18" charset="0"/>
              </a:rPr>
            </a:br>
            <a:r>
              <a:rPr lang="en-US" sz="2400" b="1" dirty="0">
                <a:solidFill>
                  <a:srgbClr val="000000"/>
                </a:solidFill>
                <a:ea typeface="Times New Roman" panose="02020603050405020304" pitchFamily="18" charset="0"/>
                <a:cs typeface="Times New Roman" panose="02020603050405020304" pitchFamily="18" charset="0"/>
              </a:rPr>
              <a:t>(Experiment:  Order and Gender/Sex Categories)</a:t>
            </a:r>
            <a:endParaRPr lang="en-US" sz="3200" b="1" dirty="0">
              <a:solidFill>
                <a:srgbClr val="000000"/>
              </a:solidFill>
            </a:endParaRPr>
          </a:p>
        </p:txBody>
      </p:sp>
      <p:sp>
        <p:nvSpPr>
          <p:cNvPr id="3" name="Content Placeholder 2">
            <a:extLst>
              <a:ext uri="{FF2B5EF4-FFF2-40B4-BE49-F238E27FC236}">
                <a16:creationId xmlns:a16="http://schemas.microsoft.com/office/drawing/2014/main" id="{E1534726-2542-431D-B949-AF9D93B99AF8}"/>
              </a:ext>
            </a:extLst>
          </p:cNvPr>
          <p:cNvSpPr>
            <a:spLocks noGrp="1"/>
          </p:cNvSpPr>
          <p:nvPr>
            <p:ph sz="half" idx="2"/>
          </p:nvPr>
        </p:nvSpPr>
        <p:spPr>
          <a:xfrm>
            <a:off x="329066" y="1770490"/>
            <a:ext cx="5546360" cy="5168347"/>
          </a:xfrm>
        </p:spPr>
        <p:txBody>
          <a:bodyPr>
            <a:normAutofit fontScale="25000" lnSpcReduction="20000"/>
          </a:bodyPr>
          <a:lstStyle/>
          <a:p>
            <a:pPr marL="0" indent="0">
              <a:spcBef>
                <a:spcPts val="0"/>
              </a:spcBef>
              <a:buClr>
                <a:srgbClr val="000000"/>
              </a:buClr>
              <a:buNone/>
            </a:pPr>
            <a:r>
              <a:rPr lang="en-US" sz="6400" dirty="0">
                <a:solidFill>
                  <a:schemeClr val="tx1"/>
                </a:solidFill>
                <a:ea typeface="Times New Roman" panose="02020603050405020304" pitchFamily="18" charset="0"/>
                <a:cs typeface="Calibri" panose="020F0502020204030204" pitchFamily="34" charset="0"/>
              </a:rPr>
              <a:t>1. What sex were you assigned at birth, on your original birth certificate?</a:t>
            </a:r>
          </a:p>
          <a:p>
            <a:pPr marL="685800" indent="0">
              <a:lnSpc>
                <a:spcPct val="120000"/>
              </a:lnSpc>
              <a:spcBef>
                <a:spcPts val="0"/>
              </a:spcBef>
              <a:spcAft>
                <a:spcPts val="800"/>
              </a:spcAft>
              <a:buNone/>
            </a:pPr>
            <a:r>
              <a:rPr lang="en-US" sz="6400" dirty="0">
                <a:solidFill>
                  <a:schemeClr val="tx1"/>
                </a:solidFill>
                <a:ea typeface="Times New Roman" panose="02020603050405020304" pitchFamily="18" charset="0"/>
                <a:cs typeface="Calibri" panose="020F0502020204030204" pitchFamily="34" charset="0"/>
              </a:rPr>
              <a:t>Male</a:t>
            </a:r>
            <a:endParaRPr lang="en-US" sz="6400" dirty="0">
              <a:solidFill>
                <a:schemeClr val="tx1"/>
              </a:solidFill>
              <a:ea typeface="Calibri" panose="020F0502020204030204" pitchFamily="34" charset="0"/>
              <a:cs typeface="Calibri" panose="020F0502020204030204" pitchFamily="34" charset="0"/>
            </a:endParaRPr>
          </a:p>
          <a:p>
            <a:pPr marL="685800" indent="0">
              <a:lnSpc>
                <a:spcPct val="120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Female</a:t>
            </a:r>
            <a:endParaRPr lang="en-US" sz="6400" dirty="0">
              <a:solidFill>
                <a:schemeClr val="tx1"/>
              </a:solidFill>
              <a:ea typeface="Calibri" panose="020F0502020204030204" pitchFamily="34" charset="0"/>
              <a:cs typeface="Calibri" panose="020F0502020204030204" pitchFamily="34" charset="0"/>
            </a:endParaRPr>
          </a:p>
          <a:p>
            <a:pPr marL="685800" indent="0">
              <a:lnSpc>
                <a:spcPct val="120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[Don’t know]</a:t>
            </a:r>
            <a:endParaRPr lang="en-US" sz="6400" dirty="0">
              <a:solidFill>
                <a:schemeClr val="tx1"/>
              </a:solidFill>
              <a:ea typeface="Calibri" panose="020F0502020204030204" pitchFamily="34" charset="0"/>
              <a:cs typeface="Calibri" panose="020F0502020204030204" pitchFamily="34" charset="0"/>
            </a:endParaRPr>
          </a:p>
          <a:p>
            <a:pPr marL="0" indent="0">
              <a:lnSpc>
                <a:spcPct val="107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 </a:t>
            </a:r>
          </a:p>
          <a:p>
            <a:pPr marL="0" indent="0">
              <a:lnSpc>
                <a:spcPct val="107000"/>
              </a:lnSpc>
              <a:spcBef>
                <a:spcPts val="0"/>
              </a:spcBef>
              <a:spcAft>
                <a:spcPts val="0"/>
              </a:spcAft>
              <a:buNone/>
            </a:pPr>
            <a:endParaRPr lang="en-US" sz="6400" dirty="0">
              <a:solidFill>
                <a:schemeClr val="tx1"/>
              </a:solidFill>
              <a:ea typeface="Calibri" panose="020F0502020204030204" pitchFamily="34" charset="0"/>
              <a:cs typeface="Calibri" panose="020F0502020204030204" pitchFamily="34" charset="0"/>
            </a:endParaRPr>
          </a:p>
          <a:p>
            <a:pPr marL="0" indent="0">
              <a:lnSpc>
                <a:spcPct val="107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2a. How do you describe yourself? Select all that apply.</a:t>
            </a:r>
            <a:endParaRPr lang="en-US" sz="6400" dirty="0">
              <a:solidFill>
                <a:schemeClr val="tx1"/>
              </a:solidFill>
              <a:ea typeface="Calibri" panose="020F0502020204030204" pitchFamily="34" charset="0"/>
              <a:cs typeface="Calibri" panose="020F0502020204030204" pitchFamily="34" charset="0"/>
            </a:endParaRPr>
          </a:p>
          <a:p>
            <a:pPr marL="685800" indent="0">
              <a:lnSpc>
                <a:spcPct val="107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Male</a:t>
            </a:r>
            <a:endParaRPr lang="en-US" sz="6400" dirty="0">
              <a:solidFill>
                <a:schemeClr val="tx1"/>
              </a:solidFill>
              <a:ea typeface="Calibri" panose="020F0502020204030204" pitchFamily="34" charset="0"/>
              <a:cs typeface="Calibri" panose="020F0502020204030204" pitchFamily="34" charset="0"/>
            </a:endParaRPr>
          </a:p>
          <a:p>
            <a:pPr marL="685800" indent="0">
              <a:lnSpc>
                <a:spcPct val="107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Female</a:t>
            </a:r>
            <a:endParaRPr lang="en-US" sz="6400" dirty="0">
              <a:solidFill>
                <a:schemeClr val="tx1"/>
              </a:solidFill>
              <a:ea typeface="Calibri" panose="020F0502020204030204" pitchFamily="34" charset="0"/>
              <a:cs typeface="Calibri" panose="020F0502020204030204" pitchFamily="34" charset="0"/>
            </a:endParaRPr>
          </a:p>
          <a:p>
            <a:pPr marL="685800" indent="0">
              <a:lnSpc>
                <a:spcPct val="107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Transgender</a:t>
            </a:r>
            <a:endParaRPr lang="en-US" sz="6400" dirty="0">
              <a:solidFill>
                <a:schemeClr val="tx1"/>
              </a:solidFill>
              <a:ea typeface="Calibri" panose="020F0502020204030204" pitchFamily="34" charset="0"/>
              <a:cs typeface="Calibri" panose="020F0502020204030204" pitchFamily="34" charset="0"/>
            </a:endParaRPr>
          </a:p>
          <a:p>
            <a:pPr marL="685800" indent="0">
              <a:lnSpc>
                <a:spcPct val="107000"/>
              </a:lnSpc>
              <a:spcBef>
                <a:spcPts val="0"/>
              </a:spcBef>
              <a:spcAft>
                <a:spcPts val="0"/>
              </a:spcAft>
              <a:buNone/>
            </a:pPr>
            <a:r>
              <a:rPr lang="en-US" sz="6400" dirty="0">
                <a:solidFill>
                  <a:schemeClr val="tx1"/>
                </a:solidFill>
                <a:ea typeface="Times New Roman" panose="02020603050405020304" pitchFamily="18" charset="0"/>
                <a:cs typeface="Calibri" panose="020F0502020204030204" pitchFamily="34" charset="0"/>
              </a:rPr>
              <a:t>Something else: _____________</a:t>
            </a:r>
            <a:endParaRPr lang="en-US" sz="6400" dirty="0">
              <a:solidFill>
                <a:schemeClr val="tx1"/>
              </a:solidFill>
              <a:ea typeface="Calibri" panose="020F0502020204030204" pitchFamily="34" charset="0"/>
              <a:cs typeface="Calibri" panose="020F0502020204030204" pitchFamily="34" charset="0"/>
            </a:endParaRPr>
          </a:p>
          <a:p>
            <a:pPr marL="0" indent="0">
              <a:spcBef>
                <a:spcPts val="0"/>
              </a:spcBef>
              <a:spcAft>
                <a:spcPts val="0"/>
              </a:spcAft>
              <a:buNone/>
            </a:pPr>
            <a:endParaRPr lang="en-US" sz="6400" dirty="0">
              <a:solidFill>
                <a:schemeClr val="tx1"/>
              </a:solidFill>
              <a:ea typeface="Calibri" panose="020F0502020204030204" pitchFamily="34" charset="0"/>
              <a:cs typeface="Calibri" panose="020F0502020204030204" pitchFamily="34" charset="0"/>
            </a:endParaRPr>
          </a:p>
          <a:p>
            <a:pPr marL="0" indent="0">
              <a:spcBef>
                <a:spcPts val="0"/>
              </a:spcBef>
              <a:spcAft>
                <a:spcPts val="0"/>
              </a:spcAft>
              <a:buNone/>
            </a:pPr>
            <a:r>
              <a:rPr lang="en-US" sz="6400" dirty="0">
                <a:solidFill>
                  <a:schemeClr val="tx1"/>
                </a:solidFill>
                <a:ea typeface="Calibri" panose="020F0502020204030204" pitchFamily="34" charset="0"/>
                <a:cs typeface="Calibri" panose="020F0502020204030204" pitchFamily="34" charset="0"/>
              </a:rPr>
              <a:t> </a:t>
            </a:r>
            <a:endParaRPr lang="en-US" sz="6400" dirty="0">
              <a:solidFill>
                <a:schemeClr val="tx1"/>
              </a:solidFill>
              <a:ea typeface="Times New Roman" panose="02020603050405020304" pitchFamily="18" charset="0"/>
              <a:cs typeface="Calibri" panose="020F0502020204030204" pitchFamily="34" charset="0"/>
            </a:endParaRPr>
          </a:p>
          <a:p>
            <a:pPr marL="0" indent="0">
              <a:lnSpc>
                <a:spcPct val="107000"/>
              </a:lnSpc>
              <a:spcBef>
                <a:spcPts val="0"/>
              </a:spcBef>
              <a:spcAft>
                <a:spcPts val="0"/>
              </a:spcAft>
              <a:buNone/>
            </a:pPr>
            <a:r>
              <a:rPr lang="en-US" sz="6400" dirty="0">
                <a:solidFill>
                  <a:schemeClr val="tx1"/>
                </a:solidFill>
                <a:ea typeface="Calibri" panose="020F0502020204030204" pitchFamily="34" charset="0"/>
                <a:cs typeface="Calibri" panose="020F0502020204030204" pitchFamily="34" charset="0"/>
              </a:rPr>
              <a:t>2b. Do you describe yourself as a man, a woman, or in some other way? Select all that apply.</a:t>
            </a:r>
          </a:p>
          <a:p>
            <a:pPr marL="685800" indent="0">
              <a:lnSpc>
                <a:spcPct val="107000"/>
              </a:lnSpc>
              <a:spcBef>
                <a:spcPts val="0"/>
              </a:spcBef>
              <a:spcAft>
                <a:spcPts val="0"/>
              </a:spcAft>
              <a:buNone/>
            </a:pPr>
            <a:r>
              <a:rPr lang="en-US" sz="6400" dirty="0">
                <a:solidFill>
                  <a:schemeClr val="tx1"/>
                </a:solidFill>
                <a:ea typeface="Calibri" panose="020F0502020204030204" pitchFamily="34" charset="0"/>
                <a:cs typeface="Calibri" panose="020F0502020204030204" pitchFamily="34" charset="0"/>
              </a:rPr>
              <a:t>Man</a:t>
            </a:r>
          </a:p>
          <a:p>
            <a:pPr marL="685800" indent="0">
              <a:lnSpc>
                <a:spcPct val="107000"/>
              </a:lnSpc>
              <a:spcBef>
                <a:spcPts val="0"/>
              </a:spcBef>
              <a:spcAft>
                <a:spcPts val="0"/>
              </a:spcAft>
              <a:buNone/>
            </a:pPr>
            <a:r>
              <a:rPr lang="en-US" sz="6400" dirty="0">
                <a:solidFill>
                  <a:schemeClr val="tx1"/>
                </a:solidFill>
                <a:ea typeface="Calibri" panose="020F0502020204030204" pitchFamily="34" charset="0"/>
                <a:cs typeface="Calibri" panose="020F0502020204030204" pitchFamily="34" charset="0"/>
              </a:rPr>
              <a:t>Woman</a:t>
            </a:r>
          </a:p>
          <a:p>
            <a:pPr marL="685800" indent="0">
              <a:lnSpc>
                <a:spcPct val="107000"/>
              </a:lnSpc>
              <a:spcBef>
                <a:spcPts val="0"/>
              </a:spcBef>
              <a:spcAft>
                <a:spcPts val="0"/>
              </a:spcAft>
              <a:buNone/>
            </a:pPr>
            <a:r>
              <a:rPr lang="en-US" sz="6400" dirty="0">
                <a:solidFill>
                  <a:schemeClr val="tx1"/>
                </a:solidFill>
                <a:ea typeface="Calibri" panose="020F0502020204030204" pitchFamily="34" charset="0"/>
                <a:cs typeface="Calibri" panose="020F0502020204030204" pitchFamily="34" charset="0"/>
              </a:rPr>
              <a:t>In some other way: _________________ [text box]</a:t>
            </a:r>
          </a:p>
          <a:p>
            <a:endParaRPr lang="en-US" dirty="0"/>
          </a:p>
        </p:txBody>
      </p:sp>
      <p:sp>
        <p:nvSpPr>
          <p:cNvPr id="6" name="Content Placeholder 5">
            <a:extLst>
              <a:ext uri="{FF2B5EF4-FFF2-40B4-BE49-F238E27FC236}">
                <a16:creationId xmlns:a16="http://schemas.microsoft.com/office/drawing/2014/main" id="{93B31621-3FC6-4CFF-9B51-1DF401759AC6}"/>
              </a:ext>
            </a:extLst>
          </p:cNvPr>
          <p:cNvSpPr>
            <a:spLocks noGrp="1"/>
          </p:cNvSpPr>
          <p:nvPr>
            <p:ph sz="quarter" idx="4"/>
          </p:nvPr>
        </p:nvSpPr>
        <p:spPr>
          <a:xfrm>
            <a:off x="6065344" y="1770490"/>
            <a:ext cx="6126656" cy="5757176"/>
          </a:xfrm>
        </p:spPr>
        <p:txBody>
          <a:bodyPr>
            <a:noAutofit/>
          </a:bodyPr>
          <a:lstStyle/>
          <a:p>
            <a:pPr marL="0" indent="0">
              <a:spcBef>
                <a:spcPts val="0"/>
              </a:spcBef>
              <a:buClr>
                <a:srgbClr val="000000"/>
              </a:buClr>
              <a:buNone/>
            </a:pPr>
            <a:r>
              <a:rPr lang="en-US" sz="1600" dirty="0">
                <a:solidFill>
                  <a:schemeClr val="tx1"/>
                </a:solidFill>
                <a:ea typeface="Times New Roman" panose="02020603050405020304" pitchFamily="18" charset="0"/>
                <a:cs typeface="Calibri" panose="020F0502020204030204" pitchFamily="34" charset="0"/>
              </a:rPr>
              <a:t>3.  Just to confirm, you were assigned {FILL} at birth and describe yourself as {FILL}. Is that correct?</a:t>
            </a:r>
          </a:p>
          <a:p>
            <a:pPr marL="685800" indent="0">
              <a:spcBef>
                <a:spcPts val="0"/>
              </a:spcBef>
              <a:spcAft>
                <a:spcPts val="800"/>
              </a:spcAft>
              <a:buNone/>
            </a:pPr>
            <a:r>
              <a:rPr lang="en-US" sz="1600" dirty="0">
                <a:solidFill>
                  <a:schemeClr val="tx1"/>
                </a:solidFill>
                <a:ea typeface="Times New Roman" panose="02020603050405020304" pitchFamily="18" charset="0"/>
                <a:cs typeface="Calibri" panose="020F0502020204030204" pitchFamily="34" charset="0"/>
              </a:rPr>
              <a:t>Yes</a:t>
            </a:r>
            <a:endParaRPr lang="en-US" sz="1600" dirty="0">
              <a:solidFill>
                <a:schemeClr val="tx1"/>
              </a:solidFill>
              <a:ea typeface="Calibri" panose="020F0502020204030204" pitchFamily="34" charset="0"/>
              <a:cs typeface="Calibri" panose="020F0502020204030204" pitchFamily="34" charset="0"/>
            </a:endParaRPr>
          </a:p>
          <a:p>
            <a:pPr marL="685800" indent="0">
              <a:spcBef>
                <a:spcPts val="0"/>
              </a:spcBef>
              <a:spcAft>
                <a:spcPts val="0"/>
              </a:spcAft>
              <a:buNone/>
            </a:pPr>
            <a:r>
              <a:rPr lang="en-US" sz="1600" dirty="0">
                <a:solidFill>
                  <a:schemeClr val="tx1"/>
                </a:solidFill>
                <a:ea typeface="Times New Roman" panose="02020603050405020304" pitchFamily="18" charset="0"/>
                <a:cs typeface="Calibri" panose="020F0502020204030204" pitchFamily="34" charset="0"/>
              </a:rPr>
              <a:t>No</a:t>
            </a:r>
            <a:endParaRPr lang="en-US" sz="1600" dirty="0">
              <a:solidFill>
                <a:schemeClr val="tx1"/>
              </a:solidFill>
              <a:ea typeface="Calibri" panose="020F0502020204030204" pitchFamily="34" charset="0"/>
              <a:cs typeface="Calibri" panose="020F0502020204030204" pitchFamily="34" charset="0"/>
            </a:endParaRPr>
          </a:p>
          <a:p>
            <a:pPr marL="0" indent="0">
              <a:spcBef>
                <a:spcPts val="0"/>
              </a:spcBef>
              <a:spcAft>
                <a:spcPts val="800"/>
              </a:spcAft>
              <a:buNone/>
            </a:pPr>
            <a:r>
              <a:rPr lang="en-US" sz="1600" dirty="0">
                <a:solidFill>
                  <a:schemeClr val="tx1"/>
                </a:solidFill>
                <a:ea typeface="Calibri" panose="020F0502020204030204" pitchFamily="34" charset="0"/>
                <a:cs typeface="Calibri" panose="020F0502020204030204" pitchFamily="34" charset="0"/>
              </a:rPr>
              <a:t> </a:t>
            </a:r>
          </a:p>
          <a:p>
            <a:pPr marL="0" indent="0">
              <a:spcBef>
                <a:spcPts val="0"/>
              </a:spcBef>
              <a:buClr>
                <a:srgbClr val="000000"/>
              </a:buClr>
              <a:buNone/>
            </a:pPr>
            <a:r>
              <a:rPr lang="en-US" sz="1600" dirty="0">
                <a:solidFill>
                  <a:schemeClr val="tx1"/>
                </a:solidFill>
                <a:ea typeface="Times New Roman" panose="02020603050405020304" pitchFamily="18" charset="0"/>
                <a:cs typeface="Calibri" panose="020F0502020204030204" pitchFamily="34" charset="0"/>
              </a:rPr>
              <a:t>4.  [PROBE]. You didn’t answer “what sex were you assigned at birth, on your original birth certificate?” Can you tell us why? Select all that apply.</a:t>
            </a:r>
          </a:p>
          <a:p>
            <a:pPr marL="685800" indent="0">
              <a:spcBef>
                <a:spcPts val="0"/>
              </a:spcBef>
              <a:spcAft>
                <a:spcPts val="800"/>
              </a:spcAft>
              <a:buNone/>
            </a:pPr>
            <a:r>
              <a:rPr lang="en-US" sz="1600" dirty="0">
                <a:solidFill>
                  <a:schemeClr val="tx1"/>
                </a:solidFill>
                <a:ea typeface="Calibri" panose="020F0502020204030204" pitchFamily="34" charset="0"/>
                <a:cs typeface="Calibri" panose="020F0502020204030204" pitchFamily="34" charset="0"/>
              </a:rPr>
              <a:t>I don’t understand what the question is asking</a:t>
            </a:r>
          </a:p>
          <a:p>
            <a:pPr marL="685800" indent="0">
              <a:spcBef>
                <a:spcPts val="0"/>
              </a:spcBef>
              <a:spcAft>
                <a:spcPts val="800"/>
              </a:spcAft>
              <a:buNone/>
            </a:pPr>
            <a:r>
              <a:rPr lang="en-US" sz="1600" dirty="0">
                <a:solidFill>
                  <a:schemeClr val="tx1"/>
                </a:solidFill>
                <a:ea typeface="Calibri" panose="020F0502020204030204" pitchFamily="34" charset="0"/>
                <a:cs typeface="Calibri" panose="020F0502020204030204" pitchFamily="34" charset="0"/>
              </a:rPr>
              <a:t>I’ve never seen my birth certificate</a:t>
            </a:r>
          </a:p>
          <a:p>
            <a:pPr marL="685800" indent="0">
              <a:spcBef>
                <a:spcPts val="0"/>
              </a:spcBef>
              <a:spcAft>
                <a:spcPts val="0"/>
              </a:spcAft>
              <a:buNone/>
            </a:pPr>
            <a:r>
              <a:rPr lang="en-US" sz="1600" dirty="0">
                <a:solidFill>
                  <a:schemeClr val="tx1"/>
                </a:solidFill>
                <a:ea typeface="Calibri" panose="020F0502020204030204" pitchFamily="34" charset="0"/>
                <a:cs typeface="Calibri" panose="020F0502020204030204" pitchFamily="34" charset="0"/>
              </a:rPr>
              <a:t>I don’t want to answer this question</a:t>
            </a:r>
          </a:p>
          <a:p>
            <a:pPr marL="685800" indent="0">
              <a:spcBef>
                <a:spcPts val="0"/>
              </a:spcBef>
              <a:spcAft>
                <a:spcPts val="0"/>
              </a:spcAft>
              <a:buNone/>
            </a:pPr>
            <a:r>
              <a:rPr lang="en-US" sz="1600" dirty="0">
                <a:solidFill>
                  <a:schemeClr val="tx1"/>
                </a:solidFill>
                <a:ea typeface="Calibri" panose="020F0502020204030204" pitchFamily="34" charset="0"/>
                <a:cs typeface="Calibri" panose="020F0502020204030204" pitchFamily="34" charset="0"/>
              </a:rPr>
              <a:t>This was a mistake, I meant to say: ___________ [text box]</a:t>
            </a:r>
          </a:p>
          <a:p>
            <a:pPr marL="685800" indent="0">
              <a:spcBef>
                <a:spcPts val="0"/>
              </a:spcBef>
              <a:spcAft>
                <a:spcPts val="0"/>
              </a:spcAft>
              <a:buNone/>
            </a:pPr>
            <a:r>
              <a:rPr lang="en-US" sz="1600" dirty="0">
                <a:solidFill>
                  <a:schemeClr val="tx1"/>
                </a:solidFill>
                <a:ea typeface="Calibri" panose="020F0502020204030204" pitchFamily="34" charset="0"/>
                <a:cs typeface="Calibri" panose="020F0502020204030204" pitchFamily="34" charset="0"/>
              </a:rPr>
              <a:t>Other, specify: ____________ [text box]</a:t>
            </a:r>
            <a:endParaRPr lang="en-US" sz="1600" dirty="0">
              <a:solidFill>
                <a:schemeClr val="tx1"/>
              </a:solidFill>
              <a:cs typeface="Calibri" panose="020F0502020204030204" pitchFamily="34" charset="0"/>
            </a:endParaRPr>
          </a:p>
        </p:txBody>
      </p:sp>
    </p:spTree>
    <p:extLst>
      <p:ext uri="{BB962C8B-B14F-4D97-AF65-F5344CB8AC3E}">
        <p14:creationId xmlns:p14="http://schemas.microsoft.com/office/powerpoint/2010/main" val="365318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importance of gender identity</a:t>
            </a:r>
          </a:p>
        </p:txBody>
      </p:sp>
      <p:sp>
        <p:nvSpPr>
          <p:cNvPr id="3" name="Text Placeholder 2"/>
          <p:cNvSpPr>
            <a:spLocks noGrp="1"/>
          </p:cNvSpPr>
          <p:nvPr>
            <p:ph type="body" sz="quarter" idx="10"/>
          </p:nvPr>
        </p:nvSpPr>
        <p:spPr/>
        <p:txBody>
          <a:bodyPr/>
          <a:lstStyle/>
          <a:p>
            <a:pPr marL="0" indent="0">
              <a:buNone/>
            </a:pPr>
            <a:endParaRPr lang="en-US" dirty="0"/>
          </a:p>
          <a:p>
            <a:pPr marL="0" indent="0">
              <a:buNone/>
            </a:pPr>
            <a:endParaRPr lang="en-US" dirty="0"/>
          </a:p>
          <a:p>
            <a:pPr marL="0" indent="0">
              <a:buNone/>
            </a:pPr>
            <a:r>
              <a:rPr lang="en-US" dirty="0"/>
              <a:t>“Only when questions about sexual orientation and gender identity are included in national surveys, such as those conducted by the Department of Health and Human Services, can researchers identify health disparities within or across groups who identify as lesbian, gay, bisexual, or transgender”</a:t>
            </a:r>
            <a:r>
              <a:rPr lang="en-US" baseline="30000" dirty="0"/>
              <a:t>1</a:t>
            </a:r>
          </a:p>
          <a:p>
            <a:pPr marL="0" indent="0">
              <a:buNone/>
            </a:pPr>
            <a:endParaRPr lang="en-US" dirty="0"/>
          </a:p>
        </p:txBody>
      </p:sp>
      <p:sp>
        <p:nvSpPr>
          <p:cNvPr id="5" name="TextBox 4">
            <a:extLst>
              <a:ext uri="{FF2B5EF4-FFF2-40B4-BE49-F238E27FC236}">
                <a16:creationId xmlns:a16="http://schemas.microsoft.com/office/drawing/2014/main" id="{3EDD3AF3-50A8-4765-A60F-97B42E2620E1}"/>
              </a:ext>
            </a:extLst>
          </p:cNvPr>
          <p:cNvSpPr txBox="1"/>
          <p:nvPr/>
        </p:nvSpPr>
        <p:spPr>
          <a:xfrm>
            <a:off x="192505" y="6232358"/>
            <a:ext cx="8386011" cy="369332"/>
          </a:xfrm>
          <a:prstGeom prst="rect">
            <a:avLst/>
          </a:prstGeom>
          <a:noFill/>
        </p:spPr>
        <p:txBody>
          <a:bodyPr wrap="square" rtlCol="0">
            <a:spAutoFit/>
          </a:bodyPr>
          <a:lstStyle/>
          <a:p>
            <a:r>
              <a:rPr lang="en-US" baseline="30000" dirty="0">
                <a:hlinkClick r:id="rId3"/>
              </a:rPr>
              <a:t>1</a:t>
            </a:r>
            <a:r>
              <a:rPr lang="en-US" dirty="0">
                <a:hlinkClick r:id="rId3"/>
              </a:rPr>
              <a:t>Collect Data on Sexual Orientation and Gender Identity in Health Surveys | RAND</a:t>
            </a:r>
            <a:endParaRPr lang="en-US"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19086189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4FCA7-D9D2-4E3F-9228-1AA262AAE70C}"/>
              </a:ext>
            </a:extLst>
          </p:cNvPr>
          <p:cNvSpPr>
            <a:spLocks noGrp="1"/>
          </p:cNvSpPr>
          <p:nvPr>
            <p:ph type="title"/>
          </p:nvPr>
        </p:nvSpPr>
        <p:spPr>
          <a:xfrm>
            <a:off x="812802" y="4518212"/>
            <a:ext cx="10856684" cy="1110936"/>
          </a:xfrm>
        </p:spPr>
        <p:txBody>
          <a:bodyPr/>
          <a:lstStyle/>
          <a:p>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5" name="Text Placeholder 1">
            <a:extLst>
              <a:ext uri="{FF2B5EF4-FFF2-40B4-BE49-F238E27FC236}">
                <a16:creationId xmlns:a16="http://schemas.microsoft.com/office/drawing/2014/main" id="{1EB5BF51-7B89-4033-8334-A1249788AF43}"/>
              </a:ext>
            </a:extLst>
          </p:cNvPr>
          <p:cNvSpPr txBox="1">
            <a:spLocks/>
          </p:cNvSpPr>
          <p:nvPr/>
        </p:nvSpPr>
        <p:spPr bwMode="auto">
          <a:xfrm>
            <a:off x="812801" y="3623253"/>
            <a:ext cx="10448757" cy="247675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b" anchorCtr="0" compatLnSpc="1">
            <a:prstTxWarp prst="textNoShape">
              <a:avLst/>
            </a:prstTxWarp>
          </a:bodyPr>
          <a:lstStyle>
            <a:lvl1pPr marL="0" indent="0" algn="l" rtl="0" eaLnBrk="0" fontAlgn="base" hangingPunct="0">
              <a:lnSpc>
                <a:spcPts val="2200"/>
              </a:lnSpc>
              <a:spcBef>
                <a:spcPct val="20000"/>
              </a:spcBef>
              <a:spcAft>
                <a:spcPct val="0"/>
              </a:spcAft>
              <a:buFont typeface="Arial" panose="020B0604020202020204" pitchFamily="34" charset="0"/>
              <a:buNone/>
              <a:defRPr sz="2000" kern="1200" baseline="0">
                <a:solidFill>
                  <a:schemeClr val="bg2"/>
                </a:solidFill>
                <a:latin typeface="Calibri" pitchFamily="34" charset="0"/>
                <a:ea typeface="+mn-ea"/>
                <a:cs typeface="+mn-cs"/>
              </a:defRPr>
            </a:lvl1pPr>
            <a:lvl2pPr marL="457200" indent="0" algn="l" rtl="0" eaLnBrk="0" fontAlgn="base" hangingPunct="0">
              <a:spcBef>
                <a:spcPct val="20000"/>
              </a:spcBef>
              <a:spcAft>
                <a:spcPct val="0"/>
              </a:spcAft>
              <a:buFont typeface="Arial" panose="020B0604020202020204" pitchFamily="34" charset="0"/>
              <a:buNone/>
              <a:defRPr sz="1800" kern="1200">
                <a:solidFill>
                  <a:schemeClr val="tx1">
                    <a:tint val="75000"/>
                  </a:schemeClr>
                </a:solidFill>
                <a:latin typeface="Calibri" panose="020F0502020204030204" pitchFamily="34" charset="0"/>
                <a:ea typeface="+mn-ea"/>
                <a:cs typeface="+mn-cs"/>
              </a:defRPr>
            </a:lvl2pPr>
            <a:lvl3pPr marL="914400" indent="0" algn="l" rtl="0" eaLnBrk="0" fontAlgn="base" hangingPunct="0">
              <a:spcBef>
                <a:spcPct val="20000"/>
              </a:spcBef>
              <a:spcAft>
                <a:spcPct val="0"/>
              </a:spcAft>
              <a:buFont typeface="Arial" panose="020B0604020202020204" pitchFamily="34" charset="0"/>
              <a:buNone/>
              <a:defRPr sz="1600" kern="1200">
                <a:solidFill>
                  <a:schemeClr val="tx1">
                    <a:tint val="75000"/>
                  </a:schemeClr>
                </a:solidFill>
                <a:latin typeface="Calibri" panose="020F0502020204030204" pitchFamily="34" charset="0"/>
                <a:ea typeface="+mn-ea"/>
                <a:cs typeface="+mn-cs"/>
              </a:defRPr>
            </a:lvl3pPr>
            <a:lvl4pPr marL="1371600" indent="0" algn="l" rtl="0" eaLnBrk="0" fontAlgn="base" hangingPunct="0">
              <a:spcBef>
                <a:spcPct val="20000"/>
              </a:spcBef>
              <a:spcAft>
                <a:spcPct val="0"/>
              </a:spcAft>
              <a:buFont typeface="Arial" panose="020B0604020202020204" pitchFamily="34" charset="0"/>
              <a:buNone/>
              <a:defRPr sz="1400" kern="1200">
                <a:solidFill>
                  <a:schemeClr val="tx1">
                    <a:tint val="75000"/>
                  </a:schemeClr>
                </a:solidFill>
                <a:latin typeface="Calibri" panose="020F0502020204030204" pitchFamily="34" charset="0"/>
                <a:ea typeface="+mn-ea"/>
                <a:cs typeface="+mn-cs"/>
              </a:defRPr>
            </a:lvl4pPr>
            <a:lvl5pPr marL="1828800" indent="0" algn="l" rtl="0" eaLnBrk="0" fontAlgn="base" hangingPunct="0">
              <a:spcBef>
                <a:spcPct val="20000"/>
              </a:spcBef>
              <a:spcAft>
                <a:spcPct val="0"/>
              </a:spcAft>
              <a:buFont typeface="Arial" panose="020B0604020202020204" pitchFamily="34" charset="0"/>
              <a:buNone/>
              <a:defRPr sz="1400" kern="1200">
                <a:solidFill>
                  <a:schemeClr val="tx1">
                    <a:tint val="75000"/>
                  </a:schemeClr>
                </a:solidFill>
                <a:latin typeface="Calibri" panose="020F0502020204030204" pitchFamily="34" charset="0"/>
                <a:ea typeface="+mn-ea"/>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2800" dirty="0"/>
              <a:t>For questions, email Kristen Miller:  ksmiller@cdc.gov</a:t>
            </a:r>
            <a:endParaRPr lang="en-US" sz="2800" dirty="0">
              <a:hlinkClick r:id="rId2">
                <a:extLst>
                  <a:ext uri="{A12FA001-AC4F-418D-AE19-62706E023703}">
                    <ahyp:hlinkClr xmlns:ahyp="http://schemas.microsoft.com/office/drawing/2018/hyperlinkcolor" val="tx"/>
                  </a:ext>
                </a:extLst>
              </a:hlinkClick>
            </a:endParaRPr>
          </a:p>
          <a:p>
            <a:r>
              <a:rPr lang="en-US" sz="2800" dirty="0">
                <a:hlinkClick r:id="rId2">
                  <a:extLst>
                    <a:ext uri="{A12FA001-AC4F-418D-AE19-62706E023703}">
                      <ahyp:hlinkClr xmlns:ahyp="http://schemas.microsoft.com/office/drawing/2018/hyperlinkcolor" val="tx"/>
                    </a:ext>
                  </a:extLst>
                </a:hlinkClick>
              </a:rPr>
              <a:t>https://www.cdc.gov/nchs/ccqder</a:t>
            </a:r>
            <a:endParaRPr lang="en-US" sz="2800" dirty="0"/>
          </a:p>
          <a:p>
            <a:r>
              <a:rPr lang="en-US" sz="2800" dirty="0">
                <a:hlinkClick r:id="rId3">
                  <a:extLst>
                    <a:ext uri="{A12FA001-AC4F-418D-AE19-62706E023703}">
                      <ahyp:hlinkClr xmlns:ahyp="http://schemas.microsoft.com/office/drawing/2018/hyperlinkcolor" val="tx"/>
                    </a:ext>
                  </a:extLst>
                </a:hlinkClick>
              </a:rPr>
              <a:t>https://www.cdc.gov/nchs/rands</a:t>
            </a:r>
            <a:r>
              <a:rPr lang="en-US" sz="2800" dirty="0"/>
              <a:t>   </a:t>
            </a:r>
          </a:p>
        </p:txBody>
      </p:sp>
      <p:sp>
        <p:nvSpPr>
          <p:cNvPr id="8" name="TextBox 7">
            <a:extLst>
              <a:ext uri="{FF2B5EF4-FFF2-40B4-BE49-F238E27FC236}">
                <a16:creationId xmlns:a16="http://schemas.microsoft.com/office/drawing/2014/main" id="{C9B08990-557B-43BB-AC5A-2F606E0B4B49}"/>
              </a:ext>
            </a:extLst>
          </p:cNvPr>
          <p:cNvSpPr txBox="1"/>
          <p:nvPr/>
        </p:nvSpPr>
        <p:spPr>
          <a:xfrm>
            <a:off x="812802" y="1304048"/>
            <a:ext cx="10749545"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err="1">
                <a:ln>
                  <a:noFill/>
                </a:ln>
                <a:solidFill>
                  <a:schemeClr val="bg1"/>
                </a:solidFill>
                <a:effectLst/>
                <a:uLnTx/>
                <a:uFillTx/>
                <a:latin typeface="Myriad Web Pro"/>
                <a:ea typeface="+mn-ea"/>
                <a:cs typeface="+mn-cs"/>
                <a:hlinkClick r:id="rId4">
                  <a:extLst>
                    <a:ext uri="{A12FA001-AC4F-418D-AE19-62706E023703}">
                      <ahyp:hlinkClr xmlns:ahyp="http://schemas.microsoft.com/office/drawing/2018/hyperlinkcolor" val="tx"/>
                    </a:ext>
                  </a:extLst>
                </a:hlinkClick>
              </a:rPr>
              <a:t>QBank</a:t>
            </a:r>
            <a:r>
              <a:rPr kumimoji="0" lang="en-US" sz="3200" b="0" i="0" u="none" strike="noStrike" kern="1200" cap="none" spc="0" normalizeH="0" baseline="0" noProof="0" dirty="0">
                <a:ln>
                  <a:noFill/>
                </a:ln>
                <a:solidFill>
                  <a:schemeClr val="bg1"/>
                </a:solidFill>
                <a:effectLst/>
                <a:uLnTx/>
                <a:uFillTx/>
                <a:latin typeface="Myriad Web Pro"/>
                <a:ea typeface="+mn-ea"/>
                <a:cs typeface="+mn-cs"/>
                <a:hlinkClick r:id="rId4">
                  <a:extLst>
                    <a:ext uri="{A12FA001-AC4F-418D-AE19-62706E023703}">
                      <ahyp:hlinkClr xmlns:ahyp="http://schemas.microsoft.com/office/drawing/2018/hyperlinkcolor" val="tx"/>
                    </a:ext>
                  </a:extLst>
                </a:hlinkClick>
              </a:rPr>
              <a:t>:  wwwn.cdc.gov/qbank</a:t>
            </a:r>
            <a:endParaRPr kumimoji="0" lang="en-US" sz="3200" b="0" i="0" u="none" strike="noStrike" kern="1200" cap="none" spc="0" normalizeH="0" baseline="0" noProof="0" dirty="0">
              <a:ln>
                <a:noFill/>
              </a:ln>
              <a:solidFill>
                <a:schemeClr val="bg1"/>
              </a:solidFill>
              <a:effectLst/>
              <a:uLnTx/>
              <a:uFillTx/>
              <a:latin typeface="Myriad Web Pro"/>
              <a:ea typeface="+mn-ea"/>
              <a:cs typeface="+mn-cs"/>
            </a:endParaRPr>
          </a:p>
          <a:p>
            <a:pPr marL="0" indent="0">
              <a:buNone/>
            </a:pPr>
            <a:endParaRPr lang="en-US" sz="2400" b="0" i="0" dirty="0">
              <a:solidFill>
                <a:srgbClr val="000000"/>
              </a:solidFill>
              <a:effectLst/>
              <a:latin typeface="Open Sans" panose="020B0606030504020204" pitchFamily="34" charset="0"/>
            </a:endParaRPr>
          </a:p>
          <a:p>
            <a:pPr marL="0" indent="0">
              <a:buNone/>
            </a:pPr>
            <a:r>
              <a:rPr lang="en-US" sz="2400" b="0" i="0" dirty="0">
                <a:solidFill>
                  <a:srgbClr val="000000"/>
                </a:solidFill>
                <a:effectLst/>
                <a:latin typeface="Open Sans" panose="020B0606030504020204" pitchFamily="34" charset="0"/>
              </a:rPr>
              <a:t>Miller, K., Willson, S., Ryan, V. (2021). </a:t>
            </a:r>
            <a:r>
              <a:rPr lang="en-US" sz="2400" b="1" i="1" dirty="0">
                <a:solidFill>
                  <a:srgbClr val="000000"/>
                </a:solidFill>
                <a:effectLst/>
                <a:latin typeface="Open Sans" panose="020B0606030504020204" pitchFamily="34" charset="0"/>
              </a:rPr>
              <a:t>An Initial Cognitive Evaluation of a 2-Step Gender Identity Measure</a:t>
            </a:r>
            <a:r>
              <a:rPr lang="en-US" sz="2400" b="1" i="0" dirty="0">
                <a:solidFill>
                  <a:srgbClr val="000000"/>
                </a:solidFill>
                <a:effectLst/>
                <a:latin typeface="Open Sans" panose="020B0606030504020204" pitchFamily="34" charset="0"/>
              </a:rPr>
              <a:t>.</a:t>
            </a:r>
            <a:r>
              <a:rPr lang="en-US" sz="2400" b="0" i="0" dirty="0">
                <a:solidFill>
                  <a:srgbClr val="000000"/>
                </a:solidFill>
                <a:effectLst/>
                <a:latin typeface="Open Sans" panose="020B0606030504020204" pitchFamily="34" charset="0"/>
              </a:rPr>
              <a:t> National Center for Health Statistics - CCQDER. Hyattsville, MD https://wwwn.cdc.gov/QBank/Report.</a:t>
            </a:r>
            <a:endParaRPr lang="en-US" sz="2400" dirty="0"/>
          </a:p>
        </p:txBody>
      </p:sp>
    </p:spTree>
    <p:extLst>
      <p:ext uri="{BB962C8B-B14F-4D97-AF65-F5344CB8AC3E}">
        <p14:creationId xmlns:p14="http://schemas.microsoft.com/office/powerpoint/2010/main" val="4199658397"/>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Figure 1. is a table showing Federal Surveys that Collect SOGI Information (2016)">
            <a:extLst>
              <a:ext uri="{FF2B5EF4-FFF2-40B4-BE49-F238E27FC236}">
                <a16:creationId xmlns:a16="http://schemas.microsoft.com/office/drawing/2014/main" id="{94B5A1B8-C4EF-4F78-B9EC-FDC14C8BCB91}"/>
              </a:ext>
            </a:extLst>
          </p:cNvPr>
          <p:cNvPicPr>
            <a:picLocks noGrp="1" noChangeAspect="1"/>
          </p:cNvPicPr>
          <p:nvPr>
            <p:ph idx="1"/>
          </p:nvPr>
        </p:nvPicPr>
        <p:blipFill>
          <a:blip r:embed="rId2"/>
          <a:stretch>
            <a:fillRect/>
          </a:stretch>
        </p:blipFill>
        <p:spPr>
          <a:xfrm>
            <a:off x="-8491" y="167998"/>
            <a:ext cx="12077429" cy="6521560"/>
          </a:xfrm>
        </p:spPr>
      </p:pic>
    </p:spTree>
    <p:extLst>
      <p:ext uri="{BB962C8B-B14F-4D97-AF65-F5344CB8AC3E}">
        <p14:creationId xmlns:p14="http://schemas.microsoft.com/office/powerpoint/2010/main" val="414094798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78769B7-BCD2-4439-B9E2-8264C1133DA2}"/>
              </a:ext>
            </a:extLst>
          </p:cNvPr>
          <p:cNvPicPr>
            <a:picLocks noChangeAspect="1"/>
          </p:cNvPicPr>
          <p:nvPr/>
        </p:nvPicPr>
        <p:blipFill>
          <a:blip r:embed="rId2"/>
          <a:stretch>
            <a:fillRect/>
          </a:stretch>
        </p:blipFill>
        <p:spPr>
          <a:xfrm>
            <a:off x="1773041" y="0"/>
            <a:ext cx="8645917" cy="6641432"/>
          </a:xfrm>
          <a:prstGeom prst="rect">
            <a:avLst/>
          </a:prstGeom>
        </p:spPr>
      </p:pic>
    </p:spTree>
    <p:extLst>
      <p:ext uri="{BB962C8B-B14F-4D97-AF65-F5344CB8AC3E}">
        <p14:creationId xmlns:p14="http://schemas.microsoft.com/office/powerpoint/2010/main" val="107237482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E7138-2424-49D2-AC7D-FD7F3B22585B}"/>
              </a:ext>
            </a:extLst>
          </p:cNvPr>
          <p:cNvSpPr>
            <a:spLocks noGrp="1"/>
          </p:cNvSpPr>
          <p:nvPr>
            <p:ph type="title"/>
          </p:nvPr>
        </p:nvSpPr>
        <p:spPr/>
        <p:txBody>
          <a:bodyPr/>
          <a:lstStyle/>
          <a:p>
            <a:r>
              <a:rPr lang="en-US" dirty="0"/>
              <a:t>NCHS gender identity activities</a:t>
            </a:r>
          </a:p>
        </p:txBody>
      </p:sp>
      <p:sp>
        <p:nvSpPr>
          <p:cNvPr id="3" name="Text Placeholder 2">
            <a:extLst>
              <a:ext uri="{FF2B5EF4-FFF2-40B4-BE49-F238E27FC236}">
                <a16:creationId xmlns:a16="http://schemas.microsoft.com/office/drawing/2014/main" id="{D7BC011F-6EFC-4D8E-8B46-98017C38E26B}"/>
              </a:ext>
            </a:extLst>
          </p:cNvPr>
          <p:cNvSpPr>
            <a:spLocks noGrp="1"/>
          </p:cNvSpPr>
          <p:nvPr>
            <p:ph type="body" sz="quarter" idx="10"/>
          </p:nvPr>
        </p:nvSpPr>
        <p:spPr/>
        <p:txBody>
          <a:bodyPr/>
          <a:lstStyle/>
          <a:p>
            <a:pPr marL="0" indent="0">
              <a:buNone/>
            </a:pPr>
            <a:r>
              <a:rPr lang="en-US" b="1" dirty="0"/>
              <a:t>NCHS Health Equity CORE Goal:  </a:t>
            </a:r>
            <a:r>
              <a:rPr lang="en-US" dirty="0"/>
              <a:t>By July 2023, using a range of methodologies, NCHS will identify and evaluate various question sets related to health equity, including approaches that most accurately assess gender identity. </a:t>
            </a:r>
          </a:p>
          <a:p>
            <a:pPr marL="609585" lvl="1" indent="0">
              <a:buNone/>
            </a:pPr>
            <a:r>
              <a:rPr lang="en-US" sz="1800" dirty="0"/>
              <a:t>Beginning on January 1, 2022, NCHS will collect information on gender identity among sample adults in the NHIS</a:t>
            </a:r>
          </a:p>
          <a:p>
            <a:pPr marL="609585" lvl="1" indent="0">
              <a:buNone/>
            </a:pPr>
            <a:r>
              <a:rPr lang="en-US" sz="1800" dirty="0"/>
              <a:t>In 2023, NHANES will also add gender identity questions</a:t>
            </a:r>
          </a:p>
          <a:p>
            <a:pPr marL="609585" lvl="1" indent="0">
              <a:buNone/>
            </a:pPr>
            <a:r>
              <a:rPr lang="en-US" sz="1800" dirty="0"/>
              <a:t>First year in NHIS will be experimental, testing various question approaches</a:t>
            </a:r>
          </a:p>
          <a:p>
            <a:pPr marL="0" indent="0">
              <a:buNone/>
            </a:pPr>
            <a:r>
              <a:rPr lang="en-US" b="1" dirty="0"/>
              <a:t>SOGI Interoperability Standards: </a:t>
            </a:r>
            <a:r>
              <a:rPr lang="en-US" dirty="0"/>
              <a:t>NCHS involved in discussions with others within CDC around approaches to USCDI standards</a:t>
            </a:r>
            <a:r>
              <a:rPr lang="en-US" b="1" dirty="0"/>
              <a:t>  </a:t>
            </a:r>
            <a:r>
              <a:rPr lang="en-US" dirty="0"/>
              <a:t> </a:t>
            </a:r>
          </a:p>
          <a:p>
            <a:pPr marL="0" indent="0">
              <a:buNone/>
            </a:pPr>
            <a:endParaRPr lang="en-US" b="1" dirty="0"/>
          </a:p>
          <a:p>
            <a:pPr marL="0" indent="0">
              <a:buNone/>
            </a:pPr>
            <a:r>
              <a:rPr lang="en-US" b="1" dirty="0"/>
              <a:t>Cognitive interviewing and </a:t>
            </a:r>
            <a:r>
              <a:rPr lang="en-US" b="1"/>
              <a:t>question testing  </a:t>
            </a:r>
            <a:r>
              <a:rPr lang="en-US"/>
              <a:t>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74243660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170" name="Title 3"/>
          <p:cNvSpPr>
            <a:spLocks noGrp="1"/>
          </p:cNvSpPr>
          <p:nvPr>
            <p:ph type="title"/>
          </p:nvPr>
        </p:nvSpPr>
        <p:spPr>
          <a:xfrm>
            <a:off x="457200" y="1895205"/>
            <a:ext cx="10972800" cy="2042929"/>
          </a:xfrm>
        </p:spPr>
        <p:txBody>
          <a:bodyPr/>
          <a:lstStyle/>
          <a:p>
            <a:r>
              <a:rPr lang="en-US" altLang="en-US" dirty="0"/>
              <a:t>Gender Identity Measure Development </a:t>
            </a:r>
          </a:p>
        </p:txBody>
      </p:sp>
      <p:sp>
        <p:nvSpPr>
          <p:cNvPr id="2" name="Subtitle 1"/>
          <p:cNvSpPr>
            <a:spLocks noGrp="1"/>
          </p:cNvSpPr>
          <p:nvPr>
            <p:ph type="subTitle" idx="1"/>
          </p:nvPr>
        </p:nvSpPr>
        <p:spPr>
          <a:xfrm>
            <a:off x="609600" y="3938134"/>
            <a:ext cx="10116620" cy="1456803"/>
          </a:xfrm>
        </p:spPr>
        <p:txBody>
          <a:bodyPr/>
          <a:lstStyle/>
          <a:p>
            <a:r>
              <a:rPr lang="en-US" sz="2800" dirty="0">
                <a:solidFill>
                  <a:schemeClr val="tx1">
                    <a:lumMod val="50000"/>
                  </a:schemeClr>
                </a:solidFill>
              </a:rPr>
              <a:t>Kristen Miller</a:t>
            </a:r>
          </a:p>
          <a:p>
            <a:r>
              <a:rPr lang="en-US" sz="2400" dirty="0">
                <a:solidFill>
                  <a:schemeClr val="tx1">
                    <a:lumMod val="50000"/>
                  </a:schemeClr>
                </a:solidFill>
              </a:rPr>
              <a:t>Collaborating Center for Question Design and Evaluation Research (CCQDER)</a:t>
            </a:r>
          </a:p>
        </p:txBody>
      </p:sp>
      <p:pic>
        <p:nvPicPr>
          <p:cNvPr id="7172" name="Picture 6" descr="Logos of the United States Department of Health and Human Services and Centers for Disease Control and Preventio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3200" y="6515101"/>
            <a:ext cx="254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8462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E83D4-4497-4FDE-9068-105D0CFE528A}"/>
              </a:ext>
            </a:extLst>
          </p:cNvPr>
          <p:cNvSpPr>
            <a:spLocks noGrp="1"/>
          </p:cNvSpPr>
          <p:nvPr>
            <p:ph type="title"/>
          </p:nvPr>
        </p:nvSpPr>
        <p:spPr/>
        <p:txBody>
          <a:bodyPr/>
          <a:lstStyle/>
          <a:p>
            <a:r>
              <a:rPr lang="en-US" dirty="0"/>
              <a:t>Organization of Discussion</a:t>
            </a:r>
          </a:p>
        </p:txBody>
      </p:sp>
      <p:sp>
        <p:nvSpPr>
          <p:cNvPr id="3" name="Text Placeholder 2">
            <a:extLst>
              <a:ext uri="{FF2B5EF4-FFF2-40B4-BE49-F238E27FC236}">
                <a16:creationId xmlns:a16="http://schemas.microsoft.com/office/drawing/2014/main" id="{FD708D66-642F-498B-B3B6-575AC1ED3D13}"/>
              </a:ext>
            </a:extLst>
          </p:cNvPr>
          <p:cNvSpPr>
            <a:spLocks noGrp="1"/>
          </p:cNvSpPr>
          <p:nvPr>
            <p:ph type="body" sz="quarter" idx="10"/>
          </p:nvPr>
        </p:nvSpPr>
        <p:spPr>
          <a:xfrm>
            <a:off x="609600" y="1915037"/>
            <a:ext cx="10972800" cy="4455584"/>
          </a:xfrm>
        </p:spPr>
        <p:txBody>
          <a:bodyPr/>
          <a:lstStyle/>
          <a:p>
            <a:pPr marL="1123935" lvl="1" indent="-514350">
              <a:buFont typeface="+mj-lt"/>
              <a:buAutoNum type="arabicPeriod"/>
            </a:pPr>
            <a:r>
              <a:rPr lang="en-US" sz="2800" b="1" dirty="0">
                <a:solidFill>
                  <a:schemeClr val="tx1"/>
                </a:solidFill>
              </a:rPr>
              <a:t>Overview of CCQDER Program</a:t>
            </a:r>
          </a:p>
          <a:p>
            <a:pPr marL="1123935" lvl="1" indent="-514350">
              <a:buFont typeface="+mj-lt"/>
              <a:buAutoNum type="arabicPeriod"/>
            </a:pPr>
            <a:endParaRPr lang="en-US" sz="2800" b="1" dirty="0">
              <a:solidFill>
                <a:schemeClr val="tx1"/>
              </a:solidFill>
            </a:endParaRPr>
          </a:p>
          <a:p>
            <a:pPr marL="1123935" lvl="1" indent="-514350">
              <a:buFont typeface="+mj-lt"/>
              <a:buAutoNum type="arabicPeriod"/>
            </a:pPr>
            <a:r>
              <a:rPr lang="en-US" sz="2800" b="1" dirty="0">
                <a:solidFill>
                  <a:schemeClr val="tx1"/>
                </a:solidFill>
              </a:rPr>
              <a:t>Gender Identity Question Design </a:t>
            </a:r>
          </a:p>
          <a:p>
            <a:pPr marL="1657322" lvl="2" indent="-514350"/>
            <a:r>
              <a:rPr lang="en-US" sz="2800" b="1" dirty="0">
                <a:solidFill>
                  <a:schemeClr val="tx1"/>
                </a:solidFill>
              </a:rPr>
              <a:t>Features</a:t>
            </a:r>
          </a:p>
          <a:p>
            <a:pPr marL="1657322" lvl="2" indent="-514350"/>
            <a:r>
              <a:rPr lang="en-US" sz="2800" b="1" dirty="0">
                <a:solidFill>
                  <a:schemeClr val="tx1"/>
                </a:solidFill>
              </a:rPr>
              <a:t>Data quality issues</a:t>
            </a:r>
          </a:p>
          <a:p>
            <a:pPr marL="1657322" lvl="2" indent="-514350">
              <a:buFont typeface="+mj-lt"/>
              <a:buAutoNum type="arabicPeriod"/>
            </a:pPr>
            <a:endParaRPr lang="en-US" sz="2800" b="1" dirty="0">
              <a:solidFill>
                <a:schemeClr val="tx1"/>
              </a:solidFill>
            </a:endParaRPr>
          </a:p>
          <a:p>
            <a:pPr marL="1123935" lvl="1" indent="-514350">
              <a:buFont typeface="+mj-lt"/>
              <a:buAutoNum type="arabicPeriod"/>
            </a:pPr>
            <a:r>
              <a:rPr lang="en-US" sz="2800" b="1" dirty="0">
                <a:solidFill>
                  <a:schemeClr val="tx1"/>
                </a:solidFill>
              </a:rPr>
              <a:t>CCQDER Gender Identity-Related Projects</a:t>
            </a:r>
          </a:p>
        </p:txBody>
      </p:sp>
    </p:spTree>
    <p:extLst>
      <p:ext uri="{BB962C8B-B14F-4D97-AF65-F5344CB8AC3E}">
        <p14:creationId xmlns:p14="http://schemas.microsoft.com/office/powerpoint/2010/main" val="216153985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215190" y="601198"/>
            <a:ext cx="9577136" cy="1059160"/>
          </a:xfrm>
        </p:spPr>
        <p:txBody>
          <a:bodyPr/>
          <a:lstStyle/>
          <a:p>
            <a:r>
              <a:rPr lang="en-US" altLang="en-US" sz="4800" b="1" dirty="0"/>
              <a:t>Activities</a:t>
            </a:r>
          </a:p>
        </p:txBody>
      </p:sp>
      <p:sp>
        <p:nvSpPr>
          <p:cNvPr id="3" name="Content Placeholder 2"/>
          <p:cNvSpPr>
            <a:spLocks noGrp="1"/>
          </p:cNvSpPr>
          <p:nvPr>
            <p:ph sz="quarter" idx="13"/>
          </p:nvPr>
        </p:nvSpPr>
        <p:spPr>
          <a:xfrm>
            <a:off x="880311" y="1756612"/>
            <a:ext cx="10431379" cy="4962242"/>
          </a:xfrm>
          <a:prstGeom prst="rect">
            <a:avLst/>
          </a:prstGeom>
        </p:spPr>
        <p:txBody>
          <a:bodyPr>
            <a:normAutofit fontScale="62500" lnSpcReduction="20000"/>
          </a:bodyPr>
          <a:lstStyle/>
          <a:p>
            <a:pPr marL="342900" indent="-342900">
              <a:buFont typeface="+mj-lt"/>
              <a:buAutoNum type="arabicPeriod"/>
              <a:defRPr/>
            </a:pPr>
            <a:r>
              <a:rPr lang="en-US" dirty="0">
                <a:solidFill>
                  <a:schemeClr val="tx1"/>
                </a:solidFill>
              </a:rPr>
              <a:t>Methodological Research Program</a:t>
            </a:r>
          </a:p>
          <a:p>
            <a:pPr lvl="1">
              <a:defRPr/>
            </a:pPr>
            <a:r>
              <a:rPr lang="en-US" dirty="0">
                <a:solidFill>
                  <a:schemeClr val="tx1"/>
                </a:solidFill>
              </a:rPr>
              <a:t>Study of meaning and question response in relation to data quality</a:t>
            </a:r>
          </a:p>
          <a:p>
            <a:pPr lvl="1">
              <a:defRPr/>
            </a:pPr>
            <a:r>
              <a:rPr lang="en-US" dirty="0">
                <a:solidFill>
                  <a:schemeClr val="tx1"/>
                </a:solidFill>
              </a:rPr>
              <a:t>Development of design and evaluation methods</a:t>
            </a:r>
          </a:p>
          <a:p>
            <a:pPr marL="228600" lvl="1" indent="0">
              <a:buNone/>
              <a:defRPr/>
            </a:pPr>
            <a:endParaRPr lang="en-US" dirty="0">
              <a:solidFill>
                <a:schemeClr val="tx1"/>
              </a:solidFill>
            </a:endParaRPr>
          </a:p>
          <a:p>
            <a:pPr marL="342900" indent="-342900">
              <a:buFont typeface="+mj-lt"/>
              <a:buAutoNum type="arabicPeriod"/>
              <a:defRPr/>
            </a:pPr>
            <a:r>
              <a:rPr lang="en-US" dirty="0">
                <a:solidFill>
                  <a:schemeClr val="tx1"/>
                </a:solidFill>
              </a:rPr>
              <a:t>Questionnaire Design Research Lab</a:t>
            </a:r>
          </a:p>
          <a:p>
            <a:pPr lvl="1">
              <a:defRPr/>
            </a:pPr>
            <a:r>
              <a:rPr lang="en-US" dirty="0">
                <a:solidFill>
                  <a:schemeClr val="tx1"/>
                </a:solidFill>
              </a:rPr>
              <a:t>Question Development and Testing Projects</a:t>
            </a:r>
          </a:p>
          <a:p>
            <a:pPr lvl="1">
              <a:defRPr/>
            </a:pPr>
            <a:r>
              <a:rPr lang="en-US" dirty="0">
                <a:solidFill>
                  <a:schemeClr val="tx1"/>
                </a:solidFill>
              </a:rPr>
              <a:t>For NCHS, CDC, HHS, and others</a:t>
            </a:r>
          </a:p>
          <a:p>
            <a:pPr marL="228600" lvl="1" indent="0">
              <a:buNone/>
              <a:defRPr/>
            </a:pPr>
            <a:endParaRPr lang="en-US" dirty="0">
              <a:solidFill>
                <a:schemeClr val="tx1"/>
              </a:solidFill>
            </a:endParaRPr>
          </a:p>
          <a:p>
            <a:pPr marL="342900" indent="-342900">
              <a:buFont typeface="+mj-lt"/>
              <a:buAutoNum type="arabicPeriod"/>
              <a:defRPr/>
            </a:pPr>
            <a:r>
              <a:rPr lang="en-US" dirty="0">
                <a:solidFill>
                  <a:schemeClr val="tx1"/>
                </a:solidFill>
              </a:rPr>
              <a:t>Question Evaluation Applications</a:t>
            </a:r>
          </a:p>
          <a:p>
            <a:pPr lvl="1">
              <a:defRPr/>
            </a:pPr>
            <a:r>
              <a:rPr lang="en-US" dirty="0">
                <a:solidFill>
                  <a:schemeClr val="tx1"/>
                </a:solidFill>
              </a:rPr>
              <a:t>Q-Notes: Data entry and analysis tool for cognitive interviewing studies</a:t>
            </a:r>
          </a:p>
          <a:p>
            <a:pPr lvl="1">
              <a:defRPr/>
            </a:pPr>
            <a:r>
              <a:rPr lang="en-US" dirty="0">
                <a:solidFill>
                  <a:schemeClr val="tx1"/>
                </a:solidFill>
              </a:rPr>
              <a:t>Q-Video: Cognitive Interview/Data Storage</a:t>
            </a:r>
          </a:p>
          <a:p>
            <a:pPr lvl="1">
              <a:defRPr/>
            </a:pPr>
            <a:r>
              <a:rPr lang="en-US" dirty="0">
                <a:solidFill>
                  <a:schemeClr val="tx1"/>
                </a:solidFill>
              </a:rPr>
              <a:t>Q-Bank: Online library of question evaluation findings</a:t>
            </a:r>
          </a:p>
          <a:p>
            <a:pPr marL="742950" lvl="1" indent="-342900">
              <a:defRPr/>
            </a:pPr>
            <a:endParaRPr lang="en-US" dirty="0"/>
          </a:p>
          <a:p>
            <a:pPr marL="0" indent="0">
              <a:buNone/>
              <a:defRPr/>
            </a:pPr>
            <a:endParaRPr lang="en-US" dirty="0"/>
          </a:p>
        </p:txBody>
      </p:sp>
    </p:spTree>
    <p:extLst>
      <p:ext uri="{BB962C8B-B14F-4D97-AF65-F5344CB8AC3E}">
        <p14:creationId xmlns:p14="http://schemas.microsoft.com/office/powerpoint/2010/main" val="841578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718" y="632034"/>
            <a:ext cx="10972800" cy="1143000"/>
          </a:xfrm>
        </p:spPr>
        <p:txBody>
          <a:bodyPr/>
          <a:lstStyle/>
          <a:p>
            <a:pPr algn="ctr"/>
            <a:r>
              <a:rPr lang="en-US" dirty="0"/>
              <a:t>NCHS Evaluation Methods</a:t>
            </a:r>
            <a:br>
              <a:rPr lang="en-US" dirty="0"/>
            </a:br>
            <a:endParaRPr lang="en-US" dirty="0"/>
          </a:p>
        </p:txBody>
      </p:sp>
      <p:sp>
        <p:nvSpPr>
          <p:cNvPr id="3" name="Text Placeholder 2"/>
          <p:cNvSpPr>
            <a:spLocks noGrp="1"/>
          </p:cNvSpPr>
          <p:nvPr>
            <p:ph type="body" sz="quarter" idx="10"/>
          </p:nvPr>
        </p:nvSpPr>
        <p:spPr>
          <a:xfrm>
            <a:off x="729275" y="1564485"/>
            <a:ext cx="7728925" cy="4833257"/>
          </a:xfrm>
        </p:spPr>
        <p:txBody>
          <a:bodyPr/>
          <a:lstStyle/>
          <a:p>
            <a:pPr lvl="0"/>
            <a:r>
              <a:rPr lang="en-US" dirty="0"/>
              <a:t>Cognitive Interviewing</a:t>
            </a:r>
          </a:p>
          <a:p>
            <a:pPr lvl="0"/>
            <a:endParaRPr lang="en-US" sz="800" dirty="0"/>
          </a:p>
          <a:p>
            <a:pPr lvl="0"/>
            <a:r>
              <a:rPr lang="en-US" dirty="0"/>
              <a:t>Experimental Design and Embedded Probing with the Research and Development Survey (RANDS)</a:t>
            </a:r>
          </a:p>
          <a:p>
            <a:pPr lvl="0"/>
            <a:endParaRPr lang="en-US" sz="800" dirty="0"/>
          </a:p>
          <a:p>
            <a:pPr lvl="0"/>
            <a:r>
              <a:rPr lang="en-US" dirty="0"/>
              <a:t>Ethnographic Methods:  In-depth interviewing, Free Lists, Card Sorts </a:t>
            </a:r>
          </a:p>
          <a:p>
            <a:pPr lvl="0"/>
            <a:endParaRPr lang="en-US" sz="800" dirty="0"/>
          </a:p>
          <a:p>
            <a:pPr lvl="0"/>
            <a:r>
              <a:rPr lang="en-US" dirty="0"/>
              <a:t>Focus Groups</a:t>
            </a:r>
          </a:p>
          <a:p>
            <a:pPr lvl="0"/>
            <a:endParaRPr lang="en-US" sz="800" dirty="0"/>
          </a:p>
          <a:p>
            <a:pPr lvl="0"/>
            <a:r>
              <a:rPr lang="en-US" dirty="0"/>
              <a:t>Interviewer Debriefing</a:t>
            </a:r>
          </a:p>
          <a:p>
            <a:pPr lvl="0"/>
            <a:endParaRPr lang="en-US" sz="800" dirty="0"/>
          </a:p>
          <a:p>
            <a:pPr lvl="0"/>
            <a:r>
              <a:rPr lang="en-US" dirty="0"/>
              <a:t>Usability Testing</a:t>
            </a:r>
          </a:p>
          <a:p>
            <a:endParaRPr lang="en-US" dirty="0"/>
          </a:p>
        </p:txBody>
      </p:sp>
      <p:pic>
        <p:nvPicPr>
          <p:cNvPr id="4" name="Picture 3" descr="This is an image of a book cover titled &quot;Question Evaluation Methods&gt;&quot;"/>
          <p:cNvPicPr>
            <a:picLocks noChangeAspect="1"/>
          </p:cNvPicPr>
          <p:nvPr/>
        </p:nvPicPr>
        <p:blipFill>
          <a:blip r:embed="rId3"/>
          <a:stretch>
            <a:fillRect/>
          </a:stretch>
        </p:blipFill>
        <p:spPr>
          <a:xfrm>
            <a:off x="8458200" y="1242784"/>
            <a:ext cx="3074067" cy="4372431"/>
          </a:xfrm>
          <a:prstGeom prst="rect">
            <a:avLst/>
          </a:prstGeom>
        </p:spPr>
      </p:pic>
    </p:spTree>
    <p:extLst>
      <p:ext uri="{BB962C8B-B14F-4D97-AF65-F5344CB8AC3E}">
        <p14:creationId xmlns:p14="http://schemas.microsoft.com/office/powerpoint/2010/main" val="314952658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hidden"/>
                                      </p:to>
                                    </p:set>
                                  </p:childTnLst>
                                </p:cTn>
                              </p:par>
                              <p:par>
                                <p:cTn id="9" presetID="1" presetClass="exit"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hidden"/>
                                      </p:to>
                                    </p:set>
                                  </p:childTnLst>
                                </p:cTn>
                              </p:par>
                              <p:par>
                                <p:cTn id="11" presetID="1" presetClass="exit"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CEH_ATSDR_combined">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DC Myriad Web Pro">
      <a:majorFont>
        <a:latin typeface="Myriad Web Pro"/>
        <a:ea typeface=""/>
        <a:cs typeface=""/>
      </a:majorFont>
      <a:minorFont>
        <a:latin typeface="Myriad Web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solidFill>
              <a:srgbClr val="000000"/>
            </a:solidFill>
            <a:latin typeface="Calibri" panose="020F050202020403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3989</TotalTime>
  <Words>1257</Words>
  <Application>Microsoft Office PowerPoint</Application>
  <PresentationFormat>Widescreen</PresentationFormat>
  <Paragraphs>219</Paragraphs>
  <Slides>20</Slides>
  <Notes>14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Courier New</vt:lpstr>
      <vt:lpstr>Myriad Web Pro</vt:lpstr>
      <vt:lpstr>Open Sans</vt:lpstr>
      <vt:lpstr>Times New Roman</vt:lpstr>
      <vt:lpstr>Wingdings</vt:lpstr>
      <vt:lpstr>NCEH_ATSDR_combined</vt:lpstr>
      <vt:lpstr>NCHS and Gender Identity Data Collection</vt:lpstr>
      <vt:lpstr>The importance of gender identity</vt:lpstr>
      <vt:lpstr>PowerPoint Presentation</vt:lpstr>
      <vt:lpstr>PowerPoint Presentation</vt:lpstr>
      <vt:lpstr>NCHS gender identity activities</vt:lpstr>
      <vt:lpstr>Gender Identity Measure Development </vt:lpstr>
      <vt:lpstr>Organization of Discussion</vt:lpstr>
      <vt:lpstr>Activities</vt:lpstr>
      <vt:lpstr>NCHS Evaluation Methods </vt:lpstr>
      <vt:lpstr>Cognitive Interviewing at NCHS</vt:lpstr>
      <vt:lpstr>Analytic Goals of Cognitive Interviewing Studies</vt:lpstr>
      <vt:lpstr>Research and Development Survey (RANDS)</vt:lpstr>
      <vt:lpstr>Gender Identity Measurement</vt:lpstr>
      <vt:lpstr>External Collaborations</vt:lpstr>
      <vt:lpstr>PowerPoint Presentation</vt:lpstr>
      <vt:lpstr>Gender Identity, Census PULSE, Week 34, 2021</vt:lpstr>
      <vt:lpstr>PowerPoint Presentation</vt:lpstr>
      <vt:lpstr>2021 NCHS Gender Identity Question Design and Evaluation Studies</vt:lpstr>
      <vt:lpstr>RANDS Split Sample with Embedded Probes (Experiment:  Order and Gender/Sex Categories)</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Story Behind the Question: Understanding the Question-Response Process in COVID-19 Related Survey Questions</dc:title>
  <dc:creator>Willson, Stephanie (CDC/DDPHSS/NCHS/DRM)</dc:creator>
  <cp:lastModifiedBy>Moore, Jennifer A. (CDC/DDPHSS/NCHS/OD)</cp:lastModifiedBy>
  <cp:revision>61</cp:revision>
  <dcterms:created xsi:type="dcterms:W3CDTF">2021-04-16T17:02:56Z</dcterms:created>
  <dcterms:modified xsi:type="dcterms:W3CDTF">2022-02-11T17:52:10Z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2021-04-16T17:08:01Z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d3b4e84c-ceb4-483a-9b1e-4b40245cae53</vt:lpwstr>
  </property>
  <property fmtid="{D5CDD505-2E9C-101B-9397-08002B2CF9AE}" pid="8" name="MSIP_Label_7b94a7b8-f06c-4dfe-bdcc-9b548fd58c31_ContentBits">
    <vt:lpwstr>0</vt:lpwstr>
  </property>
</Properties>
</file>