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1421" r:id="rId3"/>
    <p:sldId id="1397" r:id="rId4"/>
    <p:sldId id="1412" r:id="rId5"/>
    <p:sldId id="1411" r:id="rId6"/>
    <p:sldId id="1415" r:id="rId7"/>
    <p:sldId id="1417" r:id="rId8"/>
    <p:sldId id="1418" r:id="rId9"/>
    <p:sldId id="1420" r:id="rId10"/>
    <p:sldId id="1419" r:id="rId11"/>
    <p:sldId id="258" r:id="rId12"/>
    <p:sldId id="259" r:id="rId13"/>
    <p:sldId id="298" r:id="rId14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Web Pro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000000"/>
    <a:srgbClr val="006858"/>
    <a:srgbClr val="008BB0"/>
    <a:srgbClr val="695E4A"/>
    <a:srgbClr val="0088B7"/>
    <a:srgbClr val="B45340"/>
    <a:srgbClr val="9A4E9E"/>
    <a:srgbClr val="FFFFFF"/>
    <a:srgbClr val="006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55985" autoAdjust="0"/>
  </p:normalViewPr>
  <p:slideViewPr>
    <p:cSldViewPr snapToGrid="0">
      <p:cViewPr varScale="1">
        <p:scale>
          <a:sx n="46" d="100"/>
          <a:sy n="46" d="100"/>
        </p:scale>
        <p:origin x="1382" y="2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0CA3-3349-CA4C-9C7F-0D597105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13AD-1880-7343-8DAE-54961CB2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F584-A939-0C40-AA4C-322DFDC6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EEFA-545F-9441-AC08-8C4E3F12E75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300F-E85A-A347-83F7-E2607734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2068-CAAE-4C49-BE74-606C9E14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4FF5-F199-2949-BEBA-9A09B89F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031966"/>
            <a:ext cx="7966710" cy="36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49" r:id="rId5"/>
    <p:sldLayoutId id="2147483861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18746" y="1262518"/>
            <a:ext cx="8423031" cy="151589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of the Use of Panel Survey Data by NCHS</a:t>
            </a:r>
            <a:b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Population Health Survey Planning, Methodology and Data Presentation (PHSPMDP) BSC Workgroup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altLang="en-US" dirty="0"/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8746" y="3758495"/>
            <a:ext cx="8238392" cy="1127830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NCHS Board of Scientific Counselors Meeting</a:t>
            </a:r>
          </a:p>
          <a:p>
            <a:r>
              <a:rPr lang="en-US" dirty="0">
                <a:cs typeface="Times New Roman" panose="02020603050405020304" pitchFamily="18" charset="0"/>
              </a:rPr>
              <a:t>February 10, 2022</a:t>
            </a:r>
            <a:endParaRPr lang="en-US" dirty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6E88DCD2-C79A-440E-960A-9740F0186041}"/>
              </a:ext>
            </a:extLst>
          </p:cNvPr>
          <p:cNvSpPr txBox="1">
            <a:spLocks/>
          </p:cNvSpPr>
          <p:nvPr/>
        </p:nvSpPr>
        <p:spPr bwMode="auto">
          <a:xfrm>
            <a:off x="518746" y="2847630"/>
            <a:ext cx="8238392" cy="8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Andy Peytchev, Workgroup Chair &amp; </a:t>
            </a:r>
          </a:p>
          <a:p>
            <a:r>
              <a:rPr lang="en-US" dirty="0">
                <a:cs typeface="Times New Roman" panose="02020603050405020304" pitchFamily="18" charset="0"/>
              </a:rPr>
              <a:t>Jennifer Parker, Director, Division of Research and Methodology, NCHS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3F82-3330-2248-B5DE-E2341015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Under what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A086-344B-664B-AECE-8F5BE914A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E2A"/>
                </a:solidFill>
              </a:rPr>
              <a:t>Cross-sectional estimates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Avoid estimates that can be reported using cross-sectional household surveys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Focus on estimates that require timeliness</a:t>
            </a:r>
          </a:p>
          <a:p>
            <a:r>
              <a:rPr lang="en-US" dirty="0">
                <a:solidFill>
                  <a:srgbClr val="000E2A"/>
                </a:solidFill>
              </a:rPr>
              <a:t>Estimates of trends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Requires panel designs that are stable over time</a:t>
            </a:r>
          </a:p>
          <a:p>
            <a:r>
              <a:rPr lang="en-US" dirty="0">
                <a:solidFill>
                  <a:srgbClr val="000E2A"/>
                </a:solidFill>
              </a:rPr>
              <a:t>Avoid estimates that are related to the data collection methods (e.g., technology use) and those related to willingness to participate (e.g., volunteering, voting)</a:t>
            </a:r>
          </a:p>
          <a:p>
            <a:r>
              <a:rPr lang="en-US" dirty="0">
                <a:solidFill>
                  <a:srgbClr val="000E2A"/>
                </a:solidFill>
              </a:rPr>
              <a:t>Needs to be “representative” – not just demographically, but within groups</a:t>
            </a:r>
          </a:p>
          <a:p>
            <a:r>
              <a:rPr lang="en-US" dirty="0">
                <a:solidFill>
                  <a:srgbClr val="000E2A"/>
                </a:solidFill>
              </a:rPr>
              <a:t>Pilot estimates prior to implementation on large-scale household studies</a:t>
            </a:r>
          </a:p>
        </p:txBody>
      </p:sp>
    </p:spTree>
    <p:extLst>
      <p:ext uri="{BB962C8B-B14F-4D97-AF65-F5344CB8AC3E}">
        <p14:creationId xmlns:p14="http://schemas.microsoft.com/office/powerpoint/2010/main" val="31440962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3E36-D524-474D-BE81-D062BDF4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What additional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8E1B-211D-C044-B4DA-3A1B193B5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E2A"/>
                </a:solidFill>
              </a:rPr>
              <a:t>To be pursued by the workgroup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Augmenting a panel with other samples or administrative data to address </a:t>
            </a:r>
            <a:r>
              <a:rPr lang="en-US" dirty="0" err="1">
                <a:solidFill>
                  <a:srgbClr val="000E2A"/>
                </a:solidFill>
              </a:rPr>
              <a:t>undercoverage</a:t>
            </a:r>
            <a:r>
              <a:rPr lang="en-US" dirty="0">
                <a:solidFill>
                  <a:srgbClr val="000E2A"/>
                </a:solidFill>
              </a:rPr>
              <a:t> and nonresponse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Suggest not augmenting with nonprobability-based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25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3E36-D524-474D-BE81-D062BDF4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What additional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8E1B-211D-C044-B4DA-3A1B193B5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E2A"/>
                </a:solidFill>
              </a:rPr>
              <a:t>Suggest an evaluation study. Design a short omnibus survey with NCHS-relevant measures and conduct a multi-panel study with additional cross-sectional arms for comparison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Several panels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 panel+ (augmented panel, e.g., with prepaid cell phone cards)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ABS web and/or mail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High response rate survey (e.g. NHIS) for some measures</a:t>
            </a:r>
          </a:p>
          <a:p>
            <a:r>
              <a:rPr lang="en-US" dirty="0">
                <a:solidFill>
                  <a:srgbClr val="000E2A"/>
                </a:solidFill>
              </a:rPr>
              <a:t>Different adjustment methods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Need for use of substantive measures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Need to be stable over time (e.g., cancer diagnosis)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Design auxiliary variables to embed in other survey vehicles or admin data</a:t>
            </a:r>
          </a:p>
          <a:p>
            <a:r>
              <a:rPr lang="en-US" dirty="0">
                <a:solidFill>
                  <a:srgbClr val="000E2A"/>
                </a:solidFill>
              </a:rPr>
              <a:t>Periodic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8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0F0EA-9C26-4311-8C3A-0D2400B15654}"/>
              </a:ext>
            </a:extLst>
          </p:cNvPr>
          <p:cNvSpPr txBox="1"/>
          <p:nvPr/>
        </p:nvSpPr>
        <p:spPr>
          <a:xfrm>
            <a:off x="2614145" y="2002129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Questions &amp; Discussion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A92858-EF74-964A-930C-6F4DD5E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675D1-C3C3-EE4D-A1D9-2AD8BCCD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BSC</a:t>
            </a:r>
          </a:p>
          <a:p>
            <a:r>
              <a:rPr lang="en-US" dirty="0" err="1"/>
              <a:t>Mollyann</a:t>
            </a:r>
            <a:r>
              <a:rPr lang="en-US" dirty="0"/>
              <a:t> Brodie</a:t>
            </a:r>
          </a:p>
          <a:p>
            <a:r>
              <a:rPr lang="en-US" dirty="0"/>
              <a:t>Ken Copeland</a:t>
            </a:r>
          </a:p>
          <a:p>
            <a:r>
              <a:rPr lang="en-US" dirty="0"/>
              <a:t>Scott </a:t>
            </a:r>
            <a:r>
              <a:rPr lang="en-US" dirty="0" err="1"/>
              <a:t>Holan</a:t>
            </a:r>
            <a:endParaRPr lang="en-US" dirty="0"/>
          </a:p>
          <a:p>
            <a:r>
              <a:rPr lang="en-US" dirty="0"/>
              <a:t>Andy Peytchev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5EB12-80BF-E147-835B-9F7FA76EDA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NCHS</a:t>
            </a:r>
          </a:p>
          <a:p>
            <a:r>
              <a:rPr lang="en-US" dirty="0"/>
              <a:t>Stephen Blumberg</a:t>
            </a:r>
          </a:p>
          <a:p>
            <a:r>
              <a:rPr lang="en-US" dirty="0"/>
              <a:t>Jennifer Parker</a:t>
            </a:r>
          </a:p>
        </p:txBody>
      </p:sp>
    </p:spTree>
    <p:extLst>
      <p:ext uri="{BB962C8B-B14F-4D97-AF65-F5344CB8AC3E}">
        <p14:creationId xmlns:p14="http://schemas.microsoft.com/office/powerpoint/2010/main" val="25445484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3BA9-8DB2-493E-87CA-39C1851E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626"/>
            <a:ext cx="8229600" cy="85725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53A7A-8637-4D4A-925A-A3366E30A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40624"/>
            <a:ext cx="8229600" cy="33416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January 2021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NCHS presented to BSC: </a:t>
            </a:r>
            <a:r>
              <a:rPr lang="en-US" altLang="en-US" i="1" dirty="0">
                <a:solidFill>
                  <a:srgbClr val="000000"/>
                </a:solidFill>
              </a:rPr>
              <a:t>BEYOND PULSE AND RANDS:  Integrating Online Surveys into the National Health Interview Survey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0E2A"/>
                </a:solidFill>
                <a:cs typeface="Calibri" panose="020F0502020204030204" pitchFamily="34" charset="0"/>
              </a:rPr>
              <a:t>July 2021</a:t>
            </a:r>
            <a:r>
              <a:rPr lang="en-US" dirty="0">
                <a:solidFill>
                  <a:srgbClr val="000E2A"/>
                </a:solidFill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E2A"/>
                </a:solidFill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0E2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Population Health Survey Planning, Methodology and Data Presentation (PHSPMDP) BSC Workgroup undertook the project </a:t>
            </a:r>
            <a:r>
              <a:rPr lang="en-US" i="1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of the Use of Panel Survey Data by NCHS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0E2A"/>
                </a:solidFill>
              </a:rPr>
              <a:t>October 2021</a:t>
            </a:r>
            <a:endParaRPr lang="en-US" dirty="0">
              <a:solidFill>
                <a:srgbClr val="000E2A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E2A"/>
                </a:solidFill>
              </a:rPr>
              <a:t>We presented the background and scope of </a:t>
            </a:r>
            <a:r>
              <a:rPr lang="en-US" i="1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of the Use of Panel Survey Data by NCHS </a:t>
            </a:r>
            <a:r>
              <a:rPr lang="en-US" dirty="0">
                <a:solidFill>
                  <a:srgbClr val="000E2A"/>
                </a:solidFill>
              </a:rPr>
              <a:t>to the BSC</a:t>
            </a:r>
            <a:endParaRPr lang="en-US" dirty="0">
              <a:solidFill>
                <a:srgbClr val="000E2A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solidFill>
                <a:srgbClr val="000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87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NCHS’ Questions for the Workgroup’s Consideration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Given the </a:t>
            </a:r>
            <a:r>
              <a:rPr lang="en-US" sz="2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current scientific knowledge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under what conditions would you recommend the use of online panel surveys for emerging or supplemental topics where “gold-standard” survey data may or may not be available?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What additional research and evaluation is recommended, if any, to increase your confidence in the fitness-for-use of estimates from online panel surveys for these purposes?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670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Workgroup’s Consideration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Possible directions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online panel data with other modes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Supplementing one online panel with other online panels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Fielding new questions on gold-standard surveys to provide better calibration measures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Improvements in statistical approaches to developing weights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 of data quality for these relative to core survey data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16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35A5-830C-4C3D-A306-B848BDE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315"/>
            <a:ext cx="8229600" cy="85725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Parameters discussed by the Workgroup to aid relevance and discussion</a:t>
            </a:r>
            <a:endParaRPr lang="en-US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64B2E-F793-400D-A74C-BAD1CEFB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87215"/>
            <a:ext cx="8229600" cy="3341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External panels will be used, that is, the panels are not created by NCHS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Survey content will focus on emerging and supplemental topics, rather than content already captured by existing NCHS programs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NCHS will retain control </a:t>
            </a: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over survey content and collected data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E2A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Data will be disseminated </a:t>
            </a:r>
            <a:r>
              <a:rPr lang="en-US" dirty="0">
                <a:solidFill>
                  <a:srgbClr val="000E2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through an NCHS Experimental Estimates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75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D818-FF20-46AC-8B4B-50826F92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NCHS Rapid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7A05D-CCF8-4894-8A2C-3226D908D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06523"/>
            <a:ext cx="8353647" cy="3685980"/>
          </a:xfrm>
        </p:spPr>
        <p:txBody>
          <a:bodyPr/>
          <a:lstStyle/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Produce rapid estimates for high priority and emerging health topics to meet the needs of NCHS and CDC/HHS partners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Frequency and Sample size: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Regular quarterly surveys with 4000 completes per round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Development: DMI funding; Implementation: NCHS and stakeholder funding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NCHS organization: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DHIS, in collaboration with DRM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collection: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Commercial web-based survey panels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Determined by NCHS and CDC priorities; questions developed in collaboration with CCQDER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output: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Released estimates (e.g., data portal, tables)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Secondary output: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RDC and public use files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Weights: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Calibration provided by DRM/CCSRSD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E2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n-US" sz="1800" b="1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0" i="0" u="none" strike="noStrike" kern="1200" dirty="0">
                <a:solidFill>
                  <a:srgbClr val="000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Regular transparent evaluations and methods development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E7139D32-1AF1-4DBB-8392-9A873063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26" y="200251"/>
            <a:ext cx="1534584" cy="8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361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A1C8-CB8C-4E34-B119-E758AD18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83FE9-2274-4ED5-8C38-DA1DBAEA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E2A"/>
                </a:solidFill>
              </a:rPr>
              <a:t>Internal workgroup meetings late last year</a:t>
            </a:r>
          </a:p>
          <a:p>
            <a:r>
              <a:rPr lang="en-US" dirty="0">
                <a:solidFill>
                  <a:srgbClr val="000E2A"/>
                </a:solidFill>
              </a:rPr>
              <a:t>Two panel meetings to gather information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Private panel providers and designers (January 6)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Andrew Mercer, Pew Research Center—American Trends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Jenny </a:t>
            </a:r>
            <a:r>
              <a:rPr lang="en-US" dirty="0" err="1">
                <a:solidFill>
                  <a:srgbClr val="000E2A"/>
                </a:solidFill>
              </a:rPr>
              <a:t>Marlar</a:t>
            </a:r>
            <a:r>
              <a:rPr lang="en-US" dirty="0">
                <a:solidFill>
                  <a:srgbClr val="000E2A"/>
                </a:solidFill>
              </a:rPr>
              <a:t>, The Gallup Organization—The Gallup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Mike Dennis, NORC—</a:t>
            </a:r>
            <a:r>
              <a:rPr lang="en-US" dirty="0" err="1">
                <a:solidFill>
                  <a:srgbClr val="000E2A"/>
                </a:solidFill>
              </a:rPr>
              <a:t>AmeriSpeak</a:t>
            </a:r>
            <a:r>
              <a:rPr lang="en-US" dirty="0">
                <a:solidFill>
                  <a:srgbClr val="000E2A"/>
                </a:solidFill>
              </a:rPr>
              <a:t>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Frances </a:t>
            </a:r>
            <a:r>
              <a:rPr lang="en-US" dirty="0" err="1">
                <a:solidFill>
                  <a:srgbClr val="000E2A"/>
                </a:solidFill>
              </a:rPr>
              <a:t>Barlas</a:t>
            </a:r>
            <a:r>
              <a:rPr lang="en-US" dirty="0">
                <a:solidFill>
                  <a:srgbClr val="000E2A"/>
                </a:solidFill>
              </a:rPr>
              <a:t>, IPSOS—</a:t>
            </a:r>
            <a:r>
              <a:rPr lang="en-US" dirty="0" err="1">
                <a:solidFill>
                  <a:srgbClr val="000E2A"/>
                </a:solidFill>
              </a:rPr>
              <a:t>KnowledgePanel</a:t>
            </a:r>
            <a:endParaRPr lang="en-US" dirty="0">
              <a:solidFill>
                <a:srgbClr val="000E2A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34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4367-E7C0-8748-8407-EAE36856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progress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A41B-802F-6347-B825-F6E650CD4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E2A"/>
                </a:solidFill>
              </a:rPr>
              <a:t>Federal colleagues involved in the design and use of panels and rapid surveys (January 27)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Jennifer Hunter Childs, U.S. Census Bureau—</a:t>
            </a:r>
            <a:r>
              <a:rPr lang="en-US" dirty="0" err="1">
                <a:solidFill>
                  <a:srgbClr val="000E2A"/>
                </a:solidFill>
              </a:rPr>
              <a:t>AskUS</a:t>
            </a:r>
            <a:r>
              <a:rPr lang="en-US" dirty="0">
                <a:solidFill>
                  <a:srgbClr val="000E2A"/>
                </a:solidFill>
              </a:rPr>
              <a:t> Panel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Jason Fields, U.S. Census Bureau—Household Pulse Survey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Plan one more discussion</a:t>
            </a:r>
          </a:p>
          <a:p>
            <a:r>
              <a:rPr lang="en-US" dirty="0">
                <a:solidFill>
                  <a:srgbClr val="000E2A"/>
                </a:solidFill>
              </a:rPr>
              <a:t>Next steps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Obtain initial reactions</a:t>
            </a:r>
          </a:p>
          <a:p>
            <a:pPr lvl="1"/>
            <a:r>
              <a:rPr lang="en-US" dirty="0">
                <a:solidFill>
                  <a:srgbClr val="000E2A"/>
                </a:solidFill>
              </a:rPr>
              <a:t>Any directions to offer to the workgroup at this point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Topics</a:t>
            </a:r>
          </a:p>
          <a:p>
            <a:pPr lvl="2"/>
            <a:r>
              <a:rPr lang="en-US" dirty="0">
                <a:solidFill>
                  <a:srgbClr val="000E2A"/>
                </a:solidFill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23788560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821</Words>
  <Application>Microsoft Office PowerPoint</Application>
  <PresentationFormat>On-screen Show (16:9)</PresentationFormat>
  <Paragraphs>93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Courier New</vt:lpstr>
      <vt:lpstr>Myriad Web Pro</vt:lpstr>
      <vt:lpstr>Wingdings</vt:lpstr>
      <vt:lpstr>NCEH_ATSDR_combined</vt:lpstr>
      <vt:lpstr>Assessment of the Use of Panel Survey Data by NCHS Population Health Survey Planning, Methodology and Data Presentation (PHSPMDP) BSC Workgroup       </vt:lpstr>
      <vt:lpstr>Workgroup members</vt:lpstr>
      <vt:lpstr>Background</vt:lpstr>
      <vt:lpstr>NCHS’ Questions for the Workgroup’s Consideration</vt:lpstr>
      <vt:lpstr>Questions for the Workgroup’s Consideration (cont)</vt:lpstr>
      <vt:lpstr>Parameters discussed by the Workgroup to aid relevance and discussion</vt:lpstr>
      <vt:lpstr>NCHS Rapid Surveys</vt:lpstr>
      <vt:lpstr>Workgroup progress</vt:lpstr>
      <vt:lpstr>Workgroup progress continued</vt:lpstr>
      <vt:lpstr>Question 1: Under what conditions</vt:lpstr>
      <vt:lpstr>Question 2: What additional research</vt:lpstr>
      <vt:lpstr>Question 2: What additional research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Parker, Jennifer D. (CDC/DDPHSS/NCHS/DRM)</cp:lastModifiedBy>
  <cp:revision>221</cp:revision>
  <dcterms:created xsi:type="dcterms:W3CDTF">2011-03-17T17:43:16Z</dcterms:created>
  <dcterms:modified xsi:type="dcterms:W3CDTF">2022-02-11T20:30:00Z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2021-05-12T12:29:06Z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9aa6432d-a071-4320-86a6-eb34cd0d1133</vt:lpwstr>
  </property>
  <property fmtid="{D5CDD505-2E9C-101B-9397-08002B2CF9AE}" pid="9" name="MSIP_Label_7b94a7b8-f06c-4dfe-bdcc-9b548fd58c31_ContentBits">
    <vt:lpwstr>0</vt:lpwstr>
  </property>
</Properties>
</file>