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16"/>
  </p:notesMasterIdLst>
  <p:handoutMasterIdLst>
    <p:handoutMasterId r:id="rId17"/>
  </p:handoutMasterIdLst>
  <p:sldIdLst>
    <p:sldId id="337" r:id="rId2"/>
    <p:sldId id="363" r:id="rId3"/>
    <p:sldId id="257" r:id="rId4"/>
    <p:sldId id="398" r:id="rId5"/>
    <p:sldId id="382" r:id="rId6"/>
    <p:sldId id="424" r:id="rId7"/>
    <p:sldId id="406" r:id="rId8"/>
    <p:sldId id="427" r:id="rId9"/>
    <p:sldId id="428" r:id="rId10"/>
    <p:sldId id="397" r:id="rId11"/>
    <p:sldId id="429" r:id="rId12"/>
    <p:sldId id="412" r:id="rId13"/>
    <p:sldId id="408" r:id="rId14"/>
    <p:sldId id="360" r:id="rId15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yriad Web Pro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kram Talih" initials="MT" lastIdx="5" clrIdx="0">
    <p:extLst>
      <p:ext uri="{19B8F6BF-5375-455C-9EA6-DF929625EA0E}">
        <p15:presenceInfo xmlns:p15="http://schemas.microsoft.com/office/powerpoint/2012/main" userId="05621fb86464b7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A4E9E"/>
    <a:srgbClr val="006166"/>
    <a:srgbClr val="006858"/>
    <a:srgbClr val="008BB0"/>
    <a:srgbClr val="695E4A"/>
    <a:srgbClr val="0088B7"/>
    <a:srgbClr val="B45340"/>
    <a:srgbClr val="FFFFFF"/>
    <a:srgbClr val="618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A04DB-8BD0-490D-AEAD-D20A65B2755A}" v="10" dt="2022-02-11T16:01:25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1356" autoAdjust="0"/>
  </p:normalViewPr>
  <p:slideViewPr>
    <p:cSldViewPr snapToGrid="0">
      <p:cViewPr varScale="1">
        <p:scale>
          <a:sx n="67" d="100"/>
          <a:sy n="67" d="100"/>
        </p:scale>
        <p:origin x="573" y="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1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, Jennifer D. (CDC/DDPHSS/NCHS/DRM)" userId="1347d997-f921-4ef0-8b4b-b67bed08b578" providerId="ADAL" clId="{5E5A04DB-8BD0-490D-AEAD-D20A65B2755A}"/>
    <pc:docChg chg="undo custSel modSld">
      <pc:chgData name="Parker, Jennifer D. (CDC/DDPHSS/NCHS/DRM)" userId="1347d997-f921-4ef0-8b4b-b67bed08b578" providerId="ADAL" clId="{5E5A04DB-8BD0-490D-AEAD-D20A65B2755A}" dt="2022-02-11T16:03:10.942" v="34" actId="20577"/>
      <pc:docMkLst>
        <pc:docMk/>
      </pc:docMkLst>
      <pc:sldChg chg="modSp mod modNotes modNotesTx">
        <pc:chgData name="Parker, Jennifer D. (CDC/DDPHSS/NCHS/DRM)" userId="1347d997-f921-4ef0-8b4b-b67bed08b578" providerId="ADAL" clId="{5E5A04DB-8BD0-490D-AEAD-D20A65B2755A}" dt="2022-02-11T15:57:33.215" v="15" actId="27636"/>
        <pc:sldMkLst>
          <pc:docMk/>
          <pc:sldMk cId="3367486862" sldId="363"/>
        </pc:sldMkLst>
        <pc:spChg chg="mod">
          <ac:chgData name="Parker, Jennifer D. (CDC/DDPHSS/NCHS/DRM)" userId="1347d997-f921-4ef0-8b4b-b67bed08b578" providerId="ADAL" clId="{5E5A04DB-8BD0-490D-AEAD-D20A65B2755A}" dt="2022-02-11T15:55:45.636" v="10" actId="404"/>
          <ac:spMkLst>
            <pc:docMk/>
            <pc:sldMk cId="3367486862" sldId="363"/>
            <ac:spMk id="4" creationId="{B4C8C652-4D0B-461A-A836-C843F56FA664}"/>
          </ac:spMkLst>
        </pc:spChg>
      </pc:sldChg>
      <pc:sldChg chg="modNotesTx">
        <pc:chgData name="Parker, Jennifer D. (CDC/DDPHSS/NCHS/DRM)" userId="1347d997-f921-4ef0-8b4b-b67bed08b578" providerId="ADAL" clId="{5E5A04DB-8BD0-490D-AEAD-D20A65B2755A}" dt="2022-02-11T16:03:10.942" v="34" actId="20577"/>
        <pc:sldMkLst>
          <pc:docMk/>
          <pc:sldMk cId="154793706" sldId="382"/>
        </pc:sldMkLst>
      </pc:sldChg>
      <pc:sldChg chg="modSp mod modNotesTx">
        <pc:chgData name="Parker, Jennifer D. (CDC/DDPHSS/NCHS/DRM)" userId="1347d997-f921-4ef0-8b4b-b67bed08b578" providerId="ADAL" clId="{5E5A04DB-8BD0-490D-AEAD-D20A65B2755A}" dt="2022-02-11T15:59:38.730" v="32" actId="20577"/>
        <pc:sldMkLst>
          <pc:docMk/>
          <pc:sldMk cId="2927384647" sldId="397"/>
        </pc:sldMkLst>
        <pc:spChg chg="mod">
          <ac:chgData name="Parker, Jennifer D. (CDC/DDPHSS/NCHS/DRM)" userId="1347d997-f921-4ef0-8b4b-b67bed08b578" providerId="ADAL" clId="{5E5A04DB-8BD0-490D-AEAD-D20A65B2755A}" dt="2022-02-11T15:59:35.037" v="31" actId="20577"/>
          <ac:spMkLst>
            <pc:docMk/>
            <pc:sldMk cId="2927384647" sldId="397"/>
            <ac:spMk id="4" creationId="{00000000-0000-0000-0000-000000000000}"/>
          </ac:spMkLst>
        </pc:spChg>
      </pc:sldChg>
      <pc:sldChg chg="modSp mod modNotesTx">
        <pc:chgData name="Parker, Jennifer D. (CDC/DDPHSS/NCHS/DRM)" userId="1347d997-f921-4ef0-8b4b-b67bed08b578" providerId="ADAL" clId="{5E5A04DB-8BD0-490D-AEAD-D20A65B2755A}" dt="2022-02-11T15:58:10.385" v="17" actId="6549"/>
        <pc:sldMkLst>
          <pc:docMk/>
          <pc:sldMk cId="2811083007" sldId="406"/>
        </pc:sldMkLst>
        <pc:spChg chg="mod">
          <ac:chgData name="Parker, Jennifer D. (CDC/DDPHSS/NCHS/DRM)" userId="1347d997-f921-4ef0-8b4b-b67bed08b578" providerId="ADAL" clId="{5E5A04DB-8BD0-490D-AEAD-D20A65B2755A}" dt="2022-02-11T15:57:56.929" v="16" actId="3626"/>
          <ac:spMkLst>
            <pc:docMk/>
            <pc:sldMk cId="2811083007" sldId="406"/>
            <ac:spMk id="4" creationId="{00000000-0000-0000-0000-000000000000}"/>
          </ac:spMkLst>
        </pc:spChg>
      </pc:sldChg>
      <pc:sldChg chg="modNotesTx">
        <pc:chgData name="Parker, Jennifer D. (CDC/DDPHSS/NCHS/DRM)" userId="1347d997-f921-4ef0-8b4b-b67bed08b578" providerId="ADAL" clId="{5E5A04DB-8BD0-490D-AEAD-D20A65B2755A}" dt="2022-02-11T15:58:25.533" v="18" actId="20577"/>
        <pc:sldMkLst>
          <pc:docMk/>
          <pc:sldMk cId="2320164861" sldId="427"/>
        </pc:sldMkLst>
      </pc:sldChg>
      <pc:sldChg chg="delCm">
        <pc:chgData name="Parker, Jennifer D. (CDC/DDPHSS/NCHS/DRM)" userId="1347d997-f921-4ef0-8b4b-b67bed08b578" providerId="ADAL" clId="{5E5A04DB-8BD0-490D-AEAD-D20A65B2755A}" dt="2022-02-11T15:59:14.758" v="19" actId="1592"/>
        <pc:sldMkLst>
          <pc:docMk/>
          <pc:sldMk cId="542668288" sldId="428"/>
        </pc:sldMkLst>
      </pc:sldChg>
      <pc:sldChg chg="modSp mod">
        <pc:chgData name="Parker, Jennifer D. (CDC/DDPHSS/NCHS/DRM)" userId="1347d997-f921-4ef0-8b4b-b67bed08b578" providerId="ADAL" clId="{5E5A04DB-8BD0-490D-AEAD-D20A65B2755A}" dt="2022-02-11T16:01:50.185" v="33" actId="403"/>
        <pc:sldMkLst>
          <pc:docMk/>
          <pc:sldMk cId="132574209" sldId="429"/>
        </pc:sldMkLst>
        <pc:spChg chg="mod">
          <ac:chgData name="Parker, Jennifer D. (CDC/DDPHSS/NCHS/DRM)" userId="1347d997-f921-4ef0-8b4b-b67bed08b578" providerId="ADAL" clId="{5E5A04DB-8BD0-490D-AEAD-D20A65B2755A}" dt="2022-02-11T16:01:50.185" v="33" actId="403"/>
          <ac:spMkLst>
            <pc:docMk/>
            <pc:sldMk cId="132574209" sldId="429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4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82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05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43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6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7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2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1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00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6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>
          <a:xfrm>
            <a:off x="0" y="0"/>
            <a:ext cx="9144000" cy="9208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F212-53EA-4CF8-9C3A-E5ADF3726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2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1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9445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rgbClr val="000000"/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82685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5423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4998203"/>
            <a:ext cx="9144000" cy="1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7872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4259855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3247" y="2753402"/>
            <a:ext cx="663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695E4A"/>
                </a:solidFill>
                <a:latin typeface="Calibri" panose="020F0502020204030204" pitchFamily="34" charset="0"/>
              </a:rPr>
              <a:t>Jennifer Parker</a:t>
            </a:r>
            <a:r>
              <a:rPr lang="en-US" sz="1800" baseline="0" dirty="0">
                <a:solidFill>
                  <a:srgbClr val="695E4A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1800" dirty="0">
                <a:solidFill>
                  <a:srgbClr val="695E4A"/>
                </a:solidFill>
                <a:latin typeface="Calibri" panose="020F0502020204030204" pitchFamily="34" charset="0"/>
              </a:rPr>
              <a:t>jdparker@cdc.gov</a:t>
            </a:r>
          </a:p>
          <a:p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endParaRPr lang="en-US" sz="1200" dirty="0">
              <a:solidFill>
                <a:srgbClr val="695E4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3" r:id="rId2"/>
    <p:sldLayoutId id="2147483860" r:id="rId3"/>
    <p:sldLayoutId id="2147483866" r:id="rId4"/>
    <p:sldLayoutId id="2147483864" r:id="rId5"/>
    <p:sldLayoutId id="2147483852" r:id="rId6"/>
    <p:sldLayoutId id="2147483865" r:id="rId7"/>
    <p:sldLayoutId id="2147483823" r:id="rId8"/>
    <p:sldLayoutId id="2147483849" r:id="rId9"/>
    <p:sldLayoutId id="2147483861" r:id="rId10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nder.cdc.gov/wonder/sci_data/mort/mcmort/type_txt/mcmort05/techap99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c.gov/nchs/data/series/sr_02/sr02_175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nder.cdc.gov/wonder/help/cancer/FayFeuerConfidenceInterval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vss/linked-birth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2" y="1195137"/>
            <a:ext cx="8911389" cy="158816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NCHS Data Presentation Standards for Rates and Counts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9" y="2959513"/>
            <a:ext cx="7062107" cy="1857415"/>
          </a:xfrm>
        </p:spPr>
        <p:txBody>
          <a:bodyPr/>
          <a:lstStyle/>
          <a:p>
            <a:r>
              <a:rPr lang="en-US" b="1" dirty="0"/>
              <a:t>Jennifer D. Parker</a:t>
            </a:r>
          </a:p>
          <a:p>
            <a:r>
              <a:rPr lang="en-US" b="1" dirty="0"/>
              <a:t>Director, Division of Research and Methodology</a:t>
            </a:r>
          </a:p>
          <a:p>
            <a:r>
              <a:rPr lang="en-US" b="1" dirty="0"/>
              <a:t>National Center for Health Statistics</a:t>
            </a:r>
          </a:p>
          <a:p>
            <a:endParaRPr lang="en-US" b="1" dirty="0"/>
          </a:p>
          <a:p>
            <a:r>
              <a:rPr lang="en-US" b="1" dirty="0"/>
              <a:t>Meeting of the NCHS Board of Scientific Counselors</a:t>
            </a:r>
          </a:p>
          <a:p>
            <a:r>
              <a:rPr lang="en-US" b="1" dirty="0"/>
              <a:t>February 10, 2022</a:t>
            </a:r>
          </a:p>
          <a:p>
            <a:endParaRPr lang="en-US" dirty="0"/>
          </a:p>
        </p:txBody>
      </p:sp>
      <p:pic>
        <p:nvPicPr>
          <p:cNvPr id="5" name="Picture 3" descr="stat 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24" y="2624198"/>
            <a:ext cx="2901488" cy="205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9715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Evaluations for Vital Statistics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Distributional assumptions: comparison of ‘exact’ gamma interval width thresholds, relative standard errors (RSE), and counts</a:t>
            </a:r>
          </a:p>
          <a:p>
            <a:r>
              <a:rPr lang="en-US" dirty="0"/>
              <a:t>Age-adjusted death rates: simulation-based comparison of Anderson-Rosenberg method, used at </a:t>
            </a:r>
            <a:r>
              <a:rPr lang="en-US" dirty="0">
                <a:hlinkClick r:id="rId3"/>
              </a:rPr>
              <a:t>NCHS</a:t>
            </a:r>
            <a:r>
              <a:rPr lang="en-US" dirty="0"/>
              <a:t> and in CDC WONDER, with approaches by Fay/Feuer and Tiwari et al, used in U.S. Cancer registries.</a:t>
            </a:r>
          </a:p>
          <a:p>
            <a:r>
              <a:rPr lang="en-US" dirty="0"/>
              <a:t>Simulation to examine proposed and previous standards for county-level data by race/Hispanic origin and cause of death</a:t>
            </a:r>
          </a:p>
          <a:p>
            <a:r>
              <a:rPr lang="en-US" dirty="0"/>
              <a:t>Simulations evaluating log Student’s t interval for non-constant denominator, including correlation assumptions for numerator and denominator</a:t>
            </a:r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73846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Evaluations for National Health Care Surveys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063229"/>
            <a:ext cx="8229600" cy="3341688"/>
          </a:xfrm>
        </p:spPr>
        <p:txBody>
          <a:bodyPr/>
          <a:lstStyle/>
          <a:p>
            <a:r>
              <a:rPr lang="en-US" dirty="0"/>
              <a:t>Simulations based on NAMCS data structure</a:t>
            </a:r>
          </a:p>
          <a:p>
            <a:pPr lvl="1"/>
            <a:r>
              <a:rPr lang="en-US" sz="1600" b="0" i="0" dirty="0">
                <a:effectLst/>
                <a:cs typeface="Calibri" panose="020F0502020204030204" pitchFamily="34" charset="0"/>
              </a:rPr>
              <a:t>Evaluation of confidence intervals when the denominator is constant </a:t>
            </a:r>
            <a:endParaRPr lang="en-US" sz="1600" dirty="0">
              <a:cs typeface="Calibri" panose="020F0502020204030204" pitchFamily="34" charset="0"/>
            </a:endParaRPr>
          </a:p>
          <a:p>
            <a:pPr lvl="1"/>
            <a:r>
              <a:rPr lang="en-US" sz="1600" b="0" i="0" dirty="0">
                <a:effectLst/>
                <a:cs typeface="Calibri" panose="020F0502020204030204" pitchFamily="34" charset="0"/>
              </a:rPr>
              <a:t>Evaluation of confidence intervals by nominal and effective sample sizes and survey years when the denominator is constant  </a:t>
            </a:r>
          </a:p>
          <a:p>
            <a:pPr lvl="1"/>
            <a:r>
              <a:rPr lang="en-US" sz="1600" b="0" i="0" dirty="0">
                <a:effectLst/>
                <a:cs typeface="Calibri" panose="020F0502020204030204" pitchFamily="34" charset="0"/>
              </a:rPr>
              <a:t>Evaluation of the design effect using row proportions and using totals or counts when the denominator is constant</a:t>
            </a:r>
          </a:p>
          <a:p>
            <a:pPr lvl="1"/>
            <a:r>
              <a:rPr lang="en-US" sz="1600" b="0" i="0" dirty="0">
                <a:effectLst/>
                <a:cs typeface="Calibri" panose="020F0502020204030204" pitchFamily="34" charset="0"/>
              </a:rPr>
              <a:t>Evaluation of rates and age-adjusted rates when both the numerator and the denominator are non-constant </a:t>
            </a:r>
          </a:p>
          <a:p>
            <a:r>
              <a:rPr lang="en-US" dirty="0"/>
              <a:t>Simulations based on sampling small samples from a large combined file of multiple years of NAMCS</a:t>
            </a:r>
          </a:p>
          <a:p>
            <a:pPr lvl="1"/>
            <a:r>
              <a:rPr lang="en-US" sz="1600" dirty="0"/>
              <a:t>Evaluation estimates presented using proposed and prior standards, interval coverage, effective sample size, design effect, RSE</a:t>
            </a:r>
          </a:p>
          <a:p>
            <a:pPr lvl="2"/>
            <a:r>
              <a:rPr lang="en-US" sz="1600" dirty="0"/>
              <a:t>Focus on detailed age groups, race/ethnicity groups, reason for visit</a:t>
            </a:r>
          </a:p>
          <a:p>
            <a:pPr lvl="1"/>
            <a:endParaRPr lang="en-US" sz="1600" dirty="0"/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5742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NCHS Data Presentation Standard for Rates and Counts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Review by the workgroup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Review by the NCHS ADS from each division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Review by additional mathematical statisticians</a:t>
            </a:r>
          </a:p>
          <a:p>
            <a:endParaRPr lang="en-US" dirty="0"/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Consolidate comments and prepare for official NCHS clearance</a:t>
            </a:r>
          </a:p>
          <a:p>
            <a:pPr lvl="1"/>
            <a:r>
              <a:rPr lang="en-US" dirty="0"/>
              <a:t>Three presentations to NCHS:  Overview (February), Technical Development and Evaluations (April), and Implementation (late spring/summer)</a:t>
            </a:r>
          </a:p>
        </p:txBody>
      </p:sp>
    </p:spTree>
    <p:extLst>
      <p:ext uri="{BB962C8B-B14F-4D97-AF65-F5344CB8AC3E}">
        <p14:creationId xmlns:p14="http://schemas.microsoft.com/office/powerpoint/2010/main" val="21298842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107AB8-923E-4472-B6B0-132A8760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Presentation Standards Workgroup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6B325-F669-46F7-9860-0E5102EC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4349931" cy="2659750"/>
          </a:xfrm>
        </p:spPr>
        <p:txBody>
          <a:bodyPr/>
          <a:lstStyle/>
          <a:p>
            <a:r>
              <a:rPr lang="en-US" sz="1800" dirty="0"/>
              <a:t>Division of Research and Methodology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Jennifer Parker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Katherine Irimata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Don Malec (retired)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Guangyu Zhang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Makram Talih (SIS)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Frances McCarty (SIS, Virginia Tech)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/>
              <a:t>Office of Center Director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Amy Branum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C93986-C857-4D9C-A28A-B70D928F6DD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7131" y="1200150"/>
            <a:ext cx="3879669" cy="3600449"/>
          </a:xfrm>
        </p:spPr>
        <p:txBody>
          <a:bodyPr/>
          <a:lstStyle/>
          <a:p>
            <a:r>
              <a:rPr lang="en-US" sz="1800" dirty="0"/>
              <a:t>Division of Vital Statistics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Brady Hamilton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Ken Kochanek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/>
              <a:t>Division of Health Care Statistics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Alex Strashny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Danielle Davis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/>
              <a:t>Division of Analysis and Epidemiology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Barnali Das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08233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0A08D-B1A6-4CBE-ABD2-7667CB697F99}"/>
              </a:ext>
            </a:extLst>
          </p:cNvPr>
          <p:cNvSpPr txBox="1"/>
          <p:nvPr/>
        </p:nvSpPr>
        <p:spPr>
          <a:xfrm>
            <a:off x="453154" y="1254266"/>
            <a:ext cx="2841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235798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NCHS Data Presentation Standards for Proportions released August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6013174" cy="3570633"/>
          </a:xfrm>
        </p:spPr>
        <p:txBody>
          <a:bodyPr/>
          <a:lstStyle/>
          <a:p>
            <a:r>
              <a:rPr lang="en-US" sz="2000" b="0" dirty="0"/>
              <a:t>Standard</a:t>
            </a:r>
          </a:p>
          <a:p>
            <a:pPr lvl="1"/>
            <a:r>
              <a:rPr lang="en-US" sz="1600" b="0" dirty="0">
                <a:solidFill>
                  <a:srgbClr val="000000"/>
                </a:solidFill>
              </a:rPr>
              <a:t>Criteria based on minimum sample size and absolute and relative width of exact confidence interval</a:t>
            </a:r>
          </a:p>
          <a:p>
            <a:pPr lvl="1"/>
            <a:endParaRPr lang="en-US" sz="1600" b="0" dirty="0">
              <a:solidFill>
                <a:srgbClr val="000000"/>
              </a:solidFill>
            </a:endParaRPr>
          </a:p>
          <a:p>
            <a:pPr lvl="1"/>
            <a:r>
              <a:rPr lang="en-US" sz="1600" b="0" dirty="0">
                <a:solidFill>
                  <a:srgbClr val="000000"/>
                </a:solidFill>
              </a:rPr>
              <a:t>Estimated proportions with few degrees of freedom or with suppressed complementary proportions are to be evaluated individually</a:t>
            </a:r>
          </a:p>
          <a:p>
            <a:pPr lvl="1"/>
            <a:endParaRPr lang="en-US" sz="1600" b="0" dirty="0">
              <a:solidFill>
                <a:srgbClr val="000000"/>
              </a:solidFill>
            </a:endParaRPr>
          </a:p>
          <a:p>
            <a:r>
              <a:rPr lang="en-US" sz="2000" b="0" dirty="0"/>
              <a:t>Implementation generally, although not always, led to more estimates presented compared to prior criteria</a:t>
            </a:r>
          </a:p>
        </p:txBody>
      </p:sp>
      <p:pic>
        <p:nvPicPr>
          <p:cNvPr id="5" name="Content Placeholder 4" descr="This picture shows the cover of the NCHS report &quot;National Center for Health Statistics Data Presentation Standards for Proportions&quot;">
            <a:extLst>
              <a:ext uri="{FF2B5EF4-FFF2-40B4-BE49-F238E27FC236}">
                <a16:creationId xmlns:a16="http://schemas.microsoft.com/office/drawing/2014/main" id="{90DBAB22-A3D1-41AB-A99D-0E591A9A0E4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61848" t="16287" r="17608" b="21009"/>
          <a:stretch/>
        </p:blipFill>
        <p:spPr>
          <a:xfrm>
            <a:off x="6470374" y="1124916"/>
            <a:ext cx="2282069" cy="2487267"/>
          </a:xfrm>
          <a:prstGeom prst="rect">
            <a:avLst/>
          </a:prstGeom>
          <a:ln>
            <a:solidFill>
              <a:srgbClr val="00616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C8C652-4D0B-461A-A836-C843F56FA664}"/>
              </a:ext>
            </a:extLst>
          </p:cNvPr>
          <p:cNvSpPr txBox="1"/>
          <p:nvPr/>
        </p:nvSpPr>
        <p:spPr>
          <a:xfrm>
            <a:off x="604157" y="4586117"/>
            <a:ext cx="5249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NCHS Vital and Health Statistics, Series 2, Number 175, August 2017 (cdc.gov)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868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NCHS Data Presentation Standards for Rates (and Counts) workgroup formed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Workgroup was formed in 2018 and includes representatives from DRM, DAE, DVS, DHCS, OCD and DRM contractors (mathematical statisticians)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Objective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Identify current practices for data suppression of rates and counts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Review and examine statistical principles, particularly properties of intervals calculated for rates and counts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Create and evaluate presentation standards for rates and counts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37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Provisional guidance for vital rates and counts presented to BSC January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Rates with (assumed) constant numerators and non-constant denominators from vital statistics, including:</a:t>
            </a:r>
          </a:p>
          <a:p>
            <a:pPr lvl="1"/>
            <a:r>
              <a:rPr lang="en-US" sz="2400" dirty="0"/>
              <a:t>national and state death rates, birth and fertility rates, age-adjusted death rates; rates for subpopulations</a:t>
            </a:r>
          </a:p>
          <a:p>
            <a:pPr lvl="1"/>
            <a:endParaRPr lang="en-US" sz="2400" dirty="0"/>
          </a:p>
          <a:p>
            <a:r>
              <a:rPr lang="en-US" sz="2400" dirty="0"/>
              <a:t>Strategy</a:t>
            </a:r>
          </a:p>
          <a:p>
            <a:pPr lvl="1"/>
            <a:r>
              <a:rPr lang="en-US" sz="2400" dirty="0"/>
              <a:t>Identify and compare current presentation guidelines, methods of interval estimation, relative standard errors</a:t>
            </a:r>
          </a:p>
        </p:txBody>
      </p:sp>
    </p:spTree>
    <p:extLst>
      <p:ext uri="{BB962C8B-B14F-4D97-AF65-F5344CB8AC3E}">
        <p14:creationId xmlns:p14="http://schemas.microsoft.com/office/powerpoint/2010/main" val="24378476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 of Standards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583058"/>
          </a:xfrm>
        </p:spPr>
        <p:txBody>
          <a:bodyPr/>
          <a:lstStyle/>
          <a:p>
            <a:r>
              <a:rPr lang="en-US" dirty="0"/>
              <a:t>National Vital Statistics System</a:t>
            </a:r>
          </a:p>
          <a:p>
            <a:pPr lvl="1"/>
            <a:r>
              <a:rPr lang="en-US" dirty="0"/>
              <a:t>Counts</a:t>
            </a:r>
          </a:p>
          <a:p>
            <a:pPr lvl="1"/>
            <a:r>
              <a:rPr lang="en-US" dirty="0"/>
              <a:t>Crude rates with denominator assumed constant</a:t>
            </a:r>
          </a:p>
          <a:p>
            <a:pPr lvl="1"/>
            <a:r>
              <a:rPr lang="en-US" dirty="0"/>
              <a:t>Age-adjusted death rates with denominator assumed constant</a:t>
            </a:r>
          </a:p>
          <a:p>
            <a:pPr lvl="1"/>
            <a:r>
              <a:rPr lang="en-US" dirty="0"/>
              <a:t>Rates with non-constant denominator (e.g., from ACS)</a:t>
            </a:r>
          </a:p>
          <a:p>
            <a:r>
              <a:rPr lang="en-US" dirty="0"/>
              <a:t>Population Health Surveys</a:t>
            </a:r>
          </a:p>
          <a:p>
            <a:pPr lvl="1"/>
            <a:r>
              <a:rPr lang="en-US" dirty="0"/>
              <a:t>Counts</a:t>
            </a:r>
          </a:p>
          <a:p>
            <a:pPr lvl="1"/>
            <a:r>
              <a:rPr lang="en-US" dirty="0"/>
              <a:t>Rates with denominator assumed constant</a:t>
            </a:r>
          </a:p>
          <a:p>
            <a:pPr lvl="1"/>
            <a:r>
              <a:rPr lang="en-US" dirty="0"/>
              <a:t>Rates with non-constant denominator</a:t>
            </a:r>
          </a:p>
          <a:p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7937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Criteria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Minimum sample size or effective sample size</a:t>
            </a:r>
          </a:p>
          <a:p>
            <a:pPr lvl="1"/>
            <a:r>
              <a:rPr lang="en-US" sz="1600" b="0" i="0" dirty="0">
                <a:effectLst/>
                <a:latin typeface="Calibri" panose="020F0502020204030204" pitchFamily="34" charset="0"/>
              </a:rPr>
              <a:t>Minimum sample size and effective sample size (when applicable) of 10 in the numerator (rates and counts) and in the denominator (rates only)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Maximum relative width of confidence interval</a:t>
            </a:r>
          </a:p>
          <a:p>
            <a:pPr lvl="1"/>
            <a:r>
              <a:rPr lang="en-US" sz="1600" b="0" i="0" dirty="0">
                <a:effectLst/>
                <a:latin typeface="Calibri" panose="020F0502020204030204" pitchFamily="34" charset="0"/>
              </a:rPr>
              <a:t>If the sample size criteria are met, calculate a 95% two-sided confidence interval using the appropriate method and obtain its relative width. Estimated rates should have a relative confidence interval width of 160%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lower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Minimum degrees of freedom</a:t>
            </a:r>
          </a:p>
          <a:p>
            <a:pPr lvl="1"/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When applicable, if the degrees of freedom are fewer than 8 then flag for statistical review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884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Criteria – Confidence Intervals for Rates from NVSS (1 of 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Calibri" panose="020F0502020204030204" pitchFamily="34" charset="0"/>
              </a:rPr>
              <a:t>Denominators assumed constant</a:t>
            </a:r>
          </a:p>
          <a:p>
            <a:pPr lvl="1"/>
            <a:r>
              <a:rPr lang="en-US" sz="1800" b="0" i="0" dirty="0">
                <a:effectLst/>
                <a:latin typeface="Calibri" panose="020F0502020204030204" pitchFamily="34" charset="0"/>
              </a:rPr>
              <a:t>Calculate gamma interval where the lower limit is the 0.025 quantile of the standard gamma with α=x and β=1 and the upper limit is the 0.975 quantile of the standard gamma with α=x+1 and β=1.</a:t>
            </a:r>
          </a:p>
          <a:p>
            <a:pPr lvl="1"/>
            <a:r>
              <a:rPr lang="en-US" sz="1800" dirty="0"/>
              <a:t>The adjustment used by </a:t>
            </a:r>
            <a:r>
              <a:rPr lang="en-US" sz="1800" dirty="0">
                <a:hlinkClick r:id="rId3"/>
              </a:rPr>
              <a:t>Fay-Feuer </a:t>
            </a:r>
            <a:r>
              <a:rPr lang="en-US" sz="1800" dirty="0"/>
              <a:t>should be applied for age-adjusted vital rates.</a:t>
            </a:r>
          </a:p>
          <a:p>
            <a:r>
              <a:rPr lang="en-US" dirty="0"/>
              <a:t>Denominators assumed non-constant</a:t>
            </a:r>
          </a:p>
          <a:p>
            <a:pPr lvl="1"/>
            <a:r>
              <a:rPr lang="en-US" sz="1800" dirty="0"/>
              <a:t>Calculate a Student’s t interval for the logarithm of the rates with variance estimated using method supplied by source.  Parameters for age-adjusted intervals can be formed using weighted combinations of age-specific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830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Criteria – Confidence Intervals for Rates from NVSS (2 of 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Denominators from other population surveys and assumed nonconstant</a:t>
            </a:r>
          </a:p>
          <a:p>
            <a:pPr lvl="1"/>
            <a:r>
              <a:rPr lang="en-US" sz="1800" b="0" i="0" dirty="0">
                <a:effectLst/>
                <a:latin typeface="Calibri" panose="020F0502020204030204" pitchFamily="34" charset="0"/>
              </a:rPr>
              <a:t>Calculate a Student's t interval for the logarithm of the rate. Parameters for intervals for age-adjusted intervals can be formed using weighted combination of age-specific intervals.</a:t>
            </a:r>
          </a:p>
          <a:p>
            <a:r>
              <a:rPr lang="en-US" dirty="0"/>
              <a:t>Denominator from births file, which is subject to random variation and assumed non-constant*</a:t>
            </a:r>
          </a:p>
          <a:p>
            <a:pPr lvl="1"/>
            <a:r>
              <a:rPr lang="en-US" sz="1800" dirty="0"/>
              <a:t>Calculate a Student’s t confidence interval for the logarithm of the rate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* e.g., </a:t>
            </a:r>
            <a:r>
              <a:rPr lang="en-US" sz="1800" dirty="0">
                <a:hlinkClick r:id="rId3"/>
              </a:rPr>
              <a:t>period-linked, cohort-linked infant mortality files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01648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Criteria – Confidence Intervals for Rates from Population Health Surveys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Denominator assumed constant</a:t>
            </a:r>
          </a:p>
          <a:p>
            <a:pPr lvl="1"/>
            <a:r>
              <a:rPr lang="en-US" sz="1800" b="0" i="0" dirty="0">
                <a:effectLst/>
                <a:latin typeface="Calibri" panose="020F0502020204030204" pitchFamily="34" charset="0"/>
              </a:rPr>
              <a:t>Calculate a Student's t confidence interval for the logarithm of the rate</a:t>
            </a:r>
          </a:p>
          <a:p>
            <a:pPr lvl="1"/>
            <a:endParaRPr lang="en-US" sz="1400" b="0" i="0" dirty="0">
              <a:effectLst/>
              <a:latin typeface="Calibri" panose="020F0502020204030204" pitchFamily="34" charset="0"/>
            </a:endParaRPr>
          </a:p>
          <a:p>
            <a:r>
              <a:rPr lang="en-US" dirty="0"/>
              <a:t>Denominator assumed non-constant</a:t>
            </a:r>
          </a:p>
          <a:p>
            <a:pPr lvl="1"/>
            <a:r>
              <a:rPr lang="en-US" sz="1800" dirty="0"/>
              <a:t>Calculate a Student’s t confidence interval for the logarithm of the rate</a:t>
            </a:r>
          </a:p>
          <a:p>
            <a:pPr lvl="1"/>
            <a:r>
              <a:rPr lang="en-US" sz="1800" dirty="0"/>
              <a:t>The interval accounts for the sampling variability of the denominator</a:t>
            </a:r>
          </a:p>
          <a:p>
            <a:pPr marL="457200" lvl="1" indent="0">
              <a:buNone/>
            </a:pPr>
            <a:endParaRPr lang="en-US" sz="1800" dirty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682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7469</TotalTime>
  <Words>1009</Words>
  <Application>Microsoft Office PowerPoint</Application>
  <PresentationFormat>On-screen Show (16:9)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Myriad Web Pro</vt:lpstr>
      <vt:lpstr>Arial</vt:lpstr>
      <vt:lpstr>Courier New</vt:lpstr>
      <vt:lpstr>Wingdings</vt:lpstr>
      <vt:lpstr>NCEH_ATSDR_combined</vt:lpstr>
      <vt:lpstr>NCHS Data Presentation Standards for Rates and Counts</vt:lpstr>
      <vt:lpstr>NCHS Data Presentation Standards for Proportions released August 2017</vt:lpstr>
      <vt:lpstr>NCHS Data Presentation Standards for Rates (and Counts) workgroup formed 2018</vt:lpstr>
      <vt:lpstr>Provisional guidance for vital rates and counts presented to BSC January 2020</vt:lpstr>
      <vt:lpstr>Structure of Standards</vt:lpstr>
      <vt:lpstr>Presentation Criteria</vt:lpstr>
      <vt:lpstr>Presentation Criteria – Confidence Intervals for Rates from NVSS (1 of 2)</vt:lpstr>
      <vt:lpstr>Presentation Criteria – Confidence Intervals for Rates from NVSS (2 of 2)</vt:lpstr>
      <vt:lpstr>Presentation Criteria – Confidence Intervals for Rates from Population Health Surveys</vt:lpstr>
      <vt:lpstr>Evaluations for Vital Statistics</vt:lpstr>
      <vt:lpstr>Evaluations for National Health Care Surveys</vt:lpstr>
      <vt:lpstr>NCHS Data Presentation Standard for Rates and Counts</vt:lpstr>
      <vt:lpstr>Data Presentation Standards Workgroup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Parker, Jennifer D. (CDC/DDPHSS/NCHS/DRM)</cp:lastModifiedBy>
  <cp:revision>418</cp:revision>
  <cp:lastPrinted>2019-12-30T15:06:10Z</cp:lastPrinted>
  <dcterms:created xsi:type="dcterms:W3CDTF">2011-03-17T17:43:16Z</dcterms:created>
  <dcterms:modified xsi:type="dcterms:W3CDTF">2022-02-11T16:03:19Z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2021-12-15T17:28:29Z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c0ddb4a0-b1e5-4f1b-8059-2a3117a17e86</vt:lpwstr>
  </property>
  <property fmtid="{D5CDD505-2E9C-101B-9397-08002B2CF9AE}" pid="9" name="MSIP_Label_7b94a7b8-f06c-4dfe-bdcc-9b548fd58c31_ContentBits">
    <vt:lpwstr>0</vt:lpwstr>
  </property>
</Properties>
</file>