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  <p:sldMasterId id="2147483861" r:id="rId2"/>
  </p:sldMasterIdLst>
  <p:notesMasterIdLst>
    <p:notesMasterId r:id="rId12"/>
  </p:notesMasterIdLst>
  <p:handoutMasterIdLst>
    <p:handoutMasterId r:id="rId13"/>
  </p:handoutMasterIdLst>
  <p:sldIdLst>
    <p:sldId id="309" r:id="rId3"/>
    <p:sldId id="310" r:id="rId4"/>
    <p:sldId id="307" r:id="rId5"/>
    <p:sldId id="306" r:id="rId6"/>
    <p:sldId id="296" r:id="rId7"/>
    <p:sldId id="302" r:id="rId8"/>
    <p:sldId id="303" r:id="rId9"/>
    <p:sldId id="308" r:id="rId10"/>
    <p:sldId id="305" r:id="rId11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yriad Web Pro" panose="020B0604020202020204" charset="0"/>
      <p:regular r:id="rId20"/>
      <p:bold r:id="rId21"/>
      <p: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B0"/>
    <a:srgbClr val="695E4A"/>
    <a:srgbClr val="006858"/>
    <a:srgbClr val="0088B7"/>
    <a:srgbClr val="B45340"/>
    <a:srgbClr val="9A4E9E"/>
    <a:srgbClr val="FFFFFF"/>
    <a:srgbClr val="006166"/>
    <a:srgbClr val="618E7C"/>
    <a:srgbClr val="5A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0854" autoAdjust="0"/>
  </p:normalViewPr>
  <p:slideViewPr>
    <p:cSldViewPr snapToGrid="0">
      <p:cViewPr varScale="1">
        <p:scale>
          <a:sx n="122" d="100"/>
          <a:sy n="122" d="100"/>
        </p:scale>
        <p:origin x="108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2054C-5FFB-4925-88B8-34BFE4476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47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2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0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0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2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54648" y="90152"/>
            <a:ext cx="6903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baseline="0" dirty="0">
                <a:solidFill>
                  <a:schemeClr val="tx2">
                    <a:lumMod val="95000"/>
                  </a:schemeClr>
                </a:solidFill>
                <a:latin typeface="Helvetica LT Std" panose="020B050402020202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736" userDrawn="1">
          <p15:clr>
            <a:srgbClr val="FBAE40"/>
          </p15:clr>
        </p15:guide>
        <p15:guide id="4" pos="2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534426-4588-40A8-AB16-C2AF7D010CE5}"/>
              </a:ext>
            </a:extLst>
          </p:cNvPr>
          <p:cNvSpPr txBox="1"/>
          <p:nvPr userDrawn="1"/>
        </p:nvSpPr>
        <p:spPr>
          <a:xfrm>
            <a:off x="95414" y="3447290"/>
            <a:ext cx="49795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endParaRPr lang="en-US" sz="900" dirty="0">
              <a:solidFill>
                <a:srgbClr val="695E4A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526D09-8127-4A81-B770-A8FC6245C774}"/>
              </a:ext>
            </a:extLst>
          </p:cNvPr>
          <p:cNvGrpSpPr/>
          <p:nvPr userDrawn="1"/>
        </p:nvGrpSpPr>
        <p:grpSpPr>
          <a:xfrm>
            <a:off x="0" y="4256314"/>
            <a:ext cx="9144000" cy="887186"/>
            <a:chOff x="0" y="-11827"/>
            <a:chExt cx="9144000" cy="170018"/>
          </a:xfrm>
        </p:grpSpPr>
        <p:sp>
          <p:nvSpPr>
            <p:cNvPr id="7" name="bk object 25">
              <a:extLst>
                <a:ext uri="{FF2B5EF4-FFF2-40B4-BE49-F238E27FC236}">
                  <a16:creationId xmlns:a16="http://schemas.microsoft.com/office/drawing/2014/main" id="{D2B650CA-A85E-4F14-B69A-114F1AC71E52}"/>
                </a:ext>
              </a:extLst>
            </p:cNvPr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6">
              <a:extLst>
                <a:ext uri="{FF2B5EF4-FFF2-40B4-BE49-F238E27FC236}">
                  <a16:creationId xmlns:a16="http://schemas.microsoft.com/office/drawing/2014/main" id="{C645D4BD-0C9B-4E33-9FAD-69F09CDBABB5}"/>
                </a:ext>
              </a:extLst>
            </p:cNvPr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7">
              <a:extLst>
                <a:ext uri="{FF2B5EF4-FFF2-40B4-BE49-F238E27FC236}">
                  <a16:creationId xmlns:a16="http://schemas.microsoft.com/office/drawing/2014/main" id="{53F5EAF7-44AE-4DA0-A66F-7457F8E97247}"/>
                </a:ext>
              </a:extLst>
            </p:cNvPr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8">
              <a:extLst>
                <a:ext uri="{FF2B5EF4-FFF2-40B4-BE49-F238E27FC236}">
                  <a16:creationId xmlns:a16="http://schemas.microsoft.com/office/drawing/2014/main" id="{6E72D0F0-942E-439C-B474-A2ED6D1D1896}"/>
                </a:ext>
              </a:extLst>
            </p:cNvPr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29">
              <a:extLst>
                <a:ext uri="{FF2B5EF4-FFF2-40B4-BE49-F238E27FC236}">
                  <a16:creationId xmlns:a16="http://schemas.microsoft.com/office/drawing/2014/main" id="{E926208D-BD33-4667-B501-F0C54FE47583}"/>
                </a:ext>
              </a:extLst>
            </p:cNvPr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0">
              <a:extLst>
                <a:ext uri="{FF2B5EF4-FFF2-40B4-BE49-F238E27FC236}">
                  <a16:creationId xmlns:a16="http://schemas.microsoft.com/office/drawing/2014/main" id="{674CBAFF-F854-4B57-9205-98C19A1D26EC}"/>
                </a:ext>
              </a:extLst>
            </p:cNvPr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1">
              <a:extLst>
                <a:ext uri="{FF2B5EF4-FFF2-40B4-BE49-F238E27FC236}">
                  <a16:creationId xmlns:a16="http://schemas.microsoft.com/office/drawing/2014/main" id="{E8E051EE-6DB1-421F-A774-48B9DAF2ADFF}"/>
                </a:ext>
              </a:extLst>
            </p:cNvPr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k object 32">
              <a:extLst>
                <a:ext uri="{FF2B5EF4-FFF2-40B4-BE49-F238E27FC236}">
                  <a16:creationId xmlns:a16="http://schemas.microsoft.com/office/drawing/2014/main" id="{1713FC97-638B-42A2-AAB4-9FBCBB80E5DD}"/>
                </a:ext>
              </a:extLst>
            </p:cNvPr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1D6BD294-4E48-4145-9147-F72D2CB1B2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2197" y="590843"/>
            <a:ext cx="8254603" cy="3397347"/>
          </a:xfrm>
        </p:spPr>
        <p:txBody>
          <a:bodyPr/>
          <a:lstStyle>
            <a:lvl1pPr>
              <a:spcAft>
                <a:spcPts val="900"/>
              </a:spcAft>
              <a:buNone/>
              <a:defRPr sz="2700" b="1">
                <a:solidFill>
                  <a:srgbClr val="CF6F19"/>
                </a:solidFill>
              </a:defRPr>
            </a:lvl1pPr>
            <a:lvl2pPr marL="217885" indent="-217885">
              <a:spcBef>
                <a:spcPts val="450"/>
              </a:spcBef>
              <a:spcAft>
                <a:spcPts val="450"/>
              </a:spcAft>
              <a:buClr>
                <a:srgbClr val="018BB0"/>
              </a:buClr>
              <a:buFont typeface="Wingdings" panose="05000000000000000000" pitchFamily="2" charset="2"/>
              <a:buChar char="§"/>
              <a:defRPr sz="2100"/>
            </a:lvl2pPr>
            <a:lvl3pPr marL="467916" indent="-250031">
              <a:spcBef>
                <a:spcPts val="450"/>
              </a:spcBef>
              <a:spcAft>
                <a:spcPts val="450"/>
              </a:spcAft>
              <a:buClr>
                <a:srgbClr val="008641"/>
              </a:buClr>
              <a:defRPr sz="1800"/>
            </a:lvl3pPr>
            <a:lvl4pPr marL="685800" indent="-173831">
              <a:spcBef>
                <a:spcPts val="450"/>
              </a:spcBef>
              <a:spcAft>
                <a:spcPts val="450"/>
              </a:spcAft>
              <a:defRPr/>
            </a:lvl4pPr>
          </a:lstStyle>
          <a:p>
            <a:pPr lvl="0"/>
            <a:r>
              <a:rPr lang="en-US" dirty="0"/>
              <a:t>Alternate final slide for CDC-cleared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6444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BFC025E-A984-463D-AC54-2320B6BE7B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8643"/>
            <a:ext cx="9144000" cy="709129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0D8C45-BBE3-4722-BE9E-CEFAC1F135B3}"/>
              </a:ext>
            </a:extLst>
          </p:cNvPr>
          <p:cNvGrpSpPr/>
          <p:nvPr userDrawn="1"/>
        </p:nvGrpSpPr>
        <p:grpSpPr>
          <a:xfrm>
            <a:off x="0" y="-8870"/>
            <a:ext cx="9159852" cy="142757"/>
            <a:chOff x="0" y="-11828"/>
            <a:chExt cx="12213136" cy="369332"/>
          </a:xfrm>
        </p:grpSpPr>
        <p:sp>
          <p:nvSpPr>
            <p:cNvPr id="23" name="bk object 25">
              <a:extLst>
                <a:ext uri="{FF2B5EF4-FFF2-40B4-BE49-F238E27FC236}">
                  <a16:creationId xmlns:a16="http://schemas.microsoft.com/office/drawing/2014/main" id="{0479014B-D9FA-41D1-A261-573CC480F4E4}"/>
                </a:ext>
              </a:extLst>
            </p:cNvPr>
            <p:cNvSpPr/>
            <p:nvPr userDrawn="1"/>
          </p:nvSpPr>
          <p:spPr>
            <a:xfrm>
              <a:off x="0" y="-11828"/>
              <a:ext cx="790507" cy="369332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bk object 26">
              <a:extLst>
                <a:ext uri="{FF2B5EF4-FFF2-40B4-BE49-F238E27FC236}">
                  <a16:creationId xmlns:a16="http://schemas.microsoft.com/office/drawing/2014/main" id="{937A1180-277E-4546-A510-B04E9AF42343}"/>
                </a:ext>
              </a:extLst>
            </p:cNvPr>
            <p:cNvSpPr/>
            <p:nvPr userDrawn="1"/>
          </p:nvSpPr>
          <p:spPr>
            <a:xfrm>
              <a:off x="390701" y="-11828"/>
              <a:ext cx="1306808" cy="369332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27">
              <a:extLst>
                <a:ext uri="{FF2B5EF4-FFF2-40B4-BE49-F238E27FC236}">
                  <a16:creationId xmlns:a16="http://schemas.microsoft.com/office/drawing/2014/main" id="{65781020-7583-45A2-B0DE-1E25E0F1ACCA}"/>
                </a:ext>
              </a:extLst>
            </p:cNvPr>
            <p:cNvSpPr/>
            <p:nvPr userDrawn="1"/>
          </p:nvSpPr>
          <p:spPr>
            <a:xfrm>
              <a:off x="1009093" y="-11828"/>
              <a:ext cx="2033078" cy="369332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bk object 28">
              <a:extLst>
                <a:ext uri="{FF2B5EF4-FFF2-40B4-BE49-F238E27FC236}">
                  <a16:creationId xmlns:a16="http://schemas.microsoft.com/office/drawing/2014/main" id="{C7E5D72F-F12D-41E4-B628-780DFDFE5A1D}"/>
                </a:ext>
              </a:extLst>
            </p:cNvPr>
            <p:cNvSpPr/>
            <p:nvPr userDrawn="1"/>
          </p:nvSpPr>
          <p:spPr>
            <a:xfrm>
              <a:off x="1901050" y="-11828"/>
              <a:ext cx="2061841" cy="369332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bk object 29">
              <a:extLst>
                <a:ext uri="{FF2B5EF4-FFF2-40B4-BE49-F238E27FC236}">
                  <a16:creationId xmlns:a16="http://schemas.microsoft.com/office/drawing/2014/main" id="{AD0F09A1-E084-4C54-82B8-DA58421B1792}"/>
                </a:ext>
              </a:extLst>
            </p:cNvPr>
            <p:cNvSpPr/>
            <p:nvPr userDrawn="1"/>
          </p:nvSpPr>
          <p:spPr>
            <a:xfrm>
              <a:off x="2648105" y="-11828"/>
              <a:ext cx="1418981" cy="369332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30">
              <a:extLst>
                <a:ext uri="{FF2B5EF4-FFF2-40B4-BE49-F238E27FC236}">
                  <a16:creationId xmlns:a16="http://schemas.microsoft.com/office/drawing/2014/main" id="{6CC980B4-E7C4-4BB4-910D-2CCDAEC41F4D}"/>
                </a:ext>
              </a:extLst>
            </p:cNvPr>
            <p:cNvSpPr/>
            <p:nvPr userDrawn="1"/>
          </p:nvSpPr>
          <p:spPr>
            <a:xfrm>
              <a:off x="2935347" y="-11828"/>
              <a:ext cx="3758868" cy="369332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31">
              <a:extLst>
                <a:ext uri="{FF2B5EF4-FFF2-40B4-BE49-F238E27FC236}">
                  <a16:creationId xmlns:a16="http://schemas.microsoft.com/office/drawing/2014/main" id="{C30CD1A4-65E7-4E5D-835E-574CA475E807}"/>
                </a:ext>
              </a:extLst>
            </p:cNvPr>
            <p:cNvSpPr/>
            <p:nvPr userDrawn="1"/>
          </p:nvSpPr>
          <p:spPr>
            <a:xfrm>
              <a:off x="4407193" y="-11828"/>
              <a:ext cx="2898370" cy="369332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32">
              <a:extLst>
                <a:ext uri="{FF2B5EF4-FFF2-40B4-BE49-F238E27FC236}">
                  <a16:creationId xmlns:a16="http://schemas.microsoft.com/office/drawing/2014/main" id="{25872DC6-D455-4CFF-99BD-B4444761ADB2}"/>
                </a:ext>
              </a:extLst>
            </p:cNvPr>
            <p:cNvSpPr/>
            <p:nvPr userDrawn="1"/>
          </p:nvSpPr>
          <p:spPr>
            <a:xfrm>
              <a:off x="5123013" y="-11828"/>
              <a:ext cx="7090123" cy="369332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9578D96-7E9E-4856-8FFA-4F2E167EC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38919"/>
              <a:ext cx="12213136" cy="0"/>
            </a:xfrm>
            <a:prstGeom prst="line">
              <a:avLst/>
            </a:prstGeom>
            <a:ln w="9525">
              <a:solidFill>
                <a:srgbClr val="536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E03FE6B5-6022-4CFE-85B6-0AD1DA5E05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2900" y="717555"/>
            <a:ext cx="8129618" cy="856303"/>
          </a:xfrm>
          <a:prstGeom prst="rect">
            <a:avLst/>
          </a:prstGeom>
        </p:spPr>
        <p:txBody>
          <a:bodyPr/>
          <a:lstStyle>
            <a:lvl1pPr algn="l">
              <a:lnSpc>
                <a:spcPts val="2250"/>
              </a:lnSpc>
              <a:defRPr sz="2100" b="1" baseline="0">
                <a:solidFill>
                  <a:srgbClr val="532E63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Sample title of your presentation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A82A376-37D6-4385-9A8E-5954F8ED847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42900" y="2053731"/>
            <a:ext cx="6323030" cy="7091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5E9732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Presenter’s Title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7440A12-BBFE-427B-9125-F1A28159BEC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2900" y="3089770"/>
            <a:ext cx="6323036" cy="9597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Event Title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36" name="Picture 35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229C74C4-5ED8-4DF0-8819-21F31B9D3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76" y="63809"/>
            <a:ext cx="1239341" cy="710513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3883BE7-1488-45BD-8A9E-256699B130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137305"/>
            <a:ext cx="6599590" cy="57184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28253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6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432197" y="3072786"/>
            <a:ext cx="8254603" cy="573929"/>
          </a:xfrm>
        </p:spPr>
        <p:txBody>
          <a:bodyPr>
            <a:normAutofit/>
          </a:bodyPr>
          <a:lstStyle>
            <a:lvl1pPr>
              <a:spcAft>
                <a:spcPts val="90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217885" indent="-217885">
              <a:spcBef>
                <a:spcPts val="450"/>
              </a:spcBef>
              <a:spcAft>
                <a:spcPts val="450"/>
              </a:spcAft>
              <a:buClr>
                <a:srgbClr val="007D57"/>
              </a:buClr>
              <a:buFont typeface="Wingdings" panose="05000000000000000000" pitchFamily="2" charset="2"/>
              <a:buChar char="§"/>
              <a:defRPr sz="2100"/>
            </a:lvl2pPr>
            <a:lvl3pPr marL="467916" indent="-250031">
              <a:spcBef>
                <a:spcPts val="450"/>
              </a:spcBef>
              <a:spcAft>
                <a:spcPts val="450"/>
              </a:spcAft>
              <a:defRPr sz="1800"/>
            </a:lvl3pPr>
            <a:lvl4pPr marL="685800" indent="-173831">
              <a:spcBef>
                <a:spcPts val="450"/>
              </a:spcBef>
              <a:spcAft>
                <a:spcPts val="45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2C569F-847A-440C-95B4-42E6DB2B0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197" y="3870909"/>
            <a:ext cx="5829300" cy="319683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580BE-4D1C-49FF-9A51-96DB99D2BE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6" y="5032717"/>
            <a:ext cx="603083" cy="110783"/>
          </a:xfrm>
          <a:prstGeom prst="rect">
            <a:avLst/>
          </a:prstGeom>
          <a:solidFill>
            <a:srgbClr val="018BB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0B9F15-3B1D-4CC8-A828-0022A23469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4" y="5032717"/>
            <a:ext cx="603083" cy="110783"/>
          </a:xfrm>
          <a:prstGeom prst="rect">
            <a:avLst/>
          </a:prstGeom>
          <a:solidFill>
            <a:srgbClr val="CF6F19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A844BF-859C-4A08-A382-04A1E108C2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6" y="5032717"/>
            <a:ext cx="603574" cy="110783"/>
          </a:xfrm>
          <a:prstGeom prst="rect">
            <a:avLst/>
          </a:prstGeom>
          <a:solidFill>
            <a:srgbClr val="FFD30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885664-1E2E-4110-8B00-31B6A12BA3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8" y="5032717"/>
            <a:ext cx="1273303" cy="110783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70FB3EB5-D96F-483C-966D-79480C2A38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32717"/>
            <a:ext cx="5487448" cy="11078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6B4E4F-80F7-4D2A-AB17-5474A6EA8D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79583" y="5032717"/>
            <a:ext cx="603083" cy="110783"/>
          </a:xfrm>
          <a:prstGeom prst="rect">
            <a:avLst/>
          </a:prstGeom>
          <a:solidFill>
            <a:srgbClr val="695E4A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</p:spTree>
    <p:extLst>
      <p:ext uri="{BB962C8B-B14F-4D97-AF65-F5344CB8AC3E}">
        <p14:creationId xmlns:p14="http://schemas.microsoft.com/office/powerpoint/2010/main" val="376434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432197" y="590843"/>
            <a:ext cx="8254603" cy="3397347"/>
          </a:xfrm>
        </p:spPr>
        <p:txBody>
          <a:bodyPr/>
          <a:lstStyle>
            <a:lvl1pPr>
              <a:spcAft>
                <a:spcPts val="900"/>
              </a:spcAft>
              <a:buNone/>
              <a:defRPr sz="2700" b="1">
                <a:solidFill>
                  <a:srgbClr val="CF6F19"/>
                </a:solidFill>
              </a:defRPr>
            </a:lvl1pPr>
            <a:lvl2pPr marL="217885" indent="-217885">
              <a:spcBef>
                <a:spcPts val="450"/>
              </a:spcBef>
              <a:spcAft>
                <a:spcPts val="450"/>
              </a:spcAft>
              <a:buClr>
                <a:srgbClr val="018BB0"/>
              </a:buClr>
              <a:buFont typeface="Wingdings" panose="05000000000000000000" pitchFamily="2" charset="2"/>
              <a:buChar char="§"/>
              <a:defRPr sz="2100"/>
            </a:lvl2pPr>
            <a:lvl3pPr marL="467916" indent="-250031">
              <a:spcBef>
                <a:spcPts val="450"/>
              </a:spcBef>
              <a:spcAft>
                <a:spcPts val="450"/>
              </a:spcAft>
              <a:buClr>
                <a:srgbClr val="008641"/>
              </a:buClr>
              <a:defRPr sz="1800"/>
            </a:lvl3pPr>
            <a:lvl4pPr marL="685800" indent="-173831">
              <a:spcBef>
                <a:spcPts val="450"/>
              </a:spcBef>
              <a:spcAft>
                <a:spcPts val="45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1462CD-0A3F-4770-B86B-792F761AF34C}"/>
              </a:ext>
            </a:extLst>
          </p:cNvPr>
          <p:cNvGrpSpPr/>
          <p:nvPr userDrawn="1"/>
        </p:nvGrpSpPr>
        <p:grpSpPr>
          <a:xfrm>
            <a:off x="0" y="5032717"/>
            <a:ext cx="9144000" cy="110783"/>
            <a:chOff x="0" y="6710290"/>
            <a:chExt cx="12192000" cy="14771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8DEADA-D26F-425D-96A4-8A0235A9D7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0221" y="6710290"/>
              <a:ext cx="804110" cy="147710"/>
            </a:xfrm>
            <a:prstGeom prst="rect">
              <a:avLst/>
            </a:prstGeom>
            <a:solidFill>
              <a:srgbClr val="018BB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4778224-688A-46DC-A288-0220AE5AEC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3845" y="6710290"/>
              <a:ext cx="804110" cy="147710"/>
            </a:xfrm>
            <a:prstGeom prst="rect">
              <a:avLst/>
            </a:prstGeom>
            <a:solidFill>
              <a:srgbClr val="CF6F1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A45C29-57BD-486B-8A7A-8FB6EF6B3A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07954" y="6710290"/>
              <a:ext cx="804765" cy="147710"/>
            </a:xfrm>
            <a:prstGeom prst="rect">
              <a:avLst/>
            </a:prstGeom>
            <a:solidFill>
              <a:srgbClr val="FFD30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5AD6A99-32F4-42B1-8FA2-05001EC940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4263" y="6710290"/>
              <a:ext cx="1697737" cy="147710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FFFF1207-94F4-48F2-B98A-B8DB8D240F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10290"/>
              <a:ext cx="7316597" cy="147710"/>
            </a:xfrm>
            <a:prstGeom prst="rect">
              <a:avLst/>
            </a:prstGeom>
            <a:solidFill>
              <a:srgbClr val="00685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BFAADE-472A-422A-AF17-43CAA1A069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06111" y="6710290"/>
              <a:ext cx="804110" cy="147710"/>
            </a:xfrm>
            <a:prstGeom prst="rect">
              <a:avLst/>
            </a:prstGeom>
            <a:solidFill>
              <a:srgbClr val="695E4A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</p:grpSp>
    </p:spTree>
    <p:extLst>
      <p:ext uri="{BB962C8B-B14F-4D97-AF65-F5344CB8AC3E}">
        <p14:creationId xmlns:p14="http://schemas.microsoft.com/office/powerpoint/2010/main" val="80030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7CFD-A434-4DE3-9098-E7F40C52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>
            <a:normAutofit/>
          </a:bodyPr>
          <a:lstStyle>
            <a:lvl1pPr>
              <a:defRPr sz="2700" b="1">
                <a:solidFill>
                  <a:srgbClr val="CF6F1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B0660-1DD0-4FD3-B390-5C412A352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371601"/>
            <a:ext cx="3868340" cy="3270647"/>
          </a:xfrm>
        </p:spPr>
        <p:txBody>
          <a:bodyPr/>
          <a:lstStyle>
            <a:lvl1pPr>
              <a:defRPr sz="1800" b="1">
                <a:solidFill>
                  <a:srgbClr val="00685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7F812-FA35-4DD0-9B9C-FACAAC626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371601"/>
            <a:ext cx="3887391" cy="3270647"/>
          </a:xfrm>
        </p:spPr>
        <p:txBody>
          <a:bodyPr/>
          <a:lstStyle>
            <a:lvl1pPr>
              <a:defRPr sz="1800" b="1">
                <a:solidFill>
                  <a:srgbClr val="00685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5D4132-7FCD-45D5-84E9-E64F342021C3}"/>
              </a:ext>
            </a:extLst>
          </p:cNvPr>
          <p:cNvGrpSpPr/>
          <p:nvPr userDrawn="1"/>
        </p:nvGrpSpPr>
        <p:grpSpPr>
          <a:xfrm>
            <a:off x="0" y="5032717"/>
            <a:ext cx="9144000" cy="110783"/>
            <a:chOff x="0" y="6710290"/>
            <a:chExt cx="12192000" cy="14771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B4A403-0CDC-4187-98CE-6DF950A342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0221" y="6710290"/>
              <a:ext cx="804110" cy="147710"/>
            </a:xfrm>
            <a:prstGeom prst="rect">
              <a:avLst/>
            </a:prstGeom>
            <a:solidFill>
              <a:srgbClr val="018BB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BA21D3-41EA-4B19-BC88-FC72CCE20D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3845" y="6710290"/>
              <a:ext cx="804110" cy="147710"/>
            </a:xfrm>
            <a:prstGeom prst="rect">
              <a:avLst/>
            </a:prstGeom>
            <a:solidFill>
              <a:srgbClr val="CF6F1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B8D1F7-7CF1-4B11-A908-8759103396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07954" y="6710290"/>
              <a:ext cx="804765" cy="147710"/>
            </a:xfrm>
            <a:prstGeom prst="rect">
              <a:avLst/>
            </a:prstGeom>
            <a:solidFill>
              <a:srgbClr val="FFD30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939596-CCDC-4F65-995D-37863493EE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4263" y="6710290"/>
              <a:ext cx="1697737" cy="147710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A2B03AE7-1A19-46B5-BF8F-14138058DB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10290"/>
              <a:ext cx="7316597" cy="147710"/>
            </a:xfrm>
            <a:prstGeom prst="rect">
              <a:avLst/>
            </a:prstGeom>
            <a:solidFill>
              <a:srgbClr val="00685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881F47-0E1C-4427-9BB1-6B7FC1419D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06111" y="6710290"/>
              <a:ext cx="804110" cy="147710"/>
            </a:xfrm>
            <a:prstGeom prst="rect">
              <a:avLst/>
            </a:prstGeom>
            <a:solidFill>
              <a:srgbClr val="695E4A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</p:grpSp>
    </p:spTree>
    <p:extLst>
      <p:ext uri="{BB962C8B-B14F-4D97-AF65-F5344CB8AC3E}">
        <p14:creationId xmlns:p14="http://schemas.microsoft.com/office/powerpoint/2010/main" val="234472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534426-4588-40A8-AB16-C2AF7D010CE5}"/>
              </a:ext>
            </a:extLst>
          </p:cNvPr>
          <p:cNvSpPr txBox="1"/>
          <p:nvPr userDrawn="1"/>
        </p:nvSpPr>
        <p:spPr>
          <a:xfrm>
            <a:off x="95414" y="3036891"/>
            <a:ext cx="49795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526D09-8127-4A81-B770-A8FC6245C774}"/>
              </a:ext>
            </a:extLst>
          </p:cNvPr>
          <p:cNvGrpSpPr/>
          <p:nvPr userDrawn="1"/>
        </p:nvGrpSpPr>
        <p:grpSpPr>
          <a:xfrm>
            <a:off x="0" y="4256314"/>
            <a:ext cx="9144000" cy="887186"/>
            <a:chOff x="0" y="-11827"/>
            <a:chExt cx="9144000" cy="170018"/>
          </a:xfrm>
        </p:grpSpPr>
        <p:sp>
          <p:nvSpPr>
            <p:cNvPr id="7" name="bk object 25">
              <a:extLst>
                <a:ext uri="{FF2B5EF4-FFF2-40B4-BE49-F238E27FC236}">
                  <a16:creationId xmlns:a16="http://schemas.microsoft.com/office/drawing/2014/main" id="{D2B650CA-A85E-4F14-B69A-114F1AC71E52}"/>
                </a:ext>
              </a:extLst>
            </p:cNvPr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6">
              <a:extLst>
                <a:ext uri="{FF2B5EF4-FFF2-40B4-BE49-F238E27FC236}">
                  <a16:creationId xmlns:a16="http://schemas.microsoft.com/office/drawing/2014/main" id="{C645D4BD-0C9B-4E33-9FAD-69F09CDBABB5}"/>
                </a:ext>
              </a:extLst>
            </p:cNvPr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7">
              <a:extLst>
                <a:ext uri="{FF2B5EF4-FFF2-40B4-BE49-F238E27FC236}">
                  <a16:creationId xmlns:a16="http://schemas.microsoft.com/office/drawing/2014/main" id="{53F5EAF7-44AE-4DA0-A66F-7457F8E97247}"/>
                </a:ext>
              </a:extLst>
            </p:cNvPr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8">
              <a:extLst>
                <a:ext uri="{FF2B5EF4-FFF2-40B4-BE49-F238E27FC236}">
                  <a16:creationId xmlns:a16="http://schemas.microsoft.com/office/drawing/2014/main" id="{6E72D0F0-942E-439C-B474-A2ED6D1D1896}"/>
                </a:ext>
              </a:extLst>
            </p:cNvPr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29">
              <a:extLst>
                <a:ext uri="{FF2B5EF4-FFF2-40B4-BE49-F238E27FC236}">
                  <a16:creationId xmlns:a16="http://schemas.microsoft.com/office/drawing/2014/main" id="{E926208D-BD33-4667-B501-F0C54FE47583}"/>
                </a:ext>
              </a:extLst>
            </p:cNvPr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0">
              <a:extLst>
                <a:ext uri="{FF2B5EF4-FFF2-40B4-BE49-F238E27FC236}">
                  <a16:creationId xmlns:a16="http://schemas.microsoft.com/office/drawing/2014/main" id="{674CBAFF-F854-4B57-9205-98C19A1D26EC}"/>
                </a:ext>
              </a:extLst>
            </p:cNvPr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1">
              <a:extLst>
                <a:ext uri="{FF2B5EF4-FFF2-40B4-BE49-F238E27FC236}">
                  <a16:creationId xmlns:a16="http://schemas.microsoft.com/office/drawing/2014/main" id="{E8E051EE-6DB1-421F-A774-48B9DAF2ADFF}"/>
                </a:ext>
              </a:extLst>
            </p:cNvPr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k object 32">
              <a:extLst>
                <a:ext uri="{FF2B5EF4-FFF2-40B4-BE49-F238E27FC236}">
                  <a16:creationId xmlns:a16="http://schemas.microsoft.com/office/drawing/2014/main" id="{1713FC97-638B-42A2-AAB4-9FBCBB80E5DD}"/>
                </a:ext>
              </a:extLst>
            </p:cNvPr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49BB227E-A61F-447C-AED4-2594B2FFFD3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2197" y="590843"/>
            <a:ext cx="8254603" cy="3397347"/>
          </a:xfrm>
        </p:spPr>
        <p:txBody>
          <a:bodyPr/>
          <a:lstStyle>
            <a:lvl1pPr>
              <a:spcAft>
                <a:spcPts val="900"/>
              </a:spcAft>
              <a:buNone/>
              <a:defRPr sz="2700" b="1">
                <a:solidFill>
                  <a:srgbClr val="CF6F19"/>
                </a:solidFill>
              </a:defRPr>
            </a:lvl1pPr>
            <a:lvl2pPr marL="217885" indent="-217885">
              <a:spcBef>
                <a:spcPts val="450"/>
              </a:spcBef>
              <a:spcAft>
                <a:spcPts val="450"/>
              </a:spcAft>
              <a:buClr>
                <a:srgbClr val="018BB0"/>
              </a:buClr>
              <a:buFont typeface="Wingdings" panose="05000000000000000000" pitchFamily="2" charset="2"/>
              <a:buChar char="§"/>
              <a:defRPr sz="2100"/>
            </a:lvl2pPr>
            <a:lvl3pPr marL="467916" indent="-250031">
              <a:spcBef>
                <a:spcPts val="450"/>
              </a:spcBef>
              <a:spcAft>
                <a:spcPts val="450"/>
              </a:spcAft>
              <a:buClr>
                <a:srgbClr val="008641"/>
              </a:buClr>
              <a:defRPr sz="1800"/>
            </a:lvl3pPr>
            <a:lvl4pPr marL="685800" indent="-173831">
              <a:spcBef>
                <a:spcPts val="450"/>
              </a:spcBef>
              <a:spcAft>
                <a:spcPts val="450"/>
              </a:spcAft>
              <a:defRPr/>
            </a:lvl4pPr>
          </a:lstStyle>
          <a:p>
            <a:pPr lvl="0"/>
            <a:r>
              <a:rPr lang="en-US" dirty="0"/>
              <a:t>Final slide for content requiring disclaimer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964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4C07E-5164-4D00-86DD-F73FD4EB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06DF7-4E36-47C5-869B-B94280266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6764E-2D17-4B26-AF07-457DF8390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D435-8EB2-4B14-83D0-85CE5CE5CD37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B2CC-8BA1-4006-B724-FC7BDC85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576BB-67DE-4593-9C97-FAF1C16F7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8E7D-0782-4402-876D-ACDA350B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479C46-03ED-40C4-A175-D751182D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197427"/>
            <a:ext cx="8129618" cy="85630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NCHS Virtual Data Enclave (VDE) Project Overview</a:t>
            </a:r>
            <a:endParaRPr lang="en-US" sz="2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619A65-6F2E-4536-98ED-6BEEA4FD8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6" y="2380642"/>
            <a:ext cx="6323030" cy="70912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J. Neil Russell, Ph.D.</a:t>
            </a:r>
          </a:p>
          <a:p>
            <a:r>
              <a:rPr lang="en-US" sz="1900" dirty="0"/>
              <a:t>Director, Research Data Center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596C6D-5287-4960-9366-F755645F05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3" y="3810739"/>
            <a:ext cx="6323036" cy="959747"/>
          </a:xfrm>
        </p:spPr>
        <p:txBody>
          <a:bodyPr>
            <a:normAutofit/>
          </a:bodyPr>
          <a:lstStyle/>
          <a:p>
            <a:r>
              <a:rPr lang="en-US" sz="1600" b="1" dirty="0"/>
              <a:t>BSC Presentation</a:t>
            </a:r>
          </a:p>
          <a:p>
            <a:r>
              <a:rPr lang="en-US" sz="1600" b="1" dirty="0"/>
              <a:t>May 26,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97DFC4-D336-4EA2-BCC1-D5BB2E5536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75886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459062"/>
            <a:ext cx="8229600" cy="544115"/>
          </a:xfrm>
        </p:spPr>
        <p:txBody>
          <a:bodyPr/>
          <a:lstStyle/>
          <a:p>
            <a:r>
              <a:rPr lang="en-US" dirty="0"/>
              <a:t>For Discussion and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9161"/>
            <a:ext cx="8229600" cy="3555277"/>
          </a:xfrm>
        </p:spPr>
        <p:txBody>
          <a:bodyPr/>
          <a:lstStyle/>
          <a:p>
            <a:r>
              <a:rPr lang="en-US" dirty="0"/>
              <a:t>The VDE has an increased risk of disclosure compared to a Research Data Center (RDC):</a:t>
            </a:r>
          </a:p>
          <a:p>
            <a:pPr lvl="1"/>
            <a:r>
              <a:rPr lang="en-US" dirty="0"/>
              <a:t>Do the benefits of having a VDE for NCHS and researchers outweigh the additional risk? </a:t>
            </a:r>
          </a:p>
          <a:p>
            <a:r>
              <a:rPr lang="en-US" dirty="0"/>
              <a:t>NCHS was approved for ten virtual machines. Demand may exceed supply:</a:t>
            </a:r>
          </a:p>
          <a:p>
            <a:pPr lvl="1"/>
            <a:r>
              <a:rPr lang="en-US" dirty="0"/>
              <a:t>Is a VDE the future of accessing restricted-use data?</a:t>
            </a:r>
          </a:p>
          <a:p>
            <a:pPr lvl="1"/>
            <a:r>
              <a:rPr lang="en-US" dirty="0"/>
              <a:t>Should NCHS proceed with expanding VDE services?</a:t>
            </a:r>
          </a:p>
          <a:p>
            <a:r>
              <a:rPr lang="en-US" dirty="0"/>
              <a:t>The operational cost of the VDE is unknown. Researchers will incur fees:</a:t>
            </a:r>
          </a:p>
          <a:p>
            <a:pPr lvl="1"/>
            <a:r>
              <a:rPr lang="en-US" dirty="0"/>
              <a:t>Should the VDE fee structure be substantially different from the RDC fee structure?</a:t>
            </a:r>
          </a:p>
        </p:txBody>
      </p:sp>
    </p:spTree>
    <p:extLst>
      <p:ext uri="{BB962C8B-B14F-4D97-AF65-F5344CB8AC3E}">
        <p14:creationId xmlns:p14="http://schemas.microsoft.com/office/powerpoint/2010/main" val="310530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47FE2-E4B3-47F7-9F50-29081CA0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73252"/>
          </a:xfrm>
        </p:spPr>
        <p:txBody>
          <a:bodyPr/>
          <a:lstStyle/>
          <a:p>
            <a:r>
              <a:rPr lang="en-US" dirty="0"/>
              <a:t>GOAL: Expand Data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EC7B3-8876-435B-AF5A-972045AC4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66876"/>
            <a:ext cx="8229600" cy="33416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Evidence Act* directs federal statistical agencies to expand access to data assets – current NCHS data access modes are:</a:t>
            </a:r>
          </a:p>
          <a:p>
            <a:r>
              <a:rPr lang="en-US" b="1" dirty="0"/>
              <a:t>Open data assets</a:t>
            </a:r>
            <a:r>
              <a:rPr lang="en-US" dirty="0"/>
              <a:t>: free access to public-use microdata files</a:t>
            </a:r>
          </a:p>
          <a:p>
            <a:r>
              <a:rPr lang="en-US" b="1" dirty="0"/>
              <a:t>Web-based data query system</a:t>
            </a:r>
            <a:r>
              <a:rPr lang="en-US" dirty="0"/>
              <a:t>: free access to tool to create tabular data output via web-based interface</a:t>
            </a:r>
          </a:p>
          <a:p>
            <a:r>
              <a:rPr lang="en-US" b="1" dirty="0"/>
              <a:t>Physical data enclave</a:t>
            </a:r>
            <a:r>
              <a:rPr lang="en-US" dirty="0"/>
              <a:t>: access to restricted-use microdata files via NCHS Research Data Center (RDC) and Federal Statistical Research Data Centers (FSRDC)</a:t>
            </a:r>
          </a:p>
          <a:p>
            <a:r>
              <a:rPr lang="en-US" b="1" dirty="0"/>
              <a:t>*NEW* Virtual data enclave (VDE): </a:t>
            </a:r>
            <a:r>
              <a:rPr lang="en-US" dirty="0"/>
              <a:t>remote access to restricted-use microdata files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14401-0F5D-4E7C-A27D-09E2A3556AD9}"/>
              </a:ext>
            </a:extLst>
          </p:cNvPr>
          <p:cNvSpPr txBox="1"/>
          <p:nvPr/>
        </p:nvSpPr>
        <p:spPr>
          <a:xfrm>
            <a:off x="457200" y="4596209"/>
            <a:ext cx="218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*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44 U.S.C. 3582(a)</a:t>
            </a:r>
          </a:p>
        </p:txBody>
      </p:sp>
    </p:spTree>
    <p:extLst>
      <p:ext uri="{BB962C8B-B14F-4D97-AF65-F5344CB8AC3E}">
        <p14:creationId xmlns:p14="http://schemas.microsoft.com/office/powerpoint/2010/main" val="14064785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Data Enclave (VDE)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017709"/>
          </a:xfrm>
        </p:spPr>
        <p:txBody>
          <a:bodyPr/>
          <a:lstStyle/>
          <a:p>
            <a:r>
              <a:rPr lang="en-US" dirty="0"/>
              <a:t>Allows an approved researcher to log into a secure, remote server to access and analyze restricted-use data from a remote location.</a:t>
            </a:r>
          </a:p>
          <a:p>
            <a:r>
              <a:rPr lang="en-US" dirty="0"/>
              <a:t>The researcher does not travel to a physical data enclave (i.e., RDC) for data access.</a:t>
            </a:r>
          </a:p>
          <a:p>
            <a:r>
              <a:rPr lang="en-US" dirty="0"/>
              <a:t>The researcher accesses restricted-use data from an approved “off-site” location - usually their employer’s worksite.</a:t>
            </a:r>
          </a:p>
          <a:p>
            <a:r>
              <a:rPr lang="en-US" dirty="0"/>
              <a:t>Designed to prevent unauthorized disclosure of restricted-use data.</a:t>
            </a:r>
          </a:p>
        </p:txBody>
      </p:sp>
    </p:spTree>
    <p:extLst>
      <p:ext uri="{BB962C8B-B14F-4D97-AF65-F5344CB8AC3E}">
        <p14:creationId xmlns:p14="http://schemas.microsoft.com/office/powerpoint/2010/main" val="18496744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3631"/>
          </a:xfrm>
        </p:spPr>
        <p:txBody>
          <a:bodyPr/>
          <a:lstStyle/>
          <a:p>
            <a:r>
              <a:rPr lang="en-US" dirty="0"/>
              <a:t>VDE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8" y="1032900"/>
            <a:ext cx="8475203" cy="3424800"/>
          </a:xfrm>
        </p:spPr>
        <p:txBody>
          <a:bodyPr/>
          <a:lstStyle/>
          <a:p>
            <a:r>
              <a:rPr lang="en-US" dirty="0"/>
              <a:t>Adds a tier of data access as per the Evidence Act.*</a:t>
            </a:r>
          </a:p>
          <a:p>
            <a:r>
              <a:rPr lang="en-US" dirty="0"/>
              <a:t>Operates almost 24/7 – data access is not limited by </a:t>
            </a:r>
            <a:r>
              <a:rPr lang="en-US" b="1" dirty="0"/>
              <a:t>pandemics, </a:t>
            </a:r>
            <a:r>
              <a:rPr lang="en-US" dirty="0"/>
              <a:t>extreme weather, or civil unrest.</a:t>
            </a:r>
          </a:p>
          <a:p>
            <a:r>
              <a:rPr lang="en-US" dirty="0"/>
              <a:t>Allows researcher flexibility in managing their project schedule – not limited to business days/times.</a:t>
            </a:r>
          </a:p>
          <a:p>
            <a:r>
              <a:rPr lang="en-US" dirty="0"/>
              <a:t>Decreased cost to researchers, e.g., reduced travel, no background investigation:</a:t>
            </a:r>
          </a:p>
          <a:p>
            <a:pPr lvl="1"/>
            <a:r>
              <a:rPr lang="en-US" dirty="0"/>
              <a:t>Could result in expanding the pool of researchers</a:t>
            </a:r>
          </a:p>
          <a:p>
            <a:r>
              <a:rPr lang="en-US" dirty="0"/>
              <a:t>Uses existing National Institute for Occupational Safety and Health (NIOSH) VDE enterprise services.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C8CBCF-56C9-44E0-A4C7-3DD7E969C3A4}"/>
              </a:ext>
            </a:extLst>
          </p:cNvPr>
          <p:cNvSpPr txBox="1"/>
          <p:nvPr/>
        </p:nvSpPr>
        <p:spPr>
          <a:xfrm>
            <a:off x="457198" y="4695290"/>
            <a:ext cx="4376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See 44 U.S.C. 3563 and 44 U.S.C. 3582(a)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767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475149"/>
            <a:ext cx="8229600" cy="472677"/>
          </a:xfrm>
        </p:spPr>
        <p:txBody>
          <a:bodyPr/>
          <a:lstStyle/>
          <a:p>
            <a:r>
              <a:rPr lang="en-US" dirty="0"/>
              <a:t>VDE Project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8042" y="1372207"/>
            <a:ext cx="8517751" cy="29001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Nov 2020: 	Approved for CDC Data Modernization Initiative (DMI) funds</a:t>
            </a:r>
          </a:p>
          <a:p>
            <a:pPr>
              <a:spcAft>
                <a:spcPts val="600"/>
              </a:spcAft>
            </a:pPr>
            <a:r>
              <a:rPr lang="en-US" dirty="0"/>
              <a:t>June 2021: 	Project approval</a:t>
            </a:r>
          </a:p>
          <a:p>
            <a:pPr>
              <a:spcAft>
                <a:spcPts val="600"/>
              </a:spcAft>
            </a:pPr>
            <a:r>
              <a:rPr lang="en-US" dirty="0"/>
              <a:t>Sept 2021: 	Project kick-off</a:t>
            </a:r>
          </a:p>
          <a:p>
            <a:pPr>
              <a:spcAft>
                <a:spcPts val="600"/>
              </a:spcAft>
            </a:pPr>
            <a:r>
              <a:rPr lang="en-US" dirty="0"/>
              <a:t>April 2022: 	NCHS Director approval for operation</a:t>
            </a:r>
          </a:p>
          <a:p>
            <a:pPr>
              <a:spcAft>
                <a:spcPts val="600"/>
              </a:spcAft>
            </a:pPr>
            <a:r>
              <a:rPr lang="en-US" dirty="0"/>
              <a:t>July 2022: 	Onboard pilot CDC projects </a:t>
            </a:r>
          </a:p>
          <a:p>
            <a:pPr>
              <a:spcAft>
                <a:spcPts val="600"/>
              </a:spcAft>
            </a:pPr>
            <a:r>
              <a:rPr lang="en-US" dirty="0"/>
              <a:t>Fall 2022: 	Onboard other projects 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067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39144"/>
            <a:ext cx="8229600" cy="566378"/>
          </a:xfrm>
        </p:spPr>
        <p:txBody>
          <a:bodyPr/>
          <a:lstStyle/>
          <a:p>
            <a:r>
              <a:rPr lang="en-US" dirty="0"/>
              <a:t>VDE IT System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025710"/>
            <a:ext cx="8425543" cy="3778646"/>
          </a:xfrm>
        </p:spPr>
        <p:txBody>
          <a:bodyPr/>
          <a:lstStyle/>
          <a:p>
            <a:r>
              <a:rPr lang="en-US" dirty="0"/>
              <a:t>The NCHS VDE will be hosted on NIOSH servers in Atlanta CDC HQ.</a:t>
            </a:r>
          </a:p>
          <a:p>
            <a:r>
              <a:rPr lang="en-US" dirty="0"/>
              <a:t>NIOSH servers have an authority to operate (ATO) at the moderate level.</a:t>
            </a:r>
          </a:p>
          <a:p>
            <a:r>
              <a:rPr lang="en-US" dirty="0"/>
              <a:t>Restricted-use data encrypted at rest on NIOSH servers.</a:t>
            </a:r>
          </a:p>
          <a:p>
            <a:r>
              <a:rPr lang="en-US" dirty="0"/>
              <a:t>NCHS data has its own volume on NIOSH servers – no commingled data.</a:t>
            </a:r>
          </a:p>
          <a:p>
            <a:r>
              <a:rPr lang="en-US" dirty="0"/>
              <a:t>Uses encrypted via virtual private network (VPN) – connection between NIOSH server and researcher’s computer is encrypted.</a:t>
            </a:r>
          </a:p>
          <a:p>
            <a:r>
              <a:rPr lang="en-US" dirty="0"/>
              <a:t>Researchers use two factor authentication for login.</a:t>
            </a:r>
          </a:p>
          <a:p>
            <a:r>
              <a:rPr lang="en-US" dirty="0"/>
              <a:t>NIOSH employees and contractors will be CIPSEA* agents.</a:t>
            </a:r>
          </a:p>
          <a:p>
            <a:r>
              <a:rPr lang="en-US" dirty="0"/>
              <a:t>VDE system logs available to monitor researcher activity.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1150" b="1" dirty="0">
                <a:solidFill>
                  <a:srgbClr val="002060"/>
                </a:solidFill>
              </a:rPr>
              <a:t>*</a:t>
            </a:r>
            <a:r>
              <a:rPr lang="en-US" sz="1150" dirty="0">
                <a:solidFill>
                  <a:srgbClr val="002060"/>
                </a:solidFill>
              </a:rPr>
              <a:t> Confidential Information Protection and Statistical Efficiency Act (CIPSEA) of 2018 (Title III of the Evidence Act;  44 U.S.C. 3561-3583)</a:t>
            </a:r>
          </a:p>
        </p:txBody>
      </p:sp>
    </p:spTree>
    <p:extLst>
      <p:ext uri="{BB962C8B-B14F-4D97-AF65-F5344CB8AC3E}">
        <p14:creationId xmlns:p14="http://schemas.microsoft.com/office/powerpoint/2010/main" val="265710789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39144"/>
            <a:ext cx="8229600" cy="566378"/>
          </a:xfrm>
        </p:spPr>
        <p:txBody>
          <a:bodyPr/>
          <a:lstStyle/>
          <a:p>
            <a:r>
              <a:rPr lang="en-US" dirty="0"/>
              <a:t>VDE Security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05522"/>
            <a:ext cx="8229600" cy="3898834"/>
          </a:xfrm>
        </p:spPr>
        <p:txBody>
          <a:bodyPr/>
          <a:lstStyle/>
          <a:p>
            <a:r>
              <a:rPr lang="en-US" dirty="0"/>
              <a:t>No download or copy/paste of data or output</a:t>
            </a:r>
          </a:p>
          <a:p>
            <a:r>
              <a:rPr lang="en-US" dirty="0"/>
              <a:t>No printing available</a:t>
            </a:r>
          </a:p>
          <a:p>
            <a:r>
              <a:rPr lang="en-US" dirty="0"/>
              <a:t>No Internet access</a:t>
            </a:r>
          </a:p>
          <a:p>
            <a:r>
              <a:rPr lang="en-US" dirty="0"/>
              <a:t>No email access</a:t>
            </a:r>
          </a:p>
          <a:p>
            <a:r>
              <a:rPr lang="en-US" dirty="0"/>
              <a:t>Certain Windows programs deleted (e.g., Snipping Tool, Command prompt, Remote Desktop, Internet browsers and PowerShell)</a:t>
            </a:r>
          </a:p>
          <a:p>
            <a:r>
              <a:rPr lang="en-US" dirty="0"/>
              <a:t>Disclosure risk controlled through Data Use Agreement (DUA) between researcher’s employer and NCHS:</a:t>
            </a:r>
          </a:p>
          <a:p>
            <a:pPr lvl="1"/>
            <a:r>
              <a:rPr lang="en-US" dirty="0"/>
              <a:t>DUA specifies data protection requirements</a:t>
            </a:r>
          </a:p>
          <a:p>
            <a:pPr lvl="1"/>
            <a:r>
              <a:rPr lang="en-US" dirty="0"/>
              <a:t>e.g., no photos or recording of information displayed in VDE</a:t>
            </a:r>
          </a:p>
          <a:p>
            <a:r>
              <a:rPr lang="en-US" dirty="0"/>
              <a:t>NCHS staff will review researcher output for disclosures before release</a:t>
            </a:r>
          </a:p>
        </p:txBody>
      </p:sp>
    </p:spTree>
    <p:extLst>
      <p:ext uri="{BB962C8B-B14F-4D97-AF65-F5344CB8AC3E}">
        <p14:creationId xmlns:p14="http://schemas.microsoft.com/office/powerpoint/2010/main" val="9366900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459062"/>
            <a:ext cx="8229600" cy="544115"/>
          </a:xfrm>
        </p:spPr>
        <p:txBody>
          <a:bodyPr/>
          <a:lstStyle/>
          <a:p>
            <a:r>
              <a:rPr lang="en-US" dirty="0"/>
              <a:t>VDE Project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9161"/>
            <a:ext cx="8229600" cy="3555277"/>
          </a:xfrm>
        </p:spPr>
        <p:txBody>
          <a:bodyPr/>
          <a:lstStyle/>
          <a:p>
            <a:r>
              <a:rPr lang="en-US" dirty="0"/>
              <a:t>Additional risk of disclosure compared with RDC:</a:t>
            </a:r>
          </a:p>
          <a:p>
            <a:pPr lvl="1"/>
            <a:r>
              <a:rPr lang="en-US" dirty="0"/>
              <a:t>The DUA will prohibit certain researcher behavior, but ability to monitor behavior is reduced when compared to using an RDC</a:t>
            </a:r>
          </a:p>
          <a:p>
            <a:r>
              <a:rPr lang="en-US" dirty="0"/>
              <a:t>Demand may be greater than supply – NCHS “bought” ten virtual machines from NIOSH for concurrent operation</a:t>
            </a:r>
          </a:p>
          <a:p>
            <a:pPr lvl="1"/>
            <a:r>
              <a:rPr lang="en-US" dirty="0"/>
              <a:t>May need to schedule researcher use of machines</a:t>
            </a:r>
          </a:p>
          <a:p>
            <a:r>
              <a:rPr lang="en-US" dirty="0"/>
              <a:t>True operational cost of VDE is unknown – researchers will incur fees</a:t>
            </a:r>
          </a:p>
          <a:p>
            <a:r>
              <a:rPr lang="en-US" dirty="0"/>
              <a:t>Researchers must “learn” a new IT system</a:t>
            </a:r>
          </a:p>
        </p:txBody>
      </p:sp>
    </p:spTree>
    <p:extLst>
      <p:ext uri="{BB962C8B-B14F-4D97-AF65-F5344CB8AC3E}">
        <p14:creationId xmlns:p14="http://schemas.microsoft.com/office/powerpoint/2010/main" val="5237614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nchs Custom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695E4A"/>
      </a:accent1>
      <a:accent2>
        <a:srgbClr val="008BB0"/>
      </a:accent2>
      <a:accent3>
        <a:srgbClr val="D06F1A"/>
      </a:accent3>
      <a:accent4>
        <a:srgbClr val="3B67BF"/>
      </a:accent4>
      <a:accent5>
        <a:srgbClr val="DAB600"/>
      </a:accent5>
      <a:accent6>
        <a:srgbClr val="007A69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template-nchs-working-dzd2" id="{402B6BFA-87B1-4AC8-ABB1-14D4D5CE8119}" vid="{712DED80-86CD-46ED-84E9-A4E8F1F1C2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5946</TotalTime>
  <Words>787</Words>
  <Application>Microsoft Office PowerPoint</Application>
  <PresentationFormat>On-screen Show (16:9)</PresentationFormat>
  <Paragraphs>76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Wingdings</vt:lpstr>
      <vt:lpstr>Helvetica LT Std</vt:lpstr>
      <vt:lpstr>Arial</vt:lpstr>
      <vt:lpstr>Myriad Web Pro</vt:lpstr>
      <vt:lpstr>Calibri Light</vt:lpstr>
      <vt:lpstr>Calibri</vt:lpstr>
      <vt:lpstr>Courier New</vt:lpstr>
      <vt:lpstr>NCEH_ATSDR_combined</vt:lpstr>
      <vt:lpstr>Office Theme</vt:lpstr>
      <vt:lpstr>NCHS Virtual Data Enclave (VDE) Project Overview</vt:lpstr>
      <vt:lpstr>For Discussion and Feedback</vt:lpstr>
      <vt:lpstr>GOAL: Expand Data Access</vt:lpstr>
      <vt:lpstr>Virtual Data Enclave (VDE)</vt:lpstr>
      <vt:lpstr>VDE Benefits</vt:lpstr>
      <vt:lpstr>VDE Project Schedule</vt:lpstr>
      <vt:lpstr>VDE IT System Security</vt:lpstr>
      <vt:lpstr>VDE Security</vt:lpstr>
      <vt:lpstr>VDE Project Challenges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Russell, J Neil (CDC/DDPHSS/NCHS/DRM)</cp:lastModifiedBy>
  <cp:revision>216</cp:revision>
  <dcterms:created xsi:type="dcterms:W3CDTF">2011-03-17T17:43:16Z</dcterms:created>
  <dcterms:modified xsi:type="dcterms:W3CDTF">2022-05-31T16:19:15Z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2021-08-23T20:20:57Z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8ad0d185-2435-41d1-a073-140b32dc8836</vt:lpwstr>
  </property>
  <property fmtid="{D5CDD505-2E9C-101B-9397-08002B2CF9AE}" pid="9" name="MSIP_Label_7b94a7b8-f06c-4dfe-bdcc-9b548fd58c31_ContentBits">
    <vt:lpwstr>0</vt:lpwstr>
  </property>
</Properties>
</file>