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9" r:id="rId5"/>
    <p:sldMasterId id="2147483677" r:id="rId6"/>
  </p:sldMasterIdLst>
  <p:notesMasterIdLst>
    <p:notesMasterId r:id="rId10"/>
  </p:notesMasterIdLst>
  <p:sldIdLst>
    <p:sldId id="257" r:id="rId7"/>
    <p:sldId id="1135" r:id="rId8"/>
    <p:sldId id="214570684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irector's Update" id="{50E3D89D-7B01-4BE4-8F26-5191F909B2DE}">
          <p14:sldIdLst>
            <p14:sldId id="257"/>
            <p14:sldId id="1135"/>
            <p14:sldId id="21457068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CED85F-0BC5-D146-0409-22A779ECE4FC}" name="Parker, Jennifer D. (CDC/DDPHSS/NCHS/DRM)" initials="PJD(" userId="S::jdp3@cdc.gov::1347d997-f921-4ef0-8b4b-b67bed08b578" providerId="AD"/>
  <p188:author id="{501A3D6E-BF9D-78B1-A995-406706792B82}" name="Walters, Meagan (CDC/DDPHSS/NCHS/OD)" initials="WM(" userId="S::qhg7@cdc.gov::0f173902-5f0a-4f96-a7ba-a51e2720142f" providerId="AD"/>
  <p188:author id="{79034974-A2AD-EE53-B9B8-D967C522E037}" name="Michaelis, Naomi (CDC/DDPHSS/NCHS/OD)" initials="MN(" userId="S::kan0@cdc.gov::63af00aa-244c-4721-90cc-9a1676d6ddc7" providerId="AD"/>
  <p188:author id="{52C04577-1C53-8D4E-8EE9-C1D46F753544}" name="Castillo, Shirley (CDC/DDPHSS/NCHS/OD)" initials="CS(" userId="S::smx8@cdc.gov::44ad7944-50eb-44ef-b49f-62243268de53" providerId="AD"/>
  <p188:author id="{61452CCE-7E17-E0F6-1DDB-8A7950CDC83D}" name="Brown, Amy (CDC/DDPHSS/NCHS/DHIS)" initials="BA(" userId="S::wri1@cdc.gov::4376576c-7aad-4cfa-afd5-091a14b68816" providerId="AD"/>
  <p188:author id="{CD04A6D6-E98B-86C7-3639-A81B12EE0BFC}" name="Hanks, Mahogany (CDC/DDPHSS/NCHS/OD) (CTR)" initials="HM((" userId="S::pii6@cdc.gov::5ae2d813-5271-4c02-b127-b1aa5d27d97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59"/>
    <a:srgbClr val="D59F0F"/>
    <a:srgbClr val="695E4A"/>
    <a:srgbClr val="532E63"/>
    <a:srgbClr val="CF6F19"/>
    <a:srgbClr val="B9AB97"/>
    <a:srgbClr val="018BB0"/>
    <a:srgbClr val="FFD302"/>
    <a:srgbClr val="B50938"/>
    <a:srgbClr val="5E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0" autoAdjust="0"/>
    <p:restoredTop sz="78203" autoAdjust="0"/>
  </p:normalViewPr>
  <p:slideViewPr>
    <p:cSldViewPr snapToGrid="0">
      <p:cViewPr varScale="1">
        <p:scale>
          <a:sx n="48" d="100"/>
          <a:sy n="48" d="100"/>
        </p:scale>
        <p:origin x="920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AE0D2-AE6E-4AAF-A254-2E1CC313C2C5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6E5B0-C137-475B-9C4E-B187E16ED2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3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6E5B0-C137-475B-9C4E-B187E16ED2B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3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6E5B0-C137-475B-9C4E-B187E16ED2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16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6E5B0-C137-475B-9C4E-B187E16ED2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58190"/>
            <a:ext cx="12192000" cy="945505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90D8C45-BBE3-4722-BE9E-CEFAC1F135B3}"/>
              </a:ext>
            </a:extLst>
          </p:cNvPr>
          <p:cNvGrpSpPr/>
          <p:nvPr userDrawn="1"/>
        </p:nvGrpSpPr>
        <p:grpSpPr>
          <a:xfrm>
            <a:off x="0" y="-11828"/>
            <a:ext cx="12213136" cy="190343"/>
            <a:chOff x="0" y="-11828"/>
            <a:chExt cx="12213136" cy="369332"/>
          </a:xfrm>
        </p:grpSpPr>
        <p:sp>
          <p:nvSpPr>
            <p:cNvPr id="23" name="bk object 25">
              <a:extLst>
                <a:ext uri="{FF2B5EF4-FFF2-40B4-BE49-F238E27FC236}">
                  <a16:creationId xmlns:a16="http://schemas.microsoft.com/office/drawing/2014/main" id="{0479014B-D9FA-41D1-A261-573CC480F4E4}"/>
                </a:ext>
              </a:extLst>
            </p:cNvPr>
            <p:cNvSpPr/>
            <p:nvPr userDrawn="1"/>
          </p:nvSpPr>
          <p:spPr>
            <a:xfrm>
              <a:off x="0" y="-11828"/>
              <a:ext cx="790507" cy="369332"/>
            </a:xfrm>
            <a:custGeom>
              <a:avLst/>
              <a:gdLst/>
              <a:ahLst/>
              <a:cxnLst/>
              <a:rect l="l" t="t" r="r" b="b"/>
              <a:pathLst>
                <a:path w="1047115" h="1413510">
                  <a:moveTo>
                    <a:pt x="1046875" y="0"/>
                  </a:moveTo>
                  <a:lnTo>
                    <a:pt x="0" y="0"/>
                  </a:lnTo>
                  <a:lnTo>
                    <a:pt x="0" y="1412925"/>
                  </a:lnTo>
                  <a:lnTo>
                    <a:pt x="869393" y="1412925"/>
                  </a:lnTo>
                  <a:lnTo>
                    <a:pt x="1046875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bk object 26">
              <a:extLst>
                <a:ext uri="{FF2B5EF4-FFF2-40B4-BE49-F238E27FC236}">
                  <a16:creationId xmlns:a16="http://schemas.microsoft.com/office/drawing/2014/main" id="{937A1180-277E-4546-A510-B04E9AF42343}"/>
                </a:ext>
              </a:extLst>
            </p:cNvPr>
            <p:cNvSpPr/>
            <p:nvPr userDrawn="1"/>
          </p:nvSpPr>
          <p:spPr>
            <a:xfrm>
              <a:off x="390701" y="-11828"/>
              <a:ext cx="1306808" cy="369332"/>
            </a:xfrm>
            <a:custGeom>
              <a:avLst/>
              <a:gdLst/>
              <a:ahLst/>
              <a:cxnLst/>
              <a:rect l="l" t="t" r="r" b="b"/>
              <a:pathLst>
                <a:path w="1731010" h="1413510">
                  <a:moveTo>
                    <a:pt x="1730918" y="0"/>
                  </a:moveTo>
                  <a:lnTo>
                    <a:pt x="179633" y="0"/>
                  </a:lnTo>
                  <a:lnTo>
                    <a:pt x="0" y="1412925"/>
                  </a:lnTo>
                  <a:lnTo>
                    <a:pt x="1296345" y="1412925"/>
                  </a:lnTo>
                  <a:lnTo>
                    <a:pt x="1730918" y="0"/>
                  </a:lnTo>
                  <a:close/>
                </a:path>
              </a:pathLst>
            </a:custGeom>
            <a:solidFill>
              <a:srgbClr val="1D56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bk object 27">
              <a:extLst>
                <a:ext uri="{FF2B5EF4-FFF2-40B4-BE49-F238E27FC236}">
                  <a16:creationId xmlns:a16="http://schemas.microsoft.com/office/drawing/2014/main" id="{65781020-7583-45A2-B0DE-1E25E0F1ACCA}"/>
                </a:ext>
              </a:extLst>
            </p:cNvPr>
            <p:cNvSpPr/>
            <p:nvPr userDrawn="1"/>
          </p:nvSpPr>
          <p:spPr>
            <a:xfrm>
              <a:off x="1009093" y="-11828"/>
              <a:ext cx="2033078" cy="369332"/>
            </a:xfrm>
            <a:custGeom>
              <a:avLst/>
              <a:gdLst/>
              <a:ahLst/>
              <a:cxnLst/>
              <a:rect l="l" t="t" r="r" b="b"/>
              <a:pathLst>
                <a:path w="2693035" h="1413510">
                  <a:moveTo>
                    <a:pt x="2692774" y="0"/>
                  </a:moveTo>
                  <a:lnTo>
                    <a:pt x="435654" y="0"/>
                  </a:lnTo>
                  <a:lnTo>
                    <a:pt x="0" y="1412925"/>
                  </a:lnTo>
                  <a:lnTo>
                    <a:pt x="1878492" y="1412925"/>
                  </a:lnTo>
                  <a:lnTo>
                    <a:pt x="2692774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bk object 28">
              <a:extLst>
                <a:ext uri="{FF2B5EF4-FFF2-40B4-BE49-F238E27FC236}">
                  <a16:creationId xmlns:a16="http://schemas.microsoft.com/office/drawing/2014/main" id="{C7E5D72F-F12D-41E4-B628-780DFDFE5A1D}"/>
                </a:ext>
              </a:extLst>
            </p:cNvPr>
            <p:cNvSpPr/>
            <p:nvPr userDrawn="1"/>
          </p:nvSpPr>
          <p:spPr>
            <a:xfrm>
              <a:off x="1901050" y="-11828"/>
              <a:ext cx="2061841" cy="369332"/>
            </a:xfrm>
            <a:custGeom>
              <a:avLst/>
              <a:gdLst/>
              <a:ahLst/>
              <a:cxnLst/>
              <a:rect l="l" t="t" r="r" b="b"/>
              <a:pathLst>
                <a:path w="2731134" h="1413510">
                  <a:moveTo>
                    <a:pt x="2730969" y="0"/>
                  </a:moveTo>
                  <a:lnTo>
                    <a:pt x="816445" y="0"/>
                  </a:lnTo>
                  <a:lnTo>
                    <a:pt x="0" y="1412925"/>
                  </a:lnTo>
                  <a:lnTo>
                    <a:pt x="1593978" y="1412925"/>
                  </a:lnTo>
                  <a:lnTo>
                    <a:pt x="2730969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bk object 29">
              <a:extLst>
                <a:ext uri="{FF2B5EF4-FFF2-40B4-BE49-F238E27FC236}">
                  <a16:creationId xmlns:a16="http://schemas.microsoft.com/office/drawing/2014/main" id="{AD0F09A1-E084-4C54-82B8-DA58421B1792}"/>
                </a:ext>
              </a:extLst>
            </p:cNvPr>
            <p:cNvSpPr/>
            <p:nvPr userDrawn="1"/>
          </p:nvSpPr>
          <p:spPr>
            <a:xfrm>
              <a:off x="2648105" y="-11828"/>
              <a:ext cx="1418981" cy="369332"/>
            </a:xfrm>
            <a:custGeom>
              <a:avLst/>
              <a:gdLst/>
              <a:ahLst/>
              <a:cxnLst/>
              <a:rect l="l" t="t" r="r" b="b"/>
              <a:pathLst>
                <a:path w="1879600" h="1413510">
                  <a:moveTo>
                    <a:pt x="1879368" y="0"/>
                  </a:moveTo>
                  <a:lnTo>
                    <a:pt x="1140221" y="0"/>
                  </a:lnTo>
                  <a:lnTo>
                    <a:pt x="0" y="1412925"/>
                  </a:lnTo>
                  <a:lnTo>
                    <a:pt x="621900" y="1412925"/>
                  </a:lnTo>
                  <a:lnTo>
                    <a:pt x="1879368" y="0"/>
                  </a:lnTo>
                  <a:close/>
                </a:path>
              </a:pathLst>
            </a:custGeom>
            <a:solidFill>
              <a:srgbClr val="17468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bk object 30">
              <a:extLst>
                <a:ext uri="{FF2B5EF4-FFF2-40B4-BE49-F238E27FC236}">
                  <a16:creationId xmlns:a16="http://schemas.microsoft.com/office/drawing/2014/main" id="{6CC980B4-E7C4-4BB4-910D-2CCDAEC41F4D}"/>
                </a:ext>
              </a:extLst>
            </p:cNvPr>
            <p:cNvSpPr/>
            <p:nvPr userDrawn="1"/>
          </p:nvSpPr>
          <p:spPr>
            <a:xfrm>
              <a:off x="2935347" y="-11828"/>
              <a:ext cx="3758868" cy="369332"/>
            </a:xfrm>
            <a:custGeom>
              <a:avLst/>
              <a:gdLst/>
              <a:ahLst/>
              <a:cxnLst/>
              <a:rect l="l" t="t" r="r" b="b"/>
              <a:pathLst>
                <a:path w="4979034" h="1413510">
                  <a:moveTo>
                    <a:pt x="4978576" y="0"/>
                  </a:moveTo>
                  <a:lnTo>
                    <a:pt x="1262846" y="0"/>
                  </a:lnTo>
                  <a:lnTo>
                    <a:pt x="0" y="1412925"/>
                  </a:lnTo>
                  <a:lnTo>
                    <a:pt x="3093828" y="1412925"/>
                  </a:lnTo>
                  <a:lnTo>
                    <a:pt x="4978576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bk object 31">
              <a:extLst>
                <a:ext uri="{FF2B5EF4-FFF2-40B4-BE49-F238E27FC236}">
                  <a16:creationId xmlns:a16="http://schemas.microsoft.com/office/drawing/2014/main" id="{C30CD1A4-65E7-4E5D-835E-574CA475E807}"/>
                </a:ext>
              </a:extLst>
            </p:cNvPr>
            <p:cNvSpPr/>
            <p:nvPr userDrawn="1"/>
          </p:nvSpPr>
          <p:spPr>
            <a:xfrm>
              <a:off x="4407193" y="-11828"/>
              <a:ext cx="2898370" cy="369332"/>
            </a:xfrm>
            <a:custGeom>
              <a:avLst/>
              <a:gdLst/>
              <a:ahLst/>
              <a:cxnLst/>
              <a:rect l="l" t="t" r="r" b="b"/>
              <a:pathLst>
                <a:path w="3839209" h="1413510">
                  <a:moveTo>
                    <a:pt x="3838727" y="0"/>
                  </a:moveTo>
                  <a:lnTo>
                    <a:pt x="1891189" y="0"/>
                  </a:lnTo>
                  <a:lnTo>
                    <a:pt x="0" y="1412925"/>
                  </a:lnTo>
                  <a:lnTo>
                    <a:pt x="1625414" y="1412925"/>
                  </a:lnTo>
                  <a:lnTo>
                    <a:pt x="3838727" y="0"/>
                  </a:lnTo>
                  <a:close/>
                </a:path>
              </a:pathLst>
            </a:custGeom>
            <a:solidFill>
              <a:srgbClr val="536D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bk object 32">
              <a:extLst>
                <a:ext uri="{FF2B5EF4-FFF2-40B4-BE49-F238E27FC236}">
                  <a16:creationId xmlns:a16="http://schemas.microsoft.com/office/drawing/2014/main" id="{25872DC6-D455-4CFF-99BD-B4444761ADB2}"/>
                </a:ext>
              </a:extLst>
            </p:cNvPr>
            <p:cNvSpPr/>
            <p:nvPr userDrawn="1"/>
          </p:nvSpPr>
          <p:spPr>
            <a:xfrm>
              <a:off x="5123013" y="-11828"/>
              <a:ext cx="7090123" cy="369332"/>
            </a:xfrm>
            <a:custGeom>
              <a:avLst/>
              <a:gdLst/>
              <a:ahLst/>
              <a:cxnLst/>
              <a:rect l="l" t="t" r="r" b="b"/>
              <a:pathLst>
                <a:path w="9391650" h="1413510">
                  <a:moveTo>
                    <a:pt x="9391076" y="0"/>
                  </a:moveTo>
                  <a:lnTo>
                    <a:pt x="2213316" y="0"/>
                  </a:lnTo>
                  <a:lnTo>
                    <a:pt x="0" y="1412929"/>
                  </a:lnTo>
                  <a:lnTo>
                    <a:pt x="9391076" y="1412929"/>
                  </a:lnTo>
                  <a:lnTo>
                    <a:pt x="9391076" y="0"/>
                  </a:lnTo>
                  <a:close/>
                </a:path>
              </a:pathLst>
            </a:custGeom>
            <a:gradFill>
              <a:gsLst>
                <a:gs pos="0">
                  <a:srgbClr val="103064"/>
                </a:gs>
                <a:gs pos="100000">
                  <a:srgbClr val="17468F"/>
                </a:gs>
              </a:gsLst>
              <a:lin ang="0" scaled="0"/>
            </a:gra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578D96-7E9E-4856-8FFA-4F2E167ECD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338919"/>
              <a:ext cx="12213136" cy="0"/>
            </a:xfrm>
            <a:prstGeom prst="line">
              <a:avLst/>
            </a:prstGeom>
            <a:ln w="9525">
              <a:solidFill>
                <a:srgbClr val="536D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956740"/>
            <a:ext cx="10839490" cy="1141737"/>
          </a:xfrm>
          <a:prstGeom prst="rect">
            <a:avLst/>
          </a:prstGeom>
        </p:spPr>
        <p:txBody>
          <a:bodyPr/>
          <a:lstStyle>
            <a:lvl1pPr algn="l">
              <a:lnSpc>
                <a:spcPts val="3000"/>
              </a:lnSpc>
              <a:defRPr sz="2800" b="1" baseline="0">
                <a:solidFill>
                  <a:srgbClr val="532E6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Sample title of your presentation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A82A376-37D6-4385-9A8E-5954F8ED847A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199" y="2738307"/>
            <a:ext cx="8430707" cy="9455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5E973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Presenter’s Name</a:t>
            </a:r>
          </a:p>
          <a:p>
            <a:r>
              <a:rPr lang="en-US" dirty="0"/>
              <a:t>Presenter’s Title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87440A12-BBFE-427B-9125-F1A28159BEC7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4119693"/>
            <a:ext cx="8430714" cy="12796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Event Title</a:t>
            </a:r>
          </a:p>
          <a:p>
            <a:pPr lvl="0"/>
            <a:r>
              <a:rPr lang="en-US" dirty="0"/>
              <a:t>Date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00" y="85079"/>
            <a:ext cx="1652455" cy="947350"/>
          </a:xfrm>
          <a:prstGeom prst="rect">
            <a:avLst/>
          </a:prstGeom>
        </p:spPr>
      </p:pic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3883BE7-1488-45BD-8A9E-256699B130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183074"/>
            <a:ext cx="8799453" cy="76245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Centers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269937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Bottom band: NCHS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6A71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008BB0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695E4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5451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/>
          </a:p>
          <a:p>
            <a:pPr lvl="0"/>
            <a:endParaRPr lang="en-US"/>
          </a:p>
          <a:p>
            <a:pPr lvl="2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6409509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/>
          </a:p>
          <a:p>
            <a:pPr lvl="0"/>
            <a:endParaRPr lang="en-US"/>
          </a:p>
          <a:p>
            <a:pPr lvl="2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2865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068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19555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23FFFFD-1B71-AD7F-9BCD-C051F6720A53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gradFill>
            <a:gsLst>
              <a:gs pos="0">
                <a:srgbClr val="006858"/>
              </a:gs>
              <a:gs pos="100000">
                <a:srgbClr val="013B31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AFFD44E-7B8D-B5C2-2514-304E28801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10" y="1074101"/>
            <a:ext cx="4781023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5F5F5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E290BE4-A120-A120-303C-58299AFFA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4410" y="2541443"/>
            <a:ext cx="4374623" cy="202354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133" baseline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50B50152-5435-0120-5E7D-29796F4650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35" y="5969563"/>
            <a:ext cx="1001564" cy="88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9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gradFill flip="none" rotWithShape="1">
          <a:gsLst>
            <a:gs pos="0">
              <a:srgbClr val="006858"/>
            </a:gs>
            <a:gs pos="100000">
              <a:srgbClr val="013B31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BED652C-425C-E66D-3AF5-B40560FB6CA1}"/>
              </a:ext>
            </a:extLst>
          </p:cNvPr>
          <p:cNvSpPr/>
          <p:nvPr userDrawn="1"/>
        </p:nvSpPr>
        <p:spPr>
          <a:xfrm>
            <a:off x="0" y="3841835"/>
            <a:ext cx="12192000" cy="30161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9F499D7-0084-4F1F-664C-7CB2DDAB0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2489284"/>
            <a:ext cx="11059884" cy="1162051"/>
          </a:xfrm>
          <a:prstGeom prst="rect">
            <a:avLst/>
          </a:prstGeom>
        </p:spPr>
        <p:txBody>
          <a:bodyPr anchor="t"/>
          <a:lstStyle>
            <a:lvl1pPr algn="l">
              <a:defRPr sz="4000" b="1" baseline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178E624-49F1-2644-7DD1-2B7377388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037" y="4276754"/>
            <a:ext cx="10363200" cy="56832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ts val="2933"/>
              </a:lnSpc>
              <a:buNone/>
              <a:defRPr sz="2133" baseline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Shape, arrow&#10;&#10;Description automatically generated">
            <a:extLst>
              <a:ext uri="{FF2B5EF4-FFF2-40B4-BE49-F238E27FC236}">
                <a16:creationId xmlns:a16="http://schemas.microsoft.com/office/drawing/2014/main" id="{EE588770-94FF-44A4-3AD4-6C61BE67E7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808" y="627423"/>
            <a:ext cx="3623192" cy="3213951"/>
          </a:xfrm>
          <a:prstGeom prst="rect">
            <a:avLst/>
          </a:prstGeom>
        </p:spPr>
      </p:pic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312FA00-EF41-5E46-3855-9B27EE80B0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226" y="5801890"/>
            <a:ext cx="2046260" cy="60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529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or_background">
    <p:bg>
      <p:bgPr>
        <a:gradFill flip="none" rotWithShape="1">
          <a:gsLst>
            <a:gs pos="0">
              <a:srgbClr val="006858"/>
            </a:gs>
            <a:gs pos="100000">
              <a:srgbClr val="013B31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BED652C-425C-E66D-3AF5-B40560FB6CA1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9F499D7-0084-4F1F-664C-7CB2DDAB0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2489284"/>
            <a:ext cx="11059884" cy="1162051"/>
          </a:xfrm>
          <a:prstGeom prst="rect">
            <a:avLst/>
          </a:prstGeom>
        </p:spPr>
        <p:txBody>
          <a:bodyPr anchor="t"/>
          <a:lstStyle>
            <a:lvl1pPr algn="l">
              <a:defRPr sz="4000" b="1" baseline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178E624-49F1-2644-7DD1-2B7377388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037" y="4276754"/>
            <a:ext cx="10363200" cy="56832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ts val="2933"/>
              </a:lnSpc>
              <a:buNone/>
              <a:defRPr sz="2133" baseline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7DC9C2-CC90-A0E9-825A-7B0851E379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22"/>
          <a:stretch/>
        </p:blipFill>
        <p:spPr>
          <a:xfrm>
            <a:off x="0" y="6674440"/>
            <a:ext cx="12192000" cy="18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0068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85120FC-1B2F-4132-95D7-ED8340727F60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576262" y="4097048"/>
            <a:ext cx="11006137" cy="76523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buNone/>
              <a:defRPr sz="4800" b="1">
                <a:solidFill>
                  <a:schemeClr val="bg1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07D57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B2C569F-847A-440C-95B4-42E6DB2B0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262" y="5161212"/>
            <a:ext cx="7772400" cy="426244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E580BE-4D1C-49FF-9A51-96DB99D2B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10221" y="6710290"/>
            <a:ext cx="804110" cy="147710"/>
          </a:xfrm>
          <a:prstGeom prst="rect">
            <a:avLst/>
          </a:prstGeom>
          <a:solidFill>
            <a:srgbClr val="018BB0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0B9F15-3B1D-4CC8-A828-0022A23469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3845" y="6710290"/>
            <a:ext cx="804110" cy="147710"/>
          </a:xfrm>
          <a:prstGeom prst="rect">
            <a:avLst/>
          </a:prstGeom>
          <a:solidFill>
            <a:srgbClr val="CF6F19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A844BF-859C-4A08-A382-04A1E108C2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07954" y="6710290"/>
            <a:ext cx="804765" cy="147710"/>
          </a:xfrm>
          <a:prstGeom prst="rect">
            <a:avLst/>
          </a:prstGeom>
          <a:solidFill>
            <a:srgbClr val="FFD30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885664-1E2E-4110-8B00-31B6A12BA3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94263" y="6710290"/>
            <a:ext cx="1697737" cy="147710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70FB3EB5-D96F-483C-966D-79480C2A38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10290"/>
            <a:ext cx="7316597" cy="147710"/>
          </a:xfrm>
          <a:prstGeom prst="rect">
            <a:avLst/>
          </a:prstGeom>
          <a:solidFill>
            <a:srgbClr val="006859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6B4E4F-80F7-4D2A-AB17-5474A6EA8D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06111" y="6710290"/>
            <a:ext cx="804110" cy="147710"/>
          </a:xfrm>
          <a:prstGeom prst="rect">
            <a:avLst/>
          </a:prstGeom>
          <a:solidFill>
            <a:srgbClr val="695E4A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 dirty="0"/>
          </a:p>
        </p:txBody>
      </p:sp>
    </p:spTree>
    <p:extLst>
      <p:ext uri="{BB962C8B-B14F-4D97-AF65-F5344CB8AC3E}">
        <p14:creationId xmlns:p14="http://schemas.microsoft.com/office/powerpoint/2010/main" val="137904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85120FC-1B2F-4132-95D7-ED8340727F60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576262" y="787791"/>
            <a:ext cx="11006137" cy="4529796"/>
          </a:xfrm>
        </p:spPr>
        <p:txBody>
          <a:bodyPr/>
          <a:lstStyle>
            <a:lvl1pPr>
              <a:spcAft>
                <a:spcPts val="1200"/>
              </a:spcAft>
              <a:buNone/>
              <a:defRPr sz="3600" b="1">
                <a:solidFill>
                  <a:srgbClr val="CF6F19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18BB0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buClr>
                <a:srgbClr val="008641"/>
              </a:buClr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1462CD-0A3F-4770-B86B-792F761AF34C}"/>
              </a:ext>
            </a:extLst>
          </p:cNvPr>
          <p:cNvGrpSpPr/>
          <p:nvPr userDrawn="1"/>
        </p:nvGrpSpPr>
        <p:grpSpPr>
          <a:xfrm>
            <a:off x="0" y="6710290"/>
            <a:ext cx="12192000" cy="147710"/>
            <a:chOff x="0" y="6710290"/>
            <a:chExt cx="12192000" cy="14771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8DEADA-D26F-425D-96A4-8A0235A9D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10221" y="6710290"/>
              <a:ext cx="804110" cy="147710"/>
            </a:xfrm>
            <a:prstGeom prst="rect">
              <a:avLst/>
            </a:prstGeom>
            <a:solidFill>
              <a:srgbClr val="018BB0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4778224-688A-46DC-A288-0220AE5AE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03845" y="6710290"/>
              <a:ext cx="804110" cy="147710"/>
            </a:xfrm>
            <a:prstGeom prst="rect">
              <a:avLst/>
            </a:prstGeom>
            <a:solidFill>
              <a:srgbClr val="CF6F1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0A45C29-57BD-486B-8A7A-8FB6EF6B3A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707954" y="6710290"/>
              <a:ext cx="804765" cy="147710"/>
            </a:xfrm>
            <a:prstGeom prst="rect">
              <a:avLst/>
            </a:prstGeom>
            <a:solidFill>
              <a:srgbClr val="FFD302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5AD6A99-32F4-42B1-8FA2-05001EC94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94263" y="6710290"/>
              <a:ext cx="1697737" cy="147710"/>
            </a:xfrm>
            <a:prstGeom prst="rect">
              <a:avLst/>
            </a:prstGeom>
            <a:solidFill>
              <a:srgbClr val="17468F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31" name="Rectangle 20">
              <a:extLst>
                <a:ext uri="{FF2B5EF4-FFF2-40B4-BE49-F238E27FC236}">
                  <a16:creationId xmlns:a16="http://schemas.microsoft.com/office/drawing/2014/main" id="{FFFF1207-94F4-48F2-B98A-B8DB8D240F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710290"/>
              <a:ext cx="7316597" cy="147710"/>
            </a:xfrm>
            <a:prstGeom prst="rect">
              <a:avLst/>
            </a:prstGeom>
            <a:solidFill>
              <a:srgbClr val="00685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BFAADE-472A-422A-AF17-43CAA1A069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6111" y="6710290"/>
              <a:ext cx="804110" cy="147710"/>
            </a:xfrm>
            <a:prstGeom prst="rect">
              <a:avLst/>
            </a:prstGeom>
            <a:solidFill>
              <a:srgbClr val="695E4A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</p:grpSp>
    </p:spTree>
    <p:extLst>
      <p:ext uri="{BB962C8B-B14F-4D97-AF65-F5344CB8AC3E}">
        <p14:creationId xmlns:p14="http://schemas.microsoft.com/office/powerpoint/2010/main" val="384426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7CFD-A434-4DE3-9098-E7F40C526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CF6F19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B0660-1DD0-4FD3-B390-5C412A352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5157787" cy="4360863"/>
          </a:xfrm>
        </p:spPr>
        <p:txBody>
          <a:bodyPr/>
          <a:lstStyle>
            <a:lvl1pPr>
              <a:defRPr sz="2400" b="1">
                <a:solidFill>
                  <a:srgbClr val="006859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7F812-FA35-4DD0-9B9C-FACAAC626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8800"/>
            <a:ext cx="5183188" cy="4360863"/>
          </a:xfrm>
        </p:spPr>
        <p:txBody>
          <a:bodyPr/>
          <a:lstStyle>
            <a:lvl1pPr>
              <a:defRPr sz="2400" b="1">
                <a:solidFill>
                  <a:srgbClr val="006859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5D4132-7FCD-45D5-84E9-E64F342021C3}"/>
              </a:ext>
            </a:extLst>
          </p:cNvPr>
          <p:cNvGrpSpPr/>
          <p:nvPr userDrawn="1"/>
        </p:nvGrpSpPr>
        <p:grpSpPr>
          <a:xfrm>
            <a:off x="0" y="6710290"/>
            <a:ext cx="12192000" cy="147710"/>
            <a:chOff x="0" y="6710290"/>
            <a:chExt cx="12192000" cy="14771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B4A403-0CDC-4187-98CE-6DF950A342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10221" y="6710290"/>
              <a:ext cx="804110" cy="147710"/>
            </a:xfrm>
            <a:prstGeom prst="rect">
              <a:avLst/>
            </a:prstGeom>
            <a:solidFill>
              <a:srgbClr val="018BB0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BA21D3-41EA-4B19-BC88-FC72CCE20D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03845" y="6710290"/>
              <a:ext cx="804110" cy="147710"/>
            </a:xfrm>
            <a:prstGeom prst="rect">
              <a:avLst/>
            </a:prstGeom>
            <a:solidFill>
              <a:srgbClr val="CF6F1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B8D1F7-7CF1-4B11-A908-8759103396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707954" y="6710290"/>
              <a:ext cx="804765" cy="147710"/>
            </a:xfrm>
            <a:prstGeom prst="rect">
              <a:avLst/>
            </a:prstGeom>
            <a:solidFill>
              <a:srgbClr val="FFD302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939596-CCDC-4F65-995D-37863493EE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94263" y="6710290"/>
              <a:ext cx="1697737" cy="147710"/>
            </a:xfrm>
            <a:prstGeom prst="rect">
              <a:avLst/>
            </a:prstGeom>
            <a:solidFill>
              <a:srgbClr val="17468F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2B03AE7-1A19-46B5-BF8F-14138058DB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710290"/>
              <a:ext cx="7316597" cy="147710"/>
            </a:xfrm>
            <a:prstGeom prst="rect">
              <a:avLst/>
            </a:prstGeom>
            <a:solidFill>
              <a:srgbClr val="00685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2881F47-0E1C-4427-9BB1-6B7FC1419D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6111" y="6710290"/>
              <a:ext cx="804110" cy="147710"/>
            </a:xfrm>
            <a:prstGeom prst="rect">
              <a:avLst/>
            </a:prstGeom>
            <a:solidFill>
              <a:srgbClr val="695E4A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 dirty="0"/>
            </a:p>
          </p:txBody>
        </p:sp>
      </p:grpSp>
    </p:spTree>
    <p:extLst>
      <p:ext uri="{BB962C8B-B14F-4D97-AF65-F5344CB8AC3E}">
        <p14:creationId xmlns:p14="http://schemas.microsoft.com/office/powerpoint/2010/main" val="94609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34426-4588-40A8-AB16-C2AF7D010CE5}"/>
              </a:ext>
            </a:extLst>
          </p:cNvPr>
          <p:cNvSpPr txBox="1"/>
          <p:nvPr userDrawn="1"/>
        </p:nvSpPr>
        <p:spPr>
          <a:xfrm>
            <a:off x="127218" y="4049187"/>
            <a:ext cx="6639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526D09-8127-4A81-B770-A8FC6245C774}"/>
              </a:ext>
            </a:extLst>
          </p:cNvPr>
          <p:cNvGrpSpPr/>
          <p:nvPr userDrawn="1"/>
        </p:nvGrpSpPr>
        <p:grpSpPr>
          <a:xfrm>
            <a:off x="0" y="5675086"/>
            <a:ext cx="12192000" cy="1182914"/>
            <a:chOff x="0" y="-11827"/>
            <a:chExt cx="9144000" cy="170018"/>
          </a:xfrm>
        </p:grpSpPr>
        <p:sp>
          <p:nvSpPr>
            <p:cNvPr id="7" name="bk object 25">
              <a:extLst>
                <a:ext uri="{FF2B5EF4-FFF2-40B4-BE49-F238E27FC236}">
                  <a16:creationId xmlns:a16="http://schemas.microsoft.com/office/drawing/2014/main" id="{D2B650CA-A85E-4F14-B69A-114F1AC71E52}"/>
                </a:ext>
              </a:extLst>
            </p:cNvPr>
            <p:cNvSpPr/>
            <p:nvPr userDrawn="1"/>
          </p:nvSpPr>
          <p:spPr>
            <a:xfrm>
              <a:off x="0" y="-11827"/>
              <a:ext cx="522365" cy="170018"/>
            </a:xfrm>
            <a:custGeom>
              <a:avLst/>
              <a:gdLst/>
              <a:ahLst/>
              <a:cxnLst/>
              <a:rect l="l" t="t" r="r" b="b"/>
              <a:pathLst>
                <a:path w="1047115" h="1413510">
                  <a:moveTo>
                    <a:pt x="1046875" y="0"/>
                  </a:moveTo>
                  <a:lnTo>
                    <a:pt x="0" y="0"/>
                  </a:lnTo>
                  <a:lnTo>
                    <a:pt x="0" y="1412925"/>
                  </a:lnTo>
                  <a:lnTo>
                    <a:pt x="869393" y="1412925"/>
                  </a:lnTo>
                  <a:lnTo>
                    <a:pt x="1046875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bk object 26">
              <a:extLst>
                <a:ext uri="{FF2B5EF4-FFF2-40B4-BE49-F238E27FC236}">
                  <a16:creationId xmlns:a16="http://schemas.microsoft.com/office/drawing/2014/main" id="{C645D4BD-0C9B-4E33-9FAD-69F09CDBABB5}"/>
                </a:ext>
              </a:extLst>
            </p:cNvPr>
            <p:cNvSpPr/>
            <p:nvPr userDrawn="1"/>
          </p:nvSpPr>
          <p:spPr>
            <a:xfrm>
              <a:off x="340051" y="-11827"/>
              <a:ext cx="863535" cy="170018"/>
            </a:xfrm>
            <a:custGeom>
              <a:avLst/>
              <a:gdLst/>
              <a:ahLst/>
              <a:cxnLst/>
              <a:rect l="l" t="t" r="r" b="b"/>
              <a:pathLst>
                <a:path w="1731010" h="1413510">
                  <a:moveTo>
                    <a:pt x="1730918" y="0"/>
                  </a:moveTo>
                  <a:lnTo>
                    <a:pt x="179633" y="0"/>
                  </a:lnTo>
                  <a:lnTo>
                    <a:pt x="0" y="1412925"/>
                  </a:lnTo>
                  <a:lnTo>
                    <a:pt x="1296345" y="1412925"/>
                  </a:lnTo>
                  <a:lnTo>
                    <a:pt x="1730918" y="0"/>
                  </a:lnTo>
                  <a:close/>
                </a:path>
              </a:pathLst>
            </a:custGeom>
            <a:solidFill>
              <a:srgbClr val="1D56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bk object 27">
              <a:extLst>
                <a:ext uri="{FF2B5EF4-FFF2-40B4-BE49-F238E27FC236}">
                  <a16:creationId xmlns:a16="http://schemas.microsoft.com/office/drawing/2014/main" id="{53F5EAF7-44AE-4DA0-A66F-7457F8E97247}"/>
                </a:ext>
              </a:extLst>
            </p:cNvPr>
            <p:cNvSpPr/>
            <p:nvPr userDrawn="1"/>
          </p:nvSpPr>
          <p:spPr>
            <a:xfrm>
              <a:off x="878274" y="-11827"/>
              <a:ext cx="1343452" cy="170018"/>
            </a:xfrm>
            <a:custGeom>
              <a:avLst/>
              <a:gdLst/>
              <a:ahLst/>
              <a:cxnLst/>
              <a:rect l="l" t="t" r="r" b="b"/>
              <a:pathLst>
                <a:path w="2693035" h="1413510">
                  <a:moveTo>
                    <a:pt x="2692774" y="0"/>
                  </a:moveTo>
                  <a:lnTo>
                    <a:pt x="435654" y="0"/>
                  </a:lnTo>
                  <a:lnTo>
                    <a:pt x="0" y="1412925"/>
                  </a:lnTo>
                  <a:lnTo>
                    <a:pt x="1878492" y="1412925"/>
                  </a:lnTo>
                  <a:lnTo>
                    <a:pt x="2692774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bk object 28">
              <a:extLst>
                <a:ext uri="{FF2B5EF4-FFF2-40B4-BE49-F238E27FC236}">
                  <a16:creationId xmlns:a16="http://schemas.microsoft.com/office/drawing/2014/main" id="{6E72D0F0-942E-439C-B474-A2ED6D1D1896}"/>
                </a:ext>
              </a:extLst>
            </p:cNvPr>
            <p:cNvSpPr/>
            <p:nvPr userDrawn="1"/>
          </p:nvSpPr>
          <p:spPr>
            <a:xfrm>
              <a:off x="1654598" y="-11827"/>
              <a:ext cx="1362458" cy="170018"/>
            </a:xfrm>
            <a:custGeom>
              <a:avLst/>
              <a:gdLst/>
              <a:ahLst/>
              <a:cxnLst/>
              <a:rect l="l" t="t" r="r" b="b"/>
              <a:pathLst>
                <a:path w="2731134" h="1413510">
                  <a:moveTo>
                    <a:pt x="2730969" y="0"/>
                  </a:moveTo>
                  <a:lnTo>
                    <a:pt x="816445" y="0"/>
                  </a:lnTo>
                  <a:lnTo>
                    <a:pt x="0" y="1412925"/>
                  </a:lnTo>
                  <a:lnTo>
                    <a:pt x="1593978" y="1412925"/>
                  </a:lnTo>
                  <a:lnTo>
                    <a:pt x="2730969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bk object 29">
              <a:extLst>
                <a:ext uri="{FF2B5EF4-FFF2-40B4-BE49-F238E27FC236}">
                  <a16:creationId xmlns:a16="http://schemas.microsoft.com/office/drawing/2014/main" id="{E926208D-BD33-4667-B501-F0C54FE47583}"/>
                </a:ext>
              </a:extLst>
            </p:cNvPr>
            <p:cNvSpPr/>
            <p:nvPr userDrawn="1"/>
          </p:nvSpPr>
          <p:spPr>
            <a:xfrm>
              <a:off x="2304805" y="-11827"/>
              <a:ext cx="937659" cy="170018"/>
            </a:xfrm>
            <a:custGeom>
              <a:avLst/>
              <a:gdLst/>
              <a:ahLst/>
              <a:cxnLst/>
              <a:rect l="l" t="t" r="r" b="b"/>
              <a:pathLst>
                <a:path w="1879600" h="1413510">
                  <a:moveTo>
                    <a:pt x="1879368" y="0"/>
                  </a:moveTo>
                  <a:lnTo>
                    <a:pt x="1140221" y="0"/>
                  </a:lnTo>
                  <a:lnTo>
                    <a:pt x="0" y="1412925"/>
                  </a:lnTo>
                  <a:lnTo>
                    <a:pt x="621900" y="1412925"/>
                  </a:lnTo>
                  <a:lnTo>
                    <a:pt x="1879368" y="0"/>
                  </a:lnTo>
                  <a:close/>
                </a:path>
              </a:pathLst>
            </a:custGeom>
            <a:solidFill>
              <a:srgbClr val="17468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bk object 30">
              <a:extLst>
                <a:ext uri="{FF2B5EF4-FFF2-40B4-BE49-F238E27FC236}">
                  <a16:creationId xmlns:a16="http://schemas.microsoft.com/office/drawing/2014/main" id="{674CBAFF-F854-4B57-9205-98C19A1D26EC}"/>
                </a:ext>
              </a:extLst>
            </p:cNvPr>
            <p:cNvSpPr/>
            <p:nvPr userDrawn="1"/>
          </p:nvSpPr>
          <p:spPr>
            <a:xfrm>
              <a:off x="2554809" y="-11827"/>
              <a:ext cx="2483849" cy="170018"/>
            </a:xfrm>
            <a:custGeom>
              <a:avLst/>
              <a:gdLst/>
              <a:ahLst/>
              <a:cxnLst/>
              <a:rect l="l" t="t" r="r" b="b"/>
              <a:pathLst>
                <a:path w="4979034" h="1413510">
                  <a:moveTo>
                    <a:pt x="4978576" y="0"/>
                  </a:moveTo>
                  <a:lnTo>
                    <a:pt x="1262846" y="0"/>
                  </a:lnTo>
                  <a:lnTo>
                    <a:pt x="0" y="1412925"/>
                  </a:lnTo>
                  <a:lnTo>
                    <a:pt x="3093828" y="1412925"/>
                  </a:lnTo>
                  <a:lnTo>
                    <a:pt x="4978576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bk object 31">
              <a:extLst>
                <a:ext uri="{FF2B5EF4-FFF2-40B4-BE49-F238E27FC236}">
                  <a16:creationId xmlns:a16="http://schemas.microsoft.com/office/drawing/2014/main" id="{E8E051EE-6DB1-421F-A774-48B9DAF2ADFF}"/>
                </a:ext>
              </a:extLst>
            </p:cNvPr>
            <p:cNvSpPr/>
            <p:nvPr userDrawn="1"/>
          </p:nvSpPr>
          <p:spPr>
            <a:xfrm>
              <a:off x="3835845" y="-11827"/>
              <a:ext cx="1915234" cy="170018"/>
            </a:xfrm>
            <a:custGeom>
              <a:avLst/>
              <a:gdLst/>
              <a:ahLst/>
              <a:cxnLst/>
              <a:rect l="l" t="t" r="r" b="b"/>
              <a:pathLst>
                <a:path w="3839209" h="1413510">
                  <a:moveTo>
                    <a:pt x="3838727" y="0"/>
                  </a:moveTo>
                  <a:lnTo>
                    <a:pt x="1891189" y="0"/>
                  </a:lnTo>
                  <a:lnTo>
                    <a:pt x="0" y="1412925"/>
                  </a:lnTo>
                  <a:lnTo>
                    <a:pt x="1625414" y="1412925"/>
                  </a:lnTo>
                  <a:lnTo>
                    <a:pt x="3838727" y="0"/>
                  </a:lnTo>
                  <a:close/>
                </a:path>
              </a:pathLst>
            </a:custGeom>
            <a:solidFill>
              <a:srgbClr val="536D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bk object 32">
              <a:extLst>
                <a:ext uri="{FF2B5EF4-FFF2-40B4-BE49-F238E27FC236}">
                  <a16:creationId xmlns:a16="http://schemas.microsoft.com/office/drawing/2014/main" id="{1713FC97-638B-42A2-AAB4-9FBCBB80E5DD}"/>
                </a:ext>
              </a:extLst>
            </p:cNvPr>
            <p:cNvSpPr/>
            <p:nvPr userDrawn="1"/>
          </p:nvSpPr>
          <p:spPr>
            <a:xfrm>
              <a:off x="4458868" y="-11827"/>
              <a:ext cx="4685132" cy="170018"/>
            </a:xfrm>
            <a:custGeom>
              <a:avLst/>
              <a:gdLst/>
              <a:ahLst/>
              <a:cxnLst/>
              <a:rect l="l" t="t" r="r" b="b"/>
              <a:pathLst>
                <a:path w="9391650" h="1413510">
                  <a:moveTo>
                    <a:pt x="9391076" y="0"/>
                  </a:moveTo>
                  <a:lnTo>
                    <a:pt x="2213316" y="0"/>
                  </a:lnTo>
                  <a:lnTo>
                    <a:pt x="0" y="1412929"/>
                  </a:lnTo>
                  <a:lnTo>
                    <a:pt x="9391076" y="1412929"/>
                  </a:lnTo>
                  <a:lnTo>
                    <a:pt x="9391076" y="0"/>
                  </a:lnTo>
                  <a:close/>
                </a:path>
              </a:pathLst>
            </a:custGeom>
            <a:gradFill>
              <a:gsLst>
                <a:gs pos="0">
                  <a:srgbClr val="103064"/>
                </a:gs>
                <a:gs pos="100000">
                  <a:srgbClr val="17468F"/>
                </a:gs>
              </a:gsLst>
              <a:lin ang="0" scaled="0"/>
            </a:gra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49BB227E-A61F-447C-AED4-2594B2FFFD3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76262" y="787791"/>
            <a:ext cx="11006137" cy="4529796"/>
          </a:xfrm>
        </p:spPr>
        <p:txBody>
          <a:bodyPr/>
          <a:lstStyle>
            <a:lvl1pPr>
              <a:spcAft>
                <a:spcPts val="1200"/>
              </a:spcAft>
              <a:buNone/>
              <a:defRPr sz="3600" b="1">
                <a:solidFill>
                  <a:srgbClr val="CF6F19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18BB0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buClr>
                <a:srgbClr val="008641"/>
              </a:buClr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 dirty="0"/>
              <a:t>Final slide for content requiring disclaimer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7629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34426-4588-40A8-AB16-C2AF7D010CE5}"/>
              </a:ext>
            </a:extLst>
          </p:cNvPr>
          <p:cNvSpPr txBox="1"/>
          <p:nvPr userDrawn="1"/>
        </p:nvSpPr>
        <p:spPr>
          <a:xfrm>
            <a:off x="127218" y="4596387"/>
            <a:ext cx="66393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2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endParaRPr lang="en-US" sz="1200" dirty="0">
              <a:solidFill>
                <a:srgbClr val="695E4A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526D09-8127-4A81-B770-A8FC6245C774}"/>
              </a:ext>
            </a:extLst>
          </p:cNvPr>
          <p:cNvGrpSpPr/>
          <p:nvPr userDrawn="1"/>
        </p:nvGrpSpPr>
        <p:grpSpPr>
          <a:xfrm>
            <a:off x="0" y="5675086"/>
            <a:ext cx="12192000" cy="1182914"/>
            <a:chOff x="0" y="-11827"/>
            <a:chExt cx="9144000" cy="170018"/>
          </a:xfrm>
        </p:grpSpPr>
        <p:sp>
          <p:nvSpPr>
            <p:cNvPr id="7" name="bk object 25">
              <a:extLst>
                <a:ext uri="{FF2B5EF4-FFF2-40B4-BE49-F238E27FC236}">
                  <a16:creationId xmlns:a16="http://schemas.microsoft.com/office/drawing/2014/main" id="{D2B650CA-A85E-4F14-B69A-114F1AC71E52}"/>
                </a:ext>
              </a:extLst>
            </p:cNvPr>
            <p:cNvSpPr/>
            <p:nvPr userDrawn="1"/>
          </p:nvSpPr>
          <p:spPr>
            <a:xfrm>
              <a:off x="0" y="-11827"/>
              <a:ext cx="522365" cy="170018"/>
            </a:xfrm>
            <a:custGeom>
              <a:avLst/>
              <a:gdLst/>
              <a:ahLst/>
              <a:cxnLst/>
              <a:rect l="l" t="t" r="r" b="b"/>
              <a:pathLst>
                <a:path w="1047115" h="1413510">
                  <a:moveTo>
                    <a:pt x="1046875" y="0"/>
                  </a:moveTo>
                  <a:lnTo>
                    <a:pt x="0" y="0"/>
                  </a:lnTo>
                  <a:lnTo>
                    <a:pt x="0" y="1412925"/>
                  </a:lnTo>
                  <a:lnTo>
                    <a:pt x="869393" y="1412925"/>
                  </a:lnTo>
                  <a:lnTo>
                    <a:pt x="1046875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bk object 26">
              <a:extLst>
                <a:ext uri="{FF2B5EF4-FFF2-40B4-BE49-F238E27FC236}">
                  <a16:creationId xmlns:a16="http://schemas.microsoft.com/office/drawing/2014/main" id="{C645D4BD-0C9B-4E33-9FAD-69F09CDBABB5}"/>
                </a:ext>
              </a:extLst>
            </p:cNvPr>
            <p:cNvSpPr/>
            <p:nvPr userDrawn="1"/>
          </p:nvSpPr>
          <p:spPr>
            <a:xfrm>
              <a:off x="340051" y="-11827"/>
              <a:ext cx="863535" cy="170018"/>
            </a:xfrm>
            <a:custGeom>
              <a:avLst/>
              <a:gdLst/>
              <a:ahLst/>
              <a:cxnLst/>
              <a:rect l="l" t="t" r="r" b="b"/>
              <a:pathLst>
                <a:path w="1731010" h="1413510">
                  <a:moveTo>
                    <a:pt x="1730918" y="0"/>
                  </a:moveTo>
                  <a:lnTo>
                    <a:pt x="179633" y="0"/>
                  </a:lnTo>
                  <a:lnTo>
                    <a:pt x="0" y="1412925"/>
                  </a:lnTo>
                  <a:lnTo>
                    <a:pt x="1296345" y="1412925"/>
                  </a:lnTo>
                  <a:lnTo>
                    <a:pt x="1730918" y="0"/>
                  </a:lnTo>
                  <a:close/>
                </a:path>
              </a:pathLst>
            </a:custGeom>
            <a:solidFill>
              <a:srgbClr val="1D56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bk object 27">
              <a:extLst>
                <a:ext uri="{FF2B5EF4-FFF2-40B4-BE49-F238E27FC236}">
                  <a16:creationId xmlns:a16="http://schemas.microsoft.com/office/drawing/2014/main" id="{53F5EAF7-44AE-4DA0-A66F-7457F8E97247}"/>
                </a:ext>
              </a:extLst>
            </p:cNvPr>
            <p:cNvSpPr/>
            <p:nvPr userDrawn="1"/>
          </p:nvSpPr>
          <p:spPr>
            <a:xfrm>
              <a:off x="878274" y="-11827"/>
              <a:ext cx="1343452" cy="170018"/>
            </a:xfrm>
            <a:custGeom>
              <a:avLst/>
              <a:gdLst/>
              <a:ahLst/>
              <a:cxnLst/>
              <a:rect l="l" t="t" r="r" b="b"/>
              <a:pathLst>
                <a:path w="2693035" h="1413510">
                  <a:moveTo>
                    <a:pt x="2692774" y="0"/>
                  </a:moveTo>
                  <a:lnTo>
                    <a:pt x="435654" y="0"/>
                  </a:lnTo>
                  <a:lnTo>
                    <a:pt x="0" y="1412925"/>
                  </a:lnTo>
                  <a:lnTo>
                    <a:pt x="1878492" y="1412925"/>
                  </a:lnTo>
                  <a:lnTo>
                    <a:pt x="2692774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bk object 28">
              <a:extLst>
                <a:ext uri="{FF2B5EF4-FFF2-40B4-BE49-F238E27FC236}">
                  <a16:creationId xmlns:a16="http://schemas.microsoft.com/office/drawing/2014/main" id="{6E72D0F0-942E-439C-B474-A2ED6D1D1896}"/>
                </a:ext>
              </a:extLst>
            </p:cNvPr>
            <p:cNvSpPr/>
            <p:nvPr userDrawn="1"/>
          </p:nvSpPr>
          <p:spPr>
            <a:xfrm>
              <a:off x="1654598" y="-11827"/>
              <a:ext cx="1362458" cy="170018"/>
            </a:xfrm>
            <a:custGeom>
              <a:avLst/>
              <a:gdLst/>
              <a:ahLst/>
              <a:cxnLst/>
              <a:rect l="l" t="t" r="r" b="b"/>
              <a:pathLst>
                <a:path w="2731134" h="1413510">
                  <a:moveTo>
                    <a:pt x="2730969" y="0"/>
                  </a:moveTo>
                  <a:lnTo>
                    <a:pt x="816445" y="0"/>
                  </a:lnTo>
                  <a:lnTo>
                    <a:pt x="0" y="1412925"/>
                  </a:lnTo>
                  <a:lnTo>
                    <a:pt x="1593978" y="1412925"/>
                  </a:lnTo>
                  <a:lnTo>
                    <a:pt x="2730969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bk object 29">
              <a:extLst>
                <a:ext uri="{FF2B5EF4-FFF2-40B4-BE49-F238E27FC236}">
                  <a16:creationId xmlns:a16="http://schemas.microsoft.com/office/drawing/2014/main" id="{E926208D-BD33-4667-B501-F0C54FE47583}"/>
                </a:ext>
              </a:extLst>
            </p:cNvPr>
            <p:cNvSpPr/>
            <p:nvPr userDrawn="1"/>
          </p:nvSpPr>
          <p:spPr>
            <a:xfrm>
              <a:off x="2304805" y="-11827"/>
              <a:ext cx="937659" cy="170018"/>
            </a:xfrm>
            <a:custGeom>
              <a:avLst/>
              <a:gdLst/>
              <a:ahLst/>
              <a:cxnLst/>
              <a:rect l="l" t="t" r="r" b="b"/>
              <a:pathLst>
                <a:path w="1879600" h="1413510">
                  <a:moveTo>
                    <a:pt x="1879368" y="0"/>
                  </a:moveTo>
                  <a:lnTo>
                    <a:pt x="1140221" y="0"/>
                  </a:lnTo>
                  <a:lnTo>
                    <a:pt x="0" y="1412925"/>
                  </a:lnTo>
                  <a:lnTo>
                    <a:pt x="621900" y="1412925"/>
                  </a:lnTo>
                  <a:lnTo>
                    <a:pt x="1879368" y="0"/>
                  </a:lnTo>
                  <a:close/>
                </a:path>
              </a:pathLst>
            </a:custGeom>
            <a:solidFill>
              <a:srgbClr val="17468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bk object 30">
              <a:extLst>
                <a:ext uri="{FF2B5EF4-FFF2-40B4-BE49-F238E27FC236}">
                  <a16:creationId xmlns:a16="http://schemas.microsoft.com/office/drawing/2014/main" id="{674CBAFF-F854-4B57-9205-98C19A1D26EC}"/>
                </a:ext>
              </a:extLst>
            </p:cNvPr>
            <p:cNvSpPr/>
            <p:nvPr userDrawn="1"/>
          </p:nvSpPr>
          <p:spPr>
            <a:xfrm>
              <a:off x="2554809" y="-11827"/>
              <a:ext cx="2483849" cy="170018"/>
            </a:xfrm>
            <a:custGeom>
              <a:avLst/>
              <a:gdLst/>
              <a:ahLst/>
              <a:cxnLst/>
              <a:rect l="l" t="t" r="r" b="b"/>
              <a:pathLst>
                <a:path w="4979034" h="1413510">
                  <a:moveTo>
                    <a:pt x="4978576" y="0"/>
                  </a:moveTo>
                  <a:lnTo>
                    <a:pt x="1262846" y="0"/>
                  </a:lnTo>
                  <a:lnTo>
                    <a:pt x="0" y="1412925"/>
                  </a:lnTo>
                  <a:lnTo>
                    <a:pt x="3093828" y="1412925"/>
                  </a:lnTo>
                  <a:lnTo>
                    <a:pt x="4978576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bk object 31">
              <a:extLst>
                <a:ext uri="{FF2B5EF4-FFF2-40B4-BE49-F238E27FC236}">
                  <a16:creationId xmlns:a16="http://schemas.microsoft.com/office/drawing/2014/main" id="{E8E051EE-6DB1-421F-A774-48B9DAF2ADFF}"/>
                </a:ext>
              </a:extLst>
            </p:cNvPr>
            <p:cNvSpPr/>
            <p:nvPr userDrawn="1"/>
          </p:nvSpPr>
          <p:spPr>
            <a:xfrm>
              <a:off x="3835845" y="-11827"/>
              <a:ext cx="1915234" cy="170018"/>
            </a:xfrm>
            <a:custGeom>
              <a:avLst/>
              <a:gdLst/>
              <a:ahLst/>
              <a:cxnLst/>
              <a:rect l="l" t="t" r="r" b="b"/>
              <a:pathLst>
                <a:path w="3839209" h="1413510">
                  <a:moveTo>
                    <a:pt x="3838727" y="0"/>
                  </a:moveTo>
                  <a:lnTo>
                    <a:pt x="1891189" y="0"/>
                  </a:lnTo>
                  <a:lnTo>
                    <a:pt x="0" y="1412925"/>
                  </a:lnTo>
                  <a:lnTo>
                    <a:pt x="1625414" y="1412925"/>
                  </a:lnTo>
                  <a:lnTo>
                    <a:pt x="3838727" y="0"/>
                  </a:lnTo>
                  <a:close/>
                </a:path>
              </a:pathLst>
            </a:custGeom>
            <a:solidFill>
              <a:srgbClr val="536DB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bk object 32">
              <a:extLst>
                <a:ext uri="{FF2B5EF4-FFF2-40B4-BE49-F238E27FC236}">
                  <a16:creationId xmlns:a16="http://schemas.microsoft.com/office/drawing/2014/main" id="{1713FC97-638B-42A2-AAB4-9FBCBB80E5DD}"/>
                </a:ext>
              </a:extLst>
            </p:cNvPr>
            <p:cNvSpPr/>
            <p:nvPr userDrawn="1"/>
          </p:nvSpPr>
          <p:spPr>
            <a:xfrm>
              <a:off x="4458868" y="-11827"/>
              <a:ext cx="4685132" cy="170018"/>
            </a:xfrm>
            <a:custGeom>
              <a:avLst/>
              <a:gdLst/>
              <a:ahLst/>
              <a:cxnLst/>
              <a:rect l="l" t="t" r="r" b="b"/>
              <a:pathLst>
                <a:path w="9391650" h="1413510">
                  <a:moveTo>
                    <a:pt x="9391076" y="0"/>
                  </a:moveTo>
                  <a:lnTo>
                    <a:pt x="2213316" y="0"/>
                  </a:lnTo>
                  <a:lnTo>
                    <a:pt x="0" y="1412929"/>
                  </a:lnTo>
                  <a:lnTo>
                    <a:pt x="9391076" y="1412929"/>
                  </a:lnTo>
                  <a:lnTo>
                    <a:pt x="9391076" y="0"/>
                  </a:lnTo>
                  <a:close/>
                </a:path>
              </a:pathLst>
            </a:custGeom>
            <a:gradFill>
              <a:gsLst>
                <a:gs pos="0">
                  <a:srgbClr val="103064"/>
                </a:gs>
                <a:gs pos="100000">
                  <a:srgbClr val="17468F"/>
                </a:gs>
              </a:gsLst>
              <a:lin ang="0" scaled="0"/>
            </a:gra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1D6BD294-4E48-4145-9147-F72D2CB1B2F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76262" y="787791"/>
            <a:ext cx="11006137" cy="4529796"/>
          </a:xfrm>
        </p:spPr>
        <p:txBody>
          <a:bodyPr/>
          <a:lstStyle>
            <a:lvl1pPr>
              <a:spcAft>
                <a:spcPts val="1200"/>
              </a:spcAft>
              <a:buNone/>
              <a:defRPr sz="3600" b="1">
                <a:solidFill>
                  <a:srgbClr val="CF6F19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18BB0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buClr>
                <a:srgbClr val="008641"/>
              </a:buClr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 dirty="0"/>
              <a:t>Alternate final slide for CDC-cleared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5349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_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100206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428223915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85297"/>
          </a:xfrm>
          <a:prstGeom prst="rect">
            <a:avLst/>
          </a:prstGeom>
        </p:spPr>
      </p:pic>
      <p:pic>
        <p:nvPicPr>
          <p:cNvPr id="3" name="Picture 2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4000" r="100000">
                        <a14:backgroundMark x1="84909" y1="10748" x2="84909" y2="10748"/>
                        <a14:backgroundMark x1="84818" y1="28505" x2="84727" y2="864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107"/>
          <a:stretch/>
        </p:blipFill>
        <p:spPr>
          <a:xfrm>
            <a:off x="10254342" y="5672704"/>
            <a:ext cx="1937657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100206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0319658" y="-1"/>
            <a:ext cx="1872341" cy="1185297"/>
          </a:xfrm>
          <a:prstGeom prst="rect">
            <a:avLst/>
          </a:prstGeom>
          <a:solidFill>
            <a:srgbClr val="006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78885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2704"/>
            <a:ext cx="12192000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6265352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3557323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A4C07E-5164-4D00-86DD-F73FD4EB4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06DF7-4E36-47C5-869B-B9428026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6764E-2D17-4B26-AF07-457DF8390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9B2CC-8BA1-4006-B724-FC7BDC858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576BB-67DE-4593-9C97-FAF1C16F7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8E7D-0782-4402-876D-ACDA350B3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4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3" r:id="rId4"/>
    <p:sldLayoutId id="2147483655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483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10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33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33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33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33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97DFC4-D336-4EA2-BCC1-D5BB2E5536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5450" y="284163"/>
            <a:ext cx="8799513" cy="76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Center for Health Statistics (NCHS)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7846E71A-576F-6438-8D9C-F8533D2C0F48}"/>
              </a:ext>
            </a:extLst>
          </p:cNvPr>
          <p:cNvSpPr txBox="1">
            <a:spLocks/>
          </p:cNvSpPr>
          <p:nvPr/>
        </p:nvSpPr>
        <p:spPr>
          <a:xfrm>
            <a:off x="609600" y="2980762"/>
            <a:ext cx="10972800" cy="218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800" b="1" kern="1200" baseline="0">
                <a:solidFill>
                  <a:srgbClr val="532E63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6859"/>
                </a:solidFill>
                <a:ea typeface="Times New Roman" panose="02020603050405020304" pitchFamily="18" charset="0"/>
              </a:rPr>
              <a:t>Division of Analysis and Epidemiology Activities</a:t>
            </a:r>
          </a:p>
          <a:p>
            <a:endParaRPr lang="en-US" sz="4800" dirty="0">
              <a:solidFill>
                <a:srgbClr val="006859"/>
              </a:solidFill>
              <a:ea typeface="Times New Roman" panose="02020603050405020304" pitchFamily="18" charset="0"/>
            </a:endParaRPr>
          </a:p>
          <a:p>
            <a:r>
              <a:rPr lang="en-US" sz="4000" dirty="0">
                <a:solidFill>
                  <a:srgbClr val="006859"/>
                </a:solidFill>
                <a:ea typeface="Times New Roman" panose="02020603050405020304" pitchFamily="18" charset="0"/>
              </a:rPr>
              <a:t>NCHS Board of Scientific Counselors</a:t>
            </a:r>
          </a:p>
          <a:p>
            <a:br>
              <a:rPr lang="en-US" sz="4800" dirty="0">
                <a:solidFill>
                  <a:srgbClr val="006859"/>
                </a:solidFill>
                <a:ea typeface="Times New Roman" panose="02020603050405020304" pitchFamily="18" charset="0"/>
              </a:rPr>
            </a:br>
            <a:r>
              <a:rPr lang="en-US" sz="4800" dirty="0">
                <a:solidFill>
                  <a:srgbClr val="006859"/>
                </a:solidFill>
                <a:ea typeface="Times New Roman" panose="02020603050405020304" pitchFamily="18" charset="0"/>
              </a:rPr>
              <a:t>	</a:t>
            </a:r>
            <a:endParaRPr lang="en-US" sz="4800" dirty="0">
              <a:solidFill>
                <a:srgbClr val="006859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619A65-6F2E-4536-98ED-6BEEA4FD8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081"/>
            <a:ext cx="9399375" cy="945505"/>
          </a:xfrm>
        </p:spPr>
        <p:txBody>
          <a:bodyPr>
            <a:normAutofit lnSpcReduction="10000"/>
          </a:bodyPr>
          <a:lstStyle/>
          <a:p>
            <a:r>
              <a:rPr lang="fr-FR" sz="2800" b="0" dirty="0">
                <a:solidFill>
                  <a:schemeClr val="tx1"/>
                </a:solidFill>
              </a:rPr>
              <a:t>Irma Arispe, PhD, Director </a:t>
            </a:r>
          </a:p>
          <a:p>
            <a:r>
              <a:rPr lang="fr-FR" sz="2800" b="0" dirty="0">
                <a:solidFill>
                  <a:schemeClr val="tx1"/>
                </a:solidFill>
              </a:rPr>
              <a:t>Division of Analysis and Epidemiology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DFDF31-ECEC-C867-DC3D-22EE0C29EE67}"/>
              </a:ext>
            </a:extLst>
          </p:cNvPr>
          <p:cNvSpPr txBox="1"/>
          <p:nvPr/>
        </p:nvSpPr>
        <p:spPr>
          <a:xfrm>
            <a:off x="609600" y="5872241"/>
            <a:ext cx="640312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September 14, 2023</a:t>
            </a:r>
          </a:p>
        </p:txBody>
      </p:sp>
    </p:spTree>
    <p:extLst>
      <p:ext uri="{BB962C8B-B14F-4D97-AF65-F5344CB8AC3E}">
        <p14:creationId xmlns:p14="http://schemas.microsoft.com/office/powerpoint/2010/main" val="175886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5B34-3640-E49F-0F7E-899A2109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7633"/>
            <a:ext cx="10972800" cy="825112"/>
          </a:xfrm>
        </p:spPr>
        <p:txBody>
          <a:bodyPr/>
          <a:lstStyle/>
          <a:p>
            <a:r>
              <a:rPr lang="en-US" sz="3600" dirty="0"/>
              <a:t>DAE and our Role within NCHS</a:t>
            </a:r>
            <a:br>
              <a:rPr lang="en-US" sz="3600" dirty="0"/>
            </a:br>
            <a:r>
              <a:rPr lang="en-US" sz="3600" b="1" dirty="0"/>
              <a:t>Cross-cutting Research, Analysis, and Dissemination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A6D79-B849-3843-27F2-8115CC42B9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48343"/>
            <a:ext cx="11154032" cy="4455584"/>
          </a:xfrm>
        </p:spPr>
        <p:txBody>
          <a:bodyPr/>
          <a:lstStyle/>
          <a:p>
            <a:r>
              <a:rPr lang="en-US" sz="2800" b="1" dirty="0"/>
              <a:t>Enhance the utility of NCHS data </a:t>
            </a:r>
          </a:p>
          <a:p>
            <a:r>
              <a:rPr lang="en-US" sz="2800" b="1" dirty="0"/>
              <a:t>Multiple data sources inform policies and programs to improve the Nation’s health</a:t>
            </a:r>
          </a:p>
          <a:p>
            <a:pPr lvl="1"/>
            <a:r>
              <a:rPr lang="en-US" sz="2000" dirty="0"/>
              <a:t>Apply statistical techniques to integrate, analyze, and report data from multiple and diverse sources</a:t>
            </a:r>
          </a:p>
          <a:p>
            <a:pPr lvl="1"/>
            <a:r>
              <a:rPr lang="en-US" sz="2000" dirty="0"/>
              <a:t>Consult and advise on development, analysis, and interpretation of national health statistics</a:t>
            </a:r>
          </a:p>
          <a:p>
            <a:pPr lvl="1"/>
            <a:r>
              <a:rPr lang="en-US" sz="2000" dirty="0"/>
              <a:t>Develop data and tools to showcase NCHS data and model its use</a:t>
            </a:r>
          </a:p>
          <a:p>
            <a:r>
              <a:rPr lang="en-US" b="1" dirty="0">
                <a:solidFill>
                  <a:srgbClr val="5F5F5F"/>
                </a:solidFill>
              </a:rPr>
              <a:t>BSC Program Review and Reorganization, 2016 </a:t>
            </a:r>
          </a:p>
          <a:p>
            <a:pPr lvl="1"/>
            <a:r>
              <a:rPr lang="en-US" sz="2000" dirty="0"/>
              <a:t>Measures Research and Evaluation</a:t>
            </a:r>
          </a:p>
          <a:p>
            <a:pPr lvl="1"/>
            <a:r>
              <a:rPr lang="en-US" sz="2000" dirty="0"/>
              <a:t>Data Linkage Methodology and Analysis</a:t>
            </a:r>
          </a:p>
          <a:p>
            <a:pPr lvl="1"/>
            <a:r>
              <a:rPr lang="en-US" sz="2000" dirty="0"/>
              <a:t>Population Health Reporting and Dissemination</a:t>
            </a:r>
          </a:p>
          <a:p>
            <a:pPr lvl="1"/>
            <a:r>
              <a:rPr lang="en-US" sz="2000" dirty="0"/>
              <a:t>Health Promotion Statistics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5B34-3640-E49F-0F7E-899A2109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943"/>
            <a:ext cx="10972800" cy="825112"/>
          </a:xfrm>
        </p:spPr>
        <p:txBody>
          <a:bodyPr/>
          <a:lstStyle/>
          <a:p>
            <a:r>
              <a:rPr lang="en-US" dirty="0"/>
              <a:t>Today’s DAE Presentations</a:t>
            </a:r>
            <a:br>
              <a:rPr lang="en-US" dirty="0"/>
            </a:br>
            <a:r>
              <a:rPr lang="en-US" dirty="0"/>
              <a:t>Multiple Data Sources for Multiple User Needs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A6D79-B849-3843-27F2-8115CC42B9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584268"/>
            <a:ext cx="10972800" cy="4455584"/>
          </a:xfrm>
        </p:spPr>
        <p:txBody>
          <a:bodyPr/>
          <a:lstStyle/>
          <a:p>
            <a:r>
              <a:rPr lang="en-US" sz="2800" b="1" dirty="0"/>
              <a:t>DAE Update</a:t>
            </a:r>
          </a:p>
          <a:p>
            <a:pPr lvl="1"/>
            <a:r>
              <a:rPr lang="en-US" altLang="en-US" sz="2800" dirty="0"/>
              <a:t>Reporting on the Nation’s Health in </a:t>
            </a:r>
            <a:r>
              <a:rPr lang="en-US" altLang="en-US" sz="2800" i="1" dirty="0"/>
              <a:t>Health, United States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Renee Gindi, Ph.D., Chief, Population Health Reporting &amp; Dissemination Branch (PHRDB), Sheila Franco, PHRDB</a:t>
            </a:r>
          </a:p>
          <a:p>
            <a:pPr lvl="1"/>
            <a:r>
              <a:rPr lang="en-US" sz="2800" dirty="0"/>
              <a:t>Privacy Preserving Techniques: Synthetic Linked Data Files,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Cordell Golden, M.P.S, Chief, Data Linkage Methodology and Analysis Branch</a:t>
            </a:r>
            <a:endParaRPr lang="en-US" sz="2800" dirty="0"/>
          </a:p>
          <a:p>
            <a:r>
              <a:rPr lang="en-US" sz="2800" b="1" dirty="0">
                <a:solidFill>
                  <a:srgbClr val="5F5F5F"/>
                </a:solidFill>
              </a:rPr>
              <a:t>Round Robin Updates </a:t>
            </a:r>
          </a:p>
          <a:p>
            <a:pPr lvl="1"/>
            <a:r>
              <a:rPr lang="en-US" sz="2800" dirty="0">
                <a:effectLst/>
                <a:ea typeface="Times New Roman" panose="02020603050405020304" pitchFamily="18" charset="0"/>
              </a:rPr>
              <a:t>Healthy </a:t>
            </a:r>
            <a:r>
              <a:rPr lang="en-US" sz="2800">
                <a:effectLst/>
                <a:ea typeface="Times New Roman" panose="02020603050405020304" pitchFamily="18" charset="0"/>
              </a:rPr>
              <a:t>People 2030: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Disparities Feature, David Huang, Ph.D., Chief, Health Promotion Statistics Branch</a:t>
            </a:r>
            <a:endParaRPr lang="en-US" sz="2800" b="1" dirty="0">
              <a:solidFill>
                <a:srgbClr val="5F5F5F"/>
              </a:solidFill>
            </a:endParaRPr>
          </a:p>
          <a:p>
            <a:pPr marL="609585" lvl="1" indent="0">
              <a:buNone/>
            </a:pPr>
            <a:endParaRPr lang="en-US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NCEH_ATSDR_combined">
  <a:themeElements>
    <a:clrScheme name="Custom 7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NCEH_ATSDR_combined">
  <a:themeElements>
    <a:clrScheme name="Custom 7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508a9-2d59-4074-9a0f-ccfddcb81bc1">
      <UserInfo>
        <DisplayName>Parker, Jennifer D. (CDC/DDPHSS/NCHS/DRM)</DisplayName>
        <AccountId>27</AccountId>
        <AccountType/>
      </UserInfo>
      <UserInfo>
        <DisplayName>Blumberg, Stephen J. (CDC/DDPHSS/NCHS/DHIS)</DisplayName>
        <AccountId>24</AccountId>
        <AccountType/>
      </UserInfo>
      <UserInfo>
        <DisplayName>Brown, Amy (CDC/DDPHSS/NCHS/DHIS)</DisplayName>
        <AccountId>12</AccountId>
        <AccountType/>
      </UserInfo>
    </SharedWithUsers>
    <_activity xmlns="a0d95979-b78d-4456-a83d-a4e89158df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1798AB5217849912631DAF75A3B79" ma:contentTypeVersion="14" ma:contentTypeDescription="Create a new document." ma:contentTypeScope="" ma:versionID="8c2ebae8a9b162c5a432bc19a36c84ed">
  <xsd:schema xmlns:xsd="http://www.w3.org/2001/XMLSchema" xmlns:xs="http://www.w3.org/2001/XMLSchema" xmlns:p="http://schemas.microsoft.com/office/2006/metadata/properties" xmlns:ns3="a0d95979-b78d-4456-a83d-a4e89158df7f" xmlns:ns4="508508a9-2d59-4074-9a0f-ccfddcb81bc1" targetNamespace="http://schemas.microsoft.com/office/2006/metadata/properties" ma:root="true" ma:fieldsID="6c4c389c0f72f5575279588a433ce400" ns3:_="" ns4:_="">
    <xsd:import namespace="a0d95979-b78d-4456-a83d-a4e89158df7f"/>
    <xsd:import namespace="508508a9-2d59-4074-9a0f-ccfddcb81b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95979-b78d-4456-a83d-a4e89158d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508a9-2d59-4074-9a0f-ccfddcb81bc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5A2B8D-9280-4774-A78A-413A904F0DCB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a0d95979-b78d-4456-a83d-a4e89158df7f"/>
    <ds:schemaRef ds:uri="508508a9-2d59-4074-9a0f-ccfddcb81bc1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7FCA73B-8DBE-47FB-816E-30D8E674E7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95979-b78d-4456-a83d-a4e89158df7f"/>
    <ds:schemaRef ds:uri="508508a9-2d59-4074-9a0f-ccfddcb81b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0D6D41-79A1-4A2C-B08C-ECEFF04C8D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231</Words>
  <Application>Microsoft Office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Myriad Web Pro</vt:lpstr>
      <vt:lpstr>Wingdings</vt:lpstr>
      <vt:lpstr>Office Theme</vt:lpstr>
      <vt:lpstr>1_NCEH_ATSDR_combined</vt:lpstr>
      <vt:lpstr>2_NCEH_ATSDR_combined</vt:lpstr>
      <vt:lpstr>National Center for Health Statistics (NCHS)</vt:lpstr>
      <vt:lpstr>DAE and our Role within NCHS Cross-cutting Research, Analysis, and Dissemination</vt:lpstr>
      <vt:lpstr>Today’s DAE Presentations Multiple Data Sources for Multiple User Needs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National Center for Health Statistics</dc:creator>
  <cp:lastModifiedBy>Rose, Cheryl V. (CDC/DDPHSS/NCHS/DAE)</cp:lastModifiedBy>
  <cp:revision>85</cp:revision>
  <dcterms:created xsi:type="dcterms:W3CDTF">2021-04-27T17:41:47Z</dcterms:created>
  <dcterms:modified xsi:type="dcterms:W3CDTF">2023-09-15T18:36:29Z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2021-09-20T15:14:33Z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8c5b74f7-d9bf-4827-a047-da68bdef8458</vt:lpwstr>
  </property>
  <property fmtid="{D5CDD505-2E9C-101B-9397-08002B2CF9AE}" pid="8" name="MSIP_Label_8af03ff0-41c5-4c41-b55e-fabb8fae94be_ContentBits">
    <vt:lpwstr>0</vt:lpwstr>
  </property>
  <property fmtid="{D5CDD505-2E9C-101B-9397-08002B2CF9AE}" pid="9" name="ContentTypeId">
    <vt:lpwstr>0x010100EE11798AB5217849912631DAF75A3B79</vt:lpwstr>
  </property>
</Properties>
</file>