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14" autoAdjust="0"/>
  </p:normalViewPr>
  <p:slideViewPr>
    <p:cSldViewPr>
      <p:cViewPr varScale="1">
        <p:scale>
          <a:sx n="50" d="100"/>
          <a:sy n="50" d="100"/>
        </p:scale>
        <p:origin x="32" y="216"/>
      </p:cViewPr>
      <p:guideLst>
        <p:guide orient="horz" pos="2880"/>
        <p:guide pos="2160"/>
      </p:guideLst>
    </p:cSldViewPr>
  </p:slideViewPr>
  <p:outlineViewPr>
    <p:cViewPr>
      <p:scale>
        <a:sx n="33" d="100"/>
        <a:sy n="33" d="100"/>
      </p:scale>
      <p:origin x="0" y="-48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0">
                <a:solidFill>
                  <a:srgbClr val="006FC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F5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737604"/>
            <a:ext cx="12191999" cy="120395"/>
          </a:xfrm>
          <a:prstGeom prst="rect">
            <a:avLst/>
          </a:prstGeom>
        </p:spPr>
      </p:pic>
      <p:sp>
        <p:nvSpPr>
          <p:cNvPr id="2" name="Holder 2"/>
          <p:cNvSpPr>
            <a:spLocks noGrp="1"/>
          </p:cNvSpPr>
          <p:nvPr>
            <p:ph type="title"/>
          </p:nvPr>
        </p:nvSpPr>
        <p:spPr>
          <a:xfrm>
            <a:off x="383706" y="294266"/>
            <a:ext cx="11424587" cy="574040"/>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a:xfrm>
            <a:off x="870103" y="1822763"/>
            <a:ext cx="10451792" cy="2611754"/>
          </a:xfrm>
          <a:prstGeom prst="rect">
            <a:avLst/>
          </a:prstGeom>
        </p:spPr>
        <p:txBody>
          <a:bodyPr wrap="square" lIns="0" tIns="0" rIns="0" bIns="0">
            <a:spAutoFit/>
          </a:bodyPr>
          <a:lstStyle>
            <a:lvl1pPr>
              <a:defRPr sz="3600" b="0" i="0">
                <a:solidFill>
                  <a:srgbClr val="006FC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newsroom/press-releases/cms-proposes-policies-advance-health-equity-and-maternal-health-support-hospitals" TargetMode="Externa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pe.hhs.gov/reports/fy-2023-2026-hhs-evidence-building-pla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hyperlink" Target="https://aspe.hhs.gov/topics/health-health-care/addressing-social-determinants-health-federal-progra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health.gov/healthypeople/priority-areas/social-determinants-health"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aspe.hhs.gov/sites/default/files/documents/aabf48cbd391be21e5186eeae728ccd7/SDOH-Action-Plan-At-a-Glance.pdf" TargetMode="External"/><Relationship Id="rId5" Type="http://schemas.openxmlformats.org/officeDocument/2006/relationships/image" Target="../media/image12.jpg"/><Relationship Id="rId4" Type="http://schemas.openxmlformats.org/officeDocument/2006/relationships/hyperlink" Target="https://jamanetwork.com/journals/jama-health-forum/fullarticle/2790811?resultClick=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This image include the &quot;National Center for Health Statistics&quot; name and images of the CDC and Public Health logos."/>
          <p:cNvGrpSpPr/>
          <p:nvPr/>
        </p:nvGrpSpPr>
        <p:grpSpPr>
          <a:xfrm>
            <a:off x="0" y="0"/>
            <a:ext cx="12192000" cy="1103630"/>
            <a:chOff x="0" y="0"/>
            <a:chExt cx="12192000" cy="1103630"/>
          </a:xfrm>
        </p:grpSpPr>
        <p:sp>
          <p:nvSpPr>
            <p:cNvPr id="3" name="object 3"/>
            <p:cNvSpPr/>
            <p:nvPr/>
          </p:nvSpPr>
          <p:spPr>
            <a:xfrm>
              <a:off x="0" y="158508"/>
              <a:ext cx="12192000" cy="944880"/>
            </a:xfrm>
            <a:custGeom>
              <a:avLst/>
              <a:gdLst/>
              <a:ahLst/>
              <a:cxnLst/>
              <a:rect l="l" t="t" r="r" b="b"/>
              <a:pathLst>
                <a:path w="12192000" h="944880">
                  <a:moveTo>
                    <a:pt x="12192000" y="0"/>
                  </a:moveTo>
                  <a:lnTo>
                    <a:pt x="0" y="0"/>
                  </a:lnTo>
                  <a:lnTo>
                    <a:pt x="0" y="944867"/>
                  </a:lnTo>
                  <a:lnTo>
                    <a:pt x="12192000" y="944867"/>
                  </a:lnTo>
                  <a:lnTo>
                    <a:pt x="12192000" y="0"/>
                  </a:lnTo>
                  <a:close/>
                </a:path>
              </a:pathLst>
            </a:custGeom>
            <a:solidFill>
              <a:srgbClr val="16468F"/>
            </a:solidFill>
          </p:spPr>
          <p:txBody>
            <a:bodyPr wrap="square" lIns="0" tIns="0" rIns="0" bIns="0" rtlCol="0"/>
            <a:lstStyle/>
            <a:p>
              <a:endParaRPr/>
            </a:p>
          </p:txBody>
        </p:sp>
        <p:sp>
          <p:nvSpPr>
            <p:cNvPr id="4" name="object 4"/>
            <p:cNvSpPr/>
            <p:nvPr/>
          </p:nvSpPr>
          <p:spPr>
            <a:xfrm>
              <a:off x="0" y="0"/>
              <a:ext cx="782320" cy="178435"/>
            </a:xfrm>
            <a:custGeom>
              <a:avLst/>
              <a:gdLst/>
              <a:ahLst/>
              <a:cxnLst/>
              <a:rect l="l" t="t" r="r" b="b"/>
              <a:pathLst>
                <a:path w="782320" h="178435">
                  <a:moveTo>
                    <a:pt x="782193" y="0"/>
                  </a:moveTo>
                  <a:lnTo>
                    <a:pt x="0" y="0"/>
                  </a:lnTo>
                  <a:lnTo>
                    <a:pt x="0" y="178231"/>
                  </a:lnTo>
                  <a:lnTo>
                    <a:pt x="656717" y="178231"/>
                  </a:lnTo>
                  <a:lnTo>
                    <a:pt x="782193" y="0"/>
                  </a:lnTo>
                  <a:close/>
                </a:path>
              </a:pathLst>
            </a:custGeom>
            <a:solidFill>
              <a:srgbClr val="102F63"/>
            </a:solidFill>
          </p:spPr>
          <p:txBody>
            <a:bodyPr wrap="square" lIns="0" tIns="0" rIns="0" bIns="0" rtlCol="0"/>
            <a:lstStyle/>
            <a:p>
              <a:endParaRPr/>
            </a:p>
          </p:txBody>
        </p:sp>
        <p:sp>
          <p:nvSpPr>
            <p:cNvPr id="5" name="object 5"/>
            <p:cNvSpPr/>
            <p:nvPr/>
          </p:nvSpPr>
          <p:spPr>
            <a:xfrm>
              <a:off x="390146" y="0"/>
              <a:ext cx="1286510" cy="178435"/>
            </a:xfrm>
            <a:custGeom>
              <a:avLst/>
              <a:gdLst/>
              <a:ahLst/>
              <a:cxnLst/>
              <a:rect l="l" t="t" r="r" b="b"/>
              <a:pathLst>
                <a:path w="1286510" h="178435">
                  <a:moveTo>
                    <a:pt x="1286497" y="0"/>
                  </a:moveTo>
                  <a:lnTo>
                    <a:pt x="127000" y="0"/>
                  </a:lnTo>
                  <a:lnTo>
                    <a:pt x="0" y="178231"/>
                  </a:lnTo>
                  <a:lnTo>
                    <a:pt x="979246" y="178231"/>
                  </a:lnTo>
                  <a:lnTo>
                    <a:pt x="1286497" y="0"/>
                  </a:lnTo>
                  <a:close/>
                </a:path>
              </a:pathLst>
            </a:custGeom>
            <a:solidFill>
              <a:srgbClr val="1D55B3"/>
            </a:solidFill>
          </p:spPr>
          <p:txBody>
            <a:bodyPr wrap="square" lIns="0" tIns="0" rIns="0" bIns="0" rtlCol="0"/>
            <a:lstStyle/>
            <a:p>
              <a:endParaRPr/>
            </a:p>
          </p:txBody>
        </p:sp>
        <p:sp>
          <p:nvSpPr>
            <p:cNvPr id="6" name="object 6"/>
            <p:cNvSpPr/>
            <p:nvPr/>
          </p:nvSpPr>
          <p:spPr>
            <a:xfrm>
              <a:off x="1008894" y="0"/>
              <a:ext cx="1993900" cy="178435"/>
            </a:xfrm>
            <a:custGeom>
              <a:avLst/>
              <a:gdLst/>
              <a:ahLst/>
              <a:cxnLst/>
              <a:rect l="l" t="t" r="r" b="b"/>
              <a:pathLst>
                <a:path w="1993900" h="178435">
                  <a:moveTo>
                    <a:pt x="1993442" y="0"/>
                  </a:moveTo>
                  <a:lnTo>
                    <a:pt x="307809" y="0"/>
                  </a:lnTo>
                  <a:lnTo>
                    <a:pt x="0" y="178231"/>
                  </a:lnTo>
                  <a:lnTo>
                    <a:pt x="1418094" y="178231"/>
                  </a:lnTo>
                  <a:lnTo>
                    <a:pt x="1993442" y="0"/>
                  </a:lnTo>
                  <a:close/>
                </a:path>
              </a:pathLst>
            </a:custGeom>
            <a:solidFill>
              <a:srgbClr val="102F63"/>
            </a:solidFill>
          </p:spPr>
          <p:txBody>
            <a:bodyPr wrap="square" lIns="0" tIns="0" rIns="0" bIns="0" rtlCol="0"/>
            <a:lstStyle/>
            <a:p>
              <a:endParaRPr/>
            </a:p>
          </p:txBody>
        </p:sp>
        <p:sp>
          <p:nvSpPr>
            <p:cNvPr id="7" name="object 7"/>
            <p:cNvSpPr/>
            <p:nvPr/>
          </p:nvSpPr>
          <p:spPr>
            <a:xfrm>
              <a:off x="1900427" y="0"/>
              <a:ext cx="2007235" cy="178435"/>
            </a:xfrm>
            <a:custGeom>
              <a:avLst/>
              <a:gdLst/>
              <a:ahLst/>
              <a:cxnLst/>
              <a:rect l="l" t="t" r="r" b="b"/>
              <a:pathLst>
                <a:path w="2007235" h="178435">
                  <a:moveTo>
                    <a:pt x="2006866" y="0"/>
                  </a:moveTo>
                  <a:lnTo>
                    <a:pt x="576922" y="0"/>
                  </a:lnTo>
                  <a:lnTo>
                    <a:pt x="0" y="178231"/>
                  </a:lnTo>
                  <a:lnTo>
                    <a:pt x="1203439" y="178231"/>
                  </a:lnTo>
                  <a:lnTo>
                    <a:pt x="2006866" y="0"/>
                  </a:lnTo>
                  <a:close/>
                </a:path>
              </a:pathLst>
            </a:custGeom>
            <a:solidFill>
              <a:srgbClr val="1E58B8"/>
            </a:solidFill>
          </p:spPr>
          <p:txBody>
            <a:bodyPr wrap="square" lIns="0" tIns="0" rIns="0" bIns="0" rtlCol="0"/>
            <a:lstStyle/>
            <a:p>
              <a:endParaRPr/>
            </a:p>
          </p:txBody>
        </p:sp>
        <p:sp>
          <p:nvSpPr>
            <p:cNvPr id="8" name="object 8"/>
            <p:cNvSpPr/>
            <p:nvPr/>
          </p:nvSpPr>
          <p:spPr>
            <a:xfrm>
              <a:off x="2648710" y="0"/>
              <a:ext cx="1358265" cy="178435"/>
            </a:xfrm>
            <a:custGeom>
              <a:avLst/>
              <a:gdLst/>
              <a:ahLst/>
              <a:cxnLst/>
              <a:rect l="l" t="t" r="r" b="b"/>
              <a:pathLst>
                <a:path w="1358264" h="178435">
                  <a:moveTo>
                    <a:pt x="1357871" y="0"/>
                  </a:moveTo>
                  <a:lnTo>
                    <a:pt x="805586" y="0"/>
                  </a:lnTo>
                  <a:lnTo>
                    <a:pt x="0" y="178231"/>
                  </a:lnTo>
                  <a:lnTo>
                    <a:pt x="469455" y="178231"/>
                  </a:lnTo>
                  <a:lnTo>
                    <a:pt x="1357871" y="0"/>
                  </a:lnTo>
                  <a:close/>
                </a:path>
              </a:pathLst>
            </a:custGeom>
            <a:solidFill>
              <a:srgbClr val="16468F"/>
            </a:solidFill>
          </p:spPr>
          <p:txBody>
            <a:bodyPr wrap="square" lIns="0" tIns="0" rIns="0" bIns="0" rtlCol="0"/>
            <a:lstStyle/>
            <a:p>
              <a:endParaRPr/>
            </a:p>
          </p:txBody>
        </p:sp>
        <p:sp>
          <p:nvSpPr>
            <p:cNvPr id="9" name="object 9"/>
            <p:cNvSpPr/>
            <p:nvPr/>
          </p:nvSpPr>
          <p:spPr>
            <a:xfrm>
              <a:off x="2935227" y="0"/>
              <a:ext cx="3668395" cy="178435"/>
            </a:xfrm>
            <a:custGeom>
              <a:avLst/>
              <a:gdLst/>
              <a:ahLst/>
              <a:cxnLst/>
              <a:rect l="l" t="t" r="r" b="b"/>
              <a:pathLst>
                <a:path w="3668395" h="178435">
                  <a:moveTo>
                    <a:pt x="3668204" y="0"/>
                  </a:moveTo>
                  <a:lnTo>
                    <a:pt x="892505" y="0"/>
                  </a:lnTo>
                  <a:lnTo>
                    <a:pt x="0" y="178231"/>
                  </a:lnTo>
                  <a:lnTo>
                    <a:pt x="2336177" y="178231"/>
                  </a:lnTo>
                  <a:lnTo>
                    <a:pt x="3668204" y="0"/>
                  </a:lnTo>
                  <a:close/>
                </a:path>
              </a:pathLst>
            </a:custGeom>
            <a:solidFill>
              <a:srgbClr val="1E58B8"/>
            </a:solidFill>
          </p:spPr>
          <p:txBody>
            <a:bodyPr wrap="square" lIns="0" tIns="0" rIns="0" bIns="0" rtlCol="0"/>
            <a:lstStyle/>
            <a:p>
              <a:endParaRPr/>
            </a:p>
          </p:txBody>
        </p:sp>
        <p:sp>
          <p:nvSpPr>
            <p:cNvPr id="10" name="object 10"/>
            <p:cNvSpPr/>
            <p:nvPr/>
          </p:nvSpPr>
          <p:spPr>
            <a:xfrm>
              <a:off x="4407408" y="0"/>
              <a:ext cx="2791460" cy="178435"/>
            </a:xfrm>
            <a:custGeom>
              <a:avLst/>
              <a:gdLst/>
              <a:ahLst/>
              <a:cxnLst/>
              <a:rect l="l" t="t" r="r" b="b"/>
              <a:pathLst>
                <a:path w="2791459" h="178435">
                  <a:moveTo>
                    <a:pt x="2791256" y="0"/>
                  </a:moveTo>
                  <a:lnTo>
                    <a:pt x="1336421" y="0"/>
                  </a:lnTo>
                  <a:lnTo>
                    <a:pt x="0" y="178231"/>
                  </a:lnTo>
                  <a:lnTo>
                    <a:pt x="1227201" y="178231"/>
                  </a:lnTo>
                  <a:lnTo>
                    <a:pt x="2791256" y="0"/>
                  </a:lnTo>
                  <a:close/>
                </a:path>
              </a:pathLst>
            </a:custGeom>
            <a:solidFill>
              <a:srgbClr val="526CB3"/>
            </a:solidFill>
          </p:spPr>
          <p:txBody>
            <a:bodyPr wrap="square" lIns="0" tIns="0" rIns="0" bIns="0" rtlCol="0"/>
            <a:lstStyle/>
            <a:p>
              <a:endParaRPr/>
            </a:p>
          </p:txBody>
        </p:sp>
        <p:pic>
          <p:nvPicPr>
            <p:cNvPr id="11" name="object 11"/>
            <p:cNvPicPr/>
            <p:nvPr/>
          </p:nvPicPr>
          <p:blipFill>
            <a:blip r:embed="rId2" cstate="print"/>
            <a:stretch>
              <a:fillRect/>
            </a:stretch>
          </p:blipFill>
          <p:spPr>
            <a:xfrm>
              <a:off x="5123688" y="0"/>
              <a:ext cx="7068311" cy="178231"/>
            </a:xfrm>
            <a:prstGeom prst="rect">
              <a:avLst/>
            </a:prstGeom>
          </p:spPr>
        </p:pic>
        <p:sp>
          <p:nvSpPr>
            <p:cNvPr id="12" name="object 12"/>
            <p:cNvSpPr/>
            <p:nvPr/>
          </p:nvSpPr>
          <p:spPr>
            <a:xfrm>
              <a:off x="0" y="164401"/>
              <a:ext cx="12192000" cy="9525"/>
            </a:xfrm>
            <a:custGeom>
              <a:avLst/>
              <a:gdLst/>
              <a:ahLst/>
              <a:cxnLst/>
              <a:rect l="l" t="t" r="r" b="b"/>
              <a:pathLst>
                <a:path w="12192000" h="9525">
                  <a:moveTo>
                    <a:pt x="0" y="9525"/>
                  </a:moveTo>
                  <a:lnTo>
                    <a:pt x="12192000" y="9525"/>
                  </a:lnTo>
                  <a:lnTo>
                    <a:pt x="12192000" y="0"/>
                  </a:lnTo>
                  <a:lnTo>
                    <a:pt x="0" y="0"/>
                  </a:lnTo>
                  <a:lnTo>
                    <a:pt x="0" y="9525"/>
                  </a:lnTo>
                  <a:close/>
                </a:path>
              </a:pathLst>
            </a:custGeom>
            <a:solidFill>
              <a:srgbClr val="526CB3"/>
            </a:solidFill>
          </p:spPr>
          <p:txBody>
            <a:bodyPr wrap="square" lIns="0" tIns="0" rIns="0" bIns="0" rtlCol="0"/>
            <a:lstStyle/>
            <a:p>
              <a:endParaRPr/>
            </a:p>
          </p:txBody>
        </p:sp>
        <p:pic>
          <p:nvPicPr>
            <p:cNvPr id="13" name="object 13"/>
            <p:cNvPicPr/>
            <p:nvPr/>
          </p:nvPicPr>
          <p:blipFill>
            <a:blip r:embed="rId3" cstate="print"/>
            <a:stretch>
              <a:fillRect/>
            </a:stretch>
          </p:blipFill>
          <p:spPr>
            <a:xfrm>
              <a:off x="10265664" y="85343"/>
              <a:ext cx="1652015" cy="946403"/>
            </a:xfrm>
            <a:prstGeom prst="rect">
              <a:avLst/>
            </a:prstGeom>
          </p:spPr>
        </p:pic>
      </p:grpSp>
      <p:sp>
        <p:nvSpPr>
          <p:cNvPr id="16" name="object 16"/>
          <p:cNvSpPr txBox="1">
            <a:spLocks noGrp="1"/>
          </p:cNvSpPr>
          <p:nvPr>
            <p:ph type="title"/>
          </p:nvPr>
        </p:nvSpPr>
        <p:spPr>
          <a:xfrm>
            <a:off x="535938" y="150562"/>
            <a:ext cx="530987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FFFFFF"/>
                </a:solidFill>
              </a:rPr>
              <a:t>National</a:t>
            </a:r>
            <a:r>
              <a:rPr sz="2800" spc="-90" dirty="0">
                <a:solidFill>
                  <a:srgbClr val="FFFFFF"/>
                </a:solidFill>
              </a:rPr>
              <a:t> </a:t>
            </a:r>
            <a:r>
              <a:rPr sz="2800" dirty="0">
                <a:solidFill>
                  <a:srgbClr val="FFFFFF"/>
                </a:solidFill>
              </a:rPr>
              <a:t>Center</a:t>
            </a:r>
            <a:r>
              <a:rPr sz="2800" spc="-85" dirty="0">
                <a:solidFill>
                  <a:srgbClr val="FFFFFF"/>
                </a:solidFill>
              </a:rPr>
              <a:t> </a:t>
            </a:r>
            <a:r>
              <a:rPr sz="2800" dirty="0">
                <a:solidFill>
                  <a:srgbClr val="FFFFFF"/>
                </a:solidFill>
              </a:rPr>
              <a:t>for</a:t>
            </a:r>
            <a:r>
              <a:rPr sz="2800" spc="-105" dirty="0">
                <a:solidFill>
                  <a:srgbClr val="FFFFFF"/>
                </a:solidFill>
              </a:rPr>
              <a:t> </a:t>
            </a:r>
            <a:r>
              <a:rPr sz="2800" dirty="0">
                <a:solidFill>
                  <a:srgbClr val="FFFFFF"/>
                </a:solidFill>
              </a:rPr>
              <a:t>Health</a:t>
            </a:r>
            <a:r>
              <a:rPr sz="2800" spc="-95" dirty="0">
                <a:solidFill>
                  <a:srgbClr val="FFFFFF"/>
                </a:solidFill>
              </a:rPr>
              <a:t> </a:t>
            </a:r>
            <a:r>
              <a:rPr sz="2800" spc="-10" dirty="0">
                <a:solidFill>
                  <a:srgbClr val="FFFFFF"/>
                </a:solidFill>
              </a:rPr>
              <a:t>Statistics</a:t>
            </a:r>
            <a:endParaRPr sz="2800" dirty="0"/>
          </a:p>
        </p:txBody>
      </p:sp>
      <p:sp>
        <p:nvSpPr>
          <p:cNvPr id="14" name="object 14"/>
          <p:cNvSpPr txBox="1"/>
          <p:nvPr/>
        </p:nvSpPr>
        <p:spPr>
          <a:xfrm>
            <a:off x="535938" y="2041778"/>
            <a:ext cx="10434320" cy="1122680"/>
          </a:xfrm>
          <a:prstGeom prst="rect">
            <a:avLst/>
          </a:prstGeom>
        </p:spPr>
        <p:txBody>
          <a:bodyPr vert="horz" wrap="square" lIns="0" tIns="12700" rIns="0" bIns="0" rtlCol="0">
            <a:spAutoFit/>
          </a:bodyPr>
          <a:lstStyle/>
          <a:p>
            <a:pPr marL="12700" marR="5080">
              <a:lnSpc>
                <a:spcPct val="100000"/>
              </a:lnSpc>
              <a:spcBef>
                <a:spcPts val="100"/>
              </a:spcBef>
            </a:pPr>
            <a:r>
              <a:rPr sz="3600" b="1" dirty="0">
                <a:latin typeface="Calibri"/>
                <a:cs typeface="Calibri"/>
              </a:rPr>
              <a:t>Increasing</a:t>
            </a:r>
            <a:r>
              <a:rPr sz="3600" b="1" spc="-60" dirty="0">
                <a:latin typeface="Calibri"/>
                <a:cs typeface="Calibri"/>
              </a:rPr>
              <a:t> </a:t>
            </a:r>
            <a:r>
              <a:rPr sz="3600" b="1" dirty="0">
                <a:latin typeface="Calibri"/>
                <a:cs typeface="Calibri"/>
              </a:rPr>
              <a:t>Availability</a:t>
            </a:r>
            <a:r>
              <a:rPr sz="3600" b="1" spc="-70" dirty="0">
                <a:latin typeface="Calibri"/>
                <a:cs typeface="Calibri"/>
              </a:rPr>
              <a:t> </a:t>
            </a:r>
            <a:r>
              <a:rPr sz="3600" b="1" dirty="0">
                <a:latin typeface="Calibri"/>
                <a:cs typeface="Calibri"/>
              </a:rPr>
              <a:t>of</a:t>
            </a:r>
            <a:r>
              <a:rPr sz="3600" b="1" spc="-55" dirty="0">
                <a:latin typeface="Calibri"/>
                <a:cs typeface="Calibri"/>
              </a:rPr>
              <a:t> </a:t>
            </a:r>
            <a:r>
              <a:rPr sz="3600" b="1" dirty="0">
                <a:latin typeface="Calibri"/>
                <a:cs typeface="Calibri"/>
              </a:rPr>
              <a:t>Social</a:t>
            </a:r>
            <a:r>
              <a:rPr sz="3600" b="1" spc="-50" dirty="0">
                <a:latin typeface="Calibri"/>
                <a:cs typeface="Calibri"/>
              </a:rPr>
              <a:t> </a:t>
            </a:r>
            <a:r>
              <a:rPr sz="3600" b="1" dirty="0">
                <a:latin typeface="Calibri"/>
                <a:cs typeface="Calibri"/>
              </a:rPr>
              <a:t>Determinants</a:t>
            </a:r>
            <a:r>
              <a:rPr sz="3600" b="1" spc="-40" dirty="0">
                <a:latin typeface="Calibri"/>
                <a:cs typeface="Calibri"/>
              </a:rPr>
              <a:t> </a:t>
            </a:r>
            <a:r>
              <a:rPr sz="3600" b="1" dirty="0">
                <a:latin typeface="Calibri"/>
                <a:cs typeface="Calibri"/>
              </a:rPr>
              <a:t>of</a:t>
            </a:r>
            <a:r>
              <a:rPr sz="3600" b="1" spc="-65" dirty="0">
                <a:latin typeface="Calibri"/>
                <a:cs typeface="Calibri"/>
              </a:rPr>
              <a:t> </a:t>
            </a:r>
            <a:r>
              <a:rPr sz="3600" b="1" spc="-10" dirty="0">
                <a:latin typeface="Calibri"/>
                <a:cs typeface="Calibri"/>
              </a:rPr>
              <a:t>Health </a:t>
            </a:r>
            <a:r>
              <a:rPr sz="3600" b="1" dirty="0">
                <a:latin typeface="Calibri"/>
                <a:cs typeface="Calibri"/>
              </a:rPr>
              <a:t>(SDOH)</a:t>
            </a:r>
            <a:r>
              <a:rPr sz="3600" b="1" spc="-35" dirty="0">
                <a:latin typeface="Calibri"/>
                <a:cs typeface="Calibri"/>
              </a:rPr>
              <a:t> </a:t>
            </a:r>
            <a:r>
              <a:rPr sz="3600" b="1" dirty="0">
                <a:latin typeface="Calibri"/>
                <a:cs typeface="Calibri"/>
              </a:rPr>
              <a:t>Data</a:t>
            </a:r>
            <a:r>
              <a:rPr sz="3600" b="1" spc="-40" dirty="0">
                <a:latin typeface="Calibri"/>
                <a:cs typeface="Calibri"/>
              </a:rPr>
              <a:t> </a:t>
            </a:r>
            <a:r>
              <a:rPr sz="3600" b="1" dirty="0">
                <a:latin typeface="Calibri"/>
                <a:cs typeface="Calibri"/>
              </a:rPr>
              <a:t>at</a:t>
            </a:r>
            <a:r>
              <a:rPr sz="3600" b="1" spc="-45" dirty="0">
                <a:latin typeface="Calibri"/>
                <a:cs typeface="Calibri"/>
              </a:rPr>
              <a:t> </a:t>
            </a:r>
            <a:r>
              <a:rPr sz="3600" b="1" spc="-25" dirty="0">
                <a:latin typeface="Calibri"/>
                <a:cs typeface="Calibri"/>
              </a:rPr>
              <a:t>HHS</a:t>
            </a:r>
            <a:endParaRPr sz="3600">
              <a:latin typeface="Calibri"/>
              <a:cs typeface="Calibri"/>
            </a:endParaRPr>
          </a:p>
        </p:txBody>
      </p:sp>
      <p:sp>
        <p:nvSpPr>
          <p:cNvPr id="15" name="object 15"/>
          <p:cNvSpPr txBox="1"/>
          <p:nvPr/>
        </p:nvSpPr>
        <p:spPr>
          <a:xfrm>
            <a:off x="535938" y="3755217"/>
            <a:ext cx="4969510" cy="2297430"/>
          </a:xfrm>
          <a:prstGeom prst="rect">
            <a:avLst/>
          </a:prstGeom>
        </p:spPr>
        <p:txBody>
          <a:bodyPr vert="horz" wrap="square" lIns="0" tIns="108585" rIns="0" bIns="0" rtlCol="0">
            <a:spAutoFit/>
          </a:bodyPr>
          <a:lstStyle/>
          <a:p>
            <a:pPr marL="12700">
              <a:lnSpc>
                <a:spcPct val="100000"/>
              </a:lnSpc>
              <a:spcBef>
                <a:spcPts val="855"/>
              </a:spcBef>
            </a:pPr>
            <a:r>
              <a:rPr sz="2000" b="1" dirty="0">
                <a:solidFill>
                  <a:srgbClr val="006FC0"/>
                </a:solidFill>
                <a:latin typeface="Calibri"/>
                <a:cs typeface="Calibri"/>
              </a:rPr>
              <a:t>Irma</a:t>
            </a:r>
            <a:r>
              <a:rPr sz="2000" b="1" spc="-25" dirty="0">
                <a:solidFill>
                  <a:srgbClr val="006FC0"/>
                </a:solidFill>
                <a:latin typeface="Calibri"/>
                <a:cs typeface="Calibri"/>
              </a:rPr>
              <a:t> </a:t>
            </a:r>
            <a:r>
              <a:rPr sz="2000" b="1" dirty="0">
                <a:solidFill>
                  <a:srgbClr val="006FC0"/>
                </a:solidFill>
                <a:latin typeface="Calibri"/>
                <a:cs typeface="Calibri"/>
              </a:rPr>
              <a:t>Arispe,</a:t>
            </a:r>
            <a:r>
              <a:rPr sz="2000" b="1" spc="-20" dirty="0">
                <a:solidFill>
                  <a:srgbClr val="006FC0"/>
                </a:solidFill>
                <a:latin typeface="Calibri"/>
                <a:cs typeface="Calibri"/>
              </a:rPr>
              <a:t> </a:t>
            </a:r>
            <a:r>
              <a:rPr sz="2000" b="1" spc="-25" dirty="0">
                <a:solidFill>
                  <a:srgbClr val="006FC0"/>
                </a:solidFill>
                <a:latin typeface="Calibri"/>
                <a:cs typeface="Calibri"/>
              </a:rPr>
              <a:t>PhD</a:t>
            </a:r>
            <a:endParaRPr sz="2000">
              <a:latin typeface="Calibri"/>
              <a:cs typeface="Calibri"/>
            </a:endParaRPr>
          </a:p>
          <a:p>
            <a:pPr marL="12700">
              <a:lnSpc>
                <a:spcPct val="100000"/>
              </a:lnSpc>
              <a:spcBef>
                <a:spcPts val="755"/>
              </a:spcBef>
            </a:pPr>
            <a:r>
              <a:rPr sz="2000" b="1" spc="-20" dirty="0">
                <a:solidFill>
                  <a:srgbClr val="006FC0"/>
                </a:solidFill>
                <a:latin typeface="Calibri"/>
                <a:cs typeface="Calibri"/>
              </a:rPr>
              <a:t>Director,</a:t>
            </a:r>
            <a:r>
              <a:rPr sz="2000" b="1" spc="-45" dirty="0">
                <a:solidFill>
                  <a:srgbClr val="006FC0"/>
                </a:solidFill>
                <a:latin typeface="Calibri"/>
                <a:cs typeface="Calibri"/>
              </a:rPr>
              <a:t> </a:t>
            </a:r>
            <a:r>
              <a:rPr sz="2000" b="1" dirty="0">
                <a:solidFill>
                  <a:srgbClr val="006FC0"/>
                </a:solidFill>
                <a:latin typeface="Calibri"/>
                <a:cs typeface="Calibri"/>
              </a:rPr>
              <a:t>Division</a:t>
            </a:r>
            <a:r>
              <a:rPr sz="2000" b="1" spc="-40" dirty="0">
                <a:solidFill>
                  <a:srgbClr val="006FC0"/>
                </a:solidFill>
                <a:latin typeface="Calibri"/>
                <a:cs typeface="Calibri"/>
              </a:rPr>
              <a:t> </a:t>
            </a:r>
            <a:r>
              <a:rPr sz="2000" b="1" dirty="0">
                <a:solidFill>
                  <a:srgbClr val="006FC0"/>
                </a:solidFill>
                <a:latin typeface="Calibri"/>
                <a:cs typeface="Calibri"/>
              </a:rPr>
              <a:t>of</a:t>
            </a:r>
            <a:r>
              <a:rPr sz="2000" b="1" spc="-35" dirty="0">
                <a:solidFill>
                  <a:srgbClr val="006FC0"/>
                </a:solidFill>
                <a:latin typeface="Calibri"/>
                <a:cs typeface="Calibri"/>
              </a:rPr>
              <a:t> </a:t>
            </a:r>
            <a:r>
              <a:rPr sz="2000" b="1" dirty="0">
                <a:solidFill>
                  <a:srgbClr val="006FC0"/>
                </a:solidFill>
                <a:latin typeface="Calibri"/>
                <a:cs typeface="Calibri"/>
              </a:rPr>
              <a:t>Analysis</a:t>
            </a:r>
            <a:r>
              <a:rPr sz="2000" b="1" spc="-40" dirty="0">
                <a:solidFill>
                  <a:srgbClr val="006FC0"/>
                </a:solidFill>
                <a:latin typeface="Calibri"/>
                <a:cs typeface="Calibri"/>
              </a:rPr>
              <a:t> </a:t>
            </a:r>
            <a:r>
              <a:rPr sz="2000" b="1" dirty="0">
                <a:solidFill>
                  <a:srgbClr val="006FC0"/>
                </a:solidFill>
                <a:latin typeface="Calibri"/>
                <a:cs typeface="Calibri"/>
              </a:rPr>
              <a:t>and</a:t>
            </a:r>
            <a:r>
              <a:rPr sz="2000" b="1" spc="-25" dirty="0">
                <a:solidFill>
                  <a:srgbClr val="006FC0"/>
                </a:solidFill>
                <a:latin typeface="Calibri"/>
                <a:cs typeface="Calibri"/>
              </a:rPr>
              <a:t> </a:t>
            </a:r>
            <a:r>
              <a:rPr sz="2000" b="1" spc="-10" dirty="0">
                <a:solidFill>
                  <a:srgbClr val="006FC0"/>
                </a:solidFill>
                <a:latin typeface="Calibri"/>
                <a:cs typeface="Calibri"/>
              </a:rPr>
              <a:t>Epidemiology</a:t>
            </a:r>
            <a:endParaRPr sz="2000">
              <a:latin typeface="Calibri"/>
              <a:cs typeface="Calibri"/>
            </a:endParaRPr>
          </a:p>
          <a:p>
            <a:pPr>
              <a:lnSpc>
                <a:spcPct val="100000"/>
              </a:lnSpc>
              <a:spcBef>
                <a:spcPts val="10"/>
              </a:spcBef>
            </a:pPr>
            <a:endParaRPr sz="2100">
              <a:latin typeface="Calibri"/>
              <a:cs typeface="Calibri"/>
            </a:endParaRPr>
          </a:p>
          <a:p>
            <a:pPr marL="12700" marR="789940">
              <a:lnSpc>
                <a:spcPct val="138900"/>
              </a:lnSpc>
            </a:pPr>
            <a:r>
              <a:rPr sz="1800" dirty="0">
                <a:latin typeface="Calibri"/>
                <a:cs typeface="Calibri"/>
              </a:rPr>
              <a:t>NCHS</a:t>
            </a:r>
            <a:r>
              <a:rPr sz="1800" spc="-35" dirty="0">
                <a:latin typeface="Calibri"/>
                <a:cs typeface="Calibri"/>
              </a:rPr>
              <a:t> </a:t>
            </a:r>
            <a:r>
              <a:rPr sz="1800" dirty="0">
                <a:latin typeface="Calibri"/>
                <a:cs typeface="Calibri"/>
              </a:rPr>
              <a:t>Board</a:t>
            </a:r>
            <a:r>
              <a:rPr sz="1800" spc="-2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Scientific</a:t>
            </a:r>
            <a:r>
              <a:rPr sz="1800" spc="-10" dirty="0">
                <a:latin typeface="Calibri"/>
                <a:cs typeface="Calibri"/>
              </a:rPr>
              <a:t> </a:t>
            </a:r>
            <a:r>
              <a:rPr sz="1800" dirty="0">
                <a:latin typeface="Calibri"/>
                <a:cs typeface="Calibri"/>
              </a:rPr>
              <a:t>Counselors</a:t>
            </a:r>
            <a:r>
              <a:rPr sz="1800" spc="-15" dirty="0">
                <a:latin typeface="Calibri"/>
                <a:cs typeface="Calibri"/>
              </a:rPr>
              <a:t> </a:t>
            </a:r>
            <a:r>
              <a:rPr sz="1800" spc="-10" dirty="0">
                <a:latin typeface="Calibri"/>
                <a:cs typeface="Calibri"/>
              </a:rPr>
              <a:t>Meeting </a:t>
            </a:r>
            <a:r>
              <a:rPr sz="1800" dirty="0">
                <a:latin typeface="Calibri"/>
                <a:cs typeface="Calibri"/>
              </a:rPr>
              <a:t>May</a:t>
            </a:r>
            <a:r>
              <a:rPr sz="1800" spc="-20" dirty="0">
                <a:latin typeface="Calibri"/>
                <a:cs typeface="Calibri"/>
              </a:rPr>
              <a:t> </a:t>
            </a:r>
            <a:r>
              <a:rPr sz="1800" dirty="0">
                <a:latin typeface="Calibri"/>
                <a:cs typeface="Calibri"/>
              </a:rPr>
              <a:t>26,</a:t>
            </a:r>
            <a:r>
              <a:rPr sz="1800" spc="-15" dirty="0">
                <a:latin typeface="Calibri"/>
                <a:cs typeface="Calibri"/>
              </a:rPr>
              <a:t> </a:t>
            </a:r>
            <a:r>
              <a:rPr sz="1800" spc="-20" dirty="0">
                <a:latin typeface="Calibri"/>
                <a:cs typeface="Calibri"/>
              </a:rPr>
              <a:t>2022</a:t>
            </a:r>
            <a:endParaRPr sz="1800">
              <a:latin typeface="Calibri"/>
              <a:cs typeface="Calibri"/>
            </a:endParaRPr>
          </a:p>
          <a:p>
            <a:pPr marL="12700">
              <a:lnSpc>
                <a:spcPct val="100000"/>
              </a:lnSpc>
              <a:spcBef>
                <a:spcPts val="840"/>
              </a:spcBef>
            </a:pPr>
            <a:r>
              <a:rPr sz="1800" spc="-20" dirty="0">
                <a:latin typeface="Calibri"/>
                <a:cs typeface="Calibri"/>
              </a:rPr>
              <a:t>Zoom</a:t>
            </a:r>
            <a:endParaRPr sz="1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079CB-B47C-4FA2-BDB2-C978279B4363}"/>
              </a:ext>
            </a:extLst>
          </p:cNvPr>
          <p:cNvSpPr>
            <a:spLocks noGrp="1"/>
          </p:cNvSpPr>
          <p:nvPr>
            <p:ph type="title" idx="4294967295"/>
          </p:nvPr>
        </p:nvSpPr>
        <p:spPr>
          <a:xfrm>
            <a:off x="383706" y="-574040"/>
            <a:ext cx="11424587" cy="574040"/>
          </a:xfrm>
        </p:spPr>
        <p:txBody>
          <a:bodyPr wrap="square" lIns="0" tIns="0" rIns="0" bIns="0" anchor="b">
            <a:spAutoFit/>
          </a:bodyPr>
          <a:lstStyle/>
          <a:p>
            <a:r>
              <a:rPr lang="en-US" dirty="0"/>
              <a:t>Centers for Medicare &amp; Medicaid Services</a:t>
            </a:r>
          </a:p>
        </p:txBody>
      </p:sp>
      <p:pic>
        <p:nvPicPr>
          <p:cNvPr id="2" name="object 2" descr="This slide is a snapshot from the CMS.gov website.  The webpage press release is entitled CMS Proposes Policies to Advance Health equity and Maternal Health, Support Hospitals"/>
          <p:cNvPicPr/>
          <p:nvPr/>
        </p:nvPicPr>
        <p:blipFill>
          <a:blip r:embed="rId2" cstate="print"/>
          <a:stretch>
            <a:fillRect/>
          </a:stretch>
        </p:blipFill>
        <p:spPr>
          <a:xfrm>
            <a:off x="249936" y="177553"/>
            <a:ext cx="11692128" cy="4724722"/>
          </a:xfrm>
          <a:prstGeom prst="rect">
            <a:avLst/>
          </a:prstGeom>
        </p:spPr>
      </p:pic>
      <p:sp>
        <p:nvSpPr>
          <p:cNvPr id="3" name="object 3"/>
          <p:cNvSpPr txBox="1"/>
          <p:nvPr/>
        </p:nvSpPr>
        <p:spPr>
          <a:xfrm>
            <a:off x="6282372" y="5901104"/>
            <a:ext cx="5793740" cy="574040"/>
          </a:xfrm>
          <a:prstGeom prst="rect">
            <a:avLst/>
          </a:prstGeom>
        </p:spPr>
        <p:txBody>
          <a:bodyPr vert="horz" wrap="square" lIns="0" tIns="12700" rIns="0" bIns="0" rtlCol="0">
            <a:spAutoFit/>
          </a:bodyPr>
          <a:lstStyle/>
          <a:p>
            <a:pPr marL="12700" marR="5080">
              <a:lnSpc>
                <a:spcPct val="100000"/>
              </a:lnSpc>
              <a:spcBef>
                <a:spcPts val="100"/>
              </a:spcBef>
            </a:pPr>
            <a:r>
              <a:rPr sz="1800" u="sng" dirty="0">
                <a:solidFill>
                  <a:srgbClr val="0562C1"/>
                </a:solidFill>
                <a:uFill>
                  <a:solidFill>
                    <a:srgbClr val="0562C1"/>
                  </a:solidFill>
                </a:uFill>
                <a:latin typeface="Calibri"/>
                <a:cs typeface="Calibri"/>
                <a:hlinkClick r:id="rId3"/>
              </a:rPr>
              <a:t>CMS</a:t>
            </a:r>
            <a:r>
              <a:rPr sz="1800" u="sng" spc="-4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Proposes</a:t>
            </a:r>
            <a:r>
              <a:rPr sz="1800" u="sng" spc="-2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Policies</a:t>
            </a:r>
            <a:r>
              <a:rPr sz="1800" u="sng" spc="-1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to</a:t>
            </a:r>
            <a:r>
              <a:rPr sz="1800" u="sng" spc="-30"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Advance</a:t>
            </a:r>
            <a:r>
              <a:rPr sz="1800" u="sng" spc="-1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Health</a:t>
            </a:r>
            <a:r>
              <a:rPr sz="1800" u="sng" spc="-1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Equity</a:t>
            </a:r>
            <a:r>
              <a:rPr sz="1800" u="sng" spc="-20"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and</a:t>
            </a:r>
            <a:r>
              <a:rPr sz="1800" u="sng" spc="-30" dirty="0">
                <a:solidFill>
                  <a:srgbClr val="0562C1"/>
                </a:solidFill>
                <a:uFill>
                  <a:solidFill>
                    <a:srgbClr val="0562C1"/>
                  </a:solidFill>
                </a:uFill>
                <a:latin typeface="Calibri"/>
                <a:cs typeface="Calibri"/>
                <a:hlinkClick r:id="rId3"/>
              </a:rPr>
              <a:t> </a:t>
            </a:r>
            <a:r>
              <a:rPr sz="1800" u="sng" spc="-10" dirty="0">
                <a:solidFill>
                  <a:srgbClr val="0562C1"/>
                </a:solidFill>
                <a:uFill>
                  <a:solidFill>
                    <a:srgbClr val="0562C1"/>
                  </a:solidFill>
                </a:uFill>
                <a:latin typeface="Calibri"/>
                <a:cs typeface="Calibri"/>
                <a:hlinkClick r:id="rId3"/>
              </a:rPr>
              <a:t>Maternal</a:t>
            </a:r>
            <a:r>
              <a:rPr sz="1800" spc="-10" dirty="0">
                <a:solidFill>
                  <a:srgbClr val="0562C1"/>
                </a:solidFill>
                <a:latin typeface="Calibri"/>
                <a:cs typeface="Calibri"/>
                <a:hlinkClick r:id="rId3"/>
              </a:rPr>
              <a:t> </a:t>
            </a:r>
            <a:r>
              <a:rPr sz="1800" u="sng" dirty="0">
                <a:solidFill>
                  <a:srgbClr val="0562C1"/>
                </a:solidFill>
                <a:uFill>
                  <a:solidFill>
                    <a:srgbClr val="0562C1"/>
                  </a:solidFill>
                </a:uFill>
                <a:latin typeface="Calibri"/>
                <a:cs typeface="Calibri"/>
                <a:hlinkClick r:id="rId3"/>
              </a:rPr>
              <a:t>Health,</a:t>
            </a:r>
            <a:r>
              <a:rPr sz="1800" u="sng" spc="-1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Support</a:t>
            </a:r>
            <a:r>
              <a:rPr sz="1800" u="sng" spc="-20"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Hospitals</a:t>
            </a:r>
            <a:r>
              <a:rPr sz="1800" u="sng" spc="-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a:t>
            </a:r>
            <a:r>
              <a:rPr sz="1800" u="sng" spc="-20" dirty="0">
                <a:solidFill>
                  <a:srgbClr val="0562C1"/>
                </a:solidFill>
                <a:uFill>
                  <a:solidFill>
                    <a:srgbClr val="0562C1"/>
                  </a:solidFill>
                </a:uFill>
                <a:latin typeface="Calibri"/>
                <a:cs typeface="Calibri"/>
                <a:hlinkClick r:id="rId3"/>
              </a:rPr>
              <a:t> </a:t>
            </a:r>
            <a:r>
              <a:rPr sz="1800" u="sng" spc="-25" dirty="0">
                <a:solidFill>
                  <a:srgbClr val="0562C1"/>
                </a:solidFill>
                <a:uFill>
                  <a:solidFill>
                    <a:srgbClr val="0562C1"/>
                  </a:solidFill>
                </a:uFill>
                <a:latin typeface="Calibri"/>
                <a:cs typeface="Calibri"/>
                <a:hlinkClick r:id="rId3"/>
              </a:rPr>
              <a:t>CMS</a:t>
            </a:r>
            <a:endParaRPr sz="1800">
              <a:latin typeface="Calibri"/>
              <a:cs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2" y="4799583"/>
            <a:ext cx="540004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E7E6E6"/>
                </a:solidFill>
              </a:rPr>
              <a:t>CDC</a:t>
            </a:r>
            <a:r>
              <a:rPr sz="4800" spc="-85" dirty="0">
                <a:solidFill>
                  <a:srgbClr val="E7E6E6"/>
                </a:solidFill>
              </a:rPr>
              <a:t> </a:t>
            </a:r>
            <a:r>
              <a:rPr sz="4800" dirty="0">
                <a:solidFill>
                  <a:srgbClr val="E7E6E6"/>
                </a:solidFill>
              </a:rPr>
              <a:t>SDOH</a:t>
            </a:r>
            <a:r>
              <a:rPr sz="4800" spc="-85" dirty="0">
                <a:solidFill>
                  <a:srgbClr val="E7E6E6"/>
                </a:solidFill>
              </a:rPr>
              <a:t> </a:t>
            </a:r>
            <a:r>
              <a:rPr sz="4800" spc="-35" dirty="0">
                <a:solidFill>
                  <a:srgbClr val="E7E6E6"/>
                </a:solidFill>
              </a:rPr>
              <a:t>Task</a:t>
            </a:r>
            <a:r>
              <a:rPr sz="4800" spc="-80" dirty="0">
                <a:solidFill>
                  <a:srgbClr val="E7E6E6"/>
                </a:solidFill>
              </a:rPr>
              <a:t> </a:t>
            </a:r>
            <a:r>
              <a:rPr sz="4800" spc="-20" dirty="0">
                <a:solidFill>
                  <a:srgbClr val="E7E6E6"/>
                </a:solidFill>
              </a:rPr>
              <a:t>Force</a:t>
            </a:r>
            <a:endParaRPr sz="48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89" y="397229"/>
            <a:ext cx="10948035" cy="574040"/>
          </a:xfrm>
          <a:prstGeom prst="rect">
            <a:avLst/>
          </a:prstGeom>
        </p:spPr>
        <p:txBody>
          <a:bodyPr vert="horz" wrap="square" lIns="0" tIns="12700" rIns="0" bIns="0" rtlCol="0">
            <a:spAutoFit/>
          </a:bodyPr>
          <a:lstStyle/>
          <a:p>
            <a:pPr marL="12700">
              <a:lnSpc>
                <a:spcPct val="100000"/>
              </a:lnSpc>
              <a:spcBef>
                <a:spcPts val="100"/>
              </a:spcBef>
            </a:pPr>
            <a:r>
              <a:rPr dirty="0"/>
              <a:t>Describing</a:t>
            </a:r>
            <a:r>
              <a:rPr spc="-45" dirty="0"/>
              <a:t> </a:t>
            </a:r>
            <a:r>
              <a:rPr dirty="0"/>
              <a:t>the</a:t>
            </a:r>
            <a:r>
              <a:rPr spc="-45" dirty="0"/>
              <a:t> </a:t>
            </a:r>
            <a:r>
              <a:rPr dirty="0"/>
              <a:t>Value</a:t>
            </a:r>
            <a:r>
              <a:rPr spc="-35" dirty="0"/>
              <a:t> </a:t>
            </a:r>
            <a:r>
              <a:rPr dirty="0"/>
              <a:t>of</a:t>
            </a:r>
            <a:r>
              <a:rPr spc="-50" dirty="0"/>
              <a:t> </a:t>
            </a:r>
            <a:r>
              <a:rPr dirty="0"/>
              <a:t>Public</a:t>
            </a:r>
            <a:r>
              <a:rPr spc="-50" dirty="0"/>
              <a:t> </a:t>
            </a:r>
            <a:r>
              <a:rPr dirty="0"/>
              <a:t>Health</a:t>
            </a:r>
            <a:r>
              <a:rPr spc="-35" dirty="0"/>
              <a:t> </a:t>
            </a:r>
            <a:r>
              <a:rPr dirty="0"/>
              <a:t>Investment</a:t>
            </a:r>
            <a:r>
              <a:rPr spc="-45" dirty="0"/>
              <a:t> </a:t>
            </a:r>
            <a:r>
              <a:rPr dirty="0"/>
              <a:t>in</a:t>
            </a:r>
            <a:r>
              <a:rPr spc="-45" dirty="0"/>
              <a:t> </a:t>
            </a:r>
            <a:r>
              <a:rPr spc="-20" dirty="0"/>
              <a:t>SDOH</a:t>
            </a:r>
          </a:p>
        </p:txBody>
      </p:sp>
      <p:pic>
        <p:nvPicPr>
          <p:cNvPr id="3" name="object 3" descr="This is an image on the slide entitle &quot;Describing the Value of Public Health Investment in SDOH.  The image social conditions and structural conditions for SDOH equity."/>
          <p:cNvPicPr/>
          <p:nvPr/>
        </p:nvPicPr>
        <p:blipFill>
          <a:blip r:embed="rId2" cstate="print"/>
          <a:stretch>
            <a:fillRect/>
          </a:stretch>
        </p:blipFill>
        <p:spPr>
          <a:xfrm>
            <a:off x="388620" y="1714500"/>
            <a:ext cx="6316980" cy="4613148"/>
          </a:xfrm>
          <a:prstGeom prst="rect">
            <a:avLst/>
          </a:prstGeom>
        </p:spPr>
      </p:pic>
      <p:sp>
        <p:nvSpPr>
          <p:cNvPr id="4" name="object 4"/>
          <p:cNvSpPr txBox="1"/>
          <p:nvPr/>
        </p:nvSpPr>
        <p:spPr>
          <a:xfrm>
            <a:off x="630176" y="3834988"/>
            <a:ext cx="1142365" cy="373380"/>
          </a:xfrm>
          <a:prstGeom prst="rect">
            <a:avLst/>
          </a:prstGeom>
        </p:spPr>
        <p:txBody>
          <a:bodyPr vert="horz" wrap="square" lIns="0" tIns="33019" rIns="0" bIns="0" rtlCol="0">
            <a:spAutoFit/>
          </a:bodyPr>
          <a:lstStyle/>
          <a:p>
            <a:pPr marL="315595" marR="5080" indent="-303530">
              <a:lnSpc>
                <a:spcPts val="1300"/>
              </a:lnSpc>
              <a:spcBef>
                <a:spcPts val="259"/>
              </a:spcBef>
            </a:pPr>
            <a:r>
              <a:rPr sz="1200" spc="-10" dirty="0">
                <a:solidFill>
                  <a:srgbClr val="FFFFFF"/>
                </a:solidFill>
                <a:latin typeface="Calibri"/>
                <a:cs typeface="Calibri"/>
              </a:rPr>
              <a:t>Infrastructure</a:t>
            </a:r>
            <a:r>
              <a:rPr sz="1200" spc="20" dirty="0">
                <a:solidFill>
                  <a:srgbClr val="FFFFFF"/>
                </a:solidFill>
                <a:latin typeface="Calibri"/>
                <a:cs typeface="Calibri"/>
              </a:rPr>
              <a:t> </a:t>
            </a:r>
            <a:r>
              <a:rPr sz="1200" spc="-25" dirty="0">
                <a:solidFill>
                  <a:srgbClr val="FFFFFF"/>
                </a:solidFill>
                <a:latin typeface="Calibri"/>
                <a:cs typeface="Calibri"/>
              </a:rPr>
              <a:t>and </a:t>
            </a:r>
            <a:r>
              <a:rPr sz="1200" spc="-10" dirty="0">
                <a:solidFill>
                  <a:srgbClr val="FFFFFF"/>
                </a:solidFill>
                <a:latin typeface="Calibri"/>
                <a:cs typeface="Calibri"/>
              </a:rPr>
              <a:t>capacity</a:t>
            </a:r>
            <a:endParaRPr sz="1200">
              <a:latin typeface="Calibri"/>
              <a:cs typeface="Calibri"/>
            </a:endParaRPr>
          </a:p>
        </p:txBody>
      </p:sp>
      <p:sp>
        <p:nvSpPr>
          <p:cNvPr id="5" name="object 5"/>
          <p:cNvSpPr txBox="1"/>
          <p:nvPr/>
        </p:nvSpPr>
        <p:spPr>
          <a:xfrm>
            <a:off x="1965921" y="5491628"/>
            <a:ext cx="799465" cy="373380"/>
          </a:xfrm>
          <a:prstGeom prst="rect">
            <a:avLst/>
          </a:prstGeom>
        </p:spPr>
        <p:txBody>
          <a:bodyPr vert="horz" wrap="square" lIns="0" tIns="33019" rIns="0" bIns="0" rtlCol="0">
            <a:spAutoFit/>
          </a:bodyPr>
          <a:lstStyle/>
          <a:p>
            <a:pPr marL="12700" marR="5080" indent="25400">
              <a:lnSpc>
                <a:spcPts val="1300"/>
              </a:lnSpc>
              <a:spcBef>
                <a:spcPts val="259"/>
              </a:spcBef>
            </a:pPr>
            <a:r>
              <a:rPr sz="1200" spc="-10" dirty="0">
                <a:solidFill>
                  <a:srgbClr val="FFFFFF"/>
                </a:solidFill>
                <a:latin typeface="Calibri"/>
                <a:cs typeface="Calibri"/>
              </a:rPr>
              <a:t>Community engagement</a:t>
            </a:r>
            <a:endParaRPr sz="1200">
              <a:latin typeface="Calibri"/>
              <a:cs typeface="Calibri"/>
            </a:endParaRPr>
          </a:p>
        </p:txBody>
      </p:sp>
      <p:sp>
        <p:nvSpPr>
          <p:cNvPr id="6" name="object 6"/>
          <p:cNvSpPr txBox="1"/>
          <p:nvPr/>
        </p:nvSpPr>
        <p:spPr>
          <a:xfrm>
            <a:off x="4367464" y="5401082"/>
            <a:ext cx="903605" cy="537845"/>
          </a:xfrm>
          <a:prstGeom prst="rect">
            <a:avLst/>
          </a:prstGeom>
        </p:spPr>
        <p:txBody>
          <a:bodyPr vert="horz" wrap="square" lIns="0" tIns="33019" rIns="0" bIns="0" rtlCol="0">
            <a:spAutoFit/>
          </a:bodyPr>
          <a:lstStyle/>
          <a:p>
            <a:pPr marL="12700" marR="5080" algn="ctr">
              <a:lnSpc>
                <a:spcPts val="1300"/>
              </a:lnSpc>
              <a:spcBef>
                <a:spcPts val="259"/>
              </a:spcBef>
            </a:pPr>
            <a:r>
              <a:rPr sz="1200" spc="-10" dirty="0">
                <a:solidFill>
                  <a:srgbClr val="FFFFFF"/>
                </a:solidFill>
                <a:latin typeface="Calibri"/>
                <a:cs typeface="Calibri"/>
              </a:rPr>
              <a:t>Partnerships </a:t>
            </a:r>
            <a:r>
              <a:rPr sz="1200" spc="-25" dirty="0">
                <a:solidFill>
                  <a:srgbClr val="FFFFFF"/>
                </a:solidFill>
                <a:latin typeface="Calibri"/>
                <a:cs typeface="Calibri"/>
              </a:rPr>
              <a:t>and </a:t>
            </a:r>
            <a:r>
              <a:rPr sz="1200" spc="-10" dirty="0">
                <a:solidFill>
                  <a:srgbClr val="FFFFFF"/>
                </a:solidFill>
                <a:latin typeface="Calibri"/>
                <a:cs typeface="Calibri"/>
              </a:rPr>
              <a:t>collaborations</a:t>
            </a:r>
            <a:endParaRPr sz="1200">
              <a:latin typeface="Calibri"/>
              <a:cs typeface="Calibri"/>
            </a:endParaRPr>
          </a:p>
        </p:txBody>
      </p:sp>
      <p:sp>
        <p:nvSpPr>
          <p:cNvPr id="7" name="object 7"/>
          <p:cNvSpPr txBox="1"/>
          <p:nvPr/>
        </p:nvSpPr>
        <p:spPr>
          <a:xfrm>
            <a:off x="4332657" y="2145625"/>
            <a:ext cx="762635" cy="373380"/>
          </a:xfrm>
          <a:prstGeom prst="rect">
            <a:avLst/>
          </a:prstGeom>
        </p:spPr>
        <p:txBody>
          <a:bodyPr vert="horz" wrap="square" lIns="0" tIns="33020" rIns="0" bIns="0" rtlCol="0">
            <a:spAutoFit/>
          </a:bodyPr>
          <a:lstStyle/>
          <a:p>
            <a:pPr marL="12700" marR="5080" indent="91440">
              <a:lnSpc>
                <a:spcPts val="1300"/>
              </a:lnSpc>
              <a:spcBef>
                <a:spcPts val="260"/>
              </a:spcBef>
            </a:pPr>
            <a:r>
              <a:rPr sz="1200" dirty="0">
                <a:solidFill>
                  <a:srgbClr val="FFFFFF"/>
                </a:solidFill>
                <a:latin typeface="Calibri"/>
                <a:cs typeface="Calibri"/>
              </a:rPr>
              <a:t>Data</a:t>
            </a:r>
            <a:r>
              <a:rPr sz="1200" spc="-50" dirty="0">
                <a:solidFill>
                  <a:srgbClr val="FFFFFF"/>
                </a:solidFill>
                <a:latin typeface="Calibri"/>
                <a:cs typeface="Calibri"/>
              </a:rPr>
              <a:t> </a:t>
            </a:r>
            <a:r>
              <a:rPr sz="1200" spc="-25" dirty="0">
                <a:solidFill>
                  <a:srgbClr val="FFFFFF"/>
                </a:solidFill>
                <a:latin typeface="Calibri"/>
                <a:cs typeface="Calibri"/>
              </a:rPr>
              <a:t>and </a:t>
            </a:r>
            <a:r>
              <a:rPr sz="1200" spc="-10" dirty="0">
                <a:solidFill>
                  <a:srgbClr val="FFFFFF"/>
                </a:solidFill>
                <a:latin typeface="Calibri"/>
                <a:cs typeface="Calibri"/>
              </a:rPr>
              <a:t>surveillance</a:t>
            </a:r>
            <a:endParaRPr sz="1200">
              <a:latin typeface="Calibri"/>
              <a:cs typeface="Calibri"/>
            </a:endParaRPr>
          </a:p>
        </p:txBody>
      </p:sp>
      <p:sp>
        <p:nvSpPr>
          <p:cNvPr id="8" name="object 8"/>
          <p:cNvSpPr txBox="1"/>
          <p:nvPr/>
        </p:nvSpPr>
        <p:spPr>
          <a:xfrm>
            <a:off x="5459631" y="3762088"/>
            <a:ext cx="849630" cy="537845"/>
          </a:xfrm>
          <a:prstGeom prst="rect">
            <a:avLst/>
          </a:prstGeom>
        </p:spPr>
        <p:txBody>
          <a:bodyPr vert="horz" wrap="square" lIns="0" tIns="33019" rIns="0" bIns="0" rtlCol="0">
            <a:spAutoFit/>
          </a:bodyPr>
          <a:lstStyle/>
          <a:p>
            <a:pPr marL="12700" marR="5080" indent="3175" algn="ctr">
              <a:lnSpc>
                <a:spcPts val="1300"/>
              </a:lnSpc>
              <a:spcBef>
                <a:spcPts val="259"/>
              </a:spcBef>
            </a:pPr>
            <a:r>
              <a:rPr sz="1200" spc="-10" dirty="0">
                <a:solidFill>
                  <a:srgbClr val="FFFFFF"/>
                </a:solidFill>
                <a:latin typeface="Calibri"/>
                <a:cs typeface="Calibri"/>
              </a:rPr>
              <a:t>Evaluation </a:t>
            </a:r>
            <a:r>
              <a:rPr sz="1200" dirty="0">
                <a:solidFill>
                  <a:srgbClr val="FFFFFF"/>
                </a:solidFill>
                <a:latin typeface="Calibri"/>
                <a:cs typeface="Calibri"/>
              </a:rPr>
              <a:t>and</a:t>
            </a:r>
            <a:r>
              <a:rPr sz="1200" spc="-10" dirty="0">
                <a:solidFill>
                  <a:srgbClr val="FFFFFF"/>
                </a:solidFill>
                <a:latin typeface="Calibri"/>
                <a:cs typeface="Calibri"/>
              </a:rPr>
              <a:t> evidence building</a:t>
            </a:r>
            <a:endParaRPr sz="1200">
              <a:latin typeface="Calibri"/>
              <a:cs typeface="Calibri"/>
            </a:endParaRPr>
          </a:p>
        </p:txBody>
      </p:sp>
      <p:sp>
        <p:nvSpPr>
          <p:cNvPr id="9" name="object 9"/>
          <p:cNvSpPr txBox="1"/>
          <p:nvPr/>
        </p:nvSpPr>
        <p:spPr>
          <a:xfrm>
            <a:off x="2047794" y="2156788"/>
            <a:ext cx="654685" cy="373380"/>
          </a:xfrm>
          <a:prstGeom prst="rect">
            <a:avLst/>
          </a:prstGeom>
        </p:spPr>
        <p:txBody>
          <a:bodyPr vert="horz" wrap="square" lIns="0" tIns="33020" rIns="0" bIns="0" rtlCol="0">
            <a:spAutoFit/>
          </a:bodyPr>
          <a:lstStyle/>
          <a:p>
            <a:pPr marL="219710" marR="5080" indent="-207645">
              <a:lnSpc>
                <a:spcPts val="1300"/>
              </a:lnSpc>
              <a:spcBef>
                <a:spcPts val="260"/>
              </a:spcBef>
            </a:pPr>
            <a:r>
              <a:rPr sz="1200" dirty="0">
                <a:solidFill>
                  <a:srgbClr val="FFFFFF"/>
                </a:solidFill>
                <a:latin typeface="Calibri"/>
                <a:cs typeface="Calibri"/>
              </a:rPr>
              <a:t>Policy</a:t>
            </a:r>
            <a:r>
              <a:rPr sz="1200" spc="-25" dirty="0">
                <a:solidFill>
                  <a:srgbClr val="FFFFFF"/>
                </a:solidFill>
                <a:latin typeface="Calibri"/>
                <a:cs typeface="Calibri"/>
              </a:rPr>
              <a:t> and law</a:t>
            </a:r>
            <a:endParaRPr sz="1200">
              <a:latin typeface="Calibri"/>
              <a:cs typeface="Calibri"/>
            </a:endParaRPr>
          </a:p>
        </p:txBody>
      </p:sp>
      <p:sp>
        <p:nvSpPr>
          <p:cNvPr id="10" name="object 10"/>
          <p:cNvSpPr txBox="1"/>
          <p:nvPr/>
        </p:nvSpPr>
        <p:spPr>
          <a:xfrm>
            <a:off x="3202555" y="4329859"/>
            <a:ext cx="674370" cy="373380"/>
          </a:xfrm>
          <a:prstGeom prst="rect">
            <a:avLst/>
          </a:prstGeom>
        </p:spPr>
        <p:txBody>
          <a:bodyPr vert="horz" wrap="square" lIns="0" tIns="33019" rIns="0" bIns="0" rtlCol="0">
            <a:spAutoFit/>
          </a:bodyPr>
          <a:lstStyle/>
          <a:p>
            <a:pPr marL="12700" marR="5080" indent="19685">
              <a:lnSpc>
                <a:spcPts val="1300"/>
              </a:lnSpc>
              <a:spcBef>
                <a:spcPts val="259"/>
              </a:spcBef>
            </a:pPr>
            <a:r>
              <a:rPr sz="1200" spc="-10" dirty="0">
                <a:solidFill>
                  <a:srgbClr val="FFFFFF"/>
                </a:solidFill>
                <a:latin typeface="Calibri"/>
                <a:cs typeface="Calibri"/>
              </a:rPr>
              <a:t>Structural conditions</a:t>
            </a:r>
            <a:endParaRPr sz="1200">
              <a:latin typeface="Calibri"/>
              <a:cs typeface="Calibri"/>
            </a:endParaRPr>
          </a:p>
        </p:txBody>
      </p:sp>
      <p:sp>
        <p:nvSpPr>
          <p:cNvPr id="11" name="object 11"/>
          <p:cNvSpPr txBox="1"/>
          <p:nvPr/>
        </p:nvSpPr>
        <p:spPr>
          <a:xfrm>
            <a:off x="3202555" y="2958443"/>
            <a:ext cx="688975" cy="1068705"/>
          </a:xfrm>
          <a:prstGeom prst="rect">
            <a:avLst/>
          </a:prstGeom>
        </p:spPr>
        <p:txBody>
          <a:bodyPr vert="horz" wrap="square" lIns="0" tIns="55880" rIns="0" bIns="0" rtlCol="0">
            <a:spAutoFit/>
          </a:bodyPr>
          <a:lstStyle/>
          <a:p>
            <a:pPr marL="95250">
              <a:lnSpc>
                <a:spcPct val="100000"/>
              </a:lnSpc>
              <a:spcBef>
                <a:spcPts val="440"/>
              </a:spcBef>
            </a:pPr>
            <a:r>
              <a:rPr sz="1800" spc="-10" dirty="0">
                <a:latin typeface="Calibri"/>
                <a:cs typeface="Calibri"/>
              </a:rPr>
              <a:t>Equity</a:t>
            </a:r>
            <a:endParaRPr sz="1800">
              <a:latin typeface="Calibri"/>
              <a:cs typeface="Calibri"/>
            </a:endParaRPr>
          </a:p>
          <a:p>
            <a:pPr marL="50800">
              <a:lnSpc>
                <a:spcPct val="100000"/>
              </a:lnSpc>
              <a:spcBef>
                <a:spcPts val="390"/>
              </a:spcBef>
            </a:pPr>
            <a:r>
              <a:rPr sz="2000" b="1" spc="-20" dirty="0">
                <a:solidFill>
                  <a:srgbClr val="FFFFFF"/>
                </a:solidFill>
                <a:latin typeface="Calibri"/>
                <a:cs typeface="Calibri"/>
              </a:rPr>
              <a:t>SDOH</a:t>
            </a:r>
            <a:endParaRPr sz="2000">
              <a:latin typeface="Calibri"/>
              <a:cs typeface="Calibri"/>
            </a:endParaRPr>
          </a:p>
          <a:p>
            <a:pPr marL="12700" marR="19685" indent="144780">
              <a:lnSpc>
                <a:spcPts val="1300"/>
              </a:lnSpc>
              <a:spcBef>
                <a:spcPts val="345"/>
              </a:spcBef>
            </a:pPr>
            <a:r>
              <a:rPr sz="1200" spc="-10" dirty="0">
                <a:solidFill>
                  <a:srgbClr val="FFFFFF"/>
                </a:solidFill>
                <a:latin typeface="Calibri"/>
                <a:cs typeface="Calibri"/>
              </a:rPr>
              <a:t>Social conditions</a:t>
            </a:r>
            <a:endParaRPr sz="1200">
              <a:latin typeface="Calibri"/>
              <a:cs typeface="Calibri"/>
            </a:endParaRPr>
          </a:p>
        </p:txBody>
      </p:sp>
      <p:sp>
        <p:nvSpPr>
          <p:cNvPr id="12" name="object 12"/>
          <p:cNvSpPr txBox="1"/>
          <p:nvPr/>
        </p:nvSpPr>
        <p:spPr>
          <a:xfrm>
            <a:off x="8156608" y="1549255"/>
            <a:ext cx="27152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6FC0"/>
                </a:solidFill>
                <a:latin typeface="Calibri"/>
                <a:cs typeface="Calibri"/>
              </a:rPr>
              <a:t>CDC</a:t>
            </a:r>
            <a:r>
              <a:rPr sz="2400" b="1" spc="-45" dirty="0">
                <a:solidFill>
                  <a:srgbClr val="006FC0"/>
                </a:solidFill>
                <a:latin typeface="Calibri"/>
                <a:cs typeface="Calibri"/>
              </a:rPr>
              <a:t> </a:t>
            </a:r>
            <a:r>
              <a:rPr sz="2400" b="1" dirty="0">
                <a:solidFill>
                  <a:srgbClr val="006FC0"/>
                </a:solidFill>
                <a:latin typeface="Calibri"/>
                <a:cs typeface="Calibri"/>
              </a:rPr>
              <a:t>SDOH</a:t>
            </a:r>
            <a:r>
              <a:rPr sz="2400" b="1" spc="-45" dirty="0">
                <a:solidFill>
                  <a:srgbClr val="006FC0"/>
                </a:solidFill>
                <a:latin typeface="Calibri"/>
                <a:cs typeface="Calibri"/>
              </a:rPr>
              <a:t> </a:t>
            </a:r>
            <a:r>
              <a:rPr sz="2400" b="1" spc="-20" dirty="0">
                <a:solidFill>
                  <a:srgbClr val="006FC0"/>
                </a:solidFill>
                <a:latin typeface="Calibri"/>
                <a:cs typeface="Calibri"/>
              </a:rPr>
              <a:t>Task</a:t>
            </a:r>
            <a:r>
              <a:rPr sz="2400" b="1" spc="-40" dirty="0">
                <a:solidFill>
                  <a:srgbClr val="006FC0"/>
                </a:solidFill>
                <a:latin typeface="Calibri"/>
                <a:cs typeface="Calibri"/>
              </a:rPr>
              <a:t> </a:t>
            </a:r>
            <a:r>
              <a:rPr sz="2400" b="1" spc="-20" dirty="0">
                <a:solidFill>
                  <a:srgbClr val="006FC0"/>
                </a:solidFill>
                <a:latin typeface="Calibri"/>
                <a:cs typeface="Calibri"/>
              </a:rPr>
              <a:t>Force</a:t>
            </a:r>
            <a:endParaRPr sz="2400">
              <a:latin typeface="Calibri"/>
              <a:cs typeface="Calibri"/>
            </a:endParaRPr>
          </a:p>
        </p:txBody>
      </p:sp>
      <p:sp>
        <p:nvSpPr>
          <p:cNvPr id="13" name="object 13"/>
          <p:cNvSpPr txBox="1"/>
          <p:nvPr/>
        </p:nvSpPr>
        <p:spPr>
          <a:xfrm>
            <a:off x="7033420" y="2416411"/>
            <a:ext cx="298386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6FC0"/>
                </a:solidFill>
                <a:latin typeface="Calibri"/>
                <a:cs typeface="Calibri"/>
              </a:rPr>
              <a:t>Six</a:t>
            </a:r>
            <a:r>
              <a:rPr sz="2000" spc="-15" dirty="0">
                <a:solidFill>
                  <a:srgbClr val="006FC0"/>
                </a:solidFill>
                <a:latin typeface="Calibri"/>
                <a:cs typeface="Calibri"/>
              </a:rPr>
              <a:t> </a:t>
            </a:r>
            <a:r>
              <a:rPr sz="2000" spc="-10" dirty="0">
                <a:solidFill>
                  <a:srgbClr val="006FC0"/>
                </a:solidFill>
                <a:latin typeface="Calibri"/>
                <a:cs typeface="Calibri"/>
              </a:rPr>
              <a:t>cross-</a:t>
            </a:r>
            <a:r>
              <a:rPr sz="2000" dirty="0">
                <a:solidFill>
                  <a:srgbClr val="006FC0"/>
                </a:solidFill>
                <a:latin typeface="Calibri"/>
                <a:cs typeface="Calibri"/>
              </a:rPr>
              <a:t>CIO</a:t>
            </a:r>
            <a:r>
              <a:rPr sz="2000" spc="-10" dirty="0">
                <a:solidFill>
                  <a:srgbClr val="006FC0"/>
                </a:solidFill>
                <a:latin typeface="Calibri"/>
                <a:cs typeface="Calibri"/>
              </a:rPr>
              <a:t> subcommittees</a:t>
            </a:r>
            <a:endParaRPr sz="2000">
              <a:latin typeface="Calibri"/>
              <a:cs typeface="Calibri"/>
            </a:endParaRPr>
          </a:p>
        </p:txBody>
      </p:sp>
      <p:sp>
        <p:nvSpPr>
          <p:cNvPr id="14" name="object 14"/>
          <p:cNvSpPr txBox="1"/>
          <p:nvPr/>
        </p:nvSpPr>
        <p:spPr>
          <a:xfrm>
            <a:off x="7033420" y="2721820"/>
            <a:ext cx="4753610" cy="2707640"/>
          </a:xfrm>
          <a:prstGeom prst="rect">
            <a:avLst/>
          </a:prstGeom>
        </p:spPr>
        <p:txBody>
          <a:bodyPr vert="horz" wrap="square" lIns="0" tIns="108585" rIns="0" bIns="0" rtlCol="0">
            <a:spAutoFit/>
          </a:bodyPr>
          <a:lstStyle/>
          <a:p>
            <a:pPr marL="355600" indent="-342900">
              <a:lnSpc>
                <a:spcPct val="100000"/>
              </a:lnSpc>
              <a:spcBef>
                <a:spcPts val="855"/>
              </a:spcBef>
              <a:buClr>
                <a:srgbClr val="006A70"/>
              </a:buClr>
              <a:buFont typeface="Wingdings"/>
              <a:buChar char=""/>
              <a:tabLst>
                <a:tab pos="354965" algn="l"/>
                <a:tab pos="355600" algn="l"/>
              </a:tabLst>
            </a:pPr>
            <a:r>
              <a:rPr sz="2000" dirty="0">
                <a:solidFill>
                  <a:srgbClr val="006FC0"/>
                </a:solidFill>
                <a:latin typeface="Calibri"/>
                <a:cs typeface="Calibri"/>
              </a:rPr>
              <a:t>Share</a:t>
            </a:r>
            <a:r>
              <a:rPr sz="2000" spc="-55" dirty="0">
                <a:solidFill>
                  <a:srgbClr val="006FC0"/>
                </a:solidFill>
                <a:latin typeface="Calibri"/>
                <a:cs typeface="Calibri"/>
              </a:rPr>
              <a:t> </a:t>
            </a:r>
            <a:r>
              <a:rPr sz="2000" dirty="0">
                <a:solidFill>
                  <a:srgbClr val="006FC0"/>
                </a:solidFill>
                <a:latin typeface="Calibri"/>
                <a:cs typeface="Calibri"/>
              </a:rPr>
              <a:t>information</a:t>
            </a:r>
            <a:r>
              <a:rPr sz="2000" spc="-40" dirty="0">
                <a:solidFill>
                  <a:srgbClr val="006FC0"/>
                </a:solidFill>
                <a:latin typeface="Calibri"/>
                <a:cs typeface="Calibri"/>
              </a:rPr>
              <a:t> </a:t>
            </a:r>
            <a:r>
              <a:rPr sz="2000" dirty="0">
                <a:solidFill>
                  <a:srgbClr val="006FC0"/>
                </a:solidFill>
                <a:latin typeface="Calibri"/>
                <a:cs typeface="Calibri"/>
              </a:rPr>
              <a:t>about</a:t>
            </a:r>
            <a:r>
              <a:rPr sz="2000" spc="-60" dirty="0">
                <a:solidFill>
                  <a:srgbClr val="006FC0"/>
                </a:solidFill>
                <a:latin typeface="Calibri"/>
                <a:cs typeface="Calibri"/>
              </a:rPr>
              <a:t> </a:t>
            </a:r>
            <a:r>
              <a:rPr sz="2000" dirty="0">
                <a:solidFill>
                  <a:srgbClr val="006FC0"/>
                </a:solidFill>
                <a:latin typeface="Calibri"/>
                <a:cs typeface="Calibri"/>
              </a:rPr>
              <a:t>ongoing</a:t>
            </a:r>
            <a:r>
              <a:rPr sz="2000" spc="-75" dirty="0">
                <a:solidFill>
                  <a:srgbClr val="006FC0"/>
                </a:solidFill>
                <a:latin typeface="Calibri"/>
                <a:cs typeface="Calibri"/>
              </a:rPr>
              <a:t> </a:t>
            </a:r>
            <a:r>
              <a:rPr sz="2000" spc="-10" dirty="0">
                <a:solidFill>
                  <a:srgbClr val="006FC0"/>
                </a:solidFill>
                <a:latin typeface="Calibri"/>
                <a:cs typeface="Calibri"/>
              </a:rPr>
              <a:t>activities</a:t>
            </a:r>
            <a:endParaRPr sz="2000">
              <a:latin typeface="Calibri"/>
              <a:cs typeface="Calibri"/>
            </a:endParaRPr>
          </a:p>
          <a:p>
            <a:pPr marL="355600" indent="-342900">
              <a:lnSpc>
                <a:spcPct val="100000"/>
              </a:lnSpc>
              <a:spcBef>
                <a:spcPts val="755"/>
              </a:spcBef>
              <a:buFont typeface="Wingdings"/>
              <a:buChar char=""/>
              <a:tabLst>
                <a:tab pos="354965" algn="l"/>
                <a:tab pos="355600" algn="l"/>
              </a:tabLst>
            </a:pPr>
            <a:r>
              <a:rPr sz="2000" dirty="0">
                <a:solidFill>
                  <a:srgbClr val="006FC0"/>
                </a:solidFill>
                <a:latin typeface="Calibri"/>
                <a:cs typeface="Calibri"/>
              </a:rPr>
              <a:t>Shape</a:t>
            </a:r>
            <a:r>
              <a:rPr sz="2000" spc="-30" dirty="0">
                <a:solidFill>
                  <a:srgbClr val="006FC0"/>
                </a:solidFill>
                <a:latin typeface="Calibri"/>
                <a:cs typeface="Calibri"/>
              </a:rPr>
              <a:t> </a:t>
            </a:r>
            <a:r>
              <a:rPr sz="2000" dirty="0">
                <a:solidFill>
                  <a:srgbClr val="006FC0"/>
                </a:solidFill>
                <a:latin typeface="Calibri"/>
                <a:cs typeface="Calibri"/>
              </a:rPr>
              <a:t>SDOH</a:t>
            </a:r>
            <a:r>
              <a:rPr sz="2000" spc="-30" dirty="0">
                <a:solidFill>
                  <a:srgbClr val="006FC0"/>
                </a:solidFill>
                <a:latin typeface="Calibri"/>
                <a:cs typeface="Calibri"/>
              </a:rPr>
              <a:t> </a:t>
            </a:r>
            <a:r>
              <a:rPr sz="2000" spc="-10" dirty="0">
                <a:solidFill>
                  <a:srgbClr val="006FC0"/>
                </a:solidFill>
                <a:latin typeface="Calibri"/>
                <a:cs typeface="Calibri"/>
              </a:rPr>
              <a:t>cross-</a:t>
            </a:r>
            <a:r>
              <a:rPr sz="2000" dirty="0">
                <a:solidFill>
                  <a:srgbClr val="006FC0"/>
                </a:solidFill>
                <a:latin typeface="Calibri"/>
                <a:cs typeface="Calibri"/>
              </a:rPr>
              <a:t>cutting</a:t>
            </a:r>
            <a:r>
              <a:rPr sz="2000" spc="-5" dirty="0">
                <a:solidFill>
                  <a:srgbClr val="006FC0"/>
                </a:solidFill>
                <a:latin typeface="Calibri"/>
                <a:cs typeface="Calibri"/>
              </a:rPr>
              <a:t> </a:t>
            </a:r>
            <a:r>
              <a:rPr sz="2000" spc="-20" dirty="0">
                <a:solidFill>
                  <a:srgbClr val="006FC0"/>
                </a:solidFill>
                <a:latin typeface="Calibri"/>
                <a:cs typeface="Calibri"/>
              </a:rPr>
              <a:t>work</a:t>
            </a:r>
            <a:endParaRPr sz="2000">
              <a:latin typeface="Calibri"/>
              <a:cs typeface="Calibri"/>
            </a:endParaRPr>
          </a:p>
          <a:p>
            <a:pPr marL="355600" indent="-342900">
              <a:lnSpc>
                <a:spcPct val="100000"/>
              </a:lnSpc>
              <a:spcBef>
                <a:spcPts val="770"/>
              </a:spcBef>
              <a:buFont typeface="Wingdings"/>
              <a:buChar char=""/>
              <a:tabLst>
                <a:tab pos="354965" algn="l"/>
                <a:tab pos="355600" algn="l"/>
              </a:tabLst>
            </a:pPr>
            <a:r>
              <a:rPr sz="2000" dirty="0">
                <a:solidFill>
                  <a:srgbClr val="006FC0"/>
                </a:solidFill>
                <a:latin typeface="Calibri"/>
                <a:cs typeface="Calibri"/>
              </a:rPr>
              <a:t>Develop</a:t>
            </a:r>
            <a:r>
              <a:rPr sz="2000" spc="-35" dirty="0">
                <a:solidFill>
                  <a:srgbClr val="006FC0"/>
                </a:solidFill>
                <a:latin typeface="Calibri"/>
                <a:cs typeface="Calibri"/>
              </a:rPr>
              <a:t> </a:t>
            </a:r>
            <a:r>
              <a:rPr sz="2000" dirty="0">
                <a:solidFill>
                  <a:srgbClr val="006FC0"/>
                </a:solidFill>
                <a:latin typeface="Calibri"/>
                <a:cs typeface="Calibri"/>
              </a:rPr>
              <a:t>SDOH</a:t>
            </a:r>
            <a:r>
              <a:rPr sz="2000" spc="-35" dirty="0">
                <a:solidFill>
                  <a:srgbClr val="006FC0"/>
                </a:solidFill>
                <a:latin typeface="Calibri"/>
                <a:cs typeface="Calibri"/>
              </a:rPr>
              <a:t> </a:t>
            </a:r>
            <a:r>
              <a:rPr sz="2000" spc="-10" dirty="0">
                <a:solidFill>
                  <a:srgbClr val="006FC0"/>
                </a:solidFill>
                <a:latin typeface="Calibri"/>
                <a:cs typeface="Calibri"/>
              </a:rPr>
              <a:t>goals</a:t>
            </a:r>
            <a:endParaRPr sz="2000">
              <a:latin typeface="Calibri"/>
              <a:cs typeface="Calibri"/>
            </a:endParaRPr>
          </a:p>
          <a:p>
            <a:pPr marL="355600" indent="-342900">
              <a:lnSpc>
                <a:spcPct val="100000"/>
              </a:lnSpc>
              <a:spcBef>
                <a:spcPts val="755"/>
              </a:spcBef>
              <a:buFont typeface="Wingdings"/>
              <a:buChar char=""/>
              <a:tabLst>
                <a:tab pos="354965" algn="l"/>
                <a:tab pos="355600" algn="l"/>
              </a:tabLst>
            </a:pPr>
            <a:r>
              <a:rPr sz="2000" dirty="0">
                <a:solidFill>
                  <a:srgbClr val="006FC0"/>
                </a:solidFill>
                <a:latin typeface="Calibri"/>
                <a:cs typeface="Calibri"/>
              </a:rPr>
              <a:t>Promote</a:t>
            </a:r>
            <a:r>
              <a:rPr sz="2000" spc="-55" dirty="0">
                <a:solidFill>
                  <a:srgbClr val="006FC0"/>
                </a:solidFill>
                <a:latin typeface="Calibri"/>
                <a:cs typeface="Calibri"/>
              </a:rPr>
              <a:t> </a:t>
            </a:r>
            <a:r>
              <a:rPr sz="2000" dirty="0">
                <a:solidFill>
                  <a:srgbClr val="006FC0"/>
                </a:solidFill>
                <a:latin typeface="Calibri"/>
                <a:cs typeface="Calibri"/>
              </a:rPr>
              <a:t>whole</a:t>
            </a:r>
            <a:r>
              <a:rPr sz="2000" spc="-65" dirty="0">
                <a:solidFill>
                  <a:srgbClr val="006FC0"/>
                </a:solidFill>
                <a:latin typeface="Calibri"/>
                <a:cs typeface="Calibri"/>
              </a:rPr>
              <a:t> </a:t>
            </a:r>
            <a:r>
              <a:rPr sz="2000" dirty="0">
                <a:solidFill>
                  <a:srgbClr val="006FC0"/>
                </a:solidFill>
                <a:latin typeface="Calibri"/>
                <a:cs typeface="Calibri"/>
              </a:rPr>
              <a:t>of</a:t>
            </a:r>
            <a:r>
              <a:rPr sz="2000" spc="-60" dirty="0">
                <a:solidFill>
                  <a:srgbClr val="006FC0"/>
                </a:solidFill>
                <a:latin typeface="Calibri"/>
                <a:cs typeface="Calibri"/>
              </a:rPr>
              <a:t> </a:t>
            </a:r>
            <a:r>
              <a:rPr sz="2000" dirty="0">
                <a:solidFill>
                  <a:srgbClr val="006FC0"/>
                </a:solidFill>
                <a:latin typeface="Calibri"/>
                <a:cs typeface="Calibri"/>
              </a:rPr>
              <a:t>government</a:t>
            </a:r>
            <a:r>
              <a:rPr sz="2000" spc="-50" dirty="0">
                <a:solidFill>
                  <a:srgbClr val="006FC0"/>
                </a:solidFill>
                <a:latin typeface="Calibri"/>
                <a:cs typeface="Calibri"/>
              </a:rPr>
              <a:t> </a:t>
            </a:r>
            <a:r>
              <a:rPr sz="2000" spc="-10" dirty="0">
                <a:solidFill>
                  <a:srgbClr val="006FC0"/>
                </a:solidFill>
                <a:latin typeface="Calibri"/>
                <a:cs typeface="Calibri"/>
              </a:rPr>
              <a:t>approach</a:t>
            </a:r>
            <a:endParaRPr sz="2000">
              <a:latin typeface="Calibri"/>
              <a:cs typeface="Calibri"/>
            </a:endParaRPr>
          </a:p>
          <a:p>
            <a:pPr marL="355600" marR="670560" indent="-342900">
              <a:lnSpc>
                <a:spcPts val="2160"/>
              </a:lnSpc>
              <a:spcBef>
                <a:spcPts val="1025"/>
              </a:spcBef>
              <a:buFont typeface="Wingdings"/>
              <a:buChar char=""/>
              <a:tabLst>
                <a:tab pos="354965" algn="l"/>
                <a:tab pos="355600" algn="l"/>
              </a:tabLst>
            </a:pPr>
            <a:r>
              <a:rPr sz="2000" dirty="0">
                <a:solidFill>
                  <a:srgbClr val="006FC0"/>
                </a:solidFill>
                <a:latin typeface="Calibri"/>
                <a:cs typeface="Calibri"/>
              </a:rPr>
              <a:t>Support</a:t>
            </a:r>
            <a:r>
              <a:rPr sz="2000" spc="-35" dirty="0">
                <a:solidFill>
                  <a:srgbClr val="006FC0"/>
                </a:solidFill>
                <a:latin typeface="Calibri"/>
                <a:cs typeface="Calibri"/>
              </a:rPr>
              <a:t> </a:t>
            </a:r>
            <a:r>
              <a:rPr sz="2000" dirty="0">
                <a:solidFill>
                  <a:srgbClr val="006FC0"/>
                </a:solidFill>
                <a:latin typeface="Calibri"/>
                <a:cs typeface="Calibri"/>
              </a:rPr>
              <a:t>the field</a:t>
            </a:r>
            <a:r>
              <a:rPr sz="2000" spc="5" dirty="0">
                <a:solidFill>
                  <a:srgbClr val="006FC0"/>
                </a:solidFill>
                <a:latin typeface="Calibri"/>
                <a:cs typeface="Calibri"/>
              </a:rPr>
              <a:t> </a:t>
            </a:r>
            <a:r>
              <a:rPr sz="2000" dirty="0">
                <a:solidFill>
                  <a:srgbClr val="006FC0"/>
                </a:solidFill>
                <a:latin typeface="Calibri"/>
                <a:cs typeface="Calibri"/>
              </a:rPr>
              <a:t>(funding,</a:t>
            </a:r>
            <a:r>
              <a:rPr sz="2000" spc="-30" dirty="0">
                <a:solidFill>
                  <a:srgbClr val="006FC0"/>
                </a:solidFill>
                <a:latin typeface="Calibri"/>
                <a:cs typeface="Calibri"/>
              </a:rPr>
              <a:t> </a:t>
            </a:r>
            <a:r>
              <a:rPr sz="2000" spc="-10" dirty="0">
                <a:solidFill>
                  <a:srgbClr val="006FC0"/>
                </a:solidFill>
                <a:latin typeface="Calibri"/>
                <a:cs typeface="Calibri"/>
              </a:rPr>
              <a:t>technical assistance</a:t>
            </a:r>
            <a:endParaRPr sz="2000">
              <a:latin typeface="Calibri"/>
              <a:cs typeface="Calibri"/>
            </a:endParaRPr>
          </a:p>
          <a:p>
            <a:pPr marL="355600" indent="-342900">
              <a:lnSpc>
                <a:spcPct val="100000"/>
              </a:lnSpc>
              <a:spcBef>
                <a:spcPts val="740"/>
              </a:spcBef>
              <a:buFont typeface="Wingdings"/>
              <a:buChar char=""/>
              <a:tabLst>
                <a:tab pos="354965" algn="l"/>
                <a:tab pos="355600" algn="l"/>
              </a:tabLst>
            </a:pPr>
            <a:r>
              <a:rPr sz="2000" dirty="0">
                <a:solidFill>
                  <a:srgbClr val="006FC0"/>
                </a:solidFill>
                <a:latin typeface="Calibri"/>
                <a:cs typeface="Calibri"/>
              </a:rPr>
              <a:t>Develop</a:t>
            </a:r>
            <a:r>
              <a:rPr sz="2000" spc="-50" dirty="0">
                <a:solidFill>
                  <a:srgbClr val="006FC0"/>
                </a:solidFill>
                <a:latin typeface="Calibri"/>
                <a:cs typeface="Calibri"/>
              </a:rPr>
              <a:t> </a:t>
            </a:r>
            <a:r>
              <a:rPr sz="2000" spc="-10" dirty="0">
                <a:solidFill>
                  <a:srgbClr val="006FC0"/>
                </a:solidFill>
                <a:latin typeface="Calibri"/>
                <a:cs typeface="Calibri"/>
              </a:rPr>
              <a:t>workforce</a:t>
            </a:r>
            <a:r>
              <a:rPr sz="2000" spc="-45" dirty="0">
                <a:solidFill>
                  <a:srgbClr val="006FC0"/>
                </a:solidFill>
                <a:latin typeface="Calibri"/>
                <a:cs typeface="Calibri"/>
              </a:rPr>
              <a:t> </a:t>
            </a:r>
            <a:r>
              <a:rPr sz="2000" spc="-10" dirty="0">
                <a:solidFill>
                  <a:srgbClr val="006FC0"/>
                </a:solidFill>
                <a:latin typeface="Calibri"/>
                <a:cs typeface="Calibri"/>
              </a:rPr>
              <a:t>capacity</a:t>
            </a:r>
            <a:endParaRPr sz="2000">
              <a:latin typeface="Calibri"/>
              <a:cs typeface="Calibri"/>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335" y="68136"/>
            <a:ext cx="10022840" cy="1335405"/>
          </a:xfrm>
          <a:prstGeom prst="rect">
            <a:avLst/>
          </a:prstGeom>
        </p:spPr>
        <p:txBody>
          <a:bodyPr vert="horz" wrap="square" lIns="0" tIns="12065" rIns="0" bIns="0" rtlCol="0">
            <a:spAutoFit/>
          </a:bodyPr>
          <a:lstStyle/>
          <a:p>
            <a:pPr marL="12700" marR="5080">
              <a:lnSpc>
                <a:spcPct val="100000"/>
              </a:lnSpc>
              <a:spcBef>
                <a:spcPts val="95"/>
              </a:spcBef>
            </a:pPr>
            <a:r>
              <a:rPr sz="4300" spc="-20" dirty="0"/>
              <a:t>Fostering</a:t>
            </a:r>
            <a:r>
              <a:rPr sz="4300" spc="-150" dirty="0"/>
              <a:t> </a:t>
            </a:r>
            <a:r>
              <a:rPr sz="4300" spc="-10" dirty="0"/>
              <a:t>Communication</a:t>
            </a:r>
            <a:r>
              <a:rPr sz="4300" spc="-120" dirty="0"/>
              <a:t> </a:t>
            </a:r>
            <a:r>
              <a:rPr sz="4300" dirty="0"/>
              <a:t>with</a:t>
            </a:r>
            <a:r>
              <a:rPr sz="4300" spc="-165" dirty="0"/>
              <a:t> </a:t>
            </a:r>
            <a:r>
              <a:rPr sz="4300" dirty="0"/>
              <a:t>Other</a:t>
            </a:r>
            <a:r>
              <a:rPr sz="4300" spc="-140" dirty="0"/>
              <a:t> </a:t>
            </a:r>
            <a:r>
              <a:rPr sz="4300" spc="-10" dirty="0"/>
              <a:t>SDOH- </a:t>
            </a:r>
            <a:r>
              <a:rPr sz="4300" spc="-20" dirty="0"/>
              <a:t>Related</a:t>
            </a:r>
            <a:r>
              <a:rPr sz="4300" spc="-165" dirty="0"/>
              <a:t> </a:t>
            </a:r>
            <a:r>
              <a:rPr sz="4300" spc="-10" dirty="0"/>
              <a:t>Initiatives</a:t>
            </a:r>
            <a:r>
              <a:rPr sz="4300" spc="-160" dirty="0"/>
              <a:t> </a:t>
            </a:r>
            <a:r>
              <a:rPr sz="4300" dirty="0"/>
              <a:t>Within</a:t>
            </a:r>
            <a:r>
              <a:rPr sz="4300" spc="-135" dirty="0"/>
              <a:t> </a:t>
            </a:r>
            <a:r>
              <a:rPr sz="4300" spc="-25" dirty="0"/>
              <a:t>CDC</a:t>
            </a:r>
            <a:endParaRPr sz="4300"/>
          </a:p>
        </p:txBody>
      </p:sp>
      <p:sp>
        <p:nvSpPr>
          <p:cNvPr id="3" name="object 3"/>
          <p:cNvSpPr txBox="1"/>
          <p:nvPr/>
        </p:nvSpPr>
        <p:spPr>
          <a:xfrm>
            <a:off x="612316" y="2014440"/>
            <a:ext cx="10531475" cy="3660140"/>
          </a:xfrm>
          <a:prstGeom prst="rect">
            <a:avLst/>
          </a:prstGeom>
        </p:spPr>
        <p:txBody>
          <a:bodyPr vert="horz" wrap="square" lIns="0" tIns="78105" rIns="0" bIns="0" rtlCol="0">
            <a:spAutoFit/>
          </a:bodyPr>
          <a:lstStyle/>
          <a:p>
            <a:pPr marL="355600" indent="-342900">
              <a:lnSpc>
                <a:spcPct val="100000"/>
              </a:lnSpc>
              <a:spcBef>
                <a:spcPts val="615"/>
              </a:spcBef>
              <a:buFont typeface="Arial"/>
              <a:buChar char="•"/>
              <a:tabLst>
                <a:tab pos="355600" algn="l"/>
              </a:tabLst>
            </a:pPr>
            <a:r>
              <a:rPr sz="4000" dirty="0">
                <a:solidFill>
                  <a:srgbClr val="006FC0"/>
                </a:solidFill>
                <a:latin typeface="Calibri"/>
                <a:cs typeface="Calibri"/>
              </a:rPr>
              <a:t>Data</a:t>
            </a:r>
            <a:r>
              <a:rPr sz="4000" spc="-155" dirty="0">
                <a:solidFill>
                  <a:srgbClr val="006FC0"/>
                </a:solidFill>
                <a:latin typeface="Calibri"/>
                <a:cs typeface="Calibri"/>
              </a:rPr>
              <a:t> </a:t>
            </a:r>
            <a:r>
              <a:rPr sz="4000" spc="-20" dirty="0">
                <a:solidFill>
                  <a:srgbClr val="006FC0"/>
                </a:solidFill>
                <a:latin typeface="Calibri"/>
                <a:cs typeface="Calibri"/>
              </a:rPr>
              <a:t>Modernization</a:t>
            </a:r>
            <a:r>
              <a:rPr sz="4000" spc="-140" dirty="0">
                <a:solidFill>
                  <a:srgbClr val="006FC0"/>
                </a:solidFill>
                <a:latin typeface="Calibri"/>
                <a:cs typeface="Calibri"/>
              </a:rPr>
              <a:t> </a:t>
            </a:r>
            <a:r>
              <a:rPr sz="4000" spc="-10" dirty="0">
                <a:solidFill>
                  <a:srgbClr val="006FC0"/>
                </a:solidFill>
                <a:latin typeface="Calibri"/>
                <a:cs typeface="Calibri"/>
              </a:rPr>
              <a:t>Initiative</a:t>
            </a:r>
            <a:r>
              <a:rPr sz="4000" spc="-145" dirty="0">
                <a:solidFill>
                  <a:srgbClr val="006FC0"/>
                </a:solidFill>
                <a:latin typeface="Calibri"/>
                <a:cs typeface="Calibri"/>
              </a:rPr>
              <a:t> </a:t>
            </a:r>
            <a:r>
              <a:rPr sz="4000" spc="-10" dirty="0">
                <a:solidFill>
                  <a:srgbClr val="006FC0"/>
                </a:solidFill>
                <a:latin typeface="Calibri"/>
                <a:cs typeface="Calibri"/>
              </a:rPr>
              <a:t>(Alignment</a:t>
            </a:r>
            <a:r>
              <a:rPr sz="4000" spc="-135" dirty="0">
                <a:solidFill>
                  <a:srgbClr val="006FC0"/>
                </a:solidFill>
                <a:latin typeface="Calibri"/>
                <a:cs typeface="Calibri"/>
              </a:rPr>
              <a:t> </a:t>
            </a:r>
            <a:r>
              <a:rPr sz="4000" spc="-10" dirty="0">
                <a:solidFill>
                  <a:srgbClr val="006FC0"/>
                </a:solidFill>
                <a:latin typeface="Calibri"/>
                <a:cs typeface="Calibri"/>
              </a:rPr>
              <a:t>Groups)</a:t>
            </a:r>
            <a:endParaRPr sz="4000">
              <a:latin typeface="Calibri"/>
              <a:cs typeface="Calibri"/>
            </a:endParaRPr>
          </a:p>
          <a:p>
            <a:pPr marL="355600" indent="-342900">
              <a:lnSpc>
                <a:spcPct val="100000"/>
              </a:lnSpc>
              <a:spcBef>
                <a:spcPts val="515"/>
              </a:spcBef>
              <a:buFont typeface="Arial"/>
              <a:buChar char="•"/>
              <a:tabLst>
                <a:tab pos="355600" algn="l"/>
              </a:tabLst>
            </a:pPr>
            <a:r>
              <a:rPr sz="4000" spc="-10" dirty="0">
                <a:solidFill>
                  <a:srgbClr val="006FC0"/>
                </a:solidFill>
                <a:latin typeface="Calibri"/>
                <a:cs typeface="Calibri"/>
              </a:rPr>
              <a:t>Standards</a:t>
            </a:r>
            <a:r>
              <a:rPr sz="4000" spc="-165" dirty="0">
                <a:solidFill>
                  <a:srgbClr val="006FC0"/>
                </a:solidFill>
                <a:latin typeface="Calibri"/>
                <a:cs typeface="Calibri"/>
              </a:rPr>
              <a:t> </a:t>
            </a:r>
            <a:r>
              <a:rPr sz="4000" spc="-20" dirty="0">
                <a:solidFill>
                  <a:srgbClr val="006FC0"/>
                </a:solidFill>
                <a:latin typeface="Calibri"/>
                <a:cs typeface="Calibri"/>
              </a:rPr>
              <a:t>Development</a:t>
            </a:r>
            <a:r>
              <a:rPr sz="4000" spc="-155" dirty="0">
                <a:solidFill>
                  <a:srgbClr val="006FC0"/>
                </a:solidFill>
                <a:latin typeface="Calibri"/>
                <a:cs typeface="Calibri"/>
              </a:rPr>
              <a:t> </a:t>
            </a:r>
            <a:r>
              <a:rPr sz="4000" spc="-10" dirty="0">
                <a:solidFill>
                  <a:srgbClr val="006FC0"/>
                </a:solidFill>
                <a:latin typeface="Calibri"/>
                <a:cs typeface="Calibri"/>
              </a:rPr>
              <a:t>Activities</a:t>
            </a:r>
            <a:endParaRPr sz="4000">
              <a:latin typeface="Calibri"/>
              <a:cs typeface="Calibri"/>
            </a:endParaRPr>
          </a:p>
          <a:p>
            <a:pPr marL="697865" marR="774700" lvl="1" indent="-228600">
              <a:lnSpc>
                <a:spcPts val="3890"/>
              </a:lnSpc>
              <a:spcBef>
                <a:spcPts val="590"/>
              </a:spcBef>
              <a:buFont typeface="Arial"/>
              <a:buChar char="•"/>
              <a:tabLst>
                <a:tab pos="698500" algn="l"/>
              </a:tabLst>
            </a:pPr>
            <a:r>
              <a:rPr sz="3600" dirty="0">
                <a:solidFill>
                  <a:srgbClr val="006FC0"/>
                </a:solidFill>
                <a:latin typeface="Calibri"/>
                <a:cs typeface="Calibri"/>
              </a:rPr>
              <a:t>Data</a:t>
            </a:r>
            <a:r>
              <a:rPr sz="3600" spc="-85" dirty="0">
                <a:solidFill>
                  <a:srgbClr val="006FC0"/>
                </a:solidFill>
                <a:latin typeface="Calibri"/>
                <a:cs typeface="Calibri"/>
              </a:rPr>
              <a:t> </a:t>
            </a:r>
            <a:r>
              <a:rPr sz="3600" dirty="0">
                <a:solidFill>
                  <a:srgbClr val="006FC0"/>
                </a:solidFill>
                <a:latin typeface="Calibri"/>
                <a:cs typeface="Calibri"/>
              </a:rPr>
              <a:t>Standards</a:t>
            </a:r>
            <a:r>
              <a:rPr sz="3600" spc="-95" dirty="0">
                <a:solidFill>
                  <a:srgbClr val="006FC0"/>
                </a:solidFill>
                <a:latin typeface="Calibri"/>
                <a:cs typeface="Calibri"/>
              </a:rPr>
              <a:t> </a:t>
            </a:r>
            <a:r>
              <a:rPr sz="3600" dirty="0">
                <a:solidFill>
                  <a:srgbClr val="006FC0"/>
                </a:solidFill>
                <a:latin typeface="Calibri"/>
                <a:cs typeface="Calibri"/>
              </a:rPr>
              <a:t>Management</a:t>
            </a:r>
            <a:r>
              <a:rPr sz="3600" spc="-105" dirty="0">
                <a:solidFill>
                  <a:srgbClr val="006FC0"/>
                </a:solidFill>
                <a:latin typeface="Calibri"/>
                <a:cs typeface="Calibri"/>
              </a:rPr>
              <a:t> </a:t>
            </a:r>
            <a:r>
              <a:rPr sz="3600" dirty="0">
                <a:solidFill>
                  <a:srgbClr val="006FC0"/>
                </a:solidFill>
                <a:latin typeface="Calibri"/>
                <a:cs typeface="Calibri"/>
              </a:rPr>
              <a:t>and</a:t>
            </a:r>
            <a:r>
              <a:rPr sz="3600" spc="-80" dirty="0">
                <a:solidFill>
                  <a:srgbClr val="006FC0"/>
                </a:solidFill>
                <a:latin typeface="Calibri"/>
                <a:cs typeface="Calibri"/>
              </a:rPr>
              <a:t> </a:t>
            </a:r>
            <a:r>
              <a:rPr sz="3600" spc="-10" dirty="0">
                <a:solidFill>
                  <a:srgbClr val="006FC0"/>
                </a:solidFill>
                <a:latin typeface="Calibri"/>
                <a:cs typeface="Calibri"/>
              </a:rPr>
              <a:t>Harmonization Workgroup</a:t>
            </a:r>
            <a:endParaRPr sz="3600">
              <a:latin typeface="Calibri"/>
              <a:cs typeface="Calibri"/>
            </a:endParaRPr>
          </a:p>
          <a:p>
            <a:pPr marL="698500" lvl="1" indent="-229235">
              <a:lnSpc>
                <a:spcPct val="100000"/>
              </a:lnSpc>
              <a:buFont typeface="Arial"/>
              <a:buChar char="•"/>
              <a:tabLst>
                <a:tab pos="698500" algn="l"/>
              </a:tabLst>
            </a:pPr>
            <a:r>
              <a:rPr sz="3600" dirty="0">
                <a:solidFill>
                  <a:srgbClr val="006FC0"/>
                </a:solidFill>
                <a:latin typeface="Calibri"/>
                <a:cs typeface="Calibri"/>
              </a:rPr>
              <a:t>Health</a:t>
            </a:r>
            <a:r>
              <a:rPr sz="3600" spc="-90" dirty="0">
                <a:solidFill>
                  <a:srgbClr val="006FC0"/>
                </a:solidFill>
                <a:latin typeface="Calibri"/>
                <a:cs typeface="Calibri"/>
              </a:rPr>
              <a:t> </a:t>
            </a:r>
            <a:r>
              <a:rPr sz="3600" dirty="0">
                <a:solidFill>
                  <a:srgbClr val="006FC0"/>
                </a:solidFill>
                <a:latin typeface="Calibri"/>
                <a:cs typeface="Calibri"/>
              </a:rPr>
              <a:t>Equity</a:t>
            </a:r>
            <a:r>
              <a:rPr sz="3600" spc="-75" dirty="0">
                <a:solidFill>
                  <a:srgbClr val="006FC0"/>
                </a:solidFill>
                <a:latin typeface="Calibri"/>
                <a:cs typeface="Calibri"/>
              </a:rPr>
              <a:t> </a:t>
            </a:r>
            <a:r>
              <a:rPr sz="3600" dirty="0">
                <a:solidFill>
                  <a:srgbClr val="006FC0"/>
                </a:solidFill>
                <a:latin typeface="Calibri"/>
                <a:cs typeface="Calibri"/>
              </a:rPr>
              <a:t>Data</a:t>
            </a:r>
            <a:r>
              <a:rPr sz="3600" spc="-70" dirty="0">
                <a:solidFill>
                  <a:srgbClr val="006FC0"/>
                </a:solidFill>
                <a:latin typeface="Calibri"/>
                <a:cs typeface="Calibri"/>
              </a:rPr>
              <a:t> </a:t>
            </a:r>
            <a:r>
              <a:rPr sz="3600" dirty="0">
                <a:solidFill>
                  <a:srgbClr val="006FC0"/>
                </a:solidFill>
                <a:latin typeface="Calibri"/>
                <a:cs typeface="Calibri"/>
              </a:rPr>
              <a:t>Elements</a:t>
            </a:r>
            <a:r>
              <a:rPr sz="3600" spc="-60" dirty="0">
                <a:solidFill>
                  <a:srgbClr val="006FC0"/>
                </a:solidFill>
                <a:latin typeface="Calibri"/>
                <a:cs typeface="Calibri"/>
              </a:rPr>
              <a:t> </a:t>
            </a:r>
            <a:r>
              <a:rPr sz="3600" dirty="0">
                <a:solidFill>
                  <a:srgbClr val="006FC0"/>
                </a:solidFill>
                <a:latin typeface="Calibri"/>
                <a:cs typeface="Calibri"/>
              </a:rPr>
              <a:t>and</a:t>
            </a:r>
            <a:r>
              <a:rPr sz="3600" spc="-75" dirty="0">
                <a:solidFill>
                  <a:srgbClr val="006FC0"/>
                </a:solidFill>
                <a:latin typeface="Calibri"/>
                <a:cs typeface="Calibri"/>
              </a:rPr>
              <a:t> </a:t>
            </a:r>
            <a:r>
              <a:rPr sz="3600" dirty="0">
                <a:solidFill>
                  <a:srgbClr val="006FC0"/>
                </a:solidFill>
                <a:latin typeface="Calibri"/>
                <a:cs typeface="Calibri"/>
              </a:rPr>
              <a:t>Standards</a:t>
            </a:r>
            <a:r>
              <a:rPr sz="3600" spc="-85" dirty="0">
                <a:solidFill>
                  <a:srgbClr val="006FC0"/>
                </a:solidFill>
                <a:latin typeface="Calibri"/>
                <a:cs typeface="Calibri"/>
              </a:rPr>
              <a:t> </a:t>
            </a:r>
            <a:r>
              <a:rPr sz="3600" spc="-10" dirty="0">
                <a:solidFill>
                  <a:srgbClr val="006FC0"/>
                </a:solidFill>
                <a:latin typeface="Calibri"/>
                <a:cs typeface="Calibri"/>
              </a:rPr>
              <a:t>Group</a:t>
            </a:r>
            <a:endParaRPr sz="3600">
              <a:latin typeface="Calibri"/>
              <a:cs typeface="Calibri"/>
            </a:endParaRPr>
          </a:p>
          <a:p>
            <a:pPr marL="355600" indent="-342900">
              <a:lnSpc>
                <a:spcPct val="100000"/>
              </a:lnSpc>
              <a:spcBef>
                <a:spcPts val="500"/>
              </a:spcBef>
              <a:buFont typeface="Wingdings"/>
              <a:buChar char=""/>
              <a:tabLst>
                <a:tab pos="355600" algn="l"/>
              </a:tabLst>
            </a:pPr>
            <a:r>
              <a:rPr sz="4000" dirty="0">
                <a:solidFill>
                  <a:srgbClr val="006FC0"/>
                </a:solidFill>
                <a:latin typeface="Calibri"/>
                <a:cs typeface="Calibri"/>
              </a:rPr>
              <a:t>CDC</a:t>
            </a:r>
            <a:r>
              <a:rPr sz="4000" spc="-95" dirty="0">
                <a:solidFill>
                  <a:srgbClr val="006FC0"/>
                </a:solidFill>
                <a:latin typeface="Calibri"/>
                <a:cs typeface="Calibri"/>
              </a:rPr>
              <a:t> </a:t>
            </a:r>
            <a:r>
              <a:rPr sz="4000" dirty="0">
                <a:solidFill>
                  <a:srgbClr val="006FC0"/>
                </a:solidFill>
                <a:latin typeface="Calibri"/>
                <a:cs typeface="Calibri"/>
              </a:rPr>
              <a:t>SDOH</a:t>
            </a:r>
            <a:r>
              <a:rPr sz="4000" spc="-85" dirty="0">
                <a:solidFill>
                  <a:srgbClr val="006FC0"/>
                </a:solidFill>
                <a:latin typeface="Calibri"/>
                <a:cs typeface="Calibri"/>
              </a:rPr>
              <a:t> </a:t>
            </a:r>
            <a:r>
              <a:rPr sz="4000" dirty="0">
                <a:solidFill>
                  <a:srgbClr val="006FC0"/>
                </a:solidFill>
                <a:latin typeface="Calibri"/>
                <a:cs typeface="Calibri"/>
              </a:rPr>
              <a:t>Public</a:t>
            </a:r>
            <a:r>
              <a:rPr sz="4000" spc="-100" dirty="0">
                <a:solidFill>
                  <a:srgbClr val="006FC0"/>
                </a:solidFill>
                <a:latin typeface="Calibri"/>
                <a:cs typeface="Calibri"/>
              </a:rPr>
              <a:t> </a:t>
            </a:r>
            <a:r>
              <a:rPr sz="4000" dirty="0">
                <a:solidFill>
                  <a:srgbClr val="006FC0"/>
                </a:solidFill>
                <a:latin typeface="Calibri"/>
                <a:cs typeface="Calibri"/>
              </a:rPr>
              <a:t>Health</a:t>
            </a:r>
            <a:r>
              <a:rPr sz="4000" spc="-120" dirty="0">
                <a:solidFill>
                  <a:srgbClr val="006FC0"/>
                </a:solidFill>
                <a:latin typeface="Calibri"/>
                <a:cs typeface="Calibri"/>
              </a:rPr>
              <a:t> </a:t>
            </a:r>
            <a:r>
              <a:rPr sz="4000" dirty="0">
                <a:solidFill>
                  <a:srgbClr val="006FC0"/>
                </a:solidFill>
                <a:latin typeface="Calibri"/>
                <a:cs typeface="Calibri"/>
              </a:rPr>
              <a:t>Use</a:t>
            </a:r>
            <a:r>
              <a:rPr sz="4000" spc="-100" dirty="0">
                <a:solidFill>
                  <a:srgbClr val="006FC0"/>
                </a:solidFill>
                <a:latin typeface="Calibri"/>
                <a:cs typeface="Calibri"/>
              </a:rPr>
              <a:t> </a:t>
            </a:r>
            <a:r>
              <a:rPr sz="4000" dirty="0">
                <a:solidFill>
                  <a:srgbClr val="006FC0"/>
                </a:solidFill>
                <a:latin typeface="Calibri"/>
                <a:cs typeface="Calibri"/>
              </a:rPr>
              <a:t>Case</a:t>
            </a:r>
            <a:r>
              <a:rPr sz="4000" spc="-105" dirty="0">
                <a:solidFill>
                  <a:srgbClr val="006FC0"/>
                </a:solidFill>
                <a:latin typeface="Calibri"/>
                <a:cs typeface="Calibri"/>
              </a:rPr>
              <a:t> </a:t>
            </a:r>
            <a:r>
              <a:rPr sz="4000" spc="-10" dirty="0">
                <a:solidFill>
                  <a:srgbClr val="006FC0"/>
                </a:solidFill>
                <a:latin typeface="Calibri"/>
                <a:cs typeface="Calibri"/>
              </a:rPr>
              <a:t>Workgroup</a:t>
            </a:r>
            <a:endParaRPr sz="4000">
              <a:latin typeface="Calibri"/>
              <a:cs typeface="Calibri"/>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2" y="4799583"/>
            <a:ext cx="748538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E7E6E6"/>
                </a:solidFill>
              </a:rPr>
              <a:t>NCHS</a:t>
            </a:r>
            <a:r>
              <a:rPr sz="4800" spc="-95" dirty="0">
                <a:solidFill>
                  <a:srgbClr val="E7E6E6"/>
                </a:solidFill>
              </a:rPr>
              <a:t> </a:t>
            </a:r>
            <a:r>
              <a:rPr sz="4800" spc="-10" dirty="0">
                <a:solidFill>
                  <a:srgbClr val="E7E6E6"/>
                </a:solidFill>
              </a:rPr>
              <a:t>SDOH-</a:t>
            </a:r>
            <a:r>
              <a:rPr sz="4800" dirty="0">
                <a:solidFill>
                  <a:srgbClr val="E7E6E6"/>
                </a:solidFill>
              </a:rPr>
              <a:t>related</a:t>
            </a:r>
            <a:r>
              <a:rPr sz="4800" spc="-70" dirty="0">
                <a:solidFill>
                  <a:srgbClr val="E7E6E6"/>
                </a:solidFill>
              </a:rPr>
              <a:t> </a:t>
            </a:r>
            <a:r>
              <a:rPr sz="4800" spc="-10" dirty="0">
                <a:solidFill>
                  <a:srgbClr val="E7E6E6"/>
                </a:solidFill>
              </a:rPr>
              <a:t>Activities</a:t>
            </a:r>
            <a:endParaRPr sz="480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15CFB-0B96-4067-BA74-E53D857DF231}"/>
              </a:ext>
            </a:extLst>
          </p:cNvPr>
          <p:cNvSpPr>
            <a:spLocks noGrp="1"/>
          </p:cNvSpPr>
          <p:nvPr>
            <p:ph type="title" idx="4294967295"/>
          </p:nvPr>
        </p:nvSpPr>
        <p:spPr>
          <a:xfrm>
            <a:off x="383706" y="-574040"/>
            <a:ext cx="11424587" cy="574040"/>
          </a:xfrm>
        </p:spPr>
        <p:txBody>
          <a:bodyPr wrap="square" lIns="0" tIns="0" rIns="0" bIns="0" anchor="b">
            <a:spAutoFit/>
          </a:bodyPr>
          <a:lstStyle/>
          <a:p>
            <a:r>
              <a:rPr lang="en-US" dirty="0"/>
              <a:t>NCHS Activities to Support SDOH</a:t>
            </a:r>
          </a:p>
        </p:txBody>
      </p:sp>
      <p:pic>
        <p:nvPicPr>
          <p:cNvPr id="2" name="object 2" descr="This slide is entitled NCHS Activities to Support SDOH.  The focus for the slide Data Development and Modernization Activities"/>
          <p:cNvPicPr/>
          <p:nvPr/>
        </p:nvPicPr>
        <p:blipFill>
          <a:blip r:embed="rId2" cstate="print"/>
          <a:stretch>
            <a:fillRect/>
          </a:stretch>
        </p:blipFill>
        <p:spPr>
          <a:xfrm>
            <a:off x="0" y="0"/>
            <a:ext cx="12188609" cy="6545579"/>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ocial determinants of health are conditions in the places where people live, learn, work, and play that affect a wide range of health and quality-of-life-risks and outcomes.  This part of the pie chart represents live."/>
          <p:cNvSpPr/>
          <p:nvPr/>
        </p:nvSpPr>
        <p:spPr>
          <a:xfrm>
            <a:off x="3892296" y="1926335"/>
            <a:ext cx="1885314" cy="1884045"/>
          </a:xfrm>
          <a:custGeom>
            <a:avLst/>
            <a:gdLst/>
            <a:ahLst/>
            <a:cxnLst/>
            <a:rect l="l" t="t" r="r" b="b"/>
            <a:pathLst>
              <a:path w="1885314" h="1884045">
                <a:moveTo>
                  <a:pt x="1885188" y="0"/>
                </a:moveTo>
                <a:lnTo>
                  <a:pt x="1836530" y="615"/>
                </a:lnTo>
                <a:lnTo>
                  <a:pt x="1788176" y="2451"/>
                </a:lnTo>
                <a:lnTo>
                  <a:pt x="1740141" y="5492"/>
                </a:lnTo>
                <a:lnTo>
                  <a:pt x="1692438" y="9725"/>
                </a:lnTo>
                <a:lnTo>
                  <a:pt x="1645084" y="15133"/>
                </a:lnTo>
                <a:lnTo>
                  <a:pt x="1598092" y="21704"/>
                </a:lnTo>
                <a:lnTo>
                  <a:pt x="1551478" y="29420"/>
                </a:lnTo>
                <a:lnTo>
                  <a:pt x="1505257" y="38269"/>
                </a:lnTo>
                <a:lnTo>
                  <a:pt x="1459443" y="48234"/>
                </a:lnTo>
                <a:lnTo>
                  <a:pt x="1414050" y="59302"/>
                </a:lnTo>
                <a:lnTo>
                  <a:pt x="1369095" y="71457"/>
                </a:lnTo>
                <a:lnTo>
                  <a:pt x="1324591" y="84685"/>
                </a:lnTo>
                <a:lnTo>
                  <a:pt x="1280554" y="98971"/>
                </a:lnTo>
                <a:lnTo>
                  <a:pt x="1236997" y="114300"/>
                </a:lnTo>
                <a:lnTo>
                  <a:pt x="1193937" y="130657"/>
                </a:lnTo>
                <a:lnTo>
                  <a:pt x="1151388" y="148027"/>
                </a:lnTo>
                <a:lnTo>
                  <a:pt x="1109364" y="166396"/>
                </a:lnTo>
                <a:lnTo>
                  <a:pt x="1067881" y="185749"/>
                </a:lnTo>
                <a:lnTo>
                  <a:pt x="1026954" y="206071"/>
                </a:lnTo>
                <a:lnTo>
                  <a:pt x="986596" y="227347"/>
                </a:lnTo>
                <a:lnTo>
                  <a:pt x="946823" y="249563"/>
                </a:lnTo>
                <a:lnTo>
                  <a:pt x="907650" y="272703"/>
                </a:lnTo>
                <a:lnTo>
                  <a:pt x="869091" y="296754"/>
                </a:lnTo>
                <a:lnTo>
                  <a:pt x="831162" y="321699"/>
                </a:lnTo>
                <a:lnTo>
                  <a:pt x="793877" y="347525"/>
                </a:lnTo>
                <a:lnTo>
                  <a:pt x="757250" y="374216"/>
                </a:lnTo>
                <a:lnTo>
                  <a:pt x="721298" y="401758"/>
                </a:lnTo>
                <a:lnTo>
                  <a:pt x="686034" y="430136"/>
                </a:lnTo>
                <a:lnTo>
                  <a:pt x="651473" y="459335"/>
                </a:lnTo>
                <a:lnTo>
                  <a:pt x="617630" y="489341"/>
                </a:lnTo>
                <a:lnTo>
                  <a:pt x="584521" y="520138"/>
                </a:lnTo>
                <a:lnTo>
                  <a:pt x="552159" y="551711"/>
                </a:lnTo>
                <a:lnTo>
                  <a:pt x="520560" y="584047"/>
                </a:lnTo>
                <a:lnTo>
                  <a:pt x="489738" y="617130"/>
                </a:lnTo>
                <a:lnTo>
                  <a:pt x="459708" y="650945"/>
                </a:lnTo>
                <a:lnTo>
                  <a:pt x="430485" y="685478"/>
                </a:lnTo>
                <a:lnTo>
                  <a:pt x="402084" y="720713"/>
                </a:lnTo>
                <a:lnTo>
                  <a:pt x="374520" y="756637"/>
                </a:lnTo>
                <a:lnTo>
                  <a:pt x="347807" y="793233"/>
                </a:lnTo>
                <a:lnTo>
                  <a:pt x="321960" y="830488"/>
                </a:lnTo>
                <a:lnTo>
                  <a:pt x="296995" y="868387"/>
                </a:lnTo>
                <a:lnTo>
                  <a:pt x="272925" y="906914"/>
                </a:lnTo>
                <a:lnTo>
                  <a:pt x="249766" y="946056"/>
                </a:lnTo>
                <a:lnTo>
                  <a:pt x="227532" y="985797"/>
                </a:lnTo>
                <a:lnTo>
                  <a:pt x="206238" y="1026122"/>
                </a:lnTo>
                <a:lnTo>
                  <a:pt x="185900" y="1067017"/>
                </a:lnTo>
                <a:lnTo>
                  <a:pt x="166531" y="1108466"/>
                </a:lnTo>
                <a:lnTo>
                  <a:pt x="148147" y="1150456"/>
                </a:lnTo>
                <a:lnTo>
                  <a:pt x="130763" y="1192971"/>
                </a:lnTo>
                <a:lnTo>
                  <a:pt x="114392" y="1235996"/>
                </a:lnTo>
                <a:lnTo>
                  <a:pt x="99051" y="1279517"/>
                </a:lnTo>
                <a:lnTo>
                  <a:pt x="84754" y="1323519"/>
                </a:lnTo>
                <a:lnTo>
                  <a:pt x="71515" y="1367987"/>
                </a:lnTo>
                <a:lnTo>
                  <a:pt x="59350" y="1412906"/>
                </a:lnTo>
                <a:lnTo>
                  <a:pt x="48274" y="1458262"/>
                </a:lnTo>
                <a:lnTo>
                  <a:pt x="38300" y="1504039"/>
                </a:lnTo>
                <a:lnTo>
                  <a:pt x="29444" y="1550223"/>
                </a:lnTo>
                <a:lnTo>
                  <a:pt x="21721" y="1596800"/>
                </a:lnTo>
                <a:lnTo>
                  <a:pt x="15146" y="1643753"/>
                </a:lnTo>
                <a:lnTo>
                  <a:pt x="9733" y="1691070"/>
                </a:lnTo>
                <a:lnTo>
                  <a:pt x="5497" y="1738733"/>
                </a:lnTo>
                <a:lnTo>
                  <a:pt x="2453" y="1786730"/>
                </a:lnTo>
                <a:lnTo>
                  <a:pt x="615" y="1835045"/>
                </a:lnTo>
                <a:lnTo>
                  <a:pt x="0" y="1883664"/>
                </a:lnTo>
                <a:lnTo>
                  <a:pt x="1885188" y="1883664"/>
                </a:lnTo>
                <a:lnTo>
                  <a:pt x="1885188" y="0"/>
                </a:lnTo>
                <a:close/>
              </a:path>
            </a:pathLst>
          </a:custGeom>
          <a:solidFill>
            <a:srgbClr val="FAE4D5"/>
          </a:solidFill>
        </p:spPr>
        <p:txBody>
          <a:bodyPr wrap="square" lIns="0" tIns="0" rIns="0" bIns="0" rtlCol="0"/>
          <a:lstStyle/>
          <a:p>
            <a:endParaRPr/>
          </a:p>
        </p:txBody>
      </p:sp>
      <p:sp>
        <p:nvSpPr>
          <p:cNvPr id="3" name="object 3" descr="Live"/>
          <p:cNvSpPr txBox="1"/>
          <p:nvPr/>
        </p:nvSpPr>
        <p:spPr>
          <a:xfrm>
            <a:off x="4794453" y="2857850"/>
            <a:ext cx="628650" cy="482600"/>
          </a:xfrm>
          <a:prstGeom prst="rect">
            <a:avLst/>
          </a:prstGeom>
        </p:spPr>
        <p:txBody>
          <a:bodyPr vert="horz" wrap="square" lIns="0" tIns="12700" rIns="0" bIns="0" rtlCol="0">
            <a:spAutoFit/>
          </a:bodyPr>
          <a:lstStyle/>
          <a:p>
            <a:pPr marL="12700">
              <a:lnSpc>
                <a:spcPct val="100000"/>
              </a:lnSpc>
              <a:spcBef>
                <a:spcPts val="100"/>
              </a:spcBef>
            </a:pPr>
            <a:r>
              <a:rPr sz="3000" spc="-20" dirty="0">
                <a:solidFill>
                  <a:srgbClr val="843B0B"/>
                </a:solidFill>
                <a:latin typeface="Calibri"/>
                <a:cs typeface="Calibri"/>
              </a:rPr>
              <a:t>Live</a:t>
            </a:r>
            <a:endParaRPr sz="3000">
              <a:latin typeface="Calibri"/>
              <a:cs typeface="Calibri"/>
            </a:endParaRPr>
          </a:p>
        </p:txBody>
      </p:sp>
      <p:sp>
        <p:nvSpPr>
          <p:cNvPr id="4" name="object 4" descr="Social determinants of health are conditions in the places where people live, learn, work, and play that affect a wide range of health and quality-of-life-risks and outcomes.  This part of the pie chart represents work."/>
          <p:cNvSpPr/>
          <p:nvPr/>
        </p:nvSpPr>
        <p:spPr>
          <a:xfrm>
            <a:off x="5864350" y="1926335"/>
            <a:ext cx="1884045" cy="1884045"/>
          </a:xfrm>
          <a:custGeom>
            <a:avLst/>
            <a:gdLst/>
            <a:ahLst/>
            <a:cxnLst/>
            <a:rect l="l" t="t" r="r" b="b"/>
            <a:pathLst>
              <a:path w="1884045" h="1884045">
                <a:moveTo>
                  <a:pt x="0" y="0"/>
                </a:moveTo>
                <a:lnTo>
                  <a:pt x="0" y="1883664"/>
                </a:lnTo>
                <a:lnTo>
                  <a:pt x="1883664" y="1883664"/>
                </a:lnTo>
                <a:lnTo>
                  <a:pt x="1883048" y="1835045"/>
                </a:lnTo>
                <a:lnTo>
                  <a:pt x="1881212" y="1786730"/>
                </a:lnTo>
                <a:lnTo>
                  <a:pt x="1878171" y="1738733"/>
                </a:lnTo>
                <a:lnTo>
                  <a:pt x="1873938" y="1691070"/>
                </a:lnTo>
                <a:lnTo>
                  <a:pt x="1868530" y="1643753"/>
                </a:lnTo>
                <a:lnTo>
                  <a:pt x="1861959" y="1596800"/>
                </a:lnTo>
                <a:lnTo>
                  <a:pt x="1854243" y="1550223"/>
                </a:lnTo>
                <a:lnTo>
                  <a:pt x="1845394" y="1504039"/>
                </a:lnTo>
                <a:lnTo>
                  <a:pt x="1835429" y="1458262"/>
                </a:lnTo>
                <a:lnTo>
                  <a:pt x="1824361" y="1412906"/>
                </a:lnTo>
                <a:lnTo>
                  <a:pt x="1812206" y="1367987"/>
                </a:lnTo>
                <a:lnTo>
                  <a:pt x="1798978" y="1323519"/>
                </a:lnTo>
                <a:lnTo>
                  <a:pt x="1784692" y="1279517"/>
                </a:lnTo>
                <a:lnTo>
                  <a:pt x="1769363" y="1235996"/>
                </a:lnTo>
                <a:lnTo>
                  <a:pt x="1753006" y="1192971"/>
                </a:lnTo>
                <a:lnTo>
                  <a:pt x="1735636" y="1150456"/>
                </a:lnTo>
                <a:lnTo>
                  <a:pt x="1717267" y="1108466"/>
                </a:lnTo>
                <a:lnTo>
                  <a:pt x="1697914" y="1067017"/>
                </a:lnTo>
                <a:lnTo>
                  <a:pt x="1677592" y="1026122"/>
                </a:lnTo>
                <a:lnTo>
                  <a:pt x="1656316" y="985797"/>
                </a:lnTo>
                <a:lnTo>
                  <a:pt x="1634100" y="946056"/>
                </a:lnTo>
                <a:lnTo>
                  <a:pt x="1610960" y="906914"/>
                </a:lnTo>
                <a:lnTo>
                  <a:pt x="1586909" y="868387"/>
                </a:lnTo>
                <a:lnTo>
                  <a:pt x="1561964" y="830488"/>
                </a:lnTo>
                <a:lnTo>
                  <a:pt x="1536138" y="793233"/>
                </a:lnTo>
                <a:lnTo>
                  <a:pt x="1509447" y="756637"/>
                </a:lnTo>
                <a:lnTo>
                  <a:pt x="1481905" y="720713"/>
                </a:lnTo>
                <a:lnTo>
                  <a:pt x="1453527" y="685478"/>
                </a:lnTo>
                <a:lnTo>
                  <a:pt x="1424328" y="650945"/>
                </a:lnTo>
                <a:lnTo>
                  <a:pt x="1394322" y="617130"/>
                </a:lnTo>
                <a:lnTo>
                  <a:pt x="1363525" y="584047"/>
                </a:lnTo>
                <a:lnTo>
                  <a:pt x="1331952" y="551711"/>
                </a:lnTo>
                <a:lnTo>
                  <a:pt x="1299616" y="520138"/>
                </a:lnTo>
                <a:lnTo>
                  <a:pt x="1266533" y="489341"/>
                </a:lnTo>
                <a:lnTo>
                  <a:pt x="1232718" y="459335"/>
                </a:lnTo>
                <a:lnTo>
                  <a:pt x="1198185" y="430136"/>
                </a:lnTo>
                <a:lnTo>
                  <a:pt x="1162950" y="401758"/>
                </a:lnTo>
                <a:lnTo>
                  <a:pt x="1127026" y="374216"/>
                </a:lnTo>
                <a:lnTo>
                  <a:pt x="1090430" y="347525"/>
                </a:lnTo>
                <a:lnTo>
                  <a:pt x="1053175" y="321699"/>
                </a:lnTo>
                <a:lnTo>
                  <a:pt x="1015276" y="296754"/>
                </a:lnTo>
                <a:lnTo>
                  <a:pt x="976749" y="272703"/>
                </a:lnTo>
                <a:lnTo>
                  <a:pt x="937607" y="249563"/>
                </a:lnTo>
                <a:lnTo>
                  <a:pt x="897866" y="227347"/>
                </a:lnTo>
                <a:lnTo>
                  <a:pt x="857541" y="206071"/>
                </a:lnTo>
                <a:lnTo>
                  <a:pt x="816646" y="185749"/>
                </a:lnTo>
                <a:lnTo>
                  <a:pt x="775197" y="166396"/>
                </a:lnTo>
                <a:lnTo>
                  <a:pt x="733207" y="148027"/>
                </a:lnTo>
                <a:lnTo>
                  <a:pt x="690692" y="130657"/>
                </a:lnTo>
                <a:lnTo>
                  <a:pt x="647667" y="114300"/>
                </a:lnTo>
                <a:lnTo>
                  <a:pt x="604146" y="98971"/>
                </a:lnTo>
                <a:lnTo>
                  <a:pt x="560144" y="84685"/>
                </a:lnTo>
                <a:lnTo>
                  <a:pt x="515676" y="71457"/>
                </a:lnTo>
                <a:lnTo>
                  <a:pt x="470757" y="59302"/>
                </a:lnTo>
                <a:lnTo>
                  <a:pt x="425401" y="48234"/>
                </a:lnTo>
                <a:lnTo>
                  <a:pt x="379624" y="38269"/>
                </a:lnTo>
                <a:lnTo>
                  <a:pt x="333440" y="29420"/>
                </a:lnTo>
                <a:lnTo>
                  <a:pt x="286863" y="21704"/>
                </a:lnTo>
                <a:lnTo>
                  <a:pt x="239910" y="15133"/>
                </a:lnTo>
                <a:lnTo>
                  <a:pt x="192593" y="9725"/>
                </a:lnTo>
                <a:lnTo>
                  <a:pt x="144930" y="5492"/>
                </a:lnTo>
                <a:lnTo>
                  <a:pt x="96933" y="2451"/>
                </a:lnTo>
                <a:lnTo>
                  <a:pt x="48618" y="615"/>
                </a:lnTo>
                <a:lnTo>
                  <a:pt x="0" y="0"/>
                </a:lnTo>
                <a:close/>
              </a:path>
            </a:pathLst>
          </a:custGeom>
          <a:solidFill>
            <a:srgbClr val="DAE2F3"/>
          </a:solidFill>
        </p:spPr>
        <p:txBody>
          <a:bodyPr wrap="square" lIns="0" tIns="0" rIns="0" bIns="0" rtlCol="0"/>
          <a:lstStyle/>
          <a:p>
            <a:endParaRPr/>
          </a:p>
        </p:txBody>
      </p:sp>
      <p:sp>
        <p:nvSpPr>
          <p:cNvPr id="5" name="object 5"/>
          <p:cNvSpPr txBox="1"/>
          <p:nvPr/>
        </p:nvSpPr>
        <p:spPr>
          <a:xfrm>
            <a:off x="6101294" y="2857850"/>
            <a:ext cx="8559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6F2F9F"/>
                </a:solidFill>
                <a:latin typeface="Calibri"/>
                <a:cs typeface="Calibri"/>
              </a:rPr>
              <a:t>Work</a:t>
            </a:r>
            <a:endParaRPr sz="3000">
              <a:latin typeface="Calibri"/>
              <a:cs typeface="Calibri"/>
            </a:endParaRPr>
          </a:p>
        </p:txBody>
      </p:sp>
      <p:sp>
        <p:nvSpPr>
          <p:cNvPr id="6" name="object 6" descr="Social determinants of health are conditions in the places where people live, learn, work, and play that affect a wide range of health and quality-of-life-risks and outcomes.  This part of the pie chart represents play."/>
          <p:cNvSpPr/>
          <p:nvPr/>
        </p:nvSpPr>
        <p:spPr>
          <a:xfrm>
            <a:off x="5864352" y="3896867"/>
            <a:ext cx="1884045" cy="1885314"/>
          </a:xfrm>
          <a:custGeom>
            <a:avLst/>
            <a:gdLst/>
            <a:ahLst/>
            <a:cxnLst/>
            <a:rect l="l" t="t" r="r" b="b"/>
            <a:pathLst>
              <a:path w="1884045" h="1885314">
                <a:moveTo>
                  <a:pt x="1883664" y="0"/>
                </a:moveTo>
                <a:lnTo>
                  <a:pt x="0" y="0"/>
                </a:lnTo>
                <a:lnTo>
                  <a:pt x="0" y="1885187"/>
                </a:lnTo>
                <a:lnTo>
                  <a:pt x="48618" y="1884572"/>
                </a:lnTo>
                <a:lnTo>
                  <a:pt x="96933" y="1882734"/>
                </a:lnTo>
                <a:lnTo>
                  <a:pt x="144930" y="1879690"/>
                </a:lnTo>
                <a:lnTo>
                  <a:pt x="192593" y="1875454"/>
                </a:lnTo>
                <a:lnTo>
                  <a:pt x="239910" y="1870041"/>
                </a:lnTo>
                <a:lnTo>
                  <a:pt x="286863" y="1863466"/>
                </a:lnTo>
                <a:lnTo>
                  <a:pt x="333440" y="1855743"/>
                </a:lnTo>
                <a:lnTo>
                  <a:pt x="379624" y="1846887"/>
                </a:lnTo>
                <a:lnTo>
                  <a:pt x="425401" y="1836913"/>
                </a:lnTo>
                <a:lnTo>
                  <a:pt x="470757" y="1825837"/>
                </a:lnTo>
                <a:lnTo>
                  <a:pt x="515676" y="1813672"/>
                </a:lnTo>
                <a:lnTo>
                  <a:pt x="560144" y="1800433"/>
                </a:lnTo>
                <a:lnTo>
                  <a:pt x="604146" y="1786136"/>
                </a:lnTo>
                <a:lnTo>
                  <a:pt x="647667" y="1770795"/>
                </a:lnTo>
                <a:lnTo>
                  <a:pt x="690692" y="1754424"/>
                </a:lnTo>
                <a:lnTo>
                  <a:pt x="733207" y="1737040"/>
                </a:lnTo>
                <a:lnTo>
                  <a:pt x="775197" y="1718656"/>
                </a:lnTo>
                <a:lnTo>
                  <a:pt x="816646" y="1699287"/>
                </a:lnTo>
                <a:lnTo>
                  <a:pt x="857541" y="1678949"/>
                </a:lnTo>
                <a:lnTo>
                  <a:pt x="897866" y="1657655"/>
                </a:lnTo>
                <a:lnTo>
                  <a:pt x="937607" y="1635421"/>
                </a:lnTo>
                <a:lnTo>
                  <a:pt x="976749" y="1612262"/>
                </a:lnTo>
                <a:lnTo>
                  <a:pt x="1015276" y="1588192"/>
                </a:lnTo>
                <a:lnTo>
                  <a:pt x="1053175" y="1563227"/>
                </a:lnTo>
                <a:lnTo>
                  <a:pt x="1090430" y="1537380"/>
                </a:lnTo>
                <a:lnTo>
                  <a:pt x="1127026" y="1510667"/>
                </a:lnTo>
                <a:lnTo>
                  <a:pt x="1162950" y="1483103"/>
                </a:lnTo>
                <a:lnTo>
                  <a:pt x="1198185" y="1454702"/>
                </a:lnTo>
                <a:lnTo>
                  <a:pt x="1232718" y="1425479"/>
                </a:lnTo>
                <a:lnTo>
                  <a:pt x="1266533" y="1395449"/>
                </a:lnTo>
                <a:lnTo>
                  <a:pt x="1299616" y="1364627"/>
                </a:lnTo>
                <a:lnTo>
                  <a:pt x="1331952" y="1333028"/>
                </a:lnTo>
                <a:lnTo>
                  <a:pt x="1363525" y="1300666"/>
                </a:lnTo>
                <a:lnTo>
                  <a:pt x="1394322" y="1267557"/>
                </a:lnTo>
                <a:lnTo>
                  <a:pt x="1424328" y="1233714"/>
                </a:lnTo>
                <a:lnTo>
                  <a:pt x="1453527" y="1199153"/>
                </a:lnTo>
                <a:lnTo>
                  <a:pt x="1481905" y="1163889"/>
                </a:lnTo>
                <a:lnTo>
                  <a:pt x="1509447" y="1127937"/>
                </a:lnTo>
                <a:lnTo>
                  <a:pt x="1536138" y="1091310"/>
                </a:lnTo>
                <a:lnTo>
                  <a:pt x="1561964" y="1054025"/>
                </a:lnTo>
                <a:lnTo>
                  <a:pt x="1586909" y="1016096"/>
                </a:lnTo>
                <a:lnTo>
                  <a:pt x="1610960" y="977537"/>
                </a:lnTo>
                <a:lnTo>
                  <a:pt x="1634100" y="938364"/>
                </a:lnTo>
                <a:lnTo>
                  <a:pt x="1656316" y="898591"/>
                </a:lnTo>
                <a:lnTo>
                  <a:pt x="1677592" y="858233"/>
                </a:lnTo>
                <a:lnTo>
                  <a:pt x="1697914" y="817306"/>
                </a:lnTo>
                <a:lnTo>
                  <a:pt x="1717267" y="775823"/>
                </a:lnTo>
                <a:lnTo>
                  <a:pt x="1735636" y="733799"/>
                </a:lnTo>
                <a:lnTo>
                  <a:pt x="1753006" y="691250"/>
                </a:lnTo>
                <a:lnTo>
                  <a:pt x="1769363" y="648190"/>
                </a:lnTo>
                <a:lnTo>
                  <a:pt x="1784692" y="604633"/>
                </a:lnTo>
                <a:lnTo>
                  <a:pt x="1798978" y="560596"/>
                </a:lnTo>
                <a:lnTo>
                  <a:pt x="1812206" y="516092"/>
                </a:lnTo>
                <a:lnTo>
                  <a:pt x="1824361" y="471137"/>
                </a:lnTo>
                <a:lnTo>
                  <a:pt x="1835429" y="425744"/>
                </a:lnTo>
                <a:lnTo>
                  <a:pt x="1845394" y="379930"/>
                </a:lnTo>
                <a:lnTo>
                  <a:pt x="1854243" y="333709"/>
                </a:lnTo>
                <a:lnTo>
                  <a:pt x="1861959" y="287095"/>
                </a:lnTo>
                <a:lnTo>
                  <a:pt x="1868530" y="240103"/>
                </a:lnTo>
                <a:lnTo>
                  <a:pt x="1873938" y="192749"/>
                </a:lnTo>
                <a:lnTo>
                  <a:pt x="1878171" y="145046"/>
                </a:lnTo>
                <a:lnTo>
                  <a:pt x="1881212" y="97011"/>
                </a:lnTo>
                <a:lnTo>
                  <a:pt x="1883048" y="48657"/>
                </a:lnTo>
                <a:lnTo>
                  <a:pt x="1883664" y="0"/>
                </a:lnTo>
                <a:close/>
              </a:path>
            </a:pathLst>
          </a:custGeom>
          <a:solidFill>
            <a:srgbClr val="D9D9D9"/>
          </a:solidFill>
        </p:spPr>
        <p:txBody>
          <a:bodyPr wrap="square" lIns="0" tIns="0" rIns="0" bIns="0" rtlCol="0"/>
          <a:lstStyle/>
          <a:p>
            <a:endParaRPr/>
          </a:p>
        </p:txBody>
      </p:sp>
      <p:sp>
        <p:nvSpPr>
          <p:cNvPr id="7" name="object 7"/>
          <p:cNvSpPr txBox="1"/>
          <p:nvPr/>
        </p:nvSpPr>
        <p:spPr>
          <a:xfrm>
            <a:off x="6201878" y="4277437"/>
            <a:ext cx="657225" cy="482600"/>
          </a:xfrm>
          <a:prstGeom prst="rect">
            <a:avLst/>
          </a:prstGeom>
        </p:spPr>
        <p:txBody>
          <a:bodyPr vert="horz" wrap="square" lIns="0" tIns="12700" rIns="0" bIns="0" rtlCol="0">
            <a:spAutoFit/>
          </a:bodyPr>
          <a:lstStyle/>
          <a:p>
            <a:pPr marL="12700">
              <a:lnSpc>
                <a:spcPct val="100000"/>
              </a:lnSpc>
              <a:spcBef>
                <a:spcPts val="100"/>
              </a:spcBef>
            </a:pPr>
            <a:r>
              <a:rPr sz="3000" spc="-20" dirty="0">
                <a:latin typeface="Calibri"/>
                <a:cs typeface="Calibri"/>
              </a:rPr>
              <a:t>Play</a:t>
            </a:r>
            <a:endParaRPr sz="3000">
              <a:latin typeface="Calibri"/>
              <a:cs typeface="Calibri"/>
            </a:endParaRPr>
          </a:p>
        </p:txBody>
      </p:sp>
      <p:sp>
        <p:nvSpPr>
          <p:cNvPr id="8" name="object 8" descr="Social determinants of health are conditions in the places where people live, learn, work, and play that affect a wide range of health and quality-of-life-risks and outcomes.  This part of the pie chart represents learn."/>
          <p:cNvSpPr/>
          <p:nvPr/>
        </p:nvSpPr>
        <p:spPr>
          <a:xfrm>
            <a:off x="3892296" y="3896867"/>
            <a:ext cx="1885314" cy="1885314"/>
          </a:xfrm>
          <a:custGeom>
            <a:avLst/>
            <a:gdLst/>
            <a:ahLst/>
            <a:cxnLst/>
            <a:rect l="l" t="t" r="r" b="b"/>
            <a:pathLst>
              <a:path w="1885314" h="1885314">
                <a:moveTo>
                  <a:pt x="1885188" y="0"/>
                </a:moveTo>
                <a:lnTo>
                  <a:pt x="0" y="0"/>
                </a:lnTo>
                <a:lnTo>
                  <a:pt x="615" y="48657"/>
                </a:lnTo>
                <a:lnTo>
                  <a:pt x="2453" y="97011"/>
                </a:lnTo>
                <a:lnTo>
                  <a:pt x="5497" y="145046"/>
                </a:lnTo>
                <a:lnTo>
                  <a:pt x="9733" y="192749"/>
                </a:lnTo>
                <a:lnTo>
                  <a:pt x="15146" y="240103"/>
                </a:lnTo>
                <a:lnTo>
                  <a:pt x="21721" y="287095"/>
                </a:lnTo>
                <a:lnTo>
                  <a:pt x="29444" y="333709"/>
                </a:lnTo>
                <a:lnTo>
                  <a:pt x="38300" y="379930"/>
                </a:lnTo>
                <a:lnTo>
                  <a:pt x="48274" y="425744"/>
                </a:lnTo>
                <a:lnTo>
                  <a:pt x="59350" y="471137"/>
                </a:lnTo>
                <a:lnTo>
                  <a:pt x="71515" y="516092"/>
                </a:lnTo>
                <a:lnTo>
                  <a:pt x="84754" y="560596"/>
                </a:lnTo>
                <a:lnTo>
                  <a:pt x="99051" y="604633"/>
                </a:lnTo>
                <a:lnTo>
                  <a:pt x="114392" y="648190"/>
                </a:lnTo>
                <a:lnTo>
                  <a:pt x="130763" y="691250"/>
                </a:lnTo>
                <a:lnTo>
                  <a:pt x="148147" y="733799"/>
                </a:lnTo>
                <a:lnTo>
                  <a:pt x="166531" y="775823"/>
                </a:lnTo>
                <a:lnTo>
                  <a:pt x="185900" y="817306"/>
                </a:lnTo>
                <a:lnTo>
                  <a:pt x="206238" y="858233"/>
                </a:lnTo>
                <a:lnTo>
                  <a:pt x="227532" y="898591"/>
                </a:lnTo>
                <a:lnTo>
                  <a:pt x="249766" y="938364"/>
                </a:lnTo>
                <a:lnTo>
                  <a:pt x="272925" y="977537"/>
                </a:lnTo>
                <a:lnTo>
                  <a:pt x="296995" y="1016096"/>
                </a:lnTo>
                <a:lnTo>
                  <a:pt x="321960" y="1054025"/>
                </a:lnTo>
                <a:lnTo>
                  <a:pt x="347807" y="1091310"/>
                </a:lnTo>
                <a:lnTo>
                  <a:pt x="374520" y="1127937"/>
                </a:lnTo>
                <a:lnTo>
                  <a:pt x="402084" y="1163889"/>
                </a:lnTo>
                <a:lnTo>
                  <a:pt x="430485" y="1199153"/>
                </a:lnTo>
                <a:lnTo>
                  <a:pt x="459708" y="1233714"/>
                </a:lnTo>
                <a:lnTo>
                  <a:pt x="489738" y="1267557"/>
                </a:lnTo>
                <a:lnTo>
                  <a:pt x="520560" y="1300666"/>
                </a:lnTo>
                <a:lnTo>
                  <a:pt x="552159" y="1333028"/>
                </a:lnTo>
                <a:lnTo>
                  <a:pt x="584521" y="1364627"/>
                </a:lnTo>
                <a:lnTo>
                  <a:pt x="617630" y="1395449"/>
                </a:lnTo>
                <a:lnTo>
                  <a:pt x="651473" y="1425479"/>
                </a:lnTo>
                <a:lnTo>
                  <a:pt x="686034" y="1454702"/>
                </a:lnTo>
                <a:lnTo>
                  <a:pt x="721298" y="1483103"/>
                </a:lnTo>
                <a:lnTo>
                  <a:pt x="757250" y="1510667"/>
                </a:lnTo>
                <a:lnTo>
                  <a:pt x="793877" y="1537380"/>
                </a:lnTo>
                <a:lnTo>
                  <a:pt x="831162" y="1563227"/>
                </a:lnTo>
                <a:lnTo>
                  <a:pt x="869091" y="1588192"/>
                </a:lnTo>
                <a:lnTo>
                  <a:pt x="907650" y="1612262"/>
                </a:lnTo>
                <a:lnTo>
                  <a:pt x="946823" y="1635421"/>
                </a:lnTo>
                <a:lnTo>
                  <a:pt x="986596" y="1657655"/>
                </a:lnTo>
                <a:lnTo>
                  <a:pt x="1026954" y="1678949"/>
                </a:lnTo>
                <a:lnTo>
                  <a:pt x="1067881" y="1699287"/>
                </a:lnTo>
                <a:lnTo>
                  <a:pt x="1109364" y="1718656"/>
                </a:lnTo>
                <a:lnTo>
                  <a:pt x="1151388" y="1737040"/>
                </a:lnTo>
                <a:lnTo>
                  <a:pt x="1193937" y="1754424"/>
                </a:lnTo>
                <a:lnTo>
                  <a:pt x="1236997" y="1770795"/>
                </a:lnTo>
                <a:lnTo>
                  <a:pt x="1280554" y="1786136"/>
                </a:lnTo>
                <a:lnTo>
                  <a:pt x="1324591" y="1800433"/>
                </a:lnTo>
                <a:lnTo>
                  <a:pt x="1369095" y="1813672"/>
                </a:lnTo>
                <a:lnTo>
                  <a:pt x="1414050" y="1825837"/>
                </a:lnTo>
                <a:lnTo>
                  <a:pt x="1459443" y="1836913"/>
                </a:lnTo>
                <a:lnTo>
                  <a:pt x="1505257" y="1846887"/>
                </a:lnTo>
                <a:lnTo>
                  <a:pt x="1551478" y="1855743"/>
                </a:lnTo>
                <a:lnTo>
                  <a:pt x="1598092" y="1863466"/>
                </a:lnTo>
                <a:lnTo>
                  <a:pt x="1645084" y="1870041"/>
                </a:lnTo>
                <a:lnTo>
                  <a:pt x="1692438" y="1875454"/>
                </a:lnTo>
                <a:lnTo>
                  <a:pt x="1740141" y="1879690"/>
                </a:lnTo>
                <a:lnTo>
                  <a:pt x="1788176" y="1882734"/>
                </a:lnTo>
                <a:lnTo>
                  <a:pt x="1836530" y="1884572"/>
                </a:lnTo>
                <a:lnTo>
                  <a:pt x="1885188" y="1885187"/>
                </a:lnTo>
                <a:lnTo>
                  <a:pt x="1885188" y="0"/>
                </a:lnTo>
                <a:close/>
              </a:path>
            </a:pathLst>
          </a:custGeom>
          <a:solidFill>
            <a:srgbClr val="C5DFB4"/>
          </a:solidFill>
        </p:spPr>
        <p:txBody>
          <a:bodyPr wrap="square" lIns="0" tIns="0" rIns="0" bIns="0" rtlCol="0"/>
          <a:lstStyle/>
          <a:p>
            <a:endParaRPr/>
          </a:p>
        </p:txBody>
      </p:sp>
      <p:sp>
        <p:nvSpPr>
          <p:cNvPr id="9" name="object 9"/>
          <p:cNvSpPr txBox="1"/>
          <p:nvPr/>
        </p:nvSpPr>
        <p:spPr>
          <a:xfrm>
            <a:off x="4664913" y="4277437"/>
            <a:ext cx="890269" cy="482600"/>
          </a:xfrm>
          <a:prstGeom prst="rect">
            <a:avLst/>
          </a:prstGeom>
        </p:spPr>
        <p:txBody>
          <a:bodyPr vert="horz" wrap="square" lIns="0" tIns="12700" rIns="0" bIns="0" rtlCol="0">
            <a:spAutoFit/>
          </a:bodyPr>
          <a:lstStyle/>
          <a:p>
            <a:pPr marL="12700">
              <a:lnSpc>
                <a:spcPct val="100000"/>
              </a:lnSpc>
              <a:spcBef>
                <a:spcPts val="100"/>
              </a:spcBef>
            </a:pPr>
            <a:r>
              <a:rPr sz="3000" spc="-10" dirty="0">
                <a:solidFill>
                  <a:srgbClr val="538235"/>
                </a:solidFill>
                <a:latin typeface="Calibri"/>
                <a:cs typeface="Calibri"/>
              </a:rPr>
              <a:t>Learn</a:t>
            </a:r>
            <a:endParaRPr sz="3000">
              <a:latin typeface="Calibri"/>
              <a:cs typeface="Calibri"/>
            </a:endParaRPr>
          </a:p>
        </p:txBody>
      </p:sp>
      <p:sp>
        <p:nvSpPr>
          <p:cNvPr id="10" name="object 10" descr="This bubble represents the following:&#10; NHIS 2020:  Perceptions of the Neighborhood Environment; NHIS 2013-2018:  Neighborhood Social Capital;  NHANES 2005-6:  Household Allergens; NCHS-HUD linked files; Vital:  Births at home"/>
          <p:cNvSpPr/>
          <p:nvPr/>
        </p:nvSpPr>
        <p:spPr>
          <a:xfrm>
            <a:off x="250248" y="1210626"/>
            <a:ext cx="3154045" cy="2663825"/>
          </a:xfrm>
          <a:custGeom>
            <a:avLst/>
            <a:gdLst/>
            <a:ahLst/>
            <a:cxnLst/>
            <a:rect l="l" t="t" r="r" b="b"/>
            <a:pathLst>
              <a:path w="3154045" h="2663825">
                <a:moveTo>
                  <a:pt x="1404894" y="0"/>
                </a:moveTo>
                <a:lnTo>
                  <a:pt x="1359157" y="336"/>
                </a:lnTo>
                <a:lnTo>
                  <a:pt x="1313557" y="2132"/>
                </a:lnTo>
                <a:lnTo>
                  <a:pt x="1268131" y="5374"/>
                </a:lnTo>
                <a:lnTo>
                  <a:pt x="1222914" y="10047"/>
                </a:lnTo>
                <a:lnTo>
                  <a:pt x="1177942" y="16139"/>
                </a:lnTo>
                <a:lnTo>
                  <a:pt x="1133253" y="23637"/>
                </a:lnTo>
                <a:lnTo>
                  <a:pt x="1088882" y="32526"/>
                </a:lnTo>
                <a:lnTo>
                  <a:pt x="1044866" y="42793"/>
                </a:lnTo>
                <a:lnTo>
                  <a:pt x="1001240" y="54425"/>
                </a:lnTo>
                <a:lnTo>
                  <a:pt x="958041" y="67409"/>
                </a:lnTo>
                <a:lnTo>
                  <a:pt x="915306" y="81731"/>
                </a:lnTo>
                <a:lnTo>
                  <a:pt x="873070" y="97377"/>
                </a:lnTo>
                <a:lnTo>
                  <a:pt x="831370" y="114335"/>
                </a:lnTo>
                <a:lnTo>
                  <a:pt x="790242" y="132590"/>
                </a:lnTo>
                <a:lnTo>
                  <a:pt x="749723" y="152130"/>
                </a:lnTo>
                <a:lnTo>
                  <a:pt x="709848" y="172940"/>
                </a:lnTo>
                <a:lnTo>
                  <a:pt x="670654" y="195008"/>
                </a:lnTo>
                <a:lnTo>
                  <a:pt x="632177" y="218320"/>
                </a:lnTo>
                <a:lnTo>
                  <a:pt x="594453" y="242863"/>
                </a:lnTo>
                <a:lnTo>
                  <a:pt x="557519" y="268622"/>
                </a:lnTo>
                <a:lnTo>
                  <a:pt x="521411" y="295586"/>
                </a:lnTo>
                <a:lnTo>
                  <a:pt x="486165" y="323740"/>
                </a:lnTo>
                <a:lnTo>
                  <a:pt x="451817" y="353070"/>
                </a:lnTo>
                <a:lnTo>
                  <a:pt x="418404" y="383564"/>
                </a:lnTo>
                <a:lnTo>
                  <a:pt x="385962" y="415208"/>
                </a:lnTo>
                <a:lnTo>
                  <a:pt x="354527" y="447989"/>
                </a:lnTo>
                <a:lnTo>
                  <a:pt x="324135" y="481893"/>
                </a:lnTo>
                <a:lnTo>
                  <a:pt x="294824" y="516906"/>
                </a:lnTo>
                <a:lnTo>
                  <a:pt x="266628" y="553016"/>
                </a:lnTo>
                <a:lnTo>
                  <a:pt x="239584" y="590208"/>
                </a:lnTo>
                <a:lnTo>
                  <a:pt x="213729" y="628470"/>
                </a:lnTo>
                <a:lnTo>
                  <a:pt x="189098" y="667788"/>
                </a:lnTo>
                <a:lnTo>
                  <a:pt x="165729" y="708149"/>
                </a:lnTo>
                <a:lnTo>
                  <a:pt x="143656" y="749538"/>
                </a:lnTo>
                <a:lnTo>
                  <a:pt x="122917" y="791944"/>
                </a:lnTo>
                <a:lnTo>
                  <a:pt x="103302" y="835941"/>
                </a:lnTo>
                <a:lnTo>
                  <a:pt x="85439" y="880226"/>
                </a:lnTo>
                <a:lnTo>
                  <a:pt x="69314" y="924761"/>
                </a:lnTo>
                <a:lnTo>
                  <a:pt x="54913" y="969509"/>
                </a:lnTo>
                <a:lnTo>
                  <a:pt x="42220" y="1014433"/>
                </a:lnTo>
                <a:lnTo>
                  <a:pt x="31223" y="1059496"/>
                </a:lnTo>
                <a:lnTo>
                  <a:pt x="21904" y="1104660"/>
                </a:lnTo>
                <a:lnTo>
                  <a:pt x="14251" y="1149888"/>
                </a:lnTo>
                <a:lnTo>
                  <a:pt x="8249" y="1195144"/>
                </a:lnTo>
                <a:lnTo>
                  <a:pt x="3883" y="1240389"/>
                </a:lnTo>
                <a:lnTo>
                  <a:pt x="1138" y="1285588"/>
                </a:lnTo>
                <a:lnTo>
                  <a:pt x="0" y="1330702"/>
                </a:lnTo>
                <a:lnTo>
                  <a:pt x="453" y="1375694"/>
                </a:lnTo>
                <a:lnTo>
                  <a:pt x="2485" y="1420528"/>
                </a:lnTo>
                <a:lnTo>
                  <a:pt x="6080" y="1465166"/>
                </a:lnTo>
                <a:lnTo>
                  <a:pt x="11222" y="1509571"/>
                </a:lnTo>
                <a:lnTo>
                  <a:pt x="17899" y="1553706"/>
                </a:lnTo>
                <a:lnTo>
                  <a:pt x="26095" y="1597533"/>
                </a:lnTo>
                <a:lnTo>
                  <a:pt x="35795" y="1641016"/>
                </a:lnTo>
                <a:lnTo>
                  <a:pt x="46986" y="1684118"/>
                </a:lnTo>
                <a:lnTo>
                  <a:pt x="59652" y="1726800"/>
                </a:lnTo>
                <a:lnTo>
                  <a:pt x="73778" y="1769027"/>
                </a:lnTo>
                <a:lnTo>
                  <a:pt x="89351" y="1810760"/>
                </a:lnTo>
                <a:lnTo>
                  <a:pt x="106356" y="1851963"/>
                </a:lnTo>
                <a:lnTo>
                  <a:pt x="124777" y="1892598"/>
                </a:lnTo>
                <a:lnTo>
                  <a:pt x="144601" y="1932629"/>
                </a:lnTo>
                <a:lnTo>
                  <a:pt x="165813" y="1972018"/>
                </a:lnTo>
                <a:lnTo>
                  <a:pt x="188397" y="2010728"/>
                </a:lnTo>
                <a:lnTo>
                  <a:pt x="212341" y="2048722"/>
                </a:lnTo>
                <a:lnTo>
                  <a:pt x="237628" y="2085962"/>
                </a:lnTo>
                <a:lnTo>
                  <a:pt x="264245" y="2122412"/>
                </a:lnTo>
                <a:lnTo>
                  <a:pt x="292177" y="2158034"/>
                </a:lnTo>
                <a:lnTo>
                  <a:pt x="321408" y="2192792"/>
                </a:lnTo>
                <a:lnTo>
                  <a:pt x="351926" y="2226647"/>
                </a:lnTo>
                <a:lnTo>
                  <a:pt x="383714" y="2259564"/>
                </a:lnTo>
                <a:lnTo>
                  <a:pt x="416759" y="2291503"/>
                </a:lnTo>
                <a:lnTo>
                  <a:pt x="451046" y="2322430"/>
                </a:lnTo>
                <a:lnTo>
                  <a:pt x="486560" y="2352306"/>
                </a:lnTo>
                <a:lnTo>
                  <a:pt x="523286" y="2381093"/>
                </a:lnTo>
                <a:lnTo>
                  <a:pt x="561211" y="2408756"/>
                </a:lnTo>
                <a:lnTo>
                  <a:pt x="600319" y="2435257"/>
                </a:lnTo>
                <a:lnTo>
                  <a:pt x="640596" y="2460558"/>
                </a:lnTo>
                <a:lnTo>
                  <a:pt x="682027" y="2484623"/>
                </a:lnTo>
                <a:lnTo>
                  <a:pt x="724597" y="2507414"/>
                </a:lnTo>
                <a:lnTo>
                  <a:pt x="768293" y="2528895"/>
                </a:lnTo>
                <a:lnTo>
                  <a:pt x="813099" y="2549027"/>
                </a:lnTo>
                <a:lnTo>
                  <a:pt x="857651" y="2567244"/>
                </a:lnTo>
                <a:lnTo>
                  <a:pt x="902502" y="2583842"/>
                </a:lnTo>
                <a:lnTo>
                  <a:pt x="947614" y="2598833"/>
                </a:lnTo>
                <a:lnTo>
                  <a:pt x="992952" y="2612231"/>
                </a:lnTo>
                <a:lnTo>
                  <a:pt x="1038480" y="2624048"/>
                </a:lnTo>
                <a:lnTo>
                  <a:pt x="1084160" y="2634300"/>
                </a:lnTo>
                <a:lnTo>
                  <a:pt x="1129958" y="2642999"/>
                </a:lnTo>
                <a:lnTo>
                  <a:pt x="1175835" y="2650158"/>
                </a:lnTo>
                <a:lnTo>
                  <a:pt x="1221758" y="2655791"/>
                </a:lnTo>
                <a:lnTo>
                  <a:pt x="1267688" y="2659911"/>
                </a:lnTo>
                <a:lnTo>
                  <a:pt x="1313590" y="2662532"/>
                </a:lnTo>
                <a:lnTo>
                  <a:pt x="1359427" y="2663667"/>
                </a:lnTo>
                <a:lnTo>
                  <a:pt x="1405164" y="2663330"/>
                </a:lnTo>
                <a:lnTo>
                  <a:pt x="1450764" y="2661534"/>
                </a:lnTo>
                <a:lnTo>
                  <a:pt x="1496191" y="2658293"/>
                </a:lnTo>
                <a:lnTo>
                  <a:pt x="1541408" y="2653620"/>
                </a:lnTo>
                <a:lnTo>
                  <a:pt x="1586379" y="2647528"/>
                </a:lnTo>
                <a:lnTo>
                  <a:pt x="1631069" y="2640030"/>
                </a:lnTo>
                <a:lnTo>
                  <a:pt x="1675440" y="2631141"/>
                </a:lnTo>
                <a:lnTo>
                  <a:pt x="1719456" y="2620874"/>
                </a:lnTo>
                <a:lnTo>
                  <a:pt x="1763082" y="2609242"/>
                </a:lnTo>
                <a:lnTo>
                  <a:pt x="1806281" y="2596258"/>
                </a:lnTo>
                <a:lnTo>
                  <a:pt x="1849016" y="2581936"/>
                </a:lnTo>
                <a:lnTo>
                  <a:pt x="1891252" y="2566290"/>
                </a:lnTo>
                <a:lnTo>
                  <a:pt x="1932953" y="2549332"/>
                </a:lnTo>
                <a:lnTo>
                  <a:pt x="1974081" y="2531077"/>
                </a:lnTo>
                <a:lnTo>
                  <a:pt x="2014601" y="2511537"/>
                </a:lnTo>
                <a:lnTo>
                  <a:pt x="2054476" y="2490727"/>
                </a:lnTo>
                <a:lnTo>
                  <a:pt x="2093670" y="2468659"/>
                </a:lnTo>
                <a:lnTo>
                  <a:pt x="2132148" y="2445347"/>
                </a:lnTo>
                <a:lnTo>
                  <a:pt x="2169872" y="2420804"/>
                </a:lnTo>
                <a:lnTo>
                  <a:pt x="2206806" y="2395045"/>
                </a:lnTo>
                <a:lnTo>
                  <a:pt x="2242915" y="2368081"/>
                </a:lnTo>
                <a:lnTo>
                  <a:pt x="2278161" y="2339927"/>
                </a:lnTo>
                <a:lnTo>
                  <a:pt x="2312509" y="2310597"/>
                </a:lnTo>
                <a:lnTo>
                  <a:pt x="2345923" y="2280103"/>
                </a:lnTo>
                <a:lnTo>
                  <a:pt x="2378365" y="2248459"/>
                </a:lnTo>
                <a:lnTo>
                  <a:pt x="2409801" y="2215678"/>
                </a:lnTo>
                <a:lnTo>
                  <a:pt x="2440193" y="2181774"/>
                </a:lnTo>
                <a:lnTo>
                  <a:pt x="2469505" y="2146761"/>
                </a:lnTo>
                <a:lnTo>
                  <a:pt x="2497702" y="2110651"/>
                </a:lnTo>
                <a:lnTo>
                  <a:pt x="2524746" y="2073459"/>
                </a:lnTo>
                <a:lnTo>
                  <a:pt x="2550602" y="2035197"/>
                </a:lnTo>
                <a:lnTo>
                  <a:pt x="2575233" y="1995879"/>
                </a:lnTo>
                <a:lnTo>
                  <a:pt x="2598603" y="1955518"/>
                </a:lnTo>
                <a:lnTo>
                  <a:pt x="2620677" y="1914128"/>
                </a:lnTo>
                <a:lnTo>
                  <a:pt x="2641416" y="1871723"/>
                </a:lnTo>
                <a:lnTo>
                  <a:pt x="3153950" y="1724111"/>
                </a:lnTo>
                <a:lnTo>
                  <a:pt x="2762892" y="1376436"/>
                </a:lnTo>
                <a:lnTo>
                  <a:pt x="2764020" y="1327245"/>
                </a:lnTo>
                <a:lnTo>
                  <a:pt x="2763278" y="1278332"/>
                </a:lnTo>
                <a:lnTo>
                  <a:pt x="2760693" y="1229736"/>
                </a:lnTo>
                <a:lnTo>
                  <a:pt x="2756288" y="1181497"/>
                </a:lnTo>
                <a:lnTo>
                  <a:pt x="2750090" y="1133653"/>
                </a:lnTo>
                <a:lnTo>
                  <a:pt x="2742124" y="1086245"/>
                </a:lnTo>
                <a:lnTo>
                  <a:pt x="2732415" y="1039311"/>
                </a:lnTo>
                <a:lnTo>
                  <a:pt x="2720988" y="992892"/>
                </a:lnTo>
                <a:lnTo>
                  <a:pt x="2707869" y="947025"/>
                </a:lnTo>
                <a:lnTo>
                  <a:pt x="2693084" y="901752"/>
                </a:lnTo>
                <a:lnTo>
                  <a:pt x="2676656" y="857110"/>
                </a:lnTo>
                <a:lnTo>
                  <a:pt x="2658613" y="813140"/>
                </a:lnTo>
                <a:lnTo>
                  <a:pt x="2638979" y="769881"/>
                </a:lnTo>
                <a:lnTo>
                  <a:pt x="2617779" y="727373"/>
                </a:lnTo>
                <a:lnTo>
                  <a:pt x="2595039" y="685654"/>
                </a:lnTo>
                <a:lnTo>
                  <a:pt x="2570784" y="644764"/>
                </a:lnTo>
                <a:lnTo>
                  <a:pt x="2545039" y="604742"/>
                </a:lnTo>
                <a:lnTo>
                  <a:pt x="2517831" y="565628"/>
                </a:lnTo>
                <a:lnTo>
                  <a:pt x="2489183" y="527462"/>
                </a:lnTo>
                <a:lnTo>
                  <a:pt x="2459122" y="490282"/>
                </a:lnTo>
                <a:lnTo>
                  <a:pt x="2427673" y="454128"/>
                </a:lnTo>
                <a:lnTo>
                  <a:pt x="2394861" y="419039"/>
                </a:lnTo>
                <a:lnTo>
                  <a:pt x="2360711" y="385055"/>
                </a:lnTo>
                <a:lnTo>
                  <a:pt x="2325249" y="352216"/>
                </a:lnTo>
                <a:lnTo>
                  <a:pt x="2288500" y="320559"/>
                </a:lnTo>
                <a:lnTo>
                  <a:pt x="2250490" y="290126"/>
                </a:lnTo>
                <a:lnTo>
                  <a:pt x="2211243" y="260955"/>
                </a:lnTo>
                <a:lnTo>
                  <a:pt x="2170786" y="233085"/>
                </a:lnTo>
                <a:lnTo>
                  <a:pt x="2129143" y="206556"/>
                </a:lnTo>
                <a:lnTo>
                  <a:pt x="2086340" y="181408"/>
                </a:lnTo>
                <a:lnTo>
                  <a:pt x="2042402" y="157680"/>
                </a:lnTo>
                <a:lnTo>
                  <a:pt x="1997354" y="135411"/>
                </a:lnTo>
                <a:lnTo>
                  <a:pt x="1951222" y="114640"/>
                </a:lnTo>
                <a:lnTo>
                  <a:pt x="1906670" y="96422"/>
                </a:lnTo>
                <a:lnTo>
                  <a:pt x="1861819" y="79825"/>
                </a:lnTo>
                <a:lnTo>
                  <a:pt x="1816706" y="64834"/>
                </a:lnTo>
                <a:lnTo>
                  <a:pt x="1771368" y="51436"/>
                </a:lnTo>
                <a:lnTo>
                  <a:pt x="1725841" y="39618"/>
                </a:lnTo>
                <a:lnTo>
                  <a:pt x="1680161" y="29367"/>
                </a:lnTo>
                <a:lnTo>
                  <a:pt x="1634363" y="20668"/>
                </a:lnTo>
                <a:lnTo>
                  <a:pt x="1588485" y="13509"/>
                </a:lnTo>
                <a:lnTo>
                  <a:pt x="1542563" y="7876"/>
                </a:lnTo>
                <a:lnTo>
                  <a:pt x="1496633" y="3756"/>
                </a:lnTo>
                <a:lnTo>
                  <a:pt x="1450731" y="1135"/>
                </a:lnTo>
                <a:lnTo>
                  <a:pt x="1404894" y="0"/>
                </a:lnTo>
                <a:close/>
              </a:path>
            </a:pathLst>
          </a:custGeom>
          <a:solidFill>
            <a:srgbClr val="FAE4D5"/>
          </a:solidFill>
        </p:spPr>
        <p:txBody>
          <a:bodyPr wrap="square" lIns="0" tIns="0" rIns="0" bIns="0" rtlCol="0"/>
          <a:lstStyle/>
          <a:p>
            <a:r>
              <a:rPr lang="en-US" dirty="0"/>
              <a:t>:</a:t>
            </a:r>
            <a:endParaRPr dirty="0"/>
          </a:p>
        </p:txBody>
      </p:sp>
      <p:sp>
        <p:nvSpPr>
          <p:cNvPr id="11" name="object 11"/>
          <p:cNvSpPr txBox="1"/>
          <p:nvPr/>
        </p:nvSpPr>
        <p:spPr>
          <a:xfrm>
            <a:off x="680419" y="1631245"/>
            <a:ext cx="1885314"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NHIS</a:t>
            </a:r>
            <a:r>
              <a:rPr sz="1200" spc="-15" dirty="0">
                <a:latin typeface="Calibri"/>
                <a:cs typeface="Calibri"/>
              </a:rPr>
              <a:t> </a:t>
            </a:r>
            <a:r>
              <a:rPr sz="1200" dirty="0">
                <a:latin typeface="Calibri"/>
                <a:cs typeface="Calibri"/>
              </a:rPr>
              <a:t>2020:</a:t>
            </a:r>
            <a:r>
              <a:rPr sz="1200" spc="-5" dirty="0">
                <a:latin typeface="Calibri"/>
                <a:cs typeface="Calibri"/>
              </a:rPr>
              <a:t> </a:t>
            </a:r>
            <a:r>
              <a:rPr sz="1200" dirty="0">
                <a:latin typeface="Calibri"/>
                <a:cs typeface="Calibri"/>
              </a:rPr>
              <a:t>Perceptions</a:t>
            </a:r>
            <a:r>
              <a:rPr sz="1200" spc="-40" dirty="0">
                <a:latin typeface="Calibri"/>
                <a:cs typeface="Calibri"/>
              </a:rPr>
              <a:t> </a:t>
            </a:r>
            <a:r>
              <a:rPr sz="1200" dirty="0">
                <a:latin typeface="Calibri"/>
                <a:cs typeface="Calibri"/>
              </a:rPr>
              <a:t>of</a:t>
            </a:r>
            <a:r>
              <a:rPr sz="1200" spc="5" dirty="0">
                <a:latin typeface="Calibri"/>
                <a:cs typeface="Calibri"/>
              </a:rPr>
              <a:t> </a:t>
            </a:r>
            <a:r>
              <a:rPr sz="1200" spc="-25" dirty="0">
                <a:latin typeface="Calibri"/>
                <a:cs typeface="Calibri"/>
              </a:rPr>
              <a:t>the </a:t>
            </a:r>
            <a:r>
              <a:rPr sz="1200" dirty="0">
                <a:latin typeface="Calibri"/>
                <a:cs typeface="Calibri"/>
              </a:rPr>
              <a:t>Neighborhood</a:t>
            </a:r>
            <a:r>
              <a:rPr sz="1200" spc="-40" dirty="0">
                <a:latin typeface="Calibri"/>
                <a:cs typeface="Calibri"/>
              </a:rPr>
              <a:t> </a:t>
            </a:r>
            <a:r>
              <a:rPr sz="1200" spc="-10" dirty="0">
                <a:latin typeface="Calibri"/>
                <a:cs typeface="Calibri"/>
              </a:rPr>
              <a:t>Environment</a:t>
            </a:r>
            <a:endParaRPr sz="1200">
              <a:latin typeface="Calibri"/>
              <a:cs typeface="Calibri"/>
            </a:endParaRPr>
          </a:p>
        </p:txBody>
      </p:sp>
      <p:sp>
        <p:nvSpPr>
          <p:cNvPr id="12" name="object 12"/>
          <p:cNvSpPr txBox="1"/>
          <p:nvPr/>
        </p:nvSpPr>
        <p:spPr>
          <a:xfrm>
            <a:off x="680419" y="2118925"/>
            <a:ext cx="2238375"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NHIS 2013-18:</a:t>
            </a:r>
            <a:r>
              <a:rPr sz="1200" spc="-5" dirty="0">
                <a:latin typeface="Calibri"/>
                <a:cs typeface="Calibri"/>
              </a:rPr>
              <a:t> </a:t>
            </a:r>
            <a:r>
              <a:rPr sz="1200" dirty="0">
                <a:latin typeface="Calibri"/>
                <a:cs typeface="Calibri"/>
              </a:rPr>
              <a:t>Neighborhood</a:t>
            </a:r>
            <a:r>
              <a:rPr sz="1200" spc="-30" dirty="0">
                <a:latin typeface="Calibri"/>
                <a:cs typeface="Calibri"/>
              </a:rPr>
              <a:t> </a:t>
            </a:r>
            <a:r>
              <a:rPr sz="1200" spc="-10" dirty="0">
                <a:latin typeface="Calibri"/>
                <a:cs typeface="Calibri"/>
              </a:rPr>
              <a:t>Social Capital</a:t>
            </a:r>
            <a:endParaRPr sz="1200">
              <a:latin typeface="Calibri"/>
              <a:cs typeface="Calibri"/>
            </a:endParaRPr>
          </a:p>
        </p:txBody>
      </p:sp>
      <p:sp>
        <p:nvSpPr>
          <p:cNvPr id="13" name="object 13"/>
          <p:cNvSpPr txBox="1"/>
          <p:nvPr/>
        </p:nvSpPr>
        <p:spPr>
          <a:xfrm>
            <a:off x="680419" y="2606605"/>
            <a:ext cx="23717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NHANES 2005-6:</a:t>
            </a:r>
            <a:r>
              <a:rPr sz="1200" spc="-5" dirty="0">
                <a:latin typeface="Calibri"/>
                <a:cs typeface="Calibri"/>
              </a:rPr>
              <a:t> </a:t>
            </a:r>
            <a:r>
              <a:rPr sz="1200" dirty="0">
                <a:latin typeface="Calibri"/>
                <a:cs typeface="Calibri"/>
              </a:rPr>
              <a:t>Household</a:t>
            </a:r>
            <a:r>
              <a:rPr sz="1200" spc="-5" dirty="0">
                <a:latin typeface="Calibri"/>
                <a:cs typeface="Calibri"/>
              </a:rPr>
              <a:t> </a:t>
            </a:r>
            <a:r>
              <a:rPr sz="1200" spc="-10" dirty="0">
                <a:latin typeface="Calibri"/>
                <a:cs typeface="Calibri"/>
              </a:rPr>
              <a:t>Allergens</a:t>
            </a:r>
            <a:endParaRPr sz="1200">
              <a:latin typeface="Calibri"/>
              <a:cs typeface="Calibri"/>
            </a:endParaRPr>
          </a:p>
        </p:txBody>
      </p:sp>
      <p:sp>
        <p:nvSpPr>
          <p:cNvPr id="14" name="object 14"/>
          <p:cNvSpPr txBox="1"/>
          <p:nvPr/>
        </p:nvSpPr>
        <p:spPr>
          <a:xfrm>
            <a:off x="680419" y="2911405"/>
            <a:ext cx="139573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NCHS-</a:t>
            </a:r>
            <a:r>
              <a:rPr sz="1200" dirty="0">
                <a:latin typeface="Calibri"/>
                <a:cs typeface="Calibri"/>
              </a:rPr>
              <a:t>HUD</a:t>
            </a:r>
            <a:r>
              <a:rPr sz="1200" spc="5" dirty="0">
                <a:latin typeface="Calibri"/>
                <a:cs typeface="Calibri"/>
              </a:rPr>
              <a:t> </a:t>
            </a:r>
            <a:r>
              <a:rPr sz="1200" dirty="0">
                <a:latin typeface="Calibri"/>
                <a:cs typeface="Calibri"/>
              </a:rPr>
              <a:t>linked</a:t>
            </a:r>
            <a:r>
              <a:rPr sz="1200" spc="-15" dirty="0">
                <a:latin typeface="Calibri"/>
                <a:cs typeface="Calibri"/>
              </a:rPr>
              <a:t> </a:t>
            </a:r>
            <a:r>
              <a:rPr sz="1200" spc="-10" dirty="0">
                <a:latin typeface="Calibri"/>
                <a:cs typeface="Calibri"/>
              </a:rPr>
              <a:t>files</a:t>
            </a:r>
            <a:endParaRPr sz="1200">
              <a:latin typeface="Calibri"/>
              <a:cs typeface="Calibri"/>
            </a:endParaRPr>
          </a:p>
        </p:txBody>
      </p:sp>
      <p:sp>
        <p:nvSpPr>
          <p:cNvPr id="15" name="object 15"/>
          <p:cNvSpPr txBox="1"/>
          <p:nvPr/>
        </p:nvSpPr>
        <p:spPr>
          <a:xfrm>
            <a:off x="680419" y="3231445"/>
            <a:ext cx="13512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Vitals:</a:t>
            </a:r>
            <a:r>
              <a:rPr sz="1200" spc="-15" dirty="0">
                <a:latin typeface="Calibri"/>
                <a:cs typeface="Calibri"/>
              </a:rPr>
              <a:t> </a:t>
            </a:r>
            <a:r>
              <a:rPr sz="1200" dirty="0">
                <a:latin typeface="Calibri"/>
                <a:cs typeface="Calibri"/>
              </a:rPr>
              <a:t>Births</a:t>
            </a:r>
            <a:r>
              <a:rPr sz="1200" spc="-35" dirty="0">
                <a:latin typeface="Calibri"/>
                <a:cs typeface="Calibri"/>
              </a:rPr>
              <a:t> </a:t>
            </a:r>
            <a:r>
              <a:rPr sz="1200" dirty="0">
                <a:latin typeface="Calibri"/>
                <a:cs typeface="Calibri"/>
              </a:rPr>
              <a:t>at</a:t>
            </a:r>
            <a:r>
              <a:rPr sz="1200" spc="-10" dirty="0">
                <a:latin typeface="Calibri"/>
                <a:cs typeface="Calibri"/>
              </a:rPr>
              <a:t> </a:t>
            </a:r>
            <a:r>
              <a:rPr sz="1200" spc="-20" dirty="0">
                <a:latin typeface="Calibri"/>
                <a:cs typeface="Calibri"/>
              </a:rPr>
              <a:t>home</a:t>
            </a:r>
            <a:endParaRPr sz="1200">
              <a:latin typeface="Calibri"/>
              <a:cs typeface="Calibri"/>
            </a:endParaRPr>
          </a:p>
        </p:txBody>
      </p:sp>
      <p:sp>
        <p:nvSpPr>
          <p:cNvPr id="16" name="object 16" descr="This bubble represents the following:&#10; NHIS 2020:  Chemical Exposures at Work; NHANES 1999-2016 Noise Exposure at Work; NHANES:  2011-2016 Occupation-based physical activity; Vitals:  Deaths at work"/>
          <p:cNvSpPr/>
          <p:nvPr/>
        </p:nvSpPr>
        <p:spPr>
          <a:xfrm>
            <a:off x="8757686" y="1207877"/>
            <a:ext cx="3134995" cy="2689860"/>
          </a:xfrm>
          <a:custGeom>
            <a:avLst/>
            <a:gdLst/>
            <a:ahLst/>
            <a:cxnLst/>
            <a:rect l="l" t="t" r="r" b="b"/>
            <a:pathLst>
              <a:path w="3134995" h="2689860">
                <a:moveTo>
                  <a:pt x="1796963" y="0"/>
                </a:moveTo>
                <a:lnTo>
                  <a:pt x="1747862" y="1392"/>
                </a:lnTo>
                <a:lnTo>
                  <a:pt x="1699823" y="4398"/>
                </a:lnTo>
                <a:lnTo>
                  <a:pt x="1652221" y="8992"/>
                </a:lnTo>
                <a:lnTo>
                  <a:pt x="1605083" y="15147"/>
                </a:lnTo>
                <a:lnTo>
                  <a:pt x="1558436" y="22833"/>
                </a:lnTo>
                <a:lnTo>
                  <a:pt x="1512306" y="32025"/>
                </a:lnTo>
                <a:lnTo>
                  <a:pt x="1466721" y="42693"/>
                </a:lnTo>
                <a:lnTo>
                  <a:pt x="1421707" y="54810"/>
                </a:lnTo>
                <a:lnTo>
                  <a:pt x="1377291" y="68347"/>
                </a:lnTo>
                <a:lnTo>
                  <a:pt x="1333501" y="83278"/>
                </a:lnTo>
                <a:lnTo>
                  <a:pt x="1290361" y="99574"/>
                </a:lnTo>
                <a:lnTo>
                  <a:pt x="1247900" y="117207"/>
                </a:lnTo>
                <a:lnTo>
                  <a:pt x="1206144" y="136149"/>
                </a:lnTo>
                <a:lnTo>
                  <a:pt x="1165121" y="156373"/>
                </a:lnTo>
                <a:lnTo>
                  <a:pt x="1124856" y="177851"/>
                </a:lnTo>
                <a:lnTo>
                  <a:pt x="1085376" y="200554"/>
                </a:lnTo>
                <a:lnTo>
                  <a:pt x="1046709" y="224455"/>
                </a:lnTo>
                <a:lnTo>
                  <a:pt x="1008881" y="249526"/>
                </a:lnTo>
                <a:lnTo>
                  <a:pt x="971918" y="275739"/>
                </a:lnTo>
                <a:lnTo>
                  <a:pt x="935849" y="303067"/>
                </a:lnTo>
                <a:lnTo>
                  <a:pt x="900699" y="331480"/>
                </a:lnTo>
                <a:lnTo>
                  <a:pt x="866495" y="360952"/>
                </a:lnTo>
                <a:lnTo>
                  <a:pt x="833264" y="391455"/>
                </a:lnTo>
                <a:lnTo>
                  <a:pt x="801033" y="422960"/>
                </a:lnTo>
                <a:lnTo>
                  <a:pt x="769829" y="455441"/>
                </a:lnTo>
                <a:lnTo>
                  <a:pt x="739678" y="488868"/>
                </a:lnTo>
                <a:lnTo>
                  <a:pt x="710607" y="523214"/>
                </a:lnTo>
                <a:lnTo>
                  <a:pt x="682643" y="558451"/>
                </a:lnTo>
                <a:lnTo>
                  <a:pt x="655813" y="594551"/>
                </a:lnTo>
                <a:lnTo>
                  <a:pt x="630143" y="631487"/>
                </a:lnTo>
                <a:lnTo>
                  <a:pt x="605661" y="669230"/>
                </a:lnTo>
                <a:lnTo>
                  <a:pt x="582393" y="707753"/>
                </a:lnTo>
                <a:lnTo>
                  <a:pt x="560365" y="747028"/>
                </a:lnTo>
                <a:lnTo>
                  <a:pt x="539606" y="787026"/>
                </a:lnTo>
                <a:lnTo>
                  <a:pt x="520141" y="827721"/>
                </a:lnTo>
                <a:lnTo>
                  <a:pt x="501997" y="869084"/>
                </a:lnTo>
                <a:lnTo>
                  <a:pt x="485201" y="911086"/>
                </a:lnTo>
                <a:lnTo>
                  <a:pt x="469780" y="953701"/>
                </a:lnTo>
                <a:lnTo>
                  <a:pt x="455761" y="996901"/>
                </a:lnTo>
                <a:lnTo>
                  <a:pt x="443169" y="1040657"/>
                </a:lnTo>
                <a:lnTo>
                  <a:pt x="432034" y="1084942"/>
                </a:lnTo>
                <a:lnTo>
                  <a:pt x="422380" y="1129728"/>
                </a:lnTo>
                <a:lnTo>
                  <a:pt x="414235" y="1174986"/>
                </a:lnTo>
                <a:lnTo>
                  <a:pt x="407625" y="1220690"/>
                </a:lnTo>
                <a:lnTo>
                  <a:pt x="402578" y="1266810"/>
                </a:lnTo>
                <a:lnTo>
                  <a:pt x="399120" y="1313320"/>
                </a:lnTo>
                <a:lnTo>
                  <a:pt x="397277" y="1360192"/>
                </a:lnTo>
                <a:lnTo>
                  <a:pt x="397078" y="1407397"/>
                </a:lnTo>
                <a:lnTo>
                  <a:pt x="0" y="1763505"/>
                </a:lnTo>
                <a:lnTo>
                  <a:pt x="503440" y="1906138"/>
                </a:lnTo>
                <a:lnTo>
                  <a:pt x="523850" y="1950911"/>
                </a:lnTo>
                <a:lnTo>
                  <a:pt x="545822" y="1994618"/>
                </a:lnTo>
                <a:lnTo>
                  <a:pt x="569316" y="2037238"/>
                </a:lnTo>
                <a:lnTo>
                  <a:pt x="594292" y="2078744"/>
                </a:lnTo>
                <a:lnTo>
                  <a:pt x="620710" y="2119112"/>
                </a:lnTo>
                <a:lnTo>
                  <a:pt x="648530" y="2158318"/>
                </a:lnTo>
                <a:lnTo>
                  <a:pt x="677712" y="2196338"/>
                </a:lnTo>
                <a:lnTo>
                  <a:pt x="708216" y="2233147"/>
                </a:lnTo>
                <a:lnTo>
                  <a:pt x="740003" y="2268721"/>
                </a:lnTo>
                <a:lnTo>
                  <a:pt x="773032" y="2303035"/>
                </a:lnTo>
                <a:lnTo>
                  <a:pt x="807263" y="2336065"/>
                </a:lnTo>
                <a:lnTo>
                  <a:pt x="842656" y="2367787"/>
                </a:lnTo>
                <a:lnTo>
                  <a:pt x="879172" y="2398175"/>
                </a:lnTo>
                <a:lnTo>
                  <a:pt x="916770" y="2427207"/>
                </a:lnTo>
                <a:lnTo>
                  <a:pt x="955411" y="2454856"/>
                </a:lnTo>
                <a:lnTo>
                  <a:pt x="995054" y="2481100"/>
                </a:lnTo>
                <a:lnTo>
                  <a:pt x="1035660" y="2505912"/>
                </a:lnTo>
                <a:lnTo>
                  <a:pt x="1077188" y="2529270"/>
                </a:lnTo>
                <a:lnTo>
                  <a:pt x="1119599" y="2551148"/>
                </a:lnTo>
                <a:lnTo>
                  <a:pt x="1162853" y="2571523"/>
                </a:lnTo>
                <a:lnTo>
                  <a:pt x="1206909" y="2590369"/>
                </a:lnTo>
                <a:lnTo>
                  <a:pt x="1251728" y="2607663"/>
                </a:lnTo>
                <a:lnTo>
                  <a:pt x="1297270" y="2623379"/>
                </a:lnTo>
                <a:lnTo>
                  <a:pt x="1343494" y="2637494"/>
                </a:lnTo>
                <a:lnTo>
                  <a:pt x="1390362" y="2649983"/>
                </a:lnTo>
                <a:lnTo>
                  <a:pt x="1437833" y="2660822"/>
                </a:lnTo>
                <a:lnTo>
                  <a:pt x="1485866" y="2669986"/>
                </a:lnTo>
                <a:lnTo>
                  <a:pt x="1534422" y="2677451"/>
                </a:lnTo>
                <a:lnTo>
                  <a:pt x="1583462" y="2683192"/>
                </a:lnTo>
                <a:lnTo>
                  <a:pt x="1632944" y="2687185"/>
                </a:lnTo>
                <a:lnTo>
                  <a:pt x="1682830" y="2689406"/>
                </a:lnTo>
                <a:lnTo>
                  <a:pt x="1733079" y="2689830"/>
                </a:lnTo>
                <a:lnTo>
                  <a:pt x="1783651" y="2688433"/>
                </a:lnTo>
                <a:lnTo>
                  <a:pt x="1831690" y="2685427"/>
                </a:lnTo>
                <a:lnTo>
                  <a:pt x="1879293" y="2680833"/>
                </a:lnTo>
                <a:lnTo>
                  <a:pt x="1926431" y="2674679"/>
                </a:lnTo>
                <a:lnTo>
                  <a:pt x="1973078" y="2666992"/>
                </a:lnTo>
                <a:lnTo>
                  <a:pt x="2019207" y="2657800"/>
                </a:lnTo>
                <a:lnTo>
                  <a:pt x="2064792" y="2647132"/>
                </a:lnTo>
                <a:lnTo>
                  <a:pt x="2109806" y="2635016"/>
                </a:lnTo>
                <a:lnTo>
                  <a:pt x="2154222" y="2621478"/>
                </a:lnTo>
                <a:lnTo>
                  <a:pt x="2198013" y="2606547"/>
                </a:lnTo>
                <a:lnTo>
                  <a:pt x="2241152" y="2590251"/>
                </a:lnTo>
                <a:lnTo>
                  <a:pt x="2283613" y="2572618"/>
                </a:lnTo>
                <a:lnTo>
                  <a:pt x="2325369" y="2553676"/>
                </a:lnTo>
                <a:lnTo>
                  <a:pt x="2366393" y="2533452"/>
                </a:lnTo>
                <a:lnTo>
                  <a:pt x="2406658" y="2511974"/>
                </a:lnTo>
                <a:lnTo>
                  <a:pt x="2446137" y="2489271"/>
                </a:lnTo>
                <a:lnTo>
                  <a:pt x="2484805" y="2465370"/>
                </a:lnTo>
                <a:lnTo>
                  <a:pt x="2522633" y="2440299"/>
                </a:lnTo>
                <a:lnTo>
                  <a:pt x="2559595" y="2414086"/>
                </a:lnTo>
                <a:lnTo>
                  <a:pt x="2595665" y="2386759"/>
                </a:lnTo>
                <a:lnTo>
                  <a:pt x="2630815" y="2358345"/>
                </a:lnTo>
                <a:lnTo>
                  <a:pt x="2665019" y="2328873"/>
                </a:lnTo>
                <a:lnTo>
                  <a:pt x="2698249" y="2298370"/>
                </a:lnTo>
                <a:lnTo>
                  <a:pt x="2730480" y="2266865"/>
                </a:lnTo>
                <a:lnTo>
                  <a:pt x="2761685" y="2234385"/>
                </a:lnTo>
                <a:lnTo>
                  <a:pt x="2791836" y="2200958"/>
                </a:lnTo>
                <a:lnTo>
                  <a:pt x="2820907" y="2166612"/>
                </a:lnTo>
                <a:lnTo>
                  <a:pt x="2848871" y="2131375"/>
                </a:lnTo>
                <a:lnTo>
                  <a:pt x="2875701" y="2095274"/>
                </a:lnTo>
                <a:lnTo>
                  <a:pt x="2901370" y="2058338"/>
                </a:lnTo>
                <a:lnTo>
                  <a:pt x="2925853" y="2020595"/>
                </a:lnTo>
                <a:lnTo>
                  <a:pt x="2949121" y="1982072"/>
                </a:lnTo>
                <a:lnTo>
                  <a:pt x="2971148" y="1942797"/>
                </a:lnTo>
                <a:lnTo>
                  <a:pt x="2991908" y="1902799"/>
                </a:lnTo>
                <a:lnTo>
                  <a:pt x="3011373" y="1862104"/>
                </a:lnTo>
                <a:lnTo>
                  <a:pt x="3029517" y="1820742"/>
                </a:lnTo>
                <a:lnTo>
                  <a:pt x="3046312" y="1778739"/>
                </a:lnTo>
                <a:lnTo>
                  <a:pt x="3061733" y="1736124"/>
                </a:lnTo>
                <a:lnTo>
                  <a:pt x="3075753" y="1692924"/>
                </a:lnTo>
                <a:lnTo>
                  <a:pt x="3088344" y="1649168"/>
                </a:lnTo>
                <a:lnTo>
                  <a:pt x="3099480" y="1604883"/>
                </a:lnTo>
                <a:lnTo>
                  <a:pt x="3109134" y="1560098"/>
                </a:lnTo>
                <a:lnTo>
                  <a:pt x="3117279" y="1514839"/>
                </a:lnTo>
                <a:lnTo>
                  <a:pt x="3123888" y="1469136"/>
                </a:lnTo>
                <a:lnTo>
                  <a:pt x="3128936" y="1423015"/>
                </a:lnTo>
                <a:lnTo>
                  <a:pt x="3132394" y="1376505"/>
                </a:lnTo>
                <a:lnTo>
                  <a:pt x="3134236" y="1329634"/>
                </a:lnTo>
                <a:lnTo>
                  <a:pt x="3134436" y="1282429"/>
                </a:lnTo>
                <a:lnTo>
                  <a:pt x="3132930" y="1234281"/>
                </a:lnTo>
                <a:lnTo>
                  <a:pt x="3129721" y="1186638"/>
                </a:lnTo>
                <a:lnTo>
                  <a:pt x="3124839" y="1139527"/>
                </a:lnTo>
                <a:lnTo>
                  <a:pt x="3118313" y="1092974"/>
                </a:lnTo>
                <a:lnTo>
                  <a:pt x="3110171" y="1047008"/>
                </a:lnTo>
                <a:lnTo>
                  <a:pt x="3100444" y="1001655"/>
                </a:lnTo>
                <a:lnTo>
                  <a:pt x="3089161" y="956942"/>
                </a:lnTo>
                <a:lnTo>
                  <a:pt x="3076350" y="912897"/>
                </a:lnTo>
                <a:lnTo>
                  <a:pt x="3062042" y="869546"/>
                </a:lnTo>
                <a:lnTo>
                  <a:pt x="3046266" y="826916"/>
                </a:lnTo>
                <a:lnTo>
                  <a:pt x="3029051" y="785035"/>
                </a:lnTo>
                <a:lnTo>
                  <a:pt x="3010426" y="743930"/>
                </a:lnTo>
                <a:lnTo>
                  <a:pt x="2990420" y="703628"/>
                </a:lnTo>
                <a:lnTo>
                  <a:pt x="2969064" y="664155"/>
                </a:lnTo>
                <a:lnTo>
                  <a:pt x="2946386" y="625540"/>
                </a:lnTo>
                <a:lnTo>
                  <a:pt x="2922416" y="587809"/>
                </a:lnTo>
                <a:lnTo>
                  <a:pt x="2897183" y="550989"/>
                </a:lnTo>
                <a:lnTo>
                  <a:pt x="2870716" y="515107"/>
                </a:lnTo>
                <a:lnTo>
                  <a:pt x="2843045" y="480191"/>
                </a:lnTo>
                <a:lnTo>
                  <a:pt x="2814198" y="446267"/>
                </a:lnTo>
                <a:lnTo>
                  <a:pt x="2784206" y="413363"/>
                </a:lnTo>
                <a:lnTo>
                  <a:pt x="2753098" y="381505"/>
                </a:lnTo>
                <a:lnTo>
                  <a:pt x="2720903" y="350722"/>
                </a:lnTo>
                <a:lnTo>
                  <a:pt x="2687650" y="321039"/>
                </a:lnTo>
                <a:lnTo>
                  <a:pt x="2653369" y="292484"/>
                </a:lnTo>
                <a:lnTo>
                  <a:pt x="2618089" y="265085"/>
                </a:lnTo>
                <a:lnTo>
                  <a:pt x="2581839" y="238867"/>
                </a:lnTo>
                <a:lnTo>
                  <a:pt x="2544649" y="213859"/>
                </a:lnTo>
                <a:lnTo>
                  <a:pt x="2506547" y="190087"/>
                </a:lnTo>
                <a:lnTo>
                  <a:pt x="2467564" y="167579"/>
                </a:lnTo>
                <a:lnTo>
                  <a:pt x="2427729" y="146361"/>
                </a:lnTo>
                <a:lnTo>
                  <a:pt x="2387071" y="126461"/>
                </a:lnTo>
                <a:lnTo>
                  <a:pt x="2345619" y="107906"/>
                </a:lnTo>
                <a:lnTo>
                  <a:pt x="2303402" y="90722"/>
                </a:lnTo>
                <a:lnTo>
                  <a:pt x="2260451" y="74938"/>
                </a:lnTo>
                <a:lnTo>
                  <a:pt x="2216794" y="60580"/>
                </a:lnTo>
                <a:lnTo>
                  <a:pt x="2172460" y="47675"/>
                </a:lnTo>
                <a:lnTo>
                  <a:pt x="2127480" y="36250"/>
                </a:lnTo>
                <a:lnTo>
                  <a:pt x="2081882" y="26332"/>
                </a:lnTo>
                <a:lnTo>
                  <a:pt x="2035695" y="17949"/>
                </a:lnTo>
                <a:lnTo>
                  <a:pt x="1988949" y="11128"/>
                </a:lnTo>
                <a:lnTo>
                  <a:pt x="1941674" y="5895"/>
                </a:lnTo>
                <a:lnTo>
                  <a:pt x="1893898" y="2278"/>
                </a:lnTo>
                <a:lnTo>
                  <a:pt x="1845652" y="304"/>
                </a:lnTo>
                <a:lnTo>
                  <a:pt x="1796963" y="0"/>
                </a:lnTo>
                <a:close/>
              </a:path>
            </a:pathLst>
          </a:custGeom>
          <a:solidFill>
            <a:srgbClr val="DAE2F3"/>
          </a:solidFill>
        </p:spPr>
        <p:txBody>
          <a:bodyPr wrap="square" lIns="0" tIns="0" rIns="0" bIns="0" rtlCol="0"/>
          <a:lstStyle/>
          <a:p>
            <a:endParaRPr/>
          </a:p>
        </p:txBody>
      </p:sp>
      <p:grpSp>
        <p:nvGrpSpPr>
          <p:cNvPr id="17" name="object 17" descr="This bubble represents the following:&#10; NHANES:  School meals, school physical education, recess; NHIS 2020:  Injuries while at school"/>
          <p:cNvGrpSpPr/>
          <p:nvPr/>
        </p:nvGrpSpPr>
        <p:grpSpPr>
          <a:xfrm>
            <a:off x="292348" y="3954013"/>
            <a:ext cx="3135630" cy="2689860"/>
            <a:chOff x="292348" y="3954013"/>
            <a:chExt cx="3135630" cy="2689860"/>
          </a:xfrm>
        </p:grpSpPr>
        <p:sp>
          <p:nvSpPr>
            <p:cNvPr id="18" name="object 18"/>
            <p:cNvSpPr/>
            <p:nvPr/>
          </p:nvSpPr>
          <p:spPr>
            <a:xfrm>
              <a:off x="2492883" y="5871972"/>
              <a:ext cx="391160" cy="180340"/>
            </a:xfrm>
            <a:custGeom>
              <a:avLst/>
              <a:gdLst/>
              <a:ahLst/>
              <a:cxnLst/>
              <a:rect l="l" t="t" r="r" b="b"/>
              <a:pathLst>
                <a:path w="391160" h="180339">
                  <a:moveTo>
                    <a:pt x="212750" y="138785"/>
                  </a:moveTo>
                  <a:lnTo>
                    <a:pt x="208356" y="130289"/>
                  </a:lnTo>
                  <a:lnTo>
                    <a:pt x="207276" y="133451"/>
                  </a:lnTo>
                  <a:lnTo>
                    <a:pt x="173304" y="124307"/>
                  </a:lnTo>
                  <a:lnTo>
                    <a:pt x="144894" y="120015"/>
                  </a:lnTo>
                  <a:lnTo>
                    <a:pt x="124714" y="120789"/>
                  </a:lnTo>
                  <a:lnTo>
                    <a:pt x="115417" y="126809"/>
                  </a:lnTo>
                  <a:lnTo>
                    <a:pt x="119621" y="137871"/>
                  </a:lnTo>
                  <a:lnTo>
                    <a:pt x="136690" y="151549"/>
                  </a:lnTo>
                  <a:lnTo>
                    <a:pt x="163957" y="166141"/>
                  </a:lnTo>
                  <a:lnTo>
                    <a:pt x="198729" y="179933"/>
                  </a:lnTo>
                  <a:lnTo>
                    <a:pt x="200888" y="173609"/>
                  </a:lnTo>
                  <a:lnTo>
                    <a:pt x="169951" y="161810"/>
                  </a:lnTo>
                  <a:lnTo>
                    <a:pt x="144894" y="149821"/>
                  </a:lnTo>
                  <a:lnTo>
                    <a:pt x="128016" y="138899"/>
                  </a:lnTo>
                  <a:lnTo>
                    <a:pt x="121577" y="130276"/>
                  </a:lnTo>
                  <a:lnTo>
                    <a:pt x="127774" y="125425"/>
                  </a:lnTo>
                  <a:lnTo>
                    <a:pt x="145567" y="125603"/>
                  </a:lnTo>
                  <a:lnTo>
                    <a:pt x="172237" y="130479"/>
                  </a:lnTo>
                  <a:lnTo>
                    <a:pt x="205117" y="139776"/>
                  </a:lnTo>
                  <a:lnTo>
                    <a:pt x="204038" y="142951"/>
                  </a:lnTo>
                  <a:lnTo>
                    <a:pt x="212750" y="138785"/>
                  </a:lnTo>
                  <a:close/>
                </a:path>
                <a:path w="391160" h="180339">
                  <a:moveTo>
                    <a:pt x="390715" y="0"/>
                  </a:moveTo>
                  <a:lnTo>
                    <a:pt x="366712" y="0"/>
                  </a:lnTo>
                  <a:lnTo>
                    <a:pt x="364477" y="9486"/>
                  </a:lnTo>
                  <a:lnTo>
                    <a:pt x="357898" y="18681"/>
                  </a:lnTo>
                  <a:lnTo>
                    <a:pt x="291922" y="48983"/>
                  </a:lnTo>
                  <a:lnTo>
                    <a:pt x="242836" y="57226"/>
                  </a:lnTo>
                  <a:lnTo>
                    <a:pt x="189166" y="60020"/>
                  </a:lnTo>
                  <a:lnTo>
                    <a:pt x="135026" y="57137"/>
                  </a:lnTo>
                  <a:lnTo>
                    <a:pt x="84480" y="48387"/>
                  </a:lnTo>
                  <a:lnTo>
                    <a:pt x="0" y="0"/>
                  </a:lnTo>
                  <a:lnTo>
                    <a:pt x="24752" y="48387"/>
                  </a:lnTo>
                  <a:lnTo>
                    <a:pt x="57175" y="63385"/>
                  </a:lnTo>
                  <a:lnTo>
                    <a:pt x="96634" y="74587"/>
                  </a:lnTo>
                  <a:lnTo>
                    <a:pt x="141312" y="81597"/>
                  </a:lnTo>
                  <a:lnTo>
                    <a:pt x="189357" y="84010"/>
                  </a:lnTo>
                  <a:lnTo>
                    <a:pt x="252996" y="79730"/>
                  </a:lnTo>
                  <a:lnTo>
                    <a:pt x="308267" y="67805"/>
                  </a:lnTo>
                  <a:lnTo>
                    <a:pt x="326936" y="60020"/>
                  </a:lnTo>
                  <a:lnTo>
                    <a:pt x="351853" y="49618"/>
                  </a:lnTo>
                  <a:lnTo>
                    <a:pt x="380441" y="26555"/>
                  </a:lnTo>
                  <a:lnTo>
                    <a:pt x="390715" y="0"/>
                  </a:lnTo>
                  <a:close/>
                </a:path>
              </a:pathLst>
            </a:custGeom>
            <a:solidFill>
              <a:srgbClr val="AFBBDE"/>
            </a:solidFill>
          </p:spPr>
          <p:txBody>
            <a:bodyPr wrap="square" lIns="0" tIns="0" rIns="0" bIns="0" rtlCol="0"/>
            <a:lstStyle/>
            <a:p>
              <a:endParaRPr/>
            </a:p>
          </p:txBody>
        </p:sp>
        <p:sp>
          <p:nvSpPr>
            <p:cNvPr id="19" name="object 19"/>
            <p:cNvSpPr/>
            <p:nvPr/>
          </p:nvSpPr>
          <p:spPr>
            <a:xfrm>
              <a:off x="292348" y="3954013"/>
              <a:ext cx="3135630" cy="2689860"/>
            </a:xfrm>
            <a:custGeom>
              <a:avLst/>
              <a:gdLst/>
              <a:ahLst/>
              <a:cxnLst/>
              <a:rect l="l" t="t" r="r" b="b"/>
              <a:pathLst>
                <a:path w="3135629" h="2689859">
                  <a:moveTo>
                    <a:pt x="1404828" y="0"/>
                  </a:moveTo>
                  <a:lnTo>
                    <a:pt x="1354251" y="1271"/>
                  </a:lnTo>
                  <a:lnTo>
                    <a:pt x="1306205" y="4159"/>
                  </a:lnTo>
                  <a:lnTo>
                    <a:pt x="1258592" y="8635"/>
                  </a:lnTo>
                  <a:lnTo>
                    <a:pt x="1211439" y="14673"/>
                  </a:lnTo>
                  <a:lnTo>
                    <a:pt x="1164773" y="22244"/>
                  </a:lnTo>
                  <a:lnTo>
                    <a:pt x="1118622" y="31322"/>
                  </a:lnTo>
                  <a:lnTo>
                    <a:pt x="1073011" y="41877"/>
                  </a:lnTo>
                  <a:lnTo>
                    <a:pt x="1027967" y="53883"/>
                  </a:lnTo>
                  <a:lnTo>
                    <a:pt x="983518" y="67311"/>
                  </a:lnTo>
                  <a:lnTo>
                    <a:pt x="939691" y="82133"/>
                  </a:lnTo>
                  <a:lnTo>
                    <a:pt x="896511" y="98322"/>
                  </a:lnTo>
                  <a:lnTo>
                    <a:pt x="854007" y="115850"/>
                  </a:lnTo>
                  <a:lnTo>
                    <a:pt x="812205" y="134689"/>
                  </a:lnTo>
                  <a:lnTo>
                    <a:pt x="771131" y="154812"/>
                  </a:lnTo>
                  <a:lnTo>
                    <a:pt x="730813" y="176190"/>
                  </a:lnTo>
                  <a:lnTo>
                    <a:pt x="691278" y="198795"/>
                  </a:lnTo>
                  <a:lnTo>
                    <a:pt x="652551" y="222601"/>
                  </a:lnTo>
                  <a:lnTo>
                    <a:pt x="614661" y="247578"/>
                  </a:lnTo>
                  <a:lnTo>
                    <a:pt x="577634" y="273700"/>
                  </a:lnTo>
                  <a:lnTo>
                    <a:pt x="541497" y="300938"/>
                  </a:lnTo>
                  <a:lnTo>
                    <a:pt x="506277" y="329264"/>
                  </a:lnTo>
                  <a:lnTo>
                    <a:pt x="472000" y="358652"/>
                  </a:lnTo>
                  <a:lnTo>
                    <a:pt x="438694" y="389072"/>
                  </a:lnTo>
                  <a:lnTo>
                    <a:pt x="406385" y="420497"/>
                  </a:lnTo>
                  <a:lnTo>
                    <a:pt x="375101" y="452900"/>
                  </a:lnTo>
                  <a:lnTo>
                    <a:pt x="344867" y="486252"/>
                  </a:lnTo>
                  <a:lnTo>
                    <a:pt x="315711" y="520526"/>
                  </a:lnTo>
                  <a:lnTo>
                    <a:pt x="287661" y="555694"/>
                  </a:lnTo>
                  <a:lnTo>
                    <a:pt x="260741" y="591727"/>
                  </a:lnTo>
                  <a:lnTo>
                    <a:pt x="234980" y="628599"/>
                  </a:lnTo>
                  <a:lnTo>
                    <a:pt x="210405" y="666282"/>
                  </a:lnTo>
                  <a:lnTo>
                    <a:pt x="187041" y="704747"/>
                  </a:lnTo>
                  <a:lnTo>
                    <a:pt x="164917" y="743967"/>
                  </a:lnTo>
                  <a:lnTo>
                    <a:pt x="144059" y="783913"/>
                  </a:lnTo>
                  <a:lnTo>
                    <a:pt x="124493" y="824559"/>
                  </a:lnTo>
                  <a:lnTo>
                    <a:pt x="106247" y="865876"/>
                  </a:lnTo>
                  <a:lnTo>
                    <a:pt x="89347" y="907837"/>
                  </a:lnTo>
                  <a:lnTo>
                    <a:pt x="73821" y="950414"/>
                  </a:lnTo>
                  <a:lnTo>
                    <a:pt x="59695" y="993578"/>
                  </a:lnTo>
                  <a:lnTo>
                    <a:pt x="46996" y="1037303"/>
                  </a:lnTo>
                  <a:lnTo>
                    <a:pt x="35751" y="1081559"/>
                  </a:lnTo>
                  <a:lnTo>
                    <a:pt x="25986" y="1126320"/>
                  </a:lnTo>
                  <a:lnTo>
                    <a:pt x="17730" y="1171558"/>
                  </a:lnTo>
                  <a:lnTo>
                    <a:pt x="11007" y="1217245"/>
                  </a:lnTo>
                  <a:lnTo>
                    <a:pt x="5846" y="1263352"/>
                  </a:lnTo>
                  <a:lnTo>
                    <a:pt x="2273" y="1309853"/>
                  </a:lnTo>
                  <a:lnTo>
                    <a:pt x="315" y="1356719"/>
                  </a:lnTo>
                  <a:lnTo>
                    <a:pt x="0" y="1403923"/>
                  </a:lnTo>
                  <a:lnTo>
                    <a:pt x="1386" y="1452075"/>
                  </a:lnTo>
                  <a:lnTo>
                    <a:pt x="4478" y="1499727"/>
                  </a:lnTo>
                  <a:lnTo>
                    <a:pt x="9244" y="1546851"/>
                  </a:lnTo>
                  <a:lnTo>
                    <a:pt x="15655" y="1593420"/>
                  </a:lnTo>
                  <a:lnTo>
                    <a:pt x="23683" y="1639407"/>
                  </a:lnTo>
                  <a:lnTo>
                    <a:pt x="33298" y="1684785"/>
                  </a:lnTo>
                  <a:lnTo>
                    <a:pt x="44471" y="1729527"/>
                  </a:lnTo>
                  <a:lnTo>
                    <a:pt x="57172" y="1773604"/>
                  </a:lnTo>
                  <a:lnTo>
                    <a:pt x="71373" y="1816991"/>
                  </a:lnTo>
                  <a:lnTo>
                    <a:pt x="87044" y="1859660"/>
                  </a:lnTo>
                  <a:lnTo>
                    <a:pt x="104156" y="1901584"/>
                  </a:lnTo>
                  <a:lnTo>
                    <a:pt x="122679" y="1942736"/>
                  </a:lnTo>
                  <a:lnTo>
                    <a:pt x="142584" y="1983089"/>
                  </a:lnTo>
                  <a:lnTo>
                    <a:pt x="163843" y="2022614"/>
                  </a:lnTo>
                  <a:lnTo>
                    <a:pt x="186425" y="2061286"/>
                  </a:lnTo>
                  <a:lnTo>
                    <a:pt x="210301" y="2099077"/>
                  </a:lnTo>
                  <a:lnTo>
                    <a:pt x="235443" y="2135960"/>
                  </a:lnTo>
                  <a:lnTo>
                    <a:pt x="261821" y="2171907"/>
                  </a:lnTo>
                  <a:lnTo>
                    <a:pt x="289406" y="2206892"/>
                  </a:lnTo>
                  <a:lnTo>
                    <a:pt x="318168" y="2240888"/>
                  </a:lnTo>
                  <a:lnTo>
                    <a:pt x="348078" y="2273867"/>
                  </a:lnTo>
                  <a:lnTo>
                    <a:pt x="379107" y="2305801"/>
                  </a:lnTo>
                  <a:lnTo>
                    <a:pt x="411226" y="2336665"/>
                  </a:lnTo>
                  <a:lnTo>
                    <a:pt x="444405" y="2366430"/>
                  </a:lnTo>
                  <a:lnTo>
                    <a:pt x="478615" y="2395070"/>
                  </a:lnTo>
                  <a:lnTo>
                    <a:pt x="513827" y="2422557"/>
                  </a:lnTo>
                  <a:lnTo>
                    <a:pt x="550012" y="2448864"/>
                  </a:lnTo>
                  <a:lnTo>
                    <a:pt x="587140" y="2473964"/>
                  </a:lnTo>
                  <a:lnTo>
                    <a:pt x="625182" y="2497830"/>
                  </a:lnTo>
                  <a:lnTo>
                    <a:pt x="664109" y="2520435"/>
                  </a:lnTo>
                  <a:lnTo>
                    <a:pt x="703891" y="2541752"/>
                  </a:lnTo>
                  <a:lnTo>
                    <a:pt x="744500" y="2561752"/>
                  </a:lnTo>
                  <a:lnTo>
                    <a:pt x="785906" y="2580410"/>
                  </a:lnTo>
                  <a:lnTo>
                    <a:pt x="828079" y="2597698"/>
                  </a:lnTo>
                  <a:lnTo>
                    <a:pt x="870991" y="2613588"/>
                  </a:lnTo>
                  <a:lnTo>
                    <a:pt x="914613" y="2628055"/>
                  </a:lnTo>
                  <a:lnTo>
                    <a:pt x="958914" y="2641069"/>
                  </a:lnTo>
                  <a:lnTo>
                    <a:pt x="1003866" y="2652605"/>
                  </a:lnTo>
                  <a:lnTo>
                    <a:pt x="1049440" y="2662636"/>
                  </a:lnTo>
                  <a:lnTo>
                    <a:pt x="1095606" y="2671133"/>
                  </a:lnTo>
                  <a:lnTo>
                    <a:pt x="1142334" y="2678070"/>
                  </a:lnTo>
                  <a:lnTo>
                    <a:pt x="1189597" y="2683419"/>
                  </a:lnTo>
                  <a:lnTo>
                    <a:pt x="1237363" y="2687154"/>
                  </a:lnTo>
                  <a:lnTo>
                    <a:pt x="1285605" y="2689248"/>
                  </a:lnTo>
                  <a:lnTo>
                    <a:pt x="1334293" y="2689672"/>
                  </a:lnTo>
                  <a:lnTo>
                    <a:pt x="1383398" y="2688401"/>
                  </a:lnTo>
                  <a:lnTo>
                    <a:pt x="1431445" y="2685514"/>
                  </a:lnTo>
                  <a:lnTo>
                    <a:pt x="1479059" y="2681037"/>
                  </a:lnTo>
                  <a:lnTo>
                    <a:pt x="1526212" y="2674999"/>
                  </a:lnTo>
                  <a:lnTo>
                    <a:pt x="1572878" y="2667428"/>
                  </a:lnTo>
                  <a:lnTo>
                    <a:pt x="1619031" y="2658350"/>
                  </a:lnTo>
                  <a:lnTo>
                    <a:pt x="1664642" y="2647795"/>
                  </a:lnTo>
                  <a:lnTo>
                    <a:pt x="1709686" y="2635789"/>
                  </a:lnTo>
                  <a:lnTo>
                    <a:pt x="1754135" y="2622361"/>
                  </a:lnTo>
                  <a:lnTo>
                    <a:pt x="1797963" y="2607539"/>
                  </a:lnTo>
                  <a:lnTo>
                    <a:pt x="1841143" y="2591350"/>
                  </a:lnTo>
                  <a:lnTo>
                    <a:pt x="1883647" y="2573822"/>
                  </a:lnTo>
                  <a:lnTo>
                    <a:pt x="1925450" y="2554983"/>
                  </a:lnTo>
                  <a:lnTo>
                    <a:pt x="1966524" y="2534860"/>
                  </a:lnTo>
                  <a:lnTo>
                    <a:pt x="2006842" y="2513482"/>
                  </a:lnTo>
                  <a:lnTo>
                    <a:pt x="2046378" y="2490877"/>
                  </a:lnTo>
                  <a:lnTo>
                    <a:pt x="2085104" y="2467071"/>
                  </a:lnTo>
                  <a:lnTo>
                    <a:pt x="2122994" y="2442094"/>
                  </a:lnTo>
                  <a:lnTo>
                    <a:pt x="2160021" y="2415972"/>
                  </a:lnTo>
                  <a:lnTo>
                    <a:pt x="2196158" y="2388734"/>
                  </a:lnTo>
                  <a:lnTo>
                    <a:pt x="2231378" y="2360408"/>
                  </a:lnTo>
                  <a:lnTo>
                    <a:pt x="2265655" y="2331021"/>
                  </a:lnTo>
                  <a:lnTo>
                    <a:pt x="2298961" y="2300600"/>
                  </a:lnTo>
                  <a:lnTo>
                    <a:pt x="2331270" y="2269175"/>
                  </a:lnTo>
                  <a:lnTo>
                    <a:pt x="2362555" y="2236772"/>
                  </a:lnTo>
                  <a:lnTo>
                    <a:pt x="2392788" y="2203420"/>
                  </a:lnTo>
                  <a:lnTo>
                    <a:pt x="2421944" y="2169146"/>
                  </a:lnTo>
                  <a:lnTo>
                    <a:pt x="2449995" y="2133978"/>
                  </a:lnTo>
                  <a:lnTo>
                    <a:pt x="2476914" y="2097945"/>
                  </a:lnTo>
                  <a:lnTo>
                    <a:pt x="2502675" y="2061073"/>
                  </a:lnTo>
                  <a:lnTo>
                    <a:pt x="2527251" y="2023390"/>
                  </a:lnTo>
                  <a:lnTo>
                    <a:pt x="2550614" y="1984925"/>
                  </a:lnTo>
                  <a:lnTo>
                    <a:pt x="2572739" y="1945705"/>
                  </a:lnTo>
                  <a:lnTo>
                    <a:pt x="2593597" y="1905759"/>
                  </a:lnTo>
                  <a:lnTo>
                    <a:pt x="2613163" y="1865113"/>
                  </a:lnTo>
                  <a:lnTo>
                    <a:pt x="2631409" y="1823796"/>
                  </a:lnTo>
                  <a:lnTo>
                    <a:pt x="2648309" y="1781835"/>
                  </a:lnTo>
                  <a:lnTo>
                    <a:pt x="2663836" y="1739258"/>
                  </a:lnTo>
                  <a:lnTo>
                    <a:pt x="2677962" y="1696094"/>
                  </a:lnTo>
                  <a:lnTo>
                    <a:pt x="2690661" y="1652370"/>
                  </a:lnTo>
                  <a:lnTo>
                    <a:pt x="2701907" y="1608113"/>
                  </a:lnTo>
                  <a:lnTo>
                    <a:pt x="2711672" y="1563352"/>
                  </a:lnTo>
                  <a:lnTo>
                    <a:pt x="2719929" y="1518114"/>
                  </a:lnTo>
                  <a:lnTo>
                    <a:pt x="2726652" y="1472427"/>
                  </a:lnTo>
                  <a:lnTo>
                    <a:pt x="2731814" y="1426320"/>
                  </a:lnTo>
                  <a:lnTo>
                    <a:pt x="2735387" y="1379819"/>
                  </a:lnTo>
                  <a:lnTo>
                    <a:pt x="2737346" y="1332953"/>
                  </a:lnTo>
                  <a:lnTo>
                    <a:pt x="2737662" y="1285749"/>
                  </a:lnTo>
                  <a:lnTo>
                    <a:pt x="3135617" y="930619"/>
                  </a:lnTo>
                  <a:lnTo>
                    <a:pt x="2632532" y="786741"/>
                  </a:lnTo>
                  <a:lnTo>
                    <a:pt x="2612232" y="741918"/>
                  </a:lnTo>
                  <a:lnTo>
                    <a:pt x="2590369" y="698156"/>
                  </a:lnTo>
                  <a:lnTo>
                    <a:pt x="2566980" y="655479"/>
                  </a:lnTo>
                  <a:lnTo>
                    <a:pt x="2542107" y="613911"/>
                  </a:lnTo>
                  <a:lnTo>
                    <a:pt x="2515789" y="573477"/>
                  </a:lnTo>
                  <a:lnTo>
                    <a:pt x="2488066" y="534202"/>
                  </a:lnTo>
                  <a:lnTo>
                    <a:pt x="2458978" y="496110"/>
                  </a:lnTo>
                  <a:lnTo>
                    <a:pt x="2428565" y="459225"/>
                  </a:lnTo>
                  <a:lnTo>
                    <a:pt x="2396867" y="423572"/>
                  </a:lnTo>
                  <a:lnTo>
                    <a:pt x="2363923" y="389176"/>
                  </a:lnTo>
                  <a:lnTo>
                    <a:pt x="2329774" y="356061"/>
                  </a:lnTo>
                  <a:lnTo>
                    <a:pt x="2294459" y="324252"/>
                  </a:lnTo>
                  <a:lnTo>
                    <a:pt x="2258019" y="293773"/>
                  </a:lnTo>
                  <a:lnTo>
                    <a:pt x="2220493" y="264648"/>
                  </a:lnTo>
                  <a:lnTo>
                    <a:pt x="2181921" y="236903"/>
                  </a:lnTo>
                  <a:lnTo>
                    <a:pt x="2142342" y="210561"/>
                  </a:lnTo>
                  <a:lnTo>
                    <a:pt x="2101798" y="185648"/>
                  </a:lnTo>
                  <a:lnTo>
                    <a:pt x="2060328" y="162187"/>
                  </a:lnTo>
                  <a:lnTo>
                    <a:pt x="2017971" y="140203"/>
                  </a:lnTo>
                  <a:lnTo>
                    <a:pt x="1974768" y="119722"/>
                  </a:lnTo>
                  <a:lnTo>
                    <a:pt x="1930758" y="100766"/>
                  </a:lnTo>
                  <a:lnTo>
                    <a:pt x="1885981" y="83361"/>
                  </a:lnTo>
                  <a:lnTo>
                    <a:pt x="1840478" y="67532"/>
                  </a:lnTo>
                  <a:lnTo>
                    <a:pt x="1794288" y="53302"/>
                  </a:lnTo>
                  <a:lnTo>
                    <a:pt x="1747451" y="40697"/>
                  </a:lnTo>
                  <a:lnTo>
                    <a:pt x="1700007" y="29740"/>
                  </a:lnTo>
                  <a:lnTo>
                    <a:pt x="1651996" y="20457"/>
                  </a:lnTo>
                  <a:lnTo>
                    <a:pt x="1603457" y="12872"/>
                  </a:lnTo>
                  <a:lnTo>
                    <a:pt x="1554431" y="7009"/>
                  </a:lnTo>
                  <a:lnTo>
                    <a:pt x="1504958" y="2893"/>
                  </a:lnTo>
                  <a:lnTo>
                    <a:pt x="1455077" y="548"/>
                  </a:lnTo>
                  <a:lnTo>
                    <a:pt x="1404828" y="0"/>
                  </a:lnTo>
                  <a:close/>
                </a:path>
              </a:pathLst>
            </a:custGeom>
            <a:solidFill>
              <a:srgbClr val="C5DFB4"/>
            </a:solidFill>
          </p:spPr>
          <p:txBody>
            <a:bodyPr wrap="square" lIns="0" tIns="0" rIns="0" bIns="0" rtlCol="0"/>
            <a:lstStyle/>
            <a:p>
              <a:endParaRPr/>
            </a:p>
          </p:txBody>
        </p:sp>
      </p:grpSp>
      <p:sp>
        <p:nvSpPr>
          <p:cNvPr id="20" name="object 20"/>
          <p:cNvSpPr txBox="1"/>
          <p:nvPr/>
        </p:nvSpPr>
        <p:spPr>
          <a:xfrm>
            <a:off x="9601918" y="1623490"/>
            <a:ext cx="197993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NHIS</a:t>
            </a:r>
            <a:r>
              <a:rPr sz="1200" spc="-10" dirty="0">
                <a:latin typeface="Calibri"/>
                <a:cs typeface="Calibri"/>
              </a:rPr>
              <a:t> </a:t>
            </a:r>
            <a:r>
              <a:rPr sz="1200" dirty="0">
                <a:latin typeface="Calibri"/>
                <a:cs typeface="Calibri"/>
              </a:rPr>
              <a:t>2020:</a:t>
            </a:r>
            <a:r>
              <a:rPr sz="1200" spc="-5" dirty="0">
                <a:latin typeface="Calibri"/>
                <a:cs typeface="Calibri"/>
              </a:rPr>
              <a:t> </a:t>
            </a:r>
            <a:r>
              <a:rPr sz="1200" dirty="0">
                <a:latin typeface="Calibri"/>
                <a:cs typeface="Calibri"/>
              </a:rPr>
              <a:t>Chemical </a:t>
            </a:r>
            <a:r>
              <a:rPr sz="1200" spc="-10" dirty="0">
                <a:latin typeface="Calibri"/>
                <a:cs typeface="Calibri"/>
              </a:rPr>
              <a:t>Exposures </a:t>
            </a:r>
            <a:r>
              <a:rPr sz="1200" dirty="0">
                <a:latin typeface="Calibri"/>
                <a:cs typeface="Calibri"/>
              </a:rPr>
              <a:t>at</a:t>
            </a:r>
            <a:r>
              <a:rPr sz="1200" spc="-20" dirty="0">
                <a:latin typeface="Calibri"/>
                <a:cs typeface="Calibri"/>
              </a:rPr>
              <a:t> Work</a:t>
            </a:r>
            <a:endParaRPr sz="1200">
              <a:latin typeface="Calibri"/>
              <a:cs typeface="Calibri"/>
            </a:endParaRPr>
          </a:p>
        </p:txBody>
      </p:sp>
      <p:sp>
        <p:nvSpPr>
          <p:cNvPr id="21" name="object 21"/>
          <p:cNvSpPr txBox="1"/>
          <p:nvPr/>
        </p:nvSpPr>
        <p:spPr>
          <a:xfrm>
            <a:off x="9601918" y="2172130"/>
            <a:ext cx="1713864" cy="39116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NHANES</a:t>
            </a:r>
            <a:r>
              <a:rPr sz="1200" spc="275" dirty="0">
                <a:latin typeface="Calibri"/>
                <a:cs typeface="Calibri"/>
              </a:rPr>
              <a:t> </a:t>
            </a:r>
            <a:r>
              <a:rPr sz="1200" dirty="0">
                <a:latin typeface="Calibri"/>
                <a:cs typeface="Calibri"/>
              </a:rPr>
              <a:t>1999-2016:</a:t>
            </a:r>
            <a:r>
              <a:rPr sz="1200" spc="-5" dirty="0">
                <a:latin typeface="Calibri"/>
                <a:cs typeface="Calibri"/>
              </a:rPr>
              <a:t> </a:t>
            </a:r>
            <a:r>
              <a:rPr sz="1200" spc="-10" dirty="0">
                <a:latin typeface="Calibri"/>
                <a:cs typeface="Calibri"/>
              </a:rPr>
              <a:t>Noise</a:t>
            </a:r>
            <a:endParaRPr sz="1200">
              <a:latin typeface="Calibri"/>
              <a:cs typeface="Calibri"/>
            </a:endParaRPr>
          </a:p>
          <a:p>
            <a:pPr marL="12700">
              <a:lnSpc>
                <a:spcPct val="100000"/>
              </a:lnSpc>
            </a:pPr>
            <a:r>
              <a:rPr sz="1200" dirty="0">
                <a:latin typeface="Calibri"/>
                <a:cs typeface="Calibri"/>
              </a:rPr>
              <a:t>Exposure</a:t>
            </a:r>
            <a:r>
              <a:rPr sz="1200" spc="-20" dirty="0">
                <a:latin typeface="Calibri"/>
                <a:cs typeface="Calibri"/>
              </a:rPr>
              <a:t> </a:t>
            </a:r>
            <a:r>
              <a:rPr sz="1200" dirty="0">
                <a:latin typeface="Calibri"/>
                <a:cs typeface="Calibri"/>
              </a:rPr>
              <a:t>at</a:t>
            </a:r>
            <a:r>
              <a:rPr sz="1200" spc="-20" dirty="0">
                <a:latin typeface="Calibri"/>
                <a:cs typeface="Calibri"/>
              </a:rPr>
              <a:t> Work</a:t>
            </a:r>
            <a:endParaRPr sz="1200">
              <a:latin typeface="Calibri"/>
              <a:cs typeface="Calibri"/>
            </a:endParaRPr>
          </a:p>
        </p:txBody>
      </p:sp>
      <p:sp>
        <p:nvSpPr>
          <p:cNvPr id="22" name="object 22"/>
          <p:cNvSpPr txBox="1"/>
          <p:nvPr/>
        </p:nvSpPr>
        <p:spPr>
          <a:xfrm>
            <a:off x="9601918" y="2720770"/>
            <a:ext cx="2085339"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NHANES: 2011-2016</a:t>
            </a:r>
            <a:r>
              <a:rPr sz="1200" spc="-5" dirty="0">
                <a:latin typeface="Calibri"/>
                <a:cs typeface="Calibri"/>
              </a:rPr>
              <a:t> </a:t>
            </a:r>
            <a:r>
              <a:rPr sz="1200" spc="-10" dirty="0">
                <a:latin typeface="Calibri"/>
                <a:cs typeface="Calibri"/>
              </a:rPr>
              <a:t>Occupation- </a:t>
            </a:r>
            <a:r>
              <a:rPr sz="1200" dirty="0">
                <a:latin typeface="Calibri"/>
                <a:cs typeface="Calibri"/>
              </a:rPr>
              <a:t>based</a:t>
            </a:r>
            <a:r>
              <a:rPr sz="1200" spc="5" dirty="0">
                <a:latin typeface="Calibri"/>
                <a:cs typeface="Calibri"/>
              </a:rPr>
              <a:t> </a:t>
            </a:r>
            <a:r>
              <a:rPr sz="1200" spc="-10" dirty="0">
                <a:latin typeface="Calibri"/>
                <a:cs typeface="Calibri"/>
              </a:rPr>
              <a:t>physical</a:t>
            </a:r>
            <a:r>
              <a:rPr sz="1200" dirty="0">
                <a:latin typeface="Calibri"/>
                <a:cs typeface="Calibri"/>
              </a:rPr>
              <a:t> </a:t>
            </a:r>
            <a:r>
              <a:rPr sz="1200" spc="-10" dirty="0">
                <a:latin typeface="Calibri"/>
                <a:cs typeface="Calibri"/>
              </a:rPr>
              <a:t>activity</a:t>
            </a:r>
            <a:endParaRPr sz="1200">
              <a:latin typeface="Calibri"/>
              <a:cs typeface="Calibri"/>
            </a:endParaRPr>
          </a:p>
        </p:txBody>
      </p:sp>
      <p:sp>
        <p:nvSpPr>
          <p:cNvPr id="23" name="object 23"/>
          <p:cNvSpPr txBox="1"/>
          <p:nvPr/>
        </p:nvSpPr>
        <p:spPr>
          <a:xfrm>
            <a:off x="9601918" y="3269410"/>
            <a:ext cx="137414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Vitals:</a:t>
            </a:r>
            <a:r>
              <a:rPr sz="1200" spc="-20" dirty="0">
                <a:latin typeface="Calibri"/>
                <a:cs typeface="Calibri"/>
              </a:rPr>
              <a:t> </a:t>
            </a:r>
            <a:r>
              <a:rPr sz="1200" dirty="0">
                <a:latin typeface="Calibri"/>
                <a:cs typeface="Calibri"/>
              </a:rPr>
              <a:t>Deaths</a:t>
            </a:r>
            <a:r>
              <a:rPr sz="1200" spc="-30" dirty="0">
                <a:latin typeface="Calibri"/>
                <a:cs typeface="Calibri"/>
              </a:rPr>
              <a:t> </a:t>
            </a:r>
            <a:r>
              <a:rPr sz="1200" dirty="0">
                <a:latin typeface="Calibri"/>
                <a:cs typeface="Calibri"/>
              </a:rPr>
              <a:t>at</a:t>
            </a:r>
            <a:r>
              <a:rPr sz="1200" spc="-15" dirty="0">
                <a:latin typeface="Calibri"/>
                <a:cs typeface="Calibri"/>
              </a:rPr>
              <a:t> </a:t>
            </a:r>
            <a:r>
              <a:rPr sz="1200" spc="-20" dirty="0">
                <a:latin typeface="Calibri"/>
                <a:cs typeface="Calibri"/>
              </a:rPr>
              <a:t>work</a:t>
            </a:r>
            <a:endParaRPr sz="1200">
              <a:latin typeface="Calibri"/>
              <a:cs typeface="Calibri"/>
            </a:endParaRPr>
          </a:p>
        </p:txBody>
      </p:sp>
      <p:sp>
        <p:nvSpPr>
          <p:cNvPr id="24" name="object 24" descr="This bubble represents the following:&#10; NHIS 2020:  Perceptions of the Neighborhood Environment; NHIS 2020:  Injuries while playing sports or other physical activities; NHANES:  1999-2016 Leisure-time physical activity"/>
          <p:cNvSpPr/>
          <p:nvPr/>
        </p:nvSpPr>
        <p:spPr>
          <a:xfrm>
            <a:off x="8815492" y="3962400"/>
            <a:ext cx="3133725" cy="2663190"/>
          </a:xfrm>
          <a:custGeom>
            <a:avLst/>
            <a:gdLst/>
            <a:ahLst/>
            <a:cxnLst/>
            <a:rect l="l" t="t" r="r" b="b"/>
            <a:pathLst>
              <a:path w="3133725" h="2663190">
                <a:moveTo>
                  <a:pt x="1745831" y="0"/>
                </a:moveTo>
                <a:lnTo>
                  <a:pt x="1700302" y="1078"/>
                </a:lnTo>
                <a:lnTo>
                  <a:pt x="1654914" y="3596"/>
                </a:lnTo>
                <a:lnTo>
                  <a:pt x="1609703" y="7543"/>
                </a:lnTo>
                <a:lnTo>
                  <a:pt x="1564708" y="12907"/>
                </a:lnTo>
                <a:lnTo>
                  <a:pt x="1519965" y="19677"/>
                </a:lnTo>
                <a:lnTo>
                  <a:pt x="1475510" y="27840"/>
                </a:lnTo>
                <a:lnTo>
                  <a:pt x="1431380" y="37385"/>
                </a:lnTo>
                <a:lnTo>
                  <a:pt x="1387613" y="48300"/>
                </a:lnTo>
                <a:lnTo>
                  <a:pt x="1344245" y="60574"/>
                </a:lnTo>
                <a:lnTo>
                  <a:pt x="1301313" y="74195"/>
                </a:lnTo>
                <a:lnTo>
                  <a:pt x="1258853" y="89151"/>
                </a:lnTo>
                <a:lnTo>
                  <a:pt x="1216904" y="105430"/>
                </a:lnTo>
                <a:lnTo>
                  <a:pt x="1175501" y="123021"/>
                </a:lnTo>
                <a:lnTo>
                  <a:pt x="1134681" y="141912"/>
                </a:lnTo>
                <a:lnTo>
                  <a:pt x="1094482" y="162092"/>
                </a:lnTo>
                <a:lnTo>
                  <a:pt x="1054940" y="183548"/>
                </a:lnTo>
                <a:lnTo>
                  <a:pt x="1016092" y="206269"/>
                </a:lnTo>
                <a:lnTo>
                  <a:pt x="977974" y="230244"/>
                </a:lnTo>
                <a:lnTo>
                  <a:pt x="940624" y="255460"/>
                </a:lnTo>
                <a:lnTo>
                  <a:pt x="904079" y="281906"/>
                </a:lnTo>
                <a:lnTo>
                  <a:pt x="868375" y="309570"/>
                </a:lnTo>
                <a:lnTo>
                  <a:pt x="833550" y="338441"/>
                </a:lnTo>
                <a:lnTo>
                  <a:pt x="799639" y="368506"/>
                </a:lnTo>
                <a:lnTo>
                  <a:pt x="766681" y="399755"/>
                </a:lnTo>
                <a:lnTo>
                  <a:pt x="734711" y="432175"/>
                </a:lnTo>
                <a:lnTo>
                  <a:pt x="703767" y="465755"/>
                </a:lnTo>
                <a:lnTo>
                  <a:pt x="673885" y="500483"/>
                </a:lnTo>
                <a:lnTo>
                  <a:pt x="645103" y="536348"/>
                </a:lnTo>
                <a:lnTo>
                  <a:pt x="617457" y="573337"/>
                </a:lnTo>
                <a:lnTo>
                  <a:pt x="590984" y="611439"/>
                </a:lnTo>
                <a:lnTo>
                  <a:pt x="565721" y="650642"/>
                </a:lnTo>
                <a:lnTo>
                  <a:pt x="541705" y="690935"/>
                </a:lnTo>
                <a:lnTo>
                  <a:pt x="518972" y="732306"/>
                </a:lnTo>
                <a:lnTo>
                  <a:pt x="0" y="855382"/>
                </a:lnTo>
                <a:lnTo>
                  <a:pt x="374091" y="1221256"/>
                </a:lnTo>
                <a:lnTo>
                  <a:pt x="370624" y="1270338"/>
                </a:lnTo>
                <a:lnTo>
                  <a:pt x="369038" y="1319232"/>
                </a:lnTo>
                <a:lnTo>
                  <a:pt x="369309" y="1367896"/>
                </a:lnTo>
                <a:lnTo>
                  <a:pt x="371414" y="1416291"/>
                </a:lnTo>
                <a:lnTo>
                  <a:pt x="375330" y="1464376"/>
                </a:lnTo>
                <a:lnTo>
                  <a:pt x="381032" y="1512110"/>
                </a:lnTo>
                <a:lnTo>
                  <a:pt x="388498" y="1559453"/>
                </a:lnTo>
                <a:lnTo>
                  <a:pt x="397704" y="1606364"/>
                </a:lnTo>
                <a:lnTo>
                  <a:pt x="408627" y="1652802"/>
                </a:lnTo>
                <a:lnTo>
                  <a:pt x="421243" y="1698728"/>
                </a:lnTo>
                <a:lnTo>
                  <a:pt x="435529" y="1744100"/>
                </a:lnTo>
                <a:lnTo>
                  <a:pt x="451461" y="1788879"/>
                </a:lnTo>
                <a:lnTo>
                  <a:pt x="469016" y="1833022"/>
                </a:lnTo>
                <a:lnTo>
                  <a:pt x="488170" y="1876491"/>
                </a:lnTo>
                <a:lnTo>
                  <a:pt x="508901" y="1919244"/>
                </a:lnTo>
                <a:lnTo>
                  <a:pt x="531184" y="1961241"/>
                </a:lnTo>
                <a:lnTo>
                  <a:pt x="554997" y="2002441"/>
                </a:lnTo>
                <a:lnTo>
                  <a:pt x="580315" y="2042805"/>
                </a:lnTo>
                <a:lnTo>
                  <a:pt x="607115" y="2082290"/>
                </a:lnTo>
                <a:lnTo>
                  <a:pt x="635374" y="2120857"/>
                </a:lnTo>
                <a:lnTo>
                  <a:pt x="665069" y="2158465"/>
                </a:lnTo>
                <a:lnTo>
                  <a:pt x="696176" y="2195073"/>
                </a:lnTo>
                <a:lnTo>
                  <a:pt x="728671" y="2230642"/>
                </a:lnTo>
                <a:lnTo>
                  <a:pt x="762532" y="2265130"/>
                </a:lnTo>
                <a:lnTo>
                  <a:pt x="797734" y="2298498"/>
                </a:lnTo>
                <a:lnTo>
                  <a:pt x="834254" y="2330703"/>
                </a:lnTo>
                <a:lnTo>
                  <a:pt x="872069" y="2361707"/>
                </a:lnTo>
                <a:lnTo>
                  <a:pt x="911156" y="2391467"/>
                </a:lnTo>
                <a:lnTo>
                  <a:pt x="951490" y="2419945"/>
                </a:lnTo>
                <a:lnTo>
                  <a:pt x="993049" y="2447099"/>
                </a:lnTo>
                <a:lnTo>
                  <a:pt x="1035809" y="2472888"/>
                </a:lnTo>
                <a:lnTo>
                  <a:pt x="1079747" y="2497273"/>
                </a:lnTo>
                <a:lnTo>
                  <a:pt x="1124839" y="2520212"/>
                </a:lnTo>
                <a:lnTo>
                  <a:pt x="1168475" y="2540528"/>
                </a:lnTo>
                <a:lnTo>
                  <a:pt x="1212485" y="2559239"/>
                </a:lnTo>
                <a:lnTo>
                  <a:pt x="1256834" y="2576357"/>
                </a:lnTo>
                <a:lnTo>
                  <a:pt x="1301484" y="2591895"/>
                </a:lnTo>
                <a:lnTo>
                  <a:pt x="1346398" y="2605864"/>
                </a:lnTo>
                <a:lnTo>
                  <a:pt x="1391540" y="2618276"/>
                </a:lnTo>
                <a:lnTo>
                  <a:pt x="1436872" y="2629142"/>
                </a:lnTo>
                <a:lnTo>
                  <a:pt x="1482357" y="2638474"/>
                </a:lnTo>
                <a:lnTo>
                  <a:pt x="1527960" y="2646284"/>
                </a:lnTo>
                <a:lnTo>
                  <a:pt x="1573642" y="2652583"/>
                </a:lnTo>
                <a:lnTo>
                  <a:pt x="1619368" y="2657384"/>
                </a:lnTo>
                <a:lnTo>
                  <a:pt x="1665099" y="2660697"/>
                </a:lnTo>
                <a:lnTo>
                  <a:pt x="1710801" y="2662535"/>
                </a:lnTo>
                <a:lnTo>
                  <a:pt x="1756434" y="2662909"/>
                </a:lnTo>
                <a:lnTo>
                  <a:pt x="1801964" y="2661831"/>
                </a:lnTo>
                <a:lnTo>
                  <a:pt x="1847352" y="2659312"/>
                </a:lnTo>
                <a:lnTo>
                  <a:pt x="1892562" y="2655365"/>
                </a:lnTo>
                <a:lnTo>
                  <a:pt x="1937557" y="2650001"/>
                </a:lnTo>
                <a:lnTo>
                  <a:pt x="1982301" y="2643232"/>
                </a:lnTo>
                <a:lnTo>
                  <a:pt x="2026756" y="2635068"/>
                </a:lnTo>
                <a:lnTo>
                  <a:pt x="2070885" y="2625523"/>
                </a:lnTo>
                <a:lnTo>
                  <a:pt x="2114652" y="2614608"/>
                </a:lnTo>
                <a:lnTo>
                  <a:pt x="2158020" y="2602334"/>
                </a:lnTo>
                <a:lnTo>
                  <a:pt x="2200953" y="2588714"/>
                </a:lnTo>
                <a:lnTo>
                  <a:pt x="2243412" y="2573758"/>
                </a:lnTo>
                <a:lnTo>
                  <a:pt x="2285361" y="2557479"/>
                </a:lnTo>
                <a:lnTo>
                  <a:pt x="2326764" y="2539887"/>
                </a:lnTo>
                <a:lnTo>
                  <a:pt x="2367584" y="2520996"/>
                </a:lnTo>
                <a:lnTo>
                  <a:pt x="2407783" y="2500817"/>
                </a:lnTo>
                <a:lnTo>
                  <a:pt x="2447325" y="2479361"/>
                </a:lnTo>
                <a:lnTo>
                  <a:pt x="2486174" y="2456639"/>
                </a:lnTo>
                <a:lnTo>
                  <a:pt x="2524291" y="2432665"/>
                </a:lnTo>
                <a:lnTo>
                  <a:pt x="2561641" y="2407449"/>
                </a:lnTo>
                <a:lnTo>
                  <a:pt x="2598186" y="2381003"/>
                </a:lnTo>
                <a:lnTo>
                  <a:pt x="2633890" y="2353338"/>
                </a:lnTo>
                <a:lnTo>
                  <a:pt x="2668715" y="2324468"/>
                </a:lnTo>
                <a:lnTo>
                  <a:pt x="2702626" y="2294402"/>
                </a:lnTo>
                <a:lnTo>
                  <a:pt x="2735584" y="2263153"/>
                </a:lnTo>
                <a:lnTo>
                  <a:pt x="2767554" y="2230733"/>
                </a:lnTo>
                <a:lnTo>
                  <a:pt x="2798498" y="2197153"/>
                </a:lnTo>
                <a:lnTo>
                  <a:pt x="2828380" y="2162425"/>
                </a:lnTo>
                <a:lnTo>
                  <a:pt x="2857162" y="2126561"/>
                </a:lnTo>
                <a:lnTo>
                  <a:pt x="2884808" y="2089571"/>
                </a:lnTo>
                <a:lnTo>
                  <a:pt x="2911281" y="2051469"/>
                </a:lnTo>
                <a:lnTo>
                  <a:pt x="2936544" y="2012266"/>
                </a:lnTo>
                <a:lnTo>
                  <a:pt x="2960560" y="1971973"/>
                </a:lnTo>
                <a:lnTo>
                  <a:pt x="2983293" y="1930602"/>
                </a:lnTo>
                <a:lnTo>
                  <a:pt x="3004978" y="1887587"/>
                </a:lnTo>
                <a:lnTo>
                  <a:pt x="3024926" y="1844202"/>
                </a:lnTo>
                <a:lnTo>
                  <a:pt x="3043149" y="1800485"/>
                </a:lnTo>
                <a:lnTo>
                  <a:pt x="3059661" y="1756472"/>
                </a:lnTo>
                <a:lnTo>
                  <a:pt x="3074474" y="1712203"/>
                </a:lnTo>
                <a:lnTo>
                  <a:pt x="3087602" y="1667715"/>
                </a:lnTo>
                <a:lnTo>
                  <a:pt x="3099056" y="1623045"/>
                </a:lnTo>
                <a:lnTo>
                  <a:pt x="3108850" y="1578232"/>
                </a:lnTo>
                <a:lnTo>
                  <a:pt x="3116997" y="1533313"/>
                </a:lnTo>
                <a:lnTo>
                  <a:pt x="3123509" y="1488327"/>
                </a:lnTo>
                <a:lnTo>
                  <a:pt x="3128399" y="1443310"/>
                </a:lnTo>
                <a:lnTo>
                  <a:pt x="3131681" y="1398301"/>
                </a:lnTo>
                <a:lnTo>
                  <a:pt x="3133366" y="1353338"/>
                </a:lnTo>
                <a:lnTo>
                  <a:pt x="3133468" y="1308459"/>
                </a:lnTo>
                <a:lnTo>
                  <a:pt x="3132000" y="1263700"/>
                </a:lnTo>
                <a:lnTo>
                  <a:pt x="3128973" y="1219101"/>
                </a:lnTo>
                <a:lnTo>
                  <a:pt x="3124402" y="1174699"/>
                </a:lnTo>
                <a:lnTo>
                  <a:pt x="3118299" y="1130531"/>
                </a:lnTo>
                <a:lnTo>
                  <a:pt x="3110677" y="1086636"/>
                </a:lnTo>
                <a:lnTo>
                  <a:pt x="3101548" y="1043052"/>
                </a:lnTo>
                <a:lnTo>
                  <a:pt x="3090925" y="999815"/>
                </a:lnTo>
                <a:lnTo>
                  <a:pt x="3078822" y="956965"/>
                </a:lnTo>
                <a:lnTo>
                  <a:pt x="3065251" y="914539"/>
                </a:lnTo>
                <a:lnTo>
                  <a:pt x="3050224" y="872574"/>
                </a:lnTo>
                <a:lnTo>
                  <a:pt x="3033756" y="831108"/>
                </a:lnTo>
                <a:lnTo>
                  <a:pt x="3015857" y="790180"/>
                </a:lnTo>
                <a:lnTo>
                  <a:pt x="2996542" y="749827"/>
                </a:lnTo>
                <a:lnTo>
                  <a:pt x="2975824" y="710088"/>
                </a:lnTo>
                <a:lnTo>
                  <a:pt x="2953714" y="670998"/>
                </a:lnTo>
                <a:lnTo>
                  <a:pt x="2930225" y="632598"/>
                </a:lnTo>
                <a:lnTo>
                  <a:pt x="2905372" y="594923"/>
                </a:lnTo>
                <a:lnTo>
                  <a:pt x="2879165" y="558013"/>
                </a:lnTo>
                <a:lnTo>
                  <a:pt x="2851619" y="521906"/>
                </a:lnTo>
                <a:lnTo>
                  <a:pt x="2822746" y="486637"/>
                </a:lnTo>
                <a:lnTo>
                  <a:pt x="2792559" y="452247"/>
                </a:lnTo>
                <a:lnTo>
                  <a:pt x="2761070" y="418772"/>
                </a:lnTo>
                <a:lnTo>
                  <a:pt x="2728293" y="386251"/>
                </a:lnTo>
                <a:lnTo>
                  <a:pt x="2694240" y="354720"/>
                </a:lnTo>
                <a:lnTo>
                  <a:pt x="2658924" y="324219"/>
                </a:lnTo>
                <a:lnTo>
                  <a:pt x="2622358" y="294784"/>
                </a:lnTo>
                <a:lnTo>
                  <a:pt x="2584554" y="266454"/>
                </a:lnTo>
                <a:lnTo>
                  <a:pt x="2545526" y="239266"/>
                </a:lnTo>
                <a:lnTo>
                  <a:pt x="2505287" y="213259"/>
                </a:lnTo>
                <a:lnTo>
                  <a:pt x="2463849" y="188469"/>
                </a:lnTo>
                <a:lnTo>
                  <a:pt x="2421224" y="164936"/>
                </a:lnTo>
                <a:lnTo>
                  <a:pt x="2377427" y="142696"/>
                </a:lnTo>
                <a:lnTo>
                  <a:pt x="2333791" y="122381"/>
                </a:lnTo>
                <a:lnTo>
                  <a:pt x="2289780" y="103670"/>
                </a:lnTo>
                <a:lnTo>
                  <a:pt x="2245431" y="86551"/>
                </a:lnTo>
                <a:lnTo>
                  <a:pt x="2200781" y="71013"/>
                </a:lnTo>
                <a:lnTo>
                  <a:pt x="2155867" y="57044"/>
                </a:lnTo>
                <a:lnTo>
                  <a:pt x="2110726" y="44632"/>
                </a:lnTo>
                <a:lnTo>
                  <a:pt x="2065394" y="33766"/>
                </a:lnTo>
                <a:lnTo>
                  <a:pt x="2019908" y="24434"/>
                </a:lnTo>
                <a:lnTo>
                  <a:pt x="1974306" y="16624"/>
                </a:lnTo>
                <a:lnTo>
                  <a:pt x="1928623" y="10325"/>
                </a:lnTo>
                <a:lnTo>
                  <a:pt x="1882898" y="5525"/>
                </a:lnTo>
                <a:lnTo>
                  <a:pt x="1837166" y="2211"/>
                </a:lnTo>
                <a:lnTo>
                  <a:pt x="1791465" y="374"/>
                </a:lnTo>
                <a:lnTo>
                  <a:pt x="1745831" y="0"/>
                </a:lnTo>
                <a:close/>
              </a:path>
            </a:pathLst>
          </a:custGeom>
          <a:solidFill>
            <a:srgbClr val="D9D9D9"/>
          </a:solidFill>
        </p:spPr>
        <p:txBody>
          <a:bodyPr wrap="square" lIns="0" tIns="0" rIns="0" bIns="0" rtlCol="0"/>
          <a:lstStyle/>
          <a:p>
            <a:endParaRPr/>
          </a:p>
        </p:txBody>
      </p:sp>
      <p:sp>
        <p:nvSpPr>
          <p:cNvPr id="25" name="object 25"/>
          <p:cNvSpPr txBox="1"/>
          <p:nvPr/>
        </p:nvSpPr>
        <p:spPr>
          <a:xfrm>
            <a:off x="670289" y="4639138"/>
            <a:ext cx="1911985"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NHANES:</a:t>
            </a:r>
            <a:r>
              <a:rPr sz="1200" spc="-10" dirty="0">
                <a:latin typeface="Calibri"/>
                <a:cs typeface="Calibri"/>
              </a:rPr>
              <a:t> </a:t>
            </a:r>
            <a:r>
              <a:rPr sz="1200" dirty="0">
                <a:latin typeface="Calibri"/>
                <a:cs typeface="Calibri"/>
              </a:rPr>
              <a:t>School</a:t>
            </a:r>
            <a:r>
              <a:rPr sz="1200" spc="-5" dirty="0">
                <a:latin typeface="Calibri"/>
                <a:cs typeface="Calibri"/>
              </a:rPr>
              <a:t> </a:t>
            </a:r>
            <a:r>
              <a:rPr sz="1200" dirty="0">
                <a:latin typeface="Calibri"/>
                <a:cs typeface="Calibri"/>
              </a:rPr>
              <a:t>meals,</a:t>
            </a:r>
            <a:r>
              <a:rPr sz="1200" spc="5" dirty="0">
                <a:latin typeface="Calibri"/>
                <a:cs typeface="Calibri"/>
              </a:rPr>
              <a:t> </a:t>
            </a:r>
            <a:r>
              <a:rPr sz="1200" spc="-10" dirty="0">
                <a:latin typeface="Calibri"/>
                <a:cs typeface="Calibri"/>
              </a:rPr>
              <a:t>school physical </a:t>
            </a:r>
            <a:r>
              <a:rPr sz="1200" dirty="0">
                <a:latin typeface="Calibri"/>
                <a:cs typeface="Calibri"/>
              </a:rPr>
              <a:t>education,</a:t>
            </a:r>
            <a:r>
              <a:rPr sz="1200" spc="-15" dirty="0">
                <a:latin typeface="Calibri"/>
                <a:cs typeface="Calibri"/>
              </a:rPr>
              <a:t> </a:t>
            </a:r>
            <a:r>
              <a:rPr sz="1200" spc="-10" dirty="0">
                <a:latin typeface="Calibri"/>
                <a:cs typeface="Calibri"/>
              </a:rPr>
              <a:t>recess</a:t>
            </a:r>
            <a:endParaRPr sz="1200">
              <a:latin typeface="Calibri"/>
              <a:cs typeface="Calibri"/>
            </a:endParaRPr>
          </a:p>
        </p:txBody>
      </p:sp>
      <p:sp>
        <p:nvSpPr>
          <p:cNvPr id="26" name="object 26"/>
          <p:cNvSpPr txBox="1"/>
          <p:nvPr/>
        </p:nvSpPr>
        <p:spPr>
          <a:xfrm>
            <a:off x="670289" y="5187778"/>
            <a:ext cx="21697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NHIS</a:t>
            </a:r>
            <a:r>
              <a:rPr sz="1200" spc="-5" dirty="0">
                <a:latin typeface="Calibri"/>
                <a:cs typeface="Calibri"/>
              </a:rPr>
              <a:t> </a:t>
            </a:r>
            <a:r>
              <a:rPr sz="1200" dirty="0">
                <a:latin typeface="Calibri"/>
                <a:cs typeface="Calibri"/>
              </a:rPr>
              <a:t>2020: Injuries</a:t>
            </a:r>
            <a:r>
              <a:rPr sz="1200" spc="-30" dirty="0">
                <a:latin typeface="Calibri"/>
                <a:cs typeface="Calibri"/>
              </a:rPr>
              <a:t> </a:t>
            </a:r>
            <a:r>
              <a:rPr sz="1200" dirty="0">
                <a:latin typeface="Calibri"/>
                <a:cs typeface="Calibri"/>
              </a:rPr>
              <a:t>while at</a:t>
            </a:r>
            <a:r>
              <a:rPr sz="1200" spc="-5" dirty="0">
                <a:latin typeface="Calibri"/>
                <a:cs typeface="Calibri"/>
              </a:rPr>
              <a:t> </a:t>
            </a:r>
            <a:r>
              <a:rPr sz="1200" spc="-10" dirty="0">
                <a:latin typeface="Calibri"/>
                <a:cs typeface="Calibri"/>
              </a:rPr>
              <a:t>school</a:t>
            </a:r>
            <a:endParaRPr sz="1200">
              <a:latin typeface="Calibri"/>
              <a:cs typeface="Calibri"/>
            </a:endParaRPr>
          </a:p>
        </p:txBody>
      </p:sp>
      <p:sp>
        <p:nvSpPr>
          <p:cNvPr id="27" name="object 27"/>
          <p:cNvSpPr txBox="1"/>
          <p:nvPr/>
        </p:nvSpPr>
        <p:spPr>
          <a:xfrm>
            <a:off x="3435760" y="5978305"/>
            <a:ext cx="504634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Examples</a:t>
            </a:r>
            <a:r>
              <a:rPr sz="2800" spc="-90" dirty="0">
                <a:latin typeface="Calibri"/>
                <a:cs typeface="Calibri"/>
              </a:rPr>
              <a:t> </a:t>
            </a:r>
            <a:r>
              <a:rPr sz="2800" dirty="0">
                <a:latin typeface="Calibri"/>
                <a:cs typeface="Calibri"/>
              </a:rPr>
              <a:t>from</a:t>
            </a:r>
            <a:r>
              <a:rPr sz="2800" spc="-95" dirty="0">
                <a:latin typeface="Calibri"/>
                <a:cs typeface="Calibri"/>
              </a:rPr>
              <a:t> </a:t>
            </a:r>
            <a:r>
              <a:rPr sz="2800" dirty="0">
                <a:latin typeface="Calibri"/>
                <a:cs typeface="Calibri"/>
              </a:rPr>
              <a:t>NCHS</a:t>
            </a:r>
            <a:r>
              <a:rPr sz="2800" spc="-85" dirty="0">
                <a:latin typeface="Calibri"/>
                <a:cs typeface="Calibri"/>
              </a:rPr>
              <a:t> </a:t>
            </a:r>
            <a:r>
              <a:rPr sz="2800" dirty="0">
                <a:latin typeface="Calibri"/>
                <a:cs typeface="Calibri"/>
              </a:rPr>
              <a:t>Data</a:t>
            </a:r>
            <a:r>
              <a:rPr sz="2800" spc="-95" dirty="0">
                <a:latin typeface="Calibri"/>
                <a:cs typeface="Calibri"/>
              </a:rPr>
              <a:t> </a:t>
            </a:r>
            <a:r>
              <a:rPr sz="2800" spc="-10" dirty="0">
                <a:latin typeface="Calibri"/>
                <a:cs typeface="Calibri"/>
              </a:rPr>
              <a:t>Systems</a:t>
            </a:r>
            <a:endParaRPr sz="2800">
              <a:latin typeface="Calibri"/>
              <a:cs typeface="Calibri"/>
            </a:endParaRPr>
          </a:p>
        </p:txBody>
      </p:sp>
      <p:sp>
        <p:nvSpPr>
          <p:cNvPr id="28" name="object 28"/>
          <p:cNvSpPr txBox="1"/>
          <p:nvPr/>
        </p:nvSpPr>
        <p:spPr>
          <a:xfrm>
            <a:off x="9574494" y="4457393"/>
            <a:ext cx="1885314"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NHIS</a:t>
            </a:r>
            <a:r>
              <a:rPr sz="1200" spc="-15" dirty="0">
                <a:latin typeface="Calibri"/>
                <a:cs typeface="Calibri"/>
              </a:rPr>
              <a:t> </a:t>
            </a:r>
            <a:r>
              <a:rPr sz="1200" dirty="0">
                <a:latin typeface="Calibri"/>
                <a:cs typeface="Calibri"/>
              </a:rPr>
              <a:t>2020:</a:t>
            </a:r>
            <a:r>
              <a:rPr sz="1200" spc="-5" dirty="0">
                <a:latin typeface="Calibri"/>
                <a:cs typeface="Calibri"/>
              </a:rPr>
              <a:t> </a:t>
            </a:r>
            <a:r>
              <a:rPr sz="1200" dirty="0">
                <a:latin typeface="Calibri"/>
                <a:cs typeface="Calibri"/>
              </a:rPr>
              <a:t>Perceptions</a:t>
            </a:r>
            <a:r>
              <a:rPr sz="1200" spc="-40" dirty="0">
                <a:latin typeface="Calibri"/>
                <a:cs typeface="Calibri"/>
              </a:rPr>
              <a:t> </a:t>
            </a:r>
            <a:r>
              <a:rPr sz="1200" dirty="0">
                <a:latin typeface="Calibri"/>
                <a:cs typeface="Calibri"/>
              </a:rPr>
              <a:t>of</a:t>
            </a:r>
            <a:r>
              <a:rPr sz="1200" spc="5" dirty="0">
                <a:latin typeface="Calibri"/>
                <a:cs typeface="Calibri"/>
              </a:rPr>
              <a:t> </a:t>
            </a:r>
            <a:r>
              <a:rPr sz="1200" spc="-25" dirty="0">
                <a:latin typeface="Calibri"/>
                <a:cs typeface="Calibri"/>
              </a:rPr>
              <a:t>the </a:t>
            </a:r>
            <a:r>
              <a:rPr sz="1200" dirty="0">
                <a:latin typeface="Calibri"/>
                <a:cs typeface="Calibri"/>
              </a:rPr>
              <a:t>Neighborhood</a:t>
            </a:r>
            <a:r>
              <a:rPr sz="1200" spc="-40" dirty="0">
                <a:latin typeface="Calibri"/>
                <a:cs typeface="Calibri"/>
              </a:rPr>
              <a:t> </a:t>
            </a:r>
            <a:r>
              <a:rPr sz="1200" spc="-10" dirty="0">
                <a:latin typeface="Calibri"/>
                <a:cs typeface="Calibri"/>
              </a:rPr>
              <a:t>Environment</a:t>
            </a:r>
            <a:endParaRPr sz="1200">
              <a:latin typeface="Calibri"/>
              <a:cs typeface="Calibri"/>
            </a:endParaRPr>
          </a:p>
        </p:txBody>
      </p:sp>
      <p:sp>
        <p:nvSpPr>
          <p:cNvPr id="29" name="object 29"/>
          <p:cNvSpPr txBox="1"/>
          <p:nvPr/>
        </p:nvSpPr>
        <p:spPr>
          <a:xfrm>
            <a:off x="9574494" y="5006033"/>
            <a:ext cx="2063114"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NHIS</a:t>
            </a:r>
            <a:r>
              <a:rPr sz="1200" spc="-5" dirty="0">
                <a:latin typeface="Calibri"/>
                <a:cs typeface="Calibri"/>
              </a:rPr>
              <a:t> </a:t>
            </a:r>
            <a:r>
              <a:rPr sz="1200" dirty="0">
                <a:latin typeface="Calibri"/>
                <a:cs typeface="Calibri"/>
              </a:rPr>
              <a:t>2020:</a:t>
            </a:r>
            <a:r>
              <a:rPr sz="1200" spc="5" dirty="0">
                <a:latin typeface="Calibri"/>
                <a:cs typeface="Calibri"/>
              </a:rPr>
              <a:t> </a:t>
            </a:r>
            <a:r>
              <a:rPr sz="1200" dirty="0">
                <a:latin typeface="Calibri"/>
                <a:cs typeface="Calibri"/>
              </a:rPr>
              <a:t>Injuries</a:t>
            </a:r>
            <a:r>
              <a:rPr sz="1200" spc="-25" dirty="0">
                <a:latin typeface="Calibri"/>
                <a:cs typeface="Calibri"/>
              </a:rPr>
              <a:t> </a:t>
            </a:r>
            <a:r>
              <a:rPr sz="1200" dirty="0">
                <a:latin typeface="Calibri"/>
                <a:cs typeface="Calibri"/>
              </a:rPr>
              <a:t>while</a:t>
            </a:r>
            <a:r>
              <a:rPr sz="1200" spc="5" dirty="0">
                <a:latin typeface="Calibri"/>
                <a:cs typeface="Calibri"/>
              </a:rPr>
              <a:t> </a:t>
            </a:r>
            <a:r>
              <a:rPr sz="1200" spc="-10" dirty="0">
                <a:latin typeface="Calibri"/>
                <a:cs typeface="Calibri"/>
              </a:rPr>
              <a:t>playing </a:t>
            </a:r>
            <a:r>
              <a:rPr sz="1200" dirty="0">
                <a:latin typeface="Calibri"/>
                <a:cs typeface="Calibri"/>
              </a:rPr>
              <a:t>sports</a:t>
            </a:r>
            <a:r>
              <a:rPr sz="1200" spc="-25"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other</a:t>
            </a:r>
            <a:r>
              <a:rPr sz="1200" spc="-30" dirty="0">
                <a:latin typeface="Calibri"/>
                <a:cs typeface="Calibri"/>
              </a:rPr>
              <a:t> </a:t>
            </a:r>
            <a:r>
              <a:rPr sz="1200" dirty="0">
                <a:latin typeface="Calibri"/>
                <a:cs typeface="Calibri"/>
              </a:rPr>
              <a:t>physical</a:t>
            </a:r>
            <a:r>
              <a:rPr sz="1200" spc="-5" dirty="0">
                <a:latin typeface="Calibri"/>
                <a:cs typeface="Calibri"/>
              </a:rPr>
              <a:t> </a:t>
            </a:r>
            <a:r>
              <a:rPr sz="1200" spc="-10" dirty="0">
                <a:latin typeface="Calibri"/>
                <a:cs typeface="Calibri"/>
              </a:rPr>
              <a:t>activities</a:t>
            </a:r>
            <a:endParaRPr sz="1200">
              <a:latin typeface="Calibri"/>
              <a:cs typeface="Calibri"/>
            </a:endParaRPr>
          </a:p>
        </p:txBody>
      </p:sp>
      <p:sp>
        <p:nvSpPr>
          <p:cNvPr id="30" name="object 30"/>
          <p:cNvSpPr txBox="1"/>
          <p:nvPr/>
        </p:nvSpPr>
        <p:spPr>
          <a:xfrm>
            <a:off x="9574494" y="5554674"/>
            <a:ext cx="2103755"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NHANES:</a:t>
            </a:r>
            <a:r>
              <a:rPr sz="1200" spc="30" dirty="0">
                <a:latin typeface="Calibri"/>
                <a:cs typeface="Calibri"/>
              </a:rPr>
              <a:t> </a:t>
            </a:r>
            <a:r>
              <a:rPr sz="1200" dirty="0">
                <a:latin typeface="Calibri"/>
                <a:cs typeface="Calibri"/>
              </a:rPr>
              <a:t>1999-2016</a:t>
            </a:r>
            <a:r>
              <a:rPr sz="1200" spc="25" dirty="0">
                <a:latin typeface="Calibri"/>
                <a:cs typeface="Calibri"/>
              </a:rPr>
              <a:t> </a:t>
            </a:r>
            <a:r>
              <a:rPr sz="1200" spc="-10" dirty="0">
                <a:latin typeface="Calibri"/>
                <a:cs typeface="Calibri"/>
              </a:rPr>
              <a:t>Leisure-</a:t>
            </a:r>
            <a:r>
              <a:rPr sz="1200" spc="-20" dirty="0">
                <a:latin typeface="Calibri"/>
                <a:cs typeface="Calibri"/>
              </a:rPr>
              <a:t>time </a:t>
            </a:r>
            <a:r>
              <a:rPr sz="1200" spc="-10" dirty="0">
                <a:latin typeface="Calibri"/>
                <a:cs typeface="Calibri"/>
              </a:rPr>
              <a:t>physical</a:t>
            </a:r>
            <a:r>
              <a:rPr sz="1200" spc="10" dirty="0">
                <a:latin typeface="Calibri"/>
                <a:cs typeface="Calibri"/>
              </a:rPr>
              <a:t> </a:t>
            </a:r>
            <a:r>
              <a:rPr sz="1200" spc="-10" dirty="0">
                <a:latin typeface="Calibri"/>
                <a:cs typeface="Calibri"/>
              </a:rPr>
              <a:t>activity</a:t>
            </a:r>
            <a:endParaRPr sz="1200">
              <a:latin typeface="Calibri"/>
              <a:cs typeface="Calibri"/>
            </a:endParaRPr>
          </a:p>
        </p:txBody>
      </p:sp>
      <p:sp>
        <p:nvSpPr>
          <p:cNvPr id="31" name="object 31" descr="This is line pointing to the live pie slice."/>
          <p:cNvSpPr/>
          <p:nvPr/>
        </p:nvSpPr>
        <p:spPr>
          <a:xfrm>
            <a:off x="3240785" y="2819400"/>
            <a:ext cx="923290" cy="84587"/>
          </a:xfrm>
          <a:custGeom>
            <a:avLst/>
            <a:gdLst/>
            <a:ahLst/>
            <a:cxnLst/>
            <a:rect l="l" t="t" r="r" b="b"/>
            <a:pathLst>
              <a:path w="923289" h="157480">
                <a:moveTo>
                  <a:pt x="0" y="0"/>
                </a:moveTo>
                <a:lnTo>
                  <a:pt x="923112" y="156883"/>
                </a:lnTo>
              </a:path>
            </a:pathLst>
          </a:custGeom>
          <a:ln w="41275">
            <a:solidFill>
              <a:srgbClr val="FAE4D5"/>
            </a:solidFill>
          </a:ln>
        </p:spPr>
        <p:txBody>
          <a:bodyPr wrap="square" lIns="0" tIns="0" rIns="0" bIns="0" rtlCol="0"/>
          <a:lstStyle/>
          <a:p>
            <a:endParaRPr dirty="0"/>
          </a:p>
        </p:txBody>
      </p:sp>
      <p:sp>
        <p:nvSpPr>
          <p:cNvPr id="32" name="object 32" descr="This is line pointing to the work portion of the pie chart"/>
          <p:cNvSpPr/>
          <p:nvPr/>
        </p:nvSpPr>
        <p:spPr>
          <a:xfrm>
            <a:off x="7620000" y="2890260"/>
            <a:ext cx="1485900" cy="266065"/>
          </a:xfrm>
          <a:custGeom>
            <a:avLst/>
            <a:gdLst/>
            <a:ahLst/>
            <a:cxnLst/>
            <a:rect l="l" t="t" r="r" b="b"/>
            <a:pathLst>
              <a:path w="1485900" h="266064">
                <a:moveTo>
                  <a:pt x="0" y="265976"/>
                </a:moveTo>
                <a:lnTo>
                  <a:pt x="1485900" y="0"/>
                </a:lnTo>
              </a:path>
            </a:pathLst>
          </a:custGeom>
          <a:ln w="41275">
            <a:solidFill>
              <a:srgbClr val="DEEBF7"/>
            </a:solidFill>
          </a:ln>
        </p:spPr>
        <p:txBody>
          <a:bodyPr wrap="square" lIns="0" tIns="0" rIns="0" bIns="0" rtlCol="0"/>
          <a:lstStyle/>
          <a:p>
            <a:endParaRPr/>
          </a:p>
        </p:txBody>
      </p:sp>
      <p:sp>
        <p:nvSpPr>
          <p:cNvPr id="33" name="object 33" descr="This is line pointing to the learn portion of the pie chart"/>
          <p:cNvSpPr/>
          <p:nvPr/>
        </p:nvSpPr>
        <p:spPr>
          <a:xfrm>
            <a:off x="3076194" y="4591053"/>
            <a:ext cx="1088390" cy="405765"/>
          </a:xfrm>
          <a:custGeom>
            <a:avLst/>
            <a:gdLst/>
            <a:ahLst/>
            <a:cxnLst/>
            <a:rect l="l" t="t" r="r" b="b"/>
            <a:pathLst>
              <a:path w="1088389" h="405764">
                <a:moveTo>
                  <a:pt x="0" y="405561"/>
                </a:moveTo>
                <a:lnTo>
                  <a:pt x="1087831" y="0"/>
                </a:lnTo>
              </a:path>
            </a:pathLst>
          </a:custGeom>
          <a:ln w="41275">
            <a:solidFill>
              <a:srgbClr val="C5DFB4"/>
            </a:solidFill>
          </a:ln>
        </p:spPr>
        <p:txBody>
          <a:bodyPr wrap="square" lIns="0" tIns="0" rIns="0" bIns="0" rtlCol="0"/>
          <a:lstStyle/>
          <a:p>
            <a:endParaRPr dirty="0"/>
          </a:p>
        </p:txBody>
      </p:sp>
      <p:sp>
        <p:nvSpPr>
          <p:cNvPr id="34" name="object 34" descr="This is line pointing to the play portion of the pie chart"/>
          <p:cNvSpPr/>
          <p:nvPr/>
        </p:nvSpPr>
        <p:spPr>
          <a:xfrm>
            <a:off x="7593330" y="4616958"/>
            <a:ext cx="1497965" cy="299085"/>
          </a:xfrm>
          <a:custGeom>
            <a:avLst/>
            <a:gdLst/>
            <a:ahLst/>
            <a:cxnLst/>
            <a:rect l="l" t="t" r="r" b="b"/>
            <a:pathLst>
              <a:path w="1497965" h="299085">
                <a:moveTo>
                  <a:pt x="0" y="0"/>
                </a:moveTo>
                <a:lnTo>
                  <a:pt x="1497647" y="298640"/>
                </a:lnTo>
              </a:path>
            </a:pathLst>
          </a:custGeom>
          <a:ln w="41275">
            <a:solidFill>
              <a:srgbClr val="D9D9D9"/>
            </a:solidFill>
          </a:ln>
        </p:spPr>
        <p:txBody>
          <a:bodyPr wrap="square" lIns="0" tIns="0" rIns="0" bIns="0" rtlCol="0"/>
          <a:lstStyle/>
          <a:p>
            <a:endParaRPr/>
          </a:p>
        </p:txBody>
      </p:sp>
      <p:sp>
        <p:nvSpPr>
          <p:cNvPr id="35" name="object 35"/>
          <p:cNvSpPr txBox="1"/>
          <p:nvPr/>
        </p:nvSpPr>
        <p:spPr>
          <a:xfrm>
            <a:off x="475047" y="271319"/>
            <a:ext cx="11226165" cy="756920"/>
          </a:xfrm>
          <a:prstGeom prst="rect">
            <a:avLst/>
          </a:prstGeom>
        </p:spPr>
        <p:txBody>
          <a:bodyPr vert="horz" wrap="square" lIns="0" tIns="12700" rIns="0" bIns="0" rtlCol="0">
            <a:spAutoFit/>
          </a:bodyPr>
          <a:lstStyle/>
          <a:p>
            <a:pPr marL="149225" marR="5080" indent="-137160">
              <a:lnSpc>
                <a:spcPct val="100000"/>
              </a:lnSpc>
              <a:spcBef>
                <a:spcPts val="100"/>
              </a:spcBef>
            </a:pPr>
            <a:r>
              <a:rPr sz="2400" dirty="0">
                <a:latin typeface="Calibri"/>
                <a:cs typeface="Calibri"/>
              </a:rPr>
              <a:t>“Social</a:t>
            </a:r>
            <a:r>
              <a:rPr sz="2400" spc="-55" dirty="0">
                <a:latin typeface="Calibri"/>
                <a:cs typeface="Calibri"/>
              </a:rPr>
              <a:t> </a:t>
            </a:r>
            <a:r>
              <a:rPr sz="2400" dirty="0">
                <a:latin typeface="Calibri"/>
                <a:cs typeface="Calibri"/>
              </a:rPr>
              <a:t>determinants</a:t>
            </a:r>
            <a:r>
              <a:rPr sz="2400" spc="-50" dirty="0">
                <a:latin typeface="Calibri"/>
                <a:cs typeface="Calibri"/>
              </a:rPr>
              <a:t> </a:t>
            </a:r>
            <a:r>
              <a:rPr sz="2400" dirty="0">
                <a:latin typeface="Calibri"/>
                <a:cs typeface="Calibri"/>
              </a:rPr>
              <a:t>of</a:t>
            </a:r>
            <a:r>
              <a:rPr sz="2400" spc="-15" dirty="0">
                <a:latin typeface="Calibri"/>
                <a:cs typeface="Calibri"/>
              </a:rPr>
              <a:t> </a:t>
            </a:r>
            <a:r>
              <a:rPr sz="2400" dirty="0">
                <a:latin typeface="Calibri"/>
                <a:cs typeface="Calibri"/>
              </a:rPr>
              <a:t>health</a:t>
            </a:r>
            <a:r>
              <a:rPr sz="2400" spc="-40" dirty="0">
                <a:latin typeface="Calibri"/>
                <a:cs typeface="Calibri"/>
              </a:rPr>
              <a:t> </a:t>
            </a:r>
            <a:r>
              <a:rPr sz="2400" dirty="0">
                <a:latin typeface="Calibri"/>
                <a:cs typeface="Calibri"/>
              </a:rPr>
              <a:t>are</a:t>
            </a:r>
            <a:r>
              <a:rPr sz="2400" spc="-25" dirty="0">
                <a:latin typeface="Calibri"/>
                <a:cs typeface="Calibri"/>
              </a:rPr>
              <a:t> </a:t>
            </a:r>
            <a:r>
              <a:rPr sz="2400" dirty="0">
                <a:latin typeface="Calibri"/>
                <a:cs typeface="Calibri"/>
              </a:rPr>
              <a:t>conditions</a:t>
            </a:r>
            <a:r>
              <a:rPr sz="2400" spc="-30"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the</a:t>
            </a:r>
            <a:r>
              <a:rPr sz="2400" spc="-25" dirty="0">
                <a:latin typeface="Calibri"/>
                <a:cs typeface="Calibri"/>
              </a:rPr>
              <a:t> </a:t>
            </a:r>
            <a:r>
              <a:rPr sz="2400" dirty="0">
                <a:latin typeface="Calibri"/>
                <a:cs typeface="Calibri"/>
              </a:rPr>
              <a:t>places</a:t>
            </a:r>
            <a:r>
              <a:rPr sz="2400" spc="-35" dirty="0">
                <a:latin typeface="Calibri"/>
                <a:cs typeface="Calibri"/>
              </a:rPr>
              <a:t> </a:t>
            </a:r>
            <a:r>
              <a:rPr sz="2400" b="1" dirty="0">
                <a:latin typeface="Calibri"/>
                <a:cs typeface="Calibri"/>
              </a:rPr>
              <a:t>where</a:t>
            </a:r>
            <a:r>
              <a:rPr sz="2400" b="1" spc="-20" dirty="0">
                <a:latin typeface="Calibri"/>
                <a:cs typeface="Calibri"/>
              </a:rPr>
              <a:t> </a:t>
            </a:r>
            <a:r>
              <a:rPr sz="2400" b="1" dirty="0">
                <a:latin typeface="Calibri"/>
                <a:cs typeface="Calibri"/>
              </a:rPr>
              <a:t>people</a:t>
            </a:r>
            <a:r>
              <a:rPr sz="2400" b="1" spc="-35" dirty="0">
                <a:latin typeface="Calibri"/>
                <a:cs typeface="Calibri"/>
              </a:rPr>
              <a:t> </a:t>
            </a:r>
            <a:r>
              <a:rPr sz="2400" b="1" dirty="0">
                <a:solidFill>
                  <a:srgbClr val="C55A11"/>
                </a:solidFill>
                <a:latin typeface="Calibri"/>
                <a:cs typeface="Calibri"/>
              </a:rPr>
              <a:t>live</a:t>
            </a:r>
            <a:r>
              <a:rPr sz="2400" b="1" dirty="0">
                <a:latin typeface="Calibri"/>
                <a:cs typeface="Calibri"/>
              </a:rPr>
              <a:t>,</a:t>
            </a:r>
            <a:r>
              <a:rPr sz="2400" b="1" spc="-20" dirty="0">
                <a:latin typeface="Calibri"/>
                <a:cs typeface="Calibri"/>
              </a:rPr>
              <a:t> </a:t>
            </a:r>
            <a:r>
              <a:rPr sz="2400" b="1" dirty="0">
                <a:solidFill>
                  <a:srgbClr val="00AF50"/>
                </a:solidFill>
                <a:latin typeface="Calibri"/>
                <a:cs typeface="Calibri"/>
              </a:rPr>
              <a:t>learn</a:t>
            </a:r>
            <a:r>
              <a:rPr sz="2400" b="1" dirty="0">
                <a:latin typeface="Calibri"/>
                <a:cs typeface="Calibri"/>
              </a:rPr>
              <a:t>,</a:t>
            </a:r>
            <a:r>
              <a:rPr sz="2400" b="1" spc="-20" dirty="0">
                <a:latin typeface="Calibri"/>
                <a:cs typeface="Calibri"/>
              </a:rPr>
              <a:t> </a:t>
            </a:r>
            <a:r>
              <a:rPr sz="2400" b="1" spc="-10" dirty="0">
                <a:solidFill>
                  <a:srgbClr val="6F2F9F"/>
                </a:solidFill>
                <a:latin typeface="Calibri"/>
                <a:cs typeface="Calibri"/>
              </a:rPr>
              <a:t>work</a:t>
            </a:r>
            <a:r>
              <a:rPr sz="2400" b="1" spc="-10" dirty="0">
                <a:latin typeface="Calibri"/>
                <a:cs typeface="Calibri"/>
              </a:rPr>
              <a:t>, </a:t>
            </a:r>
            <a:r>
              <a:rPr sz="2400" b="1" dirty="0">
                <a:latin typeface="Calibri"/>
                <a:cs typeface="Calibri"/>
              </a:rPr>
              <a:t>and</a:t>
            </a:r>
            <a:r>
              <a:rPr sz="2400" b="1" spc="-40" dirty="0">
                <a:latin typeface="Calibri"/>
                <a:cs typeface="Calibri"/>
              </a:rPr>
              <a:t> </a:t>
            </a:r>
            <a:r>
              <a:rPr sz="2400" b="1" dirty="0">
                <a:solidFill>
                  <a:srgbClr val="7E7E7E"/>
                </a:solidFill>
                <a:latin typeface="Calibri"/>
                <a:cs typeface="Calibri"/>
              </a:rPr>
              <a:t>play</a:t>
            </a:r>
            <a:r>
              <a:rPr sz="2400" b="1" spc="-15" dirty="0">
                <a:solidFill>
                  <a:srgbClr val="7E7E7E"/>
                </a:solidFill>
                <a:latin typeface="Calibri"/>
                <a:cs typeface="Calibri"/>
              </a:rPr>
              <a:t> </a:t>
            </a:r>
            <a:r>
              <a:rPr sz="2400" dirty="0">
                <a:latin typeface="Calibri"/>
                <a:cs typeface="Calibri"/>
              </a:rPr>
              <a:t>that</a:t>
            </a:r>
            <a:r>
              <a:rPr sz="2400" spc="-30" dirty="0">
                <a:latin typeface="Calibri"/>
                <a:cs typeface="Calibri"/>
              </a:rPr>
              <a:t> </a:t>
            </a:r>
            <a:r>
              <a:rPr sz="2400" dirty="0">
                <a:latin typeface="Calibri"/>
                <a:cs typeface="Calibri"/>
              </a:rPr>
              <a:t>affect</a:t>
            </a:r>
            <a:r>
              <a:rPr sz="2400" spc="-20" dirty="0">
                <a:latin typeface="Calibri"/>
                <a:cs typeface="Calibri"/>
              </a:rPr>
              <a:t> </a:t>
            </a:r>
            <a:r>
              <a:rPr sz="2400" dirty="0">
                <a:latin typeface="Calibri"/>
                <a:cs typeface="Calibri"/>
              </a:rPr>
              <a:t>a</a:t>
            </a:r>
            <a:r>
              <a:rPr sz="2400" spc="-35" dirty="0">
                <a:latin typeface="Calibri"/>
                <a:cs typeface="Calibri"/>
              </a:rPr>
              <a:t> </a:t>
            </a:r>
            <a:r>
              <a:rPr sz="2400" dirty="0">
                <a:latin typeface="Calibri"/>
                <a:cs typeface="Calibri"/>
              </a:rPr>
              <a:t>wide</a:t>
            </a:r>
            <a:r>
              <a:rPr sz="2400" spc="-15" dirty="0">
                <a:latin typeface="Calibri"/>
                <a:cs typeface="Calibri"/>
              </a:rPr>
              <a:t> </a:t>
            </a:r>
            <a:r>
              <a:rPr sz="2400" dirty="0">
                <a:latin typeface="Calibri"/>
                <a:cs typeface="Calibri"/>
              </a:rPr>
              <a:t>range</a:t>
            </a:r>
            <a:r>
              <a:rPr sz="2400" spc="-15" dirty="0">
                <a:latin typeface="Calibri"/>
                <a:cs typeface="Calibri"/>
              </a:rPr>
              <a:t> </a:t>
            </a:r>
            <a:r>
              <a:rPr sz="2400" dirty="0">
                <a:latin typeface="Calibri"/>
                <a:cs typeface="Calibri"/>
              </a:rPr>
              <a:t>of</a:t>
            </a:r>
            <a:r>
              <a:rPr sz="2400" spc="-20" dirty="0">
                <a:latin typeface="Calibri"/>
                <a:cs typeface="Calibri"/>
              </a:rPr>
              <a:t> </a:t>
            </a:r>
            <a:r>
              <a:rPr sz="2400" dirty="0">
                <a:latin typeface="Calibri"/>
                <a:cs typeface="Calibri"/>
              </a:rPr>
              <a:t>health</a:t>
            </a:r>
            <a:r>
              <a:rPr sz="2400" spc="-25" dirty="0">
                <a:latin typeface="Calibri"/>
                <a:cs typeface="Calibri"/>
              </a:rPr>
              <a:t> </a:t>
            </a:r>
            <a:r>
              <a:rPr sz="2400" dirty="0">
                <a:latin typeface="Calibri"/>
                <a:cs typeface="Calibri"/>
              </a:rPr>
              <a:t>and</a:t>
            </a:r>
            <a:r>
              <a:rPr sz="2400" spc="-20" dirty="0">
                <a:latin typeface="Calibri"/>
                <a:cs typeface="Calibri"/>
              </a:rPr>
              <a:t> </a:t>
            </a:r>
            <a:r>
              <a:rPr sz="2400" spc="-10" dirty="0">
                <a:latin typeface="Calibri"/>
                <a:cs typeface="Calibri"/>
              </a:rPr>
              <a:t>quality-</a:t>
            </a:r>
            <a:r>
              <a:rPr sz="2400" dirty="0">
                <a:latin typeface="Calibri"/>
                <a:cs typeface="Calibri"/>
              </a:rPr>
              <a:t>of</a:t>
            </a:r>
            <a:r>
              <a:rPr sz="2400" spc="-20" dirty="0">
                <a:latin typeface="Calibri"/>
                <a:cs typeface="Calibri"/>
              </a:rPr>
              <a:t> life-</a:t>
            </a:r>
            <a:r>
              <a:rPr sz="2400" dirty="0">
                <a:latin typeface="Calibri"/>
                <a:cs typeface="Calibri"/>
              </a:rPr>
              <a:t>risks</a:t>
            </a:r>
            <a:r>
              <a:rPr sz="2400" spc="-25" dirty="0">
                <a:latin typeface="Calibri"/>
                <a:cs typeface="Calibri"/>
              </a:rPr>
              <a:t> </a:t>
            </a:r>
            <a:r>
              <a:rPr sz="2400" dirty="0">
                <a:latin typeface="Calibri"/>
                <a:cs typeface="Calibri"/>
              </a:rPr>
              <a:t>and</a:t>
            </a:r>
            <a:r>
              <a:rPr sz="2400" spc="-20" dirty="0">
                <a:latin typeface="Calibri"/>
                <a:cs typeface="Calibri"/>
              </a:rPr>
              <a:t> </a:t>
            </a:r>
            <a:r>
              <a:rPr sz="2400" spc="-10" dirty="0">
                <a:latin typeface="Calibri"/>
                <a:cs typeface="Calibri"/>
              </a:rPr>
              <a:t>outcomes.”</a:t>
            </a:r>
            <a:endParaRPr sz="2400">
              <a:latin typeface="Calibri"/>
              <a:cs typeface="Calibri"/>
            </a:endParaRPr>
          </a:p>
        </p:txBody>
      </p:sp>
      <p:sp>
        <p:nvSpPr>
          <p:cNvPr id="36" name="Title 35">
            <a:extLst>
              <a:ext uri="{FF2B5EF4-FFF2-40B4-BE49-F238E27FC236}">
                <a16:creationId xmlns:a16="http://schemas.microsoft.com/office/drawing/2014/main" id="{077250C0-9BCA-4B92-86C4-971E05177274}"/>
              </a:ext>
            </a:extLst>
          </p:cNvPr>
          <p:cNvSpPr>
            <a:spLocks noGrp="1"/>
          </p:cNvSpPr>
          <p:nvPr>
            <p:ph type="title" idx="4294967295"/>
          </p:nvPr>
        </p:nvSpPr>
        <p:spPr>
          <a:xfrm>
            <a:off x="383706" y="-574040"/>
            <a:ext cx="11424587" cy="574040"/>
          </a:xfrm>
        </p:spPr>
        <p:txBody>
          <a:bodyPr wrap="square" lIns="0" tIns="0" rIns="0" bIns="0" anchor="b">
            <a:spAutoFit/>
          </a:bodyPr>
          <a:lstStyle/>
          <a:p>
            <a:r>
              <a:rPr lang="en-US" dirty="0"/>
              <a:t>Social Determinants of Health</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2235">
              <a:lnSpc>
                <a:spcPct val="100000"/>
              </a:lnSpc>
              <a:spcBef>
                <a:spcPts val="100"/>
              </a:spcBef>
            </a:pPr>
            <a:r>
              <a:rPr dirty="0"/>
              <a:t>Promoting</a:t>
            </a:r>
            <a:r>
              <a:rPr spc="-65" dirty="0"/>
              <a:t> </a:t>
            </a:r>
            <a:r>
              <a:rPr dirty="0"/>
              <a:t>Harmonization</a:t>
            </a:r>
            <a:r>
              <a:rPr spc="-50" dirty="0"/>
              <a:t> </a:t>
            </a:r>
            <a:r>
              <a:rPr dirty="0"/>
              <a:t>in</a:t>
            </a:r>
            <a:r>
              <a:rPr spc="-65" dirty="0"/>
              <a:t> </a:t>
            </a:r>
            <a:r>
              <a:rPr spc="-10" dirty="0"/>
              <a:t>Interagency</a:t>
            </a:r>
            <a:r>
              <a:rPr spc="-55" dirty="0"/>
              <a:t> </a:t>
            </a:r>
            <a:r>
              <a:rPr dirty="0"/>
              <a:t>Health</a:t>
            </a:r>
            <a:r>
              <a:rPr spc="-45" dirty="0"/>
              <a:t> </a:t>
            </a:r>
            <a:r>
              <a:rPr spc="-10" dirty="0"/>
              <a:t>Monitoring</a:t>
            </a:r>
          </a:p>
        </p:txBody>
      </p:sp>
      <p:sp>
        <p:nvSpPr>
          <p:cNvPr id="3" name="object 3"/>
          <p:cNvSpPr txBox="1"/>
          <p:nvPr/>
        </p:nvSpPr>
        <p:spPr>
          <a:xfrm>
            <a:off x="473543" y="1177326"/>
            <a:ext cx="6416040" cy="4750435"/>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4965" algn="l"/>
                <a:tab pos="355600" algn="l"/>
              </a:tabLst>
            </a:pPr>
            <a:r>
              <a:rPr sz="2600" dirty="0">
                <a:solidFill>
                  <a:srgbClr val="006FC0"/>
                </a:solidFill>
                <a:latin typeface="Calibri"/>
                <a:cs typeface="Calibri"/>
              </a:rPr>
              <a:t>Healthy</a:t>
            </a:r>
            <a:r>
              <a:rPr sz="2600" spc="-80" dirty="0">
                <a:solidFill>
                  <a:srgbClr val="006FC0"/>
                </a:solidFill>
                <a:latin typeface="Calibri"/>
                <a:cs typeface="Calibri"/>
              </a:rPr>
              <a:t> </a:t>
            </a:r>
            <a:r>
              <a:rPr sz="2600" dirty="0">
                <a:solidFill>
                  <a:srgbClr val="006FC0"/>
                </a:solidFill>
                <a:latin typeface="Calibri"/>
                <a:cs typeface="Calibri"/>
              </a:rPr>
              <a:t>People</a:t>
            </a:r>
            <a:r>
              <a:rPr sz="2600" spc="-80" dirty="0">
                <a:solidFill>
                  <a:srgbClr val="006FC0"/>
                </a:solidFill>
                <a:latin typeface="Calibri"/>
                <a:cs typeface="Calibri"/>
              </a:rPr>
              <a:t> </a:t>
            </a:r>
            <a:r>
              <a:rPr sz="2600" spc="-10" dirty="0">
                <a:solidFill>
                  <a:srgbClr val="006FC0"/>
                </a:solidFill>
                <a:latin typeface="Calibri"/>
                <a:cs typeface="Calibri"/>
              </a:rPr>
              <a:t>Initiative</a:t>
            </a:r>
            <a:endParaRPr sz="2600">
              <a:latin typeface="Calibri"/>
              <a:cs typeface="Calibri"/>
            </a:endParaRPr>
          </a:p>
          <a:p>
            <a:pPr>
              <a:lnSpc>
                <a:spcPct val="100000"/>
              </a:lnSpc>
              <a:buClr>
                <a:srgbClr val="006FC0"/>
              </a:buClr>
              <a:buFont typeface="Wingdings"/>
              <a:buChar char=""/>
            </a:pPr>
            <a:endParaRPr sz="3000">
              <a:latin typeface="Calibri"/>
              <a:cs typeface="Calibri"/>
            </a:endParaRPr>
          </a:p>
          <a:p>
            <a:pPr>
              <a:lnSpc>
                <a:spcPct val="100000"/>
              </a:lnSpc>
              <a:spcBef>
                <a:spcPts val="40"/>
              </a:spcBef>
              <a:buClr>
                <a:srgbClr val="006FC0"/>
              </a:buClr>
              <a:buFont typeface="Wingdings"/>
              <a:buChar char=""/>
            </a:pPr>
            <a:endParaRPr sz="2950">
              <a:latin typeface="Calibri"/>
              <a:cs typeface="Calibri"/>
            </a:endParaRPr>
          </a:p>
          <a:p>
            <a:pPr marL="355600" indent="-342900">
              <a:lnSpc>
                <a:spcPct val="100000"/>
              </a:lnSpc>
              <a:buFont typeface="Wingdings"/>
              <a:buChar char=""/>
              <a:tabLst>
                <a:tab pos="354965" algn="l"/>
                <a:tab pos="355600" algn="l"/>
              </a:tabLst>
            </a:pPr>
            <a:r>
              <a:rPr sz="2600" i="1" dirty="0">
                <a:solidFill>
                  <a:srgbClr val="006FC0"/>
                </a:solidFill>
                <a:latin typeface="Calibri"/>
                <a:cs typeface="Calibri"/>
              </a:rPr>
              <a:t>Health,</a:t>
            </a:r>
            <a:r>
              <a:rPr sz="2600" i="1" spc="-50" dirty="0">
                <a:solidFill>
                  <a:srgbClr val="006FC0"/>
                </a:solidFill>
                <a:latin typeface="Calibri"/>
                <a:cs typeface="Calibri"/>
              </a:rPr>
              <a:t> </a:t>
            </a:r>
            <a:r>
              <a:rPr sz="2600" i="1" dirty="0">
                <a:solidFill>
                  <a:srgbClr val="006FC0"/>
                </a:solidFill>
                <a:latin typeface="Calibri"/>
                <a:cs typeface="Calibri"/>
              </a:rPr>
              <a:t>United</a:t>
            </a:r>
            <a:r>
              <a:rPr sz="2600" i="1" spc="-35" dirty="0">
                <a:solidFill>
                  <a:srgbClr val="006FC0"/>
                </a:solidFill>
                <a:latin typeface="Calibri"/>
                <a:cs typeface="Calibri"/>
              </a:rPr>
              <a:t> </a:t>
            </a:r>
            <a:r>
              <a:rPr sz="2600" i="1" spc="-10" dirty="0">
                <a:solidFill>
                  <a:srgbClr val="006FC0"/>
                </a:solidFill>
                <a:latin typeface="Calibri"/>
                <a:cs typeface="Calibri"/>
              </a:rPr>
              <a:t>States</a:t>
            </a:r>
            <a:endParaRPr sz="2600">
              <a:latin typeface="Calibri"/>
              <a:cs typeface="Calibri"/>
            </a:endParaRPr>
          </a:p>
          <a:p>
            <a:pPr>
              <a:lnSpc>
                <a:spcPct val="100000"/>
              </a:lnSpc>
              <a:buClr>
                <a:srgbClr val="006FC0"/>
              </a:buClr>
              <a:buFont typeface="Wingdings"/>
              <a:buChar char=""/>
            </a:pPr>
            <a:endParaRPr sz="3000">
              <a:latin typeface="Calibri"/>
              <a:cs typeface="Calibri"/>
            </a:endParaRPr>
          </a:p>
          <a:p>
            <a:pPr>
              <a:lnSpc>
                <a:spcPct val="100000"/>
              </a:lnSpc>
              <a:spcBef>
                <a:spcPts val="20"/>
              </a:spcBef>
              <a:buClr>
                <a:srgbClr val="006FC0"/>
              </a:buClr>
              <a:buFont typeface="Wingdings"/>
              <a:buChar char=""/>
            </a:pPr>
            <a:endParaRPr sz="3250">
              <a:latin typeface="Calibri"/>
              <a:cs typeface="Calibri"/>
            </a:endParaRPr>
          </a:p>
          <a:p>
            <a:pPr marL="355600" marR="52069" indent="-342900">
              <a:lnSpc>
                <a:spcPts val="2810"/>
              </a:lnSpc>
              <a:buFont typeface="Wingdings"/>
              <a:buChar char=""/>
              <a:tabLst>
                <a:tab pos="354965" algn="l"/>
                <a:tab pos="355600" algn="l"/>
              </a:tabLst>
            </a:pPr>
            <a:r>
              <a:rPr sz="2600" spc="-10" dirty="0">
                <a:solidFill>
                  <a:srgbClr val="006FC0"/>
                </a:solidFill>
                <a:latin typeface="Calibri"/>
                <a:cs typeface="Calibri"/>
              </a:rPr>
              <a:t>America’s</a:t>
            </a:r>
            <a:r>
              <a:rPr sz="2600" spc="-95" dirty="0">
                <a:solidFill>
                  <a:srgbClr val="006FC0"/>
                </a:solidFill>
                <a:latin typeface="Calibri"/>
                <a:cs typeface="Calibri"/>
              </a:rPr>
              <a:t> </a:t>
            </a:r>
            <a:r>
              <a:rPr sz="2600" dirty="0">
                <a:solidFill>
                  <a:srgbClr val="006FC0"/>
                </a:solidFill>
                <a:latin typeface="Calibri"/>
                <a:cs typeface="Calibri"/>
              </a:rPr>
              <a:t>Children</a:t>
            </a:r>
            <a:r>
              <a:rPr sz="2600" spc="-90" dirty="0">
                <a:solidFill>
                  <a:srgbClr val="006FC0"/>
                </a:solidFill>
                <a:latin typeface="Calibri"/>
                <a:cs typeface="Calibri"/>
              </a:rPr>
              <a:t> </a:t>
            </a:r>
            <a:r>
              <a:rPr sz="2600" dirty="0">
                <a:solidFill>
                  <a:srgbClr val="006FC0"/>
                </a:solidFill>
                <a:latin typeface="Calibri"/>
                <a:cs typeface="Calibri"/>
              </a:rPr>
              <a:t>Key</a:t>
            </a:r>
            <a:r>
              <a:rPr sz="2600" spc="-75" dirty="0">
                <a:solidFill>
                  <a:srgbClr val="006FC0"/>
                </a:solidFill>
                <a:latin typeface="Calibri"/>
                <a:cs typeface="Calibri"/>
              </a:rPr>
              <a:t> </a:t>
            </a:r>
            <a:r>
              <a:rPr sz="2600" dirty="0">
                <a:solidFill>
                  <a:srgbClr val="006FC0"/>
                </a:solidFill>
                <a:latin typeface="Calibri"/>
                <a:cs typeface="Calibri"/>
              </a:rPr>
              <a:t>National</a:t>
            </a:r>
            <a:r>
              <a:rPr sz="2600" spc="-60" dirty="0">
                <a:solidFill>
                  <a:srgbClr val="006FC0"/>
                </a:solidFill>
                <a:latin typeface="Calibri"/>
                <a:cs typeface="Calibri"/>
              </a:rPr>
              <a:t> </a:t>
            </a:r>
            <a:r>
              <a:rPr sz="2600" spc="-10" dirty="0">
                <a:solidFill>
                  <a:srgbClr val="006FC0"/>
                </a:solidFill>
                <a:latin typeface="Calibri"/>
                <a:cs typeface="Calibri"/>
              </a:rPr>
              <a:t>Indicators</a:t>
            </a:r>
            <a:r>
              <a:rPr sz="2600" spc="-80" dirty="0">
                <a:solidFill>
                  <a:srgbClr val="006FC0"/>
                </a:solidFill>
                <a:latin typeface="Calibri"/>
                <a:cs typeface="Calibri"/>
              </a:rPr>
              <a:t> </a:t>
            </a:r>
            <a:r>
              <a:rPr sz="2600" spc="-25" dirty="0">
                <a:solidFill>
                  <a:srgbClr val="006FC0"/>
                </a:solidFill>
                <a:latin typeface="Calibri"/>
                <a:cs typeface="Calibri"/>
              </a:rPr>
              <a:t>of </a:t>
            </a:r>
            <a:r>
              <a:rPr sz="2600" spc="-30" dirty="0">
                <a:solidFill>
                  <a:srgbClr val="006FC0"/>
                </a:solidFill>
                <a:latin typeface="Calibri"/>
                <a:cs typeface="Calibri"/>
              </a:rPr>
              <a:t>Well-</a:t>
            </a:r>
            <a:r>
              <a:rPr sz="2600" spc="-10" dirty="0">
                <a:solidFill>
                  <a:srgbClr val="006FC0"/>
                </a:solidFill>
                <a:latin typeface="Calibri"/>
                <a:cs typeface="Calibri"/>
              </a:rPr>
              <a:t>Being</a:t>
            </a:r>
            <a:endParaRPr sz="2600">
              <a:latin typeface="Calibri"/>
              <a:cs typeface="Calibri"/>
            </a:endParaRPr>
          </a:p>
          <a:p>
            <a:pPr>
              <a:lnSpc>
                <a:spcPct val="100000"/>
              </a:lnSpc>
              <a:buClr>
                <a:srgbClr val="006FC0"/>
              </a:buClr>
              <a:buFont typeface="Wingdings"/>
              <a:buChar char=""/>
            </a:pPr>
            <a:endParaRPr sz="2600">
              <a:latin typeface="Calibri"/>
              <a:cs typeface="Calibri"/>
            </a:endParaRPr>
          </a:p>
          <a:p>
            <a:pPr>
              <a:lnSpc>
                <a:spcPct val="100000"/>
              </a:lnSpc>
              <a:buClr>
                <a:srgbClr val="006FC0"/>
              </a:buClr>
              <a:buFont typeface="Wingdings"/>
              <a:buChar char=""/>
            </a:pPr>
            <a:endParaRPr sz="3350">
              <a:latin typeface="Calibri"/>
              <a:cs typeface="Calibri"/>
            </a:endParaRPr>
          </a:p>
          <a:p>
            <a:pPr marL="355600" indent="-342900">
              <a:lnSpc>
                <a:spcPct val="100000"/>
              </a:lnSpc>
              <a:buFont typeface="Wingdings"/>
              <a:buChar char=""/>
              <a:tabLst>
                <a:tab pos="354965" algn="l"/>
                <a:tab pos="355600" algn="l"/>
              </a:tabLst>
            </a:pPr>
            <a:r>
              <a:rPr sz="2600" dirty="0">
                <a:solidFill>
                  <a:srgbClr val="006FC0"/>
                </a:solidFill>
                <a:latin typeface="Calibri"/>
                <a:cs typeface="Calibri"/>
              </a:rPr>
              <a:t>Older</a:t>
            </a:r>
            <a:r>
              <a:rPr sz="2600" spc="-45" dirty="0">
                <a:solidFill>
                  <a:srgbClr val="006FC0"/>
                </a:solidFill>
                <a:latin typeface="Calibri"/>
                <a:cs typeface="Calibri"/>
              </a:rPr>
              <a:t> </a:t>
            </a:r>
            <a:r>
              <a:rPr sz="2600" dirty="0">
                <a:solidFill>
                  <a:srgbClr val="006FC0"/>
                </a:solidFill>
                <a:latin typeface="Calibri"/>
                <a:cs typeface="Calibri"/>
              </a:rPr>
              <a:t>Americans</a:t>
            </a:r>
            <a:r>
              <a:rPr sz="2600" spc="-55" dirty="0">
                <a:solidFill>
                  <a:srgbClr val="006FC0"/>
                </a:solidFill>
                <a:latin typeface="Calibri"/>
                <a:cs typeface="Calibri"/>
              </a:rPr>
              <a:t> </a:t>
            </a:r>
            <a:r>
              <a:rPr sz="2600" dirty="0">
                <a:solidFill>
                  <a:srgbClr val="006FC0"/>
                </a:solidFill>
                <a:latin typeface="Calibri"/>
                <a:cs typeface="Calibri"/>
              </a:rPr>
              <a:t>Key</a:t>
            </a:r>
            <a:r>
              <a:rPr sz="2600" spc="-50" dirty="0">
                <a:solidFill>
                  <a:srgbClr val="006FC0"/>
                </a:solidFill>
                <a:latin typeface="Calibri"/>
                <a:cs typeface="Calibri"/>
              </a:rPr>
              <a:t> </a:t>
            </a:r>
            <a:r>
              <a:rPr sz="2600" spc="-10" dirty="0">
                <a:solidFill>
                  <a:srgbClr val="006FC0"/>
                </a:solidFill>
                <a:latin typeface="Calibri"/>
                <a:cs typeface="Calibri"/>
              </a:rPr>
              <a:t>Indicators</a:t>
            </a:r>
            <a:r>
              <a:rPr sz="2600" spc="-45" dirty="0">
                <a:solidFill>
                  <a:srgbClr val="006FC0"/>
                </a:solidFill>
                <a:latin typeface="Calibri"/>
                <a:cs typeface="Calibri"/>
              </a:rPr>
              <a:t> </a:t>
            </a:r>
            <a:r>
              <a:rPr sz="2600" dirty="0">
                <a:solidFill>
                  <a:srgbClr val="006FC0"/>
                </a:solidFill>
                <a:latin typeface="Calibri"/>
                <a:cs typeface="Calibri"/>
              </a:rPr>
              <a:t>of</a:t>
            </a:r>
            <a:r>
              <a:rPr sz="2600" spc="-15" dirty="0">
                <a:solidFill>
                  <a:srgbClr val="006FC0"/>
                </a:solidFill>
                <a:latin typeface="Calibri"/>
                <a:cs typeface="Calibri"/>
              </a:rPr>
              <a:t> </a:t>
            </a:r>
            <a:r>
              <a:rPr sz="2600" spc="-30" dirty="0">
                <a:solidFill>
                  <a:srgbClr val="006FC0"/>
                </a:solidFill>
                <a:latin typeface="Calibri"/>
                <a:cs typeface="Calibri"/>
              </a:rPr>
              <a:t>Well-</a:t>
            </a:r>
            <a:r>
              <a:rPr sz="2600" spc="-10" dirty="0">
                <a:solidFill>
                  <a:srgbClr val="006FC0"/>
                </a:solidFill>
                <a:latin typeface="Calibri"/>
                <a:cs typeface="Calibri"/>
              </a:rPr>
              <a:t>Being</a:t>
            </a:r>
            <a:endParaRPr sz="2600">
              <a:latin typeface="Calibri"/>
              <a:cs typeface="Calibri"/>
            </a:endParaRPr>
          </a:p>
        </p:txBody>
      </p:sp>
      <p:grpSp>
        <p:nvGrpSpPr>
          <p:cNvPr id="5" name="object 5" descr="These are images for Healthy People 2030 and Health, United &#10;States"/>
          <p:cNvGrpSpPr/>
          <p:nvPr/>
        </p:nvGrpSpPr>
        <p:grpSpPr>
          <a:xfrm>
            <a:off x="7432547" y="1039380"/>
            <a:ext cx="4723130" cy="2447925"/>
            <a:chOff x="7432547" y="1039380"/>
            <a:chExt cx="4723130" cy="2447925"/>
          </a:xfrm>
        </p:grpSpPr>
        <p:pic>
          <p:nvPicPr>
            <p:cNvPr id="6" name="object 6"/>
            <p:cNvPicPr/>
            <p:nvPr/>
          </p:nvPicPr>
          <p:blipFill>
            <a:blip r:embed="rId2" cstate="print"/>
            <a:stretch>
              <a:fillRect/>
            </a:stretch>
          </p:blipFill>
          <p:spPr>
            <a:xfrm>
              <a:off x="7627619" y="2397252"/>
              <a:ext cx="4401772" cy="1089659"/>
            </a:xfrm>
            <a:prstGeom prst="rect">
              <a:avLst/>
            </a:prstGeom>
          </p:spPr>
        </p:pic>
        <p:pic>
          <p:nvPicPr>
            <p:cNvPr id="7" name="object 7"/>
            <p:cNvPicPr/>
            <p:nvPr/>
          </p:nvPicPr>
          <p:blipFill>
            <a:blip r:embed="rId3" cstate="print"/>
            <a:stretch>
              <a:fillRect/>
            </a:stretch>
          </p:blipFill>
          <p:spPr>
            <a:xfrm>
              <a:off x="7432547" y="1039380"/>
              <a:ext cx="4722875" cy="1517890"/>
            </a:xfrm>
            <a:prstGeom prst="rect">
              <a:avLst/>
            </a:prstGeom>
          </p:spPr>
        </p:pic>
        <p:pic>
          <p:nvPicPr>
            <p:cNvPr id="8" name="object 8"/>
            <p:cNvPicPr/>
            <p:nvPr/>
          </p:nvPicPr>
          <p:blipFill>
            <a:blip r:embed="rId4" cstate="print"/>
            <a:stretch>
              <a:fillRect/>
            </a:stretch>
          </p:blipFill>
          <p:spPr>
            <a:xfrm>
              <a:off x="7627619" y="1234440"/>
              <a:ext cx="4134611" cy="929639"/>
            </a:xfrm>
            <a:prstGeom prst="rect">
              <a:avLst/>
            </a:prstGeom>
          </p:spPr>
        </p:pic>
      </p:grpSp>
      <p:pic>
        <p:nvPicPr>
          <p:cNvPr id="4" name="object 4" descr="This is an image for America's Children:  Key National Indicators of well-being for 2011 publication"/>
          <p:cNvPicPr/>
          <p:nvPr/>
        </p:nvPicPr>
        <p:blipFill>
          <a:blip r:embed="rId5" cstate="print"/>
          <a:stretch>
            <a:fillRect/>
          </a:stretch>
        </p:blipFill>
        <p:spPr>
          <a:xfrm>
            <a:off x="7610856" y="3831335"/>
            <a:ext cx="4169663" cy="1437411"/>
          </a:xfrm>
          <a:prstGeom prst="rect">
            <a:avLst/>
          </a:prstGeom>
        </p:spPr>
      </p:pic>
      <p:pic>
        <p:nvPicPr>
          <p:cNvPr id="9" name="object 9" descr="This is an image for America's Children:  Key National Indicators of well-being for 2020 publication"/>
          <p:cNvPicPr/>
          <p:nvPr/>
        </p:nvPicPr>
        <p:blipFill>
          <a:blip r:embed="rId6" cstate="print"/>
          <a:stretch>
            <a:fillRect/>
          </a:stretch>
        </p:blipFill>
        <p:spPr>
          <a:xfrm>
            <a:off x="7627619" y="5618988"/>
            <a:ext cx="4320539" cy="9905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48196" y="116588"/>
            <a:ext cx="4060190" cy="513715"/>
          </a:xfrm>
          <a:prstGeom prst="rect">
            <a:avLst/>
          </a:prstGeom>
        </p:spPr>
        <p:txBody>
          <a:bodyPr vert="horz" wrap="square" lIns="0" tIns="12700" rIns="0" bIns="0" rtlCol="0">
            <a:spAutoFit/>
          </a:bodyPr>
          <a:lstStyle/>
          <a:p>
            <a:pPr marL="12700">
              <a:lnSpc>
                <a:spcPct val="100000"/>
              </a:lnSpc>
              <a:spcBef>
                <a:spcPts val="100"/>
              </a:spcBef>
            </a:pPr>
            <a:r>
              <a:rPr sz="3200" dirty="0"/>
              <a:t>Standardizing</a:t>
            </a:r>
            <a:r>
              <a:rPr sz="3200" spc="-140" dirty="0"/>
              <a:t> </a:t>
            </a:r>
            <a:r>
              <a:rPr sz="3200" spc="-10" dirty="0"/>
              <a:t>Measures</a:t>
            </a:r>
            <a:endParaRPr sz="3200" dirty="0"/>
          </a:p>
        </p:txBody>
      </p:sp>
      <p:grpSp>
        <p:nvGrpSpPr>
          <p:cNvPr id="3" name="object 3" descr="This is an image from Healthy People 2030 on Standardizing Measures.  The image shown is entitled &quot;Reduce the proportion of people living in poverty - SDOH-01."/>
          <p:cNvGrpSpPr/>
          <p:nvPr/>
        </p:nvGrpSpPr>
        <p:grpSpPr>
          <a:xfrm>
            <a:off x="420623" y="688848"/>
            <a:ext cx="11360785" cy="5567680"/>
            <a:chOff x="420623" y="688848"/>
            <a:chExt cx="11360785" cy="5567680"/>
          </a:xfrm>
        </p:grpSpPr>
        <p:pic>
          <p:nvPicPr>
            <p:cNvPr id="4" name="object 4"/>
            <p:cNvPicPr/>
            <p:nvPr/>
          </p:nvPicPr>
          <p:blipFill>
            <a:blip r:embed="rId2" cstate="print"/>
            <a:stretch>
              <a:fillRect/>
            </a:stretch>
          </p:blipFill>
          <p:spPr>
            <a:xfrm>
              <a:off x="420623" y="688848"/>
              <a:ext cx="7299959" cy="4691836"/>
            </a:xfrm>
            <a:prstGeom prst="rect">
              <a:avLst/>
            </a:prstGeom>
          </p:spPr>
        </p:pic>
        <p:pic>
          <p:nvPicPr>
            <p:cNvPr id="5" name="object 5"/>
            <p:cNvPicPr/>
            <p:nvPr/>
          </p:nvPicPr>
          <p:blipFill>
            <a:blip r:embed="rId3" cstate="print"/>
            <a:stretch>
              <a:fillRect/>
            </a:stretch>
          </p:blipFill>
          <p:spPr>
            <a:xfrm>
              <a:off x="6364223" y="4203192"/>
              <a:ext cx="5407151" cy="2043683"/>
            </a:xfrm>
            <a:prstGeom prst="rect">
              <a:avLst/>
            </a:prstGeom>
          </p:spPr>
        </p:pic>
        <p:sp>
          <p:nvSpPr>
            <p:cNvPr id="6" name="object 6"/>
            <p:cNvSpPr/>
            <p:nvPr/>
          </p:nvSpPr>
          <p:spPr>
            <a:xfrm>
              <a:off x="6359461" y="4198429"/>
              <a:ext cx="5417185" cy="2053589"/>
            </a:xfrm>
            <a:custGeom>
              <a:avLst/>
              <a:gdLst/>
              <a:ahLst/>
              <a:cxnLst/>
              <a:rect l="l" t="t" r="r" b="b"/>
              <a:pathLst>
                <a:path w="5417184" h="2053589">
                  <a:moveTo>
                    <a:pt x="0" y="0"/>
                  </a:moveTo>
                  <a:lnTo>
                    <a:pt x="5416677" y="0"/>
                  </a:lnTo>
                  <a:lnTo>
                    <a:pt x="5416677" y="2053208"/>
                  </a:lnTo>
                  <a:lnTo>
                    <a:pt x="0" y="2053208"/>
                  </a:lnTo>
                  <a:lnTo>
                    <a:pt x="0" y="0"/>
                  </a:lnTo>
                  <a:close/>
                </a:path>
              </a:pathLst>
            </a:custGeom>
            <a:ln w="9525">
              <a:solidFill>
                <a:srgbClr val="4471C4"/>
              </a:solidFill>
            </a:ln>
          </p:spPr>
          <p:txBody>
            <a:bodyPr wrap="square" lIns="0" tIns="0" rIns="0" bIns="0" rtlCol="0"/>
            <a:lstStyle/>
            <a:p>
              <a:endParaRPr/>
            </a:p>
          </p:txBody>
        </p:sp>
      </p:grpSp>
      <p:pic>
        <p:nvPicPr>
          <p:cNvPr id="2" name="object 2">
            <a:extLst>
              <a:ext uri="{C183D7F6-B498-43B3-948B-1728B52AA6E4}">
                <adec:decorative xmlns:adec="http://schemas.microsoft.com/office/drawing/2017/decorative" val="1"/>
              </a:ext>
            </a:extLst>
          </p:cNvPr>
          <p:cNvPicPr/>
          <p:nvPr/>
        </p:nvPicPr>
        <p:blipFill>
          <a:blip r:embed="rId4" cstate="print"/>
          <a:stretch>
            <a:fillRect/>
          </a:stretch>
        </p:blipFill>
        <p:spPr>
          <a:xfrm>
            <a:off x="0" y="6737604"/>
            <a:ext cx="12191999" cy="12039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0" y="6737604"/>
            <a:ext cx="12191999" cy="120395"/>
          </a:xfrm>
          <a:prstGeom prst="rect">
            <a:avLst/>
          </a:prstGeom>
        </p:spPr>
      </p:pic>
      <p:sp>
        <p:nvSpPr>
          <p:cNvPr id="3" name="object 3"/>
          <p:cNvSpPr txBox="1">
            <a:spLocks noGrp="1"/>
          </p:cNvSpPr>
          <p:nvPr>
            <p:ph type="title"/>
          </p:nvPr>
        </p:nvSpPr>
        <p:spPr>
          <a:xfrm>
            <a:off x="688340" y="371115"/>
            <a:ext cx="8866505" cy="513715"/>
          </a:xfrm>
          <a:prstGeom prst="rect">
            <a:avLst/>
          </a:prstGeom>
        </p:spPr>
        <p:txBody>
          <a:bodyPr vert="horz" wrap="square" lIns="0" tIns="13335" rIns="0" bIns="0" rtlCol="0">
            <a:spAutoFit/>
          </a:bodyPr>
          <a:lstStyle/>
          <a:p>
            <a:pPr marL="12700">
              <a:lnSpc>
                <a:spcPct val="100000"/>
              </a:lnSpc>
              <a:spcBef>
                <a:spcPts val="105"/>
              </a:spcBef>
            </a:pPr>
            <a:r>
              <a:rPr sz="3200" dirty="0"/>
              <a:t>Supporting</a:t>
            </a:r>
            <a:r>
              <a:rPr sz="3200" spc="-90" dirty="0"/>
              <a:t> </a:t>
            </a:r>
            <a:r>
              <a:rPr sz="3200" dirty="0"/>
              <a:t>Data</a:t>
            </a:r>
            <a:r>
              <a:rPr sz="3200" spc="-75" dirty="0"/>
              <a:t> </a:t>
            </a:r>
            <a:r>
              <a:rPr sz="3200" spc="-10" dirty="0"/>
              <a:t>Infrastructure</a:t>
            </a:r>
            <a:r>
              <a:rPr sz="3200" spc="-75" dirty="0"/>
              <a:t> </a:t>
            </a:r>
            <a:r>
              <a:rPr sz="3200" dirty="0"/>
              <a:t>through</a:t>
            </a:r>
            <a:r>
              <a:rPr sz="3200" spc="-80" dirty="0"/>
              <a:t> </a:t>
            </a:r>
            <a:r>
              <a:rPr sz="3200" dirty="0"/>
              <a:t>Data</a:t>
            </a:r>
            <a:r>
              <a:rPr sz="3200" spc="-70" dirty="0"/>
              <a:t> </a:t>
            </a:r>
            <a:r>
              <a:rPr sz="3200" spc="-10" dirty="0"/>
              <a:t>Linkage</a:t>
            </a:r>
            <a:endParaRPr sz="3200" dirty="0"/>
          </a:p>
        </p:txBody>
      </p:sp>
      <p:pic>
        <p:nvPicPr>
          <p:cNvPr id="4" name="object 4" descr="This is an image of a project report for data element for research on the role of social determinants of health in coronavirus disease for 2019."/>
          <p:cNvPicPr/>
          <p:nvPr/>
        </p:nvPicPr>
        <p:blipFill>
          <a:blip r:embed="rId3" cstate="print"/>
          <a:stretch>
            <a:fillRect/>
          </a:stretch>
        </p:blipFill>
        <p:spPr>
          <a:xfrm>
            <a:off x="601081" y="1288083"/>
            <a:ext cx="2999370" cy="3923460"/>
          </a:xfrm>
          <a:prstGeom prst="rect">
            <a:avLst/>
          </a:prstGeom>
        </p:spPr>
      </p:pic>
      <p:pic>
        <p:nvPicPr>
          <p:cNvPr id="5" name="object 5" descr="This is an image of a table on entitled &quot;Table 9.  Implications by Project.  This table shows how the data infrastructure is supported through data linkage."/>
          <p:cNvPicPr/>
          <p:nvPr/>
        </p:nvPicPr>
        <p:blipFill>
          <a:blip r:embed="rId4" cstate="print"/>
          <a:stretch>
            <a:fillRect/>
          </a:stretch>
        </p:blipFill>
        <p:spPr>
          <a:xfrm>
            <a:off x="4038163" y="1655064"/>
            <a:ext cx="7081267" cy="3547871"/>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45939" y="55044"/>
            <a:ext cx="11034395" cy="574040"/>
          </a:xfrm>
          <a:prstGeom prst="rect">
            <a:avLst/>
          </a:prstGeom>
        </p:spPr>
        <p:txBody>
          <a:bodyPr vert="horz" wrap="square" lIns="0" tIns="12700" rIns="0" bIns="0" rtlCol="0">
            <a:spAutoFit/>
          </a:bodyPr>
          <a:lstStyle/>
          <a:p>
            <a:pPr marL="12700">
              <a:lnSpc>
                <a:spcPct val="100000"/>
              </a:lnSpc>
              <a:spcBef>
                <a:spcPts val="100"/>
              </a:spcBef>
            </a:pPr>
            <a:r>
              <a:rPr dirty="0"/>
              <a:t>Signaling</a:t>
            </a:r>
            <a:r>
              <a:rPr spc="-5" dirty="0"/>
              <a:t> </a:t>
            </a:r>
            <a:r>
              <a:rPr dirty="0"/>
              <a:t>the</a:t>
            </a:r>
            <a:r>
              <a:rPr spc="-25" dirty="0"/>
              <a:t> </a:t>
            </a:r>
            <a:r>
              <a:rPr dirty="0"/>
              <a:t>Importance</a:t>
            </a:r>
            <a:r>
              <a:rPr spc="-30" dirty="0"/>
              <a:t> </a:t>
            </a:r>
            <a:r>
              <a:rPr dirty="0"/>
              <a:t>of</a:t>
            </a:r>
            <a:r>
              <a:rPr spc="-30" dirty="0"/>
              <a:t> </a:t>
            </a:r>
            <a:r>
              <a:rPr dirty="0"/>
              <a:t>Social</a:t>
            </a:r>
            <a:r>
              <a:rPr spc="-25" dirty="0"/>
              <a:t> </a:t>
            </a:r>
            <a:r>
              <a:rPr dirty="0"/>
              <a:t>Determinants</a:t>
            </a:r>
            <a:r>
              <a:rPr spc="-15" dirty="0"/>
              <a:t> </a:t>
            </a:r>
            <a:r>
              <a:rPr dirty="0"/>
              <a:t>of</a:t>
            </a:r>
            <a:r>
              <a:rPr spc="-25" dirty="0"/>
              <a:t> </a:t>
            </a:r>
            <a:r>
              <a:rPr spc="-10" dirty="0"/>
              <a:t>Health</a:t>
            </a:r>
          </a:p>
        </p:txBody>
      </p:sp>
      <p:pic>
        <p:nvPicPr>
          <p:cNvPr id="7" name="object 7" descr="Advancing Equity Through the American Recuse Plan"/>
          <p:cNvPicPr/>
          <p:nvPr/>
        </p:nvPicPr>
        <p:blipFill>
          <a:blip r:embed="rId2" cstate="print"/>
          <a:stretch>
            <a:fillRect/>
          </a:stretch>
        </p:blipFill>
        <p:spPr>
          <a:xfrm>
            <a:off x="245364" y="963167"/>
            <a:ext cx="3779507" cy="3796283"/>
          </a:xfrm>
          <a:prstGeom prst="rect">
            <a:avLst/>
          </a:prstGeom>
        </p:spPr>
      </p:pic>
      <p:sp>
        <p:nvSpPr>
          <p:cNvPr id="8" name="object 8"/>
          <p:cNvSpPr txBox="1"/>
          <p:nvPr/>
        </p:nvSpPr>
        <p:spPr>
          <a:xfrm>
            <a:off x="245363" y="3633215"/>
            <a:ext cx="4712335" cy="2862580"/>
          </a:xfrm>
          <a:prstGeom prst="rect">
            <a:avLst/>
          </a:prstGeom>
          <a:solidFill>
            <a:srgbClr val="FFFF00"/>
          </a:solidFill>
        </p:spPr>
        <p:txBody>
          <a:bodyPr vert="horz" wrap="square" lIns="0" tIns="38100" rIns="0" bIns="0" rtlCol="0">
            <a:spAutoFit/>
          </a:bodyPr>
          <a:lstStyle/>
          <a:p>
            <a:pPr marL="91440" marR="97155">
              <a:lnSpc>
                <a:spcPct val="100000"/>
              </a:lnSpc>
              <a:spcBef>
                <a:spcPts val="300"/>
              </a:spcBef>
            </a:pPr>
            <a:r>
              <a:rPr sz="1800" dirty="0">
                <a:latin typeface="Times New Roman"/>
                <a:cs typeface="Times New Roman"/>
              </a:rPr>
              <a:t>Reaching</a:t>
            </a:r>
            <a:r>
              <a:rPr sz="1800" spc="-20" dirty="0">
                <a:latin typeface="Times New Roman"/>
                <a:cs typeface="Times New Roman"/>
              </a:rPr>
              <a:t> </a:t>
            </a:r>
            <a:r>
              <a:rPr sz="1800" dirty="0">
                <a:latin typeface="Times New Roman"/>
                <a:cs typeface="Times New Roman"/>
              </a:rPr>
              <a:t>people,</a:t>
            </a:r>
            <a:r>
              <a:rPr sz="1800" spc="-15" dirty="0">
                <a:latin typeface="Times New Roman"/>
                <a:cs typeface="Times New Roman"/>
              </a:rPr>
              <a:t> </a:t>
            </a:r>
            <a:r>
              <a:rPr sz="1800" dirty="0">
                <a:latin typeface="Times New Roman"/>
                <a:cs typeface="Times New Roman"/>
              </a:rPr>
              <a:t>many</a:t>
            </a:r>
            <a:r>
              <a:rPr sz="1800" spc="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whom </a:t>
            </a:r>
            <a:r>
              <a:rPr sz="1800" spc="-25" dirty="0">
                <a:latin typeface="Times New Roman"/>
                <a:cs typeface="Times New Roman"/>
              </a:rPr>
              <a:t>are </a:t>
            </a:r>
            <a:r>
              <a:rPr sz="1800" dirty="0">
                <a:latin typeface="Times New Roman"/>
                <a:cs typeface="Times New Roman"/>
              </a:rPr>
              <a:t>experiencing</a:t>
            </a:r>
            <a:r>
              <a:rPr sz="1800" spc="-40" dirty="0">
                <a:latin typeface="Times New Roman"/>
                <a:cs typeface="Times New Roman"/>
              </a:rPr>
              <a:t> </a:t>
            </a:r>
            <a:r>
              <a:rPr sz="1800" dirty="0">
                <a:latin typeface="Times New Roman"/>
                <a:cs typeface="Times New Roman"/>
              </a:rPr>
              <a:t>grief</a:t>
            </a:r>
            <a:r>
              <a:rPr sz="1800" spc="-10" dirty="0">
                <a:latin typeface="Times New Roman"/>
                <a:cs typeface="Times New Roman"/>
              </a:rPr>
              <a:t> </a:t>
            </a:r>
            <a:r>
              <a:rPr sz="1800" dirty="0">
                <a:latin typeface="Times New Roman"/>
                <a:cs typeface="Times New Roman"/>
              </a:rPr>
              <a:t>and sometimes stigma</a:t>
            </a:r>
            <a:r>
              <a:rPr sz="1800" spc="-5" dirty="0">
                <a:latin typeface="Times New Roman"/>
                <a:cs typeface="Times New Roman"/>
              </a:rPr>
              <a:t> </a:t>
            </a:r>
            <a:r>
              <a:rPr sz="1800" spc="-20" dirty="0">
                <a:latin typeface="Times New Roman"/>
                <a:cs typeface="Times New Roman"/>
              </a:rPr>
              <a:t>from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loss</a:t>
            </a:r>
            <a:r>
              <a:rPr sz="1800" spc="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a loved</a:t>
            </a:r>
            <a:r>
              <a:rPr sz="1800" spc="-5" dirty="0">
                <a:latin typeface="Times New Roman"/>
                <a:cs typeface="Times New Roman"/>
              </a:rPr>
              <a:t> </a:t>
            </a:r>
            <a:r>
              <a:rPr sz="1800" dirty="0">
                <a:latin typeface="Times New Roman"/>
                <a:cs typeface="Times New Roman"/>
              </a:rPr>
              <a:t>one to</a:t>
            </a:r>
            <a:r>
              <a:rPr sz="1800" spc="10" dirty="0">
                <a:latin typeface="Times New Roman"/>
                <a:cs typeface="Times New Roman"/>
              </a:rPr>
              <a:t> </a:t>
            </a:r>
            <a:r>
              <a:rPr sz="1800" spc="-10" dirty="0">
                <a:latin typeface="Times New Roman"/>
                <a:cs typeface="Times New Roman"/>
              </a:rPr>
              <a:t>COVID-</a:t>
            </a:r>
            <a:r>
              <a:rPr sz="1800" dirty="0">
                <a:latin typeface="Times New Roman"/>
                <a:cs typeface="Times New Roman"/>
              </a:rPr>
              <a:t>19,</a:t>
            </a:r>
            <a:r>
              <a:rPr sz="1800" spc="15" dirty="0">
                <a:latin typeface="Times New Roman"/>
                <a:cs typeface="Times New Roman"/>
              </a:rPr>
              <a:t> </a:t>
            </a:r>
            <a:r>
              <a:rPr sz="1800" spc="-25" dirty="0">
                <a:latin typeface="Times New Roman"/>
                <a:cs typeface="Times New Roman"/>
              </a:rPr>
              <a:t>may </a:t>
            </a:r>
            <a:r>
              <a:rPr sz="1800" dirty="0">
                <a:latin typeface="Times New Roman"/>
                <a:cs typeface="Times New Roman"/>
              </a:rPr>
              <a:t>require</a:t>
            </a:r>
            <a:r>
              <a:rPr sz="1800" spc="-15" dirty="0">
                <a:latin typeface="Times New Roman"/>
                <a:cs typeface="Times New Roman"/>
              </a:rPr>
              <a:t> </a:t>
            </a:r>
            <a:r>
              <a:rPr sz="1800" dirty="0">
                <a:latin typeface="Times New Roman"/>
                <a:cs typeface="Times New Roman"/>
              </a:rPr>
              <a:t>multiple, varied</a:t>
            </a:r>
            <a:r>
              <a:rPr sz="1800" spc="-20" dirty="0">
                <a:latin typeface="Times New Roman"/>
                <a:cs typeface="Times New Roman"/>
              </a:rPr>
              <a:t> </a:t>
            </a:r>
            <a:r>
              <a:rPr sz="1800" dirty="0">
                <a:latin typeface="Times New Roman"/>
                <a:cs typeface="Times New Roman"/>
              </a:rPr>
              <a:t>forms</a:t>
            </a:r>
            <a:r>
              <a:rPr sz="1800" spc="10" dirty="0">
                <a:latin typeface="Times New Roman"/>
                <a:cs typeface="Times New Roman"/>
              </a:rPr>
              <a:t> </a:t>
            </a:r>
            <a:r>
              <a:rPr sz="1800" dirty="0">
                <a:latin typeface="Times New Roman"/>
                <a:cs typeface="Times New Roman"/>
              </a:rPr>
              <a:t>of</a:t>
            </a:r>
            <a:r>
              <a:rPr sz="1800" spc="-10" dirty="0">
                <a:latin typeface="Times New Roman"/>
                <a:cs typeface="Times New Roman"/>
              </a:rPr>
              <a:t> </a:t>
            </a:r>
            <a:r>
              <a:rPr sz="1800" dirty="0">
                <a:latin typeface="Times New Roman"/>
                <a:cs typeface="Times New Roman"/>
              </a:rPr>
              <a:t>outreach</a:t>
            </a:r>
            <a:r>
              <a:rPr sz="1800" spc="-20" dirty="0">
                <a:latin typeface="Times New Roman"/>
                <a:cs typeface="Times New Roman"/>
              </a:rPr>
              <a:t> </a:t>
            </a:r>
            <a:r>
              <a:rPr sz="1800" dirty="0">
                <a:latin typeface="Times New Roman"/>
                <a:cs typeface="Times New Roman"/>
              </a:rPr>
              <a:t>over</a:t>
            </a:r>
            <a:r>
              <a:rPr sz="1800" spc="-10" dirty="0">
                <a:latin typeface="Times New Roman"/>
                <a:cs typeface="Times New Roman"/>
              </a:rPr>
              <a:t> </a:t>
            </a:r>
            <a:r>
              <a:rPr sz="1800" spc="-50" dirty="0">
                <a:latin typeface="Times New Roman"/>
                <a:cs typeface="Times New Roman"/>
              </a:rPr>
              <a:t>a </a:t>
            </a:r>
            <a:r>
              <a:rPr sz="1800" dirty="0">
                <a:latin typeface="Times New Roman"/>
                <a:cs typeface="Times New Roman"/>
              </a:rPr>
              <a:t>long</a:t>
            </a:r>
            <a:r>
              <a:rPr sz="1800" spc="-20" dirty="0">
                <a:latin typeface="Times New Roman"/>
                <a:cs typeface="Times New Roman"/>
              </a:rPr>
              <a:t> </a:t>
            </a:r>
            <a:r>
              <a:rPr sz="1800" dirty="0">
                <a:latin typeface="Times New Roman"/>
                <a:cs typeface="Times New Roman"/>
              </a:rPr>
              <a:t>period</a:t>
            </a:r>
            <a:r>
              <a:rPr sz="1800" spc="-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time.</a:t>
            </a:r>
            <a:r>
              <a:rPr sz="1800" spc="-100" dirty="0">
                <a:latin typeface="Times New Roman"/>
                <a:cs typeface="Times New Roman"/>
              </a:rPr>
              <a:t> </a:t>
            </a:r>
            <a:r>
              <a:rPr sz="1800" dirty="0">
                <a:latin typeface="Times New Roman"/>
                <a:cs typeface="Times New Roman"/>
              </a:rPr>
              <a:t>And,</a:t>
            </a:r>
            <a:r>
              <a:rPr sz="1800" spc="5" dirty="0">
                <a:latin typeface="Times New Roman"/>
                <a:cs typeface="Times New Roman"/>
              </a:rPr>
              <a:t> </a:t>
            </a:r>
            <a:r>
              <a:rPr sz="1800" dirty="0">
                <a:latin typeface="Times New Roman"/>
                <a:cs typeface="Times New Roman"/>
              </a:rPr>
              <a:t>while </a:t>
            </a:r>
            <a:r>
              <a:rPr sz="1800" spc="-10" dirty="0">
                <a:latin typeface="Times New Roman"/>
                <a:cs typeface="Times New Roman"/>
              </a:rPr>
              <a:t>COVID-</a:t>
            </a:r>
            <a:r>
              <a:rPr sz="1800" dirty="0">
                <a:latin typeface="Times New Roman"/>
                <a:cs typeface="Times New Roman"/>
              </a:rPr>
              <a:t>19</a:t>
            </a:r>
            <a:r>
              <a:rPr sz="1800" spc="20" dirty="0">
                <a:latin typeface="Times New Roman"/>
                <a:cs typeface="Times New Roman"/>
              </a:rPr>
              <a:t> </a:t>
            </a:r>
            <a:r>
              <a:rPr sz="1800" spc="-25" dirty="0">
                <a:latin typeface="Times New Roman"/>
                <a:cs typeface="Times New Roman"/>
              </a:rPr>
              <a:t>has </a:t>
            </a:r>
            <a:r>
              <a:rPr sz="1800" dirty="0">
                <a:latin typeface="Times New Roman"/>
                <a:cs typeface="Times New Roman"/>
              </a:rPr>
              <a:t>affected</a:t>
            </a:r>
            <a:r>
              <a:rPr sz="1800" spc="-2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entire</a:t>
            </a:r>
            <a:r>
              <a:rPr sz="1800" spc="-20" dirty="0">
                <a:latin typeface="Times New Roman"/>
                <a:cs typeface="Times New Roman"/>
              </a:rPr>
              <a:t> </a:t>
            </a:r>
            <a:r>
              <a:rPr sz="1800" spc="-10" dirty="0">
                <a:latin typeface="Times New Roman"/>
                <a:cs typeface="Times New Roman"/>
              </a:rPr>
              <a:t>country,</a:t>
            </a:r>
            <a:r>
              <a:rPr sz="1800" spc="-25" dirty="0">
                <a:latin typeface="Times New Roman"/>
                <a:cs typeface="Times New Roman"/>
              </a:rPr>
              <a:t> </a:t>
            </a:r>
            <a:r>
              <a:rPr sz="1800" dirty="0">
                <a:latin typeface="Times New Roman"/>
                <a:cs typeface="Times New Roman"/>
              </a:rPr>
              <a:t>there</a:t>
            </a:r>
            <a:r>
              <a:rPr sz="1800" spc="-20" dirty="0">
                <a:latin typeface="Times New Roman"/>
                <a:cs typeface="Times New Roman"/>
              </a:rPr>
              <a:t> </a:t>
            </a:r>
            <a:r>
              <a:rPr sz="1800" dirty="0">
                <a:latin typeface="Times New Roman"/>
                <a:cs typeface="Times New Roman"/>
              </a:rPr>
              <a:t>have</a:t>
            </a:r>
            <a:r>
              <a:rPr sz="1800" spc="-10" dirty="0">
                <a:latin typeface="Times New Roman"/>
                <a:cs typeface="Times New Roman"/>
              </a:rPr>
              <a:t> </a:t>
            </a:r>
            <a:r>
              <a:rPr sz="1800" spc="-20" dirty="0">
                <a:latin typeface="Times New Roman"/>
                <a:cs typeface="Times New Roman"/>
              </a:rPr>
              <a:t>been </a:t>
            </a:r>
            <a:r>
              <a:rPr sz="1800" dirty="0">
                <a:latin typeface="Times New Roman"/>
                <a:cs typeface="Times New Roman"/>
              </a:rPr>
              <a:t>notable</a:t>
            </a:r>
            <a:r>
              <a:rPr sz="1800" spc="-15" dirty="0">
                <a:latin typeface="Times New Roman"/>
                <a:cs typeface="Times New Roman"/>
              </a:rPr>
              <a:t> </a:t>
            </a:r>
            <a:r>
              <a:rPr sz="1800" dirty="0">
                <a:latin typeface="Times New Roman"/>
                <a:cs typeface="Times New Roman"/>
              </a:rPr>
              <a:t>regional</a:t>
            </a:r>
            <a:r>
              <a:rPr sz="1800" spc="-15" dirty="0">
                <a:latin typeface="Times New Roman"/>
                <a:cs typeface="Times New Roman"/>
              </a:rPr>
              <a:t> </a:t>
            </a:r>
            <a:r>
              <a:rPr sz="1800" dirty="0">
                <a:latin typeface="Times New Roman"/>
                <a:cs typeface="Times New Roman"/>
              </a:rPr>
              <a:t>and</a:t>
            </a:r>
            <a:r>
              <a:rPr sz="1800" spc="5" dirty="0">
                <a:latin typeface="Times New Roman"/>
                <a:cs typeface="Times New Roman"/>
              </a:rPr>
              <a:t> </a:t>
            </a:r>
            <a:r>
              <a:rPr sz="1800" dirty="0">
                <a:latin typeface="Times New Roman"/>
                <a:cs typeface="Times New Roman"/>
              </a:rPr>
              <a:t>demographic</a:t>
            </a:r>
            <a:r>
              <a:rPr sz="1800" spc="-15" dirty="0">
                <a:latin typeface="Times New Roman"/>
                <a:cs typeface="Times New Roman"/>
              </a:rPr>
              <a:t> </a:t>
            </a:r>
            <a:r>
              <a:rPr sz="1800" dirty="0">
                <a:latin typeface="Times New Roman"/>
                <a:cs typeface="Times New Roman"/>
              </a:rPr>
              <a:t>variations</a:t>
            </a:r>
            <a:r>
              <a:rPr sz="1800" spc="-10" dirty="0">
                <a:latin typeface="Times New Roman"/>
                <a:cs typeface="Times New Roman"/>
              </a:rPr>
              <a:t> </a:t>
            </a:r>
            <a:r>
              <a:rPr sz="1800" spc="-25" dirty="0">
                <a:latin typeface="Times New Roman"/>
                <a:cs typeface="Times New Roman"/>
              </a:rPr>
              <a:t>in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severity</a:t>
            </a:r>
            <a:r>
              <a:rPr sz="1800" spc="-2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its</a:t>
            </a:r>
            <a:r>
              <a:rPr sz="1800" spc="-10" dirty="0">
                <a:latin typeface="Times New Roman"/>
                <a:cs typeface="Times New Roman"/>
              </a:rPr>
              <a:t> </a:t>
            </a:r>
            <a:r>
              <a:rPr sz="1800" dirty="0">
                <a:latin typeface="Times New Roman"/>
                <a:cs typeface="Times New Roman"/>
              </a:rPr>
              <a:t>health</a:t>
            </a:r>
            <a:r>
              <a:rPr sz="1800" spc="-20" dirty="0">
                <a:latin typeface="Times New Roman"/>
                <a:cs typeface="Times New Roman"/>
              </a:rPr>
              <a:t> </a:t>
            </a:r>
            <a:r>
              <a:rPr sz="1800" dirty="0">
                <a:latin typeface="Times New Roman"/>
                <a:cs typeface="Times New Roman"/>
              </a:rPr>
              <a:t>impacts, both</a:t>
            </a:r>
            <a:r>
              <a:rPr sz="1800" spc="-10" dirty="0">
                <a:latin typeface="Times New Roman"/>
                <a:cs typeface="Times New Roman"/>
              </a:rPr>
              <a:t> </a:t>
            </a:r>
            <a:r>
              <a:rPr sz="1800" dirty="0">
                <a:latin typeface="Times New Roman"/>
                <a:cs typeface="Times New Roman"/>
              </a:rPr>
              <a:t>because</a:t>
            </a:r>
            <a:r>
              <a:rPr sz="1800" spc="-5" dirty="0">
                <a:latin typeface="Times New Roman"/>
                <a:cs typeface="Times New Roman"/>
              </a:rPr>
              <a:t> </a:t>
            </a:r>
            <a:r>
              <a:rPr sz="1800" spc="-25" dirty="0">
                <a:latin typeface="Times New Roman"/>
                <a:cs typeface="Times New Roman"/>
              </a:rPr>
              <a:t>of </a:t>
            </a:r>
            <a:r>
              <a:rPr sz="1800" dirty="0">
                <a:latin typeface="Times New Roman"/>
                <a:cs typeface="Times New Roman"/>
              </a:rPr>
              <a:t>social</a:t>
            </a:r>
            <a:r>
              <a:rPr sz="1800" spc="-30" dirty="0">
                <a:latin typeface="Times New Roman"/>
                <a:cs typeface="Times New Roman"/>
              </a:rPr>
              <a:t> </a:t>
            </a:r>
            <a:r>
              <a:rPr sz="1800" dirty="0">
                <a:latin typeface="Times New Roman"/>
                <a:cs typeface="Times New Roman"/>
              </a:rPr>
              <a:t>determinants</a:t>
            </a:r>
            <a:r>
              <a:rPr sz="1800" spc="-1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health</a:t>
            </a:r>
            <a:r>
              <a:rPr sz="1800" spc="-20" dirty="0">
                <a:latin typeface="Times New Roman"/>
                <a:cs typeface="Times New Roman"/>
              </a:rPr>
              <a:t> </a:t>
            </a:r>
            <a:r>
              <a:rPr sz="1800" dirty="0">
                <a:latin typeface="Times New Roman"/>
                <a:cs typeface="Times New Roman"/>
              </a:rPr>
              <a:t>and,</a:t>
            </a:r>
            <a:r>
              <a:rPr sz="1800" spc="-15" dirty="0">
                <a:latin typeface="Times New Roman"/>
                <a:cs typeface="Times New Roman"/>
              </a:rPr>
              <a:t> </a:t>
            </a:r>
            <a:r>
              <a:rPr sz="1800" dirty="0">
                <a:latin typeface="Times New Roman"/>
                <a:cs typeface="Times New Roman"/>
              </a:rPr>
              <a:t>more</a:t>
            </a:r>
            <a:r>
              <a:rPr sz="1800" spc="10" dirty="0">
                <a:latin typeface="Times New Roman"/>
                <a:cs typeface="Times New Roman"/>
              </a:rPr>
              <a:t> </a:t>
            </a:r>
            <a:r>
              <a:rPr sz="1800" spc="-10" dirty="0">
                <a:latin typeface="Times New Roman"/>
                <a:cs typeface="Times New Roman"/>
              </a:rPr>
              <a:t>recently, </a:t>
            </a:r>
            <a:r>
              <a:rPr sz="1800" dirty="0">
                <a:latin typeface="Times New Roman"/>
                <a:cs typeface="Times New Roman"/>
              </a:rPr>
              <a:t>varied</a:t>
            </a:r>
            <a:r>
              <a:rPr sz="1800" spc="-15" dirty="0">
                <a:latin typeface="Times New Roman"/>
                <a:cs typeface="Times New Roman"/>
              </a:rPr>
              <a:t> </a:t>
            </a:r>
            <a:r>
              <a:rPr sz="1800" dirty="0">
                <a:latin typeface="Times New Roman"/>
                <a:cs typeface="Times New Roman"/>
              </a:rPr>
              <a:t>vaccination</a:t>
            </a:r>
            <a:r>
              <a:rPr sz="1800" spc="-10" dirty="0">
                <a:latin typeface="Times New Roman"/>
                <a:cs typeface="Times New Roman"/>
              </a:rPr>
              <a:t> rates.</a:t>
            </a:r>
            <a:endParaRPr sz="1800">
              <a:latin typeface="Times New Roman"/>
              <a:cs typeface="Times New Roman"/>
            </a:endParaRPr>
          </a:p>
        </p:txBody>
      </p:sp>
      <p:grpSp>
        <p:nvGrpSpPr>
          <p:cNvPr id="2" name="object 2" descr="Federal Plan Development- Midcourse update.&#10;"/>
          <p:cNvGrpSpPr/>
          <p:nvPr/>
        </p:nvGrpSpPr>
        <p:grpSpPr>
          <a:xfrm>
            <a:off x="4703064" y="963167"/>
            <a:ext cx="7253605" cy="5461000"/>
            <a:chOff x="4703064" y="963167"/>
            <a:chExt cx="7253605" cy="5461000"/>
          </a:xfrm>
        </p:grpSpPr>
        <p:pic>
          <p:nvPicPr>
            <p:cNvPr id="3" name="object 3"/>
            <p:cNvPicPr/>
            <p:nvPr/>
          </p:nvPicPr>
          <p:blipFill>
            <a:blip r:embed="rId3" cstate="print"/>
            <a:stretch>
              <a:fillRect/>
            </a:stretch>
          </p:blipFill>
          <p:spPr>
            <a:xfrm>
              <a:off x="4703064" y="963167"/>
              <a:ext cx="6059423" cy="3686555"/>
            </a:xfrm>
            <a:prstGeom prst="rect">
              <a:avLst/>
            </a:prstGeom>
          </p:spPr>
        </p:pic>
        <p:pic>
          <p:nvPicPr>
            <p:cNvPr id="4" name="object 4"/>
            <p:cNvPicPr/>
            <p:nvPr/>
          </p:nvPicPr>
          <p:blipFill>
            <a:blip r:embed="rId4" cstate="print"/>
            <a:stretch>
              <a:fillRect/>
            </a:stretch>
          </p:blipFill>
          <p:spPr>
            <a:xfrm>
              <a:off x="5254751" y="4130039"/>
              <a:ext cx="6691883" cy="2284476"/>
            </a:xfrm>
            <a:prstGeom prst="rect">
              <a:avLst/>
            </a:prstGeom>
          </p:spPr>
        </p:pic>
        <p:sp>
          <p:nvSpPr>
            <p:cNvPr id="5" name="object 5"/>
            <p:cNvSpPr/>
            <p:nvPr/>
          </p:nvSpPr>
          <p:spPr>
            <a:xfrm>
              <a:off x="5249989" y="4125277"/>
              <a:ext cx="6701790" cy="2294255"/>
            </a:xfrm>
            <a:custGeom>
              <a:avLst/>
              <a:gdLst/>
              <a:ahLst/>
              <a:cxnLst/>
              <a:rect l="l" t="t" r="r" b="b"/>
              <a:pathLst>
                <a:path w="6701790" h="2294254">
                  <a:moveTo>
                    <a:pt x="0" y="0"/>
                  </a:moveTo>
                  <a:lnTo>
                    <a:pt x="6701408" y="0"/>
                  </a:lnTo>
                  <a:lnTo>
                    <a:pt x="6701408" y="2294001"/>
                  </a:lnTo>
                  <a:lnTo>
                    <a:pt x="0" y="2294001"/>
                  </a:lnTo>
                  <a:lnTo>
                    <a:pt x="0" y="0"/>
                  </a:lnTo>
                  <a:close/>
                </a:path>
              </a:pathLst>
            </a:custGeom>
            <a:ln w="9525">
              <a:solidFill>
                <a:srgbClr val="4471C4"/>
              </a:solidFill>
            </a:ln>
          </p:spPr>
          <p:txBody>
            <a:bodyPr wrap="square" lIns="0" tIns="0" rIns="0" bIns="0" rtlCol="0"/>
            <a:lstStyle/>
            <a:p>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403" y="185992"/>
            <a:ext cx="7074534" cy="574040"/>
          </a:xfrm>
          <a:prstGeom prst="rect">
            <a:avLst/>
          </a:prstGeom>
        </p:spPr>
        <p:txBody>
          <a:bodyPr vert="horz" wrap="square" lIns="0" tIns="12700" rIns="0" bIns="0" rtlCol="0">
            <a:spAutoFit/>
          </a:bodyPr>
          <a:lstStyle/>
          <a:p>
            <a:pPr marL="12700">
              <a:lnSpc>
                <a:spcPct val="100000"/>
              </a:lnSpc>
              <a:spcBef>
                <a:spcPts val="100"/>
              </a:spcBef>
            </a:pPr>
            <a:r>
              <a:rPr dirty="0"/>
              <a:t>What</a:t>
            </a:r>
            <a:r>
              <a:rPr spc="-20" dirty="0"/>
              <a:t> </a:t>
            </a:r>
            <a:r>
              <a:rPr dirty="0"/>
              <a:t>should be</a:t>
            </a:r>
            <a:r>
              <a:rPr spc="-15" dirty="0"/>
              <a:t> </a:t>
            </a:r>
            <a:r>
              <a:rPr dirty="0"/>
              <a:t>NCHS’</a:t>
            </a:r>
            <a:r>
              <a:rPr spc="-35" dirty="0"/>
              <a:t> </a:t>
            </a:r>
            <a:r>
              <a:rPr dirty="0"/>
              <a:t>goal</a:t>
            </a:r>
            <a:r>
              <a:rPr spc="-10" dirty="0"/>
              <a:t> </a:t>
            </a:r>
            <a:r>
              <a:rPr dirty="0"/>
              <a:t>in</a:t>
            </a:r>
            <a:r>
              <a:rPr spc="-15" dirty="0"/>
              <a:t> </a:t>
            </a:r>
            <a:r>
              <a:rPr spc="-10" dirty="0"/>
              <a:t>SDOH?</a:t>
            </a:r>
          </a:p>
        </p:txBody>
      </p:sp>
      <p:sp>
        <p:nvSpPr>
          <p:cNvPr id="3" name="object 3"/>
          <p:cNvSpPr txBox="1"/>
          <p:nvPr/>
        </p:nvSpPr>
        <p:spPr>
          <a:xfrm>
            <a:off x="590810" y="1158845"/>
            <a:ext cx="10829290" cy="4109085"/>
          </a:xfrm>
          <a:prstGeom prst="rect">
            <a:avLst/>
          </a:prstGeom>
        </p:spPr>
        <p:txBody>
          <a:bodyPr vert="horz" wrap="square" lIns="0" tIns="53975" rIns="0" bIns="0" rtlCol="0">
            <a:spAutoFit/>
          </a:bodyPr>
          <a:lstStyle/>
          <a:p>
            <a:pPr marL="355600" marR="537845" indent="-342900">
              <a:lnSpc>
                <a:spcPts val="2590"/>
              </a:lnSpc>
              <a:spcBef>
                <a:spcPts val="425"/>
              </a:spcBef>
              <a:buClr>
                <a:srgbClr val="006A70"/>
              </a:buClr>
              <a:buFont typeface="Wingdings"/>
              <a:buChar char=""/>
              <a:tabLst>
                <a:tab pos="354965" algn="l"/>
                <a:tab pos="355600" algn="l"/>
              </a:tabLst>
            </a:pPr>
            <a:r>
              <a:rPr sz="2400" dirty="0">
                <a:solidFill>
                  <a:srgbClr val="006FC0"/>
                </a:solidFill>
                <a:latin typeface="Calibri"/>
                <a:cs typeface="Calibri"/>
              </a:rPr>
              <a:t>An</a:t>
            </a:r>
            <a:r>
              <a:rPr sz="2400" spc="-40" dirty="0">
                <a:solidFill>
                  <a:srgbClr val="006FC0"/>
                </a:solidFill>
                <a:latin typeface="Calibri"/>
                <a:cs typeface="Calibri"/>
              </a:rPr>
              <a:t> </a:t>
            </a:r>
            <a:r>
              <a:rPr sz="2400" dirty="0">
                <a:solidFill>
                  <a:srgbClr val="006FC0"/>
                </a:solidFill>
                <a:latin typeface="Calibri"/>
                <a:cs typeface="Calibri"/>
              </a:rPr>
              <a:t>important</a:t>
            </a:r>
            <a:r>
              <a:rPr sz="2400" spc="-50" dirty="0">
                <a:solidFill>
                  <a:srgbClr val="006FC0"/>
                </a:solidFill>
                <a:latin typeface="Calibri"/>
                <a:cs typeface="Calibri"/>
              </a:rPr>
              <a:t> </a:t>
            </a:r>
            <a:r>
              <a:rPr sz="2400" dirty="0">
                <a:solidFill>
                  <a:srgbClr val="006FC0"/>
                </a:solidFill>
                <a:latin typeface="Calibri"/>
                <a:cs typeface="Calibri"/>
              </a:rPr>
              <a:t>emphasis</a:t>
            </a:r>
            <a:r>
              <a:rPr sz="2400" spc="-40" dirty="0">
                <a:solidFill>
                  <a:srgbClr val="006FC0"/>
                </a:solidFill>
                <a:latin typeface="Calibri"/>
                <a:cs typeface="Calibri"/>
              </a:rPr>
              <a:t> </a:t>
            </a:r>
            <a:r>
              <a:rPr sz="2400" dirty="0">
                <a:solidFill>
                  <a:srgbClr val="006FC0"/>
                </a:solidFill>
                <a:latin typeface="Calibri"/>
                <a:cs typeface="Calibri"/>
              </a:rPr>
              <a:t>of</a:t>
            </a:r>
            <a:r>
              <a:rPr sz="2400" spc="-15" dirty="0">
                <a:solidFill>
                  <a:srgbClr val="006FC0"/>
                </a:solidFill>
                <a:latin typeface="Calibri"/>
                <a:cs typeface="Calibri"/>
              </a:rPr>
              <a:t> </a:t>
            </a:r>
            <a:r>
              <a:rPr sz="2400" dirty="0">
                <a:solidFill>
                  <a:srgbClr val="006FC0"/>
                </a:solidFill>
                <a:latin typeface="Calibri"/>
                <a:cs typeface="Calibri"/>
              </a:rPr>
              <a:t>the</a:t>
            </a:r>
            <a:r>
              <a:rPr sz="2400" spc="-20" dirty="0">
                <a:solidFill>
                  <a:srgbClr val="006FC0"/>
                </a:solidFill>
                <a:latin typeface="Calibri"/>
                <a:cs typeface="Calibri"/>
              </a:rPr>
              <a:t> </a:t>
            </a:r>
            <a:r>
              <a:rPr sz="2400" dirty="0">
                <a:solidFill>
                  <a:srgbClr val="006FC0"/>
                </a:solidFill>
                <a:latin typeface="Calibri"/>
                <a:cs typeface="Calibri"/>
              </a:rPr>
              <a:t>HHS</a:t>
            </a:r>
            <a:r>
              <a:rPr sz="2400" spc="-35" dirty="0">
                <a:solidFill>
                  <a:srgbClr val="006FC0"/>
                </a:solidFill>
                <a:latin typeface="Calibri"/>
                <a:cs typeface="Calibri"/>
              </a:rPr>
              <a:t> </a:t>
            </a:r>
            <a:r>
              <a:rPr sz="2400" dirty="0">
                <a:solidFill>
                  <a:srgbClr val="006FC0"/>
                </a:solidFill>
                <a:latin typeface="Calibri"/>
                <a:cs typeface="Calibri"/>
              </a:rPr>
              <a:t>Action</a:t>
            </a:r>
            <a:r>
              <a:rPr sz="2400" spc="-45" dirty="0">
                <a:solidFill>
                  <a:srgbClr val="006FC0"/>
                </a:solidFill>
                <a:latin typeface="Calibri"/>
                <a:cs typeface="Calibri"/>
              </a:rPr>
              <a:t> </a:t>
            </a:r>
            <a:r>
              <a:rPr sz="2400" dirty="0">
                <a:solidFill>
                  <a:srgbClr val="006FC0"/>
                </a:solidFill>
                <a:latin typeface="Calibri"/>
                <a:cs typeface="Calibri"/>
              </a:rPr>
              <a:t>Plan</a:t>
            </a:r>
            <a:r>
              <a:rPr sz="2400" spc="-40" dirty="0">
                <a:solidFill>
                  <a:srgbClr val="006FC0"/>
                </a:solidFill>
                <a:latin typeface="Calibri"/>
                <a:cs typeface="Calibri"/>
              </a:rPr>
              <a:t> </a:t>
            </a:r>
            <a:r>
              <a:rPr sz="2400" dirty="0">
                <a:solidFill>
                  <a:srgbClr val="006FC0"/>
                </a:solidFill>
                <a:latin typeface="Calibri"/>
                <a:cs typeface="Calibri"/>
              </a:rPr>
              <a:t>is</a:t>
            </a:r>
            <a:r>
              <a:rPr sz="2400" spc="-30" dirty="0">
                <a:solidFill>
                  <a:srgbClr val="006FC0"/>
                </a:solidFill>
                <a:latin typeface="Calibri"/>
                <a:cs typeface="Calibri"/>
              </a:rPr>
              <a:t> </a:t>
            </a:r>
            <a:r>
              <a:rPr sz="2400" dirty="0">
                <a:solidFill>
                  <a:srgbClr val="006FC0"/>
                </a:solidFill>
                <a:latin typeface="Calibri"/>
                <a:cs typeface="Calibri"/>
              </a:rPr>
              <a:t>on</a:t>
            </a:r>
            <a:r>
              <a:rPr sz="2400" spc="-25" dirty="0">
                <a:solidFill>
                  <a:srgbClr val="006FC0"/>
                </a:solidFill>
                <a:latin typeface="Calibri"/>
                <a:cs typeface="Calibri"/>
              </a:rPr>
              <a:t> </a:t>
            </a:r>
            <a:r>
              <a:rPr sz="2400" dirty="0">
                <a:solidFill>
                  <a:srgbClr val="006FC0"/>
                </a:solidFill>
                <a:latin typeface="Calibri"/>
                <a:cs typeface="Calibri"/>
              </a:rPr>
              <a:t>the</a:t>
            </a:r>
            <a:r>
              <a:rPr sz="2400" spc="-20" dirty="0">
                <a:solidFill>
                  <a:srgbClr val="006FC0"/>
                </a:solidFill>
                <a:latin typeface="Calibri"/>
                <a:cs typeface="Calibri"/>
              </a:rPr>
              <a:t> </a:t>
            </a:r>
            <a:r>
              <a:rPr sz="2400" dirty="0">
                <a:solidFill>
                  <a:srgbClr val="006FC0"/>
                </a:solidFill>
                <a:latin typeface="Calibri"/>
                <a:cs typeface="Calibri"/>
              </a:rPr>
              <a:t>Medicare</a:t>
            </a:r>
            <a:r>
              <a:rPr sz="2400" spc="-30" dirty="0">
                <a:solidFill>
                  <a:srgbClr val="006FC0"/>
                </a:solidFill>
                <a:latin typeface="Calibri"/>
                <a:cs typeface="Calibri"/>
              </a:rPr>
              <a:t> </a:t>
            </a:r>
            <a:r>
              <a:rPr sz="2400" dirty="0">
                <a:solidFill>
                  <a:srgbClr val="006FC0"/>
                </a:solidFill>
                <a:latin typeface="Calibri"/>
                <a:cs typeface="Calibri"/>
              </a:rPr>
              <a:t>program,</a:t>
            </a:r>
            <a:r>
              <a:rPr sz="2400" spc="-35" dirty="0">
                <a:solidFill>
                  <a:srgbClr val="006FC0"/>
                </a:solidFill>
                <a:latin typeface="Calibri"/>
                <a:cs typeface="Calibri"/>
              </a:rPr>
              <a:t> </a:t>
            </a:r>
            <a:r>
              <a:rPr sz="2400" spc="-20" dirty="0">
                <a:solidFill>
                  <a:srgbClr val="006FC0"/>
                </a:solidFill>
                <a:latin typeface="Calibri"/>
                <a:cs typeface="Calibri"/>
              </a:rPr>
              <a:t>data </a:t>
            </a:r>
            <a:r>
              <a:rPr sz="2400" spc="-10" dirty="0">
                <a:solidFill>
                  <a:srgbClr val="006FC0"/>
                </a:solidFill>
                <a:latin typeface="Calibri"/>
                <a:cs typeface="Calibri"/>
              </a:rPr>
              <a:t>infrastructure,</a:t>
            </a:r>
            <a:r>
              <a:rPr sz="2400" spc="-35" dirty="0">
                <a:solidFill>
                  <a:srgbClr val="006FC0"/>
                </a:solidFill>
                <a:latin typeface="Calibri"/>
                <a:cs typeface="Calibri"/>
              </a:rPr>
              <a:t> </a:t>
            </a:r>
            <a:r>
              <a:rPr sz="2400" dirty="0">
                <a:solidFill>
                  <a:srgbClr val="006FC0"/>
                </a:solidFill>
                <a:latin typeface="Calibri"/>
                <a:cs typeface="Calibri"/>
              </a:rPr>
              <a:t>data</a:t>
            </a:r>
            <a:r>
              <a:rPr sz="2400" spc="-20" dirty="0">
                <a:solidFill>
                  <a:srgbClr val="006FC0"/>
                </a:solidFill>
                <a:latin typeface="Calibri"/>
                <a:cs typeface="Calibri"/>
              </a:rPr>
              <a:t> </a:t>
            </a:r>
            <a:r>
              <a:rPr sz="2400" dirty="0">
                <a:solidFill>
                  <a:srgbClr val="006FC0"/>
                </a:solidFill>
                <a:latin typeface="Calibri"/>
                <a:cs typeface="Calibri"/>
              </a:rPr>
              <a:t>sharing,</a:t>
            </a:r>
            <a:r>
              <a:rPr sz="2400" spc="-20" dirty="0">
                <a:solidFill>
                  <a:srgbClr val="006FC0"/>
                </a:solidFill>
                <a:latin typeface="Calibri"/>
                <a:cs typeface="Calibri"/>
              </a:rPr>
              <a:t> </a:t>
            </a:r>
            <a:r>
              <a:rPr sz="2400" spc="-10" dirty="0">
                <a:solidFill>
                  <a:srgbClr val="006FC0"/>
                </a:solidFill>
                <a:latin typeface="Calibri"/>
                <a:cs typeface="Calibri"/>
              </a:rPr>
              <a:t>interoperability</a:t>
            </a:r>
            <a:endParaRPr sz="2400">
              <a:latin typeface="Calibri"/>
              <a:cs typeface="Calibri"/>
            </a:endParaRPr>
          </a:p>
          <a:p>
            <a:pPr marL="756285" lvl="1" indent="-287020">
              <a:lnSpc>
                <a:spcPts val="2410"/>
              </a:lnSpc>
              <a:buClr>
                <a:srgbClr val="008AAF"/>
              </a:buClr>
              <a:buFont typeface="Arial"/>
              <a:buChar char="•"/>
              <a:tabLst>
                <a:tab pos="756285" algn="l"/>
                <a:tab pos="756920" algn="l"/>
              </a:tabLst>
            </a:pPr>
            <a:r>
              <a:rPr sz="2400" spc="-20" dirty="0">
                <a:solidFill>
                  <a:srgbClr val="006FC0"/>
                </a:solidFill>
                <a:latin typeface="Calibri"/>
                <a:cs typeface="Calibri"/>
              </a:rPr>
              <a:t>Translates</a:t>
            </a:r>
            <a:r>
              <a:rPr sz="2400" spc="-50" dirty="0">
                <a:solidFill>
                  <a:srgbClr val="006FC0"/>
                </a:solidFill>
                <a:latin typeface="Calibri"/>
                <a:cs typeface="Calibri"/>
              </a:rPr>
              <a:t> </a:t>
            </a:r>
            <a:r>
              <a:rPr sz="2400" dirty="0">
                <a:solidFill>
                  <a:srgbClr val="006FC0"/>
                </a:solidFill>
                <a:latin typeface="Calibri"/>
                <a:cs typeface="Calibri"/>
              </a:rPr>
              <a:t>into</a:t>
            </a:r>
            <a:r>
              <a:rPr sz="2400" spc="-50" dirty="0">
                <a:solidFill>
                  <a:srgbClr val="006FC0"/>
                </a:solidFill>
                <a:latin typeface="Calibri"/>
                <a:cs typeface="Calibri"/>
              </a:rPr>
              <a:t> </a:t>
            </a:r>
            <a:r>
              <a:rPr sz="2400" dirty="0">
                <a:solidFill>
                  <a:srgbClr val="006FC0"/>
                </a:solidFill>
                <a:latin typeface="Calibri"/>
                <a:cs typeface="Calibri"/>
              </a:rPr>
              <a:t>capturing</a:t>
            </a:r>
            <a:r>
              <a:rPr sz="2400" spc="-35" dirty="0">
                <a:solidFill>
                  <a:srgbClr val="006FC0"/>
                </a:solidFill>
                <a:latin typeface="Calibri"/>
                <a:cs typeface="Calibri"/>
              </a:rPr>
              <a:t> </a:t>
            </a:r>
            <a:r>
              <a:rPr sz="2400" dirty="0">
                <a:solidFill>
                  <a:srgbClr val="006FC0"/>
                </a:solidFill>
                <a:latin typeface="Calibri"/>
                <a:cs typeface="Calibri"/>
              </a:rPr>
              <a:t>SDOH</a:t>
            </a:r>
            <a:r>
              <a:rPr sz="2400" spc="-35" dirty="0">
                <a:solidFill>
                  <a:srgbClr val="006FC0"/>
                </a:solidFill>
                <a:latin typeface="Calibri"/>
                <a:cs typeface="Calibri"/>
              </a:rPr>
              <a:t> </a:t>
            </a:r>
            <a:r>
              <a:rPr sz="2400" dirty="0">
                <a:solidFill>
                  <a:srgbClr val="006FC0"/>
                </a:solidFill>
                <a:latin typeface="Calibri"/>
                <a:cs typeface="Calibri"/>
              </a:rPr>
              <a:t>in</a:t>
            </a:r>
            <a:r>
              <a:rPr sz="2400" spc="-35" dirty="0">
                <a:solidFill>
                  <a:srgbClr val="006FC0"/>
                </a:solidFill>
                <a:latin typeface="Calibri"/>
                <a:cs typeface="Calibri"/>
              </a:rPr>
              <a:t> </a:t>
            </a:r>
            <a:r>
              <a:rPr sz="2400" dirty="0">
                <a:solidFill>
                  <a:srgbClr val="006FC0"/>
                </a:solidFill>
                <a:latin typeface="Calibri"/>
                <a:cs typeface="Calibri"/>
              </a:rPr>
              <a:t>the</a:t>
            </a:r>
            <a:r>
              <a:rPr sz="2400" spc="-25" dirty="0">
                <a:solidFill>
                  <a:srgbClr val="006FC0"/>
                </a:solidFill>
                <a:latin typeface="Calibri"/>
                <a:cs typeface="Calibri"/>
              </a:rPr>
              <a:t> </a:t>
            </a:r>
            <a:r>
              <a:rPr sz="2400" dirty="0">
                <a:solidFill>
                  <a:srgbClr val="006FC0"/>
                </a:solidFill>
                <a:latin typeface="Calibri"/>
                <a:cs typeface="Calibri"/>
              </a:rPr>
              <a:t>clinical</a:t>
            </a:r>
            <a:r>
              <a:rPr sz="2400" spc="-50" dirty="0">
                <a:solidFill>
                  <a:srgbClr val="006FC0"/>
                </a:solidFill>
                <a:latin typeface="Calibri"/>
                <a:cs typeface="Calibri"/>
              </a:rPr>
              <a:t> </a:t>
            </a:r>
            <a:r>
              <a:rPr sz="2400" spc="-10" dirty="0">
                <a:solidFill>
                  <a:srgbClr val="006FC0"/>
                </a:solidFill>
                <a:latin typeface="Calibri"/>
                <a:cs typeface="Calibri"/>
              </a:rPr>
              <a:t>encounter</a:t>
            </a:r>
            <a:endParaRPr sz="2400">
              <a:latin typeface="Calibri"/>
              <a:cs typeface="Calibri"/>
            </a:endParaRPr>
          </a:p>
          <a:p>
            <a:pPr marL="756285" lvl="1" indent="-287020">
              <a:lnSpc>
                <a:spcPts val="2590"/>
              </a:lnSpc>
              <a:buClr>
                <a:srgbClr val="008AAF"/>
              </a:buClr>
              <a:buFont typeface="Arial"/>
              <a:buChar char="•"/>
              <a:tabLst>
                <a:tab pos="756285" algn="l"/>
                <a:tab pos="756920" algn="l"/>
              </a:tabLst>
            </a:pPr>
            <a:r>
              <a:rPr sz="2400" dirty="0">
                <a:solidFill>
                  <a:srgbClr val="006FC0"/>
                </a:solidFill>
                <a:latin typeface="Calibri"/>
                <a:cs typeface="Calibri"/>
              </a:rPr>
              <a:t>Data</a:t>
            </a:r>
            <a:r>
              <a:rPr sz="2400" spc="-75" dirty="0">
                <a:solidFill>
                  <a:srgbClr val="006FC0"/>
                </a:solidFill>
                <a:latin typeface="Calibri"/>
                <a:cs typeface="Calibri"/>
              </a:rPr>
              <a:t> </a:t>
            </a:r>
            <a:r>
              <a:rPr sz="2400" dirty="0">
                <a:solidFill>
                  <a:srgbClr val="006FC0"/>
                </a:solidFill>
                <a:latin typeface="Calibri"/>
                <a:cs typeface="Calibri"/>
              </a:rPr>
              <a:t>linkage</a:t>
            </a:r>
            <a:r>
              <a:rPr sz="2400" spc="-55" dirty="0">
                <a:solidFill>
                  <a:srgbClr val="006FC0"/>
                </a:solidFill>
                <a:latin typeface="Calibri"/>
                <a:cs typeface="Calibri"/>
              </a:rPr>
              <a:t> </a:t>
            </a:r>
            <a:r>
              <a:rPr sz="2400" dirty="0">
                <a:solidFill>
                  <a:srgbClr val="006FC0"/>
                </a:solidFill>
                <a:latin typeface="Calibri"/>
                <a:cs typeface="Calibri"/>
              </a:rPr>
              <a:t>also</a:t>
            </a:r>
            <a:r>
              <a:rPr sz="2400" spc="-65" dirty="0">
                <a:solidFill>
                  <a:srgbClr val="006FC0"/>
                </a:solidFill>
                <a:latin typeface="Calibri"/>
                <a:cs typeface="Calibri"/>
              </a:rPr>
              <a:t> </a:t>
            </a:r>
            <a:r>
              <a:rPr sz="2400" dirty="0">
                <a:solidFill>
                  <a:srgbClr val="006FC0"/>
                </a:solidFill>
                <a:latin typeface="Calibri"/>
                <a:cs typeface="Calibri"/>
              </a:rPr>
              <a:t>plays</a:t>
            </a:r>
            <a:r>
              <a:rPr sz="2400" spc="-60" dirty="0">
                <a:solidFill>
                  <a:srgbClr val="006FC0"/>
                </a:solidFill>
                <a:latin typeface="Calibri"/>
                <a:cs typeface="Calibri"/>
              </a:rPr>
              <a:t> </a:t>
            </a:r>
            <a:r>
              <a:rPr sz="2400" dirty="0">
                <a:solidFill>
                  <a:srgbClr val="006FC0"/>
                </a:solidFill>
                <a:latin typeface="Calibri"/>
                <a:cs typeface="Calibri"/>
              </a:rPr>
              <a:t>an</a:t>
            </a:r>
            <a:r>
              <a:rPr sz="2400" spc="-50" dirty="0">
                <a:solidFill>
                  <a:srgbClr val="006FC0"/>
                </a:solidFill>
                <a:latin typeface="Calibri"/>
                <a:cs typeface="Calibri"/>
              </a:rPr>
              <a:t> </a:t>
            </a:r>
            <a:r>
              <a:rPr sz="2400" dirty="0">
                <a:solidFill>
                  <a:srgbClr val="006FC0"/>
                </a:solidFill>
                <a:latin typeface="Calibri"/>
                <a:cs typeface="Calibri"/>
              </a:rPr>
              <a:t>important</a:t>
            </a:r>
            <a:r>
              <a:rPr sz="2400" spc="-70" dirty="0">
                <a:solidFill>
                  <a:srgbClr val="006FC0"/>
                </a:solidFill>
                <a:latin typeface="Calibri"/>
                <a:cs typeface="Calibri"/>
              </a:rPr>
              <a:t> </a:t>
            </a:r>
            <a:r>
              <a:rPr sz="2400" spc="-20" dirty="0">
                <a:solidFill>
                  <a:srgbClr val="006FC0"/>
                </a:solidFill>
                <a:latin typeface="Calibri"/>
                <a:cs typeface="Calibri"/>
              </a:rPr>
              <a:t>role</a:t>
            </a:r>
            <a:endParaRPr sz="2400">
              <a:latin typeface="Calibri"/>
              <a:cs typeface="Calibri"/>
            </a:endParaRPr>
          </a:p>
          <a:p>
            <a:pPr marL="756285" lvl="1" indent="-287020">
              <a:lnSpc>
                <a:spcPts val="2590"/>
              </a:lnSpc>
              <a:buClr>
                <a:srgbClr val="008AAF"/>
              </a:buClr>
              <a:buFont typeface="Arial"/>
              <a:buChar char="•"/>
              <a:tabLst>
                <a:tab pos="756285" algn="l"/>
                <a:tab pos="756920" algn="l"/>
              </a:tabLst>
            </a:pPr>
            <a:r>
              <a:rPr sz="2400" spc="-10" dirty="0">
                <a:solidFill>
                  <a:srgbClr val="006FC0"/>
                </a:solidFill>
                <a:latin typeface="Calibri"/>
                <a:cs typeface="Calibri"/>
              </a:rPr>
              <a:t>Standardization</a:t>
            </a:r>
            <a:r>
              <a:rPr sz="2400" spc="-45" dirty="0">
                <a:solidFill>
                  <a:srgbClr val="006FC0"/>
                </a:solidFill>
                <a:latin typeface="Calibri"/>
                <a:cs typeface="Calibri"/>
              </a:rPr>
              <a:t> </a:t>
            </a:r>
            <a:r>
              <a:rPr sz="2400" dirty="0">
                <a:solidFill>
                  <a:srgbClr val="006FC0"/>
                </a:solidFill>
                <a:latin typeface="Calibri"/>
                <a:cs typeface="Calibri"/>
              </a:rPr>
              <a:t>and</a:t>
            </a:r>
            <a:r>
              <a:rPr sz="2400" spc="-20" dirty="0">
                <a:solidFill>
                  <a:srgbClr val="006FC0"/>
                </a:solidFill>
                <a:latin typeface="Calibri"/>
                <a:cs typeface="Calibri"/>
              </a:rPr>
              <a:t> </a:t>
            </a:r>
            <a:r>
              <a:rPr sz="2400" dirty="0">
                <a:solidFill>
                  <a:srgbClr val="006FC0"/>
                </a:solidFill>
                <a:latin typeface="Calibri"/>
                <a:cs typeface="Calibri"/>
              </a:rPr>
              <a:t>data</a:t>
            </a:r>
            <a:r>
              <a:rPr sz="2400" spc="-30" dirty="0">
                <a:solidFill>
                  <a:srgbClr val="006FC0"/>
                </a:solidFill>
                <a:latin typeface="Calibri"/>
                <a:cs typeface="Calibri"/>
              </a:rPr>
              <a:t> </a:t>
            </a:r>
            <a:r>
              <a:rPr sz="2400" dirty="0">
                <a:solidFill>
                  <a:srgbClr val="006FC0"/>
                </a:solidFill>
                <a:latin typeface="Calibri"/>
                <a:cs typeface="Calibri"/>
              </a:rPr>
              <a:t>quality</a:t>
            </a:r>
            <a:r>
              <a:rPr sz="2400" spc="-25" dirty="0">
                <a:solidFill>
                  <a:srgbClr val="006FC0"/>
                </a:solidFill>
                <a:latin typeface="Calibri"/>
                <a:cs typeface="Calibri"/>
              </a:rPr>
              <a:t> </a:t>
            </a:r>
            <a:r>
              <a:rPr sz="2400" dirty="0">
                <a:solidFill>
                  <a:srgbClr val="006FC0"/>
                </a:solidFill>
                <a:latin typeface="Calibri"/>
                <a:cs typeface="Calibri"/>
              </a:rPr>
              <a:t>issues</a:t>
            </a:r>
            <a:r>
              <a:rPr sz="2400" spc="-25" dirty="0">
                <a:solidFill>
                  <a:srgbClr val="006FC0"/>
                </a:solidFill>
                <a:latin typeface="Calibri"/>
                <a:cs typeface="Calibri"/>
              </a:rPr>
              <a:t> </a:t>
            </a:r>
            <a:r>
              <a:rPr sz="2400" dirty="0">
                <a:solidFill>
                  <a:srgbClr val="006FC0"/>
                </a:solidFill>
                <a:latin typeface="Calibri"/>
                <a:cs typeface="Calibri"/>
              </a:rPr>
              <a:t>will</a:t>
            </a:r>
            <a:r>
              <a:rPr sz="2400" spc="-30" dirty="0">
                <a:solidFill>
                  <a:srgbClr val="006FC0"/>
                </a:solidFill>
                <a:latin typeface="Calibri"/>
                <a:cs typeface="Calibri"/>
              </a:rPr>
              <a:t> </a:t>
            </a:r>
            <a:r>
              <a:rPr sz="2400" dirty="0">
                <a:solidFill>
                  <a:srgbClr val="006FC0"/>
                </a:solidFill>
                <a:latin typeface="Calibri"/>
                <a:cs typeface="Calibri"/>
              </a:rPr>
              <a:t>challenge</a:t>
            </a:r>
            <a:r>
              <a:rPr sz="2400" spc="-25" dirty="0">
                <a:solidFill>
                  <a:srgbClr val="006FC0"/>
                </a:solidFill>
                <a:latin typeface="Calibri"/>
                <a:cs typeface="Calibri"/>
              </a:rPr>
              <a:t> </a:t>
            </a:r>
            <a:r>
              <a:rPr sz="2400" dirty="0">
                <a:solidFill>
                  <a:srgbClr val="006FC0"/>
                </a:solidFill>
                <a:latin typeface="Calibri"/>
                <a:cs typeface="Calibri"/>
              </a:rPr>
              <a:t>these</a:t>
            </a:r>
            <a:r>
              <a:rPr sz="2400" spc="-15" dirty="0">
                <a:solidFill>
                  <a:srgbClr val="006FC0"/>
                </a:solidFill>
                <a:latin typeface="Calibri"/>
                <a:cs typeface="Calibri"/>
              </a:rPr>
              <a:t> </a:t>
            </a:r>
            <a:r>
              <a:rPr sz="2400" spc="-10" dirty="0">
                <a:solidFill>
                  <a:srgbClr val="006FC0"/>
                </a:solidFill>
                <a:latin typeface="Calibri"/>
                <a:cs typeface="Calibri"/>
              </a:rPr>
              <a:t>efforts</a:t>
            </a:r>
            <a:endParaRPr sz="2400">
              <a:latin typeface="Calibri"/>
              <a:cs typeface="Calibri"/>
            </a:endParaRPr>
          </a:p>
          <a:p>
            <a:pPr marL="756285" lvl="1" indent="-287020">
              <a:lnSpc>
                <a:spcPts val="2735"/>
              </a:lnSpc>
              <a:buClr>
                <a:srgbClr val="008AAF"/>
              </a:buClr>
              <a:buFont typeface="Arial"/>
              <a:buChar char="•"/>
              <a:tabLst>
                <a:tab pos="756285" algn="l"/>
                <a:tab pos="756920" algn="l"/>
              </a:tabLst>
            </a:pPr>
            <a:r>
              <a:rPr sz="2400" dirty="0">
                <a:solidFill>
                  <a:srgbClr val="006FC0"/>
                </a:solidFill>
                <a:latin typeface="Calibri"/>
                <a:cs typeface="Calibri"/>
              </a:rPr>
              <a:t>Public</a:t>
            </a:r>
            <a:r>
              <a:rPr sz="2400" spc="-45" dirty="0">
                <a:solidFill>
                  <a:srgbClr val="006FC0"/>
                </a:solidFill>
                <a:latin typeface="Calibri"/>
                <a:cs typeface="Calibri"/>
              </a:rPr>
              <a:t> </a:t>
            </a:r>
            <a:r>
              <a:rPr sz="2400" dirty="0">
                <a:solidFill>
                  <a:srgbClr val="006FC0"/>
                </a:solidFill>
                <a:latin typeface="Calibri"/>
                <a:cs typeface="Calibri"/>
              </a:rPr>
              <a:t>health</a:t>
            </a:r>
            <a:r>
              <a:rPr sz="2400" spc="-25" dirty="0">
                <a:solidFill>
                  <a:srgbClr val="006FC0"/>
                </a:solidFill>
                <a:latin typeface="Calibri"/>
                <a:cs typeface="Calibri"/>
              </a:rPr>
              <a:t> </a:t>
            </a:r>
            <a:r>
              <a:rPr sz="2400" dirty="0">
                <a:solidFill>
                  <a:srgbClr val="006FC0"/>
                </a:solidFill>
                <a:latin typeface="Calibri"/>
                <a:cs typeface="Calibri"/>
              </a:rPr>
              <a:t>dimensions</a:t>
            </a:r>
            <a:r>
              <a:rPr sz="2400" spc="-30" dirty="0">
                <a:solidFill>
                  <a:srgbClr val="006FC0"/>
                </a:solidFill>
                <a:latin typeface="Calibri"/>
                <a:cs typeface="Calibri"/>
              </a:rPr>
              <a:t> </a:t>
            </a:r>
            <a:r>
              <a:rPr sz="2400" dirty="0">
                <a:solidFill>
                  <a:srgbClr val="006FC0"/>
                </a:solidFill>
                <a:latin typeface="Calibri"/>
                <a:cs typeface="Calibri"/>
              </a:rPr>
              <a:t>are</a:t>
            </a:r>
            <a:r>
              <a:rPr sz="2400" spc="-20" dirty="0">
                <a:solidFill>
                  <a:srgbClr val="006FC0"/>
                </a:solidFill>
                <a:latin typeface="Calibri"/>
                <a:cs typeface="Calibri"/>
              </a:rPr>
              <a:t> </a:t>
            </a:r>
            <a:r>
              <a:rPr sz="2400" dirty="0">
                <a:solidFill>
                  <a:srgbClr val="006FC0"/>
                </a:solidFill>
                <a:latin typeface="Calibri"/>
                <a:cs typeface="Calibri"/>
              </a:rPr>
              <a:t>not</a:t>
            </a:r>
            <a:r>
              <a:rPr sz="2400" spc="-25" dirty="0">
                <a:solidFill>
                  <a:srgbClr val="006FC0"/>
                </a:solidFill>
                <a:latin typeface="Calibri"/>
                <a:cs typeface="Calibri"/>
              </a:rPr>
              <a:t> </a:t>
            </a:r>
            <a:r>
              <a:rPr sz="2400" dirty="0">
                <a:solidFill>
                  <a:srgbClr val="006FC0"/>
                </a:solidFill>
                <a:latin typeface="Calibri"/>
                <a:cs typeface="Calibri"/>
              </a:rPr>
              <a:t>yet</a:t>
            </a:r>
            <a:r>
              <a:rPr sz="2400" spc="-50" dirty="0">
                <a:solidFill>
                  <a:srgbClr val="006FC0"/>
                </a:solidFill>
                <a:latin typeface="Calibri"/>
                <a:cs typeface="Calibri"/>
              </a:rPr>
              <a:t> </a:t>
            </a:r>
            <a:r>
              <a:rPr sz="2400" spc="-10" dirty="0">
                <a:solidFill>
                  <a:srgbClr val="006FC0"/>
                </a:solidFill>
                <a:latin typeface="Calibri"/>
                <a:cs typeface="Calibri"/>
              </a:rPr>
              <a:t>addressed</a:t>
            </a:r>
            <a:endParaRPr sz="2400">
              <a:latin typeface="Calibri"/>
              <a:cs typeface="Calibri"/>
            </a:endParaRPr>
          </a:p>
          <a:p>
            <a:pPr lvl="1">
              <a:lnSpc>
                <a:spcPct val="100000"/>
              </a:lnSpc>
              <a:spcBef>
                <a:spcPts val="20"/>
              </a:spcBef>
              <a:buClr>
                <a:srgbClr val="008AAF"/>
              </a:buClr>
              <a:buFont typeface="Arial"/>
              <a:buChar char="•"/>
            </a:pPr>
            <a:endParaRPr sz="2950">
              <a:latin typeface="Calibri"/>
              <a:cs typeface="Calibri"/>
            </a:endParaRPr>
          </a:p>
          <a:p>
            <a:pPr marL="355600" marR="5080" indent="-342900">
              <a:lnSpc>
                <a:spcPts val="2810"/>
              </a:lnSpc>
              <a:buFont typeface="Wingdings"/>
              <a:buChar char=""/>
              <a:tabLst>
                <a:tab pos="354965" algn="l"/>
                <a:tab pos="355600" algn="l"/>
              </a:tabLst>
            </a:pPr>
            <a:r>
              <a:rPr sz="2600" dirty="0">
                <a:solidFill>
                  <a:srgbClr val="006FC0"/>
                </a:solidFill>
                <a:latin typeface="Calibri"/>
                <a:cs typeface="Calibri"/>
              </a:rPr>
              <a:t>NCHS</a:t>
            </a:r>
            <a:r>
              <a:rPr sz="2600" spc="-40" dirty="0">
                <a:solidFill>
                  <a:srgbClr val="006FC0"/>
                </a:solidFill>
                <a:latin typeface="Calibri"/>
                <a:cs typeface="Calibri"/>
              </a:rPr>
              <a:t> </a:t>
            </a:r>
            <a:r>
              <a:rPr sz="2600" dirty="0">
                <a:solidFill>
                  <a:srgbClr val="006FC0"/>
                </a:solidFill>
                <a:latin typeface="Calibri"/>
                <a:cs typeface="Calibri"/>
              </a:rPr>
              <a:t>has</a:t>
            </a:r>
            <a:r>
              <a:rPr sz="2600" spc="-50" dirty="0">
                <a:solidFill>
                  <a:srgbClr val="006FC0"/>
                </a:solidFill>
                <a:latin typeface="Calibri"/>
                <a:cs typeface="Calibri"/>
              </a:rPr>
              <a:t> </a:t>
            </a:r>
            <a:r>
              <a:rPr sz="2600" dirty="0">
                <a:solidFill>
                  <a:srgbClr val="006FC0"/>
                </a:solidFill>
                <a:latin typeface="Calibri"/>
                <a:cs typeface="Calibri"/>
              </a:rPr>
              <a:t>a</a:t>
            </a:r>
            <a:r>
              <a:rPr sz="2600" spc="-35" dirty="0">
                <a:solidFill>
                  <a:srgbClr val="006FC0"/>
                </a:solidFill>
                <a:latin typeface="Calibri"/>
                <a:cs typeface="Calibri"/>
              </a:rPr>
              <a:t> </a:t>
            </a:r>
            <a:r>
              <a:rPr sz="2600" dirty="0">
                <a:solidFill>
                  <a:srgbClr val="006FC0"/>
                </a:solidFill>
                <a:latin typeface="Calibri"/>
                <a:cs typeface="Calibri"/>
              </a:rPr>
              <a:t>unique</a:t>
            </a:r>
            <a:r>
              <a:rPr sz="2600" spc="-70" dirty="0">
                <a:solidFill>
                  <a:srgbClr val="006FC0"/>
                </a:solidFill>
                <a:latin typeface="Calibri"/>
                <a:cs typeface="Calibri"/>
              </a:rPr>
              <a:t> </a:t>
            </a:r>
            <a:r>
              <a:rPr sz="2600" dirty="0">
                <a:solidFill>
                  <a:srgbClr val="006FC0"/>
                </a:solidFill>
                <a:latin typeface="Calibri"/>
                <a:cs typeface="Calibri"/>
              </a:rPr>
              <a:t>opportunity</a:t>
            </a:r>
            <a:r>
              <a:rPr sz="2600" spc="-50" dirty="0">
                <a:solidFill>
                  <a:srgbClr val="006FC0"/>
                </a:solidFill>
                <a:latin typeface="Calibri"/>
                <a:cs typeface="Calibri"/>
              </a:rPr>
              <a:t> </a:t>
            </a:r>
            <a:r>
              <a:rPr sz="2600" dirty="0">
                <a:solidFill>
                  <a:srgbClr val="006FC0"/>
                </a:solidFill>
                <a:latin typeface="Calibri"/>
                <a:cs typeface="Calibri"/>
              </a:rPr>
              <a:t>through</a:t>
            </a:r>
            <a:r>
              <a:rPr sz="2600" spc="-50" dirty="0">
                <a:solidFill>
                  <a:srgbClr val="006FC0"/>
                </a:solidFill>
                <a:latin typeface="Calibri"/>
                <a:cs typeface="Calibri"/>
              </a:rPr>
              <a:t> </a:t>
            </a:r>
            <a:r>
              <a:rPr sz="2600" dirty="0">
                <a:solidFill>
                  <a:srgbClr val="006FC0"/>
                </a:solidFill>
                <a:latin typeface="Calibri"/>
                <a:cs typeface="Calibri"/>
              </a:rPr>
              <a:t>its</a:t>
            </a:r>
            <a:r>
              <a:rPr sz="2600" spc="-50" dirty="0">
                <a:solidFill>
                  <a:srgbClr val="006FC0"/>
                </a:solidFill>
                <a:latin typeface="Calibri"/>
                <a:cs typeface="Calibri"/>
              </a:rPr>
              <a:t> </a:t>
            </a:r>
            <a:r>
              <a:rPr sz="2600" dirty="0">
                <a:solidFill>
                  <a:srgbClr val="006FC0"/>
                </a:solidFill>
                <a:latin typeface="Calibri"/>
                <a:cs typeface="Calibri"/>
              </a:rPr>
              <a:t>multiple</a:t>
            </a:r>
            <a:r>
              <a:rPr sz="2600" spc="-60" dirty="0">
                <a:solidFill>
                  <a:srgbClr val="006FC0"/>
                </a:solidFill>
                <a:latin typeface="Calibri"/>
                <a:cs typeface="Calibri"/>
              </a:rPr>
              <a:t> </a:t>
            </a:r>
            <a:r>
              <a:rPr sz="2600" dirty="0">
                <a:solidFill>
                  <a:srgbClr val="006FC0"/>
                </a:solidFill>
                <a:latin typeface="Calibri"/>
                <a:cs typeface="Calibri"/>
              </a:rPr>
              <a:t>programs</a:t>
            </a:r>
            <a:r>
              <a:rPr sz="2600" spc="-50" dirty="0">
                <a:solidFill>
                  <a:srgbClr val="006FC0"/>
                </a:solidFill>
                <a:latin typeface="Calibri"/>
                <a:cs typeface="Calibri"/>
              </a:rPr>
              <a:t> </a:t>
            </a:r>
            <a:r>
              <a:rPr sz="2600" dirty="0">
                <a:solidFill>
                  <a:srgbClr val="006FC0"/>
                </a:solidFill>
                <a:latin typeface="Calibri"/>
                <a:cs typeface="Calibri"/>
              </a:rPr>
              <a:t>to</a:t>
            </a:r>
            <a:r>
              <a:rPr sz="2600" spc="-45" dirty="0">
                <a:solidFill>
                  <a:srgbClr val="006FC0"/>
                </a:solidFill>
                <a:latin typeface="Calibri"/>
                <a:cs typeface="Calibri"/>
              </a:rPr>
              <a:t> </a:t>
            </a:r>
            <a:r>
              <a:rPr sz="2600" dirty="0">
                <a:solidFill>
                  <a:srgbClr val="006FC0"/>
                </a:solidFill>
                <a:latin typeface="Calibri"/>
                <a:cs typeface="Calibri"/>
              </a:rPr>
              <a:t>contribute</a:t>
            </a:r>
            <a:r>
              <a:rPr sz="2600" spc="-55" dirty="0">
                <a:solidFill>
                  <a:srgbClr val="006FC0"/>
                </a:solidFill>
                <a:latin typeface="Calibri"/>
                <a:cs typeface="Calibri"/>
              </a:rPr>
              <a:t> </a:t>
            </a:r>
            <a:r>
              <a:rPr sz="2600" spc="-25" dirty="0">
                <a:solidFill>
                  <a:srgbClr val="006FC0"/>
                </a:solidFill>
                <a:latin typeface="Calibri"/>
                <a:cs typeface="Calibri"/>
              </a:rPr>
              <a:t>to </a:t>
            </a:r>
            <a:r>
              <a:rPr sz="2600" spc="-10" dirty="0">
                <a:solidFill>
                  <a:srgbClr val="006FC0"/>
                </a:solidFill>
                <a:latin typeface="Calibri"/>
                <a:cs typeface="Calibri"/>
              </a:rPr>
              <a:t>improvements</a:t>
            </a:r>
            <a:r>
              <a:rPr sz="2600" spc="-65" dirty="0">
                <a:solidFill>
                  <a:srgbClr val="006FC0"/>
                </a:solidFill>
                <a:latin typeface="Calibri"/>
                <a:cs typeface="Calibri"/>
              </a:rPr>
              <a:t> </a:t>
            </a:r>
            <a:r>
              <a:rPr sz="2600" dirty="0">
                <a:solidFill>
                  <a:srgbClr val="006FC0"/>
                </a:solidFill>
                <a:latin typeface="Calibri"/>
                <a:cs typeface="Calibri"/>
              </a:rPr>
              <a:t>in</a:t>
            </a:r>
            <a:r>
              <a:rPr sz="2600" spc="-40" dirty="0">
                <a:solidFill>
                  <a:srgbClr val="006FC0"/>
                </a:solidFill>
                <a:latin typeface="Calibri"/>
                <a:cs typeface="Calibri"/>
              </a:rPr>
              <a:t> </a:t>
            </a:r>
            <a:r>
              <a:rPr sz="2600" dirty="0">
                <a:solidFill>
                  <a:srgbClr val="006FC0"/>
                </a:solidFill>
                <a:latin typeface="Calibri"/>
                <a:cs typeface="Calibri"/>
              </a:rPr>
              <a:t>data</a:t>
            </a:r>
            <a:r>
              <a:rPr sz="2600" spc="-30" dirty="0">
                <a:solidFill>
                  <a:srgbClr val="006FC0"/>
                </a:solidFill>
                <a:latin typeface="Calibri"/>
                <a:cs typeface="Calibri"/>
              </a:rPr>
              <a:t> </a:t>
            </a:r>
            <a:r>
              <a:rPr sz="2600" spc="-10" dirty="0">
                <a:solidFill>
                  <a:srgbClr val="006FC0"/>
                </a:solidFill>
                <a:latin typeface="Calibri"/>
                <a:cs typeface="Calibri"/>
              </a:rPr>
              <a:t>infrastructure</a:t>
            </a:r>
            <a:r>
              <a:rPr sz="2600" spc="-75" dirty="0">
                <a:solidFill>
                  <a:srgbClr val="006FC0"/>
                </a:solidFill>
                <a:latin typeface="Calibri"/>
                <a:cs typeface="Calibri"/>
              </a:rPr>
              <a:t> </a:t>
            </a:r>
            <a:r>
              <a:rPr sz="2600" dirty="0">
                <a:solidFill>
                  <a:srgbClr val="006FC0"/>
                </a:solidFill>
                <a:latin typeface="Calibri"/>
                <a:cs typeface="Calibri"/>
              </a:rPr>
              <a:t>for</a:t>
            </a:r>
            <a:r>
              <a:rPr sz="2600" spc="-10" dirty="0">
                <a:solidFill>
                  <a:srgbClr val="006FC0"/>
                </a:solidFill>
                <a:latin typeface="Calibri"/>
                <a:cs typeface="Calibri"/>
              </a:rPr>
              <a:t> </a:t>
            </a:r>
            <a:r>
              <a:rPr sz="2600" spc="-20" dirty="0">
                <a:solidFill>
                  <a:srgbClr val="006FC0"/>
                </a:solidFill>
                <a:latin typeface="Calibri"/>
                <a:cs typeface="Calibri"/>
              </a:rPr>
              <a:t>SDOH</a:t>
            </a:r>
            <a:endParaRPr sz="2600">
              <a:latin typeface="Calibri"/>
              <a:cs typeface="Calibri"/>
            </a:endParaRPr>
          </a:p>
          <a:p>
            <a:pPr>
              <a:lnSpc>
                <a:spcPct val="100000"/>
              </a:lnSpc>
              <a:spcBef>
                <a:spcPts val="45"/>
              </a:spcBef>
              <a:buFont typeface="Wingdings"/>
              <a:buChar char=""/>
            </a:pPr>
            <a:endParaRPr sz="3200">
              <a:latin typeface="Calibri"/>
              <a:cs typeface="Calibri"/>
            </a:endParaRPr>
          </a:p>
          <a:p>
            <a:pPr marL="355600" indent="-342900">
              <a:lnSpc>
                <a:spcPct val="100000"/>
              </a:lnSpc>
              <a:buFont typeface="Wingdings"/>
              <a:buChar char=""/>
              <a:tabLst>
                <a:tab pos="354965" algn="l"/>
                <a:tab pos="355600" algn="l"/>
              </a:tabLst>
            </a:pPr>
            <a:r>
              <a:rPr sz="2600" dirty="0">
                <a:solidFill>
                  <a:srgbClr val="006FC0"/>
                </a:solidFill>
                <a:latin typeface="Calibri"/>
                <a:cs typeface="Calibri"/>
              </a:rPr>
              <a:t>A</a:t>
            </a:r>
            <a:r>
              <a:rPr sz="2600" spc="-50" dirty="0">
                <a:solidFill>
                  <a:srgbClr val="006FC0"/>
                </a:solidFill>
                <a:latin typeface="Calibri"/>
                <a:cs typeface="Calibri"/>
              </a:rPr>
              <a:t> </a:t>
            </a:r>
            <a:r>
              <a:rPr sz="2600" dirty="0">
                <a:solidFill>
                  <a:srgbClr val="006FC0"/>
                </a:solidFill>
                <a:latin typeface="Calibri"/>
                <a:cs typeface="Calibri"/>
              </a:rPr>
              <a:t>more</a:t>
            </a:r>
            <a:r>
              <a:rPr sz="2600" spc="-25" dirty="0">
                <a:solidFill>
                  <a:srgbClr val="006FC0"/>
                </a:solidFill>
                <a:latin typeface="Calibri"/>
                <a:cs typeface="Calibri"/>
              </a:rPr>
              <a:t> </a:t>
            </a:r>
            <a:r>
              <a:rPr sz="2600" spc="-10" dirty="0">
                <a:solidFill>
                  <a:srgbClr val="006FC0"/>
                </a:solidFill>
                <a:latin typeface="Calibri"/>
                <a:cs typeface="Calibri"/>
              </a:rPr>
              <a:t>strategic</a:t>
            </a:r>
            <a:r>
              <a:rPr sz="2600" spc="-60" dirty="0">
                <a:solidFill>
                  <a:srgbClr val="006FC0"/>
                </a:solidFill>
                <a:latin typeface="Calibri"/>
                <a:cs typeface="Calibri"/>
              </a:rPr>
              <a:t> </a:t>
            </a:r>
            <a:r>
              <a:rPr sz="2600" dirty="0">
                <a:solidFill>
                  <a:srgbClr val="006FC0"/>
                </a:solidFill>
                <a:latin typeface="Calibri"/>
                <a:cs typeface="Calibri"/>
              </a:rPr>
              <a:t>approach</a:t>
            </a:r>
            <a:r>
              <a:rPr sz="2600" spc="-40" dirty="0">
                <a:solidFill>
                  <a:srgbClr val="006FC0"/>
                </a:solidFill>
                <a:latin typeface="Calibri"/>
                <a:cs typeface="Calibri"/>
              </a:rPr>
              <a:t> </a:t>
            </a:r>
            <a:r>
              <a:rPr sz="2600" dirty="0">
                <a:solidFill>
                  <a:srgbClr val="006FC0"/>
                </a:solidFill>
                <a:latin typeface="Calibri"/>
                <a:cs typeface="Calibri"/>
              </a:rPr>
              <a:t>can</a:t>
            </a:r>
            <a:r>
              <a:rPr sz="2600" spc="-40" dirty="0">
                <a:solidFill>
                  <a:srgbClr val="006FC0"/>
                </a:solidFill>
                <a:latin typeface="Calibri"/>
                <a:cs typeface="Calibri"/>
              </a:rPr>
              <a:t> </a:t>
            </a:r>
            <a:r>
              <a:rPr sz="2600" spc="-10" dirty="0">
                <a:solidFill>
                  <a:srgbClr val="006FC0"/>
                </a:solidFill>
                <a:latin typeface="Calibri"/>
                <a:cs typeface="Calibri"/>
              </a:rPr>
              <a:t>strengthen</a:t>
            </a:r>
            <a:r>
              <a:rPr sz="2600" spc="-75" dirty="0">
                <a:solidFill>
                  <a:srgbClr val="006FC0"/>
                </a:solidFill>
                <a:latin typeface="Calibri"/>
                <a:cs typeface="Calibri"/>
              </a:rPr>
              <a:t> </a:t>
            </a:r>
            <a:r>
              <a:rPr sz="2600" dirty="0">
                <a:solidFill>
                  <a:srgbClr val="006FC0"/>
                </a:solidFill>
                <a:latin typeface="Calibri"/>
                <a:cs typeface="Calibri"/>
              </a:rPr>
              <a:t>our</a:t>
            </a:r>
            <a:r>
              <a:rPr sz="2600" spc="-25" dirty="0">
                <a:solidFill>
                  <a:srgbClr val="006FC0"/>
                </a:solidFill>
                <a:latin typeface="Calibri"/>
                <a:cs typeface="Calibri"/>
              </a:rPr>
              <a:t> </a:t>
            </a:r>
            <a:r>
              <a:rPr sz="2600" spc="-10" dirty="0">
                <a:solidFill>
                  <a:srgbClr val="006FC0"/>
                </a:solidFill>
                <a:latin typeface="Calibri"/>
                <a:cs typeface="Calibri"/>
              </a:rPr>
              <a:t>contribution</a:t>
            </a:r>
            <a:endParaRPr sz="26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is is a slide title- the title is &quot;FY 2023-2026 HHS Evidence-Building Plan."/>
          <p:cNvPicPr/>
          <p:nvPr/>
        </p:nvPicPr>
        <p:blipFill>
          <a:blip r:embed="rId2" cstate="print"/>
          <a:stretch>
            <a:fillRect/>
          </a:stretch>
        </p:blipFill>
        <p:spPr>
          <a:xfrm>
            <a:off x="0" y="0"/>
            <a:ext cx="12185992" cy="854252"/>
          </a:xfrm>
          <a:prstGeom prst="rect">
            <a:avLst/>
          </a:prstGeom>
        </p:spPr>
      </p:pic>
      <p:sp>
        <p:nvSpPr>
          <p:cNvPr id="4" name="object 4"/>
          <p:cNvSpPr txBox="1">
            <a:spLocks noGrp="1"/>
          </p:cNvSpPr>
          <p:nvPr>
            <p:ph type="title"/>
          </p:nvPr>
        </p:nvSpPr>
        <p:spPr>
          <a:xfrm>
            <a:off x="227329" y="989633"/>
            <a:ext cx="11352530" cy="1488440"/>
          </a:xfrm>
          <a:prstGeom prst="rect">
            <a:avLst/>
          </a:prstGeom>
        </p:spPr>
        <p:txBody>
          <a:bodyPr vert="horz" wrap="square" lIns="0" tIns="12700" rIns="0" bIns="0" rtlCol="0">
            <a:spAutoFit/>
          </a:bodyPr>
          <a:lstStyle/>
          <a:p>
            <a:pPr marL="3575685">
              <a:lnSpc>
                <a:spcPct val="100000"/>
              </a:lnSpc>
              <a:spcBef>
                <a:spcPts val="100"/>
              </a:spcBef>
            </a:pPr>
            <a:r>
              <a:rPr sz="2400" dirty="0"/>
              <a:t>Selected</a:t>
            </a:r>
            <a:r>
              <a:rPr sz="2400" spc="-35" dirty="0"/>
              <a:t> </a:t>
            </a:r>
            <a:r>
              <a:rPr sz="2400" spc="-10" dirty="0"/>
              <a:t>Evidence-</a:t>
            </a:r>
            <a:r>
              <a:rPr sz="2400" dirty="0"/>
              <a:t>Building</a:t>
            </a:r>
            <a:r>
              <a:rPr sz="2400" spc="-20" dirty="0"/>
              <a:t> </a:t>
            </a:r>
            <a:r>
              <a:rPr sz="2400" spc="-10" dirty="0"/>
              <a:t>Questions</a:t>
            </a:r>
            <a:endParaRPr sz="2400" dirty="0"/>
          </a:p>
          <a:p>
            <a:pPr marL="12700" marR="5080">
              <a:lnSpc>
                <a:spcPct val="100000"/>
              </a:lnSpc>
            </a:pPr>
            <a:r>
              <a:rPr sz="2400" b="0" dirty="0">
                <a:latin typeface="Calibri"/>
                <a:cs typeface="Calibri"/>
              </a:rPr>
              <a:t>How</a:t>
            </a:r>
            <a:r>
              <a:rPr sz="2400" b="0" spc="-50" dirty="0">
                <a:latin typeface="Calibri"/>
                <a:cs typeface="Calibri"/>
              </a:rPr>
              <a:t> </a:t>
            </a:r>
            <a:r>
              <a:rPr sz="2400" b="0" dirty="0">
                <a:latin typeface="Calibri"/>
                <a:cs typeface="Calibri"/>
              </a:rPr>
              <a:t>do</a:t>
            </a:r>
            <a:r>
              <a:rPr sz="2400" b="0" spc="-40" dirty="0">
                <a:latin typeface="Calibri"/>
                <a:cs typeface="Calibri"/>
              </a:rPr>
              <a:t> </a:t>
            </a:r>
            <a:r>
              <a:rPr sz="2400" b="0" dirty="0">
                <a:latin typeface="Calibri"/>
                <a:cs typeface="Calibri"/>
              </a:rPr>
              <a:t>HHS</a:t>
            </a:r>
            <a:r>
              <a:rPr sz="2400" b="0" spc="-35" dirty="0">
                <a:latin typeface="Calibri"/>
                <a:cs typeface="Calibri"/>
              </a:rPr>
              <a:t> </a:t>
            </a:r>
            <a:r>
              <a:rPr sz="2400" b="0" dirty="0">
                <a:latin typeface="Calibri"/>
                <a:cs typeface="Calibri"/>
              </a:rPr>
              <a:t>programs</a:t>
            </a:r>
            <a:r>
              <a:rPr sz="2400" b="0" spc="-60" dirty="0">
                <a:latin typeface="Calibri"/>
                <a:cs typeface="Calibri"/>
              </a:rPr>
              <a:t> </a:t>
            </a:r>
            <a:r>
              <a:rPr sz="2400" b="0" dirty="0">
                <a:latin typeface="Calibri"/>
                <a:cs typeface="Calibri"/>
              </a:rPr>
              <a:t>and</a:t>
            </a:r>
            <a:r>
              <a:rPr sz="2400" b="0" spc="-35" dirty="0">
                <a:latin typeface="Calibri"/>
                <a:cs typeface="Calibri"/>
              </a:rPr>
              <a:t> </a:t>
            </a:r>
            <a:r>
              <a:rPr sz="2400" b="0" dirty="0">
                <a:latin typeface="Calibri"/>
                <a:cs typeface="Calibri"/>
              </a:rPr>
              <a:t>policies</a:t>
            </a:r>
            <a:r>
              <a:rPr sz="2400" b="0" spc="-50" dirty="0">
                <a:latin typeface="Calibri"/>
                <a:cs typeface="Calibri"/>
              </a:rPr>
              <a:t> </a:t>
            </a:r>
            <a:r>
              <a:rPr sz="2400" b="0" dirty="0">
                <a:latin typeface="Calibri"/>
                <a:cs typeface="Calibri"/>
              </a:rPr>
              <a:t>expand</a:t>
            </a:r>
            <a:r>
              <a:rPr sz="2400" b="0" spc="-35" dirty="0">
                <a:latin typeface="Calibri"/>
                <a:cs typeface="Calibri"/>
              </a:rPr>
              <a:t> </a:t>
            </a:r>
            <a:r>
              <a:rPr sz="2400" b="0" dirty="0">
                <a:latin typeface="Calibri"/>
                <a:cs typeface="Calibri"/>
              </a:rPr>
              <a:t>equitable</a:t>
            </a:r>
            <a:r>
              <a:rPr sz="2400" b="0" spc="-40" dirty="0">
                <a:latin typeface="Calibri"/>
                <a:cs typeface="Calibri"/>
              </a:rPr>
              <a:t> </a:t>
            </a:r>
            <a:r>
              <a:rPr sz="2400" b="0" dirty="0">
                <a:latin typeface="Calibri"/>
                <a:cs typeface="Calibri"/>
              </a:rPr>
              <a:t>access</a:t>
            </a:r>
            <a:r>
              <a:rPr sz="2400" b="0" spc="-50" dirty="0">
                <a:latin typeface="Calibri"/>
                <a:cs typeface="Calibri"/>
              </a:rPr>
              <a:t> </a:t>
            </a:r>
            <a:r>
              <a:rPr sz="2400" b="0" dirty="0">
                <a:latin typeface="Calibri"/>
                <a:cs typeface="Calibri"/>
              </a:rPr>
              <a:t>to</a:t>
            </a:r>
            <a:r>
              <a:rPr sz="2400" b="0" spc="-40" dirty="0">
                <a:latin typeface="Calibri"/>
                <a:cs typeface="Calibri"/>
              </a:rPr>
              <a:t> </a:t>
            </a:r>
            <a:r>
              <a:rPr sz="2400" b="0" dirty="0">
                <a:latin typeface="Calibri"/>
                <a:cs typeface="Calibri"/>
              </a:rPr>
              <a:t>comprehensive,</a:t>
            </a:r>
            <a:r>
              <a:rPr sz="2400" b="0" spc="-35" dirty="0">
                <a:latin typeface="Calibri"/>
                <a:cs typeface="Calibri"/>
              </a:rPr>
              <a:t> </a:t>
            </a:r>
            <a:r>
              <a:rPr sz="2400" b="0" spc="-10" dirty="0">
                <a:latin typeface="Calibri"/>
                <a:cs typeface="Calibri"/>
              </a:rPr>
              <a:t>community- </a:t>
            </a:r>
            <a:r>
              <a:rPr sz="2400" b="0" dirty="0">
                <a:latin typeface="Calibri"/>
                <a:cs typeface="Calibri"/>
              </a:rPr>
              <a:t>based,</a:t>
            </a:r>
            <a:r>
              <a:rPr sz="2400" b="0" spc="-40" dirty="0">
                <a:latin typeface="Calibri"/>
                <a:cs typeface="Calibri"/>
              </a:rPr>
              <a:t> </a:t>
            </a:r>
            <a:r>
              <a:rPr sz="2400" b="0" dirty="0">
                <a:latin typeface="Calibri"/>
                <a:cs typeface="Calibri"/>
              </a:rPr>
              <a:t>innovative,</a:t>
            </a:r>
            <a:r>
              <a:rPr sz="2400" b="0" spc="-25" dirty="0">
                <a:latin typeface="Calibri"/>
                <a:cs typeface="Calibri"/>
              </a:rPr>
              <a:t> </a:t>
            </a:r>
            <a:r>
              <a:rPr sz="2400" b="0" dirty="0">
                <a:latin typeface="Calibri"/>
                <a:cs typeface="Calibri"/>
              </a:rPr>
              <a:t>and</a:t>
            </a:r>
            <a:r>
              <a:rPr sz="2400" b="0" spc="-35" dirty="0">
                <a:latin typeface="Calibri"/>
                <a:cs typeface="Calibri"/>
              </a:rPr>
              <a:t> </a:t>
            </a:r>
            <a:r>
              <a:rPr sz="2400" b="0" spc="-10" dirty="0">
                <a:latin typeface="Calibri"/>
                <a:cs typeface="Calibri"/>
              </a:rPr>
              <a:t>culturally-</a:t>
            </a:r>
            <a:r>
              <a:rPr sz="2400" b="0" dirty="0">
                <a:latin typeface="Calibri"/>
                <a:cs typeface="Calibri"/>
              </a:rPr>
              <a:t>competent</a:t>
            </a:r>
            <a:r>
              <a:rPr sz="2400" b="0" spc="-60" dirty="0">
                <a:latin typeface="Calibri"/>
                <a:cs typeface="Calibri"/>
              </a:rPr>
              <a:t> </a:t>
            </a:r>
            <a:r>
              <a:rPr sz="2400" b="0" dirty="0">
                <a:latin typeface="Calibri"/>
                <a:cs typeface="Calibri"/>
              </a:rPr>
              <a:t>healthcare</a:t>
            </a:r>
            <a:r>
              <a:rPr sz="2400" b="0" spc="-40" dirty="0">
                <a:latin typeface="Calibri"/>
                <a:cs typeface="Calibri"/>
              </a:rPr>
              <a:t> </a:t>
            </a:r>
            <a:r>
              <a:rPr sz="2400" b="0" dirty="0">
                <a:latin typeface="Calibri"/>
                <a:cs typeface="Calibri"/>
              </a:rPr>
              <a:t>services</a:t>
            </a:r>
            <a:r>
              <a:rPr sz="2400" b="0" spc="-45" dirty="0">
                <a:latin typeface="Calibri"/>
                <a:cs typeface="Calibri"/>
              </a:rPr>
              <a:t> </a:t>
            </a:r>
            <a:r>
              <a:rPr sz="2400" b="0" dirty="0">
                <a:latin typeface="Calibri"/>
                <a:cs typeface="Calibri"/>
              </a:rPr>
              <a:t>while</a:t>
            </a:r>
            <a:r>
              <a:rPr sz="2400" b="0" spc="-45" dirty="0">
                <a:latin typeface="Calibri"/>
                <a:cs typeface="Calibri"/>
              </a:rPr>
              <a:t> </a:t>
            </a:r>
            <a:r>
              <a:rPr sz="2400" b="0" dirty="0">
                <a:latin typeface="Calibri"/>
                <a:cs typeface="Calibri"/>
              </a:rPr>
              <a:t>addressing</a:t>
            </a:r>
            <a:r>
              <a:rPr sz="2400" b="0" spc="-35" dirty="0">
                <a:latin typeface="Calibri"/>
                <a:cs typeface="Calibri"/>
              </a:rPr>
              <a:t> </a:t>
            </a:r>
            <a:r>
              <a:rPr sz="2400" b="0" spc="-10" dirty="0">
                <a:latin typeface="Calibri"/>
                <a:cs typeface="Calibri"/>
              </a:rPr>
              <a:t>social </a:t>
            </a:r>
            <a:r>
              <a:rPr sz="2400" b="0" dirty="0">
                <a:latin typeface="Calibri"/>
                <a:cs typeface="Calibri"/>
              </a:rPr>
              <a:t>determinants</a:t>
            </a:r>
            <a:r>
              <a:rPr sz="2400" b="0" spc="-60" dirty="0">
                <a:latin typeface="Calibri"/>
                <a:cs typeface="Calibri"/>
              </a:rPr>
              <a:t> </a:t>
            </a:r>
            <a:r>
              <a:rPr sz="2400" b="0" dirty="0">
                <a:latin typeface="Calibri"/>
                <a:cs typeface="Calibri"/>
              </a:rPr>
              <a:t>of</a:t>
            </a:r>
            <a:r>
              <a:rPr sz="2400" b="0" spc="-40" dirty="0">
                <a:latin typeface="Calibri"/>
                <a:cs typeface="Calibri"/>
              </a:rPr>
              <a:t> </a:t>
            </a:r>
            <a:r>
              <a:rPr sz="2400" b="0" spc="-10" dirty="0">
                <a:latin typeface="Calibri"/>
                <a:cs typeface="Calibri"/>
              </a:rPr>
              <a:t>health?</a:t>
            </a:r>
            <a:endParaRPr sz="2400" dirty="0">
              <a:latin typeface="Calibri"/>
              <a:cs typeface="Calibri"/>
            </a:endParaRPr>
          </a:p>
        </p:txBody>
      </p:sp>
      <p:sp>
        <p:nvSpPr>
          <p:cNvPr id="3" name="object 3"/>
          <p:cNvSpPr txBox="1"/>
          <p:nvPr/>
        </p:nvSpPr>
        <p:spPr>
          <a:xfrm>
            <a:off x="227329" y="2818433"/>
            <a:ext cx="11887835" cy="3710940"/>
          </a:xfrm>
          <a:prstGeom prst="rect">
            <a:avLst/>
          </a:prstGeom>
        </p:spPr>
        <p:txBody>
          <a:bodyPr vert="horz" wrap="square" lIns="0" tIns="12700" rIns="0" bIns="0" rtlCol="0">
            <a:spAutoFit/>
          </a:bodyPr>
          <a:lstStyle/>
          <a:p>
            <a:pPr marL="12700" marR="377190">
              <a:lnSpc>
                <a:spcPct val="100000"/>
              </a:lnSpc>
              <a:spcBef>
                <a:spcPts val="100"/>
              </a:spcBef>
            </a:pPr>
            <a:r>
              <a:rPr sz="2400" spc="-90" dirty="0">
                <a:latin typeface="Calibri"/>
                <a:cs typeface="Calibri"/>
              </a:rPr>
              <a:t>To</a:t>
            </a:r>
            <a:r>
              <a:rPr sz="2400" spc="-35" dirty="0">
                <a:latin typeface="Calibri"/>
                <a:cs typeface="Calibri"/>
              </a:rPr>
              <a:t> </a:t>
            </a:r>
            <a:r>
              <a:rPr sz="2400" dirty="0">
                <a:latin typeface="Calibri"/>
                <a:cs typeface="Calibri"/>
              </a:rPr>
              <a:t>what</a:t>
            </a:r>
            <a:r>
              <a:rPr sz="2400" spc="-50" dirty="0">
                <a:latin typeface="Calibri"/>
                <a:cs typeface="Calibri"/>
              </a:rPr>
              <a:t> </a:t>
            </a:r>
            <a:r>
              <a:rPr sz="2400" dirty="0">
                <a:latin typeface="Calibri"/>
                <a:cs typeface="Calibri"/>
              </a:rPr>
              <a:t>extent</a:t>
            </a:r>
            <a:r>
              <a:rPr sz="2400" spc="-50" dirty="0">
                <a:latin typeface="Calibri"/>
                <a:cs typeface="Calibri"/>
              </a:rPr>
              <a:t> </a:t>
            </a:r>
            <a:r>
              <a:rPr sz="2400" dirty="0">
                <a:latin typeface="Calibri"/>
                <a:cs typeface="Calibri"/>
              </a:rPr>
              <a:t>do</a:t>
            </a:r>
            <a:r>
              <a:rPr sz="2400" spc="-40" dirty="0">
                <a:latin typeface="Calibri"/>
                <a:cs typeface="Calibri"/>
              </a:rPr>
              <a:t> </a:t>
            </a:r>
            <a:r>
              <a:rPr sz="2400" dirty="0">
                <a:latin typeface="Calibri"/>
                <a:cs typeface="Calibri"/>
              </a:rPr>
              <a:t>HHS</a:t>
            </a:r>
            <a:r>
              <a:rPr sz="2400" spc="-50" dirty="0">
                <a:latin typeface="Calibri"/>
                <a:cs typeface="Calibri"/>
              </a:rPr>
              <a:t> </a:t>
            </a:r>
            <a:r>
              <a:rPr sz="2400" dirty="0">
                <a:latin typeface="Calibri"/>
                <a:cs typeface="Calibri"/>
              </a:rPr>
              <a:t>programs</a:t>
            </a:r>
            <a:r>
              <a:rPr sz="2400" spc="-50"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policies</a:t>
            </a:r>
            <a:r>
              <a:rPr sz="2400" spc="-55" dirty="0">
                <a:latin typeface="Calibri"/>
                <a:cs typeface="Calibri"/>
              </a:rPr>
              <a:t> </a:t>
            </a:r>
            <a:r>
              <a:rPr sz="2400" dirty="0">
                <a:latin typeface="Calibri"/>
                <a:cs typeface="Calibri"/>
              </a:rPr>
              <a:t>strengthen</a:t>
            </a:r>
            <a:r>
              <a:rPr sz="2400" spc="-35"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expand</a:t>
            </a:r>
            <a:r>
              <a:rPr sz="2400" spc="-55" dirty="0">
                <a:latin typeface="Calibri"/>
                <a:cs typeface="Calibri"/>
              </a:rPr>
              <a:t> </a:t>
            </a:r>
            <a:r>
              <a:rPr sz="2400" dirty="0">
                <a:latin typeface="Calibri"/>
                <a:cs typeface="Calibri"/>
              </a:rPr>
              <a:t>access</a:t>
            </a:r>
            <a:r>
              <a:rPr sz="2400" spc="-50"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mental</a:t>
            </a:r>
            <a:r>
              <a:rPr sz="2400" spc="-60" dirty="0">
                <a:latin typeface="Calibri"/>
                <a:cs typeface="Calibri"/>
              </a:rPr>
              <a:t> </a:t>
            </a:r>
            <a:r>
              <a:rPr sz="2400" spc="-10" dirty="0">
                <a:latin typeface="Calibri"/>
                <a:cs typeface="Calibri"/>
              </a:rPr>
              <a:t>health </a:t>
            </a:r>
            <a:r>
              <a:rPr sz="2400" dirty="0">
                <a:latin typeface="Calibri"/>
                <a:cs typeface="Calibri"/>
              </a:rPr>
              <a:t>and</a:t>
            </a:r>
            <a:r>
              <a:rPr sz="2400" spc="-50" dirty="0">
                <a:latin typeface="Calibri"/>
                <a:cs typeface="Calibri"/>
              </a:rPr>
              <a:t> </a:t>
            </a:r>
            <a:r>
              <a:rPr sz="2400" dirty="0">
                <a:latin typeface="Calibri"/>
                <a:cs typeface="Calibri"/>
              </a:rPr>
              <a:t>substance</a:t>
            </a:r>
            <a:r>
              <a:rPr sz="2400" spc="-45" dirty="0">
                <a:latin typeface="Calibri"/>
                <a:cs typeface="Calibri"/>
              </a:rPr>
              <a:t> </a:t>
            </a:r>
            <a:r>
              <a:rPr sz="2400" dirty="0">
                <a:latin typeface="Calibri"/>
                <a:cs typeface="Calibri"/>
              </a:rPr>
              <a:t>use</a:t>
            </a:r>
            <a:r>
              <a:rPr sz="2400" spc="-30" dirty="0">
                <a:latin typeface="Calibri"/>
                <a:cs typeface="Calibri"/>
              </a:rPr>
              <a:t> </a:t>
            </a:r>
            <a:r>
              <a:rPr sz="2400" dirty="0">
                <a:latin typeface="Calibri"/>
                <a:cs typeface="Calibri"/>
              </a:rPr>
              <a:t>disorder</a:t>
            </a:r>
            <a:r>
              <a:rPr sz="2400" spc="-35" dirty="0">
                <a:latin typeface="Calibri"/>
                <a:cs typeface="Calibri"/>
              </a:rPr>
              <a:t> </a:t>
            </a:r>
            <a:r>
              <a:rPr sz="2400" dirty="0">
                <a:latin typeface="Calibri"/>
                <a:cs typeface="Calibri"/>
              </a:rPr>
              <a:t>treatment</a:t>
            </a:r>
            <a:r>
              <a:rPr sz="2400" spc="-50" dirty="0">
                <a:latin typeface="Calibri"/>
                <a:cs typeface="Calibri"/>
              </a:rPr>
              <a:t> </a:t>
            </a:r>
            <a:r>
              <a:rPr sz="2400" dirty="0">
                <a:latin typeface="Calibri"/>
                <a:cs typeface="Calibri"/>
              </a:rPr>
              <a:t>and</a:t>
            </a:r>
            <a:r>
              <a:rPr sz="2400" spc="-35" dirty="0">
                <a:latin typeface="Calibri"/>
                <a:cs typeface="Calibri"/>
              </a:rPr>
              <a:t> </a:t>
            </a:r>
            <a:r>
              <a:rPr sz="2400" dirty="0">
                <a:latin typeface="Calibri"/>
                <a:cs typeface="Calibri"/>
              </a:rPr>
              <a:t>recovery</a:t>
            </a:r>
            <a:r>
              <a:rPr sz="2400" spc="-35" dirty="0">
                <a:latin typeface="Calibri"/>
                <a:cs typeface="Calibri"/>
              </a:rPr>
              <a:t> </a:t>
            </a:r>
            <a:r>
              <a:rPr sz="2400" dirty="0">
                <a:latin typeface="Calibri"/>
                <a:cs typeface="Calibri"/>
              </a:rPr>
              <a:t>services</a:t>
            </a:r>
            <a:r>
              <a:rPr sz="2400" spc="-45" dirty="0">
                <a:latin typeface="Calibri"/>
                <a:cs typeface="Calibri"/>
              </a:rPr>
              <a:t> </a:t>
            </a:r>
            <a:r>
              <a:rPr sz="2400" dirty="0">
                <a:latin typeface="Calibri"/>
                <a:cs typeface="Calibri"/>
              </a:rPr>
              <a:t>for</a:t>
            </a:r>
            <a:r>
              <a:rPr sz="2400" spc="-30" dirty="0">
                <a:latin typeface="Calibri"/>
                <a:cs typeface="Calibri"/>
              </a:rPr>
              <a:t> </a:t>
            </a:r>
            <a:r>
              <a:rPr sz="2400" dirty="0">
                <a:latin typeface="Calibri"/>
                <a:cs typeface="Calibri"/>
              </a:rPr>
              <a:t>individuals</a:t>
            </a:r>
            <a:r>
              <a:rPr sz="2400" spc="-40" dirty="0">
                <a:latin typeface="Calibri"/>
                <a:cs typeface="Calibri"/>
              </a:rPr>
              <a:t> </a:t>
            </a:r>
            <a:r>
              <a:rPr sz="2400" dirty="0">
                <a:latin typeface="Calibri"/>
                <a:cs typeface="Calibri"/>
              </a:rPr>
              <a:t>and</a:t>
            </a:r>
            <a:r>
              <a:rPr sz="2400" spc="-35" dirty="0">
                <a:latin typeface="Calibri"/>
                <a:cs typeface="Calibri"/>
              </a:rPr>
              <a:t> </a:t>
            </a:r>
            <a:r>
              <a:rPr sz="2400" spc="-10" dirty="0">
                <a:latin typeface="Calibri"/>
                <a:cs typeface="Calibri"/>
              </a:rPr>
              <a:t>families?</a:t>
            </a:r>
            <a:endParaRPr sz="2400">
              <a:latin typeface="Calibri"/>
              <a:cs typeface="Calibri"/>
            </a:endParaRPr>
          </a:p>
          <a:p>
            <a:pPr>
              <a:lnSpc>
                <a:spcPct val="100000"/>
              </a:lnSpc>
              <a:spcBef>
                <a:spcPts val="10"/>
              </a:spcBef>
            </a:pPr>
            <a:endParaRPr sz="2350">
              <a:latin typeface="Calibri"/>
              <a:cs typeface="Calibri"/>
            </a:endParaRPr>
          </a:p>
          <a:p>
            <a:pPr marL="12700" marR="173990">
              <a:lnSpc>
                <a:spcPct val="100000"/>
              </a:lnSpc>
            </a:pPr>
            <a:r>
              <a:rPr sz="2400" dirty="0">
                <a:latin typeface="Calibri"/>
                <a:cs typeface="Calibri"/>
              </a:rPr>
              <a:t>How</a:t>
            </a:r>
            <a:r>
              <a:rPr sz="2400" spc="-55" dirty="0">
                <a:latin typeface="Calibri"/>
                <a:cs typeface="Calibri"/>
              </a:rPr>
              <a:t> </a:t>
            </a:r>
            <a:r>
              <a:rPr sz="2400" dirty="0">
                <a:latin typeface="Calibri"/>
                <a:cs typeface="Calibri"/>
              </a:rPr>
              <a:t>do</a:t>
            </a:r>
            <a:r>
              <a:rPr sz="2400" spc="-50" dirty="0">
                <a:latin typeface="Calibri"/>
                <a:cs typeface="Calibri"/>
              </a:rPr>
              <a:t> </a:t>
            </a:r>
            <a:r>
              <a:rPr sz="2400" dirty="0">
                <a:latin typeface="Calibri"/>
                <a:cs typeface="Calibri"/>
              </a:rPr>
              <a:t>HHS</a:t>
            </a:r>
            <a:r>
              <a:rPr sz="2400" spc="-40" dirty="0">
                <a:latin typeface="Calibri"/>
                <a:cs typeface="Calibri"/>
              </a:rPr>
              <a:t> </a:t>
            </a:r>
            <a:r>
              <a:rPr sz="2400" dirty="0">
                <a:latin typeface="Calibri"/>
                <a:cs typeface="Calibri"/>
              </a:rPr>
              <a:t>policies</a:t>
            </a:r>
            <a:r>
              <a:rPr sz="2400" spc="-60"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programs</a:t>
            </a:r>
            <a:r>
              <a:rPr sz="2400" spc="-70" dirty="0">
                <a:latin typeface="Calibri"/>
                <a:cs typeface="Calibri"/>
              </a:rPr>
              <a:t> </a:t>
            </a:r>
            <a:r>
              <a:rPr sz="2400" dirty="0">
                <a:latin typeface="Calibri"/>
                <a:cs typeface="Calibri"/>
              </a:rPr>
              <a:t>enhance</a:t>
            </a:r>
            <a:r>
              <a:rPr sz="2400" spc="-35" dirty="0">
                <a:latin typeface="Calibri"/>
                <a:cs typeface="Calibri"/>
              </a:rPr>
              <a:t> </a:t>
            </a:r>
            <a:r>
              <a:rPr sz="2400" dirty="0">
                <a:latin typeface="Calibri"/>
                <a:cs typeface="Calibri"/>
              </a:rPr>
              <a:t>promotion</a:t>
            </a:r>
            <a:r>
              <a:rPr sz="2400" spc="-60" dirty="0">
                <a:latin typeface="Calibri"/>
                <a:cs typeface="Calibri"/>
              </a:rPr>
              <a:t> </a:t>
            </a:r>
            <a:r>
              <a:rPr sz="2400" dirty="0">
                <a:latin typeface="Calibri"/>
                <a:cs typeface="Calibri"/>
              </a:rPr>
              <a:t>of</a:t>
            </a:r>
            <a:r>
              <a:rPr sz="2400" spc="-30" dirty="0">
                <a:latin typeface="Calibri"/>
                <a:cs typeface="Calibri"/>
              </a:rPr>
              <a:t> </a:t>
            </a:r>
            <a:r>
              <a:rPr sz="2400" dirty="0">
                <a:latin typeface="Calibri"/>
                <a:cs typeface="Calibri"/>
              </a:rPr>
              <a:t>healthy</a:t>
            </a:r>
            <a:r>
              <a:rPr sz="2400" spc="-50" dirty="0">
                <a:latin typeface="Calibri"/>
                <a:cs typeface="Calibri"/>
              </a:rPr>
              <a:t> </a:t>
            </a:r>
            <a:r>
              <a:rPr sz="2400" dirty="0">
                <a:latin typeface="Calibri"/>
                <a:cs typeface="Calibri"/>
              </a:rPr>
              <a:t>lifestyle</a:t>
            </a:r>
            <a:r>
              <a:rPr sz="2400" spc="-45" dirty="0">
                <a:latin typeface="Calibri"/>
                <a:cs typeface="Calibri"/>
              </a:rPr>
              <a:t> </a:t>
            </a:r>
            <a:r>
              <a:rPr sz="2400" dirty="0">
                <a:latin typeface="Calibri"/>
                <a:cs typeface="Calibri"/>
              </a:rPr>
              <a:t>behaviors</a:t>
            </a:r>
            <a:r>
              <a:rPr sz="2400" spc="-50" dirty="0">
                <a:latin typeface="Calibri"/>
                <a:cs typeface="Calibri"/>
              </a:rPr>
              <a:t> </a:t>
            </a:r>
            <a:r>
              <a:rPr sz="2400" dirty="0">
                <a:latin typeface="Calibri"/>
                <a:cs typeface="Calibri"/>
              </a:rPr>
              <a:t>to</a:t>
            </a:r>
            <a:r>
              <a:rPr sz="2400" spc="-45" dirty="0">
                <a:latin typeface="Calibri"/>
                <a:cs typeface="Calibri"/>
              </a:rPr>
              <a:t> </a:t>
            </a:r>
            <a:r>
              <a:rPr sz="2400" spc="-10" dirty="0">
                <a:latin typeface="Calibri"/>
                <a:cs typeface="Calibri"/>
              </a:rPr>
              <a:t>reduce </a:t>
            </a:r>
            <a:r>
              <a:rPr sz="2400" dirty="0">
                <a:latin typeface="Calibri"/>
                <a:cs typeface="Calibri"/>
              </a:rPr>
              <a:t>occurrence</a:t>
            </a:r>
            <a:r>
              <a:rPr sz="2400" spc="-70" dirty="0">
                <a:latin typeface="Calibri"/>
                <a:cs typeface="Calibri"/>
              </a:rPr>
              <a:t> </a:t>
            </a:r>
            <a:r>
              <a:rPr sz="2400" dirty="0">
                <a:latin typeface="Calibri"/>
                <a:cs typeface="Calibri"/>
              </a:rPr>
              <a:t>and</a:t>
            </a:r>
            <a:r>
              <a:rPr sz="2400" spc="-30" dirty="0">
                <a:latin typeface="Calibri"/>
                <a:cs typeface="Calibri"/>
              </a:rPr>
              <a:t> </a:t>
            </a:r>
            <a:r>
              <a:rPr sz="2400" dirty="0">
                <a:latin typeface="Calibri"/>
                <a:cs typeface="Calibri"/>
              </a:rPr>
              <a:t>disparities</a:t>
            </a:r>
            <a:r>
              <a:rPr sz="2400" spc="-55" dirty="0">
                <a:latin typeface="Calibri"/>
                <a:cs typeface="Calibri"/>
              </a:rPr>
              <a:t> </a:t>
            </a:r>
            <a:r>
              <a:rPr sz="2400" dirty="0">
                <a:latin typeface="Calibri"/>
                <a:cs typeface="Calibri"/>
              </a:rPr>
              <a:t>in</a:t>
            </a:r>
            <a:r>
              <a:rPr sz="2400" spc="-40" dirty="0">
                <a:latin typeface="Calibri"/>
                <a:cs typeface="Calibri"/>
              </a:rPr>
              <a:t> </a:t>
            </a:r>
            <a:r>
              <a:rPr sz="2400" dirty="0">
                <a:latin typeface="Calibri"/>
                <a:cs typeface="Calibri"/>
              </a:rPr>
              <a:t>preventable</a:t>
            </a:r>
            <a:r>
              <a:rPr sz="2400" spc="-35" dirty="0">
                <a:latin typeface="Calibri"/>
                <a:cs typeface="Calibri"/>
              </a:rPr>
              <a:t> </a:t>
            </a:r>
            <a:r>
              <a:rPr sz="2400" spc="-10" dirty="0">
                <a:latin typeface="Calibri"/>
                <a:cs typeface="Calibri"/>
              </a:rPr>
              <a:t>injury,</a:t>
            </a:r>
            <a:r>
              <a:rPr sz="2400" spc="-50" dirty="0">
                <a:latin typeface="Calibri"/>
                <a:cs typeface="Calibri"/>
              </a:rPr>
              <a:t> </a:t>
            </a:r>
            <a:r>
              <a:rPr sz="2400" dirty="0">
                <a:latin typeface="Calibri"/>
                <a:cs typeface="Calibri"/>
              </a:rPr>
              <a:t>illness,</a:t>
            </a:r>
            <a:r>
              <a:rPr sz="2400" spc="-40" dirty="0">
                <a:latin typeface="Calibri"/>
                <a:cs typeface="Calibri"/>
              </a:rPr>
              <a:t> </a:t>
            </a:r>
            <a:r>
              <a:rPr sz="2400" dirty="0">
                <a:latin typeface="Calibri"/>
                <a:cs typeface="Calibri"/>
              </a:rPr>
              <a:t>and</a:t>
            </a:r>
            <a:r>
              <a:rPr sz="2400" spc="-35" dirty="0">
                <a:latin typeface="Calibri"/>
                <a:cs typeface="Calibri"/>
              </a:rPr>
              <a:t> </a:t>
            </a:r>
            <a:r>
              <a:rPr sz="2400" spc="-10" dirty="0">
                <a:latin typeface="Calibri"/>
                <a:cs typeface="Calibri"/>
              </a:rPr>
              <a:t>death</a:t>
            </a:r>
            <a:endParaRPr sz="2400">
              <a:latin typeface="Calibri"/>
              <a:cs typeface="Calibri"/>
            </a:endParaRPr>
          </a:p>
          <a:p>
            <a:pPr>
              <a:lnSpc>
                <a:spcPct val="100000"/>
              </a:lnSpc>
              <a:spcBef>
                <a:spcPts val="10"/>
              </a:spcBef>
            </a:pPr>
            <a:endParaRPr sz="2350">
              <a:latin typeface="Calibri"/>
              <a:cs typeface="Calibri"/>
            </a:endParaRPr>
          </a:p>
          <a:p>
            <a:pPr marL="12700" marR="494030">
              <a:lnSpc>
                <a:spcPct val="100000"/>
              </a:lnSpc>
            </a:pPr>
            <a:r>
              <a:rPr sz="2400" dirty="0">
                <a:latin typeface="Calibri"/>
                <a:cs typeface="Calibri"/>
              </a:rPr>
              <a:t>What</a:t>
            </a:r>
            <a:r>
              <a:rPr sz="2400" spc="-55" dirty="0">
                <a:latin typeface="Calibri"/>
                <a:cs typeface="Calibri"/>
              </a:rPr>
              <a:t> </a:t>
            </a:r>
            <a:r>
              <a:rPr sz="2400" dirty="0">
                <a:latin typeface="Calibri"/>
                <a:cs typeface="Calibri"/>
              </a:rPr>
              <a:t>improvements</a:t>
            </a:r>
            <a:r>
              <a:rPr sz="2400" spc="-55" dirty="0">
                <a:latin typeface="Calibri"/>
                <a:cs typeface="Calibri"/>
              </a:rPr>
              <a:t> </a:t>
            </a:r>
            <a:r>
              <a:rPr sz="2400" dirty="0">
                <a:latin typeface="Calibri"/>
                <a:cs typeface="Calibri"/>
              </a:rPr>
              <a:t>are</a:t>
            </a:r>
            <a:r>
              <a:rPr sz="2400" spc="-35" dirty="0">
                <a:latin typeface="Calibri"/>
                <a:cs typeface="Calibri"/>
              </a:rPr>
              <a:t> </a:t>
            </a:r>
            <a:r>
              <a:rPr sz="2400" dirty="0">
                <a:latin typeface="Calibri"/>
                <a:cs typeface="Calibri"/>
              </a:rPr>
              <a:t>needed</a:t>
            </a:r>
            <a:r>
              <a:rPr sz="2400" spc="-40"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HHS</a:t>
            </a:r>
            <a:r>
              <a:rPr sz="2400" spc="-55" dirty="0">
                <a:latin typeface="Calibri"/>
                <a:cs typeface="Calibri"/>
              </a:rPr>
              <a:t> </a:t>
            </a:r>
            <a:r>
              <a:rPr sz="2400" dirty="0">
                <a:latin typeface="Calibri"/>
                <a:cs typeface="Calibri"/>
              </a:rPr>
              <a:t>programs</a:t>
            </a:r>
            <a:r>
              <a:rPr sz="2400" spc="-55"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policies</a:t>
            </a:r>
            <a:r>
              <a:rPr sz="2400" spc="-55" dirty="0">
                <a:latin typeface="Calibri"/>
                <a:cs typeface="Calibri"/>
              </a:rPr>
              <a:t> </a:t>
            </a:r>
            <a:r>
              <a:rPr sz="2400" dirty="0">
                <a:latin typeface="Calibri"/>
                <a:cs typeface="Calibri"/>
              </a:rPr>
              <a:t>for</a:t>
            </a:r>
            <a:r>
              <a:rPr sz="2400" spc="-35" dirty="0">
                <a:latin typeface="Calibri"/>
                <a:cs typeface="Calibri"/>
              </a:rPr>
              <a:t> </a:t>
            </a:r>
            <a:r>
              <a:rPr sz="2400" dirty="0">
                <a:latin typeface="Calibri"/>
                <a:cs typeface="Calibri"/>
              </a:rPr>
              <a:t>data</a:t>
            </a:r>
            <a:r>
              <a:rPr sz="2400" spc="-50" dirty="0">
                <a:latin typeface="Calibri"/>
                <a:cs typeface="Calibri"/>
              </a:rPr>
              <a:t> </a:t>
            </a:r>
            <a:r>
              <a:rPr sz="2400" dirty="0">
                <a:latin typeface="Calibri"/>
                <a:cs typeface="Calibri"/>
              </a:rPr>
              <a:t>collection,</a:t>
            </a:r>
            <a:r>
              <a:rPr sz="2400" spc="-50" dirty="0">
                <a:latin typeface="Calibri"/>
                <a:cs typeface="Calibri"/>
              </a:rPr>
              <a:t> </a:t>
            </a:r>
            <a:r>
              <a:rPr sz="2400" dirty="0">
                <a:latin typeface="Calibri"/>
                <a:cs typeface="Calibri"/>
              </a:rPr>
              <a:t>use,</a:t>
            </a:r>
            <a:r>
              <a:rPr sz="2400" spc="-40" dirty="0">
                <a:latin typeface="Calibri"/>
                <a:cs typeface="Calibri"/>
              </a:rPr>
              <a:t> </a:t>
            </a:r>
            <a:r>
              <a:rPr sz="2400" spc="-25" dirty="0">
                <a:latin typeface="Calibri"/>
                <a:cs typeface="Calibri"/>
              </a:rPr>
              <a:t>and </a:t>
            </a:r>
            <a:r>
              <a:rPr sz="2400" dirty="0">
                <a:latin typeface="Calibri"/>
                <a:cs typeface="Calibri"/>
              </a:rPr>
              <a:t>evaluation</a:t>
            </a:r>
            <a:r>
              <a:rPr sz="2400" spc="-4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increase</a:t>
            </a:r>
            <a:r>
              <a:rPr sz="2400" spc="-40" dirty="0">
                <a:latin typeface="Calibri"/>
                <a:cs typeface="Calibri"/>
              </a:rPr>
              <a:t> </a:t>
            </a:r>
            <a:r>
              <a:rPr sz="2400" spc="-10" dirty="0">
                <a:latin typeface="Calibri"/>
                <a:cs typeface="Calibri"/>
              </a:rPr>
              <a:t>evidence-</a:t>
            </a:r>
            <a:r>
              <a:rPr sz="2400" dirty="0">
                <a:latin typeface="Calibri"/>
                <a:cs typeface="Calibri"/>
              </a:rPr>
              <a:t>based</a:t>
            </a:r>
            <a:r>
              <a:rPr sz="2400" spc="-20" dirty="0">
                <a:latin typeface="Calibri"/>
                <a:cs typeface="Calibri"/>
              </a:rPr>
              <a:t> </a:t>
            </a:r>
            <a:r>
              <a:rPr sz="2400" dirty="0">
                <a:latin typeface="Calibri"/>
                <a:cs typeface="Calibri"/>
              </a:rPr>
              <a:t>knowledge</a:t>
            </a:r>
            <a:r>
              <a:rPr sz="2400" spc="-30" dirty="0">
                <a:latin typeface="Calibri"/>
                <a:cs typeface="Calibri"/>
              </a:rPr>
              <a:t> </a:t>
            </a:r>
            <a:r>
              <a:rPr sz="2400" dirty="0">
                <a:latin typeface="Calibri"/>
                <a:cs typeface="Calibri"/>
              </a:rPr>
              <a:t>that</a:t>
            </a:r>
            <a:r>
              <a:rPr sz="2400" spc="-40" dirty="0">
                <a:latin typeface="Calibri"/>
                <a:cs typeface="Calibri"/>
              </a:rPr>
              <a:t> </a:t>
            </a:r>
            <a:r>
              <a:rPr sz="2400" dirty="0">
                <a:latin typeface="Calibri"/>
                <a:cs typeface="Calibri"/>
              </a:rPr>
              <a:t>leads</a:t>
            </a:r>
            <a:r>
              <a:rPr sz="2400" spc="-35" dirty="0">
                <a:latin typeface="Calibri"/>
                <a:cs typeface="Calibri"/>
              </a:rPr>
              <a:t> </a:t>
            </a:r>
            <a:r>
              <a:rPr sz="2400" dirty="0">
                <a:latin typeface="Calibri"/>
                <a:cs typeface="Calibri"/>
              </a:rPr>
              <a:t>to</a:t>
            </a:r>
            <a:r>
              <a:rPr sz="2400" spc="-40" dirty="0">
                <a:latin typeface="Calibri"/>
                <a:cs typeface="Calibri"/>
              </a:rPr>
              <a:t> </a:t>
            </a:r>
            <a:r>
              <a:rPr sz="2400" dirty="0">
                <a:latin typeface="Calibri"/>
                <a:cs typeface="Calibri"/>
              </a:rPr>
              <a:t>better</a:t>
            </a:r>
            <a:r>
              <a:rPr sz="2400" spc="-40" dirty="0">
                <a:latin typeface="Calibri"/>
                <a:cs typeface="Calibri"/>
              </a:rPr>
              <a:t> </a:t>
            </a:r>
            <a:r>
              <a:rPr sz="2400" dirty="0">
                <a:latin typeface="Calibri"/>
                <a:cs typeface="Calibri"/>
              </a:rPr>
              <a:t>health</a:t>
            </a:r>
            <a:r>
              <a:rPr sz="2400" spc="-30" dirty="0">
                <a:latin typeface="Calibri"/>
                <a:cs typeface="Calibri"/>
              </a:rPr>
              <a:t> </a:t>
            </a:r>
            <a:r>
              <a:rPr sz="2400" spc="-10" dirty="0">
                <a:latin typeface="Calibri"/>
                <a:cs typeface="Calibri"/>
              </a:rPr>
              <a:t>outcomes, </a:t>
            </a:r>
            <a:r>
              <a:rPr sz="2400" dirty="0">
                <a:latin typeface="Calibri"/>
                <a:cs typeface="Calibri"/>
              </a:rPr>
              <a:t>reduced</a:t>
            </a:r>
            <a:r>
              <a:rPr sz="2400" spc="-40" dirty="0">
                <a:latin typeface="Calibri"/>
                <a:cs typeface="Calibri"/>
              </a:rPr>
              <a:t> </a:t>
            </a:r>
            <a:r>
              <a:rPr sz="2400" dirty="0">
                <a:latin typeface="Calibri"/>
                <a:cs typeface="Calibri"/>
              </a:rPr>
              <a:t>health</a:t>
            </a:r>
            <a:r>
              <a:rPr sz="2400" spc="-30" dirty="0">
                <a:latin typeface="Calibri"/>
                <a:cs typeface="Calibri"/>
              </a:rPr>
              <a:t> </a:t>
            </a:r>
            <a:r>
              <a:rPr sz="2400" dirty="0">
                <a:latin typeface="Calibri"/>
                <a:cs typeface="Calibri"/>
              </a:rPr>
              <a:t>disparities,</a:t>
            </a:r>
            <a:r>
              <a:rPr sz="2400" spc="-40" dirty="0">
                <a:latin typeface="Calibri"/>
                <a:cs typeface="Calibri"/>
              </a:rPr>
              <a:t> </a:t>
            </a:r>
            <a:r>
              <a:rPr sz="2400" dirty="0">
                <a:latin typeface="Calibri"/>
                <a:cs typeface="Calibri"/>
              </a:rPr>
              <a:t>and</a:t>
            </a:r>
            <a:r>
              <a:rPr sz="2400" spc="-30" dirty="0">
                <a:latin typeface="Calibri"/>
                <a:cs typeface="Calibri"/>
              </a:rPr>
              <a:t> </a:t>
            </a:r>
            <a:r>
              <a:rPr sz="2400" dirty="0">
                <a:latin typeface="Calibri"/>
                <a:cs typeface="Calibri"/>
              </a:rPr>
              <a:t>improved</a:t>
            </a:r>
            <a:r>
              <a:rPr sz="2400" spc="-30" dirty="0">
                <a:latin typeface="Calibri"/>
                <a:cs typeface="Calibri"/>
              </a:rPr>
              <a:t> </a:t>
            </a:r>
            <a:r>
              <a:rPr sz="2400" dirty="0">
                <a:latin typeface="Calibri"/>
                <a:cs typeface="Calibri"/>
              </a:rPr>
              <a:t>social</a:t>
            </a:r>
            <a:r>
              <a:rPr sz="2400" spc="-35" dirty="0">
                <a:latin typeface="Calibri"/>
                <a:cs typeface="Calibri"/>
              </a:rPr>
              <a:t> </a:t>
            </a:r>
            <a:r>
              <a:rPr sz="2400" spc="-10" dirty="0">
                <a:latin typeface="Calibri"/>
                <a:cs typeface="Calibri"/>
              </a:rPr>
              <a:t>well-</a:t>
            </a:r>
            <a:r>
              <a:rPr sz="2400" dirty="0">
                <a:latin typeface="Calibri"/>
                <a:cs typeface="Calibri"/>
              </a:rPr>
              <a:t>being,</a:t>
            </a:r>
            <a:r>
              <a:rPr sz="2400" spc="-30" dirty="0">
                <a:latin typeface="Calibri"/>
                <a:cs typeface="Calibri"/>
              </a:rPr>
              <a:t> </a:t>
            </a:r>
            <a:r>
              <a:rPr sz="2400" spc="-10" dirty="0">
                <a:latin typeface="Calibri"/>
                <a:cs typeface="Calibri"/>
              </a:rPr>
              <a:t>equity,</a:t>
            </a:r>
            <a:r>
              <a:rPr sz="2400" spc="-40" dirty="0">
                <a:latin typeface="Calibri"/>
                <a:cs typeface="Calibri"/>
              </a:rPr>
              <a:t> </a:t>
            </a:r>
            <a:r>
              <a:rPr sz="2400" dirty="0">
                <a:latin typeface="Calibri"/>
                <a:cs typeface="Calibri"/>
              </a:rPr>
              <a:t>and</a:t>
            </a:r>
            <a:r>
              <a:rPr sz="2400" spc="-30" dirty="0">
                <a:latin typeface="Calibri"/>
                <a:cs typeface="Calibri"/>
              </a:rPr>
              <a:t> </a:t>
            </a:r>
            <a:r>
              <a:rPr sz="2400" dirty="0">
                <a:latin typeface="Calibri"/>
                <a:cs typeface="Calibri"/>
              </a:rPr>
              <a:t>economic</a:t>
            </a:r>
            <a:r>
              <a:rPr sz="2400" spc="-30" dirty="0">
                <a:latin typeface="Calibri"/>
                <a:cs typeface="Calibri"/>
              </a:rPr>
              <a:t> </a:t>
            </a:r>
            <a:r>
              <a:rPr sz="2400" spc="-10" dirty="0">
                <a:latin typeface="Calibri"/>
                <a:cs typeface="Calibri"/>
              </a:rPr>
              <a:t>resilience?</a:t>
            </a:r>
            <a:endParaRPr sz="2400">
              <a:latin typeface="Calibri"/>
              <a:cs typeface="Calibri"/>
            </a:endParaRPr>
          </a:p>
          <a:p>
            <a:pPr marL="7334884">
              <a:lnSpc>
                <a:spcPct val="100000"/>
              </a:lnSpc>
              <a:spcBef>
                <a:spcPts val="940"/>
              </a:spcBef>
            </a:pPr>
            <a:r>
              <a:rPr sz="1800" u="sng" dirty="0">
                <a:solidFill>
                  <a:srgbClr val="0562C1"/>
                </a:solidFill>
                <a:uFill>
                  <a:solidFill>
                    <a:srgbClr val="0562C1"/>
                  </a:solidFill>
                </a:uFill>
                <a:latin typeface="Calibri"/>
                <a:cs typeface="Calibri"/>
                <a:hlinkClick r:id="rId3"/>
              </a:rPr>
              <a:t>FY </a:t>
            </a:r>
            <a:r>
              <a:rPr sz="1800" u="sng" spc="-10" dirty="0">
                <a:solidFill>
                  <a:srgbClr val="0562C1"/>
                </a:solidFill>
                <a:uFill>
                  <a:solidFill>
                    <a:srgbClr val="0562C1"/>
                  </a:solidFill>
                </a:uFill>
                <a:latin typeface="Calibri"/>
                <a:cs typeface="Calibri"/>
                <a:hlinkClick r:id="rId3"/>
              </a:rPr>
              <a:t>2023-</a:t>
            </a:r>
            <a:r>
              <a:rPr sz="1800" u="sng" dirty="0">
                <a:solidFill>
                  <a:srgbClr val="0562C1"/>
                </a:solidFill>
                <a:uFill>
                  <a:solidFill>
                    <a:srgbClr val="0562C1"/>
                  </a:solidFill>
                </a:uFill>
                <a:latin typeface="Calibri"/>
                <a:cs typeface="Calibri"/>
                <a:hlinkClick r:id="rId3"/>
              </a:rPr>
              <a:t>2026</a:t>
            </a:r>
            <a:r>
              <a:rPr sz="1800" u="sng" spc="10"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HHS</a:t>
            </a:r>
            <a:r>
              <a:rPr sz="1800" u="sng" spc="15" dirty="0">
                <a:solidFill>
                  <a:srgbClr val="0562C1"/>
                </a:solidFill>
                <a:uFill>
                  <a:solidFill>
                    <a:srgbClr val="0562C1"/>
                  </a:solidFill>
                </a:uFill>
                <a:latin typeface="Calibri"/>
                <a:cs typeface="Calibri"/>
                <a:hlinkClick r:id="rId3"/>
              </a:rPr>
              <a:t> </a:t>
            </a:r>
            <a:r>
              <a:rPr sz="1800" u="sng" spc="-10" dirty="0">
                <a:solidFill>
                  <a:srgbClr val="0562C1"/>
                </a:solidFill>
                <a:uFill>
                  <a:solidFill>
                    <a:srgbClr val="0562C1"/>
                  </a:solidFill>
                </a:uFill>
                <a:latin typeface="Calibri"/>
                <a:cs typeface="Calibri"/>
                <a:hlinkClick r:id="rId3"/>
              </a:rPr>
              <a:t>Evidence-</a:t>
            </a:r>
            <a:r>
              <a:rPr sz="1800" u="sng" dirty="0">
                <a:solidFill>
                  <a:srgbClr val="0562C1"/>
                </a:solidFill>
                <a:uFill>
                  <a:solidFill>
                    <a:srgbClr val="0562C1"/>
                  </a:solidFill>
                </a:uFill>
                <a:latin typeface="Calibri"/>
                <a:cs typeface="Calibri"/>
                <a:hlinkClick r:id="rId3"/>
              </a:rPr>
              <a:t>Building</a:t>
            </a:r>
            <a:r>
              <a:rPr sz="1800" u="sng" spc="25" dirty="0">
                <a:solidFill>
                  <a:srgbClr val="0562C1"/>
                </a:solidFill>
                <a:uFill>
                  <a:solidFill>
                    <a:srgbClr val="0562C1"/>
                  </a:solidFill>
                </a:uFill>
                <a:latin typeface="Calibri"/>
                <a:cs typeface="Calibri"/>
                <a:hlinkClick r:id="rId3"/>
              </a:rPr>
              <a:t> </a:t>
            </a:r>
            <a:r>
              <a:rPr sz="1800" u="sng" dirty="0">
                <a:solidFill>
                  <a:srgbClr val="0562C1"/>
                </a:solidFill>
                <a:uFill>
                  <a:solidFill>
                    <a:srgbClr val="0562C1"/>
                  </a:solidFill>
                </a:uFill>
                <a:latin typeface="Calibri"/>
                <a:cs typeface="Calibri"/>
                <a:hlinkClick r:id="rId3"/>
              </a:rPr>
              <a:t>Plan |</a:t>
            </a:r>
            <a:r>
              <a:rPr sz="1800" u="sng" spc="15" dirty="0">
                <a:solidFill>
                  <a:srgbClr val="0562C1"/>
                </a:solidFill>
                <a:uFill>
                  <a:solidFill>
                    <a:srgbClr val="0562C1"/>
                  </a:solidFill>
                </a:uFill>
                <a:latin typeface="Calibri"/>
                <a:cs typeface="Calibri"/>
                <a:hlinkClick r:id="rId3"/>
              </a:rPr>
              <a:t> </a:t>
            </a:r>
            <a:r>
              <a:rPr sz="1800" u="sng" spc="-20" dirty="0">
                <a:solidFill>
                  <a:srgbClr val="0562C1"/>
                </a:solidFill>
                <a:uFill>
                  <a:solidFill>
                    <a:srgbClr val="0562C1"/>
                  </a:solidFill>
                </a:uFill>
                <a:latin typeface="Calibri"/>
                <a:cs typeface="Calibri"/>
                <a:hlinkClick r:id="rId3"/>
              </a:rPr>
              <a:t>ASPE</a:t>
            </a:r>
            <a:endParaRPr sz="1800">
              <a:latin typeface="Calibri"/>
              <a:cs typeface="Calibri"/>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5978" y="706692"/>
            <a:ext cx="5054600" cy="696595"/>
          </a:xfrm>
          <a:prstGeom prst="rect">
            <a:avLst/>
          </a:prstGeom>
        </p:spPr>
        <p:txBody>
          <a:bodyPr vert="horz" wrap="square" lIns="0" tIns="13335" rIns="0" bIns="0" rtlCol="0">
            <a:spAutoFit/>
          </a:bodyPr>
          <a:lstStyle/>
          <a:p>
            <a:pPr marL="12700">
              <a:lnSpc>
                <a:spcPct val="100000"/>
              </a:lnSpc>
              <a:spcBef>
                <a:spcPts val="105"/>
              </a:spcBef>
            </a:pPr>
            <a:r>
              <a:rPr sz="4400" dirty="0"/>
              <a:t>Questions</a:t>
            </a:r>
            <a:r>
              <a:rPr sz="4400" spc="-95" dirty="0"/>
              <a:t> </a:t>
            </a:r>
            <a:r>
              <a:rPr sz="4400" dirty="0"/>
              <a:t>for</a:t>
            </a:r>
            <a:r>
              <a:rPr sz="4400" spc="-55" dirty="0"/>
              <a:t> </a:t>
            </a:r>
            <a:r>
              <a:rPr sz="4400" dirty="0"/>
              <a:t>the</a:t>
            </a:r>
            <a:r>
              <a:rPr sz="4400" spc="-50" dirty="0"/>
              <a:t> </a:t>
            </a:r>
            <a:r>
              <a:rPr sz="4400" spc="-25" dirty="0"/>
              <a:t>BSC</a:t>
            </a:r>
            <a:endParaRPr sz="4400"/>
          </a:p>
        </p:txBody>
      </p:sp>
      <p:sp>
        <p:nvSpPr>
          <p:cNvPr id="3" name="object 3"/>
          <p:cNvSpPr txBox="1">
            <a:spLocks noGrp="1"/>
          </p:cNvSpPr>
          <p:nvPr>
            <p:ph type="body" idx="1"/>
          </p:nvPr>
        </p:nvSpPr>
        <p:spPr>
          <a:prstGeom prst="rect">
            <a:avLst/>
          </a:prstGeom>
        </p:spPr>
        <p:txBody>
          <a:bodyPr vert="horz" wrap="square" lIns="0" tIns="74295" rIns="0" bIns="0" rtlCol="0">
            <a:spAutoFit/>
          </a:bodyPr>
          <a:lstStyle/>
          <a:p>
            <a:pPr marL="494665" marR="5080" indent="-228600">
              <a:lnSpc>
                <a:spcPts val="3890"/>
              </a:lnSpc>
              <a:spcBef>
                <a:spcPts val="585"/>
              </a:spcBef>
              <a:buFont typeface="Arial"/>
              <a:buChar char="•"/>
              <a:tabLst>
                <a:tab pos="495300" algn="l"/>
              </a:tabLst>
            </a:pPr>
            <a:r>
              <a:rPr dirty="0"/>
              <a:t>How</a:t>
            </a:r>
            <a:r>
              <a:rPr spc="-40" dirty="0"/>
              <a:t> </a:t>
            </a:r>
            <a:r>
              <a:rPr dirty="0"/>
              <a:t>can</a:t>
            </a:r>
            <a:r>
              <a:rPr spc="-55" dirty="0"/>
              <a:t> </a:t>
            </a:r>
            <a:r>
              <a:rPr dirty="0"/>
              <a:t>NCHS</a:t>
            </a:r>
            <a:r>
              <a:rPr spc="-45" dirty="0"/>
              <a:t> </a:t>
            </a:r>
            <a:r>
              <a:rPr dirty="0"/>
              <a:t>be</a:t>
            </a:r>
            <a:r>
              <a:rPr spc="-50" dirty="0"/>
              <a:t> </a:t>
            </a:r>
            <a:r>
              <a:rPr dirty="0"/>
              <a:t>more</a:t>
            </a:r>
            <a:r>
              <a:rPr spc="-45" dirty="0"/>
              <a:t> </a:t>
            </a:r>
            <a:r>
              <a:rPr spc="-10" dirty="0"/>
              <a:t>strategic</a:t>
            </a:r>
            <a:r>
              <a:rPr spc="-50" dirty="0"/>
              <a:t> </a:t>
            </a:r>
            <a:r>
              <a:rPr dirty="0"/>
              <a:t>in</a:t>
            </a:r>
            <a:r>
              <a:rPr spc="-40" dirty="0"/>
              <a:t> </a:t>
            </a:r>
            <a:r>
              <a:rPr dirty="0"/>
              <a:t>engaging</a:t>
            </a:r>
            <a:r>
              <a:rPr spc="-40" dirty="0"/>
              <a:t> </a:t>
            </a:r>
            <a:r>
              <a:rPr dirty="0"/>
              <a:t>on</a:t>
            </a:r>
            <a:r>
              <a:rPr spc="-40" dirty="0"/>
              <a:t> </a:t>
            </a:r>
            <a:r>
              <a:rPr spc="-20" dirty="0"/>
              <a:t>this </a:t>
            </a:r>
            <a:r>
              <a:rPr dirty="0"/>
              <a:t>broad</a:t>
            </a:r>
            <a:r>
              <a:rPr spc="-60" dirty="0"/>
              <a:t> </a:t>
            </a:r>
            <a:r>
              <a:rPr dirty="0"/>
              <a:t>set</a:t>
            </a:r>
            <a:r>
              <a:rPr spc="-40" dirty="0"/>
              <a:t> </a:t>
            </a:r>
            <a:r>
              <a:rPr dirty="0"/>
              <a:t>of</a:t>
            </a:r>
            <a:r>
              <a:rPr spc="-25" dirty="0"/>
              <a:t> </a:t>
            </a:r>
            <a:r>
              <a:rPr dirty="0"/>
              <a:t>topics</a:t>
            </a:r>
            <a:r>
              <a:rPr spc="-35" dirty="0"/>
              <a:t> </a:t>
            </a:r>
            <a:r>
              <a:rPr dirty="0"/>
              <a:t>so</a:t>
            </a:r>
            <a:r>
              <a:rPr spc="-20" dirty="0"/>
              <a:t> </a:t>
            </a:r>
            <a:r>
              <a:rPr dirty="0"/>
              <a:t>that</a:t>
            </a:r>
            <a:r>
              <a:rPr spc="-50" dirty="0"/>
              <a:t> </a:t>
            </a:r>
            <a:r>
              <a:rPr dirty="0"/>
              <a:t>our</a:t>
            </a:r>
            <a:r>
              <a:rPr spc="-50" dirty="0"/>
              <a:t> </a:t>
            </a:r>
            <a:r>
              <a:rPr dirty="0"/>
              <a:t>work</a:t>
            </a:r>
            <a:r>
              <a:rPr spc="-25" dirty="0"/>
              <a:t> </a:t>
            </a:r>
            <a:r>
              <a:rPr dirty="0"/>
              <a:t>is</a:t>
            </a:r>
            <a:r>
              <a:rPr spc="-35" dirty="0"/>
              <a:t> </a:t>
            </a:r>
            <a:r>
              <a:rPr dirty="0"/>
              <a:t>most</a:t>
            </a:r>
            <a:r>
              <a:rPr spc="-35" dirty="0"/>
              <a:t> </a:t>
            </a:r>
            <a:r>
              <a:rPr spc="-20" dirty="0"/>
              <a:t>effective?</a:t>
            </a:r>
          </a:p>
          <a:p>
            <a:pPr marL="253365">
              <a:lnSpc>
                <a:spcPct val="100000"/>
              </a:lnSpc>
              <a:spcBef>
                <a:spcPts val="45"/>
              </a:spcBef>
              <a:buClr>
                <a:srgbClr val="006FC0"/>
              </a:buClr>
              <a:buFont typeface="Arial"/>
              <a:buChar char="•"/>
            </a:pPr>
            <a:endParaRPr sz="3550"/>
          </a:p>
          <a:p>
            <a:pPr marL="494665" marR="744220" indent="-228600">
              <a:lnSpc>
                <a:spcPts val="3890"/>
              </a:lnSpc>
              <a:buFont typeface="Arial"/>
              <a:buChar char="•"/>
              <a:tabLst>
                <a:tab pos="495300" algn="l"/>
              </a:tabLst>
            </a:pPr>
            <a:r>
              <a:rPr dirty="0"/>
              <a:t>Are</a:t>
            </a:r>
            <a:r>
              <a:rPr spc="-50" dirty="0"/>
              <a:t> </a:t>
            </a:r>
            <a:r>
              <a:rPr dirty="0"/>
              <a:t>there</a:t>
            </a:r>
            <a:r>
              <a:rPr spc="-50" dirty="0"/>
              <a:t> </a:t>
            </a:r>
            <a:r>
              <a:rPr dirty="0"/>
              <a:t>specific</a:t>
            </a:r>
            <a:r>
              <a:rPr spc="-40" dirty="0"/>
              <a:t> </a:t>
            </a:r>
            <a:r>
              <a:rPr dirty="0"/>
              <a:t>SDOH</a:t>
            </a:r>
            <a:r>
              <a:rPr spc="-45" dirty="0"/>
              <a:t> </a:t>
            </a:r>
            <a:r>
              <a:rPr dirty="0"/>
              <a:t>that</a:t>
            </a:r>
            <a:r>
              <a:rPr spc="-45" dirty="0"/>
              <a:t> </a:t>
            </a:r>
            <a:r>
              <a:rPr dirty="0"/>
              <a:t>should</a:t>
            </a:r>
            <a:r>
              <a:rPr spc="-45" dirty="0"/>
              <a:t> </a:t>
            </a:r>
            <a:r>
              <a:rPr dirty="0"/>
              <a:t>be</a:t>
            </a:r>
            <a:r>
              <a:rPr spc="-35" dirty="0"/>
              <a:t> </a:t>
            </a:r>
            <a:r>
              <a:rPr spc="-10" dirty="0"/>
              <a:t>prioritized </a:t>
            </a:r>
            <a:r>
              <a:rPr dirty="0"/>
              <a:t>across</a:t>
            </a:r>
            <a:r>
              <a:rPr spc="-35" dirty="0"/>
              <a:t> </a:t>
            </a:r>
            <a:r>
              <a:rPr dirty="0"/>
              <a:t>the</a:t>
            </a:r>
            <a:r>
              <a:rPr spc="-50" dirty="0"/>
              <a:t> </a:t>
            </a:r>
            <a:r>
              <a:rPr spc="-10" dirty="0"/>
              <a:t>agency?</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2" y="4799583"/>
            <a:ext cx="570738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E7E6E6"/>
                </a:solidFill>
              </a:rPr>
              <a:t>HHS</a:t>
            </a:r>
            <a:r>
              <a:rPr sz="4800" spc="-10" dirty="0">
                <a:solidFill>
                  <a:srgbClr val="E7E6E6"/>
                </a:solidFill>
              </a:rPr>
              <a:t> </a:t>
            </a:r>
            <a:r>
              <a:rPr sz="4800" dirty="0">
                <a:solidFill>
                  <a:srgbClr val="E7E6E6"/>
                </a:solidFill>
              </a:rPr>
              <a:t>SDOH Action</a:t>
            </a:r>
            <a:r>
              <a:rPr sz="4800" spc="-10" dirty="0">
                <a:solidFill>
                  <a:srgbClr val="E7E6E6"/>
                </a:solidFill>
              </a:rPr>
              <a:t> </a:t>
            </a:r>
            <a:r>
              <a:rPr sz="4800" spc="-20" dirty="0">
                <a:solidFill>
                  <a:srgbClr val="E7E6E6"/>
                </a:solidFill>
              </a:rPr>
              <a:t>Plan</a:t>
            </a:r>
            <a:endParaRPr sz="48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This slide displays information on the social determinants of health.  It is entitled addressing social determinants of health in federal programs."/>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8275319" cy="6694931"/>
            </a:xfrm>
            <a:prstGeom prst="rect">
              <a:avLst/>
            </a:prstGeom>
          </p:spPr>
        </p:pic>
        <p:pic>
          <p:nvPicPr>
            <p:cNvPr id="4" name="object 4"/>
            <p:cNvPicPr/>
            <p:nvPr/>
          </p:nvPicPr>
          <p:blipFill>
            <a:blip r:embed="rId3" cstate="print"/>
            <a:stretch>
              <a:fillRect/>
            </a:stretch>
          </p:blipFill>
          <p:spPr>
            <a:xfrm>
              <a:off x="0" y="0"/>
              <a:ext cx="12191999" cy="2965704"/>
            </a:xfrm>
            <a:prstGeom prst="rect">
              <a:avLst/>
            </a:prstGeom>
          </p:spPr>
        </p:pic>
        <p:sp>
          <p:nvSpPr>
            <p:cNvPr id="5" name="object 5"/>
            <p:cNvSpPr/>
            <p:nvPr/>
          </p:nvSpPr>
          <p:spPr>
            <a:xfrm>
              <a:off x="6096000" y="5192267"/>
              <a:ext cx="978535" cy="485140"/>
            </a:xfrm>
            <a:custGeom>
              <a:avLst/>
              <a:gdLst/>
              <a:ahLst/>
              <a:cxnLst/>
              <a:rect l="l" t="t" r="r" b="b"/>
              <a:pathLst>
                <a:path w="978534" h="485139">
                  <a:moveTo>
                    <a:pt x="242315" y="0"/>
                  </a:moveTo>
                  <a:lnTo>
                    <a:pt x="0" y="242315"/>
                  </a:lnTo>
                  <a:lnTo>
                    <a:pt x="242315" y="484631"/>
                  </a:lnTo>
                  <a:lnTo>
                    <a:pt x="242315" y="363473"/>
                  </a:lnTo>
                  <a:lnTo>
                    <a:pt x="978408" y="363473"/>
                  </a:lnTo>
                  <a:lnTo>
                    <a:pt x="978408" y="121157"/>
                  </a:lnTo>
                  <a:lnTo>
                    <a:pt x="242315" y="121157"/>
                  </a:lnTo>
                  <a:lnTo>
                    <a:pt x="242315" y="0"/>
                  </a:lnTo>
                  <a:close/>
                </a:path>
              </a:pathLst>
            </a:custGeom>
            <a:solidFill>
              <a:srgbClr val="4471C4"/>
            </a:solidFill>
          </p:spPr>
          <p:txBody>
            <a:bodyPr wrap="square" lIns="0" tIns="0" rIns="0" bIns="0" rtlCol="0"/>
            <a:lstStyle/>
            <a:p>
              <a:endParaRPr/>
            </a:p>
          </p:txBody>
        </p:sp>
        <p:sp>
          <p:nvSpPr>
            <p:cNvPr id="6" name="object 6"/>
            <p:cNvSpPr/>
            <p:nvPr/>
          </p:nvSpPr>
          <p:spPr>
            <a:xfrm>
              <a:off x="6096000" y="5192267"/>
              <a:ext cx="978535" cy="485140"/>
            </a:xfrm>
            <a:custGeom>
              <a:avLst/>
              <a:gdLst/>
              <a:ahLst/>
              <a:cxnLst/>
              <a:rect l="l" t="t" r="r" b="b"/>
              <a:pathLst>
                <a:path w="978534" h="485139">
                  <a:moveTo>
                    <a:pt x="0" y="242315"/>
                  </a:moveTo>
                  <a:lnTo>
                    <a:pt x="242315" y="0"/>
                  </a:lnTo>
                  <a:lnTo>
                    <a:pt x="242315" y="121157"/>
                  </a:lnTo>
                  <a:lnTo>
                    <a:pt x="978408" y="121157"/>
                  </a:lnTo>
                  <a:lnTo>
                    <a:pt x="978408" y="363473"/>
                  </a:lnTo>
                  <a:lnTo>
                    <a:pt x="242315" y="363473"/>
                  </a:lnTo>
                  <a:lnTo>
                    <a:pt x="242315" y="484631"/>
                  </a:lnTo>
                  <a:lnTo>
                    <a:pt x="0" y="242315"/>
                  </a:lnTo>
                  <a:close/>
                </a:path>
              </a:pathLst>
            </a:custGeom>
            <a:ln w="12700">
              <a:solidFill>
                <a:srgbClr val="2E528F"/>
              </a:solidFill>
            </a:ln>
          </p:spPr>
          <p:txBody>
            <a:bodyPr wrap="square" lIns="0" tIns="0" rIns="0" bIns="0" rtlCol="0"/>
            <a:lstStyle/>
            <a:p>
              <a:endParaRPr/>
            </a:p>
          </p:txBody>
        </p:sp>
        <p:sp>
          <p:nvSpPr>
            <p:cNvPr id="7" name="object 7"/>
            <p:cNvSpPr/>
            <p:nvPr/>
          </p:nvSpPr>
          <p:spPr>
            <a:xfrm>
              <a:off x="6096000" y="4174235"/>
              <a:ext cx="978535" cy="485140"/>
            </a:xfrm>
            <a:custGeom>
              <a:avLst/>
              <a:gdLst/>
              <a:ahLst/>
              <a:cxnLst/>
              <a:rect l="l" t="t" r="r" b="b"/>
              <a:pathLst>
                <a:path w="978534" h="485139">
                  <a:moveTo>
                    <a:pt x="242315" y="0"/>
                  </a:moveTo>
                  <a:lnTo>
                    <a:pt x="0" y="242315"/>
                  </a:lnTo>
                  <a:lnTo>
                    <a:pt x="242315" y="484631"/>
                  </a:lnTo>
                  <a:lnTo>
                    <a:pt x="242315" y="363473"/>
                  </a:lnTo>
                  <a:lnTo>
                    <a:pt x="978408" y="363473"/>
                  </a:lnTo>
                  <a:lnTo>
                    <a:pt x="978408" y="121157"/>
                  </a:lnTo>
                  <a:lnTo>
                    <a:pt x="242315" y="121157"/>
                  </a:lnTo>
                  <a:lnTo>
                    <a:pt x="242315" y="0"/>
                  </a:lnTo>
                  <a:close/>
                </a:path>
              </a:pathLst>
            </a:custGeom>
            <a:solidFill>
              <a:srgbClr val="4471C4"/>
            </a:solidFill>
          </p:spPr>
          <p:txBody>
            <a:bodyPr wrap="square" lIns="0" tIns="0" rIns="0" bIns="0" rtlCol="0"/>
            <a:lstStyle/>
            <a:p>
              <a:endParaRPr/>
            </a:p>
          </p:txBody>
        </p:sp>
        <p:sp>
          <p:nvSpPr>
            <p:cNvPr id="8" name="object 8"/>
            <p:cNvSpPr/>
            <p:nvPr/>
          </p:nvSpPr>
          <p:spPr>
            <a:xfrm>
              <a:off x="6096000" y="4174235"/>
              <a:ext cx="978535" cy="485140"/>
            </a:xfrm>
            <a:custGeom>
              <a:avLst/>
              <a:gdLst/>
              <a:ahLst/>
              <a:cxnLst/>
              <a:rect l="l" t="t" r="r" b="b"/>
              <a:pathLst>
                <a:path w="978534" h="485139">
                  <a:moveTo>
                    <a:pt x="0" y="242315"/>
                  </a:moveTo>
                  <a:lnTo>
                    <a:pt x="242315" y="0"/>
                  </a:lnTo>
                  <a:lnTo>
                    <a:pt x="242315" y="121157"/>
                  </a:lnTo>
                  <a:lnTo>
                    <a:pt x="978408" y="121157"/>
                  </a:lnTo>
                  <a:lnTo>
                    <a:pt x="978408" y="363473"/>
                  </a:lnTo>
                  <a:lnTo>
                    <a:pt x="242315" y="363473"/>
                  </a:lnTo>
                  <a:lnTo>
                    <a:pt x="242315" y="484631"/>
                  </a:lnTo>
                  <a:lnTo>
                    <a:pt x="0" y="242315"/>
                  </a:lnTo>
                  <a:close/>
                </a:path>
              </a:pathLst>
            </a:custGeom>
            <a:ln w="12700">
              <a:solidFill>
                <a:srgbClr val="2E528F"/>
              </a:solidFill>
            </a:ln>
          </p:spPr>
          <p:txBody>
            <a:bodyPr wrap="square" lIns="0" tIns="0" rIns="0" bIns="0" rtlCol="0"/>
            <a:lstStyle/>
            <a:p>
              <a:endParaRPr/>
            </a:p>
          </p:txBody>
        </p:sp>
      </p:grpSp>
      <p:sp>
        <p:nvSpPr>
          <p:cNvPr id="9" name="object 9"/>
          <p:cNvSpPr txBox="1">
            <a:spLocks noGrp="1"/>
          </p:cNvSpPr>
          <p:nvPr>
            <p:ph type="title" idx="4294967295"/>
          </p:nvPr>
        </p:nvSpPr>
        <p:spPr>
          <a:xfrm>
            <a:off x="7797976" y="5837826"/>
            <a:ext cx="4096385" cy="57404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Addressing</a:t>
            </a:r>
            <a:r>
              <a:rPr kumimoji="0" lang="en-US" sz="1800" b="0" i="0" u="sng" strike="noStrike" kern="0" cap="none" spc="-55"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Social</a:t>
            </a:r>
            <a:r>
              <a:rPr kumimoji="0" lang="en-US" sz="1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Determinants</a:t>
            </a:r>
            <a:r>
              <a:rPr kumimoji="0" lang="en-US" sz="1800" b="0" i="0" u="sng" strike="noStrike" kern="0" cap="none" spc="-20"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of</a:t>
            </a:r>
            <a:r>
              <a:rPr kumimoji="0" lang="en-US" sz="1800" b="0" i="0" u="sng" strike="noStrike" kern="0" cap="none" spc="-30"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Health</a:t>
            </a:r>
            <a:r>
              <a:rPr kumimoji="0" lang="en-US" sz="1800" b="0" i="0" u="sng" strike="noStrike" kern="0" cap="none" spc="-5"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25" normalizeH="0" baseline="0" noProof="0" dirty="0">
                <a:ln>
                  <a:noFill/>
                </a:ln>
                <a:solidFill>
                  <a:srgbClr val="0562C1"/>
                </a:solidFill>
                <a:effectLst/>
                <a:uLnTx/>
                <a:uFill>
                  <a:solidFill>
                    <a:srgbClr val="0562C1"/>
                  </a:solidFill>
                </a:uFill>
                <a:latin typeface="Calibri"/>
                <a:cs typeface="Calibri"/>
                <a:hlinkClick r:id="rId4"/>
              </a:rPr>
              <a:t>in</a:t>
            </a:r>
            <a:r>
              <a:rPr kumimoji="0" lang="en-US" sz="1800" b="0" i="0" u="none" strike="noStrike" kern="0" cap="none" spc="-25" normalizeH="0" baseline="0" noProof="0" dirty="0">
                <a:ln>
                  <a:noFill/>
                </a:ln>
                <a:solidFill>
                  <a:srgbClr val="0562C1"/>
                </a:solidFill>
                <a:effectLst/>
                <a:uLnTx/>
                <a:uFillTx/>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Federal</a:t>
            </a:r>
            <a:r>
              <a:rPr kumimoji="0" lang="en-US" sz="1800" b="0" i="0" u="sng" strike="noStrike" kern="0" cap="none" spc="-45"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Programs</a:t>
            </a:r>
            <a:r>
              <a:rPr kumimoji="0" lang="en-US" sz="1800" b="0" i="0" u="sng" strike="noStrike" kern="0" cap="none" spc="-50"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t>
            </a:r>
            <a:r>
              <a:rPr kumimoji="0" lang="en-US" sz="1800" b="0" i="0" u="sng" strike="noStrike" kern="0" cap="none" spc="-35"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0" normalizeH="0" baseline="0" noProof="0" dirty="0">
                <a:ln>
                  <a:noFill/>
                </a:ln>
                <a:solidFill>
                  <a:srgbClr val="0562C1"/>
                </a:solidFill>
                <a:effectLst/>
                <a:uLnTx/>
                <a:uFill>
                  <a:solidFill>
                    <a:srgbClr val="0562C1"/>
                  </a:solidFill>
                </a:uFill>
                <a:latin typeface="Calibri"/>
                <a:cs typeface="Calibri"/>
                <a:hlinkClick r:id="rId4"/>
              </a:rPr>
              <a:t>ASPE</a:t>
            </a:r>
            <a:r>
              <a:rPr kumimoji="0" lang="en-US" sz="1800" b="0" i="0" u="sng" strike="noStrike" kern="0" cap="none" spc="-50" normalizeH="0" baseline="0" noProof="0" dirty="0">
                <a:ln>
                  <a:noFill/>
                </a:ln>
                <a:solidFill>
                  <a:srgbClr val="0562C1"/>
                </a:solidFill>
                <a:effectLst/>
                <a:uLnTx/>
                <a:uFill>
                  <a:solidFill>
                    <a:srgbClr val="0562C1"/>
                  </a:solidFill>
                </a:uFill>
                <a:latin typeface="Calibri"/>
                <a:cs typeface="Calibri"/>
                <a:hlinkClick r:id="rId4"/>
              </a:rPr>
              <a:t> </a:t>
            </a:r>
            <a:r>
              <a:rPr kumimoji="0" lang="en-US" sz="1800" b="0" i="0" u="sng" strike="noStrike" kern="0" cap="none" spc="-10" normalizeH="0" baseline="0" noProof="0" dirty="0">
                <a:ln>
                  <a:noFill/>
                </a:ln>
                <a:solidFill>
                  <a:srgbClr val="0562C1"/>
                </a:solidFill>
                <a:effectLst/>
                <a:uLnTx/>
                <a:uFill>
                  <a:solidFill>
                    <a:srgbClr val="0562C1"/>
                  </a:solidFill>
                </a:uFill>
                <a:latin typeface="Calibri"/>
                <a:cs typeface="Calibri"/>
                <a:hlinkClick r:id="rId4"/>
              </a:rPr>
              <a:t>(hhs.gov)</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10" name="object 10" descr="This is an arrow pointing the a link for an example of successful evidence-based strategies for addressing social determinants of health"/>
          <p:cNvGrpSpPr/>
          <p:nvPr/>
        </p:nvGrpSpPr>
        <p:grpSpPr>
          <a:xfrm>
            <a:off x="6146038" y="6136894"/>
            <a:ext cx="991235" cy="497840"/>
            <a:chOff x="6146038" y="6136894"/>
            <a:chExt cx="991235" cy="497840"/>
          </a:xfrm>
        </p:grpSpPr>
        <p:sp>
          <p:nvSpPr>
            <p:cNvPr id="11" name="object 11"/>
            <p:cNvSpPr/>
            <p:nvPr/>
          </p:nvSpPr>
          <p:spPr>
            <a:xfrm>
              <a:off x="6152388" y="6143244"/>
              <a:ext cx="978535" cy="485140"/>
            </a:xfrm>
            <a:custGeom>
              <a:avLst/>
              <a:gdLst/>
              <a:ahLst/>
              <a:cxnLst/>
              <a:rect l="l" t="t" r="r" b="b"/>
              <a:pathLst>
                <a:path w="978534" h="485140">
                  <a:moveTo>
                    <a:pt x="242315" y="0"/>
                  </a:moveTo>
                  <a:lnTo>
                    <a:pt x="0" y="242315"/>
                  </a:lnTo>
                  <a:lnTo>
                    <a:pt x="242315" y="484631"/>
                  </a:lnTo>
                  <a:lnTo>
                    <a:pt x="242315" y="363473"/>
                  </a:lnTo>
                  <a:lnTo>
                    <a:pt x="978408" y="363473"/>
                  </a:lnTo>
                  <a:lnTo>
                    <a:pt x="978408" y="121157"/>
                  </a:lnTo>
                  <a:lnTo>
                    <a:pt x="242315" y="121157"/>
                  </a:lnTo>
                  <a:lnTo>
                    <a:pt x="242315" y="0"/>
                  </a:lnTo>
                  <a:close/>
                </a:path>
              </a:pathLst>
            </a:custGeom>
            <a:solidFill>
              <a:srgbClr val="4471C4"/>
            </a:solidFill>
          </p:spPr>
          <p:txBody>
            <a:bodyPr wrap="square" lIns="0" tIns="0" rIns="0" bIns="0" rtlCol="0"/>
            <a:lstStyle/>
            <a:p>
              <a:endParaRPr/>
            </a:p>
          </p:txBody>
        </p:sp>
        <p:sp>
          <p:nvSpPr>
            <p:cNvPr id="12" name="object 12"/>
            <p:cNvSpPr/>
            <p:nvPr/>
          </p:nvSpPr>
          <p:spPr>
            <a:xfrm>
              <a:off x="6152388" y="6143244"/>
              <a:ext cx="978535" cy="485140"/>
            </a:xfrm>
            <a:custGeom>
              <a:avLst/>
              <a:gdLst/>
              <a:ahLst/>
              <a:cxnLst/>
              <a:rect l="l" t="t" r="r" b="b"/>
              <a:pathLst>
                <a:path w="978534" h="485140">
                  <a:moveTo>
                    <a:pt x="0" y="242315"/>
                  </a:moveTo>
                  <a:lnTo>
                    <a:pt x="242315" y="0"/>
                  </a:lnTo>
                  <a:lnTo>
                    <a:pt x="242315" y="121157"/>
                  </a:lnTo>
                  <a:lnTo>
                    <a:pt x="978408" y="121157"/>
                  </a:lnTo>
                  <a:lnTo>
                    <a:pt x="978408" y="363473"/>
                  </a:lnTo>
                  <a:lnTo>
                    <a:pt x="242315" y="363473"/>
                  </a:lnTo>
                  <a:lnTo>
                    <a:pt x="242315" y="484631"/>
                  </a:lnTo>
                  <a:lnTo>
                    <a:pt x="0" y="242315"/>
                  </a:lnTo>
                  <a:close/>
                </a:path>
              </a:pathLst>
            </a:custGeom>
            <a:ln w="12700">
              <a:solidFill>
                <a:srgbClr val="2E528F"/>
              </a:solidFill>
            </a:ln>
          </p:spPr>
          <p:txBody>
            <a:bodyPr wrap="square" lIns="0" tIns="0" rIns="0" bIns="0" rtlCol="0"/>
            <a:lstStyle/>
            <a:p>
              <a:endParaRP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HHS's Strategic Approach to Addressing Social Determinants of Health to Advance Health Equity- At Glance"/>
          <p:cNvGrpSpPr/>
          <p:nvPr/>
        </p:nvGrpSpPr>
        <p:grpSpPr>
          <a:xfrm>
            <a:off x="0" y="51816"/>
            <a:ext cx="11941810" cy="6529705"/>
            <a:chOff x="0" y="51816"/>
            <a:chExt cx="11941810" cy="6529705"/>
          </a:xfrm>
        </p:grpSpPr>
        <p:pic>
          <p:nvPicPr>
            <p:cNvPr id="3" name="object 3"/>
            <p:cNvPicPr/>
            <p:nvPr/>
          </p:nvPicPr>
          <p:blipFill>
            <a:blip r:embed="rId2" cstate="print"/>
            <a:stretch>
              <a:fillRect/>
            </a:stretch>
          </p:blipFill>
          <p:spPr>
            <a:xfrm>
              <a:off x="0" y="51816"/>
              <a:ext cx="7272527" cy="5633262"/>
            </a:xfrm>
            <a:prstGeom prst="rect">
              <a:avLst/>
            </a:prstGeom>
          </p:spPr>
        </p:pic>
        <p:pic>
          <p:nvPicPr>
            <p:cNvPr id="4" name="object 4"/>
            <p:cNvPicPr/>
            <p:nvPr/>
          </p:nvPicPr>
          <p:blipFill>
            <a:blip r:embed="rId3" cstate="print"/>
            <a:stretch>
              <a:fillRect/>
            </a:stretch>
          </p:blipFill>
          <p:spPr>
            <a:xfrm>
              <a:off x="5806440" y="4386071"/>
              <a:ext cx="5947649" cy="2185416"/>
            </a:xfrm>
            <a:prstGeom prst="rect">
              <a:avLst/>
            </a:prstGeom>
          </p:spPr>
        </p:pic>
        <p:sp>
          <p:nvSpPr>
            <p:cNvPr id="5" name="object 5"/>
            <p:cNvSpPr/>
            <p:nvPr/>
          </p:nvSpPr>
          <p:spPr>
            <a:xfrm>
              <a:off x="5801677" y="4381309"/>
              <a:ext cx="5958205" cy="2195195"/>
            </a:xfrm>
            <a:custGeom>
              <a:avLst/>
              <a:gdLst/>
              <a:ahLst/>
              <a:cxnLst/>
              <a:rect l="l" t="t" r="r" b="b"/>
              <a:pathLst>
                <a:path w="5958205" h="2195195">
                  <a:moveTo>
                    <a:pt x="0" y="0"/>
                  </a:moveTo>
                  <a:lnTo>
                    <a:pt x="5957696" y="0"/>
                  </a:lnTo>
                  <a:lnTo>
                    <a:pt x="5957696" y="2194941"/>
                  </a:lnTo>
                  <a:lnTo>
                    <a:pt x="0" y="2194941"/>
                  </a:lnTo>
                  <a:lnTo>
                    <a:pt x="0" y="0"/>
                  </a:lnTo>
                  <a:close/>
                </a:path>
              </a:pathLst>
            </a:custGeom>
            <a:ln w="9525">
              <a:solidFill>
                <a:srgbClr val="4471C4"/>
              </a:solidFill>
            </a:ln>
          </p:spPr>
          <p:txBody>
            <a:bodyPr wrap="square" lIns="0" tIns="0" rIns="0" bIns="0" rtlCol="0"/>
            <a:lstStyle/>
            <a:p>
              <a:endParaRPr/>
            </a:p>
          </p:txBody>
        </p:sp>
        <p:pic>
          <p:nvPicPr>
            <p:cNvPr id="6" name="object 6">
              <a:hlinkClick r:id="rId4"/>
            </p:cNvPr>
            <p:cNvPicPr/>
            <p:nvPr/>
          </p:nvPicPr>
          <p:blipFill>
            <a:blip r:embed="rId5" cstate="print"/>
            <a:stretch>
              <a:fillRect/>
            </a:stretch>
          </p:blipFill>
          <p:spPr>
            <a:xfrm>
              <a:off x="7388653" y="1644393"/>
              <a:ext cx="4553095" cy="2083310"/>
            </a:xfrm>
            <a:prstGeom prst="rect">
              <a:avLst/>
            </a:prstGeom>
          </p:spPr>
        </p:pic>
      </p:grpSp>
      <p:sp>
        <p:nvSpPr>
          <p:cNvPr id="8" name="object 8"/>
          <p:cNvSpPr txBox="1">
            <a:spLocks noGrp="1"/>
          </p:cNvSpPr>
          <p:nvPr>
            <p:ph type="title"/>
          </p:nvPr>
        </p:nvSpPr>
        <p:spPr>
          <a:xfrm>
            <a:off x="7622540" y="537156"/>
            <a:ext cx="4143375" cy="299720"/>
          </a:xfrm>
          <a:prstGeom prst="rect">
            <a:avLst/>
          </a:prstGeom>
        </p:spPr>
        <p:txBody>
          <a:bodyPr vert="horz" wrap="square" lIns="0" tIns="12700" rIns="0" bIns="0" rtlCol="0">
            <a:spAutoFit/>
          </a:bodyPr>
          <a:lstStyle/>
          <a:p>
            <a:pPr marL="12700">
              <a:lnSpc>
                <a:spcPct val="100000"/>
              </a:lnSpc>
              <a:spcBef>
                <a:spcPts val="100"/>
              </a:spcBef>
            </a:pPr>
            <a:r>
              <a:rPr sz="1800" b="0" u="sng" spc="-10" dirty="0">
                <a:solidFill>
                  <a:srgbClr val="0562C1"/>
                </a:solidFill>
                <a:uFill>
                  <a:solidFill>
                    <a:srgbClr val="0562C1"/>
                  </a:solidFill>
                </a:uFill>
                <a:latin typeface="Calibri"/>
                <a:cs typeface="Calibri"/>
                <a:hlinkClick r:id="rId6"/>
              </a:rPr>
              <a:t>SDOH-Action-Plan-</a:t>
            </a:r>
            <a:r>
              <a:rPr sz="1800" b="0" u="sng" spc="-25" dirty="0">
                <a:solidFill>
                  <a:srgbClr val="0562C1"/>
                </a:solidFill>
                <a:uFill>
                  <a:solidFill>
                    <a:srgbClr val="0562C1"/>
                  </a:solidFill>
                </a:uFill>
                <a:latin typeface="Calibri"/>
                <a:cs typeface="Calibri"/>
                <a:hlinkClick r:id="rId6"/>
              </a:rPr>
              <a:t>At-</a:t>
            </a:r>
            <a:r>
              <a:rPr sz="1800" b="0" u="sng" dirty="0">
                <a:solidFill>
                  <a:srgbClr val="0562C1"/>
                </a:solidFill>
                <a:uFill>
                  <a:solidFill>
                    <a:srgbClr val="0562C1"/>
                  </a:solidFill>
                </a:uFill>
                <a:latin typeface="Calibri"/>
                <a:cs typeface="Calibri"/>
                <a:hlinkClick r:id="rId6"/>
              </a:rPr>
              <a:t>a-Glance.pdf</a:t>
            </a:r>
            <a:r>
              <a:rPr sz="1800" b="0" u="sng" spc="130" dirty="0">
                <a:solidFill>
                  <a:srgbClr val="0562C1"/>
                </a:solidFill>
                <a:uFill>
                  <a:solidFill>
                    <a:srgbClr val="0562C1"/>
                  </a:solidFill>
                </a:uFill>
                <a:latin typeface="Calibri"/>
                <a:cs typeface="Calibri"/>
                <a:hlinkClick r:id="rId6"/>
              </a:rPr>
              <a:t> </a:t>
            </a:r>
            <a:r>
              <a:rPr sz="1800" b="0" u="sng" spc="-10" dirty="0">
                <a:solidFill>
                  <a:srgbClr val="0562C1"/>
                </a:solidFill>
                <a:uFill>
                  <a:solidFill>
                    <a:srgbClr val="0562C1"/>
                  </a:solidFill>
                </a:uFill>
                <a:latin typeface="Calibri"/>
                <a:cs typeface="Calibri"/>
                <a:hlinkClick r:id="rId6"/>
              </a:rPr>
              <a:t>(hhs.gov)</a:t>
            </a:r>
            <a:endParaRPr sz="1800" dirty="0">
              <a:latin typeface="Calibri"/>
              <a:cs typeface="Calibri"/>
            </a:endParaRPr>
          </a:p>
        </p:txBody>
      </p:sp>
      <p:sp>
        <p:nvSpPr>
          <p:cNvPr id="7" name="object 7"/>
          <p:cNvSpPr txBox="1"/>
          <p:nvPr/>
        </p:nvSpPr>
        <p:spPr>
          <a:xfrm>
            <a:off x="254105" y="5942590"/>
            <a:ext cx="5047615" cy="574040"/>
          </a:xfrm>
          <a:prstGeom prst="rect">
            <a:avLst/>
          </a:prstGeom>
        </p:spPr>
        <p:txBody>
          <a:bodyPr vert="horz" wrap="square" lIns="0" tIns="12700" rIns="0" bIns="0" rtlCol="0">
            <a:spAutoFit/>
          </a:bodyPr>
          <a:lstStyle/>
          <a:p>
            <a:pPr marL="12700" marR="5080">
              <a:lnSpc>
                <a:spcPct val="100000"/>
              </a:lnSpc>
              <a:spcBef>
                <a:spcPts val="100"/>
              </a:spcBef>
            </a:pPr>
            <a:r>
              <a:rPr sz="1800" u="sng" dirty="0">
                <a:solidFill>
                  <a:srgbClr val="0562C1"/>
                </a:solidFill>
                <a:uFill>
                  <a:solidFill>
                    <a:srgbClr val="0562C1"/>
                  </a:solidFill>
                </a:uFill>
                <a:latin typeface="Calibri"/>
                <a:cs typeface="Calibri"/>
                <a:hlinkClick r:id="rId7"/>
              </a:rPr>
              <a:t>Social</a:t>
            </a:r>
            <a:r>
              <a:rPr sz="1800" u="sng" spc="-35"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Determinants</a:t>
            </a:r>
            <a:r>
              <a:rPr sz="1800" u="sng" spc="-5"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of</a:t>
            </a:r>
            <a:r>
              <a:rPr sz="1800" u="sng" spc="-30"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Health</a:t>
            </a:r>
            <a:r>
              <a:rPr sz="1800" u="sng" spc="-15"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a:t>
            </a:r>
            <a:r>
              <a:rPr sz="1800" u="sng" spc="-20"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Healthy</a:t>
            </a:r>
            <a:r>
              <a:rPr sz="1800" u="sng" spc="-20"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People</a:t>
            </a:r>
            <a:r>
              <a:rPr sz="1800" u="sng" spc="-15" dirty="0">
                <a:solidFill>
                  <a:srgbClr val="0562C1"/>
                </a:solidFill>
                <a:uFill>
                  <a:solidFill>
                    <a:srgbClr val="0562C1"/>
                  </a:solidFill>
                </a:uFill>
                <a:latin typeface="Calibri"/>
                <a:cs typeface="Calibri"/>
                <a:hlinkClick r:id="rId7"/>
              </a:rPr>
              <a:t> </a:t>
            </a:r>
            <a:r>
              <a:rPr sz="1800" u="sng" dirty="0">
                <a:solidFill>
                  <a:srgbClr val="0562C1"/>
                </a:solidFill>
                <a:uFill>
                  <a:solidFill>
                    <a:srgbClr val="0562C1"/>
                  </a:solidFill>
                </a:uFill>
                <a:latin typeface="Calibri"/>
                <a:cs typeface="Calibri"/>
                <a:hlinkClick r:id="rId7"/>
              </a:rPr>
              <a:t>2030</a:t>
            </a:r>
            <a:r>
              <a:rPr sz="1800" u="sng" spc="-15" dirty="0">
                <a:solidFill>
                  <a:srgbClr val="0562C1"/>
                </a:solidFill>
                <a:uFill>
                  <a:solidFill>
                    <a:srgbClr val="0562C1"/>
                  </a:solidFill>
                </a:uFill>
                <a:latin typeface="Calibri"/>
                <a:cs typeface="Calibri"/>
                <a:hlinkClick r:id="rId7"/>
              </a:rPr>
              <a:t> </a:t>
            </a:r>
            <a:r>
              <a:rPr sz="1800" u="sng" spc="-50" dirty="0">
                <a:solidFill>
                  <a:srgbClr val="0562C1"/>
                </a:solidFill>
                <a:uFill>
                  <a:solidFill>
                    <a:srgbClr val="0562C1"/>
                  </a:solidFill>
                </a:uFill>
                <a:latin typeface="Calibri"/>
                <a:cs typeface="Calibri"/>
                <a:hlinkClick r:id="rId7"/>
              </a:rPr>
              <a:t>|</a:t>
            </a:r>
            <a:r>
              <a:rPr sz="1800" spc="-50" dirty="0">
                <a:solidFill>
                  <a:srgbClr val="0562C1"/>
                </a:solidFill>
                <a:latin typeface="Calibri"/>
                <a:cs typeface="Calibri"/>
                <a:hlinkClick r:id="rId7"/>
              </a:rPr>
              <a:t> </a:t>
            </a:r>
            <a:r>
              <a:rPr sz="1800" u="sng" spc="-10" dirty="0">
                <a:solidFill>
                  <a:srgbClr val="0562C1"/>
                </a:solidFill>
                <a:uFill>
                  <a:solidFill>
                    <a:srgbClr val="0562C1"/>
                  </a:solidFill>
                </a:uFill>
                <a:latin typeface="Calibri"/>
                <a:cs typeface="Calibri"/>
                <a:hlinkClick r:id="rId7"/>
              </a:rPr>
              <a:t>health.gov</a:t>
            </a:r>
            <a:endParaRPr sz="1800">
              <a:latin typeface="Calibri"/>
              <a:cs typeface="Calibri"/>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This is an image of the Executive Summary Report to Congress.  The report is on social risk factors and performance in medicare's value-based purchasing program."/>
          <p:cNvPicPr/>
          <p:nvPr/>
        </p:nvPicPr>
        <p:blipFill>
          <a:blip r:embed="rId2" cstate="print"/>
          <a:stretch>
            <a:fillRect/>
          </a:stretch>
        </p:blipFill>
        <p:spPr>
          <a:xfrm>
            <a:off x="170688" y="100584"/>
            <a:ext cx="5612891" cy="6535203"/>
          </a:xfrm>
          <a:prstGeom prst="rect">
            <a:avLst/>
          </a:prstGeom>
        </p:spPr>
      </p:pic>
      <p:sp>
        <p:nvSpPr>
          <p:cNvPr id="3" name="object 3"/>
          <p:cNvSpPr txBox="1">
            <a:spLocks noGrp="1"/>
          </p:cNvSpPr>
          <p:nvPr>
            <p:ph type="title" idx="4294967295"/>
          </p:nvPr>
        </p:nvSpPr>
        <p:spPr>
          <a:xfrm>
            <a:off x="6001387" y="584457"/>
            <a:ext cx="5865495" cy="557974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cs typeface="Calibri"/>
              </a:rPr>
              <a:t>Section</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2(d)</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the</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Improving</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Medicare</a:t>
            </a:r>
            <a:r>
              <a:rPr kumimoji="0" lang="en-US" sz="1800" b="0" i="0" u="none" strike="noStrike" kern="0" cap="none" spc="-10" normalizeH="0" baseline="0" noProof="0" dirty="0">
                <a:ln>
                  <a:noFill/>
                </a:ln>
                <a:solidFill>
                  <a:sysClr val="windowText" lastClr="000000"/>
                </a:solidFill>
                <a:effectLst/>
                <a:uLnTx/>
                <a:uFillTx/>
                <a:latin typeface="Calibri"/>
                <a:cs typeface="Calibri"/>
              </a:rPr>
              <a:t> </a:t>
            </a:r>
            <a:r>
              <a:rPr kumimoji="0" lang="en-US" sz="1800" b="0" i="0" u="none" strike="noStrike" kern="0" cap="none" spc="-20" normalizeH="0" baseline="0" noProof="0" dirty="0">
                <a:ln>
                  <a:noFill/>
                </a:ln>
                <a:solidFill>
                  <a:sysClr val="windowText" lastClr="000000"/>
                </a:solidFill>
                <a:effectLst/>
                <a:uLnTx/>
                <a:uFillTx/>
                <a:latin typeface="Calibri"/>
                <a:cs typeface="Calibri"/>
              </a:rPr>
              <a:t>Post-</a:t>
            </a:r>
            <a:r>
              <a:rPr kumimoji="0" lang="en-US" sz="1800" b="0" i="0" u="none" strike="noStrike" kern="0" cap="none" spc="0" normalizeH="0" baseline="0" noProof="0" dirty="0">
                <a:ln>
                  <a:noFill/>
                </a:ln>
                <a:solidFill>
                  <a:sysClr val="windowText" lastClr="000000"/>
                </a:solidFill>
                <a:effectLst/>
                <a:uLnTx/>
                <a:uFillTx/>
                <a:latin typeface="Calibri"/>
                <a:cs typeface="Calibri"/>
              </a:rPr>
              <a:t>Acute</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20" normalizeH="0" baseline="0" noProof="0" dirty="0">
                <a:ln>
                  <a:noFill/>
                </a:ln>
                <a:solidFill>
                  <a:sysClr val="windowText" lastClr="000000"/>
                </a:solidFill>
                <a:effectLst/>
                <a:uLnTx/>
                <a:uFillTx/>
                <a:latin typeface="Calibri"/>
                <a:cs typeface="Calibri"/>
              </a:rPr>
              <a:t>Care Transformation</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(IMPACT)</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Act</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2014</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35" normalizeH="0" baseline="0" noProof="0" dirty="0">
                <a:ln>
                  <a:noFill/>
                </a:ln>
                <a:solidFill>
                  <a:sysClr val="windowText" lastClr="000000"/>
                </a:solidFill>
                <a:effectLst/>
                <a:uLnTx/>
                <a:uFillTx/>
                <a:latin typeface="Calibri"/>
                <a:cs typeface="Calibri"/>
              </a:rPr>
              <a:t>(P.L.</a:t>
            </a:r>
            <a:r>
              <a:rPr kumimoji="0" lang="en-US" sz="1800" b="0" i="0" u="none" strike="noStrike" kern="0" cap="none" spc="-10" normalizeH="0" baseline="0" noProof="0" dirty="0">
                <a:ln>
                  <a:noFill/>
                </a:ln>
                <a:solidFill>
                  <a:sysClr val="windowText" lastClr="000000"/>
                </a:solidFill>
                <a:effectLst/>
                <a:uLnTx/>
                <a:uFillTx/>
                <a:latin typeface="Calibri"/>
                <a:cs typeface="Calibri"/>
              </a:rPr>
              <a:t> 113-</a:t>
            </a:r>
            <a:r>
              <a:rPr kumimoji="0" lang="en-US" sz="1800" b="0" i="0" u="none" strike="noStrike" kern="0" cap="none" spc="0" normalizeH="0" baseline="0" noProof="0" dirty="0">
                <a:ln>
                  <a:noFill/>
                </a:ln>
                <a:solidFill>
                  <a:sysClr val="windowText" lastClr="000000"/>
                </a:solidFill>
                <a:effectLst/>
                <a:uLnTx/>
                <a:uFillTx/>
                <a:latin typeface="Calibri"/>
                <a:cs typeface="Calibri"/>
              </a:rPr>
              <a:t>183)</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called</a:t>
            </a:r>
            <a:r>
              <a:rPr kumimoji="0" lang="en-US" sz="1800" b="0" i="0" u="none" strike="noStrike" kern="0" cap="none" spc="10" normalizeH="0" baseline="0" noProof="0" dirty="0">
                <a:ln>
                  <a:noFill/>
                </a:ln>
                <a:solidFill>
                  <a:sysClr val="windowText" lastClr="000000"/>
                </a:solidFill>
                <a:effectLst/>
                <a:uLnTx/>
                <a:uFillTx/>
                <a:latin typeface="Calibri"/>
                <a:cs typeface="Calibri"/>
              </a:rPr>
              <a:t> </a:t>
            </a:r>
            <a:r>
              <a:rPr kumimoji="0" lang="en-US" sz="1800" b="0" i="0" u="none" strike="noStrike" kern="0" cap="none" spc="-25" normalizeH="0" baseline="0" noProof="0" dirty="0">
                <a:ln>
                  <a:noFill/>
                </a:ln>
                <a:solidFill>
                  <a:sysClr val="windowText" lastClr="000000"/>
                </a:solidFill>
                <a:effectLst/>
                <a:uLnTx/>
                <a:uFillTx/>
                <a:latin typeface="Calibri"/>
                <a:cs typeface="Calibri"/>
              </a:rPr>
              <a:t>for </a:t>
            </a:r>
            <a:r>
              <a:rPr kumimoji="0" lang="en-US" sz="1800" b="0" i="0" u="none" strike="noStrike" kern="0" cap="none" spc="0" normalizeH="0" baseline="0" noProof="0" dirty="0">
                <a:ln>
                  <a:noFill/>
                </a:ln>
                <a:solidFill>
                  <a:sysClr val="windowText" lastClr="000000"/>
                </a:solidFill>
                <a:effectLst/>
                <a:uLnTx/>
                <a:uFillTx/>
                <a:latin typeface="Calibri"/>
                <a:cs typeface="Calibri"/>
              </a:rPr>
              <a:t>the</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Secretary</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Health</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and</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Human</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Services</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(HHS)</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to</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study</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25" normalizeH="0" baseline="0" noProof="0" dirty="0">
                <a:ln>
                  <a:noFill/>
                </a:ln>
                <a:solidFill>
                  <a:sysClr val="windowText" lastClr="000000"/>
                </a:solidFill>
                <a:effectLst/>
                <a:uLnTx/>
                <a:uFillTx/>
                <a:latin typeface="Calibri"/>
                <a:cs typeface="Calibri"/>
              </a:rPr>
              <a:t>the </a:t>
            </a:r>
            <a:r>
              <a:rPr kumimoji="0" lang="en-US" sz="1800" b="0" i="0" u="none" strike="noStrike" kern="0" cap="none" spc="0" normalizeH="0" baseline="0" noProof="0" dirty="0">
                <a:ln>
                  <a:noFill/>
                </a:ln>
                <a:solidFill>
                  <a:sysClr val="windowText" lastClr="000000"/>
                </a:solidFill>
                <a:effectLst/>
                <a:uLnTx/>
                <a:uFillTx/>
                <a:latin typeface="Calibri"/>
                <a:cs typeface="Calibri"/>
              </a:rPr>
              <a:t>effect</a:t>
            </a:r>
            <a:r>
              <a:rPr kumimoji="0" lang="en-US" sz="1800" b="0" i="0" u="none" strike="noStrike" kern="0" cap="none" spc="-5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individuals’</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socioeconomic</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status</a:t>
            </a:r>
            <a:r>
              <a:rPr kumimoji="0" lang="en-US" sz="1800" b="0" i="0" u="none" strike="noStrike" kern="0" cap="none" spc="-4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(SES)</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on</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quality </a:t>
            </a:r>
            <a:r>
              <a:rPr kumimoji="0" lang="en-US" sz="1800" b="0" i="0" u="none" strike="noStrike" kern="0" cap="none" spc="0" normalizeH="0" baseline="0" noProof="0" dirty="0">
                <a:ln>
                  <a:noFill/>
                </a:ln>
                <a:solidFill>
                  <a:sysClr val="windowText" lastClr="000000"/>
                </a:solidFill>
                <a:effectLst/>
                <a:uLnTx/>
                <a:uFillTx/>
                <a:latin typeface="Calibri"/>
                <a:cs typeface="Calibri"/>
              </a:rPr>
              <a:t>measures</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and</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measures</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resource</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use</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under</a:t>
            </a:r>
            <a:r>
              <a:rPr kumimoji="0" lang="en-US" sz="1800" b="0" i="0" u="none" strike="noStrike" kern="0" cap="none" spc="-1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the</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Medicare program.</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lang="en-US" sz="215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cs typeface="Calibri"/>
              </a:rPr>
              <a:t>Three</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policy</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questions:</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20"/>
              </a:spcBef>
              <a:spcAft>
                <a:spcPts val="0"/>
              </a:spcAft>
              <a:buClrTx/>
              <a:buSzTx/>
              <a:buFontTx/>
              <a:buNone/>
              <a:tabLst/>
              <a:defRPr/>
            </a:pPr>
            <a:endParaRPr kumimoji="0" lang="en-US" sz="1750" b="0" i="0" u="none" strike="noStrike" kern="0" cap="none" spc="0" normalizeH="0" baseline="0" noProof="0" dirty="0">
              <a:ln>
                <a:noFill/>
              </a:ln>
              <a:solidFill>
                <a:sysClr val="windowText" lastClr="000000"/>
              </a:solidFill>
              <a:effectLst/>
              <a:uLnTx/>
              <a:uFillTx/>
              <a:latin typeface="Calibri"/>
              <a:cs typeface="Calibri"/>
            </a:endParaRPr>
          </a:p>
          <a:p>
            <a:pPr marL="355600" marR="239395" lvl="0" indent="-343535" defTabSz="914400" eaLnBrk="1" fontAlgn="auto" latinLnBrk="0" hangingPunct="1">
              <a:lnSpc>
                <a:spcPct val="100000"/>
              </a:lnSpc>
              <a:spcBef>
                <a:spcPts val="5"/>
              </a:spcBef>
              <a:spcAft>
                <a:spcPts val="0"/>
              </a:spcAft>
              <a:buClrTx/>
              <a:buSzTx/>
              <a:buFontTx/>
              <a:buAutoNum type="arabicPeriod"/>
              <a:tabLst>
                <a:tab pos="354965" algn="l"/>
                <a:tab pos="355600" algn="l"/>
              </a:tabLst>
              <a:defRPr/>
            </a:pPr>
            <a:r>
              <a:rPr kumimoji="0" lang="en-US" sz="1800" b="0" i="0" u="none" strike="noStrike" kern="0" cap="none" spc="0" normalizeH="0" baseline="0" noProof="0" dirty="0">
                <a:ln>
                  <a:noFill/>
                </a:ln>
                <a:solidFill>
                  <a:sysClr val="windowText" lastClr="000000"/>
                </a:solidFill>
                <a:effectLst/>
                <a:uLnTx/>
                <a:uFillTx/>
                <a:latin typeface="Calibri"/>
                <a:cs typeface="Calibri"/>
              </a:rPr>
              <a:t>Should</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some</a:t>
            </a:r>
            <a:r>
              <a:rPr kumimoji="0" lang="en-US" sz="1800" b="0" i="0" u="none" strike="noStrike" kern="0" cap="none" spc="-1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or</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all</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Medicare’s</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value-</a:t>
            </a:r>
            <a:r>
              <a:rPr kumimoji="0" lang="en-US" sz="1800" b="0" i="0" u="none" strike="noStrike" kern="0" cap="none" spc="0" normalizeH="0" baseline="0" noProof="0" dirty="0">
                <a:ln>
                  <a:noFill/>
                </a:ln>
                <a:solidFill>
                  <a:sysClr val="windowText" lastClr="000000"/>
                </a:solidFill>
                <a:effectLst/>
                <a:uLnTx/>
                <a:uFillTx/>
                <a:latin typeface="Calibri"/>
                <a:cs typeface="Calibri"/>
              </a:rPr>
              <a:t>based</a:t>
            </a:r>
            <a:r>
              <a:rPr kumimoji="0" lang="en-US" sz="1800" b="0" i="0" u="none" strike="noStrike" kern="0" cap="none" spc="-10" normalizeH="0" baseline="0" noProof="0" dirty="0">
                <a:ln>
                  <a:noFill/>
                </a:ln>
                <a:solidFill>
                  <a:sysClr val="windowText" lastClr="000000"/>
                </a:solidFill>
                <a:effectLst/>
                <a:uLnTx/>
                <a:uFillTx/>
                <a:latin typeface="Calibri"/>
                <a:cs typeface="Calibri"/>
              </a:rPr>
              <a:t> purchasing </a:t>
            </a:r>
            <a:r>
              <a:rPr kumimoji="0" lang="en-US" sz="1800" b="0" i="0" u="none" strike="noStrike" kern="0" cap="none" spc="0" normalizeH="0" baseline="0" noProof="0" dirty="0">
                <a:ln>
                  <a:noFill/>
                </a:ln>
                <a:solidFill>
                  <a:sysClr val="windowText" lastClr="000000"/>
                </a:solidFill>
                <a:effectLst/>
                <a:uLnTx/>
                <a:uFillTx/>
                <a:latin typeface="Calibri"/>
                <a:cs typeface="Calibri"/>
              </a:rPr>
              <a:t>programs</a:t>
            </a:r>
            <a:r>
              <a:rPr kumimoji="0" lang="en-US" sz="1800" b="0" i="0" u="none" strike="noStrike" kern="0" cap="none" spc="-4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account</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for</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social</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risk</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by</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adjusting</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measures </a:t>
            </a:r>
            <a:r>
              <a:rPr kumimoji="0" lang="en-US" sz="1800" b="0" i="0" u="none" strike="noStrike" kern="0" cap="none" spc="0" normalizeH="0" baseline="0" noProof="0" dirty="0">
                <a:ln>
                  <a:noFill/>
                </a:ln>
                <a:solidFill>
                  <a:sysClr val="windowText" lastClr="000000"/>
                </a:solidFill>
                <a:effectLst/>
                <a:uLnTx/>
                <a:uFillTx/>
                <a:latin typeface="Calibri"/>
                <a:cs typeface="Calibri"/>
              </a:rPr>
              <a:t>and/or</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payment</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based</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on</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those</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measures?</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a:p>
            <a:pPr marL="355600" marR="186055" lvl="0" indent="-342900" defTabSz="914400" eaLnBrk="1" fontAlgn="auto" latinLnBrk="0" hangingPunct="1">
              <a:lnSpc>
                <a:spcPct val="100000"/>
              </a:lnSpc>
              <a:spcBef>
                <a:spcPts val="0"/>
              </a:spcBef>
              <a:spcAft>
                <a:spcPts val="0"/>
              </a:spcAft>
              <a:buClrTx/>
              <a:buSzTx/>
              <a:buFontTx/>
              <a:buAutoNum type="arabicPeriod"/>
              <a:tabLst>
                <a:tab pos="354965" algn="l"/>
                <a:tab pos="355600" algn="l"/>
              </a:tabLst>
              <a:defRPr/>
            </a:pPr>
            <a:r>
              <a:rPr kumimoji="0" lang="en-US" sz="1800" b="0" i="0" u="none" strike="noStrike" kern="0" cap="none" spc="0" normalizeH="0" baseline="0" noProof="0" dirty="0">
                <a:ln>
                  <a:noFill/>
                </a:ln>
                <a:solidFill>
                  <a:sysClr val="windowText" lastClr="000000"/>
                </a:solidFill>
                <a:effectLst/>
                <a:uLnTx/>
                <a:uFillTx/>
                <a:latin typeface="Calibri"/>
                <a:cs typeface="Calibri"/>
              </a:rPr>
              <a:t>Should</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HHS</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routinely</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collect</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more</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extensive</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and</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detailed </a:t>
            </a:r>
            <a:r>
              <a:rPr kumimoji="0" lang="en-US" sz="1800" b="0" i="0" u="none" strike="noStrike" kern="0" cap="none" spc="0" normalizeH="0" baseline="0" noProof="0" dirty="0">
                <a:ln>
                  <a:noFill/>
                </a:ln>
                <a:solidFill>
                  <a:sysClr val="windowText" lastClr="000000"/>
                </a:solidFill>
                <a:effectLst/>
                <a:uLnTx/>
                <a:uFillTx/>
                <a:latin typeface="Calibri"/>
                <a:cs typeface="Calibri"/>
              </a:rPr>
              <a:t>data</a:t>
            </a:r>
            <a:r>
              <a:rPr kumimoji="0" lang="en-US" sz="1800" b="0" i="0" u="none" strike="noStrike" kern="0" cap="none" spc="-4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on</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beneficiaries’</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social</a:t>
            </a:r>
            <a:r>
              <a:rPr kumimoji="0" lang="en-US" sz="1800" b="0" i="0" u="none" strike="noStrike" kern="0" cap="none" spc="-1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risk</a:t>
            </a:r>
            <a:r>
              <a:rPr kumimoji="0" lang="en-US" sz="1800" b="0" i="0" u="none" strike="noStrike" kern="0" cap="none" spc="-4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factors</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than</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is</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currently available?</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a:p>
            <a:pPr marL="355600" marR="351790" lvl="0" indent="-342900" defTabSz="914400" eaLnBrk="1" fontAlgn="auto" latinLnBrk="0" hangingPunct="1">
              <a:lnSpc>
                <a:spcPct val="100000"/>
              </a:lnSpc>
              <a:spcBef>
                <a:spcPts val="0"/>
              </a:spcBef>
              <a:spcAft>
                <a:spcPts val="0"/>
              </a:spcAft>
              <a:buClrTx/>
              <a:buSzTx/>
              <a:buFontTx/>
              <a:buAutoNum type="arabicPeriod"/>
              <a:tabLst>
                <a:tab pos="354965" algn="l"/>
                <a:tab pos="355600" algn="l"/>
              </a:tabLst>
              <a:defRPr/>
            </a:pPr>
            <a:r>
              <a:rPr kumimoji="0" lang="en-US" sz="1800" b="0" i="0" u="none" strike="noStrike" kern="0" cap="none" spc="0" normalizeH="0" baseline="0" noProof="0" dirty="0">
                <a:ln>
                  <a:noFill/>
                </a:ln>
                <a:solidFill>
                  <a:sysClr val="windowText" lastClr="000000"/>
                </a:solidFill>
                <a:effectLst/>
                <a:uLnTx/>
                <a:uFillTx/>
                <a:latin typeface="Calibri"/>
                <a:cs typeface="Calibri"/>
              </a:rPr>
              <a:t>How</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can</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HHS</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achieve</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better</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outcomes</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for</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all</a:t>
            </a:r>
            <a:r>
              <a:rPr kumimoji="0" lang="en-US" sz="1800" b="0" i="0" u="none" strike="noStrike" kern="0" cap="none" spc="-2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Medicare </a:t>
            </a:r>
            <a:r>
              <a:rPr kumimoji="0" lang="en-US" sz="1800" b="0" i="0" u="none" strike="noStrike" kern="0" cap="none" spc="0" normalizeH="0" baseline="0" noProof="0" dirty="0">
                <a:ln>
                  <a:noFill/>
                </a:ln>
                <a:solidFill>
                  <a:sysClr val="windowText" lastClr="000000"/>
                </a:solidFill>
                <a:effectLst/>
                <a:uLnTx/>
                <a:uFillTx/>
                <a:latin typeface="Calibri"/>
                <a:cs typeface="Calibri"/>
              </a:rPr>
              <a:t>beneficiaries</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by</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facilitating</a:t>
            </a:r>
            <a:r>
              <a:rPr kumimoji="0" lang="en-US" sz="1800" b="0" i="0" u="none" strike="noStrike" kern="0" cap="none" spc="-2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the</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ability</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of</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providers</a:t>
            </a:r>
            <a:r>
              <a:rPr kumimoji="0" lang="en-US" sz="1800" b="0" i="0" u="none" strike="noStrike" kern="0" cap="none" spc="-25" normalizeH="0" baseline="0" noProof="0" dirty="0">
                <a:ln>
                  <a:noFill/>
                </a:ln>
                <a:solidFill>
                  <a:sysClr val="windowText" lastClr="000000"/>
                </a:solidFill>
                <a:effectLst/>
                <a:uLnTx/>
                <a:uFillTx/>
                <a:latin typeface="Calibri"/>
                <a:cs typeface="Calibri"/>
              </a:rPr>
              <a:t> and </a:t>
            </a:r>
            <a:r>
              <a:rPr kumimoji="0" lang="en-US" sz="1800" b="0" i="0" u="none" strike="noStrike" kern="0" cap="none" spc="0" normalizeH="0" baseline="0" noProof="0" dirty="0">
                <a:ln>
                  <a:noFill/>
                </a:ln>
                <a:solidFill>
                  <a:sysClr val="windowText" lastClr="000000"/>
                </a:solidFill>
                <a:effectLst/>
                <a:uLnTx/>
                <a:uFillTx/>
                <a:latin typeface="Calibri"/>
                <a:cs typeface="Calibri"/>
              </a:rPr>
              <a:t>communities</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to</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address</a:t>
            </a:r>
            <a:r>
              <a:rPr kumimoji="0" lang="en-US" sz="1800" b="0" i="0" u="none" strike="noStrike" kern="0" cap="none" spc="-4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social</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risk</a:t>
            </a:r>
            <a:r>
              <a:rPr kumimoji="0" lang="en-US" sz="1800" b="0" i="0" u="none" strike="noStrike" kern="0" cap="none" spc="-3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factors</a:t>
            </a:r>
            <a:r>
              <a:rPr kumimoji="0" lang="en-US" sz="1800" b="0" i="0" u="none" strike="noStrike" kern="0" cap="none" spc="-30"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and</a:t>
            </a:r>
            <a:r>
              <a:rPr kumimoji="0" lang="en-US" sz="1800" b="0" i="0" u="none" strike="noStrike" kern="0" cap="none" spc="-15" normalizeH="0" baseline="0" noProof="0" dirty="0">
                <a:ln>
                  <a:noFill/>
                </a:ln>
                <a:solidFill>
                  <a:sysClr val="windowText" lastClr="000000"/>
                </a:solidFill>
                <a:effectLst/>
                <a:uLnTx/>
                <a:uFillTx/>
                <a:latin typeface="Calibri"/>
                <a:cs typeface="Calibri"/>
              </a:rPr>
              <a:t> </a:t>
            </a:r>
            <a:r>
              <a:rPr kumimoji="0" lang="en-US" sz="1800" b="0" i="0" u="none" strike="noStrike" kern="0" cap="none" spc="-10" normalizeH="0" baseline="0" noProof="0" dirty="0">
                <a:ln>
                  <a:noFill/>
                </a:ln>
                <a:solidFill>
                  <a:sysClr val="windowText" lastClr="000000"/>
                </a:solidFill>
                <a:effectLst/>
                <a:uLnTx/>
                <a:uFillTx/>
                <a:latin typeface="Calibri"/>
                <a:cs typeface="Calibri"/>
              </a:rPr>
              <a:t>integrate </a:t>
            </a:r>
            <a:r>
              <a:rPr kumimoji="0" lang="en-US" sz="1800" b="0" i="0" u="none" strike="noStrike" kern="0" cap="none" spc="0" normalizeH="0" baseline="0" noProof="0" dirty="0">
                <a:ln>
                  <a:noFill/>
                </a:ln>
                <a:solidFill>
                  <a:sysClr val="windowText" lastClr="000000"/>
                </a:solidFill>
                <a:effectLst/>
                <a:uLnTx/>
                <a:uFillTx/>
                <a:latin typeface="Calibri"/>
                <a:cs typeface="Calibri"/>
              </a:rPr>
              <a:t>health and</a:t>
            </a:r>
            <a:r>
              <a:rPr kumimoji="0" lang="en-US" sz="1800" b="0" i="0" u="none" strike="noStrike" kern="0" cap="none" spc="-5" normalizeH="0" baseline="0" noProof="0" dirty="0">
                <a:ln>
                  <a:noFill/>
                </a:ln>
                <a:solidFill>
                  <a:sysClr val="windowText" lastClr="000000"/>
                </a:solidFill>
                <a:effectLst/>
                <a:uLnTx/>
                <a:uFillTx/>
                <a:latin typeface="Calibri"/>
                <a:cs typeface="Calibri"/>
              </a:rPr>
              <a:t> </a:t>
            </a:r>
            <a:r>
              <a:rPr kumimoji="0" lang="en-US" sz="1800" b="0" i="0" u="none" strike="noStrike" kern="0" cap="none" spc="0" normalizeH="0" baseline="0" noProof="0" dirty="0">
                <a:ln>
                  <a:noFill/>
                </a:ln>
                <a:solidFill>
                  <a:sysClr val="windowText" lastClr="000000"/>
                </a:solidFill>
                <a:effectLst/>
                <a:uLnTx/>
                <a:uFillTx/>
                <a:latin typeface="Calibri"/>
                <a:cs typeface="Calibri"/>
              </a:rPr>
              <a:t>social </a:t>
            </a:r>
            <a:r>
              <a:rPr kumimoji="0" lang="en-US" sz="1800" b="0" i="0" u="none" strike="noStrike" kern="0" cap="none" spc="-10" normalizeH="0" baseline="0" noProof="0" dirty="0">
                <a:ln>
                  <a:noFill/>
                </a:ln>
                <a:solidFill>
                  <a:sysClr val="windowText" lastClr="000000"/>
                </a:solidFill>
                <a:effectLst/>
                <a:uLnTx/>
                <a:uFillTx/>
                <a:latin typeface="Calibri"/>
                <a:cs typeface="Calibri"/>
              </a:rPr>
              <a:t>services?</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73C3A2-8D39-429E-988F-448D85646328}"/>
              </a:ext>
            </a:extLst>
          </p:cNvPr>
          <p:cNvSpPr>
            <a:spLocks noGrp="1"/>
          </p:cNvSpPr>
          <p:nvPr>
            <p:ph type="title" idx="4294967295"/>
          </p:nvPr>
        </p:nvSpPr>
        <p:spPr>
          <a:xfrm>
            <a:off x="383706" y="-574040"/>
            <a:ext cx="11424587" cy="574040"/>
          </a:xfrm>
        </p:spPr>
        <p:txBody>
          <a:bodyPr wrap="square" lIns="0" tIns="0" rIns="0" bIns="0" anchor="b">
            <a:spAutoFit/>
          </a:bodyPr>
          <a:lstStyle/>
          <a:p>
            <a:r>
              <a:rPr lang="en-US" dirty="0"/>
              <a:t>ASPE Office of Health Policy</a:t>
            </a:r>
          </a:p>
        </p:txBody>
      </p:sp>
      <p:pic>
        <p:nvPicPr>
          <p:cNvPr id="2" name="object 2" descr="This is an image for a project report.  The report is for the data elements for research on the role of social determinants of health in coronavirus disease for 2019"/>
          <p:cNvPicPr/>
          <p:nvPr/>
        </p:nvPicPr>
        <p:blipFill>
          <a:blip r:embed="rId2" cstate="print"/>
          <a:stretch>
            <a:fillRect/>
          </a:stretch>
        </p:blipFill>
        <p:spPr>
          <a:xfrm>
            <a:off x="755776" y="566903"/>
            <a:ext cx="4371062" cy="5705143"/>
          </a:xfrm>
          <a:prstGeom prst="rect">
            <a:avLst/>
          </a:prstGeom>
        </p:spPr>
      </p:pic>
      <p:sp>
        <p:nvSpPr>
          <p:cNvPr id="3" name="object 3"/>
          <p:cNvSpPr txBox="1"/>
          <p:nvPr/>
        </p:nvSpPr>
        <p:spPr>
          <a:xfrm>
            <a:off x="5701347" y="1744187"/>
            <a:ext cx="5866130"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Existing</a:t>
            </a:r>
            <a:r>
              <a:rPr sz="1800" spc="-45" dirty="0">
                <a:latin typeface="Calibri"/>
                <a:cs typeface="Calibri"/>
              </a:rPr>
              <a:t> </a:t>
            </a:r>
            <a:r>
              <a:rPr sz="1800" dirty="0">
                <a:latin typeface="Calibri"/>
                <a:cs typeface="Calibri"/>
              </a:rPr>
              <a:t>data</a:t>
            </a:r>
            <a:r>
              <a:rPr sz="1800" spc="-30" dirty="0">
                <a:latin typeface="Calibri"/>
                <a:cs typeface="Calibri"/>
              </a:rPr>
              <a:t> </a:t>
            </a:r>
            <a:r>
              <a:rPr sz="1800" dirty="0">
                <a:latin typeface="Calibri"/>
                <a:cs typeface="Calibri"/>
              </a:rPr>
              <a:t>sources</a:t>
            </a:r>
            <a:r>
              <a:rPr sz="1800" spc="-25" dirty="0">
                <a:latin typeface="Calibri"/>
                <a:cs typeface="Calibri"/>
              </a:rPr>
              <a:t> </a:t>
            </a:r>
            <a:r>
              <a:rPr sz="1800" dirty="0">
                <a:latin typeface="Calibri"/>
                <a:cs typeface="Calibri"/>
              </a:rPr>
              <a:t>from</a:t>
            </a:r>
            <a:r>
              <a:rPr sz="1800" spc="-35" dirty="0">
                <a:latin typeface="Calibri"/>
                <a:cs typeface="Calibri"/>
              </a:rPr>
              <a:t> </a:t>
            </a:r>
            <a:r>
              <a:rPr sz="1800" dirty="0">
                <a:latin typeface="Calibri"/>
                <a:cs typeface="Calibri"/>
              </a:rPr>
              <a:t>federal</a:t>
            </a:r>
            <a:r>
              <a:rPr sz="1800" spc="-25" dirty="0">
                <a:latin typeface="Calibri"/>
                <a:cs typeface="Calibri"/>
              </a:rPr>
              <a:t> </a:t>
            </a:r>
            <a:r>
              <a:rPr sz="1800" dirty="0">
                <a:latin typeface="Calibri"/>
                <a:cs typeface="Calibri"/>
              </a:rPr>
              <a:t>agencies</a:t>
            </a:r>
            <a:r>
              <a:rPr sz="1800" spc="-25" dirty="0">
                <a:latin typeface="Calibri"/>
                <a:cs typeface="Calibri"/>
              </a:rPr>
              <a:t> </a:t>
            </a:r>
            <a:r>
              <a:rPr sz="1800" dirty="0">
                <a:latin typeface="Calibri"/>
                <a:cs typeface="Calibri"/>
              </a:rPr>
              <a:t>such</a:t>
            </a:r>
            <a:r>
              <a:rPr sz="1800" spc="-20" dirty="0">
                <a:latin typeface="Calibri"/>
                <a:cs typeface="Calibri"/>
              </a:rPr>
              <a:t> </a:t>
            </a:r>
            <a:r>
              <a:rPr sz="1800" dirty="0">
                <a:latin typeface="Calibri"/>
                <a:cs typeface="Calibri"/>
              </a:rPr>
              <a:t>as</a:t>
            </a:r>
            <a:r>
              <a:rPr sz="1800" spc="-4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Centers </a:t>
            </a:r>
            <a:r>
              <a:rPr sz="1800" dirty="0">
                <a:latin typeface="Calibri"/>
                <a:cs typeface="Calibri"/>
              </a:rPr>
              <a:t>for</a:t>
            </a:r>
            <a:r>
              <a:rPr sz="1800" spc="-50" dirty="0">
                <a:latin typeface="Calibri"/>
                <a:cs typeface="Calibri"/>
              </a:rPr>
              <a:t> </a:t>
            </a:r>
            <a:r>
              <a:rPr sz="1800" dirty="0">
                <a:latin typeface="Calibri"/>
                <a:cs typeface="Calibri"/>
              </a:rPr>
              <a:t>Disease</a:t>
            </a:r>
            <a:r>
              <a:rPr sz="1800" spc="-25" dirty="0">
                <a:latin typeface="Calibri"/>
                <a:cs typeface="Calibri"/>
              </a:rPr>
              <a:t> </a:t>
            </a:r>
            <a:r>
              <a:rPr sz="1800" dirty="0">
                <a:latin typeface="Calibri"/>
                <a:cs typeface="Calibri"/>
              </a:rPr>
              <a:t>Control</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Prevention</a:t>
            </a:r>
            <a:r>
              <a:rPr sz="1800" spc="-30" dirty="0">
                <a:latin typeface="Calibri"/>
                <a:cs typeface="Calibri"/>
              </a:rPr>
              <a:t> </a:t>
            </a:r>
            <a:r>
              <a:rPr sz="1800" dirty="0">
                <a:latin typeface="Calibri"/>
                <a:cs typeface="Calibri"/>
              </a:rPr>
              <a:t>(CDC)</a:t>
            </a:r>
            <a:r>
              <a:rPr sz="1800" spc="-5" dirty="0">
                <a:latin typeface="Calibri"/>
                <a:cs typeface="Calibri"/>
              </a:rPr>
              <a:t> </a:t>
            </a:r>
            <a:r>
              <a:rPr sz="1800" dirty="0">
                <a:latin typeface="Calibri"/>
                <a:cs typeface="Calibri"/>
              </a:rPr>
              <a:t>Social</a:t>
            </a:r>
            <a:r>
              <a:rPr sz="1800" spc="-15" dirty="0">
                <a:latin typeface="Calibri"/>
                <a:cs typeface="Calibri"/>
              </a:rPr>
              <a:t> </a:t>
            </a:r>
            <a:r>
              <a:rPr sz="1800" spc="-10" dirty="0">
                <a:latin typeface="Calibri"/>
                <a:cs typeface="Calibri"/>
              </a:rPr>
              <a:t>Vulnerability </a:t>
            </a:r>
            <a:r>
              <a:rPr sz="1800" dirty="0">
                <a:latin typeface="Calibri"/>
                <a:cs typeface="Calibri"/>
              </a:rPr>
              <a:t>Index</a:t>
            </a:r>
            <a:r>
              <a:rPr sz="1800" spc="-45" dirty="0">
                <a:latin typeface="Calibri"/>
                <a:cs typeface="Calibri"/>
              </a:rPr>
              <a:t> </a:t>
            </a:r>
            <a:r>
              <a:rPr sz="1800" dirty="0">
                <a:latin typeface="Calibri"/>
                <a:cs typeface="Calibri"/>
              </a:rPr>
              <a:t>(SVI),</a:t>
            </a:r>
            <a:r>
              <a:rPr sz="1800" spc="-15" dirty="0">
                <a:latin typeface="Calibri"/>
                <a:cs typeface="Calibri"/>
              </a:rPr>
              <a:t> </a:t>
            </a:r>
            <a:r>
              <a:rPr sz="1800" dirty="0">
                <a:latin typeface="Calibri"/>
                <a:cs typeface="Calibri"/>
              </a:rPr>
              <a:t>Housing</a:t>
            </a:r>
            <a:r>
              <a:rPr sz="1800" spc="-2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Urban</a:t>
            </a:r>
            <a:r>
              <a:rPr sz="1800" spc="-20" dirty="0">
                <a:latin typeface="Calibri"/>
                <a:cs typeface="Calibri"/>
              </a:rPr>
              <a:t> </a:t>
            </a:r>
            <a:r>
              <a:rPr sz="1800" dirty="0">
                <a:latin typeface="Calibri"/>
                <a:cs typeface="Calibri"/>
              </a:rPr>
              <a:t>Development</a:t>
            </a:r>
            <a:r>
              <a:rPr sz="1800" spc="-30" dirty="0">
                <a:latin typeface="Calibri"/>
                <a:cs typeface="Calibri"/>
              </a:rPr>
              <a:t> </a:t>
            </a:r>
            <a:r>
              <a:rPr sz="1800" dirty="0">
                <a:latin typeface="Calibri"/>
                <a:cs typeface="Calibri"/>
              </a:rPr>
              <a:t>data,</a:t>
            </a:r>
            <a:r>
              <a:rPr sz="1800" spc="-35" dirty="0">
                <a:latin typeface="Calibri"/>
                <a:cs typeface="Calibri"/>
              </a:rPr>
              <a:t> </a:t>
            </a:r>
            <a:r>
              <a:rPr sz="1800" dirty="0">
                <a:latin typeface="Calibri"/>
                <a:cs typeface="Calibri"/>
              </a:rPr>
              <a:t>Centers</a:t>
            </a:r>
            <a:r>
              <a:rPr sz="1800" spc="-15" dirty="0">
                <a:latin typeface="Calibri"/>
                <a:cs typeface="Calibri"/>
              </a:rPr>
              <a:t> </a:t>
            </a:r>
            <a:r>
              <a:rPr sz="1800" spc="-25" dirty="0">
                <a:latin typeface="Calibri"/>
                <a:cs typeface="Calibri"/>
              </a:rPr>
              <a:t>for </a:t>
            </a:r>
            <a:r>
              <a:rPr sz="1800" dirty="0">
                <a:latin typeface="Calibri"/>
                <a:cs typeface="Calibri"/>
              </a:rPr>
              <a:t>Medicare</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Medicaid Services</a:t>
            </a:r>
            <a:r>
              <a:rPr sz="1800" spc="-15" dirty="0">
                <a:latin typeface="Calibri"/>
                <a:cs typeface="Calibri"/>
              </a:rPr>
              <a:t> </a:t>
            </a:r>
            <a:r>
              <a:rPr sz="1800" dirty="0">
                <a:latin typeface="Calibri"/>
                <a:cs typeface="Calibri"/>
              </a:rPr>
              <a:t>(CMS)</a:t>
            </a:r>
            <a:r>
              <a:rPr sz="1800" spc="-10" dirty="0">
                <a:latin typeface="Calibri"/>
                <a:cs typeface="Calibri"/>
              </a:rPr>
              <a:t> </a:t>
            </a:r>
            <a:r>
              <a:rPr sz="1800" dirty="0">
                <a:latin typeface="Calibri"/>
                <a:cs typeface="Calibri"/>
              </a:rPr>
              <a:t>claims</a:t>
            </a:r>
            <a:r>
              <a:rPr sz="1800" spc="-10" dirty="0">
                <a:latin typeface="Calibri"/>
                <a:cs typeface="Calibri"/>
              </a:rPr>
              <a:t> </a:t>
            </a:r>
            <a:r>
              <a:rPr sz="1800" dirty="0">
                <a:latin typeface="Calibri"/>
                <a:cs typeface="Calibri"/>
              </a:rPr>
              <a:t>data,</a:t>
            </a:r>
            <a:r>
              <a:rPr sz="1800" spc="-15" dirty="0">
                <a:latin typeface="Calibri"/>
                <a:cs typeface="Calibri"/>
              </a:rPr>
              <a:t> </a:t>
            </a:r>
            <a:r>
              <a:rPr sz="1800" dirty="0">
                <a:latin typeface="Calibri"/>
                <a:cs typeface="Calibri"/>
              </a:rPr>
              <a:t>as</a:t>
            </a:r>
            <a:r>
              <a:rPr sz="1800" spc="-35" dirty="0">
                <a:latin typeface="Calibri"/>
                <a:cs typeface="Calibri"/>
              </a:rPr>
              <a:t> </a:t>
            </a:r>
            <a:r>
              <a:rPr sz="1800" dirty="0">
                <a:latin typeface="Calibri"/>
                <a:cs typeface="Calibri"/>
              </a:rPr>
              <a:t>well</a:t>
            </a:r>
            <a:r>
              <a:rPr sz="1800" spc="-15" dirty="0">
                <a:latin typeface="Calibri"/>
                <a:cs typeface="Calibri"/>
              </a:rPr>
              <a:t> </a:t>
            </a:r>
            <a:r>
              <a:rPr sz="1800" spc="-25" dirty="0">
                <a:latin typeface="Calibri"/>
                <a:cs typeface="Calibri"/>
              </a:rPr>
              <a:t>as </a:t>
            </a:r>
            <a:r>
              <a:rPr sz="1800" dirty="0">
                <a:latin typeface="Calibri"/>
                <a:cs typeface="Calibri"/>
              </a:rPr>
              <a:t>local</a:t>
            </a:r>
            <a:r>
              <a:rPr sz="1800" spc="-35" dirty="0">
                <a:latin typeface="Calibri"/>
                <a:cs typeface="Calibri"/>
              </a:rPr>
              <a:t> </a:t>
            </a:r>
            <a:r>
              <a:rPr sz="1800" dirty="0">
                <a:latin typeface="Calibri"/>
                <a:cs typeface="Calibri"/>
              </a:rPr>
              <a:t>data</a:t>
            </a:r>
            <a:r>
              <a:rPr sz="1800" spc="-30" dirty="0">
                <a:latin typeface="Calibri"/>
                <a:cs typeface="Calibri"/>
              </a:rPr>
              <a:t> </a:t>
            </a:r>
            <a:r>
              <a:rPr sz="1800" dirty="0">
                <a:latin typeface="Calibri"/>
                <a:cs typeface="Calibri"/>
              </a:rPr>
              <a:t>from</a:t>
            </a:r>
            <a:r>
              <a:rPr sz="1800" spc="-50" dirty="0">
                <a:latin typeface="Calibri"/>
                <a:cs typeface="Calibri"/>
              </a:rPr>
              <a:t> </a:t>
            </a:r>
            <a:r>
              <a:rPr sz="1800" dirty="0">
                <a:latin typeface="Calibri"/>
                <a:cs typeface="Calibri"/>
              </a:rPr>
              <a:t>EHRs</a:t>
            </a:r>
            <a:r>
              <a:rPr sz="1800" spc="-2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health</a:t>
            </a:r>
            <a:r>
              <a:rPr sz="1800" spc="-30" dirty="0">
                <a:latin typeface="Calibri"/>
                <a:cs typeface="Calibri"/>
              </a:rPr>
              <a:t> </a:t>
            </a:r>
            <a:r>
              <a:rPr sz="1800" dirty="0">
                <a:latin typeface="Calibri"/>
                <a:cs typeface="Calibri"/>
              </a:rPr>
              <a:t>information</a:t>
            </a:r>
            <a:r>
              <a:rPr sz="1800" spc="-30" dirty="0">
                <a:latin typeface="Calibri"/>
                <a:cs typeface="Calibri"/>
              </a:rPr>
              <a:t> </a:t>
            </a:r>
            <a:r>
              <a:rPr sz="1800" dirty="0">
                <a:latin typeface="Calibri"/>
                <a:cs typeface="Calibri"/>
              </a:rPr>
              <a:t>exchanges,</a:t>
            </a:r>
            <a:r>
              <a:rPr sz="1800" spc="-55" dirty="0">
                <a:latin typeface="Calibri"/>
                <a:cs typeface="Calibri"/>
              </a:rPr>
              <a:t> </a:t>
            </a:r>
            <a:r>
              <a:rPr sz="1800" spc="-25" dirty="0">
                <a:latin typeface="Calibri"/>
                <a:cs typeface="Calibri"/>
              </a:rPr>
              <a:t>are </a:t>
            </a:r>
            <a:r>
              <a:rPr sz="1800" dirty="0">
                <a:latin typeface="Calibri"/>
                <a:cs typeface="Calibri"/>
              </a:rPr>
              <a:t>important</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understanding</a:t>
            </a:r>
            <a:r>
              <a:rPr sz="1800" spc="-5" dirty="0">
                <a:latin typeface="Calibri"/>
                <a:cs typeface="Calibri"/>
              </a:rPr>
              <a:t> </a:t>
            </a:r>
            <a:r>
              <a:rPr sz="1800" dirty="0">
                <a:latin typeface="Calibri"/>
                <a:cs typeface="Calibri"/>
              </a:rPr>
              <a:t>disparities</a:t>
            </a:r>
            <a:r>
              <a:rPr sz="1800" spc="-25" dirty="0">
                <a:latin typeface="Calibri"/>
                <a:cs typeface="Calibri"/>
              </a:rPr>
              <a:t> </a:t>
            </a:r>
            <a:r>
              <a:rPr sz="1800" dirty="0">
                <a:latin typeface="Calibri"/>
                <a:cs typeface="Calibri"/>
              </a:rPr>
              <a:t>and</a:t>
            </a:r>
            <a:r>
              <a:rPr sz="1800" spc="-20" dirty="0">
                <a:latin typeface="Calibri"/>
                <a:cs typeface="Calibri"/>
              </a:rPr>
              <a:t> </a:t>
            </a:r>
            <a:r>
              <a:rPr sz="1800" spc="-10" dirty="0">
                <a:latin typeface="Calibri"/>
                <a:cs typeface="Calibri"/>
              </a:rPr>
              <a:t>effectiveness</a:t>
            </a:r>
            <a:r>
              <a:rPr sz="1800" spc="-45" dirty="0">
                <a:latin typeface="Calibri"/>
                <a:cs typeface="Calibri"/>
              </a:rPr>
              <a:t> </a:t>
            </a:r>
            <a:r>
              <a:rPr sz="1800" spc="-25" dirty="0">
                <a:latin typeface="Calibri"/>
                <a:cs typeface="Calibri"/>
              </a:rPr>
              <a:t>of</a:t>
            </a:r>
            <a:endParaRPr sz="1800">
              <a:latin typeface="Calibri"/>
              <a:cs typeface="Calibri"/>
            </a:endParaRPr>
          </a:p>
        </p:txBody>
      </p:sp>
      <p:sp>
        <p:nvSpPr>
          <p:cNvPr id="4" name="object 4"/>
          <p:cNvSpPr txBox="1"/>
          <p:nvPr/>
        </p:nvSpPr>
        <p:spPr>
          <a:xfrm>
            <a:off x="5701347" y="3390107"/>
            <a:ext cx="13163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interventions.</a:t>
            </a:r>
            <a:endParaRPr sz="1800">
              <a:latin typeface="Calibri"/>
              <a:cs typeface="Calibri"/>
            </a:endParaRPr>
          </a:p>
        </p:txBody>
      </p:sp>
      <p:sp>
        <p:nvSpPr>
          <p:cNvPr id="5" name="object 5"/>
          <p:cNvSpPr txBox="1"/>
          <p:nvPr/>
        </p:nvSpPr>
        <p:spPr>
          <a:xfrm>
            <a:off x="7056691" y="3411956"/>
            <a:ext cx="4213860" cy="280670"/>
          </a:xfrm>
          <a:prstGeom prst="rect">
            <a:avLst/>
          </a:prstGeom>
          <a:solidFill>
            <a:srgbClr val="FFFF00"/>
          </a:solidFill>
        </p:spPr>
        <p:txBody>
          <a:bodyPr vert="horz" wrap="square" lIns="0" tIns="0" rIns="0" bIns="0" rtlCol="0">
            <a:spAutoFit/>
          </a:bodyPr>
          <a:lstStyle/>
          <a:p>
            <a:pPr>
              <a:lnSpc>
                <a:spcPts val="2090"/>
              </a:lnSpc>
            </a:pPr>
            <a:r>
              <a:rPr sz="1800" spc="-20" dirty="0">
                <a:latin typeface="Calibri"/>
                <a:cs typeface="Calibri"/>
              </a:rPr>
              <a:t>However,</a:t>
            </a:r>
            <a:r>
              <a:rPr sz="1800" spc="-10"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include </a:t>
            </a:r>
            <a:r>
              <a:rPr sz="1800" spc="-10" dirty="0">
                <a:latin typeface="Calibri"/>
                <a:cs typeface="Calibri"/>
              </a:rPr>
              <a:t>standardized</a:t>
            </a:r>
            <a:endParaRPr sz="1800">
              <a:latin typeface="Calibri"/>
              <a:cs typeface="Calibri"/>
            </a:endParaRPr>
          </a:p>
        </p:txBody>
      </p:sp>
      <p:sp>
        <p:nvSpPr>
          <p:cNvPr id="6" name="object 6"/>
          <p:cNvSpPr txBox="1"/>
          <p:nvPr/>
        </p:nvSpPr>
        <p:spPr>
          <a:xfrm>
            <a:off x="5714047" y="3692372"/>
            <a:ext cx="5873750" cy="274320"/>
          </a:xfrm>
          <a:prstGeom prst="rect">
            <a:avLst/>
          </a:prstGeom>
          <a:solidFill>
            <a:srgbClr val="FFFF00"/>
          </a:solidFill>
        </p:spPr>
        <p:txBody>
          <a:bodyPr vert="horz" wrap="square" lIns="0" tIns="0" rIns="0" bIns="0" rtlCol="0">
            <a:spAutoFit/>
          </a:bodyPr>
          <a:lstStyle/>
          <a:p>
            <a:pPr>
              <a:lnSpc>
                <a:spcPts val="2039"/>
              </a:lnSpc>
            </a:pPr>
            <a:r>
              <a:rPr sz="1800" dirty="0">
                <a:latin typeface="Calibri"/>
                <a:cs typeface="Calibri"/>
              </a:rPr>
              <a:t>SDOH</a:t>
            </a:r>
            <a:r>
              <a:rPr sz="1800" spc="-40" dirty="0">
                <a:latin typeface="Calibri"/>
                <a:cs typeface="Calibri"/>
              </a:rPr>
              <a:t> </a:t>
            </a:r>
            <a:r>
              <a:rPr sz="1800" dirty="0">
                <a:latin typeface="Calibri"/>
                <a:cs typeface="Calibri"/>
              </a:rPr>
              <a:t>data</a:t>
            </a:r>
            <a:r>
              <a:rPr sz="1800" spc="-40" dirty="0">
                <a:latin typeface="Calibri"/>
                <a:cs typeface="Calibri"/>
              </a:rPr>
              <a:t> </a:t>
            </a:r>
            <a:r>
              <a:rPr sz="1800" dirty="0">
                <a:latin typeface="Calibri"/>
                <a:cs typeface="Calibri"/>
              </a:rPr>
              <a:t>elements</a:t>
            </a:r>
            <a:r>
              <a:rPr sz="1800" spc="-5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comparability</a:t>
            </a:r>
            <a:r>
              <a:rPr sz="1800" spc="-3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linkages</a:t>
            </a:r>
            <a:r>
              <a:rPr sz="1800" spc="-40" dirty="0">
                <a:latin typeface="Calibri"/>
                <a:cs typeface="Calibri"/>
              </a:rPr>
              <a:t> </a:t>
            </a:r>
            <a:r>
              <a:rPr sz="1800" dirty="0">
                <a:latin typeface="Calibri"/>
                <a:cs typeface="Calibri"/>
              </a:rPr>
              <a:t>across</a:t>
            </a:r>
            <a:r>
              <a:rPr sz="1800" spc="-45" dirty="0">
                <a:latin typeface="Calibri"/>
                <a:cs typeface="Calibri"/>
              </a:rPr>
              <a:t> </a:t>
            </a:r>
            <a:r>
              <a:rPr sz="1800" spc="-20" dirty="0">
                <a:latin typeface="Calibri"/>
                <a:cs typeface="Calibri"/>
              </a:rPr>
              <a:t>that</a:t>
            </a:r>
            <a:endParaRPr sz="1800">
              <a:latin typeface="Calibri"/>
              <a:cs typeface="Calibri"/>
            </a:endParaRPr>
          </a:p>
        </p:txBody>
      </p:sp>
      <p:sp>
        <p:nvSpPr>
          <p:cNvPr id="7" name="object 7"/>
          <p:cNvSpPr txBox="1"/>
          <p:nvPr/>
        </p:nvSpPr>
        <p:spPr>
          <a:xfrm>
            <a:off x="5714047" y="3966692"/>
            <a:ext cx="5556885" cy="274320"/>
          </a:xfrm>
          <a:prstGeom prst="rect">
            <a:avLst/>
          </a:prstGeom>
          <a:solidFill>
            <a:srgbClr val="FFFF00"/>
          </a:solidFill>
        </p:spPr>
        <p:txBody>
          <a:bodyPr vert="horz" wrap="square" lIns="0" tIns="0" rIns="0" bIns="0" rtlCol="0">
            <a:spAutoFit/>
          </a:bodyPr>
          <a:lstStyle/>
          <a:p>
            <a:pPr>
              <a:lnSpc>
                <a:spcPts val="2039"/>
              </a:lnSpc>
            </a:pPr>
            <a:r>
              <a:rPr sz="1800" dirty="0">
                <a:latin typeface="Calibri"/>
                <a:cs typeface="Calibri"/>
              </a:rPr>
              <a:t>could</a:t>
            </a:r>
            <a:r>
              <a:rPr sz="1800" spc="-10"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possible</a:t>
            </a:r>
            <a:r>
              <a:rPr sz="1800" spc="-15" dirty="0">
                <a:latin typeface="Calibri"/>
                <a:cs typeface="Calibri"/>
              </a:rPr>
              <a:t> </a:t>
            </a:r>
            <a:r>
              <a:rPr sz="1800" dirty="0">
                <a:latin typeface="Calibri"/>
                <a:cs typeface="Calibri"/>
              </a:rPr>
              <a:t>reason</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finding</a:t>
            </a:r>
            <a:r>
              <a:rPr sz="1800" spc="5" dirty="0">
                <a:latin typeface="Calibri"/>
                <a:cs typeface="Calibri"/>
              </a:rPr>
              <a:t> </a:t>
            </a:r>
            <a:r>
              <a:rPr sz="1800" dirty="0">
                <a:latin typeface="Calibri"/>
                <a:cs typeface="Calibri"/>
              </a:rPr>
              <a:t>only</a:t>
            </a:r>
            <a:r>
              <a:rPr sz="1800" spc="-25" dirty="0">
                <a:latin typeface="Calibri"/>
                <a:cs typeface="Calibri"/>
              </a:rPr>
              <a:t> </a:t>
            </a:r>
            <a:r>
              <a:rPr sz="1800" dirty="0">
                <a:latin typeface="Calibri"/>
                <a:cs typeface="Calibri"/>
              </a:rPr>
              <a:t>very</a:t>
            </a:r>
            <a:r>
              <a:rPr sz="1800" spc="-20" dirty="0">
                <a:latin typeface="Calibri"/>
                <a:cs typeface="Calibri"/>
              </a:rPr>
              <a:t> </a:t>
            </a:r>
            <a:r>
              <a:rPr sz="1800" dirty="0">
                <a:latin typeface="Calibri"/>
                <a:cs typeface="Calibri"/>
              </a:rPr>
              <a:t>limited</a:t>
            </a:r>
            <a:r>
              <a:rPr sz="1800" spc="-5" dirty="0">
                <a:latin typeface="Calibri"/>
                <a:cs typeface="Calibri"/>
              </a:rPr>
              <a:t> </a:t>
            </a:r>
            <a:r>
              <a:rPr sz="1800" spc="-25" dirty="0">
                <a:latin typeface="Calibri"/>
                <a:cs typeface="Calibri"/>
              </a:rPr>
              <a:t>(a</a:t>
            </a:r>
            <a:endParaRPr sz="1800">
              <a:latin typeface="Calibri"/>
              <a:cs typeface="Calibri"/>
            </a:endParaRPr>
          </a:p>
        </p:txBody>
      </p:sp>
      <p:sp>
        <p:nvSpPr>
          <p:cNvPr id="8" name="object 8"/>
          <p:cNvSpPr txBox="1"/>
          <p:nvPr/>
        </p:nvSpPr>
        <p:spPr>
          <a:xfrm>
            <a:off x="5714047" y="4241012"/>
            <a:ext cx="5556885" cy="274320"/>
          </a:xfrm>
          <a:prstGeom prst="rect">
            <a:avLst/>
          </a:prstGeom>
          <a:solidFill>
            <a:srgbClr val="FFFF00"/>
          </a:solidFill>
        </p:spPr>
        <p:txBody>
          <a:bodyPr vert="horz" wrap="square" lIns="0" tIns="0" rIns="0" bIns="0" rtlCol="0">
            <a:spAutoFit/>
          </a:bodyPr>
          <a:lstStyle/>
          <a:p>
            <a:pPr>
              <a:lnSpc>
                <a:spcPts val="2039"/>
              </a:lnSpc>
            </a:pPr>
            <a:r>
              <a:rPr sz="1800" dirty="0">
                <a:latin typeface="Calibri"/>
                <a:cs typeface="Calibri"/>
              </a:rPr>
              <a:t>few)</a:t>
            </a:r>
            <a:r>
              <a:rPr sz="1800" spc="-20" dirty="0">
                <a:latin typeface="Calibri"/>
                <a:cs typeface="Calibri"/>
              </a:rPr>
              <a:t> </a:t>
            </a:r>
            <a:r>
              <a:rPr sz="1800" dirty="0">
                <a:latin typeface="Calibri"/>
                <a:cs typeface="Calibri"/>
              </a:rPr>
              <a:t>examples</a:t>
            </a:r>
            <a:r>
              <a:rPr sz="1800" spc="-45"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scoping</a:t>
            </a:r>
            <a:r>
              <a:rPr sz="1800" spc="-20" dirty="0">
                <a:latin typeface="Calibri"/>
                <a:cs typeface="Calibri"/>
              </a:rPr>
              <a:t> </a:t>
            </a:r>
            <a:r>
              <a:rPr sz="1800" dirty="0">
                <a:latin typeface="Calibri"/>
                <a:cs typeface="Calibri"/>
              </a:rPr>
              <a:t>review</a:t>
            </a:r>
            <a:r>
              <a:rPr sz="1800" spc="-30" dirty="0">
                <a:latin typeface="Calibri"/>
                <a:cs typeface="Calibri"/>
              </a:rPr>
              <a:t> </a:t>
            </a:r>
            <a:r>
              <a:rPr sz="1800" dirty="0">
                <a:latin typeface="Calibri"/>
                <a:cs typeface="Calibri"/>
              </a:rPr>
              <a:t>where</a:t>
            </a:r>
            <a:r>
              <a:rPr sz="1800" spc="-20" dirty="0">
                <a:latin typeface="Calibri"/>
                <a:cs typeface="Calibri"/>
              </a:rPr>
              <a:t> </a:t>
            </a:r>
            <a:r>
              <a:rPr sz="1800" dirty="0">
                <a:latin typeface="Calibri"/>
                <a:cs typeface="Calibri"/>
              </a:rPr>
              <a:t>these</a:t>
            </a:r>
            <a:r>
              <a:rPr sz="1800" spc="-35" dirty="0">
                <a:latin typeface="Calibri"/>
                <a:cs typeface="Calibri"/>
              </a:rPr>
              <a:t> </a:t>
            </a:r>
            <a:r>
              <a:rPr sz="1800" dirty="0">
                <a:latin typeface="Calibri"/>
                <a:cs typeface="Calibri"/>
              </a:rPr>
              <a:t>data</a:t>
            </a:r>
            <a:r>
              <a:rPr sz="1800" spc="-30" dirty="0">
                <a:latin typeface="Calibri"/>
                <a:cs typeface="Calibri"/>
              </a:rPr>
              <a:t> </a:t>
            </a:r>
            <a:r>
              <a:rPr sz="1800" spc="-20" dirty="0">
                <a:latin typeface="Calibri"/>
                <a:cs typeface="Calibri"/>
              </a:rPr>
              <a:t>were</a:t>
            </a:r>
            <a:endParaRPr sz="1800">
              <a:latin typeface="Calibri"/>
              <a:cs typeface="Calibri"/>
            </a:endParaRPr>
          </a:p>
        </p:txBody>
      </p:sp>
      <p:sp>
        <p:nvSpPr>
          <p:cNvPr id="9" name="object 9"/>
          <p:cNvSpPr txBox="1"/>
          <p:nvPr/>
        </p:nvSpPr>
        <p:spPr>
          <a:xfrm>
            <a:off x="5714047" y="4515332"/>
            <a:ext cx="612775" cy="274320"/>
          </a:xfrm>
          <a:prstGeom prst="rect">
            <a:avLst/>
          </a:prstGeom>
          <a:solidFill>
            <a:srgbClr val="FFFF00"/>
          </a:solidFill>
        </p:spPr>
        <p:txBody>
          <a:bodyPr vert="horz" wrap="square" lIns="0" tIns="0" rIns="0" bIns="0" rtlCol="0">
            <a:spAutoFit/>
          </a:bodyPr>
          <a:lstStyle/>
          <a:p>
            <a:pPr>
              <a:lnSpc>
                <a:spcPts val="2039"/>
              </a:lnSpc>
            </a:pPr>
            <a:r>
              <a:rPr sz="1800" spc="-25" dirty="0">
                <a:latin typeface="Calibri"/>
                <a:cs typeface="Calibri"/>
              </a:rPr>
              <a:t>linked.</a:t>
            </a:r>
            <a:endParaRPr sz="1800">
              <a:latin typeface="Calibri"/>
              <a:cs typeface="Calibri"/>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992</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National Center for Health Statistics</vt:lpstr>
      <vt:lpstr>Signaling the Importance of Social Determinants of Health</vt:lpstr>
      <vt:lpstr>Selected Evidence-Building Questions How do HHS programs and policies expand equitable access to comprehensive, community- based, innovative, and culturally-competent healthcare services while addressing social determinants of health?</vt:lpstr>
      <vt:lpstr>Questions for the BSC</vt:lpstr>
      <vt:lpstr>HHS SDOH Action Plan</vt:lpstr>
      <vt:lpstr>Addressing Social Determinants of Health in Federal Programs | ASPE (hhs.gov)</vt:lpstr>
      <vt:lpstr>SDOH-Action-Plan-At-a-Glance.pdf (hhs.gov)</vt:lpstr>
      <vt:lpstr>Section 2(d) of the Improving Medicare Post-Acute Care Transformation (IMPACT) Act of 2014 (P.L. 113-183) called for the Secretary of Health and Human Services (HHS) to study the effect of individuals’ socioeconomic status (SES) on quality measures and measures of resource use under the Medicare program.   Three policy questions:  Should some or all of Medicare’s value-based purchasing programs account for social risk by adjusting measures and/or payment based on those measures? Should HHS routinely collect more extensive and detailed data on beneficiaries’ social risk factors than is currently available? How can HHS achieve better outcomes for all Medicare beneficiaries by facilitating the ability of providers and communities to address social risk factors and integrate health and social services?</vt:lpstr>
      <vt:lpstr>ASPE Office of Health Policy</vt:lpstr>
      <vt:lpstr>Centers for Medicare &amp; Medicaid Services</vt:lpstr>
      <vt:lpstr>CDC SDOH Task Force</vt:lpstr>
      <vt:lpstr>Describing the Value of Public Health Investment in SDOH</vt:lpstr>
      <vt:lpstr>Fostering Communication with Other SDOH- Related Initiatives Within CDC</vt:lpstr>
      <vt:lpstr>NCHS SDOH-related Activities</vt:lpstr>
      <vt:lpstr>NCHS Activities to Support SDOH</vt:lpstr>
      <vt:lpstr>Social Determinants of Health</vt:lpstr>
      <vt:lpstr>Promoting Harmonization in Interagency Health Monitoring</vt:lpstr>
      <vt:lpstr>Standardizing Measures</vt:lpstr>
      <vt:lpstr>Supporting Data Infrastructure through Data Linkage</vt:lpstr>
      <vt:lpstr>What should be NCHS’ goal in SDOH?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Arispe, Irma E. (CDC/DDPHSS/NCHS/DAE)</dc:creator>
  <cp:lastModifiedBy>Moore, Jennifer A. (CDC/DDPHSS/NCHS/OD)</cp:lastModifiedBy>
  <cp:revision>3</cp:revision>
  <dcterms:created xsi:type="dcterms:W3CDTF">2022-05-26T12:01:19Z</dcterms:created>
  <dcterms:modified xsi:type="dcterms:W3CDTF">2022-06-21T12:20:57Z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2022-05-26T00:00:00Z</vt:filetime>
  </property>
  <property fmtid="{D5CDD505-2E9C-101B-9397-08002B2CF9AE}" pid="3" name="Creator">
    <vt:lpwstr>Acrobat PDFMaker 22 for PowerPoint</vt:lpwstr>
  </property>
  <property fmtid="{D5CDD505-2E9C-101B-9397-08002B2CF9AE}" pid="4" name="LastSaved">
    <vt:filetime>2022-05-26T00:00:00Z</vt:filetime>
  </property>
  <property fmtid="{D5CDD505-2E9C-101B-9397-08002B2CF9AE}" pid="5" name="MSIP_Label_7b94a7b8-f06c-4dfe-bdcc-9b548fd58c31_Enabled">
    <vt:lpwstr>true</vt:lpwstr>
  </property>
  <property fmtid="{D5CDD505-2E9C-101B-9397-08002B2CF9AE}" pid="6" name="MSIP_Label_7b94a7b8-f06c-4dfe-bdcc-9b548fd58c31_SetDate">
    <vt:lpwstr>2022-06-10T14:12:15Z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a3f147d7-cff5-4b07-b4d9-395eaaaa7593</vt:lpwstr>
  </property>
  <property fmtid="{D5CDD505-2E9C-101B-9397-08002B2CF9AE}" pid="11" name="MSIP_Label_7b94a7b8-f06c-4dfe-bdcc-9b548fd58c31_ContentBits">
    <vt:lpwstr>0</vt:lpwstr>
  </property>
</Properties>
</file>