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5"/>
  </p:sldMasterIdLst>
  <p:notesMasterIdLst>
    <p:notesMasterId r:id="rId34"/>
  </p:notesMasterIdLst>
  <p:handoutMasterIdLst>
    <p:handoutMasterId r:id="rId35"/>
  </p:handoutMasterIdLst>
  <p:sldIdLst>
    <p:sldId id="1499" r:id="rId6"/>
    <p:sldId id="300" r:id="rId7"/>
    <p:sldId id="2869" r:id="rId8"/>
    <p:sldId id="2868" r:id="rId9"/>
    <p:sldId id="1534" r:id="rId10"/>
    <p:sldId id="1489" r:id="rId11"/>
    <p:sldId id="1533" r:id="rId12"/>
    <p:sldId id="1545" r:id="rId13"/>
    <p:sldId id="424" r:id="rId14"/>
    <p:sldId id="1488" r:id="rId15"/>
    <p:sldId id="1546" r:id="rId16"/>
    <p:sldId id="425" r:id="rId17"/>
    <p:sldId id="1498" r:id="rId18"/>
    <p:sldId id="1517" r:id="rId19"/>
    <p:sldId id="1397" r:id="rId20"/>
    <p:sldId id="1486" r:id="rId21"/>
    <p:sldId id="1540" r:id="rId22"/>
    <p:sldId id="1547" r:id="rId23"/>
    <p:sldId id="1428" r:id="rId24"/>
    <p:sldId id="1467" r:id="rId25"/>
    <p:sldId id="1497" r:id="rId26"/>
    <p:sldId id="1552" r:id="rId27"/>
    <p:sldId id="1487" r:id="rId28"/>
    <p:sldId id="1541" r:id="rId29"/>
    <p:sldId id="1554" r:id="rId30"/>
    <p:sldId id="439" r:id="rId31"/>
    <p:sldId id="403" r:id="rId32"/>
    <p:sldId id="404" r:id="rId33"/>
  </p:sldIdLst>
  <p:sldSz cx="9144000" cy="5143500" type="screen16x9"/>
  <p:notesSz cx="7023100" cy="9309100"/>
  <p:embeddedFontLst>
    <p:embeddedFont>
      <p:font typeface="Calibri" panose="020F0502020204030204" pitchFamily="34" charset="0"/>
      <p:regular r:id="rId36"/>
      <p:bold r:id="rId37"/>
      <p:italic r:id="rId38"/>
      <p:boldItalic r:id="rId39"/>
    </p:embeddedFont>
    <p:embeddedFont>
      <p:font typeface="Myriad Web Pro" panose="020B0604020202020204" charset="0"/>
      <p:regular r:id="rId40"/>
      <p:bold r:id="rId41"/>
      <p:italic r:id="rId42"/>
      <p:boldItalic r:id="rId4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rances, Carol J. (CDC/DDPHSS/NCHS/DHCS)" initials="DCJ(" lastIdx="18" clrIdx="0">
    <p:extLst>
      <p:ext uri="{19B8F6BF-5375-455C-9EA6-DF929625EA0E}">
        <p15:presenceInfo xmlns:p15="http://schemas.microsoft.com/office/powerpoint/2012/main" userId="S::csd0@cdc.gov::5620fbe4-95bc-447f-8ac4-2f3e9843bf37" providerId="AD"/>
      </p:ext>
    </p:extLst>
  </p:cmAuthor>
  <p:cmAuthor id="2" name="Jackson, Geoffrey (CDC/DDPHSS/NCHS/DHCS)" initials="JG(" lastIdx="23" clrIdx="1">
    <p:extLst>
      <p:ext uri="{19B8F6BF-5375-455C-9EA6-DF929625EA0E}">
        <p15:presenceInfo xmlns:p15="http://schemas.microsoft.com/office/powerpoint/2012/main" userId="S::mlq2@cdc.gov::f8b94d52-1e35-4f46-ad10-7c6ad9bcc613" providerId="AD"/>
      </p:ext>
    </p:extLst>
  </p:cmAuthor>
  <p:cmAuthor id="3" name="Ward, Brian W. (CDC/DDPHSS/NCHS/DHCS)" initials="WBW(" lastIdx="13" clrIdx="2">
    <p:extLst>
      <p:ext uri="{19B8F6BF-5375-455C-9EA6-DF929625EA0E}">
        <p15:presenceInfo xmlns:p15="http://schemas.microsoft.com/office/powerpoint/2012/main" userId="S::IJZ8@cdc.gov::1aa89810-2392-4bcd-8c2f-d1fcc7fa74b0" providerId="AD"/>
      </p:ext>
    </p:extLst>
  </p:cmAuthor>
  <p:cmAuthor id="4" name="Ashman, Jill (CDC/DDPHSS/NCHS/DHCS)" initials="AJ(" lastIdx="5" clrIdx="3">
    <p:extLst>
      <p:ext uri="{19B8F6BF-5375-455C-9EA6-DF929625EA0E}">
        <p15:presenceInfo xmlns:p15="http://schemas.microsoft.com/office/powerpoint/2012/main" userId="S::joa6@cdc.gov::62eaaf27-3520-4e3a-8622-a5ae566319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F5B7"/>
    <a:srgbClr val="ADFFB7"/>
    <a:srgbClr val="000000"/>
    <a:srgbClr val="C973BF"/>
    <a:srgbClr val="4DB9EF"/>
    <a:srgbClr val="E16E5B"/>
    <a:srgbClr val="FB81D2"/>
    <a:srgbClr val="5DDF98"/>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75" autoAdjust="0"/>
  </p:normalViewPr>
  <p:slideViewPr>
    <p:cSldViewPr snapToGrid="0">
      <p:cViewPr varScale="1">
        <p:scale>
          <a:sx n="63" d="100"/>
          <a:sy n="63" d="100"/>
        </p:scale>
        <p:origin x="60" y="18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lf, Daniela (CDC/DDPHSS/NCHS/DHCS) (CTR)" userId="60843402-6cf2-4072-8499-6fdfc102f3d3" providerId="ADAL" clId="{420A095A-A149-49CB-8FD7-96E7702E936E}"/>
    <pc:docChg chg="modSld">
      <pc:chgData name="Relf, Daniela (CDC/DDPHSS/NCHS/DHCS) (CTR)" userId="60843402-6cf2-4072-8499-6fdfc102f3d3" providerId="ADAL" clId="{420A095A-A149-49CB-8FD7-96E7702E936E}" dt="2022-01-11T19:02:38.207" v="0" actId="962"/>
      <pc:docMkLst>
        <pc:docMk/>
      </pc:docMkLst>
      <pc:sldChg chg="modSp mod">
        <pc:chgData name="Relf, Daniela (CDC/DDPHSS/NCHS/DHCS) (CTR)" userId="60843402-6cf2-4072-8499-6fdfc102f3d3" providerId="ADAL" clId="{420A095A-A149-49CB-8FD7-96E7702E936E}" dt="2022-01-11T19:02:38.207" v="0" actId="962"/>
        <pc:sldMkLst>
          <pc:docMk/>
          <pc:sldMk cId="3756630916" sldId="2868"/>
        </pc:sldMkLst>
        <pc:spChg chg="mod">
          <ac:chgData name="Relf, Daniela (CDC/DDPHSS/NCHS/DHCS) (CTR)" userId="60843402-6cf2-4072-8499-6fdfc102f3d3" providerId="ADAL" clId="{420A095A-A149-49CB-8FD7-96E7702E936E}" dt="2022-01-11T19:02:38.207" v="0" actId="962"/>
          <ac:spMkLst>
            <pc:docMk/>
            <pc:sldMk cId="3756630916" sldId="2868"/>
            <ac:spMk id="4" creationId="{E8DF56EC-487C-4C29-B549-E6CF6AADE8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39324972906027E-2"/>
          <c:y val="7.2589861751152063E-2"/>
          <c:w val="0.88690452075545312"/>
          <c:h val="0.679385754200079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Heroin</c:v>
                </c:pt>
                <c:pt idx="1">
                  <c:v>Fentanyl</c:v>
                </c:pt>
                <c:pt idx="2">
                  <c:v>Oxycodone</c:v>
                </c:pt>
                <c:pt idx="3">
                  <c:v>Methadone</c:v>
                </c:pt>
                <c:pt idx="4">
                  <c:v>Morphine</c:v>
                </c:pt>
                <c:pt idx="5">
                  <c:v>Hydrocodone</c:v>
                </c:pt>
              </c:strCache>
            </c:strRef>
          </c:cat>
          <c:val>
            <c:numRef>
              <c:f>Sheet1!$B$2:$B$7</c:f>
              <c:numCache>
                <c:formatCode>General</c:formatCode>
                <c:ptCount val="6"/>
                <c:pt idx="0">
                  <c:v>45.7</c:v>
                </c:pt>
                <c:pt idx="1">
                  <c:v>19.7</c:v>
                </c:pt>
                <c:pt idx="2">
                  <c:v>12.8</c:v>
                </c:pt>
                <c:pt idx="3">
                  <c:v>11.9</c:v>
                </c:pt>
                <c:pt idx="4">
                  <c:v>11.5</c:v>
                </c:pt>
                <c:pt idx="5">
                  <c:v>4.0999999999999996</c:v>
                </c:pt>
              </c:numCache>
            </c:numRef>
          </c:val>
          <c:extLst>
            <c:ext xmlns:c16="http://schemas.microsoft.com/office/drawing/2014/chart" uri="{C3380CC4-5D6E-409C-BE32-E72D297353CC}">
              <c16:uniqueId val="{00000000-CDA4-4595-84EF-1469A99BFA8D}"/>
            </c:ext>
          </c:extLst>
        </c:ser>
        <c:dLbls>
          <c:showLegendKey val="0"/>
          <c:showVal val="0"/>
          <c:showCatName val="0"/>
          <c:showSerName val="0"/>
          <c:showPercent val="0"/>
          <c:showBubbleSize val="0"/>
        </c:dLbls>
        <c:gapWidth val="219"/>
        <c:overlap val="-27"/>
        <c:axId val="239504351"/>
        <c:axId val="242847087"/>
      </c:barChart>
      <c:catAx>
        <c:axId val="23950435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accent4">
                        <a:lumMod val="75000"/>
                      </a:schemeClr>
                    </a:solidFill>
                    <a:latin typeface="+mn-lt"/>
                    <a:ea typeface="+mn-ea"/>
                    <a:cs typeface="+mn-cs"/>
                  </a:defRPr>
                </a:pPr>
                <a:r>
                  <a:rPr lang="en-US"/>
                  <a:t>Specific Opioids Identified on Death Certificates</a:t>
                </a:r>
              </a:p>
            </c:rich>
          </c:tx>
          <c:layout>
            <c:manualLayout>
              <c:xMode val="edge"/>
              <c:yMode val="edge"/>
              <c:x val="0.29887811495485245"/>
              <c:y val="0.8703410138248848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accent4">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242847087"/>
        <c:crosses val="autoZero"/>
        <c:auto val="1"/>
        <c:lblAlgn val="ctr"/>
        <c:lblOffset val="100"/>
        <c:noMultiLvlLbl val="0"/>
      </c:catAx>
      <c:valAx>
        <c:axId val="242847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lumMod val="75000"/>
                      </a:schemeClr>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lumMod val="75000"/>
                  </a:schemeClr>
                </a:solidFill>
                <a:latin typeface="+mn-lt"/>
                <a:ea typeface="+mn-ea"/>
                <a:cs typeface="+mn-cs"/>
              </a:defRPr>
            </a:pPr>
            <a:endParaRPr lang="en-US"/>
          </a:p>
        </c:txPr>
        <c:crossAx val="239504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4">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6E5BD-F3AB-4857-99ED-1042A106FC0D}" type="doc">
      <dgm:prSet loTypeId="urn:microsoft.com/office/officeart/2005/8/layout/equation1" loCatId="process" qsTypeId="urn:microsoft.com/office/officeart/2005/8/quickstyle/simple1" qsCatId="simple" csTypeId="urn:microsoft.com/office/officeart/2005/8/colors/accent1_2" csCatId="accent1" phldr="1"/>
      <dgm:spPr/>
    </dgm:pt>
    <dgm:pt modelId="{704B53BC-E774-4867-923E-F18E6E3EE4C6}">
      <dgm:prSet phldrT="[Text]"/>
      <dgm:spPr>
        <a:solidFill>
          <a:srgbClr val="FFC000"/>
        </a:solidFill>
        <a:ln>
          <a:solidFill>
            <a:srgbClr val="FFC000"/>
          </a:solidFill>
        </a:ln>
      </dgm:spPr>
      <dgm:t>
        <a:bodyPr/>
        <a:lstStyle/>
        <a:p>
          <a:r>
            <a:rPr lang="en-US" dirty="0">
              <a:solidFill>
                <a:schemeClr val="accent6"/>
              </a:solidFill>
            </a:rPr>
            <a:t>Codes</a:t>
          </a:r>
        </a:p>
      </dgm:t>
    </dgm:pt>
    <dgm:pt modelId="{84E3E409-7554-4099-A787-FDD440A96FF6}" type="parTrans" cxnId="{2C160182-90D5-48EB-9F10-17C9B007B8A8}">
      <dgm:prSet/>
      <dgm:spPr/>
      <dgm:t>
        <a:bodyPr/>
        <a:lstStyle/>
        <a:p>
          <a:endParaRPr lang="en-US"/>
        </a:p>
      </dgm:t>
    </dgm:pt>
    <dgm:pt modelId="{F33F2D34-9F69-486A-81C1-FC9977F34571}" type="sibTrans" cxnId="{2C160182-90D5-48EB-9F10-17C9B007B8A8}">
      <dgm:prSet/>
      <dgm:spPr/>
      <dgm:t>
        <a:bodyPr/>
        <a:lstStyle/>
        <a:p>
          <a:endParaRPr lang="en-US"/>
        </a:p>
      </dgm:t>
    </dgm:pt>
    <dgm:pt modelId="{CB604BB6-FE04-429B-86E4-CDB60541BDCB}">
      <dgm:prSet phldrT="[Text]"/>
      <dgm:spPr>
        <a:solidFill>
          <a:srgbClr val="92D050"/>
        </a:solidFill>
        <a:ln>
          <a:solidFill>
            <a:srgbClr val="92D050"/>
          </a:solidFill>
        </a:ln>
      </dgm:spPr>
      <dgm:t>
        <a:bodyPr/>
        <a:lstStyle/>
        <a:p>
          <a:r>
            <a:rPr lang="en-US" dirty="0">
              <a:solidFill>
                <a:schemeClr val="accent6"/>
              </a:solidFill>
            </a:rPr>
            <a:t>NLP</a:t>
          </a:r>
        </a:p>
      </dgm:t>
    </dgm:pt>
    <dgm:pt modelId="{73CE047E-A7A8-45D5-AF9E-5003BF54C411}" type="parTrans" cxnId="{E7C66928-3E94-4310-831A-EC91E72F2FFC}">
      <dgm:prSet/>
      <dgm:spPr/>
      <dgm:t>
        <a:bodyPr/>
        <a:lstStyle/>
        <a:p>
          <a:endParaRPr lang="en-US"/>
        </a:p>
      </dgm:t>
    </dgm:pt>
    <dgm:pt modelId="{4EF24250-C619-4D2E-BA9C-1ADC0CF3B3AB}" type="sibTrans" cxnId="{E7C66928-3E94-4310-831A-EC91E72F2FFC}">
      <dgm:prSet/>
      <dgm:spPr/>
      <dgm:t>
        <a:bodyPr/>
        <a:lstStyle/>
        <a:p>
          <a:endParaRPr lang="en-US"/>
        </a:p>
      </dgm:t>
    </dgm:pt>
    <dgm:pt modelId="{FC7836C6-3E97-4C31-89AA-F532936DC17B}">
      <dgm:prSet phldrT="[Text]"/>
      <dgm:spPr>
        <a:ln>
          <a:solidFill>
            <a:schemeClr val="tx1">
              <a:lumMod val="60000"/>
              <a:lumOff val="40000"/>
            </a:schemeClr>
          </a:solidFill>
        </a:ln>
      </dgm:spPr>
      <dgm:t>
        <a:bodyPr/>
        <a:lstStyle/>
        <a:p>
          <a:r>
            <a:rPr lang="en-US" dirty="0">
              <a:solidFill>
                <a:schemeClr val="tx2"/>
              </a:solidFill>
            </a:rPr>
            <a:t>Codes + NLP</a:t>
          </a:r>
        </a:p>
      </dgm:t>
    </dgm:pt>
    <dgm:pt modelId="{18267D77-796D-4988-B098-FDA679B0922E}" type="parTrans" cxnId="{43BBD9C2-2477-46A6-B010-61CE2FF08125}">
      <dgm:prSet/>
      <dgm:spPr/>
      <dgm:t>
        <a:bodyPr/>
        <a:lstStyle/>
        <a:p>
          <a:endParaRPr lang="en-US"/>
        </a:p>
      </dgm:t>
    </dgm:pt>
    <dgm:pt modelId="{BF3D3573-FEEC-41C9-8062-73D18E8BF53D}" type="sibTrans" cxnId="{43BBD9C2-2477-46A6-B010-61CE2FF08125}">
      <dgm:prSet/>
      <dgm:spPr/>
      <dgm:t>
        <a:bodyPr/>
        <a:lstStyle/>
        <a:p>
          <a:endParaRPr lang="en-US"/>
        </a:p>
      </dgm:t>
    </dgm:pt>
    <dgm:pt modelId="{49658BA8-501C-4BA8-813F-0CF1FC94EF57}" type="pres">
      <dgm:prSet presAssocID="{CED6E5BD-F3AB-4857-99ED-1042A106FC0D}" presName="linearFlow" presStyleCnt="0">
        <dgm:presLayoutVars>
          <dgm:dir/>
          <dgm:resizeHandles val="exact"/>
        </dgm:presLayoutVars>
      </dgm:prSet>
      <dgm:spPr/>
    </dgm:pt>
    <dgm:pt modelId="{0F84E401-7D2F-443F-910C-1065A640202D}" type="pres">
      <dgm:prSet presAssocID="{704B53BC-E774-4867-923E-F18E6E3EE4C6}" presName="node" presStyleLbl="node1" presStyleIdx="0" presStyleCnt="3">
        <dgm:presLayoutVars>
          <dgm:bulletEnabled val="1"/>
        </dgm:presLayoutVars>
      </dgm:prSet>
      <dgm:spPr/>
    </dgm:pt>
    <dgm:pt modelId="{E7D9A659-FB6A-4FC1-B424-B2369AA3DC7A}" type="pres">
      <dgm:prSet presAssocID="{F33F2D34-9F69-486A-81C1-FC9977F34571}" presName="spacerL" presStyleCnt="0"/>
      <dgm:spPr/>
    </dgm:pt>
    <dgm:pt modelId="{7B7B8217-098E-4EBB-8320-6FA84DE3A132}" type="pres">
      <dgm:prSet presAssocID="{F33F2D34-9F69-486A-81C1-FC9977F34571}" presName="sibTrans" presStyleLbl="sibTrans2D1" presStyleIdx="0" presStyleCnt="2"/>
      <dgm:spPr/>
    </dgm:pt>
    <dgm:pt modelId="{8374F8B0-EA49-4A1F-B39F-2E1ECA4C439D}" type="pres">
      <dgm:prSet presAssocID="{F33F2D34-9F69-486A-81C1-FC9977F34571}" presName="spacerR" presStyleCnt="0"/>
      <dgm:spPr/>
    </dgm:pt>
    <dgm:pt modelId="{C674E9D3-B96D-4F81-A315-1F184BEEA176}" type="pres">
      <dgm:prSet presAssocID="{CB604BB6-FE04-429B-86E4-CDB60541BDCB}" presName="node" presStyleLbl="node1" presStyleIdx="1" presStyleCnt="3">
        <dgm:presLayoutVars>
          <dgm:bulletEnabled val="1"/>
        </dgm:presLayoutVars>
      </dgm:prSet>
      <dgm:spPr/>
    </dgm:pt>
    <dgm:pt modelId="{8AB65C8C-34C3-45A5-AAD7-D82D8D3775E8}" type="pres">
      <dgm:prSet presAssocID="{4EF24250-C619-4D2E-BA9C-1ADC0CF3B3AB}" presName="spacerL" presStyleCnt="0"/>
      <dgm:spPr/>
    </dgm:pt>
    <dgm:pt modelId="{C445F58B-7DCA-4388-B74E-0725E1324AE3}" type="pres">
      <dgm:prSet presAssocID="{4EF24250-C619-4D2E-BA9C-1ADC0CF3B3AB}" presName="sibTrans" presStyleLbl="sibTrans2D1" presStyleIdx="1" presStyleCnt="2"/>
      <dgm:spPr>
        <a:prstGeom prst="rightArrow">
          <a:avLst/>
        </a:prstGeom>
      </dgm:spPr>
    </dgm:pt>
    <dgm:pt modelId="{90D33B31-F0E5-43B0-A78E-750820EAE534}" type="pres">
      <dgm:prSet presAssocID="{4EF24250-C619-4D2E-BA9C-1ADC0CF3B3AB}" presName="spacerR" presStyleCnt="0"/>
      <dgm:spPr/>
    </dgm:pt>
    <dgm:pt modelId="{4B8EE1D3-BB8D-4DF7-A551-E03F340F3ACF}" type="pres">
      <dgm:prSet presAssocID="{FC7836C6-3E97-4C31-89AA-F532936DC17B}" presName="node" presStyleLbl="node1" presStyleIdx="2" presStyleCnt="3">
        <dgm:presLayoutVars>
          <dgm:bulletEnabled val="1"/>
        </dgm:presLayoutVars>
      </dgm:prSet>
      <dgm:spPr/>
    </dgm:pt>
  </dgm:ptLst>
  <dgm:cxnLst>
    <dgm:cxn modelId="{832AE90E-0554-4AD6-B951-887CAC07BD8C}" type="presOf" srcId="{FC7836C6-3E97-4C31-89AA-F532936DC17B}" destId="{4B8EE1D3-BB8D-4DF7-A551-E03F340F3ACF}" srcOrd="0" destOrd="0" presId="urn:microsoft.com/office/officeart/2005/8/layout/equation1"/>
    <dgm:cxn modelId="{E7C66928-3E94-4310-831A-EC91E72F2FFC}" srcId="{CED6E5BD-F3AB-4857-99ED-1042A106FC0D}" destId="{CB604BB6-FE04-429B-86E4-CDB60541BDCB}" srcOrd="1" destOrd="0" parTransId="{73CE047E-A7A8-45D5-AF9E-5003BF54C411}" sibTransId="{4EF24250-C619-4D2E-BA9C-1ADC0CF3B3AB}"/>
    <dgm:cxn modelId="{A08B2645-F8EE-4D8A-BB73-3C909FCC0E61}" type="presOf" srcId="{CB604BB6-FE04-429B-86E4-CDB60541BDCB}" destId="{C674E9D3-B96D-4F81-A315-1F184BEEA176}" srcOrd="0" destOrd="0" presId="urn:microsoft.com/office/officeart/2005/8/layout/equation1"/>
    <dgm:cxn modelId="{414E5E69-FCE1-4CBD-AEDE-101182CD6558}" type="presOf" srcId="{CED6E5BD-F3AB-4857-99ED-1042A106FC0D}" destId="{49658BA8-501C-4BA8-813F-0CF1FC94EF57}" srcOrd="0" destOrd="0" presId="urn:microsoft.com/office/officeart/2005/8/layout/equation1"/>
    <dgm:cxn modelId="{2C160182-90D5-48EB-9F10-17C9B007B8A8}" srcId="{CED6E5BD-F3AB-4857-99ED-1042A106FC0D}" destId="{704B53BC-E774-4867-923E-F18E6E3EE4C6}" srcOrd="0" destOrd="0" parTransId="{84E3E409-7554-4099-A787-FDD440A96FF6}" sibTransId="{F33F2D34-9F69-486A-81C1-FC9977F34571}"/>
    <dgm:cxn modelId="{9CA6CFAE-D939-49DF-969E-E855619CDD53}" type="presOf" srcId="{704B53BC-E774-4867-923E-F18E6E3EE4C6}" destId="{0F84E401-7D2F-443F-910C-1065A640202D}" srcOrd="0" destOrd="0" presId="urn:microsoft.com/office/officeart/2005/8/layout/equation1"/>
    <dgm:cxn modelId="{43BBD9C2-2477-46A6-B010-61CE2FF08125}" srcId="{CED6E5BD-F3AB-4857-99ED-1042A106FC0D}" destId="{FC7836C6-3E97-4C31-89AA-F532936DC17B}" srcOrd="2" destOrd="0" parTransId="{18267D77-796D-4988-B098-FDA679B0922E}" sibTransId="{BF3D3573-FEEC-41C9-8062-73D18E8BF53D}"/>
    <dgm:cxn modelId="{306DFBE1-BF93-4DD9-BEB4-C16A6E868839}" type="presOf" srcId="{F33F2D34-9F69-486A-81C1-FC9977F34571}" destId="{7B7B8217-098E-4EBB-8320-6FA84DE3A132}" srcOrd="0" destOrd="0" presId="urn:microsoft.com/office/officeart/2005/8/layout/equation1"/>
    <dgm:cxn modelId="{AB1342FB-E171-4ECB-89B9-DFFE51589CA5}" type="presOf" srcId="{4EF24250-C619-4D2E-BA9C-1ADC0CF3B3AB}" destId="{C445F58B-7DCA-4388-B74E-0725E1324AE3}" srcOrd="0" destOrd="0" presId="urn:microsoft.com/office/officeart/2005/8/layout/equation1"/>
    <dgm:cxn modelId="{FE1D7762-25FE-4A96-B4B9-A5968D4DCBA3}" type="presParOf" srcId="{49658BA8-501C-4BA8-813F-0CF1FC94EF57}" destId="{0F84E401-7D2F-443F-910C-1065A640202D}" srcOrd="0" destOrd="0" presId="urn:microsoft.com/office/officeart/2005/8/layout/equation1"/>
    <dgm:cxn modelId="{560F1F1C-CC60-4AA9-B4D0-7269401477DD}" type="presParOf" srcId="{49658BA8-501C-4BA8-813F-0CF1FC94EF57}" destId="{E7D9A659-FB6A-4FC1-B424-B2369AA3DC7A}" srcOrd="1" destOrd="0" presId="urn:microsoft.com/office/officeart/2005/8/layout/equation1"/>
    <dgm:cxn modelId="{39BE4774-EE76-43A9-9EB4-5C7B7D8CA88E}" type="presParOf" srcId="{49658BA8-501C-4BA8-813F-0CF1FC94EF57}" destId="{7B7B8217-098E-4EBB-8320-6FA84DE3A132}" srcOrd="2" destOrd="0" presId="urn:microsoft.com/office/officeart/2005/8/layout/equation1"/>
    <dgm:cxn modelId="{5B529BDC-869B-44AE-A4A2-0434321B2DF3}" type="presParOf" srcId="{49658BA8-501C-4BA8-813F-0CF1FC94EF57}" destId="{8374F8B0-EA49-4A1F-B39F-2E1ECA4C439D}" srcOrd="3" destOrd="0" presId="urn:microsoft.com/office/officeart/2005/8/layout/equation1"/>
    <dgm:cxn modelId="{EA432A3B-5939-4B08-A2DE-DA77CF6D39D5}" type="presParOf" srcId="{49658BA8-501C-4BA8-813F-0CF1FC94EF57}" destId="{C674E9D3-B96D-4F81-A315-1F184BEEA176}" srcOrd="4" destOrd="0" presId="urn:microsoft.com/office/officeart/2005/8/layout/equation1"/>
    <dgm:cxn modelId="{8B5E337B-E352-4DDB-92B8-6437E4D755EA}" type="presParOf" srcId="{49658BA8-501C-4BA8-813F-0CF1FC94EF57}" destId="{8AB65C8C-34C3-45A5-AAD7-D82D8D3775E8}" srcOrd="5" destOrd="0" presId="urn:microsoft.com/office/officeart/2005/8/layout/equation1"/>
    <dgm:cxn modelId="{DB5243FA-5073-4D9F-BDE0-4EE8A1193F54}" type="presParOf" srcId="{49658BA8-501C-4BA8-813F-0CF1FC94EF57}" destId="{C445F58B-7DCA-4388-B74E-0725E1324AE3}" srcOrd="6" destOrd="0" presId="urn:microsoft.com/office/officeart/2005/8/layout/equation1"/>
    <dgm:cxn modelId="{345E0510-2514-4CDD-96EA-3EB5832DE51D}" type="presParOf" srcId="{49658BA8-501C-4BA8-813F-0CF1FC94EF57}" destId="{90D33B31-F0E5-43B0-A78E-750820EAE534}" srcOrd="7" destOrd="0" presId="urn:microsoft.com/office/officeart/2005/8/layout/equation1"/>
    <dgm:cxn modelId="{FA31199C-EEF4-4D47-A7F4-D1BF7A1182F9}" type="presParOf" srcId="{49658BA8-501C-4BA8-813F-0CF1FC94EF57}" destId="{4B8EE1D3-BB8D-4DF7-A551-E03F340F3ACF}"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4E401-7D2F-443F-910C-1065A640202D}">
      <dsp:nvSpPr>
        <dsp:cNvPr id="0" name=""/>
        <dsp:cNvSpPr/>
      </dsp:nvSpPr>
      <dsp:spPr>
        <a:xfrm>
          <a:off x="777" y="766329"/>
          <a:ext cx="1030019" cy="1030019"/>
        </a:xfrm>
        <a:prstGeom prst="ellips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6"/>
              </a:solidFill>
            </a:rPr>
            <a:t>Codes</a:t>
          </a:r>
        </a:p>
      </dsp:txBody>
      <dsp:txXfrm>
        <a:off x="151620" y="917172"/>
        <a:ext cx="728333" cy="728333"/>
      </dsp:txXfrm>
    </dsp:sp>
    <dsp:sp modelId="{7B7B8217-098E-4EBB-8320-6FA84DE3A132}">
      <dsp:nvSpPr>
        <dsp:cNvPr id="0" name=""/>
        <dsp:cNvSpPr/>
      </dsp:nvSpPr>
      <dsp:spPr>
        <a:xfrm>
          <a:off x="1114434" y="982633"/>
          <a:ext cx="597411" cy="5974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93621" y="1211083"/>
        <a:ext cx="439037" cy="140511"/>
      </dsp:txXfrm>
    </dsp:sp>
    <dsp:sp modelId="{C674E9D3-B96D-4F81-A315-1F184BEEA176}">
      <dsp:nvSpPr>
        <dsp:cNvPr id="0" name=""/>
        <dsp:cNvSpPr/>
      </dsp:nvSpPr>
      <dsp:spPr>
        <a:xfrm>
          <a:off x="1795483" y="766329"/>
          <a:ext cx="1030019" cy="1030019"/>
        </a:xfrm>
        <a:prstGeom prst="ellipse">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accent6"/>
              </a:solidFill>
            </a:rPr>
            <a:t>NLP</a:t>
          </a:r>
        </a:p>
      </dsp:txBody>
      <dsp:txXfrm>
        <a:off x="1946326" y="917172"/>
        <a:ext cx="728333" cy="728333"/>
      </dsp:txXfrm>
    </dsp:sp>
    <dsp:sp modelId="{C445F58B-7DCA-4388-B74E-0725E1324AE3}">
      <dsp:nvSpPr>
        <dsp:cNvPr id="0" name=""/>
        <dsp:cNvSpPr/>
      </dsp:nvSpPr>
      <dsp:spPr>
        <a:xfrm>
          <a:off x="2909140" y="982633"/>
          <a:ext cx="597411" cy="59741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909140" y="1131986"/>
        <a:ext cx="448058" cy="298705"/>
      </dsp:txXfrm>
    </dsp:sp>
    <dsp:sp modelId="{4B8EE1D3-BB8D-4DF7-A551-E03F340F3ACF}">
      <dsp:nvSpPr>
        <dsp:cNvPr id="0" name=""/>
        <dsp:cNvSpPr/>
      </dsp:nvSpPr>
      <dsp:spPr>
        <a:xfrm>
          <a:off x="3590189" y="766329"/>
          <a:ext cx="1030019" cy="1030019"/>
        </a:xfrm>
        <a:prstGeom prst="ellipse">
          <a:avLst/>
        </a:prstGeom>
        <a:solidFill>
          <a:schemeClr val="accent1">
            <a:hueOff val="0"/>
            <a:satOff val="0"/>
            <a:lumOff val="0"/>
            <a:alphaOff val="0"/>
          </a:schemeClr>
        </a:solidFill>
        <a:ln w="25400" cap="flat" cmpd="sng" algn="ctr">
          <a:solidFill>
            <a:schemeClr val="tx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2"/>
              </a:solidFill>
            </a:rPr>
            <a:t>Codes + NLP</a:t>
          </a:r>
        </a:p>
      </dsp:txBody>
      <dsp:txXfrm>
        <a:off x="3741032" y="917172"/>
        <a:ext cx="728333" cy="7283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649" cy="466379"/>
          </a:xfrm>
          <a:prstGeom prst="rect">
            <a:avLst/>
          </a:prstGeom>
        </p:spPr>
        <p:txBody>
          <a:bodyPr vert="horz" lIns="88264" tIns="44132" rIns="88264" bIns="44132" rtlCol="0"/>
          <a:lstStyle>
            <a:lvl1pPr algn="l">
              <a:defRPr sz="1200"/>
            </a:lvl1pPr>
          </a:lstStyle>
          <a:p>
            <a:endParaRPr lang="en-US" dirty="0"/>
          </a:p>
        </p:txBody>
      </p:sp>
      <p:sp>
        <p:nvSpPr>
          <p:cNvPr id="3" name="Date Placeholder 2"/>
          <p:cNvSpPr>
            <a:spLocks noGrp="1"/>
          </p:cNvSpPr>
          <p:nvPr>
            <p:ph type="dt" sz="quarter" idx="1"/>
          </p:nvPr>
        </p:nvSpPr>
        <p:spPr>
          <a:xfrm>
            <a:off x="3977929" y="1"/>
            <a:ext cx="3043649" cy="466379"/>
          </a:xfrm>
          <a:prstGeom prst="rect">
            <a:avLst/>
          </a:prstGeom>
        </p:spPr>
        <p:txBody>
          <a:bodyPr vert="horz" lIns="88264" tIns="44132" rIns="88264" bIns="44132" rtlCol="0"/>
          <a:lstStyle>
            <a:lvl1pPr algn="r">
              <a:defRPr sz="1200"/>
            </a:lvl1pPr>
          </a:lstStyle>
          <a:p>
            <a:fld id="{CCD9D4F3-1CB6-4E57-BC6A-8FDD6DF1AC39}" type="datetimeFigureOut">
              <a:rPr lang="en-US" smtClean="0"/>
              <a:t>1/10/2022</a:t>
            </a:fld>
            <a:endParaRPr lang="en-US" dirty="0"/>
          </a:p>
        </p:txBody>
      </p:sp>
      <p:sp>
        <p:nvSpPr>
          <p:cNvPr id="4" name="Footer Placeholder 3"/>
          <p:cNvSpPr>
            <a:spLocks noGrp="1"/>
          </p:cNvSpPr>
          <p:nvPr>
            <p:ph type="ftr" sz="quarter" idx="2"/>
          </p:nvPr>
        </p:nvSpPr>
        <p:spPr>
          <a:xfrm>
            <a:off x="1" y="8842722"/>
            <a:ext cx="3043649" cy="466378"/>
          </a:xfrm>
          <a:prstGeom prst="rect">
            <a:avLst/>
          </a:prstGeom>
        </p:spPr>
        <p:txBody>
          <a:bodyPr vert="horz" lIns="88264" tIns="44132" rIns="88264" bIns="441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29" y="8842722"/>
            <a:ext cx="3043649" cy="466378"/>
          </a:xfrm>
          <a:prstGeom prst="rect">
            <a:avLst/>
          </a:prstGeom>
        </p:spPr>
        <p:txBody>
          <a:bodyPr vert="horz" lIns="88264" tIns="44132" rIns="88264" bIns="44132"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649" cy="464839"/>
          </a:xfrm>
          <a:prstGeom prst="rect">
            <a:avLst/>
          </a:prstGeom>
        </p:spPr>
        <p:txBody>
          <a:bodyPr vert="horz" lIns="88264" tIns="44132" rIns="88264" bIns="4413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7929" y="2"/>
            <a:ext cx="3043649" cy="464839"/>
          </a:xfrm>
          <a:prstGeom prst="rect">
            <a:avLst/>
          </a:prstGeom>
        </p:spPr>
        <p:txBody>
          <a:bodyPr vert="horz" lIns="88264" tIns="44132" rIns="88264" bIns="44132"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1/10/2022</a:t>
            </a:fld>
            <a:endParaRPr lang="en-US" dirty="0"/>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88264" tIns="44132" rIns="88264" bIns="44132" rtlCol="0" anchor="ctr"/>
          <a:lstStyle/>
          <a:p>
            <a:pPr lvl="0"/>
            <a:endParaRPr lang="en-US" noProof="0" dirty="0"/>
          </a:p>
        </p:txBody>
      </p:sp>
      <p:sp>
        <p:nvSpPr>
          <p:cNvPr id="5" name="Notes Placeholder 4"/>
          <p:cNvSpPr>
            <a:spLocks noGrp="1"/>
          </p:cNvSpPr>
          <p:nvPr>
            <p:ph type="body" sz="quarter" idx="3"/>
          </p:nvPr>
        </p:nvSpPr>
        <p:spPr>
          <a:xfrm>
            <a:off x="702617" y="4422132"/>
            <a:ext cx="5617870" cy="4188171"/>
          </a:xfrm>
          <a:prstGeom prst="rect">
            <a:avLst/>
          </a:prstGeom>
        </p:spPr>
        <p:txBody>
          <a:bodyPr vert="horz" lIns="88264" tIns="44132" rIns="88264" bIns="441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724"/>
            <a:ext cx="3043649" cy="464839"/>
          </a:xfrm>
          <a:prstGeom prst="rect">
            <a:avLst/>
          </a:prstGeom>
        </p:spPr>
        <p:txBody>
          <a:bodyPr vert="horz" lIns="88264" tIns="44132" rIns="88264" bIns="4413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7929" y="8842724"/>
            <a:ext cx="3043649" cy="464839"/>
          </a:xfrm>
          <a:prstGeom prst="rect">
            <a:avLst/>
          </a:prstGeom>
        </p:spPr>
        <p:txBody>
          <a:bodyPr vert="horz" lIns="88264" tIns="44132" rIns="88264" bIns="44132"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7147" indent="-275825">
              <a:defRPr>
                <a:solidFill>
                  <a:schemeClr val="tx1"/>
                </a:solidFill>
                <a:latin typeface="Myriad Web Pro" panose="020B0503030403020204" pitchFamily="34" charset="0"/>
              </a:defRPr>
            </a:lvl2pPr>
            <a:lvl3pPr marL="1103303" indent="-220661">
              <a:defRPr>
                <a:solidFill>
                  <a:schemeClr val="tx1"/>
                </a:solidFill>
                <a:latin typeface="Myriad Web Pro" panose="020B0503030403020204" pitchFamily="34" charset="0"/>
              </a:defRPr>
            </a:lvl3pPr>
            <a:lvl4pPr marL="1544625" indent="-220661">
              <a:defRPr>
                <a:solidFill>
                  <a:schemeClr val="tx1"/>
                </a:solidFill>
                <a:latin typeface="Myriad Web Pro" panose="020B0503030403020204" pitchFamily="34" charset="0"/>
              </a:defRPr>
            </a:lvl4pPr>
            <a:lvl5pPr marL="1985946" indent="-220661">
              <a:defRPr>
                <a:solidFill>
                  <a:schemeClr val="tx1"/>
                </a:solidFill>
                <a:latin typeface="Myriad Web Pro" panose="020B0503030403020204" pitchFamily="34" charset="0"/>
              </a:defRPr>
            </a:lvl5pPr>
            <a:lvl6pPr marL="2427267" indent="-220661" fontAlgn="base">
              <a:spcBef>
                <a:spcPct val="0"/>
              </a:spcBef>
              <a:spcAft>
                <a:spcPct val="0"/>
              </a:spcAft>
              <a:defRPr>
                <a:solidFill>
                  <a:schemeClr val="tx1"/>
                </a:solidFill>
                <a:latin typeface="Myriad Web Pro" panose="020B0503030403020204" pitchFamily="34" charset="0"/>
              </a:defRPr>
            </a:lvl6pPr>
            <a:lvl7pPr marL="2868588" indent="-220661" fontAlgn="base">
              <a:spcBef>
                <a:spcPct val="0"/>
              </a:spcBef>
              <a:spcAft>
                <a:spcPct val="0"/>
              </a:spcAft>
              <a:defRPr>
                <a:solidFill>
                  <a:schemeClr val="tx1"/>
                </a:solidFill>
                <a:latin typeface="Myriad Web Pro" panose="020B0503030403020204" pitchFamily="34" charset="0"/>
              </a:defRPr>
            </a:lvl7pPr>
            <a:lvl8pPr marL="3309910" indent="-220661" fontAlgn="base">
              <a:spcBef>
                <a:spcPct val="0"/>
              </a:spcBef>
              <a:spcAft>
                <a:spcPct val="0"/>
              </a:spcAft>
              <a:defRPr>
                <a:solidFill>
                  <a:schemeClr val="tx1"/>
                </a:solidFill>
                <a:latin typeface="Myriad Web Pro" panose="020B0503030403020204" pitchFamily="34" charset="0"/>
              </a:defRPr>
            </a:lvl8pPr>
            <a:lvl9pPr marL="3751230" indent="-220661"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403779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C09C8A-C463-48B0-BE95-E9C2E2A86E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7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284728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282807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22333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research questions with this data.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216608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4088626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321829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81609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307987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To carry out our mission, our Division conducts the National Health Care Surveys, which are a family of surveys that are nationally representative, provider-based, and cover a broad spectrum of health care settings from ambulatory and  hospital to long-term care as depicted on this slide.</a:t>
            </a:r>
          </a:p>
          <a:p>
            <a:endParaRPr lang="en-US" dirty="0"/>
          </a:p>
          <a:p>
            <a:endParaRPr lang="en-US" dirty="0"/>
          </a:p>
          <a:p>
            <a:r>
              <a:rPr lang="en-US" dirty="0"/>
              <a:t>Ambulatory &amp; Hospital Care surveys</a:t>
            </a:r>
          </a:p>
          <a:p>
            <a:endParaRPr lang="en-US" dirty="0"/>
          </a:p>
          <a:p>
            <a:r>
              <a:rPr lang="en-US" dirty="0"/>
              <a:t>National Ambulatory Medical Care Survey (NAMCS)</a:t>
            </a:r>
          </a:p>
          <a:p>
            <a:r>
              <a:rPr lang="en-US" dirty="0"/>
              <a:t>Physician Offices (PO)</a:t>
            </a:r>
          </a:p>
          <a:p>
            <a:r>
              <a:rPr lang="en-US" dirty="0"/>
              <a:t>Community Health Centers (CHC)</a:t>
            </a:r>
          </a:p>
          <a:p>
            <a:endParaRPr lang="en-US" dirty="0"/>
          </a:p>
          <a:p>
            <a:r>
              <a:rPr lang="en-US" dirty="0"/>
              <a:t>National Hospital Ambulatory Medical Care Survey (NHAMCS)</a:t>
            </a:r>
          </a:p>
          <a:p>
            <a:r>
              <a:rPr lang="en-US" dirty="0"/>
              <a:t>Outpatient Clinics (OPD)</a:t>
            </a:r>
          </a:p>
          <a:p>
            <a:r>
              <a:rPr lang="en-US" dirty="0"/>
              <a:t>Emergency Departments (ED)</a:t>
            </a:r>
          </a:p>
          <a:p>
            <a:r>
              <a:rPr lang="en-US" dirty="0"/>
              <a:t>Ambulatory Surgery Locations (ASL)</a:t>
            </a:r>
          </a:p>
          <a:p>
            <a:endParaRPr lang="en-US" dirty="0"/>
          </a:p>
          <a:p>
            <a:r>
              <a:rPr lang="en-US" dirty="0"/>
              <a:t>National Hospital Discharge Survey (NHDS) </a:t>
            </a:r>
          </a:p>
          <a:p>
            <a:r>
              <a:rPr lang="en-US" dirty="0"/>
              <a:t>Inpatient discharges from hospitals</a:t>
            </a:r>
          </a:p>
          <a:p>
            <a:endParaRPr lang="en-US" dirty="0"/>
          </a:p>
          <a:p>
            <a:r>
              <a:rPr lang="en-US" dirty="0"/>
              <a:t>National Hospital Care Survey (NHCS) </a:t>
            </a:r>
          </a:p>
          <a:p>
            <a:r>
              <a:rPr lang="en-US" dirty="0"/>
              <a:t>Replaces NHDS</a:t>
            </a:r>
          </a:p>
          <a:p>
            <a:r>
              <a:rPr lang="en-US" dirty="0"/>
              <a:t>Combines NHAMCS and NHDS</a:t>
            </a:r>
          </a:p>
          <a:p>
            <a:endParaRPr lang="en-US" dirty="0"/>
          </a:p>
          <a:p>
            <a:r>
              <a:rPr lang="en-US" dirty="0"/>
              <a:t>Long-term care surveys</a:t>
            </a:r>
          </a:p>
          <a:p>
            <a:r>
              <a:rPr lang="en-US" dirty="0"/>
              <a:t>National Nursing Home Survey (NNHS)</a:t>
            </a:r>
          </a:p>
          <a:p>
            <a:r>
              <a:rPr lang="en-US" dirty="0"/>
              <a:t>National Home and Hospice Care Survey (NHHCS)</a:t>
            </a:r>
          </a:p>
          <a:p>
            <a:r>
              <a:rPr lang="en-US" dirty="0"/>
              <a:t>National Survey of Residential Care Facilities (NSRCF)</a:t>
            </a:r>
          </a:p>
          <a:p>
            <a:r>
              <a:rPr lang="en-US" dirty="0"/>
              <a:t>National Study of Long-Term Care Providers (NSLTCP)</a:t>
            </a:r>
          </a:p>
          <a:p>
            <a:r>
              <a:rPr lang="en-US" dirty="0"/>
              <a:t>Biennial data collection started in 2012.</a:t>
            </a:r>
          </a:p>
          <a:p>
            <a:r>
              <a:rPr lang="en-US" dirty="0"/>
              <a:t>Replaces the three surveys mentioned above.</a:t>
            </a:r>
          </a:p>
          <a:p>
            <a:r>
              <a:rPr lang="en-US" dirty="0"/>
              <a:t>CMS administrative data:  Home health agencies, nursing homes, </a:t>
            </a:r>
          </a:p>
          <a:p>
            <a:r>
              <a:rPr lang="en-US" dirty="0"/>
              <a:t>   hospices.</a:t>
            </a:r>
          </a:p>
          <a:p>
            <a:r>
              <a:rPr lang="en-US" dirty="0"/>
              <a:t>Questionnaire data:  Adult day services centers (ADSCs), </a:t>
            </a:r>
          </a:p>
          <a:p>
            <a:r>
              <a:rPr lang="en-US" dirty="0"/>
              <a:t>	residential care communities (RCCs).</a:t>
            </a:r>
          </a:p>
          <a:p>
            <a:r>
              <a:rPr lang="en-US" dirty="0"/>
              <a:t>National Post-Acute and Long-Term Care Survey (NPALS)</a:t>
            </a:r>
          </a:p>
          <a:p>
            <a:r>
              <a:rPr lang="en-US" dirty="0"/>
              <a:t>New in 2020, replaces the NSLTCP. </a:t>
            </a:r>
          </a:p>
          <a:p>
            <a:r>
              <a:rPr lang="en-US" dirty="0"/>
              <a:t>Adds two sectors (LTC hospitals &amp; inpatient rehabilitation facilities, administrative data for both).</a:t>
            </a:r>
          </a:p>
          <a:p>
            <a:endParaRPr lang="en-US" dirty="0"/>
          </a:p>
          <a:p>
            <a:endParaRPr lang="en-US" dirty="0"/>
          </a:p>
          <a:p>
            <a:r>
              <a:rPr lang="en-US" dirty="0"/>
              <a:t>The next two overview slides list our main current and historic data collections across ambulatory care, hospitals, and long-term care settings. Each of the currently fielded surveys will be discussed briefly in turn. </a:t>
            </a:r>
          </a:p>
          <a:p>
            <a:endParaRPr lang="en-US" dirty="0"/>
          </a:p>
          <a:p>
            <a:endParaRPr lang="en-US" dirty="0"/>
          </a:p>
          <a:p>
            <a:endParaRPr lang="en-US" dirty="0"/>
          </a:p>
          <a:p>
            <a:endParaRPr lang="en-US" dirty="0"/>
          </a:p>
          <a:p>
            <a:r>
              <a:rPr lang="en-US" dirty="0"/>
              <a:t>In 2020, all 5 of the National Health Care Surveys were slated to be conducted and the COVID-19 Pandemic impacted each of them in various ways, which I will be discussing in more detail in this presentation.</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92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 Billing (UB)-04 administrative claims</a:t>
            </a:r>
          </a:p>
          <a:p>
            <a:pPr lvl="1"/>
            <a:r>
              <a:rPr lang="en-US" sz="1800" dirty="0"/>
              <a:t>Accepted electronic standard for hospital billing.</a:t>
            </a:r>
          </a:p>
          <a:p>
            <a:pPr lvl="1"/>
            <a:r>
              <a:rPr lang="en-US" sz="1800" dirty="0"/>
              <a:t>Mandated by the Centers for Medicare and Medicaid Services (CMS) for payment of charges for Medicare and Medicaid recipients.</a:t>
            </a:r>
            <a:endParaRPr lang="en-US" dirty="0"/>
          </a:p>
          <a:p>
            <a:r>
              <a:rPr lang="en-US" dirty="0"/>
              <a:t>Electronic health record (EHR) data</a:t>
            </a:r>
          </a:p>
          <a:p>
            <a:pPr lvl="1"/>
            <a:r>
              <a:rPr lang="en-US" sz="1800" dirty="0"/>
              <a:t>Pulls medical information from multiple sources (e.g., labs and medications).</a:t>
            </a:r>
          </a:p>
          <a:p>
            <a:pPr lvl="1"/>
            <a:r>
              <a:rPr lang="en-US" sz="1800" dirty="0"/>
              <a:t>More clinical depth and breadth. </a:t>
            </a:r>
          </a:p>
          <a:p>
            <a:pPr lvl="1"/>
            <a:r>
              <a:rPr lang="en-US" sz="1800" dirty="0"/>
              <a:t>HL7 CDA® R2 Implementation Guide (IG): National Health Care Surveys Release 1, DSTU Release 1.2 - US Realm, provides a standardized format for data submission.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3226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projects funded.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34699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results using dataset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240363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info to the DIM. Significance of DIM.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242953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sources utilized to create a comprehensive drug list. </a:t>
            </a:r>
          </a:p>
          <a:p>
            <a:pPr lvl="1"/>
            <a:r>
              <a:rPr lang="en-US" dirty="0"/>
              <a:t>NCHS’s Division of Vital Statistics </a:t>
            </a:r>
          </a:p>
          <a:p>
            <a:pPr lvl="1"/>
            <a:r>
              <a:rPr lang="en-US" dirty="0"/>
              <a:t>CDC’s Enhanced State Opioid Overdose Surveillance </a:t>
            </a:r>
          </a:p>
          <a:p>
            <a:pPr lvl="1"/>
            <a:r>
              <a:rPr lang="en-US" dirty="0"/>
              <a:t>National Electronic Injury Surveillance System-Cooperative Adverse Drug Event Surveillance Project </a:t>
            </a:r>
          </a:p>
          <a:p>
            <a:pPr lvl="1"/>
            <a:r>
              <a:rPr lang="en-US" dirty="0"/>
              <a:t>Drug Enforcement Administration</a:t>
            </a:r>
          </a:p>
          <a:p>
            <a:pPr lvl="1"/>
            <a:r>
              <a:rPr lang="en-US" dirty="0"/>
              <a:t>Technical Expert Panel-identified drugs</a:t>
            </a:r>
          </a:p>
          <a:p>
            <a:pPr lvl="1"/>
            <a:endParaRPr lang="en-US" dirty="0"/>
          </a:p>
          <a:p>
            <a:pPr lvl="1"/>
            <a:endParaRPr lang="en-US" dirty="0"/>
          </a:p>
          <a:p>
            <a:r>
              <a:rPr lang="en-US" dirty="0"/>
              <a:t>Diagnosis, reason for visit, and problem codes: ICD-10-CM </a:t>
            </a:r>
          </a:p>
          <a:p>
            <a:r>
              <a:rPr lang="en-US" dirty="0"/>
              <a:t>Procedure codes: ICD-10-PCS and CPT/HCPCS</a:t>
            </a:r>
          </a:p>
          <a:p>
            <a:r>
              <a:rPr lang="en-US" dirty="0"/>
              <a:t>Medication codes (EHR only): SNOMED-CT and </a:t>
            </a:r>
            <a:r>
              <a:rPr lang="en-US" dirty="0" err="1"/>
              <a:t>RxNorm</a:t>
            </a:r>
            <a:endParaRPr lang="en-US" dirty="0"/>
          </a:p>
          <a:p>
            <a:r>
              <a:rPr lang="en-US" dirty="0"/>
              <a:t>Laboratory codes (EHR only): LOINC</a:t>
            </a:r>
          </a:p>
          <a:p>
            <a:pPr lvl="1"/>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34166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534081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TextBox 1"/>
          <p:cNvSpPr txBox="1"/>
          <p:nvPr userDrawn="1"/>
        </p:nvSpPr>
        <p:spPr>
          <a:xfrm>
            <a:off x="8630884" y="4683833"/>
            <a:ext cx="374969" cy="261610"/>
          </a:xfrm>
          <a:prstGeom prst="rect">
            <a:avLst/>
          </a:prstGeom>
          <a:noFill/>
        </p:spPr>
        <p:txBody>
          <a:bodyPr wrap="square" rtlCol="0">
            <a:spAutoFit/>
          </a:bodyPr>
          <a:lstStyle/>
          <a:p>
            <a:fld id="{E9FF4679-4876-42AA-9FC6-32DD962B7175}" type="slidenum">
              <a:rPr lang="en-US" sz="1100" smtClean="0">
                <a:solidFill>
                  <a:schemeClr val="accent4">
                    <a:lumMod val="75000"/>
                  </a:schemeClr>
                </a:solidFill>
                <a:latin typeface="Calibri" panose="020F0502020204030204" pitchFamily="34" charset="0"/>
              </a:rPr>
              <a:t>‹#›</a:t>
            </a:fld>
            <a:endParaRPr lang="en-US" sz="11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5F9FF-4642-48CA-BEB7-B2B58C9AA980}"/>
              </a:ext>
            </a:extLst>
          </p:cNvPr>
          <p:cNvSpPr txBox="1">
            <a:spLocks noGrp="1"/>
          </p:cNvSpPr>
          <p:nvPr>
            <p:ph type="title" idx="4294967295"/>
          </p:nvPr>
        </p:nvSpPr>
        <p:spPr>
          <a:xfrm>
            <a:off x="457200" y="1147555"/>
            <a:ext cx="7957511"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6858"/>
                </a:solidFill>
                <a:effectLst/>
                <a:uLnTx/>
                <a:uFillTx/>
                <a:latin typeface="Calibri" pitchFamily="34" charset="0"/>
                <a:ea typeface="+mn-ea"/>
                <a:cs typeface="+mn-cs"/>
              </a:rPr>
              <a:t>Enhancing Identification of Opioid-Involved Hospitalizations with Clinical Data and Notes from Electronic Health Records</a:t>
            </a:r>
          </a:p>
        </p:txBody>
      </p:sp>
      <p:sp>
        <p:nvSpPr>
          <p:cNvPr id="2" name="Subtitle 1"/>
          <p:cNvSpPr>
            <a:spLocks noGrp="1"/>
          </p:cNvSpPr>
          <p:nvPr>
            <p:ph type="subTitle" idx="1"/>
          </p:nvPr>
        </p:nvSpPr>
        <p:spPr/>
        <p:txBody>
          <a:bodyPr/>
          <a:lstStyle/>
          <a:p>
            <a:endParaRPr lang="en-US" dirty="0"/>
          </a:p>
          <a:p>
            <a:endParaRPr lang="en-US" dirty="0"/>
          </a:p>
          <a:p>
            <a:r>
              <a:rPr lang="en-US" dirty="0"/>
              <a:t>Geoff Jackson</a:t>
            </a:r>
          </a:p>
          <a:p>
            <a:r>
              <a:rPr lang="en-US" dirty="0"/>
              <a:t>Hospital Care Team</a:t>
            </a:r>
          </a:p>
          <a:p>
            <a:endParaRPr lang="en-US" dirty="0"/>
          </a:p>
        </p:txBody>
      </p:sp>
      <p:sp>
        <p:nvSpPr>
          <p:cNvPr id="6" name="Text Placeholder 5"/>
          <p:cNvSpPr>
            <a:spLocks noGrp="1"/>
          </p:cNvSpPr>
          <p:nvPr>
            <p:ph type="body" sz="quarter" idx="10"/>
          </p:nvPr>
        </p:nvSpPr>
        <p:spPr>
          <a:xfrm>
            <a:off x="457200" y="3143997"/>
            <a:ext cx="6400800" cy="971550"/>
          </a:xfrm>
        </p:spPr>
        <p:txBody>
          <a:bodyPr/>
          <a:lstStyle/>
          <a:p>
            <a:endParaRPr lang="en-US" dirty="0"/>
          </a:p>
          <a:p>
            <a:endParaRPr lang="en-US" dirty="0"/>
          </a:p>
          <a:p>
            <a:r>
              <a:rPr lang="en-US" dirty="0"/>
              <a:t>February 10, 2022</a:t>
            </a:r>
          </a:p>
          <a:p>
            <a:endParaRPr lang="en-US" dirty="0"/>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3320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D3C530-FF62-4CC2-AC03-EDC8ED5ACB7E}"/>
              </a:ext>
            </a:extLst>
          </p:cNvPr>
          <p:cNvSpPr>
            <a:spLocks noGrp="1"/>
          </p:cNvSpPr>
          <p:nvPr>
            <p:ph type="title"/>
          </p:nvPr>
        </p:nvSpPr>
        <p:spPr>
          <a:xfrm>
            <a:off x="457200" y="193644"/>
            <a:ext cx="8229600" cy="857250"/>
          </a:xfrm>
        </p:spPr>
        <p:txBody>
          <a:bodyPr/>
          <a:lstStyle/>
          <a:p>
            <a:r>
              <a:rPr lang="en-US" dirty="0"/>
              <a:t>Data Elements in the linked NHCS and NDI RDC file</a:t>
            </a:r>
          </a:p>
        </p:txBody>
      </p:sp>
      <p:sp>
        <p:nvSpPr>
          <p:cNvPr id="7" name="TextBox 6">
            <a:extLst>
              <a:ext uri="{FF2B5EF4-FFF2-40B4-BE49-F238E27FC236}">
                <a16:creationId xmlns:a16="http://schemas.microsoft.com/office/drawing/2014/main" id="{05CF446C-02E2-4B40-8E0D-48256D769EE2}"/>
              </a:ext>
            </a:extLst>
          </p:cNvPr>
          <p:cNvSpPr txBox="1"/>
          <p:nvPr/>
        </p:nvSpPr>
        <p:spPr>
          <a:xfrm>
            <a:off x="426061" y="1158320"/>
            <a:ext cx="2795100" cy="1877437"/>
          </a:xfrm>
          <a:prstGeom prst="rect">
            <a:avLst/>
          </a:prstGeom>
          <a:noFill/>
          <a:ln>
            <a:noFill/>
          </a:ln>
        </p:spPr>
        <p:txBody>
          <a:bodyPr wrap="square" rtlCol="0">
            <a:spAutoFit/>
          </a:bodyPr>
          <a:lstStyle/>
          <a:p>
            <a:pPr algn="ctr"/>
            <a:r>
              <a:rPr lang="en-US" sz="2400" b="1" dirty="0">
                <a:solidFill>
                  <a:schemeClr val="accent4">
                    <a:lumMod val="50000"/>
                  </a:schemeClr>
                </a:solidFill>
                <a:latin typeface="Calibri" panose="020F0502020204030204" pitchFamily="34" charset="0"/>
              </a:rPr>
              <a:t>NHCS</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Patient demographics</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Diagnoses</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Services received</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Discharge Status</a:t>
            </a:r>
          </a:p>
          <a:p>
            <a:endParaRPr lang="en-US" sz="2000" dirty="0">
              <a:solidFill>
                <a:srgbClr val="FF0000"/>
              </a:solidFill>
              <a:latin typeface="Calibri" panose="020F0502020204030204" pitchFamily="34" charset="0"/>
            </a:endParaRPr>
          </a:p>
        </p:txBody>
      </p:sp>
      <p:sp>
        <p:nvSpPr>
          <p:cNvPr id="12" name="TextBox 11">
            <a:extLst>
              <a:ext uri="{FF2B5EF4-FFF2-40B4-BE49-F238E27FC236}">
                <a16:creationId xmlns:a16="http://schemas.microsoft.com/office/drawing/2014/main" id="{8B950679-5050-4302-835C-0CC3EAB03736}"/>
              </a:ext>
            </a:extLst>
          </p:cNvPr>
          <p:cNvSpPr txBox="1"/>
          <p:nvPr/>
        </p:nvSpPr>
        <p:spPr>
          <a:xfrm>
            <a:off x="3190020" y="1158320"/>
            <a:ext cx="2724539" cy="1015663"/>
          </a:xfrm>
          <a:prstGeom prst="rect">
            <a:avLst/>
          </a:prstGeom>
          <a:noFill/>
          <a:ln>
            <a:noFill/>
          </a:ln>
        </p:spPr>
        <p:txBody>
          <a:bodyPr wrap="square" rtlCol="0">
            <a:spAutoFit/>
          </a:bodyPr>
          <a:lstStyle/>
          <a:p>
            <a:pPr algn="ctr"/>
            <a:r>
              <a:rPr lang="en-US" sz="2400" b="1" dirty="0">
                <a:solidFill>
                  <a:schemeClr val="accent4">
                    <a:lumMod val="50000"/>
                  </a:schemeClr>
                </a:solidFill>
                <a:latin typeface="Calibri" panose="020F0502020204030204" pitchFamily="34" charset="0"/>
              </a:rPr>
              <a:t>NDI</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Cause of death</a:t>
            </a:r>
          </a:p>
          <a:p>
            <a:pPr marL="285750" indent="-285750">
              <a:buFont typeface="Arial" panose="020B0604020202020204" pitchFamily="34" charset="0"/>
              <a:buChar char="•"/>
            </a:pPr>
            <a:r>
              <a:rPr lang="en-US" dirty="0">
                <a:solidFill>
                  <a:schemeClr val="accent4">
                    <a:lumMod val="50000"/>
                  </a:schemeClr>
                </a:solidFill>
                <a:latin typeface="Calibri" panose="020F0502020204030204" pitchFamily="34" charset="0"/>
              </a:rPr>
              <a:t>Date of death</a:t>
            </a:r>
          </a:p>
        </p:txBody>
      </p:sp>
      <p:sp>
        <p:nvSpPr>
          <p:cNvPr id="10" name="Oval 9">
            <a:extLst>
              <a:ext uri="{FF2B5EF4-FFF2-40B4-BE49-F238E27FC236}">
                <a16:creationId xmlns:a16="http://schemas.microsoft.com/office/drawing/2014/main" id="{315C2A7C-A3AD-418B-9D18-F0552FE5040D}"/>
              </a:ext>
              <a:ext uri="{C183D7F6-B498-43B3-948B-1728B52AA6E4}">
                <adec:decorative xmlns:adec="http://schemas.microsoft.com/office/drawing/2017/decorative" val="1"/>
              </a:ext>
            </a:extLst>
          </p:cNvPr>
          <p:cNvSpPr>
            <a:spLocks noChangeAspect="1"/>
          </p:cNvSpPr>
          <p:nvPr/>
        </p:nvSpPr>
        <p:spPr>
          <a:xfrm>
            <a:off x="3037827" y="2297716"/>
            <a:ext cx="2046578" cy="190386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NHCS</a:t>
            </a:r>
          </a:p>
        </p:txBody>
      </p:sp>
      <p:sp>
        <p:nvSpPr>
          <p:cNvPr id="14" name="Oval 13">
            <a:extLst>
              <a:ext uri="{FF2B5EF4-FFF2-40B4-BE49-F238E27FC236}">
                <a16:creationId xmlns:a16="http://schemas.microsoft.com/office/drawing/2014/main" id="{F42D71A0-42B0-430D-B52B-2DF9D2611C6E}"/>
              </a:ext>
              <a:ext uri="{C183D7F6-B498-43B3-948B-1728B52AA6E4}">
                <adec:decorative xmlns:adec="http://schemas.microsoft.com/office/drawing/2017/decorative" val="1"/>
              </a:ext>
            </a:extLst>
          </p:cNvPr>
          <p:cNvSpPr>
            <a:spLocks noChangeAspect="1"/>
          </p:cNvSpPr>
          <p:nvPr/>
        </p:nvSpPr>
        <p:spPr>
          <a:xfrm>
            <a:off x="4600977" y="2293193"/>
            <a:ext cx="2046578" cy="19083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2"/>
                </a:solidFill>
              </a:rPr>
              <a:t>NDI</a:t>
            </a:r>
          </a:p>
        </p:txBody>
      </p:sp>
    </p:spTree>
    <p:extLst>
      <p:ext uri="{BB962C8B-B14F-4D97-AF65-F5344CB8AC3E}">
        <p14:creationId xmlns:p14="http://schemas.microsoft.com/office/powerpoint/2010/main" val="10430717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42BE-F2DA-4B34-B134-68593457983D}"/>
              </a:ext>
            </a:extLst>
          </p:cNvPr>
          <p:cNvSpPr>
            <a:spLocks noGrp="1"/>
          </p:cNvSpPr>
          <p:nvPr>
            <p:ph type="title"/>
          </p:nvPr>
        </p:nvSpPr>
        <p:spPr/>
        <p:txBody>
          <a:bodyPr/>
          <a:lstStyle/>
          <a:p>
            <a:r>
              <a:rPr lang="en-US" dirty="0"/>
              <a:t>Enhanced Opioid Identification Algorithm</a:t>
            </a:r>
          </a:p>
        </p:txBody>
      </p:sp>
    </p:spTree>
    <p:extLst>
      <p:ext uri="{BB962C8B-B14F-4D97-AF65-F5344CB8AC3E}">
        <p14:creationId xmlns:p14="http://schemas.microsoft.com/office/powerpoint/2010/main" val="3971578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Opioid Identification Project</a:t>
            </a:r>
          </a:p>
        </p:txBody>
      </p:sp>
      <p:sp>
        <p:nvSpPr>
          <p:cNvPr id="3" name="Text Placeholder 2"/>
          <p:cNvSpPr>
            <a:spLocks noGrp="1"/>
          </p:cNvSpPr>
          <p:nvPr>
            <p:ph type="body" sz="quarter" idx="10"/>
          </p:nvPr>
        </p:nvSpPr>
        <p:spPr/>
        <p:txBody>
          <a:bodyPr/>
          <a:lstStyle/>
          <a:p>
            <a:r>
              <a:rPr lang="en-US" b="1" dirty="0"/>
              <a:t>Goal: </a:t>
            </a:r>
            <a:r>
              <a:rPr lang="en-US" dirty="0"/>
              <a:t>Improve the identification of opioid-involved ED visits and overdoses.</a:t>
            </a:r>
          </a:p>
          <a:p>
            <a:r>
              <a:rPr lang="en-US" b="1" dirty="0"/>
              <a:t>Project tasks: </a:t>
            </a:r>
            <a:endParaRPr lang="en-US" dirty="0"/>
          </a:p>
          <a:p>
            <a:pPr lvl="1"/>
            <a:r>
              <a:rPr lang="en-US" sz="1800" dirty="0"/>
              <a:t>Add information from the Drug-Involved Mortality (DIM) file to both the 2014 NHCS data linked to the 2014-2015 NDI and the 2016 NHCS data linked to the 2016-2017 NDI. Data available in the NCHS RDC.</a:t>
            </a:r>
          </a:p>
          <a:p>
            <a:pPr lvl="1"/>
            <a:r>
              <a:rPr lang="en-US" sz="1800" dirty="0"/>
              <a:t>Enhanced identification of opioid-involved hospital and death certificate data. Add enhanced opioid-involved information to the 2016 NHCS data linked to the 2016-2017 NDI/DIM file. Data available in the NCHS RDC.</a:t>
            </a:r>
          </a:p>
          <a:p>
            <a:pPr lvl="1"/>
            <a:endParaRPr lang="en-US" dirty="0"/>
          </a:p>
          <a:p>
            <a:endParaRPr lang="en-US" dirty="0"/>
          </a:p>
        </p:txBody>
      </p:sp>
    </p:spTree>
    <p:extLst>
      <p:ext uri="{BB962C8B-B14F-4D97-AF65-F5344CB8AC3E}">
        <p14:creationId xmlns:p14="http://schemas.microsoft.com/office/powerpoint/2010/main" val="7619178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FEDD-C300-4D20-970E-468F6414343F}"/>
              </a:ext>
            </a:extLst>
          </p:cNvPr>
          <p:cNvSpPr>
            <a:spLocks noGrp="1"/>
          </p:cNvSpPr>
          <p:nvPr>
            <p:ph type="title"/>
          </p:nvPr>
        </p:nvSpPr>
        <p:spPr/>
        <p:txBody>
          <a:bodyPr/>
          <a:lstStyle/>
          <a:p>
            <a:r>
              <a:rPr lang="en-US" dirty="0"/>
              <a:t>Approach to improving identification of opioid-involved hospital encounters</a:t>
            </a:r>
          </a:p>
        </p:txBody>
      </p:sp>
      <p:sp>
        <p:nvSpPr>
          <p:cNvPr id="3" name="Text Placeholder 2">
            <a:extLst>
              <a:ext uri="{FF2B5EF4-FFF2-40B4-BE49-F238E27FC236}">
                <a16:creationId xmlns:a16="http://schemas.microsoft.com/office/drawing/2014/main" id="{80226FC2-CEC4-4A77-8714-2936C072356E}"/>
              </a:ext>
            </a:extLst>
          </p:cNvPr>
          <p:cNvSpPr>
            <a:spLocks noGrp="1"/>
          </p:cNvSpPr>
          <p:nvPr>
            <p:ph type="body" sz="quarter" idx="10"/>
          </p:nvPr>
        </p:nvSpPr>
        <p:spPr/>
        <p:txBody>
          <a:bodyPr/>
          <a:lstStyle/>
          <a:p>
            <a:r>
              <a:rPr lang="en-US" dirty="0"/>
              <a:t>Utilize all available data fields including the additional data fields captured in the EHR data such as medications, laboratory results, and clinical notes. </a:t>
            </a:r>
          </a:p>
          <a:p>
            <a:r>
              <a:rPr lang="en-US" dirty="0"/>
              <a:t>Use machine classifiers and rule-based algorithms to find encounters. </a:t>
            </a:r>
          </a:p>
          <a:p>
            <a:pPr lvl="1"/>
            <a:r>
              <a:rPr lang="en-US" dirty="0"/>
              <a:t>Use coded diagnoses information.</a:t>
            </a:r>
          </a:p>
          <a:p>
            <a:pPr lvl="1"/>
            <a:r>
              <a:rPr lang="en-US" dirty="0"/>
              <a:t>Natural Language Processing (NLP) provides an efficient way to query unstructured mentions of opioid-involvement.</a:t>
            </a:r>
          </a:p>
        </p:txBody>
      </p:sp>
      <p:graphicFrame>
        <p:nvGraphicFramePr>
          <p:cNvPr id="4" name="Diagram 3">
            <a:extLst>
              <a:ext uri="{FF2B5EF4-FFF2-40B4-BE49-F238E27FC236}">
                <a16:creationId xmlns:a16="http://schemas.microsoft.com/office/drawing/2014/main" id="{BA6CC71A-2AC5-4B7B-A40B-103D0CE3229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7272907"/>
              </p:ext>
            </p:extLst>
          </p:nvPr>
        </p:nvGraphicFramePr>
        <p:xfrm>
          <a:off x="2155372" y="2775857"/>
          <a:ext cx="4620986" cy="2562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0931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B94A-56B4-449D-9F38-A2F53BD4F474}"/>
              </a:ext>
            </a:extLst>
          </p:cNvPr>
          <p:cNvSpPr>
            <a:spLocks noGrp="1"/>
          </p:cNvSpPr>
          <p:nvPr>
            <p:ph type="title"/>
          </p:nvPr>
        </p:nvSpPr>
        <p:spPr/>
        <p:txBody>
          <a:bodyPr/>
          <a:lstStyle/>
          <a:p>
            <a:r>
              <a:rPr lang="en-US" dirty="0">
                <a:latin typeface="Calibri"/>
                <a:cs typeface="Calibri"/>
              </a:rPr>
              <a:t>Enhanced Opioid-identification Algorithm Findings</a:t>
            </a:r>
            <a:endParaRPr lang="en-US" dirty="0"/>
          </a:p>
        </p:txBody>
      </p:sp>
      <p:sp>
        <p:nvSpPr>
          <p:cNvPr id="3" name="Text Placeholder 2">
            <a:extLst>
              <a:ext uri="{FF2B5EF4-FFF2-40B4-BE49-F238E27FC236}">
                <a16:creationId xmlns:a16="http://schemas.microsoft.com/office/drawing/2014/main" id="{C5E87B3F-822D-4274-B1C2-8E724D87949B}"/>
              </a:ext>
            </a:extLst>
          </p:cNvPr>
          <p:cNvSpPr>
            <a:spLocks noGrp="1"/>
          </p:cNvSpPr>
          <p:nvPr>
            <p:ph type="body" sz="quarter" idx="10"/>
          </p:nvPr>
        </p:nvSpPr>
        <p:spPr/>
        <p:txBody>
          <a:bodyPr/>
          <a:lstStyle/>
          <a:p>
            <a:r>
              <a:rPr lang="en-US" dirty="0"/>
              <a:t>An </a:t>
            </a:r>
            <a:r>
              <a:rPr lang="en-US" b="1" dirty="0"/>
              <a:t>opioid-involved encounter </a:t>
            </a:r>
            <a:r>
              <a:rPr lang="en-US" dirty="0"/>
              <a:t>is the mention of past or present use of an opioid.  Includes opioid use prior to arrival at the hospital and opioids administered during the encounter or prescribed upon discharge. </a:t>
            </a:r>
          </a:p>
          <a:p>
            <a:pPr lvl="1"/>
            <a:r>
              <a:rPr lang="en-US" dirty="0"/>
              <a:t>1,370,827 </a:t>
            </a:r>
            <a:r>
              <a:rPr lang="en-US" u="sng" dirty="0"/>
              <a:t>opioid-involved </a:t>
            </a:r>
            <a:r>
              <a:rPr lang="en-US" dirty="0"/>
              <a:t>encounters in the inpatient and ED settings in the NHCS 2016 dataset. </a:t>
            </a:r>
          </a:p>
          <a:p>
            <a:r>
              <a:rPr lang="en-US" b="1" dirty="0"/>
              <a:t>Opioid overdose </a:t>
            </a:r>
            <a:r>
              <a:rPr lang="en-US" dirty="0"/>
              <a:t>were identified as a subset of opioid-involved encounters with a mention of opioid toxicity or poisoning.</a:t>
            </a:r>
          </a:p>
          <a:p>
            <a:pPr lvl="1"/>
            <a:r>
              <a:rPr lang="en-US" dirty="0"/>
              <a:t>21,603 opioid-involved </a:t>
            </a:r>
            <a:r>
              <a:rPr lang="en-US" u="sng" dirty="0"/>
              <a:t>overdose</a:t>
            </a:r>
            <a:r>
              <a:rPr lang="en-US" dirty="0"/>
              <a:t> encounters in the inpatient and ED settings in the NHCS 2016 dataset. </a:t>
            </a:r>
          </a:p>
          <a:p>
            <a:endParaRPr lang="en-US" dirty="0"/>
          </a:p>
        </p:txBody>
      </p:sp>
    </p:spTree>
    <p:extLst>
      <p:ext uri="{BB962C8B-B14F-4D97-AF65-F5344CB8AC3E}">
        <p14:creationId xmlns:p14="http://schemas.microsoft.com/office/powerpoint/2010/main" val="9791765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31920C-D262-471D-843C-99D1EDF87CAD}"/>
              </a:ext>
            </a:extLst>
          </p:cNvPr>
          <p:cNvSpPr>
            <a:spLocks noGrp="1"/>
          </p:cNvSpPr>
          <p:nvPr>
            <p:ph type="title"/>
          </p:nvPr>
        </p:nvSpPr>
        <p:spPr>
          <a:xfrm>
            <a:off x="457200" y="0"/>
            <a:ext cx="8229600" cy="857250"/>
          </a:xfrm>
        </p:spPr>
        <p:txBody>
          <a:bodyPr/>
          <a:lstStyle/>
          <a:p>
            <a:r>
              <a:rPr lang="en-US" dirty="0"/>
              <a:t>Variables to Indicate Type of Opioid Taken</a:t>
            </a:r>
          </a:p>
        </p:txBody>
      </p:sp>
      <p:sp>
        <p:nvSpPr>
          <p:cNvPr id="6" name="Content Placeholder 5">
            <a:extLst>
              <a:ext uri="{FF2B5EF4-FFF2-40B4-BE49-F238E27FC236}">
                <a16:creationId xmlns:a16="http://schemas.microsoft.com/office/drawing/2014/main" id="{87D4004F-BEDE-4E74-9FF0-996BF7E5E1B0}"/>
              </a:ext>
            </a:extLst>
          </p:cNvPr>
          <p:cNvSpPr>
            <a:spLocks noGrp="1"/>
          </p:cNvSpPr>
          <p:nvPr>
            <p:ph idx="1"/>
          </p:nvPr>
        </p:nvSpPr>
        <p:spPr>
          <a:xfrm>
            <a:off x="480060" y="1000125"/>
            <a:ext cx="3879669" cy="3143250"/>
          </a:xfrm>
        </p:spPr>
        <p:txBody>
          <a:bodyPr/>
          <a:lstStyle/>
          <a:p>
            <a:pPr marL="457200" lvl="0" indent="-457200">
              <a:buFont typeface="+mj-lt"/>
              <a:buAutoNum type="arabicPeriod"/>
            </a:pPr>
            <a:r>
              <a:rPr lang="en-US" sz="2000" b="0" dirty="0">
                <a:solidFill>
                  <a:schemeClr val="accent4">
                    <a:lumMod val="50000"/>
                  </a:schemeClr>
                </a:solidFill>
              </a:rPr>
              <a:t>Buprenorphine/ Norbuprenorphine</a:t>
            </a:r>
          </a:p>
          <a:p>
            <a:pPr marL="457200" lvl="0" indent="-457200">
              <a:buFont typeface="+mj-lt"/>
              <a:buAutoNum type="arabicPeriod"/>
            </a:pPr>
            <a:r>
              <a:rPr lang="en-US" sz="2000" b="0" dirty="0">
                <a:solidFill>
                  <a:schemeClr val="accent4">
                    <a:lumMod val="50000"/>
                  </a:schemeClr>
                </a:solidFill>
              </a:rPr>
              <a:t>Codeine</a:t>
            </a:r>
          </a:p>
          <a:p>
            <a:pPr marL="457200" lvl="0" indent="-457200">
              <a:buFont typeface="+mj-lt"/>
              <a:buAutoNum type="arabicPeriod"/>
            </a:pPr>
            <a:r>
              <a:rPr lang="en-US" sz="2000" b="0" dirty="0">
                <a:solidFill>
                  <a:schemeClr val="accent4">
                    <a:lumMod val="50000"/>
                  </a:schemeClr>
                </a:solidFill>
              </a:rPr>
              <a:t>Fentanyl/Fentanyl Analogs</a:t>
            </a:r>
          </a:p>
          <a:p>
            <a:pPr marL="457200" lvl="0" indent="-457200">
              <a:buFont typeface="+mj-lt"/>
              <a:buAutoNum type="arabicPeriod"/>
            </a:pPr>
            <a:r>
              <a:rPr lang="en-US" sz="2000" b="0" dirty="0">
                <a:solidFill>
                  <a:schemeClr val="accent4">
                    <a:lumMod val="50000"/>
                  </a:schemeClr>
                </a:solidFill>
              </a:rPr>
              <a:t>Heroin (6-AM &amp; 6-MAM)</a:t>
            </a:r>
          </a:p>
          <a:p>
            <a:pPr marL="457200" lvl="0" indent="-457200">
              <a:buFont typeface="+mj-lt"/>
              <a:buAutoNum type="arabicPeriod"/>
            </a:pPr>
            <a:r>
              <a:rPr lang="en-US" sz="2000" b="0" dirty="0">
                <a:solidFill>
                  <a:schemeClr val="accent4">
                    <a:lumMod val="50000"/>
                  </a:schemeClr>
                </a:solidFill>
              </a:rPr>
              <a:t>Hydrocodone</a:t>
            </a:r>
          </a:p>
          <a:p>
            <a:pPr marL="457200" lvl="0" indent="-457200">
              <a:buFont typeface="+mj-lt"/>
              <a:buAutoNum type="arabicPeriod"/>
            </a:pPr>
            <a:r>
              <a:rPr lang="en-US" sz="2000" b="0" dirty="0">
                <a:solidFill>
                  <a:schemeClr val="accent4">
                    <a:lumMod val="50000"/>
                  </a:schemeClr>
                </a:solidFill>
              </a:rPr>
              <a:t>Hydromorphone</a:t>
            </a:r>
          </a:p>
          <a:p>
            <a:pPr marL="457200" indent="-457200">
              <a:buFont typeface="+mj-lt"/>
              <a:buAutoNum type="arabicPeriod"/>
            </a:pPr>
            <a:r>
              <a:rPr lang="en-US" sz="2000" b="0" dirty="0">
                <a:solidFill>
                  <a:schemeClr val="accent4">
                    <a:lumMod val="50000"/>
                  </a:schemeClr>
                </a:solidFill>
              </a:rPr>
              <a:t>Levorphanol</a:t>
            </a:r>
          </a:p>
          <a:p>
            <a:pPr marL="457200" lvl="0" indent="-457200">
              <a:buFont typeface="+mj-lt"/>
              <a:buAutoNum type="arabicPeriod" startAt="8"/>
            </a:pPr>
            <a:r>
              <a:rPr lang="en-US" sz="2000" b="0" dirty="0">
                <a:solidFill>
                  <a:schemeClr val="accent4">
                    <a:lumMod val="50000"/>
                  </a:schemeClr>
                </a:solidFill>
              </a:rPr>
              <a:t>Meperidine</a:t>
            </a:r>
          </a:p>
          <a:p>
            <a:pPr marL="457200" lvl="0" indent="-457200">
              <a:buFont typeface="+mj-lt"/>
              <a:buAutoNum type="arabicPeriod" startAt="8"/>
            </a:pPr>
            <a:r>
              <a:rPr lang="en-US" sz="2000" b="0" dirty="0">
                <a:solidFill>
                  <a:schemeClr val="accent4">
                    <a:lumMod val="50000"/>
                  </a:schemeClr>
                </a:solidFill>
              </a:rPr>
              <a:t>Methadone</a:t>
            </a:r>
          </a:p>
          <a:p>
            <a:pPr marL="457200" indent="-457200">
              <a:buFont typeface="+mj-lt"/>
              <a:buAutoNum type="arabicPeriod"/>
            </a:pPr>
            <a:endParaRPr lang="en-US" sz="2000" b="0" dirty="0">
              <a:solidFill>
                <a:schemeClr val="accent4">
                  <a:lumMod val="50000"/>
                </a:schemeClr>
              </a:solidFill>
            </a:endParaRPr>
          </a:p>
          <a:p>
            <a:pPr marL="0" lvl="0" indent="0">
              <a:buNone/>
            </a:pPr>
            <a:endParaRPr lang="en-US" b="0" dirty="0"/>
          </a:p>
          <a:p>
            <a:pPr marL="457200" indent="-457200">
              <a:buFont typeface="+mj-lt"/>
              <a:buAutoNum type="arabicPeriod"/>
            </a:pPr>
            <a:endParaRPr lang="en-US" b="0" dirty="0"/>
          </a:p>
        </p:txBody>
      </p:sp>
      <p:sp>
        <p:nvSpPr>
          <p:cNvPr id="7" name="Content Placeholder 6">
            <a:extLst>
              <a:ext uri="{FF2B5EF4-FFF2-40B4-BE49-F238E27FC236}">
                <a16:creationId xmlns:a16="http://schemas.microsoft.com/office/drawing/2014/main" id="{A1207A74-1D55-433B-BB55-3C8DFE75FCEB}"/>
              </a:ext>
            </a:extLst>
          </p:cNvPr>
          <p:cNvSpPr>
            <a:spLocks noGrp="1"/>
          </p:cNvSpPr>
          <p:nvPr>
            <p:ph idx="10"/>
          </p:nvPr>
        </p:nvSpPr>
        <p:spPr>
          <a:xfrm>
            <a:off x="4829991" y="1000125"/>
            <a:ext cx="3879669" cy="3143250"/>
          </a:xfrm>
        </p:spPr>
        <p:txBody>
          <a:bodyPr/>
          <a:lstStyle/>
          <a:p>
            <a:pPr marL="457200" lvl="0" indent="-457200">
              <a:buFont typeface="+mj-lt"/>
              <a:buAutoNum type="arabicPeriod" startAt="10"/>
            </a:pPr>
            <a:r>
              <a:rPr lang="en-US" sz="2000" b="0" dirty="0">
                <a:solidFill>
                  <a:schemeClr val="accent4">
                    <a:lumMod val="50000"/>
                  </a:schemeClr>
                </a:solidFill>
              </a:rPr>
              <a:t>Morphine</a:t>
            </a:r>
          </a:p>
          <a:p>
            <a:pPr marL="457200" lvl="0" indent="-457200">
              <a:buFont typeface="+mj-lt"/>
              <a:buAutoNum type="arabicPeriod" startAt="10"/>
            </a:pPr>
            <a:r>
              <a:rPr lang="en-US" sz="2000" b="0" dirty="0">
                <a:solidFill>
                  <a:schemeClr val="accent4">
                    <a:lumMod val="50000"/>
                  </a:schemeClr>
                </a:solidFill>
              </a:rPr>
              <a:t>Oxycodone</a:t>
            </a:r>
          </a:p>
          <a:p>
            <a:pPr marL="457200" lvl="0" indent="-457200">
              <a:buFont typeface="+mj-lt"/>
              <a:buAutoNum type="arabicPeriod" startAt="10"/>
            </a:pPr>
            <a:r>
              <a:rPr lang="en-US" sz="2000" b="0" dirty="0">
                <a:solidFill>
                  <a:schemeClr val="accent4">
                    <a:lumMod val="50000"/>
                  </a:schemeClr>
                </a:solidFill>
              </a:rPr>
              <a:t>Oxymorphone</a:t>
            </a:r>
          </a:p>
          <a:p>
            <a:pPr marL="457200" lvl="0" indent="-457200">
              <a:buFont typeface="+mj-lt"/>
              <a:buAutoNum type="arabicPeriod" startAt="10"/>
            </a:pPr>
            <a:r>
              <a:rPr lang="en-US" sz="2000" b="0" dirty="0">
                <a:solidFill>
                  <a:schemeClr val="accent4">
                    <a:lumMod val="50000"/>
                  </a:schemeClr>
                </a:solidFill>
              </a:rPr>
              <a:t>Tramadol</a:t>
            </a:r>
          </a:p>
          <a:p>
            <a:pPr marL="457200" lvl="0" indent="-457200">
              <a:buFont typeface="+mj-lt"/>
              <a:buAutoNum type="arabicPeriod" startAt="10"/>
            </a:pPr>
            <a:r>
              <a:rPr lang="en-US" sz="2000" b="0" dirty="0">
                <a:solidFill>
                  <a:schemeClr val="accent4">
                    <a:lumMod val="50000"/>
                  </a:schemeClr>
                </a:solidFill>
              </a:rPr>
              <a:t>Other Opioid/Opiate (Y/N)</a:t>
            </a:r>
          </a:p>
          <a:p>
            <a:pPr marL="457200" lvl="0" indent="-457200">
              <a:buFont typeface="+mj-lt"/>
              <a:buAutoNum type="arabicPeriod" startAt="10"/>
            </a:pPr>
            <a:r>
              <a:rPr lang="en-US" sz="2000" b="0" dirty="0">
                <a:solidFill>
                  <a:schemeClr val="accent4">
                    <a:lumMod val="50000"/>
                  </a:schemeClr>
                </a:solidFill>
              </a:rPr>
              <a:t>Other Opioid/Opiate (Text) – </a:t>
            </a:r>
            <a:r>
              <a:rPr lang="en-US" sz="2000" b="0" i="1" dirty="0">
                <a:solidFill>
                  <a:schemeClr val="accent4">
                    <a:lumMod val="50000"/>
                  </a:schemeClr>
                </a:solidFill>
              </a:rPr>
              <a:t>comma delimited list</a:t>
            </a:r>
          </a:p>
          <a:p>
            <a:pPr marL="457200" lvl="0" indent="-457200">
              <a:buFont typeface="+mj-lt"/>
              <a:buAutoNum type="arabicPeriod" startAt="10"/>
            </a:pPr>
            <a:r>
              <a:rPr lang="en-US" sz="2000" b="0" dirty="0">
                <a:solidFill>
                  <a:schemeClr val="accent4">
                    <a:lumMod val="50000"/>
                  </a:schemeClr>
                </a:solidFill>
              </a:rPr>
              <a:t>Naltrexone</a:t>
            </a:r>
          </a:p>
          <a:p>
            <a:pPr marL="457200" lvl="0" indent="-457200">
              <a:buFont typeface="+mj-lt"/>
              <a:buAutoNum type="arabicPeriod" startAt="10"/>
            </a:pPr>
            <a:r>
              <a:rPr lang="en-US" sz="2000" b="0" dirty="0">
                <a:solidFill>
                  <a:schemeClr val="accent4">
                    <a:lumMod val="50000"/>
                  </a:schemeClr>
                </a:solidFill>
              </a:rPr>
              <a:t>Naloxone</a:t>
            </a:r>
          </a:p>
          <a:p>
            <a:endParaRPr lang="en-US" b="0" dirty="0"/>
          </a:p>
        </p:txBody>
      </p:sp>
    </p:spTree>
    <p:extLst>
      <p:ext uri="{BB962C8B-B14F-4D97-AF65-F5344CB8AC3E}">
        <p14:creationId xmlns:p14="http://schemas.microsoft.com/office/powerpoint/2010/main" val="26154410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D3C530-FF62-4CC2-AC03-EDC8ED5ACB7E}"/>
              </a:ext>
            </a:extLst>
          </p:cNvPr>
          <p:cNvSpPr>
            <a:spLocks noGrp="1"/>
          </p:cNvSpPr>
          <p:nvPr>
            <p:ph type="title"/>
          </p:nvPr>
        </p:nvSpPr>
        <p:spPr>
          <a:xfrm>
            <a:off x="457200" y="0"/>
            <a:ext cx="8229600" cy="857250"/>
          </a:xfrm>
        </p:spPr>
        <p:txBody>
          <a:bodyPr/>
          <a:lstStyle/>
          <a:p>
            <a:r>
              <a:rPr lang="en-US" dirty="0"/>
              <a:t>Data Elements in Enhanced 2016 NHCS RDC file</a:t>
            </a:r>
          </a:p>
        </p:txBody>
      </p:sp>
      <p:sp>
        <p:nvSpPr>
          <p:cNvPr id="7" name="TextBox 6">
            <a:extLst>
              <a:ext uri="{FF2B5EF4-FFF2-40B4-BE49-F238E27FC236}">
                <a16:creationId xmlns:a16="http://schemas.microsoft.com/office/drawing/2014/main" id="{05CF446C-02E2-4B40-8E0D-48256D769EE2}"/>
              </a:ext>
            </a:extLst>
          </p:cNvPr>
          <p:cNvSpPr txBox="1"/>
          <p:nvPr/>
        </p:nvSpPr>
        <p:spPr>
          <a:xfrm>
            <a:off x="426061" y="1158320"/>
            <a:ext cx="2795100" cy="3354765"/>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NHCS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Patient demographics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Diagnoses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Services received</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Discharge Status</a:t>
            </a:r>
          </a:p>
          <a:p>
            <a:r>
              <a:rPr lang="en-US" sz="1600" b="1" dirty="0">
                <a:solidFill>
                  <a:srgbClr val="FF0000"/>
                </a:solidFill>
                <a:latin typeface="Calibri" panose="020F0502020204030204" pitchFamily="34" charset="0"/>
              </a:rPr>
              <a:t>Enhanced Opioid Variables </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Opioid-involved</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Opioid overdose</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Type of opioids</a:t>
            </a:r>
          </a:p>
          <a:p>
            <a:pPr marL="742950" lvl="1" indent="-285750">
              <a:buFont typeface="Arial" panose="020B0604020202020204" pitchFamily="34" charset="0"/>
              <a:buChar char="•"/>
            </a:pPr>
            <a:r>
              <a:rPr lang="en-US" sz="1600" dirty="0">
                <a:solidFill>
                  <a:srgbClr val="FF0000"/>
                </a:solidFill>
                <a:latin typeface="Calibri" panose="020F0502020204030204" pitchFamily="34" charset="0"/>
              </a:rPr>
              <a:t>Buprenorphine</a:t>
            </a:r>
          </a:p>
          <a:p>
            <a:pPr lvl="1"/>
            <a:r>
              <a:rPr lang="en-US" sz="1600" dirty="0">
                <a:solidFill>
                  <a:srgbClr val="FF0000"/>
                </a:solidFill>
                <a:latin typeface="Calibri" panose="020F0502020204030204" pitchFamily="34" charset="0"/>
              </a:rPr>
              <a:t>	…</a:t>
            </a:r>
          </a:p>
          <a:p>
            <a:pPr lvl="1"/>
            <a:r>
              <a:rPr lang="en-US" sz="1600" dirty="0">
                <a:solidFill>
                  <a:srgbClr val="FF0000"/>
                </a:solidFill>
                <a:latin typeface="Calibri" panose="020F0502020204030204" pitchFamily="34" charset="0"/>
              </a:rPr>
              <a:t>	…</a:t>
            </a:r>
          </a:p>
          <a:p>
            <a:pPr marL="742950" lvl="1" indent="-285750">
              <a:buFont typeface="Arial" panose="020B0604020202020204" pitchFamily="34" charset="0"/>
              <a:buChar char="•"/>
            </a:pPr>
            <a:r>
              <a:rPr lang="en-US" sz="1600" dirty="0">
                <a:solidFill>
                  <a:srgbClr val="FF0000"/>
                </a:solidFill>
                <a:latin typeface="Calibri" panose="020F0502020204030204" pitchFamily="34" charset="0"/>
              </a:rPr>
              <a:t>Other opioid</a:t>
            </a:r>
            <a:endParaRPr lang="en-US" dirty="0">
              <a:solidFill>
                <a:srgbClr val="FF0000"/>
              </a:solidFill>
              <a:latin typeface="Calibri" panose="020F0502020204030204" pitchFamily="34" charset="0"/>
            </a:endParaRPr>
          </a:p>
        </p:txBody>
      </p:sp>
      <p:sp>
        <p:nvSpPr>
          <p:cNvPr id="12" name="TextBox 11">
            <a:extLst>
              <a:ext uri="{FF2B5EF4-FFF2-40B4-BE49-F238E27FC236}">
                <a16:creationId xmlns:a16="http://schemas.microsoft.com/office/drawing/2014/main" id="{8B950679-5050-4302-835C-0CC3EAB03736}"/>
              </a:ext>
            </a:extLst>
          </p:cNvPr>
          <p:cNvSpPr txBox="1"/>
          <p:nvPr/>
        </p:nvSpPr>
        <p:spPr>
          <a:xfrm>
            <a:off x="3190020" y="1158320"/>
            <a:ext cx="2724539" cy="892552"/>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NDI</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Cause of death</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Date of death</a:t>
            </a:r>
          </a:p>
        </p:txBody>
      </p:sp>
      <p:sp>
        <p:nvSpPr>
          <p:cNvPr id="13" name="TextBox 12">
            <a:extLst>
              <a:ext uri="{FF2B5EF4-FFF2-40B4-BE49-F238E27FC236}">
                <a16:creationId xmlns:a16="http://schemas.microsoft.com/office/drawing/2014/main" id="{D12B05C0-CBCE-4B79-BE1D-918E7688C2CD}"/>
              </a:ext>
            </a:extLst>
          </p:cNvPr>
          <p:cNvSpPr txBox="1"/>
          <p:nvPr/>
        </p:nvSpPr>
        <p:spPr>
          <a:xfrm>
            <a:off x="5922840" y="1158320"/>
            <a:ext cx="2724539" cy="892552"/>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DIM</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Specific opioid-involved in overdose</a:t>
            </a:r>
          </a:p>
        </p:txBody>
      </p:sp>
      <p:sp>
        <p:nvSpPr>
          <p:cNvPr id="10" name="Oval 9">
            <a:extLst>
              <a:ext uri="{FF2B5EF4-FFF2-40B4-BE49-F238E27FC236}">
                <a16:creationId xmlns:a16="http://schemas.microsoft.com/office/drawing/2014/main" id="{315C2A7C-A3AD-418B-9D18-F0552FE5040D}"/>
              </a:ext>
              <a:ext uri="{C183D7F6-B498-43B3-948B-1728B52AA6E4}">
                <adec:decorative xmlns:adec="http://schemas.microsoft.com/office/drawing/2017/decorative" val="1"/>
              </a:ext>
            </a:extLst>
          </p:cNvPr>
          <p:cNvSpPr>
            <a:spLocks noChangeAspect="1"/>
          </p:cNvSpPr>
          <p:nvPr/>
        </p:nvSpPr>
        <p:spPr>
          <a:xfrm>
            <a:off x="3037827" y="2297716"/>
            <a:ext cx="2046578" cy="1903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NHCS</a:t>
            </a:r>
          </a:p>
        </p:txBody>
      </p:sp>
      <p:sp>
        <p:nvSpPr>
          <p:cNvPr id="16" name="Oval 15">
            <a:extLst>
              <a:ext uri="{FF2B5EF4-FFF2-40B4-BE49-F238E27FC236}">
                <a16:creationId xmlns:a16="http://schemas.microsoft.com/office/drawing/2014/main" id="{F9330D86-6156-4590-AB57-7EF884D63CCB}"/>
              </a:ext>
              <a:ext uri="{C183D7F6-B498-43B3-948B-1728B52AA6E4}">
                <adec:decorative xmlns:adec="http://schemas.microsoft.com/office/drawing/2017/decorative" val="1"/>
              </a:ext>
            </a:extLst>
          </p:cNvPr>
          <p:cNvSpPr>
            <a:spLocks noChangeAspect="1"/>
          </p:cNvSpPr>
          <p:nvPr/>
        </p:nvSpPr>
        <p:spPr>
          <a:xfrm>
            <a:off x="6224329" y="2293193"/>
            <a:ext cx="2046578" cy="190838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5">
                    <a:lumMod val="75000"/>
                  </a:schemeClr>
                </a:solidFill>
              </a:rPr>
              <a:t>DIM</a:t>
            </a:r>
          </a:p>
        </p:txBody>
      </p:sp>
      <p:sp>
        <p:nvSpPr>
          <p:cNvPr id="14" name="Oval 13">
            <a:extLst>
              <a:ext uri="{FF2B5EF4-FFF2-40B4-BE49-F238E27FC236}">
                <a16:creationId xmlns:a16="http://schemas.microsoft.com/office/drawing/2014/main" id="{F42D71A0-42B0-430D-B52B-2DF9D2611C6E}"/>
              </a:ext>
              <a:ext uri="{C183D7F6-B498-43B3-948B-1728B52AA6E4}">
                <adec:decorative xmlns:adec="http://schemas.microsoft.com/office/drawing/2017/decorative" val="1"/>
              </a:ext>
            </a:extLst>
          </p:cNvPr>
          <p:cNvSpPr>
            <a:spLocks noChangeAspect="1"/>
          </p:cNvSpPr>
          <p:nvPr/>
        </p:nvSpPr>
        <p:spPr>
          <a:xfrm>
            <a:off x="4600977" y="2293193"/>
            <a:ext cx="2046578" cy="19083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2"/>
                </a:solidFill>
              </a:rPr>
              <a:t>NDI</a:t>
            </a:r>
          </a:p>
        </p:txBody>
      </p:sp>
    </p:spTree>
    <p:extLst>
      <p:ext uri="{BB962C8B-B14F-4D97-AF65-F5344CB8AC3E}">
        <p14:creationId xmlns:p14="http://schemas.microsoft.com/office/powerpoint/2010/main" val="4393976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1346-DD4B-4CBC-B3CF-D7ACCC8F4E6F}"/>
              </a:ext>
            </a:extLst>
          </p:cNvPr>
          <p:cNvSpPr>
            <a:spLocks noGrp="1"/>
          </p:cNvSpPr>
          <p:nvPr>
            <p:ph type="title"/>
          </p:nvPr>
        </p:nvSpPr>
        <p:spPr>
          <a:xfrm>
            <a:off x="402020" y="584352"/>
            <a:ext cx="8686800" cy="1118324"/>
          </a:xfrm>
        </p:spPr>
        <p:txBody>
          <a:bodyPr/>
          <a:lstStyle/>
          <a:p>
            <a:r>
              <a:rPr lang="en-US" dirty="0"/>
              <a:t>Findings: Specific opioids identified on death certificates among patients with an opioid-involved hospitalization who died within 1-year post-discharge of a drug overdose involving an opioid</a:t>
            </a:r>
          </a:p>
        </p:txBody>
      </p:sp>
      <p:graphicFrame>
        <p:nvGraphicFramePr>
          <p:cNvPr id="6" name="Chart 5" descr="The chart shows the opioids identified on death certificates among patients with an opioid-involved hospitalization within 1 year of being discharged of a opioid involving drug overdose with heroin being the highest, followed by fentanyl, and hydrocodone the lowest percentage. ">
            <a:extLst>
              <a:ext uri="{FF2B5EF4-FFF2-40B4-BE49-F238E27FC236}">
                <a16:creationId xmlns:a16="http://schemas.microsoft.com/office/drawing/2014/main" id="{6C826AAA-4BE9-4D5C-8962-C468E310B123}"/>
              </a:ext>
            </a:extLst>
          </p:cNvPr>
          <p:cNvGraphicFramePr/>
          <p:nvPr>
            <p:extLst>
              <p:ext uri="{D42A27DB-BD31-4B8C-83A1-F6EECF244321}">
                <p14:modId xmlns:p14="http://schemas.microsoft.com/office/powerpoint/2010/main" val="3871190183"/>
              </p:ext>
            </p:extLst>
          </p:nvPr>
        </p:nvGraphicFramePr>
        <p:xfrm>
          <a:off x="622738" y="1784199"/>
          <a:ext cx="7330965" cy="277494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7E84D4F-4801-4D62-BE42-74885FCA7197}"/>
              </a:ext>
            </a:extLst>
          </p:cNvPr>
          <p:cNvSpPr txBox="1"/>
          <p:nvPr/>
        </p:nvSpPr>
        <p:spPr>
          <a:xfrm>
            <a:off x="228600" y="4445875"/>
            <a:ext cx="7567450" cy="584775"/>
          </a:xfrm>
          <a:prstGeom prst="rect">
            <a:avLst/>
          </a:prstGeom>
          <a:noFill/>
        </p:spPr>
        <p:txBody>
          <a:bodyPr wrap="square" rtlCol="0">
            <a:spAutoFit/>
          </a:bodyPr>
          <a:lstStyle/>
          <a:p>
            <a:r>
              <a:rPr lang="en-US" sz="800" dirty="0">
                <a:solidFill>
                  <a:schemeClr val="accent4">
                    <a:lumMod val="75000"/>
                  </a:schemeClr>
                </a:solidFill>
              </a:rPr>
              <a:t>NOTES: Emergency department visits that resulted in the patient being admitted to the hospital were included in hospitalizations. Newborns and those who died during the hospitalization were excluded from analysis. Two records did not have an underlying cause of death and were also excluded from analysis. Data are not nationally representative. There were 243 decedents with an opioid mentioned as involved in the death.</a:t>
            </a:r>
          </a:p>
          <a:p>
            <a:r>
              <a:rPr lang="en-US" sz="800" dirty="0">
                <a:solidFill>
                  <a:schemeClr val="accent4">
                    <a:lumMod val="75000"/>
                  </a:schemeClr>
                </a:solidFill>
              </a:rPr>
              <a:t>SOURCES: NCHS, 2014 National Hospital Care Survey data linked to the 2014–2015 National Death Index and to the 2014–2015 Drug- Involved Mortality.</a:t>
            </a:r>
            <a:endParaRPr lang="en-US" sz="8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8295648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F5C-4F62-412B-BB9C-3E2CDD72DF0A}"/>
              </a:ext>
            </a:extLst>
          </p:cNvPr>
          <p:cNvSpPr>
            <a:spLocks noGrp="1"/>
          </p:cNvSpPr>
          <p:nvPr>
            <p:ph type="title"/>
          </p:nvPr>
        </p:nvSpPr>
        <p:spPr/>
        <p:txBody>
          <a:bodyPr/>
          <a:lstStyle/>
          <a:p>
            <a:r>
              <a:rPr lang="en-US" dirty="0"/>
              <a:t>Identifying Co-Occurring Disorders among Opioid Users Algorithm</a:t>
            </a:r>
          </a:p>
        </p:txBody>
      </p:sp>
    </p:spTree>
    <p:extLst>
      <p:ext uri="{BB962C8B-B14F-4D97-AF65-F5344CB8AC3E}">
        <p14:creationId xmlns:p14="http://schemas.microsoft.com/office/powerpoint/2010/main" val="7942626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4C0A-ED66-4096-9C4B-14BCE56AA8E7}"/>
              </a:ext>
            </a:extLst>
          </p:cNvPr>
          <p:cNvSpPr>
            <a:spLocks noGrp="1"/>
          </p:cNvSpPr>
          <p:nvPr>
            <p:ph type="title"/>
          </p:nvPr>
        </p:nvSpPr>
        <p:spPr>
          <a:xfrm>
            <a:off x="457200" y="205979"/>
            <a:ext cx="8229600" cy="1212513"/>
          </a:xfrm>
        </p:spPr>
        <p:txBody>
          <a:bodyPr/>
          <a:lstStyle/>
          <a:p>
            <a:r>
              <a:rPr lang="en-US" dirty="0"/>
              <a:t>Identifying Co-Occurring Disorders among Opioid Users Using Linked Hospital Care and Mortality Data</a:t>
            </a:r>
          </a:p>
        </p:txBody>
      </p:sp>
      <p:sp>
        <p:nvSpPr>
          <p:cNvPr id="3" name="Text Placeholder 2">
            <a:extLst>
              <a:ext uri="{FF2B5EF4-FFF2-40B4-BE49-F238E27FC236}">
                <a16:creationId xmlns:a16="http://schemas.microsoft.com/office/drawing/2014/main" id="{5BB7DEF0-F2B6-4C8C-9178-0D081E33494F}"/>
              </a:ext>
            </a:extLst>
          </p:cNvPr>
          <p:cNvSpPr>
            <a:spLocks noGrp="1"/>
          </p:cNvSpPr>
          <p:nvPr>
            <p:ph type="body" sz="quarter" idx="10"/>
          </p:nvPr>
        </p:nvSpPr>
        <p:spPr>
          <a:xfrm>
            <a:off x="457200" y="1559170"/>
            <a:ext cx="8229600" cy="2941394"/>
          </a:xfrm>
        </p:spPr>
        <p:txBody>
          <a:bodyPr/>
          <a:lstStyle/>
          <a:p>
            <a:pPr marL="0" indent="0">
              <a:buNone/>
            </a:pPr>
            <a:r>
              <a:rPr lang="en-US" b="1" dirty="0"/>
              <a:t>Objective:</a:t>
            </a:r>
          </a:p>
          <a:p>
            <a:r>
              <a:rPr lang="en-US" dirty="0"/>
              <a:t>Serve as a capstone to enhanced opioid-identification project to improve data on co-occurring substance use disorders (SUD) and selected mental health issues (MHI) (anxiety and depressive disorders).</a:t>
            </a:r>
          </a:p>
          <a:p>
            <a:pPr marL="0" indent="0">
              <a:buNone/>
            </a:pPr>
            <a:endParaRPr lang="en-US" dirty="0"/>
          </a:p>
          <a:p>
            <a:r>
              <a:rPr lang="en-US" dirty="0"/>
              <a:t>Conduct study to validate the algorithms to identify the use of opioids and the existence of co-occurring disorders.</a:t>
            </a:r>
          </a:p>
        </p:txBody>
      </p:sp>
    </p:spTree>
    <p:extLst>
      <p:ext uri="{BB962C8B-B14F-4D97-AF65-F5344CB8AC3E}">
        <p14:creationId xmlns:p14="http://schemas.microsoft.com/office/powerpoint/2010/main" val="534042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p:txBody>
          <a:bodyPr/>
          <a:lstStyle/>
          <a:p>
            <a:r>
              <a:rPr lang="en-US" dirty="0"/>
              <a:t>Overview of National Health Care Surveys</a:t>
            </a:r>
          </a:p>
          <a:p>
            <a:r>
              <a:rPr lang="en-US" dirty="0"/>
              <a:t>National Hospital Care Survey </a:t>
            </a:r>
          </a:p>
          <a:p>
            <a:r>
              <a:rPr lang="en-US" dirty="0"/>
              <a:t>National Hospital Care Survey and National Death Index Data linkage </a:t>
            </a:r>
          </a:p>
          <a:p>
            <a:r>
              <a:rPr lang="en-US" dirty="0"/>
              <a:t>Enhanced Opioid Identification Algorithm</a:t>
            </a:r>
          </a:p>
          <a:p>
            <a:r>
              <a:rPr lang="en-US" dirty="0"/>
              <a:t>Identifying Co-occurring Disorders among Opioid Users Algorithm</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76854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C0AC-6E3D-4791-A3CA-A3314EEDA532}"/>
              </a:ext>
            </a:extLst>
          </p:cNvPr>
          <p:cNvSpPr>
            <a:spLocks noGrp="1"/>
          </p:cNvSpPr>
          <p:nvPr>
            <p:ph type="title"/>
          </p:nvPr>
        </p:nvSpPr>
        <p:spPr/>
        <p:txBody>
          <a:bodyPr/>
          <a:lstStyle/>
          <a:p>
            <a:r>
              <a:rPr lang="en-US" dirty="0"/>
              <a:t>FY19 Case Definition Development – Substance Use Disorder (SUD)</a:t>
            </a:r>
          </a:p>
        </p:txBody>
      </p:sp>
      <p:sp>
        <p:nvSpPr>
          <p:cNvPr id="5" name="Content Placeholder 3">
            <a:extLst>
              <a:ext uri="{FF2B5EF4-FFF2-40B4-BE49-F238E27FC236}">
                <a16:creationId xmlns:a16="http://schemas.microsoft.com/office/drawing/2014/main" id="{EF85B7FB-9A38-4CF4-8F47-8AD2A196C6E9}"/>
              </a:ext>
            </a:extLst>
          </p:cNvPr>
          <p:cNvSpPr>
            <a:spLocks noGrp="1"/>
          </p:cNvSpPr>
          <p:nvPr>
            <p:ph idx="1"/>
          </p:nvPr>
        </p:nvSpPr>
        <p:spPr>
          <a:xfrm>
            <a:off x="457200" y="1093824"/>
            <a:ext cx="3879850" cy="3143250"/>
          </a:xfrm>
        </p:spPr>
        <p:txBody>
          <a:bodyPr/>
          <a:lstStyle/>
          <a:p>
            <a:pPr lvl="0">
              <a:buClr>
                <a:srgbClr val="006A71"/>
              </a:buClr>
              <a:buSzTx/>
            </a:pPr>
            <a:r>
              <a:rPr lang="en-US" sz="2000" dirty="0">
                <a:solidFill>
                  <a:schemeClr val="accent4">
                    <a:lumMod val="75000"/>
                  </a:schemeClr>
                </a:solidFill>
                <a:cs typeface="Calibri" panose="020F0502020204030204" pitchFamily="34" charset="0"/>
              </a:rPr>
              <a:t>SUD encounters must have at least one of the following SUDs of interest:</a:t>
            </a:r>
          </a:p>
          <a:p>
            <a:pPr lvl="1"/>
            <a:r>
              <a:rPr lang="en-US" dirty="0">
                <a:cs typeface="Calibri" panose="020F0502020204030204" pitchFamily="34" charset="0"/>
              </a:rPr>
              <a:t>Alcohol Use Disorder</a:t>
            </a:r>
          </a:p>
          <a:p>
            <a:pPr lvl="1"/>
            <a:r>
              <a:rPr lang="en-US" dirty="0">
                <a:cs typeface="Calibri" panose="020F0502020204030204" pitchFamily="34" charset="0"/>
              </a:rPr>
              <a:t>Cannabis Use Disorder</a:t>
            </a:r>
          </a:p>
          <a:p>
            <a:pPr lvl="1"/>
            <a:r>
              <a:rPr lang="en-US" dirty="0">
                <a:cs typeface="Calibri" panose="020F0502020204030204" pitchFamily="34" charset="0"/>
              </a:rPr>
              <a:t>Cocaine Use Disorder</a:t>
            </a:r>
          </a:p>
          <a:p>
            <a:pPr lvl="1"/>
            <a:r>
              <a:rPr lang="en-US" dirty="0">
                <a:cs typeface="Calibri" panose="020F0502020204030204" pitchFamily="34" charset="0"/>
              </a:rPr>
              <a:t>Hallucinogen Use Disorder</a:t>
            </a:r>
          </a:p>
          <a:p>
            <a:pPr lvl="1"/>
            <a:r>
              <a:rPr lang="en-US" dirty="0">
                <a:cs typeface="Calibri" panose="020F0502020204030204" pitchFamily="34" charset="0"/>
              </a:rPr>
              <a:t>Inhalant Use Disorder</a:t>
            </a:r>
          </a:p>
          <a:p>
            <a:pPr lvl="1"/>
            <a:r>
              <a:rPr lang="en-US" dirty="0">
                <a:cs typeface="Calibri" panose="020F0502020204030204" pitchFamily="34" charset="0"/>
              </a:rPr>
              <a:t>Nicotine Use Disorder</a:t>
            </a:r>
          </a:p>
          <a:p>
            <a:pPr lvl="1"/>
            <a:endParaRPr lang="en-US" dirty="0">
              <a:cs typeface="Calibri" panose="020F0502020204030204" pitchFamily="34" charset="0"/>
            </a:endParaRPr>
          </a:p>
          <a:p>
            <a:pPr lvl="1"/>
            <a:endParaRPr lang="en-US" dirty="0">
              <a:cs typeface="Calibri" panose="020F0502020204030204" pitchFamily="34" charset="0"/>
            </a:endParaRPr>
          </a:p>
          <a:p>
            <a:pPr lvl="1"/>
            <a:endParaRPr lang="en-US" dirty="0">
              <a:cs typeface="Calibri" panose="020F0502020204030204" pitchFamily="34" charset="0"/>
            </a:endParaRPr>
          </a:p>
          <a:p>
            <a:pPr lvl="1"/>
            <a:endParaRPr lang="en-US" dirty="0">
              <a:cs typeface="Calibri" panose="020F0502020204030204" pitchFamily="34" charset="0"/>
            </a:endParaRPr>
          </a:p>
        </p:txBody>
      </p:sp>
      <p:sp>
        <p:nvSpPr>
          <p:cNvPr id="4" name="Content Placeholder 3">
            <a:extLst>
              <a:ext uri="{FF2B5EF4-FFF2-40B4-BE49-F238E27FC236}">
                <a16:creationId xmlns:a16="http://schemas.microsoft.com/office/drawing/2014/main" id="{C038D193-7AEE-446A-93AC-A7CFF81540CC}"/>
              </a:ext>
            </a:extLst>
          </p:cNvPr>
          <p:cNvSpPr>
            <a:spLocks noGrp="1"/>
          </p:cNvSpPr>
          <p:nvPr>
            <p:ph idx="10"/>
          </p:nvPr>
        </p:nvSpPr>
        <p:spPr>
          <a:xfrm>
            <a:off x="4806952" y="2000250"/>
            <a:ext cx="3879669" cy="3143250"/>
          </a:xfrm>
        </p:spPr>
        <p:txBody>
          <a:bodyPr/>
          <a:lstStyle/>
          <a:p>
            <a:pPr lvl="1"/>
            <a:r>
              <a:rPr lang="en-US" dirty="0">
                <a:cs typeface="Calibri" panose="020F0502020204030204" pitchFamily="34" charset="0"/>
              </a:rPr>
              <a:t>Opioid Use Disorder</a:t>
            </a:r>
          </a:p>
          <a:p>
            <a:pPr lvl="1"/>
            <a:r>
              <a:rPr lang="en-US" dirty="0">
                <a:cs typeface="Calibri" panose="020F0502020204030204" pitchFamily="34" charset="0"/>
              </a:rPr>
              <a:t>Other Psychoactive Use Disorder</a:t>
            </a:r>
          </a:p>
          <a:p>
            <a:pPr lvl="1"/>
            <a:r>
              <a:rPr lang="en-US" dirty="0">
                <a:cs typeface="Calibri" panose="020F0502020204030204" pitchFamily="34" charset="0"/>
              </a:rPr>
              <a:t>Other Stimulant Use Disorder</a:t>
            </a:r>
          </a:p>
          <a:p>
            <a:pPr lvl="1"/>
            <a:r>
              <a:rPr lang="en-US" dirty="0">
                <a:cs typeface="Calibri" panose="020F0502020204030204" pitchFamily="34" charset="0"/>
              </a:rPr>
              <a:t>Sedative Use Disorder</a:t>
            </a:r>
          </a:p>
          <a:p>
            <a:endParaRPr lang="en-US" dirty="0">
              <a:solidFill>
                <a:schemeClr val="accent4">
                  <a:lumMod val="75000"/>
                </a:schemeClr>
              </a:solidFill>
            </a:endParaRPr>
          </a:p>
        </p:txBody>
      </p:sp>
    </p:spTree>
    <p:extLst>
      <p:ext uri="{BB962C8B-B14F-4D97-AF65-F5344CB8AC3E}">
        <p14:creationId xmlns:p14="http://schemas.microsoft.com/office/powerpoint/2010/main" val="234498295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CF0C80-C222-4DB0-8564-11130F9B52A7}"/>
              </a:ext>
            </a:extLst>
          </p:cNvPr>
          <p:cNvSpPr>
            <a:spLocks noGrp="1"/>
          </p:cNvSpPr>
          <p:nvPr>
            <p:ph type="title"/>
          </p:nvPr>
        </p:nvSpPr>
        <p:spPr>
          <a:xfrm>
            <a:off x="457200" y="205979"/>
            <a:ext cx="8229600" cy="535791"/>
          </a:xfrm>
        </p:spPr>
        <p:txBody>
          <a:bodyPr/>
          <a:lstStyle/>
          <a:p>
            <a:r>
              <a:rPr lang="en-US" dirty="0"/>
              <a:t>Selected Disorders – Mental Health Issues (MHI)</a:t>
            </a:r>
          </a:p>
        </p:txBody>
      </p:sp>
      <p:sp>
        <p:nvSpPr>
          <p:cNvPr id="6" name="Content Placeholder 2">
            <a:extLst>
              <a:ext uri="{FF2B5EF4-FFF2-40B4-BE49-F238E27FC236}">
                <a16:creationId xmlns:a16="http://schemas.microsoft.com/office/drawing/2014/main" id="{551491B9-5F66-4B9A-9A7E-5D4CDBB66249}"/>
              </a:ext>
            </a:extLst>
          </p:cNvPr>
          <p:cNvSpPr txBox="1">
            <a:spLocks/>
          </p:cNvSpPr>
          <p:nvPr/>
        </p:nvSpPr>
        <p:spPr bwMode="auto">
          <a:xfrm>
            <a:off x="467710" y="662051"/>
            <a:ext cx="4692869" cy="265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742931" indent="-285743"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ClrTx/>
              <a:buSzPct val="100000"/>
              <a:buFont typeface="Arial" pitchFamily="34" charset="0"/>
              <a:buChar char="•"/>
              <a:defRPr sz="18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858"/>
              </a:buClr>
            </a:pPr>
            <a:endParaRPr lang="en-US" sz="2100" dirty="0"/>
          </a:p>
          <a:p>
            <a:r>
              <a:rPr lang="en-US" sz="2100" dirty="0">
                <a:solidFill>
                  <a:schemeClr val="accent2"/>
                </a:solidFill>
              </a:rPr>
              <a:t>Anxiety </a:t>
            </a:r>
          </a:p>
          <a:p>
            <a:pPr lvl="1"/>
            <a:r>
              <a:rPr lang="en-US" sz="2100" dirty="0"/>
              <a:t>Generalized anxiety disorder</a:t>
            </a:r>
          </a:p>
          <a:p>
            <a:pPr lvl="1"/>
            <a:r>
              <a:rPr lang="en-US" sz="2100" dirty="0"/>
              <a:t>Panic disorders</a:t>
            </a:r>
          </a:p>
          <a:p>
            <a:pPr lvl="1"/>
            <a:r>
              <a:rPr lang="en-US" sz="2100" dirty="0"/>
              <a:t>Social anxiety disorders/Social phobias</a:t>
            </a:r>
          </a:p>
          <a:p>
            <a:r>
              <a:rPr lang="en-US" sz="2100" dirty="0">
                <a:solidFill>
                  <a:schemeClr val="accent2"/>
                </a:solidFill>
              </a:rPr>
              <a:t>Self-Harm</a:t>
            </a:r>
          </a:p>
          <a:p>
            <a:pPr lvl="1"/>
            <a:r>
              <a:rPr lang="en-US" sz="2100" dirty="0"/>
              <a:t>Suicide ideation</a:t>
            </a:r>
          </a:p>
          <a:p>
            <a:pPr lvl="1"/>
            <a:r>
              <a:rPr lang="en-US" sz="2100" dirty="0"/>
              <a:t>Suicide attempt</a:t>
            </a:r>
          </a:p>
          <a:p>
            <a:pPr lvl="1">
              <a:buClr>
                <a:srgbClr val="9A4E9E"/>
              </a:buClr>
            </a:pPr>
            <a:endParaRPr lang="en-US" sz="2100" dirty="0"/>
          </a:p>
          <a:p>
            <a:pPr lvl="1">
              <a:buClr>
                <a:srgbClr val="9A4E9E"/>
              </a:buClr>
            </a:pPr>
            <a:endParaRPr lang="en-US" sz="2100" dirty="0"/>
          </a:p>
        </p:txBody>
      </p:sp>
      <p:sp>
        <p:nvSpPr>
          <p:cNvPr id="7" name="Content Placeholder 3">
            <a:extLst>
              <a:ext uri="{FF2B5EF4-FFF2-40B4-BE49-F238E27FC236}">
                <a16:creationId xmlns:a16="http://schemas.microsoft.com/office/drawing/2014/main" id="{4915C44D-25CC-4CF8-BFBB-92121F666857}"/>
              </a:ext>
            </a:extLst>
          </p:cNvPr>
          <p:cNvSpPr txBox="1">
            <a:spLocks/>
          </p:cNvSpPr>
          <p:nvPr/>
        </p:nvSpPr>
        <p:spPr bwMode="auto">
          <a:xfrm>
            <a:off x="4796621" y="1024734"/>
            <a:ext cx="3879669" cy="243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lr>
                <a:srgbClr val="541900"/>
              </a:buClr>
              <a:buSzPct val="70000"/>
              <a:buFont typeface="Wingdings" panose="05000000000000000000" pitchFamily="2" charset="2"/>
              <a:buChar char="§"/>
              <a:defRPr sz="2400" b="1" kern="1200" baseline="0">
                <a:solidFill>
                  <a:srgbClr val="000000"/>
                </a:solidFill>
                <a:latin typeface="Calibri" pitchFamily="34" charset="0"/>
                <a:ea typeface="+mn-ea"/>
                <a:cs typeface="+mn-cs"/>
              </a:defRPr>
            </a:lvl1pPr>
            <a:lvl2pPr marL="742931" indent="-285743" algn="l" rtl="0" eaLnBrk="0" fontAlgn="base" hangingPunct="0">
              <a:spcBef>
                <a:spcPct val="20000"/>
              </a:spcBef>
              <a:spcAft>
                <a:spcPct val="0"/>
              </a:spcAft>
              <a:buClr>
                <a:srgbClr val="005984"/>
              </a:buClr>
              <a:buSzPct val="100000"/>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ClrTx/>
              <a:buSzPct val="100000"/>
              <a:buFont typeface="Arial" pitchFamily="34" charset="0"/>
              <a:buChar char="•"/>
              <a:defRPr sz="18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Clr>
                <a:schemeClr val="bg1"/>
              </a:buClr>
              <a:buSzPct val="70000"/>
              <a:buFont typeface="Courier New" pitchFamily="49" charset="0"/>
              <a:buChar char="o"/>
              <a:defRPr sz="1800" kern="1200" baseline="0">
                <a:solidFill>
                  <a:schemeClr val="bg2"/>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Clr>
                <a:schemeClr val="bg1"/>
              </a:buClr>
              <a:buSzPct val="70000"/>
              <a:buFont typeface="Arial" pitchFamily="34" charset="0"/>
              <a:buChar char="•"/>
              <a:defRPr sz="1800" kern="1200">
                <a:solidFill>
                  <a:schemeClr val="bg2"/>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solidFill>
                  <a:schemeClr val="accent2"/>
                </a:solidFill>
              </a:rPr>
              <a:t>Depression</a:t>
            </a:r>
          </a:p>
          <a:p>
            <a:pPr lvl="1"/>
            <a:r>
              <a:rPr lang="en-US" sz="2100" dirty="0"/>
              <a:t>Major depression (single/recurrent episodes)</a:t>
            </a:r>
          </a:p>
          <a:p>
            <a:r>
              <a:rPr lang="en-US" sz="2100" dirty="0">
                <a:solidFill>
                  <a:schemeClr val="accent2"/>
                </a:solidFill>
              </a:rPr>
              <a:t>Obsessive Compulsive Disorder</a:t>
            </a:r>
          </a:p>
          <a:p>
            <a:r>
              <a:rPr lang="en-US" sz="2100" dirty="0">
                <a:solidFill>
                  <a:schemeClr val="accent2"/>
                </a:solidFill>
              </a:rPr>
              <a:t>Trauma and Stressor Related Disorders</a:t>
            </a:r>
          </a:p>
          <a:p>
            <a:pPr lvl="1"/>
            <a:r>
              <a:rPr lang="en-US" sz="2100" dirty="0"/>
              <a:t>Acute stress reaction</a:t>
            </a:r>
          </a:p>
          <a:p>
            <a:pPr lvl="1"/>
            <a:r>
              <a:rPr lang="en-US" sz="2100" dirty="0"/>
              <a:t>Post-traumatic stress disorder</a:t>
            </a:r>
          </a:p>
          <a:p>
            <a:endParaRPr lang="en-US" sz="1650" dirty="0"/>
          </a:p>
        </p:txBody>
      </p:sp>
    </p:spTree>
    <p:extLst>
      <p:ext uri="{BB962C8B-B14F-4D97-AF65-F5344CB8AC3E}">
        <p14:creationId xmlns:p14="http://schemas.microsoft.com/office/powerpoint/2010/main" val="20865843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B94A-56B4-449D-9F38-A2F53BD4F474}"/>
              </a:ext>
            </a:extLst>
          </p:cNvPr>
          <p:cNvSpPr>
            <a:spLocks noGrp="1"/>
          </p:cNvSpPr>
          <p:nvPr>
            <p:ph type="title"/>
          </p:nvPr>
        </p:nvSpPr>
        <p:spPr/>
        <p:txBody>
          <a:bodyPr/>
          <a:lstStyle/>
          <a:p>
            <a:r>
              <a:rPr lang="en-US" dirty="0">
                <a:latin typeface="Calibri"/>
                <a:cs typeface="Calibri"/>
              </a:rPr>
              <a:t>Co-occurring Disorders Algorithm Findings</a:t>
            </a:r>
            <a:endParaRPr lang="en-US" dirty="0"/>
          </a:p>
        </p:txBody>
      </p:sp>
      <p:sp>
        <p:nvSpPr>
          <p:cNvPr id="3" name="Text Placeholder 2">
            <a:extLst>
              <a:ext uri="{FF2B5EF4-FFF2-40B4-BE49-F238E27FC236}">
                <a16:creationId xmlns:a16="http://schemas.microsoft.com/office/drawing/2014/main" id="{C5E87B3F-822D-4274-B1C2-8E724D87949B}"/>
              </a:ext>
            </a:extLst>
          </p:cNvPr>
          <p:cNvSpPr>
            <a:spLocks noGrp="1"/>
          </p:cNvSpPr>
          <p:nvPr>
            <p:ph type="body" sz="quarter" idx="10"/>
          </p:nvPr>
        </p:nvSpPr>
        <p:spPr/>
        <p:txBody>
          <a:bodyPr/>
          <a:lstStyle/>
          <a:p>
            <a:r>
              <a:rPr lang="en-US" dirty="0"/>
              <a:t>Of the 1,370,827 </a:t>
            </a:r>
            <a:r>
              <a:rPr lang="en-US" u="sng" dirty="0"/>
              <a:t>opioid-involved </a:t>
            </a:r>
            <a:r>
              <a:rPr lang="en-US" dirty="0"/>
              <a:t>encounters in the inpatient and ED settings in the NHCS 2016 dataset: </a:t>
            </a:r>
          </a:p>
          <a:p>
            <a:pPr lvl="1"/>
            <a:r>
              <a:rPr lang="en-US" dirty="0"/>
              <a:t>399,632 had a SUD-only,</a:t>
            </a:r>
          </a:p>
          <a:p>
            <a:pPr lvl="1"/>
            <a:r>
              <a:rPr lang="en-US" dirty="0"/>
              <a:t>100,102 had an MHI-only, and</a:t>
            </a:r>
          </a:p>
          <a:p>
            <a:pPr lvl="1"/>
            <a:r>
              <a:rPr lang="en-US" dirty="0"/>
              <a:t>159,491 had an SUD and MHI</a:t>
            </a:r>
          </a:p>
          <a:p>
            <a:endParaRPr lang="en-US" dirty="0"/>
          </a:p>
        </p:txBody>
      </p:sp>
    </p:spTree>
    <p:extLst>
      <p:ext uri="{BB962C8B-B14F-4D97-AF65-F5344CB8AC3E}">
        <p14:creationId xmlns:p14="http://schemas.microsoft.com/office/powerpoint/2010/main" val="3513536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D3C530-FF62-4CC2-AC03-EDC8ED5ACB7E}"/>
              </a:ext>
            </a:extLst>
          </p:cNvPr>
          <p:cNvSpPr>
            <a:spLocks noGrp="1"/>
          </p:cNvSpPr>
          <p:nvPr>
            <p:ph type="title"/>
          </p:nvPr>
        </p:nvSpPr>
        <p:spPr>
          <a:xfrm>
            <a:off x="457200" y="0"/>
            <a:ext cx="8229600" cy="857250"/>
          </a:xfrm>
        </p:spPr>
        <p:txBody>
          <a:bodyPr/>
          <a:lstStyle/>
          <a:p>
            <a:r>
              <a:rPr lang="en-US" dirty="0"/>
              <a:t>Additional Data Elements in Enhanced 2016 NHCS RDC file</a:t>
            </a:r>
          </a:p>
        </p:txBody>
      </p:sp>
      <p:sp>
        <p:nvSpPr>
          <p:cNvPr id="7" name="TextBox 6">
            <a:extLst>
              <a:ext uri="{FF2B5EF4-FFF2-40B4-BE49-F238E27FC236}">
                <a16:creationId xmlns:a16="http://schemas.microsoft.com/office/drawing/2014/main" id="{05CF446C-02E2-4B40-8E0D-48256D769EE2}"/>
              </a:ext>
            </a:extLst>
          </p:cNvPr>
          <p:cNvSpPr txBox="1"/>
          <p:nvPr/>
        </p:nvSpPr>
        <p:spPr>
          <a:xfrm>
            <a:off x="398629" y="1158320"/>
            <a:ext cx="2795100" cy="2616101"/>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NHCS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Patient demographics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Diagnoses</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Services received</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Discharge Status</a:t>
            </a:r>
          </a:p>
          <a:p>
            <a:r>
              <a:rPr lang="en-US" sz="1600" b="1" dirty="0">
                <a:solidFill>
                  <a:srgbClr val="FF0000"/>
                </a:solidFill>
                <a:latin typeface="Calibri" panose="020F0502020204030204" pitchFamily="34" charset="0"/>
              </a:rPr>
              <a:t>Enhanced Opioid Variables </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Opioid-involved</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Opioid overdose</a:t>
            </a:r>
          </a:p>
          <a:p>
            <a:pPr marL="285750" indent="-285750">
              <a:buFont typeface="Arial" panose="020B0604020202020204" pitchFamily="34" charset="0"/>
              <a:buChar char="•"/>
            </a:pPr>
            <a:r>
              <a:rPr lang="en-US" sz="1600" dirty="0">
                <a:solidFill>
                  <a:srgbClr val="FF0000"/>
                </a:solidFill>
                <a:latin typeface="Calibri" panose="020F0502020204030204" pitchFamily="34" charset="0"/>
              </a:rPr>
              <a:t>Type of opioids</a:t>
            </a:r>
          </a:p>
          <a:p>
            <a:r>
              <a:rPr lang="en-US" sz="1600" b="1" dirty="0">
                <a:solidFill>
                  <a:srgbClr val="7030A0"/>
                </a:solidFill>
                <a:latin typeface="Calibri" panose="020F0502020204030204" pitchFamily="34" charset="0"/>
              </a:rPr>
              <a:t>Opioids w/ MHI &amp; SUDs</a:t>
            </a:r>
          </a:p>
        </p:txBody>
      </p:sp>
      <p:sp>
        <p:nvSpPr>
          <p:cNvPr id="12" name="TextBox 11">
            <a:extLst>
              <a:ext uri="{FF2B5EF4-FFF2-40B4-BE49-F238E27FC236}">
                <a16:creationId xmlns:a16="http://schemas.microsoft.com/office/drawing/2014/main" id="{8B950679-5050-4302-835C-0CC3EAB03736}"/>
              </a:ext>
            </a:extLst>
          </p:cNvPr>
          <p:cNvSpPr txBox="1"/>
          <p:nvPr/>
        </p:nvSpPr>
        <p:spPr>
          <a:xfrm>
            <a:off x="3190020" y="1158320"/>
            <a:ext cx="2724539" cy="892552"/>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NDI</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Cause of death</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Date of death</a:t>
            </a:r>
          </a:p>
        </p:txBody>
      </p:sp>
      <p:sp>
        <p:nvSpPr>
          <p:cNvPr id="13" name="TextBox 12">
            <a:extLst>
              <a:ext uri="{FF2B5EF4-FFF2-40B4-BE49-F238E27FC236}">
                <a16:creationId xmlns:a16="http://schemas.microsoft.com/office/drawing/2014/main" id="{D12B05C0-CBCE-4B79-BE1D-918E7688C2CD}"/>
              </a:ext>
            </a:extLst>
          </p:cNvPr>
          <p:cNvSpPr txBox="1"/>
          <p:nvPr/>
        </p:nvSpPr>
        <p:spPr>
          <a:xfrm>
            <a:off x="5922840" y="1158320"/>
            <a:ext cx="2724539" cy="892552"/>
          </a:xfrm>
          <a:prstGeom prst="rect">
            <a:avLst/>
          </a:prstGeom>
          <a:noFill/>
          <a:ln>
            <a:noFill/>
          </a:ln>
        </p:spPr>
        <p:txBody>
          <a:bodyPr wrap="square" rtlCol="0">
            <a:spAutoFit/>
          </a:bodyPr>
          <a:lstStyle/>
          <a:p>
            <a:pPr algn="ctr"/>
            <a:r>
              <a:rPr lang="en-US" sz="2000" b="1" dirty="0">
                <a:solidFill>
                  <a:schemeClr val="accent4">
                    <a:lumMod val="50000"/>
                  </a:schemeClr>
                </a:solidFill>
                <a:latin typeface="Calibri" panose="020F0502020204030204" pitchFamily="34" charset="0"/>
              </a:rPr>
              <a:t>DIM</a:t>
            </a:r>
          </a:p>
          <a:p>
            <a:pPr marL="285750" indent="-285750">
              <a:buFont typeface="Arial" panose="020B0604020202020204" pitchFamily="34" charset="0"/>
              <a:buChar char="•"/>
            </a:pPr>
            <a:r>
              <a:rPr lang="en-US" sz="1600" dirty="0">
                <a:solidFill>
                  <a:schemeClr val="accent4">
                    <a:lumMod val="50000"/>
                  </a:schemeClr>
                </a:solidFill>
                <a:latin typeface="Calibri" panose="020F0502020204030204" pitchFamily="34" charset="0"/>
              </a:rPr>
              <a:t>Specific opioid-involved in overdose</a:t>
            </a:r>
          </a:p>
        </p:txBody>
      </p:sp>
      <p:sp>
        <p:nvSpPr>
          <p:cNvPr id="10" name="Oval 9">
            <a:extLst>
              <a:ext uri="{FF2B5EF4-FFF2-40B4-BE49-F238E27FC236}">
                <a16:creationId xmlns:a16="http://schemas.microsoft.com/office/drawing/2014/main" id="{315C2A7C-A3AD-418B-9D18-F0552FE5040D}"/>
              </a:ext>
              <a:ext uri="{C183D7F6-B498-43B3-948B-1728B52AA6E4}">
                <adec:decorative xmlns:adec="http://schemas.microsoft.com/office/drawing/2017/decorative" val="1"/>
              </a:ext>
            </a:extLst>
          </p:cNvPr>
          <p:cNvSpPr>
            <a:spLocks noChangeAspect="1"/>
          </p:cNvSpPr>
          <p:nvPr/>
        </p:nvSpPr>
        <p:spPr>
          <a:xfrm>
            <a:off x="3016310" y="2276199"/>
            <a:ext cx="2106697" cy="1959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NHCS</a:t>
            </a:r>
          </a:p>
        </p:txBody>
      </p:sp>
      <p:sp>
        <p:nvSpPr>
          <p:cNvPr id="16" name="Oval 15">
            <a:extLst>
              <a:ext uri="{FF2B5EF4-FFF2-40B4-BE49-F238E27FC236}">
                <a16:creationId xmlns:a16="http://schemas.microsoft.com/office/drawing/2014/main" id="{F9330D86-6156-4590-AB57-7EF884D63CCB}"/>
              </a:ext>
              <a:ext uri="{C183D7F6-B498-43B3-948B-1728B52AA6E4}">
                <adec:decorative xmlns:adec="http://schemas.microsoft.com/office/drawing/2017/decorative" val="1"/>
              </a:ext>
            </a:extLst>
          </p:cNvPr>
          <p:cNvSpPr>
            <a:spLocks noChangeAspect="1"/>
          </p:cNvSpPr>
          <p:nvPr/>
        </p:nvSpPr>
        <p:spPr>
          <a:xfrm>
            <a:off x="6224329" y="2293193"/>
            <a:ext cx="2046578" cy="190838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5">
                    <a:lumMod val="75000"/>
                  </a:schemeClr>
                </a:solidFill>
              </a:rPr>
              <a:t>DIM</a:t>
            </a:r>
          </a:p>
        </p:txBody>
      </p:sp>
      <p:sp>
        <p:nvSpPr>
          <p:cNvPr id="14" name="Oval 13">
            <a:extLst>
              <a:ext uri="{FF2B5EF4-FFF2-40B4-BE49-F238E27FC236}">
                <a16:creationId xmlns:a16="http://schemas.microsoft.com/office/drawing/2014/main" id="{F42D71A0-42B0-430D-B52B-2DF9D2611C6E}"/>
              </a:ext>
              <a:ext uri="{C183D7F6-B498-43B3-948B-1728B52AA6E4}">
                <adec:decorative xmlns:adec="http://schemas.microsoft.com/office/drawing/2017/decorative" val="1"/>
              </a:ext>
            </a:extLst>
          </p:cNvPr>
          <p:cNvSpPr>
            <a:spLocks noChangeAspect="1"/>
          </p:cNvSpPr>
          <p:nvPr/>
        </p:nvSpPr>
        <p:spPr>
          <a:xfrm>
            <a:off x="4600977" y="2293193"/>
            <a:ext cx="2046578" cy="19083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accent2"/>
                </a:solidFill>
              </a:rPr>
              <a:t>NDI</a:t>
            </a:r>
          </a:p>
        </p:txBody>
      </p:sp>
      <p:sp>
        <p:nvSpPr>
          <p:cNvPr id="9" name="Oval 8">
            <a:extLst>
              <a:ext uri="{FF2B5EF4-FFF2-40B4-BE49-F238E27FC236}">
                <a16:creationId xmlns:a16="http://schemas.microsoft.com/office/drawing/2014/main" id="{F9ABD78D-84A3-4C39-BDB5-6F579628EC40}"/>
              </a:ext>
              <a:ext uri="{C183D7F6-B498-43B3-948B-1728B52AA6E4}">
                <adec:decorative xmlns:adec="http://schemas.microsoft.com/office/drawing/2017/decorative" val="1"/>
              </a:ext>
            </a:extLst>
          </p:cNvPr>
          <p:cNvSpPr>
            <a:spLocks noChangeAspect="1"/>
          </p:cNvSpPr>
          <p:nvPr/>
        </p:nvSpPr>
        <p:spPr>
          <a:xfrm>
            <a:off x="2965253" y="2226508"/>
            <a:ext cx="2206463" cy="20525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bg1"/>
              </a:solidFill>
            </a:endParaRPr>
          </a:p>
        </p:txBody>
      </p:sp>
    </p:spTree>
    <p:extLst>
      <p:ext uri="{BB962C8B-B14F-4D97-AF65-F5344CB8AC3E}">
        <p14:creationId xmlns:p14="http://schemas.microsoft.com/office/powerpoint/2010/main" val="102256156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A11-68CC-43CE-8730-2279349ADC4A}"/>
              </a:ext>
            </a:extLst>
          </p:cNvPr>
          <p:cNvSpPr>
            <a:spLocks noGrp="1"/>
          </p:cNvSpPr>
          <p:nvPr>
            <p:ph type="title"/>
          </p:nvPr>
        </p:nvSpPr>
        <p:spPr/>
        <p:txBody>
          <a:bodyPr/>
          <a:lstStyle/>
          <a:p>
            <a:r>
              <a:rPr lang="en-US" dirty="0"/>
              <a:t>Validation Study for Enhanced Opioid and Co-occurring Disorder Algorithms </a:t>
            </a:r>
          </a:p>
        </p:txBody>
      </p:sp>
      <p:sp>
        <p:nvSpPr>
          <p:cNvPr id="3" name="Text Placeholder 2">
            <a:extLst>
              <a:ext uri="{FF2B5EF4-FFF2-40B4-BE49-F238E27FC236}">
                <a16:creationId xmlns:a16="http://schemas.microsoft.com/office/drawing/2014/main" id="{2E474307-5960-4C8E-8430-13AD853D71CE}"/>
              </a:ext>
            </a:extLst>
          </p:cNvPr>
          <p:cNvSpPr>
            <a:spLocks noGrp="1"/>
          </p:cNvSpPr>
          <p:nvPr>
            <p:ph type="body" sz="quarter" idx="10"/>
          </p:nvPr>
        </p:nvSpPr>
        <p:spPr/>
        <p:txBody>
          <a:bodyPr/>
          <a:lstStyle/>
          <a:p>
            <a:r>
              <a:rPr lang="en-US" dirty="0"/>
              <a:t>To further improve the enhanced algorithm a validation study was conducted. </a:t>
            </a:r>
          </a:p>
          <a:p>
            <a:r>
              <a:rPr lang="en-US" dirty="0"/>
              <a:t>The study evaluated the algorithm’s performance by abstracting 900 hospital encounters directly from 9 hospitals’ electronic medical record system. </a:t>
            </a:r>
          </a:p>
          <a:p>
            <a:r>
              <a:rPr lang="en-US" dirty="0"/>
              <a:t>Abstractors then completed a questionnaire that provides information on the presence of opioids in the medical record.</a:t>
            </a:r>
          </a:p>
          <a:p>
            <a:r>
              <a:rPr lang="en-US" dirty="0"/>
              <a:t>Initial results show that 92.8% of the 865 encounters identified by the opioid-involved algorithm had evidence of opioid-involvement.</a:t>
            </a:r>
          </a:p>
          <a:p>
            <a:endParaRPr lang="en-US" dirty="0"/>
          </a:p>
        </p:txBody>
      </p:sp>
    </p:spTree>
    <p:extLst>
      <p:ext uri="{BB962C8B-B14F-4D97-AF65-F5344CB8AC3E}">
        <p14:creationId xmlns:p14="http://schemas.microsoft.com/office/powerpoint/2010/main" val="91792993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FA3A-5FF2-4260-AEF9-F51F74D5D639}"/>
              </a:ext>
            </a:extLst>
          </p:cNvPr>
          <p:cNvSpPr>
            <a:spLocks noGrp="1"/>
          </p:cNvSpPr>
          <p:nvPr>
            <p:ph type="title"/>
          </p:nvPr>
        </p:nvSpPr>
        <p:spPr/>
        <p:txBody>
          <a:bodyPr/>
          <a:lstStyle/>
          <a:p>
            <a:r>
              <a:rPr lang="en-US" dirty="0"/>
              <a:t>NCHS Reports</a:t>
            </a:r>
          </a:p>
        </p:txBody>
      </p:sp>
      <p:sp>
        <p:nvSpPr>
          <p:cNvPr id="3" name="Text Placeholder 2">
            <a:extLst>
              <a:ext uri="{FF2B5EF4-FFF2-40B4-BE49-F238E27FC236}">
                <a16:creationId xmlns:a16="http://schemas.microsoft.com/office/drawing/2014/main" id="{5AA4AA1B-38DC-4B4E-97AF-8549B18BDA3A}"/>
              </a:ext>
            </a:extLst>
          </p:cNvPr>
          <p:cNvSpPr>
            <a:spLocks noGrp="1"/>
          </p:cNvSpPr>
          <p:nvPr>
            <p:ph type="body" sz="quarter" idx="10"/>
          </p:nvPr>
        </p:nvSpPr>
        <p:spPr/>
        <p:txBody>
          <a:bodyPr/>
          <a:lstStyle/>
          <a:p>
            <a:pPr marL="0" indent="0">
              <a:buNone/>
            </a:pPr>
            <a:r>
              <a:rPr lang="en-US" sz="1800" b="1" dirty="0"/>
              <a:t>Published </a:t>
            </a:r>
          </a:p>
          <a:p>
            <a:r>
              <a:rPr lang="en-US" sz="1600" dirty="0"/>
              <a:t>National Hospital Care Survey demonstration projects: Opioid-involved emergency department visits, hospitalizations, and deaths. NHSR; no 141. </a:t>
            </a:r>
          </a:p>
          <a:p>
            <a:r>
              <a:rPr lang="en-US" sz="1600" dirty="0"/>
              <a:t>Enhancing identification of opioid-involved health outcomes using National Hospital Care Survey data. National Center for Health Statistics. Vital Health Stat 2(188). 2021. </a:t>
            </a:r>
          </a:p>
          <a:p>
            <a:pPr marL="0" indent="0">
              <a:buNone/>
            </a:pPr>
            <a:r>
              <a:rPr lang="en-US" sz="1800" b="1" dirty="0"/>
              <a:t>Upcoming</a:t>
            </a:r>
          </a:p>
          <a:p>
            <a:r>
              <a:rPr lang="en-US" sz="1600" dirty="0"/>
              <a:t>NCHS Series 2 Report: Identifying Co-occurring Mental Health and Substance Use Disorders Among Patients with an Opioid Involved Hospital Encounter Using Linked Hospital Care and Mortality Data</a:t>
            </a:r>
          </a:p>
          <a:p>
            <a:r>
              <a:rPr lang="en-US" sz="1600" dirty="0"/>
              <a:t>NCHS NHSR: National Hospital Care Survey Demonstration Projects: Identification of Co-occurring Mental Health and Substance Use Disorders Among Patients With Opioid-Involved Hospital Encounters in Linked Hospital and Mortality Data</a:t>
            </a:r>
          </a:p>
          <a:p>
            <a:r>
              <a:rPr lang="en-US" sz="1600" dirty="0"/>
              <a:t>Validation study summary report</a:t>
            </a:r>
          </a:p>
          <a:p>
            <a:endParaRPr lang="en-US" dirty="0"/>
          </a:p>
        </p:txBody>
      </p:sp>
    </p:spTree>
    <p:extLst>
      <p:ext uri="{BB962C8B-B14F-4D97-AF65-F5344CB8AC3E}">
        <p14:creationId xmlns:p14="http://schemas.microsoft.com/office/powerpoint/2010/main" val="25778617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8885322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El ebook no despega, de momento se la pega | Antinomias Libr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0058" y="1151263"/>
            <a:ext cx="3983884" cy="3394962"/>
          </a:xfrm>
          <a:prstGeom prst="rect">
            <a:avLst/>
          </a:prstGeom>
        </p:spPr>
      </p:pic>
    </p:spTree>
    <p:extLst>
      <p:ext uri="{BB962C8B-B14F-4D97-AF65-F5344CB8AC3E}">
        <p14:creationId xmlns:p14="http://schemas.microsoft.com/office/powerpoint/2010/main" val="34068415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 Placeholder 2"/>
          <p:cNvSpPr>
            <a:spLocks noGrp="1"/>
          </p:cNvSpPr>
          <p:nvPr>
            <p:ph type="body" sz="quarter" idx="10"/>
          </p:nvPr>
        </p:nvSpPr>
        <p:spPr/>
        <p:txBody>
          <a:bodyPr/>
          <a:lstStyle/>
          <a:p>
            <a:pPr marL="0" indent="0">
              <a:buNone/>
            </a:pPr>
            <a:r>
              <a:rPr lang="en-US" b="1" dirty="0"/>
              <a:t>Geoff Jackson</a:t>
            </a:r>
          </a:p>
          <a:p>
            <a:pPr marL="0" indent="0">
              <a:buNone/>
            </a:pPr>
            <a:r>
              <a:rPr lang="en-US" u="sng" dirty="0"/>
              <a:t>email</a:t>
            </a:r>
            <a:r>
              <a:rPr lang="en-US" dirty="0"/>
              <a:t>: gjackson@cdc.gov  </a:t>
            </a:r>
          </a:p>
          <a:p>
            <a:pPr marL="0" indent="0">
              <a:buNone/>
            </a:pPr>
            <a:r>
              <a:rPr lang="en-US" u="sng" dirty="0"/>
              <a:t>phone number</a:t>
            </a:r>
            <a:r>
              <a:rPr lang="en-US" dirty="0"/>
              <a:t>: 301-458-4703</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09107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A573-3297-46A6-A356-B76D5B855789}"/>
              </a:ext>
            </a:extLst>
          </p:cNvPr>
          <p:cNvSpPr>
            <a:spLocks noGrp="1"/>
          </p:cNvSpPr>
          <p:nvPr>
            <p:ph type="title"/>
          </p:nvPr>
        </p:nvSpPr>
        <p:spPr/>
        <p:txBody>
          <a:bodyPr/>
          <a:lstStyle/>
          <a:p>
            <a:r>
              <a:rPr lang="en-US" dirty="0"/>
              <a:t>National Health Care Surveys</a:t>
            </a:r>
          </a:p>
        </p:txBody>
      </p:sp>
    </p:spTree>
    <p:extLst>
      <p:ext uri="{BB962C8B-B14F-4D97-AF65-F5344CB8AC3E}">
        <p14:creationId xmlns:p14="http://schemas.microsoft.com/office/powerpoint/2010/main" val="20585323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23820"/>
          </a:xfrm>
        </p:spPr>
        <p:txBody>
          <a:bodyPr>
            <a:normAutofit fontScale="90000"/>
          </a:bodyPr>
          <a:lstStyle/>
          <a:p>
            <a:pPr algn="ctr"/>
            <a:r>
              <a:rPr lang="en-US" dirty="0">
                <a:solidFill>
                  <a:srgbClr val="0B40A5"/>
                </a:solidFill>
              </a:rPr>
              <a:t>National Health Care Surveys Spectrum of Care</a:t>
            </a:r>
          </a:p>
        </p:txBody>
      </p:sp>
      <p:cxnSp>
        <p:nvCxnSpPr>
          <p:cNvPr id="49" name="Straight Arrow Connector 48">
            <a:extLst>
              <a:ext uri="{FF2B5EF4-FFF2-40B4-BE49-F238E27FC236}">
                <a16:creationId xmlns:a16="http://schemas.microsoft.com/office/drawing/2014/main" id="{E4FA2CBF-89CB-4A77-9F1F-4C130A5B5BDD}"/>
              </a:ext>
              <a:ext uri="{C183D7F6-B498-43B3-948B-1728B52AA6E4}">
                <adec:decorative xmlns:adec="http://schemas.microsoft.com/office/drawing/2017/decorative" val="1"/>
              </a:ext>
            </a:extLst>
          </p:cNvPr>
          <p:cNvCxnSpPr>
            <a:cxnSpLocks/>
          </p:cNvCxnSpPr>
          <p:nvPr/>
        </p:nvCxnSpPr>
        <p:spPr>
          <a:xfrm>
            <a:off x="4994453" y="1297987"/>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1E2E468-B89E-4316-98B6-356412592EE5}"/>
              </a:ext>
              <a:ext uri="{C183D7F6-B498-43B3-948B-1728B52AA6E4}">
                <adec:decorative xmlns:adec="http://schemas.microsoft.com/office/drawing/2017/decorative" val="1"/>
              </a:ext>
            </a:extLst>
          </p:cNvPr>
          <p:cNvCxnSpPr>
            <a:cxnSpLocks/>
          </p:cNvCxnSpPr>
          <p:nvPr/>
        </p:nvCxnSpPr>
        <p:spPr>
          <a:xfrm>
            <a:off x="1220340" y="1303632"/>
            <a:ext cx="0" cy="22036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FB4180-E39C-4767-A97D-627B7BCE737C}"/>
              </a:ext>
              <a:ext uri="{C183D7F6-B498-43B3-948B-1728B52AA6E4}">
                <adec:decorative xmlns:adec="http://schemas.microsoft.com/office/drawing/2017/decorative" val="1"/>
              </a:ext>
            </a:extLst>
          </p:cNvPr>
          <p:cNvCxnSpPr>
            <a:endCxn id="44" idx="2"/>
          </p:cNvCxnSpPr>
          <p:nvPr/>
        </p:nvCxnSpPr>
        <p:spPr>
          <a:xfrm flipV="1">
            <a:off x="400501" y="2262666"/>
            <a:ext cx="851418" cy="40849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F077BC5-B340-4356-A90F-2CD351F0966B}"/>
              </a:ext>
              <a:ext uri="{C183D7F6-B498-43B3-948B-1728B52AA6E4}">
                <adec:decorative xmlns:adec="http://schemas.microsoft.com/office/drawing/2017/decorative" val="1"/>
              </a:ext>
            </a:extLst>
          </p:cNvPr>
          <p:cNvCxnSpPr>
            <a:cxnSpLocks/>
            <a:stCxn id="44" idx="2"/>
          </p:cNvCxnSpPr>
          <p:nvPr/>
        </p:nvCxnSpPr>
        <p:spPr>
          <a:xfrm>
            <a:off x="1251919" y="2262666"/>
            <a:ext cx="854990" cy="42275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CC3417E-0A99-494E-B064-82A7A04ED821}"/>
              </a:ext>
              <a:ext uri="{C183D7F6-B498-43B3-948B-1728B52AA6E4}">
                <adec:decorative xmlns:adec="http://schemas.microsoft.com/office/drawing/2017/decorative" val="1"/>
              </a:ext>
            </a:extLst>
          </p:cNvPr>
          <p:cNvCxnSpPr>
            <a:cxnSpLocks/>
            <a:endCxn id="45" idx="2"/>
          </p:cNvCxnSpPr>
          <p:nvPr/>
        </p:nvCxnSpPr>
        <p:spPr>
          <a:xfrm flipV="1">
            <a:off x="2241966" y="2477421"/>
            <a:ext cx="952500" cy="17540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5F03A-896E-4FF9-AD92-144CA34C568F}"/>
              </a:ext>
              <a:ext uri="{C183D7F6-B498-43B3-948B-1728B52AA6E4}">
                <adec:decorative xmlns:adec="http://schemas.microsoft.com/office/drawing/2017/decorative" val="1"/>
              </a:ext>
            </a:extLst>
          </p:cNvPr>
          <p:cNvCxnSpPr>
            <a:cxnSpLocks/>
            <a:stCxn id="45" idx="2"/>
          </p:cNvCxnSpPr>
          <p:nvPr/>
        </p:nvCxnSpPr>
        <p:spPr>
          <a:xfrm>
            <a:off x="3194466" y="2477421"/>
            <a:ext cx="952500" cy="175405"/>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DCFB4D-E102-4EE9-856E-6935362EF0FA}"/>
              </a:ext>
              <a:ext uri="{C183D7F6-B498-43B3-948B-1728B52AA6E4}">
                <adec:decorative xmlns:adec="http://schemas.microsoft.com/office/drawing/2017/decorative" val="1"/>
              </a:ext>
            </a:extLst>
          </p:cNvPr>
          <p:cNvCxnSpPr>
            <a:cxnSpLocks/>
            <a:endCxn id="46" idx="2"/>
          </p:cNvCxnSpPr>
          <p:nvPr/>
        </p:nvCxnSpPr>
        <p:spPr>
          <a:xfrm flipV="1">
            <a:off x="4272760" y="1834398"/>
            <a:ext cx="785556" cy="8579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6CB6205-6FA5-47C5-A5BD-57F3442CB447}"/>
              </a:ext>
              <a:ext uri="{C183D7F6-B498-43B3-948B-1728B52AA6E4}">
                <adec:decorative xmlns:adec="http://schemas.microsoft.com/office/drawing/2017/decorative" val="1"/>
              </a:ext>
            </a:extLst>
          </p:cNvPr>
          <p:cNvCxnSpPr>
            <a:cxnSpLocks/>
          </p:cNvCxnSpPr>
          <p:nvPr/>
        </p:nvCxnSpPr>
        <p:spPr>
          <a:xfrm>
            <a:off x="5058316" y="1844065"/>
            <a:ext cx="823628" cy="84823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5A7DC4-CBC2-433F-8BD7-DB5929244803}"/>
              </a:ext>
              <a:ext uri="{C183D7F6-B498-43B3-948B-1728B52AA6E4}">
                <adec:decorative xmlns:adec="http://schemas.microsoft.com/office/drawing/2017/decorative" val="1"/>
              </a:ext>
            </a:extLst>
          </p:cNvPr>
          <p:cNvCxnSpPr>
            <a:cxnSpLocks/>
            <a:endCxn id="47" idx="2"/>
          </p:cNvCxnSpPr>
          <p:nvPr/>
        </p:nvCxnSpPr>
        <p:spPr>
          <a:xfrm flipV="1">
            <a:off x="6568178" y="2256130"/>
            <a:ext cx="995375" cy="19245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488360E-F5D5-4578-8541-AF5F8F59C7DD}"/>
              </a:ext>
              <a:ext uri="{C183D7F6-B498-43B3-948B-1728B52AA6E4}">
                <adec:decorative xmlns:adec="http://schemas.microsoft.com/office/drawing/2017/decorative" val="1"/>
              </a:ext>
            </a:extLst>
          </p:cNvPr>
          <p:cNvCxnSpPr>
            <a:cxnSpLocks/>
            <a:stCxn id="47" idx="2"/>
          </p:cNvCxnSpPr>
          <p:nvPr/>
        </p:nvCxnSpPr>
        <p:spPr>
          <a:xfrm>
            <a:off x="7563553" y="2256130"/>
            <a:ext cx="1056353" cy="17178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4F91569-E31E-4843-AEFA-9FCEBFFB5557}"/>
              </a:ext>
              <a:ext uri="{C183D7F6-B498-43B3-948B-1728B52AA6E4}">
                <adec:decorative xmlns:adec="http://schemas.microsoft.com/office/drawing/2017/decorative" val="1"/>
              </a:ext>
            </a:extLst>
          </p:cNvPr>
          <p:cNvCxnSpPr>
            <a:cxnSpLocks/>
          </p:cNvCxnSpPr>
          <p:nvPr/>
        </p:nvCxnSpPr>
        <p:spPr>
          <a:xfrm flipV="1">
            <a:off x="6384161" y="4091465"/>
            <a:ext cx="1229565"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28A92D9-C9BF-406B-86F6-7B5F3B9751BB}"/>
              </a:ext>
              <a:ext uri="{C183D7F6-B498-43B3-948B-1728B52AA6E4}">
                <adec:decorative xmlns:adec="http://schemas.microsoft.com/office/drawing/2017/decorative" val="1"/>
              </a:ext>
            </a:extLst>
          </p:cNvPr>
          <p:cNvCxnSpPr>
            <a:cxnSpLocks/>
          </p:cNvCxnSpPr>
          <p:nvPr/>
        </p:nvCxnSpPr>
        <p:spPr>
          <a:xfrm>
            <a:off x="7599660" y="4091465"/>
            <a:ext cx="1267780" cy="138171"/>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6E8703-61B2-42D3-BD08-A0137B5F1BF2}"/>
              </a:ext>
              <a:ext uri="{C183D7F6-B498-43B3-948B-1728B52AA6E4}">
                <adec:decorative xmlns:adec="http://schemas.microsoft.com/office/drawing/2017/decorative" val="1"/>
              </a:ext>
            </a:extLst>
          </p:cNvPr>
          <p:cNvCxnSpPr>
            <a:cxnSpLocks/>
            <a:endCxn id="38" idx="2"/>
          </p:cNvCxnSpPr>
          <p:nvPr/>
        </p:nvCxnSpPr>
        <p:spPr>
          <a:xfrm flipV="1">
            <a:off x="2259236" y="3588340"/>
            <a:ext cx="926124" cy="51451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FD8E87-3CD3-44E3-A209-4C473F478AD1}"/>
              </a:ext>
              <a:ext uri="{C183D7F6-B498-43B3-948B-1728B52AA6E4}">
                <adec:decorative xmlns:adec="http://schemas.microsoft.com/office/drawing/2017/decorative" val="1"/>
              </a:ext>
            </a:extLst>
          </p:cNvPr>
          <p:cNvCxnSpPr>
            <a:cxnSpLocks/>
            <a:stCxn id="38" idx="2"/>
          </p:cNvCxnSpPr>
          <p:nvPr/>
        </p:nvCxnSpPr>
        <p:spPr>
          <a:xfrm>
            <a:off x="3185360" y="3588340"/>
            <a:ext cx="1029807" cy="5188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6E67C2-4590-4B2B-9870-CB39828243FD}"/>
              </a:ext>
              <a:ext uri="{C183D7F6-B498-43B3-948B-1728B52AA6E4}">
                <adec:decorative xmlns:adec="http://schemas.microsoft.com/office/drawing/2017/decorative" val="1"/>
              </a:ext>
            </a:extLst>
          </p:cNvPr>
          <p:cNvCxnSpPr>
            <a:cxnSpLocks/>
            <a:endCxn id="39" idx="2"/>
          </p:cNvCxnSpPr>
          <p:nvPr/>
        </p:nvCxnSpPr>
        <p:spPr>
          <a:xfrm flipV="1">
            <a:off x="4215167" y="3608745"/>
            <a:ext cx="868592" cy="514513"/>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81D4862-DC5A-4C5A-8391-59888AB57337}"/>
              </a:ext>
              <a:ext uri="{C183D7F6-B498-43B3-948B-1728B52AA6E4}">
                <adec:decorative xmlns:adec="http://schemas.microsoft.com/office/drawing/2017/decorative" val="1"/>
              </a:ext>
            </a:extLst>
          </p:cNvPr>
          <p:cNvCxnSpPr>
            <a:cxnSpLocks/>
            <a:stCxn id="39" idx="2"/>
          </p:cNvCxnSpPr>
          <p:nvPr/>
        </p:nvCxnSpPr>
        <p:spPr>
          <a:xfrm>
            <a:off x="5083759" y="3608745"/>
            <a:ext cx="790484" cy="50923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Slide Number Placeholder 2">
            <a:extLst>
              <a:ext uri="{FF2B5EF4-FFF2-40B4-BE49-F238E27FC236}">
                <a16:creationId xmlns:a16="http://schemas.microsoft.com/office/drawing/2014/main" id="{6B5CC2A9-4274-48F7-84E3-0EA2C76A254F}"/>
              </a:ext>
              <a:ext uri="{C183D7F6-B498-43B3-948B-1728B52AA6E4}">
                <adec:decorative xmlns:adec="http://schemas.microsoft.com/office/drawing/2017/decorative" val="1"/>
              </a:ext>
            </a:extLst>
          </p:cNvPr>
          <p:cNvSpPr txBox="1">
            <a:spLocks/>
          </p:cNvSpPr>
          <p:nvPr/>
        </p:nvSpPr>
        <p:spPr>
          <a:xfrm>
            <a:off x="6572251" y="4850177"/>
            <a:ext cx="2483003" cy="30523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F6BA8A57-6950-456F-AD58-31B92BF8BFF8}" type="slidenum">
              <a:rPr lang="en-US" sz="900">
                <a:solidFill>
                  <a:prstClr val="black">
                    <a:tint val="75000"/>
                  </a:prstClr>
                </a:solidFill>
                <a:latin typeface="Calibri" panose="020F0502020204030204"/>
              </a:rPr>
              <a:pPr defTabSz="914378"/>
              <a:t>4</a:t>
            </a:fld>
            <a:endParaRPr lang="en-US" sz="900" dirty="0">
              <a:solidFill>
                <a:prstClr val="black">
                  <a:tint val="75000"/>
                </a:prstClr>
              </a:solidFill>
              <a:latin typeface="Calibri" panose="020F0502020204030204"/>
            </a:endParaRPr>
          </a:p>
        </p:txBody>
      </p:sp>
      <p:grpSp>
        <p:nvGrpSpPr>
          <p:cNvPr id="3" name="Group 2" descr="To carry out our mission, our Division conducts the National Health Care Surveys, which are a family of surveys that are nationally representative, provider-based, and cover a broad spectrum of health care settings from ambulatory and  hospital to long-term care as depicted on this slide.&#10;&#10;&#10;Ambulatory &amp; Hospital Care surveys&#10;&#10;National Ambulatory Medical Care Survey (NAMCS)&#10;Physician Offices (PO)&#10;Community Health Centers (CHC)&#10;&#10;National Hospital Ambulatory Medical Care Survey (NHAMCS)&#10;Outpatient Clinics (OPD)&#10;Emergency Departments (ED)&#10;Ambulatory Surgery Locations (ASL)&#10;&#10;National Hospital Discharge Survey (NHDS) &#10;Inpatient discharges from hospitals&#10;&#10;National Hospital Care Survey (NHCS) &#10;Replaces NHDS&#10;Combines NHAMCS and NHDS&#10;&#10;Long-term care surveys&#10;National Nursing Home Survey (NNHS)&#10;National Home and Hospice Care Survey (NHHCS)&#10;National Survey of Residential Care Facilities (NSRCF)&#10;National Study of Long-Term Care Providers (NSLTCP)&#10;Biennial data collection started in 2012.&#10;Replaces the three surveys mentioned above.&#10;CMS administrative data:  Home health agencies, nursing homes, &#10;   hospices.&#10;Questionnaire data:  Adult day services centers (ADSCs), residential care communities (RCCs).&#10;National Post-Acute and Long-Term Care Survey (NPALS)&#10;New in 2020, replaces the NSLTCP. &#10;Adds two sectors (Long Term Care hospitals &amp; inpatient rehabilitation facilities, administrative data for both).&#10;">
            <a:extLst>
              <a:ext uri="{FF2B5EF4-FFF2-40B4-BE49-F238E27FC236}">
                <a16:creationId xmlns:a16="http://schemas.microsoft.com/office/drawing/2014/main" id="{BA848BCA-C788-4BC7-A141-533A1A796BCF}"/>
              </a:ext>
            </a:extLst>
          </p:cNvPr>
          <p:cNvGrpSpPr/>
          <p:nvPr/>
        </p:nvGrpSpPr>
        <p:grpSpPr>
          <a:xfrm>
            <a:off x="400501" y="890230"/>
            <a:ext cx="8654753" cy="4047291"/>
            <a:chOff x="400501" y="890230"/>
            <a:chExt cx="8654753" cy="4047291"/>
          </a:xfrm>
        </p:grpSpPr>
        <p:sp>
          <p:nvSpPr>
            <p:cNvPr id="37" name="TextBox 36">
              <a:extLst>
                <a:ext uri="{FF2B5EF4-FFF2-40B4-BE49-F238E27FC236}">
                  <a16:creationId xmlns:a16="http://schemas.microsoft.com/office/drawing/2014/main" id="{E572EE58-3DEF-48A7-A50C-FC7C2DD8B319}"/>
                </a:ext>
              </a:extLst>
            </p:cNvPr>
            <p:cNvSpPr txBox="1"/>
            <p:nvPr/>
          </p:nvSpPr>
          <p:spPr>
            <a:xfrm>
              <a:off x="400502" y="2672445"/>
              <a:ext cx="1702833" cy="923330"/>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Ambulatory Medical Care Survey (NAMCS)</a:t>
              </a:r>
            </a:p>
            <a:p>
              <a:pPr algn="ctr" defTabSz="914355"/>
              <a:r>
                <a:rPr lang="en-US" sz="1200" i="1" dirty="0">
                  <a:solidFill>
                    <a:prstClr val="black"/>
                  </a:solidFill>
                  <a:latin typeface="Calibri" panose="020F0502020204030204" pitchFamily="34" charset="0"/>
                  <a:cs typeface="Calibri" panose="020F0502020204030204" pitchFamily="34" charset="0"/>
                </a:rPr>
                <a:t>1973-ongoing</a:t>
              </a:r>
            </a:p>
          </p:txBody>
        </p:sp>
        <p:sp>
          <p:nvSpPr>
            <p:cNvPr id="38" name="TextBox 37">
              <a:extLst>
                <a:ext uri="{FF2B5EF4-FFF2-40B4-BE49-F238E27FC236}">
                  <a16:creationId xmlns:a16="http://schemas.microsoft.com/office/drawing/2014/main" id="{67A287EB-465D-440C-9F20-EF3C250C75D4}"/>
                </a:ext>
              </a:extLst>
            </p:cNvPr>
            <p:cNvSpPr txBox="1"/>
            <p:nvPr/>
          </p:nvSpPr>
          <p:spPr>
            <a:xfrm>
              <a:off x="2232860" y="2665010"/>
              <a:ext cx="1905000" cy="923330"/>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Hospital Ambulatory Medical Care Survey (NHAMCS)</a:t>
              </a:r>
            </a:p>
            <a:p>
              <a:pPr algn="ctr" defTabSz="914355"/>
              <a:r>
                <a:rPr lang="en-US" sz="1200" i="1" dirty="0">
                  <a:solidFill>
                    <a:prstClr val="black"/>
                  </a:solidFill>
                  <a:latin typeface="Calibri" panose="020F0502020204030204" pitchFamily="34" charset="0"/>
                  <a:cs typeface="Calibri" panose="020F0502020204030204" pitchFamily="34" charset="0"/>
                </a:rPr>
                <a:t>1992-ongoing</a:t>
              </a:r>
            </a:p>
          </p:txBody>
        </p:sp>
        <p:sp>
          <p:nvSpPr>
            <p:cNvPr id="39" name="TextBox 38">
              <a:extLst>
                <a:ext uri="{FF2B5EF4-FFF2-40B4-BE49-F238E27FC236}">
                  <a16:creationId xmlns:a16="http://schemas.microsoft.com/office/drawing/2014/main" id="{3591C845-7F82-465B-AF9E-60DB21A48B3E}"/>
                </a:ext>
              </a:extLst>
            </p:cNvPr>
            <p:cNvSpPr txBox="1"/>
            <p:nvPr/>
          </p:nvSpPr>
          <p:spPr>
            <a:xfrm>
              <a:off x="4279904" y="2685415"/>
              <a:ext cx="1607709" cy="923330"/>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Hospital Discharge Survey (NHDS) </a:t>
              </a:r>
              <a:endParaRPr lang="en-US" sz="1200" i="1" dirty="0">
                <a:solidFill>
                  <a:prstClr val="black"/>
                </a:solidFill>
                <a:latin typeface="Calibri" panose="020F0502020204030204" pitchFamily="34" charset="0"/>
                <a:cs typeface="Calibri" panose="020F0502020204030204" pitchFamily="34" charset="0"/>
              </a:endParaRPr>
            </a:p>
            <a:p>
              <a:pPr algn="ctr" defTabSz="914355"/>
              <a:r>
                <a:rPr lang="en-US" sz="1200" i="1" dirty="0">
                  <a:solidFill>
                    <a:prstClr val="black"/>
                  </a:solidFill>
                  <a:latin typeface="Calibri" panose="020F0502020204030204" pitchFamily="34" charset="0"/>
                  <a:cs typeface="Calibri" panose="020F0502020204030204" pitchFamily="34" charset="0"/>
                </a:rPr>
                <a:t>1965-2010</a:t>
              </a:r>
              <a:endParaRPr lang="en-US" sz="1200" dirty="0">
                <a:solidFill>
                  <a:prstClr val="black"/>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0B695500-49D3-4E55-A0A6-C7DFF0E38B75}"/>
                </a:ext>
              </a:extLst>
            </p:cNvPr>
            <p:cNvSpPr txBox="1"/>
            <p:nvPr/>
          </p:nvSpPr>
          <p:spPr>
            <a:xfrm>
              <a:off x="2260726" y="4105834"/>
              <a:ext cx="3600422" cy="492443"/>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Hospital Care Survey (NHCS) </a:t>
              </a:r>
            </a:p>
            <a:p>
              <a:pPr algn="ctr" defTabSz="914355"/>
              <a:r>
                <a:rPr lang="en-US" sz="1200" i="1" dirty="0">
                  <a:solidFill>
                    <a:prstClr val="black"/>
                  </a:solidFill>
                  <a:latin typeface="Calibri" panose="020F0502020204030204" pitchFamily="34" charset="0"/>
                  <a:cs typeface="Calibri" panose="020F0502020204030204" pitchFamily="34" charset="0"/>
                </a:rPr>
                <a:t>2011-ongoing</a:t>
              </a:r>
            </a:p>
          </p:txBody>
        </p:sp>
        <p:sp>
          <p:nvSpPr>
            <p:cNvPr id="41" name="TextBox 40">
              <a:extLst>
                <a:ext uri="{FF2B5EF4-FFF2-40B4-BE49-F238E27FC236}">
                  <a16:creationId xmlns:a16="http://schemas.microsoft.com/office/drawing/2014/main" id="{731B22E9-ACC1-41FC-B234-091D4E5092B2}"/>
                </a:ext>
              </a:extLst>
            </p:cNvPr>
            <p:cNvSpPr txBox="1"/>
            <p:nvPr/>
          </p:nvSpPr>
          <p:spPr>
            <a:xfrm>
              <a:off x="6371064" y="2437093"/>
              <a:ext cx="2483004" cy="707886"/>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Study of Long-Term Care Providers (NSLTCP)</a:t>
              </a:r>
            </a:p>
            <a:p>
              <a:pPr algn="ctr" defTabSz="914355"/>
              <a:r>
                <a:rPr lang="en-US" sz="1200" i="1" dirty="0">
                  <a:solidFill>
                    <a:prstClr val="black"/>
                  </a:solidFill>
                  <a:latin typeface="Calibri" panose="020F0502020204030204" pitchFamily="34" charset="0"/>
                  <a:cs typeface="Calibri" panose="020F0502020204030204" pitchFamily="34" charset="0"/>
                </a:rPr>
                <a:t>2012-2018</a:t>
              </a:r>
            </a:p>
          </p:txBody>
        </p:sp>
        <p:sp>
          <p:nvSpPr>
            <p:cNvPr id="42" name="TextBox 41">
              <a:extLst>
                <a:ext uri="{FF2B5EF4-FFF2-40B4-BE49-F238E27FC236}">
                  <a16:creationId xmlns:a16="http://schemas.microsoft.com/office/drawing/2014/main" id="{68FAC132-3D92-443E-980E-A435BB1C80B1}"/>
                </a:ext>
              </a:extLst>
            </p:cNvPr>
            <p:cNvSpPr txBox="1"/>
            <p:nvPr/>
          </p:nvSpPr>
          <p:spPr>
            <a:xfrm>
              <a:off x="400501" y="895877"/>
              <a:ext cx="5445368" cy="430887"/>
            </a:xfrm>
            <a:prstGeom prst="rect">
              <a:avLst/>
            </a:prstGeom>
            <a:solidFill>
              <a:srgbClr val="FFC000"/>
            </a:solidFill>
            <a:ln w="25400">
              <a:solidFill>
                <a:srgbClr val="000000"/>
              </a:solidFill>
            </a:ln>
          </p:spPr>
          <p:txBody>
            <a:bodyPr wrap="square" rtlCol="0">
              <a:spAutoFit/>
            </a:bodyPr>
            <a:lstStyle/>
            <a:p>
              <a:pPr algn="ctr" defTabSz="914355"/>
              <a:r>
                <a:rPr lang="en-US" sz="2200" b="1" dirty="0">
                  <a:solidFill>
                    <a:srgbClr val="000000"/>
                  </a:solidFill>
                  <a:latin typeface="Calibri" panose="020F0502020204030204" pitchFamily="34" charset="0"/>
                  <a:cs typeface="Calibri" panose="020F0502020204030204" pitchFamily="34" charset="0"/>
                </a:rPr>
                <a:t>Ambulatory and Hospital Care</a:t>
              </a:r>
            </a:p>
          </p:txBody>
        </p:sp>
        <p:sp>
          <p:nvSpPr>
            <p:cNvPr id="43" name="TextBox 42">
              <a:extLst>
                <a:ext uri="{FF2B5EF4-FFF2-40B4-BE49-F238E27FC236}">
                  <a16:creationId xmlns:a16="http://schemas.microsoft.com/office/drawing/2014/main" id="{203F80F6-4727-4CD2-B69A-4917087D8232}"/>
                </a:ext>
              </a:extLst>
            </p:cNvPr>
            <p:cNvSpPr txBox="1"/>
            <p:nvPr/>
          </p:nvSpPr>
          <p:spPr>
            <a:xfrm>
              <a:off x="6544467" y="890230"/>
              <a:ext cx="2097061" cy="430887"/>
            </a:xfrm>
            <a:prstGeom prst="rect">
              <a:avLst/>
            </a:prstGeom>
            <a:solidFill>
              <a:srgbClr val="FFC000"/>
            </a:solidFill>
            <a:ln w="25400">
              <a:solidFill>
                <a:srgbClr val="000000"/>
              </a:solidFill>
            </a:ln>
          </p:spPr>
          <p:txBody>
            <a:bodyPr wrap="square" rtlCol="0">
              <a:spAutoFit/>
            </a:bodyPr>
            <a:lstStyle/>
            <a:p>
              <a:pPr algn="ctr" defTabSz="914355"/>
              <a:r>
                <a:rPr lang="en-US" sz="2200" b="1" dirty="0">
                  <a:solidFill>
                    <a:srgbClr val="000000"/>
                  </a:solidFill>
                  <a:latin typeface="Calibri" panose="020F0502020204030204" pitchFamily="34" charset="0"/>
                  <a:cs typeface="Calibri" panose="020F0502020204030204" pitchFamily="34" charset="0"/>
                </a:rPr>
                <a:t>Long-Term Care</a:t>
              </a:r>
            </a:p>
          </p:txBody>
        </p:sp>
        <p:sp>
          <p:nvSpPr>
            <p:cNvPr id="44" name="TextBox 43">
              <a:extLst>
                <a:ext uri="{FF2B5EF4-FFF2-40B4-BE49-F238E27FC236}">
                  <a16:creationId xmlns:a16="http://schemas.microsoft.com/office/drawing/2014/main" id="{E4962046-4C4E-4E80-BA0F-16C8328F0F43}"/>
                </a:ext>
              </a:extLst>
            </p:cNvPr>
            <p:cNvSpPr txBox="1"/>
            <p:nvPr/>
          </p:nvSpPr>
          <p:spPr>
            <a:xfrm>
              <a:off x="400502" y="1524002"/>
              <a:ext cx="1702833"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55"/>
              <a:r>
                <a:rPr lang="en-US" sz="1400" dirty="0">
                  <a:solidFill>
                    <a:prstClr val="black"/>
                  </a:solidFill>
                  <a:latin typeface="Calibri" panose="020F0502020204030204" pitchFamily="34" charset="0"/>
                  <a:cs typeface="Calibri" panose="020F0502020204030204" pitchFamily="34" charset="0"/>
                </a:rPr>
                <a:t>• Physician offices</a:t>
              </a:r>
            </a:p>
            <a:p>
              <a:pPr defTabSz="914355"/>
              <a:r>
                <a:rPr lang="en-US" sz="1400" dirty="0">
                  <a:solidFill>
                    <a:prstClr val="black"/>
                  </a:solidFill>
                  <a:latin typeface="Calibri" panose="020F0502020204030204" pitchFamily="34" charset="0"/>
                  <a:cs typeface="Calibri" panose="020F0502020204030204" pitchFamily="34" charset="0"/>
                </a:rPr>
                <a:t>• Community health </a:t>
              </a:r>
            </a:p>
            <a:p>
              <a:pPr defTabSz="914355"/>
              <a:r>
                <a:rPr lang="en-US" sz="1400" dirty="0">
                  <a:solidFill>
                    <a:prstClr val="black"/>
                  </a:solidFill>
                  <a:latin typeface="Calibri" panose="020F0502020204030204" pitchFamily="34" charset="0"/>
                  <a:cs typeface="Calibri" panose="020F0502020204030204" pitchFamily="34" charset="0"/>
                </a:rPr>
                <a:t>   centers</a:t>
              </a:r>
            </a:p>
          </p:txBody>
        </p:sp>
        <p:sp>
          <p:nvSpPr>
            <p:cNvPr id="45" name="TextBox 44">
              <a:extLst>
                <a:ext uri="{FF2B5EF4-FFF2-40B4-BE49-F238E27FC236}">
                  <a16:creationId xmlns:a16="http://schemas.microsoft.com/office/drawing/2014/main" id="{3C8A6EB1-2696-423B-8609-F3EFA886BA89}"/>
                </a:ext>
              </a:extLst>
            </p:cNvPr>
            <p:cNvSpPr txBox="1"/>
            <p:nvPr/>
          </p:nvSpPr>
          <p:spPr>
            <a:xfrm>
              <a:off x="2241966" y="1523314"/>
              <a:ext cx="1905000" cy="954107"/>
            </a:xfrm>
            <a:prstGeom prst="rect">
              <a:avLst/>
            </a:prstGeom>
            <a:solidFill>
              <a:schemeClr val="accent1">
                <a:lumMod val="60000"/>
                <a:lumOff val="40000"/>
              </a:schemeClr>
            </a:solidFill>
            <a:ln w="25400">
              <a:solidFill>
                <a:srgbClr val="000000"/>
              </a:solidFill>
            </a:ln>
          </p:spPr>
          <p:txBody>
            <a:bodyPr wrap="square" rtlCol="0">
              <a:spAutoFit/>
            </a:bodyPr>
            <a:lstStyle/>
            <a:p>
              <a:pPr defTabSz="914355"/>
              <a:r>
                <a:rPr lang="en-US" sz="1400" dirty="0">
                  <a:solidFill>
                    <a:prstClr val="black"/>
                  </a:solidFill>
                  <a:latin typeface="Calibri" panose="020F0502020204030204" pitchFamily="34" charset="0"/>
                  <a:cs typeface="Calibri" panose="020F0502020204030204" pitchFamily="34" charset="0"/>
                </a:rPr>
                <a:t>• Emergency dept.</a:t>
              </a:r>
            </a:p>
            <a:p>
              <a:pPr defTabSz="914355"/>
              <a:r>
                <a:rPr lang="en-US" sz="1400" dirty="0">
                  <a:solidFill>
                    <a:prstClr val="black"/>
                  </a:solidFill>
                  <a:latin typeface="Calibri" panose="020F0502020204030204" pitchFamily="34" charset="0"/>
                  <a:cs typeface="Calibri" panose="020F0502020204030204" pitchFamily="34" charset="0"/>
                </a:rPr>
                <a:t>• Outpatient dept.</a:t>
              </a:r>
            </a:p>
            <a:p>
              <a:pPr defTabSz="914355"/>
              <a:r>
                <a:rPr lang="en-US" sz="1400" dirty="0">
                  <a:solidFill>
                    <a:prstClr val="black"/>
                  </a:solidFill>
                  <a:latin typeface="Calibri" panose="020F0502020204030204" pitchFamily="34" charset="0"/>
                  <a:cs typeface="Calibri" panose="020F0502020204030204" pitchFamily="34" charset="0"/>
                </a:rPr>
                <a:t>• Ambulatory surgery </a:t>
              </a:r>
            </a:p>
            <a:p>
              <a:pPr defTabSz="914355"/>
              <a:r>
                <a:rPr lang="en-US" sz="1400" dirty="0">
                  <a:solidFill>
                    <a:prstClr val="black"/>
                  </a:solidFill>
                  <a:latin typeface="Calibri" panose="020F0502020204030204" pitchFamily="34" charset="0"/>
                  <a:cs typeface="Calibri" panose="020F0502020204030204" pitchFamily="34" charset="0"/>
                </a:rPr>
                <a:t>   locations</a:t>
              </a:r>
            </a:p>
          </p:txBody>
        </p:sp>
        <p:sp>
          <p:nvSpPr>
            <p:cNvPr id="46" name="TextBox 45">
              <a:extLst>
                <a:ext uri="{FF2B5EF4-FFF2-40B4-BE49-F238E27FC236}">
                  <a16:creationId xmlns:a16="http://schemas.microsoft.com/office/drawing/2014/main" id="{26CABD49-B5C4-4310-A22E-F98200B1778E}"/>
                </a:ext>
              </a:extLst>
            </p:cNvPr>
            <p:cNvSpPr txBox="1"/>
            <p:nvPr/>
          </p:nvSpPr>
          <p:spPr>
            <a:xfrm>
              <a:off x="4258216" y="1526621"/>
              <a:ext cx="1600200" cy="307777"/>
            </a:xfrm>
            <a:prstGeom prst="rect">
              <a:avLst/>
            </a:prstGeom>
            <a:solidFill>
              <a:schemeClr val="accent1">
                <a:lumMod val="60000"/>
                <a:lumOff val="40000"/>
              </a:schemeClr>
            </a:solidFill>
            <a:ln w="25400">
              <a:solidFill>
                <a:srgbClr val="000000"/>
              </a:solidFill>
            </a:ln>
          </p:spPr>
          <p:txBody>
            <a:bodyPr wrap="square" rtlCol="0">
              <a:spAutoFit/>
            </a:bodyPr>
            <a:lstStyle/>
            <a:p>
              <a:pPr defTabSz="914355"/>
              <a:r>
                <a:rPr lang="en-US" sz="1400" dirty="0">
                  <a:solidFill>
                    <a:prstClr val="black"/>
                  </a:solidFill>
                  <a:latin typeface="Calibri" panose="020F0502020204030204" pitchFamily="34" charset="0"/>
                  <a:cs typeface="Calibri" panose="020F0502020204030204" pitchFamily="34" charset="0"/>
                </a:rPr>
                <a:t>• Inpatient dept.</a:t>
              </a:r>
            </a:p>
          </p:txBody>
        </p:sp>
        <p:sp>
          <p:nvSpPr>
            <p:cNvPr id="47" name="TextBox 46">
              <a:extLst>
                <a:ext uri="{FF2B5EF4-FFF2-40B4-BE49-F238E27FC236}">
                  <a16:creationId xmlns:a16="http://schemas.microsoft.com/office/drawing/2014/main" id="{A9F6A343-A14D-44C8-890C-83563307759F}"/>
                </a:ext>
              </a:extLst>
            </p:cNvPr>
            <p:cNvSpPr txBox="1"/>
            <p:nvPr/>
          </p:nvSpPr>
          <p:spPr>
            <a:xfrm>
              <a:off x="6071852" y="1517466"/>
              <a:ext cx="2983402"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55"/>
              <a:r>
                <a:rPr lang="en-US" sz="1400" dirty="0">
                  <a:solidFill>
                    <a:prstClr val="black"/>
                  </a:solidFill>
                  <a:latin typeface="Calibri" panose="020F0502020204030204" pitchFamily="34" charset="0"/>
                  <a:cs typeface="Calibri" panose="020F0502020204030204" pitchFamily="34" charset="0"/>
                </a:rPr>
                <a:t>• Residential care • Adult day services</a:t>
              </a:r>
            </a:p>
            <a:p>
              <a:pPr defTabSz="914355"/>
              <a:r>
                <a:rPr lang="en-US" sz="1400" dirty="0">
                  <a:solidFill>
                    <a:prstClr val="black"/>
                  </a:solidFill>
                  <a:latin typeface="Calibri" panose="020F0502020204030204" pitchFamily="34" charset="0"/>
                  <a:cs typeface="Calibri" panose="020F0502020204030204" pitchFamily="34" charset="0"/>
                </a:rPr>
                <a:t>• Nursing homes • Home health</a:t>
              </a:r>
              <a:endParaRPr lang="en-US" sz="1400" i="1" dirty="0">
                <a:solidFill>
                  <a:prstClr val="black"/>
                </a:solidFill>
                <a:latin typeface="Calibri" panose="020F0502020204030204" pitchFamily="34" charset="0"/>
                <a:cs typeface="Calibri" panose="020F0502020204030204" pitchFamily="34" charset="0"/>
              </a:endParaRPr>
            </a:p>
            <a:p>
              <a:pPr defTabSz="914355"/>
              <a:r>
                <a:rPr lang="en-US" sz="1400" dirty="0">
                  <a:solidFill>
                    <a:prstClr val="black"/>
                  </a:solidFill>
                  <a:latin typeface="Calibri" panose="020F0502020204030204" pitchFamily="34" charset="0"/>
                  <a:cs typeface="Calibri" panose="020F0502020204030204" pitchFamily="34" charset="0"/>
                </a:rPr>
                <a:t>• Hospice care</a:t>
              </a:r>
            </a:p>
          </p:txBody>
        </p:sp>
        <p:sp>
          <p:nvSpPr>
            <p:cNvPr id="48" name="TextBox 47">
              <a:extLst>
                <a:ext uri="{FF2B5EF4-FFF2-40B4-BE49-F238E27FC236}">
                  <a16:creationId xmlns:a16="http://schemas.microsoft.com/office/drawing/2014/main" id="{4ABE0932-BAFA-4E20-8A67-2D11BC761768}"/>
                </a:ext>
              </a:extLst>
            </p:cNvPr>
            <p:cNvSpPr txBox="1"/>
            <p:nvPr/>
          </p:nvSpPr>
          <p:spPr>
            <a:xfrm>
              <a:off x="6541401" y="3352800"/>
              <a:ext cx="2142334" cy="738664"/>
            </a:xfrm>
            <a:prstGeom prst="rect">
              <a:avLst/>
            </a:prstGeom>
            <a:solidFill>
              <a:schemeClr val="accent1">
                <a:lumMod val="60000"/>
                <a:lumOff val="40000"/>
              </a:schemeClr>
            </a:solidFill>
            <a:ln w="25400">
              <a:solidFill>
                <a:srgbClr val="000000"/>
              </a:solidFill>
            </a:ln>
          </p:spPr>
          <p:txBody>
            <a:bodyPr wrap="square" rtlCol="0">
              <a:spAutoFit/>
            </a:bodyPr>
            <a:lstStyle/>
            <a:p>
              <a:pPr defTabSz="914355"/>
              <a:r>
                <a:rPr lang="en-US" sz="1400" dirty="0">
                  <a:solidFill>
                    <a:prstClr val="black"/>
                  </a:solidFill>
                  <a:latin typeface="Calibri" panose="020F0502020204030204" pitchFamily="34" charset="0"/>
                  <a:cs typeface="Calibri" panose="020F0502020204030204" pitchFamily="34" charset="0"/>
                </a:rPr>
                <a:t>Plus...</a:t>
              </a:r>
            </a:p>
            <a:p>
              <a:pPr defTabSz="914355"/>
              <a:r>
                <a:rPr lang="en-US" sz="1400" dirty="0">
                  <a:solidFill>
                    <a:prstClr val="black"/>
                  </a:solidFill>
                  <a:latin typeface="Calibri" panose="020F0502020204030204" pitchFamily="34" charset="0"/>
                  <a:cs typeface="Calibri" panose="020F0502020204030204" pitchFamily="34" charset="0"/>
                </a:rPr>
                <a:t>• Inpatient rehab facilities</a:t>
              </a:r>
              <a:endParaRPr lang="en-US" sz="1200" i="1" dirty="0">
                <a:solidFill>
                  <a:prstClr val="black"/>
                </a:solidFill>
                <a:latin typeface="Calibri" panose="020F0502020204030204" pitchFamily="34" charset="0"/>
                <a:cs typeface="Calibri" panose="020F0502020204030204" pitchFamily="34" charset="0"/>
              </a:endParaRPr>
            </a:p>
            <a:p>
              <a:pPr defTabSz="914355"/>
              <a:r>
                <a:rPr lang="en-US" sz="1400" dirty="0">
                  <a:solidFill>
                    <a:prstClr val="black"/>
                  </a:solidFill>
                  <a:latin typeface="Calibri" panose="020F0502020204030204" pitchFamily="34" charset="0"/>
                  <a:cs typeface="Calibri" panose="020F0502020204030204" pitchFamily="34" charset="0"/>
                </a:rPr>
                <a:t>• LTC hospitals</a:t>
              </a:r>
              <a:endParaRPr lang="en-US" sz="1200" dirty="0">
                <a:solidFill>
                  <a:prstClr val="black"/>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5BF3ED2A-FBF1-4523-B5FA-DA96CB6D2BF0}"/>
                </a:ext>
              </a:extLst>
            </p:cNvPr>
            <p:cNvSpPr txBox="1"/>
            <p:nvPr/>
          </p:nvSpPr>
          <p:spPr>
            <a:xfrm>
              <a:off x="6371064" y="4229635"/>
              <a:ext cx="2483004" cy="707886"/>
            </a:xfrm>
            <a:prstGeom prst="rect">
              <a:avLst/>
            </a:prstGeom>
            <a:solidFill>
              <a:srgbClr val="9E8BC1"/>
            </a:solidFill>
            <a:ln w="25400">
              <a:solidFill>
                <a:srgbClr val="000000"/>
              </a:solidFill>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Post-Acute and Long-Term Care Study (NPALS)</a:t>
              </a:r>
            </a:p>
            <a:p>
              <a:pPr algn="ctr" defTabSz="914355"/>
              <a:r>
                <a:rPr lang="en-US" sz="1200" i="1" dirty="0">
                  <a:solidFill>
                    <a:prstClr val="black"/>
                  </a:solidFill>
                  <a:latin typeface="Calibri" panose="020F0502020204030204" pitchFamily="34" charset="0"/>
                  <a:cs typeface="Calibri" panose="020F0502020204030204" pitchFamily="34" charset="0"/>
                </a:rPr>
                <a:t>2020-ongoing</a:t>
              </a:r>
            </a:p>
          </p:txBody>
        </p:sp>
        <p:sp>
          <p:nvSpPr>
            <p:cNvPr id="69" name="TextBox 68">
              <a:extLst>
                <a:ext uri="{FF2B5EF4-FFF2-40B4-BE49-F238E27FC236}">
                  <a16:creationId xmlns:a16="http://schemas.microsoft.com/office/drawing/2014/main" id="{9D370FA0-1620-428A-BEDA-F9ECAA518AA6}"/>
                </a:ext>
              </a:extLst>
            </p:cNvPr>
            <p:cNvSpPr txBox="1"/>
            <p:nvPr/>
          </p:nvSpPr>
          <p:spPr>
            <a:xfrm>
              <a:off x="400501" y="3890341"/>
              <a:ext cx="1702833" cy="923330"/>
            </a:xfrm>
            <a:prstGeom prst="rect">
              <a:avLst/>
            </a:prstGeom>
            <a:solidFill>
              <a:srgbClr val="9E8BC1"/>
            </a:solidFill>
            <a:ln w="25400">
              <a:solidFill>
                <a:srgbClr val="000000"/>
              </a:solidFill>
              <a:prstDash val="dash"/>
            </a:ln>
          </p:spPr>
          <p:txBody>
            <a:bodyPr wrap="square" rtlCol="0">
              <a:spAutoFit/>
            </a:bodyPr>
            <a:lstStyle/>
            <a:p>
              <a:pPr algn="ctr" defTabSz="914355"/>
              <a:r>
                <a:rPr lang="en-US" sz="1400" dirty="0">
                  <a:solidFill>
                    <a:prstClr val="black"/>
                  </a:solidFill>
                  <a:latin typeface="Calibri" panose="020F0502020204030204" pitchFamily="34" charset="0"/>
                  <a:cs typeface="Calibri" panose="020F0502020204030204" pitchFamily="34" charset="0"/>
                </a:rPr>
                <a:t>National Electronic Health Records Survey (NEHRS)</a:t>
              </a:r>
            </a:p>
            <a:p>
              <a:pPr algn="ctr" defTabSz="914355"/>
              <a:r>
                <a:rPr lang="en-US" sz="1200" i="1" dirty="0">
                  <a:solidFill>
                    <a:prstClr val="black"/>
                  </a:solidFill>
                  <a:latin typeface="Calibri" panose="020F0502020204030204" pitchFamily="34" charset="0"/>
                  <a:cs typeface="Calibri" panose="020F0502020204030204" pitchFamily="34" charset="0"/>
                </a:rPr>
                <a:t>2008-2021</a:t>
              </a:r>
            </a:p>
          </p:txBody>
        </p:sp>
      </p:grpSp>
      <p:cxnSp>
        <p:nvCxnSpPr>
          <p:cNvPr id="70" name="Straight Arrow Connector 69">
            <a:extLst>
              <a:ext uri="{FF2B5EF4-FFF2-40B4-BE49-F238E27FC236}">
                <a16:creationId xmlns:a16="http://schemas.microsoft.com/office/drawing/2014/main" id="{70970BC1-8450-4DE3-A630-4DBE6B3B8B88}"/>
              </a:ext>
              <a:ext uri="{C183D7F6-B498-43B3-948B-1728B52AA6E4}">
                <adec:decorative xmlns:adec="http://schemas.microsoft.com/office/drawing/2017/decorative" val="1"/>
              </a:ext>
            </a:extLst>
          </p:cNvPr>
          <p:cNvCxnSpPr>
            <a:cxnSpLocks/>
          </p:cNvCxnSpPr>
          <p:nvPr/>
        </p:nvCxnSpPr>
        <p:spPr>
          <a:xfrm>
            <a:off x="3185360" y="1303633"/>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EF8CF0F-0167-4F17-90D4-05A2F5086D64}"/>
              </a:ext>
              <a:ext uri="{C183D7F6-B498-43B3-948B-1728B52AA6E4}">
                <adec:decorative xmlns:adec="http://schemas.microsoft.com/office/drawing/2017/decorative" val="1"/>
              </a:ext>
            </a:extLst>
          </p:cNvPr>
          <p:cNvCxnSpPr>
            <a:cxnSpLocks/>
            <a:stCxn id="37" idx="2"/>
            <a:endCxn id="69" idx="0"/>
          </p:cNvCxnSpPr>
          <p:nvPr/>
        </p:nvCxnSpPr>
        <p:spPr>
          <a:xfrm flipH="1">
            <a:off x="1251918" y="3595775"/>
            <a:ext cx="1" cy="294566"/>
          </a:xfrm>
          <a:prstGeom prst="straightConnector1">
            <a:avLst/>
          </a:prstGeom>
          <a:ln w="2540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ADCC60-FC81-4EF2-904B-740AD73DC87A}"/>
              </a:ext>
              <a:ext uri="{C183D7F6-B498-43B3-948B-1728B52AA6E4}">
                <adec:decorative xmlns:adec="http://schemas.microsoft.com/office/drawing/2017/decorative" val="1"/>
              </a:ext>
            </a:extLst>
          </p:cNvPr>
          <p:cNvCxnSpPr>
            <a:cxnSpLocks/>
          </p:cNvCxnSpPr>
          <p:nvPr/>
        </p:nvCxnSpPr>
        <p:spPr>
          <a:xfrm>
            <a:off x="7613725" y="3127474"/>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36BD16E-F58B-4860-9C0A-A156A41D47E3}"/>
              </a:ext>
              <a:ext uri="{C183D7F6-B498-43B3-948B-1728B52AA6E4}">
                <adec:decorative xmlns:adec="http://schemas.microsoft.com/office/drawing/2017/decorative" val="1"/>
              </a:ext>
            </a:extLst>
          </p:cNvPr>
          <p:cNvCxnSpPr>
            <a:cxnSpLocks/>
          </p:cNvCxnSpPr>
          <p:nvPr/>
        </p:nvCxnSpPr>
        <p:spPr>
          <a:xfrm>
            <a:off x="7592008" y="1303633"/>
            <a:ext cx="0" cy="2253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8DF56EC-487C-4C29-B549-E6CF6AADE8AD}"/>
              </a:ext>
              <a:ext uri="{C183D7F6-B498-43B3-948B-1728B52AA6E4}">
                <adec:decorative xmlns:adec="http://schemas.microsoft.com/office/drawing/2017/decorative" val="1"/>
              </a:ext>
            </a:extLst>
          </p:cNvPr>
          <p:cNvSpPr txBox="1"/>
          <p:nvPr/>
        </p:nvSpPr>
        <p:spPr>
          <a:xfrm>
            <a:off x="8940800" y="3718560"/>
            <a:ext cx="184731" cy="369332"/>
          </a:xfrm>
          <a:prstGeom prst="rect">
            <a:avLst/>
          </a:prstGeom>
          <a:noFill/>
        </p:spPr>
        <p:txBody>
          <a:bodyPr wrap="none" rtlCol="0">
            <a:spAutoFit/>
          </a:bodyPr>
          <a:lstStyle/>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566309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A573-3297-46A6-A356-B76D5B855789}"/>
              </a:ext>
            </a:extLst>
          </p:cNvPr>
          <p:cNvSpPr>
            <a:spLocks noGrp="1"/>
          </p:cNvSpPr>
          <p:nvPr>
            <p:ph type="title"/>
          </p:nvPr>
        </p:nvSpPr>
        <p:spPr/>
        <p:txBody>
          <a:bodyPr/>
          <a:lstStyle/>
          <a:p>
            <a:r>
              <a:rPr lang="en-US" dirty="0"/>
              <a:t>National Hospital Care Survey</a:t>
            </a:r>
          </a:p>
        </p:txBody>
      </p:sp>
    </p:spTree>
    <p:extLst>
      <p:ext uri="{BB962C8B-B14F-4D97-AF65-F5344CB8AC3E}">
        <p14:creationId xmlns:p14="http://schemas.microsoft.com/office/powerpoint/2010/main" val="16691701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B18F1C-F5C7-4745-87FE-EDE3090E29EA}"/>
              </a:ext>
            </a:extLst>
          </p:cNvPr>
          <p:cNvSpPr>
            <a:spLocks noGrp="1"/>
          </p:cNvSpPr>
          <p:nvPr>
            <p:ph type="title"/>
          </p:nvPr>
        </p:nvSpPr>
        <p:spPr>
          <a:xfrm>
            <a:off x="457200" y="205979"/>
            <a:ext cx="8229600" cy="857250"/>
          </a:xfrm>
        </p:spPr>
        <p:txBody>
          <a:bodyPr/>
          <a:lstStyle/>
          <a:p>
            <a:r>
              <a:rPr lang="en-US" dirty="0"/>
              <a:t>National Hospital Care Survey (NHCS)</a:t>
            </a:r>
          </a:p>
        </p:txBody>
      </p:sp>
      <p:sp>
        <p:nvSpPr>
          <p:cNvPr id="3" name="Text Placeholder 2">
            <a:extLst>
              <a:ext uri="{FF2B5EF4-FFF2-40B4-BE49-F238E27FC236}">
                <a16:creationId xmlns:a16="http://schemas.microsoft.com/office/drawing/2014/main" id="{AA1DD8D4-1192-4FAF-8210-72AF93A81C91}"/>
              </a:ext>
            </a:extLst>
          </p:cNvPr>
          <p:cNvSpPr>
            <a:spLocks noGrp="1"/>
          </p:cNvSpPr>
          <p:nvPr>
            <p:ph type="body" sz="quarter" idx="10"/>
          </p:nvPr>
        </p:nvSpPr>
        <p:spPr/>
        <p:txBody>
          <a:bodyPr/>
          <a:lstStyle/>
          <a:p>
            <a:r>
              <a:rPr lang="en-US" sz="1800" b="1" dirty="0"/>
              <a:t>Goal:</a:t>
            </a:r>
          </a:p>
          <a:p>
            <a:pPr lvl="1"/>
            <a:r>
              <a:rPr lang="en-US" sz="1800" dirty="0"/>
              <a:t>Provide reliable and timely healthcare utilization data for hospital-based settings.</a:t>
            </a:r>
          </a:p>
          <a:p>
            <a:r>
              <a:rPr lang="en-US" sz="1800" b="1" dirty="0"/>
              <a:t>Data coverage:</a:t>
            </a:r>
          </a:p>
          <a:p>
            <a:pPr lvl="1"/>
            <a:r>
              <a:rPr lang="en-US" sz="1800" dirty="0"/>
              <a:t>Sample of 608 non-institutional, non-federal hospitals with six or more staffed inpatient beds. </a:t>
            </a:r>
          </a:p>
          <a:p>
            <a:pPr lvl="1"/>
            <a:r>
              <a:rPr lang="en-US" sz="1800" dirty="0"/>
              <a:t>All hospitalizations and emergency department (ED) visits for a calendar year.</a:t>
            </a:r>
          </a:p>
          <a:p>
            <a:pPr lvl="1"/>
            <a:r>
              <a:rPr lang="en-US" sz="1800" dirty="0"/>
              <a:t>Includes patient personally identifiable information (PII) so patient and encounter level counts can be determined.</a:t>
            </a:r>
          </a:p>
          <a:p>
            <a:r>
              <a:rPr lang="en-US" sz="1800" b="1" dirty="0"/>
              <a:t>Data Sources: </a:t>
            </a:r>
          </a:p>
          <a:p>
            <a:pPr lvl="1"/>
            <a:r>
              <a:rPr lang="en-US" sz="1800" dirty="0"/>
              <a:t>Uniform Billing (UB)-04 administrative claims</a:t>
            </a:r>
          </a:p>
          <a:p>
            <a:pPr lvl="1"/>
            <a:r>
              <a:rPr lang="en-US" sz="1800" dirty="0"/>
              <a:t>Electronic health record (EHR) data</a:t>
            </a:r>
          </a:p>
          <a:p>
            <a:pPr lvl="1"/>
            <a:endParaRPr lang="en-US" sz="2400" dirty="0"/>
          </a:p>
        </p:txBody>
      </p:sp>
    </p:spTree>
    <p:extLst>
      <p:ext uri="{BB962C8B-B14F-4D97-AF65-F5344CB8AC3E}">
        <p14:creationId xmlns:p14="http://schemas.microsoft.com/office/powerpoint/2010/main" val="24105997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C384-971F-406A-AF59-7649A4C0255A}"/>
              </a:ext>
            </a:extLst>
          </p:cNvPr>
          <p:cNvSpPr>
            <a:spLocks noGrp="1"/>
          </p:cNvSpPr>
          <p:nvPr>
            <p:ph type="title"/>
          </p:nvPr>
        </p:nvSpPr>
        <p:spPr/>
        <p:txBody>
          <a:bodyPr/>
          <a:lstStyle/>
          <a:p>
            <a:r>
              <a:rPr lang="en-US" dirty="0"/>
              <a:t>Data Elements</a:t>
            </a:r>
          </a:p>
        </p:txBody>
      </p:sp>
      <p:sp>
        <p:nvSpPr>
          <p:cNvPr id="3" name="Text Placeholder 2">
            <a:extLst>
              <a:ext uri="{FF2B5EF4-FFF2-40B4-BE49-F238E27FC236}">
                <a16:creationId xmlns:a16="http://schemas.microsoft.com/office/drawing/2014/main" id="{5169C4D5-6C6D-4856-9B83-794BD43B42E0}"/>
              </a:ext>
            </a:extLst>
          </p:cNvPr>
          <p:cNvSpPr>
            <a:spLocks noGrp="1"/>
          </p:cNvSpPr>
          <p:nvPr>
            <p:ph type="body" sz="quarter" idx="10"/>
          </p:nvPr>
        </p:nvSpPr>
        <p:spPr/>
        <p:txBody>
          <a:bodyPr/>
          <a:lstStyle/>
          <a:p>
            <a:r>
              <a:rPr lang="en-US" dirty="0"/>
              <a:t>Patient PII</a:t>
            </a:r>
          </a:p>
          <a:p>
            <a:r>
              <a:rPr lang="en-US" dirty="0"/>
              <a:t>Patient’s age and sex</a:t>
            </a:r>
          </a:p>
          <a:p>
            <a:r>
              <a:rPr lang="en-US" dirty="0"/>
              <a:t>Encounter dates </a:t>
            </a:r>
          </a:p>
          <a:p>
            <a:r>
              <a:rPr lang="en-US" dirty="0"/>
              <a:t>Diagnoses and procedures (UB-04: up to 25 codes, EHR: Unrestricted)</a:t>
            </a:r>
          </a:p>
          <a:p>
            <a:r>
              <a:rPr lang="en-US" dirty="0"/>
              <a:t>Revenue codes</a:t>
            </a:r>
          </a:p>
          <a:p>
            <a:r>
              <a:rPr lang="en-US" dirty="0"/>
              <a:t>Insurance information</a:t>
            </a:r>
          </a:p>
          <a:p>
            <a:r>
              <a:rPr lang="en-US" dirty="0"/>
              <a:t>Lab tests and results  (EHR only)</a:t>
            </a:r>
          </a:p>
          <a:p>
            <a:r>
              <a:rPr lang="en-US" dirty="0"/>
              <a:t>Medications and vital signs (EHR only)</a:t>
            </a:r>
          </a:p>
          <a:p>
            <a:r>
              <a:rPr lang="en-US" dirty="0"/>
              <a:t>Clinical notes (EHR only)</a:t>
            </a:r>
          </a:p>
          <a:p>
            <a:endParaRPr lang="en-US" dirty="0"/>
          </a:p>
          <a:p>
            <a:endParaRPr lang="en-US" dirty="0"/>
          </a:p>
        </p:txBody>
      </p:sp>
    </p:spTree>
    <p:extLst>
      <p:ext uri="{BB962C8B-B14F-4D97-AF65-F5344CB8AC3E}">
        <p14:creationId xmlns:p14="http://schemas.microsoft.com/office/powerpoint/2010/main" val="35009286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AB11-9DAB-44DF-BD0B-A5675C14736D}"/>
              </a:ext>
            </a:extLst>
          </p:cNvPr>
          <p:cNvSpPr>
            <a:spLocks noGrp="1"/>
          </p:cNvSpPr>
          <p:nvPr>
            <p:ph type="title"/>
          </p:nvPr>
        </p:nvSpPr>
        <p:spPr/>
        <p:txBody>
          <a:bodyPr/>
          <a:lstStyle/>
          <a:p>
            <a:r>
              <a:rPr lang="en-US" dirty="0"/>
              <a:t>National Hospital Care Survey and National Death Index Data Linkage</a:t>
            </a:r>
          </a:p>
        </p:txBody>
      </p:sp>
    </p:spTree>
    <p:extLst>
      <p:ext uri="{BB962C8B-B14F-4D97-AF65-F5344CB8AC3E}">
        <p14:creationId xmlns:p14="http://schemas.microsoft.com/office/powerpoint/2010/main" val="19953182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NHCS and National Death Index Data Linkage</a:t>
            </a:r>
          </a:p>
        </p:txBody>
      </p:sp>
      <p:sp>
        <p:nvSpPr>
          <p:cNvPr id="3" name="Text Placeholder 2"/>
          <p:cNvSpPr>
            <a:spLocks noGrp="1"/>
          </p:cNvSpPr>
          <p:nvPr>
            <p:ph type="body" sz="quarter" idx="10"/>
          </p:nvPr>
        </p:nvSpPr>
        <p:spPr/>
        <p:txBody>
          <a:bodyPr/>
          <a:lstStyle/>
          <a:p>
            <a:r>
              <a:rPr lang="en-US" b="1" dirty="0"/>
              <a:t>Goal:</a:t>
            </a:r>
            <a:r>
              <a:rPr lang="en-US" dirty="0"/>
              <a:t> Link the NHCS to the National Death Index (NDI) to study in-hospital and post-acute mortality and cause of death for in-hospital deaths.</a:t>
            </a:r>
          </a:p>
          <a:p>
            <a:r>
              <a:rPr lang="en-US" dirty="0"/>
              <a:t>Allows for look forward and look back analyses.</a:t>
            </a:r>
          </a:p>
          <a:p>
            <a:pPr lvl="1"/>
            <a:r>
              <a:rPr lang="en-US" dirty="0"/>
              <a:t>Retroactive analysis of previous medical encounters from NDI cause of death information. </a:t>
            </a:r>
          </a:p>
          <a:p>
            <a:pPr lvl="1"/>
            <a:r>
              <a:rPr lang="en-US" dirty="0"/>
              <a:t>Analyze post-acute cause of death for patients by hospital conditions.</a:t>
            </a:r>
          </a:p>
          <a:p>
            <a:endParaRPr lang="en-US" dirty="0"/>
          </a:p>
        </p:txBody>
      </p:sp>
      <p:sp>
        <p:nvSpPr>
          <p:cNvPr id="4" name="Rectangle: Rounded Corners 3">
            <a:extLst>
              <a:ext uri="{FF2B5EF4-FFF2-40B4-BE49-F238E27FC236}">
                <a16:creationId xmlns:a16="http://schemas.microsoft.com/office/drawing/2014/main" id="{4EC651E5-47E8-4994-A1FC-175C8F129CC4}"/>
              </a:ext>
              <a:ext uri="{C183D7F6-B498-43B3-948B-1728B52AA6E4}">
                <adec:decorative xmlns:adec="http://schemas.microsoft.com/office/drawing/2017/decorative" val="1"/>
              </a:ext>
            </a:extLst>
          </p:cNvPr>
          <p:cNvSpPr/>
          <p:nvPr/>
        </p:nvSpPr>
        <p:spPr>
          <a:xfrm>
            <a:off x="2974857" y="3710706"/>
            <a:ext cx="1118730" cy="736310"/>
          </a:xfrm>
          <a:prstGeom prst="roundRect">
            <a:avLst/>
          </a:prstGeom>
          <a:solidFill>
            <a:srgbClr val="00B05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NHCS</a:t>
            </a:r>
          </a:p>
        </p:txBody>
      </p:sp>
      <p:sp>
        <p:nvSpPr>
          <p:cNvPr id="5" name="Rectangle: Rounded Corners 4">
            <a:extLst>
              <a:ext uri="{FF2B5EF4-FFF2-40B4-BE49-F238E27FC236}">
                <a16:creationId xmlns:a16="http://schemas.microsoft.com/office/drawing/2014/main" id="{4B21D894-5FCC-4960-9381-E79A35E37F67}"/>
              </a:ext>
              <a:ext uri="{C183D7F6-B498-43B3-948B-1728B52AA6E4}">
                <adec:decorative xmlns:adec="http://schemas.microsoft.com/office/drawing/2017/decorative" val="1"/>
              </a:ext>
            </a:extLst>
          </p:cNvPr>
          <p:cNvSpPr/>
          <p:nvPr/>
        </p:nvSpPr>
        <p:spPr>
          <a:xfrm>
            <a:off x="5067386" y="3710705"/>
            <a:ext cx="1118730" cy="736310"/>
          </a:xfrm>
          <a:prstGeom prst="round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NDI</a:t>
            </a:r>
          </a:p>
        </p:txBody>
      </p:sp>
      <p:sp>
        <p:nvSpPr>
          <p:cNvPr id="6" name="Arrow: Curved Left 5">
            <a:extLst>
              <a:ext uri="{FF2B5EF4-FFF2-40B4-BE49-F238E27FC236}">
                <a16:creationId xmlns:a16="http://schemas.microsoft.com/office/drawing/2014/main" id="{9B22DD6E-27F6-4C0C-A6F6-BDCB15BE05A5}"/>
              </a:ext>
              <a:ext uri="{C183D7F6-B498-43B3-948B-1728B52AA6E4}">
                <adec:decorative xmlns:adec="http://schemas.microsoft.com/office/drawing/2017/decorative" val="1"/>
              </a:ext>
            </a:extLst>
          </p:cNvPr>
          <p:cNvSpPr/>
          <p:nvPr/>
        </p:nvSpPr>
        <p:spPr>
          <a:xfrm rot="5400000">
            <a:off x="4331077" y="3537129"/>
            <a:ext cx="372931" cy="2218416"/>
          </a:xfrm>
          <a:prstGeom prst="curvedLeftArrow">
            <a:avLst>
              <a:gd name="adj1" fmla="val 25000"/>
              <a:gd name="adj2" fmla="val 4944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C7A382E9-441B-40C1-AF3E-FCF5B9BE7163}"/>
              </a:ext>
              <a:ext uri="{C183D7F6-B498-43B3-948B-1728B52AA6E4}">
                <adec:decorative xmlns:adec="http://schemas.microsoft.com/office/drawing/2017/decorative" val="1"/>
              </a:ext>
            </a:extLst>
          </p:cNvPr>
          <p:cNvSpPr/>
          <p:nvPr/>
        </p:nvSpPr>
        <p:spPr>
          <a:xfrm rot="16200000">
            <a:off x="4357703" y="2415031"/>
            <a:ext cx="372931" cy="2218416"/>
          </a:xfrm>
          <a:prstGeom prst="curvedLeftArrow">
            <a:avLst>
              <a:gd name="adj1" fmla="val 25000"/>
              <a:gd name="adj2" fmla="val 4944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C7D03BF-3321-4207-8F42-9A8780C5D5CC}"/>
              </a:ext>
              <a:ext uri="{C183D7F6-B498-43B3-948B-1728B52AA6E4}">
                <adec:decorative xmlns:adec="http://schemas.microsoft.com/office/drawing/2017/decorative" val="1"/>
              </a:ext>
            </a:extLst>
          </p:cNvPr>
          <p:cNvSpPr txBox="1"/>
          <p:nvPr/>
        </p:nvSpPr>
        <p:spPr>
          <a:xfrm>
            <a:off x="4031311" y="4489452"/>
            <a:ext cx="1304014" cy="369332"/>
          </a:xfrm>
          <a:prstGeom prst="rect">
            <a:avLst/>
          </a:prstGeom>
          <a:noFill/>
        </p:spPr>
        <p:txBody>
          <a:bodyPr wrap="square" rtlCol="0">
            <a:spAutoFit/>
          </a:bodyPr>
          <a:lstStyle/>
          <a:p>
            <a:r>
              <a:rPr lang="en-US" dirty="0">
                <a:solidFill>
                  <a:srgbClr val="000000"/>
                </a:solidFill>
                <a:latin typeface="Calibri" panose="020F0502020204030204" pitchFamily="34" charset="0"/>
              </a:rPr>
              <a:t>Look Back</a:t>
            </a:r>
          </a:p>
        </p:txBody>
      </p:sp>
      <p:sp>
        <p:nvSpPr>
          <p:cNvPr id="9" name="TextBox 8">
            <a:extLst>
              <a:ext uri="{FF2B5EF4-FFF2-40B4-BE49-F238E27FC236}">
                <a16:creationId xmlns:a16="http://schemas.microsoft.com/office/drawing/2014/main" id="{B13812A3-B6B0-4AB5-BF96-9F13F8BE3037}"/>
              </a:ext>
              <a:ext uri="{C183D7F6-B498-43B3-948B-1728B52AA6E4}">
                <adec:decorative xmlns:adec="http://schemas.microsoft.com/office/drawing/2017/decorative" val="1"/>
              </a:ext>
            </a:extLst>
          </p:cNvPr>
          <p:cNvSpPr txBox="1"/>
          <p:nvPr/>
        </p:nvSpPr>
        <p:spPr>
          <a:xfrm>
            <a:off x="3853611" y="3389196"/>
            <a:ext cx="1773140" cy="369332"/>
          </a:xfrm>
          <a:prstGeom prst="rect">
            <a:avLst/>
          </a:prstGeom>
          <a:noFill/>
        </p:spPr>
        <p:txBody>
          <a:bodyPr wrap="square" rtlCol="0">
            <a:spAutoFit/>
          </a:bodyPr>
          <a:lstStyle/>
          <a:p>
            <a:r>
              <a:rPr lang="en-US" dirty="0">
                <a:solidFill>
                  <a:srgbClr val="000000"/>
                </a:solidFill>
                <a:latin typeface="Calibri" panose="020F0502020204030204" pitchFamily="34" charset="0"/>
              </a:rPr>
              <a:t>Look Forward</a:t>
            </a:r>
          </a:p>
        </p:txBody>
      </p:sp>
    </p:spTree>
    <p:extLst>
      <p:ext uri="{BB962C8B-B14F-4D97-AF65-F5344CB8AC3E}">
        <p14:creationId xmlns:p14="http://schemas.microsoft.com/office/powerpoint/2010/main" val="524374882"/>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826ccaf9-7fb0-4de0-a5a6-b06b6660d998">DE2FRNJXJ3YQ-785685670-74</_dlc_DocId>
    <_dlc_DocIdUrl xmlns="826ccaf9-7fb0-4de0-a5a6-b06b6660d998">
      <Url>https://cdc.sharepoint.com/sites/nchs-dhcs/_layouts/15/DocIdRedir.aspx?ID=DE2FRNJXJ3YQ-785685670-74</Url>
      <Description>DE2FRNJXJ3YQ-785685670-74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41CB1FF2BDDB4BB809BBFA92539253" ma:contentTypeVersion="5" ma:contentTypeDescription="Create a new document." ma:contentTypeScope="" ma:versionID="36ca3106463d0620d13b0c431ebd12e6">
  <xsd:schema xmlns:xsd="http://www.w3.org/2001/XMLSchema" xmlns:xs="http://www.w3.org/2001/XMLSchema" xmlns:p="http://schemas.microsoft.com/office/2006/metadata/properties" xmlns:ns1="http://schemas.microsoft.com/sharepoint/v3" xmlns:ns2="826ccaf9-7fb0-4de0-a5a6-b06b6660d998" xmlns:ns3="51910f3d-b30b-4be5-96c4-3fc851713ff4" targetNamespace="http://schemas.microsoft.com/office/2006/metadata/properties" ma:root="true" ma:fieldsID="0d91a024640a985202c019eae9a28e07" ns1:_="" ns2:_="" ns3:_="">
    <xsd:import namespace="http://schemas.microsoft.com/sharepoint/v3"/>
    <xsd:import namespace="826ccaf9-7fb0-4de0-a5a6-b06b6660d998"/>
    <xsd:import namespace="51910f3d-b30b-4be5-96c4-3fc851713ff4"/>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ccaf9-7fb0-4de0-a5a6-b06b6660d99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1910f3d-b30b-4be5-96c4-3fc851713ff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E410CEC-6858-4429-8657-6EB3FCDC88E5}">
  <ds:schemaRefs>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826ccaf9-7fb0-4de0-a5a6-b06b6660d998"/>
    <ds:schemaRef ds:uri="http://www.w3.org/XML/1998/namespace"/>
    <ds:schemaRef ds:uri="http://schemas.microsoft.com/office/2006/metadata/properties"/>
    <ds:schemaRef ds:uri="http://purl.org/dc/dcmitype/"/>
    <ds:schemaRef ds:uri="51910f3d-b30b-4be5-96c4-3fc851713ff4"/>
    <ds:schemaRef ds:uri="http://purl.org/dc/terms/"/>
    <ds:schemaRef ds:uri="http://purl.org/dc/elements/1.1/"/>
  </ds:schemaRefs>
</ds:datastoreItem>
</file>

<file path=customXml/itemProps2.xml><?xml version="1.0" encoding="utf-8"?>
<ds:datastoreItem xmlns:ds="http://schemas.openxmlformats.org/officeDocument/2006/customXml" ds:itemID="{776F2F0A-4081-4B04-9F4A-C2DE9C7DA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6ccaf9-7fb0-4de0-a5a6-b06b6660d998"/>
    <ds:schemaRef ds:uri="51910f3d-b30b-4be5-96c4-3fc851713f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87EB4-761A-4971-9A0B-808AD3D1B918}">
  <ds:schemaRefs>
    <ds:schemaRef ds:uri="http://schemas.microsoft.com/sharepoint/v3/contenttype/forms"/>
  </ds:schemaRefs>
</ds:datastoreItem>
</file>

<file path=customXml/itemProps4.xml><?xml version="1.0" encoding="utf-8"?>
<ds:datastoreItem xmlns:ds="http://schemas.openxmlformats.org/officeDocument/2006/customXml" ds:itemID="{7A9B087F-AA00-4DBE-80ED-087C055D9BB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12057</TotalTime>
  <Words>1933</Words>
  <Application>Microsoft Office PowerPoint</Application>
  <PresentationFormat>On-screen Show (16:9)</PresentationFormat>
  <Paragraphs>317</Paragraphs>
  <Slides>28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Courier New</vt:lpstr>
      <vt:lpstr>Calibri</vt:lpstr>
      <vt:lpstr>Wingdings</vt:lpstr>
      <vt:lpstr>Myriad Web Pro</vt:lpstr>
      <vt:lpstr>NCEH_ATSDR_combined</vt:lpstr>
      <vt:lpstr>Enhancing Identification of Opioid-Involved Hospitalizations with Clinical Data and Notes from Electronic Health Records</vt:lpstr>
      <vt:lpstr>Agenda</vt:lpstr>
      <vt:lpstr>National Health Care Surveys</vt:lpstr>
      <vt:lpstr>National Health Care Surveys Spectrum of Care</vt:lpstr>
      <vt:lpstr>National Hospital Care Survey</vt:lpstr>
      <vt:lpstr>National Hospital Care Survey (NHCS)</vt:lpstr>
      <vt:lpstr>Data Elements</vt:lpstr>
      <vt:lpstr>National Hospital Care Survey and National Death Index Data Linkage</vt:lpstr>
      <vt:lpstr>NHCS and National Death Index Data Linkage</vt:lpstr>
      <vt:lpstr>Data Elements in the linked NHCS and NDI RDC file</vt:lpstr>
      <vt:lpstr>Enhanced Opioid Identification Algorithm</vt:lpstr>
      <vt:lpstr>Enhanced Opioid Identification Project</vt:lpstr>
      <vt:lpstr>Approach to improving identification of opioid-involved hospital encounters</vt:lpstr>
      <vt:lpstr>Enhanced Opioid-identification Algorithm Findings</vt:lpstr>
      <vt:lpstr>Variables to Indicate Type of Opioid Taken</vt:lpstr>
      <vt:lpstr>Data Elements in Enhanced 2016 NHCS RDC file</vt:lpstr>
      <vt:lpstr>Findings: Specific opioids identified on death certificates among patients with an opioid-involved hospitalization who died within 1-year post-discharge of a drug overdose involving an opioid</vt:lpstr>
      <vt:lpstr>Identifying Co-Occurring Disorders among Opioid Users Algorithm</vt:lpstr>
      <vt:lpstr>Identifying Co-Occurring Disorders among Opioid Users Using Linked Hospital Care and Mortality Data</vt:lpstr>
      <vt:lpstr>FY19 Case Definition Development – Substance Use Disorder (SUD)</vt:lpstr>
      <vt:lpstr>Selected Disorders – Mental Health Issues (MHI)</vt:lpstr>
      <vt:lpstr>Co-occurring Disorders Algorithm Findings</vt:lpstr>
      <vt:lpstr>Additional Data Elements in Enhanced 2016 NHCS RDC file</vt:lpstr>
      <vt:lpstr>Validation Study for Enhanced Opioid and Co-occurring Disorder Algorithms </vt:lpstr>
      <vt:lpstr>NCHS Reports</vt:lpstr>
      <vt:lpstr>THANK YOU!</vt:lpstr>
      <vt:lpstr>Questions</vt:lpstr>
      <vt:lpstr>Contact Information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Relf, Daniela (CDC/DDPHSS/NCHS/DHCS) (CTR)</cp:lastModifiedBy>
  <cp:revision>601</cp:revision>
  <cp:lastPrinted>2019-02-27T14:02:27Z</cp:lastPrinted>
  <dcterms:created xsi:type="dcterms:W3CDTF">2011-03-17T17:43:16Z</dcterms:created>
  <dcterms:modified xsi:type="dcterms:W3CDTF">2022-01-11T19:02:42Z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2020-11-13T13:05:25Z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110663a1-a1ed-4ab5-9830-87e44e38b31a</vt:lpwstr>
  </property>
  <property fmtid="{D5CDD505-2E9C-101B-9397-08002B2CF9AE}" pid="9" name="MSIP_Label_7b94a7b8-f06c-4dfe-bdcc-9b548fd58c31_ContentBits">
    <vt:lpwstr>0</vt:lpwstr>
  </property>
  <property fmtid="{D5CDD505-2E9C-101B-9397-08002B2CF9AE}" pid="10" name="ContentTypeId">
    <vt:lpwstr>0x0101008441CB1FF2BDDB4BB809BBFA92539253</vt:lpwstr>
  </property>
  <property fmtid="{D5CDD505-2E9C-101B-9397-08002B2CF9AE}" pid="11" name="_dlc_DocIdItemGuid">
    <vt:lpwstr>b3a9573c-9424-4c90-bb08-0de17dce6abc</vt:lpwstr>
  </property>
</Properties>
</file>