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08" r:id="rId1"/>
  </p:sldMasterIdLst>
  <p:notesMasterIdLst>
    <p:notesMasterId r:id="rId13"/>
  </p:notesMasterIdLst>
  <p:handoutMasterIdLst>
    <p:handoutMasterId r:id="rId14"/>
  </p:handoutMasterIdLst>
  <p:sldIdLst>
    <p:sldId id="257" r:id="rId2"/>
    <p:sldId id="296" r:id="rId3"/>
    <p:sldId id="302" r:id="rId4"/>
    <p:sldId id="303" r:id="rId5"/>
    <p:sldId id="304" r:id="rId6"/>
    <p:sldId id="305" r:id="rId7"/>
    <p:sldId id="301" r:id="rId8"/>
    <p:sldId id="306" r:id="rId9"/>
    <p:sldId id="307" r:id="rId10"/>
    <p:sldId id="308" r:id="rId11"/>
    <p:sldId id="298" r:id="rId12"/>
  </p:sldIdLst>
  <p:sldSz cx="9144000" cy="5143500" type="screen16x9"/>
  <p:notesSz cx="7315200" cy="9601200"/>
  <p:embeddedFontLst>
    <p:embeddedFont>
      <p:font typeface="Calibri" panose="020F0502020204030204" pitchFamily="34" charset="0"/>
      <p:regular r:id="rId15"/>
      <p:bold r:id="rId16"/>
      <p:italic r:id="rId17"/>
      <p:boldItalic r:id="rId18"/>
    </p:embeddedFont>
    <p:embeddedFont>
      <p:font typeface="Myriad Web Pro" panose="020B0604020202020204" charset="0"/>
      <p:regular r:id="rId19"/>
      <p:bold r:id="rId20"/>
      <p:italic r:id="rId21"/>
      <p:boldItalic r:id="rId22"/>
    </p:embeddedFont>
  </p:embeddedFontLst>
  <p:defaultTex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8B7"/>
    <a:srgbClr val="000000"/>
    <a:srgbClr val="EEEBE6"/>
    <a:srgbClr val="008BB0"/>
    <a:srgbClr val="695E4A"/>
    <a:srgbClr val="006858"/>
    <a:srgbClr val="B45340"/>
    <a:srgbClr val="9A4E9E"/>
    <a:srgbClr val="FFFFFF"/>
    <a:srgbClr val="0061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62" autoAdjust="0"/>
    <p:restoredTop sz="86457" autoAdjust="0"/>
  </p:normalViewPr>
  <p:slideViewPr>
    <p:cSldViewPr snapToGrid="0">
      <p:cViewPr varScale="1">
        <p:scale>
          <a:sx n="121" d="100"/>
          <a:sy n="121" d="100"/>
        </p:scale>
        <p:origin x="138" y="126"/>
      </p:cViewPr>
      <p:guideLst>
        <p:guide orient="horz" pos="1620"/>
        <p:guide pos="2880"/>
      </p:guideLst>
    </p:cSldViewPr>
  </p:slideViewPr>
  <p:outlineViewPr>
    <p:cViewPr>
      <p:scale>
        <a:sx n="33" d="100"/>
        <a:sy n="33" d="100"/>
      </p:scale>
      <p:origin x="0" y="-5082"/>
    </p:cViewPr>
  </p:outlineViewPr>
  <p:notesTextViewPr>
    <p:cViewPr>
      <p:scale>
        <a:sx n="3" d="2"/>
        <a:sy n="3" d="2"/>
      </p:scale>
      <p:origin x="0" y="0"/>
    </p:cViewPr>
  </p:notesTextViewPr>
  <p:sorterViewPr>
    <p:cViewPr>
      <p:scale>
        <a:sx n="120" d="100"/>
        <a:sy n="120" d="100"/>
      </p:scale>
      <p:origin x="0" y="0"/>
    </p:cViewPr>
  </p:sorterViewPr>
  <p:notesViewPr>
    <p:cSldViewPr snapToGrid="0" showGuides="1">
      <p:cViewPr varScale="1">
        <p:scale>
          <a:sx n="49" d="100"/>
          <a:sy n="49" d="100"/>
        </p:scale>
        <p:origin x="2832"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font" Target="fonts/font8.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CCD9D4F3-1CB6-4E57-BC6A-8FDD6DF1AC39}" type="datetimeFigureOut">
              <a:rPr lang="en-US" smtClean="0"/>
              <a:t>10/27/2022</a:t>
            </a:fld>
            <a:endParaRPr lang="en-US" dirty="0"/>
          </a:p>
        </p:txBody>
      </p:sp>
      <p:sp>
        <p:nvSpPr>
          <p:cNvPr id="4" name="Footer Placeholder 3"/>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A352C7E1-5E17-4B76-93F9-C135FF019537}" type="slidenum">
              <a:rPr lang="en-US" smtClean="0"/>
              <a:t>‹#›</a:t>
            </a:fld>
            <a:endParaRPr lang="en-US" dirty="0"/>
          </a:p>
        </p:txBody>
      </p:sp>
    </p:spTree>
    <p:extLst>
      <p:ext uri="{BB962C8B-B14F-4D97-AF65-F5344CB8AC3E}">
        <p14:creationId xmlns:p14="http://schemas.microsoft.com/office/powerpoint/2010/main" val="15788258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33C03299-4BB1-4AD2-828F-715F084383AD}" type="datetimeFigureOut">
              <a:rPr lang="en-US"/>
              <a:pPr>
                <a:defRPr/>
              </a:pPr>
              <a:t>10/27/2022</a:t>
            </a:fld>
            <a:endParaRPr lang="en-US" dirty="0"/>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EB38CAEC-4554-485B-9189-C45C7447A404}" type="slidenum">
              <a:rPr lang="en-US"/>
              <a:pPr>
                <a:defRPr/>
              </a:pPr>
              <a:t>‹#›</a:t>
            </a:fld>
            <a:endParaRPr lang="en-US" dirty="0"/>
          </a:p>
        </p:txBody>
      </p:sp>
    </p:spTree>
    <p:extLst>
      <p:ext uri="{BB962C8B-B14F-4D97-AF65-F5344CB8AC3E}">
        <p14:creationId xmlns:p14="http://schemas.microsoft.com/office/powerpoint/2010/main" val="15035838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42950" indent="-285750">
              <a:defRPr>
                <a:solidFill>
                  <a:schemeClr val="tx1"/>
                </a:solidFill>
                <a:latin typeface="Myriad Web Pro" panose="020B0503030403020204" pitchFamily="34" charset="0"/>
              </a:defRPr>
            </a:lvl2pPr>
            <a:lvl3pPr marL="1143000" indent="-228600">
              <a:defRPr>
                <a:solidFill>
                  <a:schemeClr val="tx1"/>
                </a:solidFill>
                <a:latin typeface="Myriad Web Pro" panose="020B0503030403020204" pitchFamily="34" charset="0"/>
              </a:defRPr>
            </a:lvl3pPr>
            <a:lvl4pPr marL="1600200" indent="-228600">
              <a:defRPr>
                <a:solidFill>
                  <a:schemeClr val="tx1"/>
                </a:solidFill>
                <a:latin typeface="Myriad Web Pro" panose="020B0503030403020204" pitchFamily="34" charset="0"/>
              </a:defRPr>
            </a:lvl4pPr>
            <a:lvl5pPr marL="2057400" indent="-228600">
              <a:defRPr>
                <a:solidFill>
                  <a:schemeClr val="tx1"/>
                </a:solidFill>
                <a:latin typeface="Myriad Web Pro" panose="020B0503030403020204" pitchFamily="34" charset="0"/>
              </a:defRPr>
            </a:lvl5pPr>
            <a:lvl6pPr marL="2514600" indent="-228600" fontAlgn="base">
              <a:spcBef>
                <a:spcPct val="0"/>
              </a:spcBef>
              <a:spcAft>
                <a:spcPct val="0"/>
              </a:spcAft>
              <a:defRPr>
                <a:solidFill>
                  <a:schemeClr val="tx1"/>
                </a:solidFill>
                <a:latin typeface="Myriad Web Pro" panose="020B0503030403020204" pitchFamily="34" charset="0"/>
              </a:defRPr>
            </a:lvl6pPr>
            <a:lvl7pPr marL="2971800" indent="-228600" fontAlgn="base">
              <a:spcBef>
                <a:spcPct val="0"/>
              </a:spcBef>
              <a:spcAft>
                <a:spcPct val="0"/>
              </a:spcAft>
              <a:defRPr>
                <a:solidFill>
                  <a:schemeClr val="tx1"/>
                </a:solidFill>
                <a:latin typeface="Myriad Web Pro" panose="020B0503030403020204" pitchFamily="34" charset="0"/>
              </a:defRPr>
            </a:lvl7pPr>
            <a:lvl8pPr marL="3429000" indent="-228600" fontAlgn="base">
              <a:spcBef>
                <a:spcPct val="0"/>
              </a:spcBef>
              <a:spcAft>
                <a:spcPct val="0"/>
              </a:spcAft>
              <a:defRPr>
                <a:solidFill>
                  <a:schemeClr val="tx1"/>
                </a:solidFill>
                <a:latin typeface="Myriad Web Pro" panose="020B0503030403020204" pitchFamily="34" charset="0"/>
              </a:defRPr>
            </a:lvl8pPr>
            <a:lvl9pPr marL="3886200" indent="-228600" fontAlgn="base">
              <a:spcBef>
                <a:spcPct val="0"/>
              </a:spcBef>
              <a:spcAft>
                <a:spcPct val="0"/>
              </a:spcAft>
              <a:defRPr>
                <a:solidFill>
                  <a:schemeClr val="tx1"/>
                </a:solidFill>
                <a:latin typeface="Myriad Web Pro" panose="020B0503030403020204" pitchFamily="34" charset="0"/>
              </a:defRPr>
            </a:lvl9pPr>
          </a:lstStyle>
          <a:p>
            <a:pPr fontAlgn="base">
              <a:spcBef>
                <a:spcPct val="0"/>
              </a:spcBef>
              <a:spcAft>
                <a:spcPct val="0"/>
              </a:spcAft>
            </a:pPr>
            <a:fld id="{6F084AA2-EDF3-41B6-9BD5-4D1331E35CE7}" type="slidenum">
              <a:rPr lang="en-US" altLang="en-US">
                <a:latin typeface="Calibri" panose="020F0502020204030204" pitchFamily="34" charset="0"/>
              </a:rPr>
              <a:pPr fontAlgn="base">
                <a:spcBef>
                  <a:spcPct val="0"/>
                </a:spcBef>
                <a:spcAft>
                  <a:spcPct val="0"/>
                </a:spcAft>
              </a:pPr>
              <a:t>1</a:t>
            </a:fld>
            <a:endParaRPr lang="en-US" altLang="en-US" dirty="0">
              <a:latin typeface="Calibri" panose="020F0502020204030204" pitchFamily="34" charset="0"/>
            </a:endParaRPr>
          </a:p>
        </p:txBody>
      </p:sp>
    </p:spTree>
    <p:extLst>
      <p:ext uri="{BB962C8B-B14F-4D97-AF65-F5344CB8AC3E}">
        <p14:creationId xmlns:p14="http://schemas.microsoft.com/office/powerpoint/2010/main" val="35545127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solidFill>
                  <a:srgbClr val="000000"/>
                </a:solidFill>
                <a:effectLst/>
                <a:ea typeface="Calibri" panose="020F0502020204030204" pitchFamily="34" charset="0"/>
              </a:rPr>
              <a:t>Is there additional information we should examine when considering:</a:t>
            </a:r>
          </a:p>
          <a:p>
            <a:pPr lvl="1"/>
            <a:r>
              <a:rPr lang="en-US" sz="2400" dirty="0">
                <a:solidFill>
                  <a:srgbClr val="000000"/>
                </a:solidFill>
                <a:ea typeface="Calibri" panose="020F0502020204030204" pitchFamily="34" charset="0"/>
              </a:rPr>
              <a:t>Issuing </a:t>
            </a:r>
            <a:r>
              <a:rPr lang="en-US" sz="2400" dirty="0">
                <a:solidFill>
                  <a:srgbClr val="000000"/>
                </a:solidFill>
                <a:effectLst/>
                <a:ea typeface="Calibri" panose="020F0502020204030204" pitchFamily="34" charset="0"/>
              </a:rPr>
              <a:t>death certificate guidance for long COVID deaths?</a:t>
            </a:r>
          </a:p>
          <a:p>
            <a:pPr lvl="1"/>
            <a:r>
              <a:rPr lang="en-US" sz="2400" dirty="0">
                <a:solidFill>
                  <a:srgbClr val="000000"/>
                </a:solidFill>
                <a:ea typeface="Calibri" panose="020F0502020204030204" pitchFamily="34" charset="0"/>
              </a:rPr>
              <a:t>I</a:t>
            </a:r>
            <a:r>
              <a:rPr lang="en-US" sz="2400" dirty="0">
                <a:solidFill>
                  <a:srgbClr val="000000"/>
                </a:solidFill>
                <a:effectLst/>
                <a:ea typeface="Calibri" panose="020F0502020204030204" pitchFamily="34" charset="0"/>
              </a:rPr>
              <a:t>mplement the ICD-10 code U09.9 in NVSS cause of death coding?</a:t>
            </a:r>
            <a:endParaRPr lang="en-US" sz="2800" dirty="0">
              <a:solidFill>
                <a:srgbClr val="000000"/>
              </a:solidFill>
            </a:endParaRP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10</a:t>
            </a:fld>
            <a:endParaRPr lang="en-US" dirty="0"/>
          </a:p>
        </p:txBody>
      </p:sp>
    </p:spTree>
    <p:extLst>
      <p:ext uri="{BB962C8B-B14F-4D97-AF65-F5344CB8AC3E}">
        <p14:creationId xmlns:p14="http://schemas.microsoft.com/office/powerpoint/2010/main" val="11221497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11</a:t>
            </a:fld>
            <a:endParaRPr lang="en-US" dirty="0"/>
          </a:p>
        </p:txBody>
      </p:sp>
    </p:spTree>
    <p:extLst>
      <p:ext uri="{BB962C8B-B14F-4D97-AF65-F5344CB8AC3E}">
        <p14:creationId xmlns:p14="http://schemas.microsoft.com/office/powerpoint/2010/main" val="1631064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presentation, long COVID, or post-acute sequelae of COVID-19, is defined as the long-term symptoms experienced after an individual as recovered from acute infection with SARS CoV-2.</a:t>
            </a:r>
          </a:p>
        </p:txBody>
      </p:sp>
      <p:sp>
        <p:nvSpPr>
          <p:cNvPr id="4" name="Slide Number Placeholder 3"/>
          <p:cNvSpPr>
            <a:spLocks noGrp="1"/>
          </p:cNvSpPr>
          <p:nvPr>
            <p:ph type="sldNum" sz="quarter" idx="10"/>
          </p:nvPr>
        </p:nvSpPr>
        <p:spPr/>
        <p:txBody>
          <a:bodyPr/>
          <a:lstStyle/>
          <a:p>
            <a:fld id="{7E82054C-5FFB-4925-88B8-34BFE44764D6}" type="slidenum">
              <a:rPr lang="en-US" smtClean="0"/>
              <a:pPr/>
              <a:t>2</a:t>
            </a:fld>
            <a:endParaRPr lang="en-US" dirty="0"/>
          </a:p>
        </p:txBody>
      </p:sp>
    </p:spTree>
    <p:extLst>
      <p:ext uri="{BB962C8B-B14F-4D97-AF65-F5344CB8AC3E}">
        <p14:creationId xmlns:p14="http://schemas.microsoft.com/office/powerpoint/2010/main" val="3472450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previous presentations have looked at measuring the prevalence of long COVID illness, we have limited information about long COVID mortality.</a:t>
            </a:r>
          </a:p>
          <a:p>
            <a:endParaRPr lang="en-US" dirty="0"/>
          </a:p>
          <a:p>
            <a:r>
              <a:rPr lang="en-US" dirty="0"/>
              <a:t>There are currently no estimates of the number of long COVID deaths.</a:t>
            </a:r>
          </a:p>
          <a:p>
            <a:endParaRPr lang="en-US" dirty="0"/>
          </a:p>
          <a:p>
            <a:r>
              <a:rPr lang="en-US" dirty="0"/>
              <a:t>This is due to a number of challenges.  Long COVID diagnostic guidelines are evolving over time as we understand more about this condition. There is no simple diagnostic test for long COVID.  Terminology has also changed over time.  Additionally, we do not have standardized guidance for listing long COVID as a cause of death on the death certificate. There is also no cause of death code approved for coding long covid on death certificates.  This presents a challenge for quantifying how many deaths have involved long COVID.</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a:t>
            </a:fld>
            <a:endParaRPr lang="en-US" dirty="0"/>
          </a:p>
        </p:txBody>
      </p:sp>
    </p:spTree>
    <p:extLst>
      <p:ext uri="{BB962C8B-B14F-4D97-AF65-F5344CB8AC3E}">
        <p14:creationId xmlns:p14="http://schemas.microsoft.com/office/powerpoint/2010/main" val="2742128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quantify deaths and compile statistics, NCHS codes death certificate data according to the </a:t>
            </a:r>
            <a:r>
              <a:rPr lang="en-US" i="1" dirty="0">
                <a:solidFill>
                  <a:srgbClr val="000000"/>
                </a:solidFill>
              </a:rPr>
              <a:t>International Classification of Diseases, Tenth Revision, or ICD-10.</a:t>
            </a:r>
          </a:p>
          <a:p>
            <a:endParaRPr lang="en-US" i="1" dirty="0">
              <a:solidFill>
                <a:srgbClr val="000000"/>
              </a:solidFill>
            </a:endParaRPr>
          </a:p>
          <a:p>
            <a:r>
              <a:rPr lang="en-US" i="0" dirty="0">
                <a:solidFill>
                  <a:srgbClr val="000000"/>
                </a:solidFill>
              </a:rPr>
              <a:t>NCHS takes the literal text written in the cause of death section </a:t>
            </a:r>
            <a:r>
              <a:rPr lang="en-US" dirty="0">
                <a:solidFill>
                  <a:srgbClr val="000000"/>
                </a:solidFill>
              </a:rPr>
              <a:t>of the death certificate and codes those words and phrases to standardized ICD-10 codes.</a:t>
            </a:r>
          </a:p>
          <a:p>
            <a:endParaRPr lang="en-US" i="0" dirty="0">
              <a:solidFill>
                <a:srgbClr val="000000"/>
              </a:solidFill>
            </a:endParaRPr>
          </a:p>
          <a:p>
            <a:r>
              <a:rPr lang="en-US" i="0" dirty="0">
                <a:solidFill>
                  <a:srgbClr val="000000"/>
                </a:solidFill>
              </a:rPr>
              <a:t>The code U09.9 is designated for coding and reporting post-COVID conditions. It was approved by the World Health Organization in September 2020. However, it has not yet been adopted for use in US mortality coding.</a:t>
            </a:r>
            <a:endParaRPr lang="en-US" i="0"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4</a:t>
            </a:fld>
            <a:endParaRPr lang="en-US" dirty="0"/>
          </a:p>
        </p:txBody>
      </p:sp>
    </p:spTree>
    <p:extLst>
      <p:ext uri="{BB962C8B-B14F-4D97-AF65-F5344CB8AC3E}">
        <p14:creationId xmlns:p14="http://schemas.microsoft.com/office/powerpoint/2010/main" val="13893795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So why doesn’t NVSS use U09.9? </a:t>
            </a:r>
          </a:p>
          <a:p>
            <a:endParaRPr lang="en-US" sz="1200" dirty="0"/>
          </a:p>
          <a:p>
            <a:r>
              <a:rPr lang="en-US" dirty="0">
                <a:solidFill>
                  <a:srgbClr val="000000"/>
                </a:solidFill>
              </a:rPr>
              <a:t>Implementing new ICD-10 codes requires developing coding guidelines and training for manual coders, developing coding logic for automated coding systems, and updates to downstream data systems to recognize new ICD-10 code.</a:t>
            </a:r>
          </a:p>
          <a:p>
            <a:pPr marL="457200" lvl="1" indent="0">
              <a:buNone/>
            </a:pPr>
            <a:endParaRPr lang="en-US" dirty="0">
              <a:solidFill>
                <a:srgbClr val="000000"/>
              </a:solidFill>
            </a:endParaRPr>
          </a:p>
          <a:p>
            <a:r>
              <a:rPr lang="en-US" dirty="0">
                <a:solidFill>
                  <a:srgbClr val="000000"/>
                </a:solidFill>
              </a:rPr>
              <a:t>Before the new code can be adopted and used, we need exploratory analysis to understand: what literal text terms are most commonly used for long COVID deaths, and how often are the terms found in death certificate text.  This information will help us update our coding systems for implementing the new code.</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5</a:t>
            </a:fld>
            <a:endParaRPr lang="en-US" dirty="0"/>
          </a:p>
        </p:txBody>
      </p:sp>
    </p:spTree>
    <p:extLst>
      <p:ext uri="{BB962C8B-B14F-4D97-AF65-F5344CB8AC3E}">
        <p14:creationId xmlns:p14="http://schemas.microsoft.com/office/powerpoint/2010/main" val="21366311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we designed an exploratory analysis to answer these questions.  The goal was to quantify long COVID from NVSS data using literal text from death certificates.</a:t>
            </a:r>
          </a:p>
          <a:p>
            <a:endParaRPr lang="en-US" dirty="0"/>
          </a:p>
          <a:p>
            <a:r>
              <a:rPr lang="en-US" dirty="0"/>
              <a:t>We needed to make a list of key terms.  Then we could use that list to find death certificates, and then quantify and summarize the deaths.</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6</a:t>
            </a:fld>
            <a:endParaRPr lang="en-US" dirty="0"/>
          </a:p>
        </p:txBody>
      </p:sp>
    </p:spTree>
    <p:extLst>
      <p:ext uri="{BB962C8B-B14F-4D97-AF65-F5344CB8AC3E}">
        <p14:creationId xmlns:p14="http://schemas.microsoft.com/office/powerpoint/2010/main" val="13915576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making the list of key terms, we consulted with experts and literature.  We ended up with a list of 8 terms as seen in the brown box.</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7</a:t>
            </a:fld>
            <a:endParaRPr lang="en-US" dirty="0"/>
          </a:p>
        </p:txBody>
      </p:sp>
    </p:spTree>
    <p:extLst>
      <p:ext uri="{BB962C8B-B14F-4D97-AF65-F5344CB8AC3E}">
        <p14:creationId xmlns:p14="http://schemas.microsoft.com/office/powerpoint/2010/main" val="7576218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then had a few analytic considerations to make.  </a:t>
            </a:r>
          </a:p>
          <a:p>
            <a:r>
              <a:rPr lang="en-US" dirty="0"/>
              <a:t>First, we limited deaths to those with COVID-19 as a contributing or underlying cause.  </a:t>
            </a:r>
          </a:p>
          <a:p>
            <a:r>
              <a:rPr lang="en-US" dirty="0"/>
              <a:t>In considering data completeness, we limited the study period to deaths that occurred through June 30, 2022. </a:t>
            </a:r>
          </a:p>
          <a:p>
            <a:r>
              <a:rPr lang="en-US" dirty="0"/>
              <a:t>Lastly, we wanted to compute crude and adjusted rates, so we needed a subset of data for 12-month period.  So we used a subset of data from July 2021 to June 2022.</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8</a:t>
            </a:fld>
            <a:endParaRPr lang="en-US" dirty="0"/>
          </a:p>
        </p:txBody>
      </p:sp>
    </p:spTree>
    <p:extLst>
      <p:ext uri="{BB962C8B-B14F-4D97-AF65-F5344CB8AC3E}">
        <p14:creationId xmlns:p14="http://schemas.microsoft.com/office/powerpoint/2010/main" val="16701155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steps to consider</a:t>
            </a:r>
          </a:p>
          <a:p>
            <a:endParaRPr lang="en-US" dirty="0"/>
          </a:p>
          <a:p>
            <a:r>
              <a:rPr lang="en-US" dirty="0"/>
              <a:t>We plan to summarize and publish results in Vital Statistics Rapid Release Report</a:t>
            </a:r>
          </a:p>
          <a:p>
            <a:r>
              <a:rPr lang="en-US" dirty="0"/>
              <a:t>Some potential future steps include update the analysis with more recent data and maybe refine key terms if necessary</a:t>
            </a:r>
          </a:p>
          <a:p>
            <a:endParaRPr lang="en-US" dirty="0"/>
          </a:p>
          <a:p>
            <a:r>
              <a:rPr lang="en-US" dirty="0"/>
              <a:t>The last two bullets are for consideration after we have the results. </a:t>
            </a:r>
          </a:p>
          <a:p>
            <a:endParaRPr lang="en-US" dirty="0"/>
          </a:p>
          <a:p>
            <a:r>
              <a:rPr lang="en-US" dirty="0"/>
              <a:t>First, we’ll look at the need to issue certification guidance </a:t>
            </a:r>
            <a:r>
              <a:rPr lang="en-US" dirty="0">
                <a:solidFill>
                  <a:srgbClr val="000000"/>
                </a:solidFill>
              </a:rPr>
              <a:t>to promote consistent and accurate reporting of long COVID on death certificates</a:t>
            </a:r>
            <a:r>
              <a:rPr lang="en-US" dirty="0"/>
              <a:t>. </a:t>
            </a:r>
          </a:p>
          <a:p>
            <a:endParaRPr lang="en-US" dirty="0"/>
          </a:p>
          <a:p>
            <a:r>
              <a:rPr lang="en-US" dirty="0"/>
              <a:t>Second, is the potential implementation of the ICD-10 code U09.9 for cause of death coding.</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9</a:t>
            </a:fld>
            <a:endParaRPr lang="en-US" dirty="0"/>
          </a:p>
        </p:txBody>
      </p:sp>
    </p:spTree>
    <p:extLst>
      <p:ext uri="{BB962C8B-B14F-4D97-AF65-F5344CB8AC3E}">
        <p14:creationId xmlns:p14="http://schemas.microsoft.com/office/powerpoint/2010/main" val="18125496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NCHS">
    <p:bg>
      <p:bgPr>
        <a:solidFill>
          <a:schemeClr val="bg2"/>
        </a:solidFill>
        <a:effectLst/>
      </p:bgPr>
    </p:bg>
    <p:spTree>
      <p:nvGrpSpPr>
        <p:cNvPr id="1" name=""/>
        <p:cNvGrpSpPr/>
        <p:nvPr/>
      </p:nvGrpSpPr>
      <p:grpSpPr>
        <a:xfrm>
          <a:off x="0" y="0"/>
          <a:ext cx="0" cy="0"/>
          <a:chOff x="0" y="0"/>
          <a:chExt cx="0" cy="0"/>
        </a:xfrm>
      </p:grpSpPr>
      <p:pic>
        <p:nvPicPr>
          <p:cNvPr id="3" name="Picture 2" descr="Logos of the U.S. Department of Health and Human Services and the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888973"/>
          </a:xfrm>
          <a:prstGeom prst="rect">
            <a:avLst/>
          </a:prstGeom>
        </p:spPr>
      </p:pic>
      <p:sp>
        <p:nvSpPr>
          <p:cNvPr id="7" name="Title 1"/>
          <p:cNvSpPr>
            <a:spLocks noGrp="1"/>
          </p:cNvSpPr>
          <p:nvPr>
            <p:ph type="title"/>
          </p:nvPr>
        </p:nvSpPr>
        <p:spPr>
          <a:xfrm>
            <a:off x="457200" y="1039553"/>
            <a:ext cx="8229600" cy="866834"/>
          </a:xfrm>
          <a:prstGeom prst="rect">
            <a:avLst/>
          </a:prstGeom>
        </p:spPr>
        <p:txBody>
          <a:bodyPr/>
          <a:lstStyle>
            <a:lvl1pPr algn="l">
              <a:lnSpc>
                <a:spcPts val="3000"/>
              </a:lnSpc>
              <a:defRPr sz="2800" b="1" baseline="0">
                <a:solidFill>
                  <a:srgbClr val="006858"/>
                </a:solidFill>
                <a:effectLst/>
                <a:latin typeface="Calibri" pitchFamily="34" charset="0"/>
              </a:defRPr>
            </a:lvl1pPr>
          </a:lstStyle>
          <a:p>
            <a:r>
              <a:rPr lang="en-US"/>
              <a:t>Click to edit Master title style</a:t>
            </a:r>
            <a:endParaRPr lang="en-US" dirty="0"/>
          </a:p>
        </p:txBody>
      </p:sp>
      <p:sp>
        <p:nvSpPr>
          <p:cNvPr id="8" name="Subtitle 2"/>
          <p:cNvSpPr>
            <a:spLocks noGrp="1"/>
          </p:cNvSpPr>
          <p:nvPr>
            <p:ph type="subTitle" idx="1"/>
          </p:nvPr>
        </p:nvSpPr>
        <p:spPr>
          <a:xfrm>
            <a:off x="457200" y="2144512"/>
            <a:ext cx="6400800" cy="342900"/>
          </a:xfrm>
          <a:prstGeom prst="rect">
            <a:avLst/>
          </a:prstGeom>
        </p:spPr>
        <p:txBody>
          <a:bodyPr/>
          <a:lstStyle>
            <a:lvl1pPr marL="0" indent="0" algn="l">
              <a:buNone/>
              <a:defRPr sz="2000" b="1" baseline="0">
                <a:solidFill>
                  <a:srgbClr val="006858"/>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Text Placeholder 8"/>
          <p:cNvSpPr>
            <a:spLocks noGrp="1"/>
          </p:cNvSpPr>
          <p:nvPr>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006858"/>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Click to edit Master text styles</a:t>
            </a:r>
          </a:p>
        </p:txBody>
      </p:sp>
      <p:sp>
        <p:nvSpPr>
          <p:cNvPr id="6" name="TextBox 5"/>
          <p:cNvSpPr txBox="1"/>
          <p:nvPr userDrawn="1"/>
        </p:nvSpPr>
        <p:spPr>
          <a:xfrm>
            <a:off x="354648" y="90152"/>
            <a:ext cx="6903076" cy="307777"/>
          </a:xfrm>
          <a:prstGeom prst="rect">
            <a:avLst/>
          </a:prstGeom>
          <a:noFill/>
        </p:spPr>
        <p:txBody>
          <a:bodyPr wrap="square" rtlCol="0">
            <a:spAutoFit/>
          </a:bodyPr>
          <a:lstStyle/>
          <a:p>
            <a:r>
              <a:rPr lang="en-US" sz="1400" b="1" cap="all" baseline="0" dirty="0">
                <a:solidFill>
                  <a:schemeClr val="tx2">
                    <a:lumMod val="95000"/>
                  </a:schemeClr>
                </a:solidFill>
                <a:latin typeface="Arial" panose="020B0604020202020204" pitchFamily="34" charset="0"/>
                <a:cs typeface="Arial" panose="020B0604020202020204" pitchFamily="34" charset="0"/>
              </a:rPr>
              <a:t>National Center for Health Statistics</a:t>
            </a:r>
          </a:p>
        </p:txBody>
      </p:sp>
    </p:spTree>
    <p:extLst>
      <p:ext uri="{BB962C8B-B14F-4D97-AF65-F5344CB8AC3E}">
        <p14:creationId xmlns:p14="http://schemas.microsoft.com/office/powerpoint/2010/main" val="4108667207"/>
      </p:ext>
    </p:extLst>
  </p:cSld>
  <p:clrMapOvr>
    <a:masterClrMapping/>
  </p:clrMapOvr>
  <p:transition>
    <p:fade/>
  </p:transition>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guide id="3" pos="2736" userDrawn="1">
          <p15:clr>
            <a:srgbClr val="FBAE40"/>
          </p15:clr>
        </p15:guide>
        <p15:guide id="4" pos="28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0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800" b="1" baseline="0">
                <a:solidFill>
                  <a:srgbClr val="006858"/>
                </a:solidFill>
                <a:effectLst/>
                <a:latin typeface="Calibri" pitchFamily="34" charset="0"/>
              </a:defRPr>
            </a:lvl1pPr>
          </a:lstStyle>
          <a:p>
            <a:r>
              <a:rPr lang="en-US" dirty="0"/>
              <a:t>Bottom band: NCHS</a:t>
            </a:r>
          </a:p>
        </p:txBody>
      </p:sp>
      <p:sp>
        <p:nvSpPr>
          <p:cNvPr id="6" name="Text Placeholder 7"/>
          <p:cNvSpPr>
            <a:spLocks noGrp="1"/>
          </p:cNvSpPr>
          <p:nvPr>
            <p:ph type="body" sz="quarter" idx="10"/>
          </p:nvPr>
        </p:nvSpPr>
        <p:spPr>
          <a:xfrm>
            <a:off x="457200" y="1158875"/>
            <a:ext cx="8229600" cy="3341688"/>
          </a:xfrm>
        </p:spPr>
        <p:txBody>
          <a:bodyPr/>
          <a:lstStyle>
            <a:lvl1pPr marL="342900" indent="-342900">
              <a:buClr>
                <a:srgbClr val="006A71"/>
              </a:buClr>
              <a:buFont typeface="Wingdings" panose="05000000000000000000" pitchFamily="2" charset="2"/>
              <a:buChar char="§"/>
              <a:defRPr sz="2000">
                <a:solidFill>
                  <a:schemeClr val="accent4">
                    <a:lumMod val="75000"/>
                  </a:schemeClr>
                </a:solidFill>
              </a:defRPr>
            </a:lvl1pPr>
            <a:lvl2pPr>
              <a:buClr>
                <a:srgbClr val="008BB0"/>
              </a:buClr>
              <a:defRPr sz="2000">
                <a:solidFill>
                  <a:schemeClr val="accent4">
                    <a:lumMod val="75000"/>
                  </a:schemeClr>
                </a:solidFill>
              </a:defRPr>
            </a:lvl2pPr>
            <a:lvl3pPr>
              <a:buClr>
                <a:srgbClr val="695E4A"/>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052946"/>
            <a:ext cx="9144000" cy="90554"/>
          </a:xfrm>
          <a:prstGeom prst="rect">
            <a:avLst/>
          </a:prstGeom>
        </p:spPr>
      </p:pic>
    </p:spTree>
    <p:extLst>
      <p:ext uri="{BB962C8B-B14F-4D97-AF65-F5344CB8AC3E}">
        <p14:creationId xmlns:p14="http://schemas.microsoft.com/office/powerpoint/2010/main" val="128695636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006858"/>
                </a:solidFill>
                <a:effectLst/>
                <a:latin typeface="Calibri"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457200"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2"/>
          <p:cNvSpPr>
            <a:spLocks noGrp="1"/>
          </p:cNvSpPr>
          <p:nvPr userDrawn="1">
            <p:ph idx="10"/>
          </p:nvPr>
        </p:nvSpPr>
        <p:spPr>
          <a:xfrm>
            <a:off x="4807131"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052946"/>
            <a:ext cx="9144000" cy="90554"/>
          </a:xfrm>
          <a:prstGeom prst="rect">
            <a:avLst/>
          </a:prstGeom>
        </p:spPr>
      </p:pic>
    </p:spTree>
    <p:extLst>
      <p:ext uri="{BB962C8B-B14F-4D97-AF65-F5344CB8AC3E}">
        <p14:creationId xmlns:p14="http://schemas.microsoft.com/office/powerpoint/2010/main" val="358441372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85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3350323"/>
            <a:ext cx="8294913" cy="871538"/>
          </a:xfrm>
          <a:prstGeom prst="rect">
            <a:avLst/>
          </a:prstGeom>
        </p:spPr>
        <p:txBody>
          <a:bodyPr anchor="b"/>
          <a:lstStyle>
            <a:lvl1pPr algn="l">
              <a:defRPr sz="3600" b="1" baseline="0">
                <a:solidFill>
                  <a:schemeClr val="bg2"/>
                </a:solidFill>
                <a:effectLst/>
                <a:latin typeface="Calibri" pitchFamily="34" charset="0"/>
              </a:defRPr>
            </a:lvl1pPr>
          </a:lstStyle>
          <a:p>
            <a:r>
              <a:rPr lang="en-US"/>
              <a:t>Click to edit Master title style</a:t>
            </a:r>
            <a:endParaRPr lang="en-US" dirty="0"/>
          </a:p>
        </p:txBody>
      </p:sp>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4306797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sp>
        <p:nvSpPr>
          <p:cNvPr id="3" name="TextBox 2"/>
          <p:cNvSpPr txBox="1"/>
          <p:nvPr userDrawn="1"/>
        </p:nvSpPr>
        <p:spPr>
          <a:xfrm>
            <a:off x="127218" y="2746824"/>
            <a:ext cx="6639341" cy="1384995"/>
          </a:xfrm>
          <a:prstGeom prst="rect">
            <a:avLst/>
          </a:prstGeom>
          <a:noFill/>
        </p:spPr>
        <p:txBody>
          <a:bodyPr wrap="square" rtlCol="0">
            <a:spAutoFit/>
          </a:bodyPr>
          <a:lstStyle/>
          <a:p>
            <a:r>
              <a:rPr lang="en-US" sz="1200" dirty="0">
                <a:solidFill>
                  <a:srgbClr val="695E4A"/>
                </a:solidFill>
                <a:latin typeface="Calibri" panose="020F0502020204030204" pitchFamily="34" charset="0"/>
              </a:rPr>
              <a:t>For more information, contact CDC</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1-800-CDC-INFO (232-4636)</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TTY:  1-888-232-6348    www.cdc.gov</a:t>
            </a: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2" name="Picture 1" descr="Logos of the U.S. Department of Health and Human Services and the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255632"/>
            <a:ext cx="9144000" cy="887868"/>
          </a:xfrm>
          <a:prstGeom prst="rect">
            <a:avLst/>
          </a:prstGeom>
        </p:spPr>
      </p:pic>
    </p:spTree>
    <p:extLst>
      <p:ext uri="{BB962C8B-B14F-4D97-AF65-F5344CB8AC3E}">
        <p14:creationId xmlns:p14="http://schemas.microsoft.com/office/powerpoint/2010/main" val="50285361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Tree>
    <p:extLst>
      <p:ext uri="{BB962C8B-B14F-4D97-AF65-F5344CB8AC3E}">
        <p14:creationId xmlns:p14="http://schemas.microsoft.com/office/powerpoint/2010/main" val="2969961348"/>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52" r:id="rId3"/>
    <p:sldLayoutId id="2147483823" r:id="rId4"/>
    <p:sldLayoutId id="2147483849" r:id="rId5"/>
  </p:sldLayoutIdLst>
  <p:transition>
    <p:fade/>
  </p:transition>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Myriad Web Pro" panose="020B0503030403020204" pitchFamily="34" charset="0"/>
        </a:defRPr>
      </a:lvl2pPr>
      <a:lvl3pPr algn="ctr" rtl="0" eaLnBrk="1" fontAlgn="base" hangingPunct="1">
        <a:spcBef>
          <a:spcPct val="0"/>
        </a:spcBef>
        <a:spcAft>
          <a:spcPct val="0"/>
        </a:spcAft>
        <a:defRPr sz="4400">
          <a:solidFill>
            <a:schemeClr val="tx1"/>
          </a:solidFill>
          <a:latin typeface="Myriad Web Pro" panose="020B0503030403020204" pitchFamily="34" charset="0"/>
        </a:defRPr>
      </a:lvl3pPr>
      <a:lvl4pPr algn="ctr" rtl="0" eaLnBrk="1" fontAlgn="base" hangingPunct="1">
        <a:spcBef>
          <a:spcPct val="0"/>
        </a:spcBef>
        <a:spcAft>
          <a:spcPct val="0"/>
        </a:spcAft>
        <a:defRPr sz="4400">
          <a:solidFill>
            <a:schemeClr val="tx1"/>
          </a:solidFill>
          <a:latin typeface="Myriad Web Pro" panose="020B0503030403020204" pitchFamily="34" charset="0"/>
        </a:defRPr>
      </a:lvl4pPr>
      <a:lvl5pPr algn="ctr" rtl="0" eaLnBrk="1" fontAlgn="base" hangingPunct="1">
        <a:spcBef>
          <a:spcPct val="0"/>
        </a:spcBef>
        <a:spcAft>
          <a:spcPct val="0"/>
        </a:spcAft>
        <a:defRPr sz="4400">
          <a:solidFill>
            <a:schemeClr val="tx1"/>
          </a:solidFill>
          <a:latin typeface="Myriad Web Pro" panose="020B0503030403020204" pitchFamily="34" charset="0"/>
        </a:defRPr>
      </a:lvl5pPr>
      <a:lvl6pPr marL="457200" algn="ctr" rtl="0" eaLnBrk="1" fontAlgn="base" hangingPunct="1">
        <a:spcBef>
          <a:spcPct val="0"/>
        </a:spcBef>
        <a:spcAft>
          <a:spcPct val="0"/>
        </a:spcAft>
        <a:defRPr sz="4400">
          <a:solidFill>
            <a:schemeClr val="tx1"/>
          </a:solidFill>
          <a:latin typeface="Myriad Web Pro" panose="020B0503030403020204" pitchFamily="34" charset="0"/>
        </a:defRPr>
      </a:lvl6pPr>
      <a:lvl7pPr marL="914400" algn="ctr" rtl="0" eaLnBrk="1" fontAlgn="base" hangingPunct="1">
        <a:spcBef>
          <a:spcPct val="0"/>
        </a:spcBef>
        <a:spcAft>
          <a:spcPct val="0"/>
        </a:spcAft>
        <a:defRPr sz="4400">
          <a:solidFill>
            <a:schemeClr val="tx1"/>
          </a:solidFill>
          <a:latin typeface="Myriad Web Pro" panose="020B0503030403020204" pitchFamily="34" charset="0"/>
        </a:defRPr>
      </a:lvl7pPr>
      <a:lvl8pPr marL="1371600" algn="ctr" rtl="0" eaLnBrk="1" fontAlgn="base" hangingPunct="1">
        <a:spcBef>
          <a:spcPct val="0"/>
        </a:spcBef>
        <a:spcAft>
          <a:spcPct val="0"/>
        </a:spcAft>
        <a:defRPr sz="4400">
          <a:solidFill>
            <a:schemeClr val="tx1"/>
          </a:solidFill>
          <a:latin typeface="Myriad Web Pro" panose="020B0503030403020204" pitchFamily="34" charset="0"/>
        </a:defRPr>
      </a:lvl8pPr>
      <a:lvl9pPr marL="1828800" algn="ctr" rtl="0" eaLnBrk="1" fontAlgn="base" hangingPunct="1">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70" name="Title 3"/>
          <p:cNvSpPr>
            <a:spLocks noGrp="1"/>
          </p:cNvSpPr>
          <p:nvPr>
            <p:ph type="title"/>
          </p:nvPr>
        </p:nvSpPr>
        <p:spPr/>
        <p:txBody>
          <a:bodyPr/>
          <a:lstStyle/>
          <a:p>
            <a:r>
              <a:rPr lang="en-US" altLang="en-US" dirty="0"/>
              <a:t>Identifying Long COVID Deaths using Death Certificate Literal Text from the National Vital Statistics System</a:t>
            </a:r>
          </a:p>
        </p:txBody>
      </p:sp>
      <p:sp>
        <p:nvSpPr>
          <p:cNvPr id="2" name="Subtitle 1"/>
          <p:cNvSpPr>
            <a:spLocks noGrp="1"/>
          </p:cNvSpPr>
          <p:nvPr>
            <p:ph type="subTitle" idx="1"/>
          </p:nvPr>
        </p:nvSpPr>
        <p:spPr/>
        <p:txBody>
          <a:bodyPr/>
          <a:lstStyle/>
          <a:p>
            <a:r>
              <a:rPr lang="en-US" dirty="0"/>
              <a:t>Farida B. Ahmad, MPH</a:t>
            </a:r>
          </a:p>
          <a:p>
            <a:r>
              <a:rPr lang="en-US" dirty="0"/>
              <a:t>Health Scientist</a:t>
            </a:r>
          </a:p>
          <a:p>
            <a:endParaRPr lang="en-US" dirty="0"/>
          </a:p>
        </p:txBody>
      </p:sp>
      <p:sp>
        <p:nvSpPr>
          <p:cNvPr id="6" name="Text Placeholder 5"/>
          <p:cNvSpPr>
            <a:spLocks noGrp="1"/>
          </p:cNvSpPr>
          <p:nvPr>
            <p:ph type="body" sz="quarter" idx="10"/>
          </p:nvPr>
        </p:nvSpPr>
        <p:spPr/>
        <p:txBody>
          <a:bodyPr/>
          <a:lstStyle/>
          <a:p>
            <a:pPr marL="0" indent="0"/>
            <a:r>
              <a:rPr lang="en-US" dirty="0"/>
              <a:t>Board of Scientific Counselors Meeting</a:t>
            </a:r>
            <a:br>
              <a:rPr lang="en-US" dirty="0"/>
            </a:br>
            <a:endParaRPr lang="en-US" dirty="0"/>
          </a:p>
          <a:p>
            <a:r>
              <a:rPr lang="en-US" dirty="0"/>
              <a:t>October 24, 2022</a:t>
            </a:r>
          </a:p>
          <a:p>
            <a:endParaRPr lang="en-US" dirty="0"/>
          </a:p>
        </p:txBody>
      </p:sp>
      <p:pic>
        <p:nvPicPr>
          <p:cNvPr id="7172" name="Picture 6" descr="Logos of the United States Department of Health and Human Services and Centers for Disease Control and Preventio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886325"/>
            <a:ext cx="1905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278263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5CB79-882F-4949-8ADB-FC0A29AFF7A0}"/>
              </a:ext>
            </a:extLst>
          </p:cNvPr>
          <p:cNvSpPr>
            <a:spLocks noGrp="1"/>
          </p:cNvSpPr>
          <p:nvPr>
            <p:ph type="title"/>
          </p:nvPr>
        </p:nvSpPr>
        <p:spPr/>
        <p:txBody>
          <a:bodyPr/>
          <a:lstStyle/>
          <a:p>
            <a:r>
              <a:rPr lang="en-US" sz="4400" dirty="0"/>
              <a:t>Questions to the BSC</a:t>
            </a:r>
          </a:p>
        </p:txBody>
      </p:sp>
      <p:sp>
        <p:nvSpPr>
          <p:cNvPr id="3" name="Text Placeholder 2">
            <a:extLst>
              <a:ext uri="{FF2B5EF4-FFF2-40B4-BE49-F238E27FC236}">
                <a16:creationId xmlns:a16="http://schemas.microsoft.com/office/drawing/2014/main" id="{702E2749-6B6A-4B42-899E-814461CE207E}"/>
              </a:ext>
            </a:extLst>
          </p:cNvPr>
          <p:cNvSpPr>
            <a:spLocks noGrp="1"/>
          </p:cNvSpPr>
          <p:nvPr>
            <p:ph type="body" sz="quarter" idx="10"/>
          </p:nvPr>
        </p:nvSpPr>
        <p:spPr/>
        <p:txBody>
          <a:bodyPr/>
          <a:lstStyle/>
          <a:p>
            <a:r>
              <a:rPr lang="en-US" sz="2400" dirty="0">
                <a:solidFill>
                  <a:srgbClr val="000000"/>
                </a:solidFill>
                <a:effectLst/>
                <a:ea typeface="Calibri" panose="020F0502020204030204" pitchFamily="34" charset="0"/>
              </a:rPr>
              <a:t>Is there additional information we should examine when considering:</a:t>
            </a:r>
          </a:p>
          <a:p>
            <a:pPr lvl="1"/>
            <a:r>
              <a:rPr lang="en-US" sz="2400" dirty="0">
                <a:solidFill>
                  <a:srgbClr val="000000"/>
                </a:solidFill>
                <a:ea typeface="Calibri" panose="020F0502020204030204" pitchFamily="34" charset="0"/>
              </a:rPr>
              <a:t>Issuing </a:t>
            </a:r>
            <a:r>
              <a:rPr lang="en-US" sz="2400" dirty="0">
                <a:solidFill>
                  <a:srgbClr val="000000"/>
                </a:solidFill>
                <a:effectLst/>
                <a:ea typeface="Calibri" panose="020F0502020204030204" pitchFamily="34" charset="0"/>
              </a:rPr>
              <a:t>death certificate guidance for long COVID deaths?</a:t>
            </a:r>
          </a:p>
          <a:p>
            <a:pPr lvl="1"/>
            <a:r>
              <a:rPr lang="en-US" sz="2400" dirty="0">
                <a:solidFill>
                  <a:srgbClr val="000000"/>
                </a:solidFill>
                <a:ea typeface="Calibri" panose="020F0502020204030204" pitchFamily="34" charset="0"/>
              </a:rPr>
              <a:t>I</a:t>
            </a:r>
            <a:r>
              <a:rPr lang="en-US" sz="2400" dirty="0">
                <a:solidFill>
                  <a:srgbClr val="000000"/>
                </a:solidFill>
                <a:effectLst/>
                <a:ea typeface="Calibri" panose="020F0502020204030204" pitchFamily="34" charset="0"/>
              </a:rPr>
              <a:t>mplement the ICD-10 code U09.9 in NVSS cause of death coding?</a:t>
            </a:r>
            <a:endParaRPr lang="en-US" sz="2800" dirty="0">
              <a:solidFill>
                <a:srgbClr val="000000"/>
              </a:solidFill>
            </a:endParaRPr>
          </a:p>
        </p:txBody>
      </p:sp>
    </p:spTree>
    <p:extLst>
      <p:ext uri="{BB962C8B-B14F-4D97-AF65-F5344CB8AC3E}">
        <p14:creationId xmlns:p14="http://schemas.microsoft.com/office/powerpoint/2010/main" val="786084851"/>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CA4B1-BBA0-417D-AC90-A033D0038586}"/>
              </a:ext>
            </a:extLst>
          </p:cNvPr>
          <p:cNvSpPr>
            <a:spLocks noGrp="1"/>
          </p:cNvSpPr>
          <p:nvPr>
            <p:ph type="title" idx="4294967295"/>
          </p:nvPr>
        </p:nvSpPr>
        <p:spPr>
          <a:xfrm>
            <a:off x="628650" y="-993775"/>
            <a:ext cx="7886700" cy="993775"/>
          </a:xfrm>
          <a:prstGeom prst="rect">
            <a:avLst/>
          </a:prstGeom>
        </p:spPr>
        <p:txBody>
          <a:bodyPr anchor="b"/>
          <a:lstStyle/>
          <a:p>
            <a:r>
              <a:rPr lang="en-US" dirty="0"/>
              <a:t>Last Slide</a:t>
            </a:r>
          </a:p>
        </p:txBody>
      </p:sp>
    </p:spTree>
    <p:extLst>
      <p:ext uri="{BB962C8B-B14F-4D97-AF65-F5344CB8AC3E}">
        <p14:creationId xmlns:p14="http://schemas.microsoft.com/office/powerpoint/2010/main" val="3278872889"/>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z="3600" dirty="0"/>
              <a:t>Post-Acute Sequelae of COVID-19 (PASC)</a:t>
            </a:r>
          </a:p>
        </p:txBody>
      </p:sp>
      <p:sp>
        <p:nvSpPr>
          <p:cNvPr id="3" name="Content Placeholder 2"/>
          <p:cNvSpPr>
            <a:spLocks noGrp="1"/>
          </p:cNvSpPr>
          <p:nvPr>
            <p:ph type="body" sz="quarter" idx="10"/>
          </p:nvPr>
        </p:nvSpPr>
        <p:spPr>
          <a:xfrm>
            <a:off x="457200" y="1606377"/>
            <a:ext cx="8229600" cy="2894185"/>
          </a:xfrm>
        </p:spPr>
        <p:txBody>
          <a:bodyPr/>
          <a:lstStyle/>
          <a:p>
            <a:r>
              <a:rPr lang="en-US" sz="2800" dirty="0">
                <a:solidFill>
                  <a:srgbClr val="000000"/>
                </a:solidFill>
                <a:ea typeface="Times New Roman" panose="02020603050405020304" pitchFamily="18" charset="0"/>
                <a:cs typeface="Calibri" panose="020F0502020204030204" pitchFamily="34" charset="0"/>
              </a:rPr>
              <a:t>Commonly referred to as “long COVID”</a:t>
            </a:r>
          </a:p>
          <a:p>
            <a:endParaRPr lang="en-US" sz="1200" dirty="0">
              <a:solidFill>
                <a:srgbClr val="000000"/>
              </a:solidFill>
              <a:ea typeface="Times New Roman" panose="02020603050405020304" pitchFamily="18" charset="0"/>
              <a:cs typeface="Calibri" panose="020F0502020204030204" pitchFamily="34" charset="0"/>
            </a:endParaRPr>
          </a:p>
          <a:p>
            <a:r>
              <a:rPr lang="en-US" sz="2800" dirty="0">
                <a:solidFill>
                  <a:srgbClr val="000000"/>
                </a:solidFill>
                <a:ea typeface="Times New Roman" panose="02020603050405020304" pitchFamily="18" charset="0"/>
                <a:cs typeface="Calibri" panose="020F0502020204030204" pitchFamily="34" charset="0"/>
              </a:rPr>
              <a:t>Definition: L</a:t>
            </a:r>
            <a:r>
              <a:rPr lang="en-US" sz="2800" dirty="0">
                <a:solidFill>
                  <a:srgbClr val="000000"/>
                </a:solidFill>
                <a:effectLst/>
                <a:ea typeface="Times New Roman" panose="02020603050405020304" pitchFamily="18" charset="0"/>
                <a:cs typeface="Calibri" panose="020F0502020204030204" pitchFamily="34" charset="0"/>
              </a:rPr>
              <a:t>ong-term symptoms experienced after an individual has recovered from acute infection with SARS CoV-2, the virus that causes COVID-19 </a:t>
            </a:r>
          </a:p>
        </p:txBody>
      </p:sp>
    </p:spTree>
    <p:extLst>
      <p:ext uri="{BB962C8B-B14F-4D97-AF65-F5344CB8AC3E}">
        <p14:creationId xmlns:p14="http://schemas.microsoft.com/office/powerpoint/2010/main" val="151577671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52E33-BD77-4485-A097-4B927E5367AA}"/>
              </a:ext>
            </a:extLst>
          </p:cNvPr>
          <p:cNvSpPr>
            <a:spLocks noGrp="1"/>
          </p:cNvSpPr>
          <p:nvPr>
            <p:ph type="title"/>
          </p:nvPr>
        </p:nvSpPr>
        <p:spPr/>
        <p:txBody>
          <a:bodyPr/>
          <a:lstStyle/>
          <a:p>
            <a:r>
              <a:rPr lang="en-US" sz="4400" dirty="0"/>
              <a:t>Long COVID Deaths in the U.S. </a:t>
            </a:r>
          </a:p>
        </p:txBody>
      </p:sp>
      <p:sp>
        <p:nvSpPr>
          <p:cNvPr id="3" name="Text Placeholder 2">
            <a:extLst>
              <a:ext uri="{FF2B5EF4-FFF2-40B4-BE49-F238E27FC236}">
                <a16:creationId xmlns:a16="http://schemas.microsoft.com/office/drawing/2014/main" id="{B3E93276-0F38-4FA8-BEB8-AFA8734C35EA}"/>
              </a:ext>
            </a:extLst>
          </p:cNvPr>
          <p:cNvSpPr>
            <a:spLocks noGrp="1"/>
          </p:cNvSpPr>
          <p:nvPr>
            <p:ph type="body" sz="quarter" idx="10"/>
          </p:nvPr>
        </p:nvSpPr>
        <p:spPr>
          <a:xfrm>
            <a:off x="457200" y="1284195"/>
            <a:ext cx="8229600" cy="3216368"/>
          </a:xfrm>
        </p:spPr>
        <p:txBody>
          <a:bodyPr/>
          <a:lstStyle/>
          <a:p>
            <a:r>
              <a:rPr lang="en-US" dirty="0">
                <a:solidFill>
                  <a:srgbClr val="000000"/>
                </a:solidFill>
              </a:rPr>
              <a:t>No estimates on the number of long COVID deaths are currently available </a:t>
            </a:r>
          </a:p>
          <a:p>
            <a:pPr marL="0" indent="0">
              <a:buNone/>
            </a:pPr>
            <a:endParaRPr lang="en-US" sz="1400" dirty="0">
              <a:solidFill>
                <a:srgbClr val="000000"/>
              </a:solidFill>
            </a:endParaRPr>
          </a:p>
          <a:p>
            <a:r>
              <a:rPr lang="en-US" dirty="0">
                <a:solidFill>
                  <a:srgbClr val="000000"/>
                </a:solidFill>
              </a:rPr>
              <a:t>Challenges:</a:t>
            </a:r>
          </a:p>
          <a:p>
            <a:pPr lvl="1"/>
            <a:r>
              <a:rPr lang="en-US" dirty="0">
                <a:solidFill>
                  <a:srgbClr val="000000"/>
                </a:solidFill>
              </a:rPr>
              <a:t>Evolving diagnosis guidelines</a:t>
            </a:r>
          </a:p>
          <a:p>
            <a:pPr lvl="1"/>
            <a:r>
              <a:rPr lang="en-US" dirty="0">
                <a:solidFill>
                  <a:srgbClr val="000000"/>
                </a:solidFill>
              </a:rPr>
              <a:t>Changing terminology</a:t>
            </a:r>
          </a:p>
          <a:p>
            <a:pPr lvl="1"/>
            <a:r>
              <a:rPr lang="en-US" dirty="0">
                <a:solidFill>
                  <a:srgbClr val="000000"/>
                </a:solidFill>
              </a:rPr>
              <a:t>No standardized guidance for listing long COVID as a “cause of death” on death certificate</a:t>
            </a:r>
          </a:p>
          <a:p>
            <a:pPr lvl="1"/>
            <a:r>
              <a:rPr lang="en-US" dirty="0">
                <a:solidFill>
                  <a:srgbClr val="000000"/>
                </a:solidFill>
              </a:rPr>
              <a:t>Currently, no cause-of-death code for long COVID in the U.S.</a:t>
            </a:r>
          </a:p>
        </p:txBody>
      </p:sp>
    </p:spTree>
    <p:extLst>
      <p:ext uri="{BB962C8B-B14F-4D97-AF65-F5344CB8AC3E}">
        <p14:creationId xmlns:p14="http://schemas.microsoft.com/office/powerpoint/2010/main" val="2757134817"/>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F6AC5-55F5-496C-858E-CDC1D9D995ED}"/>
              </a:ext>
            </a:extLst>
          </p:cNvPr>
          <p:cNvSpPr>
            <a:spLocks noGrp="1"/>
          </p:cNvSpPr>
          <p:nvPr>
            <p:ph type="title"/>
          </p:nvPr>
        </p:nvSpPr>
        <p:spPr/>
        <p:txBody>
          <a:bodyPr/>
          <a:lstStyle/>
          <a:p>
            <a:r>
              <a:rPr lang="en-US" sz="4400" dirty="0"/>
              <a:t>Cause-of-Death Coding</a:t>
            </a:r>
          </a:p>
        </p:txBody>
      </p:sp>
      <p:sp>
        <p:nvSpPr>
          <p:cNvPr id="3" name="Text Placeholder 2">
            <a:extLst>
              <a:ext uri="{FF2B5EF4-FFF2-40B4-BE49-F238E27FC236}">
                <a16:creationId xmlns:a16="http://schemas.microsoft.com/office/drawing/2014/main" id="{581834B8-9E65-494F-8DFD-183D81D83C1F}"/>
              </a:ext>
            </a:extLst>
          </p:cNvPr>
          <p:cNvSpPr>
            <a:spLocks noGrp="1"/>
          </p:cNvSpPr>
          <p:nvPr>
            <p:ph type="body" sz="quarter" idx="10"/>
          </p:nvPr>
        </p:nvSpPr>
        <p:spPr>
          <a:xfrm>
            <a:off x="307848" y="1316735"/>
            <a:ext cx="8528304" cy="3244787"/>
          </a:xfrm>
        </p:spPr>
        <p:txBody>
          <a:bodyPr/>
          <a:lstStyle/>
          <a:p>
            <a:r>
              <a:rPr lang="en-US" dirty="0">
                <a:solidFill>
                  <a:srgbClr val="000000"/>
                </a:solidFill>
              </a:rPr>
              <a:t>National Vital Statistics System (NVSS) codes death certificate data according to </a:t>
            </a:r>
            <a:r>
              <a:rPr lang="en-US" i="1" dirty="0">
                <a:solidFill>
                  <a:srgbClr val="000000"/>
                </a:solidFill>
              </a:rPr>
              <a:t>International Classification of Diseases, Tenth Revision (ICD-10) </a:t>
            </a:r>
          </a:p>
          <a:p>
            <a:pPr marL="0" indent="0">
              <a:buNone/>
            </a:pPr>
            <a:endParaRPr lang="en-US" i="1" dirty="0">
              <a:solidFill>
                <a:srgbClr val="000000"/>
              </a:solidFill>
            </a:endParaRPr>
          </a:p>
          <a:p>
            <a:r>
              <a:rPr lang="en-US" dirty="0">
                <a:solidFill>
                  <a:srgbClr val="000000"/>
                </a:solidFill>
              </a:rPr>
              <a:t>ICD-10 code </a:t>
            </a:r>
            <a:r>
              <a:rPr lang="en-US" b="1" dirty="0">
                <a:solidFill>
                  <a:srgbClr val="000000"/>
                </a:solidFill>
              </a:rPr>
              <a:t>U09.9 </a:t>
            </a:r>
          </a:p>
          <a:p>
            <a:pPr lvl="1"/>
            <a:r>
              <a:rPr lang="en-US" dirty="0">
                <a:solidFill>
                  <a:srgbClr val="000000"/>
                </a:solidFill>
              </a:rPr>
              <a:t>For coding and reporting of post-COVID conditions linked with preceding acute COVID-19 </a:t>
            </a:r>
          </a:p>
          <a:p>
            <a:pPr lvl="1"/>
            <a:r>
              <a:rPr lang="en-US" dirty="0">
                <a:solidFill>
                  <a:srgbClr val="000000"/>
                </a:solidFill>
              </a:rPr>
              <a:t>Approved by World Health Organization in September 2020 </a:t>
            </a:r>
          </a:p>
          <a:p>
            <a:pPr lvl="1"/>
            <a:r>
              <a:rPr lang="en-US" dirty="0">
                <a:solidFill>
                  <a:srgbClr val="000000"/>
                </a:solidFill>
              </a:rPr>
              <a:t>Not yet adopted by NVSS for mortality coding in the U.S.</a:t>
            </a:r>
          </a:p>
        </p:txBody>
      </p:sp>
    </p:spTree>
    <p:extLst>
      <p:ext uri="{BB962C8B-B14F-4D97-AF65-F5344CB8AC3E}">
        <p14:creationId xmlns:p14="http://schemas.microsoft.com/office/powerpoint/2010/main" val="3771758912"/>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36358-8383-474F-9D38-1DDBEEF98C1E}"/>
              </a:ext>
            </a:extLst>
          </p:cNvPr>
          <p:cNvSpPr>
            <a:spLocks noGrp="1"/>
          </p:cNvSpPr>
          <p:nvPr>
            <p:ph type="title"/>
          </p:nvPr>
        </p:nvSpPr>
        <p:spPr/>
        <p:txBody>
          <a:bodyPr/>
          <a:lstStyle/>
          <a:p>
            <a:r>
              <a:rPr lang="en-US" sz="3200" dirty="0"/>
              <a:t>Why doesn’t NVSS use the ICD-10 code U09.9?</a:t>
            </a:r>
          </a:p>
        </p:txBody>
      </p:sp>
      <p:sp>
        <p:nvSpPr>
          <p:cNvPr id="3" name="Text Placeholder 2">
            <a:extLst>
              <a:ext uri="{FF2B5EF4-FFF2-40B4-BE49-F238E27FC236}">
                <a16:creationId xmlns:a16="http://schemas.microsoft.com/office/drawing/2014/main" id="{6085D47C-7A70-4125-A878-4905A229DF09}"/>
              </a:ext>
            </a:extLst>
          </p:cNvPr>
          <p:cNvSpPr>
            <a:spLocks noGrp="1"/>
          </p:cNvSpPr>
          <p:nvPr>
            <p:ph type="body" sz="quarter" idx="10"/>
          </p:nvPr>
        </p:nvSpPr>
        <p:spPr/>
        <p:txBody>
          <a:bodyPr/>
          <a:lstStyle/>
          <a:p>
            <a:r>
              <a:rPr lang="en-US" sz="1800" dirty="0">
                <a:solidFill>
                  <a:srgbClr val="000000"/>
                </a:solidFill>
              </a:rPr>
              <a:t>Steps for implementing a new ICD-10 code</a:t>
            </a:r>
          </a:p>
          <a:p>
            <a:pPr lvl="1"/>
            <a:r>
              <a:rPr lang="en-US" sz="1800" dirty="0">
                <a:solidFill>
                  <a:srgbClr val="000000"/>
                </a:solidFill>
              </a:rPr>
              <a:t>Develop coding guidelines and training for manual (human) coders</a:t>
            </a:r>
          </a:p>
          <a:p>
            <a:pPr lvl="1"/>
            <a:r>
              <a:rPr lang="en-US" sz="1800" dirty="0">
                <a:solidFill>
                  <a:srgbClr val="000000"/>
                </a:solidFill>
              </a:rPr>
              <a:t>Develop coding logic for automated coding systems</a:t>
            </a:r>
          </a:p>
          <a:p>
            <a:pPr lvl="1"/>
            <a:r>
              <a:rPr lang="en-US" sz="1800" dirty="0">
                <a:solidFill>
                  <a:srgbClr val="000000"/>
                </a:solidFill>
              </a:rPr>
              <a:t>Update downstream data systems to recognize new ICD-10 code</a:t>
            </a:r>
          </a:p>
          <a:p>
            <a:pPr marL="457200" lvl="1" indent="0">
              <a:buNone/>
            </a:pPr>
            <a:endParaRPr lang="en-US" sz="1800" dirty="0">
              <a:solidFill>
                <a:srgbClr val="000000"/>
              </a:solidFill>
            </a:endParaRPr>
          </a:p>
          <a:p>
            <a:r>
              <a:rPr lang="en-US" sz="1800" dirty="0">
                <a:solidFill>
                  <a:srgbClr val="000000"/>
                </a:solidFill>
              </a:rPr>
              <a:t>Need exploratory analysis to understand</a:t>
            </a:r>
          </a:p>
          <a:p>
            <a:pPr lvl="1"/>
            <a:r>
              <a:rPr lang="en-US" sz="1800" dirty="0">
                <a:solidFill>
                  <a:srgbClr val="000000"/>
                </a:solidFill>
              </a:rPr>
              <a:t>What literal text terms are most commonly used </a:t>
            </a:r>
          </a:p>
          <a:p>
            <a:pPr lvl="1"/>
            <a:r>
              <a:rPr lang="en-US" sz="1800" dirty="0">
                <a:solidFill>
                  <a:srgbClr val="000000"/>
                </a:solidFill>
              </a:rPr>
              <a:t>How often are the terms found in text</a:t>
            </a:r>
          </a:p>
          <a:p>
            <a:pPr lvl="1"/>
            <a:r>
              <a:rPr lang="en-US" sz="1800" b="1" dirty="0">
                <a:solidFill>
                  <a:srgbClr val="000000"/>
                </a:solidFill>
              </a:rPr>
              <a:t>This knowledge will inform how coding systems are updated once the new code is implemented.</a:t>
            </a:r>
          </a:p>
          <a:p>
            <a:pPr lvl="1"/>
            <a:endParaRPr lang="en-US" sz="1800" dirty="0">
              <a:solidFill>
                <a:srgbClr val="000000"/>
              </a:solidFill>
            </a:endParaRPr>
          </a:p>
        </p:txBody>
      </p:sp>
      <p:sp>
        <p:nvSpPr>
          <p:cNvPr id="4" name="Arrow: Right 3" descr="Arrow">
            <a:extLst>
              <a:ext uri="{FF2B5EF4-FFF2-40B4-BE49-F238E27FC236}">
                <a16:creationId xmlns:a16="http://schemas.microsoft.com/office/drawing/2014/main" id="{62C298E2-199E-46A4-8E53-89238A38ED16}"/>
              </a:ext>
            </a:extLst>
          </p:cNvPr>
          <p:cNvSpPr/>
          <p:nvPr/>
        </p:nvSpPr>
        <p:spPr>
          <a:xfrm>
            <a:off x="731520" y="3887074"/>
            <a:ext cx="406400" cy="193040"/>
          </a:xfrm>
          <a:prstGeom prst="rightArrow">
            <a:avLst/>
          </a:prstGeom>
          <a:solidFill>
            <a:srgbClr val="0088B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47778595"/>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BB841-412B-4BA8-9246-930B8D1322D9}"/>
              </a:ext>
            </a:extLst>
          </p:cNvPr>
          <p:cNvSpPr>
            <a:spLocks noGrp="1"/>
          </p:cNvSpPr>
          <p:nvPr>
            <p:ph type="title"/>
          </p:nvPr>
        </p:nvSpPr>
        <p:spPr/>
        <p:txBody>
          <a:bodyPr/>
          <a:lstStyle/>
          <a:p>
            <a:r>
              <a:rPr lang="en-US" sz="4400" dirty="0"/>
              <a:t>Exploratory analysis</a:t>
            </a:r>
          </a:p>
        </p:txBody>
      </p:sp>
      <p:sp>
        <p:nvSpPr>
          <p:cNvPr id="3" name="Text Placeholder 2">
            <a:extLst>
              <a:ext uri="{FF2B5EF4-FFF2-40B4-BE49-F238E27FC236}">
                <a16:creationId xmlns:a16="http://schemas.microsoft.com/office/drawing/2014/main" id="{6329DEA5-2D09-40B2-AA12-1FD87D7F12F6}"/>
              </a:ext>
            </a:extLst>
          </p:cNvPr>
          <p:cNvSpPr>
            <a:spLocks noGrp="1"/>
          </p:cNvSpPr>
          <p:nvPr>
            <p:ph type="body" sz="quarter" idx="10"/>
          </p:nvPr>
        </p:nvSpPr>
        <p:spPr>
          <a:xfrm>
            <a:off x="399288" y="1158875"/>
            <a:ext cx="8345424" cy="3341688"/>
          </a:xfrm>
        </p:spPr>
        <p:txBody>
          <a:bodyPr/>
          <a:lstStyle/>
          <a:p>
            <a:r>
              <a:rPr lang="en-US" sz="2400" dirty="0">
                <a:solidFill>
                  <a:srgbClr val="000000"/>
                </a:solidFill>
              </a:rPr>
              <a:t>Goal: Quantify long COVID in death certificates using literal text</a:t>
            </a:r>
          </a:p>
          <a:p>
            <a:pPr marL="0" indent="0">
              <a:buNone/>
            </a:pPr>
            <a:endParaRPr lang="en-US" sz="1400" dirty="0">
              <a:solidFill>
                <a:srgbClr val="000000"/>
              </a:solidFill>
            </a:endParaRPr>
          </a:p>
          <a:p>
            <a:r>
              <a:rPr lang="en-US" sz="2400" dirty="0">
                <a:solidFill>
                  <a:srgbClr val="000000"/>
                </a:solidFill>
              </a:rPr>
              <a:t>Methods: </a:t>
            </a:r>
          </a:p>
          <a:p>
            <a:pPr marL="914400" lvl="1" indent="-457200">
              <a:buClrTx/>
              <a:buFont typeface="+mj-lt"/>
              <a:buAutoNum type="arabicPeriod"/>
            </a:pPr>
            <a:r>
              <a:rPr lang="en-US" sz="2400" dirty="0">
                <a:solidFill>
                  <a:srgbClr val="000000"/>
                </a:solidFill>
              </a:rPr>
              <a:t>Identify a list of key terms</a:t>
            </a:r>
          </a:p>
          <a:p>
            <a:pPr marL="914400" lvl="1" indent="-457200">
              <a:buClrTx/>
              <a:buFont typeface="+mj-lt"/>
              <a:buAutoNum type="arabicPeriod"/>
            </a:pPr>
            <a:r>
              <a:rPr lang="en-US" sz="2400" dirty="0">
                <a:solidFill>
                  <a:srgbClr val="000000"/>
                </a:solidFill>
              </a:rPr>
              <a:t>Use key terms to identify death certificates with long COVID</a:t>
            </a:r>
          </a:p>
          <a:p>
            <a:pPr marL="914400" lvl="1" indent="-457200">
              <a:buClrTx/>
              <a:buFont typeface="+mj-lt"/>
              <a:buAutoNum type="arabicPeriod"/>
            </a:pPr>
            <a:r>
              <a:rPr lang="en-US" sz="2400" dirty="0">
                <a:solidFill>
                  <a:srgbClr val="000000"/>
                </a:solidFill>
              </a:rPr>
              <a:t>Quantify and summarize deaths</a:t>
            </a:r>
          </a:p>
        </p:txBody>
      </p:sp>
    </p:spTree>
    <p:extLst>
      <p:ext uri="{BB962C8B-B14F-4D97-AF65-F5344CB8AC3E}">
        <p14:creationId xmlns:p14="http://schemas.microsoft.com/office/powerpoint/2010/main" val="1299196870"/>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21C9D-A9ED-4D2F-9880-24E3AB6DC9D9}"/>
              </a:ext>
            </a:extLst>
          </p:cNvPr>
          <p:cNvSpPr>
            <a:spLocks noGrp="1"/>
          </p:cNvSpPr>
          <p:nvPr>
            <p:ph type="title"/>
          </p:nvPr>
        </p:nvSpPr>
        <p:spPr/>
        <p:txBody>
          <a:bodyPr/>
          <a:lstStyle/>
          <a:p>
            <a:r>
              <a:rPr lang="en-US" sz="4400" dirty="0"/>
              <a:t>Literal text key terms</a:t>
            </a:r>
          </a:p>
        </p:txBody>
      </p:sp>
      <p:sp>
        <p:nvSpPr>
          <p:cNvPr id="5" name="TextBox 4">
            <a:extLst>
              <a:ext uri="{FF2B5EF4-FFF2-40B4-BE49-F238E27FC236}">
                <a16:creationId xmlns:a16="http://schemas.microsoft.com/office/drawing/2014/main" id="{9852AD31-32DA-4FBB-A365-22EB721E8CAE}"/>
              </a:ext>
            </a:extLst>
          </p:cNvPr>
          <p:cNvSpPr txBox="1"/>
          <p:nvPr/>
        </p:nvSpPr>
        <p:spPr>
          <a:xfrm>
            <a:off x="998815" y="1320019"/>
            <a:ext cx="7162410" cy="646331"/>
          </a:xfrm>
          <a:prstGeom prst="rect">
            <a:avLst/>
          </a:prstGeom>
          <a:noFill/>
        </p:spPr>
        <p:txBody>
          <a:bodyPr wrap="none" rtlCol="0">
            <a:spAutoFit/>
          </a:bodyPr>
          <a:lstStyle/>
          <a:p>
            <a:pPr marL="285750" indent="-285750">
              <a:buFont typeface="Arial" panose="020B0604020202020204" pitchFamily="34" charset="0"/>
              <a:buChar char="•"/>
            </a:pPr>
            <a:r>
              <a:rPr lang="en-US" dirty="0">
                <a:solidFill>
                  <a:srgbClr val="000000"/>
                </a:solidFill>
                <a:latin typeface="Calibri" panose="020F0502020204030204" pitchFamily="34" charset="0"/>
              </a:rPr>
              <a:t>Conducted literary search, including CDC’s clinical guidance for PASC </a:t>
            </a:r>
          </a:p>
          <a:p>
            <a:pPr marL="285750" indent="-285750">
              <a:buFont typeface="Arial" panose="020B0604020202020204" pitchFamily="34" charset="0"/>
              <a:buChar char="•"/>
            </a:pPr>
            <a:r>
              <a:rPr lang="en-US" dirty="0">
                <a:solidFill>
                  <a:srgbClr val="000000"/>
                </a:solidFill>
                <a:latin typeface="Calibri" panose="020F0502020204030204" pitchFamily="34" charset="0"/>
              </a:rPr>
              <a:t>Consulted with subject matter experts from CDC’s COVID-19 Response </a:t>
            </a:r>
          </a:p>
        </p:txBody>
      </p:sp>
      <p:sp>
        <p:nvSpPr>
          <p:cNvPr id="6" name="TextBox 5">
            <a:extLst>
              <a:ext uri="{FF2B5EF4-FFF2-40B4-BE49-F238E27FC236}">
                <a16:creationId xmlns:a16="http://schemas.microsoft.com/office/drawing/2014/main" id="{AD318385-50FD-4859-8F69-B2D53565A34A}"/>
              </a:ext>
            </a:extLst>
          </p:cNvPr>
          <p:cNvSpPr txBox="1"/>
          <p:nvPr/>
        </p:nvSpPr>
        <p:spPr>
          <a:xfrm>
            <a:off x="1307431" y="2202419"/>
            <a:ext cx="6545179" cy="369332"/>
          </a:xfrm>
          <a:prstGeom prst="rect">
            <a:avLst/>
          </a:prstGeom>
          <a:solidFill>
            <a:schemeClr val="accent1">
              <a:lumMod val="40000"/>
              <a:lumOff val="60000"/>
            </a:schemeClr>
          </a:solidFill>
          <a:ln w="19050">
            <a:solidFill>
              <a:schemeClr val="accent1"/>
            </a:solidFill>
          </a:ln>
        </p:spPr>
        <p:txBody>
          <a:bodyPr wrap="square" rtlCol="0">
            <a:spAutoFit/>
          </a:bodyPr>
          <a:lstStyle/>
          <a:p>
            <a:r>
              <a:rPr lang="en-US" b="1" dirty="0">
                <a:solidFill>
                  <a:srgbClr val="000000"/>
                </a:solidFill>
                <a:latin typeface="Calibri" panose="020F0502020204030204" pitchFamily="34" charset="0"/>
              </a:rPr>
              <a:t>Terms included in analysis:</a:t>
            </a:r>
          </a:p>
        </p:txBody>
      </p:sp>
      <p:sp>
        <p:nvSpPr>
          <p:cNvPr id="3" name="Text Placeholder 2">
            <a:extLst>
              <a:ext uri="{FF2B5EF4-FFF2-40B4-BE49-F238E27FC236}">
                <a16:creationId xmlns:a16="http://schemas.microsoft.com/office/drawing/2014/main" id="{FFD1D8C3-EFC7-4801-9C70-75FBC32EC81D}"/>
              </a:ext>
            </a:extLst>
          </p:cNvPr>
          <p:cNvSpPr>
            <a:spLocks noGrp="1"/>
          </p:cNvSpPr>
          <p:nvPr>
            <p:ph type="body" sz="quarter" idx="10"/>
          </p:nvPr>
        </p:nvSpPr>
        <p:spPr>
          <a:xfrm>
            <a:off x="1307431" y="2579770"/>
            <a:ext cx="6545179" cy="1916595"/>
          </a:xfrm>
          <a:solidFill>
            <a:srgbClr val="EEEBE6"/>
          </a:solidFill>
          <a:ln w="19050">
            <a:solidFill>
              <a:schemeClr val="accent1"/>
            </a:solidFill>
          </a:ln>
        </p:spPr>
        <p:txBody>
          <a:bodyPr numCol="2"/>
          <a:lstStyle/>
          <a:p>
            <a:r>
              <a:rPr lang="en-US" dirty="0">
                <a:solidFill>
                  <a:srgbClr val="000000"/>
                </a:solidFill>
              </a:rPr>
              <a:t>Long COVID </a:t>
            </a:r>
          </a:p>
          <a:p>
            <a:pPr>
              <a:tabLst>
                <a:tab pos="3657600" algn="l"/>
              </a:tabLst>
            </a:pPr>
            <a:r>
              <a:rPr lang="en-US" dirty="0">
                <a:solidFill>
                  <a:srgbClr val="000000"/>
                </a:solidFill>
              </a:rPr>
              <a:t>Long haul COVID </a:t>
            </a:r>
          </a:p>
          <a:p>
            <a:r>
              <a:rPr lang="en-US" dirty="0">
                <a:solidFill>
                  <a:srgbClr val="000000"/>
                </a:solidFill>
              </a:rPr>
              <a:t>Long hauler COVID </a:t>
            </a:r>
          </a:p>
          <a:p>
            <a:r>
              <a:rPr lang="en-US" dirty="0">
                <a:solidFill>
                  <a:srgbClr val="000000"/>
                </a:solidFill>
              </a:rPr>
              <a:t>Post COVID </a:t>
            </a:r>
          </a:p>
          <a:p>
            <a:r>
              <a:rPr lang="en-US" dirty="0">
                <a:solidFill>
                  <a:srgbClr val="000000"/>
                </a:solidFill>
              </a:rPr>
              <a:t>Post COVID syndrome </a:t>
            </a:r>
          </a:p>
          <a:p>
            <a:pPr marL="0" indent="0">
              <a:buNone/>
            </a:pPr>
            <a:endParaRPr lang="en-US" dirty="0">
              <a:solidFill>
                <a:srgbClr val="000000"/>
              </a:solidFill>
            </a:endParaRPr>
          </a:p>
          <a:p>
            <a:r>
              <a:rPr lang="en-US" dirty="0">
                <a:solidFill>
                  <a:srgbClr val="000000"/>
                </a:solidFill>
              </a:rPr>
              <a:t>PASC</a:t>
            </a:r>
          </a:p>
          <a:p>
            <a:r>
              <a:rPr lang="en-US" dirty="0">
                <a:solidFill>
                  <a:srgbClr val="000000"/>
                </a:solidFill>
              </a:rPr>
              <a:t>Post-acute sequelae of COVID-19 </a:t>
            </a:r>
          </a:p>
          <a:p>
            <a:r>
              <a:rPr lang="en-US" dirty="0">
                <a:solidFill>
                  <a:srgbClr val="000000"/>
                </a:solidFill>
              </a:rPr>
              <a:t>Post-acute sequelae SARS-cov-2 infection </a:t>
            </a:r>
          </a:p>
          <a:p>
            <a:endParaRPr lang="en-US" dirty="0">
              <a:solidFill>
                <a:srgbClr val="000000"/>
              </a:solidFill>
            </a:endParaRPr>
          </a:p>
        </p:txBody>
      </p:sp>
    </p:spTree>
    <p:extLst>
      <p:ext uri="{BB962C8B-B14F-4D97-AF65-F5344CB8AC3E}">
        <p14:creationId xmlns:p14="http://schemas.microsoft.com/office/powerpoint/2010/main" val="800388004"/>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86DD5-1195-4833-83FA-8FAD838F75FF}"/>
              </a:ext>
            </a:extLst>
          </p:cNvPr>
          <p:cNvSpPr>
            <a:spLocks noGrp="1"/>
          </p:cNvSpPr>
          <p:nvPr>
            <p:ph type="title"/>
          </p:nvPr>
        </p:nvSpPr>
        <p:spPr/>
        <p:txBody>
          <a:bodyPr/>
          <a:lstStyle/>
          <a:p>
            <a:r>
              <a:rPr lang="en-US" sz="4400" dirty="0"/>
              <a:t>Data considerations </a:t>
            </a:r>
          </a:p>
        </p:txBody>
      </p:sp>
      <p:sp>
        <p:nvSpPr>
          <p:cNvPr id="3" name="Text Placeholder 2">
            <a:extLst>
              <a:ext uri="{FF2B5EF4-FFF2-40B4-BE49-F238E27FC236}">
                <a16:creationId xmlns:a16="http://schemas.microsoft.com/office/drawing/2014/main" id="{BEA34ADE-2F57-4537-BFAC-AFE7F2EFA81B}"/>
              </a:ext>
            </a:extLst>
          </p:cNvPr>
          <p:cNvSpPr>
            <a:spLocks noGrp="1"/>
          </p:cNvSpPr>
          <p:nvPr>
            <p:ph type="body" sz="quarter" idx="10"/>
          </p:nvPr>
        </p:nvSpPr>
        <p:spPr/>
        <p:txBody>
          <a:bodyPr/>
          <a:lstStyle/>
          <a:p>
            <a:r>
              <a:rPr lang="en-US" dirty="0">
                <a:solidFill>
                  <a:srgbClr val="000000"/>
                </a:solidFill>
              </a:rPr>
              <a:t>Limit to deaths with COVID-19 (coded as U07.1) as a contributing or underlying cause</a:t>
            </a:r>
          </a:p>
          <a:p>
            <a:pPr marL="0" indent="0">
              <a:buNone/>
            </a:pPr>
            <a:endParaRPr lang="en-US" sz="1100" dirty="0">
              <a:solidFill>
                <a:srgbClr val="000000"/>
              </a:solidFill>
            </a:endParaRPr>
          </a:p>
          <a:p>
            <a:r>
              <a:rPr lang="en-US" dirty="0">
                <a:solidFill>
                  <a:srgbClr val="000000"/>
                </a:solidFill>
              </a:rPr>
              <a:t>Data completeness</a:t>
            </a:r>
          </a:p>
          <a:p>
            <a:pPr lvl="1"/>
            <a:r>
              <a:rPr lang="en-US" dirty="0">
                <a:solidFill>
                  <a:srgbClr val="000000"/>
                </a:solidFill>
              </a:rPr>
              <a:t>Limit general study period: January 1, 2020 through June 30, 2022</a:t>
            </a:r>
          </a:p>
          <a:p>
            <a:pPr lvl="1"/>
            <a:endParaRPr lang="en-US" sz="1100" dirty="0">
              <a:solidFill>
                <a:srgbClr val="000000"/>
              </a:solidFill>
            </a:endParaRPr>
          </a:p>
          <a:p>
            <a:r>
              <a:rPr lang="en-US" dirty="0">
                <a:solidFill>
                  <a:srgbClr val="000000"/>
                </a:solidFill>
              </a:rPr>
              <a:t>Compute crude and age-adjusted rates</a:t>
            </a:r>
          </a:p>
          <a:p>
            <a:pPr lvl="1"/>
            <a:r>
              <a:rPr lang="en-US" dirty="0">
                <a:solidFill>
                  <a:srgbClr val="000000"/>
                </a:solidFill>
              </a:rPr>
              <a:t>12-month period: July 1, 2021 through June 30, 2022</a:t>
            </a:r>
          </a:p>
          <a:p>
            <a:pPr lvl="1"/>
            <a:r>
              <a:rPr lang="en-US" dirty="0">
                <a:solidFill>
                  <a:srgbClr val="000000"/>
                </a:solidFill>
              </a:rPr>
              <a:t>For rates by age, sex, and race/ethnicity</a:t>
            </a:r>
          </a:p>
        </p:txBody>
      </p:sp>
    </p:spTree>
    <p:extLst>
      <p:ext uri="{BB962C8B-B14F-4D97-AF65-F5344CB8AC3E}">
        <p14:creationId xmlns:p14="http://schemas.microsoft.com/office/powerpoint/2010/main" val="2746406370"/>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31352-99D9-41C5-B1C0-1008AD6C14B6}"/>
              </a:ext>
            </a:extLst>
          </p:cNvPr>
          <p:cNvSpPr>
            <a:spLocks noGrp="1"/>
          </p:cNvSpPr>
          <p:nvPr>
            <p:ph type="title"/>
          </p:nvPr>
        </p:nvSpPr>
        <p:spPr/>
        <p:txBody>
          <a:bodyPr/>
          <a:lstStyle/>
          <a:p>
            <a:r>
              <a:rPr lang="en-US" sz="4400" dirty="0"/>
              <a:t>Next steps to consider</a:t>
            </a:r>
          </a:p>
        </p:txBody>
      </p:sp>
      <p:sp>
        <p:nvSpPr>
          <p:cNvPr id="3" name="Text Placeholder 2">
            <a:extLst>
              <a:ext uri="{FF2B5EF4-FFF2-40B4-BE49-F238E27FC236}">
                <a16:creationId xmlns:a16="http://schemas.microsoft.com/office/drawing/2014/main" id="{63112D44-4272-424F-BDDF-6CEEA86FE53C}"/>
              </a:ext>
            </a:extLst>
          </p:cNvPr>
          <p:cNvSpPr>
            <a:spLocks noGrp="1"/>
          </p:cNvSpPr>
          <p:nvPr>
            <p:ph type="body" sz="quarter" idx="10"/>
          </p:nvPr>
        </p:nvSpPr>
        <p:spPr>
          <a:xfrm>
            <a:off x="457200" y="1158875"/>
            <a:ext cx="8229600" cy="3894388"/>
          </a:xfrm>
        </p:spPr>
        <p:txBody>
          <a:bodyPr/>
          <a:lstStyle/>
          <a:p>
            <a:r>
              <a:rPr lang="en-US" dirty="0">
                <a:solidFill>
                  <a:srgbClr val="000000"/>
                </a:solidFill>
              </a:rPr>
              <a:t>Summarize and publish results in Vital Statistics Rapid Release Report</a:t>
            </a:r>
          </a:p>
          <a:p>
            <a:endParaRPr lang="en-US" sz="900" dirty="0">
              <a:solidFill>
                <a:srgbClr val="000000"/>
              </a:solidFill>
            </a:endParaRPr>
          </a:p>
          <a:p>
            <a:r>
              <a:rPr lang="en-US" dirty="0">
                <a:solidFill>
                  <a:srgbClr val="000000"/>
                </a:solidFill>
              </a:rPr>
              <a:t>Potential future steps</a:t>
            </a:r>
          </a:p>
          <a:p>
            <a:pPr lvl="1"/>
            <a:r>
              <a:rPr lang="en-US" dirty="0">
                <a:solidFill>
                  <a:srgbClr val="000000"/>
                </a:solidFill>
              </a:rPr>
              <a:t>Update analysis with more recent data</a:t>
            </a:r>
          </a:p>
          <a:p>
            <a:pPr lvl="1"/>
            <a:r>
              <a:rPr lang="en-US" dirty="0">
                <a:solidFill>
                  <a:srgbClr val="000000"/>
                </a:solidFill>
              </a:rPr>
              <a:t>Refine key terms if necessary</a:t>
            </a:r>
          </a:p>
          <a:p>
            <a:pPr lvl="1"/>
            <a:endParaRPr lang="en-US" sz="900" dirty="0">
              <a:solidFill>
                <a:srgbClr val="000000"/>
              </a:solidFill>
            </a:endParaRPr>
          </a:p>
          <a:p>
            <a:r>
              <a:rPr lang="en-US" dirty="0">
                <a:solidFill>
                  <a:srgbClr val="000000"/>
                </a:solidFill>
              </a:rPr>
              <a:t>For consideration</a:t>
            </a:r>
          </a:p>
          <a:p>
            <a:pPr lvl="1"/>
            <a:r>
              <a:rPr lang="en-US" dirty="0">
                <a:solidFill>
                  <a:srgbClr val="000000"/>
                </a:solidFill>
              </a:rPr>
              <a:t>Certification guidance to promote consistent and accurate reporting of long COVID on death certificates.</a:t>
            </a:r>
          </a:p>
          <a:p>
            <a:pPr lvl="1"/>
            <a:r>
              <a:rPr lang="en-US" dirty="0">
                <a:solidFill>
                  <a:srgbClr val="000000"/>
                </a:solidFill>
              </a:rPr>
              <a:t>Implementation of the ICD-10 code U09.9 for cause of death coding.</a:t>
            </a:r>
          </a:p>
        </p:txBody>
      </p:sp>
    </p:spTree>
    <p:extLst>
      <p:ext uri="{BB962C8B-B14F-4D97-AF65-F5344CB8AC3E}">
        <p14:creationId xmlns:p14="http://schemas.microsoft.com/office/powerpoint/2010/main" val="1355069699"/>
      </p:ext>
    </p:extLst>
  </p:cSld>
  <p:clrMapOvr>
    <a:masterClrMapping/>
  </p:clrMapOvr>
  <p:transition>
    <p:fade/>
  </p:transition>
</p:sld>
</file>

<file path=ppt/theme/theme1.xml><?xml version="1.0" encoding="utf-8"?>
<a:theme xmlns:a="http://schemas.openxmlformats.org/drawingml/2006/main" name="NCEH_ATSDR_combined">
  <a:themeElements>
    <a:clrScheme name="nchs Custom">
      <a:dk1>
        <a:srgbClr val="0F56DC"/>
      </a:dk1>
      <a:lt1>
        <a:srgbClr val="FFC000"/>
      </a:lt1>
      <a:dk2>
        <a:srgbClr val="FFFFFF"/>
      </a:dk2>
      <a:lt2>
        <a:srgbClr val="FFFFFF"/>
      </a:lt2>
      <a:accent1>
        <a:srgbClr val="695E4A"/>
      </a:accent1>
      <a:accent2>
        <a:srgbClr val="008BB0"/>
      </a:accent2>
      <a:accent3>
        <a:srgbClr val="D06F1A"/>
      </a:accent3>
      <a:accent4>
        <a:srgbClr val="3B67BF"/>
      </a:accent4>
      <a:accent5>
        <a:srgbClr val="DAB600"/>
      </a:accent5>
      <a:accent6>
        <a:srgbClr val="007A69"/>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extLst>
    <a:ext uri="{05A4C25C-085E-4340-85A3-A5531E510DB2}">
      <thm15:themeFamily xmlns:thm15="http://schemas.microsoft.com/office/thememl/2012/main" name="BSC 10-24-22 presentation" id="{11461014-1D75-433E-99D8-962DA02B0AED}" vid="{2AAAC127-68C5-49B4-BCA2-996B7CE194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BSC 10-24-22 presentation</Template>
  <TotalTime>245</TotalTime>
  <Words>1169</Words>
  <Application>Microsoft Office PowerPoint</Application>
  <PresentationFormat>On-screen Show (16:9)</PresentationFormat>
  <Paragraphs>126</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Wingdings</vt:lpstr>
      <vt:lpstr>Courier New</vt:lpstr>
      <vt:lpstr>Calibri</vt:lpstr>
      <vt:lpstr>Arial</vt:lpstr>
      <vt:lpstr>Myriad Web Pro</vt:lpstr>
      <vt:lpstr>NCEH_ATSDR_combined</vt:lpstr>
      <vt:lpstr>Identifying Long COVID Deaths using Death Certificate Literal Text from the National Vital Statistics System</vt:lpstr>
      <vt:lpstr>Post-Acute Sequelae of COVID-19 (PASC)</vt:lpstr>
      <vt:lpstr>Long COVID Deaths in the U.S. </vt:lpstr>
      <vt:lpstr>Cause-of-Death Coding</vt:lpstr>
      <vt:lpstr>Why doesn’t NVSS use the ICD-10 code U09.9?</vt:lpstr>
      <vt:lpstr>Exploratory analysis</vt:lpstr>
      <vt:lpstr>Literal text key terms</vt:lpstr>
      <vt:lpstr>Data considerations </vt:lpstr>
      <vt:lpstr>Next steps to consider</vt:lpstr>
      <vt:lpstr>Questions to the BSC</vt:lpstr>
      <vt:lpstr>Last Slide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Identifying Long COVID Deaths using Death Certificate Literal Text from the National Vital Statistics System</dc:title>
  <dc:creator>Ahmad, Farida B. (CDC/DDPHSS/NCHS/DVS)</dc:creator>
  <cp:lastModifiedBy>Ahmad, Farida B. (CDC/DDPHSS/NCHS/DVS)</cp:lastModifiedBy>
  <cp:revision>7</cp:revision>
  <dcterms:created xsi:type="dcterms:W3CDTF">2022-10-17T15:12:21Z</dcterms:created>
  <dcterms:modified xsi:type="dcterms:W3CDTF">2022-10-27T14:30:31Z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MSIP_Label_7b94a7b8-f06c-4dfe-bdcc-9b548fd58c31_Enabled">
    <vt:lpwstr>true</vt:lpwstr>
  </property>
  <property fmtid="{D5CDD505-2E9C-101B-9397-08002B2CF9AE}" pid="4" name="MSIP_Label_7b94a7b8-f06c-4dfe-bdcc-9b548fd58c31_SetDate">
    <vt:lpwstr>2021-08-23T20:20:57Z</vt:lpwstr>
  </property>
  <property fmtid="{D5CDD505-2E9C-101B-9397-08002B2CF9AE}" pid="5" name="MSIP_Label_7b94a7b8-f06c-4dfe-bdcc-9b548fd58c31_Method">
    <vt:lpwstr>Privileged</vt:lpwstr>
  </property>
  <property fmtid="{D5CDD505-2E9C-101B-9397-08002B2CF9AE}" pid="6" name="MSIP_Label_7b94a7b8-f06c-4dfe-bdcc-9b548fd58c31_Name">
    <vt:lpwstr>7b94a7b8-f06c-4dfe-bdcc-9b548fd58c31</vt:lpwstr>
  </property>
  <property fmtid="{D5CDD505-2E9C-101B-9397-08002B2CF9AE}" pid="7" name="MSIP_Label_7b94a7b8-f06c-4dfe-bdcc-9b548fd58c31_SiteId">
    <vt:lpwstr>9ce70869-60db-44fd-abe8-d2767077fc8f</vt:lpwstr>
  </property>
  <property fmtid="{D5CDD505-2E9C-101B-9397-08002B2CF9AE}" pid="8" name="MSIP_Label_7b94a7b8-f06c-4dfe-bdcc-9b548fd58c31_ActionId">
    <vt:lpwstr>8ad0d185-2435-41d1-a073-140b32dc8836</vt:lpwstr>
  </property>
  <property fmtid="{D5CDD505-2E9C-101B-9397-08002B2CF9AE}" pid="9" name="MSIP_Label_7b94a7b8-f06c-4dfe-bdcc-9b548fd58c31_ContentBits">
    <vt:lpwstr>0</vt:lpwstr>
  </property>
</Properties>
</file>